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notesSlides/notesSlide11.xml" ContentType="application/vnd.openxmlformats-officedocument.presentationml.notesSlide+xml"/>
  <Override PartName="/ppt/charts/chart1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theme/themeOverride4.xml" ContentType="application/vnd.openxmlformats-officedocument.themeOverride+xml"/>
  <Override PartName="/ppt/charts/chart16.xml" ContentType="application/vnd.openxmlformats-officedocument.drawingml.chart+xml"/>
  <Override PartName="/ppt/theme/themeOverride5.xml" ContentType="application/vnd.openxmlformats-officedocument.themeOverride+xml"/>
  <Override PartName="/ppt/notesSlides/notesSlide16.xml" ContentType="application/vnd.openxmlformats-officedocument.presentationml.notesSlide+xml"/>
  <Override PartName="/ppt/charts/chart17.xml" ContentType="application/vnd.openxmlformats-officedocument.drawingml.chart+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8.xml" ContentType="application/vnd.openxmlformats-officedocument.drawingml.chart+xml"/>
  <Override PartName="/ppt/notesSlides/notesSlide22.xml" ContentType="application/vnd.openxmlformats-officedocument.presentationml.notesSlide+xml"/>
  <Override PartName="/ppt/charts/chart19.xml" ContentType="application/vnd.openxmlformats-officedocument.drawingml.chart+xml"/>
  <Override PartName="/ppt/notesSlides/notesSlide23.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2.xml" ContentType="application/vnd.openxmlformats-officedocument.drawingml.chart+xml"/>
  <Override PartName="/ppt/drawings/drawing2.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3.xml" ContentType="application/vnd.openxmlformats-officedocument.drawingml.chart+xml"/>
  <Override PartName="/ppt/theme/themeOverride7.xml" ContentType="application/vnd.openxmlformats-officedocument.themeOverride+xml"/>
  <Override PartName="/ppt/notesSlides/notesSlide30.xml" ContentType="application/vnd.openxmlformats-officedocument.presentationml.notesSlide+xml"/>
  <Override PartName="/ppt/charts/chart24.xml" ContentType="application/vnd.openxmlformats-officedocument.drawingml.chart+xml"/>
  <Override PartName="/ppt/theme/themeOverride8.xml" ContentType="application/vnd.openxmlformats-officedocument.themeOverride+xml"/>
  <Override PartName="/ppt/charts/chart25.xml" ContentType="application/vnd.openxmlformats-officedocument.drawingml.chart+xml"/>
  <Override PartName="/ppt/theme/themeOverride9.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70" r:id="rId2"/>
    <p:sldId id="259" r:id="rId3"/>
    <p:sldId id="260" r:id="rId4"/>
    <p:sldId id="261" r:id="rId5"/>
    <p:sldId id="262" r:id="rId6"/>
    <p:sldId id="264" r:id="rId7"/>
    <p:sldId id="266" r:id="rId8"/>
    <p:sldId id="267" r:id="rId9"/>
    <p:sldId id="268" r:id="rId10"/>
    <p:sldId id="269" r:id="rId11"/>
    <p:sldId id="272" r:id="rId12"/>
    <p:sldId id="271" r:id="rId13"/>
    <p:sldId id="273" r:id="rId14"/>
    <p:sldId id="275" r:id="rId15"/>
    <p:sldId id="276" r:id="rId16"/>
    <p:sldId id="320" r:id="rId17"/>
    <p:sldId id="278" r:id="rId18"/>
    <p:sldId id="279" r:id="rId19"/>
    <p:sldId id="280" r:id="rId20"/>
    <p:sldId id="281" r:id="rId21"/>
    <p:sldId id="282" r:id="rId22"/>
    <p:sldId id="283" r:id="rId23"/>
    <p:sldId id="284" r:id="rId24"/>
    <p:sldId id="285" r:id="rId25"/>
    <p:sldId id="286" r:id="rId26"/>
    <p:sldId id="287" r:id="rId27"/>
    <p:sldId id="288" r:id="rId28"/>
    <p:sldId id="294" r:id="rId29"/>
    <p:sldId id="295" r:id="rId30"/>
    <p:sldId id="296" r:id="rId31"/>
    <p:sldId id="330" r:id="rId32"/>
    <p:sldId id="331" r:id="rId33"/>
    <p:sldId id="297" r:id="rId34"/>
    <p:sldId id="298" r:id="rId35"/>
    <p:sldId id="299" r:id="rId36"/>
    <p:sldId id="305" r:id="rId37"/>
    <p:sldId id="306" r:id="rId38"/>
    <p:sldId id="307" r:id="rId39"/>
    <p:sldId id="308" r:id="rId40"/>
    <p:sldId id="309" r:id="rId41"/>
    <p:sldId id="332" r:id="rId42"/>
    <p:sldId id="321" r:id="rId43"/>
    <p:sldId id="326" r:id="rId44"/>
    <p:sldId id="325" r:id="rId45"/>
    <p:sldId id="327" r:id="rId46"/>
    <p:sldId id="322" r:id="rId47"/>
    <p:sldId id="333" r:id="rId48"/>
    <p:sldId id="334" r:id="rId49"/>
    <p:sldId id="335" r:id="rId50"/>
    <p:sldId id="336" r:id="rId51"/>
    <p:sldId id="337" r:id="rId52"/>
    <p:sldId id="328" r:id="rId53"/>
    <p:sldId id="329" r:id="rId54"/>
    <p:sldId id="310" r:id="rId55"/>
    <p:sldId id="290" r:id="rId56"/>
    <p:sldId id="311" r:id="rId57"/>
    <p:sldId id="291" r:id="rId58"/>
    <p:sldId id="292" r:id="rId59"/>
    <p:sldId id="293" r:id="rId60"/>
    <p:sldId id="300" r:id="rId61"/>
    <p:sldId id="301" r:id="rId62"/>
    <p:sldId id="302" r:id="rId63"/>
    <p:sldId id="303" r:id="rId64"/>
    <p:sldId id="304" r:id="rId65"/>
    <p:sldId id="315" r:id="rId66"/>
    <p:sldId id="316" r:id="rId67"/>
    <p:sldId id="317" r:id="rId68"/>
    <p:sldId id="312" r:id="rId69"/>
    <p:sldId id="313" r:id="rId70"/>
    <p:sldId id="314" r:id="rId71"/>
    <p:sldId id="318" r:id="rId72"/>
    <p:sldId id="319" r:id="rId73"/>
    <p:sldId id="338" r:id="rId7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3" d="100"/>
          <a:sy n="103" d="100"/>
        </p:scale>
        <p:origin x="-976" y="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Feuille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Feuille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Feuille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Feuille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Feuille_Microsoft_Excel13.xlsx"/></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Feuille_Microsoft_Excel14.xlsx"/></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Feuille_Microsoft_Excel15.xlsx"/></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Feuille_Microsoft_Excel1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Feuille_Microsoft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Feuille_Microsoft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Feuille_Microsoft_Excel19.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Feuille_Microsoft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Feuille_Microsoft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Feuille_Microsoft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Feuille_Microsoft_Excel22.xlsx"/><Relationship Id="rId2" Type="http://schemas.openxmlformats.org/officeDocument/2006/relationships/chartUserShapes" Target="../drawings/drawing2.xml"/></Relationships>
</file>

<file path=ppt/charts/_rels/chart23.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Feuille_Microsoft_Excel23.xlsx"/></Relationships>
</file>

<file path=ppt/charts/_rels/chart24.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Feuille_Microsoft_Excel24.xlsx"/></Relationships>
</file>

<file path=ppt/charts/_rels/chart25.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Feuille_Microsoft_Excel25.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Microsoft_Excel6.xlsx"/><Relationship Id="rId2"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Feuille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0697878667065351"/>
          <c:y val="0.105494956733179"/>
          <c:w val="0.9046425130403"/>
          <c:h val="0.795857910598244"/>
        </c:manualLayout>
      </c:layout>
      <c:lineChart>
        <c:grouping val="standard"/>
        <c:varyColors val="0"/>
        <c:ser>
          <c:idx val="0"/>
          <c:order val="0"/>
          <c:tx>
            <c:strRef>
              <c:f>Sheet1!$B$1</c:f>
              <c:strCache>
                <c:ptCount val="1"/>
                <c:pt idx="0">
                  <c:v>P1NP</c:v>
                </c:pt>
              </c:strCache>
            </c:strRef>
          </c:tx>
          <c:spPr>
            <a:ln w="25400">
              <a:solidFill>
                <a:srgbClr val="97BB3A"/>
              </a:solidFill>
            </a:ln>
          </c:spPr>
          <c:marker>
            <c:spPr>
              <a:solidFill>
                <a:srgbClr val="97BB3A"/>
              </a:solidFill>
              <a:ln>
                <a:solidFill>
                  <a:srgbClr val="97BB3A"/>
                </a:solidFill>
              </a:ln>
            </c:spPr>
          </c:marker>
          <c:errBars>
            <c:errDir val="y"/>
            <c:errBarType val="both"/>
            <c:errValType val="cust"/>
            <c:noEndCap val="0"/>
            <c:plus>
              <c:numRef>
                <c:f>Sheet1!$I$2:$I$26</c:f>
                <c:numCache>
                  <c:formatCode>General</c:formatCode>
                  <c:ptCount val="25"/>
                  <c:pt idx="0">
                    <c:v>0.0</c:v>
                  </c:pt>
                  <c:pt idx="1">
                    <c:v>30.0</c:v>
                  </c:pt>
                  <c:pt idx="2">
                    <c:v>19.7</c:v>
                  </c:pt>
                  <c:pt idx="6">
                    <c:v>26.09999999999999</c:v>
                  </c:pt>
                  <c:pt idx="7">
                    <c:v>44.4</c:v>
                  </c:pt>
                  <c:pt idx="12">
                    <c:v>9.5</c:v>
                  </c:pt>
                  <c:pt idx="13">
                    <c:v>25.7</c:v>
                  </c:pt>
                  <c:pt idx="18">
                    <c:v>16.8</c:v>
                  </c:pt>
                  <c:pt idx="24">
                    <c:v>12.3</c:v>
                  </c:pt>
                </c:numCache>
              </c:numRef>
            </c:plus>
            <c:minus>
              <c:numRef>
                <c:f>Sheet1!$H$2:$H$26</c:f>
                <c:numCache>
                  <c:formatCode>General</c:formatCode>
                  <c:ptCount val="25"/>
                  <c:pt idx="0">
                    <c:v>0.0</c:v>
                  </c:pt>
                  <c:pt idx="1">
                    <c:v>22.5</c:v>
                  </c:pt>
                  <c:pt idx="2">
                    <c:v>20.89999999999999</c:v>
                  </c:pt>
                  <c:pt idx="6">
                    <c:v>14.1</c:v>
                  </c:pt>
                  <c:pt idx="7">
                    <c:v>21.0</c:v>
                  </c:pt>
                  <c:pt idx="12">
                    <c:v>19.2</c:v>
                  </c:pt>
                  <c:pt idx="13">
                    <c:v>14.2</c:v>
                  </c:pt>
                  <c:pt idx="18">
                    <c:v>13.1</c:v>
                  </c:pt>
                  <c:pt idx="24">
                    <c:v>14.3</c:v>
                  </c:pt>
                </c:numCache>
              </c:numRef>
            </c:minus>
            <c:spPr>
              <a:ln w="15875">
                <a:solidFill>
                  <a:srgbClr val="97BB3A"/>
                </a:solidFill>
              </a:ln>
            </c:spPr>
          </c:errBars>
          <c:cat>
            <c:strRef>
              <c:f>Sheet1!$A$2:$A$26</c:f>
              <c:strCache>
                <c:ptCount val="25"/>
                <c:pt idx="0">
                  <c:v>BL</c:v>
                </c:pt>
                <c:pt idx="2">
                  <c:v>1</c:v>
                </c:pt>
                <c:pt idx="6">
                  <c:v>3</c:v>
                </c:pt>
                <c:pt idx="12">
                  <c:v>6</c:v>
                </c:pt>
                <c:pt idx="18">
                  <c:v>9</c:v>
                </c:pt>
                <c:pt idx="24">
                  <c:v>12</c:v>
                </c:pt>
              </c:strCache>
            </c:strRef>
          </c:cat>
          <c:val>
            <c:numRef>
              <c:f>Sheet1!$B$2:$B$26</c:f>
              <c:numCache>
                <c:formatCode>0.0</c:formatCode>
                <c:ptCount val="25"/>
                <c:pt idx="0">
                  <c:v>0.0</c:v>
                </c:pt>
                <c:pt idx="1">
                  <c:v>145.9</c:v>
                </c:pt>
                <c:pt idx="2">
                  <c:v>98.1</c:v>
                </c:pt>
                <c:pt idx="6">
                  <c:v>27.3</c:v>
                </c:pt>
                <c:pt idx="7">
                  <c:v>56.9</c:v>
                </c:pt>
                <c:pt idx="12">
                  <c:v>11.0</c:v>
                </c:pt>
                <c:pt idx="13">
                  <c:v>39.7</c:v>
                </c:pt>
                <c:pt idx="18">
                  <c:v>0.2</c:v>
                </c:pt>
                <c:pt idx="24">
                  <c:v>-13.5</c:v>
                </c:pt>
              </c:numCache>
            </c:numRef>
          </c:val>
          <c:smooth val="0"/>
          <c:extLst xmlns:c16r2="http://schemas.microsoft.com/office/drawing/2015/06/chart">
            <c:ext xmlns:c16="http://schemas.microsoft.com/office/drawing/2014/chart" uri="{C3380CC4-5D6E-409C-BE32-E72D297353CC}">
              <c16:uniqueId val="{00000000-6163-4EF0-9F4C-EE6967CDF2D5}"/>
            </c:ext>
          </c:extLst>
        </c:ser>
        <c:ser>
          <c:idx val="1"/>
          <c:order val="1"/>
          <c:tx>
            <c:strRef>
              <c:f>Sheet1!$C$1</c:f>
              <c:strCache>
                <c:ptCount val="1"/>
                <c:pt idx="0">
                  <c:v>CTX</c:v>
                </c:pt>
              </c:strCache>
            </c:strRef>
          </c:tx>
          <c:spPr>
            <a:ln w="25400">
              <a:solidFill>
                <a:srgbClr val="BC204B"/>
              </a:solidFill>
            </a:ln>
          </c:spPr>
          <c:marker>
            <c:spPr>
              <a:solidFill>
                <a:srgbClr val="BC204B"/>
              </a:solidFill>
              <a:ln>
                <a:solidFill>
                  <a:srgbClr val="BC204B"/>
                </a:solidFill>
              </a:ln>
            </c:spPr>
          </c:marker>
          <c:errBars>
            <c:errDir val="y"/>
            <c:errBarType val="both"/>
            <c:errValType val="cust"/>
            <c:noEndCap val="0"/>
            <c:plus>
              <c:numRef>
                <c:f>Sheet1!$K$2:$K$26</c:f>
                <c:numCache>
                  <c:formatCode>General</c:formatCode>
                  <c:ptCount val="25"/>
                  <c:pt idx="0">
                    <c:v>0.0</c:v>
                  </c:pt>
                  <c:pt idx="1">
                    <c:v>10.2</c:v>
                  </c:pt>
                  <c:pt idx="2">
                    <c:v>14.0</c:v>
                  </c:pt>
                  <c:pt idx="6">
                    <c:v>14.2</c:v>
                  </c:pt>
                  <c:pt idx="7">
                    <c:v>26.4</c:v>
                  </c:pt>
                  <c:pt idx="12">
                    <c:v>10.4</c:v>
                  </c:pt>
                  <c:pt idx="13">
                    <c:v>8.400000000000002</c:v>
                  </c:pt>
                  <c:pt idx="18">
                    <c:v>17.1176993483747</c:v>
                  </c:pt>
                  <c:pt idx="24">
                    <c:v>18.5</c:v>
                  </c:pt>
                </c:numCache>
              </c:numRef>
            </c:plus>
            <c:minus>
              <c:numRef>
                <c:f>Sheet1!$J$2:$J$26</c:f>
                <c:numCache>
                  <c:formatCode>General</c:formatCode>
                  <c:ptCount val="25"/>
                  <c:pt idx="0">
                    <c:v>0.0</c:v>
                  </c:pt>
                  <c:pt idx="1">
                    <c:v>9.2</c:v>
                  </c:pt>
                  <c:pt idx="2">
                    <c:v>12.9</c:v>
                  </c:pt>
                  <c:pt idx="6">
                    <c:v>11.5</c:v>
                  </c:pt>
                  <c:pt idx="7">
                    <c:v>17.3</c:v>
                  </c:pt>
                  <c:pt idx="12">
                    <c:v>15.6</c:v>
                  </c:pt>
                  <c:pt idx="13">
                    <c:v>9.100000000000001</c:v>
                  </c:pt>
                  <c:pt idx="18">
                    <c:v>11.0</c:v>
                  </c:pt>
                  <c:pt idx="24">
                    <c:v>17.6</c:v>
                  </c:pt>
                </c:numCache>
              </c:numRef>
            </c:minus>
            <c:spPr>
              <a:ln w="15875">
                <a:solidFill>
                  <a:srgbClr val="BC204B"/>
                </a:solidFill>
              </a:ln>
            </c:spPr>
          </c:errBars>
          <c:cat>
            <c:strRef>
              <c:f>Sheet1!$A$2:$A$26</c:f>
              <c:strCache>
                <c:ptCount val="25"/>
                <c:pt idx="0">
                  <c:v>BL</c:v>
                </c:pt>
                <c:pt idx="2">
                  <c:v>1</c:v>
                </c:pt>
                <c:pt idx="6">
                  <c:v>3</c:v>
                </c:pt>
                <c:pt idx="12">
                  <c:v>6</c:v>
                </c:pt>
                <c:pt idx="18">
                  <c:v>9</c:v>
                </c:pt>
                <c:pt idx="24">
                  <c:v>12</c:v>
                </c:pt>
              </c:strCache>
            </c:strRef>
          </c:cat>
          <c:val>
            <c:numRef>
              <c:f>Sheet1!$C$2:$C$26</c:f>
              <c:numCache>
                <c:formatCode>0.0</c:formatCode>
                <c:ptCount val="25"/>
                <c:pt idx="0">
                  <c:v>0.0</c:v>
                </c:pt>
                <c:pt idx="1">
                  <c:v>-53.6</c:v>
                </c:pt>
                <c:pt idx="2">
                  <c:v>-39.5</c:v>
                </c:pt>
                <c:pt idx="6">
                  <c:v>-9.8</c:v>
                </c:pt>
                <c:pt idx="7">
                  <c:v>-24.8</c:v>
                </c:pt>
                <c:pt idx="12">
                  <c:v>-10.4</c:v>
                </c:pt>
                <c:pt idx="13">
                  <c:v>-17.9</c:v>
                </c:pt>
                <c:pt idx="18">
                  <c:v>-27.2</c:v>
                </c:pt>
                <c:pt idx="24">
                  <c:v>-23.5</c:v>
                </c:pt>
              </c:numCache>
            </c:numRef>
          </c:val>
          <c:smooth val="0"/>
          <c:extLst xmlns:c16r2="http://schemas.microsoft.com/office/drawing/2015/06/chart">
            <c:ext xmlns:c16="http://schemas.microsoft.com/office/drawing/2014/chart" uri="{C3380CC4-5D6E-409C-BE32-E72D297353CC}">
              <c16:uniqueId val="{00000001-6163-4EF0-9F4C-EE6967CDF2D5}"/>
            </c:ext>
          </c:extLst>
        </c:ser>
        <c:dLbls>
          <c:showLegendKey val="0"/>
          <c:showVal val="0"/>
          <c:showCatName val="0"/>
          <c:showSerName val="0"/>
          <c:showPercent val="0"/>
          <c:showBubbleSize val="0"/>
        </c:dLbls>
        <c:marker val="1"/>
        <c:smooth val="0"/>
        <c:axId val="-2090086536"/>
        <c:axId val="-2090083240"/>
      </c:lineChart>
      <c:catAx>
        <c:axId val="-2090086536"/>
        <c:scaling>
          <c:orientation val="minMax"/>
        </c:scaling>
        <c:delete val="0"/>
        <c:axPos val="b"/>
        <c:numFmt formatCode="General" sourceLinked="1"/>
        <c:majorTickMark val="none"/>
        <c:minorTickMark val="none"/>
        <c:tickLblPos val="low"/>
        <c:spPr>
          <a:ln w="12700">
            <a:solidFill>
              <a:srgbClr val="636363"/>
            </a:solidFill>
          </a:ln>
        </c:spPr>
        <c:txPr>
          <a:bodyPr/>
          <a:lstStyle/>
          <a:p>
            <a:pPr>
              <a:defRPr sz="1100" b="1">
                <a:solidFill>
                  <a:schemeClr val="tx1">
                    <a:lumMod val="50000"/>
                  </a:schemeClr>
                </a:solidFill>
              </a:defRPr>
            </a:pPr>
            <a:endParaRPr lang="fr-FR"/>
          </a:p>
        </c:txPr>
        <c:crossAx val="-2090083240"/>
        <c:crosses val="autoZero"/>
        <c:auto val="0"/>
        <c:lblAlgn val="ctr"/>
        <c:lblOffset val="100"/>
        <c:tickMarkSkip val="2"/>
        <c:noMultiLvlLbl val="0"/>
      </c:catAx>
      <c:valAx>
        <c:axId val="-2090083240"/>
        <c:scaling>
          <c:orientation val="minMax"/>
          <c:max val="200.0"/>
          <c:min val="-100.0"/>
        </c:scaling>
        <c:delete val="0"/>
        <c:axPos val="l"/>
        <c:numFmt formatCode="#,##0" sourceLinked="0"/>
        <c:majorTickMark val="out"/>
        <c:minorTickMark val="none"/>
        <c:tickLblPos val="nextTo"/>
        <c:spPr>
          <a:ln w="12700">
            <a:solidFill>
              <a:srgbClr val="636363"/>
            </a:solidFill>
          </a:ln>
        </c:spPr>
        <c:txPr>
          <a:bodyPr/>
          <a:lstStyle/>
          <a:p>
            <a:pPr>
              <a:defRPr sz="1100" b="0">
                <a:solidFill>
                  <a:schemeClr val="tx1">
                    <a:lumMod val="50000"/>
                  </a:schemeClr>
                </a:solidFill>
              </a:defRPr>
            </a:pPr>
            <a:endParaRPr lang="fr-FR"/>
          </a:p>
        </c:txPr>
        <c:crossAx val="-2090086536"/>
        <c:crosses val="autoZero"/>
        <c:crossBetween val="midCat"/>
      </c:valAx>
      <c:spPr>
        <a:noFill/>
      </c:spPr>
    </c:plotArea>
    <c:plotVisOnly val="1"/>
    <c:dispBlanksAs val="span"/>
    <c:showDLblsOverMax val="0"/>
  </c:chart>
  <c:txPr>
    <a:bodyPr/>
    <a:lstStyle/>
    <a:p>
      <a:pPr>
        <a:defRPr sz="1400"/>
      </a:pPr>
      <a:endParaRPr lang="fr-F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018860617584"/>
          <c:y val="0.0498736835307597"/>
          <c:w val="0.737329600576001"/>
          <c:h val="0.760323775031054"/>
        </c:manualLayout>
      </c:layout>
      <c:lineChart>
        <c:grouping val="standard"/>
        <c:varyColors val="0"/>
        <c:ser>
          <c:idx val="0"/>
          <c:order val="0"/>
          <c:tx>
            <c:strRef>
              <c:f>Sheet1!$B$1</c:f>
              <c:strCache>
                <c:ptCount val="1"/>
                <c:pt idx="0">
                  <c:v>Placebo/Denosumab (N = 61)</c:v>
                </c:pt>
              </c:strCache>
            </c:strRef>
          </c:tx>
          <c:spPr>
            <a:ln w="25400">
              <a:solidFill>
                <a:schemeClr val="bg1">
                  <a:lumMod val="50000"/>
                </a:schemeClr>
              </a:solidFill>
              <a:prstDash val="solid"/>
            </a:ln>
          </c:spPr>
          <c:marker>
            <c:symbol val="square"/>
            <c:size val="7"/>
            <c:spPr>
              <a:solidFill>
                <a:schemeClr val="bg1">
                  <a:lumMod val="50000"/>
                </a:schemeClr>
              </a:solidFill>
              <a:ln>
                <a:noFill/>
                <a:prstDash val="sysDash"/>
              </a:ln>
            </c:spPr>
          </c:marker>
          <c:dPt>
            <c:idx val="3"/>
            <c:bubble3D val="0"/>
            <c:extLst xmlns:c16r2="http://schemas.microsoft.com/office/drawing/2015/06/chart">
              <c:ext xmlns:c16="http://schemas.microsoft.com/office/drawing/2014/chart" uri="{C3380CC4-5D6E-409C-BE32-E72D297353CC}">
                <c16:uniqueId val="{00000000-1CFE-4CAD-8327-A524E9AF51DD}"/>
              </c:ext>
            </c:extLst>
          </c:dPt>
          <c:dPt>
            <c:idx val="4"/>
            <c:bubble3D val="0"/>
            <c:extLst xmlns:c16r2="http://schemas.microsoft.com/office/drawing/2015/06/chart">
              <c:ext xmlns:c16="http://schemas.microsoft.com/office/drawing/2014/chart" uri="{C3380CC4-5D6E-409C-BE32-E72D297353CC}">
                <c16:uniqueId val="{00000001-1CFE-4CAD-8327-A524E9AF51DD}"/>
              </c:ext>
            </c:extLst>
          </c:dPt>
          <c:dLbls>
            <c:delete val="1"/>
          </c:dLbls>
          <c:errBars>
            <c:errDir val="y"/>
            <c:errBarType val="both"/>
            <c:errValType val="cust"/>
            <c:noEndCap val="0"/>
            <c:plus>
              <c:numRef>
                <c:f>Sheet1!$I$2:$I$6</c:f>
                <c:numCache>
                  <c:formatCode>General</c:formatCode>
                  <c:ptCount val="5"/>
                  <c:pt idx="0">
                    <c:v>0.0</c:v>
                  </c:pt>
                  <c:pt idx="1">
                    <c:v>0.7</c:v>
                  </c:pt>
                  <c:pt idx="2">
                    <c:v>0.7</c:v>
                  </c:pt>
                  <c:pt idx="3">
                    <c:v>0.7</c:v>
                  </c:pt>
                  <c:pt idx="4">
                    <c:v>1.0</c:v>
                  </c:pt>
                </c:numCache>
              </c:numRef>
            </c:plus>
            <c:minus>
              <c:numRef>
                <c:f>Sheet1!$H$2:$H$6</c:f>
                <c:numCache>
                  <c:formatCode>General</c:formatCode>
                  <c:ptCount val="5"/>
                  <c:pt idx="0">
                    <c:v>0.0</c:v>
                  </c:pt>
                  <c:pt idx="1">
                    <c:v>0.8</c:v>
                  </c:pt>
                  <c:pt idx="2">
                    <c:v>0.7</c:v>
                  </c:pt>
                  <c:pt idx="3">
                    <c:v>0.7</c:v>
                  </c:pt>
                  <c:pt idx="4">
                    <c:v>0.9</c:v>
                  </c:pt>
                </c:numCache>
              </c:numRef>
            </c:minus>
            <c:spPr>
              <a:ln w="15875">
                <a:solidFill>
                  <a:schemeClr val="bg1">
                    <a:lumMod val="50000"/>
                  </a:schemeClr>
                </a:solidFill>
              </a:ln>
            </c:spPr>
          </c:errBars>
          <c:cat>
            <c:strRef>
              <c:f>Sheet1!$A$2:$A$6</c:f>
              <c:strCache>
                <c:ptCount val="5"/>
                <c:pt idx="0">
                  <c:v>Baseline</c:v>
                </c:pt>
                <c:pt idx="1">
                  <c:v>Month 6</c:v>
                </c:pt>
                <c:pt idx="2">
                  <c:v>Month 12</c:v>
                </c:pt>
                <c:pt idx="3">
                  <c:v>Month 18</c:v>
                </c:pt>
                <c:pt idx="4">
                  <c:v>Month 24</c:v>
                </c:pt>
              </c:strCache>
            </c:strRef>
          </c:cat>
          <c:val>
            <c:numRef>
              <c:f>Sheet1!$B$2:$B$6</c:f>
              <c:numCache>
                <c:formatCode>0.0</c:formatCode>
                <c:ptCount val="5"/>
                <c:pt idx="0">
                  <c:v>0.0</c:v>
                </c:pt>
                <c:pt idx="1">
                  <c:v>0.4</c:v>
                </c:pt>
                <c:pt idx="2">
                  <c:v>0.0</c:v>
                </c:pt>
                <c:pt idx="3">
                  <c:v>3.3</c:v>
                </c:pt>
                <c:pt idx="4">
                  <c:v>5.0</c:v>
                </c:pt>
              </c:numCache>
            </c:numRef>
          </c:val>
          <c:smooth val="0"/>
          <c:extLst xmlns:c16r2="http://schemas.microsoft.com/office/drawing/2015/06/chart">
            <c:ext xmlns:c16="http://schemas.microsoft.com/office/drawing/2014/chart" uri="{C3380CC4-5D6E-409C-BE32-E72D297353CC}">
              <c16:uniqueId val="{00000002-1CFE-4CAD-8327-A524E9AF51DD}"/>
            </c:ext>
          </c:extLst>
        </c:ser>
        <c:ser>
          <c:idx val="1"/>
          <c:order val="1"/>
          <c:tx>
            <c:strRef>
              <c:f>Sheet1!$C$1</c:f>
              <c:strCache>
                <c:ptCount val="1"/>
                <c:pt idx="0">
                  <c:v>Romosozumab/Denosumab (N = 65)</c:v>
                </c:pt>
              </c:strCache>
            </c:strRef>
          </c:tx>
          <c:spPr>
            <a:ln w="25400">
              <a:solidFill>
                <a:schemeClr val="accent1"/>
              </a:solidFill>
            </a:ln>
          </c:spPr>
          <c:marker>
            <c:symbol val="circle"/>
            <c:size val="7"/>
            <c:spPr>
              <a:solidFill>
                <a:schemeClr val="tx2"/>
              </a:solidFill>
              <a:ln>
                <a:noFill/>
              </a:ln>
            </c:spPr>
          </c:marker>
          <c:dPt>
            <c:idx val="3"/>
            <c:bubble3D val="0"/>
            <c:extLst xmlns:c16r2="http://schemas.microsoft.com/office/drawing/2015/06/chart">
              <c:ext xmlns:c16="http://schemas.microsoft.com/office/drawing/2014/chart" uri="{C3380CC4-5D6E-409C-BE32-E72D297353CC}">
                <c16:uniqueId val="{00000003-1CFE-4CAD-8327-A524E9AF51DD}"/>
              </c:ext>
            </c:extLst>
          </c:dPt>
          <c:dPt>
            <c:idx val="4"/>
            <c:bubble3D val="0"/>
            <c:extLst xmlns:c16r2="http://schemas.microsoft.com/office/drawing/2015/06/chart">
              <c:ext xmlns:c16="http://schemas.microsoft.com/office/drawing/2014/chart" uri="{C3380CC4-5D6E-409C-BE32-E72D297353CC}">
                <c16:uniqueId val="{00000004-1CFE-4CAD-8327-A524E9AF51DD}"/>
              </c:ext>
            </c:extLst>
          </c:dPt>
          <c:dLbls>
            <c:delete val="1"/>
          </c:dLbls>
          <c:errBars>
            <c:errDir val="y"/>
            <c:errBarType val="both"/>
            <c:errValType val="cust"/>
            <c:noEndCap val="0"/>
            <c:plus>
              <c:numRef>
                <c:f>Sheet1!$K$2:$K$6</c:f>
                <c:numCache>
                  <c:formatCode>General</c:formatCode>
                  <c:ptCount val="5"/>
                  <c:pt idx="0">
                    <c:v>0.0</c:v>
                  </c:pt>
                  <c:pt idx="1">
                    <c:v>1.4</c:v>
                  </c:pt>
                  <c:pt idx="2">
                    <c:v>1.299999999999998</c:v>
                  </c:pt>
                  <c:pt idx="3">
                    <c:v>1.599999999999999</c:v>
                  </c:pt>
                  <c:pt idx="4">
                    <c:v>1.599999999999998</c:v>
                  </c:pt>
                </c:numCache>
              </c:numRef>
            </c:plus>
            <c:minus>
              <c:numRef>
                <c:f>Sheet1!$J$2:$J$6</c:f>
                <c:numCache>
                  <c:formatCode>General</c:formatCode>
                  <c:ptCount val="5"/>
                  <c:pt idx="0">
                    <c:v>0.0</c:v>
                  </c:pt>
                  <c:pt idx="1">
                    <c:v>1.299999999999998</c:v>
                  </c:pt>
                  <c:pt idx="2">
                    <c:v>1.300000000000001</c:v>
                  </c:pt>
                  <c:pt idx="3">
                    <c:v>1.599999999999999</c:v>
                  </c:pt>
                  <c:pt idx="4">
                    <c:v>1.600000000000002</c:v>
                  </c:pt>
                </c:numCache>
              </c:numRef>
            </c:minus>
            <c:spPr>
              <a:ln w="15875">
                <a:solidFill>
                  <a:schemeClr val="tx2"/>
                </a:solidFill>
              </a:ln>
            </c:spPr>
          </c:errBars>
          <c:cat>
            <c:strRef>
              <c:f>Sheet1!$A$2:$A$6</c:f>
              <c:strCache>
                <c:ptCount val="5"/>
                <c:pt idx="0">
                  <c:v>Baseline</c:v>
                </c:pt>
                <c:pt idx="1">
                  <c:v>Month 6</c:v>
                </c:pt>
                <c:pt idx="2">
                  <c:v>Month 12</c:v>
                </c:pt>
                <c:pt idx="3">
                  <c:v>Month 18</c:v>
                </c:pt>
                <c:pt idx="4">
                  <c:v>Month 24</c:v>
                </c:pt>
              </c:strCache>
            </c:strRef>
          </c:cat>
          <c:val>
            <c:numRef>
              <c:f>Sheet1!$C$2:$C$6</c:f>
              <c:numCache>
                <c:formatCode>0.0</c:formatCode>
                <c:ptCount val="5"/>
                <c:pt idx="0">
                  <c:v>0.0</c:v>
                </c:pt>
                <c:pt idx="1">
                  <c:v>9.700000000000001</c:v>
                </c:pt>
                <c:pt idx="2">
                  <c:v>13.3</c:v>
                </c:pt>
                <c:pt idx="3">
                  <c:v>15.1</c:v>
                </c:pt>
                <c:pt idx="4">
                  <c:v>17.6</c:v>
                </c:pt>
              </c:numCache>
            </c:numRef>
          </c:val>
          <c:smooth val="0"/>
          <c:extLst xmlns:c16r2="http://schemas.microsoft.com/office/drawing/2015/06/chart">
            <c:ext xmlns:c16="http://schemas.microsoft.com/office/drawing/2014/chart" uri="{C3380CC4-5D6E-409C-BE32-E72D297353CC}">
              <c16:uniqueId val="{00000005-1CFE-4CAD-8327-A524E9AF51DD}"/>
            </c:ext>
          </c:extLst>
        </c:ser>
        <c:dLbls>
          <c:showLegendKey val="0"/>
          <c:showVal val="1"/>
          <c:showCatName val="0"/>
          <c:showSerName val="0"/>
          <c:showPercent val="0"/>
          <c:showBubbleSize val="0"/>
        </c:dLbls>
        <c:marker val="1"/>
        <c:smooth val="0"/>
        <c:axId val="-2043631480"/>
        <c:axId val="-2043552264"/>
      </c:lineChart>
      <c:catAx>
        <c:axId val="-2043631480"/>
        <c:scaling>
          <c:orientation val="minMax"/>
        </c:scaling>
        <c:delete val="0"/>
        <c:axPos val="b"/>
        <c:numFmt formatCode="General" sourceLinked="0"/>
        <c:majorTickMark val="out"/>
        <c:minorTickMark val="none"/>
        <c:tickLblPos val="low"/>
        <c:spPr>
          <a:ln w="12700">
            <a:solidFill>
              <a:schemeClr val="tx1"/>
            </a:solidFill>
          </a:ln>
        </c:spPr>
        <c:txPr>
          <a:bodyPr/>
          <a:lstStyle/>
          <a:p>
            <a:pPr>
              <a:defRPr sz="1100"/>
            </a:pPr>
            <a:endParaRPr lang="fr-FR"/>
          </a:p>
        </c:txPr>
        <c:crossAx val="-2043552264"/>
        <c:crosses val="autoZero"/>
        <c:auto val="1"/>
        <c:lblAlgn val="ctr"/>
        <c:lblOffset val="100"/>
        <c:noMultiLvlLbl val="0"/>
      </c:catAx>
      <c:valAx>
        <c:axId val="-2043552264"/>
        <c:scaling>
          <c:orientation val="minMax"/>
        </c:scaling>
        <c:delete val="0"/>
        <c:axPos val="l"/>
        <c:numFmt formatCode="#,##0;&quot;–&quot;#,##0" sourceLinked="0"/>
        <c:majorTickMark val="out"/>
        <c:minorTickMark val="none"/>
        <c:tickLblPos val="nextTo"/>
        <c:spPr>
          <a:ln w="12700">
            <a:solidFill>
              <a:schemeClr val="tx1"/>
            </a:solidFill>
          </a:ln>
        </c:spPr>
        <c:txPr>
          <a:bodyPr/>
          <a:lstStyle/>
          <a:p>
            <a:pPr>
              <a:defRPr sz="1100"/>
            </a:pPr>
            <a:endParaRPr lang="fr-FR"/>
          </a:p>
        </c:txPr>
        <c:crossAx val="-2043631480"/>
        <c:crosses val="autoZero"/>
        <c:crossBetween val="midCat"/>
      </c:valAx>
      <c:spPr>
        <a:noFill/>
        <a:ln w="25400">
          <a:noFill/>
        </a:ln>
      </c:spPr>
    </c:plotArea>
    <c:plotVisOnly val="1"/>
    <c:dispBlanksAs val="gap"/>
    <c:showDLblsOverMax val="0"/>
  </c:chart>
  <c:txPr>
    <a:bodyPr/>
    <a:lstStyle/>
    <a:p>
      <a:pPr>
        <a:defRPr sz="1200"/>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63376467799"/>
          <c:y val="0.128900539896788"/>
          <c:w val="0.872336623532201"/>
          <c:h val="0.732602343218925"/>
        </c:manualLayout>
      </c:layout>
      <c:barChart>
        <c:barDir val="col"/>
        <c:grouping val="clustered"/>
        <c:varyColors val="0"/>
        <c:ser>
          <c:idx val="0"/>
          <c:order val="0"/>
          <c:tx>
            <c:strRef>
              <c:f>Sheet1!$B$1</c:f>
              <c:strCache>
                <c:ptCount val="1"/>
                <c:pt idx="0">
                  <c:v>Placebo/Denosumab (N = 3591)</c:v>
                </c:pt>
              </c:strCache>
            </c:strRef>
          </c:tx>
          <c:spPr>
            <a:solidFill>
              <a:schemeClr val="bg1">
                <a:lumMod val="50000"/>
              </a:schemeClr>
            </a:solidFill>
          </c:spPr>
          <c:invertIfNegative val="0"/>
          <c:dPt>
            <c:idx val="2"/>
            <c:invertIfNegative val="0"/>
            <c:bubble3D val="0"/>
            <c:extLst xmlns:c16r2="http://schemas.microsoft.com/office/drawing/2015/06/chart">
              <c:ext xmlns:c16="http://schemas.microsoft.com/office/drawing/2014/chart" uri="{C3380CC4-5D6E-409C-BE32-E72D297353CC}">
                <c16:uniqueId val="{00000001-308B-4239-A35B-0A8B3333D27B}"/>
              </c:ext>
            </c:extLst>
          </c:dPt>
          <c:dLbls>
            <c:dLbl>
              <c:idx val="2"/>
              <c:tx>
                <c:rich>
                  <a:bodyPr/>
                  <a:lstStyle/>
                  <a:p>
                    <a:r>
                      <a:rPr lang="en-US" dirty="0">
                        <a:solidFill>
                          <a:schemeClr val="tx1"/>
                        </a:solidFill>
                      </a:rPr>
                      <a:t>2.5%</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08B-4239-A35B-0A8B3333D27B}"/>
                </c:ext>
              </c:extLst>
            </c:dLbl>
            <c:spPr>
              <a:noFill/>
              <a:ln>
                <a:noFill/>
              </a:ln>
              <a:effectLst/>
            </c:spPr>
            <c:txPr>
              <a:bodyPr/>
              <a:lstStyle/>
              <a:p>
                <a:pPr>
                  <a:defRPr b="1">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Through month 12</c:v>
                </c:pt>
                <c:pt idx="1">
                  <c:v>Through month 24</c:v>
                </c:pt>
              </c:strCache>
            </c:strRef>
          </c:cat>
          <c:val>
            <c:numRef>
              <c:f>Sheet1!$B$2:$B$3</c:f>
              <c:numCache>
                <c:formatCode>0.0%</c:formatCode>
                <c:ptCount val="2"/>
                <c:pt idx="0">
                  <c:v>0.018</c:v>
                </c:pt>
                <c:pt idx="1">
                  <c:v>0.025</c:v>
                </c:pt>
              </c:numCache>
            </c:numRef>
          </c:val>
          <c:extLst xmlns:c16r2="http://schemas.microsoft.com/office/drawing/2015/06/chart">
            <c:ext xmlns:c16="http://schemas.microsoft.com/office/drawing/2014/chart" uri="{C3380CC4-5D6E-409C-BE32-E72D297353CC}">
              <c16:uniqueId val="{00000002-308B-4239-A35B-0A8B3333D27B}"/>
            </c:ext>
          </c:extLst>
        </c:ser>
        <c:ser>
          <c:idx val="1"/>
          <c:order val="1"/>
          <c:tx>
            <c:strRef>
              <c:f>Sheet1!$C$1</c:f>
              <c:strCache>
                <c:ptCount val="1"/>
                <c:pt idx="0">
                  <c:v>Romosozumab/Denosumab (N = 3589)</c:v>
                </c:pt>
              </c:strCache>
            </c:strRef>
          </c:tx>
          <c:spPr>
            <a:solidFill>
              <a:schemeClr val="accent1"/>
            </a:solidFill>
            <a:ln>
              <a:noFill/>
            </a:ln>
          </c:spPr>
          <c:invertIfNegative val="0"/>
          <c:dPt>
            <c:idx val="2"/>
            <c:invertIfNegative val="0"/>
            <c:bubble3D val="0"/>
            <c:extLst xmlns:c16r2="http://schemas.microsoft.com/office/drawing/2015/06/chart">
              <c:ext xmlns:c16="http://schemas.microsoft.com/office/drawing/2014/chart" uri="{C3380CC4-5D6E-409C-BE32-E72D297353CC}">
                <c16:uniqueId val="{00000004-308B-4239-A35B-0A8B3333D27B}"/>
              </c:ext>
            </c:extLst>
          </c:dPt>
          <c:dLbls>
            <c:dLbl>
              <c:idx val="2"/>
              <c:layout>
                <c:manualLayout>
                  <c:x val="1.08848042631153E-16"/>
                  <c:y val="0.0849417993993839"/>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308B-4239-A35B-0A8B3333D27B}"/>
                </c:ext>
              </c:extLst>
            </c:dLbl>
            <c:spPr>
              <a:noFill/>
              <a:ln>
                <a:noFill/>
              </a:ln>
              <a:effectLst/>
            </c:spPr>
            <c:txPr>
              <a:bodyPr/>
              <a:lstStyle/>
              <a:p>
                <a:pPr>
                  <a:defRPr b="1">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Through month 12</c:v>
                </c:pt>
                <c:pt idx="1">
                  <c:v>Through month 24</c:v>
                </c:pt>
              </c:strCache>
            </c:strRef>
          </c:cat>
          <c:val>
            <c:numRef>
              <c:f>Sheet1!$C$2:$C$3</c:f>
              <c:numCache>
                <c:formatCode>0.0%</c:formatCode>
                <c:ptCount val="2"/>
                <c:pt idx="0">
                  <c:v>0.005</c:v>
                </c:pt>
                <c:pt idx="1">
                  <c:v>0.006</c:v>
                </c:pt>
              </c:numCache>
            </c:numRef>
          </c:val>
          <c:extLst xmlns:c16r2="http://schemas.microsoft.com/office/drawing/2015/06/chart">
            <c:ext xmlns:c16="http://schemas.microsoft.com/office/drawing/2014/chart" uri="{C3380CC4-5D6E-409C-BE32-E72D297353CC}">
              <c16:uniqueId val="{00000005-308B-4239-A35B-0A8B3333D27B}"/>
            </c:ext>
          </c:extLst>
        </c:ser>
        <c:dLbls>
          <c:showLegendKey val="0"/>
          <c:showVal val="1"/>
          <c:showCatName val="0"/>
          <c:showSerName val="0"/>
          <c:showPercent val="0"/>
          <c:showBubbleSize val="0"/>
        </c:dLbls>
        <c:gapWidth val="100"/>
        <c:overlap val="-10"/>
        <c:axId val="-2076300296"/>
        <c:axId val="-2027361688"/>
      </c:barChart>
      <c:catAx>
        <c:axId val="-2076300296"/>
        <c:scaling>
          <c:orientation val="minMax"/>
        </c:scaling>
        <c:delete val="0"/>
        <c:axPos val="b"/>
        <c:numFmt formatCode="General" sourceLinked="0"/>
        <c:majorTickMark val="out"/>
        <c:minorTickMark val="none"/>
        <c:tickLblPos val="none"/>
        <c:spPr>
          <a:ln w="12700">
            <a:solidFill>
              <a:schemeClr val="tx1"/>
            </a:solidFill>
          </a:ln>
        </c:spPr>
        <c:crossAx val="-2027361688"/>
        <c:crosses val="autoZero"/>
        <c:auto val="1"/>
        <c:lblAlgn val="ctr"/>
        <c:lblOffset val="0"/>
        <c:noMultiLvlLbl val="0"/>
      </c:catAx>
      <c:valAx>
        <c:axId val="-2027361688"/>
        <c:scaling>
          <c:orientation val="minMax"/>
        </c:scaling>
        <c:delete val="0"/>
        <c:axPos val="l"/>
        <c:title>
          <c:tx>
            <c:rich>
              <a:bodyPr rot="-5400000" vert="horz"/>
              <a:lstStyle/>
              <a:p>
                <a:pPr>
                  <a:defRPr sz="1100"/>
                </a:pPr>
                <a:r>
                  <a:rPr lang="en-US" sz="1100" b="1" i="0" u="none" strike="noStrike" baseline="0" dirty="0">
                    <a:effectLst/>
                  </a:rPr>
                  <a:t>Subject incidence (%)</a:t>
                </a:r>
                <a:endParaRPr lang="en-US" sz="1100" dirty="0"/>
              </a:p>
            </c:rich>
          </c:tx>
          <c:layout>
            <c:manualLayout>
              <c:xMode val="edge"/>
              <c:yMode val="edge"/>
              <c:x val="0.00623885939895222"/>
              <c:y val="0.256122407939935"/>
            </c:manualLayout>
          </c:layout>
          <c:overlay val="0"/>
        </c:title>
        <c:numFmt formatCode="0.0%" sourceLinked="1"/>
        <c:majorTickMark val="out"/>
        <c:minorTickMark val="none"/>
        <c:tickLblPos val="nextTo"/>
        <c:spPr>
          <a:ln w="12700">
            <a:solidFill>
              <a:schemeClr val="tx1"/>
            </a:solidFill>
          </a:ln>
        </c:spPr>
        <c:txPr>
          <a:bodyPr/>
          <a:lstStyle/>
          <a:p>
            <a:pPr>
              <a:defRPr sz="1100"/>
            </a:pPr>
            <a:endParaRPr lang="fr-FR"/>
          </a:p>
        </c:txPr>
        <c:crossAx val="-2076300296"/>
        <c:crosses val="autoZero"/>
        <c:crossBetween val="between"/>
      </c:valAx>
    </c:plotArea>
    <c:plotVisOnly val="1"/>
    <c:dispBlanksAs val="gap"/>
    <c:showDLblsOverMax val="0"/>
  </c:chart>
  <c:txPr>
    <a:bodyPr/>
    <a:lstStyle/>
    <a:p>
      <a:pPr>
        <a:defRPr sz="1400"/>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122371781259"/>
          <c:y val="0.108675711832639"/>
          <c:w val="0.48183572296719"/>
          <c:h val="0.818563146520337"/>
        </c:manualLayout>
      </c:layout>
      <c:pieChart>
        <c:varyColors val="1"/>
        <c:ser>
          <c:idx val="0"/>
          <c:order val="0"/>
          <c:tx>
            <c:strRef>
              <c:f>Sheet1!$B$1</c:f>
              <c:strCache>
                <c:ptCount val="1"/>
                <c:pt idx="0">
                  <c:v>Region</c:v>
                </c:pt>
              </c:strCache>
            </c:strRef>
          </c:tx>
          <c:spPr>
            <a:ln w="28575">
              <a:solidFill>
                <a:schemeClr val="bg1"/>
              </a:solidFill>
            </a:ln>
          </c:spPr>
          <c:dPt>
            <c:idx val="0"/>
            <c:bubble3D val="0"/>
            <c:spPr>
              <a:solidFill>
                <a:schemeClr val="accent1">
                  <a:lumMod val="50000"/>
                </a:schemeClr>
              </a:solidFill>
              <a:ln w="28575">
                <a:solidFill>
                  <a:schemeClr val="bg1"/>
                </a:solidFill>
              </a:ln>
            </c:spPr>
            <c:extLst xmlns:c16r2="http://schemas.microsoft.com/office/drawing/2015/06/chart">
              <c:ext xmlns:c16="http://schemas.microsoft.com/office/drawing/2014/chart" uri="{C3380CC4-5D6E-409C-BE32-E72D297353CC}">
                <c16:uniqueId val="{00000001-A506-4CF5-A79C-6B2C02CF3650}"/>
              </c:ext>
            </c:extLst>
          </c:dPt>
          <c:dPt>
            <c:idx val="1"/>
            <c:bubble3D val="0"/>
            <c:spPr>
              <a:solidFill>
                <a:schemeClr val="accent1"/>
              </a:solidFill>
              <a:ln w="28575">
                <a:solidFill>
                  <a:schemeClr val="bg1"/>
                </a:solidFill>
              </a:ln>
            </c:spPr>
            <c:extLst xmlns:c16r2="http://schemas.microsoft.com/office/drawing/2015/06/chart">
              <c:ext xmlns:c16="http://schemas.microsoft.com/office/drawing/2014/chart" uri="{C3380CC4-5D6E-409C-BE32-E72D297353CC}">
                <c16:uniqueId val="{00000003-A506-4CF5-A79C-6B2C02CF3650}"/>
              </c:ext>
            </c:extLst>
          </c:dPt>
          <c:dPt>
            <c:idx val="2"/>
            <c:bubble3D val="0"/>
            <c:spPr>
              <a:solidFill>
                <a:srgbClr val="00B050"/>
              </a:solidFill>
              <a:ln w="28575">
                <a:solidFill>
                  <a:schemeClr val="bg1"/>
                </a:solidFill>
              </a:ln>
            </c:spPr>
            <c:extLst xmlns:c16r2="http://schemas.microsoft.com/office/drawing/2015/06/chart">
              <c:ext xmlns:c16="http://schemas.microsoft.com/office/drawing/2014/chart" uri="{C3380CC4-5D6E-409C-BE32-E72D297353CC}">
                <c16:uniqueId val="{00000005-A506-4CF5-A79C-6B2C02CF3650}"/>
              </c:ext>
            </c:extLst>
          </c:dPt>
          <c:dPt>
            <c:idx val="3"/>
            <c:bubble3D val="0"/>
            <c:spPr>
              <a:solidFill>
                <a:schemeClr val="accent2"/>
              </a:solidFill>
              <a:ln w="28575">
                <a:solidFill>
                  <a:schemeClr val="bg1"/>
                </a:solidFill>
              </a:ln>
            </c:spPr>
            <c:extLst xmlns:c16r2="http://schemas.microsoft.com/office/drawing/2015/06/chart">
              <c:ext xmlns:c16="http://schemas.microsoft.com/office/drawing/2014/chart" uri="{C3380CC4-5D6E-409C-BE32-E72D297353CC}">
                <c16:uniqueId val="{00000007-A506-4CF5-A79C-6B2C02CF3650}"/>
              </c:ext>
            </c:extLst>
          </c:dPt>
          <c:dPt>
            <c:idx val="4"/>
            <c:bubble3D val="0"/>
            <c:spPr>
              <a:solidFill>
                <a:schemeClr val="accent4"/>
              </a:solidFill>
              <a:ln w="28575">
                <a:solidFill>
                  <a:schemeClr val="bg1"/>
                </a:solidFill>
              </a:ln>
            </c:spPr>
            <c:extLst xmlns:c16r2="http://schemas.microsoft.com/office/drawing/2015/06/chart">
              <c:ext xmlns:c16="http://schemas.microsoft.com/office/drawing/2014/chart" uri="{C3380CC4-5D6E-409C-BE32-E72D297353CC}">
                <c16:uniqueId val="{00000009-A506-4CF5-A79C-6B2C02CF3650}"/>
              </c:ext>
            </c:extLst>
          </c:dPt>
          <c:dLbls>
            <c:dLbl>
              <c:idx val="0"/>
              <c:layout>
                <c:manualLayout>
                  <c:x val="0.021140608350136"/>
                  <c:y val="0.0333492437437849"/>
                </c:manualLayout>
              </c:layout>
              <c:dLblPos val="bestFit"/>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506-4CF5-A79C-6B2C02CF3650}"/>
                </c:ext>
              </c:extLst>
            </c:dLbl>
            <c:dLbl>
              <c:idx val="1"/>
              <c:layout>
                <c:manualLayout>
                  <c:x val="-0.0694619988647327"/>
                  <c:y val="-0.0436105495111033"/>
                </c:manualLayout>
              </c:layout>
              <c:dLblPos val="bestFit"/>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506-4CF5-A79C-6B2C02CF3650}"/>
                </c:ext>
              </c:extLst>
            </c:dLbl>
            <c:dLbl>
              <c:idx val="2"/>
              <c:layout>
                <c:manualLayout>
                  <c:x val="-0.0241606952572983"/>
                  <c:y val="-0.012826632209148"/>
                </c:manualLayout>
              </c:layout>
              <c:dLblPos val="bestFit"/>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506-4CF5-A79C-6B2C02CF3650}"/>
                </c:ext>
              </c:extLst>
            </c:dLbl>
            <c:dLbl>
              <c:idx val="3"/>
              <c:layout>
                <c:manualLayout>
                  <c:x val="-0.0166104779893926"/>
                  <c:y val="0.0"/>
                </c:manualLayout>
              </c:layout>
              <c:dLblPos val="bestFit"/>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506-4CF5-A79C-6B2C02CF3650}"/>
                </c:ext>
              </c:extLst>
            </c:dLbl>
            <c:dLbl>
              <c:idx val="4"/>
              <c:layout>
                <c:manualLayout>
                  <c:x val="-0.0256707387108795"/>
                  <c:y val="0.0"/>
                </c:manualLayout>
              </c:layout>
              <c:dLblPos val="bestFit"/>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506-4CF5-A79C-6B2C02CF3650}"/>
                </c:ext>
              </c:extLst>
            </c:dLbl>
            <c:spPr>
              <a:noFill/>
              <a:ln>
                <a:noFill/>
              </a:ln>
              <a:effectLst/>
            </c:spPr>
            <c:txPr>
              <a:bodyPr wrap="square" lIns="38100" tIns="19050" rIns="38100" bIns="19050" anchor="ctr">
                <a:spAutoFit/>
              </a:bodyPr>
              <a:lstStyle/>
              <a:p>
                <a:pPr>
                  <a:defRPr b="1">
                    <a:solidFill>
                      <a:schemeClr val="tx1">
                        <a:lumMod val="75000"/>
                      </a:schemeClr>
                    </a:solidFill>
                  </a:defRPr>
                </a:pPr>
                <a:endParaRPr lang="fr-FR"/>
              </a:p>
            </c:txPr>
            <c:dLblPos val="outEnd"/>
            <c:showLegendKey val="0"/>
            <c:showVal val="1"/>
            <c:showCatName val="1"/>
            <c:showSerName val="0"/>
            <c:showPercent val="0"/>
            <c:showBubbleSize val="0"/>
            <c:separator>
</c:separator>
            <c:showLeaderLines val="1"/>
            <c:extLst xmlns:c16r2="http://schemas.microsoft.com/office/drawing/2015/06/chart">
              <c:ext xmlns:c15="http://schemas.microsoft.com/office/drawing/2012/chart" uri="{CE6537A1-D6FC-4f65-9D91-7224C49458BB}"/>
            </c:extLst>
          </c:dLbls>
          <c:cat>
            <c:strRef>
              <c:f>Sheet1!$A$2:$A$6</c:f>
              <c:strCache>
                <c:ptCount val="5"/>
                <c:pt idx="0">
                  <c:v>    Latin America</c:v>
                </c:pt>
                <c:pt idx="1">
                  <c:v>    Central or Eastern Europe</c:v>
                </c:pt>
                <c:pt idx="2">
                  <c:v>    Western Europe, Australia, or New Zealand</c:v>
                </c:pt>
                <c:pt idx="3">
                  <c:v>    Asia Pacific</c:v>
                </c:pt>
                <c:pt idx="4">
                  <c:v>    North America</c:v>
                </c:pt>
              </c:strCache>
            </c:strRef>
          </c:cat>
          <c:val>
            <c:numRef>
              <c:f>Sheet1!$B$2:$B$6</c:f>
              <c:numCache>
                <c:formatCode>0.0%</c:formatCode>
                <c:ptCount val="5"/>
                <c:pt idx="0">
                  <c:v>0.43</c:v>
                </c:pt>
                <c:pt idx="1">
                  <c:v>0.292</c:v>
                </c:pt>
                <c:pt idx="2">
                  <c:v>0.136</c:v>
                </c:pt>
                <c:pt idx="3">
                  <c:v>0.115</c:v>
                </c:pt>
                <c:pt idx="4">
                  <c:v>0.027</c:v>
                </c:pt>
              </c:numCache>
            </c:numRef>
          </c:val>
          <c:extLst xmlns:c16r2="http://schemas.microsoft.com/office/drawing/2015/06/chart">
            <c:ext xmlns:c16="http://schemas.microsoft.com/office/drawing/2014/chart" uri="{C3380CC4-5D6E-409C-BE32-E72D297353CC}">
              <c16:uniqueId val="{0000000A-A506-4CF5-A79C-6B2C02CF365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802756375073"/>
          <c:y val="0.0287206410508934"/>
          <c:w val="0.886373094401976"/>
          <c:h val="0.753879828720691"/>
        </c:manualLayout>
      </c:layout>
      <c:barChart>
        <c:barDir val="col"/>
        <c:grouping val="clustered"/>
        <c:varyColors val="0"/>
        <c:ser>
          <c:idx val="0"/>
          <c:order val="0"/>
          <c:tx>
            <c:strRef>
              <c:f>Sheet1!$B$1</c:f>
              <c:strCache>
                <c:ptCount val="1"/>
                <c:pt idx="0">
                  <c:v>Romosozumab (N = 3589)</c:v>
                </c:pt>
              </c:strCache>
            </c:strRef>
          </c:tx>
          <c:spPr>
            <a:solidFill>
              <a:schemeClr val="accent1"/>
            </a:solidFill>
          </c:spPr>
          <c:invertIfNegative val="0"/>
          <c:dLbls>
            <c:delete val="1"/>
          </c:dLbls>
          <c:cat>
            <c:strRef>
              <c:f>Sheet1!$A$2:$A$6</c:f>
              <c:strCache>
                <c:ptCount val="5"/>
                <c:pt idx="0">
                  <c:v>Latin America </c:v>
                </c:pt>
                <c:pt idx="1">
                  <c:v>Central and Eastern EU</c:v>
                </c:pt>
                <c:pt idx="2">
                  <c:v>Western EU, Australia/New Zealand</c:v>
                </c:pt>
                <c:pt idx="3">
                  <c:v>Asia
Pacific </c:v>
                </c:pt>
                <c:pt idx="4">
                  <c:v>North
America</c:v>
                </c:pt>
              </c:strCache>
            </c:strRef>
          </c:cat>
          <c:val>
            <c:numRef>
              <c:f>Sheet1!$B$2:$B$6</c:f>
              <c:numCache>
                <c:formatCode>0</c:formatCode>
                <c:ptCount val="5"/>
                <c:pt idx="0">
                  <c:v>25.0</c:v>
                </c:pt>
                <c:pt idx="1">
                  <c:v>18.0</c:v>
                </c:pt>
                <c:pt idx="2">
                  <c:v>3.0</c:v>
                </c:pt>
                <c:pt idx="3">
                  <c:v>8.0</c:v>
                </c:pt>
                <c:pt idx="4">
                  <c:v>4.0</c:v>
                </c:pt>
              </c:numCache>
            </c:numRef>
          </c:val>
          <c:extLst xmlns:c16r2="http://schemas.microsoft.com/office/drawing/2015/06/chart">
            <c:ext xmlns:c16="http://schemas.microsoft.com/office/drawing/2014/chart" uri="{C3380CC4-5D6E-409C-BE32-E72D297353CC}">
              <c16:uniqueId val="{00000000-E209-E54F-8225-C706AB518F78}"/>
            </c:ext>
          </c:extLst>
        </c:ser>
        <c:ser>
          <c:idx val="1"/>
          <c:order val="1"/>
          <c:tx>
            <c:strRef>
              <c:f>Sheet1!$C$1</c:f>
              <c:strCache>
                <c:ptCount val="1"/>
                <c:pt idx="0">
                  <c:v>Placebo (N = 3591)</c:v>
                </c:pt>
              </c:strCache>
            </c:strRef>
          </c:tx>
          <c:spPr>
            <a:solidFill>
              <a:schemeClr val="bg1">
                <a:lumMod val="50000"/>
              </a:schemeClr>
            </a:solidFill>
          </c:spPr>
          <c:invertIfNegative val="0"/>
          <c:dLbls>
            <c:delete val="1"/>
          </c:dLbls>
          <c:cat>
            <c:strRef>
              <c:f>Sheet1!$A$2:$A$6</c:f>
              <c:strCache>
                <c:ptCount val="5"/>
                <c:pt idx="0">
                  <c:v>Latin America </c:v>
                </c:pt>
                <c:pt idx="1">
                  <c:v>Central and Eastern EU</c:v>
                </c:pt>
                <c:pt idx="2">
                  <c:v>Western EU, Australia/New Zealand</c:v>
                </c:pt>
                <c:pt idx="3">
                  <c:v>Asia
Pacific </c:v>
                </c:pt>
                <c:pt idx="4">
                  <c:v>North
America</c:v>
                </c:pt>
              </c:strCache>
            </c:strRef>
          </c:cat>
          <c:val>
            <c:numRef>
              <c:f>Sheet1!$C$2:$C$6</c:f>
              <c:numCache>
                <c:formatCode>0</c:formatCode>
                <c:ptCount val="5"/>
                <c:pt idx="0">
                  <c:v>21.0</c:v>
                </c:pt>
                <c:pt idx="1">
                  <c:v>38.0</c:v>
                </c:pt>
                <c:pt idx="2">
                  <c:v>16.0</c:v>
                </c:pt>
                <c:pt idx="3">
                  <c:v>13.0</c:v>
                </c:pt>
                <c:pt idx="4">
                  <c:v>2.0</c:v>
                </c:pt>
              </c:numCache>
            </c:numRef>
          </c:val>
          <c:extLst xmlns:c16r2="http://schemas.microsoft.com/office/drawing/2015/06/chart">
            <c:ext xmlns:c16="http://schemas.microsoft.com/office/drawing/2014/chart" uri="{C3380CC4-5D6E-409C-BE32-E72D297353CC}">
              <c16:uniqueId val="{00000001-E209-E54F-8225-C706AB518F78}"/>
            </c:ext>
          </c:extLst>
        </c:ser>
        <c:dLbls>
          <c:dLblPos val="inEnd"/>
          <c:showLegendKey val="0"/>
          <c:showVal val="1"/>
          <c:showCatName val="0"/>
          <c:showSerName val="0"/>
          <c:showPercent val="0"/>
          <c:showBubbleSize val="0"/>
        </c:dLbls>
        <c:gapWidth val="60"/>
        <c:axId val="-2020663896"/>
        <c:axId val="-2054255624"/>
      </c:barChart>
      <c:catAx>
        <c:axId val="-2020663896"/>
        <c:scaling>
          <c:orientation val="minMax"/>
        </c:scaling>
        <c:delete val="0"/>
        <c:axPos val="b"/>
        <c:title>
          <c:tx>
            <c:rich>
              <a:bodyPr/>
              <a:lstStyle/>
              <a:p>
                <a:pPr>
                  <a:defRPr sz="1200"/>
                </a:pPr>
                <a:r>
                  <a:rPr lang="en-US" sz="1200" dirty="0"/>
                  <a:t>Region</a:t>
                </a:r>
              </a:p>
            </c:rich>
          </c:tx>
          <c:layout>
            <c:manualLayout>
              <c:xMode val="edge"/>
              <c:yMode val="edge"/>
              <c:x val="0.497797582942844"/>
              <c:y val="0.926784655320068"/>
            </c:manualLayout>
          </c:layout>
          <c:overlay val="0"/>
        </c:title>
        <c:numFmt formatCode="General" sourceLinked="0"/>
        <c:majorTickMark val="out"/>
        <c:minorTickMark val="none"/>
        <c:tickLblPos val="nextTo"/>
        <c:spPr>
          <a:ln w="12700">
            <a:solidFill>
              <a:schemeClr val="tx1"/>
            </a:solidFill>
          </a:ln>
        </c:spPr>
        <c:txPr>
          <a:bodyPr/>
          <a:lstStyle/>
          <a:p>
            <a:pPr>
              <a:lnSpc>
                <a:spcPct val="95000"/>
              </a:lnSpc>
              <a:defRPr sz="1100"/>
            </a:pPr>
            <a:endParaRPr lang="fr-FR"/>
          </a:p>
        </c:txPr>
        <c:crossAx val="-2054255624"/>
        <c:crosses val="autoZero"/>
        <c:auto val="1"/>
        <c:lblAlgn val="ctr"/>
        <c:lblOffset val="0"/>
        <c:noMultiLvlLbl val="0"/>
      </c:catAx>
      <c:valAx>
        <c:axId val="-2054255624"/>
        <c:scaling>
          <c:orientation val="minMax"/>
          <c:max val="30.0"/>
          <c:min val="0.0"/>
        </c:scaling>
        <c:delete val="0"/>
        <c:axPos val="l"/>
        <c:title>
          <c:tx>
            <c:rich>
              <a:bodyPr rot="-5400000" vert="horz"/>
              <a:lstStyle/>
              <a:p>
                <a:pPr>
                  <a:defRPr sz="1100"/>
                </a:pPr>
                <a:r>
                  <a:rPr lang="en-US" sz="1100" b="1" i="0" baseline="0" dirty="0">
                    <a:effectLst/>
                  </a:rPr>
                  <a:t>Subjects With Fractures, (N)</a:t>
                </a:r>
                <a:endParaRPr lang="en-US" sz="1100" dirty="0">
                  <a:effectLst/>
                </a:endParaRPr>
              </a:p>
            </c:rich>
          </c:tx>
          <c:layout>
            <c:manualLayout>
              <c:xMode val="edge"/>
              <c:yMode val="edge"/>
              <c:x val="0.00365462754004608"/>
              <c:y val="0.0368005392693819"/>
            </c:manualLayout>
          </c:layout>
          <c:overlay val="0"/>
        </c:title>
        <c:numFmt formatCode="#,##0" sourceLinked="0"/>
        <c:majorTickMark val="out"/>
        <c:minorTickMark val="none"/>
        <c:tickLblPos val="nextTo"/>
        <c:spPr>
          <a:ln w="12700">
            <a:solidFill>
              <a:schemeClr val="tx1"/>
            </a:solidFill>
          </a:ln>
        </c:spPr>
        <c:txPr>
          <a:bodyPr/>
          <a:lstStyle/>
          <a:p>
            <a:pPr>
              <a:defRPr sz="1100"/>
            </a:pPr>
            <a:endParaRPr lang="fr-FR"/>
          </a:p>
        </c:txPr>
        <c:crossAx val="-2020663896"/>
        <c:crosses val="autoZero"/>
        <c:crossBetween val="between"/>
        <c:majorUnit val="5.0"/>
      </c:valAx>
    </c:plotArea>
    <c:plotVisOnly val="1"/>
    <c:dispBlanksAs val="gap"/>
    <c:showDLblsOverMax val="0"/>
  </c:chart>
  <c:txPr>
    <a:bodyPr/>
    <a:lstStyle/>
    <a:p>
      <a:pPr>
        <a:defRPr sz="1400"/>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45431772287858"/>
          <c:y val="0.180991549321652"/>
          <c:w val="0.769595874791335"/>
          <c:h val="0.659582139665843"/>
        </c:manualLayout>
      </c:layout>
      <c:lineChart>
        <c:grouping val="standard"/>
        <c:varyColors val="0"/>
        <c:ser>
          <c:idx val="0"/>
          <c:order val="0"/>
          <c:tx>
            <c:strRef>
              <c:f>Sheet1!$B$1</c:f>
              <c:strCache>
                <c:ptCount val="1"/>
                <c:pt idx="0">
                  <c:v>Placebo/Denosumab (N = 3256)</c:v>
                </c:pt>
              </c:strCache>
            </c:strRef>
          </c:tx>
          <c:spPr>
            <a:ln w="25400">
              <a:solidFill>
                <a:srgbClr val="FFFFFF">
                  <a:lumMod val="50000"/>
                </a:srgbClr>
              </a:solidFill>
              <a:prstDash val="solid"/>
            </a:ln>
          </c:spPr>
          <c:marker>
            <c:symbol val="circle"/>
            <c:size val="8"/>
            <c:spPr>
              <a:solidFill>
                <a:srgbClr val="FFFFFF">
                  <a:lumMod val="50000"/>
                </a:srgbClr>
              </a:solidFill>
              <a:ln>
                <a:noFill/>
                <a:prstDash val="sysDash"/>
              </a:ln>
            </c:spPr>
          </c:marker>
          <c:dPt>
            <c:idx val="1"/>
            <c:bubble3D val="0"/>
            <c:spPr>
              <a:ln w="25400">
                <a:solidFill>
                  <a:srgbClr val="FFFFFF">
                    <a:lumMod val="50000"/>
                  </a:srgbClr>
                </a:solidFill>
                <a:prstDash val="solid"/>
              </a:ln>
            </c:spPr>
            <c:extLst xmlns:c16r2="http://schemas.microsoft.com/office/drawing/2015/06/chart">
              <c:ext xmlns:c16="http://schemas.microsoft.com/office/drawing/2014/chart" uri="{C3380CC4-5D6E-409C-BE32-E72D297353CC}">
                <c16:uniqueId val="{00000001-4B64-4AC3-89C0-F4766676927D}"/>
              </c:ext>
            </c:extLst>
          </c:dPt>
          <c:dPt>
            <c:idx val="2"/>
            <c:bubble3D val="0"/>
            <c:extLst xmlns:c16r2="http://schemas.microsoft.com/office/drawing/2015/06/chart">
              <c:ext xmlns:c16="http://schemas.microsoft.com/office/drawing/2014/chart" uri="{C3380CC4-5D6E-409C-BE32-E72D297353CC}">
                <c16:uniqueId val="{00000002-4B64-4AC3-89C0-F4766676927D}"/>
              </c:ext>
            </c:extLst>
          </c:dPt>
          <c:dPt>
            <c:idx val="3"/>
            <c:bubble3D val="0"/>
            <c:extLst xmlns:c16r2="http://schemas.microsoft.com/office/drawing/2015/06/chart">
              <c:ext xmlns:c16="http://schemas.microsoft.com/office/drawing/2014/chart" uri="{C3380CC4-5D6E-409C-BE32-E72D297353CC}">
                <c16:uniqueId val="{00000003-4B64-4AC3-89C0-F4766676927D}"/>
              </c:ext>
            </c:extLst>
          </c:dPt>
          <c:dLbls>
            <c:delete val="1"/>
          </c:dLbls>
          <c:cat>
            <c:numRef>
              <c:f>Sheet1!$A$2:$A$5</c:f>
              <c:numCache>
                <c:formatCode>General</c:formatCode>
                <c:ptCount val="4"/>
                <c:pt idx="0">
                  <c:v>0.0</c:v>
                </c:pt>
                <c:pt idx="1">
                  <c:v>12.0</c:v>
                </c:pt>
                <c:pt idx="2">
                  <c:v>24.0</c:v>
                </c:pt>
                <c:pt idx="3">
                  <c:v>36.0</c:v>
                </c:pt>
              </c:numCache>
            </c:numRef>
          </c:cat>
          <c:val>
            <c:numRef>
              <c:f>Sheet1!$B$2:$B$5</c:f>
              <c:numCache>
                <c:formatCode>0.0</c:formatCode>
                <c:ptCount val="4"/>
                <c:pt idx="0">
                  <c:v>0.0</c:v>
                </c:pt>
                <c:pt idx="1">
                  <c:v>0.3</c:v>
                </c:pt>
                <c:pt idx="2">
                  <c:v>2.3</c:v>
                </c:pt>
                <c:pt idx="3">
                  <c:v>3.4</c:v>
                </c:pt>
              </c:numCache>
            </c:numRef>
          </c:val>
          <c:smooth val="0"/>
          <c:extLst xmlns:c16r2="http://schemas.microsoft.com/office/drawing/2015/06/chart">
            <c:ext xmlns:c16="http://schemas.microsoft.com/office/drawing/2014/chart" uri="{C3380CC4-5D6E-409C-BE32-E72D297353CC}">
              <c16:uniqueId val="{00000004-4B64-4AC3-89C0-F4766676927D}"/>
            </c:ext>
          </c:extLst>
        </c:ser>
        <c:ser>
          <c:idx val="1"/>
          <c:order val="1"/>
          <c:tx>
            <c:strRef>
              <c:f>Sheet1!$C$1</c:f>
              <c:strCache>
                <c:ptCount val="1"/>
                <c:pt idx="0">
                  <c:v>Romosozumab/Denosumab (N = 3237)</c:v>
                </c:pt>
              </c:strCache>
            </c:strRef>
          </c:tx>
          <c:spPr>
            <a:ln w="25400">
              <a:solidFill>
                <a:srgbClr val="354B96"/>
              </a:solidFill>
              <a:prstDash val="solid"/>
            </a:ln>
          </c:spPr>
          <c:marker>
            <c:symbol val="circle"/>
            <c:size val="8"/>
            <c:spPr>
              <a:solidFill>
                <a:srgbClr val="354B96"/>
              </a:solidFill>
              <a:ln>
                <a:noFill/>
                <a:prstDash val="solid"/>
              </a:ln>
            </c:spPr>
          </c:marker>
          <c:dPt>
            <c:idx val="2"/>
            <c:bubble3D val="0"/>
            <c:extLst xmlns:c16r2="http://schemas.microsoft.com/office/drawing/2015/06/chart">
              <c:ext xmlns:c16="http://schemas.microsoft.com/office/drawing/2014/chart" uri="{C3380CC4-5D6E-409C-BE32-E72D297353CC}">
                <c16:uniqueId val="{00000005-4B64-4AC3-89C0-F4766676927D}"/>
              </c:ext>
            </c:extLst>
          </c:dPt>
          <c:dPt>
            <c:idx val="3"/>
            <c:bubble3D val="0"/>
            <c:extLst xmlns:c16r2="http://schemas.microsoft.com/office/drawing/2015/06/chart">
              <c:ext xmlns:c16="http://schemas.microsoft.com/office/drawing/2014/chart" uri="{C3380CC4-5D6E-409C-BE32-E72D297353CC}">
                <c16:uniqueId val="{00000006-4B64-4AC3-89C0-F4766676927D}"/>
              </c:ext>
            </c:extLst>
          </c:dPt>
          <c:dLbls>
            <c:delete val="1"/>
          </c:dLbls>
          <c:cat>
            <c:numRef>
              <c:f>Sheet1!$A$2:$A$5</c:f>
              <c:numCache>
                <c:formatCode>General</c:formatCode>
                <c:ptCount val="4"/>
                <c:pt idx="0">
                  <c:v>0.0</c:v>
                </c:pt>
                <c:pt idx="1">
                  <c:v>12.0</c:v>
                </c:pt>
                <c:pt idx="2">
                  <c:v>24.0</c:v>
                </c:pt>
                <c:pt idx="3">
                  <c:v>36.0</c:v>
                </c:pt>
              </c:numCache>
            </c:numRef>
          </c:cat>
          <c:val>
            <c:numRef>
              <c:f>Sheet1!$C$2:$C$5</c:f>
              <c:numCache>
                <c:formatCode>0.0</c:formatCode>
                <c:ptCount val="4"/>
                <c:pt idx="0">
                  <c:v>0.0</c:v>
                </c:pt>
                <c:pt idx="1">
                  <c:v>5.5</c:v>
                </c:pt>
                <c:pt idx="2">
                  <c:v>7.3</c:v>
                </c:pt>
                <c:pt idx="3">
                  <c:v>8.200000000000001</c:v>
                </c:pt>
              </c:numCache>
            </c:numRef>
          </c:val>
          <c:smooth val="0"/>
          <c:extLst xmlns:c16r2="http://schemas.microsoft.com/office/drawing/2015/06/chart">
            <c:ext xmlns:c16="http://schemas.microsoft.com/office/drawing/2014/chart" uri="{C3380CC4-5D6E-409C-BE32-E72D297353CC}">
              <c16:uniqueId val="{00000007-4B64-4AC3-89C0-F4766676927D}"/>
            </c:ext>
          </c:extLst>
        </c:ser>
        <c:dLbls>
          <c:showLegendKey val="0"/>
          <c:showVal val="1"/>
          <c:showCatName val="0"/>
          <c:showSerName val="0"/>
          <c:showPercent val="0"/>
          <c:showBubbleSize val="0"/>
        </c:dLbls>
        <c:marker val="1"/>
        <c:smooth val="0"/>
        <c:axId val="-2020519912"/>
        <c:axId val="-2041860648"/>
      </c:lineChart>
      <c:catAx>
        <c:axId val="-2020519912"/>
        <c:scaling>
          <c:orientation val="minMax"/>
        </c:scaling>
        <c:delete val="0"/>
        <c:axPos val="b"/>
        <c:numFmt formatCode="General" sourceLinked="0"/>
        <c:majorTickMark val="out"/>
        <c:minorTickMark val="none"/>
        <c:tickLblPos val="low"/>
        <c:spPr>
          <a:ln w="12700">
            <a:solidFill>
              <a:srgbClr val="636363"/>
            </a:solidFill>
          </a:ln>
        </c:spPr>
        <c:txPr>
          <a:bodyPr/>
          <a:lstStyle/>
          <a:p>
            <a:pPr>
              <a:defRPr sz="1100" b="0">
                <a:solidFill>
                  <a:schemeClr val="tx1">
                    <a:lumMod val="50000"/>
                  </a:schemeClr>
                </a:solidFill>
              </a:defRPr>
            </a:pPr>
            <a:endParaRPr lang="fr-FR"/>
          </a:p>
        </c:txPr>
        <c:crossAx val="-2041860648"/>
        <c:crosses val="autoZero"/>
        <c:auto val="1"/>
        <c:lblAlgn val="ctr"/>
        <c:lblOffset val="100"/>
        <c:noMultiLvlLbl val="0"/>
      </c:catAx>
      <c:valAx>
        <c:axId val="-2041860648"/>
        <c:scaling>
          <c:orientation val="minMax"/>
          <c:max val="20.0"/>
          <c:min val="0.0"/>
        </c:scaling>
        <c:delete val="0"/>
        <c:axPos val="l"/>
        <c:numFmt formatCode="0" sourceLinked="0"/>
        <c:majorTickMark val="out"/>
        <c:minorTickMark val="none"/>
        <c:tickLblPos val="nextTo"/>
        <c:spPr>
          <a:ln w="12700">
            <a:solidFill>
              <a:srgbClr val="636363"/>
            </a:solidFill>
          </a:ln>
        </c:spPr>
        <c:txPr>
          <a:bodyPr/>
          <a:lstStyle/>
          <a:p>
            <a:pPr>
              <a:defRPr sz="1100" b="0">
                <a:solidFill>
                  <a:schemeClr val="tx1">
                    <a:lumMod val="50000"/>
                  </a:schemeClr>
                </a:solidFill>
              </a:defRPr>
            </a:pPr>
            <a:endParaRPr lang="fr-FR"/>
          </a:p>
        </c:txPr>
        <c:crossAx val="-2020519912"/>
        <c:crosses val="autoZero"/>
        <c:crossBetween val="midCat"/>
        <c:majorUnit val="5.0"/>
      </c:valAx>
      <c:spPr>
        <a:noFill/>
      </c:spPr>
    </c:plotArea>
    <c:plotVisOnly val="1"/>
    <c:dispBlanksAs val="gap"/>
    <c:showDLblsOverMax val="0"/>
  </c:chart>
  <c:txPr>
    <a:bodyPr/>
    <a:lstStyle/>
    <a:p>
      <a:pPr>
        <a:defRPr sz="1200"/>
      </a:pPr>
      <a:endParaRPr lang="fr-F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45431772287858"/>
          <c:y val="0.180991549321652"/>
          <c:w val="0.769595874791335"/>
          <c:h val="0.659582139665843"/>
        </c:manualLayout>
      </c:layout>
      <c:lineChart>
        <c:grouping val="standard"/>
        <c:varyColors val="0"/>
        <c:ser>
          <c:idx val="0"/>
          <c:order val="0"/>
          <c:tx>
            <c:strRef>
              <c:f>Sheet1!$B$1</c:f>
              <c:strCache>
                <c:ptCount val="1"/>
                <c:pt idx="0">
                  <c:v>Placebo/Denosumab (N = 3256)</c:v>
                </c:pt>
              </c:strCache>
            </c:strRef>
          </c:tx>
          <c:spPr>
            <a:ln w="25400">
              <a:solidFill>
                <a:srgbClr val="FFFFFF">
                  <a:lumMod val="50000"/>
                </a:srgbClr>
              </a:solidFill>
              <a:prstDash val="solid"/>
            </a:ln>
          </c:spPr>
          <c:marker>
            <c:symbol val="circle"/>
            <c:size val="8"/>
            <c:spPr>
              <a:solidFill>
                <a:srgbClr val="FFFFFF">
                  <a:lumMod val="50000"/>
                </a:srgbClr>
              </a:solidFill>
              <a:ln>
                <a:noFill/>
                <a:prstDash val="sysDash"/>
              </a:ln>
            </c:spPr>
          </c:marker>
          <c:dPt>
            <c:idx val="1"/>
            <c:bubble3D val="0"/>
            <c:spPr>
              <a:ln w="25400">
                <a:solidFill>
                  <a:srgbClr val="FFFFFF">
                    <a:lumMod val="50000"/>
                  </a:srgbClr>
                </a:solidFill>
                <a:prstDash val="solid"/>
              </a:ln>
            </c:spPr>
            <c:extLst xmlns:c16r2="http://schemas.microsoft.com/office/drawing/2015/06/chart">
              <c:ext xmlns:c16="http://schemas.microsoft.com/office/drawing/2014/chart" uri="{C3380CC4-5D6E-409C-BE32-E72D297353CC}">
                <c16:uniqueId val="{00000001-0407-4F52-8FFF-075DFE62B30F}"/>
              </c:ext>
            </c:extLst>
          </c:dPt>
          <c:dPt>
            <c:idx val="2"/>
            <c:bubble3D val="0"/>
            <c:extLst xmlns:c16r2="http://schemas.microsoft.com/office/drawing/2015/06/chart">
              <c:ext xmlns:c16="http://schemas.microsoft.com/office/drawing/2014/chart" uri="{C3380CC4-5D6E-409C-BE32-E72D297353CC}">
                <c16:uniqueId val="{00000002-0407-4F52-8FFF-075DFE62B30F}"/>
              </c:ext>
            </c:extLst>
          </c:dPt>
          <c:dPt>
            <c:idx val="3"/>
            <c:bubble3D val="0"/>
            <c:extLst xmlns:c16r2="http://schemas.microsoft.com/office/drawing/2015/06/chart">
              <c:ext xmlns:c16="http://schemas.microsoft.com/office/drawing/2014/chart" uri="{C3380CC4-5D6E-409C-BE32-E72D297353CC}">
                <c16:uniqueId val="{00000003-0407-4F52-8FFF-075DFE62B30F}"/>
              </c:ext>
            </c:extLst>
          </c:dPt>
          <c:dLbls>
            <c:delete val="1"/>
          </c:dLbls>
          <c:errBars>
            <c:errDir val="y"/>
            <c:errBarType val="both"/>
            <c:errValType val="cust"/>
            <c:noEndCap val="0"/>
            <c:plus>
              <c:numRef>
                <c:f>Sheet1!$I$2:$I$5</c:f>
                <c:numCache>
                  <c:formatCode>General</c:formatCode>
                  <c:ptCount val="4"/>
                  <c:pt idx="0">
                    <c:v>0.0</c:v>
                  </c:pt>
                  <c:pt idx="1">
                    <c:v>0.1</c:v>
                  </c:pt>
                  <c:pt idx="2">
                    <c:v>0.0999999999999997</c:v>
                  </c:pt>
                  <c:pt idx="3">
                    <c:v>0.0999999999999997</c:v>
                  </c:pt>
                </c:numCache>
              </c:numRef>
            </c:plus>
            <c:minus>
              <c:numRef>
                <c:f>Sheet1!$H$2:$H$5</c:f>
                <c:numCache>
                  <c:formatCode>General</c:formatCode>
                  <c:ptCount val="4"/>
                  <c:pt idx="0">
                    <c:v>0.0</c:v>
                  </c:pt>
                  <c:pt idx="1">
                    <c:v>0.1</c:v>
                  </c:pt>
                  <c:pt idx="2">
                    <c:v>0.1</c:v>
                  </c:pt>
                  <c:pt idx="3">
                    <c:v>0.2</c:v>
                  </c:pt>
                </c:numCache>
              </c:numRef>
            </c:minus>
            <c:spPr>
              <a:ln w="12700">
                <a:solidFill>
                  <a:schemeClr val="tx1"/>
                </a:solidFill>
              </a:ln>
            </c:spPr>
          </c:errBars>
          <c:cat>
            <c:numRef>
              <c:f>Sheet1!$A$2:$A$5</c:f>
              <c:numCache>
                <c:formatCode>General</c:formatCode>
                <c:ptCount val="4"/>
                <c:pt idx="0">
                  <c:v>0.0</c:v>
                </c:pt>
                <c:pt idx="1">
                  <c:v>12.0</c:v>
                </c:pt>
                <c:pt idx="2">
                  <c:v>24.0</c:v>
                </c:pt>
                <c:pt idx="3">
                  <c:v>36.0</c:v>
                </c:pt>
              </c:numCache>
            </c:numRef>
          </c:cat>
          <c:val>
            <c:numRef>
              <c:f>Sheet1!$B$2:$B$5</c:f>
              <c:numCache>
                <c:formatCode>0.0</c:formatCode>
                <c:ptCount val="4"/>
                <c:pt idx="0">
                  <c:v>0.0</c:v>
                </c:pt>
                <c:pt idx="1">
                  <c:v>0.3</c:v>
                </c:pt>
                <c:pt idx="2">
                  <c:v>3.2</c:v>
                </c:pt>
                <c:pt idx="3">
                  <c:v>4.2</c:v>
                </c:pt>
              </c:numCache>
            </c:numRef>
          </c:val>
          <c:smooth val="0"/>
          <c:extLst xmlns:c16r2="http://schemas.microsoft.com/office/drawing/2015/06/chart">
            <c:ext xmlns:c16="http://schemas.microsoft.com/office/drawing/2014/chart" uri="{C3380CC4-5D6E-409C-BE32-E72D297353CC}">
              <c16:uniqueId val="{00000004-0407-4F52-8FFF-075DFE62B30F}"/>
            </c:ext>
          </c:extLst>
        </c:ser>
        <c:ser>
          <c:idx val="1"/>
          <c:order val="1"/>
          <c:tx>
            <c:strRef>
              <c:f>Sheet1!$C$1</c:f>
              <c:strCache>
                <c:ptCount val="1"/>
                <c:pt idx="0">
                  <c:v>Romosozumab/Denosumab (N = 3237)</c:v>
                </c:pt>
              </c:strCache>
            </c:strRef>
          </c:tx>
          <c:spPr>
            <a:ln w="25400">
              <a:solidFill>
                <a:srgbClr val="354B96"/>
              </a:solidFill>
              <a:prstDash val="solid"/>
            </a:ln>
          </c:spPr>
          <c:marker>
            <c:symbol val="circle"/>
            <c:size val="8"/>
            <c:spPr>
              <a:solidFill>
                <a:srgbClr val="354B96"/>
              </a:solidFill>
              <a:ln>
                <a:noFill/>
                <a:prstDash val="solid"/>
              </a:ln>
            </c:spPr>
          </c:marker>
          <c:dPt>
            <c:idx val="2"/>
            <c:bubble3D val="0"/>
            <c:extLst xmlns:c16r2="http://schemas.microsoft.com/office/drawing/2015/06/chart">
              <c:ext xmlns:c16="http://schemas.microsoft.com/office/drawing/2014/chart" uri="{C3380CC4-5D6E-409C-BE32-E72D297353CC}">
                <c16:uniqueId val="{00000005-0407-4F52-8FFF-075DFE62B30F}"/>
              </c:ext>
            </c:extLst>
          </c:dPt>
          <c:dPt>
            <c:idx val="3"/>
            <c:bubble3D val="0"/>
            <c:extLst xmlns:c16r2="http://schemas.microsoft.com/office/drawing/2015/06/chart">
              <c:ext xmlns:c16="http://schemas.microsoft.com/office/drawing/2014/chart" uri="{C3380CC4-5D6E-409C-BE32-E72D297353CC}">
                <c16:uniqueId val="{00000006-0407-4F52-8FFF-075DFE62B30F}"/>
              </c:ext>
            </c:extLst>
          </c:dPt>
          <c:dLbls>
            <c:delete val="1"/>
          </c:dLbls>
          <c:errBars>
            <c:errDir val="y"/>
            <c:errBarType val="both"/>
            <c:errValType val="cust"/>
            <c:noEndCap val="0"/>
            <c:plus>
              <c:numRef>
                <c:f>Sheet1!$K$2:$K$5</c:f>
                <c:numCache>
                  <c:formatCode>General</c:formatCode>
                  <c:ptCount val="4"/>
                  <c:pt idx="0">
                    <c:v>0.0</c:v>
                  </c:pt>
                  <c:pt idx="1">
                    <c:v>0.2</c:v>
                  </c:pt>
                  <c:pt idx="2">
                    <c:v>0.199999999999999</c:v>
                  </c:pt>
                  <c:pt idx="3">
                    <c:v>0.0999999999999997</c:v>
                  </c:pt>
                </c:numCache>
              </c:numRef>
            </c:plus>
            <c:minus>
              <c:numRef>
                <c:f>Sheet1!$J$2:$J$5</c:f>
                <c:numCache>
                  <c:formatCode>General</c:formatCode>
                  <c:ptCount val="4"/>
                  <c:pt idx="0">
                    <c:v>0.0</c:v>
                  </c:pt>
                  <c:pt idx="1">
                    <c:v>0.0999999999999997</c:v>
                  </c:pt>
                  <c:pt idx="2">
                    <c:v>0.0999999999999997</c:v>
                  </c:pt>
                  <c:pt idx="3">
                    <c:v>0.200000000000001</c:v>
                  </c:pt>
                </c:numCache>
              </c:numRef>
            </c:minus>
            <c:spPr>
              <a:ln w="12700">
                <a:solidFill>
                  <a:schemeClr val="tx1"/>
                </a:solidFill>
              </a:ln>
            </c:spPr>
          </c:errBars>
          <c:cat>
            <c:numRef>
              <c:f>Sheet1!$A$2:$A$5</c:f>
              <c:numCache>
                <c:formatCode>General</c:formatCode>
                <c:ptCount val="4"/>
                <c:pt idx="0">
                  <c:v>0.0</c:v>
                </c:pt>
                <c:pt idx="1">
                  <c:v>12.0</c:v>
                </c:pt>
                <c:pt idx="2">
                  <c:v>24.0</c:v>
                </c:pt>
                <c:pt idx="3">
                  <c:v>36.0</c:v>
                </c:pt>
              </c:numCache>
            </c:numRef>
          </c:cat>
          <c:val>
            <c:numRef>
              <c:f>Sheet1!$C$2:$C$5</c:f>
              <c:numCache>
                <c:formatCode>0.0</c:formatCode>
                <c:ptCount val="4"/>
                <c:pt idx="0">
                  <c:v>0.0</c:v>
                </c:pt>
                <c:pt idx="1">
                  <c:v>6.0</c:v>
                </c:pt>
                <c:pt idx="2">
                  <c:v>8.5</c:v>
                </c:pt>
                <c:pt idx="3">
                  <c:v>9.4</c:v>
                </c:pt>
              </c:numCache>
            </c:numRef>
          </c:val>
          <c:smooth val="0"/>
          <c:extLst xmlns:c16r2="http://schemas.microsoft.com/office/drawing/2015/06/chart">
            <c:ext xmlns:c16="http://schemas.microsoft.com/office/drawing/2014/chart" uri="{C3380CC4-5D6E-409C-BE32-E72D297353CC}">
              <c16:uniqueId val="{00000007-0407-4F52-8FFF-075DFE62B30F}"/>
            </c:ext>
          </c:extLst>
        </c:ser>
        <c:dLbls>
          <c:showLegendKey val="0"/>
          <c:showVal val="1"/>
          <c:showCatName val="0"/>
          <c:showSerName val="0"/>
          <c:showPercent val="0"/>
          <c:showBubbleSize val="0"/>
        </c:dLbls>
        <c:marker val="1"/>
        <c:smooth val="0"/>
        <c:axId val="2107725112"/>
        <c:axId val="-2019585352"/>
      </c:lineChart>
      <c:catAx>
        <c:axId val="2107725112"/>
        <c:scaling>
          <c:orientation val="minMax"/>
        </c:scaling>
        <c:delete val="0"/>
        <c:axPos val="b"/>
        <c:numFmt formatCode="General" sourceLinked="0"/>
        <c:majorTickMark val="out"/>
        <c:minorTickMark val="none"/>
        <c:tickLblPos val="low"/>
        <c:spPr>
          <a:ln w="12700">
            <a:solidFill>
              <a:srgbClr val="636363"/>
            </a:solidFill>
          </a:ln>
        </c:spPr>
        <c:txPr>
          <a:bodyPr/>
          <a:lstStyle/>
          <a:p>
            <a:pPr>
              <a:defRPr sz="1100" b="0">
                <a:solidFill>
                  <a:schemeClr val="tx1">
                    <a:lumMod val="50000"/>
                  </a:schemeClr>
                </a:solidFill>
              </a:defRPr>
            </a:pPr>
            <a:endParaRPr lang="fr-FR"/>
          </a:p>
        </c:txPr>
        <c:crossAx val="-2019585352"/>
        <c:crosses val="autoZero"/>
        <c:auto val="1"/>
        <c:lblAlgn val="ctr"/>
        <c:lblOffset val="100"/>
        <c:noMultiLvlLbl val="0"/>
      </c:catAx>
      <c:valAx>
        <c:axId val="-2019585352"/>
        <c:scaling>
          <c:orientation val="minMax"/>
          <c:max val="20.0"/>
          <c:min val="0.0"/>
        </c:scaling>
        <c:delete val="0"/>
        <c:axPos val="l"/>
        <c:numFmt formatCode="0" sourceLinked="0"/>
        <c:majorTickMark val="out"/>
        <c:minorTickMark val="none"/>
        <c:tickLblPos val="nextTo"/>
        <c:spPr>
          <a:ln w="12700">
            <a:solidFill>
              <a:srgbClr val="636363"/>
            </a:solidFill>
          </a:ln>
        </c:spPr>
        <c:txPr>
          <a:bodyPr/>
          <a:lstStyle/>
          <a:p>
            <a:pPr>
              <a:defRPr sz="1100" b="0">
                <a:solidFill>
                  <a:schemeClr val="tx1">
                    <a:lumMod val="50000"/>
                  </a:schemeClr>
                </a:solidFill>
              </a:defRPr>
            </a:pPr>
            <a:endParaRPr lang="fr-FR"/>
          </a:p>
        </c:txPr>
        <c:crossAx val="2107725112"/>
        <c:crosses val="autoZero"/>
        <c:crossBetween val="midCat"/>
        <c:majorUnit val="5.0"/>
      </c:valAx>
      <c:spPr>
        <a:noFill/>
      </c:spPr>
    </c:plotArea>
    <c:plotVisOnly val="1"/>
    <c:dispBlanksAs val="gap"/>
    <c:showDLblsOverMax val="0"/>
  </c:chart>
  <c:txPr>
    <a:bodyPr/>
    <a:lstStyle/>
    <a:p>
      <a:pPr>
        <a:defRPr sz="1200"/>
      </a:pPr>
      <a:endParaRPr lang="fr-FR"/>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63604047898935"/>
          <c:y val="0.0498736798287663"/>
          <c:w val="0.747747233682122"/>
          <c:h val="0.780800841489722"/>
        </c:manualLayout>
      </c:layout>
      <c:lineChart>
        <c:grouping val="standard"/>
        <c:varyColors val="0"/>
        <c:ser>
          <c:idx val="0"/>
          <c:order val="0"/>
          <c:tx>
            <c:strRef>
              <c:f>Sheet1!$B$1</c:f>
              <c:strCache>
                <c:ptCount val="1"/>
                <c:pt idx="0">
                  <c:v>Placebo/Denosumab (N = 61)</c:v>
                </c:pt>
              </c:strCache>
            </c:strRef>
          </c:tx>
          <c:spPr>
            <a:ln w="25400">
              <a:solidFill>
                <a:srgbClr val="FFFFFF">
                  <a:lumMod val="50000"/>
                </a:srgbClr>
              </a:solidFill>
              <a:prstDash val="solid"/>
            </a:ln>
          </c:spPr>
          <c:marker>
            <c:symbol val="circle"/>
            <c:size val="8"/>
            <c:spPr>
              <a:solidFill>
                <a:srgbClr val="FFFFFF">
                  <a:lumMod val="50000"/>
                </a:srgbClr>
              </a:solidFill>
              <a:ln>
                <a:noFill/>
                <a:prstDash val="sysDash"/>
              </a:ln>
            </c:spPr>
          </c:marker>
          <c:dPt>
            <c:idx val="1"/>
            <c:bubble3D val="0"/>
            <c:spPr>
              <a:ln w="25400">
                <a:solidFill>
                  <a:srgbClr val="FFFFFF">
                    <a:lumMod val="50000"/>
                  </a:srgbClr>
                </a:solidFill>
                <a:prstDash val="solid"/>
              </a:ln>
            </c:spPr>
            <c:extLst xmlns:c16r2="http://schemas.microsoft.com/office/drawing/2015/06/chart">
              <c:ext xmlns:c16="http://schemas.microsoft.com/office/drawing/2014/chart" uri="{C3380CC4-5D6E-409C-BE32-E72D297353CC}">
                <c16:uniqueId val="{00000001-3B50-4ABB-B545-9ACA754693AC}"/>
              </c:ext>
            </c:extLst>
          </c:dPt>
          <c:dPt>
            <c:idx val="2"/>
            <c:bubble3D val="0"/>
            <c:spPr>
              <a:ln w="25400">
                <a:solidFill>
                  <a:srgbClr val="FFFFFF">
                    <a:lumMod val="50000"/>
                  </a:srgbClr>
                </a:solidFill>
                <a:prstDash val="solid"/>
              </a:ln>
            </c:spPr>
            <c:extLst xmlns:c16r2="http://schemas.microsoft.com/office/drawing/2015/06/chart">
              <c:ext xmlns:c16="http://schemas.microsoft.com/office/drawing/2014/chart" uri="{C3380CC4-5D6E-409C-BE32-E72D297353CC}">
                <c16:uniqueId val="{00000003-3B50-4ABB-B545-9ACA754693AC}"/>
              </c:ext>
            </c:extLst>
          </c:dPt>
          <c:dPt>
            <c:idx val="3"/>
            <c:bubble3D val="0"/>
            <c:spPr>
              <a:ln w="25400">
                <a:solidFill>
                  <a:srgbClr val="FFFFFF">
                    <a:lumMod val="50000"/>
                  </a:srgbClr>
                </a:solidFill>
                <a:prstDash val="solid"/>
              </a:ln>
            </c:spPr>
            <c:extLst xmlns:c16r2="http://schemas.microsoft.com/office/drawing/2015/06/chart">
              <c:ext xmlns:c16="http://schemas.microsoft.com/office/drawing/2014/chart" uri="{C3380CC4-5D6E-409C-BE32-E72D297353CC}">
                <c16:uniqueId val="{00000005-3B50-4ABB-B545-9ACA754693AC}"/>
              </c:ext>
            </c:extLst>
          </c:dPt>
          <c:dLbls>
            <c:delete val="1"/>
          </c:dLbls>
          <c:errBars>
            <c:errDir val="y"/>
            <c:errBarType val="both"/>
            <c:errValType val="cust"/>
            <c:noEndCap val="0"/>
            <c:plus>
              <c:numRef>
                <c:f>Sheet1!$I$2:$I$5</c:f>
                <c:numCache>
                  <c:formatCode>General</c:formatCode>
                  <c:ptCount val="4"/>
                  <c:pt idx="0">
                    <c:v>0.0</c:v>
                  </c:pt>
                  <c:pt idx="1">
                    <c:v>0.1</c:v>
                  </c:pt>
                  <c:pt idx="2">
                    <c:v>0.2</c:v>
                  </c:pt>
                  <c:pt idx="3">
                    <c:v>0.2</c:v>
                  </c:pt>
                </c:numCache>
              </c:numRef>
            </c:plus>
            <c:minus>
              <c:numRef>
                <c:f>Sheet1!$H$2:$H$5</c:f>
                <c:numCache>
                  <c:formatCode>General</c:formatCode>
                  <c:ptCount val="4"/>
                  <c:pt idx="0">
                    <c:v>0.0</c:v>
                  </c:pt>
                  <c:pt idx="1">
                    <c:v>0.2</c:v>
                  </c:pt>
                  <c:pt idx="2">
                    <c:v>0.2</c:v>
                  </c:pt>
                  <c:pt idx="3">
                    <c:v>0.0999999999999997</c:v>
                  </c:pt>
                </c:numCache>
              </c:numRef>
            </c:minus>
            <c:spPr>
              <a:ln w="12700">
                <a:solidFill>
                  <a:schemeClr val="tx1"/>
                </a:solidFill>
              </a:ln>
            </c:spPr>
          </c:errBars>
          <c:cat>
            <c:numRef>
              <c:f>Sheet1!$A$2:$A$5</c:f>
              <c:numCache>
                <c:formatCode>General</c:formatCode>
                <c:ptCount val="4"/>
                <c:pt idx="0">
                  <c:v>0.0</c:v>
                </c:pt>
                <c:pt idx="1">
                  <c:v>12.0</c:v>
                </c:pt>
                <c:pt idx="2">
                  <c:v>24.0</c:v>
                </c:pt>
                <c:pt idx="3">
                  <c:v>36.0</c:v>
                </c:pt>
              </c:numCache>
            </c:numRef>
          </c:cat>
          <c:val>
            <c:numRef>
              <c:f>Sheet1!$B$2:$B$5</c:f>
              <c:numCache>
                <c:formatCode>0.0</c:formatCode>
                <c:ptCount val="4"/>
                <c:pt idx="0">
                  <c:v>0.0</c:v>
                </c:pt>
                <c:pt idx="1">
                  <c:v>0.4</c:v>
                </c:pt>
                <c:pt idx="2">
                  <c:v>5.5</c:v>
                </c:pt>
                <c:pt idx="3">
                  <c:v>7.5</c:v>
                </c:pt>
              </c:numCache>
            </c:numRef>
          </c:val>
          <c:smooth val="0"/>
          <c:extLst xmlns:c16r2="http://schemas.microsoft.com/office/drawing/2015/06/chart">
            <c:ext xmlns:c16="http://schemas.microsoft.com/office/drawing/2014/chart" uri="{C3380CC4-5D6E-409C-BE32-E72D297353CC}">
              <c16:uniqueId val="{00000006-3B50-4ABB-B545-9ACA754693AC}"/>
            </c:ext>
          </c:extLst>
        </c:ser>
        <c:ser>
          <c:idx val="1"/>
          <c:order val="1"/>
          <c:tx>
            <c:strRef>
              <c:f>Sheet1!$C$1</c:f>
              <c:strCache>
                <c:ptCount val="1"/>
                <c:pt idx="0">
                  <c:v>Romosozumab/Denosumab (N = 65)</c:v>
                </c:pt>
              </c:strCache>
            </c:strRef>
          </c:tx>
          <c:spPr>
            <a:ln w="25400">
              <a:solidFill>
                <a:srgbClr val="354B96"/>
              </a:solidFill>
              <a:prstDash val="solid"/>
            </a:ln>
          </c:spPr>
          <c:marker>
            <c:symbol val="circle"/>
            <c:size val="8"/>
            <c:spPr>
              <a:solidFill>
                <a:srgbClr val="354B96"/>
              </a:solidFill>
              <a:ln w="19050">
                <a:noFill/>
                <a:prstDash val="solid"/>
              </a:ln>
            </c:spPr>
          </c:marker>
          <c:dPt>
            <c:idx val="2"/>
            <c:bubble3D val="0"/>
            <c:extLst xmlns:c16r2="http://schemas.microsoft.com/office/drawing/2015/06/chart">
              <c:ext xmlns:c16="http://schemas.microsoft.com/office/drawing/2014/chart" uri="{C3380CC4-5D6E-409C-BE32-E72D297353CC}">
                <c16:uniqueId val="{00000007-3B50-4ABB-B545-9ACA754693AC}"/>
              </c:ext>
            </c:extLst>
          </c:dPt>
          <c:dPt>
            <c:idx val="3"/>
            <c:bubble3D val="0"/>
            <c:extLst xmlns:c16r2="http://schemas.microsoft.com/office/drawing/2015/06/chart">
              <c:ext xmlns:c16="http://schemas.microsoft.com/office/drawing/2014/chart" uri="{C3380CC4-5D6E-409C-BE32-E72D297353CC}">
                <c16:uniqueId val="{00000008-3B50-4ABB-B545-9ACA754693AC}"/>
              </c:ext>
            </c:extLst>
          </c:dPt>
          <c:dLbls>
            <c:delete val="1"/>
          </c:dLbls>
          <c:errBars>
            <c:errDir val="y"/>
            <c:errBarType val="both"/>
            <c:errValType val="cust"/>
            <c:noEndCap val="0"/>
            <c:plus>
              <c:numRef>
                <c:f>Sheet1!$K$2:$K$5</c:f>
                <c:numCache>
                  <c:formatCode>General</c:formatCode>
                  <c:ptCount val="4"/>
                  <c:pt idx="0">
                    <c:v>0.0</c:v>
                  </c:pt>
                  <c:pt idx="1">
                    <c:v>0.200000000000001</c:v>
                  </c:pt>
                  <c:pt idx="2">
                    <c:v>0.199999999999999</c:v>
                  </c:pt>
                  <c:pt idx="3">
                    <c:v>0.199999999999999</c:v>
                  </c:pt>
                </c:numCache>
              </c:numRef>
            </c:plus>
            <c:minus>
              <c:numRef>
                <c:f>Sheet1!$J$2:$J$5</c:f>
                <c:numCache>
                  <c:formatCode>General</c:formatCode>
                  <c:ptCount val="4"/>
                  <c:pt idx="0">
                    <c:v>0.0</c:v>
                  </c:pt>
                  <c:pt idx="1">
                    <c:v>0.199999999999999</c:v>
                  </c:pt>
                  <c:pt idx="2">
                    <c:v>0.300000000000001</c:v>
                  </c:pt>
                  <c:pt idx="3">
                    <c:v>0.300000000000001</c:v>
                  </c:pt>
                </c:numCache>
              </c:numRef>
            </c:minus>
            <c:spPr>
              <a:ln w="12700">
                <a:solidFill>
                  <a:schemeClr val="tx1"/>
                </a:solidFill>
              </a:ln>
            </c:spPr>
          </c:errBars>
          <c:cat>
            <c:numRef>
              <c:f>Sheet1!$A$2:$A$5</c:f>
              <c:numCache>
                <c:formatCode>General</c:formatCode>
                <c:ptCount val="4"/>
                <c:pt idx="0">
                  <c:v>0.0</c:v>
                </c:pt>
                <c:pt idx="1">
                  <c:v>12.0</c:v>
                </c:pt>
                <c:pt idx="2">
                  <c:v>24.0</c:v>
                </c:pt>
                <c:pt idx="3">
                  <c:v>36.0</c:v>
                </c:pt>
              </c:numCache>
            </c:numRef>
          </c:cat>
          <c:val>
            <c:numRef>
              <c:f>Sheet1!$C$2:$C$5</c:f>
              <c:numCache>
                <c:formatCode>0.0</c:formatCode>
                <c:ptCount val="4"/>
                <c:pt idx="0">
                  <c:v>0.0</c:v>
                </c:pt>
                <c:pt idx="1">
                  <c:v>13.1</c:v>
                </c:pt>
                <c:pt idx="2">
                  <c:v>16.6</c:v>
                </c:pt>
                <c:pt idx="3">
                  <c:v>18.1</c:v>
                </c:pt>
              </c:numCache>
            </c:numRef>
          </c:val>
          <c:smooth val="0"/>
          <c:extLst xmlns:c16r2="http://schemas.microsoft.com/office/drawing/2015/06/chart">
            <c:ext xmlns:c16="http://schemas.microsoft.com/office/drawing/2014/chart" uri="{C3380CC4-5D6E-409C-BE32-E72D297353CC}">
              <c16:uniqueId val="{00000009-3B50-4ABB-B545-9ACA754693AC}"/>
            </c:ext>
          </c:extLst>
        </c:ser>
        <c:dLbls>
          <c:showLegendKey val="0"/>
          <c:showVal val="1"/>
          <c:showCatName val="0"/>
          <c:showSerName val="0"/>
          <c:showPercent val="0"/>
          <c:showBubbleSize val="0"/>
        </c:dLbls>
        <c:marker val="1"/>
        <c:smooth val="0"/>
        <c:axId val="2113721480"/>
        <c:axId val="2112467272"/>
      </c:lineChart>
      <c:catAx>
        <c:axId val="2113721480"/>
        <c:scaling>
          <c:orientation val="minMax"/>
        </c:scaling>
        <c:delete val="0"/>
        <c:axPos val="b"/>
        <c:numFmt formatCode="General" sourceLinked="0"/>
        <c:majorTickMark val="out"/>
        <c:minorTickMark val="none"/>
        <c:tickLblPos val="low"/>
        <c:spPr>
          <a:ln w="12700">
            <a:solidFill>
              <a:srgbClr val="636363"/>
            </a:solidFill>
          </a:ln>
        </c:spPr>
        <c:txPr>
          <a:bodyPr/>
          <a:lstStyle/>
          <a:p>
            <a:pPr>
              <a:defRPr sz="1100" b="0">
                <a:solidFill>
                  <a:schemeClr val="tx1">
                    <a:lumMod val="50000"/>
                  </a:schemeClr>
                </a:solidFill>
              </a:defRPr>
            </a:pPr>
            <a:endParaRPr lang="fr-FR"/>
          </a:p>
        </c:txPr>
        <c:crossAx val="2112467272"/>
        <c:crosses val="autoZero"/>
        <c:auto val="1"/>
        <c:lblAlgn val="ctr"/>
        <c:lblOffset val="100"/>
        <c:noMultiLvlLbl val="0"/>
      </c:catAx>
      <c:valAx>
        <c:axId val="2112467272"/>
        <c:scaling>
          <c:orientation val="minMax"/>
        </c:scaling>
        <c:delete val="0"/>
        <c:axPos val="l"/>
        <c:numFmt formatCode="0" sourceLinked="0"/>
        <c:majorTickMark val="out"/>
        <c:minorTickMark val="none"/>
        <c:tickLblPos val="nextTo"/>
        <c:spPr>
          <a:ln w="12700">
            <a:solidFill>
              <a:srgbClr val="636363"/>
            </a:solidFill>
          </a:ln>
        </c:spPr>
        <c:txPr>
          <a:bodyPr/>
          <a:lstStyle/>
          <a:p>
            <a:pPr>
              <a:defRPr sz="1100" b="0">
                <a:solidFill>
                  <a:schemeClr val="tx1">
                    <a:lumMod val="50000"/>
                  </a:schemeClr>
                </a:solidFill>
              </a:defRPr>
            </a:pPr>
            <a:endParaRPr lang="fr-FR"/>
          </a:p>
        </c:txPr>
        <c:crossAx val="2113721480"/>
        <c:crosses val="autoZero"/>
        <c:crossBetween val="midCat"/>
        <c:majorUnit val="5.0"/>
      </c:valAx>
      <c:spPr>
        <a:noFill/>
      </c:spPr>
    </c:plotArea>
    <c:plotVisOnly val="1"/>
    <c:dispBlanksAs val="gap"/>
    <c:showDLblsOverMax val="0"/>
  </c:chart>
  <c:txPr>
    <a:bodyPr/>
    <a:lstStyle/>
    <a:p>
      <a:pPr>
        <a:defRPr sz="1200"/>
      </a:pPr>
      <a:endParaRPr lang="fr-F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0425358753996162"/>
          <c:y val="0.208108222429196"/>
          <c:w val="0.946879433982347"/>
          <c:h val="0.691887709342027"/>
        </c:manualLayout>
      </c:layout>
      <c:barChart>
        <c:barDir val="col"/>
        <c:grouping val="clustered"/>
        <c:varyColors val="0"/>
        <c:ser>
          <c:idx val="0"/>
          <c:order val="0"/>
          <c:tx>
            <c:strRef>
              <c:f>Sheet1!$B$1</c:f>
              <c:strCache>
                <c:ptCount val="1"/>
                <c:pt idx="0">
                  <c:v>Placebo (N = 3591)</c:v>
                </c:pt>
              </c:strCache>
            </c:strRef>
          </c:tx>
          <c:spPr>
            <a:solidFill>
              <a:schemeClr val="bg1"/>
            </a:solidFill>
          </c:spPr>
          <c:invertIfNegative val="0"/>
          <c:dPt>
            <c:idx val="0"/>
            <c:invertIfNegative val="0"/>
            <c:bubble3D val="0"/>
            <c:spPr>
              <a:solidFill>
                <a:srgbClr val="7F7F7F"/>
              </a:solidFill>
            </c:spPr>
            <c:extLst xmlns:c16r2="http://schemas.microsoft.com/office/drawing/2015/06/chart">
              <c:ext xmlns:c16="http://schemas.microsoft.com/office/drawing/2014/chart" uri="{C3380CC4-5D6E-409C-BE32-E72D297353CC}">
                <c16:uniqueId val="{00000001-C0F6-4A3C-8670-77AB93FFC4B4}"/>
              </c:ext>
            </c:extLst>
          </c:dPt>
          <c:dPt>
            <c:idx val="1"/>
            <c:invertIfNegative val="0"/>
            <c:bubble3D val="0"/>
            <c:spPr>
              <a:solidFill>
                <a:srgbClr val="7F7F7F"/>
              </a:solidFill>
            </c:spPr>
            <c:extLst xmlns:c16r2="http://schemas.microsoft.com/office/drawing/2015/06/chart">
              <c:ext xmlns:c16="http://schemas.microsoft.com/office/drawing/2014/chart" uri="{C3380CC4-5D6E-409C-BE32-E72D297353CC}">
                <c16:uniqueId val="{00000003-C0F6-4A3C-8670-77AB93FFC4B4}"/>
              </c:ext>
            </c:extLst>
          </c:dPt>
          <c:dPt>
            <c:idx val="2"/>
            <c:invertIfNegative val="0"/>
            <c:bubble3D val="0"/>
            <c:spPr>
              <a:solidFill>
                <a:srgbClr val="7F7F7F"/>
              </a:solidFill>
            </c:spPr>
            <c:extLst xmlns:c16r2="http://schemas.microsoft.com/office/drawing/2015/06/chart">
              <c:ext xmlns:c16="http://schemas.microsoft.com/office/drawing/2014/chart" uri="{C3380CC4-5D6E-409C-BE32-E72D297353CC}">
                <c16:uniqueId val="{00000005-C0F6-4A3C-8670-77AB93FFC4B4}"/>
              </c:ext>
            </c:extLst>
          </c:dPt>
          <c:dLbls>
            <c:delete val="1"/>
          </c:dLbls>
          <c:cat>
            <c:numRef>
              <c:f>Sheet1!$A$2:$A$4</c:f>
              <c:numCache>
                <c:formatCode>General</c:formatCode>
                <c:ptCount val="3"/>
              </c:numCache>
            </c:numRef>
          </c:cat>
          <c:val>
            <c:numRef>
              <c:f>Sheet1!$B$2:$B$4</c:f>
              <c:numCache>
                <c:formatCode>0.0%</c:formatCode>
                <c:ptCount val="3"/>
                <c:pt idx="0">
                  <c:v>0.018</c:v>
                </c:pt>
                <c:pt idx="1">
                  <c:v>0.025</c:v>
                </c:pt>
                <c:pt idx="2">
                  <c:v>0.028</c:v>
                </c:pt>
              </c:numCache>
            </c:numRef>
          </c:val>
          <c:extLst xmlns:c16r2="http://schemas.microsoft.com/office/drawing/2015/06/chart">
            <c:ext xmlns:c16="http://schemas.microsoft.com/office/drawing/2014/chart" uri="{C3380CC4-5D6E-409C-BE32-E72D297353CC}">
              <c16:uniqueId val="{00000006-C0F6-4A3C-8670-77AB93FFC4B4}"/>
            </c:ext>
          </c:extLst>
        </c:ser>
        <c:ser>
          <c:idx val="1"/>
          <c:order val="1"/>
          <c:tx>
            <c:strRef>
              <c:f>Sheet1!$C$1</c:f>
              <c:strCache>
                <c:ptCount val="1"/>
                <c:pt idx="0">
                  <c:v>Romosozumab (N = 3589)2</c:v>
                </c:pt>
              </c:strCache>
            </c:strRef>
          </c:tx>
          <c:spPr>
            <a:solidFill>
              <a:srgbClr val="00B050"/>
            </a:solidFill>
          </c:spPr>
          <c:invertIfNegative val="0"/>
          <c:dPt>
            <c:idx val="0"/>
            <c:invertIfNegative val="0"/>
            <c:bubble3D val="0"/>
            <c:spPr>
              <a:solidFill>
                <a:srgbClr val="354B96"/>
              </a:solidFill>
            </c:spPr>
            <c:extLst xmlns:c16r2="http://schemas.microsoft.com/office/drawing/2015/06/chart">
              <c:ext xmlns:c16="http://schemas.microsoft.com/office/drawing/2014/chart" uri="{C3380CC4-5D6E-409C-BE32-E72D297353CC}">
                <c16:uniqueId val="{00000008-C0F6-4A3C-8670-77AB93FFC4B4}"/>
              </c:ext>
            </c:extLst>
          </c:dPt>
          <c:dPt>
            <c:idx val="1"/>
            <c:invertIfNegative val="0"/>
            <c:bubble3D val="0"/>
            <c:spPr>
              <a:solidFill>
                <a:srgbClr val="354B96"/>
              </a:solidFill>
            </c:spPr>
            <c:extLst xmlns:c16r2="http://schemas.microsoft.com/office/drawing/2015/06/chart">
              <c:ext xmlns:c16="http://schemas.microsoft.com/office/drawing/2014/chart" uri="{C3380CC4-5D6E-409C-BE32-E72D297353CC}">
                <c16:uniqueId val="{0000000A-C0F6-4A3C-8670-77AB93FFC4B4}"/>
              </c:ext>
            </c:extLst>
          </c:dPt>
          <c:dPt>
            <c:idx val="2"/>
            <c:invertIfNegative val="0"/>
            <c:bubble3D val="0"/>
            <c:spPr>
              <a:solidFill>
                <a:srgbClr val="354B96"/>
              </a:solidFill>
            </c:spPr>
            <c:extLst xmlns:c16r2="http://schemas.microsoft.com/office/drawing/2015/06/chart">
              <c:ext xmlns:c16="http://schemas.microsoft.com/office/drawing/2014/chart" uri="{C3380CC4-5D6E-409C-BE32-E72D297353CC}">
                <c16:uniqueId val="{0000000C-C0F6-4A3C-8670-77AB93FFC4B4}"/>
              </c:ext>
            </c:extLst>
          </c:dPt>
          <c:dLbls>
            <c:delete val="1"/>
          </c:dLbls>
          <c:cat>
            <c:numRef>
              <c:f>Sheet1!$A$2:$A$4</c:f>
              <c:numCache>
                <c:formatCode>General</c:formatCode>
                <c:ptCount val="3"/>
              </c:numCache>
            </c:numRef>
          </c:cat>
          <c:val>
            <c:numRef>
              <c:f>Sheet1!$C$2:$C$4</c:f>
              <c:numCache>
                <c:formatCode>0.0%</c:formatCode>
                <c:ptCount val="3"/>
                <c:pt idx="0">
                  <c:v>0.005</c:v>
                </c:pt>
                <c:pt idx="1">
                  <c:v>0.006</c:v>
                </c:pt>
                <c:pt idx="2">
                  <c:v>0.01</c:v>
                </c:pt>
              </c:numCache>
            </c:numRef>
          </c:val>
          <c:extLst xmlns:c16r2="http://schemas.microsoft.com/office/drawing/2015/06/chart">
            <c:ext xmlns:c16="http://schemas.microsoft.com/office/drawing/2014/chart" uri="{C3380CC4-5D6E-409C-BE32-E72D297353CC}">
              <c16:uniqueId val="{0000000D-C0F6-4A3C-8670-77AB93FFC4B4}"/>
            </c:ext>
          </c:extLst>
        </c:ser>
        <c:dLbls>
          <c:dLblPos val="inEnd"/>
          <c:showLegendKey val="0"/>
          <c:showVal val="1"/>
          <c:showCatName val="0"/>
          <c:showSerName val="0"/>
          <c:showPercent val="0"/>
          <c:showBubbleSize val="0"/>
        </c:dLbls>
        <c:gapWidth val="100"/>
        <c:overlap val="-10"/>
        <c:axId val="2123213128"/>
        <c:axId val="-2020543144"/>
      </c:barChart>
      <c:catAx>
        <c:axId val="2123213128"/>
        <c:scaling>
          <c:orientation val="minMax"/>
        </c:scaling>
        <c:delete val="0"/>
        <c:axPos val="b"/>
        <c:numFmt formatCode="General" sourceLinked="0"/>
        <c:majorTickMark val="none"/>
        <c:minorTickMark val="none"/>
        <c:tickLblPos val="high"/>
        <c:spPr>
          <a:ln w="12700">
            <a:solidFill>
              <a:srgbClr val="636363"/>
            </a:solidFill>
          </a:ln>
        </c:spPr>
        <c:txPr>
          <a:bodyPr/>
          <a:lstStyle/>
          <a:p>
            <a:pPr>
              <a:defRPr sz="1400" b="1">
                <a:solidFill>
                  <a:schemeClr val="accent1"/>
                </a:solidFill>
              </a:defRPr>
            </a:pPr>
            <a:endParaRPr lang="fr-FR"/>
          </a:p>
        </c:txPr>
        <c:crossAx val="-2020543144"/>
        <c:crosses val="autoZero"/>
        <c:auto val="1"/>
        <c:lblAlgn val="ctr"/>
        <c:lblOffset val="50"/>
        <c:noMultiLvlLbl val="0"/>
      </c:catAx>
      <c:valAx>
        <c:axId val="-2020543144"/>
        <c:scaling>
          <c:orientation val="minMax"/>
          <c:max val="0.03"/>
        </c:scaling>
        <c:delete val="0"/>
        <c:axPos val="l"/>
        <c:numFmt formatCode="#,##0.0" sourceLinked="0"/>
        <c:majorTickMark val="out"/>
        <c:minorTickMark val="none"/>
        <c:tickLblPos val="nextTo"/>
        <c:spPr>
          <a:ln w="12700">
            <a:solidFill>
              <a:srgbClr val="636363"/>
            </a:solidFill>
          </a:ln>
        </c:spPr>
        <c:txPr>
          <a:bodyPr/>
          <a:lstStyle/>
          <a:p>
            <a:pPr>
              <a:defRPr sz="1050">
                <a:solidFill>
                  <a:schemeClr val="bg2"/>
                </a:solidFill>
              </a:defRPr>
            </a:pPr>
            <a:endParaRPr lang="fr-FR"/>
          </a:p>
        </c:txPr>
        <c:crossAx val="2123213128"/>
        <c:crosses val="autoZero"/>
        <c:crossBetween val="between"/>
        <c:majorUnit val="0.01"/>
      </c:valAx>
    </c:plotArea>
    <c:plotVisOnly val="1"/>
    <c:dispBlanksAs val="gap"/>
    <c:showDLblsOverMax val="0"/>
  </c:chart>
  <c:txPr>
    <a:bodyPr/>
    <a:lstStyle/>
    <a:p>
      <a:pPr>
        <a:defRPr sz="1400">
          <a:solidFill>
            <a:schemeClr val="bg2"/>
          </a:solidFill>
        </a:defRPr>
      </a:pPr>
      <a:endParaRPr lang="fr-FR"/>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76096544094644"/>
          <c:y val="0.0506040026246719"/>
          <c:w val="0.882097275891204"/>
          <c:h val="0.822604330708662"/>
        </c:manualLayout>
      </c:layout>
      <c:lineChart>
        <c:grouping val="standard"/>
        <c:varyColors val="0"/>
        <c:ser>
          <c:idx val="0"/>
          <c:order val="0"/>
          <c:tx>
            <c:strRef>
              <c:f>Sheet1!$B$1</c:f>
              <c:strCache>
                <c:ptCount val="1"/>
                <c:pt idx="0">
                  <c:v>ALN: mean</c:v>
                </c:pt>
              </c:strCache>
            </c:strRef>
          </c:tx>
          <c:spPr>
            <a:ln w="25400" cap="sq">
              <a:solidFill>
                <a:schemeClr val="accent2">
                  <a:lumMod val="40000"/>
                  <a:lumOff val="60000"/>
                </a:schemeClr>
              </a:solidFill>
              <a:round/>
            </a:ln>
            <a:effectLst/>
          </c:spPr>
          <c:marker>
            <c:symbol val="circle"/>
            <c:size val="8"/>
            <c:spPr>
              <a:solidFill>
                <a:schemeClr val="accent2">
                  <a:lumMod val="40000"/>
                  <a:lumOff val="60000"/>
                </a:schemeClr>
              </a:solidFill>
              <a:ln w="41275">
                <a:noFill/>
              </a:ln>
              <a:effectLst/>
            </c:spPr>
          </c:marker>
          <c:dPt>
            <c:idx val="1"/>
            <c:marker>
              <c:spPr>
                <a:solidFill>
                  <a:schemeClr val="accent2">
                    <a:lumMod val="40000"/>
                    <a:lumOff val="60000"/>
                  </a:schemeClr>
                </a:solidFill>
                <a:ln w="41275">
                  <a:noFill/>
                  <a:prstDash val="solid"/>
                </a:ln>
                <a:effectLst/>
              </c:spPr>
            </c:marker>
            <c:bubble3D val="0"/>
            <c:spPr>
              <a:ln w="25400" cap="sq">
                <a:solidFill>
                  <a:schemeClr val="accent2">
                    <a:lumMod val="40000"/>
                    <a:lumOff val="60000"/>
                  </a:schemeClr>
                </a:solidFill>
                <a:prstDash val="solid"/>
                <a:round/>
              </a:ln>
              <a:effectLst/>
            </c:spPr>
            <c:extLst xmlns:c16r2="http://schemas.microsoft.com/office/drawing/2015/06/chart">
              <c:ext xmlns:c16="http://schemas.microsoft.com/office/drawing/2014/chart" uri="{C3380CC4-5D6E-409C-BE32-E72D297353CC}">
                <c16:uniqueId val="{00000001-DB6B-4BCF-BDB9-0D331C547AD2}"/>
              </c:ext>
            </c:extLst>
          </c:dPt>
          <c:dPt>
            <c:idx val="2"/>
            <c:marker>
              <c:spPr>
                <a:solidFill>
                  <a:schemeClr val="accent2">
                    <a:lumMod val="40000"/>
                    <a:lumOff val="60000"/>
                  </a:schemeClr>
                </a:solidFill>
                <a:ln w="41275">
                  <a:noFill/>
                  <a:prstDash val="solid"/>
                </a:ln>
                <a:effectLst/>
              </c:spPr>
            </c:marker>
            <c:bubble3D val="0"/>
            <c:spPr>
              <a:ln w="25400" cap="sq">
                <a:solidFill>
                  <a:schemeClr val="accent2">
                    <a:lumMod val="40000"/>
                    <a:lumOff val="60000"/>
                  </a:schemeClr>
                </a:solidFill>
                <a:prstDash val="solid"/>
                <a:round/>
              </a:ln>
              <a:effectLst/>
            </c:spPr>
            <c:extLst xmlns:c16r2="http://schemas.microsoft.com/office/drawing/2015/06/chart">
              <c:ext xmlns:c16="http://schemas.microsoft.com/office/drawing/2014/chart" uri="{C3380CC4-5D6E-409C-BE32-E72D297353CC}">
                <c16:uniqueId val="{00000003-DB6B-4BCF-BDB9-0D331C547AD2}"/>
              </c:ext>
            </c:extLst>
          </c:dPt>
          <c:dPt>
            <c:idx val="3"/>
            <c:marker>
              <c:spPr>
                <a:solidFill>
                  <a:schemeClr val="accent2">
                    <a:lumMod val="40000"/>
                    <a:lumOff val="60000"/>
                  </a:schemeClr>
                </a:solidFill>
                <a:ln w="41275">
                  <a:noFill/>
                  <a:prstDash val="dash"/>
                </a:ln>
                <a:effectLst/>
              </c:spPr>
            </c:marker>
            <c:bubble3D val="0"/>
            <c:spPr>
              <a:ln w="25400" cap="sq">
                <a:solidFill>
                  <a:schemeClr val="accent2">
                    <a:lumMod val="40000"/>
                    <a:lumOff val="60000"/>
                  </a:schemeClr>
                </a:solidFill>
                <a:prstDash val="sysDash"/>
                <a:round/>
              </a:ln>
              <a:effectLst/>
            </c:spPr>
            <c:extLst xmlns:c16r2="http://schemas.microsoft.com/office/drawing/2015/06/chart">
              <c:ext xmlns:c16="http://schemas.microsoft.com/office/drawing/2014/chart" uri="{C3380CC4-5D6E-409C-BE32-E72D297353CC}">
                <c16:uniqueId val="{00000005-DB6B-4BCF-BDB9-0D331C547AD2}"/>
              </c:ext>
            </c:extLst>
          </c:dPt>
          <c:dPt>
            <c:idx val="4"/>
            <c:marker>
              <c:spPr>
                <a:solidFill>
                  <a:schemeClr val="accent2">
                    <a:lumMod val="40000"/>
                    <a:lumOff val="60000"/>
                  </a:schemeClr>
                </a:solidFill>
                <a:ln w="41275">
                  <a:noFill/>
                  <a:prstDash val="dash"/>
                </a:ln>
                <a:effectLst/>
              </c:spPr>
            </c:marker>
            <c:bubble3D val="0"/>
            <c:spPr>
              <a:ln w="25400" cap="sq">
                <a:solidFill>
                  <a:schemeClr val="accent2">
                    <a:lumMod val="40000"/>
                    <a:lumOff val="60000"/>
                  </a:schemeClr>
                </a:solidFill>
                <a:prstDash val="sysDash"/>
                <a:round/>
              </a:ln>
              <a:effectLst/>
            </c:spPr>
            <c:extLst xmlns:c16r2="http://schemas.microsoft.com/office/drawing/2015/06/chart">
              <c:ext xmlns:c16="http://schemas.microsoft.com/office/drawing/2014/chart" uri="{C3380CC4-5D6E-409C-BE32-E72D297353CC}">
                <c16:uniqueId val="{00000007-DB6B-4BCF-BDB9-0D331C547AD2}"/>
              </c:ext>
            </c:extLst>
          </c:dPt>
          <c:dPt>
            <c:idx val="5"/>
            <c:marker>
              <c:spPr>
                <a:solidFill>
                  <a:schemeClr val="accent2">
                    <a:lumMod val="40000"/>
                    <a:lumOff val="60000"/>
                  </a:schemeClr>
                </a:solidFill>
                <a:ln w="41275">
                  <a:noFill/>
                  <a:prstDash val="dash"/>
                </a:ln>
                <a:effectLst/>
              </c:spPr>
            </c:marker>
            <c:bubble3D val="0"/>
            <c:spPr>
              <a:ln w="25400" cap="sq">
                <a:solidFill>
                  <a:schemeClr val="accent2">
                    <a:lumMod val="40000"/>
                    <a:lumOff val="60000"/>
                  </a:schemeClr>
                </a:solidFill>
                <a:prstDash val="sysDash"/>
                <a:round/>
              </a:ln>
              <a:effectLst/>
            </c:spPr>
            <c:extLst xmlns:c16r2="http://schemas.microsoft.com/office/drawing/2015/06/chart">
              <c:ext xmlns:c16="http://schemas.microsoft.com/office/drawing/2014/chart" uri="{C3380CC4-5D6E-409C-BE32-E72D297353CC}">
                <c16:uniqueId val="{00000009-DB6B-4BCF-BDB9-0D331C547AD2}"/>
              </c:ext>
            </c:extLst>
          </c:dPt>
          <c:dPt>
            <c:idx val="6"/>
            <c:bubble3D val="0"/>
            <c:extLst xmlns:c16r2="http://schemas.microsoft.com/office/drawing/2015/06/chart">
              <c:ext xmlns:c16="http://schemas.microsoft.com/office/drawing/2014/chart" uri="{C3380CC4-5D6E-409C-BE32-E72D297353CC}">
                <c16:uniqueId val="{0000000A-DB6B-4BCF-BDB9-0D331C547AD2}"/>
              </c:ext>
            </c:extLst>
          </c:dPt>
          <c:dPt>
            <c:idx val="7"/>
            <c:bubble3D val="0"/>
            <c:extLst xmlns:c16r2="http://schemas.microsoft.com/office/drawing/2015/06/chart">
              <c:ext xmlns:c16="http://schemas.microsoft.com/office/drawing/2014/chart" uri="{C3380CC4-5D6E-409C-BE32-E72D297353CC}">
                <c16:uniqueId val="{0000000B-DB6B-4BCF-BDB9-0D331C547AD2}"/>
              </c:ext>
            </c:extLst>
          </c:dPt>
          <c:dPt>
            <c:idx val="10"/>
            <c:bubble3D val="0"/>
            <c:extLst xmlns:c16r2="http://schemas.microsoft.com/office/drawing/2015/06/chart">
              <c:ext xmlns:c16="http://schemas.microsoft.com/office/drawing/2014/chart" uri="{C3380CC4-5D6E-409C-BE32-E72D297353CC}">
                <c16:uniqueId val="{0000000C-DB6B-4BCF-BDB9-0D331C547AD2}"/>
              </c:ext>
            </c:extLst>
          </c:dPt>
          <c:dPt>
            <c:idx val="11"/>
            <c:bubble3D val="0"/>
            <c:extLst xmlns:c16r2="http://schemas.microsoft.com/office/drawing/2015/06/chart">
              <c:ext xmlns:c16="http://schemas.microsoft.com/office/drawing/2014/chart" uri="{C3380CC4-5D6E-409C-BE32-E72D297353CC}">
                <c16:uniqueId val="{0000000D-DB6B-4BCF-BDB9-0D331C547AD2}"/>
              </c:ext>
            </c:extLst>
          </c:dPt>
          <c:dPt>
            <c:idx val="12"/>
            <c:bubble3D val="0"/>
            <c:extLst xmlns:c16r2="http://schemas.microsoft.com/office/drawing/2015/06/chart">
              <c:ext xmlns:c16="http://schemas.microsoft.com/office/drawing/2014/chart" uri="{C3380CC4-5D6E-409C-BE32-E72D297353CC}">
                <c16:uniqueId val="{0000000E-DB6B-4BCF-BDB9-0D331C547AD2}"/>
              </c:ext>
            </c:extLst>
          </c:dPt>
          <c:dPt>
            <c:idx val="13"/>
            <c:bubble3D val="0"/>
            <c:extLst xmlns:c16r2="http://schemas.microsoft.com/office/drawing/2015/06/chart">
              <c:ext xmlns:c16="http://schemas.microsoft.com/office/drawing/2014/chart" uri="{C3380CC4-5D6E-409C-BE32-E72D297353CC}">
                <c16:uniqueId val="{0000000F-DB6B-4BCF-BDB9-0D331C547AD2}"/>
              </c:ext>
            </c:extLst>
          </c:dPt>
          <c:dPt>
            <c:idx val="14"/>
            <c:bubble3D val="0"/>
            <c:extLst xmlns:c16r2="http://schemas.microsoft.com/office/drawing/2015/06/chart">
              <c:ext xmlns:c16="http://schemas.microsoft.com/office/drawing/2014/chart" uri="{C3380CC4-5D6E-409C-BE32-E72D297353CC}">
                <c16:uniqueId val="{00000010-DB6B-4BCF-BDB9-0D331C547AD2}"/>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F5D8-4D7D-84F3-BCA83E3F0F9A}"/>
                </c:ext>
              </c:extLst>
            </c:dLbl>
            <c:dLbl>
              <c:idx val="1"/>
              <c:layout>
                <c:manualLayout>
                  <c:x val="-0.0351079495750848"/>
                  <c:y val="-0.0577698608622125"/>
                </c:manualLayout>
              </c:layout>
              <c:numFmt formatCode="0.0%" sourceLinked="0"/>
              <c:spPr>
                <a:noFill/>
                <a:ln>
                  <a:noFill/>
                </a:ln>
                <a:effectLst/>
              </c:spPr>
              <c:txPr>
                <a:bodyPr wrap="square" lIns="38100" tIns="19050" rIns="38100" bIns="19050" anchor="ctr">
                  <a:noAutofit/>
                </a:bodyPr>
                <a:lstStyle/>
                <a:p>
                  <a:pPr>
                    <a:defRPr sz="1100" b="1"/>
                  </a:pPr>
                  <a:endParaRPr lang="fr-FR"/>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B6B-4BCF-BDB9-0D331C547AD2}"/>
                </c:ext>
              </c:extLst>
            </c:dLbl>
            <c:dLbl>
              <c:idx val="2"/>
              <c:layout>
                <c:manualLayout>
                  <c:x val="-0.0363767494143377"/>
                  <c:y val="-0.0635298385575379"/>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B6B-4BCF-BDB9-0D331C547AD2}"/>
                </c:ext>
              </c:extLst>
            </c:dLbl>
            <c:dLbl>
              <c:idx val="3"/>
              <c:layout>
                <c:manualLayout>
                  <c:x val="-0.0332106706328244"/>
                  <c:y val="-0.0714519272094694"/>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B6B-4BCF-BDB9-0D331C547AD2}"/>
                </c:ext>
              </c:extLst>
            </c:dLbl>
            <c:dLbl>
              <c:idx val="4"/>
              <c:layout>
                <c:manualLayout>
                  <c:x val="-0.0363767494143377"/>
                  <c:y val="-0.0710899606627136"/>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B6B-4BCF-BDB9-0D331C547AD2}"/>
                </c:ext>
              </c:extLst>
            </c:dLbl>
            <c:dLbl>
              <c:idx val="5"/>
              <c:layout>
                <c:manualLayout>
                  <c:x val="-0.0192551188887514"/>
                  <c:y val="-0.079012049314645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B6B-4BCF-BDB9-0D331C547AD2}"/>
                </c:ext>
              </c:extLst>
            </c:dLbl>
            <c:numFmt formatCode="0.0%" sourceLinked="0"/>
            <c:spPr>
              <a:noFill/>
              <a:ln>
                <a:noFill/>
              </a:ln>
              <a:effectLst/>
            </c:spPr>
            <c:txPr>
              <a:bodyPr wrap="square" lIns="38100" tIns="19050" rIns="38100" bIns="19050" anchor="ctr">
                <a:spAutoFit/>
              </a:bodyPr>
              <a:lstStyle/>
              <a:p>
                <a:pPr>
                  <a:defRPr sz="1100" b="1"/>
                </a:pPr>
                <a:endParaRPr lang="fr-F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Dir val="y"/>
            <c:errBarType val="both"/>
            <c:errValType val="cust"/>
            <c:noEndCap val="0"/>
            <c:plus>
              <c:numRef>
                <c:f>Sheet1!$E$2:$E$8</c:f>
                <c:numCache>
                  <c:formatCode>General</c:formatCode>
                  <c:ptCount val="7"/>
                  <c:pt idx="0">
                    <c:v>0.0</c:v>
                  </c:pt>
                  <c:pt idx="1">
                    <c:v>0.0085</c:v>
                  </c:pt>
                  <c:pt idx="2">
                    <c:v>0.0096</c:v>
                  </c:pt>
                  <c:pt idx="3">
                    <c:v>0.0124</c:v>
                  </c:pt>
                  <c:pt idx="4">
                    <c:v>0.013</c:v>
                  </c:pt>
                  <c:pt idx="5">
                    <c:v>0.0</c:v>
                  </c:pt>
                  <c:pt idx="6">
                    <c:v>0.014</c:v>
                  </c:pt>
                </c:numCache>
              </c:numRef>
            </c:plus>
            <c:minus>
              <c:numRef>
                <c:f>Sheet1!$D$2:$D$8</c:f>
                <c:numCache>
                  <c:formatCode>General</c:formatCode>
                  <c:ptCount val="7"/>
                  <c:pt idx="0">
                    <c:v>0.0</c:v>
                  </c:pt>
                  <c:pt idx="1">
                    <c:v>0.0085</c:v>
                  </c:pt>
                  <c:pt idx="2">
                    <c:v>0.0087</c:v>
                  </c:pt>
                  <c:pt idx="3">
                    <c:v>0.0076</c:v>
                  </c:pt>
                  <c:pt idx="4">
                    <c:v>0.0126</c:v>
                  </c:pt>
                  <c:pt idx="5">
                    <c:v>0.0</c:v>
                  </c:pt>
                  <c:pt idx="6">
                    <c:v>0.0141</c:v>
                  </c:pt>
                </c:numCache>
              </c:numRef>
            </c:minus>
            <c:spPr>
              <a:ln w="12700"/>
            </c:spPr>
          </c:errBars>
          <c:cat>
            <c:numRef>
              <c:f>Sheet1!$A$2:$A$8</c:f>
              <c:numCache>
                <c:formatCode>General</c:formatCode>
                <c:ptCount val="7"/>
                <c:pt idx="0">
                  <c:v>0.0</c:v>
                </c:pt>
                <c:pt idx="1">
                  <c:v>6.0</c:v>
                </c:pt>
                <c:pt idx="2">
                  <c:v>12.0</c:v>
                </c:pt>
                <c:pt idx="3">
                  <c:v>18.0</c:v>
                </c:pt>
                <c:pt idx="4">
                  <c:v>24.0</c:v>
                </c:pt>
                <c:pt idx="6">
                  <c:v>36.0</c:v>
                </c:pt>
              </c:numCache>
            </c:numRef>
          </c:cat>
          <c:val>
            <c:numRef>
              <c:f>Sheet1!$B$2:$B$8</c:f>
              <c:numCache>
                <c:formatCode>0.0%</c:formatCode>
                <c:ptCount val="7"/>
                <c:pt idx="0">
                  <c:v>0.0</c:v>
                </c:pt>
                <c:pt idx="1">
                  <c:v>0.037</c:v>
                </c:pt>
                <c:pt idx="2">
                  <c:v>0.048</c:v>
                </c:pt>
                <c:pt idx="3">
                  <c:v>0.067</c:v>
                </c:pt>
                <c:pt idx="4">
                  <c:v>0.074</c:v>
                </c:pt>
                <c:pt idx="6">
                  <c:v>0.079</c:v>
                </c:pt>
              </c:numCache>
            </c:numRef>
          </c:val>
          <c:smooth val="0"/>
          <c:extLst xmlns:c16r2="http://schemas.microsoft.com/office/drawing/2015/06/chart">
            <c:ext xmlns:c16="http://schemas.microsoft.com/office/drawing/2014/chart" uri="{C3380CC4-5D6E-409C-BE32-E72D297353CC}">
              <c16:uniqueId val="{00000011-DB6B-4BCF-BDB9-0D331C547AD2}"/>
            </c:ext>
          </c:extLst>
        </c:ser>
        <c:ser>
          <c:idx val="1"/>
          <c:order val="1"/>
          <c:tx>
            <c:strRef>
              <c:f>Sheet1!$C$1</c:f>
              <c:strCache>
                <c:ptCount val="1"/>
                <c:pt idx="0">
                  <c:v>Romo mean</c:v>
                </c:pt>
              </c:strCache>
            </c:strRef>
          </c:tx>
          <c:spPr>
            <a:ln w="25400" cap="sq">
              <a:solidFill>
                <a:schemeClr val="tx2"/>
              </a:solidFill>
              <a:prstDash val="solid"/>
            </a:ln>
          </c:spPr>
          <c:marker>
            <c:symbol val="circle"/>
            <c:size val="5"/>
            <c:spPr>
              <a:solidFill>
                <a:schemeClr val="accent1"/>
              </a:solidFill>
              <a:ln w="41275">
                <a:solidFill>
                  <a:schemeClr val="accent1"/>
                </a:solidFill>
                <a:prstDash val="solid"/>
              </a:ln>
            </c:spPr>
          </c:marker>
          <c:dPt>
            <c:idx val="0"/>
            <c:bubble3D val="0"/>
            <c:extLst xmlns:c16r2="http://schemas.microsoft.com/office/drawing/2015/06/chart">
              <c:ext xmlns:c16="http://schemas.microsoft.com/office/drawing/2014/chart" uri="{C3380CC4-5D6E-409C-BE32-E72D297353CC}">
                <c16:uniqueId val="{00000001-6912-43AC-B022-90E7C2409BC3}"/>
              </c:ext>
            </c:extLst>
          </c:dPt>
          <c:dPt>
            <c:idx val="1"/>
            <c:bubble3D val="0"/>
            <c:extLst xmlns:c16r2="http://schemas.microsoft.com/office/drawing/2015/06/chart">
              <c:ext xmlns:c16="http://schemas.microsoft.com/office/drawing/2014/chart" uri="{C3380CC4-5D6E-409C-BE32-E72D297353CC}">
                <c16:uniqueId val="{00000002-6912-43AC-B022-90E7C2409BC3}"/>
              </c:ext>
            </c:extLst>
          </c:dPt>
          <c:dPt>
            <c:idx val="2"/>
            <c:bubble3D val="0"/>
            <c:extLst xmlns:c16r2="http://schemas.microsoft.com/office/drawing/2015/06/chart">
              <c:ext xmlns:c16="http://schemas.microsoft.com/office/drawing/2014/chart" uri="{C3380CC4-5D6E-409C-BE32-E72D297353CC}">
                <c16:uniqueId val="{00000013-DB6B-4BCF-BDB9-0D331C547AD2}"/>
              </c:ext>
            </c:extLst>
          </c:dPt>
          <c:dPt>
            <c:idx val="3"/>
            <c:bubble3D val="0"/>
            <c:spPr>
              <a:ln w="25400" cap="sq">
                <a:solidFill>
                  <a:schemeClr val="tx2"/>
                </a:solidFill>
                <a:prstDash val="sysDash"/>
              </a:ln>
            </c:spPr>
            <c:extLst xmlns:c16r2="http://schemas.microsoft.com/office/drawing/2015/06/chart">
              <c:ext xmlns:c16="http://schemas.microsoft.com/office/drawing/2014/chart" uri="{C3380CC4-5D6E-409C-BE32-E72D297353CC}">
                <c16:uniqueId val="{00000015-DB6B-4BCF-BDB9-0D331C547AD2}"/>
              </c:ext>
            </c:extLst>
          </c:dPt>
          <c:dPt>
            <c:idx val="4"/>
            <c:bubble3D val="0"/>
            <c:spPr>
              <a:ln w="25400" cap="sq">
                <a:solidFill>
                  <a:schemeClr val="tx2"/>
                </a:solidFill>
                <a:prstDash val="sysDash"/>
              </a:ln>
            </c:spPr>
            <c:extLst xmlns:c16r2="http://schemas.microsoft.com/office/drawing/2015/06/chart">
              <c:ext xmlns:c16="http://schemas.microsoft.com/office/drawing/2014/chart" uri="{C3380CC4-5D6E-409C-BE32-E72D297353CC}">
                <c16:uniqueId val="{00000017-DB6B-4BCF-BDB9-0D331C547AD2}"/>
              </c:ext>
            </c:extLst>
          </c:dPt>
          <c:dPt>
            <c:idx val="5"/>
            <c:bubble3D val="0"/>
            <c:spPr>
              <a:ln w="25400" cap="sq">
                <a:solidFill>
                  <a:schemeClr val="tx2"/>
                </a:solidFill>
                <a:prstDash val="sysDash"/>
              </a:ln>
            </c:spPr>
            <c:extLst xmlns:c16r2="http://schemas.microsoft.com/office/drawing/2015/06/chart">
              <c:ext xmlns:c16="http://schemas.microsoft.com/office/drawing/2014/chart" uri="{C3380CC4-5D6E-409C-BE32-E72D297353CC}">
                <c16:uniqueId val="{00000019-DB6B-4BCF-BDB9-0D331C547AD2}"/>
              </c:ext>
            </c:extLst>
          </c:dPt>
          <c:dPt>
            <c:idx val="6"/>
            <c:bubble3D val="0"/>
            <c:extLst xmlns:c16r2="http://schemas.microsoft.com/office/drawing/2015/06/chart">
              <c:ext xmlns:c16="http://schemas.microsoft.com/office/drawing/2014/chart" uri="{C3380CC4-5D6E-409C-BE32-E72D297353CC}">
                <c16:uniqueId val="{0000001A-DB6B-4BCF-BDB9-0D331C547AD2}"/>
              </c:ext>
            </c:extLst>
          </c:dPt>
          <c:dPt>
            <c:idx val="7"/>
            <c:bubble3D val="0"/>
            <c:extLst xmlns:c16r2="http://schemas.microsoft.com/office/drawing/2015/06/chart">
              <c:ext xmlns:c16="http://schemas.microsoft.com/office/drawing/2014/chart" uri="{C3380CC4-5D6E-409C-BE32-E72D297353CC}">
                <c16:uniqueId val="{0000001B-DB6B-4BCF-BDB9-0D331C547AD2}"/>
              </c:ext>
            </c:extLst>
          </c:dPt>
          <c:dPt>
            <c:idx val="10"/>
            <c:bubble3D val="0"/>
            <c:extLst xmlns:c16r2="http://schemas.microsoft.com/office/drawing/2015/06/chart">
              <c:ext xmlns:c16="http://schemas.microsoft.com/office/drawing/2014/chart" uri="{C3380CC4-5D6E-409C-BE32-E72D297353CC}">
                <c16:uniqueId val="{0000001C-DB6B-4BCF-BDB9-0D331C547AD2}"/>
              </c:ext>
            </c:extLst>
          </c:dPt>
          <c:dPt>
            <c:idx val="11"/>
            <c:bubble3D val="0"/>
            <c:extLst xmlns:c16r2="http://schemas.microsoft.com/office/drawing/2015/06/chart">
              <c:ext xmlns:c16="http://schemas.microsoft.com/office/drawing/2014/chart" uri="{C3380CC4-5D6E-409C-BE32-E72D297353CC}">
                <c16:uniqueId val="{0000001D-DB6B-4BCF-BDB9-0D331C547AD2}"/>
              </c:ext>
            </c:extLst>
          </c:dPt>
          <c:dPt>
            <c:idx val="12"/>
            <c:bubble3D val="0"/>
            <c:extLst xmlns:c16r2="http://schemas.microsoft.com/office/drawing/2015/06/chart">
              <c:ext xmlns:c16="http://schemas.microsoft.com/office/drawing/2014/chart" uri="{C3380CC4-5D6E-409C-BE32-E72D297353CC}">
                <c16:uniqueId val="{0000001E-DB6B-4BCF-BDB9-0D331C547AD2}"/>
              </c:ext>
            </c:extLst>
          </c:dPt>
          <c:dPt>
            <c:idx val="13"/>
            <c:bubble3D val="0"/>
            <c:extLst xmlns:c16r2="http://schemas.microsoft.com/office/drawing/2015/06/chart">
              <c:ext xmlns:c16="http://schemas.microsoft.com/office/drawing/2014/chart" uri="{C3380CC4-5D6E-409C-BE32-E72D297353CC}">
                <c16:uniqueId val="{0000001F-DB6B-4BCF-BDB9-0D331C547AD2}"/>
              </c:ext>
            </c:extLst>
          </c:dPt>
          <c:dPt>
            <c:idx val="14"/>
            <c:bubble3D val="0"/>
            <c:extLst xmlns:c16r2="http://schemas.microsoft.com/office/drawing/2015/06/chart">
              <c:ext xmlns:c16="http://schemas.microsoft.com/office/drawing/2014/chart" uri="{C3380CC4-5D6E-409C-BE32-E72D297353CC}">
                <c16:uniqueId val="{00000020-DB6B-4BCF-BDB9-0D331C547AD2}"/>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912-43AC-B022-90E7C2409BC3}"/>
                </c:ext>
              </c:extLst>
            </c:dLbl>
            <c:dLbl>
              <c:idx val="1"/>
              <c:layout>
                <c:manualLayout>
                  <c:x val="-0.0435920435193733"/>
                  <c:y val="-0.0673098996101257"/>
                </c:manualLayout>
              </c:layout>
              <c:tx>
                <c:rich>
                  <a:bodyPr/>
                  <a:lstStyle/>
                  <a:p>
                    <a:r>
                      <a:rPr lang="en-US" dirty="0"/>
                      <a:t>11.3%*</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912-43AC-B022-90E7C2409BC3}"/>
                </c:ext>
              </c:extLst>
            </c:dLbl>
            <c:dLbl>
              <c:idx val="2"/>
              <c:layout>
                <c:manualLayout>
                  <c:x val="-0.0399731157530867"/>
                  <c:y val="-0.0752319882620573"/>
                </c:manualLayout>
              </c:layout>
              <c:tx>
                <c:rich>
                  <a:bodyPr/>
                  <a:lstStyle/>
                  <a:p>
                    <a:r>
                      <a:rPr lang="en-US" dirty="0"/>
                      <a:t>13.7%*</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DB6B-4BCF-BDB9-0D331C547AD2}"/>
                </c:ext>
              </c:extLst>
            </c:dLbl>
            <c:dLbl>
              <c:idx val="3"/>
              <c:layout>
                <c:manualLayout>
                  <c:x val="-0.0449808801250277"/>
                  <c:y val="-0.0790120493146453"/>
                </c:manualLayout>
              </c:layout>
              <c:tx>
                <c:rich>
                  <a:bodyPr/>
                  <a:lstStyle/>
                  <a:p>
                    <a:r>
                      <a:rPr lang="en-US" dirty="0"/>
                      <a:t>16.0%*</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DB6B-4BCF-BDB9-0D331C547AD2}"/>
                </c:ext>
              </c:extLst>
            </c:dLbl>
            <c:dLbl>
              <c:idx val="4"/>
              <c:layout>
                <c:manualLayout>
                  <c:x val="-0.0478069170594557"/>
                  <c:y val="-0.0827921103672332"/>
                </c:manualLayout>
              </c:layout>
              <c:tx>
                <c:rich>
                  <a:bodyPr/>
                  <a:lstStyle/>
                  <a:p>
                    <a:r>
                      <a:rPr lang="en-US" dirty="0"/>
                      <a:t>16.9%*</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DB6B-4BCF-BDB9-0D331C547AD2}"/>
                </c:ext>
              </c:extLst>
            </c:dLbl>
            <c:dLbl>
              <c:idx val="5"/>
              <c:layout>
                <c:manualLayout>
                  <c:x val="-0.00395772312566278"/>
                  <c:y val="-0.0790120493146453"/>
                </c:manualLayout>
              </c:layout>
              <c:tx>
                <c:rich>
                  <a:bodyPr wrap="square" lIns="38100" tIns="19050" rIns="38100" bIns="19050" anchor="ctr">
                    <a:noAutofit/>
                  </a:bodyPr>
                  <a:lstStyle/>
                  <a:p>
                    <a:pPr>
                      <a:defRPr sz="1100" b="1">
                        <a:solidFill>
                          <a:schemeClr val="tx1"/>
                        </a:solidFill>
                      </a:defRPr>
                    </a:pPr>
                    <a:r>
                      <a:rPr lang="en-US" sz="1100" b="1" dirty="0">
                        <a:solidFill>
                          <a:schemeClr val="tx1"/>
                        </a:solidFill>
                      </a:rPr>
                      <a:t>16.9%*</a:t>
                    </a:r>
                  </a:p>
                </c:rich>
              </c:tx>
              <c:numFmt formatCode="0.0%" sourceLinked="0"/>
              <c:spPr>
                <a:noFill/>
                <a:ln>
                  <a:noFill/>
                </a:ln>
                <a:effectLst/>
              </c:sp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0084634022483099"/>
                      <c:h val="7.1083501780094996E-2"/>
                    </c:manualLayout>
                  </c15:layout>
                </c:ext>
                <c:ext xmlns:c16="http://schemas.microsoft.com/office/drawing/2014/chart" uri="{C3380CC4-5D6E-409C-BE32-E72D297353CC}">
                  <c16:uniqueId val="{00000019-DB6B-4BCF-BDB9-0D331C547AD2}"/>
                </c:ext>
              </c:extLst>
            </c:dLbl>
            <c:numFmt formatCode="0.0%" sourceLinked="0"/>
            <c:spPr>
              <a:noFill/>
              <a:ln>
                <a:noFill/>
              </a:ln>
              <a:effectLst/>
            </c:spPr>
            <c:txPr>
              <a:bodyPr wrap="square" lIns="38100" tIns="19050" rIns="38100" bIns="19050" anchor="ctr">
                <a:spAutoFit/>
              </a:bodyPr>
              <a:lstStyle/>
              <a:p>
                <a:pPr>
                  <a:defRPr sz="1100" b="1">
                    <a:solidFill>
                      <a:schemeClr val="tx1"/>
                    </a:solidFill>
                  </a:defRPr>
                </a:pPr>
                <a:endParaRPr lang="fr-F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Dir val="y"/>
            <c:errBarType val="both"/>
            <c:errValType val="cust"/>
            <c:noEndCap val="0"/>
            <c:plus>
              <c:numRef>
                <c:f>Sheet1!$N$2:$N$8</c:f>
                <c:numCache>
                  <c:formatCode>General</c:formatCode>
                  <c:ptCount val="7"/>
                  <c:pt idx="0">
                    <c:v>0.0</c:v>
                  </c:pt>
                  <c:pt idx="1">
                    <c:v>0.012</c:v>
                  </c:pt>
                  <c:pt idx="2">
                    <c:v>0.0133</c:v>
                  </c:pt>
                  <c:pt idx="3">
                    <c:v>0.0145</c:v>
                  </c:pt>
                  <c:pt idx="4">
                    <c:v>0.0154</c:v>
                  </c:pt>
                  <c:pt idx="5">
                    <c:v>0.0</c:v>
                  </c:pt>
                  <c:pt idx="6">
                    <c:v>0.0157</c:v>
                  </c:pt>
                </c:numCache>
              </c:numRef>
            </c:plus>
            <c:minus>
              <c:numRef>
                <c:f>Sheet1!$M$2:$M$8</c:f>
                <c:numCache>
                  <c:formatCode>General</c:formatCode>
                  <c:ptCount val="7"/>
                  <c:pt idx="0">
                    <c:v>0.0</c:v>
                  </c:pt>
                  <c:pt idx="1">
                    <c:v>0.0119</c:v>
                  </c:pt>
                  <c:pt idx="2">
                    <c:v>0.0128</c:v>
                  </c:pt>
                  <c:pt idx="3">
                    <c:v>0.0146</c:v>
                  </c:pt>
                  <c:pt idx="4">
                    <c:v>0.016</c:v>
                  </c:pt>
                  <c:pt idx="5">
                    <c:v>0.0</c:v>
                  </c:pt>
                  <c:pt idx="6">
                    <c:v>0.0162</c:v>
                  </c:pt>
                </c:numCache>
              </c:numRef>
            </c:minus>
            <c:spPr>
              <a:ln w="12700"/>
            </c:spPr>
          </c:errBars>
          <c:cat>
            <c:numRef>
              <c:f>Sheet1!$A$2:$A$8</c:f>
              <c:numCache>
                <c:formatCode>General</c:formatCode>
                <c:ptCount val="7"/>
                <c:pt idx="0">
                  <c:v>0.0</c:v>
                </c:pt>
                <c:pt idx="1">
                  <c:v>6.0</c:v>
                </c:pt>
                <c:pt idx="2">
                  <c:v>12.0</c:v>
                </c:pt>
                <c:pt idx="3">
                  <c:v>18.0</c:v>
                </c:pt>
                <c:pt idx="4">
                  <c:v>24.0</c:v>
                </c:pt>
                <c:pt idx="6">
                  <c:v>36.0</c:v>
                </c:pt>
              </c:numCache>
            </c:numRef>
          </c:cat>
          <c:val>
            <c:numRef>
              <c:f>Sheet1!$C$2:$C$8</c:f>
              <c:numCache>
                <c:formatCode>0.0%</c:formatCode>
                <c:ptCount val="7"/>
                <c:pt idx="0">
                  <c:v>0.0</c:v>
                </c:pt>
                <c:pt idx="1">
                  <c:v>0.113</c:v>
                </c:pt>
                <c:pt idx="2">
                  <c:v>0.137</c:v>
                </c:pt>
                <c:pt idx="3">
                  <c:v>0.16</c:v>
                </c:pt>
                <c:pt idx="4">
                  <c:v>0.169</c:v>
                </c:pt>
                <c:pt idx="6">
                  <c:v>0.169</c:v>
                </c:pt>
              </c:numCache>
            </c:numRef>
          </c:val>
          <c:smooth val="0"/>
          <c:extLst xmlns:c16r2="http://schemas.microsoft.com/office/drawing/2015/06/chart">
            <c:ext xmlns:c16="http://schemas.microsoft.com/office/drawing/2014/chart" uri="{C3380CC4-5D6E-409C-BE32-E72D297353CC}">
              <c16:uniqueId val="{00000021-DB6B-4BCF-BDB9-0D331C547AD2}"/>
            </c:ext>
          </c:extLst>
        </c:ser>
        <c:dLbls>
          <c:showLegendKey val="0"/>
          <c:showVal val="0"/>
          <c:showCatName val="0"/>
          <c:showSerName val="0"/>
          <c:showPercent val="0"/>
          <c:showBubbleSize val="0"/>
        </c:dLbls>
        <c:marker val="1"/>
        <c:smooth val="0"/>
        <c:axId val="1837799832"/>
        <c:axId val="1845732472"/>
      </c:lineChart>
      <c:dateAx>
        <c:axId val="1837799832"/>
        <c:scaling>
          <c:orientation val="minMax"/>
        </c:scaling>
        <c:delete val="0"/>
        <c:axPos val="b"/>
        <c:numFmt formatCode="General" sourceLinked="1"/>
        <c:majorTickMark val="out"/>
        <c:minorTickMark val="none"/>
        <c:tickLblPos val="nextTo"/>
        <c:spPr>
          <a:noFill/>
          <a:ln w="12700" cap="flat" cmpd="sng" algn="ctr">
            <a:solidFill>
              <a:schemeClr val="tx1"/>
            </a:solidFill>
            <a:prstDash val="solid"/>
            <a:round/>
          </a:ln>
          <a:effectLst/>
        </c:spPr>
        <c:txPr>
          <a:bodyPr rot="-60000000" vert="horz"/>
          <a:lstStyle/>
          <a:p>
            <a:pPr>
              <a:defRPr sz="1100"/>
            </a:pPr>
            <a:endParaRPr lang="fr-FR"/>
          </a:p>
        </c:txPr>
        <c:crossAx val="1845732472"/>
        <c:crossesAt val="-5.0"/>
        <c:auto val="0"/>
        <c:lblOffset val="100"/>
        <c:baseTimeUnit val="days"/>
        <c:majorUnit val="6.0"/>
        <c:majorTimeUnit val="days"/>
      </c:dateAx>
      <c:valAx>
        <c:axId val="1845732472"/>
        <c:scaling>
          <c:orientation val="minMax"/>
          <c:max val="0.24"/>
        </c:scaling>
        <c:delete val="0"/>
        <c:axPos val="l"/>
        <c:numFmt formatCode="0%" sourceLinked="0"/>
        <c:majorTickMark val="out"/>
        <c:minorTickMark val="none"/>
        <c:tickLblPos val="nextTo"/>
        <c:spPr>
          <a:noFill/>
          <a:ln w="12700">
            <a:solidFill>
              <a:schemeClr val="tx1"/>
            </a:solidFill>
          </a:ln>
          <a:effectLst/>
        </c:spPr>
        <c:txPr>
          <a:bodyPr rot="-60000000" vert="horz"/>
          <a:lstStyle/>
          <a:p>
            <a:pPr>
              <a:defRPr sz="1100"/>
            </a:pPr>
            <a:endParaRPr lang="fr-FR"/>
          </a:p>
        </c:txPr>
        <c:crossAx val="1837799832"/>
        <c:crosses val="autoZero"/>
        <c:crossBetween val="midCat"/>
        <c:majorUnit val="0.04"/>
      </c:valAx>
      <c:spPr>
        <a:noFill/>
        <a:ln>
          <a:noFill/>
        </a:ln>
        <a:effectLst/>
      </c:spPr>
    </c:plotArea>
    <c:plotVisOnly val="1"/>
    <c:dispBlanksAs val="gap"/>
    <c:showDLblsOverMax val="0"/>
  </c:chart>
  <c:spPr>
    <a:noFill/>
    <a:ln>
      <a:noFill/>
    </a:ln>
    <a:effectLst/>
  </c:spPr>
  <c:txPr>
    <a:bodyPr/>
    <a:lstStyle/>
    <a:p>
      <a:pPr algn="ctr">
        <a:defRPr lang="en-US" sz="1200" b="0" i="0" u="none" strike="noStrike" kern="1200" baseline="0">
          <a:solidFill>
            <a:schemeClr val="tx1"/>
          </a:solidFill>
          <a:latin typeface="+mn-lt"/>
          <a:ea typeface="+mn-ea"/>
          <a:cs typeface="+mn-cs"/>
        </a:defRPr>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76096544094644"/>
          <c:y val="0.0506040026246719"/>
          <c:w val="0.882097275891204"/>
          <c:h val="0.822604330708662"/>
        </c:manualLayout>
      </c:layout>
      <c:lineChart>
        <c:grouping val="standard"/>
        <c:varyColors val="0"/>
        <c:ser>
          <c:idx val="0"/>
          <c:order val="0"/>
          <c:tx>
            <c:strRef>
              <c:f>Sheet1!$B$1</c:f>
              <c:strCache>
                <c:ptCount val="1"/>
                <c:pt idx="0">
                  <c:v>ALN: mean</c:v>
                </c:pt>
              </c:strCache>
            </c:strRef>
          </c:tx>
          <c:spPr>
            <a:ln w="25400" cap="sq">
              <a:solidFill>
                <a:schemeClr val="accent2">
                  <a:lumMod val="40000"/>
                  <a:lumOff val="60000"/>
                </a:schemeClr>
              </a:solidFill>
              <a:round/>
            </a:ln>
            <a:effectLst/>
          </c:spPr>
          <c:marker>
            <c:symbol val="circle"/>
            <c:size val="8"/>
            <c:spPr>
              <a:solidFill>
                <a:schemeClr val="accent2">
                  <a:lumMod val="40000"/>
                  <a:lumOff val="60000"/>
                </a:schemeClr>
              </a:solidFill>
              <a:ln w="41275">
                <a:noFill/>
              </a:ln>
              <a:effectLst/>
            </c:spPr>
          </c:marker>
          <c:dPt>
            <c:idx val="1"/>
            <c:marker>
              <c:spPr>
                <a:solidFill>
                  <a:schemeClr val="accent2">
                    <a:lumMod val="40000"/>
                    <a:lumOff val="60000"/>
                  </a:schemeClr>
                </a:solidFill>
                <a:ln w="41275">
                  <a:noFill/>
                  <a:prstDash val="solid"/>
                </a:ln>
                <a:effectLst/>
              </c:spPr>
            </c:marker>
            <c:bubble3D val="0"/>
            <c:spPr>
              <a:ln w="25400" cap="sq">
                <a:solidFill>
                  <a:schemeClr val="accent2">
                    <a:lumMod val="40000"/>
                    <a:lumOff val="60000"/>
                  </a:schemeClr>
                </a:solidFill>
                <a:prstDash val="solid"/>
                <a:round/>
              </a:ln>
              <a:effectLst/>
            </c:spPr>
            <c:extLst xmlns:c16r2="http://schemas.microsoft.com/office/drawing/2015/06/chart">
              <c:ext xmlns:c16="http://schemas.microsoft.com/office/drawing/2014/chart" uri="{C3380CC4-5D6E-409C-BE32-E72D297353CC}">
                <c16:uniqueId val="{00000001-DB6B-4BCF-BDB9-0D331C547AD2}"/>
              </c:ext>
            </c:extLst>
          </c:dPt>
          <c:dPt>
            <c:idx val="2"/>
            <c:marker>
              <c:spPr>
                <a:solidFill>
                  <a:schemeClr val="accent2">
                    <a:lumMod val="40000"/>
                    <a:lumOff val="60000"/>
                  </a:schemeClr>
                </a:solidFill>
                <a:ln w="41275">
                  <a:noFill/>
                  <a:prstDash val="solid"/>
                </a:ln>
                <a:effectLst/>
              </c:spPr>
            </c:marker>
            <c:bubble3D val="0"/>
            <c:spPr>
              <a:ln w="25400" cap="sq">
                <a:solidFill>
                  <a:schemeClr val="accent2">
                    <a:lumMod val="40000"/>
                    <a:lumOff val="60000"/>
                  </a:schemeClr>
                </a:solidFill>
                <a:prstDash val="solid"/>
                <a:round/>
              </a:ln>
              <a:effectLst/>
            </c:spPr>
            <c:extLst xmlns:c16r2="http://schemas.microsoft.com/office/drawing/2015/06/chart">
              <c:ext xmlns:c16="http://schemas.microsoft.com/office/drawing/2014/chart" uri="{C3380CC4-5D6E-409C-BE32-E72D297353CC}">
                <c16:uniqueId val="{00000003-DB6B-4BCF-BDB9-0D331C547AD2}"/>
              </c:ext>
            </c:extLst>
          </c:dPt>
          <c:dPt>
            <c:idx val="3"/>
            <c:marker>
              <c:spPr>
                <a:solidFill>
                  <a:schemeClr val="accent2">
                    <a:lumMod val="40000"/>
                    <a:lumOff val="60000"/>
                  </a:schemeClr>
                </a:solidFill>
                <a:ln w="41275">
                  <a:noFill/>
                  <a:prstDash val="dash"/>
                </a:ln>
                <a:effectLst/>
              </c:spPr>
            </c:marker>
            <c:bubble3D val="0"/>
            <c:spPr>
              <a:ln w="25400" cap="sq">
                <a:solidFill>
                  <a:schemeClr val="accent2">
                    <a:lumMod val="40000"/>
                    <a:lumOff val="60000"/>
                  </a:schemeClr>
                </a:solidFill>
                <a:prstDash val="sysDash"/>
                <a:round/>
              </a:ln>
              <a:effectLst/>
            </c:spPr>
            <c:extLst xmlns:c16r2="http://schemas.microsoft.com/office/drawing/2015/06/chart">
              <c:ext xmlns:c16="http://schemas.microsoft.com/office/drawing/2014/chart" uri="{C3380CC4-5D6E-409C-BE32-E72D297353CC}">
                <c16:uniqueId val="{00000005-DB6B-4BCF-BDB9-0D331C547AD2}"/>
              </c:ext>
            </c:extLst>
          </c:dPt>
          <c:dPt>
            <c:idx val="4"/>
            <c:marker>
              <c:spPr>
                <a:solidFill>
                  <a:schemeClr val="accent2">
                    <a:lumMod val="40000"/>
                    <a:lumOff val="60000"/>
                  </a:schemeClr>
                </a:solidFill>
                <a:ln w="41275">
                  <a:noFill/>
                  <a:prstDash val="dash"/>
                </a:ln>
                <a:effectLst/>
              </c:spPr>
            </c:marker>
            <c:bubble3D val="0"/>
            <c:spPr>
              <a:ln w="25400" cap="sq">
                <a:solidFill>
                  <a:schemeClr val="accent2">
                    <a:lumMod val="40000"/>
                    <a:lumOff val="60000"/>
                  </a:schemeClr>
                </a:solidFill>
                <a:prstDash val="sysDash"/>
                <a:round/>
              </a:ln>
              <a:effectLst/>
            </c:spPr>
            <c:extLst xmlns:c16r2="http://schemas.microsoft.com/office/drawing/2015/06/chart">
              <c:ext xmlns:c16="http://schemas.microsoft.com/office/drawing/2014/chart" uri="{C3380CC4-5D6E-409C-BE32-E72D297353CC}">
                <c16:uniqueId val="{00000007-DB6B-4BCF-BDB9-0D331C547AD2}"/>
              </c:ext>
            </c:extLst>
          </c:dPt>
          <c:dPt>
            <c:idx val="5"/>
            <c:marker>
              <c:spPr>
                <a:solidFill>
                  <a:schemeClr val="accent2">
                    <a:lumMod val="40000"/>
                    <a:lumOff val="60000"/>
                  </a:schemeClr>
                </a:solidFill>
                <a:ln w="41275">
                  <a:noFill/>
                  <a:prstDash val="dash"/>
                </a:ln>
                <a:effectLst/>
              </c:spPr>
            </c:marker>
            <c:bubble3D val="0"/>
            <c:spPr>
              <a:ln w="25400" cap="sq">
                <a:solidFill>
                  <a:schemeClr val="accent2">
                    <a:lumMod val="40000"/>
                    <a:lumOff val="60000"/>
                  </a:schemeClr>
                </a:solidFill>
                <a:prstDash val="sysDash"/>
                <a:round/>
              </a:ln>
              <a:effectLst/>
            </c:spPr>
            <c:extLst xmlns:c16r2="http://schemas.microsoft.com/office/drawing/2015/06/chart">
              <c:ext xmlns:c16="http://schemas.microsoft.com/office/drawing/2014/chart" uri="{C3380CC4-5D6E-409C-BE32-E72D297353CC}">
                <c16:uniqueId val="{00000009-DB6B-4BCF-BDB9-0D331C547AD2}"/>
              </c:ext>
            </c:extLst>
          </c:dPt>
          <c:dPt>
            <c:idx val="6"/>
            <c:bubble3D val="0"/>
            <c:extLst xmlns:c16r2="http://schemas.microsoft.com/office/drawing/2015/06/chart">
              <c:ext xmlns:c16="http://schemas.microsoft.com/office/drawing/2014/chart" uri="{C3380CC4-5D6E-409C-BE32-E72D297353CC}">
                <c16:uniqueId val="{0000000A-DB6B-4BCF-BDB9-0D331C547AD2}"/>
              </c:ext>
            </c:extLst>
          </c:dPt>
          <c:dPt>
            <c:idx val="7"/>
            <c:bubble3D val="0"/>
            <c:extLst xmlns:c16r2="http://schemas.microsoft.com/office/drawing/2015/06/chart">
              <c:ext xmlns:c16="http://schemas.microsoft.com/office/drawing/2014/chart" uri="{C3380CC4-5D6E-409C-BE32-E72D297353CC}">
                <c16:uniqueId val="{0000000B-DB6B-4BCF-BDB9-0D331C547AD2}"/>
              </c:ext>
            </c:extLst>
          </c:dPt>
          <c:dPt>
            <c:idx val="10"/>
            <c:bubble3D val="0"/>
            <c:extLst xmlns:c16r2="http://schemas.microsoft.com/office/drawing/2015/06/chart">
              <c:ext xmlns:c16="http://schemas.microsoft.com/office/drawing/2014/chart" uri="{C3380CC4-5D6E-409C-BE32-E72D297353CC}">
                <c16:uniqueId val="{0000000C-DB6B-4BCF-BDB9-0D331C547AD2}"/>
              </c:ext>
            </c:extLst>
          </c:dPt>
          <c:dPt>
            <c:idx val="11"/>
            <c:bubble3D val="0"/>
            <c:extLst xmlns:c16r2="http://schemas.microsoft.com/office/drawing/2015/06/chart">
              <c:ext xmlns:c16="http://schemas.microsoft.com/office/drawing/2014/chart" uri="{C3380CC4-5D6E-409C-BE32-E72D297353CC}">
                <c16:uniqueId val="{0000000D-DB6B-4BCF-BDB9-0D331C547AD2}"/>
              </c:ext>
            </c:extLst>
          </c:dPt>
          <c:dPt>
            <c:idx val="12"/>
            <c:bubble3D val="0"/>
            <c:extLst xmlns:c16r2="http://schemas.microsoft.com/office/drawing/2015/06/chart">
              <c:ext xmlns:c16="http://schemas.microsoft.com/office/drawing/2014/chart" uri="{C3380CC4-5D6E-409C-BE32-E72D297353CC}">
                <c16:uniqueId val="{0000000E-DB6B-4BCF-BDB9-0D331C547AD2}"/>
              </c:ext>
            </c:extLst>
          </c:dPt>
          <c:dPt>
            <c:idx val="13"/>
            <c:bubble3D val="0"/>
            <c:extLst xmlns:c16r2="http://schemas.microsoft.com/office/drawing/2015/06/chart">
              <c:ext xmlns:c16="http://schemas.microsoft.com/office/drawing/2014/chart" uri="{C3380CC4-5D6E-409C-BE32-E72D297353CC}">
                <c16:uniqueId val="{0000000F-DB6B-4BCF-BDB9-0D331C547AD2}"/>
              </c:ext>
            </c:extLst>
          </c:dPt>
          <c:dPt>
            <c:idx val="14"/>
            <c:bubble3D val="0"/>
            <c:extLst xmlns:c16r2="http://schemas.microsoft.com/office/drawing/2015/06/chart">
              <c:ext xmlns:c16="http://schemas.microsoft.com/office/drawing/2014/chart" uri="{C3380CC4-5D6E-409C-BE32-E72D297353CC}">
                <c16:uniqueId val="{00000010-DB6B-4BCF-BDB9-0D331C547AD2}"/>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F5D8-4D7D-84F3-BCA83E3F0F9A}"/>
                </c:ext>
              </c:extLst>
            </c:dLbl>
            <c:dLbl>
              <c:idx val="1"/>
              <c:layout>
                <c:manualLayout>
                  <c:x val="-0.0351079495750848"/>
                  <c:y val="-0.0577698608622125"/>
                </c:manualLayout>
              </c:layout>
              <c:numFmt formatCode="0.0%" sourceLinked="0"/>
              <c:spPr>
                <a:noFill/>
                <a:ln>
                  <a:noFill/>
                </a:ln>
                <a:effectLst/>
              </c:spPr>
              <c:txPr>
                <a:bodyPr wrap="square" lIns="38100" tIns="19050" rIns="38100" bIns="19050" anchor="ctr">
                  <a:noAutofit/>
                </a:bodyPr>
                <a:lstStyle/>
                <a:p>
                  <a:pPr>
                    <a:defRPr sz="1100" b="1"/>
                  </a:pPr>
                  <a:endParaRPr lang="fr-FR"/>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B6B-4BCF-BDB9-0D331C547AD2}"/>
                </c:ext>
              </c:extLst>
            </c:dLbl>
            <c:dLbl>
              <c:idx val="2"/>
              <c:layout>
                <c:manualLayout>
                  <c:x val="-0.0363767494143377"/>
                  <c:y val="-0.0635298385575379"/>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B6B-4BCF-BDB9-0D331C547AD2}"/>
                </c:ext>
              </c:extLst>
            </c:dLbl>
            <c:dLbl>
              <c:idx val="3"/>
              <c:layout>
                <c:manualLayout>
                  <c:x val="-0.0332106706328244"/>
                  <c:y val="-0.0714519272094694"/>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B6B-4BCF-BDB9-0D331C547AD2}"/>
                </c:ext>
              </c:extLst>
            </c:dLbl>
            <c:dLbl>
              <c:idx val="4"/>
              <c:layout>
                <c:manualLayout>
                  <c:x val="-0.0363767494143377"/>
                  <c:y val="-0.0710899606627136"/>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B6B-4BCF-BDB9-0D331C547AD2}"/>
                </c:ext>
              </c:extLst>
            </c:dLbl>
            <c:dLbl>
              <c:idx val="5"/>
              <c:layout>
                <c:manualLayout>
                  <c:x val="-0.0192551188887514"/>
                  <c:y val="-0.079012049314645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B6B-4BCF-BDB9-0D331C547AD2}"/>
                </c:ext>
              </c:extLst>
            </c:dLbl>
            <c:numFmt formatCode="0.0%" sourceLinked="0"/>
            <c:spPr>
              <a:noFill/>
              <a:ln>
                <a:noFill/>
              </a:ln>
              <a:effectLst/>
            </c:spPr>
            <c:txPr>
              <a:bodyPr wrap="square" lIns="38100" tIns="19050" rIns="38100" bIns="19050" anchor="ctr">
                <a:spAutoFit/>
              </a:bodyPr>
              <a:lstStyle/>
              <a:p>
                <a:pPr>
                  <a:defRPr sz="1100" b="1"/>
                </a:pPr>
                <a:endParaRPr lang="fr-F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Dir val="y"/>
            <c:errBarType val="both"/>
            <c:errValType val="cust"/>
            <c:noEndCap val="0"/>
            <c:plus>
              <c:numRef>
                <c:f>Sheet1!$E$2:$E$8</c:f>
                <c:numCache>
                  <c:formatCode>General</c:formatCode>
                  <c:ptCount val="7"/>
                  <c:pt idx="0">
                    <c:v>0.0</c:v>
                  </c:pt>
                  <c:pt idx="1">
                    <c:v>0.0085</c:v>
                  </c:pt>
                  <c:pt idx="2">
                    <c:v>0.0096</c:v>
                  </c:pt>
                  <c:pt idx="3">
                    <c:v>0.0124</c:v>
                  </c:pt>
                  <c:pt idx="4">
                    <c:v>0.013</c:v>
                  </c:pt>
                  <c:pt idx="5">
                    <c:v>0.0</c:v>
                  </c:pt>
                  <c:pt idx="6">
                    <c:v>0.014</c:v>
                  </c:pt>
                </c:numCache>
              </c:numRef>
            </c:plus>
            <c:minus>
              <c:numRef>
                <c:f>Sheet1!$D$2:$D$8</c:f>
                <c:numCache>
                  <c:formatCode>General</c:formatCode>
                  <c:ptCount val="7"/>
                  <c:pt idx="0">
                    <c:v>0.0</c:v>
                  </c:pt>
                  <c:pt idx="1">
                    <c:v>0.0085</c:v>
                  </c:pt>
                  <c:pt idx="2">
                    <c:v>0.0087</c:v>
                  </c:pt>
                  <c:pt idx="3">
                    <c:v>0.0076</c:v>
                  </c:pt>
                  <c:pt idx="4">
                    <c:v>0.0126</c:v>
                  </c:pt>
                  <c:pt idx="5">
                    <c:v>0.0</c:v>
                  </c:pt>
                  <c:pt idx="6">
                    <c:v>0.0141</c:v>
                  </c:pt>
                </c:numCache>
              </c:numRef>
            </c:minus>
            <c:spPr>
              <a:ln w="12700"/>
            </c:spPr>
          </c:errBars>
          <c:cat>
            <c:numRef>
              <c:f>Sheet1!$A$2:$A$8</c:f>
              <c:numCache>
                <c:formatCode>General</c:formatCode>
                <c:ptCount val="7"/>
                <c:pt idx="0">
                  <c:v>0.0</c:v>
                </c:pt>
                <c:pt idx="1">
                  <c:v>6.0</c:v>
                </c:pt>
                <c:pt idx="2">
                  <c:v>12.0</c:v>
                </c:pt>
                <c:pt idx="3">
                  <c:v>18.0</c:v>
                </c:pt>
                <c:pt idx="4">
                  <c:v>24.0</c:v>
                </c:pt>
                <c:pt idx="6">
                  <c:v>36.0</c:v>
                </c:pt>
              </c:numCache>
            </c:numRef>
          </c:cat>
          <c:val>
            <c:numRef>
              <c:f>Sheet1!$B$2:$B$8</c:f>
              <c:numCache>
                <c:formatCode>0.0%</c:formatCode>
                <c:ptCount val="7"/>
                <c:pt idx="0">
                  <c:v>0.0</c:v>
                </c:pt>
                <c:pt idx="1">
                  <c:v>0.037</c:v>
                </c:pt>
                <c:pt idx="2">
                  <c:v>0.048</c:v>
                </c:pt>
                <c:pt idx="3">
                  <c:v>0.067</c:v>
                </c:pt>
                <c:pt idx="4">
                  <c:v>0.074</c:v>
                </c:pt>
                <c:pt idx="6">
                  <c:v>0.079</c:v>
                </c:pt>
              </c:numCache>
            </c:numRef>
          </c:val>
          <c:smooth val="0"/>
          <c:extLst xmlns:c16r2="http://schemas.microsoft.com/office/drawing/2015/06/chart">
            <c:ext xmlns:c16="http://schemas.microsoft.com/office/drawing/2014/chart" uri="{C3380CC4-5D6E-409C-BE32-E72D297353CC}">
              <c16:uniqueId val="{00000011-DB6B-4BCF-BDB9-0D331C547AD2}"/>
            </c:ext>
          </c:extLst>
        </c:ser>
        <c:ser>
          <c:idx val="1"/>
          <c:order val="1"/>
          <c:tx>
            <c:strRef>
              <c:f>Sheet1!$C$1</c:f>
              <c:strCache>
                <c:ptCount val="1"/>
                <c:pt idx="0">
                  <c:v>Romo mean</c:v>
                </c:pt>
              </c:strCache>
            </c:strRef>
          </c:tx>
          <c:spPr>
            <a:ln w="25400" cap="sq">
              <a:solidFill>
                <a:schemeClr val="tx2"/>
              </a:solidFill>
              <a:prstDash val="solid"/>
            </a:ln>
          </c:spPr>
          <c:marker>
            <c:symbol val="circle"/>
            <c:size val="5"/>
            <c:spPr>
              <a:solidFill>
                <a:schemeClr val="accent1"/>
              </a:solidFill>
              <a:ln w="41275">
                <a:solidFill>
                  <a:schemeClr val="accent1"/>
                </a:solidFill>
                <a:prstDash val="solid"/>
              </a:ln>
            </c:spPr>
          </c:marker>
          <c:dPt>
            <c:idx val="0"/>
            <c:bubble3D val="0"/>
            <c:extLst xmlns:c16r2="http://schemas.microsoft.com/office/drawing/2015/06/chart">
              <c:ext xmlns:c16="http://schemas.microsoft.com/office/drawing/2014/chart" uri="{C3380CC4-5D6E-409C-BE32-E72D297353CC}">
                <c16:uniqueId val="{00000001-6912-43AC-B022-90E7C2409BC3}"/>
              </c:ext>
            </c:extLst>
          </c:dPt>
          <c:dPt>
            <c:idx val="1"/>
            <c:bubble3D val="0"/>
            <c:extLst xmlns:c16r2="http://schemas.microsoft.com/office/drawing/2015/06/chart">
              <c:ext xmlns:c16="http://schemas.microsoft.com/office/drawing/2014/chart" uri="{C3380CC4-5D6E-409C-BE32-E72D297353CC}">
                <c16:uniqueId val="{00000002-6912-43AC-B022-90E7C2409BC3}"/>
              </c:ext>
            </c:extLst>
          </c:dPt>
          <c:dPt>
            <c:idx val="2"/>
            <c:bubble3D val="0"/>
            <c:extLst xmlns:c16r2="http://schemas.microsoft.com/office/drawing/2015/06/chart">
              <c:ext xmlns:c16="http://schemas.microsoft.com/office/drawing/2014/chart" uri="{C3380CC4-5D6E-409C-BE32-E72D297353CC}">
                <c16:uniqueId val="{00000013-DB6B-4BCF-BDB9-0D331C547AD2}"/>
              </c:ext>
            </c:extLst>
          </c:dPt>
          <c:dPt>
            <c:idx val="3"/>
            <c:bubble3D val="0"/>
            <c:spPr>
              <a:ln w="25400" cap="sq">
                <a:solidFill>
                  <a:schemeClr val="tx2"/>
                </a:solidFill>
                <a:prstDash val="sysDash"/>
              </a:ln>
            </c:spPr>
            <c:extLst xmlns:c16r2="http://schemas.microsoft.com/office/drawing/2015/06/chart">
              <c:ext xmlns:c16="http://schemas.microsoft.com/office/drawing/2014/chart" uri="{C3380CC4-5D6E-409C-BE32-E72D297353CC}">
                <c16:uniqueId val="{00000015-DB6B-4BCF-BDB9-0D331C547AD2}"/>
              </c:ext>
            </c:extLst>
          </c:dPt>
          <c:dPt>
            <c:idx val="4"/>
            <c:bubble3D val="0"/>
            <c:spPr>
              <a:ln w="25400" cap="sq">
                <a:solidFill>
                  <a:schemeClr val="tx2"/>
                </a:solidFill>
                <a:prstDash val="sysDash"/>
              </a:ln>
            </c:spPr>
            <c:extLst xmlns:c16r2="http://schemas.microsoft.com/office/drawing/2015/06/chart">
              <c:ext xmlns:c16="http://schemas.microsoft.com/office/drawing/2014/chart" uri="{C3380CC4-5D6E-409C-BE32-E72D297353CC}">
                <c16:uniqueId val="{00000017-DB6B-4BCF-BDB9-0D331C547AD2}"/>
              </c:ext>
            </c:extLst>
          </c:dPt>
          <c:dPt>
            <c:idx val="5"/>
            <c:bubble3D val="0"/>
            <c:spPr>
              <a:ln w="25400" cap="sq">
                <a:solidFill>
                  <a:schemeClr val="tx2"/>
                </a:solidFill>
                <a:prstDash val="sysDash"/>
              </a:ln>
            </c:spPr>
            <c:extLst xmlns:c16r2="http://schemas.microsoft.com/office/drawing/2015/06/chart">
              <c:ext xmlns:c16="http://schemas.microsoft.com/office/drawing/2014/chart" uri="{C3380CC4-5D6E-409C-BE32-E72D297353CC}">
                <c16:uniqueId val="{00000019-DB6B-4BCF-BDB9-0D331C547AD2}"/>
              </c:ext>
            </c:extLst>
          </c:dPt>
          <c:dPt>
            <c:idx val="6"/>
            <c:bubble3D val="0"/>
            <c:extLst xmlns:c16r2="http://schemas.microsoft.com/office/drawing/2015/06/chart">
              <c:ext xmlns:c16="http://schemas.microsoft.com/office/drawing/2014/chart" uri="{C3380CC4-5D6E-409C-BE32-E72D297353CC}">
                <c16:uniqueId val="{0000001A-DB6B-4BCF-BDB9-0D331C547AD2}"/>
              </c:ext>
            </c:extLst>
          </c:dPt>
          <c:dPt>
            <c:idx val="7"/>
            <c:bubble3D val="0"/>
            <c:extLst xmlns:c16r2="http://schemas.microsoft.com/office/drawing/2015/06/chart">
              <c:ext xmlns:c16="http://schemas.microsoft.com/office/drawing/2014/chart" uri="{C3380CC4-5D6E-409C-BE32-E72D297353CC}">
                <c16:uniqueId val="{0000001B-DB6B-4BCF-BDB9-0D331C547AD2}"/>
              </c:ext>
            </c:extLst>
          </c:dPt>
          <c:dPt>
            <c:idx val="10"/>
            <c:bubble3D val="0"/>
            <c:extLst xmlns:c16r2="http://schemas.microsoft.com/office/drawing/2015/06/chart">
              <c:ext xmlns:c16="http://schemas.microsoft.com/office/drawing/2014/chart" uri="{C3380CC4-5D6E-409C-BE32-E72D297353CC}">
                <c16:uniqueId val="{0000001C-DB6B-4BCF-BDB9-0D331C547AD2}"/>
              </c:ext>
            </c:extLst>
          </c:dPt>
          <c:dPt>
            <c:idx val="11"/>
            <c:bubble3D val="0"/>
            <c:extLst xmlns:c16r2="http://schemas.microsoft.com/office/drawing/2015/06/chart">
              <c:ext xmlns:c16="http://schemas.microsoft.com/office/drawing/2014/chart" uri="{C3380CC4-5D6E-409C-BE32-E72D297353CC}">
                <c16:uniqueId val="{0000001D-DB6B-4BCF-BDB9-0D331C547AD2}"/>
              </c:ext>
            </c:extLst>
          </c:dPt>
          <c:dPt>
            <c:idx val="12"/>
            <c:bubble3D val="0"/>
            <c:extLst xmlns:c16r2="http://schemas.microsoft.com/office/drawing/2015/06/chart">
              <c:ext xmlns:c16="http://schemas.microsoft.com/office/drawing/2014/chart" uri="{C3380CC4-5D6E-409C-BE32-E72D297353CC}">
                <c16:uniqueId val="{0000001E-DB6B-4BCF-BDB9-0D331C547AD2}"/>
              </c:ext>
            </c:extLst>
          </c:dPt>
          <c:dPt>
            <c:idx val="13"/>
            <c:bubble3D val="0"/>
            <c:extLst xmlns:c16r2="http://schemas.microsoft.com/office/drawing/2015/06/chart">
              <c:ext xmlns:c16="http://schemas.microsoft.com/office/drawing/2014/chart" uri="{C3380CC4-5D6E-409C-BE32-E72D297353CC}">
                <c16:uniqueId val="{0000001F-DB6B-4BCF-BDB9-0D331C547AD2}"/>
              </c:ext>
            </c:extLst>
          </c:dPt>
          <c:dPt>
            <c:idx val="14"/>
            <c:bubble3D val="0"/>
            <c:extLst xmlns:c16r2="http://schemas.microsoft.com/office/drawing/2015/06/chart">
              <c:ext xmlns:c16="http://schemas.microsoft.com/office/drawing/2014/chart" uri="{C3380CC4-5D6E-409C-BE32-E72D297353CC}">
                <c16:uniqueId val="{00000020-DB6B-4BCF-BDB9-0D331C547AD2}"/>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912-43AC-B022-90E7C2409BC3}"/>
                </c:ext>
              </c:extLst>
            </c:dLbl>
            <c:dLbl>
              <c:idx val="1"/>
              <c:layout>
                <c:manualLayout>
                  <c:x val="-0.0435920435193733"/>
                  <c:y val="-0.0673098996101257"/>
                </c:manualLayout>
              </c:layout>
              <c:tx>
                <c:rich>
                  <a:bodyPr/>
                  <a:lstStyle/>
                  <a:p>
                    <a:r>
                      <a:rPr lang="en-US" dirty="0"/>
                      <a:t>11.3%*</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912-43AC-B022-90E7C2409BC3}"/>
                </c:ext>
              </c:extLst>
            </c:dLbl>
            <c:dLbl>
              <c:idx val="2"/>
              <c:layout>
                <c:manualLayout>
                  <c:x val="-0.0399731157530867"/>
                  <c:y val="-0.0752319882620573"/>
                </c:manualLayout>
              </c:layout>
              <c:tx>
                <c:rich>
                  <a:bodyPr/>
                  <a:lstStyle/>
                  <a:p>
                    <a:r>
                      <a:rPr lang="en-US" dirty="0"/>
                      <a:t>13.7%*</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DB6B-4BCF-BDB9-0D331C547AD2}"/>
                </c:ext>
              </c:extLst>
            </c:dLbl>
            <c:dLbl>
              <c:idx val="3"/>
              <c:layout>
                <c:manualLayout>
                  <c:x val="-0.0449808801250277"/>
                  <c:y val="-0.0790120493146453"/>
                </c:manualLayout>
              </c:layout>
              <c:tx>
                <c:rich>
                  <a:bodyPr/>
                  <a:lstStyle/>
                  <a:p>
                    <a:r>
                      <a:rPr lang="en-US" dirty="0"/>
                      <a:t>16.0%*</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DB6B-4BCF-BDB9-0D331C547AD2}"/>
                </c:ext>
              </c:extLst>
            </c:dLbl>
            <c:dLbl>
              <c:idx val="4"/>
              <c:layout>
                <c:manualLayout>
                  <c:x val="-0.0478069170594557"/>
                  <c:y val="-0.0827921103672332"/>
                </c:manualLayout>
              </c:layout>
              <c:tx>
                <c:rich>
                  <a:bodyPr/>
                  <a:lstStyle/>
                  <a:p>
                    <a:r>
                      <a:rPr lang="en-US" dirty="0"/>
                      <a:t>16.9%*</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DB6B-4BCF-BDB9-0D331C547AD2}"/>
                </c:ext>
              </c:extLst>
            </c:dLbl>
            <c:dLbl>
              <c:idx val="5"/>
              <c:layout>
                <c:manualLayout>
                  <c:x val="-0.00395772312566278"/>
                  <c:y val="-0.0790120493146453"/>
                </c:manualLayout>
              </c:layout>
              <c:tx>
                <c:rich>
                  <a:bodyPr wrap="square" lIns="38100" tIns="19050" rIns="38100" bIns="19050" anchor="ctr">
                    <a:noAutofit/>
                  </a:bodyPr>
                  <a:lstStyle/>
                  <a:p>
                    <a:pPr>
                      <a:defRPr sz="1100" b="1">
                        <a:solidFill>
                          <a:schemeClr val="tx1"/>
                        </a:solidFill>
                      </a:defRPr>
                    </a:pPr>
                    <a:r>
                      <a:rPr lang="en-US" sz="1100" b="1" dirty="0">
                        <a:solidFill>
                          <a:schemeClr val="tx1"/>
                        </a:solidFill>
                      </a:rPr>
                      <a:t>16.9%*</a:t>
                    </a:r>
                  </a:p>
                </c:rich>
              </c:tx>
              <c:numFmt formatCode="0.0%" sourceLinked="0"/>
              <c:spPr>
                <a:noFill/>
                <a:ln>
                  <a:noFill/>
                </a:ln>
                <a:effectLst/>
              </c:sp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0084634022483099"/>
                      <c:h val="7.1083501780094996E-2"/>
                    </c:manualLayout>
                  </c15:layout>
                </c:ext>
                <c:ext xmlns:c16="http://schemas.microsoft.com/office/drawing/2014/chart" uri="{C3380CC4-5D6E-409C-BE32-E72D297353CC}">
                  <c16:uniqueId val="{00000019-DB6B-4BCF-BDB9-0D331C547AD2}"/>
                </c:ext>
              </c:extLst>
            </c:dLbl>
            <c:numFmt formatCode="0.0%" sourceLinked="0"/>
            <c:spPr>
              <a:noFill/>
              <a:ln>
                <a:noFill/>
              </a:ln>
              <a:effectLst/>
            </c:spPr>
            <c:txPr>
              <a:bodyPr wrap="square" lIns="38100" tIns="19050" rIns="38100" bIns="19050" anchor="ctr">
                <a:spAutoFit/>
              </a:bodyPr>
              <a:lstStyle/>
              <a:p>
                <a:pPr>
                  <a:defRPr sz="1100" b="1">
                    <a:solidFill>
                      <a:schemeClr val="tx1"/>
                    </a:solidFill>
                  </a:defRPr>
                </a:pPr>
                <a:endParaRPr lang="fr-F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Dir val="y"/>
            <c:errBarType val="both"/>
            <c:errValType val="cust"/>
            <c:noEndCap val="0"/>
            <c:plus>
              <c:numRef>
                <c:f>Sheet1!$N$2:$N$8</c:f>
                <c:numCache>
                  <c:formatCode>General</c:formatCode>
                  <c:ptCount val="7"/>
                  <c:pt idx="0">
                    <c:v>0.0</c:v>
                  </c:pt>
                  <c:pt idx="1">
                    <c:v>0.012</c:v>
                  </c:pt>
                  <c:pt idx="2">
                    <c:v>0.0133</c:v>
                  </c:pt>
                  <c:pt idx="3">
                    <c:v>0.0145</c:v>
                  </c:pt>
                  <c:pt idx="4">
                    <c:v>0.0154</c:v>
                  </c:pt>
                  <c:pt idx="5">
                    <c:v>0.0</c:v>
                  </c:pt>
                  <c:pt idx="6">
                    <c:v>0.0157</c:v>
                  </c:pt>
                </c:numCache>
              </c:numRef>
            </c:plus>
            <c:minus>
              <c:numRef>
                <c:f>Sheet1!$M$2:$M$8</c:f>
                <c:numCache>
                  <c:formatCode>General</c:formatCode>
                  <c:ptCount val="7"/>
                  <c:pt idx="0">
                    <c:v>0.0</c:v>
                  </c:pt>
                  <c:pt idx="1">
                    <c:v>0.0119</c:v>
                  </c:pt>
                  <c:pt idx="2">
                    <c:v>0.0128</c:v>
                  </c:pt>
                  <c:pt idx="3">
                    <c:v>0.0146</c:v>
                  </c:pt>
                  <c:pt idx="4">
                    <c:v>0.016</c:v>
                  </c:pt>
                  <c:pt idx="5">
                    <c:v>0.0</c:v>
                  </c:pt>
                  <c:pt idx="6">
                    <c:v>0.0162</c:v>
                  </c:pt>
                </c:numCache>
              </c:numRef>
            </c:minus>
            <c:spPr>
              <a:ln w="12700"/>
            </c:spPr>
          </c:errBars>
          <c:cat>
            <c:numRef>
              <c:f>Sheet1!$A$2:$A$8</c:f>
              <c:numCache>
                <c:formatCode>General</c:formatCode>
                <c:ptCount val="7"/>
                <c:pt idx="0">
                  <c:v>0.0</c:v>
                </c:pt>
                <c:pt idx="1">
                  <c:v>6.0</c:v>
                </c:pt>
                <c:pt idx="2">
                  <c:v>12.0</c:v>
                </c:pt>
                <c:pt idx="3">
                  <c:v>18.0</c:v>
                </c:pt>
                <c:pt idx="4">
                  <c:v>24.0</c:v>
                </c:pt>
                <c:pt idx="6">
                  <c:v>36.0</c:v>
                </c:pt>
              </c:numCache>
            </c:numRef>
          </c:cat>
          <c:val>
            <c:numRef>
              <c:f>Sheet1!$C$2:$C$8</c:f>
              <c:numCache>
                <c:formatCode>0.0%</c:formatCode>
                <c:ptCount val="7"/>
                <c:pt idx="0">
                  <c:v>0.0</c:v>
                </c:pt>
                <c:pt idx="1">
                  <c:v>0.113</c:v>
                </c:pt>
                <c:pt idx="2">
                  <c:v>0.137</c:v>
                </c:pt>
                <c:pt idx="3">
                  <c:v>0.16</c:v>
                </c:pt>
                <c:pt idx="4">
                  <c:v>0.169</c:v>
                </c:pt>
                <c:pt idx="6">
                  <c:v>0.169</c:v>
                </c:pt>
              </c:numCache>
            </c:numRef>
          </c:val>
          <c:smooth val="0"/>
          <c:extLst xmlns:c16r2="http://schemas.microsoft.com/office/drawing/2015/06/chart">
            <c:ext xmlns:c16="http://schemas.microsoft.com/office/drawing/2014/chart" uri="{C3380CC4-5D6E-409C-BE32-E72D297353CC}">
              <c16:uniqueId val="{00000021-DB6B-4BCF-BDB9-0D331C547AD2}"/>
            </c:ext>
          </c:extLst>
        </c:ser>
        <c:dLbls>
          <c:showLegendKey val="0"/>
          <c:showVal val="0"/>
          <c:showCatName val="0"/>
          <c:showSerName val="0"/>
          <c:showPercent val="0"/>
          <c:showBubbleSize val="0"/>
        </c:dLbls>
        <c:marker val="1"/>
        <c:smooth val="0"/>
        <c:axId val="1848827400"/>
        <c:axId val="1886836344"/>
      </c:lineChart>
      <c:dateAx>
        <c:axId val="1848827400"/>
        <c:scaling>
          <c:orientation val="minMax"/>
        </c:scaling>
        <c:delete val="0"/>
        <c:axPos val="b"/>
        <c:numFmt formatCode="General" sourceLinked="1"/>
        <c:majorTickMark val="out"/>
        <c:minorTickMark val="none"/>
        <c:tickLblPos val="nextTo"/>
        <c:spPr>
          <a:noFill/>
          <a:ln w="12700" cap="flat" cmpd="sng" algn="ctr">
            <a:solidFill>
              <a:schemeClr val="tx1"/>
            </a:solidFill>
            <a:prstDash val="solid"/>
            <a:round/>
          </a:ln>
          <a:effectLst/>
        </c:spPr>
        <c:txPr>
          <a:bodyPr rot="-60000000" vert="horz"/>
          <a:lstStyle/>
          <a:p>
            <a:pPr>
              <a:defRPr sz="1100"/>
            </a:pPr>
            <a:endParaRPr lang="fr-FR"/>
          </a:p>
        </c:txPr>
        <c:crossAx val="1886836344"/>
        <c:crossesAt val="-5.0"/>
        <c:auto val="0"/>
        <c:lblOffset val="100"/>
        <c:baseTimeUnit val="days"/>
        <c:majorUnit val="6.0"/>
        <c:majorTimeUnit val="days"/>
      </c:dateAx>
      <c:valAx>
        <c:axId val="1886836344"/>
        <c:scaling>
          <c:orientation val="minMax"/>
          <c:max val="0.24"/>
        </c:scaling>
        <c:delete val="0"/>
        <c:axPos val="l"/>
        <c:numFmt formatCode="0%" sourceLinked="0"/>
        <c:majorTickMark val="out"/>
        <c:minorTickMark val="none"/>
        <c:tickLblPos val="nextTo"/>
        <c:spPr>
          <a:noFill/>
          <a:ln w="12700">
            <a:solidFill>
              <a:schemeClr val="tx1"/>
            </a:solidFill>
          </a:ln>
          <a:effectLst/>
        </c:spPr>
        <c:txPr>
          <a:bodyPr rot="-60000000" vert="horz"/>
          <a:lstStyle/>
          <a:p>
            <a:pPr>
              <a:defRPr sz="1100"/>
            </a:pPr>
            <a:endParaRPr lang="fr-FR"/>
          </a:p>
        </c:txPr>
        <c:crossAx val="1848827400"/>
        <c:crosses val="autoZero"/>
        <c:crossBetween val="midCat"/>
        <c:majorUnit val="0.04"/>
      </c:valAx>
      <c:spPr>
        <a:noFill/>
        <a:ln>
          <a:noFill/>
        </a:ln>
        <a:effectLst/>
      </c:spPr>
    </c:plotArea>
    <c:plotVisOnly val="1"/>
    <c:dispBlanksAs val="gap"/>
    <c:showDLblsOverMax val="0"/>
  </c:chart>
  <c:spPr>
    <a:noFill/>
    <a:ln>
      <a:noFill/>
    </a:ln>
    <a:effectLst/>
  </c:spPr>
  <c:txPr>
    <a:bodyPr/>
    <a:lstStyle/>
    <a:p>
      <a:pPr algn="ctr">
        <a:defRPr lang="en-US" sz="1200" b="0" i="0" u="none" strike="noStrike" kern="1200" baseline="0">
          <a:solidFill>
            <a:schemeClr val="tx1"/>
          </a:solidFill>
          <a:latin typeface="+mn-lt"/>
          <a:ea typeface="+mn-ea"/>
          <a:cs typeface="+mn-cs"/>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0697878667065351"/>
          <c:y val="0.105494956733179"/>
          <c:w val="0.9046425130403"/>
          <c:h val="0.795857910598244"/>
        </c:manualLayout>
      </c:layout>
      <c:lineChart>
        <c:grouping val="standard"/>
        <c:varyColors val="0"/>
        <c:ser>
          <c:idx val="0"/>
          <c:order val="0"/>
          <c:tx>
            <c:strRef>
              <c:f>Sheet1!$B$1</c:f>
              <c:strCache>
                <c:ptCount val="1"/>
                <c:pt idx="0">
                  <c:v>P1NP</c:v>
                </c:pt>
              </c:strCache>
            </c:strRef>
          </c:tx>
          <c:spPr>
            <a:ln w="25400">
              <a:solidFill>
                <a:srgbClr val="97BB3A"/>
              </a:solidFill>
            </a:ln>
          </c:spPr>
          <c:marker>
            <c:spPr>
              <a:solidFill>
                <a:srgbClr val="97BB3A"/>
              </a:solidFill>
              <a:ln>
                <a:solidFill>
                  <a:srgbClr val="97BB3A"/>
                </a:solidFill>
              </a:ln>
            </c:spPr>
          </c:marker>
          <c:errBars>
            <c:errDir val="y"/>
            <c:errBarType val="both"/>
            <c:errValType val="cust"/>
            <c:noEndCap val="0"/>
            <c:plus>
              <c:numRef>
                <c:f>Sheet1!$I$2:$I$26</c:f>
                <c:numCache>
                  <c:formatCode>General</c:formatCode>
                  <c:ptCount val="25"/>
                  <c:pt idx="0">
                    <c:v>0.0</c:v>
                  </c:pt>
                  <c:pt idx="1">
                    <c:v>30.0</c:v>
                  </c:pt>
                  <c:pt idx="2">
                    <c:v>19.7</c:v>
                  </c:pt>
                  <c:pt idx="6">
                    <c:v>26.09999999999999</c:v>
                  </c:pt>
                  <c:pt idx="7">
                    <c:v>44.4</c:v>
                  </c:pt>
                  <c:pt idx="12">
                    <c:v>9.5</c:v>
                  </c:pt>
                  <c:pt idx="13">
                    <c:v>25.7</c:v>
                  </c:pt>
                  <c:pt idx="18">
                    <c:v>16.8</c:v>
                  </c:pt>
                  <c:pt idx="24">
                    <c:v>12.3</c:v>
                  </c:pt>
                </c:numCache>
              </c:numRef>
            </c:plus>
            <c:minus>
              <c:numRef>
                <c:f>Sheet1!$H$2:$H$26</c:f>
                <c:numCache>
                  <c:formatCode>General</c:formatCode>
                  <c:ptCount val="25"/>
                  <c:pt idx="0">
                    <c:v>0.0</c:v>
                  </c:pt>
                  <c:pt idx="1">
                    <c:v>22.5</c:v>
                  </c:pt>
                  <c:pt idx="2">
                    <c:v>20.89999999999999</c:v>
                  </c:pt>
                  <c:pt idx="6">
                    <c:v>14.1</c:v>
                  </c:pt>
                  <c:pt idx="7">
                    <c:v>21.0</c:v>
                  </c:pt>
                  <c:pt idx="12">
                    <c:v>19.2</c:v>
                  </c:pt>
                  <c:pt idx="13">
                    <c:v>14.2</c:v>
                  </c:pt>
                  <c:pt idx="18">
                    <c:v>13.1</c:v>
                  </c:pt>
                  <c:pt idx="24">
                    <c:v>14.3</c:v>
                  </c:pt>
                </c:numCache>
              </c:numRef>
            </c:minus>
            <c:spPr>
              <a:ln w="15875">
                <a:solidFill>
                  <a:srgbClr val="97BB3A"/>
                </a:solidFill>
              </a:ln>
            </c:spPr>
          </c:errBars>
          <c:cat>
            <c:strRef>
              <c:f>Sheet1!$A$2:$A$26</c:f>
              <c:strCache>
                <c:ptCount val="25"/>
                <c:pt idx="0">
                  <c:v>BL</c:v>
                </c:pt>
                <c:pt idx="2">
                  <c:v>1</c:v>
                </c:pt>
                <c:pt idx="6">
                  <c:v>3</c:v>
                </c:pt>
                <c:pt idx="12">
                  <c:v>6</c:v>
                </c:pt>
                <c:pt idx="18">
                  <c:v>9</c:v>
                </c:pt>
                <c:pt idx="24">
                  <c:v>12</c:v>
                </c:pt>
              </c:strCache>
            </c:strRef>
          </c:cat>
          <c:val>
            <c:numRef>
              <c:f>Sheet1!$B$2:$B$26</c:f>
              <c:numCache>
                <c:formatCode>0.0</c:formatCode>
                <c:ptCount val="25"/>
                <c:pt idx="0">
                  <c:v>0.0</c:v>
                </c:pt>
                <c:pt idx="1">
                  <c:v>145.9</c:v>
                </c:pt>
                <c:pt idx="2">
                  <c:v>98.1</c:v>
                </c:pt>
                <c:pt idx="6">
                  <c:v>27.3</c:v>
                </c:pt>
                <c:pt idx="7">
                  <c:v>56.9</c:v>
                </c:pt>
                <c:pt idx="12">
                  <c:v>11.0</c:v>
                </c:pt>
                <c:pt idx="13">
                  <c:v>39.7</c:v>
                </c:pt>
                <c:pt idx="18">
                  <c:v>0.2</c:v>
                </c:pt>
                <c:pt idx="24">
                  <c:v>-13.5</c:v>
                </c:pt>
              </c:numCache>
            </c:numRef>
          </c:val>
          <c:smooth val="0"/>
          <c:extLst xmlns:c16r2="http://schemas.microsoft.com/office/drawing/2015/06/chart">
            <c:ext xmlns:c16="http://schemas.microsoft.com/office/drawing/2014/chart" uri="{C3380CC4-5D6E-409C-BE32-E72D297353CC}">
              <c16:uniqueId val="{00000000-6163-4EF0-9F4C-EE6967CDF2D5}"/>
            </c:ext>
          </c:extLst>
        </c:ser>
        <c:ser>
          <c:idx val="1"/>
          <c:order val="1"/>
          <c:tx>
            <c:strRef>
              <c:f>Sheet1!$C$1</c:f>
              <c:strCache>
                <c:ptCount val="1"/>
                <c:pt idx="0">
                  <c:v>CTX</c:v>
                </c:pt>
              </c:strCache>
            </c:strRef>
          </c:tx>
          <c:spPr>
            <a:ln w="25400">
              <a:solidFill>
                <a:srgbClr val="BC204B"/>
              </a:solidFill>
            </a:ln>
          </c:spPr>
          <c:marker>
            <c:spPr>
              <a:solidFill>
                <a:srgbClr val="BC204B"/>
              </a:solidFill>
              <a:ln>
                <a:solidFill>
                  <a:srgbClr val="BC204B"/>
                </a:solidFill>
              </a:ln>
            </c:spPr>
          </c:marker>
          <c:errBars>
            <c:errDir val="y"/>
            <c:errBarType val="both"/>
            <c:errValType val="cust"/>
            <c:noEndCap val="0"/>
            <c:plus>
              <c:numRef>
                <c:f>Sheet1!$K$2:$K$26</c:f>
                <c:numCache>
                  <c:formatCode>General</c:formatCode>
                  <c:ptCount val="25"/>
                  <c:pt idx="0">
                    <c:v>0.0</c:v>
                  </c:pt>
                  <c:pt idx="1">
                    <c:v>10.2</c:v>
                  </c:pt>
                  <c:pt idx="2">
                    <c:v>14.0</c:v>
                  </c:pt>
                  <c:pt idx="6">
                    <c:v>14.2</c:v>
                  </c:pt>
                  <c:pt idx="7">
                    <c:v>26.4</c:v>
                  </c:pt>
                  <c:pt idx="12">
                    <c:v>10.4</c:v>
                  </c:pt>
                  <c:pt idx="13">
                    <c:v>8.400000000000002</c:v>
                  </c:pt>
                  <c:pt idx="18">
                    <c:v>17.1176993483747</c:v>
                  </c:pt>
                  <c:pt idx="24">
                    <c:v>18.5</c:v>
                  </c:pt>
                </c:numCache>
              </c:numRef>
            </c:plus>
            <c:minus>
              <c:numRef>
                <c:f>Sheet1!$J$2:$J$26</c:f>
                <c:numCache>
                  <c:formatCode>General</c:formatCode>
                  <c:ptCount val="25"/>
                  <c:pt idx="0">
                    <c:v>0.0</c:v>
                  </c:pt>
                  <c:pt idx="1">
                    <c:v>9.2</c:v>
                  </c:pt>
                  <c:pt idx="2">
                    <c:v>12.9</c:v>
                  </c:pt>
                  <c:pt idx="6">
                    <c:v>11.5</c:v>
                  </c:pt>
                  <c:pt idx="7">
                    <c:v>17.3</c:v>
                  </c:pt>
                  <c:pt idx="12">
                    <c:v>15.6</c:v>
                  </c:pt>
                  <c:pt idx="13">
                    <c:v>9.100000000000001</c:v>
                  </c:pt>
                  <c:pt idx="18">
                    <c:v>11.0</c:v>
                  </c:pt>
                  <c:pt idx="24">
                    <c:v>17.6</c:v>
                  </c:pt>
                </c:numCache>
              </c:numRef>
            </c:minus>
            <c:spPr>
              <a:ln w="15875">
                <a:solidFill>
                  <a:srgbClr val="BC204B"/>
                </a:solidFill>
              </a:ln>
            </c:spPr>
          </c:errBars>
          <c:cat>
            <c:strRef>
              <c:f>Sheet1!$A$2:$A$26</c:f>
              <c:strCache>
                <c:ptCount val="25"/>
                <c:pt idx="0">
                  <c:v>BL</c:v>
                </c:pt>
                <c:pt idx="2">
                  <c:v>1</c:v>
                </c:pt>
                <c:pt idx="6">
                  <c:v>3</c:v>
                </c:pt>
                <c:pt idx="12">
                  <c:v>6</c:v>
                </c:pt>
                <c:pt idx="18">
                  <c:v>9</c:v>
                </c:pt>
                <c:pt idx="24">
                  <c:v>12</c:v>
                </c:pt>
              </c:strCache>
            </c:strRef>
          </c:cat>
          <c:val>
            <c:numRef>
              <c:f>Sheet1!$C$2:$C$26</c:f>
              <c:numCache>
                <c:formatCode>0.0</c:formatCode>
                <c:ptCount val="25"/>
                <c:pt idx="0">
                  <c:v>0.0</c:v>
                </c:pt>
                <c:pt idx="1">
                  <c:v>-53.6</c:v>
                </c:pt>
                <c:pt idx="2">
                  <c:v>-39.5</c:v>
                </c:pt>
                <c:pt idx="6">
                  <c:v>-9.8</c:v>
                </c:pt>
                <c:pt idx="7">
                  <c:v>-24.8</c:v>
                </c:pt>
                <c:pt idx="12">
                  <c:v>-10.4</c:v>
                </c:pt>
                <c:pt idx="13">
                  <c:v>-17.9</c:v>
                </c:pt>
                <c:pt idx="18">
                  <c:v>-27.2</c:v>
                </c:pt>
                <c:pt idx="24">
                  <c:v>-23.5</c:v>
                </c:pt>
              </c:numCache>
            </c:numRef>
          </c:val>
          <c:smooth val="0"/>
          <c:extLst xmlns:c16r2="http://schemas.microsoft.com/office/drawing/2015/06/chart">
            <c:ext xmlns:c16="http://schemas.microsoft.com/office/drawing/2014/chart" uri="{C3380CC4-5D6E-409C-BE32-E72D297353CC}">
              <c16:uniqueId val="{00000001-6163-4EF0-9F4C-EE6967CDF2D5}"/>
            </c:ext>
          </c:extLst>
        </c:ser>
        <c:dLbls>
          <c:showLegendKey val="0"/>
          <c:showVal val="0"/>
          <c:showCatName val="0"/>
          <c:showSerName val="0"/>
          <c:showPercent val="0"/>
          <c:showBubbleSize val="0"/>
        </c:dLbls>
        <c:marker val="1"/>
        <c:smooth val="0"/>
        <c:axId val="-2075689656"/>
        <c:axId val="-2075826520"/>
      </c:lineChart>
      <c:catAx>
        <c:axId val="-2075689656"/>
        <c:scaling>
          <c:orientation val="minMax"/>
        </c:scaling>
        <c:delete val="0"/>
        <c:axPos val="b"/>
        <c:numFmt formatCode="General" sourceLinked="1"/>
        <c:majorTickMark val="none"/>
        <c:minorTickMark val="none"/>
        <c:tickLblPos val="low"/>
        <c:spPr>
          <a:ln w="12700">
            <a:solidFill>
              <a:srgbClr val="636363"/>
            </a:solidFill>
          </a:ln>
        </c:spPr>
        <c:txPr>
          <a:bodyPr/>
          <a:lstStyle/>
          <a:p>
            <a:pPr>
              <a:defRPr sz="1100" b="1">
                <a:solidFill>
                  <a:schemeClr val="tx1">
                    <a:lumMod val="50000"/>
                  </a:schemeClr>
                </a:solidFill>
              </a:defRPr>
            </a:pPr>
            <a:endParaRPr lang="fr-FR"/>
          </a:p>
        </c:txPr>
        <c:crossAx val="-2075826520"/>
        <c:crosses val="autoZero"/>
        <c:auto val="0"/>
        <c:lblAlgn val="ctr"/>
        <c:lblOffset val="100"/>
        <c:tickMarkSkip val="2"/>
        <c:noMultiLvlLbl val="0"/>
      </c:catAx>
      <c:valAx>
        <c:axId val="-2075826520"/>
        <c:scaling>
          <c:orientation val="minMax"/>
          <c:max val="200.0"/>
          <c:min val="-100.0"/>
        </c:scaling>
        <c:delete val="0"/>
        <c:axPos val="l"/>
        <c:numFmt formatCode="#,##0" sourceLinked="0"/>
        <c:majorTickMark val="out"/>
        <c:minorTickMark val="none"/>
        <c:tickLblPos val="nextTo"/>
        <c:spPr>
          <a:ln w="12700">
            <a:solidFill>
              <a:srgbClr val="636363"/>
            </a:solidFill>
          </a:ln>
        </c:spPr>
        <c:txPr>
          <a:bodyPr/>
          <a:lstStyle/>
          <a:p>
            <a:pPr>
              <a:defRPr sz="1100" b="0">
                <a:solidFill>
                  <a:schemeClr val="tx1">
                    <a:lumMod val="50000"/>
                  </a:schemeClr>
                </a:solidFill>
              </a:defRPr>
            </a:pPr>
            <a:endParaRPr lang="fr-FR"/>
          </a:p>
        </c:txPr>
        <c:crossAx val="-2075689656"/>
        <c:crosses val="autoZero"/>
        <c:crossBetween val="midCat"/>
      </c:valAx>
      <c:spPr>
        <a:noFill/>
      </c:spPr>
    </c:plotArea>
    <c:plotVisOnly val="1"/>
    <c:dispBlanksAs val="span"/>
    <c:showDLblsOverMax val="0"/>
  </c:chart>
  <c:txPr>
    <a:bodyPr/>
    <a:lstStyle/>
    <a:p>
      <a:pPr>
        <a:defRPr sz="1400"/>
      </a:pPr>
      <a:endParaRPr lang="fr-FR"/>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Romo</c:v>
                </c:pt>
              </c:strCache>
            </c:strRef>
          </c:tx>
          <c:spPr>
            <a:solidFill>
              <a:schemeClr val="accent1"/>
            </a:solidFill>
            <a:ln w="38100">
              <a:noFill/>
              <a:prstDash val="sysDash"/>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0D20-489A-9F92-9BA481197EC0}"/>
              </c:ext>
            </c:extLst>
          </c:dPt>
          <c:dPt>
            <c:idx val="1"/>
            <c:invertIfNegative val="0"/>
            <c:bubble3D val="0"/>
            <c:extLst xmlns:c16r2="http://schemas.microsoft.com/office/drawing/2015/06/chart">
              <c:ext xmlns:c16="http://schemas.microsoft.com/office/drawing/2014/chart" uri="{C3380CC4-5D6E-409C-BE32-E72D297353CC}">
                <c16:uniqueId val="{00000001-0D20-489A-9F92-9BA481197EC0}"/>
              </c:ext>
            </c:extLst>
          </c:dPt>
          <c:dLbls>
            <c:dLbl>
              <c:idx val="0"/>
              <c:layout/>
              <c:tx>
                <c:rich>
                  <a:bodyPr/>
                  <a:lstStyle/>
                  <a:p>
                    <a:r>
                      <a:rPr lang="en-US" dirty="0"/>
                      <a:t>6.2%</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D20-489A-9F92-9BA481197EC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6.2</c:v>
                </c:pt>
              </c:numCache>
            </c:numRef>
          </c:val>
          <c:extLst xmlns:c16r2="http://schemas.microsoft.com/office/drawing/2015/06/chart">
            <c:ext xmlns:c16="http://schemas.microsoft.com/office/drawing/2014/chart" uri="{C3380CC4-5D6E-409C-BE32-E72D297353CC}">
              <c16:uniqueId val="{00000002-0D20-489A-9F92-9BA481197EC0}"/>
            </c:ext>
          </c:extLst>
        </c:ser>
        <c:ser>
          <c:idx val="1"/>
          <c:order val="1"/>
          <c:tx>
            <c:strRef>
              <c:f>Sheet1!$C$1</c:f>
              <c:strCache>
                <c:ptCount val="1"/>
                <c:pt idx="0">
                  <c:v>Aln</c:v>
                </c:pt>
              </c:strCache>
            </c:strRef>
          </c:tx>
          <c:spPr>
            <a:solidFill>
              <a:schemeClr val="accent2">
                <a:lumMod val="40000"/>
                <a:lumOff val="60000"/>
              </a:schemeClr>
            </a:solidFill>
            <a:ln w="38100">
              <a:noFill/>
              <a:prstDash val="sysDash"/>
            </a:ln>
            <a:effectLst/>
          </c:spPr>
          <c:invertIfNegative val="0"/>
          <c:dPt>
            <c:idx val="0"/>
            <c:invertIfNegative val="0"/>
            <c:bubble3D val="0"/>
            <c:spPr>
              <a:solidFill>
                <a:schemeClr val="accent2">
                  <a:lumMod val="40000"/>
                  <a:lumOff val="60000"/>
                </a:schemeClr>
              </a:solidFill>
              <a:ln w="38100">
                <a:noFill/>
                <a:prstDash val="solid"/>
              </a:ln>
              <a:effectLst/>
            </c:spPr>
            <c:extLst xmlns:c16r2="http://schemas.microsoft.com/office/drawing/2015/06/chart">
              <c:ext xmlns:c16="http://schemas.microsoft.com/office/drawing/2014/chart" uri="{C3380CC4-5D6E-409C-BE32-E72D297353CC}">
                <c16:uniqueId val="{00000004-0D20-489A-9F92-9BA481197EC0}"/>
              </c:ext>
            </c:extLst>
          </c:dPt>
          <c:dLbls>
            <c:dLbl>
              <c:idx val="0"/>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11.9%</a:t>
                    </a:r>
                  </a:p>
                </c:rich>
              </c:tx>
              <c:spPr>
                <a:noFill/>
                <a:ln>
                  <a:noFill/>
                </a:ln>
                <a:effectLst/>
              </c:spPr>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D20-489A-9F92-9BA481197E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11.9</c:v>
                </c:pt>
              </c:numCache>
            </c:numRef>
          </c:val>
          <c:extLst xmlns:c16r2="http://schemas.microsoft.com/office/drawing/2015/06/chart">
            <c:ext xmlns:c16="http://schemas.microsoft.com/office/drawing/2014/chart" uri="{C3380CC4-5D6E-409C-BE32-E72D297353CC}">
              <c16:uniqueId val="{00000005-0D20-489A-9F92-9BA481197EC0}"/>
            </c:ext>
          </c:extLst>
        </c:ser>
        <c:dLbls>
          <c:showLegendKey val="0"/>
          <c:showVal val="0"/>
          <c:showCatName val="0"/>
          <c:showSerName val="0"/>
          <c:showPercent val="0"/>
          <c:showBubbleSize val="0"/>
        </c:dLbls>
        <c:gapWidth val="57"/>
        <c:overlap val="-34"/>
        <c:axId val="1752021448"/>
        <c:axId val="-2051230072"/>
      </c:barChart>
      <c:catAx>
        <c:axId val="175202144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2051230072"/>
        <c:crosses val="autoZero"/>
        <c:auto val="1"/>
        <c:lblAlgn val="ctr"/>
        <c:lblOffset val="100"/>
        <c:noMultiLvlLbl val="0"/>
      </c:catAx>
      <c:valAx>
        <c:axId val="-2051230072"/>
        <c:scaling>
          <c:orientation val="minMax"/>
          <c:max val="15.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752021448"/>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Romo</c:v>
                </c:pt>
              </c:strCache>
            </c:strRef>
          </c:tx>
          <c:spPr>
            <a:solidFill>
              <a:schemeClr val="accent1"/>
            </a:solidFill>
            <a:ln>
              <a:noFill/>
            </a:ln>
            <a:effectLst/>
          </c:spPr>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A420-4DE1-B7BD-AFE0BC4908E9}"/>
              </c:ext>
            </c:extLst>
          </c:dPt>
          <c:dPt>
            <c:idx val="1"/>
            <c:invertIfNegative val="0"/>
            <c:bubble3D val="0"/>
            <c:extLst xmlns:c16r2="http://schemas.microsoft.com/office/drawing/2015/06/chart">
              <c:ext xmlns:c16="http://schemas.microsoft.com/office/drawing/2014/chart" uri="{C3380CC4-5D6E-409C-BE32-E72D297353CC}">
                <c16:uniqueId val="{00000002-A420-4DE1-B7BD-AFE0BC4908E9}"/>
              </c:ext>
            </c:extLst>
          </c:dPt>
          <c:dLbls>
            <c:dLbl>
              <c:idx val="0"/>
              <c:layout/>
              <c:tx>
                <c:rich>
                  <a:bodyPr/>
                  <a:lstStyle/>
                  <a:p>
                    <a:r>
                      <a:rPr lang="en-US" dirty="0"/>
                      <a:t>4.0%</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420-4DE1-B7BD-AFE0BC4908E9}"/>
                </c:ext>
              </c:extLst>
            </c:dLbl>
            <c:spPr>
              <a:noFill/>
              <a:ln>
                <a:noFill/>
              </a:ln>
              <a:effectLst/>
            </c:spPr>
            <c:txPr>
              <a:bodyPr/>
              <a:lstStyle/>
              <a:p>
                <a:pPr>
                  <a:defRPr sz="1400" b="1">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0.0</c:formatCode>
                <c:ptCount val="1"/>
                <c:pt idx="0">
                  <c:v>4.0</c:v>
                </c:pt>
              </c:numCache>
            </c:numRef>
          </c:val>
          <c:extLst xmlns:c16r2="http://schemas.microsoft.com/office/drawing/2015/06/chart">
            <c:ext xmlns:c16="http://schemas.microsoft.com/office/drawing/2014/chart" uri="{C3380CC4-5D6E-409C-BE32-E72D297353CC}">
              <c16:uniqueId val="{00000003-A420-4DE1-B7BD-AFE0BC4908E9}"/>
            </c:ext>
          </c:extLst>
        </c:ser>
        <c:ser>
          <c:idx val="1"/>
          <c:order val="1"/>
          <c:tx>
            <c:strRef>
              <c:f>Sheet1!$C$1</c:f>
              <c:strCache>
                <c:ptCount val="1"/>
                <c:pt idx="0">
                  <c:v>Aln</c:v>
                </c:pt>
              </c:strCache>
            </c:strRef>
          </c:tx>
          <c:spPr>
            <a:solidFill>
              <a:srgbClr val="EE6E6E"/>
            </a:solidFill>
            <a:ln>
              <a:noFill/>
            </a:ln>
            <a:effectLst/>
          </c:spPr>
          <c:invertIfNegative val="0"/>
          <c:dPt>
            <c:idx val="0"/>
            <c:invertIfNegative val="0"/>
            <c:bubble3D val="0"/>
            <c:spPr>
              <a:solidFill>
                <a:schemeClr val="accent2">
                  <a:lumMod val="40000"/>
                  <a:lumOff val="60000"/>
                </a:schemeClr>
              </a:solidFill>
              <a:ln>
                <a:noFill/>
              </a:ln>
              <a:effectLst/>
            </c:spPr>
            <c:extLst xmlns:c16r2="http://schemas.microsoft.com/office/drawing/2015/06/chart">
              <c:ext xmlns:c16="http://schemas.microsoft.com/office/drawing/2014/chart" uri="{C3380CC4-5D6E-409C-BE32-E72D297353CC}">
                <c16:uniqueId val="{00000004-A420-4DE1-B7BD-AFE0BC4908E9}"/>
              </c:ext>
            </c:extLst>
          </c:dPt>
          <c:dLbls>
            <c:dLbl>
              <c:idx val="0"/>
              <c:layout/>
              <c:tx>
                <c:rich>
                  <a:bodyPr/>
                  <a:lstStyle/>
                  <a:p>
                    <a:r>
                      <a:rPr lang="en-US" dirty="0"/>
                      <a:t>6.3%</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420-4DE1-B7BD-AFE0BC4908E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6.3</c:v>
                </c:pt>
              </c:numCache>
            </c:numRef>
          </c:val>
          <c:extLst xmlns:c16r2="http://schemas.microsoft.com/office/drawing/2015/06/chart">
            <c:ext xmlns:c16="http://schemas.microsoft.com/office/drawing/2014/chart" uri="{C3380CC4-5D6E-409C-BE32-E72D297353CC}">
              <c16:uniqueId val="{00000005-A420-4DE1-B7BD-AFE0BC4908E9}"/>
            </c:ext>
          </c:extLst>
        </c:ser>
        <c:dLbls>
          <c:showLegendKey val="0"/>
          <c:showVal val="0"/>
          <c:showCatName val="0"/>
          <c:showSerName val="0"/>
          <c:showPercent val="0"/>
          <c:showBubbleSize val="0"/>
        </c:dLbls>
        <c:gapWidth val="57"/>
        <c:overlap val="-34"/>
        <c:axId val="2134287416"/>
        <c:axId val="2133640072"/>
      </c:barChart>
      <c:catAx>
        <c:axId val="213428741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crossAx val="2133640072"/>
        <c:crosses val="autoZero"/>
        <c:auto val="1"/>
        <c:lblAlgn val="ctr"/>
        <c:lblOffset val="100"/>
        <c:noMultiLvlLbl val="0"/>
      </c:catAx>
      <c:valAx>
        <c:axId val="2133640072"/>
        <c:scaling>
          <c:orientation val="minMax"/>
          <c:max val="15.0"/>
        </c:scaling>
        <c:delete val="0"/>
        <c:axPos val="l"/>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2134287416"/>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34766206144304"/>
          <c:y val="0.0472380574518364"/>
          <c:w val="0.903703435617007"/>
          <c:h val="0.754014135762836"/>
        </c:manualLayout>
      </c:layout>
      <c:barChart>
        <c:barDir val="col"/>
        <c:grouping val="clustered"/>
        <c:varyColors val="0"/>
        <c:ser>
          <c:idx val="0"/>
          <c:order val="0"/>
          <c:tx>
            <c:strRef>
              <c:f>Sheet1!$B$1</c:f>
              <c:strCache>
                <c:ptCount val="1"/>
                <c:pt idx="0">
                  <c:v>rom to alen (N = 2046)</c:v>
                </c:pt>
              </c:strCache>
            </c:strRef>
          </c:tx>
          <c:spPr>
            <a:solidFill>
              <a:schemeClr val="accent1"/>
            </a:solidFill>
            <a:ln w="28575">
              <a:noFill/>
              <a:prstDash val="solid"/>
            </a:ln>
          </c:spPr>
          <c:invertIfNegative val="0"/>
          <c:dLbls>
            <c:dLbl>
              <c:idx val="3"/>
              <c:layout>
                <c:manualLayout>
                  <c:x val="0.0"/>
                  <c:y val="0.0627619411215745"/>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5BB-4140-B82F-441AF6EB08F7}"/>
                </c:ext>
              </c:extLst>
            </c:dLbl>
            <c:spPr>
              <a:noFill/>
              <a:ln>
                <a:noFill/>
              </a:ln>
              <a:effectLst/>
            </c:spPr>
            <c:txPr>
              <a:bodyPr wrap="square" lIns="38100" tIns="19050" rIns="38100" bIns="19050" anchor="ctr">
                <a:spAutoFit/>
              </a:bodyPr>
              <a:lstStyle/>
              <a:p>
                <a:pPr>
                  <a:defRPr sz="1100"/>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Clinical fracture</c:v>
                </c:pt>
                <c:pt idx="1">
                  <c:v>Nonvertebral fracture</c:v>
                </c:pt>
                <c:pt idx="2">
                  <c:v>Major nonvertebral fracture</c:v>
                </c:pt>
                <c:pt idx="3">
                  <c:v>Hip fracture</c:v>
                </c:pt>
                <c:pt idx="4">
                  <c:v>Major osteoporotic fracture</c:v>
                </c:pt>
                <c:pt idx="5">
                  <c:v>Osteoporotic fracture</c:v>
                </c:pt>
              </c:strCache>
            </c:strRef>
          </c:cat>
          <c:val>
            <c:numRef>
              <c:f>Sheet1!$B$2:$B$7</c:f>
              <c:numCache>
                <c:formatCode>0.0%</c:formatCode>
                <c:ptCount val="6"/>
                <c:pt idx="0">
                  <c:v>0.097</c:v>
                </c:pt>
                <c:pt idx="1">
                  <c:v>0.087</c:v>
                </c:pt>
                <c:pt idx="2">
                  <c:v>0.071</c:v>
                </c:pt>
                <c:pt idx="3">
                  <c:v>0.02</c:v>
                </c:pt>
                <c:pt idx="4">
                  <c:v>0.071</c:v>
                </c:pt>
                <c:pt idx="5">
                  <c:v>0.13</c:v>
                </c:pt>
              </c:numCache>
            </c:numRef>
          </c:val>
          <c:extLst xmlns:c16r2="http://schemas.microsoft.com/office/drawing/2015/06/chart">
            <c:ext xmlns:c16="http://schemas.microsoft.com/office/drawing/2014/chart" uri="{C3380CC4-5D6E-409C-BE32-E72D297353CC}">
              <c16:uniqueId val="{00000000-D245-4ECB-93FE-E832A19BE474}"/>
            </c:ext>
          </c:extLst>
        </c:ser>
        <c:ser>
          <c:idx val="1"/>
          <c:order val="1"/>
          <c:tx>
            <c:strRef>
              <c:f>Sheet1!$C$1</c:f>
              <c:strCache>
                <c:ptCount val="1"/>
                <c:pt idx="0">
                  <c:v>alen to alen (N = 2047)</c:v>
                </c:pt>
              </c:strCache>
            </c:strRef>
          </c:tx>
          <c:spPr>
            <a:solidFill>
              <a:schemeClr val="accent2">
                <a:lumMod val="40000"/>
                <a:lumOff val="60000"/>
              </a:schemeClr>
            </a:solidFill>
            <a:ln w="28575">
              <a:noFill/>
              <a:prstDash val="solid"/>
            </a:ln>
          </c:spPr>
          <c:invertIfNegative val="0"/>
          <c:dLbls>
            <c:spPr>
              <a:noFill/>
              <a:ln>
                <a:noFill/>
              </a:ln>
              <a:effectLst/>
            </c:spPr>
            <c:txPr>
              <a:bodyPr wrap="square" lIns="38100" tIns="19050" rIns="38100" bIns="19050" anchor="ctr">
                <a:spAutoFit/>
              </a:bodyPr>
              <a:lstStyle/>
              <a:p>
                <a:pPr>
                  <a:defRPr sz="1100"/>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Clinical fracture</c:v>
                </c:pt>
                <c:pt idx="1">
                  <c:v>Nonvertebral fracture</c:v>
                </c:pt>
                <c:pt idx="2">
                  <c:v>Major nonvertebral fracture</c:v>
                </c:pt>
                <c:pt idx="3">
                  <c:v>Hip fracture</c:v>
                </c:pt>
                <c:pt idx="4">
                  <c:v>Major osteoporotic fracture</c:v>
                </c:pt>
                <c:pt idx="5">
                  <c:v>Osteoporotic fracture</c:v>
                </c:pt>
              </c:strCache>
            </c:strRef>
          </c:cat>
          <c:val>
            <c:numRef>
              <c:f>Sheet1!$C$2:$C$7</c:f>
              <c:numCache>
                <c:formatCode>0.0%</c:formatCode>
                <c:ptCount val="6"/>
                <c:pt idx="0">
                  <c:v>0.13</c:v>
                </c:pt>
                <c:pt idx="1">
                  <c:v>0.106</c:v>
                </c:pt>
                <c:pt idx="2">
                  <c:v>0.096</c:v>
                </c:pt>
                <c:pt idx="3">
                  <c:v>0.032</c:v>
                </c:pt>
                <c:pt idx="4">
                  <c:v>0.102</c:v>
                </c:pt>
                <c:pt idx="5">
                  <c:v>0.191</c:v>
                </c:pt>
              </c:numCache>
            </c:numRef>
          </c:val>
          <c:extLst xmlns:c16r2="http://schemas.microsoft.com/office/drawing/2015/06/chart">
            <c:ext xmlns:c16="http://schemas.microsoft.com/office/drawing/2014/chart" uri="{C3380CC4-5D6E-409C-BE32-E72D297353CC}">
              <c16:uniqueId val="{00000003-D245-4ECB-93FE-E832A19BE474}"/>
            </c:ext>
          </c:extLst>
        </c:ser>
        <c:dLbls>
          <c:dLblPos val="inEnd"/>
          <c:showLegendKey val="0"/>
          <c:showVal val="1"/>
          <c:showCatName val="0"/>
          <c:showSerName val="0"/>
          <c:showPercent val="0"/>
          <c:showBubbleSize val="0"/>
        </c:dLbls>
        <c:gapWidth val="40"/>
        <c:axId val="2135798792"/>
        <c:axId val="-2048859864"/>
      </c:barChart>
      <c:catAx>
        <c:axId val="2135798792"/>
        <c:scaling>
          <c:orientation val="minMax"/>
        </c:scaling>
        <c:delete val="0"/>
        <c:axPos val="b"/>
        <c:numFmt formatCode="General" sourceLinked="0"/>
        <c:majorTickMark val="out"/>
        <c:minorTickMark val="none"/>
        <c:tickLblPos val="nextTo"/>
        <c:spPr>
          <a:ln w="12700">
            <a:solidFill>
              <a:schemeClr val="tx1"/>
            </a:solidFill>
          </a:ln>
        </c:spPr>
        <c:txPr>
          <a:bodyPr/>
          <a:lstStyle/>
          <a:p>
            <a:pPr>
              <a:lnSpc>
                <a:spcPct val="80000"/>
              </a:lnSpc>
              <a:defRPr sz="1100" b="0">
                <a:solidFill>
                  <a:schemeClr val="tx1"/>
                </a:solidFill>
              </a:defRPr>
            </a:pPr>
            <a:endParaRPr lang="fr-FR"/>
          </a:p>
        </c:txPr>
        <c:crossAx val="-2048859864"/>
        <c:crosses val="autoZero"/>
        <c:auto val="0"/>
        <c:lblAlgn val="ctr"/>
        <c:lblOffset val="0"/>
        <c:noMultiLvlLbl val="0"/>
      </c:catAx>
      <c:valAx>
        <c:axId val="-2048859864"/>
        <c:scaling>
          <c:orientation val="minMax"/>
          <c:max val="0.2"/>
        </c:scaling>
        <c:delete val="0"/>
        <c:axPos val="l"/>
        <c:numFmt formatCode="0%" sourceLinked="0"/>
        <c:majorTickMark val="out"/>
        <c:minorTickMark val="none"/>
        <c:tickLblPos val="nextTo"/>
        <c:spPr>
          <a:ln w="12700">
            <a:solidFill>
              <a:schemeClr val="tx1"/>
            </a:solidFill>
          </a:ln>
        </c:spPr>
        <c:txPr>
          <a:bodyPr/>
          <a:lstStyle/>
          <a:p>
            <a:pPr>
              <a:defRPr sz="1100" b="0">
                <a:solidFill>
                  <a:schemeClr val="tx1"/>
                </a:solidFill>
              </a:defRPr>
            </a:pPr>
            <a:endParaRPr lang="fr-FR"/>
          </a:p>
        </c:txPr>
        <c:crossAx val="2135798792"/>
        <c:crosses val="autoZero"/>
        <c:crossBetween val="between"/>
        <c:majorUnit val="0.05"/>
      </c:valAx>
    </c:plotArea>
    <c:plotVisOnly val="1"/>
    <c:dispBlanksAs val="gap"/>
    <c:showDLblsOverMax val="0"/>
  </c:chart>
  <c:txPr>
    <a:bodyPr/>
    <a:lstStyle/>
    <a:p>
      <a:pPr>
        <a:defRPr sz="1200" b="1">
          <a:solidFill>
            <a:schemeClr val="bg1"/>
          </a:solidFill>
        </a:defRPr>
      </a:pPr>
      <a:endParaRPr lang="fr-FR"/>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TPTD</c:v>
                </c:pt>
              </c:strCache>
            </c:strRef>
          </c:tx>
          <c:spPr>
            <a:ln w="25400">
              <a:solidFill>
                <a:srgbClr val="EE8000"/>
              </a:solidFill>
            </a:ln>
          </c:spPr>
          <c:marker>
            <c:symbol val="triangle"/>
            <c:size val="10"/>
            <c:spPr>
              <a:solidFill>
                <a:srgbClr val="EE8000"/>
              </a:solidFill>
              <a:ln>
                <a:noFill/>
              </a:ln>
            </c:spPr>
          </c:marker>
          <c:errBars>
            <c:errDir val="y"/>
            <c:errBarType val="both"/>
            <c:errValType val="cust"/>
            <c:noEndCap val="0"/>
            <c:plus>
              <c:numRef>
                <c:f>Sheet1!$C$10:$C$12</c:f>
                <c:numCache>
                  <c:formatCode>General</c:formatCode>
                  <c:ptCount val="3"/>
                  <c:pt idx="0">
                    <c:v>0.0</c:v>
                  </c:pt>
                  <c:pt idx="1">
                    <c:v>0.5</c:v>
                  </c:pt>
                  <c:pt idx="2">
                    <c:v>0.7</c:v>
                  </c:pt>
                </c:numCache>
              </c:numRef>
            </c:plus>
            <c:minus>
              <c:numRef>
                <c:f>Sheet1!$B$10:$B$12</c:f>
                <c:numCache>
                  <c:formatCode>General</c:formatCode>
                  <c:ptCount val="3"/>
                  <c:pt idx="0">
                    <c:v>0.0</c:v>
                  </c:pt>
                  <c:pt idx="1">
                    <c:v>0.6</c:v>
                  </c:pt>
                  <c:pt idx="2">
                    <c:v>0.7</c:v>
                  </c:pt>
                </c:numCache>
              </c:numRef>
            </c:minus>
            <c:spPr>
              <a:ln w="15875">
                <a:solidFill>
                  <a:srgbClr val="EE8000"/>
                </a:solidFill>
              </a:ln>
            </c:spPr>
          </c:errBars>
          <c:cat>
            <c:numRef>
              <c:f>Sheet1!$A$2:$A$4</c:f>
              <c:numCache>
                <c:formatCode>General</c:formatCode>
                <c:ptCount val="3"/>
                <c:pt idx="0">
                  <c:v>0.0</c:v>
                </c:pt>
                <c:pt idx="1">
                  <c:v>6.0</c:v>
                </c:pt>
                <c:pt idx="2">
                  <c:v>12.0</c:v>
                </c:pt>
              </c:numCache>
            </c:numRef>
          </c:cat>
          <c:val>
            <c:numRef>
              <c:f>Sheet1!$B$2:$B$4</c:f>
              <c:numCache>
                <c:formatCode>General</c:formatCode>
                <c:ptCount val="3"/>
                <c:pt idx="0">
                  <c:v>0.0</c:v>
                </c:pt>
                <c:pt idx="1">
                  <c:v>3.5</c:v>
                </c:pt>
                <c:pt idx="2">
                  <c:v>5.4</c:v>
                </c:pt>
              </c:numCache>
            </c:numRef>
          </c:val>
          <c:smooth val="0"/>
          <c:extLst xmlns:c16r2="http://schemas.microsoft.com/office/drawing/2015/06/chart">
            <c:ext xmlns:c16="http://schemas.microsoft.com/office/drawing/2014/chart" uri="{C3380CC4-5D6E-409C-BE32-E72D297353CC}">
              <c16:uniqueId val="{00000000-6602-3A44-8613-995E5F411B00}"/>
            </c:ext>
          </c:extLst>
        </c:ser>
        <c:ser>
          <c:idx val="1"/>
          <c:order val="1"/>
          <c:tx>
            <c:strRef>
              <c:f>Sheet1!$C$1</c:f>
              <c:strCache>
                <c:ptCount val="1"/>
                <c:pt idx="0">
                  <c:v>Romo</c:v>
                </c:pt>
              </c:strCache>
            </c:strRef>
          </c:tx>
          <c:spPr>
            <a:ln w="25400">
              <a:solidFill>
                <a:srgbClr val="354B96"/>
              </a:solidFill>
            </a:ln>
          </c:spPr>
          <c:marker>
            <c:symbol val="square"/>
            <c:size val="10"/>
            <c:spPr>
              <a:solidFill>
                <a:srgbClr val="354B96"/>
              </a:solidFill>
              <a:ln>
                <a:noFill/>
              </a:ln>
            </c:spPr>
          </c:marker>
          <c:dPt>
            <c:idx val="1"/>
            <c:bubble3D val="0"/>
            <c:extLst xmlns:c16r2="http://schemas.microsoft.com/office/drawing/2015/06/chart">
              <c:ext xmlns:c16="http://schemas.microsoft.com/office/drawing/2014/chart" uri="{C3380CC4-5D6E-409C-BE32-E72D297353CC}">
                <c16:uniqueId val="{00000001-6602-3A44-8613-995E5F411B00}"/>
              </c:ext>
            </c:extLst>
          </c:dPt>
          <c:errBars>
            <c:errDir val="y"/>
            <c:errBarType val="both"/>
            <c:errValType val="cust"/>
            <c:noEndCap val="0"/>
            <c:plus>
              <c:numRef>
                <c:f>Sheet1!$F$10:$F$12</c:f>
                <c:numCache>
                  <c:formatCode>General</c:formatCode>
                  <c:ptCount val="3"/>
                  <c:pt idx="0">
                    <c:v>0.0</c:v>
                  </c:pt>
                  <c:pt idx="1">
                    <c:v>0.6</c:v>
                  </c:pt>
                  <c:pt idx="2">
                    <c:v>0.7</c:v>
                  </c:pt>
                </c:numCache>
              </c:numRef>
            </c:plus>
            <c:minus>
              <c:numRef>
                <c:f>Sheet1!$E$10:$E$12</c:f>
                <c:numCache>
                  <c:formatCode>General</c:formatCode>
                  <c:ptCount val="3"/>
                  <c:pt idx="0">
                    <c:v>0.0</c:v>
                  </c:pt>
                  <c:pt idx="1">
                    <c:v>0.6</c:v>
                  </c:pt>
                  <c:pt idx="2">
                    <c:v>0.8</c:v>
                  </c:pt>
                </c:numCache>
              </c:numRef>
            </c:minus>
            <c:spPr>
              <a:ln w="15875">
                <a:solidFill>
                  <a:srgbClr val="354B96"/>
                </a:solidFill>
                <a:prstDash val="solid"/>
              </a:ln>
            </c:spPr>
          </c:errBars>
          <c:cat>
            <c:numRef>
              <c:f>Sheet1!$A$2:$A$4</c:f>
              <c:numCache>
                <c:formatCode>General</c:formatCode>
                <c:ptCount val="3"/>
                <c:pt idx="0">
                  <c:v>0.0</c:v>
                </c:pt>
                <c:pt idx="1">
                  <c:v>6.0</c:v>
                </c:pt>
                <c:pt idx="2">
                  <c:v>12.0</c:v>
                </c:pt>
              </c:numCache>
            </c:numRef>
          </c:cat>
          <c:val>
            <c:numRef>
              <c:f>Sheet1!$C$2:$C$4</c:f>
              <c:numCache>
                <c:formatCode>General</c:formatCode>
                <c:ptCount val="3"/>
                <c:pt idx="0">
                  <c:v>0.0</c:v>
                </c:pt>
                <c:pt idx="1">
                  <c:v>7.2</c:v>
                </c:pt>
                <c:pt idx="2">
                  <c:v>9.8</c:v>
                </c:pt>
              </c:numCache>
            </c:numRef>
          </c:val>
          <c:smooth val="0"/>
          <c:extLst xmlns:c16r2="http://schemas.microsoft.com/office/drawing/2015/06/chart">
            <c:ext xmlns:c16="http://schemas.microsoft.com/office/drawing/2014/chart" uri="{C3380CC4-5D6E-409C-BE32-E72D297353CC}">
              <c16:uniqueId val="{00000002-6602-3A44-8613-995E5F411B00}"/>
            </c:ext>
          </c:extLst>
        </c:ser>
        <c:dLbls>
          <c:showLegendKey val="0"/>
          <c:showVal val="0"/>
          <c:showCatName val="0"/>
          <c:showSerName val="0"/>
          <c:showPercent val="0"/>
          <c:showBubbleSize val="0"/>
        </c:dLbls>
        <c:marker val="1"/>
        <c:smooth val="0"/>
        <c:axId val="-2048783992"/>
        <c:axId val="-2073492136"/>
      </c:lineChart>
      <c:catAx>
        <c:axId val="-2048783992"/>
        <c:scaling>
          <c:orientation val="minMax"/>
        </c:scaling>
        <c:delete val="0"/>
        <c:axPos val="b"/>
        <c:numFmt formatCode="General" sourceLinked="0"/>
        <c:majorTickMark val="out"/>
        <c:minorTickMark val="none"/>
        <c:tickLblPos val="nextTo"/>
        <c:spPr>
          <a:ln w="12700">
            <a:solidFill>
              <a:srgbClr val="636363"/>
            </a:solidFill>
            <a:prstDash val="solid"/>
          </a:ln>
        </c:spPr>
        <c:txPr>
          <a:bodyPr/>
          <a:lstStyle/>
          <a:p>
            <a:pPr>
              <a:defRPr sz="1100">
                <a:solidFill>
                  <a:schemeClr val="bg2"/>
                </a:solidFill>
              </a:defRPr>
            </a:pPr>
            <a:endParaRPr lang="fr-FR"/>
          </a:p>
        </c:txPr>
        <c:crossAx val="-2073492136"/>
        <c:crosses val="autoZero"/>
        <c:auto val="1"/>
        <c:lblAlgn val="ctr"/>
        <c:lblOffset val="100"/>
        <c:noMultiLvlLbl val="0"/>
      </c:catAx>
      <c:valAx>
        <c:axId val="-2073492136"/>
        <c:scaling>
          <c:orientation val="minMax"/>
          <c:max val="12.0"/>
          <c:min val="0.0"/>
        </c:scaling>
        <c:delete val="0"/>
        <c:axPos val="l"/>
        <c:numFmt formatCode="General" sourceLinked="1"/>
        <c:majorTickMark val="out"/>
        <c:minorTickMark val="none"/>
        <c:tickLblPos val="nextTo"/>
        <c:spPr>
          <a:ln w="12700">
            <a:solidFill>
              <a:srgbClr val="636363"/>
            </a:solidFill>
          </a:ln>
        </c:spPr>
        <c:txPr>
          <a:bodyPr/>
          <a:lstStyle/>
          <a:p>
            <a:pPr>
              <a:defRPr sz="1100" b="0">
                <a:solidFill>
                  <a:schemeClr val="bg2"/>
                </a:solidFill>
              </a:defRPr>
            </a:pPr>
            <a:endParaRPr lang="fr-FR"/>
          </a:p>
        </c:txPr>
        <c:crossAx val="-2048783992"/>
        <c:crossesAt val="1.0"/>
        <c:crossBetween val="midCat"/>
        <c:majorUnit val="2.0"/>
      </c:valAx>
    </c:plotArea>
    <c:plotVisOnly val="1"/>
    <c:dispBlanksAs val="gap"/>
    <c:showDLblsOverMax val="0"/>
  </c:chart>
  <c:txPr>
    <a:bodyPr/>
    <a:lstStyle/>
    <a:p>
      <a:pPr>
        <a:defRPr sz="1800"/>
      </a:pPr>
      <a:endParaRPr lang="fr-FR"/>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TPTD</c:v>
                </c:pt>
              </c:strCache>
            </c:strRef>
          </c:tx>
          <c:spPr>
            <a:ln w="25400">
              <a:solidFill>
                <a:srgbClr val="EE8000"/>
              </a:solidFill>
            </a:ln>
          </c:spPr>
          <c:marker>
            <c:symbol val="triangle"/>
            <c:size val="10"/>
            <c:spPr>
              <a:solidFill>
                <a:srgbClr val="EE8000"/>
              </a:solidFill>
              <a:ln>
                <a:noFill/>
              </a:ln>
            </c:spPr>
          </c:marker>
          <c:errBars>
            <c:errDir val="y"/>
            <c:errBarType val="both"/>
            <c:errValType val="cust"/>
            <c:noEndCap val="0"/>
            <c:plus>
              <c:numRef>
                <c:f>Sheet1!$C$10:$C$12</c:f>
                <c:numCache>
                  <c:formatCode>General</c:formatCode>
                  <c:ptCount val="3"/>
                  <c:pt idx="0">
                    <c:v>0.0</c:v>
                  </c:pt>
                  <c:pt idx="1">
                    <c:v>0.4</c:v>
                  </c:pt>
                  <c:pt idx="2">
                    <c:v>0.5</c:v>
                  </c:pt>
                </c:numCache>
              </c:numRef>
            </c:plus>
            <c:minus>
              <c:numRef>
                <c:f>Sheet1!$B$10:$B$12</c:f>
                <c:numCache>
                  <c:formatCode>General</c:formatCode>
                  <c:ptCount val="3"/>
                  <c:pt idx="0">
                    <c:v>0.0</c:v>
                  </c:pt>
                  <c:pt idx="1">
                    <c:v>0.4</c:v>
                  </c:pt>
                  <c:pt idx="2">
                    <c:v>0.4</c:v>
                  </c:pt>
                </c:numCache>
              </c:numRef>
            </c:minus>
            <c:spPr>
              <a:ln w="15875">
                <a:solidFill>
                  <a:srgbClr val="EE8000"/>
                </a:solidFill>
              </a:ln>
            </c:spPr>
          </c:errBars>
          <c:cat>
            <c:numRef>
              <c:f>Sheet1!$A$2:$A$4</c:f>
              <c:numCache>
                <c:formatCode>General</c:formatCode>
                <c:ptCount val="3"/>
                <c:pt idx="0">
                  <c:v>0.0</c:v>
                </c:pt>
                <c:pt idx="1">
                  <c:v>6.0</c:v>
                </c:pt>
                <c:pt idx="2">
                  <c:v>12.0</c:v>
                </c:pt>
              </c:numCache>
            </c:numRef>
          </c:cat>
          <c:val>
            <c:numRef>
              <c:f>Sheet1!$B$2:$B$4</c:f>
              <c:numCache>
                <c:formatCode>General</c:formatCode>
                <c:ptCount val="3"/>
                <c:pt idx="0">
                  <c:v>0.0</c:v>
                </c:pt>
                <c:pt idx="1">
                  <c:v>-0.8</c:v>
                </c:pt>
                <c:pt idx="2">
                  <c:v>-0.5</c:v>
                </c:pt>
              </c:numCache>
            </c:numRef>
          </c:val>
          <c:smooth val="0"/>
          <c:extLst xmlns:c16r2="http://schemas.microsoft.com/office/drawing/2015/06/chart">
            <c:ext xmlns:c16="http://schemas.microsoft.com/office/drawing/2014/chart" uri="{C3380CC4-5D6E-409C-BE32-E72D297353CC}">
              <c16:uniqueId val="{00000000-0CB9-4CA0-904A-4841223C8D80}"/>
            </c:ext>
          </c:extLst>
        </c:ser>
        <c:ser>
          <c:idx val="1"/>
          <c:order val="1"/>
          <c:tx>
            <c:strRef>
              <c:f>Sheet1!$C$1</c:f>
              <c:strCache>
                <c:ptCount val="1"/>
                <c:pt idx="0">
                  <c:v>Romo</c:v>
                </c:pt>
              </c:strCache>
            </c:strRef>
          </c:tx>
          <c:spPr>
            <a:ln w="25400">
              <a:solidFill>
                <a:srgbClr val="354B96"/>
              </a:solidFill>
            </a:ln>
          </c:spPr>
          <c:marker>
            <c:symbol val="square"/>
            <c:size val="10"/>
            <c:spPr>
              <a:solidFill>
                <a:srgbClr val="354B96"/>
              </a:solidFill>
              <a:ln>
                <a:noFill/>
              </a:ln>
            </c:spPr>
          </c:marker>
          <c:dPt>
            <c:idx val="1"/>
            <c:bubble3D val="0"/>
            <c:extLst xmlns:c16r2="http://schemas.microsoft.com/office/drawing/2015/06/chart">
              <c:ext xmlns:c16="http://schemas.microsoft.com/office/drawing/2014/chart" uri="{C3380CC4-5D6E-409C-BE32-E72D297353CC}">
                <c16:uniqueId val="{00000001-0CB9-4CA0-904A-4841223C8D80}"/>
              </c:ext>
            </c:extLst>
          </c:dPt>
          <c:errBars>
            <c:errDir val="y"/>
            <c:errBarType val="both"/>
            <c:errValType val="cust"/>
            <c:noEndCap val="0"/>
            <c:plus>
              <c:numRef>
                <c:f>Sheet1!$F$10:$F$12</c:f>
                <c:numCache>
                  <c:formatCode>General</c:formatCode>
                  <c:ptCount val="3"/>
                  <c:pt idx="0">
                    <c:v>0.0</c:v>
                  </c:pt>
                  <c:pt idx="1">
                    <c:v>0.4</c:v>
                  </c:pt>
                  <c:pt idx="2">
                    <c:v>0.5</c:v>
                  </c:pt>
                </c:numCache>
              </c:numRef>
            </c:plus>
            <c:minus>
              <c:numRef>
                <c:f>Sheet1!$E$10:$E$12</c:f>
                <c:numCache>
                  <c:formatCode>General</c:formatCode>
                  <c:ptCount val="3"/>
                  <c:pt idx="0">
                    <c:v>0.0</c:v>
                  </c:pt>
                  <c:pt idx="1">
                    <c:v>0.4</c:v>
                  </c:pt>
                  <c:pt idx="2">
                    <c:v>0.4</c:v>
                  </c:pt>
                </c:numCache>
              </c:numRef>
            </c:minus>
            <c:spPr>
              <a:ln w="15875">
                <a:solidFill>
                  <a:srgbClr val="354B96"/>
                </a:solidFill>
              </a:ln>
            </c:spPr>
          </c:errBars>
          <c:cat>
            <c:numRef>
              <c:f>Sheet1!$A$2:$A$4</c:f>
              <c:numCache>
                <c:formatCode>General</c:formatCode>
                <c:ptCount val="3"/>
                <c:pt idx="0">
                  <c:v>0.0</c:v>
                </c:pt>
                <c:pt idx="1">
                  <c:v>6.0</c:v>
                </c:pt>
                <c:pt idx="2">
                  <c:v>12.0</c:v>
                </c:pt>
              </c:numCache>
            </c:numRef>
          </c:cat>
          <c:val>
            <c:numRef>
              <c:f>Sheet1!$C$2:$C$4</c:f>
              <c:numCache>
                <c:formatCode>General</c:formatCode>
                <c:ptCount val="3"/>
                <c:pt idx="0">
                  <c:v>0.0</c:v>
                </c:pt>
                <c:pt idx="1">
                  <c:v>2.3</c:v>
                </c:pt>
                <c:pt idx="2">
                  <c:v>2.9</c:v>
                </c:pt>
              </c:numCache>
            </c:numRef>
          </c:val>
          <c:smooth val="0"/>
          <c:extLst xmlns:c16r2="http://schemas.microsoft.com/office/drawing/2015/06/chart">
            <c:ext xmlns:c16="http://schemas.microsoft.com/office/drawing/2014/chart" uri="{C3380CC4-5D6E-409C-BE32-E72D297353CC}">
              <c16:uniqueId val="{00000002-0CB9-4CA0-904A-4841223C8D80}"/>
            </c:ext>
          </c:extLst>
        </c:ser>
        <c:dLbls>
          <c:showLegendKey val="0"/>
          <c:showVal val="0"/>
          <c:showCatName val="0"/>
          <c:showSerName val="0"/>
          <c:showPercent val="0"/>
          <c:showBubbleSize val="0"/>
        </c:dLbls>
        <c:marker val="1"/>
        <c:smooth val="0"/>
        <c:axId val="-2070337272"/>
        <c:axId val="-2070650888"/>
      </c:lineChart>
      <c:catAx>
        <c:axId val="-2070337272"/>
        <c:scaling>
          <c:orientation val="minMax"/>
        </c:scaling>
        <c:delete val="0"/>
        <c:axPos val="b"/>
        <c:numFmt formatCode="General" sourceLinked="0"/>
        <c:majorTickMark val="none"/>
        <c:minorTickMark val="none"/>
        <c:tickLblPos val="none"/>
        <c:spPr>
          <a:ln>
            <a:solidFill>
              <a:srgbClr val="000000"/>
            </a:solidFill>
            <a:prstDash val="dash"/>
          </a:ln>
        </c:spPr>
        <c:txPr>
          <a:bodyPr/>
          <a:lstStyle/>
          <a:p>
            <a:pPr>
              <a:defRPr>
                <a:solidFill>
                  <a:schemeClr val="bg2"/>
                </a:solidFill>
              </a:defRPr>
            </a:pPr>
            <a:endParaRPr lang="fr-FR"/>
          </a:p>
        </c:txPr>
        <c:crossAx val="-2070650888"/>
        <c:crosses val="autoZero"/>
        <c:auto val="1"/>
        <c:lblAlgn val="ctr"/>
        <c:lblOffset val="100"/>
        <c:noMultiLvlLbl val="0"/>
      </c:catAx>
      <c:valAx>
        <c:axId val="-2070650888"/>
        <c:scaling>
          <c:orientation val="minMax"/>
          <c:max val="5.0"/>
        </c:scaling>
        <c:delete val="0"/>
        <c:axPos val="l"/>
        <c:numFmt formatCode="General" sourceLinked="1"/>
        <c:majorTickMark val="out"/>
        <c:minorTickMark val="none"/>
        <c:tickLblPos val="nextTo"/>
        <c:spPr>
          <a:ln w="12700">
            <a:solidFill>
              <a:srgbClr val="636363"/>
            </a:solidFill>
          </a:ln>
        </c:spPr>
        <c:txPr>
          <a:bodyPr/>
          <a:lstStyle/>
          <a:p>
            <a:pPr>
              <a:defRPr sz="1100" b="0">
                <a:solidFill>
                  <a:schemeClr val="bg2"/>
                </a:solidFill>
              </a:defRPr>
            </a:pPr>
            <a:endParaRPr lang="fr-FR"/>
          </a:p>
        </c:txPr>
        <c:crossAx val="-2070337272"/>
        <c:crossesAt val="1.0"/>
        <c:crossBetween val="midCat"/>
        <c:majorUnit val="1.0"/>
      </c:valAx>
    </c:plotArea>
    <c:plotVisOnly val="1"/>
    <c:dispBlanksAs val="gap"/>
    <c:showDLblsOverMax val="0"/>
  </c:chart>
  <c:txPr>
    <a:bodyPr/>
    <a:lstStyle/>
    <a:p>
      <a:pPr>
        <a:defRPr sz="1800"/>
      </a:pPr>
      <a:endParaRPr lang="fr-FR"/>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TPTD</c:v>
                </c:pt>
              </c:strCache>
            </c:strRef>
          </c:tx>
          <c:spPr>
            <a:ln w="25400">
              <a:solidFill>
                <a:srgbClr val="EE8000"/>
              </a:solidFill>
            </a:ln>
          </c:spPr>
          <c:marker>
            <c:symbol val="triangle"/>
            <c:size val="10"/>
            <c:spPr>
              <a:solidFill>
                <a:srgbClr val="EE8000"/>
              </a:solidFill>
              <a:ln>
                <a:noFill/>
              </a:ln>
            </c:spPr>
          </c:marker>
          <c:errBars>
            <c:errDir val="y"/>
            <c:errBarType val="both"/>
            <c:errValType val="cust"/>
            <c:noEndCap val="0"/>
            <c:plus>
              <c:numRef>
                <c:f>Sheet1!$C$10:$C$12</c:f>
                <c:numCache>
                  <c:formatCode>General</c:formatCode>
                  <c:ptCount val="3"/>
                  <c:pt idx="0">
                    <c:v>0.0</c:v>
                  </c:pt>
                  <c:pt idx="1">
                    <c:v>0.6</c:v>
                  </c:pt>
                  <c:pt idx="2">
                    <c:v>0.6</c:v>
                  </c:pt>
                </c:numCache>
              </c:numRef>
            </c:plus>
            <c:minus>
              <c:numRef>
                <c:f>Sheet1!$B$10:$B$12</c:f>
                <c:numCache>
                  <c:formatCode>General</c:formatCode>
                  <c:ptCount val="3"/>
                  <c:pt idx="0">
                    <c:v>0.0</c:v>
                  </c:pt>
                  <c:pt idx="1">
                    <c:v>0.5</c:v>
                  </c:pt>
                  <c:pt idx="2">
                    <c:v>0.6</c:v>
                  </c:pt>
                </c:numCache>
              </c:numRef>
            </c:minus>
            <c:spPr>
              <a:ln w="15875">
                <a:solidFill>
                  <a:srgbClr val="EE8000"/>
                </a:solidFill>
              </a:ln>
            </c:spPr>
          </c:errBars>
          <c:cat>
            <c:strRef>
              <c:f>Sheet1!$A$2:$A$4</c:f>
              <c:strCache>
                <c:ptCount val="3"/>
                <c:pt idx="0">
                  <c:v>Month 0</c:v>
                </c:pt>
                <c:pt idx="1">
                  <c:v>Month 6</c:v>
                </c:pt>
                <c:pt idx="2">
                  <c:v>Month 12</c:v>
                </c:pt>
              </c:strCache>
            </c:strRef>
          </c:cat>
          <c:val>
            <c:numRef>
              <c:f>Sheet1!$B$2:$B$4</c:f>
              <c:numCache>
                <c:formatCode>General</c:formatCode>
                <c:ptCount val="3"/>
                <c:pt idx="0">
                  <c:v>0.0</c:v>
                </c:pt>
                <c:pt idx="1">
                  <c:v>-1.1</c:v>
                </c:pt>
                <c:pt idx="2">
                  <c:v>-0.2</c:v>
                </c:pt>
              </c:numCache>
            </c:numRef>
          </c:val>
          <c:smooth val="0"/>
          <c:extLst xmlns:c16r2="http://schemas.microsoft.com/office/drawing/2015/06/chart">
            <c:ext xmlns:c16="http://schemas.microsoft.com/office/drawing/2014/chart" uri="{C3380CC4-5D6E-409C-BE32-E72D297353CC}">
              <c16:uniqueId val="{00000000-B77C-4C61-ABBC-C3F5A5410536}"/>
            </c:ext>
          </c:extLst>
        </c:ser>
        <c:ser>
          <c:idx val="1"/>
          <c:order val="1"/>
          <c:tx>
            <c:strRef>
              <c:f>Sheet1!$C$1</c:f>
              <c:strCache>
                <c:ptCount val="1"/>
                <c:pt idx="0">
                  <c:v>Romo</c:v>
                </c:pt>
              </c:strCache>
            </c:strRef>
          </c:tx>
          <c:spPr>
            <a:ln w="25400">
              <a:solidFill>
                <a:srgbClr val="354B96"/>
              </a:solidFill>
            </a:ln>
          </c:spPr>
          <c:marker>
            <c:symbol val="square"/>
            <c:size val="10"/>
            <c:spPr>
              <a:solidFill>
                <a:srgbClr val="354B96"/>
              </a:solidFill>
              <a:ln>
                <a:noFill/>
              </a:ln>
            </c:spPr>
          </c:marker>
          <c:dPt>
            <c:idx val="1"/>
            <c:bubble3D val="0"/>
            <c:extLst xmlns:c16r2="http://schemas.microsoft.com/office/drawing/2015/06/chart">
              <c:ext xmlns:c16="http://schemas.microsoft.com/office/drawing/2014/chart" uri="{C3380CC4-5D6E-409C-BE32-E72D297353CC}">
                <c16:uniqueId val="{00000001-B77C-4C61-ABBC-C3F5A5410536}"/>
              </c:ext>
            </c:extLst>
          </c:dPt>
          <c:errBars>
            <c:errDir val="y"/>
            <c:errBarType val="both"/>
            <c:errValType val="cust"/>
            <c:noEndCap val="0"/>
            <c:plus>
              <c:numRef>
                <c:f>Sheet1!$F$10:$F$12</c:f>
                <c:numCache>
                  <c:formatCode>General</c:formatCode>
                  <c:ptCount val="3"/>
                  <c:pt idx="0">
                    <c:v>0.0</c:v>
                  </c:pt>
                  <c:pt idx="1">
                    <c:v>0.6</c:v>
                  </c:pt>
                  <c:pt idx="2">
                    <c:v>0.6</c:v>
                  </c:pt>
                </c:numCache>
              </c:numRef>
            </c:plus>
            <c:minus>
              <c:numRef>
                <c:f>Sheet1!$E$10:$E$12</c:f>
                <c:numCache>
                  <c:formatCode>General</c:formatCode>
                  <c:ptCount val="3"/>
                  <c:pt idx="0">
                    <c:v>0.0</c:v>
                  </c:pt>
                  <c:pt idx="1">
                    <c:v>0.5</c:v>
                  </c:pt>
                  <c:pt idx="2">
                    <c:v>0.6</c:v>
                  </c:pt>
                </c:numCache>
              </c:numRef>
            </c:minus>
            <c:spPr>
              <a:ln w="15875">
                <a:solidFill>
                  <a:srgbClr val="354B96"/>
                </a:solidFill>
              </a:ln>
            </c:spPr>
          </c:errBars>
          <c:cat>
            <c:strRef>
              <c:f>Sheet1!$A$2:$A$4</c:f>
              <c:strCache>
                <c:ptCount val="3"/>
                <c:pt idx="0">
                  <c:v>Month 0</c:v>
                </c:pt>
                <c:pt idx="1">
                  <c:v>Month 6</c:v>
                </c:pt>
                <c:pt idx="2">
                  <c:v>Month 12</c:v>
                </c:pt>
              </c:strCache>
            </c:strRef>
          </c:cat>
          <c:val>
            <c:numRef>
              <c:f>Sheet1!$C$2:$C$4</c:f>
              <c:numCache>
                <c:formatCode>General</c:formatCode>
                <c:ptCount val="3"/>
                <c:pt idx="0">
                  <c:v>0.0</c:v>
                </c:pt>
                <c:pt idx="1">
                  <c:v>2.1</c:v>
                </c:pt>
                <c:pt idx="2">
                  <c:v>3.2</c:v>
                </c:pt>
              </c:numCache>
            </c:numRef>
          </c:val>
          <c:smooth val="0"/>
          <c:extLst xmlns:c16r2="http://schemas.microsoft.com/office/drawing/2015/06/chart">
            <c:ext xmlns:c16="http://schemas.microsoft.com/office/drawing/2014/chart" uri="{C3380CC4-5D6E-409C-BE32-E72D297353CC}">
              <c16:uniqueId val="{00000002-B77C-4C61-ABBC-C3F5A5410536}"/>
            </c:ext>
          </c:extLst>
        </c:ser>
        <c:dLbls>
          <c:showLegendKey val="0"/>
          <c:showVal val="0"/>
          <c:showCatName val="0"/>
          <c:showSerName val="0"/>
          <c:showPercent val="0"/>
          <c:showBubbleSize val="0"/>
        </c:dLbls>
        <c:marker val="1"/>
        <c:smooth val="0"/>
        <c:axId val="-2041133272"/>
        <c:axId val="1751987752"/>
      </c:lineChart>
      <c:catAx>
        <c:axId val="-2041133272"/>
        <c:scaling>
          <c:orientation val="minMax"/>
        </c:scaling>
        <c:delete val="0"/>
        <c:axPos val="b"/>
        <c:numFmt formatCode="General" sourceLinked="0"/>
        <c:majorTickMark val="none"/>
        <c:minorTickMark val="none"/>
        <c:tickLblPos val="none"/>
        <c:spPr>
          <a:ln>
            <a:solidFill>
              <a:srgbClr val="000000"/>
            </a:solidFill>
            <a:prstDash val="dash"/>
          </a:ln>
        </c:spPr>
        <c:txPr>
          <a:bodyPr/>
          <a:lstStyle/>
          <a:p>
            <a:pPr>
              <a:defRPr>
                <a:solidFill>
                  <a:schemeClr val="bg2"/>
                </a:solidFill>
              </a:defRPr>
            </a:pPr>
            <a:endParaRPr lang="fr-FR"/>
          </a:p>
        </c:txPr>
        <c:crossAx val="1751987752"/>
        <c:crosses val="autoZero"/>
        <c:auto val="1"/>
        <c:lblAlgn val="ctr"/>
        <c:lblOffset val="100"/>
        <c:noMultiLvlLbl val="0"/>
      </c:catAx>
      <c:valAx>
        <c:axId val="1751987752"/>
        <c:scaling>
          <c:orientation val="minMax"/>
          <c:max val="5.0"/>
          <c:min val="-2.0"/>
        </c:scaling>
        <c:delete val="0"/>
        <c:axPos val="l"/>
        <c:numFmt formatCode="General" sourceLinked="1"/>
        <c:majorTickMark val="out"/>
        <c:minorTickMark val="none"/>
        <c:tickLblPos val="nextTo"/>
        <c:spPr>
          <a:ln w="12700">
            <a:solidFill>
              <a:srgbClr val="636363"/>
            </a:solidFill>
          </a:ln>
        </c:spPr>
        <c:txPr>
          <a:bodyPr/>
          <a:lstStyle/>
          <a:p>
            <a:pPr>
              <a:defRPr sz="1100" b="0">
                <a:solidFill>
                  <a:schemeClr val="bg2"/>
                </a:solidFill>
              </a:defRPr>
            </a:pPr>
            <a:endParaRPr lang="fr-FR"/>
          </a:p>
        </c:txPr>
        <c:crossAx val="-2041133272"/>
        <c:crossesAt val="1.0"/>
        <c:crossBetween val="midCat"/>
        <c:majorUnit val="1.0"/>
      </c:valAx>
    </c:plotArea>
    <c:plotVisOnly val="1"/>
    <c:dispBlanksAs val="gap"/>
    <c:showDLblsOverMax val="0"/>
  </c:chart>
  <c:txPr>
    <a:bodyPr/>
    <a:lstStyle/>
    <a:p>
      <a:pPr>
        <a:defRPr sz="1800"/>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73300590854"/>
          <c:y val="0.187472955285626"/>
          <c:w val="0.760208991536293"/>
          <c:h val="0.651452607088111"/>
        </c:manualLayout>
      </c:layout>
      <c:lineChart>
        <c:grouping val="standard"/>
        <c:varyColors val="0"/>
        <c:ser>
          <c:idx val="0"/>
          <c:order val="0"/>
          <c:tx>
            <c:strRef>
              <c:f>Sheet1!$B$1</c:f>
              <c:strCache>
                <c:ptCount val="1"/>
                <c:pt idx="0">
                  <c:v>Placebo/Denosumab (N = 62)</c:v>
                </c:pt>
              </c:strCache>
            </c:strRef>
          </c:tx>
          <c:spPr>
            <a:ln w="25400">
              <a:solidFill>
                <a:schemeClr val="bg1">
                  <a:lumMod val="50000"/>
                </a:schemeClr>
              </a:solidFill>
              <a:prstDash val="solid"/>
            </a:ln>
          </c:spPr>
          <c:marker>
            <c:symbol val="square"/>
            <c:size val="8"/>
            <c:spPr>
              <a:solidFill>
                <a:schemeClr val="bg1">
                  <a:lumMod val="50000"/>
                </a:schemeClr>
              </a:solidFill>
              <a:ln>
                <a:noFill/>
                <a:prstDash val="sysDash"/>
              </a:ln>
            </c:spPr>
          </c:marker>
          <c:dLbls>
            <c:delete val="1"/>
          </c:dLbls>
          <c:errBars>
            <c:errDir val="y"/>
            <c:errBarType val="both"/>
            <c:errValType val="cust"/>
            <c:noEndCap val="0"/>
            <c:plus>
              <c:numRef>
                <c:f>Sheet1!$I$2:$I$4</c:f>
                <c:numCache>
                  <c:formatCode>General</c:formatCode>
                  <c:ptCount val="3"/>
                  <c:pt idx="0">
                    <c:v>0.0</c:v>
                  </c:pt>
                  <c:pt idx="1">
                    <c:v>0.6</c:v>
                  </c:pt>
                  <c:pt idx="2">
                    <c:v>0.7</c:v>
                  </c:pt>
                </c:numCache>
              </c:numRef>
            </c:plus>
            <c:minus>
              <c:numRef>
                <c:f>Sheet1!$H$2:$H$4</c:f>
                <c:numCache>
                  <c:formatCode>General</c:formatCode>
                  <c:ptCount val="3"/>
                  <c:pt idx="0">
                    <c:v>0.0</c:v>
                  </c:pt>
                  <c:pt idx="1">
                    <c:v>0.7</c:v>
                  </c:pt>
                  <c:pt idx="2">
                    <c:v>0.8</c:v>
                  </c:pt>
                </c:numCache>
              </c:numRef>
            </c:minus>
            <c:spPr>
              <a:ln w="15875">
                <a:solidFill>
                  <a:schemeClr val="bg1">
                    <a:lumMod val="50000"/>
                  </a:schemeClr>
                </a:solidFill>
              </a:ln>
            </c:spPr>
          </c:errBars>
          <c:cat>
            <c:strRef>
              <c:f>Sheet1!$A$2:$A$4</c:f>
              <c:strCache>
                <c:ptCount val="3"/>
                <c:pt idx="0">
                  <c:v>Baseline</c:v>
                </c:pt>
                <c:pt idx="1">
                  <c:v>Month 6</c:v>
                </c:pt>
                <c:pt idx="2">
                  <c:v>Month 12</c:v>
                </c:pt>
              </c:strCache>
            </c:strRef>
          </c:cat>
          <c:val>
            <c:numRef>
              <c:f>Sheet1!$B$2:$B$4</c:f>
              <c:numCache>
                <c:formatCode>0.0</c:formatCode>
                <c:ptCount val="3"/>
                <c:pt idx="0">
                  <c:v>0.0</c:v>
                </c:pt>
                <c:pt idx="1">
                  <c:v>0.4</c:v>
                </c:pt>
                <c:pt idx="2">
                  <c:v>0.0</c:v>
                </c:pt>
              </c:numCache>
            </c:numRef>
          </c:val>
          <c:smooth val="0"/>
          <c:extLst xmlns:c16r2="http://schemas.microsoft.com/office/drawing/2015/06/chart">
            <c:ext xmlns:c16="http://schemas.microsoft.com/office/drawing/2014/chart" uri="{C3380CC4-5D6E-409C-BE32-E72D297353CC}">
              <c16:uniqueId val="{00000002-032D-4027-87DA-CB50AEBAD773}"/>
            </c:ext>
          </c:extLst>
        </c:ser>
        <c:ser>
          <c:idx val="1"/>
          <c:order val="1"/>
          <c:tx>
            <c:strRef>
              <c:f>Sheet1!$C$1</c:f>
              <c:strCache>
                <c:ptCount val="1"/>
                <c:pt idx="0">
                  <c:v>Romosozumab/Denosumab (N = 66)</c:v>
                </c:pt>
              </c:strCache>
            </c:strRef>
          </c:tx>
          <c:spPr>
            <a:ln w="25400">
              <a:solidFill>
                <a:schemeClr val="accent1"/>
              </a:solidFill>
            </a:ln>
          </c:spPr>
          <c:marker>
            <c:symbol val="circle"/>
            <c:size val="8"/>
            <c:spPr>
              <a:solidFill>
                <a:schemeClr val="accent1"/>
              </a:solidFill>
              <a:ln>
                <a:noFill/>
              </a:ln>
            </c:spPr>
          </c:marker>
          <c:dLbls>
            <c:delete val="1"/>
          </c:dLbls>
          <c:errBars>
            <c:errDir val="y"/>
            <c:errBarType val="both"/>
            <c:errValType val="cust"/>
            <c:noEndCap val="0"/>
            <c:plus>
              <c:numRef>
                <c:f>Sheet1!$K$2:$K$4</c:f>
                <c:numCache>
                  <c:formatCode>General</c:formatCode>
                  <c:ptCount val="3"/>
                  <c:pt idx="0">
                    <c:v>0.0</c:v>
                  </c:pt>
                  <c:pt idx="1">
                    <c:v>0.899999999999999</c:v>
                  </c:pt>
                  <c:pt idx="2">
                    <c:v>1.0</c:v>
                  </c:pt>
                </c:numCache>
              </c:numRef>
            </c:plus>
            <c:minus>
              <c:numRef>
                <c:f>Sheet1!$J$2:$J$4</c:f>
                <c:numCache>
                  <c:formatCode>General</c:formatCode>
                  <c:ptCount val="3"/>
                  <c:pt idx="0">
                    <c:v>0.0</c:v>
                  </c:pt>
                  <c:pt idx="1">
                    <c:v>0.9</c:v>
                  </c:pt>
                  <c:pt idx="2">
                    <c:v>0.899999999999999</c:v>
                  </c:pt>
                </c:numCache>
              </c:numRef>
            </c:minus>
            <c:spPr>
              <a:ln w="15875">
                <a:solidFill>
                  <a:schemeClr val="tx2"/>
                </a:solidFill>
              </a:ln>
            </c:spPr>
          </c:errBars>
          <c:cat>
            <c:strRef>
              <c:f>Sheet1!$A$2:$A$4</c:f>
              <c:strCache>
                <c:ptCount val="3"/>
                <c:pt idx="0">
                  <c:v>Baseline</c:v>
                </c:pt>
                <c:pt idx="1">
                  <c:v>Month 6</c:v>
                </c:pt>
                <c:pt idx="2">
                  <c:v>Month 12</c:v>
                </c:pt>
              </c:strCache>
            </c:strRef>
          </c:cat>
          <c:val>
            <c:numRef>
              <c:f>Sheet1!$C$2:$C$4</c:f>
              <c:numCache>
                <c:formatCode>0.0</c:formatCode>
                <c:ptCount val="3"/>
                <c:pt idx="0">
                  <c:v>0.0</c:v>
                </c:pt>
                <c:pt idx="1">
                  <c:v>4.7</c:v>
                </c:pt>
                <c:pt idx="2">
                  <c:v>6.8</c:v>
                </c:pt>
              </c:numCache>
            </c:numRef>
          </c:val>
          <c:smooth val="0"/>
          <c:extLst xmlns:c16r2="http://schemas.microsoft.com/office/drawing/2015/06/chart">
            <c:ext xmlns:c16="http://schemas.microsoft.com/office/drawing/2014/chart" uri="{C3380CC4-5D6E-409C-BE32-E72D297353CC}">
              <c16:uniqueId val="{00000005-032D-4027-87DA-CB50AEBAD773}"/>
            </c:ext>
          </c:extLst>
        </c:ser>
        <c:dLbls>
          <c:showLegendKey val="0"/>
          <c:showVal val="1"/>
          <c:showCatName val="0"/>
          <c:showSerName val="0"/>
          <c:showPercent val="0"/>
          <c:showBubbleSize val="0"/>
        </c:dLbls>
        <c:marker val="1"/>
        <c:smooth val="0"/>
        <c:axId val="-2051180936"/>
        <c:axId val="-2077298952"/>
      </c:lineChart>
      <c:catAx>
        <c:axId val="-2051180936"/>
        <c:scaling>
          <c:orientation val="minMax"/>
        </c:scaling>
        <c:delete val="0"/>
        <c:axPos val="b"/>
        <c:numFmt formatCode="General" sourceLinked="0"/>
        <c:majorTickMark val="out"/>
        <c:minorTickMark val="none"/>
        <c:tickLblPos val="low"/>
        <c:spPr>
          <a:ln w="12700">
            <a:solidFill>
              <a:schemeClr val="tx1"/>
            </a:solidFill>
          </a:ln>
        </c:spPr>
        <c:txPr>
          <a:bodyPr/>
          <a:lstStyle/>
          <a:p>
            <a:pPr>
              <a:defRPr sz="1100"/>
            </a:pPr>
            <a:endParaRPr lang="fr-FR"/>
          </a:p>
        </c:txPr>
        <c:crossAx val="-2077298952"/>
        <c:crosses val="autoZero"/>
        <c:auto val="1"/>
        <c:lblAlgn val="ctr"/>
        <c:lblOffset val="100"/>
        <c:noMultiLvlLbl val="0"/>
      </c:catAx>
      <c:valAx>
        <c:axId val="-2077298952"/>
        <c:scaling>
          <c:orientation val="minMax"/>
          <c:max val="12.0"/>
          <c:min val="-4.0"/>
        </c:scaling>
        <c:delete val="0"/>
        <c:axPos val="l"/>
        <c:numFmt formatCode="#,##0;&quot;–&quot;#,##0" sourceLinked="0"/>
        <c:majorTickMark val="out"/>
        <c:minorTickMark val="none"/>
        <c:tickLblPos val="nextTo"/>
        <c:spPr>
          <a:ln w="12700">
            <a:solidFill>
              <a:schemeClr val="tx1"/>
            </a:solidFill>
          </a:ln>
        </c:spPr>
        <c:txPr>
          <a:bodyPr/>
          <a:lstStyle/>
          <a:p>
            <a:pPr>
              <a:defRPr sz="1100"/>
            </a:pPr>
            <a:endParaRPr lang="fr-FR"/>
          </a:p>
        </c:txPr>
        <c:crossAx val="-2051180936"/>
        <c:crosses val="autoZero"/>
        <c:crossBetween val="midCat"/>
        <c:majorUnit val="4.0"/>
      </c:valAx>
      <c:spPr>
        <a:noFill/>
        <a:ln w="25400">
          <a:noFill/>
        </a:ln>
      </c:spPr>
    </c:plotArea>
    <c:plotVisOnly val="1"/>
    <c:dispBlanksAs val="gap"/>
    <c:showDLblsOverMax val="0"/>
  </c:chart>
  <c:txPr>
    <a:bodyPr/>
    <a:lstStyle/>
    <a:p>
      <a:pPr>
        <a:defRPr sz="12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018860617584"/>
          <c:y val="0.0498736835307597"/>
          <c:w val="0.743558404668107"/>
          <c:h val="0.767215615365516"/>
        </c:manualLayout>
      </c:layout>
      <c:lineChart>
        <c:grouping val="standard"/>
        <c:varyColors val="0"/>
        <c:ser>
          <c:idx val="0"/>
          <c:order val="0"/>
          <c:tx>
            <c:strRef>
              <c:f>Sheet1!$B$1</c:f>
              <c:strCache>
                <c:ptCount val="1"/>
                <c:pt idx="0">
                  <c:v>Placebo/Denosumab (N = 61)</c:v>
                </c:pt>
              </c:strCache>
            </c:strRef>
          </c:tx>
          <c:spPr>
            <a:ln w="25400">
              <a:solidFill>
                <a:schemeClr val="bg1">
                  <a:lumMod val="50000"/>
                </a:schemeClr>
              </a:solidFill>
              <a:prstDash val="solid"/>
            </a:ln>
          </c:spPr>
          <c:marker>
            <c:symbol val="square"/>
            <c:size val="8"/>
            <c:spPr>
              <a:solidFill>
                <a:schemeClr val="bg1">
                  <a:lumMod val="50000"/>
                </a:schemeClr>
              </a:solidFill>
              <a:ln>
                <a:noFill/>
                <a:prstDash val="sysDash"/>
              </a:ln>
            </c:spPr>
          </c:marker>
          <c:dLbls>
            <c:delete val="1"/>
          </c:dLbls>
          <c:errBars>
            <c:errDir val="y"/>
            <c:errBarType val="both"/>
            <c:errValType val="cust"/>
            <c:noEndCap val="0"/>
            <c:plus>
              <c:numRef>
                <c:f>Sheet1!$I$2:$I$4</c:f>
                <c:numCache>
                  <c:formatCode>General</c:formatCode>
                  <c:ptCount val="3"/>
                  <c:pt idx="0">
                    <c:v>0.0</c:v>
                  </c:pt>
                  <c:pt idx="1">
                    <c:v>0.7</c:v>
                  </c:pt>
                  <c:pt idx="2">
                    <c:v>0.7</c:v>
                  </c:pt>
                </c:numCache>
              </c:numRef>
            </c:plus>
            <c:minus>
              <c:numRef>
                <c:f>Sheet1!$H$2:$H$4</c:f>
                <c:numCache>
                  <c:formatCode>General</c:formatCode>
                  <c:ptCount val="3"/>
                  <c:pt idx="0">
                    <c:v>0.0</c:v>
                  </c:pt>
                  <c:pt idx="1">
                    <c:v>0.8</c:v>
                  </c:pt>
                  <c:pt idx="2">
                    <c:v>0.7</c:v>
                  </c:pt>
                </c:numCache>
              </c:numRef>
            </c:minus>
            <c:spPr>
              <a:ln w="15875">
                <a:solidFill>
                  <a:schemeClr val="bg1">
                    <a:lumMod val="50000"/>
                  </a:schemeClr>
                </a:solidFill>
              </a:ln>
            </c:spPr>
          </c:errBars>
          <c:cat>
            <c:strRef>
              <c:f>Sheet1!$A$2:$A$4</c:f>
              <c:strCache>
                <c:ptCount val="3"/>
                <c:pt idx="0">
                  <c:v>Baseline</c:v>
                </c:pt>
                <c:pt idx="1">
                  <c:v>Month 6</c:v>
                </c:pt>
                <c:pt idx="2">
                  <c:v>Month 12</c:v>
                </c:pt>
              </c:strCache>
            </c:strRef>
          </c:cat>
          <c:val>
            <c:numRef>
              <c:f>Sheet1!$B$2:$B$4</c:f>
              <c:numCache>
                <c:formatCode>0.0</c:formatCode>
                <c:ptCount val="3"/>
                <c:pt idx="0">
                  <c:v>0.0</c:v>
                </c:pt>
                <c:pt idx="1">
                  <c:v>0.4</c:v>
                </c:pt>
                <c:pt idx="2">
                  <c:v>0.0</c:v>
                </c:pt>
              </c:numCache>
            </c:numRef>
          </c:val>
          <c:smooth val="0"/>
          <c:extLst xmlns:c16r2="http://schemas.microsoft.com/office/drawing/2015/06/chart">
            <c:ext xmlns:c16="http://schemas.microsoft.com/office/drawing/2014/chart" uri="{C3380CC4-5D6E-409C-BE32-E72D297353CC}">
              <c16:uniqueId val="{00000002-1CFE-4CAD-8327-A524E9AF51DD}"/>
            </c:ext>
          </c:extLst>
        </c:ser>
        <c:ser>
          <c:idx val="1"/>
          <c:order val="1"/>
          <c:tx>
            <c:strRef>
              <c:f>Sheet1!$C$1</c:f>
              <c:strCache>
                <c:ptCount val="1"/>
                <c:pt idx="0">
                  <c:v>Romosozumab/Denosumab (N = 65)</c:v>
                </c:pt>
              </c:strCache>
            </c:strRef>
          </c:tx>
          <c:spPr>
            <a:ln w="25400">
              <a:solidFill>
                <a:schemeClr val="accent1"/>
              </a:solidFill>
            </a:ln>
          </c:spPr>
          <c:marker>
            <c:symbol val="circle"/>
            <c:size val="8"/>
            <c:spPr>
              <a:solidFill>
                <a:schemeClr val="accent1"/>
              </a:solidFill>
              <a:ln>
                <a:noFill/>
              </a:ln>
            </c:spPr>
          </c:marker>
          <c:dLbls>
            <c:delete val="1"/>
          </c:dLbls>
          <c:errBars>
            <c:errDir val="y"/>
            <c:errBarType val="both"/>
            <c:errValType val="cust"/>
            <c:noEndCap val="0"/>
            <c:plus>
              <c:numRef>
                <c:f>Sheet1!$K$2:$K$4</c:f>
                <c:numCache>
                  <c:formatCode>General</c:formatCode>
                  <c:ptCount val="3"/>
                  <c:pt idx="0">
                    <c:v>0.0</c:v>
                  </c:pt>
                  <c:pt idx="1">
                    <c:v>1.4</c:v>
                  </c:pt>
                  <c:pt idx="2">
                    <c:v>1.299999999999998</c:v>
                  </c:pt>
                </c:numCache>
              </c:numRef>
            </c:plus>
            <c:minus>
              <c:numRef>
                <c:f>Sheet1!$J$2:$J$4</c:f>
                <c:numCache>
                  <c:formatCode>General</c:formatCode>
                  <c:ptCount val="3"/>
                  <c:pt idx="0">
                    <c:v>0.0</c:v>
                  </c:pt>
                  <c:pt idx="1">
                    <c:v>1.299999999999998</c:v>
                  </c:pt>
                  <c:pt idx="2">
                    <c:v>1.300000000000001</c:v>
                  </c:pt>
                </c:numCache>
              </c:numRef>
            </c:minus>
            <c:spPr>
              <a:ln w="15875">
                <a:solidFill>
                  <a:schemeClr val="tx2"/>
                </a:solidFill>
              </a:ln>
            </c:spPr>
          </c:errBars>
          <c:cat>
            <c:strRef>
              <c:f>Sheet1!$A$2:$A$4</c:f>
              <c:strCache>
                <c:ptCount val="3"/>
                <c:pt idx="0">
                  <c:v>Baseline</c:v>
                </c:pt>
                <c:pt idx="1">
                  <c:v>Month 6</c:v>
                </c:pt>
                <c:pt idx="2">
                  <c:v>Month 12</c:v>
                </c:pt>
              </c:strCache>
            </c:strRef>
          </c:cat>
          <c:val>
            <c:numRef>
              <c:f>Sheet1!$C$2:$C$4</c:f>
              <c:numCache>
                <c:formatCode>0.0</c:formatCode>
                <c:ptCount val="3"/>
                <c:pt idx="0">
                  <c:v>0.0</c:v>
                </c:pt>
                <c:pt idx="1">
                  <c:v>9.700000000000001</c:v>
                </c:pt>
                <c:pt idx="2">
                  <c:v>13.3</c:v>
                </c:pt>
              </c:numCache>
            </c:numRef>
          </c:val>
          <c:smooth val="0"/>
          <c:extLst xmlns:c16r2="http://schemas.microsoft.com/office/drawing/2015/06/chart">
            <c:ext xmlns:c16="http://schemas.microsoft.com/office/drawing/2014/chart" uri="{C3380CC4-5D6E-409C-BE32-E72D297353CC}">
              <c16:uniqueId val="{00000005-1CFE-4CAD-8327-A524E9AF51DD}"/>
            </c:ext>
          </c:extLst>
        </c:ser>
        <c:dLbls>
          <c:showLegendKey val="0"/>
          <c:showVal val="1"/>
          <c:showCatName val="0"/>
          <c:showSerName val="0"/>
          <c:showPercent val="0"/>
          <c:showBubbleSize val="0"/>
        </c:dLbls>
        <c:marker val="1"/>
        <c:smooth val="0"/>
        <c:axId val="-2080261160"/>
        <c:axId val="2079501112"/>
      </c:lineChart>
      <c:catAx>
        <c:axId val="-2080261160"/>
        <c:scaling>
          <c:orientation val="minMax"/>
        </c:scaling>
        <c:delete val="0"/>
        <c:axPos val="b"/>
        <c:numFmt formatCode="General" sourceLinked="0"/>
        <c:majorTickMark val="out"/>
        <c:minorTickMark val="none"/>
        <c:tickLblPos val="low"/>
        <c:spPr>
          <a:ln w="12700">
            <a:solidFill>
              <a:schemeClr val="tx1"/>
            </a:solidFill>
          </a:ln>
        </c:spPr>
        <c:txPr>
          <a:bodyPr/>
          <a:lstStyle/>
          <a:p>
            <a:pPr>
              <a:defRPr sz="1100"/>
            </a:pPr>
            <a:endParaRPr lang="fr-FR"/>
          </a:p>
        </c:txPr>
        <c:crossAx val="2079501112"/>
        <c:crosses val="autoZero"/>
        <c:auto val="1"/>
        <c:lblAlgn val="ctr"/>
        <c:lblOffset val="100"/>
        <c:noMultiLvlLbl val="0"/>
      </c:catAx>
      <c:valAx>
        <c:axId val="2079501112"/>
        <c:scaling>
          <c:orientation val="minMax"/>
        </c:scaling>
        <c:delete val="0"/>
        <c:axPos val="l"/>
        <c:numFmt formatCode="#,##0;&quot;–&quot;#,##0" sourceLinked="0"/>
        <c:majorTickMark val="out"/>
        <c:minorTickMark val="none"/>
        <c:tickLblPos val="nextTo"/>
        <c:spPr>
          <a:ln w="12700">
            <a:solidFill>
              <a:schemeClr val="tx1"/>
            </a:solidFill>
          </a:ln>
        </c:spPr>
        <c:txPr>
          <a:bodyPr/>
          <a:lstStyle/>
          <a:p>
            <a:pPr>
              <a:defRPr sz="1100"/>
            </a:pPr>
            <a:endParaRPr lang="fr-FR"/>
          </a:p>
        </c:txPr>
        <c:crossAx val="-2080261160"/>
        <c:crosses val="autoZero"/>
        <c:crossBetween val="midCat"/>
      </c:valAx>
      <c:spPr>
        <a:noFill/>
        <a:ln w="25400">
          <a:noFill/>
        </a:ln>
      </c:spPr>
    </c:plotArea>
    <c:plotVisOnly val="1"/>
    <c:dispBlanksAs val="gap"/>
    <c:showDLblsOverMax val="0"/>
  </c:chart>
  <c:txPr>
    <a:bodyPr/>
    <a:lstStyle/>
    <a:p>
      <a:pPr>
        <a:defRPr sz="12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99580797910302"/>
          <c:y val="0.146501490401594"/>
          <c:w val="0.825331758571403"/>
          <c:h val="0.69466712534561"/>
        </c:manualLayout>
      </c:layout>
      <c:barChart>
        <c:barDir val="col"/>
        <c:grouping val="clustered"/>
        <c:varyColors val="0"/>
        <c:ser>
          <c:idx val="0"/>
          <c:order val="0"/>
          <c:tx>
            <c:strRef>
              <c:f>Sheet1!$B$1</c:f>
              <c:strCache>
                <c:ptCount val="1"/>
                <c:pt idx="0">
                  <c:v>Placebo (N = 3591)</c:v>
                </c:pt>
              </c:strCache>
            </c:strRef>
          </c:tx>
          <c:spPr>
            <a:solidFill>
              <a:schemeClr val="bg1">
                <a:lumMod val="50000"/>
              </a:schemeClr>
            </a:solidFill>
            <a:ln>
              <a:noFill/>
            </a:ln>
          </c:spPr>
          <c:invertIfNegative val="0"/>
          <c:dLbls>
            <c:dLbl>
              <c:idx val="0"/>
              <c:layout/>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1AB-4565-8A06-6609091CE846}"/>
                </c:ext>
              </c:extLst>
            </c:dLbl>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c:f>
              <c:strCache>
                <c:ptCount val="1"/>
                <c:pt idx="0">
                  <c:v>Through month 12</c:v>
                </c:pt>
              </c:strCache>
            </c:strRef>
          </c:cat>
          <c:val>
            <c:numRef>
              <c:f>Sheet1!$B$2</c:f>
              <c:numCache>
                <c:formatCode>0.0%</c:formatCode>
                <c:ptCount val="1"/>
                <c:pt idx="0">
                  <c:v>0.018</c:v>
                </c:pt>
              </c:numCache>
            </c:numRef>
          </c:val>
          <c:extLst xmlns:c16r2="http://schemas.microsoft.com/office/drawing/2015/06/chart">
            <c:ext xmlns:c16="http://schemas.microsoft.com/office/drawing/2014/chart" uri="{C3380CC4-5D6E-409C-BE32-E72D297353CC}">
              <c16:uniqueId val="{00000001-31AB-4565-8A06-6609091CE846}"/>
            </c:ext>
          </c:extLst>
        </c:ser>
        <c:ser>
          <c:idx val="1"/>
          <c:order val="1"/>
          <c:tx>
            <c:strRef>
              <c:f>Sheet1!$C$1</c:f>
              <c:strCache>
                <c:ptCount val="1"/>
                <c:pt idx="0">
                  <c:v>Romosozumab (N = 3589)</c:v>
                </c:pt>
              </c:strCache>
            </c:strRef>
          </c:tx>
          <c:spPr>
            <a:solidFill>
              <a:schemeClr val="accent1"/>
            </a:solidFill>
            <a:ln>
              <a:noFill/>
            </a:ln>
          </c:spPr>
          <c:invertIfNegative val="0"/>
          <c:dLbls>
            <c:dLbl>
              <c:idx val="0"/>
              <c:layout/>
              <c:spPr>
                <a:noFill/>
                <a:ln>
                  <a:noFill/>
                </a:ln>
                <a:effectLst/>
              </c:spPr>
              <c:txPr>
                <a:bodyPr wrap="square" lIns="38100" tIns="19050" rIns="38100" bIns="19050" anchor="ctr">
                  <a:spAutoFit/>
                </a:bodyPr>
                <a:lstStyle/>
                <a:p>
                  <a:pPr>
                    <a:defRPr>
                      <a:solidFill>
                        <a:schemeClr val="bg1"/>
                      </a:solidFill>
                    </a:defRPr>
                  </a:pPr>
                  <a:endParaRPr lang="fr-FR"/>
                </a:p>
              </c:txPr>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1AB-4565-8A06-6609091CE846}"/>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c:f>
              <c:strCache>
                <c:ptCount val="1"/>
                <c:pt idx="0">
                  <c:v>Through month 12</c:v>
                </c:pt>
              </c:strCache>
            </c:strRef>
          </c:cat>
          <c:val>
            <c:numRef>
              <c:f>Sheet1!$C$2</c:f>
              <c:numCache>
                <c:formatCode>0.0%</c:formatCode>
                <c:ptCount val="1"/>
                <c:pt idx="0">
                  <c:v>0.005</c:v>
                </c:pt>
              </c:numCache>
            </c:numRef>
          </c:val>
          <c:extLst xmlns:c16r2="http://schemas.microsoft.com/office/drawing/2015/06/chart">
            <c:ext xmlns:c16="http://schemas.microsoft.com/office/drawing/2014/chart" uri="{C3380CC4-5D6E-409C-BE32-E72D297353CC}">
              <c16:uniqueId val="{00000004-31AB-4565-8A06-6609091CE846}"/>
            </c:ext>
          </c:extLst>
        </c:ser>
        <c:dLbls>
          <c:showLegendKey val="0"/>
          <c:showVal val="1"/>
          <c:showCatName val="0"/>
          <c:showSerName val="0"/>
          <c:showPercent val="0"/>
          <c:showBubbleSize val="0"/>
        </c:dLbls>
        <c:gapWidth val="100"/>
        <c:overlap val="-10"/>
        <c:axId val="-2076814184"/>
        <c:axId val="-2053357832"/>
      </c:barChart>
      <c:catAx>
        <c:axId val="-2076814184"/>
        <c:scaling>
          <c:orientation val="minMax"/>
        </c:scaling>
        <c:delete val="0"/>
        <c:axPos val="b"/>
        <c:numFmt formatCode="General" sourceLinked="0"/>
        <c:majorTickMark val="out"/>
        <c:minorTickMark val="none"/>
        <c:tickLblPos val="none"/>
        <c:spPr>
          <a:ln w="19050">
            <a:solidFill>
              <a:schemeClr val="tx1"/>
            </a:solidFill>
          </a:ln>
        </c:spPr>
        <c:crossAx val="-2053357832"/>
        <c:crosses val="autoZero"/>
        <c:auto val="1"/>
        <c:lblAlgn val="ctr"/>
        <c:lblOffset val="0"/>
        <c:noMultiLvlLbl val="0"/>
      </c:catAx>
      <c:valAx>
        <c:axId val="-2053357832"/>
        <c:scaling>
          <c:orientation val="minMax"/>
          <c:max val="0.02"/>
        </c:scaling>
        <c:delete val="0"/>
        <c:axPos val="l"/>
        <c:numFmt formatCode="0.0%" sourceLinked="1"/>
        <c:majorTickMark val="out"/>
        <c:minorTickMark val="none"/>
        <c:tickLblPos val="nextTo"/>
        <c:spPr>
          <a:ln w="12700">
            <a:solidFill>
              <a:schemeClr val="tx1"/>
            </a:solidFill>
          </a:ln>
        </c:spPr>
        <c:txPr>
          <a:bodyPr/>
          <a:lstStyle/>
          <a:p>
            <a:pPr>
              <a:defRPr sz="1100"/>
            </a:pPr>
            <a:endParaRPr lang="fr-FR"/>
          </a:p>
        </c:txPr>
        <c:crossAx val="-2076814184"/>
        <c:crosses val="autoZero"/>
        <c:crossBetween val="between"/>
        <c:majorUnit val="0.005"/>
      </c:valAx>
    </c:plotArea>
    <c:plotVisOnly val="1"/>
    <c:dispBlanksAs val="gap"/>
    <c:showDLblsOverMax val="0"/>
  </c:chart>
  <c:txPr>
    <a:bodyPr/>
    <a:lstStyle/>
    <a:p>
      <a:pPr>
        <a:defRPr sz="14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34766206144304"/>
          <c:y val="0.0472380574518364"/>
          <c:w val="0.903703435617007"/>
          <c:h val="0.762525695496785"/>
        </c:manualLayout>
      </c:layout>
      <c:barChart>
        <c:barDir val="col"/>
        <c:grouping val="clustered"/>
        <c:varyColors val="0"/>
        <c:ser>
          <c:idx val="0"/>
          <c:order val="0"/>
          <c:tx>
            <c:strRef>
              <c:f>Sheet1!$B$1</c:f>
              <c:strCache>
                <c:ptCount val="1"/>
                <c:pt idx="0">
                  <c:v>Placebo (N = 3591)</c:v>
                </c:pt>
              </c:strCache>
            </c:strRef>
          </c:tx>
          <c:spPr>
            <a:solidFill>
              <a:schemeClr val="bg1">
                <a:lumMod val="50000"/>
              </a:schemeClr>
            </a:solidFill>
          </c:spPr>
          <c:invertIfNegative val="0"/>
          <c:dLbls>
            <c:spPr>
              <a:noFill/>
              <a:ln>
                <a:noFill/>
              </a:ln>
              <a:effectLst/>
            </c:spPr>
            <c:txPr>
              <a:bodyPr/>
              <a:lstStyle/>
              <a:p>
                <a:pPr>
                  <a:defRPr sz="1100" b="1">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New Vert</c:v>
                </c:pt>
                <c:pt idx="1">
                  <c:v>Clinical</c:v>
                </c:pt>
                <c:pt idx="2">
                  <c:v>Nonvert</c:v>
                </c:pt>
                <c:pt idx="3">
                  <c:v>Major Nonvert</c:v>
                </c:pt>
                <c:pt idx="4">
                  <c:v>Major OP</c:v>
                </c:pt>
                <c:pt idx="5">
                  <c:v>New or Worsening Vert</c:v>
                </c:pt>
                <c:pt idx="6">
                  <c:v>Hip</c:v>
                </c:pt>
              </c:strCache>
            </c:strRef>
          </c:cat>
          <c:val>
            <c:numRef>
              <c:f>Sheet1!$B$2:$B$8</c:f>
              <c:numCache>
                <c:formatCode>0.0%</c:formatCode>
                <c:ptCount val="7"/>
                <c:pt idx="0">
                  <c:v>0.018</c:v>
                </c:pt>
                <c:pt idx="1">
                  <c:v>0.025</c:v>
                </c:pt>
                <c:pt idx="2">
                  <c:v>0.021</c:v>
                </c:pt>
                <c:pt idx="3">
                  <c:v>0.015</c:v>
                </c:pt>
                <c:pt idx="4">
                  <c:v>0.018</c:v>
                </c:pt>
                <c:pt idx="5">
                  <c:v>0.018</c:v>
                </c:pt>
                <c:pt idx="6">
                  <c:v>0.004</c:v>
                </c:pt>
              </c:numCache>
            </c:numRef>
          </c:val>
          <c:extLst xmlns:c16r2="http://schemas.microsoft.com/office/drawing/2015/06/chart">
            <c:ext xmlns:c16="http://schemas.microsoft.com/office/drawing/2014/chart" uri="{C3380CC4-5D6E-409C-BE32-E72D297353CC}">
              <c16:uniqueId val="{00000000-E50D-42B0-B7DD-EDDC97C9416D}"/>
            </c:ext>
          </c:extLst>
        </c:ser>
        <c:ser>
          <c:idx val="1"/>
          <c:order val="1"/>
          <c:tx>
            <c:strRef>
              <c:f>Sheet1!$C$1</c:f>
              <c:strCache>
                <c:ptCount val="1"/>
                <c:pt idx="0">
                  <c:v>Romosozumab (N = 3589)</c:v>
                </c:pt>
              </c:strCache>
            </c:strRef>
          </c:tx>
          <c:spPr>
            <a:solidFill>
              <a:schemeClr val="accent1"/>
            </a:solidFill>
          </c:spPr>
          <c:invertIfNegative val="0"/>
          <c:dLbls>
            <c:dLbl>
              <c:idx val="6"/>
              <c:layout>
                <c:manualLayout>
                  <c:x val="0.00127502446407998"/>
                  <c:y val="0.0571465340731145"/>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50D-42B0-B7DD-EDDC97C9416D}"/>
                </c:ext>
              </c:extLst>
            </c:dLbl>
            <c:spPr>
              <a:noFill/>
              <a:ln>
                <a:noFill/>
              </a:ln>
              <a:effectLst/>
            </c:spPr>
            <c:txPr>
              <a:bodyPr/>
              <a:lstStyle/>
              <a:p>
                <a:pPr>
                  <a:defRPr sz="1100" b="1">
                    <a:solidFill>
                      <a:schemeClr val="bg1"/>
                    </a:solidFill>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New Vert</c:v>
                </c:pt>
                <c:pt idx="1">
                  <c:v>Clinical</c:v>
                </c:pt>
                <c:pt idx="2">
                  <c:v>Nonvert</c:v>
                </c:pt>
                <c:pt idx="3">
                  <c:v>Major Nonvert</c:v>
                </c:pt>
                <c:pt idx="4">
                  <c:v>Major OP</c:v>
                </c:pt>
                <c:pt idx="5">
                  <c:v>New or Worsening Vert</c:v>
                </c:pt>
                <c:pt idx="6">
                  <c:v>Hip</c:v>
                </c:pt>
              </c:strCache>
            </c:strRef>
          </c:cat>
          <c:val>
            <c:numRef>
              <c:f>Sheet1!$C$2:$C$8</c:f>
              <c:numCache>
                <c:formatCode>0.0%</c:formatCode>
                <c:ptCount val="7"/>
                <c:pt idx="0">
                  <c:v>0.005</c:v>
                </c:pt>
                <c:pt idx="1">
                  <c:v>0.016</c:v>
                </c:pt>
                <c:pt idx="2">
                  <c:v>0.016</c:v>
                </c:pt>
                <c:pt idx="3">
                  <c:v>0.01</c:v>
                </c:pt>
                <c:pt idx="4">
                  <c:v>0.011</c:v>
                </c:pt>
                <c:pt idx="5">
                  <c:v>0.005</c:v>
                </c:pt>
                <c:pt idx="6">
                  <c:v>0.002</c:v>
                </c:pt>
              </c:numCache>
            </c:numRef>
          </c:val>
          <c:extLst xmlns:c16r2="http://schemas.microsoft.com/office/drawing/2015/06/chart">
            <c:ext xmlns:c16="http://schemas.microsoft.com/office/drawing/2014/chart" uri="{C3380CC4-5D6E-409C-BE32-E72D297353CC}">
              <c16:uniqueId val="{00000002-E50D-42B0-B7DD-EDDC97C9416D}"/>
            </c:ext>
          </c:extLst>
        </c:ser>
        <c:dLbls>
          <c:showLegendKey val="0"/>
          <c:showVal val="0"/>
          <c:showCatName val="0"/>
          <c:showSerName val="0"/>
          <c:showPercent val="0"/>
          <c:showBubbleSize val="0"/>
        </c:dLbls>
        <c:gapWidth val="40"/>
        <c:axId val="2137384184"/>
        <c:axId val="2131583720"/>
      </c:barChart>
      <c:catAx>
        <c:axId val="2137384184"/>
        <c:scaling>
          <c:orientation val="minMax"/>
        </c:scaling>
        <c:delete val="0"/>
        <c:axPos val="b"/>
        <c:numFmt formatCode="General" sourceLinked="0"/>
        <c:majorTickMark val="out"/>
        <c:minorTickMark val="none"/>
        <c:tickLblPos val="nextTo"/>
        <c:spPr>
          <a:ln w="12700">
            <a:solidFill>
              <a:schemeClr val="tx1"/>
            </a:solidFill>
          </a:ln>
        </c:spPr>
        <c:txPr>
          <a:bodyPr/>
          <a:lstStyle/>
          <a:p>
            <a:pPr>
              <a:lnSpc>
                <a:spcPct val="80000"/>
              </a:lnSpc>
              <a:defRPr sz="1000" b="0"/>
            </a:pPr>
            <a:endParaRPr lang="fr-FR"/>
          </a:p>
        </c:txPr>
        <c:crossAx val="2131583720"/>
        <c:crosses val="autoZero"/>
        <c:auto val="1"/>
        <c:lblAlgn val="ctr"/>
        <c:lblOffset val="0"/>
        <c:noMultiLvlLbl val="0"/>
      </c:catAx>
      <c:valAx>
        <c:axId val="2131583720"/>
        <c:scaling>
          <c:orientation val="minMax"/>
          <c:max val="0.04"/>
        </c:scaling>
        <c:delete val="0"/>
        <c:axPos val="l"/>
        <c:numFmt formatCode="0%" sourceLinked="0"/>
        <c:majorTickMark val="out"/>
        <c:minorTickMark val="none"/>
        <c:tickLblPos val="nextTo"/>
        <c:spPr>
          <a:ln w="12700">
            <a:solidFill>
              <a:schemeClr val="tx1"/>
            </a:solidFill>
          </a:ln>
        </c:spPr>
        <c:txPr>
          <a:bodyPr/>
          <a:lstStyle/>
          <a:p>
            <a:pPr>
              <a:defRPr sz="1100"/>
            </a:pPr>
            <a:endParaRPr lang="fr-FR"/>
          </a:p>
        </c:txPr>
        <c:crossAx val="2137384184"/>
        <c:crosses val="autoZero"/>
        <c:crossBetween val="between"/>
        <c:majorUnit val="0.01"/>
      </c:valAx>
    </c:plotArea>
    <c:plotVisOnly val="1"/>
    <c:dispBlanksAs val="gap"/>
    <c:showDLblsOverMax val="0"/>
  </c:chart>
  <c:txPr>
    <a:bodyPr/>
    <a:lstStyle/>
    <a:p>
      <a:pPr>
        <a:defRPr sz="1400"/>
      </a:pPr>
      <a:endParaRPr lang="fr-FR"/>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1438076651668"/>
          <c:y val="0.0398781214739337"/>
          <c:w val="0.750965920217969"/>
          <c:h val="0.823541635664912"/>
        </c:manualLayout>
      </c:layout>
      <c:lineChart>
        <c:grouping val="standard"/>
        <c:varyColors val="0"/>
        <c:ser>
          <c:idx val="0"/>
          <c:order val="0"/>
          <c:tx>
            <c:strRef>
              <c:f>Sheet1!$B$1</c:f>
              <c:strCache>
                <c:ptCount val="1"/>
                <c:pt idx="0">
                  <c:v>Placebo/Denosumab (N = 62)</c:v>
                </c:pt>
              </c:strCache>
            </c:strRef>
          </c:tx>
          <c:spPr>
            <a:ln w="25400">
              <a:solidFill>
                <a:schemeClr val="bg1">
                  <a:lumMod val="50000"/>
                </a:schemeClr>
              </a:solidFill>
              <a:prstDash val="solid"/>
            </a:ln>
          </c:spPr>
          <c:marker>
            <c:symbol val="square"/>
            <c:size val="6"/>
            <c:spPr>
              <a:solidFill>
                <a:schemeClr val="bg1">
                  <a:lumMod val="50000"/>
                </a:schemeClr>
              </a:solidFill>
              <a:ln>
                <a:noFill/>
                <a:prstDash val="sysDash"/>
              </a:ln>
            </c:spPr>
          </c:marker>
          <c:dPt>
            <c:idx val="26"/>
            <c:bubble3D val="0"/>
            <c:extLst xmlns:c16r2="http://schemas.microsoft.com/office/drawing/2015/06/chart">
              <c:ext xmlns:c16="http://schemas.microsoft.com/office/drawing/2014/chart" uri="{C3380CC4-5D6E-409C-BE32-E72D297353CC}">
                <c16:uniqueId val="{00000000-0A49-4D0A-881F-D3DF92014A9A}"/>
              </c:ext>
            </c:extLst>
          </c:dPt>
          <c:dPt>
            <c:idx val="36"/>
            <c:bubble3D val="0"/>
            <c:extLst xmlns:c16r2="http://schemas.microsoft.com/office/drawing/2015/06/chart">
              <c:ext xmlns:c16="http://schemas.microsoft.com/office/drawing/2014/chart" uri="{C3380CC4-5D6E-409C-BE32-E72D297353CC}">
                <c16:uniqueId val="{00000001-0A49-4D0A-881F-D3DF92014A9A}"/>
              </c:ext>
            </c:extLst>
          </c:dPt>
          <c:dPt>
            <c:idx val="48"/>
            <c:bubble3D val="0"/>
            <c:extLst xmlns:c16r2="http://schemas.microsoft.com/office/drawing/2015/06/chart">
              <c:ext xmlns:c16="http://schemas.microsoft.com/office/drawing/2014/chart" uri="{C3380CC4-5D6E-409C-BE32-E72D297353CC}">
                <c16:uniqueId val="{00000002-0A49-4D0A-881F-D3DF92014A9A}"/>
              </c:ext>
            </c:extLst>
          </c:dPt>
          <c:dLbls>
            <c:delete val="1"/>
          </c:dLbls>
          <c:errBars>
            <c:errDir val="y"/>
            <c:errBarType val="both"/>
            <c:errValType val="cust"/>
            <c:noEndCap val="0"/>
            <c:plus>
              <c:numRef>
                <c:f>Sheet1!$I$2:$I$50</c:f>
                <c:numCache>
                  <c:formatCode>General</c:formatCode>
                  <c:ptCount val="49"/>
                  <c:pt idx="0">
                    <c:v>0.0</c:v>
                  </c:pt>
                  <c:pt idx="1">
                    <c:v>6.0</c:v>
                  </c:pt>
                  <c:pt idx="2">
                    <c:v>13.0</c:v>
                  </c:pt>
                  <c:pt idx="6">
                    <c:v>11.0</c:v>
                  </c:pt>
                  <c:pt idx="7">
                    <c:v>24.0</c:v>
                  </c:pt>
                  <c:pt idx="12">
                    <c:v>16.0</c:v>
                  </c:pt>
                  <c:pt idx="13">
                    <c:v>17.0</c:v>
                  </c:pt>
                  <c:pt idx="18">
                    <c:v>13.0</c:v>
                  </c:pt>
                  <c:pt idx="24">
                    <c:v>29.0</c:v>
                  </c:pt>
                  <c:pt idx="26">
                    <c:v>14.0</c:v>
                  </c:pt>
                  <c:pt idx="36">
                    <c:v>18.0</c:v>
                  </c:pt>
                  <c:pt idx="48">
                    <c:v>20.0</c:v>
                  </c:pt>
                </c:numCache>
              </c:numRef>
            </c:plus>
            <c:minus>
              <c:numRef>
                <c:f>Sheet1!$H$2:$H$50</c:f>
                <c:numCache>
                  <c:formatCode>General</c:formatCode>
                  <c:ptCount val="49"/>
                  <c:pt idx="0">
                    <c:v>0.0</c:v>
                  </c:pt>
                  <c:pt idx="1">
                    <c:v>10.0</c:v>
                  </c:pt>
                  <c:pt idx="2">
                    <c:v>10.0</c:v>
                  </c:pt>
                  <c:pt idx="6">
                    <c:v>11.0</c:v>
                  </c:pt>
                  <c:pt idx="7">
                    <c:v>13.0</c:v>
                  </c:pt>
                  <c:pt idx="12">
                    <c:v>15.0</c:v>
                  </c:pt>
                  <c:pt idx="13">
                    <c:v>9.0</c:v>
                  </c:pt>
                  <c:pt idx="18">
                    <c:v>11.0</c:v>
                  </c:pt>
                  <c:pt idx="24">
                    <c:v>15.0</c:v>
                  </c:pt>
                  <c:pt idx="26">
                    <c:v>19.0</c:v>
                  </c:pt>
                  <c:pt idx="36">
                    <c:v>10.0</c:v>
                  </c:pt>
                  <c:pt idx="48">
                    <c:v>12.0</c:v>
                  </c:pt>
                </c:numCache>
              </c:numRef>
            </c:minus>
            <c:spPr>
              <a:ln w="15875">
                <a:solidFill>
                  <a:schemeClr val="bg1">
                    <a:lumMod val="50000"/>
                  </a:schemeClr>
                </a:solidFill>
              </a:ln>
            </c:spPr>
          </c:errBars>
          <c:cat>
            <c:strRef>
              <c:f>Sheet1!$A$2:$A$50</c:f>
              <c:strCache>
                <c:ptCount val="49"/>
                <c:pt idx="0">
                  <c:v>BL</c:v>
                </c:pt>
                <c:pt idx="2">
                  <c:v>1</c:v>
                </c:pt>
                <c:pt idx="6">
                  <c:v>3</c:v>
                </c:pt>
                <c:pt idx="12">
                  <c:v>6</c:v>
                </c:pt>
                <c:pt idx="18">
                  <c:v>9</c:v>
                </c:pt>
                <c:pt idx="24">
                  <c:v>12</c:v>
                </c:pt>
                <c:pt idx="26">
                  <c:v>13</c:v>
                </c:pt>
                <c:pt idx="36">
                  <c:v>18</c:v>
                </c:pt>
                <c:pt idx="48">
                  <c:v>24</c:v>
                </c:pt>
              </c:strCache>
            </c:strRef>
          </c:cat>
          <c:val>
            <c:numRef>
              <c:f>Sheet1!$B$2:$B$50</c:f>
              <c:numCache>
                <c:formatCode>0.0</c:formatCode>
                <c:ptCount val="49"/>
                <c:pt idx="0">
                  <c:v>0.0</c:v>
                </c:pt>
                <c:pt idx="1">
                  <c:v>2.0</c:v>
                </c:pt>
                <c:pt idx="2">
                  <c:v>-5.0</c:v>
                </c:pt>
                <c:pt idx="6">
                  <c:v>-6.0</c:v>
                </c:pt>
                <c:pt idx="7">
                  <c:v>-6.0</c:v>
                </c:pt>
                <c:pt idx="12">
                  <c:v>-4.0</c:v>
                </c:pt>
                <c:pt idx="13">
                  <c:v>-10.0</c:v>
                </c:pt>
                <c:pt idx="18">
                  <c:v>-9.0</c:v>
                </c:pt>
                <c:pt idx="24">
                  <c:v>-3.0</c:v>
                </c:pt>
                <c:pt idx="26">
                  <c:v>-27.0</c:v>
                </c:pt>
                <c:pt idx="36">
                  <c:v>-68.0</c:v>
                </c:pt>
                <c:pt idx="48">
                  <c:v>-68.0</c:v>
                </c:pt>
              </c:numCache>
            </c:numRef>
          </c:val>
          <c:smooth val="0"/>
          <c:extLst xmlns:c16r2="http://schemas.microsoft.com/office/drawing/2015/06/chart">
            <c:ext xmlns:c16="http://schemas.microsoft.com/office/drawing/2014/chart" uri="{C3380CC4-5D6E-409C-BE32-E72D297353CC}">
              <c16:uniqueId val="{00000003-0A49-4D0A-881F-D3DF92014A9A}"/>
            </c:ext>
          </c:extLst>
        </c:ser>
        <c:ser>
          <c:idx val="1"/>
          <c:order val="1"/>
          <c:tx>
            <c:strRef>
              <c:f>Sheet1!$C$1</c:f>
              <c:strCache>
                <c:ptCount val="1"/>
                <c:pt idx="0">
                  <c:v>Romosozumab/Denosumab (N = 62)</c:v>
                </c:pt>
              </c:strCache>
            </c:strRef>
          </c:tx>
          <c:spPr>
            <a:ln w="25400">
              <a:solidFill>
                <a:schemeClr val="accent1"/>
              </a:solidFill>
            </a:ln>
          </c:spPr>
          <c:marker>
            <c:symbol val="circle"/>
            <c:size val="6"/>
            <c:spPr>
              <a:solidFill>
                <a:schemeClr val="accent1"/>
              </a:solidFill>
              <a:ln>
                <a:noFill/>
              </a:ln>
            </c:spPr>
          </c:marker>
          <c:dPt>
            <c:idx val="26"/>
            <c:bubble3D val="0"/>
            <c:extLst xmlns:c16r2="http://schemas.microsoft.com/office/drawing/2015/06/chart">
              <c:ext xmlns:c16="http://schemas.microsoft.com/office/drawing/2014/chart" uri="{C3380CC4-5D6E-409C-BE32-E72D297353CC}">
                <c16:uniqueId val="{00000004-0A49-4D0A-881F-D3DF92014A9A}"/>
              </c:ext>
            </c:extLst>
          </c:dPt>
          <c:dPt>
            <c:idx val="36"/>
            <c:bubble3D val="0"/>
            <c:extLst xmlns:c16r2="http://schemas.microsoft.com/office/drawing/2015/06/chart">
              <c:ext xmlns:c16="http://schemas.microsoft.com/office/drawing/2014/chart" uri="{C3380CC4-5D6E-409C-BE32-E72D297353CC}">
                <c16:uniqueId val="{00000005-0A49-4D0A-881F-D3DF92014A9A}"/>
              </c:ext>
            </c:extLst>
          </c:dPt>
          <c:dPt>
            <c:idx val="48"/>
            <c:bubble3D val="0"/>
            <c:extLst xmlns:c16r2="http://schemas.microsoft.com/office/drawing/2015/06/chart">
              <c:ext xmlns:c16="http://schemas.microsoft.com/office/drawing/2014/chart" uri="{C3380CC4-5D6E-409C-BE32-E72D297353CC}">
                <c16:uniqueId val="{00000006-0A49-4D0A-881F-D3DF92014A9A}"/>
              </c:ext>
            </c:extLst>
          </c:dPt>
          <c:dLbls>
            <c:delete val="1"/>
          </c:dLbls>
          <c:errBars>
            <c:errDir val="y"/>
            <c:errBarType val="both"/>
            <c:errValType val="cust"/>
            <c:noEndCap val="0"/>
            <c:plus>
              <c:numRef>
                <c:f>Sheet1!$K$2:$K$50</c:f>
                <c:numCache>
                  <c:formatCode>General</c:formatCode>
                  <c:ptCount val="49"/>
                  <c:pt idx="0">
                    <c:v>0.0</c:v>
                  </c:pt>
                  <c:pt idx="1">
                    <c:v>42.0</c:v>
                  </c:pt>
                  <c:pt idx="2">
                    <c:v>43.0</c:v>
                  </c:pt>
                  <c:pt idx="6">
                    <c:v>47.0</c:v>
                  </c:pt>
                  <c:pt idx="7">
                    <c:v>67.0</c:v>
                  </c:pt>
                  <c:pt idx="12">
                    <c:v>16.0</c:v>
                  </c:pt>
                  <c:pt idx="13">
                    <c:v>44.0</c:v>
                  </c:pt>
                  <c:pt idx="18">
                    <c:v>36.0</c:v>
                  </c:pt>
                  <c:pt idx="24">
                    <c:v>19.0</c:v>
                  </c:pt>
                  <c:pt idx="26">
                    <c:v>8.0</c:v>
                  </c:pt>
                  <c:pt idx="36">
                    <c:v>14.0</c:v>
                  </c:pt>
                  <c:pt idx="48">
                    <c:v>24.0</c:v>
                  </c:pt>
                </c:numCache>
              </c:numRef>
            </c:plus>
            <c:minus>
              <c:numRef>
                <c:f>Sheet1!$J$2:$J$50</c:f>
                <c:numCache>
                  <c:formatCode>General</c:formatCode>
                  <c:ptCount val="49"/>
                  <c:pt idx="0">
                    <c:v>0.0</c:v>
                  </c:pt>
                  <c:pt idx="1">
                    <c:v>37.0</c:v>
                  </c:pt>
                  <c:pt idx="2">
                    <c:v>43.0</c:v>
                  </c:pt>
                  <c:pt idx="6">
                    <c:v>25.0</c:v>
                  </c:pt>
                  <c:pt idx="7">
                    <c:v>37.0</c:v>
                  </c:pt>
                  <c:pt idx="12">
                    <c:v>30.0</c:v>
                  </c:pt>
                  <c:pt idx="13">
                    <c:v>24.0</c:v>
                  </c:pt>
                  <c:pt idx="18">
                    <c:v>18.0</c:v>
                  </c:pt>
                  <c:pt idx="24">
                    <c:v>21.0</c:v>
                  </c:pt>
                  <c:pt idx="26">
                    <c:v>12.0</c:v>
                  </c:pt>
                  <c:pt idx="36">
                    <c:v>9.0</c:v>
                  </c:pt>
                  <c:pt idx="48">
                    <c:v>10.0</c:v>
                  </c:pt>
                </c:numCache>
              </c:numRef>
            </c:minus>
            <c:spPr>
              <a:ln w="15875">
                <a:solidFill>
                  <a:schemeClr val="accent1"/>
                </a:solidFill>
              </a:ln>
            </c:spPr>
          </c:errBars>
          <c:cat>
            <c:strRef>
              <c:f>Sheet1!$A$2:$A$50</c:f>
              <c:strCache>
                <c:ptCount val="49"/>
                <c:pt idx="0">
                  <c:v>BL</c:v>
                </c:pt>
                <c:pt idx="2">
                  <c:v>1</c:v>
                </c:pt>
                <c:pt idx="6">
                  <c:v>3</c:v>
                </c:pt>
                <c:pt idx="12">
                  <c:v>6</c:v>
                </c:pt>
                <c:pt idx="18">
                  <c:v>9</c:v>
                </c:pt>
                <c:pt idx="24">
                  <c:v>12</c:v>
                </c:pt>
                <c:pt idx="26">
                  <c:v>13</c:v>
                </c:pt>
                <c:pt idx="36">
                  <c:v>18</c:v>
                </c:pt>
                <c:pt idx="48">
                  <c:v>24</c:v>
                </c:pt>
              </c:strCache>
            </c:strRef>
          </c:cat>
          <c:val>
            <c:numRef>
              <c:f>Sheet1!$C$2:$C$50</c:f>
              <c:numCache>
                <c:formatCode>0.0</c:formatCode>
                <c:ptCount val="49"/>
                <c:pt idx="0">
                  <c:v>0.0</c:v>
                </c:pt>
                <c:pt idx="1">
                  <c:v>148.0</c:v>
                </c:pt>
                <c:pt idx="2">
                  <c:v>95.0</c:v>
                </c:pt>
                <c:pt idx="6">
                  <c:v>21.0</c:v>
                </c:pt>
                <c:pt idx="7">
                  <c:v>50.0</c:v>
                </c:pt>
                <c:pt idx="12">
                  <c:v>7.0</c:v>
                </c:pt>
                <c:pt idx="13">
                  <c:v>30.0</c:v>
                </c:pt>
                <c:pt idx="18">
                  <c:v>-9.0</c:v>
                </c:pt>
                <c:pt idx="24">
                  <c:v>-17.0</c:v>
                </c:pt>
                <c:pt idx="26">
                  <c:v>-50.0</c:v>
                </c:pt>
                <c:pt idx="36">
                  <c:v>-69.0</c:v>
                </c:pt>
                <c:pt idx="48">
                  <c:v>-69.0</c:v>
                </c:pt>
              </c:numCache>
            </c:numRef>
          </c:val>
          <c:smooth val="0"/>
          <c:extLst xmlns:c16r2="http://schemas.microsoft.com/office/drawing/2015/06/chart">
            <c:ext xmlns:c16="http://schemas.microsoft.com/office/drawing/2014/chart" uri="{C3380CC4-5D6E-409C-BE32-E72D297353CC}">
              <c16:uniqueId val="{00000007-0A49-4D0A-881F-D3DF92014A9A}"/>
            </c:ext>
          </c:extLst>
        </c:ser>
        <c:dLbls>
          <c:showLegendKey val="0"/>
          <c:showVal val="1"/>
          <c:showCatName val="0"/>
          <c:showSerName val="0"/>
          <c:showPercent val="0"/>
          <c:showBubbleSize val="0"/>
        </c:dLbls>
        <c:marker val="1"/>
        <c:smooth val="0"/>
        <c:axId val="-2043221928"/>
        <c:axId val="-2042906808"/>
      </c:lineChart>
      <c:catAx>
        <c:axId val="-2043221928"/>
        <c:scaling>
          <c:orientation val="minMax"/>
        </c:scaling>
        <c:delete val="0"/>
        <c:axPos val="b"/>
        <c:title>
          <c:tx>
            <c:rich>
              <a:bodyPr/>
              <a:lstStyle/>
              <a:p>
                <a:pPr>
                  <a:defRPr sz="1200"/>
                </a:pPr>
                <a:r>
                  <a:rPr lang="en-US" sz="1200" dirty="0"/>
                  <a:t>Study month</a:t>
                </a:r>
              </a:p>
            </c:rich>
          </c:tx>
          <c:layout>
            <c:manualLayout>
              <c:xMode val="edge"/>
              <c:yMode val="edge"/>
              <c:x val="0.479251789865436"/>
              <c:y val="0.93717783581087"/>
            </c:manualLayout>
          </c:layout>
          <c:overlay val="0"/>
        </c:title>
        <c:numFmt formatCode="General" sourceLinked="0"/>
        <c:majorTickMark val="none"/>
        <c:minorTickMark val="none"/>
        <c:tickLblPos val="low"/>
        <c:spPr>
          <a:ln w="12700">
            <a:solidFill>
              <a:schemeClr val="tx1"/>
            </a:solidFill>
          </a:ln>
        </c:spPr>
        <c:txPr>
          <a:bodyPr/>
          <a:lstStyle/>
          <a:p>
            <a:pPr>
              <a:defRPr sz="1100"/>
            </a:pPr>
            <a:endParaRPr lang="fr-FR"/>
          </a:p>
        </c:txPr>
        <c:crossAx val="-2042906808"/>
        <c:crosses val="autoZero"/>
        <c:auto val="1"/>
        <c:lblAlgn val="ctr"/>
        <c:lblOffset val="100"/>
        <c:tickMarkSkip val="6"/>
        <c:noMultiLvlLbl val="0"/>
      </c:catAx>
      <c:valAx>
        <c:axId val="-2042906808"/>
        <c:scaling>
          <c:orientation val="minMax"/>
        </c:scaling>
        <c:delete val="0"/>
        <c:axPos val="l"/>
        <c:title>
          <c:tx>
            <c:rich>
              <a:bodyPr rot="-5400000" vert="horz"/>
              <a:lstStyle/>
              <a:p>
                <a:pPr>
                  <a:defRPr sz="1100" b="1"/>
                </a:pPr>
                <a:r>
                  <a:rPr lang="en-US" sz="1100" b="1" dirty="0"/>
                  <a:t>Percentage change from baseline</a:t>
                </a:r>
              </a:p>
            </c:rich>
          </c:tx>
          <c:layout>
            <c:manualLayout>
              <c:xMode val="edge"/>
              <c:yMode val="edge"/>
              <c:x val="0.000301421911990332"/>
              <c:y val="0.126192022230655"/>
            </c:manualLayout>
          </c:layout>
          <c:overlay val="0"/>
        </c:title>
        <c:numFmt formatCode="#,##0;&quot;–&quot;#,##0" sourceLinked="0"/>
        <c:majorTickMark val="out"/>
        <c:minorTickMark val="none"/>
        <c:tickLblPos val="nextTo"/>
        <c:spPr>
          <a:ln w="12700">
            <a:solidFill>
              <a:schemeClr val="tx1"/>
            </a:solidFill>
          </a:ln>
        </c:spPr>
        <c:txPr>
          <a:bodyPr/>
          <a:lstStyle/>
          <a:p>
            <a:pPr>
              <a:defRPr sz="1100"/>
            </a:pPr>
            <a:endParaRPr lang="fr-FR"/>
          </a:p>
        </c:txPr>
        <c:crossAx val="-2043221928"/>
        <c:crosses val="autoZero"/>
        <c:crossBetween val="midCat"/>
      </c:valAx>
    </c:plotArea>
    <c:plotVisOnly val="1"/>
    <c:dispBlanksAs val="span"/>
    <c:showDLblsOverMax val="0"/>
  </c:chart>
  <c:txPr>
    <a:bodyPr/>
    <a:lstStyle/>
    <a:p>
      <a:pPr>
        <a:defRPr sz="10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911623787188"/>
          <c:y val="0.0398781214739337"/>
          <c:w val="0.796492379940241"/>
          <c:h val="0.823541635664912"/>
        </c:manualLayout>
      </c:layout>
      <c:lineChart>
        <c:grouping val="standard"/>
        <c:varyColors val="0"/>
        <c:ser>
          <c:idx val="0"/>
          <c:order val="0"/>
          <c:tx>
            <c:strRef>
              <c:f>Sheet1!$B$1</c:f>
              <c:strCache>
                <c:ptCount val="1"/>
                <c:pt idx="0">
                  <c:v>Placebo/Denosumab (N = 68)</c:v>
                </c:pt>
              </c:strCache>
            </c:strRef>
          </c:tx>
          <c:spPr>
            <a:ln w="25400">
              <a:solidFill>
                <a:schemeClr val="bg1">
                  <a:lumMod val="50000"/>
                </a:schemeClr>
              </a:solidFill>
              <a:prstDash val="solid"/>
            </a:ln>
          </c:spPr>
          <c:marker>
            <c:symbol val="square"/>
            <c:size val="6"/>
            <c:spPr>
              <a:solidFill>
                <a:schemeClr val="bg1">
                  <a:lumMod val="50000"/>
                </a:schemeClr>
              </a:solidFill>
              <a:ln>
                <a:noFill/>
                <a:prstDash val="sysDash"/>
              </a:ln>
            </c:spPr>
          </c:marker>
          <c:dPt>
            <c:idx val="26"/>
            <c:bubble3D val="0"/>
            <c:extLst xmlns:c16r2="http://schemas.microsoft.com/office/drawing/2015/06/chart">
              <c:ext xmlns:c16="http://schemas.microsoft.com/office/drawing/2014/chart" uri="{C3380CC4-5D6E-409C-BE32-E72D297353CC}">
                <c16:uniqueId val="{00000000-0A49-4D0A-881F-D3DF92014A9A}"/>
              </c:ext>
            </c:extLst>
          </c:dPt>
          <c:dPt>
            <c:idx val="36"/>
            <c:bubble3D val="0"/>
            <c:extLst xmlns:c16r2="http://schemas.microsoft.com/office/drawing/2015/06/chart">
              <c:ext xmlns:c16="http://schemas.microsoft.com/office/drawing/2014/chart" uri="{C3380CC4-5D6E-409C-BE32-E72D297353CC}">
                <c16:uniqueId val="{00000001-0A49-4D0A-881F-D3DF92014A9A}"/>
              </c:ext>
            </c:extLst>
          </c:dPt>
          <c:dPt>
            <c:idx val="48"/>
            <c:bubble3D val="0"/>
            <c:extLst xmlns:c16r2="http://schemas.microsoft.com/office/drawing/2015/06/chart">
              <c:ext xmlns:c16="http://schemas.microsoft.com/office/drawing/2014/chart" uri="{C3380CC4-5D6E-409C-BE32-E72D297353CC}">
                <c16:uniqueId val="{00000002-0A49-4D0A-881F-D3DF92014A9A}"/>
              </c:ext>
            </c:extLst>
          </c:dPt>
          <c:dLbls>
            <c:delete val="1"/>
          </c:dLbls>
          <c:errBars>
            <c:errDir val="y"/>
            <c:errBarType val="both"/>
            <c:errValType val="cust"/>
            <c:noEndCap val="0"/>
            <c:plus>
              <c:numRef>
                <c:f>Sheet1!$I$2:$I$50</c:f>
                <c:numCache>
                  <c:formatCode>General</c:formatCode>
                  <c:ptCount val="49"/>
                  <c:pt idx="0">
                    <c:v>0.0</c:v>
                  </c:pt>
                  <c:pt idx="1">
                    <c:v>13.0</c:v>
                  </c:pt>
                  <c:pt idx="2">
                    <c:v>19.0</c:v>
                  </c:pt>
                  <c:pt idx="6">
                    <c:v>18.0</c:v>
                  </c:pt>
                  <c:pt idx="7">
                    <c:v>22.0</c:v>
                  </c:pt>
                  <c:pt idx="12">
                    <c:v>14.0</c:v>
                  </c:pt>
                  <c:pt idx="13">
                    <c:v>8.0</c:v>
                  </c:pt>
                  <c:pt idx="18">
                    <c:v>15.0</c:v>
                  </c:pt>
                  <c:pt idx="24">
                    <c:v>25.0</c:v>
                  </c:pt>
                  <c:pt idx="26">
                    <c:v>6.0</c:v>
                  </c:pt>
                  <c:pt idx="36">
                    <c:v>12.0</c:v>
                  </c:pt>
                  <c:pt idx="48">
                    <c:v>14.0</c:v>
                  </c:pt>
                </c:numCache>
              </c:numRef>
            </c:plus>
            <c:minus>
              <c:numRef>
                <c:f>Sheet1!$H$2:$H$50</c:f>
                <c:numCache>
                  <c:formatCode>General</c:formatCode>
                  <c:ptCount val="49"/>
                  <c:pt idx="0">
                    <c:v>0.0</c:v>
                  </c:pt>
                  <c:pt idx="1">
                    <c:v>11.0</c:v>
                  </c:pt>
                  <c:pt idx="2">
                    <c:v>15.0</c:v>
                  </c:pt>
                  <c:pt idx="6">
                    <c:v>14.0</c:v>
                  </c:pt>
                  <c:pt idx="7">
                    <c:v>14.0</c:v>
                  </c:pt>
                  <c:pt idx="12">
                    <c:v>21.0</c:v>
                  </c:pt>
                  <c:pt idx="13">
                    <c:v>12.0</c:v>
                  </c:pt>
                  <c:pt idx="18">
                    <c:v>22.0</c:v>
                  </c:pt>
                  <c:pt idx="24">
                    <c:v>20.0</c:v>
                  </c:pt>
                  <c:pt idx="26">
                    <c:v>2.0</c:v>
                  </c:pt>
                  <c:pt idx="36">
                    <c:v>6.0</c:v>
                  </c:pt>
                  <c:pt idx="48">
                    <c:v>11.0</c:v>
                  </c:pt>
                </c:numCache>
              </c:numRef>
            </c:minus>
            <c:spPr>
              <a:ln w="15875">
                <a:solidFill>
                  <a:schemeClr val="bg1">
                    <a:lumMod val="50000"/>
                  </a:schemeClr>
                </a:solidFill>
              </a:ln>
            </c:spPr>
          </c:errBars>
          <c:cat>
            <c:strRef>
              <c:f>Sheet1!$A$2:$A$50</c:f>
              <c:strCache>
                <c:ptCount val="49"/>
                <c:pt idx="0">
                  <c:v>BL</c:v>
                </c:pt>
                <c:pt idx="2">
                  <c:v>1</c:v>
                </c:pt>
                <c:pt idx="6">
                  <c:v>3</c:v>
                </c:pt>
                <c:pt idx="12">
                  <c:v>6</c:v>
                </c:pt>
                <c:pt idx="18">
                  <c:v>9</c:v>
                </c:pt>
                <c:pt idx="24">
                  <c:v>12</c:v>
                </c:pt>
                <c:pt idx="26">
                  <c:v>13</c:v>
                </c:pt>
                <c:pt idx="36">
                  <c:v>18</c:v>
                </c:pt>
                <c:pt idx="48">
                  <c:v>24</c:v>
                </c:pt>
              </c:strCache>
            </c:strRef>
          </c:cat>
          <c:val>
            <c:numRef>
              <c:f>Sheet1!$B$2:$B$50</c:f>
              <c:numCache>
                <c:formatCode>0.0</c:formatCode>
                <c:ptCount val="49"/>
                <c:pt idx="0">
                  <c:v>0.0</c:v>
                </c:pt>
                <c:pt idx="1">
                  <c:v>2.0</c:v>
                </c:pt>
                <c:pt idx="2">
                  <c:v>0.0</c:v>
                </c:pt>
                <c:pt idx="6">
                  <c:v>-10.0</c:v>
                </c:pt>
                <c:pt idx="7">
                  <c:v>-10.0</c:v>
                </c:pt>
                <c:pt idx="12">
                  <c:v>-25.0</c:v>
                </c:pt>
                <c:pt idx="13">
                  <c:v>-33.0</c:v>
                </c:pt>
                <c:pt idx="18">
                  <c:v>-24.0</c:v>
                </c:pt>
                <c:pt idx="24">
                  <c:v>-29.0</c:v>
                </c:pt>
                <c:pt idx="26">
                  <c:v>-92.0</c:v>
                </c:pt>
                <c:pt idx="36">
                  <c:v>-85.0</c:v>
                </c:pt>
                <c:pt idx="48">
                  <c:v>-80.0</c:v>
                </c:pt>
              </c:numCache>
            </c:numRef>
          </c:val>
          <c:smooth val="0"/>
          <c:extLst xmlns:c16r2="http://schemas.microsoft.com/office/drawing/2015/06/chart">
            <c:ext xmlns:c16="http://schemas.microsoft.com/office/drawing/2014/chart" uri="{C3380CC4-5D6E-409C-BE32-E72D297353CC}">
              <c16:uniqueId val="{00000003-0A49-4D0A-881F-D3DF92014A9A}"/>
            </c:ext>
          </c:extLst>
        </c:ser>
        <c:ser>
          <c:idx val="1"/>
          <c:order val="1"/>
          <c:tx>
            <c:strRef>
              <c:f>Sheet1!$C$1</c:f>
              <c:strCache>
                <c:ptCount val="1"/>
                <c:pt idx="0">
                  <c:v>Romosozumab/Denosumab (N = 60)</c:v>
                </c:pt>
              </c:strCache>
            </c:strRef>
          </c:tx>
          <c:spPr>
            <a:ln w="25400">
              <a:solidFill>
                <a:schemeClr val="accent1"/>
              </a:solidFill>
            </a:ln>
          </c:spPr>
          <c:marker>
            <c:symbol val="circle"/>
            <c:size val="6"/>
            <c:spPr>
              <a:solidFill>
                <a:schemeClr val="accent1"/>
              </a:solidFill>
              <a:ln>
                <a:noFill/>
              </a:ln>
            </c:spPr>
          </c:marker>
          <c:dPt>
            <c:idx val="26"/>
            <c:bubble3D val="0"/>
            <c:extLst xmlns:c16r2="http://schemas.microsoft.com/office/drawing/2015/06/chart">
              <c:ext xmlns:c16="http://schemas.microsoft.com/office/drawing/2014/chart" uri="{C3380CC4-5D6E-409C-BE32-E72D297353CC}">
                <c16:uniqueId val="{00000004-0A49-4D0A-881F-D3DF92014A9A}"/>
              </c:ext>
            </c:extLst>
          </c:dPt>
          <c:dPt>
            <c:idx val="36"/>
            <c:bubble3D val="0"/>
            <c:extLst xmlns:c16r2="http://schemas.microsoft.com/office/drawing/2015/06/chart">
              <c:ext xmlns:c16="http://schemas.microsoft.com/office/drawing/2014/chart" uri="{C3380CC4-5D6E-409C-BE32-E72D297353CC}">
                <c16:uniqueId val="{00000005-0A49-4D0A-881F-D3DF92014A9A}"/>
              </c:ext>
            </c:extLst>
          </c:dPt>
          <c:dPt>
            <c:idx val="48"/>
            <c:bubble3D val="0"/>
            <c:extLst xmlns:c16r2="http://schemas.microsoft.com/office/drawing/2015/06/chart">
              <c:ext xmlns:c16="http://schemas.microsoft.com/office/drawing/2014/chart" uri="{C3380CC4-5D6E-409C-BE32-E72D297353CC}">
                <c16:uniqueId val="{00000006-0A49-4D0A-881F-D3DF92014A9A}"/>
              </c:ext>
            </c:extLst>
          </c:dPt>
          <c:dLbls>
            <c:delete val="1"/>
          </c:dLbls>
          <c:errBars>
            <c:errDir val="y"/>
            <c:errBarType val="both"/>
            <c:errValType val="cust"/>
            <c:noEndCap val="0"/>
            <c:plus>
              <c:numRef>
                <c:f>Sheet1!$K$2:$K$50</c:f>
                <c:numCache>
                  <c:formatCode>General</c:formatCode>
                  <c:ptCount val="49"/>
                  <c:pt idx="0">
                    <c:v>0.0</c:v>
                  </c:pt>
                  <c:pt idx="1">
                    <c:v>22.0</c:v>
                  </c:pt>
                  <c:pt idx="2">
                    <c:v>22.0</c:v>
                  </c:pt>
                  <c:pt idx="6">
                    <c:v>36.0</c:v>
                  </c:pt>
                  <c:pt idx="7">
                    <c:v>39.0</c:v>
                  </c:pt>
                  <c:pt idx="12">
                    <c:v>24.0</c:v>
                  </c:pt>
                  <c:pt idx="13">
                    <c:v>24.0</c:v>
                  </c:pt>
                  <c:pt idx="18">
                    <c:v>22.0</c:v>
                  </c:pt>
                  <c:pt idx="24">
                    <c:v>23.0</c:v>
                  </c:pt>
                  <c:pt idx="26">
                    <c:v>5.0</c:v>
                  </c:pt>
                  <c:pt idx="36">
                    <c:v>42.0</c:v>
                  </c:pt>
                  <c:pt idx="48">
                    <c:v>43.0</c:v>
                  </c:pt>
                </c:numCache>
              </c:numRef>
            </c:plus>
            <c:minus>
              <c:numRef>
                <c:f>Sheet1!$J$2:$J$50</c:f>
                <c:numCache>
                  <c:formatCode>General</c:formatCode>
                  <c:ptCount val="49"/>
                  <c:pt idx="0">
                    <c:v>0.0</c:v>
                  </c:pt>
                  <c:pt idx="1">
                    <c:v>12.0</c:v>
                  </c:pt>
                  <c:pt idx="2">
                    <c:v>12.0</c:v>
                  </c:pt>
                  <c:pt idx="6">
                    <c:v>18.0</c:v>
                  </c:pt>
                  <c:pt idx="7">
                    <c:v>18.0</c:v>
                  </c:pt>
                  <c:pt idx="12">
                    <c:v>24.0</c:v>
                  </c:pt>
                  <c:pt idx="13">
                    <c:v>20.0</c:v>
                  </c:pt>
                  <c:pt idx="18">
                    <c:v>17.0</c:v>
                  </c:pt>
                  <c:pt idx="24">
                    <c:v>16.0</c:v>
                  </c:pt>
                  <c:pt idx="26">
                    <c:v>2.0</c:v>
                  </c:pt>
                  <c:pt idx="36">
                    <c:v>8.0</c:v>
                  </c:pt>
                  <c:pt idx="48">
                    <c:v>9.0</c:v>
                  </c:pt>
                </c:numCache>
              </c:numRef>
            </c:minus>
            <c:spPr>
              <a:ln w="15875">
                <a:solidFill>
                  <a:schemeClr val="accent1"/>
                </a:solidFill>
              </a:ln>
            </c:spPr>
          </c:errBars>
          <c:cat>
            <c:strRef>
              <c:f>Sheet1!$A$2:$A$50</c:f>
              <c:strCache>
                <c:ptCount val="49"/>
                <c:pt idx="0">
                  <c:v>BL</c:v>
                </c:pt>
                <c:pt idx="2">
                  <c:v>1</c:v>
                </c:pt>
                <c:pt idx="6">
                  <c:v>3</c:v>
                </c:pt>
                <c:pt idx="12">
                  <c:v>6</c:v>
                </c:pt>
                <c:pt idx="18">
                  <c:v>9</c:v>
                </c:pt>
                <c:pt idx="24">
                  <c:v>12</c:v>
                </c:pt>
                <c:pt idx="26">
                  <c:v>13</c:v>
                </c:pt>
                <c:pt idx="36">
                  <c:v>18</c:v>
                </c:pt>
                <c:pt idx="48">
                  <c:v>24</c:v>
                </c:pt>
              </c:strCache>
            </c:strRef>
          </c:cat>
          <c:val>
            <c:numRef>
              <c:f>Sheet1!$C$2:$C$50</c:f>
              <c:numCache>
                <c:formatCode>0.0</c:formatCode>
                <c:ptCount val="49"/>
                <c:pt idx="0">
                  <c:v>0.0</c:v>
                </c:pt>
                <c:pt idx="1">
                  <c:v>-51.0</c:v>
                </c:pt>
                <c:pt idx="2">
                  <c:v>-41.0</c:v>
                </c:pt>
                <c:pt idx="6">
                  <c:v>-20.0</c:v>
                </c:pt>
                <c:pt idx="7">
                  <c:v>-37.0</c:v>
                </c:pt>
                <c:pt idx="12">
                  <c:v>-37.0</c:v>
                </c:pt>
                <c:pt idx="13">
                  <c:v>-50.0</c:v>
                </c:pt>
                <c:pt idx="18">
                  <c:v>-52.0</c:v>
                </c:pt>
                <c:pt idx="24">
                  <c:v>-53.0</c:v>
                </c:pt>
                <c:pt idx="26">
                  <c:v>-92.0</c:v>
                </c:pt>
                <c:pt idx="36">
                  <c:v>-81.0</c:v>
                </c:pt>
                <c:pt idx="48">
                  <c:v>-78.0</c:v>
                </c:pt>
              </c:numCache>
            </c:numRef>
          </c:val>
          <c:smooth val="0"/>
          <c:extLst xmlns:c16r2="http://schemas.microsoft.com/office/drawing/2015/06/chart">
            <c:ext xmlns:c16="http://schemas.microsoft.com/office/drawing/2014/chart" uri="{C3380CC4-5D6E-409C-BE32-E72D297353CC}">
              <c16:uniqueId val="{00000007-0A49-4D0A-881F-D3DF92014A9A}"/>
            </c:ext>
          </c:extLst>
        </c:ser>
        <c:dLbls>
          <c:showLegendKey val="0"/>
          <c:showVal val="1"/>
          <c:showCatName val="0"/>
          <c:showSerName val="0"/>
          <c:showPercent val="0"/>
          <c:showBubbleSize val="0"/>
        </c:dLbls>
        <c:marker val="1"/>
        <c:smooth val="0"/>
        <c:axId val="-2043362296"/>
        <c:axId val="-2047615560"/>
      </c:lineChart>
      <c:catAx>
        <c:axId val="-2043362296"/>
        <c:scaling>
          <c:orientation val="minMax"/>
        </c:scaling>
        <c:delete val="0"/>
        <c:axPos val="b"/>
        <c:title>
          <c:tx>
            <c:rich>
              <a:bodyPr/>
              <a:lstStyle/>
              <a:p>
                <a:pPr>
                  <a:defRPr sz="1200"/>
                </a:pPr>
                <a:r>
                  <a:rPr lang="en-US" sz="1200" dirty="0"/>
                  <a:t>Study month</a:t>
                </a:r>
              </a:p>
            </c:rich>
          </c:tx>
          <c:layout>
            <c:manualLayout>
              <c:xMode val="edge"/>
              <c:yMode val="edge"/>
              <c:x val="0.451249987041464"/>
              <c:y val="0.93717783581087"/>
            </c:manualLayout>
          </c:layout>
          <c:overlay val="0"/>
        </c:title>
        <c:numFmt formatCode="General" sourceLinked="0"/>
        <c:majorTickMark val="none"/>
        <c:minorTickMark val="none"/>
        <c:tickLblPos val="low"/>
        <c:spPr>
          <a:ln w="12700">
            <a:solidFill>
              <a:schemeClr val="tx1"/>
            </a:solidFill>
          </a:ln>
        </c:spPr>
        <c:txPr>
          <a:bodyPr/>
          <a:lstStyle/>
          <a:p>
            <a:pPr>
              <a:defRPr sz="1100"/>
            </a:pPr>
            <a:endParaRPr lang="fr-FR"/>
          </a:p>
        </c:txPr>
        <c:crossAx val="-2047615560"/>
        <c:crosses val="autoZero"/>
        <c:auto val="1"/>
        <c:lblAlgn val="ctr"/>
        <c:lblOffset val="100"/>
        <c:tickMarkSkip val="6"/>
        <c:noMultiLvlLbl val="0"/>
      </c:catAx>
      <c:valAx>
        <c:axId val="-2047615560"/>
        <c:scaling>
          <c:orientation val="minMax"/>
          <c:max val="250.0"/>
        </c:scaling>
        <c:delete val="0"/>
        <c:axPos val="l"/>
        <c:numFmt formatCode="#,##0;&quot;–&quot;#,##0" sourceLinked="0"/>
        <c:majorTickMark val="out"/>
        <c:minorTickMark val="none"/>
        <c:tickLblPos val="nextTo"/>
        <c:spPr>
          <a:ln w="12700">
            <a:solidFill>
              <a:schemeClr val="tx1"/>
            </a:solidFill>
          </a:ln>
        </c:spPr>
        <c:txPr>
          <a:bodyPr/>
          <a:lstStyle/>
          <a:p>
            <a:pPr>
              <a:defRPr sz="1100"/>
            </a:pPr>
            <a:endParaRPr lang="fr-FR"/>
          </a:p>
        </c:txPr>
        <c:crossAx val="-2043362296"/>
        <c:crosses val="autoZero"/>
        <c:crossBetween val="midCat"/>
      </c:valAx>
    </c:plotArea>
    <c:plotVisOnly val="1"/>
    <c:dispBlanksAs val="span"/>
    <c:showDLblsOverMax val="0"/>
  </c:chart>
  <c:txPr>
    <a:bodyPr/>
    <a:lstStyle/>
    <a:p>
      <a:pPr>
        <a:defRPr sz="1000"/>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73300590854"/>
          <c:y val="0.0516372665492734"/>
          <c:w val="0.753791725018551"/>
          <c:h val="0.787288207016101"/>
        </c:manualLayout>
      </c:layout>
      <c:lineChart>
        <c:grouping val="standard"/>
        <c:varyColors val="0"/>
        <c:ser>
          <c:idx val="0"/>
          <c:order val="0"/>
          <c:tx>
            <c:strRef>
              <c:f>Sheet1!$B$1</c:f>
              <c:strCache>
                <c:ptCount val="1"/>
                <c:pt idx="0">
                  <c:v>Placebo/Denosumab (N = 62)</c:v>
                </c:pt>
              </c:strCache>
            </c:strRef>
          </c:tx>
          <c:spPr>
            <a:ln w="25400">
              <a:solidFill>
                <a:schemeClr val="bg1">
                  <a:lumMod val="50000"/>
                </a:schemeClr>
              </a:solidFill>
              <a:prstDash val="solid"/>
            </a:ln>
          </c:spPr>
          <c:marker>
            <c:symbol val="square"/>
            <c:size val="7"/>
            <c:spPr>
              <a:solidFill>
                <a:schemeClr val="bg1">
                  <a:lumMod val="50000"/>
                </a:schemeClr>
              </a:solidFill>
              <a:ln>
                <a:noFill/>
                <a:prstDash val="sysDash"/>
              </a:ln>
            </c:spPr>
          </c:marker>
          <c:dPt>
            <c:idx val="3"/>
            <c:bubble3D val="0"/>
            <c:extLst xmlns:c16r2="http://schemas.microsoft.com/office/drawing/2015/06/chart">
              <c:ext xmlns:c16="http://schemas.microsoft.com/office/drawing/2014/chart" uri="{C3380CC4-5D6E-409C-BE32-E72D297353CC}">
                <c16:uniqueId val="{00000000-032D-4027-87DA-CB50AEBAD773}"/>
              </c:ext>
            </c:extLst>
          </c:dPt>
          <c:dPt>
            <c:idx val="4"/>
            <c:bubble3D val="0"/>
            <c:extLst xmlns:c16r2="http://schemas.microsoft.com/office/drawing/2015/06/chart">
              <c:ext xmlns:c16="http://schemas.microsoft.com/office/drawing/2014/chart" uri="{C3380CC4-5D6E-409C-BE32-E72D297353CC}">
                <c16:uniqueId val="{00000001-032D-4027-87DA-CB50AEBAD773}"/>
              </c:ext>
            </c:extLst>
          </c:dPt>
          <c:dLbls>
            <c:delete val="1"/>
          </c:dLbls>
          <c:errBars>
            <c:errDir val="y"/>
            <c:errBarType val="both"/>
            <c:errValType val="cust"/>
            <c:noEndCap val="0"/>
            <c:plus>
              <c:numRef>
                <c:f>Sheet1!$I$2:$I$6</c:f>
                <c:numCache>
                  <c:formatCode>General</c:formatCode>
                  <c:ptCount val="5"/>
                  <c:pt idx="0">
                    <c:v>0.0</c:v>
                  </c:pt>
                  <c:pt idx="1">
                    <c:v>0.6</c:v>
                  </c:pt>
                  <c:pt idx="2">
                    <c:v>0.7</c:v>
                  </c:pt>
                  <c:pt idx="3">
                    <c:v>0.8</c:v>
                  </c:pt>
                  <c:pt idx="4">
                    <c:v>0.7</c:v>
                  </c:pt>
                </c:numCache>
              </c:numRef>
            </c:plus>
            <c:minus>
              <c:numRef>
                <c:f>Sheet1!$H$2:$H$6</c:f>
                <c:numCache>
                  <c:formatCode>General</c:formatCode>
                  <c:ptCount val="5"/>
                  <c:pt idx="0">
                    <c:v>0.0</c:v>
                  </c:pt>
                  <c:pt idx="1">
                    <c:v>0.7</c:v>
                  </c:pt>
                  <c:pt idx="2">
                    <c:v>0.8</c:v>
                  </c:pt>
                  <c:pt idx="3">
                    <c:v>0.7</c:v>
                  </c:pt>
                  <c:pt idx="4">
                    <c:v>0.8</c:v>
                  </c:pt>
                </c:numCache>
              </c:numRef>
            </c:minus>
            <c:spPr>
              <a:ln w="15875">
                <a:solidFill>
                  <a:schemeClr val="bg1">
                    <a:lumMod val="50000"/>
                  </a:schemeClr>
                </a:solidFill>
              </a:ln>
            </c:spPr>
          </c:errBars>
          <c:cat>
            <c:strRef>
              <c:f>Sheet1!$A$2:$A$6</c:f>
              <c:strCache>
                <c:ptCount val="5"/>
                <c:pt idx="0">
                  <c:v>Baseline</c:v>
                </c:pt>
                <c:pt idx="1">
                  <c:v>Month 6</c:v>
                </c:pt>
                <c:pt idx="2">
                  <c:v>Month 12</c:v>
                </c:pt>
                <c:pt idx="3">
                  <c:v>Month 18</c:v>
                </c:pt>
                <c:pt idx="4">
                  <c:v>Month 24</c:v>
                </c:pt>
              </c:strCache>
            </c:strRef>
          </c:cat>
          <c:val>
            <c:numRef>
              <c:f>Sheet1!$B$2:$B$6</c:f>
              <c:numCache>
                <c:formatCode>0.0</c:formatCode>
                <c:ptCount val="5"/>
                <c:pt idx="0">
                  <c:v>0.0</c:v>
                </c:pt>
                <c:pt idx="1">
                  <c:v>0.4</c:v>
                </c:pt>
                <c:pt idx="2">
                  <c:v>0.0</c:v>
                </c:pt>
                <c:pt idx="3">
                  <c:v>1.6</c:v>
                </c:pt>
                <c:pt idx="4">
                  <c:v>2.9</c:v>
                </c:pt>
              </c:numCache>
            </c:numRef>
          </c:val>
          <c:smooth val="0"/>
          <c:extLst xmlns:c16r2="http://schemas.microsoft.com/office/drawing/2015/06/chart">
            <c:ext xmlns:c16="http://schemas.microsoft.com/office/drawing/2014/chart" uri="{C3380CC4-5D6E-409C-BE32-E72D297353CC}">
              <c16:uniqueId val="{00000002-032D-4027-87DA-CB50AEBAD773}"/>
            </c:ext>
          </c:extLst>
        </c:ser>
        <c:ser>
          <c:idx val="1"/>
          <c:order val="1"/>
          <c:tx>
            <c:strRef>
              <c:f>Sheet1!$C$1</c:f>
              <c:strCache>
                <c:ptCount val="1"/>
                <c:pt idx="0">
                  <c:v>Romosozumab/Denosumab (N = 66)</c:v>
                </c:pt>
              </c:strCache>
            </c:strRef>
          </c:tx>
          <c:spPr>
            <a:ln w="25400">
              <a:solidFill>
                <a:schemeClr val="accent1"/>
              </a:solidFill>
            </a:ln>
          </c:spPr>
          <c:marker>
            <c:symbol val="circle"/>
            <c:size val="7"/>
            <c:spPr>
              <a:solidFill>
                <a:schemeClr val="accent1"/>
              </a:solidFill>
              <a:ln>
                <a:noFill/>
              </a:ln>
            </c:spPr>
          </c:marker>
          <c:dPt>
            <c:idx val="3"/>
            <c:bubble3D val="0"/>
            <c:extLst xmlns:c16r2="http://schemas.microsoft.com/office/drawing/2015/06/chart">
              <c:ext xmlns:c16="http://schemas.microsoft.com/office/drawing/2014/chart" uri="{C3380CC4-5D6E-409C-BE32-E72D297353CC}">
                <c16:uniqueId val="{00000003-032D-4027-87DA-CB50AEBAD773}"/>
              </c:ext>
            </c:extLst>
          </c:dPt>
          <c:dPt>
            <c:idx val="4"/>
            <c:bubble3D val="0"/>
            <c:extLst xmlns:c16r2="http://schemas.microsoft.com/office/drawing/2015/06/chart">
              <c:ext xmlns:c16="http://schemas.microsoft.com/office/drawing/2014/chart" uri="{C3380CC4-5D6E-409C-BE32-E72D297353CC}">
                <c16:uniqueId val="{00000004-032D-4027-87DA-CB50AEBAD773}"/>
              </c:ext>
            </c:extLst>
          </c:dPt>
          <c:dLbls>
            <c:delete val="1"/>
          </c:dLbls>
          <c:errBars>
            <c:errDir val="y"/>
            <c:errBarType val="both"/>
            <c:errValType val="cust"/>
            <c:noEndCap val="0"/>
            <c:plus>
              <c:numRef>
                <c:f>Sheet1!$K$2:$K$6</c:f>
                <c:numCache>
                  <c:formatCode>General</c:formatCode>
                  <c:ptCount val="5"/>
                  <c:pt idx="0">
                    <c:v>0.0</c:v>
                  </c:pt>
                  <c:pt idx="1">
                    <c:v>0.9</c:v>
                  </c:pt>
                  <c:pt idx="2">
                    <c:v>1.0</c:v>
                  </c:pt>
                  <c:pt idx="3">
                    <c:v>1.4</c:v>
                  </c:pt>
                  <c:pt idx="4">
                    <c:v>1.299999999999998</c:v>
                  </c:pt>
                </c:numCache>
              </c:numRef>
            </c:plus>
            <c:minus>
              <c:numRef>
                <c:f>Sheet1!$J$2:$J$6</c:f>
                <c:numCache>
                  <c:formatCode>General</c:formatCode>
                  <c:ptCount val="5"/>
                  <c:pt idx="0">
                    <c:v>0.0</c:v>
                  </c:pt>
                  <c:pt idx="1">
                    <c:v>0.9</c:v>
                  </c:pt>
                  <c:pt idx="2">
                    <c:v>0.9</c:v>
                  </c:pt>
                  <c:pt idx="3">
                    <c:v>1.4</c:v>
                  </c:pt>
                  <c:pt idx="4">
                    <c:v>1.200000000000001</c:v>
                  </c:pt>
                </c:numCache>
              </c:numRef>
            </c:minus>
            <c:spPr>
              <a:ln w="15875">
                <a:solidFill>
                  <a:schemeClr val="accent1"/>
                </a:solidFill>
              </a:ln>
            </c:spPr>
          </c:errBars>
          <c:cat>
            <c:strRef>
              <c:f>Sheet1!$A$2:$A$6</c:f>
              <c:strCache>
                <c:ptCount val="5"/>
                <c:pt idx="0">
                  <c:v>Baseline</c:v>
                </c:pt>
                <c:pt idx="1">
                  <c:v>Month 6</c:v>
                </c:pt>
                <c:pt idx="2">
                  <c:v>Month 12</c:v>
                </c:pt>
                <c:pt idx="3">
                  <c:v>Month 18</c:v>
                </c:pt>
                <c:pt idx="4">
                  <c:v>Month 24</c:v>
                </c:pt>
              </c:strCache>
            </c:strRef>
          </c:cat>
          <c:val>
            <c:numRef>
              <c:f>Sheet1!$C$2:$C$6</c:f>
              <c:numCache>
                <c:formatCode>0.0</c:formatCode>
                <c:ptCount val="5"/>
                <c:pt idx="0">
                  <c:v>0.0</c:v>
                </c:pt>
                <c:pt idx="1">
                  <c:v>4.7</c:v>
                </c:pt>
                <c:pt idx="2">
                  <c:v>6.8</c:v>
                </c:pt>
                <c:pt idx="3">
                  <c:v>8.4</c:v>
                </c:pt>
                <c:pt idx="4">
                  <c:v>8.8</c:v>
                </c:pt>
              </c:numCache>
            </c:numRef>
          </c:val>
          <c:smooth val="0"/>
          <c:extLst xmlns:c16r2="http://schemas.microsoft.com/office/drawing/2015/06/chart">
            <c:ext xmlns:c16="http://schemas.microsoft.com/office/drawing/2014/chart" uri="{C3380CC4-5D6E-409C-BE32-E72D297353CC}">
              <c16:uniqueId val="{00000005-032D-4027-87DA-CB50AEBAD773}"/>
            </c:ext>
          </c:extLst>
        </c:ser>
        <c:dLbls>
          <c:showLegendKey val="0"/>
          <c:showVal val="1"/>
          <c:showCatName val="0"/>
          <c:showSerName val="0"/>
          <c:showPercent val="0"/>
          <c:showBubbleSize val="0"/>
        </c:dLbls>
        <c:marker val="1"/>
        <c:smooth val="0"/>
        <c:axId val="-2043425752"/>
        <c:axId val="-2043424344"/>
      </c:lineChart>
      <c:catAx>
        <c:axId val="-2043425752"/>
        <c:scaling>
          <c:orientation val="minMax"/>
        </c:scaling>
        <c:delete val="0"/>
        <c:axPos val="b"/>
        <c:numFmt formatCode="General" sourceLinked="0"/>
        <c:majorTickMark val="out"/>
        <c:minorTickMark val="none"/>
        <c:tickLblPos val="low"/>
        <c:spPr>
          <a:ln w="12700">
            <a:solidFill>
              <a:schemeClr val="tx1"/>
            </a:solidFill>
          </a:ln>
        </c:spPr>
        <c:txPr>
          <a:bodyPr/>
          <a:lstStyle/>
          <a:p>
            <a:pPr>
              <a:defRPr sz="1100"/>
            </a:pPr>
            <a:endParaRPr lang="fr-FR"/>
          </a:p>
        </c:txPr>
        <c:crossAx val="-2043424344"/>
        <c:crosses val="autoZero"/>
        <c:auto val="1"/>
        <c:lblAlgn val="ctr"/>
        <c:lblOffset val="100"/>
        <c:noMultiLvlLbl val="0"/>
      </c:catAx>
      <c:valAx>
        <c:axId val="-2043424344"/>
        <c:scaling>
          <c:orientation val="minMax"/>
          <c:max val="12.0"/>
          <c:min val="-4.0"/>
        </c:scaling>
        <c:delete val="0"/>
        <c:axPos val="l"/>
        <c:numFmt formatCode="#,##0;&quot;–&quot;#,##0" sourceLinked="0"/>
        <c:majorTickMark val="out"/>
        <c:minorTickMark val="none"/>
        <c:tickLblPos val="nextTo"/>
        <c:spPr>
          <a:ln w="12700">
            <a:solidFill>
              <a:schemeClr val="tx1"/>
            </a:solidFill>
          </a:ln>
        </c:spPr>
        <c:txPr>
          <a:bodyPr/>
          <a:lstStyle/>
          <a:p>
            <a:pPr>
              <a:defRPr sz="1100"/>
            </a:pPr>
            <a:endParaRPr lang="fr-FR"/>
          </a:p>
        </c:txPr>
        <c:crossAx val="-2043425752"/>
        <c:crosses val="autoZero"/>
        <c:crossBetween val="midCat"/>
        <c:majorUnit val="4.0"/>
      </c:valAx>
      <c:spPr>
        <a:noFill/>
        <a:ln w="25400">
          <a:noFill/>
        </a:ln>
      </c:spPr>
    </c:plotArea>
    <c:plotVisOnly val="1"/>
    <c:dispBlanksAs val="gap"/>
    <c:showDLblsOverMax val="0"/>
  </c:chart>
  <c:txPr>
    <a:bodyPr/>
    <a:lstStyle/>
    <a:p>
      <a:pPr>
        <a:defRPr sz="1200"/>
      </a:pPr>
      <a:endParaRPr lang="fr-FR"/>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0.58256</cdr:x>
      <cdr:y>0.27074</cdr:y>
    </cdr:from>
    <cdr:to>
      <cdr:x>0.6119</cdr:x>
      <cdr:y>0.31438</cdr:y>
    </cdr:to>
    <cdr:sp macro="" textlink="">
      <cdr:nvSpPr>
        <cdr:cNvPr id="6" name="TextBox 7"/>
        <cdr:cNvSpPr txBox="1"/>
      </cdr:nvSpPr>
      <cdr:spPr>
        <a:xfrm xmlns:a="http://schemas.openxmlformats.org/drawingml/2006/main">
          <a:off x="3946525" y="1336676"/>
          <a:ext cx="198772" cy="215444"/>
        </a:xfrm>
        <a:prstGeom xmlns:a="http://schemas.openxmlformats.org/drawingml/2006/main" prst="rect">
          <a:avLst/>
        </a:prstGeom>
      </cdr:spPr>
      <cdr:txBody>
        <a:bodyPr xmlns:a="http://schemas.openxmlformats.org/drawingml/2006/main" vert="horz" wrap="non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bg1"/>
              </a:solidFill>
            </a:rPr>
            <a:t>63</a:t>
          </a:r>
        </a:p>
      </cdr:txBody>
    </cdr:sp>
  </cdr:relSizeAnchor>
</c:userShapes>
</file>

<file path=ppt/drawings/drawing2.xml><?xml version="1.0" encoding="utf-8"?>
<c:userShapes xmlns:c="http://schemas.openxmlformats.org/drawingml/2006/chart">
  <cdr:relSizeAnchor xmlns:cdr="http://schemas.openxmlformats.org/drawingml/2006/chartDrawing">
    <cdr:from>
      <cdr:x>0.58256</cdr:x>
      <cdr:y>0.27074</cdr:y>
    </cdr:from>
    <cdr:to>
      <cdr:x>0.6119</cdr:x>
      <cdr:y>0.31438</cdr:y>
    </cdr:to>
    <cdr:sp macro="" textlink="">
      <cdr:nvSpPr>
        <cdr:cNvPr id="6" name="TextBox 7"/>
        <cdr:cNvSpPr txBox="1"/>
      </cdr:nvSpPr>
      <cdr:spPr>
        <a:xfrm xmlns:a="http://schemas.openxmlformats.org/drawingml/2006/main">
          <a:off x="3946525" y="1336676"/>
          <a:ext cx="198772" cy="215444"/>
        </a:xfrm>
        <a:prstGeom xmlns:a="http://schemas.openxmlformats.org/drawingml/2006/main" prst="rect">
          <a:avLst/>
        </a:prstGeom>
      </cdr:spPr>
      <cdr:txBody>
        <a:bodyPr xmlns:a="http://schemas.openxmlformats.org/drawingml/2006/main" vert="horz" wrap="non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bg1"/>
              </a:solidFill>
            </a:rPr>
            <a:t>63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192798-F516-FD4D-84A9-98D1F8293C19}" type="datetimeFigureOut">
              <a:rPr lang="fr-FR" smtClean="0"/>
              <a:t>10/01/22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6404B2-87F0-D143-8280-E6DA79DEC71B}" type="slidenum">
              <a:rPr lang="fr-FR" smtClean="0"/>
              <a:t>‹#›</a:t>
            </a:fld>
            <a:endParaRPr lang="fr-FR"/>
          </a:p>
        </p:txBody>
      </p:sp>
    </p:spTree>
    <p:extLst>
      <p:ext uri="{BB962C8B-B14F-4D97-AF65-F5344CB8AC3E}">
        <p14:creationId xmlns:p14="http://schemas.microsoft.com/office/powerpoint/2010/main" val="4253688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3F748-26C0-4C41-8B51-301C86E5722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69163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5AD8B-D54B-47B2-901E-ABF1B377B60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3949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505364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21</a:t>
            </a:fld>
            <a:endParaRPr lang="en-US" dirty="0"/>
          </a:p>
        </p:txBody>
      </p:sp>
    </p:spTree>
    <p:extLst>
      <p:ext uri="{BB962C8B-B14F-4D97-AF65-F5344CB8AC3E}">
        <p14:creationId xmlns:p14="http://schemas.microsoft.com/office/powerpoint/2010/main" val="420450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22</a:t>
            </a:fld>
            <a:endParaRPr lang="en-US" dirty="0"/>
          </a:p>
        </p:txBody>
      </p:sp>
    </p:spTree>
    <p:extLst>
      <p:ext uri="{BB962C8B-B14F-4D97-AF65-F5344CB8AC3E}">
        <p14:creationId xmlns:p14="http://schemas.microsoft.com/office/powerpoint/2010/main" val="1620287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3122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fld id="{0671D132-5C03-43D7-913D-D2ED2D5327B6}" type="slidenum">
              <a:rPr lang="en-US" smtClean="0"/>
              <a:t>24</a:t>
            </a:fld>
            <a:endParaRPr lang="en-US" dirty="0"/>
          </a:p>
        </p:txBody>
      </p:sp>
    </p:spTree>
    <p:extLst>
      <p:ext uri="{BB962C8B-B14F-4D97-AF65-F5344CB8AC3E}">
        <p14:creationId xmlns:p14="http://schemas.microsoft.com/office/powerpoint/2010/main" val="82769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71D132-5C03-43D7-913D-D2ED2D532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49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fld id="{0671D132-5C03-43D7-913D-D2ED2D5327B6}" type="slidenum">
              <a:rPr lang="en-US" smtClean="0"/>
              <a:t>26</a:t>
            </a:fld>
            <a:endParaRPr lang="en-US" dirty="0"/>
          </a:p>
        </p:txBody>
      </p:sp>
    </p:spTree>
    <p:extLst>
      <p:ext uri="{BB962C8B-B14F-4D97-AF65-F5344CB8AC3E}">
        <p14:creationId xmlns:p14="http://schemas.microsoft.com/office/powerpoint/2010/main" val="1469190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75" y="738188"/>
            <a:ext cx="4929188" cy="3697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99020-EFDB-4EF9-94CA-767304EF28C0}" type="slidenum">
              <a:rPr lang="fr-FR" smtClean="0"/>
              <a:t>28</a:t>
            </a:fld>
            <a:endParaRPr lang="fr-FR" dirty="0"/>
          </a:p>
        </p:txBody>
      </p:sp>
    </p:spTree>
    <p:extLst>
      <p:ext uri="{BB962C8B-B14F-4D97-AF65-F5344CB8AC3E}">
        <p14:creationId xmlns:p14="http://schemas.microsoft.com/office/powerpoint/2010/main" val="3469862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AE52CDD9-5957-4405-A0EF-4D9DD6B4A6A3}"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40830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3F748-26C0-4C41-8B51-301C86E5722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69163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AE52CDD9-5957-4405-A0EF-4D9DD6B4A6A3}"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492560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31</a:t>
            </a:fld>
            <a:endParaRPr lang="en-US" dirty="0"/>
          </a:p>
        </p:txBody>
      </p:sp>
    </p:spTree>
    <p:extLst>
      <p:ext uri="{BB962C8B-B14F-4D97-AF65-F5344CB8AC3E}">
        <p14:creationId xmlns:p14="http://schemas.microsoft.com/office/powerpoint/2010/main" val="707320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32</a:t>
            </a:fld>
            <a:endParaRPr lang="en-US" dirty="0"/>
          </a:p>
        </p:txBody>
      </p:sp>
    </p:spTree>
    <p:extLst>
      <p:ext uri="{BB962C8B-B14F-4D97-AF65-F5344CB8AC3E}">
        <p14:creationId xmlns:p14="http://schemas.microsoft.com/office/powerpoint/2010/main" val="707320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33</a:t>
            </a:fld>
            <a:endParaRPr lang="en-US" dirty="0"/>
          </a:p>
        </p:txBody>
      </p:sp>
    </p:spTree>
    <p:extLst>
      <p:ext uri="{BB962C8B-B14F-4D97-AF65-F5344CB8AC3E}">
        <p14:creationId xmlns:p14="http://schemas.microsoft.com/office/powerpoint/2010/main" val="2995312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34</a:t>
            </a:fld>
            <a:endParaRPr lang="en-US" dirty="0"/>
          </a:p>
        </p:txBody>
      </p:sp>
    </p:spTree>
    <p:extLst>
      <p:ext uri="{BB962C8B-B14F-4D97-AF65-F5344CB8AC3E}">
        <p14:creationId xmlns:p14="http://schemas.microsoft.com/office/powerpoint/2010/main" val="129806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AE52CDD9-5957-4405-A0EF-4D9DD6B4A6A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1074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75" y="738188"/>
            <a:ext cx="4929188" cy="3697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99020-EFDB-4EF9-94CA-767304EF28C0}" type="slidenum">
              <a:rPr lang="fr-FR" smtClean="0"/>
              <a:t>36</a:t>
            </a:fld>
            <a:endParaRPr lang="fr-FR" dirty="0"/>
          </a:p>
        </p:txBody>
      </p:sp>
    </p:spTree>
    <p:extLst>
      <p:ext uri="{BB962C8B-B14F-4D97-AF65-F5344CB8AC3E}">
        <p14:creationId xmlns:p14="http://schemas.microsoft.com/office/powerpoint/2010/main" val="3469862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37</a:t>
            </a:fld>
            <a:endParaRPr lang="en-US" dirty="0"/>
          </a:p>
        </p:txBody>
      </p:sp>
    </p:spTree>
    <p:extLst>
      <p:ext uri="{BB962C8B-B14F-4D97-AF65-F5344CB8AC3E}">
        <p14:creationId xmlns:p14="http://schemas.microsoft.com/office/powerpoint/2010/main" val="331750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38</a:t>
            </a:fld>
            <a:endParaRPr lang="en-US" dirty="0"/>
          </a:p>
        </p:txBody>
      </p:sp>
    </p:spTree>
    <p:extLst>
      <p:ext uri="{BB962C8B-B14F-4D97-AF65-F5344CB8AC3E}">
        <p14:creationId xmlns:p14="http://schemas.microsoft.com/office/powerpoint/2010/main" val="417372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06620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75" y="738188"/>
            <a:ext cx="4929188" cy="3697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99020-EFDB-4EF9-94CA-767304EF28C0}" type="slidenum">
              <a:rPr lang="fr-FR" smtClean="0"/>
              <a:t>12</a:t>
            </a:fld>
            <a:endParaRPr lang="fr-FR" dirty="0"/>
          </a:p>
        </p:txBody>
      </p:sp>
    </p:spTree>
    <p:extLst>
      <p:ext uri="{BB962C8B-B14F-4D97-AF65-F5344CB8AC3E}">
        <p14:creationId xmlns:p14="http://schemas.microsoft.com/office/powerpoint/2010/main" val="3469862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746413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CBB128A5-2380-1244-8986-6E928D294813}" type="slidenum">
              <a:rPr lang="fr-FR" smtClean="0"/>
              <a:t>41</a:t>
            </a:fld>
            <a:endParaRPr lang="fr-FR"/>
          </a:p>
        </p:txBody>
      </p:sp>
    </p:spTree>
    <p:extLst>
      <p:ext uri="{BB962C8B-B14F-4D97-AF65-F5344CB8AC3E}">
        <p14:creationId xmlns:p14="http://schemas.microsoft.com/office/powerpoint/2010/main" val="426799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CBB128A5-2380-1244-8986-6E928D294813}" type="slidenum">
              <a:rPr lang="fr-FR" smtClean="0"/>
              <a:t>43</a:t>
            </a:fld>
            <a:endParaRPr lang="fr-FR"/>
          </a:p>
        </p:txBody>
      </p:sp>
    </p:spTree>
    <p:extLst>
      <p:ext uri="{BB962C8B-B14F-4D97-AF65-F5344CB8AC3E}">
        <p14:creationId xmlns:p14="http://schemas.microsoft.com/office/powerpoint/2010/main" val="2706203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CBB128A5-2380-1244-8986-6E928D294813}" type="slidenum">
              <a:rPr lang="fr-FR" smtClean="0"/>
              <a:t>44</a:t>
            </a:fld>
            <a:endParaRPr lang="fr-FR"/>
          </a:p>
        </p:txBody>
      </p:sp>
    </p:spTree>
    <p:extLst>
      <p:ext uri="{BB962C8B-B14F-4D97-AF65-F5344CB8AC3E}">
        <p14:creationId xmlns:p14="http://schemas.microsoft.com/office/powerpoint/2010/main" val="2706203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CBB128A5-2380-1244-8986-6E928D294813}" type="slidenum">
              <a:rPr lang="fr-FR" smtClean="0"/>
              <a:t>45</a:t>
            </a:fld>
            <a:endParaRPr lang="fr-FR"/>
          </a:p>
        </p:txBody>
      </p:sp>
    </p:spTree>
    <p:extLst>
      <p:ext uri="{BB962C8B-B14F-4D97-AF65-F5344CB8AC3E}">
        <p14:creationId xmlns:p14="http://schemas.microsoft.com/office/powerpoint/2010/main" val="2706203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75" y="738188"/>
            <a:ext cx="4929188" cy="3697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99020-EFDB-4EF9-94CA-767304EF28C0}" type="slidenum">
              <a:rPr lang="fr-FR" smtClean="0"/>
              <a:t>55</a:t>
            </a:fld>
            <a:endParaRPr lang="fr-FR" dirty="0"/>
          </a:p>
        </p:txBody>
      </p:sp>
    </p:spTree>
    <p:extLst>
      <p:ext uri="{BB962C8B-B14F-4D97-AF65-F5344CB8AC3E}">
        <p14:creationId xmlns:p14="http://schemas.microsoft.com/office/powerpoint/2010/main" val="3469862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75" y="738188"/>
            <a:ext cx="4929188" cy="3697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99020-EFDB-4EF9-94CA-767304EF28C0}" type="slidenum">
              <a:rPr lang="fr-FR" smtClean="0"/>
              <a:t>56</a:t>
            </a:fld>
            <a:endParaRPr lang="fr-FR" dirty="0"/>
          </a:p>
        </p:txBody>
      </p:sp>
    </p:spTree>
    <p:extLst>
      <p:ext uri="{BB962C8B-B14F-4D97-AF65-F5344CB8AC3E}">
        <p14:creationId xmlns:p14="http://schemas.microsoft.com/office/powerpoint/2010/main" val="3469862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fld id="{0671D132-5C03-43D7-913D-D2ED2D5327B6}" type="slidenum">
              <a:rPr lang="en-US" smtClean="0"/>
              <a:t>57</a:t>
            </a:fld>
            <a:endParaRPr lang="en-US" dirty="0"/>
          </a:p>
        </p:txBody>
      </p:sp>
    </p:spTree>
    <p:extLst>
      <p:ext uri="{BB962C8B-B14F-4D97-AF65-F5344CB8AC3E}">
        <p14:creationId xmlns:p14="http://schemas.microsoft.com/office/powerpoint/2010/main" val="895862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515136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fld id="{0671D132-5C03-43D7-913D-D2ED2D5327B6}" type="slidenum">
              <a:rPr lang="en-US" smtClean="0"/>
              <a:t>59</a:t>
            </a:fld>
            <a:endParaRPr lang="en-US" dirty="0"/>
          </a:p>
        </p:txBody>
      </p:sp>
    </p:spTree>
    <p:extLst>
      <p:ext uri="{BB962C8B-B14F-4D97-AF65-F5344CB8AC3E}">
        <p14:creationId xmlns:p14="http://schemas.microsoft.com/office/powerpoint/2010/main" val="1828277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Slide Number Placeholder 3"/>
          <p:cNvSpPr>
            <a:spLocks noGrp="1"/>
          </p:cNvSpPr>
          <p:nvPr>
            <p:ph type="sldNum" sz="quarter" idx="5"/>
          </p:nvPr>
        </p:nvSpPr>
        <p:spPr bwMode="auto">
          <a:xfrm>
            <a:off x="3884615" y="8685215"/>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3524" indent="-285971" eaLnBrk="0" hangingPunct="0">
              <a:spcBef>
                <a:spcPct val="30000"/>
              </a:spcBef>
              <a:defRPr sz="1200">
                <a:solidFill>
                  <a:schemeClr val="tx1"/>
                </a:solidFill>
                <a:latin typeface="Calibri" pitchFamily="34" charset="0"/>
                <a:ea typeface="ＭＳ Ｐゴシック" pitchFamily="34" charset="-128"/>
              </a:defRPr>
            </a:lvl2pPr>
            <a:lvl3pPr marL="1143883" indent="-228777" eaLnBrk="0" hangingPunct="0">
              <a:spcBef>
                <a:spcPct val="30000"/>
              </a:spcBef>
              <a:defRPr sz="1200">
                <a:solidFill>
                  <a:schemeClr val="tx1"/>
                </a:solidFill>
                <a:latin typeface="Calibri" pitchFamily="34" charset="0"/>
                <a:ea typeface="ＭＳ Ｐゴシック" pitchFamily="34" charset="-128"/>
              </a:defRPr>
            </a:lvl3pPr>
            <a:lvl4pPr marL="1601437" indent="-228777" eaLnBrk="0" hangingPunct="0">
              <a:spcBef>
                <a:spcPct val="30000"/>
              </a:spcBef>
              <a:defRPr sz="1200">
                <a:solidFill>
                  <a:schemeClr val="tx1"/>
                </a:solidFill>
                <a:latin typeface="Calibri" pitchFamily="34" charset="0"/>
                <a:ea typeface="ＭＳ Ｐゴシック" pitchFamily="34" charset="-128"/>
              </a:defRPr>
            </a:lvl4pPr>
            <a:lvl5pPr marL="2058991" indent="-228777" eaLnBrk="0" hangingPunct="0">
              <a:spcBef>
                <a:spcPct val="30000"/>
              </a:spcBef>
              <a:defRPr sz="1200">
                <a:solidFill>
                  <a:schemeClr val="tx1"/>
                </a:solidFill>
                <a:latin typeface="Calibri" pitchFamily="34" charset="0"/>
                <a:ea typeface="ＭＳ Ｐゴシック" pitchFamily="34" charset="-128"/>
              </a:defRPr>
            </a:lvl5pPr>
            <a:lvl6pPr marL="2516543" indent="-22877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4097" indent="-22877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31650" indent="-22877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9204" indent="-22877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8E6AB96-EB59-49BF-B29B-CFC03EC445A3}" type="slidenum">
              <a:rPr lang="en-US" altLang="en-US">
                <a:solidFill>
                  <a:srgbClr val="000000"/>
                </a:solidFill>
                <a:cs typeface="Arial" charset="0"/>
              </a:rPr>
              <a:pPr eaLnBrk="1" hangingPunct="1">
                <a:spcBef>
                  <a:spcPct val="0"/>
                </a:spcBef>
              </a:pPr>
              <a:t>13</a:t>
            </a:fld>
            <a:endParaRPr lang="en-US" altLang="en-US" dirty="0">
              <a:solidFill>
                <a:srgbClr val="000000"/>
              </a:solidFill>
              <a:cs typeface="Arial" charset="0"/>
            </a:endParaRPr>
          </a:p>
        </p:txBody>
      </p:sp>
      <p:sp>
        <p:nvSpPr>
          <p:cNvPr id="4" name="Notes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083516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75" y="738188"/>
            <a:ext cx="4929188" cy="3697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99020-EFDB-4EF9-94CA-767304EF28C0}" type="slidenum">
              <a:rPr lang="fr-FR" smtClean="0"/>
              <a:t>60</a:t>
            </a:fld>
            <a:endParaRPr lang="fr-FR" dirty="0"/>
          </a:p>
        </p:txBody>
      </p:sp>
    </p:spTree>
    <p:extLst>
      <p:ext uri="{BB962C8B-B14F-4D97-AF65-F5344CB8AC3E}">
        <p14:creationId xmlns:p14="http://schemas.microsoft.com/office/powerpoint/2010/main" val="3469862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61</a:t>
            </a:fld>
            <a:endParaRPr lang="en-US" dirty="0"/>
          </a:p>
        </p:txBody>
      </p:sp>
    </p:spTree>
    <p:extLst>
      <p:ext uri="{BB962C8B-B14F-4D97-AF65-F5344CB8AC3E}">
        <p14:creationId xmlns:p14="http://schemas.microsoft.com/office/powerpoint/2010/main" val="401498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52CDD9-5957-4405-A0EF-4D9DD6B4A6A3}" type="slidenum">
              <a:rPr lang="en-US" smtClean="0"/>
              <a:pPr/>
              <a:t>62</a:t>
            </a:fld>
            <a:endParaRPr lang="en-US" dirty="0"/>
          </a:p>
        </p:txBody>
      </p:sp>
    </p:spTree>
    <p:extLst>
      <p:ext uri="{BB962C8B-B14F-4D97-AF65-F5344CB8AC3E}">
        <p14:creationId xmlns:p14="http://schemas.microsoft.com/office/powerpoint/2010/main" val="3392442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CBB128A5-2380-1244-8986-6E928D294813}" type="slidenum">
              <a:rPr lang="fr-FR" smtClean="0"/>
              <a:t>71</a:t>
            </a:fld>
            <a:endParaRPr lang="fr-FR"/>
          </a:p>
        </p:txBody>
      </p:sp>
    </p:spTree>
    <p:extLst>
      <p:ext uri="{BB962C8B-B14F-4D97-AF65-F5344CB8AC3E}">
        <p14:creationId xmlns:p14="http://schemas.microsoft.com/office/powerpoint/2010/main" val="426799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CBB128A5-2380-1244-8986-6E928D294813}" type="slidenum">
              <a:rPr lang="fr-FR" smtClean="0"/>
              <a:t>72</a:t>
            </a:fld>
            <a:endParaRPr lang="fr-FR"/>
          </a:p>
        </p:txBody>
      </p:sp>
    </p:spTree>
    <p:extLst>
      <p:ext uri="{BB962C8B-B14F-4D97-AF65-F5344CB8AC3E}">
        <p14:creationId xmlns:p14="http://schemas.microsoft.com/office/powerpoint/2010/main" val="426799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CBB128A5-2380-1244-8986-6E928D294813}" type="slidenum">
              <a:rPr lang="fr-FR" smtClean="0"/>
              <a:t>73</a:t>
            </a:fld>
            <a:endParaRPr lang="fr-FR"/>
          </a:p>
        </p:txBody>
      </p:sp>
    </p:spTree>
    <p:extLst>
      <p:ext uri="{BB962C8B-B14F-4D97-AF65-F5344CB8AC3E}">
        <p14:creationId xmlns:p14="http://schemas.microsoft.com/office/powerpoint/2010/main" val="42679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58478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6804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72029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890591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9F5BB-3DAD-461B-AB99-BF6367C8689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296240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BE"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B94D900-D31B-4448-BD03-38E154138F1C}" type="datetimeFigureOut">
              <a:rPr lang="fr-FR" smtClean="0"/>
              <a:t>10/01/22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251139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BB94D900-D31B-4448-BD03-38E154138F1C}" type="datetimeFigureOut">
              <a:rPr lang="fr-FR" smtClean="0"/>
              <a:t>10/01/22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176306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BB94D900-D31B-4448-BD03-38E154138F1C}" type="datetimeFigureOut">
              <a:rPr lang="fr-FR" smtClean="0"/>
              <a:t>10/01/22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902611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xmlns="" id="{CA39971A-9015-DD43-B3F9-A5FF5ACCEEF4}"/>
              </a:ext>
            </a:extLst>
          </p:cNvPr>
          <p:cNvSpPr>
            <a:spLocks noGrp="1"/>
          </p:cNvSpPr>
          <p:nvPr>
            <p:ph type="body" sz="quarter" idx="10" hasCustomPrompt="1"/>
          </p:nvPr>
        </p:nvSpPr>
        <p:spPr>
          <a:xfrm>
            <a:off x="216000" y="6408000"/>
            <a:ext cx="8628455" cy="223907"/>
          </a:xfrm>
        </p:spPr>
        <p:txBody>
          <a:bodyPr wrap="square" anchor="b">
            <a:spAutoFit/>
          </a:bodyPr>
          <a:lstStyle>
            <a:lvl1pPr marL="0" indent="0">
              <a:spcBef>
                <a:spcPts val="0"/>
              </a:spcBef>
              <a:spcAft>
                <a:spcPts val="0"/>
              </a:spcAft>
              <a:buNone/>
              <a:defRPr sz="900">
                <a:solidFill>
                  <a:srgbClr val="777777"/>
                </a:solidFill>
              </a:defRPr>
            </a:lvl1pPr>
          </a:lstStyle>
          <a:p>
            <a:pPr lvl="0"/>
            <a:r>
              <a:rPr lang="en-GB" dirty="0"/>
              <a:t>Reference</a:t>
            </a:r>
            <a:endParaRPr lang="en-US" dirty="0"/>
          </a:p>
        </p:txBody>
      </p:sp>
    </p:spTree>
    <p:extLst>
      <p:ext uri="{BB962C8B-B14F-4D97-AF65-F5344CB8AC3E}">
        <p14:creationId xmlns:p14="http://schemas.microsoft.com/office/powerpoint/2010/main" val="369797921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without subtitl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US" noProof="0"/>
              <a:t>Click to add title</a:t>
            </a:r>
            <a:endParaRPr lang="en-US"/>
          </a:p>
        </p:txBody>
      </p:sp>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CE9E02B7-A5A9-47B3-8EC6-9026BB62DA25}" type="slidenum">
              <a:rPr lang="en-US" smtClean="0"/>
              <a:pPr/>
              <a:t>‹#›</a:t>
            </a:fld>
            <a:endParaRPr lang="en-US" dirty="0"/>
          </a:p>
        </p:txBody>
      </p:sp>
      <p:sp>
        <p:nvSpPr>
          <p:cNvPr id="6" name="Espace réservé du texte 5"/>
          <p:cNvSpPr>
            <a:spLocks noGrp="1"/>
          </p:cNvSpPr>
          <p:nvPr>
            <p:ph type="body" sz="quarter" idx="18" hasCustomPrompt="1"/>
          </p:nvPr>
        </p:nvSpPr>
        <p:spPr>
          <a:xfrm>
            <a:off x="428626" y="1652400"/>
            <a:ext cx="7980975" cy="4320000"/>
          </a:xfrm>
        </p:spPr>
        <p:txBody>
          <a:bodyPr/>
          <a:lstStyle>
            <a:lvl1pPr>
              <a:defRPr/>
            </a:lvl1pPr>
            <a:lvl2pPr>
              <a:defRPr/>
            </a:lvl2pPr>
            <a:lvl3pPr>
              <a:defRPr/>
            </a:lvl3pPr>
            <a:lvl4pPr>
              <a:defRPr/>
            </a:lvl4pPr>
            <a:lvl5pPr>
              <a:defRPr/>
            </a:lvl5pPr>
          </a:lstStyle>
          <a:p>
            <a:pPr lvl="0"/>
            <a:r>
              <a:rPr lang="fr-FR" noProof="0" dirty="0"/>
              <a:t>First </a:t>
            </a:r>
            <a:r>
              <a:rPr lang="fr-FR" noProof="0" dirty="0" err="1"/>
              <a:t>level</a:t>
            </a:r>
            <a:endParaRPr lang="en-US" noProof="0"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sp>
        <p:nvSpPr>
          <p:cNvPr id="12" name="Text Placeholder 6"/>
          <p:cNvSpPr>
            <a:spLocks noGrp="1"/>
          </p:cNvSpPr>
          <p:nvPr>
            <p:ph type="body" sz="quarter" idx="19"/>
          </p:nvPr>
        </p:nvSpPr>
        <p:spPr>
          <a:xfrm>
            <a:off x="431800" y="5546730"/>
            <a:ext cx="4140201" cy="593725"/>
          </a:xfrm>
        </p:spPr>
        <p:txBody>
          <a:bodyPr anchor="b"/>
          <a:lstStyle>
            <a:lvl1pPr>
              <a:defRPr sz="600" b="0">
                <a:solidFill>
                  <a:schemeClr val="tx1"/>
                </a:solidFill>
              </a:defRPr>
            </a:lvl1pPr>
            <a:lvl2pPr>
              <a:defRPr sz="450"/>
            </a:lvl2pPr>
            <a:lvl3pPr>
              <a:defRPr sz="450"/>
            </a:lvl3pPr>
            <a:lvl4pPr>
              <a:defRPr sz="450"/>
            </a:lvl4pPr>
            <a:lvl5pPr>
              <a:defRPr sz="450"/>
            </a:lvl5pPr>
          </a:lstStyle>
          <a:p>
            <a:pPr lvl="0"/>
            <a:endParaRPr lang="en-GB" dirty="0"/>
          </a:p>
        </p:txBody>
      </p:sp>
      <p:sp>
        <p:nvSpPr>
          <p:cNvPr id="8" name="Text Placeholder 6"/>
          <p:cNvSpPr>
            <a:spLocks noGrp="1"/>
          </p:cNvSpPr>
          <p:nvPr>
            <p:ph type="body" sz="quarter" idx="15"/>
          </p:nvPr>
        </p:nvSpPr>
        <p:spPr>
          <a:xfrm>
            <a:off x="4863206" y="5546730"/>
            <a:ext cx="3852863" cy="593725"/>
          </a:xfrm>
        </p:spPr>
        <p:txBody>
          <a:bodyPr anchor="b"/>
          <a:lstStyle>
            <a:lvl1pPr algn="r">
              <a:defRPr sz="600" b="0">
                <a:solidFill>
                  <a:schemeClr val="tx1"/>
                </a:solidFill>
              </a:defRPr>
            </a:lvl1pPr>
            <a:lvl2pPr>
              <a:defRPr sz="450"/>
            </a:lvl2pPr>
            <a:lvl3pPr>
              <a:defRPr sz="450"/>
            </a:lvl3pPr>
            <a:lvl4pPr>
              <a:defRPr sz="450"/>
            </a:lvl4pPr>
            <a:lvl5pPr>
              <a:defRPr sz="450"/>
            </a:lvl5pPr>
          </a:lstStyle>
          <a:p>
            <a:pPr lvl="0"/>
            <a:endParaRPr lang="en-GB" dirty="0"/>
          </a:p>
        </p:txBody>
      </p:sp>
    </p:spTree>
    <p:extLst>
      <p:ext uri="{BB962C8B-B14F-4D97-AF65-F5344CB8AC3E}">
        <p14:creationId xmlns:p14="http://schemas.microsoft.com/office/powerpoint/2010/main" val="521073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2765" y="1462088"/>
            <a:ext cx="3983037" cy="4481512"/>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62088"/>
            <a:ext cx="3983038" cy="4481512"/>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xmlns="" id="{DC09B06F-017F-6342-A3A3-26F0F2243F0D}"/>
              </a:ext>
            </a:extLst>
          </p:cNvPr>
          <p:cNvSpPr>
            <a:spLocks noGrp="1"/>
          </p:cNvSpPr>
          <p:nvPr>
            <p:ph type="body" sz="quarter" idx="10" hasCustomPrompt="1"/>
          </p:nvPr>
        </p:nvSpPr>
        <p:spPr>
          <a:xfrm>
            <a:off x="216000" y="6408000"/>
            <a:ext cx="8628455" cy="223907"/>
          </a:xfrm>
        </p:spPr>
        <p:txBody>
          <a:bodyPr wrap="square" anchor="b">
            <a:spAutoFit/>
          </a:bodyPr>
          <a:lstStyle>
            <a:lvl1pPr marL="0" indent="0">
              <a:spcBef>
                <a:spcPts val="0"/>
              </a:spcBef>
              <a:spcAft>
                <a:spcPts val="0"/>
              </a:spcAft>
              <a:buNone/>
              <a:defRPr sz="900">
                <a:solidFill>
                  <a:srgbClr val="777777"/>
                </a:solidFill>
                <a:latin typeface="Arial" panose="020B0604020202020204" pitchFamily="34" charset="0"/>
                <a:cs typeface="Arial" panose="020B0604020202020204" pitchFamily="34" charset="0"/>
              </a:defRPr>
            </a:lvl1pPr>
          </a:lstStyle>
          <a:p>
            <a:pPr lvl="0"/>
            <a:r>
              <a:rPr lang="en-GB" dirty="0"/>
              <a:t>Reference</a:t>
            </a:r>
            <a:endParaRPr lang="en-US" dirty="0"/>
          </a:p>
        </p:txBody>
      </p:sp>
    </p:spTree>
    <p:extLst>
      <p:ext uri="{BB962C8B-B14F-4D97-AF65-F5344CB8AC3E}">
        <p14:creationId xmlns:p14="http://schemas.microsoft.com/office/powerpoint/2010/main" val="264514801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xmlns="" id="{D99B8C70-D0B0-B94E-A9E6-64371F6E5A01}"/>
              </a:ext>
            </a:extLst>
          </p:cNvPr>
          <p:cNvSpPr>
            <a:spLocks noGrp="1"/>
          </p:cNvSpPr>
          <p:nvPr>
            <p:ph sz="quarter" idx="10"/>
          </p:nvPr>
        </p:nvSpPr>
        <p:spPr>
          <a:xfrm>
            <a:off x="512764" y="1461600"/>
            <a:ext cx="8118000" cy="4482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a:extLst>
              <a:ext uri="{FF2B5EF4-FFF2-40B4-BE49-F238E27FC236}">
                <a16:creationId xmlns:a16="http://schemas.microsoft.com/office/drawing/2014/main" xmlns="" id="{41EC0EAE-DF41-B247-AA50-EF1435431001}"/>
              </a:ext>
            </a:extLst>
          </p:cNvPr>
          <p:cNvSpPr>
            <a:spLocks noGrp="1"/>
          </p:cNvSpPr>
          <p:nvPr>
            <p:ph type="body" sz="quarter" idx="11" hasCustomPrompt="1"/>
          </p:nvPr>
        </p:nvSpPr>
        <p:spPr>
          <a:xfrm>
            <a:off x="216000" y="6408000"/>
            <a:ext cx="8628455" cy="223907"/>
          </a:xfrm>
        </p:spPr>
        <p:txBody>
          <a:bodyPr wrap="square" anchor="b">
            <a:spAutoFit/>
          </a:bodyPr>
          <a:lstStyle>
            <a:lvl1pPr marL="0" indent="0">
              <a:spcBef>
                <a:spcPts val="0"/>
              </a:spcBef>
              <a:spcAft>
                <a:spcPts val="0"/>
              </a:spcAft>
              <a:buNone/>
              <a:defRPr sz="900">
                <a:solidFill>
                  <a:srgbClr val="777777"/>
                </a:solidFill>
              </a:defRPr>
            </a:lvl1pPr>
          </a:lstStyle>
          <a:p>
            <a:pPr lvl="0"/>
            <a:r>
              <a:rPr lang="en-US" dirty="0"/>
              <a:t>Reference</a:t>
            </a:r>
          </a:p>
        </p:txBody>
      </p:sp>
    </p:spTree>
    <p:extLst>
      <p:ext uri="{BB962C8B-B14F-4D97-AF65-F5344CB8AC3E}">
        <p14:creationId xmlns:p14="http://schemas.microsoft.com/office/powerpoint/2010/main" val="309527129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4F19D3D-6186-E34D-AC6A-FC62E8825CDF}"/>
              </a:ext>
            </a:extLst>
          </p:cNvPr>
          <p:cNvSpPr/>
          <p:nvPr userDrawn="1"/>
        </p:nvSpPr>
        <p:spPr bwMode="auto">
          <a:xfrm>
            <a:off x="0" y="1056290"/>
            <a:ext cx="9144000" cy="1891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6" name="Rectangle: Rounded Corners 14">
            <a:extLst>
              <a:ext uri="{FF2B5EF4-FFF2-40B4-BE49-F238E27FC236}">
                <a16:creationId xmlns:a16="http://schemas.microsoft.com/office/drawing/2014/main" xmlns="" id="{BF70B3C1-969F-904E-B93A-750AC6A67813}"/>
              </a:ext>
            </a:extLst>
          </p:cNvPr>
          <p:cNvSpPr/>
          <p:nvPr userDrawn="1"/>
        </p:nvSpPr>
        <p:spPr bwMode="auto">
          <a:xfrm>
            <a:off x="514350" y="220975"/>
            <a:ext cx="8115300" cy="2805254"/>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7" name="Rectangle 13">
            <a:extLst>
              <a:ext uri="{FF2B5EF4-FFF2-40B4-BE49-F238E27FC236}">
                <a16:creationId xmlns:a16="http://schemas.microsoft.com/office/drawing/2014/main" xmlns="" id="{F72691A4-428B-A746-AC5D-272E7A5C1249}"/>
              </a:ext>
            </a:extLst>
          </p:cNvPr>
          <p:cNvSpPr>
            <a:spLocks noGrp="1" noChangeArrowheads="1"/>
          </p:cNvSpPr>
          <p:nvPr>
            <p:ph type="ctrTitle"/>
          </p:nvPr>
        </p:nvSpPr>
        <p:spPr>
          <a:xfrm>
            <a:off x="514350" y="791570"/>
            <a:ext cx="8116888" cy="1709738"/>
          </a:xfrm>
        </p:spPr>
        <p:txBody>
          <a:bodyPr anchor="ctr"/>
          <a:lstStyle>
            <a:lvl1pPr algn="ctr">
              <a:spcBef>
                <a:spcPct val="20000"/>
              </a:spcBef>
              <a:defRPr sz="3800">
                <a:solidFill>
                  <a:schemeClr val="tx1">
                    <a:lumMod val="75000"/>
                  </a:schemeClr>
                </a:solidFill>
              </a:defRPr>
            </a:lvl1pPr>
          </a:lstStyle>
          <a:p>
            <a:r>
              <a:rPr lang="en-US" dirty="0"/>
              <a:t>Click to edit Master title style</a:t>
            </a:r>
          </a:p>
        </p:txBody>
      </p:sp>
      <p:sp>
        <p:nvSpPr>
          <p:cNvPr id="8" name="Rectangle 14">
            <a:extLst>
              <a:ext uri="{FF2B5EF4-FFF2-40B4-BE49-F238E27FC236}">
                <a16:creationId xmlns:a16="http://schemas.microsoft.com/office/drawing/2014/main" xmlns="" id="{C47E0AC0-FC3A-694B-9B1B-B0F4A0E328EF}"/>
              </a:ext>
            </a:extLst>
          </p:cNvPr>
          <p:cNvSpPr>
            <a:spLocks noGrp="1" noChangeArrowheads="1"/>
          </p:cNvSpPr>
          <p:nvPr>
            <p:ph type="subTitle" idx="1"/>
          </p:nvPr>
        </p:nvSpPr>
        <p:spPr>
          <a:xfrm>
            <a:off x="514350" y="3120433"/>
            <a:ext cx="8116888" cy="1054100"/>
          </a:xfrm>
          <a:ln/>
        </p:spPr>
        <p:txBody>
          <a:bodyPr/>
          <a:lstStyle>
            <a:lvl1pPr marL="0" indent="0">
              <a:lnSpc>
                <a:spcPct val="115000"/>
              </a:lnSpc>
              <a:spcBef>
                <a:spcPct val="35000"/>
              </a:spcBef>
              <a:buFontTx/>
              <a:buNone/>
              <a:defRPr sz="2000"/>
            </a:lvl1pPr>
          </a:lstStyle>
          <a:p>
            <a:r>
              <a:rPr lang="en-US" dirty="0"/>
              <a:t>Click to edit Master subtitle style</a:t>
            </a:r>
          </a:p>
        </p:txBody>
      </p:sp>
      <p:sp>
        <p:nvSpPr>
          <p:cNvPr id="9" name="Text Placeholder 4">
            <a:extLst>
              <a:ext uri="{FF2B5EF4-FFF2-40B4-BE49-F238E27FC236}">
                <a16:creationId xmlns:a16="http://schemas.microsoft.com/office/drawing/2014/main" xmlns="" id="{512025E4-4515-924B-931E-7A0893EF820E}"/>
              </a:ext>
            </a:extLst>
          </p:cNvPr>
          <p:cNvSpPr>
            <a:spLocks noGrp="1"/>
          </p:cNvSpPr>
          <p:nvPr>
            <p:ph type="body" sz="quarter" idx="10" hasCustomPrompt="1"/>
          </p:nvPr>
        </p:nvSpPr>
        <p:spPr>
          <a:xfrm>
            <a:off x="216000" y="6408000"/>
            <a:ext cx="8628455" cy="223907"/>
          </a:xfrm>
        </p:spPr>
        <p:txBody>
          <a:bodyPr wrap="square" anchor="b">
            <a:spAutoFit/>
          </a:bodyPr>
          <a:lstStyle>
            <a:lvl1pPr marL="0" indent="0">
              <a:spcBef>
                <a:spcPts val="0"/>
              </a:spcBef>
              <a:spcAft>
                <a:spcPts val="0"/>
              </a:spcAft>
              <a:buNone/>
              <a:defRPr sz="900" baseline="0">
                <a:solidFill>
                  <a:srgbClr val="777777"/>
                </a:solidFill>
                <a:latin typeface="Arial" panose="020B0604020202020204" pitchFamily="34" charset="0"/>
              </a:defRPr>
            </a:lvl1pPr>
          </a:lstStyle>
          <a:p>
            <a:pPr lvl="0"/>
            <a:r>
              <a:rPr lang="en-US" dirty="0"/>
              <a:t>Reference</a:t>
            </a:r>
          </a:p>
        </p:txBody>
      </p:sp>
    </p:spTree>
    <p:extLst>
      <p:ext uri="{BB962C8B-B14F-4D97-AF65-F5344CB8AC3E}">
        <p14:creationId xmlns:p14="http://schemas.microsoft.com/office/powerpoint/2010/main" val="205046729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BB94D900-D31B-4448-BD03-38E154138F1C}" type="datetimeFigureOut">
              <a:rPr lang="fr-FR" smtClean="0"/>
              <a:t>10/01/22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180538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fld id="{BB94D900-D31B-4448-BD03-38E154138F1C}" type="datetimeFigureOut">
              <a:rPr lang="fr-FR" smtClean="0"/>
              <a:t>10/01/22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216943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fld id="{BB94D900-D31B-4448-BD03-38E154138F1C}" type="datetimeFigureOut">
              <a:rPr lang="fr-FR" smtClean="0"/>
              <a:t>10/01/22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29745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fld id="{BB94D900-D31B-4448-BD03-38E154138F1C}" type="datetimeFigureOut">
              <a:rPr lang="fr-FR" smtClean="0"/>
              <a:t>10/01/22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62309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fld id="{BB94D900-D31B-4448-BD03-38E154138F1C}" type="datetimeFigureOut">
              <a:rPr lang="fr-FR" smtClean="0"/>
              <a:t>10/01/22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287387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B94D900-D31B-4448-BD03-38E154138F1C}" type="datetimeFigureOut">
              <a:rPr lang="fr-FR" smtClean="0"/>
              <a:t>10/01/22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38969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BB94D900-D31B-4448-BD03-38E154138F1C}" type="datetimeFigureOut">
              <a:rPr lang="fr-FR" smtClean="0"/>
              <a:t>10/01/22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182927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BB94D900-D31B-4448-BD03-38E154138F1C}" type="datetimeFigureOut">
              <a:rPr lang="fr-FR" smtClean="0"/>
              <a:t>10/01/22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936A05-429A-8C4D-927F-C6EFA18BF052}" type="slidenum">
              <a:rPr lang="fr-FR" smtClean="0"/>
              <a:t>‹#›</a:t>
            </a:fld>
            <a:endParaRPr lang="fr-FR"/>
          </a:p>
        </p:txBody>
      </p:sp>
    </p:spTree>
    <p:extLst>
      <p:ext uri="{BB962C8B-B14F-4D97-AF65-F5344CB8AC3E}">
        <p14:creationId xmlns:p14="http://schemas.microsoft.com/office/powerpoint/2010/main" val="1750007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4D900-D31B-4448-BD03-38E154138F1C}" type="datetimeFigureOut">
              <a:rPr lang="fr-FR" smtClean="0"/>
              <a:t>10/01/22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36A05-429A-8C4D-927F-C6EFA18BF052}" type="slidenum">
              <a:rPr lang="fr-FR" smtClean="0"/>
              <a:t>‹#›</a:t>
            </a:fld>
            <a:endParaRPr lang="fr-FR"/>
          </a:p>
        </p:txBody>
      </p:sp>
    </p:spTree>
    <p:extLst>
      <p:ext uri="{BB962C8B-B14F-4D97-AF65-F5344CB8AC3E}">
        <p14:creationId xmlns:p14="http://schemas.microsoft.com/office/powerpoint/2010/main" val="3259109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 Target="slide38.xml"/><Relationship Id="rId4" Type="http://schemas.openxmlformats.org/officeDocument/2006/relationships/slide" Target="slide12.xml"/><Relationship Id="rId5" Type="http://schemas.openxmlformats.org/officeDocument/2006/relationships/slide" Target="slide10.xml"/><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chart" Target="../charts/char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chart" Target="../charts/chart12.xml"/><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chart" Target="../charts/char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chart" Target="../charts/char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 Target="slide38.xml"/><Relationship Id="rId4" Type="http://schemas.openxmlformats.org/officeDocument/2006/relationships/slide" Target="slide12.xml"/><Relationship Id="rId5" Type="http://schemas.openxmlformats.org/officeDocument/2006/relationships/slide" Target="slide10.xml"/><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chart" Target="../charts/char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4" Type="http://schemas.openxmlformats.org/officeDocument/2006/relationships/image" Target="../media/image20.tiff"/><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4" Type="http://schemas.openxmlformats.org/officeDocument/2006/relationships/chart" Target="../charts/chart21.xml"/><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chart" Target="../charts/chart22.xml"/></Relationships>
</file>

<file path=ppt/slides/_rels/slide36.xml.rels><?xml version="1.0" encoding="UTF-8" standalone="yes"?>
<Relationships xmlns="http://schemas.openxmlformats.org/package/2006/relationships"><Relationship Id="rId3" Type="http://schemas.openxmlformats.org/officeDocument/2006/relationships/slide" Target="slide38.xml"/><Relationship Id="rId4" Type="http://schemas.openxmlformats.org/officeDocument/2006/relationships/slide" Target="slide12.xml"/><Relationship Id="rId5" Type="http://schemas.openxmlformats.org/officeDocument/2006/relationships/slide" Target="slide10.xml"/><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chart" Target="../charts/char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4" Type="http://schemas.openxmlformats.org/officeDocument/2006/relationships/chart" Target="../charts/chart25.xml"/><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s://doi.org/10.1002/jbmr.3641"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 Target="slide38.xml"/><Relationship Id="rId4" Type="http://schemas.openxmlformats.org/officeDocument/2006/relationships/slide" Target="slide12.xml"/><Relationship Id="rId5" Type="http://schemas.openxmlformats.org/officeDocument/2006/relationships/slide" Target="slide10.xml"/><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slide" Target="slide38.xml"/><Relationship Id="rId4" Type="http://schemas.openxmlformats.org/officeDocument/2006/relationships/slide" Target="slide12.xml"/><Relationship Id="rId5" Type="http://schemas.openxmlformats.org/officeDocument/2006/relationships/slide" Target="slide10.xml"/><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slide" Target="slide38.xml"/><Relationship Id="rId4" Type="http://schemas.openxmlformats.org/officeDocument/2006/relationships/slide" Target="slide12.xml"/><Relationship Id="rId5" Type="http://schemas.openxmlformats.org/officeDocument/2006/relationships/slide" Target="slide10.xml"/><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jp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5.png"/><Relationship Id="rId5" Type="http://schemas.openxmlformats.org/officeDocument/2006/relationships/image" Target="../media/image16.jp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30" name="Picture 32"/>
          <p:cNvPicPr>
            <a:picLocks noChangeAspect="1" noChangeArrowheads="1"/>
          </p:cNvPicPr>
          <p:nvPr/>
        </p:nvPicPr>
        <p:blipFill rotWithShape="1">
          <a:blip r:embed="rId2">
            <a:extLst>
              <a:ext uri="{28A0092B-C50C-407E-A947-70E740481C1C}">
                <a14:useLocalDpi xmlns:a14="http://schemas.microsoft.com/office/drawing/2010/main" val="0"/>
              </a:ext>
            </a:extLst>
          </a:blip>
          <a:srcRect l="11591" t="18969" r="54815" b="23007"/>
          <a:stretch/>
        </p:blipFill>
        <p:spPr bwMode="auto">
          <a:xfrm>
            <a:off x="117621" y="1371329"/>
            <a:ext cx="1570961" cy="76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 name="Rectangle 31"/>
          <p:cNvSpPr>
            <a:spLocks noChangeArrowheads="1"/>
          </p:cNvSpPr>
          <p:nvPr/>
        </p:nvSpPr>
        <p:spPr bwMode="auto">
          <a:xfrm>
            <a:off x="3795376" y="6484455"/>
            <a:ext cx="860181" cy="273050"/>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3" name="Rectangle 32"/>
          <p:cNvSpPr>
            <a:spLocks noChangeArrowheads="1"/>
          </p:cNvSpPr>
          <p:nvPr/>
        </p:nvSpPr>
        <p:spPr bwMode="auto">
          <a:xfrm>
            <a:off x="4838729" y="6484455"/>
            <a:ext cx="863112" cy="273050"/>
          </a:xfrm>
          <a:prstGeom prst="rect">
            <a:avLst/>
          </a:prstGeom>
          <a:solidFill>
            <a:srgbClr val="0098C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4" name="Rectangle 33"/>
          <p:cNvSpPr>
            <a:spLocks noChangeArrowheads="1"/>
          </p:cNvSpPr>
          <p:nvPr/>
        </p:nvSpPr>
        <p:spPr bwMode="auto">
          <a:xfrm>
            <a:off x="5880618" y="6484455"/>
            <a:ext cx="861646" cy="273050"/>
          </a:xfrm>
          <a:prstGeom prst="rect">
            <a:avLst/>
          </a:prstGeom>
          <a:solidFill>
            <a:srgbClr val="DC5B2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r>
              <a:rPr lang="fr-FR" sz="8200">
                <a:solidFill>
                  <a:srgbClr val="2D3235"/>
                </a:solidFill>
              </a:rPr>
              <a:t>  </a:t>
            </a:r>
          </a:p>
        </p:txBody>
      </p:sp>
      <p:sp>
        <p:nvSpPr>
          <p:cNvPr id="35" name="Rectangle 34"/>
          <p:cNvSpPr>
            <a:spLocks noChangeArrowheads="1"/>
          </p:cNvSpPr>
          <p:nvPr/>
        </p:nvSpPr>
        <p:spPr bwMode="auto">
          <a:xfrm>
            <a:off x="6953279" y="6484455"/>
            <a:ext cx="861646" cy="273050"/>
          </a:xfrm>
          <a:prstGeom prst="rect">
            <a:avLst/>
          </a:prstGeom>
          <a:solidFill>
            <a:srgbClr val="CD006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Espace réservé du numéro de diapositive 1"/>
          <p:cNvSpPr>
            <a:spLocks noGrp="1"/>
          </p:cNvSpPr>
          <p:nvPr>
            <p:ph type="sldNum" sz="quarter" idx="12"/>
          </p:nvPr>
        </p:nvSpPr>
        <p:spPr/>
        <p:txBody>
          <a:bodyPr/>
          <a:lstStyle/>
          <a:p>
            <a:pPr>
              <a:defRPr/>
            </a:pPr>
            <a:fld id="{77D08968-FC1F-9843-909A-5076BB71D15F}" type="slidenum">
              <a:rPr lang="fr-FR" smtClean="0"/>
              <a:pPr>
                <a:defRPr/>
              </a:pPr>
              <a:t>1</a:t>
            </a:fld>
            <a:endParaRPr lang="fr-FR"/>
          </a:p>
        </p:txBody>
      </p:sp>
      <p:sp>
        <p:nvSpPr>
          <p:cNvPr id="19" name="Sous-titre 2"/>
          <p:cNvSpPr txBox="1">
            <a:spLocks/>
          </p:cNvSpPr>
          <p:nvPr/>
        </p:nvSpPr>
        <p:spPr bwMode="auto">
          <a:xfrm>
            <a:off x="4154336" y="4803652"/>
            <a:ext cx="479772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793" tIns="47896" rIns="95793" bIns="47896"/>
          <a:lstStyle>
            <a:lvl1pPr marL="0" indent="0" algn="ctr" rtl="0" eaLnBrk="0" fontAlgn="base" hangingPunct="0">
              <a:spcBef>
                <a:spcPct val="20000"/>
              </a:spcBef>
              <a:spcAft>
                <a:spcPct val="0"/>
              </a:spcAft>
              <a:buFont typeface="Arial" charset="0"/>
              <a:buNone/>
              <a:defRPr sz="3400" kern="1200">
                <a:solidFill>
                  <a:schemeClr val="tx1">
                    <a:tint val="75000"/>
                  </a:schemeClr>
                </a:solidFill>
                <a:latin typeface="+mn-lt"/>
                <a:ea typeface="ＭＳ Ｐゴシック" charset="0"/>
                <a:cs typeface="ＭＳ Ｐゴシック" charset="0"/>
              </a:defRPr>
            </a:lvl1pPr>
            <a:lvl2pPr marL="478963" indent="0" algn="ctr" rtl="0" eaLnBrk="0" fontAlgn="base" hangingPunct="0">
              <a:spcBef>
                <a:spcPct val="20000"/>
              </a:spcBef>
              <a:spcAft>
                <a:spcPct val="0"/>
              </a:spcAft>
              <a:buFont typeface="Arial" charset="0"/>
              <a:buNone/>
              <a:defRPr sz="2900" kern="1200">
                <a:solidFill>
                  <a:schemeClr val="tx1">
                    <a:tint val="75000"/>
                  </a:schemeClr>
                </a:solidFill>
                <a:latin typeface="+mn-lt"/>
                <a:ea typeface="ＭＳ Ｐゴシック" charset="0"/>
                <a:cs typeface="+mn-cs"/>
              </a:defRPr>
            </a:lvl2pPr>
            <a:lvl3pPr marL="957925" indent="0" algn="ctr" rtl="0" eaLnBrk="0" fontAlgn="base" hangingPunct="0">
              <a:spcBef>
                <a:spcPct val="20000"/>
              </a:spcBef>
              <a:spcAft>
                <a:spcPct val="0"/>
              </a:spcAft>
              <a:buFont typeface="Arial" charset="0"/>
              <a:buNone/>
              <a:defRPr sz="2500" kern="1200">
                <a:solidFill>
                  <a:schemeClr val="tx1">
                    <a:tint val="75000"/>
                  </a:schemeClr>
                </a:solidFill>
                <a:latin typeface="+mn-lt"/>
                <a:ea typeface="ＭＳ Ｐゴシック" charset="0"/>
                <a:cs typeface="+mn-cs"/>
              </a:defRPr>
            </a:lvl3pPr>
            <a:lvl4pPr marL="1436888"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4pPr>
            <a:lvl5pPr marL="1915851"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5pPr>
            <a:lvl6pPr marL="2394814"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6pPr>
            <a:lvl7pPr marL="2873776"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7pPr>
            <a:lvl8pPr marL="3352739"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8pPr>
            <a:lvl9pPr marL="3831702"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9pPr>
          </a:lstStyle>
          <a:p>
            <a:pPr algn="r" eaLnBrk="1" hangingPunct="1">
              <a:defRPr/>
            </a:pPr>
            <a:r>
              <a:rPr lang="fr-BE" sz="2800" b="1" dirty="0" smtClean="0">
                <a:solidFill>
                  <a:schemeClr val="bg1">
                    <a:lumMod val="50000"/>
                  </a:schemeClr>
                </a:solidFill>
                <a:latin typeface="+mj-lt"/>
                <a:cs typeface="Arial" charset="0"/>
              </a:rPr>
              <a:t>Dr Olivier Malaise</a:t>
            </a:r>
          </a:p>
          <a:p>
            <a:pPr algn="r" eaLnBrk="1" hangingPunct="1">
              <a:defRPr/>
            </a:pPr>
            <a:endParaRPr lang="fr-BE" sz="2800" b="1" dirty="0" smtClean="0">
              <a:solidFill>
                <a:schemeClr val="bg1">
                  <a:lumMod val="50000"/>
                </a:schemeClr>
              </a:solidFill>
              <a:latin typeface="+mj-lt"/>
              <a:cs typeface="Arial" charset="0"/>
            </a:endParaRPr>
          </a:p>
          <a:p>
            <a:pPr algn="r" eaLnBrk="1" hangingPunct="1">
              <a:defRPr/>
            </a:pPr>
            <a:r>
              <a:rPr lang="fr-BE" sz="1800" b="1" dirty="0" smtClean="0">
                <a:solidFill>
                  <a:schemeClr val="bg1">
                    <a:lumMod val="50000"/>
                  </a:schemeClr>
                </a:solidFill>
                <a:latin typeface="+mj-lt"/>
                <a:cs typeface="Arial" charset="0"/>
              </a:rPr>
              <a:t> M.D., Ph.D.</a:t>
            </a:r>
          </a:p>
          <a:p>
            <a:pPr algn="r" eaLnBrk="1" hangingPunct="1">
              <a:defRPr/>
            </a:pPr>
            <a:r>
              <a:rPr lang="fr-BE" sz="1800" b="1" dirty="0" smtClean="0">
                <a:solidFill>
                  <a:schemeClr val="bg1">
                    <a:lumMod val="50000"/>
                  </a:schemeClr>
                </a:solidFill>
                <a:latin typeface="+mj-lt"/>
                <a:cs typeface="Arial" charset="0"/>
              </a:rPr>
              <a:t>Service de rhumatologie, CHU de Liège</a:t>
            </a:r>
            <a:endParaRPr lang="fr-BE" sz="1800" b="1" dirty="0">
              <a:solidFill>
                <a:schemeClr val="bg1">
                  <a:lumMod val="50000"/>
                </a:schemeClr>
              </a:solidFill>
              <a:latin typeface="+mj-lt"/>
              <a:cs typeface="Arial" charset="0"/>
            </a:endParaRPr>
          </a:p>
        </p:txBody>
      </p:sp>
      <p:sp>
        <p:nvSpPr>
          <p:cNvPr id="36" name="Rectangle 35"/>
          <p:cNvSpPr>
            <a:spLocks noChangeArrowheads="1"/>
          </p:cNvSpPr>
          <p:nvPr/>
        </p:nvSpPr>
        <p:spPr bwMode="auto">
          <a:xfrm>
            <a:off x="8091883" y="6484455"/>
            <a:ext cx="860181" cy="273050"/>
          </a:xfrm>
          <a:prstGeom prst="rect">
            <a:avLst/>
          </a:prstGeom>
          <a:solidFill>
            <a:srgbClr val="38357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8" name="Sous-titre 2"/>
          <p:cNvSpPr txBox="1">
            <a:spLocks/>
          </p:cNvSpPr>
          <p:nvPr/>
        </p:nvSpPr>
        <p:spPr bwMode="auto">
          <a:xfrm>
            <a:off x="709414" y="500710"/>
            <a:ext cx="8434586"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793" tIns="47896" rIns="95793" bIns="47896"/>
          <a:lstStyle>
            <a:lvl1pPr marL="0" indent="0" algn="ctr" rtl="0" eaLnBrk="0" fontAlgn="base" hangingPunct="0">
              <a:spcBef>
                <a:spcPct val="20000"/>
              </a:spcBef>
              <a:spcAft>
                <a:spcPct val="0"/>
              </a:spcAft>
              <a:buFont typeface="Arial" charset="0"/>
              <a:buNone/>
              <a:defRPr sz="3400" kern="1200">
                <a:solidFill>
                  <a:schemeClr val="tx1">
                    <a:tint val="75000"/>
                  </a:schemeClr>
                </a:solidFill>
                <a:latin typeface="+mn-lt"/>
                <a:ea typeface="ＭＳ Ｐゴシック" charset="0"/>
                <a:cs typeface="ＭＳ Ｐゴシック" charset="0"/>
              </a:defRPr>
            </a:lvl1pPr>
            <a:lvl2pPr marL="478963" indent="0" algn="ctr" rtl="0" eaLnBrk="0" fontAlgn="base" hangingPunct="0">
              <a:spcBef>
                <a:spcPct val="20000"/>
              </a:spcBef>
              <a:spcAft>
                <a:spcPct val="0"/>
              </a:spcAft>
              <a:buFont typeface="Arial" charset="0"/>
              <a:buNone/>
              <a:defRPr sz="2900" kern="1200">
                <a:solidFill>
                  <a:schemeClr val="tx1">
                    <a:tint val="75000"/>
                  </a:schemeClr>
                </a:solidFill>
                <a:latin typeface="+mn-lt"/>
                <a:ea typeface="ＭＳ Ｐゴシック" charset="0"/>
                <a:cs typeface="+mn-cs"/>
              </a:defRPr>
            </a:lvl2pPr>
            <a:lvl3pPr marL="957925" indent="0" algn="ctr" rtl="0" eaLnBrk="0" fontAlgn="base" hangingPunct="0">
              <a:spcBef>
                <a:spcPct val="20000"/>
              </a:spcBef>
              <a:spcAft>
                <a:spcPct val="0"/>
              </a:spcAft>
              <a:buFont typeface="Arial" charset="0"/>
              <a:buNone/>
              <a:defRPr sz="2500" kern="1200">
                <a:solidFill>
                  <a:schemeClr val="tx1">
                    <a:tint val="75000"/>
                  </a:schemeClr>
                </a:solidFill>
                <a:latin typeface="+mn-lt"/>
                <a:ea typeface="ＭＳ Ｐゴシック" charset="0"/>
                <a:cs typeface="+mn-cs"/>
              </a:defRPr>
            </a:lvl3pPr>
            <a:lvl4pPr marL="1436888"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4pPr>
            <a:lvl5pPr marL="1915851"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5pPr>
            <a:lvl6pPr marL="2394814"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6pPr>
            <a:lvl7pPr marL="2873776"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7pPr>
            <a:lvl8pPr marL="3352739"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8pPr>
            <a:lvl9pPr marL="3831702"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9pPr>
          </a:lstStyle>
          <a:p>
            <a:pPr algn="r" eaLnBrk="1" hangingPunct="1">
              <a:defRPr/>
            </a:pPr>
            <a:r>
              <a:rPr lang="fr-BE" sz="2000" b="1" i="1" dirty="0" smtClean="0">
                <a:solidFill>
                  <a:srgbClr val="000000"/>
                </a:solidFill>
                <a:latin typeface="+mj-lt"/>
                <a:cs typeface="Arial" charset="0"/>
              </a:rPr>
              <a:t>Une nouveauté dans la prise en charge de l’ostéoporose</a:t>
            </a:r>
            <a:endParaRPr lang="fr-BE" sz="2000" b="1" i="1" dirty="0" smtClean="0">
              <a:solidFill>
                <a:srgbClr val="000000"/>
              </a:solidFill>
              <a:latin typeface="+mj-lt"/>
              <a:cs typeface="Arial" charset="0"/>
            </a:endParaRPr>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rcRect t="18" r="8250" b="11852"/>
          <a:stretch>
            <a:fillRect/>
          </a:stretch>
        </p:blipFill>
        <p:spPr bwMode="auto">
          <a:xfrm>
            <a:off x="47034" y="244806"/>
            <a:ext cx="1549047" cy="83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2573574" y="1231919"/>
            <a:ext cx="6378490" cy="3108543"/>
          </a:xfrm>
          <a:prstGeom prst="rect">
            <a:avLst/>
          </a:prstGeom>
          <a:noFill/>
        </p:spPr>
        <p:txBody>
          <a:bodyPr wrap="square" rtlCol="0">
            <a:spAutoFit/>
          </a:bodyPr>
          <a:lstStyle/>
          <a:p>
            <a:pPr algn="just"/>
            <a:r>
              <a:rPr lang="nl-BE" sz="2800" b="1" dirty="0" smtClean="0"/>
              <a:t>Le Romosozumab (Evinity®)</a:t>
            </a:r>
            <a:endParaRPr lang="fr-BE" sz="2800" b="1" dirty="0"/>
          </a:p>
          <a:p>
            <a:pPr algn="just"/>
            <a:endParaRPr lang="fr-BE" sz="2800" b="1" i="1" dirty="0" smtClean="0"/>
          </a:p>
          <a:p>
            <a:pPr marL="457200" indent="-457200" algn="just">
              <a:buAutoNum type="arabicPeriod"/>
            </a:pPr>
            <a:r>
              <a:rPr lang="fr-BE" sz="2000" b="1" i="1" dirty="0" smtClean="0"/>
              <a:t>Présentation de la molécule</a:t>
            </a:r>
          </a:p>
          <a:p>
            <a:pPr marL="457200" indent="-457200" algn="just">
              <a:buAutoNum type="arabicPeriod"/>
            </a:pPr>
            <a:endParaRPr lang="fr-BE" sz="2000" b="1" i="1" dirty="0" smtClean="0"/>
          </a:p>
          <a:p>
            <a:pPr marL="457200" indent="-457200" algn="just">
              <a:buAutoNum type="arabicPeriod"/>
            </a:pPr>
            <a:r>
              <a:rPr lang="fr-BE" sz="2000" i="1" dirty="0" smtClean="0"/>
              <a:t>Efficacité par rapport aux autres traitements disponibles</a:t>
            </a:r>
          </a:p>
          <a:p>
            <a:pPr marL="457200" indent="-457200" algn="just">
              <a:buAutoNum type="arabicPeriod"/>
            </a:pPr>
            <a:endParaRPr lang="fr-BE" sz="2000" i="1" dirty="0"/>
          </a:p>
          <a:p>
            <a:pPr marL="457200" indent="-457200" algn="just">
              <a:buAutoNum type="arabicPeriod"/>
            </a:pPr>
            <a:r>
              <a:rPr lang="fr-FR" sz="2000" i="1" dirty="0" smtClean="0"/>
              <a:t>Place dans la séquence thérapeutique en 2021</a:t>
            </a:r>
          </a:p>
          <a:p>
            <a:pPr marL="457200" indent="-457200" algn="just">
              <a:buAutoNum type="arabicPeriod"/>
            </a:pPr>
            <a:endParaRPr lang="fr-FR" sz="2000" i="1" dirty="0"/>
          </a:p>
          <a:p>
            <a:pPr marL="457200" indent="-457200" algn="just">
              <a:buAutoNum type="arabicPeriod"/>
            </a:pPr>
            <a:r>
              <a:rPr lang="fr-FR" sz="2000" i="1" dirty="0" smtClean="0"/>
              <a:t>Procédure de gestion des risques</a:t>
            </a:r>
            <a:endParaRPr lang="fr-FR" sz="2000" i="1" dirty="0" smtClean="0"/>
          </a:p>
        </p:txBody>
      </p:sp>
    </p:spTree>
    <p:extLst>
      <p:ext uri="{BB962C8B-B14F-4D97-AF65-F5344CB8AC3E}">
        <p14:creationId xmlns:p14="http://schemas.microsoft.com/office/powerpoint/2010/main" val="2191605878"/>
      </p:ext>
    </p:extLst>
  </p:cSld>
  <p:clrMapOvr>
    <a:masterClrMapping/>
  </p:clrMapOvr>
  <mc:AlternateContent xmlns:mc="http://schemas.openxmlformats.org/markup-compatibility/2006" xmlns:p14="http://schemas.microsoft.com/office/powerpoint/2010/main">
    <mc:Choice Requires="p14">
      <p:transition spd="slow" p14:dur="2000" advTm="8334"/>
    </mc:Choice>
    <mc:Fallback xmlns="">
      <p:transition xmlns:p14="http://schemas.microsoft.com/office/powerpoint/2010/main" spd="slow" advTm="8334"/>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8" name="Text Placeholder 7">
            <a:extLst>
              <a:ext uri="{FF2B5EF4-FFF2-40B4-BE49-F238E27FC236}">
                <a16:creationId xmlns:a16="http://schemas.microsoft.com/office/drawing/2014/main" xmlns="" id="{93889EAB-C406-0545-AB62-5EA7A1DD3FD3}"/>
              </a:ext>
            </a:extLst>
          </p:cNvPr>
          <p:cNvSpPr>
            <a:spLocks noGrp="1"/>
          </p:cNvSpPr>
          <p:nvPr>
            <p:ph type="body" sz="quarter" idx="10"/>
          </p:nvPr>
        </p:nvSpPr>
        <p:spPr>
          <a:xfrm>
            <a:off x="216000" y="5881702"/>
            <a:ext cx="8628455" cy="750205"/>
          </a:xfrm>
        </p:spPr>
        <p:txBody>
          <a:bodyPr/>
          <a:lstStyle/>
          <a:p>
            <a:r>
              <a:rPr lang="en-US" dirty="0"/>
              <a:t>BMP = bone morphogenetic protein; E2 = oestrogen;</a:t>
            </a:r>
            <a:r>
              <a:rPr lang="en-GB" dirty="0"/>
              <a:t> Frz = Wnt-frizzled receptor complex; LRP = lipoprotein receptor-related protein; PGE2 = </a:t>
            </a:r>
            <a:r>
              <a:rPr lang="en-US" dirty="0"/>
              <a:t>prostaglandin E2; </a:t>
            </a:r>
            <a:br>
              <a:rPr lang="en-US" dirty="0"/>
            </a:br>
            <a:r>
              <a:rPr lang="en-US" dirty="0"/>
              <a:t>PTH = parathyroid hormone; RANKL = receptor activator of nuclear factor kappa-B ligand; TGF-</a:t>
            </a:r>
            <a:r>
              <a:rPr lang="el-GR" dirty="0"/>
              <a:t>β </a:t>
            </a:r>
            <a:r>
              <a:rPr lang="en-GB" dirty="0"/>
              <a:t>= </a:t>
            </a:r>
            <a:r>
              <a:rPr lang="en-US" dirty="0"/>
              <a:t>transforming growth factor </a:t>
            </a:r>
            <a:r>
              <a:rPr lang="el-GR" dirty="0"/>
              <a:t>β</a:t>
            </a:r>
            <a:r>
              <a:rPr lang="en-GB" dirty="0"/>
              <a:t>; TNF-</a:t>
            </a:r>
            <a:r>
              <a:rPr lang="el-GR" dirty="0"/>
              <a:t>α</a:t>
            </a:r>
            <a:r>
              <a:rPr lang="en-GB" dirty="0"/>
              <a:t> = tumour necrosis factor </a:t>
            </a:r>
            <a:r>
              <a:rPr lang="el-GR" dirty="0"/>
              <a:t>α</a:t>
            </a:r>
            <a:r>
              <a:rPr lang="en-GB" dirty="0"/>
              <a:t>. </a:t>
            </a:r>
          </a:p>
          <a:p>
            <a:r>
              <a:rPr lang="en-US" dirty="0"/>
              <a:t>Green = up regulated; red = down regulated. </a:t>
            </a:r>
          </a:p>
          <a:p>
            <a:r>
              <a:rPr lang="en-US" dirty="0"/>
              <a:t>Description of humanised anti-sclerostin monoclonal antibody: IgG2, human = blue, mouse = red.</a:t>
            </a:r>
          </a:p>
          <a:p>
            <a:r>
              <a:rPr lang="en-US" dirty="0"/>
              <a:t>Adapted from: B</a:t>
            </a:r>
            <a:r>
              <a:rPr lang="en-GB" dirty="0"/>
              <a:t>hattacharyya S, </a:t>
            </a:r>
            <a:r>
              <a:rPr lang="en-GB" i="1" dirty="0"/>
              <a:t>et al</a:t>
            </a:r>
            <a:r>
              <a:rPr lang="en-GB" dirty="0"/>
              <a:t>. </a:t>
            </a:r>
            <a:r>
              <a:rPr lang="en-GB" i="1" dirty="0"/>
              <a:t>Eur J Pharmacol </a:t>
            </a:r>
            <a:r>
              <a:rPr lang="en-GB" dirty="0"/>
              <a:t>2018;826:39–47.</a:t>
            </a:r>
            <a:endParaRPr lang="en-US" dirty="0"/>
          </a:p>
        </p:txBody>
      </p:sp>
      <p:grpSp>
        <p:nvGrpSpPr>
          <p:cNvPr id="13" name="Group 12">
            <a:extLst>
              <a:ext uri="{FF2B5EF4-FFF2-40B4-BE49-F238E27FC236}">
                <a16:creationId xmlns:a16="http://schemas.microsoft.com/office/drawing/2014/main" xmlns="" id="{442D7900-ED20-42CB-B205-309273421704}"/>
              </a:ext>
            </a:extLst>
          </p:cNvPr>
          <p:cNvGrpSpPr/>
          <p:nvPr/>
        </p:nvGrpSpPr>
        <p:grpSpPr>
          <a:xfrm>
            <a:off x="635007" y="1550281"/>
            <a:ext cx="3134943" cy="3757438"/>
            <a:chOff x="589564" y="1663460"/>
            <a:chExt cx="3134943" cy="3757438"/>
          </a:xfrm>
        </p:grpSpPr>
        <p:sp>
          <p:nvSpPr>
            <p:cNvPr id="14" name="Rounded Rectangle 4">
              <a:extLst>
                <a:ext uri="{FF2B5EF4-FFF2-40B4-BE49-F238E27FC236}">
                  <a16:creationId xmlns:a16="http://schemas.microsoft.com/office/drawing/2014/main" xmlns="" id="{C792E430-E298-48DD-BD93-6089DDDEB957}"/>
                </a:ext>
              </a:extLst>
            </p:cNvPr>
            <p:cNvSpPr/>
            <p:nvPr/>
          </p:nvSpPr>
          <p:spPr bwMode="auto">
            <a:xfrm>
              <a:off x="589564" y="3082766"/>
              <a:ext cx="1423661" cy="346234"/>
            </a:xfrm>
            <a:prstGeom prst="roundRect">
              <a:avLst>
                <a:gd name="adj" fmla="val 50000"/>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Arial" charset="0"/>
                </a:rPr>
                <a:t>Binds to LRP5/6 </a:t>
              </a:r>
              <a:br>
                <a:rPr kumimoji="0" lang="en-US" sz="900" b="0" i="0" u="none" strike="noStrike" cap="none" normalizeH="0" baseline="0" dirty="0">
                  <a:ln>
                    <a:noFill/>
                  </a:ln>
                  <a:solidFill>
                    <a:schemeClr val="bg1"/>
                  </a:solidFill>
                  <a:effectLst/>
                  <a:latin typeface="Arial" charset="0"/>
                </a:rPr>
              </a:br>
              <a:r>
                <a:rPr kumimoji="0" lang="en-US" sz="900" b="0" i="0" u="none" strike="noStrike" cap="none" normalizeH="0" baseline="0" dirty="0">
                  <a:ln>
                    <a:noFill/>
                  </a:ln>
                  <a:solidFill>
                    <a:schemeClr val="bg1"/>
                  </a:solidFill>
                  <a:effectLst/>
                  <a:latin typeface="Arial" charset="0"/>
                </a:rPr>
                <a:t>co-receptor</a:t>
              </a:r>
            </a:p>
          </p:txBody>
        </p:sp>
        <p:sp>
          <p:nvSpPr>
            <p:cNvPr id="15" name="Rounded Rectangle 5">
              <a:extLst>
                <a:ext uri="{FF2B5EF4-FFF2-40B4-BE49-F238E27FC236}">
                  <a16:creationId xmlns:a16="http://schemas.microsoft.com/office/drawing/2014/main" xmlns="" id="{7F8FFBB2-1E1C-47EB-B773-CE22595B75AC}"/>
                </a:ext>
              </a:extLst>
            </p:cNvPr>
            <p:cNvSpPr/>
            <p:nvPr/>
          </p:nvSpPr>
          <p:spPr bwMode="auto">
            <a:xfrm>
              <a:off x="589564" y="3746732"/>
              <a:ext cx="1423661" cy="346234"/>
            </a:xfrm>
            <a:prstGeom prst="roundRect">
              <a:avLst>
                <a:gd name="adj" fmla="val 50000"/>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Arial" charset="0"/>
                </a:rPr>
                <a:t>Blocks Frz activation</a:t>
              </a:r>
            </a:p>
          </p:txBody>
        </p:sp>
        <p:sp>
          <p:nvSpPr>
            <p:cNvPr id="16" name="Rounded Rectangle 8">
              <a:extLst>
                <a:ext uri="{FF2B5EF4-FFF2-40B4-BE49-F238E27FC236}">
                  <a16:creationId xmlns:a16="http://schemas.microsoft.com/office/drawing/2014/main" xmlns="" id="{4E6FB4D6-5E1C-4E2F-B7BD-2E6E580C153A}"/>
                </a:ext>
              </a:extLst>
            </p:cNvPr>
            <p:cNvSpPr/>
            <p:nvPr/>
          </p:nvSpPr>
          <p:spPr bwMode="auto">
            <a:xfrm>
              <a:off x="589564" y="4410698"/>
              <a:ext cx="1423661" cy="346234"/>
            </a:xfrm>
            <a:prstGeom prst="roundRect">
              <a:avLst>
                <a:gd name="adj" fmla="val 50000"/>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400" fontAlgn="base">
                <a:spcBef>
                  <a:spcPct val="0"/>
                </a:spcBef>
                <a:spcAft>
                  <a:spcPct val="0"/>
                </a:spcAft>
              </a:pPr>
              <a:r>
                <a:rPr kumimoji="0" lang="en-US" sz="900" b="0" i="0" u="none" strike="noStrike" cap="none" normalizeH="0" baseline="0" dirty="0">
                  <a:ln>
                    <a:noFill/>
                  </a:ln>
                  <a:solidFill>
                    <a:schemeClr val="bg1"/>
                  </a:solidFill>
                  <a:effectLst/>
                  <a:latin typeface="Arial" charset="0"/>
                </a:rPr>
                <a:t>Blocks wnt  </a:t>
              </a:r>
              <a:br>
                <a:rPr kumimoji="0" lang="en-US" sz="900" b="0" i="0" u="none" strike="noStrike" cap="none" normalizeH="0" baseline="0" dirty="0">
                  <a:ln>
                    <a:noFill/>
                  </a:ln>
                  <a:solidFill>
                    <a:schemeClr val="bg1"/>
                  </a:solidFill>
                  <a:effectLst/>
                  <a:latin typeface="Arial" charset="0"/>
                </a:rPr>
              </a:br>
              <a:r>
                <a:rPr lang="el-GR" sz="900" dirty="0">
                  <a:solidFill>
                    <a:schemeClr val="bg1"/>
                  </a:solidFill>
                  <a:latin typeface="Arial" charset="0"/>
                </a:rPr>
                <a:t>β</a:t>
              </a:r>
              <a:r>
                <a:rPr kumimoji="0" lang="en-US" sz="900" b="0" i="0" u="none" strike="noStrike" cap="none" normalizeH="0" baseline="0" dirty="0">
                  <a:ln>
                    <a:noFill/>
                  </a:ln>
                  <a:solidFill>
                    <a:schemeClr val="bg1"/>
                  </a:solidFill>
                  <a:effectLst/>
                  <a:latin typeface="Arial" charset="0"/>
                </a:rPr>
                <a:t>-catenin </a:t>
              </a:r>
              <a:r>
                <a:rPr kumimoji="0" lang="en-GB" sz="900" b="0" i="0" u="none" strike="noStrike" cap="none" normalizeH="0" baseline="0" dirty="0">
                  <a:ln>
                    <a:noFill/>
                  </a:ln>
                  <a:solidFill>
                    <a:schemeClr val="bg1"/>
                  </a:solidFill>
                  <a:effectLst/>
                  <a:latin typeface="Arial" charset="0"/>
                </a:rPr>
                <a:t>signalling</a:t>
              </a:r>
            </a:p>
          </p:txBody>
        </p:sp>
        <p:sp>
          <p:nvSpPr>
            <p:cNvPr id="17" name="Rounded Rectangle 9">
              <a:extLst>
                <a:ext uri="{FF2B5EF4-FFF2-40B4-BE49-F238E27FC236}">
                  <a16:creationId xmlns:a16="http://schemas.microsoft.com/office/drawing/2014/main" xmlns="" id="{85AAC26D-58CF-40B9-B5F0-DED5B81B01A8}"/>
                </a:ext>
              </a:extLst>
            </p:cNvPr>
            <p:cNvSpPr/>
            <p:nvPr/>
          </p:nvSpPr>
          <p:spPr bwMode="auto">
            <a:xfrm>
              <a:off x="589564" y="5074664"/>
              <a:ext cx="1423661" cy="346234"/>
            </a:xfrm>
            <a:prstGeom prst="roundRect">
              <a:avLst>
                <a:gd name="adj" fmla="val 50000"/>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Arial" charset="0"/>
                </a:rPr>
                <a:t>Inhibits bone formation</a:t>
              </a:r>
            </a:p>
          </p:txBody>
        </p:sp>
        <p:sp>
          <p:nvSpPr>
            <p:cNvPr id="18" name="Rounded Rectangle 10">
              <a:extLst>
                <a:ext uri="{FF2B5EF4-FFF2-40B4-BE49-F238E27FC236}">
                  <a16:creationId xmlns:a16="http://schemas.microsoft.com/office/drawing/2014/main" xmlns="" id="{D261334B-7C6D-4BD8-893A-744137F96E06}"/>
                </a:ext>
              </a:extLst>
            </p:cNvPr>
            <p:cNvSpPr/>
            <p:nvPr/>
          </p:nvSpPr>
          <p:spPr bwMode="auto">
            <a:xfrm>
              <a:off x="2300846" y="3082766"/>
              <a:ext cx="1423661" cy="346234"/>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Arial" charset="0"/>
                </a:rPr>
                <a:t>Increases osteocytic </a:t>
              </a:r>
              <a:br>
                <a:rPr kumimoji="0" lang="en-US" sz="900" b="0" i="0" u="none" strike="noStrike" cap="none" normalizeH="0" baseline="0" dirty="0">
                  <a:ln>
                    <a:noFill/>
                  </a:ln>
                  <a:solidFill>
                    <a:schemeClr val="bg1"/>
                  </a:solidFill>
                  <a:effectLst/>
                  <a:latin typeface="Arial" charset="0"/>
                </a:rPr>
              </a:br>
              <a:r>
                <a:rPr kumimoji="0" lang="en-US" sz="900" b="0" i="0" u="none" strike="noStrike" cap="none" normalizeH="0" baseline="0" dirty="0">
                  <a:ln>
                    <a:noFill/>
                  </a:ln>
                  <a:solidFill>
                    <a:schemeClr val="bg1"/>
                  </a:solidFill>
                  <a:effectLst/>
                  <a:latin typeface="Arial" charset="0"/>
                </a:rPr>
                <a:t>RANKL production</a:t>
              </a:r>
            </a:p>
          </p:txBody>
        </p:sp>
        <p:sp>
          <p:nvSpPr>
            <p:cNvPr id="19" name="Rounded Rectangle 11">
              <a:extLst>
                <a:ext uri="{FF2B5EF4-FFF2-40B4-BE49-F238E27FC236}">
                  <a16:creationId xmlns:a16="http://schemas.microsoft.com/office/drawing/2014/main" xmlns="" id="{56632861-2E5A-4ABC-AFBA-6E18690E3285}"/>
                </a:ext>
              </a:extLst>
            </p:cNvPr>
            <p:cNvSpPr/>
            <p:nvPr/>
          </p:nvSpPr>
          <p:spPr bwMode="auto">
            <a:xfrm>
              <a:off x="2300846" y="3746732"/>
              <a:ext cx="1423661" cy="346234"/>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Arial" charset="0"/>
                </a:rPr>
                <a:t>Osteoclast activation</a:t>
              </a:r>
            </a:p>
          </p:txBody>
        </p:sp>
        <p:sp>
          <p:nvSpPr>
            <p:cNvPr id="20" name="Rounded Rectangle 12">
              <a:extLst>
                <a:ext uri="{FF2B5EF4-FFF2-40B4-BE49-F238E27FC236}">
                  <a16:creationId xmlns:a16="http://schemas.microsoft.com/office/drawing/2014/main" xmlns="" id="{20A0CA38-EB60-4ED5-9777-B5F4970394AC}"/>
                </a:ext>
              </a:extLst>
            </p:cNvPr>
            <p:cNvSpPr/>
            <p:nvPr/>
          </p:nvSpPr>
          <p:spPr bwMode="auto">
            <a:xfrm>
              <a:off x="2300846" y="4410698"/>
              <a:ext cx="1423661" cy="346234"/>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Arial" charset="0"/>
                </a:rPr>
                <a:t>Increases </a:t>
              </a:r>
              <a:br>
                <a:rPr kumimoji="0" lang="en-US" sz="900" b="0" i="0" u="none" strike="noStrike" cap="none" normalizeH="0" baseline="0" dirty="0">
                  <a:ln>
                    <a:noFill/>
                  </a:ln>
                  <a:solidFill>
                    <a:schemeClr val="bg1"/>
                  </a:solidFill>
                  <a:effectLst/>
                  <a:latin typeface="Arial" charset="0"/>
                </a:rPr>
              </a:br>
              <a:r>
                <a:rPr kumimoji="0" lang="en-US" sz="900" b="0" i="0" u="none" strike="noStrike" cap="none" normalizeH="0" baseline="0" dirty="0">
                  <a:ln>
                    <a:noFill/>
                  </a:ln>
                  <a:solidFill>
                    <a:schemeClr val="bg1"/>
                  </a:solidFill>
                  <a:effectLst/>
                  <a:latin typeface="Arial" charset="0"/>
                </a:rPr>
                <a:t>bone resorption</a:t>
              </a:r>
            </a:p>
          </p:txBody>
        </p:sp>
        <p:sp>
          <p:nvSpPr>
            <p:cNvPr id="21" name="Rounded Rectangle 20">
              <a:extLst>
                <a:ext uri="{FF2B5EF4-FFF2-40B4-BE49-F238E27FC236}">
                  <a16:creationId xmlns:a16="http://schemas.microsoft.com/office/drawing/2014/main" xmlns="" id="{2C58D5AA-85E0-4A26-A23C-4D78C864D851}"/>
                </a:ext>
              </a:extLst>
            </p:cNvPr>
            <p:cNvSpPr/>
            <p:nvPr/>
          </p:nvSpPr>
          <p:spPr bwMode="auto">
            <a:xfrm>
              <a:off x="589564" y="1663460"/>
              <a:ext cx="1423661" cy="346234"/>
            </a:xfrm>
            <a:prstGeom prst="roundRect">
              <a:avLst>
                <a:gd name="adj" fmla="val 50000"/>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400" fontAlgn="base">
                <a:spcBef>
                  <a:spcPct val="0"/>
                </a:spcBef>
                <a:spcAft>
                  <a:spcPct val="0"/>
                </a:spcAft>
              </a:pPr>
              <a:r>
                <a:rPr kumimoji="0" lang="en-US" sz="900" b="0" i="0" u="none" strike="noStrike" cap="none" normalizeH="0" baseline="0" dirty="0">
                  <a:ln>
                    <a:noFill/>
                  </a:ln>
                  <a:solidFill>
                    <a:srgbClr val="4A4A4A"/>
                  </a:solidFill>
                  <a:effectLst/>
                  <a:latin typeface="Arial" charset="0"/>
                </a:rPr>
                <a:t>PTH, TGF-</a:t>
              </a:r>
              <a:r>
                <a:rPr lang="el-GR" sz="900" dirty="0">
                  <a:solidFill>
                    <a:srgbClr val="4A4A4A"/>
                  </a:solidFill>
                  <a:latin typeface="Arial" charset="0"/>
                </a:rPr>
                <a:t>β</a:t>
              </a:r>
              <a:r>
                <a:rPr lang="en-US" sz="900" dirty="0">
                  <a:solidFill>
                    <a:srgbClr val="4A4A4A"/>
                  </a:solidFill>
                  <a:latin typeface="Arial" charset="0"/>
                </a:rPr>
                <a:t>,</a:t>
              </a:r>
              <a:br>
                <a:rPr lang="en-US" sz="900" dirty="0">
                  <a:solidFill>
                    <a:srgbClr val="4A4A4A"/>
                  </a:solidFill>
                  <a:latin typeface="Arial" charset="0"/>
                </a:rPr>
              </a:br>
              <a:r>
                <a:rPr lang="en-US" sz="900" dirty="0">
                  <a:solidFill>
                    <a:srgbClr val="4A4A4A"/>
                  </a:solidFill>
                  <a:latin typeface="Arial" charset="0"/>
                </a:rPr>
                <a:t>PGE-2, BMPs, E2</a:t>
              </a:r>
              <a:endParaRPr kumimoji="0" lang="en-US" sz="900" b="0" i="0" u="none" strike="noStrike" cap="none" normalizeH="0" baseline="0" dirty="0">
                <a:ln>
                  <a:noFill/>
                </a:ln>
                <a:solidFill>
                  <a:srgbClr val="4A4A4A"/>
                </a:solidFill>
                <a:effectLst/>
                <a:latin typeface="Arial" charset="0"/>
              </a:endParaRPr>
            </a:p>
          </p:txBody>
        </p:sp>
        <p:sp>
          <p:nvSpPr>
            <p:cNvPr id="22" name="Rounded Rectangle 21">
              <a:extLst>
                <a:ext uri="{FF2B5EF4-FFF2-40B4-BE49-F238E27FC236}">
                  <a16:creationId xmlns:a16="http://schemas.microsoft.com/office/drawing/2014/main" xmlns="" id="{7EB29CBF-091F-48FE-AC2C-E8588C7D1A64}"/>
                </a:ext>
              </a:extLst>
            </p:cNvPr>
            <p:cNvSpPr/>
            <p:nvPr/>
          </p:nvSpPr>
          <p:spPr bwMode="auto">
            <a:xfrm>
              <a:off x="2300846" y="1663460"/>
              <a:ext cx="1423661" cy="346234"/>
            </a:xfrm>
            <a:prstGeom prst="roundRect">
              <a:avLst>
                <a:gd name="adj" fmla="val 50000"/>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4A4A4A"/>
                  </a:solidFill>
                  <a:effectLst/>
                  <a:latin typeface="Arial" charset="0"/>
                </a:rPr>
                <a:t>1,25 Vitamin D3,</a:t>
              </a:r>
            </a:p>
            <a:p>
              <a:pPr algn="ctr" defTabSz="914400" fontAlgn="base">
                <a:spcBef>
                  <a:spcPct val="0"/>
                </a:spcBef>
                <a:spcAft>
                  <a:spcPct val="0"/>
                </a:spcAft>
              </a:pPr>
              <a:r>
                <a:rPr lang="en-US" sz="900" dirty="0">
                  <a:solidFill>
                    <a:srgbClr val="4A4A4A"/>
                  </a:solidFill>
                  <a:latin typeface="Arial" charset="0"/>
                </a:rPr>
                <a:t>TNF-</a:t>
              </a:r>
              <a:r>
                <a:rPr lang="el-GR" sz="900" dirty="0">
                  <a:solidFill>
                    <a:srgbClr val="4A4A4A"/>
                  </a:solidFill>
                  <a:latin typeface="Arial" charset="0"/>
                </a:rPr>
                <a:t>α</a:t>
              </a:r>
              <a:r>
                <a:rPr lang="en-US" sz="900" dirty="0">
                  <a:solidFill>
                    <a:srgbClr val="4A4A4A"/>
                  </a:solidFill>
                  <a:latin typeface="Arial" charset="0"/>
                </a:rPr>
                <a:t>, E2 deficiency</a:t>
              </a:r>
              <a:endParaRPr kumimoji="0" lang="en-US" sz="900" b="0" i="0" u="none" strike="noStrike" cap="none" normalizeH="0" baseline="0" dirty="0">
                <a:ln>
                  <a:noFill/>
                </a:ln>
                <a:solidFill>
                  <a:srgbClr val="4A4A4A"/>
                </a:solidFill>
                <a:effectLst/>
                <a:latin typeface="Arial" charset="0"/>
              </a:endParaRPr>
            </a:p>
          </p:txBody>
        </p:sp>
        <p:sp>
          <p:nvSpPr>
            <p:cNvPr id="23" name="Oval 22">
              <a:extLst>
                <a:ext uri="{FF2B5EF4-FFF2-40B4-BE49-F238E27FC236}">
                  <a16:creationId xmlns:a16="http://schemas.microsoft.com/office/drawing/2014/main" xmlns="" id="{D1A6F1AA-0754-40B3-A0AA-884FB560A2CE}"/>
                </a:ext>
              </a:extLst>
            </p:cNvPr>
            <p:cNvSpPr/>
            <p:nvPr/>
          </p:nvSpPr>
          <p:spPr bwMode="auto">
            <a:xfrm>
              <a:off x="1529986" y="2222073"/>
              <a:ext cx="1254100" cy="439183"/>
            </a:xfrm>
            <a:prstGeom prst="ellipse">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Sclerostin</a:t>
              </a:r>
            </a:p>
          </p:txBody>
        </p:sp>
        <p:cxnSp>
          <p:nvCxnSpPr>
            <p:cNvPr id="24" name="Elbow Connector 2">
              <a:extLst>
                <a:ext uri="{FF2B5EF4-FFF2-40B4-BE49-F238E27FC236}">
                  <a16:creationId xmlns:a16="http://schemas.microsoft.com/office/drawing/2014/main" xmlns="" id="{90F1D7AF-3245-4A05-92E9-70BA7D4D276F}"/>
                </a:ext>
              </a:extLst>
            </p:cNvPr>
            <p:cNvCxnSpPr>
              <a:cxnSpLocks/>
              <a:stCxn id="22" idx="2"/>
              <a:endCxn id="23" idx="6"/>
            </p:cNvCxnSpPr>
            <p:nvPr/>
          </p:nvCxnSpPr>
          <p:spPr bwMode="auto">
            <a:xfrm rot="5400000">
              <a:off x="2682397" y="2111384"/>
              <a:ext cx="431971" cy="228591"/>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25" name="Elbow Connector 26">
              <a:extLst>
                <a:ext uri="{FF2B5EF4-FFF2-40B4-BE49-F238E27FC236}">
                  <a16:creationId xmlns:a16="http://schemas.microsoft.com/office/drawing/2014/main" xmlns="" id="{2672CE6A-37E4-4242-BBF9-BDCF772A1021}"/>
                </a:ext>
              </a:extLst>
            </p:cNvPr>
            <p:cNvCxnSpPr>
              <a:cxnSpLocks/>
              <a:stCxn id="21" idx="2"/>
              <a:endCxn id="23" idx="2"/>
            </p:cNvCxnSpPr>
            <p:nvPr/>
          </p:nvCxnSpPr>
          <p:spPr bwMode="auto">
            <a:xfrm rot="16200000" flipH="1">
              <a:off x="1199705" y="2111383"/>
              <a:ext cx="431971" cy="228591"/>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26" name="Elbow Connector 31">
              <a:extLst>
                <a:ext uri="{FF2B5EF4-FFF2-40B4-BE49-F238E27FC236}">
                  <a16:creationId xmlns:a16="http://schemas.microsoft.com/office/drawing/2014/main" xmlns="" id="{23E7D7DB-3899-49AD-A603-7AF99097B82C}"/>
                </a:ext>
              </a:extLst>
            </p:cNvPr>
            <p:cNvCxnSpPr>
              <a:cxnSpLocks/>
              <a:stCxn id="23" idx="4"/>
              <a:endCxn id="18" idx="0"/>
            </p:cNvCxnSpPr>
            <p:nvPr/>
          </p:nvCxnSpPr>
          <p:spPr bwMode="auto">
            <a:xfrm rot="16200000" flipH="1">
              <a:off x="2374101" y="2444190"/>
              <a:ext cx="421510" cy="855641"/>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cxnSp>
          <p:nvCxnSpPr>
            <p:cNvPr id="27" name="Elbow Connector 34">
              <a:extLst>
                <a:ext uri="{FF2B5EF4-FFF2-40B4-BE49-F238E27FC236}">
                  <a16:creationId xmlns:a16="http://schemas.microsoft.com/office/drawing/2014/main" xmlns="" id="{EAAAAB63-0B86-4082-90BD-33B892793BC3}"/>
                </a:ext>
              </a:extLst>
            </p:cNvPr>
            <p:cNvCxnSpPr>
              <a:cxnSpLocks/>
              <a:stCxn id="23" idx="4"/>
              <a:endCxn id="14" idx="0"/>
            </p:cNvCxnSpPr>
            <p:nvPr/>
          </p:nvCxnSpPr>
          <p:spPr bwMode="auto">
            <a:xfrm rot="5400000">
              <a:off x="1518461" y="2444191"/>
              <a:ext cx="421510" cy="855641"/>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xmlns="" id="{EFC33F59-EAED-4E25-81E8-7FEA5C044163}"/>
                </a:ext>
              </a:extLst>
            </p:cNvPr>
            <p:cNvCxnSpPr>
              <a:cxnSpLocks/>
              <a:stCxn id="18" idx="2"/>
              <a:endCxn id="19" idx="0"/>
            </p:cNvCxnSpPr>
            <p:nvPr/>
          </p:nvCxnSpPr>
          <p:spPr bwMode="auto">
            <a:xfrm>
              <a:off x="3012677" y="3429000"/>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xmlns="" id="{A53E5B30-C3C3-4FC3-A926-B690B2E1300D}"/>
                </a:ext>
              </a:extLst>
            </p:cNvPr>
            <p:cNvCxnSpPr>
              <a:cxnSpLocks/>
              <a:stCxn id="19" idx="2"/>
              <a:endCxn id="20" idx="0"/>
            </p:cNvCxnSpPr>
            <p:nvPr/>
          </p:nvCxnSpPr>
          <p:spPr bwMode="auto">
            <a:xfrm>
              <a:off x="3012677" y="4092966"/>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xmlns="" id="{C38AE4AE-94CD-47A8-AB2D-E65207D7251D}"/>
                </a:ext>
              </a:extLst>
            </p:cNvPr>
            <p:cNvCxnSpPr>
              <a:cxnSpLocks/>
              <a:stCxn id="15" idx="2"/>
              <a:endCxn id="16" idx="0"/>
            </p:cNvCxnSpPr>
            <p:nvPr/>
          </p:nvCxnSpPr>
          <p:spPr bwMode="auto">
            <a:xfrm>
              <a:off x="1301395" y="4092966"/>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xmlns="" id="{3A521B81-BD06-4473-B63F-7D0D39FD1897}"/>
                </a:ext>
              </a:extLst>
            </p:cNvPr>
            <p:cNvCxnSpPr>
              <a:cxnSpLocks/>
              <a:stCxn id="14" idx="2"/>
              <a:endCxn id="15" idx="0"/>
            </p:cNvCxnSpPr>
            <p:nvPr/>
          </p:nvCxnSpPr>
          <p:spPr bwMode="auto">
            <a:xfrm>
              <a:off x="1301395" y="3429000"/>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xmlns="" id="{DD58A881-FA0F-4973-941C-CF9D0DF0F334}"/>
                </a:ext>
              </a:extLst>
            </p:cNvPr>
            <p:cNvCxnSpPr>
              <a:cxnSpLocks/>
              <a:stCxn id="16" idx="2"/>
              <a:endCxn id="17" idx="0"/>
            </p:cNvCxnSpPr>
            <p:nvPr/>
          </p:nvCxnSpPr>
          <p:spPr bwMode="auto">
            <a:xfrm>
              <a:off x="1301395" y="4756932"/>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33" name="Graphic 32" descr="Add">
              <a:extLst>
                <a:ext uri="{FF2B5EF4-FFF2-40B4-BE49-F238E27FC236}">
                  <a16:creationId xmlns:a16="http://schemas.microsoft.com/office/drawing/2014/main" xmlns="" id="{7E4A92D1-FAC7-4ABD-BFC3-95E8897813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79350" y="2884710"/>
              <a:ext cx="180000" cy="180000"/>
            </a:xfrm>
            <a:prstGeom prst="rect">
              <a:avLst/>
            </a:prstGeom>
          </p:spPr>
        </p:pic>
        <p:pic>
          <p:nvPicPr>
            <p:cNvPr id="34" name="Graphic 33" descr="Add">
              <a:extLst>
                <a:ext uri="{FF2B5EF4-FFF2-40B4-BE49-F238E27FC236}">
                  <a16:creationId xmlns:a16="http://schemas.microsoft.com/office/drawing/2014/main" xmlns="" id="{44E1ADF4-EE09-4B2F-A29A-D343880F91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73683" y="2209352"/>
              <a:ext cx="180000" cy="180000"/>
            </a:xfrm>
            <a:prstGeom prst="rect">
              <a:avLst/>
            </a:prstGeom>
          </p:spPr>
        </p:pic>
        <p:sp>
          <p:nvSpPr>
            <p:cNvPr id="35" name="Graphic 79" descr="Add">
              <a:extLst>
                <a:ext uri="{FF2B5EF4-FFF2-40B4-BE49-F238E27FC236}">
                  <a16:creationId xmlns:a16="http://schemas.microsoft.com/office/drawing/2014/main" xmlns="" id="{EA404F8D-AF17-4CB9-A7DA-07BBDBC74BA7}"/>
                </a:ext>
              </a:extLst>
            </p:cNvPr>
            <p:cNvSpPr/>
            <p:nvPr/>
          </p:nvSpPr>
          <p:spPr>
            <a:xfrm>
              <a:off x="1368410" y="2291277"/>
              <a:ext cx="150000" cy="22500"/>
            </a:xfrm>
            <a:custGeom>
              <a:avLst/>
              <a:gdLst>
                <a:gd name="connsiteX0" fmla="*/ 150000 w 150000"/>
                <a:gd name="connsiteY0" fmla="*/ 63750 h 150000"/>
                <a:gd name="connsiteX1" fmla="*/ 86250 w 150000"/>
                <a:gd name="connsiteY1" fmla="*/ 63750 h 150000"/>
                <a:gd name="connsiteX2" fmla="*/ 86250 w 150000"/>
                <a:gd name="connsiteY2" fmla="*/ 0 h 150000"/>
                <a:gd name="connsiteX3" fmla="*/ 63750 w 150000"/>
                <a:gd name="connsiteY3" fmla="*/ 0 h 150000"/>
                <a:gd name="connsiteX4" fmla="*/ 63750 w 150000"/>
                <a:gd name="connsiteY4" fmla="*/ 63750 h 150000"/>
                <a:gd name="connsiteX5" fmla="*/ 0 w 150000"/>
                <a:gd name="connsiteY5" fmla="*/ 63750 h 150000"/>
                <a:gd name="connsiteX6" fmla="*/ 0 w 150000"/>
                <a:gd name="connsiteY6" fmla="*/ 86250 h 150000"/>
                <a:gd name="connsiteX7" fmla="*/ 63750 w 150000"/>
                <a:gd name="connsiteY7" fmla="*/ 86250 h 150000"/>
                <a:gd name="connsiteX8" fmla="*/ 63750 w 150000"/>
                <a:gd name="connsiteY8" fmla="*/ 150000 h 150000"/>
                <a:gd name="connsiteX9" fmla="*/ 86250 w 150000"/>
                <a:gd name="connsiteY9" fmla="*/ 150000 h 150000"/>
                <a:gd name="connsiteX10" fmla="*/ 86250 w 150000"/>
                <a:gd name="connsiteY10" fmla="*/ 86250 h 150000"/>
                <a:gd name="connsiteX11" fmla="*/ 150000 w 150000"/>
                <a:gd name="connsiteY11" fmla="*/ 86250 h 150000"/>
                <a:gd name="connsiteX0" fmla="*/ 150000 w 150000"/>
                <a:gd name="connsiteY0" fmla="*/ 63750 h 150000"/>
                <a:gd name="connsiteX1" fmla="*/ 86250 w 150000"/>
                <a:gd name="connsiteY1" fmla="*/ 63750 h 150000"/>
                <a:gd name="connsiteX2" fmla="*/ 63750 w 150000"/>
                <a:gd name="connsiteY2" fmla="*/ 0 h 150000"/>
                <a:gd name="connsiteX3" fmla="*/ 63750 w 150000"/>
                <a:gd name="connsiteY3" fmla="*/ 63750 h 150000"/>
                <a:gd name="connsiteX4" fmla="*/ 0 w 150000"/>
                <a:gd name="connsiteY4" fmla="*/ 63750 h 150000"/>
                <a:gd name="connsiteX5" fmla="*/ 0 w 150000"/>
                <a:gd name="connsiteY5" fmla="*/ 86250 h 150000"/>
                <a:gd name="connsiteX6" fmla="*/ 63750 w 150000"/>
                <a:gd name="connsiteY6" fmla="*/ 86250 h 150000"/>
                <a:gd name="connsiteX7" fmla="*/ 63750 w 150000"/>
                <a:gd name="connsiteY7" fmla="*/ 150000 h 150000"/>
                <a:gd name="connsiteX8" fmla="*/ 86250 w 150000"/>
                <a:gd name="connsiteY8" fmla="*/ 150000 h 150000"/>
                <a:gd name="connsiteX9" fmla="*/ 86250 w 150000"/>
                <a:gd name="connsiteY9" fmla="*/ 86250 h 150000"/>
                <a:gd name="connsiteX10" fmla="*/ 150000 w 150000"/>
                <a:gd name="connsiteY10" fmla="*/ 86250 h 150000"/>
                <a:gd name="connsiteX11" fmla="*/ 150000 w 150000"/>
                <a:gd name="connsiteY11" fmla="*/ 63750 h 150000"/>
                <a:gd name="connsiteX0" fmla="*/ 150000 w 150000"/>
                <a:gd name="connsiteY0" fmla="*/ 0 h 86250"/>
                <a:gd name="connsiteX1" fmla="*/ 86250 w 150000"/>
                <a:gd name="connsiteY1" fmla="*/ 0 h 86250"/>
                <a:gd name="connsiteX2" fmla="*/ 63750 w 150000"/>
                <a:gd name="connsiteY2" fmla="*/ 0 h 86250"/>
                <a:gd name="connsiteX3" fmla="*/ 0 w 150000"/>
                <a:gd name="connsiteY3" fmla="*/ 0 h 86250"/>
                <a:gd name="connsiteX4" fmla="*/ 0 w 150000"/>
                <a:gd name="connsiteY4" fmla="*/ 22500 h 86250"/>
                <a:gd name="connsiteX5" fmla="*/ 63750 w 150000"/>
                <a:gd name="connsiteY5" fmla="*/ 22500 h 86250"/>
                <a:gd name="connsiteX6" fmla="*/ 63750 w 150000"/>
                <a:gd name="connsiteY6" fmla="*/ 86250 h 86250"/>
                <a:gd name="connsiteX7" fmla="*/ 86250 w 150000"/>
                <a:gd name="connsiteY7" fmla="*/ 86250 h 86250"/>
                <a:gd name="connsiteX8" fmla="*/ 86250 w 150000"/>
                <a:gd name="connsiteY8" fmla="*/ 22500 h 86250"/>
                <a:gd name="connsiteX9" fmla="*/ 150000 w 150000"/>
                <a:gd name="connsiteY9" fmla="*/ 22500 h 86250"/>
                <a:gd name="connsiteX10" fmla="*/ 150000 w 150000"/>
                <a:gd name="connsiteY10" fmla="*/ 0 h 86250"/>
                <a:gd name="connsiteX0" fmla="*/ 150000 w 150000"/>
                <a:gd name="connsiteY0" fmla="*/ 0 h 86250"/>
                <a:gd name="connsiteX1" fmla="*/ 86250 w 150000"/>
                <a:gd name="connsiteY1" fmla="*/ 0 h 86250"/>
                <a:gd name="connsiteX2" fmla="*/ 63750 w 150000"/>
                <a:gd name="connsiteY2" fmla="*/ 0 h 86250"/>
                <a:gd name="connsiteX3" fmla="*/ 0 w 150000"/>
                <a:gd name="connsiteY3" fmla="*/ 0 h 86250"/>
                <a:gd name="connsiteX4" fmla="*/ 0 w 150000"/>
                <a:gd name="connsiteY4" fmla="*/ 22500 h 86250"/>
                <a:gd name="connsiteX5" fmla="*/ 63750 w 150000"/>
                <a:gd name="connsiteY5" fmla="*/ 22500 h 86250"/>
                <a:gd name="connsiteX6" fmla="*/ 63750 w 150000"/>
                <a:gd name="connsiteY6" fmla="*/ 86250 h 86250"/>
                <a:gd name="connsiteX7" fmla="*/ 86250 w 150000"/>
                <a:gd name="connsiteY7" fmla="*/ 22500 h 86250"/>
                <a:gd name="connsiteX8" fmla="*/ 150000 w 150000"/>
                <a:gd name="connsiteY8" fmla="*/ 22500 h 86250"/>
                <a:gd name="connsiteX9" fmla="*/ 150000 w 150000"/>
                <a:gd name="connsiteY9" fmla="*/ 0 h 86250"/>
                <a:gd name="connsiteX0" fmla="*/ 150000 w 150000"/>
                <a:gd name="connsiteY0" fmla="*/ 0 h 22500"/>
                <a:gd name="connsiteX1" fmla="*/ 86250 w 150000"/>
                <a:gd name="connsiteY1" fmla="*/ 0 h 22500"/>
                <a:gd name="connsiteX2" fmla="*/ 63750 w 150000"/>
                <a:gd name="connsiteY2" fmla="*/ 0 h 22500"/>
                <a:gd name="connsiteX3" fmla="*/ 0 w 150000"/>
                <a:gd name="connsiteY3" fmla="*/ 0 h 22500"/>
                <a:gd name="connsiteX4" fmla="*/ 0 w 150000"/>
                <a:gd name="connsiteY4" fmla="*/ 22500 h 22500"/>
                <a:gd name="connsiteX5" fmla="*/ 63750 w 150000"/>
                <a:gd name="connsiteY5" fmla="*/ 22500 h 22500"/>
                <a:gd name="connsiteX6" fmla="*/ 86250 w 150000"/>
                <a:gd name="connsiteY6" fmla="*/ 22500 h 22500"/>
                <a:gd name="connsiteX7" fmla="*/ 150000 w 150000"/>
                <a:gd name="connsiteY7" fmla="*/ 22500 h 22500"/>
                <a:gd name="connsiteX8" fmla="*/ 150000 w 150000"/>
                <a:gd name="connsiteY8" fmla="*/ 0 h 22500"/>
                <a:gd name="connsiteX0" fmla="*/ 150000 w 150000"/>
                <a:gd name="connsiteY0" fmla="*/ 0 h 22500"/>
                <a:gd name="connsiteX1" fmla="*/ 63750 w 150000"/>
                <a:gd name="connsiteY1" fmla="*/ 0 h 22500"/>
                <a:gd name="connsiteX2" fmla="*/ 0 w 150000"/>
                <a:gd name="connsiteY2" fmla="*/ 0 h 22500"/>
                <a:gd name="connsiteX3" fmla="*/ 0 w 150000"/>
                <a:gd name="connsiteY3" fmla="*/ 22500 h 22500"/>
                <a:gd name="connsiteX4" fmla="*/ 63750 w 150000"/>
                <a:gd name="connsiteY4" fmla="*/ 22500 h 22500"/>
                <a:gd name="connsiteX5" fmla="*/ 86250 w 150000"/>
                <a:gd name="connsiteY5" fmla="*/ 22500 h 22500"/>
                <a:gd name="connsiteX6" fmla="*/ 150000 w 150000"/>
                <a:gd name="connsiteY6" fmla="*/ 22500 h 22500"/>
                <a:gd name="connsiteX7" fmla="*/ 150000 w 150000"/>
                <a:gd name="connsiteY7" fmla="*/ 0 h 22500"/>
                <a:gd name="connsiteX0" fmla="*/ 150000 w 150000"/>
                <a:gd name="connsiteY0" fmla="*/ 0 h 22500"/>
                <a:gd name="connsiteX1" fmla="*/ 0 w 150000"/>
                <a:gd name="connsiteY1" fmla="*/ 0 h 22500"/>
                <a:gd name="connsiteX2" fmla="*/ 0 w 150000"/>
                <a:gd name="connsiteY2" fmla="*/ 22500 h 22500"/>
                <a:gd name="connsiteX3" fmla="*/ 63750 w 150000"/>
                <a:gd name="connsiteY3" fmla="*/ 22500 h 22500"/>
                <a:gd name="connsiteX4" fmla="*/ 86250 w 150000"/>
                <a:gd name="connsiteY4" fmla="*/ 22500 h 22500"/>
                <a:gd name="connsiteX5" fmla="*/ 150000 w 150000"/>
                <a:gd name="connsiteY5" fmla="*/ 22500 h 22500"/>
                <a:gd name="connsiteX6" fmla="*/ 150000 w 150000"/>
                <a:gd name="connsiteY6" fmla="*/ 0 h 22500"/>
                <a:gd name="connsiteX0" fmla="*/ 150000 w 150000"/>
                <a:gd name="connsiteY0" fmla="*/ 0 h 22500"/>
                <a:gd name="connsiteX1" fmla="*/ 0 w 150000"/>
                <a:gd name="connsiteY1" fmla="*/ 0 h 22500"/>
                <a:gd name="connsiteX2" fmla="*/ 0 w 150000"/>
                <a:gd name="connsiteY2" fmla="*/ 22500 h 22500"/>
                <a:gd name="connsiteX3" fmla="*/ 63750 w 150000"/>
                <a:gd name="connsiteY3" fmla="*/ 22500 h 22500"/>
                <a:gd name="connsiteX4" fmla="*/ 150000 w 150000"/>
                <a:gd name="connsiteY4" fmla="*/ 22500 h 22500"/>
                <a:gd name="connsiteX5" fmla="*/ 150000 w 150000"/>
                <a:gd name="connsiteY5" fmla="*/ 0 h 22500"/>
                <a:gd name="connsiteX0" fmla="*/ 150000 w 150000"/>
                <a:gd name="connsiteY0" fmla="*/ 0 h 22500"/>
                <a:gd name="connsiteX1" fmla="*/ 0 w 150000"/>
                <a:gd name="connsiteY1" fmla="*/ 0 h 22500"/>
                <a:gd name="connsiteX2" fmla="*/ 0 w 150000"/>
                <a:gd name="connsiteY2" fmla="*/ 22500 h 22500"/>
                <a:gd name="connsiteX3" fmla="*/ 150000 w 150000"/>
                <a:gd name="connsiteY3" fmla="*/ 22500 h 22500"/>
                <a:gd name="connsiteX4" fmla="*/ 150000 w 150000"/>
                <a:gd name="connsiteY4" fmla="*/ 0 h 2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0" h="22500">
                  <a:moveTo>
                    <a:pt x="150000" y="0"/>
                  </a:moveTo>
                  <a:lnTo>
                    <a:pt x="0" y="0"/>
                  </a:lnTo>
                  <a:lnTo>
                    <a:pt x="0" y="22500"/>
                  </a:lnTo>
                  <a:lnTo>
                    <a:pt x="150000" y="22500"/>
                  </a:lnTo>
                  <a:lnTo>
                    <a:pt x="150000" y="0"/>
                  </a:lnTo>
                  <a:close/>
                </a:path>
              </a:pathLst>
            </a:custGeom>
            <a:solidFill>
              <a:schemeClr val="tx1"/>
            </a:solidFill>
            <a:ln w="1786" cap="flat">
              <a:noFill/>
              <a:prstDash val="solid"/>
              <a:miter/>
            </a:ln>
          </p:spPr>
          <p:txBody>
            <a:bodyPr rtlCol="0" anchor="ctr"/>
            <a:lstStyle/>
            <a:p>
              <a:endParaRPr lang="en-US" dirty="0"/>
            </a:p>
          </p:txBody>
        </p:sp>
        <p:sp>
          <p:nvSpPr>
            <p:cNvPr id="36" name="Graphic 79" descr="Add">
              <a:extLst>
                <a:ext uri="{FF2B5EF4-FFF2-40B4-BE49-F238E27FC236}">
                  <a16:creationId xmlns:a16="http://schemas.microsoft.com/office/drawing/2014/main" xmlns="" id="{CBE13360-178C-4DCA-A29F-A112E45B740B}"/>
                </a:ext>
              </a:extLst>
            </p:cNvPr>
            <p:cNvSpPr/>
            <p:nvPr/>
          </p:nvSpPr>
          <p:spPr>
            <a:xfrm>
              <a:off x="1079082" y="2963460"/>
              <a:ext cx="150000" cy="22500"/>
            </a:xfrm>
            <a:custGeom>
              <a:avLst/>
              <a:gdLst>
                <a:gd name="connsiteX0" fmla="*/ 150000 w 150000"/>
                <a:gd name="connsiteY0" fmla="*/ 63750 h 150000"/>
                <a:gd name="connsiteX1" fmla="*/ 86250 w 150000"/>
                <a:gd name="connsiteY1" fmla="*/ 63750 h 150000"/>
                <a:gd name="connsiteX2" fmla="*/ 86250 w 150000"/>
                <a:gd name="connsiteY2" fmla="*/ 0 h 150000"/>
                <a:gd name="connsiteX3" fmla="*/ 63750 w 150000"/>
                <a:gd name="connsiteY3" fmla="*/ 0 h 150000"/>
                <a:gd name="connsiteX4" fmla="*/ 63750 w 150000"/>
                <a:gd name="connsiteY4" fmla="*/ 63750 h 150000"/>
                <a:gd name="connsiteX5" fmla="*/ 0 w 150000"/>
                <a:gd name="connsiteY5" fmla="*/ 63750 h 150000"/>
                <a:gd name="connsiteX6" fmla="*/ 0 w 150000"/>
                <a:gd name="connsiteY6" fmla="*/ 86250 h 150000"/>
                <a:gd name="connsiteX7" fmla="*/ 63750 w 150000"/>
                <a:gd name="connsiteY7" fmla="*/ 86250 h 150000"/>
                <a:gd name="connsiteX8" fmla="*/ 63750 w 150000"/>
                <a:gd name="connsiteY8" fmla="*/ 150000 h 150000"/>
                <a:gd name="connsiteX9" fmla="*/ 86250 w 150000"/>
                <a:gd name="connsiteY9" fmla="*/ 150000 h 150000"/>
                <a:gd name="connsiteX10" fmla="*/ 86250 w 150000"/>
                <a:gd name="connsiteY10" fmla="*/ 86250 h 150000"/>
                <a:gd name="connsiteX11" fmla="*/ 150000 w 150000"/>
                <a:gd name="connsiteY11" fmla="*/ 86250 h 150000"/>
                <a:gd name="connsiteX0" fmla="*/ 150000 w 150000"/>
                <a:gd name="connsiteY0" fmla="*/ 63750 h 150000"/>
                <a:gd name="connsiteX1" fmla="*/ 86250 w 150000"/>
                <a:gd name="connsiteY1" fmla="*/ 63750 h 150000"/>
                <a:gd name="connsiteX2" fmla="*/ 63750 w 150000"/>
                <a:gd name="connsiteY2" fmla="*/ 0 h 150000"/>
                <a:gd name="connsiteX3" fmla="*/ 63750 w 150000"/>
                <a:gd name="connsiteY3" fmla="*/ 63750 h 150000"/>
                <a:gd name="connsiteX4" fmla="*/ 0 w 150000"/>
                <a:gd name="connsiteY4" fmla="*/ 63750 h 150000"/>
                <a:gd name="connsiteX5" fmla="*/ 0 w 150000"/>
                <a:gd name="connsiteY5" fmla="*/ 86250 h 150000"/>
                <a:gd name="connsiteX6" fmla="*/ 63750 w 150000"/>
                <a:gd name="connsiteY6" fmla="*/ 86250 h 150000"/>
                <a:gd name="connsiteX7" fmla="*/ 63750 w 150000"/>
                <a:gd name="connsiteY7" fmla="*/ 150000 h 150000"/>
                <a:gd name="connsiteX8" fmla="*/ 86250 w 150000"/>
                <a:gd name="connsiteY8" fmla="*/ 150000 h 150000"/>
                <a:gd name="connsiteX9" fmla="*/ 86250 w 150000"/>
                <a:gd name="connsiteY9" fmla="*/ 86250 h 150000"/>
                <a:gd name="connsiteX10" fmla="*/ 150000 w 150000"/>
                <a:gd name="connsiteY10" fmla="*/ 86250 h 150000"/>
                <a:gd name="connsiteX11" fmla="*/ 150000 w 150000"/>
                <a:gd name="connsiteY11" fmla="*/ 63750 h 150000"/>
                <a:gd name="connsiteX0" fmla="*/ 150000 w 150000"/>
                <a:gd name="connsiteY0" fmla="*/ 0 h 86250"/>
                <a:gd name="connsiteX1" fmla="*/ 86250 w 150000"/>
                <a:gd name="connsiteY1" fmla="*/ 0 h 86250"/>
                <a:gd name="connsiteX2" fmla="*/ 63750 w 150000"/>
                <a:gd name="connsiteY2" fmla="*/ 0 h 86250"/>
                <a:gd name="connsiteX3" fmla="*/ 0 w 150000"/>
                <a:gd name="connsiteY3" fmla="*/ 0 h 86250"/>
                <a:gd name="connsiteX4" fmla="*/ 0 w 150000"/>
                <a:gd name="connsiteY4" fmla="*/ 22500 h 86250"/>
                <a:gd name="connsiteX5" fmla="*/ 63750 w 150000"/>
                <a:gd name="connsiteY5" fmla="*/ 22500 h 86250"/>
                <a:gd name="connsiteX6" fmla="*/ 63750 w 150000"/>
                <a:gd name="connsiteY6" fmla="*/ 86250 h 86250"/>
                <a:gd name="connsiteX7" fmla="*/ 86250 w 150000"/>
                <a:gd name="connsiteY7" fmla="*/ 86250 h 86250"/>
                <a:gd name="connsiteX8" fmla="*/ 86250 w 150000"/>
                <a:gd name="connsiteY8" fmla="*/ 22500 h 86250"/>
                <a:gd name="connsiteX9" fmla="*/ 150000 w 150000"/>
                <a:gd name="connsiteY9" fmla="*/ 22500 h 86250"/>
                <a:gd name="connsiteX10" fmla="*/ 150000 w 150000"/>
                <a:gd name="connsiteY10" fmla="*/ 0 h 86250"/>
                <a:gd name="connsiteX0" fmla="*/ 150000 w 150000"/>
                <a:gd name="connsiteY0" fmla="*/ 0 h 86250"/>
                <a:gd name="connsiteX1" fmla="*/ 86250 w 150000"/>
                <a:gd name="connsiteY1" fmla="*/ 0 h 86250"/>
                <a:gd name="connsiteX2" fmla="*/ 63750 w 150000"/>
                <a:gd name="connsiteY2" fmla="*/ 0 h 86250"/>
                <a:gd name="connsiteX3" fmla="*/ 0 w 150000"/>
                <a:gd name="connsiteY3" fmla="*/ 0 h 86250"/>
                <a:gd name="connsiteX4" fmla="*/ 0 w 150000"/>
                <a:gd name="connsiteY4" fmla="*/ 22500 h 86250"/>
                <a:gd name="connsiteX5" fmla="*/ 63750 w 150000"/>
                <a:gd name="connsiteY5" fmla="*/ 22500 h 86250"/>
                <a:gd name="connsiteX6" fmla="*/ 63750 w 150000"/>
                <a:gd name="connsiteY6" fmla="*/ 86250 h 86250"/>
                <a:gd name="connsiteX7" fmla="*/ 86250 w 150000"/>
                <a:gd name="connsiteY7" fmla="*/ 22500 h 86250"/>
                <a:gd name="connsiteX8" fmla="*/ 150000 w 150000"/>
                <a:gd name="connsiteY8" fmla="*/ 22500 h 86250"/>
                <a:gd name="connsiteX9" fmla="*/ 150000 w 150000"/>
                <a:gd name="connsiteY9" fmla="*/ 0 h 86250"/>
                <a:gd name="connsiteX0" fmla="*/ 150000 w 150000"/>
                <a:gd name="connsiteY0" fmla="*/ 0 h 22500"/>
                <a:gd name="connsiteX1" fmla="*/ 86250 w 150000"/>
                <a:gd name="connsiteY1" fmla="*/ 0 h 22500"/>
                <a:gd name="connsiteX2" fmla="*/ 63750 w 150000"/>
                <a:gd name="connsiteY2" fmla="*/ 0 h 22500"/>
                <a:gd name="connsiteX3" fmla="*/ 0 w 150000"/>
                <a:gd name="connsiteY3" fmla="*/ 0 h 22500"/>
                <a:gd name="connsiteX4" fmla="*/ 0 w 150000"/>
                <a:gd name="connsiteY4" fmla="*/ 22500 h 22500"/>
                <a:gd name="connsiteX5" fmla="*/ 63750 w 150000"/>
                <a:gd name="connsiteY5" fmla="*/ 22500 h 22500"/>
                <a:gd name="connsiteX6" fmla="*/ 86250 w 150000"/>
                <a:gd name="connsiteY6" fmla="*/ 22500 h 22500"/>
                <a:gd name="connsiteX7" fmla="*/ 150000 w 150000"/>
                <a:gd name="connsiteY7" fmla="*/ 22500 h 22500"/>
                <a:gd name="connsiteX8" fmla="*/ 150000 w 150000"/>
                <a:gd name="connsiteY8" fmla="*/ 0 h 22500"/>
                <a:gd name="connsiteX0" fmla="*/ 150000 w 150000"/>
                <a:gd name="connsiteY0" fmla="*/ 0 h 22500"/>
                <a:gd name="connsiteX1" fmla="*/ 63750 w 150000"/>
                <a:gd name="connsiteY1" fmla="*/ 0 h 22500"/>
                <a:gd name="connsiteX2" fmla="*/ 0 w 150000"/>
                <a:gd name="connsiteY2" fmla="*/ 0 h 22500"/>
                <a:gd name="connsiteX3" fmla="*/ 0 w 150000"/>
                <a:gd name="connsiteY3" fmla="*/ 22500 h 22500"/>
                <a:gd name="connsiteX4" fmla="*/ 63750 w 150000"/>
                <a:gd name="connsiteY4" fmla="*/ 22500 h 22500"/>
                <a:gd name="connsiteX5" fmla="*/ 86250 w 150000"/>
                <a:gd name="connsiteY5" fmla="*/ 22500 h 22500"/>
                <a:gd name="connsiteX6" fmla="*/ 150000 w 150000"/>
                <a:gd name="connsiteY6" fmla="*/ 22500 h 22500"/>
                <a:gd name="connsiteX7" fmla="*/ 150000 w 150000"/>
                <a:gd name="connsiteY7" fmla="*/ 0 h 22500"/>
                <a:gd name="connsiteX0" fmla="*/ 150000 w 150000"/>
                <a:gd name="connsiteY0" fmla="*/ 0 h 22500"/>
                <a:gd name="connsiteX1" fmla="*/ 0 w 150000"/>
                <a:gd name="connsiteY1" fmla="*/ 0 h 22500"/>
                <a:gd name="connsiteX2" fmla="*/ 0 w 150000"/>
                <a:gd name="connsiteY2" fmla="*/ 22500 h 22500"/>
                <a:gd name="connsiteX3" fmla="*/ 63750 w 150000"/>
                <a:gd name="connsiteY3" fmla="*/ 22500 h 22500"/>
                <a:gd name="connsiteX4" fmla="*/ 86250 w 150000"/>
                <a:gd name="connsiteY4" fmla="*/ 22500 h 22500"/>
                <a:gd name="connsiteX5" fmla="*/ 150000 w 150000"/>
                <a:gd name="connsiteY5" fmla="*/ 22500 h 22500"/>
                <a:gd name="connsiteX6" fmla="*/ 150000 w 150000"/>
                <a:gd name="connsiteY6" fmla="*/ 0 h 22500"/>
                <a:gd name="connsiteX0" fmla="*/ 150000 w 150000"/>
                <a:gd name="connsiteY0" fmla="*/ 0 h 22500"/>
                <a:gd name="connsiteX1" fmla="*/ 0 w 150000"/>
                <a:gd name="connsiteY1" fmla="*/ 0 h 22500"/>
                <a:gd name="connsiteX2" fmla="*/ 0 w 150000"/>
                <a:gd name="connsiteY2" fmla="*/ 22500 h 22500"/>
                <a:gd name="connsiteX3" fmla="*/ 63750 w 150000"/>
                <a:gd name="connsiteY3" fmla="*/ 22500 h 22500"/>
                <a:gd name="connsiteX4" fmla="*/ 150000 w 150000"/>
                <a:gd name="connsiteY4" fmla="*/ 22500 h 22500"/>
                <a:gd name="connsiteX5" fmla="*/ 150000 w 150000"/>
                <a:gd name="connsiteY5" fmla="*/ 0 h 22500"/>
                <a:gd name="connsiteX0" fmla="*/ 150000 w 150000"/>
                <a:gd name="connsiteY0" fmla="*/ 0 h 22500"/>
                <a:gd name="connsiteX1" fmla="*/ 0 w 150000"/>
                <a:gd name="connsiteY1" fmla="*/ 0 h 22500"/>
                <a:gd name="connsiteX2" fmla="*/ 0 w 150000"/>
                <a:gd name="connsiteY2" fmla="*/ 22500 h 22500"/>
                <a:gd name="connsiteX3" fmla="*/ 150000 w 150000"/>
                <a:gd name="connsiteY3" fmla="*/ 22500 h 22500"/>
                <a:gd name="connsiteX4" fmla="*/ 150000 w 150000"/>
                <a:gd name="connsiteY4" fmla="*/ 0 h 2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0" h="22500">
                  <a:moveTo>
                    <a:pt x="150000" y="0"/>
                  </a:moveTo>
                  <a:lnTo>
                    <a:pt x="0" y="0"/>
                  </a:lnTo>
                  <a:lnTo>
                    <a:pt x="0" y="22500"/>
                  </a:lnTo>
                  <a:lnTo>
                    <a:pt x="150000" y="22500"/>
                  </a:lnTo>
                  <a:lnTo>
                    <a:pt x="150000" y="0"/>
                  </a:lnTo>
                  <a:close/>
                </a:path>
              </a:pathLst>
            </a:custGeom>
            <a:solidFill>
              <a:schemeClr val="tx1"/>
            </a:solidFill>
            <a:ln w="1786" cap="flat">
              <a:noFill/>
              <a:prstDash val="solid"/>
              <a:miter/>
            </a:ln>
          </p:spPr>
          <p:txBody>
            <a:bodyPr rtlCol="0" anchor="ctr"/>
            <a:lstStyle/>
            <a:p>
              <a:endParaRPr lang="en-US" dirty="0"/>
            </a:p>
          </p:txBody>
        </p:sp>
      </p:grpSp>
      <p:sp>
        <p:nvSpPr>
          <p:cNvPr id="38" name="Rounded Rectangle 13">
            <a:extLst>
              <a:ext uri="{FF2B5EF4-FFF2-40B4-BE49-F238E27FC236}">
                <a16:creationId xmlns:a16="http://schemas.microsoft.com/office/drawing/2014/main" xmlns="" id="{21F9125C-A6C3-4935-8FA1-BDC0292B8B84}"/>
              </a:ext>
            </a:extLst>
          </p:cNvPr>
          <p:cNvSpPr/>
          <p:nvPr/>
        </p:nvSpPr>
        <p:spPr bwMode="auto">
          <a:xfrm>
            <a:off x="4688326" y="2969587"/>
            <a:ext cx="1423661" cy="346234"/>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400" fontAlgn="base">
              <a:spcBef>
                <a:spcPct val="0"/>
              </a:spcBef>
              <a:spcAft>
                <a:spcPct val="0"/>
              </a:spcAft>
            </a:pPr>
            <a:r>
              <a:rPr kumimoji="0" lang="en-US" sz="900" b="0" i="0" u="none" strike="noStrike" cap="none" normalizeH="0" baseline="0" dirty="0">
                <a:ln>
                  <a:noFill/>
                </a:ln>
                <a:solidFill>
                  <a:schemeClr val="bg1"/>
                </a:solidFill>
                <a:effectLst/>
                <a:latin typeface="Arial" charset="0"/>
              </a:rPr>
              <a:t>Sclerostin unable </a:t>
            </a:r>
            <a:r>
              <a:rPr lang="en-US" sz="900" dirty="0">
                <a:solidFill>
                  <a:schemeClr val="bg1"/>
                </a:solidFill>
                <a:latin typeface="Arial" charset="0"/>
              </a:rPr>
              <a:t>to </a:t>
            </a:r>
            <a:br>
              <a:rPr lang="en-US" sz="900" dirty="0">
                <a:solidFill>
                  <a:schemeClr val="bg1"/>
                </a:solidFill>
                <a:latin typeface="Arial" charset="0"/>
              </a:rPr>
            </a:br>
            <a:r>
              <a:rPr lang="en-US" sz="900" dirty="0">
                <a:solidFill>
                  <a:schemeClr val="bg1"/>
                </a:solidFill>
                <a:latin typeface="Arial" charset="0"/>
              </a:rPr>
              <a:t>bind LRP5/6</a:t>
            </a:r>
            <a:endParaRPr kumimoji="0" lang="en-US" sz="900" b="0" i="0" u="none" strike="noStrike" cap="none" normalizeH="0" baseline="0" dirty="0">
              <a:ln>
                <a:noFill/>
              </a:ln>
              <a:solidFill>
                <a:schemeClr val="bg1"/>
              </a:solidFill>
              <a:effectLst/>
              <a:latin typeface="Arial" charset="0"/>
            </a:endParaRPr>
          </a:p>
        </p:txBody>
      </p:sp>
      <p:sp>
        <p:nvSpPr>
          <p:cNvPr id="39" name="Rounded Rectangle 14">
            <a:extLst>
              <a:ext uri="{FF2B5EF4-FFF2-40B4-BE49-F238E27FC236}">
                <a16:creationId xmlns:a16="http://schemas.microsoft.com/office/drawing/2014/main" xmlns="" id="{E045FE3E-DC2D-4A9A-B768-AA0012560D77}"/>
              </a:ext>
            </a:extLst>
          </p:cNvPr>
          <p:cNvSpPr/>
          <p:nvPr/>
        </p:nvSpPr>
        <p:spPr bwMode="auto">
          <a:xfrm>
            <a:off x="4688326" y="3633553"/>
            <a:ext cx="1423661" cy="346234"/>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Arial" charset="0"/>
              </a:rPr>
              <a:t>Frz activation</a:t>
            </a:r>
          </a:p>
        </p:txBody>
      </p:sp>
      <p:sp>
        <p:nvSpPr>
          <p:cNvPr id="40" name="Rounded Rectangle 15">
            <a:extLst>
              <a:ext uri="{FF2B5EF4-FFF2-40B4-BE49-F238E27FC236}">
                <a16:creationId xmlns:a16="http://schemas.microsoft.com/office/drawing/2014/main" xmlns="" id="{0F051F81-89A3-4BBF-9533-84F95D67440C}"/>
              </a:ext>
            </a:extLst>
          </p:cNvPr>
          <p:cNvSpPr/>
          <p:nvPr/>
        </p:nvSpPr>
        <p:spPr bwMode="auto">
          <a:xfrm>
            <a:off x="4689412" y="4297519"/>
            <a:ext cx="1423661" cy="346234"/>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400" fontAlgn="base">
              <a:spcBef>
                <a:spcPct val="0"/>
              </a:spcBef>
              <a:spcAft>
                <a:spcPct val="0"/>
              </a:spcAft>
            </a:pPr>
            <a:r>
              <a:rPr lang="en-GB" sz="900" dirty="0">
                <a:solidFill>
                  <a:schemeClr val="bg1"/>
                </a:solidFill>
                <a:latin typeface="Arial" charset="0"/>
              </a:rPr>
              <a:t>Activates Wnt  </a:t>
            </a:r>
            <a:br>
              <a:rPr lang="en-GB" sz="900" dirty="0">
                <a:solidFill>
                  <a:schemeClr val="bg1"/>
                </a:solidFill>
                <a:latin typeface="Arial" charset="0"/>
              </a:rPr>
            </a:br>
            <a:r>
              <a:rPr lang="en-GB" sz="900" dirty="0">
                <a:solidFill>
                  <a:schemeClr val="bg1"/>
                </a:solidFill>
                <a:latin typeface="Arial" charset="0"/>
              </a:rPr>
              <a:t>β-catenin signalling</a:t>
            </a:r>
            <a:endParaRPr kumimoji="0" lang="en-GB" sz="900" b="0" i="0" u="none" strike="noStrike" cap="none" normalizeH="0" baseline="0" dirty="0">
              <a:ln>
                <a:noFill/>
              </a:ln>
              <a:solidFill>
                <a:schemeClr val="bg1"/>
              </a:solidFill>
              <a:effectLst/>
              <a:latin typeface="Arial" charset="0"/>
            </a:endParaRPr>
          </a:p>
        </p:txBody>
      </p:sp>
      <p:sp>
        <p:nvSpPr>
          <p:cNvPr id="41" name="Rounded Rectangle 16">
            <a:extLst>
              <a:ext uri="{FF2B5EF4-FFF2-40B4-BE49-F238E27FC236}">
                <a16:creationId xmlns:a16="http://schemas.microsoft.com/office/drawing/2014/main" xmlns="" id="{04592CD1-C0F5-4015-A050-D333268CF56E}"/>
              </a:ext>
            </a:extLst>
          </p:cNvPr>
          <p:cNvSpPr/>
          <p:nvPr/>
        </p:nvSpPr>
        <p:spPr bwMode="auto">
          <a:xfrm>
            <a:off x="4689412" y="4961485"/>
            <a:ext cx="1423661" cy="346234"/>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400" fontAlgn="base">
              <a:spcBef>
                <a:spcPct val="0"/>
              </a:spcBef>
              <a:spcAft>
                <a:spcPct val="0"/>
              </a:spcAft>
            </a:pPr>
            <a:r>
              <a:rPr lang="en-US" sz="900" b="1" dirty="0">
                <a:solidFill>
                  <a:schemeClr val="bg1"/>
                </a:solidFill>
                <a:latin typeface="Arial" charset="0"/>
              </a:rPr>
              <a:t>Promotes </a:t>
            </a:r>
          </a:p>
          <a:p>
            <a:pPr algn="ctr" defTabSz="914400" fontAlgn="base">
              <a:spcBef>
                <a:spcPct val="0"/>
              </a:spcBef>
              <a:spcAft>
                <a:spcPct val="0"/>
              </a:spcAft>
            </a:pPr>
            <a:r>
              <a:rPr lang="en-US" sz="900" b="1" dirty="0">
                <a:solidFill>
                  <a:schemeClr val="bg1"/>
                </a:solidFill>
                <a:latin typeface="Arial" charset="0"/>
              </a:rPr>
              <a:t>bone formation</a:t>
            </a:r>
            <a:endParaRPr kumimoji="0" lang="en-US" sz="900" b="1" i="0" u="none" strike="noStrike" cap="none" normalizeH="0" baseline="0" dirty="0">
              <a:ln>
                <a:noFill/>
              </a:ln>
              <a:solidFill>
                <a:schemeClr val="bg1"/>
              </a:solidFill>
              <a:effectLst/>
              <a:latin typeface="Arial" charset="0"/>
            </a:endParaRPr>
          </a:p>
        </p:txBody>
      </p:sp>
      <p:sp>
        <p:nvSpPr>
          <p:cNvPr id="42" name="Rounded Rectangle 17">
            <a:extLst>
              <a:ext uri="{FF2B5EF4-FFF2-40B4-BE49-F238E27FC236}">
                <a16:creationId xmlns:a16="http://schemas.microsoft.com/office/drawing/2014/main" xmlns="" id="{048365A4-AEB0-41E5-97C5-10441E28416A}"/>
              </a:ext>
            </a:extLst>
          </p:cNvPr>
          <p:cNvSpPr/>
          <p:nvPr/>
        </p:nvSpPr>
        <p:spPr bwMode="auto">
          <a:xfrm>
            <a:off x="6417025" y="2969587"/>
            <a:ext cx="1423661" cy="346234"/>
          </a:xfrm>
          <a:prstGeom prst="roundRect">
            <a:avLst>
              <a:gd name="adj" fmla="val 50000"/>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400" fontAlgn="base">
              <a:spcBef>
                <a:spcPct val="0"/>
              </a:spcBef>
              <a:spcAft>
                <a:spcPct val="0"/>
              </a:spcAft>
            </a:pPr>
            <a:r>
              <a:rPr lang="en-US" sz="900" dirty="0">
                <a:solidFill>
                  <a:schemeClr val="bg1"/>
                </a:solidFill>
                <a:latin typeface="Arial" charset="0"/>
              </a:rPr>
              <a:t>Decreases osteocytic </a:t>
            </a:r>
            <a:br>
              <a:rPr lang="en-US" sz="900" dirty="0">
                <a:solidFill>
                  <a:schemeClr val="bg1"/>
                </a:solidFill>
                <a:latin typeface="Arial" charset="0"/>
              </a:rPr>
            </a:br>
            <a:r>
              <a:rPr lang="en-US" sz="900" dirty="0">
                <a:solidFill>
                  <a:schemeClr val="bg1"/>
                </a:solidFill>
                <a:latin typeface="Arial" charset="0"/>
              </a:rPr>
              <a:t>RANKL production</a:t>
            </a:r>
          </a:p>
        </p:txBody>
      </p:sp>
      <p:sp>
        <p:nvSpPr>
          <p:cNvPr id="43" name="Rounded Rectangle 18">
            <a:extLst>
              <a:ext uri="{FF2B5EF4-FFF2-40B4-BE49-F238E27FC236}">
                <a16:creationId xmlns:a16="http://schemas.microsoft.com/office/drawing/2014/main" xmlns="" id="{358AEDBA-700A-41D0-B159-9FCAC8399165}"/>
              </a:ext>
            </a:extLst>
          </p:cNvPr>
          <p:cNvSpPr/>
          <p:nvPr/>
        </p:nvSpPr>
        <p:spPr bwMode="auto">
          <a:xfrm>
            <a:off x="6417025" y="3633553"/>
            <a:ext cx="1423661" cy="346234"/>
          </a:xfrm>
          <a:prstGeom prst="roundRect">
            <a:avLst>
              <a:gd name="adj" fmla="val 50000"/>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defTabSz="914400" fontAlgn="base">
              <a:spcBef>
                <a:spcPct val="0"/>
              </a:spcBef>
              <a:spcAft>
                <a:spcPct val="0"/>
              </a:spcAft>
            </a:pPr>
            <a:r>
              <a:rPr lang="en-US" sz="900" b="1" dirty="0">
                <a:solidFill>
                  <a:schemeClr val="bg1"/>
                </a:solidFill>
                <a:latin typeface="Arial" charset="0"/>
              </a:rPr>
              <a:t>Decreases </a:t>
            </a:r>
            <a:br>
              <a:rPr lang="en-US" sz="900" b="1" dirty="0">
                <a:solidFill>
                  <a:schemeClr val="bg1"/>
                </a:solidFill>
                <a:latin typeface="Arial" charset="0"/>
              </a:rPr>
            </a:br>
            <a:r>
              <a:rPr lang="en-US" sz="900" b="1" dirty="0">
                <a:solidFill>
                  <a:schemeClr val="bg1"/>
                </a:solidFill>
                <a:latin typeface="Arial" charset="0"/>
              </a:rPr>
              <a:t>bone resorption</a:t>
            </a:r>
          </a:p>
        </p:txBody>
      </p:sp>
      <p:cxnSp>
        <p:nvCxnSpPr>
          <p:cNvPr id="45" name="Straight Arrow Connector 44">
            <a:extLst>
              <a:ext uri="{FF2B5EF4-FFF2-40B4-BE49-F238E27FC236}">
                <a16:creationId xmlns:a16="http://schemas.microsoft.com/office/drawing/2014/main" xmlns="" id="{3953B234-A991-454F-8B77-47BF39216022}"/>
              </a:ext>
            </a:extLst>
          </p:cNvPr>
          <p:cNvCxnSpPr>
            <a:cxnSpLocks/>
            <a:stCxn id="42" idx="2"/>
            <a:endCxn id="43" idx="0"/>
          </p:cNvCxnSpPr>
          <p:nvPr/>
        </p:nvCxnSpPr>
        <p:spPr bwMode="auto">
          <a:xfrm>
            <a:off x="7128856" y="3315821"/>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xmlns="" id="{CE780891-0737-4A8F-8D9A-F085F144501A}"/>
              </a:ext>
            </a:extLst>
          </p:cNvPr>
          <p:cNvCxnSpPr>
            <a:cxnSpLocks/>
            <a:stCxn id="38" idx="2"/>
            <a:endCxn id="39" idx="0"/>
          </p:cNvCxnSpPr>
          <p:nvPr/>
        </p:nvCxnSpPr>
        <p:spPr bwMode="auto">
          <a:xfrm>
            <a:off x="5400157" y="3315821"/>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xmlns="" id="{CAC19290-6CD5-4DF7-8837-D55ADC1725EF}"/>
              </a:ext>
            </a:extLst>
          </p:cNvPr>
          <p:cNvCxnSpPr>
            <a:cxnSpLocks/>
            <a:endCxn id="40" idx="0"/>
          </p:cNvCxnSpPr>
          <p:nvPr/>
        </p:nvCxnSpPr>
        <p:spPr bwMode="auto">
          <a:xfrm>
            <a:off x="5400157" y="3865550"/>
            <a:ext cx="1086" cy="4319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xmlns="" id="{6F3C6ECB-128D-469F-B0CE-078B4AAC000C}"/>
              </a:ext>
            </a:extLst>
          </p:cNvPr>
          <p:cNvCxnSpPr>
            <a:cxnSpLocks/>
            <a:stCxn id="40" idx="2"/>
            <a:endCxn id="41" idx="0"/>
          </p:cNvCxnSpPr>
          <p:nvPr/>
        </p:nvCxnSpPr>
        <p:spPr bwMode="auto">
          <a:xfrm>
            <a:off x="5401243" y="4643753"/>
            <a:ext cx="0" cy="317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52" name="Graphic 51" descr="Add">
            <a:extLst>
              <a:ext uri="{FF2B5EF4-FFF2-40B4-BE49-F238E27FC236}">
                <a16:creationId xmlns:a16="http://schemas.microsoft.com/office/drawing/2014/main" xmlns="" id="{BED66966-825E-4F5E-9036-5B073CEEDF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49346" y="2771531"/>
            <a:ext cx="180000" cy="180000"/>
          </a:xfrm>
          <a:prstGeom prst="rect">
            <a:avLst/>
          </a:prstGeom>
        </p:spPr>
      </p:pic>
      <p:sp>
        <p:nvSpPr>
          <p:cNvPr id="53" name="Graphic 79" descr="Add">
            <a:extLst>
              <a:ext uri="{FF2B5EF4-FFF2-40B4-BE49-F238E27FC236}">
                <a16:creationId xmlns:a16="http://schemas.microsoft.com/office/drawing/2014/main" xmlns="" id="{5C6C9A40-F6AD-4B8A-9F97-9D82FD764D65}"/>
              </a:ext>
            </a:extLst>
          </p:cNvPr>
          <p:cNvSpPr/>
          <p:nvPr/>
        </p:nvSpPr>
        <p:spPr>
          <a:xfrm>
            <a:off x="7194757" y="2850281"/>
            <a:ext cx="150000" cy="22500"/>
          </a:xfrm>
          <a:custGeom>
            <a:avLst/>
            <a:gdLst>
              <a:gd name="connsiteX0" fmla="*/ 150000 w 150000"/>
              <a:gd name="connsiteY0" fmla="*/ 63750 h 150000"/>
              <a:gd name="connsiteX1" fmla="*/ 86250 w 150000"/>
              <a:gd name="connsiteY1" fmla="*/ 63750 h 150000"/>
              <a:gd name="connsiteX2" fmla="*/ 86250 w 150000"/>
              <a:gd name="connsiteY2" fmla="*/ 0 h 150000"/>
              <a:gd name="connsiteX3" fmla="*/ 63750 w 150000"/>
              <a:gd name="connsiteY3" fmla="*/ 0 h 150000"/>
              <a:gd name="connsiteX4" fmla="*/ 63750 w 150000"/>
              <a:gd name="connsiteY4" fmla="*/ 63750 h 150000"/>
              <a:gd name="connsiteX5" fmla="*/ 0 w 150000"/>
              <a:gd name="connsiteY5" fmla="*/ 63750 h 150000"/>
              <a:gd name="connsiteX6" fmla="*/ 0 w 150000"/>
              <a:gd name="connsiteY6" fmla="*/ 86250 h 150000"/>
              <a:gd name="connsiteX7" fmla="*/ 63750 w 150000"/>
              <a:gd name="connsiteY7" fmla="*/ 86250 h 150000"/>
              <a:gd name="connsiteX8" fmla="*/ 63750 w 150000"/>
              <a:gd name="connsiteY8" fmla="*/ 150000 h 150000"/>
              <a:gd name="connsiteX9" fmla="*/ 86250 w 150000"/>
              <a:gd name="connsiteY9" fmla="*/ 150000 h 150000"/>
              <a:gd name="connsiteX10" fmla="*/ 86250 w 150000"/>
              <a:gd name="connsiteY10" fmla="*/ 86250 h 150000"/>
              <a:gd name="connsiteX11" fmla="*/ 150000 w 150000"/>
              <a:gd name="connsiteY11" fmla="*/ 86250 h 150000"/>
              <a:gd name="connsiteX0" fmla="*/ 150000 w 150000"/>
              <a:gd name="connsiteY0" fmla="*/ 63750 h 150000"/>
              <a:gd name="connsiteX1" fmla="*/ 86250 w 150000"/>
              <a:gd name="connsiteY1" fmla="*/ 63750 h 150000"/>
              <a:gd name="connsiteX2" fmla="*/ 63750 w 150000"/>
              <a:gd name="connsiteY2" fmla="*/ 0 h 150000"/>
              <a:gd name="connsiteX3" fmla="*/ 63750 w 150000"/>
              <a:gd name="connsiteY3" fmla="*/ 63750 h 150000"/>
              <a:gd name="connsiteX4" fmla="*/ 0 w 150000"/>
              <a:gd name="connsiteY4" fmla="*/ 63750 h 150000"/>
              <a:gd name="connsiteX5" fmla="*/ 0 w 150000"/>
              <a:gd name="connsiteY5" fmla="*/ 86250 h 150000"/>
              <a:gd name="connsiteX6" fmla="*/ 63750 w 150000"/>
              <a:gd name="connsiteY6" fmla="*/ 86250 h 150000"/>
              <a:gd name="connsiteX7" fmla="*/ 63750 w 150000"/>
              <a:gd name="connsiteY7" fmla="*/ 150000 h 150000"/>
              <a:gd name="connsiteX8" fmla="*/ 86250 w 150000"/>
              <a:gd name="connsiteY8" fmla="*/ 150000 h 150000"/>
              <a:gd name="connsiteX9" fmla="*/ 86250 w 150000"/>
              <a:gd name="connsiteY9" fmla="*/ 86250 h 150000"/>
              <a:gd name="connsiteX10" fmla="*/ 150000 w 150000"/>
              <a:gd name="connsiteY10" fmla="*/ 86250 h 150000"/>
              <a:gd name="connsiteX11" fmla="*/ 150000 w 150000"/>
              <a:gd name="connsiteY11" fmla="*/ 63750 h 150000"/>
              <a:gd name="connsiteX0" fmla="*/ 150000 w 150000"/>
              <a:gd name="connsiteY0" fmla="*/ 0 h 86250"/>
              <a:gd name="connsiteX1" fmla="*/ 86250 w 150000"/>
              <a:gd name="connsiteY1" fmla="*/ 0 h 86250"/>
              <a:gd name="connsiteX2" fmla="*/ 63750 w 150000"/>
              <a:gd name="connsiteY2" fmla="*/ 0 h 86250"/>
              <a:gd name="connsiteX3" fmla="*/ 0 w 150000"/>
              <a:gd name="connsiteY3" fmla="*/ 0 h 86250"/>
              <a:gd name="connsiteX4" fmla="*/ 0 w 150000"/>
              <a:gd name="connsiteY4" fmla="*/ 22500 h 86250"/>
              <a:gd name="connsiteX5" fmla="*/ 63750 w 150000"/>
              <a:gd name="connsiteY5" fmla="*/ 22500 h 86250"/>
              <a:gd name="connsiteX6" fmla="*/ 63750 w 150000"/>
              <a:gd name="connsiteY6" fmla="*/ 86250 h 86250"/>
              <a:gd name="connsiteX7" fmla="*/ 86250 w 150000"/>
              <a:gd name="connsiteY7" fmla="*/ 86250 h 86250"/>
              <a:gd name="connsiteX8" fmla="*/ 86250 w 150000"/>
              <a:gd name="connsiteY8" fmla="*/ 22500 h 86250"/>
              <a:gd name="connsiteX9" fmla="*/ 150000 w 150000"/>
              <a:gd name="connsiteY9" fmla="*/ 22500 h 86250"/>
              <a:gd name="connsiteX10" fmla="*/ 150000 w 150000"/>
              <a:gd name="connsiteY10" fmla="*/ 0 h 86250"/>
              <a:gd name="connsiteX0" fmla="*/ 150000 w 150000"/>
              <a:gd name="connsiteY0" fmla="*/ 0 h 86250"/>
              <a:gd name="connsiteX1" fmla="*/ 86250 w 150000"/>
              <a:gd name="connsiteY1" fmla="*/ 0 h 86250"/>
              <a:gd name="connsiteX2" fmla="*/ 63750 w 150000"/>
              <a:gd name="connsiteY2" fmla="*/ 0 h 86250"/>
              <a:gd name="connsiteX3" fmla="*/ 0 w 150000"/>
              <a:gd name="connsiteY3" fmla="*/ 0 h 86250"/>
              <a:gd name="connsiteX4" fmla="*/ 0 w 150000"/>
              <a:gd name="connsiteY4" fmla="*/ 22500 h 86250"/>
              <a:gd name="connsiteX5" fmla="*/ 63750 w 150000"/>
              <a:gd name="connsiteY5" fmla="*/ 22500 h 86250"/>
              <a:gd name="connsiteX6" fmla="*/ 63750 w 150000"/>
              <a:gd name="connsiteY6" fmla="*/ 86250 h 86250"/>
              <a:gd name="connsiteX7" fmla="*/ 86250 w 150000"/>
              <a:gd name="connsiteY7" fmla="*/ 22500 h 86250"/>
              <a:gd name="connsiteX8" fmla="*/ 150000 w 150000"/>
              <a:gd name="connsiteY8" fmla="*/ 22500 h 86250"/>
              <a:gd name="connsiteX9" fmla="*/ 150000 w 150000"/>
              <a:gd name="connsiteY9" fmla="*/ 0 h 86250"/>
              <a:gd name="connsiteX0" fmla="*/ 150000 w 150000"/>
              <a:gd name="connsiteY0" fmla="*/ 0 h 22500"/>
              <a:gd name="connsiteX1" fmla="*/ 86250 w 150000"/>
              <a:gd name="connsiteY1" fmla="*/ 0 h 22500"/>
              <a:gd name="connsiteX2" fmla="*/ 63750 w 150000"/>
              <a:gd name="connsiteY2" fmla="*/ 0 h 22500"/>
              <a:gd name="connsiteX3" fmla="*/ 0 w 150000"/>
              <a:gd name="connsiteY3" fmla="*/ 0 h 22500"/>
              <a:gd name="connsiteX4" fmla="*/ 0 w 150000"/>
              <a:gd name="connsiteY4" fmla="*/ 22500 h 22500"/>
              <a:gd name="connsiteX5" fmla="*/ 63750 w 150000"/>
              <a:gd name="connsiteY5" fmla="*/ 22500 h 22500"/>
              <a:gd name="connsiteX6" fmla="*/ 86250 w 150000"/>
              <a:gd name="connsiteY6" fmla="*/ 22500 h 22500"/>
              <a:gd name="connsiteX7" fmla="*/ 150000 w 150000"/>
              <a:gd name="connsiteY7" fmla="*/ 22500 h 22500"/>
              <a:gd name="connsiteX8" fmla="*/ 150000 w 150000"/>
              <a:gd name="connsiteY8" fmla="*/ 0 h 22500"/>
              <a:gd name="connsiteX0" fmla="*/ 150000 w 150000"/>
              <a:gd name="connsiteY0" fmla="*/ 0 h 22500"/>
              <a:gd name="connsiteX1" fmla="*/ 63750 w 150000"/>
              <a:gd name="connsiteY1" fmla="*/ 0 h 22500"/>
              <a:gd name="connsiteX2" fmla="*/ 0 w 150000"/>
              <a:gd name="connsiteY2" fmla="*/ 0 h 22500"/>
              <a:gd name="connsiteX3" fmla="*/ 0 w 150000"/>
              <a:gd name="connsiteY3" fmla="*/ 22500 h 22500"/>
              <a:gd name="connsiteX4" fmla="*/ 63750 w 150000"/>
              <a:gd name="connsiteY4" fmla="*/ 22500 h 22500"/>
              <a:gd name="connsiteX5" fmla="*/ 86250 w 150000"/>
              <a:gd name="connsiteY5" fmla="*/ 22500 h 22500"/>
              <a:gd name="connsiteX6" fmla="*/ 150000 w 150000"/>
              <a:gd name="connsiteY6" fmla="*/ 22500 h 22500"/>
              <a:gd name="connsiteX7" fmla="*/ 150000 w 150000"/>
              <a:gd name="connsiteY7" fmla="*/ 0 h 22500"/>
              <a:gd name="connsiteX0" fmla="*/ 150000 w 150000"/>
              <a:gd name="connsiteY0" fmla="*/ 0 h 22500"/>
              <a:gd name="connsiteX1" fmla="*/ 0 w 150000"/>
              <a:gd name="connsiteY1" fmla="*/ 0 h 22500"/>
              <a:gd name="connsiteX2" fmla="*/ 0 w 150000"/>
              <a:gd name="connsiteY2" fmla="*/ 22500 h 22500"/>
              <a:gd name="connsiteX3" fmla="*/ 63750 w 150000"/>
              <a:gd name="connsiteY3" fmla="*/ 22500 h 22500"/>
              <a:gd name="connsiteX4" fmla="*/ 86250 w 150000"/>
              <a:gd name="connsiteY4" fmla="*/ 22500 h 22500"/>
              <a:gd name="connsiteX5" fmla="*/ 150000 w 150000"/>
              <a:gd name="connsiteY5" fmla="*/ 22500 h 22500"/>
              <a:gd name="connsiteX6" fmla="*/ 150000 w 150000"/>
              <a:gd name="connsiteY6" fmla="*/ 0 h 22500"/>
              <a:gd name="connsiteX0" fmla="*/ 150000 w 150000"/>
              <a:gd name="connsiteY0" fmla="*/ 0 h 22500"/>
              <a:gd name="connsiteX1" fmla="*/ 0 w 150000"/>
              <a:gd name="connsiteY1" fmla="*/ 0 h 22500"/>
              <a:gd name="connsiteX2" fmla="*/ 0 w 150000"/>
              <a:gd name="connsiteY2" fmla="*/ 22500 h 22500"/>
              <a:gd name="connsiteX3" fmla="*/ 63750 w 150000"/>
              <a:gd name="connsiteY3" fmla="*/ 22500 h 22500"/>
              <a:gd name="connsiteX4" fmla="*/ 150000 w 150000"/>
              <a:gd name="connsiteY4" fmla="*/ 22500 h 22500"/>
              <a:gd name="connsiteX5" fmla="*/ 150000 w 150000"/>
              <a:gd name="connsiteY5" fmla="*/ 0 h 22500"/>
              <a:gd name="connsiteX0" fmla="*/ 150000 w 150000"/>
              <a:gd name="connsiteY0" fmla="*/ 0 h 22500"/>
              <a:gd name="connsiteX1" fmla="*/ 0 w 150000"/>
              <a:gd name="connsiteY1" fmla="*/ 0 h 22500"/>
              <a:gd name="connsiteX2" fmla="*/ 0 w 150000"/>
              <a:gd name="connsiteY2" fmla="*/ 22500 h 22500"/>
              <a:gd name="connsiteX3" fmla="*/ 150000 w 150000"/>
              <a:gd name="connsiteY3" fmla="*/ 22500 h 22500"/>
              <a:gd name="connsiteX4" fmla="*/ 150000 w 150000"/>
              <a:gd name="connsiteY4" fmla="*/ 0 h 2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0" h="22500">
                <a:moveTo>
                  <a:pt x="150000" y="0"/>
                </a:moveTo>
                <a:lnTo>
                  <a:pt x="0" y="0"/>
                </a:lnTo>
                <a:lnTo>
                  <a:pt x="0" y="22500"/>
                </a:lnTo>
                <a:lnTo>
                  <a:pt x="150000" y="22500"/>
                </a:lnTo>
                <a:lnTo>
                  <a:pt x="150000" y="0"/>
                </a:lnTo>
                <a:close/>
              </a:path>
            </a:pathLst>
          </a:custGeom>
          <a:solidFill>
            <a:schemeClr val="tx1"/>
          </a:solidFill>
          <a:ln w="1786" cap="flat">
            <a:noFill/>
            <a:prstDash val="solid"/>
            <a:miter/>
          </a:ln>
        </p:spPr>
        <p:txBody>
          <a:bodyPr rtlCol="0" anchor="ctr"/>
          <a:lstStyle/>
          <a:p>
            <a:endParaRPr lang="en-US" dirty="0"/>
          </a:p>
        </p:txBody>
      </p:sp>
      <p:grpSp>
        <p:nvGrpSpPr>
          <p:cNvPr id="55" name="Group 54">
            <a:extLst>
              <a:ext uri="{FF2B5EF4-FFF2-40B4-BE49-F238E27FC236}">
                <a16:creationId xmlns:a16="http://schemas.microsoft.com/office/drawing/2014/main" xmlns="" id="{2F090EAB-CABB-4A20-A581-D29E3BE542E5}"/>
              </a:ext>
            </a:extLst>
          </p:cNvPr>
          <p:cNvGrpSpPr/>
          <p:nvPr/>
        </p:nvGrpSpPr>
        <p:grpSpPr>
          <a:xfrm>
            <a:off x="5082567" y="1596279"/>
            <a:ext cx="611932" cy="774353"/>
            <a:chOff x="7607035" y="1647978"/>
            <a:chExt cx="642838" cy="813462"/>
          </a:xfrm>
        </p:grpSpPr>
        <p:grpSp>
          <p:nvGrpSpPr>
            <p:cNvPr id="59" name="Group 58">
              <a:extLst>
                <a:ext uri="{FF2B5EF4-FFF2-40B4-BE49-F238E27FC236}">
                  <a16:creationId xmlns:a16="http://schemas.microsoft.com/office/drawing/2014/main" xmlns="" id="{9967669D-237C-48B0-8B9A-A3B8BF7E854A}"/>
                </a:ext>
              </a:extLst>
            </p:cNvPr>
            <p:cNvGrpSpPr/>
            <p:nvPr/>
          </p:nvGrpSpPr>
          <p:grpSpPr>
            <a:xfrm rot="-2100000">
              <a:off x="8068403" y="1982704"/>
              <a:ext cx="181470" cy="478736"/>
              <a:chOff x="7598895" y="2050869"/>
              <a:chExt cx="231985" cy="612001"/>
            </a:xfrm>
          </p:grpSpPr>
          <p:grpSp>
            <p:nvGrpSpPr>
              <p:cNvPr id="74" name="Group 73">
                <a:extLst>
                  <a:ext uri="{FF2B5EF4-FFF2-40B4-BE49-F238E27FC236}">
                    <a16:creationId xmlns:a16="http://schemas.microsoft.com/office/drawing/2014/main" xmlns="" id="{B14A32C7-AED0-41C0-A78C-B9D378B60222}"/>
                  </a:ext>
                </a:extLst>
              </p:cNvPr>
              <p:cNvGrpSpPr>
                <a:grpSpLocks/>
              </p:cNvGrpSpPr>
              <p:nvPr/>
            </p:nvGrpSpPr>
            <p:grpSpPr>
              <a:xfrm rot="16200000">
                <a:off x="7485142" y="2317133"/>
                <a:ext cx="612001" cy="79474"/>
                <a:chOff x="7416494" y="1377187"/>
                <a:chExt cx="795022" cy="79474"/>
              </a:xfrm>
            </p:grpSpPr>
            <p:sp>
              <p:nvSpPr>
                <p:cNvPr id="80" name="Rounded Rectangle 112">
                  <a:extLst>
                    <a:ext uri="{FF2B5EF4-FFF2-40B4-BE49-F238E27FC236}">
                      <a16:creationId xmlns:a16="http://schemas.microsoft.com/office/drawing/2014/main" xmlns="" id="{E0F9238C-784F-4CA7-99E7-C6BFEA23D604}"/>
                    </a:ext>
                  </a:extLst>
                </p:cNvPr>
                <p:cNvSpPr/>
                <p:nvPr/>
              </p:nvSpPr>
              <p:spPr bwMode="auto">
                <a:xfrm>
                  <a:off x="7775867" y="1377188"/>
                  <a:ext cx="435649" cy="79473"/>
                </a:xfrm>
                <a:prstGeom prst="roundRect">
                  <a:avLst>
                    <a:gd name="adj" fmla="val 50000"/>
                  </a:avLst>
                </a:prstGeom>
                <a:solidFill>
                  <a:srgbClr val="354B9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81" name="Rounded Rectangle 113">
                  <a:extLst>
                    <a:ext uri="{FF2B5EF4-FFF2-40B4-BE49-F238E27FC236}">
                      <a16:creationId xmlns:a16="http://schemas.microsoft.com/office/drawing/2014/main" xmlns="" id="{B7812807-09D5-4A67-AB40-1E64FB2B7758}"/>
                    </a:ext>
                  </a:extLst>
                </p:cNvPr>
                <p:cNvSpPr/>
                <p:nvPr/>
              </p:nvSpPr>
              <p:spPr bwMode="auto">
                <a:xfrm>
                  <a:off x="7416494" y="1377187"/>
                  <a:ext cx="435649" cy="79473"/>
                </a:xfrm>
                <a:prstGeom prst="roundRect">
                  <a:avLst>
                    <a:gd name="adj" fmla="val 50000"/>
                  </a:avLst>
                </a:prstGeom>
                <a:solidFill>
                  <a:srgbClr val="BC204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grpSp>
          <p:grpSp>
            <p:nvGrpSpPr>
              <p:cNvPr id="75" name="Group 74">
                <a:extLst>
                  <a:ext uri="{FF2B5EF4-FFF2-40B4-BE49-F238E27FC236}">
                    <a16:creationId xmlns:a16="http://schemas.microsoft.com/office/drawing/2014/main" xmlns="" id="{C623757F-2D13-474C-8940-58EFD82FB292}"/>
                  </a:ext>
                </a:extLst>
              </p:cNvPr>
              <p:cNvGrpSpPr>
                <a:grpSpLocks/>
              </p:cNvGrpSpPr>
              <p:nvPr/>
            </p:nvGrpSpPr>
            <p:grpSpPr>
              <a:xfrm rot="16200000">
                <a:off x="7332631" y="2317133"/>
                <a:ext cx="612001" cy="79474"/>
                <a:chOff x="7416494" y="1377187"/>
                <a:chExt cx="795022" cy="79474"/>
              </a:xfrm>
            </p:grpSpPr>
            <p:sp>
              <p:nvSpPr>
                <p:cNvPr id="78" name="Rounded Rectangle 110">
                  <a:extLst>
                    <a:ext uri="{FF2B5EF4-FFF2-40B4-BE49-F238E27FC236}">
                      <a16:creationId xmlns:a16="http://schemas.microsoft.com/office/drawing/2014/main" xmlns="" id="{3FA0367F-BB4A-4265-8848-F61FD9BA0DD1}"/>
                    </a:ext>
                  </a:extLst>
                </p:cNvPr>
                <p:cNvSpPr/>
                <p:nvPr/>
              </p:nvSpPr>
              <p:spPr bwMode="auto">
                <a:xfrm>
                  <a:off x="7775867" y="1377188"/>
                  <a:ext cx="435649" cy="79473"/>
                </a:xfrm>
                <a:prstGeom prst="roundRect">
                  <a:avLst>
                    <a:gd name="adj" fmla="val 50000"/>
                  </a:avLst>
                </a:prstGeom>
                <a:solidFill>
                  <a:srgbClr val="354B9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79" name="Rounded Rectangle 111">
                  <a:extLst>
                    <a:ext uri="{FF2B5EF4-FFF2-40B4-BE49-F238E27FC236}">
                      <a16:creationId xmlns:a16="http://schemas.microsoft.com/office/drawing/2014/main" xmlns="" id="{0D0BB13B-5A8F-4861-9A77-EB5D60C97FFC}"/>
                    </a:ext>
                  </a:extLst>
                </p:cNvPr>
                <p:cNvSpPr/>
                <p:nvPr/>
              </p:nvSpPr>
              <p:spPr bwMode="auto">
                <a:xfrm>
                  <a:off x="7416494" y="1377187"/>
                  <a:ext cx="435649" cy="79473"/>
                </a:xfrm>
                <a:prstGeom prst="roundRect">
                  <a:avLst>
                    <a:gd name="adj" fmla="val 50000"/>
                  </a:avLst>
                </a:prstGeom>
                <a:solidFill>
                  <a:srgbClr val="BC204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grpSp>
          <p:cxnSp>
            <p:nvCxnSpPr>
              <p:cNvPr id="76" name="Straight Connector 75">
                <a:extLst>
                  <a:ext uri="{FF2B5EF4-FFF2-40B4-BE49-F238E27FC236}">
                    <a16:creationId xmlns:a16="http://schemas.microsoft.com/office/drawing/2014/main" xmlns="" id="{E70CC22E-2A37-48D2-8CC5-1B3BF442EDE6}"/>
                  </a:ext>
                </a:extLst>
              </p:cNvPr>
              <p:cNvCxnSpPr>
                <a:cxnSpLocks/>
              </p:cNvCxnSpPr>
              <p:nvPr/>
            </p:nvCxnSpPr>
            <p:spPr bwMode="auto">
              <a:xfrm>
                <a:off x="7633986" y="2170700"/>
                <a:ext cx="152511" cy="0"/>
              </a:xfrm>
              <a:prstGeom prst="line">
                <a:avLst/>
              </a:prstGeom>
              <a:solidFill>
                <a:schemeClr val="accent1"/>
              </a:solidFill>
              <a:ln w="22225" cap="flat" cmpd="sng" algn="ctr">
                <a:solidFill>
                  <a:schemeClr val="accent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xmlns="" id="{30920070-AB16-4BA9-8B49-D5098335C071}"/>
                  </a:ext>
                </a:extLst>
              </p:cNvPr>
              <p:cNvCxnSpPr>
                <a:cxnSpLocks/>
              </p:cNvCxnSpPr>
              <p:nvPr/>
            </p:nvCxnSpPr>
            <p:spPr bwMode="auto">
              <a:xfrm>
                <a:off x="7633986" y="2223863"/>
                <a:ext cx="152511" cy="0"/>
              </a:xfrm>
              <a:prstGeom prst="line">
                <a:avLst/>
              </a:prstGeom>
              <a:solidFill>
                <a:schemeClr val="accent1"/>
              </a:solidFill>
              <a:ln w="22225" cap="flat" cmpd="sng" algn="ctr">
                <a:solidFill>
                  <a:schemeClr val="accent1"/>
                </a:solidFill>
                <a:prstDash val="solid"/>
                <a:round/>
                <a:headEnd type="none" w="med" len="med"/>
                <a:tailEnd type="none" w="med" len="med"/>
              </a:ln>
              <a:effectLst/>
            </p:spPr>
          </p:cxnSp>
        </p:grpSp>
        <p:grpSp>
          <p:nvGrpSpPr>
            <p:cNvPr id="60" name="Group 59">
              <a:extLst>
                <a:ext uri="{FF2B5EF4-FFF2-40B4-BE49-F238E27FC236}">
                  <a16:creationId xmlns:a16="http://schemas.microsoft.com/office/drawing/2014/main" xmlns="" id="{E95C59E9-89B9-4A04-B84E-BAF743301177}"/>
                </a:ext>
              </a:extLst>
            </p:cNvPr>
            <p:cNvGrpSpPr/>
            <p:nvPr/>
          </p:nvGrpSpPr>
          <p:grpSpPr>
            <a:xfrm>
              <a:off x="7837778" y="1647978"/>
              <a:ext cx="177834" cy="450574"/>
              <a:chOff x="7598895" y="1456660"/>
              <a:chExt cx="227338" cy="576000"/>
            </a:xfrm>
          </p:grpSpPr>
          <p:sp>
            <p:nvSpPr>
              <p:cNvPr id="70" name="Rounded Rectangle 102">
                <a:extLst>
                  <a:ext uri="{FF2B5EF4-FFF2-40B4-BE49-F238E27FC236}">
                    <a16:creationId xmlns:a16="http://schemas.microsoft.com/office/drawing/2014/main" xmlns="" id="{0D1F07C3-4C7E-4A77-BF44-70863674BB58}"/>
                  </a:ext>
                </a:extLst>
              </p:cNvPr>
              <p:cNvSpPr/>
              <p:nvPr/>
            </p:nvSpPr>
            <p:spPr bwMode="auto">
              <a:xfrm rot="16200000">
                <a:off x="7350632" y="1704923"/>
                <a:ext cx="576000" cy="79473"/>
              </a:xfrm>
              <a:prstGeom prst="roundRect">
                <a:avLst>
                  <a:gd name="adj" fmla="val 50000"/>
                </a:avLst>
              </a:prstGeom>
              <a:solidFill>
                <a:srgbClr val="354B9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71" name="Rounded Rectangle 103">
                <a:extLst>
                  <a:ext uri="{FF2B5EF4-FFF2-40B4-BE49-F238E27FC236}">
                    <a16:creationId xmlns:a16="http://schemas.microsoft.com/office/drawing/2014/main" xmlns="" id="{EFE01C27-175B-4AF1-A138-97689771EA28}"/>
                  </a:ext>
                </a:extLst>
              </p:cNvPr>
              <p:cNvSpPr/>
              <p:nvPr/>
            </p:nvSpPr>
            <p:spPr bwMode="auto">
              <a:xfrm rot="16200000">
                <a:off x="7498497" y="1704923"/>
                <a:ext cx="576000" cy="79473"/>
              </a:xfrm>
              <a:prstGeom prst="roundRect">
                <a:avLst>
                  <a:gd name="adj" fmla="val 50000"/>
                </a:avLst>
              </a:prstGeom>
              <a:solidFill>
                <a:srgbClr val="354B9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cxnSp>
            <p:nvCxnSpPr>
              <p:cNvPr id="72" name="Straight Connector 71">
                <a:extLst>
                  <a:ext uri="{FF2B5EF4-FFF2-40B4-BE49-F238E27FC236}">
                    <a16:creationId xmlns:a16="http://schemas.microsoft.com/office/drawing/2014/main" xmlns="" id="{20D19EF0-897F-42CD-B1EE-71AE5CA16C58}"/>
                  </a:ext>
                </a:extLst>
              </p:cNvPr>
              <p:cNvCxnSpPr>
                <a:cxnSpLocks/>
              </p:cNvCxnSpPr>
              <p:nvPr/>
            </p:nvCxnSpPr>
            <p:spPr bwMode="auto">
              <a:xfrm>
                <a:off x="7633986" y="1888938"/>
                <a:ext cx="152511" cy="0"/>
              </a:xfrm>
              <a:prstGeom prst="line">
                <a:avLst/>
              </a:prstGeom>
              <a:solidFill>
                <a:schemeClr val="accent1"/>
              </a:solidFill>
              <a:ln w="22225" cap="flat" cmpd="sng" algn="ctr">
                <a:solidFill>
                  <a:schemeClr val="accent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xmlns="" id="{40AF6383-0BEE-470C-8760-AB07150A6E82}"/>
                  </a:ext>
                </a:extLst>
              </p:cNvPr>
              <p:cNvCxnSpPr>
                <a:cxnSpLocks/>
              </p:cNvCxnSpPr>
              <p:nvPr/>
            </p:nvCxnSpPr>
            <p:spPr bwMode="auto">
              <a:xfrm>
                <a:off x="7633986" y="1942101"/>
                <a:ext cx="152511" cy="0"/>
              </a:xfrm>
              <a:prstGeom prst="line">
                <a:avLst/>
              </a:prstGeom>
              <a:solidFill>
                <a:schemeClr val="accent1"/>
              </a:solidFill>
              <a:ln w="22225" cap="flat" cmpd="sng" algn="ctr">
                <a:solidFill>
                  <a:schemeClr val="accent1"/>
                </a:solidFill>
                <a:prstDash val="solid"/>
                <a:round/>
                <a:headEnd type="none" w="med" len="med"/>
                <a:tailEnd type="none" w="med" len="med"/>
              </a:ln>
              <a:effectLst/>
            </p:spPr>
          </p:cxnSp>
        </p:grpSp>
        <p:grpSp>
          <p:nvGrpSpPr>
            <p:cNvPr id="61" name="Group 60">
              <a:extLst>
                <a:ext uri="{FF2B5EF4-FFF2-40B4-BE49-F238E27FC236}">
                  <a16:creationId xmlns:a16="http://schemas.microsoft.com/office/drawing/2014/main" xmlns="" id="{DD0C2C4A-3C63-4A3E-87DF-F1B68E75921B}"/>
                </a:ext>
              </a:extLst>
            </p:cNvPr>
            <p:cNvGrpSpPr/>
            <p:nvPr/>
          </p:nvGrpSpPr>
          <p:grpSpPr>
            <a:xfrm rot="2100000">
              <a:off x="7607035" y="1982704"/>
              <a:ext cx="181470" cy="478736"/>
              <a:chOff x="7598895" y="2050869"/>
              <a:chExt cx="231985" cy="612001"/>
            </a:xfrm>
          </p:grpSpPr>
          <p:grpSp>
            <p:nvGrpSpPr>
              <p:cNvPr id="62" name="Group 61">
                <a:extLst>
                  <a:ext uri="{FF2B5EF4-FFF2-40B4-BE49-F238E27FC236}">
                    <a16:creationId xmlns:a16="http://schemas.microsoft.com/office/drawing/2014/main" xmlns="" id="{12DDA6A0-C2A4-4149-AF38-DB6C416E11F2}"/>
                  </a:ext>
                </a:extLst>
              </p:cNvPr>
              <p:cNvGrpSpPr>
                <a:grpSpLocks/>
              </p:cNvGrpSpPr>
              <p:nvPr/>
            </p:nvGrpSpPr>
            <p:grpSpPr>
              <a:xfrm rot="16200000">
                <a:off x="7485142" y="2317133"/>
                <a:ext cx="612001" cy="79474"/>
                <a:chOff x="7416494" y="1377187"/>
                <a:chExt cx="795022" cy="79474"/>
              </a:xfrm>
            </p:grpSpPr>
            <p:sp>
              <p:nvSpPr>
                <p:cNvPr id="68" name="Rounded Rectangle 100">
                  <a:extLst>
                    <a:ext uri="{FF2B5EF4-FFF2-40B4-BE49-F238E27FC236}">
                      <a16:creationId xmlns:a16="http://schemas.microsoft.com/office/drawing/2014/main" xmlns="" id="{E1E6E695-A937-4140-8591-9F19A7459D23}"/>
                    </a:ext>
                  </a:extLst>
                </p:cNvPr>
                <p:cNvSpPr/>
                <p:nvPr/>
              </p:nvSpPr>
              <p:spPr bwMode="auto">
                <a:xfrm>
                  <a:off x="7775867" y="1377188"/>
                  <a:ext cx="435649" cy="79473"/>
                </a:xfrm>
                <a:prstGeom prst="roundRect">
                  <a:avLst>
                    <a:gd name="adj" fmla="val 50000"/>
                  </a:avLst>
                </a:prstGeom>
                <a:solidFill>
                  <a:srgbClr val="354B9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69" name="Rounded Rectangle 101">
                  <a:extLst>
                    <a:ext uri="{FF2B5EF4-FFF2-40B4-BE49-F238E27FC236}">
                      <a16:creationId xmlns:a16="http://schemas.microsoft.com/office/drawing/2014/main" xmlns="" id="{846AE36C-6BAD-4366-B05E-F2539B099819}"/>
                    </a:ext>
                  </a:extLst>
                </p:cNvPr>
                <p:cNvSpPr/>
                <p:nvPr/>
              </p:nvSpPr>
              <p:spPr bwMode="auto">
                <a:xfrm>
                  <a:off x="7416494" y="1377187"/>
                  <a:ext cx="435649" cy="79473"/>
                </a:xfrm>
                <a:prstGeom prst="roundRect">
                  <a:avLst>
                    <a:gd name="adj" fmla="val 50000"/>
                  </a:avLst>
                </a:prstGeom>
                <a:solidFill>
                  <a:srgbClr val="BC204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grpSp>
          <p:grpSp>
            <p:nvGrpSpPr>
              <p:cNvPr id="63" name="Group 62">
                <a:extLst>
                  <a:ext uri="{FF2B5EF4-FFF2-40B4-BE49-F238E27FC236}">
                    <a16:creationId xmlns:a16="http://schemas.microsoft.com/office/drawing/2014/main" xmlns="" id="{5883C63D-68C1-41E9-B4D2-6E85DA0EB7F3}"/>
                  </a:ext>
                </a:extLst>
              </p:cNvPr>
              <p:cNvGrpSpPr>
                <a:grpSpLocks/>
              </p:cNvGrpSpPr>
              <p:nvPr/>
            </p:nvGrpSpPr>
            <p:grpSpPr>
              <a:xfrm rot="16200000">
                <a:off x="7332631" y="2317133"/>
                <a:ext cx="612001" cy="79474"/>
                <a:chOff x="7416494" y="1377187"/>
                <a:chExt cx="795022" cy="79474"/>
              </a:xfrm>
            </p:grpSpPr>
            <p:sp>
              <p:nvSpPr>
                <p:cNvPr id="66" name="Rounded Rectangle 98">
                  <a:extLst>
                    <a:ext uri="{FF2B5EF4-FFF2-40B4-BE49-F238E27FC236}">
                      <a16:creationId xmlns:a16="http://schemas.microsoft.com/office/drawing/2014/main" xmlns="" id="{26F848E3-7D9C-424D-8868-7FA315701B91}"/>
                    </a:ext>
                  </a:extLst>
                </p:cNvPr>
                <p:cNvSpPr/>
                <p:nvPr/>
              </p:nvSpPr>
              <p:spPr bwMode="auto">
                <a:xfrm>
                  <a:off x="7775867" y="1377188"/>
                  <a:ext cx="435649" cy="79473"/>
                </a:xfrm>
                <a:prstGeom prst="roundRect">
                  <a:avLst>
                    <a:gd name="adj" fmla="val 50000"/>
                  </a:avLst>
                </a:prstGeom>
                <a:solidFill>
                  <a:srgbClr val="354B9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67" name="Rounded Rectangle 99">
                  <a:extLst>
                    <a:ext uri="{FF2B5EF4-FFF2-40B4-BE49-F238E27FC236}">
                      <a16:creationId xmlns:a16="http://schemas.microsoft.com/office/drawing/2014/main" xmlns="" id="{0732B59A-C812-411C-93EA-DA15D24B8898}"/>
                    </a:ext>
                  </a:extLst>
                </p:cNvPr>
                <p:cNvSpPr/>
                <p:nvPr/>
              </p:nvSpPr>
              <p:spPr bwMode="auto">
                <a:xfrm>
                  <a:off x="7416494" y="1377187"/>
                  <a:ext cx="435649" cy="79473"/>
                </a:xfrm>
                <a:prstGeom prst="roundRect">
                  <a:avLst>
                    <a:gd name="adj" fmla="val 50000"/>
                  </a:avLst>
                </a:prstGeom>
                <a:solidFill>
                  <a:srgbClr val="BC204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grpSp>
          <p:cxnSp>
            <p:nvCxnSpPr>
              <p:cNvPr id="64" name="Straight Connector 63">
                <a:extLst>
                  <a:ext uri="{FF2B5EF4-FFF2-40B4-BE49-F238E27FC236}">
                    <a16:creationId xmlns:a16="http://schemas.microsoft.com/office/drawing/2014/main" xmlns="" id="{B6F56039-A375-4E16-9AD0-D4A4DEF4E51C}"/>
                  </a:ext>
                </a:extLst>
              </p:cNvPr>
              <p:cNvCxnSpPr>
                <a:cxnSpLocks/>
              </p:cNvCxnSpPr>
              <p:nvPr/>
            </p:nvCxnSpPr>
            <p:spPr bwMode="auto">
              <a:xfrm>
                <a:off x="7633986" y="2170700"/>
                <a:ext cx="152511" cy="0"/>
              </a:xfrm>
              <a:prstGeom prst="line">
                <a:avLst/>
              </a:prstGeom>
              <a:solidFill>
                <a:schemeClr val="accent1"/>
              </a:solidFill>
              <a:ln w="22225" cap="flat" cmpd="sng" algn="ctr">
                <a:solidFill>
                  <a:schemeClr val="accent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xmlns="" id="{7EAB1EF9-51C1-43B3-8E3B-DC2F154C65D1}"/>
                  </a:ext>
                </a:extLst>
              </p:cNvPr>
              <p:cNvCxnSpPr>
                <a:cxnSpLocks/>
              </p:cNvCxnSpPr>
              <p:nvPr/>
            </p:nvCxnSpPr>
            <p:spPr bwMode="auto">
              <a:xfrm>
                <a:off x="7633986" y="2223863"/>
                <a:ext cx="152511" cy="0"/>
              </a:xfrm>
              <a:prstGeom prst="line">
                <a:avLst/>
              </a:prstGeom>
              <a:solidFill>
                <a:schemeClr val="accent1"/>
              </a:solidFill>
              <a:ln w="22225" cap="flat" cmpd="sng" algn="ctr">
                <a:solidFill>
                  <a:schemeClr val="accent1"/>
                </a:solidFill>
                <a:prstDash val="solid"/>
                <a:round/>
                <a:headEnd type="none" w="med" len="med"/>
                <a:tailEnd type="none" w="med" len="med"/>
              </a:ln>
              <a:effectLst/>
            </p:spPr>
          </p:cxnSp>
        </p:grpSp>
      </p:grpSp>
      <p:sp>
        <p:nvSpPr>
          <p:cNvPr id="56" name="Oval 55">
            <a:extLst>
              <a:ext uri="{FF2B5EF4-FFF2-40B4-BE49-F238E27FC236}">
                <a16:creationId xmlns:a16="http://schemas.microsoft.com/office/drawing/2014/main" xmlns="" id="{79E2BF3C-114A-42FF-A523-C6CFF680820F}"/>
              </a:ext>
            </a:extLst>
          </p:cNvPr>
          <p:cNvSpPr/>
          <p:nvPr/>
        </p:nvSpPr>
        <p:spPr bwMode="auto">
          <a:xfrm>
            <a:off x="5626548" y="2108894"/>
            <a:ext cx="1254100" cy="439183"/>
          </a:xfrm>
          <a:prstGeom prst="ellipse">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Sclerostin</a:t>
            </a:r>
          </a:p>
        </p:txBody>
      </p:sp>
      <p:sp>
        <p:nvSpPr>
          <p:cNvPr id="57" name="Oval 56">
            <a:extLst>
              <a:ext uri="{FF2B5EF4-FFF2-40B4-BE49-F238E27FC236}">
                <a16:creationId xmlns:a16="http://schemas.microsoft.com/office/drawing/2014/main" xmlns="" id="{197E4827-63D2-401E-86D5-A49937DC7684}"/>
              </a:ext>
            </a:extLst>
          </p:cNvPr>
          <p:cNvSpPr/>
          <p:nvPr/>
        </p:nvSpPr>
        <p:spPr bwMode="auto">
          <a:xfrm rot="20153097">
            <a:off x="4343279" y="2318556"/>
            <a:ext cx="827906" cy="289930"/>
          </a:xfrm>
          <a:prstGeom prst="ellipse">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Arial" charset="0"/>
              </a:rPr>
              <a:t>Sclerostin</a:t>
            </a:r>
          </a:p>
        </p:txBody>
      </p:sp>
      <p:sp>
        <p:nvSpPr>
          <p:cNvPr id="58" name="TextBox 57">
            <a:extLst>
              <a:ext uri="{FF2B5EF4-FFF2-40B4-BE49-F238E27FC236}">
                <a16:creationId xmlns:a16="http://schemas.microsoft.com/office/drawing/2014/main" xmlns="" id="{A1F09994-5C88-483F-A42B-2FA19B25AA6B}"/>
              </a:ext>
            </a:extLst>
          </p:cNvPr>
          <p:cNvSpPr txBox="1"/>
          <p:nvPr/>
        </p:nvSpPr>
        <p:spPr>
          <a:xfrm>
            <a:off x="5727813" y="1554075"/>
            <a:ext cx="1051570" cy="369332"/>
          </a:xfrm>
          <a:prstGeom prst="rect">
            <a:avLst/>
          </a:prstGeom>
          <a:noFill/>
        </p:spPr>
        <p:txBody>
          <a:bodyPr wrap="none" lIns="0" tIns="0" rIns="0" bIns="0" rtlCol="0">
            <a:spAutoFit/>
          </a:bodyPr>
          <a:lstStyle/>
          <a:p>
            <a:pPr algn="ctr"/>
            <a:r>
              <a:rPr lang="en-US" sz="1200" b="1" dirty="0"/>
              <a:t>Humanised </a:t>
            </a:r>
            <a:br>
              <a:rPr lang="en-US" sz="1200" b="1" dirty="0"/>
            </a:br>
            <a:r>
              <a:rPr lang="en-US" sz="1200" b="1" dirty="0"/>
              <a:t>anti-sclerostin</a:t>
            </a:r>
          </a:p>
        </p:txBody>
      </p:sp>
      <p:cxnSp>
        <p:nvCxnSpPr>
          <p:cNvPr id="83" name="Elbow Connector 31">
            <a:extLst>
              <a:ext uri="{FF2B5EF4-FFF2-40B4-BE49-F238E27FC236}">
                <a16:creationId xmlns:a16="http://schemas.microsoft.com/office/drawing/2014/main" xmlns="" id="{C7CE0D73-3089-4A08-8FFC-9678515C26DC}"/>
              </a:ext>
            </a:extLst>
          </p:cNvPr>
          <p:cNvCxnSpPr>
            <a:cxnSpLocks/>
          </p:cNvCxnSpPr>
          <p:nvPr/>
        </p:nvCxnSpPr>
        <p:spPr bwMode="auto">
          <a:xfrm rot="16200000" flipH="1">
            <a:off x="6474679" y="2332425"/>
            <a:ext cx="421510" cy="855641"/>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cxnSp>
        <p:nvCxnSpPr>
          <p:cNvPr id="84" name="Elbow Connector 34">
            <a:extLst>
              <a:ext uri="{FF2B5EF4-FFF2-40B4-BE49-F238E27FC236}">
                <a16:creationId xmlns:a16="http://schemas.microsoft.com/office/drawing/2014/main" xmlns="" id="{B32A5989-1CAB-463A-B1FA-5ADFD391FE08}"/>
              </a:ext>
            </a:extLst>
          </p:cNvPr>
          <p:cNvCxnSpPr>
            <a:cxnSpLocks/>
          </p:cNvCxnSpPr>
          <p:nvPr/>
        </p:nvCxnSpPr>
        <p:spPr bwMode="auto">
          <a:xfrm rot="5400000">
            <a:off x="5619039" y="2332426"/>
            <a:ext cx="421510" cy="855641"/>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2" name="Rectangle 1"/>
          <p:cNvSpPr/>
          <p:nvPr/>
        </p:nvSpPr>
        <p:spPr>
          <a:xfrm>
            <a:off x="2299825" y="2595961"/>
            <a:ext cx="1649734" cy="275822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2" name="Rectangle 81"/>
          <p:cNvSpPr/>
          <p:nvPr/>
        </p:nvSpPr>
        <p:spPr>
          <a:xfrm>
            <a:off x="6338914" y="2600673"/>
            <a:ext cx="1649734" cy="275822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5" name="Title 1"/>
          <p:cNvSpPr>
            <a:spLocks noGrp="1"/>
          </p:cNvSpPr>
          <p:nvPr>
            <p:ph type="title"/>
          </p:nvPr>
        </p:nvSpPr>
        <p:spPr>
          <a:xfrm>
            <a:off x="170833" y="0"/>
            <a:ext cx="8844455" cy="1143000"/>
          </a:xfrm>
        </p:spPr>
        <p:txBody>
          <a:bodyPr>
            <a:normAutofit/>
          </a:bodyPr>
          <a:lstStyle/>
          <a:p>
            <a:r>
              <a:rPr lang="en-GB" sz="2000" b="1" dirty="0" smtClean="0"/>
              <a:t>Le </a:t>
            </a:r>
            <a:r>
              <a:rPr lang="en-GB" sz="2000" b="1" dirty="0" err="1" smtClean="0"/>
              <a:t>Romosozumab</a:t>
            </a:r>
            <a:r>
              <a:rPr lang="en-GB" sz="2000" b="1" dirty="0" smtClean="0"/>
              <a:t> a un </a:t>
            </a:r>
            <a:r>
              <a:rPr lang="en-GB" sz="2000" b="1" dirty="0" err="1" smtClean="0"/>
              <a:t>effet</a:t>
            </a:r>
            <a:r>
              <a:rPr lang="en-GB" sz="2000" b="1" dirty="0" smtClean="0"/>
              <a:t> </a:t>
            </a:r>
            <a:r>
              <a:rPr lang="en-GB" sz="2000" b="1" dirty="0" err="1" smtClean="0"/>
              <a:t>ostéoformateur</a:t>
            </a:r>
            <a:r>
              <a:rPr lang="en-GB" sz="2000" b="1" dirty="0" smtClean="0"/>
              <a:t>, </a:t>
            </a:r>
            <a:r>
              <a:rPr lang="en-GB" sz="2000" b="1" dirty="0" err="1" smtClean="0"/>
              <a:t>mais</a:t>
            </a:r>
            <a:r>
              <a:rPr lang="en-GB" sz="2000" b="1" dirty="0" smtClean="0"/>
              <a:t> </a:t>
            </a:r>
            <a:r>
              <a:rPr lang="en-GB" sz="2000" b="1" dirty="0" err="1" smtClean="0"/>
              <a:t>également</a:t>
            </a:r>
            <a:r>
              <a:rPr lang="en-GB" sz="2000" b="1" dirty="0" smtClean="0"/>
              <a:t> anti-</a:t>
            </a:r>
            <a:r>
              <a:rPr lang="en-GB" sz="2000" b="1" dirty="0" err="1" smtClean="0"/>
              <a:t>résorptif</a:t>
            </a:r>
            <a:endParaRPr lang="en-US" sz="2000" b="1" dirty="0"/>
          </a:p>
        </p:txBody>
      </p:sp>
    </p:spTree>
    <p:extLst>
      <p:ext uri="{BB962C8B-B14F-4D97-AF65-F5344CB8AC3E}">
        <p14:creationId xmlns:p14="http://schemas.microsoft.com/office/powerpoint/2010/main" val="6977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30" name="Picture 32"/>
          <p:cNvPicPr>
            <a:picLocks noChangeAspect="1" noChangeArrowheads="1"/>
          </p:cNvPicPr>
          <p:nvPr/>
        </p:nvPicPr>
        <p:blipFill rotWithShape="1">
          <a:blip r:embed="rId2">
            <a:extLst>
              <a:ext uri="{28A0092B-C50C-407E-A947-70E740481C1C}">
                <a14:useLocalDpi xmlns:a14="http://schemas.microsoft.com/office/drawing/2010/main" val="0"/>
              </a:ext>
            </a:extLst>
          </a:blip>
          <a:srcRect l="11591" t="18969" r="54815" b="23007"/>
          <a:stretch/>
        </p:blipFill>
        <p:spPr bwMode="auto">
          <a:xfrm>
            <a:off x="117621" y="1371329"/>
            <a:ext cx="1570961" cy="76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 name="Rectangle 31"/>
          <p:cNvSpPr>
            <a:spLocks noChangeArrowheads="1"/>
          </p:cNvSpPr>
          <p:nvPr/>
        </p:nvSpPr>
        <p:spPr bwMode="auto">
          <a:xfrm>
            <a:off x="3795376" y="6484455"/>
            <a:ext cx="860181" cy="273050"/>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3" name="Rectangle 32"/>
          <p:cNvSpPr>
            <a:spLocks noChangeArrowheads="1"/>
          </p:cNvSpPr>
          <p:nvPr/>
        </p:nvSpPr>
        <p:spPr bwMode="auto">
          <a:xfrm>
            <a:off x="4838729" y="6484455"/>
            <a:ext cx="863112" cy="273050"/>
          </a:xfrm>
          <a:prstGeom prst="rect">
            <a:avLst/>
          </a:prstGeom>
          <a:solidFill>
            <a:srgbClr val="0098C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4" name="Rectangle 33"/>
          <p:cNvSpPr>
            <a:spLocks noChangeArrowheads="1"/>
          </p:cNvSpPr>
          <p:nvPr/>
        </p:nvSpPr>
        <p:spPr bwMode="auto">
          <a:xfrm>
            <a:off x="5880618" y="6484455"/>
            <a:ext cx="861646" cy="273050"/>
          </a:xfrm>
          <a:prstGeom prst="rect">
            <a:avLst/>
          </a:prstGeom>
          <a:solidFill>
            <a:srgbClr val="DC5B2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r>
              <a:rPr lang="fr-FR" sz="8200">
                <a:solidFill>
                  <a:srgbClr val="2D3235"/>
                </a:solidFill>
              </a:rPr>
              <a:t>  </a:t>
            </a:r>
          </a:p>
        </p:txBody>
      </p:sp>
      <p:sp>
        <p:nvSpPr>
          <p:cNvPr id="35" name="Rectangle 34"/>
          <p:cNvSpPr>
            <a:spLocks noChangeArrowheads="1"/>
          </p:cNvSpPr>
          <p:nvPr/>
        </p:nvSpPr>
        <p:spPr bwMode="auto">
          <a:xfrm>
            <a:off x="6953279" y="6484455"/>
            <a:ext cx="861646" cy="273050"/>
          </a:xfrm>
          <a:prstGeom prst="rect">
            <a:avLst/>
          </a:prstGeom>
          <a:solidFill>
            <a:srgbClr val="CD006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Espace réservé du numéro de diapositive 1"/>
          <p:cNvSpPr>
            <a:spLocks noGrp="1"/>
          </p:cNvSpPr>
          <p:nvPr>
            <p:ph type="sldNum" sz="quarter" idx="12"/>
          </p:nvPr>
        </p:nvSpPr>
        <p:spPr/>
        <p:txBody>
          <a:bodyPr/>
          <a:lstStyle/>
          <a:p>
            <a:pPr>
              <a:defRPr/>
            </a:pPr>
            <a:fld id="{77D08968-FC1F-9843-909A-5076BB71D15F}" type="slidenum">
              <a:rPr lang="fr-FR" smtClean="0"/>
              <a:pPr>
                <a:defRPr/>
              </a:pPr>
              <a:t>11</a:t>
            </a:fld>
            <a:endParaRPr lang="fr-FR"/>
          </a:p>
        </p:txBody>
      </p:sp>
      <p:sp>
        <p:nvSpPr>
          <p:cNvPr id="19" name="Sous-titre 2"/>
          <p:cNvSpPr txBox="1">
            <a:spLocks/>
          </p:cNvSpPr>
          <p:nvPr/>
        </p:nvSpPr>
        <p:spPr bwMode="auto">
          <a:xfrm>
            <a:off x="4154336" y="4803652"/>
            <a:ext cx="479772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793" tIns="47896" rIns="95793" bIns="47896"/>
          <a:lstStyle>
            <a:lvl1pPr marL="0" indent="0" algn="ctr" rtl="0" eaLnBrk="0" fontAlgn="base" hangingPunct="0">
              <a:spcBef>
                <a:spcPct val="20000"/>
              </a:spcBef>
              <a:spcAft>
                <a:spcPct val="0"/>
              </a:spcAft>
              <a:buFont typeface="Arial" charset="0"/>
              <a:buNone/>
              <a:defRPr sz="3400" kern="1200">
                <a:solidFill>
                  <a:schemeClr val="tx1">
                    <a:tint val="75000"/>
                  </a:schemeClr>
                </a:solidFill>
                <a:latin typeface="+mn-lt"/>
                <a:ea typeface="ＭＳ Ｐゴシック" charset="0"/>
                <a:cs typeface="ＭＳ Ｐゴシック" charset="0"/>
              </a:defRPr>
            </a:lvl1pPr>
            <a:lvl2pPr marL="478963" indent="0" algn="ctr" rtl="0" eaLnBrk="0" fontAlgn="base" hangingPunct="0">
              <a:spcBef>
                <a:spcPct val="20000"/>
              </a:spcBef>
              <a:spcAft>
                <a:spcPct val="0"/>
              </a:spcAft>
              <a:buFont typeface="Arial" charset="0"/>
              <a:buNone/>
              <a:defRPr sz="2900" kern="1200">
                <a:solidFill>
                  <a:schemeClr val="tx1">
                    <a:tint val="75000"/>
                  </a:schemeClr>
                </a:solidFill>
                <a:latin typeface="+mn-lt"/>
                <a:ea typeface="ＭＳ Ｐゴシック" charset="0"/>
                <a:cs typeface="+mn-cs"/>
              </a:defRPr>
            </a:lvl2pPr>
            <a:lvl3pPr marL="957925" indent="0" algn="ctr" rtl="0" eaLnBrk="0" fontAlgn="base" hangingPunct="0">
              <a:spcBef>
                <a:spcPct val="20000"/>
              </a:spcBef>
              <a:spcAft>
                <a:spcPct val="0"/>
              </a:spcAft>
              <a:buFont typeface="Arial" charset="0"/>
              <a:buNone/>
              <a:defRPr sz="2500" kern="1200">
                <a:solidFill>
                  <a:schemeClr val="tx1">
                    <a:tint val="75000"/>
                  </a:schemeClr>
                </a:solidFill>
                <a:latin typeface="+mn-lt"/>
                <a:ea typeface="ＭＳ Ｐゴシック" charset="0"/>
                <a:cs typeface="+mn-cs"/>
              </a:defRPr>
            </a:lvl3pPr>
            <a:lvl4pPr marL="1436888"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4pPr>
            <a:lvl5pPr marL="1915851"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5pPr>
            <a:lvl6pPr marL="2394814"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6pPr>
            <a:lvl7pPr marL="2873776"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7pPr>
            <a:lvl8pPr marL="3352739"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8pPr>
            <a:lvl9pPr marL="3831702"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9pPr>
          </a:lstStyle>
          <a:p>
            <a:pPr algn="r" eaLnBrk="1" hangingPunct="1">
              <a:defRPr/>
            </a:pPr>
            <a:r>
              <a:rPr lang="fr-BE" sz="2800" b="1" dirty="0" smtClean="0">
                <a:solidFill>
                  <a:schemeClr val="bg1">
                    <a:lumMod val="50000"/>
                  </a:schemeClr>
                </a:solidFill>
                <a:latin typeface="+mj-lt"/>
                <a:cs typeface="Arial" charset="0"/>
              </a:rPr>
              <a:t>Dr Olivier Malaise</a:t>
            </a:r>
          </a:p>
          <a:p>
            <a:pPr algn="r" eaLnBrk="1" hangingPunct="1">
              <a:defRPr/>
            </a:pPr>
            <a:endParaRPr lang="fr-BE" sz="2800" b="1" dirty="0" smtClean="0">
              <a:solidFill>
                <a:schemeClr val="bg1">
                  <a:lumMod val="50000"/>
                </a:schemeClr>
              </a:solidFill>
              <a:latin typeface="+mj-lt"/>
              <a:cs typeface="Arial" charset="0"/>
            </a:endParaRPr>
          </a:p>
          <a:p>
            <a:pPr algn="r" eaLnBrk="1" hangingPunct="1">
              <a:defRPr/>
            </a:pPr>
            <a:r>
              <a:rPr lang="fr-BE" sz="1800" b="1" dirty="0" smtClean="0">
                <a:solidFill>
                  <a:schemeClr val="bg1">
                    <a:lumMod val="50000"/>
                  </a:schemeClr>
                </a:solidFill>
                <a:latin typeface="+mj-lt"/>
                <a:cs typeface="Arial" charset="0"/>
              </a:rPr>
              <a:t> M.D., Ph.D.</a:t>
            </a:r>
          </a:p>
          <a:p>
            <a:pPr algn="r" eaLnBrk="1" hangingPunct="1">
              <a:defRPr/>
            </a:pPr>
            <a:r>
              <a:rPr lang="fr-BE" sz="1800" b="1" dirty="0" smtClean="0">
                <a:solidFill>
                  <a:schemeClr val="bg1">
                    <a:lumMod val="50000"/>
                  </a:schemeClr>
                </a:solidFill>
                <a:latin typeface="+mj-lt"/>
                <a:cs typeface="Arial" charset="0"/>
              </a:rPr>
              <a:t>Service de rhumatologie, CHU de Liège</a:t>
            </a:r>
            <a:endParaRPr lang="fr-BE" sz="1800" b="1" dirty="0">
              <a:solidFill>
                <a:schemeClr val="bg1">
                  <a:lumMod val="50000"/>
                </a:schemeClr>
              </a:solidFill>
              <a:latin typeface="+mj-lt"/>
              <a:cs typeface="Arial" charset="0"/>
            </a:endParaRPr>
          </a:p>
        </p:txBody>
      </p:sp>
      <p:sp>
        <p:nvSpPr>
          <p:cNvPr id="36" name="Rectangle 35"/>
          <p:cNvSpPr>
            <a:spLocks noChangeArrowheads="1"/>
          </p:cNvSpPr>
          <p:nvPr/>
        </p:nvSpPr>
        <p:spPr bwMode="auto">
          <a:xfrm>
            <a:off x="8091883" y="6484455"/>
            <a:ext cx="860181" cy="273050"/>
          </a:xfrm>
          <a:prstGeom prst="rect">
            <a:avLst/>
          </a:prstGeom>
          <a:solidFill>
            <a:srgbClr val="38357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8" name="Sous-titre 2"/>
          <p:cNvSpPr txBox="1">
            <a:spLocks/>
          </p:cNvSpPr>
          <p:nvPr/>
        </p:nvSpPr>
        <p:spPr bwMode="auto">
          <a:xfrm>
            <a:off x="709414" y="500710"/>
            <a:ext cx="8434586"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793" tIns="47896" rIns="95793" bIns="47896"/>
          <a:lstStyle>
            <a:lvl1pPr marL="0" indent="0" algn="ctr" rtl="0" eaLnBrk="0" fontAlgn="base" hangingPunct="0">
              <a:spcBef>
                <a:spcPct val="20000"/>
              </a:spcBef>
              <a:spcAft>
                <a:spcPct val="0"/>
              </a:spcAft>
              <a:buFont typeface="Arial" charset="0"/>
              <a:buNone/>
              <a:defRPr sz="3400" kern="1200">
                <a:solidFill>
                  <a:schemeClr val="tx1">
                    <a:tint val="75000"/>
                  </a:schemeClr>
                </a:solidFill>
                <a:latin typeface="+mn-lt"/>
                <a:ea typeface="ＭＳ Ｐゴシック" charset="0"/>
                <a:cs typeface="ＭＳ Ｐゴシック" charset="0"/>
              </a:defRPr>
            </a:lvl1pPr>
            <a:lvl2pPr marL="478963" indent="0" algn="ctr" rtl="0" eaLnBrk="0" fontAlgn="base" hangingPunct="0">
              <a:spcBef>
                <a:spcPct val="20000"/>
              </a:spcBef>
              <a:spcAft>
                <a:spcPct val="0"/>
              </a:spcAft>
              <a:buFont typeface="Arial" charset="0"/>
              <a:buNone/>
              <a:defRPr sz="2900" kern="1200">
                <a:solidFill>
                  <a:schemeClr val="tx1">
                    <a:tint val="75000"/>
                  </a:schemeClr>
                </a:solidFill>
                <a:latin typeface="+mn-lt"/>
                <a:ea typeface="ＭＳ Ｐゴシック" charset="0"/>
                <a:cs typeface="+mn-cs"/>
              </a:defRPr>
            </a:lvl2pPr>
            <a:lvl3pPr marL="957925" indent="0" algn="ctr" rtl="0" eaLnBrk="0" fontAlgn="base" hangingPunct="0">
              <a:spcBef>
                <a:spcPct val="20000"/>
              </a:spcBef>
              <a:spcAft>
                <a:spcPct val="0"/>
              </a:spcAft>
              <a:buFont typeface="Arial" charset="0"/>
              <a:buNone/>
              <a:defRPr sz="2500" kern="1200">
                <a:solidFill>
                  <a:schemeClr val="tx1">
                    <a:tint val="75000"/>
                  </a:schemeClr>
                </a:solidFill>
                <a:latin typeface="+mn-lt"/>
                <a:ea typeface="ＭＳ Ｐゴシック" charset="0"/>
                <a:cs typeface="+mn-cs"/>
              </a:defRPr>
            </a:lvl3pPr>
            <a:lvl4pPr marL="1436888"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4pPr>
            <a:lvl5pPr marL="1915851"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5pPr>
            <a:lvl6pPr marL="2394814"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6pPr>
            <a:lvl7pPr marL="2873776"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7pPr>
            <a:lvl8pPr marL="3352739"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8pPr>
            <a:lvl9pPr marL="3831702"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9pPr>
          </a:lstStyle>
          <a:p>
            <a:pPr algn="r" eaLnBrk="1" hangingPunct="1">
              <a:defRPr/>
            </a:pPr>
            <a:r>
              <a:rPr lang="fr-BE" sz="2000" b="1" i="1" dirty="0" smtClean="0">
                <a:solidFill>
                  <a:srgbClr val="000000"/>
                </a:solidFill>
                <a:latin typeface="+mj-lt"/>
                <a:cs typeface="Arial" charset="0"/>
              </a:rPr>
              <a:t>Une nouveauté dans la prise en charge de l’ostéoporose</a:t>
            </a:r>
            <a:endParaRPr lang="fr-BE" sz="2000" b="1" i="1" dirty="0" smtClean="0">
              <a:solidFill>
                <a:srgbClr val="000000"/>
              </a:solidFill>
              <a:latin typeface="+mj-lt"/>
              <a:cs typeface="Arial" charset="0"/>
            </a:endParaRPr>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rcRect t="18" r="8250" b="11852"/>
          <a:stretch>
            <a:fillRect/>
          </a:stretch>
        </p:blipFill>
        <p:spPr bwMode="auto">
          <a:xfrm>
            <a:off x="47034" y="244806"/>
            <a:ext cx="1549047" cy="83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2573574" y="1231919"/>
            <a:ext cx="6378490" cy="3416320"/>
          </a:xfrm>
          <a:prstGeom prst="rect">
            <a:avLst/>
          </a:prstGeom>
          <a:noFill/>
        </p:spPr>
        <p:txBody>
          <a:bodyPr wrap="square" rtlCol="0">
            <a:spAutoFit/>
          </a:bodyPr>
          <a:lstStyle/>
          <a:p>
            <a:pPr algn="just"/>
            <a:r>
              <a:rPr lang="nl-BE" sz="2800" b="1" dirty="0" smtClean="0"/>
              <a:t>Le Romosozumab (Evinity®)</a:t>
            </a:r>
            <a:endParaRPr lang="fr-BE" sz="2800" b="1" dirty="0"/>
          </a:p>
          <a:p>
            <a:pPr algn="just"/>
            <a:endParaRPr lang="fr-BE" sz="2800" b="1" i="1" dirty="0" smtClean="0"/>
          </a:p>
          <a:p>
            <a:pPr marL="457200" indent="-457200" algn="just">
              <a:buAutoNum type="arabicPeriod"/>
            </a:pPr>
            <a:r>
              <a:rPr lang="fr-BE" sz="2000" i="1" dirty="0" smtClean="0"/>
              <a:t>Présentation de la molécule</a:t>
            </a:r>
          </a:p>
          <a:p>
            <a:pPr marL="457200" indent="-457200" algn="just">
              <a:buAutoNum type="arabicPeriod"/>
            </a:pPr>
            <a:endParaRPr lang="fr-BE" sz="2000" b="1" i="1" dirty="0" smtClean="0"/>
          </a:p>
          <a:p>
            <a:pPr marL="457200" indent="-457200" algn="just">
              <a:buAutoNum type="arabicPeriod"/>
            </a:pPr>
            <a:r>
              <a:rPr lang="fr-BE" sz="2000" b="1" i="1" dirty="0" smtClean="0"/>
              <a:t>Efficacité par rapport aux autres traitements disponibles</a:t>
            </a:r>
          </a:p>
          <a:p>
            <a:pPr marL="457200" indent="-457200" algn="just">
              <a:buAutoNum type="arabicPeriod"/>
            </a:pPr>
            <a:endParaRPr lang="fr-BE" sz="2000" b="1" i="1" dirty="0"/>
          </a:p>
          <a:p>
            <a:pPr marL="457200" indent="-457200" algn="just">
              <a:buAutoNum type="arabicPeriod"/>
            </a:pPr>
            <a:r>
              <a:rPr lang="fr-FR" sz="2000" i="1" dirty="0" smtClean="0"/>
              <a:t>Place dans la séquence thérapeutique en 2021</a:t>
            </a:r>
          </a:p>
          <a:p>
            <a:pPr marL="457200" indent="-457200" algn="just">
              <a:buAutoNum type="arabicPeriod"/>
            </a:pPr>
            <a:endParaRPr lang="fr-FR" sz="2000" i="1" dirty="0"/>
          </a:p>
          <a:p>
            <a:pPr marL="457200" indent="-457200" algn="just">
              <a:buAutoNum type="arabicPeriod"/>
            </a:pPr>
            <a:r>
              <a:rPr lang="fr-FR" sz="2000" i="1" dirty="0" smtClean="0"/>
              <a:t>Procédure de gestion des risques</a:t>
            </a:r>
            <a:endParaRPr lang="fr-FR" sz="2000" i="1" dirty="0" smtClean="0"/>
          </a:p>
        </p:txBody>
      </p:sp>
    </p:spTree>
    <p:extLst>
      <p:ext uri="{BB962C8B-B14F-4D97-AF65-F5344CB8AC3E}">
        <p14:creationId xmlns:p14="http://schemas.microsoft.com/office/powerpoint/2010/main" val="1143444068"/>
      </p:ext>
    </p:extLst>
  </p:cSld>
  <p:clrMapOvr>
    <a:masterClrMapping/>
  </p:clrMapOvr>
  <mc:AlternateContent xmlns:mc="http://schemas.openxmlformats.org/markup-compatibility/2006" xmlns:p14="http://schemas.microsoft.com/office/powerpoint/2010/main">
    <mc:Choice Requires="p14">
      <p:transition spd="slow" p14:dur="2000" advTm="8334"/>
    </mc:Choice>
    <mc:Fallback xmlns="">
      <p:transition xmlns:p14="http://schemas.microsoft.com/office/powerpoint/2010/main" spd="slow" advTm="8334"/>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Title 6"/>
          <p:cNvSpPr>
            <a:spLocks noGrp="1"/>
          </p:cNvSpPr>
          <p:nvPr>
            <p:ph type="title"/>
          </p:nvPr>
        </p:nvSpPr>
        <p:spPr/>
        <p:txBody>
          <a:bodyPr>
            <a:normAutofit fontScale="90000"/>
          </a:bodyPr>
          <a:lstStyle/>
          <a:p>
            <a:r>
              <a:rPr lang="en-US" dirty="0"/>
              <a:t>Overview of the Romosozumab Clinical Programme*</a:t>
            </a:r>
          </a:p>
        </p:txBody>
      </p:sp>
      <p:sp>
        <p:nvSpPr>
          <p:cNvPr id="33" name="Rectangle: Rounded Corners 32">
            <a:extLst>
              <a:ext uri="{FF2B5EF4-FFF2-40B4-BE49-F238E27FC236}">
                <a16:creationId xmlns:a16="http://schemas.microsoft.com/office/drawing/2014/main" xmlns="" id="{EC1796FC-5233-436A-8D31-5728D67155FD}"/>
              </a:ext>
            </a:extLst>
          </p:cNvPr>
          <p:cNvSpPr/>
          <p:nvPr/>
        </p:nvSpPr>
        <p:spPr bwMode="auto">
          <a:xfrm>
            <a:off x="3538388"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xmlns="" id="{974F661B-1043-43B2-A329-4D4ECACE5726}"/>
              </a:ext>
            </a:extLst>
          </p:cNvPr>
          <p:cNvSpPr/>
          <p:nvPr/>
        </p:nvSpPr>
        <p:spPr>
          <a:xfrm>
            <a:off x="3563517" y="3502007"/>
            <a:ext cx="1532707" cy="738407"/>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baseline="30000" dirty="0"/>
              <a:t>Dec 2015</a:t>
            </a: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3" action="ppaction://hlinksldjump"/>
              </a:rPr>
              <a:t>FRAME</a:t>
            </a:r>
            <a:endParaRPr lang="en-US" sz="1100" b="1" kern="0" dirty="0"/>
          </a:p>
          <a:p>
            <a:pPr lvl="0" algn="ctr" defTabSz="577850">
              <a:lnSpc>
                <a:spcPct val="90000"/>
              </a:lnSpc>
              <a:spcBef>
                <a:spcPct val="0"/>
              </a:spcBef>
              <a:spcAft>
                <a:spcPct val="35000"/>
              </a:spcAft>
              <a:defRPr/>
            </a:pPr>
            <a:r>
              <a:rPr lang="en-US" sz="1100" b="1" kern="0" dirty="0"/>
              <a:t>(NCT01575834)</a:t>
            </a:r>
            <a:r>
              <a:rPr lang="en-US" sz="1100" b="1" kern="0" baseline="30000" dirty="0"/>
              <a:t>3</a:t>
            </a:r>
            <a:endParaRPr lang="en-US" sz="1100" kern="0" baseline="30000" dirty="0"/>
          </a:p>
        </p:txBody>
      </p:sp>
      <p:sp>
        <p:nvSpPr>
          <p:cNvPr id="52" name="Rectangle 51">
            <a:extLst>
              <a:ext uri="{FF2B5EF4-FFF2-40B4-BE49-F238E27FC236}">
                <a16:creationId xmlns:a16="http://schemas.microsoft.com/office/drawing/2014/main" xmlns="" id="{F95539CA-C123-4666-9C12-CA07A09E6039}"/>
              </a:ext>
            </a:extLst>
          </p:cNvPr>
          <p:cNvSpPr/>
          <p:nvPr/>
        </p:nvSpPr>
        <p:spPr>
          <a:xfrm>
            <a:off x="3662502" y="4237380"/>
            <a:ext cx="1334736" cy="632609"/>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Placebo-controlled fracture study in </a:t>
            </a:r>
            <a:r>
              <a:rPr lang="en-US" sz="800" dirty="0"/>
              <a:t>postmenopausal </a:t>
            </a:r>
            <a:r>
              <a:rPr lang="en-US" sz="800" dirty="0">
                <a:latin typeface="Arial"/>
              </a:rPr>
              <a:t>women with osteoporosis</a:t>
            </a:r>
            <a:br>
              <a:rPr lang="en-US" sz="800" dirty="0">
                <a:latin typeface="Arial"/>
              </a:rPr>
            </a:br>
            <a:r>
              <a:rPr lang="en-US" sz="800" dirty="0">
                <a:latin typeface="Arial"/>
              </a:rPr>
              <a:t>(N = 7180</a:t>
            </a:r>
            <a:r>
              <a:rPr lang="en-US" sz="800" dirty="0" smtClean="0">
                <a:latin typeface="Arial"/>
              </a:rPr>
              <a:t>)</a:t>
            </a:r>
          </a:p>
          <a:p>
            <a:pPr algn="ctr" defTabSz="914377">
              <a:spcAft>
                <a:spcPts val="133"/>
              </a:spcAft>
              <a:defRPr/>
            </a:pPr>
            <a:r>
              <a:rPr lang="en-US" sz="800" b="1" dirty="0" smtClean="0">
                <a:latin typeface="Arial"/>
              </a:rPr>
              <a:t>VS PLACEBO</a:t>
            </a:r>
            <a:endParaRPr lang="en-US" sz="800" b="1" dirty="0">
              <a:latin typeface="Arial"/>
            </a:endParaRPr>
          </a:p>
        </p:txBody>
      </p:sp>
      <p:cxnSp>
        <p:nvCxnSpPr>
          <p:cNvPr id="37" name="Straight Arrow Connector 36">
            <a:extLst>
              <a:ext uri="{FF2B5EF4-FFF2-40B4-BE49-F238E27FC236}">
                <a16:creationId xmlns:a16="http://schemas.microsoft.com/office/drawing/2014/main" xmlns="" id="{9A162751-D96A-4526-8215-9FBEF087FAFA}"/>
              </a:ext>
            </a:extLst>
          </p:cNvPr>
          <p:cNvCxnSpPr>
            <a:cxnSpLocks/>
          </p:cNvCxnSpPr>
          <p:nvPr/>
        </p:nvCxnSpPr>
        <p:spPr bwMode="auto">
          <a:xfrm>
            <a:off x="1227909" y="3246494"/>
            <a:ext cx="7524000" cy="0"/>
          </a:xfrm>
          <a:prstGeom prst="straightConnector1">
            <a:avLst/>
          </a:prstGeom>
          <a:solidFill>
            <a:schemeClr val="accent1"/>
          </a:solidFill>
          <a:ln w="28575" cap="flat" cmpd="sng" algn="ctr">
            <a:solidFill>
              <a:schemeClr val="tx2">
                <a:lumMod val="20000"/>
                <a:lumOff val="80000"/>
              </a:schemeClr>
            </a:solidFill>
            <a:prstDash val="solid"/>
            <a:round/>
            <a:headEnd type="none" w="med" len="med"/>
            <a:tailEnd type="triangle"/>
          </a:ln>
          <a:effectLst/>
        </p:spPr>
      </p:cxnSp>
      <p:cxnSp>
        <p:nvCxnSpPr>
          <p:cNvPr id="38" name="Straight Connector 37">
            <a:extLst>
              <a:ext uri="{FF2B5EF4-FFF2-40B4-BE49-F238E27FC236}">
                <a16:creationId xmlns:a16="http://schemas.microsoft.com/office/drawing/2014/main" xmlns="" id="{003F2E3B-2CE5-4ABF-8135-DCAB6D4192D8}"/>
              </a:ext>
            </a:extLst>
          </p:cNvPr>
          <p:cNvCxnSpPr/>
          <p:nvPr/>
        </p:nvCxnSpPr>
        <p:spPr bwMode="auto">
          <a:xfrm>
            <a:off x="2639782" y="3227305"/>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grpSp>
        <p:nvGrpSpPr>
          <p:cNvPr id="6" name="Group 5">
            <a:extLst>
              <a:ext uri="{FF2B5EF4-FFF2-40B4-BE49-F238E27FC236}">
                <a16:creationId xmlns:a16="http://schemas.microsoft.com/office/drawing/2014/main" xmlns="" id="{1C094415-80BB-492C-B8FD-5C5E36321FD8}"/>
              </a:ext>
            </a:extLst>
          </p:cNvPr>
          <p:cNvGrpSpPr/>
          <p:nvPr/>
        </p:nvGrpSpPr>
        <p:grpSpPr>
          <a:xfrm>
            <a:off x="5691149" y="1442706"/>
            <a:ext cx="1569286" cy="1675338"/>
            <a:chOff x="7149008" y="1710120"/>
            <a:chExt cx="1569286" cy="1675338"/>
          </a:xfrm>
        </p:grpSpPr>
        <p:sp>
          <p:nvSpPr>
            <p:cNvPr id="32" name="Rectangle: Rounded Corners 31">
              <a:extLst>
                <a:ext uri="{FF2B5EF4-FFF2-40B4-BE49-F238E27FC236}">
                  <a16:creationId xmlns:a16="http://schemas.microsoft.com/office/drawing/2014/main" xmlns="" id="{86E5ADB2-FDD2-41B1-8210-03BAFDCD1282}"/>
                </a:ext>
              </a:extLst>
            </p:cNvPr>
            <p:cNvSpPr/>
            <p:nvPr/>
          </p:nvSpPr>
          <p:spPr bwMode="auto">
            <a:xfrm>
              <a:off x="7149008"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xmlns="" id="{7859ACFD-8C7C-4D96-8062-7BB4042DC912}"/>
                </a:ext>
              </a:extLst>
            </p:cNvPr>
            <p:cNvSpPr/>
            <p:nvPr/>
          </p:nvSpPr>
          <p:spPr>
            <a:xfrm>
              <a:off x="7149008" y="1837000"/>
              <a:ext cx="1569286" cy="1548458"/>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ARCH </a:t>
              </a:r>
              <a:endParaRPr lang="en-US" sz="1100" b="1" kern="0" dirty="0"/>
            </a:p>
            <a:p>
              <a:pPr lvl="0" algn="ctr" defTabSz="577850">
                <a:lnSpc>
                  <a:spcPct val="90000"/>
                </a:lnSpc>
                <a:spcBef>
                  <a:spcPct val="0"/>
                </a:spcBef>
                <a:spcAft>
                  <a:spcPct val="35000"/>
                </a:spcAft>
                <a:defRPr/>
              </a:pPr>
              <a:r>
                <a:rPr lang="en-US" sz="1100" b="1" kern="0" dirty="0"/>
                <a:t>(NCT01631214)</a:t>
              </a:r>
              <a:r>
                <a:rPr lang="en-US" sz="1100" b="1" kern="0" baseline="30000" dirty="0"/>
                <a:t>5</a:t>
              </a:r>
            </a:p>
            <a:p>
              <a:pPr algn="ctr" defTabSz="577850">
                <a:lnSpc>
                  <a:spcPct val="90000"/>
                </a:lnSpc>
                <a:spcBef>
                  <a:spcPct val="0"/>
                </a:spcBef>
                <a:defRPr/>
              </a:pPr>
              <a:r>
                <a:rPr lang="en-US" sz="800" dirty="0">
                  <a:latin typeface="Arial"/>
                </a:rPr>
                <a:t>Active-comparator fracture study vs alendronate </a:t>
              </a:r>
              <a:br>
                <a:rPr lang="en-US" sz="800" dirty="0">
                  <a:latin typeface="Arial"/>
                </a:rPr>
              </a:br>
              <a:r>
                <a:rPr lang="en-US" sz="800" dirty="0">
                  <a:latin typeface="Arial"/>
                </a:rPr>
                <a:t>in postmenopausal women with osteoporosis and high risk of fracture (N = 4093</a:t>
              </a:r>
              <a:r>
                <a:rPr lang="en-US" sz="800" dirty="0" smtClean="0">
                  <a:latin typeface="Arial"/>
                </a:rPr>
                <a:t>)</a:t>
              </a:r>
            </a:p>
            <a:p>
              <a:pPr algn="ctr" defTabSz="577850">
                <a:lnSpc>
                  <a:spcPct val="90000"/>
                </a:lnSpc>
                <a:spcBef>
                  <a:spcPct val="0"/>
                </a:spcBef>
                <a:defRPr/>
              </a:pPr>
              <a:r>
                <a:rPr lang="en-US" sz="800" b="1" dirty="0" err="1" smtClean="0">
                  <a:latin typeface="Arial"/>
                </a:rPr>
                <a:t>Vs</a:t>
              </a:r>
              <a:r>
                <a:rPr lang="en-US" sz="800" b="1" dirty="0" smtClean="0">
                  <a:latin typeface="Arial"/>
                </a:rPr>
                <a:t> BISPHOSPHONATE</a:t>
              </a:r>
              <a:endParaRPr lang="en-US" sz="800" b="1" dirty="0">
                <a:latin typeface="Arial"/>
              </a:endParaRPr>
            </a:p>
            <a:p>
              <a:pPr lvl="0" algn="ctr" defTabSz="577850">
                <a:lnSpc>
                  <a:spcPct val="90000"/>
                </a:lnSpc>
                <a:spcBef>
                  <a:spcPct val="0"/>
                </a:spcBef>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800" dirty="0">
                <a:latin typeface="Arial"/>
              </a:endParaRPr>
            </a:p>
            <a:p>
              <a:pPr lvl="0" algn="ctr" defTabSz="577850">
                <a:lnSpc>
                  <a:spcPct val="90000"/>
                </a:lnSpc>
                <a:spcBef>
                  <a:spcPct val="0"/>
                </a:spcBef>
                <a:spcAft>
                  <a:spcPct val="35000"/>
                </a:spcAft>
                <a:defRPr/>
              </a:pPr>
              <a:r>
                <a:rPr lang="en-US" sz="1100" b="1" kern="0" baseline="30000" dirty="0"/>
                <a:t>Feb 2017</a:t>
              </a:r>
            </a:p>
          </p:txBody>
        </p:sp>
      </p:grpSp>
      <p:grpSp>
        <p:nvGrpSpPr>
          <p:cNvPr id="5" name="Group 4">
            <a:extLst>
              <a:ext uri="{FF2B5EF4-FFF2-40B4-BE49-F238E27FC236}">
                <a16:creationId xmlns:a16="http://schemas.microsoft.com/office/drawing/2014/main" xmlns="" id="{98EB2CF0-D1F2-4E33-9FD2-58855425695E}"/>
              </a:ext>
            </a:extLst>
          </p:cNvPr>
          <p:cNvGrpSpPr/>
          <p:nvPr/>
        </p:nvGrpSpPr>
        <p:grpSpPr>
          <a:xfrm>
            <a:off x="3936566" y="1442706"/>
            <a:ext cx="1569286" cy="1710792"/>
            <a:chOff x="5265010" y="1710120"/>
            <a:chExt cx="1569286" cy="1710792"/>
          </a:xfrm>
        </p:grpSpPr>
        <p:sp>
          <p:nvSpPr>
            <p:cNvPr id="31" name="Rectangle: Rounded Corners 30">
              <a:extLst>
                <a:ext uri="{FF2B5EF4-FFF2-40B4-BE49-F238E27FC236}">
                  <a16:creationId xmlns:a16="http://schemas.microsoft.com/office/drawing/2014/main" xmlns="" id="{FE7289FC-B9FA-4C80-B7E6-7A8A0AFADC68}"/>
                </a:ext>
              </a:extLst>
            </p:cNvPr>
            <p:cNvSpPr/>
            <p:nvPr/>
          </p:nvSpPr>
          <p:spPr bwMode="auto">
            <a:xfrm>
              <a:off x="5265010"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xmlns="" id="{C44291B1-6E21-407F-AE52-76F5DED904A6}"/>
                </a:ext>
              </a:extLst>
            </p:cNvPr>
            <p:cNvSpPr/>
            <p:nvPr/>
          </p:nvSpPr>
          <p:spPr>
            <a:xfrm>
              <a:off x="5381271" y="1836547"/>
              <a:ext cx="1336765" cy="1584365"/>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BRIDGE</a:t>
              </a:r>
              <a:endParaRPr lang="en-US" sz="1100" b="1" kern="0" dirty="0"/>
            </a:p>
            <a:p>
              <a:pPr lvl="0" algn="ctr" defTabSz="577850">
                <a:lnSpc>
                  <a:spcPct val="90000"/>
                </a:lnSpc>
                <a:spcBef>
                  <a:spcPct val="0"/>
                </a:spcBef>
                <a:spcAft>
                  <a:spcPct val="35000"/>
                </a:spcAft>
                <a:defRPr/>
              </a:pPr>
              <a:r>
                <a:rPr lang="en-US" sz="1100" b="1" kern="0" dirty="0"/>
                <a:t>(NCT02186171)</a:t>
              </a:r>
              <a:r>
                <a:rPr lang="en-US" sz="1100" b="1" kern="0" baseline="30000" dirty="0"/>
                <a:t>4</a:t>
              </a:r>
            </a:p>
            <a:p>
              <a:pPr algn="ctr" defTabSz="577850">
                <a:lnSpc>
                  <a:spcPct val="90000"/>
                </a:lnSpc>
                <a:spcBef>
                  <a:spcPct val="0"/>
                </a:spcBef>
                <a:spcAft>
                  <a:spcPct val="35000"/>
                </a:spcAft>
                <a:defRPr/>
              </a:pPr>
              <a:r>
                <a:rPr lang="en-US" sz="800" dirty="0">
                  <a:latin typeface="Arial"/>
                </a:rPr>
                <a:t>Placebo-controlled BMD study in men with osteoporosis (N = 245</a:t>
              </a:r>
              <a:r>
                <a:rPr lang="en-US" sz="800" dirty="0" smtClean="0">
                  <a:latin typeface="Arial"/>
                </a:rPr>
                <a:t>)</a:t>
              </a:r>
            </a:p>
            <a:p>
              <a:pPr algn="ctr" defTabSz="577850">
                <a:lnSpc>
                  <a:spcPct val="90000"/>
                </a:lnSpc>
                <a:spcBef>
                  <a:spcPct val="0"/>
                </a:spcBef>
                <a:spcAft>
                  <a:spcPct val="35000"/>
                </a:spcAft>
                <a:defRPr/>
              </a:pPr>
              <a:r>
                <a:rPr lang="en-US" sz="800" b="1" dirty="0" smtClean="0">
                  <a:latin typeface="Arial"/>
                </a:rPr>
                <a:t>VS PLACEBO (HOMME)</a:t>
              </a:r>
              <a:endParaRPr lang="en-US" sz="800" b="1" dirty="0">
                <a:latin typeface="Arial"/>
              </a:endParaRP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endParaRPr lang="en-US" sz="1100" b="1" kern="0" baseline="30000" dirty="0"/>
            </a:p>
            <a:p>
              <a:pPr lvl="0" algn="ctr" defTabSz="577850">
                <a:lnSpc>
                  <a:spcPct val="90000"/>
                </a:lnSpc>
                <a:spcBef>
                  <a:spcPct val="0"/>
                </a:spcBef>
                <a:spcAft>
                  <a:spcPct val="35000"/>
                </a:spcAft>
                <a:defRPr/>
              </a:pPr>
              <a:r>
                <a:rPr lang="en-US" sz="1100" b="1" kern="0" baseline="30000" dirty="0"/>
                <a:t>Feb 2016</a:t>
              </a:r>
            </a:p>
          </p:txBody>
        </p:sp>
      </p:grpSp>
      <p:sp>
        <p:nvSpPr>
          <p:cNvPr id="44" name="Rectangle 43">
            <a:extLst>
              <a:ext uri="{FF2B5EF4-FFF2-40B4-BE49-F238E27FC236}">
                <a16:creationId xmlns:a16="http://schemas.microsoft.com/office/drawing/2014/main" xmlns="" id="{E6881457-0292-4333-8F84-1922C593F710}"/>
              </a:ext>
            </a:extLst>
          </p:cNvPr>
          <p:cNvSpPr/>
          <p:nvPr/>
        </p:nvSpPr>
        <p:spPr>
          <a:xfrm>
            <a:off x="-71301" y="3046103"/>
            <a:ext cx="1313016" cy="528606"/>
          </a:xfrm>
          <a:prstGeom prst="rect">
            <a:avLst/>
          </a:prstGeom>
        </p:spPr>
        <p:txBody>
          <a:bodyPr wrap="square">
            <a:spAutoFit/>
          </a:bodyPr>
          <a:lstStyle/>
          <a:p>
            <a:pPr lvl="0" algn="ctr" defTabSz="577850">
              <a:lnSpc>
                <a:spcPct val="90000"/>
              </a:lnSpc>
              <a:spcBef>
                <a:spcPct val="0"/>
              </a:spcBef>
              <a:spcAft>
                <a:spcPct val="35000"/>
              </a:spcAft>
              <a:defRPr/>
            </a:pPr>
            <a:r>
              <a:rPr lang="en-US" sz="1050" b="1" kern="0" dirty="0"/>
              <a:t>Primary completion </a:t>
            </a:r>
            <a:br>
              <a:rPr lang="en-US" sz="1050" b="1" kern="0" dirty="0"/>
            </a:br>
            <a:r>
              <a:rPr lang="en-US" sz="1050" b="1" kern="0" dirty="0"/>
              <a:t>date</a:t>
            </a:r>
            <a:endParaRPr lang="en-US" sz="1050" b="1" kern="0" baseline="30000" dirty="0"/>
          </a:p>
        </p:txBody>
      </p:sp>
      <p:cxnSp>
        <p:nvCxnSpPr>
          <p:cNvPr id="45" name="Straight Connector 44">
            <a:extLst>
              <a:ext uri="{FF2B5EF4-FFF2-40B4-BE49-F238E27FC236}">
                <a16:creationId xmlns:a16="http://schemas.microsoft.com/office/drawing/2014/main" xmlns="" id="{08849FA8-94DA-4F45-902A-24E7F1DD0F21}"/>
              </a:ext>
            </a:extLst>
          </p:cNvPr>
          <p:cNvCxnSpPr/>
          <p:nvPr/>
        </p:nvCxnSpPr>
        <p:spPr bwMode="auto">
          <a:xfrm>
            <a:off x="4312623" y="322818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9CBAEF34-66B8-4B51-8965-3687943599AD}"/>
              </a:ext>
            </a:extLst>
          </p:cNvPr>
          <p:cNvCxnSpPr/>
          <p:nvPr/>
        </p:nvCxnSpPr>
        <p:spPr bwMode="auto">
          <a:xfrm>
            <a:off x="4735559" y="2972083"/>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E56413F6-B8BA-471B-94B1-0BD44CBA09A5}"/>
              </a:ext>
            </a:extLst>
          </p:cNvPr>
          <p:cNvCxnSpPr/>
          <p:nvPr/>
        </p:nvCxnSpPr>
        <p:spPr bwMode="auto">
          <a:xfrm>
            <a:off x="6481922" y="298257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35" name="Rectangle: Rounded Corners 34">
            <a:extLst>
              <a:ext uri="{FF2B5EF4-FFF2-40B4-BE49-F238E27FC236}">
                <a16:creationId xmlns:a16="http://schemas.microsoft.com/office/drawing/2014/main" xmlns="" id="{E5D33C9A-83DF-4060-A353-B08AB7ECD413}"/>
              </a:ext>
            </a:extLst>
          </p:cNvPr>
          <p:cNvSpPr/>
          <p:nvPr/>
        </p:nvSpPr>
        <p:spPr bwMode="auto">
          <a:xfrm>
            <a:off x="590308" y="1442706"/>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cxnSp>
        <p:nvCxnSpPr>
          <p:cNvPr id="49" name="Straight Connector 48">
            <a:extLst>
              <a:ext uri="{FF2B5EF4-FFF2-40B4-BE49-F238E27FC236}">
                <a16:creationId xmlns:a16="http://schemas.microsoft.com/office/drawing/2014/main" xmlns="" id="{4045A914-1F06-4795-9225-CB680A57F198}"/>
              </a:ext>
            </a:extLst>
          </p:cNvPr>
          <p:cNvCxnSpPr/>
          <p:nvPr/>
        </p:nvCxnSpPr>
        <p:spPr bwMode="auto">
          <a:xfrm>
            <a:off x="1375313" y="298086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50" name="Rectangle 49">
            <a:extLst>
              <a:ext uri="{FF2B5EF4-FFF2-40B4-BE49-F238E27FC236}">
                <a16:creationId xmlns:a16="http://schemas.microsoft.com/office/drawing/2014/main" xmlns="" id="{1762625D-C7E4-44F9-8D45-FBB5F84AB92A}"/>
              </a:ext>
            </a:extLst>
          </p:cNvPr>
          <p:cNvSpPr/>
          <p:nvPr/>
        </p:nvSpPr>
        <p:spPr>
          <a:xfrm>
            <a:off x="550313" y="1623908"/>
            <a:ext cx="1650000" cy="1398332"/>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rId4" action="ppaction://hlinksldjump"/>
              </a:rPr>
              <a:t>PHASE II</a:t>
            </a:r>
            <a:endParaRPr lang="en-US" sz="1100" b="1" kern="0" dirty="0"/>
          </a:p>
          <a:p>
            <a:pPr lvl="0" algn="ctr" defTabSz="577850">
              <a:lnSpc>
                <a:spcPct val="90000"/>
              </a:lnSpc>
              <a:spcBef>
                <a:spcPct val="0"/>
              </a:spcBef>
              <a:spcAft>
                <a:spcPct val="35000"/>
              </a:spcAft>
              <a:defRPr/>
            </a:pPr>
            <a:r>
              <a:rPr lang="en-US" sz="1100" b="1" kern="0" dirty="0"/>
              <a:t>(</a:t>
            </a:r>
            <a:r>
              <a:rPr lang="en-GB" sz="1100" b="1" kern="0" dirty="0"/>
              <a:t>NCT00896532</a:t>
            </a:r>
            <a:r>
              <a:rPr lang="en-US" sz="1100" b="1" kern="0" dirty="0"/>
              <a:t>)</a:t>
            </a:r>
            <a:r>
              <a:rPr lang="en-US" sz="1100" b="1" kern="0" baseline="30000" dirty="0"/>
              <a:t>1</a:t>
            </a:r>
          </a:p>
          <a:p>
            <a:pPr algn="ctr" defTabSz="577850">
              <a:lnSpc>
                <a:spcPct val="90000"/>
              </a:lnSpc>
              <a:spcBef>
                <a:spcPct val="0"/>
              </a:spcBef>
              <a:spcAft>
                <a:spcPct val="35000"/>
              </a:spcAft>
              <a:defRPr/>
            </a:pPr>
            <a:r>
              <a:rPr lang="en-US" sz="800" dirty="0">
                <a:latin typeface="Arial"/>
              </a:rPr>
              <a:t>Efficacy and safety vs alendronate, teriparatide and placebo in postmenopausal women with low BMD (N = 419)</a:t>
            </a: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baseline="30000" dirty="0"/>
              <a:t>Feb 2011</a:t>
            </a:r>
          </a:p>
        </p:txBody>
      </p:sp>
      <p:sp>
        <p:nvSpPr>
          <p:cNvPr id="34" name="Rectangle: Rounded Corners 33">
            <a:extLst>
              <a:ext uri="{FF2B5EF4-FFF2-40B4-BE49-F238E27FC236}">
                <a16:creationId xmlns:a16="http://schemas.microsoft.com/office/drawing/2014/main" xmlns="" id="{BF0E1E0E-812D-4E4D-9391-0A7BE5C172F8}"/>
              </a:ext>
            </a:extLst>
          </p:cNvPr>
          <p:cNvSpPr/>
          <p:nvPr/>
        </p:nvSpPr>
        <p:spPr bwMode="auto">
          <a:xfrm>
            <a:off x="1845721"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xmlns="" id="{8A561779-7DA4-4E6F-A1D4-6E8FC851F86D}"/>
              </a:ext>
            </a:extLst>
          </p:cNvPr>
          <p:cNvSpPr/>
          <p:nvPr/>
        </p:nvSpPr>
        <p:spPr>
          <a:xfrm>
            <a:off x="1973856" y="3540515"/>
            <a:ext cx="1313016" cy="899221"/>
          </a:xfrm>
          <a:prstGeom prst="rect">
            <a:avLst/>
          </a:prstGeom>
        </p:spPr>
        <p:txBody>
          <a:bodyPr wrap="square">
            <a:spAutoFit/>
          </a:bodyPr>
          <a:lstStyle/>
          <a:p>
            <a:pPr algn="ctr" defTabSz="577850">
              <a:lnSpc>
                <a:spcPct val="90000"/>
              </a:lnSpc>
              <a:spcBef>
                <a:spcPct val="0"/>
              </a:spcBef>
              <a:spcAft>
                <a:spcPct val="35000"/>
              </a:spcAft>
              <a:defRPr/>
            </a:pPr>
            <a:r>
              <a:rPr lang="en-US" sz="1100" b="1" kern="0" baseline="30000" dirty="0"/>
              <a:t>May 2015</a:t>
            </a:r>
          </a:p>
          <a:p>
            <a:pPr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5" action="ppaction://hlinksldjump"/>
              </a:rPr>
              <a:t>STRUCTURE</a:t>
            </a:r>
            <a:endParaRPr lang="en-US" sz="1100" b="1" kern="0" dirty="0"/>
          </a:p>
          <a:p>
            <a:pPr lvl="0" algn="ctr" defTabSz="577850">
              <a:lnSpc>
                <a:spcPct val="90000"/>
              </a:lnSpc>
              <a:spcBef>
                <a:spcPct val="0"/>
              </a:spcBef>
              <a:spcAft>
                <a:spcPct val="35000"/>
              </a:spcAft>
              <a:defRPr/>
            </a:pPr>
            <a:r>
              <a:rPr lang="en-US" sz="1100" b="1" kern="0" dirty="0"/>
              <a:t>(NCT01796301)</a:t>
            </a:r>
            <a:r>
              <a:rPr lang="en-US" sz="1100" b="1" kern="0" baseline="30000" dirty="0"/>
              <a:t>2</a:t>
            </a:r>
          </a:p>
          <a:p>
            <a:pPr lvl="0" algn="ctr" defTabSz="577850">
              <a:lnSpc>
                <a:spcPct val="90000"/>
              </a:lnSpc>
              <a:spcBef>
                <a:spcPct val="0"/>
              </a:spcBef>
              <a:spcAft>
                <a:spcPct val="35000"/>
              </a:spcAft>
              <a:defRPr/>
            </a:pPr>
            <a:endParaRPr lang="en-US" sz="1100" b="1" kern="0" baseline="30000" dirty="0">
              <a:solidFill>
                <a:schemeClr val="tx2"/>
              </a:solidFill>
            </a:endParaRPr>
          </a:p>
        </p:txBody>
      </p:sp>
      <p:sp>
        <p:nvSpPr>
          <p:cNvPr id="53" name="Rectangle 52">
            <a:extLst>
              <a:ext uri="{FF2B5EF4-FFF2-40B4-BE49-F238E27FC236}">
                <a16:creationId xmlns:a16="http://schemas.microsoft.com/office/drawing/2014/main" xmlns="" id="{EEA37A00-6F8E-4623-99F0-B61A9666F4A7}"/>
              </a:ext>
            </a:extLst>
          </p:cNvPr>
          <p:cNvSpPr/>
          <p:nvPr/>
        </p:nvSpPr>
        <p:spPr>
          <a:xfrm>
            <a:off x="1872358" y="4260536"/>
            <a:ext cx="1532707" cy="75572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Active-comparator BMD study</a:t>
            </a:r>
            <a:br>
              <a:rPr lang="en-US" sz="800" dirty="0">
                <a:latin typeface="Arial"/>
              </a:rPr>
            </a:br>
            <a:r>
              <a:rPr lang="en-US" sz="800" dirty="0">
                <a:latin typeface="Arial"/>
              </a:rPr>
              <a:t>vs teriparatide in </a:t>
            </a:r>
            <a:r>
              <a:rPr lang="en-US" sz="800" dirty="0"/>
              <a:t>postmenopausal </a:t>
            </a:r>
            <a:r>
              <a:rPr lang="en-US" sz="800" dirty="0">
                <a:latin typeface="Arial"/>
              </a:rPr>
              <a:t>women with </a:t>
            </a:r>
            <a:r>
              <a:rPr lang="en-US" sz="800" spc="-13" dirty="0">
                <a:latin typeface="Arial"/>
              </a:rPr>
              <a:t>osteoporosis</a:t>
            </a:r>
            <a:r>
              <a:rPr lang="en-US" sz="800" spc="-93" dirty="0">
                <a:latin typeface="Arial"/>
              </a:rPr>
              <a:t> </a:t>
            </a:r>
            <a:r>
              <a:rPr lang="en-US" sz="800" spc="-13" dirty="0">
                <a:latin typeface="Arial"/>
              </a:rPr>
              <a:t>transitioning</a:t>
            </a:r>
            <a:r>
              <a:rPr lang="en-US" sz="800" spc="-93" dirty="0">
                <a:latin typeface="Arial"/>
              </a:rPr>
              <a:t> </a:t>
            </a:r>
            <a:r>
              <a:rPr lang="en-US" sz="800" spc="-13" dirty="0">
                <a:latin typeface="Arial"/>
              </a:rPr>
              <a:t>from</a:t>
            </a:r>
            <a:r>
              <a:rPr lang="en-US" sz="800" spc="-93" dirty="0">
                <a:latin typeface="Arial"/>
              </a:rPr>
              <a:t> </a:t>
            </a:r>
            <a:r>
              <a:rPr lang="en-US" sz="800" spc="-13" dirty="0">
                <a:latin typeface="Arial"/>
              </a:rPr>
              <a:t>alendronate</a:t>
            </a:r>
            <a:br>
              <a:rPr lang="en-US" sz="800" spc="-13" dirty="0">
                <a:latin typeface="Arial"/>
              </a:rPr>
            </a:br>
            <a:r>
              <a:rPr lang="en-US" sz="800" dirty="0">
                <a:latin typeface="Arial"/>
              </a:rPr>
              <a:t>(N = 436</a:t>
            </a:r>
            <a:r>
              <a:rPr lang="en-US" sz="800" dirty="0" smtClean="0">
                <a:solidFill>
                  <a:srgbClr val="636363"/>
                </a:solidFill>
                <a:latin typeface="Arial"/>
              </a:rPr>
              <a:t>)</a:t>
            </a:r>
          </a:p>
          <a:p>
            <a:pPr algn="ctr" defTabSz="914377">
              <a:spcAft>
                <a:spcPts val="133"/>
              </a:spcAft>
              <a:defRPr/>
            </a:pPr>
            <a:r>
              <a:rPr lang="en-US" sz="800" b="1" dirty="0" smtClean="0">
                <a:latin typeface="Arial"/>
              </a:rPr>
              <a:t>VS TERIPARATIDE</a:t>
            </a:r>
            <a:endParaRPr lang="en-US" sz="800" b="1" dirty="0">
              <a:latin typeface="Arial"/>
            </a:endParaRPr>
          </a:p>
        </p:txBody>
      </p:sp>
      <p:sp>
        <p:nvSpPr>
          <p:cNvPr id="26" name="Text Placeholder 2">
            <a:extLst>
              <a:ext uri="{FF2B5EF4-FFF2-40B4-BE49-F238E27FC236}">
                <a16:creationId xmlns:a16="http://schemas.microsoft.com/office/drawing/2014/main" xmlns="" id="{5A75CB12-3003-4DBE-B108-AD904F138862}"/>
              </a:ext>
            </a:extLst>
          </p:cNvPr>
          <p:cNvSpPr txBox="1">
            <a:spLocks/>
          </p:cNvSpPr>
          <p:nvPr/>
        </p:nvSpPr>
        <p:spPr>
          <a:xfrm>
            <a:off x="216000" y="5750127"/>
            <a:ext cx="8628455" cy="881780"/>
          </a:xfr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777777"/>
                </a:solidFill>
                <a:cs typeface="Arial" panose="020B0604020202020204" pitchFamily="34" charset="0"/>
              </a:rPr>
              <a:t>*Not all romosozumab clinical studies listed.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BMD = bone mineral density.</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1. McClung MR,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2014;370:412–20; 2. </a:t>
            </a:r>
            <a:r>
              <a:rPr lang="nb-NO" sz="900" dirty="0">
                <a:solidFill>
                  <a:srgbClr val="777777"/>
                </a:solidFill>
                <a:cs typeface="Arial" panose="020B0604020202020204" pitchFamily="34" charset="0"/>
              </a:rPr>
              <a:t>Langdahl BL, </a:t>
            </a:r>
            <a:r>
              <a:rPr lang="nb-NO" sz="900" i="1" dirty="0">
                <a:solidFill>
                  <a:srgbClr val="777777"/>
                </a:solidFill>
                <a:cs typeface="Arial" panose="020B0604020202020204" pitchFamily="34" charset="0"/>
              </a:rPr>
              <a:t>et al. Lancet </a:t>
            </a:r>
            <a:r>
              <a:rPr lang="nb-NO" sz="900" dirty="0">
                <a:solidFill>
                  <a:srgbClr val="777777"/>
                </a:solidFill>
                <a:cs typeface="Arial" panose="020B0604020202020204" pitchFamily="34" charset="0"/>
              </a:rPr>
              <a:t>2017;390:1585–94;</a:t>
            </a:r>
            <a:r>
              <a:rPr lang="en-GB" sz="900" dirty="0">
                <a:solidFill>
                  <a:srgbClr val="777777"/>
                </a:solidFill>
                <a:cs typeface="Arial" panose="020B0604020202020204" pitchFamily="34" charset="0"/>
              </a:rPr>
              <a:t> </a:t>
            </a:r>
            <a:r>
              <a:rPr lang="nb-NO" sz="900" dirty="0">
                <a:solidFill>
                  <a:srgbClr val="777777"/>
                </a:solidFill>
                <a:cs typeface="Arial" panose="020B0604020202020204" pitchFamily="34" charset="0"/>
              </a:rPr>
              <a:t>3</a:t>
            </a:r>
            <a:r>
              <a:rPr lang="nb-NO" altLang="en-US" sz="900" dirty="0">
                <a:solidFill>
                  <a:srgbClr val="777777"/>
                </a:solidFill>
                <a:cs typeface="Arial" panose="020B0604020202020204" pitchFamily="34" charset="0"/>
              </a:rPr>
              <a:t>. Cosman F, </a:t>
            </a:r>
            <a:r>
              <a:rPr lang="nb-NO" altLang="en-US" sz="900" i="1" dirty="0">
                <a:solidFill>
                  <a:srgbClr val="777777"/>
                </a:solidFill>
                <a:cs typeface="Arial" panose="020B0604020202020204" pitchFamily="34" charset="0"/>
              </a:rPr>
              <a:t>et al. N Engl J Med </a:t>
            </a:r>
            <a:r>
              <a:rPr lang="nb-NO" altLang="en-US" sz="900" dirty="0">
                <a:solidFill>
                  <a:srgbClr val="777777"/>
                </a:solidFill>
                <a:cs typeface="Arial" panose="020B0604020202020204" pitchFamily="34" charset="0"/>
              </a:rPr>
              <a:t>2016;375:1532–43;</a:t>
            </a:r>
            <a:r>
              <a:rPr lang="en-US" sz="900" dirty="0">
                <a:solidFill>
                  <a:srgbClr val="777777"/>
                </a:solidFill>
                <a:cs typeface="Arial" panose="020B0604020202020204" pitchFamily="34" charset="0"/>
              </a:rPr>
              <a:t>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4</a:t>
            </a:r>
            <a:r>
              <a:rPr lang="en-US"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Lewiecki EM, </a:t>
            </a:r>
            <a:r>
              <a:rPr lang="en-US" sz="900" i="1" dirty="0">
                <a:solidFill>
                  <a:srgbClr val="777777"/>
                </a:solidFill>
                <a:cs typeface="Arial" panose="020B0604020202020204" pitchFamily="34" charset="0"/>
              </a:rPr>
              <a:t>et al. J Clin Endocrinol Metab </a:t>
            </a:r>
            <a:r>
              <a:rPr lang="en-US" sz="900" dirty="0">
                <a:solidFill>
                  <a:srgbClr val="777777"/>
                </a:solidFill>
                <a:cs typeface="Arial" panose="020B0604020202020204" pitchFamily="34" charset="0"/>
              </a:rPr>
              <a:t>2018;103:3183–93; 5</a:t>
            </a:r>
            <a:r>
              <a:rPr lang="nb-NO"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Saag KG,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2017;377:1417–27.</a:t>
            </a:r>
          </a:p>
        </p:txBody>
      </p:sp>
      <p:sp>
        <p:nvSpPr>
          <p:cNvPr id="25" name="Rectangle 24"/>
          <p:cNvSpPr/>
          <p:nvPr/>
        </p:nvSpPr>
        <p:spPr>
          <a:xfrm>
            <a:off x="3463643" y="3574709"/>
            <a:ext cx="1802433" cy="1583312"/>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3287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86021" name="Title 1"/>
          <p:cNvSpPr>
            <a:spLocks noGrp="1"/>
          </p:cNvSpPr>
          <p:nvPr>
            <p:ph type="title"/>
          </p:nvPr>
        </p:nvSpPr>
        <p:spPr>
          <a:xfrm>
            <a:off x="457200" y="0"/>
            <a:ext cx="8229600" cy="1143000"/>
          </a:xfrm>
        </p:spPr>
        <p:txBody>
          <a:bodyPr/>
          <a:lstStyle/>
          <a:p>
            <a:r>
              <a:rPr lang="en-US" altLang="en-US" dirty="0">
                <a:ea typeface="ＭＳ Ｐゴシック" pitchFamily="34" charset="-128"/>
              </a:rPr>
              <a:t>FRAME Phase III Study Design</a:t>
            </a:r>
            <a:endParaRPr lang="en-GB" altLang="en-US" dirty="0">
              <a:ea typeface="ＭＳ Ｐゴシック" pitchFamily="34" charset="-128"/>
            </a:endParaRPr>
          </a:p>
        </p:txBody>
      </p:sp>
      <p:sp>
        <p:nvSpPr>
          <p:cNvPr id="2" name="Text Placeholder 1">
            <a:extLst>
              <a:ext uri="{FF2B5EF4-FFF2-40B4-BE49-F238E27FC236}">
                <a16:creationId xmlns:a16="http://schemas.microsoft.com/office/drawing/2014/main" xmlns="" id="{4EFE1EF6-2B05-B348-8D98-F7C931F359D6}"/>
              </a:ext>
            </a:extLst>
          </p:cNvPr>
          <p:cNvSpPr>
            <a:spLocks noGrp="1"/>
          </p:cNvSpPr>
          <p:nvPr>
            <p:ph type="body" sz="quarter" idx="10"/>
          </p:nvPr>
        </p:nvSpPr>
        <p:spPr>
          <a:xfrm>
            <a:off x="216000" y="6043028"/>
            <a:ext cx="8628455" cy="588879"/>
          </a:xfrm>
        </p:spPr>
        <p:txBody>
          <a:bodyPr/>
          <a:lstStyle/>
          <a:p>
            <a:pPr>
              <a:lnSpc>
                <a:spcPct val="85000"/>
              </a:lnSpc>
              <a:spcBef>
                <a:spcPts val="200"/>
              </a:spcBef>
              <a:spcAft>
                <a:spcPct val="0"/>
              </a:spcAft>
              <a:buClr>
                <a:srgbClr val="0063C3"/>
              </a:buClr>
              <a:defRPr/>
            </a:pPr>
            <a:r>
              <a:rPr lang="nb-NO" dirty="0"/>
              <a:t>*A loading dose of 50,000–60,000 IU vitamin D was given to subjects with a baseline serum 25(OH) vitamin D level of ≤40 ng/mL. </a:t>
            </a:r>
            <a:br>
              <a:rPr lang="nb-NO" dirty="0"/>
            </a:br>
            <a:r>
              <a:rPr lang="nb-NO" dirty="0"/>
              <a:t>BMD = bone mineral density; BTM = bone turnover markers; DXA = dual-energy X-ray absorptiometry; FN = femoral neck; IU = international unit; OP = osteoporosis; QM = monthly; Q6M = every 6 months; TH = total hip; VFx = vertebral fracture. </a:t>
            </a:r>
          </a:p>
          <a:p>
            <a:pPr>
              <a:lnSpc>
                <a:spcPct val="85000"/>
              </a:lnSpc>
              <a:spcBef>
                <a:spcPts val="200"/>
              </a:spcBef>
              <a:spcAft>
                <a:spcPct val="0"/>
              </a:spcAft>
              <a:buClr>
                <a:srgbClr val="0063C3"/>
              </a:buClr>
              <a:defRPr/>
            </a:pPr>
            <a:r>
              <a:rPr lang="nb-NO" dirty="0"/>
              <a:t>Adapted from: 1. Cosman F, </a:t>
            </a:r>
            <a:r>
              <a:rPr lang="nb-NO" i="1" dirty="0"/>
              <a:t>et al. N Engl J Med</a:t>
            </a:r>
            <a:r>
              <a:rPr lang="nb-NO" dirty="0"/>
              <a:t> 2016;375:1532–43 and 2. </a:t>
            </a:r>
            <a:r>
              <a:rPr lang="en-US" dirty="0"/>
              <a:t>Lewiecki EM, </a:t>
            </a:r>
            <a:r>
              <a:rPr lang="en-US" i="1" dirty="0"/>
              <a:t>et al. J Bone Miner Res</a:t>
            </a:r>
            <a:r>
              <a:rPr lang="en-US" dirty="0"/>
              <a:t> 2019;34:419–28, Supplementary Material</a:t>
            </a:r>
            <a:r>
              <a:rPr lang="nb-NO" dirty="0"/>
              <a:t>.</a:t>
            </a:r>
          </a:p>
        </p:txBody>
      </p:sp>
      <p:sp>
        <p:nvSpPr>
          <p:cNvPr id="108" name="Rectangle 107"/>
          <p:cNvSpPr/>
          <p:nvPr/>
        </p:nvSpPr>
        <p:spPr>
          <a:xfrm>
            <a:off x="537764" y="970654"/>
            <a:ext cx="7815049" cy="338554"/>
          </a:xfrm>
          <a:prstGeom prst="rect">
            <a:avLst/>
          </a:prstGeom>
        </p:spPr>
        <p:txBody>
          <a:bodyPr wrap="square" anchor="b">
            <a:spAutoFit/>
          </a:bodyPr>
          <a:lstStyle/>
          <a:p>
            <a:r>
              <a:rPr lang="en-US" sz="1600" b="1" dirty="0">
                <a:solidFill>
                  <a:schemeClr val="accent2"/>
                </a:solidFill>
              </a:rPr>
              <a:t>FRA</a:t>
            </a:r>
            <a:r>
              <a:rPr lang="en-US" sz="1600" dirty="0"/>
              <a:t>cture study in postmenopausal wo</a:t>
            </a:r>
            <a:r>
              <a:rPr lang="en-US" sz="1600" b="1" dirty="0">
                <a:solidFill>
                  <a:schemeClr val="accent2"/>
                </a:solidFill>
              </a:rPr>
              <a:t>M</a:t>
            </a:r>
            <a:r>
              <a:rPr lang="en-US" sz="1600" dirty="0"/>
              <a:t>en with ost</a:t>
            </a:r>
            <a:r>
              <a:rPr lang="en-US" sz="1600" b="1" dirty="0">
                <a:solidFill>
                  <a:schemeClr val="accent2"/>
                </a:solidFill>
              </a:rPr>
              <a:t>E</a:t>
            </a:r>
            <a:r>
              <a:rPr lang="en-US" sz="1600" dirty="0"/>
              <a:t>oporosis</a:t>
            </a:r>
          </a:p>
        </p:txBody>
      </p:sp>
      <p:sp>
        <p:nvSpPr>
          <p:cNvPr id="78" name="Content Placeholder 1">
            <a:extLst>
              <a:ext uri="{FF2B5EF4-FFF2-40B4-BE49-F238E27FC236}">
                <a16:creationId xmlns:a16="http://schemas.microsoft.com/office/drawing/2014/main" xmlns="" id="{4C04F7EA-85FA-4CF1-A79A-F818EB8DBBB4}"/>
              </a:ext>
            </a:extLst>
          </p:cNvPr>
          <p:cNvSpPr txBox="1">
            <a:spLocks/>
          </p:cNvSpPr>
          <p:nvPr/>
        </p:nvSpPr>
        <p:spPr>
          <a:xfrm>
            <a:off x="7133560" y="1521424"/>
            <a:ext cx="1838757" cy="4481512"/>
          </a:xfrm>
          <a:prstGeom prst="rect">
            <a:avLst/>
          </a:prstGeom>
        </p:spPr>
        <p:txBody>
          <a:bodyPr/>
          <a:lstStyle>
            <a:lvl1pPr marL="177800" indent="-177800" algn="l" rtl="0" eaLnBrk="0" fontAlgn="base" hangingPunct="0">
              <a:lnSpc>
                <a:spcPct val="95000"/>
              </a:lnSpc>
              <a:spcBef>
                <a:spcPct val="50000"/>
              </a:spcBef>
              <a:spcAft>
                <a:spcPct val="0"/>
              </a:spcAft>
              <a:buClr>
                <a:schemeClr val="tx2"/>
              </a:buClr>
              <a:buChar char="•"/>
              <a:tabLst/>
              <a:defRPr sz="1800">
                <a:solidFill>
                  <a:schemeClr val="tx1">
                    <a:lumMod val="75000"/>
                  </a:schemeClr>
                </a:solidFill>
                <a:latin typeface="+mn-lt"/>
                <a:ea typeface="+mn-ea"/>
                <a:cs typeface="+mn-cs"/>
              </a:defRPr>
            </a:lvl1pPr>
            <a:lvl2pPr marL="403225" indent="-225425" algn="l" rtl="0" eaLnBrk="0" fontAlgn="base" hangingPunct="0">
              <a:lnSpc>
                <a:spcPct val="95000"/>
              </a:lnSpc>
              <a:spcBef>
                <a:spcPct val="20000"/>
              </a:spcBef>
              <a:spcAft>
                <a:spcPct val="0"/>
              </a:spcAft>
              <a:buClr>
                <a:schemeClr val="tx2"/>
              </a:buClr>
              <a:buFont typeface="System Font Regular"/>
              <a:buChar char="–"/>
              <a:tabLst/>
              <a:defRPr sz="1600">
                <a:solidFill>
                  <a:schemeClr val="tx1">
                    <a:lumMod val="75000"/>
                  </a:schemeClr>
                </a:solidFill>
                <a:latin typeface="+mn-lt"/>
              </a:defRPr>
            </a:lvl2pPr>
            <a:lvl3pPr marL="623888" indent="-220663" algn="l" rtl="0" eaLnBrk="0" fontAlgn="base" hangingPunct="0">
              <a:lnSpc>
                <a:spcPct val="95000"/>
              </a:lnSpc>
              <a:spcBef>
                <a:spcPct val="20000"/>
              </a:spcBef>
              <a:spcAft>
                <a:spcPct val="0"/>
              </a:spcAft>
              <a:buClr>
                <a:schemeClr val="tx2"/>
              </a:buClr>
              <a:buFont typeface="System Font Regular"/>
              <a:buChar char="–"/>
              <a:tabLst/>
              <a:defRPr sz="1400">
                <a:solidFill>
                  <a:schemeClr val="tx1">
                    <a:lumMod val="75000"/>
                  </a:schemeClr>
                </a:solidFill>
                <a:latin typeface="+mn-lt"/>
              </a:defRPr>
            </a:lvl3pPr>
            <a:lvl4pPr marL="844550" indent="-220663" algn="l" rtl="0" eaLnBrk="0" fontAlgn="base" hangingPunct="0">
              <a:lnSpc>
                <a:spcPct val="95000"/>
              </a:lnSpc>
              <a:spcBef>
                <a:spcPct val="20000"/>
              </a:spcBef>
              <a:spcAft>
                <a:spcPct val="0"/>
              </a:spcAft>
              <a:buClr>
                <a:schemeClr val="tx2"/>
              </a:buClr>
              <a:buFont typeface="System Font Regular"/>
              <a:buChar char="–"/>
              <a:tabLst/>
              <a:defRPr sz="1200">
                <a:solidFill>
                  <a:schemeClr val="tx1">
                    <a:lumMod val="75000"/>
                  </a:schemeClr>
                </a:solidFill>
                <a:latin typeface="+mn-lt"/>
              </a:defRPr>
            </a:lvl4pPr>
            <a:lvl5pPr marL="1022350" indent="-177800" algn="l" rtl="0" eaLnBrk="0" fontAlgn="base" hangingPunct="0">
              <a:lnSpc>
                <a:spcPct val="95000"/>
              </a:lnSpc>
              <a:spcBef>
                <a:spcPct val="20000"/>
              </a:spcBef>
              <a:spcAft>
                <a:spcPct val="0"/>
              </a:spcAft>
              <a:buClr>
                <a:schemeClr val="tx2"/>
              </a:buClr>
              <a:buFont typeface="System Font Regular"/>
              <a:buChar char="–"/>
              <a:tabLst/>
              <a:defRPr sz="1200">
                <a:solidFill>
                  <a:schemeClr val="tx1">
                    <a:lumMod val="75000"/>
                  </a:schemeClr>
                </a:solidFill>
                <a:latin typeface="+mn-lt"/>
              </a:defRPr>
            </a:lvl5pPr>
            <a:lvl6pPr marL="2514600" indent="-228600" algn="l" rtl="0" fontAlgn="base">
              <a:lnSpc>
                <a:spcPct val="95000"/>
              </a:lnSpc>
              <a:spcBef>
                <a:spcPct val="20000"/>
              </a:spcBef>
              <a:spcAft>
                <a:spcPct val="0"/>
              </a:spcAft>
              <a:buClr>
                <a:schemeClr val="accent1"/>
              </a:buClr>
              <a:buChar char="•"/>
              <a:defRPr sz="1600">
                <a:solidFill>
                  <a:schemeClr val="tx1"/>
                </a:solidFill>
                <a:latin typeface="+mn-lt"/>
              </a:defRPr>
            </a:lvl6pPr>
            <a:lvl7pPr marL="2971800" indent="-228600" algn="l" rtl="0" fontAlgn="base">
              <a:lnSpc>
                <a:spcPct val="95000"/>
              </a:lnSpc>
              <a:spcBef>
                <a:spcPct val="20000"/>
              </a:spcBef>
              <a:spcAft>
                <a:spcPct val="0"/>
              </a:spcAft>
              <a:buClr>
                <a:schemeClr val="accent1"/>
              </a:buClr>
              <a:buChar char="•"/>
              <a:defRPr sz="1600">
                <a:solidFill>
                  <a:schemeClr val="tx1"/>
                </a:solidFill>
                <a:latin typeface="+mn-lt"/>
              </a:defRPr>
            </a:lvl7pPr>
            <a:lvl8pPr marL="3429000" indent="-228600" algn="l" rtl="0" fontAlgn="base">
              <a:lnSpc>
                <a:spcPct val="95000"/>
              </a:lnSpc>
              <a:spcBef>
                <a:spcPct val="20000"/>
              </a:spcBef>
              <a:spcAft>
                <a:spcPct val="0"/>
              </a:spcAft>
              <a:buClr>
                <a:schemeClr val="accent1"/>
              </a:buClr>
              <a:buChar char="•"/>
              <a:defRPr sz="1600">
                <a:solidFill>
                  <a:schemeClr val="tx1"/>
                </a:solidFill>
                <a:latin typeface="+mn-lt"/>
              </a:defRPr>
            </a:lvl8pPr>
            <a:lvl9pPr marL="3886200" indent="-228600" algn="l" rtl="0" fontAlgn="base">
              <a:lnSpc>
                <a:spcPct val="95000"/>
              </a:lnSpc>
              <a:spcBef>
                <a:spcPct val="20000"/>
              </a:spcBef>
              <a:spcAft>
                <a:spcPct val="0"/>
              </a:spcAft>
              <a:buClr>
                <a:schemeClr val="accent1"/>
              </a:buClr>
              <a:buChar char="•"/>
              <a:defRPr sz="1600">
                <a:solidFill>
                  <a:schemeClr val="tx1"/>
                </a:solidFill>
                <a:latin typeface="+mn-lt"/>
              </a:defRPr>
            </a:lvl9pPr>
          </a:lstStyle>
          <a:p>
            <a:pPr marL="173038" indent="-173038">
              <a:spcBef>
                <a:spcPts val="400"/>
              </a:spcBef>
              <a:buNone/>
            </a:pPr>
            <a:r>
              <a:rPr lang="en-US" sz="1200" b="1" dirty="0">
                <a:solidFill>
                  <a:schemeClr val="accent2"/>
                </a:solidFill>
              </a:rPr>
              <a:t>Inclusion</a:t>
            </a:r>
            <a:r>
              <a:rPr lang="en-US" sz="1200" b="1" baseline="30000" dirty="0">
                <a:solidFill>
                  <a:schemeClr val="accent2"/>
                </a:solidFill>
              </a:rPr>
              <a:t>1</a:t>
            </a:r>
          </a:p>
          <a:p>
            <a:pPr marL="173038" indent="-173038">
              <a:spcBef>
                <a:spcPts val="400"/>
              </a:spcBef>
            </a:pPr>
            <a:r>
              <a:rPr lang="en-US" sz="1200" dirty="0"/>
              <a:t>Postmenopausal women age </a:t>
            </a:r>
            <a:br>
              <a:rPr lang="en-US" sz="1200" dirty="0"/>
            </a:br>
            <a:r>
              <a:rPr lang="en-US" sz="1200" dirty="0"/>
              <a:t>55–90 years</a:t>
            </a:r>
          </a:p>
          <a:p>
            <a:pPr marL="173038" indent="-173038">
              <a:spcBef>
                <a:spcPts val="400"/>
              </a:spcBef>
            </a:pPr>
            <a:r>
              <a:rPr lang="en-US" sz="1200" dirty="0"/>
              <a:t>BMD T-score –2.5 to –3.5 at TH or FN</a:t>
            </a:r>
          </a:p>
          <a:p>
            <a:pPr marL="173038" indent="-173038">
              <a:spcBef>
                <a:spcPts val="400"/>
              </a:spcBef>
              <a:buNone/>
            </a:pPr>
            <a:r>
              <a:rPr lang="en-US" sz="1200" b="1" dirty="0">
                <a:solidFill>
                  <a:schemeClr val="accent2"/>
                </a:solidFill>
              </a:rPr>
              <a:t>Exclusion</a:t>
            </a:r>
            <a:r>
              <a:rPr lang="en-US" sz="1200" b="1" baseline="30000" dirty="0">
                <a:solidFill>
                  <a:schemeClr val="accent2"/>
                </a:solidFill>
              </a:rPr>
              <a:t>1</a:t>
            </a:r>
          </a:p>
          <a:p>
            <a:pPr marL="173038" indent="-173038">
              <a:spcBef>
                <a:spcPts val="400"/>
              </a:spcBef>
            </a:pPr>
            <a:r>
              <a:rPr lang="en-US" sz="1200" dirty="0"/>
              <a:t>BMD T-score &lt;–3.5 at TH or FN</a:t>
            </a:r>
          </a:p>
          <a:p>
            <a:pPr marL="173038" indent="-173038">
              <a:spcBef>
                <a:spcPts val="400"/>
              </a:spcBef>
            </a:pPr>
            <a:r>
              <a:rPr lang="en-US" sz="1200" dirty="0"/>
              <a:t>History of hip fracture, or any severe or &gt;2 moderate VFx</a:t>
            </a:r>
          </a:p>
          <a:p>
            <a:pPr marL="173038" indent="-173038">
              <a:spcBef>
                <a:spcPts val="400"/>
              </a:spcBef>
            </a:pPr>
            <a:r>
              <a:rPr lang="en-US" sz="1200" dirty="0"/>
              <a:t>Recent OP therapy (washout period varied by agent)</a:t>
            </a:r>
          </a:p>
          <a:p>
            <a:pPr marL="0" indent="0">
              <a:spcBef>
                <a:spcPts val="400"/>
              </a:spcBef>
              <a:buNone/>
            </a:pPr>
            <a:r>
              <a:rPr lang="en-US" sz="1200" b="1" kern="0" dirty="0">
                <a:solidFill>
                  <a:schemeClr val="accent2"/>
                </a:solidFill>
              </a:rPr>
              <a:t>Co-primary endpoints</a:t>
            </a:r>
            <a:r>
              <a:rPr lang="en-US" sz="1200" b="1" kern="0" baseline="30000" dirty="0">
                <a:solidFill>
                  <a:schemeClr val="accent2"/>
                </a:solidFill>
              </a:rPr>
              <a:t>1</a:t>
            </a:r>
          </a:p>
          <a:p>
            <a:pPr marL="173038" indent="-173038">
              <a:spcBef>
                <a:spcPts val="400"/>
              </a:spcBef>
            </a:pPr>
            <a:r>
              <a:rPr lang="en-US" sz="1200" kern="0" dirty="0"/>
              <a:t>Subject incidence of new VFx through 12 and 24 months</a:t>
            </a:r>
          </a:p>
        </p:txBody>
      </p:sp>
      <p:grpSp>
        <p:nvGrpSpPr>
          <p:cNvPr id="9" name="Group 8">
            <a:extLst>
              <a:ext uri="{FF2B5EF4-FFF2-40B4-BE49-F238E27FC236}">
                <a16:creationId xmlns:a16="http://schemas.microsoft.com/office/drawing/2014/main" xmlns="" id="{65672E45-84BA-4001-BEFF-3502FD4F3507}"/>
              </a:ext>
            </a:extLst>
          </p:cNvPr>
          <p:cNvGrpSpPr/>
          <p:nvPr/>
        </p:nvGrpSpPr>
        <p:grpSpPr>
          <a:xfrm>
            <a:off x="133292" y="1599360"/>
            <a:ext cx="6916818" cy="4046005"/>
            <a:chOff x="198604" y="1599360"/>
            <a:chExt cx="6916818" cy="4046005"/>
          </a:xfrm>
        </p:grpSpPr>
        <p:sp>
          <p:nvSpPr>
            <p:cNvPr id="81" name="Rounded Rectangle 108">
              <a:extLst>
                <a:ext uri="{FF2B5EF4-FFF2-40B4-BE49-F238E27FC236}">
                  <a16:creationId xmlns:a16="http://schemas.microsoft.com/office/drawing/2014/main" xmlns="" id="{601BED10-5062-42B7-82F0-7A2E97C97A85}"/>
                </a:ext>
              </a:extLst>
            </p:cNvPr>
            <p:cNvSpPr/>
            <p:nvPr/>
          </p:nvSpPr>
          <p:spPr bwMode="auto">
            <a:xfrm>
              <a:off x="5091809" y="1625441"/>
              <a:ext cx="1882800" cy="2540503"/>
            </a:xfrm>
            <a:prstGeom prst="roundRect">
              <a:avLst>
                <a:gd name="adj" fmla="val 4205"/>
              </a:avLst>
            </a:prstGeom>
            <a:solidFill>
              <a:schemeClr val="bg1">
                <a:lumMod val="95000"/>
              </a:schemeClr>
            </a:solidFill>
            <a:ln w="12700" cap="flat" cmpd="sng" algn="ctr">
              <a:solidFill>
                <a:schemeClr val="tx1"/>
              </a:solidFill>
              <a:prstDash val="sysDash"/>
              <a:round/>
              <a:headEnd type="none" w="med" len="med"/>
              <a:tailEnd type="none" w="med" len="med"/>
            </a:ln>
            <a:effectLst/>
          </p:spPr>
          <p:txBody>
            <a:bodyPr vert="horz" wrap="square" lIns="0" tIns="108000" rIns="0" bIns="60960" numCol="1" rtlCol="0" anchor="t" anchorCtr="0" compatLnSpc="1">
              <a:prstTxWarp prst="textNoShape">
                <a:avLst/>
              </a:prstTxWarp>
              <a:noAutofit/>
            </a:bodyPr>
            <a:lstStyle/>
            <a:p>
              <a:pPr algn="ctr" fontAlgn="base">
                <a:lnSpc>
                  <a:spcPct val="80000"/>
                </a:lnSpc>
                <a:spcBef>
                  <a:spcPct val="0"/>
                </a:spcBef>
                <a:spcAft>
                  <a:spcPct val="0"/>
                </a:spcAft>
              </a:pPr>
              <a:r>
                <a:rPr lang="en-US" sz="1400" b="1" kern="0" dirty="0">
                  <a:solidFill>
                    <a:schemeClr val="tx1">
                      <a:lumMod val="50000"/>
                    </a:schemeClr>
                  </a:solidFill>
                  <a:cs typeface="Calibri" pitchFamily="34" charset="0"/>
                </a:rPr>
                <a:t>Extension</a:t>
              </a:r>
              <a:r>
                <a:rPr lang="en-US" sz="1400" b="1" kern="0" baseline="30000" dirty="0">
                  <a:solidFill>
                    <a:schemeClr val="tx1">
                      <a:lumMod val="50000"/>
                    </a:schemeClr>
                  </a:solidFill>
                  <a:cs typeface="Calibri" pitchFamily="34" charset="0"/>
                </a:rPr>
                <a:t>2</a:t>
              </a:r>
            </a:p>
          </p:txBody>
        </p:sp>
        <p:sp>
          <p:nvSpPr>
            <p:cNvPr id="109" name="Rounded Rectangle 108"/>
            <p:cNvSpPr/>
            <p:nvPr/>
          </p:nvSpPr>
          <p:spPr bwMode="auto">
            <a:xfrm>
              <a:off x="3161003" y="1625441"/>
              <a:ext cx="1882800" cy="2540503"/>
            </a:xfrm>
            <a:prstGeom prst="roundRect">
              <a:avLst>
                <a:gd name="adj" fmla="val 4205"/>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square" lIns="0" tIns="108000" rIns="0" bIns="60960" numCol="1" rtlCol="0" anchor="t" anchorCtr="0" compatLnSpc="1">
              <a:prstTxWarp prst="textNoShape">
                <a:avLst/>
              </a:prstTxWarp>
              <a:noAutofit/>
            </a:bodyPr>
            <a:lstStyle/>
            <a:p>
              <a:pPr algn="ctr" fontAlgn="base">
                <a:lnSpc>
                  <a:spcPct val="80000"/>
                </a:lnSpc>
                <a:spcBef>
                  <a:spcPct val="0"/>
                </a:spcBef>
                <a:spcAft>
                  <a:spcPct val="0"/>
                </a:spcAft>
              </a:pPr>
              <a:r>
                <a:rPr lang="en-US" sz="1400" b="1" kern="0" dirty="0">
                  <a:solidFill>
                    <a:schemeClr val="tx1">
                      <a:lumMod val="50000"/>
                    </a:schemeClr>
                  </a:solidFill>
                  <a:cs typeface="Calibri" pitchFamily="34" charset="0"/>
                </a:rPr>
                <a:t>Open-label</a:t>
              </a:r>
              <a:r>
                <a:rPr lang="en-US" sz="1400" b="1" kern="0" baseline="30000" dirty="0">
                  <a:solidFill>
                    <a:schemeClr val="tx1">
                      <a:lumMod val="50000"/>
                    </a:schemeClr>
                  </a:solidFill>
                  <a:cs typeface="Calibri" pitchFamily="34" charset="0"/>
                </a:rPr>
                <a:t>1</a:t>
              </a:r>
              <a:endParaRPr lang="en-US" sz="1400" b="1" kern="0" dirty="0">
                <a:solidFill>
                  <a:schemeClr val="tx1">
                    <a:lumMod val="50000"/>
                  </a:schemeClr>
                </a:solidFill>
                <a:cs typeface="Calibri" pitchFamily="34" charset="0"/>
              </a:endParaRPr>
            </a:p>
          </p:txBody>
        </p:sp>
        <p:sp>
          <p:nvSpPr>
            <p:cNvPr id="110" name="Right Arrow 109"/>
            <p:cNvSpPr/>
            <p:nvPr/>
          </p:nvSpPr>
          <p:spPr bwMode="auto">
            <a:xfrm>
              <a:off x="4875074" y="2300108"/>
              <a:ext cx="342000" cy="219098"/>
            </a:xfrm>
            <a:prstGeom prst="rightArrow">
              <a:avLst/>
            </a:prstGeom>
            <a:solidFill>
              <a:schemeClr val="accent5"/>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120" name="Right Arrow 119"/>
            <p:cNvSpPr/>
            <p:nvPr/>
          </p:nvSpPr>
          <p:spPr bwMode="auto">
            <a:xfrm>
              <a:off x="4884111" y="3258041"/>
              <a:ext cx="342000" cy="219098"/>
            </a:xfrm>
            <a:prstGeom prst="rightArrow">
              <a:avLst/>
            </a:prstGeom>
            <a:solidFill>
              <a:schemeClr val="accent5"/>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121" name="Rounded Rectangle 120"/>
            <p:cNvSpPr/>
            <p:nvPr/>
          </p:nvSpPr>
          <p:spPr bwMode="auto">
            <a:xfrm>
              <a:off x="1232626" y="1625440"/>
              <a:ext cx="1881601" cy="2540503"/>
            </a:xfrm>
            <a:prstGeom prst="roundRect">
              <a:avLst>
                <a:gd name="adj" fmla="val 50000"/>
              </a:avLst>
            </a:prstGeom>
            <a:solidFill>
              <a:schemeClr val="accent1">
                <a:lumMod val="20000"/>
                <a:lumOff val="80000"/>
              </a:schemeClr>
            </a:solidFill>
            <a:ln w="12700" cap="flat" cmpd="sng" algn="ctr">
              <a:solidFill>
                <a:schemeClr val="tx1"/>
              </a:solidFill>
              <a:prstDash val="sysDash"/>
              <a:round/>
              <a:headEnd type="none" w="med" len="med"/>
              <a:tailEnd type="none" w="med" len="med"/>
            </a:ln>
            <a:effectLst/>
          </p:spPr>
          <p:txBody>
            <a:bodyPr vert="horz" wrap="square" lIns="0" tIns="108000" rIns="0" bIns="60960" numCol="1" rtlCol="0" anchor="t" anchorCtr="0" compatLnSpc="1">
              <a:prstTxWarp prst="textNoShape">
                <a:avLst/>
              </a:prstTxWarp>
              <a:noAutofit/>
            </a:bodyPr>
            <a:lstStyle/>
            <a:p>
              <a:pPr algn="ctr" fontAlgn="base">
                <a:lnSpc>
                  <a:spcPct val="85000"/>
                </a:lnSpc>
                <a:spcBef>
                  <a:spcPct val="0"/>
                </a:spcBef>
                <a:spcAft>
                  <a:spcPct val="0"/>
                </a:spcAft>
              </a:pPr>
              <a:r>
                <a:rPr lang="en-US" sz="1400" b="1" kern="0" dirty="0">
                  <a:solidFill>
                    <a:schemeClr val="tx1">
                      <a:lumMod val="50000"/>
                    </a:schemeClr>
                  </a:solidFill>
                  <a:cs typeface="Calibri" pitchFamily="34" charset="0"/>
                </a:rPr>
                <a:t>Double-blind</a:t>
              </a:r>
              <a:r>
                <a:rPr lang="en-US" sz="1400" b="1" kern="0" baseline="30000" dirty="0">
                  <a:solidFill>
                    <a:schemeClr val="tx1">
                      <a:lumMod val="50000"/>
                    </a:schemeClr>
                  </a:solidFill>
                  <a:cs typeface="Calibri" pitchFamily="34" charset="0"/>
                </a:rPr>
                <a:t>1</a:t>
              </a:r>
              <a:endParaRPr lang="en-US" sz="1400" b="1" kern="0" dirty="0">
                <a:solidFill>
                  <a:schemeClr val="tx1">
                    <a:lumMod val="50000"/>
                  </a:schemeClr>
                </a:solidFill>
                <a:cs typeface="Calibri" pitchFamily="34" charset="0"/>
              </a:endParaRPr>
            </a:p>
          </p:txBody>
        </p:sp>
        <p:cxnSp>
          <p:nvCxnSpPr>
            <p:cNvPr id="122" name="Straight Connector 121"/>
            <p:cNvCxnSpPr/>
            <p:nvPr/>
          </p:nvCxnSpPr>
          <p:spPr bwMode="auto">
            <a:xfrm>
              <a:off x="1228090" y="3866242"/>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123" name="Straight Connector 122"/>
            <p:cNvCxnSpPr/>
            <p:nvPr/>
          </p:nvCxnSpPr>
          <p:spPr bwMode="auto">
            <a:xfrm>
              <a:off x="3134482" y="3866242"/>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a:off x="5040874" y="3866242"/>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a:off x="1222999" y="3971188"/>
              <a:ext cx="57240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130" name="Rounded Rectangle 129"/>
            <p:cNvSpPr/>
            <p:nvPr/>
          </p:nvSpPr>
          <p:spPr bwMode="auto">
            <a:xfrm>
              <a:off x="3312963" y="1977441"/>
              <a:ext cx="1612800" cy="864279"/>
            </a:xfrm>
            <a:prstGeom prst="roundRect">
              <a:avLst/>
            </a:prstGeom>
            <a:solidFill>
              <a:schemeClr val="accent5"/>
            </a:solidFill>
            <a:ln w="2857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fontAlgn="base">
                <a:spcBef>
                  <a:spcPct val="0"/>
                </a:spcBef>
                <a:spcAft>
                  <a:spcPct val="0"/>
                </a:spcAft>
                <a:defRPr/>
              </a:pPr>
              <a:r>
                <a:rPr lang="en-US" sz="1200" b="1" dirty="0">
                  <a:solidFill>
                    <a:schemeClr val="bg1"/>
                  </a:solidFill>
                  <a:ea typeface="Calibri" pitchFamily="34" charset="0"/>
                  <a:cs typeface="Calibri" pitchFamily="34" charset="0"/>
                </a:rPr>
                <a:t>Denosumab</a:t>
              </a:r>
            </a:p>
            <a:p>
              <a:pPr algn="ctr" fontAlgn="base">
                <a:spcBef>
                  <a:spcPct val="0"/>
                </a:spcBef>
                <a:spcAft>
                  <a:spcPct val="0"/>
                </a:spcAft>
                <a:defRPr/>
              </a:pPr>
              <a:r>
                <a:rPr lang="en-US" sz="1200" b="1" dirty="0">
                  <a:solidFill>
                    <a:schemeClr val="bg1"/>
                  </a:solidFill>
                  <a:ea typeface="Calibri" pitchFamily="34" charset="0"/>
                  <a:cs typeface="Calibri" pitchFamily="34" charset="0"/>
                </a:rPr>
                <a:t>60 mg SC Q6M</a:t>
              </a:r>
            </a:p>
          </p:txBody>
        </p:sp>
        <p:sp>
          <p:nvSpPr>
            <p:cNvPr id="131" name="Right Arrow 130"/>
            <p:cNvSpPr/>
            <p:nvPr/>
          </p:nvSpPr>
          <p:spPr bwMode="auto">
            <a:xfrm>
              <a:off x="2965794" y="2299992"/>
              <a:ext cx="342246" cy="219098"/>
            </a:xfrm>
            <a:prstGeom prst="rightArrow">
              <a:avLst/>
            </a:prstGeom>
            <a:solidFill>
              <a:schemeClr val="accent1"/>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132" name="Rounded Rectangle 131"/>
            <p:cNvSpPr/>
            <p:nvPr/>
          </p:nvSpPr>
          <p:spPr bwMode="auto">
            <a:xfrm>
              <a:off x="1349898" y="1977441"/>
              <a:ext cx="1612122" cy="864279"/>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Romosozumab  </a:t>
              </a:r>
            </a:p>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210 mg SC QM</a:t>
              </a:r>
            </a:p>
            <a:p>
              <a:pPr algn="ctr" fontAlgn="base">
                <a:lnSpc>
                  <a:spcPct val="90000"/>
                </a:lnSpc>
                <a:spcBef>
                  <a:spcPct val="0"/>
                </a:spcBef>
                <a:spcAft>
                  <a:spcPct val="0"/>
                </a:spcAft>
                <a:defRPr/>
              </a:pPr>
              <a:r>
                <a:rPr lang="en-US" sz="1200" b="1" dirty="0">
                  <a:solidFill>
                    <a:srgbClr val="FFFFFF"/>
                  </a:solidFill>
                  <a:ea typeface="ＭＳ Ｐゴシック" pitchFamily="34" charset="-128"/>
                </a:rPr>
                <a:t>(n = 3589)</a:t>
              </a:r>
            </a:p>
          </p:txBody>
        </p:sp>
        <p:sp>
          <p:nvSpPr>
            <p:cNvPr id="133" name="Rounded Rectangle 132"/>
            <p:cNvSpPr/>
            <p:nvPr/>
          </p:nvSpPr>
          <p:spPr bwMode="auto">
            <a:xfrm>
              <a:off x="3312963" y="2940550"/>
              <a:ext cx="1612800" cy="864279"/>
            </a:xfrm>
            <a:prstGeom prst="roundRect">
              <a:avLst/>
            </a:prstGeom>
            <a:solidFill>
              <a:schemeClr val="accent5"/>
            </a:solidFill>
            <a:ln w="2857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fontAlgn="base">
                <a:spcBef>
                  <a:spcPct val="0"/>
                </a:spcBef>
                <a:spcAft>
                  <a:spcPct val="0"/>
                </a:spcAft>
                <a:defRPr/>
              </a:pPr>
              <a:r>
                <a:rPr lang="en-US" sz="1200" b="1" dirty="0">
                  <a:solidFill>
                    <a:schemeClr val="bg1"/>
                  </a:solidFill>
                  <a:ea typeface="Calibri" pitchFamily="34" charset="0"/>
                  <a:cs typeface="Calibri" pitchFamily="34" charset="0"/>
                </a:rPr>
                <a:t>Denosumab</a:t>
              </a:r>
            </a:p>
            <a:p>
              <a:pPr algn="ctr" fontAlgn="base">
                <a:spcBef>
                  <a:spcPct val="0"/>
                </a:spcBef>
                <a:spcAft>
                  <a:spcPct val="0"/>
                </a:spcAft>
                <a:defRPr/>
              </a:pPr>
              <a:r>
                <a:rPr lang="en-US" sz="1200" b="1" dirty="0">
                  <a:solidFill>
                    <a:schemeClr val="bg1"/>
                  </a:solidFill>
                  <a:ea typeface="Calibri" pitchFamily="34" charset="0"/>
                  <a:cs typeface="Calibri" pitchFamily="34" charset="0"/>
                </a:rPr>
                <a:t>60 mg SC Q6M</a:t>
              </a:r>
            </a:p>
          </p:txBody>
        </p:sp>
        <p:sp>
          <p:nvSpPr>
            <p:cNvPr id="134" name="Right Arrow 133"/>
            <p:cNvSpPr/>
            <p:nvPr/>
          </p:nvSpPr>
          <p:spPr bwMode="auto">
            <a:xfrm>
              <a:off x="2965794" y="3263142"/>
              <a:ext cx="342246" cy="219098"/>
            </a:xfrm>
            <a:prstGeom prst="rightArrow">
              <a:avLst/>
            </a:prstGeom>
            <a:solidFill>
              <a:schemeClr val="accent1"/>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135" name="Rounded Rectangle 134"/>
            <p:cNvSpPr/>
            <p:nvPr/>
          </p:nvSpPr>
          <p:spPr bwMode="auto">
            <a:xfrm>
              <a:off x="1349898" y="2940550"/>
              <a:ext cx="1612122" cy="864279"/>
            </a:xfrm>
            <a:prstGeom prst="roundRect">
              <a:avLst/>
            </a:prstGeom>
            <a:solidFill>
              <a:schemeClr val="bg1">
                <a:lumMod val="50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Placebo</a:t>
              </a:r>
            </a:p>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SC QM</a:t>
              </a:r>
            </a:p>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(n = 3591)</a:t>
              </a:r>
            </a:p>
          </p:txBody>
        </p:sp>
        <p:sp>
          <p:nvSpPr>
            <p:cNvPr id="140" name="Rectangle 87"/>
            <p:cNvSpPr>
              <a:spLocks noChangeArrowheads="1"/>
            </p:cNvSpPr>
            <p:nvPr/>
          </p:nvSpPr>
          <p:spPr bwMode="auto">
            <a:xfrm>
              <a:off x="629854" y="4161359"/>
              <a:ext cx="575799" cy="26161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Month</a:t>
              </a:r>
              <a:endParaRPr lang="en-US" sz="1200" dirty="0">
                <a:ea typeface="ＭＳ Ｐゴシック" pitchFamily="34" charset="-128"/>
              </a:endParaRPr>
            </a:p>
          </p:txBody>
        </p:sp>
        <p:sp>
          <p:nvSpPr>
            <p:cNvPr id="141" name="Rectangle 87"/>
            <p:cNvSpPr>
              <a:spLocks noChangeArrowheads="1"/>
            </p:cNvSpPr>
            <p:nvPr/>
          </p:nvSpPr>
          <p:spPr bwMode="auto">
            <a:xfrm>
              <a:off x="603076" y="3836324"/>
              <a:ext cx="551433" cy="253916"/>
            </a:xfrm>
            <a:prstGeom prst="rect">
              <a:avLst/>
            </a:prstGeom>
            <a:noFill/>
            <a:ln w="9525">
              <a:noFill/>
              <a:miter lim="800000"/>
              <a:headEnd/>
              <a:tailEnd/>
            </a:ln>
          </p:spPr>
          <p:txBody>
            <a:bodyPr wrap="none" lIns="0" rIns="0">
              <a:spAutoFit/>
            </a:bodyPr>
            <a:lstStyle/>
            <a:p>
              <a:pPr algn="ctr" fontAlgn="base">
                <a:spcBef>
                  <a:spcPct val="0"/>
                </a:spcBef>
                <a:spcAft>
                  <a:spcPct val="0"/>
                </a:spcAft>
                <a:defRPr/>
              </a:pPr>
              <a:r>
                <a:rPr lang="en-US" sz="1050" dirty="0">
                  <a:ea typeface="ＭＳ Ｐゴシック" pitchFamily="34" charset="-128"/>
                </a:rPr>
                <a:t>N = 7180</a:t>
              </a:r>
            </a:p>
          </p:txBody>
        </p:sp>
        <p:sp>
          <p:nvSpPr>
            <p:cNvPr id="179" name="Rectangle 178"/>
            <p:cNvSpPr/>
            <p:nvPr/>
          </p:nvSpPr>
          <p:spPr>
            <a:xfrm>
              <a:off x="2185571" y="4829869"/>
              <a:ext cx="3811355" cy="210058"/>
            </a:xfrm>
            <a:prstGeom prst="rect">
              <a:avLst/>
            </a:prstGeom>
          </p:spPr>
          <p:txBody>
            <a:bodyPr wrap="square">
              <a:spAutoFit/>
            </a:bodyPr>
            <a:lstStyle/>
            <a:p>
              <a:pPr algn="ctr" fontAlgn="base">
                <a:lnSpc>
                  <a:spcPct val="85000"/>
                </a:lnSpc>
                <a:spcBef>
                  <a:spcPct val="0"/>
                </a:spcBef>
                <a:spcAft>
                  <a:spcPct val="0"/>
                </a:spcAft>
                <a:defRPr/>
              </a:pPr>
              <a:r>
                <a:rPr lang="en-US" sz="900" b="1" kern="0" dirty="0">
                  <a:ea typeface="ＭＳ Ｐゴシック" pitchFamily="34" charset="-128"/>
                </a:rPr>
                <a:t>600–800 IU vitamin D daily</a:t>
              </a:r>
              <a:endParaRPr lang="de-CH" sz="900" b="1" kern="0" dirty="0">
                <a:ea typeface="ＭＳ Ｐゴシック" pitchFamily="34" charset="-128"/>
              </a:endParaRPr>
            </a:p>
          </p:txBody>
        </p:sp>
        <p:sp>
          <p:nvSpPr>
            <p:cNvPr id="127" name="Rectangle 87"/>
            <p:cNvSpPr>
              <a:spLocks noChangeArrowheads="1"/>
            </p:cNvSpPr>
            <p:nvPr/>
          </p:nvSpPr>
          <p:spPr bwMode="auto">
            <a:xfrm>
              <a:off x="2964105" y="4152651"/>
              <a:ext cx="341760" cy="26161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12</a:t>
              </a:r>
            </a:p>
          </p:txBody>
        </p:sp>
        <p:sp>
          <p:nvSpPr>
            <p:cNvPr id="128" name="Rectangle 87"/>
            <p:cNvSpPr>
              <a:spLocks noChangeArrowheads="1"/>
            </p:cNvSpPr>
            <p:nvPr/>
          </p:nvSpPr>
          <p:spPr bwMode="auto">
            <a:xfrm>
              <a:off x="4862160" y="4152651"/>
              <a:ext cx="341760" cy="26161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24</a:t>
              </a:r>
            </a:p>
          </p:txBody>
        </p:sp>
        <p:sp>
          <p:nvSpPr>
            <p:cNvPr id="129" name="Rectangle 128"/>
            <p:cNvSpPr>
              <a:spLocks noChangeArrowheads="1"/>
            </p:cNvSpPr>
            <p:nvPr/>
          </p:nvSpPr>
          <p:spPr bwMode="auto">
            <a:xfrm>
              <a:off x="1071103" y="4160948"/>
              <a:ext cx="317716" cy="26161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0*</a:t>
              </a:r>
            </a:p>
          </p:txBody>
        </p:sp>
        <p:sp>
          <p:nvSpPr>
            <p:cNvPr id="142" name="Rectangle 87"/>
            <p:cNvSpPr>
              <a:spLocks noChangeArrowheads="1"/>
            </p:cNvSpPr>
            <p:nvPr/>
          </p:nvSpPr>
          <p:spPr bwMode="auto">
            <a:xfrm>
              <a:off x="3924110" y="4152651"/>
              <a:ext cx="341760" cy="26161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18</a:t>
              </a:r>
            </a:p>
          </p:txBody>
        </p:sp>
        <p:sp>
          <p:nvSpPr>
            <p:cNvPr id="143" name="Rectangle 87"/>
            <p:cNvSpPr>
              <a:spLocks noChangeArrowheads="1"/>
            </p:cNvSpPr>
            <p:nvPr/>
          </p:nvSpPr>
          <p:spPr bwMode="auto">
            <a:xfrm>
              <a:off x="2045621" y="4152651"/>
              <a:ext cx="263214" cy="26161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6</a:t>
              </a:r>
            </a:p>
          </p:txBody>
        </p:sp>
        <p:sp>
          <p:nvSpPr>
            <p:cNvPr id="184" name="Rectangle 183"/>
            <p:cNvSpPr/>
            <p:nvPr/>
          </p:nvSpPr>
          <p:spPr>
            <a:xfrm>
              <a:off x="2213421" y="4517709"/>
              <a:ext cx="3780585" cy="210058"/>
            </a:xfrm>
            <a:prstGeom prst="rect">
              <a:avLst/>
            </a:prstGeom>
          </p:spPr>
          <p:txBody>
            <a:bodyPr wrap="square">
              <a:spAutoFit/>
            </a:bodyPr>
            <a:lstStyle/>
            <a:p>
              <a:pPr algn="ctr" fontAlgn="base">
                <a:lnSpc>
                  <a:spcPct val="85000"/>
                </a:lnSpc>
                <a:spcBef>
                  <a:spcPct val="0"/>
                </a:spcBef>
                <a:spcAft>
                  <a:spcPct val="0"/>
                </a:spcAft>
                <a:defRPr/>
              </a:pPr>
              <a:r>
                <a:rPr lang="en-US" sz="900" b="1" kern="0" dirty="0">
                  <a:ea typeface="ＭＳ Ｐゴシック" pitchFamily="34" charset="-128"/>
                </a:rPr>
                <a:t>500–1000 mg calcium daily</a:t>
              </a:r>
              <a:endParaRPr lang="de-CH" sz="900" b="1" kern="0" dirty="0">
                <a:ea typeface="ＭＳ Ｐゴシック" pitchFamily="34" charset="-128"/>
              </a:endParaRPr>
            </a:p>
          </p:txBody>
        </p:sp>
        <p:cxnSp>
          <p:nvCxnSpPr>
            <p:cNvPr id="69" name="Straight Connector 68"/>
            <p:cNvCxnSpPr/>
            <p:nvPr/>
          </p:nvCxnSpPr>
          <p:spPr bwMode="auto">
            <a:xfrm>
              <a:off x="1226609" y="4414352"/>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1221524" y="4519336"/>
              <a:ext cx="57240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1226609" y="4719152"/>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a:off x="1221524" y="4824136"/>
              <a:ext cx="57240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145" name="TextBox 144"/>
            <p:cNvSpPr txBox="1"/>
            <p:nvPr/>
          </p:nvSpPr>
          <p:spPr>
            <a:xfrm>
              <a:off x="671492" y="5216101"/>
              <a:ext cx="461986" cy="253916"/>
            </a:xfrm>
            <a:prstGeom prst="rect">
              <a:avLst/>
            </a:prstGeom>
            <a:noFill/>
          </p:spPr>
          <p:txBody>
            <a:bodyPr wrap="none" rtlCol="0">
              <a:spAutoFit/>
            </a:bodyPr>
            <a:lstStyle/>
            <a:p>
              <a:pPr algn="r"/>
              <a:r>
                <a:rPr lang="en-US" sz="1050" dirty="0"/>
                <a:t>DXA</a:t>
              </a:r>
            </a:p>
          </p:txBody>
        </p:sp>
        <p:sp>
          <p:nvSpPr>
            <p:cNvPr id="146" name="TextBox 145"/>
            <p:cNvSpPr txBox="1"/>
            <p:nvPr/>
          </p:nvSpPr>
          <p:spPr>
            <a:xfrm>
              <a:off x="598086" y="5391449"/>
              <a:ext cx="535724" cy="253916"/>
            </a:xfrm>
            <a:prstGeom prst="rect">
              <a:avLst/>
            </a:prstGeom>
            <a:noFill/>
          </p:spPr>
          <p:txBody>
            <a:bodyPr wrap="none" rtlCol="0">
              <a:spAutoFit/>
            </a:bodyPr>
            <a:lstStyle/>
            <a:p>
              <a:pPr algn="r"/>
              <a:r>
                <a:rPr lang="en-US" sz="1050" dirty="0"/>
                <a:t>BTMs</a:t>
              </a:r>
            </a:p>
          </p:txBody>
        </p:sp>
        <p:sp>
          <p:nvSpPr>
            <p:cNvPr id="147" name="TextBox 146"/>
            <p:cNvSpPr txBox="1"/>
            <p:nvPr/>
          </p:nvSpPr>
          <p:spPr>
            <a:xfrm>
              <a:off x="198604" y="5040753"/>
              <a:ext cx="934872" cy="253916"/>
            </a:xfrm>
            <a:prstGeom prst="rect">
              <a:avLst/>
            </a:prstGeom>
            <a:noFill/>
          </p:spPr>
          <p:txBody>
            <a:bodyPr wrap="none" rtlCol="0">
              <a:spAutoFit/>
            </a:bodyPr>
            <a:lstStyle/>
            <a:p>
              <a:pPr algn="r"/>
              <a:r>
                <a:rPr lang="en-US" sz="1050" dirty="0"/>
                <a:t>Spine x-rays</a:t>
              </a:r>
            </a:p>
          </p:txBody>
        </p:sp>
        <p:sp>
          <p:nvSpPr>
            <p:cNvPr id="148" name="Right Arrow 147"/>
            <p:cNvSpPr/>
            <p:nvPr/>
          </p:nvSpPr>
          <p:spPr bwMode="auto">
            <a:xfrm rot="16200000">
              <a:off x="3062004" y="5098678"/>
              <a:ext cx="164522" cy="123392"/>
            </a:xfrm>
            <a:prstGeom prst="rightArrow">
              <a:avLst>
                <a:gd name="adj1" fmla="val 0"/>
                <a:gd name="adj2" fmla="val 103225"/>
              </a:avLst>
            </a:prstGeom>
            <a:solidFill>
              <a:schemeClr val="accent2"/>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200" b="1" dirty="0">
                <a:solidFill>
                  <a:srgbClr val="000000"/>
                </a:solidFill>
              </a:endParaRPr>
            </a:p>
          </p:txBody>
        </p:sp>
        <p:sp>
          <p:nvSpPr>
            <p:cNvPr id="149" name="Right Arrow 148"/>
            <p:cNvSpPr/>
            <p:nvPr/>
          </p:nvSpPr>
          <p:spPr bwMode="auto">
            <a:xfrm rot="16200000">
              <a:off x="4946623" y="5098678"/>
              <a:ext cx="164522" cy="123392"/>
            </a:xfrm>
            <a:prstGeom prst="rightArrow">
              <a:avLst>
                <a:gd name="adj1" fmla="val 0"/>
                <a:gd name="adj2" fmla="val 103225"/>
              </a:avLst>
            </a:prstGeom>
            <a:solidFill>
              <a:schemeClr val="accent2"/>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200" b="1" dirty="0">
                <a:solidFill>
                  <a:srgbClr val="000000"/>
                </a:solidFill>
              </a:endParaRPr>
            </a:p>
          </p:txBody>
        </p:sp>
        <p:sp>
          <p:nvSpPr>
            <p:cNvPr id="150" name="Right Arrow 149"/>
            <p:cNvSpPr/>
            <p:nvPr/>
          </p:nvSpPr>
          <p:spPr bwMode="auto">
            <a:xfrm rot="16200000">
              <a:off x="1132709" y="5098678"/>
              <a:ext cx="164522" cy="123392"/>
            </a:xfrm>
            <a:prstGeom prst="rightArrow">
              <a:avLst>
                <a:gd name="adj1" fmla="val 0"/>
                <a:gd name="adj2" fmla="val 103225"/>
              </a:avLst>
            </a:prstGeom>
            <a:solidFill>
              <a:schemeClr val="accent2"/>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200" b="1" dirty="0">
                <a:solidFill>
                  <a:srgbClr val="000000"/>
                </a:solidFill>
              </a:endParaRPr>
            </a:p>
          </p:txBody>
        </p:sp>
        <p:sp>
          <p:nvSpPr>
            <p:cNvPr id="151" name="Right Arrow 150"/>
            <p:cNvSpPr/>
            <p:nvPr/>
          </p:nvSpPr>
          <p:spPr bwMode="auto">
            <a:xfrm rot="16200000">
              <a:off x="2113851" y="5098678"/>
              <a:ext cx="164522" cy="123392"/>
            </a:xfrm>
            <a:prstGeom prst="rightArrow">
              <a:avLst>
                <a:gd name="adj1" fmla="val 0"/>
                <a:gd name="adj2" fmla="val 103225"/>
              </a:avLst>
            </a:prstGeom>
            <a:solidFill>
              <a:schemeClr val="accent2"/>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200" b="1" dirty="0">
                <a:solidFill>
                  <a:srgbClr val="000000"/>
                </a:solidFill>
              </a:endParaRPr>
            </a:p>
          </p:txBody>
        </p:sp>
        <p:sp>
          <p:nvSpPr>
            <p:cNvPr id="152" name="Rectangle 151"/>
            <p:cNvSpPr/>
            <p:nvPr/>
          </p:nvSpPr>
          <p:spPr bwMode="auto">
            <a:xfrm>
              <a:off x="1153274" y="5277615"/>
              <a:ext cx="123392" cy="164522"/>
            </a:xfrm>
            <a:prstGeom prst="rect">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100" dirty="0">
                <a:solidFill>
                  <a:srgbClr val="000000"/>
                </a:solidFill>
              </a:endParaRPr>
            </a:p>
          </p:txBody>
        </p:sp>
        <p:sp>
          <p:nvSpPr>
            <p:cNvPr id="153" name="Rectangle 152"/>
            <p:cNvSpPr/>
            <p:nvPr/>
          </p:nvSpPr>
          <p:spPr bwMode="auto">
            <a:xfrm>
              <a:off x="2134417" y="5277615"/>
              <a:ext cx="123392" cy="164522"/>
            </a:xfrm>
            <a:prstGeom prst="rect">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100" dirty="0">
                <a:solidFill>
                  <a:srgbClr val="000000"/>
                </a:solidFill>
              </a:endParaRPr>
            </a:p>
          </p:txBody>
        </p:sp>
        <p:sp>
          <p:nvSpPr>
            <p:cNvPr id="154" name="Rectangle 153"/>
            <p:cNvSpPr/>
            <p:nvPr/>
          </p:nvSpPr>
          <p:spPr bwMode="auto">
            <a:xfrm>
              <a:off x="3082569" y="5277615"/>
              <a:ext cx="123392" cy="164522"/>
            </a:xfrm>
            <a:prstGeom prst="rect">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100" dirty="0">
                <a:solidFill>
                  <a:srgbClr val="000000"/>
                </a:solidFill>
              </a:endParaRPr>
            </a:p>
          </p:txBody>
        </p:sp>
        <p:sp>
          <p:nvSpPr>
            <p:cNvPr id="155" name="Rectangle 154"/>
            <p:cNvSpPr/>
            <p:nvPr/>
          </p:nvSpPr>
          <p:spPr bwMode="auto">
            <a:xfrm>
              <a:off x="4036146" y="5277615"/>
              <a:ext cx="123392" cy="164522"/>
            </a:xfrm>
            <a:prstGeom prst="rect">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100" dirty="0">
                <a:solidFill>
                  <a:srgbClr val="000000"/>
                </a:solidFill>
              </a:endParaRPr>
            </a:p>
          </p:txBody>
        </p:sp>
        <p:sp>
          <p:nvSpPr>
            <p:cNvPr id="156" name="Rectangle 155"/>
            <p:cNvSpPr/>
            <p:nvPr/>
          </p:nvSpPr>
          <p:spPr bwMode="auto">
            <a:xfrm>
              <a:off x="4967188" y="5277615"/>
              <a:ext cx="123392" cy="164522"/>
            </a:xfrm>
            <a:prstGeom prst="rect">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100" dirty="0">
                <a:solidFill>
                  <a:srgbClr val="000000"/>
                </a:solidFill>
              </a:endParaRPr>
            </a:p>
          </p:txBody>
        </p:sp>
        <p:sp>
          <p:nvSpPr>
            <p:cNvPr id="157" name="Diamond 156"/>
            <p:cNvSpPr/>
            <p:nvPr/>
          </p:nvSpPr>
          <p:spPr bwMode="auto">
            <a:xfrm>
              <a:off x="1153274"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58" name="Diamond 157"/>
            <p:cNvSpPr/>
            <p:nvPr/>
          </p:nvSpPr>
          <p:spPr bwMode="auto">
            <a:xfrm>
              <a:off x="3221382"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59" name="Diamond 158"/>
            <p:cNvSpPr/>
            <p:nvPr/>
          </p:nvSpPr>
          <p:spPr bwMode="auto">
            <a:xfrm>
              <a:off x="2134417"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0" name="Diamond 159"/>
            <p:cNvSpPr/>
            <p:nvPr/>
          </p:nvSpPr>
          <p:spPr bwMode="auto">
            <a:xfrm>
              <a:off x="3082569"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1" name="Diamond 160"/>
            <p:cNvSpPr/>
            <p:nvPr/>
          </p:nvSpPr>
          <p:spPr bwMode="auto">
            <a:xfrm>
              <a:off x="4036146"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2" name="Diamond 161"/>
            <p:cNvSpPr/>
            <p:nvPr/>
          </p:nvSpPr>
          <p:spPr bwMode="auto">
            <a:xfrm>
              <a:off x="4967188"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3" name="Diamond 162"/>
            <p:cNvSpPr/>
            <p:nvPr/>
          </p:nvSpPr>
          <p:spPr bwMode="auto">
            <a:xfrm>
              <a:off x="2601254"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4" name="Diamond 163"/>
            <p:cNvSpPr/>
            <p:nvPr/>
          </p:nvSpPr>
          <p:spPr bwMode="auto">
            <a:xfrm>
              <a:off x="1216178"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5" name="Diamond 164"/>
            <p:cNvSpPr/>
            <p:nvPr/>
          </p:nvSpPr>
          <p:spPr bwMode="auto">
            <a:xfrm>
              <a:off x="1294070"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7" name="Diamond 166"/>
            <p:cNvSpPr/>
            <p:nvPr/>
          </p:nvSpPr>
          <p:spPr bwMode="auto">
            <a:xfrm>
              <a:off x="1593557"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166" name="Diamond 165"/>
            <p:cNvSpPr/>
            <p:nvPr/>
          </p:nvSpPr>
          <p:spPr bwMode="auto">
            <a:xfrm>
              <a:off x="1672361" y="5455588"/>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68" name="Diamond 67"/>
            <p:cNvSpPr/>
            <p:nvPr/>
          </p:nvSpPr>
          <p:spPr bwMode="auto">
            <a:xfrm>
              <a:off x="2204103" y="5451634"/>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67" name="Rounded Rectangle 66">
              <a:extLst>
                <a:ext uri="{FF2B5EF4-FFF2-40B4-BE49-F238E27FC236}">
                  <a16:creationId xmlns:a16="http://schemas.microsoft.com/office/drawing/2014/main" xmlns="" id="{92CA936F-A97A-2948-8F46-3E4EC8870DF7}"/>
                </a:ext>
              </a:extLst>
            </p:cNvPr>
            <p:cNvSpPr/>
            <p:nvPr/>
          </p:nvSpPr>
          <p:spPr bwMode="auto">
            <a:xfrm>
              <a:off x="667632" y="1599360"/>
              <a:ext cx="454171" cy="2197380"/>
            </a:xfrm>
            <a:prstGeom prst="round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80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E</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N</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R</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O</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L</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L</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M</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E</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N</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T</a:t>
              </a:r>
            </a:p>
            <a:p>
              <a:pPr algn="ctr" fontAlgn="base">
                <a:lnSpc>
                  <a:spcPct val="80000"/>
                </a:lnSpc>
                <a:spcBef>
                  <a:spcPct val="0"/>
                </a:spcBef>
                <a:spcAft>
                  <a:spcPct val="0"/>
                </a:spcAft>
                <a:defRPr/>
              </a:pPr>
              <a:endParaRPr lang="en-US" sz="1200" b="1" kern="0" dirty="0">
                <a:solidFill>
                  <a:schemeClr val="tx1">
                    <a:lumMod val="50000"/>
                  </a:schemeClr>
                </a:solidFill>
                <a:ea typeface="ＭＳ Ｐゴシック" pitchFamily="34" charset="-128"/>
              </a:endParaRP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1:1</a:t>
              </a:r>
            </a:p>
          </p:txBody>
        </p:sp>
        <p:sp>
          <p:nvSpPr>
            <p:cNvPr id="79" name="Right Arrow 78">
              <a:extLst>
                <a:ext uri="{FF2B5EF4-FFF2-40B4-BE49-F238E27FC236}">
                  <a16:creationId xmlns:a16="http://schemas.microsoft.com/office/drawing/2014/main" xmlns="" id="{CA643FE0-3F8A-604B-A823-E9635C891927}"/>
                </a:ext>
              </a:extLst>
            </p:cNvPr>
            <p:cNvSpPr/>
            <p:nvPr/>
          </p:nvSpPr>
          <p:spPr bwMode="auto">
            <a:xfrm>
              <a:off x="1123132" y="2300108"/>
              <a:ext cx="218444" cy="219098"/>
            </a:xfrm>
            <a:prstGeom prst="rightArrow">
              <a:avLst/>
            </a:prstGeom>
            <a:solidFill>
              <a:schemeClr val="bg1">
                <a:lumMod val="85000"/>
              </a:schemeClr>
            </a:solidFill>
            <a:ln w="12700" cap="flat" cmpd="sng" algn="ctr">
              <a:solidFill>
                <a:schemeClr val="bg1">
                  <a:lumMod val="50000"/>
                </a:schemeClr>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80" name="Right Arrow 79">
              <a:extLst>
                <a:ext uri="{FF2B5EF4-FFF2-40B4-BE49-F238E27FC236}">
                  <a16:creationId xmlns:a16="http://schemas.microsoft.com/office/drawing/2014/main" xmlns="" id="{DEB7B207-B381-824A-A8D4-4DBE2E11623F}"/>
                </a:ext>
              </a:extLst>
            </p:cNvPr>
            <p:cNvSpPr/>
            <p:nvPr/>
          </p:nvSpPr>
          <p:spPr bwMode="auto">
            <a:xfrm>
              <a:off x="1123132" y="3258041"/>
              <a:ext cx="218444" cy="219098"/>
            </a:xfrm>
            <a:prstGeom prst="rightArrow">
              <a:avLst/>
            </a:prstGeom>
            <a:solidFill>
              <a:schemeClr val="bg1">
                <a:lumMod val="85000"/>
              </a:schemeClr>
            </a:solidFill>
            <a:ln w="12700" cap="flat" cmpd="sng" algn="ctr">
              <a:solidFill>
                <a:schemeClr val="bg1">
                  <a:lumMod val="50000"/>
                </a:schemeClr>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82" name="Rounded Rectangle 129">
              <a:extLst>
                <a:ext uri="{FF2B5EF4-FFF2-40B4-BE49-F238E27FC236}">
                  <a16:creationId xmlns:a16="http://schemas.microsoft.com/office/drawing/2014/main" xmlns="" id="{39203C17-AB1C-466D-95F7-F8FF2E01783C}"/>
                </a:ext>
              </a:extLst>
            </p:cNvPr>
            <p:cNvSpPr/>
            <p:nvPr/>
          </p:nvSpPr>
          <p:spPr bwMode="auto">
            <a:xfrm>
              <a:off x="5231400" y="1977441"/>
              <a:ext cx="1612800" cy="864279"/>
            </a:xfrm>
            <a:prstGeom prst="roundRect">
              <a:avLst/>
            </a:prstGeom>
            <a:solidFill>
              <a:schemeClr val="accent5"/>
            </a:solidFill>
            <a:ln w="2857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fontAlgn="base">
                <a:spcBef>
                  <a:spcPct val="0"/>
                </a:spcBef>
                <a:spcAft>
                  <a:spcPct val="0"/>
                </a:spcAft>
                <a:defRPr/>
              </a:pPr>
              <a:r>
                <a:rPr lang="en-US" sz="1200" b="1" dirty="0">
                  <a:solidFill>
                    <a:schemeClr val="bg1"/>
                  </a:solidFill>
                  <a:ea typeface="Calibri" pitchFamily="34" charset="0"/>
                  <a:cs typeface="Calibri" pitchFamily="34" charset="0"/>
                </a:rPr>
                <a:t>Denosumab</a:t>
              </a:r>
            </a:p>
            <a:p>
              <a:pPr algn="ctr" fontAlgn="base">
                <a:spcBef>
                  <a:spcPct val="0"/>
                </a:spcBef>
                <a:spcAft>
                  <a:spcPct val="0"/>
                </a:spcAft>
                <a:defRPr/>
              </a:pPr>
              <a:r>
                <a:rPr lang="en-US" sz="1200" b="1" dirty="0">
                  <a:solidFill>
                    <a:schemeClr val="bg1"/>
                  </a:solidFill>
                  <a:ea typeface="Calibri" pitchFamily="34" charset="0"/>
                  <a:cs typeface="Calibri" pitchFamily="34" charset="0"/>
                </a:rPr>
                <a:t>60 mg SC Q6M</a:t>
              </a:r>
            </a:p>
            <a:p>
              <a:pPr algn="ctr" fontAlgn="base">
                <a:spcBef>
                  <a:spcPct val="0"/>
                </a:spcBef>
                <a:spcAft>
                  <a:spcPct val="0"/>
                </a:spcAft>
                <a:defRPr/>
              </a:pPr>
              <a:r>
                <a:rPr lang="en-US" sz="1200" b="1" dirty="0">
                  <a:solidFill>
                    <a:schemeClr val="bg1"/>
                  </a:solidFill>
                  <a:ea typeface="Calibri" pitchFamily="34" charset="0"/>
                  <a:cs typeface="Calibri" pitchFamily="34" charset="0"/>
                </a:rPr>
                <a:t>(n = 3003)</a:t>
              </a:r>
            </a:p>
          </p:txBody>
        </p:sp>
        <p:sp>
          <p:nvSpPr>
            <p:cNvPr id="83" name="Rounded Rectangle 132">
              <a:extLst>
                <a:ext uri="{FF2B5EF4-FFF2-40B4-BE49-F238E27FC236}">
                  <a16:creationId xmlns:a16="http://schemas.microsoft.com/office/drawing/2014/main" xmlns="" id="{851ABD4C-8D83-42D7-A0BD-36BA470936F4}"/>
                </a:ext>
              </a:extLst>
            </p:cNvPr>
            <p:cNvSpPr/>
            <p:nvPr/>
          </p:nvSpPr>
          <p:spPr bwMode="auto">
            <a:xfrm>
              <a:off x="5231400" y="2940550"/>
              <a:ext cx="1612800" cy="864279"/>
            </a:xfrm>
            <a:prstGeom prst="roundRect">
              <a:avLst/>
            </a:prstGeom>
            <a:solidFill>
              <a:schemeClr val="accent5"/>
            </a:solidFill>
            <a:ln w="2857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fontAlgn="base">
                <a:spcBef>
                  <a:spcPct val="0"/>
                </a:spcBef>
                <a:spcAft>
                  <a:spcPct val="0"/>
                </a:spcAft>
                <a:defRPr/>
              </a:pPr>
              <a:r>
                <a:rPr lang="en-US" sz="1200" b="1" dirty="0">
                  <a:solidFill>
                    <a:schemeClr val="bg1"/>
                  </a:solidFill>
                  <a:ea typeface="Calibri" pitchFamily="34" charset="0"/>
                  <a:cs typeface="Calibri" pitchFamily="34" charset="0"/>
                </a:rPr>
                <a:t>Denosumab</a:t>
              </a:r>
            </a:p>
            <a:p>
              <a:pPr algn="ctr" fontAlgn="base">
                <a:spcBef>
                  <a:spcPct val="0"/>
                </a:spcBef>
                <a:spcAft>
                  <a:spcPct val="0"/>
                </a:spcAft>
                <a:defRPr/>
              </a:pPr>
              <a:r>
                <a:rPr lang="en-US" sz="1200" b="1" dirty="0">
                  <a:solidFill>
                    <a:schemeClr val="bg1"/>
                  </a:solidFill>
                  <a:ea typeface="Calibri" pitchFamily="34" charset="0"/>
                  <a:cs typeface="Calibri" pitchFamily="34" charset="0"/>
                </a:rPr>
                <a:t>60 mg SC Q6M</a:t>
              </a:r>
            </a:p>
            <a:p>
              <a:pPr algn="ctr" fontAlgn="base">
                <a:spcBef>
                  <a:spcPct val="0"/>
                </a:spcBef>
                <a:spcAft>
                  <a:spcPct val="0"/>
                </a:spcAft>
                <a:defRPr/>
              </a:pPr>
              <a:r>
                <a:rPr lang="en-US" sz="1200" b="1" dirty="0">
                  <a:solidFill>
                    <a:schemeClr val="bg1"/>
                  </a:solidFill>
                  <a:ea typeface="Calibri" pitchFamily="34" charset="0"/>
                  <a:cs typeface="Calibri" pitchFamily="34" charset="0"/>
                </a:rPr>
                <a:t>(n = 3042)</a:t>
              </a:r>
            </a:p>
          </p:txBody>
        </p:sp>
        <p:cxnSp>
          <p:nvCxnSpPr>
            <p:cNvPr id="84" name="Straight Connector 83">
              <a:extLst>
                <a:ext uri="{FF2B5EF4-FFF2-40B4-BE49-F238E27FC236}">
                  <a16:creationId xmlns:a16="http://schemas.microsoft.com/office/drawing/2014/main" xmlns="" id="{EBBD4609-CCC3-444F-B65D-807987DB28D0}"/>
                </a:ext>
              </a:extLst>
            </p:cNvPr>
            <p:cNvCxnSpPr/>
            <p:nvPr/>
          </p:nvCxnSpPr>
          <p:spPr bwMode="auto">
            <a:xfrm>
              <a:off x="6955581" y="3868561"/>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85" name="Rectangle 87">
              <a:extLst>
                <a:ext uri="{FF2B5EF4-FFF2-40B4-BE49-F238E27FC236}">
                  <a16:creationId xmlns:a16="http://schemas.microsoft.com/office/drawing/2014/main" xmlns="" id="{EB78BB4D-2F1D-4341-AB21-344999C151FD}"/>
                </a:ext>
              </a:extLst>
            </p:cNvPr>
            <p:cNvSpPr>
              <a:spLocks noChangeArrowheads="1"/>
            </p:cNvSpPr>
            <p:nvPr/>
          </p:nvSpPr>
          <p:spPr bwMode="auto">
            <a:xfrm>
              <a:off x="6780073" y="4154970"/>
              <a:ext cx="335349"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36</a:t>
              </a:r>
            </a:p>
          </p:txBody>
        </p:sp>
        <p:cxnSp>
          <p:nvCxnSpPr>
            <p:cNvPr id="86" name="Straight Connector 85">
              <a:extLst>
                <a:ext uri="{FF2B5EF4-FFF2-40B4-BE49-F238E27FC236}">
                  <a16:creationId xmlns:a16="http://schemas.microsoft.com/office/drawing/2014/main" xmlns="" id="{DA5BE6AF-32DF-4401-9DEC-8F4642277FBA}"/>
                </a:ext>
              </a:extLst>
            </p:cNvPr>
            <p:cNvCxnSpPr/>
            <p:nvPr/>
          </p:nvCxnSpPr>
          <p:spPr bwMode="auto">
            <a:xfrm>
              <a:off x="6950583" y="4416671"/>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xmlns="" id="{F67D78CC-E447-4080-9186-819F76117D8F}"/>
                </a:ext>
              </a:extLst>
            </p:cNvPr>
            <p:cNvCxnSpPr/>
            <p:nvPr/>
          </p:nvCxnSpPr>
          <p:spPr bwMode="auto">
            <a:xfrm>
              <a:off x="6950583" y="4721471"/>
              <a:ext cx="0" cy="209969"/>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88" name="Right Arrow 148">
              <a:extLst>
                <a:ext uri="{FF2B5EF4-FFF2-40B4-BE49-F238E27FC236}">
                  <a16:creationId xmlns:a16="http://schemas.microsoft.com/office/drawing/2014/main" xmlns="" id="{32D0D03A-629B-42F9-9D26-1DC14A2AA713}"/>
                </a:ext>
              </a:extLst>
            </p:cNvPr>
            <p:cNvSpPr/>
            <p:nvPr/>
          </p:nvSpPr>
          <p:spPr bwMode="auto">
            <a:xfrm rot="16200000">
              <a:off x="6861330" y="5100997"/>
              <a:ext cx="164522" cy="123392"/>
            </a:xfrm>
            <a:prstGeom prst="rightArrow">
              <a:avLst>
                <a:gd name="adj1" fmla="val 0"/>
                <a:gd name="adj2" fmla="val 103225"/>
              </a:avLst>
            </a:prstGeom>
            <a:solidFill>
              <a:schemeClr val="accent2"/>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200" b="1" dirty="0">
                <a:solidFill>
                  <a:srgbClr val="000000"/>
                </a:solidFill>
              </a:endParaRPr>
            </a:p>
          </p:txBody>
        </p:sp>
        <p:sp>
          <p:nvSpPr>
            <p:cNvPr id="89" name="Rectangle 88">
              <a:extLst>
                <a:ext uri="{FF2B5EF4-FFF2-40B4-BE49-F238E27FC236}">
                  <a16:creationId xmlns:a16="http://schemas.microsoft.com/office/drawing/2014/main" xmlns="" id="{C36F51ED-6F19-4D66-BBC6-A4B55EA43175}"/>
                </a:ext>
              </a:extLst>
            </p:cNvPr>
            <p:cNvSpPr/>
            <p:nvPr/>
          </p:nvSpPr>
          <p:spPr bwMode="auto">
            <a:xfrm>
              <a:off x="6881895" y="5279934"/>
              <a:ext cx="123392" cy="164522"/>
            </a:xfrm>
            <a:prstGeom prst="rect">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100" dirty="0">
                <a:solidFill>
                  <a:srgbClr val="000000"/>
                </a:solidFill>
              </a:endParaRPr>
            </a:p>
          </p:txBody>
        </p:sp>
        <p:sp>
          <p:nvSpPr>
            <p:cNvPr id="90" name="Diamond 89">
              <a:extLst>
                <a:ext uri="{FF2B5EF4-FFF2-40B4-BE49-F238E27FC236}">
                  <a16:creationId xmlns:a16="http://schemas.microsoft.com/office/drawing/2014/main" xmlns="" id="{C9E7CBE1-AC3D-4E9E-8EEA-BAA51D2318D4}"/>
                </a:ext>
              </a:extLst>
            </p:cNvPr>
            <p:cNvSpPr/>
            <p:nvPr/>
          </p:nvSpPr>
          <p:spPr bwMode="auto">
            <a:xfrm>
              <a:off x="6881895" y="5457907"/>
              <a:ext cx="123392" cy="164522"/>
            </a:xfrm>
            <a:prstGeom prst="diamond">
              <a:avLst/>
            </a:prstGeom>
            <a:solidFill>
              <a:schemeClr val="accent4"/>
            </a:solidFill>
            <a:ln w="12700"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sz="100" dirty="0">
                <a:solidFill>
                  <a:srgbClr val="000000"/>
                </a:solidFill>
              </a:endParaRPr>
            </a:p>
          </p:txBody>
        </p:sp>
        <p:sp>
          <p:nvSpPr>
            <p:cNvPr id="91" name="Rectangle 87">
              <a:extLst>
                <a:ext uri="{FF2B5EF4-FFF2-40B4-BE49-F238E27FC236}">
                  <a16:creationId xmlns:a16="http://schemas.microsoft.com/office/drawing/2014/main" xmlns="" id="{10AAF979-6370-41B6-A7EF-63B5F27660F8}"/>
                </a:ext>
              </a:extLst>
            </p:cNvPr>
            <p:cNvSpPr>
              <a:spLocks noChangeArrowheads="1"/>
            </p:cNvSpPr>
            <p:nvPr/>
          </p:nvSpPr>
          <p:spPr bwMode="auto">
            <a:xfrm>
              <a:off x="5871192" y="4152651"/>
              <a:ext cx="335349"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dirty="0">
                  <a:ea typeface="ＭＳ Ｐゴシック" pitchFamily="34" charset="-128"/>
                </a:rPr>
                <a:t>30</a:t>
              </a:r>
            </a:p>
          </p:txBody>
        </p:sp>
      </p:grpSp>
      <p:sp>
        <p:nvSpPr>
          <p:cNvPr id="73" name="Rectangle 72"/>
          <p:cNvSpPr/>
          <p:nvPr/>
        </p:nvSpPr>
        <p:spPr>
          <a:xfrm>
            <a:off x="7050111" y="2711789"/>
            <a:ext cx="1922205" cy="1807547"/>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44208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graphicFrame>
        <p:nvGraphicFramePr>
          <p:cNvPr id="27" name="Chart 26"/>
          <p:cNvGraphicFramePr/>
          <p:nvPr>
            <p:extLst>
              <p:ext uri="{D42A27DB-BD31-4B8C-83A1-F6EECF244321}">
                <p14:modId xmlns:p14="http://schemas.microsoft.com/office/powerpoint/2010/main" val="673555360"/>
              </p:ext>
            </p:extLst>
          </p:nvPr>
        </p:nvGraphicFramePr>
        <p:xfrm>
          <a:off x="4647405" y="1653709"/>
          <a:ext cx="3953496" cy="44059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hart 33"/>
          <p:cNvGraphicFramePr/>
          <p:nvPr>
            <p:extLst>
              <p:ext uri="{D42A27DB-BD31-4B8C-83A1-F6EECF244321}">
                <p14:modId xmlns:p14="http://schemas.microsoft.com/office/powerpoint/2010/main" val="1727629404"/>
              </p:ext>
            </p:extLst>
          </p:nvPr>
        </p:nvGraphicFramePr>
        <p:xfrm>
          <a:off x="827886" y="2289404"/>
          <a:ext cx="4012060" cy="374294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a:spLocks noGrp="1"/>
          </p:cNvSpPr>
          <p:nvPr>
            <p:ph type="title"/>
          </p:nvPr>
        </p:nvSpPr>
        <p:spPr/>
        <p:txBody>
          <a:bodyPr>
            <a:normAutofit/>
          </a:bodyPr>
          <a:lstStyle/>
          <a:p>
            <a:r>
              <a:rPr lang="en-CA" sz="2400" dirty="0"/>
              <a:t>FRAME: </a:t>
            </a:r>
            <a:r>
              <a:rPr lang="en-US" sz="2400" dirty="0"/>
              <a:t>Lumbar Spine and Total Hip BMD </a:t>
            </a:r>
            <a:br>
              <a:rPr lang="en-US" sz="2400" dirty="0"/>
            </a:br>
            <a:r>
              <a:rPr lang="en-US" sz="2400" dirty="0"/>
              <a:t>Through Month 12</a:t>
            </a:r>
            <a:endParaRPr lang="en-US" sz="2400" baseline="30000" dirty="0"/>
          </a:p>
        </p:txBody>
      </p:sp>
      <p:sp>
        <p:nvSpPr>
          <p:cNvPr id="2" name="Text Placeholder 1">
            <a:extLst>
              <a:ext uri="{FF2B5EF4-FFF2-40B4-BE49-F238E27FC236}">
                <a16:creationId xmlns:a16="http://schemas.microsoft.com/office/drawing/2014/main" xmlns="" id="{A86D2859-BC9D-D849-8DD1-BD4EC4B3828D}"/>
              </a:ext>
            </a:extLst>
          </p:cNvPr>
          <p:cNvSpPr>
            <a:spLocks noGrp="1"/>
          </p:cNvSpPr>
          <p:nvPr>
            <p:ph type="body" sz="quarter" idx="10"/>
          </p:nvPr>
        </p:nvSpPr>
        <p:spPr>
          <a:xfrm>
            <a:off x="216000" y="6013276"/>
            <a:ext cx="8628455" cy="618631"/>
          </a:xfrm>
        </p:spPr>
        <p:txBody>
          <a:bodyPr/>
          <a:lstStyle/>
          <a:p>
            <a:r>
              <a:rPr lang="en-US" dirty="0"/>
              <a:t>Data are least square means (95% CI) adjusted for relevant baseline covariates.</a:t>
            </a:r>
            <a:br>
              <a:rPr lang="en-US" dirty="0"/>
            </a:br>
            <a:r>
              <a:rPr lang="en-US" dirty="0"/>
              <a:t>*</a:t>
            </a:r>
            <a:r>
              <a:rPr lang="en-US" dirty="0">
                <a:solidFill>
                  <a:srgbClr val="777777"/>
                </a:solidFill>
              </a:rPr>
              <a:t>p &lt; 0.001 versus placebo. </a:t>
            </a:r>
            <a:br>
              <a:rPr lang="en-US" dirty="0">
                <a:solidFill>
                  <a:srgbClr val="777777"/>
                </a:solidFill>
              </a:rPr>
            </a:br>
            <a:r>
              <a:rPr lang="en-US" dirty="0">
                <a:solidFill>
                  <a:srgbClr val="777777"/>
                </a:solidFill>
              </a:rPr>
              <a:t>BMD = bone mineral density; CI = confidence interval; ∆ = difference.</a:t>
            </a:r>
          </a:p>
          <a:p>
            <a:pPr lvl="0">
              <a:defRPr/>
            </a:pPr>
            <a:r>
              <a:rPr lang="nb-NO" altLang="en-US" dirty="0" err="1">
                <a:solidFill>
                  <a:srgbClr val="777777"/>
                </a:solidFill>
              </a:rPr>
              <a:t>Adapted</a:t>
            </a:r>
            <a:r>
              <a:rPr lang="nb-NO" altLang="en-US" dirty="0">
                <a:solidFill>
                  <a:srgbClr val="777777"/>
                </a:solidFill>
              </a:rPr>
              <a:t> from: </a:t>
            </a:r>
            <a:r>
              <a:rPr lang="nb-NO" altLang="en-US" dirty="0" err="1">
                <a:solidFill>
                  <a:srgbClr val="777777"/>
                </a:solidFill>
              </a:rPr>
              <a:t>Cosman</a:t>
            </a:r>
            <a:r>
              <a:rPr lang="nb-NO" altLang="en-US" dirty="0">
                <a:solidFill>
                  <a:srgbClr val="777777"/>
                </a:solidFill>
              </a:rPr>
              <a:t> F, </a:t>
            </a:r>
            <a:r>
              <a:rPr lang="nb-NO" altLang="en-US" i="1" dirty="0">
                <a:solidFill>
                  <a:srgbClr val="777777"/>
                </a:solidFill>
              </a:rPr>
              <a:t>et al. N </a:t>
            </a:r>
            <a:r>
              <a:rPr lang="nb-NO" altLang="en-US" i="1" dirty="0" err="1">
                <a:solidFill>
                  <a:srgbClr val="777777"/>
                </a:solidFill>
              </a:rPr>
              <a:t>Engl</a:t>
            </a:r>
            <a:r>
              <a:rPr lang="nb-NO" altLang="en-US" i="1" dirty="0">
                <a:solidFill>
                  <a:srgbClr val="777777"/>
                </a:solidFill>
              </a:rPr>
              <a:t> J Med</a:t>
            </a:r>
            <a:r>
              <a:rPr lang="nb-NO" altLang="en-US" dirty="0">
                <a:solidFill>
                  <a:srgbClr val="777777"/>
                </a:solidFill>
              </a:rPr>
              <a:t> 2016;375:1532–43.</a:t>
            </a:r>
            <a:endParaRPr lang="en-US" altLang="en-US" dirty="0">
              <a:solidFill>
                <a:srgbClr val="777777"/>
              </a:solidFill>
            </a:endParaRPr>
          </a:p>
        </p:txBody>
      </p:sp>
      <p:grpSp>
        <p:nvGrpSpPr>
          <p:cNvPr id="29" name="Group 28"/>
          <p:cNvGrpSpPr/>
          <p:nvPr/>
        </p:nvGrpSpPr>
        <p:grpSpPr>
          <a:xfrm>
            <a:off x="1297784" y="1307142"/>
            <a:ext cx="3232443" cy="264867"/>
            <a:chOff x="1814870" y="1208197"/>
            <a:chExt cx="4309924" cy="252800"/>
          </a:xfrm>
        </p:grpSpPr>
        <p:sp>
          <p:nvSpPr>
            <p:cNvPr id="30" name="TextBox 29"/>
            <p:cNvSpPr txBox="1"/>
            <p:nvPr/>
          </p:nvSpPr>
          <p:spPr>
            <a:xfrm>
              <a:off x="2034538" y="1211306"/>
              <a:ext cx="1661139" cy="249691"/>
            </a:xfrm>
            <a:prstGeom prst="rect">
              <a:avLst/>
            </a:prstGeom>
            <a:noFill/>
          </p:spPr>
          <p:txBody>
            <a:bodyPr wrap="none" rtlCol="0">
              <a:spAutoFit/>
            </a:bodyPr>
            <a:lstStyle/>
            <a:p>
              <a:r>
                <a:rPr lang="en-US" sz="1100" dirty="0"/>
                <a:t>Placebo (n = 61)</a:t>
              </a:r>
            </a:p>
          </p:txBody>
        </p:sp>
        <p:sp>
          <p:nvSpPr>
            <p:cNvPr id="31" name="TextBox 30"/>
            <p:cNvSpPr txBox="1"/>
            <p:nvPr/>
          </p:nvSpPr>
          <p:spPr>
            <a:xfrm>
              <a:off x="3880162" y="1208197"/>
              <a:ext cx="2244632" cy="249691"/>
            </a:xfrm>
            <a:prstGeom prst="rect">
              <a:avLst/>
            </a:prstGeom>
            <a:noFill/>
          </p:spPr>
          <p:txBody>
            <a:bodyPr wrap="none" rtlCol="0">
              <a:spAutoFit/>
            </a:bodyPr>
            <a:lstStyle/>
            <a:p>
              <a:r>
                <a:rPr lang="en-US" sz="1100" dirty="0"/>
                <a:t>Romosozumab (n = 65)</a:t>
              </a:r>
            </a:p>
          </p:txBody>
        </p:sp>
        <p:cxnSp>
          <p:nvCxnSpPr>
            <p:cNvPr id="32" name="Straight Connector 31"/>
            <p:cNvCxnSpPr/>
            <p:nvPr/>
          </p:nvCxnSpPr>
          <p:spPr bwMode="auto">
            <a:xfrm>
              <a:off x="3670326" y="1331984"/>
              <a:ext cx="24384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33" name="Straight Connector 32"/>
            <p:cNvCxnSpPr/>
            <p:nvPr/>
          </p:nvCxnSpPr>
          <p:spPr bwMode="auto">
            <a:xfrm>
              <a:off x="1814870" y="1347104"/>
              <a:ext cx="243840" cy="0"/>
            </a:xfrm>
            <a:prstGeom prst="line">
              <a:avLst/>
            </a:prstGeom>
            <a:solidFill>
              <a:schemeClr val="accent1"/>
            </a:solidFill>
            <a:ln w="28575" cap="flat" cmpd="sng" algn="ctr">
              <a:solidFill>
                <a:schemeClr val="bg1">
                  <a:lumMod val="50000"/>
                </a:schemeClr>
              </a:solidFill>
              <a:prstDash val="solid"/>
              <a:bevel/>
              <a:headEnd type="none" w="med" len="med"/>
              <a:tailEnd type="none" w="med" len="med"/>
            </a:ln>
            <a:effectLst/>
          </p:spPr>
        </p:cxnSp>
      </p:grpSp>
      <p:sp>
        <p:nvSpPr>
          <p:cNvPr id="35" name="TextBox 34"/>
          <p:cNvSpPr txBox="1"/>
          <p:nvPr/>
        </p:nvSpPr>
        <p:spPr>
          <a:xfrm>
            <a:off x="2311588" y="1842071"/>
            <a:ext cx="1358064" cy="307777"/>
          </a:xfrm>
          <a:prstGeom prst="rect">
            <a:avLst/>
          </a:prstGeom>
          <a:noFill/>
        </p:spPr>
        <p:txBody>
          <a:bodyPr wrap="none" rtlCol="0">
            <a:spAutoFit/>
          </a:bodyPr>
          <a:lstStyle/>
          <a:p>
            <a:pPr algn="ctr"/>
            <a:r>
              <a:rPr lang="en-US" sz="1400" b="1" dirty="0"/>
              <a:t>Lumbar spine</a:t>
            </a:r>
          </a:p>
        </p:txBody>
      </p:sp>
      <p:grpSp>
        <p:nvGrpSpPr>
          <p:cNvPr id="36" name="Group 35"/>
          <p:cNvGrpSpPr/>
          <p:nvPr/>
        </p:nvGrpSpPr>
        <p:grpSpPr>
          <a:xfrm>
            <a:off x="2661266" y="2239926"/>
            <a:ext cx="2106440" cy="2657659"/>
            <a:chOff x="3658505" y="2842492"/>
            <a:chExt cx="2077069" cy="1887676"/>
          </a:xfrm>
        </p:grpSpPr>
        <p:grpSp>
          <p:nvGrpSpPr>
            <p:cNvPr id="37" name="Group 36"/>
            <p:cNvGrpSpPr/>
            <p:nvPr/>
          </p:nvGrpSpPr>
          <p:grpSpPr>
            <a:xfrm>
              <a:off x="4676441" y="2842492"/>
              <a:ext cx="987799" cy="1887676"/>
              <a:chOff x="4676441" y="2842492"/>
              <a:chExt cx="987799" cy="1887676"/>
            </a:xfrm>
          </p:grpSpPr>
          <p:sp>
            <p:nvSpPr>
              <p:cNvPr id="44" name="TextBox 43"/>
              <p:cNvSpPr txBox="1"/>
              <p:nvPr/>
            </p:nvSpPr>
            <p:spPr>
              <a:xfrm>
                <a:off x="4676441" y="2842492"/>
                <a:ext cx="629415" cy="185816"/>
              </a:xfrm>
              <a:prstGeom prst="rect">
                <a:avLst/>
              </a:prstGeom>
              <a:noFill/>
            </p:spPr>
            <p:txBody>
              <a:bodyPr wrap="none" rtlCol="0">
                <a:spAutoFit/>
              </a:bodyPr>
              <a:lstStyle/>
              <a:p>
                <a:pPr algn="ctr"/>
                <a:r>
                  <a:rPr lang="en-US" sz="1100" b="1" dirty="0">
                    <a:solidFill>
                      <a:srgbClr val="000000"/>
                    </a:solidFill>
                  </a:rPr>
                  <a:t>13.3%*</a:t>
                </a:r>
              </a:p>
            </p:txBody>
          </p:sp>
          <p:sp>
            <p:nvSpPr>
              <p:cNvPr id="45" name="TextBox 44"/>
              <p:cNvSpPr txBox="1"/>
              <p:nvPr/>
            </p:nvSpPr>
            <p:spPr>
              <a:xfrm>
                <a:off x="5166018" y="4544352"/>
                <a:ext cx="498222" cy="185816"/>
              </a:xfrm>
              <a:prstGeom prst="rect">
                <a:avLst/>
              </a:prstGeom>
              <a:noFill/>
            </p:spPr>
            <p:txBody>
              <a:bodyPr wrap="none" rtlCol="0">
                <a:spAutoFit/>
              </a:bodyPr>
              <a:lstStyle/>
              <a:p>
                <a:pPr algn="ctr"/>
                <a:r>
                  <a:rPr lang="en-US" sz="1100" b="1" dirty="0"/>
                  <a:t>0.0%</a:t>
                </a:r>
              </a:p>
            </p:txBody>
          </p:sp>
        </p:grpSp>
        <p:sp>
          <p:nvSpPr>
            <p:cNvPr id="38" name="TextBox 37"/>
            <p:cNvSpPr txBox="1"/>
            <p:nvPr/>
          </p:nvSpPr>
          <p:spPr>
            <a:xfrm>
              <a:off x="3716952" y="3367029"/>
              <a:ext cx="551964" cy="185816"/>
            </a:xfrm>
            <a:prstGeom prst="rect">
              <a:avLst/>
            </a:prstGeom>
            <a:noFill/>
          </p:spPr>
          <p:txBody>
            <a:bodyPr wrap="none" rtlCol="0">
              <a:spAutoFit/>
            </a:bodyPr>
            <a:lstStyle/>
            <a:p>
              <a:pPr algn="ctr"/>
              <a:r>
                <a:rPr lang="en-US" sz="1100" b="1" dirty="0"/>
                <a:t>9.7%*</a:t>
              </a:r>
            </a:p>
          </p:txBody>
        </p:sp>
        <p:cxnSp>
          <p:nvCxnSpPr>
            <p:cNvPr id="39" name="Straight Arrow Connector 38"/>
            <p:cNvCxnSpPr>
              <a:cxnSpLocks/>
              <a:stCxn id="45" idx="0"/>
            </p:cNvCxnSpPr>
            <p:nvPr/>
          </p:nvCxnSpPr>
          <p:spPr bwMode="auto">
            <a:xfrm flipH="1" flipV="1">
              <a:off x="5405981" y="3524126"/>
              <a:ext cx="0" cy="102022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40" name="Straight Arrow Connector 39"/>
            <p:cNvCxnSpPr>
              <a:cxnSpLocks/>
              <a:stCxn id="43" idx="0"/>
            </p:cNvCxnSpPr>
            <p:nvPr/>
          </p:nvCxnSpPr>
          <p:spPr bwMode="auto">
            <a:xfrm flipH="1" flipV="1">
              <a:off x="3948366" y="3941178"/>
              <a:ext cx="0" cy="58171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41" name="TextBox 4"/>
            <p:cNvSpPr txBox="1"/>
            <p:nvPr/>
          </p:nvSpPr>
          <p:spPr>
            <a:xfrm>
              <a:off x="3658505" y="4159117"/>
              <a:ext cx="597801" cy="185816"/>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b="1" dirty="0"/>
                <a:t>Δ</a:t>
              </a:r>
              <a:r>
                <a:rPr lang="en-US" b="1" dirty="0"/>
                <a:t>9.3%</a:t>
              </a:r>
            </a:p>
          </p:txBody>
        </p:sp>
        <p:sp>
          <p:nvSpPr>
            <p:cNvPr id="42" name="TextBox 3"/>
            <p:cNvSpPr txBox="1"/>
            <p:nvPr/>
          </p:nvSpPr>
          <p:spPr>
            <a:xfrm>
              <a:off x="5083240" y="2975902"/>
              <a:ext cx="629416" cy="185816"/>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a:t>13.3%*</a:t>
              </a:r>
            </a:p>
          </p:txBody>
        </p:sp>
        <p:sp>
          <p:nvSpPr>
            <p:cNvPr id="43" name="TextBox 28"/>
            <p:cNvSpPr txBox="1"/>
            <p:nvPr/>
          </p:nvSpPr>
          <p:spPr>
            <a:xfrm>
              <a:off x="3723376" y="4522897"/>
              <a:ext cx="498222" cy="185816"/>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a:t>0.4%</a:t>
              </a:r>
            </a:p>
          </p:txBody>
        </p:sp>
        <p:sp>
          <p:nvSpPr>
            <p:cNvPr id="97" name="TextBox 3">
              <a:extLst>
                <a:ext uri="{FF2B5EF4-FFF2-40B4-BE49-F238E27FC236}">
                  <a16:creationId xmlns:a16="http://schemas.microsoft.com/office/drawing/2014/main" xmlns="" id="{EA8AF7E4-A49E-2C4D-87A0-61D7294AF3BB}"/>
                </a:ext>
              </a:extLst>
            </p:cNvPr>
            <p:cNvSpPr txBox="1"/>
            <p:nvPr/>
          </p:nvSpPr>
          <p:spPr>
            <a:xfrm>
              <a:off x="5060320" y="3971768"/>
              <a:ext cx="675254" cy="185816"/>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b="1" dirty="0"/>
                <a:t>Δ</a:t>
              </a:r>
              <a:r>
                <a:rPr lang="en-US" b="1" dirty="0"/>
                <a:t>13.3%</a:t>
              </a:r>
            </a:p>
          </p:txBody>
        </p:sp>
      </p:grpSp>
      <p:sp>
        <p:nvSpPr>
          <p:cNvPr id="46" name="TextBox 45"/>
          <p:cNvSpPr txBox="1"/>
          <p:nvPr/>
        </p:nvSpPr>
        <p:spPr>
          <a:xfrm rot="16200000">
            <a:off x="-327957" y="3671047"/>
            <a:ext cx="2433679" cy="261610"/>
          </a:xfrm>
          <a:prstGeom prst="rect">
            <a:avLst/>
          </a:prstGeom>
          <a:noFill/>
        </p:spPr>
        <p:txBody>
          <a:bodyPr wrap="none" rtlCol="0">
            <a:spAutoFit/>
          </a:bodyPr>
          <a:lstStyle/>
          <a:p>
            <a:pPr algn="ctr"/>
            <a:r>
              <a:rPr lang="en-US" sz="1100" b="1" dirty="0"/>
              <a:t>Percentage change from baseline</a:t>
            </a:r>
          </a:p>
        </p:txBody>
      </p:sp>
      <p:sp>
        <p:nvSpPr>
          <p:cNvPr id="47" name="TextBox 46"/>
          <p:cNvSpPr txBox="1"/>
          <p:nvPr/>
        </p:nvSpPr>
        <p:spPr>
          <a:xfrm>
            <a:off x="2388037" y="5696414"/>
            <a:ext cx="1127232" cy="276999"/>
          </a:xfrm>
          <a:prstGeom prst="rect">
            <a:avLst/>
          </a:prstGeom>
          <a:noFill/>
        </p:spPr>
        <p:txBody>
          <a:bodyPr wrap="none" rtlCol="0">
            <a:spAutoFit/>
          </a:bodyPr>
          <a:lstStyle/>
          <a:p>
            <a:pPr algn="ctr"/>
            <a:r>
              <a:rPr lang="en-US" sz="1200" b="1" dirty="0"/>
              <a:t>Study month</a:t>
            </a:r>
          </a:p>
        </p:txBody>
      </p:sp>
      <p:sp>
        <p:nvSpPr>
          <p:cNvPr id="49" name="TextBox 48"/>
          <p:cNvSpPr txBox="1"/>
          <p:nvPr/>
        </p:nvSpPr>
        <p:spPr>
          <a:xfrm>
            <a:off x="6673943" y="4033916"/>
            <a:ext cx="588623" cy="253916"/>
          </a:xfrm>
          <a:prstGeom prst="rect">
            <a:avLst/>
          </a:prstGeom>
          <a:noFill/>
        </p:spPr>
        <p:txBody>
          <a:bodyPr wrap="none" rtlCol="0">
            <a:spAutoFit/>
          </a:bodyPr>
          <a:lstStyle/>
          <a:p>
            <a:pPr algn="ctr"/>
            <a:r>
              <a:rPr lang="el-GR" sz="1050" b="1" dirty="0"/>
              <a:t>Δ</a:t>
            </a:r>
            <a:r>
              <a:rPr lang="en-US" sz="1050" b="1" dirty="0"/>
              <a:t>4.3%</a:t>
            </a:r>
          </a:p>
        </p:txBody>
      </p:sp>
      <p:sp>
        <p:nvSpPr>
          <p:cNvPr id="50" name="TextBox 49"/>
          <p:cNvSpPr txBox="1"/>
          <p:nvPr/>
        </p:nvSpPr>
        <p:spPr>
          <a:xfrm>
            <a:off x="7937033" y="2978422"/>
            <a:ext cx="559769" cy="261610"/>
          </a:xfrm>
          <a:prstGeom prst="rect">
            <a:avLst/>
          </a:prstGeom>
          <a:noFill/>
        </p:spPr>
        <p:txBody>
          <a:bodyPr wrap="none" rtlCol="0">
            <a:spAutoFit/>
          </a:bodyPr>
          <a:lstStyle/>
          <a:p>
            <a:pPr algn="ctr"/>
            <a:r>
              <a:rPr lang="en-US" sz="1100" b="1" dirty="0"/>
              <a:t>6.8%*</a:t>
            </a:r>
          </a:p>
        </p:txBody>
      </p:sp>
      <p:sp>
        <p:nvSpPr>
          <p:cNvPr id="51" name="TextBox 50"/>
          <p:cNvSpPr txBox="1"/>
          <p:nvPr/>
        </p:nvSpPr>
        <p:spPr>
          <a:xfrm>
            <a:off x="7957529" y="4265403"/>
            <a:ext cx="505267" cy="261610"/>
          </a:xfrm>
          <a:prstGeom prst="rect">
            <a:avLst/>
          </a:prstGeom>
          <a:noFill/>
        </p:spPr>
        <p:txBody>
          <a:bodyPr wrap="none" rtlCol="0">
            <a:spAutoFit/>
          </a:bodyPr>
          <a:lstStyle/>
          <a:p>
            <a:pPr algn="ctr"/>
            <a:r>
              <a:rPr lang="en-US" sz="1100" b="1" dirty="0"/>
              <a:t>0.0%</a:t>
            </a:r>
          </a:p>
        </p:txBody>
      </p:sp>
      <p:sp>
        <p:nvSpPr>
          <p:cNvPr id="52" name="TextBox 51"/>
          <p:cNvSpPr txBox="1"/>
          <p:nvPr/>
        </p:nvSpPr>
        <p:spPr>
          <a:xfrm>
            <a:off x="6441185" y="3356121"/>
            <a:ext cx="559769" cy="261610"/>
          </a:xfrm>
          <a:prstGeom prst="rect">
            <a:avLst/>
          </a:prstGeom>
          <a:noFill/>
        </p:spPr>
        <p:txBody>
          <a:bodyPr wrap="none" rtlCol="0">
            <a:spAutoFit/>
          </a:bodyPr>
          <a:lstStyle/>
          <a:p>
            <a:pPr algn="ctr"/>
            <a:r>
              <a:rPr lang="en-US" sz="1100" b="1" dirty="0"/>
              <a:t>4.7%*</a:t>
            </a:r>
          </a:p>
        </p:txBody>
      </p:sp>
      <p:sp>
        <p:nvSpPr>
          <p:cNvPr id="53" name="TextBox 52"/>
          <p:cNvSpPr txBox="1"/>
          <p:nvPr/>
        </p:nvSpPr>
        <p:spPr>
          <a:xfrm>
            <a:off x="6470533" y="4217227"/>
            <a:ext cx="505267" cy="261610"/>
          </a:xfrm>
          <a:prstGeom prst="rect">
            <a:avLst/>
          </a:prstGeom>
          <a:noFill/>
        </p:spPr>
        <p:txBody>
          <a:bodyPr wrap="none" rtlCol="0">
            <a:spAutoFit/>
          </a:bodyPr>
          <a:lstStyle/>
          <a:p>
            <a:pPr algn="ctr"/>
            <a:r>
              <a:rPr lang="en-US" sz="1100" b="1" dirty="0"/>
              <a:t>0.4%</a:t>
            </a:r>
          </a:p>
        </p:txBody>
      </p:sp>
      <p:cxnSp>
        <p:nvCxnSpPr>
          <p:cNvPr id="54" name="Straight Arrow Connector 53"/>
          <p:cNvCxnSpPr/>
          <p:nvPr/>
        </p:nvCxnSpPr>
        <p:spPr bwMode="auto">
          <a:xfrm flipV="1">
            <a:off x="6721069" y="3979598"/>
            <a:ext cx="0" cy="28580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55" name="Straight Arrow Connector 54"/>
          <p:cNvCxnSpPr/>
          <p:nvPr/>
        </p:nvCxnSpPr>
        <p:spPr bwMode="auto">
          <a:xfrm flipH="1" flipV="1">
            <a:off x="8210163" y="3617731"/>
            <a:ext cx="6755" cy="68574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56" name="TextBox 55"/>
          <p:cNvSpPr txBox="1"/>
          <p:nvPr/>
        </p:nvSpPr>
        <p:spPr>
          <a:xfrm>
            <a:off x="7932700" y="3891013"/>
            <a:ext cx="588623" cy="253916"/>
          </a:xfrm>
          <a:prstGeom prst="rect">
            <a:avLst/>
          </a:prstGeom>
          <a:solidFill>
            <a:schemeClr val="bg1"/>
          </a:solidFill>
        </p:spPr>
        <p:txBody>
          <a:bodyPr wrap="none" rtlCol="0">
            <a:spAutoFit/>
          </a:bodyPr>
          <a:lstStyle/>
          <a:p>
            <a:pPr algn="ctr"/>
            <a:r>
              <a:rPr lang="el-GR" sz="1050" b="1" dirty="0"/>
              <a:t>Δ</a:t>
            </a:r>
            <a:r>
              <a:rPr lang="en-US" sz="1050" b="1" dirty="0"/>
              <a:t>6.8%</a:t>
            </a:r>
          </a:p>
        </p:txBody>
      </p:sp>
      <p:sp>
        <p:nvSpPr>
          <p:cNvPr id="57" name="TextBox 56"/>
          <p:cNvSpPr txBox="1"/>
          <p:nvPr/>
        </p:nvSpPr>
        <p:spPr>
          <a:xfrm>
            <a:off x="6423772" y="1838521"/>
            <a:ext cx="915123" cy="307777"/>
          </a:xfrm>
          <a:prstGeom prst="rect">
            <a:avLst/>
          </a:prstGeom>
          <a:noFill/>
        </p:spPr>
        <p:txBody>
          <a:bodyPr wrap="none" rtlCol="0">
            <a:spAutoFit/>
          </a:bodyPr>
          <a:lstStyle/>
          <a:p>
            <a:pPr algn="ctr"/>
            <a:r>
              <a:rPr lang="en-US" sz="1400" b="1" dirty="0"/>
              <a:t>Total hip</a:t>
            </a:r>
          </a:p>
        </p:txBody>
      </p:sp>
      <p:sp>
        <p:nvSpPr>
          <p:cNvPr id="64" name="TextBox 63"/>
          <p:cNvSpPr txBox="1"/>
          <p:nvPr/>
        </p:nvSpPr>
        <p:spPr>
          <a:xfrm>
            <a:off x="6126983" y="5701041"/>
            <a:ext cx="1127232" cy="276999"/>
          </a:xfrm>
          <a:prstGeom prst="rect">
            <a:avLst/>
          </a:prstGeom>
          <a:noFill/>
        </p:spPr>
        <p:txBody>
          <a:bodyPr wrap="none" rtlCol="0">
            <a:spAutoFit/>
          </a:bodyPr>
          <a:lstStyle/>
          <a:p>
            <a:pPr algn="ctr"/>
            <a:r>
              <a:rPr lang="en-US" sz="1200" b="1" dirty="0"/>
              <a:t>Study month</a:t>
            </a:r>
          </a:p>
        </p:txBody>
      </p:sp>
      <p:sp>
        <p:nvSpPr>
          <p:cNvPr id="80" name="TextBox 79">
            <a:extLst>
              <a:ext uri="{FF2B5EF4-FFF2-40B4-BE49-F238E27FC236}">
                <a16:creationId xmlns:a16="http://schemas.microsoft.com/office/drawing/2014/main" xmlns="" id="{02DFF0DD-29DF-5747-96F9-EB1D7C0C1EC2}"/>
              </a:ext>
            </a:extLst>
          </p:cNvPr>
          <p:cNvSpPr txBox="1"/>
          <p:nvPr/>
        </p:nvSpPr>
        <p:spPr>
          <a:xfrm>
            <a:off x="1466288" y="2154169"/>
            <a:ext cx="2967168" cy="308553"/>
          </a:xfrm>
          <a:prstGeom prst="rect">
            <a:avLst/>
          </a:prstGeom>
          <a:solidFill>
            <a:schemeClr val="tx2"/>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Placebo vs romosozumab</a:t>
            </a:r>
          </a:p>
        </p:txBody>
      </p:sp>
      <p:sp>
        <p:nvSpPr>
          <p:cNvPr id="82" name="TextBox 81">
            <a:extLst>
              <a:ext uri="{FF2B5EF4-FFF2-40B4-BE49-F238E27FC236}">
                <a16:creationId xmlns:a16="http://schemas.microsoft.com/office/drawing/2014/main" xmlns="" id="{7895B757-8BAD-384B-B9CB-D41F886CBB6B}"/>
              </a:ext>
            </a:extLst>
          </p:cNvPr>
          <p:cNvSpPr txBox="1"/>
          <p:nvPr/>
        </p:nvSpPr>
        <p:spPr>
          <a:xfrm>
            <a:off x="5207015" y="2154169"/>
            <a:ext cx="2967168" cy="308553"/>
          </a:xfrm>
          <a:prstGeom prst="rect">
            <a:avLst/>
          </a:prstGeom>
          <a:solidFill>
            <a:schemeClr val="tx2"/>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Placebo vs romosozumab</a:t>
            </a:r>
          </a:p>
        </p:txBody>
      </p:sp>
      <p:grpSp>
        <p:nvGrpSpPr>
          <p:cNvPr id="92" name="Group 91">
            <a:extLst>
              <a:ext uri="{FF2B5EF4-FFF2-40B4-BE49-F238E27FC236}">
                <a16:creationId xmlns:a16="http://schemas.microsoft.com/office/drawing/2014/main" xmlns="" id="{69E3FE44-8336-BF44-BF8E-E2B5CCF1E10A}"/>
              </a:ext>
            </a:extLst>
          </p:cNvPr>
          <p:cNvGrpSpPr/>
          <p:nvPr/>
        </p:nvGrpSpPr>
        <p:grpSpPr>
          <a:xfrm>
            <a:off x="5099471" y="1307142"/>
            <a:ext cx="3208398" cy="264867"/>
            <a:chOff x="1814870" y="1208197"/>
            <a:chExt cx="4277864" cy="252800"/>
          </a:xfrm>
        </p:grpSpPr>
        <p:sp>
          <p:nvSpPr>
            <p:cNvPr id="93" name="TextBox 92">
              <a:extLst>
                <a:ext uri="{FF2B5EF4-FFF2-40B4-BE49-F238E27FC236}">
                  <a16:creationId xmlns:a16="http://schemas.microsoft.com/office/drawing/2014/main" xmlns="" id="{93C3D532-C915-EB43-AD35-D46D7F5A5E84}"/>
                </a:ext>
              </a:extLst>
            </p:cNvPr>
            <p:cNvSpPr txBox="1"/>
            <p:nvPr/>
          </p:nvSpPr>
          <p:spPr>
            <a:xfrm>
              <a:off x="2034538" y="1211306"/>
              <a:ext cx="1661139" cy="249691"/>
            </a:xfrm>
            <a:prstGeom prst="rect">
              <a:avLst/>
            </a:prstGeom>
            <a:noFill/>
          </p:spPr>
          <p:txBody>
            <a:bodyPr wrap="none" rtlCol="0">
              <a:spAutoFit/>
            </a:bodyPr>
            <a:lstStyle/>
            <a:p>
              <a:r>
                <a:rPr lang="en-US" sz="1100" dirty="0"/>
                <a:t>Placebo (n = 62)</a:t>
              </a:r>
            </a:p>
          </p:txBody>
        </p:sp>
        <p:sp>
          <p:nvSpPr>
            <p:cNvPr id="94" name="TextBox 93">
              <a:extLst>
                <a:ext uri="{FF2B5EF4-FFF2-40B4-BE49-F238E27FC236}">
                  <a16:creationId xmlns:a16="http://schemas.microsoft.com/office/drawing/2014/main" xmlns="" id="{F2F209F6-F0B7-EB44-BDE8-72BE82AC63F8}"/>
                </a:ext>
              </a:extLst>
            </p:cNvPr>
            <p:cNvSpPr txBox="1"/>
            <p:nvPr/>
          </p:nvSpPr>
          <p:spPr>
            <a:xfrm>
              <a:off x="3880162" y="1208197"/>
              <a:ext cx="2212572" cy="249691"/>
            </a:xfrm>
            <a:prstGeom prst="rect">
              <a:avLst/>
            </a:prstGeom>
            <a:noFill/>
          </p:spPr>
          <p:txBody>
            <a:bodyPr wrap="none" rtlCol="0">
              <a:spAutoFit/>
            </a:bodyPr>
            <a:lstStyle/>
            <a:p>
              <a:r>
                <a:rPr lang="en-US" sz="1100" dirty="0"/>
                <a:t>Romosozumab (n = 66)</a:t>
              </a:r>
            </a:p>
          </p:txBody>
        </p:sp>
        <p:cxnSp>
          <p:nvCxnSpPr>
            <p:cNvPr id="95" name="Straight Connector 94">
              <a:extLst>
                <a:ext uri="{FF2B5EF4-FFF2-40B4-BE49-F238E27FC236}">
                  <a16:creationId xmlns:a16="http://schemas.microsoft.com/office/drawing/2014/main" xmlns="" id="{2954104B-31B1-A14F-9FB6-C4992E43B222}"/>
                </a:ext>
              </a:extLst>
            </p:cNvPr>
            <p:cNvCxnSpPr/>
            <p:nvPr/>
          </p:nvCxnSpPr>
          <p:spPr bwMode="auto">
            <a:xfrm>
              <a:off x="3670326" y="1331984"/>
              <a:ext cx="24384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xmlns="" id="{0113593B-01E6-354C-B99A-BA4DEA0B3580}"/>
                </a:ext>
              </a:extLst>
            </p:cNvPr>
            <p:cNvCxnSpPr/>
            <p:nvPr/>
          </p:nvCxnSpPr>
          <p:spPr bwMode="auto">
            <a:xfrm>
              <a:off x="1814870" y="1347104"/>
              <a:ext cx="243840" cy="0"/>
            </a:xfrm>
            <a:prstGeom prst="line">
              <a:avLst/>
            </a:prstGeom>
            <a:solidFill>
              <a:schemeClr val="accent1"/>
            </a:solidFill>
            <a:ln w="28575" cap="flat" cmpd="sng" algn="ctr">
              <a:solidFill>
                <a:schemeClr val="bg1">
                  <a:lumMod val="50000"/>
                </a:schemeClr>
              </a:solidFill>
              <a:prstDash val="solid"/>
              <a:bevel/>
              <a:headEnd type="none" w="med" len="med"/>
              <a:tailEnd type="none" w="med" len="med"/>
            </a:ln>
            <a:effectLst/>
          </p:spPr>
        </p:cxnSp>
      </p:grpSp>
    </p:spTree>
    <p:extLst>
      <p:ext uri="{BB962C8B-B14F-4D97-AF65-F5344CB8AC3E}">
        <p14:creationId xmlns:p14="http://schemas.microsoft.com/office/powerpoint/2010/main" val="336468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p:txBody>
          <a:bodyPr>
            <a:normAutofit/>
          </a:bodyPr>
          <a:lstStyle/>
          <a:p>
            <a:r>
              <a:rPr lang="en-CA" sz="2400" dirty="0"/>
              <a:t>FRAME: </a:t>
            </a:r>
            <a:r>
              <a:rPr lang="en-US" sz="2400" dirty="0"/>
              <a:t>Incidence of New Vertebral Fracture</a:t>
            </a:r>
            <a:br>
              <a:rPr lang="en-US" sz="2400" dirty="0"/>
            </a:br>
            <a:r>
              <a:rPr lang="en-US" sz="2400" dirty="0"/>
              <a:t>Through Month 12 </a:t>
            </a:r>
            <a:endParaRPr lang="en-US" sz="2400" baseline="30000" dirty="0"/>
          </a:p>
        </p:txBody>
      </p:sp>
      <p:sp>
        <p:nvSpPr>
          <p:cNvPr id="3" name="Text Placeholder 2">
            <a:extLst>
              <a:ext uri="{FF2B5EF4-FFF2-40B4-BE49-F238E27FC236}">
                <a16:creationId xmlns:a16="http://schemas.microsoft.com/office/drawing/2014/main" xmlns="" id="{540FDAF7-B4C8-1A4E-8873-0E24074BF0EF}"/>
              </a:ext>
            </a:extLst>
          </p:cNvPr>
          <p:cNvSpPr>
            <a:spLocks noGrp="1"/>
          </p:cNvSpPr>
          <p:nvPr>
            <p:ph type="body" sz="quarter" idx="10"/>
          </p:nvPr>
        </p:nvSpPr>
        <p:spPr>
          <a:xfrm>
            <a:off x="216000" y="6013276"/>
            <a:ext cx="8628455" cy="618631"/>
          </a:xfrm>
        </p:spPr>
        <p:txBody>
          <a:bodyPr/>
          <a:lstStyle/>
          <a:p>
            <a:pPr lvl="0">
              <a:defRPr/>
            </a:pPr>
            <a:r>
              <a:rPr lang="en-US" dirty="0">
                <a:solidFill>
                  <a:srgbClr val="777777"/>
                </a:solidFill>
              </a:rPr>
              <a:t>n/N1 = number of subjects with fractures/number of subjects in the primary analysis set for vertebral fractures; p</a:t>
            </a:r>
            <a:r>
              <a:rPr lang="en-US" i="1" dirty="0">
                <a:solidFill>
                  <a:srgbClr val="777777"/>
                </a:solidFill>
              </a:rPr>
              <a:t> </a:t>
            </a:r>
            <a:r>
              <a:rPr lang="en-US" dirty="0">
                <a:solidFill>
                  <a:srgbClr val="777777"/>
                </a:solidFill>
              </a:rPr>
              <a:t>value based on logistic regression model adjusted for age (&lt;75, ≥75) and prevalent vertebral fracture. </a:t>
            </a:r>
            <a:br>
              <a:rPr lang="en-US" dirty="0">
                <a:solidFill>
                  <a:srgbClr val="777777"/>
                </a:solidFill>
              </a:rPr>
            </a:br>
            <a:r>
              <a:rPr lang="en-US" altLang="en-US" dirty="0">
                <a:solidFill>
                  <a:srgbClr val="777777"/>
                </a:solidFill>
              </a:rPr>
              <a:t>RRR = relative risk reduction.</a:t>
            </a:r>
          </a:p>
          <a:p>
            <a:pPr>
              <a:defRPr/>
            </a:pPr>
            <a:r>
              <a:rPr lang="nb-NO" altLang="en-US" dirty="0">
                <a:solidFill>
                  <a:srgbClr val="777777"/>
                </a:solidFill>
              </a:rPr>
              <a:t>Adapted from: Cosman F, </a:t>
            </a:r>
            <a:r>
              <a:rPr lang="nb-NO" altLang="en-US" i="1" dirty="0">
                <a:solidFill>
                  <a:srgbClr val="777777"/>
                </a:solidFill>
              </a:rPr>
              <a:t>et al. N Engl J Med</a:t>
            </a:r>
            <a:r>
              <a:rPr lang="nb-NO" altLang="en-US" dirty="0">
                <a:solidFill>
                  <a:srgbClr val="777777"/>
                </a:solidFill>
              </a:rPr>
              <a:t>. 2016;375:1532–43. </a:t>
            </a:r>
            <a:endParaRPr lang="en-US" dirty="0">
              <a:solidFill>
                <a:srgbClr val="777777"/>
              </a:solidFill>
            </a:endParaRPr>
          </a:p>
        </p:txBody>
      </p:sp>
      <p:graphicFrame>
        <p:nvGraphicFramePr>
          <p:cNvPr id="5" name="Chart 4"/>
          <p:cNvGraphicFramePr/>
          <p:nvPr>
            <p:extLst>
              <p:ext uri="{D42A27DB-BD31-4B8C-83A1-F6EECF244321}">
                <p14:modId xmlns:p14="http://schemas.microsoft.com/office/powerpoint/2010/main" val="2780224767"/>
              </p:ext>
            </p:extLst>
          </p:nvPr>
        </p:nvGraphicFramePr>
        <p:xfrm>
          <a:off x="1800321" y="1551121"/>
          <a:ext cx="5852930" cy="4392783"/>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257"/>
          <p:cNvGrpSpPr>
            <a:grpSpLocks/>
          </p:cNvGrpSpPr>
          <p:nvPr/>
        </p:nvGrpSpPr>
        <p:grpSpPr bwMode="auto">
          <a:xfrm>
            <a:off x="3884815" y="2305772"/>
            <a:ext cx="1788412" cy="2043793"/>
            <a:chOff x="4503" y="1116"/>
            <a:chExt cx="440" cy="1401"/>
          </a:xfrm>
        </p:grpSpPr>
        <p:sp>
          <p:nvSpPr>
            <p:cNvPr id="11" name="Line 13"/>
            <p:cNvSpPr>
              <a:spLocks noChangeShapeType="1"/>
            </p:cNvSpPr>
            <p:nvPr/>
          </p:nvSpPr>
          <p:spPr bwMode="auto">
            <a:xfrm flipH="1">
              <a:off x="4943" y="1117"/>
              <a:ext cx="0" cy="1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sp>
          <p:nvSpPr>
            <p:cNvPr id="12" name="Line 14"/>
            <p:cNvSpPr>
              <a:spLocks noChangeShapeType="1"/>
            </p:cNvSpPr>
            <p:nvPr/>
          </p:nvSpPr>
          <p:spPr bwMode="auto">
            <a:xfrm flipH="1">
              <a:off x="4503" y="1116"/>
              <a:ext cx="4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sp>
          <p:nvSpPr>
            <p:cNvPr id="13" name="Line 15"/>
            <p:cNvSpPr>
              <a:spLocks noChangeShapeType="1"/>
            </p:cNvSpPr>
            <p:nvPr/>
          </p:nvSpPr>
          <p:spPr bwMode="auto">
            <a:xfrm flipH="1">
              <a:off x="4503" y="1117"/>
              <a:ext cx="0" cy="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grpSp>
      <p:sp>
        <p:nvSpPr>
          <p:cNvPr id="15" name="Text Box 16"/>
          <p:cNvSpPr txBox="1">
            <a:spLocks noChangeArrowheads="1"/>
          </p:cNvSpPr>
          <p:nvPr/>
        </p:nvSpPr>
        <p:spPr bwMode="auto">
          <a:xfrm>
            <a:off x="4042800" y="1841676"/>
            <a:ext cx="1472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ts val="0"/>
              </a:spcBef>
              <a:spcAft>
                <a:spcPct val="0"/>
              </a:spcAft>
              <a:buClrTx/>
              <a:buSzTx/>
              <a:buFont typeface="Wingdings" pitchFamily="2" charset="2"/>
              <a:buNone/>
            </a:pPr>
            <a:r>
              <a:rPr lang="en-US" altLang="en-US" sz="1200" dirty="0"/>
              <a:t>RRR = 73% </a:t>
            </a:r>
          </a:p>
          <a:p>
            <a:pPr algn="ctr" eaLnBrk="1" fontAlgn="base" hangingPunct="1">
              <a:spcBef>
                <a:spcPts val="0"/>
              </a:spcBef>
              <a:spcAft>
                <a:spcPct val="0"/>
              </a:spcAft>
              <a:buClrTx/>
              <a:buSzTx/>
              <a:buFont typeface="Wingdings" pitchFamily="2" charset="2"/>
              <a:buNone/>
            </a:pPr>
            <a:r>
              <a:rPr lang="en-US" altLang="en-US" sz="1200" dirty="0"/>
              <a:t>p &lt; 0.001</a:t>
            </a:r>
          </a:p>
        </p:txBody>
      </p:sp>
      <p:sp>
        <p:nvSpPr>
          <p:cNvPr id="21" name="Rectangle 86"/>
          <p:cNvSpPr>
            <a:spLocks noChangeArrowheads="1"/>
          </p:cNvSpPr>
          <p:nvPr/>
        </p:nvSpPr>
        <p:spPr bwMode="auto">
          <a:xfrm>
            <a:off x="1921295" y="5722105"/>
            <a:ext cx="4728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buClrTx/>
              <a:buSzTx/>
              <a:buFontTx/>
              <a:buNone/>
            </a:pPr>
            <a:r>
              <a:rPr lang="en-US" altLang="en-US" sz="1100" b="0" dirty="0"/>
              <a:t>n/N1* =</a:t>
            </a:r>
          </a:p>
        </p:txBody>
      </p:sp>
      <p:sp>
        <p:nvSpPr>
          <p:cNvPr id="24" name="Rectangle 92"/>
          <p:cNvSpPr>
            <a:spLocks noChangeArrowheads="1"/>
          </p:cNvSpPr>
          <p:nvPr/>
        </p:nvSpPr>
        <p:spPr bwMode="auto">
          <a:xfrm>
            <a:off x="3645468" y="5722105"/>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US" altLang="en-US" sz="1100" dirty="0">
                <a:solidFill>
                  <a:srgbClr val="FF0000"/>
                </a:solidFill>
              </a:rPr>
              <a:t>59</a:t>
            </a:r>
            <a:r>
              <a:rPr lang="en-US" altLang="en-US" sz="1100" b="0" dirty="0"/>
              <a:t>/3322</a:t>
            </a:r>
          </a:p>
        </p:txBody>
      </p:sp>
      <p:sp>
        <p:nvSpPr>
          <p:cNvPr id="25" name="Rectangle 92"/>
          <p:cNvSpPr>
            <a:spLocks noChangeArrowheads="1"/>
          </p:cNvSpPr>
          <p:nvPr/>
        </p:nvSpPr>
        <p:spPr bwMode="auto">
          <a:xfrm>
            <a:off x="5462159" y="5722105"/>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US" altLang="en-US" sz="1100" dirty="0">
                <a:solidFill>
                  <a:srgbClr val="FF0000"/>
                </a:solidFill>
              </a:rPr>
              <a:t>16</a:t>
            </a:r>
            <a:r>
              <a:rPr lang="en-US" altLang="en-US" sz="1100" b="0" dirty="0"/>
              <a:t>/3321</a:t>
            </a:r>
          </a:p>
        </p:txBody>
      </p:sp>
      <p:sp>
        <p:nvSpPr>
          <p:cNvPr id="39" name="TextBox 38"/>
          <p:cNvSpPr txBox="1"/>
          <p:nvPr/>
        </p:nvSpPr>
        <p:spPr>
          <a:xfrm>
            <a:off x="4089312" y="5341034"/>
            <a:ext cx="1415772" cy="261610"/>
          </a:xfrm>
          <a:prstGeom prst="rect">
            <a:avLst/>
          </a:prstGeom>
          <a:noFill/>
        </p:spPr>
        <p:txBody>
          <a:bodyPr wrap="none" rtlCol="0">
            <a:spAutoFit/>
          </a:bodyPr>
          <a:lstStyle/>
          <a:p>
            <a:pPr algn="ctr"/>
            <a:r>
              <a:rPr lang="en-US" sz="1100" b="1" dirty="0"/>
              <a:t>Through Month 12</a:t>
            </a:r>
            <a:endParaRPr lang="en-US" sz="1100" b="1" baseline="30000" dirty="0"/>
          </a:p>
        </p:txBody>
      </p:sp>
      <p:sp>
        <p:nvSpPr>
          <p:cNvPr id="29" name="TextBox 28"/>
          <p:cNvSpPr txBox="1"/>
          <p:nvPr/>
        </p:nvSpPr>
        <p:spPr>
          <a:xfrm rot="16200000">
            <a:off x="110037" y="3557582"/>
            <a:ext cx="3023039" cy="261610"/>
          </a:xfrm>
          <a:prstGeom prst="rect">
            <a:avLst/>
          </a:prstGeom>
          <a:noFill/>
        </p:spPr>
        <p:txBody>
          <a:bodyPr wrap="square" rtlCol="0">
            <a:spAutoFit/>
          </a:bodyPr>
          <a:lstStyle/>
          <a:p>
            <a:pPr algn="ctr"/>
            <a:r>
              <a:rPr lang="en-US" sz="1100" b="1" dirty="0"/>
              <a:t>Subject incidence (%)</a:t>
            </a:r>
          </a:p>
        </p:txBody>
      </p:sp>
      <p:grpSp>
        <p:nvGrpSpPr>
          <p:cNvPr id="26" name="Group 25">
            <a:extLst>
              <a:ext uri="{FF2B5EF4-FFF2-40B4-BE49-F238E27FC236}">
                <a16:creationId xmlns:a16="http://schemas.microsoft.com/office/drawing/2014/main" xmlns="" id="{18D6D2E3-E294-B242-A000-4178AAC786CD}"/>
              </a:ext>
            </a:extLst>
          </p:cNvPr>
          <p:cNvGrpSpPr/>
          <p:nvPr/>
        </p:nvGrpSpPr>
        <p:grpSpPr>
          <a:xfrm>
            <a:off x="2698206" y="1312199"/>
            <a:ext cx="3704375" cy="261610"/>
            <a:chOff x="3185028" y="1312199"/>
            <a:chExt cx="3704375" cy="261610"/>
          </a:xfrm>
        </p:grpSpPr>
        <p:grpSp>
          <p:nvGrpSpPr>
            <p:cNvPr id="27" name="Group 26">
              <a:extLst>
                <a:ext uri="{FF2B5EF4-FFF2-40B4-BE49-F238E27FC236}">
                  <a16:creationId xmlns:a16="http://schemas.microsoft.com/office/drawing/2014/main" xmlns="" id="{ED9A1C24-3A95-114F-A738-4DB9C1968D5E}"/>
                </a:ext>
              </a:extLst>
            </p:cNvPr>
            <p:cNvGrpSpPr/>
            <p:nvPr/>
          </p:nvGrpSpPr>
          <p:grpSpPr>
            <a:xfrm>
              <a:off x="3319329" y="1312199"/>
              <a:ext cx="3570074" cy="261610"/>
              <a:chOff x="4430619" y="1706309"/>
              <a:chExt cx="3570074" cy="261610"/>
            </a:xfrm>
          </p:grpSpPr>
          <p:sp>
            <p:nvSpPr>
              <p:cNvPr id="31" name="TextBox 735">
                <a:extLst>
                  <a:ext uri="{FF2B5EF4-FFF2-40B4-BE49-F238E27FC236}">
                    <a16:creationId xmlns:a16="http://schemas.microsoft.com/office/drawing/2014/main" xmlns="" id="{16168B93-D324-0140-B9AE-76D23F18FF97}"/>
                  </a:ext>
                </a:extLst>
              </p:cNvPr>
              <p:cNvSpPr txBox="1">
                <a:spLocks noChangeArrowheads="1"/>
              </p:cNvSpPr>
              <p:nvPr/>
            </p:nvSpPr>
            <p:spPr bwMode="auto">
              <a:xfrm>
                <a:off x="4430619" y="1706309"/>
                <a:ext cx="13789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Placebo (n = 3591)</a:t>
                </a:r>
              </a:p>
            </p:txBody>
          </p:sp>
          <p:sp>
            <p:nvSpPr>
              <p:cNvPr id="32" name="TextBox 735">
                <a:extLst>
                  <a:ext uri="{FF2B5EF4-FFF2-40B4-BE49-F238E27FC236}">
                    <a16:creationId xmlns:a16="http://schemas.microsoft.com/office/drawing/2014/main" xmlns="" id="{5DAD179D-4CCD-B244-9C74-F57FD247CF50}"/>
                  </a:ext>
                </a:extLst>
              </p:cNvPr>
              <p:cNvSpPr txBox="1">
                <a:spLocks noChangeArrowheads="1"/>
              </p:cNvSpPr>
              <p:nvPr/>
            </p:nvSpPr>
            <p:spPr bwMode="auto">
              <a:xfrm>
                <a:off x="6184170" y="1706309"/>
                <a:ext cx="18165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kern="0" dirty="0"/>
                  <a:t>Romosozumab (n = 3589)</a:t>
                </a:r>
              </a:p>
            </p:txBody>
          </p:sp>
        </p:grpSp>
        <p:sp>
          <p:nvSpPr>
            <p:cNvPr id="28" name="Rectangle 27">
              <a:extLst>
                <a:ext uri="{FF2B5EF4-FFF2-40B4-BE49-F238E27FC236}">
                  <a16:creationId xmlns:a16="http://schemas.microsoft.com/office/drawing/2014/main" xmlns="" id="{377CCDE0-C796-F04C-B65F-685BE573ABE4}"/>
                </a:ext>
              </a:extLst>
            </p:cNvPr>
            <p:cNvSpPr/>
            <p:nvPr/>
          </p:nvSpPr>
          <p:spPr bwMode="auto">
            <a:xfrm>
              <a:off x="3185028" y="1379719"/>
              <a:ext cx="144000" cy="1440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30" name="Rectangle 29">
              <a:extLst>
                <a:ext uri="{FF2B5EF4-FFF2-40B4-BE49-F238E27FC236}">
                  <a16:creationId xmlns:a16="http://schemas.microsoft.com/office/drawing/2014/main" xmlns="" id="{485295C9-A454-6845-AA66-384F81BB6607}"/>
                </a:ext>
              </a:extLst>
            </p:cNvPr>
            <p:cNvSpPr/>
            <p:nvPr/>
          </p:nvSpPr>
          <p:spPr bwMode="auto">
            <a:xfrm>
              <a:off x="4928880" y="1379719"/>
              <a:ext cx="144000" cy="144000"/>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grpSp>
      <p:sp>
        <p:nvSpPr>
          <p:cNvPr id="22" name="Rectangle 21"/>
          <p:cNvSpPr/>
          <p:nvPr/>
        </p:nvSpPr>
        <p:spPr>
          <a:xfrm>
            <a:off x="1674922" y="1841677"/>
            <a:ext cx="945844" cy="79154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250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p:txBody>
          <a:bodyPr>
            <a:normAutofit/>
          </a:bodyPr>
          <a:lstStyle/>
          <a:p>
            <a:r>
              <a:rPr lang="en-CA" sz="2800" dirty="0"/>
              <a:t>FRAME: </a:t>
            </a:r>
            <a:r>
              <a:rPr lang="en-US" sz="2800" dirty="0"/>
              <a:t>Other Key Fracture Endpoints </a:t>
            </a:r>
            <a:br>
              <a:rPr lang="en-US" sz="2800" dirty="0"/>
            </a:br>
            <a:r>
              <a:rPr lang="en-US" sz="2800" dirty="0"/>
              <a:t>Through Month 12</a:t>
            </a:r>
          </a:p>
        </p:txBody>
      </p:sp>
      <p:sp>
        <p:nvSpPr>
          <p:cNvPr id="3" name="Text Placeholder 2">
            <a:extLst>
              <a:ext uri="{FF2B5EF4-FFF2-40B4-BE49-F238E27FC236}">
                <a16:creationId xmlns:a16="http://schemas.microsoft.com/office/drawing/2014/main" xmlns="" id="{BCB6DE02-4542-D24C-B822-486F0CFF1CE4}"/>
              </a:ext>
            </a:extLst>
          </p:cNvPr>
          <p:cNvSpPr>
            <a:spLocks noGrp="1"/>
          </p:cNvSpPr>
          <p:nvPr>
            <p:ph type="body" sz="quarter" idx="10"/>
          </p:nvPr>
        </p:nvSpPr>
        <p:spPr>
          <a:xfrm>
            <a:off x="216000" y="5750127"/>
            <a:ext cx="8628455" cy="881780"/>
          </a:xfrm>
        </p:spPr>
        <p:txBody>
          <a:bodyPr/>
          <a:lstStyle/>
          <a:p>
            <a:pPr lvl="0">
              <a:spcAft>
                <a:spcPts val="0"/>
              </a:spcAft>
              <a:defRPr/>
            </a:pPr>
            <a:r>
              <a:rPr lang="en-CA" dirty="0">
                <a:solidFill>
                  <a:srgbClr val="777777"/>
                </a:solidFill>
              </a:rPr>
              <a:t>Variables to the right of the line are considered exploratory (due to be being tested after non-vertebral fracture) or were not part of testing sequence (i.e. not adjusted for multiplicity).</a:t>
            </a:r>
            <a:endParaRPr lang="en-US" altLang="en-US" i="1" dirty="0">
              <a:solidFill>
                <a:srgbClr val="777777"/>
              </a:solidFill>
            </a:endParaRPr>
          </a:p>
          <a:p>
            <a:pPr lvl="0">
              <a:spcAft>
                <a:spcPts val="0"/>
              </a:spcAft>
              <a:defRPr/>
            </a:pPr>
            <a:r>
              <a:rPr lang="en-US" dirty="0">
                <a:solidFill>
                  <a:srgbClr val="777777"/>
                </a:solidFill>
              </a:rPr>
              <a:t>Major nonvertebral fracture: pelvis, distal femur, proximal tibia, ribs, proximal humerus, forearm and hip, excluding high trauma and pathologic fractures. Major osteoporotic fractures: clinical vertebral, hip, forearm and humerus, excluding pathologic fractures. </a:t>
            </a:r>
          </a:p>
          <a:p>
            <a:pPr lvl="0">
              <a:defRPr/>
            </a:pPr>
            <a:r>
              <a:rPr lang="en-US" dirty="0">
                <a:solidFill>
                  <a:srgbClr val="777777"/>
                </a:solidFill>
              </a:rPr>
              <a:t>*Not part of testing sequence, thus no adjusted p value obtained. OP = osteoporosis; n = number of subjects with fractures.</a:t>
            </a:r>
          </a:p>
          <a:p>
            <a:pPr lvl="0">
              <a:defRPr/>
            </a:pPr>
            <a:r>
              <a:rPr lang="nb-NO" altLang="en-US" dirty="0" err="1">
                <a:solidFill>
                  <a:srgbClr val="777777"/>
                </a:solidFill>
              </a:rPr>
              <a:t>Adapted</a:t>
            </a:r>
            <a:r>
              <a:rPr lang="nb-NO" altLang="en-US" dirty="0">
                <a:solidFill>
                  <a:srgbClr val="777777"/>
                </a:solidFill>
              </a:rPr>
              <a:t> from: </a:t>
            </a:r>
            <a:r>
              <a:rPr lang="nb-NO" altLang="en-US" dirty="0" err="1">
                <a:solidFill>
                  <a:srgbClr val="777777"/>
                </a:solidFill>
              </a:rPr>
              <a:t>Cosman</a:t>
            </a:r>
            <a:r>
              <a:rPr lang="nb-NO" altLang="en-US" dirty="0">
                <a:solidFill>
                  <a:srgbClr val="777777"/>
                </a:solidFill>
              </a:rPr>
              <a:t> F, </a:t>
            </a:r>
            <a:r>
              <a:rPr lang="nb-NO" altLang="en-US" i="1" dirty="0">
                <a:solidFill>
                  <a:srgbClr val="777777"/>
                </a:solidFill>
              </a:rPr>
              <a:t>et al. N </a:t>
            </a:r>
            <a:r>
              <a:rPr lang="nb-NO" altLang="en-US" i="1" dirty="0" err="1">
                <a:solidFill>
                  <a:srgbClr val="777777"/>
                </a:solidFill>
              </a:rPr>
              <a:t>Engl</a:t>
            </a:r>
            <a:r>
              <a:rPr lang="nb-NO" altLang="en-US" i="1" dirty="0">
                <a:solidFill>
                  <a:srgbClr val="777777"/>
                </a:solidFill>
              </a:rPr>
              <a:t> J Med</a:t>
            </a:r>
            <a:r>
              <a:rPr lang="nb-NO" altLang="en-US" dirty="0">
                <a:solidFill>
                  <a:srgbClr val="777777"/>
                </a:solidFill>
              </a:rPr>
              <a:t> 2016;375:1532–43.</a:t>
            </a:r>
            <a:endParaRPr lang="en-US" altLang="en-US" dirty="0">
              <a:solidFill>
                <a:srgbClr val="777777"/>
              </a:solidFill>
            </a:endParaRPr>
          </a:p>
        </p:txBody>
      </p:sp>
      <p:graphicFrame>
        <p:nvGraphicFramePr>
          <p:cNvPr id="75" name="Chart 74"/>
          <p:cNvGraphicFramePr/>
          <p:nvPr>
            <p:extLst>
              <p:ext uri="{D42A27DB-BD31-4B8C-83A1-F6EECF244321}">
                <p14:modId xmlns:p14="http://schemas.microsoft.com/office/powerpoint/2010/main" val="4101745144"/>
              </p:ext>
            </p:extLst>
          </p:nvPr>
        </p:nvGraphicFramePr>
        <p:xfrm>
          <a:off x="730185" y="1641329"/>
          <a:ext cx="7730623" cy="3786979"/>
        </p:xfrm>
        <a:graphic>
          <a:graphicData uri="http://schemas.openxmlformats.org/drawingml/2006/chart">
            <c:chart xmlns:c="http://schemas.openxmlformats.org/drawingml/2006/chart" xmlns:r="http://schemas.openxmlformats.org/officeDocument/2006/relationships" r:id="rId3"/>
          </a:graphicData>
        </a:graphic>
      </p:graphicFrame>
      <p:grpSp>
        <p:nvGrpSpPr>
          <p:cNvPr id="76" name="Group 75"/>
          <p:cNvGrpSpPr/>
          <p:nvPr/>
        </p:nvGrpSpPr>
        <p:grpSpPr>
          <a:xfrm>
            <a:off x="1527697" y="3034536"/>
            <a:ext cx="748603" cy="1184889"/>
            <a:chOff x="1065294" y="2674667"/>
            <a:chExt cx="792688" cy="1184889"/>
          </a:xfrm>
          <a:noFill/>
        </p:grpSpPr>
        <p:sp>
          <p:nvSpPr>
            <p:cNvPr id="77" name="TextBox 76"/>
            <p:cNvSpPr txBox="1"/>
            <p:nvPr/>
          </p:nvSpPr>
          <p:spPr>
            <a:xfrm>
              <a:off x="1065294" y="2674667"/>
              <a:ext cx="792688" cy="169277"/>
            </a:xfrm>
            <a:prstGeom prst="rect">
              <a:avLst/>
            </a:prstGeom>
            <a:grpFill/>
          </p:spPr>
          <p:txBody>
            <a:bodyPr vert="horz" wrap="none" lIns="0" tIns="0" rIns="0" bIns="0" rtlCol="0">
              <a:spAutoFit/>
            </a:bodyPr>
            <a:lstStyle/>
            <a:p>
              <a:pPr algn="ctr"/>
              <a:r>
                <a:rPr lang="en-US" sz="1100" b="1" dirty="0"/>
                <a:t>RRR = 73%</a:t>
              </a:r>
            </a:p>
          </p:txBody>
        </p:sp>
        <p:grpSp>
          <p:nvGrpSpPr>
            <p:cNvPr id="78" name="Group 257"/>
            <p:cNvGrpSpPr>
              <a:grpSpLocks/>
            </p:cNvGrpSpPr>
            <p:nvPr/>
          </p:nvGrpSpPr>
          <p:grpSpPr bwMode="auto">
            <a:xfrm>
              <a:off x="1225409" y="2868911"/>
              <a:ext cx="472456" cy="990645"/>
              <a:chOff x="4503" y="1110"/>
              <a:chExt cx="440" cy="619"/>
            </a:xfrm>
            <a:grpFill/>
          </p:grpSpPr>
          <p:sp>
            <p:nvSpPr>
              <p:cNvPr id="79" name="Line 13"/>
              <p:cNvSpPr>
                <a:spLocks noChangeShapeType="1"/>
              </p:cNvSpPr>
              <p:nvPr/>
            </p:nvSpPr>
            <p:spPr bwMode="auto">
              <a:xfrm flipH="1">
                <a:off x="4943" y="1110"/>
                <a:ext cx="0" cy="619"/>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80"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81" name="Line 15"/>
              <p:cNvSpPr>
                <a:spLocks noChangeShapeType="1"/>
              </p:cNvSpPr>
              <p:nvPr/>
            </p:nvSpPr>
            <p:spPr bwMode="auto">
              <a:xfrm flipH="1">
                <a:off x="4503" y="1110"/>
                <a:ext cx="0" cy="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grpSp>
      </p:grpSp>
      <p:grpSp>
        <p:nvGrpSpPr>
          <p:cNvPr id="82" name="Group 81"/>
          <p:cNvGrpSpPr/>
          <p:nvPr/>
        </p:nvGrpSpPr>
        <p:grpSpPr>
          <a:xfrm>
            <a:off x="2484731" y="2522536"/>
            <a:ext cx="748603" cy="876009"/>
            <a:chOff x="1065294" y="2674667"/>
            <a:chExt cx="792688" cy="876009"/>
          </a:xfrm>
          <a:noFill/>
        </p:grpSpPr>
        <p:sp>
          <p:nvSpPr>
            <p:cNvPr id="83" name="TextBox 82"/>
            <p:cNvSpPr txBox="1"/>
            <p:nvPr/>
          </p:nvSpPr>
          <p:spPr>
            <a:xfrm>
              <a:off x="1065294" y="2674667"/>
              <a:ext cx="792688" cy="169277"/>
            </a:xfrm>
            <a:prstGeom prst="rect">
              <a:avLst/>
            </a:prstGeom>
            <a:grpFill/>
          </p:spPr>
          <p:txBody>
            <a:bodyPr vert="horz" wrap="none" lIns="0" tIns="0" rIns="0" bIns="0" rtlCol="0">
              <a:spAutoFit/>
            </a:bodyPr>
            <a:lstStyle/>
            <a:p>
              <a:pPr algn="ctr"/>
              <a:r>
                <a:rPr lang="en-US" sz="1100" b="1" dirty="0"/>
                <a:t>RRR = 36%</a:t>
              </a:r>
            </a:p>
          </p:txBody>
        </p:sp>
        <p:grpSp>
          <p:nvGrpSpPr>
            <p:cNvPr id="84" name="Group 257"/>
            <p:cNvGrpSpPr>
              <a:grpSpLocks/>
            </p:cNvGrpSpPr>
            <p:nvPr/>
          </p:nvGrpSpPr>
          <p:grpSpPr bwMode="auto">
            <a:xfrm>
              <a:off x="1225409" y="2868908"/>
              <a:ext cx="472456" cy="681768"/>
              <a:chOff x="4503" y="1110"/>
              <a:chExt cx="440" cy="426"/>
            </a:xfrm>
            <a:grpFill/>
          </p:grpSpPr>
          <p:sp>
            <p:nvSpPr>
              <p:cNvPr id="85" name="Line 13"/>
              <p:cNvSpPr>
                <a:spLocks noChangeShapeType="1"/>
              </p:cNvSpPr>
              <p:nvPr/>
            </p:nvSpPr>
            <p:spPr bwMode="auto">
              <a:xfrm flipH="1">
                <a:off x="4943" y="1110"/>
                <a:ext cx="0" cy="426"/>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86"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87" name="Line 15"/>
              <p:cNvSpPr>
                <a:spLocks noChangeShapeType="1"/>
              </p:cNvSpPr>
              <p:nvPr/>
            </p:nvSpPr>
            <p:spPr bwMode="auto">
              <a:xfrm flipH="1">
                <a:off x="4503" y="1110"/>
                <a:ext cx="0" cy="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grpSp>
      </p:grpSp>
      <p:grpSp>
        <p:nvGrpSpPr>
          <p:cNvPr id="88" name="Group 87"/>
          <p:cNvGrpSpPr/>
          <p:nvPr/>
        </p:nvGrpSpPr>
        <p:grpSpPr>
          <a:xfrm>
            <a:off x="3495203" y="2804481"/>
            <a:ext cx="748603" cy="621546"/>
            <a:chOff x="1065294" y="2674667"/>
            <a:chExt cx="792688" cy="621546"/>
          </a:xfrm>
          <a:noFill/>
        </p:grpSpPr>
        <p:sp>
          <p:nvSpPr>
            <p:cNvPr id="89" name="TextBox 88"/>
            <p:cNvSpPr txBox="1"/>
            <p:nvPr/>
          </p:nvSpPr>
          <p:spPr>
            <a:xfrm>
              <a:off x="1065294" y="2674667"/>
              <a:ext cx="792688" cy="169277"/>
            </a:xfrm>
            <a:prstGeom prst="rect">
              <a:avLst/>
            </a:prstGeom>
            <a:grpFill/>
          </p:spPr>
          <p:txBody>
            <a:bodyPr vert="horz" wrap="none" lIns="0" tIns="0" rIns="0" bIns="0" rtlCol="0">
              <a:spAutoFit/>
            </a:bodyPr>
            <a:lstStyle/>
            <a:p>
              <a:pPr algn="ctr"/>
              <a:r>
                <a:rPr lang="en-US" sz="1100" b="1" dirty="0"/>
                <a:t>RRR = 25%</a:t>
              </a:r>
            </a:p>
          </p:txBody>
        </p:sp>
        <p:grpSp>
          <p:nvGrpSpPr>
            <p:cNvPr id="90" name="Group 257"/>
            <p:cNvGrpSpPr>
              <a:grpSpLocks/>
            </p:cNvGrpSpPr>
            <p:nvPr/>
          </p:nvGrpSpPr>
          <p:grpSpPr bwMode="auto">
            <a:xfrm>
              <a:off x="1225409" y="2868908"/>
              <a:ext cx="472456" cy="427305"/>
              <a:chOff x="4503" y="1110"/>
              <a:chExt cx="440" cy="267"/>
            </a:xfrm>
            <a:grpFill/>
          </p:grpSpPr>
          <p:sp>
            <p:nvSpPr>
              <p:cNvPr id="91" name="Line 13"/>
              <p:cNvSpPr>
                <a:spLocks noChangeShapeType="1"/>
              </p:cNvSpPr>
              <p:nvPr/>
            </p:nvSpPr>
            <p:spPr bwMode="auto">
              <a:xfrm flipH="1">
                <a:off x="4943" y="1110"/>
                <a:ext cx="0" cy="2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92"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93" name="Line 15"/>
              <p:cNvSpPr>
                <a:spLocks noChangeShapeType="1"/>
              </p:cNvSpPr>
              <p:nvPr/>
            </p:nvSpPr>
            <p:spPr bwMode="auto">
              <a:xfrm flipH="1">
                <a:off x="4503" y="1110"/>
                <a:ext cx="0" cy="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grpSp>
      </p:grpSp>
      <p:grpSp>
        <p:nvGrpSpPr>
          <p:cNvPr id="94" name="Group 93"/>
          <p:cNvGrpSpPr/>
          <p:nvPr/>
        </p:nvGrpSpPr>
        <p:grpSpPr>
          <a:xfrm>
            <a:off x="4500605" y="3252353"/>
            <a:ext cx="748603" cy="631151"/>
            <a:chOff x="1065306" y="2674667"/>
            <a:chExt cx="792689" cy="631151"/>
          </a:xfrm>
          <a:noFill/>
        </p:grpSpPr>
        <p:sp>
          <p:nvSpPr>
            <p:cNvPr id="95" name="TextBox 94"/>
            <p:cNvSpPr txBox="1"/>
            <p:nvPr/>
          </p:nvSpPr>
          <p:spPr>
            <a:xfrm>
              <a:off x="1065306" y="2674667"/>
              <a:ext cx="792689" cy="169277"/>
            </a:xfrm>
            <a:prstGeom prst="rect">
              <a:avLst/>
            </a:prstGeom>
            <a:grpFill/>
          </p:spPr>
          <p:txBody>
            <a:bodyPr vert="horz" wrap="none" lIns="0" tIns="0" rIns="0" bIns="0" rtlCol="0">
              <a:spAutoFit/>
            </a:bodyPr>
            <a:lstStyle/>
            <a:p>
              <a:pPr algn="ctr"/>
              <a:r>
                <a:rPr lang="en-US" sz="1100" b="1" dirty="0"/>
                <a:t>RRR = 33%</a:t>
              </a:r>
            </a:p>
          </p:txBody>
        </p:sp>
        <p:grpSp>
          <p:nvGrpSpPr>
            <p:cNvPr id="96" name="Group 257"/>
            <p:cNvGrpSpPr>
              <a:grpSpLocks/>
            </p:cNvGrpSpPr>
            <p:nvPr/>
          </p:nvGrpSpPr>
          <p:grpSpPr bwMode="auto">
            <a:xfrm>
              <a:off x="1225409" y="2868910"/>
              <a:ext cx="472456" cy="436908"/>
              <a:chOff x="4503" y="1110"/>
              <a:chExt cx="440" cy="273"/>
            </a:xfrm>
            <a:grpFill/>
          </p:grpSpPr>
          <p:sp>
            <p:nvSpPr>
              <p:cNvPr id="97" name="Line 13"/>
              <p:cNvSpPr>
                <a:spLocks noChangeShapeType="1"/>
              </p:cNvSpPr>
              <p:nvPr/>
            </p:nvSpPr>
            <p:spPr bwMode="auto">
              <a:xfrm flipH="1">
                <a:off x="4943" y="1110"/>
                <a:ext cx="0" cy="273"/>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98"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99" name="Line 15"/>
              <p:cNvSpPr>
                <a:spLocks noChangeShapeType="1"/>
              </p:cNvSpPr>
              <p:nvPr/>
            </p:nvSpPr>
            <p:spPr bwMode="auto">
              <a:xfrm flipH="1">
                <a:off x="4503" y="1110"/>
                <a:ext cx="0" cy="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grpSp>
      </p:grpSp>
      <p:grpSp>
        <p:nvGrpSpPr>
          <p:cNvPr id="100" name="Group 99"/>
          <p:cNvGrpSpPr/>
          <p:nvPr/>
        </p:nvGrpSpPr>
        <p:grpSpPr>
          <a:xfrm>
            <a:off x="5466189" y="3019470"/>
            <a:ext cx="748603" cy="747980"/>
            <a:chOff x="1065308" y="2674667"/>
            <a:chExt cx="792687" cy="747980"/>
          </a:xfrm>
          <a:noFill/>
        </p:grpSpPr>
        <p:sp>
          <p:nvSpPr>
            <p:cNvPr id="101" name="TextBox 100"/>
            <p:cNvSpPr txBox="1"/>
            <p:nvPr/>
          </p:nvSpPr>
          <p:spPr>
            <a:xfrm>
              <a:off x="1065308" y="2674667"/>
              <a:ext cx="792687" cy="169277"/>
            </a:xfrm>
            <a:prstGeom prst="rect">
              <a:avLst/>
            </a:prstGeom>
            <a:grpFill/>
          </p:spPr>
          <p:txBody>
            <a:bodyPr vert="horz" wrap="none" lIns="0" tIns="0" rIns="0" bIns="0" rtlCol="0">
              <a:spAutoFit/>
            </a:bodyPr>
            <a:lstStyle/>
            <a:p>
              <a:pPr algn="ctr"/>
              <a:r>
                <a:rPr lang="en-US" sz="1100" b="1" dirty="0"/>
                <a:t>RRR = 40%</a:t>
              </a:r>
            </a:p>
          </p:txBody>
        </p:sp>
        <p:grpSp>
          <p:nvGrpSpPr>
            <p:cNvPr id="102" name="Group 257"/>
            <p:cNvGrpSpPr>
              <a:grpSpLocks/>
            </p:cNvGrpSpPr>
            <p:nvPr/>
          </p:nvGrpSpPr>
          <p:grpSpPr bwMode="auto">
            <a:xfrm>
              <a:off x="1225409" y="2868910"/>
              <a:ext cx="472456" cy="553737"/>
              <a:chOff x="4503" y="1110"/>
              <a:chExt cx="440" cy="346"/>
            </a:xfrm>
            <a:grpFill/>
          </p:grpSpPr>
          <p:sp>
            <p:nvSpPr>
              <p:cNvPr id="103" name="Line 13"/>
              <p:cNvSpPr>
                <a:spLocks noChangeShapeType="1"/>
              </p:cNvSpPr>
              <p:nvPr/>
            </p:nvSpPr>
            <p:spPr bwMode="auto">
              <a:xfrm flipH="1">
                <a:off x="4943" y="1110"/>
                <a:ext cx="0" cy="346"/>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104"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105" name="Line 15"/>
              <p:cNvSpPr>
                <a:spLocks noChangeShapeType="1"/>
              </p:cNvSpPr>
              <p:nvPr/>
            </p:nvSpPr>
            <p:spPr bwMode="auto">
              <a:xfrm flipH="1">
                <a:off x="4503" y="1110"/>
                <a:ext cx="0" cy="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grpSp>
      </p:grpSp>
      <p:grpSp>
        <p:nvGrpSpPr>
          <p:cNvPr id="106" name="Group 105"/>
          <p:cNvGrpSpPr/>
          <p:nvPr/>
        </p:nvGrpSpPr>
        <p:grpSpPr>
          <a:xfrm>
            <a:off x="6484735" y="3034536"/>
            <a:ext cx="748603" cy="1184889"/>
            <a:chOff x="1065307" y="2674667"/>
            <a:chExt cx="792687" cy="1184889"/>
          </a:xfrm>
          <a:noFill/>
        </p:grpSpPr>
        <p:sp>
          <p:nvSpPr>
            <p:cNvPr id="107" name="TextBox 106"/>
            <p:cNvSpPr txBox="1"/>
            <p:nvPr/>
          </p:nvSpPr>
          <p:spPr>
            <a:xfrm>
              <a:off x="1065307" y="2674667"/>
              <a:ext cx="792687" cy="169277"/>
            </a:xfrm>
            <a:prstGeom prst="rect">
              <a:avLst/>
            </a:prstGeom>
            <a:grpFill/>
          </p:spPr>
          <p:txBody>
            <a:bodyPr vert="horz" wrap="none" lIns="0" tIns="0" rIns="0" bIns="0" rtlCol="0">
              <a:spAutoFit/>
            </a:bodyPr>
            <a:lstStyle/>
            <a:p>
              <a:pPr algn="ctr"/>
              <a:r>
                <a:rPr lang="en-US" sz="1100" b="1" dirty="0"/>
                <a:t>RRR = 71%</a:t>
              </a:r>
            </a:p>
          </p:txBody>
        </p:sp>
        <p:grpSp>
          <p:nvGrpSpPr>
            <p:cNvPr id="108" name="Group 257"/>
            <p:cNvGrpSpPr>
              <a:grpSpLocks/>
            </p:cNvGrpSpPr>
            <p:nvPr/>
          </p:nvGrpSpPr>
          <p:grpSpPr bwMode="auto">
            <a:xfrm>
              <a:off x="1225409" y="2868911"/>
              <a:ext cx="472456" cy="990645"/>
              <a:chOff x="4503" y="1110"/>
              <a:chExt cx="440" cy="619"/>
            </a:xfrm>
            <a:grpFill/>
          </p:grpSpPr>
          <p:sp>
            <p:nvSpPr>
              <p:cNvPr id="109" name="Line 13"/>
              <p:cNvSpPr>
                <a:spLocks noChangeShapeType="1"/>
              </p:cNvSpPr>
              <p:nvPr/>
            </p:nvSpPr>
            <p:spPr bwMode="auto">
              <a:xfrm flipH="1">
                <a:off x="4943" y="1117"/>
                <a:ext cx="0" cy="612"/>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110" name="Line 14"/>
              <p:cNvSpPr>
                <a:spLocks noChangeShapeType="1"/>
              </p:cNvSpPr>
              <p:nvPr/>
            </p:nvSpPr>
            <p:spPr bwMode="auto">
              <a:xfrm flipH="1">
                <a:off x="4503" y="1116"/>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111" name="Line 15"/>
              <p:cNvSpPr>
                <a:spLocks noChangeShapeType="1"/>
              </p:cNvSpPr>
              <p:nvPr/>
            </p:nvSpPr>
            <p:spPr bwMode="auto">
              <a:xfrm flipH="1">
                <a:off x="4503" y="1110"/>
                <a:ext cx="0" cy="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grpSp>
      </p:grpSp>
      <p:grpSp>
        <p:nvGrpSpPr>
          <p:cNvPr id="112" name="Group 111"/>
          <p:cNvGrpSpPr/>
          <p:nvPr/>
        </p:nvGrpSpPr>
        <p:grpSpPr>
          <a:xfrm>
            <a:off x="7473617" y="4041790"/>
            <a:ext cx="748603" cy="408696"/>
            <a:chOff x="1065307" y="2674667"/>
            <a:chExt cx="792687" cy="408696"/>
          </a:xfrm>
          <a:noFill/>
        </p:grpSpPr>
        <p:sp>
          <p:nvSpPr>
            <p:cNvPr id="113" name="TextBox 112"/>
            <p:cNvSpPr txBox="1"/>
            <p:nvPr/>
          </p:nvSpPr>
          <p:spPr>
            <a:xfrm>
              <a:off x="1065307" y="2674667"/>
              <a:ext cx="792687" cy="169277"/>
            </a:xfrm>
            <a:prstGeom prst="rect">
              <a:avLst/>
            </a:prstGeom>
            <a:grpFill/>
          </p:spPr>
          <p:txBody>
            <a:bodyPr vert="horz" wrap="none" lIns="0" tIns="0" rIns="0" bIns="0" rtlCol="0">
              <a:spAutoFit/>
            </a:bodyPr>
            <a:lstStyle/>
            <a:p>
              <a:pPr algn="ctr"/>
              <a:r>
                <a:rPr lang="en-US" sz="1100" b="1" dirty="0"/>
                <a:t>RRR = 46%</a:t>
              </a:r>
            </a:p>
          </p:txBody>
        </p:sp>
        <p:grpSp>
          <p:nvGrpSpPr>
            <p:cNvPr id="114" name="Group 257"/>
            <p:cNvGrpSpPr>
              <a:grpSpLocks/>
            </p:cNvGrpSpPr>
            <p:nvPr/>
          </p:nvGrpSpPr>
          <p:grpSpPr bwMode="auto">
            <a:xfrm>
              <a:off x="1225409" y="2868910"/>
              <a:ext cx="472456" cy="214453"/>
              <a:chOff x="4503" y="1110"/>
              <a:chExt cx="440" cy="134"/>
            </a:xfrm>
            <a:grpFill/>
          </p:grpSpPr>
          <p:sp>
            <p:nvSpPr>
              <p:cNvPr id="115" name="Line 13"/>
              <p:cNvSpPr>
                <a:spLocks noChangeShapeType="1"/>
              </p:cNvSpPr>
              <p:nvPr/>
            </p:nvSpPr>
            <p:spPr bwMode="auto">
              <a:xfrm flipH="1">
                <a:off x="4943" y="1110"/>
                <a:ext cx="0" cy="134"/>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116"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sp>
            <p:nvSpPr>
              <p:cNvPr id="117" name="Line 15"/>
              <p:cNvSpPr>
                <a:spLocks noChangeShapeType="1"/>
              </p:cNvSpPr>
              <p:nvPr/>
            </p:nvSpPr>
            <p:spPr bwMode="auto">
              <a:xfrm flipH="1">
                <a:off x="4503" y="1110"/>
                <a:ext cx="0" cy="67"/>
              </a:xfrm>
              <a:prstGeom prst="line">
                <a:avLst/>
              </a:prstGeom>
              <a:grpFill/>
              <a:ln w="12700">
                <a:solidFill>
                  <a:schemeClr val="tx1"/>
                </a:solidFill>
                <a:round/>
                <a:headEnd/>
                <a:tailEnd/>
              </a:ln>
            </p:spPr>
            <p:txBody>
              <a:bodyPr/>
              <a:lstStyle/>
              <a:p>
                <a:pPr fontAlgn="base">
                  <a:spcBef>
                    <a:spcPct val="0"/>
                  </a:spcBef>
                  <a:spcAft>
                    <a:spcPct val="0"/>
                  </a:spcAft>
                </a:pPr>
                <a:endParaRPr lang="en-US" sz="1100" b="1" dirty="0">
                  <a:ea typeface="ＭＳ Ｐゴシック" pitchFamily="34" charset="-128"/>
                </a:endParaRPr>
              </a:p>
            </p:txBody>
          </p:sp>
        </p:grpSp>
      </p:grpSp>
      <p:graphicFrame>
        <p:nvGraphicFramePr>
          <p:cNvPr id="13" name="Table 12"/>
          <p:cNvGraphicFramePr>
            <a:graphicFrameLocks noGrp="1"/>
          </p:cNvGraphicFramePr>
          <p:nvPr>
            <p:extLst>
              <p:ext uri="{D42A27DB-BD31-4B8C-83A1-F6EECF244321}">
                <p14:modId xmlns:p14="http://schemas.microsoft.com/office/powerpoint/2010/main" val="3406770310"/>
              </p:ext>
            </p:extLst>
          </p:nvPr>
        </p:nvGraphicFramePr>
        <p:xfrm>
          <a:off x="91442" y="5047280"/>
          <a:ext cx="8322372" cy="544067"/>
        </p:xfrm>
        <a:graphic>
          <a:graphicData uri="http://schemas.openxmlformats.org/drawingml/2006/table">
            <a:tbl>
              <a:tblPr firstRow="1" bandRow="1">
                <a:tableStyleId>{5C22544A-7EE6-4342-B048-85BDC9FD1C3A}</a:tableStyleId>
              </a:tblPr>
              <a:tblGrid>
                <a:gridCol w="1180867">
                  <a:extLst>
                    <a:ext uri="{9D8B030D-6E8A-4147-A177-3AD203B41FA5}">
                      <a16:colId xmlns:a16="http://schemas.microsoft.com/office/drawing/2014/main" xmlns="" val="20000"/>
                    </a:ext>
                  </a:extLst>
                </a:gridCol>
                <a:gridCol w="1020215">
                  <a:extLst>
                    <a:ext uri="{9D8B030D-6E8A-4147-A177-3AD203B41FA5}">
                      <a16:colId xmlns:a16="http://schemas.microsoft.com/office/drawing/2014/main" xmlns="" val="20001"/>
                    </a:ext>
                  </a:extLst>
                </a:gridCol>
                <a:gridCol w="1020215">
                  <a:extLst>
                    <a:ext uri="{9D8B030D-6E8A-4147-A177-3AD203B41FA5}">
                      <a16:colId xmlns:a16="http://schemas.microsoft.com/office/drawing/2014/main" xmlns="" val="20002"/>
                    </a:ext>
                  </a:extLst>
                </a:gridCol>
                <a:gridCol w="1020215">
                  <a:extLst>
                    <a:ext uri="{9D8B030D-6E8A-4147-A177-3AD203B41FA5}">
                      <a16:colId xmlns:a16="http://schemas.microsoft.com/office/drawing/2014/main" xmlns="" val="20003"/>
                    </a:ext>
                  </a:extLst>
                </a:gridCol>
                <a:gridCol w="1020215">
                  <a:extLst>
                    <a:ext uri="{9D8B030D-6E8A-4147-A177-3AD203B41FA5}">
                      <a16:colId xmlns:a16="http://schemas.microsoft.com/office/drawing/2014/main" xmlns="" val="20004"/>
                    </a:ext>
                  </a:extLst>
                </a:gridCol>
                <a:gridCol w="1020215">
                  <a:extLst>
                    <a:ext uri="{9D8B030D-6E8A-4147-A177-3AD203B41FA5}">
                      <a16:colId xmlns:a16="http://schemas.microsoft.com/office/drawing/2014/main" xmlns="" val="20005"/>
                    </a:ext>
                  </a:extLst>
                </a:gridCol>
                <a:gridCol w="1020215">
                  <a:extLst>
                    <a:ext uri="{9D8B030D-6E8A-4147-A177-3AD203B41FA5}">
                      <a16:colId xmlns:a16="http://schemas.microsoft.com/office/drawing/2014/main" xmlns="" val="20006"/>
                    </a:ext>
                  </a:extLst>
                </a:gridCol>
                <a:gridCol w="1020215">
                  <a:extLst>
                    <a:ext uri="{9D8B030D-6E8A-4147-A177-3AD203B41FA5}">
                      <a16:colId xmlns:a16="http://schemas.microsoft.com/office/drawing/2014/main" xmlns="" val="20007"/>
                    </a:ext>
                  </a:extLst>
                </a:gridCol>
              </a:tblGrid>
              <a:tr h="0">
                <a:tc>
                  <a:txBody>
                    <a:bodyPr/>
                    <a:lstStyle/>
                    <a:p>
                      <a:pPr algn="r">
                        <a:lnSpc>
                          <a:spcPct val="85000"/>
                        </a:lnSpc>
                      </a:pPr>
                      <a:r>
                        <a:rPr lang="en-US" sz="1050" b="0" dirty="0">
                          <a:solidFill>
                            <a:schemeClr val="tx1"/>
                          </a:solidFill>
                        </a:rPr>
                        <a:t>Placebo</a:t>
                      </a:r>
                      <a:r>
                        <a:rPr lang="en-US" sz="1050" b="0" baseline="0" dirty="0">
                          <a:solidFill>
                            <a:schemeClr val="tx1"/>
                          </a:solidFill>
                        </a:rPr>
                        <a:t> n =</a:t>
                      </a:r>
                      <a:endParaRPr lang="en-US" sz="105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 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0">
                <a:tc>
                  <a:txBody>
                    <a:bodyPr/>
                    <a:lstStyle/>
                    <a:p>
                      <a:pPr algn="r">
                        <a:lnSpc>
                          <a:spcPct val="85000"/>
                        </a:lnSpc>
                      </a:pPr>
                      <a:r>
                        <a:rPr lang="en-US" sz="1050" b="0" dirty="0">
                          <a:solidFill>
                            <a:schemeClr val="tx1"/>
                          </a:solidFill>
                        </a:rPr>
                        <a:t>Romosozumab 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 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0">
                <a:tc>
                  <a:txBody>
                    <a:bodyPr/>
                    <a:lstStyle/>
                    <a:p>
                      <a:pPr algn="r">
                        <a:lnSpc>
                          <a:spcPct val="85000"/>
                        </a:lnSpc>
                      </a:pPr>
                      <a:r>
                        <a:rPr lang="en-US" sz="1050" b="0" baseline="0" dirty="0">
                          <a:solidFill>
                            <a:schemeClr val="tx1"/>
                          </a:solidFill>
                        </a:rPr>
                        <a:t>p (nominal)</a:t>
                      </a:r>
                      <a:endParaRPr lang="en-US" sz="105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 &lt;0.001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0.008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0.096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0.06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0.012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&lt;0.001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0" dirty="0">
                          <a:solidFill>
                            <a:schemeClr val="tx1"/>
                          </a:solidFill>
                        </a:rPr>
                        <a:t>0.18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0">
                <a:tc>
                  <a:txBody>
                    <a:bodyPr/>
                    <a:lstStyle/>
                    <a:p>
                      <a:pPr algn="r">
                        <a:lnSpc>
                          <a:spcPct val="85000"/>
                        </a:lnSpc>
                      </a:pPr>
                      <a:r>
                        <a:rPr lang="en-US" sz="1050" b="1" dirty="0">
                          <a:solidFill>
                            <a:schemeClr val="tx1"/>
                          </a:solidFill>
                        </a:rPr>
                        <a:t>p (adjusted)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1" dirty="0">
                          <a:solidFill>
                            <a:schemeClr val="tx1"/>
                          </a:solidFill>
                        </a:rPr>
                        <a:t> &lt;0.001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1" dirty="0">
                          <a:solidFill>
                            <a:schemeClr val="tx1"/>
                          </a:solidFill>
                        </a:rPr>
                        <a:t>0.008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1" dirty="0">
                          <a:solidFill>
                            <a:schemeClr val="tx1"/>
                          </a:solidFill>
                        </a:rPr>
                        <a:t>0.096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1" dirty="0">
                          <a:solidFill>
                            <a:schemeClr val="tx1"/>
                          </a:solidFill>
                        </a:rPr>
                        <a:t>0.096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1" dirty="0">
                          <a:solidFill>
                            <a:schemeClr val="tx1"/>
                          </a:solidFill>
                        </a:rPr>
                        <a:t>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1" dirty="0">
                          <a:solidFill>
                            <a:schemeClr val="tx1"/>
                          </a:solidFill>
                        </a:rPr>
                        <a:t>0.096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5000"/>
                        </a:lnSpc>
                      </a:pPr>
                      <a:r>
                        <a:rPr lang="en-US" sz="1050" b="1" dirty="0">
                          <a:solidFill>
                            <a:schemeClr val="tx1"/>
                          </a:solidFill>
                        </a:rPr>
                        <a:t>0.18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cxnSp>
        <p:nvCxnSpPr>
          <p:cNvPr id="50" name="Straight Connector 49">
            <a:extLst>
              <a:ext uri="{FF2B5EF4-FFF2-40B4-BE49-F238E27FC236}">
                <a16:creationId xmlns:a16="http://schemas.microsoft.com/office/drawing/2014/main" xmlns="" id="{D38FF17E-B45D-2B4B-8C64-FB579B4BFF65}"/>
              </a:ext>
            </a:extLst>
          </p:cNvPr>
          <p:cNvCxnSpPr>
            <a:cxnSpLocks/>
          </p:cNvCxnSpPr>
          <p:nvPr/>
        </p:nvCxnSpPr>
        <p:spPr bwMode="auto">
          <a:xfrm flipH="1">
            <a:off x="4345926" y="1821744"/>
            <a:ext cx="34451" cy="3764478"/>
          </a:xfrm>
          <a:prstGeom prst="line">
            <a:avLst/>
          </a:prstGeom>
          <a:solidFill>
            <a:schemeClr val="accent1"/>
          </a:solidFill>
          <a:ln w="22225" cap="rnd" cmpd="sng" algn="ctr">
            <a:solidFill>
              <a:schemeClr val="tx1"/>
            </a:solidFill>
            <a:prstDash val="sysDot"/>
            <a:round/>
            <a:headEnd type="none" w="med" len="med"/>
            <a:tailEnd type="none" w="med" len="med"/>
          </a:ln>
          <a:effectLst/>
        </p:spPr>
      </p:cxnSp>
      <p:sp>
        <p:nvSpPr>
          <p:cNvPr id="64" name="TextBox 63">
            <a:extLst>
              <a:ext uri="{FF2B5EF4-FFF2-40B4-BE49-F238E27FC236}">
                <a16:creationId xmlns:a16="http://schemas.microsoft.com/office/drawing/2014/main" xmlns="" id="{0DAB23F2-555D-4F47-90BA-3A15FF88E1C8}"/>
              </a:ext>
            </a:extLst>
          </p:cNvPr>
          <p:cNvSpPr txBox="1"/>
          <p:nvPr/>
        </p:nvSpPr>
        <p:spPr>
          <a:xfrm rot="16200000">
            <a:off x="-215360" y="3028899"/>
            <a:ext cx="1718739" cy="261610"/>
          </a:xfrm>
          <a:prstGeom prst="rect">
            <a:avLst/>
          </a:prstGeom>
          <a:noFill/>
        </p:spPr>
        <p:txBody>
          <a:bodyPr wrap="none" rtlCol="0">
            <a:spAutoFit/>
          </a:bodyPr>
          <a:lstStyle/>
          <a:p>
            <a:pPr algn="ctr"/>
            <a:r>
              <a:rPr lang="en-US" sz="1100" b="1" dirty="0"/>
              <a:t>Subjects incidence (%)</a:t>
            </a:r>
          </a:p>
        </p:txBody>
      </p:sp>
      <p:grpSp>
        <p:nvGrpSpPr>
          <p:cNvPr id="56" name="Group 55">
            <a:extLst>
              <a:ext uri="{FF2B5EF4-FFF2-40B4-BE49-F238E27FC236}">
                <a16:creationId xmlns:a16="http://schemas.microsoft.com/office/drawing/2014/main" xmlns="" id="{63AE44B3-C9CC-4A4F-BAA4-21363EDBEC0F}"/>
              </a:ext>
            </a:extLst>
          </p:cNvPr>
          <p:cNvGrpSpPr/>
          <p:nvPr/>
        </p:nvGrpSpPr>
        <p:grpSpPr>
          <a:xfrm>
            <a:off x="2698206" y="1312199"/>
            <a:ext cx="3704375" cy="261610"/>
            <a:chOff x="3185028" y="1312199"/>
            <a:chExt cx="3704375" cy="261610"/>
          </a:xfrm>
        </p:grpSpPr>
        <p:grpSp>
          <p:nvGrpSpPr>
            <p:cNvPr id="57" name="Group 56">
              <a:extLst>
                <a:ext uri="{FF2B5EF4-FFF2-40B4-BE49-F238E27FC236}">
                  <a16:creationId xmlns:a16="http://schemas.microsoft.com/office/drawing/2014/main" xmlns="" id="{5ADECC84-73C1-446E-860C-FA6CD1EDD94E}"/>
                </a:ext>
              </a:extLst>
            </p:cNvPr>
            <p:cNvGrpSpPr/>
            <p:nvPr/>
          </p:nvGrpSpPr>
          <p:grpSpPr>
            <a:xfrm>
              <a:off x="3319329" y="1312199"/>
              <a:ext cx="3570074" cy="261610"/>
              <a:chOff x="4430619" y="1706309"/>
              <a:chExt cx="3570074" cy="261610"/>
            </a:xfrm>
          </p:grpSpPr>
          <p:sp>
            <p:nvSpPr>
              <p:cNvPr id="67" name="TextBox 735">
                <a:extLst>
                  <a:ext uri="{FF2B5EF4-FFF2-40B4-BE49-F238E27FC236}">
                    <a16:creationId xmlns:a16="http://schemas.microsoft.com/office/drawing/2014/main" xmlns="" id="{85EC16AE-97B2-4C65-A9AE-E222F6F8D143}"/>
                  </a:ext>
                </a:extLst>
              </p:cNvPr>
              <p:cNvSpPr txBox="1">
                <a:spLocks noChangeArrowheads="1"/>
              </p:cNvSpPr>
              <p:nvPr/>
            </p:nvSpPr>
            <p:spPr bwMode="auto">
              <a:xfrm>
                <a:off x="4430619" y="1706309"/>
                <a:ext cx="13789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Placebo (n = 3591)</a:t>
                </a:r>
              </a:p>
            </p:txBody>
          </p:sp>
          <p:sp>
            <p:nvSpPr>
              <p:cNvPr id="68" name="TextBox 735">
                <a:extLst>
                  <a:ext uri="{FF2B5EF4-FFF2-40B4-BE49-F238E27FC236}">
                    <a16:creationId xmlns:a16="http://schemas.microsoft.com/office/drawing/2014/main" xmlns="" id="{CE8C6ED3-5949-44D9-A413-E9E9A71E77D4}"/>
                  </a:ext>
                </a:extLst>
              </p:cNvPr>
              <p:cNvSpPr txBox="1">
                <a:spLocks noChangeArrowheads="1"/>
              </p:cNvSpPr>
              <p:nvPr/>
            </p:nvSpPr>
            <p:spPr bwMode="auto">
              <a:xfrm>
                <a:off x="6184170" y="1706309"/>
                <a:ext cx="18165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kern="0" dirty="0"/>
                  <a:t>Romosozumab (n = 3589)</a:t>
                </a:r>
              </a:p>
            </p:txBody>
          </p:sp>
        </p:grpSp>
        <p:sp>
          <p:nvSpPr>
            <p:cNvPr id="65" name="Rectangle 64">
              <a:extLst>
                <a:ext uri="{FF2B5EF4-FFF2-40B4-BE49-F238E27FC236}">
                  <a16:creationId xmlns:a16="http://schemas.microsoft.com/office/drawing/2014/main" xmlns="" id="{20F73DDC-24A5-49EB-9F2D-AE67A6DF4DC2}"/>
                </a:ext>
              </a:extLst>
            </p:cNvPr>
            <p:cNvSpPr/>
            <p:nvPr/>
          </p:nvSpPr>
          <p:spPr bwMode="auto">
            <a:xfrm>
              <a:off x="3185028" y="1379719"/>
              <a:ext cx="144000" cy="1440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66" name="Rectangle 65">
              <a:extLst>
                <a:ext uri="{FF2B5EF4-FFF2-40B4-BE49-F238E27FC236}">
                  <a16:creationId xmlns:a16="http://schemas.microsoft.com/office/drawing/2014/main" xmlns="" id="{AECA52D5-D0A9-482B-8B95-8E41AE63D1CB}"/>
                </a:ext>
              </a:extLst>
            </p:cNvPr>
            <p:cNvSpPr/>
            <p:nvPr/>
          </p:nvSpPr>
          <p:spPr bwMode="auto">
            <a:xfrm>
              <a:off x="4928880" y="1379719"/>
              <a:ext cx="144000" cy="144000"/>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grpSp>
      <p:sp>
        <p:nvSpPr>
          <p:cNvPr id="58" name="Rectangle 57"/>
          <p:cNvSpPr/>
          <p:nvPr/>
        </p:nvSpPr>
        <p:spPr>
          <a:xfrm>
            <a:off x="7387846" y="1821744"/>
            <a:ext cx="1033278" cy="3928383"/>
          </a:xfrm>
          <a:prstGeom prst="rect">
            <a:avLst/>
          </a:prstGeom>
          <a:solidFill>
            <a:schemeClr val="accent2">
              <a:lumMod val="40000"/>
              <a:lumOff val="60000"/>
              <a:alpha val="23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Rectangle 58"/>
          <p:cNvSpPr/>
          <p:nvPr/>
        </p:nvSpPr>
        <p:spPr>
          <a:xfrm>
            <a:off x="1413854" y="1821744"/>
            <a:ext cx="1972568" cy="3928383"/>
          </a:xfrm>
          <a:prstGeom prst="rect">
            <a:avLst/>
          </a:prstGeom>
          <a:solidFill>
            <a:schemeClr val="accent3">
              <a:lumMod val="40000"/>
              <a:lumOff val="60000"/>
              <a:alpha val="23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Rectangle 59"/>
          <p:cNvSpPr/>
          <p:nvPr/>
        </p:nvSpPr>
        <p:spPr>
          <a:xfrm>
            <a:off x="3367467" y="1821744"/>
            <a:ext cx="1033278" cy="3928383"/>
          </a:xfrm>
          <a:prstGeom prst="rect">
            <a:avLst/>
          </a:prstGeom>
          <a:solidFill>
            <a:schemeClr val="accent2">
              <a:lumMod val="40000"/>
              <a:lumOff val="60000"/>
              <a:alpha val="23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8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68" name="Rectangle 67">
            <a:extLst>
              <a:ext uri="{FF2B5EF4-FFF2-40B4-BE49-F238E27FC236}">
                <a16:creationId xmlns:a16="http://schemas.microsoft.com/office/drawing/2014/main" xmlns="" id="{DFA0135D-117C-4747-B901-205E021AA819}"/>
              </a:ext>
            </a:extLst>
          </p:cNvPr>
          <p:cNvSpPr/>
          <p:nvPr/>
        </p:nvSpPr>
        <p:spPr bwMode="auto">
          <a:xfrm>
            <a:off x="6681139" y="2314697"/>
            <a:ext cx="1487063" cy="2817027"/>
          </a:xfrm>
          <a:prstGeom prst="rect">
            <a:avLst/>
          </a:prstGeom>
          <a:solidFill>
            <a:schemeClr val="accent1">
              <a:alpha val="7000"/>
            </a:schemeClr>
          </a:solidFill>
          <a:ln w="9525" algn="ctr">
            <a:noFill/>
            <a:miter lim="800000"/>
            <a:headEnd/>
            <a:tailEnd/>
          </a:ln>
          <a:effectLst/>
        </p:spPr>
        <p:txBody>
          <a:bodyPr wrap="none" lIns="6858" tIns="72000" rIns="6858" bIns="6858" anchor="t"/>
          <a:lstStyle/>
          <a:p>
            <a:pPr lvl="0" algn="ctr" fontAlgn="base">
              <a:spcBef>
                <a:spcPct val="0"/>
              </a:spcBef>
              <a:spcAft>
                <a:spcPct val="0"/>
              </a:spcAft>
            </a:pPr>
            <a:endParaRPr lang="en-US" sz="1200" b="1" dirty="0">
              <a:solidFill>
                <a:srgbClr val="FFFFFF">
                  <a:lumMod val="50000"/>
                </a:srgbClr>
              </a:solidFill>
            </a:endParaRPr>
          </a:p>
        </p:txBody>
      </p:sp>
      <p:sp>
        <p:nvSpPr>
          <p:cNvPr id="69" name="Rectangle 68">
            <a:extLst>
              <a:ext uri="{FF2B5EF4-FFF2-40B4-BE49-F238E27FC236}">
                <a16:creationId xmlns:a16="http://schemas.microsoft.com/office/drawing/2014/main" xmlns="" id="{F83A733B-A17D-C045-AA9A-0D17276B6771}"/>
              </a:ext>
            </a:extLst>
          </p:cNvPr>
          <p:cNvSpPr/>
          <p:nvPr/>
        </p:nvSpPr>
        <p:spPr bwMode="auto">
          <a:xfrm>
            <a:off x="2958874" y="2314697"/>
            <a:ext cx="1487063" cy="2817027"/>
          </a:xfrm>
          <a:prstGeom prst="rect">
            <a:avLst/>
          </a:prstGeom>
          <a:solidFill>
            <a:schemeClr val="accent1">
              <a:alpha val="7000"/>
            </a:schemeClr>
          </a:solidFill>
          <a:ln w="9525" algn="ctr">
            <a:noFill/>
            <a:miter lim="800000"/>
            <a:headEnd/>
            <a:tailEnd/>
          </a:ln>
          <a:effectLst/>
        </p:spPr>
        <p:txBody>
          <a:bodyPr wrap="none" lIns="6858" tIns="72000" rIns="6858" bIns="6858" anchor="t"/>
          <a:lstStyle/>
          <a:p>
            <a:pPr lvl="0" algn="ctr" fontAlgn="base">
              <a:spcBef>
                <a:spcPct val="0"/>
              </a:spcBef>
              <a:spcAft>
                <a:spcPct val="0"/>
              </a:spcAft>
            </a:pPr>
            <a:endParaRPr lang="en-US" sz="1200" b="1" dirty="0">
              <a:solidFill>
                <a:srgbClr val="FFFFFF">
                  <a:lumMod val="50000"/>
                </a:srgbClr>
              </a:solidFill>
            </a:endParaRPr>
          </a:p>
        </p:txBody>
      </p:sp>
      <p:graphicFrame>
        <p:nvGraphicFramePr>
          <p:cNvPr id="50" name="Chart 49"/>
          <p:cNvGraphicFramePr/>
          <p:nvPr>
            <p:extLst>
              <p:ext uri="{D42A27DB-BD31-4B8C-83A1-F6EECF244321}">
                <p14:modId xmlns:p14="http://schemas.microsoft.com/office/powerpoint/2010/main" val="2650011326"/>
              </p:ext>
            </p:extLst>
          </p:nvPr>
        </p:nvGraphicFramePr>
        <p:xfrm>
          <a:off x="659476" y="2183893"/>
          <a:ext cx="3977813" cy="339423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CA" sz="2400" dirty="0"/>
              <a:t>FRAME: </a:t>
            </a:r>
            <a:r>
              <a:rPr lang="en-US" sz="2400" dirty="0"/>
              <a:t>P1NP and CTX Through Month 24</a:t>
            </a:r>
          </a:p>
        </p:txBody>
      </p:sp>
      <p:sp>
        <p:nvSpPr>
          <p:cNvPr id="3" name="Text Placeholder 2">
            <a:extLst>
              <a:ext uri="{FF2B5EF4-FFF2-40B4-BE49-F238E27FC236}">
                <a16:creationId xmlns:a16="http://schemas.microsoft.com/office/drawing/2014/main" xmlns="" id="{C993F40D-9A99-5546-A7BF-BE82B94F1250}"/>
              </a:ext>
            </a:extLst>
          </p:cNvPr>
          <p:cNvSpPr>
            <a:spLocks noGrp="1"/>
          </p:cNvSpPr>
          <p:nvPr>
            <p:ph type="body" sz="quarter" idx="10"/>
          </p:nvPr>
        </p:nvSpPr>
        <p:spPr>
          <a:xfrm>
            <a:off x="216000" y="6144851"/>
            <a:ext cx="8628455" cy="487056"/>
          </a:xfrm>
        </p:spPr>
        <p:txBody>
          <a:bodyPr/>
          <a:lstStyle/>
          <a:p>
            <a:pPr lvl="0">
              <a:spcAft>
                <a:spcPts val="0"/>
              </a:spcAft>
              <a:defRPr/>
            </a:pPr>
            <a:r>
              <a:rPr lang="en-US" dirty="0">
                <a:solidFill>
                  <a:srgbClr val="777777"/>
                </a:solidFill>
              </a:rPr>
              <a:t>Data are median and interquartile range. Placebo-to-denosumab n = 62; romosozumab-to-denosumab n = 62 (P1NP), n = 61 (CTX).</a:t>
            </a:r>
          </a:p>
          <a:p>
            <a:pPr>
              <a:defRPr/>
            </a:pPr>
            <a:r>
              <a:rPr lang="en-US" dirty="0">
                <a:solidFill>
                  <a:srgbClr val="777777"/>
                </a:solidFill>
              </a:rPr>
              <a:t>BL= baseline; CTX = </a:t>
            </a:r>
            <a:r>
              <a:rPr lang="nb-NO" dirty="0">
                <a:solidFill>
                  <a:srgbClr val="777777"/>
                </a:solidFill>
              </a:rPr>
              <a:t>C-terminal telopeptide; P1Np = procollagen type 1 N-terminal propeptide.</a:t>
            </a:r>
            <a:endParaRPr lang="en-US" dirty="0">
              <a:solidFill>
                <a:srgbClr val="777777"/>
              </a:solidFill>
            </a:endParaRPr>
          </a:p>
          <a:p>
            <a:pPr lvl="0">
              <a:defRPr/>
            </a:pPr>
            <a:r>
              <a:rPr lang="nb-NO" altLang="en-US" dirty="0" err="1">
                <a:solidFill>
                  <a:srgbClr val="777777"/>
                </a:solidFill>
              </a:rPr>
              <a:t>Adapted</a:t>
            </a:r>
            <a:r>
              <a:rPr lang="nb-NO" altLang="en-US" dirty="0">
                <a:solidFill>
                  <a:srgbClr val="777777"/>
                </a:solidFill>
              </a:rPr>
              <a:t> from: </a:t>
            </a:r>
            <a:r>
              <a:rPr lang="nb-NO" altLang="en-US" dirty="0" err="1">
                <a:solidFill>
                  <a:srgbClr val="777777"/>
                </a:solidFill>
              </a:rPr>
              <a:t>Cosman</a:t>
            </a:r>
            <a:r>
              <a:rPr lang="nb-NO" altLang="en-US" dirty="0">
                <a:solidFill>
                  <a:srgbClr val="777777"/>
                </a:solidFill>
              </a:rPr>
              <a:t> F, </a:t>
            </a:r>
            <a:r>
              <a:rPr lang="nb-NO" altLang="en-US" i="1" dirty="0">
                <a:solidFill>
                  <a:srgbClr val="777777"/>
                </a:solidFill>
              </a:rPr>
              <a:t>et al. N </a:t>
            </a:r>
            <a:r>
              <a:rPr lang="nb-NO" altLang="en-US" i="1" dirty="0" err="1">
                <a:solidFill>
                  <a:srgbClr val="777777"/>
                </a:solidFill>
              </a:rPr>
              <a:t>Engl</a:t>
            </a:r>
            <a:r>
              <a:rPr lang="nb-NO" altLang="en-US" i="1" dirty="0">
                <a:solidFill>
                  <a:srgbClr val="777777"/>
                </a:solidFill>
              </a:rPr>
              <a:t> J Med</a:t>
            </a:r>
            <a:r>
              <a:rPr lang="nb-NO" altLang="en-US" dirty="0">
                <a:solidFill>
                  <a:srgbClr val="777777"/>
                </a:solidFill>
              </a:rPr>
              <a:t> 2016;375:1532–43.</a:t>
            </a:r>
            <a:endParaRPr lang="en-US" altLang="en-US" dirty="0">
              <a:solidFill>
                <a:srgbClr val="777777"/>
              </a:solidFill>
            </a:endParaRPr>
          </a:p>
        </p:txBody>
      </p:sp>
      <p:grpSp>
        <p:nvGrpSpPr>
          <p:cNvPr id="17" name="Group 16"/>
          <p:cNvGrpSpPr/>
          <p:nvPr/>
        </p:nvGrpSpPr>
        <p:grpSpPr>
          <a:xfrm>
            <a:off x="2742253" y="1310400"/>
            <a:ext cx="4272091" cy="261610"/>
            <a:chOff x="3785566" y="1108833"/>
            <a:chExt cx="5696121" cy="261610"/>
          </a:xfrm>
        </p:grpSpPr>
        <p:sp>
          <p:nvSpPr>
            <p:cNvPr id="36" name="TextBox 35"/>
            <p:cNvSpPr txBox="1"/>
            <p:nvPr/>
          </p:nvSpPr>
          <p:spPr>
            <a:xfrm>
              <a:off x="4077076" y="1108833"/>
              <a:ext cx="2191199" cy="261610"/>
            </a:xfrm>
            <a:prstGeom prst="rect">
              <a:avLst/>
            </a:prstGeom>
            <a:noFill/>
          </p:spPr>
          <p:txBody>
            <a:bodyPr wrap="none" rtlCol="0">
              <a:spAutoFit/>
            </a:bodyPr>
            <a:lstStyle/>
            <a:p>
              <a:r>
                <a:rPr lang="en-US" sz="1100" dirty="0"/>
                <a:t>Placebo-to-denosumab</a:t>
              </a:r>
            </a:p>
          </p:txBody>
        </p:sp>
        <p:sp>
          <p:nvSpPr>
            <p:cNvPr id="37" name="TextBox 36"/>
            <p:cNvSpPr txBox="1"/>
            <p:nvPr/>
          </p:nvSpPr>
          <p:spPr>
            <a:xfrm>
              <a:off x="6706995" y="1108833"/>
              <a:ext cx="2774692" cy="261610"/>
            </a:xfrm>
            <a:prstGeom prst="rect">
              <a:avLst/>
            </a:prstGeom>
            <a:noFill/>
          </p:spPr>
          <p:txBody>
            <a:bodyPr wrap="none" rtlCol="0">
              <a:spAutoFit/>
            </a:bodyPr>
            <a:lstStyle/>
            <a:p>
              <a:r>
                <a:rPr lang="en-US" sz="1100" dirty="0"/>
                <a:t>Romosozumab-to-denosumab</a:t>
              </a:r>
            </a:p>
          </p:txBody>
        </p:sp>
        <p:cxnSp>
          <p:nvCxnSpPr>
            <p:cNvPr id="38" name="Straight Connector 37"/>
            <p:cNvCxnSpPr/>
            <p:nvPr/>
          </p:nvCxnSpPr>
          <p:spPr bwMode="auto">
            <a:xfrm>
              <a:off x="6405454" y="1239638"/>
              <a:ext cx="262419"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cxnSp>
          <p:nvCxnSpPr>
            <p:cNvPr id="39" name="Straight Connector 38"/>
            <p:cNvCxnSpPr/>
            <p:nvPr/>
          </p:nvCxnSpPr>
          <p:spPr bwMode="auto">
            <a:xfrm>
              <a:off x="3785566" y="1239638"/>
              <a:ext cx="262419" cy="0"/>
            </a:xfrm>
            <a:prstGeom prst="line">
              <a:avLst/>
            </a:prstGeom>
            <a:solidFill>
              <a:schemeClr val="accent1"/>
            </a:solidFill>
            <a:ln w="25400" cap="flat" cmpd="sng" algn="ctr">
              <a:solidFill>
                <a:schemeClr val="bg1">
                  <a:lumMod val="50000"/>
                </a:schemeClr>
              </a:solidFill>
              <a:prstDash val="solid"/>
              <a:bevel/>
              <a:headEnd type="none" w="med" len="med"/>
              <a:tailEnd type="none" w="med" len="med"/>
            </a:ln>
            <a:effectLst/>
          </p:spPr>
        </p:cxnSp>
      </p:grpSp>
      <p:sp>
        <p:nvSpPr>
          <p:cNvPr id="44" name="TextBox 43"/>
          <p:cNvSpPr txBox="1"/>
          <p:nvPr/>
        </p:nvSpPr>
        <p:spPr>
          <a:xfrm>
            <a:off x="1212907" y="5666394"/>
            <a:ext cx="467483" cy="221599"/>
          </a:xfrm>
          <a:prstGeom prst="rect">
            <a:avLst/>
          </a:prstGeom>
          <a:noFill/>
        </p:spPr>
        <p:txBody>
          <a:bodyPr wrap="square" lIns="0" tIns="0" rIns="0" bIns="0" rtlCol="0">
            <a:spAutoFit/>
          </a:bodyPr>
          <a:lstStyle/>
          <a:p>
            <a:pPr algn="ctr">
              <a:lnSpc>
                <a:spcPct val="80000"/>
              </a:lnSpc>
            </a:pPr>
            <a:r>
              <a:rPr lang="en-US" sz="900" dirty="0"/>
              <a:t>+2 weeks</a:t>
            </a:r>
          </a:p>
        </p:txBody>
      </p:sp>
      <p:sp>
        <p:nvSpPr>
          <p:cNvPr id="45" name="TextBox 44"/>
          <p:cNvSpPr txBox="1"/>
          <p:nvPr/>
        </p:nvSpPr>
        <p:spPr>
          <a:xfrm>
            <a:off x="1598949" y="5666394"/>
            <a:ext cx="467483" cy="221599"/>
          </a:xfrm>
          <a:prstGeom prst="rect">
            <a:avLst/>
          </a:prstGeom>
          <a:noFill/>
        </p:spPr>
        <p:txBody>
          <a:bodyPr wrap="square" lIns="0" tIns="0" rIns="0" bIns="0" rtlCol="0">
            <a:spAutoFit/>
          </a:bodyPr>
          <a:lstStyle/>
          <a:p>
            <a:pPr algn="ctr">
              <a:lnSpc>
                <a:spcPct val="80000"/>
              </a:lnSpc>
            </a:pPr>
            <a:r>
              <a:rPr lang="en-US" sz="900" dirty="0"/>
              <a:t>+2 weeks</a:t>
            </a:r>
          </a:p>
        </p:txBody>
      </p:sp>
      <p:sp>
        <p:nvSpPr>
          <p:cNvPr id="46" name="TextBox 45"/>
          <p:cNvSpPr txBox="1"/>
          <p:nvPr/>
        </p:nvSpPr>
        <p:spPr>
          <a:xfrm>
            <a:off x="1972275" y="5666394"/>
            <a:ext cx="467483" cy="221599"/>
          </a:xfrm>
          <a:prstGeom prst="rect">
            <a:avLst/>
          </a:prstGeom>
          <a:noFill/>
        </p:spPr>
        <p:txBody>
          <a:bodyPr wrap="square" lIns="0" tIns="0" rIns="0" bIns="0" rtlCol="0">
            <a:spAutoFit/>
          </a:bodyPr>
          <a:lstStyle/>
          <a:p>
            <a:pPr algn="ctr">
              <a:lnSpc>
                <a:spcPct val="80000"/>
              </a:lnSpc>
            </a:pPr>
            <a:r>
              <a:rPr lang="en-US" sz="900" dirty="0"/>
              <a:t>+2 weeks</a:t>
            </a:r>
          </a:p>
        </p:txBody>
      </p:sp>
      <p:sp>
        <p:nvSpPr>
          <p:cNvPr id="47" name="Isosceles Triangle 46"/>
          <p:cNvSpPr/>
          <p:nvPr/>
        </p:nvSpPr>
        <p:spPr bwMode="auto">
          <a:xfrm>
            <a:off x="1421185" y="5456256"/>
            <a:ext cx="107863" cy="139836"/>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48" name="Isosceles Triangle 47"/>
          <p:cNvSpPr/>
          <p:nvPr/>
        </p:nvSpPr>
        <p:spPr bwMode="auto">
          <a:xfrm>
            <a:off x="1781439" y="5456256"/>
            <a:ext cx="107863" cy="139836"/>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49" name="Isosceles Triangle 48"/>
          <p:cNvSpPr/>
          <p:nvPr/>
        </p:nvSpPr>
        <p:spPr bwMode="auto">
          <a:xfrm>
            <a:off x="2161724" y="5456256"/>
            <a:ext cx="107863" cy="139836"/>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5" name="Rectangle 4"/>
          <p:cNvSpPr/>
          <p:nvPr/>
        </p:nvSpPr>
        <p:spPr>
          <a:xfrm>
            <a:off x="2624705" y="1675161"/>
            <a:ext cx="654346" cy="307777"/>
          </a:xfrm>
          <a:prstGeom prst="rect">
            <a:avLst/>
          </a:prstGeom>
        </p:spPr>
        <p:txBody>
          <a:bodyPr wrap="none">
            <a:spAutoFit/>
          </a:bodyPr>
          <a:lstStyle/>
          <a:p>
            <a:pPr algn="ctr"/>
            <a:r>
              <a:rPr lang="en-US" sz="1400" b="1" dirty="0"/>
              <a:t>P1NP</a:t>
            </a:r>
          </a:p>
        </p:txBody>
      </p:sp>
      <p:sp>
        <p:nvSpPr>
          <p:cNvPr id="53" name="TextBox 52"/>
          <p:cNvSpPr txBox="1"/>
          <p:nvPr/>
        </p:nvSpPr>
        <p:spPr>
          <a:xfrm>
            <a:off x="4952887" y="5666394"/>
            <a:ext cx="467483" cy="221599"/>
          </a:xfrm>
          <a:prstGeom prst="rect">
            <a:avLst/>
          </a:prstGeom>
          <a:noFill/>
        </p:spPr>
        <p:txBody>
          <a:bodyPr wrap="square" lIns="0" tIns="0" rIns="0" bIns="0" rtlCol="0">
            <a:spAutoFit/>
          </a:bodyPr>
          <a:lstStyle/>
          <a:p>
            <a:pPr algn="ctr">
              <a:lnSpc>
                <a:spcPct val="80000"/>
              </a:lnSpc>
            </a:pPr>
            <a:r>
              <a:rPr lang="en-US" sz="900" dirty="0"/>
              <a:t>+2 weeks</a:t>
            </a:r>
          </a:p>
        </p:txBody>
      </p:sp>
      <p:sp>
        <p:nvSpPr>
          <p:cNvPr id="54" name="TextBox 53"/>
          <p:cNvSpPr txBox="1"/>
          <p:nvPr/>
        </p:nvSpPr>
        <p:spPr>
          <a:xfrm>
            <a:off x="5336074" y="5666394"/>
            <a:ext cx="467483" cy="221599"/>
          </a:xfrm>
          <a:prstGeom prst="rect">
            <a:avLst/>
          </a:prstGeom>
          <a:noFill/>
        </p:spPr>
        <p:txBody>
          <a:bodyPr wrap="square" lIns="0" tIns="0" rIns="0" bIns="0" rtlCol="0">
            <a:spAutoFit/>
          </a:bodyPr>
          <a:lstStyle/>
          <a:p>
            <a:pPr algn="ctr">
              <a:lnSpc>
                <a:spcPct val="80000"/>
              </a:lnSpc>
            </a:pPr>
            <a:r>
              <a:rPr lang="en-US" sz="900" dirty="0"/>
              <a:t>+2 weeks</a:t>
            </a:r>
          </a:p>
        </p:txBody>
      </p:sp>
      <p:sp>
        <p:nvSpPr>
          <p:cNvPr id="55" name="TextBox 54"/>
          <p:cNvSpPr txBox="1"/>
          <p:nvPr/>
        </p:nvSpPr>
        <p:spPr>
          <a:xfrm>
            <a:off x="5729544" y="5666394"/>
            <a:ext cx="467483" cy="221599"/>
          </a:xfrm>
          <a:prstGeom prst="rect">
            <a:avLst/>
          </a:prstGeom>
          <a:noFill/>
        </p:spPr>
        <p:txBody>
          <a:bodyPr wrap="square" lIns="0" tIns="0" rIns="0" bIns="0" rtlCol="0">
            <a:spAutoFit/>
          </a:bodyPr>
          <a:lstStyle/>
          <a:p>
            <a:pPr algn="ctr">
              <a:lnSpc>
                <a:spcPct val="80000"/>
              </a:lnSpc>
            </a:pPr>
            <a:r>
              <a:rPr lang="en-US" sz="900" dirty="0"/>
              <a:t>+2 weeks</a:t>
            </a:r>
          </a:p>
        </p:txBody>
      </p:sp>
      <p:sp>
        <p:nvSpPr>
          <p:cNvPr id="56" name="Isosceles Triangle 46"/>
          <p:cNvSpPr/>
          <p:nvPr/>
        </p:nvSpPr>
        <p:spPr bwMode="auto">
          <a:xfrm>
            <a:off x="5161165" y="5456256"/>
            <a:ext cx="107863" cy="139836"/>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57" name="Isosceles Triangle 47"/>
          <p:cNvSpPr/>
          <p:nvPr/>
        </p:nvSpPr>
        <p:spPr bwMode="auto">
          <a:xfrm>
            <a:off x="5518564" y="5456256"/>
            <a:ext cx="107863" cy="139836"/>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58" name="Isosceles Triangle 48"/>
          <p:cNvSpPr/>
          <p:nvPr/>
        </p:nvSpPr>
        <p:spPr bwMode="auto">
          <a:xfrm>
            <a:off x="5918993" y="5456256"/>
            <a:ext cx="107863" cy="139836"/>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59" name="Rectangle 58"/>
          <p:cNvSpPr/>
          <p:nvPr/>
        </p:nvSpPr>
        <p:spPr>
          <a:xfrm>
            <a:off x="6409270" y="1683178"/>
            <a:ext cx="543739" cy="307777"/>
          </a:xfrm>
          <a:prstGeom prst="rect">
            <a:avLst/>
          </a:prstGeom>
        </p:spPr>
        <p:txBody>
          <a:bodyPr wrap="none">
            <a:spAutoFit/>
          </a:bodyPr>
          <a:lstStyle/>
          <a:p>
            <a:pPr algn="ctr"/>
            <a:r>
              <a:rPr lang="en-US" sz="1400" b="1" dirty="0"/>
              <a:t>CTX</a:t>
            </a:r>
          </a:p>
        </p:txBody>
      </p:sp>
      <p:graphicFrame>
        <p:nvGraphicFramePr>
          <p:cNvPr id="51" name="Chart 50"/>
          <p:cNvGraphicFramePr/>
          <p:nvPr>
            <p:extLst>
              <p:ext uri="{D42A27DB-BD31-4B8C-83A1-F6EECF244321}">
                <p14:modId xmlns:p14="http://schemas.microsoft.com/office/powerpoint/2010/main" val="1426402594"/>
              </p:ext>
            </p:extLst>
          </p:nvPr>
        </p:nvGraphicFramePr>
        <p:xfrm>
          <a:off x="4612408" y="2183893"/>
          <a:ext cx="3761999" cy="3394232"/>
        </p:xfrm>
        <a:graphic>
          <a:graphicData uri="http://schemas.openxmlformats.org/drawingml/2006/chart">
            <c:chart xmlns:c="http://schemas.openxmlformats.org/drawingml/2006/chart" xmlns:r="http://schemas.openxmlformats.org/officeDocument/2006/relationships" r:id="rId4"/>
          </a:graphicData>
        </a:graphic>
      </p:graphicFrame>
      <p:sp>
        <p:nvSpPr>
          <p:cNvPr id="62" name="TextBox 61">
            <a:extLst>
              <a:ext uri="{FF2B5EF4-FFF2-40B4-BE49-F238E27FC236}">
                <a16:creationId xmlns:a16="http://schemas.microsoft.com/office/drawing/2014/main" xmlns="" id="{A8ACCFBD-744E-9B43-90E7-33B0EFED86DB}"/>
              </a:ext>
            </a:extLst>
          </p:cNvPr>
          <p:cNvSpPr txBox="1"/>
          <p:nvPr/>
        </p:nvSpPr>
        <p:spPr>
          <a:xfrm>
            <a:off x="1471830" y="1993106"/>
            <a:ext cx="1487063" cy="308553"/>
          </a:xfrm>
          <a:prstGeom prst="rect">
            <a:avLst/>
          </a:prstGeom>
          <a:solidFill>
            <a:schemeClr val="tx2"/>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Placebo vs romosozumab</a:t>
            </a:r>
          </a:p>
        </p:txBody>
      </p:sp>
      <p:sp>
        <p:nvSpPr>
          <p:cNvPr id="64" name="TextBox 63">
            <a:extLst>
              <a:ext uri="{FF2B5EF4-FFF2-40B4-BE49-F238E27FC236}">
                <a16:creationId xmlns:a16="http://schemas.microsoft.com/office/drawing/2014/main" xmlns="" id="{60D03029-8C35-DE41-8948-FBF5ED664299}"/>
              </a:ext>
            </a:extLst>
          </p:cNvPr>
          <p:cNvSpPr txBox="1"/>
          <p:nvPr/>
        </p:nvSpPr>
        <p:spPr>
          <a:xfrm>
            <a:off x="2957038" y="1993106"/>
            <a:ext cx="1487063" cy="308553"/>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Open-label denosumab</a:t>
            </a:r>
          </a:p>
        </p:txBody>
      </p:sp>
      <p:sp>
        <p:nvSpPr>
          <p:cNvPr id="66" name="TextBox 65">
            <a:extLst>
              <a:ext uri="{FF2B5EF4-FFF2-40B4-BE49-F238E27FC236}">
                <a16:creationId xmlns:a16="http://schemas.microsoft.com/office/drawing/2014/main" xmlns="" id="{AC44A212-A0C5-114C-BB33-C6B6394BA250}"/>
              </a:ext>
            </a:extLst>
          </p:cNvPr>
          <p:cNvSpPr txBox="1"/>
          <p:nvPr/>
        </p:nvSpPr>
        <p:spPr>
          <a:xfrm>
            <a:off x="5195932" y="1993106"/>
            <a:ext cx="1487063" cy="308553"/>
          </a:xfrm>
          <a:prstGeom prst="rect">
            <a:avLst/>
          </a:prstGeom>
          <a:solidFill>
            <a:schemeClr val="tx2"/>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Placebo vs romosozumab</a:t>
            </a:r>
          </a:p>
        </p:txBody>
      </p:sp>
      <p:sp>
        <p:nvSpPr>
          <p:cNvPr id="67" name="TextBox 66">
            <a:extLst>
              <a:ext uri="{FF2B5EF4-FFF2-40B4-BE49-F238E27FC236}">
                <a16:creationId xmlns:a16="http://schemas.microsoft.com/office/drawing/2014/main" xmlns="" id="{04E69E06-0148-9041-BA53-1F37E9FB4E11}"/>
              </a:ext>
            </a:extLst>
          </p:cNvPr>
          <p:cNvSpPr txBox="1"/>
          <p:nvPr/>
        </p:nvSpPr>
        <p:spPr>
          <a:xfrm>
            <a:off x="6681140" y="1993106"/>
            <a:ext cx="1487063" cy="308553"/>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Open-label denosumab</a:t>
            </a:r>
          </a:p>
        </p:txBody>
      </p:sp>
      <p:sp>
        <p:nvSpPr>
          <p:cNvPr id="4" name="Rectangle 3">
            <a:extLst>
              <a:ext uri="{FF2B5EF4-FFF2-40B4-BE49-F238E27FC236}">
                <a16:creationId xmlns:a16="http://schemas.microsoft.com/office/drawing/2014/main" xmlns="" id="{72E8FD78-1F39-0A43-BEFA-3F3A2F3229F0}"/>
              </a:ext>
            </a:extLst>
          </p:cNvPr>
          <p:cNvSpPr/>
          <p:nvPr/>
        </p:nvSpPr>
        <p:spPr bwMode="auto">
          <a:xfrm>
            <a:off x="2808291" y="1402578"/>
            <a:ext cx="77253" cy="77253"/>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81" name="Oval 80">
            <a:extLst>
              <a:ext uri="{FF2B5EF4-FFF2-40B4-BE49-F238E27FC236}">
                <a16:creationId xmlns:a16="http://schemas.microsoft.com/office/drawing/2014/main" xmlns="" id="{D465283E-4AAB-3A47-BE27-9A1552191462}"/>
              </a:ext>
            </a:extLst>
          </p:cNvPr>
          <p:cNvSpPr>
            <a:spLocks noChangeAspect="1"/>
          </p:cNvSpPr>
          <p:nvPr/>
        </p:nvSpPr>
        <p:spPr bwMode="auto">
          <a:xfrm>
            <a:off x="4775118" y="1406004"/>
            <a:ext cx="72000" cy="7200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1589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129" name="Rectangle 128">
            <a:extLst>
              <a:ext uri="{FF2B5EF4-FFF2-40B4-BE49-F238E27FC236}">
                <a16:creationId xmlns:a16="http://schemas.microsoft.com/office/drawing/2014/main" xmlns="" id="{A9F5790C-9E87-C841-94CE-740482236CE1}"/>
              </a:ext>
            </a:extLst>
          </p:cNvPr>
          <p:cNvSpPr/>
          <p:nvPr/>
        </p:nvSpPr>
        <p:spPr bwMode="auto">
          <a:xfrm>
            <a:off x="6681139" y="2533734"/>
            <a:ext cx="1487063" cy="2817027"/>
          </a:xfrm>
          <a:prstGeom prst="rect">
            <a:avLst/>
          </a:prstGeom>
          <a:solidFill>
            <a:schemeClr val="accent1">
              <a:alpha val="7000"/>
            </a:schemeClr>
          </a:solidFill>
          <a:ln w="9525" algn="ctr">
            <a:noFill/>
            <a:miter lim="800000"/>
            <a:headEnd/>
            <a:tailEnd/>
          </a:ln>
          <a:effectLst/>
        </p:spPr>
        <p:txBody>
          <a:bodyPr wrap="none" lIns="6858" tIns="72000" rIns="6858" bIns="6858" anchor="t"/>
          <a:lstStyle/>
          <a:p>
            <a:pPr lvl="0" algn="ctr" fontAlgn="base">
              <a:spcBef>
                <a:spcPct val="0"/>
              </a:spcBef>
              <a:spcAft>
                <a:spcPct val="0"/>
              </a:spcAft>
            </a:pPr>
            <a:endParaRPr lang="en-US" sz="1200" b="1" dirty="0">
              <a:solidFill>
                <a:srgbClr val="FFFFFF">
                  <a:lumMod val="50000"/>
                </a:srgbClr>
              </a:solidFill>
            </a:endParaRPr>
          </a:p>
        </p:txBody>
      </p:sp>
      <p:sp>
        <p:nvSpPr>
          <p:cNvPr id="130" name="Rectangle 129">
            <a:extLst>
              <a:ext uri="{FF2B5EF4-FFF2-40B4-BE49-F238E27FC236}">
                <a16:creationId xmlns:a16="http://schemas.microsoft.com/office/drawing/2014/main" xmlns="" id="{C8AA4AAB-94CC-914C-BB3E-59DEA776D493}"/>
              </a:ext>
            </a:extLst>
          </p:cNvPr>
          <p:cNvSpPr/>
          <p:nvPr/>
        </p:nvSpPr>
        <p:spPr bwMode="auto">
          <a:xfrm>
            <a:off x="2958874" y="2533734"/>
            <a:ext cx="1487063" cy="2817027"/>
          </a:xfrm>
          <a:prstGeom prst="rect">
            <a:avLst/>
          </a:prstGeom>
          <a:solidFill>
            <a:schemeClr val="accent1">
              <a:alpha val="7000"/>
            </a:schemeClr>
          </a:solidFill>
          <a:ln w="9525" algn="ctr">
            <a:noFill/>
            <a:miter lim="800000"/>
            <a:headEnd/>
            <a:tailEnd/>
          </a:ln>
          <a:effectLst/>
        </p:spPr>
        <p:txBody>
          <a:bodyPr wrap="none" lIns="6858" tIns="72000" rIns="6858" bIns="6858" anchor="t"/>
          <a:lstStyle/>
          <a:p>
            <a:pPr lvl="0" algn="ctr" fontAlgn="base">
              <a:spcBef>
                <a:spcPct val="0"/>
              </a:spcBef>
              <a:spcAft>
                <a:spcPct val="0"/>
              </a:spcAft>
            </a:pPr>
            <a:endParaRPr lang="en-US" sz="1200" b="1" dirty="0">
              <a:solidFill>
                <a:srgbClr val="FFFFFF">
                  <a:lumMod val="50000"/>
                </a:srgbClr>
              </a:solidFill>
            </a:endParaRPr>
          </a:p>
        </p:txBody>
      </p:sp>
      <p:sp>
        <p:nvSpPr>
          <p:cNvPr id="6" name="Title 5"/>
          <p:cNvSpPr>
            <a:spLocks noGrp="1"/>
          </p:cNvSpPr>
          <p:nvPr>
            <p:ph type="title"/>
          </p:nvPr>
        </p:nvSpPr>
        <p:spPr/>
        <p:txBody>
          <a:bodyPr>
            <a:normAutofit/>
          </a:bodyPr>
          <a:lstStyle/>
          <a:p>
            <a:r>
              <a:rPr lang="en-CA" sz="2800" dirty="0"/>
              <a:t>FRAME: </a:t>
            </a:r>
            <a:r>
              <a:rPr lang="en-US" sz="2800" dirty="0"/>
              <a:t>Lumbar Spine and Total Hip BMD </a:t>
            </a:r>
            <a:br>
              <a:rPr lang="en-US" sz="2800" dirty="0"/>
            </a:br>
            <a:r>
              <a:rPr lang="en-US" sz="2800" dirty="0"/>
              <a:t>Through Month 24</a:t>
            </a:r>
            <a:endParaRPr lang="en-US" sz="2800" baseline="30000" dirty="0"/>
          </a:p>
        </p:txBody>
      </p:sp>
      <p:sp>
        <p:nvSpPr>
          <p:cNvPr id="4" name="Text Placeholder 3">
            <a:extLst>
              <a:ext uri="{FF2B5EF4-FFF2-40B4-BE49-F238E27FC236}">
                <a16:creationId xmlns:a16="http://schemas.microsoft.com/office/drawing/2014/main" xmlns="" id="{FE913C67-CD05-3548-8EF8-4DF0AB7E9AFC}"/>
              </a:ext>
            </a:extLst>
          </p:cNvPr>
          <p:cNvSpPr>
            <a:spLocks noGrp="1"/>
          </p:cNvSpPr>
          <p:nvPr>
            <p:ph type="body" sz="quarter" idx="10"/>
          </p:nvPr>
        </p:nvSpPr>
        <p:spPr>
          <a:xfrm>
            <a:off x="216000" y="6144851"/>
            <a:ext cx="8628455" cy="487056"/>
          </a:xfrm>
        </p:spPr>
        <p:txBody>
          <a:bodyPr/>
          <a:lstStyle/>
          <a:p>
            <a:pPr lvl="0">
              <a:defRPr/>
            </a:pPr>
            <a:r>
              <a:rPr lang="en-US" dirty="0">
                <a:solidFill>
                  <a:srgbClr val="777777"/>
                </a:solidFill>
              </a:rPr>
              <a:t>*p &lt; 0.001 compared with placebo. Data are least square means (95% CI) adjusted for relevant baseline covariates.</a:t>
            </a:r>
            <a:br>
              <a:rPr lang="en-US" dirty="0">
                <a:solidFill>
                  <a:srgbClr val="777777"/>
                </a:solidFill>
              </a:rPr>
            </a:br>
            <a:r>
              <a:rPr lang="en-US" dirty="0">
                <a:solidFill>
                  <a:srgbClr val="777777"/>
                </a:solidFill>
              </a:rPr>
              <a:t>BMD = bone mineral density; CI = confidence interval; ∆ = difference.</a:t>
            </a:r>
          </a:p>
          <a:p>
            <a:pPr lvl="0">
              <a:defRPr/>
            </a:pPr>
            <a:r>
              <a:rPr lang="nb-NO" altLang="en-US" dirty="0" err="1">
                <a:solidFill>
                  <a:srgbClr val="777777"/>
                </a:solidFill>
              </a:rPr>
              <a:t>Adapted</a:t>
            </a:r>
            <a:r>
              <a:rPr lang="nb-NO" altLang="en-US" dirty="0">
                <a:solidFill>
                  <a:srgbClr val="777777"/>
                </a:solidFill>
              </a:rPr>
              <a:t> from: </a:t>
            </a:r>
            <a:r>
              <a:rPr lang="nb-NO" altLang="en-US" dirty="0" err="1">
                <a:solidFill>
                  <a:srgbClr val="777777"/>
                </a:solidFill>
              </a:rPr>
              <a:t>Cosman</a:t>
            </a:r>
            <a:r>
              <a:rPr lang="nb-NO" altLang="en-US" dirty="0">
                <a:solidFill>
                  <a:srgbClr val="777777"/>
                </a:solidFill>
              </a:rPr>
              <a:t> F, </a:t>
            </a:r>
            <a:r>
              <a:rPr lang="nb-NO" altLang="en-US" i="1" dirty="0">
                <a:solidFill>
                  <a:srgbClr val="777777"/>
                </a:solidFill>
              </a:rPr>
              <a:t>et al. N </a:t>
            </a:r>
            <a:r>
              <a:rPr lang="nb-NO" altLang="en-US" i="1" dirty="0" err="1">
                <a:solidFill>
                  <a:srgbClr val="777777"/>
                </a:solidFill>
              </a:rPr>
              <a:t>Engl</a:t>
            </a:r>
            <a:r>
              <a:rPr lang="nb-NO" altLang="en-US" i="1" dirty="0">
                <a:solidFill>
                  <a:srgbClr val="777777"/>
                </a:solidFill>
              </a:rPr>
              <a:t> J Med</a:t>
            </a:r>
            <a:r>
              <a:rPr lang="nb-NO" altLang="en-US" dirty="0">
                <a:solidFill>
                  <a:srgbClr val="777777"/>
                </a:solidFill>
              </a:rPr>
              <a:t> 2016;375:1532–43.</a:t>
            </a:r>
            <a:endParaRPr lang="en-US" altLang="en-US" dirty="0">
              <a:solidFill>
                <a:srgbClr val="777777"/>
              </a:solidFill>
            </a:endParaRPr>
          </a:p>
        </p:txBody>
      </p:sp>
      <p:graphicFrame>
        <p:nvGraphicFramePr>
          <p:cNvPr id="97" name="Chart 96"/>
          <p:cNvGraphicFramePr/>
          <p:nvPr>
            <p:extLst>
              <p:ext uri="{D42A27DB-BD31-4B8C-83A1-F6EECF244321}">
                <p14:modId xmlns:p14="http://schemas.microsoft.com/office/powerpoint/2010/main" val="2360264062"/>
              </p:ext>
            </p:extLst>
          </p:nvPr>
        </p:nvGraphicFramePr>
        <p:xfrm>
          <a:off x="4637294" y="2349998"/>
          <a:ext cx="3958027" cy="35714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6" name="Chart 95"/>
          <p:cNvGraphicFramePr/>
          <p:nvPr>
            <p:extLst>
              <p:ext uri="{D42A27DB-BD31-4B8C-83A1-F6EECF244321}">
                <p14:modId xmlns:p14="http://schemas.microsoft.com/office/powerpoint/2010/main" val="2222361164"/>
              </p:ext>
            </p:extLst>
          </p:nvPr>
        </p:nvGraphicFramePr>
        <p:xfrm>
          <a:off x="827319" y="2349998"/>
          <a:ext cx="4048314" cy="3685522"/>
        </p:xfrm>
        <a:graphic>
          <a:graphicData uri="http://schemas.openxmlformats.org/drawingml/2006/chart">
            <c:chart xmlns:c="http://schemas.openxmlformats.org/drawingml/2006/chart" xmlns:r="http://schemas.openxmlformats.org/officeDocument/2006/relationships" r:id="rId4"/>
          </a:graphicData>
        </a:graphic>
      </p:graphicFrame>
      <p:grpSp>
        <p:nvGrpSpPr>
          <p:cNvPr id="147" name="Group 146"/>
          <p:cNvGrpSpPr/>
          <p:nvPr/>
        </p:nvGrpSpPr>
        <p:grpSpPr>
          <a:xfrm>
            <a:off x="1909296" y="2813966"/>
            <a:ext cx="2862301" cy="2001775"/>
            <a:chOff x="4009179" y="2396538"/>
            <a:chExt cx="6383379" cy="2257859"/>
          </a:xfrm>
        </p:grpSpPr>
        <p:grpSp>
          <p:nvGrpSpPr>
            <p:cNvPr id="149" name="Group 148"/>
            <p:cNvGrpSpPr/>
            <p:nvPr/>
          </p:nvGrpSpPr>
          <p:grpSpPr>
            <a:xfrm>
              <a:off x="5730120" y="2396538"/>
              <a:ext cx="4662438" cy="2257859"/>
              <a:chOff x="5730120" y="2396538"/>
              <a:chExt cx="4662438" cy="2257859"/>
            </a:xfrm>
          </p:grpSpPr>
          <p:sp>
            <p:nvSpPr>
              <p:cNvPr id="162" name="TextBox 161"/>
              <p:cNvSpPr txBox="1"/>
              <p:nvPr/>
            </p:nvSpPr>
            <p:spPr>
              <a:xfrm>
                <a:off x="5730120" y="2869582"/>
                <a:ext cx="1423754" cy="295077"/>
              </a:xfrm>
              <a:prstGeom prst="rect">
                <a:avLst/>
              </a:prstGeom>
              <a:noFill/>
            </p:spPr>
            <p:txBody>
              <a:bodyPr wrap="none" rtlCol="0">
                <a:spAutoFit/>
              </a:bodyPr>
              <a:lstStyle/>
              <a:p>
                <a:pPr algn="ctr"/>
                <a:r>
                  <a:rPr lang="en-US" sz="1100" b="1" dirty="0"/>
                  <a:t>13.3%*</a:t>
                </a:r>
              </a:p>
            </p:txBody>
          </p:sp>
          <p:sp>
            <p:nvSpPr>
              <p:cNvPr id="163" name="TextBox 162"/>
              <p:cNvSpPr txBox="1"/>
              <p:nvPr/>
            </p:nvSpPr>
            <p:spPr>
              <a:xfrm>
                <a:off x="8968804" y="2396538"/>
                <a:ext cx="1423754" cy="295077"/>
              </a:xfrm>
              <a:prstGeom prst="rect">
                <a:avLst/>
              </a:prstGeom>
              <a:noFill/>
            </p:spPr>
            <p:txBody>
              <a:bodyPr wrap="none" rtlCol="0">
                <a:spAutoFit/>
              </a:bodyPr>
              <a:lstStyle/>
              <a:p>
                <a:pPr algn="ctr"/>
                <a:r>
                  <a:rPr lang="en-US" sz="1100" b="1" dirty="0"/>
                  <a:t>17.6%*</a:t>
                </a:r>
              </a:p>
            </p:txBody>
          </p:sp>
          <p:sp>
            <p:nvSpPr>
              <p:cNvPr id="164" name="TextBox 163"/>
              <p:cNvSpPr txBox="1"/>
              <p:nvPr/>
            </p:nvSpPr>
            <p:spPr>
              <a:xfrm>
                <a:off x="5786408" y="4359320"/>
                <a:ext cx="1126989" cy="295077"/>
              </a:xfrm>
              <a:prstGeom prst="rect">
                <a:avLst/>
              </a:prstGeom>
              <a:noFill/>
            </p:spPr>
            <p:txBody>
              <a:bodyPr wrap="none" rtlCol="0">
                <a:spAutoFit/>
              </a:bodyPr>
              <a:lstStyle/>
              <a:p>
                <a:pPr algn="ctr"/>
                <a:r>
                  <a:rPr lang="en-US" sz="1100" b="1" dirty="0"/>
                  <a:t>0.0%</a:t>
                </a:r>
              </a:p>
            </p:txBody>
          </p:sp>
          <p:sp>
            <p:nvSpPr>
              <p:cNvPr id="165" name="TextBox 164"/>
              <p:cNvSpPr txBox="1"/>
              <p:nvPr/>
            </p:nvSpPr>
            <p:spPr>
              <a:xfrm>
                <a:off x="9157168" y="3813522"/>
                <a:ext cx="1126989" cy="295077"/>
              </a:xfrm>
              <a:prstGeom prst="rect">
                <a:avLst/>
              </a:prstGeom>
              <a:noFill/>
            </p:spPr>
            <p:txBody>
              <a:bodyPr wrap="none" rtlCol="0">
                <a:spAutoFit/>
              </a:bodyPr>
              <a:lstStyle/>
              <a:p>
                <a:pPr algn="ctr"/>
                <a:r>
                  <a:rPr lang="en-US" sz="1100" b="1" dirty="0"/>
                  <a:t>5.0%</a:t>
                </a:r>
              </a:p>
            </p:txBody>
          </p:sp>
        </p:grpSp>
        <p:sp>
          <p:nvSpPr>
            <p:cNvPr id="150" name="TextBox 149"/>
            <p:cNvSpPr txBox="1"/>
            <p:nvPr/>
          </p:nvSpPr>
          <p:spPr>
            <a:xfrm>
              <a:off x="4009179" y="3266565"/>
              <a:ext cx="1248557" cy="295077"/>
            </a:xfrm>
            <a:prstGeom prst="rect">
              <a:avLst/>
            </a:prstGeom>
            <a:noFill/>
          </p:spPr>
          <p:txBody>
            <a:bodyPr wrap="none" rtlCol="0">
              <a:spAutoFit/>
            </a:bodyPr>
            <a:lstStyle/>
            <a:p>
              <a:pPr algn="ctr"/>
              <a:r>
                <a:rPr lang="en-US" sz="1100" b="1" dirty="0"/>
                <a:t>9.7%*</a:t>
              </a:r>
            </a:p>
          </p:txBody>
        </p:sp>
        <p:sp>
          <p:nvSpPr>
            <p:cNvPr id="151" name="TextBox 150"/>
            <p:cNvSpPr txBox="1"/>
            <p:nvPr/>
          </p:nvSpPr>
          <p:spPr>
            <a:xfrm>
              <a:off x="7338872" y="2638790"/>
              <a:ext cx="1423754" cy="295077"/>
            </a:xfrm>
            <a:prstGeom prst="rect">
              <a:avLst/>
            </a:prstGeom>
            <a:noFill/>
          </p:spPr>
          <p:txBody>
            <a:bodyPr wrap="none" rtlCol="0">
              <a:spAutoFit/>
            </a:bodyPr>
            <a:lstStyle/>
            <a:p>
              <a:r>
                <a:rPr lang="en-US" sz="1100" b="1" dirty="0"/>
                <a:t>15.1%*</a:t>
              </a:r>
            </a:p>
          </p:txBody>
        </p:sp>
        <p:sp>
          <p:nvSpPr>
            <p:cNvPr id="152" name="TextBox 151"/>
            <p:cNvSpPr txBox="1"/>
            <p:nvPr/>
          </p:nvSpPr>
          <p:spPr>
            <a:xfrm>
              <a:off x="7471015" y="4018082"/>
              <a:ext cx="1126989" cy="295077"/>
            </a:xfrm>
            <a:prstGeom prst="rect">
              <a:avLst/>
            </a:prstGeom>
            <a:noFill/>
          </p:spPr>
          <p:txBody>
            <a:bodyPr wrap="none" rtlCol="0">
              <a:spAutoFit/>
            </a:bodyPr>
            <a:lstStyle/>
            <a:p>
              <a:r>
                <a:rPr lang="en-US" sz="1100" b="1" dirty="0"/>
                <a:t>3.3%</a:t>
              </a:r>
            </a:p>
          </p:txBody>
        </p:sp>
        <p:cxnSp>
          <p:nvCxnSpPr>
            <p:cNvPr id="153" name="Straight Arrow Connector 152"/>
            <p:cNvCxnSpPr>
              <a:cxnSpLocks/>
            </p:cNvCxnSpPr>
            <p:nvPr/>
          </p:nvCxnSpPr>
          <p:spPr bwMode="auto">
            <a:xfrm flipV="1">
              <a:off x="6334316" y="3514128"/>
              <a:ext cx="0" cy="86047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54" name="Straight Arrow Connector 153"/>
            <p:cNvCxnSpPr>
              <a:cxnSpLocks/>
            </p:cNvCxnSpPr>
            <p:nvPr/>
          </p:nvCxnSpPr>
          <p:spPr bwMode="auto">
            <a:xfrm flipH="1" flipV="1">
              <a:off x="8006525" y="3331640"/>
              <a:ext cx="0" cy="64686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55" name="Straight Arrow Connector 154"/>
            <p:cNvCxnSpPr>
              <a:cxnSpLocks/>
            </p:cNvCxnSpPr>
            <p:nvPr/>
          </p:nvCxnSpPr>
          <p:spPr bwMode="auto">
            <a:xfrm flipH="1" flipV="1">
              <a:off x="4681911" y="3878704"/>
              <a:ext cx="0" cy="4747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56" name="Straight Arrow Connector 155"/>
            <p:cNvCxnSpPr>
              <a:cxnSpLocks/>
            </p:cNvCxnSpPr>
            <p:nvPr/>
          </p:nvCxnSpPr>
          <p:spPr bwMode="auto">
            <a:xfrm flipV="1">
              <a:off x="9680681" y="3076837"/>
              <a:ext cx="0" cy="76495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7" name="TextBox 4"/>
            <p:cNvSpPr txBox="1"/>
            <p:nvPr/>
          </p:nvSpPr>
          <p:spPr>
            <a:xfrm>
              <a:off x="8343548" y="3288586"/>
              <a:ext cx="1480962" cy="2863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sz="1050" b="1" dirty="0"/>
                <a:t>Δ</a:t>
              </a:r>
              <a:r>
                <a:rPr lang="en-US" sz="1050" b="1" dirty="0"/>
                <a:t>12.6%</a:t>
              </a:r>
            </a:p>
          </p:txBody>
        </p:sp>
        <p:sp>
          <p:nvSpPr>
            <p:cNvPr id="158" name="TextBox 4"/>
            <p:cNvSpPr txBox="1"/>
            <p:nvPr/>
          </p:nvSpPr>
          <p:spPr>
            <a:xfrm>
              <a:off x="4623835" y="4025249"/>
              <a:ext cx="1312913" cy="2863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sz="1050" b="1" dirty="0"/>
                <a:t>Δ</a:t>
              </a:r>
              <a:r>
                <a:rPr lang="en-US" sz="1050" b="1" dirty="0"/>
                <a:t>9.3%</a:t>
              </a:r>
            </a:p>
          </p:txBody>
        </p:sp>
        <p:sp>
          <p:nvSpPr>
            <p:cNvPr id="159" name="TextBox 4"/>
            <p:cNvSpPr txBox="1"/>
            <p:nvPr/>
          </p:nvSpPr>
          <p:spPr>
            <a:xfrm>
              <a:off x="7895637" y="3698593"/>
              <a:ext cx="1480962" cy="2863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sz="1050" b="1" dirty="0"/>
                <a:t>Δ</a:t>
              </a:r>
              <a:r>
                <a:rPr lang="en-US" sz="1050" b="1" dirty="0"/>
                <a:t>11.8%</a:t>
              </a:r>
            </a:p>
          </p:txBody>
        </p:sp>
        <p:sp>
          <p:nvSpPr>
            <p:cNvPr id="160" name="TextBox 3"/>
            <p:cNvSpPr txBox="1"/>
            <p:nvPr/>
          </p:nvSpPr>
          <p:spPr>
            <a:xfrm>
              <a:off x="6270848" y="3800328"/>
              <a:ext cx="1480962" cy="2863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sz="1050" b="1" dirty="0"/>
                <a:t>Δ</a:t>
              </a:r>
              <a:r>
                <a:rPr lang="en-US" sz="1050" b="1" dirty="0"/>
                <a:t>13.3%</a:t>
              </a:r>
            </a:p>
          </p:txBody>
        </p:sp>
        <p:sp>
          <p:nvSpPr>
            <p:cNvPr id="161" name="TextBox 28"/>
            <p:cNvSpPr txBox="1"/>
            <p:nvPr/>
          </p:nvSpPr>
          <p:spPr>
            <a:xfrm>
              <a:off x="4168167" y="4337938"/>
              <a:ext cx="1126989" cy="2950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a:t>0.4%</a:t>
              </a:r>
            </a:p>
          </p:txBody>
        </p:sp>
      </p:grpSp>
      <p:sp>
        <p:nvSpPr>
          <p:cNvPr id="76" name="TextBox 75"/>
          <p:cNvSpPr txBox="1"/>
          <p:nvPr/>
        </p:nvSpPr>
        <p:spPr>
          <a:xfrm rot="16200000">
            <a:off x="-459290" y="3667307"/>
            <a:ext cx="2433679" cy="261610"/>
          </a:xfrm>
          <a:prstGeom prst="rect">
            <a:avLst/>
          </a:prstGeom>
          <a:noFill/>
        </p:spPr>
        <p:txBody>
          <a:bodyPr wrap="none" rtlCol="0">
            <a:spAutoFit/>
          </a:bodyPr>
          <a:lstStyle/>
          <a:p>
            <a:pPr algn="ctr"/>
            <a:r>
              <a:rPr lang="en-US" sz="1100" b="1" dirty="0"/>
              <a:t>Percentage change from baseline</a:t>
            </a:r>
          </a:p>
        </p:txBody>
      </p:sp>
      <p:grpSp>
        <p:nvGrpSpPr>
          <p:cNvPr id="2" name="Group 1"/>
          <p:cNvGrpSpPr/>
          <p:nvPr/>
        </p:nvGrpSpPr>
        <p:grpSpPr>
          <a:xfrm>
            <a:off x="5710255" y="2591018"/>
            <a:ext cx="3006371" cy="1973349"/>
            <a:chOff x="5820623" y="2461787"/>
            <a:chExt cx="3006371" cy="1973349"/>
          </a:xfrm>
        </p:grpSpPr>
        <p:sp>
          <p:nvSpPr>
            <p:cNvPr id="98" name="TextBox 97"/>
            <p:cNvSpPr txBox="1"/>
            <p:nvPr/>
          </p:nvSpPr>
          <p:spPr>
            <a:xfrm>
              <a:off x="6018126" y="3922330"/>
              <a:ext cx="588623" cy="253916"/>
            </a:xfrm>
            <a:prstGeom prst="rect">
              <a:avLst/>
            </a:prstGeom>
            <a:noFill/>
          </p:spPr>
          <p:txBody>
            <a:bodyPr wrap="none" rtlCol="0">
              <a:spAutoFit/>
            </a:bodyPr>
            <a:lstStyle/>
            <a:p>
              <a:pPr algn="ctr"/>
              <a:r>
                <a:rPr lang="el-GR" sz="1050" b="1" dirty="0"/>
                <a:t>Δ</a:t>
              </a:r>
              <a:r>
                <a:rPr lang="en-US" sz="1050" b="1" dirty="0"/>
                <a:t>4.3%</a:t>
              </a:r>
            </a:p>
          </p:txBody>
        </p:sp>
        <p:sp>
          <p:nvSpPr>
            <p:cNvPr id="99" name="TextBox 98"/>
            <p:cNvSpPr txBox="1"/>
            <p:nvPr/>
          </p:nvSpPr>
          <p:spPr>
            <a:xfrm>
              <a:off x="6578938" y="2876484"/>
              <a:ext cx="559770" cy="261610"/>
            </a:xfrm>
            <a:prstGeom prst="rect">
              <a:avLst/>
            </a:prstGeom>
            <a:noFill/>
          </p:spPr>
          <p:txBody>
            <a:bodyPr wrap="none" rtlCol="0">
              <a:spAutoFit/>
            </a:bodyPr>
            <a:lstStyle/>
            <a:p>
              <a:pPr algn="ctr"/>
              <a:r>
                <a:rPr lang="en-US" sz="1100" b="1" dirty="0"/>
                <a:t>6.8%*</a:t>
              </a:r>
            </a:p>
          </p:txBody>
        </p:sp>
        <p:sp>
          <p:nvSpPr>
            <p:cNvPr id="100" name="TextBox 99"/>
            <p:cNvSpPr txBox="1"/>
            <p:nvPr/>
          </p:nvSpPr>
          <p:spPr>
            <a:xfrm>
              <a:off x="8039098" y="2461787"/>
              <a:ext cx="559770" cy="261610"/>
            </a:xfrm>
            <a:prstGeom prst="rect">
              <a:avLst/>
            </a:prstGeom>
            <a:noFill/>
          </p:spPr>
          <p:txBody>
            <a:bodyPr wrap="none" rtlCol="0">
              <a:spAutoFit/>
            </a:bodyPr>
            <a:lstStyle/>
            <a:p>
              <a:pPr algn="ctr"/>
              <a:r>
                <a:rPr lang="en-US" sz="1100" b="1" dirty="0"/>
                <a:t>8.8%*</a:t>
              </a:r>
            </a:p>
          </p:txBody>
        </p:sp>
        <p:sp>
          <p:nvSpPr>
            <p:cNvPr id="101" name="TextBox 100"/>
            <p:cNvSpPr txBox="1"/>
            <p:nvPr/>
          </p:nvSpPr>
          <p:spPr>
            <a:xfrm>
              <a:off x="6592749" y="4173526"/>
              <a:ext cx="505268" cy="261610"/>
            </a:xfrm>
            <a:prstGeom prst="rect">
              <a:avLst/>
            </a:prstGeom>
            <a:noFill/>
          </p:spPr>
          <p:txBody>
            <a:bodyPr wrap="none" rtlCol="0">
              <a:spAutoFit/>
            </a:bodyPr>
            <a:lstStyle/>
            <a:p>
              <a:pPr algn="ctr"/>
              <a:r>
                <a:rPr lang="en-US" sz="1100" b="1" dirty="0"/>
                <a:t>0.0%</a:t>
              </a:r>
            </a:p>
          </p:txBody>
        </p:sp>
        <p:sp>
          <p:nvSpPr>
            <p:cNvPr id="102" name="TextBox 101"/>
            <p:cNvSpPr txBox="1"/>
            <p:nvPr/>
          </p:nvSpPr>
          <p:spPr>
            <a:xfrm>
              <a:off x="8040166" y="3640797"/>
              <a:ext cx="505268" cy="261610"/>
            </a:xfrm>
            <a:prstGeom prst="rect">
              <a:avLst/>
            </a:prstGeom>
            <a:noFill/>
          </p:spPr>
          <p:txBody>
            <a:bodyPr wrap="none" rtlCol="0">
              <a:spAutoFit/>
            </a:bodyPr>
            <a:lstStyle/>
            <a:p>
              <a:pPr algn="ctr"/>
              <a:r>
                <a:rPr lang="en-US" sz="1100" b="1" dirty="0"/>
                <a:t>2.9%</a:t>
              </a:r>
            </a:p>
          </p:txBody>
        </p:sp>
        <p:sp>
          <p:nvSpPr>
            <p:cNvPr id="103" name="TextBox 102"/>
            <p:cNvSpPr txBox="1"/>
            <p:nvPr/>
          </p:nvSpPr>
          <p:spPr>
            <a:xfrm>
              <a:off x="7287971" y="2525938"/>
              <a:ext cx="559770" cy="261610"/>
            </a:xfrm>
            <a:prstGeom prst="rect">
              <a:avLst/>
            </a:prstGeom>
            <a:noFill/>
          </p:spPr>
          <p:txBody>
            <a:bodyPr wrap="none" rtlCol="0">
              <a:spAutoFit/>
            </a:bodyPr>
            <a:lstStyle/>
            <a:p>
              <a:pPr algn="ctr"/>
              <a:r>
                <a:rPr lang="en-US" sz="1100" b="1" dirty="0"/>
                <a:t>8.4%*</a:t>
              </a:r>
            </a:p>
          </p:txBody>
        </p:sp>
        <p:sp>
          <p:nvSpPr>
            <p:cNvPr id="104" name="TextBox 103"/>
            <p:cNvSpPr txBox="1"/>
            <p:nvPr/>
          </p:nvSpPr>
          <p:spPr>
            <a:xfrm>
              <a:off x="5820623" y="3262011"/>
              <a:ext cx="559770" cy="261610"/>
            </a:xfrm>
            <a:prstGeom prst="rect">
              <a:avLst/>
            </a:prstGeom>
            <a:noFill/>
          </p:spPr>
          <p:txBody>
            <a:bodyPr wrap="none" rtlCol="0">
              <a:spAutoFit/>
            </a:bodyPr>
            <a:lstStyle/>
            <a:p>
              <a:pPr algn="ctr"/>
              <a:r>
                <a:rPr lang="en-US" sz="1100" b="1" dirty="0"/>
                <a:t>4.7%*</a:t>
              </a:r>
            </a:p>
          </p:txBody>
        </p:sp>
        <p:sp>
          <p:nvSpPr>
            <p:cNvPr id="105" name="TextBox 104"/>
            <p:cNvSpPr txBox="1"/>
            <p:nvPr/>
          </p:nvSpPr>
          <p:spPr>
            <a:xfrm>
              <a:off x="5833276" y="4122365"/>
              <a:ext cx="505268" cy="261610"/>
            </a:xfrm>
            <a:prstGeom prst="rect">
              <a:avLst/>
            </a:prstGeom>
            <a:noFill/>
          </p:spPr>
          <p:txBody>
            <a:bodyPr wrap="none" rtlCol="0">
              <a:spAutoFit/>
            </a:bodyPr>
            <a:lstStyle/>
            <a:p>
              <a:pPr algn="ctr"/>
              <a:r>
                <a:rPr lang="en-US" sz="1100" b="1" dirty="0"/>
                <a:t>0.4%</a:t>
              </a:r>
            </a:p>
          </p:txBody>
        </p:sp>
        <p:sp>
          <p:nvSpPr>
            <p:cNvPr id="106" name="TextBox 105"/>
            <p:cNvSpPr txBox="1"/>
            <p:nvPr/>
          </p:nvSpPr>
          <p:spPr>
            <a:xfrm>
              <a:off x="7315222" y="3853244"/>
              <a:ext cx="505268" cy="261610"/>
            </a:xfrm>
            <a:prstGeom prst="rect">
              <a:avLst/>
            </a:prstGeom>
            <a:noFill/>
          </p:spPr>
          <p:txBody>
            <a:bodyPr wrap="none" rtlCol="0">
              <a:spAutoFit/>
            </a:bodyPr>
            <a:lstStyle/>
            <a:p>
              <a:pPr algn="ctr"/>
              <a:r>
                <a:rPr lang="en-US" sz="1100" b="1" dirty="0"/>
                <a:t>1.6%</a:t>
              </a:r>
            </a:p>
          </p:txBody>
        </p:sp>
        <p:cxnSp>
          <p:nvCxnSpPr>
            <p:cNvPr id="107" name="Straight Arrow Connector 106"/>
            <p:cNvCxnSpPr/>
            <p:nvPr/>
          </p:nvCxnSpPr>
          <p:spPr bwMode="auto">
            <a:xfrm flipV="1">
              <a:off x="6067600" y="3904251"/>
              <a:ext cx="0" cy="23598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08" name="Straight Arrow Connector 107"/>
            <p:cNvCxnSpPr/>
            <p:nvPr/>
          </p:nvCxnSpPr>
          <p:spPr bwMode="auto">
            <a:xfrm flipH="1" flipV="1">
              <a:off x="6810092" y="3548611"/>
              <a:ext cx="3675" cy="68574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09" name="Straight Arrow Connector 108"/>
            <p:cNvCxnSpPr/>
            <p:nvPr/>
          </p:nvCxnSpPr>
          <p:spPr bwMode="auto">
            <a:xfrm flipV="1">
              <a:off x="7557206" y="3336194"/>
              <a:ext cx="0" cy="55529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10" name="Straight Arrow Connector 109"/>
            <p:cNvCxnSpPr/>
            <p:nvPr/>
          </p:nvCxnSpPr>
          <p:spPr bwMode="auto">
            <a:xfrm flipV="1">
              <a:off x="8285380" y="3191774"/>
              <a:ext cx="0" cy="45538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11" name="TextBox 110"/>
            <p:cNvSpPr txBox="1"/>
            <p:nvPr/>
          </p:nvSpPr>
          <p:spPr>
            <a:xfrm>
              <a:off x="8238371" y="3338913"/>
              <a:ext cx="588623" cy="253916"/>
            </a:xfrm>
            <a:prstGeom prst="rect">
              <a:avLst/>
            </a:prstGeom>
            <a:noFill/>
          </p:spPr>
          <p:txBody>
            <a:bodyPr wrap="none" rtlCol="0">
              <a:spAutoFit/>
            </a:bodyPr>
            <a:lstStyle/>
            <a:p>
              <a:pPr algn="ctr"/>
              <a:r>
                <a:rPr lang="el-GR" sz="1050" b="1" dirty="0"/>
                <a:t>Δ</a:t>
              </a:r>
              <a:r>
                <a:rPr lang="en-US" sz="1050" b="1" dirty="0"/>
                <a:t>5.9%</a:t>
              </a:r>
            </a:p>
          </p:txBody>
        </p:sp>
        <p:sp>
          <p:nvSpPr>
            <p:cNvPr id="112" name="TextBox 111"/>
            <p:cNvSpPr txBox="1"/>
            <p:nvPr/>
          </p:nvSpPr>
          <p:spPr>
            <a:xfrm>
              <a:off x="7507852" y="3548611"/>
              <a:ext cx="588623" cy="253916"/>
            </a:xfrm>
            <a:prstGeom prst="rect">
              <a:avLst/>
            </a:prstGeom>
            <a:noFill/>
          </p:spPr>
          <p:txBody>
            <a:bodyPr wrap="none" rtlCol="0">
              <a:spAutoFit/>
            </a:bodyPr>
            <a:lstStyle/>
            <a:p>
              <a:pPr algn="ctr"/>
              <a:r>
                <a:rPr lang="el-GR" sz="1050" b="1" dirty="0"/>
                <a:t>Δ</a:t>
              </a:r>
              <a:r>
                <a:rPr lang="en-US" sz="1050" b="1" dirty="0"/>
                <a:t>6.8%</a:t>
              </a:r>
            </a:p>
          </p:txBody>
        </p:sp>
        <p:sp>
          <p:nvSpPr>
            <p:cNvPr id="113" name="TextBox 112"/>
            <p:cNvSpPr txBox="1"/>
            <p:nvPr/>
          </p:nvSpPr>
          <p:spPr>
            <a:xfrm>
              <a:off x="6779935" y="3814048"/>
              <a:ext cx="588623" cy="253916"/>
            </a:xfrm>
            <a:prstGeom prst="rect">
              <a:avLst/>
            </a:prstGeom>
            <a:noFill/>
          </p:spPr>
          <p:txBody>
            <a:bodyPr wrap="none" rtlCol="0">
              <a:spAutoFit/>
            </a:bodyPr>
            <a:lstStyle/>
            <a:p>
              <a:pPr algn="ctr"/>
              <a:r>
                <a:rPr lang="el-GR" sz="1050" b="1" dirty="0"/>
                <a:t>Δ</a:t>
              </a:r>
              <a:r>
                <a:rPr lang="en-US" sz="1050" b="1" dirty="0"/>
                <a:t>6.8%</a:t>
              </a:r>
            </a:p>
          </p:txBody>
        </p:sp>
      </p:grpSp>
      <p:sp>
        <p:nvSpPr>
          <p:cNvPr id="91" name="Rectangle 90">
            <a:extLst>
              <a:ext uri="{FF2B5EF4-FFF2-40B4-BE49-F238E27FC236}">
                <a16:creationId xmlns:a16="http://schemas.microsoft.com/office/drawing/2014/main" xmlns="" id="{E420E563-D690-764A-8DF5-F3B778FDE0D8}"/>
              </a:ext>
            </a:extLst>
          </p:cNvPr>
          <p:cNvSpPr/>
          <p:nvPr/>
        </p:nvSpPr>
        <p:spPr>
          <a:xfrm>
            <a:off x="2272846" y="1894198"/>
            <a:ext cx="1358064" cy="307777"/>
          </a:xfrm>
          <a:prstGeom prst="rect">
            <a:avLst/>
          </a:prstGeom>
        </p:spPr>
        <p:txBody>
          <a:bodyPr wrap="none">
            <a:spAutoFit/>
          </a:bodyPr>
          <a:lstStyle/>
          <a:p>
            <a:pPr algn="ctr"/>
            <a:r>
              <a:rPr lang="en-US" sz="1400" b="1" dirty="0"/>
              <a:t>Lumbar spine</a:t>
            </a:r>
          </a:p>
        </p:txBody>
      </p:sp>
      <p:sp>
        <p:nvSpPr>
          <p:cNvPr id="93" name="TextBox 92">
            <a:extLst>
              <a:ext uri="{FF2B5EF4-FFF2-40B4-BE49-F238E27FC236}">
                <a16:creationId xmlns:a16="http://schemas.microsoft.com/office/drawing/2014/main" xmlns="" id="{7CE05660-EB91-1D47-B80A-F3E27FB9E988}"/>
              </a:ext>
            </a:extLst>
          </p:cNvPr>
          <p:cNvSpPr txBox="1"/>
          <p:nvPr/>
        </p:nvSpPr>
        <p:spPr>
          <a:xfrm>
            <a:off x="1471830" y="2212143"/>
            <a:ext cx="1487063" cy="308553"/>
          </a:xfrm>
          <a:prstGeom prst="rect">
            <a:avLst/>
          </a:prstGeom>
          <a:solidFill>
            <a:schemeClr val="tx2"/>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Placebo vs romosozumab</a:t>
            </a:r>
          </a:p>
        </p:txBody>
      </p:sp>
      <p:sp>
        <p:nvSpPr>
          <p:cNvPr id="94" name="TextBox 93">
            <a:extLst>
              <a:ext uri="{FF2B5EF4-FFF2-40B4-BE49-F238E27FC236}">
                <a16:creationId xmlns:a16="http://schemas.microsoft.com/office/drawing/2014/main" xmlns="" id="{86BCC606-2812-E947-9AED-00C358A94AC4}"/>
              </a:ext>
            </a:extLst>
          </p:cNvPr>
          <p:cNvSpPr txBox="1"/>
          <p:nvPr/>
        </p:nvSpPr>
        <p:spPr>
          <a:xfrm>
            <a:off x="2957038" y="2212143"/>
            <a:ext cx="1487063" cy="308553"/>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Open-label denosumab</a:t>
            </a:r>
          </a:p>
        </p:txBody>
      </p:sp>
      <p:sp>
        <p:nvSpPr>
          <p:cNvPr id="124" name="TextBox 123">
            <a:extLst>
              <a:ext uri="{FF2B5EF4-FFF2-40B4-BE49-F238E27FC236}">
                <a16:creationId xmlns:a16="http://schemas.microsoft.com/office/drawing/2014/main" xmlns="" id="{8AB4C4C6-28A6-2444-8A11-96106A422DDE}"/>
              </a:ext>
            </a:extLst>
          </p:cNvPr>
          <p:cNvSpPr txBox="1"/>
          <p:nvPr/>
        </p:nvSpPr>
        <p:spPr>
          <a:xfrm>
            <a:off x="5195932" y="2212143"/>
            <a:ext cx="1487063" cy="308553"/>
          </a:xfrm>
          <a:prstGeom prst="rect">
            <a:avLst/>
          </a:prstGeom>
          <a:solidFill>
            <a:schemeClr val="tx2"/>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Placebo vs romosozumab</a:t>
            </a:r>
          </a:p>
        </p:txBody>
      </p:sp>
      <p:sp>
        <p:nvSpPr>
          <p:cNvPr id="125" name="TextBox 124">
            <a:extLst>
              <a:ext uri="{FF2B5EF4-FFF2-40B4-BE49-F238E27FC236}">
                <a16:creationId xmlns:a16="http://schemas.microsoft.com/office/drawing/2014/main" xmlns="" id="{C20AA216-3035-B742-899B-24B45047D140}"/>
              </a:ext>
            </a:extLst>
          </p:cNvPr>
          <p:cNvSpPr txBox="1"/>
          <p:nvPr/>
        </p:nvSpPr>
        <p:spPr>
          <a:xfrm>
            <a:off x="6681140" y="2212143"/>
            <a:ext cx="1487063" cy="308553"/>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Open-label denosumab</a:t>
            </a:r>
          </a:p>
        </p:txBody>
      </p:sp>
      <p:grpSp>
        <p:nvGrpSpPr>
          <p:cNvPr id="131" name="Group 130">
            <a:extLst>
              <a:ext uri="{FF2B5EF4-FFF2-40B4-BE49-F238E27FC236}">
                <a16:creationId xmlns:a16="http://schemas.microsoft.com/office/drawing/2014/main" xmlns="" id="{C98C72AD-CFC9-814A-8B8C-AC5D2EFA11C1}"/>
              </a:ext>
            </a:extLst>
          </p:cNvPr>
          <p:cNvGrpSpPr/>
          <p:nvPr/>
        </p:nvGrpSpPr>
        <p:grpSpPr>
          <a:xfrm>
            <a:off x="1556909" y="1310400"/>
            <a:ext cx="2842401" cy="472895"/>
            <a:chOff x="3179332" y="1108833"/>
            <a:chExt cx="3789868" cy="472895"/>
          </a:xfrm>
        </p:grpSpPr>
        <p:sp>
          <p:nvSpPr>
            <p:cNvPr id="132" name="TextBox 131">
              <a:extLst>
                <a:ext uri="{FF2B5EF4-FFF2-40B4-BE49-F238E27FC236}">
                  <a16:creationId xmlns:a16="http://schemas.microsoft.com/office/drawing/2014/main" xmlns="" id="{887A228E-A6ED-FB47-9E56-4918AB7EE32D}"/>
                </a:ext>
              </a:extLst>
            </p:cNvPr>
            <p:cNvSpPr txBox="1"/>
            <p:nvPr/>
          </p:nvSpPr>
          <p:spPr>
            <a:xfrm>
              <a:off x="3470843" y="1108833"/>
              <a:ext cx="2892245" cy="261610"/>
            </a:xfrm>
            <a:prstGeom prst="rect">
              <a:avLst/>
            </a:prstGeom>
            <a:noFill/>
          </p:spPr>
          <p:txBody>
            <a:bodyPr wrap="none" rtlCol="0">
              <a:spAutoFit/>
            </a:bodyPr>
            <a:lstStyle/>
            <a:p>
              <a:r>
                <a:rPr lang="en-US" sz="1100" dirty="0"/>
                <a:t>Placebo-to-denosumab (n = 61)</a:t>
              </a:r>
            </a:p>
          </p:txBody>
        </p:sp>
        <p:sp>
          <p:nvSpPr>
            <p:cNvPr id="133" name="TextBox 132">
              <a:extLst>
                <a:ext uri="{FF2B5EF4-FFF2-40B4-BE49-F238E27FC236}">
                  <a16:creationId xmlns:a16="http://schemas.microsoft.com/office/drawing/2014/main" xmlns="" id="{75EC02FB-E4C8-9947-AA36-97F4DFFD0C61}"/>
                </a:ext>
              </a:extLst>
            </p:cNvPr>
            <p:cNvSpPr txBox="1"/>
            <p:nvPr/>
          </p:nvSpPr>
          <p:spPr>
            <a:xfrm>
              <a:off x="3493461" y="1320118"/>
              <a:ext cx="3475739" cy="261610"/>
            </a:xfrm>
            <a:prstGeom prst="rect">
              <a:avLst/>
            </a:prstGeom>
            <a:noFill/>
          </p:spPr>
          <p:txBody>
            <a:bodyPr wrap="none" rtlCol="0">
              <a:spAutoFit/>
            </a:bodyPr>
            <a:lstStyle/>
            <a:p>
              <a:r>
                <a:rPr lang="en-US" sz="1100" dirty="0"/>
                <a:t>Romosozumab-to-denosumab (n = 65)</a:t>
              </a:r>
            </a:p>
          </p:txBody>
        </p:sp>
        <p:cxnSp>
          <p:nvCxnSpPr>
            <p:cNvPr id="134" name="Straight Connector 133">
              <a:extLst>
                <a:ext uri="{FF2B5EF4-FFF2-40B4-BE49-F238E27FC236}">
                  <a16:creationId xmlns:a16="http://schemas.microsoft.com/office/drawing/2014/main" xmlns="" id="{DDB29307-220D-A44D-91A9-0CC67F8C2087}"/>
                </a:ext>
              </a:extLst>
            </p:cNvPr>
            <p:cNvCxnSpPr/>
            <p:nvPr/>
          </p:nvCxnSpPr>
          <p:spPr bwMode="auto">
            <a:xfrm>
              <a:off x="3191920" y="1450923"/>
              <a:ext cx="262419"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xmlns="" id="{67B27BF5-6C84-8347-8B9B-C7669D0A16E3}"/>
                </a:ext>
              </a:extLst>
            </p:cNvPr>
            <p:cNvCxnSpPr/>
            <p:nvPr/>
          </p:nvCxnSpPr>
          <p:spPr bwMode="auto">
            <a:xfrm>
              <a:off x="3179332" y="1239638"/>
              <a:ext cx="262419" cy="0"/>
            </a:xfrm>
            <a:prstGeom prst="line">
              <a:avLst/>
            </a:prstGeom>
            <a:solidFill>
              <a:schemeClr val="accent1"/>
            </a:solidFill>
            <a:ln w="25400" cap="flat" cmpd="sng" algn="ctr">
              <a:solidFill>
                <a:schemeClr val="bg1">
                  <a:lumMod val="50000"/>
                </a:schemeClr>
              </a:solidFill>
              <a:prstDash val="solid"/>
              <a:bevel/>
              <a:headEnd type="none" w="med" len="med"/>
              <a:tailEnd type="none" w="med" len="med"/>
            </a:ln>
            <a:effectLst/>
          </p:spPr>
        </p:cxnSp>
      </p:grpSp>
      <p:sp>
        <p:nvSpPr>
          <p:cNvPr id="136" name="Rectangle 135">
            <a:extLst>
              <a:ext uri="{FF2B5EF4-FFF2-40B4-BE49-F238E27FC236}">
                <a16:creationId xmlns:a16="http://schemas.microsoft.com/office/drawing/2014/main" xmlns="" id="{33419E90-3319-8D49-907A-F365C357C24C}"/>
              </a:ext>
            </a:extLst>
          </p:cNvPr>
          <p:cNvSpPr/>
          <p:nvPr/>
        </p:nvSpPr>
        <p:spPr>
          <a:xfrm>
            <a:off x="6223578" y="1902215"/>
            <a:ext cx="915122" cy="307777"/>
          </a:xfrm>
          <a:prstGeom prst="rect">
            <a:avLst/>
          </a:prstGeom>
        </p:spPr>
        <p:txBody>
          <a:bodyPr wrap="none">
            <a:spAutoFit/>
          </a:bodyPr>
          <a:lstStyle/>
          <a:p>
            <a:pPr algn="ctr"/>
            <a:r>
              <a:rPr lang="en-US" sz="1400" b="1" dirty="0"/>
              <a:t>Total hip</a:t>
            </a:r>
          </a:p>
        </p:txBody>
      </p:sp>
      <p:sp>
        <p:nvSpPr>
          <p:cNvPr id="168" name="TextBox 167">
            <a:extLst>
              <a:ext uri="{FF2B5EF4-FFF2-40B4-BE49-F238E27FC236}">
                <a16:creationId xmlns:a16="http://schemas.microsoft.com/office/drawing/2014/main" xmlns="" id="{38B72DDE-9711-B748-BE6C-8D6B669EE622}"/>
              </a:ext>
            </a:extLst>
          </p:cNvPr>
          <p:cNvSpPr txBox="1"/>
          <p:nvPr/>
        </p:nvSpPr>
        <p:spPr>
          <a:xfrm>
            <a:off x="2388037" y="5611412"/>
            <a:ext cx="1127232" cy="276999"/>
          </a:xfrm>
          <a:prstGeom prst="rect">
            <a:avLst/>
          </a:prstGeom>
          <a:noFill/>
        </p:spPr>
        <p:txBody>
          <a:bodyPr wrap="none" rtlCol="0">
            <a:spAutoFit/>
          </a:bodyPr>
          <a:lstStyle/>
          <a:p>
            <a:pPr algn="ctr"/>
            <a:r>
              <a:rPr lang="en-US" sz="1200" b="1" dirty="0"/>
              <a:t>Study month</a:t>
            </a:r>
          </a:p>
        </p:txBody>
      </p:sp>
      <p:sp>
        <p:nvSpPr>
          <p:cNvPr id="169" name="TextBox 168">
            <a:extLst>
              <a:ext uri="{FF2B5EF4-FFF2-40B4-BE49-F238E27FC236}">
                <a16:creationId xmlns:a16="http://schemas.microsoft.com/office/drawing/2014/main" xmlns="" id="{F8EB74F3-1323-8F4E-973C-0F89A7708F1C}"/>
              </a:ext>
            </a:extLst>
          </p:cNvPr>
          <p:cNvSpPr txBox="1"/>
          <p:nvPr/>
        </p:nvSpPr>
        <p:spPr>
          <a:xfrm>
            <a:off x="6126983" y="5616039"/>
            <a:ext cx="1127232" cy="276999"/>
          </a:xfrm>
          <a:prstGeom prst="rect">
            <a:avLst/>
          </a:prstGeom>
          <a:noFill/>
        </p:spPr>
        <p:txBody>
          <a:bodyPr wrap="none" rtlCol="0">
            <a:spAutoFit/>
          </a:bodyPr>
          <a:lstStyle/>
          <a:p>
            <a:pPr algn="ctr"/>
            <a:r>
              <a:rPr lang="en-US" sz="1200" b="1" dirty="0"/>
              <a:t>Study month</a:t>
            </a:r>
          </a:p>
        </p:txBody>
      </p:sp>
      <p:grpSp>
        <p:nvGrpSpPr>
          <p:cNvPr id="170" name="Group 169">
            <a:extLst>
              <a:ext uri="{FF2B5EF4-FFF2-40B4-BE49-F238E27FC236}">
                <a16:creationId xmlns:a16="http://schemas.microsoft.com/office/drawing/2014/main" xmlns="" id="{C3FDFB90-9B4A-AD44-B077-E74BC01FBBED}"/>
              </a:ext>
            </a:extLst>
          </p:cNvPr>
          <p:cNvGrpSpPr/>
          <p:nvPr/>
        </p:nvGrpSpPr>
        <p:grpSpPr>
          <a:xfrm>
            <a:off x="5258844" y="1310400"/>
            <a:ext cx="2842401" cy="472895"/>
            <a:chOff x="3179332" y="1108833"/>
            <a:chExt cx="3789868" cy="472895"/>
          </a:xfrm>
        </p:grpSpPr>
        <p:sp>
          <p:nvSpPr>
            <p:cNvPr id="171" name="TextBox 170">
              <a:extLst>
                <a:ext uri="{FF2B5EF4-FFF2-40B4-BE49-F238E27FC236}">
                  <a16:creationId xmlns:a16="http://schemas.microsoft.com/office/drawing/2014/main" xmlns="" id="{BC18D58D-EC04-E645-B1E2-C1BED1C2EBB9}"/>
                </a:ext>
              </a:extLst>
            </p:cNvPr>
            <p:cNvSpPr txBox="1"/>
            <p:nvPr/>
          </p:nvSpPr>
          <p:spPr>
            <a:xfrm>
              <a:off x="3470843" y="1108833"/>
              <a:ext cx="2892245" cy="261610"/>
            </a:xfrm>
            <a:prstGeom prst="rect">
              <a:avLst/>
            </a:prstGeom>
            <a:noFill/>
          </p:spPr>
          <p:txBody>
            <a:bodyPr wrap="none" rtlCol="0">
              <a:spAutoFit/>
            </a:bodyPr>
            <a:lstStyle/>
            <a:p>
              <a:r>
                <a:rPr lang="en-US" sz="1100" dirty="0"/>
                <a:t>Placebo-to-denosumab (n = 62)</a:t>
              </a:r>
            </a:p>
          </p:txBody>
        </p:sp>
        <p:sp>
          <p:nvSpPr>
            <p:cNvPr id="172" name="TextBox 171">
              <a:extLst>
                <a:ext uri="{FF2B5EF4-FFF2-40B4-BE49-F238E27FC236}">
                  <a16:creationId xmlns:a16="http://schemas.microsoft.com/office/drawing/2014/main" xmlns="" id="{1AF75C9A-1BF3-2A4D-84B3-A2E4E16C308F}"/>
                </a:ext>
              </a:extLst>
            </p:cNvPr>
            <p:cNvSpPr txBox="1"/>
            <p:nvPr/>
          </p:nvSpPr>
          <p:spPr>
            <a:xfrm>
              <a:off x="3493461" y="1320118"/>
              <a:ext cx="3475739" cy="261610"/>
            </a:xfrm>
            <a:prstGeom prst="rect">
              <a:avLst/>
            </a:prstGeom>
            <a:noFill/>
          </p:spPr>
          <p:txBody>
            <a:bodyPr wrap="none" rtlCol="0">
              <a:spAutoFit/>
            </a:bodyPr>
            <a:lstStyle/>
            <a:p>
              <a:r>
                <a:rPr lang="en-US" sz="1100" dirty="0"/>
                <a:t>Romosozumab-to-denosumab (n = 66)</a:t>
              </a:r>
            </a:p>
          </p:txBody>
        </p:sp>
        <p:cxnSp>
          <p:nvCxnSpPr>
            <p:cNvPr id="173" name="Straight Connector 172">
              <a:extLst>
                <a:ext uri="{FF2B5EF4-FFF2-40B4-BE49-F238E27FC236}">
                  <a16:creationId xmlns:a16="http://schemas.microsoft.com/office/drawing/2014/main" xmlns="" id="{0939F2B3-9432-284B-8935-318BDE71BAF5}"/>
                </a:ext>
              </a:extLst>
            </p:cNvPr>
            <p:cNvCxnSpPr/>
            <p:nvPr/>
          </p:nvCxnSpPr>
          <p:spPr bwMode="auto">
            <a:xfrm>
              <a:off x="3191920" y="1450923"/>
              <a:ext cx="262419"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xmlns="" id="{D3FDA99B-1E92-0547-B993-B01345C5AC0A}"/>
                </a:ext>
              </a:extLst>
            </p:cNvPr>
            <p:cNvCxnSpPr/>
            <p:nvPr/>
          </p:nvCxnSpPr>
          <p:spPr bwMode="auto">
            <a:xfrm>
              <a:off x="3179332" y="1239638"/>
              <a:ext cx="262419" cy="0"/>
            </a:xfrm>
            <a:prstGeom prst="line">
              <a:avLst/>
            </a:prstGeom>
            <a:solidFill>
              <a:schemeClr val="accent1"/>
            </a:solidFill>
            <a:ln w="25400" cap="flat" cmpd="sng" algn="ctr">
              <a:solidFill>
                <a:schemeClr val="bg1">
                  <a:lumMod val="50000"/>
                </a:schemeClr>
              </a:solidFill>
              <a:prstDash val="solid"/>
              <a:bevel/>
              <a:headEnd type="none" w="med" len="med"/>
              <a:tailEnd type="none" w="med" len="med"/>
            </a:ln>
            <a:effectLst/>
          </p:spPr>
        </p:cxnSp>
      </p:grpSp>
    </p:spTree>
    <p:extLst>
      <p:ext uri="{BB962C8B-B14F-4D97-AF65-F5344CB8AC3E}">
        <p14:creationId xmlns:p14="http://schemas.microsoft.com/office/powerpoint/2010/main" val="1051264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p:txBody>
          <a:bodyPr>
            <a:normAutofit/>
          </a:bodyPr>
          <a:lstStyle/>
          <a:p>
            <a:r>
              <a:rPr lang="en-CA" sz="2400" dirty="0"/>
              <a:t>FRAME: </a:t>
            </a:r>
            <a:r>
              <a:rPr lang="en-US" sz="2400" dirty="0"/>
              <a:t>Subject Incidence of New Vertebral Fracture</a:t>
            </a:r>
            <a:br>
              <a:rPr lang="en-US" sz="2400" dirty="0"/>
            </a:br>
            <a:r>
              <a:rPr lang="en-US" sz="2400" dirty="0"/>
              <a:t>Through Month 24</a:t>
            </a:r>
          </a:p>
        </p:txBody>
      </p:sp>
      <p:sp>
        <p:nvSpPr>
          <p:cNvPr id="3" name="Text Placeholder 2">
            <a:extLst>
              <a:ext uri="{FF2B5EF4-FFF2-40B4-BE49-F238E27FC236}">
                <a16:creationId xmlns:a16="http://schemas.microsoft.com/office/drawing/2014/main" xmlns="" id="{A13FEB8A-AAD3-C64B-ADBE-17647747704F}"/>
              </a:ext>
            </a:extLst>
          </p:cNvPr>
          <p:cNvSpPr>
            <a:spLocks noGrp="1"/>
          </p:cNvSpPr>
          <p:nvPr>
            <p:ph type="body" sz="quarter" idx="10"/>
          </p:nvPr>
        </p:nvSpPr>
        <p:spPr>
          <a:xfrm>
            <a:off x="216000" y="6013276"/>
            <a:ext cx="8628455" cy="618631"/>
          </a:xfrm>
        </p:spPr>
        <p:txBody>
          <a:bodyPr/>
          <a:lstStyle/>
          <a:p>
            <a:pPr lvl="0">
              <a:spcAft>
                <a:spcPts val="0"/>
              </a:spcAft>
            </a:pPr>
            <a:r>
              <a:rPr lang="en-US" dirty="0">
                <a:solidFill>
                  <a:srgbClr val="777777"/>
                </a:solidFill>
              </a:rPr>
              <a:t>n/N1 = number of subjects with fractures/number of subjects in the primary analysis set for vertebral fractures; p value based on logistic regression model adjusted for age (&lt;75, ≥75) and prevalent vertebral fracture.</a:t>
            </a:r>
          </a:p>
          <a:p>
            <a:pPr lvl="0"/>
            <a:r>
              <a:rPr lang="en-US" dirty="0">
                <a:solidFill>
                  <a:srgbClr val="777777"/>
                </a:solidFill>
              </a:rPr>
              <a:t>RRR = relative risk reduction.</a:t>
            </a:r>
          </a:p>
          <a:p>
            <a:r>
              <a:rPr lang="nb-NO" altLang="en-US" dirty="0">
                <a:solidFill>
                  <a:srgbClr val="777777"/>
                </a:solidFill>
              </a:rPr>
              <a:t>Adapted from: Cosman F, </a:t>
            </a:r>
            <a:r>
              <a:rPr lang="nb-NO" altLang="en-US" i="1" dirty="0">
                <a:solidFill>
                  <a:srgbClr val="777777"/>
                </a:solidFill>
              </a:rPr>
              <a:t>et al. N </a:t>
            </a:r>
            <a:r>
              <a:rPr lang="nb-NO" altLang="en-US" i="1" dirty="0" err="1">
                <a:solidFill>
                  <a:srgbClr val="777777"/>
                </a:solidFill>
              </a:rPr>
              <a:t>Engl</a:t>
            </a:r>
            <a:r>
              <a:rPr lang="nb-NO" altLang="en-US" i="1" dirty="0">
                <a:solidFill>
                  <a:srgbClr val="777777"/>
                </a:solidFill>
              </a:rPr>
              <a:t> J Med</a:t>
            </a:r>
            <a:r>
              <a:rPr lang="nb-NO" altLang="en-US" dirty="0">
                <a:solidFill>
                  <a:srgbClr val="777777"/>
                </a:solidFill>
              </a:rPr>
              <a:t> 2016;375:1532–43. </a:t>
            </a:r>
            <a:endParaRPr lang="en-US" dirty="0">
              <a:solidFill>
                <a:srgbClr val="777777"/>
              </a:solidFill>
            </a:endParaRPr>
          </a:p>
        </p:txBody>
      </p:sp>
      <p:graphicFrame>
        <p:nvGraphicFramePr>
          <p:cNvPr id="10" name="Chart 9"/>
          <p:cNvGraphicFramePr/>
          <p:nvPr>
            <p:extLst>
              <p:ext uri="{D42A27DB-BD31-4B8C-83A1-F6EECF244321}">
                <p14:modId xmlns:p14="http://schemas.microsoft.com/office/powerpoint/2010/main" val="2603790265"/>
              </p:ext>
            </p:extLst>
          </p:nvPr>
        </p:nvGraphicFramePr>
        <p:xfrm>
          <a:off x="360841" y="1522401"/>
          <a:ext cx="8013700" cy="412782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xmlns="" id="{03697F50-F169-6242-B454-2F8B24BC090C}"/>
              </a:ext>
            </a:extLst>
          </p:cNvPr>
          <p:cNvGrpSpPr/>
          <p:nvPr/>
        </p:nvGrpSpPr>
        <p:grpSpPr>
          <a:xfrm>
            <a:off x="2515986" y="2981638"/>
            <a:ext cx="1299123" cy="1469765"/>
            <a:chOff x="3088337" y="2771573"/>
            <a:chExt cx="957176" cy="1469765"/>
          </a:xfrm>
        </p:grpSpPr>
        <p:sp>
          <p:nvSpPr>
            <p:cNvPr id="17" name="Line 13"/>
            <p:cNvSpPr>
              <a:spLocks noChangeShapeType="1"/>
            </p:cNvSpPr>
            <p:nvPr/>
          </p:nvSpPr>
          <p:spPr bwMode="auto">
            <a:xfrm flipH="1">
              <a:off x="4045513" y="2771573"/>
              <a:ext cx="0" cy="14697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sp>
          <p:nvSpPr>
            <p:cNvPr id="18" name="Line 14"/>
            <p:cNvSpPr>
              <a:spLocks noChangeShapeType="1"/>
            </p:cNvSpPr>
            <p:nvPr/>
          </p:nvSpPr>
          <p:spPr bwMode="auto">
            <a:xfrm flipH="1">
              <a:off x="3088337" y="2771573"/>
              <a:ext cx="95717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sp>
          <p:nvSpPr>
            <p:cNvPr id="19" name="Line 15"/>
            <p:cNvSpPr>
              <a:spLocks noChangeShapeType="1"/>
            </p:cNvSpPr>
            <p:nvPr/>
          </p:nvSpPr>
          <p:spPr bwMode="auto">
            <a:xfrm flipH="1">
              <a:off x="3088337" y="2771573"/>
              <a:ext cx="0" cy="1661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grpSp>
      <p:sp>
        <p:nvSpPr>
          <p:cNvPr id="27" name="Text Box 16"/>
          <p:cNvSpPr txBox="1">
            <a:spLocks noChangeArrowheads="1"/>
          </p:cNvSpPr>
          <p:nvPr/>
        </p:nvSpPr>
        <p:spPr bwMode="auto">
          <a:xfrm>
            <a:off x="6122816" y="1866020"/>
            <a:ext cx="998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ts val="0"/>
              </a:spcBef>
              <a:spcAft>
                <a:spcPct val="0"/>
              </a:spcAft>
              <a:buClrTx/>
              <a:buSzTx/>
              <a:buFont typeface="Wingdings" pitchFamily="2" charset="2"/>
              <a:buNone/>
            </a:pPr>
            <a:r>
              <a:rPr lang="en-US" altLang="en-US" sz="1200" dirty="0"/>
              <a:t>RRR = 75%</a:t>
            </a:r>
          </a:p>
          <a:p>
            <a:pPr algn="ctr" eaLnBrk="1" fontAlgn="base" hangingPunct="1">
              <a:spcBef>
                <a:spcPts val="0"/>
              </a:spcBef>
              <a:spcAft>
                <a:spcPct val="0"/>
              </a:spcAft>
              <a:buClrTx/>
              <a:buSzTx/>
              <a:buNone/>
            </a:pPr>
            <a:r>
              <a:rPr lang="en-US" altLang="en-US" sz="1200" dirty="0"/>
              <a:t>p &lt; 0.001</a:t>
            </a:r>
          </a:p>
        </p:txBody>
      </p:sp>
      <p:sp>
        <p:nvSpPr>
          <p:cNvPr id="28" name="Text Box 16"/>
          <p:cNvSpPr txBox="1">
            <a:spLocks noChangeArrowheads="1"/>
          </p:cNvSpPr>
          <p:nvPr/>
        </p:nvSpPr>
        <p:spPr bwMode="auto">
          <a:xfrm>
            <a:off x="2669678" y="2515749"/>
            <a:ext cx="998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ts val="0"/>
              </a:spcBef>
              <a:spcAft>
                <a:spcPct val="0"/>
              </a:spcAft>
              <a:buClrTx/>
              <a:buSzTx/>
              <a:buFont typeface="Wingdings" pitchFamily="2" charset="2"/>
              <a:buNone/>
            </a:pPr>
            <a:r>
              <a:rPr lang="en-US" altLang="en-US" sz="1200" dirty="0"/>
              <a:t>RRR = 73%</a:t>
            </a:r>
          </a:p>
          <a:p>
            <a:pPr algn="ctr" eaLnBrk="1" fontAlgn="base" hangingPunct="1">
              <a:spcBef>
                <a:spcPts val="0"/>
              </a:spcBef>
              <a:spcAft>
                <a:spcPct val="0"/>
              </a:spcAft>
              <a:buClrTx/>
              <a:buSzTx/>
              <a:buNone/>
            </a:pPr>
            <a:r>
              <a:rPr lang="en-US" altLang="en-US" sz="1200" dirty="0"/>
              <a:t>p &lt; 0.001</a:t>
            </a:r>
          </a:p>
        </p:txBody>
      </p:sp>
      <p:grpSp>
        <p:nvGrpSpPr>
          <p:cNvPr id="6" name="Group 5">
            <a:extLst>
              <a:ext uri="{FF2B5EF4-FFF2-40B4-BE49-F238E27FC236}">
                <a16:creationId xmlns:a16="http://schemas.microsoft.com/office/drawing/2014/main" xmlns="" id="{FD35D8E7-9F13-5D49-9C05-C9C03116D270}"/>
              </a:ext>
            </a:extLst>
          </p:cNvPr>
          <p:cNvGrpSpPr/>
          <p:nvPr/>
        </p:nvGrpSpPr>
        <p:grpSpPr>
          <a:xfrm>
            <a:off x="942777" y="5529019"/>
            <a:ext cx="6622560" cy="169277"/>
            <a:chOff x="942777" y="5237243"/>
            <a:chExt cx="6622560" cy="169277"/>
          </a:xfrm>
        </p:grpSpPr>
        <p:sp>
          <p:nvSpPr>
            <p:cNvPr id="29" name="Rectangle 86"/>
            <p:cNvSpPr>
              <a:spLocks noChangeArrowheads="1"/>
            </p:cNvSpPr>
            <p:nvPr/>
          </p:nvSpPr>
          <p:spPr bwMode="auto">
            <a:xfrm>
              <a:off x="942777" y="5237243"/>
              <a:ext cx="4183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buClrTx/>
                <a:buSzTx/>
                <a:buFontTx/>
                <a:buNone/>
              </a:pPr>
              <a:r>
                <a:rPr lang="en-US" altLang="en-US" sz="1100" b="0" dirty="0"/>
                <a:t>n/N1 =</a:t>
              </a:r>
            </a:p>
          </p:txBody>
        </p:sp>
        <p:sp>
          <p:nvSpPr>
            <p:cNvPr id="34" name="Rectangle 92"/>
            <p:cNvSpPr>
              <a:spLocks noChangeArrowheads="1"/>
            </p:cNvSpPr>
            <p:nvPr/>
          </p:nvSpPr>
          <p:spPr bwMode="auto">
            <a:xfrm>
              <a:off x="2255302" y="5237243"/>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US" altLang="en-US" sz="1100" dirty="0">
                  <a:solidFill>
                    <a:srgbClr val="FF0000"/>
                  </a:solidFill>
                </a:rPr>
                <a:t>59/3322</a:t>
              </a:r>
            </a:p>
          </p:txBody>
        </p:sp>
        <p:sp>
          <p:nvSpPr>
            <p:cNvPr id="35" name="Rectangle 92"/>
            <p:cNvSpPr>
              <a:spLocks noChangeArrowheads="1"/>
            </p:cNvSpPr>
            <p:nvPr/>
          </p:nvSpPr>
          <p:spPr bwMode="auto">
            <a:xfrm>
              <a:off x="3513577" y="5237243"/>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US" altLang="en-US" sz="1100" dirty="0">
                  <a:solidFill>
                    <a:srgbClr val="FF0000"/>
                  </a:solidFill>
                </a:rPr>
                <a:t>16/3321</a:t>
              </a:r>
            </a:p>
          </p:txBody>
        </p:sp>
        <p:sp>
          <p:nvSpPr>
            <p:cNvPr id="36" name="Rectangle 92"/>
            <p:cNvSpPr>
              <a:spLocks noChangeArrowheads="1"/>
            </p:cNvSpPr>
            <p:nvPr/>
          </p:nvSpPr>
          <p:spPr bwMode="auto">
            <a:xfrm>
              <a:off x="5797307" y="5237243"/>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US" altLang="en-US" sz="1100" dirty="0">
                  <a:solidFill>
                    <a:srgbClr val="FF0000"/>
                  </a:solidFill>
                </a:rPr>
                <a:t>84/3327</a:t>
              </a:r>
            </a:p>
          </p:txBody>
        </p:sp>
        <p:sp>
          <p:nvSpPr>
            <p:cNvPr id="37" name="Rectangle 92"/>
            <p:cNvSpPr>
              <a:spLocks noChangeArrowheads="1"/>
            </p:cNvSpPr>
            <p:nvPr/>
          </p:nvSpPr>
          <p:spPr bwMode="auto">
            <a:xfrm>
              <a:off x="7055582" y="5237243"/>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US" altLang="en-US" sz="1100" dirty="0">
                  <a:solidFill>
                    <a:srgbClr val="FF0000"/>
                  </a:solidFill>
                </a:rPr>
                <a:t>21/3325</a:t>
              </a:r>
            </a:p>
          </p:txBody>
        </p:sp>
      </p:grpSp>
      <p:sp>
        <p:nvSpPr>
          <p:cNvPr id="53" name="TextBox 52"/>
          <p:cNvSpPr txBox="1"/>
          <p:nvPr/>
        </p:nvSpPr>
        <p:spPr>
          <a:xfrm>
            <a:off x="2358605" y="5123580"/>
            <a:ext cx="1531189" cy="276999"/>
          </a:xfrm>
          <a:prstGeom prst="rect">
            <a:avLst/>
          </a:prstGeom>
          <a:noFill/>
        </p:spPr>
        <p:txBody>
          <a:bodyPr wrap="none" rtlCol="0">
            <a:spAutoFit/>
          </a:bodyPr>
          <a:lstStyle/>
          <a:p>
            <a:pPr algn="ctr"/>
            <a:r>
              <a:rPr lang="en-US" sz="1200" b="1" dirty="0"/>
              <a:t>Through Month 12</a:t>
            </a:r>
          </a:p>
        </p:txBody>
      </p:sp>
      <p:sp>
        <p:nvSpPr>
          <p:cNvPr id="54" name="TextBox 53"/>
          <p:cNvSpPr txBox="1"/>
          <p:nvPr/>
        </p:nvSpPr>
        <p:spPr>
          <a:xfrm>
            <a:off x="5856295" y="5123580"/>
            <a:ext cx="1531189" cy="276999"/>
          </a:xfrm>
          <a:prstGeom prst="rect">
            <a:avLst/>
          </a:prstGeom>
          <a:noFill/>
        </p:spPr>
        <p:txBody>
          <a:bodyPr wrap="none" rtlCol="0">
            <a:spAutoFit/>
          </a:bodyPr>
          <a:lstStyle/>
          <a:p>
            <a:pPr algn="ctr"/>
            <a:r>
              <a:rPr lang="en-US" sz="1200" b="1" dirty="0"/>
              <a:t>Through Month 24</a:t>
            </a:r>
          </a:p>
        </p:txBody>
      </p:sp>
      <p:grpSp>
        <p:nvGrpSpPr>
          <p:cNvPr id="5" name="Group 4"/>
          <p:cNvGrpSpPr/>
          <p:nvPr/>
        </p:nvGrpSpPr>
        <p:grpSpPr>
          <a:xfrm>
            <a:off x="2176347" y="1219200"/>
            <a:ext cx="5843627" cy="537050"/>
            <a:chOff x="2901789" y="1166803"/>
            <a:chExt cx="7791505" cy="537050"/>
          </a:xfrm>
        </p:grpSpPr>
        <p:sp>
          <p:nvSpPr>
            <p:cNvPr id="62" name="TextBox 61"/>
            <p:cNvSpPr txBox="1"/>
            <p:nvPr/>
          </p:nvSpPr>
          <p:spPr>
            <a:xfrm>
              <a:off x="7347533" y="1166803"/>
              <a:ext cx="2674917" cy="307777"/>
            </a:xfrm>
            <a:prstGeom prst="rect">
              <a:avLst/>
            </a:prstGeom>
            <a:noFill/>
          </p:spPr>
          <p:txBody>
            <a:bodyPr wrap="none" rtlCol="0">
              <a:noAutofit/>
            </a:bodyPr>
            <a:lstStyle/>
            <a:p>
              <a:r>
                <a:rPr lang="en-US" sz="1100" dirty="0"/>
                <a:t>Placebo-to-denosumab</a:t>
              </a:r>
            </a:p>
          </p:txBody>
        </p:sp>
        <p:sp>
          <p:nvSpPr>
            <p:cNvPr id="63" name="Rectangle 62"/>
            <p:cNvSpPr/>
            <p:nvPr/>
          </p:nvSpPr>
          <p:spPr bwMode="auto">
            <a:xfrm>
              <a:off x="7261128" y="1250138"/>
              <a:ext cx="144000" cy="1080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64" name="TextBox 63"/>
            <p:cNvSpPr txBox="1"/>
            <p:nvPr/>
          </p:nvSpPr>
          <p:spPr>
            <a:xfrm>
              <a:off x="2988194" y="1171853"/>
              <a:ext cx="832279" cy="307777"/>
            </a:xfrm>
            <a:prstGeom prst="rect">
              <a:avLst/>
            </a:prstGeom>
            <a:noFill/>
          </p:spPr>
          <p:txBody>
            <a:bodyPr wrap="none" rtlCol="0">
              <a:noAutofit/>
            </a:bodyPr>
            <a:lstStyle/>
            <a:p>
              <a:r>
                <a:rPr lang="en-US" sz="1100" dirty="0"/>
                <a:t>Placebo</a:t>
              </a:r>
            </a:p>
          </p:txBody>
        </p:sp>
        <p:sp>
          <p:nvSpPr>
            <p:cNvPr id="65" name="Rectangle 64"/>
            <p:cNvSpPr/>
            <p:nvPr/>
          </p:nvSpPr>
          <p:spPr bwMode="auto">
            <a:xfrm>
              <a:off x="2901789" y="1255188"/>
              <a:ext cx="144000" cy="1080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66" name="TextBox 65"/>
            <p:cNvSpPr txBox="1"/>
            <p:nvPr/>
          </p:nvSpPr>
          <p:spPr>
            <a:xfrm>
              <a:off x="2988194" y="1396076"/>
              <a:ext cx="1388522" cy="307777"/>
            </a:xfrm>
            <a:prstGeom prst="rect">
              <a:avLst/>
            </a:prstGeom>
            <a:noFill/>
          </p:spPr>
          <p:txBody>
            <a:bodyPr wrap="none" rtlCol="0">
              <a:noAutofit/>
            </a:bodyPr>
            <a:lstStyle/>
            <a:p>
              <a:r>
                <a:rPr lang="en-US" sz="1100" dirty="0"/>
                <a:t>Romosozumab</a:t>
              </a:r>
            </a:p>
          </p:txBody>
        </p:sp>
        <p:sp>
          <p:nvSpPr>
            <p:cNvPr id="67" name="Rectangle 66"/>
            <p:cNvSpPr/>
            <p:nvPr/>
          </p:nvSpPr>
          <p:spPr bwMode="auto">
            <a:xfrm>
              <a:off x="2901789" y="1470206"/>
              <a:ext cx="144000" cy="1080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68" name="TextBox 67"/>
            <p:cNvSpPr txBox="1"/>
            <p:nvPr/>
          </p:nvSpPr>
          <p:spPr>
            <a:xfrm>
              <a:off x="7350269" y="1396076"/>
              <a:ext cx="3343025" cy="307777"/>
            </a:xfrm>
            <a:prstGeom prst="rect">
              <a:avLst/>
            </a:prstGeom>
            <a:noFill/>
          </p:spPr>
          <p:txBody>
            <a:bodyPr wrap="none" rtlCol="0">
              <a:noAutofit/>
            </a:bodyPr>
            <a:lstStyle/>
            <a:p>
              <a:r>
                <a:rPr lang="en-US" sz="1100" dirty="0"/>
                <a:t>Romosozumab-to-denosumab</a:t>
              </a:r>
            </a:p>
          </p:txBody>
        </p:sp>
        <p:sp>
          <p:nvSpPr>
            <p:cNvPr id="69" name="Rectangle 68"/>
            <p:cNvSpPr/>
            <p:nvPr/>
          </p:nvSpPr>
          <p:spPr bwMode="auto">
            <a:xfrm>
              <a:off x="7263864" y="1470206"/>
              <a:ext cx="144000" cy="108000"/>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grpSp>
      <p:grpSp>
        <p:nvGrpSpPr>
          <p:cNvPr id="42" name="Group 41">
            <a:extLst>
              <a:ext uri="{FF2B5EF4-FFF2-40B4-BE49-F238E27FC236}">
                <a16:creationId xmlns:a16="http://schemas.microsoft.com/office/drawing/2014/main" xmlns="" id="{EF1879C5-7363-3547-AF7A-E6C515B10D44}"/>
              </a:ext>
            </a:extLst>
          </p:cNvPr>
          <p:cNvGrpSpPr/>
          <p:nvPr/>
        </p:nvGrpSpPr>
        <p:grpSpPr>
          <a:xfrm>
            <a:off x="5940830" y="2327685"/>
            <a:ext cx="1299123" cy="2072521"/>
            <a:chOff x="3088337" y="2771573"/>
            <a:chExt cx="957176" cy="2072521"/>
          </a:xfrm>
        </p:grpSpPr>
        <p:sp>
          <p:nvSpPr>
            <p:cNvPr id="43" name="Line 13">
              <a:extLst>
                <a:ext uri="{FF2B5EF4-FFF2-40B4-BE49-F238E27FC236}">
                  <a16:creationId xmlns:a16="http://schemas.microsoft.com/office/drawing/2014/main" xmlns="" id="{CB4194A3-9F18-5C44-B4C7-C131F2973201}"/>
                </a:ext>
              </a:extLst>
            </p:cNvPr>
            <p:cNvSpPr>
              <a:spLocks noChangeShapeType="1"/>
            </p:cNvSpPr>
            <p:nvPr/>
          </p:nvSpPr>
          <p:spPr bwMode="auto">
            <a:xfrm flipH="1">
              <a:off x="4045513" y="2771573"/>
              <a:ext cx="0" cy="20725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sp>
          <p:nvSpPr>
            <p:cNvPr id="44" name="Line 14">
              <a:extLst>
                <a:ext uri="{FF2B5EF4-FFF2-40B4-BE49-F238E27FC236}">
                  <a16:creationId xmlns:a16="http://schemas.microsoft.com/office/drawing/2014/main" xmlns="" id="{DEF71331-77BC-9B41-A3A1-8AD4DD58436A}"/>
                </a:ext>
              </a:extLst>
            </p:cNvPr>
            <p:cNvSpPr>
              <a:spLocks noChangeShapeType="1"/>
            </p:cNvSpPr>
            <p:nvPr/>
          </p:nvSpPr>
          <p:spPr bwMode="auto">
            <a:xfrm flipH="1">
              <a:off x="3088337" y="2771573"/>
              <a:ext cx="95717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sp>
          <p:nvSpPr>
            <p:cNvPr id="45" name="Line 15">
              <a:extLst>
                <a:ext uri="{FF2B5EF4-FFF2-40B4-BE49-F238E27FC236}">
                  <a16:creationId xmlns:a16="http://schemas.microsoft.com/office/drawing/2014/main" xmlns="" id="{E943C8EF-A55B-4744-8273-B93A4E47AA21}"/>
                </a:ext>
              </a:extLst>
            </p:cNvPr>
            <p:cNvSpPr>
              <a:spLocks noChangeShapeType="1"/>
            </p:cNvSpPr>
            <p:nvPr/>
          </p:nvSpPr>
          <p:spPr bwMode="auto">
            <a:xfrm flipH="1">
              <a:off x="3088337" y="2771573"/>
              <a:ext cx="0" cy="1661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b="1" dirty="0">
                <a:solidFill>
                  <a:srgbClr val="FFFFFF"/>
                </a:solidFill>
                <a:ea typeface="ＭＳ Ｐゴシック" pitchFamily="34" charset="-128"/>
              </a:endParaRPr>
            </a:p>
          </p:txBody>
        </p:sp>
      </p:grpSp>
    </p:spTree>
    <p:extLst>
      <p:ext uri="{BB962C8B-B14F-4D97-AF65-F5344CB8AC3E}">
        <p14:creationId xmlns:p14="http://schemas.microsoft.com/office/powerpoint/2010/main" val="283874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5" name="Espace réservé du contenu 2"/>
          <p:cNvSpPr>
            <a:spLocks/>
          </p:cNvSpPr>
          <p:nvPr/>
        </p:nvSpPr>
        <p:spPr bwMode="auto">
          <a:xfrm>
            <a:off x="1280240" y="7115"/>
            <a:ext cx="756101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defRPr/>
            </a:pPr>
            <a:r>
              <a:rPr lang="fr-FR" b="1" dirty="0" smtClean="0">
                <a:solidFill>
                  <a:srgbClr val="000000"/>
                </a:solidFill>
              </a:rPr>
              <a:t>L’OS EST UNE STRUCTURE DYNAMIQUE, avec un équilibre entre deux (trois) </a:t>
            </a:r>
            <a:r>
              <a:rPr lang="fr-FR" b="1" dirty="0" smtClean="0">
                <a:solidFill>
                  <a:srgbClr val="000000"/>
                </a:solidFill>
              </a:rPr>
              <a:t>types cellulaires </a:t>
            </a:r>
            <a:r>
              <a:rPr lang="fr-FR" b="1" dirty="0" smtClean="0">
                <a:solidFill>
                  <a:srgbClr val="000000"/>
                </a:solidFill>
              </a:rPr>
              <a:t>: les </a:t>
            </a:r>
            <a:r>
              <a:rPr lang="fr-FR" b="1" u="sng" dirty="0" smtClean="0">
                <a:solidFill>
                  <a:srgbClr val="000000"/>
                </a:solidFill>
              </a:rPr>
              <a:t>ostéoblastes</a:t>
            </a:r>
            <a:r>
              <a:rPr lang="fr-FR" b="1" dirty="0" smtClean="0">
                <a:solidFill>
                  <a:srgbClr val="000000"/>
                </a:solidFill>
              </a:rPr>
              <a:t> (et </a:t>
            </a:r>
            <a:r>
              <a:rPr lang="fr-FR" b="1" u="sng" dirty="0" smtClean="0">
                <a:solidFill>
                  <a:srgbClr val="000000"/>
                </a:solidFill>
              </a:rPr>
              <a:t>ostéocytes</a:t>
            </a:r>
            <a:r>
              <a:rPr lang="fr-FR" b="1" dirty="0" smtClean="0">
                <a:solidFill>
                  <a:srgbClr val="000000"/>
                </a:solidFill>
              </a:rPr>
              <a:t>) </a:t>
            </a:r>
            <a:r>
              <a:rPr lang="fr-FR" b="1" i="1" dirty="0" smtClean="0">
                <a:solidFill>
                  <a:srgbClr val="000000"/>
                </a:solidFill>
              </a:rPr>
              <a:t>vs</a:t>
            </a:r>
            <a:r>
              <a:rPr lang="fr-FR" b="1" dirty="0" smtClean="0">
                <a:solidFill>
                  <a:srgbClr val="000000"/>
                </a:solidFill>
              </a:rPr>
              <a:t> les </a:t>
            </a:r>
            <a:r>
              <a:rPr lang="fr-FR" b="1" u="sng" dirty="0" smtClean="0">
                <a:solidFill>
                  <a:srgbClr val="000000"/>
                </a:solidFill>
              </a:rPr>
              <a:t>ostéoclastes</a:t>
            </a:r>
          </a:p>
          <a:p>
            <a:pPr algn="ctr" eaLnBrk="1" hangingPunct="1">
              <a:spcBef>
                <a:spcPct val="20000"/>
              </a:spcBef>
              <a:defRPr/>
            </a:pPr>
            <a:r>
              <a:rPr lang="fr-FR" b="1" dirty="0">
                <a:solidFill>
                  <a:srgbClr val="000000"/>
                </a:solidFill>
              </a:rPr>
              <a:t>	</a:t>
            </a:r>
            <a:r>
              <a:rPr lang="fr-FR" b="1" dirty="0" smtClean="0">
                <a:solidFill>
                  <a:srgbClr val="000000"/>
                </a:solidFill>
              </a:rPr>
              <a:t>(et sans doute un rôle méconnu du </a:t>
            </a:r>
            <a:r>
              <a:rPr lang="fr-FR" b="1" u="sng" dirty="0" smtClean="0">
                <a:solidFill>
                  <a:srgbClr val="000000"/>
                </a:solidFill>
              </a:rPr>
              <a:t>système </a:t>
            </a:r>
            <a:r>
              <a:rPr lang="fr-FR" b="1" u="sng" dirty="0" smtClean="0">
                <a:solidFill>
                  <a:srgbClr val="000000"/>
                </a:solidFill>
              </a:rPr>
              <a:t>vasculaire</a:t>
            </a:r>
            <a:r>
              <a:rPr lang="fr-FR" b="1" dirty="0" smtClean="0">
                <a:solidFill>
                  <a:srgbClr val="000000"/>
                </a:solidFill>
              </a:rPr>
              <a:t> et </a:t>
            </a:r>
            <a:r>
              <a:rPr lang="fr-FR" b="1" u="sng" dirty="0" smtClean="0">
                <a:solidFill>
                  <a:srgbClr val="000000"/>
                </a:solidFill>
              </a:rPr>
              <a:t>immunitaire</a:t>
            </a:r>
            <a:r>
              <a:rPr lang="fr-FR" b="1" dirty="0" smtClean="0">
                <a:solidFill>
                  <a:srgbClr val="000000"/>
                </a:solidFill>
              </a:rPr>
              <a:t>)</a:t>
            </a:r>
            <a:endParaRPr lang="fr-FR" dirty="0">
              <a:solidFill>
                <a:srgbClr val="000000"/>
              </a:solidFill>
            </a:endParaRPr>
          </a:p>
          <a:p>
            <a:pPr algn="ctr" eaLnBrk="1" hangingPunct="1">
              <a:spcBef>
                <a:spcPct val="20000"/>
              </a:spcBef>
              <a:defRPr/>
            </a:pPr>
            <a:endParaRPr lang="fr-FR" dirty="0">
              <a:solidFill>
                <a:srgbClr val="000000"/>
              </a:solidFill>
            </a:endParaRPr>
          </a:p>
          <a:p>
            <a:pPr marL="273050" indent="-273050" eaLnBrk="1" hangingPunct="1">
              <a:spcBef>
                <a:spcPct val="20000"/>
              </a:spcBef>
              <a:buFontTx/>
              <a:buChar char="•"/>
              <a:defRPr/>
            </a:pPr>
            <a:endParaRPr lang="fr-FR" dirty="0"/>
          </a:p>
        </p:txBody>
      </p:sp>
      <p:pic>
        <p:nvPicPr>
          <p:cNvPr id="8" name="Picture 12" descr="AngersActeurs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184" y="1120246"/>
            <a:ext cx="3543659" cy="3857712"/>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9376"/>
          <a:stretch/>
        </p:blipFill>
        <p:spPr bwMode="auto">
          <a:xfrm rot="16200000" flipV="1">
            <a:off x="646662" y="828067"/>
            <a:ext cx="1267155" cy="1851513"/>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ZoneTexte 1"/>
          <p:cNvSpPr txBox="1">
            <a:spLocks noChangeArrowheads="1"/>
          </p:cNvSpPr>
          <p:nvPr/>
        </p:nvSpPr>
        <p:spPr bwMode="auto">
          <a:xfrm>
            <a:off x="354483" y="2355149"/>
            <a:ext cx="176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a:solidFill>
                  <a:srgbClr val="00B0F0"/>
                </a:solidFill>
                <a:latin typeface="+mn-lt"/>
              </a:rPr>
              <a:t>ostéoblastes</a:t>
            </a:r>
          </a:p>
        </p:txBody>
      </p:sp>
      <p:pic>
        <p:nvPicPr>
          <p:cNvPr id="1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974" t="12999"/>
          <a:stretch/>
        </p:blipFill>
        <p:spPr bwMode="auto">
          <a:xfrm rot="5400000" flipH="1">
            <a:off x="532644" y="2539851"/>
            <a:ext cx="1562459" cy="1843702"/>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ZoneTexte 17"/>
          <p:cNvSpPr txBox="1">
            <a:spLocks noChangeArrowheads="1"/>
          </p:cNvSpPr>
          <p:nvPr/>
        </p:nvSpPr>
        <p:spPr bwMode="auto">
          <a:xfrm>
            <a:off x="421751" y="4257116"/>
            <a:ext cx="13008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a:solidFill>
                  <a:srgbClr val="00B0F0"/>
                </a:solidFill>
                <a:latin typeface="+mj-lt"/>
              </a:rPr>
              <a:t>ostéocytes</a:t>
            </a:r>
          </a:p>
        </p:txBody>
      </p:sp>
      <p:sp>
        <p:nvSpPr>
          <p:cNvPr id="13" name="ZoneTexte 12"/>
          <p:cNvSpPr txBox="1"/>
          <p:nvPr/>
        </p:nvSpPr>
        <p:spPr>
          <a:xfrm>
            <a:off x="2394184" y="6461479"/>
            <a:ext cx="1585034" cy="338554"/>
          </a:xfrm>
          <a:prstGeom prst="rect">
            <a:avLst/>
          </a:prstGeom>
          <a:noFill/>
        </p:spPr>
        <p:txBody>
          <a:bodyPr wrap="square">
            <a:spAutoFit/>
          </a:bodyPr>
          <a:lstStyle/>
          <a:p>
            <a:pPr>
              <a:defRPr/>
            </a:pPr>
            <a:r>
              <a:rPr lang="fr-FR" sz="1600" dirty="0" smtClean="0">
                <a:solidFill>
                  <a:srgbClr val="00B0F0"/>
                </a:solidFill>
              </a:rPr>
              <a:t>Ostéoclastes</a:t>
            </a:r>
            <a:endParaRPr lang="fr-FR" sz="1600" dirty="0">
              <a:solidFill>
                <a:srgbClr val="00B0F0"/>
              </a:solidFill>
            </a:endParaRPr>
          </a:p>
        </p:txBody>
      </p:sp>
      <p:pic>
        <p:nvPicPr>
          <p:cNvPr id="1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803" t="25625" r="14760" b="7618"/>
          <a:stretch/>
        </p:blipFill>
        <p:spPr bwMode="auto">
          <a:xfrm>
            <a:off x="421751" y="4648590"/>
            <a:ext cx="1840910" cy="2161949"/>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Image 3"/>
          <p:cNvPicPr>
            <a:picLocks noChangeAspect="1"/>
          </p:cNvPicPr>
          <p:nvPr/>
        </p:nvPicPr>
        <p:blipFill>
          <a:blip r:embed="rId6"/>
          <a:stretch>
            <a:fillRect/>
          </a:stretch>
        </p:blipFill>
        <p:spPr>
          <a:xfrm>
            <a:off x="5595534" y="2895424"/>
            <a:ext cx="3326788" cy="3768256"/>
          </a:xfrm>
          <a:prstGeom prst="rect">
            <a:avLst/>
          </a:prstGeom>
        </p:spPr>
      </p:pic>
    </p:spTree>
    <p:extLst>
      <p:ext uri="{BB962C8B-B14F-4D97-AF65-F5344CB8AC3E}">
        <p14:creationId xmlns:p14="http://schemas.microsoft.com/office/powerpoint/2010/main" val="2819427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6" name="Picture 5">
            <a:extLst>
              <a:ext uri="{FF2B5EF4-FFF2-40B4-BE49-F238E27FC236}">
                <a16:creationId xmlns:a16="http://schemas.microsoft.com/office/drawing/2014/main" xmlns="" id="{BD5C8638-0E48-AF40-BA91-340CF403BAFD}"/>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216001" y="1182635"/>
            <a:ext cx="8712000" cy="5233702"/>
          </a:xfrm>
          <a:prstGeom prst="rect">
            <a:avLst/>
          </a:prstGeom>
        </p:spPr>
      </p:pic>
      <p:sp>
        <p:nvSpPr>
          <p:cNvPr id="2" name="Title 1"/>
          <p:cNvSpPr>
            <a:spLocks noGrp="1"/>
          </p:cNvSpPr>
          <p:nvPr>
            <p:ph type="title"/>
          </p:nvPr>
        </p:nvSpPr>
        <p:spPr/>
        <p:txBody>
          <a:bodyPr>
            <a:normAutofit fontScale="90000"/>
          </a:bodyPr>
          <a:lstStyle/>
          <a:p>
            <a:r>
              <a:rPr lang="en-CA" dirty="0"/>
              <a:t>FRAME: </a:t>
            </a:r>
            <a:r>
              <a:rPr lang="en-US" dirty="0"/>
              <a:t>Subject Enrollment by Geographic Region</a:t>
            </a:r>
          </a:p>
        </p:txBody>
      </p:sp>
      <p:sp>
        <p:nvSpPr>
          <p:cNvPr id="3" name="Text Placeholder 2">
            <a:extLst>
              <a:ext uri="{FF2B5EF4-FFF2-40B4-BE49-F238E27FC236}">
                <a16:creationId xmlns:a16="http://schemas.microsoft.com/office/drawing/2014/main" xmlns="" id="{02674F1C-6D23-0344-BC34-9540374935E9}"/>
              </a:ext>
            </a:extLst>
          </p:cNvPr>
          <p:cNvSpPr>
            <a:spLocks noGrp="1"/>
          </p:cNvSpPr>
          <p:nvPr>
            <p:ph type="body" sz="quarter" idx="10"/>
          </p:nvPr>
        </p:nvSpPr>
        <p:spPr>
          <a:xfrm>
            <a:off x="216000" y="6408000"/>
            <a:ext cx="8628455" cy="223907"/>
          </a:xfrm>
        </p:spPr>
        <p:txBody>
          <a:bodyPr/>
          <a:lstStyle/>
          <a:p>
            <a:pPr lvl="0">
              <a:defRPr/>
            </a:pPr>
            <a:r>
              <a:rPr lang="nb-NO" altLang="en-US" dirty="0">
                <a:solidFill>
                  <a:srgbClr val="777777"/>
                </a:solidFill>
              </a:rPr>
              <a:t>Adapted from: Cosman F, </a:t>
            </a:r>
            <a:r>
              <a:rPr lang="nb-NO" altLang="en-US" i="1" dirty="0">
                <a:solidFill>
                  <a:srgbClr val="777777"/>
                </a:solidFill>
              </a:rPr>
              <a:t>et al. N </a:t>
            </a:r>
            <a:r>
              <a:rPr lang="nb-NO" altLang="en-US" i="1" dirty="0" err="1">
                <a:solidFill>
                  <a:srgbClr val="777777"/>
                </a:solidFill>
              </a:rPr>
              <a:t>Engl</a:t>
            </a:r>
            <a:r>
              <a:rPr lang="nb-NO" altLang="en-US" i="1" dirty="0">
                <a:solidFill>
                  <a:srgbClr val="777777"/>
                </a:solidFill>
              </a:rPr>
              <a:t> J Med</a:t>
            </a:r>
            <a:r>
              <a:rPr lang="nb-NO" altLang="en-US" dirty="0">
                <a:solidFill>
                  <a:srgbClr val="777777"/>
                </a:solidFill>
              </a:rPr>
              <a:t> 2016;375:1532–43</a:t>
            </a:r>
            <a:r>
              <a:rPr lang="nb-NO" altLang="en-US" dirty="0"/>
              <a:t>.</a:t>
            </a:r>
            <a:endParaRPr lang="en-US" altLang="en-US" dirty="0"/>
          </a:p>
        </p:txBody>
      </p:sp>
      <p:graphicFrame>
        <p:nvGraphicFramePr>
          <p:cNvPr id="5" name="Chart 4"/>
          <p:cNvGraphicFramePr/>
          <p:nvPr>
            <p:extLst>
              <p:ext uri="{D42A27DB-BD31-4B8C-83A1-F6EECF244321}">
                <p14:modId xmlns:p14="http://schemas.microsoft.com/office/powerpoint/2010/main" val="1073911809"/>
              </p:ext>
            </p:extLst>
          </p:nvPr>
        </p:nvGraphicFramePr>
        <p:xfrm>
          <a:off x="1430080" y="1218581"/>
          <a:ext cx="6431530" cy="5047773"/>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xmlns="" id="{6FCDBE81-2F32-4E04-8D8B-2EE9A3870BDF}"/>
              </a:ext>
            </a:extLst>
          </p:cNvPr>
          <p:cNvSpPr/>
          <p:nvPr/>
        </p:nvSpPr>
        <p:spPr>
          <a:xfrm>
            <a:off x="457746" y="5838596"/>
            <a:ext cx="1406154" cy="266291"/>
          </a:xfrm>
          <a:prstGeom prst="rect">
            <a:avLst/>
          </a:prstGeom>
        </p:spPr>
        <p:txBody>
          <a:bodyPr wrap="none">
            <a:spAutoFit/>
          </a:bodyPr>
          <a:lstStyle/>
          <a:p>
            <a:pPr eaLnBrk="0" fontAlgn="base" hangingPunct="0">
              <a:lnSpc>
                <a:spcPct val="85000"/>
              </a:lnSpc>
              <a:spcAft>
                <a:spcPct val="0"/>
              </a:spcAft>
              <a:buClr>
                <a:srgbClr val="0063C3"/>
              </a:buClr>
              <a:defRPr/>
            </a:pPr>
            <a:r>
              <a:rPr lang="nb-NO" sz="1330" kern="0" dirty="0">
                <a:cs typeface="Arial" panose="020B0604020202020204" pitchFamily="34" charset="0"/>
              </a:rPr>
              <a:t>Total N = 7180</a:t>
            </a:r>
            <a:r>
              <a:rPr lang="nb-NO" sz="1330" kern="0" dirty="0">
                <a:solidFill>
                  <a:srgbClr val="777777"/>
                </a:solidFill>
                <a:cs typeface="Arial" panose="020B0604020202020204" pitchFamily="34" charset="0"/>
              </a:rPr>
              <a:t>  </a:t>
            </a:r>
          </a:p>
        </p:txBody>
      </p:sp>
    </p:spTree>
    <p:extLst>
      <p:ext uri="{BB962C8B-B14F-4D97-AF65-F5344CB8AC3E}">
        <p14:creationId xmlns:p14="http://schemas.microsoft.com/office/powerpoint/2010/main" val="48482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4" name="TextBox 3"/>
          <p:cNvSpPr txBox="1"/>
          <p:nvPr/>
        </p:nvSpPr>
        <p:spPr>
          <a:xfrm>
            <a:off x="614363" y="1637200"/>
            <a:ext cx="8015288" cy="307777"/>
          </a:xfrm>
          <a:prstGeom prst="rect">
            <a:avLst/>
          </a:prstGeom>
          <a:noFill/>
        </p:spPr>
        <p:txBody>
          <a:bodyPr wrap="square" rtlCol="0">
            <a:spAutoFit/>
          </a:bodyPr>
          <a:lstStyle/>
          <a:p>
            <a:pPr algn="ctr"/>
            <a:r>
              <a:rPr lang="en-CA" sz="1400" b="1" dirty="0"/>
              <a:t>Distribution of subjects by 10-year probability of major osteoporotic fracture using FRAX</a:t>
            </a:r>
            <a:endParaRPr lang="en-US" sz="1400" b="1" dirty="0"/>
          </a:p>
        </p:txBody>
      </p:sp>
      <p:sp>
        <p:nvSpPr>
          <p:cNvPr id="2" name="Title 1">
            <a:extLst>
              <a:ext uri="{FF2B5EF4-FFF2-40B4-BE49-F238E27FC236}">
                <a16:creationId xmlns:a16="http://schemas.microsoft.com/office/drawing/2014/main" xmlns="" id="{D30A72A0-CE9D-4BE8-9270-45CA85C1B2F9}"/>
              </a:ext>
            </a:extLst>
          </p:cNvPr>
          <p:cNvSpPr>
            <a:spLocks noGrp="1"/>
          </p:cNvSpPr>
          <p:nvPr>
            <p:ph type="title"/>
          </p:nvPr>
        </p:nvSpPr>
        <p:spPr>
          <a:xfrm>
            <a:off x="512765" y="50"/>
            <a:ext cx="8331690" cy="1109663"/>
          </a:xfrm>
        </p:spPr>
        <p:txBody>
          <a:bodyPr/>
          <a:lstStyle/>
          <a:p>
            <a:r>
              <a:rPr lang="en-CA" sz="2200" dirty="0"/>
              <a:t>FRAME: </a:t>
            </a:r>
            <a:r>
              <a:rPr lang="en-US" sz="2200" dirty="0"/>
              <a:t>Latin American Subjects Generally had Low Fracture Risk and a Narrow Range of Baseline FRAX Scores</a:t>
            </a:r>
          </a:p>
        </p:txBody>
      </p:sp>
      <p:sp>
        <p:nvSpPr>
          <p:cNvPr id="55" name="Text Placeholder 54">
            <a:extLst>
              <a:ext uri="{FF2B5EF4-FFF2-40B4-BE49-F238E27FC236}">
                <a16:creationId xmlns:a16="http://schemas.microsoft.com/office/drawing/2014/main" xmlns="" id="{DE00C6D3-C7E2-F740-BF83-45B8AE3C0BE8}"/>
              </a:ext>
            </a:extLst>
          </p:cNvPr>
          <p:cNvSpPr>
            <a:spLocks noGrp="1"/>
          </p:cNvSpPr>
          <p:nvPr>
            <p:ph type="body" sz="quarter" idx="10"/>
          </p:nvPr>
        </p:nvSpPr>
        <p:spPr/>
        <p:txBody>
          <a:bodyPr/>
          <a:lstStyle/>
          <a:p>
            <a:r>
              <a:rPr lang="en-US" dirty="0"/>
              <a:t>Country-specific FRAX models were used to calculate 10-year probability of fracture risk with the exception of the Dominican Republic and Latvia, where the models from Colombia and Estonia were used.  </a:t>
            </a:r>
          </a:p>
          <a:p>
            <a:r>
              <a:rPr lang="en-US" dirty="0"/>
              <a:t>Adapted from: Cosman F, </a:t>
            </a:r>
            <a:r>
              <a:rPr lang="en-US" i="1" dirty="0"/>
              <a:t>et al. J Bone Miner Res </a:t>
            </a:r>
            <a:r>
              <a:rPr lang="en-US" dirty="0"/>
              <a:t>2018;33:1407–16.</a:t>
            </a:r>
          </a:p>
        </p:txBody>
      </p:sp>
      <p:sp>
        <p:nvSpPr>
          <p:cNvPr id="6" name="TextBox 5">
            <a:extLst>
              <a:ext uri="{FF2B5EF4-FFF2-40B4-BE49-F238E27FC236}">
                <a16:creationId xmlns:a16="http://schemas.microsoft.com/office/drawing/2014/main" xmlns="" id="{12BAAB5C-7663-F34A-8252-C9E752A6AD1B}"/>
              </a:ext>
            </a:extLst>
          </p:cNvPr>
          <p:cNvSpPr txBox="1"/>
          <p:nvPr/>
        </p:nvSpPr>
        <p:spPr>
          <a:xfrm rot="16200000">
            <a:off x="265319" y="3631041"/>
            <a:ext cx="1029448" cy="261610"/>
          </a:xfrm>
          <a:prstGeom prst="rect">
            <a:avLst/>
          </a:prstGeom>
          <a:noFill/>
        </p:spPr>
        <p:txBody>
          <a:bodyPr wrap="none" rtlCol="0">
            <a:spAutoFit/>
          </a:bodyPr>
          <a:lstStyle/>
          <a:p>
            <a:pPr algn="ctr"/>
            <a:r>
              <a:rPr lang="en-US" sz="1100" b="1" dirty="0"/>
              <a:t>Subjects (%)</a:t>
            </a:r>
            <a:endParaRPr lang="en-US" sz="1100" dirty="0"/>
          </a:p>
        </p:txBody>
      </p:sp>
      <p:sp>
        <p:nvSpPr>
          <p:cNvPr id="8" name="TextBox 7">
            <a:extLst>
              <a:ext uri="{FF2B5EF4-FFF2-40B4-BE49-F238E27FC236}">
                <a16:creationId xmlns:a16="http://schemas.microsoft.com/office/drawing/2014/main" xmlns="" id="{394D67C7-D3DF-0748-B6C0-CB110346DF0B}"/>
              </a:ext>
            </a:extLst>
          </p:cNvPr>
          <p:cNvSpPr txBox="1"/>
          <p:nvPr/>
        </p:nvSpPr>
        <p:spPr>
          <a:xfrm>
            <a:off x="1006999" y="1988983"/>
            <a:ext cx="341760" cy="261610"/>
          </a:xfrm>
          <a:prstGeom prst="rect">
            <a:avLst/>
          </a:prstGeom>
          <a:noFill/>
        </p:spPr>
        <p:txBody>
          <a:bodyPr wrap="none" rtlCol="0">
            <a:spAutoFit/>
          </a:bodyPr>
          <a:lstStyle/>
          <a:p>
            <a:pPr algn="r"/>
            <a:r>
              <a:rPr lang="en-US" sz="1100" dirty="0"/>
              <a:t>60</a:t>
            </a:r>
          </a:p>
        </p:txBody>
      </p:sp>
      <p:sp>
        <p:nvSpPr>
          <p:cNvPr id="9" name="TextBox 8">
            <a:extLst>
              <a:ext uri="{FF2B5EF4-FFF2-40B4-BE49-F238E27FC236}">
                <a16:creationId xmlns:a16="http://schemas.microsoft.com/office/drawing/2014/main" xmlns="" id="{84EE2A8E-5E81-E14A-A35F-C9C90F4C92A8}"/>
              </a:ext>
            </a:extLst>
          </p:cNvPr>
          <p:cNvSpPr txBox="1"/>
          <p:nvPr/>
        </p:nvSpPr>
        <p:spPr>
          <a:xfrm>
            <a:off x="1006999" y="2535529"/>
            <a:ext cx="341760" cy="261610"/>
          </a:xfrm>
          <a:prstGeom prst="rect">
            <a:avLst/>
          </a:prstGeom>
          <a:noFill/>
        </p:spPr>
        <p:txBody>
          <a:bodyPr wrap="none" rtlCol="0">
            <a:spAutoFit/>
          </a:bodyPr>
          <a:lstStyle/>
          <a:p>
            <a:pPr algn="r"/>
            <a:r>
              <a:rPr lang="en-US" sz="1100" dirty="0"/>
              <a:t>50</a:t>
            </a:r>
          </a:p>
        </p:txBody>
      </p:sp>
      <p:sp>
        <p:nvSpPr>
          <p:cNvPr id="10" name="TextBox 9">
            <a:extLst>
              <a:ext uri="{FF2B5EF4-FFF2-40B4-BE49-F238E27FC236}">
                <a16:creationId xmlns:a16="http://schemas.microsoft.com/office/drawing/2014/main" xmlns="" id="{A2C79F91-CB8A-B941-9C4E-B56761D00C74}"/>
              </a:ext>
            </a:extLst>
          </p:cNvPr>
          <p:cNvSpPr txBox="1"/>
          <p:nvPr/>
        </p:nvSpPr>
        <p:spPr>
          <a:xfrm>
            <a:off x="1006999" y="3082076"/>
            <a:ext cx="341760" cy="261610"/>
          </a:xfrm>
          <a:prstGeom prst="rect">
            <a:avLst/>
          </a:prstGeom>
          <a:noFill/>
        </p:spPr>
        <p:txBody>
          <a:bodyPr wrap="none" rtlCol="0">
            <a:spAutoFit/>
          </a:bodyPr>
          <a:lstStyle/>
          <a:p>
            <a:pPr algn="r"/>
            <a:r>
              <a:rPr lang="en-US" sz="1100" dirty="0"/>
              <a:t>40</a:t>
            </a:r>
          </a:p>
        </p:txBody>
      </p:sp>
      <p:sp>
        <p:nvSpPr>
          <p:cNvPr id="11" name="TextBox 10">
            <a:extLst>
              <a:ext uri="{FF2B5EF4-FFF2-40B4-BE49-F238E27FC236}">
                <a16:creationId xmlns:a16="http://schemas.microsoft.com/office/drawing/2014/main" xmlns="" id="{B53698C1-6834-534E-AB94-E392E31A07C7}"/>
              </a:ext>
            </a:extLst>
          </p:cNvPr>
          <p:cNvSpPr txBox="1"/>
          <p:nvPr/>
        </p:nvSpPr>
        <p:spPr>
          <a:xfrm>
            <a:off x="1006997" y="3628622"/>
            <a:ext cx="341760" cy="261610"/>
          </a:xfrm>
          <a:prstGeom prst="rect">
            <a:avLst/>
          </a:prstGeom>
          <a:noFill/>
        </p:spPr>
        <p:txBody>
          <a:bodyPr wrap="none" rtlCol="0">
            <a:spAutoFit/>
          </a:bodyPr>
          <a:lstStyle/>
          <a:p>
            <a:pPr algn="r"/>
            <a:r>
              <a:rPr lang="en-US" sz="1100" dirty="0"/>
              <a:t>30</a:t>
            </a:r>
          </a:p>
        </p:txBody>
      </p:sp>
      <p:sp>
        <p:nvSpPr>
          <p:cNvPr id="12" name="TextBox 11">
            <a:extLst>
              <a:ext uri="{FF2B5EF4-FFF2-40B4-BE49-F238E27FC236}">
                <a16:creationId xmlns:a16="http://schemas.microsoft.com/office/drawing/2014/main" xmlns="" id="{ED4548F4-988A-F74B-94D3-041AA6CEAACF}"/>
              </a:ext>
            </a:extLst>
          </p:cNvPr>
          <p:cNvSpPr txBox="1"/>
          <p:nvPr/>
        </p:nvSpPr>
        <p:spPr>
          <a:xfrm>
            <a:off x="1006997" y="4175168"/>
            <a:ext cx="341760" cy="261610"/>
          </a:xfrm>
          <a:prstGeom prst="rect">
            <a:avLst/>
          </a:prstGeom>
          <a:noFill/>
        </p:spPr>
        <p:txBody>
          <a:bodyPr wrap="none" rtlCol="0">
            <a:spAutoFit/>
          </a:bodyPr>
          <a:lstStyle/>
          <a:p>
            <a:pPr algn="r"/>
            <a:r>
              <a:rPr lang="en-US" sz="1100" dirty="0"/>
              <a:t>20</a:t>
            </a:r>
          </a:p>
        </p:txBody>
      </p:sp>
      <p:sp>
        <p:nvSpPr>
          <p:cNvPr id="13" name="TextBox 12">
            <a:extLst>
              <a:ext uri="{FF2B5EF4-FFF2-40B4-BE49-F238E27FC236}">
                <a16:creationId xmlns:a16="http://schemas.microsoft.com/office/drawing/2014/main" xmlns="" id="{4EB3A5FA-F59D-9147-BC0B-7A25F2AEC184}"/>
              </a:ext>
            </a:extLst>
          </p:cNvPr>
          <p:cNvSpPr txBox="1"/>
          <p:nvPr/>
        </p:nvSpPr>
        <p:spPr>
          <a:xfrm>
            <a:off x="1006998" y="4721715"/>
            <a:ext cx="341760" cy="261610"/>
          </a:xfrm>
          <a:prstGeom prst="rect">
            <a:avLst/>
          </a:prstGeom>
          <a:noFill/>
        </p:spPr>
        <p:txBody>
          <a:bodyPr wrap="none" rtlCol="0">
            <a:spAutoFit/>
          </a:bodyPr>
          <a:lstStyle/>
          <a:p>
            <a:pPr algn="r"/>
            <a:r>
              <a:rPr lang="en-US" sz="1100" dirty="0"/>
              <a:t>10</a:t>
            </a:r>
          </a:p>
        </p:txBody>
      </p:sp>
      <p:sp>
        <p:nvSpPr>
          <p:cNvPr id="14" name="TextBox 13">
            <a:extLst>
              <a:ext uri="{FF2B5EF4-FFF2-40B4-BE49-F238E27FC236}">
                <a16:creationId xmlns:a16="http://schemas.microsoft.com/office/drawing/2014/main" xmlns="" id="{AF749AD8-51F7-184B-815A-3D3A93DC6564}"/>
              </a:ext>
            </a:extLst>
          </p:cNvPr>
          <p:cNvSpPr txBox="1"/>
          <p:nvPr/>
        </p:nvSpPr>
        <p:spPr>
          <a:xfrm>
            <a:off x="1085544" y="5268258"/>
            <a:ext cx="263214" cy="261610"/>
          </a:xfrm>
          <a:prstGeom prst="rect">
            <a:avLst/>
          </a:prstGeom>
          <a:noFill/>
        </p:spPr>
        <p:txBody>
          <a:bodyPr wrap="none" rtlCol="0">
            <a:spAutoFit/>
          </a:bodyPr>
          <a:lstStyle/>
          <a:p>
            <a:pPr algn="r"/>
            <a:r>
              <a:rPr lang="en-US" sz="1100" dirty="0"/>
              <a:t>0</a:t>
            </a:r>
          </a:p>
        </p:txBody>
      </p:sp>
      <p:grpSp>
        <p:nvGrpSpPr>
          <p:cNvPr id="29" name="Group 28">
            <a:extLst>
              <a:ext uri="{FF2B5EF4-FFF2-40B4-BE49-F238E27FC236}">
                <a16:creationId xmlns:a16="http://schemas.microsoft.com/office/drawing/2014/main" xmlns="" id="{AFE2945C-CBB9-8948-880A-7E0D26D7D9BC}"/>
              </a:ext>
            </a:extLst>
          </p:cNvPr>
          <p:cNvGrpSpPr/>
          <p:nvPr/>
        </p:nvGrpSpPr>
        <p:grpSpPr>
          <a:xfrm>
            <a:off x="1309579" y="2126708"/>
            <a:ext cx="66458" cy="3303472"/>
            <a:chOff x="1247905" y="1505858"/>
            <a:chExt cx="60971" cy="3334017"/>
          </a:xfrm>
        </p:grpSpPr>
        <p:cxnSp>
          <p:nvCxnSpPr>
            <p:cNvPr id="17" name="Straight Connector 16">
              <a:extLst>
                <a:ext uri="{FF2B5EF4-FFF2-40B4-BE49-F238E27FC236}">
                  <a16:creationId xmlns:a16="http://schemas.microsoft.com/office/drawing/2014/main" xmlns="" id="{7DB71061-9E23-5C46-ACA2-EBF49D631414}"/>
                </a:ext>
              </a:extLst>
            </p:cNvPr>
            <p:cNvCxnSpPr/>
            <p:nvPr/>
          </p:nvCxnSpPr>
          <p:spPr bwMode="auto">
            <a:xfrm>
              <a:off x="1247906" y="1511450"/>
              <a:ext cx="548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xmlns="" id="{8A23076C-A5DF-D341-AA9E-BBBD7B4EE1E7}"/>
                </a:ext>
              </a:extLst>
            </p:cNvPr>
            <p:cNvCxnSpPr>
              <a:cxnSpLocks/>
            </p:cNvCxnSpPr>
            <p:nvPr/>
          </p:nvCxnSpPr>
          <p:spPr bwMode="auto">
            <a:xfrm>
              <a:off x="1308876" y="1505858"/>
              <a:ext cx="0" cy="332766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xmlns="" id="{7B79D25B-F899-1443-B334-875B4D59206D}"/>
                </a:ext>
              </a:extLst>
            </p:cNvPr>
            <p:cNvCxnSpPr/>
            <p:nvPr/>
          </p:nvCxnSpPr>
          <p:spPr bwMode="auto">
            <a:xfrm>
              <a:off x="1247906" y="2075510"/>
              <a:ext cx="548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xmlns="" id="{D3F64CF0-0F13-8C4C-B0E1-A79920EB5023}"/>
                </a:ext>
              </a:extLst>
            </p:cNvPr>
            <p:cNvCxnSpPr/>
            <p:nvPr/>
          </p:nvCxnSpPr>
          <p:spPr bwMode="auto">
            <a:xfrm>
              <a:off x="1247906" y="2628383"/>
              <a:ext cx="548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xmlns="" id="{1099D215-C579-BF4A-9821-3A9B0440855C}"/>
                </a:ext>
              </a:extLst>
            </p:cNvPr>
            <p:cNvCxnSpPr/>
            <p:nvPr/>
          </p:nvCxnSpPr>
          <p:spPr bwMode="auto">
            <a:xfrm>
              <a:off x="1247905" y="3181256"/>
              <a:ext cx="548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xmlns="" id="{B24A47FC-518F-CC40-83F9-96EDF3490A29}"/>
                </a:ext>
              </a:extLst>
            </p:cNvPr>
            <p:cNvCxnSpPr/>
            <p:nvPr/>
          </p:nvCxnSpPr>
          <p:spPr bwMode="auto">
            <a:xfrm>
              <a:off x="1247905" y="3734129"/>
              <a:ext cx="548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xmlns="" id="{0FDA1EEE-48AC-2C4F-9CA4-3AA66E475BB6}"/>
                </a:ext>
              </a:extLst>
            </p:cNvPr>
            <p:cNvCxnSpPr/>
            <p:nvPr/>
          </p:nvCxnSpPr>
          <p:spPr bwMode="auto">
            <a:xfrm>
              <a:off x="1247905" y="4287002"/>
              <a:ext cx="548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xmlns="" id="{5B398338-5728-DF4D-AEDE-1FE09B6C85D9}"/>
                </a:ext>
              </a:extLst>
            </p:cNvPr>
            <p:cNvCxnSpPr/>
            <p:nvPr/>
          </p:nvCxnSpPr>
          <p:spPr bwMode="auto">
            <a:xfrm>
              <a:off x="1247905" y="4839875"/>
              <a:ext cx="5486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256" name="TextBox 255">
            <a:extLst>
              <a:ext uri="{FF2B5EF4-FFF2-40B4-BE49-F238E27FC236}">
                <a16:creationId xmlns:a16="http://schemas.microsoft.com/office/drawing/2014/main" xmlns="" id="{57E4BAA6-D76B-FB46-A1E7-88AD04AA107D}"/>
              </a:ext>
            </a:extLst>
          </p:cNvPr>
          <p:cNvSpPr txBox="1"/>
          <p:nvPr/>
        </p:nvSpPr>
        <p:spPr>
          <a:xfrm>
            <a:off x="1374241" y="5740852"/>
            <a:ext cx="7059204" cy="276999"/>
          </a:xfrm>
          <a:prstGeom prst="rect">
            <a:avLst/>
          </a:prstGeom>
          <a:noFill/>
        </p:spPr>
        <p:txBody>
          <a:bodyPr wrap="square" rtlCol="0">
            <a:spAutoFit/>
          </a:bodyPr>
          <a:lstStyle/>
          <a:p>
            <a:pPr algn="ctr"/>
            <a:r>
              <a:rPr lang="en-US" sz="1200" b="1" dirty="0"/>
              <a:t>10-year probability of major osteoporotic fracture</a:t>
            </a:r>
            <a:endParaRPr lang="en-US" sz="1200" dirty="0"/>
          </a:p>
        </p:txBody>
      </p:sp>
      <p:sp>
        <p:nvSpPr>
          <p:cNvPr id="264" name="TextBox 263">
            <a:extLst>
              <a:ext uri="{FF2B5EF4-FFF2-40B4-BE49-F238E27FC236}">
                <a16:creationId xmlns:a16="http://schemas.microsoft.com/office/drawing/2014/main" xmlns="" id="{BF788A57-0220-C54E-8839-48E889E5D757}"/>
              </a:ext>
            </a:extLst>
          </p:cNvPr>
          <p:cNvSpPr txBox="1"/>
          <p:nvPr/>
        </p:nvSpPr>
        <p:spPr>
          <a:xfrm>
            <a:off x="1520088" y="5485174"/>
            <a:ext cx="263213" cy="261610"/>
          </a:xfrm>
          <a:prstGeom prst="rect">
            <a:avLst/>
          </a:prstGeom>
          <a:noFill/>
        </p:spPr>
        <p:txBody>
          <a:bodyPr wrap="none" rtlCol="0">
            <a:spAutoFit/>
          </a:bodyPr>
          <a:lstStyle/>
          <a:p>
            <a:pPr algn="ctr"/>
            <a:r>
              <a:rPr lang="en-US" sz="1100" dirty="0"/>
              <a:t>3</a:t>
            </a:r>
          </a:p>
        </p:txBody>
      </p:sp>
      <p:sp>
        <p:nvSpPr>
          <p:cNvPr id="268" name="TextBox 267">
            <a:extLst>
              <a:ext uri="{FF2B5EF4-FFF2-40B4-BE49-F238E27FC236}">
                <a16:creationId xmlns:a16="http://schemas.microsoft.com/office/drawing/2014/main" xmlns="" id="{7DCCFA40-4AF2-4742-AB69-349D233C2F58}"/>
              </a:ext>
            </a:extLst>
          </p:cNvPr>
          <p:cNvSpPr txBox="1"/>
          <p:nvPr/>
        </p:nvSpPr>
        <p:spPr>
          <a:xfrm>
            <a:off x="2081809" y="5485174"/>
            <a:ext cx="263213" cy="261610"/>
          </a:xfrm>
          <a:prstGeom prst="rect">
            <a:avLst/>
          </a:prstGeom>
          <a:noFill/>
        </p:spPr>
        <p:txBody>
          <a:bodyPr wrap="none" rtlCol="0">
            <a:spAutoFit/>
          </a:bodyPr>
          <a:lstStyle/>
          <a:p>
            <a:pPr algn="ctr"/>
            <a:r>
              <a:rPr lang="en-US" sz="1100" dirty="0"/>
              <a:t>9</a:t>
            </a:r>
          </a:p>
        </p:txBody>
      </p:sp>
      <p:sp>
        <p:nvSpPr>
          <p:cNvPr id="271" name="TextBox 270">
            <a:extLst>
              <a:ext uri="{FF2B5EF4-FFF2-40B4-BE49-F238E27FC236}">
                <a16:creationId xmlns:a16="http://schemas.microsoft.com/office/drawing/2014/main" xmlns="" id="{AB1B4154-3DF1-2345-8372-7463357C071E}"/>
              </a:ext>
            </a:extLst>
          </p:cNvPr>
          <p:cNvSpPr txBox="1"/>
          <p:nvPr/>
        </p:nvSpPr>
        <p:spPr>
          <a:xfrm>
            <a:off x="2604256" y="5485174"/>
            <a:ext cx="341760" cy="261610"/>
          </a:xfrm>
          <a:prstGeom prst="rect">
            <a:avLst/>
          </a:prstGeom>
          <a:noFill/>
        </p:spPr>
        <p:txBody>
          <a:bodyPr wrap="none" rtlCol="0">
            <a:spAutoFit/>
          </a:bodyPr>
          <a:lstStyle/>
          <a:p>
            <a:pPr algn="ctr"/>
            <a:r>
              <a:rPr lang="en-US" sz="1100" dirty="0"/>
              <a:t>15</a:t>
            </a:r>
          </a:p>
        </p:txBody>
      </p:sp>
      <p:sp>
        <p:nvSpPr>
          <p:cNvPr id="274" name="TextBox 273">
            <a:extLst>
              <a:ext uri="{FF2B5EF4-FFF2-40B4-BE49-F238E27FC236}">
                <a16:creationId xmlns:a16="http://schemas.microsoft.com/office/drawing/2014/main" xmlns="" id="{CEC2ABF7-BCBC-1248-90FD-2C5017C35A2F}"/>
              </a:ext>
            </a:extLst>
          </p:cNvPr>
          <p:cNvSpPr txBox="1"/>
          <p:nvPr/>
        </p:nvSpPr>
        <p:spPr>
          <a:xfrm>
            <a:off x="3165977" y="5485174"/>
            <a:ext cx="341760" cy="261610"/>
          </a:xfrm>
          <a:prstGeom prst="rect">
            <a:avLst/>
          </a:prstGeom>
          <a:noFill/>
        </p:spPr>
        <p:txBody>
          <a:bodyPr wrap="none" rtlCol="0">
            <a:spAutoFit/>
          </a:bodyPr>
          <a:lstStyle/>
          <a:p>
            <a:pPr algn="ctr"/>
            <a:r>
              <a:rPr lang="en-US" sz="1100" dirty="0"/>
              <a:t>21</a:t>
            </a:r>
          </a:p>
        </p:txBody>
      </p:sp>
      <p:sp>
        <p:nvSpPr>
          <p:cNvPr id="277" name="TextBox 276">
            <a:extLst>
              <a:ext uri="{FF2B5EF4-FFF2-40B4-BE49-F238E27FC236}">
                <a16:creationId xmlns:a16="http://schemas.microsoft.com/office/drawing/2014/main" xmlns="" id="{9B0FE3DA-39C5-B144-B7FF-AD6F3329F33E}"/>
              </a:ext>
            </a:extLst>
          </p:cNvPr>
          <p:cNvSpPr txBox="1"/>
          <p:nvPr/>
        </p:nvSpPr>
        <p:spPr>
          <a:xfrm>
            <a:off x="3727697" y="5485174"/>
            <a:ext cx="341760" cy="261610"/>
          </a:xfrm>
          <a:prstGeom prst="rect">
            <a:avLst/>
          </a:prstGeom>
          <a:noFill/>
        </p:spPr>
        <p:txBody>
          <a:bodyPr wrap="none" rtlCol="0">
            <a:spAutoFit/>
          </a:bodyPr>
          <a:lstStyle/>
          <a:p>
            <a:pPr algn="ctr"/>
            <a:r>
              <a:rPr lang="en-US" sz="1100" dirty="0"/>
              <a:t>27</a:t>
            </a:r>
          </a:p>
        </p:txBody>
      </p:sp>
      <p:sp>
        <p:nvSpPr>
          <p:cNvPr id="280" name="TextBox 279">
            <a:extLst>
              <a:ext uri="{FF2B5EF4-FFF2-40B4-BE49-F238E27FC236}">
                <a16:creationId xmlns:a16="http://schemas.microsoft.com/office/drawing/2014/main" xmlns="" id="{0A4C5BFD-6BF3-4E41-81A1-29754A562A51}"/>
              </a:ext>
            </a:extLst>
          </p:cNvPr>
          <p:cNvSpPr txBox="1"/>
          <p:nvPr/>
        </p:nvSpPr>
        <p:spPr>
          <a:xfrm>
            <a:off x="4289418" y="5485174"/>
            <a:ext cx="341760" cy="261610"/>
          </a:xfrm>
          <a:prstGeom prst="rect">
            <a:avLst/>
          </a:prstGeom>
          <a:noFill/>
        </p:spPr>
        <p:txBody>
          <a:bodyPr wrap="none" rtlCol="0">
            <a:spAutoFit/>
          </a:bodyPr>
          <a:lstStyle/>
          <a:p>
            <a:pPr algn="ctr"/>
            <a:r>
              <a:rPr lang="en-US" sz="1100" dirty="0"/>
              <a:t>33</a:t>
            </a:r>
          </a:p>
        </p:txBody>
      </p:sp>
      <p:sp>
        <p:nvSpPr>
          <p:cNvPr id="283" name="TextBox 282">
            <a:extLst>
              <a:ext uri="{FF2B5EF4-FFF2-40B4-BE49-F238E27FC236}">
                <a16:creationId xmlns:a16="http://schemas.microsoft.com/office/drawing/2014/main" xmlns="" id="{E3514DBA-7870-974B-9B93-C5543B03B300}"/>
              </a:ext>
            </a:extLst>
          </p:cNvPr>
          <p:cNvSpPr txBox="1"/>
          <p:nvPr/>
        </p:nvSpPr>
        <p:spPr>
          <a:xfrm>
            <a:off x="4851139" y="5485174"/>
            <a:ext cx="341760" cy="261610"/>
          </a:xfrm>
          <a:prstGeom prst="rect">
            <a:avLst/>
          </a:prstGeom>
          <a:noFill/>
        </p:spPr>
        <p:txBody>
          <a:bodyPr wrap="none" rtlCol="0">
            <a:spAutoFit/>
          </a:bodyPr>
          <a:lstStyle/>
          <a:p>
            <a:pPr algn="ctr"/>
            <a:r>
              <a:rPr lang="en-US" sz="1100" dirty="0"/>
              <a:t>39</a:t>
            </a:r>
          </a:p>
        </p:txBody>
      </p:sp>
      <p:sp>
        <p:nvSpPr>
          <p:cNvPr id="286" name="TextBox 285">
            <a:extLst>
              <a:ext uri="{FF2B5EF4-FFF2-40B4-BE49-F238E27FC236}">
                <a16:creationId xmlns:a16="http://schemas.microsoft.com/office/drawing/2014/main" xmlns="" id="{FDC96869-7127-DE41-97EF-80AA951F4658}"/>
              </a:ext>
            </a:extLst>
          </p:cNvPr>
          <p:cNvSpPr txBox="1"/>
          <p:nvPr/>
        </p:nvSpPr>
        <p:spPr>
          <a:xfrm>
            <a:off x="5412859" y="5485174"/>
            <a:ext cx="341760" cy="261610"/>
          </a:xfrm>
          <a:prstGeom prst="rect">
            <a:avLst/>
          </a:prstGeom>
          <a:noFill/>
        </p:spPr>
        <p:txBody>
          <a:bodyPr wrap="none" rtlCol="0">
            <a:spAutoFit/>
          </a:bodyPr>
          <a:lstStyle/>
          <a:p>
            <a:pPr algn="ctr"/>
            <a:r>
              <a:rPr lang="en-US" sz="1100" dirty="0"/>
              <a:t>45</a:t>
            </a:r>
          </a:p>
        </p:txBody>
      </p:sp>
      <p:sp>
        <p:nvSpPr>
          <p:cNvPr id="289" name="TextBox 288">
            <a:extLst>
              <a:ext uri="{FF2B5EF4-FFF2-40B4-BE49-F238E27FC236}">
                <a16:creationId xmlns:a16="http://schemas.microsoft.com/office/drawing/2014/main" xmlns="" id="{42C7021F-70A6-9B4A-A544-8B6DDDB7648D}"/>
              </a:ext>
            </a:extLst>
          </p:cNvPr>
          <p:cNvSpPr txBox="1"/>
          <p:nvPr/>
        </p:nvSpPr>
        <p:spPr>
          <a:xfrm>
            <a:off x="5974580" y="5485174"/>
            <a:ext cx="341760" cy="261610"/>
          </a:xfrm>
          <a:prstGeom prst="rect">
            <a:avLst/>
          </a:prstGeom>
          <a:noFill/>
        </p:spPr>
        <p:txBody>
          <a:bodyPr wrap="none" rtlCol="0">
            <a:spAutoFit/>
          </a:bodyPr>
          <a:lstStyle/>
          <a:p>
            <a:pPr algn="ctr"/>
            <a:r>
              <a:rPr lang="en-US" sz="1100" dirty="0"/>
              <a:t>51</a:t>
            </a:r>
          </a:p>
        </p:txBody>
      </p:sp>
      <p:sp>
        <p:nvSpPr>
          <p:cNvPr id="292" name="TextBox 291">
            <a:extLst>
              <a:ext uri="{FF2B5EF4-FFF2-40B4-BE49-F238E27FC236}">
                <a16:creationId xmlns:a16="http://schemas.microsoft.com/office/drawing/2014/main" xmlns="" id="{553C9A4B-953B-3B4B-BB95-0108F363C480}"/>
              </a:ext>
            </a:extLst>
          </p:cNvPr>
          <p:cNvSpPr txBox="1"/>
          <p:nvPr/>
        </p:nvSpPr>
        <p:spPr>
          <a:xfrm>
            <a:off x="6536301" y="5485174"/>
            <a:ext cx="341760" cy="261610"/>
          </a:xfrm>
          <a:prstGeom prst="rect">
            <a:avLst/>
          </a:prstGeom>
          <a:noFill/>
        </p:spPr>
        <p:txBody>
          <a:bodyPr wrap="none" rtlCol="0">
            <a:spAutoFit/>
          </a:bodyPr>
          <a:lstStyle/>
          <a:p>
            <a:pPr algn="ctr"/>
            <a:r>
              <a:rPr lang="en-US" sz="1100" dirty="0"/>
              <a:t>57</a:t>
            </a:r>
          </a:p>
        </p:txBody>
      </p:sp>
      <p:sp>
        <p:nvSpPr>
          <p:cNvPr id="295" name="TextBox 294">
            <a:extLst>
              <a:ext uri="{FF2B5EF4-FFF2-40B4-BE49-F238E27FC236}">
                <a16:creationId xmlns:a16="http://schemas.microsoft.com/office/drawing/2014/main" xmlns="" id="{459CF6D5-212F-3540-A8EC-96DB51693076}"/>
              </a:ext>
            </a:extLst>
          </p:cNvPr>
          <p:cNvSpPr txBox="1"/>
          <p:nvPr/>
        </p:nvSpPr>
        <p:spPr>
          <a:xfrm>
            <a:off x="7098021" y="5485174"/>
            <a:ext cx="341760" cy="261610"/>
          </a:xfrm>
          <a:prstGeom prst="rect">
            <a:avLst/>
          </a:prstGeom>
          <a:noFill/>
        </p:spPr>
        <p:txBody>
          <a:bodyPr wrap="none" rtlCol="0">
            <a:spAutoFit/>
          </a:bodyPr>
          <a:lstStyle/>
          <a:p>
            <a:pPr algn="ctr"/>
            <a:r>
              <a:rPr lang="en-US" sz="1100" dirty="0"/>
              <a:t>63</a:t>
            </a:r>
          </a:p>
        </p:txBody>
      </p:sp>
      <p:sp>
        <p:nvSpPr>
          <p:cNvPr id="298" name="TextBox 297">
            <a:extLst>
              <a:ext uri="{FF2B5EF4-FFF2-40B4-BE49-F238E27FC236}">
                <a16:creationId xmlns:a16="http://schemas.microsoft.com/office/drawing/2014/main" xmlns="" id="{04F8E6F8-C5D1-D748-8097-E736F47B1FE3}"/>
              </a:ext>
            </a:extLst>
          </p:cNvPr>
          <p:cNvSpPr txBox="1"/>
          <p:nvPr/>
        </p:nvSpPr>
        <p:spPr>
          <a:xfrm>
            <a:off x="7659742" y="5485174"/>
            <a:ext cx="341760" cy="261610"/>
          </a:xfrm>
          <a:prstGeom prst="rect">
            <a:avLst/>
          </a:prstGeom>
          <a:noFill/>
        </p:spPr>
        <p:txBody>
          <a:bodyPr wrap="none" rtlCol="0">
            <a:spAutoFit/>
          </a:bodyPr>
          <a:lstStyle/>
          <a:p>
            <a:pPr algn="ctr"/>
            <a:r>
              <a:rPr lang="en-US" sz="1100" dirty="0"/>
              <a:t>69</a:t>
            </a:r>
          </a:p>
        </p:txBody>
      </p:sp>
      <p:grpSp>
        <p:nvGrpSpPr>
          <p:cNvPr id="54" name="Group 53">
            <a:extLst>
              <a:ext uri="{FF2B5EF4-FFF2-40B4-BE49-F238E27FC236}">
                <a16:creationId xmlns:a16="http://schemas.microsoft.com/office/drawing/2014/main" xmlns="" id="{37A5E2AF-CAED-E54B-B60E-88AED5486EBC}"/>
              </a:ext>
            </a:extLst>
          </p:cNvPr>
          <p:cNvGrpSpPr/>
          <p:nvPr/>
        </p:nvGrpSpPr>
        <p:grpSpPr>
          <a:xfrm>
            <a:off x="1651695" y="5428324"/>
            <a:ext cx="6740649" cy="72000"/>
            <a:chOff x="1597440" y="5420843"/>
            <a:chExt cx="6887029" cy="91440"/>
          </a:xfrm>
        </p:grpSpPr>
        <p:cxnSp>
          <p:nvCxnSpPr>
            <p:cNvPr id="260" name="Straight Connector 259">
              <a:extLst>
                <a:ext uri="{FF2B5EF4-FFF2-40B4-BE49-F238E27FC236}">
                  <a16:creationId xmlns:a16="http://schemas.microsoft.com/office/drawing/2014/main" xmlns="" id="{00491A4A-3739-7545-9925-090066BCF4A7}"/>
                </a:ext>
              </a:extLst>
            </p:cNvPr>
            <p:cNvCxnSpPr>
              <a:cxnSpLocks/>
            </p:cNvCxnSpPr>
            <p:nvPr/>
          </p:nvCxnSpPr>
          <p:spPr bwMode="auto">
            <a:xfrm>
              <a:off x="1597440"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xmlns="" id="{A7551E72-CA8D-344C-90D9-E115C9BA0DAD}"/>
                </a:ext>
              </a:extLst>
            </p:cNvPr>
            <p:cNvCxnSpPr>
              <a:cxnSpLocks/>
            </p:cNvCxnSpPr>
            <p:nvPr/>
          </p:nvCxnSpPr>
          <p:spPr bwMode="auto">
            <a:xfrm>
              <a:off x="2171359"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xmlns="" id="{7B6D9C6C-8838-5641-9F03-17AB0421D5F4}"/>
                </a:ext>
              </a:extLst>
            </p:cNvPr>
            <p:cNvCxnSpPr>
              <a:cxnSpLocks/>
            </p:cNvCxnSpPr>
            <p:nvPr/>
          </p:nvCxnSpPr>
          <p:spPr bwMode="auto">
            <a:xfrm>
              <a:off x="2745278"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xmlns="" id="{E602EBB2-8FB3-4844-A76A-5AF940C3B30C}"/>
                </a:ext>
              </a:extLst>
            </p:cNvPr>
            <p:cNvCxnSpPr>
              <a:cxnSpLocks/>
            </p:cNvCxnSpPr>
            <p:nvPr/>
          </p:nvCxnSpPr>
          <p:spPr bwMode="auto">
            <a:xfrm>
              <a:off x="3319197"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xmlns="" id="{1C811218-3D1E-934E-8C66-AB88049C2565}"/>
                </a:ext>
              </a:extLst>
            </p:cNvPr>
            <p:cNvCxnSpPr>
              <a:cxnSpLocks/>
            </p:cNvCxnSpPr>
            <p:nvPr/>
          </p:nvCxnSpPr>
          <p:spPr bwMode="auto">
            <a:xfrm>
              <a:off x="3893116"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xmlns="" id="{00850EA5-DF40-8D44-BED4-16BAF85C4D52}"/>
                </a:ext>
              </a:extLst>
            </p:cNvPr>
            <p:cNvCxnSpPr>
              <a:cxnSpLocks/>
            </p:cNvCxnSpPr>
            <p:nvPr/>
          </p:nvCxnSpPr>
          <p:spPr bwMode="auto">
            <a:xfrm>
              <a:off x="4467035"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xmlns="" id="{2485FCB1-6874-5742-B15C-110C2E5CFBCA}"/>
                </a:ext>
              </a:extLst>
            </p:cNvPr>
            <p:cNvCxnSpPr>
              <a:cxnSpLocks/>
            </p:cNvCxnSpPr>
            <p:nvPr/>
          </p:nvCxnSpPr>
          <p:spPr bwMode="auto">
            <a:xfrm>
              <a:off x="5040954"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xmlns="" id="{27FB49F7-D42D-B044-88E1-7ED3F9CAFF0C}"/>
                </a:ext>
              </a:extLst>
            </p:cNvPr>
            <p:cNvCxnSpPr>
              <a:cxnSpLocks/>
            </p:cNvCxnSpPr>
            <p:nvPr/>
          </p:nvCxnSpPr>
          <p:spPr bwMode="auto">
            <a:xfrm>
              <a:off x="5614873"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xmlns="" id="{84F35C0A-A99B-5C47-BD9C-285598FF28FD}"/>
                </a:ext>
              </a:extLst>
            </p:cNvPr>
            <p:cNvCxnSpPr>
              <a:cxnSpLocks/>
            </p:cNvCxnSpPr>
            <p:nvPr/>
          </p:nvCxnSpPr>
          <p:spPr bwMode="auto">
            <a:xfrm>
              <a:off x="6188792"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xmlns="" id="{E25766B9-1755-DC43-ADA9-BDDF32A3039E}"/>
                </a:ext>
              </a:extLst>
            </p:cNvPr>
            <p:cNvCxnSpPr>
              <a:cxnSpLocks/>
            </p:cNvCxnSpPr>
            <p:nvPr/>
          </p:nvCxnSpPr>
          <p:spPr bwMode="auto">
            <a:xfrm>
              <a:off x="6762711"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xmlns="" id="{DF77F237-51CE-724C-A346-4EA6D0FAC105}"/>
                </a:ext>
              </a:extLst>
            </p:cNvPr>
            <p:cNvCxnSpPr>
              <a:cxnSpLocks/>
            </p:cNvCxnSpPr>
            <p:nvPr/>
          </p:nvCxnSpPr>
          <p:spPr bwMode="auto">
            <a:xfrm>
              <a:off x="7336630"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xmlns="" id="{AFE61353-ADB4-6E43-8203-9D385EB45D94}"/>
                </a:ext>
              </a:extLst>
            </p:cNvPr>
            <p:cNvCxnSpPr>
              <a:cxnSpLocks/>
            </p:cNvCxnSpPr>
            <p:nvPr/>
          </p:nvCxnSpPr>
          <p:spPr bwMode="auto">
            <a:xfrm>
              <a:off x="7910549"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xmlns="" id="{260DC6AB-7F28-FD46-9E33-A6114B2FD195}"/>
                </a:ext>
              </a:extLst>
            </p:cNvPr>
            <p:cNvCxnSpPr>
              <a:cxnSpLocks/>
            </p:cNvCxnSpPr>
            <p:nvPr/>
          </p:nvCxnSpPr>
          <p:spPr bwMode="auto">
            <a:xfrm>
              <a:off x="8484469" y="5420843"/>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301" name="TextBox 300">
            <a:extLst>
              <a:ext uri="{FF2B5EF4-FFF2-40B4-BE49-F238E27FC236}">
                <a16:creationId xmlns:a16="http://schemas.microsoft.com/office/drawing/2014/main" xmlns="" id="{175C3A7A-C697-F642-B8FC-DF597392AEC0}"/>
              </a:ext>
            </a:extLst>
          </p:cNvPr>
          <p:cNvSpPr txBox="1"/>
          <p:nvPr/>
        </p:nvSpPr>
        <p:spPr>
          <a:xfrm>
            <a:off x="8221464" y="5485174"/>
            <a:ext cx="341760" cy="261610"/>
          </a:xfrm>
          <a:prstGeom prst="rect">
            <a:avLst/>
          </a:prstGeom>
          <a:noFill/>
        </p:spPr>
        <p:txBody>
          <a:bodyPr wrap="none" rtlCol="0">
            <a:spAutoFit/>
          </a:bodyPr>
          <a:lstStyle/>
          <a:p>
            <a:pPr algn="ctr"/>
            <a:r>
              <a:rPr lang="en-US" sz="1100" dirty="0"/>
              <a:t>75</a:t>
            </a:r>
          </a:p>
        </p:txBody>
      </p:sp>
      <p:sp>
        <p:nvSpPr>
          <p:cNvPr id="15" name="AutoShape 3">
            <a:extLst>
              <a:ext uri="{FF2B5EF4-FFF2-40B4-BE49-F238E27FC236}">
                <a16:creationId xmlns:a16="http://schemas.microsoft.com/office/drawing/2014/main" xmlns="" id="{3C08C989-8350-4DF7-B673-C1C705A60B84}"/>
              </a:ext>
            </a:extLst>
          </p:cNvPr>
          <p:cNvSpPr>
            <a:spLocks noChangeAspect="1" noChangeArrowheads="1" noTextEdit="1"/>
          </p:cNvSpPr>
          <p:nvPr/>
        </p:nvSpPr>
        <p:spPr bwMode="auto">
          <a:xfrm>
            <a:off x="1371612" y="2689863"/>
            <a:ext cx="6634549" cy="274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3" name="Group 52">
            <a:extLst>
              <a:ext uri="{FF2B5EF4-FFF2-40B4-BE49-F238E27FC236}">
                <a16:creationId xmlns:a16="http://schemas.microsoft.com/office/drawing/2014/main" xmlns="" id="{8295C465-AB81-0C46-9C4F-2AE88108735C}"/>
              </a:ext>
            </a:extLst>
          </p:cNvPr>
          <p:cNvGrpSpPr/>
          <p:nvPr/>
        </p:nvGrpSpPr>
        <p:grpSpPr>
          <a:xfrm>
            <a:off x="1506789" y="2689863"/>
            <a:ext cx="2251396" cy="2730652"/>
            <a:chOff x="1550988" y="2667000"/>
            <a:chExt cx="2300287" cy="2755901"/>
          </a:xfrm>
          <a:solidFill>
            <a:schemeClr val="accent1">
              <a:lumMod val="75000"/>
              <a:alpha val="50196"/>
            </a:schemeClr>
          </a:solidFill>
        </p:grpSpPr>
        <p:sp>
          <p:nvSpPr>
            <p:cNvPr id="24" name="Rectangle 5">
              <a:extLst>
                <a:ext uri="{FF2B5EF4-FFF2-40B4-BE49-F238E27FC236}">
                  <a16:creationId xmlns:a16="http://schemas.microsoft.com/office/drawing/2014/main" xmlns="" id="{44DE76A9-25D1-456A-ADD6-E14CC92D5AD5}"/>
                </a:ext>
              </a:extLst>
            </p:cNvPr>
            <p:cNvSpPr>
              <a:spLocks noChangeArrowheads="1"/>
            </p:cNvSpPr>
            <p:nvPr/>
          </p:nvSpPr>
          <p:spPr bwMode="auto">
            <a:xfrm>
              <a:off x="1550988" y="5241925"/>
              <a:ext cx="285750" cy="180975"/>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Rectangle 6">
              <a:extLst>
                <a:ext uri="{FF2B5EF4-FFF2-40B4-BE49-F238E27FC236}">
                  <a16:creationId xmlns:a16="http://schemas.microsoft.com/office/drawing/2014/main" xmlns="" id="{5CBA8B72-8ADD-456D-BD19-909F4B0DF4CC}"/>
                </a:ext>
              </a:extLst>
            </p:cNvPr>
            <p:cNvSpPr>
              <a:spLocks noChangeArrowheads="1"/>
            </p:cNvSpPr>
            <p:nvPr/>
          </p:nvSpPr>
          <p:spPr bwMode="auto">
            <a:xfrm>
              <a:off x="1836738" y="2667000"/>
              <a:ext cx="290513" cy="2755900"/>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Rectangle 7">
              <a:extLst>
                <a:ext uri="{FF2B5EF4-FFF2-40B4-BE49-F238E27FC236}">
                  <a16:creationId xmlns:a16="http://schemas.microsoft.com/office/drawing/2014/main" xmlns="" id="{483290D5-78C9-4617-9B2F-CEBB020A9E64}"/>
                </a:ext>
              </a:extLst>
            </p:cNvPr>
            <p:cNvSpPr>
              <a:spLocks noChangeArrowheads="1"/>
            </p:cNvSpPr>
            <p:nvPr/>
          </p:nvSpPr>
          <p:spPr bwMode="auto">
            <a:xfrm>
              <a:off x="2127250" y="4125913"/>
              <a:ext cx="285750" cy="1296988"/>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7" name="Rectangle 8">
              <a:extLst>
                <a:ext uri="{FF2B5EF4-FFF2-40B4-BE49-F238E27FC236}">
                  <a16:creationId xmlns:a16="http://schemas.microsoft.com/office/drawing/2014/main" xmlns="" id="{414315E5-12E3-4372-90B7-970635EF21F6}"/>
                </a:ext>
              </a:extLst>
            </p:cNvPr>
            <p:cNvSpPr>
              <a:spLocks noChangeArrowheads="1"/>
            </p:cNvSpPr>
            <p:nvPr/>
          </p:nvSpPr>
          <p:spPr bwMode="auto">
            <a:xfrm>
              <a:off x="2413000" y="4727575"/>
              <a:ext cx="290513" cy="695325"/>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9" name="Rectangle 9">
              <a:extLst>
                <a:ext uri="{FF2B5EF4-FFF2-40B4-BE49-F238E27FC236}">
                  <a16:creationId xmlns:a16="http://schemas.microsoft.com/office/drawing/2014/main" xmlns="" id="{B3A9A924-1D60-4D81-93CB-5A8ACE553891}"/>
                </a:ext>
              </a:extLst>
            </p:cNvPr>
            <p:cNvSpPr>
              <a:spLocks noChangeArrowheads="1"/>
            </p:cNvSpPr>
            <p:nvPr/>
          </p:nvSpPr>
          <p:spPr bwMode="auto">
            <a:xfrm>
              <a:off x="2703513" y="5160963"/>
              <a:ext cx="285750" cy="261938"/>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1" name="Rectangle 10">
              <a:extLst>
                <a:ext uri="{FF2B5EF4-FFF2-40B4-BE49-F238E27FC236}">
                  <a16:creationId xmlns:a16="http://schemas.microsoft.com/office/drawing/2014/main" xmlns="" id="{33471CFD-6DD2-4B79-AC94-B837C4F8C3F4}"/>
                </a:ext>
              </a:extLst>
            </p:cNvPr>
            <p:cNvSpPr>
              <a:spLocks noChangeArrowheads="1"/>
            </p:cNvSpPr>
            <p:nvPr/>
          </p:nvSpPr>
          <p:spPr bwMode="auto">
            <a:xfrm>
              <a:off x="2989263" y="5270500"/>
              <a:ext cx="290513" cy="152400"/>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2" name="Rectangle 11">
              <a:extLst>
                <a:ext uri="{FF2B5EF4-FFF2-40B4-BE49-F238E27FC236}">
                  <a16:creationId xmlns:a16="http://schemas.microsoft.com/office/drawing/2014/main" xmlns="" id="{37BAE654-ABC6-4ACF-A972-5743596DC4D5}"/>
                </a:ext>
              </a:extLst>
            </p:cNvPr>
            <p:cNvSpPr>
              <a:spLocks noChangeArrowheads="1"/>
            </p:cNvSpPr>
            <p:nvPr/>
          </p:nvSpPr>
          <p:spPr bwMode="auto">
            <a:xfrm>
              <a:off x="3279775" y="5337175"/>
              <a:ext cx="285750" cy="85725"/>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12">
              <a:extLst>
                <a:ext uri="{FF2B5EF4-FFF2-40B4-BE49-F238E27FC236}">
                  <a16:creationId xmlns:a16="http://schemas.microsoft.com/office/drawing/2014/main" xmlns="" id="{7BB0F809-2AEB-43BC-9CB6-9E67B2B7B1F1}"/>
                </a:ext>
              </a:extLst>
            </p:cNvPr>
            <p:cNvSpPr>
              <a:spLocks noChangeArrowheads="1"/>
            </p:cNvSpPr>
            <p:nvPr/>
          </p:nvSpPr>
          <p:spPr bwMode="auto">
            <a:xfrm>
              <a:off x="3565525" y="5394325"/>
              <a:ext cx="285750" cy="28575"/>
            </a:xfrm>
            <a:prstGeom prst="rect">
              <a:avLst/>
            </a:prstGeom>
            <a:grp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a:extLst>
              <a:ext uri="{FF2B5EF4-FFF2-40B4-BE49-F238E27FC236}">
                <a16:creationId xmlns:a16="http://schemas.microsoft.com/office/drawing/2014/main" xmlns="" id="{85254EE0-429E-9B4C-B8DB-CB3FE0E966EF}"/>
              </a:ext>
            </a:extLst>
          </p:cNvPr>
          <p:cNvGrpSpPr/>
          <p:nvPr/>
        </p:nvGrpSpPr>
        <p:grpSpPr>
          <a:xfrm>
            <a:off x="1506789" y="4418542"/>
            <a:ext cx="4527653" cy="1001973"/>
            <a:chOff x="1550988" y="4411663"/>
            <a:chExt cx="4625975" cy="1011238"/>
          </a:xfrm>
          <a:solidFill>
            <a:schemeClr val="accent2">
              <a:alpha val="25098"/>
            </a:schemeClr>
          </a:solidFill>
        </p:grpSpPr>
        <p:sp>
          <p:nvSpPr>
            <p:cNvPr id="36" name="Rectangle 14">
              <a:extLst>
                <a:ext uri="{FF2B5EF4-FFF2-40B4-BE49-F238E27FC236}">
                  <a16:creationId xmlns:a16="http://schemas.microsoft.com/office/drawing/2014/main" xmlns="" id="{F2B7710A-B178-4A33-A4B1-5E46F175161F}"/>
                </a:ext>
              </a:extLst>
            </p:cNvPr>
            <p:cNvSpPr>
              <a:spLocks noChangeArrowheads="1"/>
            </p:cNvSpPr>
            <p:nvPr/>
          </p:nvSpPr>
          <p:spPr bwMode="auto">
            <a:xfrm>
              <a:off x="1550988" y="5399088"/>
              <a:ext cx="285750" cy="23813"/>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15">
              <a:extLst>
                <a:ext uri="{FF2B5EF4-FFF2-40B4-BE49-F238E27FC236}">
                  <a16:creationId xmlns:a16="http://schemas.microsoft.com/office/drawing/2014/main" xmlns="" id="{C0CE1275-3101-47CE-ABDC-6A0854BF2B32}"/>
                </a:ext>
              </a:extLst>
            </p:cNvPr>
            <p:cNvSpPr>
              <a:spLocks noChangeArrowheads="1"/>
            </p:cNvSpPr>
            <p:nvPr/>
          </p:nvSpPr>
          <p:spPr bwMode="auto">
            <a:xfrm>
              <a:off x="1836738" y="4927600"/>
              <a:ext cx="290513" cy="495300"/>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16">
              <a:extLst>
                <a:ext uri="{FF2B5EF4-FFF2-40B4-BE49-F238E27FC236}">
                  <a16:creationId xmlns:a16="http://schemas.microsoft.com/office/drawing/2014/main" xmlns="" id="{B4FE59B7-145A-44D0-A246-ECFF0750D4B0}"/>
                </a:ext>
              </a:extLst>
            </p:cNvPr>
            <p:cNvSpPr>
              <a:spLocks noChangeArrowheads="1"/>
            </p:cNvSpPr>
            <p:nvPr/>
          </p:nvSpPr>
          <p:spPr bwMode="auto">
            <a:xfrm>
              <a:off x="2127250" y="4506913"/>
              <a:ext cx="285750" cy="915988"/>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Rectangle 17">
              <a:extLst>
                <a:ext uri="{FF2B5EF4-FFF2-40B4-BE49-F238E27FC236}">
                  <a16:creationId xmlns:a16="http://schemas.microsoft.com/office/drawing/2014/main" xmlns="" id="{DDF0A3D4-06E2-48DA-BD5E-7F42C2530A33}"/>
                </a:ext>
              </a:extLst>
            </p:cNvPr>
            <p:cNvSpPr>
              <a:spLocks noChangeArrowheads="1"/>
            </p:cNvSpPr>
            <p:nvPr/>
          </p:nvSpPr>
          <p:spPr bwMode="auto">
            <a:xfrm>
              <a:off x="2413000" y="4411663"/>
              <a:ext cx="290513" cy="1011238"/>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18">
              <a:extLst>
                <a:ext uri="{FF2B5EF4-FFF2-40B4-BE49-F238E27FC236}">
                  <a16:creationId xmlns:a16="http://schemas.microsoft.com/office/drawing/2014/main" xmlns="" id="{8DAA50D4-C5CA-4765-8059-2C89556E26CD}"/>
                </a:ext>
              </a:extLst>
            </p:cNvPr>
            <p:cNvSpPr>
              <a:spLocks noChangeArrowheads="1"/>
            </p:cNvSpPr>
            <p:nvPr/>
          </p:nvSpPr>
          <p:spPr bwMode="auto">
            <a:xfrm>
              <a:off x="2703513" y="4592638"/>
              <a:ext cx="285750" cy="830263"/>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19">
              <a:extLst>
                <a:ext uri="{FF2B5EF4-FFF2-40B4-BE49-F238E27FC236}">
                  <a16:creationId xmlns:a16="http://schemas.microsoft.com/office/drawing/2014/main" xmlns="" id="{1022C9CB-6BDE-4899-B6B5-E6C26A9FD564}"/>
                </a:ext>
              </a:extLst>
            </p:cNvPr>
            <p:cNvSpPr>
              <a:spLocks noChangeArrowheads="1"/>
            </p:cNvSpPr>
            <p:nvPr/>
          </p:nvSpPr>
          <p:spPr bwMode="auto">
            <a:xfrm>
              <a:off x="2989263" y="4841875"/>
              <a:ext cx="290513" cy="581025"/>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20">
              <a:extLst>
                <a:ext uri="{FF2B5EF4-FFF2-40B4-BE49-F238E27FC236}">
                  <a16:creationId xmlns:a16="http://schemas.microsoft.com/office/drawing/2014/main" xmlns="" id="{B5C62C99-1C30-41DA-AF50-D9C78104B00A}"/>
                </a:ext>
              </a:extLst>
            </p:cNvPr>
            <p:cNvSpPr>
              <a:spLocks noChangeArrowheads="1"/>
            </p:cNvSpPr>
            <p:nvPr/>
          </p:nvSpPr>
          <p:spPr bwMode="auto">
            <a:xfrm>
              <a:off x="3279775" y="4965700"/>
              <a:ext cx="285750" cy="457200"/>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Rectangle 21">
              <a:extLst>
                <a:ext uri="{FF2B5EF4-FFF2-40B4-BE49-F238E27FC236}">
                  <a16:creationId xmlns:a16="http://schemas.microsoft.com/office/drawing/2014/main" xmlns="" id="{2B259762-67C9-45EF-AF97-49A72074563C}"/>
                </a:ext>
              </a:extLst>
            </p:cNvPr>
            <p:cNvSpPr>
              <a:spLocks noChangeArrowheads="1"/>
            </p:cNvSpPr>
            <p:nvPr/>
          </p:nvSpPr>
          <p:spPr bwMode="auto">
            <a:xfrm>
              <a:off x="3565525" y="5051425"/>
              <a:ext cx="285750" cy="371475"/>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Rectangle 22">
              <a:extLst>
                <a:ext uri="{FF2B5EF4-FFF2-40B4-BE49-F238E27FC236}">
                  <a16:creationId xmlns:a16="http://schemas.microsoft.com/office/drawing/2014/main" xmlns="" id="{55ECCF7D-BA46-4E07-8011-64112E122200}"/>
                </a:ext>
              </a:extLst>
            </p:cNvPr>
            <p:cNvSpPr>
              <a:spLocks noChangeArrowheads="1"/>
            </p:cNvSpPr>
            <p:nvPr/>
          </p:nvSpPr>
          <p:spPr bwMode="auto">
            <a:xfrm>
              <a:off x="3856038" y="5175250"/>
              <a:ext cx="285750" cy="247650"/>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ectangle 23">
              <a:extLst>
                <a:ext uri="{FF2B5EF4-FFF2-40B4-BE49-F238E27FC236}">
                  <a16:creationId xmlns:a16="http://schemas.microsoft.com/office/drawing/2014/main" xmlns="" id="{64728256-39D3-496F-867D-49A8D57FD9BA}"/>
                </a:ext>
              </a:extLst>
            </p:cNvPr>
            <p:cNvSpPr>
              <a:spLocks noChangeArrowheads="1"/>
            </p:cNvSpPr>
            <p:nvPr/>
          </p:nvSpPr>
          <p:spPr bwMode="auto">
            <a:xfrm>
              <a:off x="4146550" y="5251450"/>
              <a:ext cx="285750" cy="171450"/>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Rectangle 24">
              <a:extLst>
                <a:ext uri="{FF2B5EF4-FFF2-40B4-BE49-F238E27FC236}">
                  <a16:creationId xmlns:a16="http://schemas.microsoft.com/office/drawing/2014/main" xmlns="" id="{627F11FC-C906-413B-8EAD-16E9A692FBBE}"/>
                </a:ext>
              </a:extLst>
            </p:cNvPr>
            <p:cNvSpPr>
              <a:spLocks noChangeArrowheads="1"/>
            </p:cNvSpPr>
            <p:nvPr/>
          </p:nvSpPr>
          <p:spPr bwMode="auto">
            <a:xfrm>
              <a:off x="4437063" y="5289550"/>
              <a:ext cx="285750" cy="133350"/>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Rectangle 25">
              <a:extLst>
                <a:ext uri="{FF2B5EF4-FFF2-40B4-BE49-F238E27FC236}">
                  <a16:creationId xmlns:a16="http://schemas.microsoft.com/office/drawing/2014/main" xmlns="" id="{89871DA1-D0B7-47C2-A30D-4040523EAD60}"/>
                </a:ext>
              </a:extLst>
            </p:cNvPr>
            <p:cNvSpPr>
              <a:spLocks noChangeArrowheads="1"/>
            </p:cNvSpPr>
            <p:nvPr/>
          </p:nvSpPr>
          <p:spPr bwMode="auto">
            <a:xfrm>
              <a:off x="4727575" y="5318125"/>
              <a:ext cx="287338" cy="104775"/>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Rectangle 26">
              <a:extLst>
                <a:ext uri="{FF2B5EF4-FFF2-40B4-BE49-F238E27FC236}">
                  <a16:creationId xmlns:a16="http://schemas.microsoft.com/office/drawing/2014/main" xmlns="" id="{80BF297F-53AB-432A-9E8D-2FA37FC61266}"/>
                </a:ext>
              </a:extLst>
            </p:cNvPr>
            <p:cNvSpPr>
              <a:spLocks noChangeArrowheads="1"/>
            </p:cNvSpPr>
            <p:nvPr/>
          </p:nvSpPr>
          <p:spPr bwMode="auto">
            <a:xfrm>
              <a:off x="5019675" y="5365750"/>
              <a:ext cx="285750" cy="57150"/>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Rectangle 27">
              <a:extLst>
                <a:ext uri="{FF2B5EF4-FFF2-40B4-BE49-F238E27FC236}">
                  <a16:creationId xmlns:a16="http://schemas.microsoft.com/office/drawing/2014/main" xmlns="" id="{00291918-56E0-4CBA-9360-C392B6310EF2}"/>
                </a:ext>
              </a:extLst>
            </p:cNvPr>
            <p:cNvSpPr>
              <a:spLocks noChangeArrowheads="1"/>
            </p:cNvSpPr>
            <p:nvPr/>
          </p:nvSpPr>
          <p:spPr bwMode="auto">
            <a:xfrm>
              <a:off x="5305425" y="5380038"/>
              <a:ext cx="290513" cy="42863"/>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Rectangle 28">
              <a:extLst>
                <a:ext uri="{FF2B5EF4-FFF2-40B4-BE49-F238E27FC236}">
                  <a16:creationId xmlns:a16="http://schemas.microsoft.com/office/drawing/2014/main" xmlns="" id="{BF526CBF-747D-4435-B3D5-10FDD05ACE14}"/>
                </a:ext>
              </a:extLst>
            </p:cNvPr>
            <p:cNvSpPr>
              <a:spLocks noChangeArrowheads="1"/>
            </p:cNvSpPr>
            <p:nvPr/>
          </p:nvSpPr>
          <p:spPr bwMode="auto">
            <a:xfrm>
              <a:off x="5595938" y="5394325"/>
              <a:ext cx="290513" cy="28575"/>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Rectangle 29">
              <a:extLst>
                <a:ext uri="{FF2B5EF4-FFF2-40B4-BE49-F238E27FC236}">
                  <a16:creationId xmlns:a16="http://schemas.microsoft.com/office/drawing/2014/main" xmlns="" id="{F805AECD-A001-49CB-9B01-884F37F2B1A8}"/>
                </a:ext>
              </a:extLst>
            </p:cNvPr>
            <p:cNvSpPr>
              <a:spLocks noChangeArrowheads="1"/>
            </p:cNvSpPr>
            <p:nvPr/>
          </p:nvSpPr>
          <p:spPr bwMode="auto">
            <a:xfrm>
              <a:off x="5886450" y="5394325"/>
              <a:ext cx="290513" cy="28575"/>
            </a:xfrm>
            <a:prstGeom prst="rect">
              <a:avLst/>
            </a:prstGeom>
            <a:grp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5" name="Freeform 13">
            <a:extLst>
              <a:ext uri="{FF2B5EF4-FFF2-40B4-BE49-F238E27FC236}">
                <a16:creationId xmlns:a16="http://schemas.microsoft.com/office/drawing/2014/main" xmlns="" id="{FCFCD915-F52D-4BC5-8E9F-E151C0CC5D64}"/>
              </a:ext>
            </a:extLst>
          </p:cNvPr>
          <p:cNvSpPr>
            <a:spLocks/>
          </p:cNvSpPr>
          <p:nvPr/>
        </p:nvSpPr>
        <p:spPr bwMode="auto">
          <a:xfrm>
            <a:off x="1351425" y="3965531"/>
            <a:ext cx="4327218" cy="1445547"/>
          </a:xfrm>
          <a:custGeom>
            <a:avLst/>
            <a:gdLst>
              <a:gd name="T0" fmla="*/ 0 w 928"/>
              <a:gd name="T1" fmla="*/ 256 h 306"/>
              <a:gd name="T2" fmla="*/ 176 w 928"/>
              <a:gd name="T3" fmla="*/ 0 h 306"/>
              <a:gd name="T4" fmla="*/ 354 w 928"/>
              <a:gd name="T5" fmla="*/ 264 h 306"/>
              <a:gd name="T6" fmla="*/ 452 w 928"/>
              <a:gd name="T7" fmla="*/ 306 h 306"/>
              <a:gd name="T8" fmla="*/ 928 w 928"/>
              <a:gd name="T9" fmla="*/ 306 h 306"/>
            </a:gdLst>
            <a:ahLst/>
            <a:cxnLst>
              <a:cxn ang="0">
                <a:pos x="T0" y="T1"/>
              </a:cxn>
              <a:cxn ang="0">
                <a:pos x="T2" y="T3"/>
              </a:cxn>
              <a:cxn ang="0">
                <a:pos x="T4" y="T5"/>
              </a:cxn>
              <a:cxn ang="0">
                <a:pos x="T6" y="T7"/>
              </a:cxn>
              <a:cxn ang="0">
                <a:pos x="T8" y="T9"/>
              </a:cxn>
            </a:cxnLst>
            <a:rect l="0" t="0" r="r" b="b"/>
            <a:pathLst>
              <a:path w="928" h="306">
                <a:moveTo>
                  <a:pt x="0" y="256"/>
                </a:moveTo>
                <a:cubicBezTo>
                  <a:pt x="39" y="258"/>
                  <a:pt x="122" y="0"/>
                  <a:pt x="176" y="0"/>
                </a:cubicBezTo>
                <a:cubicBezTo>
                  <a:pt x="236" y="0"/>
                  <a:pt x="306" y="234"/>
                  <a:pt x="354" y="264"/>
                </a:cubicBezTo>
                <a:cubicBezTo>
                  <a:pt x="386" y="284"/>
                  <a:pt x="400" y="306"/>
                  <a:pt x="452" y="306"/>
                </a:cubicBezTo>
                <a:cubicBezTo>
                  <a:pt x="494" y="306"/>
                  <a:pt x="928" y="306"/>
                  <a:pt x="928" y="306"/>
                </a:cubicBezTo>
              </a:path>
            </a:pathLst>
          </a:custGeom>
          <a:noFill/>
          <a:ln w="28575"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0">
            <a:extLst>
              <a:ext uri="{FF2B5EF4-FFF2-40B4-BE49-F238E27FC236}">
                <a16:creationId xmlns:a16="http://schemas.microsoft.com/office/drawing/2014/main" xmlns="" id="{5A88045A-090A-49E6-9D0C-97570747ADEE}"/>
              </a:ext>
            </a:extLst>
          </p:cNvPr>
          <p:cNvSpPr>
            <a:spLocks/>
          </p:cNvSpPr>
          <p:nvPr/>
        </p:nvSpPr>
        <p:spPr bwMode="auto">
          <a:xfrm>
            <a:off x="1358154" y="4710592"/>
            <a:ext cx="6634549" cy="703112"/>
          </a:xfrm>
          <a:custGeom>
            <a:avLst/>
            <a:gdLst>
              <a:gd name="T0" fmla="*/ 0 w 1423"/>
              <a:gd name="T1" fmla="*/ 120 h 149"/>
              <a:gd name="T2" fmla="*/ 343 w 1423"/>
              <a:gd name="T3" fmla="*/ 0 h 149"/>
              <a:gd name="T4" fmla="*/ 638 w 1423"/>
              <a:gd name="T5" fmla="*/ 108 h 149"/>
              <a:gd name="T6" fmla="*/ 818 w 1423"/>
              <a:gd name="T7" fmla="*/ 143 h 149"/>
              <a:gd name="T8" fmla="*/ 995 w 1423"/>
              <a:gd name="T9" fmla="*/ 148 h 149"/>
              <a:gd name="T10" fmla="*/ 1423 w 1423"/>
              <a:gd name="T11" fmla="*/ 148 h 149"/>
            </a:gdLst>
            <a:ahLst/>
            <a:cxnLst>
              <a:cxn ang="0">
                <a:pos x="T0" y="T1"/>
              </a:cxn>
              <a:cxn ang="0">
                <a:pos x="T2" y="T3"/>
              </a:cxn>
              <a:cxn ang="0">
                <a:pos x="T4" y="T5"/>
              </a:cxn>
              <a:cxn ang="0">
                <a:pos x="T6" y="T7"/>
              </a:cxn>
              <a:cxn ang="0">
                <a:pos x="T8" y="T9"/>
              </a:cxn>
              <a:cxn ang="0">
                <a:pos x="T10" y="T11"/>
              </a:cxn>
            </a:cxnLst>
            <a:rect l="0" t="0" r="r" b="b"/>
            <a:pathLst>
              <a:path w="1423" h="149">
                <a:moveTo>
                  <a:pt x="0" y="120"/>
                </a:moveTo>
                <a:cubicBezTo>
                  <a:pt x="66" y="120"/>
                  <a:pt x="223" y="0"/>
                  <a:pt x="343" y="0"/>
                </a:cubicBezTo>
                <a:cubicBezTo>
                  <a:pt x="446" y="0"/>
                  <a:pt x="584" y="93"/>
                  <a:pt x="638" y="108"/>
                </a:cubicBezTo>
                <a:cubicBezTo>
                  <a:pt x="691" y="123"/>
                  <a:pt x="754" y="139"/>
                  <a:pt x="818" y="143"/>
                </a:cubicBezTo>
                <a:cubicBezTo>
                  <a:pt x="882" y="147"/>
                  <a:pt x="963" y="147"/>
                  <a:pt x="995" y="148"/>
                </a:cubicBezTo>
                <a:cubicBezTo>
                  <a:pt x="1027" y="149"/>
                  <a:pt x="1423" y="148"/>
                  <a:pt x="1423" y="148"/>
                </a:cubicBez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7" name="Straight Connector 6">
            <a:extLst>
              <a:ext uri="{FF2B5EF4-FFF2-40B4-BE49-F238E27FC236}">
                <a16:creationId xmlns:a16="http://schemas.microsoft.com/office/drawing/2014/main" xmlns="" id="{B266078C-08AB-5C49-92A8-99B9857F4059}"/>
              </a:ext>
            </a:extLst>
          </p:cNvPr>
          <p:cNvCxnSpPr>
            <a:cxnSpLocks/>
          </p:cNvCxnSpPr>
          <p:nvPr/>
        </p:nvCxnSpPr>
        <p:spPr bwMode="auto">
          <a:xfrm>
            <a:off x="1366759" y="5431881"/>
            <a:ext cx="70254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01" name="TextBox 735">
            <a:extLst>
              <a:ext uri="{FF2B5EF4-FFF2-40B4-BE49-F238E27FC236}">
                <a16:creationId xmlns:a16="http://schemas.microsoft.com/office/drawing/2014/main" xmlns="" id="{D4BCE104-00D8-8944-9E18-69A6A936FD29}"/>
              </a:ext>
            </a:extLst>
          </p:cNvPr>
          <p:cNvSpPr txBox="1">
            <a:spLocks noChangeArrowheads="1"/>
          </p:cNvSpPr>
          <p:nvPr/>
        </p:nvSpPr>
        <p:spPr bwMode="auto">
          <a:xfrm>
            <a:off x="3577684" y="1312199"/>
            <a:ext cx="10534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Rest-of-World</a:t>
            </a:r>
          </a:p>
        </p:txBody>
      </p:sp>
      <p:sp>
        <p:nvSpPr>
          <p:cNvPr id="105" name="Freeform 434">
            <a:extLst>
              <a:ext uri="{FF2B5EF4-FFF2-40B4-BE49-F238E27FC236}">
                <a16:creationId xmlns:a16="http://schemas.microsoft.com/office/drawing/2014/main" xmlns="" id="{2BFF963C-2268-DE45-9575-3E46B4A3B084}"/>
              </a:ext>
            </a:extLst>
          </p:cNvPr>
          <p:cNvSpPr>
            <a:spLocks/>
          </p:cNvSpPr>
          <p:nvPr/>
        </p:nvSpPr>
        <p:spPr bwMode="auto">
          <a:xfrm>
            <a:off x="4939467" y="1363097"/>
            <a:ext cx="165104" cy="162812"/>
          </a:xfrm>
          <a:prstGeom prst="rect">
            <a:avLst/>
          </a:prstGeom>
          <a:solidFill>
            <a:schemeClr val="accent1">
              <a:lumMod val="75000"/>
              <a:alpha val="50196"/>
            </a:schemeClr>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TextBox 735">
            <a:extLst>
              <a:ext uri="{FF2B5EF4-FFF2-40B4-BE49-F238E27FC236}">
                <a16:creationId xmlns:a16="http://schemas.microsoft.com/office/drawing/2014/main" xmlns="" id="{A104B6D5-5061-084E-BF71-C6EC6E39F1F8}"/>
              </a:ext>
            </a:extLst>
          </p:cNvPr>
          <p:cNvSpPr txBox="1">
            <a:spLocks noChangeArrowheads="1"/>
          </p:cNvSpPr>
          <p:nvPr/>
        </p:nvSpPr>
        <p:spPr bwMode="auto">
          <a:xfrm>
            <a:off x="5089521" y="1312199"/>
            <a:ext cx="10470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kern="0" dirty="0"/>
              <a:t>Latin America</a:t>
            </a:r>
          </a:p>
        </p:txBody>
      </p:sp>
      <p:sp>
        <p:nvSpPr>
          <p:cNvPr id="109" name="Freeform 434">
            <a:extLst>
              <a:ext uri="{FF2B5EF4-FFF2-40B4-BE49-F238E27FC236}">
                <a16:creationId xmlns:a16="http://schemas.microsoft.com/office/drawing/2014/main" xmlns="" id="{A8D1BE55-CE38-7644-81F9-308EDF69CA3D}"/>
              </a:ext>
            </a:extLst>
          </p:cNvPr>
          <p:cNvSpPr>
            <a:spLocks/>
          </p:cNvSpPr>
          <p:nvPr/>
        </p:nvSpPr>
        <p:spPr bwMode="auto">
          <a:xfrm>
            <a:off x="3448718" y="1363097"/>
            <a:ext cx="165104" cy="162812"/>
          </a:xfrm>
          <a:prstGeom prst="rect">
            <a:avLst/>
          </a:prstGeom>
          <a:solidFill>
            <a:schemeClr val="accent2">
              <a:alpha val="25098"/>
            </a:schemeClr>
          </a:solidFill>
          <a:ln w="127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1005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a:extLst>
              <a:ext uri="{FF2B5EF4-FFF2-40B4-BE49-F238E27FC236}">
                <a16:creationId xmlns:a16="http://schemas.microsoft.com/office/drawing/2014/main" xmlns="" id="{6B95CB59-5854-479D-AA10-4CF728F25D3A}"/>
              </a:ext>
            </a:extLst>
          </p:cNvPr>
          <p:cNvSpPr>
            <a:spLocks noGrp="1"/>
          </p:cNvSpPr>
          <p:nvPr>
            <p:ph type="title"/>
          </p:nvPr>
        </p:nvSpPr>
        <p:spPr/>
        <p:txBody>
          <a:bodyPr>
            <a:normAutofit/>
          </a:bodyPr>
          <a:lstStyle/>
          <a:p>
            <a:r>
              <a:rPr lang="en-CA" sz="2400" dirty="0"/>
              <a:t>FRAME: Heterogeneity in Clinical Fracture Rates Observed Across Regions</a:t>
            </a:r>
            <a:endParaRPr lang="en-US" sz="2400" dirty="0"/>
          </a:p>
        </p:txBody>
      </p:sp>
      <p:sp>
        <p:nvSpPr>
          <p:cNvPr id="3" name="Content Placeholder 2">
            <a:extLst>
              <a:ext uri="{FF2B5EF4-FFF2-40B4-BE49-F238E27FC236}">
                <a16:creationId xmlns:a16="http://schemas.microsoft.com/office/drawing/2014/main" xmlns="" id="{0749701D-4948-944A-BEC0-251013A2966E}"/>
              </a:ext>
            </a:extLst>
          </p:cNvPr>
          <p:cNvSpPr>
            <a:spLocks noGrp="1"/>
          </p:cNvSpPr>
          <p:nvPr>
            <p:ph sz="quarter" idx="10"/>
          </p:nvPr>
        </p:nvSpPr>
        <p:spPr>
          <a:xfrm>
            <a:off x="512764" y="5635861"/>
            <a:ext cx="8118000" cy="413959"/>
          </a:xfrm>
        </p:spPr>
        <p:txBody>
          <a:bodyPr>
            <a:spAutoFit/>
          </a:bodyPr>
          <a:lstStyle/>
          <a:p>
            <a:pPr marL="180975" indent="-180975">
              <a:spcBef>
                <a:spcPts val="0"/>
              </a:spcBef>
              <a:buFont typeface="Arial" panose="020B0604020202020204" pitchFamily="34" charset="0"/>
              <a:buChar char="•"/>
            </a:pPr>
            <a:r>
              <a:rPr lang="en-US" sz="1100" dirty="0"/>
              <a:t>Clinical fractures comprised of nonvertebral (88.5%) and symptomatic vertebral fractures</a:t>
            </a:r>
          </a:p>
          <a:p>
            <a:pPr marL="180975" indent="-180975">
              <a:spcBef>
                <a:spcPts val="0"/>
              </a:spcBef>
              <a:buFont typeface="Arial" panose="020B0604020202020204" pitchFamily="34" charset="0"/>
              <a:buChar char="•"/>
            </a:pPr>
            <a:r>
              <a:rPr lang="en-US" sz="1100" dirty="0"/>
              <a:t>Low enrollment in North America with few events observed</a:t>
            </a:r>
          </a:p>
        </p:txBody>
      </p:sp>
      <p:sp>
        <p:nvSpPr>
          <p:cNvPr id="4" name="Text Placeholder 3">
            <a:extLst>
              <a:ext uri="{FF2B5EF4-FFF2-40B4-BE49-F238E27FC236}">
                <a16:creationId xmlns:a16="http://schemas.microsoft.com/office/drawing/2014/main" xmlns="" id="{E43F1260-E5FC-854C-AC29-E562405B7EC3}"/>
              </a:ext>
            </a:extLst>
          </p:cNvPr>
          <p:cNvSpPr>
            <a:spLocks noGrp="1"/>
          </p:cNvSpPr>
          <p:nvPr>
            <p:ph type="body" sz="quarter" idx="11"/>
          </p:nvPr>
        </p:nvSpPr>
        <p:spPr>
          <a:xfrm>
            <a:off x="216000" y="6016354"/>
            <a:ext cx="8628455" cy="615553"/>
          </a:xfrm>
        </p:spPr>
        <p:txBody>
          <a:bodyPr/>
          <a:lstStyle/>
          <a:p>
            <a:pPr>
              <a:lnSpc>
                <a:spcPct val="85000"/>
              </a:lnSpc>
            </a:pPr>
            <a:r>
              <a:rPr lang="en-US" sz="800" dirty="0"/>
              <a:t>RRR and p values were based on a Cox proportional hazards model, adjusted for age and prevalent vertebral fracture stratification variables. Latin America: Colombia (25.4% of randomised population), Brazil (11.4%), Argentina (2.5%), Dominican Republic (2.4%), Mexico (1.3%). Rest-of-World: Central/Eastern Europe, Western Europe and Australia/New Zealand, Asia Pacific, North America.</a:t>
            </a:r>
            <a:br>
              <a:rPr lang="en-US" sz="800" dirty="0"/>
            </a:br>
            <a:r>
              <a:rPr lang="en-US" sz="800" dirty="0"/>
              <a:t>NE = not estimable; n/N1 = number of subjects with fractures/number of subjects in the analysis set; RRR = relative risk reduction. </a:t>
            </a:r>
          </a:p>
          <a:p>
            <a:pPr>
              <a:lnSpc>
                <a:spcPct val="85000"/>
              </a:lnSpc>
            </a:pPr>
            <a:r>
              <a:rPr lang="en-US" sz="800" dirty="0"/>
              <a:t>Adapted from: Cosman F, </a:t>
            </a:r>
            <a:r>
              <a:rPr lang="en-US" sz="800" i="1" dirty="0"/>
              <a:t>et al. J Bone Miner Res </a:t>
            </a:r>
            <a:r>
              <a:rPr lang="en-US" sz="800" dirty="0"/>
              <a:t>2018;33:1407–16.</a:t>
            </a:r>
          </a:p>
        </p:txBody>
      </p:sp>
      <p:graphicFrame>
        <p:nvGraphicFramePr>
          <p:cNvPr id="80" name="Chart 79">
            <a:extLst>
              <a:ext uri="{FF2B5EF4-FFF2-40B4-BE49-F238E27FC236}">
                <a16:creationId xmlns:a16="http://schemas.microsoft.com/office/drawing/2014/main" xmlns="" id="{4658BF9A-C4A1-DB46-A28B-FEA2DC559ED9}"/>
              </a:ext>
            </a:extLst>
          </p:cNvPr>
          <p:cNvGraphicFramePr/>
          <p:nvPr>
            <p:extLst>
              <p:ext uri="{D42A27DB-BD31-4B8C-83A1-F6EECF244321}">
                <p14:modId xmlns:p14="http://schemas.microsoft.com/office/powerpoint/2010/main" val="3388657269"/>
              </p:ext>
            </p:extLst>
          </p:nvPr>
        </p:nvGraphicFramePr>
        <p:xfrm>
          <a:off x="525413" y="2237594"/>
          <a:ext cx="8319042" cy="2610940"/>
        </p:xfrm>
        <a:graphic>
          <a:graphicData uri="http://schemas.openxmlformats.org/drawingml/2006/chart">
            <c:chart xmlns:c="http://schemas.openxmlformats.org/drawingml/2006/chart" xmlns:r="http://schemas.openxmlformats.org/officeDocument/2006/relationships" r:id="rId3"/>
          </a:graphicData>
        </a:graphic>
      </p:graphicFrame>
      <p:sp>
        <p:nvSpPr>
          <p:cNvPr id="81" name="Rectangle 80">
            <a:extLst>
              <a:ext uri="{FF2B5EF4-FFF2-40B4-BE49-F238E27FC236}">
                <a16:creationId xmlns:a16="http://schemas.microsoft.com/office/drawing/2014/main" xmlns="" id="{439B1F2E-ABE9-A949-BFC5-4B46DA2BB70D}"/>
              </a:ext>
            </a:extLst>
          </p:cNvPr>
          <p:cNvSpPr/>
          <p:nvPr/>
        </p:nvSpPr>
        <p:spPr>
          <a:xfrm>
            <a:off x="3238156" y="1562525"/>
            <a:ext cx="315477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rPr>
              <a:t>Treatment-by-subgroup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a:ea typeface="+mn-ea"/>
                <a:cs typeface="+mn-cs"/>
              </a:rPr>
              <a:t>p</a:t>
            </a:r>
            <a:r>
              <a:rPr kumimoji="0" lang="en-US" sz="1400" b="1" i="0" u="none" strike="noStrike" kern="1200" cap="none" spc="0" normalizeH="0" baseline="0" noProof="0" dirty="0">
                <a:ln>
                  <a:noFill/>
                </a:ln>
                <a:effectLst/>
                <a:uLnTx/>
                <a:uFillTx/>
                <a:latin typeface="Arial"/>
                <a:ea typeface="+mn-ea"/>
                <a:cs typeface="+mn-cs"/>
              </a:rPr>
              <a:t> = 0.029</a:t>
            </a:r>
          </a:p>
        </p:txBody>
      </p:sp>
      <p:grpSp>
        <p:nvGrpSpPr>
          <p:cNvPr id="82" name="Group 81">
            <a:extLst>
              <a:ext uri="{FF2B5EF4-FFF2-40B4-BE49-F238E27FC236}">
                <a16:creationId xmlns:a16="http://schemas.microsoft.com/office/drawing/2014/main" xmlns="" id="{315D97F3-9C73-8E48-AB5D-83F08BA28DF6}"/>
              </a:ext>
            </a:extLst>
          </p:cNvPr>
          <p:cNvGrpSpPr/>
          <p:nvPr/>
        </p:nvGrpSpPr>
        <p:grpSpPr>
          <a:xfrm>
            <a:off x="563118" y="4882154"/>
            <a:ext cx="7535652" cy="757747"/>
            <a:chOff x="563118" y="5745106"/>
            <a:chExt cx="7535652" cy="757747"/>
          </a:xfrm>
        </p:grpSpPr>
        <p:sp>
          <p:nvSpPr>
            <p:cNvPr id="83" name="Rectangle 86">
              <a:extLst>
                <a:ext uri="{FF2B5EF4-FFF2-40B4-BE49-F238E27FC236}">
                  <a16:creationId xmlns:a16="http://schemas.microsoft.com/office/drawing/2014/main" xmlns="" id="{88CF722F-2CCB-D442-A928-706BB2BF9CBA}"/>
                </a:ext>
              </a:extLst>
            </p:cNvPr>
            <p:cNvSpPr>
              <a:spLocks noChangeArrowheads="1"/>
            </p:cNvSpPr>
            <p:nvPr/>
          </p:nvSpPr>
          <p:spPr bwMode="auto">
            <a:xfrm>
              <a:off x="563118" y="5900427"/>
              <a:ext cx="926537"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Placebo n/N1 =</a:t>
              </a:r>
            </a:p>
          </p:txBody>
        </p:sp>
        <p:sp>
          <p:nvSpPr>
            <p:cNvPr id="84" name="Rectangle 86">
              <a:extLst>
                <a:ext uri="{FF2B5EF4-FFF2-40B4-BE49-F238E27FC236}">
                  <a16:creationId xmlns:a16="http://schemas.microsoft.com/office/drawing/2014/main" xmlns="" id="{232916D4-175E-B04E-94FA-2E086A08348B}"/>
                </a:ext>
              </a:extLst>
            </p:cNvPr>
            <p:cNvSpPr>
              <a:spLocks noChangeArrowheads="1"/>
            </p:cNvSpPr>
            <p:nvPr/>
          </p:nvSpPr>
          <p:spPr bwMode="auto">
            <a:xfrm>
              <a:off x="691360" y="5745106"/>
              <a:ext cx="798295"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Romo n/N1 =</a:t>
              </a:r>
            </a:p>
          </p:txBody>
        </p:sp>
        <p:sp>
          <p:nvSpPr>
            <p:cNvPr id="85" name="Rectangle 92">
              <a:extLst>
                <a:ext uri="{FF2B5EF4-FFF2-40B4-BE49-F238E27FC236}">
                  <a16:creationId xmlns:a16="http://schemas.microsoft.com/office/drawing/2014/main" xmlns="" id="{6567B948-DD07-E045-964A-2C1C5DE60FCA}"/>
                </a:ext>
              </a:extLst>
            </p:cNvPr>
            <p:cNvSpPr>
              <a:spLocks noChangeArrowheads="1"/>
            </p:cNvSpPr>
            <p:nvPr/>
          </p:nvSpPr>
          <p:spPr bwMode="auto">
            <a:xfrm>
              <a:off x="1754023" y="5900427"/>
              <a:ext cx="525786"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21/1534 </a:t>
              </a:r>
              <a:endParaRPr lang="en-US" altLang="en-US" sz="1050" b="0" dirty="0"/>
            </a:p>
          </p:txBody>
        </p:sp>
        <p:sp>
          <p:nvSpPr>
            <p:cNvPr id="86" name="Rectangle 92">
              <a:extLst>
                <a:ext uri="{FF2B5EF4-FFF2-40B4-BE49-F238E27FC236}">
                  <a16:creationId xmlns:a16="http://schemas.microsoft.com/office/drawing/2014/main" xmlns="" id="{84E20351-6B49-D54B-94B0-053CF451BB08}"/>
                </a:ext>
              </a:extLst>
            </p:cNvPr>
            <p:cNvSpPr>
              <a:spLocks noChangeArrowheads="1"/>
            </p:cNvSpPr>
            <p:nvPr/>
          </p:nvSpPr>
          <p:spPr bwMode="auto">
            <a:xfrm>
              <a:off x="1772455" y="5745107"/>
              <a:ext cx="488916"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25/1550</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87" name="Rectangle 92">
              <a:extLst>
                <a:ext uri="{FF2B5EF4-FFF2-40B4-BE49-F238E27FC236}">
                  <a16:creationId xmlns:a16="http://schemas.microsoft.com/office/drawing/2014/main" xmlns="" id="{CA90FDCF-76AD-BB40-8323-FBF746C26471}"/>
                </a:ext>
              </a:extLst>
            </p:cNvPr>
            <p:cNvSpPr>
              <a:spLocks noChangeArrowheads="1"/>
            </p:cNvSpPr>
            <p:nvPr/>
          </p:nvSpPr>
          <p:spPr bwMode="auto">
            <a:xfrm>
              <a:off x="3260010" y="5900427"/>
              <a:ext cx="525786"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38/1050 </a:t>
              </a:r>
              <a:endParaRPr lang="en-US" altLang="en-US" sz="1050" b="0" dirty="0"/>
            </a:p>
          </p:txBody>
        </p:sp>
        <p:sp>
          <p:nvSpPr>
            <p:cNvPr id="88" name="Rectangle 92">
              <a:extLst>
                <a:ext uri="{FF2B5EF4-FFF2-40B4-BE49-F238E27FC236}">
                  <a16:creationId xmlns:a16="http://schemas.microsoft.com/office/drawing/2014/main" xmlns="" id="{18D121DF-0469-7143-B2ED-4B5AB87732C7}"/>
                </a:ext>
              </a:extLst>
            </p:cNvPr>
            <p:cNvSpPr>
              <a:spLocks noChangeArrowheads="1"/>
            </p:cNvSpPr>
            <p:nvPr/>
          </p:nvSpPr>
          <p:spPr bwMode="auto">
            <a:xfrm>
              <a:off x="3260012" y="5745107"/>
              <a:ext cx="525786"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18/1043 </a:t>
              </a:r>
              <a:endParaRPr lang="en-US" altLang="en-US" sz="1050" b="0" dirty="0"/>
            </a:p>
          </p:txBody>
        </p:sp>
        <p:sp>
          <p:nvSpPr>
            <p:cNvPr id="89" name="Rectangle 92">
              <a:extLst>
                <a:ext uri="{FF2B5EF4-FFF2-40B4-BE49-F238E27FC236}">
                  <a16:creationId xmlns:a16="http://schemas.microsoft.com/office/drawing/2014/main" xmlns="" id="{7A8ED74F-4C52-374C-9632-E2A9B23D0BF8}"/>
                </a:ext>
              </a:extLst>
            </p:cNvPr>
            <p:cNvSpPr>
              <a:spLocks noChangeArrowheads="1"/>
            </p:cNvSpPr>
            <p:nvPr/>
          </p:nvSpPr>
          <p:spPr bwMode="auto">
            <a:xfrm>
              <a:off x="6259450" y="5900427"/>
              <a:ext cx="413575"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13/419</a:t>
              </a:r>
              <a:endParaRPr lang="en-US" altLang="en-US" sz="1050" b="0" dirty="0"/>
            </a:p>
          </p:txBody>
        </p:sp>
        <p:sp>
          <p:nvSpPr>
            <p:cNvPr id="90" name="Rectangle 92">
              <a:extLst>
                <a:ext uri="{FF2B5EF4-FFF2-40B4-BE49-F238E27FC236}">
                  <a16:creationId xmlns:a16="http://schemas.microsoft.com/office/drawing/2014/main" xmlns="" id="{C2774CC7-C70C-C34C-8542-7D6A16C6E899}"/>
                </a:ext>
              </a:extLst>
            </p:cNvPr>
            <p:cNvSpPr>
              <a:spLocks noChangeArrowheads="1"/>
            </p:cNvSpPr>
            <p:nvPr/>
          </p:nvSpPr>
          <p:spPr bwMode="auto">
            <a:xfrm>
              <a:off x="6278686" y="5745107"/>
              <a:ext cx="375103"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8/410 </a:t>
              </a:r>
              <a:endParaRPr lang="en-US" altLang="en-US" sz="1050" b="0" dirty="0"/>
            </a:p>
          </p:txBody>
        </p:sp>
        <p:sp>
          <p:nvSpPr>
            <p:cNvPr id="91" name="Rectangle 92">
              <a:extLst>
                <a:ext uri="{FF2B5EF4-FFF2-40B4-BE49-F238E27FC236}">
                  <a16:creationId xmlns:a16="http://schemas.microsoft.com/office/drawing/2014/main" xmlns="" id="{A14A668C-657C-5242-8ADF-686D0C82E88B}"/>
                </a:ext>
              </a:extLst>
            </p:cNvPr>
            <p:cNvSpPr>
              <a:spLocks noChangeArrowheads="1"/>
            </p:cNvSpPr>
            <p:nvPr/>
          </p:nvSpPr>
          <p:spPr bwMode="auto">
            <a:xfrm>
              <a:off x="4744405" y="5900427"/>
              <a:ext cx="450444"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16/497 </a:t>
              </a:r>
              <a:endParaRPr lang="en-US" altLang="en-US" sz="1050" b="0" dirty="0"/>
            </a:p>
          </p:txBody>
        </p:sp>
        <p:sp>
          <p:nvSpPr>
            <p:cNvPr id="92" name="Rectangle 92">
              <a:extLst>
                <a:ext uri="{FF2B5EF4-FFF2-40B4-BE49-F238E27FC236}">
                  <a16:creationId xmlns:a16="http://schemas.microsoft.com/office/drawing/2014/main" xmlns="" id="{6C6181A3-CC3C-8C45-BC2D-D623A53F25CC}"/>
                </a:ext>
              </a:extLst>
            </p:cNvPr>
            <p:cNvSpPr>
              <a:spLocks noChangeArrowheads="1"/>
            </p:cNvSpPr>
            <p:nvPr/>
          </p:nvSpPr>
          <p:spPr bwMode="auto">
            <a:xfrm>
              <a:off x="4782077" y="5745107"/>
              <a:ext cx="375103"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3/482 </a:t>
              </a:r>
              <a:endParaRPr lang="en-US" altLang="en-US" sz="1050" b="0" dirty="0"/>
            </a:p>
          </p:txBody>
        </p:sp>
        <p:sp>
          <p:nvSpPr>
            <p:cNvPr id="93" name="Rectangle 92">
              <a:extLst>
                <a:ext uri="{FF2B5EF4-FFF2-40B4-BE49-F238E27FC236}">
                  <a16:creationId xmlns:a16="http://schemas.microsoft.com/office/drawing/2014/main" xmlns="" id="{70981993-99F8-E742-B60D-B5B2C5CC3C50}"/>
                </a:ext>
              </a:extLst>
            </p:cNvPr>
            <p:cNvSpPr>
              <a:spLocks noChangeArrowheads="1"/>
            </p:cNvSpPr>
            <p:nvPr/>
          </p:nvSpPr>
          <p:spPr bwMode="auto">
            <a:xfrm>
              <a:off x="7761338" y="5900427"/>
              <a:ext cx="262893"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buClrTx/>
                <a:buSzTx/>
                <a:buNone/>
                <a:defRPr/>
              </a:pPr>
              <a:r>
                <a:rPr lang="en-US" sz="1050" b="0" dirty="0"/>
                <a:t>2/91</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94" name="Rectangle 92">
              <a:extLst>
                <a:ext uri="{FF2B5EF4-FFF2-40B4-BE49-F238E27FC236}">
                  <a16:creationId xmlns:a16="http://schemas.microsoft.com/office/drawing/2014/main" xmlns="" id="{7560A811-1EFC-684B-B8C8-1023906D7528}"/>
                </a:ext>
              </a:extLst>
            </p:cNvPr>
            <p:cNvSpPr>
              <a:spLocks noChangeArrowheads="1"/>
            </p:cNvSpPr>
            <p:nvPr/>
          </p:nvSpPr>
          <p:spPr bwMode="auto">
            <a:xfrm>
              <a:off x="7686798" y="5745107"/>
              <a:ext cx="411972"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algn="ctr" eaLnBrk="1" fontAlgn="base" hangingPunct="1">
                <a:lnSpc>
                  <a:spcPct val="85000"/>
                </a:lnSpc>
                <a:spcBef>
                  <a:spcPct val="0"/>
                </a:spcBef>
                <a:spcAft>
                  <a:spcPct val="0"/>
                </a:spcAft>
                <a:buClrTx/>
                <a:buSzTx/>
                <a:buNone/>
                <a:defRPr/>
              </a:pPr>
              <a:r>
                <a:rPr lang="en-US" sz="1050" b="0" dirty="0"/>
                <a:t>4/104 </a:t>
              </a: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 </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95" name="Rectangle 86">
              <a:extLst>
                <a:ext uri="{FF2B5EF4-FFF2-40B4-BE49-F238E27FC236}">
                  <a16:creationId xmlns:a16="http://schemas.microsoft.com/office/drawing/2014/main" xmlns="" id="{996500B9-506D-DA4A-A46B-B6C78213BBB6}"/>
                </a:ext>
              </a:extLst>
            </p:cNvPr>
            <p:cNvSpPr>
              <a:spLocks noChangeArrowheads="1"/>
            </p:cNvSpPr>
            <p:nvPr/>
          </p:nvSpPr>
          <p:spPr bwMode="auto">
            <a:xfrm>
              <a:off x="885322" y="6361468"/>
              <a:ext cx="604333"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Placebo =</a:t>
              </a:r>
            </a:p>
          </p:txBody>
        </p:sp>
        <p:sp>
          <p:nvSpPr>
            <p:cNvPr id="96" name="Rectangle 86">
              <a:extLst>
                <a:ext uri="{FF2B5EF4-FFF2-40B4-BE49-F238E27FC236}">
                  <a16:creationId xmlns:a16="http://schemas.microsoft.com/office/drawing/2014/main" xmlns="" id="{298B8633-393B-0C40-BA42-5B8DAD3BE15A}"/>
                </a:ext>
              </a:extLst>
            </p:cNvPr>
            <p:cNvSpPr>
              <a:spLocks noChangeArrowheads="1"/>
            </p:cNvSpPr>
            <p:nvPr/>
          </p:nvSpPr>
          <p:spPr bwMode="auto">
            <a:xfrm>
              <a:off x="1013563" y="6206147"/>
              <a:ext cx="476092"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Romo =</a:t>
              </a:r>
            </a:p>
          </p:txBody>
        </p:sp>
        <p:sp>
          <p:nvSpPr>
            <p:cNvPr id="97" name="Rectangle 92">
              <a:extLst>
                <a:ext uri="{FF2B5EF4-FFF2-40B4-BE49-F238E27FC236}">
                  <a16:creationId xmlns:a16="http://schemas.microsoft.com/office/drawing/2014/main" xmlns="" id="{16AF91A4-F442-7942-8D8F-44BF5DF2264D}"/>
                </a:ext>
              </a:extLst>
            </p:cNvPr>
            <p:cNvSpPr>
              <a:spLocks noChangeArrowheads="1"/>
            </p:cNvSpPr>
            <p:nvPr/>
          </p:nvSpPr>
          <p:spPr bwMode="auto">
            <a:xfrm>
              <a:off x="1863025" y="6361468"/>
              <a:ext cx="307777" cy="14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1.4%</a:t>
              </a:r>
              <a:endParaRPr kumimoji="0" lang="en-US" alt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endParaRPr>
            </a:p>
          </p:txBody>
        </p:sp>
        <p:sp>
          <p:nvSpPr>
            <p:cNvPr id="98" name="Rectangle 92">
              <a:extLst>
                <a:ext uri="{FF2B5EF4-FFF2-40B4-BE49-F238E27FC236}">
                  <a16:creationId xmlns:a16="http://schemas.microsoft.com/office/drawing/2014/main" xmlns="" id="{529AAA83-9C3D-C742-AC87-820CC8E125D3}"/>
                </a:ext>
              </a:extLst>
            </p:cNvPr>
            <p:cNvSpPr>
              <a:spLocks noChangeArrowheads="1"/>
            </p:cNvSpPr>
            <p:nvPr/>
          </p:nvSpPr>
          <p:spPr bwMode="auto">
            <a:xfrm>
              <a:off x="1863023" y="6206148"/>
              <a:ext cx="307778"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1.6%</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99" name="Rectangle 92">
              <a:extLst>
                <a:ext uri="{FF2B5EF4-FFF2-40B4-BE49-F238E27FC236}">
                  <a16:creationId xmlns:a16="http://schemas.microsoft.com/office/drawing/2014/main" xmlns="" id="{DA7A22A7-B725-5B48-9794-EBD3912908EA}"/>
                </a:ext>
              </a:extLst>
            </p:cNvPr>
            <p:cNvSpPr>
              <a:spLocks noChangeArrowheads="1"/>
            </p:cNvSpPr>
            <p:nvPr/>
          </p:nvSpPr>
          <p:spPr bwMode="auto">
            <a:xfrm>
              <a:off x="3369014" y="6361468"/>
              <a:ext cx="307777" cy="14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3.6%</a:t>
              </a:r>
              <a:endParaRPr kumimoji="0" lang="en-US" alt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endParaRPr>
            </a:p>
          </p:txBody>
        </p:sp>
        <p:sp>
          <p:nvSpPr>
            <p:cNvPr id="100" name="Rectangle 92">
              <a:extLst>
                <a:ext uri="{FF2B5EF4-FFF2-40B4-BE49-F238E27FC236}">
                  <a16:creationId xmlns:a16="http://schemas.microsoft.com/office/drawing/2014/main" xmlns="" id="{7C5E131D-5F54-D644-9973-8BE9CCA27A2C}"/>
                </a:ext>
              </a:extLst>
            </p:cNvPr>
            <p:cNvSpPr>
              <a:spLocks noChangeArrowheads="1"/>
            </p:cNvSpPr>
            <p:nvPr/>
          </p:nvSpPr>
          <p:spPr bwMode="auto">
            <a:xfrm>
              <a:off x="3369015" y="6206148"/>
              <a:ext cx="307778"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1.7%</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101" name="Rectangle 92">
              <a:extLst>
                <a:ext uri="{FF2B5EF4-FFF2-40B4-BE49-F238E27FC236}">
                  <a16:creationId xmlns:a16="http://schemas.microsoft.com/office/drawing/2014/main" xmlns="" id="{333B0608-ACCA-054D-860C-C319E378D546}"/>
                </a:ext>
              </a:extLst>
            </p:cNvPr>
            <p:cNvSpPr>
              <a:spLocks noChangeArrowheads="1"/>
            </p:cNvSpPr>
            <p:nvPr/>
          </p:nvSpPr>
          <p:spPr bwMode="auto">
            <a:xfrm>
              <a:off x="6312781" y="6361468"/>
              <a:ext cx="306912" cy="14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3.1%</a:t>
              </a: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 </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102" name="Rectangle 92">
              <a:extLst>
                <a:ext uri="{FF2B5EF4-FFF2-40B4-BE49-F238E27FC236}">
                  <a16:creationId xmlns:a16="http://schemas.microsoft.com/office/drawing/2014/main" xmlns="" id="{3FB380AB-7E9A-A247-9E62-30450F7BD56E}"/>
                </a:ext>
              </a:extLst>
            </p:cNvPr>
            <p:cNvSpPr>
              <a:spLocks noChangeArrowheads="1"/>
            </p:cNvSpPr>
            <p:nvPr/>
          </p:nvSpPr>
          <p:spPr bwMode="auto">
            <a:xfrm>
              <a:off x="6293914" y="6206148"/>
              <a:ext cx="344646"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2.0% </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103" name="Rectangle 92">
              <a:extLst>
                <a:ext uri="{FF2B5EF4-FFF2-40B4-BE49-F238E27FC236}">
                  <a16:creationId xmlns:a16="http://schemas.microsoft.com/office/drawing/2014/main" xmlns="" id="{B3231D24-E82E-364D-8B3A-081A5451CA30}"/>
                </a:ext>
              </a:extLst>
            </p:cNvPr>
            <p:cNvSpPr>
              <a:spLocks noChangeArrowheads="1"/>
            </p:cNvSpPr>
            <p:nvPr/>
          </p:nvSpPr>
          <p:spPr bwMode="auto">
            <a:xfrm>
              <a:off x="4815738" y="6361468"/>
              <a:ext cx="307777" cy="14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3.2%</a:t>
              </a:r>
              <a:endParaRPr kumimoji="0" lang="en-US" alt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endParaRPr>
            </a:p>
          </p:txBody>
        </p:sp>
        <p:sp>
          <p:nvSpPr>
            <p:cNvPr id="104" name="Rectangle 92">
              <a:extLst>
                <a:ext uri="{FF2B5EF4-FFF2-40B4-BE49-F238E27FC236}">
                  <a16:creationId xmlns:a16="http://schemas.microsoft.com/office/drawing/2014/main" xmlns="" id="{50926897-BC11-4342-A75C-E23DC009AD56}"/>
                </a:ext>
              </a:extLst>
            </p:cNvPr>
            <p:cNvSpPr>
              <a:spLocks noChangeArrowheads="1"/>
            </p:cNvSpPr>
            <p:nvPr/>
          </p:nvSpPr>
          <p:spPr bwMode="auto">
            <a:xfrm>
              <a:off x="4815739" y="6206148"/>
              <a:ext cx="307778"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0.6%</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105" name="Rectangle 92">
              <a:extLst>
                <a:ext uri="{FF2B5EF4-FFF2-40B4-BE49-F238E27FC236}">
                  <a16:creationId xmlns:a16="http://schemas.microsoft.com/office/drawing/2014/main" xmlns="" id="{8D056A6E-CEFA-6847-A828-0AB6620DDA74}"/>
                </a:ext>
              </a:extLst>
            </p:cNvPr>
            <p:cNvSpPr>
              <a:spLocks noChangeArrowheads="1"/>
            </p:cNvSpPr>
            <p:nvPr/>
          </p:nvSpPr>
          <p:spPr bwMode="auto">
            <a:xfrm>
              <a:off x="7738895" y="6361468"/>
              <a:ext cx="307777" cy="14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2.2%</a:t>
              </a:r>
              <a:endParaRPr kumimoji="0" lang="en-US" altLang="en-US" sz="105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endParaRPr>
            </a:p>
          </p:txBody>
        </p:sp>
        <p:sp>
          <p:nvSpPr>
            <p:cNvPr id="126" name="Rectangle 92">
              <a:extLst>
                <a:ext uri="{FF2B5EF4-FFF2-40B4-BE49-F238E27FC236}">
                  <a16:creationId xmlns:a16="http://schemas.microsoft.com/office/drawing/2014/main" xmlns="" id="{6A7CA639-8A61-F143-8DB1-967C2F27DAA1}"/>
                </a:ext>
              </a:extLst>
            </p:cNvPr>
            <p:cNvSpPr>
              <a:spLocks noChangeArrowheads="1"/>
            </p:cNvSpPr>
            <p:nvPr/>
          </p:nvSpPr>
          <p:spPr bwMode="auto">
            <a:xfrm>
              <a:off x="7738896" y="6206148"/>
              <a:ext cx="307778"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3.8%</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127" name="Rectangle 86">
              <a:extLst>
                <a:ext uri="{FF2B5EF4-FFF2-40B4-BE49-F238E27FC236}">
                  <a16:creationId xmlns:a16="http://schemas.microsoft.com/office/drawing/2014/main" xmlns="" id="{8E4FBF5D-0299-054C-AC0F-C8E49907E516}"/>
                </a:ext>
              </a:extLst>
            </p:cNvPr>
            <p:cNvSpPr>
              <a:spLocks noChangeArrowheads="1"/>
            </p:cNvSpPr>
            <p:nvPr/>
          </p:nvSpPr>
          <p:spPr bwMode="auto">
            <a:xfrm>
              <a:off x="641666" y="6060150"/>
              <a:ext cx="847989" cy="13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Incidence rate</a:t>
              </a:r>
            </a:p>
          </p:txBody>
        </p:sp>
      </p:grpSp>
      <p:grpSp>
        <p:nvGrpSpPr>
          <p:cNvPr id="131" name="Group 130">
            <a:extLst>
              <a:ext uri="{FF2B5EF4-FFF2-40B4-BE49-F238E27FC236}">
                <a16:creationId xmlns:a16="http://schemas.microsoft.com/office/drawing/2014/main" xmlns="" id="{A1D5F2DF-22EB-734C-AEB2-8996E08A2BC3}"/>
              </a:ext>
            </a:extLst>
          </p:cNvPr>
          <p:cNvGrpSpPr/>
          <p:nvPr/>
        </p:nvGrpSpPr>
        <p:grpSpPr>
          <a:xfrm>
            <a:off x="3166156" y="1312199"/>
            <a:ext cx="3506374" cy="261610"/>
            <a:chOff x="4499596" y="1312199"/>
            <a:chExt cx="3506374" cy="261610"/>
          </a:xfrm>
        </p:grpSpPr>
        <p:grpSp>
          <p:nvGrpSpPr>
            <p:cNvPr id="132" name="Group 131">
              <a:extLst>
                <a:ext uri="{FF2B5EF4-FFF2-40B4-BE49-F238E27FC236}">
                  <a16:creationId xmlns:a16="http://schemas.microsoft.com/office/drawing/2014/main" xmlns="" id="{B9FA0807-44FD-B843-9C68-032850229FAF}"/>
                </a:ext>
              </a:extLst>
            </p:cNvPr>
            <p:cNvGrpSpPr/>
            <p:nvPr/>
          </p:nvGrpSpPr>
          <p:grpSpPr>
            <a:xfrm>
              <a:off x="4643596" y="1312199"/>
              <a:ext cx="3362374" cy="261610"/>
              <a:chOff x="5754886" y="1706309"/>
              <a:chExt cx="3362374" cy="261610"/>
            </a:xfrm>
          </p:grpSpPr>
          <p:sp>
            <p:nvSpPr>
              <p:cNvPr id="135" name="TextBox 735">
                <a:extLst>
                  <a:ext uri="{FF2B5EF4-FFF2-40B4-BE49-F238E27FC236}">
                    <a16:creationId xmlns:a16="http://schemas.microsoft.com/office/drawing/2014/main" xmlns="" id="{425B8792-0F17-2945-B227-37DB4B3A8DAF}"/>
                  </a:ext>
                </a:extLst>
              </p:cNvPr>
              <p:cNvSpPr txBox="1">
                <a:spLocks noChangeArrowheads="1"/>
              </p:cNvSpPr>
              <p:nvPr/>
            </p:nvSpPr>
            <p:spPr bwMode="auto">
              <a:xfrm>
                <a:off x="7738356" y="1706309"/>
                <a:ext cx="13789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Placebo (n = 3591)</a:t>
                </a:r>
              </a:p>
            </p:txBody>
          </p:sp>
          <p:sp>
            <p:nvSpPr>
              <p:cNvPr id="136" name="TextBox 735">
                <a:extLst>
                  <a:ext uri="{FF2B5EF4-FFF2-40B4-BE49-F238E27FC236}">
                    <a16:creationId xmlns:a16="http://schemas.microsoft.com/office/drawing/2014/main" xmlns="" id="{94AA6F65-D83C-6B4F-8E78-D6557B24B1D4}"/>
                  </a:ext>
                </a:extLst>
              </p:cNvPr>
              <p:cNvSpPr txBox="1">
                <a:spLocks noChangeArrowheads="1"/>
              </p:cNvSpPr>
              <p:nvPr/>
            </p:nvSpPr>
            <p:spPr bwMode="auto">
              <a:xfrm>
                <a:off x="5754886" y="1706309"/>
                <a:ext cx="18165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kern="0" dirty="0"/>
                  <a:t>Romosozumab (n = 3589)</a:t>
                </a:r>
              </a:p>
            </p:txBody>
          </p:sp>
        </p:grpSp>
        <p:sp>
          <p:nvSpPr>
            <p:cNvPr id="133" name="Rectangle 132">
              <a:extLst>
                <a:ext uri="{FF2B5EF4-FFF2-40B4-BE49-F238E27FC236}">
                  <a16:creationId xmlns:a16="http://schemas.microsoft.com/office/drawing/2014/main" xmlns="" id="{E6D7556B-C65F-9247-B680-E86C1733FCE4}"/>
                </a:ext>
              </a:extLst>
            </p:cNvPr>
            <p:cNvSpPr/>
            <p:nvPr/>
          </p:nvSpPr>
          <p:spPr bwMode="auto">
            <a:xfrm>
              <a:off x="6492765" y="1379719"/>
              <a:ext cx="144000" cy="1440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134" name="Rectangle 133">
              <a:extLst>
                <a:ext uri="{FF2B5EF4-FFF2-40B4-BE49-F238E27FC236}">
                  <a16:creationId xmlns:a16="http://schemas.microsoft.com/office/drawing/2014/main" xmlns="" id="{E0A7F138-DC2C-894B-B990-0193F34C3AB6}"/>
                </a:ext>
              </a:extLst>
            </p:cNvPr>
            <p:cNvSpPr/>
            <p:nvPr/>
          </p:nvSpPr>
          <p:spPr bwMode="auto">
            <a:xfrm>
              <a:off x="4499596" y="1379719"/>
              <a:ext cx="144000" cy="144000"/>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grpSp>
      <p:grpSp>
        <p:nvGrpSpPr>
          <p:cNvPr id="162" name="Group 257">
            <a:extLst>
              <a:ext uri="{FF2B5EF4-FFF2-40B4-BE49-F238E27FC236}">
                <a16:creationId xmlns:a16="http://schemas.microsoft.com/office/drawing/2014/main" xmlns="" id="{D33B3E6B-855D-3846-9A18-95A761C0B2AB}"/>
              </a:ext>
            </a:extLst>
          </p:cNvPr>
          <p:cNvGrpSpPr>
            <a:grpSpLocks/>
          </p:cNvGrpSpPr>
          <p:nvPr/>
        </p:nvGrpSpPr>
        <p:grpSpPr bwMode="auto">
          <a:xfrm>
            <a:off x="3195400" y="2227551"/>
            <a:ext cx="557399" cy="802007"/>
            <a:chOff x="4503" y="1090"/>
            <a:chExt cx="440" cy="949"/>
          </a:xfrm>
        </p:grpSpPr>
        <p:sp>
          <p:nvSpPr>
            <p:cNvPr id="163" name="Line 13">
              <a:extLst>
                <a:ext uri="{FF2B5EF4-FFF2-40B4-BE49-F238E27FC236}">
                  <a16:creationId xmlns:a16="http://schemas.microsoft.com/office/drawing/2014/main" xmlns="" id="{922890AA-7683-874B-97AF-44F8306C8DCB}"/>
                </a:ext>
              </a:extLst>
            </p:cNvPr>
            <p:cNvSpPr>
              <a:spLocks noChangeShapeType="1"/>
            </p:cNvSpPr>
            <p:nvPr/>
          </p:nvSpPr>
          <p:spPr bwMode="auto">
            <a:xfrm flipH="1">
              <a:off x="4943" y="1097"/>
              <a:ext cx="0" cy="5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64" name="Line 14">
              <a:extLst>
                <a:ext uri="{FF2B5EF4-FFF2-40B4-BE49-F238E27FC236}">
                  <a16:creationId xmlns:a16="http://schemas.microsoft.com/office/drawing/2014/main" xmlns="" id="{F96F7A1F-58E5-4146-B707-DCFEB806F25D}"/>
                </a:ext>
              </a:extLst>
            </p:cNvPr>
            <p:cNvSpPr>
              <a:spLocks noChangeShapeType="1"/>
            </p:cNvSpPr>
            <p:nvPr/>
          </p:nvSpPr>
          <p:spPr bwMode="auto">
            <a:xfrm flipH="1">
              <a:off x="4503" y="1096"/>
              <a:ext cx="440"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65" name="Line 15">
              <a:extLst>
                <a:ext uri="{FF2B5EF4-FFF2-40B4-BE49-F238E27FC236}">
                  <a16:creationId xmlns:a16="http://schemas.microsoft.com/office/drawing/2014/main" xmlns="" id="{AE5BBE3A-819D-8A4D-A10E-2F9BEC0D74B4}"/>
                </a:ext>
              </a:extLst>
            </p:cNvPr>
            <p:cNvSpPr>
              <a:spLocks noChangeShapeType="1"/>
            </p:cNvSpPr>
            <p:nvPr/>
          </p:nvSpPr>
          <p:spPr bwMode="auto">
            <a:xfrm flipH="1">
              <a:off x="4503" y="1090"/>
              <a:ext cx="0" cy="94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grpSp>
      <p:grpSp>
        <p:nvGrpSpPr>
          <p:cNvPr id="167" name="Group 257">
            <a:extLst>
              <a:ext uri="{FF2B5EF4-FFF2-40B4-BE49-F238E27FC236}">
                <a16:creationId xmlns:a16="http://schemas.microsoft.com/office/drawing/2014/main" xmlns="" id="{B0677DE1-3799-DC42-95C4-773A45B28C99}"/>
              </a:ext>
            </a:extLst>
          </p:cNvPr>
          <p:cNvGrpSpPr>
            <a:grpSpLocks/>
          </p:cNvGrpSpPr>
          <p:nvPr/>
        </p:nvGrpSpPr>
        <p:grpSpPr bwMode="auto">
          <a:xfrm>
            <a:off x="1708951" y="2493697"/>
            <a:ext cx="557399" cy="341424"/>
            <a:chOff x="4503" y="1090"/>
            <a:chExt cx="440" cy="404"/>
          </a:xfrm>
        </p:grpSpPr>
        <p:sp>
          <p:nvSpPr>
            <p:cNvPr id="169" name="Line 13">
              <a:extLst>
                <a:ext uri="{FF2B5EF4-FFF2-40B4-BE49-F238E27FC236}">
                  <a16:creationId xmlns:a16="http://schemas.microsoft.com/office/drawing/2014/main" xmlns="" id="{CBB541E2-ADF5-AE45-8646-9BE9834C3313}"/>
                </a:ext>
              </a:extLst>
            </p:cNvPr>
            <p:cNvSpPr>
              <a:spLocks noChangeShapeType="1"/>
            </p:cNvSpPr>
            <p:nvPr/>
          </p:nvSpPr>
          <p:spPr bwMode="auto">
            <a:xfrm flipH="1">
              <a:off x="4943" y="1097"/>
              <a:ext cx="0" cy="3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70" name="Line 14">
              <a:extLst>
                <a:ext uri="{FF2B5EF4-FFF2-40B4-BE49-F238E27FC236}">
                  <a16:creationId xmlns:a16="http://schemas.microsoft.com/office/drawing/2014/main" xmlns="" id="{BA2A8523-2B24-9747-BCE6-864CD69143F4}"/>
                </a:ext>
              </a:extLst>
            </p:cNvPr>
            <p:cNvSpPr>
              <a:spLocks noChangeShapeType="1"/>
            </p:cNvSpPr>
            <p:nvPr/>
          </p:nvSpPr>
          <p:spPr bwMode="auto">
            <a:xfrm flipH="1">
              <a:off x="4503" y="1096"/>
              <a:ext cx="440"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71" name="Line 15">
              <a:extLst>
                <a:ext uri="{FF2B5EF4-FFF2-40B4-BE49-F238E27FC236}">
                  <a16:creationId xmlns:a16="http://schemas.microsoft.com/office/drawing/2014/main" xmlns="" id="{5661D531-CDC7-894C-8E48-5A073303F6AC}"/>
                </a:ext>
              </a:extLst>
            </p:cNvPr>
            <p:cNvSpPr>
              <a:spLocks noChangeShapeType="1"/>
            </p:cNvSpPr>
            <p:nvPr/>
          </p:nvSpPr>
          <p:spPr bwMode="auto">
            <a:xfrm flipH="1">
              <a:off x="4503" y="1090"/>
              <a:ext cx="0" cy="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grpSp>
      <p:sp>
        <p:nvSpPr>
          <p:cNvPr id="168" name="Text Box 16">
            <a:extLst>
              <a:ext uri="{FF2B5EF4-FFF2-40B4-BE49-F238E27FC236}">
                <a16:creationId xmlns:a16="http://schemas.microsoft.com/office/drawing/2014/main" xmlns="" id="{F14CECE7-7A4F-094F-9EDD-4FEDBECDA0E0}"/>
              </a:ext>
            </a:extLst>
          </p:cNvPr>
          <p:cNvSpPr txBox="1">
            <a:spLocks noChangeArrowheads="1"/>
          </p:cNvSpPr>
          <p:nvPr/>
        </p:nvSpPr>
        <p:spPr bwMode="auto">
          <a:xfrm>
            <a:off x="1425086" y="2134515"/>
            <a:ext cx="1120553" cy="38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i="0" u="none" strike="noStrike" kern="1200" cap="none" spc="0" normalizeH="0" baseline="0" noProof="0" dirty="0">
                <a:ln>
                  <a:noFill/>
                </a:ln>
                <a:solidFill>
                  <a:srgbClr val="FF0000"/>
                </a:solidFill>
                <a:effectLst/>
                <a:uLnTx/>
                <a:uFillTx/>
              </a:rPr>
              <a:t>RRR = </a:t>
            </a:r>
            <a:r>
              <a:rPr lang="en-US" altLang="en-US" sz="1100" dirty="0">
                <a:solidFill>
                  <a:srgbClr val="FF0000"/>
                </a:solidFill>
              </a:rPr>
              <a:t>-</a:t>
            </a:r>
            <a:r>
              <a:rPr kumimoji="0" lang="en-US" altLang="en-US" sz="1100" b="1" i="0" u="none" strike="noStrike" kern="1200" cap="none" spc="0" normalizeH="0" baseline="0" noProof="0" dirty="0">
                <a:ln>
                  <a:noFill/>
                </a:ln>
                <a:solidFill>
                  <a:srgbClr val="FF0000"/>
                </a:solidFill>
                <a:effectLst/>
                <a:uLnTx/>
                <a:uFillTx/>
              </a:rPr>
              <a:t>17%</a:t>
            </a:r>
          </a:p>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u="none" strike="noStrike" kern="1200" cap="none" spc="0" normalizeH="0" baseline="0" noProof="0" dirty="0">
                <a:ln>
                  <a:noFill/>
                </a:ln>
                <a:solidFill>
                  <a:srgbClr val="FF0000"/>
                </a:solidFill>
                <a:effectLst/>
                <a:uLnTx/>
                <a:uFillTx/>
              </a:rPr>
              <a:t>p</a:t>
            </a:r>
            <a:r>
              <a:rPr kumimoji="0" lang="en-US" altLang="en-US" sz="1100" b="1" i="0" u="none" strike="noStrike" kern="1200" cap="none" spc="0" normalizeH="0" baseline="0" noProof="0" dirty="0">
                <a:ln>
                  <a:noFill/>
                </a:ln>
                <a:solidFill>
                  <a:srgbClr val="FF0000"/>
                </a:solidFill>
                <a:effectLst/>
                <a:uLnTx/>
                <a:uFillTx/>
              </a:rPr>
              <a:t> = 0.590</a:t>
            </a:r>
          </a:p>
        </p:txBody>
      </p:sp>
      <p:sp>
        <p:nvSpPr>
          <p:cNvPr id="172" name="Text Box 16">
            <a:extLst>
              <a:ext uri="{FF2B5EF4-FFF2-40B4-BE49-F238E27FC236}">
                <a16:creationId xmlns:a16="http://schemas.microsoft.com/office/drawing/2014/main" xmlns="" id="{80A4DCAA-84FA-4240-BF8C-74E82676E809}"/>
              </a:ext>
            </a:extLst>
          </p:cNvPr>
          <p:cNvSpPr txBox="1">
            <a:spLocks noChangeArrowheads="1"/>
          </p:cNvSpPr>
          <p:nvPr/>
        </p:nvSpPr>
        <p:spPr bwMode="auto">
          <a:xfrm>
            <a:off x="2911535" y="1860139"/>
            <a:ext cx="1120553" cy="38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i="0" u="none" strike="noStrike" kern="1200" cap="none" spc="0" normalizeH="0" baseline="0" noProof="0" dirty="0">
                <a:ln>
                  <a:noFill/>
                </a:ln>
                <a:effectLst/>
                <a:uLnTx/>
                <a:uFillTx/>
                <a:latin typeface="Arial" pitchFamily="34" charset="0"/>
                <a:ea typeface="ＭＳ Ｐゴシック" pitchFamily="34" charset="-128"/>
                <a:cs typeface="+mn-cs"/>
              </a:rPr>
              <a:t>RRR = 54%</a:t>
            </a:r>
          </a:p>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u="none" strike="noStrike" kern="1200" cap="none" spc="0" normalizeH="0" baseline="0" noProof="0" dirty="0">
                <a:ln>
                  <a:noFill/>
                </a:ln>
                <a:effectLst/>
                <a:uLnTx/>
                <a:uFillTx/>
                <a:latin typeface="Arial" pitchFamily="34" charset="0"/>
                <a:ea typeface="ＭＳ Ｐゴシック" pitchFamily="34" charset="-128"/>
                <a:cs typeface="+mn-cs"/>
              </a:rPr>
              <a:t>p</a:t>
            </a:r>
            <a:r>
              <a:rPr kumimoji="0" lang="en-US" altLang="en-US" sz="1100" b="1" i="0" u="none" strike="noStrike" kern="1200" cap="none" spc="0" normalizeH="0" baseline="0" noProof="0" dirty="0">
                <a:ln>
                  <a:noFill/>
                </a:ln>
                <a:effectLst/>
                <a:uLnTx/>
                <a:uFillTx/>
                <a:latin typeface="Arial" pitchFamily="34" charset="0"/>
                <a:ea typeface="ＭＳ Ｐゴシック" pitchFamily="34" charset="-128"/>
                <a:cs typeface="+mn-cs"/>
              </a:rPr>
              <a:t> = 0.006</a:t>
            </a:r>
          </a:p>
        </p:txBody>
      </p:sp>
      <p:grpSp>
        <p:nvGrpSpPr>
          <p:cNvPr id="174" name="Group 257">
            <a:extLst>
              <a:ext uri="{FF2B5EF4-FFF2-40B4-BE49-F238E27FC236}">
                <a16:creationId xmlns:a16="http://schemas.microsoft.com/office/drawing/2014/main" xmlns="" id="{3ECA7CFF-D2F2-3F4E-B764-186D287182E9}"/>
              </a:ext>
            </a:extLst>
          </p:cNvPr>
          <p:cNvGrpSpPr>
            <a:grpSpLocks/>
          </p:cNvGrpSpPr>
          <p:nvPr/>
        </p:nvGrpSpPr>
        <p:grpSpPr bwMode="auto">
          <a:xfrm>
            <a:off x="6092475" y="3282364"/>
            <a:ext cx="557399" cy="341425"/>
            <a:chOff x="4503" y="1090"/>
            <a:chExt cx="440" cy="404"/>
          </a:xfrm>
        </p:grpSpPr>
        <p:sp>
          <p:nvSpPr>
            <p:cNvPr id="176" name="Line 13">
              <a:extLst>
                <a:ext uri="{FF2B5EF4-FFF2-40B4-BE49-F238E27FC236}">
                  <a16:creationId xmlns:a16="http://schemas.microsoft.com/office/drawing/2014/main" xmlns="" id="{2EE6BF3F-BFF4-BF41-8EF5-C7C07363E279}"/>
                </a:ext>
              </a:extLst>
            </p:cNvPr>
            <p:cNvSpPr>
              <a:spLocks noChangeShapeType="1"/>
            </p:cNvSpPr>
            <p:nvPr/>
          </p:nvSpPr>
          <p:spPr bwMode="auto">
            <a:xfrm flipH="1">
              <a:off x="4943" y="1097"/>
              <a:ext cx="0" cy="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77" name="Line 14">
              <a:extLst>
                <a:ext uri="{FF2B5EF4-FFF2-40B4-BE49-F238E27FC236}">
                  <a16:creationId xmlns:a16="http://schemas.microsoft.com/office/drawing/2014/main" xmlns="" id="{FA420127-6C33-4049-8862-0C6B5E9ABA63}"/>
                </a:ext>
              </a:extLst>
            </p:cNvPr>
            <p:cNvSpPr>
              <a:spLocks noChangeShapeType="1"/>
            </p:cNvSpPr>
            <p:nvPr/>
          </p:nvSpPr>
          <p:spPr bwMode="auto">
            <a:xfrm flipH="1">
              <a:off x="4503" y="1096"/>
              <a:ext cx="440"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78" name="Line 15">
              <a:extLst>
                <a:ext uri="{FF2B5EF4-FFF2-40B4-BE49-F238E27FC236}">
                  <a16:creationId xmlns:a16="http://schemas.microsoft.com/office/drawing/2014/main" xmlns="" id="{D915B609-A50A-2643-A48F-B91C32442E85}"/>
                </a:ext>
              </a:extLst>
            </p:cNvPr>
            <p:cNvSpPr>
              <a:spLocks noChangeShapeType="1"/>
            </p:cNvSpPr>
            <p:nvPr/>
          </p:nvSpPr>
          <p:spPr bwMode="auto">
            <a:xfrm flipH="1">
              <a:off x="4503" y="1090"/>
              <a:ext cx="0" cy="40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grpSp>
      <p:sp>
        <p:nvSpPr>
          <p:cNvPr id="175" name="Text Box 16">
            <a:extLst>
              <a:ext uri="{FF2B5EF4-FFF2-40B4-BE49-F238E27FC236}">
                <a16:creationId xmlns:a16="http://schemas.microsoft.com/office/drawing/2014/main" xmlns="" id="{2EC7C3DE-B7A7-EF47-B849-AD2578D2E4CA}"/>
              </a:ext>
            </a:extLst>
          </p:cNvPr>
          <p:cNvSpPr txBox="1">
            <a:spLocks noChangeArrowheads="1"/>
          </p:cNvSpPr>
          <p:nvPr/>
        </p:nvSpPr>
        <p:spPr bwMode="auto">
          <a:xfrm>
            <a:off x="5808610" y="2914949"/>
            <a:ext cx="1120553" cy="38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i="0" u="none" strike="noStrike" kern="1200" cap="none" spc="0" normalizeH="0" baseline="0" noProof="0" dirty="0">
                <a:ln>
                  <a:noFill/>
                </a:ln>
                <a:effectLst/>
                <a:uLnTx/>
                <a:uFillTx/>
                <a:latin typeface="Arial" pitchFamily="34" charset="0"/>
                <a:ea typeface="ＭＳ Ｐゴシック" pitchFamily="34" charset="-128"/>
                <a:cs typeface="+mn-cs"/>
              </a:rPr>
              <a:t>RRR = 33%</a:t>
            </a:r>
          </a:p>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u="none" strike="noStrike" kern="1200" cap="none" spc="0" normalizeH="0" baseline="0" noProof="0" dirty="0">
                <a:ln>
                  <a:noFill/>
                </a:ln>
                <a:effectLst/>
                <a:uLnTx/>
                <a:uFillTx/>
                <a:latin typeface="Arial" pitchFamily="34" charset="0"/>
                <a:ea typeface="ＭＳ Ｐゴシック" pitchFamily="34" charset="-128"/>
                <a:cs typeface="+mn-cs"/>
              </a:rPr>
              <a:t>p</a:t>
            </a:r>
            <a:r>
              <a:rPr kumimoji="0" lang="en-US" altLang="en-US" sz="1100" b="1" i="0" u="none" strike="noStrike" kern="1200" cap="none" spc="0" normalizeH="0" baseline="0" noProof="0" dirty="0">
                <a:ln>
                  <a:noFill/>
                </a:ln>
                <a:effectLst/>
                <a:uLnTx/>
                <a:uFillTx/>
                <a:latin typeface="Arial" pitchFamily="34" charset="0"/>
                <a:ea typeface="ＭＳ Ｐゴシック" pitchFamily="34" charset="-128"/>
                <a:cs typeface="+mn-cs"/>
              </a:rPr>
              <a:t> = 0.370</a:t>
            </a:r>
          </a:p>
        </p:txBody>
      </p:sp>
      <p:grpSp>
        <p:nvGrpSpPr>
          <p:cNvPr id="180" name="Group 257">
            <a:extLst>
              <a:ext uri="{FF2B5EF4-FFF2-40B4-BE49-F238E27FC236}">
                <a16:creationId xmlns:a16="http://schemas.microsoft.com/office/drawing/2014/main" xmlns="" id="{B8E25013-73F6-4149-A46F-DB5FA0C19444}"/>
              </a:ext>
            </a:extLst>
          </p:cNvPr>
          <p:cNvGrpSpPr>
            <a:grpSpLocks/>
          </p:cNvGrpSpPr>
          <p:nvPr/>
        </p:nvGrpSpPr>
        <p:grpSpPr bwMode="auto">
          <a:xfrm>
            <a:off x="4690935" y="3108342"/>
            <a:ext cx="557399" cy="922861"/>
            <a:chOff x="4503" y="1090"/>
            <a:chExt cx="440" cy="1092"/>
          </a:xfrm>
        </p:grpSpPr>
        <p:sp>
          <p:nvSpPr>
            <p:cNvPr id="182" name="Line 13">
              <a:extLst>
                <a:ext uri="{FF2B5EF4-FFF2-40B4-BE49-F238E27FC236}">
                  <a16:creationId xmlns:a16="http://schemas.microsoft.com/office/drawing/2014/main" xmlns="" id="{752796AA-0B78-5D41-819B-DB4F3C10653B}"/>
                </a:ext>
              </a:extLst>
            </p:cNvPr>
            <p:cNvSpPr>
              <a:spLocks noChangeShapeType="1"/>
            </p:cNvSpPr>
            <p:nvPr/>
          </p:nvSpPr>
          <p:spPr bwMode="auto">
            <a:xfrm flipH="1">
              <a:off x="4943" y="1097"/>
              <a:ext cx="0" cy="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83" name="Line 14">
              <a:extLst>
                <a:ext uri="{FF2B5EF4-FFF2-40B4-BE49-F238E27FC236}">
                  <a16:creationId xmlns:a16="http://schemas.microsoft.com/office/drawing/2014/main" xmlns="" id="{9F44DC1B-3F89-2E41-9207-D8DEFF80C933}"/>
                </a:ext>
              </a:extLst>
            </p:cNvPr>
            <p:cNvSpPr>
              <a:spLocks noChangeShapeType="1"/>
            </p:cNvSpPr>
            <p:nvPr/>
          </p:nvSpPr>
          <p:spPr bwMode="auto">
            <a:xfrm flipH="1">
              <a:off x="4503" y="1096"/>
              <a:ext cx="440"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84" name="Line 15">
              <a:extLst>
                <a:ext uri="{FF2B5EF4-FFF2-40B4-BE49-F238E27FC236}">
                  <a16:creationId xmlns:a16="http://schemas.microsoft.com/office/drawing/2014/main" xmlns="" id="{3AF6D0C9-59D4-3343-84D1-FC31D7028389}"/>
                </a:ext>
              </a:extLst>
            </p:cNvPr>
            <p:cNvSpPr>
              <a:spLocks noChangeShapeType="1"/>
            </p:cNvSpPr>
            <p:nvPr/>
          </p:nvSpPr>
          <p:spPr bwMode="auto">
            <a:xfrm flipH="1">
              <a:off x="4503" y="1090"/>
              <a:ext cx="0" cy="10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grpSp>
      <p:sp>
        <p:nvSpPr>
          <p:cNvPr id="181" name="Text Box 16">
            <a:extLst>
              <a:ext uri="{FF2B5EF4-FFF2-40B4-BE49-F238E27FC236}">
                <a16:creationId xmlns:a16="http://schemas.microsoft.com/office/drawing/2014/main" xmlns="" id="{C84FEB27-0E6A-9947-9051-673206F9D7FE}"/>
              </a:ext>
            </a:extLst>
          </p:cNvPr>
          <p:cNvSpPr txBox="1">
            <a:spLocks noChangeArrowheads="1"/>
          </p:cNvSpPr>
          <p:nvPr/>
        </p:nvSpPr>
        <p:spPr bwMode="auto">
          <a:xfrm>
            <a:off x="4407070" y="2740928"/>
            <a:ext cx="1120553" cy="38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i="0" u="none" strike="noStrike" kern="1200" cap="none" spc="0" normalizeH="0" baseline="0" noProof="0" dirty="0">
                <a:ln>
                  <a:noFill/>
                </a:ln>
                <a:effectLst/>
                <a:uLnTx/>
                <a:uFillTx/>
              </a:rPr>
              <a:t>RRR = 81%</a:t>
            </a:r>
          </a:p>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u="none" strike="noStrike" kern="1200" cap="none" spc="0" normalizeH="0" baseline="0" noProof="0" dirty="0">
                <a:ln>
                  <a:noFill/>
                </a:ln>
                <a:effectLst/>
                <a:uLnTx/>
                <a:uFillTx/>
              </a:rPr>
              <a:t>p</a:t>
            </a:r>
            <a:r>
              <a:rPr kumimoji="0" lang="en-US" altLang="en-US" sz="1100" b="1" i="0" u="none" strike="noStrike" kern="1200" cap="none" spc="0" normalizeH="0" baseline="0" noProof="0" dirty="0">
                <a:ln>
                  <a:noFill/>
                </a:ln>
                <a:effectLst/>
                <a:uLnTx/>
                <a:uFillTx/>
              </a:rPr>
              <a:t> = </a:t>
            </a:r>
            <a:r>
              <a:rPr lang="en-US" altLang="en-US" sz="1100" dirty="0"/>
              <a:t>0.003</a:t>
            </a:r>
            <a:endParaRPr kumimoji="0" lang="en-US" altLang="en-US" sz="1100" b="1" i="0" u="none" strike="noStrike" kern="1200" cap="none" spc="0" normalizeH="0" baseline="0" noProof="0" dirty="0">
              <a:ln>
                <a:noFill/>
              </a:ln>
              <a:effectLst/>
              <a:uLnTx/>
              <a:uFillTx/>
            </a:endParaRPr>
          </a:p>
        </p:txBody>
      </p:sp>
      <p:grpSp>
        <p:nvGrpSpPr>
          <p:cNvPr id="186" name="Group 257">
            <a:extLst>
              <a:ext uri="{FF2B5EF4-FFF2-40B4-BE49-F238E27FC236}">
                <a16:creationId xmlns:a16="http://schemas.microsoft.com/office/drawing/2014/main" xmlns="" id="{C3D30CEF-BBED-A346-AF92-86EDE63572FA}"/>
              </a:ext>
            </a:extLst>
          </p:cNvPr>
          <p:cNvGrpSpPr>
            <a:grpSpLocks/>
          </p:cNvGrpSpPr>
          <p:nvPr/>
        </p:nvGrpSpPr>
        <p:grpSpPr bwMode="auto">
          <a:xfrm>
            <a:off x="7541371" y="3868942"/>
            <a:ext cx="557399" cy="162261"/>
            <a:chOff x="4503" y="1090"/>
            <a:chExt cx="440" cy="192"/>
          </a:xfrm>
        </p:grpSpPr>
        <p:sp>
          <p:nvSpPr>
            <p:cNvPr id="188" name="Line 13">
              <a:extLst>
                <a:ext uri="{FF2B5EF4-FFF2-40B4-BE49-F238E27FC236}">
                  <a16:creationId xmlns:a16="http://schemas.microsoft.com/office/drawing/2014/main" xmlns="" id="{A9660D39-736A-6B46-9A5F-66BAA67475ED}"/>
                </a:ext>
              </a:extLst>
            </p:cNvPr>
            <p:cNvSpPr>
              <a:spLocks noChangeShapeType="1"/>
            </p:cNvSpPr>
            <p:nvPr/>
          </p:nvSpPr>
          <p:spPr bwMode="auto">
            <a:xfrm flipH="1">
              <a:off x="4943" y="1097"/>
              <a:ext cx="0" cy="1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89" name="Line 14">
              <a:extLst>
                <a:ext uri="{FF2B5EF4-FFF2-40B4-BE49-F238E27FC236}">
                  <a16:creationId xmlns:a16="http://schemas.microsoft.com/office/drawing/2014/main" xmlns="" id="{8C25386F-1FFB-5A4E-ADDF-237C4BC6E725}"/>
                </a:ext>
              </a:extLst>
            </p:cNvPr>
            <p:cNvSpPr>
              <a:spLocks noChangeShapeType="1"/>
            </p:cNvSpPr>
            <p:nvPr/>
          </p:nvSpPr>
          <p:spPr bwMode="auto">
            <a:xfrm flipH="1">
              <a:off x="4503" y="1096"/>
              <a:ext cx="440"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190" name="Line 15">
              <a:extLst>
                <a:ext uri="{FF2B5EF4-FFF2-40B4-BE49-F238E27FC236}">
                  <a16:creationId xmlns:a16="http://schemas.microsoft.com/office/drawing/2014/main" xmlns="" id="{6CBDD13F-2ADB-724B-AB53-7F14B6107C8A}"/>
                </a:ext>
              </a:extLst>
            </p:cNvPr>
            <p:cNvSpPr>
              <a:spLocks noChangeShapeType="1"/>
            </p:cNvSpPr>
            <p:nvPr/>
          </p:nvSpPr>
          <p:spPr bwMode="auto">
            <a:xfrm flipH="1">
              <a:off x="4503" y="1090"/>
              <a:ext cx="0" cy="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grpSp>
      <p:sp>
        <p:nvSpPr>
          <p:cNvPr id="187" name="Text Box 16">
            <a:extLst>
              <a:ext uri="{FF2B5EF4-FFF2-40B4-BE49-F238E27FC236}">
                <a16:creationId xmlns:a16="http://schemas.microsoft.com/office/drawing/2014/main" xmlns="" id="{F0651E73-BFCC-BF4D-BDED-61A3E23326A5}"/>
              </a:ext>
            </a:extLst>
          </p:cNvPr>
          <p:cNvSpPr txBox="1">
            <a:spLocks noChangeArrowheads="1"/>
          </p:cNvSpPr>
          <p:nvPr/>
        </p:nvSpPr>
        <p:spPr bwMode="auto">
          <a:xfrm>
            <a:off x="7257506" y="3501526"/>
            <a:ext cx="1120553" cy="38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i="0" u="none" strike="noStrike" kern="1200" cap="none" spc="0" normalizeH="0" baseline="0" noProof="0" dirty="0">
                <a:ln>
                  <a:noFill/>
                </a:ln>
                <a:effectLst/>
                <a:uLnTx/>
                <a:uFillTx/>
                <a:latin typeface="Arial" pitchFamily="34" charset="0"/>
                <a:ea typeface="ＭＳ Ｐゴシック" pitchFamily="34" charset="-128"/>
                <a:cs typeface="+mn-cs"/>
              </a:rPr>
              <a:t>RRR = -38%</a:t>
            </a:r>
          </a:p>
          <a:p>
            <a:pPr marL="0" marR="0" lvl="0" indent="0" algn="ctr" defTabSz="914400" rtl="0" eaLnBrk="1" fontAlgn="base" latinLnBrk="0" hangingPunct="1">
              <a:lnSpc>
                <a:spcPct val="85000"/>
              </a:lnSpc>
              <a:spcBef>
                <a:spcPts val="0"/>
              </a:spcBef>
              <a:spcAft>
                <a:spcPct val="0"/>
              </a:spcAft>
              <a:buClrTx/>
              <a:buSzTx/>
              <a:buFont typeface="Wingdings" pitchFamily="2" charset="2"/>
              <a:buNone/>
              <a:tabLst/>
              <a:defRPr/>
            </a:pPr>
            <a:r>
              <a:rPr kumimoji="0" lang="en-US" altLang="en-US" sz="1100" b="1" u="none" strike="noStrike" kern="1200" cap="none" spc="0" normalizeH="0" baseline="0" noProof="0" dirty="0">
                <a:ln>
                  <a:noFill/>
                </a:ln>
                <a:effectLst/>
                <a:uLnTx/>
                <a:uFillTx/>
                <a:latin typeface="Arial" pitchFamily="34" charset="0"/>
                <a:ea typeface="ＭＳ Ｐゴシック" pitchFamily="34" charset="-128"/>
                <a:cs typeface="+mn-cs"/>
              </a:rPr>
              <a:t>p</a:t>
            </a:r>
            <a:r>
              <a:rPr kumimoji="0" lang="en-US" altLang="en-US" sz="1100" b="1" i="0" u="none" strike="noStrike" kern="1200" cap="none" spc="0" normalizeH="0" baseline="0" noProof="0" dirty="0">
                <a:ln>
                  <a:noFill/>
                </a:ln>
                <a:effectLst/>
                <a:uLnTx/>
                <a:uFillTx/>
                <a:latin typeface="Arial" pitchFamily="34" charset="0"/>
                <a:ea typeface="ＭＳ Ｐゴシック" pitchFamily="34" charset="-128"/>
                <a:cs typeface="+mn-cs"/>
              </a:rPr>
              <a:t> = 0.710</a:t>
            </a:r>
          </a:p>
        </p:txBody>
      </p:sp>
    </p:spTree>
    <p:extLst>
      <p:ext uri="{BB962C8B-B14F-4D97-AF65-F5344CB8AC3E}">
        <p14:creationId xmlns:p14="http://schemas.microsoft.com/office/powerpoint/2010/main" val="359392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Title 2"/>
          <p:cNvSpPr>
            <a:spLocks noGrp="1"/>
          </p:cNvSpPr>
          <p:nvPr>
            <p:ph type="ctrTitle"/>
          </p:nvPr>
        </p:nvSpPr>
        <p:spPr/>
        <p:txBody>
          <a:bodyPr>
            <a:normAutofit fontScale="90000"/>
          </a:bodyPr>
          <a:lstStyle/>
          <a:p>
            <a:r>
              <a:rPr lang="en-US" sz="3400" dirty="0"/>
              <a:t>One Year of Romosozumab </a:t>
            </a:r>
            <a:br>
              <a:rPr lang="en-US" sz="3400" dirty="0"/>
            </a:br>
            <a:r>
              <a:rPr lang="en-US" sz="3400" dirty="0"/>
              <a:t>Followed by Two Years of </a:t>
            </a:r>
            <a:br>
              <a:rPr lang="en-US" sz="3400" dirty="0"/>
            </a:br>
            <a:r>
              <a:rPr lang="en-US" sz="3400" dirty="0"/>
              <a:t>Denosumab Maintains Fracture </a:t>
            </a:r>
            <a:br>
              <a:rPr lang="en-US" sz="3400" dirty="0"/>
            </a:br>
            <a:r>
              <a:rPr lang="en-US" sz="3400" dirty="0"/>
              <a:t>Risk Reductions: Results of the </a:t>
            </a:r>
            <a:br>
              <a:rPr lang="en-US" sz="3400" dirty="0"/>
            </a:br>
            <a:r>
              <a:rPr lang="en-US" sz="3400" dirty="0"/>
              <a:t>FRAME Extension Study</a:t>
            </a:r>
          </a:p>
        </p:txBody>
      </p:sp>
      <p:sp>
        <p:nvSpPr>
          <p:cNvPr id="6" name="Subtitle 5"/>
          <p:cNvSpPr>
            <a:spLocks noGrp="1"/>
          </p:cNvSpPr>
          <p:nvPr>
            <p:ph type="subTitle" idx="1"/>
          </p:nvPr>
        </p:nvSpPr>
        <p:spPr/>
        <p:txBody>
          <a:bodyPr/>
          <a:lstStyle/>
          <a:p>
            <a:r>
              <a:rPr lang="en-US" sz="1800" dirty="0"/>
              <a:t>M Lewiecki, RV Dinavahi, M Lazaretti-Castro, PR Ebeling, JD Adachi, </a:t>
            </a:r>
            <a:br>
              <a:rPr lang="en-US" sz="1800" dirty="0"/>
            </a:br>
            <a:r>
              <a:rPr lang="en-US" sz="1800" dirty="0"/>
              <a:t>A Miyauchi, E Gielen, CE Milmont, C Libanati, A Grauer</a:t>
            </a:r>
          </a:p>
        </p:txBody>
      </p:sp>
      <p:sp>
        <p:nvSpPr>
          <p:cNvPr id="5" name="Rectangle 4">
            <a:extLst>
              <a:ext uri="{FF2B5EF4-FFF2-40B4-BE49-F238E27FC236}">
                <a16:creationId xmlns:a16="http://schemas.microsoft.com/office/drawing/2014/main" xmlns="" id="{794166E0-AAF0-4B15-A78F-F26A4ADDFE9B}"/>
              </a:ext>
            </a:extLst>
          </p:cNvPr>
          <p:cNvSpPr/>
          <p:nvPr/>
        </p:nvSpPr>
        <p:spPr>
          <a:xfrm>
            <a:off x="1939562" y="4614825"/>
            <a:ext cx="5264876" cy="327782"/>
          </a:xfrm>
          <a:prstGeom prst="rect">
            <a:avLst/>
          </a:prstGeom>
        </p:spPr>
        <p:txBody>
          <a:bodyPr wrap="square">
            <a:spAutoFit/>
          </a:bodyPr>
          <a:lstStyle/>
          <a:p>
            <a:pPr lvl="0" algn="ctr" eaLnBrk="0" fontAlgn="base" hangingPunct="0">
              <a:lnSpc>
                <a:spcPct val="85000"/>
              </a:lnSpc>
              <a:spcAft>
                <a:spcPct val="0"/>
              </a:spcAft>
              <a:buClr>
                <a:srgbClr val="0063C3"/>
              </a:buClr>
              <a:defRPr/>
            </a:pPr>
            <a:r>
              <a:rPr kumimoji="0" lang="en-US" sz="1800" b="0" i="1" u="none" strike="noStrike" kern="0" cap="none" spc="0" normalizeH="0" baseline="0" noProof="0" dirty="0">
                <a:ln>
                  <a:noFill/>
                </a:ln>
                <a:solidFill>
                  <a:srgbClr val="777777"/>
                </a:solidFill>
                <a:effectLst/>
                <a:uLnTx/>
                <a:uFillTx/>
                <a:latin typeface="Arial"/>
                <a:ea typeface="+mn-ea"/>
                <a:cs typeface="Arial" panose="020B0604020202020204" pitchFamily="34" charset="0"/>
              </a:rPr>
              <a:t>J Bone Miner Res </a:t>
            </a:r>
            <a:r>
              <a:rPr lang="en-US" dirty="0">
                <a:solidFill>
                  <a:srgbClr val="777777"/>
                </a:solidFill>
                <a:cs typeface="Arial" panose="020B0604020202020204" pitchFamily="34" charset="0"/>
              </a:rPr>
              <a:t>2019;34:419–28.</a:t>
            </a:r>
            <a:endParaRPr kumimoji="0" lang="en-US" sz="1800" b="0" i="0" u="none" strike="noStrike" kern="0" cap="none" spc="0" normalizeH="0" baseline="0" noProof="0" dirty="0">
              <a:ln>
                <a:noFill/>
              </a:ln>
              <a:solidFill>
                <a:srgbClr val="777777"/>
              </a:solidFill>
              <a:effectLst/>
              <a:uLnTx/>
              <a:uFillTx/>
              <a:latin typeface="Arial"/>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xmlns="" id="{8B3B1D06-F71A-43C9-8155-2BFABE19E21B}"/>
              </a:ext>
            </a:extLst>
          </p:cNvPr>
          <p:cNvCxnSpPr>
            <a:cxnSpLocks/>
          </p:cNvCxnSpPr>
          <p:nvPr/>
        </p:nvCxnSpPr>
        <p:spPr bwMode="auto">
          <a:xfrm>
            <a:off x="2093323" y="5094062"/>
            <a:ext cx="4957355" cy="0"/>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xmlns="" id="{4B1E6131-FAEC-45B1-8960-4048AB259B8A}"/>
              </a:ext>
            </a:extLst>
          </p:cNvPr>
          <p:cNvCxnSpPr>
            <a:cxnSpLocks/>
          </p:cNvCxnSpPr>
          <p:nvPr/>
        </p:nvCxnSpPr>
        <p:spPr bwMode="auto">
          <a:xfrm>
            <a:off x="2093323" y="4477743"/>
            <a:ext cx="4957355" cy="0"/>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408908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grpSp>
        <p:nvGrpSpPr>
          <p:cNvPr id="142" name="Group 141">
            <a:extLst>
              <a:ext uri="{FF2B5EF4-FFF2-40B4-BE49-F238E27FC236}">
                <a16:creationId xmlns:a16="http://schemas.microsoft.com/office/drawing/2014/main" xmlns="" id="{64C38756-649A-054B-BAB9-D9DAAC547C18}"/>
              </a:ext>
            </a:extLst>
          </p:cNvPr>
          <p:cNvGrpSpPr/>
          <p:nvPr/>
        </p:nvGrpSpPr>
        <p:grpSpPr>
          <a:xfrm>
            <a:off x="948109" y="2213268"/>
            <a:ext cx="1700605" cy="2460566"/>
            <a:chOff x="1453783" y="2150365"/>
            <a:chExt cx="2977521" cy="2460566"/>
          </a:xfrm>
        </p:grpSpPr>
        <p:sp>
          <p:nvSpPr>
            <p:cNvPr id="143" name="Rectangle 10">
              <a:extLst>
                <a:ext uri="{FF2B5EF4-FFF2-40B4-BE49-F238E27FC236}">
                  <a16:creationId xmlns:a16="http://schemas.microsoft.com/office/drawing/2014/main" xmlns="" id="{7F80DE43-9BC4-394D-8926-4D639ABCF4F0}"/>
                </a:ext>
              </a:extLst>
            </p:cNvPr>
            <p:cNvSpPr>
              <a:spLocks noChangeArrowheads="1"/>
            </p:cNvSpPr>
            <p:nvPr/>
          </p:nvSpPr>
          <p:spPr bwMode="auto">
            <a:xfrm>
              <a:off x="3424372" y="2434661"/>
              <a:ext cx="999648" cy="2176270"/>
            </a:xfrm>
            <a:prstGeom prst="rect">
              <a:avLst/>
            </a:prstGeom>
            <a:solidFill>
              <a:schemeClr val="accent5">
                <a:lumMod val="20000"/>
                <a:lumOff val="80000"/>
                <a:alpha val="53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45" name="Rectangle 10">
              <a:extLst>
                <a:ext uri="{FF2B5EF4-FFF2-40B4-BE49-F238E27FC236}">
                  <a16:creationId xmlns:a16="http://schemas.microsoft.com/office/drawing/2014/main" xmlns="" id="{A56AC4DE-2051-1E4A-AE82-FD8C4AE0D6FF}"/>
                </a:ext>
              </a:extLst>
            </p:cNvPr>
            <p:cNvSpPr>
              <a:spLocks noChangeArrowheads="1"/>
            </p:cNvSpPr>
            <p:nvPr/>
          </p:nvSpPr>
          <p:spPr bwMode="auto">
            <a:xfrm>
              <a:off x="1457407" y="2434661"/>
              <a:ext cx="989528" cy="2176270"/>
            </a:xfrm>
            <a:prstGeom prst="rect">
              <a:avLst/>
            </a:prstGeom>
            <a:solidFill>
              <a:schemeClr val="accent1">
                <a:alpha val="7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46" name="TextBox 145">
              <a:extLst>
                <a:ext uri="{FF2B5EF4-FFF2-40B4-BE49-F238E27FC236}">
                  <a16:creationId xmlns:a16="http://schemas.microsoft.com/office/drawing/2014/main" xmlns="" id="{56741023-776C-9748-98C8-71B5E4B6EB04}"/>
                </a:ext>
              </a:extLst>
            </p:cNvPr>
            <p:cNvSpPr txBox="1"/>
            <p:nvPr/>
          </p:nvSpPr>
          <p:spPr>
            <a:xfrm>
              <a:off x="2441348" y="2150887"/>
              <a:ext cx="989999" cy="246221"/>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Open-label denosumab</a:t>
              </a:r>
            </a:p>
          </p:txBody>
        </p:sp>
        <p:sp>
          <p:nvSpPr>
            <p:cNvPr id="148" name="TextBox 147">
              <a:extLst>
                <a:ext uri="{FF2B5EF4-FFF2-40B4-BE49-F238E27FC236}">
                  <a16:creationId xmlns:a16="http://schemas.microsoft.com/office/drawing/2014/main" xmlns="" id="{17B91B8B-37E2-6C47-9353-F70CBC0E2E2B}"/>
                </a:ext>
              </a:extLst>
            </p:cNvPr>
            <p:cNvSpPr txBox="1"/>
            <p:nvPr/>
          </p:nvSpPr>
          <p:spPr>
            <a:xfrm>
              <a:off x="3441305" y="2150887"/>
              <a:ext cx="989999" cy="246221"/>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Extension denosumab</a:t>
              </a:r>
            </a:p>
          </p:txBody>
        </p:sp>
        <p:sp>
          <p:nvSpPr>
            <p:cNvPr id="149" name="TextBox 148">
              <a:extLst>
                <a:ext uri="{FF2B5EF4-FFF2-40B4-BE49-F238E27FC236}">
                  <a16:creationId xmlns:a16="http://schemas.microsoft.com/office/drawing/2014/main" xmlns="" id="{E1EDE166-52AE-1849-AA66-12D1D91E4ABF}"/>
                </a:ext>
              </a:extLst>
            </p:cNvPr>
            <p:cNvSpPr txBox="1"/>
            <p:nvPr/>
          </p:nvSpPr>
          <p:spPr>
            <a:xfrm>
              <a:off x="1453783" y="2150365"/>
              <a:ext cx="988632" cy="246221"/>
            </a:xfrm>
            <a:prstGeom prst="rect">
              <a:avLst/>
            </a:prstGeom>
            <a:solidFill>
              <a:schemeClr val="accent1"/>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Romo </a:t>
              </a:r>
              <a:br>
                <a:rPr lang="en-US" sz="800" dirty="0">
                  <a:solidFill>
                    <a:schemeClr val="bg1"/>
                  </a:solidFill>
                  <a:latin typeface="Arial" pitchFamily="34" charset="0"/>
                </a:rPr>
              </a:br>
              <a:r>
                <a:rPr lang="en-US" sz="800" dirty="0">
                  <a:solidFill>
                    <a:schemeClr val="bg1"/>
                  </a:solidFill>
                  <a:latin typeface="Arial" pitchFamily="34" charset="0"/>
                </a:rPr>
                <a:t>vs placebo</a:t>
              </a:r>
            </a:p>
          </p:txBody>
        </p:sp>
      </p:grpSp>
      <p:grpSp>
        <p:nvGrpSpPr>
          <p:cNvPr id="150" name="Group 149">
            <a:extLst>
              <a:ext uri="{FF2B5EF4-FFF2-40B4-BE49-F238E27FC236}">
                <a16:creationId xmlns:a16="http://schemas.microsoft.com/office/drawing/2014/main" xmlns="" id="{CF86D8AC-DE37-374B-8AD2-461F915D970F}"/>
              </a:ext>
            </a:extLst>
          </p:cNvPr>
          <p:cNvGrpSpPr/>
          <p:nvPr/>
        </p:nvGrpSpPr>
        <p:grpSpPr>
          <a:xfrm>
            <a:off x="3774911" y="2213268"/>
            <a:ext cx="1736851" cy="2460566"/>
            <a:chOff x="1453783" y="2150365"/>
            <a:chExt cx="3040982" cy="2460566"/>
          </a:xfrm>
        </p:grpSpPr>
        <p:sp>
          <p:nvSpPr>
            <p:cNvPr id="151" name="Rectangle 10">
              <a:extLst>
                <a:ext uri="{FF2B5EF4-FFF2-40B4-BE49-F238E27FC236}">
                  <a16:creationId xmlns:a16="http://schemas.microsoft.com/office/drawing/2014/main" xmlns="" id="{6CB1506C-A4AB-064B-A920-21FF6DEB6AF7}"/>
                </a:ext>
              </a:extLst>
            </p:cNvPr>
            <p:cNvSpPr>
              <a:spLocks noChangeArrowheads="1"/>
            </p:cNvSpPr>
            <p:nvPr/>
          </p:nvSpPr>
          <p:spPr bwMode="auto">
            <a:xfrm>
              <a:off x="3495117" y="2434661"/>
              <a:ext cx="999648" cy="2176270"/>
            </a:xfrm>
            <a:prstGeom prst="rect">
              <a:avLst/>
            </a:prstGeom>
            <a:solidFill>
              <a:schemeClr val="accent5">
                <a:lumMod val="20000"/>
                <a:lumOff val="80000"/>
                <a:alpha val="53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52" name="Rectangle 10">
              <a:extLst>
                <a:ext uri="{FF2B5EF4-FFF2-40B4-BE49-F238E27FC236}">
                  <a16:creationId xmlns:a16="http://schemas.microsoft.com/office/drawing/2014/main" xmlns="" id="{30331C6B-E33A-C84F-A0BD-4AD4A1E481D8}"/>
                </a:ext>
              </a:extLst>
            </p:cNvPr>
            <p:cNvSpPr>
              <a:spLocks noChangeArrowheads="1"/>
            </p:cNvSpPr>
            <p:nvPr/>
          </p:nvSpPr>
          <p:spPr bwMode="auto">
            <a:xfrm>
              <a:off x="1466556" y="2434661"/>
              <a:ext cx="1000487" cy="2176270"/>
            </a:xfrm>
            <a:prstGeom prst="rect">
              <a:avLst/>
            </a:prstGeom>
            <a:solidFill>
              <a:schemeClr val="accent1">
                <a:alpha val="7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53" name="TextBox 152">
              <a:extLst>
                <a:ext uri="{FF2B5EF4-FFF2-40B4-BE49-F238E27FC236}">
                  <a16:creationId xmlns:a16="http://schemas.microsoft.com/office/drawing/2014/main" xmlns="" id="{C4DA01AF-AE47-CD40-8720-C6A7989C6AE4}"/>
                </a:ext>
              </a:extLst>
            </p:cNvPr>
            <p:cNvSpPr txBox="1"/>
            <p:nvPr/>
          </p:nvSpPr>
          <p:spPr>
            <a:xfrm>
              <a:off x="2441348" y="2150887"/>
              <a:ext cx="989999" cy="246221"/>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Open-label denosumab</a:t>
              </a:r>
            </a:p>
          </p:txBody>
        </p:sp>
        <p:sp>
          <p:nvSpPr>
            <p:cNvPr id="154" name="TextBox 153">
              <a:extLst>
                <a:ext uri="{FF2B5EF4-FFF2-40B4-BE49-F238E27FC236}">
                  <a16:creationId xmlns:a16="http://schemas.microsoft.com/office/drawing/2014/main" xmlns="" id="{9E326CB0-FD3B-E34B-A657-F6971BD8CE8D}"/>
                </a:ext>
              </a:extLst>
            </p:cNvPr>
            <p:cNvSpPr txBox="1"/>
            <p:nvPr/>
          </p:nvSpPr>
          <p:spPr>
            <a:xfrm>
              <a:off x="3441305" y="2150887"/>
              <a:ext cx="989999" cy="246221"/>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Extension denosumab</a:t>
              </a:r>
            </a:p>
          </p:txBody>
        </p:sp>
        <p:sp>
          <p:nvSpPr>
            <p:cNvPr id="155" name="TextBox 154">
              <a:extLst>
                <a:ext uri="{FF2B5EF4-FFF2-40B4-BE49-F238E27FC236}">
                  <a16:creationId xmlns:a16="http://schemas.microsoft.com/office/drawing/2014/main" xmlns="" id="{D58A5ABC-FF25-F045-AC39-3981D9229B87}"/>
                </a:ext>
              </a:extLst>
            </p:cNvPr>
            <p:cNvSpPr txBox="1"/>
            <p:nvPr/>
          </p:nvSpPr>
          <p:spPr>
            <a:xfrm>
              <a:off x="1453783" y="2150365"/>
              <a:ext cx="988632" cy="246221"/>
            </a:xfrm>
            <a:prstGeom prst="rect">
              <a:avLst/>
            </a:prstGeom>
            <a:solidFill>
              <a:schemeClr val="accent1"/>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Romo </a:t>
              </a:r>
              <a:br>
                <a:rPr lang="en-US" sz="800" dirty="0">
                  <a:solidFill>
                    <a:schemeClr val="bg1"/>
                  </a:solidFill>
                  <a:latin typeface="Arial" pitchFamily="34" charset="0"/>
                </a:rPr>
              </a:br>
              <a:r>
                <a:rPr lang="en-US" sz="800" dirty="0">
                  <a:solidFill>
                    <a:schemeClr val="bg1"/>
                  </a:solidFill>
                  <a:latin typeface="Arial" pitchFamily="34" charset="0"/>
                </a:rPr>
                <a:t>vs placebo</a:t>
              </a:r>
            </a:p>
          </p:txBody>
        </p:sp>
      </p:grpSp>
      <p:grpSp>
        <p:nvGrpSpPr>
          <p:cNvPr id="156" name="Group 155">
            <a:extLst>
              <a:ext uri="{FF2B5EF4-FFF2-40B4-BE49-F238E27FC236}">
                <a16:creationId xmlns:a16="http://schemas.microsoft.com/office/drawing/2014/main" xmlns="" id="{DAB582C7-4C52-2E4A-90B4-CA9711A1D9C4}"/>
              </a:ext>
            </a:extLst>
          </p:cNvPr>
          <p:cNvGrpSpPr/>
          <p:nvPr/>
        </p:nvGrpSpPr>
        <p:grpSpPr>
          <a:xfrm>
            <a:off x="6596488" y="2213268"/>
            <a:ext cx="1727166" cy="2460566"/>
            <a:chOff x="1453783" y="2150365"/>
            <a:chExt cx="3024025" cy="2460566"/>
          </a:xfrm>
        </p:grpSpPr>
        <p:sp>
          <p:nvSpPr>
            <p:cNvPr id="157" name="Rectangle 10">
              <a:extLst>
                <a:ext uri="{FF2B5EF4-FFF2-40B4-BE49-F238E27FC236}">
                  <a16:creationId xmlns:a16="http://schemas.microsoft.com/office/drawing/2014/main" xmlns="" id="{1C3C2AA2-8A75-F14E-A069-342091BDBF44}"/>
                </a:ext>
              </a:extLst>
            </p:cNvPr>
            <p:cNvSpPr>
              <a:spLocks noChangeArrowheads="1"/>
            </p:cNvSpPr>
            <p:nvPr/>
          </p:nvSpPr>
          <p:spPr bwMode="auto">
            <a:xfrm>
              <a:off x="3478160" y="2434660"/>
              <a:ext cx="999648" cy="2176271"/>
            </a:xfrm>
            <a:prstGeom prst="rect">
              <a:avLst/>
            </a:prstGeom>
            <a:solidFill>
              <a:schemeClr val="accent5">
                <a:lumMod val="20000"/>
                <a:lumOff val="80000"/>
                <a:alpha val="53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58" name="Rectangle 10">
              <a:extLst>
                <a:ext uri="{FF2B5EF4-FFF2-40B4-BE49-F238E27FC236}">
                  <a16:creationId xmlns:a16="http://schemas.microsoft.com/office/drawing/2014/main" xmlns="" id="{B09F1EE8-9D0D-AE45-B04F-F633EA5AC3CD}"/>
                </a:ext>
              </a:extLst>
            </p:cNvPr>
            <p:cNvSpPr>
              <a:spLocks noChangeArrowheads="1"/>
            </p:cNvSpPr>
            <p:nvPr/>
          </p:nvSpPr>
          <p:spPr bwMode="auto">
            <a:xfrm>
              <a:off x="1457407" y="2434660"/>
              <a:ext cx="989528" cy="2176271"/>
            </a:xfrm>
            <a:prstGeom prst="rect">
              <a:avLst/>
            </a:prstGeom>
            <a:solidFill>
              <a:schemeClr val="accent1">
                <a:alpha val="7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59" name="TextBox 158">
              <a:extLst>
                <a:ext uri="{FF2B5EF4-FFF2-40B4-BE49-F238E27FC236}">
                  <a16:creationId xmlns:a16="http://schemas.microsoft.com/office/drawing/2014/main" xmlns="" id="{21BE9DA6-5CCA-1C46-A3FD-D97B76F5A913}"/>
                </a:ext>
              </a:extLst>
            </p:cNvPr>
            <p:cNvSpPr txBox="1"/>
            <p:nvPr/>
          </p:nvSpPr>
          <p:spPr>
            <a:xfrm>
              <a:off x="2441348" y="2150887"/>
              <a:ext cx="989999" cy="246221"/>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Open-label denosumab</a:t>
              </a:r>
            </a:p>
          </p:txBody>
        </p:sp>
        <p:sp>
          <p:nvSpPr>
            <p:cNvPr id="160" name="TextBox 159">
              <a:extLst>
                <a:ext uri="{FF2B5EF4-FFF2-40B4-BE49-F238E27FC236}">
                  <a16:creationId xmlns:a16="http://schemas.microsoft.com/office/drawing/2014/main" xmlns="" id="{07CC14E0-4C47-614C-AAE7-413C66C890F6}"/>
                </a:ext>
              </a:extLst>
            </p:cNvPr>
            <p:cNvSpPr txBox="1"/>
            <p:nvPr/>
          </p:nvSpPr>
          <p:spPr>
            <a:xfrm>
              <a:off x="3441305" y="2150887"/>
              <a:ext cx="989999" cy="246221"/>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Extension denosumab</a:t>
              </a:r>
            </a:p>
          </p:txBody>
        </p:sp>
        <p:sp>
          <p:nvSpPr>
            <p:cNvPr id="161" name="TextBox 160">
              <a:extLst>
                <a:ext uri="{FF2B5EF4-FFF2-40B4-BE49-F238E27FC236}">
                  <a16:creationId xmlns:a16="http://schemas.microsoft.com/office/drawing/2014/main" xmlns="" id="{9DD47DC3-4368-A444-829F-550E097A2B6C}"/>
                </a:ext>
              </a:extLst>
            </p:cNvPr>
            <p:cNvSpPr txBox="1"/>
            <p:nvPr/>
          </p:nvSpPr>
          <p:spPr>
            <a:xfrm>
              <a:off x="1453783" y="2150365"/>
              <a:ext cx="988632" cy="246221"/>
            </a:xfrm>
            <a:prstGeom prst="rect">
              <a:avLst/>
            </a:prstGeom>
            <a:solidFill>
              <a:schemeClr val="accent1"/>
            </a:solidFill>
            <a:ln>
              <a:noFill/>
            </a:ln>
          </p:spPr>
          <p:txBody>
            <a:bodyPr wrap="square" lIns="0" tIns="0" rIns="0" bIns="0" rtlCol="0" anchor="ctr">
              <a:noAutofit/>
            </a:bodyPr>
            <a:lstStyle/>
            <a:p>
              <a:pPr lvl="0" algn="ctr" defTabSz="685800" fontAlgn="base">
                <a:spcBef>
                  <a:spcPct val="0"/>
                </a:spcBef>
                <a:spcAft>
                  <a:spcPct val="0"/>
                </a:spcAft>
                <a:defRPr/>
              </a:pPr>
              <a:r>
                <a:rPr lang="en-US" sz="800" dirty="0">
                  <a:solidFill>
                    <a:schemeClr val="bg1"/>
                  </a:solidFill>
                  <a:latin typeface="Arial" pitchFamily="34" charset="0"/>
                </a:rPr>
                <a:t>Romo </a:t>
              </a:r>
              <a:br>
                <a:rPr lang="en-US" sz="800" dirty="0">
                  <a:solidFill>
                    <a:schemeClr val="bg1"/>
                  </a:solidFill>
                  <a:latin typeface="Arial" pitchFamily="34" charset="0"/>
                </a:rPr>
              </a:br>
              <a:r>
                <a:rPr lang="en-US" sz="800" dirty="0">
                  <a:solidFill>
                    <a:schemeClr val="bg1"/>
                  </a:solidFill>
                  <a:latin typeface="Arial" pitchFamily="34" charset="0"/>
                </a:rPr>
                <a:t>vs placebo</a:t>
              </a:r>
            </a:p>
          </p:txBody>
        </p:sp>
      </p:grpSp>
      <p:graphicFrame>
        <p:nvGraphicFramePr>
          <p:cNvPr id="172" name="Chart 171">
            <a:extLst>
              <a:ext uri="{FF2B5EF4-FFF2-40B4-BE49-F238E27FC236}">
                <a16:creationId xmlns:a16="http://schemas.microsoft.com/office/drawing/2014/main" xmlns="" id="{8FEFB9F0-756C-4E7C-96BA-27810FEB3F92}"/>
              </a:ext>
            </a:extLst>
          </p:cNvPr>
          <p:cNvGraphicFramePr/>
          <p:nvPr>
            <p:extLst>
              <p:ext uri="{D42A27DB-BD31-4B8C-83A1-F6EECF244321}">
                <p14:modId xmlns:p14="http://schemas.microsoft.com/office/powerpoint/2010/main" val="24462418"/>
              </p:ext>
            </p:extLst>
          </p:nvPr>
        </p:nvGraphicFramePr>
        <p:xfrm>
          <a:off x="6257276" y="1897099"/>
          <a:ext cx="2266879" cy="3323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9" name="Chart 118">
            <a:extLst>
              <a:ext uri="{FF2B5EF4-FFF2-40B4-BE49-F238E27FC236}">
                <a16:creationId xmlns:a16="http://schemas.microsoft.com/office/drawing/2014/main" xmlns="" id="{1DED4B93-BE86-4AC6-B86C-AAB73A9EB02C}"/>
              </a:ext>
            </a:extLst>
          </p:cNvPr>
          <p:cNvGraphicFramePr/>
          <p:nvPr>
            <p:extLst>
              <p:ext uri="{D42A27DB-BD31-4B8C-83A1-F6EECF244321}">
                <p14:modId xmlns:p14="http://schemas.microsoft.com/office/powerpoint/2010/main" val="2631079926"/>
              </p:ext>
            </p:extLst>
          </p:nvPr>
        </p:nvGraphicFramePr>
        <p:xfrm>
          <a:off x="3442714" y="1897099"/>
          <a:ext cx="2266880" cy="33232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2" name="Chart 191">
            <a:extLst>
              <a:ext uri="{FF2B5EF4-FFF2-40B4-BE49-F238E27FC236}">
                <a16:creationId xmlns:a16="http://schemas.microsoft.com/office/drawing/2014/main" xmlns="" id="{CF3AB638-46F7-4CF0-848C-8F3B81AA5ACF}"/>
              </a:ext>
            </a:extLst>
          </p:cNvPr>
          <p:cNvGraphicFramePr/>
          <p:nvPr>
            <p:extLst>
              <p:ext uri="{D42A27DB-BD31-4B8C-83A1-F6EECF244321}">
                <p14:modId xmlns:p14="http://schemas.microsoft.com/office/powerpoint/2010/main" val="498412718"/>
              </p:ext>
            </p:extLst>
          </p:nvPr>
        </p:nvGraphicFramePr>
        <p:xfrm>
          <a:off x="576151" y="2360020"/>
          <a:ext cx="2266880" cy="2804550"/>
        </p:xfrm>
        <a:graphic>
          <a:graphicData uri="http://schemas.openxmlformats.org/drawingml/2006/chart">
            <c:chart xmlns:c="http://schemas.openxmlformats.org/drawingml/2006/chart" xmlns:r="http://schemas.openxmlformats.org/officeDocument/2006/relationships" r:id="rId5"/>
          </a:graphicData>
        </a:graphic>
      </p:graphicFrame>
      <p:grpSp>
        <p:nvGrpSpPr>
          <p:cNvPr id="120" name="Group 119">
            <a:extLst>
              <a:ext uri="{FF2B5EF4-FFF2-40B4-BE49-F238E27FC236}">
                <a16:creationId xmlns:a16="http://schemas.microsoft.com/office/drawing/2014/main" xmlns="" id="{DE1AD526-3A58-4D5D-8C70-2A8F1867D402}"/>
              </a:ext>
            </a:extLst>
          </p:cNvPr>
          <p:cNvGrpSpPr/>
          <p:nvPr/>
        </p:nvGrpSpPr>
        <p:grpSpPr>
          <a:xfrm>
            <a:off x="7165530" y="2481047"/>
            <a:ext cx="581267" cy="2176272"/>
            <a:chOff x="1642969" y="2252455"/>
            <a:chExt cx="621236" cy="2176272"/>
          </a:xfrm>
        </p:grpSpPr>
        <p:cxnSp>
          <p:nvCxnSpPr>
            <p:cNvPr id="124" name="Straight Connector 123">
              <a:extLst>
                <a:ext uri="{FF2B5EF4-FFF2-40B4-BE49-F238E27FC236}">
                  <a16:creationId xmlns:a16="http://schemas.microsoft.com/office/drawing/2014/main" xmlns="" id="{65881BBB-99AC-464B-B13C-85839313E1A0}"/>
                </a:ext>
              </a:extLst>
            </p:cNvPr>
            <p:cNvCxnSpPr/>
            <p:nvPr/>
          </p:nvCxnSpPr>
          <p:spPr bwMode="auto">
            <a:xfrm flipV="1">
              <a:off x="1642969" y="2252455"/>
              <a:ext cx="0" cy="2176272"/>
            </a:xfrm>
            <a:prstGeom prst="line">
              <a:avLst/>
            </a:prstGeom>
            <a:solidFill>
              <a:srgbClr val="006FAC"/>
            </a:solidFill>
            <a:ln w="12700" cap="flat" cmpd="sng" algn="ctr">
              <a:solidFill>
                <a:schemeClr val="tx1"/>
              </a:solidFill>
              <a:prstDash val="dash"/>
              <a:round/>
              <a:headEnd type="none" w="med" len="med"/>
              <a:tailEnd type="none" w="med" len="med"/>
            </a:ln>
            <a:effectLst/>
          </p:spPr>
        </p:cxnSp>
        <p:cxnSp>
          <p:nvCxnSpPr>
            <p:cNvPr id="138" name="Straight Connector 137">
              <a:extLst>
                <a:ext uri="{FF2B5EF4-FFF2-40B4-BE49-F238E27FC236}">
                  <a16:creationId xmlns:a16="http://schemas.microsoft.com/office/drawing/2014/main" xmlns="" id="{57C7B690-C9A9-4BB1-9264-AC1DFEA4E467}"/>
                </a:ext>
              </a:extLst>
            </p:cNvPr>
            <p:cNvCxnSpPr/>
            <p:nvPr/>
          </p:nvCxnSpPr>
          <p:spPr bwMode="auto">
            <a:xfrm flipV="1">
              <a:off x="2264205" y="2252455"/>
              <a:ext cx="0" cy="2176272"/>
            </a:xfrm>
            <a:prstGeom prst="line">
              <a:avLst/>
            </a:prstGeom>
            <a:solidFill>
              <a:srgbClr val="006FAC"/>
            </a:solidFill>
            <a:ln w="12700" cap="flat" cmpd="sng" algn="ctr">
              <a:solidFill>
                <a:schemeClr val="tx1"/>
              </a:solidFill>
              <a:prstDash val="dash"/>
              <a:round/>
              <a:headEnd type="none" w="med" len="med"/>
              <a:tailEnd type="none" w="med" len="med"/>
            </a:ln>
            <a:effectLst/>
          </p:spPr>
        </p:cxnSp>
      </p:grpSp>
      <p:grpSp>
        <p:nvGrpSpPr>
          <p:cNvPr id="82" name="Group 81">
            <a:extLst>
              <a:ext uri="{FF2B5EF4-FFF2-40B4-BE49-F238E27FC236}">
                <a16:creationId xmlns:a16="http://schemas.microsoft.com/office/drawing/2014/main" xmlns="" id="{2160D72A-27FC-41C6-80F8-4DF4B58E1AFC}"/>
              </a:ext>
            </a:extLst>
          </p:cNvPr>
          <p:cNvGrpSpPr/>
          <p:nvPr/>
        </p:nvGrpSpPr>
        <p:grpSpPr>
          <a:xfrm>
            <a:off x="4355643" y="2481047"/>
            <a:ext cx="581268" cy="2176272"/>
            <a:chOff x="1642969" y="2252455"/>
            <a:chExt cx="621236" cy="2176272"/>
          </a:xfrm>
        </p:grpSpPr>
        <p:cxnSp>
          <p:nvCxnSpPr>
            <p:cNvPr id="83" name="Straight Connector 82">
              <a:extLst>
                <a:ext uri="{FF2B5EF4-FFF2-40B4-BE49-F238E27FC236}">
                  <a16:creationId xmlns:a16="http://schemas.microsoft.com/office/drawing/2014/main" xmlns="" id="{94090E89-5DB7-4750-8696-B0362A4D912E}"/>
                </a:ext>
              </a:extLst>
            </p:cNvPr>
            <p:cNvCxnSpPr/>
            <p:nvPr/>
          </p:nvCxnSpPr>
          <p:spPr bwMode="auto">
            <a:xfrm flipV="1">
              <a:off x="1642969" y="2252455"/>
              <a:ext cx="0" cy="2176272"/>
            </a:xfrm>
            <a:prstGeom prst="line">
              <a:avLst/>
            </a:prstGeom>
            <a:solidFill>
              <a:srgbClr val="006FAC"/>
            </a:solidFill>
            <a:ln w="12700" cap="flat" cmpd="sng" algn="ctr">
              <a:solidFill>
                <a:schemeClr val="tx1"/>
              </a:solidFill>
              <a:prstDash val="dash"/>
              <a:round/>
              <a:headEnd type="none" w="med" len="med"/>
              <a:tailEnd type="none" w="med" len="med"/>
            </a:ln>
            <a:effectLst/>
          </p:spPr>
        </p:cxnSp>
        <p:cxnSp>
          <p:nvCxnSpPr>
            <p:cNvPr id="84" name="Straight Connector 83">
              <a:extLst>
                <a:ext uri="{FF2B5EF4-FFF2-40B4-BE49-F238E27FC236}">
                  <a16:creationId xmlns:a16="http://schemas.microsoft.com/office/drawing/2014/main" xmlns="" id="{C6DBDC4B-74AB-44AD-B71A-B03CD406DB0D}"/>
                </a:ext>
              </a:extLst>
            </p:cNvPr>
            <p:cNvCxnSpPr/>
            <p:nvPr/>
          </p:nvCxnSpPr>
          <p:spPr bwMode="auto">
            <a:xfrm flipV="1">
              <a:off x="2264205" y="2252455"/>
              <a:ext cx="0" cy="2176272"/>
            </a:xfrm>
            <a:prstGeom prst="line">
              <a:avLst/>
            </a:prstGeom>
            <a:solidFill>
              <a:srgbClr val="006FAC"/>
            </a:solidFill>
            <a:ln w="12700" cap="flat" cmpd="sng" algn="ctr">
              <a:solidFill>
                <a:schemeClr val="tx1"/>
              </a:solidFill>
              <a:prstDash val="dash"/>
              <a:round/>
              <a:headEnd type="none" w="med" len="med"/>
              <a:tailEnd type="none" w="med" len="med"/>
            </a:ln>
            <a:effectLst/>
          </p:spPr>
        </p:cxnSp>
      </p:grpSp>
      <p:sp>
        <p:nvSpPr>
          <p:cNvPr id="2" name="Title 1">
            <a:extLst>
              <a:ext uri="{FF2B5EF4-FFF2-40B4-BE49-F238E27FC236}">
                <a16:creationId xmlns:a16="http://schemas.microsoft.com/office/drawing/2014/main" xmlns="" id="{97B30C3A-5A0F-D042-A146-D748021507DC}"/>
              </a:ext>
            </a:extLst>
          </p:cNvPr>
          <p:cNvSpPr>
            <a:spLocks noGrp="1"/>
          </p:cNvSpPr>
          <p:nvPr>
            <p:ph type="title"/>
          </p:nvPr>
        </p:nvSpPr>
        <p:spPr>
          <a:xfrm>
            <a:off x="499840" y="-10625"/>
            <a:ext cx="8116887" cy="1109663"/>
          </a:xfrm>
        </p:spPr>
        <p:txBody>
          <a:bodyPr>
            <a:normAutofit/>
          </a:bodyPr>
          <a:lstStyle/>
          <a:p>
            <a:r>
              <a:rPr lang="en-CA" sz="2400" dirty="0"/>
              <a:t>FRAME: </a:t>
            </a:r>
            <a:r>
              <a:rPr lang="en-US" sz="2400" dirty="0"/>
              <a:t>Lumbar Spine, Total Hip and Femoral Neck BMD Through Month 36</a:t>
            </a:r>
          </a:p>
        </p:txBody>
      </p:sp>
      <p:sp>
        <p:nvSpPr>
          <p:cNvPr id="3" name="Text Placeholder 2">
            <a:extLst>
              <a:ext uri="{FF2B5EF4-FFF2-40B4-BE49-F238E27FC236}">
                <a16:creationId xmlns:a16="http://schemas.microsoft.com/office/drawing/2014/main" xmlns="" id="{3BE58F40-FEFC-D746-AFA0-57D05463E0DD}"/>
              </a:ext>
            </a:extLst>
          </p:cNvPr>
          <p:cNvSpPr>
            <a:spLocks noGrp="1"/>
          </p:cNvSpPr>
          <p:nvPr>
            <p:ph type="body" sz="quarter" idx="10"/>
          </p:nvPr>
        </p:nvSpPr>
        <p:spPr>
          <a:xfrm>
            <a:off x="216000" y="5750127"/>
            <a:ext cx="8628455" cy="881780"/>
          </a:xfrm>
        </p:spPr>
        <p:txBody>
          <a:bodyPr/>
          <a:lstStyle/>
          <a:p>
            <a:pPr defTabSz="1219170"/>
            <a:r>
              <a:rPr lang="en-US" dirty="0">
                <a:solidFill>
                  <a:srgbClr val="777777"/>
                </a:solidFill>
              </a:rPr>
              <a:t>Least squares mean percentage change from baseline in BMD and p values were based on ANCOVA model adjusting for treatment, age and prevalent vertebral fracture stratification variables, baseline value, machine type and baseline value-by-machine type interaction, without multiplicity adjustment. Missing values were imputed by the last-observation-carried-forward method, and a sensitivity analysis with the use of a repeated measures model showed similar results.</a:t>
            </a:r>
          </a:p>
          <a:p>
            <a:pPr defTabSz="1219170"/>
            <a:r>
              <a:rPr lang="en-US" dirty="0">
                <a:solidFill>
                  <a:srgbClr val="777777"/>
                </a:solidFill>
              </a:rPr>
              <a:t>*Nominal p &lt; 0.001. </a:t>
            </a:r>
            <a:br>
              <a:rPr lang="en-US" dirty="0">
                <a:solidFill>
                  <a:srgbClr val="777777"/>
                </a:solidFill>
              </a:rPr>
            </a:br>
            <a:r>
              <a:rPr lang="en-US" dirty="0">
                <a:solidFill>
                  <a:srgbClr val="777777"/>
                </a:solidFill>
              </a:rPr>
              <a:t>BMD = bone mineral density; n = number of subjects with a baseline and at least one post-baseline BMD assessment.</a:t>
            </a:r>
          </a:p>
          <a:p>
            <a:pPr defTabSz="457200"/>
            <a:r>
              <a:rPr lang="en-US" dirty="0">
                <a:solidFill>
                  <a:srgbClr val="777777"/>
                </a:solidFill>
                <a:cs typeface="Arial" panose="020B0604020202020204" pitchFamily="34" charset="0"/>
              </a:rPr>
              <a:t>Adapted from: Lewiecki EM, </a:t>
            </a:r>
            <a:r>
              <a:rPr lang="en-US" i="1" dirty="0">
                <a:solidFill>
                  <a:srgbClr val="777777"/>
                </a:solidFill>
                <a:cs typeface="Arial" panose="020B0604020202020204" pitchFamily="34" charset="0"/>
              </a:rPr>
              <a:t>et al. J Bone Miner Res</a:t>
            </a:r>
            <a:r>
              <a:rPr lang="en-US" dirty="0">
                <a:solidFill>
                  <a:srgbClr val="777777"/>
                </a:solidFill>
                <a:cs typeface="Arial" panose="020B0604020202020204" pitchFamily="34" charset="0"/>
              </a:rPr>
              <a:t> 2019;34:419–28.</a:t>
            </a:r>
            <a:endParaRPr lang="hr-HR" i="1" dirty="0">
              <a:solidFill>
                <a:srgbClr val="777777"/>
              </a:solidFill>
              <a:cs typeface="Arial" panose="020B0604020202020204" pitchFamily="34" charset="0"/>
            </a:endParaRPr>
          </a:p>
        </p:txBody>
      </p:sp>
      <p:sp>
        <p:nvSpPr>
          <p:cNvPr id="81" name="TextBox 80">
            <a:extLst>
              <a:ext uri="{FF2B5EF4-FFF2-40B4-BE49-F238E27FC236}">
                <a16:creationId xmlns:a16="http://schemas.microsoft.com/office/drawing/2014/main" xmlns="" id="{36DA66FF-25C1-4240-9963-784226E0AB7D}"/>
              </a:ext>
            </a:extLst>
          </p:cNvPr>
          <p:cNvSpPr txBox="1"/>
          <p:nvPr/>
        </p:nvSpPr>
        <p:spPr>
          <a:xfrm rot="16200000">
            <a:off x="-457314" y="3440822"/>
            <a:ext cx="1914307" cy="2616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rPr>
              <a:t>Change from </a:t>
            </a:r>
            <a:r>
              <a:rPr lang="en-US" sz="1100" b="1" kern="0" dirty="0"/>
              <a:t>b</a:t>
            </a:r>
            <a:r>
              <a:rPr kumimoji="0" lang="en-US" sz="1100" b="1" i="0" u="none" strike="noStrike" kern="0" cap="none" spc="0" normalizeH="0" baseline="0" noProof="0" dirty="0">
                <a:ln>
                  <a:noFill/>
                </a:ln>
                <a:effectLst/>
                <a:uLnTx/>
                <a:uFillTx/>
              </a:rPr>
              <a:t>aseline (%)</a:t>
            </a:r>
          </a:p>
        </p:txBody>
      </p:sp>
      <p:sp>
        <p:nvSpPr>
          <p:cNvPr id="92" name="TextBox 91">
            <a:extLst>
              <a:ext uri="{FF2B5EF4-FFF2-40B4-BE49-F238E27FC236}">
                <a16:creationId xmlns:a16="http://schemas.microsoft.com/office/drawing/2014/main" xmlns="" id="{EC228C2A-03FA-49FC-936C-2A2D077968D7}"/>
              </a:ext>
            </a:extLst>
          </p:cNvPr>
          <p:cNvSpPr txBox="1"/>
          <p:nvPr/>
        </p:nvSpPr>
        <p:spPr>
          <a:xfrm>
            <a:off x="3899310" y="3749666"/>
            <a:ext cx="524504"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6.0%*</a:t>
            </a:r>
          </a:p>
        </p:txBody>
      </p:sp>
      <p:sp>
        <p:nvSpPr>
          <p:cNvPr id="93" name="TextBox 92">
            <a:extLst>
              <a:ext uri="{FF2B5EF4-FFF2-40B4-BE49-F238E27FC236}">
                <a16:creationId xmlns:a16="http://schemas.microsoft.com/office/drawing/2014/main" xmlns="" id="{B29E7556-7D59-47BF-8926-EB229B9364B7}"/>
              </a:ext>
            </a:extLst>
          </p:cNvPr>
          <p:cNvSpPr txBox="1"/>
          <p:nvPr/>
        </p:nvSpPr>
        <p:spPr>
          <a:xfrm>
            <a:off x="4447717" y="4461896"/>
            <a:ext cx="474810"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0.3%</a:t>
            </a:r>
          </a:p>
        </p:txBody>
      </p:sp>
      <p:sp>
        <p:nvSpPr>
          <p:cNvPr id="94" name="TextBox 93">
            <a:extLst>
              <a:ext uri="{FF2B5EF4-FFF2-40B4-BE49-F238E27FC236}">
                <a16:creationId xmlns:a16="http://schemas.microsoft.com/office/drawing/2014/main" xmlns="" id="{3E0E9215-86E4-4FD7-951A-17E5A5E2C74D}"/>
              </a:ext>
            </a:extLst>
          </p:cNvPr>
          <p:cNvSpPr txBox="1"/>
          <p:nvPr/>
        </p:nvSpPr>
        <p:spPr>
          <a:xfrm>
            <a:off x="5113516" y="3394533"/>
            <a:ext cx="524504"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9.4%*</a:t>
            </a:r>
          </a:p>
        </p:txBody>
      </p:sp>
      <p:sp>
        <p:nvSpPr>
          <p:cNvPr id="95" name="TextBox 94">
            <a:extLst>
              <a:ext uri="{FF2B5EF4-FFF2-40B4-BE49-F238E27FC236}">
                <a16:creationId xmlns:a16="http://schemas.microsoft.com/office/drawing/2014/main" xmlns="" id="{5A21E7EF-3989-449D-971C-29C35158911A}"/>
              </a:ext>
            </a:extLst>
          </p:cNvPr>
          <p:cNvSpPr txBox="1"/>
          <p:nvPr/>
        </p:nvSpPr>
        <p:spPr>
          <a:xfrm>
            <a:off x="5355256" y="4208335"/>
            <a:ext cx="474810"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4.2%</a:t>
            </a:r>
          </a:p>
        </p:txBody>
      </p:sp>
      <p:sp>
        <p:nvSpPr>
          <p:cNvPr id="96" name="TextBox 95">
            <a:extLst>
              <a:ext uri="{FF2B5EF4-FFF2-40B4-BE49-F238E27FC236}">
                <a16:creationId xmlns:a16="http://schemas.microsoft.com/office/drawing/2014/main" xmlns="" id="{D8488F39-B254-4CA5-ABE1-18C2285218C9}"/>
              </a:ext>
            </a:extLst>
          </p:cNvPr>
          <p:cNvSpPr txBox="1"/>
          <p:nvPr/>
        </p:nvSpPr>
        <p:spPr>
          <a:xfrm>
            <a:off x="4489991" y="3485720"/>
            <a:ext cx="524504"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8.5%*</a:t>
            </a:r>
          </a:p>
        </p:txBody>
      </p:sp>
      <p:sp>
        <p:nvSpPr>
          <p:cNvPr id="97" name="TextBox 96">
            <a:extLst>
              <a:ext uri="{FF2B5EF4-FFF2-40B4-BE49-F238E27FC236}">
                <a16:creationId xmlns:a16="http://schemas.microsoft.com/office/drawing/2014/main" xmlns="" id="{D4297B50-6415-4091-AF7F-22681A4A946E}"/>
              </a:ext>
            </a:extLst>
          </p:cNvPr>
          <p:cNvSpPr txBox="1"/>
          <p:nvPr/>
        </p:nvSpPr>
        <p:spPr>
          <a:xfrm>
            <a:off x="4866244" y="4321909"/>
            <a:ext cx="474810"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3.2%</a:t>
            </a:r>
          </a:p>
        </p:txBody>
      </p:sp>
      <p:sp>
        <p:nvSpPr>
          <p:cNvPr id="98" name="TextBox 97">
            <a:extLst>
              <a:ext uri="{FF2B5EF4-FFF2-40B4-BE49-F238E27FC236}">
                <a16:creationId xmlns:a16="http://schemas.microsoft.com/office/drawing/2014/main" xmlns="" id="{78186B96-EE36-4C5B-8664-D2FD83ADD431}"/>
              </a:ext>
            </a:extLst>
          </p:cNvPr>
          <p:cNvSpPr txBox="1"/>
          <p:nvPr/>
        </p:nvSpPr>
        <p:spPr>
          <a:xfrm>
            <a:off x="4095155" y="4873031"/>
            <a:ext cx="112723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Study month</a:t>
            </a:r>
          </a:p>
        </p:txBody>
      </p:sp>
      <p:sp>
        <p:nvSpPr>
          <p:cNvPr id="118" name="TextBox 117">
            <a:extLst>
              <a:ext uri="{FF2B5EF4-FFF2-40B4-BE49-F238E27FC236}">
                <a16:creationId xmlns:a16="http://schemas.microsoft.com/office/drawing/2014/main" xmlns="" id="{D91453F8-840A-441E-8AEC-4B3E369B1C8D}"/>
              </a:ext>
            </a:extLst>
          </p:cNvPr>
          <p:cNvSpPr txBox="1"/>
          <p:nvPr/>
        </p:nvSpPr>
        <p:spPr>
          <a:xfrm>
            <a:off x="4259817" y="1909785"/>
            <a:ext cx="847668" cy="267382"/>
          </a:xfrm>
          <a:prstGeom prst="rect">
            <a:avLst/>
          </a:prstGeom>
          <a:noFill/>
        </p:spPr>
        <p:txBody>
          <a:bodyPr wrap="none" lIns="51435" tIns="25718" rIns="51435" bIns="2571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rPr>
              <a:t>Total </a:t>
            </a:r>
            <a:r>
              <a:rPr lang="en-US" sz="1400" b="1" kern="0" dirty="0"/>
              <a:t>h</a:t>
            </a:r>
            <a:r>
              <a:rPr kumimoji="0" lang="en-US" sz="1400" b="1" i="0" u="none" strike="noStrike" kern="0" cap="none" spc="0" normalizeH="0" baseline="0" noProof="0" dirty="0">
                <a:ln>
                  <a:noFill/>
                </a:ln>
                <a:effectLst/>
                <a:uLnTx/>
                <a:uFillTx/>
              </a:rPr>
              <a:t>ip</a:t>
            </a:r>
          </a:p>
        </p:txBody>
      </p:sp>
      <p:sp>
        <p:nvSpPr>
          <p:cNvPr id="141" name="TextBox 140">
            <a:extLst>
              <a:ext uri="{FF2B5EF4-FFF2-40B4-BE49-F238E27FC236}">
                <a16:creationId xmlns:a16="http://schemas.microsoft.com/office/drawing/2014/main" xmlns="" id="{DFDB3BA6-99DF-479F-B3A8-02FC1C61755C}"/>
              </a:ext>
            </a:extLst>
          </p:cNvPr>
          <p:cNvSpPr txBox="1"/>
          <p:nvPr/>
        </p:nvSpPr>
        <p:spPr>
          <a:xfrm>
            <a:off x="6723224" y="3824243"/>
            <a:ext cx="524504"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5.5%*</a:t>
            </a:r>
          </a:p>
        </p:txBody>
      </p:sp>
      <p:sp>
        <p:nvSpPr>
          <p:cNvPr id="144" name="TextBox 143">
            <a:extLst>
              <a:ext uri="{FF2B5EF4-FFF2-40B4-BE49-F238E27FC236}">
                <a16:creationId xmlns:a16="http://schemas.microsoft.com/office/drawing/2014/main" xmlns="" id="{ACD6276D-20F8-4C4C-B703-74A7F34988CC}"/>
              </a:ext>
            </a:extLst>
          </p:cNvPr>
          <p:cNvSpPr txBox="1"/>
          <p:nvPr/>
        </p:nvSpPr>
        <p:spPr>
          <a:xfrm>
            <a:off x="6749900" y="4392255"/>
            <a:ext cx="474810"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0.3%</a:t>
            </a:r>
          </a:p>
        </p:txBody>
      </p:sp>
      <p:sp>
        <p:nvSpPr>
          <p:cNvPr id="147" name="TextBox 146">
            <a:extLst>
              <a:ext uri="{FF2B5EF4-FFF2-40B4-BE49-F238E27FC236}">
                <a16:creationId xmlns:a16="http://schemas.microsoft.com/office/drawing/2014/main" xmlns="" id="{9FC35C43-F4BA-4187-8586-B551A3706A42}"/>
              </a:ext>
            </a:extLst>
          </p:cNvPr>
          <p:cNvSpPr txBox="1"/>
          <p:nvPr/>
        </p:nvSpPr>
        <p:spPr>
          <a:xfrm>
            <a:off x="7900026" y="3518187"/>
            <a:ext cx="524504"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8.2%*</a:t>
            </a:r>
          </a:p>
        </p:txBody>
      </p:sp>
      <p:sp>
        <p:nvSpPr>
          <p:cNvPr id="164" name="TextBox 163">
            <a:extLst>
              <a:ext uri="{FF2B5EF4-FFF2-40B4-BE49-F238E27FC236}">
                <a16:creationId xmlns:a16="http://schemas.microsoft.com/office/drawing/2014/main" xmlns="" id="{97BBD905-0DA9-40F5-B52A-0588695713F8}"/>
              </a:ext>
            </a:extLst>
          </p:cNvPr>
          <p:cNvSpPr txBox="1"/>
          <p:nvPr/>
        </p:nvSpPr>
        <p:spPr>
          <a:xfrm>
            <a:off x="8198569" y="4302765"/>
            <a:ext cx="474810"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3.4%</a:t>
            </a:r>
          </a:p>
        </p:txBody>
      </p:sp>
      <p:sp>
        <p:nvSpPr>
          <p:cNvPr id="165" name="TextBox 164">
            <a:extLst>
              <a:ext uri="{FF2B5EF4-FFF2-40B4-BE49-F238E27FC236}">
                <a16:creationId xmlns:a16="http://schemas.microsoft.com/office/drawing/2014/main" xmlns="" id="{019D10F2-BE50-4A9A-BE17-A724D2171C8E}"/>
              </a:ext>
            </a:extLst>
          </p:cNvPr>
          <p:cNvSpPr txBox="1"/>
          <p:nvPr/>
        </p:nvSpPr>
        <p:spPr>
          <a:xfrm>
            <a:off x="7304554" y="3620555"/>
            <a:ext cx="524504"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7.3%*</a:t>
            </a:r>
          </a:p>
        </p:txBody>
      </p:sp>
      <p:sp>
        <p:nvSpPr>
          <p:cNvPr id="166" name="TextBox 165">
            <a:extLst>
              <a:ext uri="{FF2B5EF4-FFF2-40B4-BE49-F238E27FC236}">
                <a16:creationId xmlns:a16="http://schemas.microsoft.com/office/drawing/2014/main" xmlns="" id="{05439285-589A-4C6C-93CD-E887A1D115AA}"/>
              </a:ext>
            </a:extLst>
          </p:cNvPr>
          <p:cNvSpPr txBox="1"/>
          <p:nvPr/>
        </p:nvSpPr>
        <p:spPr>
          <a:xfrm>
            <a:off x="7703698" y="4416339"/>
            <a:ext cx="474810"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2.3%</a:t>
            </a:r>
          </a:p>
        </p:txBody>
      </p:sp>
      <p:sp>
        <p:nvSpPr>
          <p:cNvPr id="171" name="TextBox 170">
            <a:extLst>
              <a:ext uri="{FF2B5EF4-FFF2-40B4-BE49-F238E27FC236}">
                <a16:creationId xmlns:a16="http://schemas.microsoft.com/office/drawing/2014/main" xmlns="" id="{D4FD7428-8F94-479E-B02D-CDC4596519E8}"/>
              </a:ext>
            </a:extLst>
          </p:cNvPr>
          <p:cNvSpPr txBox="1"/>
          <p:nvPr/>
        </p:nvSpPr>
        <p:spPr>
          <a:xfrm>
            <a:off x="6829260" y="1909785"/>
            <a:ext cx="1258037" cy="267382"/>
          </a:xfrm>
          <a:prstGeom prst="rect">
            <a:avLst/>
          </a:prstGeom>
          <a:noFill/>
        </p:spPr>
        <p:txBody>
          <a:bodyPr wrap="none" lIns="51435" tIns="25718" rIns="51435" bIns="2571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rPr>
              <a:t>Femoral </a:t>
            </a:r>
            <a:r>
              <a:rPr lang="en-US" sz="1400" b="1" kern="0" dirty="0"/>
              <a:t>n</a:t>
            </a:r>
            <a:r>
              <a:rPr kumimoji="0" lang="en-US" sz="1400" b="1" i="0" u="none" strike="noStrike" kern="0" cap="none" spc="0" normalizeH="0" baseline="0" noProof="0" dirty="0">
                <a:ln>
                  <a:noFill/>
                </a:ln>
                <a:effectLst/>
                <a:uLnTx/>
                <a:uFillTx/>
              </a:rPr>
              <a:t>eck</a:t>
            </a:r>
          </a:p>
        </p:txBody>
      </p:sp>
      <p:sp>
        <p:nvSpPr>
          <p:cNvPr id="173" name="TextBox 172">
            <a:extLst>
              <a:ext uri="{FF2B5EF4-FFF2-40B4-BE49-F238E27FC236}">
                <a16:creationId xmlns:a16="http://schemas.microsoft.com/office/drawing/2014/main" xmlns="" id="{5014EE32-D39E-4661-94AB-EBF635BB9F54}"/>
              </a:ext>
            </a:extLst>
          </p:cNvPr>
          <p:cNvSpPr txBox="1"/>
          <p:nvPr/>
        </p:nvSpPr>
        <p:spPr>
          <a:xfrm>
            <a:off x="6892257" y="4873031"/>
            <a:ext cx="112723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Study month</a:t>
            </a:r>
          </a:p>
        </p:txBody>
      </p:sp>
      <p:grpSp>
        <p:nvGrpSpPr>
          <p:cNvPr id="174" name="Group 173">
            <a:extLst>
              <a:ext uri="{FF2B5EF4-FFF2-40B4-BE49-F238E27FC236}">
                <a16:creationId xmlns:a16="http://schemas.microsoft.com/office/drawing/2014/main" xmlns="" id="{E175B05E-FAF1-458F-B49F-B2A4F0A4E8CE}"/>
              </a:ext>
            </a:extLst>
          </p:cNvPr>
          <p:cNvGrpSpPr/>
          <p:nvPr/>
        </p:nvGrpSpPr>
        <p:grpSpPr>
          <a:xfrm>
            <a:off x="1513218" y="2481047"/>
            <a:ext cx="562566" cy="2176272"/>
            <a:chOff x="1642969" y="2252455"/>
            <a:chExt cx="601248" cy="2176272"/>
          </a:xfrm>
        </p:grpSpPr>
        <p:cxnSp>
          <p:nvCxnSpPr>
            <p:cNvPr id="175" name="Straight Connector 174">
              <a:extLst>
                <a:ext uri="{FF2B5EF4-FFF2-40B4-BE49-F238E27FC236}">
                  <a16:creationId xmlns:a16="http://schemas.microsoft.com/office/drawing/2014/main" xmlns="" id="{6F8CE626-1635-4FE1-AAB4-A53111F8B36C}"/>
                </a:ext>
              </a:extLst>
            </p:cNvPr>
            <p:cNvCxnSpPr/>
            <p:nvPr/>
          </p:nvCxnSpPr>
          <p:spPr bwMode="auto">
            <a:xfrm flipV="1">
              <a:off x="1642969" y="2252455"/>
              <a:ext cx="0" cy="2176272"/>
            </a:xfrm>
            <a:prstGeom prst="line">
              <a:avLst/>
            </a:prstGeom>
            <a:solidFill>
              <a:srgbClr val="006FAC"/>
            </a:solidFill>
            <a:ln w="12700" cap="flat" cmpd="sng" algn="ctr">
              <a:solidFill>
                <a:schemeClr val="tx1"/>
              </a:solidFill>
              <a:prstDash val="dash"/>
              <a:round/>
              <a:headEnd type="none" w="med" len="med"/>
              <a:tailEnd type="none" w="med" len="med"/>
            </a:ln>
            <a:effectLst/>
          </p:spPr>
        </p:cxnSp>
        <p:cxnSp>
          <p:nvCxnSpPr>
            <p:cNvPr id="176" name="Straight Connector 175">
              <a:extLst>
                <a:ext uri="{FF2B5EF4-FFF2-40B4-BE49-F238E27FC236}">
                  <a16:creationId xmlns:a16="http://schemas.microsoft.com/office/drawing/2014/main" xmlns="" id="{1B75B70F-42E9-4308-89B4-3BC080F078DA}"/>
                </a:ext>
              </a:extLst>
            </p:cNvPr>
            <p:cNvCxnSpPr/>
            <p:nvPr/>
          </p:nvCxnSpPr>
          <p:spPr bwMode="auto">
            <a:xfrm flipV="1">
              <a:off x="2244217" y="2252455"/>
              <a:ext cx="0" cy="2176272"/>
            </a:xfrm>
            <a:prstGeom prst="line">
              <a:avLst/>
            </a:prstGeom>
            <a:solidFill>
              <a:srgbClr val="006FAC"/>
            </a:solidFill>
            <a:ln w="12700" cap="flat" cmpd="sng" algn="ctr">
              <a:solidFill>
                <a:schemeClr val="tx1"/>
              </a:solidFill>
              <a:prstDash val="dash"/>
              <a:round/>
              <a:headEnd type="none" w="med" len="med"/>
              <a:tailEnd type="none" w="med" len="med"/>
            </a:ln>
            <a:effectLst/>
          </p:spPr>
        </p:cxnSp>
      </p:grpSp>
      <p:sp>
        <p:nvSpPr>
          <p:cNvPr id="177" name="TextBox 176">
            <a:extLst>
              <a:ext uri="{FF2B5EF4-FFF2-40B4-BE49-F238E27FC236}">
                <a16:creationId xmlns:a16="http://schemas.microsoft.com/office/drawing/2014/main" xmlns="" id="{270FECEF-1554-42F4-9683-5F5B08A7B58B}"/>
              </a:ext>
            </a:extLst>
          </p:cNvPr>
          <p:cNvSpPr txBox="1"/>
          <p:nvPr/>
        </p:nvSpPr>
        <p:spPr>
          <a:xfrm>
            <a:off x="1008488" y="3031740"/>
            <a:ext cx="59503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13.1%*</a:t>
            </a:r>
          </a:p>
        </p:txBody>
      </p:sp>
      <p:sp>
        <p:nvSpPr>
          <p:cNvPr id="178" name="TextBox 177">
            <a:extLst>
              <a:ext uri="{FF2B5EF4-FFF2-40B4-BE49-F238E27FC236}">
                <a16:creationId xmlns:a16="http://schemas.microsoft.com/office/drawing/2014/main" xmlns="" id="{D72FB4E8-10FA-4C44-ADFC-99AE5F2AC20D}"/>
              </a:ext>
            </a:extLst>
          </p:cNvPr>
          <p:cNvSpPr txBox="1"/>
          <p:nvPr/>
        </p:nvSpPr>
        <p:spPr>
          <a:xfrm>
            <a:off x="1602807" y="4430661"/>
            <a:ext cx="474810"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0.4%</a:t>
            </a:r>
          </a:p>
        </p:txBody>
      </p:sp>
      <p:sp>
        <p:nvSpPr>
          <p:cNvPr id="179" name="TextBox 178">
            <a:extLst>
              <a:ext uri="{FF2B5EF4-FFF2-40B4-BE49-F238E27FC236}">
                <a16:creationId xmlns:a16="http://schemas.microsoft.com/office/drawing/2014/main" xmlns="" id="{661C78C3-8999-4A4D-A58B-C8C7FCDF9CB2}"/>
              </a:ext>
            </a:extLst>
          </p:cNvPr>
          <p:cNvSpPr txBox="1"/>
          <p:nvPr/>
        </p:nvSpPr>
        <p:spPr>
          <a:xfrm>
            <a:off x="1585210" y="2637677"/>
            <a:ext cx="59503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16.6%*</a:t>
            </a:r>
          </a:p>
        </p:txBody>
      </p:sp>
      <p:sp>
        <p:nvSpPr>
          <p:cNvPr id="180" name="TextBox 179">
            <a:extLst>
              <a:ext uri="{FF2B5EF4-FFF2-40B4-BE49-F238E27FC236}">
                <a16:creationId xmlns:a16="http://schemas.microsoft.com/office/drawing/2014/main" xmlns="" id="{10836766-8223-4312-88B4-25917BF50D63}"/>
              </a:ext>
            </a:extLst>
          </p:cNvPr>
          <p:cNvSpPr txBox="1"/>
          <p:nvPr/>
        </p:nvSpPr>
        <p:spPr>
          <a:xfrm>
            <a:off x="2025085" y="4095306"/>
            <a:ext cx="474810"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5.5%</a:t>
            </a:r>
          </a:p>
        </p:txBody>
      </p:sp>
      <p:sp>
        <p:nvSpPr>
          <p:cNvPr id="181" name="TextBox 180">
            <a:extLst>
              <a:ext uri="{FF2B5EF4-FFF2-40B4-BE49-F238E27FC236}">
                <a16:creationId xmlns:a16="http://schemas.microsoft.com/office/drawing/2014/main" xmlns="" id="{3C39862B-1473-42F3-BCD8-C50C12B755ED}"/>
              </a:ext>
            </a:extLst>
          </p:cNvPr>
          <p:cNvSpPr txBox="1"/>
          <p:nvPr/>
        </p:nvSpPr>
        <p:spPr>
          <a:xfrm>
            <a:off x="2187420" y="2482868"/>
            <a:ext cx="59503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18.1%*</a:t>
            </a:r>
          </a:p>
        </p:txBody>
      </p:sp>
      <p:sp>
        <p:nvSpPr>
          <p:cNvPr id="182" name="TextBox 181">
            <a:extLst>
              <a:ext uri="{FF2B5EF4-FFF2-40B4-BE49-F238E27FC236}">
                <a16:creationId xmlns:a16="http://schemas.microsoft.com/office/drawing/2014/main" xmlns="" id="{7A13E8F9-B262-4BD9-9B26-E63021E9A7E3}"/>
              </a:ext>
            </a:extLst>
          </p:cNvPr>
          <p:cNvSpPr txBox="1"/>
          <p:nvPr/>
        </p:nvSpPr>
        <p:spPr>
          <a:xfrm>
            <a:off x="2556100" y="3885632"/>
            <a:ext cx="474810"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7.5%</a:t>
            </a:r>
          </a:p>
        </p:txBody>
      </p:sp>
      <p:grpSp>
        <p:nvGrpSpPr>
          <p:cNvPr id="183" name="Group 182">
            <a:extLst>
              <a:ext uri="{FF2B5EF4-FFF2-40B4-BE49-F238E27FC236}">
                <a16:creationId xmlns:a16="http://schemas.microsoft.com/office/drawing/2014/main" xmlns="" id="{69F94CED-D6B2-4546-B304-1A830706F7AB}"/>
              </a:ext>
            </a:extLst>
          </p:cNvPr>
          <p:cNvGrpSpPr/>
          <p:nvPr/>
        </p:nvGrpSpPr>
        <p:grpSpPr>
          <a:xfrm>
            <a:off x="1507957" y="2788396"/>
            <a:ext cx="1141631" cy="1727279"/>
            <a:chOff x="1637346" y="2559804"/>
            <a:chExt cx="1220130" cy="1727279"/>
          </a:xfrm>
        </p:grpSpPr>
        <p:cxnSp>
          <p:nvCxnSpPr>
            <p:cNvPr id="184" name="Straight Arrow Connector 183">
              <a:extLst>
                <a:ext uri="{FF2B5EF4-FFF2-40B4-BE49-F238E27FC236}">
                  <a16:creationId xmlns:a16="http://schemas.microsoft.com/office/drawing/2014/main" xmlns="" id="{959BFD4D-A592-44F1-82E1-0AB7B30F03BF}"/>
                </a:ext>
              </a:extLst>
            </p:cNvPr>
            <p:cNvCxnSpPr>
              <a:cxnSpLocks/>
            </p:cNvCxnSpPr>
            <p:nvPr/>
          </p:nvCxnSpPr>
          <p:spPr bwMode="auto">
            <a:xfrm flipV="1">
              <a:off x="1637346" y="3108592"/>
              <a:ext cx="0" cy="1178491"/>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cxnSp>
          <p:nvCxnSpPr>
            <p:cNvPr id="185" name="Straight Arrow Connector 184">
              <a:extLst>
                <a:ext uri="{FF2B5EF4-FFF2-40B4-BE49-F238E27FC236}">
                  <a16:creationId xmlns:a16="http://schemas.microsoft.com/office/drawing/2014/main" xmlns="" id="{5D831EA1-0BF7-4AD9-BD9A-081B36FDF7F6}"/>
                </a:ext>
              </a:extLst>
            </p:cNvPr>
            <p:cNvCxnSpPr/>
            <p:nvPr/>
          </p:nvCxnSpPr>
          <p:spPr bwMode="auto">
            <a:xfrm flipV="1">
              <a:off x="2244017" y="2707152"/>
              <a:ext cx="0" cy="1029024"/>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cxnSp>
          <p:nvCxnSpPr>
            <p:cNvPr id="186" name="Straight Arrow Connector 185">
              <a:extLst>
                <a:ext uri="{FF2B5EF4-FFF2-40B4-BE49-F238E27FC236}">
                  <a16:creationId xmlns:a16="http://schemas.microsoft.com/office/drawing/2014/main" xmlns="" id="{3A2D9843-EA68-45F3-9B71-3459C11ABB4C}"/>
                </a:ext>
              </a:extLst>
            </p:cNvPr>
            <p:cNvCxnSpPr/>
            <p:nvPr/>
          </p:nvCxnSpPr>
          <p:spPr bwMode="auto">
            <a:xfrm flipV="1">
              <a:off x="2849607" y="2559804"/>
              <a:ext cx="7869" cy="966659"/>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grpSp>
      <p:sp>
        <p:nvSpPr>
          <p:cNvPr id="191" name="TextBox 190">
            <a:extLst>
              <a:ext uri="{FF2B5EF4-FFF2-40B4-BE49-F238E27FC236}">
                <a16:creationId xmlns:a16="http://schemas.microsoft.com/office/drawing/2014/main" xmlns="" id="{A21E4A25-6324-44BD-932F-FF07C99AF7F3}"/>
              </a:ext>
            </a:extLst>
          </p:cNvPr>
          <p:cNvSpPr txBox="1"/>
          <p:nvPr/>
        </p:nvSpPr>
        <p:spPr>
          <a:xfrm>
            <a:off x="1169855" y="1909785"/>
            <a:ext cx="1277273" cy="267382"/>
          </a:xfrm>
          <a:prstGeom prst="rect">
            <a:avLst/>
          </a:prstGeom>
          <a:noFill/>
        </p:spPr>
        <p:txBody>
          <a:bodyPr wrap="none" lIns="51435" tIns="25718" rIns="51435" bIns="2571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rPr>
              <a:t>Lumbar spine</a:t>
            </a:r>
          </a:p>
        </p:txBody>
      </p:sp>
      <p:sp>
        <p:nvSpPr>
          <p:cNvPr id="193" name="TextBox 192">
            <a:extLst>
              <a:ext uri="{FF2B5EF4-FFF2-40B4-BE49-F238E27FC236}">
                <a16:creationId xmlns:a16="http://schemas.microsoft.com/office/drawing/2014/main" xmlns="" id="{154E9FEB-790B-4409-B28D-B48031FAEE9F}"/>
              </a:ext>
            </a:extLst>
          </p:cNvPr>
          <p:cNvSpPr txBox="1"/>
          <p:nvPr/>
        </p:nvSpPr>
        <p:spPr>
          <a:xfrm>
            <a:off x="1219385" y="4873031"/>
            <a:ext cx="112723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Study month</a:t>
            </a:r>
          </a:p>
        </p:txBody>
      </p:sp>
      <p:sp>
        <p:nvSpPr>
          <p:cNvPr id="194" name="TextBox 193">
            <a:extLst>
              <a:ext uri="{FF2B5EF4-FFF2-40B4-BE49-F238E27FC236}">
                <a16:creationId xmlns:a16="http://schemas.microsoft.com/office/drawing/2014/main" xmlns="" id="{6D3593D5-54DF-4F26-AC15-BA165038D4F5}"/>
              </a:ext>
            </a:extLst>
          </p:cNvPr>
          <p:cNvSpPr txBox="1"/>
          <p:nvPr/>
        </p:nvSpPr>
        <p:spPr>
          <a:xfrm rot="16200000">
            <a:off x="2360533" y="3440823"/>
            <a:ext cx="1914307" cy="2616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rPr>
              <a:t>Change from </a:t>
            </a:r>
            <a:r>
              <a:rPr lang="en-US" sz="1100" b="1" kern="0" dirty="0"/>
              <a:t>b</a:t>
            </a:r>
            <a:r>
              <a:rPr kumimoji="0" lang="en-US" sz="1100" b="1" i="0" u="none" strike="noStrike" kern="0" cap="none" spc="0" normalizeH="0" baseline="0" noProof="0" dirty="0">
                <a:ln>
                  <a:noFill/>
                </a:ln>
                <a:effectLst/>
                <a:uLnTx/>
                <a:uFillTx/>
              </a:rPr>
              <a:t>aseline (%)</a:t>
            </a:r>
          </a:p>
        </p:txBody>
      </p:sp>
      <p:sp>
        <p:nvSpPr>
          <p:cNvPr id="195" name="TextBox 194">
            <a:extLst>
              <a:ext uri="{FF2B5EF4-FFF2-40B4-BE49-F238E27FC236}">
                <a16:creationId xmlns:a16="http://schemas.microsoft.com/office/drawing/2014/main" xmlns="" id="{717BB545-689D-4B31-9750-A8163EC670DA}"/>
              </a:ext>
            </a:extLst>
          </p:cNvPr>
          <p:cNvSpPr txBox="1"/>
          <p:nvPr/>
        </p:nvSpPr>
        <p:spPr>
          <a:xfrm rot="16200000">
            <a:off x="5169048" y="3440823"/>
            <a:ext cx="1914307" cy="2616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rPr>
              <a:t>Change from </a:t>
            </a:r>
            <a:r>
              <a:rPr lang="en-US" sz="1100" b="1" kern="0" dirty="0"/>
              <a:t>b</a:t>
            </a:r>
            <a:r>
              <a:rPr kumimoji="0" lang="en-US" sz="1100" b="1" i="0" u="none" strike="noStrike" kern="0" cap="none" spc="0" normalizeH="0" baseline="0" noProof="0" dirty="0">
                <a:ln>
                  <a:noFill/>
                </a:ln>
                <a:effectLst/>
                <a:uLnTx/>
                <a:uFillTx/>
              </a:rPr>
              <a:t>aseline (%)</a:t>
            </a:r>
          </a:p>
        </p:txBody>
      </p:sp>
      <p:grpSp>
        <p:nvGrpSpPr>
          <p:cNvPr id="196" name="Group 195">
            <a:extLst>
              <a:ext uri="{FF2B5EF4-FFF2-40B4-BE49-F238E27FC236}">
                <a16:creationId xmlns:a16="http://schemas.microsoft.com/office/drawing/2014/main" xmlns="" id="{8007A3AA-C354-45B6-BD6F-29D6FF65C220}"/>
              </a:ext>
            </a:extLst>
          </p:cNvPr>
          <p:cNvGrpSpPr/>
          <p:nvPr/>
        </p:nvGrpSpPr>
        <p:grpSpPr>
          <a:xfrm>
            <a:off x="4353633" y="3701582"/>
            <a:ext cx="1162633" cy="803159"/>
            <a:chOff x="4353633" y="3701582"/>
            <a:chExt cx="1162633" cy="803159"/>
          </a:xfrm>
        </p:grpSpPr>
        <p:cxnSp>
          <p:nvCxnSpPr>
            <p:cNvPr id="197" name="Straight Arrow Connector 196">
              <a:extLst>
                <a:ext uri="{FF2B5EF4-FFF2-40B4-BE49-F238E27FC236}">
                  <a16:creationId xmlns:a16="http://schemas.microsoft.com/office/drawing/2014/main" xmlns="" id="{DAB52A52-6F41-46C7-BDA8-D0046068413A}"/>
                </a:ext>
              </a:extLst>
            </p:cNvPr>
            <p:cNvCxnSpPr>
              <a:cxnSpLocks/>
            </p:cNvCxnSpPr>
            <p:nvPr/>
          </p:nvCxnSpPr>
          <p:spPr bwMode="auto">
            <a:xfrm flipV="1">
              <a:off x="4353633" y="4065829"/>
              <a:ext cx="0" cy="438912"/>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cxnSp>
          <p:nvCxnSpPr>
            <p:cNvPr id="198" name="Straight Arrow Connector 197">
              <a:extLst>
                <a:ext uri="{FF2B5EF4-FFF2-40B4-BE49-F238E27FC236}">
                  <a16:creationId xmlns:a16="http://schemas.microsoft.com/office/drawing/2014/main" xmlns="" id="{D596DC5C-150F-448C-AB62-35049E2634AB}"/>
                </a:ext>
              </a:extLst>
            </p:cNvPr>
            <p:cNvCxnSpPr/>
            <p:nvPr/>
          </p:nvCxnSpPr>
          <p:spPr bwMode="auto">
            <a:xfrm flipV="1">
              <a:off x="4936414" y="3802515"/>
              <a:ext cx="0" cy="411480"/>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cxnSp>
          <p:nvCxnSpPr>
            <p:cNvPr id="199" name="Straight Arrow Connector 198">
              <a:extLst>
                <a:ext uri="{FF2B5EF4-FFF2-40B4-BE49-F238E27FC236}">
                  <a16:creationId xmlns:a16="http://schemas.microsoft.com/office/drawing/2014/main" xmlns="" id="{BF30FEAF-CD40-4D1E-8DE8-6EA361BBD86D}"/>
                </a:ext>
              </a:extLst>
            </p:cNvPr>
            <p:cNvCxnSpPr/>
            <p:nvPr/>
          </p:nvCxnSpPr>
          <p:spPr bwMode="auto">
            <a:xfrm flipV="1">
              <a:off x="5508903" y="3701582"/>
              <a:ext cx="7363" cy="411480"/>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grpSp>
      <p:grpSp>
        <p:nvGrpSpPr>
          <p:cNvPr id="200" name="Group 199">
            <a:extLst>
              <a:ext uri="{FF2B5EF4-FFF2-40B4-BE49-F238E27FC236}">
                <a16:creationId xmlns:a16="http://schemas.microsoft.com/office/drawing/2014/main" xmlns="" id="{80D68B5D-DA68-4784-A5F8-33FA7C5FA38E}"/>
              </a:ext>
            </a:extLst>
          </p:cNvPr>
          <p:cNvGrpSpPr/>
          <p:nvPr/>
        </p:nvGrpSpPr>
        <p:grpSpPr>
          <a:xfrm>
            <a:off x="7166720" y="3835761"/>
            <a:ext cx="1168757" cy="688655"/>
            <a:chOff x="7166720" y="3835761"/>
            <a:chExt cx="1168757" cy="688655"/>
          </a:xfrm>
        </p:grpSpPr>
        <p:cxnSp>
          <p:nvCxnSpPr>
            <p:cNvPr id="201" name="Straight Arrow Connector 200">
              <a:extLst>
                <a:ext uri="{FF2B5EF4-FFF2-40B4-BE49-F238E27FC236}">
                  <a16:creationId xmlns:a16="http://schemas.microsoft.com/office/drawing/2014/main" xmlns="" id="{4213E385-9AB5-4D13-97E0-9AD0338C1732}"/>
                </a:ext>
              </a:extLst>
            </p:cNvPr>
            <p:cNvCxnSpPr>
              <a:cxnSpLocks/>
            </p:cNvCxnSpPr>
            <p:nvPr/>
          </p:nvCxnSpPr>
          <p:spPr bwMode="auto">
            <a:xfrm flipV="1">
              <a:off x="7166720" y="4140368"/>
              <a:ext cx="0" cy="384048"/>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cxnSp>
          <p:nvCxnSpPr>
            <p:cNvPr id="202" name="Straight Arrow Connector 201">
              <a:extLst>
                <a:ext uri="{FF2B5EF4-FFF2-40B4-BE49-F238E27FC236}">
                  <a16:creationId xmlns:a16="http://schemas.microsoft.com/office/drawing/2014/main" xmlns="" id="{A42F28AD-A21B-42FE-9995-A797F4882AC5}"/>
                </a:ext>
              </a:extLst>
            </p:cNvPr>
            <p:cNvCxnSpPr/>
            <p:nvPr/>
          </p:nvCxnSpPr>
          <p:spPr bwMode="auto">
            <a:xfrm flipV="1">
              <a:off x="7745187" y="3936694"/>
              <a:ext cx="0" cy="365760"/>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cxnSp>
          <p:nvCxnSpPr>
            <p:cNvPr id="203" name="Straight Arrow Connector 202">
              <a:extLst>
                <a:ext uri="{FF2B5EF4-FFF2-40B4-BE49-F238E27FC236}">
                  <a16:creationId xmlns:a16="http://schemas.microsoft.com/office/drawing/2014/main" xmlns="" id="{01766C88-3082-44AB-9985-DAF5EC232A58}"/>
                </a:ext>
              </a:extLst>
            </p:cNvPr>
            <p:cNvCxnSpPr/>
            <p:nvPr/>
          </p:nvCxnSpPr>
          <p:spPr bwMode="auto">
            <a:xfrm flipV="1">
              <a:off x="8328114" y="3835761"/>
              <a:ext cx="7363" cy="365760"/>
            </a:xfrm>
            <a:prstGeom prst="straightConnector1">
              <a:avLst/>
            </a:prstGeom>
            <a:solidFill>
              <a:srgbClr val="006FAC"/>
            </a:solidFill>
            <a:ln w="22225" cap="flat" cmpd="sng" algn="ctr">
              <a:solidFill>
                <a:schemeClr val="tx1"/>
              </a:solidFill>
              <a:prstDash val="solid"/>
              <a:round/>
              <a:headEnd type="none" w="med" len="med"/>
              <a:tailEnd type="triangle" w="med" len="med"/>
            </a:ln>
            <a:effectLst/>
          </p:spPr>
        </p:cxnSp>
      </p:grpSp>
      <p:grpSp>
        <p:nvGrpSpPr>
          <p:cNvPr id="6" name="Group 5">
            <a:extLst>
              <a:ext uri="{FF2B5EF4-FFF2-40B4-BE49-F238E27FC236}">
                <a16:creationId xmlns:a16="http://schemas.microsoft.com/office/drawing/2014/main" xmlns="" id="{944F7D44-D1C9-7544-84D1-8F36A47E5CBD}"/>
              </a:ext>
            </a:extLst>
          </p:cNvPr>
          <p:cNvGrpSpPr/>
          <p:nvPr/>
        </p:nvGrpSpPr>
        <p:grpSpPr>
          <a:xfrm>
            <a:off x="409732" y="1208636"/>
            <a:ext cx="5976095" cy="475841"/>
            <a:chOff x="768275" y="1208636"/>
            <a:chExt cx="5976095" cy="475841"/>
          </a:xfrm>
        </p:grpSpPr>
        <p:sp>
          <p:nvSpPr>
            <p:cNvPr id="127" name="TextBox 735">
              <a:extLst>
                <a:ext uri="{FF2B5EF4-FFF2-40B4-BE49-F238E27FC236}">
                  <a16:creationId xmlns:a16="http://schemas.microsoft.com/office/drawing/2014/main" xmlns="" id="{9CCB6CEA-8A2C-A840-BA2C-640B142C3B4E}"/>
                </a:ext>
              </a:extLst>
            </p:cNvPr>
            <p:cNvSpPr txBox="1">
              <a:spLocks noChangeArrowheads="1"/>
            </p:cNvSpPr>
            <p:nvPr/>
          </p:nvSpPr>
          <p:spPr bwMode="auto">
            <a:xfrm>
              <a:off x="1013314" y="1208636"/>
              <a:ext cx="57310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Romosozumab-to-denosumab (lumbar spine, n = 3169; total hip, femoral neck, n = 3237)</a:t>
              </a:r>
            </a:p>
          </p:txBody>
        </p:sp>
        <p:sp>
          <p:nvSpPr>
            <p:cNvPr id="122" name="Oval 121">
              <a:extLst>
                <a:ext uri="{FF2B5EF4-FFF2-40B4-BE49-F238E27FC236}">
                  <a16:creationId xmlns:a16="http://schemas.microsoft.com/office/drawing/2014/main" xmlns="" id="{0BC6B7AD-AF2C-8A48-8B59-A660F98F07C0}"/>
                </a:ext>
              </a:extLst>
            </p:cNvPr>
            <p:cNvSpPr>
              <a:spLocks/>
            </p:cNvSpPr>
            <p:nvPr/>
          </p:nvSpPr>
          <p:spPr bwMode="auto">
            <a:xfrm>
              <a:off x="855529" y="1290841"/>
              <a:ext cx="97200" cy="97200"/>
            </a:xfrm>
            <a:prstGeom prst="ellipse">
              <a:avLst/>
            </a:prstGeom>
            <a:solidFill>
              <a:schemeClr val="tx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cxnSp>
          <p:nvCxnSpPr>
            <p:cNvPr id="5" name="Straight Connector 4">
              <a:extLst>
                <a:ext uri="{FF2B5EF4-FFF2-40B4-BE49-F238E27FC236}">
                  <a16:creationId xmlns:a16="http://schemas.microsoft.com/office/drawing/2014/main" xmlns="" id="{0E42D252-6C6E-0A42-A437-80E754296D72}"/>
                </a:ext>
              </a:extLst>
            </p:cNvPr>
            <p:cNvCxnSpPr/>
            <p:nvPr/>
          </p:nvCxnSpPr>
          <p:spPr bwMode="auto">
            <a:xfrm>
              <a:off x="768275" y="1339441"/>
              <a:ext cx="271708" cy="0"/>
            </a:xfrm>
            <a:prstGeom prst="line">
              <a:avLst/>
            </a:prstGeom>
            <a:solidFill>
              <a:schemeClr val="accent1"/>
            </a:solidFill>
            <a:ln w="25400" cap="flat" cmpd="sng" algn="ctr">
              <a:solidFill>
                <a:schemeClr val="accent1"/>
              </a:solidFill>
              <a:prstDash val="solid"/>
              <a:round/>
              <a:headEnd type="none" w="med" len="med"/>
              <a:tailEnd type="none" w="med" len="med"/>
            </a:ln>
            <a:effectLst/>
          </p:spPr>
        </p:cxnSp>
        <p:sp>
          <p:nvSpPr>
            <p:cNvPr id="130" name="TextBox 735">
              <a:extLst>
                <a:ext uri="{FF2B5EF4-FFF2-40B4-BE49-F238E27FC236}">
                  <a16:creationId xmlns:a16="http://schemas.microsoft.com/office/drawing/2014/main" xmlns="" id="{0436F3A8-A224-9A4E-9858-CA12BBD5707C}"/>
                </a:ext>
              </a:extLst>
            </p:cNvPr>
            <p:cNvSpPr txBox="1">
              <a:spLocks noChangeArrowheads="1"/>
            </p:cNvSpPr>
            <p:nvPr/>
          </p:nvSpPr>
          <p:spPr bwMode="auto">
            <a:xfrm>
              <a:off x="1013314" y="1422867"/>
              <a:ext cx="53319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Placebo-to-denosumab (lumbar spine, n = 3176; total hip, femoral neck, n = 3256) </a:t>
              </a:r>
            </a:p>
          </p:txBody>
        </p:sp>
        <p:sp>
          <p:nvSpPr>
            <p:cNvPr id="131" name="Oval 130">
              <a:extLst>
                <a:ext uri="{FF2B5EF4-FFF2-40B4-BE49-F238E27FC236}">
                  <a16:creationId xmlns:a16="http://schemas.microsoft.com/office/drawing/2014/main" xmlns="" id="{1691F574-53EC-834A-9C57-51AF8F9589EE}"/>
                </a:ext>
              </a:extLst>
            </p:cNvPr>
            <p:cNvSpPr>
              <a:spLocks/>
            </p:cNvSpPr>
            <p:nvPr/>
          </p:nvSpPr>
          <p:spPr bwMode="auto">
            <a:xfrm>
              <a:off x="855529" y="1505072"/>
              <a:ext cx="97200" cy="97200"/>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cxnSp>
          <p:nvCxnSpPr>
            <p:cNvPr id="132" name="Straight Connector 131">
              <a:extLst>
                <a:ext uri="{FF2B5EF4-FFF2-40B4-BE49-F238E27FC236}">
                  <a16:creationId xmlns:a16="http://schemas.microsoft.com/office/drawing/2014/main" xmlns="" id="{B925E6AD-7502-DF47-9E18-742FDF1F151B}"/>
                </a:ext>
              </a:extLst>
            </p:cNvPr>
            <p:cNvCxnSpPr/>
            <p:nvPr/>
          </p:nvCxnSpPr>
          <p:spPr bwMode="auto">
            <a:xfrm>
              <a:off x="768275" y="1553672"/>
              <a:ext cx="271708" cy="0"/>
            </a:xfrm>
            <a:prstGeom prst="line">
              <a:avLst/>
            </a:prstGeom>
            <a:solidFill>
              <a:schemeClr val="accent1"/>
            </a:solidFill>
            <a:ln w="25400" cap="flat" cmpd="sng" algn="ctr">
              <a:solidFill>
                <a:schemeClr val="bg1">
                  <a:lumMod val="50000"/>
                </a:schemeClr>
              </a:solidFill>
              <a:prstDash val="solid"/>
              <a:round/>
              <a:headEnd type="none" w="med" len="med"/>
              <a:tailEnd type="none" w="med" len="med"/>
            </a:ln>
            <a:effectLst/>
          </p:spPr>
        </p:cxnSp>
      </p:grpSp>
    </p:spTree>
    <p:extLst>
      <p:ext uri="{BB962C8B-B14F-4D97-AF65-F5344CB8AC3E}">
        <p14:creationId xmlns:p14="http://schemas.microsoft.com/office/powerpoint/2010/main" val="35072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graphicFrame>
        <p:nvGraphicFramePr>
          <p:cNvPr id="253" name="Chart 252">
            <a:extLst>
              <a:ext uri="{FF2B5EF4-FFF2-40B4-BE49-F238E27FC236}">
                <a16:creationId xmlns:a16="http://schemas.microsoft.com/office/drawing/2014/main" xmlns="" id="{02838C30-267E-4A1D-90CE-D21E8046C199}"/>
              </a:ext>
            </a:extLst>
          </p:cNvPr>
          <p:cNvGraphicFramePr/>
          <p:nvPr>
            <p:extLst>
              <p:ext uri="{D42A27DB-BD31-4B8C-83A1-F6EECF244321}">
                <p14:modId xmlns:p14="http://schemas.microsoft.com/office/powerpoint/2010/main" val="196419622"/>
              </p:ext>
            </p:extLst>
          </p:nvPr>
        </p:nvGraphicFramePr>
        <p:xfrm>
          <a:off x="1143980" y="1282437"/>
          <a:ext cx="7649932"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xmlns="" id="{F566F4F8-B6D3-5C4F-A0FD-F0DC26EAC018}"/>
              </a:ext>
            </a:extLst>
          </p:cNvPr>
          <p:cNvSpPr>
            <a:spLocks noGrp="1"/>
          </p:cNvSpPr>
          <p:nvPr>
            <p:ph type="title"/>
          </p:nvPr>
        </p:nvSpPr>
        <p:spPr/>
        <p:txBody>
          <a:bodyPr>
            <a:normAutofit/>
          </a:bodyPr>
          <a:lstStyle/>
          <a:p>
            <a:r>
              <a:rPr lang="en-CA" sz="2400" dirty="0"/>
              <a:t>FRAME: </a:t>
            </a:r>
            <a:r>
              <a:rPr lang="en-US" sz="2400" dirty="0"/>
              <a:t>New Vertebral Fracture Incidence Through </a:t>
            </a:r>
            <a:br>
              <a:rPr lang="en-US" sz="2400" dirty="0"/>
            </a:br>
            <a:r>
              <a:rPr lang="en-US" sz="2400" dirty="0"/>
              <a:t>Month 12, 24 and 36</a:t>
            </a:r>
          </a:p>
        </p:txBody>
      </p:sp>
      <p:sp>
        <p:nvSpPr>
          <p:cNvPr id="2" name="Text Placeholder 1">
            <a:extLst>
              <a:ext uri="{FF2B5EF4-FFF2-40B4-BE49-F238E27FC236}">
                <a16:creationId xmlns:a16="http://schemas.microsoft.com/office/drawing/2014/main" xmlns="" id="{847E090E-556E-B148-BC30-2324AA36DBA3}"/>
              </a:ext>
            </a:extLst>
          </p:cNvPr>
          <p:cNvSpPr>
            <a:spLocks noGrp="1"/>
          </p:cNvSpPr>
          <p:nvPr>
            <p:ph type="body" sz="quarter" idx="10"/>
          </p:nvPr>
        </p:nvSpPr>
        <p:spPr>
          <a:xfrm>
            <a:off x="216000" y="5660103"/>
            <a:ext cx="8628455" cy="971804"/>
          </a:xfrm>
        </p:spPr>
        <p:txBody>
          <a:bodyPr/>
          <a:lstStyle/>
          <a:p>
            <a:pPr lvl="0" defTabSz="1219170" eaLnBrk="1" fontAlgn="auto" hangingPunct="1">
              <a:lnSpc>
                <a:spcPct val="90000"/>
              </a:lnSpc>
              <a:buClrTx/>
              <a:defRPr/>
            </a:pPr>
            <a:r>
              <a:rPr lang="en-US" kern="1200" dirty="0">
                <a:solidFill>
                  <a:srgbClr val="777777"/>
                </a:solidFill>
              </a:rPr>
              <a:t>The RRR was assessed among subjects in the romosozumab group as compared with those in the placebo group at 12 months (end of the double-blind period) and at 24 and 36 months (by which time subjects in both groups had received open-label denosumab for 12 and 24 months, respectively) based on the Mantel-Haenszel method adjusted for age and prevalent vertebral fracture stratification variables. p values were based on a logistic regression model adjusted for age and prevalent vertebral fracture stratification variables. p values for 12-month and 24-month periods are adjusted values based on a sequential testing procedure and nominal for 36 months, without multiplicity adjustment. Data displayed for 12-month and 24-month periods are as reported for the primary analysis.</a:t>
            </a:r>
          </a:p>
          <a:p>
            <a:pPr lvl="0" defTabSz="1219170" eaLnBrk="1" fontAlgn="auto" hangingPunct="1">
              <a:lnSpc>
                <a:spcPct val="90000"/>
              </a:lnSpc>
              <a:buClrTx/>
              <a:defRPr/>
            </a:pPr>
            <a:r>
              <a:rPr lang="en-US" kern="1200" dirty="0">
                <a:solidFill>
                  <a:srgbClr val="777777"/>
                </a:solidFill>
              </a:rPr>
              <a:t>n = number of subjects with fractures; N1 = number of subjects in the analysis set; RRR = relative risk reduction.</a:t>
            </a:r>
          </a:p>
          <a:p>
            <a:pPr defTabSz="457200"/>
            <a:r>
              <a:rPr lang="en-US" dirty="0">
                <a:solidFill>
                  <a:srgbClr val="777777"/>
                </a:solidFill>
                <a:cs typeface="Arial" panose="020B0604020202020204" pitchFamily="34" charset="0"/>
              </a:rPr>
              <a:t>Adapted from: Lewiecki EM, </a:t>
            </a:r>
            <a:r>
              <a:rPr lang="en-US" i="1" dirty="0">
                <a:solidFill>
                  <a:srgbClr val="777777"/>
                </a:solidFill>
                <a:cs typeface="Arial" panose="020B0604020202020204" pitchFamily="34" charset="0"/>
              </a:rPr>
              <a:t>et al. J Bone Miner Res</a:t>
            </a:r>
            <a:r>
              <a:rPr lang="en-US" dirty="0">
                <a:solidFill>
                  <a:srgbClr val="777777"/>
                </a:solidFill>
                <a:cs typeface="Arial" panose="020B0604020202020204" pitchFamily="34" charset="0"/>
              </a:rPr>
              <a:t> 2019;34:419–28.</a:t>
            </a:r>
            <a:endParaRPr lang="hr-HR" i="1" dirty="0">
              <a:solidFill>
                <a:srgbClr val="777777"/>
              </a:solidFill>
              <a:cs typeface="Arial" panose="020B0604020202020204" pitchFamily="34" charset="0"/>
            </a:endParaRPr>
          </a:p>
        </p:txBody>
      </p:sp>
      <p:sp>
        <p:nvSpPr>
          <p:cNvPr id="8" name="Rectangle 92">
            <a:extLst>
              <a:ext uri="{FF2B5EF4-FFF2-40B4-BE49-F238E27FC236}">
                <a16:creationId xmlns:a16="http://schemas.microsoft.com/office/drawing/2014/main" xmlns="" id="{74357F0D-99E6-3848-86C4-2A743F907AA4}"/>
              </a:ext>
            </a:extLst>
          </p:cNvPr>
          <p:cNvSpPr>
            <a:spLocks noChangeArrowheads="1"/>
          </p:cNvSpPr>
          <p:nvPr/>
        </p:nvSpPr>
        <p:spPr bwMode="auto">
          <a:xfrm>
            <a:off x="2727101" y="5359601"/>
            <a:ext cx="6978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16/3321</a:t>
            </a:r>
          </a:p>
        </p:txBody>
      </p:sp>
      <p:sp>
        <p:nvSpPr>
          <p:cNvPr id="26" name="Rectangle 92">
            <a:extLst>
              <a:ext uri="{FF2B5EF4-FFF2-40B4-BE49-F238E27FC236}">
                <a16:creationId xmlns:a16="http://schemas.microsoft.com/office/drawing/2014/main" xmlns="" id="{A5F08CDF-BF19-B749-8037-E47ADA35DE91}"/>
              </a:ext>
            </a:extLst>
          </p:cNvPr>
          <p:cNvSpPr>
            <a:spLocks noChangeArrowheads="1"/>
          </p:cNvSpPr>
          <p:nvPr/>
        </p:nvSpPr>
        <p:spPr bwMode="auto">
          <a:xfrm>
            <a:off x="6771308" y="5359601"/>
            <a:ext cx="67125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94/3327</a:t>
            </a:r>
          </a:p>
        </p:txBody>
      </p:sp>
      <p:sp>
        <p:nvSpPr>
          <p:cNvPr id="28" name="Rectangle 92">
            <a:extLst>
              <a:ext uri="{FF2B5EF4-FFF2-40B4-BE49-F238E27FC236}">
                <a16:creationId xmlns:a16="http://schemas.microsoft.com/office/drawing/2014/main" xmlns="" id="{6142DD40-EDF8-2443-A5BE-6D0F7D3E6C1A}"/>
              </a:ext>
            </a:extLst>
          </p:cNvPr>
          <p:cNvSpPr>
            <a:spLocks noChangeArrowheads="1"/>
          </p:cNvSpPr>
          <p:nvPr/>
        </p:nvSpPr>
        <p:spPr bwMode="auto">
          <a:xfrm>
            <a:off x="4267434" y="5359601"/>
            <a:ext cx="7210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84/3327 </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56" name="Rectangle 92">
            <a:extLst>
              <a:ext uri="{FF2B5EF4-FFF2-40B4-BE49-F238E27FC236}">
                <a16:creationId xmlns:a16="http://schemas.microsoft.com/office/drawing/2014/main" xmlns="" id="{DB8959E3-B7BC-5A48-B39E-3F7794018559}"/>
              </a:ext>
            </a:extLst>
          </p:cNvPr>
          <p:cNvSpPr>
            <a:spLocks noChangeArrowheads="1"/>
          </p:cNvSpPr>
          <p:nvPr/>
        </p:nvSpPr>
        <p:spPr bwMode="auto">
          <a:xfrm>
            <a:off x="1878677" y="5359601"/>
            <a:ext cx="6552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59/3322</a:t>
            </a:r>
          </a:p>
        </p:txBody>
      </p:sp>
      <p:sp>
        <p:nvSpPr>
          <p:cNvPr id="57" name="Rectangle 92">
            <a:extLst>
              <a:ext uri="{FF2B5EF4-FFF2-40B4-BE49-F238E27FC236}">
                <a16:creationId xmlns:a16="http://schemas.microsoft.com/office/drawing/2014/main" xmlns="" id="{034A22F1-62FF-D542-8469-5B764D5A57A5}"/>
              </a:ext>
            </a:extLst>
          </p:cNvPr>
          <p:cNvSpPr>
            <a:spLocks noChangeArrowheads="1"/>
          </p:cNvSpPr>
          <p:nvPr/>
        </p:nvSpPr>
        <p:spPr bwMode="auto">
          <a:xfrm>
            <a:off x="5151042" y="5359601"/>
            <a:ext cx="7402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050" b="0" i="0" u="none" strike="noStrike" kern="1200" cap="none" spc="0" normalizeH="0" baseline="0" noProof="0" dirty="0">
                <a:ln>
                  <a:noFill/>
                </a:ln>
                <a:effectLst/>
                <a:uLnTx/>
                <a:uFillTx/>
                <a:latin typeface="Arial" pitchFamily="34" charset="0"/>
                <a:ea typeface="ＭＳ Ｐゴシック" pitchFamily="34" charset="-128"/>
                <a:cs typeface="+mn-cs"/>
              </a:rPr>
              <a:t>21/3325 </a:t>
            </a:r>
            <a:endPar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endParaRPr>
          </a:p>
        </p:txBody>
      </p:sp>
      <p:sp>
        <p:nvSpPr>
          <p:cNvPr id="58" name="Rectangle 92">
            <a:extLst>
              <a:ext uri="{FF2B5EF4-FFF2-40B4-BE49-F238E27FC236}">
                <a16:creationId xmlns:a16="http://schemas.microsoft.com/office/drawing/2014/main" xmlns="" id="{6A113A07-3ACA-0F46-AE19-8A02D31998EE}"/>
              </a:ext>
            </a:extLst>
          </p:cNvPr>
          <p:cNvSpPr>
            <a:spLocks noChangeArrowheads="1"/>
          </p:cNvSpPr>
          <p:nvPr/>
        </p:nvSpPr>
        <p:spPr bwMode="auto">
          <a:xfrm>
            <a:off x="7643447" y="5359601"/>
            <a:ext cx="6910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050" b="0" i="0" u="none" strike="noStrike" kern="1200" cap="none" spc="0" normalizeH="0" baseline="0" noProof="0" dirty="0">
                <a:ln>
                  <a:noFill/>
                </a:ln>
                <a:effectLst/>
                <a:uLnTx/>
                <a:uFillTx/>
                <a:latin typeface="Arial" pitchFamily="34" charset="0"/>
                <a:ea typeface="ＭＳ Ｐゴシック" pitchFamily="34" charset="-128"/>
                <a:cs typeface="+mn-cs"/>
              </a:rPr>
              <a:t>32/3327</a:t>
            </a:r>
          </a:p>
        </p:txBody>
      </p:sp>
      <p:sp>
        <p:nvSpPr>
          <p:cNvPr id="60" name="TextBox 59">
            <a:extLst>
              <a:ext uri="{FF2B5EF4-FFF2-40B4-BE49-F238E27FC236}">
                <a16:creationId xmlns:a16="http://schemas.microsoft.com/office/drawing/2014/main" xmlns="" id="{22D59B2D-E29A-4C63-9636-CEFB9D2843BF}"/>
              </a:ext>
            </a:extLst>
          </p:cNvPr>
          <p:cNvSpPr txBox="1"/>
          <p:nvPr/>
        </p:nvSpPr>
        <p:spPr>
          <a:xfrm>
            <a:off x="2277447" y="4783629"/>
            <a:ext cx="803425" cy="261610"/>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rPr>
              <a:t>Month 12</a:t>
            </a:r>
          </a:p>
        </p:txBody>
      </p:sp>
      <p:sp>
        <p:nvSpPr>
          <p:cNvPr id="61" name="TextBox 60">
            <a:extLst>
              <a:ext uri="{FF2B5EF4-FFF2-40B4-BE49-F238E27FC236}">
                <a16:creationId xmlns:a16="http://schemas.microsoft.com/office/drawing/2014/main" xmlns="" id="{F6406AF4-DD47-4A82-9D5A-BF5297727187}"/>
              </a:ext>
            </a:extLst>
          </p:cNvPr>
          <p:cNvSpPr txBox="1"/>
          <p:nvPr/>
        </p:nvSpPr>
        <p:spPr>
          <a:xfrm>
            <a:off x="4697526" y="4783629"/>
            <a:ext cx="803425" cy="261610"/>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rPr>
              <a:t>Month 24</a:t>
            </a:r>
          </a:p>
        </p:txBody>
      </p:sp>
      <p:sp>
        <p:nvSpPr>
          <p:cNvPr id="62" name="TextBox 61">
            <a:extLst>
              <a:ext uri="{FF2B5EF4-FFF2-40B4-BE49-F238E27FC236}">
                <a16:creationId xmlns:a16="http://schemas.microsoft.com/office/drawing/2014/main" xmlns="" id="{4E954A43-9988-40C1-A966-C14686753C86}"/>
              </a:ext>
            </a:extLst>
          </p:cNvPr>
          <p:cNvSpPr txBox="1"/>
          <p:nvPr/>
        </p:nvSpPr>
        <p:spPr>
          <a:xfrm>
            <a:off x="7106935" y="4783629"/>
            <a:ext cx="803425" cy="261610"/>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effectLst/>
                <a:uLnTx/>
                <a:uFillTx/>
              </a:rPr>
              <a:t>Month 36</a:t>
            </a:r>
          </a:p>
        </p:txBody>
      </p:sp>
      <p:sp>
        <p:nvSpPr>
          <p:cNvPr id="249" name="Rectangle 86">
            <a:extLst>
              <a:ext uri="{FF2B5EF4-FFF2-40B4-BE49-F238E27FC236}">
                <a16:creationId xmlns:a16="http://schemas.microsoft.com/office/drawing/2014/main" xmlns="" id="{FE63E8A7-6DB4-4D12-B9BF-8DD75C2165CB}"/>
              </a:ext>
            </a:extLst>
          </p:cNvPr>
          <p:cNvSpPr>
            <a:spLocks noChangeArrowheads="1"/>
          </p:cNvSpPr>
          <p:nvPr/>
        </p:nvSpPr>
        <p:spPr bwMode="auto">
          <a:xfrm>
            <a:off x="958929" y="5359601"/>
            <a:ext cx="49850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en-US" sz="1050" b="0" i="0" u="none" strike="noStrike" kern="0" cap="none" spc="0" normalizeH="0" baseline="0" noProof="0" dirty="0">
                <a:ln>
                  <a:noFill/>
                </a:ln>
                <a:effectLst/>
                <a:uLnTx/>
                <a:uFillTx/>
                <a:latin typeface="Arial" pitchFamily="34" charset="0"/>
                <a:ea typeface="ＭＳ Ｐゴシック" pitchFamily="34" charset="-128"/>
              </a:rPr>
              <a:t>n/N1 =</a:t>
            </a:r>
          </a:p>
        </p:txBody>
      </p:sp>
      <p:grpSp>
        <p:nvGrpSpPr>
          <p:cNvPr id="208" name="Group 207">
            <a:extLst>
              <a:ext uri="{FF2B5EF4-FFF2-40B4-BE49-F238E27FC236}">
                <a16:creationId xmlns:a16="http://schemas.microsoft.com/office/drawing/2014/main" xmlns="" id="{76FA04AE-4DFC-4CCC-A227-5F9C475ECE0A}"/>
              </a:ext>
            </a:extLst>
          </p:cNvPr>
          <p:cNvGrpSpPr/>
          <p:nvPr/>
        </p:nvGrpSpPr>
        <p:grpSpPr>
          <a:xfrm>
            <a:off x="1121350" y="2038802"/>
            <a:ext cx="330301" cy="2931911"/>
            <a:chOff x="686961" y="2085187"/>
            <a:chExt cx="330301" cy="3322832"/>
          </a:xfrm>
        </p:grpSpPr>
        <p:sp>
          <p:nvSpPr>
            <p:cNvPr id="243" name="Rectangle 242">
              <a:extLst>
                <a:ext uri="{FF2B5EF4-FFF2-40B4-BE49-F238E27FC236}">
                  <a16:creationId xmlns:a16="http://schemas.microsoft.com/office/drawing/2014/main" xmlns="" id="{F1FB8709-19E1-40EB-978A-B9727749B250}"/>
                </a:ext>
              </a:extLst>
            </p:cNvPr>
            <p:cNvSpPr/>
            <p:nvPr/>
          </p:nvSpPr>
          <p:spPr bwMode="auto">
            <a:xfrm>
              <a:off x="686961" y="2087392"/>
              <a:ext cx="269624" cy="3320627"/>
            </a:xfrm>
            <a:prstGeom prst="rect">
              <a:avLst/>
            </a:prstGeom>
            <a:solidFill>
              <a:srgbClr val="FFFFFF"/>
            </a:solidFill>
            <a:ln w="12700" cap="flat" cmpd="sng" algn="ctr">
              <a:noFill/>
              <a:prstDash val="solid"/>
              <a:round/>
              <a:headEnd type="none" w="med" len="med"/>
              <a:tailEnd type="oval"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endParaRPr>
            </a:p>
          </p:txBody>
        </p:sp>
        <p:grpSp>
          <p:nvGrpSpPr>
            <p:cNvPr id="244" name="Group 243">
              <a:extLst>
                <a:ext uri="{FF2B5EF4-FFF2-40B4-BE49-F238E27FC236}">
                  <a16:creationId xmlns:a16="http://schemas.microsoft.com/office/drawing/2014/main" xmlns="" id="{8FADA13F-E4EC-4979-B056-F26AEF0B4C59}"/>
                </a:ext>
              </a:extLst>
            </p:cNvPr>
            <p:cNvGrpSpPr/>
            <p:nvPr/>
          </p:nvGrpSpPr>
          <p:grpSpPr>
            <a:xfrm>
              <a:off x="754048" y="2085187"/>
              <a:ext cx="263214" cy="3282456"/>
              <a:chOff x="-64558" y="2085187"/>
              <a:chExt cx="263214" cy="3282456"/>
            </a:xfrm>
          </p:grpSpPr>
          <p:sp>
            <p:nvSpPr>
              <p:cNvPr id="245" name="TextBox 244">
                <a:extLst>
                  <a:ext uri="{FF2B5EF4-FFF2-40B4-BE49-F238E27FC236}">
                    <a16:creationId xmlns:a16="http://schemas.microsoft.com/office/drawing/2014/main" xmlns="" id="{84301C1A-5696-4DB4-B65F-CA0F0DBA0073}"/>
                  </a:ext>
                </a:extLst>
              </p:cNvPr>
              <p:cNvSpPr txBox="1"/>
              <p:nvPr/>
            </p:nvSpPr>
            <p:spPr>
              <a:xfrm>
                <a:off x="-64557" y="3080509"/>
                <a:ext cx="263213" cy="296491"/>
              </a:xfrm>
              <a:prstGeom prst="rect">
                <a:avLst/>
              </a:prstGeom>
              <a:noFill/>
              <a:ln>
                <a:noFill/>
              </a:ln>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2</a:t>
                </a:r>
              </a:p>
            </p:txBody>
          </p:sp>
          <p:sp>
            <p:nvSpPr>
              <p:cNvPr id="246" name="TextBox 245">
                <a:extLst>
                  <a:ext uri="{FF2B5EF4-FFF2-40B4-BE49-F238E27FC236}">
                    <a16:creationId xmlns:a16="http://schemas.microsoft.com/office/drawing/2014/main" xmlns="" id="{3F14E89B-B4DF-4542-8DC8-D52E07BDAC6F}"/>
                  </a:ext>
                </a:extLst>
              </p:cNvPr>
              <p:cNvSpPr txBox="1"/>
              <p:nvPr/>
            </p:nvSpPr>
            <p:spPr>
              <a:xfrm>
                <a:off x="-64557" y="4075831"/>
                <a:ext cx="263213" cy="296491"/>
              </a:xfrm>
              <a:prstGeom prst="rect">
                <a:avLst/>
              </a:prstGeom>
              <a:noFill/>
              <a:ln>
                <a:noFill/>
              </a:ln>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1</a:t>
                </a:r>
              </a:p>
            </p:txBody>
          </p:sp>
          <p:sp>
            <p:nvSpPr>
              <p:cNvPr id="247" name="TextBox 246">
                <a:extLst>
                  <a:ext uri="{FF2B5EF4-FFF2-40B4-BE49-F238E27FC236}">
                    <a16:creationId xmlns:a16="http://schemas.microsoft.com/office/drawing/2014/main" xmlns="" id="{4832039A-A739-4946-A9B6-F48B152DBF7B}"/>
                  </a:ext>
                </a:extLst>
              </p:cNvPr>
              <p:cNvSpPr txBox="1"/>
              <p:nvPr/>
            </p:nvSpPr>
            <p:spPr>
              <a:xfrm>
                <a:off x="-64557" y="5071152"/>
                <a:ext cx="263213" cy="296491"/>
              </a:xfrm>
              <a:prstGeom prst="rect">
                <a:avLst/>
              </a:prstGeom>
              <a:noFill/>
              <a:ln>
                <a:noFill/>
              </a:ln>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0</a:t>
                </a:r>
              </a:p>
            </p:txBody>
          </p:sp>
          <p:sp>
            <p:nvSpPr>
              <p:cNvPr id="248" name="TextBox 247">
                <a:extLst>
                  <a:ext uri="{FF2B5EF4-FFF2-40B4-BE49-F238E27FC236}">
                    <a16:creationId xmlns:a16="http://schemas.microsoft.com/office/drawing/2014/main" xmlns="" id="{EF409481-29DC-41A6-B530-C81647568197}"/>
                  </a:ext>
                </a:extLst>
              </p:cNvPr>
              <p:cNvSpPr txBox="1"/>
              <p:nvPr/>
            </p:nvSpPr>
            <p:spPr>
              <a:xfrm>
                <a:off x="-64558" y="2085187"/>
                <a:ext cx="263213" cy="296491"/>
              </a:xfrm>
              <a:prstGeom prst="rect">
                <a:avLst/>
              </a:prstGeom>
              <a:noFill/>
              <a:ln>
                <a:noFill/>
              </a:ln>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3</a:t>
                </a:r>
              </a:p>
            </p:txBody>
          </p:sp>
        </p:grpSp>
      </p:grpSp>
      <p:sp>
        <p:nvSpPr>
          <p:cNvPr id="212" name="Text Box 16">
            <a:extLst>
              <a:ext uri="{FF2B5EF4-FFF2-40B4-BE49-F238E27FC236}">
                <a16:creationId xmlns:a16="http://schemas.microsoft.com/office/drawing/2014/main" xmlns="" id="{A0F32077-45FD-4679-A0F1-2E604A774FE5}"/>
              </a:ext>
            </a:extLst>
          </p:cNvPr>
          <p:cNvSpPr txBox="1">
            <a:spLocks noChangeArrowheads="1"/>
          </p:cNvSpPr>
          <p:nvPr/>
        </p:nvSpPr>
        <p:spPr bwMode="auto">
          <a:xfrm>
            <a:off x="2086887" y="2589866"/>
            <a:ext cx="123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eaLnBrk="1" fontAlgn="base" latinLnBrk="0" hangingPunct="1">
              <a:lnSpc>
                <a:spcPct val="100000"/>
              </a:lnSpc>
              <a:spcBef>
                <a:spcPts val="0"/>
              </a:spcBef>
              <a:spcAft>
                <a:spcPct val="0"/>
              </a:spcAft>
              <a:buClrTx/>
              <a:buSzTx/>
              <a:buFont typeface="Wingdings" pitchFamily="2" charset="2"/>
              <a:buNone/>
              <a:tabLst/>
              <a:defRPr/>
            </a:pPr>
            <a:r>
              <a:rPr kumimoji="0" lang="en-US" altLang="en-US" sz="1100" i="0" u="none" strike="noStrike" kern="0" cap="none" spc="0" normalizeH="0" baseline="0" noProof="0" dirty="0">
                <a:ln>
                  <a:noFill/>
                </a:ln>
                <a:effectLst/>
                <a:uLnTx/>
                <a:uFillTx/>
              </a:rPr>
              <a:t>RRR = 73%</a:t>
            </a:r>
          </a:p>
          <a:p>
            <a:pPr marL="0" marR="0" lvl="0" indent="0" algn="ctr" defTabSz="914400" eaLnBrk="1" fontAlgn="base" latinLnBrk="0" hangingPunct="1">
              <a:lnSpc>
                <a:spcPct val="100000"/>
              </a:lnSpc>
              <a:spcBef>
                <a:spcPts val="0"/>
              </a:spcBef>
              <a:spcAft>
                <a:spcPct val="0"/>
              </a:spcAft>
              <a:buClrTx/>
              <a:buSzTx/>
              <a:buFont typeface="Wingdings" pitchFamily="2" charset="2"/>
              <a:buNone/>
              <a:tabLst/>
              <a:defRPr/>
            </a:pPr>
            <a:r>
              <a:rPr lang="en-US" altLang="en-US" sz="1100" kern="0" dirty="0"/>
              <a:t>p &lt; </a:t>
            </a:r>
            <a:r>
              <a:rPr kumimoji="0" lang="en-US" altLang="en-US" sz="1100" i="0" u="none" strike="noStrike" kern="0" cap="none" spc="0" normalizeH="0" baseline="0" noProof="0" dirty="0">
                <a:ln>
                  <a:noFill/>
                </a:ln>
                <a:effectLst/>
                <a:uLnTx/>
                <a:uFillTx/>
              </a:rPr>
              <a:t>0.001</a:t>
            </a:r>
          </a:p>
        </p:txBody>
      </p:sp>
      <p:sp>
        <p:nvSpPr>
          <p:cNvPr id="213" name="Text Box 16">
            <a:extLst>
              <a:ext uri="{FF2B5EF4-FFF2-40B4-BE49-F238E27FC236}">
                <a16:creationId xmlns:a16="http://schemas.microsoft.com/office/drawing/2014/main" xmlns="" id="{6C642055-C460-4ED8-8EBF-E6873E8E06CE}"/>
              </a:ext>
            </a:extLst>
          </p:cNvPr>
          <p:cNvSpPr txBox="1">
            <a:spLocks noChangeArrowheads="1"/>
          </p:cNvSpPr>
          <p:nvPr/>
        </p:nvSpPr>
        <p:spPr bwMode="auto">
          <a:xfrm>
            <a:off x="4472868" y="1965902"/>
            <a:ext cx="123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eaLnBrk="1" fontAlgn="base" latinLnBrk="0" hangingPunct="1">
              <a:lnSpc>
                <a:spcPct val="100000"/>
              </a:lnSpc>
              <a:spcBef>
                <a:spcPts val="0"/>
              </a:spcBef>
              <a:spcAft>
                <a:spcPct val="0"/>
              </a:spcAft>
              <a:buClrTx/>
              <a:buSzTx/>
              <a:buFont typeface="Wingdings" pitchFamily="2" charset="2"/>
              <a:buNone/>
              <a:tabLst/>
              <a:defRPr/>
            </a:pPr>
            <a:r>
              <a:rPr kumimoji="0" lang="en-US" altLang="en-US" sz="1100" i="0" u="none" strike="noStrike" kern="0" cap="none" spc="0" normalizeH="0" baseline="0" noProof="0" dirty="0">
                <a:ln>
                  <a:noFill/>
                </a:ln>
                <a:effectLst/>
                <a:uLnTx/>
                <a:uFillTx/>
                <a:latin typeface="Arial" pitchFamily="34" charset="0"/>
                <a:ea typeface="ＭＳ Ｐゴシック" pitchFamily="34" charset="-128"/>
              </a:rPr>
              <a:t>RRR = 75%</a:t>
            </a:r>
          </a:p>
          <a:p>
            <a:pPr marL="0" marR="0" lvl="0" indent="0" algn="ctr" defTabSz="914400" eaLnBrk="1" fontAlgn="base" latinLnBrk="0" hangingPunct="1">
              <a:lnSpc>
                <a:spcPct val="100000"/>
              </a:lnSpc>
              <a:spcBef>
                <a:spcPts val="0"/>
              </a:spcBef>
              <a:spcAft>
                <a:spcPct val="0"/>
              </a:spcAft>
              <a:buClrTx/>
              <a:buSzTx/>
              <a:buFont typeface="Wingdings" pitchFamily="2" charset="2"/>
              <a:buNone/>
              <a:tabLst/>
              <a:defRPr/>
            </a:pPr>
            <a:r>
              <a:rPr kumimoji="0" lang="en-US" altLang="en-US" sz="1100" u="none" strike="noStrike" kern="0" cap="none" spc="0" normalizeH="0" baseline="0" noProof="0" dirty="0">
                <a:ln>
                  <a:noFill/>
                </a:ln>
                <a:effectLst/>
                <a:uLnTx/>
                <a:uFillTx/>
                <a:latin typeface="Arial" pitchFamily="34" charset="0"/>
                <a:ea typeface="ＭＳ Ｐゴシック" pitchFamily="34" charset="-128"/>
              </a:rPr>
              <a:t>p &lt; </a:t>
            </a:r>
            <a:r>
              <a:rPr kumimoji="0" lang="en-US" altLang="en-US" sz="1100" i="0" u="none" strike="noStrike" kern="0" cap="none" spc="0" normalizeH="0" baseline="0" noProof="0" dirty="0">
                <a:ln>
                  <a:noFill/>
                </a:ln>
                <a:effectLst/>
                <a:uLnTx/>
                <a:uFillTx/>
                <a:latin typeface="Arial" pitchFamily="34" charset="0"/>
                <a:ea typeface="ＭＳ Ｐゴシック" pitchFamily="34" charset="-128"/>
              </a:rPr>
              <a:t>0.001</a:t>
            </a:r>
          </a:p>
        </p:txBody>
      </p:sp>
      <p:sp>
        <p:nvSpPr>
          <p:cNvPr id="214" name="Text Box 16">
            <a:extLst>
              <a:ext uri="{FF2B5EF4-FFF2-40B4-BE49-F238E27FC236}">
                <a16:creationId xmlns:a16="http://schemas.microsoft.com/office/drawing/2014/main" xmlns="" id="{415E4324-8360-4A7A-964B-D6FEABAD2688}"/>
              </a:ext>
            </a:extLst>
          </p:cNvPr>
          <p:cNvSpPr txBox="1">
            <a:spLocks noChangeArrowheads="1"/>
          </p:cNvSpPr>
          <p:nvPr/>
        </p:nvSpPr>
        <p:spPr bwMode="auto">
          <a:xfrm>
            <a:off x="6878662" y="1714394"/>
            <a:ext cx="123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eaLnBrk="1" fontAlgn="base" latinLnBrk="0" hangingPunct="1">
              <a:lnSpc>
                <a:spcPct val="100000"/>
              </a:lnSpc>
              <a:spcBef>
                <a:spcPts val="0"/>
              </a:spcBef>
              <a:spcAft>
                <a:spcPct val="0"/>
              </a:spcAft>
              <a:buClrTx/>
              <a:buSzTx/>
              <a:buFont typeface="Wingdings" pitchFamily="2" charset="2"/>
              <a:buNone/>
              <a:tabLst/>
              <a:defRPr/>
            </a:pPr>
            <a:r>
              <a:rPr kumimoji="0" lang="en-US" altLang="en-US" sz="1100" i="0" u="none" strike="noStrike" kern="0" cap="none" spc="0" normalizeH="0" baseline="0" noProof="0" dirty="0">
                <a:ln>
                  <a:noFill/>
                </a:ln>
                <a:effectLst/>
                <a:uLnTx/>
                <a:uFillTx/>
              </a:rPr>
              <a:t>RRR = 66%</a:t>
            </a:r>
          </a:p>
          <a:p>
            <a:pPr marL="0" marR="0" lvl="0" indent="0" algn="ctr" defTabSz="914400" eaLnBrk="1" fontAlgn="base" latinLnBrk="0" hangingPunct="1">
              <a:lnSpc>
                <a:spcPct val="100000"/>
              </a:lnSpc>
              <a:spcBef>
                <a:spcPts val="0"/>
              </a:spcBef>
              <a:spcAft>
                <a:spcPct val="0"/>
              </a:spcAft>
              <a:buClrTx/>
              <a:buSzTx/>
              <a:buFont typeface="Wingdings" pitchFamily="2" charset="2"/>
              <a:buNone/>
              <a:tabLst/>
              <a:defRPr/>
            </a:pPr>
            <a:r>
              <a:rPr lang="en-US" altLang="en-US" sz="1100" kern="0" dirty="0"/>
              <a:t>p &lt; </a:t>
            </a:r>
            <a:r>
              <a:rPr kumimoji="0" lang="en-US" altLang="en-US" sz="1100" i="0" u="none" strike="noStrike" kern="0" cap="none" spc="0" normalizeH="0" baseline="0" noProof="0" dirty="0">
                <a:ln>
                  <a:noFill/>
                </a:ln>
                <a:effectLst/>
                <a:uLnTx/>
                <a:uFillTx/>
              </a:rPr>
              <a:t>0.001</a:t>
            </a:r>
          </a:p>
        </p:txBody>
      </p:sp>
      <p:grpSp>
        <p:nvGrpSpPr>
          <p:cNvPr id="215" name="Group 214">
            <a:extLst>
              <a:ext uri="{FF2B5EF4-FFF2-40B4-BE49-F238E27FC236}">
                <a16:creationId xmlns:a16="http://schemas.microsoft.com/office/drawing/2014/main" xmlns="" id="{5A886299-A6AF-4C72-AD44-AE4ACA0A7B47}"/>
              </a:ext>
            </a:extLst>
          </p:cNvPr>
          <p:cNvGrpSpPr/>
          <p:nvPr/>
        </p:nvGrpSpPr>
        <p:grpSpPr>
          <a:xfrm flipH="1">
            <a:off x="2206318" y="3025328"/>
            <a:ext cx="909832" cy="1234440"/>
            <a:chOff x="1247775" y="1949450"/>
            <a:chExt cx="868011" cy="1234440"/>
          </a:xfrm>
        </p:grpSpPr>
        <p:cxnSp>
          <p:nvCxnSpPr>
            <p:cNvPr id="233" name="Straight Connector 232">
              <a:extLst>
                <a:ext uri="{FF2B5EF4-FFF2-40B4-BE49-F238E27FC236}">
                  <a16:creationId xmlns:a16="http://schemas.microsoft.com/office/drawing/2014/main" xmlns="" id="{50603CFD-00E0-4D25-9398-35EE51A5A1AA}"/>
                </a:ext>
              </a:extLst>
            </p:cNvPr>
            <p:cNvCxnSpPr/>
            <p:nvPr/>
          </p:nvCxnSpPr>
          <p:spPr bwMode="auto">
            <a:xfrm>
              <a:off x="1248519" y="1949450"/>
              <a:ext cx="860685" cy="0"/>
            </a:xfrm>
            <a:prstGeom prst="line">
              <a:avLst/>
            </a:prstGeom>
            <a:solidFill>
              <a:srgbClr val="006FAC"/>
            </a:solidFill>
            <a:ln w="12700" cap="sq" cmpd="sng" algn="ctr">
              <a:solidFill>
                <a:schemeClr val="tx1"/>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xmlns="" id="{9F14D27C-03B0-47AB-82F0-5A049B72FA5A}"/>
                </a:ext>
              </a:extLst>
            </p:cNvPr>
            <p:cNvCxnSpPr/>
            <p:nvPr/>
          </p:nvCxnSpPr>
          <p:spPr bwMode="auto">
            <a:xfrm>
              <a:off x="1247775" y="1949450"/>
              <a:ext cx="0" cy="1234440"/>
            </a:xfrm>
            <a:prstGeom prst="line">
              <a:avLst/>
            </a:prstGeom>
            <a:solidFill>
              <a:srgbClr val="006FAC"/>
            </a:solidFill>
            <a:ln w="12700" cap="sq" cmpd="sng" algn="ctr">
              <a:solidFill>
                <a:schemeClr val="tx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xmlns="" id="{30DC94F4-5FC0-4A6F-9B94-A5E2507072B8}"/>
                </a:ext>
              </a:extLst>
            </p:cNvPr>
            <p:cNvCxnSpPr/>
            <p:nvPr/>
          </p:nvCxnSpPr>
          <p:spPr bwMode="auto">
            <a:xfrm>
              <a:off x="2115786" y="1949450"/>
              <a:ext cx="0" cy="91440"/>
            </a:xfrm>
            <a:prstGeom prst="line">
              <a:avLst/>
            </a:prstGeom>
            <a:solidFill>
              <a:srgbClr val="006FAC"/>
            </a:solidFill>
            <a:ln w="12700" cap="sq" cmpd="sng" algn="ctr">
              <a:solidFill>
                <a:schemeClr val="tx1"/>
              </a:solidFill>
              <a:prstDash val="solid"/>
              <a:round/>
              <a:headEnd type="none" w="med" len="med"/>
              <a:tailEnd type="none" w="med" len="med"/>
            </a:ln>
            <a:effectLst/>
          </p:spPr>
        </p:cxnSp>
      </p:grpSp>
      <p:grpSp>
        <p:nvGrpSpPr>
          <p:cNvPr id="216" name="Group 215">
            <a:extLst>
              <a:ext uri="{FF2B5EF4-FFF2-40B4-BE49-F238E27FC236}">
                <a16:creationId xmlns:a16="http://schemas.microsoft.com/office/drawing/2014/main" xmlns="" id="{2F51CEC1-3DFD-4A45-8D6F-C7FA76028BB2}"/>
              </a:ext>
            </a:extLst>
          </p:cNvPr>
          <p:cNvGrpSpPr/>
          <p:nvPr/>
        </p:nvGrpSpPr>
        <p:grpSpPr>
          <a:xfrm flipH="1">
            <a:off x="4618153" y="2401364"/>
            <a:ext cx="903792" cy="1783080"/>
            <a:chOff x="1247775" y="1949450"/>
            <a:chExt cx="868062" cy="1783080"/>
          </a:xfrm>
        </p:grpSpPr>
        <p:cxnSp>
          <p:nvCxnSpPr>
            <p:cNvPr id="230" name="Straight Connector 229">
              <a:extLst>
                <a:ext uri="{FF2B5EF4-FFF2-40B4-BE49-F238E27FC236}">
                  <a16:creationId xmlns:a16="http://schemas.microsoft.com/office/drawing/2014/main" xmlns="" id="{B17ADB73-FC84-439B-9069-51947FF2B144}"/>
                </a:ext>
              </a:extLst>
            </p:cNvPr>
            <p:cNvCxnSpPr/>
            <p:nvPr/>
          </p:nvCxnSpPr>
          <p:spPr bwMode="auto">
            <a:xfrm>
              <a:off x="1248519" y="1949450"/>
              <a:ext cx="860685" cy="0"/>
            </a:xfrm>
            <a:prstGeom prst="line">
              <a:avLst/>
            </a:prstGeom>
            <a:solidFill>
              <a:srgbClr val="006FAC"/>
            </a:solidFill>
            <a:ln w="12700" cap="sq" cmpd="sng" algn="ctr">
              <a:solidFill>
                <a:schemeClr val="bg1">
                  <a:lumMod val="50000"/>
                </a:schemeClr>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xmlns="" id="{DF7099F2-A14D-4DFD-967D-9797E4E6D18D}"/>
                </a:ext>
              </a:extLst>
            </p:cNvPr>
            <p:cNvCxnSpPr/>
            <p:nvPr/>
          </p:nvCxnSpPr>
          <p:spPr bwMode="auto">
            <a:xfrm>
              <a:off x="1247775" y="1949450"/>
              <a:ext cx="0" cy="1783080"/>
            </a:xfrm>
            <a:prstGeom prst="line">
              <a:avLst/>
            </a:prstGeom>
            <a:solidFill>
              <a:srgbClr val="006FAC"/>
            </a:solidFill>
            <a:ln w="12700" cap="sq" cmpd="sng" algn="ctr">
              <a:solidFill>
                <a:schemeClr val="bg1">
                  <a:lumMod val="50000"/>
                </a:schemeClr>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xmlns="" id="{023C17B2-0EE7-4CD3-ACFE-81A4DA5F3CCA}"/>
                </a:ext>
              </a:extLst>
            </p:cNvPr>
            <p:cNvCxnSpPr/>
            <p:nvPr/>
          </p:nvCxnSpPr>
          <p:spPr bwMode="auto">
            <a:xfrm>
              <a:off x="2115837" y="1949450"/>
              <a:ext cx="0" cy="91440"/>
            </a:xfrm>
            <a:prstGeom prst="line">
              <a:avLst/>
            </a:prstGeom>
            <a:solidFill>
              <a:srgbClr val="006FAC"/>
            </a:solidFill>
            <a:ln w="12700" cap="sq" cmpd="sng" algn="ctr">
              <a:solidFill>
                <a:schemeClr val="bg1">
                  <a:lumMod val="50000"/>
                </a:schemeClr>
              </a:solidFill>
              <a:prstDash val="solid"/>
              <a:round/>
              <a:headEnd type="none" w="med" len="med"/>
              <a:tailEnd type="none" w="med" len="med"/>
            </a:ln>
            <a:effectLst/>
          </p:spPr>
        </p:cxnSp>
      </p:grpSp>
      <p:grpSp>
        <p:nvGrpSpPr>
          <p:cNvPr id="217" name="Group 216">
            <a:extLst>
              <a:ext uri="{FF2B5EF4-FFF2-40B4-BE49-F238E27FC236}">
                <a16:creationId xmlns:a16="http://schemas.microsoft.com/office/drawing/2014/main" xmlns="" id="{4C48FEF0-7E8F-468E-B902-40883D6078C7}"/>
              </a:ext>
            </a:extLst>
          </p:cNvPr>
          <p:cNvGrpSpPr/>
          <p:nvPr/>
        </p:nvGrpSpPr>
        <p:grpSpPr>
          <a:xfrm flipH="1">
            <a:off x="7030854" y="2149856"/>
            <a:ext cx="884227" cy="1691640"/>
            <a:chOff x="1247775" y="1949450"/>
            <a:chExt cx="861429" cy="1691640"/>
          </a:xfrm>
        </p:grpSpPr>
        <p:cxnSp>
          <p:nvCxnSpPr>
            <p:cNvPr id="227" name="Straight Connector 226">
              <a:extLst>
                <a:ext uri="{FF2B5EF4-FFF2-40B4-BE49-F238E27FC236}">
                  <a16:creationId xmlns:a16="http://schemas.microsoft.com/office/drawing/2014/main" xmlns="" id="{986D7E5E-5740-4143-BC1D-E372CF0BDEAA}"/>
                </a:ext>
              </a:extLst>
            </p:cNvPr>
            <p:cNvCxnSpPr/>
            <p:nvPr/>
          </p:nvCxnSpPr>
          <p:spPr bwMode="auto">
            <a:xfrm>
              <a:off x="1248519" y="1949450"/>
              <a:ext cx="860685" cy="0"/>
            </a:xfrm>
            <a:prstGeom prst="line">
              <a:avLst/>
            </a:prstGeom>
            <a:solidFill>
              <a:srgbClr val="006FAC"/>
            </a:solidFill>
            <a:ln w="12700" cap="sq" cmpd="sng" algn="ctr">
              <a:solidFill>
                <a:schemeClr val="tx1"/>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xmlns="" id="{C7DA165A-544A-4FCA-BB06-82574AD2EA58}"/>
                </a:ext>
              </a:extLst>
            </p:cNvPr>
            <p:cNvCxnSpPr/>
            <p:nvPr/>
          </p:nvCxnSpPr>
          <p:spPr bwMode="auto">
            <a:xfrm>
              <a:off x="1247775" y="1949450"/>
              <a:ext cx="0" cy="1691640"/>
            </a:xfrm>
            <a:prstGeom prst="line">
              <a:avLst/>
            </a:prstGeom>
            <a:solidFill>
              <a:srgbClr val="006FAC"/>
            </a:solidFill>
            <a:ln w="12700" cap="sq" cmpd="sng" algn="ctr">
              <a:solidFill>
                <a:schemeClr val="tx1"/>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xmlns="" id="{81EDF7EE-F575-4742-B744-A4A47431E688}"/>
                </a:ext>
              </a:extLst>
            </p:cNvPr>
            <p:cNvCxnSpPr/>
            <p:nvPr/>
          </p:nvCxnSpPr>
          <p:spPr bwMode="auto">
            <a:xfrm>
              <a:off x="2108200" y="1949450"/>
              <a:ext cx="0" cy="91440"/>
            </a:xfrm>
            <a:prstGeom prst="line">
              <a:avLst/>
            </a:prstGeom>
            <a:solidFill>
              <a:srgbClr val="006FAC"/>
            </a:solidFill>
            <a:ln w="12700" cap="sq" cmpd="sng" algn="ctr">
              <a:solidFill>
                <a:schemeClr val="tx1"/>
              </a:solidFill>
              <a:prstDash val="solid"/>
              <a:round/>
              <a:headEnd type="none" w="med" len="med"/>
              <a:tailEnd type="none" w="med" len="med"/>
            </a:ln>
            <a:effectLst/>
          </p:spPr>
        </p:cxnSp>
      </p:grpSp>
      <p:sp>
        <p:nvSpPr>
          <p:cNvPr id="94" name="TextBox 93">
            <a:extLst>
              <a:ext uri="{FF2B5EF4-FFF2-40B4-BE49-F238E27FC236}">
                <a16:creationId xmlns:a16="http://schemas.microsoft.com/office/drawing/2014/main" xmlns="" id="{565B122C-4B7F-FA4A-A985-68E2D97195A8}"/>
              </a:ext>
            </a:extLst>
          </p:cNvPr>
          <p:cNvSpPr txBox="1"/>
          <p:nvPr/>
        </p:nvSpPr>
        <p:spPr>
          <a:xfrm>
            <a:off x="4212881" y="5008851"/>
            <a:ext cx="1805302" cy="276999"/>
          </a:xfrm>
          <a:prstGeom prst="rect">
            <a:avLst/>
          </a:prstGeom>
          <a:noFill/>
        </p:spPr>
        <p:txBody>
          <a:bodyPr wrap="none" rtlCol="0">
            <a:spAutoFit/>
          </a:bodyPr>
          <a:lstStyle/>
          <a:p>
            <a:pPr lvl="0" algn="ctr">
              <a:defRPr/>
            </a:pPr>
            <a:r>
              <a:rPr lang="en-US" sz="1200" b="1" kern="0" dirty="0"/>
              <a:t>New vertebral fracture</a:t>
            </a:r>
          </a:p>
        </p:txBody>
      </p:sp>
      <p:sp>
        <p:nvSpPr>
          <p:cNvPr id="95" name="TextBox 94">
            <a:extLst>
              <a:ext uri="{FF2B5EF4-FFF2-40B4-BE49-F238E27FC236}">
                <a16:creationId xmlns:a16="http://schemas.microsoft.com/office/drawing/2014/main" xmlns="" id="{D4DEEAE6-B07B-0E4A-B055-0BBF434DA952}"/>
              </a:ext>
            </a:extLst>
          </p:cNvPr>
          <p:cNvSpPr txBox="1"/>
          <p:nvPr/>
        </p:nvSpPr>
        <p:spPr>
          <a:xfrm rot="16200000">
            <a:off x="86647" y="3393182"/>
            <a:ext cx="1640193" cy="261610"/>
          </a:xfrm>
          <a:prstGeom prst="rect">
            <a:avLst/>
          </a:prstGeom>
          <a:noFill/>
        </p:spPr>
        <p:txBody>
          <a:bodyPr wrap="none" rtlCol="0">
            <a:spAutoFit/>
          </a:bodyPr>
          <a:lstStyle/>
          <a:p>
            <a:pPr lvl="0" algn="ctr">
              <a:defRPr/>
            </a:pPr>
            <a:r>
              <a:rPr lang="en-US" sz="1100" b="1" kern="0" dirty="0"/>
              <a:t>Subject incidence (%)</a:t>
            </a:r>
          </a:p>
        </p:txBody>
      </p:sp>
      <p:sp>
        <p:nvSpPr>
          <p:cNvPr id="96" name="Rectangle 92">
            <a:extLst>
              <a:ext uri="{FF2B5EF4-FFF2-40B4-BE49-F238E27FC236}">
                <a16:creationId xmlns:a16="http://schemas.microsoft.com/office/drawing/2014/main" xmlns="" id="{75F629A0-27C4-6D44-90A1-2B1EADFF3DDC}"/>
              </a:ext>
            </a:extLst>
          </p:cNvPr>
          <p:cNvSpPr>
            <a:spLocks noChangeArrowheads="1"/>
          </p:cNvSpPr>
          <p:nvPr/>
        </p:nvSpPr>
        <p:spPr bwMode="auto">
          <a:xfrm>
            <a:off x="2727101" y="4422799"/>
            <a:ext cx="7632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0.5%</a:t>
            </a:r>
          </a:p>
        </p:txBody>
      </p:sp>
      <p:sp>
        <p:nvSpPr>
          <p:cNvPr id="97" name="Rectangle 92">
            <a:extLst>
              <a:ext uri="{FF2B5EF4-FFF2-40B4-BE49-F238E27FC236}">
                <a16:creationId xmlns:a16="http://schemas.microsoft.com/office/drawing/2014/main" xmlns="" id="{686CFF02-5315-3E46-93F9-71E9B57E0BDF}"/>
              </a:ext>
            </a:extLst>
          </p:cNvPr>
          <p:cNvSpPr>
            <a:spLocks noChangeArrowheads="1"/>
          </p:cNvSpPr>
          <p:nvPr/>
        </p:nvSpPr>
        <p:spPr bwMode="auto">
          <a:xfrm>
            <a:off x="6750408" y="2417556"/>
            <a:ext cx="6712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2.8%</a:t>
            </a:r>
          </a:p>
        </p:txBody>
      </p:sp>
      <p:sp>
        <p:nvSpPr>
          <p:cNvPr id="98" name="Rectangle 92">
            <a:extLst>
              <a:ext uri="{FF2B5EF4-FFF2-40B4-BE49-F238E27FC236}">
                <a16:creationId xmlns:a16="http://schemas.microsoft.com/office/drawing/2014/main" xmlns="" id="{4E1509FB-CED8-DE4F-985F-C9C7EB3D3364}"/>
              </a:ext>
            </a:extLst>
          </p:cNvPr>
          <p:cNvSpPr>
            <a:spLocks noChangeArrowheads="1"/>
          </p:cNvSpPr>
          <p:nvPr/>
        </p:nvSpPr>
        <p:spPr bwMode="auto">
          <a:xfrm>
            <a:off x="4262209" y="2631569"/>
            <a:ext cx="8034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2.5% </a:t>
            </a:r>
            <a:endParaRPr kumimoji="0" lang="en-US" alt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endParaRPr>
          </a:p>
        </p:txBody>
      </p:sp>
      <p:sp>
        <p:nvSpPr>
          <p:cNvPr id="99" name="Rectangle 92">
            <a:extLst>
              <a:ext uri="{FF2B5EF4-FFF2-40B4-BE49-F238E27FC236}">
                <a16:creationId xmlns:a16="http://schemas.microsoft.com/office/drawing/2014/main" xmlns="" id="{51370151-C4B8-6843-84A5-F86FF0E54AB1}"/>
              </a:ext>
            </a:extLst>
          </p:cNvPr>
          <p:cNvSpPr>
            <a:spLocks noChangeArrowheads="1"/>
          </p:cNvSpPr>
          <p:nvPr/>
        </p:nvSpPr>
        <p:spPr bwMode="auto">
          <a:xfrm>
            <a:off x="1878677" y="3268362"/>
            <a:ext cx="7495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1.8%</a:t>
            </a:r>
          </a:p>
        </p:txBody>
      </p:sp>
      <p:sp>
        <p:nvSpPr>
          <p:cNvPr id="100" name="Rectangle 92">
            <a:extLst>
              <a:ext uri="{FF2B5EF4-FFF2-40B4-BE49-F238E27FC236}">
                <a16:creationId xmlns:a16="http://schemas.microsoft.com/office/drawing/2014/main" xmlns="" id="{CC8594F9-8489-6D45-8EC3-85649A689E7D}"/>
              </a:ext>
            </a:extLst>
          </p:cNvPr>
          <p:cNvSpPr>
            <a:spLocks noChangeArrowheads="1"/>
          </p:cNvSpPr>
          <p:nvPr/>
        </p:nvSpPr>
        <p:spPr bwMode="auto">
          <a:xfrm>
            <a:off x="5151042" y="4348275"/>
            <a:ext cx="7402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0.6%</a:t>
            </a:r>
            <a:endParaRPr kumimoji="0" lang="en-US" alt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endParaRPr>
          </a:p>
        </p:txBody>
      </p:sp>
      <p:sp>
        <p:nvSpPr>
          <p:cNvPr id="101" name="Rectangle 92">
            <a:extLst>
              <a:ext uri="{FF2B5EF4-FFF2-40B4-BE49-F238E27FC236}">
                <a16:creationId xmlns:a16="http://schemas.microsoft.com/office/drawing/2014/main" xmlns="" id="{7267200F-EEBD-274A-B847-0F137857FA32}"/>
              </a:ext>
            </a:extLst>
          </p:cNvPr>
          <p:cNvSpPr>
            <a:spLocks noChangeArrowheads="1"/>
          </p:cNvSpPr>
          <p:nvPr/>
        </p:nvSpPr>
        <p:spPr bwMode="auto">
          <a:xfrm>
            <a:off x="7590938" y="3995562"/>
            <a:ext cx="691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20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1.0%</a:t>
            </a:r>
          </a:p>
        </p:txBody>
      </p:sp>
      <p:grpSp>
        <p:nvGrpSpPr>
          <p:cNvPr id="59" name="Group 58">
            <a:extLst>
              <a:ext uri="{FF2B5EF4-FFF2-40B4-BE49-F238E27FC236}">
                <a16:creationId xmlns:a16="http://schemas.microsoft.com/office/drawing/2014/main" xmlns="" id="{60983B3D-4B80-46DD-98A4-7C160318F4BA}"/>
              </a:ext>
            </a:extLst>
          </p:cNvPr>
          <p:cNvGrpSpPr/>
          <p:nvPr/>
        </p:nvGrpSpPr>
        <p:grpSpPr>
          <a:xfrm>
            <a:off x="2577800" y="1253554"/>
            <a:ext cx="5296373" cy="474766"/>
            <a:chOff x="2577800" y="1253554"/>
            <a:chExt cx="5296373" cy="474766"/>
          </a:xfrm>
        </p:grpSpPr>
        <p:grpSp>
          <p:nvGrpSpPr>
            <p:cNvPr id="63" name="Group 62">
              <a:extLst>
                <a:ext uri="{FF2B5EF4-FFF2-40B4-BE49-F238E27FC236}">
                  <a16:creationId xmlns:a16="http://schemas.microsoft.com/office/drawing/2014/main" xmlns="" id="{B0F4B293-0D6B-45E8-8D39-563D3A9A704F}"/>
                </a:ext>
              </a:extLst>
            </p:cNvPr>
            <p:cNvGrpSpPr/>
            <p:nvPr/>
          </p:nvGrpSpPr>
          <p:grpSpPr>
            <a:xfrm>
              <a:off x="2721800" y="1466710"/>
              <a:ext cx="5152373" cy="261610"/>
              <a:chOff x="7129510" y="1703448"/>
              <a:chExt cx="5152373" cy="261610"/>
            </a:xfrm>
          </p:grpSpPr>
          <p:sp>
            <p:nvSpPr>
              <p:cNvPr id="67" name="TextBox 735">
                <a:extLst>
                  <a:ext uri="{FF2B5EF4-FFF2-40B4-BE49-F238E27FC236}">
                    <a16:creationId xmlns:a16="http://schemas.microsoft.com/office/drawing/2014/main" xmlns="" id="{655EE04F-27A1-437F-85F8-09258E1AC007}"/>
                  </a:ext>
                </a:extLst>
              </p:cNvPr>
              <p:cNvSpPr txBox="1">
                <a:spLocks noChangeArrowheads="1"/>
              </p:cNvSpPr>
              <p:nvPr/>
            </p:nvSpPr>
            <p:spPr bwMode="auto">
              <a:xfrm>
                <a:off x="7129510" y="1703448"/>
                <a:ext cx="51523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kern="0" dirty="0"/>
                  <a:t>Romosozumab (Month 12) or romosozumab-to-denosumab (Months 24 and 36)</a:t>
                </a:r>
              </a:p>
            </p:txBody>
          </p:sp>
          <p:sp>
            <p:nvSpPr>
              <p:cNvPr id="68" name="TextBox 735">
                <a:extLst>
                  <a:ext uri="{FF2B5EF4-FFF2-40B4-BE49-F238E27FC236}">
                    <a16:creationId xmlns:a16="http://schemas.microsoft.com/office/drawing/2014/main" xmlns="" id="{E648F44B-0837-4DA6-BDB5-EFCEC156E63E}"/>
                  </a:ext>
                </a:extLst>
              </p:cNvPr>
              <p:cNvSpPr txBox="1">
                <a:spLocks noChangeArrowheads="1"/>
              </p:cNvSpPr>
              <p:nvPr/>
            </p:nvSpPr>
            <p:spPr bwMode="auto">
              <a:xfrm>
                <a:off x="8420121" y="1703448"/>
                <a:ext cx="18473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endParaRPr lang="en-US" altLang="en-US" sz="1100" kern="0" dirty="0"/>
              </a:p>
            </p:txBody>
          </p:sp>
        </p:grpSp>
        <p:sp>
          <p:nvSpPr>
            <p:cNvPr id="64" name="Rectangle 63">
              <a:extLst>
                <a:ext uri="{FF2B5EF4-FFF2-40B4-BE49-F238E27FC236}">
                  <a16:creationId xmlns:a16="http://schemas.microsoft.com/office/drawing/2014/main" xmlns="" id="{DA75C6DD-0A37-4915-9619-8EA83872DA2E}"/>
                </a:ext>
              </a:extLst>
            </p:cNvPr>
            <p:cNvSpPr/>
            <p:nvPr/>
          </p:nvSpPr>
          <p:spPr bwMode="auto">
            <a:xfrm>
              <a:off x="2577800" y="1312359"/>
              <a:ext cx="144000" cy="1440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65" name="Rectangle 64">
              <a:extLst>
                <a:ext uri="{FF2B5EF4-FFF2-40B4-BE49-F238E27FC236}">
                  <a16:creationId xmlns:a16="http://schemas.microsoft.com/office/drawing/2014/main" xmlns="" id="{435A4BF7-C7BE-4AD2-92DF-981D3D79707C}"/>
                </a:ext>
              </a:extLst>
            </p:cNvPr>
            <p:cNvSpPr/>
            <p:nvPr/>
          </p:nvSpPr>
          <p:spPr bwMode="auto">
            <a:xfrm>
              <a:off x="2577800" y="1525515"/>
              <a:ext cx="144000" cy="144000"/>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1000" dirty="0">
                <a:solidFill>
                  <a:srgbClr val="000000"/>
                </a:solidFill>
              </a:endParaRPr>
            </a:p>
          </p:txBody>
        </p:sp>
        <p:sp>
          <p:nvSpPr>
            <p:cNvPr id="66" name="TextBox 735">
              <a:extLst>
                <a:ext uri="{FF2B5EF4-FFF2-40B4-BE49-F238E27FC236}">
                  <a16:creationId xmlns:a16="http://schemas.microsoft.com/office/drawing/2014/main" xmlns="" id="{5BB64133-D90A-49D9-9791-C373C7A40BAE}"/>
                </a:ext>
              </a:extLst>
            </p:cNvPr>
            <p:cNvSpPr txBox="1">
              <a:spLocks noChangeArrowheads="1"/>
            </p:cNvSpPr>
            <p:nvPr/>
          </p:nvSpPr>
          <p:spPr bwMode="auto">
            <a:xfrm>
              <a:off x="2721800" y="1253554"/>
              <a:ext cx="43556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Placebo </a:t>
              </a:r>
              <a:r>
                <a:rPr lang="en-US" altLang="en-US" sz="1100" kern="0" dirty="0"/>
                <a:t>(Month 12) </a:t>
              </a:r>
              <a:r>
                <a:rPr lang="en-US" altLang="en-US" sz="1100" dirty="0"/>
                <a:t>or placebo-to-denosumab</a:t>
              </a:r>
              <a:r>
                <a:rPr lang="en-US" altLang="en-US" sz="1100" kern="0" dirty="0"/>
                <a:t> (Months 24 and 36) </a:t>
              </a:r>
              <a:endParaRPr lang="en-US" altLang="en-US" sz="1100" dirty="0"/>
            </a:p>
          </p:txBody>
        </p:sp>
      </p:grpSp>
    </p:spTree>
    <p:extLst>
      <p:ext uri="{BB962C8B-B14F-4D97-AF65-F5344CB8AC3E}">
        <p14:creationId xmlns:p14="http://schemas.microsoft.com/office/powerpoint/2010/main" val="415572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grpSp>
        <p:nvGrpSpPr>
          <p:cNvPr id="71" name="Group 70">
            <a:extLst>
              <a:ext uri="{FF2B5EF4-FFF2-40B4-BE49-F238E27FC236}">
                <a16:creationId xmlns:a16="http://schemas.microsoft.com/office/drawing/2014/main" xmlns="" id="{01E31ECD-43CD-2944-B1FC-14042DACF145}"/>
              </a:ext>
            </a:extLst>
          </p:cNvPr>
          <p:cNvGrpSpPr/>
          <p:nvPr/>
        </p:nvGrpSpPr>
        <p:grpSpPr>
          <a:xfrm>
            <a:off x="1453783" y="2098298"/>
            <a:ext cx="2977521" cy="2952539"/>
            <a:chOff x="1453783" y="2098298"/>
            <a:chExt cx="2977521" cy="2952539"/>
          </a:xfrm>
        </p:grpSpPr>
        <p:sp>
          <p:nvSpPr>
            <p:cNvPr id="187" name="Rectangle 10">
              <a:extLst>
                <a:ext uri="{FF2B5EF4-FFF2-40B4-BE49-F238E27FC236}">
                  <a16:creationId xmlns:a16="http://schemas.microsoft.com/office/drawing/2014/main" xmlns="" id="{E3BCCBCC-59E6-374E-B648-4F18EC8A767E}"/>
                </a:ext>
              </a:extLst>
            </p:cNvPr>
            <p:cNvSpPr>
              <a:spLocks noChangeArrowheads="1"/>
            </p:cNvSpPr>
            <p:nvPr/>
          </p:nvSpPr>
          <p:spPr bwMode="auto">
            <a:xfrm>
              <a:off x="3424373" y="2445111"/>
              <a:ext cx="999648" cy="2605726"/>
            </a:xfrm>
            <a:prstGeom prst="rect">
              <a:avLst/>
            </a:prstGeom>
            <a:solidFill>
              <a:schemeClr val="accent5">
                <a:lumMod val="20000"/>
                <a:lumOff val="80000"/>
                <a:alpha val="53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88" name="Rectangle 10">
              <a:extLst>
                <a:ext uri="{FF2B5EF4-FFF2-40B4-BE49-F238E27FC236}">
                  <a16:creationId xmlns:a16="http://schemas.microsoft.com/office/drawing/2014/main" xmlns="" id="{60DD652D-6D44-DE4E-A52E-C210F12D0BC6}"/>
                </a:ext>
              </a:extLst>
            </p:cNvPr>
            <p:cNvSpPr>
              <a:spLocks noChangeArrowheads="1"/>
            </p:cNvSpPr>
            <p:nvPr/>
          </p:nvSpPr>
          <p:spPr bwMode="auto">
            <a:xfrm>
              <a:off x="1457407" y="2445111"/>
              <a:ext cx="989528" cy="2605726"/>
            </a:xfrm>
            <a:prstGeom prst="rect">
              <a:avLst/>
            </a:prstGeom>
            <a:solidFill>
              <a:schemeClr val="accent1">
                <a:alpha val="7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89" name="TextBox 188">
              <a:extLst>
                <a:ext uri="{FF2B5EF4-FFF2-40B4-BE49-F238E27FC236}">
                  <a16:creationId xmlns:a16="http://schemas.microsoft.com/office/drawing/2014/main" xmlns="" id="{6671E74D-625E-2C4E-A001-DADA27D05CF7}"/>
                </a:ext>
              </a:extLst>
            </p:cNvPr>
            <p:cNvSpPr txBox="1"/>
            <p:nvPr/>
          </p:nvSpPr>
          <p:spPr>
            <a:xfrm>
              <a:off x="2441349" y="2098298"/>
              <a:ext cx="990000" cy="309600"/>
            </a:xfrm>
            <a:prstGeom prst="rect">
              <a:avLst/>
            </a:prstGeom>
            <a:solidFill>
              <a:schemeClr val="accent5"/>
            </a:solidFill>
            <a:ln>
              <a:noFill/>
            </a:ln>
          </p:spPr>
          <p:txBody>
            <a:bodyPr wrap="square" lIns="0" tIns="0" rIns="0" bIns="0" rtlCol="0" anchor="ctr">
              <a:spAutoFit/>
            </a:bodyPr>
            <a:lstStyle/>
            <a:p>
              <a:pPr lvl="0" algn="ctr" defTabSz="685800" fontAlgn="base">
                <a:spcBef>
                  <a:spcPct val="0"/>
                </a:spcBef>
                <a:spcAft>
                  <a:spcPct val="0"/>
                </a:spcAft>
                <a:defRPr/>
              </a:pPr>
              <a:r>
                <a:rPr lang="en-US" sz="1000" dirty="0">
                  <a:solidFill>
                    <a:schemeClr val="bg1"/>
                  </a:solidFill>
                  <a:latin typeface="Arial" pitchFamily="34" charset="0"/>
                </a:rPr>
                <a:t>Open-label denosumab</a:t>
              </a:r>
            </a:p>
          </p:txBody>
        </p:sp>
        <p:sp>
          <p:nvSpPr>
            <p:cNvPr id="190" name="TextBox 189">
              <a:extLst>
                <a:ext uri="{FF2B5EF4-FFF2-40B4-BE49-F238E27FC236}">
                  <a16:creationId xmlns:a16="http://schemas.microsoft.com/office/drawing/2014/main" xmlns="" id="{2BA8FF1D-9516-AD4F-958B-BACDB3529C30}"/>
                </a:ext>
              </a:extLst>
            </p:cNvPr>
            <p:cNvSpPr txBox="1"/>
            <p:nvPr/>
          </p:nvSpPr>
          <p:spPr>
            <a:xfrm>
              <a:off x="3441304" y="2098298"/>
              <a:ext cx="990000" cy="309600"/>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Extension denosumab</a:t>
              </a:r>
            </a:p>
          </p:txBody>
        </p:sp>
        <p:sp>
          <p:nvSpPr>
            <p:cNvPr id="191" name="TextBox 190">
              <a:extLst>
                <a:ext uri="{FF2B5EF4-FFF2-40B4-BE49-F238E27FC236}">
                  <a16:creationId xmlns:a16="http://schemas.microsoft.com/office/drawing/2014/main" xmlns="" id="{058646DD-DFAA-6C42-A063-0FA814C8F34F}"/>
                </a:ext>
              </a:extLst>
            </p:cNvPr>
            <p:cNvSpPr txBox="1"/>
            <p:nvPr/>
          </p:nvSpPr>
          <p:spPr>
            <a:xfrm>
              <a:off x="1453783" y="2098298"/>
              <a:ext cx="988632" cy="308556"/>
            </a:xfrm>
            <a:prstGeom prst="rect">
              <a:avLst/>
            </a:prstGeom>
            <a:solidFill>
              <a:schemeClr val="accent1"/>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Romosozumab </a:t>
              </a:r>
              <a:br>
                <a:rPr lang="en-US" sz="1000" dirty="0">
                  <a:solidFill>
                    <a:schemeClr val="bg1"/>
                  </a:solidFill>
                  <a:latin typeface="Arial" pitchFamily="34" charset="0"/>
                </a:rPr>
              </a:br>
              <a:r>
                <a:rPr lang="en-US" sz="1000" dirty="0">
                  <a:solidFill>
                    <a:schemeClr val="bg1"/>
                  </a:solidFill>
                  <a:latin typeface="Arial" pitchFamily="34" charset="0"/>
                </a:rPr>
                <a:t>vs placebo</a:t>
              </a:r>
            </a:p>
          </p:txBody>
        </p:sp>
      </p:grpSp>
      <p:grpSp>
        <p:nvGrpSpPr>
          <p:cNvPr id="62" name="Group 61">
            <a:extLst>
              <a:ext uri="{FF2B5EF4-FFF2-40B4-BE49-F238E27FC236}">
                <a16:creationId xmlns:a16="http://schemas.microsoft.com/office/drawing/2014/main" xmlns="" id="{2424E4D6-B508-B84B-B99C-EC68A274E950}"/>
              </a:ext>
            </a:extLst>
          </p:cNvPr>
          <p:cNvGrpSpPr/>
          <p:nvPr/>
        </p:nvGrpSpPr>
        <p:grpSpPr>
          <a:xfrm>
            <a:off x="5242011" y="2098298"/>
            <a:ext cx="2977521" cy="2952539"/>
            <a:chOff x="5242011" y="2098298"/>
            <a:chExt cx="2977521" cy="2952539"/>
          </a:xfrm>
        </p:grpSpPr>
        <p:sp>
          <p:nvSpPr>
            <p:cNvPr id="192" name="Rectangle 10">
              <a:extLst>
                <a:ext uri="{FF2B5EF4-FFF2-40B4-BE49-F238E27FC236}">
                  <a16:creationId xmlns:a16="http://schemas.microsoft.com/office/drawing/2014/main" xmlns="" id="{92436354-5F3E-B54A-986C-4E615A3388BC}"/>
                </a:ext>
              </a:extLst>
            </p:cNvPr>
            <p:cNvSpPr>
              <a:spLocks noChangeArrowheads="1"/>
            </p:cNvSpPr>
            <p:nvPr/>
          </p:nvSpPr>
          <p:spPr bwMode="auto">
            <a:xfrm>
              <a:off x="7212601" y="2445111"/>
              <a:ext cx="999648" cy="2605726"/>
            </a:xfrm>
            <a:prstGeom prst="rect">
              <a:avLst/>
            </a:prstGeom>
            <a:solidFill>
              <a:schemeClr val="accent5">
                <a:lumMod val="20000"/>
                <a:lumOff val="80000"/>
                <a:alpha val="53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93" name="Rectangle 10">
              <a:extLst>
                <a:ext uri="{FF2B5EF4-FFF2-40B4-BE49-F238E27FC236}">
                  <a16:creationId xmlns:a16="http://schemas.microsoft.com/office/drawing/2014/main" xmlns="" id="{C0949EF7-B151-8047-9741-9EBBBB9F92F4}"/>
                </a:ext>
              </a:extLst>
            </p:cNvPr>
            <p:cNvSpPr>
              <a:spLocks noChangeArrowheads="1"/>
            </p:cNvSpPr>
            <p:nvPr/>
          </p:nvSpPr>
          <p:spPr bwMode="auto">
            <a:xfrm>
              <a:off x="5245635" y="2445111"/>
              <a:ext cx="989528" cy="2605726"/>
            </a:xfrm>
            <a:prstGeom prst="rect">
              <a:avLst/>
            </a:prstGeom>
            <a:solidFill>
              <a:schemeClr val="accent1">
                <a:alpha val="7000"/>
              </a:schemeClr>
            </a:solidFill>
            <a:ln w="9525" algn="ctr">
              <a:noFill/>
              <a:miter lim="800000"/>
              <a:headEnd/>
              <a:tailEnd/>
            </a:ln>
            <a:effectLst/>
          </p:spPr>
          <p:txBody>
            <a:bodyPr wrap="none" lIns="6858" tIns="6858" rIns="6858" bIns="6858"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636363"/>
                </a:solidFill>
                <a:effectLst/>
                <a:uLnTx/>
                <a:uFillTx/>
                <a:latin typeface="Arial" pitchFamily="34" charset="0"/>
                <a:ea typeface="+mn-ea"/>
                <a:cs typeface="+mn-cs"/>
              </a:endParaRPr>
            </a:p>
          </p:txBody>
        </p:sp>
        <p:sp>
          <p:nvSpPr>
            <p:cNvPr id="194" name="TextBox 193">
              <a:extLst>
                <a:ext uri="{FF2B5EF4-FFF2-40B4-BE49-F238E27FC236}">
                  <a16:creationId xmlns:a16="http://schemas.microsoft.com/office/drawing/2014/main" xmlns="" id="{E56E1937-4707-374E-8664-464A895D865D}"/>
                </a:ext>
              </a:extLst>
            </p:cNvPr>
            <p:cNvSpPr txBox="1"/>
            <p:nvPr/>
          </p:nvSpPr>
          <p:spPr>
            <a:xfrm>
              <a:off x="6229577" y="2098298"/>
              <a:ext cx="990000" cy="309600"/>
            </a:xfrm>
            <a:prstGeom prst="rect">
              <a:avLst/>
            </a:prstGeom>
            <a:solidFill>
              <a:schemeClr val="accent5"/>
            </a:solidFill>
            <a:ln>
              <a:noFill/>
            </a:ln>
          </p:spPr>
          <p:txBody>
            <a:bodyPr wrap="square" lIns="0" tIns="0" rIns="0" bIns="0" rtlCol="0" anchor="ctr">
              <a:spAutoFit/>
            </a:bodyPr>
            <a:lstStyle/>
            <a:p>
              <a:pPr lvl="0" algn="ctr" defTabSz="685800" fontAlgn="base">
                <a:spcBef>
                  <a:spcPct val="0"/>
                </a:spcBef>
                <a:spcAft>
                  <a:spcPct val="0"/>
                </a:spcAft>
                <a:defRPr/>
              </a:pPr>
              <a:r>
                <a:rPr lang="en-US" sz="1000" dirty="0">
                  <a:solidFill>
                    <a:schemeClr val="bg1"/>
                  </a:solidFill>
                  <a:latin typeface="Arial" pitchFamily="34" charset="0"/>
                </a:rPr>
                <a:t>Open-label denosumab</a:t>
              </a:r>
            </a:p>
          </p:txBody>
        </p:sp>
        <p:sp>
          <p:nvSpPr>
            <p:cNvPr id="195" name="TextBox 194">
              <a:extLst>
                <a:ext uri="{FF2B5EF4-FFF2-40B4-BE49-F238E27FC236}">
                  <a16:creationId xmlns:a16="http://schemas.microsoft.com/office/drawing/2014/main" xmlns="" id="{43BF0FA7-43E9-0E46-AE9E-72CE161B02B8}"/>
                </a:ext>
              </a:extLst>
            </p:cNvPr>
            <p:cNvSpPr txBox="1"/>
            <p:nvPr/>
          </p:nvSpPr>
          <p:spPr>
            <a:xfrm>
              <a:off x="7229532" y="2098298"/>
              <a:ext cx="990000" cy="309600"/>
            </a:xfrm>
            <a:prstGeom prst="rect">
              <a:avLst/>
            </a:prstGeom>
            <a:solidFill>
              <a:schemeClr val="accent5"/>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Extension denosumab</a:t>
              </a:r>
            </a:p>
          </p:txBody>
        </p:sp>
        <p:sp>
          <p:nvSpPr>
            <p:cNvPr id="196" name="TextBox 195">
              <a:extLst>
                <a:ext uri="{FF2B5EF4-FFF2-40B4-BE49-F238E27FC236}">
                  <a16:creationId xmlns:a16="http://schemas.microsoft.com/office/drawing/2014/main" xmlns="" id="{73A26938-01E8-C74C-9D06-50937F6C40BC}"/>
                </a:ext>
              </a:extLst>
            </p:cNvPr>
            <p:cNvSpPr txBox="1"/>
            <p:nvPr/>
          </p:nvSpPr>
          <p:spPr>
            <a:xfrm>
              <a:off x="5242011" y="2098298"/>
              <a:ext cx="988632" cy="308556"/>
            </a:xfrm>
            <a:prstGeom prst="rect">
              <a:avLst/>
            </a:prstGeom>
            <a:solidFill>
              <a:schemeClr val="accent1"/>
            </a:solidFill>
            <a:ln>
              <a:noFill/>
            </a:ln>
          </p:spPr>
          <p:txBody>
            <a:bodyPr wrap="square" lIns="0" tIns="0" rIns="0" bIns="0" rtlCol="0" anchor="ctr">
              <a:noAutofit/>
            </a:bodyPr>
            <a:lstStyle/>
            <a:p>
              <a:pPr lvl="0" algn="ctr" defTabSz="685800" fontAlgn="base">
                <a:spcBef>
                  <a:spcPct val="0"/>
                </a:spcBef>
                <a:spcAft>
                  <a:spcPct val="0"/>
                </a:spcAft>
                <a:defRPr/>
              </a:pPr>
              <a:r>
                <a:rPr lang="en-US" sz="1000" dirty="0">
                  <a:solidFill>
                    <a:schemeClr val="bg1"/>
                  </a:solidFill>
                  <a:latin typeface="Arial" pitchFamily="34" charset="0"/>
                </a:rPr>
                <a:t>Romosozumab </a:t>
              </a:r>
              <a:br>
                <a:rPr lang="en-US" sz="1000" dirty="0">
                  <a:solidFill>
                    <a:schemeClr val="bg1"/>
                  </a:solidFill>
                  <a:latin typeface="Arial" pitchFamily="34" charset="0"/>
                </a:rPr>
              </a:br>
              <a:r>
                <a:rPr lang="en-US" sz="1000" dirty="0">
                  <a:solidFill>
                    <a:schemeClr val="bg1"/>
                  </a:solidFill>
                  <a:latin typeface="Arial" pitchFamily="34" charset="0"/>
                </a:rPr>
                <a:t>vs placebo</a:t>
              </a:r>
            </a:p>
          </p:txBody>
        </p:sp>
      </p:grpSp>
      <p:sp>
        <p:nvSpPr>
          <p:cNvPr id="2" name="Title 1">
            <a:extLst>
              <a:ext uri="{FF2B5EF4-FFF2-40B4-BE49-F238E27FC236}">
                <a16:creationId xmlns:a16="http://schemas.microsoft.com/office/drawing/2014/main" xmlns="" id="{C10C477B-2300-0147-897E-AC10A374CC81}"/>
              </a:ext>
            </a:extLst>
          </p:cNvPr>
          <p:cNvSpPr>
            <a:spLocks noGrp="1"/>
          </p:cNvSpPr>
          <p:nvPr>
            <p:ph type="title"/>
          </p:nvPr>
        </p:nvSpPr>
        <p:spPr/>
        <p:txBody>
          <a:bodyPr>
            <a:normAutofit/>
          </a:bodyPr>
          <a:lstStyle/>
          <a:p>
            <a:r>
              <a:rPr lang="en-CA" sz="2400" dirty="0"/>
              <a:t>FRAME: </a:t>
            </a:r>
            <a:r>
              <a:rPr lang="en-US" sz="2400" dirty="0"/>
              <a:t>Time to First Clinical and Nonvertebral Fracture Through Month 36</a:t>
            </a:r>
          </a:p>
        </p:txBody>
      </p:sp>
      <p:sp>
        <p:nvSpPr>
          <p:cNvPr id="3" name="Text Placeholder 2">
            <a:extLst>
              <a:ext uri="{FF2B5EF4-FFF2-40B4-BE49-F238E27FC236}">
                <a16:creationId xmlns:a16="http://schemas.microsoft.com/office/drawing/2014/main" xmlns="" id="{E80D38CD-98CE-D943-89ED-B5A0291CF012}"/>
              </a:ext>
            </a:extLst>
          </p:cNvPr>
          <p:cNvSpPr>
            <a:spLocks noGrp="1"/>
          </p:cNvSpPr>
          <p:nvPr>
            <p:ph type="body" sz="quarter" idx="10"/>
          </p:nvPr>
        </p:nvSpPr>
        <p:spPr>
          <a:xfrm>
            <a:off x="216000" y="6013276"/>
            <a:ext cx="8628455" cy="618631"/>
          </a:xfrm>
        </p:spPr>
        <p:txBody>
          <a:bodyPr/>
          <a:lstStyle/>
          <a:p>
            <a:pPr defTabSz="457200"/>
            <a:r>
              <a:rPr lang="en-US" dirty="0">
                <a:solidFill>
                  <a:srgbClr val="777777"/>
                </a:solidFill>
              </a:rPr>
              <a:t>p values for 12-month and 24-month periods are adjusted values based on a sequential testing procedure and nominal for Month 36. Data displayed for 12-month and 24-month periods are as reported for the primary analysis. </a:t>
            </a:r>
          </a:p>
          <a:p>
            <a:pPr defTabSz="457200"/>
            <a:r>
              <a:rPr lang="en-US" dirty="0">
                <a:solidFill>
                  <a:srgbClr val="777777"/>
                </a:solidFill>
              </a:rPr>
              <a:t>DMAb = denosumab; N1 = number of subjects at risk at the specified time point; </a:t>
            </a:r>
            <a:r>
              <a:rPr lang="en-US" dirty="0"/>
              <a:t>Pbo = placebo; Romo </a:t>
            </a:r>
            <a:r>
              <a:rPr lang="en-US" dirty="0">
                <a:solidFill>
                  <a:srgbClr val="777777"/>
                </a:solidFill>
              </a:rPr>
              <a:t>= romosozumab; RRR = relative risk reduction.</a:t>
            </a:r>
          </a:p>
          <a:p>
            <a:pPr defTabSz="457200"/>
            <a:r>
              <a:rPr lang="en-US" dirty="0">
                <a:solidFill>
                  <a:srgbClr val="777777"/>
                </a:solidFill>
                <a:cs typeface="Arial" panose="020B0604020202020204" pitchFamily="34" charset="0"/>
              </a:rPr>
              <a:t>Adapted from: Lewiecki EM, </a:t>
            </a:r>
            <a:r>
              <a:rPr lang="en-US" i="1" dirty="0">
                <a:solidFill>
                  <a:srgbClr val="777777"/>
                </a:solidFill>
                <a:cs typeface="Arial" panose="020B0604020202020204" pitchFamily="34" charset="0"/>
              </a:rPr>
              <a:t>et al. J Bone Miner Res</a:t>
            </a:r>
            <a:r>
              <a:rPr lang="en-US" dirty="0">
                <a:solidFill>
                  <a:srgbClr val="777777"/>
                </a:solidFill>
                <a:cs typeface="Arial" panose="020B0604020202020204" pitchFamily="34" charset="0"/>
              </a:rPr>
              <a:t> 2019;34:419–28.</a:t>
            </a:r>
            <a:endParaRPr lang="hr-HR" i="1" dirty="0">
              <a:solidFill>
                <a:srgbClr val="777777"/>
              </a:solidFill>
              <a:cs typeface="Arial" panose="020B0604020202020204" pitchFamily="34" charset="0"/>
            </a:endParaRPr>
          </a:p>
        </p:txBody>
      </p:sp>
      <p:grpSp>
        <p:nvGrpSpPr>
          <p:cNvPr id="149" name="Group 148">
            <a:extLst>
              <a:ext uri="{FF2B5EF4-FFF2-40B4-BE49-F238E27FC236}">
                <a16:creationId xmlns:a16="http://schemas.microsoft.com/office/drawing/2014/main" xmlns="" id="{65D17E04-D120-4F44-ABA2-0DF942CB6532}"/>
              </a:ext>
            </a:extLst>
          </p:cNvPr>
          <p:cNvGrpSpPr/>
          <p:nvPr/>
        </p:nvGrpSpPr>
        <p:grpSpPr>
          <a:xfrm>
            <a:off x="169776" y="5631036"/>
            <a:ext cx="8187412" cy="285103"/>
            <a:chOff x="169776" y="5573541"/>
            <a:chExt cx="8187412" cy="285103"/>
          </a:xfrm>
        </p:grpSpPr>
        <p:sp>
          <p:nvSpPr>
            <p:cNvPr id="5" name="TextBox 4">
              <a:extLst>
                <a:ext uri="{FF2B5EF4-FFF2-40B4-BE49-F238E27FC236}">
                  <a16:creationId xmlns:a16="http://schemas.microsoft.com/office/drawing/2014/main" xmlns="" id="{01375EC6-C88E-DF43-B529-07E49483AB08}"/>
                </a:ext>
              </a:extLst>
            </p:cNvPr>
            <p:cNvSpPr txBox="1"/>
            <p:nvPr/>
          </p:nvSpPr>
          <p:spPr>
            <a:xfrm>
              <a:off x="8075059" y="5727839"/>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2750</a:t>
              </a:r>
            </a:p>
          </p:txBody>
        </p:sp>
        <p:sp>
          <p:nvSpPr>
            <p:cNvPr id="6" name="TextBox 5">
              <a:extLst>
                <a:ext uri="{FF2B5EF4-FFF2-40B4-BE49-F238E27FC236}">
                  <a16:creationId xmlns:a16="http://schemas.microsoft.com/office/drawing/2014/main" xmlns="" id="{69BB6BE0-0890-7843-A42C-91ED4A7B3032}"/>
                </a:ext>
              </a:extLst>
            </p:cNvPr>
            <p:cNvSpPr txBox="1"/>
            <p:nvPr/>
          </p:nvSpPr>
          <p:spPr>
            <a:xfrm>
              <a:off x="8075058" y="5573541"/>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2738</a:t>
              </a:r>
            </a:p>
          </p:txBody>
        </p:sp>
        <p:sp>
          <p:nvSpPr>
            <p:cNvPr id="8" name="TextBox 7">
              <a:extLst>
                <a:ext uri="{FF2B5EF4-FFF2-40B4-BE49-F238E27FC236}">
                  <a16:creationId xmlns:a16="http://schemas.microsoft.com/office/drawing/2014/main" xmlns="" id="{895B7D1B-00E9-AB48-9D41-45973063DA4A}"/>
                </a:ext>
              </a:extLst>
            </p:cNvPr>
            <p:cNvSpPr txBox="1"/>
            <p:nvPr/>
          </p:nvSpPr>
          <p:spPr>
            <a:xfrm>
              <a:off x="4301256" y="5727839"/>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2738</a:t>
              </a:r>
            </a:p>
          </p:txBody>
        </p:sp>
        <p:sp>
          <p:nvSpPr>
            <p:cNvPr id="9" name="TextBox 8">
              <a:extLst>
                <a:ext uri="{FF2B5EF4-FFF2-40B4-BE49-F238E27FC236}">
                  <a16:creationId xmlns:a16="http://schemas.microsoft.com/office/drawing/2014/main" xmlns="" id="{E80C73D1-83E8-6F4E-AFE4-E22902127FEE}"/>
                </a:ext>
              </a:extLst>
            </p:cNvPr>
            <p:cNvSpPr txBox="1"/>
            <p:nvPr/>
          </p:nvSpPr>
          <p:spPr>
            <a:xfrm>
              <a:off x="4301257" y="5573541"/>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2737</a:t>
              </a:r>
            </a:p>
          </p:txBody>
        </p:sp>
        <p:sp>
          <p:nvSpPr>
            <p:cNvPr id="13" name="TextBox 12">
              <a:extLst>
                <a:ext uri="{FF2B5EF4-FFF2-40B4-BE49-F238E27FC236}">
                  <a16:creationId xmlns:a16="http://schemas.microsoft.com/office/drawing/2014/main" xmlns="" id="{EFCD9BD3-37DC-174D-BB7A-5FC12BD328EF}"/>
                </a:ext>
              </a:extLst>
            </p:cNvPr>
            <p:cNvSpPr txBox="1"/>
            <p:nvPr/>
          </p:nvSpPr>
          <p:spPr>
            <a:xfrm>
              <a:off x="5106618" y="5727839"/>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3591</a:t>
              </a:r>
            </a:p>
          </p:txBody>
        </p:sp>
        <p:sp>
          <p:nvSpPr>
            <p:cNvPr id="14" name="TextBox 13">
              <a:extLst>
                <a:ext uri="{FF2B5EF4-FFF2-40B4-BE49-F238E27FC236}">
                  <a16:creationId xmlns:a16="http://schemas.microsoft.com/office/drawing/2014/main" xmlns="" id="{F1574994-FA47-6541-A9F0-B954A513DEA6}"/>
                </a:ext>
              </a:extLst>
            </p:cNvPr>
            <p:cNvSpPr txBox="1"/>
            <p:nvPr/>
          </p:nvSpPr>
          <p:spPr>
            <a:xfrm>
              <a:off x="6093397" y="5727839"/>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3144</a:t>
              </a:r>
            </a:p>
          </p:txBody>
        </p:sp>
        <p:sp>
          <p:nvSpPr>
            <p:cNvPr id="15" name="TextBox 14">
              <a:extLst>
                <a:ext uri="{FF2B5EF4-FFF2-40B4-BE49-F238E27FC236}">
                  <a16:creationId xmlns:a16="http://schemas.microsoft.com/office/drawing/2014/main" xmlns="" id="{0EF25717-3ACD-0448-BD87-540BAAE690CC}"/>
                </a:ext>
              </a:extLst>
            </p:cNvPr>
            <p:cNvSpPr txBox="1"/>
            <p:nvPr/>
          </p:nvSpPr>
          <p:spPr>
            <a:xfrm>
              <a:off x="7088281" y="5727839"/>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2956</a:t>
              </a:r>
            </a:p>
          </p:txBody>
        </p:sp>
        <p:sp>
          <p:nvSpPr>
            <p:cNvPr id="16" name="TextBox 15">
              <a:extLst>
                <a:ext uri="{FF2B5EF4-FFF2-40B4-BE49-F238E27FC236}">
                  <a16:creationId xmlns:a16="http://schemas.microsoft.com/office/drawing/2014/main" xmlns="" id="{2FA1A367-2046-1C4E-9E52-B31768792AF0}"/>
                </a:ext>
              </a:extLst>
            </p:cNvPr>
            <p:cNvSpPr txBox="1"/>
            <p:nvPr/>
          </p:nvSpPr>
          <p:spPr>
            <a:xfrm>
              <a:off x="5106617" y="5573541"/>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3589</a:t>
              </a:r>
            </a:p>
          </p:txBody>
        </p:sp>
        <p:sp>
          <p:nvSpPr>
            <p:cNvPr id="17" name="TextBox 16">
              <a:extLst>
                <a:ext uri="{FF2B5EF4-FFF2-40B4-BE49-F238E27FC236}">
                  <a16:creationId xmlns:a16="http://schemas.microsoft.com/office/drawing/2014/main" xmlns="" id="{36F27C52-EC62-1644-94F0-4137E936CB66}"/>
                </a:ext>
              </a:extLst>
            </p:cNvPr>
            <p:cNvSpPr txBox="1"/>
            <p:nvPr/>
          </p:nvSpPr>
          <p:spPr>
            <a:xfrm>
              <a:off x="6093396" y="5573541"/>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3149</a:t>
              </a:r>
            </a:p>
          </p:txBody>
        </p:sp>
        <p:sp>
          <p:nvSpPr>
            <p:cNvPr id="18" name="TextBox 17">
              <a:extLst>
                <a:ext uri="{FF2B5EF4-FFF2-40B4-BE49-F238E27FC236}">
                  <a16:creationId xmlns:a16="http://schemas.microsoft.com/office/drawing/2014/main" xmlns="" id="{99CF2D7E-21D1-AD4E-B149-FA2987460119}"/>
                </a:ext>
              </a:extLst>
            </p:cNvPr>
            <p:cNvSpPr txBox="1"/>
            <p:nvPr/>
          </p:nvSpPr>
          <p:spPr>
            <a:xfrm>
              <a:off x="7088281" y="5573541"/>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2959</a:t>
              </a:r>
            </a:p>
          </p:txBody>
        </p:sp>
        <p:sp>
          <p:nvSpPr>
            <p:cNvPr id="24" name="Rectangle 86">
              <a:extLst>
                <a:ext uri="{FF2B5EF4-FFF2-40B4-BE49-F238E27FC236}">
                  <a16:creationId xmlns:a16="http://schemas.microsoft.com/office/drawing/2014/main" xmlns="" id="{82B08A7B-518A-984F-B752-3F94780AD8A5}"/>
                </a:ext>
              </a:extLst>
            </p:cNvPr>
            <p:cNvSpPr>
              <a:spLocks noChangeArrowheads="1"/>
            </p:cNvSpPr>
            <p:nvPr/>
          </p:nvSpPr>
          <p:spPr bwMode="auto">
            <a:xfrm>
              <a:off x="248986" y="5727839"/>
              <a:ext cx="980389"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1000" b="0" i="0" u="none" strike="noStrike" kern="1200" cap="none" spc="0" normalizeH="0" baseline="0" noProof="0" dirty="0">
                  <a:ln>
                    <a:noFill/>
                  </a:ln>
                  <a:effectLst/>
                  <a:uLnTx/>
                  <a:uFillTx/>
                  <a:latin typeface="Arial"/>
                  <a:ea typeface="ＭＳ Ｐゴシック" pitchFamily="34" charset="-128"/>
                  <a:cs typeface="+mn-cs"/>
                </a:rPr>
                <a:t>Pbo/DMAb N1 =</a:t>
              </a:r>
            </a:p>
          </p:txBody>
        </p:sp>
        <p:sp>
          <p:nvSpPr>
            <p:cNvPr id="25" name="Rectangle 86">
              <a:extLst>
                <a:ext uri="{FF2B5EF4-FFF2-40B4-BE49-F238E27FC236}">
                  <a16:creationId xmlns:a16="http://schemas.microsoft.com/office/drawing/2014/main" xmlns="" id="{F8977559-20A7-9A48-BC26-7E1F67CF8E6D}"/>
                </a:ext>
              </a:extLst>
            </p:cNvPr>
            <p:cNvSpPr>
              <a:spLocks noChangeArrowheads="1"/>
            </p:cNvSpPr>
            <p:nvPr/>
          </p:nvSpPr>
          <p:spPr bwMode="auto">
            <a:xfrm>
              <a:off x="169776" y="5586621"/>
              <a:ext cx="1059831"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spcBef>
                  <a:spcPct val="60000"/>
                </a:spcBef>
                <a:buClr>
                  <a:srgbClr val="FFFF00"/>
                </a:buClr>
                <a:buSzPct val="110000"/>
                <a:buFont typeface="Wingdings" pitchFamily="2" charset="2"/>
                <a:buChar char="§"/>
                <a:defRPr sz="2400" b="1">
                  <a:solidFill>
                    <a:schemeClr val="tx1"/>
                  </a:solidFill>
                  <a:latin typeface="Arial" pitchFamily="34" charset="0"/>
                  <a:ea typeface="ＭＳ Ｐゴシック" pitchFamily="34" charset="-128"/>
                </a:defRPr>
              </a:lvl1pPr>
              <a:lvl2pPr marL="37931725" indent="-37474525" eaLnBrk="0" hangingPunct="0">
                <a:spcBef>
                  <a:spcPct val="20000"/>
                </a:spcBef>
                <a:buClr>
                  <a:srgbClr val="FFFF00"/>
                </a:buClr>
                <a:buSzPct val="130000"/>
                <a:buFont typeface="Times New Roman" pitchFamily="18" charset="0"/>
                <a:buChar char="–"/>
                <a:defRPr sz="2000" b="1">
                  <a:solidFill>
                    <a:schemeClr val="tx1"/>
                  </a:solidFill>
                  <a:latin typeface="Arial" pitchFamily="34" charset="0"/>
                  <a:ea typeface="ＭＳ Ｐゴシック" pitchFamily="34" charset="-128"/>
                </a:defRPr>
              </a:lvl2pPr>
              <a:lvl3pPr marL="1143000" indent="-228600" eaLnBrk="0" hangingPunct="0">
                <a:spcBef>
                  <a:spcPct val="20000"/>
                </a:spcBef>
                <a:buClr>
                  <a:srgbClr val="FFFF00"/>
                </a:buClr>
                <a:buSzPct val="110000"/>
                <a:buChar char="•"/>
                <a:defRPr b="1">
                  <a:solidFill>
                    <a:schemeClr val="tx1"/>
                  </a:solidFill>
                  <a:latin typeface="Arial" pitchFamily="34" charset="0"/>
                  <a:ea typeface="ＭＳ Ｐゴシック" pitchFamily="34" charset="-128"/>
                </a:defRPr>
              </a:lvl3pPr>
              <a:lvl4pPr marL="16002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4pPr>
              <a:lvl5pPr marL="2057400" indent="-228600" eaLnBrk="0" hangingPunct="0">
                <a:spcBef>
                  <a:spcPct val="20000"/>
                </a:spcBef>
                <a:buClr>
                  <a:srgbClr val="FFFF00"/>
                </a:buClr>
                <a:buSzPct val="110000"/>
                <a:buChar char="»"/>
                <a:defRPr sz="1600"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FF00"/>
                </a:buClr>
                <a:buSzPct val="110000"/>
                <a:buChar char="»"/>
                <a:defRPr sz="1600" b="1">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1000" b="0" i="0" u="none" strike="noStrike" kern="1200" cap="none" spc="0" normalizeH="0" baseline="0" noProof="0" dirty="0">
                  <a:ln>
                    <a:noFill/>
                  </a:ln>
                  <a:effectLst/>
                  <a:uLnTx/>
                  <a:uFillTx/>
                  <a:latin typeface="Arial"/>
                  <a:ea typeface="ＭＳ Ｐゴシック" pitchFamily="34" charset="-128"/>
                  <a:cs typeface="+mn-cs"/>
                </a:rPr>
                <a:t>Romo/DMAb N1 =</a:t>
              </a:r>
            </a:p>
          </p:txBody>
        </p:sp>
        <p:sp>
          <p:nvSpPr>
            <p:cNvPr id="26" name="TextBox 25">
              <a:extLst>
                <a:ext uri="{FF2B5EF4-FFF2-40B4-BE49-F238E27FC236}">
                  <a16:creationId xmlns:a16="http://schemas.microsoft.com/office/drawing/2014/main" xmlns="" id="{17CB63C8-601C-FA4B-A165-3828900E106D}"/>
                </a:ext>
              </a:extLst>
            </p:cNvPr>
            <p:cNvSpPr txBox="1"/>
            <p:nvPr/>
          </p:nvSpPr>
          <p:spPr>
            <a:xfrm>
              <a:off x="1272034" y="5727839"/>
              <a:ext cx="352661"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  3591</a:t>
              </a:r>
            </a:p>
          </p:txBody>
        </p:sp>
        <p:sp>
          <p:nvSpPr>
            <p:cNvPr id="27" name="TextBox 26">
              <a:extLst>
                <a:ext uri="{FF2B5EF4-FFF2-40B4-BE49-F238E27FC236}">
                  <a16:creationId xmlns:a16="http://schemas.microsoft.com/office/drawing/2014/main" xmlns="" id="{EB99B5E8-6F29-D544-9610-A0BCC4008195}"/>
                </a:ext>
              </a:extLst>
            </p:cNvPr>
            <p:cNvSpPr txBox="1"/>
            <p:nvPr/>
          </p:nvSpPr>
          <p:spPr>
            <a:xfrm>
              <a:off x="2298641" y="5727839"/>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3132</a:t>
              </a:r>
            </a:p>
          </p:txBody>
        </p:sp>
        <p:sp>
          <p:nvSpPr>
            <p:cNvPr id="28" name="TextBox 27">
              <a:extLst>
                <a:ext uri="{FF2B5EF4-FFF2-40B4-BE49-F238E27FC236}">
                  <a16:creationId xmlns:a16="http://schemas.microsoft.com/office/drawing/2014/main" xmlns="" id="{FAC9F280-8D9B-4540-9FFD-3A3D6A400245}"/>
                </a:ext>
              </a:extLst>
            </p:cNvPr>
            <p:cNvSpPr txBox="1"/>
            <p:nvPr/>
          </p:nvSpPr>
          <p:spPr>
            <a:xfrm>
              <a:off x="3297169" y="5727839"/>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2941</a:t>
              </a:r>
            </a:p>
          </p:txBody>
        </p:sp>
        <p:sp>
          <p:nvSpPr>
            <p:cNvPr id="29" name="TextBox 28">
              <a:extLst>
                <a:ext uri="{FF2B5EF4-FFF2-40B4-BE49-F238E27FC236}">
                  <a16:creationId xmlns:a16="http://schemas.microsoft.com/office/drawing/2014/main" xmlns="" id="{C5216DDA-AF0C-DC4D-B03F-C9C4A16E7094}"/>
                </a:ext>
              </a:extLst>
            </p:cNvPr>
            <p:cNvSpPr txBox="1"/>
            <p:nvPr/>
          </p:nvSpPr>
          <p:spPr>
            <a:xfrm>
              <a:off x="1289665" y="5573541"/>
              <a:ext cx="317395"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 3589</a:t>
              </a:r>
            </a:p>
          </p:txBody>
        </p:sp>
        <p:sp>
          <p:nvSpPr>
            <p:cNvPr id="30" name="TextBox 29">
              <a:extLst>
                <a:ext uri="{FF2B5EF4-FFF2-40B4-BE49-F238E27FC236}">
                  <a16:creationId xmlns:a16="http://schemas.microsoft.com/office/drawing/2014/main" xmlns="" id="{7BDA8322-3FA7-1443-8DD5-8DA78DE55EFF}"/>
                </a:ext>
              </a:extLst>
            </p:cNvPr>
            <p:cNvSpPr txBox="1"/>
            <p:nvPr/>
          </p:nvSpPr>
          <p:spPr>
            <a:xfrm>
              <a:off x="2298641" y="5573541"/>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3148</a:t>
              </a:r>
            </a:p>
          </p:txBody>
        </p:sp>
        <p:sp>
          <p:nvSpPr>
            <p:cNvPr id="31" name="TextBox 30">
              <a:extLst>
                <a:ext uri="{FF2B5EF4-FFF2-40B4-BE49-F238E27FC236}">
                  <a16:creationId xmlns:a16="http://schemas.microsoft.com/office/drawing/2014/main" xmlns="" id="{94A55AC9-4154-D447-B404-255E5A08DB35}"/>
                </a:ext>
              </a:extLst>
            </p:cNvPr>
            <p:cNvSpPr txBox="1"/>
            <p:nvPr/>
          </p:nvSpPr>
          <p:spPr>
            <a:xfrm>
              <a:off x="3297169" y="5573541"/>
              <a:ext cx="282129" cy="130805"/>
            </a:xfrm>
            <a:prstGeom prst="rect">
              <a:avLst/>
            </a:prstGeom>
            <a:noFill/>
          </p:spPr>
          <p:txBody>
            <a:bodyPr wrap="none" lIns="0" tIns="0" rIns="0" bIns="0" rtlCol="0" anchor="b">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a:ea typeface="+mn-ea"/>
                  <a:cs typeface="+mn-cs"/>
                </a:rPr>
                <a:t>2957</a:t>
              </a:r>
            </a:p>
          </p:txBody>
        </p:sp>
      </p:grpSp>
      <p:sp>
        <p:nvSpPr>
          <p:cNvPr id="77" name="TextBox 76">
            <a:extLst>
              <a:ext uri="{FF2B5EF4-FFF2-40B4-BE49-F238E27FC236}">
                <a16:creationId xmlns:a16="http://schemas.microsoft.com/office/drawing/2014/main" xmlns="" id="{DEF70589-BED2-2B46-A502-8743E709A409}"/>
              </a:ext>
            </a:extLst>
          </p:cNvPr>
          <p:cNvSpPr txBox="1"/>
          <p:nvPr/>
        </p:nvSpPr>
        <p:spPr>
          <a:xfrm rot="16200000">
            <a:off x="-568645" y="3618893"/>
            <a:ext cx="26022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normalizeH="0" baseline="0" noProof="0" dirty="0">
                <a:uLnTx/>
                <a:uFillTx/>
                <a:latin typeface="Arial"/>
                <a:ea typeface="+mn-ea"/>
                <a:cs typeface="+mn-cs"/>
              </a:rPr>
              <a:t>Subjects experiencing </a:t>
            </a:r>
            <a:r>
              <a:rPr lang="en-US" sz="1100" b="1" dirty="0">
                <a:latin typeface="Arial"/>
              </a:rPr>
              <a:t>e</a:t>
            </a:r>
            <a:r>
              <a:rPr kumimoji="0" lang="en-US" sz="1100" b="1" i="0" u="none" strike="noStrike" kern="1200" normalizeH="0" baseline="0" noProof="0" dirty="0">
                <a:uLnTx/>
                <a:uFillTx/>
                <a:latin typeface="Arial"/>
                <a:ea typeface="+mn-ea"/>
                <a:cs typeface="+mn-cs"/>
              </a:rPr>
              <a:t>vent (%)</a:t>
            </a:r>
          </a:p>
        </p:txBody>
      </p:sp>
      <p:grpSp>
        <p:nvGrpSpPr>
          <p:cNvPr id="4" name="Group 3">
            <a:extLst>
              <a:ext uri="{FF2B5EF4-FFF2-40B4-BE49-F238E27FC236}">
                <a16:creationId xmlns:a16="http://schemas.microsoft.com/office/drawing/2014/main" xmlns="" id="{3C1AD420-2214-4E48-8934-57BAC925D654}"/>
              </a:ext>
            </a:extLst>
          </p:cNvPr>
          <p:cNvGrpSpPr/>
          <p:nvPr/>
        </p:nvGrpSpPr>
        <p:grpSpPr>
          <a:xfrm>
            <a:off x="546176" y="1292400"/>
            <a:ext cx="3793265" cy="261610"/>
            <a:chOff x="546176" y="1291766"/>
            <a:chExt cx="3793265" cy="261610"/>
          </a:xfrm>
        </p:grpSpPr>
        <p:sp>
          <p:nvSpPr>
            <p:cNvPr id="159" name="TextBox 158">
              <a:extLst>
                <a:ext uri="{FF2B5EF4-FFF2-40B4-BE49-F238E27FC236}">
                  <a16:creationId xmlns:a16="http://schemas.microsoft.com/office/drawing/2014/main" xmlns="" id="{3E3E6F21-C373-6C48-A1D8-D9E2B411B61B}"/>
                </a:ext>
              </a:extLst>
            </p:cNvPr>
            <p:cNvSpPr txBox="1"/>
            <p:nvPr/>
          </p:nvSpPr>
          <p:spPr>
            <a:xfrm>
              <a:off x="2922065" y="1291766"/>
              <a:ext cx="1417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Arial"/>
                  <a:ea typeface="+mn-ea"/>
                  <a:cs typeface="+mn-cs"/>
                </a:rPr>
                <a:t>Placebo (n = 3591) </a:t>
              </a:r>
            </a:p>
          </p:txBody>
        </p:sp>
        <p:cxnSp>
          <p:nvCxnSpPr>
            <p:cNvPr id="161" name="Straight Connector 160">
              <a:extLst>
                <a:ext uri="{FF2B5EF4-FFF2-40B4-BE49-F238E27FC236}">
                  <a16:creationId xmlns:a16="http://schemas.microsoft.com/office/drawing/2014/main" xmlns="" id="{2F570EA1-490E-6448-82F3-1AEB6CB948C7}"/>
                </a:ext>
              </a:extLst>
            </p:cNvPr>
            <p:cNvCxnSpPr/>
            <p:nvPr/>
          </p:nvCxnSpPr>
          <p:spPr bwMode="auto">
            <a:xfrm>
              <a:off x="2756133" y="1422571"/>
              <a:ext cx="182881" cy="0"/>
            </a:xfrm>
            <a:prstGeom prst="line">
              <a:avLst/>
            </a:prstGeom>
            <a:solidFill>
              <a:schemeClr val="accent1"/>
            </a:solidFill>
            <a:ln w="28575" cap="flat" cmpd="sng" algn="ctr">
              <a:solidFill>
                <a:schemeClr val="bg1">
                  <a:lumMod val="50000"/>
                </a:schemeClr>
              </a:solidFill>
              <a:prstDash val="solid"/>
              <a:bevel/>
              <a:headEnd type="none" w="med" len="med"/>
              <a:tailEnd type="none" w="med" len="med"/>
            </a:ln>
            <a:effectLst/>
          </p:spPr>
        </p:cxnSp>
        <p:cxnSp>
          <p:nvCxnSpPr>
            <p:cNvPr id="163" name="Straight Connector 162">
              <a:extLst>
                <a:ext uri="{FF2B5EF4-FFF2-40B4-BE49-F238E27FC236}">
                  <a16:creationId xmlns:a16="http://schemas.microsoft.com/office/drawing/2014/main" xmlns="" id="{7597AEF2-4B97-7340-BEC0-AFA2763A8F7C}"/>
                </a:ext>
              </a:extLst>
            </p:cNvPr>
            <p:cNvCxnSpPr/>
            <p:nvPr/>
          </p:nvCxnSpPr>
          <p:spPr bwMode="auto">
            <a:xfrm>
              <a:off x="546176" y="1422571"/>
              <a:ext cx="18288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64" name="Rectangle 163">
              <a:extLst>
                <a:ext uri="{FF2B5EF4-FFF2-40B4-BE49-F238E27FC236}">
                  <a16:creationId xmlns:a16="http://schemas.microsoft.com/office/drawing/2014/main" xmlns="" id="{25D13749-335C-0C41-BC39-785599E48937}"/>
                </a:ext>
              </a:extLst>
            </p:cNvPr>
            <p:cNvSpPr/>
            <p:nvPr/>
          </p:nvSpPr>
          <p:spPr>
            <a:xfrm>
              <a:off x="704038" y="1291766"/>
              <a:ext cx="181652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Arial"/>
                  <a:ea typeface="+mn-ea"/>
                  <a:cs typeface="+mn-cs"/>
                </a:rPr>
                <a:t>Romosozumab</a:t>
              </a:r>
              <a:r>
                <a:rPr lang="en-US" sz="1100" dirty="0">
                  <a:latin typeface="Arial"/>
                </a:rPr>
                <a:t> (n = 3589)</a:t>
              </a:r>
              <a:endParaRPr kumimoji="0" lang="en-US" sz="1100" i="0" u="none" strike="noStrike" kern="1200" cap="none" spc="0" normalizeH="0" baseline="0" noProof="0" dirty="0">
                <a:ln>
                  <a:noFill/>
                </a:ln>
                <a:effectLst/>
                <a:uLnTx/>
                <a:uFillTx/>
                <a:latin typeface="Arial"/>
              </a:endParaRPr>
            </a:p>
          </p:txBody>
        </p:sp>
      </p:grpSp>
      <p:sp>
        <p:nvSpPr>
          <p:cNvPr id="11" name="TextBox 10">
            <a:extLst>
              <a:ext uri="{FF2B5EF4-FFF2-40B4-BE49-F238E27FC236}">
                <a16:creationId xmlns:a16="http://schemas.microsoft.com/office/drawing/2014/main" xmlns="" id="{50B82E3B-7C55-1049-8F02-59EE6AB2EEF5}"/>
              </a:ext>
            </a:extLst>
          </p:cNvPr>
          <p:cNvSpPr txBox="1"/>
          <p:nvPr/>
        </p:nvSpPr>
        <p:spPr>
          <a:xfrm>
            <a:off x="2149240" y="1760568"/>
            <a:ext cx="1389217" cy="232455"/>
          </a:xfrm>
          <a:prstGeom prst="rect">
            <a:avLst/>
          </a:prstGeom>
          <a:noFill/>
        </p:spPr>
        <p:txBody>
          <a:bodyPr wrap="none" lIns="51435" tIns="25718" rIns="51435" bIns="2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rPr>
              <a:t>Clinical fractures</a:t>
            </a:r>
          </a:p>
        </p:txBody>
      </p:sp>
      <p:sp>
        <p:nvSpPr>
          <p:cNvPr id="12" name="TextBox 11">
            <a:extLst>
              <a:ext uri="{FF2B5EF4-FFF2-40B4-BE49-F238E27FC236}">
                <a16:creationId xmlns:a16="http://schemas.microsoft.com/office/drawing/2014/main" xmlns="" id="{3F4FBFF9-1C7F-6B49-A67E-A58ADE7EAF15}"/>
              </a:ext>
            </a:extLst>
          </p:cNvPr>
          <p:cNvSpPr txBox="1"/>
          <p:nvPr/>
        </p:nvSpPr>
        <p:spPr>
          <a:xfrm>
            <a:off x="5895816" y="1760568"/>
            <a:ext cx="1807071" cy="232455"/>
          </a:xfrm>
          <a:prstGeom prst="rect">
            <a:avLst/>
          </a:prstGeom>
          <a:noFill/>
        </p:spPr>
        <p:txBody>
          <a:bodyPr wrap="none" lIns="51435" tIns="25718" rIns="51435" bIns="2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rPr>
              <a:t>Nonvertebral fractures</a:t>
            </a:r>
          </a:p>
        </p:txBody>
      </p:sp>
      <p:sp>
        <p:nvSpPr>
          <p:cNvPr id="40" name="TextBox 39">
            <a:extLst>
              <a:ext uri="{FF2B5EF4-FFF2-40B4-BE49-F238E27FC236}">
                <a16:creationId xmlns:a16="http://schemas.microsoft.com/office/drawing/2014/main" xmlns="" id="{4C0D933B-7C33-8E42-A145-2C73AC4293A8}"/>
              </a:ext>
            </a:extLst>
          </p:cNvPr>
          <p:cNvSpPr txBox="1"/>
          <p:nvPr/>
        </p:nvSpPr>
        <p:spPr>
          <a:xfrm>
            <a:off x="4017678" y="2469022"/>
            <a:ext cx="797014" cy="327782"/>
          </a:xfrm>
          <a:prstGeom prst="rect">
            <a:avLst/>
          </a:prstGeom>
          <a:noFill/>
        </p:spPr>
        <p:txBody>
          <a:bodyPr wrap="none" tIns="4572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900" b="1" dirty="0">
                <a:latin typeface="Arial"/>
              </a:rPr>
              <a:t>RRR = 27%</a:t>
            </a:r>
          </a:p>
          <a:p>
            <a:pPr marL="0" marR="0" lvl="0" indent="0" algn="ctr" defTabSz="914400" rtl="0" eaLnBrk="1" fontAlgn="auto" latinLnBrk="0" hangingPunct="1">
              <a:lnSpc>
                <a:spcPct val="85000"/>
              </a:lnSpc>
              <a:spcBef>
                <a:spcPts val="0"/>
              </a:spcBef>
              <a:spcAft>
                <a:spcPts val="0"/>
              </a:spcAft>
              <a:buClrTx/>
              <a:buSzTx/>
              <a:buFontTx/>
              <a:buNone/>
              <a:tabLst/>
              <a:defRPr/>
            </a:pPr>
            <a:r>
              <a:rPr lang="en-US" sz="900" b="1" dirty="0">
                <a:latin typeface="Arial"/>
              </a:rPr>
              <a:t>P = 0.004</a:t>
            </a:r>
          </a:p>
        </p:txBody>
      </p:sp>
      <p:sp>
        <p:nvSpPr>
          <p:cNvPr id="105" name="Line 6">
            <a:extLst>
              <a:ext uri="{FF2B5EF4-FFF2-40B4-BE49-F238E27FC236}">
                <a16:creationId xmlns:a16="http://schemas.microsoft.com/office/drawing/2014/main" xmlns="" id="{0272B29C-C92B-4447-B744-0A7903BF2355}"/>
              </a:ext>
            </a:extLst>
          </p:cNvPr>
          <p:cNvSpPr>
            <a:spLocks noChangeShapeType="1"/>
          </p:cNvSpPr>
          <p:nvPr/>
        </p:nvSpPr>
        <p:spPr bwMode="auto">
          <a:xfrm flipH="1" flipV="1">
            <a:off x="2439707" y="4179622"/>
            <a:ext cx="2565" cy="333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dirty="0">
              <a:solidFill>
                <a:srgbClr val="FFFFFF"/>
              </a:solidFill>
              <a:uLnTx/>
              <a:uFillTx/>
              <a:latin typeface="Arial"/>
              <a:ea typeface="+mn-ea"/>
              <a:cs typeface="+mn-cs"/>
            </a:endParaRPr>
          </a:p>
        </p:txBody>
      </p:sp>
      <p:sp>
        <p:nvSpPr>
          <p:cNvPr id="106" name="Line 9">
            <a:extLst>
              <a:ext uri="{FF2B5EF4-FFF2-40B4-BE49-F238E27FC236}">
                <a16:creationId xmlns:a16="http://schemas.microsoft.com/office/drawing/2014/main" xmlns="" id="{A00690CD-BD74-8746-8CD5-CA25E493DB08}"/>
              </a:ext>
            </a:extLst>
          </p:cNvPr>
          <p:cNvSpPr>
            <a:spLocks noChangeShapeType="1"/>
          </p:cNvSpPr>
          <p:nvPr/>
        </p:nvSpPr>
        <p:spPr bwMode="auto">
          <a:xfrm>
            <a:off x="4404099" y="3087395"/>
            <a:ext cx="0"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dirty="0">
              <a:solidFill>
                <a:srgbClr val="FFFFFF"/>
              </a:solidFill>
              <a:uLnTx/>
              <a:uFillTx/>
              <a:latin typeface="Arial"/>
              <a:ea typeface="+mn-ea"/>
              <a:cs typeface="+mn-cs"/>
            </a:endParaRPr>
          </a:p>
        </p:txBody>
      </p:sp>
      <p:grpSp>
        <p:nvGrpSpPr>
          <p:cNvPr id="126" name="Group 125">
            <a:extLst>
              <a:ext uri="{FF2B5EF4-FFF2-40B4-BE49-F238E27FC236}">
                <a16:creationId xmlns:a16="http://schemas.microsoft.com/office/drawing/2014/main" xmlns="" id="{5924E3E6-6B68-F743-8038-3B324567778E}"/>
              </a:ext>
            </a:extLst>
          </p:cNvPr>
          <p:cNvGrpSpPr/>
          <p:nvPr/>
        </p:nvGrpSpPr>
        <p:grpSpPr>
          <a:xfrm>
            <a:off x="1457510" y="2802149"/>
            <a:ext cx="2946588" cy="2254186"/>
            <a:chOff x="1255353" y="2192862"/>
            <a:chExt cx="3300756" cy="3005366"/>
          </a:xfrm>
        </p:grpSpPr>
        <p:sp>
          <p:nvSpPr>
            <p:cNvPr id="113" name="Freeform 5">
              <a:extLst>
                <a:ext uri="{FF2B5EF4-FFF2-40B4-BE49-F238E27FC236}">
                  <a16:creationId xmlns:a16="http://schemas.microsoft.com/office/drawing/2014/main" xmlns="" id="{8DDF5BBF-E114-8744-A348-EAB1F83546EF}"/>
                </a:ext>
              </a:extLst>
            </p:cNvPr>
            <p:cNvSpPr>
              <a:spLocks/>
            </p:cNvSpPr>
            <p:nvPr/>
          </p:nvSpPr>
          <p:spPr bwMode="auto">
            <a:xfrm>
              <a:off x="1255353" y="3869324"/>
              <a:ext cx="1100252" cy="1328904"/>
            </a:xfrm>
            <a:custGeom>
              <a:avLst/>
              <a:gdLst>
                <a:gd name="T0" fmla="*/ 6 w 766"/>
                <a:gd name="T1" fmla="*/ 516 h 520"/>
                <a:gd name="T2" fmla="*/ 29 w 766"/>
                <a:gd name="T3" fmla="*/ 510 h 520"/>
                <a:gd name="T4" fmla="*/ 38 w 766"/>
                <a:gd name="T5" fmla="*/ 499 h 520"/>
                <a:gd name="T6" fmla="*/ 56 w 766"/>
                <a:gd name="T7" fmla="*/ 493 h 520"/>
                <a:gd name="T8" fmla="*/ 66 w 766"/>
                <a:gd name="T9" fmla="*/ 489 h 520"/>
                <a:gd name="T10" fmla="*/ 75 w 766"/>
                <a:gd name="T11" fmla="*/ 478 h 520"/>
                <a:gd name="T12" fmla="*/ 87 w 766"/>
                <a:gd name="T13" fmla="*/ 472 h 520"/>
                <a:gd name="T14" fmla="*/ 95 w 766"/>
                <a:gd name="T15" fmla="*/ 460 h 520"/>
                <a:gd name="T16" fmla="*/ 105 w 766"/>
                <a:gd name="T17" fmla="*/ 456 h 520"/>
                <a:gd name="T18" fmla="*/ 116 w 766"/>
                <a:gd name="T19" fmla="*/ 444 h 520"/>
                <a:gd name="T20" fmla="*/ 128 w 766"/>
                <a:gd name="T21" fmla="*/ 444 h 520"/>
                <a:gd name="T22" fmla="*/ 137 w 766"/>
                <a:gd name="T23" fmla="*/ 438 h 520"/>
                <a:gd name="T24" fmla="*/ 149 w 766"/>
                <a:gd name="T25" fmla="*/ 438 h 520"/>
                <a:gd name="T26" fmla="*/ 160 w 766"/>
                <a:gd name="T27" fmla="*/ 433 h 520"/>
                <a:gd name="T28" fmla="*/ 175 w 766"/>
                <a:gd name="T29" fmla="*/ 433 h 520"/>
                <a:gd name="T30" fmla="*/ 190 w 766"/>
                <a:gd name="T31" fmla="*/ 417 h 520"/>
                <a:gd name="T32" fmla="*/ 199 w 766"/>
                <a:gd name="T33" fmla="*/ 411 h 520"/>
                <a:gd name="T34" fmla="*/ 207 w 766"/>
                <a:gd name="T35" fmla="*/ 399 h 520"/>
                <a:gd name="T36" fmla="*/ 217 w 766"/>
                <a:gd name="T37" fmla="*/ 388 h 520"/>
                <a:gd name="T38" fmla="*/ 226 w 766"/>
                <a:gd name="T39" fmla="*/ 382 h 520"/>
                <a:gd name="T40" fmla="*/ 237 w 766"/>
                <a:gd name="T41" fmla="*/ 376 h 520"/>
                <a:gd name="T42" fmla="*/ 249 w 766"/>
                <a:gd name="T43" fmla="*/ 376 h 520"/>
                <a:gd name="T44" fmla="*/ 262 w 766"/>
                <a:gd name="T45" fmla="*/ 376 h 520"/>
                <a:gd name="T46" fmla="*/ 268 w 766"/>
                <a:gd name="T47" fmla="*/ 360 h 520"/>
                <a:gd name="T48" fmla="*/ 283 w 766"/>
                <a:gd name="T49" fmla="*/ 360 h 520"/>
                <a:gd name="T50" fmla="*/ 295 w 766"/>
                <a:gd name="T51" fmla="*/ 348 h 520"/>
                <a:gd name="T52" fmla="*/ 309 w 766"/>
                <a:gd name="T53" fmla="*/ 342 h 520"/>
                <a:gd name="T54" fmla="*/ 314 w 766"/>
                <a:gd name="T55" fmla="*/ 325 h 520"/>
                <a:gd name="T56" fmla="*/ 325 w 766"/>
                <a:gd name="T57" fmla="*/ 319 h 520"/>
                <a:gd name="T58" fmla="*/ 346 w 766"/>
                <a:gd name="T59" fmla="*/ 313 h 520"/>
                <a:gd name="T60" fmla="*/ 353 w 766"/>
                <a:gd name="T61" fmla="*/ 301 h 520"/>
                <a:gd name="T62" fmla="*/ 373 w 766"/>
                <a:gd name="T63" fmla="*/ 295 h 520"/>
                <a:gd name="T64" fmla="*/ 382 w 766"/>
                <a:gd name="T65" fmla="*/ 279 h 520"/>
                <a:gd name="T66" fmla="*/ 394 w 766"/>
                <a:gd name="T67" fmla="*/ 267 h 520"/>
                <a:gd name="T68" fmla="*/ 403 w 766"/>
                <a:gd name="T69" fmla="*/ 261 h 520"/>
                <a:gd name="T70" fmla="*/ 415 w 766"/>
                <a:gd name="T71" fmla="*/ 255 h 520"/>
                <a:gd name="T72" fmla="*/ 431 w 766"/>
                <a:gd name="T73" fmla="*/ 250 h 520"/>
                <a:gd name="T74" fmla="*/ 451 w 766"/>
                <a:gd name="T75" fmla="*/ 244 h 520"/>
                <a:gd name="T76" fmla="*/ 457 w 766"/>
                <a:gd name="T77" fmla="*/ 231 h 520"/>
                <a:gd name="T78" fmla="*/ 472 w 766"/>
                <a:gd name="T79" fmla="*/ 231 h 520"/>
                <a:gd name="T80" fmla="*/ 480 w 766"/>
                <a:gd name="T81" fmla="*/ 220 h 520"/>
                <a:gd name="T82" fmla="*/ 488 w 766"/>
                <a:gd name="T83" fmla="*/ 208 h 520"/>
                <a:gd name="T84" fmla="*/ 503 w 766"/>
                <a:gd name="T85" fmla="*/ 196 h 520"/>
                <a:gd name="T86" fmla="*/ 513 w 766"/>
                <a:gd name="T87" fmla="*/ 190 h 520"/>
                <a:gd name="T88" fmla="*/ 522 w 766"/>
                <a:gd name="T89" fmla="*/ 172 h 520"/>
                <a:gd name="T90" fmla="*/ 528 w 766"/>
                <a:gd name="T91" fmla="*/ 162 h 520"/>
                <a:gd name="T92" fmla="*/ 548 w 766"/>
                <a:gd name="T93" fmla="*/ 156 h 520"/>
                <a:gd name="T94" fmla="*/ 570 w 766"/>
                <a:gd name="T95" fmla="*/ 150 h 520"/>
                <a:gd name="T96" fmla="*/ 581 w 766"/>
                <a:gd name="T97" fmla="*/ 144 h 520"/>
                <a:gd name="T98" fmla="*/ 590 w 766"/>
                <a:gd name="T99" fmla="*/ 132 h 520"/>
                <a:gd name="T100" fmla="*/ 602 w 766"/>
                <a:gd name="T101" fmla="*/ 114 h 520"/>
                <a:gd name="T102" fmla="*/ 612 w 766"/>
                <a:gd name="T103" fmla="*/ 108 h 520"/>
                <a:gd name="T104" fmla="*/ 632 w 766"/>
                <a:gd name="T105" fmla="*/ 102 h 520"/>
                <a:gd name="T106" fmla="*/ 639 w 766"/>
                <a:gd name="T107" fmla="*/ 90 h 520"/>
                <a:gd name="T108" fmla="*/ 646 w 766"/>
                <a:gd name="T109" fmla="*/ 78 h 520"/>
                <a:gd name="T110" fmla="*/ 660 w 766"/>
                <a:gd name="T111" fmla="*/ 72 h 520"/>
                <a:gd name="T112" fmla="*/ 678 w 766"/>
                <a:gd name="T113" fmla="*/ 60 h 520"/>
                <a:gd name="T114" fmla="*/ 696 w 766"/>
                <a:gd name="T115" fmla="*/ 48 h 520"/>
                <a:gd name="T116" fmla="*/ 717 w 766"/>
                <a:gd name="T117" fmla="*/ 42 h 520"/>
                <a:gd name="T118" fmla="*/ 735 w 766"/>
                <a:gd name="T119" fmla="*/ 42 h 520"/>
                <a:gd name="T120" fmla="*/ 744 w 766"/>
                <a:gd name="T121" fmla="*/ 36 h 520"/>
                <a:gd name="T122" fmla="*/ 763 w 766"/>
                <a:gd name="T123" fmla="*/ 2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6" h="520">
                  <a:moveTo>
                    <a:pt x="0" y="520"/>
                  </a:moveTo>
                  <a:lnTo>
                    <a:pt x="2" y="520"/>
                  </a:lnTo>
                  <a:lnTo>
                    <a:pt x="3" y="520"/>
                  </a:lnTo>
                  <a:lnTo>
                    <a:pt x="3" y="516"/>
                  </a:lnTo>
                  <a:lnTo>
                    <a:pt x="6" y="516"/>
                  </a:lnTo>
                  <a:lnTo>
                    <a:pt x="8" y="516"/>
                  </a:lnTo>
                  <a:lnTo>
                    <a:pt x="12" y="516"/>
                  </a:lnTo>
                  <a:lnTo>
                    <a:pt x="18" y="516"/>
                  </a:lnTo>
                  <a:lnTo>
                    <a:pt x="18" y="510"/>
                  </a:lnTo>
                  <a:lnTo>
                    <a:pt x="29" y="510"/>
                  </a:lnTo>
                  <a:lnTo>
                    <a:pt x="32" y="510"/>
                  </a:lnTo>
                  <a:lnTo>
                    <a:pt x="33" y="510"/>
                  </a:lnTo>
                  <a:lnTo>
                    <a:pt x="33" y="505"/>
                  </a:lnTo>
                  <a:lnTo>
                    <a:pt x="38" y="505"/>
                  </a:lnTo>
                  <a:lnTo>
                    <a:pt x="38" y="499"/>
                  </a:lnTo>
                  <a:lnTo>
                    <a:pt x="39" y="499"/>
                  </a:lnTo>
                  <a:lnTo>
                    <a:pt x="47" y="499"/>
                  </a:lnTo>
                  <a:lnTo>
                    <a:pt x="53" y="499"/>
                  </a:lnTo>
                  <a:lnTo>
                    <a:pt x="53" y="493"/>
                  </a:lnTo>
                  <a:lnTo>
                    <a:pt x="56" y="493"/>
                  </a:lnTo>
                  <a:lnTo>
                    <a:pt x="60" y="493"/>
                  </a:lnTo>
                  <a:lnTo>
                    <a:pt x="60" y="489"/>
                  </a:lnTo>
                  <a:lnTo>
                    <a:pt x="63" y="489"/>
                  </a:lnTo>
                  <a:lnTo>
                    <a:pt x="65" y="489"/>
                  </a:lnTo>
                  <a:lnTo>
                    <a:pt x="66" y="489"/>
                  </a:lnTo>
                  <a:lnTo>
                    <a:pt x="69" y="489"/>
                  </a:lnTo>
                  <a:lnTo>
                    <a:pt x="71" y="489"/>
                  </a:lnTo>
                  <a:lnTo>
                    <a:pt x="71" y="478"/>
                  </a:lnTo>
                  <a:lnTo>
                    <a:pt x="72" y="478"/>
                  </a:lnTo>
                  <a:lnTo>
                    <a:pt x="75" y="478"/>
                  </a:lnTo>
                  <a:lnTo>
                    <a:pt x="75" y="472"/>
                  </a:lnTo>
                  <a:lnTo>
                    <a:pt x="78" y="472"/>
                  </a:lnTo>
                  <a:lnTo>
                    <a:pt x="80" y="472"/>
                  </a:lnTo>
                  <a:lnTo>
                    <a:pt x="86" y="472"/>
                  </a:lnTo>
                  <a:lnTo>
                    <a:pt x="87" y="472"/>
                  </a:lnTo>
                  <a:lnTo>
                    <a:pt x="90" y="472"/>
                  </a:lnTo>
                  <a:lnTo>
                    <a:pt x="90" y="466"/>
                  </a:lnTo>
                  <a:lnTo>
                    <a:pt x="92" y="466"/>
                  </a:lnTo>
                  <a:lnTo>
                    <a:pt x="92" y="460"/>
                  </a:lnTo>
                  <a:lnTo>
                    <a:pt x="95" y="460"/>
                  </a:lnTo>
                  <a:lnTo>
                    <a:pt x="96" y="460"/>
                  </a:lnTo>
                  <a:lnTo>
                    <a:pt x="101" y="460"/>
                  </a:lnTo>
                  <a:lnTo>
                    <a:pt x="101" y="456"/>
                  </a:lnTo>
                  <a:lnTo>
                    <a:pt x="102" y="456"/>
                  </a:lnTo>
                  <a:lnTo>
                    <a:pt x="105" y="456"/>
                  </a:lnTo>
                  <a:lnTo>
                    <a:pt x="105" y="450"/>
                  </a:lnTo>
                  <a:lnTo>
                    <a:pt x="111" y="450"/>
                  </a:lnTo>
                  <a:lnTo>
                    <a:pt x="113" y="450"/>
                  </a:lnTo>
                  <a:lnTo>
                    <a:pt x="113" y="444"/>
                  </a:lnTo>
                  <a:lnTo>
                    <a:pt x="116" y="444"/>
                  </a:lnTo>
                  <a:lnTo>
                    <a:pt x="117" y="444"/>
                  </a:lnTo>
                  <a:lnTo>
                    <a:pt x="120" y="444"/>
                  </a:lnTo>
                  <a:lnTo>
                    <a:pt x="123" y="444"/>
                  </a:lnTo>
                  <a:lnTo>
                    <a:pt x="126" y="444"/>
                  </a:lnTo>
                  <a:lnTo>
                    <a:pt x="128" y="444"/>
                  </a:lnTo>
                  <a:lnTo>
                    <a:pt x="129" y="444"/>
                  </a:lnTo>
                  <a:lnTo>
                    <a:pt x="132" y="444"/>
                  </a:lnTo>
                  <a:lnTo>
                    <a:pt x="132" y="438"/>
                  </a:lnTo>
                  <a:lnTo>
                    <a:pt x="135" y="438"/>
                  </a:lnTo>
                  <a:lnTo>
                    <a:pt x="137" y="438"/>
                  </a:lnTo>
                  <a:lnTo>
                    <a:pt x="138" y="438"/>
                  </a:lnTo>
                  <a:lnTo>
                    <a:pt x="141" y="438"/>
                  </a:lnTo>
                  <a:lnTo>
                    <a:pt x="143" y="438"/>
                  </a:lnTo>
                  <a:lnTo>
                    <a:pt x="147" y="438"/>
                  </a:lnTo>
                  <a:lnTo>
                    <a:pt x="149" y="438"/>
                  </a:lnTo>
                  <a:lnTo>
                    <a:pt x="151" y="438"/>
                  </a:lnTo>
                  <a:lnTo>
                    <a:pt x="154" y="438"/>
                  </a:lnTo>
                  <a:lnTo>
                    <a:pt x="154" y="433"/>
                  </a:lnTo>
                  <a:lnTo>
                    <a:pt x="157" y="433"/>
                  </a:lnTo>
                  <a:lnTo>
                    <a:pt x="160" y="433"/>
                  </a:lnTo>
                  <a:lnTo>
                    <a:pt x="163" y="433"/>
                  </a:lnTo>
                  <a:lnTo>
                    <a:pt x="166" y="433"/>
                  </a:lnTo>
                  <a:lnTo>
                    <a:pt x="169" y="433"/>
                  </a:lnTo>
                  <a:lnTo>
                    <a:pt x="174" y="433"/>
                  </a:lnTo>
                  <a:lnTo>
                    <a:pt x="175" y="433"/>
                  </a:lnTo>
                  <a:lnTo>
                    <a:pt x="178" y="433"/>
                  </a:lnTo>
                  <a:lnTo>
                    <a:pt x="178" y="421"/>
                  </a:lnTo>
                  <a:lnTo>
                    <a:pt x="183" y="421"/>
                  </a:lnTo>
                  <a:lnTo>
                    <a:pt x="183" y="417"/>
                  </a:lnTo>
                  <a:lnTo>
                    <a:pt x="190" y="417"/>
                  </a:lnTo>
                  <a:lnTo>
                    <a:pt x="192" y="417"/>
                  </a:lnTo>
                  <a:lnTo>
                    <a:pt x="195" y="417"/>
                  </a:lnTo>
                  <a:lnTo>
                    <a:pt x="195" y="411"/>
                  </a:lnTo>
                  <a:lnTo>
                    <a:pt x="198" y="411"/>
                  </a:lnTo>
                  <a:lnTo>
                    <a:pt x="199" y="411"/>
                  </a:lnTo>
                  <a:lnTo>
                    <a:pt x="201" y="411"/>
                  </a:lnTo>
                  <a:lnTo>
                    <a:pt x="204" y="411"/>
                  </a:lnTo>
                  <a:lnTo>
                    <a:pt x="205" y="411"/>
                  </a:lnTo>
                  <a:lnTo>
                    <a:pt x="205" y="399"/>
                  </a:lnTo>
                  <a:lnTo>
                    <a:pt x="207" y="399"/>
                  </a:lnTo>
                  <a:lnTo>
                    <a:pt x="210" y="399"/>
                  </a:lnTo>
                  <a:lnTo>
                    <a:pt x="210" y="393"/>
                  </a:lnTo>
                  <a:lnTo>
                    <a:pt x="216" y="393"/>
                  </a:lnTo>
                  <a:lnTo>
                    <a:pt x="217" y="393"/>
                  </a:lnTo>
                  <a:lnTo>
                    <a:pt x="217" y="388"/>
                  </a:lnTo>
                  <a:lnTo>
                    <a:pt x="220" y="388"/>
                  </a:lnTo>
                  <a:lnTo>
                    <a:pt x="222" y="388"/>
                  </a:lnTo>
                  <a:lnTo>
                    <a:pt x="225" y="388"/>
                  </a:lnTo>
                  <a:lnTo>
                    <a:pt x="226" y="388"/>
                  </a:lnTo>
                  <a:lnTo>
                    <a:pt x="226" y="382"/>
                  </a:lnTo>
                  <a:lnTo>
                    <a:pt x="229" y="382"/>
                  </a:lnTo>
                  <a:lnTo>
                    <a:pt x="229" y="376"/>
                  </a:lnTo>
                  <a:lnTo>
                    <a:pt x="232" y="376"/>
                  </a:lnTo>
                  <a:lnTo>
                    <a:pt x="235" y="376"/>
                  </a:lnTo>
                  <a:lnTo>
                    <a:pt x="237" y="376"/>
                  </a:lnTo>
                  <a:lnTo>
                    <a:pt x="240" y="376"/>
                  </a:lnTo>
                  <a:lnTo>
                    <a:pt x="243" y="376"/>
                  </a:lnTo>
                  <a:lnTo>
                    <a:pt x="246" y="376"/>
                  </a:lnTo>
                  <a:lnTo>
                    <a:pt x="247" y="376"/>
                  </a:lnTo>
                  <a:lnTo>
                    <a:pt x="249" y="376"/>
                  </a:lnTo>
                  <a:lnTo>
                    <a:pt x="252" y="376"/>
                  </a:lnTo>
                  <a:lnTo>
                    <a:pt x="253" y="376"/>
                  </a:lnTo>
                  <a:lnTo>
                    <a:pt x="258" y="376"/>
                  </a:lnTo>
                  <a:lnTo>
                    <a:pt x="259" y="376"/>
                  </a:lnTo>
                  <a:lnTo>
                    <a:pt x="262" y="376"/>
                  </a:lnTo>
                  <a:lnTo>
                    <a:pt x="264" y="376"/>
                  </a:lnTo>
                  <a:lnTo>
                    <a:pt x="265" y="376"/>
                  </a:lnTo>
                  <a:lnTo>
                    <a:pt x="265" y="372"/>
                  </a:lnTo>
                  <a:lnTo>
                    <a:pt x="268" y="372"/>
                  </a:lnTo>
                  <a:lnTo>
                    <a:pt x="268" y="360"/>
                  </a:lnTo>
                  <a:lnTo>
                    <a:pt x="271" y="360"/>
                  </a:lnTo>
                  <a:lnTo>
                    <a:pt x="273" y="360"/>
                  </a:lnTo>
                  <a:lnTo>
                    <a:pt x="274" y="360"/>
                  </a:lnTo>
                  <a:lnTo>
                    <a:pt x="279" y="360"/>
                  </a:lnTo>
                  <a:lnTo>
                    <a:pt x="283" y="360"/>
                  </a:lnTo>
                  <a:lnTo>
                    <a:pt x="289" y="360"/>
                  </a:lnTo>
                  <a:lnTo>
                    <a:pt x="289" y="354"/>
                  </a:lnTo>
                  <a:lnTo>
                    <a:pt x="294" y="354"/>
                  </a:lnTo>
                  <a:lnTo>
                    <a:pt x="294" y="348"/>
                  </a:lnTo>
                  <a:lnTo>
                    <a:pt x="295" y="348"/>
                  </a:lnTo>
                  <a:lnTo>
                    <a:pt x="297" y="348"/>
                  </a:lnTo>
                  <a:lnTo>
                    <a:pt x="297" y="342"/>
                  </a:lnTo>
                  <a:lnTo>
                    <a:pt x="303" y="342"/>
                  </a:lnTo>
                  <a:lnTo>
                    <a:pt x="306" y="342"/>
                  </a:lnTo>
                  <a:lnTo>
                    <a:pt x="309" y="342"/>
                  </a:lnTo>
                  <a:lnTo>
                    <a:pt x="309" y="336"/>
                  </a:lnTo>
                  <a:lnTo>
                    <a:pt x="312" y="336"/>
                  </a:lnTo>
                  <a:lnTo>
                    <a:pt x="312" y="331"/>
                  </a:lnTo>
                  <a:lnTo>
                    <a:pt x="314" y="331"/>
                  </a:lnTo>
                  <a:lnTo>
                    <a:pt x="314" y="325"/>
                  </a:lnTo>
                  <a:lnTo>
                    <a:pt x="316" y="325"/>
                  </a:lnTo>
                  <a:lnTo>
                    <a:pt x="320" y="325"/>
                  </a:lnTo>
                  <a:lnTo>
                    <a:pt x="320" y="319"/>
                  </a:lnTo>
                  <a:lnTo>
                    <a:pt x="322" y="319"/>
                  </a:lnTo>
                  <a:lnTo>
                    <a:pt x="325" y="319"/>
                  </a:lnTo>
                  <a:lnTo>
                    <a:pt x="325" y="313"/>
                  </a:lnTo>
                  <a:lnTo>
                    <a:pt x="331" y="313"/>
                  </a:lnTo>
                  <a:lnTo>
                    <a:pt x="334" y="313"/>
                  </a:lnTo>
                  <a:lnTo>
                    <a:pt x="340" y="313"/>
                  </a:lnTo>
                  <a:lnTo>
                    <a:pt x="346" y="313"/>
                  </a:lnTo>
                  <a:lnTo>
                    <a:pt x="350" y="313"/>
                  </a:lnTo>
                  <a:lnTo>
                    <a:pt x="350" y="307"/>
                  </a:lnTo>
                  <a:lnTo>
                    <a:pt x="352" y="307"/>
                  </a:lnTo>
                  <a:lnTo>
                    <a:pt x="352" y="301"/>
                  </a:lnTo>
                  <a:lnTo>
                    <a:pt x="353" y="301"/>
                  </a:lnTo>
                  <a:lnTo>
                    <a:pt x="359" y="301"/>
                  </a:lnTo>
                  <a:lnTo>
                    <a:pt x="367" y="301"/>
                  </a:lnTo>
                  <a:lnTo>
                    <a:pt x="367" y="295"/>
                  </a:lnTo>
                  <a:lnTo>
                    <a:pt x="371" y="295"/>
                  </a:lnTo>
                  <a:lnTo>
                    <a:pt x="373" y="295"/>
                  </a:lnTo>
                  <a:lnTo>
                    <a:pt x="373" y="289"/>
                  </a:lnTo>
                  <a:lnTo>
                    <a:pt x="377" y="289"/>
                  </a:lnTo>
                  <a:lnTo>
                    <a:pt x="377" y="285"/>
                  </a:lnTo>
                  <a:lnTo>
                    <a:pt x="382" y="285"/>
                  </a:lnTo>
                  <a:lnTo>
                    <a:pt x="382" y="279"/>
                  </a:lnTo>
                  <a:lnTo>
                    <a:pt x="383" y="279"/>
                  </a:lnTo>
                  <a:lnTo>
                    <a:pt x="383" y="267"/>
                  </a:lnTo>
                  <a:lnTo>
                    <a:pt x="385" y="267"/>
                  </a:lnTo>
                  <a:lnTo>
                    <a:pt x="388" y="267"/>
                  </a:lnTo>
                  <a:lnTo>
                    <a:pt x="394" y="267"/>
                  </a:lnTo>
                  <a:lnTo>
                    <a:pt x="397" y="267"/>
                  </a:lnTo>
                  <a:lnTo>
                    <a:pt x="398" y="267"/>
                  </a:lnTo>
                  <a:lnTo>
                    <a:pt x="400" y="267"/>
                  </a:lnTo>
                  <a:lnTo>
                    <a:pt x="400" y="261"/>
                  </a:lnTo>
                  <a:lnTo>
                    <a:pt x="403" y="261"/>
                  </a:lnTo>
                  <a:lnTo>
                    <a:pt x="404" y="261"/>
                  </a:lnTo>
                  <a:lnTo>
                    <a:pt x="409" y="261"/>
                  </a:lnTo>
                  <a:lnTo>
                    <a:pt x="410" y="261"/>
                  </a:lnTo>
                  <a:lnTo>
                    <a:pt x="410" y="255"/>
                  </a:lnTo>
                  <a:lnTo>
                    <a:pt x="415" y="255"/>
                  </a:lnTo>
                  <a:lnTo>
                    <a:pt x="424" y="255"/>
                  </a:lnTo>
                  <a:lnTo>
                    <a:pt x="428" y="255"/>
                  </a:lnTo>
                  <a:lnTo>
                    <a:pt x="430" y="255"/>
                  </a:lnTo>
                  <a:lnTo>
                    <a:pt x="430" y="250"/>
                  </a:lnTo>
                  <a:lnTo>
                    <a:pt x="431" y="250"/>
                  </a:lnTo>
                  <a:lnTo>
                    <a:pt x="431" y="244"/>
                  </a:lnTo>
                  <a:lnTo>
                    <a:pt x="440" y="244"/>
                  </a:lnTo>
                  <a:lnTo>
                    <a:pt x="442" y="244"/>
                  </a:lnTo>
                  <a:lnTo>
                    <a:pt x="446" y="244"/>
                  </a:lnTo>
                  <a:lnTo>
                    <a:pt x="451" y="244"/>
                  </a:lnTo>
                  <a:lnTo>
                    <a:pt x="454" y="244"/>
                  </a:lnTo>
                  <a:lnTo>
                    <a:pt x="454" y="237"/>
                  </a:lnTo>
                  <a:lnTo>
                    <a:pt x="455" y="237"/>
                  </a:lnTo>
                  <a:lnTo>
                    <a:pt x="457" y="237"/>
                  </a:lnTo>
                  <a:lnTo>
                    <a:pt x="457" y="231"/>
                  </a:lnTo>
                  <a:lnTo>
                    <a:pt x="460" y="231"/>
                  </a:lnTo>
                  <a:lnTo>
                    <a:pt x="464" y="231"/>
                  </a:lnTo>
                  <a:lnTo>
                    <a:pt x="466" y="231"/>
                  </a:lnTo>
                  <a:lnTo>
                    <a:pt x="467" y="231"/>
                  </a:lnTo>
                  <a:lnTo>
                    <a:pt x="472" y="231"/>
                  </a:lnTo>
                  <a:lnTo>
                    <a:pt x="472" y="226"/>
                  </a:lnTo>
                  <a:lnTo>
                    <a:pt x="473" y="226"/>
                  </a:lnTo>
                  <a:lnTo>
                    <a:pt x="473" y="220"/>
                  </a:lnTo>
                  <a:lnTo>
                    <a:pt x="479" y="220"/>
                  </a:lnTo>
                  <a:lnTo>
                    <a:pt x="480" y="220"/>
                  </a:lnTo>
                  <a:lnTo>
                    <a:pt x="482" y="220"/>
                  </a:lnTo>
                  <a:lnTo>
                    <a:pt x="486" y="220"/>
                  </a:lnTo>
                  <a:lnTo>
                    <a:pt x="486" y="214"/>
                  </a:lnTo>
                  <a:lnTo>
                    <a:pt x="488" y="214"/>
                  </a:lnTo>
                  <a:lnTo>
                    <a:pt x="488" y="208"/>
                  </a:lnTo>
                  <a:lnTo>
                    <a:pt x="492" y="208"/>
                  </a:lnTo>
                  <a:lnTo>
                    <a:pt x="495" y="208"/>
                  </a:lnTo>
                  <a:lnTo>
                    <a:pt x="501" y="208"/>
                  </a:lnTo>
                  <a:lnTo>
                    <a:pt x="501" y="196"/>
                  </a:lnTo>
                  <a:lnTo>
                    <a:pt x="503" y="196"/>
                  </a:lnTo>
                  <a:lnTo>
                    <a:pt x="503" y="190"/>
                  </a:lnTo>
                  <a:lnTo>
                    <a:pt x="507" y="190"/>
                  </a:lnTo>
                  <a:lnTo>
                    <a:pt x="510" y="190"/>
                  </a:lnTo>
                  <a:lnTo>
                    <a:pt x="512" y="190"/>
                  </a:lnTo>
                  <a:lnTo>
                    <a:pt x="513" y="190"/>
                  </a:lnTo>
                  <a:lnTo>
                    <a:pt x="513" y="184"/>
                  </a:lnTo>
                  <a:lnTo>
                    <a:pt x="516" y="184"/>
                  </a:lnTo>
                  <a:lnTo>
                    <a:pt x="516" y="172"/>
                  </a:lnTo>
                  <a:lnTo>
                    <a:pt x="518" y="172"/>
                  </a:lnTo>
                  <a:lnTo>
                    <a:pt x="522" y="172"/>
                  </a:lnTo>
                  <a:lnTo>
                    <a:pt x="522" y="168"/>
                  </a:lnTo>
                  <a:lnTo>
                    <a:pt x="524" y="168"/>
                  </a:lnTo>
                  <a:lnTo>
                    <a:pt x="527" y="168"/>
                  </a:lnTo>
                  <a:lnTo>
                    <a:pt x="527" y="162"/>
                  </a:lnTo>
                  <a:lnTo>
                    <a:pt x="528" y="162"/>
                  </a:lnTo>
                  <a:lnTo>
                    <a:pt x="530" y="162"/>
                  </a:lnTo>
                  <a:lnTo>
                    <a:pt x="533" y="162"/>
                  </a:lnTo>
                  <a:lnTo>
                    <a:pt x="545" y="162"/>
                  </a:lnTo>
                  <a:lnTo>
                    <a:pt x="545" y="156"/>
                  </a:lnTo>
                  <a:lnTo>
                    <a:pt x="548" y="156"/>
                  </a:lnTo>
                  <a:lnTo>
                    <a:pt x="549" y="156"/>
                  </a:lnTo>
                  <a:lnTo>
                    <a:pt x="551" y="156"/>
                  </a:lnTo>
                  <a:lnTo>
                    <a:pt x="551" y="150"/>
                  </a:lnTo>
                  <a:lnTo>
                    <a:pt x="560" y="150"/>
                  </a:lnTo>
                  <a:lnTo>
                    <a:pt x="570" y="150"/>
                  </a:lnTo>
                  <a:lnTo>
                    <a:pt x="572" y="150"/>
                  </a:lnTo>
                  <a:lnTo>
                    <a:pt x="572" y="144"/>
                  </a:lnTo>
                  <a:lnTo>
                    <a:pt x="575" y="144"/>
                  </a:lnTo>
                  <a:lnTo>
                    <a:pt x="576" y="144"/>
                  </a:lnTo>
                  <a:lnTo>
                    <a:pt x="581" y="144"/>
                  </a:lnTo>
                  <a:lnTo>
                    <a:pt x="585" y="144"/>
                  </a:lnTo>
                  <a:lnTo>
                    <a:pt x="585" y="138"/>
                  </a:lnTo>
                  <a:lnTo>
                    <a:pt x="587" y="138"/>
                  </a:lnTo>
                  <a:lnTo>
                    <a:pt x="587" y="132"/>
                  </a:lnTo>
                  <a:lnTo>
                    <a:pt x="590" y="132"/>
                  </a:lnTo>
                  <a:lnTo>
                    <a:pt x="590" y="124"/>
                  </a:lnTo>
                  <a:lnTo>
                    <a:pt x="597" y="124"/>
                  </a:lnTo>
                  <a:lnTo>
                    <a:pt x="597" y="114"/>
                  </a:lnTo>
                  <a:lnTo>
                    <a:pt x="600" y="114"/>
                  </a:lnTo>
                  <a:lnTo>
                    <a:pt x="602" y="114"/>
                  </a:lnTo>
                  <a:lnTo>
                    <a:pt x="603" y="114"/>
                  </a:lnTo>
                  <a:lnTo>
                    <a:pt x="606" y="114"/>
                  </a:lnTo>
                  <a:lnTo>
                    <a:pt x="606" y="108"/>
                  </a:lnTo>
                  <a:lnTo>
                    <a:pt x="609" y="108"/>
                  </a:lnTo>
                  <a:lnTo>
                    <a:pt x="612" y="108"/>
                  </a:lnTo>
                  <a:lnTo>
                    <a:pt x="615" y="108"/>
                  </a:lnTo>
                  <a:lnTo>
                    <a:pt x="617" y="108"/>
                  </a:lnTo>
                  <a:lnTo>
                    <a:pt x="617" y="102"/>
                  </a:lnTo>
                  <a:lnTo>
                    <a:pt x="623" y="102"/>
                  </a:lnTo>
                  <a:lnTo>
                    <a:pt x="632" y="102"/>
                  </a:lnTo>
                  <a:lnTo>
                    <a:pt x="632" y="96"/>
                  </a:lnTo>
                  <a:lnTo>
                    <a:pt x="633" y="96"/>
                  </a:lnTo>
                  <a:lnTo>
                    <a:pt x="638" y="96"/>
                  </a:lnTo>
                  <a:lnTo>
                    <a:pt x="638" y="90"/>
                  </a:lnTo>
                  <a:lnTo>
                    <a:pt x="639" y="90"/>
                  </a:lnTo>
                  <a:lnTo>
                    <a:pt x="639" y="84"/>
                  </a:lnTo>
                  <a:lnTo>
                    <a:pt x="641" y="84"/>
                  </a:lnTo>
                  <a:lnTo>
                    <a:pt x="644" y="84"/>
                  </a:lnTo>
                  <a:lnTo>
                    <a:pt x="646" y="84"/>
                  </a:lnTo>
                  <a:lnTo>
                    <a:pt x="646" y="78"/>
                  </a:lnTo>
                  <a:lnTo>
                    <a:pt x="652" y="78"/>
                  </a:lnTo>
                  <a:lnTo>
                    <a:pt x="652" y="72"/>
                  </a:lnTo>
                  <a:lnTo>
                    <a:pt x="655" y="72"/>
                  </a:lnTo>
                  <a:lnTo>
                    <a:pt x="658" y="72"/>
                  </a:lnTo>
                  <a:lnTo>
                    <a:pt x="660" y="72"/>
                  </a:lnTo>
                  <a:lnTo>
                    <a:pt x="663" y="72"/>
                  </a:lnTo>
                  <a:lnTo>
                    <a:pt x="663" y="60"/>
                  </a:lnTo>
                  <a:lnTo>
                    <a:pt x="664" y="60"/>
                  </a:lnTo>
                  <a:lnTo>
                    <a:pt x="673" y="60"/>
                  </a:lnTo>
                  <a:lnTo>
                    <a:pt x="678" y="60"/>
                  </a:lnTo>
                  <a:lnTo>
                    <a:pt x="681" y="60"/>
                  </a:lnTo>
                  <a:lnTo>
                    <a:pt x="681" y="54"/>
                  </a:lnTo>
                  <a:lnTo>
                    <a:pt x="694" y="54"/>
                  </a:lnTo>
                  <a:lnTo>
                    <a:pt x="696" y="54"/>
                  </a:lnTo>
                  <a:lnTo>
                    <a:pt x="696" y="48"/>
                  </a:lnTo>
                  <a:lnTo>
                    <a:pt x="705" y="48"/>
                  </a:lnTo>
                  <a:lnTo>
                    <a:pt x="706" y="48"/>
                  </a:lnTo>
                  <a:lnTo>
                    <a:pt x="706" y="42"/>
                  </a:lnTo>
                  <a:lnTo>
                    <a:pt x="709" y="42"/>
                  </a:lnTo>
                  <a:lnTo>
                    <a:pt x="717" y="42"/>
                  </a:lnTo>
                  <a:lnTo>
                    <a:pt x="720" y="42"/>
                  </a:lnTo>
                  <a:lnTo>
                    <a:pt x="721" y="42"/>
                  </a:lnTo>
                  <a:lnTo>
                    <a:pt x="726" y="42"/>
                  </a:lnTo>
                  <a:lnTo>
                    <a:pt x="732" y="42"/>
                  </a:lnTo>
                  <a:lnTo>
                    <a:pt x="735" y="42"/>
                  </a:lnTo>
                  <a:lnTo>
                    <a:pt x="736" y="42"/>
                  </a:lnTo>
                  <a:lnTo>
                    <a:pt x="741" y="42"/>
                  </a:lnTo>
                  <a:lnTo>
                    <a:pt x="742" y="42"/>
                  </a:lnTo>
                  <a:lnTo>
                    <a:pt x="744" y="42"/>
                  </a:lnTo>
                  <a:lnTo>
                    <a:pt x="744" y="36"/>
                  </a:lnTo>
                  <a:lnTo>
                    <a:pt x="753" y="36"/>
                  </a:lnTo>
                  <a:lnTo>
                    <a:pt x="753" y="30"/>
                  </a:lnTo>
                  <a:lnTo>
                    <a:pt x="759" y="30"/>
                  </a:lnTo>
                  <a:lnTo>
                    <a:pt x="759" y="24"/>
                  </a:lnTo>
                  <a:lnTo>
                    <a:pt x="763" y="24"/>
                  </a:lnTo>
                  <a:lnTo>
                    <a:pt x="763" y="18"/>
                  </a:lnTo>
                  <a:lnTo>
                    <a:pt x="766" y="18"/>
                  </a:lnTo>
                  <a:lnTo>
                    <a:pt x="766" y="12"/>
                  </a:lnTo>
                  <a:lnTo>
                    <a:pt x="766" y="0"/>
                  </a:lnTo>
                </a:path>
              </a:pathLst>
            </a:custGeom>
            <a:noFill/>
            <a:ln w="28575" cap="flat">
              <a:solidFill>
                <a:schemeClr val="bg1">
                  <a:lumMod val="50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dirty="0">
                <a:solidFill>
                  <a:srgbClr val="FFFFFF"/>
                </a:solidFill>
                <a:uLnTx/>
                <a:uFillTx/>
                <a:latin typeface="Arial"/>
                <a:ea typeface="+mn-ea"/>
                <a:cs typeface="+mn-cs"/>
              </a:endParaRPr>
            </a:p>
          </p:txBody>
        </p:sp>
        <p:sp>
          <p:nvSpPr>
            <p:cNvPr id="115" name="Freeform 8">
              <a:extLst>
                <a:ext uri="{FF2B5EF4-FFF2-40B4-BE49-F238E27FC236}">
                  <a16:creationId xmlns:a16="http://schemas.microsoft.com/office/drawing/2014/main" xmlns="" id="{775657AF-4C86-EA4C-B923-187D92D22C02}"/>
                </a:ext>
              </a:extLst>
            </p:cNvPr>
            <p:cNvSpPr>
              <a:spLocks/>
            </p:cNvSpPr>
            <p:nvPr/>
          </p:nvSpPr>
          <p:spPr bwMode="auto">
            <a:xfrm>
              <a:off x="2359913" y="2192862"/>
              <a:ext cx="2196196" cy="1658574"/>
            </a:xfrm>
            <a:custGeom>
              <a:avLst/>
              <a:gdLst>
                <a:gd name="T0" fmla="*/ 11 w 1529"/>
                <a:gd name="T1" fmla="*/ 643 h 649"/>
                <a:gd name="T2" fmla="*/ 42 w 1529"/>
                <a:gd name="T3" fmla="*/ 637 h 649"/>
                <a:gd name="T4" fmla="*/ 60 w 1529"/>
                <a:gd name="T5" fmla="*/ 619 h 649"/>
                <a:gd name="T6" fmla="*/ 70 w 1529"/>
                <a:gd name="T7" fmla="*/ 607 h 649"/>
                <a:gd name="T8" fmla="*/ 88 w 1529"/>
                <a:gd name="T9" fmla="*/ 595 h 649"/>
                <a:gd name="T10" fmla="*/ 115 w 1529"/>
                <a:gd name="T11" fmla="*/ 577 h 649"/>
                <a:gd name="T12" fmla="*/ 129 w 1529"/>
                <a:gd name="T13" fmla="*/ 565 h 649"/>
                <a:gd name="T14" fmla="*/ 166 w 1529"/>
                <a:gd name="T15" fmla="*/ 559 h 649"/>
                <a:gd name="T16" fmla="*/ 202 w 1529"/>
                <a:gd name="T17" fmla="*/ 545 h 649"/>
                <a:gd name="T18" fmla="*/ 223 w 1529"/>
                <a:gd name="T19" fmla="*/ 539 h 649"/>
                <a:gd name="T20" fmla="*/ 250 w 1529"/>
                <a:gd name="T21" fmla="*/ 527 h 649"/>
                <a:gd name="T22" fmla="*/ 280 w 1529"/>
                <a:gd name="T23" fmla="*/ 521 h 649"/>
                <a:gd name="T24" fmla="*/ 296 w 1529"/>
                <a:gd name="T25" fmla="*/ 509 h 649"/>
                <a:gd name="T26" fmla="*/ 317 w 1529"/>
                <a:gd name="T27" fmla="*/ 490 h 649"/>
                <a:gd name="T28" fmla="*/ 349 w 1529"/>
                <a:gd name="T29" fmla="*/ 478 h 649"/>
                <a:gd name="T30" fmla="*/ 365 w 1529"/>
                <a:gd name="T31" fmla="*/ 466 h 649"/>
                <a:gd name="T32" fmla="*/ 378 w 1529"/>
                <a:gd name="T33" fmla="*/ 460 h 649"/>
                <a:gd name="T34" fmla="*/ 398 w 1529"/>
                <a:gd name="T35" fmla="*/ 448 h 649"/>
                <a:gd name="T36" fmla="*/ 420 w 1529"/>
                <a:gd name="T37" fmla="*/ 440 h 649"/>
                <a:gd name="T38" fmla="*/ 479 w 1529"/>
                <a:gd name="T39" fmla="*/ 428 h 649"/>
                <a:gd name="T40" fmla="*/ 497 w 1529"/>
                <a:gd name="T41" fmla="*/ 410 h 649"/>
                <a:gd name="T42" fmla="*/ 510 w 1529"/>
                <a:gd name="T43" fmla="*/ 392 h 649"/>
                <a:gd name="T44" fmla="*/ 543 w 1529"/>
                <a:gd name="T45" fmla="*/ 379 h 649"/>
                <a:gd name="T46" fmla="*/ 582 w 1529"/>
                <a:gd name="T47" fmla="*/ 373 h 649"/>
                <a:gd name="T48" fmla="*/ 613 w 1529"/>
                <a:gd name="T49" fmla="*/ 355 h 649"/>
                <a:gd name="T50" fmla="*/ 640 w 1529"/>
                <a:gd name="T51" fmla="*/ 341 h 649"/>
                <a:gd name="T52" fmla="*/ 673 w 1529"/>
                <a:gd name="T53" fmla="*/ 341 h 649"/>
                <a:gd name="T54" fmla="*/ 699 w 1529"/>
                <a:gd name="T55" fmla="*/ 329 h 649"/>
                <a:gd name="T56" fmla="*/ 734 w 1529"/>
                <a:gd name="T57" fmla="*/ 316 h 649"/>
                <a:gd name="T58" fmla="*/ 745 w 1529"/>
                <a:gd name="T59" fmla="*/ 304 h 649"/>
                <a:gd name="T60" fmla="*/ 760 w 1529"/>
                <a:gd name="T61" fmla="*/ 298 h 649"/>
                <a:gd name="T62" fmla="*/ 772 w 1529"/>
                <a:gd name="T63" fmla="*/ 298 h 649"/>
                <a:gd name="T64" fmla="*/ 782 w 1529"/>
                <a:gd name="T65" fmla="*/ 286 h 649"/>
                <a:gd name="T66" fmla="*/ 796 w 1529"/>
                <a:gd name="T67" fmla="*/ 272 h 649"/>
                <a:gd name="T68" fmla="*/ 809 w 1529"/>
                <a:gd name="T69" fmla="*/ 266 h 649"/>
                <a:gd name="T70" fmla="*/ 839 w 1529"/>
                <a:gd name="T71" fmla="*/ 266 h 649"/>
                <a:gd name="T72" fmla="*/ 863 w 1529"/>
                <a:gd name="T73" fmla="*/ 253 h 649"/>
                <a:gd name="T74" fmla="*/ 900 w 1529"/>
                <a:gd name="T75" fmla="*/ 253 h 649"/>
                <a:gd name="T76" fmla="*/ 906 w 1529"/>
                <a:gd name="T77" fmla="*/ 235 h 649"/>
                <a:gd name="T78" fmla="*/ 932 w 1529"/>
                <a:gd name="T79" fmla="*/ 221 h 649"/>
                <a:gd name="T80" fmla="*/ 953 w 1529"/>
                <a:gd name="T81" fmla="*/ 208 h 649"/>
                <a:gd name="T82" fmla="*/ 984 w 1529"/>
                <a:gd name="T83" fmla="*/ 196 h 649"/>
                <a:gd name="T84" fmla="*/ 1023 w 1529"/>
                <a:gd name="T85" fmla="*/ 182 h 649"/>
                <a:gd name="T86" fmla="*/ 1042 w 1529"/>
                <a:gd name="T87" fmla="*/ 170 h 649"/>
                <a:gd name="T88" fmla="*/ 1051 w 1529"/>
                <a:gd name="T89" fmla="*/ 149 h 649"/>
                <a:gd name="T90" fmla="*/ 1087 w 1529"/>
                <a:gd name="T91" fmla="*/ 143 h 649"/>
                <a:gd name="T92" fmla="*/ 1128 w 1529"/>
                <a:gd name="T93" fmla="*/ 131 h 649"/>
                <a:gd name="T94" fmla="*/ 1143 w 1529"/>
                <a:gd name="T95" fmla="*/ 118 h 649"/>
                <a:gd name="T96" fmla="*/ 1165 w 1529"/>
                <a:gd name="T97" fmla="*/ 112 h 649"/>
                <a:gd name="T98" fmla="*/ 1179 w 1529"/>
                <a:gd name="T99" fmla="*/ 99 h 649"/>
                <a:gd name="T100" fmla="*/ 1198 w 1529"/>
                <a:gd name="T101" fmla="*/ 79 h 649"/>
                <a:gd name="T102" fmla="*/ 1225 w 1529"/>
                <a:gd name="T103" fmla="*/ 79 h 649"/>
                <a:gd name="T104" fmla="*/ 1246 w 1529"/>
                <a:gd name="T105" fmla="*/ 66 h 649"/>
                <a:gd name="T106" fmla="*/ 1271 w 1529"/>
                <a:gd name="T107" fmla="*/ 66 h 649"/>
                <a:gd name="T108" fmla="*/ 1304 w 1529"/>
                <a:gd name="T109" fmla="*/ 66 h 649"/>
                <a:gd name="T110" fmla="*/ 1330 w 1529"/>
                <a:gd name="T111" fmla="*/ 52 h 649"/>
                <a:gd name="T112" fmla="*/ 1354 w 1529"/>
                <a:gd name="T113" fmla="*/ 27 h 649"/>
                <a:gd name="T114" fmla="*/ 1421 w 1529"/>
                <a:gd name="T115" fmla="*/ 7 h 649"/>
                <a:gd name="T116" fmla="*/ 1452 w 1529"/>
                <a:gd name="T117" fmla="*/ 0 h 649"/>
                <a:gd name="T118" fmla="*/ 1484 w 1529"/>
                <a:gd name="T119" fmla="*/ 0 h 649"/>
                <a:gd name="T120" fmla="*/ 1497 w 1529"/>
                <a:gd name="T121" fmla="*/ 0 h 649"/>
                <a:gd name="T122" fmla="*/ 1511 w 1529"/>
                <a:gd name="T123" fmla="*/ 0 h 649"/>
                <a:gd name="T124" fmla="*/ 1523 w 1529"/>
                <a:gd name="T125"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9" h="649">
                  <a:moveTo>
                    <a:pt x="0" y="649"/>
                  </a:moveTo>
                  <a:lnTo>
                    <a:pt x="3" y="649"/>
                  </a:lnTo>
                  <a:lnTo>
                    <a:pt x="6" y="649"/>
                  </a:lnTo>
                  <a:lnTo>
                    <a:pt x="6" y="643"/>
                  </a:lnTo>
                  <a:lnTo>
                    <a:pt x="9" y="643"/>
                  </a:lnTo>
                  <a:lnTo>
                    <a:pt x="11" y="643"/>
                  </a:lnTo>
                  <a:lnTo>
                    <a:pt x="14" y="643"/>
                  </a:lnTo>
                  <a:lnTo>
                    <a:pt x="14" y="637"/>
                  </a:lnTo>
                  <a:lnTo>
                    <a:pt x="15" y="637"/>
                  </a:lnTo>
                  <a:lnTo>
                    <a:pt x="20" y="637"/>
                  </a:lnTo>
                  <a:lnTo>
                    <a:pt x="39" y="637"/>
                  </a:lnTo>
                  <a:lnTo>
                    <a:pt x="42" y="637"/>
                  </a:lnTo>
                  <a:lnTo>
                    <a:pt x="51" y="637"/>
                  </a:lnTo>
                  <a:lnTo>
                    <a:pt x="51" y="631"/>
                  </a:lnTo>
                  <a:lnTo>
                    <a:pt x="54" y="631"/>
                  </a:lnTo>
                  <a:lnTo>
                    <a:pt x="54" y="625"/>
                  </a:lnTo>
                  <a:lnTo>
                    <a:pt x="60" y="625"/>
                  </a:lnTo>
                  <a:lnTo>
                    <a:pt x="60" y="619"/>
                  </a:lnTo>
                  <a:lnTo>
                    <a:pt x="63" y="619"/>
                  </a:lnTo>
                  <a:lnTo>
                    <a:pt x="63" y="613"/>
                  </a:lnTo>
                  <a:lnTo>
                    <a:pt x="66" y="613"/>
                  </a:lnTo>
                  <a:lnTo>
                    <a:pt x="67" y="613"/>
                  </a:lnTo>
                  <a:lnTo>
                    <a:pt x="67" y="607"/>
                  </a:lnTo>
                  <a:lnTo>
                    <a:pt x="70" y="607"/>
                  </a:lnTo>
                  <a:lnTo>
                    <a:pt x="78" y="607"/>
                  </a:lnTo>
                  <a:lnTo>
                    <a:pt x="82" y="607"/>
                  </a:lnTo>
                  <a:lnTo>
                    <a:pt x="87" y="607"/>
                  </a:lnTo>
                  <a:lnTo>
                    <a:pt x="87" y="601"/>
                  </a:lnTo>
                  <a:lnTo>
                    <a:pt x="88" y="601"/>
                  </a:lnTo>
                  <a:lnTo>
                    <a:pt x="88" y="595"/>
                  </a:lnTo>
                  <a:lnTo>
                    <a:pt x="91" y="595"/>
                  </a:lnTo>
                  <a:lnTo>
                    <a:pt x="91" y="589"/>
                  </a:lnTo>
                  <a:lnTo>
                    <a:pt x="103" y="589"/>
                  </a:lnTo>
                  <a:lnTo>
                    <a:pt x="103" y="583"/>
                  </a:lnTo>
                  <a:lnTo>
                    <a:pt x="115" y="583"/>
                  </a:lnTo>
                  <a:lnTo>
                    <a:pt x="115" y="577"/>
                  </a:lnTo>
                  <a:lnTo>
                    <a:pt x="118" y="577"/>
                  </a:lnTo>
                  <a:lnTo>
                    <a:pt x="121" y="577"/>
                  </a:lnTo>
                  <a:lnTo>
                    <a:pt x="121" y="571"/>
                  </a:lnTo>
                  <a:lnTo>
                    <a:pt x="126" y="571"/>
                  </a:lnTo>
                  <a:lnTo>
                    <a:pt x="126" y="565"/>
                  </a:lnTo>
                  <a:lnTo>
                    <a:pt x="129" y="565"/>
                  </a:lnTo>
                  <a:lnTo>
                    <a:pt x="130" y="565"/>
                  </a:lnTo>
                  <a:lnTo>
                    <a:pt x="135" y="565"/>
                  </a:lnTo>
                  <a:lnTo>
                    <a:pt x="136" y="565"/>
                  </a:lnTo>
                  <a:lnTo>
                    <a:pt x="162" y="565"/>
                  </a:lnTo>
                  <a:lnTo>
                    <a:pt x="166" y="565"/>
                  </a:lnTo>
                  <a:lnTo>
                    <a:pt x="166" y="559"/>
                  </a:lnTo>
                  <a:lnTo>
                    <a:pt x="171" y="559"/>
                  </a:lnTo>
                  <a:lnTo>
                    <a:pt x="171" y="551"/>
                  </a:lnTo>
                  <a:lnTo>
                    <a:pt x="177" y="551"/>
                  </a:lnTo>
                  <a:lnTo>
                    <a:pt x="177" y="545"/>
                  </a:lnTo>
                  <a:lnTo>
                    <a:pt x="183" y="545"/>
                  </a:lnTo>
                  <a:lnTo>
                    <a:pt x="202" y="545"/>
                  </a:lnTo>
                  <a:lnTo>
                    <a:pt x="209" y="545"/>
                  </a:lnTo>
                  <a:lnTo>
                    <a:pt x="212" y="545"/>
                  </a:lnTo>
                  <a:lnTo>
                    <a:pt x="218" y="545"/>
                  </a:lnTo>
                  <a:lnTo>
                    <a:pt x="221" y="545"/>
                  </a:lnTo>
                  <a:lnTo>
                    <a:pt x="221" y="539"/>
                  </a:lnTo>
                  <a:lnTo>
                    <a:pt x="223" y="539"/>
                  </a:lnTo>
                  <a:lnTo>
                    <a:pt x="223" y="533"/>
                  </a:lnTo>
                  <a:lnTo>
                    <a:pt x="229" y="533"/>
                  </a:lnTo>
                  <a:lnTo>
                    <a:pt x="229" y="527"/>
                  </a:lnTo>
                  <a:lnTo>
                    <a:pt x="235" y="527"/>
                  </a:lnTo>
                  <a:lnTo>
                    <a:pt x="248" y="527"/>
                  </a:lnTo>
                  <a:lnTo>
                    <a:pt x="250" y="527"/>
                  </a:lnTo>
                  <a:lnTo>
                    <a:pt x="253" y="527"/>
                  </a:lnTo>
                  <a:lnTo>
                    <a:pt x="259" y="527"/>
                  </a:lnTo>
                  <a:lnTo>
                    <a:pt x="265" y="527"/>
                  </a:lnTo>
                  <a:lnTo>
                    <a:pt x="265" y="521"/>
                  </a:lnTo>
                  <a:lnTo>
                    <a:pt x="266" y="521"/>
                  </a:lnTo>
                  <a:lnTo>
                    <a:pt x="280" y="521"/>
                  </a:lnTo>
                  <a:lnTo>
                    <a:pt x="280" y="515"/>
                  </a:lnTo>
                  <a:lnTo>
                    <a:pt x="286" y="515"/>
                  </a:lnTo>
                  <a:lnTo>
                    <a:pt x="286" y="509"/>
                  </a:lnTo>
                  <a:lnTo>
                    <a:pt x="287" y="509"/>
                  </a:lnTo>
                  <a:lnTo>
                    <a:pt x="292" y="509"/>
                  </a:lnTo>
                  <a:lnTo>
                    <a:pt x="296" y="509"/>
                  </a:lnTo>
                  <a:lnTo>
                    <a:pt x="296" y="503"/>
                  </a:lnTo>
                  <a:lnTo>
                    <a:pt x="298" y="503"/>
                  </a:lnTo>
                  <a:lnTo>
                    <a:pt x="298" y="497"/>
                  </a:lnTo>
                  <a:lnTo>
                    <a:pt x="304" y="497"/>
                  </a:lnTo>
                  <a:lnTo>
                    <a:pt x="317" y="497"/>
                  </a:lnTo>
                  <a:lnTo>
                    <a:pt x="317" y="490"/>
                  </a:lnTo>
                  <a:lnTo>
                    <a:pt x="326" y="490"/>
                  </a:lnTo>
                  <a:lnTo>
                    <a:pt x="326" y="484"/>
                  </a:lnTo>
                  <a:lnTo>
                    <a:pt x="332" y="484"/>
                  </a:lnTo>
                  <a:lnTo>
                    <a:pt x="344" y="484"/>
                  </a:lnTo>
                  <a:lnTo>
                    <a:pt x="344" y="478"/>
                  </a:lnTo>
                  <a:lnTo>
                    <a:pt x="349" y="478"/>
                  </a:lnTo>
                  <a:lnTo>
                    <a:pt x="350" y="478"/>
                  </a:lnTo>
                  <a:lnTo>
                    <a:pt x="350" y="472"/>
                  </a:lnTo>
                  <a:lnTo>
                    <a:pt x="353" y="472"/>
                  </a:lnTo>
                  <a:lnTo>
                    <a:pt x="364" y="472"/>
                  </a:lnTo>
                  <a:lnTo>
                    <a:pt x="365" y="472"/>
                  </a:lnTo>
                  <a:lnTo>
                    <a:pt x="365" y="466"/>
                  </a:lnTo>
                  <a:lnTo>
                    <a:pt x="370" y="466"/>
                  </a:lnTo>
                  <a:lnTo>
                    <a:pt x="370" y="460"/>
                  </a:lnTo>
                  <a:lnTo>
                    <a:pt x="372" y="460"/>
                  </a:lnTo>
                  <a:lnTo>
                    <a:pt x="374" y="460"/>
                  </a:lnTo>
                  <a:lnTo>
                    <a:pt x="375" y="460"/>
                  </a:lnTo>
                  <a:lnTo>
                    <a:pt x="378" y="460"/>
                  </a:lnTo>
                  <a:lnTo>
                    <a:pt x="380" y="460"/>
                  </a:lnTo>
                  <a:lnTo>
                    <a:pt x="383" y="460"/>
                  </a:lnTo>
                  <a:lnTo>
                    <a:pt x="389" y="460"/>
                  </a:lnTo>
                  <a:lnTo>
                    <a:pt x="395" y="460"/>
                  </a:lnTo>
                  <a:lnTo>
                    <a:pt x="398" y="460"/>
                  </a:lnTo>
                  <a:lnTo>
                    <a:pt x="398" y="448"/>
                  </a:lnTo>
                  <a:lnTo>
                    <a:pt x="404" y="448"/>
                  </a:lnTo>
                  <a:lnTo>
                    <a:pt x="407" y="448"/>
                  </a:lnTo>
                  <a:lnTo>
                    <a:pt x="407" y="440"/>
                  </a:lnTo>
                  <a:lnTo>
                    <a:pt x="411" y="440"/>
                  </a:lnTo>
                  <a:lnTo>
                    <a:pt x="416" y="440"/>
                  </a:lnTo>
                  <a:lnTo>
                    <a:pt x="420" y="440"/>
                  </a:lnTo>
                  <a:lnTo>
                    <a:pt x="431" y="440"/>
                  </a:lnTo>
                  <a:lnTo>
                    <a:pt x="452" y="440"/>
                  </a:lnTo>
                  <a:lnTo>
                    <a:pt x="452" y="434"/>
                  </a:lnTo>
                  <a:lnTo>
                    <a:pt x="468" y="434"/>
                  </a:lnTo>
                  <a:lnTo>
                    <a:pt x="479" y="434"/>
                  </a:lnTo>
                  <a:lnTo>
                    <a:pt x="479" y="428"/>
                  </a:lnTo>
                  <a:lnTo>
                    <a:pt x="483" y="428"/>
                  </a:lnTo>
                  <a:lnTo>
                    <a:pt x="485" y="428"/>
                  </a:lnTo>
                  <a:lnTo>
                    <a:pt x="485" y="416"/>
                  </a:lnTo>
                  <a:lnTo>
                    <a:pt x="489" y="416"/>
                  </a:lnTo>
                  <a:lnTo>
                    <a:pt x="489" y="410"/>
                  </a:lnTo>
                  <a:lnTo>
                    <a:pt x="497" y="410"/>
                  </a:lnTo>
                  <a:lnTo>
                    <a:pt x="500" y="410"/>
                  </a:lnTo>
                  <a:lnTo>
                    <a:pt x="500" y="404"/>
                  </a:lnTo>
                  <a:lnTo>
                    <a:pt x="506" y="404"/>
                  </a:lnTo>
                  <a:lnTo>
                    <a:pt x="506" y="398"/>
                  </a:lnTo>
                  <a:lnTo>
                    <a:pt x="510" y="398"/>
                  </a:lnTo>
                  <a:lnTo>
                    <a:pt x="510" y="392"/>
                  </a:lnTo>
                  <a:lnTo>
                    <a:pt x="512" y="392"/>
                  </a:lnTo>
                  <a:lnTo>
                    <a:pt x="512" y="385"/>
                  </a:lnTo>
                  <a:lnTo>
                    <a:pt x="528" y="385"/>
                  </a:lnTo>
                  <a:lnTo>
                    <a:pt x="536" y="385"/>
                  </a:lnTo>
                  <a:lnTo>
                    <a:pt x="536" y="379"/>
                  </a:lnTo>
                  <a:lnTo>
                    <a:pt x="543" y="379"/>
                  </a:lnTo>
                  <a:lnTo>
                    <a:pt x="550" y="379"/>
                  </a:lnTo>
                  <a:lnTo>
                    <a:pt x="553" y="379"/>
                  </a:lnTo>
                  <a:lnTo>
                    <a:pt x="558" y="379"/>
                  </a:lnTo>
                  <a:lnTo>
                    <a:pt x="558" y="373"/>
                  </a:lnTo>
                  <a:lnTo>
                    <a:pt x="567" y="373"/>
                  </a:lnTo>
                  <a:lnTo>
                    <a:pt x="582" y="373"/>
                  </a:lnTo>
                  <a:lnTo>
                    <a:pt x="582" y="367"/>
                  </a:lnTo>
                  <a:lnTo>
                    <a:pt x="588" y="367"/>
                  </a:lnTo>
                  <a:lnTo>
                    <a:pt x="609" y="367"/>
                  </a:lnTo>
                  <a:lnTo>
                    <a:pt x="609" y="361"/>
                  </a:lnTo>
                  <a:lnTo>
                    <a:pt x="613" y="361"/>
                  </a:lnTo>
                  <a:lnTo>
                    <a:pt x="613" y="355"/>
                  </a:lnTo>
                  <a:lnTo>
                    <a:pt x="619" y="355"/>
                  </a:lnTo>
                  <a:lnTo>
                    <a:pt x="619" y="347"/>
                  </a:lnTo>
                  <a:lnTo>
                    <a:pt x="625" y="347"/>
                  </a:lnTo>
                  <a:lnTo>
                    <a:pt x="625" y="341"/>
                  </a:lnTo>
                  <a:lnTo>
                    <a:pt x="636" y="341"/>
                  </a:lnTo>
                  <a:lnTo>
                    <a:pt x="640" y="341"/>
                  </a:lnTo>
                  <a:lnTo>
                    <a:pt x="642" y="341"/>
                  </a:lnTo>
                  <a:lnTo>
                    <a:pt x="648" y="341"/>
                  </a:lnTo>
                  <a:lnTo>
                    <a:pt x="661" y="341"/>
                  </a:lnTo>
                  <a:lnTo>
                    <a:pt x="663" y="341"/>
                  </a:lnTo>
                  <a:lnTo>
                    <a:pt x="672" y="341"/>
                  </a:lnTo>
                  <a:lnTo>
                    <a:pt x="673" y="341"/>
                  </a:lnTo>
                  <a:lnTo>
                    <a:pt x="673" y="335"/>
                  </a:lnTo>
                  <a:lnTo>
                    <a:pt x="691" y="335"/>
                  </a:lnTo>
                  <a:lnTo>
                    <a:pt x="691" y="329"/>
                  </a:lnTo>
                  <a:lnTo>
                    <a:pt x="693" y="329"/>
                  </a:lnTo>
                  <a:lnTo>
                    <a:pt x="694" y="329"/>
                  </a:lnTo>
                  <a:lnTo>
                    <a:pt x="699" y="329"/>
                  </a:lnTo>
                  <a:lnTo>
                    <a:pt x="713" y="329"/>
                  </a:lnTo>
                  <a:lnTo>
                    <a:pt x="722" y="329"/>
                  </a:lnTo>
                  <a:lnTo>
                    <a:pt x="722" y="323"/>
                  </a:lnTo>
                  <a:lnTo>
                    <a:pt x="730" y="323"/>
                  </a:lnTo>
                  <a:lnTo>
                    <a:pt x="730" y="316"/>
                  </a:lnTo>
                  <a:lnTo>
                    <a:pt x="734" y="316"/>
                  </a:lnTo>
                  <a:lnTo>
                    <a:pt x="736" y="316"/>
                  </a:lnTo>
                  <a:lnTo>
                    <a:pt x="739" y="316"/>
                  </a:lnTo>
                  <a:lnTo>
                    <a:pt x="740" y="316"/>
                  </a:lnTo>
                  <a:lnTo>
                    <a:pt x="743" y="316"/>
                  </a:lnTo>
                  <a:lnTo>
                    <a:pt x="743" y="304"/>
                  </a:lnTo>
                  <a:lnTo>
                    <a:pt x="745" y="304"/>
                  </a:lnTo>
                  <a:lnTo>
                    <a:pt x="749" y="304"/>
                  </a:lnTo>
                  <a:lnTo>
                    <a:pt x="749" y="298"/>
                  </a:lnTo>
                  <a:lnTo>
                    <a:pt x="751" y="298"/>
                  </a:lnTo>
                  <a:lnTo>
                    <a:pt x="752" y="298"/>
                  </a:lnTo>
                  <a:lnTo>
                    <a:pt x="755" y="298"/>
                  </a:lnTo>
                  <a:lnTo>
                    <a:pt x="760" y="298"/>
                  </a:lnTo>
                  <a:lnTo>
                    <a:pt x="761" y="298"/>
                  </a:lnTo>
                  <a:lnTo>
                    <a:pt x="763" y="298"/>
                  </a:lnTo>
                  <a:lnTo>
                    <a:pt x="766" y="298"/>
                  </a:lnTo>
                  <a:lnTo>
                    <a:pt x="767" y="298"/>
                  </a:lnTo>
                  <a:lnTo>
                    <a:pt x="770" y="298"/>
                  </a:lnTo>
                  <a:lnTo>
                    <a:pt x="772" y="298"/>
                  </a:lnTo>
                  <a:lnTo>
                    <a:pt x="775" y="298"/>
                  </a:lnTo>
                  <a:lnTo>
                    <a:pt x="775" y="292"/>
                  </a:lnTo>
                  <a:lnTo>
                    <a:pt x="776" y="292"/>
                  </a:lnTo>
                  <a:lnTo>
                    <a:pt x="776" y="286"/>
                  </a:lnTo>
                  <a:lnTo>
                    <a:pt x="781" y="286"/>
                  </a:lnTo>
                  <a:lnTo>
                    <a:pt x="782" y="286"/>
                  </a:lnTo>
                  <a:lnTo>
                    <a:pt x="784" y="286"/>
                  </a:lnTo>
                  <a:lnTo>
                    <a:pt x="790" y="286"/>
                  </a:lnTo>
                  <a:lnTo>
                    <a:pt x="790" y="278"/>
                  </a:lnTo>
                  <a:lnTo>
                    <a:pt x="793" y="278"/>
                  </a:lnTo>
                  <a:lnTo>
                    <a:pt x="793" y="272"/>
                  </a:lnTo>
                  <a:lnTo>
                    <a:pt x="796" y="272"/>
                  </a:lnTo>
                  <a:lnTo>
                    <a:pt x="802" y="272"/>
                  </a:lnTo>
                  <a:lnTo>
                    <a:pt x="803" y="272"/>
                  </a:lnTo>
                  <a:lnTo>
                    <a:pt x="803" y="266"/>
                  </a:lnTo>
                  <a:lnTo>
                    <a:pt x="806" y="266"/>
                  </a:lnTo>
                  <a:lnTo>
                    <a:pt x="808" y="266"/>
                  </a:lnTo>
                  <a:lnTo>
                    <a:pt x="809" y="266"/>
                  </a:lnTo>
                  <a:lnTo>
                    <a:pt x="821" y="266"/>
                  </a:lnTo>
                  <a:lnTo>
                    <a:pt x="823" y="266"/>
                  </a:lnTo>
                  <a:lnTo>
                    <a:pt x="824" y="266"/>
                  </a:lnTo>
                  <a:lnTo>
                    <a:pt x="827" y="266"/>
                  </a:lnTo>
                  <a:lnTo>
                    <a:pt x="835" y="266"/>
                  </a:lnTo>
                  <a:lnTo>
                    <a:pt x="839" y="266"/>
                  </a:lnTo>
                  <a:lnTo>
                    <a:pt x="839" y="259"/>
                  </a:lnTo>
                  <a:lnTo>
                    <a:pt x="844" y="259"/>
                  </a:lnTo>
                  <a:lnTo>
                    <a:pt x="848" y="259"/>
                  </a:lnTo>
                  <a:lnTo>
                    <a:pt x="859" y="259"/>
                  </a:lnTo>
                  <a:lnTo>
                    <a:pt x="863" y="259"/>
                  </a:lnTo>
                  <a:lnTo>
                    <a:pt x="863" y="253"/>
                  </a:lnTo>
                  <a:lnTo>
                    <a:pt x="870" y="253"/>
                  </a:lnTo>
                  <a:lnTo>
                    <a:pt x="875" y="253"/>
                  </a:lnTo>
                  <a:lnTo>
                    <a:pt x="879" y="253"/>
                  </a:lnTo>
                  <a:lnTo>
                    <a:pt x="891" y="253"/>
                  </a:lnTo>
                  <a:lnTo>
                    <a:pt x="897" y="253"/>
                  </a:lnTo>
                  <a:lnTo>
                    <a:pt x="900" y="253"/>
                  </a:lnTo>
                  <a:lnTo>
                    <a:pt x="900" y="247"/>
                  </a:lnTo>
                  <a:lnTo>
                    <a:pt x="902" y="247"/>
                  </a:lnTo>
                  <a:lnTo>
                    <a:pt x="902" y="241"/>
                  </a:lnTo>
                  <a:lnTo>
                    <a:pt x="903" y="241"/>
                  </a:lnTo>
                  <a:lnTo>
                    <a:pt x="906" y="241"/>
                  </a:lnTo>
                  <a:lnTo>
                    <a:pt x="906" y="235"/>
                  </a:lnTo>
                  <a:lnTo>
                    <a:pt x="911" y="235"/>
                  </a:lnTo>
                  <a:lnTo>
                    <a:pt x="911" y="227"/>
                  </a:lnTo>
                  <a:lnTo>
                    <a:pt x="923" y="227"/>
                  </a:lnTo>
                  <a:lnTo>
                    <a:pt x="929" y="227"/>
                  </a:lnTo>
                  <a:lnTo>
                    <a:pt x="929" y="221"/>
                  </a:lnTo>
                  <a:lnTo>
                    <a:pt x="932" y="221"/>
                  </a:lnTo>
                  <a:lnTo>
                    <a:pt x="933" y="221"/>
                  </a:lnTo>
                  <a:lnTo>
                    <a:pt x="936" y="221"/>
                  </a:lnTo>
                  <a:lnTo>
                    <a:pt x="938" y="221"/>
                  </a:lnTo>
                  <a:lnTo>
                    <a:pt x="938" y="215"/>
                  </a:lnTo>
                  <a:lnTo>
                    <a:pt x="953" y="215"/>
                  </a:lnTo>
                  <a:lnTo>
                    <a:pt x="953" y="208"/>
                  </a:lnTo>
                  <a:lnTo>
                    <a:pt x="968" y="208"/>
                  </a:lnTo>
                  <a:lnTo>
                    <a:pt x="969" y="208"/>
                  </a:lnTo>
                  <a:lnTo>
                    <a:pt x="969" y="202"/>
                  </a:lnTo>
                  <a:lnTo>
                    <a:pt x="974" y="202"/>
                  </a:lnTo>
                  <a:lnTo>
                    <a:pt x="974" y="196"/>
                  </a:lnTo>
                  <a:lnTo>
                    <a:pt x="984" y="196"/>
                  </a:lnTo>
                  <a:lnTo>
                    <a:pt x="984" y="188"/>
                  </a:lnTo>
                  <a:lnTo>
                    <a:pt x="998" y="188"/>
                  </a:lnTo>
                  <a:lnTo>
                    <a:pt x="1004" y="188"/>
                  </a:lnTo>
                  <a:lnTo>
                    <a:pt x="1022" y="188"/>
                  </a:lnTo>
                  <a:lnTo>
                    <a:pt x="1023" y="188"/>
                  </a:lnTo>
                  <a:lnTo>
                    <a:pt x="1023" y="182"/>
                  </a:lnTo>
                  <a:lnTo>
                    <a:pt x="1026" y="182"/>
                  </a:lnTo>
                  <a:lnTo>
                    <a:pt x="1029" y="182"/>
                  </a:lnTo>
                  <a:lnTo>
                    <a:pt x="1029" y="176"/>
                  </a:lnTo>
                  <a:lnTo>
                    <a:pt x="1032" y="176"/>
                  </a:lnTo>
                  <a:lnTo>
                    <a:pt x="1042" y="176"/>
                  </a:lnTo>
                  <a:lnTo>
                    <a:pt x="1042" y="170"/>
                  </a:lnTo>
                  <a:lnTo>
                    <a:pt x="1047" y="170"/>
                  </a:lnTo>
                  <a:lnTo>
                    <a:pt x="1047" y="163"/>
                  </a:lnTo>
                  <a:lnTo>
                    <a:pt x="1048" y="163"/>
                  </a:lnTo>
                  <a:lnTo>
                    <a:pt x="1048" y="157"/>
                  </a:lnTo>
                  <a:lnTo>
                    <a:pt x="1051" y="157"/>
                  </a:lnTo>
                  <a:lnTo>
                    <a:pt x="1051" y="149"/>
                  </a:lnTo>
                  <a:lnTo>
                    <a:pt x="1053" y="149"/>
                  </a:lnTo>
                  <a:lnTo>
                    <a:pt x="1056" y="149"/>
                  </a:lnTo>
                  <a:lnTo>
                    <a:pt x="1056" y="143"/>
                  </a:lnTo>
                  <a:lnTo>
                    <a:pt x="1063" y="143"/>
                  </a:lnTo>
                  <a:lnTo>
                    <a:pt x="1083" y="143"/>
                  </a:lnTo>
                  <a:lnTo>
                    <a:pt x="1087" y="143"/>
                  </a:lnTo>
                  <a:lnTo>
                    <a:pt x="1087" y="137"/>
                  </a:lnTo>
                  <a:lnTo>
                    <a:pt x="1120" y="137"/>
                  </a:lnTo>
                  <a:lnTo>
                    <a:pt x="1122" y="137"/>
                  </a:lnTo>
                  <a:lnTo>
                    <a:pt x="1122" y="131"/>
                  </a:lnTo>
                  <a:lnTo>
                    <a:pt x="1126" y="131"/>
                  </a:lnTo>
                  <a:lnTo>
                    <a:pt x="1128" y="131"/>
                  </a:lnTo>
                  <a:lnTo>
                    <a:pt x="1128" y="124"/>
                  </a:lnTo>
                  <a:lnTo>
                    <a:pt x="1134" y="124"/>
                  </a:lnTo>
                  <a:lnTo>
                    <a:pt x="1135" y="124"/>
                  </a:lnTo>
                  <a:lnTo>
                    <a:pt x="1141" y="124"/>
                  </a:lnTo>
                  <a:lnTo>
                    <a:pt x="1141" y="118"/>
                  </a:lnTo>
                  <a:lnTo>
                    <a:pt x="1143" y="118"/>
                  </a:lnTo>
                  <a:lnTo>
                    <a:pt x="1146" y="118"/>
                  </a:lnTo>
                  <a:lnTo>
                    <a:pt x="1150" y="118"/>
                  </a:lnTo>
                  <a:lnTo>
                    <a:pt x="1150" y="112"/>
                  </a:lnTo>
                  <a:lnTo>
                    <a:pt x="1156" y="112"/>
                  </a:lnTo>
                  <a:lnTo>
                    <a:pt x="1161" y="112"/>
                  </a:lnTo>
                  <a:lnTo>
                    <a:pt x="1165" y="112"/>
                  </a:lnTo>
                  <a:lnTo>
                    <a:pt x="1165" y="104"/>
                  </a:lnTo>
                  <a:lnTo>
                    <a:pt x="1168" y="104"/>
                  </a:lnTo>
                  <a:lnTo>
                    <a:pt x="1168" y="99"/>
                  </a:lnTo>
                  <a:lnTo>
                    <a:pt x="1171" y="99"/>
                  </a:lnTo>
                  <a:lnTo>
                    <a:pt x="1173" y="99"/>
                  </a:lnTo>
                  <a:lnTo>
                    <a:pt x="1179" y="99"/>
                  </a:lnTo>
                  <a:lnTo>
                    <a:pt x="1185" y="99"/>
                  </a:lnTo>
                  <a:lnTo>
                    <a:pt x="1192" y="99"/>
                  </a:lnTo>
                  <a:lnTo>
                    <a:pt x="1192" y="85"/>
                  </a:lnTo>
                  <a:lnTo>
                    <a:pt x="1194" y="85"/>
                  </a:lnTo>
                  <a:lnTo>
                    <a:pt x="1198" y="85"/>
                  </a:lnTo>
                  <a:lnTo>
                    <a:pt x="1198" y="79"/>
                  </a:lnTo>
                  <a:lnTo>
                    <a:pt x="1202" y="79"/>
                  </a:lnTo>
                  <a:lnTo>
                    <a:pt x="1204" y="79"/>
                  </a:lnTo>
                  <a:lnTo>
                    <a:pt x="1208" y="79"/>
                  </a:lnTo>
                  <a:lnTo>
                    <a:pt x="1213" y="79"/>
                  </a:lnTo>
                  <a:lnTo>
                    <a:pt x="1214" y="79"/>
                  </a:lnTo>
                  <a:lnTo>
                    <a:pt x="1225" y="79"/>
                  </a:lnTo>
                  <a:lnTo>
                    <a:pt x="1229" y="79"/>
                  </a:lnTo>
                  <a:lnTo>
                    <a:pt x="1229" y="73"/>
                  </a:lnTo>
                  <a:lnTo>
                    <a:pt x="1235" y="73"/>
                  </a:lnTo>
                  <a:lnTo>
                    <a:pt x="1240" y="73"/>
                  </a:lnTo>
                  <a:lnTo>
                    <a:pt x="1240" y="66"/>
                  </a:lnTo>
                  <a:lnTo>
                    <a:pt x="1246" y="66"/>
                  </a:lnTo>
                  <a:lnTo>
                    <a:pt x="1250" y="66"/>
                  </a:lnTo>
                  <a:lnTo>
                    <a:pt x="1256" y="66"/>
                  </a:lnTo>
                  <a:lnTo>
                    <a:pt x="1259" y="66"/>
                  </a:lnTo>
                  <a:lnTo>
                    <a:pt x="1265" y="66"/>
                  </a:lnTo>
                  <a:lnTo>
                    <a:pt x="1267" y="66"/>
                  </a:lnTo>
                  <a:lnTo>
                    <a:pt x="1271" y="66"/>
                  </a:lnTo>
                  <a:lnTo>
                    <a:pt x="1280" y="66"/>
                  </a:lnTo>
                  <a:lnTo>
                    <a:pt x="1288" y="66"/>
                  </a:lnTo>
                  <a:lnTo>
                    <a:pt x="1292" y="66"/>
                  </a:lnTo>
                  <a:lnTo>
                    <a:pt x="1295" y="66"/>
                  </a:lnTo>
                  <a:lnTo>
                    <a:pt x="1297" y="66"/>
                  </a:lnTo>
                  <a:lnTo>
                    <a:pt x="1304" y="66"/>
                  </a:lnTo>
                  <a:lnTo>
                    <a:pt x="1304" y="60"/>
                  </a:lnTo>
                  <a:lnTo>
                    <a:pt x="1307" y="60"/>
                  </a:lnTo>
                  <a:lnTo>
                    <a:pt x="1318" y="60"/>
                  </a:lnTo>
                  <a:lnTo>
                    <a:pt x="1322" y="60"/>
                  </a:lnTo>
                  <a:lnTo>
                    <a:pt x="1322" y="52"/>
                  </a:lnTo>
                  <a:lnTo>
                    <a:pt x="1330" y="52"/>
                  </a:lnTo>
                  <a:lnTo>
                    <a:pt x="1330" y="40"/>
                  </a:lnTo>
                  <a:lnTo>
                    <a:pt x="1345" y="40"/>
                  </a:lnTo>
                  <a:lnTo>
                    <a:pt x="1345" y="33"/>
                  </a:lnTo>
                  <a:lnTo>
                    <a:pt x="1351" y="33"/>
                  </a:lnTo>
                  <a:lnTo>
                    <a:pt x="1351" y="27"/>
                  </a:lnTo>
                  <a:lnTo>
                    <a:pt x="1354" y="27"/>
                  </a:lnTo>
                  <a:lnTo>
                    <a:pt x="1361" y="27"/>
                  </a:lnTo>
                  <a:lnTo>
                    <a:pt x="1361" y="19"/>
                  </a:lnTo>
                  <a:lnTo>
                    <a:pt x="1389" y="19"/>
                  </a:lnTo>
                  <a:lnTo>
                    <a:pt x="1389" y="7"/>
                  </a:lnTo>
                  <a:lnTo>
                    <a:pt x="1407" y="7"/>
                  </a:lnTo>
                  <a:lnTo>
                    <a:pt x="1421" y="7"/>
                  </a:lnTo>
                  <a:lnTo>
                    <a:pt x="1428" y="7"/>
                  </a:lnTo>
                  <a:lnTo>
                    <a:pt x="1428" y="0"/>
                  </a:lnTo>
                  <a:lnTo>
                    <a:pt x="1431" y="0"/>
                  </a:lnTo>
                  <a:lnTo>
                    <a:pt x="1434" y="0"/>
                  </a:lnTo>
                  <a:lnTo>
                    <a:pt x="1446" y="0"/>
                  </a:lnTo>
                  <a:lnTo>
                    <a:pt x="1452" y="0"/>
                  </a:lnTo>
                  <a:lnTo>
                    <a:pt x="1464" y="0"/>
                  </a:lnTo>
                  <a:lnTo>
                    <a:pt x="1466" y="0"/>
                  </a:lnTo>
                  <a:lnTo>
                    <a:pt x="1472" y="0"/>
                  </a:lnTo>
                  <a:lnTo>
                    <a:pt x="1479" y="0"/>
                  </a:lnTo>
                  <a:lnTo>
                    <a:pt x="1481" y="0"/>
                  </a:lnTo>
                  <a:lnTo>
                    <a:pt x="1484" y="0"/>
                  </a:lnTo>
                  <a:lnTo>
                    <a:pt x="1485" y="0"/>
                  </a:lnTo>
                  <a:lnTo>
                    <a:pt x="1490" y="0"/>
                  </a:lnTo>
                  <a:lnTo>
                    <a:pt x="1491" y="0"/>
                  </a:lnTo>
                  <a:lnTo>
                    <a:pt x="1494" y="0"/>
                  </a:lnTo>
                  <a:lnTo>
                    <a:pt x="1496" y="0"/>
                  </a:lnTo>
                  <a:lnTo>
                    <a:pt x="1497" y="0"/>
                  </a:lnTo>
                  <a:lnTo>
                    <a:pt x="1500" y="0"/>
                  </a:lnTo>
                  <a:lnTo>
                    <a:pt x="1502" y="0"/>
                  </a:lnTo>
                  <a:lnTo>
                    <a:pt x="1505" y="0"/>
                  </a:lnTo>
                  <a:lnTo>
                    <a:pt x="1506" y="0"/>
                  </a:lnTo>
                  <a:lnTo>
                    <a:pt x="1509" y="0"/>
                  </a:lnTo>
                  <a:lnTo>
                    <a:pt x="1511" y="0"/>
                  </a:lnTo>
                  <a:lnTo>
                    <a:pt x="1512" y="0"/>
                  </a:lnTo>
                  <a:lnTo>
                    <a:pt x="1515" y="0"/>
                  </a:lnTo>
                  <a:lnTo>
                    <a:pt x="1517" y="0"/>
                  </a:lnTo>
                  <a:lnTo>
                    <a:pt x="1520" y="0"/>
                  </a:lnTo>
                  <a:lnTo>
                    <a:pt x="1521" y="0"/>
                  </a:lnTo>
                  <a:lnTo>
                    <a:pt x="1523" y="0"/>
                  </a:lnTo>
                  <a:lnTo>
                    <a:pt x="1526" y="0"/>
                  </a:lnTo>
                  <a:lnTo>
                    <a:pt x="1527" y="0"/>
                  </a:lnTo>
                  <a:lnTo>
                    <a:pt x="1529" y="0"/>
                  </a:lnTo>
                </a:path>
              </a:pathLst>
            </a:custGeom>
            <a:noFill/>
            <a:ln w="28575"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dirty="0">
                <a:solidFill>
                  <a:srgbClr val="FFFFFF"/>
                </a:solidFill>
                <a:uLnTx/>
                <a:uFillTx/>
                <a:latin typeface="Arial"/>
                <a:ea typeface="+mn-ea"/>
                <a:cs typeface="+mn-cs"/>
              </a:endParaRPr>
            </a:p>
          </p:txBody>
        </p:sp>
      </p:grpSp>
      <p:grpSp>
        <p:nvGrpSpPr>
          <p:cNvPr id="127" name="Group 126">
            <a:extLst>
              <a:ext uri="{FF2B5EF4-FFF2-40B4-BE49-F238E27FC236}">
                <a16:creationId xmlns:a16="http://schemas.microsoft.com/office/drawing/2014/main" xmlns="" id="{3C51A582-832B-7148-83C2-76FE1858865D}"/>
              </a:ext>
            </a:extLst>
          </p:cNvPr>
          <p:cNvGrpSpPr/>
          <p:nvPr/>
        </p:nvGrpSpPr>
        <p:grpSpPr>
          <a:xfrm>
            <a:off x="1457510" y="3369529"/>
            <a:ext cx="2946588" cy="1686806"/>
            <a:chOff x="1255353" y="2949315"/>
            <a:chExt cx="3300756" cy="2248914"/>
          </a:xfrm>
        </p:grpSpPr>
        <p:sp>
          <p:nvSpPr>
            <p:cNvPr id="114" name="Freeform 7">
              <a:extLst>
                <a:ext uri="{FF2B5EF4-FFF2-40B4-BE49-F238E27FC236}">
                  <a16:creationId xmlns:a16="http://schemas.microsoft.com/office/drawing/2014/main" xmlns="" id="{62501C83-D9BE-AC4E-AAEE-F438861EB529}"/>
                </a:ext>
              </a:extLst>
            </p:cNvPr>
            <p:cNvSpPr>
              <a:spLocks/>
            </p:cNvSpPr>
            <p:nvPr/>
          </p:nvSpPr>
          <p:spPr bwMode="auto">
            <a:xfrm>
              <a:off x="1255353" y="4362553"/>
              <a:ext cx="1100252" cy="835676"/>
            </a:xfrm>
            <a:custGeom>
              <a:avLst/>
              <a:gdLst>
                <a:gd name="T0" fmla="*/ 17 w 766"/>
                <a:gd name="T1" fmla="*/ 323 h 327"/>
                <a:gd name="T2" fmla="*/ 24 w 766"/>
                <a:gd name="T3" fmla="*/ 312 h 327"/>
                <a:gd name="T4" fmla="*/ 48 w 766"/>
                <a:gd name="T5" fmla="*/ 306 h 327"/>
                <a:gd name="T6" fmla="*/ 60 w 766"/>
                <a:gd name="T7" fmla="*/ 296 h 327"/>
                <a:gd name="T8" fmla="*/ 66 w 766"/>
                <a:gd name="T9" fmla="*/ 284 h 327"/>
                <a:gd name="T10" fmla="*/ 75 w 766"/>
                <a:gd name="T11" fmla="*/ 279 h 327"/>
                <a:gd name="T12" fmla="*/ 81 w 766"/>
                <a:gd name="T13" fmla="*/ 267 h 327"/>
                <a:gd name="T14" fmla="*/ 96 w 766"/>
                <a:gd name="T15" fmla="*/ 257 h 327"/>
                <a:gd name="T16" fmla="*/ 105 w 766"/>
                <a:gd name="T17" fmla="*/ 251 h 327"/>
                <a:gd name="T18" fmla="*/ 117 w 766"/>
                <a:gd name="T19" fmla="*/ 240 h 327"/>
                <a:gd name="T20" fmla="*/ 128 w 766"/>
                <a:gd name="T21" fmla="*/ 240 h 327"/>
                <a:gd name="T22" fmla="*/ 137 w 766"/>
                <a:gd name="T23" fmla="*/ 234 h 327"/>
                <a:gd name="T24" fmla="*/ 147 w 766"/>
                <a:gd name="T25" fmla="*/ 224 h 327"/>
                <a:gd name="T26" fmla="*/ 159 w 766"/>
                <a:gd name="T27" fmla="*/ 224 h 327"/>
                <a:gd name="T28" fmla="*/ 174 w 766"/>
                <a:gd name="T29" fmla="*/ 224 h 327"/>
                <a:gd name="T30" fmla="*/ 189 w 766"/>
                <a:gd name="T31" fmla="*/ 224 h 327"/>
                <a:gd name="T32" fmla="*/ 199 w 766"/>
                <a:gd name="T33" fmla="*/ 224 h 327"/>
                <a:gd name="T34" fmla="*/ 211 w 766"/>
                <a:gd name="T35" fmla="*/ 224 h 327"/>
                <a:gd name="T36" fmla="*/ 222 w 766"/>
                <a:gd name="T37" fmla="*/ 218 h 327"/>
                <a:gd name="T38" fmla="*/ 231 w 766"/>
                <a:gd name="T39" fmla="*/ 206 h 327"/>
                <a:gd name="T40" fmla="*/ 249 w 766"/>
                <a:gd name="T41" fmla="*/ 200 h 327"/>
                <a:gd name="T42" fmla="*/ 259 w 766"/>
                <a:gd name="T43" fmla="*/ 200 h 327"/>
                <a:gd name="T44" fmla="*/ 268 w 766"/>
                <a:gd name="T45" fmla="*/ 195 h 327"/>
                <a:gd name="T46" fmla="*/ 280 w 766"/>
                <a:gd name="T47" fmla="*/ 189 h 327"/>
                <a:gd name="T48" fmla="*/ 297 w 766"/>
                <a:gd name="T49" fmla="*/ 189 h 327"/>
                <a:gd name="T50" fmla="*/ 310 w 766"/>
                <a:gd name="T51" fmla="*/ 183 h 327"/>
                <a:gd name="T52" fmla="*/ 320 w 766"/>
                <a:gd name="T53" fmla="*/ 177 h 327"/>
                <a:gd name="T54" fmla="*/ 331 w 766"/>
                <a:gd name="T55" fmla="*/ 171 h 327"/>
                <a:gd name="T56" fmla="*/ 344 w 766"/>
                <a:gd name="T57" fmla="*/ 171 h 327"/>
                <a:gd name="T58" fmla="*/ 353 w 766"/>
                <a:gd name="T59" fmla="*/ 153 h 327"/>
                <a:gd name="T60" fmla="*/ 376 w 766"/>
                <a:gd name="T61" fmla="*/ 143 h 327"/>
                <a:gd name="T62" fmla="*/ 391 w 766"/>
                <a:gd name="T63" fmla="*/ 131 h 327"/>
                <a:gd name="T64" fmla="*/ 428 w 766"/>
                <a:gd name="T65" fmla="*/ 131 h 327"/>
                <a:gd name="T66" fmla="*/ 445 w 766"/>
                <a:gd name="T67" fmla="*/ 125 h 327"/>
                <a:gd name="T68" fmla="*/ 457 w 766"/>
                <a:gd name="T69" fmla="*/ 125 h 327"/>
                <a:gd name="T70" fmla="*/ 466 w 766"/>
                <a:gd name="T71" fmla="*/ 108 h 327"/>
                <a:gd name="T72" fmla="*/ 479 w 766"/>
                <a:gd name="T73" fmla="*/ 102 h 327"/>
                <a:gd name="T74" fmla="*/ 486 w 766"/>
                <a:gd name="T75" fmla="*/ 90 h 327"/>
                <a:gd name="T76" fmla="*/ 507 w 766"/>
                <a:gd name="T77" fmla="*/ 90 h 327"/>
                <a:gd name="T78" fmla="*/ 522 w 766"/>
                <a:gd name="T79" fmla="*/ 90 h 327"/>
                <a:gd name="T80" fmla="*/ 539 w 766"/>
                <a:gd name="T81" fmla="*/ 84 h 327"/>
                <a:gd name="T82" fmla="*/ 548 w 766"/>
                <a:gd name="T83" fmla="*/ 72 h 327"/>
                <a:gd name="T84" fmla="*/ 564 w 766"/>
                <a:gd name="T85" fmla="*/ 66 h 327"/>
                <a:gd name="T86" fmla="*/ 578 w 766"/>
                <a:gd name="T87" fmla="*/ 60 h 327"/>
                <a:gd name="T88" fmla="*/ 590 w 766"/>
                <a:gd name="T89" fmla="*/ 54 h 327"/>
                <a:gd name="T90" fmla="*/ 606 w 766"/>
                <a:gd name="T91" fmla="*/ 48 h 327"/>
                <a:gd name="T92" fmla="*/ 618 w 766"/>
                <a:gd name="T93" fmla="*/ 42 h 327"/>
                <a:gd name="T94" fmla="*/ 644 w 766"/>
                <a:gd name="T95" fmla="*/ 42 h 327"/>
                <a:gd name="T96" fmla="*/ 673 w 766"/>
                <a:gd name="T97" fmla="*/ 42 h 327"/>
                <a:gd name="T98" fmla="*/ 691 w 766"/>
                <a:gd name="T99" fmla="*/ 36 h 327"/>
                <a:gd name="T100" fmla="*/ 697 w 766"/>
                <a:gd name="T101" fmla="*/ 24 h 327"/>
                <a:gd name="T102" fmla="*/ 715 w 766"/>
                <a:gd name="T103" fmla="*/ 18 h 327"/>
                <a:gd name="T104" fmla="*/ 729 w 766"/>
                <a:gd name="T105" fmla="*/ 12 h 327"/>
                <a:gd name="T106" fmla="*/ 748 w 766"/>
                <a:gd name="T107" fmla="*/ 12 h 327"/>
                <a:gd name="T108" fmla="*/ 757 w 766"/>
                <a:gd name="T109" fmla="*/ 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6" h="327">
                  <a:moveTo>
                    <a:pt x="0" y="327"/>
                  </a:moveTo>
                  <a:lnTo>
                    <a:pt x="2" y="327"/>
                  </a:lnTo>
                  <a:lnTo>
                    <a:pt x="12" y="327"/>
                  </a:lnTo>
                  <a:lnTo>
                    <a:pt x="17" y="327"/>
                  </a:lnTo>
                  <a:lnTo>
                    <a:pt x="17" y="323"/>
                  </a:lnTo>
                  <a:lnTo>
                    <a:pt x="21" y="323"/>
                  </a:lnTo>
                  <a:lnTo>
                    <a:pt x="21" y="317"/>
                  </a:lnTo>
                  <a:lnTo>
                    <a:pt x="23" y="317"/>
                  </a:lnTo>
                  <a:lnTo>
                    <a:pt x="23" y="312"/>
                  </a:lnTo>
                  <a:lnTo>
                    <a:pt x="24" y="312"/>
                  </a:lnTo>
                  <a:lnTo>
                    <a:pt x="29" y="312"/>
                  </a:lnTo>
                  <a:lnTo>
                    <a:pt x="32" y="312"/>
                  </a:lnTo>
                  <a:lnTo>
                    <a:pt x="38" y="312"/>
                  </a:lnTo>
                  <a:lnTo>
                    <a:pt x="48" y="312"/>
                  </a:lnTo>
                  <a:lnTo>
                    <a:pt x="48" y="306"/>
                  </a:lnTo>
                  <a:lnTo>
                    <a:pt x="54" y="306"/>
                  </a:lnTo>
                  <a:lnTo>
                    <a:pt x="54" y="300"/>
                  </a:lnTo>
                  <a:lnTo>
                    <a:pt x="56" y="300"/>
                  </a:lnTo>
                  <a:lnTo>
                    <a:pt x="56" y="296"/>
                  </a:lnTo>
                  <a:lnTo>
                    <a:pt x="60" y="296"/>
                  </a:lnTo>
                  <a:lnTo>
                    <a:pt x="60" y="290"/>
                  </a:lnTo>
                  <a:lnTo>
                    <a:pt x="63" y="290"/>
                  </a:lnTo>
                  <a:lnTo>
                    <a:pt x="65" y="290"/>
                  </a:lnTo>
                  <a:lnTo>
                    <a:pt x="65" y="284"/>
                  </a:lnTo>
                  <a:lnTo>
                    <a:pt x="66" y="284"/>
                  </a:lnTo>
                  <a:lnTo>
                    <a:pt x="69" y="284"/>
                  </a:lnTo>
                  <a:lnTo>
                    <a:pt x="71" y="284"/>
                  </a:lnTo>
                  <a:lnTo>
                    <a:pt x="71" y="279"/>
                  </a:lnTo>
                  <a:lnTo>
                    <a:pt x="72" y="279"/>
                  </a:lnTo>
                  <a:lnTo>
                    <a:pt x="75" y="279"/>
                  </a:lnTo>
                  <a:lnTo>
                    <a:pt x="78" y="279"/>
                  </a:lnTo>
                  <a:lnTo>
                    <a:pt x="80" y="279"/>
                  </a:lnTo>
                  <a:lnTo>
                    <a:pt x="80" y="273"/>
                  </a:lnTo>
                  <a:lnTo>
                    <a:pt x="81" y="273"/>
                  </a:lnTo>
                  <a:lnTo>
                    <a:pt x="81" y="267"/>
                  </a:lnTo>
                  <a:lnTo>
                    <a:pt x="86" y="267"/>
                  </a:lnTo>
                  <a:lnTo>
                    <a:pt x="86" y="257"/>
                  </a:lnTo>
                  <a:lnTo>
                    <a:pt x="90" y="257"/>
                  </a:lnTo>
                  <a:lnTo>
                    <a:pt x="95" y="257"/>
                  </a:lnTo>
                  <a:lnTo>
                    <a:pt x="96" y="257"/>
                  </a:lnTo>
                  <a:lnTo>
                    <a:pt x="98" y="257"/>
                  </a:lnTo>
                  <a:lnTo>
                    <a:pt x="101" y="257"/>
                  </a:lnTo>
                  <a:lnTo>
                    <a:pt x="102" y="257"/>
                  </a:lnTo>
                  <a:lnTo>
                    <a:pt x="102" y="251"/>
                  </a:lnTo>
                  <a:lnTo>
                    <a:pt x="105" y="251"/>
                  </a:lnTo>
                  <a:lnTo>
                    <a:pt x="110" y="251"/>
                  </a:lnTo>
                  <a:lnTo>
                    <a:pt x="111" y="251"/>
                  </a:lnTo>
                  <a:lnTo>
                    <a:pt x="113" y="251"/>
                  </a:lnTo>
                  <a:lnTo>
                    <a:pt x="117" y="251"/>
                  </a:lnTo>
                  <a:lnTo>
                    <a:pt x="117" y="240"/>
                  </a:lnTo>
                  <a:lnTo>
                    <a:pt x="120" y="240"/>
                  </a:lnTo>
                  <a:lnTo>
                    <a:pt x="122" y="240"/>
                  </a:lnTo>
                  <a:lnTo>
                    <a:pt x="123" y="240"/>
                  </a:lnTo>
                  <a:lnTo>
                    <a:pt x="126" y="240"/>
                  </a:lnTo>
                  <a:lnTo>
                    <a:pt x="128" y="240"/>
                  </a:lnTo>
                  <a:lnTo>
                    <a:pt x="129" y="240"/>
                  </a:lnTo>
                  <a:lnTo>
                    <a:pt x="132" y="240"/>
                  </a:lnTo>
                  <a:lnTo>
                    <a:pt x="135" y="240"/>
                  </a:lnTo>
                  <a:lnTo>
                    <a:pt x="135" y="234"/>
                  </a:lnTo>
                  <a:lnTo>
                    <a:pt x="137" y="234"/>
                  </a:lnTo>
                  <a:lnTo>
                    <a:pt x="137" y="228"/>
                  </a:lnTo>
                  <a:lnTo>
                    <a:pt x="143" y="228"/>
                  </a:lnTo>
                  <a:lnTo>
                    <a:pt x="143" y="224"/>
                  </a:lnTo>
                  <a:lnTo>
                    <a:pt x="144" y="224"/>
                  </a:lnTo>
                  <a:lnTo>
                    <a:pt x="147" y="224"/>
                  </a:lnTo>
                  <a:lnTo>
                    <a:pt x="149" y="224"/>
                  </a:lnTo>
                  <a:lnTo>
                    <a:pt x="151" y="224"/>
                  </a:lnTo>
                  <a:lnTo>
                    <a:pt x="153" y="224"/>
                  </a:lnTo>
                  <a:lnTo>
                    <a:pt x="154" y="224"/>
                  </a:lnTo>
                  <a:lnTo>
                    <a:pt x="159" y="224"/>
                  </a:lnTo>
                  <a:lnTo>
                    <a:pt x="160" y="224"/>
                  </a:lnTo>
                  <a:lnTo>
                    <a:pt x="163" y="224"/>
                  </a:lnTo>
                  <a:lnTo>
                    <a:pt x="168" y="224"/>
                  </a:lnTo>
                  <a:lnTo>
                    <a:pt x="172" y="224"/>
                  </a:lnTo>
                  <a:lnTo>
                    <a:pt x="174" y="224"/>
                  </a:lnTo>
                  <a:lnTo>
                    <a:pt x="175" y="224"/>
                  </a:lnTo>
                  <a:lnTo>
                    <a:pt x="178" y="224"/>
                  </a:lnTo>
                  <a:lnTo>
                    <a:pt x="180" y="224"/>
                  </a:lnTo>
                  <a:lnTo>
                    <a:pt x="184" y="224"/>
                  </a:lnTo>
                  <a:lnTo>
                    <a:pt x="189" y="224"/>
                  </a:lnTo>
                  <a:lnTo>
                    <a:pt x="190" y="224"/>
                  </a:lnTo>
                  <a:lnTo>
                    <a:pt x="192" y="224"/>
                  </a:lnTo>
                  <a:lnTo>
                    <a:pt x="195" y="224"/>
                  </a:lnTo>
                  <a:lnTo>
                    <a:pt x="198" y="224"/>
                  </a:lnTo>
                  <a:lnTo>
                    <a:pt x="199" y="224"/>
                  </a:lnTo>
                  <a:lnTo>
                    <a:pt x="204" y="224"/>
                  </a:lnTo>
                  <a:lnTo>
                    <a:pt x="205" y="224"/>
                  </a:lnTo>
                  <a:lnTo>
                    <a:pt x="207" y="224"/>
                  </a:lnTo>
                  <a:lnTo>
                    <a:pt x="210" y="224"/>
                  </a:lnTo>
                  <a:lnTo>
                    <a:pt x="211" y="224"/>
                  </a:lnTo>
                  <a:lnTo>
                    <a:pt x="216" y="224"/>
                  </a:lnTo>
                  <a:lnTo>
                    <a:pt x="216" y="218"/>
                  </a:lnTo>
                  <a:lnTo>
                    <a:pt x="217" y="218"/>
                  </a:lnTo>
                  <a:lnTo>
                    <a:pt x="220" y="218"/>
                  </a:lnTo>
                  <a:lnTo>
                    <a:pt x="222" y="218"/>
                  </a:lnTo>
                  <a:lnTo>
                    <a:pt x="222" y="212"/>
                  </a:lnTo>
                  <a:lnTo>
                    <a:pt x="225" y="212"/>
                  </a:lnTo>
                  <a:lnTo>
                    <a:pt x="226" y="212"/>
                  </a:lnTo>
                  <a:lnTo>
                    <a:pt x="231" y="212"/>
                  </a:lnTo>
                  <a:lnTo>
                    <a:pt x="231" y="206"/>
                  </a:lnTo>
                  <a:lnTo>
                    <a:pt x="235" y="206"/>
                  </a:lnTo>
                  <a:lnTo>
                    <a:pt x="241" y="206"/>
                  </a:lnTo>
                  <a:lnTo>
                    <a:pt x="241" y="200"/>
                  </a:lnTo>
                  <a:lnTo>
                    <a:pt x="243" y="200"/>
                  </a:lnTo>
                  <a:lnTo>
                    <a:pt x="249" y="200"/>
                  </a:lnTo>
                  <a:lnTo>
                    <a:pt x="252" y="200"/>
                  </a:lnTo>
                  <a:lnTo>
                    <a:pt x="253" y="200"/>
                  </a:lnTo>
                  <a:lnTo>
                    <a:pt x="256" y="200"/>
                  </a:lnTo>
                  <a:lnTo>
                    <a:pt x="258" y="200"/>
                  </a:lnTo>
                  <a:lnTo>
                    <a:pt x="259" y="200"/>
                  </a:lnTo>
                  <a:lnTo>
                    <a:pt x="262" y="200"/>
                  </a:lnTo>
                  <a:lnTo>
                    <a:pt x="264" y="200"/>
                  </a:lnTo>
                  <a:lnTo>
                    <a:pt x="265" y="200"/>
                  </a:lnTo>
                  <a:lnTo>
                    <a:pt x="265" y="195"/>
                  </a:lnTo>
                  <a:lnTo>
                    <a:pt x="268" y="195"/>
                  </a:lnTo>
                  <a:lnTo>
                    <a:pt x="274" y="195"/>
                  </a:lnTo>
                  <a:lnTo>
                    <a:pt x="277" y="195"/>
                  </a:lnTo>
                  <a:lnTo>
                    <a:pt x="277" y="189"/>
                  </a:lnTo>
                  <a:lnTo>
                    <a:pt x="279" y="189"/>
                  </a:lnTo>
                  <a:lnTo>
                    <a:pt x="280" y="189"/>
                  </a:lnTo>
                  <a:lnTo>
                    <a:pt x="283" y="189"/>
                  </a:lnTo>
                  <a:lnTo>
                    <a:pt x="291" y="189"/>
                  </a:lnTo>
                  <a:lnTo>
                    <a:pt x="294" y="189"/>
                  </a:lnTo>
                  <a:lnTo>
                    <a:pt x="295" y="189"/>
                  </a:lnTo>
                  <a:lnTo>
                    <a:pt x="297" y="189"/>
                  </a:lnTo>
                  <a:lnTo>
                    <a:pt x="303" y="189"/>
                  </a:lnTo>
                  <a:lnTo>
                    <a:pt x="304" y="189"/>
                  </a:lnTo>
                  <a:lnTo>
                    <a:pt x="309" y="189"/>
                  </a:lnTo>
                  <a:lnTo>
                    <a:pt x="309" y="183"/>
                  </a:lnTo>
                  <a:lnTo>
                    <a:pt x="310" y="183"/>
                  </a:lnTo>
                  <a:lnTo>
                    <a:pt x="312" y="183"/>
                  </a:lnTo>
                  <a:lnTo>
                    <a:pt x="314" y="183"/>
                  </a:lnTo>
                  <a:lnTo>
                    <a:pt x="314" y="177"/>
                  </a:lnTo>
                  <a:lnTo>
                    <a:pt x="319" y="177"/>
                  </a:lnTo>
                  <a:lnTo>
                    <a:pt x="320" y="177"/>
                  </a:lnTo>
                  <a:lnTo>
                    <a:pt x="320" y="171"/>
                  </a:lnTo>
                  <a:lnTo>
                    <a:pt x="322" y="171"/>
                  </a:lnTo>
                  <a:lnTo>
                    <a:pt x="325" y="171"/>
                  </a:lnTo>
                  <a:lnTo>
                    <a:pt x="326" y="171"/>
                  </a:lnTo>
                  <a:lnTo>
                    <a:pt x="331" y="171"/>
                  </a:lnTo>
                  <a:lnTo>
                    <a:pt x="334" y="171"/>
                  </a:lnTo>
                  <a:lnTo>
                    <a:pt x="335" y="171"/>
                  </a:lnTo>
                  <a:lnTo>
                    <a:pt x="337" y="171"/>
                  </a:lnTo>
                  <a:lnTo>
                    <a:pt x="340" y="171"/>
                  </a:lnTo>
                  <a:lnTo>
                    <a:pt x="344" y="171"/>
                  </a:lnTo>
                  <a:lnTo>
                    <a:pt x="344" y="167"/>
                  </a:lnTo>
                  <a:lnTo>
                    <a:pt x="346" y="167"/>
                  </a:lnTo>
                  <a:lnTo>
                    <a:pt x="346" y="159"/>
                  </a:lnTo>
                  <a:lnTo>
                    <a:pt x="353" y="159"/>
                  </a:lnTo>
                  <a:lnTo>
                    <a:pt x="353" y="153"/>
                  </a:lnTo>
                  <a:lnTo>
                    <a:pt x="361" y="153"/>
                  </a:lnTo>
                  <a:lnTo>
                    <a:pt x="361" y="149"/>
                  </a:lnTo>
                  <a:lnTo>
                    <a:pt x="373" y="149"/>
                  </a:lnTo>
                  <a:lnTo>
                    <a:pt x="373" y="143"/>
                  </a:lnTo>
                  <a:lnTo>
                    <a:pt x="376" y="143"/>
                  </a:lnTo>
                  <a:lnTo>
                    <a:pt x="382" y="143"/>
                  </a:lnTo>
                  <a:lnTo>
                    <a:pt x="383" y="143"/>
                  </a:lnTo>
                  <a:lnTo>
                    <a:pt x="385" y="143"/>
                  </a:lnTo>
                  <a:lnTo>
                    <a:pt x="391" y="143"/>
                  </a:lnTo>
                  <a:lnTo>
                    <a:pt x="391" y="131"/>
                  </a:lnTo>
                  <a:lnTo>
                    <a:pt x="398" y="131"/>
                  </a:lnTo>
                  <a:lnTo>
                    <a:pt x="400" y="131"/>
                  </a:lnTo>
                  <a:lnTo>
                    <a:pt x="409" y="131"/>
                  </a:lnTo>
                  <a:lnTo>
                    <a:pt x="410" y="131"/>
                  </a:lnTo>
                  <a:lnTo>
                    <a:pt x="428" y="131"/>
                  </a:lnTo>
                  <a:lnTo>
                    <a:pt x="436" y="131"/>
                  </a:lnTo>
                  <a:lnTo>
                    <a:pt x="440" y="131"/>
                  </a:lnTo>
                  <a:lnTo>
                    <a:pt x="442" y="131"/>
                  </a:lnTo>
                  <a:lnTo>
                    <a:pt x="442" y="125"/>
                  </a:lnTo>
                  <a:lnTo>
                    <a:pt x="445" y="125"/>
                  </a:lnTo>
                  <a:lnTo>
                    <a:pt x="446" y="125"/>
                  </a:lnTo>
                  <a:lnTo>
                    <a:pt x="451" y="125"/>
                  </a:lnTo>
                  <a:lnTo>
                    <a:pt x="454" y="125"/>
                  </a:lnTo>
                  <a:lnTo>
                    <a:pt x="455" y="125"/>
                  </a:lnTo>
                  <a:lnTo>
                    <a:pt x="457" y="125"/>
                  </a:lnTo>
                  <a:lnTo>
                    <a:pt x="460" y="125"/>
                  </a:lnTo>
                  <a:lnTo>
                    <a:pt x="460" y="119"/>
                  </a:lnTo>
                  <a:lnTo>
                    <a:pt x="464" y="119"/>
                  </a:lnTo>
                  <a:lnTo>
                    <a:pt x="466" y="119"/>
                  </a:lnTo>
                  <a:lnTo>
                    <a:pt x="466" y="108"/>
                  </a:lnTo>
                  <a:lnTo>
                    <a:pt x="470" y="108"/>
                  </a:lnTo>
                  <a:lnTo>
                    <a:pt x="470" y="102"/>
                  </a:lnTo>
                  <a:lnTo>
                    <a:pt x="472" y="102"/>
                  </a:lnTo>
                  <a:lnTo>
                    <a:pt x="476" y="102"/>
                  </a:lnTo>
                  <a:lnTo>
                    <a:pt x="479" y="102"/>
                  </a:lnTo>
                  <a:lnTo>
                    <a:pt x="479" y="96"/>
                  </a:lnTo>
                  <a:lnTo>
                    <a:pt x="482" y="96"/>
                  </a:lnTo>
                  <a:lnTo>
                    <a:pt x="485" y="96"/>
                  </a:lnTo>
                  <a:lnTo>
                    <a:pt x="485" y="90"/>
                  </a:lnTo>
                  <a:lnTo>
                    <a:pt x="486" y="90"/>
                  </a:lnTo>
                  <a:lnTo>
                    <a:pt x="495" y="90"/>
                  </a:lnTo>
                  <a:lnTo>
                    <a:pt x="501" y="90"/>
                  </a:lnTo>
                  <a:lnTo>
                    <a:pt x="503" y="90"/>
                  </a:lnTo>
                  <a:lnTo>
                    <a:pt x="504" y="90"/>
                  </a:lnTo>
                  <a:lnTo>
                    <a:pt x="507" y="90"/>
                  </a:lnTo>
                  <a:lnTo>
                    <a:pt x="510" y="90"/>
                  </a:lnTo>
                  <a:lnTo>
                    <a:pt x="512" y="90"/>
                  </a:lnTo>
                  <a:lnTo>
                    <a:pt x="516" y="90"/>
                  </a:lnTo>
                  <a:lnTo>
                    <a:pt x="518" y="90"/>
                  </a:lnTo>
                  <a:lnTo>
                    <a:pt x="522" y="90"/>
                  </a:lnTo>
                  <a:lnTo>
                    <a:pt x="530" y="90"/>
                  </a:lnTo>
                  <a:lnTo>
                    <a:pt x="530" y="84"/>
                  </a:lnTo>
                  <a:lnTo>
                    <a:pt x="533" y="84"/>
                  </a:lnTo>
                  <a:lnTo>
                    <a:pt x="534" y="84"/>
                  </a:lnTo>
                  <a:lnTo>
                    <a:pt x="539" y="84"/>
                  </a:lnTo>
                  <a:lnTo>
                    <a:pt x="539" y="78"/>
                  </a:lnTo>
                  <a:lnTo>
                    <a:pt x="542" y="78"/>
                  </a:lnTo>
                  <a:lnTo>
                    <a:pt x="542" y="72"/>
                  </a:lnTo>
                  <a:lnTo>
                    <a:pt x="543" y="72"/>
                  </a:lnTo>
                  <a:lnTo>
                    <a:pt x="548" y="72"/>
                  </a:lnTo>
                  <a:lnTo>
                    <a:pt x="549" y="72"/>
                  </a:lnTo>
                  <a:lnTo>
                    <a:pt x="551" y="72"/>
                  </a:lnTo>
                  <a:lnTo>
                    <a:pt x="561" y="72"/>
                  </a:lnTo>
                  <a:lnTo>
                    <a:pt x="564" y="72"/>
                  </a:lnTo>
                  <a:lnTo>
                    <a:pt x="564" y="66"/>
                  </a:lnTo>
                  <a:lnTo>
                    <a:pt x="570" y="66"/>
                  </a:lnTo>
                  <a:lnTo>
                    <a:pt x="572" y="66"/>
                  </a:lnTo>
                  <a:lnTo>
                    <a:pt x="575" y="66"/>
                  </a:lnTo>
                  <a:lnTo>
                    <a:pt x="575" y="60"/>
                  </a:lnTo>
                  <a:lnTo>
                    <a:pt x="578" y="60"/>
                  </a:lnTo>
                  <a:lnTo>
                    <a:pt x="578" y="54"/>
                  </a:lnTo>
                  <a:lnTo>
                    <a:pt x="581" y="54"/>
                  </a:lnTo>
                  <a:lnTo>
                    <a:pt x="584" y="54"/>
                  </a:lnTo>
                  <a:lnTo>
                    <a:pt x="585" y="54"/>
                  </a:lnTo>
                  <a:lnTo>
                    <a:pt x="590" y="54"/>
                  </a:lnTo>
                  <a:lnTo>
                    <a:pt x="591" y="54"/>
                  </a:lnTo>
                  <a:lnTo>
                    <a:pt x="593" y="54"/>
                  </a:lnTo>
                  <a:lnTo>
                    <a:pt x="603" y="54"/>
                  </a:lnTo>
                  <a:lnTo>
                    <a:pt x="603" y="48"/>
                  </a:lnTo>
                  <a:lnTo>
                    <a:pt x="606" y="48"/>
                  </a:lnTo>
                  <a:lnTo>
                    <a:pt x="608" y="48"/>
                  </a:lnTo>
                  <a:lnTo>
                    <a:pt x="612" y="48"/>
                  </a:lnTo>
                  <a:lnTo>
                    <a:pt x="617" y="48"/>
                  </a:lnTo>
                  <a:lnTo>
                    <a:pt x="618" y="48"/>
                  </a:lnTo>
                  <a:lnTo>
                    <a:pt x="618" y="42"/>
                  </a:lnTo>
                  <a:lnTo>
                    <a:pt x="621" y="42"/>
                  </a:lnTo>
                  <a:lnTo>
                    <a:pt x="632" y="42"/>
                  </a:lnTo>
                  <a:lnTo>
                    <a:pt x="638" y="42"/>
                  </a:lnTo>
                  <a:lnTo>
                    <a:pt x="639" y="42"/>
                  </a:lnTo>
                  <a:lnTo>
                    <a:pt x="644" y="42"/>
                  </a:lnTo>
                  <a:lnTo>
                    <a:pt x="646" y="42"/>
                  </a:lnTo>
                  <a:lnTo>
                    <a:pt x="648" y="42"/>
                  </a:lnTo>
                  <a:lnTo>
                    <a:pt x="652" y="42"/>
                  </a:lnTo>
                  <a:lnTo>
                    <a:pt x="666" y="42"/>
                  </a:lnTo>
                  <a:lnTo>
                    <a:pt x="673" y="42"/>
                  </a:lnTo>
                  <a:lnTo>
                    <a:pt x="678" y="42"/>
                  </a:lnTo>
                  <a:lnTo>
                    <a:pt x="684" y="42"/>
                  </a:lnTo>
                  <a:lnTo>
                    <a:pt x="685" y="42"/>
                  </a:lnTo>
                  <a:lnTo>
                    <a:pt x="691" y="42"/>
                  </a:lnTo>
                  <a:lnTo>
                    <a:pt x="691" y="36"/>
                  </a:lnTo>
                  <a:lnTo>
                    <a:pt x="694" y="36"/>
                  </a:lnTo>
                  <a:lnTo>
                    <a:pt x="694" y="30"/>
                  </a:lnTo>
                  <a:lnTo>
                    <a:pt x="696" y="30"/>
                  </a:lnTo>
                  <a:lnTo>
                    <a:pt x="697" y="30"/>
                  </a:lnTo>
                  <a:lnTo>
                    <a:pt x="697" y="24"/>
                  </a:lnTo>
                  <a:lnTo>
                    <a:pt x="700" y="24"/>
                  </a:lnTo>
                  <a:lnTo>
                    <a:pt x="703" y="24"/>
                  </a:lnTo>
                  <a:lnTo>
                    <a:pt x="706" y="24"/>
                  </a:lnTo>
                  <a:lnTo>
                    <a:pt x="706" y="18"/>
                  </a:lnTo>
                  <a:lnTo>
                    <a:pt x="715" y="18"/>
                  </a:lnTo>
                  <a:lnTo>
                    <a:pt x="717" y="18"/>
                  </a:lnTo>
                  <a:lnTo>
                    <a:pt x="723" y="18"/>
                  </a:lnTo>
                  <a:lnTo>
                    <a:pt x="726" y="18"/>
                  </a:lnTo>
                  <a:lnTo>
                    <a:pt x="729" y="18"/>
                  </a:lnTo>
                  <a:lnTo>
                    <a:pt x="729" y="12"/>
                  </a:lnTo>
                  <a:lnTo>
                    <a:pt x="732" y="12"/>
                  </a:lnTo>
                  <a:lnTo>
                    <a:pt x="736" y="12"/>
                  </a:lnTo>
                  <a:lnTo>
                    <a:pt x="741" y="12"/>
                  </a:lnTo>
                  <a:lnTo>
                    <a:pt x="747" y="12"/>
                  </a:lnTo>
                  <a:lnTo>
                    <a:pt x="748" y="12"/>
                  </a:lnTo>
                  <a:lnTo>
                    <a:pt x="751" y="12"/>
                  </a:lnTo>
                  <a:lnTo>
                    <a:pt x="751" y="6"/>
                  </a:lnTo>
                  <a:lnTo>
                    <a:pt x="753" y="6"/>
                  </a:lnTo>
                  <a:lnTo>
                    <a:pt x="754" y="6"/>
                  </a:lnTo>
                  <a:lnTo>
                    <a:pt x="757" y="6"/>
                  </a:lnTo>
                  <a:lnTo>
                    <a:pt x="759" y="6"/>
                  </a:lnTo>
                  <a:lnTo>
                    <a:pt x="763" y="6"/>
                  </a:lnTo>
                  <a:lnTo>
                    <a:pt x="763" y="0"/>
                  </a:lnTo>
                  <a:lnTo>
                    <a:pt x="766" y="0"/>
                  </a:lnTo>
                </a:path>
              </a:pathLst>
            </a:custGeom>
            <a:noFill/>
            <a:ln w="28575" cap="flat">
              <a:solidFill>
                <a:schemeClr val="accent1"/>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dirty="0">
                <a:solidFill>
                  <a:srgbClr val="FFFFFF"/>
                </a:solidFill>
                <a:uLnTx/>
                <a:uFillTx/>
                <a:latin typeface="Arial"/>
                <a:ea typeface="+mn-ea"/>
                <a:cs typeface="+mn-cs"/>
              </a:endParaRPr>
            </a:p>
          </p:txBody>
        </p:sp>
        <p:sp>
          <p:nvSpPr>
            <p:cNvPr id="116" name="Freeform 10">
              <a:extLst>
                <a:ext uri="{FF2B5EF4-FFF2-40B4-BE49-F238E27FC236}">
                  <a16:creationId xmlns:a16="http://schemas.microsoft.com/office/drawing/2014/main" xmlns="" id="{8C6E12B1-9BDE-3A43-8EB1-E32AB1668652}"/>
                </a:ext>
              </a:extLst>
            </p:cNvPr>
            <p:cNvSpPr>
              <a:spLocks/>
            </p:cNvSpPr>
            <p:nvPr/>
          </p:nvSpPr>
          <p:spPr bwMode="auto">
            <a:xfrm>
              <a:off x="2359913" y="2949315"/>
              <a:ext cx="2196196" cy="1413239"/>
            </a:xfrm>
            <a:custGeom>
              <a:avLst/>
              <a:gdLst>
                <a:gd name="T0" fmla="*/ 11 w 1529"/>
                <a:gd name="T1" fmla="*/ 547 h 553"/>
                <a:gd name="T2" fmla="*/ 24 w 1529"/>
                <a:gd name="T3" fmla="*/ 534 h 553"/>
                <a:gd name="T4" fmla="*/ 42 w 1529"/>
                <a:gd name="T5" fmla="*/ 534 h 553"/>
                <a:gd name="T6" fmla="*/ 102 w 1529"/>
                <a:gd name="T7" fmla="*/ 534 h 553"/>
                <a:gd name="T8" fmla="*/ 139 w 1529"/>
                <a:gd name="T9" fmla="*/ 534 h 553"/>
                <a:gd name="T10" fmla="*/ 177 w 1529"/>
                <a:gd name="T11" fmla="*/ 534 h 553"/>
                <a:gd name="T12" fmla="*/ 184 w 1529"/>
                <a:gd name="T13" fmla="*/ 522 h 553"/>
                <a:gd name="T14" fmla="*/ 199 w 1529"/>
                <a:gd name="T15" fmla="*/ 516 h 553"/>
                <a:gd name="T16" fmla="*/ 215 w 1529"/>
                <a:gd name="T17" fmla="*/ 516 h 553"/>
                <a:gd name="T18" fmla="*/ 250 w 1529"/>
                <a:gd name="T19" fmla="*/ 516 h 553"/>
                <a:gd name="T20" fmla="*/ 287 w 1529"/>
                <a:gd name="T21" fmla="*/ 510 h 553"/>
                <a:gd name="T22" fmla="*/ 307 w 1529"/>
                <a:gd name="T23" fmla="*/ 504 h 553"/>
                <a:gd name="T24" fmla="*/ 322 w 1529"/>
                <a:gd name="T25" fmla="*/ 492 h 553"/>
                <a:gd name="T26" fmla="*/ 334 w 1529"/>
                <a:gd name="T27" fmla="*/ 472 h 553"/>
                <a:gd name="T28" fmla="*/ 361 w 1529"/>
                <a:gd name="T29" fmla="*/ 454 h 553"/>
                <a:gd name="T30" fmla="*/ 374 w 1529"/>
                <a:gd name="T31" fmla="*/ 449 h 553"/>
                <a:gd name="T32" fmla="*/ 389 w 1529"/>
                <a:gd name="T33" fmla="*/ 429 h 553"/>
                <a:gd name="T34" fmla="*/ 420 w 1529"/>
                <a:gd name="T35" fmla="*/ 429 h 553"/>
                <a:gd name="T36" fmla="*/ 464 w 1529"/>
                <a:gd name="T37" fmla="*/ 429 h 553"/>
                <a:gd name="T38" fmla="*/ 491 w 1529"/>
                <a:gd name="T39" fmla="*/ 417 h 553"/>
                <a:gd name="T40" fmla="*/ 521 w 1529"/>
                <a:gd name="T41" fmla="*/ 411 h 553"/>
                <a:gd name="T42" fmla="*/ 540 w 1529"/>
                <a:gd name="T43" fmla="*/ 392 h 553"/>
                <a:gd name="T44" fmla="*/ 582 w 1529"/>
                <a:gd name="T45" fmla="*/ 380 h 553"/>
                <a:gd name="T46" fmla="*/ 597 w 1529"/>
                <a:gd name="T47" fmla="*/ 360 h 553"/>
                <a:gd name="T48" fmla="*/ 642 w 1529"/>
                <a:gd name="T49" fmla="*/ 348 h 553"/>
                <a:gd name="T50" fmla="*/ 666 w 1529"/>
                <a:gd name="T51" fmla="*/ 335 h 553"/>
                <a:gd name="T52" fmla="*/ 691 w 1529"/>
                <a:gd name="T53" fmla="*/ 323 h 553"/>
                <a:gd name="T54" fmla="*/ 707 w 1529"/>
                <a:gd name="T55" fmla="*/ 303 h 553"/>
                <a:gd name="T56" fmla="*/ 736 w 1529"/>
                <a:gd name="T57" fmla="*/ 297 h 553"/>
                <a:gd name="T58" fmla="*/ 749 w 1529"/>
                <a:gd name="T59" fmla="*/ 297 h 553"/>
                <a:gd name="T60" fmla="*/ 761 w 1529"/>
                <a:gd name="T61" fmla="*/ 291 h 553"/>
                <a:gd name="T62" fmla="*/ 772 w 1529"/>
                <a:gd name="T63" fmla="*/ 285 h 553"/>
                <a:gd name="T64" fmla="*/ 787 w 1529"/>
                <a:gd name="T65" fmla="*/ 285 h 553"/>
                <a:gd name="T66" fmla="*/ 799 w 1529"/>
                <a:gd name="T67" fmla="*/ 285 h 553"/>
                <a:gd name="T68" fmla="*/ 817 w 1529"/>
                <a:gd name="T69" fmla="*/ 272 h 553"/>
                <a:gd name="T70" fmla="*/ 827 w 1529"/>
                <a:gd name="T71" fmla="*/ 266 h 553"/>
                <a:gd name="T72" fmla="*/ 839 w 1529"/>
                <a:gd name="T73" fmla="*/ 252 h 553"/>
                <a:gd name="T74" fmla="*/ 850 w 1529"/>
                <a:gd name="T75" fmla="*/ 239 h 553"/>
                <a:gd name="T76" fmla="*/ 890 w 1529"/>
                <a:gd name="T77" fmla="*/ 239 h 553"/>
                <a:gd name="T78" fmla="*/ 915 w 1529"/>
                <a:gd name="T79" fmla="*/ 227 h 553"/>
                <a:gd name="T80" fmla="*/ 933 w 1529"/>
                <a:gd name="T81" fmla="*/ 213 h 553"/>
                <a:gd name="T82" fmla="*/ 978 w 1529"/>
                <a:gd name="T83" fmla="*/ 206 h 553"/>
                <a:gd name="T84" fmla="*/ 998 w 1529"/>
                <a:gd name="T85" fmla="*/ 200 h 553"/>
                <a:gd name="T86" fmla="*/ 1062 w 1529"/>
                <a:gd name="T87" fmla="*/ 194 h 553"/>
                <a:gd name="T88" fmla="*/ 1087 w 1529"/>
                <a:gd name="T89" fmla="*/ 180 h 553"/>
                <a:gd name="T90" fmla="*/ 1125 w 1529"/>
                <a:gd name="T91" fmla="*/ 180 h 553"/>
                <a:gd name="T92" fmla="*/ 1135 w 1529"/>
                <a:gd name="T93" fmla="*/ 167 h 553"/>
                <a:gd name="T94" fmla="*/ 1150 w 1529"/>
                <a:gd name="T95" fmla="*/ 153 h 553"/>
                <a:gd name="T96" fmla="*/ 1158 w 1529"/>
                <a:gd name="T97" fmla="*/ 134 h 553"/>
                <a:gd name="T98" fmla="*/ 1173 w 1529"/>
                <a:gd name="T99" fmla="*/ 126 h 553"/>
                <a:gd name="T100" fmla="*/ 1207 w 1529"/>
                <a:gd name="T101" fmla="*/ 114 h 553"/>
                <a:gd name="T102" fmla="*/ 1247 w 1529"/>
                <a:gd name="T103" fmla="*/ 114 h 553"/>
                <a:gd name="T104" fmla="*/ 1288 w 1529"/>
                <a:gd name="T105" fmla="*/ 107 h 553"/>
                <a:gd name="T106" fmla="*/ 1313 w 1529"/>
                <a:gd name="T107" fmla="*/ 93 h 553"/>
                <a:gd name="T108" fmla="*/ 1349 w 1529"/>
                <a:gd name="T109" fmla="*/ 81 h 553"/>
                <a:gd name="T110" fmla="*/ 1401 w 1529"/>
                <a:gd name="T111" fmla="*/ 81 h 553"/>
                <a:gd name="T112" fmla="*/ 1422 w 1529"/>
                <a:gd name="T113" fmla="*/ 68 h 553"/>
                <a:gd name="T114" fmla="*/ 1455 w 1529"/>
                <a:gd name="T115" fmla="*/ 54 h 553"/>
                <a:gd name="T116" fmla="*/ 1478 w 1529"/>
                <a:gd name="T117" fmla="*/ 47 h 553"/>
                <a:gd name="T118" fmla="*/ 1496 w 1529"/>
                <a:gd name="T119" fmla="*/ 41 h 553"/>
                <a:gd name="T120" fmla="*/ 1506 w 1529"/>
                <a:gd name="T121" fmla="*/ 33 h 553"/>
                <a:gd name="T122" fmla="*/ 1517 w 1529"/>
                <a:gd name="T123" fmla="*/ 24 h 553"/>
                <a:gd name="T124" fmla="*/ 1527 w 1529"/>
                <a:gd name="T125" fmla="*/ 1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9" h="553">
                  <a:moveTo>
                    <a:pt x="0" y="553"/>
                  </a:moveTo>
                  <a:lnTo>
                    <a:pt x="3" y="553"/>
                  </a:lnTo>
                  <a:lnTo>
                    <a:pt x="5" y="553"/>
                  </a:lnTo>
                  <a:lnTo>
                    <a:pt x="5" y="547"/>
                  </a:lnTo>
                  <a:lnTo>
                    <a:pt x="6" y="547"/>
                  </a:lnTo>
                  <a:lnTo>
                    <a:pt x="11" y="547"/>
                  </a:lnTo>
                  <a:lnTo>
                    <a:pt x="11" y="541"/>
                  </a:lnTo>
                  <a:lnTo>
                    <a:pt x="14" y="541"/>
                  </a:lnTo>
                  <a:lnTo>
                    <a:pt x="15" y="541"/>
                  </a:lnTo>
                  <a:lnTo>
                    <a:pt x="15" y="534"/>
                  </a:lnTo>
                  <a:lnTo>
                    <a:pt x="17" y="534"/>
                  </a:lnTo>
                  <a:lnTo>
                    <a:pt x="24" y="534"/>
                  </a:lnTo>
                  <a:lnTo>
                    <a:pt x="26" y="534"/>
                  </a:lnTo>
                  <a:lnTo>
                    <a:pt x="29" y="534"/>
                  </a:lnTo>
                  <a:lnTo>
                    <a:pt x="32" y="534"/>
                  </a:lnTo>
                  <a:lnTo>
                    <a:pt x="35" y="534"/>
                  </a:lnTo>
                  <a:lnTo>
                    <a:pt x="39" y="534"/>
                  </a:lnTo>
                  <a:lnTo>
                    <a:pt x="42" y="534"/>
                  </a:lnTo>
                  <a:lnTo>
                    <a:pt x="70" y="534"/>
                  </a:lnTo>
                  <a:lnTo>
                    <a:pt x="73" y="534"/>
                  </a:lnTo>
                  <a:lnTo>
                    <a:pt x="76" y="534"/>
                  </a:lnTo>
                  <a:lnTo>
                    <a:pt x="91" y="534"/>
                  </a:lnTo>
                  <a:lnTo>
                    <a:pt x="99" y="534"/>
                  </a:lnTo>
                  <a:lnTo>
                    <a:pt x="102" y="534"/>
                  </a:lnTo>
                  <a:lnTo>
                    <a:pt x="108" y="534"/>
                  </a:lnTo>
                  <a:lnTo>
                    <a:pt x="109" y="534"/>
                  </a:lnTo>
                  <a:lnTo>
                    <a:pt x="118" y="534"/>
                  </a:lnTo>
                  <a:lnTo>
                    <a:pt x="130" y="534"/>
                  </a:lnTo>
                  <a:lnTo>
                    <a:pt x="136" y="534"/>
                  </a:lnTo>
                  <a:lnTo>
                    <a:pt x="139" y="534"/>
                  </a:lnTo>
                  <a:lnTo>
                    <a:pt x="144" y="534"/>
                  </a:lnTo>
                  <a:lnTo>
                    <a:pt x="151" y="534"/>
                  </a:lnTo>
                  <a:lnTo>
                    <a:pt x="165" y="534"/>
                  </a:lnTo>
                  <a:lnTo>
                    <a:pt x="171" y="534"/>
                  </a:lnTo>
                  <a:lnTo>
                    <a:pt x="172" y="534"/>
                  </a:lnTo>
                  <a:lnTo>
                    <a:pt x="177" y="534"/>
                  </a:lnTo>
                  <a:lnTo>
                    <a:pt x="177" y="528"/>
                  </a:lnTo>
                  <a:lnTo>
                    <a:pt x="178" y="528"/>
                  </a:lnTo>
                  <a:lnTo>
                    <a:pt x="181" y="528"/>
                  </a:lnTo>
                  <a:lnTo>
                    <a:pt x="183" y="528"/>
                  </a:lnTo>
                  <a:lnTo>
                    <a:pt x="183" y="522"/>
                  </a:lnTo>
                  <a:lnTo>
                    <a:pt x="184" y="522"/>
                  </a:lnTo>
                  <a:lnTo>
                    <a:pt x="184" y="516"/>
                  </a:lnTo>
                  <a:lnTo>
                    <a:pt x="187" y="516"/>
                  </a:lnTo>
                  <a:lnTo>
                    <a:pt x="190" y="516"/>
                  </a:lnTo>
                  <a:lnTo>
                    <a:pt x="192" y="516"/>
                  </a:lnTo>
                  <a:lnTo>
                    <a:pt x="198" y="516"/>
                  </a:lnTo>
                  <a:lnTo>
                    <a:pt x="199" y="516"/>
                  </a:lnTo>
                  <a:lnTo>
                    <a:pt x="204" y="516"/>
                  </a:lnTo>
                  <a:lnTo>
                    <a:pt x="207" y="516"/>
                  </a:lnTo>
                  <a:lnTo>
                    <a:pt x="209" y="516"/>
                  </a:lnTo>
                  <a:lnTo>
                    <a:pt x="212" y="516"/>
                  </a:lnTo>
                  <a:lnTo>
                    <a:pt x="214" y="516"/>
                  </a:lnTo>
                  <a:lnTo>
                    <a:pt x="215" y="516"/>
                  </a:lnTo>
                  <a:lnTo>
                    <a:pt x="218" y="516"/>
                  </a:lnTo>
                  <a:lnTo>
                    <a:pt x="229" y="516"/>
                  </a:lnTo>
                  <a:lnTo>
                    <a:pt x="230" y="516"/>
                  </a:lnTo>
                  <a:lnTo>
                    <a:pt x="239" y="516"/>
                  </a:lnTo>
                  <a:lnTo>
                    <a:pt x="244" y="516"/>
                  </a:lnTo>
                  <a:lnTo>
                    <a:pt x="250" y="516"/>
                  </a:lnTo>
                  <a:lnTo>
                    <a:pt x="256" y="516"/>
                  </a:lnTo>
                  <a:lnTo>
                    <a:pt x="263" y="516"/>
                  </a:lnTo>
                  <a:lnTo>
                    <a:pt x="269" y="516"/>
                  </a:lnTo>
                  <a:lnTo>
                    <a:pt x="286" y="516"/>
                  </a:lnTo>
                  <a:lnTo>
                    <a:pt x="287" y="516"/>
                  </a:lnTo>
                  <a:lnTo>
                    <a:pt x="287" y="510"/>
                  </a:lnTo>
                  <a:lnTo>
                    <a:pt x="292" y="510"/>
                  </a:lnTo>
                  <a:lnTo>
                    <a:pt x="295" y="510"/>
                  </a:lnTo>
                  <a:lnTo>
                    <a:pt x="301" y="510"/>
                  </a:lnTo>
                  <a:lnTo>
                    <a:pt x="304" y="510"/>
                  </a:lnTo>
                  <a:lnTo>
                    <a:pt x="304" y="504"/>
                  </a:lnTo>
                  <a:lnTo>
                    <a:pt x="307" y="504"/>
                  </a:lnTo>
                  <a:lnTo>
                    <a:pt x="307" y="498"/>
                  </a:lnTo>
                  <a:lnTo>
                    <a:pt x="311" y="498"/>
                  </a:lnTo>
                  <a:lnTo>
                    <a:pt x="317" y="498"/>
                  </a:lnTo>
                  <a:lnTo>
                    <a:pt x="319" y="498"/>
                  </a:lnTo>
                  <a:lnTo>
                    <a:pt x="322" y="498"/>
                  </a:lnTo>
                  <a:lnTo>
                    <a:pt x="322" y="492"/>
                  </a:lnTo>
                  <a:lnTo>
                    <a:pt x="326" y="492"/>
                  </a:lnTo>
                  <a:lnTo>
                    <a:pt x="326" y="484"/>
                  </a:lnTo>
                  <a:lnTo>
                    <a:pt x="329" y="484"/>
                  </a:lnTo>
                  <a:lnTo>
                    <a:pt x="329" y="478"/>
                  </a:lnTo>
                  <a:lnTo>
                    <a:pt x="334" y="478"/>
                  </a:lnTo>
                  <a:lnTo>
                    <a:pt x="334" y="472"/>
                  </a:lnTo>
                  <a:lnTo>
                    <a:pt x="337" y="472"/>
                  </a:lnTo>
                  <a:lnTo>
                    <a:pt x="337" y="466"/>
                  </a:lnTo>
                  <a:lnTo>
                    <a:pt x="353" y="466"/>
                  </a:lnTo>
                  <a:lnTo>
                    <a:pt x="353" y="460"/>
                  </a:lnTo>
                  <a:lnTo>
                    <a:pt x="361" y="460"/>
                  </a:lnTo>
                  <a:lnTo>
                    <a:pt x="361" y="454"/>
                  </a:lnTo>
                  <a:lnTo>
                    <a:pt x="364" y="454"/>
                  </a:lnTo>
                  <a:lnTo>
                    <a:pt x="368" y="454"/>
                  </a:lnTo>
                  <a:lnTo>
                    <a:pt x="370" y="454"/>
                  </a:lnTo>
                  <a:lnTo>
                    <a:pt x="372" y="454"/>
                  </a:lnTo>
                  <a:lnTo>
                    <a:pt x="372" y="449"/>
                  </a:lnTo>
                  <a:lnTo>
                    <a:pt x="374" y="449"/>
                  </a:lnTo>
                  <a:lnTo>
                    <a:pt x="378" y="449"/>
                  </a:lnTo>
                  <a:lnTo>
                    <a:pt x="378" y="443"/>
                  </a:lnTo>
                  <a:lnTo>
                    <a:pt x="380" y="443"/>
                  </a:lnTo>
                  <a:lnTo>
                    <a:pt x="380" y="435"/>
                  </a:lnTo>
                  <a:lnTo>
                    <a:pt x="389" y="435"/>
                  </a:lnTo>
                  <a:lnTo>
                    <a:pt x="389" y="429"/>
                  </a:lnTo>
                  <a:lnTo>
                    <a:pt x="395" y="429"/>
                  </a:lnTo>
                  <a:lnTo>
                    <a:pt x="398" y="429"/>
                  </a:lnTo>
                  <a:lnTo>
                    <a:pt x="401" y="429"/>
                  </a:lnTo>
                  <a:lnTo>
                    <a:pt x="407" y="429"/>
                  </a:lnTo>
                  <a:lnTo>
                    <a:pt x="414" y="429"/>
                  </a:lnTo>
                  <a:lnTo>
                    <a:pt x="420" y="429"/>
                  </a:lnTo>
                  <a:lnTo>
                    <a:pt x="426" y="429"/>
                  </a:lnTo>
                  <a:lnTo>
                    <a:pt x="431" y="429"/>
                  </a:lnTo>
                  <a:lnTo>
                    <a:pt x="434" y="429"/>
                  </a:lnTo>
                  <a:lnTo>
                    <a:pt x="452" y="429"/>
                  </a:lnTo>
                  <a:lnTo>
                    <a:pt x="453" y="429"/>
                  </a:lnTo>
                  <a:lnTo>
                    <a:pt x="464" y="429"/>
                  </a:lnTo>
                  <a:lnTo>
                    <a:pt x="468" y="429"/>
                  </a:lnTo>
                  <a:lnTo>
                    <a:pt x="468" y="423"/>
                  </a:lnTo>
                  <a:lnTo>
                    <a:pt x="473" y="423"/>
                  </a:lnTo>
                  <a:lnTo>
                    <a:pt x="474" y="423"/>
                  </a:lnTo>
                  <a:lnTo>
                    <a:pt x="491" y="423"/>
                  </a:lnTo>
                  <a:lnTo>
                    <a:pt x="491" y="417"/>
                  </a:lnTo>
                  <a:lnTo>
                    <a:pt x="500" y="417"/>
                  </a:lnTo>
                  <a:lnTo>
                    <a:pt x="506" y="417"/>
                  </a:lnTo>
                  <a:lnTo>
                    <a:pt x="506" y="411"/>
                  </a:lnTo>
                  <a:lnTo>
                    <a:pt x="510" y="411"/>
                  </a:lnTo>
                  <a:lnTo>
                    <a:pt x="515" y="411"/>
                  </a:lnTo>
                  <a:lnTo>
                    <a:pt x="521" y="411"/>
                  </a:lnTo>
                  <a:lnTo>
                    <a:pt x="521" y="404"/>
                  </a:lnTo>
                  <a:lnTo>
                    <a:pt x="534" y="404"/>
                  </a:lnTo>
                  <a:lnTo>
                    <a:pt x="534" y="398"/>
                  </a:lnTo>
                  <a:lnTo>
                    <a:pt x="537" y="398"/>
                  </a:lnTo>
                  <a:lnTo>
                    <a:pt x="537" y="392"/>
                  </a:lnTo>
                  <a:lnTo>
                    <a:pt x="540" y="392"/>
                  </a:lnTo>
                  <a:lnTo>
                    <a:pt x="540" y="386"/>
                  </a:lnTo>
                  <a:lnTo>
                    <a:pt x="562" y="386"/>
                  </a:lnTo>
                  <a:lnTo>
                    <a:pt x="565" y="386"/>
                  </a:lnTo>
                  <a:lnTo>
                    <a:pt x="574" y="386"/>
                  </a:lnTo>
                  <a:lnTo>
                    <a:pt x="574" y="380"/>
                  </a:lnTo>
                  <a:lnTo>
                    <a:pt x="582" y="380"/>
                  </a:lnTo>
                  <a:lnTo>
                    <a:pt x="585" y="380"/>
                  </a:lnTo>
                  <a:lnTo>
                    <a:pt x="585" y="372"/>
                  </a:lnTo>
                  <a:lnTo>
                    <a:pt x="592" y="372"/>
                  </a:lnTo>
                  <a:lnTo>
                    <a:pt x="592" y="366"/>
                  </a:lnTo>
                  <a:lnTo>
                    <a:pt x="597" y="366"/>
                  </a:lnTo>
                  <a:lnTo>
                    <a:pt x="597" y="360"/>
                  </a:lnTo>
                  <a:lnTo>
                    <a:pt x="613" y="360"/>
                  </a:lnTo>
                  <a:lnTo>
                    <a:pt x="625" y="360"/>
                  </a:lnTo>
                  <a:lnTo>
                    <a:pt x="636" y="360"/>
                  </a:lnTo>
                  <a:lnTo>
                    <a:pt x="636" y="354"/>
                  </a:lnTo>
                  <a:lnTo>
                    <a:pt x="642" y="354"/>
                  </a:lnTo>
                  <a:lnTo>
                    <a:pt x="642" y="348"/>
                  </a:lnTo>
                  <a:lnTo>
                    <a:pt x="648" y="348"/>
                  </a:lnTo>
                  <a:lnTo>
                    <a:pt x="648" y="342"/>
                  </a:lnTo>
                  <a:lnTo>
                    <a:pt x="651" y="342"/>
                  </a:lnTo>
                  <a:lnTo>
                    <a:pt x="654" y="342"/>
                  </a:lnTo>
                  <a:lnTo>
                    <a:pt x="666" y="342"/>
                  </a:lnTo>
                  <a:lnTo>
                    <a:pt x="666" y="335"/>
                  </a:lnTo>
                  <a:lnTo>
                    <a:pt x="670" y="335"/>
                  </a:lnTo>
                  <a:lnTo>
                    <a:pt x="670" y="329"/>
                  </a:lnTo>
                  <a:lnTo>
                    <a:pt x="687" y="329"/>
                  </a:lnTo>
                  <a:lnTo>
                    <a:pt x="688" y="329"/>
                  </a:lnTo>
                  <a:lnTo>
                    <a:pt x="688" y="323"/>
                  </a:lnTo>
                  <a:lnTo>
                    <a:pt x="691" y="323"/>
                  </a:lnTo>
                  <a:lnTo>
                    <a:pt x="691" y="317"/>
                  </a:lnTo>
                  <a:lnTo>
                    <a:pt x="699" y="317"/>
                  </a:lnTo>
                  <a:lnTo>
                    <a:pt x="704" y="317"/>
                  </a:lnTo>
                  <a:lnTo>
                    <a:pt x="704" y="309"/>
                  </a:lnTo>
                  <a:lnTo>
                    <a:pt x="707" y="309"/>
                  </a:lnTo>
                  <a:lnTo>
                    <a:pt x="707" y="303"/>
                  </a:lnTo>
                  <a:lnTo>
                    <a:pt x="709" y="303"/>
                  </a:lnTo>
                  <a:lnTo>
                    <a:pt x="719" y="303"/>
                  </a:lnTo>
                  <a:lnTo>
                    <a:pt x="722" y="303"/>
                  </a:lnTo>
                  <a:lnTo>
                    <a:pt x="730" y="303"/>
                  </a:lnTo>
                  <a:lnTo>
                    <a:pt x="730" y="297"/>
                  </a:lnTo>
                  <a:lnTo>
                    <a:pt x="736" y="297"/>
                  </a:lnTo>
                  <a:lnTo>
                    <a:pt x="739" y="297"/>
                  </a:lnTo>
                  <a:lnTo>
                    <a:pt x="740" y="297"/>
                  </a:lnTo>
                  <a:lnTo>
                    <a:pt x="743" y="297"/>
                  </a:lnTo>
                  <a:lnTo>
                    <a:pt x="745" y="297"/>
                  </a:lnTo>
                  <a:lnTo>
                    <a:pt x="746" y="297"/>
                  </a:lnTo>
                  <a:lnTo>
                    <a:pt x="749" y="297"/>
                  </a:lnTo>
                  <a:lnTo>
                    <a:pt x="752" y="297"/>
                  </a:lnTo>
                  <a:lnTo>
                    <a:pt x="755" y="297"/>
                  </a:lnTo>
                  <a:lnTo>
                    <a:pt x="758" y="297"/>
                  </a:lnTo>
                  <a:lnTo>
                    <a:pt x="758" y="291"/>
                  </a:lnTo>
                  <a:lnTo>
                    <a:pt x="760" y="291"/>
                  </a:lnTo>
                  <a:lnTo>
                    <a:pt x="761" y="291"/>
                  </a:lnTo>
                  <a:lnTo>
                    <a:pt x="763" y="291"/>
                  </a:lnTo>
                  <a:lnTo>
                    <a:pt x="766" y="291"/>
                  </a:lnTo>
                  <a:lnTo>
                    <a:pt x="767" y="291"/>
                  </a:lnTo>
                  <a:lnTo>
                    <a:pt x="770" y="291"/>
                  </a:lnTo>
                  <a:lnTo>
                    <a:pt x="772" y="291"/>
                  </a:lnTo>
                  <a:lnTo>
                    <a:pt x="772" y="285"/>
                  </a:lnTo>
                  <a:lnTo>
                    <a:pt x="775" y="285"/>
                  </a:lnTo>
                  <a:lnTo>
                    <a:pt x="776" y="285"/>
                  </a:lnTo>
                  <a:lnTo>
                    <a:pt x="778" y="285"/>
                  </a:lnTo>
                  <a:lnTo>
                    <a:pt x="782" y="285"/>
                  </a:lnTo>
                  <a:lnTo>
                    <a:pt x="784" y="285"/>
                  </a:lnTo>
                  <a:lnTo>
                    <a:pt x="787" y="285"/>
                  </a:lnTo>
                  <a:lnTo>
                    <a:pt x="790" y="285"/>
                  </a:lnTo>
                  <a:lnTo>
                    <a:pt x="791" y="285"/>
                  </a:lnTo>
                  <a:lnTo>
                    <a:pt x="793" y="285"/>
                  </a:lnTo>
                  <a:lnTo>
                    <a:pt x="796" y="285"/>
                  </a:lnTo>
                  <a:lnTo>
                    <a:pt x="797" y="285"/>
                  </a:lnTo>
                  <a:lnTo>
                    <a:pt x="799" y="285"/>
                  </a:lnTo>
                  <a:lnTo>
                    <a:pt x="799" y="278"/>
                  </a:lnTo>
                  <a:lnTo>
                    <a:pt x="802" y="278"/>
                  </a:lnTo>
                  <a:lnTo>
                    <a:pt x="803" y="278"/>
                  </a:lnTo>
                  <a:lnTo>
                    <a:pt x="808" y="278"/>
                  </a:lnTo>
                  <a:lnTo>
                    <a:pt x="808" y="272"/>
                  </a:lnTo>
                  <a:lnTo>
                    <a:pt x="817" y="272"/>
                  </a:lnTo>
                  <a:lnTo>
                    <a:pt x="818" y="272"/>
                  </a:lnTo>
                  <a:lnTo>
                    <a:pt x="821" y="272"/>
                  </a:lnTo>
                  <a:lnTo>
                    <a:pt x="823" y="272"/>
                  </a:lnTo>
                  <a:lnTo>
                    <a:pt x="824" y="272"/>
                  </a:lnTo>
                  <a:lnTo>
                    <a:pt x="824" y="266"/>
                  </a:lnTo>
                  <a:lnTo>
                    <a:pt x="827" y="266"/>
                  </a:lnTo>
                  <a:lnTo>
                    <a:pt x="827" y="258"/>
                  </a:lnTo>
                  <a:lnTo>
                    <a:pt x="832" y="258"/>
                  </a:lnTo>
                  <a:lnTo>
                    <a:pt x="833" y="258"/>
                  </a:lnTo>
                  <a:lnTo>
                    <a:pt x="838" y="258"/>
                  </a:lnTo>
                  <a:lnTo>
                    <a:pt x="838" y="252"/>
                  </a:lnTo>
                  <a:lnTo>
                    <a:pt x="839" y="252"/>
                  </a:lnTo>
                  <a:lnTo>
                    <a:pt x="841" y="252"/>
                  </a:lnTo>
                  <a:lnTo>
                    <a:pt x="841" y="245"/>
                  </a:lnTo>
                  <a:lnTo>
                    <a:pt x="844" y="245"/>
                  </a:lnTo>
                  <a:lnTo>
                    <a:pt x="848" y="245"/>
                  </a:lnTo>
                  <a:lnTo>
                    <a:pt x="850" y="245"/>
                  </a:lnTo>
                  <a:lnTo>
                    <a:pt x="850" y="239"/>
                  </a:lnTo>
                  <a:lnTo>
                    <a:pt x="854" y="239"/>
                  </a:lnTo>
                  <a:lnTo>
                    <a:pt x="859" y="239"/>
                  </a:lnTo>
                  <a:lnTo>
                    <a:pt x="875" y="239"/>
                  </a:lnTo>
                  <a:lnTo>
                    <a:pt x="885" y="239"/>
                  </a:lnTo>
                  <a:lnTo>
                    <a:pt x="887" y="239"/>
                  </a:lnTo>
                  <a:lnTo>
                    <a:pt x="890" y="239"/>
                  </a:lnTo>
                  <a:lnTo>
                    <a:pt x="890" y="233"/>
                  </a:lnTo>
                  <a:lnTo>
                    <a:pt x="891" y="233"/>
                  </a:lnTo>
                  <a:lnTo>
                    <a:pt x="909" y="233"/>
                  </a:lnTo>
                  <a:lnTo>
                    <a:pt x="912" y="233"/>
                  </a:lnTo>
                  <a:lnTo>
                    <a:pt x="912" y="227"/>
                  </a:lnTo>
                  <a:lnTo>
                    <a:pt x="915" y="227"/>
                  </a:lnTo>
                  <a:lnTo>
                    <a:pt x="921" y="227"/>
                  </a:lnTo>
                  <a:lnTo>
                    <a:pt x="923" y="227"/>
                  </a:lnTo>
                  <a:lnTo>
                    <a:pt x="923" y="219"/>
                  </a:lnTo>
                  <a:lnTo>
                    <a:pt x="932" y="219"/>
                  </a:lnTo>
                  <a:lnTo>
                    <a:pt x="932" y="213"/>
                  </a:lnTo>
                  <a:lnTo>
                    <a:pt x="933" y="213"/>
                  </a:lnTo>
                  <a:lnTo>
                    <a:pt x="947" y="213"/>
                  </a:lnTo>
                  <a:lnTo>
                    <a:pt x="954" y="213"/>
                  </a:lnTo>
                  <a:lnTo>
                    <a:pt x="957" y="213"/>
                  </a:lnTo>
                  <a:lnTo>
                    <a:pt x="957" y="206"/>
                  </a:lnTo>
                  <a:lnTo>
                    <a:pt x="975" y="206"/>
                  </a:lnTo>
                  <a:lnTo>
                    <a:pt x="978" y="206"/>
                  </a:lnTo>
                  <a:lnTo>
                    <a:pt x="980" y="206"/>
                  </a:lnTo>
                  <a:lnTo>
                    <a:pt x="983" y="206"/>
                  </a:lnTo>
                  <a:lnTo>
                    <a:pt x="983" y="200"/>
                  </a:lnTo>
                  <a:lnTo>
                    <a:pt x="990" y="200"/>
                  </a:lnTo>
                  <a:lnTo>
                    <a:pt x="995" y="200"/>
                  </a:lnTo>
                  <a:lnTo>
                    <a:pt x="998" y="200"/>
                  </a:lnTo>
                  <a:lnTo>
                    <a:pt x="998" y="194"/>
                  </a:lnTo>
                  <a:lnTo>
                    <a:pt x="1010" y="194"/>
                  </a:lnTo>
                  <a:lnTo>
                    <a:pt x="1014" y="194"/>
                  </a:lnTo>
                  <a:lnTo>
                    <a:pt x="1023" y="194"/>
                  </a:lnTo>
                  <a:lnTo>
                    <a:pt x="1041" y="194"/>
                  </a:lnTo>
                  <a:lnTo>
                    <a:pt x="1062" y="194"/>
                  </a:lnTo>
                  <a:lnTo>
                    <a:pt x="1072" y="194"/>
                  </a:lnTo>
                  <a:lnTo>
                    <a:pt x="1072" y="186"/>
                  </a:lnTo>
                  <a:lnTo>
                    <a:pt x="1083" y="186"/>
                  </a:lnTo>
                  <a:lnTo>
                    <a:pt x="1084" y="186"/>
                  </a:lnTo>
                  <a:lnTo>
                    <a:pt x="1084" y="180"/>
                  </a:lnTo>
                  <a:lnTo>
                    <a:pt x="1087" y="180"/>
                  </a:lnTo>
                  <a:lnTo>
                    <a:pt x="1089" y="180"/>
                  </a:lnTo>
                  <a:lnTo>
                    <a:pt x="1090" y="180"/>
                  </a:lnTo>
                  <a:lnTo>
                    <a:pt x="1095" y="180"/>
                  </a:lnTo>
                  <a:lnTo>
                    <a:pt x="1096" y="180"/>
                  </a:lnTo>
                  <a:lnTo>
                    <a:pt x="1099" y="180"/>
                  </a:lnTo>
                  <a:lnTo>
                    <a:pt x="1125" y="180"/>
                  </a:lnTo>
                  <a:lnTo>
                    <a:pt x="1126" y="180"/>
                  </a:lnTo>
                  <a:lnTo>
                    <a:pt x="1126" y="173"/>
                  </a:lnTo>
                  <a:lnTo>
                    <a:pt x="1128" y="173"/>
                  </a:lnTo>
                  <a:lnTo>
                    <a:pt x="1134" y="173"/>
                  </a:lnTo>
                  <a:lnTo>
                    <a:pt x="1134" y="167"/>
                  </a:lnTo>
                  <a:lnTo>
                    <a:pt x="1135" y="167"/>
                  </a:lnTo>
                  <a:lnTo>
                    <a:pt x="1135" y="161"/>
                  </a:lnTo>
                  <a:lnTo>
                    <a:pt x="1143" y="161"/>
                  </a:lnTo>
                  <a:lnTo>
                    <a:pt x="1146" y="161"/>
                  </a:lnTo>
                  <a:lnTo>
                    <a:pt x="1146" y="153"/>
                  </a:lnTo>
                  <a:lnTo>
                    <a:pt x="1147" y="153"/>
                  </a:lnTo>
                  <a:lnTo>
                    <a:pt x="1150" y="153"/>
                  </a:lnTo>
                  <a:lnTo>
                    <a:pt x="1150" y="147"/>
                  </a:lnTo>
                  <a:lnTo>
                    <a:pt x="1152" y="147"/>
                  </a:lnTo>
                  <a:lnTo>
                    <a:pt x="1152" y="134"/>
                  </a:lnTo>
                  <a:lnTo>
                    <a:pt x="1153" y="134"/>
                  </a:lnTo>
                  <a:lnTo>
                    <a:pt x="1156" y="134"/>
                  </a:lnTo>
                  <a:lnTo>
                    <a:pt x="1158" y="134"/>
                  </a:lnTo>
                  <a:lnTo>
                    <a:pt x="1162" y="134"/>
                  </a:lnTo>
                  <a:lnTo>
                    <a:pt x="1162" y="126"/>
                  </a:lnTo>
                  <a:lnTo>
                    <a:pt x="1165" y="126"/>
                  </a:lnTo>
                  <a:lnTo>
                    <a:pt x="1168" y="126"/>
                  </a:lnTo>
                  <a:lnTo>
                    <a:pt x="1171" y="126"/>
                  </a:lnTo>
                  <a:lnTo>
                    <a:pt x="1173" y="126"/>
                  </a:lnTo>
                  <a:lnTo>
                    <a:pt x="1177" y="126"/>
                  </a:lnTo>
                  <a:lnTo>
                    <a:pt x="1182" y="126"/>
                  </a:lnTo>
                  <a:lnTo>
                    <a:pt x="1185" y="126"/>
                  </a:lnTo>
                  <a:lnTo>
                    <a:pt x="1199" y="126"/>
                  </a:lnTo>
                  <a:lnTo>
                    <a:pt x="1199" y="114"/>
                  </a:lnTo>
                  <a:lnTo>
                    <a:pt x="1207" y="114"/>
                  </a:lnTo>
                  <a:lnTo>
                    <a:pt x="1213" y="114"/>
                  </a:lnTo>
                  <a:lnTo>
                    <a:pt x="1214" y="114"/>
                  </a:lnTo>
                  <a:lnTo>
                    <a:pt x="1223" y="114"/>
                  </a:lnTo>
                  <a:lnTo>
                    <a:pt x="1229" y="114"/>
                  </a:lnTo>
                  <a:lnTo>
                    <a:pt x="1231" y="114"/>
                  </a:lnTo>
                  <a:lnTo>
                    <a:pt x="1247" y="114"/>
                  </a:lnTo>
                  <a:lnTo>
                    <a:pt x="1261" y="114"/>
                  </a:lnTo>
                  <a:lnTo>
                    <a:pt x="1261" y="107"/>
                  </a:lnTo>
                  <a:lnTo>
                    <a:pt x="1264" y="107"/>
                  </a:lnTo>
                  <a:lnTo>
                    <a:pt x="1277" y="107"/>
                  </a:lnTo>
                  <a:lnTo>
                    <a:pt x="1282" y="107"/>
                  </a:lnTo>
                  <a:lnTo>
                    <a:pt x="1288" y="107"/>
                  </a:lnTo>
                  <a:lnTo>
                    <a:pt x="1288" y="101"/>
                  </a:lnTo>
                  <a:lnTo>
                    <a:pt x="1295" y="101"/>
                  </a:lnTo>
                  <a:lnTo>
                    <a:pt x="1297" y="101"/>
                  </a:lnTo>
                  <a:lnTo>
                    <a:pt x="1297" y="93"/>
                  </a:lnTo>
                  <a:lnTo>
                    <a:pt x="1307" y="93"/>
                  </a:lnTo>
                  <a:lnTo>
                    <a:pt x="1313" y="93"/>
                  </a:lnTo>
                  <a:lnTo>
                    <a:pt x="1313" y="87"/>
                  </a:lnTo>
                  <a:lnTo>
                    <a:pt x="1319" y="87"/>
                  </a:lnTo>
                  <a:lnTo>
                    <a:pt x="1330" y="87"/>
                  </a:lnTo>
                  <a:lnTo>
                    <a:pt x="1330" y="81"/>
                  </a:lnTo>
                  <a:lnTo>
                    <a:pt x="1333" y="81"/>
                  </a:lnTo>
                  <a:lnTo>
                    <a:pt x="1349" y="81"/>
                  </a:lnTo>
                  <a:lnTo>
                    <a:pt x="1354" y="81"/>
                  </a:lnTo>
                  <a:lnTo>
                    <a:pt x="1361" y="81"/>
                  </a:lnTo>
                  <a:lnTo>
                    <a:pt x="1370" y="81"/>
                  </a:lnTo>
                  <a:lnTo>
                    <a:pt x="1371" y="81"/>
                  </a:lnTo>
                  <a:lnTo>
                    <a:pt x="1377" y="81"/>
                  </a:lnTo>
                  <a:lnTo>
                    <a:pt x="1401" y="81"/>
                  </a:lnTo>
                  <a:lnTo>
                    <a:pt x="1401" y="74"/>
                  </a:lnTo>
                  <a:lnTo>
                    <a:pt x="1406" y="74"/>
                  </a:lnTo>
                  <a:lnTo>
                    <a:pt x="1406" y="68"/>
                  </a:lnTo>
                  <a:lnTo>
                    <a:pt x="1407" y="68"/>
                  </a:lnTo>
                  <a:lnTo>
                    <a:pt x="1412" y="68"/>
                  </a:lnTo>
                  <a:lnTo>
                    <a:pt x="1422" y="68"/>
                  </a:lnTo>
                  <a:lnTo>
                    <a:pt x="1431" y="68"/>
                  </a:lnTo>
                  <a:lnTo>
                    <a:pt x="1433" y="68"/>
                  </a:lnTo>
                  <a:lnTo>
                    <a:pt x="1433" y="60"/>
                  </a:lnTo>
                  <a:lnTo>
                    <a:pt x="1446" y="60"/>
                  </a:lnTo>
                  <a:lnTo>
                    <a:pt x="1446" y="54"/>
                  </a:lnTo>
                  <a:lnTo>
                    <a:pt x="1455" y="54"/>
                  </a:lnTo>
                  <a:lnTo>
                    <a:pt x="1463" y="54"/>
                  </a:lnTo>
                  <a:lnTo>
                    <a:pt x="1469" y="54"/>
                  </a:lnTo>
                  <a:lnTo>
                    <a:pt x="1470" y="54"/>
                  </a:lnTo>
                  <a:lnTo>
                    <a:pt x="1475" y="54"/>
                  </a:lnTo>
                  <a:lnTo>
                    <a:pt x="1478" y="54"/>
                  </a:lnTo>
                  <a:lnTo>
                    <a:pt x="1478" y="47"/>
                  </a:lnTo>
                  <a:lnTo>
                    <a:pt x="1479" y="47"/>
                  </a:lnTo>
                  <a:lnTo>
                    <a:pt x="1484" y="47"/>
                  </a:lnTo>
                  <a:lnTo>
                    <a:pt x="1491" y="47"/>
                  </a:lnTo>
                  <a:lnTo>
                    <a:pt x="1494" y="47"/>
                  </a:lnTo>
                  <a:lnTo>
                    <a:pt x="1496" y="47"/>
                  </a:lnTo>
                  <a:lnTo>
                    <a:pt x="1496" y="41"/>
                  </a:lnTo>
                  <a:lnTo>
                    <a:pt x="1497" y="41"/>
                  </a:lnTo>
                  <a:lnTo>
                    <a:pt x="1500" y="41"/>
                  </a:lnTo>
                  <a:lnTo>
                    <a:pt x="1502" y="41"/>
                  </a:lnTo>
                  <a:lnTo>
                    <a:pt x="1502" y="33"/>
                  </a:lnTo>
                  <a:lnTo>
                    <a:pt x="1505" y="33"/>
                  </a:lnTo>
                  <a:lnTo>
                    <a:pt x="1506" y="33"/>
                  </a:lnTo>
                  <a:lnTo>
                    <a:pt x="1509" y="33"/>
                  </a:lnTo>
                  <a:lnTo>
                    <a:pt x="1511" y="33"/>
                  </a:lnTo>
                  <a:lnTo>
                    <a:pt x="1512" y="33"/>
                  </a:lnTo>
                  <a:lnTo>
                    <a:pt x="1515" y="33"/>
                  </a:lnTo>
                  <a:lnTo>
                    <a:pt x="1515" y="24"/>
                  </a:lnTo>
                  <a:lnTo>
                    <a:pt x="1517" y="24"/>
                  </a:lnTo>
                  <a:lnTo>
                    <a:pt x="1520" y="24"/>
                  </a:lnTo>
                  <a:lnTo>
                    <a:pt x="1520" y="15"/>
                  </a:lnTo>
                  <a:lnTo>
                    <a:pt x="1521" y="15"/>
                  </a:lnTo>
                  <a:lnTo>
                    <a:pt x="1523" y="15"/>
                  </a:lnTo>
                  <a:lnTo>
                    <a:pt x="1526" y="15"/>
                  </a:lnTo>
                  <a:lnTo>
                    <a:pt x="1527" y="15"/>
                  </a:lnTo>
                  <a:lnTo>
                    <a:pt x="1529" y="15"/>
                  </a:lnTo>
                  <a:lnTo>
                    <a:pt x="1529" y="0"/>
                  </a:lnTo>
                </a:path>
              </a:pathLst>
            </a:custGeom>
            <a:noFill/>
            <a:ln w="285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dirty="0">
                <a:solidFill>
                  <a:srgbClr val="FFFFFF"/>
                </a:solidFill>
                <a:uLnTx/>
                <a:uFillTx/>
                <a:latin typeface="Arial"/>
                <a:ea typeface="+mn-ea"/>
                <a:cs typeface="+mn-cs"/>
              </a:endParaRPr>
            </a:p>
          </p:txBody>
        </p:sp>
      </p:grpSp>
      <p:grpSp>
        <p:nvGrpSpPr>
          <p:cNvPr id="60" name="Group 59">
            <a:extLst>
              <a:ext uri="{FF2B5EF4-FFF2-40B4-BE49-F238E27FC236}">
                <a16:creationId xmlns:a16="http://schemas.microsoft.com/office/drawing/2014/main" xmlns="" id="{5AB8FF1D-53C2-CA41-B0BB-4ECBE2944EF7}"/>
              </a:ext>
            </a:extLst>
          </p:cNvPr>
          <p:cNvGrpSpPr/>
          <p:nvPr/>
        </p:nvGrpSpPr>
        <p:grpSpPr>
          <a:xfrm>
            <a:off x="1178209" y="2339015"/>
            <a:ext cx="3411066" cy="3167779"/>
            <a:chOff x="1178209" y="2339015"/>
            <a:chExt cx="3411066" cy="3167779"/>
          </a:xfrm>
        </p:grpSpPr>
        <p:sp>
          <p:nvSpPr>
            <p:cNvPr id="79" name="TextBox 78">
              <a:extLst>
                <a:ext uri="{FF2B5EF4-FFF2-40B4-BE49-F238E27FC236}">
                  <a16:creationId xmlns:a16="http://schemas.microsoft.com/office/drawing/2014/main" xmlns="" id="{CB4A02A2-2854-904A-AA1B-A2AD50879766}"/>
                </a:ext>
              </a:extLst>
            </p:cNvPr>
            <p:cNvSpPr txBox="1"/>
            <p:nvPr/>
          </p:nvSpPr>
          <p:spPr>
            <a:xfrm>
              <a:off x="2457657" y="5279357"/>
              <a:ext cx="934731" cy="22743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normalizeH="0" baseline="0" noProof="0" dirty="0">
                  <a:uLnTx/>
                  <a:uFillTx/>
                  <a:latin typeface="Arial"/>
                  <a:ea typeface="+mn-ea"/>
                  <a:cs typeface="+mn-cs"/>
                </a:rPr>
                <a:t>Study month</a:t>
              </a:r>
            </a:p>
          </p:txBody>
        </p:sp>
        <p:cxnSp>
          <p:nvCxnSpPr>
            <p:cNvPr id="81" name="Straight Connector 80">
              <a:extLst>
                <a:ext uri="{FF2B5EF4-FFF2-40B4-BE49-F238E27FC236}">
                  <a16:creationId xmlns:a16="http://schemas.microsoft.com/office/drawing/2014/main" xmlns="" id="{09AD4D80-03E6-C245-A039-19C461A70F35}"/>
                </a:ext>
              </a:extLst>
            </p:cNvPr>
            <p:cNvCxnSpPr/>
            <p:nvPr/>
          </p:nvCxnSpPr>
          <p:spPr bwMode="auto">
            <a:xfrm>
              <a:off x="1457942" y="5050839"/>
              <a:ext cx="296351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xmlns="" id="{6A3CE865-0A3C-9C4F-A99B-A21988B0493D}"/>
                </a:ext>
              </a:extLst>
            </p:cNvPr>
            <p:cNvCxnSpPr/>
            <p:nvPr/>
          </p:nvCxnSpPr>
          <p:spPr bwMode="auto">
            <a:xfrm>
              <a:off x="3430374" y="5045507"/>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xmlns="" id="{C6C2CB05-7969-D646-8E09-DB1B33D141F9}"/>
                </a:ext>
              </a:extLst>
            </p:cNvPr>
            <p:cNvCxnSpPr/>
            <p:nvPr/>
          </p:nvCxnSpPr>
          <p:spPr bwMode="auto">
            <a:xfrm>
              <a:off x="2444370" y="5045507"/>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xmlns="" id="{C3D1EFAE-6A27-9B45-AA1F-07AF8B600B60}"/>
                </a:ext>
              </a:extLst>
            </p:cNvPr>
            <p:cNvCxnSpPr/>
            <p:nvPr/>
          </p:nvCxnSpPr>
          <p:spPr bwMode="auto">
            <a:xfrm>
              <a:off x="4416764" y="5046757"/>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7" name="TextBox 86">
              <a:extLst>
                <a:ext uri="{FF2B5EF4-FFF2-40B4-BE49-F238E27FC236}">
                  <a16:creationId xmlns:a16="http://schemas.microsoft.com/office/drawing/2014/main" xmlns="" id="{E676B0DD-1141-6742-8BD3-1C0937576F7A}"/>
                </a:ext>
              </a:extLst>
            </p:cNvPr>
            <p:cNvSpPr txBox="1"/>
            <p:nvPr/>
          </p:nvSpPr>
          <p:spPr>
            <a:xfrm>
              <a:off x="1323981" y="5077616"/>
              <a:ext cx="26321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0</a:t>
              </a:r>
            </a:p>
          </p:txBody>
        </p:sp>
        <p:sp>
          <p:nvSpPr>
            <p:cNvPr id="89" name="TextBox 88">
              <a:extLst>
                <a:ext uri="{FF2B5EF4-FFF2-40B4-BE49-F238E27FC236}">
                  <a16:creationId xmlns:a16="http://schemas.microsoft.com/office/drawing/2014/main" xmlns="" id="{4980C04D-7BAD-7642-B70B-C22985AA056B}"/>
                </a:ext>
              </a:extLst>
            </p:cNvPr>
            <p:cNvSpPr txBox="1"/>
            <p:nvPr/>
          </p:nvSpPr>
          <p:spPr>
            <a:xfrm>
              <a:off x="2275171" y="5077619"/>
              <a:ext cx="34176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12</a:t>
              </a:r>
            </a:p>
          </p:txBody>
        </p:sp>
        <p:sp>
          <p:nvSpPr>
            <p:cNvPr id="91" name="TextBox 90">
              <a:extLst>
                <a:ext uri="{FF2B5EF4-FFF2-40B4-BE49-F238E27FC236}">
                  <a16:creationId xmlns:a16="http://schemas.microsoft.com/office/drawing/2014/main" xmlns="" id="{7EC3EBE1-25DA-B748-94DC-7C4F6F8C9662}"/>
                </a:ext>
              </a:extLst>
            </p:cNvPr>
            <p:cNvSpPr txBox="1"/>
            <p:nvPr/>
          </p:nvSpPr>
          <p:spPr>
            <a:xfrm>
              <a:off x="3261125" y="5077613"/>
              <a:ext cx="34176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24</a:t>
              </a:r>
            </a:p>
          </p:txBody>
        </p:sp>
        <p:sp>
          <p:nvSpPr>
            <p:cNvPr id="96" name="TextBox 95">
              <a:extLst>
                <a:ext uri="{FF2B5EF4-FFF2-40B4-BE49-F238E27FC236}">
                  <a16:creationId xmlns:a16="http://schemas.microsoft.com/office/drawing/2014/main" xmlns="" id="{62E65D96-A562-694A-B941-14C627FBCD69}"/>
                </a:ext>
              </a:extLst>
            </p:cNvPr>
            <p:cNvSpPr txBox="1"/>
            <p:nvPr/>
          </p:nvSpPr>
          <p:spPr>
            <a:xfrm>
              <a:off x="4247514" y="5078861"/>
              <a:ext cx="34176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36</a:t>
              </a:r>
            </a:p>
          </p:txBody>
        </p:sp>
        <p:sp>
          <p:nvSpPr>
            <p:cNvPr id="33" name="TextBox 32">
              <a:extLst>
                <a:ext uri="{FF2B5EF4-FFF2-40B4-BE49-F238E27FC236}">
                  <a16:creationId xmlns:a16="http://schemas.microsoft.com/office/drawing/2014/main" xmlns="" id="{4E3840A0-B179-7F4E-9F1B-05A8F2077C46}"/>
                </a:ext>
              </a:extLst>
            </p:cNvPr>
            <p:cNvSpPr txBox="1"/>
            <p:nvPr/>
          </p:nvSpPr>
          <p:spPr>
            <a:xfrm>
              <a:off x="1178211" y="3465902"/>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4</a:t>
              </a:r>
            </a:p>
          </p:txBody>
        </p:sp>
        <p:sp>
          <p:nvSpPr>
            <p:cNvPr id="34" name="TextBox 33">
              <a:extLst>
                <a:ext uri="{FF2B5EF4-FFF2-40B4-BE49-F238E27FC236}">
                  <a16:creationId xmlns:a16="http://schemas.microsoft.com/office/drawing/2014/main" xmlns="" id="{12410DAB-8A6B-FF4A-B429-8B7D9FE719CF}"/>
                </a:ext>
              </a:extLst>
            </p:cNvPr>
            <p:cNvSpPr txBox="1"/>
            <p:nvPr/>
          </p:nvSpPr>
          <p:spPr>
            <a:xfrm>
              <a:off x="1178210" y="3830752"/>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3</a:t>
              </a:r>
            </a:p>
          </p:txBody>
        </p:sp>
        <p:sp>
          <p:nvSpPr>
            <p:cNvPr id="35" name="TextBox 34">
              <a:extLst>
                <a:ext uri="{FF2B5EF4-FFF2-40B4-BE49-F238E27FC236}">
                  <a16:creationId xmlns:a16="http://schemas.microsoft.com/office/drawing/2014/main" xmlns="" id="{2C81CE8B-9C71-EA48-A894-1BF4B8523052}"/>
                </a:ext>
              </a:extLst>
            </p:cNvPr>
            <p:cNvSpPr txBox="1"/>
            <p:nvPr/>
          </p:nvSpPr>
          <p:spPr>
            <a:xfrm>
              <a:off x="1178210" y="4193665"/>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2</a:t>
              </a:r>
            </a:p>
          </p:txBody>
        </p:sp>
        <p:sp>
          <p:nvSpPr>
            <p:cNvPr id="36" name="TextBox 35">
              <a:extLst>
                <a:ext uri="{FF2B5EF4-FFF2-40B4-BE49-F238E27FC236}">
                  <a16:creationId xmlns:a16="http://schemas.microsoft.com/office/drawing/2014/main" xmlns="" id="{EBF61AC7-195A-F448-A97F-91F96DDFB536}"/>
                </a:ext>
              </a:extLst>
            </p:cNvPr>
            <p:cNvSpPr txBox="1"/>
            <p:nvPr/>
          </p:nvSpPr>
          <p:spPr>
            <a:xfrm>
              <a:off x="1178210" y="4547658"/>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1</a:t>
              </a:r>
            </a:p>
          </p:txBody>
        </p:sp>
        <p:sp>
          <p:nvSpPr>
            <p:cNvPr id="37" name="TextBox 36">
              <a:extLst>
                <a:ext uri="{FF2B5EF4-FFF2-40B4-BE49-F238E27FC236}">
                  <a16:creationId xmlns:a16="http://schemas.microsoft.com/office/drawing/2014/main" xmlns="" id="{61FA505A-C84F-4F4F-855E-AF622D9232F6}"/>
                </a:ext>
              </a:extLst>
            </p:cNvPr>
            <p:cNvSpPr txBox="1"/>
            <p:nvPr/>
          </p:nvSpPr>
          <p:spPr>
            <a:xfrm>
              <a:off x="1178210" y="3077387"/>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5</a:t>
              </a:r>
            </a:p>
          </p:txBody>
        </p:sp>
        <p:sp>
          <p:nvSpPr>
            <p:cNvPr id="78" name="TextBox 77">
              <a:extLst>
                <a:ext uri="{FF2B5EF4-FFF2-40B4-BE49-F238E27FC236}">
                  <a16:creationId xmlns:a16="http://schemas.microsoft.com/office/drawing/2014/main" xmlns="" id="{E8837E8C-41C5-7B41-ACB8-03FD0E1D2730}"/>
                </a:ext>
              </a:extLst>
            </p:cNvPr>
            <p:cNvSpPr txBox="1"/>
            <p:nvPr/>
          </p:nvSpPr>
          <p:spPr>
            <a:xfrm>
              <a:off x="1178210" y="4934931"/>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0</a:t>
              </a:r>
            </a:p>
          </p:txBody>
        </p:sp>
        <p:sp>
          <p:nvSpPr>
            <p:cNvPr id="140" name="TextBox 139">
              <a:extLst>
                <a:ext uri="{FF2B5EF4-FFF2-40B4-BE49-F238E27FC236}">
                  <a16:creationId xmlns:a16="http://schemas.microsoft.com/office/drawing/2014/main" xmlns="" id="{5674CF7C-EAE2-5A4F-8F6E-AAE41E8A3D84}"/>
                </a:ext>
              </a:extLst>
            </p:cNvPr>
            <p:cNvSpPr txBox="1"/>
            <p:nvPr/>
          </p:nvSpPr>
          <p:spPr>
            <a:xfrm>
              <a:off x="1178209" y="2339015"/>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7</a:t>
              </a:r>
            </a:p>
          </p:txBody>
        </p:sp>
        <p:sp>
          <p:nvSpPr>
            <p:cNvPr id="141" name="TextBox 140">
              <a:extLst>
                <a:ext uri="{FF2B5EF4-FFF2-40B4-BE49-F238E27FC236}">
                  <a16:creationId xmlns:a16="http://schemas.microsoft.com/office/drawing/2014/main" xmlns="" id="{AFB6D664-569F-FD4D-B98C-8C6C1271D347}"/>
                </a:ext>
              </a:extLst>
            </p:cNvPr>
            <p:cNvSpPr txBox="1"/>
            <p:nvPr/>
          </p:nvSpPr>
          <p:spPr>
            <a:xfrm>
              <a:off x="1178210" y="2703504"/>
              <a:ext cx="263214"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6</a:t>
              </a:r>
            </a:p>
          </p:txBody>
        </p:sp>
        <p:grpSp>
          <p:nvGrpSpPr>
            <p:cNvPr id="57" name="Group 56">
              <a:extLst>
                <a:ext uri="{FF2B5EF4-FFF2-40B4-BE49-F238E27FC236}">
                  <a16:creationId xmlns:a16="http://schemas.microsoft.com/office/drawing/2014/main" xmlns="" id="{949F1457-CD12-2143-8FAD-8DE414FFE0D0}"/>
                </a:ext>
              </a:extLst>
            </p:cNvPr>
            <p:cNvGrpSpPr/>
            <p:nvPr/>
          </p:nvGrpSpPr>
          <p:grpSpPr>
            <a:xfrm>
              <a:off x="1418846" y="2440571"/>
              <a:ext cx="39522" cy="2657866"/>
              <a:chOff x="1418846" y="2440571"/>
              <a:chExt cx="39522" cy="2657866"/>
            </a:xfrm>
          </p:grpSpPr>
          <p:cxnSp>
            <p:nvCxnSpPr>
              <p:cNvPr id="86" name="Straight Connector 85">
                <a:extLst>
                  <a:ext uri="{FF2B5EF4-FFF2-40B4-BE49-F238E27FC236}">
                    <a16:creationId xmlns:a16="http://schemas.microsoft.com/office/drawing/2014/main" xmlns="" id="{4A141C02-D497-6748-9EB3-EB8397B8A154}"/>
                  </a:ext>
                </a:extLst>
              </p:cNvPr>
              <p:cNvCxnSpPr/>
              <p:nvPr/>
            </p:nvCxnSpPr>
            <p:spPr bwMode="auto">
              <a:xfrm>
                <a:off x="1458365" y="5052459"/>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xmlns="" id="{AD0FA5AC-B1E2-8645-BF84-EC1AB9D39D9C}"/>
                  </a:ext>
                </a:extLst>
              </p:cNvPr>
              <p:cNvCxnSpPr/>
              <p:nvPr/>
            </p:nvCxnSpPr>
            <p:spPr bwMode="auto">
              <a:xfrm>
                <a:off x="1418846" y="5062721"/>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xmlns="" id="{C2F1066C-16E9-1243-B8EF-C8086487B464}"/>
                  </a:ext>
                </a:extLst>
              </p:cNvPr>
              <p:cNvCxnSpPr>
                <a:cxnSpLocks/>
              </p:cNvCxnSpPr>
              <p:nvPr/>
            </p:nvCxnSpPr>
            <p:spPr bwMode="auto">
              <a:xfrm>
                <a:off x="1458367" y="2440571"/>
                <a:ext cx="0" cy="260622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xmlns="" id="{3FCED751-CE2C-6F4E-9369-6C7F6B53B6E9}"/>
                  </a:ext>
                </a:extLst>
              </p:cNvPr>
              <p:cNvCxnSpPr/>
              <p:nvPr/>
            </p:nvCxnSpPr>
            <p:spPr bwMode="auto">
              <a:xfrm>
                <a:off x="1418846" y="3195437"/>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xmlns="" id="{C1AFC5C3-5918-F64C-9E47-B3B1DF68D9CA}"/>
                  </a:ext>
                </a:extLst>
              </p:cNvPr>
              <p:cNvCxnSpPr/>
              <p:nvPr/>
            </p:nvCxnSpPr>
            <p:spPr bwMode="auto">
              <a:xfrm>
                <a:off x="1418846" y="3568431"/>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xmlns="" id="{11D1D4B9-E7A2-9D4A-9C1F-E3FA90434441}"/>
                  </a:ext>
                </a:extLst>
              </p:cNvPr>
              <p:cNvCxnSpPr/>
              <p:nvPr/>
            </p:nvCxnSpPr>
            <p:spPr bwMode="auto">
              <a:xfrm>
                <a:off x="1418846" y="3941425"/>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xmlns="" id="{81EDE8AF-675D-744E-9903-FCF645D7D78E}"/>
                  </a:ext>
                </a:extLst>
              </p:cNvPr>
              <p:cNvCxnSpPr/>
              <p:nvPr/>
            </p:nvCxnSpPr>
            <p:spPr bwMode="auto">
              <a:xfrm>
                <a:off x="1418846" y="4687411"/>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xmlns="" id="{4548769F-9E0A-294C-85A4-D2279EEAC49D}"/>
                  </a:ext>
                </a:extLst>
              </p:cNvPr>
              <p:cNvCxnSpPr/>
              <p:nvPr/>
            </p:nvCxnSpPr>
            <p:spPr bwMode="auto">
              <a:xfrm>
                <a:off x="1418846" y="4314419"/>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xmlns="" id="{4E0C3D0C-48CB-5048-9D7F-A02A7029E4C6}"/>
                  </a:ext>
                </a:extLst>
              </p:cNvPr>
              <p:cNvCxnSpPr/>
              <p:nvPr/>
            </p:nvCxnSpPr>
            <p:spPr bwMode="auto">
              <a:xfrm>
                <a:off x="1418846" y="2821554"/>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xmlns="" id="{7DBBAA2B-35DB-3749-8E59-65159566B791}"/>
                  </a:ext>
                </a:extLst>
              </p:cNvPr>
              <p:cNvCxnSpPr/>
              <p:nvPr/>
            </p:nvCxnSpPr>
            <p:spPr bwMode="auto">
              <a:xfrm>
                <a:off x="1418846" y="2448559"/>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sp>
        <p:nvSpPr>
          <p:cNvPr id="45" name="TextBox 44">
            <a:extLst>
              <a:ext uri="{FF2B5EF4-FFF2-40B4-BE49-F238E27FC236}">
                <a16:creationId xmlns:a16="http://schemas.microsoft.com/office/drawing/2014/main" xmlns="" id="{47FE2357-90A0-2F40-88AE-20C1AC20FD22}"/>
              </a:ext>
            </a:extLst>
          </p:cNvPr>
          <p:cNvSpPr txBox="1"/>
          <p:nvPr/>
        </p:nvSpPr>
        <p:spPr>
          <a:xfrm>
            <a:off x="6241165" y="5279357"/>
            <a:ext cx="934731" cy="22743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Arial"/>
                <a:ea typeface="+mn-ea"/>
                <a:cs typeface="+mn-cs"/>
              </a:rPr>
              <a:t>Study month</a:t>
            </a:r>
          </a:p>
        </p:txBody>
      </p:sp>
      <p:sp>
        <p:nvSpPr>
          <p:cNvPr id="118" name="Line 15">
            <a:extLst>
              <a:ext uri="{FF2B5EF4-FFF2-40B4-BE49-F238E27FC236}">
                <a16:creationId xmlns:a16="http://schemas.microsoft.com/office/drawing/2014/main" xmlns="" id="{888882E5-F42C-1A4E-B537-107D6215CA54}"/>
              </a:ext>
            </a:extLst>
          </p:cNvPr>
          <p:cNvSpPr>
            <a:spLocks noChangeShapeType="1"/>
          </p:cNvSpPr>
          <p:nvPr/>
        </p:nvSpPr>
        <p:spPr bwMode="auto">
          <a:xfrm flipH="1" flipV="1">
            <a:off x="6213715" y="4033103"/>
            <a:ext cx="1282" cy="6660"/>
          </a:xfrm>
          <a:prstGeom prst="line">
            <a:avLst/>
          </a:prstGeom>
          <a:noFill/>
          <a:ln w="30163"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8" name="Group 127">
            <a:extLst>
              <a:ext uri="{FF2B5EF4-FFF2-40B4-BE49-F238E27FC236}">
                <a16:creationId xmlns:a16="http://schemas.microsoft.com/office/drawing/2014/main" xmlns="" id="{CDF5D480-C764-964C-B283-DBB16DC6B144}"/>
              </a:ext>
            </a:extLst>
          </p:cNvPr>
          <p:cNvGrpSpPr/>
          <p:nvPr/>
        </p:nvGrpSpPr>
        <p:grpSpPr>
          <a:xfrm>
            <a:off x="5231519" y="2941861"/>
            <a:ext cx="2946587" cy="2114474"/>
            <a:chOff x="5104800" y="2379131"/>
            <a:chExt cx="3300755" cy="2819097"/>
          </a:xfrm>
        </p:grpSpPr>
        <p:sp>
          <p:nvSpPr>
            <p:cNvPr id="117" name="Freeform 14">
              <a:extLst>
                <a:ext uri="{FF2B5EF4-FFF2-40B4-BE49-F238E27FC236}">
                  <a16:creationId xmlns:a16="http://schemas.microsoft.com/office/drawing/2014/main" xmlns="" id="{BC828BCA-A0F0-DC4F-A132-EAA8D1EAEA97}"/>
                </a:ext>
              </a:extLst>
            </p:cNvPr>
            <p:cNvSpPr>
              <a:spLocks/>
            </p:cNvSpPr>
            <p:nvPr/>
          </p:nvSpPr>
          <p:spPr bwMode="auto">
            <a:xfrm>
              <a:off x="5104800" y="4033819"/>
              <a:ext cx="1100252" cy="1164409"/>
            </a:xfrm>
            <a:custGeom>
              <a:avLst/>
              <a:gdLst>
                <a:gd name="T0" fmla="*/ 6 w 766"/>
                <a:gd name="T1" fmla="*/ 600 h 608"/>
                <a:gd name="T2" fmla="*/ 29 w 766"/>
                <a:gd name="T3" fmla="*/ 592 h 608"/>
                <a:gd name="T4" fmla="*/ 37 w 766"/>
                <a:gd name="T5" fmla="*/ 577 h 608"/>
                <a:gd name="T6" fmla="*/ 56 w 766"/>
                <a:gd name="T7" fmla="*/ 569 h 608"/>
                <a:gd name="T8" fmla="*/ 67 w 766"/>
                <a:gd name="T9" fmla="*/ 563 h 608"/>
                <a:gd name="T10" fmla="*/ 75 w 766"/>
                <a:gd name="T11" fmla="*/ 547 h 608"/>
                <a:gd name="T12" fmla="*/ 89 w 766"/>
                <a:gd name="T13" fmla="*/ 539 h 608"/>
                <a:gd name="T14" fmla="*/ 95 w 766"/>
                <a:gd name="T15" fmla="*/ 524 h 608"/>
                <a:gd name="T16" fmla="*/ 104 w 766"/>
                <a:gd name="T17" fmla="*/ 516 h 608"/>
                <a:gd name="T18" fmla="*/ 115 w 766"/>
                <a:gd name="T19" fmla="*/ 500 h 608"/>
                <a:gd name="T20" fmla="*/ 127 w 766"/>
                <a:gd name="T21" fmla="*/ 500 h 608"/>
                <a:gd name="T22" fmla="*/ 135 w 766"/>
                <a:gd name="T23" fmla="*/ 494 h 608"/>
                <a:gd name="T24" fmla="*/ 149 w 766"/>
                <a:gd name="T25" fmla="*/ 494 h 608"/>
                <a:gd name="T26" fmla="*/ 162 w 766"/>
                <a:gd name="T27" fmla="*/ 486 h 608"/>
                <a:gd name="T28" fmla="*/ 176 w 766"/>
                <a:gd name="T29" fmla="*/ 486 h 608"/>
                <a:gd name="T30" fmla="*/ 191 w 766"/>
                <a:gd name="T31" fmla="*/ 463 h 608"/>
                <a:gd name="T32" fmla="*/ 199 w 766"/>
                <a:gd name="T33" fmla="*/ 455 h 608"/>
                <a:gd name="T34" fmla="*/ 207 w 766"/>
                <a:gd name="T35" fmla="*/ 447 h 608"/>
                <a:gd name="T36" fmla="*/ 218 w 766"/>
                <a:gd name="T37" fmla="*/ 432 h 608"/>
                <a:gd name="T38" fmla="*/ 227 w 766"/>
                <a:gd name="T39" fmla="*/ 422 h 608"/>
                <a:gd name="T40" fmla="*/ 243 w 766"/>
                <a:gd name="T41" fmla="*/ 422 h 608"/>
                <a:gd name="T42" fmla="*/ 254 w 766"/>
                <a:gd name="T43" fmla="*/ 422 h 608"/>
                <a:gd name="T44" fmla="*/ 266 w 766"/>
                <a:gd name="T45" fmla="*/ 422 h 608"/>
                <a:gd name="T46" fmla="*/ 272 w 766"/>
                <a:gd name="T47" fmla="*/ 399 h 608"/>
                <a:gd name="T48" fmla="*/ 289 w 766"/>
                <a:gd name="T49" fmla="*/ 391 h 608"/>
                <a:gd name="T50" fmla="*/ 297 w 766"/>
                <a:gd name="T51" fmla="*/ 375 h 608"/>
                <a:gd name="T52" fmla="*/ 313 w 766"/>
                <a:gd name="T53" fmla="*/ 368 h 608"/>
                <a:gd name="T54" fmla="*/ 321 w 766"/>
                <a:gd name="T55" fmla="*/ 352 h 608"/>
                <a:gd name="T56" fmla="*/ 331 w 766"/>
                <a:gd name="T57" fmla="*/ 335 h 608"/>
                <a:gd name="T58" fmla="*/ 350 w 766"/>
                <a:gd name="T59" fmla="*/ 327 h 608"/>
                <a:gd name="T60" fmla="*/ 367 w 766"/>
                <a:gd name="T61" fmla="*/ 319 h 608"/>
                <a:gd name="T62" fmla="*/ 383 w 766"/>
                <a:gd name="T63" fmla="*/ 304 h 608"/>
                <a:gd name="T64" fmla="*/ 397 w 766"/>
                <a:gd name="T65" fmla="*/ 288 h 608"/>
                <a:gd name="T66" fmla="*/ 409 w 766"/>
                <a:gd name="T67" fmla="*/ 288 h 608"/>
                <a:gd name="T68" fmla="*/ 428 w 766"/>
                <a:gd name="T69" fmla="*/ 279 h 608"/>
                <a:gd name="T70" fmla="*/ 440 w 766"/>
                <a:gd name="T71" fmla="*/ 263 h 608"/>
                <a:gd name="T72" fmla="*/ 453 w 766"/>
                <a:gd name="T73" fmla="*/ 255 h 608"/>
                <a:gd name="T74" fmla="*/ 464 w 766"/>
                <a:gd name="T75" fmla="*/ 246 h 608"/>
                <a:gd name="T76" fmla="*/ 473 w 766"/>
                <a:gd name="T77" fmla="*/ 238 h 608"/>
                <a:gd name="T78" fmla="*/ 486 w 766"/>
                <a:gd name="T79" fmla="*/ 230 h 608"/>
                <a:gd name="T80" fmla="*/ 501 w 766"/>
                <a:gd name="T81" fmla="*/ 223 h 608"/>
                <a:gd name="T82" fmla="*/ 510 w 766"/>
                <a:gd name="T83" fmla="*/ 198 h 608"/>
                <a:gd name="T84" fmla="*/ 518 w 766"/>
                <a:gd name="T85" fmla="*/ 190 h 608"/>
                <a:gd name="T86" fmla="*/ 526 w 766"/>
                <a:gd name="T87" fmla="*/ 173 h 608"/>
                <a:gd name="T88" fmla="*/ 548 w 766"/>
                <a:gd name="T89" fmla="*/ 173 h 608"/>
                <a:gd name="T90" fmla="*/ 570 w 766"/>
                <a:gd name="T91" fmla="*/ 165 h 608"/>
                <a:gd name="T92" fmla="*/ 581 w 766"/>
                <a:gd name="T93" fmla="*/ 157 h 608"/>
                <a:gd name="T94" fmla="*/ 590 w 766"/>
                <a:gd name="T95" fmla="*/ 140 h 608"/>
                <a:gd name="T96" fmla="*/ 602 w 766"/>
                <a:gd name="T97" fmla="*/ 115 h 608"/>
                <a:gd name="T98" fmla="*/ 612 w 766"/>
                <a:gd name="T99" fmla="*/ 107 h 608"/>
                <a:gd name="T100" fmla="*/ 630 w 766"/>
                <a:gd name="T101" fmla="*/ 100 h 608"/>
                <a:gd name="T102" fmla="*/ 640 w 766"/>
                <a:gd name="T103" fmla="*/ 82 h 608"/>
                <a:gd name="T104" fmla="*/ 652 w 766"/>
                <a:gd name="T105" fmla="*/ 75 h 608"/>
                <a:gd name="T106" fmla="*/ 663 w 766"/>
                <a:gd name="T107" fmla="*/ 67 h 608"/>
                <a:gd name="T108" fmla="*/ 682 w 766"/>
                <a:gd name="T109" fmla="*/ 50 h 608"/>
                <a:gd name="T110" fmla="*/ 704 w 766"/>
                <a:gd name="T111" fmla="*/ 32 h 608"/>
                <a:gd name="T112" fmla="*/ 719 w 766"/>
                <a:gd name="T113" fmla="*/ 25 h 608"/>
                <a:gd name="T114" fmla="*/ 736 w 766"/>
                <a:gd name="T115" fmla="*/ 25 h 608"/>
                <a:gd name="T116" fmla="*/ 753 w 766"/>
                <a:gd name="T117" fmla="*/ 1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6" h="608">
                  <a:moveTo>
                    <a:pt x="0" y="608"/>
                  </a:moveTo>
                  <a:lnTo>
                    <a:pt x="1" y="608"/>
                  </a:lnTo>
                  <a:lnTo>
                    <a:pt x="3" y="608"/>
                  </a:lnTo>
                  <a:lnTo>
                    <a:pt x="3" y="600"/>
                  </a:lnTo>
                  <a:lnTo>
                    <a:pt x="6" y="600"/>
                  </a:lnTo>
                  <a:lnTo>
                    <a:pt x="9" y="600"/>
                  </a:lnTo>
                  <a:lnTo>
                    <a:pt x="12" y="600"/>
                  </a:lnTo>
                  <a:lnTo>
                    <a:pt x="18" y="600"/>
                  </a:lnTo>
                  <a:lnTo>
                    <a:pt x="18" y="592"/>
                  </a:lnTo>
                  <a:lnTo>
                    <a:pt x="29" y="592"/>
                  </a:lnTo>
                  <a:lnTo>
                    <a:pt x="31" y="592"/>
                  </a:lnTo>
                  <a:lnTo>
                    <a:pt x="34" y="592"/>
                  </a:lnTo>
                  <a:lnTo>
                    <a:pt x="34" y="584"/>
                  </a:lnTo>
                  <a:lnTo>
                    <a:pt x="37" y="584"/>
                  </a:lnTo>
                  <a:lnTo>
                    <a:pt x="37" y="577"/>
                  </a:lnTo>
                  <a:lnTo>
                    <a:pt x="40" y="577"/>
                  </a:lnTo>
                  <a:lnTo>
                    <a:pt x="46" y="577"/>
                  </a:lnTo>
                  <a:lnTo>
                    <a:pt x="53" y="577"/>
                  </a:lnTo>
                  <a:lnTo>
                    <a:pt x="53" y="569"/>
                  </a:lnTo>
                  <a:lnTo>
                    <a:pt x="56" y="569"/>
                  </a:lnTo>
                  <a:lnTo>
                    <a:pt x="60" y="569"/>
                  </a:lnTo>
                  <a:lnTo>
                    <a:pt x="60" y="563"/>
                  </a:lnTo>
                  <a:lnTo>
                    <a:pt x="62" y="563"/>
                  </a:lnTo>
                  <a:lnTo>
                    <a:pt x="65" y="563"/>
                  </a:lnTo>
                  <a:lnTo>
                    <a:pt x="67" y="563"/>
                  </a:lnTo>
                  <a:lnTo>
                    <a:pt x="68" y="563"/>
                  </a:lnTo>
                  <a:lnTo>
                    <a:pt x="71" y="563"/>
                  </a:lnTo>
                  <a:lnTo>
                    <a:pt x="71" y="547"/>
                  </a:lnTo>
                  <a:lnTo>
                    <a:pt x="73" y="547"/>
                  </a:lnTo>
                  <a:lnTo>
                    <a:pt x="75" y="547"/>
                  </a:lnTo>
                  <a:lnTo>
                    <a:pt x="75" y="539"/>
                  </a:lnTo>
                  <a:lnTo>
                    <a:pt x="78" y="539"/>
                  </a:lnTo>
                  <a:lnTo>
                    <a:pt x="79" y="539"/>
                  </a:lnTo>
                  <a:lnTo>
                    <a:pt x="85" y="539"/>
                  </a:lnTo>
                  <a:lnTo>
                    <a:pt x="89" y="539"/>
                  </a:lnTo>
                  <a:lnTo>
                    <a:pt x="90" y="539"/>
                  </a:lnTo>
                  <a:lnTo>
                    <a:pt x="90" y="531"/>
                  </a:lnTo>
                  <a:lnTo>
                    <a:pt x="92" y="531"/>
                  </a:lnTo>
                  <a:lnTo>
                    <a:pt x="92" y="524"/>
                  </a:lnTo>
                  <a:lnTo>
                    <a:pt x="95" y="524"/>
                  </a:lnTo>
                  <a:lnTo>
                    <a:pt x="96" y="524"/>
                  </a:lnTo>
                  <a:lnTo>
                    <a:pt x="101" y="524"/>
                  </a:lnTo>
                  <a:lnTo>
                    <a:pt x="101" y="516"/>
                  </a:lnTo>
                  <a:lnTo>
                    <a:pt x="103" y="516"/>
                  </a:lnTo>
                  <a:lnTo>
                    <a:pt x="104" y="516"/>
                  </a:lnTo>
                  <a:lnTo>
                    <a:pt x="104" y="510"/>
                  </a:lnTo>
                  <a:lnTo>
                    <a:pt x="110" y="510"/>
                  </a:lnTo>
                  <a:lnTo>
                    <a:pt x="113" y="510"/>
                  </a:lnTo>
                  <a:lnTo>
                    <a:pt x="113" y="500"/>
                  </a:lnTo>
                  <a:lnTo>
                    <a:pt x="115" y="500"/>
                  </a:lnTo>
                  <a:lnTo>
                    <a:pt x="117" y="500"/>
                  </a:lnTo>
                  <a:lnTo>
                    <a:pt x="120" y="500"/>
                  </a:lnTo>
                  <a:lnTo>
                    <a:pt x="123" y="500"/>
                  </a:lnTo>
                  <a:lnTo>
                    <a:pt x="126" y="500"/>
                  </a:lnTo>
                  <a:lnTo>
                    <a:pt x="127" y="500"/>
                  </a:lnTo>
                  <a:lnTo>
                    <a:pt x="129" y="500"/>
                  </a:lnTo>
                  <a:lnTo>
                    <a:pt x="132" y="500"/>
                  </a:lnTo>
                  <a:lnTo>
                    <a:pt x="132" y="494"/>
                  </a:lnTo>
                  <a:lnTo>
                    <a:pt x="134" y="494"/>
                  </a:lnTo>
                  <a:lnTo>
                    <a:pt x="135" y="494"/>
                  </a:lnTo>
                  <a:lnTo>
                    <a:pt x="138" y="494"/>
                  </a:lnTo>
                  <a:lnTo>
                    <a:pt x="140" y="494"/>
                  </a:lnTo>
                  <a:lnTo>
                    <a:pt x="141" y="494"/>
                  </a:lnTo>
                  <a:lnTo>
                    <a:pt x="146" y="494"/>
                  </a:lnTo>
                  <a:lnTo>
                    <a:pt x="149" y="494"/>
                  </a:lnTo>
                  <a:lnTo>
                    <a:pt x="151" y="494"/>
                  </a:lnTo>
                  <a:lnTo>
                    <a:pt x="155" y="494"/>
                  </a:lnTo>
                  <a:lnTo>
                    <a:pt x="155" y="486"/>
                  </a:lnTo>
                  <a:lnTo>
                    <a:pt x="157" y="486"/>
                  </a:lnTo>
                  <a:lnTo>
                    <a:pt x="162" y="486"/>
                  </a:lnTo>
                  <a:lnTo>
                    <a:pt x="163" y="486"/>
                  </a:lnTo>
                  <a:lnTo>
                    <a:pt x="166" y="486"/>
                  </a:lnTo>
                  <a:lnTo>
                    <a:pt x="169" y="486"/>
                  </a:lnTo>
                  <a:lnTo>
                    <a:pt x="174" y="486"/>
                  </a:lnTo>
                  <a:lnTo>
                    <a:pt x="176" y="486"/>
                  </a:lnTo>
                  <a:lnTo>
                    <a:pt x="179" y="486"/>
                  </a:lnTo>
                  <a:lnTo>
                    <a:pt x="179" y="471"/>
                  </a:lnTo>
                  <a:lnTo>
                    <a:pt x="182" y="471"/>
                  </a:lnTo>
                  <a:lnTo>
                    <a:pt x="182" y="463"/>
                  </a:lnTo>
                  <a:lnTo>
                    <a:pt x="191" y="463"/>
                  </a:lnTo>
                  <a:lnTo>
                    <a:pt x="193" y="463"/>
                  </a:lnTo>
                  <a:lnTo>
                    <a:pt x="194" y="463"/>
                  </a:lnTo>
                  <a:lnTo>
                    <a:pt x="194" y="455"/>
                  </a:lnTo>
                  <a:lnTo>
                    <a:pt x="198" y="455"/>
                  </a:lnTo>
                  <a:lnTo>
                    <a:pt x="199" y="455"/>
                  </a:lnTo>
                  <a:lnTo>
                    <a:pt x="201" y="455"/>
                  </a:lnTo>
                  <a:lnTo>
                    <a:pt x="204" y="455"/>
                  </a:lnTo>
                  <a:lnTo>
                    <a:pt x="205" y="455"/>
                  </a:lnTo>
                  <a:lnTo>
                    <a:pt x="205" y="447"/>
                  </a:lnTo>
                  <a:lnTo>
                    <a:pt x="207" y="447"/>
                  </a:lnTo>
                  <a:lnTo>
                    <a:pt x="210" y="447"/>
                  </a:lnTo>
                  <a:lnTo>
                    <a:pt x="210" y="439"/>
                  </a:lnTo>
                  <a:lnTo>
                    <a:pt x="216" y="439"/>
                  </a:lnTo>
                  <a:lnTo>
                    <a:pt x="218" y="439"/>
                  </a:lnTo>
                  <a:lnTo>
                    <a:pt x="218" y="432"/>
                  </a:lnTo>
                  <a:lnTo>
                    <a:pt x="221" y="432"/>
                  </a:lnTo>
                  <a:lnTo>
                    <a:pt x="222" y="432"/>
                  </a:lnTo>
                  <a:lnTo>
                    <a:pt x="224" y="432"/>
                  </a:lnTo>
                  <a:lnTo>
                    <a:pt x="227" y="432"/>
                  </a:lnTo>
                  <a:lnTo>
                    <a:pt x="227" y="422"/>
                  </a:lnTo>
                  <a:lnTo>
                    <a:pt x="233" y="422"/>
                  </a:lnTo>
                  <a:lnTo>
                    <a:pt x="235" y="422"/>
                  </a:lnTo>
                  <a:lnTo>
                    <a:pt x="236" y="422"/>
                  </a:lnTo>
                  <a:lnTo>
                    <a:pt x="240" y="422"/>
                  </a:lnTo>
                  <a:lnTo>
                    <a:pt x="243" y="422"/>
                  </a:lnTo>
                  <a:lnTo>
                    <a:pt x="246" y="422"/>
                  </a:lnTo>
                  <a:lnTo>
                    <a:pt x="247" y="422"/>
                  </a:lnTo>
                  <a:lnTo>
                    <a:pt x="249" y="422"/>
                  </a:lnTo>
                  <a:lnTo>
                    <a:pt x="252" y="422"/>
                  </a:lnTo>
                  <a:lnTo>
                    <a:pt x="254" y="422"/>
                  </a:lnTo>
                  <a:lnTo>
                    <a:pt x="258" y="422"/>
                  </a:lnTo>
                  <a:lnTo>
                    <a:pt x="260" y="422"/>
                  </a:lnTo>
                  <a:lnTo>
                    <a:pt x="261" y="422"/>
                  </a:lnTo>
                  <a:lnTo>
                    <a:pt x="264" y="422"/>
                  </a:lnTo>
                  <a:lnTo>
                    <a:pt x="266" y="422"/>
                  </a:lnTo>
                  <a:lnTo>
                    <a:pt x="266" y="414"/>
                  </a:lnTo>
                  <a:lnTo>
                    <a:pt x="268" y="414"/>
                  </a:lnTo>
                  <a:lnTo>
                    <a:pt x="268" y="399"/>
                  </a:lnTo>
                  <a:lnTo>
                    <a:pt x="271" y="399"/>
                  </a:lnTo>
                  <a:lnTo>
                    <a:pt x="272" y="399"/>
                  </a:lnTo>
                  <a:lnTo>
                    <a:pt x="274" y="399"/>
                  </a:lnTo>
                  <a:lnTo>
                    <a:pt x="278" y="399"/>
                  </a:lnTo>
                  <a:lnTo>
                    <a:pt x="283" y="399"/>
                  </a:lnTo>
                  <a:lnTo>
                    <a:pt x="289" y="399"/>
                  </a:lnTo>
                  <a:lnTo>
                    <a:pt x="289" y="391"/>
                  </a:lnTo>
                  <a:lnTo>
                    <a:pt x="294" y="391"/>
                  </a:lnTo>
                  <a:lnTo>
                    <a:pt x="294" y="383"/>
                  </a:lnTo>
                  <a:lnTo>
                    <a:pt x="296" y="383"/>
                  </a:lnTo>
                  <a:lnTo>
                    <a:pt x="297" y="383"/>
                  </a:lnTo>
                  <a:lnTo>
                    <a:pt x="297" y="375"/>
                  </a:lnTo>
                  <a:lnTo>
                    <a:pt x="302" y="375"/>
                  </a:lnTo>
                  <a:lnTo>
                    <a:pt x="307" y="375"/>
                  </a:lnTo>
                  <a:lnTo>
                    <a:pt x="308" y="375"/>
                  </a:lnTo>
                  <a:lnTo>
                    <a:pt x="308" y="368"/>
                  </a:lnTo>
                  <a:lnTo>
                    <a:pt x="313" y="368"/>
                  </a:lnTo>
                  <a:lnTo>
                    <a:pt x="313" y="360"/>
                  </a:lnTo>
                  <a:lnTo>
                    <a:pt x="314" y="360"/>
                  </a:lnTo>
                  <a:lnTo>
                    <a:pt x="314" y="352"/>
                  </a:lnTo>
                  <a:lnTo>
                    <a:pt x="316" y="352"/>
                  </a:lnTo>
                  <a:lnTo>
                    <a:pt x="321" y="352"/>
                  </a:lnTo>
                  <a:lnTo>
                    <a:pt x="321" y="344"/>
                  </a:lnTo>
                  <a:lnTo>
                    <a:pt x="322" y="344"/>
                  </a:lnTo>
                  <a:lnTo>
                    <a:pt x="325" y="344"/>
                  </a:lnTo>
                  <a:lnTo>
                    <a:pt x="325" y="335"/>
                  </a:lnTo>
                  <a:lnTo>
                    <a:pt x="331" y="335"/>
                  </a:lnTo>
                  <a:lnTo>
                    <a:pt x="333" y="335"/>
                  </a:lnTo>
                  <a:lnTo>
                    <a:pt x="339" y="335"/>
                  </a:lnTo>
                  <a:lnTo>
                    <a:pt x="345" y="335"/>
                  </a:lnTo>
                  <a:lnTo>
                    <a:pt x="350" y="335"/>
                  </a:lnTo>
                  <a:lnTo>
                    <a:pt x="350" y="327"/>
                  </a:lnTo>
                  <a:lnTo>
                    <a:pt x="352" y="327"/>
                  </a:lnTo>
                  <a:lnTo>
                    <a:pt x="352" y="319"/>
                  </a:lnTo>
                  <a:lnTo>
                    <a:pt x="353" y="319"/>
                  </a:lnTo>
                  <a:lnTo>
                    <a:pt x="358" y="319"/>
                  </a:lnTo>
                  <a:lnTo>
                    <a:pt x="367" y="319"/>
                  </a:lnTo>
                  <a:lnTo>
                    <a:pt x="367" y="312"/>
                  </a:lnTo>
                  <a:lnTo>
                    <a:pt x="372" y="312"/>
                  </a:lnTo>
                  <a:lnTo>
                    <a:pt x="373" y="312"/>
                  </a:lnTo>
                  <a:lnTo>
                    <a:pt x="373" y="304"/>
                  </a:lnTo>
                  <a:lnTo>
                    <a:pt x="383" y="304"/>
                  </a:lnTo>
                  <a:lnTo>
                    <a:pt x="383" y="288"/>
                  </a:lnTo>
                  <a:lnTo>
                    <a:pt x="386" y="288"/>
                  </a:lnTo>
                  <a:lnTo>
                    <a:pt x="387" y="288"/>
                  </a:lnTo>
                  <a:lnTo>
                    <a:pt x="394" y="288"/>
                  </a:lnTo>
                  <a:lnTo>
                    <a:pt x="397" y="288"/>
                  </a:lnTo>
                  <a:lnTo>
                    <a:pt x="398" y="288"/>
                  </a:lnTo>
                  <a:lnTo>
                    <a:pt x="400" y="288"/>
                  </a:lnTo>
                  <a:lnTo>
                    <a:pt x="403" y="288"/>
                  </a:lnTo>
                  <a:lnTo>
                    <a:pt x="405" y="288"/>
                  </a:lnTo>
                  <a:lnTo>
                    <a:pt x="409" y="288"/>
                  </a:lnTo>
                  <a:lnTo>
                    <a:pt x="411" y="288"/>
                  </a:lnTo>
                  <a:lnTo>
                    <a:pt x="411" y="279"/>
                  </a:lnTo>
                  <a:lnTo>
                    <a:pt x="416" y="279"/>
                  </a:lnTo>
                  <a:lnTo>
                    <a:pt x="423" y="279"/>
                  </a:lnTo>
                  <a:lnTo>
                    <a:pt x="428" y="279"/>
                  </a:lnTo>
                  <a:lnTo>
                    <a:pt x="430" y="279"/>
                  </a:lnTo>
                  <a:lnTo>
                    <a:pt x="430" y="271"/>
                  </a:lnTo>
                  <a:lnTo>
                    <a:pt x="431" y="271"/>
                  </a:lnTo>
                  <a:lnTo>
                    <a:pt x="431" y="263"/>
                  </a:lnTo>
                  <a:lnTo>
                    <a:pt x="440" y="263"/>
                  </a:lnTo>
                  <a:lnTo>
                    <a:pt x="442" y="263"/>
                  </a:lnTo>
                  <a:lnTo>
                    <a:pt x="447" y="263"/>
                  </a:lnTo>
                  <a:lnTo>
                    <a:pt x="451" y="263"/>
                  </a:lnTo>
                  <a:lnTo>
                    <a:pt x="453" y="263"/>
                  </a:lnTo>
                  <a:lnTo>
                    <a:pt x="453" y="255"/>
                  </a:lnTo>
                  <a:lnTo>
                    <a:pt x="454" y="255"/>
                  </a:lnTo>
                  <a:lnTo>
                    <a:pt x="458" y="255"/>
                  </a:lnTo>
                  <a:lnTo>
                    <a:pt x="458" y="246"/>
                  </a:lnTo>
                  <a:lnTo>
                    <a:pt x="459" y="246"/>
                  </a:lnTo>
                  <a:lnTo>
                    <a:pt x="464" y="246"/>
                  </a:lnTo>
                  <a:lnTo>
                    <a:pt x="465" y="246"/>
                  </a:lnTo>
                  <a:lnTo>
                    <a:pt x="467" y="246"/>
                  </a:lnTo>
                  <a:lnTo>
                    <a:pt x="472" y="246"/>
                  </a:lnTo>
                  <a:lnTo>
                    <a:pt x="473" y="246"/>
                  </a:lnTo>
                  <a:lnTo>
                    <a:pt x="473" y="238"/>
                  </a:lnTo>
                  <a:lnTo>
                    <a:pt x="478" y="238"/>
                  </a:lnTo>
                  <a:lnTo>
                    <a:pt x="479" y="238"/>
                  </a:lnTo>
                  <a:lnTo>
                    <a:pt x="482" y="238"/>
                  </a:lnTo>
                  <a:lnTo>
                    <a:pt x="486" y="238"/>
                  </a:lnTo>
                  <a:lnTo>
                    <a:pt x="486" y="230"/>
                  </a:lnTo>
                  <a:lnTo>
                    <a:pt x="489" y="230"/>
                  </a:lnTo>
                  <a:lnTo>
                    <a:pt x="489" y="223"/>
                  </a:lnTo>
                  <a:lnTo>
                    <a:pt x="492" y="223"/>
                  </a:lnTo>
                  <a:lnTo>
                    <a:pt x="495" y="223"/>
                  </a:lnTo>
                  <a:lnTo>
                    <a:pt x="501" y="223"/>
                  </a:lnTo>
                  <a:lnTo>
                    <a:pt x="501" y="206"/>
                  </a:lnTo>
                  <a:lnTo>
                    <a:pt x="503" y="206"/>
                  </a:lnTo>
                  <a:lnTo>
                    <a:pt x="503" y="198"/>
                  </a:lnTo>
                  <a:lnTo>
                    <a:pt x="507" y="198"/>
                  </a:lnTo>
                  <a:lnTo>
                    <a:pt x="510" y="198"/>
                  </a:lnTo>
                  <a:lnTo>
                    <a:pt x="512" y="198"/>
                  </a:lnTo>
                  <a:lnTo>
                    <a:pt x="514" y="198"/>
                  </a:lnTo>
                  <a:lnTo>
                    <a:pt x="517" y="198"/>
                  </a:lnTo>
                  <a:lnTo>
                    <a:pt x="517" y="190"/>
                  </a:lnTo>
                  <a:lnTo>
                    <a:pt x="518" y="190"/>
                  </a:lnTo>
                  <a:lnTo>
                    <a:pt x="523" y="190"/>
                  </a:lnTo>
                  <a:lnTo>
                    <a:pt x="523" y="182"/>
                  </a:lnTo>
                  <a:lnTo>
                    <a:pt x="525" y="182"/>
                  </a:lnTo>
                  <a:lnTo>
                    <a:pt x="526" y="182"/>
                  </a:lnTo>
                  <a:lnTo>
                    <a:pt x="526" y="173"/>
                  </a:lnTo>
                  <a:lnTo>
                    <a:pt x="529" y="173"/>
                  </a:lnTo>
                  <a:lnTo>
                    <a:pt x="531" y="173"/>
                  </a:lnTo>
                  <a:lnTo>
                    <a:pt x="532" y="173"/>
                  </a:lnTo>
                  <a:lnTo>
                    <a:pt x="545" y="173"/>
                  </a:lnTo>
                  <a:lnTo>
                    <a:pt x="548" y="173"/>
                  </a:lnTo>
                  <a:lnTo>
                    <a:pt x="549" y="173"/>
                  </a:lnTo>
                  <a:lnTo>
                    <a:pt x="551" y="173"/>
                  </a:lnTo>
                  <a:lnTo>
                    <a:pt x="551" y="165"/>
                  </a:lnTo>
                  <a:lnTo>
                    <a:pt x="559" y="165"/>
                  </a:lnTo>
                  <a:lnTo>
                    <a:pt x="570" y="165"/>
                  </a:lnTo>
                  <a:lnTo>
                    <a:pt x="571" y="165"/>
                  </a:lnTo>
                  <a:lnTo>
                    <a:pt x="571" y="157"/>
                  </a:lnTo>
                  <a:lnTo>
                    <a:pt x="574" y="157"/>
                  </a:lnTo>
                  <a:lnTo>
                    <a:pt x="577" y="157"/>
                  </a:lnTo>
                  <a:lnTo>
                    <a:pt x="581" y="157"/>
                  </a:lnTo>
                  <a:lnTo>
                    <a:pt x="585" y="157"/>
                  </a:lnTo>
                  <a:lnTo>
                    <a:pt x="585" y="149"/>
                  </a:lnTo>
                  <a:lnTo>
                    <a:pt x="587" y="149"/>
                  </a:lnTo>
                  <a:lnTo>
                    <a:pt x="587" y="140"/>
                  </a:lnTo>
                  <a:lnTo>
                    <a:pt x="590" y="140"/>
                  </a:lnTo>
                  <a:lnTo>
                    <a:pt x="590" y="132"/>
                  </a:lnTo>
                  <a:lnTo>
                    <a:pt x="598" y="132"/>
                  </a:lnTo>
                  <a:lnTo>
                    <a:pt x="598" y="115"/>
                  </a:lnTo>
                  <a:lnTo>
                    <a:pt x="599" y="115"/>
                  </a:lnTo>
                  <a:lnTo>
                    <a:pt x="602" y="115"/>
                  </a:lnTo>
                  <a:lnTo>
                    <a:pt x="604" y="115"/>
                  </a:lnTo>
                  <a:lnTo>
                    <a:pt x="605" y="115"/>
                  </a:lnTo>
                  <a:lnTo>
                    <a:pt x="605" y="107"/>
                  </a:lnTo>
                  <a:lnTo>
                    <a:pt x="610" y="107"/>
                  </a:lnTo>
                  <a:lnTo>
                    <a:pt x="612" y="107"/>
                  </a:lnTo>
                  <a:lnTo>
                    <a:pt x="615" y="107"/>
                  </a:lnTo>
                  <a:lnTo>
                    <a:pt x="616" y="107"/>
                  </a:lnTo>
                  <a:lnTo>
                    <a:pt x="623" y="107"/>
                  </a:lnTo>
                  <a:lnTo>
                    <a:pt x="630" y="107"/>
                  </a:lnTo>
                  <a:lnTo>
                    <a:pt x="630" y="100"/>
                  </a:lnTo>
                  <a:lnTo>
                    <a:pt x="634" y="100"/>
                  </a:lnTo>
                  <a:lnTo>
                    <a:pt x="637" y="100"/>
                  </a:lnTo>
                  <a:lnTo>
                    <a:pt x="637" y="92"/>
                  </a:lnTo>
                  <a:lnTo>
                    <a:pt x="640" y="92"/>
                  </a:lnTo>
                  <a:lnTo>
                    <a:pt x="640" y="82"/>
                  </a:lnTo>
                  <a:lnTo>
                    <a:pt x="641" y="82"/>
                  </a:lnTo>
                  <a:lnTo>
                    <a:pt x="643" y="82"/>
                  </a:lnTo>
                  <a:lnTo>
                    <a:pt x="646" y="82"/>
                  </a:lnTo>
                  <a:lnTo>
                    <a:pt x="646" y="75"/>
                  </a:lnTo>
                  <a:lnTo>
                    <a:pt x="652" y="75"/>
                  </a:lnTo>
                  <a:lnTo>
                    <a:pt x="652" y="67"/>
                  </a:lnTo>
                  <a:lnTo>
                    <a:pt x="657" y="67"/>
                  </a:lnTo>
                  <a:lnTo>
                    <a:pt x="658" y="67"/>
                  </a:lnTo>
                  <a:lnTo>
                    <a:pt x="660" y="67"/>
                  </a:lnTo>
                  <a:lnTo>
                    <a:pt x="663" y="67"/>
                  </a:lnTo>
                  <a:lnTo>
                    <a:pt x="663" y="50"/>
                  </a:lnTo>
                  <a:lnTo>
                    <a:pt x="665" y="50"/>
                  </a:lnTo>
                  <a:lnTo>
                    <a:pt x="672" y="50"/>
                  </a:lnTo>
                  <a:lnTo>
                    <a:pt x="677" y="50"/>
                  </a:lnTo>
                  <a:lnTo>
                    <a:pt x="682" y="50"/>
                  </a:lnTo>
                  <a:lnTo>
                    <a:pt x="682" y="42"/>
                  </a:lnTo>
                  <a:lnTo>
                    <a:pt x="694" y="42"/>
                  </a:lnTo>
                  <a:lnTo>
                    <a:pt x="696" y="42"/>
                  </a:lnTo>
                  <a:lnTo>
                    <a:pt x="696" y="32"/>
                  </a:lnTo>
                  <a:lnTo>
                    <a:pt x="704" y="32"/>
                  </a:lnTo>
                  <a:lnTo>
                    <a:pt x="707" y="32"/>
                  </a:lnTo>
                  <a:lnTo>
                    <a:pt x="707" y="25"/>
                  </a:lnTo>
                  <a:lnTo>
                    <a:pt x="708" y="25"/>
                  </a:lnTo>
                  <a:lnTo>
                    <a:pt x="716" y="25"/>
                  </a:lnTo>
                  <a:lnTo>
                    <a:pt x="719" y="25"/>
                  </a:lnTo>
                  <a:lnTo>
                    <a:pt x="722" y="25"/>
                  </a:lnTo>
                  <a:lnTo>
                    <a:pt x="725" y="25"/>
                  </a:lnTo>
                  <a:lnTo>
                    <a:pt x="732" y="25"/>
                  </a:lnTo>
                  <a:lnTo>
                    <a:pt x="735" y="25"/>
                  </a:lnTo>
                  <a:lnTo>
                    <a:pt x="736" y="25"/>
                  </a:lnTo>
                  <a:lnTo>
                    <a:pt x="741" y="25"/>
                  </a:lnTo>
                  <a:lnTo>
                    <a:pt x="743" y="25"/>
                  </a:lnTo>
                  <a:lnTo>
                    <a:pt x="744" y="25"/>
                  </a:lnTo>
                  <a:lnTo>
                    <a:pt x="744" y="15"/>
                  </a:lnTo>
                  <a:lnTo>
                    <a:pt x="753" y="15"/>
                  </a:lnTo>
                  <a:lnTo>
                    <a:pt x="753" y="8"/>
                  </a:lnTo>
                  <a:lnTo>
                    <a:pt x="766" y="8"/>
                  </a:lnTo>
                  <a:lnTo>
                    <a:pt x="766" y="0"/>
                  </a:lnTo>
                </a:path>
              </a:pathLst>
            </a:custGeom>
            <a:noFill/>
            <a:ln w="28575" cap="flat">
              <a:solidFill>
                <a:srgbClr val="7F7F7F"/>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0" name="Freeform 17">
              <a:extLst>
                <a:ext uri="{FF2B5EF4-FFF2-40B4-BE49-F238E27FC236}">
                  <a16:creationId xmlns:a16="http://schemas.microsoft.com/office/drawing/2014/main" xmlns="" id="{9F396CC7-001A-D24C-B15D-A2130FD8E65C}"/>
                </a:ext>
              </a:extLst>
            </p:cNvPr>
            <p:cNvSpPr>
              <a:spLocks/>
            </p:cNvSpPr>
            <p:nvPr/>
          </p:nvSpPr>
          <p:spPr bwMode="auto">
            <a:xfrm>
              <a:off x="6209360" y="2379131"/>
              <a:ext cx="2196195" cy="1654687"/>
            </a:xfrm>
            <a:custGeom>
              <a:avLst/>
              <a:gdLst>
                <a:gd name="T0" fmla="*/ 12 w 1529"/>
                <a:gd name="T1" fmla="*/ 864 h 864"/>
                <a:gd name="T2" fmla="*/ 42 w 1529"/>
                <a:gd name="T3" fmla="*/ 847 h 864"/>
                <a:gd name="T4" fmla="*/ 64 w 1529"/>
                <a:gd name="T5" fmla="*/ 822 h 864"/>
                <a:gd name="T6" fmla="*/ 83 w 1529"/>
                <a:gd name="T7" fmla="*/ 814 h 864"/>
                <a:gd name="T8" fmla="*/ 90 w 1529"/>
                <a:gd name="T9" fmla="*/ 787 h 864"/>
                <a:gd name="T10" fmla="*/ 121 w 1529"/>
                <a:gd name="T11" fmla="*/ 770 h 864"/>
                <a:gd name="T12" fmla="*/ 134 w 1529"/>
                <a:gd name="T13" fmla="*/ 755 h 864"/>
                <a:gd name="T14" fmla="*/ 171 w 1529"/>
                <a:gd name="T15" fmla="*/ 737 h 864"/>
                <a:gd name="T16" fmla="*/ 212 w 1529"/>
                <a:gd name="T17" fmla="*/ 728 h 864"/>
                <a:gd name="T18" fmla="*/ 229 w 1529"/>
                <a:gd name="T19" fmla="*/ 713 h 864"/>
                <a:gd name="T20" fmla="*/ 258 w 1529"/>
                <a:gd name="T21" fmla="*/ 703 h 864"/>
                <a:gd name="T22" fmla="*/ 285 w 1529"/>
                <a:gd name="T23" fmla="*/ 686 h 864"/>
                <a:gd name="T24" fmla="*/ 297 w 1529"/>
                <a:gd name="T25" fmla="*/ 669 h 864"/>
                <a:gd name="T26" fmla="*/ 325 w 1529"/>
                <a:gd name="T27" fmla="*/ 644 h 864"/>
                <a:gd name="T28" fmla="*/ 353 w 1529"/>
                <a:gd name="T29" fmla="*/ 636 h 864"/>
                <a:gd name="T30" fmla="*/ 372 w 1529"/>
                <a:gd name="T31" fmla="*/ 617 h 864"/>
                <a:gd name="T32" fmla="*/ 389 w 1529"/>
                <a:gd name="T33" fmla="*/ 617 h 864"/>
                <a:gd name="T34" fmla="*/ 408 w 1529"/>
                <a:gd name="T35" fmla="*/ 592 h 864"/>
                <a:gd name="T36" fmla="*/ 452 w 1529"/>
                <a:gd name="T37" fmla="*/ 592 h 864"/>
                <a:gd name="T38" fmla="*/ 484 w 1529"/>
                <a:gd name="T39" fmla="*/ 575 h 864"/>
                <a:gd name="T40" fmla="*/ 497 w 1529"/>
                <a:gd name="T41" fmla="*/ 541 h 864"/>
                <a:gd name="T42" fmla="*/ 509 w 1529"/>
                <a:gd name="T43" fmla="*/ 516 h 864"/>
                <a:gd name="T44" fmla="*/ 543 w 1529"/>
                <a:gd name="T45" fmla="*/ 497 h 864"/>
                <a:gd name="T46" fmla="*/ 581 w 1529"/>
                <a:gd name="T47" fmla="*/ 490 h 864"/>
                <a:gd name="T48" fmla="*/ 613 w 1529"/>
                <a:gd name="T49" fmla="*/ 463 h 864"/>
                <a:gd name="T50" fmla="*/ 640 w 1529"/>
                <a:gd name="T51" fmla="*/ 438 h 864"/>
                <a:gd name="T52" fmla="*/ 674 w 1529"/>
                <a:gd name="T53" fmla="*/ 438 h 864"/>
                <a:gd name="T54" fmla="*/ 699 w 1529"/>
                <a:gd name="T55" fmla="*/ 419 h 864"/>
                <a:gd name="T56" fmla="*/ 735 w 1529"/>
                <a:gd name="T57" fmla="*/ 404 h 864"/>
                <a:gd name="T58" fmla="*/ 746 w 1529"/>
                <a:gd name="T59" fmla="*/ 395 h 864"/>
                <a:gd name="T60" fmla="*/ 761 w 1529"/>
                <a:gd name="T61" fmla="*/ 395 h 864"/>
                <a:gd name="T62" fmla="*/ 774 w 1529"/>
                <a:gd name="T63" fmla="*/ 395 h 864"/>
                <a:gd name="T64" fmla="*/ 789 w 1529"/>
                <a:gd name="T65" fmla="*/ 385 h 864"/>
                <a:gd name="T66" fmla="*/ 803 w 1529"/>
                <a:gd name="T67" fmla="*/ 368 h 864"/>
                <a:gd name="T68" fmla="*/ 825 w 1529"/>
                <a:gd name="T69" fmla="*/ 368 h 864"/>
                <a:gd name="T70" fmla="*/ 844 w 1529"/>
                <a:gd name="T71" fmla="*/ 359 h 864"/>
                <a:gd name="T72" fmla="*/ 870 w 1529"/>
                <a:gd name="T73" fmla="*/ 351 h 864"/>
                <a:gd name="T74" fmla="*/ 900 w 1529"/>
                <a:gd name="T75" fmla="*/ 341 h 864"/>
                <a:gd name="T76" fmla="*/ 911 w 1529"/>
                <a:gd name="T77" fmla="*/ 323 h 864"/>
                <a:gd name="T78" fmla="*/ 934 w 1529"/>
                <a:gd name="T79" fmla="*/ 306 h 864"/>
                <a:gd name="T80" fmla="*/ 967 w 1529"/>
                <a:gd name="T81" fmla="*/ 287 h 864"/>
                <a:gd name="T82" fmla="*/ 984 w 1529"/>
                <a:gd name="T83" fmla="*/ 262 h 864"/>
                <a:gd name="T84" fmla="*/ 1026 w 1529"/>
                <a:gd name="T85" fmla="*/ 253 h 864"/>
                <a:gd name="T86" fmla="*/ 1048 w 1529"/>
                <a:gd name="T87" fmla="*/ 234 h 864"/>
                <a:gd name="T88" fmla="*/ 1053 w 1529"/>
                <a:gd name="T89" fmla="*/ 207 h 864"/>
                <a:gd name="T90" fmla="*/ 1087 w 1529"/>
                <a:gd name="T91" fmla="*/ 189 h 864"/>
                <a:gd name="T92" fmla="*/ 1129 w 1529"/>
                <a:gd name="T93" fmla="*/ 172 h 864"/>
                <a:gd name="T94" fmla="*/ 1146 w 1529"/>
                <a:gd name="T95" fmla="*/ 162 h 864"/>
                <a:gd name="T96" fmla="*/ 1165 w 1529"/>
                <a:gd name="T97" fmla="*/ 145 h 864"/>
                <a:gd name="T98" fmla="*/ 1185 w 1529"/>
                <a:gd name="T99" fmla="*/ 136 h 864"/>
                <a:gd name="T100" fmla="*/ 1197 w 1529"/>
                <a:gd name="T101" fmla="*/ 109 h 864"/>
                <a:gd name="T102" fmla="*/ 1225 w 1529"/>
                <a:gd name="T103" fmla="*/ 109 h 864"/>
                <a:gd name="T104" fmla="*/ 1247 w 1529"/>
                <a:gd name="T105" fmla="*/ 90 h 864"/>
                <a:gd name="T106" fmla="*/ 1272 w 1529"/>
                <a:gd name="T107" fmla="*/ 90 h 864"/>
                <a:gd name="T108" fmla="*/ 1305 w 1529"/>
                <a:gd name="T109" fmla="*/ 90 h 864"/>
                <a:gd name="T110" fmla="*/ 1330 w 1529"/>
                <a:gd name="T111" fmla="*/ 72 h 864"/>
                <a:gd name="T112" fmla="*/ 1353 w 1529"/>
                <a:gd name="T113" fmla="*/ 36 h 864"/>
                <a:gd name="T114" fmla="*/ 1420 w 1529"/>
                <a:gd name="T115" fmla="*/ 8 h 864"/>
                <a:gd name="T116" fmla="*/ 1453 w 1529"/>
                <a:gd name="T117" fmla="*/ 0 h 864"/>
                <a:gd name="T118" fmla="*/ 1484 w 1529"/>
                <a:gd name="T119" fmla="*/ 0 h 864"/>
                <a:gd name="T120" fmla="*/ 1498 w 1529"/>
                <a:gd name="T121" fmla="*/ 0 h 864"/>
                <a:gd name="T122" fmla="*/ 1510 w 1529"/>
                <a:gd name="T123" fmla="*/ 0 h 864"/>
                <a:gd name="T124" fmla="*/ 1523 w 1529"/>
                <a:gd name="T12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9" h="864">
                  <a:moveTo>
                    <a:pt x="0" y="864"/>
                  </a:moveTo>
                  <a:lnTo>
                    <a:pt x="3" y="864"/>
                  </a:lnTo>
                  <a:lnTo>
                    <a:pt x="6" y="864"/>
                  </a:lnTo>
                  <a:lnTo>
                    <a:pt x="9" y="864"/>
                  </a:lnTo>
                  <a:lnTo>
                    <a:pt x="11" y="864"/>
                  </a:lnTo>
                  <a:lnTo>
                    <a:pt x="12" y="864"/>
                  </a:lnTo>
                  <a:lnTo>
                    <a:pt x="12" y="856"/>
                  </a:lnTo>
                  <a:lnTo>
                    <a:pt x="16" y="856"/>
                  </a:lnTo>
                  <a:lnTo>
                    <a:pt x="19" y="856"/>
                  </a:lnTo>
                  <a:lnTo>
                    <a:pt x="19" y="847"/>
                  </a:lnTo>
                  <a:lnTo>
                    <a:pt x="39" y="847"/>
                  </a:lnTo>
                  <a:lnTo>
                    <a:pt x="42" y="847"/>
                  </a:lnTo>
                  <a:lnTo>
                    <a:pt x="53" y="847"/>
                  </a:lnTo>
                  <a:lnTo>
                    <a:pt x="53" y="839"/>
                  </a:lnTo>
                  <a:lnTo>
                    <a:pt x="59" y="839"/>
                  </a:lnTo>
                  <a:lnTo>
                    <a:pt x="59" y="829"/>
                  </a:lnTo>
                  <a:lnTo>
                    <a:pt x="64" y="829"/>
                  </a:lnTo>
                  <a:lnTo>
                    <a:pt x="64" y="822"/>
                  </a:lnTo>
                  <a:lnTo>
                    <a:pt x="65" y="822"/>
                  </a:lnTo>
                  <a:lnTo>
                    <a:pt x="67" y="822"/>
                  </a:lnTo>
                  <a:lnTo>
                    <a:pt x="67" y="814"/>
                  </a:lnTo>
                  <a:lnTo>
                    <a:pt x="70" y="814"/>
                  </a:lnTo>
                  <a:lnTo>
                    <a:pt x="78" y="814"/>
                  </a:lnTo>
                  <a:lnTo>
                    <a:pt x="83" y="814"/>
                  </a:lnTo>
                  <a:lnTo>
                    <a:pt x="86" y="814"/>
                  </a:lnTo>
                  <a:lnTo>
                    <a:pt x="86" y="805"/>
                  </a:lnTo>
                  <a:lnTo>
                    <a:pt x="89" y="805"/>
                  </a:lnTo>
                  <a:lnTo>
                    <a:pt x="89" y="797"/>
                  </a:lnTo>
                  <a:lnTo>
                    <a:pt x="90" y="797"/>
                  </a:lnTo>
                  <a:lnTo>
                    <a:pt x="90" y="787"/>
                  </a:lnTo>
                  <a:lnTo>
                    <a:pt x="104" y="787"/>
                  </a:lnTo>
                  <a:lnTo>
                    <a:pt x="104" y="780"/>
                  </a:lnTo>
                  <a:lnTo>
                    <a:pt x="115" y="780"/>
                  </a:lnTo>
                  <a:lnTo>
                    <a:pt x="115" y="770"/>
                  </a:lnTo>
                  <a:lnTo>
                    <a:pt x="118" y="770"/>
                  </a:lnTo>
                  <a:lnTo>
                    <a:pt x="121" y="770"/>
                  </a:lnTo>
                  <a:lnTo>
                    <a:pt x="121" y="762"/>
                  </a:lnTo>
                  <a:lnTo>
                    <a:pt x="126" y="762"/>
                  </a:lnTo>
                  <a:lnTo>
                    <a:pt x="126" y="755"/>
                  </a:lnTo>
                  <a:lnTo>
                    <a:pt x="128" y="755"/>
                  </a:lnTo>
                  <a:lnTo>
                    <a:pt x="131" y="755"/>
                  </a:lnTo>
                  <a:lnTo>
                    <a:pt x="134" y="755"/>
                  </a:lnTo>
                  <a:lnTo>
                    <a:pt x="137" y="755"/>
                  </a:lnTo>
                  <a:lnTo>
                    <a:pt x="162" y="755"/>
                  </a:lnTo>
                  <a:lnTo>
                    <a:pt x="167" y="755"/>
                  </a:lnTo>
                  <a:lnTo>
                    <a:pt x="167" y="745"/>
                  </a:lnTo>
                  <a:lnTo>
                    <a:pt x="171" y="745"/>
                  </a:lnTo>
                  <a:lnTo>
                    <a:pt x="171" y="737"/>
                  </a:lnTo>
                  <a:lnTo>
                    <a:pt x="177" y="737"/>
                  </a:lnTo>
                  <a:lnTo>
                    <a:pt x="177" y="728"/>
                  </a:lnTo>
                  <a:lnTo>
                    <a:pt x="184" y="728"/>
                  </a:lnTo>
                  <a:lnTo>
                    <a:pt x="202" y="728"/>
                  </a:lnTo>
                  <a:lnTo>
                    <a:pt x="210" y="728"/>
                  </a:lnTo>
                  <a:lnTo>
                    <a:pt x="212" y="728"/>
                  </a:lnTo>
                  <a:lnTo>
                    <a:pt x="218" y="728"/>
                  </a:lnTo>
                  <a:lnTo>
                    <a:pt x="221" y="728"/>
                  </a:lnTo>
                  <a:lnTo>
                    <a:pt x="221" y="720"/>
                  </a:lnTo>
                  <a:lnTo>
                    <a:pt x="223" y="720"/>
                  </a:lnTo>
                  <a:lnTo>
                    <a:pt x="223" y="713"/>
                  </a:lnTo>
                  <a:lnTo>
                    <a:pt x="229" y="713"/>
                  </a:lnTo>
                  <a:lnTo>
                    <a:pt x="229" y="703"/>
                  </a:lnTo>
                  <a:lnTo>
                    <a:pt x="235" y="703"/>
                  </a:lnTo>
                  <a:lnTo>
                    <a:pt x="248" y="703"/>
                  </a:lnTo>
                  <a:lnTo>
                    <a:pt x="251" y="703"/>
                  </a:lnTo>
                  <a:lnTo>
                    <a:pt x="252" y="703"/>
                  </a:lnTo>
                  <a:lnTo>
                    <a:pt x="258" y="703"/>
                  </a:lnTo>
                  <a:lnTo>
                    <a:pt x="265" y="703"/>
                  </a:lnTo>
                  <a:lnTo>
                    <a:pt x="265" y="694"/>
                  </a:lnTo>
                  <a:lnTo>
                    <a:pt x="266" y="694"/>
                  </a:lnTo>
                  <a:lnTo>
                    <a:pt x="279" y="694"/>
                  </a:lnTo>
                  <a:lnTo>
                    <a:pt x="279" y="686"/>
                  </a:lnTo>
                  <a:lnTo>
                    <a:pt x="285" y="686"/>
                  </a:lnTo>
                  <a:lnTo>
                    <a:pt x="285" y="678"/>
                  </a:lnTo>
                  <a:lnTo>
                    <a:pt x="288" y="678"/>
                  </a:lnTo>
                  <a:lnTo>
                    <a:pt x="291" y="678"/>
                  </a:lnTo>
                  <a:lnTo>
                    <a:pt x="296" y="678"/>
                  </a:lnTo>
                  <a:lnTo>
                    <a:pt x="296" y="669"/>
                  </a:lnTo>
                  <a:lnTo>
                    <a:pt x="297" y="669"/>
                  </a:lnTo>
                  <a:lnTo>
                    <a:pt x="297" y="661"/>
                  </a:lnTo>
                  <a:lnTo>
                    <a:pt x="304" y="661"/>
                  </a:lnTo>
                  <a:lnTo>
                    <a:pt x="318" y="661"/>
                  </a:lnTo>
                  <a:lnTo>
                    <a:pt x="318" y="652"/>
                  </a:lnTo>
                  <a:lnTo>
                    <a:pt x="325" y="652"/>
                  </a:lnTo>
                  <a:lnTo>
                    <a:pt x="325" y="644"/>
                  </a:lnTo>
                  <a:lnTo>
                    <a:pt x="332" y="644"/>
                  </a:lnTo>
                  <a:lnTo>
                    <a:pt x="344" y="644"/>
                  </a:lnTo>
                  <a:lnTo>
                    <a:pt x="344" y="636"/>
                  </a:lnTo>
                  <a:lnTo>
                    <a:pt x="349" y="636"/>
                  </a:lnTo>
                  <a:lnTo>
                    <a:pt x="350" y="636"/>
                  </a:lnTo>
                  <a:lnTo>
                    <a:pt x="353" y="636"/>
                  </a:lnTo>
                  <a:lnTo>
                    <a:pt x="363" y="636"/>
                  </a:lnTo>
                  <a:lnTo>
                    <a:pt x="366" y="636"/>
                  </a:lnTo>
                  <a:lnTo>
                    <a:pt x="366" y="627"/>
                  </a:lnTo>
                  <a:lnTo>
                    <a:pt x="369" y="627"/>
                  </a:lnTo>
                  <a:lnTo>
                    <a:pt x="369" y="617"/>
                  </a:lnTo>
                  <a:lnTo>
                    <a:pt x="372" y="617"/>
                  </a:lnTo>
                  <a:lnTo>
                    <a:pt x="374" y="617"/>
                  </a:lnTo>
                  <a:lnTo>
                    <a:pt x="375" y="617"/>
                  </a:lnTo>
                  <a:lnTo>
                    <a:pt x="378" y="617"/>
                  </a:lnTo>
                  <a:lnTo>
                    <a:pt x="380" y="617"/>
                  </a:lnTo>
                  <a:lnTo>
                    <a:pt x="383" y="617"/>
                  </a:lnTo>
                  <a:lnTo>
                    <a:pt x="389" y="617"/>
                  </a:lnTo>
                  <a:lnTo>
                    <a:pt x="395" y="617"/>
                  </a:lnTo>
                  <a:lnTo>
                    <a:pt x="397" y="617"/>
                  </a:lnTo>
                  <a:lnTo>
                    <a:pt x="397" y="602"/>
                  </a:lnTo>
                  <a:lnTo>
                    <a:pt x="403" y="602"/>
                  </a:lnTo>
                  <a:lnTo>
                    <a:pt x="408" y="602"/>
                  </a:lnTo>
                  <a:lnTo>
                    <a:pt x="408" y="592"/>
                  </a:lnTo>
                  <a:lnTo>
                    <a:pt x="410" y="592"/>
                  </a:lnTo>
                  <a:lnTo>
                    <a:pt x="411" y="592"/>
                  </a:lnTo>
                  <a:lnTo>
                    <a:pt x="416" y="592"/>
                  </a:lnTo>
                  <a:lnTo>
                    <a:pt x="420" y="592"/>
                  </a:lnTo>
                  <a:lnTo>
                    <a:pt x="430" y="592"/>
                  </a:lnTo>
                  <a:lnTo>
                    <a:pt x="452" y="592"/>
                  </a:lnTo>
                  <a:lnTo>
                    <a:pt x="452" y="583"/>
                  </a:lnTo>
                  <a:lnTo>
                    <a:pt x="469" y="583"/>
                  </a:lnTo>
                  <a:lnTo>
                    <a:pt x="478" y="583"/>
                  </a:lnTo>
                  <a:lnTo>
                    <a:pt x="478" y="575"/>
                  </a:lnTo>
                  <a:lnTo>
                    <a:pt x="483" y="575"/>
                  </a:lnTo>
                  <a:lnTo>
                    <a:pt x="484" y="575"/>
                  </a:lnTo>
                  <a:lnTo>
                    <a:pt x="484" y="558"/>
                  </a:lnTo>
                  <a:lnTo>
                    <a:pt x="489" y="558"/>
                  </a:lnTo>
                  <a:lnTo>
                    <a:pt x="489" y="550"/>
                  </a:lnTo>
                  <a:lnTo>
                    <a:pt x="490" y="550"/>
                  </a:lnTo>
                  <a:lnTo>
                    <a:pt x="490" y="541"/>
                  </a:lnTo>
                  <a:lnTo>
                    <a:pt x="497" y="541"/>
                  </a:lnTo>
                  <a:lnTo>
                    <a:pt x="500" y="541"/>
                  </a:lnTo>
                  <a:lnTo>
                    <a:pt x="500" y="532"/>
                  </a:lnTo>
                  <a:lnTo>
                    <a:pt x="506" y="532"/>
                  </a:lnTo>
                  <a:lnTo>
                    <a:pt x="506" y="524"/>
                  </a:lnTo>
                  <a:lnTo>
                    <a:pt x="509" y="524"/>
                  </a:lnTo>
                  <a:lnTo>
                    <a:pt x="509" y="516"/>
                  </a:lnTo>
                  <a:lnTo>
                    <a:pt x="512" y="516"/>
                  </a:lnTo>
                  <a:lnTo>
                    <a:pt x="512" y="507"/>
                  </a:lnTo>
                  <a:lnTo>
                    <a:pt x="529" y="507"/>
                  </a:lnTo>
                  <a:lnTo>
                    <a:pt x="536" y="507"/>
                  </a:lnTo>
                  <a:lnTo>
                    <a:pt x="536" y="497"/>
                  </a:lnTo>
                  <a:lnTo>
                    <a:pt x="543" y="497"/>
                  </a:lnTo>
                  <a:lnTo>
                    <a:pt x="550" y="497"/>
                  </a:lnTo>
                  <a:lnTo>
                    <a:pt x="554" y="497"/>
                  </a:lnTo>
                  <a:lnTo>
                    <a:pt x="559" y="497"/>
                  </a:lnTo>
                  <a:lnTo>
                    <a:pt x="559" y="490"/>
                  </a:lnTo>
                  <a:lnTo>
                    <a:pt x="567" y="490"/>
                  </a:lnTo>
                  <a:lnTo>
                    <a:pt x="581" y="490"/>
                  </a:lnTo>
                  <a:lnTo>
                    <a:pt x="581" y="480"/>
                  </a:lnTo>
                  <a:lnTo>
                    <a:pt x="587" y="480"/>
                  </a:lnTo>
                  <a:lnTo>
                    <a:pt x="609" y="480"/>
                  </a:lnTo>
                  <a:lnTo>
                    <a:pt x="609" y="472"/>
                  </a:lnTo>
                  <a:lnTo>
                    <a:pt x="613" y="472"/>
                  </a:lnTo>
                  <a:lnTo>
                    <a:pt x="613" y="463"/>
                  </a:lnTo>
                  <a:lnTo>
                    <a:pt x="620" y="463"/>
                  </a:lnTo>
                  <a:lnTo>
                    <a:pt x="620" y="455"/>
                  </a:lnTo>
                  <a:lnTo>
                    <a:pt x="626" y="455"/>
                  </a:lnTo>
                  <a:lnTo>
                    <a:pt x="626" y="438"/>
                  </a:lnTo>
                  <a:lnTo>
                    <a:pt x="635" y="438"/>
                  </a:lnTo>
                  <a:lnTo>
                    <a:pt x="640" y="438"/>
                  </a:lnTo>
                  <a:lnTo>
                    <a:pt x="642" y="438"/>
                  </a:lnTo>
                  <a:lnTo>
                    <a:pt x="648" y="438"/>
                  </a:lnTo>
                  <a:lnTo>
                    <a:pt x="660" y="438"/>
                  </a:lnTo>
                  <a:lnTo>
                    <a:pt x="663" y="438"/>
                  </a:lnTo>
                  <a:lnTo>
                    <a:pt x="673" y="438"/>
                  </a:lnTo>
                  <a:lnTo>
                    <a:pt x="674" y="438"/>
                  </a:lnTo>
                  <a:lnTo>
                    <a:pt x="674" y="429"/>
                  </a:lnTo>
                  <a:lnTo>
                    <a:pt x="691" y="429"/>
                  </a:lnTo>
                  <a:lnTo>
                    <a:pt x="691" y="419"/>
                  </a:lnTo>
                  <a:lnTo>
                    <a:pt x="693" y="419"/>
                  </a:lnTo>
                  <a:lnTo>
                    <a:pt x="694" y="419"/>
                  </a:lnTo>
                  <a:lnTo>
                    <a:pt x="699" y="419"/>
                  </a:lnTo>
                  <a:lnTo>
                    <a:pt x="713" y="419"/>
                  </a:lnTo>
                  <a:lnTo>
                    <a:pt x="722" y="419"/>
                  </a:lnTo>
                  <a:lnTo>
                    <a:pt x="722" y="412"/>
                  </a:lnTo>
                  <a:lnTo>
                    <a:pt x="730" y="412"/>
                  </a:lnTo>
                  <a:lnTo>
                    <a:pt x="730" y="404"/>
                  </a:lnTo>
                  <a:lnTo>
                    <a:pt x="735" y="404"/>
                  </a:lnTo>
                  <a:lnTo>
                    <a:pt x="736" y="404"/>
                  </a:lnTo>
                  <a:lnTo>
                    <a:pt x="740" y="404"/>
                  </a:lnTo>
                  <a:lnTo>
                    <a:pt x="741" y="404"/>
                  </a:lnTo>
                  <a:lnTo>
                    <a:pt x="743" y="404"/>
                  </a:lnTo>
                  <a:lnTo>
                    <a:pt x="743" y="395"/>
                  </a:lnTo>
                  <a:lnTo>
                    <a:pt x="746" y="395"/>
                  </a:lnTo>
                  <a:lnTo>
                    <a:pt x="749" y="395"/>
                  </a:lnTo>
                  <a:lnTo>
                    <a:pt x="752" y="395"/>
                  </a:lnTo>
                  <a:lnTo>
                    <a:pt x="754" y="395"/>
                  </a:lnTo>
                  <a:lnTo>
                    <a:pt x="755" y="395"/>
                  </a:lnTo>
                  <a:lnTo>
                    <a:pt x="760" y="395"/>
                  </a:lnTo>
                  <a:lnTo>
                    <a:pt x="761" y="395"/>
                  </a:lnTo>
                  <a:lnTo>
                    <a:pt x="763" y="395"/>
                  </a:lnTo>
                  <a:lnTo>
                    <a:pt x="766" y="395"/>
                  </a:lnTo>
                  <a:lnTo>
                    <a:pt x="768" y="395"/>
                  </a:lnTo>
                  <a:lnTo>
                    <a:pt x="771" y="395"/>
                  </a:lnTo>
                  <a:lnTo>
                    <a:pt x="772" y="395"/>
                  </a:lnTo>
                  <a:lnTo>
                    <a:pt x="774" y="395"/>
                  </a:lnTo>
                  <a:lnTo>
                    <a:pt x="777" y="395"/>
                  </a:lnTo>
                  <a:lnTo>
                    <a:pt x="780" y="395"/>
                  </a:lnTo>
                  <a:lnTo>
                    <a:pt x="783" y="395"/>
                  </a:lnTo>
                  <a:lnTo>
                    <a:pt x="785" y="395"/>
                  </a:lnTo>
                  <a:lnTo>
                    <a:pt x="789" y="395"/>
                  </a:lnTo>
                  <a:lnTo>
                    <a:pt x="789" y="385"/>
                  </a:lnTo>
                  <a:lnTo>
                    <a:pt x="793" y="385"/>
                  </a:lnTo>
                  <a:lnTo>
                    <a:pt x="793" y="377"/>
                  </a:lnTo>
                  <a:lnTo>
                    <a:pt x="796" y="377"/>
                  </a:lnTo>
                  <a:lnTo>
                    <a:pt x="802" y="377"/>
                  </a:lnTo>
                  <a:lnTo>
                    <a:pt x="803" y="377"/>
                  </a:lnTo>
                  <a:lnTo>
                    <a:pt x="803" y="368"/>
                  </a:lnTo>
                  <a:lnTo>
                    <a:pt x="805" y="368"/>
                  </a:lnTo>
                  <a:lnTo>
                    <a:pt x="808" y="368"/>
                  </a:lnTo>
                  <a:lnTo>
                    <a:pt x="810" y="368"/>
                  </a:lnTo>
                  <a:lnTo>
                    <a:pt x="821" y="368"/>
                  </a:lnTo>
                  <a:lnTo>
                    <a:pt x="822" y="368"/>
                  </a:lnTo>
                  <a:lnTo>
                    <a:pt x="825" y="368"/>
                  </a:lnTo>
                  <a:lnTo>
                    <a:pt x="827" y="368"/>
                  </a:lnTo>
                  <a:lnTo>
                    <a:pt x="831" y="368"/>
                  </a:lnTo>
                  <a:lnTo>
                    <a:pt x="835" y="368"/>
                  </a:lnTo>
                  <a:lnTo>
                    <a:pt x="839" y="368"/>
                  </a:lnTo>
                  <a:lnTo>
                    <a:pt x="839" y="359"/>
                  </a:lnTo>
                  <a:lnTo>
                    <a:pt x="844" y="359"/>
                  </a:lnTo>
                  <a:lnTo>
                    <a:pt x="845" y="359"/>
                  </a:lnTo>
                  <a:lnTo>
                    <a:pt x="847" y="359"/>
                  </a:lnTo>
                  <a:lnTo>
                    <a:pt x="858" y="359"/>
                  </a:lnTo>
                  <a:lnTo>
                    <a:pt x="863" y="359"/>
                  </a:lnTo>
                  <a:lnTo>
                    <a:pt x="863" y="351"/>
                  </a:lnTo>
                  <a:lnTo>
                    <a:pt x="870" y="351"/>
                  </a:lnTo>
                  <a:lnTo>
                    <a:pt x="875" y="351"/>
                  </a:lnTo>
                  <a:lnTo>
                    <a:pt x="880" y="351"/>
                  </a:lnTo>
                  <a:lnTo>
                    <a:pt x="892" y="351"/>
                  </a:lnTo>
                  <a:lnTo>
                    <a:pt x="898" y="351"/>
                  </a:lnTo>
                  <a:lnTo>
                    <a:pt x="900" y="351"/>
                  </a:lnTo>
                  <a:lnTo>
                    <a:pt x="900" y="341"/>
                  </a:lnTo>
                  <a:lnTo>
                    <a:pt x="903" y="341"/>
                  </a:lnTo>
                  <a:lnTo>
                    <a:pt x="903" y="332"/>
                  </a:lnTo>
                  <a:lnTo>
                    <a:pt x="905" y="332"/>
                  </a:lnTo>
                  <a:lnTo>
                    <a:pt x="906" y="332"/>
                  </a:lnTo>
                  <a:lnTo>
                    <a:pt x="906" y="323"/>
                  </a:lnTo>
                  <a:lnTo>
                    <a:pt x="911" y="323"/>
                  </a:lnTo>
                  <a:lnTo>
                    <a:pt x="911" y="315"/>
                  </a:lnTo>
                  <a:lnTo>
                    <a:pt x="923" y="315"/>
                  </a:lnTo>
                  <a:lnTo>
                    <a:pt x="930" y="315"/>
                  </a:lnTo>
                  <a:lnTo>
                    <a:pt x="930" y="306"/>
                  </a:lnTo>
                  <a:lnTo>
                    <a:pt x="931" y="306"/>
                  </a:lnTo>
                  <a:lnTo>
                    <a:pt x="934" y="306"/>
                  </a:lnTo>
                  <a:lnTo>
                    <a:pt x="936" y="306"/>
                  </a:lnTo>
                  <a:lnTo>
                    <a:pt x="937" y="306"/>
                  </a:lnTo>
                  <a:lnTo>
                    <a:pt x="937" y="298"/>
                  </a:lnTo>
                  <a:lnTo>
                    <a:pt x="953" y="298"/>
                  </a:lnTo>
                  <a:lnTo>
                    <a:pt x="953" y="287"/>
                  </a:lnTo>
                  <a:lnTo>
                    <a:pt x="967" y="287"/>
                  </a:lnTo>
                  <a:lnTo>
                    <a:pt x="970" y="287"/>
                  </a:lnTo>
                  <a:lnTo>
                    <a:pt x="970" y="279"/>
                  </a:lnTo>
                  <a:lnTo>
                    <a:pt x="973" y="279"/>
                  </a:lnTo>
                  <a:lnTo>
                    <a:pt x="973" y="270"/>
                  </a:lnTo>
                  <a:lnTo>
                    <a:pt x="984" y="270"/>
                  </a:lnTo>
                  <a:lnTo>
                    <a:pt x="984" y="262"/>
                  </a:lnTo>
                  <a:lnTo>
                    <a:pt x="997" y="262"/>
                  </a:lnTo>
                  <a:lnTo>
                    <a:pt x="1003" y="262"/>
                  </a:lnTo>
                  <a:lnTo>
                    <a:pt x="1023" y="262"/>
                  </a:lnTo>
                  <a:lnTo>
                    <a:pt x="1025" y="262"/>
                  </a:lnTo>
                  <a:lnTo>
                    <a:pt x="1025" y="253"/>
                  </a:lnTo>
                  <a:lnTo>
                    <a:pt x="1026" y="253"/>
                  </a:lnTo>
                  <a:lnTo>
                    <a:pt x="1029" y="253"/>
                  </a:lnTo>
                  <a:lnTo>
                    <a:pt x="1029" y="243"/>
                  </a:lnTo>
                  <a:lnTo>
                    <a:pt x="1032" y="243"/>
                  </a:lnTo>
                  <a:lnTo>
                    <a:pt x="1043" y="243"/>
                  </a:lnTo>
                  <a:lnTo>
                    <a:pt x="1043" y="234"/>
                  </a:lnTo>
                  <a:lnTo>
                    <a:pt x="1048" y="234"/>
                  </a:lnTo>
                  <a:lnTo>
                    <a:pt x="1048" y="225"/>
                  </a:lnTo>
                  <a:lnTo>
                    <a:pt x="1049" y="225"/>
                  </a:lnTo>
                  <a:lnTo>
                    <a:pt x="1049" y="217"/>
                  </a:lnTo>
                  <a:lnTo>
                    <a:pt x="1051" y="217"/>
                  </a:lnTo>
                  <a:lnTo>
                    <a:pt x="1051" y="207"/>
                  </a:lnTo>
                  <a:lnTo>
                    <a:pt x="1053" y="207"/>
                  </a:lnTo>
                  <a:lnTo>
                    <a:pt x="1056" y="207"/>
                  </a:lnTo>
                  <a:lnTo>
                    <a:pt x="1056" y="200"/>
                  </a:lnTo>
                  <a:lnTo>
                    <a:pt x="1063" y="200"/>
                  </a:lnTo>
                  <a:lnTo>
                    <a:pt x="1082" y="200"/>
                  </a:lnTo>
                  <a:lnTo>
                    <a:pt x="1087" y="200"/>
                  </a:lnTo>
                  <a:lnTo>
                    <a:pt x="1087" y="189"/>
                  </a:lnTo>
                  <a:lnTo>
                    <a:pt x="1121" y="189"/>
                  </a:lnTo>
                  <a:lnTo>
                    <a:pt x="1123" y="189"/>
                  </a:lnTo>
                  <a:lnTo>
                    <a:pt x="1123" y="181"/>
                  </a:lnTo>
                  <a:lnTo>
                    <a:pt x="1127" y="181"/>
                  </a:lnTo>
                  <a:lnTo>
                    <a:pt x="1129" y="181"/>
                  </a:lnTo>
                  <a:lnTo>
                    <a:pt x="1129" y="172"/>
                  </a:lnTo>
                  <a:lnTo>
                    <a:pt x="1134" y="172"/>
                  </a:lnTo>
                  <a:lnTo>
                    <a:pt x="1135" y="172"/>
                  </a:lnTo>
                  <a:lnTo>
                    <a:pt x="1141" y="172"/>
                  </a:lnTo>
                  <a:lnTo>
                    <a:pt x="1141" y="162"/>
                  </a:lnTo>
                  <a:lnTo>
                    <a:pt x="1143" y="162"/>
                  </a:lnTo>
                  <a:lnTo>
                    <a:pt x="1146" y="162"/>
                  </a:lnTo>
                  <a:lnTo>
                    <a:pt x="1149" y="162"/>
                  </a:lnTo>
                  <a:lnTo>
                    <a:pt x="1149" y="154"/>
                  </a:lnTo>
                  <a:lnTo>
                    <a:pt x="1155" y="154"/>
                  </a:lnTo>
                  <a:lnTo>
                    <a:pt x="1160" y="154"/>
                  </a:lnTo>
                  <a:lnTo>
                    <a:pt x="1165" y="154"/>
                  </a:lnTo>
                  <a:lnTo>
                    <a:pt x="1165" y="145"/>
                  </a:lnTo>
                  <a:lnTo>
                    <a:pt x="1169" y="145"/>
                  </a:lnTo>
                  <a:lnTo>
                    <a:pt x="1169" y="136"/>
                  </a:lnTo>
                  <a:lnTo>
                    <a:pt x="1171" y="136"/>
                  </a:lnTo>
                  <a:lnTo>
                    <a:pt x="1172" y="136"/>
                  </a:lnTo>
                  <a:lnTo>
                    <a:pt x="1179" y="136"/>
                  </a:lnTo>
                  <a:lnTo>
                    <a:pt x="1185" y="136"/>
                  </a:lnTo>
                  <a:lnTo>
                    <a:pt x="1188" y="136"/>
                  </a:lnTo>
                  <a:lnTo>
                    <a:pt x="1191" y="136"/>
                  </a:lnTo>
                  <a:lnTo>
                    <a:pt x="1191" y="117"/>
                  </a:lnTo>
                  <a:lnTo>
                    <a:pt x="1194" y="117"/>
                  </a:lnTo>
                  <a:lnTo>
                    <a:pt x="1197" y="117"/>
                  </a:lnTo>
                  <a:lnTo>
                    <a:pt x="1197" y="109"/>
                  </a:lnTo>
                  <a:lnTo>
                    <a:pt x="1202" y="109"/>
                  </a:lnTo>
                  <a:lnTo>
                    <a:pt x="1204" y="109"/>
                  </a:lnTo>
                  <a:lnTo>
                    <a:pt x="1208" y="109"/>
                  </a:lnTo>
                  <a:lnTo>
                    <a:pt x="1213" y="109"/>
                  </a:lnTo>
                  <a:lnTo>
                    <a:pt x="1215" y="109"/>
                  </a:lnTo>
                  <a:lnTo>
                    <a:pt x="1225" y="109"/>
                  </a:lnTo>
                  <a:lnTo>
                    <a:pt x="1229" y="109"/>
                  </a:lnTo>
                  <a:lnTo>
                    <a:pt x="1229" y="100"/>
                  </a:lnTo>
                  <a:lnTo>
                    <a:pt x="1235" y="100"/>
                  </a:lnTo>
                  <a:lnTo>
                    <a:pt x="1241" y="100"/>
                  </a:lnTo>
                  <a:lnTo>
                    <a:pt x="1241" y="90"/>
                  </a:lnTo>
                  <a:lnTo>
                    <a:pt x="1247" y="90"/>
                  </a:lnTo>
                  <a:lnTo>
                    <a:pt x="1250" y="90"/>
                  </a:lnTo>
                  <a:lnTo>
                    <a:pt x="1257" y="90"/>
                  </a:lnTo>
                  <a:lnTo>
                    <a:pt x="1260" y="90"/>
                  </a:lnTo>
                  <a:lnTo>
                    <a:pt x="1266" y="90"/>
                  </a:lnTo>
                  <a:lnTo>
                    <a:pt x="1267" y="90"/>
                  </a:lnTo>
                  <a:lnTo>
                    <a:pt x="1272" y="90"/>
                  </a:lnTo>
                  <a:lnTo>
                    <a:pt x="1280" y="90"/>
                  </a:lnTo>
                  <a:lnTo>
                    <a:pt x="1288" y="90"/>
                  </a:lnTo>
                  <a:lnTo>
                    <a:pt x="1292" y="90"/>
                  </a:lnTo>
                  <a:lnTo>
                    <a:pt x="1294" y="90"/>
                  </a:lnTo>
                  <a:lnTo>
                    <a:pt x="1297" y="90"/>
                  </a:lnTo>
                  <a:lnTo>
                    <a:pt x="1305" y="90"/>
                  </a:lnTo>
                  <a:lnTo>
                    <a:pt x="1305" y="81"/>
                  </a:lnTo>
                  <a:lnTo>
                    <a:pt x="1308" y="81"/>
                  </a:lnTo>
                  <a:lnTo>
                    <a:pt x="1317" y="81"/>
                  </a:lnTo>
                  <a:lnTo>
                    <a:pt x="1322" y="81"/>
                  </a:lnTo>
                  <a:lnTo>
                    <a:pt x="1322" y="72"/>
                  </a:lnTo>
                  <a:lnTo>
                    <a:pt x="1330" y="72"/>
                  </a:lnTo>
                  <a:lnTo>
                    <a:pt x="1330" y="55"/>
                  </a:lnTo>
                  <a:lnTo>
                    <a:pt x="1345" y="55"/>
                  </a:lnTo>
                  <a:lnTo>
                    <a:pt x="1345" y="45"/>
                  </a:lnTo>
                  <a:lnTo>
                    <a:pt x="1352" y="45"/>
                  </a:lnTo>
                  <a:lnTo>
                    <a:pt x="1352" y="36"/>
                  </a:lnTo>
                  <a:lnTo>
                    <a:pt x="1353" y="36"/>
                  </a:lnTo>
                  <a:lnTo>
                    <a:pt x="1361" y="36"/>
                  </a:lnTo>
                  <a:lnTo>
                    <a:pt x="1361" y="27"/>
                  </a:lnTo>
                  <a:lnTo>
                    <a:pt x="1389" y="27"/>
                  </a:lnTo>
                  <a:lnTo>
                    <a:pt x="1389" y="8"/>
                  </a:lnTo>
                  <a:lnTo>
                    <a:pt x="1408" y="8"/>
                  </a:lnTo>
                  <a:lnTo>
                    <a:pt x="1420" y="8"/>
                  </a:lnTo>
                  <a:lnTo>
                    <a:pt x="1428" y="8"/>
                  </a:lnTo>
                  <a:lnTo>
                    <a:pt x="1428" y="0"/>
                  </a:lnTo>
                  <a:lnTo>
                    <a:pt x="1431" y="0"/>
                  </a:lnTo>
                  <a:lnTo>
                    <a:pt x="1434" y="0"/>
                  </a:lnTo>
                  <a:lnTo>
                    <a:pt x="1445" y="0"/>
                  </a:lnTo>
                  <a:lnTo>
                    <a:pt x="1453" y="0"/>
                  </a:lnTo>
                  <a:lnTo>
                    <a:pt x="1465" y="0"/>
                  </a:lnTo>
                  <a:lnTo>
                    <a:pt x="1467" y="0"/>
                  </a:lnTo>
                  <a:lnTo>
                    <a:pt x="1473" y="0"/>
                  </a:lnTo>
                  <a:lnTo>
                    <a:pt x="1479" y="0"/>
                  </a:lnTo>
                  <a:lnTo>
                    <a:pt x="1481" y="0"/>
                  </a:lnTo>
                  <a:lnTo>
                    <a:pt x="1484" y="0"/>
                  </a:lnTo>
                  <a:lnTo>
                    <a:pt x="1485" y="0"/>
                  </a:lnTo>
                  <a:lnTo>
                    <a:pt x="1490" y="0"/>
                  </a:lnTo>
                  <a:lnTo>
                    <a:pt x="1492" y="0"/>
                  </a:lnTo>
                  <a:lnTo>
                    <a:pt x="1493" y="0"/>
                  </a:lnTo>
                  <a:lnTo>
                    <a:pt x="1496" y="0"/>
                  </a:lnTo>
                  <a:lnTo>
                    <a:pt x="1498" y="0"/>
                  </a:lnTo>
                  <a:lnTo>
                    <a:pt x="1499" y="0"/>
                  </a:lnTo>
                  <a:lnTo>
                    <a:pt x="1503" y="0"/>
                  </a:lnTo>
                  <a:lnTo>
                    <a:pt x="1504" y="0"/>
                  </a:lnTo>
                  <a:lnTo>
                    <a:pt x="1506" y="0"/>
                  </a:lnTo>
                  <a:lnTo>
                    <a:pt x="1509" y="0"/>
                  </a:lnTo>
                  <a:lnTo>
                    <a:pt x="1510" y="0"/>
                  </a:lnTo>
                  <a:lnTo>
                    <a:pt x="1512" y="0"/>
                  </a:lnTo>
                  <a:lnTo>
                    <a:pt x="1515" y="0"/>
                  </a:lnTo>
                  <a:lnTo>
                    <a:pt x="1517" y="0"/>
                  </a:lnTo>
                  <a:lnTo>
                    <a:pt x="1518" y="0"/>
                  </a:lnTo>
                  <a:lnTo>
                    <a:pt x="1521" y="0"/>
                  </a:lnTo>
                  <a:lnTo>
                    <a:pt x="1523" y="0"/>
                  </a:lnTo>
                  <a:lnTo>
                    <a:pt x="1526" y="0"/>
                  </a:lnTo>
                  <a:lnTo>
                    <a:pt x="1528" y="0"/>
                  </a:lnTo>
                  <a:lnTo>
                    <a:pt x="1529" y="0"/>
                  </a:lnTo>
                </a:path>
              </a:pathLst>
            </a:custGeom>
            <a:noFill/>
            <a:ln w="2857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29" name="Group 128">
            <a:extLst>
              <a:ext uri="{FF2B5EF4-FFF2-40B4-BE49-F238E27FC236}">
                <a16:creationId xmlns:a16="http://schemas.microsoft.com/office/drawing/2014/main" xmlns="" id="{162FD87D-2E98-5B42-9D08-C67D5E8C70B7}"/>
              </a:ext>
            </a:extLst>
          </p:cNvPr>
          <p:cNvGrpSpPr/>
          <p:nvPr/>
        </p:nvGrpSpPr>
        <p:grpSpPr>
          <a:xfrm>
            <a:off x="5231519" y="3338326"/>
            <a:ext cx="2946587" cy="1718010"/>
            <a:chOff x="5104800" y="2907713"/>
            <a:chExt cx="3300755" cy="2290516"/>
          </a:xfrm>
        </p:grpSpPr>
        <p:sp>
          <p:nvSpPr>
            <p:cNvPr id="119" name="Freeform 16">
              <a:extLst>
                <a:ext uri="{FF2B5EF4-FFF2-40B4-BE49-F238E27FC236}">
                  <a16:creationId xmlns:a16="http://schemas.microsoft.com/office/drawing/2014/main" xmlns="" id="{D9D03205-DA2C-6A43-8B53-27A2CD11DD18}"/>
                </a:ext>
              </a:extLst>
            </p:cNvPr>
            <p:cNvSpPr>
              <a:spLocks/>
            </p:cNvSpPr>
            <p:nvPr/>
          </p:nvSpPr>
          <p:spPr bwMode="auto">
            <a:xfrm>
              <a:off x="5104800" y="4359394"/>
              <a:ext cx="1100252" cy="838835"/>
            </a:xfrm>
            <a:custGeom>
              <a:avLst/>
              <a:gdLst>
                <a:gd name="T0" fmla="*/ 17 w 766"/>
                <a:gd name="T1" fmla="*/ 430 h 438"/>
                <a:gd name="T2" fmla="*/ 25 w 766"/>
                <a:gd name="T3" fmla="*/ 414 h 438"/>
                <a:gd name="T4" fmla="*/ 48 w 766"/>
                <a:gd name="T5" fmla="*/ 407 h 438"/>
                <a:gd name="T6" fmla="*/ 60 w 766"/>
                <a:gd name="T7" fmla="*/ 393 h 438"/>
                <a:gd name="T8" fmla="*/ 67 w 766"/>
                <a:gd name="T9" fmla="*/ 377 h 438"/>
                <a:gd name="T10" fmla="*/ 78 w 766"/>
                <a:gd name="T11" fmla="*/ 377 h 438"/>
                <a:gd name="T12" fmla="*/ 85 w 766"/>
                <a:gd name="T13" fmla="*/ 361 h 438"/>
                <a:gd name="T14" fmla="*/ 98 w 766"/>
                <a:gd name="T15" fmla="*/ 354 h 438"/>
                <a:gd name="T16" fmla="*/ 109 w 766"/>
                <a:gd name="T17" fmla="*/ 346 h 438"/>
                <a:gd name="T18" fmla="*/ 120 w 766"/>
                <a:gd name="T19" fmla="*/ 330 h 438"/>
                <a:gd name="T20" fmla="*/ 129 w 766"/>
                <a:gd name="T21" fmla="*/ 330 h 438"/>
                <a:gd name="T22" fmla="*/ 135 w 766"/>
                <a:gd name="T23" fmla="*/ 316 h 438"/>
                <a:gd name="T24" fmla="*/ 149 w 766"/>
                <a:gd name="T25" fmla="*/ 307 h 438"/>
                <a:gd name="T26" fmla="*/ 162 w 766"/>
                <a:gd name="T27" fmla="*/ 307 h 438"/>
                <a:gd name="T28" fmla="*/ 176 w 766"/>
                <a:gd name="T29" fmla="*/ 307 h 438"/>
                <a:gd name="T30" fmla="*/ 191 w 766"/>
                <a:gd name="T31" fmla="*/ 307 h 438"/>
                <a:gd name="T32" fmla="*/ 204 w 766"/>
                <a:gd name="T33" fmla="*/ 307 h 438"/>
                <a:gd name="T34" fmla="*/ 216 w 766"/>
                <a:gd name="T35" fmla="*/ 307 h 438"/>
                <a:gd name="T36" fmla="*/ 222 w 766"/>
                <a:gd name="T37" fmla="*/ 291 h 438"/>
                <a:gd name="T38" fmla="*/ 235 w 766"/>
                <a:gd name="T39" fmla="*/ 285 h 438"/>
                <a:gd name="T40" fmla="*/ 252 w 766"/>
                <a:gd name="T41" fmla="*/ 276 h 438"/>
                <a:gd name="T42" fmla="*/ 261 w 766"/>
                <a:gd name="T43" fmla="*/ 276 h 438"/>
                <a:gd name="T44" fmla="*/ 274 w 766"/>
                <a:gd name="T45" fmla="*/ 268 h 438"/>
                <a:gd name="T46" fmla="*/ 283 w 766"/>
                <a:gd name="T47" fmla="*/ 260 h 438"/>
                <a:gd name="T48" fmla="*/ 302 w 766"/>
                <a:gd name="T49" fmla="*/ 260 h 438"/>
                <a:gd name="T50" fmla="*/ 313 w 766"/>
                <a:gd name="T51" fmla="*/ 252 h 438"/>
                <a:gd name="T52" fmla="*/ 321 w 766"/>
                <a:gd name="T53" fmla="*/ 237 h 438"/>
                <a:gd name="T54" fmla="*/ 333 w 766"/>
                <a:gd name="T55" fmla="*/ 237 h 438"/>
                <a:gd name="T56" fmla="*/ 344 w 766"/>
                <a:gd name="T57" fmla="*/ 229 h 438"/>
                <a:gd name="T58" fmla="*/ 359 w 766"/>
                <a:gd name="T59" fmla="*/ 212 h 438"/>
                <a:gd name="T60" fmla="*/ 381 w 766"/>
                <a:gd name="T61" fmla="*/ 196 h 438"/>
                <a:gd name="T62" fmla="*/ 398 w 766"/>
                <a:gd name="T63" fmla="*/ 181 h 438"/>
                <a:gd name="T64" fmla="*/ 436 w 766"/>
                <a:gd name="T65" fmla="*/ 181 h 438"/>
                <a:gd name="T66" fmla="*/ 447 w 766"/>
                <a:gd name="T67" fmla="*/ 173 h 438"/>
                <a:gd name="T68" fmla="*/ 459 w 766"/>
                <a:gd name="T69" fmla="*/ 173 h 438"/>
                <a:gd name="T70" fmla="*/ 470 w 766"/>
                <a:gd name="T71" fmla="*/ 148 h 438"/>
                <a:gd name="T72" fmla="*/ 478 w 766"/>
                <a:gd name="T73" fmla="*/ 131 h 438"/>
                <a:gd name="T74" fmla="*/ 495 w 766"/>
                <a:gd name="T75" fmla="*/ 123 h 438"/>
                <a:gd name="T76" fmla="*/ 510 w 766"/>
                <a:gd name="T77" fmla="*/ 123 h 438"/>
                <a:gd name="T78" fmla="*/ 531 w 766"/>
                <a:gd name="T79" fmla="*/ 123 h 438"/>
                <a:gd name="T80" fmla="*/ 539 w 766"/>
                <a:gd name="T81" fmla="*/ 107 h 438"/>
                <a:gd name="T82" fmla="*/ 549 w 766"/>
                <a:gd name="T83" fmla="*/ 98 h 438"/>
                <a:gd name="T84" fmla="*/ 570 w 766"/>
                <a:gd name="T85" fmla="*/ 90 h 438"/>
                <a:gd name="T86" fmla="*/ 579 w 766"/>
                <a:gd name="T87" fmla="*/ 75 h 438"/>
                <a:gd name="T88" fmla="*/ 591 w 766"/>
                <a:gd name="T89" fmla="*/ 75 h 438"/>
                <a:gd name="T90" fmla="*/ 609 w 766"/>
                <a:gd name="T91" fmla="*/ 65 h 438"/>
                <a:gd name="T92" fmla="*/ 621 w 766"/>
                <a:gd name="T93" fmla="*/ 57 h 438"/>
                <a:gd name="T94" fmla="*/ 646 w 766"/>
                <a:gd name="T95" fmla="*/ 57 h 438"/>
                <a:gd name="T96" fmla="*/ 677 w 766"/>
                <a:gd name="T97" fmla="*/ 57 h 438"/>
                <a:gd name="T98" fmla="*/ 694 w 766"/>
                <a:gd name="T99" fmla="*/ 50 h 438"/>
                <a:gd name="T100" fmla="*/ 700 w 766"/>
                <a:gd name="T101" fmla="*/ 32 h 438"/>
                <a:gd name="T102" fmla="*/ 716 w 766"/>
                <a:gd name="T103" fmla="*/ 23 h 438"/>
                <a:gd name="T104" fmla="*/ 732 w 766"/>
                <a:gd name="T105" fmla="*/ 15 h 438"/>
                <a:gd name="T106" fmla="*/ 750 w 766"/>
                <a:gd name="T107" fmla="*/ 15 h 438"/>
                <a:gd name="T108" fmla="*/ 760 w 766"/>
                <a:gd name="T109" fmla="*/ 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6" h="438">
                  <a:moveTo>
                    <a:pt x="0" y="438"/>
                  </a:moveTo>
                  <a:lnTo>
                    <a:pt x="1" y="438"/>
                  </a:lnTo>
                  <a:lnTo>
                    <a:pt x="12" y="438"/>
                  </a:lnTo>
                  <a:lnTo>
                    <a:pt x="17" y="438"/>
                  </a:lnTo>
                  <a:lnTo>
                    <a:pt x="17" y="430"/>
                  </a:lnTo>
                  <a:lnTo>
                    <a:pt x="22" y="430"/>
                  </a:lnTo>
                  <a:lnTo>
                    <a:pt x="22" y="422"/>
                  </a:lnTo>
                  <a:lnTo>
                    <a:pt x="23" y="422"/>
                  </a:lnTo>
                  <a:lnTo>
                    <a:pt x="23" y="414"/>
                  </a:lnTo>
                  <a:lnTo>
                    <a:pt x="25" y="414"/>
                  </a:lnTo>
                  <a:lnTo>
                    <a:pt x="29" y="414"/>
                  </a:lnTo>
                  <a:lnTo>
                    <a:pt x="31" y="414"/>
                  </a:lnTo>
                  <a:lnTo>
                    <a:pt x="37" y="414"/>
                  </a:lnTo>
                  <a:lnTo>
                    <a:pt x="48" y="414"/>
                  </a:lnTo>
                  <a:lnTo>
                    <a:pt x="48" y="407"/>
                  </a:lnTo>
                  <a:lnTo>
                    <a:pt x="54" y="407"/>
                  </a:lnTo>
                  <a:lnTo>
                    <a:pt x="54" y="399"/>
                  </a:lnTo>
                  <a:lnTo>
                    <a:pt x="56" y="399"/>
                  </a:lnTo>
                  <a:lnTo>
                    <a:pt x="56" y="393"/>
                  </a:lnTo>
                  <a:lnTo>
                    <a:pt x="60" y="393"/>
                  </a:lnTo>
                  <a:lnTo>
                    <a:pt x="60" y="385"/>
                  </a:lnTo>
                  <a:lnTo>
                    <a:pt x="62" y="385"/>
                  </a:lnTo>
                  <a:lnTo>
                    <a:pt x="65" y="385"/>
                  </a:lnTo>
                  <a:lnTo>
                    <a:pt x="65" y="377"/>
                  </a:lnTo>
                  <a:lnTo>
                    <a:pt x="67" y="377"/>
                  </a:lnTo>
                  <a:lnTo>
                    <a:pt x="68" y="377"/>
                  </a:lnTo>
                  <a:lnTo>
                    <a:pt x="71" y="377"/>
                  </a:lnTo>
                  <a:lnTo>
                    <a:pt x="73" y="377"/>
                  </a:lnTo>
                  <a:lnTo>
                    <a:pt x="75" y="377"/>
                  </a:lnTo>
                  <a:lnTo>
                    <a:pt x="78" y="377"/>
                  </a:lnTo>
                  <a:lnTo>
                    <a:pt x="79" y="377"/>
                  </a:lnTo>
                  <a:lnTo>
                    <a:pt x="79" y="369"/>
                  </a:lnTo>
                  <a:lnTo>
                    <a:pt x="82" y="369"/>
                  </a:lnTo>
                  <a:lnTo>
                    <a:pt x="82" y="361"/>
                  </a:lnTo>
                  <a:lnTo>
                    <a:pt x="85" y="361"/>
                  </a:lnTo>
                  <a:lnTo>
                    <a:pt x="85" y="354"/>
                  </a:lnTo>
                  <a:lnTo>
                    <a:pt x="90" y="354"/>
                  </a:lnTo>
                  <a:lnTo>
                    <a:pt x="95" y="354"/>
                  </a:lnTo>
                  <a:lnTo>
                    <a:pt x="96" y="354"/>
                  </a:lnTo>
                  <a:lnTo>
                    <a:pt x="98" y="354"/>
                  </a:lnTo>
                  <a:lnTo>
                    <a:pt x="101" y="354"/>
                  </a:lnTo>
                  <a:lnTo>
                    <a:pt x="103" y="354"/>
                  </a:lnTo>
                  <a:lnTo>
                    <a:pt x="103" y="346"/>
                  </a:lnTo>
                  <a:lnTo>
                    <a:pt x="104" y="346"/>
                  </a:lnTo>
                  <a:lnTo>
                    <a:pt x="109" y="346"/>
                  </a:lnTo>
                  <a:lnTo>
                    <a:pt x="110" y="346"/>
                  </a:lnTo>
                  <a:lnTo>
                    <a:pt x="113" y="346"/>
                  </a:lnTo>
                  <a:lnTo>
                    <a:pt x="117" y="346"/>
                  </a:lnTo>
                  <a:lnTo>
                    <a:pt x="117" y="330"/>
                  </a:lnTo>
                  <a:lnTo>
                    <a:pt x="120" y="330"/>
                  </a:lnTo>
                  <a:lnTo>
                    <a:pt x="121" y="330"/>
                  </a:lnTo>
                  <a:lnTo>
                    <a:pt x="123" y="330"/>
                  </a:lnTo>
                  <a:lnTo>
                    <a:pt x="126" y="330"/>
                  </a:lnTo>
                  <a:lnTo>
                    <a:pt x="127" y="330"/>
                  </a:lnTo>
                  <a:lnTo>
                    <a:pt x="129" y="330"/>
                  </a:lnTo>
                  <a:lnTo>
                    <a:pt x="132" y="330"/>
                  </a:lnTo>
                  <a:lnTo>
                    <a:pt x="134" y="330"/>
                  </a:lnTo>
                  <a:lnTo>
                    <a:pt x="134" y="322"/>
                  </a:lnTo>
                  <a:lnTo>
                    <a:pt x="135" y="322"/>
                  </a:lnTo>
                  <a:lnTo>
                    <a:pt x="135" y="316"/>
                  </a:lnTo>
                  <a:lnTo>
                    <a:pt x="141" y="316"/>
                  </a:lnTo>
                  <a:lnTo>
                    <a:pt x="141" y="307"/>
                  </a:lnTo>
                  <a:lnTo>
                    <a:pt x="145" y="307"/>
                  </a:lnTo>
                  <a:lnTo>
                    <a:pt x="146" y="307"/>
                  </a:lnTo>
                  <a:lnTo>
                    <a:pt x="149" y="307"/>
                  </a:lnTo>
                  <a:lnTo>
                    <a:pt x="151" y="307"/>
                  </a:lnTo>
                  <a:lnTo>
                    <a:pt x="154" y="307"/>
                  </a:lnTo>
                  <a:lnTo>
                    <a:pt x="155" y="307"/>
                  </a:lnTo>
                  <a:lnTo>
                    <a:pt x="160" y="307"/>
                  </a:lnTo>
                  <a:lnTo>
                    <a:pt x="162" y="307"/>
                  </a:lnTo>
                  <a:lnTo>
                    <a:pt x="163" y="307"/>
                  </a:lnTo>
                  <a:lnTo>
                    <a:pt x="168" y="307"/>
                  </a:lnTo>
                  <a:lnTo>
                    <a:pt x="173" y="307"/>
                  </a:lnTo>
                  <a:lnTo>
                    <a:pt x="174" y="307"/>
                  </a:lnTo>
                  <a:lnTo>
                    <a:pt x="176" y="307"/>
                  </a:lnTo>
                  <a:lnTo>
                    <a:pt x="179" y="307"/>
                  </a:lnTo>
                  <a:lnTo>
                    <a:pt x="180" y="307"/>
                  </a:lnTo>
                  <a:lnTo>
                    <a:pt x="185" y="307"/>
                  </a:lnTo>
                  <a:lnTo>
                    <a:pt x="188" y="307"/>
                  </a:lnTo>
                  <a:lnTo>
                    <a:pt x="191" y="307"/>
                  </a:lnTo>
                  <a:lnTo>
                    <a:pt x="193" y="307"/>
                  </a:lnTo>
                  <a:lnTo>
                    <a:pt x="194" y="307"/>
                  </a:lnTo>
                  <a:lnTo>
                    <a:pt x="198" y="307"/>
                  </a:lnTo>
                  <a:lnTo>
                    <a:pt x="199" y="307"/>
                  </a:lnTo>
                  <a:lnTo>
                    <a:pt x="204" y="307"/>
                  </a:lnTo>
                  <a:lnTo>
                    <a:pt x="205" y="307"/>
                  </a:lnTo>
                  <a:lnTo>
                    <a:pt x="207" y="307"/>
                  </a:lnTo>
                  <a:lnTo>
                    <a:pt x="210" y="307"/>
                  </a:lnTo>
                  <a:lnTo>
                    <a:pt x="212" y="307"/>
                  </a:lnTo>
                  <a:lnTo>
                    <a:pt x="216" y="307"/>
                  </a:lnTo>
                  <a:lnTo>
                    <a:pt x="216" y="299"/>
                  </a:lnTo>
                  <a:lnTo>
                    <a:pt x="218" y="299"/>
                  </a:lnTo>
                  <a:lnTo>
                    <a:pt x="221" y="299"/>
                  </a:lnTo>
                  <a:lnTo>
                    <a:pt x="222" y="299"/>
                  </a:lnTo>
                  <a:lnTo>
                    <a:pt x="222" y="291"/>
                  </a:lnTo>
                  <a:lnTo>
                    <a:pt x="224" y="291"/>
                  </a:lnTo>
                  <a:lnTo>
                    <a:pt x="227" y="291"/>
                  </a:lnTo>
                  <a:lnTo>
                    <a:pt x="230" y="291"/>
                  </a:lnTo>
                  <a:lnTo>
                    <a:pt x="230" y="285"/>
                  </a:lnTo>
                  <a:lnTo>
                    <a:pt x="235" y="285"/>
                  </a:lnTo>
                  <a:lnTo>
                    <a:pt x="241" y="285"/>
                  </a:lnTo>
                  <a:lnTo>
                    <a:pt x="241" y="276"/>
                  </a:lnTo>
                  <a:lnTo>
                    <a:pt x="243" y="276"/>
                  </a:lnTo>
                  <a:lnTo>
                    <a:pt x="249" y="276"/>
                  </a:lnTo>
                  <a:lnTo>
                    <a:pt x="252" y="276"/>
                  </a:lnTo>
                  <a:lnTo>
                    <a:pt x="254" y="276"/>
                  </a:lnTo>
                  <a:lnTo>
                    <a:pt x="255" y="276"/>
                  </a:lnTo>
                  <a:lnTo>
                    <a:pt x="258" y="276"/>
                  </a:lnTo>
                  <a:lnTo>
                    <a:pt x="260" y="276"/>
                  </a:lnTo>
                  <a:lnTo>
                    <a:pt x="261" y="276"/>
                  </a:lnTo>
                  <a:lnTo>
                    <a:pt x="264" y="276"/>
                  </a:lnTo>
                  <a:lnTo>
                    <a:pt x="266" y="276"/>
                  </a:lnTo>
                  <a:lnTo>
                    <a:pt x="266" y="268"/>
                  </a:lnTo>
                  <a:lnTo>
                    <a:pt x="268" y="268"/>
                  </a:lnTo>
                  <a:lnTo>
                    <a:pt x="274" y="268"/>
                  </a:lnTo>
                  <a:lnTo>
                    <a:pt x="277" y="268"/>
                  </a:lnTo>
                  <a:lnTo>
                    <a:pt x="277" y="260"/>
                  </a:lnTo>
                  <a:lnTo>
                    <a:pt x="278" y="260"/>
                  </a:lnTo>
                  <a:lnTo>
                    <a:pt x="280" y="260"/>
                  </a:lnTo>
                  <a:lnTo>
                    <a:pt x="283" y="260"/>
                  </a:lnTo>
                  <a:lnTo>
                    <a:pt x="291" y="260"/>
                  </a:lnTo>
                  <a:lnTo>
                    <a:pt x="294" y="260"/>
                  </a:lnTo>
                  <a:lnTo>
                    <a:pt x="296" y="260"/>
                  </a:lnTo>
                  <a:lnTo>
                    <a:pt x="297" y="260"/>
                  </a:lnTo>
                  <a:lnTo>
                    <a:pt x="302" y="260"/>
                  </a:lnTo>
                  <a:lnTo>
                    <a:pt x="303" y="260"/>
                  </a:lnTo>
                  <a:lnTo>
                    <a:pt x="308" y="260"/>
                  </a:lnTo>
                  <a:lnTo>
                    <a:pt x="308" y="252"/>
                  </a:lnTo>
                  <a:lnTo>
                    <a:pt x="310" y="252"/>
                  </a:lnTo>
                  <a:lnTo>
                    <a:pt x="313" y="252"/>
                  </a:lnTo>
                  <a:lnTo>
                    <a:pt x="314" y="252"/>
                  </a:lnTo>
                  <a:lnTo>
                    <a:pt x="314" y="244"/>
                  </a:lnTo>
                  <a:lnTo>
                    <a:pt x="319" y="244"/>
                  </a:lnTo>
                  <a:lnTo>
                    <a:pt x="321" y="244"/>
                  </a:lnTo>
                  <a:lnTo>
                    <a:pt x="321" y="237"/>
                  </a:lnTo>
                  <a:lnTo>
                    <a:pt x="322" y="237"/>
                  </a:lnTo>
                  <a:lnTo>
                    <a:pt x="325" y="237"/>
                  </a:lnTo>
                  <a:lnTo>
                    <a:pt x="327" y="237"/>
                  </a:lnTo>
                  <a:lnTo>
                    <a:pt x="331" y="237"/>
                  </a:lnTo>
                  <a:lnTo>
                    <a:pt x="333" y="237"/>
                  </a:lnTo>
                  <a:lnTo>
                    <a:pt x="335" y="237"/>
                  </a:lnTo>
                  <a:lnTo>
                    <a:pt x="338" y="237"/>
                  </a:lnTo>
                  <a:lnTo>
                    <a:pt x="339" y="237"/>
                  </a:lnTo>
                  <a:lnTo>
                    <a:pt x="344" y="237"/>
                  </a:lnTo>
                  <a:lnTo>
                    <a:pt x="344" y="229"/>
                  </a:lnTo>
                  <a:lnTo>
                    <a:pt x="345" y="229"/>
                  </a:lnTo>
                  <a:lnTo>
                    <a:pt x="345" y="220"/>
                  </a:lnTo>
                  <a:lnTo>
                    <a:pt x="353" y="220"/>
                  </a:lnTo>
                  <a:lnTo>
                    <a:pt x="353" y="212"/>
                  </a:lnTo>
                  <a:lnTo>
                    <a:pt x="359" y="212"/>
                  </a:lnTo>
                  <a:lnTo>
                    <a:pt x="359" y="204"/>
                  </a:lnTo>
                  <a:lnTo>
                    <a:pt x="373" y="204"/>
                  </a:lnTo>
                  <a:lnTo>
                    <a:pt x="373" y="196"/>
                  </a:lnTo>
                  <a:lnTo>
                    <a:pt x="375" y="196"/>
                  </a:lnTo>
                  <a:lnTo>
                    <a:pt x="381" y="196"/>
                  </a:lnTo>
                  <a:lnTo>
                    <a:pt x="383" y="196"/>
                  </a:lnTo>
                  <a:lnTo>
                    <a:pt x="386" y="196"/>
                  </a:lnTo>
                  <a:lnTo>
                    <a:pt x="391" y="196"/>
                  </a:lnTo>
                  <a:lnTo>
                    <a:pt x="391" y="181"/>
                  </a:lnTo>
                  <a:lnTo>
                    <a:pt x="398" y="181"/>
                  </a:lnTo>
                  <a:lnTo>
                    <a:pt x="400" y="181"/>
                  </a:lnTo>
                  <a:lnTo>
                    <a:pt x="409" y="181"/>
                  </a:lnTo>
                  <a:lnTo>
                    <a:pt x="411" y="181"/>
                  </a:lnTo>
                  <a:lnTo>
                    <a:pt x="428" y="181"/>
                  </a:lnTo>
                  <a:lnTo>
                    <a:pt x="436" y="181"/>
                  </a:lnTo>
                  <a:lnTo>
                    <a:pt x="440" y="181"/>
                  </a:lnTo>
                  <a:lnTo>
                    <a:pt x="442" y="181"/>
                  </a:lnTo>
                  <a:lnTo>
                    <a:pt x="442" y="173"/>
                  </a:lnTo>
                  <a:lnTo>
                    <a:pt x="445" y="173"/>
                  </a:lnTo>
                  <a:lnTo>
                    <a:pt x="447" y="173"/>
                  </a:lnTo>
                  <a:lnTo>
                    <a:pt x="451" y="173"/>
                  </a:lnTo>
                  <a:lnTo>
                    <a:pt x="453" y="173"/>
                  </a:lnTo>
                  <a:lnTo>
                    <a:pt x="454" y="173"/>
                  </a:lnTo>
                  <a:lnTo>
                    <a:pt x="458" y="173"/>
                  </a:lnTo>
                  <a:lnTo>
                    <a:pt x="459" y="173"/>
                  </a:lnTo>
                  <a:lnTo>
                    <a:pt x="459" y="163"/>
                  </a:lnTo>
                  <a:lnTo>
                    <a:pt x="464" y="163"/>
                  </a:lnTo>
                  <a:lnTo>
                    <a:pt x="465" y="163"/>
                  </a:lnTo>
                  <a:lnTo>
                    <a:pt x="465" y="148"/>
                  </a:lnTo>
                  <a:lnTo>
                    <a:pt x="470" y="148"/>
                  </a:lnTo>
                  <a:lnTo>
                    <a:pt x="470" y="140"/>
                  </a:lnTo>
                  <a:lnTo>
                    <a:pt x="472" y="140"/>
                  </a:lnTo>
                  <a:lnTo>
                    <a:pt x="476" y="140"/>
                  </a:lnTo>
                  <a:lnTo>
                    <a:pt x="478" y="140"/>
                  </a:lnTo>
                  <a:lnTo>
                    <a:pt x="478" y="131"/>
                  </a:lnTo>
                  <a:lnTo>
                    <a:pt x="482" y="131"/>
                  </a:lnTo>
                  <a:lnTo>
                    <a:pt x="484" y="131"/>
                  </a:lnTo>
                  <a:lnTo>
                    <a:pt x="484" y="123"/>
                  </a:lnTo>
                  <a:lnTo>
                    <a:pt x="486" y="123"/>
                  </a:lnTo>
                  <a:lnTo>
                    <a:pt x="495" y="123"/>
                  </a:lnTo>
                  <a:lnTo>
                    <a:pt x="501" y="123"/>
                  </a:lnTo>
                  <a:lnTo>
                    <a:pt x="503" y="123"/>
                  </a:lnTo>
                  <a:lnTo>
                    <a:pt x="506" y="123"/>
                  </a:lnTo>
                  <a:lnTo>
                    <a:pt x="507" y="123"/>
                  </a:lnTo>
                  <a:lnTo>
                    <a:pt x="510" y="123"/>
                  </a:lnTo>
                  <a:lnTo>
                    <a:pt x="512" y="123"/>
                  </a:lnTo>
                  <a:lnTo>
                    <a:pt x="517" y="123"/>
                  </a:lnTo>
                  <a:lnTo>
                    <a:pt x="518" y="123"/>
                  </a:lnTo>
                  <a:lnTo>
                    <a:pt x="523" y="123"/>
                  </a:lnTo>
                  <a:lnTo>
                    <a:pt x="531" y="123"/>
                  </a:lnTo>
                  <a:lnTo>
                    <a:pt x="531" y="115"/>
                  </a:lnTo>
                  <a:lnTo>
                    <a:pt x="532" y="115"/>
                  </a:lnTo>
                  <a:lnTo>
                    <a:pt x="535" y="115"/>
                  </a:lnTo>
                  <a:lnTo>
                    <a:pt x="539" y="115"/>
                  </a:lnTo>
                  <a:lnTo>
                    <a:pt x="539" y="107"/>
                  </a:lnTo>
                  <a:lnTo>
                    <a:pt x="542" y="107"/>
                  </a:lnTo>
                  <a:lnTo>
                    <a:pt x="542" y="98"/>
                  </a:lnTo>
                  <a:lnTo>
                    <a:pt x="543" y="98"/>
                  </a:lnTo>
                  <a:lnTo>
                    <a:pt x="548" y="98"/>
                  </a:lnTo>
                  <a:lnTo>
                    <a:pt x="549" y="98"/>
                  </a:lnTo>
                  <a:lnTo>
                    <a:pt x="551" y="98"/>
                  </a:lnTo>
                  <a:lnTo>
                    <a:pt x="562" y="98"/>
                  </a:lnTo>
                  <a:lnTo>
                    <a:pt x="563" y="98"/>
                  </a:lnTo>
                  <a:lnTo>
                    <a:pt x="563" y="90"/>
                  </a:lnTo>
                  <a:lnTo>
                    <a:pt x="570" y="90"/>
                  </a:lnTo>
                  <a:lnTo>
                    <a:pt x="571" y="90"/>
                  </a:lnTo>
                  <a:lnTo>
                    <a:pt x="574" y="90"/>
                  </a:lnTo>
                  <a:lnTo>
                    <a:pt x="574" y="82"/>
                  </a:lnTo>
                  <a:lnTo>
                    <a:pt x="579" y="82"/>
                  </a:lnTo>
                  <a:lnTo>
                    <a:pt x="579" y="75"/>
                  </a:lnTo>
                  <a:lnTo>
                    <a:pt x="581" y="75"/>
                  </a:lnTo>
                  <a:lnTo>
                    <a:pt x="584" y="75"/>
                  </a:lnTo>
                  <a:lnTo>
                    <a:pt x="585" y="75"/>
                  </a:lnTo>
                  <a:lnTo>
                    <a:pt x="590" y="75"/>
                  </a:lnTo>
                  <a:lnTo>
                    <a:pt x="591" y="75"/>
                  </a:lnTo>
                  <a:lnTo>
                    <a:pt x="593" y="75"/>
                  </a:lnTo>
                  <a:lnTo>
                    <a:pt x="604" y="75"/>
                  </a:lnTo>
                  <a:lnTo>
                    <a:pt x="604" y="65"/>
                  </a:lnTo>
                  <a:lnTo>
                    <a:pt x="605" y="65"/>
                  </a:lnTo>
                  <a:lnTo>
                    <a:pt x="609" y="65"/>
                  </a:lnTo>
                  <a:lnTo>
                    <a:pt x="612" y="65"/>
                  </a:lnTo>
                  <a:lnTo>
                    <a:pt x="616" y="65"/>
                  </a:lnTo>
                  <a:lnTo>
                    <a:pt x="618" y="65"/>
                  </a:lnTo>
                  <a:lnTo>
                    <a:pt x="618" y="57"/>
                  </a:lnTo>
                  <a:lnTo>
                    <a:pt x="621" y="57"/>
                  </a:lnTo>
                  <a:lnTo>
                    <a:pt x="630" y="57"/>
                  </a:lnTo>
                  <a:lnTo>
                    <a:pt x="637" y="57"/>
                  </a:lnTo>
                  <a:lnTo>
                    <a:pt x="640" y="57"/>
                  </a:lnTo>
                  <a:lnTo>
                    <a:pt x="643" y="57"/>
                  </a:lnTo>
                  <a:lnTo>
                    <a:pt x="646" y="57"/>
                  </a:lnTo>
                  <a:lnTo>
                    <a:pt x="648" y="57"/>
                  </a:lnTo>
                  <a:lnTo>
                    <a:pt x="652" y="57"/>
                  </a:lnTo>
                  <a:lnTo>
                    <a:pt x="666" y="57"/>
                  </a:lnTo>
                  <a:lnTo>
                    <a:pt x="672" y="57"/>
                  </a:lnTo>
                  <a:lnTo>
                    <a:pt x="677" y="57"/>
                  </a:lnTo>
                  <a:lnTo>
                    <a:pt x="683" y="57"/>
                  </a:lnTo>
                  <a:lnTo>
                    <a:pt x="685" y="57"/>
                  </a:lnTo>
                  <a:lnTo>
                    <a:pt x="691" y="57"/>
                  </a:lnTo>
                  <a:lnTo>
                    <a:pt x="691" y="50"/>
                  </a:lnTo>
                  <a:lnTo>
                    <a:pt x="694" y="50"/>
                  </a:lnTo>
                  <a:lnTo>
                    <a:pt x="694" y="40"/>
                  </a:lnTo>
                  <a:lnTo>
                    <a:pt x="696" y="40"/>
                  </a:lnTo>
                  <a:lnTo>
                    <a:pt x="697" y="40"/>
                  </a:lnTo>
                  <a:lnTo>
                    <a:pt x="697" y="32"/>
                  </a:lnTo>
                  <a:lnTo>
                    <a:pt x="700" y="32"/>
                  </a:lnTo>
                  <a:lnTo>
                    <a:pt x="702" y="32"/>
                  </a:lnTo>
                  <a:lnTo>
                    <a:pt x="707" y="32"/>
                  </a:lnTo>
                  <a:lnTo>
                    <a:pt x="707" y="23"/>
                  </a:lnTo>
                  <a:lnTo>
                    <a:pt x="714" y="23"/>
                  </a:lnTo>
                  <a:lnTo>
                    <a:pt x="716" y="23"/>
                  </a:lnTo>
                  <a:lnTo>
                    <a:pt x="724" y="23"/>
                  </a:lnTo>
                  <a:lnTo>
                    <a:pt x="725" y="23"/>
                  </a:lnTo>
                  <a:lnTo>
                    <a:pt x="730" y="23"/>
                  </a:lnTo>
                  <a:lnTo>
                    <a:pt x="730" y="15"/>
                  </a:lnTo>
                  <a:lnTo>
                    <a:pt x="732" y="15"/>
                  </a:lnTo>
                  <a:lnTo>
                    <a:pt x="736" y="15"/>
                  </a:lnTo>
                  <a:lnTo>
                    <a:pt x="741" y="15"/>
                  </a:lnTo>
                  <a:lnTo>
                    <a:pt x="747" y="15"/>
                  </a:lnTo>
                  <a:lnTo>
                    <a:pt x="749" y="15"/>
                  </a:lnTo>
                  <a:lnTo>
                    <a:pt x="750" y="15"/>
                  </a:lnTo>
                  <a:lnTo>
                    <a:pt x="750" y="7"/>
                  </a:lnTo>
                  <a:lnTo>
                    <a:pt x="753" y="7"/>
                  </a:lnTo>
                  <a:lnTo>
                    <a:pt x="755" y="7"/>
                  </a:lnTo>
                  <a:lnTo>
                    <a:pt x="757" y="7"/>
                  </a:lnTo>
                  <a:lnTo>
                    <a:pt x="760" y="7"/>
                  </a:lnTo>
                  <a:lnTo>
                    <a:pt x="763" y="7"/>
                  </a:lnTo>
                  <a:lnTo>
                    <a:pt x="763" y="0"/>
                  </a:lnTo>
                  <a:lnTo>
                    <a:pt x="766" y="0"/>
                  </a:lnTo>
                </a:path>
              </a:pathLst>
            </a:custGeom>
            <a:noFill/>
            <a:ln w="28575" cap="flat">
              <a:solidFill>
                <a:schemeClr val="accent1"/>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 name="Freeform 18">
              <a:extLst>
                <a:ext uri="{FF2B5EF4-FFF2-40B4-BE49-F238E27FC236}">
                  <a16:creationId xmlns:a16="http://schemas.microsoft.com/office/drawing/2014/main" xmlns="" id="{CBD3F94A-55D2-864E-A83D-AB5F99AE6309}"/>
                </a:ext>
              </a:extLst>
            </p:cNvPr>
            <p:cNvSpPr>
              <a:spLocks/>
            </p:cNvSpPr>
            <p:nvPr/>
          </p:nvSpPr>
          <p:spPr bwMode="auto">
            <a:xfrm>
              <a:off x="6209360" y="2907713"/>
              <a:ext cx="2196195" cy="1451681"/>
            </a:xfrm>
            <a:custGeom>
              <a:avLst/>
              <a:gdLst>
                <a:gd name="T0" fmla="*/ 11 w 1529"/>
                <a:gd name="T1" fmla="*/ 748 h 758"/>
                <a:gd name="T2" fmla="*/ 23 w 1529"/>
                <a:gd name="T3" fmla="*/ 731 h 758"/>
                <a:gd name="T4" fmla="*/ 42 w 1529"/>
                <a:gd name="T5" fmla="*/ 731 h 758"/>
                <a:gd name="T6" fmla="*/ 101 w 1529"/>
                <a:gd name="T7" fmla="*/ 731 h 758"/>
                <a:gd name="T8" fmla="*/ 139 w 1529"/>
                <a:gd name="T9" fmla="*/ 731 h 758"/>
                <a:gd name="T10" fmla="*/ 177 w 1529"/>
                <a:gd name="T11" fmla="*/ 731 h 758"/>
                <a:gd name="T12" fmla="*/ 185 w 1529"/>
                <a:gd name="T13" fmla="*/ 714 h 758"/>
                <a:gd name="T14" fmla="*/ 199 w 1529"/>
                <a:gd name="T15" fmla="*/ 706 h 758"/>
                <a:gd name="T16" fmla="*/ 216 w 1529"/>
                <a:gd name="T17" fmla="*/ 706 h 758"/>
                <a:gd name="T18" fmla="*/ 251 w 1529"/>
                <a:gd name="T19" fmla="*/ 706 h 758"/>
                <a:gd name="T20" fmla="*/ 288 w 1529"/>
                <a:gd name="T21" fmla="*/ 697 h 758"/>
                <a:gd name="T22" fmla="*/ 307 w 1529"/>
                <a:gd name="T23" fmla="*/ 689 h 758"/>
                <a:gd name="T24" fmla="*/ 322 w 1529"/>
                <a:gd name="T25" fmla="*/ 672 h 758"/>
                <a:gd name="T26" fmla="*/ 335 w 1529"/>
                <a:gd name="T27" fmla="*/ 645 h 758"/>
                <a:gd name="T28" fmla="*/ 361 w 1529"/>
                <a:gd name="T29" fmla="*/ 620 h 758"/>
                <a:gd name="T30" fmla="*/ 374 w 1529"/>
                <a:gd name="T31" fmla="*/ 611 h 758"/>
                <a:gd name="T32" fmla="*/ 397 w 1529"/>
                <a:gd name="T33" fmla="*/ 594 h 758"/>
                <a:gd name="T34" fmla="*/ 430 w 1529"/>
                <a:gd name="T35" fmla="*/ 594 h 758"/>
                <a:gd name="T36" fmla="*/ 469 w 1529"/>
                <a:gd name="T37" fmla="*/ 585 h 758"/>
                <a:gd name="T38" fmla="*/ 506 w 1529"/>
                <a:gd name="T39" fmla="*/ 577 h 758"/>
                <a:gd name="T40" fmla="*/ 534 w 1529"/>
                <a:gd name="T41" fmla="*/ 560 h 758"/>
                <a:gd name="T42" fmla="*/ 562 w 1529"/>
                <a:gd name="T43" fmla="*/ 533 h 758"/>
                <a:gd name="T44" fmla="*/ 585 w 1529"/>
                <a:gd name="T45" fmla="*/ 516 h 758"/>
                <a:gd name="T46" fmla="*/ 626 w 1529"/>
                <a:gd name="T47" fmla="*/ 499 h 758"/>
                <a:gd name="T48" fmla="*/ 648 w 1529"/>
                <a:gd name="T49" fmla="*/ 472 h 758"/>
                <a:gd name="T50" fmla="*/ 670 w 1529"/>
                <a:gd name="T51" fmla="*/ 455 h 758"/>
                <a:gd name="T52" fmla="*/ 699 w 1529"/>
                <a:gd name="T53" fmla="*/ 438 h 758"/>
                <a:gd name="T54" fmla="*/ 719 w 1529"/>
                <a:gd name="T55" fmla="*/ 419 h 758"/>
                <a:gd name="T56" fmla="*/ 741 w 1529"/>
                <a:gd name="T57" fmla="*/ 412 h 758"/>
                <a:gd name="T58" fmla="*/ 755 w 1529"/>
                <a:gd name="T59" fmla="*/ 412 h 758"/>
                <a:gd name="T60" fmla="*/ 766 w 1529"/>
                <a:gd name="T61" fmla="*/ 402 h 758"/>
                <a:gd name="T62" fmla="*/ 777 w 1529"/>
                <a:gd name="T63" fmla="*/ 394 h 758"/>
                <a:gd name="T64" fmla="*/ 791 w 1529"/>
                <a:gd name="T65" fmla="*/ 394 h 758"/>
                <a:gd name="T66" fmla="*/ 802 w 1529"/>
                <a:gd name="T67" fmla="*/ 384 h 758"/>
                <a:gd name="T68" fmla="*/ 821 w 1529"/>
                <a:gd name="T69" fmla="*/ 376 h 758"/>
                <a:gd name="T70" fmla="*/ 831 w 1529"/>
                <a:gd name="T71" fmla="*/ 357 h 758"/>
                <a:gd name="T72" fmla="*/ 841 w 1529"/>
                <a:gd name="T73" fmla="*/ 340 h 758"/>
                <a:gd name="T74" fmla="*/ 858 w 1529"/>
                <a:gd name="T75" fmla="*/ 331 h 758"/>
                <a:gd name="T76" fmla="*/ 892 w 1529"/>
                <a:gd name="T77" fmla="*/ 321 h 758"/>
                <a:gd name="T78" fmla="*/ 923 w 1529"/>
                <a:gd name="T79" fmla="*/ 312 h 758"/>
                <a:gd name="T80" fmla="*/ 954 w 1529"/>
                <a:gd name="T81" fmla="*/ 295 h 758"/>
                <a:gd name="T82" fmla="*/ 983 w 1529"/>
                <a:gd name="T83" fmla="*/ 285 h 758"/>
                <a:gd name="T84" fmla="*/ 1009 w 1529"/>
                <a:gd name="T85" fmla="*/ 267 h 758"/>
                <a:gd name="T86" fmla="*/ 1071 w 1529"/>
                <a:gd name="T87" fmla="*/ 259 h 758"/>
                <a:gd name="T88" fmla="*/ 1090 w 1529"/>
                <a:gd name="T89" fmla="*/ 249 h 758"/>
                <a:gd name="T90" fmla="*/ 1127 w 1529"/>
                <a:gd name="T91" fmla="*/ 240 h 758"/>
                <a:gd name="T92" fmla="*/ 1143 w 1529"/>
                <a:gd name="T93" fmla="*/ 221 h 758"/>
                <a:gd name="T94" fmla="*/ 1152 w 1529"/>
                <a:gd name="T95" fmla="*/ 204 h 758"/>
                <a:gd name="T96" fmla="*/ 1162 w 1529"/>
                <a:gd name="T97" fmla="*/ 176 h 758"/>
                <a:gd name="T98" fmla="*/ 1182 w 1529"/>
                <a:gd name="T99" fmla="*/ 176 h 758"/>
                <a:gd name="T100" fmla="*/ 1215 w 1529"/>
                <a:gd name="T101" fmla="*/ 157 h 758"/>
                <a:gd name="T102" fmla="*/ 1261 w 1529"/>
                <a:gd name="T103" fmla="*/ 148 h 758"/>
                <a:gd name="T104" fmla="*/ 1294 w 1529"/>
                <a:gd name="T105" fmla="*/ 139 h 758"/>
                <a:gd name="T106" fmla="*/ 1320 w 1529"/>
                <a:gd name="T107" fmla="*/ 120 h 758"/>
                <a:gd name="T108" fmla="*/ 1358 w 1529"/>
                <a:gd name="T109" fmla="*/ 111 h 758"/>
                <a:gd name="T110" fmla="*/ 1401 w 1529"/>
                <a:gd name="T111" fmla="*/ 101 h 758"/>
                <a:gd name="T112" fmla="*/ 1431 w 1529"/>
                <a:gd name="T113" fmla="*/ 94 h 758"/>
                <a:gd name="T114" fmla="*/ 1462 w 1529"/>
                <a:gd name="T115" fmla="*/ 75 h 758"/>
                <a:gd name="T116" fmla="*/ 1479 w 1529"/>
                <a:gd name="T117" fmla="*/ 65 h 758"/>
                <a:gd name="T118" fmla="*/ 1498 w 1529"/>
                <a:gd name="T119" fmla="*/ 55 h 758"/>
                <a:gd name="T120" fmla="*/ 1509 w 1529"/>
                <a:gd name="T121" fmla="*/ 45 h 758"/>
                <a:gd name="T122" fmla="*/ 1518 w 1529"/>
                <a:gd name="T123" fmla="*/ 34 h 758"/>
                <a:gd name="T124" fmla="*/ 1529 w 1529"/>
                <a:gd name="T125" fmla="*/ 22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9" h="758">
                  <a:moveTo>
                    <a:pt x="0" y="758"/>
                  </a:moveTo>
                  <a:lnTo>
                    <a:pt x="3" y="758"/>
                  </a:lnTo>
                  <a:lnTo>
                    <a:pt x="5" y="758"/>
                  </a:lnTo>
                  <a:lnTo>
                    <a:pt x="5" y="748"/>
                  </a:lnTo>
                  <a:lnTo>
                    <a:pt x="6" y="748"/>
                  </a:lnTo>
                  <a:lnTo>
                    <a:pt x="11" y="748"/>
                  </a:lnTo>
                  <a:lnTo>
                    <a:pt x="11" y="741"/>
                  </a:lnTo>
                  <a:lnTo>
                    <a:pt x="12" y="741"/>
                  </a:lnTo>
                  <a:lnTo>
                    <a:pt x="16" y="741"/>
                  </a:lnTo>
                  <a:lnTo>
                    <a:pt x="16" y="731"/>
                  </a:lnTo>
                  <a:lnTo>
                    <a:pt x="17" y="731"/>
                  </a:lnTo>
                  <a:lnTo>
                    <a:pt x="23" y="731"/>
                  </a:lnTo>
                  <a:lnTo>
                    <a:pt x="26" y="731"/>
                  </a:lnTo>
                  <a:lnTo>
                    <a:pt x="28" y="731"/>
                  </a:lnTo>
                  <a:lnTo>
                    <a:pt x="33" y="731"/>
                  </a:lnTo>
                  <a:lnTo>
                    <a:pt x="34" y="731"/>
                  </a:lnTo>
                  <a:lnTo>
                    <a:pt x="39" y="731"/>
                  </a:lnTo>
                  <a:lnTo>
                    <a:pt x="42" y="731"/>
                  </a:lnTo>
                  <a:lnTo>
                    <a:pt x="70" y="731"/>
                  </a:lnTo>
                  <a:lnTo>
                    <a:pt x="73" y="731"/>
                  </a:lnTo>
                  <a:lnTo>
                    <a:pt x="76" y="731"/>
                  </a:lnTo>
                  <a:lnTo>
                    <a:pt x="90" y="731"/>
                  </a:lnTo>
                  <a:lnTo>
                    <a:pt x="100" y="731"/>
                  </a:lnTo>
                  <a:lnTo>
                    <a:pt x="101" y="731"/>
                  </a:lnTo>
                  <a:lnTo>
                    <a:pt x="107" y="731"/>
                  </a:lnTo>
                  <a:lnTo>
                    <a:pt x="109" y="731"/>
                  </a:lnTo>
                  <a:lnTo>
                    <a:pt x="118" y="731"/>
                  </a:lnTo>
                  <a:lnTo>
                    <a:pt x="131" y="731"/>
                  </a:lnTo>
                  <a:lnTo>
                    <a:pt x="137" y="731"/>
                  </a:lnTo>
                  <a:lnTo>
                    <a:pt x="139" y="731"/>
                  </a:lnTo>
                  <a:lnTo>
                    <a:pt x="143" y="731"/>
                  </a:lnTo>
                  <a:lnTo>
                    <a:pt x="151" y="731"/>
                  </a:lnTo>
                  <a:lnTo>
                    <a:pt x="165" y="731"/>
                  </a:lnTo>
                  <a:lnTo>
                    <a:pt x="171" y="731"/>
                  </a:lnTo>
                  <a:lnTo>
                    <a:pt x="173" y="731"/>
                  </a:lnTo>
                  <a:lnTo>
                    <a:pt x="177" y="731"/>
                  </a:lnTo>
                  <a:lnTo>
                    <a:pt x="177" y="723"/>
                  </a:lnTo>
                  <a:lnTo>
                    <a:pt x="179" y="723"/>
                  </a:lnTo>
                  <a:lnTo>
                    <a:pt x="181" y="723"/>
                  </a:lnTo>
                  <a:lnTo>
                    <a:pt x="184" y="723"/>
                  </a:lnTo>
                  <a:lnTo>
                    <a:pt x="184" y="714"/>
                  </a:lnTo>
                  <a:lnTo>
                    <a:pt x="185" y="714"/>
                  </a:lnTo>
                  <a:lnTo>
                    <a:pt x="185" y="706"/>
                  </a:lnTo>
                  <a:lnTo>
                    <a:pt x="187" y="706"/>
                  </a:lnTo>
                  <a:lnTo>
                    <a:pt x="190" y="706"/>
                  </a:lnTo>
                  <a:lnTo>
                    <a:pt x="192" y="706"/>
                  </a:lnTo>
                  <a:lnTo>
                    <a:pt x="198" y="706"/>
                  </a:lnTo>
                  <a:lnTo>
                    <a:pt x="199" y="706"/>
                  </a:lnTo>
                  <a:lnTo>
                    <a:pt x="204" y="706"/>
                  </a:lnTo>
                  <a:lnTo>
                    <a:pt x="206" y="706"/>
                  </a:lnTo>
                  <a:lnTo>
                    <a:pt x="210" y="706"/>
                  </a:lnTo>
                  <a:lnTo>
                    <a:pt x="212" y="706"/>
                  </a:lnTo>
                  <a:lnTo>
                    <a:pt x="215" y="706"/>
                  </a:lnTo>
                  <a:lnTo>
                    <a:pt x="216" y="706"/>
                  </a:lnTo>
                  <a:lnTo>
                    <a:pt x="218" y="706"/>
                  </a:lnTo>
                  <a:lnTo>
                    <a:pt x="229" y="706"/>
                  </a:lnTo>
                  <a:lnTo>
                    <a:pt x="230" y="706"/>
                  </a:lnTo>
                  <a:lnTo>
                    <a:pt x="240" y="706"/>
                  </a:lnTo>
                  <a:lnTo>
                    <a:pt x="244" y="706"/>
                  </a:lnTo>
                  <a:lnTo>
                    <a:pt x="251" y="706"/>
                  </a:lnTo>
                  <a:lnTo>
                    <a:pt x="257" y="706"/>
                  </a:lnTo>
                  <a:lnTo>
                    <a:pt x="263" y="706"/>
                  </a:lnTo>
                  <a:lnTo>
                    <a:pt x="269" y="706"/>
                  </a:lnTo>
                  <a:lnTo>
                    <a:pt x="285" y="706"/>
                  </a:lnTo>
                  <a:lnTo>
                    <a:pt x="288" y="706"/>
                  </a:lnTo>
                  <a:lnTo>
                    <a:pt x="288" y="697"/>
                  </a:lnTo>
                  <a:lnTo>
                    <a:pt x="291" y="697"/>
                  </a:lnTo>
                  <a:lnTo>
                    <a:pt x="294" y="697"/>
                  </a:lnTo>
                  <a:lnTo>
                    <a:pt x="301" y="697"/>
                  </a:lnTo>
                  <a:lnTo>
                    <a:pt x="304" y="697"/>
                  </a:lnTo>
                  <a:lnTo>
                    <a:pt x="304" y="689"/>
                  </a:lnTo>
                  <a:lnTo>
                    <a:pt x="307" y="689"/>
                  </a:lnTo>
                  <a:lnTo>
                    <a:pt x="307" y="680"/>
                  </a:lnTo>
                  <a:lnTo>
                    <a:pt x="311" y="680"/>
                  </a:lnTo>
                  <a:lnTo>
                    <a:pt x="318" y="680"/>
                  </a:lnTo>
                  <a:lnTo>
                    <a:pt x="319" y="680"/>
                  </a:lnTo>
                  <a:lnTo>
                    <a:pt x="322" y="680"/>
                  </a:lnTo>
                  <a:lnTo>
                    <a:pt x="322" y="672"/>
                  </a:lnTo>
                  <a:lnTo>
                    <a:pt x="325" y="672"/>
                  </a:lnTo>
                  <a:lnTo>
                    <a:pt x="325" y="663"/>
                  </a:lnTo>
                  <a:lnTo>
                    <a:pt x="330" y="663"/>
                  </a:lnTo>
                  <a:lnTo>
                    <a:pt x="330" y="655"/>
                  </a:lnTo>
                  <a:lnTo>
                    <a:pt x="335" y="655"/>
                  </a:lnTo>
                  <a:lnTo>
                    <a:pt x="335" y="645"/>
                  </a:lnTo>
                  <a:lnTo>
                    <a:pt x="336" y="645"/>
                  </a:lnTo>
                  <a:lnTo>
                    <a:pt x="336" y="636"/>
                  </a:lnTo>
                  <a:lnTo>
                    <a:pt x="353" y="636"/>
                  </a:lnTo>
                  <a:lnTo>
                    <a:pt x="353" y="628"/>
                  </a:lnTo>
                  <a:lnTo>
                    <a:pt x="361" y="628"/>
                  </a:lnTo>
                  <a:lnTo>
                    <a:pt x="361" y="620"/>
                  </a:lnTo>
                  <a:lnTo>
                    <a:pt x="363" y="620"/>
                  </a:lnTo>
                  <a:lnTo>
                    <a:pt x="367" y="620"/>
                  </a:lnTo>
                  <a:lnTo>
                    <a:pt x="369" y="620"/>
                  </a:lnTo>
                  <a:lnTo>
                    <a:pt x="372" y="620"/>
                  </a:lnTo>
                  <a:lnTo>
                    <a:pt x="372" y="611"/>
                  </a:lnTo>
                  <a:lnTo>
                    <a:pt x="374" y="611"/>
                  </a:lnTo>
                  <a:lnTo>
                    <a:pt x="380" y="611"/>
                  </a:lnTo>
                  <a:lnTo>
                    <a:pt x="380" y="603"/>
                  </a:lnTo>
                  <a:lnTo>
                    <a:pt x="389" y="603"/>
                  </a:lnTo>
                  <a:lnTo>
                    <a:pt x="389" y="594"/>
                  </a:lnTo>
                  <a:lnTo>
                    <a:pt x="395" y="594"/>
                  </a:lnTo>
                  <a:lnTo>
                    <a:pt x="397" y="594"/>
                  </a:lnTo>
                  <a:lnTo>
                    <a:pt x="402" y="594"/>
                  </a:lnTo>
                  <a:lnTo>
                    <a:pt x="408" y="594"/>
                  </a:lnTo>
                  <a:lnTo>
                    <a:pt x="414" y="594"/>
                  </a:lnTo>
                  <a:lnTo>
                    <a:pt x="420" y="594"/>
                  </a:lnTo>
                  <a:lnTo>
                    <a:pt x="427" y="594"/>
                  </a:lnTo>
                  <a:lnTo>
                    <a:pt x="430" y="594"/>
                  </a:lnTo>
                  <a:lnTo>
                    <a:pt x="434" y="594"/>
                  </a:lnTo>
                  <a:lnTo>
                    <a:pt x="452" y="594"/>
                  </a:lnTo>
                  <a:lnTo>
                    <a:pt x="453" y="594"/>
                  </a:lnTo>
                  <a:lnTo>
                    <a:pt x="464" y="594"/>
                  </a:lnTo>
                  <a:lnTo>
                    <a:pt x="469" y="594"/>
                  </a:lnTo>
                  <a:lnTo>
                    <a:pt x="469" y="585"/>
                  </a:lnTo>
                  <a:lnTo>
                    <a:pt x="472" y="585"/>
                  </a:lnTo>
                  <a:lnTo>
                    <a:pt x="475" y="585"/>
                  </a:lnTo>
                  <a:lnTo>
                    <a:pt x="490" y="585"/>
                  </a:lnTo>
                  <a:lnTo>
                    <a:pt x="490" y="577"/>
                  </a:lnTo>
                  <a:lnTo>
                    <a:pt x="500" y="577"/>
                  </a:lnTo>
                  <a:lnTo>
                    <a:pt x="506" y="577"/>
                  </a:lnTo>
                  <a:lnTo>
                    <a:pt x="506" y="567"/>
                  </a:lnTo>
                  <a:lnTo>
                    <a:pt x="509" y="567"/>
                  </a:lnTo>
                  <a:lnTo>
                    <a:pt x="514" y="567"/>
                  </a:lnTo>
                  <a:lnTo>
                    <a:pt x="520" y="567"/>
                  </a:lnTo>
                  <a:lnTo>
                    <a:pt x="520" y="560"/>
                  </a:lnTo>
                  <a:lnTo>
                    <a:pt x="534" y="560"/>
                  </a:lnTo>
                  <a:lnTo>
                    <a:pt x="534" y="550"/>
                  </a:lnTo>
                  <a:lnTo>
                    <a:pt x="537" y="550"/>
                  </a:lnTo>
                  <a:lnTo>
                    <a:pt x="537" y="543"/>
                  </a:lnTo>
                  <a:lnTo>
                    <a:pt x="540" y="543"/>
                  </a:lnTo>
                  <a:lnTo>
                    <a:pt x="540" y="533"/>
                  </a:lnTo>
                  <a:lnTo>
                    <a:pt x="562" y="533"/>
                  </a:lnTo>
                  <a:lnTo>
                    <a:pt x="565" y="533"/>
                  </a:lnTo>
                  <a:lnTo>
                    <a:pt x="575" y="533"/>
                  </a:lnTo>
                  <a:lnTo>
                    <a:pt x="575" y="525"/>
                  </a:lnTo>
                  <a:lnTo>
                    <a:pt x="581" y="525"/>
                  </a:lnTo>
                  <a:lnTo>
                    <a:pt x="585" y="525"/>
                  </a:lnTo>
                  <a:lnTo>
                    <a:pt x="585" y="516"/>
                  </a:lnTo>
                  <a:lnTo>
                    <a:pt x="592" y="516"/>
                  </a:lnTo>
                  <a:lnTo>
                    <a:pt x="592" y="507"/>
                  </a:lnTo>
                  <a:lnTo>
                    <a:pt x="596" y="507"/>
                  </a:lnTo>
                  <a:lnTo>
                    <a:pt x="596" y="499"/>
                  </a:lnTo>
                  <a:lnTo>
                    <a:pt x="613" y="499"/>
                  </a:lnTo>
                  <a:lnTo>
                    <a:pt x="626" y="499"/>
                  </a:lnTo>
                  <a:lnTo>
                    <a:pt x="635" y="499"/>
                  </a:lnTo>
                  <a:lnTo>
                    <a:pt x="635" y="490"/>
                  </a:lnTo>
                  <a:lnTo>
                    <a:pt x="642" y="490"/>
                  </a:lnTo>
                  <a:lnTo>
                    <a:pt x="642" y="482"/>
                  </a:lnTo>
                  <a:lnTo>
                    <a:pt x="648" y="482"/>
                  </a:lnTo>
                  <a:lnTo>
                    <a:pt x="648" y="472"/>
                  </a:lnTo>
                  <a:lnTo>
                    <a:pt x="651" y="472"/>
                  </a:lnTo>
                  <a:lnTo>
                    <a:pt x="652" y="472"/>
                  </a:lnTo>
                  <a:lnTo>
                    <a:pt x="666" y="472"/>
                  </a:lnTo>
                  <a:lnTo>
                    <a:pt x="666" y="463"/>
                  </a:lnTo>
                  <a:lnTo>
                    <a:pt x="670" y="463"/>
                  </a:lnTo>
                  <a:lnTo>
                    <a:pt x="670" y="455"/>
                  </a:lnTo>
                  <a:lnTo>
                    <a:pt x="687" y="455"/>
                  </a:lnTo>
                  <a:lnTo>
                    <a:pt x="688" y="455"/>
                  </a:lnTo>
                  <a:lnTo>
                    <a:pt x="688" y="446"/>
                  </a:lnTo>
                  <a:lnTo>
                    <a:pt x="691" y="446"/>
                  </a:lnTo>
                  <a:lnTo>
                    <a:pt x="691" y="438"/>
                  </a:lnTo>
                  <a:lnTo>
                    <a:pt x="699" y="438"/>
                  </a:lnTo>
                  <a:lnTo>
                    <a:pt x="705" y="438"/>
                  </a:lnTo>
                  <a:lnTo>
                    <a:pt x="705" y="429"/>
                  </a:lnTo>
                  <a:lnTo>
                    <a:pt x="707" y="429"/>
                  </a:lnTo>
                  <a:lnTo>
                    <a:pt x="707" y="419"/>
                  </a:lnTo>
                  <a:lnTo>
                    <a:pt x="710" y="419"/>
                  </a:lnTo>
                  <a:lnTo>
                    <a:pt x="719" y="419"/>
                  </a:lnTo>
                  <a:lnTo>
                    <a:pt x="722" y="419"/>
                  </a:lnTo>
                  <a:lnTo>
                    <a:pt x="730" y="419"/>
                  </a:lnTo>
                  <a:lnTo>
                    <a:pt x="730" y="412"/>
                  </a:lnTo>
                  <a:lnTo>
                    <a:pt x="736" y="412"/>
                  </a:lnTo>
                  <a:lnTo>
                    <a:pt x="740" y="412"/>
                  </a:lnTo>
                  <a:lnTo>
                    <a:pt x="741" y="412"/>
                  </a:lnTo>
                  <a:lnTo>
                    <a:pt x="743" y="412"/>
                  </a:lnTo>
                  <a:lnTo>
                    <a:pt x="746" y="412"/>
                  </a:lnTo>
                  <a:lnTo>
                    <a:pt x="747" y="412"/>
                  </a:lnTo>
                  <a:lnTo>
                    <a:pt x="749" y="412"/>
                  </a:lnTo>
                  <a:lnTo>
                    <a:pt x="754" y="412"/>
                  </a:lnTo>
                  <a:lnTo>
                    <a:pt x="755" y="412"/>
                  </a:lnTo>
                  <a:lnTo>
                    <a:pt x="758" y="412"/>
                  </a:lnTo>
                  <a:lnTo>
                    <a:pt x="758" y="402"/>
                  </a:lnTo>
                  <a:lnTo>
                    <a:pt x="760" y="402"/>
                  </a:lnTo>
                  <a:lnTo>
                    <a:pt x="761" y="402"/>
                  </a:lnTo>
                  <a:lnTo>
                    <a:pt x="763" y="402"/>
                  </a:lnTo>
                  <a:lnTo>
                    <a:pt x="766" y="402"/>
                  </a:lnTo>
                  <a:lnTo>
                    <a:pt x="768" y="402"/>
                  </a:lnTo>
                  <a:lnTo>
                    <a:pt x="771" y="402"/>
                  </a:lnTo>
                  <a:lnTo>
                    <a:pt x="772" y="402"/>
                  </a:lnTo>
                  <a:lnTo>
                    <a:pt x="772" y="394"/>
                  </a:lnTo>
                  <a:lnTo>
                    <a:pt x="774" y="394"/>
                  </a:lnTo>
                  <a:lnTo>
                    <a:pt x="777" y="394"/>
                  </a:lnTo>
                  <a:lnTo>
                    <a:pt x="779" y="394"/>
                  </a:lnTo>
                  <a:lnTo>
                    <a:pt x="783" y="394"/>
                  </a:lnTo>
                  <a:lnTo>
                    <a:pt x="785" y="394"/>
                  </a:lnTo>
                  <a:lnTo>
                    <a:pt x="786" y="394"/>
                  </a:lnTo>
                  <a:lnTo>
                    <a:pt x="789" y="394"/>
                  </a:lnTo>
                  <a:lnTo>
                    <a:pt x="791" y="394"/>
                  </a:lnTo>
                  <a:lnTo>
                    <a:pt x="793" y="394"/>
                  </a:lnTo>
                  <a:lnTo>
                    <a:pt x="796" y="394"/>
                  </a:lnTo>
                  <a:lnTo>
                    <a:pt x="797" y="394"/>
                  </a:lnTo>
                  <a:lnTo>
                    <a:pt x="799" y="394"/>
                  </a:lnTo>
                  <a:lnTo>
                    <a:pt x="799" y="384"/>
                  </a:lnTo>
                  <a:lnTo>
                    <a:pt x="802" y="384"/>
                  </a:lnTo>
                  <a:lnTo>
                    <a:pt x="803" y="384"/>
                  </a:lnTo>
                  <a:lnTo>
                    <a:pt x="808" y="384"/>
                  </a:lnTo>
                  <a:lnTo>
                    <a:pt x="808" y="376"/>
                  </a:lnTo>
                  <a:lnTo>
                    <a:pt x="816" y="376"/>
                  </a:lnTo>
                  <a:lnTo>
                    <a:pt x="819" y="376"/>
                  </a:lnTo>
                  <a:lnTo>
                    <a:pt x="821" y="376"/>
                  </a:lnTo>
                  <a:lnTo>
                    <a:pt x="822" y="376"/>
                  </a:lnTo>
                  <a:lnTo>
                    <a:pt x="825" y="376"/>
                  </a:lnTo>
                  <a:lnTo>
                    <a:pt x="825" y="366"/>
                  </a:lnTo>
                  <a:lnTo>
                    <a:pt x="827" y="366"/>
                  </a:lnTo>
                  <a:lnTo>
                    <a:pt x="827" y="357"/>
                  </a:lnTo>
                  <a:lnTo>
                    <a:pt x="831" y="357"/>
                  </a:lnTo>
                  <a:lnTo>
                    <a:pt x="833" y="357"/>
                  </a:lnTo>
                  <a:lnTo>
                    <a:pt x="838" y="357"/>
                  </a:lnTo>
                  <a:lnTo>
                    <a:pt x="838" y="349"/>
                  </a:lnTo>
                  <a:lnTo>
                    <a:pt x="839" y="349"/>
                  </a:lnTo>
                  <a:lnTo>
                    <a:pt x="841" y="349"/>
                  </a:lnTo>
                  <a:lnTo>
                    <a:pt x="841" y="340"/>
                  </a:lnTo>
                  <a:lnTo>
                    <a:pt x="844" y="340"/>
                  </a:lnTo>
                  <a:lnTo>
                    <a:pt x="847" y="340"/>
                  </a:lnTo>
                  <a:lnTo>
                    <a:pt x="850" y="340"/>
                  </a:lnTo>
                  <a:lnTo>
                    <a:pt x="850" y="331"/>
                  </a:lnTo>
                  <a:lnTo>
                    <a:pt x="853" y="331"/>
                  </a:lnTo>
                  <a:lnTo>
                    <a:pt x="858" y="331"/>
                  </a:lnTo>
                  <a:lnTo>
                    <a:pt x="875" y="331"/>
                  </a:lnTo>
                  <a:lnTo>
                    <a:pt x="886" y="331"/>
                  </a:lnTo>
                  <a:lnTo>
                    <a:pt x="888" y="331"/>
                  </a:lnTo>
                  <a:lnTo>
                    <a:pt x="891" y="331"/>
                  </a:lnTo>
                  <a:lnTo>
                    <a:pt x="891" y="321"/>
                  </a:lnTo>
                  <a:lnTo>
                    <a:pt x="892" y="321"/>
                  </a:lnTo>
                  <a:lnTo>
                    <a:pt x="909" y="321"/>
                  </a:lnTo>
                  <a:lnTo>
                    <a:pt x="912" y="321"/>
                  </a:lnTo>
                  <a:lnTo>
                    <a:pt x="912" y="312"/>
                  </a:lnTo>
                  <a:lnTo>
                    <a:pt x="916" y="312"/>
                  </a:lnTo>
                  <a:lnTo>
                    <a:pt x="922" y="312"/>
                  </a:lnTo>
                  <a:lnTo>
                    <a:pt x="923" y="312"/>
                  </a:lnTo>
                  <a:lnTo>
                    <a:pt x="923" y="304"/>
                  </a:lnTo>
                  <a:lnTo>
                    <a:pt x="931" y="304"/>
                  </a:lnTo>
                  <a:lnTo>
                    <a:pt x="931" y="295"/>
                  </a:lnTo>
                  <a:lnTo>
                    <a:pt x="934" y="295"/>
                  </a:lnTo>
                  <a:lnTo>
                    <a:pt x="947" y="295"/>
                  </a:lnTo>
                  <a:lnTo>
                    <a:pt x="954" y="295"/>
                  </a:lnTo>
                  <a:lnTo>
                    <a:pt x="958" y="295"/>
                  </a:lnTo>
                  <a:lnTo>
                    <a:pt x="958" y="285"/>
                  </a:lnTo>
                  <a:lnTo>
                    <a:pt x="976" y="285"/>
                  </a:lnTo>
                  <a:lnTo>
                    <a:pt x="978" y="285"/>
                  </a:lnTo>
                  <a:lnTo>
                    <a:pt x="979" y="285"/>
                  </a:lnTo>
                  <a:lnTo>
                    <a:pt x="983" y="285"/>
                  </a:lnTo>
                  <a:lnTo>
                    <a:pt x="983" y="276"/>
                  </a:lnTo>
                  <a:lnTo>
                    <a:pt x="990" y="276"/>
                  </a:lnTo>
                  <a:lnTo>
                    <a:pt x="995" y="276"/>
                  </a:lnTo>
                  <a:lnTo>
                    <a:pt x="997" y="276"/>
                  </a:lnTo>
                  <a:lnTo>
                    <a:pt x="997" y="267"/>
                  </a:lnTo>
                  <a:lnTo>
                    <a:pt x="1009" y="267"/>
                  </a:lnTo>
                  <a:lnTo>
                    <a:pt x="1014" y="267"/>
                  </a:lnTo>
                  <a:lnTo>
                    <a:pt x="1025" y="267"/>
                  </a:lnTo>
                  <a:lnTo>
                    <a:pt x="1042" y="267"/>
                  </a:lnTo>
                  <a:lnTo>
                    <a:pt x="1062" y="267"/>
                  </a:lnTo>
                  <a:lnTo>
                    <a:pt x="1071" y="267"/>
                  </a:lnTo>
                  <a:lnTo>
                    <a:pt x="1071" y="259"/>
                  </a:lnTo>
                  <a:lnTo>
                    <a:pt x="1082" y="259"/>
                  </a:lnTo>
                  <a:lnTo>
                    <a:pt x="1084" y="259"/>
                  </a:lnTo>
                  <a:lnTo>
                    <a:pt x="1084" y="249"/>
                  </a:lnTo>
                  <a:lnTo>
                    <a:pt x="1087" y="249"/>
                  </a:lnTo>
                  <a:lnTo>
                    <a:pt x="1088" y="249"/>
                  </a:lnTo>
                  <a:lnTo>
                    <a:pt x="1090" y="249"/>
                  </a:lnTo>
                  <a:lnTo>
                    <a:pt x="1096" y="249"/>
                  </a:lnTo>
                  <a:lnTo>
                    <a:pt x="1098" y="249"/>
                  </a:lnTo>
                  <a:lnTo>
                    <a:pt x="1099" y="249"/>
                  </a:lnTo>
                  <a:lnTo>
                    <a:pt x="1124" y="249"/>
                  </a:lnTo>
                  <a:lnTo>
                    <a:pt x="1127" y="249"/>
                  </a:lnTo>
                  <a:lnTo>
                    <a:pt x="1127" y="240"/>
                  </a:lnTo>
                  <a:lnTo>
                    <a:pt x="1129" y="240"/>
                  </a:lnTo>
                  <a:lnTo>
                    <a:pt x="1134" y="240"/>
                  </a:lnTo>
                  <a:lnTo>
                    <a:pt x="1134" y="231"/>
                  </a:lnTo>
                  <a:lnTo>
                    <a:pt x="1135" y="231"/>
                  </a:lnTo>
                  <a:lnTo>
                    <a:pt x="1135" y="221"/>
                  </a:lnTo>
                  <a:lnTo>
                    <a:pt x="1143" y="221"/>
                  </a:lnTo>
                  <a:lnTo>
                    <a:pt x="1146" y="221"/>
                  </a:lnTo>
                  <a:lnTo>
                    <a:pt x="1146" y="212"/>
                  </a:lnTo>
                  <a:lnTo>
                    <a:pt x="1148" y="212"/>
                  </a:lnTo>
                  <a:lnTo>
                    <a:pt x="1149" y="212"/>
                  </a:lnTo>
                  <a:lnTo>
                    <a:pt x="1149" y="204"/>
                  </a:lnTo>
                  <a:lnTo>
                    <a:pt x="1152" y="204"/>
                  </a:lnTo>
                  <a:lnTo>
                    <a:pt x="1152" y="186"/>
                  </a:lnTo>
                  <a:lnTo>
                    <a:pt x="1154" y="186"/>
                  </a:lnTo>
                  <a:lnTo>
                    <a:pt x="1155" y="186"/>
                  </a:lnTo>
                  <a:lnTo>
                    <a:pt x="1158" y="186"/>
                  </a:lnTo>
                  <a:lnTo>
                    <a:pt x="1162" y="186"/>
                  </a:lnTo>
                  <a:lnTo>
                    <a:pt x="1162" y="176"/>
                  </a:lnTo>
                  <a:lnTo>
                    <a:pt x="1165" y="176"/>
                  </a:lnTo>
                  <a:lnTo>
                    <a:pt x="1169" y="176"/>
                  </a:lnTo>
                  <a:lnTo>
                    <a:pt x="1171" y="176"/>
                  </a:lnTo>
                  <a:lnTo>
                    <a:pt x="1172" y="176"/>
                  </a:lnTo>
                  <a:lnTo>
                    <a:pt x="1177" y="176"/>
                  </a:lnTo>
                  <a:lnTo>
                    <a:pt x="1182" y="176"/>
                  </a:lnTo>
                  <a:lnTo>
                    <a:pt x="1185" y="176"/>
                  </a:lnTo>
                  <a:lnTo>
                    <a:pt x="1201" y="176"/>
                  </a:lnTo>
                  <a:lnTo>
                    <a:pt x="1201" y="157"/>
                  </a:lnTo>
                  <a:lnTo>
                    <a:pt x="1207" y="157"/>
                  </a:lnTo>
                  <a:lnTo>
                    <a:pt x="1213" y="157"/>
                  </a:lnTo>
                  <a:lnTo>
                    <a:pt x="1215" y="157"/>
                  </a:lnTo>
                  <a:lnTo>
                    <a:pt x="1222" y="157"/>
                  </a:lnTo>
                  <a:lnTo>
                    <a:pt x="1229" y="157"/>
                  </a:lnTo>
                  <a:lnTo>
                    <a:pt x="1232" y="157"/>
                  </a:lnTo>
                  <a:lnTo>
                    <a:pt x="1249" y="157"/>
                  </a:lnTo>
                  <a:lnTo>
                    <a:pt x="1261" y="157"/>
                  </a:lnTo>
                  <a:lnTo>
                    <a:pt x="1261" y="148"/>
                  </a:lnTo>
                  <a:lnTo>
                    <a:pt x="1263" y="148"/>
                  </a:lnTo>
                  <a:lnTo>
                    <a:pt x="1278" y="148"/>
                  </a:lnTo>
                  <a:lnTo>
                    <a:pt x="1281" y="148"/>
                  </a:lnTo>
                  <a:lnTo>
                    <a:pt x="1288" y="148"/>
                  </a:lnTo>
                  <a:lnTo>
                    <a:pt x="1288" y="139"/>
                  </a:lnTo>
                  <a:lnTo>
                    <a:pt x="1294" y="139"/>
                  </a:lnTo>
                  <a:lnTo>
                    <a:pt x="1297" y="139"/>
                  </a:lnTo>
                  <a:lnTo>
                    <a:pt x="1297" y="131"/>
                  </a:lnTo>
                  <a:lnTo>
                    <a:pt x="1308" y="131"/>
                  </a:lnTo>
                  <a:lnTo>
                    <a:pt x="1314" y="131"/>
                  </a:lnTo>
                  <a:lnTo>
                    <a:pt x="1314" y="120"/>
                  </a:lnTo>
                  <a:lnTo>
                    <a:pt x="1320" y="120"/>
                  </a:lnTo>
                  <a:lnTo>
                    <a:pt x="1330" y="120"/>
                  </a:lnTo>
                  <a:lnTo>
                    <a:pt x="1330" y="111"/>
                  </a:lnTo>
                  <a:lnTo>
                    <a:pt x="1333" y="111"/>
                  </a:lnTo>
                  <a:lnTo>
                    <a:pt x="1348" y="111"/>
                  </a:lnTo>
                  <a:lnTo>
                    <a:pt x="1353" y="111"/>
                  </a:lnTo>
                  <a:lnTo>
                    <a:pt x="1358" y="111"/>
                  </a:lnTo>
                  <a:lnTo>
                    <a:pt x="1361" y="111"/>
                  </a:lnTo>
                  <a:lnTo>
                    <a:pt x="1370" y="111"/>
                  </a:lnTo>
                  <a:lnTo>
                    <a:pt x="1372" y="111"/>
                  </a:lnTo>
                  <a:lnTo>
                    <a:pt x="1378" y="111"/>
                  </a:lnTo>
                  <a:lnTo>
                    <a:pt x="1401" y="111"/>
                  </a:lnTo>
                  <a:lnTo>
                    <a:pt x="1401" y="101"/>
                  </a:lnTo>
                  <a:lnTo>
                    <a:pt x="1406" y="101"/>
                  </a:lnTo>
                  <a:lnTo>
                    <a:pt x="1406" y="94"/>
                  </a:lnTo>
                  <a:lnTo>
                    <a:pt x="1408" y="94"/>
                  </a:lnTo>
                  <a:lnTo>
                    <a:pt x="1412" y="94"/>
                  </a:lnTo>
                  <a:lnTo>
                    <a:pt x="1422" y="94"/>
                  </a:lnTo>
                  <a:lnTo>
                    <a:pt x="1431" y="94"/>
                  </a:lnTo>
                  <a:lnTo>
                    <a:pt x="1433" y="94"/>
                  </a:lnTo>
                  <a:lnTo>
                    <a:pt x="1433" y="84"/>
                  </a:lnTo>
                  <a:lnTo>
                    <a:pt x="1445" y="84"/>
                  </a:lnTo>
                  <a:lnTo>
                    <a:pt x="1445" y="75"/>
                  </a:lnTo>
                  <a:lnTo>
                    <a:pt x="1456" y="75"/>
                  </a:lnTo>
                  <a:lnTo>
                    <a:pt x="1462" y="75"/>
                  </a:lnTo>
                  <a:lnTo>
                    <a:pt x="1468" y="75"/>
                  </a:lnTo>
                  <a:lnTo>
                    <a:pt x="1471" y="75"/>
                  </a:lnTo>
                  <a:lnTo>
                    <a:pt x="1475" y="75"/>
                  </a:lnTo>
                  <a:lnTo>
                    <a:pt x="1478" y="75"/>
                  </a:lnTo>
                  <a:lnTo>
                    <a:pt x="1478" y="65"/>
                  </a:lnTo>
                  <a:lnTo>
                    <a:pt x="1479" y="65"/>
                  </a:lnTo>
                  <a:lnTo>
                    <a:pt x="1484" y="65"/>
                  </a:lnTo>
                  <a:lnTo>
                    <a:pt x="1492" y="65"/>
                  </a:lnTo>
                  <a:lnTo>
                    <a:pt x="1493" y="65"/>
                  </a:lnTo>
                  <a:lnTo>
                    <a:pt x="1496" y="65"/>
                  </a:lnTo>
                  <a:lnTo>
                    <a:pt x="1496" y="55"/>
                  </a:lnTo>
                  <a:lnTo>
                    <a:pt x="1498" y="55"/>
                  </a:lnTo>
                  <a:lnTo>
                    <a:pt x="1499" y="55"/>
                  </a:lnTo>
                  <a:lnTo>
                    <a:pt x="1503" y="55"/>
                  </a:lnTo>
                  <a:lnTo>
                    <a:pt x="1503" y="45"/>
                  </a:lnTo>
                  <a:lnTo>
                    <a:pt x="1504" y="45"/>
                  </a:lnTo>
                  <a:lnTo>
                    <a:pt x="1506" y="45"/>
                  </a:lnTo>
                  <a:lnTo>
                    <a:pt x="1509" y="45"/>
                  </a:lnTo>
                  <a:lnTo>
                    <a:pt x="1510" y="45"/>
                  </a:lnTo>
                  <a:lnTo>
                    <a:pt x="1512" y="45"/>
                  </a:lnTo>
                  <a:lnTo>
                    <a:pt x="1515" y="45"/>
                  </a:lnTo>
                  <a:lnTo>
                    <a:pt x="1515" y="34"/>
                  </a:lnTo>
                  <a:lnTo>
                    <a:pt x="1517" y="34"/>
                  </a:lnTo>
                  <a:lnTo>
                    <a:pt x="1518" y="34"/>
                  </a:lnTo>
                  <a:lnTo>
                    <a:pt x="1518" y="22"/>
                  </a:lnTo>
                  <a:lnTo>
                    <a:pt x="1521" y="22"/>
                  </a:lnTo>
                  <a:lnTo>
                    <a:pt x="1523" y="22"/>
                  </a:lnTo>
                  <a:lnTo>
                    <a:pt x="1526" y="22"/>
                  </a:lnTo>
                  <a:lnTo>
                    <a:pt x="1528" y="22"/>
                  </a:lnTo>
                  <a:lnTo>
                    <a:pt x="1529" y="22"/>
                  </a:lnTo>
                  <a:lnTo>
                    <a:pt x="1529" y="0"/>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97" name="TextBox 96">
            <a:extLst>
              <a:ext uri="{FF2B5EF4-FFF2-40B4-BE49-F238E27FC236}">
                <a16:creationId xmlns:a16="http://schemas.microsoft.com/office/drawing/2014/main" xmlns="" id="{87464774-3B89-784D-BCFD-C6411DEE8774}"/>
              </a:ext>
            </a:extLst>
          </p:cNvPr>
          <p:cNvSpPr txBox="1"/>
          <p:nvPr/>
        </p:nvSpPr>
        <p:spPr>
          <a:xfrm>
            <a:off x="2046836" y="2469022"/>
            <a:ext cx="797013" cy="327782"/>
          </a:xfrm>
          <a:prstGeom prst="rect">
            <a:avLst/>
          </a:prstGeom>
          <a:noFill/>
        </p:spPr>
        <p:txBody>
          <a:bodyPr wrap="none" tIns="4572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1" i="0" u="none" strike="noStrike" kern="1200" normalizeH="0" baseline="0" noProof="0" dirty="0">
                <a:uLnTx/>
                <a:uFillTx/>
                <a:latin typeface="Arial"/>
                <a:ea typeface="+mn-ea"/>
                <a:cs typeface="+mn-cs"/>
              </a:rPr>
              <a:t>RRR = 36%</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1" u="none" strike="noStrike" kern="1200" normalizeH="0" baseline="0" noProof="0" dirty="0">
                <a:uLnTx/>
                <a:uFillTx/>
                <a:latin typeface="Arial"/>
                <a:ea typeface="+mn-ea"/>
                <a:cs typeface="+mn-cs"/>
              </a:rPr>
              <a:t>p</a:t>
            </a:r>
            <a:r>
              <a:rPr kumimoji="0" lang="en-US" sz="900" b="1" i="0" u="none" strike="noStrike" kern="1200" normalizeH="0" baseline="0" noProof="0" dirty="0">
                <a:uLnTx/>
                <a:uFillTx/>
                <a:latin typeface="Arial"/>
                <a:ea typeface="+mn-ea"/>
                <a:cs typeface="+mn-cs"/>
              </a:rPr>
              <a:t> = 0.008</a:t>
            </a:r>
          </a:p>
        </p:txBody>
      </p:sp>
      <p:sp>
        <p:nvSpPr>
          <p:cNvPr id="98" name="TextBox 97">
            <a:extLst>
              <a:ext uri="{FF2B5EF4-FFF2-40B4-BE49-F238E27FC236}">
                <a16:creationId xmlns:a16="http://schemas.microsoft.com/office/drawing/2014/main" xmlns="" id="{042A2F46-4B81-BE49-BDA7-C13F68E363AB}"/>
              </a:ext>
            </a:extLst>
          </p:cNvPr>
          <p:cNvSpPr txBox="1"/>
          <p:nvPr/>
        </p:nvSpPr>
        <p:spPr>
          <a:xfrm>
            <a:off x="3035463" y="2469022"/>
            <a:ext cx="797014" cy="327782"/>
          </a:xfrm>
          <a:prstGeom prst="rect">
            <a:avLst/>
          </a:prstGeom>
          <a:noFill/>
        </p:spPr>
        <p:txBody>
          <a:bodyPr wrap="none" tIns="4572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1" i="0" u="none" strike="noStrike" kern="1200" normalizeH="0" baseline="0" noProof="0" dirty="0">
                <a:uLnTx/>
                <a:uFillTx/>
                <a:latin typeface="Arial"/>
                <a:ea typeface="+mn-ea"/>
                <a:cs typeface="+mn-cs"/>
              </a:rPr>
              <a:t>RRR = 33%</a:t>
            </a:r>
            <a:br>
              <a:rPr kumimoji="0" lang="en-US" sz="900" b="1" i="0" u="none" strike="noStrike" kern="1200" normalizeH="0" baseline="0" noProof="0" dirty="0">
                <a:uLnTx/>
                <a:uFillTx/>
                <a:latin typeface="Arial"/>
                <a:ea typeface="+mn-ea"/>
                <a:cs typeface="+mn-cs"/>
              </a:rPr>
            </a:br>
            <a:r>
              <a:rPr lang="en-US" sz="900" b="1" dirty="0">
                <a:latin typeface="Arial"/>
              </a:rPr>
              <a:t>p</a:t>
            </a:r>
            <a:r>
              <a:rPr kumimoji="0" lang="en-US" sz="900" b="1" i="0" u="none" strike="noStrike" kern="1200" normalizeH="0" baseline="0" noProof="0" dirty="0">
                <a:uLnTx/>
                <a:uFillTx/>
                <a:latin typeface="Arial"/>
                <a:ea typeface="+mn-ea"/>
                <a:cs typeface="+mn-cs"/>
              </a:rPr>
              <a:t> = 0.096</a:t>
            </a:r>
          </a:p>
        </p:txBody>
      </p:sp>
      <p:sp>
        <p:nvSpPr>
          <p:cNvPr id="7" name="TextBox 6">
            <a:extLst>
              <a:ext uri="{FF2B5EF4-FFF2-40B4-BE49-F238E27FC236}">
                <a16:creationId xmlns:a16="http://schemas.microsoft.com/office/drawing/2014/main" xmlns="" id="{7BE11C51-BEEB-9844-92BC-C7504A6F4879}"/>
              </a:ext>
            </a:extLst>
          </p:cNvPr>
          <p:cNvSpPr txBox="1"/>
          <p:nvPr/>
        </p:nvSpPr>
        <p:spPr>
          <a:xfrm>
            <a:off x="7903511" y="2509201"/>
            <a:ext cx="612347" cy="281616"/>
          </a:xfrm>
          <a:prstGeom prst="rect">
            <a:avLst/>
          </a:prstGeom>
          <a:noFill/>
        </p:spPr>
        <p:txBody>
          <a:bodyPr wrap="none" lIns="0" tIns="45720" rIns="0" bIns="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Arial"/>
                <a:ea typeface="+mn-ea"/>
                <a:cs typeface="+mn-cs"/>
              </a:rPr>
              <a:t>RRR = 21%</a:t>
            </a:r>
          </a:p>
          <a:p>
            <a:pPr marL="0" marR="0" lvl="0" indent="0" algn="ctr" defTabSz="914400" rtl="0" eaLnBrk="1" fontAlgn="auto" latinLnBrk="0" hangingPunct="1">
              <a:lnSpc>
                <a:spcPct val="85000"/>
              </a:lnSpc>
              <a:spcBef>
                <a:spcPts val="0"/>
              </a:spcBef>
              <a:spcAft>
                <a:spcPts val="0"/>
              </a:spcAft>
              <a:buClrTx/>
              <a:buSzTx/>
              <a:buFontTx/>
              <a:buNone/>
              <a:tabLst/>
              <a:defRPr/>
            </a:pPr>
            <a:r>
              <a:rPr lang="en-US" sz="900" b="1" dirty="0">
                <a:latin typeface="Arial"/>
              </a:rPr>
              <a:t>p</a:t>
            </a:r>
            <a:r>
              <a:rPr kumimoji="0" lang="en-US" sz="900" b="1" i="0" u="none" strike="noStrike" kern="1200" cap="none" spc="0" normalizeH="0" baseline="0" noProof="0" dirty="0">
                <a:ln>
                  <a:noFill/>
                </a:ln>
                <a:effectLst/>
                <a:uLnTx/>
                <a:uFillTx/>
                <a:latin typeface="Arial"/>
                <a:ea typeface="+mn-ea"/>
                <a:cs typeface="+mn-cs"/>
              </a:rPr>
              <a:t> = 0.039</a:t>
            </a:r>
          </a:p>
        </p:txBody>
      </p:sp>
      <p:sp>
        <p:nvSpPr>
          <p:cNvPr id="99" name="TextBox 98">
            <a:extLst>
              <a:ext uri="{FF2B5EF4-FFF2-40B4-BE49-F238E27FC236}">
                <a16:creationId xmlns:a16="http://schemas.microsoft.com/office/drawing/2014/main" xmlns="" id="{DEE9ECC8-40A2-D04F-8841-505BBC34339B}"/>
              </a:ext>
            </a:extLst>
          </p:cNvPr>
          <p:cNvSpPr txBox="1"/>
          <p:nvPr/>
        </p:nvSpPr>
        <p:spPr>
          <a:xfrm>
            <a:off x="5811901" y="2509201"/>
            <a:ext cx="797014" cy="327782"/>
          </a:xfrm>
          <a:prstGeom prst="rect">
            <a:avLst/>
          </a:prstGeom>
          <a:noFill/>
        </p:spPr>
        <p:txBody>
          <a:bodyPr wrap="none" tIns="4572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Arial"/>
                <a:ea typeface="+mn-ea"/>
                <a:cs typeface="+mn-cs"/>
              </a:rPr>
              <a:t>RRR = 25%</a:t>
            </a:r>
            <a:br>
              <a:rPr kumimoji="0" lang="en-US" sz="900" b="1" i="0" u="none" strike="noStrike" kern="1200" cap="none" spc="0" normalizeH="0" baseline="0" noProof="0" dirty="0">
                <a:ln>
                  <a:noFill/>
                </a:ln>
                <a:effectLst/>
                <a:uLnTx/>
                <a:uFillTx/>
                <a:latin typeface="Arial"/>
                <a:ea typeface="+mn-ea"/>
                <a:cs typeface="+mn-cs"/>
              </a:rPr>
            </a:br>
            <a:r>
              <a:rPr kumimoji="0" lang="en-US" sz="900" b="1" u="none" strike="noStrike" kern="1200" cap="none" spc="0" normalizeH="0" baseline="0" noProof="0" dirty="0">
                <a:ln>
                  <a:noFill/>
                </a:ln>
                <a:effectLst/>
                <a:uLnTx/>
                <a:uFillTx/>
                <a:latin typeface="Arial"/>
                <a:ea typeface="+mn-ea"/>
                <a:cs typeface="+mn-cs"/>
              </a:rPr>
              <a:t>p</a:t>
            </a:r>
            <a:r>
              <a:rPr kumimoji="0" lang="en-US" sz="900" b="1" i="0" u="none" strike="noStrike" kern="1200" cap="none" spc="0" normalizeH="0" baseline="0" noProof="0" dirty="0">
                <a:ln>
                  <a:noFill/>
                </a:ln>
                <a:effectLst/>
                <a:uLnTx/>
                <a:uFillTx/>
                <a:latin typeface="Arial"/>
                <a:ea typeface="+mn-ea"/>
                <a:cs typeface="+mn-cs"/>
              </a:rPr>
              <a:t> = 0.096</a:t>
            </a:r>
          </a:p>
        </p:txBody>
      </p:sp>
      <p:sp>
        <p:nvSpPr>
          <p:cNvPr id="100" name="TextBox 99">
            <a:extLst>
              <a:ext uri="{FF2B5EF4-FFF2-40B4-BE49-F238E27FC236}">
                <a16:creationId xmlns:a16="http://schemas.microsoft.com/office/drawing/2014/main" xmlns="" id="{389782F9-4D9A-5041-8304-08B276E93096}"/>
              </a:ext>
            </a:extLst>
          </p:cNvPr>
          <p:cNvSpPr txBox="1"/>
          <p:nvPr/>
        </p:nvSpPr>
        <p:spPr>
          <a:xfrm>
            <a:off x="6799351" y="2509201"/>
            <a:ext cx="797014" cy="327782"/>
          </a:xfrm>
          <a:prstGeom prst="rect">
            <a:avLst/>
          </a:prstGeom>
          <a:noFill/>
        </p:spPr>
        <p:txBody>
          <a:bodyPr wrap="none" tIns="45720"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Arial"/>
                <a:ea typeface="+mn-ea"/>
                <a:cs typeface="+mn-cs"/>
              </a:rPr>
              <a:t>RRR = 25%</a:t>
            </a:r>
          </a:p>
          <a:p>
            <a:pPr marL="0" marR="0" lvl="0" indent="0" algn="ctr" defTabSz="914400" rtl="0" eaLnBrk="1" fontAlgn="auto" latinLnBrk="0" hangingPunct="1">
              <a:lnSpc>
                <a:spcPct val="85000"/>
              </a:lnSpc>
              <a:spcBef>
                <a:spcPts val="0"/>
              </a:spcBef>
              <a:spcAft>
                <a:spcPts val="0"/>
              </a:spcAft>
              <a:buClrTx/>
              <a:buSzTx/>
              <a:buFontTx/>
              <a:buNone/>
              <a:tabLst/>
              <a:defRPr/>
            </a:pPr>
            <a:r>
              <a:rPr lang="en-US" sz="900" b="1" dirty="0">
                <a:latin typeface="Arial"/>
              </a:rPr>
              <a:t>p</a:t>
            </a:r>
            <a:r>
              <a:rPr kumimoji="0" lang="en-US" sz="900" b="1" i="0" u="none" strike="noStrike" kern="1200" cap="none" spc="0" normalizeH="0" baseline="0" noProof="0" dirty="0">
                <a:ln>
                  <a:noFill/>
                </a:ln>
                <a:effectLst/>
                <a:uLnTx/>
                <a:uFillTx/>
                <a:latin typeface="Arial"/>
                <a:ea typeface="+mn-ea"/>
                <a:cs typeface="+mn-cs"/>
              </a:rPr>
              <a:t> = 0.057</a:t>
            </a:r>
            <a:endParaRPr kumimoji="0" lang="en-US" sz="900" b="1" i="1" u="none" strike="noStrike" kern="1200" cap="none" spc="0" normalizeH="0" baseline="0" noProof="0" dirty="0">
              <a:ln>
                <a:noFill/>
              </a:ln>
              <a:effectLst/>
              <a:uLnTx/>
              <a:uFillTx/>
              <a:latin typeface="Arial"/>
              <a:ea typeface="+mn-ea"/>
              <a:cs typeface="+mn-cs"/>
            </a:endParaRPr>
          </a:p>
        </p:txBody>
      </p:sp>
      <p:grpSp>
        <p:nvGrpSpPr>
          <p:cNvPr id="147" name="Group 146">
            <a:extLst>
              <a:ext uri="{FF2B5EF4-FFF2-40B4-BE49-F238E27FC236}">
                <a16:creationId xmlns:a16="http://schemas.microsoft.com/office/drawing/2014/main" xmlns="" id="{4CDE20F8-4702-1B42-9E5B-B6BDC86991B6}"/>
              </a:ext>
            </a:extLst>
          </p:cNvPr>
          <p:cNvGrpSpPr/>
          <p:nvPr/>
        </p:nvGrpSpPr>
        <p:grpSpPr>
          <a:xfrm>
            <a:off x="4966437" y="2339015"/>
            <a:ext cx="3411066" cy="3167779"/>
            <a:chOff x="1178209" y="2339015"/>
            <a:chExt cx="3411066" cy="3167779"/>
          </a:xfrm>
        </p:grpSpPr>
        <p:sp>
          <p:nvSpPr>
            <p:cNvPr id="148" name="TextBox 147">
              <a:extLst>
                <a:ext uri="{FF2B5EF4-FFF2-40B4-BE49-F238E27FC236}">
                  <a16:creationId xmlns:a16="http://schemas.microsoft.com/office/drawing/2014/main" xmlns="" id="{50E97014-95CC-8140-B240-721B83003C54}"/>
                </a:ext>
              </a:extLst>
            </p:cNvPr>
            <p:cNvSpPr txBox="1"/>
            <p:nvPr/>
          </p:nvSpPr>
          <p:spPr>
            <a:xfrm>
              <a:off x="2457657" y="5279357"/>
              <a:ext cx="934731" cy="22743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normalizeH="0" baseline="0" noProof="0" dirty="0">
                  <a:uLnTx/>
                  <a:uFillTx/>
                  <a:latin typeface="Arial"/>
                  <a:ea typeface="+mn-ea"/>
                  <a:cs typeface="+mn-cs"/>
                </a:rPr>
                <a:t>Study month</a:t>
              </a:r>
            </a:p>
          </p:txBody>
        </p:sp>
        <p:cxnSp>
          <p:nvCxnSpPr>
            <p:cNvPr id="155" name="Straight Connector 154">
              <a:extLst>
                <a:ext uri="{FF2B5EF4-FFF2-40B4-BE49-F238E27FC236}">
                  <a16:creationId xmlns:a16="http://schemas.microsoft.com/office/drawing/2014/main" xmlns="" id="{57675E92-6099-5847-BA7C-0EEDDCEF507B}"/>
                </a:ext>
              </a:extLst>
            </p:cNvPr>
            <p:cNvCxnSpPr/>
            <p:nvPr/>
          </p:nvCxnSpPr>
          <p:spPr bwMode="auto">
            <a:xfrm>
              <a:off x="1457942" y="5050839"/>
              <a:ext cx="296351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xmlns="" id="{250F6EC1-6B76-3E4D-B927-103C527D5D4F}"/>
                </a:ext>
              </a:extLst>
            </p:cNvPr>
            <p:cNvCxnSpPr/>
            <p:nvPr/>
          </p:nvCxnSpPr>
          <p:spPr bwMode="auto">
            <a:xfrm>
              <a:off x="3430374" y="5045507"/>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xmlns="" id="{884817D9-0F93-B748-ABDA-1C18E7F1F0DE}"/>
                </a:ext>
              </a:extLst>
            </p:cNvPr>
            <p:cNvCxnSpPr/>
            <p:nvPr/>
          </p:nvCxnSpPr>
          <p:spPr bwMode="auto">
            <a:xfrm>
              <a:off x="2444370" y="5045507"/>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xmlns="" id="{7D547A52-0177-9C45-9783-F508600308EB}"/>
                </a:ext>
              </a:extLst>
            </p:cNvPr>
            <p:cNvCxnSpPr/>
            <p:nvPr/>
          </p:nvCxnSpPr>
          <p:spPr bwMode="auto">
            <a:xfrm>
              <a:off x="4416764" y="5046757"/>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62" name="TextBox 161">
              <a:extLst>
                <a:ext uri="{FF2B5EF4-FFF2-40B4-BE49-F238E27FC236}">
                  <a16:creationId xmlns:a16="http://schemas.microsoft.com/office/drawing/2014/main" xmlns="" id="{E956A0A1-BBC1-E349-867A-3E414E73B896}"/>
                </a:ext>
              </a:extLst>
            </p:cNvPr>
            <p:cNvSpPr txBox="1"/>
            <p:nvPr/>
          </p:nvSpPr>
          <p:spPr>
            <a:xfrm>
              <a:off x="1323981" y="5077616"/>
              <a:ext cx="26321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0</a:t>
              </a:r>
            </a:p>
          </p:txBody>
        </p:sp>
        <p:sp>
          <p:nvSpPr>
            <p:cNvPr id="165" name="TextBox 164">
              <a:extLst>
                <a:ext uri="{FF2B5EF4-FFF2-40B4-BE49-F238E27FC236}">
                  <a16:creationId xmlns:a16="http://schemas.microsoft.com/office/drawing/2014/main" xmlns="" id="{55D09A11-1E24-A146-BFC1-76AE0B41CE02}"/>
                </a:ext>
              </a:extLst>
            </p:cNvPr>
            <p:cNvSpPr txBox="1"/>
            <p:nvPr/>
          </p:nvSpPr>
          <p:spPr>
            <a:xfrm>
              <a:off x="2275171" y="5077619"/>
              <a:ext cx="34176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12</a:t>
              </a:r>
            </a:p>
          </p:txBody>
        </p:sp>
        <p:sp>
          <p:nvSpPr>
            <p:cNvPr id="166" name="TextBox 165">
              <a:extLst>
                <a:ext uri="{FF2B5EF4-FFF2-40B4-BE49-F238E27FC236}">
                  <a16:creationId xmlns:a16="http://schemas.microsoft.com/office/drawing/2014/main" xmlns="" id="{9C4F5E74-E028-2146-9149-2B09EE46DAA9}"/>
                </a:ext>
              </a:extLst>
            </p:cNvPr>
            <p:cNvSpPr txBox="1"/>
            <p:nvPr/>
          </p:nvSpPr>
          <p:spPr>
            <a:xfrm>
              <a:off x="3261125" y="5077613"/>
              <a:ext cx="34176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24</a:t>
              </a:r>
            </a:p>
          </p:txBody>
        </p:sp>
        <p:sp>
          <p:nvSpPr>
            <p:cNvPr id="167" name="TextBox 166">
              <a:extLst>
                <a:ext uri="{FF2B5EF4-FFF2-40B4-BE49-F238E27FC236}">
                  <a16:creationId xmlns:a16="http://schemas.microsoft.com/office/drawing/2014/main" xmlns="" id="{ED3CCBA0-D27F-B146-BAFA-CB05E1146D48}"/>
                </a:ext>
              </a:extLst>
            </p:cNvPr>
            <p:cNvSpPr txBox="1"/>
            <p:nvPr/>
          </p:nvSpPr>
          <p:spPr>
            <a:xfrm>
              <a:off x="4247514" y="5078861"/>
              <a:ext cx="34176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36</a:t>
              </a:r>
            </a:p>
          </p:txBody>
        </p:sp>
        <p:sp>
          <p:nvSpPr>
            <p:cNvPr id="168" name="TextBox 167">
              <a:extLst>
                <a:ext uri="{FF2B5EF4-FFF2-40B4-BE49-F238E27FC236}">
                  <a16:creationId xmlns:a16="http://schemas.microsoft.com/office/drawing/2014/main" xmlns="" id="{7417035B-AC74-6B4B-9C1B-0008120E6127}"/>
                </a:ext>
              </a:extLst>
            </p:cNvPr>
            <p:cNvSpPr txBox="1"/>
            <p:nvPr/>
          </p:nvSpPr>
          <p:spPr>
            <a:xfrm>
              <a:off x="1178211" y="3465902"/>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4</a:t>
              </a:r>
            </a:p>
          </p:txBody>
        </p:sp>
        <p:sp>
          <p:nvSpPr>
            <p:cNvPr id="169" name="TextBox 168">
              <a:extLst>
                <a:ext uri="{FF2B5EF4-FFF2-40B4-BE49-F238E27FC236}">
                  <a16:creationId xmlns:a16="http://schemas.microsoft.com/office/drawing/2014/main" xmlns="" id="{F8C2E173-BA27-0941-A780-2E98313434AD}"/>
                </a:ext>
              </a:extLst>
            </p:cNvPr>
            <p:cNvSpPr txBox="1"/>
            <p:nvPr/>
          </p:nvSpPr>
          <p:spPr>
            <a:xfrm>
              <a:off x="1178210" y="3830752"/>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3</a:t>
              </a:r>
            </a:p>
          </p:txBody>
        </p:sp>
        <p:sp>
          <p:nvSpPr>
            <p:cNvPr id="170" name="TextBox 169">
              <a:extLst>
                <a:ext uri="{FF2B5EF4-FFF2-40B4-BE49-F238E27FC236}">
                  <a16:creationId xmlns:a16="http://schemas.microsoft.com/office/drawing/2014/main" xmlns="" id="{084CB253-74C4-1947-9840-C18CA7DAEEAE}"/>
                </a:ext>
              </a:extLst>
            </p:cNvPr>
            <p:cNvSpPr txBox="1"/>
            <p:nvPr/>
          </p:nvSpPr>
          <p:spPr>
            <a:xfrm>
              <a:off x="1178210" y="4193665"/>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2</a:t>
              </a:r>
            </a:p>
          </p:txBody>
        </p:sp>
        <p:sp>
          <p:nvSpPr>
            <p:cNvPr id="171" name="TextBox 170">
              <a:extLst>
                <a:ext uri="{FF2B5EF4-FFF2-40B4-BE49-F238E27FC236}">
                  <a16:creationId xmlns:a16="http://schemas.microsoft.com/office/drawing/2014/main" xmlns="" id="{9A5AFB30-6EA3-3740-8EDE-AC1FA237193B}"/>
                </a:ext>
              </a:extLst>
            </p:cNvPr>
            <p:cNvSpPr txBox="1"/>
            <p:nvPr/>
          </p:nvSpPr>
          <p:spPr>
            <a:xfrm>
              <a:off x="1178210" y="4547658"/>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1</a:t>
              </a:r>
            </a:p>
          </p:txBody>
        </p:sp>
        <p:sp>
          <p:nvSpPr>
            <p:cNvPr id="172" name="TextBox 171">
              <a:extLst>
                <a:ext uri="{FF2B5EF4-FFF2-40B4-BE49-F238E27FC236}">
                  <a16:creationId xmlns:a16="http://schemas.microsoft.com/office/drawing/2014/main" xmlns="" id="{0D141EA8-EEF6-B347-A46B-12C928A4A7AD}"/>
                </a:ext>
              </a:extLst>
            </p:cNvPr>
            <p:cNvSpPr txBox="1"/>
            <p:nvPr/>
          </p:nvSpPr>
          <p:spPr>
            <a:xfrm>
              <a:off x="1178210" y="3077387"/>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5</a:t>
              </a:r>
            </a:p>
          </p:txBody>
        </p:sp>
        <p:sp>
          <p:nvSpPr>
            <p:cNvPr id="173" name="TextBox 172">
              <a:extLst>
                <a:ext uri="{FF2B5EF4-FFF2-40B4-BE49-F238E27FC236}">
                  <a16:creationId xmlns:a16="http://schemas.microsoft.com/office/drawing/2014/main" xmlns="" id="{FC1081E3-67EE-C944-A5A6-F51F15E6BCE0}"/>
                </a:ext>
              </a:extLst>
            </p:cNvPr>
            <p:cNvSpPr txBox="1"/>
            <p:nvPr/>
          </p:nvSpPr>
          <p:spPr>
            <a:xfrm>
              <a:off x="1178210" y="4934931"/>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0</a:t>
              </a:r>
            </a:p>
          </p:txBody>
        </p:sp>
        <p:sp>
          <p:nvSpPr>
            <p:cNvPr id="174" name="TextBox 173">
              <a:extLst>
                <a:ext uri="{FF2B5EF4-FFF2-40B4-BE49-F238E27FC236}">
                  <a16:creationId xmlns:a16="http://schemas.microsoft.com/office/drawing/2014/main" xmlns="" id="{71B4CA5B-631E-E04F-8F9C-3EA2C0D6B4DB}"/>
                </a:ext>
              </a:extLst>
            </p:cNvPr>
            <p:cNvSpPr txBox="1"/>
            <p:nvPr/>
          </p:nvSpPr>
          <p:spPr>
            <a:xfrm>
              <a:off x="1178209" y="2339015"/>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7</a:t>
              </a:r>
            </a:p>
          </p:txBody>
        </p:sp>
        <p:sp>
          <p:nvSpPr>
            <p:cNvPr id="175" name="TextBox 174">
              <a:extLst>
                <a:ext uri="{FF2B5EF4-FFF2-40B4-BE49-F238E27FC236}">
                  <a16:creationId xmlns:a16="http://schemas.microsoft.com/office/drawing/2014/main" xmlns="" id="{2FD134E0-73BA-6348-B021-B44289871A86}"/>
                </a:ext>
              </a:extLst>
            </p:cNvPr>
            <p:cNvSpPr txBox="1"/>
            <p:nvPr/>
          </p:nvSpPr>
          <p:spPr>
            <a:xfrm>
              <a:off x="1178210" y="2703504"/>
              <a:ext cx="263214"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normalizeH="0" baseline="0" noProof="0" dirty="0">
                  <a:uLnTx/>
                  <a:uFillTx/>
                  <a:latin typeface="Arial"/>
                  <a:ea typeface="+mn-ea"/>
                  <a:cs typeface="+mn-cs"/>
                </a:rPr>
                <a:t>6</a:t>
              </a:r>
            </a:p>
          </p:txBody>
        </p:sp>
        <p:grpSp>
          <p:nvGrpSpPr>
            <p:cNvPr id="176" name="Group 175">
              <a:extLst>
                <a:ext uri="{FF2B5EF4-FFF2-40B4-BE49-F238E27FC236}">
                  <a16:creationId xmlns:a16="http://schemas.microsoft.com/office/drawing/2014/main" xmlns="" id="{5152C987-E70C-384F-A630-47DB7EC708AA}"/>
                </a:ext>
              </a:extLst>
            </p:cNvPr>
            <p:cNvGrpSpPr/>
            <p:nvPr/>
          </p:nvGrpSpPr>
          <p:grpSpPr>
            <a:xfrm>
              <a:off x="1418846" y="2440571"/>
              <a:ext cx="39522" cy="2657866"/>
              <a:chOff x="1418846" y="2440571"/>
              <a:chExt cx="39522" cy="2657866"/>
            </a:xfrm>
          </p:grpSpPr>
          <p:cxnSp>
            <p:nvCxnSpPr>
              <p:cNvPr id="177" name="Straight Connector 176">
                <a:extLst>
                  <a:ext uri="{FF2B5EF4-FFF2-40B4-BE49-F238E27FC236}">
                    <a16:creationId xmlns:a16="http://schemas.microsoft.com/office/drawing/2014/main" xmlns="" id="{4A7EF768-1C00-FF47-85FE-EF49E6269762}"/>
                  </a:ext>
                </a:extLst>
              </p:cNvPr>
              <p:cNvCxnSpPr/>
              <p:nvPr/>
            </p:nvCxnSpPr>
            <p:spPr bwMode="auto">
              <a:xfrm>
                <a:off x="1458365" y="5052459"/>
                <a:ext cx="0" cy="4597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xmlns="" id="{BBA476C5-0966-FE48-837D-EDA1D826B8ED}"/>
                  </a:ext>
                </a:extLst>
              </p:cNvPr>
              <p:cNvCxnSpPr/>
              <p:nvPr/>
            </p:nvCxnSpPr>
            <p:spPr bwMode="auto">
              <a:xfrm>
                <a:off x="1418846" y="5062721"/>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xmlns="" id="{A67ED79F-F5B2-2F42-94A8-AC133C350261}"/>
                  </a:ext>
                </a:extLst>
              </p:cNvPr>
              <p:cNvCxnSpPr>
                <a:cxnSpLocks/>
              </p:cNvCxnSpPr>
              <p:nvPr/>
            </p:nvCxnSpPr>
            <p:spPr bwMode="auto">
              <a:xfrm>
                <a:off x="1458367" y="2440571"/>
                <a:ext cx="0" cy="260622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xmlns="" id="{938F789C-73E8-AF4D-A576-01988CC8A3F4}"/>
                  </a:ext>
                </a:extLst>
              </p:cNvPr>
              <p:cNvCxnSpPr/>
              <p:nvPr/>
            </p:nvCxnSpPr>
            <p:spPr bwMode="auto">
              <a:xfrm>
                <a:off x="1418846" y="3195437"/>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xmlns="" id="{0C51E0A4-9C71-3D4C-8560-09E481BA7357}"/>
                  </a:ext>
                </a:extLst>
              </p:cNvPr>
              <p:cNvCxnSpPr/>
              <p:nvPr/>
            </p:nvCxnSpPr>
            <p:spPr bwMode="auto">
              <a:xfrm>
                <a:off x="1418846" y="3568431"/>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xmlns="" id="{A3A0617E-15A0-924A-B773-5F1513C4143D}"/>
                  </a:ext>
                </a:extLst>
              </p:cNvPr>
              <p:cNvCxnSpPr/>
              <p:nvPr/>
            </p:nvCxnSpPr>
            <p:spPr bwMode="auto">
              <a:xfrm>
                <a:off x="1418846" y="3941425"/>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xmlns="" id="{9437341B-24A8-0640-8068-C6D16F7AC1FF}"/>
                  </a:ext>
                </a:extLst>
              </p:cNvPr>
              <p:cNvCxnSpPr/>
              <p:nvPr/>
            </p:nvCxnSpPr>
            <p:spPr bwMode="auto">
              <a:xfrm>
                <a:off x="1418846" y="4687411"/>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xmlns="" id="{A3EC03E4-DEF0-3148-A339-4D5BC7ED1127}"/>
                  </a:ext>
                </a:extLst>
              </p:cNvPr>
              <p:cNvCxnSpPr/>
              <p:nvPr/>
            </p:nvCxnSpPr>
            <p:spPr bwMode="auto">
              <a:xfrm>
                <a:off x="1418846" y="4314419"/>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xmlns="" id="{058E1F38-8105-124E-BECD-0CC3D4873380}"/>
                  </a:ext>
                </a:extLst>
              </p:cNvPr>
              <p:cNvCxnSpPr/>
              <p:nvPr/>
            </p:nvCxnSpPr>
            <p:spPr bwMode="auto">
              <a:xfrm>
                <a:off x="1418846" y="2821554"/>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xmlns="" id="{529A2A25-0A3E-ED47-BC21-800EFE6127D0}"/>
                  </a:ext>
                </a:extLst>
              </p:cNvPr>
              <p:cNvCxnSpPr/>
              <p:nvPr/>
            </p:nvCxnSpPr>
            <p:spPr bwMode="auto">
              <a:xfrm>
                <a:off x="1418846" y="2448559"/>
                <a:ext cx="3952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spTree>
    <p:extLst>
      <p:ext uri="{BB962C8B-B14F-4D97-AF65-F5344CB8AC3E}">
        <p14:creationId xmlns:p14="http://schemas.microsoft.com/office/powerpoint/2010/main" val="3760807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a:extLst>
              <a:ext uri="{FF2B5EF4-FFF2-40B4-BE49-F238E27FC236}">
                <a16:creationId xmlns:a16="http://schemas.microsoft.com/office/drawing/2014/main" xmlns="" id="{28B33849-7338-48D5-8ED5-CE1D1FB84244}"/>
              </a:ext>
            </a:extLst>
          </p:cNvPr>
          <p:cNvSpPr>
            <a:spLocks noGrp="1"/>
          </p:cNvSpPr>
          <p:nvPr>
            <p:ph type="title"/>
          </p:nvPr>
        </p:nvSpPr>
        <p:spPr/>
        <p:txBody>
          <a:bodyPr>
            <a:normAutofit/>
          </a:bodyPr>
          <a:lstStyle/>
          <a:p>
            <a:r>
              <a:rPr lang="en-CA" sz="2400" dirty="0"/>
              <a:t>FRAME: </a:t>
            </a:r>
            <a:r>
              <a:rPr lang="en-GB" sz="2400" dirty="0"/>
              <a:t>Effects of Romosozumab at Month 12 on Bone Mass and Microarchitecture Assessed by μCT</a:t>
            </a:r>
          </a:p>
        </p:txBody>
      </p:sp>
      <p:sp>
        <p:nvSpPr>
          <p:cNvPr id="3" name="Text Placeholder 2">
            <a:extLst>
              <a:ext uri="{FF2B5EF4-FFF2-40B4-BE49-F238E27FC236}">
                <a16:creationId xmlns:a16="http://schemas.microsoft.com/office/drawing/2014/main" xmlns="" id="{AB2EB358-DF47-8545-A4A6-77B99DCD9F35}"/>
              </a:ext>
            </a:extLst>
          </p:cNvPr>
          <p:cNvSpPr>
            <a:spLocks noGrp="1"/>
          </p:cNvSpPr>
          <p:nvPr>
            <p:ph type="body" sz="quarter" idx="10"/>
          </p:nvPr>
        </p:nvSpPr>
        <p:spPr>
          <a:xfrm>
            <a:off x="216000" y="6131001"/>
            <a:ext cx="8628455" cy="500906"/>
          </a:xfrm>
        </p:spPr>
        <p:txBody>
          <a:bodyPr/>
          <a:lstStyle/>
          <a:p>
            <a:pPr lvl="0" eaLnBrk="1" fontAlgn="auto" hangingPunct="1">
              <a:lnSpc>
                <a:spcPct val="100000"/>
              </a:lnSpc>
              <a:spcAft>
                <a:spcPts val="0"/>
              </a:spcAft>
              <a:buClrTx/>
              <a:defRPr/>
            </a:pPr>
            <a:r>
              <a:rPr lang="en-US" kern="1200" dirty="0">
                <a:solidFill>
                  <a:srgbClr val="777777"/>
                </a:solidFill>
                <a:ea typeface="DengXian" panose="02010600030101010101" pitchFamily="2" charset="-122"/>
                <a:cs typeface="Times New Roman" panose="02020603050405020304" pitchFamily="18" charset="0"/>
              </a:rPr>
              <a:t>Images are selected from subjects who had Tb.BV% values close to the group mean.</a:t>
            </a:r>
          </a:p>
          <a:p>
            <a:pPr lvl="0" eaLnBrk="1" fontAlgn="auto" hangingPunct="1">
              <a:lnSpc>
                <a:spcPct val="100000"/>
              </a:lnSpc>
              <a:spcAft>
                <a:spcPts val="0"/>
              </a:spcAft>
              <a:buClrTx/>
              <a:defRPr/>
            </a:pPr>
            <a:r>
              <a:rPr lang="en-US" dirty="0">
                <a:solidFill>
                  <a:srgbClr val="777777"/>
                </a:solidFill>
                <a:ea typeface="DengXian" panose="02010600030101010101" pitchFamily="2" charset="-122"/>
                <a:cs typeface="Times New Roman" panose="02020603050405020304" pitchFamily="18" charset="0"/>
              </a:rPr>
              <a:t>μ</a:t>
            </a:r>
            <a:r>
              <a:rPr lang="en-US" kern="1200" dirty="0">
                <a:solidFill>
                  <a:srgbClr val="777777"/>
                </a:solidFill>
                <a:ea typeface="DengXian" panose="02010600030101010101" pitchFamily="2" charset="-122"/>
                <a:cs typeface="Times New Roman" panose="02020603050405020304" pitchFamily="18" charset="0"/>
              </a:rPr>
              <a:t>CT</a:t>
            </a:r>
            <a:r>
              <a:rPr lang="en-US" dirty="0">
                <a:solidFill>
                  <a:srgbClr val="777777"/>
                </a:solidFill>
                <a:ea typeface="DengXian" panose="02010600030101010101" pitchFamily="2" charset="-122"/>
                <a:cs typeface="Times New Roman" panose="02020603050405020304" pitchFamily="18" charset="0"/>
              </a:rPr>
              <a:t> =</a:t>
            </a:r>
            <a:r>
              <a:rPr lang="en-US" kern="1200" dirty="0">
                <a:solidFill>
                  <a:srgbClr val="777777"/>
                </a:solidFill>
                <a:ea typeface="DengXian" panose="02010600030101010101" pitchFamily="2" charset="-122"/>
                <a:cs typeface="Times New Roman" panose="02020603050405020304" pitchFamily="18" charset="0"/>
              </a:rPr>
              <a:t> micro computed tomography; Tb.BV = trabecular bone volume.</a:t>
            </a:r>
            <a:endParaRPr lang="en-US" dirty="0">
              <a:solidFill>
                <a:srgbClr val="777777"/>
              </a:solidFill>
            </a:endParaRPr>
          </a:p>
          <a:p>
            <a:pPr lvl="0">
              <a:defRPr/>
            </a:pPr>
            <a:r>
              <a:rPr lang="en-US" dirty="0">
                <a:solidFill>
                  <a:srgbClr val="777777"/>
                </a:solidFill>
                <a:ea typeface="DengXian" panose="02010600030101010101" pitchFamily="2" charset="-122"/>
                <a:cs typeface="Times New Roman" panose="02020603050405020304" pitchFamily="18" charset="0"/>
              </a:rPr>
              <a:t>1. </a:t>
            </a:r>
            <a:r>
              <a:rPr lang="en-GB" kern="1200" dirty="0">
                <a:ea typeface="DengXian" panose="02010600030101010101" pitchFamily="2" charset="-122"/>
                <a:cs typeface="Times New Roman" panose="02020603050405020304" pitchFamily="18" charset="0"/>
              </a:rPr>
              <a:t>Chavassieux P, </a:t>
            </a:r>
            <a:r>
              <a:rPr lang="en-GB" i="1" kern="1200" dirty="0">
                <a:ea typeface="DengXian" panose="02010600030101010101" pitchFamily="2" charset="-122"/>
                <a:cs typeface="Times New Roman" panose="02020603050405020304" pitchFamily="18" charset="0"/>
              </a:rPr>
              <a:t>et al. </a:t>
            </a:r>
            <a:r>
              <a:rPr lang="en-US" i="1" dirty="0">
                <a:cs typeface="Arial" panose="020B0604020202020204" pitchFamily="34" charset="0"/>
              </a:rPr>
              <a:t>J Bone Miner Res </a:t>
            </a:r>
            <a:r>
              <a:rPr lang="en-US" dirty="0">
                <a:cs typeface="Arial" panose="020B0604020202020204" pitchFamily="34" charset="0"/>
              </a:rPr>
              <a:t>2019;</a:t>
            </a:r>
            <a:r>
              <a:rPr lang="en-GB" dirty="0">
                <a:cs typeface="Arial" panose="020B0604020202020204" pitchFamily="34" charset="0"/>
              </a:rPr>
              <a:t>34:1597–608</a:t>
            </a:r>
            <a:r>
              <a:rPr lang="en-GB" dirty="0">
                <a:solidFill>
                  <a:srgbClr val="777777"/>
                </a:solidFill>
                <a:ea typeface="DengXian" panose="02010600030101010101" pitchFamily="2" charset="-122"/>
                <a:cs typeface="Times New Roman" panose="02020603050405020304" pitchFamily="18" charset="0"/>
              </a:rPr>
              <a:t>; 2. </a:t>
            </a:r>
            <a:r>
              <a:rPr lang="en-US" dirty="0">
                <a:solidFill>
                  <a:srgbClr val="777777"/>
                </a:solidFill>
                <a:ea typeface="DengXian" panose="02010600030101010101" pitchFamily="2" charset="-122"/>
                <a:cs typeface="Times New Roman" panose="02020603050405020304" pitchFamily="18" charset="0"/>
              </a:rPr>
              <a:t>Roux J-P</a:t>
            </a:r>
            <a:r>
              <a:rPr lang="en-US" i="1" dirty="0">
                <a:solidFill>
                  <a:srgbClr val="777777"/>
                </a:solidFill>
                <a:ea typeface="DengXian" panose="02010600030101010101" pitchFamily="2" charset="-122"/>
                <a:cs typeface="Times New Roman" panose="02020603050405020304" pitchFamily="18" charset="0"/>
              </a:rPr>
              <a:t>, et al. </a:t>
            </a:r>
            <a:r>
              <a:rPr lang="en-US" dirty="0">
                <a:solidFill>
                  <a:srgbClr val="777777"/>
                </a:solidFill>
                <a:ea typeface="DengXian" panose="02010600030101010101" pitchFamily="2" charset="-122"/>
                <a:cs typeface="Times New Roman" panose="02020603050405020304" pitchFamily="18" charset="0"/>
              </a:rPr>
              <a:t>Poster presented at ASBMR 2017, 8–11 Nov, Denver, Colorado US. (#MO0664)</a:t>
            </a:r>
          </a:p>
        </p:txBody>
      </p:sp>
      <p:grpSp>
        <p:nvGrpSpPr>
          <p:cNvPr id="4" name="Group 3">
            <a:extLst>
              <a:ext uri="{FF2B5EF4-FFF2-40B4-BE49-F238E27FC236}">
                <a16:creationId xmlns:a16="http://schemas.microsoft.com/office/drawing/2014/main" xmlns="" id="{2561C176-258D-144D-B794-18A03F54E5EA}"/>
              </a:ext>
            </a:extLst>
          </p:cNvPr>
          <p:cNvGrpSpPr/>
          <p:nvPr/>
        </p:nvGrpSpPr>
        <p:grpSpPr>
          <a:xfrm>
            <a:off x="1282334" y="1410887"/>
            <a:ext cx="6699512" cy="4287365"/>
            <a:chOff x="1282334" y="1410887"/>
            <a:chExt cx="6699512" cy="4287365"/>
          </a:xfrm>
        </p:grpSpPr>
        <p:pic>
          <p:nvPicPr>
            <p:cNvPr id="7" name="Picture 6">
              <a:extLst>
                <a:ext uri="{FF2B5EF4-FFF2-40B4-BE49-F238E27FC236}">
                  <a16:creationId xmlns:a16="http://schemas.microsoft.com/office/drawing/2014/main" xmlns="" id="{596E6ADB-83EE-4221-A8C8-40D42327278D}"/>
                </a:ext>
              </a:extLst>
            </p:cNvPr>
            <p:cNvPicPr>
              <a:picLocks noChangeAspect="1"/>
            </p:cNvPicPr>
            <p:nvPr/>
          </p:nvPicPr>
          <p:blipFill rotWithShape="1">
            <a:blip r:embed="rId2"/>
            <a:srcRect l="18418" t="23629" r="10098" b="11339"/>
            <a:stretch/>
          </p:blipFill>
          <p:spPr>
            <a:xfrm>
              <a:off x="1698171" y="1410887"/>
              <a:ext cx="6283675" cy="4287365"/>
            </a:xfrm>
            <a:prstGeom prst="rect">
              <a:avLst/>
            </a:prstGeom>
          </p:spPr>
        </p:pic>
        <p:sp>
          <p:nvSpPr>
            <p:cNvPr id="10" name="TextBox 735">
              <a:extLst>
                <a:ext uri="{FF2B5EF4-FFF2-40B4-BE49-F238E27FC236}">
                  <a16:creationId xmlns:a16="http://schemas.microsoft.com/office/drawing/2014/main" xmlns="" id="{1CE23007-B191-534C-BA75-4F86697A1DB7}"/>
                </a:ext>
              </a:extLst>
            </p:cNvPr>
            <p:cNvSpPr txBox="1">
              <a:spLocks noChangeArrowheads="1"/>
            </p:cNvSpPr>
            <p:nvPr/>
          </p:nvSpPr>
          <p:spPr bwMode="auto">
            <a:xfrm>
              <a:off x="1778176" y="3185237"/>
              <a:ext cx="1925527" cy="369332"/>
            </a:xfrm>
            <a:prstGeom prst="rect">
              <a:avLst/>
            </a:prstGeom>
            <a:solidFill>
              <a:schemeClr val="bg2">
                <a:lumMod val="10000"/>
              </a:schemeClr>
            </a:solidFill>
            <a:ln>
              <a:noFill/>
            </a:ln>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000" dirty="0">
                  <a:solidFill>
                    <a:schemeClr val="bg1"/>
                  </a:solidFill>
                </a:rPr>
                <a:t>Tb.BV% (mean)=16.55 (17.55)</a:t>
              </a:r>
            </a:p>
            <a:p>
              <a:pPr defTabSz="914377" eaLnBrk="1" hangingPunct="1">
                <a:lnSpc>
                  <a:spcPct val="100000"/>
                </a:lnSpc>
                <a:spcBef>
                  <a:spcPct val="0"/>
                </a:spcBef>
                <a:buClrTx/>
                <a:buNone/>
                <a:defRPr/>
              </a:pPr>
              <a:r>
                <a:rPr lang="en-US" altLang="en-US" sz="800" dirty="0">
                  <a:solidFill>
                    <a:schemeClr val="bg1"/>
                  </a:solidFill>
                </a:rPr>
                <a:t>33710003001</a:t>
              </a:r>
            </a:p>
          </p:txBody>
        </p:sp>
        <p:sp>
          <p:nvSpPr>
            <p:cNvPr id="13" name="TextBox 735">
              <a:extLst>
                <a:ext uri="{FF2B5EF4-FFF2-40B4-BE49-F238E27FC236}">
                  <a16:creationId xmlns:a16="http://schemas.microsoft.com/office/drawing/2014/main" xmlns="" id="{221C3D3E-2DFE-CD45-AD23-8B38A520DAB4}"/>
                </a:ext>
              </a:extLst>
            </p:cNvPr>
            <p:cNvSpPr txBox="1">
              <a:spLocks noChangeArrowheads="1"/>
            </p:cNvSpPr>
            <p:nvPr/>
          </p:nvSpPr>
          <p:spPr bwMode="auto">
            <a:xfrm rot="16200000">
              <a:off x="625102" y="4458877"/>
              <a:ext cx="16530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600" b="1" dirty="0">
                  <a:solidFill>
                    <a:schemeClr val="tx2"/>
                  </a:solidFill>
                </a:rPr>
                <a:t>Romosozumab</a:t>
              </a:r>
            </a:p>
          </p:txBody>
        </p:sp>
        <p:sp>
          <p:nvSpPr>
            <p:cNvPr id="14" name="TextBox 735">
              <a:extLst>
                <a:ext uri="{FF2B5EF4-FFF2-40B4-BE49-F238E27FC236}">
                  <a16:creationId xmlns:a16="http://schemas.microsoft.com/office/drawing/2014/main" xmlns="" id="{BC74C2B4-9933-724F-9C50-1E5EC1886A37}"/>
                </a:ext>
              </a:extLst>
            </p:cNvPr>
            <p:cNvSpPr txBox="1">
              <a:spLocks noChangeArrowheads="1"/>
            </p:cNvSpPr>
            <p:nvPr/>
          </p:nvSpPr>
          <p:spPr bwMode="auto">
            <a:xfrm rot="16200000">
              <a:off x="966542" y="2311709"/>
              <a:ext cx="970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600" b="1" dirty="0">
                  <a:solidFill>
                    <a:schemeClr val="bg1">
                      <a:lumMod val="50000"/>
                    </a:schemeClr>
                  </a:solidFill>
                </a:rPr>
                <a:t>Placebo</a:t>
              </a:r>
            </a:p>
          </p:txBody>
        </p:sp>
        <p:sp>
          <p:nvSpPr>
            <p:cNvPr id="15" name="TextBox 735">
              <a:extLst>
                <a:ext uri="{FF2B5EF4-FFF2-40B4-BE49-F238E27FC236}">
                  <a16:creationId xmlns:a16="http://schemas.microsoft.com/office/drawing/2014/main" xmlns="" id="{CEDAD019-27AD-CC4A-99E4-DC80075DD2C5}"/>
                </a:ext>
              </a:extLst>
            </p:cNvPr>
            <p:cNvSpPr txBox="1">
              <a:spLocks noChangeArrowheads="1"/>
            </p:cNvSpPr>
            <p:nvPr/>
          </p:nvSpPr>
          <p:spPr bwMode="auto">
            <a:xfrm>
              <a:off x="1778176" y="5269997"/>
              <a:ext cx="1925527" cy="369332"/>
            </a:xfrm>
            <a:prstGeom prst="rect">
              <a:avLst/>
            </a:prstGeom>
            <a:solidFill>
              <a:schemeClr val="bg2">
                <a:lumMod val="10000"/>
              </a:schemeClr>
            </a:solidFill>
            <a:ln>
              <a:noFill/>
            </a:ln>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000" dirty="0">
                  <a:solidFill>
                    <a:schemeClr val="bg1"/>
                  </a:solidFill>
                </a:rPr>
                <a:t>Tb.BV% (mean)=22.04 (21.93)</a:t>
              </a:r>
            </a:p>
            <a:p>
              <a:pPr defTabSz="914377" eaLnBrk="1" hangingPunct="1">
                <a:lnSpc>
                  <a:spcPct val="100000"/>
                </a:lnSpc>
                <a:spcBef>
                  <a:spcPct val="0"/>
                </a:spcBef>
                <a:buClrTx/>
                <a:buNone/>
                <a:defRPr/>
              </a:pPr>
              <a:r>
                <a:rPr lang="en-US" altLang="en-US" sz="800" dirty="0">
                  <a:solidFill>
                    <a:schemeClr val="bg1"/>
                  </a:solidFill>
                </a:rPr>
                <a:t>33723002019</a:t>
              </a:r>
            </a:p>
          </p:txBody>
        </p:sp>
        <p:sp>
          <p:nvSpPr>
            <p:cNvPr id="16" name="TextBox 735">
              <a:extLst>
                <a:ext uri="{FF2B5EF4-FFF2-40B4-BE49-F238E27FC236}">
                  <a16:creationId xmlns:a16="http://schemas.microsoft.com/office/drawing/2014/main" xmlns="" id="{6E76EFF9-3334-1649-8CD7-7D08A3933F7D}"/>
                </a:ext>
              </a:extLst>
            </p:cNvPr>
            <p:cNvSpPr txBox="1">
              <a:spLocks noChangeArrowheads="1"/>
            </p:cNvSpPr>
            <p:nvPr/>
          </p:nvSpPr>
          <p:spPr bwMode="auto">
            <a:xfrm>
              <a:off x="3936160" y="3185237"/>
              <a:ext cx="1925527" cy="369332"/>
            </a:xfrm>
            <a:prstGeom prst="rect">
              <a:avLst/>
            </a:prstGeom>
            <a:solidFill>
              <a:schemeClr val="bg2">
                <a:lumMod val="10000"/>
              </a:schemeClr>
            </a:solidFill>
            <a:ln>
              <a:noFill/>
            </a:ln>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000" dirty="0">
                  <a:solidFill>
                    <a:schemeClr val="bg1"/>
                  </a:solidFill>
                </a:rPr>
                <a:t>Tb.BV% (mean)=17.41 (17.55)</a:t>
              </a:r>
            </a:p>
            <a:p>
              <a:pPr defTabSz="914377" eaLnBrk="1" hangingPunct="1">
                <a:lnSpc>
                  <a:spcPct val="100000"/>
                </a:lnSpc>
                <a:spcBef>
                  <a:spcPct val="0"/>
                </a:spcBef>
                <a:buClrTx/>
                <a:buNone/>
                <a:defRPr/>
              </a:pPr>
              <a:r>
                <a:rPr lang="en-US" altLang="en-US" sz="800" dirty="0">
                  <a:solidFill>
                    <a:schemeClr val="bg1"/>
                  </a:solidFill>
                </a:rPr>
                <a:t>33769002663</a:t>
              </a:r>
            </a:p>
          </p:txBody>
        </p:sp>
        <p:sp>
          <p:nvSpPr>
            <p:cNvPr id="17" name="TextBox 735">
              <a:extLst>
                <a:ext uri="{FF2B5EF4-FFF2-40B4-BE49-F238E27FC236}">
                  <a16:creationId xmlns:a16="http://schemas.microsoft.com/office/drawing/2014/main" xmlns="" id="{F08C9334-6F27-6E4F-82D0-3692C0ED8BD4}"/>
                </a:ext>
              </a:extLst>
            </p:cNvPr>
            <p:cNvSpPr txBox="1">
              <a:spLocks noChangeArrowheads="1"/>
            </p:cNvSpPr>
            <p:nvPr/>
          </p:nvSpPr>
          <p:spPr bwMode="auto">
            <a:xfrm>
              <a:off x="3936160" y="5269997"/>
              <a:ext cx="1925527" cy="369332"/>
            </a:xfrm>
            <a:prstGeom prst="rect">
              <a:avLst/>
            </a:prstGeom>
            <a:solidFill>
              <a:schemeClr val="bg2">
                <a:lumMod val="10000"/>
              </a:schemeClr>
            </a:solidFill>
            <a:ln>
              <a:noFill/>
            </a:ln>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000" dirty="0">
                  <a:solidFill>
                    <a:schemeClr val="bg1"/>
                  </a:solidFill>
                </a:rPr>
                <a:t>Tb.BV% (mean)=22.18 (21.93)</a:t>
              </a:r>
            </a:p>
            <a:p>
              <a:pPr defTabSz="914377" eaLnBrk="1" hangingPunct="1">
                <a:lnSpc>
                  <a:spcPct val="100000"/>
                </a:lnSpc>
                <a:spcBef>
                  <a:spcPct val="0"/>
                </a:spcBef>
                <a:buClrTx/>
                <a:buNone/>
                <a:defRPr/>
              </a:pPr>
              <a:r>
                <a:rPr lang="en-US" altLang="en-US" sz="800" dirty="0">
                  <a:solidFill>
                    <a:schemeClr val="bg1"/>
                  </a:solidFill>
                </a:rPr>
                <a:t>33743002008</a:t>
              </a:r>
            </a:p>
          </p:txBody>
        </p:sp>
        <p:sp>
          <p:nvSpPr>
            <p:cNvPr id="18" name="TextBox 735">
              <a:extLst>
                <a:ext uri="{FF2B5EF4-FFF2-40B4-BE49-F238E27FC236}">
                  <a16:creationId xmlns:a16="http://schemas.microsoft.com/office/drawing/2014/main" xmlns="" id="{878DB029-86B0-F043-9AC1-700946FA7BAE}"/>
                </a:ext>
              </a:extLst>
            </p:cNvPr>
            <p:cNvSpPr txBox="1">
              <a:spLocks noChangeArrowheads="1"/>
            </p:cNvSpPr>
            <p:nvPr/>
          </p:nvSpPr>
          <p:spPr bwMode="auto">
            <a:xfrm>
              <a:off x="6010542" y="3185237"/>
              <a:ext cx="1925527" cy="369332"/>
            </a:xfrm>
            <a:prstGeom prst="rect">
              <a:avLst/>
            </a:prstGeom>
            <a:solidFill>
              <a:schemeClr val="bg2">
                <a:lumMod val="10000"/>
              </a:schemeClr>
            </a:solidFill>
            <a:ln>
              <a:noFill/>
            </a:ln>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000" dirty="0">
                  <a:solidFill>
                    <a:schemeClr val="bg1"/>
                  </a:solidFill>
                </a:rPr>
                <a:t>Tb.BV% (mean)=18.25 (17.55)</a:t>
              </a:r>
            </a:p>
            <a:p>
              <a:pPr defTabSz="914377" eaLnBrk="1" hangingPunct="1">
                <a:lnSpc>
                  <a:spcPct val="100000"/>
                </a:lnSpc>
                <a:spcBef>
                  <a:spcPct val="0"/>
                </a:spcBef>
                <a:buClrTx/>
                <a:buNone/>
                <a:defRPr/>
              </a:pPr>
              <a:r>
                <a:rPr lang="en-US" altLang="en-US" sz="800" dirty="0">
                  <a:solidFill>
                    <a:schemeClr val="bg1"/>
                  </a:solidFill>
                </a:rPr>
                <a:t>33714004127</a:t>
              </a:r>
            </a:p>
          </p:txBody>
        </p:sp>
        <p:sp>
          <p:nvSpPr>
            <p:cNvPr id="19" name="TextBox 735">
              <a:extLst>
                <a:ext uri="{FF2B5EF4-FFF2-40B4-BE49-F238E27FC236}">
                  <a16:creationId xmlns:a16="http://schemas.microsoft.com/office/drawing/2014/main" xmlns="" id="{187E2032-F0AF-0141-AA43-4CAB4E39AD15}"/>
                </a:ext>
              </a:extLst>
            </p:cNvPr>
            <p:cNvSpPr txBox="1">
              <a:spLocks noChangeArrowheads="1"/>
            </p:cNvSpPr>
            <p:nvPr/>
          </p:nvSpPr>
          <p:spPr bwMode="auto">
            <a:xfrm>
              <a:off x="6010542" y="5269997"/>
              <a:ext cx="1925527" cy="369332"/>
            </a:xfrm>
            <a:prstGeom prst="rect">
              <a:avLst/>
            </a:prstGeom>
            <a:solidFill>
              <a:schemeClr val="bg2">
                <a:lumMod val="10000"/>
              </a:schemeClr>
            </a:solidFill>
            <a:ln>
              <a:noFill/>
            </a:ln>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000" dirty="0">
                  <a:solidFill>
                    <a:schemeClr val="bg1"/>
                  </a:solidFill>
                </a:rPr>
                <a:t>Tb.BV% (mean)=21.21 (21.93)</a:t>
              </a:r>
            </a:p>
            <a:p>
              <a:pPr defTabSz="914377" eaLnBrk="1" hangingPunct="1">
                <a:lnSpc>
                  <a:spcPct val="100000"/>
                </a:lnSpc>
                <a:spcBef>
                  <a:spcPct val="0"/>
                </a:spcBef>
                <a:buClrTx/>
                <a:buNone/>
                <a:defRPr/>
              </a:pPr>
              <a:r>
                <a:rPr lang="en-US" altLang="en-US" sz="800" dirty="0">
                  <a:solidFill>
                    <a:schemeClr val="bg1"/>
                  </a:solidFill>
                </a:rPr>
                <a:t>33740002010</a:t>
              </a:r>
              <a:endParaRPr lang="en-US" altLang="en-US" sz="1000" dirty="0">
                <a:solidFill>
                  <a:schemeClr val="bg1"/>
                </a:solidFill>
              </a:endParaRPr>
            </a:p>
          </p:txBody>
        </p:sp>
      </p:grpSp>
    </p:spTree>
    <p:extLst>
      <p:ext uri="{BB962C8B-B14F-4D97-AF65-F5344CB8AC3E}">
        <p14:creationId xmlns:p14="http://schemas.microsoft.com/office/powerpoint/2010/main" val="4097226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Title 6"/>
          <p:cNvSpPr>
            <a:spLocks noGrp="1"/>
          </p:cNvSpPr>
          <p:nvPr>
            <p:ph type="title"/>
          </p:nvPr>
        </p:nvSpPr>
        <p:spPr/>
        <p:txBody>
          <a:bodyPr>
            <a:normAutofit/>
          </a:bodyPr>
          <a:lstStyle/>
          <a:p>
            <a:r>
              <a:rPr lang="en-US" sz="2800" dirty="0"/>
              <a:t>Overview of the Romosozumab Clinical Programme*</a:t>
            </a:r>
          </a:p>
        </p:txBody>
      </p:sp>
      <p:sp>
        <p:nvSpPr>
          <p:cNvPr id="33" name="Rectangle: Rounded Corners 32">
            <a:extLst>
              <a:ext uri="{FF2B5EF4-FFF2-40B4-BE49-F238E27FC236}">
                <a16:creationId xmlns:a16="http://schemas.microsoft.com/office/drawing/2014/main" xmlns="" id="{EC1796FC-5233-436A-8D31-5728D67155FD}"/>
              </a:ext>
            </a:extLst>
          </p:cNvPr>
          <p:cNvSpPr/>
          <p:nvPr/>
        </p:nvSpPr>
        <p:spPr bwMode="auto">
          <a:xfrm>
            <a:off x="3538388"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xmlns="" id="{974F661B-1043-43B2-A329-4D4ECACE5726}"/>
              </a:ext>
            </a:extLst>
          </p:cNvPr>
          <p:cNvSpPr/>
          <p:nvPr/>
        </p:nvSpPr>
        <p:spPr>
          <a:xfrm>
            <a:off x="3563517" y="3502007"/>
            <a:ext cx="1532707" cy="738407"/>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baseline="30000" dirty="0"/>
              <a:t>Dec 2015</a:t>
            </a: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3" action="ppaction://hlinksldjump"/>
              </a:rPr>
              <a:t>FRAME</a:t>
            </a:r>
            <a:endParaRPr lang="en-US" sz="1100" b="1" kern="0" dirty="0"/>
          </a:p>
          <a:p>
            <a:pPr lvl="0" algn="ctr" defTabSz="577850">
              <a:lnSpc>
                <a:spcPct val="90000"/>
              </a:lnSpc>
              <a:spcBef>
                <a:spcPct val="0"/>
              </a:spcBef>
              <a:spcAft>
                <a:spcPct val="35000"/>
              </a:spcAft>
              <a:defRPr/>
            </a:pPr>
            <a:r>
              <a:rPr lang="en-US" sz="1100" b="1" kern="0" dirty="0"/>
              <a:t>(NCT01575834)</a:t>
            </a:r>
            <a:r>
              <a:rPr lang="en-US" sz="1100" b="1" kern="0" baseline="30000" dirty="0"/>
              <a:t>3</a:t>
            </a:r>
            <a:endParaRPr lang="en-US" sz="1100" kern="0" baseline="30000" dirty="0"/>
          </a:p>
        </p:txBody>
      </p:sp>
      <p:sp>
        <p:nvSpPr>
          <p:cNvPr id="52" name="Rectangle 51">
            <a:extLst>
              <a:ext uri="{FF2B5EF4-FFF2-40B4-BE49-F238E27FC236}">
                <a16:creationId xmlns:a16="http://schemas.microsoft.com/office/drawing/2014/main" xmlns="" id="{F95539CA-C123-4666-9C12-CA07A09E6039}"/>
              </a:ext>
            </a:extLst>
          </p:cNvPr>
          <p:cNvSpPr/>
          <p:nvPr/>
        </p:nvSpPr>
        <p:spPr>
          <a:xfrm>
            <a:off x="3662502" y="4237380"/>
            <a:ext cx="1334736" cy="632609"/>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Placebo-controlled fracture study in </a:t>
            </a:r>
            <a:r>
              <a:rPr lang="en-US" sz="800" dirty="0"/>
              <a:t>postmenopausal </a:t>
            </a:r>
            <a:r>
              <a:rPr lang="en-US" sz="800" dirty="0">
                <a:latin typeface="Arial"/>
              </a:rPr>
              <a:t>women with osteoporosis</a:t>
            </a:r>
            <a:br>
              <a:rPr lang="en-US" sz="800" dirty="0">
                <a:latin typeface="Arial"/>
              </a:rPr>
            </a:br>
            <a:r>
              <a:rPr lang="en-US" sz="800" dirty="0">
                <a:latin typeface="Arial"/>
              </a:rPr>
              <a:t>(N = 7180</a:t>
            </a:r>
            <a:r>
              <a:rPr lang="en-US" sz="800" dirty="0" smtClean="0">
                <a:latin typeface="Arial"/>
              </a:rPr>
              <a:t>)</a:t>
            </a:r>
          </a:p>
          <a:p>
            <a:pPr algn="ctr" defTabSz="914377">
              <a:spcAft>
                <a:spcPts val="133"/>
              </a:spcAft>
              <a:defRPr/>
            </a:pPr>
            <a:r>
              <a:rPr lang="en-US" sz="800" b="1" dirty="0" smtClean="0">
                <a:latin typeface="Arial"/>
              </a:rPr>
              <a:t>VS PLACEBO</a:t>
            </a:r>
            <a:endParaRPr lang="en-US" sz="800" b="1" dirty="0">
              <a:latin typeface="Arial"/>
            </a:endParaRPr>
          </a:p>
        </p:txBody>
      </p:sp>
      <p:cxnSp>
        <p:nvCxnSpPr>
          <p:cNvPr id="37" name="Straight Arrow Connector 36">
            <a:extLst>
              <a:ext uri="{FF2B5EF4-FFF2-40B4-BE49-F238E27FC236}">
                <a16:creationId xmlns:a16="http://schemas.microsoft.com/office/drawing/2014/main" xmlns="" id="{9A162751-D96A-4526-8215-9FBEF087FAFA}"/>
              </a:ext>
            </a:extLst>
          </p:cNvPr>
          <p:cNvCxnSpPr>
            <a:cxnSpLocks/>
          </p:cNvCxnSpPr>
          <p:nvPr/>
        </p:nvCxnSpPr>
        <p:spPr bwMode="auto">
          <a:xfrm>
            <a:off x="1227909" y="3246494"/>
            <a:ext cx="7524000" cy="0"/>
          </a:xfrm>
          <a:prstGeom prst="straightConnector1">
            <a:avLst/>
          </a:prstGeom>
          <a:solidFill>
            <a:schemeClr val="accent1"/>
          </a:solidFill>
          <a:ln w="28575" cap="flat" cmpd="sng" algn="ctr">
            <a:solidFill>
              <a:schemeClr val="tx2">
                <a:lumMod val="20000"/>
                <a:lumOff val="80000"/>
              </a:schemeClr>
            </a:solidFill>
            <a:prstDash val="solid"/>
            <a:round/>
            <a:headEnd type="none" w="med" len="med"/>
            <a:tailEnd type="triangle"/>
          </a:ln>
          <a:effectLst/>
        </p:spPr>
      </p:cxnSp>
      <p:cxnSp>
        <p:nvCxnSpPr>
          <p:cNvPr id="38" name="Straight Connector 37">
            <a:extLst>
              <a:ext uri="{FF2B5EF4-FFF2-40B4-BE49-F238E27FC236}">
                <a16:creationId xmlns:a16="http://schemas.microsoft.com/office/drawing/2014/main" xmlns="" id="{003F2E3B-2CE5-4ABF-8135-DCAB6D4192D8}"/>
              </a:ext>
            </a:extLst>
          </p:cNvPr>
          <p:cNvCxnSpPr/>
          <p:nvPr/>
        </p:nvCxnSpPr>
        <p:spPr bwMode="auto">
          <a:xfrm>
            <a:off x="2639782" y="3227305"/>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grpSp>
        <p:nvGrpSpPr>
          <p:cNvPr id="6" name="Group 5">
            <a:extLst>
              <a:ext uri="{FF2B5EF4-FFF2-40B4-BE49-F238E27FC236}">
                <a16:creationId xmlns:a16="http://schemas.microsoft.com/office/drawing/2014/main" xmlns="" id="{1C094415-80BB-492C-B8FD-5C5E36321FD8}"/>
              </a:ext>
            </a:extLst>
          </p:cNvPr>
          <p:cNvGrpSpPr/>
          <p:nvPr/>
        </p:nvGrpSpPr>
        <p:grpSpPr>
          <a:xfrm>
            <a:off x="5691149" y="1442706"/>
            <a:ext cx="1569286" cy="1675338"/>
            <a:chOff x="7149008" y="1710120"/>
            <a:chExt cx="1569286" cy="1675338"/>
          </a:xfrm>
        </p:grpSpPr>
        <p:sp>
          <p:nvSpPr>
            <p:cNvPr id="32" name="Rectangle: Rounded Corners 31">
              <a:extLst>
                <a:ext uri="{FF2B5EF4-FFF2-40B4-BE49-F238E27FC236}">
                  <a16:creationId xmlns:a16="http://schemas.microsoft.com/office/drawing/2014/main" xmlns="" id="{86E5ADB2-FDD2-41B1-8210-03BAFDCD1282}"/>
                </a:ext>
              </a:extLst>
            </p:cNvPr>
            <p:cNvSpPr/>
            <p:nvPr/>
          </p:nvSpPr>
          <p:spPr bwMode="auto">
            <a:xfrm>
              <a:off x="7149008"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xmlns="" id="{7859ACFD-8C7C-4D96-8062-7BB4042DC912}"/>
                </a:ext>
              </a:extLst>
            </p:cNvPr>
            <p:cNvSpPr/>
            <p:nvPr/>
          </p:nvSpPr>
          <p:spPr>
            <a:xfrm>
              <a:off x="7149008" y="1837000"/>
              <a:ext cx="1569286" cy="1548458"/>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ARCH </a:t>
              </a:r>
              <a:endParaRPr lang="en-US" sz="1100" b="1" kern="0" dirty="0"/>
            </a:p>
            <a:p>
              <a:pPr lvl="0" algn="ctr" defTabSz="577850">
                <a:lnSpc>
                  <a:spcPct val="90000"/>
                </a:lnSpc>
                <a:spcBef>
                  <a:spcPct val="0"/>
                </a:spcBef>
                <a:spcAft>
                  <a:spcPct val="35000"/>
                </a:spcAft>
                <a:defRPr/>
              </a:pPr>
              <a:r>
                <a:rPr lang="en-US" sz="1100" b="1" kern="0" dirty="0"/>
                <a:t>(NCT01631214)</a:t>
              </a:r>
              <a:r>
                <a:rPr lang="en-US" sz="1100" b="1" kern="0" baseline="30000" dirty="0"/>
                <a:t>5</a:t>
              </a:r>
            </a:p>
            <a:p>
              <a:pPr algn="ctr" defTabSz="577850">
                <a:lnSpc>
                  <a:spcPct val="90000"/>
                </a:lnSpc>
                <a:spcBef>
                  <a:spcPct val="0"/>
                </a:spcBef>
                <a:defRPr/>
              </a:pPr>
              <a:r>
                <a:rPr lang="en-US" sz="800" dirty="0">
                  <a:latin typeface="Arial"/>
                </a:rPr>
                <a:t>Active-comparator fracture study vs alendronate </a:t>
              </a:r>
              <a:br>
                <a:rPr lang="en-US" sz="800" dirty="0">
                  <a:latin typeface="Arial"/>
                </a:rPr>
              </a:br>
              <a:r>
                <a:rPr lang="en-US" sz="800" dirty="0">
                  <a:latin typeface="Arial"/>
                </a:rPr>
                <a:t>in postmenopausal women with osteoporosis and high risk of fracture (N = 4093</a:t>
              </a:r>
              <a:r>
                <a:rPr lang="en-US" sz="800" dirty="0" smtClean="0">
                  <a:latin typeface="Arial"/>
                </a:rPr>
                <a:t>)</a:t>
              </a:r>
            </a:p>
            <a:p>
              <a:pPr algn="ctr" defTabSz="577850">
                <a:lnSpc>
                  <a:spcPct val="90000"/>
                </a:lnSpc>
                <a:spcBef>
                  <a:spcPct val="0"/>
                </a:spcBef>
                <a:defRPr/>
              </a:pPr>
              <a:r>
                <a:rPr lang="en-US" sz="800" b="1" dirty="0" err="1" smtClean="0">
                  <a:latin typeface="Arial"/>
                </a:rPr>
                <a:t>Vs</a:t>
              </a:r>
              <a:r>
                <a:rPr lang="en-US" sz="800" b="1" dirty="0" smtClean="0">
                  <a:latin typeface="Arial"/>
                </a:rPr>
                <a:t> BISPHOSPHONATE</a:t>
              </a:r>
              <a:endParaRPr lang="en-US" sz="800" b="1" dirty="0">
                <a:latin typeface="Arial"/>
              </a:endParaRPr>
            </a:p>
            <a:p>
              <a:pPr lvl="0" algn="ctr" defTabSz="577850">
                <a:lnSpc>
                  <a:spcPct val="90000"/>
                </a:lnSpc>
                <a:spcBef>
                  <a:spcPct val="0"/>
                </a:spcBef>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800" dirty="0">
                <a:latin typeface="Arial"/>
              </a:endParaRPr>
            </a:p>
            <a:p>
              <a:pPr lvl="0" algn="ctr" defTabSz="577850">
                <a:lnSpc>
                  <a:spcPct val="90000"/>
                </a:lnSpc>
                <a:spcBef>
                  <a:spcPct val="0"/>
                </a:spcBef>
                <a:spcAft>
                  <a:spcPct val="35000"/>
                </a:spcAft>
                <a:defRPr/>
              </a:pPr>
              <a:r>
                <a:rPr lang="en-US" sz="1100" b="1" kern="0" baseline="30000" dirty="0"/>
                <a:t>Feb 2017</a:t>
              </a:r>
            </a:p>
          </p:txBody>
        </p:sp>
      </p:grpSp>
      <p:grpSp>
        <p:nvGrpSpPr>
          <p:cNvPr id="5" name="Group 4">
            <a:extLst>
              <a:ext uri="{FF2B5EF4-FFF2-40B4-BE49-F238E27FC236}">
                <a16:creationId xmlns:a16="http://schemas.microsoft.com/office/drawing/2014/main" xmlns="" id="{98EB2CF0-D1F2-4E33-9FD2-58855425695E}"/>
              </a:ext>
            </a:extLst>
          </p:cNvPr>
          <p:cNvGrpSpPr/>
          <p:nvPr/>
        </p:nvGrpSpPr>
        <p:grpSpPr>
          <a:xfrm>
            <a:off x="3936566" y="1442706"/>
            <a:ext cx="1569286" cy="1710792"/>
            <a:chOff x="5265010" y="1710120"/>
            <a:chExt cx="1569286" cy="1710792"/>
          </a:xfrm>
        </p:grpSpPr>
        <p:sp>
          <p:nvSpPr>
            <p:cNvPr id="31" name="Rectangle: Rounded Corners 30">
              <a:extLst>
                <a:ext uri="{FF2B5EF4-FFF2-40B4-BE49-F238E27FC236}">
                  <a16:creationId xmlns:a16="http://schemas.microsoft.com/office/drawing/2014/main" xmlns="" id="{FE7289FC-B9FA-4C80-B7E6-7A8A0AFADC68}"/>
                </a:ext>
              </a:extLst>
            </p:cNvPr>
            <p:cNvSpPr/>
            <p:nvPr/>
          </p:nvSpPr>
          <p:spPr bwMode="auto">
            <a:xfrm>
              <a:off x="5265010"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xmlns="" id="{C44291B1-6E21-407F-AE52-76F5DED904A6}"/>
                </a:ext>
              </a:extLst>
            </p:cNvPr>
            <p:cNvSpPr/>
            <p:nvPr/>
          </p:nvSpPr>
          <p:spPr>
            <a:xfrm>
              <a:off x="5381271" y="1836547"/>
              <a:ext cx="1336765" cy="1584365"/>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BRIDGE</a:t>
              </a:r>
              <a:endParaRPr lang="en-US" sz="1100" b="1" kern="0" dirty="0"/>
            </a:p>
            <a:p>
              <a:pPr lvl="0" algn="ctr" defTabSz="577850">
                <a:lnSpc>
                  <a:spcPct val="90000"/>
                </a:lnSpc>
                <a:spcBef>
                  <a:spcPct val="0"/>
                </a:spcBef>
                <a:spcAft>
                  <a:spcPct val="35000"/>
                </a:spcAft>
                <a:defRPr/>
              </a:pPr>
              <a:r>
                <a:rPr lang="en-US" sz="1100" b="1" kern="0" dirty="0"/>
                <a:t>(NCT02186171)</a:t>
              </a:r>
              <a:r>
                <a:rPr lang="en-US" sz="1100" b="1" kern="0" baseline="30000" dirty="0"/>
                <a:t>4</a:t>
              </a:r>
            </a:p>
            <a:p>
              <a:pPr algn="ctr" defTabSz="577850">
                <a:lnSpc>
                  <a:spcPct val="90000"/>
                </a:lnSpc>
                <a:spcBef>
                  <a:spcPct val="0"/>
                </a:spcBef>
                <a:spcAft>
                  <a:spcPct val="35000"/>
                </a:spcAft>
                <a:defRPr/>
              </a:pPr>
              <a:r>
                <a:rPr lang="en-US" sz="800" dirty="0">
                  <a:latin typeface="Arial"/>
                </a:rPr>
                <a:t>Placebo-controlled BMD study in men with osteoporosis (N = 245</a:t>
              </a:r>
              <a:r>
                <a:rPr lang="en-US" sz="800" dirty="0" smtClean="0">
                  <a:latin typeface="Arial"/>
                </a:rPr>
                <a:t>)</a:t>
              </a:r>
            </a:p>
            <a:p>
              <a:pPr algn="ctr" defTabSz="577850">
                <a:lnSpc>
                  <a:spcPct val="90000"/>
                </a:lnSpc>
                <a:spcBef>
                  <a:spcPct val="0"/>
                </a:spcBef>
                <a:spcAft>
                  <a:spcPct val="35000"/>
                </a:spcAft>
                <a:defRPr/>
              </a:pPr>
              <a:r>
                <a:rPr lang="en-US" sz="800" b="1" dirty="0" smtClean="0">
                  <a:latin typeface="Arial"/>
                </a:rPr>
                <a:t>VS PLACEBO (HOMME)</a:t>
              </a:r>
              <a:endParaRPr lang="en-US" sz="800" b="1" dirty="0">
                <a:latin typeface="Arial"/>
              </a:endParaRP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endParaRPr lang="en-US" sz="1100" b="1" kern="0" baseline="30000" dirty="0"/>
            </a:p>
            <a:p>
              <a:pPr lvl="0" algn="ctr" defTabSz="577850">
                <a:lnSpc>
                  <a:spcPct val="90000"/>
                </a:lnSpc>
                <a:spcBef>
                  <a:spcPct val="0"/>
                </a:spcBef>
                <a:spcAft>
                  <a:spcPct val="35000"/>
                </a:spcAft>
                <a:defRPr/>
              </a:pPr>
              <a:r>
                <a:rPr lang="en-US" sz="1100" b="1" kern="0" baseline="30000" dirty="0"/>
                <a:t>Feb 2016</a:t>
              </a:r>
            </a:p>
          </p:txBody>
        </p:sp>
      </p:grpSp>
      <p:sp>
        <p:nvSpPr>
          <p:cNvPr id="44" name="Rectangle 43">
            <a:extLst>
              <a:ext uri="{FF2B5EF4-FFF2-40B4-BE49-F238E27FC236}">
                <a16:creationId xmlns:a16="http://schemas.microsoft.com/office/drawing/2014/main" xmlns="" id="{E6881457-0292-4333-8F84-1922C593F710}"/>
              </a:ext>
            </a:extLst>
          </p:cNvPr>
          <p:cNvSpPr/>
          <p:nvPr/>
        </p:nvSpPr>
        <p:spPr>
          <a:xfrm>
            <a:off x="-40597" y="3046103"/>
            <a:ext cx="1313016" cy="528606"/>
          </a:xfrm>
          <a:prstGeom prst="rect">
            <a:avLst/>
          </a:prstGeom>
        </p:spPr>
        <p:txBody>
          <a:bodyPr wrap="square">
            <a:spAutoFit/>
          </a:bodyPr>
          <a:lstStyle/>
          <a:p>
            <a:pPr lvl="0" algn="ctr" defTabSz="577850">
              <a:lnSpc>
                <a:spcPct val="90000"/>
              </a:lnSpc>
              <a:spcBef>
                <a:spcPct val="0"/>
              </a:spcBef>
              <a:spcAft>
                <a:spcPct val="35000"/>
              </a:spcAft>
              <a:defRPr/>
            </a:pPr>
            <a:r>
              <a:rPr lang="en-US" sz="1050" b="1" kern="0" dirty="0"/>
              <a:t>Primary completion </a:t>
            </a:r>
            <a:br>
              <a:rPr lang="en-US" sz="1050" b="1" kern="0" dirty="0"/>
            </a:br>
            <a:r>
              <a:rPr lang="en-US" sz="1050" b="1" kern="0" dirty="0"/>
              <a:t>date</a:t>
            </a:r>
            <a:endParaRPr lang="en-US" sz="1050" b="1" kern="0" baseline="30000" dirty="0"/>
          </a:p>
        </p:txBody>
      </p:sp>
      <p:cxnSp>
        <p:nvCxnSpPr>
          <p:cNvPr id="45" name="Straight Connector 44">
            <a:extLst>
              <a:ext uri="{FF2B5EF4-FFF2-40B4-BE49-F238E27FC236}">
                <a16:creationId xmlns:a16="http://schemas.microsoft.com/office/drawing/2014/main" xmlns="" id="{08849FA8-94DA-4F45-902A-24E7F1DD0F21}"/>
              </a:ext>
            </a:extLst>
          </p:cNvPr>
          <p:cNvCxnSpPr/>
          <p:nvPr/>
        </p:nvCxnSpPr>
        <p:spPr bwMode="auto">
          <a:xfrm>
            <a:off x="4312623" y="322818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9CBAEF34-66B8-4B51-8965-3687943599AD}"/>
              </a:ext>
            </a:extLst>
          </p:cNvPr>
          <p:cNvCxnSpPr/>
          <p:nvPr/>
        </p:nvCxnSpPr>
        <p:spPr bwMode="auto">
          <a:xfrm>
            <a:off x="4735559" y="2972083"/>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E56413F6-B8BA-471B-94B1-0BD44CBA09A5}"/>
              </a:ext>
            </a:extLst>
          </p:cNvPr>
          <p:cNvCxnSpPr/>
          <p:nvPr/>
        </p:nvCxnSpPr>
        <p:spPr bwMode="auto">
          <a:xfrm>
            <a:off x="6481922" y="298257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35" name="Rectangle: Rounded Corners 34">
            <a:extLst>
              <a:ext uri="{FF2B5EF4-FFF2-40B4-BE49-F238E27FC236}">
                <a16:creationId xmlns:a16="http://schemas.microsoft.com/office/drawing/2014/main" xmlns="" id="{E5D33C9A-83DF-4060-A353-B08AB7ECD413}"/>
              </a:ext>
            </a:extLst>
          </p:cNvPr>
          <p:cNvSpPr/>
          <p:nvPr/>
        </p:nvSpPr>
        <p:spPr bwMode="auto">
          <a:xfrm>
            <a:off x="590308" y="1442706"/>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cxnSp>
        <p:nvCxnSpPr>
          <p:cNvPr id="49" name="Straight Connector 48">
            <a:extLst>
              <a:ext uri="{FF2B5EF4-FFF2-40B4-BE49-F238E27FC236}">
                <a16:creationId xmlns:a16="http://schemas.microsoft.com/office/drawing/2014/main" xmlns="" id="{4045A914-1F06-4795-9225-CB680A57F198}"/>
              </a:ext>
            </a:extLst>
          </p:cNvPr>
          <p:cNvCxnSpPr/>
          <p:nvPr/>
        </p:nvCxnSpPr>
        <p:spPr bwMode="auto">
          <a:xfrm>
            <a:off x="1375313" y="298086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50" name="Rectangle 49">
            <a:extLst>
              <a:ext uri="{FF2B5EF4-FFF2-40B4-BE49-F238E27FC236}">
                <a16:creationId xmlns:a16="http://schemas.microsoft.com/office/drawing/2014/main" xmlns="" id="{1762625D-C7E4-44F9-8D45-FBB5F84AB92A}"/>
              </a:ext>
            </a:extLst>
          </p:cNvPr>
          <p:cNvSpPr/>
          <p:nvPr/>
        </p:nvSpPr>
        <p:spPr>
          <a:xfrm>
            <a:off x="550313" y="1623908"/>
            <a:ext cx="1650000" cy="1398332"/>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rId4" action="ppaction://hlinksldjump"/>
              </a:rPr>
              <a:t>PHASE II</a:t>
            </a:r>
            <a:endParaRPr lang="en-US" sz="1100" b="1" kern="0" dirty="0"/>
          </a:p>
          <a:p>
            <a:pPr lvl="0" algn="ctr" defTabSz="577850">
              <a:lnSpc>
                <a:spcPct val="90000"/>
              </a:lnSpc>
              <a:spcBef>
                <a:spcPct val="0"/>
              </a:spcBef>
              <a:spcAft>
                <a:spcPct val="35000"/>
              </a:spcAft>
              <a:defRPr/>
            </a:pPr>
            <a:r>
              <a:rPr lang="en-US" sz="1100" b="1" kern="0" dirty="0"/>
              <a:t>(</a:t>
            </a:r>
            <a:r>
              <a:rPr lang="en-GB" sz="1100" b="1" kern="0" dirty="0"/>
              <a:t>NCT00896532</a:t>
            </a:r>
            <a:r>
              <a:rPr lang="en-US" sz="1100" b="1" kern="0" dirty="0"/>
              <a:t>)</a:t>
            </a:r>
            <a:r>
              <a:rPr lang="en-US" sz="1100" b="1" kern="0" baseline="30000" dirty="0"/>
              <a:t>1</a:t>
            </a:r>
          </a:p>
          <a:p>
            <a:pPr algn="ctr" defTabSz="577850">
              <a:lnSpc>
                <a:spcPct val="90000"/>
              </a:lnSpc>
              <a:spcBef>
                <a:spcPct val="0"/>
              </a:spcBef>
              <a:spcAft>
                <a:spcPct val="35000"/>
              </a:spcAft>
              <a:defRPr/>
            </a:pPr>
            <a:r>
              <a:rPr lang="en-US" sz="800" dirty="0">
                <a:latin typeface="Arial"/>
              </a:rPr>
              <a:t>Efficacy and safety vs alendronate, teriparatide and placebo in postmenopausal women with low BMD (N = 419)</a:t>
            </a: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baseline="30000" dirty="0"/>
              <a:t>Feb 2011</a:t>
            </a:r>
          </a:p>
        </p:txBody>
      </p:sp>
      <p:sp>
        <p:nvSpPr>
          <p:cNvPr id="34" name="Rectangle: Rounded Corners 33">
            <a:extLst>
              <a:ext uri="{FF2B5EF4-FFF2-40B4-BE49-F238E27FC236}">
                <a16:creationId xmlns:a16="http://schemas.microsoft.com/office/drawing/2014/main" xmlns="" id="{BF0E1E0E-812D-4E4D-9391-0A7BE5C172F8}"/>
              </a:ext>
            </a:extLst>
          </p:cNvPr>
          <p:cNvSpPr/>
          <p:nvPr/>
        </p:nvSpPr>
        <p:spPr bwMode="auto">
          <a:xfrm>
            <a:off x="1845721"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xmlns="" id="{8A561779-7DA4-4E6F-A1D4-6E8FC851F86D}"/>
              </a:ext>
            </a:extLst>
          </p:cNvPr>
          <p:cNvSpPr/>
          <p:nvPr/>
        </p:nvSpPr>
        <p:spPr>
          <a:xfrm>
            <a:off x="1973856" y="3540515"/>
            <a:ext cx="1313016" cy="899221"/>
          </a:xfrm>
          <a:prstGeom prst="rect">
            <a:avLst/>
          </a:prstGeom>
        </p:spPr>
        <p:txBody>
          <a:bodyPr wrap="square">
            <a:spAutoFit/>
          </a:bodyPr>
          <a:lstStyle/>
          <a:p>
            <a:pPr algn="ctr" defTabSz="577850">
              <a:lnSpc>
                <a:spcPct val="90000"/>
              </a:lnSpc>
              <a:spcBef>
                <a:spcPct val="0"/>
              </a:spcBef>
              <a:spcAft>
                <a:spcPct val="35000"/>
              </a:spcAft>
              <a:defRPr/>
            </a:pPr>
            <a:r>
              <a:rPr lang="en-US" sz="1100" b="1" kern="0" baseline="30000" dirty="0"/>
              <a:t>May 2015</a:t>
            </a:r>
          </a:p>
          <a:p>
            <a:pPr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5" action="ppaction://hlinksldjump"/>
              </a:rPr>
              <a:t>STRUCTURE</a:t>
            </a:r>
            <a:endParaRPr lang="en-US" sz="1100" b="1" kern="0" dirty="0"/>
          </a:p>
          <a:p>
            <a:pPr lvl="0" algn="ctr" defTabSz="577850">
              <a:lnSpc>
                <a:spcPct val="90000"/>
              </a:lnSpc>
              <a:spcBef>
                <a:spcPct val="0"/>
              </a:spcBef>
              <a:spcAft>
                <a:spcPct val="35000"/>
              </a:spcAft>
              <a:defRPr/>
            </a:pPr>
            <a:r>
              <a:rPr lang="en-US" sz="1100" b="1" kern="0" dirty="0"/>
              <a:t>(NCT01796301)</a:t>
            </a:r>
            <a:r>
              <a:rPr lang="en-US" sz="1100" b="1" kern="0" baseline="30000" dirty="0"/>
              <a:t>2</a:t>
            </a:r>
          </a:p>
          <a:p>
            <a:pPr lvl="0" algn="ctr" defTabSz="577850">
              <a:lnSpc>
                <a:spcPct val="90000"/>
              </a:lnSpc>
              <a:spcBef>
                <a:spcPct val="0"/>
              </a:spcBef>
              <a:spcAft>
                <a:spcPct val="35000"/>
              </a:spcAft>
              <a:defRPr/>
            </a:pPr>
            <a:endParaRPr lang="en-US" sz="1100" b="1" kern="0" baseline="30000" dirty="0">
              <a:solidFill>
                <a:schemeClr val="tx2"/>
              </a:solidFill>
            </a:endParaRPr>
          </a:p>
        </p:txBody>
      </p:sp>
      <p:sp>
        <p:nvSpPr>
          <p:cNvPr id="53" name="Rectangle 52">
            <a:extLst>
              <a:ext uri="{FF2B5EF4-FFF2-40B4-BE49-F238E27FC236}">
                <a16:creationId xmlns:a16="http://schemas.microsoft.com/office/drawing/2014/main" xmlns="" id="{EEA37A00-6F8E-4623-99F0-B61A9666F4A7}"/>
              </a:ext>
            </a:extLst>
          </p:cNvPr>
          <p:cNvSpPr/>
          <p:nvPr/>
        </p:nvSpPr>
        <p:spPr>
          <a:xfrm>
            <a:off x="1872358" y="4260536"/>
            <a:ext cx="1532707" cy="75572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Active-comparator BMD study</a:t>
            </a:r>
            <a:br>
              <a:rPr lang="en-US" sz="800" dirty="0">
                <a:latin typeface="Arial"/>
              </a:rPr>
            </a:br>
            <a:r>
              <a:rPr lang="en-US" sz="800" dirty="0">
                <a:latin typeface="Arial"/>
              </a:rPr>
              <a:t>vs teriparatide in </a:t>
            </a:r>
            <a:r>
              <a:rPr lang="en-US" sz="800" dirty="0"/>
              <a:t>postmenopausal </a:t>
            </a:r>
            <a:r>
              <a:rPr lang="en-US" sz="800" dirty="0">
                <a:latin typeface="Arial"/>
              </a:rPr>
              <a:t>women with </a:t>
            </a:r>
            <a:r>
              <a:rPr lang="en-US" sz="800" spc="-13" dirty="0">
                <a:latin typeface="Arial"/>
              </a:rPr>
              <a:t>osteoporosis</a:t>
            </a:r>
            <a:r>
              <a:rPr lang="en-US" sz="800" spc="-93" dirty="0">
                <a:latin typeface="Arial"/>
              </a:rPr>
              <a:t> </a:t>
            </a:r>
            <a:r>
              <a:rPr lang="en-US" sz="800" spc="-13" dirty="0">
                <a:latin typeface="Arial"/>
              </a:rPr>
              <a:t>transitioning</a:t>
            </a:r>
            <a:r>
              <a:rPr lang="en-US" sz="800" spc="-93" dirty="0">
                <a:latin typeface="Arial"/>
              </a:rPr>
              <a:t> </a:t>
            </a:r>
            <a:r>
              <a:rPr lang="en-US" sz="800" spc="-13" dirty="0">
                <a:latin typeface="Arial"/>
              </a:rPr>
              <a:t>from</a:t>
            </a:r>
            <a:r>
              <a:rPr lang="en-US" sz="800" spc="-93" dirty="0">
                <a:latin typeface="Arial"/>
              </a:rPr>
              <a:t> </a:t>
            </a:r>
            <a:r>
              <a:rPr lang="en-US" sz="800" spc="-13" dirty="0">
                <a:latin typeface="Arial"/>
              </a:rPr>
              <a:t>alendronate</a:t>
            </a:r>
            <a:br>
              <a:rPr lang="en-US" sz="800" spc="-13" dirty="0">
                <a:latin typeface="Arial"/>
              </a:rPr>
            </a:br>
            <a:r>
              <a:rPr lang="en-US" sz="800" dirty="0">
                <a:latin typeface="Arial"/>
              </a:rPr>
              <a:t>(N = 436</a:t>
            </a:r>
            <a:r>
              <a:rPr lang="en-US" sz="800" dirty="0" smtClean="0">
                <a:solidFill>
                  <a:srgbClr val="636363"/>
                </a:solidFill>
                <a:latin typeface="Arial"/>
              </a:rPr>
              <a:t>)</a:t>
            </a:r>
          </a:p>
          <a:p>
            <a:pPr algn="ctr" defTabSz="914377">
              <a:spcAft>
                <a:spcPts val="133"/>
              </a:spcAft>
              <a:defRPr/>
            </a:pPr>
            <a:r>
              <a:rPr lang="en-US" sz="800" b="1" dirty="0" smtClean="0">
                <a:latin typeface="Arial"/>
              </a:rPr>
              <a:t>VS TERIPARATIDE</a:t>
            </a:r>
            <a:endParaRPr lang="en-US" sz="800" b="1" dirty="0">
              <a:latin typeface="Arial"/>
            </a:endParaRPr>
          </a:p>
        </p:txBody>
      </p:sp>
      <p:sp>
        <p:nvSpPr>
          <p:cNvPr id="26" name="Text Placeholder 2">
            <a:extLst>
              <a:ext uri="{FF2B5EF4-FFF2-40B4-BE49-F238E27FC236}">
                <a16:creationId xmlns:a16="http://schemas.microsoft.com/office/drawing/2014/main" xmlns="" id="{5A75CB12-3003-4DBE-B108-AD904F138862}"/>
              </a:ext>
            </a:extLst>
          </p:cNvPr>
          <p:cNvSpPr txBox="1">
            <a:spLocks/>
          </p:cNvSpPr>
          <p:nvPr/>
        </p:nvSpPr>
        <p:spPr>
          <a:xfrm>
            <a:off x="216000" y="5750127"/>
            <a:ext cx="8628455" cy="881780"/>
          </a:xfr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777777"/>
                </a:solidFill>
                <a:cs typeface="Arial" panose="020B0604020202020204" pitchFamily="34" charset="0"/>
              </a:rPr>
              <a:t>*Not all romosozumab clinical studies listed.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BMD = bone mineral density.</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1. McClung MR,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2014;370:412–20; 2. </a:t>
            </a:r>
            <a:r>
              <a:rPr lang="nb-NO" sz="900" dirty="0">
                <a:solidFill>
                  <a:srgbClr val="777777"/>
                </a:solidFill>
                <a:cs typeface="Arial" panose="020B0604020202020204" pitchFamily="34" charset="0"/>
              </a:rPr>
              <a:t>Langdahl BL, </a:t>
            </a:r>
            <a:r>
              <a:rPr lang="nb-NO" sz="900" i="1" dirty="0">
                <a:solidFill>
                  <a:srgbClr val="777777"/>
                </a:solidFill>
                <a:cs typeface="Arial" panose="020B0604020202020204" pitchFamily="34" charset="0"/>
              </a:rPr>
              <a:t>et al. Lancet </a:t>
            </a:r>
            <a:r>
              <a:rPr lang="nb-NO" sz="900" dirty="0">
                <a:solidFill>
                  <a:srgbClr val="777777"/>
                </a:solidFill>
                <a:cs typeface="Arial" panose="020B0604020202020204" pitchFamily="34" charset="0"/>
              </a:rPr>
              <a:t>2017;390:1585–94;</a:t>
            </a:r>
            <a:r>
              <a:rPr lang="en-GB" sz="900" dirty="0">
                <a:solidFill>
                  <a:srgbClr val="777777"/>
                </a:solidFill>
                <a:cs typeface="Arial" panose="020B0604020202020204" pitchFamily="34" charset="0"/>
              </a:rPr>
              <a:t> </a:t>
            </a:r>
            <a:r>
              <a:rPr lang="nb-NO" sz="900" dirty="0">
                <a:solidFill>
                  <a:srgbClr val="777777"/>
                </a:solidFill>
                <a:cs typeface="Arial" panose="020B0604020202020204" pitchFamily="34" charset="0"/>
              </a:rPr>
              <a:t>3</a:t>
            </a:r>
            <a:r>
              <a:rPr lang="nb-NO" altLang="en-US" sz="900" dirty="0">
                <a:solidFill>
                  <a:srgbClr val="777777"/>
                </a:solidFill>
                <a:cs typeface="Arial" panose="020B0604020202020204" pitchFamily="34" charset="0"/>
              </a:rPr>
              <a:t>. Cosman F, </a:t>
            </a:r>
            <a:r>
              <a:rPr lang="nb-NO" altLang="en-US" sz="900" i="1" dirty="0">
                <a:solidFill>
                  <a:srgbClr val="777777"/>
                </a:solidFill>
                <a:cs typeface="Arial" panose="020B0604020202020204" pitchFamily="34" charset="0"/>
              </a:rPr>
              <a:t>et al. N Engl J Med </a:t>
            </a:r>
            <a:r>
              <a:rPr lang="nb-NO" altLang="en-US" sz="900" dirty="0">
                <a:solidFill>
                  <a:srgbClr val="777777"/>
                </a:solidFill>
                <a:cs typeface="Arial" panose="020B0604020202020204" pitchFamily="34" charset="0"/>
              </a:rPr>
              <a:t>2016;375:1532–43;</a:t>
            </a:r>
            <a:r>
              <a:rPr lang="en-US" sz="900" dirty="0">
                <a:solidFill>
                  <a:srgbClr val="777777"/>
                </a:solidFill>
                <a:cs typeface="Arial" panose="020B0604020202020204" pitchFamily="34" charset="0"/>
              </a:rPr>
              <a:t>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4</a:t>
            </a:r>
            <a:r>
              <a:rPr lang="en-US"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Lewiecki EM, </a:t>
            </a:r>
            <a:r>
              <a:rPr lang="en-US" sz="900" i="1" dirty="0">
                <a:solidFill>
                  <a:srgbClr val="777777"/>
                </a:solidFill>
                <a:cs typeface="Arial" panose="020B0604020202020204" pitchFamily="34" charset="0"/>
              </a:rPr>
              <a:t>et al. J Clin Endocrinol Metab </a:t>
            </a:r>
            <a:r>
              <a:rPr lang="en-US" sz="900" dirty="0">
                <a:solidFill>
                  <a:srgbClr val="777777"/>
                </a:solidFill>
                <a:cs typeface="Arial" panose="020B0604020202020204" pitchFamily="34" charset="0"/>
              </a:rPr>
              <a:t>2018;103:3183–93; 5</a:t>
            </a:r>
            <a:r>
              <a:rPr lang="nb-NO"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Saag KG,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2017;377:1417–27.</a:t>
            </a:r>
          </a:p>
        </p:txBody>
      </p:sp>
      <p:sp>
        <p:nvSpPr>
          <p:cNvPr id="25" name="Rectangle 24"/>
          <p:cNvSpPr/>
          <p:nvPr/>
        </p:nvSpPr>
        <p:spPr>
          <a:xfrm>
            <a:off x="5580705" y="1382178"/>
            <a:ext cx="1802433" cy="1583312"/>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53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94" name="Rounded Rectangle 93">
            <a:extLst>
              <a:ext uri="{FF2B5EF4-FFF2-40B4-BE49-F238E27FC236}">
                <a16:creationId xmlns:a16="http://schemas.microsoft.com/office/drawing/2014/main" xmlns="" id="{39E8BDDC-D380-4E45-9114-B1371068D97B}"/>
              </a:ext>
            </a:extLst>
          </p:cNvPr>
          <p:cNvSpPr/>
          <p:nvPr/>
        </p:nvSpPr>
        <p:spPr bwMode="auto">
          <a:xfrm>
            <a:off x="3680479" y="1928338"/>
            <a:ext cx="1882800" cy="2540503"/>
          </a:xfrm>
          <a:prstGeom prst="roundRect">
            <a:avLst>
              <a:gd name="adj" fmla="val 4205"/>
            </a:avLst>
          </a:prstGeom>
          <a:solidFill>
            <a:schemeClr val="bg1">
              <a:lumMod val="95000"/>
            </a:schemeClr>
          </a:solidFill>
          <a:ln w="12700" cap="flat" cmpd="sng" algn="ctr">
            <a:solidFill>
              <a:schemeClr val="tx1"/>
            </a:solidFill>
            <a:prstDash val="sysDash"/>
            <a:round/>
            <a:headEnd type="none" w="med" len="med"/>
            <a:tailEnd type="none" w="med" len="med"/>
          </a:ln>
          <a:effectLst/>
        </p:spPr>
        <p:txBody>
          <a:bodyPr vert="horz" wrap="square" lIns="0" tIns="108000" rIns="0" bIns="60960" numCol="1" rtlCol="0" anchor="t" anchorCtr="0" compatLnSpc="1">
            <a:prstTxWarp prst="textNoShape">
              <a:avLst/>
            </a:prstTxWarp>
            <a:noAutofit/>
          </a:bodyPr>
          <a:lstStyle/>
          <a:p>
            <a:pPr algn="ctr" fontAlgn="base">
              <a:lnSpc>
                <a:spcPct val="80000"/>
              </a:lnSpc>
              <a:spcBef>
                <a:spcPct val="0"/>
              </a:spcBef>
              <a:spcAft>
                <a:spcPct val="0"/>
              </a:spcAft>
            </a:pPr>
            <a:r>
              <a:rPr lang="en-US" sz="1300" b="1" kern="0" dirty="0">
                <a:solidFill>
                  <a:schemeClr val="tx1">
                    <a:lumMod val="50000"/>
                  </a:schemeClr>
                </a:solidFill>
                <a:cs typeface="Calibri" pitchFamily="34" charset="0"/>
              </a:rPr>
              <a:t>Open-label</a:t>
            </a:r>
          </a:p>
        </p:txBody>
      </p:sp>
      <p:sp>
        <p:nvSpPr>
          <p:cNvPr id="2" name="Title 1"/>
          <p:cNvSpPr>
            <a:spLocks noGrp="1"/>
          </p:cNvSpPr>
          <p:nvPr>
            <p:ph type="title"/>
          </p:nvPr>
        </p:nvSpPr>
        <p:spPr/>
        <p:txBody>
          <a:bodyPr/>
          <a:lstStyle/>
          <a:p>
            <a:r>
              <a:rPr lang="en-CA" dirty="0"/>
              <a:t>ARCH Phase III Study Design</a:t>
            </a:r>
            <a:endParaRPr lang="en-US" dirty="0"/>
          </a:p>
        </p:txBody>
      </p:sp>
      <p:sp>
        <p:nvSpPr>
          <p:cNvPr id="3" name="Text Placeholder 2">
            <a:extLst>
              <a:ext uri="{FF2B5EF4-FFF2-40B4-BE49-F238E27FC236}">
                <a16:creationId xmlns:a16="http://schemas.microsoft.com/office/drawing/2014/main" xmlns="" id="{EBD32F81-D838-7C4F-94BD-FBCAE63EDAE7}"/>
              </a:ext>
            </a:extLst>
          </p:cNvPr>
          <p:cNvSpPr>
            <a:spLocks noGrp="1"/>
          </p:cNvSpPr>
          <p:nvPr>
            <p:ph type="body" sz="quarter" idx="10"/>
          </p:nvPr>
        </p:nvSpPr>
        <p:spPr>
          <a:xfrm>
            <a:off x="216000" y="6013276"/>
            <a:ext cx="8628455" cy="618631"/>
          </a:xfrm>
        </p:spPr>
        <p:txBody>
          <a:bodyPr/>
          <a:lstStyle/>
          <a:p>
            <a:pPr>
              <a:spcAft>
                <a:spcPct val="0"/>
              </a:spcAft>
              <a:buClr>
                <a:srgbClr val="0063C3"/>
              </a:buClr>
              <a:defRPr/>
            </a:pPr>
            <a:r>
              <a:rPr lang="nb-NO" dirty="0">
                <a:solidFill>
                  <a:srgbClr val="777777"/>
                </a:solidFill>
                <a:cs typeface="Arial" panose="020B0604020202020204" pitchFamily="34" charset="0"/>
              </a:rPr>
              <a:t>*</a:t>
            </a:r>
            <a:r>
              <a:rPr lang="en-US" dirty="0">
                <a:solidFill>
                  <a:srgbClr val="777777"/>
                </a:solidFill>
                <a:cs typeface="Arial" panose="020B0604020202020204" pitchFamily="34" charset="0"/>
              </a:rPr>
              <a:t>Median time on study at primary analysis was 33 months (IQR: 27–40).</a:t>
            </a:r>
            <a:endParaRPr lang="nb-NO" dirty="0">
              <a:solidFill>
                <a:srgbClr val="777777"/>
              </a:solidFill>
              <a:cs typeface="Arial" panose="020B0604020202020204" pitchFamily="34" charset="0"/>
            </a:endParaRPr>
          </a:p>
          <a:p>
            <a:pPr>
              <a:spcAft>
                <a:spcPct val="0"/>
              </a:spcAft>
              <a:buClr>
                <a:srgbClr val="0063C3"/>
              </a:buClr>
              <a:defRPr/>
            </a:pPr>
            <a:r>
              <a:rPr lang="nb-NO" dirty="0">
                <a:solidFill>
                  <a:srgbClr val="777777"/>
                </a:solidFill>
                <a:cs typeface="Arial" panose="020B0604020202020204" pitchFamily="34" charset="0"/>
              </a:rPr>
              <a:t>BTM = bone turnover marker; DXA = dual-</a:t>
            </a:r>
            <a:r>
              <a:rPr lang="nb-NO" dirty="0" err="1">
                <a:solidFill>
                  <a:srgbClr val="777777"/>
                </a:solidFill>
                <a:cs typeface="Arial" panose="020B0604020202020204" pitchFamily="34" charset="0"/>
              </a:rPr>
              <a:t>energy</a:t>
            </a:r>
            <a:r>
              <a:rPr lang="nb-NO" dirty="0">
                <a:solidFill>
                  <a:srgbClr val="777777"/>
                </a:solidFill>
                <a:cs typeface="Arial" panose="020B0604020202020204" pitchFamily="34" charset="0"/>
              </a:rPr>
              <a:t> x-</a:t>
            </a:r>
            <a:r>
              <a:rPr lang="nb-NO" dirty="0" err="1">
                <a:solidFill>
                  <a:srgbClr val="777777"/>
                </a:solidFill>
                <a:cs typeface="Arial" panose="020B0604020202020204" pitchFamily="34" charset="0"/>
              </a:rPr>
              <a:t>ray</a:t>
            </a:r>
            <a:r>
              <a:rPr lang="nb-NO" dirty="0">
                <a:solidFill>
                  <a:srgbClr val="777777"/>
                </a:solidFill>
                <a:cs typeface="Arial" panose="020B0604020202020204" pitchFamily="34" charset="0"/>
              </a:rPr>
              <a:t> </a:t>
            </a:r>
            <a:r>
              <a:rPr lang="nb-NO" dirty="0" err="1">
                <a:solidFill>
                  <a:srgbClr val="777777"/>
                </a:solidFill>
                <a:cs typeface="Arial" panose="020B0604020202020204" pitchFamily="34" charset="0"/>
              </a:rPr>
              <a:t>absorptiometry</a:t>
            </a:r>
            <a:r>
              <a:rPr lang="nb-NO" dirty="0">
                <a:solidFill>
                  <a:srgbClr val="777777"/>
                </a:solidFill>
                <a:cs typeface="Arial" panose="020B0604020202020204" pitchFamily="34" charset="0"/>
              </a:rPr>
              <a:t>; IQR = </a:t>
            </a:r>
            <a:r>
              <a:rPr lang="nb-NO" dirty="0" err="1">
                <a:solidFill>
                  <a:srgbClr val="777777"/>
                </a:solidFill>
                <a:cs typeface="Arial" panose="020B0604020202020204" pitchFamily="34" charset="0"/>
              </a:rPr>
              <a:t>interquartile</a:t>
            </a:r>
            <a:r>
              <a:rPr lang="nb-NO" dirty="0">
                <a:solidFill>
                  <a:srgbClr val="777777"/>
                </a:solidFill>
                <a:cs typeface="Arial" panose="020B0604020202020204" pitchFamily="34" charset="0"/>
              </a:rPr>
              <a:t> range; </a:t>
            </a:r>
            <a:r>
              <a:rPr lang="en-US" dirty="0">
                <a:solidFill>
                  <a:srgbClr val="777777"/>
                </a:solidFill>
              </a:rPr>
              <a:t>IU = international unit; PO = orally; QM = monthly; </a:t>
            </a:r>
            <a:br>
              <a:rPr lang="en-US" dirty="0">
                <a:solidFill>
                  <a:srgbClr val="777777"/>
                </a:solidFill>
              </a:rPr>
            </a:br>
            <a:r>
              <a:rPr lang="en-US" dirty="0">
                <a:solidFill>
                  <a:srgbClr val="777777"/>
                </a:solidFill>
              </a:rPr>
              <a:t>QW = weekly; SC = subcutaneous.</a:t>
            </a:r>
          </a:p>
          <a:p>
            <a:pPr>
              <a:spcAft>
                <a:spcPct val="0"/>
              </a:spcAft>
              <a:buClr>
                <a:srgbClr val="0063C3"/>
              </a:buClr>
              <a:defRPr/>
            </a:pPr>
            <a:r>
              <a:rPr lang="nb-NO" dirty="0" err="1">
                <a:solidFill>
                  <a:srgbClr val="777777"/>
                </a:solidFill>
                <a:cs typeface="Arial" panose="020B0604020202020204" pitchFamily="34" charset="0"/>
              </a:rPr>
              <a:t>Adapted</a:t>
            </a:r>
            <a:r>
              <a:rPr lang="nb-NO" dirty="0">
                <a:solidFill>
                  <a:srgbClr val="777777"/>
                </a:solidFill>
                <a:cs typeface="Arial" panose="020B0604020202020204" pitchFamily="34" charset="0"/>
              </a:rPr>
              <a:t> from: </a:t>
            </a:r>
            <a:r>
              <a:rPr lang="nb-NO" dirty="0" err="1">
                <a:solidFill>
                  <a:srgbClr val="777777"/>
                </a:solidFill>
                <a:cs typeface="Arial" panose="020B0604020202020204" pitchFamily="34" charset="0"/>
              </a:rPr>
              <a:t>Saag</a:t>
            </a:r>
            <a:r>
              <a:rPr lang="nb-NO" dirty="0">
                <a:solidFill>
                  <a:srgbClr val="777777"/>
                </a:solidFill>
                <a:cs typeface="Arial" panose="020B0604020202020204" pitchFamily="34" charset="0"/>
              </a:rPr>
              <a:t> KG, </a:t>
            </a:r>
            <a:r>
              <a:rPr lang="nb-NO" i="1" dirty="0">
                <a:solidFill>
                  <a:srgbClr val="777777"/>
                </a:solidFill>
                <a:cs typeface="Arial" panose="020B0604020202020204" pitchFamily="34" charset="0"/>
              </a:rPr>
              <a:t>et al. N </a:t>
            </a:r>
            <a:r>
              <a:rPr lang="nb-NO" i="1" dirty="0" err="1">
                <a:solidFill>
                  <a:srgbClr val="777777"/>
                </a:solidFill>
                <a:cs typeface="Arial" panose="020B0604020202020204" pitchFamily="34" charset="0"/>
              </a:rPr>
              <a:t>Engl</a:t>
            </a:r>
            <a:r>
              <a:rPr lang="nb-NO" i="1" dirty="0">
                <a:solidFill>
                  <a:srgbClr val="777777"/>
                </a:solidFill>
                <a:cs typeface="Arial" panose="020B0604020202020204" pitchFamily="34" charset="0"/>
              </a:rPr>
              <a:t> J Med</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377:1417–27</a:t>
            </a:r>
            <a:r>
              <a:rPr lang="hr-HR" dirty="0">
                <a:solidFill>
                  <a:srgbClr val="777777"/>
                </a:solidFill>
                <a:cs typeface="Arial" panose="020B0604020202020204" pitchFamily="34" charset="0"/>
              </a:rPr>
              <a:t>.</a:t>
            </a:r>
          </a:p>
        </p:txBody>
      </p:sp>
      <p:sp>
        <p:nvSpPr>
          <p:cNvPr id="14" name="Rectangle 13"/>
          <p:cNvSpPr/>
          <p:nvPr/>
        </p:nvSpPr>
        <p:spPr>
          <a:xfrm>
            <a:off x="512765" y="1272448"/>
            <a:ext cx="8059152" cy="646331"/>
          </a:xfrm>
          <a:prstGeom prst="rect">
            <a:avLst/>
          </a:prstGeom>
        </p:spPr>
        <p:txBody>
          <a:bodyPr wrap="square" anchor="b">
            <a:noAutofit/>
          </a:bodyPr>
          <a:lstStyle/>
          <a:p>
            <a:pPr>
              <a:defRPr/>
            </a:pPr>
            <a:r>
              <a:rPr lang="en-US" sz="1600" b="1" kern="0" dirty="0">
                <a:solidFill>
                  <a:schemeClr val="accent2"/>
                </a:solidFill>
              </a:rPr>
              <a:t>A</a:t>
            </a:r>
            <a:r>
              <a:rPr lang="en-US" sz="1600" kern="0" dirty="0"/>
              <a:t>ctive-cont</a:t>
            </a:r>
            <a:r>
              <a:rPr lang="en-US" sz="1600" b="1" kern="0" dirty="0">
                <a:solidFill>
                  <a:schemeClr val="accent2"/>
                </a:solidFill>
              </a:rPr>
              <a:t>R</a:t>
            </a:r>
            <a:r>
              <a:rPr lang="en-US" sz="1600" kern="0" dirty="0"/>
              <a:t>olled fra</a:t>
            </a:r>
            <a:r>
              <a:rPr lang="en-US" sz="1600" b="1" kern="0" dirty="0">
                <a:solidFill>
                  <a:schemeClr val="accent2"/>
                </a:solidFill>
              </a:rPr>
              <a:t>C</a:t>
            </a:r>
            <a:r>
              <a:rPr lang="en-US" sz="1600" kern="0" dirty="0"/>
              <a:t>ture study in postmenopausal women with osteoporosis at </a:t>
            </a:r>
            <a:br>
              <a:rPr lang="en-US" sz="1600" kern="0" dirty="0"/>
            </a:br>
            <a:r>
              <a:rPr lang="en-US" sz="1600" b="1" kern="0" dirty="0">
                <a:solidFill>
                  <a:schemeClr val="accent2"/>
                </a:solidFill>
              </a:rPr>
              <a:t>H</a:t>
            </a:r>
            <a:r>
              <a:rPr lang="en-US" sz="1600" kern="0" dirty="0"/>
              <a:t>igh risk of fracture</a:t>
            </a:r>
          </a:p>
        </p:txBody>
      </p:sp>
      <p:sp>
        <p:nvSpPr>
          <p:cNvPr id="31" name="Rounded Rectangle 73"/>
          <p:cNvSpPr/>
          <p:nvPr/>
        </p:nvSpPr>
        <p:spPr bwMode="auto">
          <a:xfrm>
            <a:off x="5632145" y="1931148"/>
            <a:ext cx="2671837" cy="2535362"/>
          </a:xfrm>
          <a:prstGeom prst="roundRect">
            <a:avLst>
              <a:gd name="adj" fmla="val 4943"/>
            </a:avLst>
          </a:prstGeom>
          <a:solidFill>
            <a:schemeClr val="accent1">
              <a:lumMod val="20000"/>
              <a:lumOff val="80000"/>
            </a:schemeClr>
          </a:solidFill>
          <a:ln w="12700" cap="flat" cmpd="sng" algn="ctr">
            <a:solidFill>
              <a:schemeClr val="tx1"/>
            </a:solidFill>
            <a:prstDash val="sysDash"/>
            <a:round/>
            <a:headEnd type="none" w="med" len="med"/>
            <a:tailEnd type="none" w="med" len="med"/>
          </a:ln>
          <a:effectLst/>
        </p:spPr>
        <p:txBody>
          <a:bodyPr vert="horz" wrap="square" lIns="0" tIns="72000" rIns="0" bIns="60960" numCol="1" rtlCol="0" anchor="t" anchorCtr="0" compatLnSpc="1">
            <a:prstTxWarp prst="textNoShape">
              <a:avLst/>
            </a:prstTxWarp>
            <a:noAutofit/>
          </a:bodyPr>
          <a:lstStyle/>
          <a:p>
            <a:pPr algn="ctr" fontAlgn="base">
              <a:lnSpc>
                <a:spcPct val="85000"/>
              </a:lnSpc>
              <a:spcBef>
                <a:spcPct val="0"/>
              </a:spcBef>
              <a:spcAft>
                <a:spcPct val="0"/>
              </a:spcAft>
            </a:pPr>
            <a:r>
              <a:rPr lang="en-US" sz="1300" b="1" kern="0" dirty="0">
                <a:solidFill>
                  <a:schemeClr val="tx1">
                    <a:lumMod val="50000"/>
                  </a:schemeClr>
                </a:solidFill>
                <a:cs typeface="Calibri" pitchFamily="34" charset="0"/>
              </a:rPr>
              <a:t>Primary analysis*</a:t>
            </a:r>
          </a:p>
        </p:txBody>
      </p:sp>
      <p:cxnSp>
        <p:nvCxnSpPr>
          <p:cNvPr id="17" name="Straight Connector 16"/>
          <p:cNvCxnSpPr/>
          <p:nvPr/>
        </p:nvCxnSpPr>
        <p:spPr bwMode="auto">
          <a:xfrm>
            <a:off x="1890800" y="4855761"/>
            <a:ext cx="0" cy="20880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3878758" y="4855761"/>
            <a:ext cx="0" cy="20880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5866716" y="4855761"/>
            <a:ext cx="0" cy="20880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1889693" y="4960689"/>
            <a:ext cx="6417535" cy="0"/>
          </a:xfrm>
          <a:prstGeom prst="line">
            <a:avLst/>
          </a:prstGeom>
          <a:solidFill>
            <a:srgbClr val="007CC2"/>
          </a:solidFill>
          <a:ln w="15875" cap="flat" cmpd="sng" algn="ctr">
            <a:solidFill>
              <a:schemeClr val="tx1"/>
            </a:solidFill>
            <a:prstDash val="solid"/>
            <a:round/>
            <a:headEnd type="none" w="med" len="med"/>
            <a:tailEnd type="triangle" w="lg" len="med"/>
          </a:ln>
          <a:effectLst/>
        </p:spPr>
      </p:cxnSp>
      <p:sp>
        <p:nvSpPr>
          <p:cNvPr id="21" name="Rectangle 87"/>
          <p:cNvSpPr>
            <a:spLocks noChangeArrowheads="1"/>
          </p:cNvSpPr>
          <p:nvPr/>
        </p:nvSpPr>
        <p:spPr bwMode="auto">
          <a:xfrm>
            <a:off x="3714010" y="5025453"/>
            <a:ext cx="335348"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kern="0" dirty="0">
                <a:ea typeface="ＭＳ Ｐゴシック" pitchFamily="34" charset="-128"/>
              </a:rPr>
              <a:t>12</a:t>
            </a:r>
          </a:p>
        </p:txBody>
      </p:sp>
      <p:sp>
        <p:nvSpPr>
          <p:cNvPr id="22" name="Rectangle 87"/>
          <p:cNvSpPr>
            <a:spLocks noChangeArrowheads="1"/>
          </p:cNvSpPr>
          <p:nvPr/>
        </p:nvSpPr>
        <p:spPr bwMode="auto">
          <a:xfrm>
            <a:off x="5700855" y="5025453"/>
            <a:ext cx="335348"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kern="0" dirty="0">
                <a:ea typeface="ＭＳ Ｐゴシック" pitchFamily="34" charset="-128"/>
              </a:rPr>
              <a:t>24</a:t>
            </a:r>
          </a:p>
        </p:txBody>
      </p:sp>
      <p:sp>
        <p:nvSpPr>
          <p:cNvPr id="23" name="Rectangle 22"/>
          <p:cNvSpPr>
            <a:spLocks noChangeArrowheads="1"/>
          </p:cNvSpPr>
          <p:nvPr/>
        </p:nvSpPr>
        <p:spPr bwMode="auto">
          <a:xfrm>
            <a:off x="1766038" y="5025453"/>
            <a:ext cx="260008"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kern="0" dirty="0">
                <a:ea typeface="ＭＳ Ｐゴシック" pitchFamily="34" charset="-128"/>
              </a:rPr>
              <a:t>0</a:t>
            </a:r>
          </a:p>
        </p:txBody>
      </p:sp>
      <p:sp>
        <p:nvSpPr>
          <p:cNvPr id="26" name="Rectangle 87"/>
          <p:cNvSpPr>
            <a:spLocks noChangeArrowheads="1"/>
          </p:cNvSpPr>
          <p:nvPr/>
        </p:nvSpPr>
        <p:spPr bwMode="auto">
          <a:xfrm>
            <a:off x="1191193" y="5025453"/>
            <a:ext cx="559769" cy="253916"/>
          </a:xfrm>
          <a:prstGeom prst="rect">
            <a:avLst/>
          </a:prstGeom>
          <a:noFill/>
          <a:ln w="9525">
            <a:noFill/>
            <a:miter lim="800000"/>
            <a:headEnd/>
            <a:tailEnd/>
          </a:ln>
        </p:spPr>
        <p:txBody>
          <a:bodyPr wrap="none">
            <a:spAutoFit/>
          </a:bodyPr>
          <a:lstStyle/>
          <a:p>
            <a:pPr algn="r" fontAlgn="base">
              <a:spcBef>
                <a:spcPct val="0"/>
              </a:spcBef>
              <a:spcAft>
                <a:spcPct val="0"/>
              </a:spcAft>
              <a:defRPr/>
            </a:pPr>
            <a:r>
              <a:rPr lang="en-US" sz="1050" kern="0" dirty="0">
                <a:ea typeface="ＭＳ Ｐゴシック" pitchFamily="34" charset="-128"/>
              </a:rPr>
              <a:t>Month</a:t>
            </a:r>
          </a:p>
        </p:txBody>
      </p:sp>
      <p:sp>
        <p:nvSpPr>
          <p:cNvPr id="28" name="Rectangle 87"/>
          <p:cNvSpPr>
            <a:spLocks noChangeArrowheads="1"/>
          </p:cNvSpPr>
          <p:nvPr/>
        </p:nvSpPr>
        <p:spPr bwMode="auto">
          <a:xfrm>
            <a:off x="4708817" y="5025453"/>
            <a:ext cx="335348"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kern="0" dirty="0">
                <a:ea typeface="ＭＳ Ｐゴシック" pitchFamily="34" charset="-128"/>
              </a:rPr>
              <a:t>18</a:t>
            </a:r>
          </a:p>
        </p:txBody>
      </p:sp>
      <p:sp>
        <p:nvSpPr>
          <p:cNvPr id="29" name="Rectangle 87"/>
          <p:cNvSpPr>
            <a:spLocks noChangeArrowheads="1"/>
          </p:cNvSpPr>
          <p:nvPr/>
        </p:nvSpPr>
        <p:spPr bwMode="auto">
          <a:xfrm>
            <a:off x="2749824" y="5025453"/>
            <a:ext cx="260008"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kern="0" dirty="0">
                <a:ea typeface="ＭＳ Ｐゴシック" pitchFamily="34" charset="-128"/>
              </a:rPr>
              <a:t>6</a:t>
            </a:r>
          </a:p>
        </p:txBody>
      </p:sp>
      <p:sp>
        <p:nvSpPr>
          <p:cNvPr id="15" name="Rounded Rectangle 14"/>
          <p:cNvSpPr/>
          <p:nvPr/>
        </p:nvSpPr>
        <p:spPr bwMode="auto">
          <a:xfrm>
            <a:off x="3819956" y="2287821"/>
            <a:ext cx="3900976" cy="858913"/>
          </a:xfrm>
          <a:prstGeom prst="roundRect">
            <a:avLst/>
          </a:prstGeom>
          <a:solidFill>
            <a:schemeClr val="accent2">
              <a:lumMod val="40000"/>
              <a:lumOff val="60000"/>
            </a:schemeClr>
          </a:solidFill>
          <a:ln w="38100" cap="flat" cmpd="sng" algn="ctr">
            <a:noFill/>
            <a:prstDash val="sysDash"/>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fontAlgn="base">
              <a:spcBef>
                <a:spcPct val="0"/>
              </a:spcBef>
              <a:spcAft>
                <a:spcPct val="0"/>
              </a:spcAft>
              <a:defRPr/>
            </a:pPr>
            <a:r>
              <a:rPr lang="it-IT" sz="1200" b="1" kern="0" dirty="0" err="1">
                <a:solidFill>
                  <a:schemeClr val="bg1"/>
                </a:solidFill>
                <a:ea typeface="Calibri" pitchFamily="34" charset="0"/>
                <a:cs typeface="Calibri" pitchFamily="34" charset="0"/>
              </a:rPr>
              <a:t>Alendronate</a:t>
            </a:r>
            <a:r>
              <a:rPr lang="it-IT" sz="1200" b="1" kern="0" dirty="0">
                <a:solidFill>
                  <a:schemeClr val="bg1"/>
                </a:solidFill>
                <a:ea typeface="Calibri" pitchFamily="34" charset="0"/>
                <a:cs typeface="Calibri" pitchFamily="34" charset="0"/>
              </a:rPr>
              <a:t/>
            </a:r>
            <a:br>
              <a:rPr lang="it-IT" sz="1200" b="1" kern="0" dirty="0">
                <a:solidFill>
                  <a:schemeClr val="bg1"/>
                </a:solidFill>
                <a:ea typeface="Calibri" pitchFamily="34" charset="0"/>
                <a:cs typeface="Calibri" pitchFamily="34" charset="0"/>
              </a:rPr>
            </a:br>
            <a:r>
              <a:rPr lang="it-IT" sz="1200" b="1" kern="0" dirty="0">
                <a:solidFill>
                  <a:schemeClr val="bg1"/>
                </a:solidFill>
                <a:ea typeface="Calibri" pitchFamily="34" charset="0"/>
                <a:cs typeface="Calibri" pitchFamily="34" charset="0"/>
              </a:rPr>
              <a:t>70 mg PO QW</a:t>
            </a:r>
          </a:p>
        </p:txBody>
      </p:sp>
      <p:sp>
        <p:nvSpPr>
          <p:cNvPr id="16" name="Rounded Rectangle 69"/>
          <p:cNvSpPr/>
          <p:nvPr/>
        </p:nvSpPr>
        <p:spPr bwMode="auto">
          <a:xfrm>
            <a:off x="3819955" y="3249172"/>
            <a:ext cx="3900979" cy="858912"/>
          </a:xfrm>
          <a:prstGeom prst="roundRect">
            <a:avLst/>
          </a:prstGeom>
          <a:solidFill>
            <a:schemeClr val="accent2">
              <a:lumMod val="40000"/>
              <a:lumOff val="60000"/>
            </a:schemeClr>
          </a:solidFill>
          <a:ln w="38100" cap="flat" cmpd="sng" algn="ctr">
            <a:noFill/>
            <a:prstDash val="sysDash"/>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fontAlgn="base">
              <a:spcBef>
                <a:spcPct val="0"/>
              </a:spcBef>
              <a:spcAft>
                <a:spcPct val="0"/>
              </a:spcAft>
              <a:defRPr/>
            </a:pPr>
            <a:r>
              <a:rPr lang="it-IT" sz="1200" b="1" kern="0" dirty="0" err="1">
                <a:solidFill>
                  <a:schemeClr val="bg1"/>
                </a:solidFill>
                <a:latin typeface="Arial" charset="0"/>
                <a:ea typeface="Arial" charset="0"/>
                <a:cs typeface="Arial" charset="0"/>
              </a:rPr>
              <a:t>Alendronate</a:t>
            </a:r>
            <a:r>
              <a:rPr lang="it-IT" sz="1200" b="1" kern="0" dirty="0">
                <a:solidFill>
                  <a:schemeClr val="bg1"/>
                </a:solidFill>
                <a:latin typeface="Arial" charset="0"/>
                <a:ea typeface="Arial" charset="0"/>
                <a:cs typeface="Arial" charset="0"/>
              </a:rPr>
              <a:t/>
            </a:r>
            <a:br>
              <a:rPr lang="it-IT" sz="1200" b="1" kern="0" dirty="0">
                <a:solidFill>
                  <a:schemeClr val="bg1"/>
                </a:solidFill>
                <a:latin typeface="Arial" charset="0"/>
                <a:ea typeface="Arial" charset="0"/>
                <a:cs typeface="Arial" charset="0"/>
              </a:rPr>
            </a:br>
            <a:r>
              <a:rPr lang="it-IT" sz="1200" b="1" kern="0" dirty="0">
                <a:solidFill>
                  <a:schemeClr val="bg1"/>
                </a:solidFill>
                <a:latin typeface="Arial" charset="0"/>
                <a:ea typeface="Arial" charset="0"/>
                <a:cs typeface="Arial" charset="0"/>
              </a:rPr>
              <a:t>70 mg PO QW</a:t>
            </a:r>
          </a:p>
        </p:txBody>
      </p:sp>
      <p:sp>
        <p:nvSpPr>
          <p:cNvPr id="46" name="Rounded Rectangle 72"/>
          <p:cNvSpPr/>
          <p:nvPr/>
        </p:nvSpPr>
        <p:spPr bwMode="auto">
          <a:xfrm>
            <a:off x="568646" y="1917255"/>
            <a:ext cx="1064235" cy="2553702"/>
          </a:xfrm>
          <a:prstGeom prst="roundRect">
            <a:avLst>
              <a:gd name="adj" fmla="val 8746"/>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80000"/>
              </a:lnSpc>
              <a:spcBef>
                <a:spcPct val="0"/>
              </a:spcBef>
              <a:spcAft>
                <a:spcPct val="0"/>
              </a:spcAft>
            </a:pPr>
            <a:r>
              <a:rPr lang="en-US" sz="1200" b="1" kern="0" dirty="0">
                <a:solidFill>
                  <a:schemeClr val="tx1">
                    <a:lumMod val="50000"/>
                  </a:schemeClr>
                </a:solidFill>
                <a:cs typeface="Calibri" pitchFamily="34" charset="0"/>
              </a:rPr>
              <a:t>4093 subjects enrolled</a:t>
            </a:r>
          </a:p>
        </p:txBody>
      </p:sp>
      <p:sp>
        <p:nvSpPr>
          <p:cNvPr id="52" name="Rectangle 51"/>
          <p:cNvSpPr/>
          <p:nvPr/>
        </p:nvSpPr>
        <p:spPr>
          <a:xfrm>
            <a:off x="1886446" y="4671330"/>
            <a:ext cx="6354636" cy="236219"/>
          </a:xfrm>
          <a:prstGeom prst="rect">
            <a:avLst/>
          </a:prstGeom>
        </p:spPr>
        <p:txBody>
          <a:bodyPr wrap="square">
            <a:spAutoFit/>
          </a:bodyPr>
          <a:lstStyle/>
          <a:p>
            <a:pPr algn="ctr" fontAlgn="base">
              <a:lnSpc>
                <a:spcPct val="85000"/>
              </a:lnSpc>
              <a:spcBef>
                <a:spcPct val="0"/>
              </a:spcBef>
              <a:spcAft>
                <a:spcPct val="0"/>
              </a:spcAft>
              <a:defRPr/>
            </a:pPr>
            <a:r>
              <a:rPr lang="en-US" sz="1050" b="1" kern="0" dirty="0">
                <a:ea typeface="ＭＳ Ｐゴシック" pitchFamily="34" charset="-128"/>
              </a:rPr>
              <a:t>500 to 1000 mg calcium, 600 to 800 IU vitamin D daily</a:t>
            </a:r>
            <a:endParaRPr lang="de-CH" sz="1050" b="1" kern="0" dirty="0">
              <a:ea typeface="ＭＳ Ｐゴシック" pitchFamily="34" charset="-128"/>
            </a:endParaRPr>
          </a:p>
        </p:txBody>
      </p:sp>
      <p:cxnSp>
        <p:nvCxnSpPr>
          <p:cNvPr id="53" name="Straight Connector 52"/>
          <p:cNvCxnSpPr/>
          <p:nvPr/>
        </p:nvCxnSpPr>
        <p:spPr bwMode="auto">
          <a:xfrm>
            <a:off x="1889028" y="4551256"/>
            <a:ext cx="0" cy="216000"/>
          </a:xfrm>
          <a:prstGeom prst="line">
            <a:avLst/>
          </a:prstGeom>
          <a:solidFill>
            <a:srgbClr val="007CC2"/>
          </a:solidFill>
          <a:ln w="15875" cap="flat" cmpd="sng" algn="ctr">
            <a:solidFill>
              <a:schemeClr val="tx1"/>
            </a:solidFill>
            <a:prstDash val="solid"/>
            <a:round/>
            <a:headEnd type="none" w="med" len="med"/>
            <a:tailEnd type="none" w="med" len="med"/>
          </a:ln>
          <a:effectLst/>
        </p:spPr>
      </p:cxnSp>
      <p:sp>
        <p:nvSpPr>
          <p:cNvPr id="58" name="Rectangle 87"/>
          <p:cNvSpPr>
            <a:spLocks noChangeArrowheads="1"/>
          </p:cNvSpPr>
          <p:nvPr/>
        </p:nvSpPr>
        <p:spPr bwMode="auto">
          <a:xfrm>
            <a:off x="8073408" y="5025453"/>
            <a:ext cx="335348" cy="25391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050" kern="0" dirty="0">
                <a:ea typeface="ＭＳ Ｐゴシック" pitchFamily="34" charset="-128"/>
              </a:rPr>
              <a:t>36</a:t>
            </a:r>
          </a:p>
        </p:txBody>
      </p:sp>
      <p:cxnSp>
        <p:nvCxnSpPr>
          <p:cNvPr id="62" name="Straight Connector 61"/>
          <p:cNvCxnSpPr/>
          <p:nvPr/>
        </p:nvCxnSpPr>
        <p:spPr bwMode="auto">
          <a:xfrm>
            <a:off x="4872737" y="4855761"/>
            <a:ext cx="0" cy="20880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2884779" y="4855761"/>
            <a:ext cx="0" cy="208800"/>
          </a:xfrm>
          <a:prstGeom prst="line">
            <a:avLst/>
          </a:prstGeom>
          <a:solidFill>
            <a:srgbClr val="007CC2"/>
          </a:solidFill>
          <a:ln w="15875" cap="flat" cmpd="sng" algn="ctr">
            <a:solidFill>
              <a:schemeClr val="tx1"/>
            </a:solidFill>
            <a:prstDash val="solid"/>
            <a:round/>
            <a:headEnd type="none" w="med" len="med"/>
            <a:tailEnd type="none" w="med" len="med"/>
          </a:ln>
          <a:effectLst/>
        </p:spPr>
      </p:cxnSp>
      <p:sp>
        <p:nvSpPr>
          <p:cNvPr id="65" name="TextBox 64"/>
          <p:cNvSpPr txBox="1"/>
          <p:nvPr/>
        </p:nvSpPr>
        <p:spPr>
          <a:xfrm>
            <a:off x="1289336" y="5571025"/>
            <a:ext cx="476412" cy="261610"/>
          </a:xfrm>
          <a:prstGeom prst="rect">
            <a:avLst/>
          </a:prstGeom>
          <a:noFill/>
        </p:spPr>
        <p:txBody>
          <a:bodyPr wrap="none" rtlCol="0">
            <a:spAutoFit/>
          </a:bodyPr>
          <a:lstStyle/>
          <a:p>
            <a:pPr algn="r">
              <a:defRPr/>
            </a:pPr>
            <a:r>
              <a:rPr lang="en-US" sz="1050" kern="0" dirty="0"/>
              <a:t>DXA</a:t>
            </a:r>
            <a:endParaRPr lang="en-US" sz="1050" kern="0" baseline="30000" dirty="0"/>
          </a:p>
        </p:txBody>
      </p:sp>
      <p:sp>
        <p:nvSpPr>
          <p:cNvPr id="66" name="TextBox 65"/>
          <p:cNvSpPr txBox="1"/>
          <p:nvPr/>
        </p:nvSpPr>
        <p:spPr>
          <a:xfrm>
            <a:off x="1212391" y="5771106"/>
            <a:ext cx="553357" cy="261610"/>
          </a:xfrm>
          <a:prstGeom prst="rect">
            <a:avLst/>
          </a:prstGeom>
          <a:noFill/>
        </p:spPr>
        <p:txBody>
          <a:bodyPr wrap="none" rtlCol="0">
            <a:spAutoFit/>
          </a:bodyPr>
          <a:lstStyle/>
          <a:p>
            <a:pPr algn="r">
              <a:defRPr/>
            </a:pPr>
            <a:r>
              <a:rPr lang="en-US" sz="1050" kern="0" dirty="0"/>
              <a:t>BTMs</a:t>
            </a:r>
            <a:endParaRPr lang="en-US" sz="1050" kern="0" baseline="30000" dirty="0"/>
          </a:p>
        </p:txBody>
      </p:sp>
      <p:sp>
        <p:nvSpPr>
          <p:cNvPr id="67" name="TextBox 66"/>
          <p:cNvSpPr txBox="1"/>
          <p:nvPr/>
        </p:nvSpPr>
        <p:spPr>
          <a:xfrm>
            <a:off x="665768" y="5298314"/>
            <a:ext cx="1099980" cy="363176"/>
          </a:xfrm>
          <a:prstGeom prst="rect">
            <a:avLst/>
          </a:prstGeom>
          <a:noFill/>
        </p:spPr>
        <p:txBody>
          <a:bodyPr wrap="none" rtlCol="0">
            <a:spAutoFit/>
          </a:bodyPr>
          <a:lstStyle/>
          <a:p>
            <a:pPr algn="r">
              <a:lnSpc>
                <a:spcPct val="80000"/>
              </a:lnSpc>
              <a:defRPr/>
            </a:pPr>
            <a:r>
              <a:rPr lang="en-US" sz="1050" kern="0" dirty="0"/>
              <a:t>Spine and </a:t>
            </a:r>
            <a:br>
              <a:rPr lang="en-US" sz="1050" kern="0" dirty="0"/>
            </a:br>
            <a:r>
              <a:rPr lang="en-US" sz="1050" kern="0" dirty="0"/>
              <a:t>thoracic x-rays</a:t>
            </a:r>
            <a:endParaRPr lang="en-US" sz="1050" kern="0" baseline="30000" dirty="0"/>
          </a:p>
        </p:txBody>
      </p:sp>
      <p:sp>
        <p:nvSpPr>
          <p:cNvPr id="68" name="Right Arrow 84"/>
          <p:cNvSpPr/>
          <p:nvPr/>
        </p:nvSpPr>
        <p:spPr bwMode="auto">
          <a:xfrm rot="16200000">
            <a:off x="3779325" y="5479054"/>
            <a:ext cx="195298" cy="148481"/>
          </a:xfrm>
          <a:prstGeom prst="rightArrow">
            <a:avLst>
              <a:gd name="adj1" fmla="val 0"/>
              <a:gd name="adj2" fmla="val 103225"/>
            </a:avLst>
          </a:prstGeom>
          <a:solidFill>
            <a:schemeClr val="accent2"/>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600" b="1" kern="0" dirty="0">
              <a:solidFill>
                <a:srgbClr val="000000"/>
              </a:solidFill>
            </a:endParaRPr>
          </a:p>
        </p:txBody>
      </p:sp>
      <p:sp>
        <p:nvSpPr>
          <p:cNvPr id="69" name="Right Arrow 85"/>
          <p:cNvSpPr/>
          <p:nvPr/>
        </p:nvSpPr>
        <p:spPr bwMode="auto">
          <a:xfrm rot="16200000">
            <a:off x="5762961" y="5479054"/>
            <a:ext cx="195298" cy="148481"/>
          </a:xfrm>
          <a:prstGeom prst="rightArrow">
            <a:avLst>
              <a:gd name="adj1" fmla="val 0"/>
              <a:gd name="adj2" fmla="val 103225"/>
            </a:avLst>
          </a:prstGeom>
          <a:solidFill>
            <a:schemeClr val="accent2"/>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600" b="1" kern="0" dirty="0">
              <a:solidFill>
                <a:srgbClr val="000000"/>
              </a:solidFill>
            </a:endParaRPr>
          </a:p>
        </p:txBody>
      </p:sp>
      <p:sp>
        <p:nvSpPr>
          <p:cNvPr id="70" name="Right Arrow 86"/>
          <p:cNvSpPr/>
          <p:nvPr/>
        </p:nvSpPr>
        <p:spPr bwMode="auto">
          <a:xfrm rot="16200000">
            <a:off x="1791411" y="5479054"/>
            <a:ext cx="195298" cy="148481"/>
          </a:xfrm>
          <a:prstGeom prst="rightArrow">
            <a:avLst>
              <a:gd name="adj1" fmla="val 0"/>
              <a:gd name="adj2" fmla="val 103225"/>
            </a:avLst>
          </a:prstGeom>
          <a:solidFill>
            <a:schemeClr val="accent2"/>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600" b="1" kern="0" dirty="0">
              <a:solidFill>
                <a:srgbClr val="000000"/>
              </a:solidFill>
            </a:endParaRPr>
          </a:p>
        </p:txBody>
      </p:sp>
      <p:sp>
        <p:nvSpPr>
          <p:cNvPr id="71" name="Rectangle 70"/>
          <p:cNvSpPr/>
          <p:nvPr/>
        </p:nvSpPr>
        <p:spPr bwMode="auto">
          <a:xfrm>
            <a:off x="1822426" y="5644046"/>
            <a:ext cx="148481" cy="146474"/>
          </a:xfrm>
          <a:prstGeom prst="rect">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400" kern="0" dirty="0">
              <a:solidFill>
                <a:srgbClr val="000000"/>
              </a:solidFill>
            </a:endParaRPr>
          </a:p>
        </p:txBody>
      </p:sp>
      <p:sp>
        <p:nvSpPr>
          <p:cNvPr id="72" name="Rectangle 71"/>
          <p:cNvSpPr/>
          <p:nvPr/>
        </p:nvSpPr>
        <p:spPr bwMode="auto">
          <a:xfrm>
            <a:off x="3810339" y="5644046"/>
            <a:ext cx="148481" cy="146474"/>
          </a:xfrm>
          <a:prstGeom prst="rect">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400" kern="0" dirty="0">
              <a:solidFill>
                <a:srgbClr val="000000"/>
              </a:solidFill>
            </a:endParaRPr>
          </a:p>
        </p:txBody>
      </p:sp>
      <p:sp>
        <p:nvSpPr>
          <p:cNvPr id="73" name="Rectangle 72"/>
          <p:cNvSpPr/>
          <p:nvPr/>
        </p:nvSpPr>
        <p:spPr bwMode="auto">
          <a:xfrm>
            <a:off x="5793976" y="5644046"/>
            <a:ext cx="148481" cy="146474"/>
          </a:xfrm>
          <a:prstGeom prst="rect">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400" kern="0" dirty="0">
              <a:solidFill>
                <a:srgbClr val="000000"/>
              </a:solidFill>
            </a:endParaRPr>
          </a:p>
        </p:txBody>
      </p:sp>
      <p:sp>
        <p:nvSpPr>
          <p:cNvPr id="74" name="Diamond 73"/>
          <p:cNvSpPr/>
          <p:nvPr/>
        </p:nvSpPr>
        <p:spPr bwMode="auto">
          <a:xfrm>
            <a:off x="4292072" y="5847242"/>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75" name="Diamond 74"/>
          <p:cNvSpPr/>
          <p:nvPr/>
        </p:nvSpPr>
        <p:spPr bwMode="auto">
          <a:xfrm>
            <a:off x="4801033" y="5847242"/>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76" name="Diamond 75"/>
          <p:cNvSpPr/>
          <p:nvPr/>
        </p:nvSpPr>
        <p:spPr bwMode="auto">
          <a:xfrm>
            <a:off x="5793976" y="5847242"/>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77" name="Diamond 76"/>
          <p:cNvSpPr/>
          <p:nvPr/>
        </p:nvSpPr>
        <p:spPr bwMode="auto">
          <a:xfrm>
            <a:off x="1822427" y="5847241"/>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78" name="Diamond 77"/>
          <p:cNvSpPr/>
          <p:nvPr/>
        </p:nvSpPr>
        <p:spPr bwMode="auto">
          <a:xfrm>
            <a:off x="2814042" y="5847241"/>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79" name="Diamond 78"/>
          <p:cNvSpPr/>
          <p:nvPr/>
        </p:nvSpPr>
        <p:spPr bwMode="auto">
          <a:xfrm>
            <a:off x="3811267" y="5847241"/>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80" name="Diamond 79"/>
          <p:cNvSpPr/>
          <p:nvPr/>
        </p:nvSpPr>
        <p:spPr bwMode="auto">
          <a:xfrm>
            <a:off x="3308529" y="5847241"/>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81" name="Diamond 80"/>
          <p:cNvSpPr/>
          <p:nvPr/>
        </p:nvSpPr>
        <p:spPr bwMode="auto">
          <a:xfrm>
            <a:off x="1974204" y="5847241"/>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82" name="Diamond 81"/>
          <p:cNvSpPr/>
          <p:nvPr/>
        </p:nvSpPr>
        <p:spPr bwMode="auto">
          <a:xfrm>
            <a:off x="2273393" y="5847241"/>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sp>
        <p:nvSpPr>
          <p:cNvPr id="83" name="Rectangle 82"/>
          <p:cNvSpPr/>
          <p:nvPr/>
        </p:nvSpPr>
        <p:spPr bwMode="auto">
          <a:xfrm>
            <a:off x="2817332" y="5650073"/>
            <a:ext cx="148481" cy="146474"/>
          </a:xfrm>
          <a:prstGeom prst="rect">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400" kern="0" dirty="0">
              <a:solidFill>
                <a:srgbClr val="000000"/>
              </a:solidFill>
            </a:endParaRPr>
          </a:p>
        </p:txBody>
      </p:sp>
      <p:sp>
        <p:nvSpPr>
          <p:cNvPr id="84" name="Rectangle 83"/>
          <p:cNvSpPr/>
          <p:nvPr/>
        </p:nvSpPr>
        <p:spPr bwMode="auto">
          <a:xfrm>
            <a:off x="4808694" y="5656101"/>
            <a:ext cx="148481" cy="146474"/>
          </a:xfrm>
          <a:prstGeom prst="rect">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400" kern="0" dirty="0">
              <a:solidFill>
                <a:srgbClr val="000000"/>
              </a:solidFill>
            </a:endParaRPr>
          </a:p>
        </p:txBody>
      </p:sp>
      <p:sp>
        <p:nvSpPr>
          <p:cNvPr id="85" name="Rectangle 84"/>
          <p:cNvSpPr/>
          <p:nvPr/>
        </p:nvSpPr>
        <p:spPr bwMode="auto">
          <a:xfrm>
            <a:off x="8241084" y="5644046"/>
            <a:ext cx="148481" cy="146474"/>
          </a:xfrm>
          <a:prstGeom prst="rect">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1400" kern="0" dirty="0">
              <a:solidFill>
                <a:srgbClr val="000000"/>
              </a:solidFill>
            </a:endParaRPr>
          </a:p>
        </p:txBody>
      </p:sp>
      <p:sp>
        <p:nvSpPr>
          <p:cNvPr id="86" name="Diamond 85"/>
          <p:cNvSpPr/>
          <p:nvPr/>
        </p:nvSpPr>
        <p:spPr bwMode="auto">
          <a:xfrm>
            <a:off x="8241084" y="5847242"/>
            <a:ext cx="148481" cy="146474"/>
          </a:xfrm>
          <a:prstGeom prst="diamond">
            <a:avLst/>
          </a:prstGeom>
          <a:solidFill>
            <a:schemeClr val="accent4"/>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defRPr/>
            </a:pPr>
            <a:endParaRPr lang="en-US" sz="300" kern="0" dirty="0">
              <a:solidFill>
                <a:srgbClr val="000000"/>
              </a:solidFill>
            </a:endParaRPr>
          </a:p>
        </p:txBody>
      </p:sp>
      <p:cxnSp>
        <p:nvCxnSpPr>
          <p:cNvPr id="89" name="Straight Connector 88"/>
          <p:cNvCxnSpPr/>
          <p:nvPr/>
        </p:nvCxnSpPr>
        <p:spPr bwMode="auto">
          <a:xfrm>
            <a:off x="1886447" y="4655255"/>
            <a:ext cx="6417535" cy="0"/>
          </a:xfrm>
          <a:prstGeom prst="line">
            <a:avLst/>
          </a:prstGeom>
          <a:solidFill>
            <a:srgbClr val="007CC2"/>
          </a:solidFill>
          <a:ln w="15875" cap="flat" cmpd="sng" algn="ctr">
            <a:solidFill>
              <a:schemeClr val="tx1"/>
            </a:solidFill>
            <a:prstDash val="solid"/>
            <a:round/>
            <a:headEnd type="none" w="med" len="med"/>
            <a:tailEnd type="triangle" w="lg" len="med"/>
          </a:ln>
          <a:effectLst/>
        </p:spPr>
      </p:cxnSp>
      <p:sp>
        <p:nvSpPr>
          <p:cNvPr id="64" name="Rounded Rectangle 63">
            <a:extLst>
              <a:ext uri="{FF2B5EF4-FFF2-40B4-BE49-F238E27FC236}">
                <a16:creationId xmlns:a16="http://schemas.microsoft.com/office/drawing/2014/main" xmlns="" id="{E5FDF0B2-0982-9147-A773-5A9F038461B7}"/>
              </a:ext>
            </a:extLst>
          </p:cNvPr>
          <p:cNvSpPr/>
          <p:nvPr/>
        </p:nvSpPr>
        <p:spPr bwMode="auto">
          <a:xfrm>
            <a:off x="1744541" y="1930454"/>
            <a:ext cx="1881601" cy="2540503"/>
          </a:xfrm>
          <a:prstGeom prst="roundRect">
            <a:avLst>
              <a:gd name="adj" fmla="val 5000"/>
            </a:avLst>
          </a:prstGeom>
          <a:solidFill>
            <a:schemeClr val="accent1">
              <a:lumMod val="20000"/>
              <a:lumOff val="80000"/>
            </a:schemeClr>
          </a:solidFill>
          <a:ln w="12700" cap="flat" cmpd="sng" algn="ctr">
            <a:solidFill>
              <a:schemeClr val="tx1"/>
            </a:solidFill>
            <a:prstDash val="sysDash"/>
            <a:round/>
            <a:headEnd type="none" w="med" len="med"/>
            <a:tailEnd type="none" w="med" len="med"/>
          </a:ln>
          <a:effectLst/>
        </p:spPr>
        <p:txBody>
          <a:bodyPr vert="horz" wrap="square" lIns="0" tIns="108000" rIns="0" bIns="60960" numCol="1" rtlCol="0" anchor="t" anchorCtr="0" compatLnSpc="1">
            <a:prstTxWarp prst="textNoShape">
              <a:avLst/>
            </a:prstTxWarp>
            <a:noAutofit/>
          </a:bodyPr>
          <a:lstStyle/>
          <a:p>
            <a:pPr algn="ctr" fontAlgn="base">
              <a:lnSpc>
                <a:spcPct val="85000"/>
              </a:lnSpc>
              <a:spcBef>
                <a:spcPct val="0"/>
              </a:spcBef>
              <a:spcAft>
                <a:spcPct val="0"/>
              </a:spcAft>
            </a:pPr>
            <a:r>
              <a:rPr lang="en-US" sz="1300" b="1" kern="0" dirty="0">
                <a:solidFill>
                  <a:schemeClr val="tx1">
                    <a:lumMod val="50000"/>
                  </a:schemeClr>
                </a:solidFill>
                <a:cs typeface="Calibri" pitchFamily="34" charset="0"/>
              </a:rPr>
              <a:t>Double-blind</a:t>
            </a:r>
          </a:p>
        </p:txBody>
      </p:sp>
      <p:sp>
        <p:nvSpPr>
          <p:cNvPr id="87" name="Right Arrow 86">
            <a:extLst>
              <a:ext uri="{FF2B5EF4-FFF2-40B4-BE49-F238E27FC236}">
                <a16:creationId xmlns:a16="http://schemas.microsoft.com/office/drawing/2014/main" xmlns="" id="{FF99DE87-DCFC-734E-BE1C-34926358420C}"/>
              </a:ext>
            </a:extLst>
          </p:cNvPr>
          <p:cNvSpPr/>
          <p:nvPr/>
        </p:nvSpPr>
        <p:spPr bwMode="auto">
          <a:xfrm>
            <a:off x="3477709" y="2605006"/>
            <a:ext cx="342246" cy="219098"/>
          </a:xfrm>
          <a:prstGeom prst="rightArrow">
            <a:avLst/>
          </a:prstGeom>
          <a:solidFill>
            <a:schemeClr val="accent1"/>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88" name="Rounded Rectangle 87">
            <a:extLst>
              <a:ext uri="{FF2B5EF4-FFF2-40B4-BE49-F238E27FC236}">
                <a16:creationId xmlns:a16="http://schemas.microsoft.com/office/drawing/2014/main" xmlns="" id="{99F78562-2312-9745-BB93-445D2F30344B}"/>
              </a:ext>
            </a:extLst>
          </p:cNvPr>
          <p:cNvSpPr/>
          <p:nvPr/>
        </p:nvSpPr>
        <p:spPr bwMode="auto">
          <a:xfrm>
            <a:off x="1861813" y="2282455"/>
            <a:ext cx="1612122" cy="864279"/>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Romosozumab  </a:t>
            </a:r>
          </a:p>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210 mg SC QM</a:t>
            </a:r>
          </a:p>
          <a:p>
            <a:pPr algn="ctr" fontAlgn="base">
              <a:lnSpc>
                <a:spcPct val="90000"/>
              </a:lnSpc>
              <a:spcBef>
                <a:spcPct val="0"/>
              </a:spcBef>
              <a:spcAft>
                <a:spcPct val="0"/>
              </a:spcAft>
              <a:defRPr/>
            </a:pPr>
            <a:r>
              <a:rPr lang="en-US" sz="1200" b="1" dirty="0">
                <a:solidFill>
                  <a:srgbClr val="FFFFFF"/>
                </a:solidFill>
                <a:ea typeface="ＭＳ Ｐゴシック" pitchFamily="34" charset="-128"/>
              </a:rPr>
              <a:t>(n = 2046)</a:t>
            </a:r>
          </a:p>
        </p:txBody>
      </p:sp>
      <p:sp>
        <p:nvSpPr>
          <p:cNvPr id="90" name="Right Arrow 89">
            <a:extLst>
              <a:ext uri="{FF2B5EF4-FFF2-40B4-BE49-F238E27FC236}">
                <a16:creationId xmlns:a16="http://schemas.microsoft.com/office/drawing/2014/main" xmlns="" id="{1BC1209F-33DF-CE48-A6A0-FB4D251432B9}"/>
              </a:ext>
            </a:extLst>
          </p:cNvPr>
          <p:cNvSpPr/>
          <p:nvPr/>
        </p:nvSpPr>
        <p:spPr bwMode="auto">
          <a:xfrm>
            <a:off x="3477709" y="3568156"/>
            <a:ext cx="342246" cy="219098"/>
          </a:xfrm>
          <a:prstGeom prst="rightArrow">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91" name="Rounded Rectangle 90">
            <a:extLst>
              <a:ext uri="{FF2B5EF4-FFF2-40B4-BE49-F238E27FC236}">
                <a16:creationId xmlns:a16="http://schemas.microsoft.com/office/drawing/2014/main" xmlns="" id="{C2916CCE-DC19-F647-9FB0-73C5E602E9AC}"/>
              </a:ext>
            </a:extLst>
          </p:cNvPr>
          <p:cNvSpPr/>
          <p:nvPr/>
        </p:nvSpPr>
        <p:spPr bwMode="auto">
          <a:xfrm>
            <a:off x="1861813" y="3245564"/>
            <a:ext cx="1612122" cy="864279"/>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Alendronate</a:t>
            </a:r>
          </a:p>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70 mg PO QW</a:t>
            </a:r>
          </a:p>
          <a:p>
            <a:pPr algn="ctr" fontAlgn="base">
              <a:lnSpc>
                <a:spcPct val="90000"/>
              </a:lnSpc>
              <a:spcBef>
                <a:spcPct val="0"/>
              </a:spcBef>
              <a:spcAft>
                <a:spcPct val="0"/>
              </a:spcAft>
              <a:defRPr/>
            </a:pPr>
            <a:r>
              <a:rPr lang="en-US" sz="1200" b="1" dirty="0">
                <a:solidFill>
                  <a:srgbClr val="FFFFFF"/>
                </a:solidFill>
                <a:ea typeface="Calibri" pitchFamily="34" charset="0"/>
                <a:cs typeface="Calibri" pitchFamily="34" charset="0"/>
              </a:rPr>
              <a:t>(n = 2047)</a:t>
            </a:r>
          </a:p>
        </p:txBody>
      </p:sp>
      <p:sp>
        <p:nvSpPr>
          <p:cNvPr id="92" name="Right Arrow 91">
            <a:extLst>
              <a:ext uri="{FF2B5EF4-FFF2-40B4-BE49-F238E27FC236}">
                <a16:creationId xmlns:a16="http://schemas.microsoft.com/office/drawing/2014/main" xmlns="" id="{9D2547A2-0599-A545-90A9-1B10F76495FA}"/>
              </a:ext>
            </a:extLst>
          </p:cNvPr>
          <p:cNvSpPr/>
          <p:nvPr/>
        </p:nvSpPr>
        <p:spPr bwMode="auto">
          <a:xfrm>
            <a:off x="1635047" y="2605122"/>
            <a:ext cx="218444" cy="219098"/>
          </a:xfrm>
          <a:prstGeom prst="rightArrow">
            <a:avLst/>
          </a:prstGeom>
          <a:solidFill>
            <a:schemeClr val="bg1">
              <a:lumMod val="85000"/>
            </a:schemeClr>
          </a:solidFill>
          <a:ln w="12700" cap="flat" cmpd="sng" algn="ctr">
            <a:solidFill>
              <a:schemeClr val="bg1">
                <a:lumMod val="50000"/>
              </a:schemeClr>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93" name="Right Arrow 92">
            <a:extLst>
              <a:ext uri="{FF2B5EF4-FFF2-40B4-BE49-F238E27FC236}">
                <a16:creationId xmlns:a16="http://schemas.microsoft.com/office/drawing/2014/main" xmlns="" id="{2BEA34E3-72AE-4843-8D50-B9239C6B09FA}"/>
              </a:ext>
            </a:extLst>
          </p:cNvPr>
          <p:cNvSpPr/>
          <p:nvPr/>
        </p:nvSpPr>
        <p:spPr bwMode="auto">
          <a:xfrm>
            <a:off x="1635047" y="3563055"/>
            <a:ext cx="218444" cy="219098"/>
          </a:xfrm>
          <a:prstGeom prst="rightArrow">
            <a:avLst/>
          </a:prstGeom>
          <a:solidFill>
            <a:schemeClr val="bg1">
              <a:lumMod val="85000"/>
            </a:schemeClr>
          </a:solidFill>
          <a:ln w="12700" cap="flat" cmpd="sng" algn="ctr">
            <a:solidFill>
              <a:schemeClr val="bg1">
                <a:lumMod val="50000"/>
              </a:schemeClr>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95" name="Right Arrow 94">
            <a:extLst>
              <a:ext uri="{FF2B5EF4-FFF2-40B4-BE49-F238E27FC236}">
                <a16:creationId xmlns:a16="http://schemas.microsoft.com/office/drawing/2014/main" xmlns="" id="{97FE0A31-6B7F-A647-9EF6-D5B191F012C9}"/>
              </a:ext>
            </a:extLst>
          </p:cNvPr>
          <p:cNvSpPr/>
          <p:nvPr/>
        </p:nvSpPr>
        <p:spPr bwMode="auto">
          <a:xfrm>
            <a:off x="7715707" y="2605006"/>
            <a:ext cx="342246" cy="219098"/>
          </a:xfrm>
          <a:prstGeom prst="rightArrow">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
        <p:nvSpPr>
          <p:cNvPr id="96" name="Right Arrow 95">
            <a:extLst>
              <a:ext uri="{FF2B5EF4-FFF2-40B4-BE49-F238E27FC236}">
                <a16:creationId xmlns:a16="http://schemas.microsoft.com/office/drawing/2014/main" xmlns="" id="{351FB85A-DDCB-9741-9DA1-450B2BD21C83}"/>
              </a:ext>
            </a:extLst>
          </p:cNvPr>
          <p:cNvSpPr/>
          <p:nvPr/>
        </p:nvSpPr>
        <p:spPr bwMode="auto">
          <a:xfrm>
            <a:off x="7715707" y="3568156"/>
            <a:ext cx="342246" cy="219098"/>
          </a:xfrm>
          <a:prstGeom prst="rightArrow">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fontAlgn="base">
              <a:spcBef>
                <a:spcPct val="0"/>
              </a:spcBef>
              <a:spcAft>
                <a:spcPct val="0"/>
              </a:spcAft>
            </a:pPr>
            <a:endParaRPr lang="en-US" b="1" dirty="0">
              <a:solidFill>
                <a:srgbClr val="000000"/>
              </a:solidFill>
            </a:endParaRPr>
          </a:p>
        </p:txBody>
      </p:sp>
    </p:spTree>
    <p:extLst>
      <p:ext uri="{BB962C8B-B14F-4D97-AF65-F5344CB8AC3E}">
        <p14:creationId xmlns:p14="http://schemas.microsoft.com/office/powerpoint/2010/main" val="3396288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3</a:t>
            </a:fld>
            <a:endParaRPr lang="fr-FR"/>
          </a:p>
        </p:txBody>
      </p:sp>
      <p:sp>
        <p:nvSpPr>
          <p:cNvPr id="11" name="Titre 1"/>
          <p:cNvSpPr txBox="1">
            <a:spLocks/>
          </p:cNvSpPr>
          <p:nvPr/>
        </p:nvSpPr>
        <p:spPr>
          <a:xfrm>
            <a:off x="1355808" y="85130"/>
            <a:ext cx="8119696" cy="7985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endParaRPr lang="fr-FR" sz="3200" u="sng" dirty="0">
              <a:solidFill>
                <a:schemeClr val="bg1">
                  <a:lumMod val="50000"/>
                </a:schemeClr>
              </a:solidFill>
              <a:latin typeface="Calibri" charset="0"/>
            </a:endParaRPr>
          </a:p>
        </p:txBody>
      </p:sp>
      <p:sp>
        <p:nvSpPr>
          <p:cNvPr id="9" name="Espace réservé du contenu 2"/>
          <p:cNvSpPr>
            <a:spLocks/>
          </p:cNvSpPr>
          <p:nvPr/>
        </p:nvSpPr>
        <p:spPr bwMode="auto">
          <a:xfrm>
            <a:off x="146540" y="108544"/>
            <a:ext cx="452301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fr-FR" b="1" u="sng" dirty="0" smtClean="0"/>
              <a:t>BISPHOSPHONATE</a:t>
            </a:r>
            <a:r>
              <a:rPr lang="fr-FR" dirty="0" smtClean="0"/>
              <a:t> : intoxication des ostéoclaste par inhibition de la voie des </a:t>
            </a:r>
            <a:r>
              <a:rPr lang="fr-FR" dirty="0" err="1" smtClean="0"/>
              <a:t>mévalonates</a:t>
            </a:r>
            <a:r>
              <a:rPr lang="fr-FR" dirty="0" smtClean="0"/>
              <a:t> kinases</a:t>
            </a:r>
          </a:p>
          <a:p>
            <a:pPr eaLnBrk="1" hangingPunct="1">
              <a:spcBef>
                <a:spcPct val="20000"/>
              </a:spcBef>
              <a:defRPr/>
            </a:pPr>
            <a:endParaRPr lang="fr-FR" dirty="0"/>
          </a:p>
          <a:p>
            <a:pPr eaLnBrk="1" hangingPunct="1">
              <a:spcBef>
                <a:spcPct val="20000"/>
              </a:spcBef>
              <a:defRPr/>
            </a:pPr>
            <a:r>
              <a:rPr lang="fr-FR" b="1" u="sng" dirty="0" smtClean="0"/>
              <a:t>DENOSUMAB</a:t>
            </a:r>
            <a:r>
              <a:rPr lang="fr-FR" dirty="0" smtClean="0"/>
              <a:t> : concept </a:t>
            </a:r>
            <a:r>
              <a:rPr lang="fr-FR" dirty="0"/>
              <a:t>RANK / RANK-L</a:t>
            </a:r>
          </a:p>
          <a:p>
            <a:pPr algn="ctr" eaLnBrk="1" hangingPunct="1">
              <a:spcBef>
                <a:spcPct val="20000"/>
              </a:spcBef>
              <a:defRPr/>
            </a:pPr>
            <a:endParaRPr lang="fr-FR" dirty="0"/>
          </a:p>
          <a:p>
            <a:pPr marL="273050" indent="-273050" eaLnBrk="1" hangingPunct="1">
              <a:spcBef>
                <a:spcPct val="20000"/>
              </a:spcBef>
              <a:buFontTx/>
              <a:buChar char="•"/>
              <a:defRPr/>
            </a:pPr>
            <a:endParaRPr lang="fr-FR" dirty="0"/>
          </a:p>
        </p:txBody>
      </p:sp>
      <p:sp>
        <p:nvSpPr>
          <p:cNvPr id="10" name="Freeform 3"/>
          <p:cNvSpPr>
            <a:spLocks/>
          </p:cNvSpPr>
          <p:nvPr/>
        </p:nvSpPr>
        <p:spPr bwMode="auto">
          <a:xfrm>
            <a:off x="4343136" y="2396740"/>
            <a:ext cx="458788" cy="153988"/>
          </a:xfrm>
          <a:custGeom>
            <a:avLst/>
            <a:gdLst>
              <a:gd name="T0" fmla="*/ 0 w 289"/>
              <a:gd name="T1" fmla="*/ 0 h 97"/>
              <a:gd name="T2" fmla="*/ 288 w 289"/>
              <a:gd name="T3" fmla="*/ 0 h 97"/>
              <a:gd name="T4" fmla="*/ 192 w 289"/>
              <a:gd name="T5" fmla="*/ 48 h 97"/>
              <a:gd name="T6" fmla="*/ 288 w 289"/>
              <a:gd name="T7" fmla="*/ 96 h 97"/>
              <a:gd name="T8" fmla="*/ 0 w 289"/>
              <a:gd name="T9" fmla="*/ 96 h 97"/>
              <a:gd name="T10" fmla="*/ 0 w 289"/>
              <a:gd name="T11" fmla="*/ 0 h 97"/>
            </a:gdLst>
            <a:ahLst/>
            <a:cxnLst>
              <a:cxn ang="0">
                <a:pos x="T0" y="T1"/>
              </a:cxn>
              <a:cxn ang="0">
                <a:pos x="T2" y="T3"/>
              </a:cxn>
              <a:cxn ang="0">
                <a:pos x="T4" y="T5"/>
              </a:cxn>
              <a:cxn ang="0">
                <a:pos x="T6" y="T7"/>
              </a:cxn>
              <a:cxn ang="0">
                <a:pos x="T8" y="T9"/>
              </a:cxn>
              <a:cxn ang="0">
                <a:pos x="T10" y="T11"/>
              </a:cxn>
            </a:cxnLst>
            <a:rect l="0" t="0" r="r" b="b"/>
            <a:pathLst>
              <a:path w="289" h="97">
                <a:moveTo>
                  <a:pt x="0" y="0"/>
                </a:moveTo>
                <a:lnTo>
                  <a:pt x="288" y="0"/>
                </a:lnTo>
                <a:lnTo>
                  <a:pt x="192" y="48"/>
                </a:lnTo>
                <a:lnTo>
                  <a:pt x="288" y="96"/>
                </a:lnTo>
                <a:lnTo>
                  <a:pt x="0" y="96"/>
                </a:lnTo>
                <a:lnTo>
                  <a:pt x="0" y="0"/>
                </a:lnTo>
              </a:path>
            </a:pathLst>
          </a:custGeom>
          <a:solidFill>
            <a:schemeClr val="tx1"/>
          </a:solidFill>
          <a:ln w="12700" cap="rnd" cmpd="sng">
            <a:solidFill>
              <a:srgbClr val="A2C1F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12" name="Oval 4"/>
          <p:cNvSpPr>
            <a:spLocks noChangeArrowheads="1"/>
          </p:cNvSpPr>
          <p:nvPr/>
        </p:nvSpPr>
        <p:spPr bwMode="auto">
          <a:xfrm>
            <a:off x="2455599" y="2244340"/>
            <a:ext cx="1981200" cy="533400"/>
          </a:xfrm>
          <a:prstGeom prst="ellipse">
            <a:avLst/>
          </a:prstGeom>
          <a:gradFill rotWithShape="0">
            <a:gsLst>
              <a:gs pos="0">
                <a:srgbClr val="3365FB">
                  <a:gamma/>
                  <a:tint val="0"/>
                  <a:invGamma/>
                </a:srgbClr>
              </a:gs>
              <a:gs pos="100000">
                <a:srgbClr val="3365FB"/>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13" name="Rectangle 5"/>
          <p:cNvSpPr>
            <a:spLocks noChangeArrowheads="1"/>
          </p:cNvSpPr>
          <p:nvPr/>
        </p:nvSpPr>
        <p:spPr bwMode="auto">
          <a:xfrm>
            <a:off x="6765661" y="3052378"/>
            <a:ext cx="1876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14" name="Freeform 6"/>
          <p:cNvSpPr>
            <a:spLocks/>
          </p:cNvSpPr>
          <p:nvPr/>
        </p:nvSpPr>
        <p:spPr bwMode="auto">
          <a:xfrm>
            <a:off x="4800336" y="2701540"/>
            <a:ext cx="458788" cy="153988"/>
          </a:xfrm>
          <a:custGeom>
            <a:avLst/>
            <a:gdLst>
              <a:gd name="T0" fmla="*/ 0 w 289"/>
              <a:gd name="T1" fmla="*/ 0 h 97"/>
              <a:gd name="T2" fmla="*/ 288 w 289"/>
              <a:gd name="T3" fmla="*/ 0 h 97"/>
              <a:gd name="T4" fmla="*/ 192 w 289"/>
              <a:gd name="T5" fmla="*/ 48 h 97"/>
              <a:gd name="T6" fmla="*/ 288 w 289"/>
              <a:gd name="T7" fmla="*/ 96 h 97"/>
              <a:gd name="T8" fmla="*/ 0 w 289"/>
              <a:gd name="T9" fmla="*/ 96 h 97"/>
              <a:gd name="T10" fmla="*/ 0 w 289"/>
              <a:gd name="T11" fmla="*/ 0 h 97"/>
            </a:gdLst>
            <a:ahLst/>
            <a:cxnLst>
              <a:cxn ang="0">
                <a:pos x="T0" y="T1"/>
              </a:cxn>
              <a:cxn ang="0">
                <a:pos x="T2" y="T3"/>
              </a:cxn>
              <a:cxn ang="0">
                <a:pos x="T4" y="T5"/>
              </a:cxn>
              <a:cxn ang="0">
                <a:pos x="T6" y="T7"/>
              </a:cxn>
              <a:cxn ang="0">
                <a:pos x="T8" y="T9"/>
              </a:cxn>
              <a:cxn ang="0">
                <a:pos x="T10" y="T11"/>
              </a:cxn>
            </a:cxnLst>
            <a:rect l="0" t="0" r="r" b="b"/>
            <a:pathLst>
              <a:path w="289" h="97">
                <a:moveTo>
                  <a:pt x="0" y="0"/>
                </a:moveTo>
                <a:lnTo>
                  <a:pt x="288" y="0"/>
                </a:lnTo>
                <a:lnTo>
                  <a:pt x="192" y="48"/>
                </a:lnTo>
                <a:lnTo>
                  <a:pt x="288" y="96"/>
                </a:lnTo>
                <a:lnTo>
                  <a:pt x="0" y="96"/>
                </a:lnTo>
                <a:lnTo>
                  <a:pt x="0" y="0"/>
                </a:lnTo>
              </a:path>
            </a:pathLst>
          </a:custGeom>
          <a:solidFill>
            <a:schemeClr val="tx1"/>
          </a:solidFill>
          <a:ln w="12700" cap="rnd" cmpd="sng">
            <a:solidFill>
              <a:srgbClr val="A2C1F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15" name="AutoShape 8"/>
          <p:cNvSpPr>
            <a:spLocks noChangeArrowheads="1"/>
          </p:cNvSpPr>
          <p:nvPr/>
        </p:nvSpPr>
        <p:spPr bwMode="auto">
          <a:xfrm rot="16140000">
            <a:off x="6575429" y="2019977"/>
            <a:ext cx="124424" cy="854748"/>
          </a:xfrm>
          <a:prstGeom prst="triangle">
            <a:avLst>
              <a:gd name="adj" fmla="val 49995"/>
            </a:avLst>
          </a:prstGeom>
          <a:solidFill>
            <a:srgbClr val="B50069"/>
          </a:solidFill>
          <a:ln w="12700">
            <a:solidFill>
              <a:srgbClr val="B5006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16" name="Freeform 9"/>
          <p:cNvSpPr>
            <a:spLocks/>
          </p:cNvSpPr>
          <p:nvPr/>
        </p:nvSpPr>
        <p:spPr bwMode="auto">
          <a:xfrm>
            <a:off x="4876536" y="2320540"/>
            <a:ext cx="611188" cy="230188"/>
          </a:xfrm>
          <a:custGeom>
            <a:avLst/>
            <a:gdLst>
              <a:gd name="T0" fmla="*/ 144 w 385"/>
              <a:gd name="T1" fmla="*/ 48 h 145"/>
              <a:gd name="T2" fmla="*/ 0 w 385"/>
              <a:gd name="T3" fmla="*/ 96 h 145"/>
              <a:gd name="T4" fmla="*/ 144 w 385"/>
              <a:gd name="T5" fmla="*/ 144 h 145"/>
              <a:gd name="T6" fmla="*/ 384 w 385"/>
              <a:gd name="T7" fmla="*/ 144 h 145"/>
              <a:gd name="T8" fmla="*/ 384 w 385"/>
              <a:gd name="T9" fmla="*/ 0 h 145"/>
              <a:gd name="T10" fmla="*/ 144 w 385"/>
              <a:gd name="T11" fmla="*/ 48 h 145"/>
            </a:gdLst>
            <a:ahLst/>
            <a:cxnLst>
              <a:cxn ang="0">
                <a:pos x="T0" y="T1"/>
              </a:cxn>
              <a:cxn ang="0">
                <a:pos x="T2" y="T3"/>
              </a:cxn>
              <a:cxn ang="0">
                <a:pos x="T4" y="T5"/>
              </a:cxn>
              <a:cxn ang="0">
                <a:pos x="T6" y="T7"/>
              </a:cxn>
              <a:cxn ang="0">
                <a:pos x="T8" y="T9"/>
              </a:cxn>
              <a:cxn ang="0">
                <a:pos x="T10" y="T11"/>
              </a:cxn>
            </a:cxnLst>
            <a:rect l="0" t="0" r="r" b="b"/>
            <a:pathLst>
              <a:path w="385" h="145">
                <a:moveTo>
                  <a:pt x="144" y="48"/>
                </a:moveTo>
                <a:lnTo>
                  <a:pt x="0" y="96"/>
                </a:lnTo>
                <a:lnTo>
                  <a:pt x="144" y="144"/>
                </a:lnTo>
                <a:lnTo>
                  <a:pt x="384" y="144"/>
                </a:lnTo>
                <a:lnTo>
                  <a:pt x="384" y="0"/>
                </a:lnTo>
                <a:lnTo>
                  <a:pt x="144" y="48"/>
                </a:lnTo>
              </a:path>
            </a:pathLst>
          </a:custGeom>
          <a:solidFill>
            <a:srgbClr val="00FF00"/>
          </a:solidFill>
          <a:ln w="12700" cap="rnd" cmpd="sng">
            <a:solidFill>
              <a:srgbClr val="00AE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17" name="Freeform 10"/>
          <p:cNvSpPr>
            <a:spLocks/>
          </p:cNvSpPr>
          <p:nvPr/>
        </p:nvSpPr>
        <p:spPr bwMode="auto">
          <a:xfrm>
            <a:off x="5257536" y="2625340"/>
            <a:ext cx="611188" cy="230188"/>
          </a:xfrm>
          <a:custGeom>
            <a:avLst/>
            <a:gdLst>
              <a:gd name="T0" fmla="*/ 144 w 385"/>
              <a:gd name="T1" fmla="*/ 48 h 145"/>
              <a:gd name="T2" fmla="*/ 0 w 385"/>
              <a:gd name="T3" fmla="*/ 96 h 145"/>
              <a:gd name="T4" fmla="*/ 144 w 385"/>
              <a:gd name="T5" fmla="*/ 144 h 145"/>
              <a:gd name="T6" fmla="*/ 384 w 385"/>
              <a:gd name="T7" fmla="*/ 144 h 145"/>
              <a:gd name="T8" fmla="*/ 384 w 385"/>
              <a:gd name="T9" fmla="*/ 0 h 145"/>
              <a:gd name="T10" fmla="*/ 144 w 385"/>
              <a:gd name="T11" fmla="*/ 48 h 145"/>
            </a:gdLst>
            <a:ahLst/>
            <a:cxnLst>
              <a:cxn ang="0">
                <a:pos x="T0" y="T1"/>
              </a:cxn>
              <a:cxn ang="0">
                <a:pos x="T2" y="T3"/>
              </a:cxn>
              <a:cxn ang="0">
                <a:pos x="T4" y="T5"/>
              </a:cxn>
              <a:cxn ang="0">
                <a:pos x="T6" y="T7"/>
              </a:cxn>
              <a:cxn ang="0">
                <a:pos x="T8" y="T9"/>
              </a:cxn>
              <a:cxn ang="0">
                <a:pos x="T10" y="T11"/>
              </a:cxn>
            </a:cxnLst>
            <a:rect l="0" t="0" r="r" b="b"/>
            <a:pathLst>
              <a:path w="385" h="145">
                <a:moveTo>
                  <a:pt x="144" y="48"/>
                </a:moveTo>
                <a:lnTo>
                  <a:pt x="0" y="96"/>
                </a:lnTo>
                <a:lnTo>
                  <a:pt x="144" y="144"/>
                </a:lnTo>
                <a:lnTo>
                  <a:pt x="384" y="144"/>
                </a:lnTo>
                <a:lnTo>
                  <a:pt x="384" y="0"/>
                </a:lnTo>
                <a:lnTo>
                  <a:pt x="144" y="48"/>
                </a:lnTo>
              </a:path>
            </a:pathLst>
          </a:custGeom>
          <a:solidFill>
            <a:srgbClr val="00FF00"/>
          </a:solidFill>
          <a:ln w="12700" cap="rnd" cmpd="sng">
            <a:solidFill>
              <a:srgbClr val="00AE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18" name="Rectangle 11"/>
          <p:cNvSpPr>
            <a:spLocks noChangeArrowheads="1"/>
          </p:cNvSpPr>
          <p:nvPr/>
        </p:nvSpPr>
        <p:spPr bwMode="auto">
          <a:xfrm>
            <a:off x="5014649" y="1990340"/>
            <a:ext cx="7588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2000" b="1" dirty="0">
                <a:solidFill>
                  <a:srgbClr val="00FF00"/>
                </a:solidFill>
                <a:effectLst>
                  <a:outerShdw blurRad="38100" dist="38100" dir="2700000" algn="tl">
                    <a:srgbClr val="DDDDDD"/>
                  </a:outerShdw>
                </a:effectLst>
                <a:latin typeface="Book Antiqua" charset="0"/>
                <a:cs typeface="+mn-cs"/>
              </a:rPr>
              <a:t>OPG</a:t>
            </a:r>
          </a:p>
        </p:txBody>
      </p:sp>
      <p:sp>
        <p:nvSpPr>
          <p:cNvPr id="19" name="Rectangle 12"/>
          <p:cNvSpPr>
            <a:spLocks noChangeArrowheads="1"/>
          </p:cNvSpPr>
          <p:nvPr/>
        </p:nvSpPr>
        <p:spPr bwMode="auto">
          <a:xfrm>
            <a:off x="4335199" y="2772978"/>
            <a:ext cx="1222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2000" b="1" dirty="0">
                <a:effectLst>
                  <a:outerShdw blurRad="38100" dist="38100" dir="2700000" algn="tl">
                    <a:srgbClr val="DDDDDD"/>
                  </a:outerShdw>
                </a:effectLst>
                <a:latin typeface="Book Antiqua" charset="0"/>
                <a:cs typeface="+mn-cs"/>
              </a:rPr>
              <a:t>RANK-L</a:t>
            </a:r>
            <a:endParaRPr lang="fr-FR" sz="2000" b="1" dirty="0">
              <a:solidFill>
                <a:schemeClr val="bg2"/>
              </a:solidFill>
              <a:effectLst>
                <a:outerShdw blurRad="38100" dist="38100" dir="2700000" algn="tl">
                  <a:srgbClr val="DDDDDD"/>
                </a:outerShdw>
              </a:effectLst>
              <a:latin typeface="Book Antiqua" charset="0"/>
              <a:cs typeface="+mn-cs"/>
            </a:endParaRPr>
          </a:p>
        </p:txBody>
      </p:sp>
      <p:sp>
        <p:nvSpPr>
          <p:cNvPr id="20" name="Rectangle 13"/>
          <p:cNvSpPr>
            <a:spLocks noChangeArrowheads="1"/>
          </p:cNvSpPr>
          <p:nvPr/>
        </p:nvSpPr>
        <p:spPr bwMode="auto">
          <a:xfrm>
            <a:off x="3276336" y="4225540"/>
            <a:ext cx="1143000" cy="609600"/>
          </a:xfrm>
          <a:prstGeom prst="rect">
            <a:avLst/>
          </a:prstGeom>
          <a:solidFill>
            <a:schemeClr val="tx1"/>
          </a:solidFill>
          <a:ln w="127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21" name="Rectangle 14"/>
          <p:cNvSpPr>
            <a:spLocks noChangeArrowheads="1"/>
          </p:cNvSpPr>
          <p:nvPr/>
        </p:nvSpPr>
        <p:spPr bwMode="auto">
          <a:xfrm>
            <a:off x="6629136" y="4225540"/>
            <a:ext cx="1143000" cy="609600"/>
          </a:xfrm>
          <a:prstGeom prst="rect">
            <a:avLst/>
          </a:prstGeom>
          <a:solidFill>
            <a:srgbClr val="00FF00"/>
          </a:solidFill>
          <a:ln w="127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pPr algn="ctr">
              <a:defRPr/>
            </a:pPr>
            <a:r>
              <a:rPr lang="fr-FR" sz="2000" b="1" dirty="0">
                <a:solidFill>
                  <a:schemeClr val="bg2"/>
                </a:solidFill>
                <a:effectLst>
                  <a:outerShdw blurRad="38100" dist="38100" dir="2700000" algn="tl">
                    <a:srgbClr val="000000"/>
                  </a:outerShdw>
                </a:effectLst>
                <a:latin typeface="Book Antiqua" charset="0"/>
                <a:cs typeface="+mn-cs"/>
              </a:rPr>
              <a:t>OPG</a:t>
            </a:r>
          </a:p>
        </p:txBody>
      </p:sp>
      <p:sp>
        <p:nvSpPr>
          <p:cNvPr id="23" name="Rectangle 15"/>
          <p:cNvSpPr>
            <a:spLocks noChangeArrowheads="1"/>
          </p:cNvSpPr>
          <p:nvPr/>
        </p:nvSpPr>
        <p:spPr bwMode="auto">
          <a:xfrm>
            <a:off x="3276336" y="4301740"/>
            <a:ext cx="12112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2000" b="1" dirty="0">
                <a:solidFill>
                  <a:schemeClr val="bg2"/>
                </a:solidFill>
                <a:effectLst>
                  <a:outerShdw blurRad="38100" dist="38100" dir="2700000" algn="tl">
                    <a:srgbClr val="DDDDDD"/>
                  </a:outerShdw>
                </a:effectLst>
                <a:latin typeface="Book Antiqua" charset="0"/>
                <a:cs typeface="+mn-cs"/>
              </a:rPr>
              <a:t>RANK-L</a:t>
            </a:r>
          </a:p>
        </p:txBody>
      </p:sp>
      <p:sp>
        <p:nvSpPr>
          <p:cNvPr id="28" name="Line 16"/>
          <p:cNvSpPr>
            <a:spLocks noChangeShapeType="1"/>
          </p:cNvSpPr>
          <p:nvPr/>
        </p:nvSpPr>
        <p:spPr bwMode="auto">
          <a:xfrm flipV="1">
            <a:off x="3809736" y="3844540"/>
            <a:ext cx="1588" cy="381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29" name="Line 17"/>
          <p:cNvSpPr>
            <a:spLocks noChangeShapeType="1"/>
          </p:cNvSpPr>
          <p:nvPr/>
        </p:nvSpPr>
        <p:spPr bwMode="auto">
          <a:xfrm flipV="1">
            <a:off x="7162536" y="3844540"/>
            <a:ext cx="1588" cy="381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30" name="Line 18"/>
          <p:cNvSpPr>
            <a:spLocks noChangeShapeType="1"/>
          </p:cNvSpPr>
          <p:nvPr/>
        </p:nvSpPr>
        <p:spPr bwMode="auto">
          <a:xfrm>
            <a:off x="3809736" y="3844540"/>
            <a:ext cx="3352800" cy="15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31" name="AutoShape 19"/>
          <p:cNvSpPr>
            <a:spLocks noChangeArrowheads="1"/>
          </p:cNvSpPr>
          <p:nvPr/>
        </p:nvSpPr>
        <p:spPr bwMode="auto">
          <a:xfrm>
            <a:off x="5257536" y="3844540"/>
            <a:ext cx="533400" cy="609600"/>
          </a:xfrm>
          <a:prstGeom prst="triangle">
            <a:avLst>
              <a:gd name="adj" fmla="val 49995"/>
            </a:avLst>
          </a:prstGeom>
          <a:solidFill>
            <a:srgbClr val="FFFFFF"/>
          </a:solidFill>
          <a:ln w="12700">
            <a:solidFill>
              <a:schemeClr val="tx1"/>
            </a:solidFill>
            <a:miter lim="800000"/>
            <a:headEnd/>
            <a:tailEnd/>
          </a:ln>
          <a:effectLst/>
          <a:extLst/>
        </p:spPr>
        <p:txBody>
          <a:bodyPr/>
          <a:lstStyle/>
          <a:p>
            <a:pPr>
              <a:defRPr/>
            </a:pPr>
            <a:endParaRPr lang="fr-FR">
              <a:effectLst>
                <a:outerShdw blurRad="38100" dist="38100" dir="2700000" algn="tl">
                  <a:srgbClr val="000000">
                    <a:alpha val="43137"/>
                  </a:srgbClr>
                </a:outerShdw>
              </a:effectLst>
              <a:cs typeface="+mn-cs"/>
            </a:endParaRPr>
          </a:p>
        </p:txBody>
      </p:sp>
      <p:sp>
        <p:nvSpPr>
          <p:cNvPr id="32" name="Line 20"/>
          <p:cNvSpPr>
            <a:spLocks noChangeShapeType="1"/>
          </p:cNvSpPr>
          <p:nvPr/>
        </p:nvSpPr>
        <p:spPr bwMode="auto">
          <a:xfrm>
            <a:off x="3809736" y="4987540"/>
            <a:ext cx="1219200" cy="1219200"/>
          </a:xfrm>
          <a:prstGeom prst="line">
            <a:avLst/>
          </a:prstGeom>
          <a:noFill/>
          <a:ln w="25400">
            <a:solidFill>
              <a:srgbClr val="2298C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effectLst>
                <a:outerShdw blurRad="38100" dist="38100" dir="2700000" algn="tl">
                  <a:srgbClr val="000000">
                    <a:alpha val="43137"/>
                  </a:srgbClr>
                </a:outerShdw>
              </a:effectLst>
              <a:cs typeface="+mn-cs"/>
            </a:endParaRPr>
          </a:p>
        </p:txBody>
      </p:sp>
      <p:sp>
        <p:nvSpPr>
          <p:cNvPr id="33" name="Line 21"/>
          <p:cNvSpPr>
            <a:spLocks noChangeShapeType="1"/>
          </p:cNvSpPr>
          <p:nvPr/>
        </p:nvSpPr>
        <p:spPr bwMode="auto">
          <a:xfrm flipH="1">
            <a:off x="6019536" y="5063740"/>
            <a:ext cx="1143000" cy="1143000"/>
          </a:xfrm>
          <a:prstGeom prst="line">
            <a:avLst/>
          </a:prstGeom>
          <a:noFill/>
          <a:ln w="25400">
            <a:solidFill>
              <a:srgbClr val="2298C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34" name="Rectangle 22"/>
          <p:cNvSpPr>
            <a:spLocks noChangeArrowheads="1"/>
          </p:cNvSpPr>
          <p:nvPr/>
        </p:nvSpPr>
        <p:spPr bwMode="auto">
          <a:xfrm>
            <a:off x="4165984" y="6211503"/>
            <a:ext cx="37242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dirty="0">
                <a:effectLst>
                  <a:outerShdw blurRad="38100" dist="38100" dir="2700000" algn="tl">
                    <a:srgbClr val="DDDDDD"/>
                  </a:outerShdw>
                </a:effectLst>
                <a:cs typeface="+mn-cs"/>
              </a:rPr>
              <a:t>Pool d</a:t>
            </a:r>
            <a:r>
              <a:rPr lang="ja-JP" altLang="fr-FR" dirty="0">
                <a:effectLst>
                  <a:outerShdw blurRad="38100" dist="38100" dir="2700000" algn="tl">
                    <a:srgbClr val="DDDDDD"/>
                  </a:outerShdw>
                </a:effectLst>
                <a:latin typeface="Arial"/>
                <a:cs typeface="+mn-cs"/>
              </a:rPr>
              <a:t>’</a:t>
            </a:r>
            <a:r>
              <a:rPr lang="fr-FR" dirty="0">
                <a:effectLst>
                  <a:outerShdw blurRad="38100" dist="38100" dir="2700000" algn="tl">
                    <a:srgbClr val="DDDDDD"/>
                  </a:outerShdw>
                </a:effectLst>
                <a:cs typeface="+mn-cs"/>
              </a:rPr>
              <a:t>ostéoclastes actifs</a:t>
            </a:r>
          </a:p>
        </p:txBody>
      </p:sp>
      <p:sp>
        <p:nvSpPr>
          <p:cNvPr id="35" name="Rectangle 23"/>
          <p:cNvSpPr>
            <a:spLocks noChangeArrowheads="1"/>
          </p:cNvSpPr>
          <p:nvPr/>
        </p:nvSpPr>
        <p:spPr bwMode="auto">
          <a:xfrm>
            <a:off x="1309424" y="3204778"/>
            <a:ext cx="1567287" cy="67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dirty="0">
                <a:solidFill>
                  <a:srgbClr val="000000"/>
                </a:solidFill>
                <a:effectLst>
                  <a:outerShdw blurRad="38100" dist="38100" dir="2700000" algn="tl">
                    <a:srgbClr val="DDDDDD"/>
                  </a:outerShdw>
                </a:effectLst>
                <a:cs typeface="+mn-cs"/>
              </a:rPr>
              <a:t>TGF-</a:t>
            </a:r>
            <a:r>
              <a:rPr lang="fr-FR" sz="2000" dirty="0">
                <a:solidFill>
                  <a:srgbClr val="000000"/>
                </a:solidFill>
                <a:effectLst>
                  <a:outerShdw blurRad="38100" dist="38100" dir="2700000" algn="tl">
                    <a:srgbClr val="DDDDDD"/>
                  </a:outerShdw>
                </a:effectLst>
                <a:latin typeface="Symbol" charset="0"/>
                <a:cs typeface="+mn-cs"/>
              </a:rPr>
              <a:t>b</a:t>
            </a:r>
          </a:p>
          <a:p>
            <a:pPr>
              <a:defRPr/>
            </a:pPr>
            <a:r>
              <a:rPr lang="fr-FR" dirty="0">
                <a:solidFill>
                  <a:srgbClr val="000000"/>
                </a:solidFill>
                <a:effectLst>
                  <a:outerShdw blurRad="38100" dist="38100" dir="2700000" algn="tl">
                    <a:srgbClr val="DDDDDD"/>
                  </a:outerShdw>
                </a:effectLst>
                <a:cs typeface="+mn-cs"/>
              </a:rPr>
              <a:t>Leptine (CART)</a:t>
            </a:r>
            <a:endParaRPr lang="fr-FR" sz="2000" dirty="0">
              <a:solidFill>
                <a:srgbClr val="000000"/>
              </a:solidFill>
              <a:effectLst>
                <a:outerShdw blurRad="38100" dist="38100" dir="2700000" algn="tl">
                  <a:srgbClr val="DDDDDD"/>
                </a:outerShdw>
              </a:effectLst>
              <a:cs typeface="+mn-cs"/>
            </a:endParaRPr>
          </a:p>
        </p:txBody>
      </p:sp>
      <p:sp>
        <p:nvSpPr>
          <p:cNvPr id="36" name="Rectangle 24"/>
          <p:cNvSpPr>
            <a:spLocks noChangeArrowheads="1"/>
          </p:cNvSpPr>
          <p:nvPr/>
        </p:nvSpPr>
        <p:spPr bwMode="auto">
          <a:xfrm>
            <a:off x="1280849" y="5220903"/>
            <a:ext cx="1902039"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dirty="0">
                <a:solidFill>
                  <a:srgbClr val="000000"/>
                </a:solidFill>
                <a:effectLst>
                  <a:outerShdw blurRad="38100" dist="38100" dir="2700000" algn="tl">
                    <a:srgbClr val="DDDDDD"/>
                  </a:outerShdw>
                </a:effectLst>
                <a:cs typeface="+mn-cs"/>
              </a:rPr>
              <a:t>Glucocorticoïdes</a:t>
            </a:r>
          </a:p>
          <a:p>
            <a:pPr>
              <a:defRPr/>
            </a:pPr>
            <a:r>
              <a:rPr lang="fr-FR" dirty="0">
                <a:solidFill>
                  <a:srgbClr val="000000"/>
                </a:solidFill>
                <a:effectLst>
                  <a:outerShdw blurRad="38100" dist="38100" dir="2700000" algn="tl">
                    <a:srgbClr val="DDDDDD"/>
                  </a:outerShdw>
                </a:effectLst>
                <a:cs typeface="+mn-cs"/>
              </a:rPr>
              <a:t>PTH</a:t>
            </a:r>
          </a:p>
          <a:p>
            <a:pPr>
              <a:defRPr/>
            </a:pPr>
            <a:r>
              <a:rPr lang="fr-FR" dirty="0">
                <a:solidFill>
                  <a:srgbClr val="000000"/>
                </a:solidFill>
                <a:effectLst>
                  <a:outerShdw blurRad="38100" dist="38100" dir="2700000" algn="tl">
                    <a:srgbClr val="DDDDDD"/>
                  </a:outerShdw>
                </a:effectLst>
                <a:cs typeface="+mn-cs"/>
              </a:rPr>
              <a:t>PGE</a:t>
            </a:r>
            <a:r>
              <a:rPr lang="fr-FR" baseline="-25000" dirty="0">
                <a:solidFill>
                  <a:srgbClr val="000000"/>
                </a:solidFill>
                <a:effectLst>
                  <a:outerShdw blurRad="38100" dist="38100" dir="2700000" algn="tl">
                    <a:srgbClr val="DDDDDD"/>
                  </a:outerShdw>
                </a:effectLst>
                <a:cs typeface="+mn-cs"/>
              </a:rPr>
              <a:t>2</a:t>
            </a:r>
          </a:p>
          <a:p>
            <a:pPr>
              <a:defRPr/>
            </a:pPr>
            <a:r>
              <a:rPr lang="fr-FR" dirty="0">
                <a:solidFill>
                  <a:srgbClr val="000000"/>
                </a:solidFill>
                <a:effectLst>
                  <a:outerShdw blurRad="38100" dist="38100" dir="2700000" algn="tl">
                    <a:srgbClr val="DDDDDD"/>
                  </a:outerShdw>
                </a:effectLst>
                <a:latin typeface="Arial"/>
                <a:cs typeface="Arial"/>
              </a:rPr>
              <a:t>Leptine (</a:t>
            </a:r>
            <a:r>
              <a:rPr kumimoji="1" lang="en-US" dirty="0">
                <a:solidFill>
                  <a:srgbClr val="000000"/>
                </a:solidFill>
                <a:latin typeface="Arial"/>
                <a:cs typeface="Arial"/>
              </a:rPr>
              <a:t>ADRb2)</a:t>
            </a:r>
            <a:endParaRPr kumimoji="1" lang="fr-FR" sz="2800" dirty="0">
              <a:solidFill>
                <a:srgbClr val="000000"/>
              </a:solidFill>
              <a:latin typeface="Arial"/>
              <a:cs typeface="Arial"/>
            </a:endParaRPr>
          </a:p>
        </p:txBody>
      </p:sp>
      <p:sp>
        <p:nvSpPr>
          <p:cNvPr id="37" name="Line 25"/>
          <p:cNvSpPr>
            <a:spLocks noChangeShapeType="1"/>
          </p:cNvSpPr>
          <p:nvPr/>
        </p:nvSpPr>
        <p:spPr bwMode="auto">
          <a:xfrm>
            <a:off x="2590536" y="3996940"/>
            <a:ext cx="533400" cy="533400"/>
          </a:xfrm>
          <a:prstGeom prst="line">
            <a:avLst/>
          </a:prstGeom>
          <a:noFill/>
          <a:ln w="25400">
            <a:solidFill>
              <a:srgbClr val="2298C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38" name="Line 26"/>
          <p:cNvSpPr>
            <a:spLocks noChangeShapeType="1"/>
          </p:cNvSpPr>
          <p:nvPr/>
        </p:nvSpPr>
        <p:spPr bwMode="auto">
          <a:xfrm flipV="1">
            <a:off x="2590536" y="4606540"/>
            <a:ext cx="533400" cy="533400"/>
          </a:xfrm>
          <a:prstGeom prst="line">
            <a:avLst/>
          </a:prstGeom>
          <a:noFill/>
          <a:ln w="25400">
            <a:solidFill>
              <a:srgbClr val="2298C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39" name="Rectangle 27"/>
          <p:cNvSpPr>
            <a:spLocks noChangeArrowheads="1"/>
          </p:cNvSpPr>
          <p:nvPr/>
        </p:nvSpPr>
        <p:spPr bwMode="auto">
          <a:xfrm>
            <a:off x="2347649" y="3666740"/>
            <a:ext cx="43497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defRPr/>
            </a:pPr>
            <a:r>
              <a:rPr lang="fr-FR" sz="6000" dirty="0">
                <a:solidFill>
                  <a:srgbClr val="FF5008"/>
                </a:solidFill>
                <a:effectLst>
                  <a:outerShdw blurRad="38100" dist="38100" dir="2700000" algn="tl">
                    <a:srgbClr val="DDDDDD"/>
                  </a:outerShdw>
                </a:effectLst>
                <a:cs typeface="+mn-cs"/>
              </a:rPr>
              <a:t>-</a:t>
            </a:r>
          </a:p>
        </p:txBody>
      </p:sp>
      <p:sp>
        <p:nvSpPr>
          <p:cNvPr id="40" name="Rectangle 28"/>
          <p:cNvSpPr>
            <a:spLocks noChangeArrowheads="1"/>
          </p:cNvSpPr>
          <p:nvPr/>
        </p:nvSpPr>
        <p:spPr bwMode="auto">
          <a:xfrm>
            <a:off x="2347649" y="4504940"/>
            <a:ext cx="4667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defRPr/>
            </a:pPr>
            <a:r>
              <a:rPr lang="fr-FR" sz="4000">
                <a:solidFill>
                  <a:srgbClr val="FF5008"/>
                </a:solidFill>
                <a:effectLst>
                  <a:outerShdw blurRad="38100" dist="38100" dir="2700000" algn="tl">
                    <a:srgbClr val="DDDDDD"/>
                  </a:outerShdw>
                </a:effectLst>
                <a:cs typeface="+mn-cs"/>
              </a:rPr>
              <a:t>+</a:t>
            </a:r>
          </a:p>
        </p:txBody>
      </p:sp>
      <p:sp>
        <p:nvSpPr>
          <p:cNvPr id="41" name="Line 30"/>
          <p:cNvSpPr>
            <a:spLocks noChangeShapeType="1"/>
          </p:cNvSpPr>
          <p:nvPr/>
        </p:nvSpPr>
        <p:spPr bwMode="auto">
          <a:xfrm flipV="1">
            <a:off x="7924536" y="3996940"/>
            <a:ext cx="533400" cy="533400"/>
          </a:xfrm>
          <a:prstGeom prst="line">
            <a:avLst/>
          </a:prstGeom>
          <a:noFill/>
          <a:ln w="25400">
            <a:solidFill>
              <a:srgbClr val="2298C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42" name="Rectangle 31"/>
          <p:cNvSpPr>
            <a:spLocks noChangeArrowheads="1"/>
          </p:cNvSpPr>
          <p:nvPr/>
        </p:nvSpPr>
        <p:spPr bwMode="auto">
          <a:xfrm>
            <a:off x="8291249" y="3819140"/>
            <a:ext cx="43497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defRPr/>
            </a:pPr>
            <a:r>
              <a:rPr lang="fr-FR" sz="6000">
                <a:solidFill>
                  <a:srgbClr val="FF5008"/>
                </a:solidFill>
                <a:effectLst>
                  <a:outerShdw blurRad="38100" dist="38100" dir="2700000" algn="tl">
                    <a:srgbClr val="DDDDDD"/>
                  </a:outerShdw>
                </a:effectLst>
                <a:cs typeface="+mn-cs"/>
              </a:rPr>
              <a:t>-</a:t>
            </a:r>
          </a:p>
        </p:txBody>
      </p:sp>
      <p:sp>
        <p:nvSpPr>
          <p:cNvPr id="43" name="Line 33"/>
          <p:cNvSpPr>
            <a:spLocks noChangeShapeType="1"/>
          </p:cNvSpPr>
          <p:nvPr/>
        </p:nvSpPr>
        <p:spPr bwMode="auto">
          <a:xfrm>
            <a:off x="7924536" y="4606540"/>
            <a:ext cx="533400" cy="533400"/>
          </a:xfrm>
          <a:prstGeom prst="line">
            <a:avLst/>
          </a:prstGeom>
          <a:noFill/>
          <a:ln w="25400">
            <a:solidFill>
              <a:srgbClr val="2298C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44" name="Rectangle 34"/>
          <p:cNvSpPr>
            <a:spLocks noChangeArrowheads="1"/>
          </p:cNvSpPr>
          <p:nvPr/>
        </p:nvSpPr>
        <p:spPr bwMode="auto">
          <a:xfrm>
            <a:off x="8291249" y="4428740"/>
            <a:ext cx="4667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4000">
                <a:solidFill>
                  <a:srgbClr val="FF5008"/>
                </a:solidFill>
                <a:effectLst>
                  <a:outerShdw blurRad="38100" dist="38100" dir="2700000" algn="tl">
                    <a:srgbClr val="DDDDDD"/>
                  </a:outerShdw>
                </a:effectLst>
                <a:cs typeface="+mn-cs"/>
              </a:rPr>
              <a:t>+</a:t>
            </a:r>
          </a:p>
        </p:txBody>
      </p:sp>
      <p:sp>
        <p:nvSpPr>
          <p:cNvPr id="45" name="Rectangle 35"/>
          <p:cNvSpPr>
            <a:spLocks noChangeArrowheads="1"/>
          </p:cNvSpPr>
          <p:nvPr/>
        </p:nvSpPr>
        <p:spPr bwMode="auto">
          <a:xfrm>
            <a:off x="4328849" y="5038340"/>
            <a:ext cx="4667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4000">
                <a:solidFill>
                  <a:srgbClr val="FF5008"/>
                </a:solidFill>
                <a:effectLst>
                  <a:outerShdw blurRad="38100" dist="38100" dir="2700000" algn="tl">
                    <a:srgbClr val="DDDDDD"/>
                  </a:outerShdw>
                </a:effectLst>
                <a:cs typeface="+mn-cs"/>
              </a:rPr>
              <a:t>+</a:t>
            </a:r>
          </a:p>
        </p:txBody>
      </p:sp>
      <p:sp>
        <p:nvSpPr>
          <p:cNvPr id="46" name="Rectangle 36"/>
          <p:cNvSpPr>
            <a:spLocks noChangeArrowheads="1"/>
          </p:cNvSpPr>
          <p:nvPr/>
        </p:nvSpPr>
        <p:spPr bwMode="auto">
          <a:xfrm>
            <a:off x="6233849" y="4885940"/>
            <a:ext cx="43497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6000">
                <a:solidFill>
                  <a:srgbClr val="000000"/>
                </a:solidFill>
                <a:effectLst>
                  <a:outerShdw blurRad="38100" dist="38100" dir="2700000" algn="tl">
                    <a:srgbClr val="DDDDDD"/>
                  </a:outerShdw>
                </a:effectLst>
                <a:cs typeface="+mn-cs"/>
              </a:rPr>
              <a:t>-</a:t>
            </a:r>
          </a:p>
        </p:txBody>
      </p:sp>
      <p:sp>
        <p:nvSpPr>
          <p:cNvPr id="47" name="Oval 37"/>
          <p:cNvSpPr>
            <a:spLocks noChangeArrowheads="1"/>
          </p:cNvSpPr>
          <p:nvPr/>
        </p:nvSpPr>
        <p:spPr bwMode="auto">
          <a:xfrm>
            <a:off x="3276336" y="2472940"/>
            <a:ext cx="609600" cy="1524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48" name="Freeform 38"/>
          <p:cNvSpPr>
            <a:spLocks/>
          </p:cNvSpPr>
          <p:nvPr/>
        </p:nvSpPr>
        <p:spPr bwMode="auto">
          <a:xfrm>
            <a:off x="6705336" y="1990340"/>
            <a:ext cx="2000250" cy="1169988"/>
          </a:xfrm>
          <a:custGeom>
            <a:avLst/>
            <a:gdLst>
              <a:gd name="T0" fmla="*/ 118 w 1260"/>
              <a:gd name="T1" fmla="*/ 777 h 1153"/>
              <a:gd name="T2" fmla="*/ 118 w 1260"/>
              <a:gd name="T3" fmla="*/ 658 h 1153"/>
              <a:gd name="T4" fmla="*/ 179 w 1260"/>
              <a:gd name="T5" fmla="*/ 542 h 1153"/>
              <a:gd name="T6" fmla="*/ 209 w 1260"/>
              <a:gd name="T7" fmla="*/ 423 h 1153"/>
              <a:gd name="T8" fmla="*/ 240 w 1260"/>
              <a:gd name="T9" fmla="*/ 306 h 1153"/>
              <a:gd name="T10" fmla="*/ 388 w 1260"/>
              <a:gd name="T11" fmla="*/ 190 h 1153"/>
              <a:gd name="T12" fmla="*/ 510 w 1260"/>
              <a:gd name="T13" fmla="*/ 95 h 1153"/>
              <a:gd name="T14" fmla="*/ 628 w 1260"/>
              <a:gd name="T15" fmla="*/ 24 h 1153"/>
              <a:gd name="T16" fmla="*/ 749 w 1260"/>
              <a:gd name="T17" fmla="*/ 0 h 1153"/>
              <a:gd name="T18" fmla="*/ 867 w 1260"/>
              <a:gd name="T19" fmla="*/ 71 h 1153"/>
              <a:gd name="T20" fmla="*/ 959 w 1260"/>
              <a:gd name="T21" fmla="*/ 119 h 1153"/>
              <a:gd name="T22" fmla="*/ 989 w 1260"/>
              <a:gd name="T23" fmla="*/ 235 h 1153"/>
              <a:gd name="T24" fmla="*/ 1050 w 1260"/>
              <a:gd name="T25" fmla="*/ 330 h 1153"/>
              <a:gd name="T26" fmla="*/ 1137 w 1260"/>
              <a:gd name="T27" fmla="*/ 447 h 1153"/>
              <a:gd name="T28" fmla="*/ 1198 w 1260"/>
              <a:gd name="T29" fmla="*/ 542 h 1153"/>
              <a:gd name="T30" fmla="*/ 1198 w 1260"/>
              <a:gd name="T31" fmla="*/ 682 h 1153"/>
              <a:gd name="T32" fmla="*/ 1198 w 1260"/>
              <a:gd name="T33" fmla="*/ 777 h 1153"/>
              <a:gd name="T34" fmla="*/ 1259 w 1260"/>
              <a:gd name="T35" fmla="*/ 893 h 1153"/>
              <a:gd name="T36" fmla="*/ 1259 w 1260"/>
              <a:gd name="T37" fmla="*/ 988 h 1153"/>
              <a:gd name="T38" fmla="*/ 1198 w 1260"/>
              <a:gd name="T39" fmla="*/ 1057 h 1153"/>
              <a:gd name="T40" fmla="*/ 1137 w 1260"/>
              <a:gd name="T41" fmla="*/ 988 h 1153"/>
              <a:gd name="T42" fmla="*/ 1107 w 1260"/>
              <a:gd name="T43" fmla="*/ 893 h 1153"/>
              <a:gd name="T44" fmla="*/ 959 w 1260"/>
              <a:gd name="T45" fmla="*/ 893 h 1153"/>
              <a:gd name="T46" fmla="*/ 928 w 1260"/>
              <a:gd name="T47" fmla="*/ 988 h 1153"/>
              <a:gd name="T48" fmla="*/ 898 w 1260"/>
              <a:gd name="T49" fmla="*/ 1128 h 1153"/>
              <a:gd name="T50" fmla="*/ 749 w 1260"/>
              <a:gd name="T51" fmla="*/ 1152 h 1153"/>
              <a:gd name="T52" fmla="*/ 719 w 1260"/>
              <a:gd name="T53" fmla="*/ 1057 h 1153"/>
              <a:gd name="T54" fmla="*/ 689 w 1260"/>
              <a:gd name="T55" fmla="*/ 964 h 1153"/>
              <a:gd name="T56" fmla="*/ 567 w 1260"/>
              <a:gd name="T57" fmla="*/ 964 h 1153"/>
              <a:gd name="T58" fmla="*/ 449 w 1260"/>
              <a:gd name="T59" fmla="*/ 1012 h 1153"/>
              <a:gd name="T60" fmla="*/ 388 w 1260"/>
              <a:gd name="T61" fmla="*/ 1128 h 1153"/>
              <a:gd name="T62" fmla="*/ 270 w 1260"/>
              <a:gd name="T63" fmla="*/ 1057 h 1153"/>
              <a:gd name="T64" fmla="*/ 327 w 1260"/>
              <a:gd name="T65" fmla="*/ 941 h 1153"/>
              <a:gd name="T66" fmla="*/ 179 w 1260"/>
              <a:gd name="T67" fmla="*/ 869 h 1153"/>
              <a:gd name="T68" fmla="*/ 57 w 1260"/>
              <a:gd name="T69" fmla="*/ 941 h 1153"/>
              <a:gd name="T70" fmla="*/ 0 w 1260"/>
              <a:gd name="T71" fmla="*/ 84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0" h="1153">
                <a:moveTo>
                  <a:pt x="41" y="814"/>
                </a:moveTo>
                <a:lnTo>
                  <a:pt x="118" y="777"/>
                </a:lnTo>
                <a:lnTo>
                  <a:pt x="118" y="729"/>
                </a:lnTo>
                <a:lnTo>
                  <a:pt x="118" y="658"/>
                </a:lnTo>
                <a:lnTo>
                  <a:pt x="179" y="589"/>
                </a:lnTo>
                <a:lnTo>
                  <a:pt x="179" y="542"/>
                </a:lnTo>
                <a:lnTo>
                  <a:pt x="179" y="494"/>
                </a:lnTo>
                <a:lnTo>
                  <a:pt x="209" y="423"/>
                </a:lnTo>
                <a:lnTo>
                  <a:pt x="209" y="354"/>
                </a:lnTo>
                <a:lnTo>
                  <a:pt x="240" y="306"/>
                </a:lnTo>
                <a:lnTo>
                  <a:pt x="327" y="235"/>
                </a:lnTo>
                <a:lnTo>
                  <a:pt x="388" y="190"/>
                </a:lnTo>
                <a:lnTo>
                  <a:pt x="449" y="143"/>
                </a:lnTo>
                <a:lnTo>
                  <a:pt x="510" y="95"/>
                </a:lnTo>
                <a:lnTo>
                  <a:pt x="567" y="48"/>
                </a:lnTo>
                <a:lnTo>
                  <a:pt x="628" y="24"/>
                </a:lnTo>
                <a:lnTo>
                  <a:pt x="689" y="0"/>
                </a:lnTo>
                <a:lnTo>
                  <a:pt x="749" y="0"/>
                </a:lnTo>
                <a:lnTo>
                  <a:pt x="810" y="24"/>
                </a:lnTo>
                <a:lnTo>
                  <a:pt x="867" y="71"/>
                </a:lnTo>
                <a:lnTo>
                  <a:pt x="898" y="119"/>
                </a:lnTo>
                <a:lnTo>
                  <a:pt x="959" y="119"/>
                </a:lnTo>
                <a:lnTo>
                  <a:pt x="989" y="166"/>
                </a:lnTo>
                <a:lnTo>
                  <a:pt x="989" y="235"/>
                </a:lnTo>
                <a:lnTo>
                  <a:pt x="1019" y="283"/>
                </a:lnTo>
                <a:lnTo>
                  <a:pt x="1050" y="330"/>
                </a:lnTo>
                <a:lnTo>
                  <a:pt x="1080" y="378"/>
                </a:lnTo>
                <a:lnTo>
                  <a:pt x="1137" y="447"/>
                </a:lnTo>
                <a:lnTo>
                  <a:pt x="1198" y="494"/>
                </a:lnTo>
                <a:lnTo>
                  <a:pt x="1198" y="542"/>
                </a:lnTo>
                <a:lnTo>
                  <a:pt x="1198" y="589"/>
                </a:lnTo>
                <a:lnTo>
                  <a:pt x="1198" y="682"/>
                </a:lnTo>
                <a:lnTo>
                  <a:pt x="1198" y="729"/>
                </a:lnTo>
                <a:lnTo>
                  <a:pt x="1198" y="777"/>
                </a:lnTo>
                <a:lnTo>
                  <a:pt x="1229" y="824"/>
                </a:lnTo>
                <a:lnTo>
                  <a:pt x="1259" y="893"/>
                </a:lnTo>
                <a:lnTo>
                  <a:pt x="1259" y="941"/>
                </a:lnTo>
                <a:lnTo>
                  <a:pt x="1259" y="988"/>
                </a:lnTo>
                <a:lnTo>
                  <a:pt x="1259" y="1036"/>
                </a:lnTo>
                <a:lnTo>
                  <a:pt x="1198" y="1057"/>
                </a:lnTo>
                <a:lnTo>
                  <a:pt x="1137" y="1057"/>
                </a:lnTo>
                <a:lnTo>
                  <a:pt x="1137" y="988"/>
                </a:lnTo>
                <a:lnTo>
                  <a:pt x="1137" y="941"/>
                </a:lnTo>
                <a:lnTo>
                  <a:pt x="1107" y="893"/>
                </a:lnTo>
                <a:lnTo>
                  <a:pt x="1019" y="893"/>
                </a:lnTo>
                <a:lnTo>
                  <a:pt x="959" y="893"/>
                </a:lnTo>
                <a:lnTo>
                  <a:pt x="928" y="941"/>
                </a:lnTo>
                <a:lnTo>
                  <a:pt x="928" y="988"/>
                </a:lnTo>
                <a:lnTo>
                  <a:pt x="928" y="1057"/>
                </a:lnTo>
                <a:lnTo>
                  <a:pt x="898" y="1128"/>
                </a:lnTo>
                <a:lnTo>
                  <a:pt x="837" y="1152"/>
                </a:lnTo>
                <a:lnTo>
                  <a:pt x="749" y="1152"/>
                </a:lnTo>
                <a:lnTo>
                  <a:pt x="719" y="1104"/>
                </a:lnTo>
                <a:lnTo>
                  <a:pt x="719" y="1057"/>
                </a:lnTo>
                <a:lnTo>
                  <a:pt x="749" y="988"/>
                </a:lnTo>
                <a:lnTo>
                  <a:pt x="689" y="964"/>
                </a:lnTo>
                <a:lnTo>
                  <a:pt x="628" y="941"/>
                </a:lnTo>
                <a:lnTo>
                  <a:pt x="567" y="964"/>
                </a:lnTo>
                <a:lnTo>
                  <a:pt x="479" y="964"/>
                </a:lnTo>
                <a:lnTo>
                  <a:pt x="449" y="1012"/>
                </a:lnTo>
                <a:lnTo>
                  <a:pt x="449" y="1081"/>
                </a:lnTo>
                <a:lnTo>
                  <a:pt x="388" y="1128"/>
                </a:lnTo>
                <a:lnTo>
                  <a:pt x="327" y="1128"/>
                </a:lnTo>
                <a:lnTo>
                  <a:pt x="270" y="1057"/>
                </a:lnTo>
                <a:lnTo>
                  <a:pt x="297" y="988"/>
                </a:lnTo>
                <a:lnTo>
                  <a:pt x="327" y="941"/>
                </a:lnTo>
                <a:lnTo>
                  <a:pt x="297" y="893"/>
                </a:lnTo>
                <a:lnTo>
                  <a:pt x="179" y="869"/>
                </a:lnTo>
                <a:lnTo>
                  <a:pt x="88" y="893"/>
                </a:lnTo>
                <a:lnTo>
                  <a:pt x="57" y="941"/>
                </a:lnTo>
                <a:lnTo>
                  <a:pt x="0" y="893"/>
                </a:lnTo>
                <a:lnTo>
                  <a:pt x="0" y="846"/>
                </a:lnTo>
              </a:path>
            </a:pathLst>
          </a:custGeom>
          <a:solidFill>
            <a:srgbClr val="FDC0E5"/>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49" name="Rectangle 39"/>
          <p:cNvSpPr>
            <a:spLocks noChangeArrowheads="1"/>
          </p:cNvSpPr>
          <p:nvPr/>
        </p:nvSpPr>
        <p:spPr bwMode="auto">
          <a:xfrm>
            <a:off x="6386249" y="2504690"/>
            <a:ext cx="9715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2000" b="1" dirty="0">
                <a:solidFill>
                  <a:srgbClr val="B50069"/>
                </a:solidFill>
                <a:effectLst>
                  <a:outerShdw blurRad="38100" dist="38100" dir="2700000" algn="tl">
                    <a:srgbClr val="DDDDDD"/>
                  </a:outerShdw>
                </a:effectLst>
                <a:latin typeface="Book Antiqua" charset="0"/>
                <a:cs typeface="+mn-cs"/>
              </a:rPr>
              <a:t>RANK</a:t>
            </a:r>
          </a:p>
        </p:txBody>
      </p:sp>
      <p:grpSp>
        <p:nvGrpSpPr>
          <p:cNvPr id="50" name="Group 40"/>
          <p:cNvGrpSpPr>
            <a:grpSpLocks/>
          </p:cNvGrpSpPr>
          <p:nvPr/>
        </p:nvGrpSpPr>
        <p:grpSpPr bwMode="auto">
          <a:xfrm>
            <a:off x="7281599" y="2168140"/>
            <a:ext cx="860425" cy="419100"/>
            <a:chOff x="4011" y="1008"/>
            <a:chExt cx="542" cy="264"/>
          </a:xfrm>
        </p:grpSpPr>
        <p:sp>
          <p:nvSpPr>
            <p:cNvPr id="51" name="Oval 41"/>
            <p:cNvSpPr>
              <a:spLocks noChangeArrowheads="1"/>
            </p:cNvSpPr>
            <p:nvPr/>
          </p:nvSpPr>
          <p:spPr bwMode="auto">
            <a:xfrm>
              <a:off x="4011" y="1104"/>
              <a:ext cx="309" cy="84"/>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52" name="Oval 42"/>
            <p:cNvSpPr>
              <a:spLocks noChangeArrowheads="1"/>
            </p:cNvSpPr>
            <p:nvPr/>
          </p:nvSpPr>
          <p:spPr bwMode="auto">
            <a:xfrm>
              <a:off x="4251" y="1056"/>
              <a:ext cx="206" cy="84"/>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53" name="Oval 43"/>
            <p:cNvSpPr>
              <a:spLocks noChangeArrowheads="1"/>
            </p:cNvSpPr>
            <p:nvPr/>
          </p:nvSpPr>
          <p:spPr bwMode="auto">
            <a:xfrm>
              <a:off x="4443" y="1008"/>
              <a:ext cx="103" cy="168"/>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54" name="Oval 44"/>
            <p:cNvSpPr>
              <a:spLocks noChangeArrowheads="1"/>
            </p:cNvSpPr>
            <p:nvPr/>
          </p:nvSpPr>
          <p:spPr bwMode="auto">
            <a:xfrm>
              <a:off x="4251" y="1152"/>
              <a:ext cx="302" cy="120"/>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grpSp>
      <p:sp>
        <p:nvSpPr>
          <p:cNvPr id="55" name="Rectangle 45"/>
          <p:cNvSpPr>
            <a:spLocks noChangeArrowheads="1"/>
          </p:cNvSpPr>
          <p:nvPr/>
        </p:nvSpPr>
        <p:spPr bwMode="auto">
          <a:xfrm>
            <a:off x="7215448" y="3222773"/>
            <a:ext cx="1806575" cy="463550"/>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fr-FR" dirty="0">
                <a:solidFill>
                  <a:srgbClr val="000000"/>
                </a:solidFill>
                <a:effectLst>
                  <a:outerShdw blurRad="38100" dist="38100" dir="2700000" algn="tl">
                    <a:srgbClr val="DDDDDD"/>
                  </a:outerShdw>
                </a:effectLst>
                <a:cs typeface="+mn-cs"/>
              </a:rPr>
              <a:t>Ostéoclaste</a:t>
            </a:r>
          </a:p>
        </p:txBody>
      </p:sp>
      <p:sp>
        <p:nvSpPr>
          <p:cNvPr id="56" name="Rectangle 46"/>
          <p:cNvSpPr>
            <a:spLocks noChangeArrowheads="1"/>
          </p:cNvSpPr>
          <p:nvPr/>
        </p:nvSpPr>
        <p:spPr bwMode="auto">
          <a:xfrm>
            <a:off x="2795267" y="2833320"/>
            <a:ext cx="1824037" cy="463550"/>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fr-FR" dirty="0">
                <a:effectLst>
                  <a:outerShdw blurRad="38100" dist="38100" dir="2700000" algn="tl">
                    <a:srgbClr val="DDDDDD"/>
                  </a:outerShdw>
                </a:effectLst>
                <a:cs typeface="+mn-cs"/>
              </a:rPr>
              <a:t>Ostéoblaste</a:t>
            </a:r>
          </a:p>
        </p:txBody>
      </p:sp>
      <p:sp>
        <p:nvSpPr>
          <p:cNvPr id="57" name="Rectangle 49"/>
          <p:cNvSpPr>
            <a:spLocks noChangeArrowheads="1"/>
          </p:cNvSpPr>
          <p:nvPr/>
        </p:nvSpPr>
        <p:spPr bwMode="auto">
          <a:xfrm>
            <a:off x="4103424" y="3298440"/>
            <a:ext cx="2843212" cy="406400"/>
          </a:xfrm>
          <a:prstGeom prst="rect">
            <a:avLst/>
          </a:prstGeom>
          <a:noFill/>
          <a:ln w="12700">
            <a:solidFill>
              <a:schemeClr val="bg2"/>
            </a:solidFill>
            <a:miter lim="800000"/>
            <a:headEnd/>
            <a:tailEnd/>
          </a:ln>
          <a:effectLst/>
          <a:extLst/>
        </p:spPr>
        <p:txBody>
          <a:bodyPr wrap="none" lIns="90488" tIns="44450" rIns="90488" bIns="44450">
            <a:spAutoFit/>
          </a:bodyPr>
          <a:lstStyle/>
          <a:p>
            <a:pPr>
              <a:defRPr/>
            </a:pPr>
            <a:r>
              <a:rPr lang="fr-FR" sz="2000" b="1" dirty="0">
                <a:solidFill>
                  <a:srgbClr val="000000"/>
                </a:solidFill>
                <a:effectLst>
                  <a:outerShdw blurRad="38100" dist="38100" dir="2700000" algn="tl">
                    <a:srgbClr val="000000"/>
                  </a:outerShdw>
                </a:effectLst>
                <a:latin typeface="Book Antiqua" charset="0"/>
                <a:cs typeface="+mn-cs"/>
              </a:rPr>
              <a:t>Balance RANK-L/OPG</a:t>
            </a:r>
          </a:p>
        </p:txBody>
      </p:sp>
      <p:sp>
        <p:nvSpPr>
          <p:cNvPr id="58" name="Rectangle 50"/>
          <p:cNvSpPr>
            <a:spLocks noChangeArrowheads="1"/>
          </p:cNvSpPr>
          <p:nvPr/>
        </p:nvSpPr>
        <p:spPr bwMode="auto">
          <a:xfrm>
            <a:off x="71834" y="6507636"/>
            <a:ext cx="355702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sz="1400" b="1" dirty="0" err="1">
                <a:solidFill>
                  <a:srgbClr val="000000"/>
                </a:solidFill>
                <a:cs typeface="+mn-cs"/>
              </a:rPr>
              <a:t>Hofbauer</a:t>
            </a:r>
            <a:r>
              <a:rPr lang="fr-FR" sz="1400" b="1" dirty="0">
                <a:solidFill>
                  <a:srgbClr val="000000"/>
                </a:solidFill>
                <a:cs typeface="+mn-cs"/>
              </a:rPr>
              <a:t> et al, J </a:t>
            </a:r>
            <a:r>
              <a:rPr lang="fr-FR" sz="1400" b="1" dirty="0" err="1">
                <a:solidFill>
                  <a:srgbClr val="000000"/>
                </a:solidFill>
                <a:cs typeface="+mn-cs"/>
              </a:rPr>
              <a:t>Bone</a:t>
            </a:r>
            <a:r>
              <a:rPr lang="fr-FR" sz="1400" b="1" dirty="0">
                <a:solidFill>
                  <a:srgbClr val="000000"/>
                </a:solidFill>
                <a:cs typeface="+mn-cs"/>
              </a:rPr>
              <a:t> Min </a:t>
            </a:r>
            <a:r>
              <a:rPr lang="fr-FR" sz="1400" b="1" dirty="0" err="1">
                <a:solidFill>
                  <a:srgbClr val="000000"/>
                </a:solidFill>
                <a:cs typeface="+mn-cs"/>
              </a:rPr>
              <a:t>Res</a:t>
            </a:r>
            <a:r>
              <a:rPr lang="fr-FR" sz="1400" b="1" dirty="0">
                <a:solidFill>
                  <a:srgbClr val="000000"/>
                </a:solidFill>
                <a:cs typeface="+mn-cs"/>
              </a:rPr>
              <a:t> 2000; 15: 2-12</a:t>
            </a:r>
          </a:p>
        </p:txBody>
      </p:sp>
      <p:sp>
        <p:nvSpPr>
          <p:cNvPr id="59" name="Freeform 3"/>
          <p:cNvSpPr>
            <a:spLocks/>
          </p:cNvSpPr>
          <p:nvPr/>
        </p:nvSpPr>
        <p:spPr bwMode="auto">
          <a:xfrm>
            <a:off x="5819511" y="2367638"/>
            <a:ext cx="458788" cy="153987"/>
          </a:xfrm>
          <a:custGeom>
            <a:avLst/>
            <a:gdLst>
              <a:gd name="T0" fmla="*/ 0 w 289"/>
              <a:gd name="T1" fmla="*/ 0 h 97"/>
              <a:gd name="T2" fmla="*/ 288 w 289"/>
              <a:gd name="T3" fmla="*/ 0 h 97"/>
              <a:gd name="T4" fmla="*/ 192 w 289"/>
              <a:gd name="T5" fmla="*/ 48 h 97"/>
              <a:gd name="T6" fmla="*/ 288 w 289"/>
              <a:gd name="T7" fmla="*/ 96 h 97"/>
              <a:gd name="T8" fmla="*/ 0 w 289"/>
              <a:gd name="T9" fmla="*/ 96 h 97"/>
              <a:gd name="T10" fmla="*/ 0 w 289"/>
              <a:gd name="T11" fmla="*/ 0 h 97"/>
            </a:gdLst>
            <a:ahLst/>
            <a:cxnLst>
              <a:cxn ang="0">
                <a:pos x="T0" y="T1"/>
              </a:cxn>
              <a:cxn ang="0">
                <a:pos x="T2" y="T3"/>
              </a:cxn>
              <a:cxn ang="0">
                <a:pos x="T4" y="T5"/>
              </a:cxn>
              <a:cxn ang="0">
                <a:pos x="T6" y="T7"/>
              </a:cxn>
              <a:cxn ang="0">
                <a:pos x="T8" y="T9"/>
              </a:cxn>
              <a:cxn ang="0">
                <a:pos x="T10" y="T11"/>
              </a:cxn>
            </a:cxnLst>
            <a:rect l="0" t="0" r="r" b="b"/>
            <a:pathLst>
              <a:path w="289" h="97">
                <a:moveTo>
                  <a:pt x="0" y="0"/>
                </a:moveTo>
                <a:lnTo>
                  <a:pt x="288" y="0"/>
                </a:lnTo>
                <a:lnTo>
                  <a:pt x="192" y="48"/>
                </a:lnTo>
                <a:lnTo>
                  <a:pt x="288" y="96"/>
                </a:lnTo>
                <a:lnTo>
                  <a:pt x="0" y="96"/>
                </a:lnTo>
                <a:lnTo>
                  <a:pt x="0" y="0"/>
                </a:lnTo>
              </a:path>
            </a:pathLst>
          </a:custGeom>
          <a:solidFill>
            <a:schemeClr val="tx1"/>
          </a:solidFill>
          <a:ln w="12700" cap="rnd" cmpd="sng">
            <a:solidFill>
              <a:srgbClr val="A2C1F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effectLst>
                <a:outerShdw blurRad="38100" dist="38100" dir="2700000" algn="tl">
                  <a:srgbClr val="000000">
                    <a:alpha val="43137"/>
                  </a:srgbClr>
                </a:outerShdw>
              </a:effectLst>
              <a:cs typeface="+mn-cs"/>
            </a:endParaRPr>
          </a:p>
        </p:txBody>
      </p:sp>
      <p:sp>
        <p:nvSpPr>
          <p:cNvPr id="60" name="Rectangle 29"/>
          <p:cNvSpPr>
            <a:spLocks noChangeArrowheads="1"/>
          </p:cNvSpPr>
          <p:nvPr/>
        </p:nvSpPr>
        <p:spPr bwMode="auto">
          <a:xfrm>
            <a:off x="7353384" y="2591740"/>
            <a:ext cx="2667000"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defRPr/>
            </a:pPr>
            <a:r>
              <a:rPr lang="fr-FR" dirty="0">
                <a:solidFill>
                  <a:srgbClr val="000000"/>
                </a:solidFill>
                <a:effectLst>
                  <a:outerShdw blurRad="38100" dist="38100" dir="2700000" algn="tl">
                    <a:srgbClr val="DDDDDD"/>
                  </a:outerShdw>
                </a:effectLst>
                <a:cs typeface="+mn-cs"/>
              </a:rPr>
              <a:t>Glucocorticoïdes</a:t>
            </a:r>
          </a:p>
          <a:p>
            <a:pPr>
              <a:defRPr/>
            </a:pPr>
            <a:r>
              <a:rPr lang="fr-FR" dirty="0">
                <a:solidFill>
                  <a:srgbClr val="000000"/>
                </a:solidFill>
                <a:effectLst>
                  <a:outerShdw blurRad="38100" dist="38100" dir="2700000" algn="tl">
                    <a:srgbClr val="DDDDDD"/>
                  </a:outerShdw>
                </a:effectLst>
                <a:cs typeface="+mn-cs"/>
              </a:rPr>
              <a:t>PGE</a:t>
            </a:r>
            <a:r>
              <a:rPr lang="fr-FR" baseline="-25000" dirty="0">
                <a:solidFill>
                  <a:srgbClr val="000000"/>
                </a:solidFill>
                <a:effectLst>
                  <a:outerShdw blurRad="38100" dist="38100" dir="2700000" algn="tl">
                    <a:srgbClr val="DDDDDD"/>
                  </a:outerShdw>
                </a:effectLst>
                <a:cs typeface="+mn-cs"/>
              </a:rPr>
              <a:t>2</a:t>
            </a:r>
          </a:p>
        </p:txBody>
      </p:sp>
      <p:sp>
        <p:nvSpPr>
          <p:cNvPr id="61" name="Rectangle 32"/>
          <p:cNvSpPr>
            <a:spLocks noChangeArrowheads="1"/>
          </p:cNvSpPr>
          <p:nvPr/>
        </p:nvSpPr>
        <p:spPr bwMode="auto">
          <a:xfrm>
            <a:off x="7665253" y="5146290"/>
            <a:ext cx="1562440" cy="67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fr-FR" b="1" dirty="0">
                <a:solidFill>
                  <a:srgbClr val="00B0F0"/>
                </a:solidFill>
                <a:effectLst>
                  <a:outerShdw blurRad="38100" dist="38100" dir="2700000" algn="tl">
                    <a:srgbClr val="DDDDDD"/>
                  </a:outerShdw>
                </a:effectLst>
              </a:rPr>
              <a:t>17-</a:t>
            </a:r>
            <a:r>
              <a:rPr lang="fr-FR" b="1" dirty="0">
                <a:solidFill>
                  <a:srgbClr val="00B0F0"/>
                </a:solidFill>
                <a:effectLst>
                  <a:outerShdw blurRad="38100" dist="38100" dir="2700000" algn="tl">
                    <a:srgbClr val="DDDDDD"/>
                  </a:outerShdw>
                </a:effectLst>
                <a:latin typeface="Symbol" charset="0"/>
              </a:rPr>
              <a:t>b</a:t>
            </a:r>
            <a:r>
              <a:rPr lang="fr-FR" b="1" dirty="0">
                <a:solidFill>
                  <a:srgbClr val="00B0F0"/>
                </a:solidFill>
                <a:effectLst>
                  <a:outerShdw blurRad="38100" dist="38100" dir="2700000" algn="tl">
                    <a:srgbClr val="DDDDDD"/>
                  </a:outerShdw>
                </a:effectLst>
              </a:rPr>
              <a:t>-oetradiol</a:t>
            </a:r>
          </a:p>
          <a:p>
            <a:pPr>
              <a:defRPr/>
            </a:pPr>
            <a:r>
              <a:rPr lang="fr-FR" dirty="0">
                <a:solidFill>
                  <a:srgbClr val="000000"/>
                </a:solidFill>
                <a:effectLst>
                  <a:outerShdw blurRad="38100" dist="38100" dir="2700000" algn="tl">
                    <a:srgbClr val="DDDDDD"/>
                  </a:outerShdw>
                </a:effectLst>
                <a:cs typeface="+mn-cs"/>
              </a:rPr>
              <a:t>TGF-</a:t>
            </a:r>
            <a:r>
              <a:rPr lang="fr-FR" sz="2000" dirty="0">
                <a:solidFill>
                  <a:srgbClr val="000000"/>
                </a:solidFill>
                <a:effectLst>
                  <a:outerShdw blurRad="38100" dist="38100" dir="2700000" algn="tl">
                    <a:srgbClr val="DDDDDD"/>
                  </a:outerShdw>
                </a:effectLst>
                <a:latin typeface="Symbol" charset="0"/>
                <a:cs typeface="+mn-cs"/>
              </a:rPr>
              <a:t>b</a:t>
            </a:r>
          </a:p>
        </p:txBody>
      </p:sp>
      <p:pic>
        <p:nvPicPr>
          <p:cNvPr id="63" name="Image 62" descr="Proposed-mechanism-of-action-of-bisphosphonates-Reprinted-with-permission-from-Solom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303" y="52920"/>
            <a:ext cx="3006544" cy="1818075"/>
          </a:xfrm>
          <a:prstGeom prst="rect">
            <a:avLst/>
          </a:prstGeom>
        </p:spPr>
      </p:pic>
    </p:spTree>
    <p:extLst>
      <p:ext uri="{BB962C8B-B14F-4D97-AF65-F5344CB8AC3E}">
        <p14:creationId xmlns:p14="http://schemas.microsoft.com/office/powerpoint/2010/main" val="16349741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p:txBody>
          <a:bodyPr/>
          <a:lstStyle/>
          <a:p>
            <a:r>
              <a:rPr lang="en-CA" dirty="0"/>
              <a:t>ARCH: Key Eligibility Criteria</a:t>
            </a:r>
            <a:endParaRPr lang="en-US" dirty="0"/>
          </a:p>
        </p:txBody>
      </p:sp>
      <p:sp>
        <p:nvSpPr>
          <p:cNvPr id="3" name="Text Placeholder 2">
            <a:extLst>
              <a:ext uri="{FF2B5EF4-FFF2-40B4-BE49-F238E27FC236}">
                <a16:creationId xmlns:a16="http://schemas.microsoft.com/office/drawing/2014/main" xmlns="" id="{A0B1533A-2581-6F46-8ECE-763584754EEB}"/>
              </a:ext>
            </a:extLst>
          </p:cNvPr>
          <p:cNvSpPr>
            <a:spLocks noGrp="1"/>
          </p:cNvSpPr>
          <p:nvPr>
            <p:ph type="body" sz="quarter" idx="10"/>
          </p:nvPr>
        </p:nvSpPr>
        <p:spPr>
          <a:xfrm>
            <a:off x="216000" y="6276425"/>
            <a:ext cx="8628455" cy="355482"/>
          </a:xfrm>
        </p:spPr>
        <p:txBody>
          <a:bodyPr/>
          <a:lstStyle/>
          <a:p>
            <a:pPr>
              <a:spcAft>
                <a:spcPct val="0"/>
              </a:spcAft>
              <a:buClr>
                <a:srgbClr val="0063C3"/>
              </a:buClr>
              <a:defRPr/>
            </a:pPr>
            <a:r>
              <a:rPr lang="en-US" dirty="0">
                <a:solidFill>
                  <a:srgbClr val="777777"/>
                </a:solidFill>
              </a:rPr>
              <a:t>BMD = bone mineral density.</a:t>
            </a:r>
          </a:p>
          <a:p>
            <a:pPr>
              <a:spcAft>
                <a:spcPct val="0"/>
              </a:spcAft>
              <a:buClr>
                <a:srgbClr val="0063C3"/>
              </a:buClr>
              <a:defRPr/>
            </a:pPr>
            <a:r>
              <a:rPr lang="nb-NO" dirty="0">
                <a:solidFill>
                  <a:srgbClr val="777777"/>
                </a:solidFill>
                <a:cs typeface="Arial" panose="020B0604020202020204" pitchFamily="34" charset="0"/>
              </a:rPr>
              <a:t>1. </a:t>
            </a:r>
            <a:r>
              <a:rPr lang="nb-NO" dirty="0" err="1">
                <a:solidFill>
                  <a:srgbClr val="777777"/>
                </a:solidFill>
                <a:cs typeface="Arial" panose="020B0604020202020204" pitchFamily="34" charset="0"/>
              </a:rPr>
              <a:t>Saag</a:t>
            </a:r>
            <a:r>
              <a:rPr lang="nb-NO" dirty="0">
                <a:solidFill>
                  <a:srgbClr val="777777"/>
                </a:solidFill>
                <a:cs typeface="Arial" panose="020B0604020202020204" pitchFamily="34" charset="0"/>
              </a:rPr>
              <a:t> KG, </a:t>
            </a:r>
            <a:r>
              <a:rPr lang="nb-NO" i="1" dirty="0">
                <a:solidFill>
                  <a:srgbClr val="777777"/>
                </a:solidFill>
                <a:cs typeface="Arial" panose="020B0604020202020204" pitchFamily="34" charset="0"/>
              </a:rPr>
              <a:t>et al. N </a:t>
            </a:r>
            <a:r>
              <a:rPr lang="nb-NO" i="1" dirty="0" err="1">
                <a:solidFill>
                  <a:srgbClr val="777777"/>
                </a:solidFill>
                <a:cs typeface="Arial" panose="020B0604020202020204" pitchFamily="34" charset="0"/>
              </a:rPr>
              <a:t>Engl</a:t>
            </a:r>
            <a:r>
              <a:rPr lang="nb-NO" i="1" dirty="0">
                <a:solidFill>
                  <a:srgbClr val="777777"/>
                </a:solidFill>
                <a:cs typeface="Arial" panose="020B0604020202020204" pitchFamily="34" charset="0"/>
              </a:rPr>
              <a:t> J Med</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377:1417–27; </a:t>
            </a:r>
            <a:r>
              <a:rPr lang="en-US" dirty="0">
                <a:solidFill>
                  <a:srgbClr val="777777"/>
                </a:solidFill>
                <a:cs typeface="Arial" panose="020B0604020202020204" pitchFamily="34" charset="0"/>
              </a:rPr>
              <a:t>2. Cosman F, </a:t>
            </a:r>
            <a:r>
              <a:rPr lang="en-US" i="1" dirty="0">
                <a:solidFill>
                  <a:srgbClr val="777777"/>
                </a:solidFill>
                <a:cs typeface="Arial" panose="020B0604020202020204" pitchFamily="34" charset="0"/>
              </a:rPr>
              <a:t>et al. </a:t>
            </a:r>
            <a:r>
              <a:rPr lang="nb-NO" i="1" dirty="0">
                <a:solidFill>
                  <a:srgbClr val="777777"/>
                </a:solidFill>
                <a:cs typeface="Arial" panose="020B0604020202020204" pitchFamily="34" charset="0"/>
              </a:rPr>
              <a:t>N </a:t>
            </a:r>
            <a:r>
              <a:rPr lang="nb-NO" i="1" dirty="0" err="1">
                <a:solidFill>
                  <a:srgbClr val="777777"/>
                </a:solidFill>
                <a:cs typeface="Arial" panose="020B0604020202020204" pitchFamily="34" charset="0"/>
              </a:rPr>
              <a:t>Engl</a:t>
            </a:r>
            <a:r>
              <a:rPr lang="nb-NO" i="1" dirty="0">
                <a:solidFill>
                  <a:srgbClr val="777777"/>
                </a:solidFill>
                <a:cs typeface="Arial" panose="020B0604020202020204" pitchFamily="34" charset="0"/>
              </a:rPr>
              <a:t> J Med</a:t>
            </a:r>
            <a:r>
              <a:rPr lang="nb-NO" dirty="0">
                <a:solidFill>
                  <a:srgbClr val="777777"/>
                </a:solidFill>
                <a:cs typeface="Arial" panose="020B0604020202020204" pitchFamily="34" charset="0"/>
              </a:rPr>
              <a:t> 2016;375:1532–43.</a:t>
            </a:r>
            <a:endParaRPr lang="hr-HR" dirty="0">
              <a:solidFill>
                <a:srgbClr val="777777"/>
              </a:solidFill>
              <a:cs typeface="Arial" panose="020B0604020202020204" pitchFamily="34" charset="0"/>
            </a:endParaRPr>
          </a:p>
        </p:txBody>
      </p:sp>
      <p:graphicFrame>
        <p:nvGraphicFramePr>
          <p:cNvPr id="5" name="Table 4">
            <a:extLst>
              <a:ext uri="{FF2B5EF4-FFF2-40B4-BE49-F238E27FC236}">
                <a16:creationId xmlns:a16="http://schemas.microsoft.com/office/drawing/2014/main" xmlns="" id="{27547280-44DD-D942-9C5A-9E665A7E3380}"/>
              </a:ext>
            </a:extLst>
          </p:cNvPr>
          <p:cNvGraphicFramePr>
            <a:graphicFrameLocks noGrp="1"/>
          </p:cNvGraphicFramePr>
          <p:nvPr>
            <p:extLst>
              <p:ext uri="{D42A27DB-BD31-4B8C-83A1-F6EECF244321}">
                <p14:modId xmlns:p14="http://schemas.microsoft.com/office/powerpoint/2010/main" val="3606615740"/>
              </p:ext>
            </p:extLst>
          </p:nvPr>
        </p:nvGraphicFramePr>
        <p:xfrm>
          <a:off x="512765" y="1548000"/>
          <a:ext cx="8116887" cy="3924299"/>
        </p:xfrm>
        <a:graphic>
          <a:graphicData uri="http://schemas.openxmlformats.org/drawingml/2006/table">
            <a:tbl>
              <a:tblPr firstCol="1" bandRow="1"/>
              <a:tblGrid>
                <a:gridCol w="2310179">
                  <a:extLst>
                    <a:ext uri="{9D8B030D-6E8A-4147-A177-3AD203B41FA5}">
                      <a16:colId xmlns:a16="http://schemas.microsoft.com/office/drawing/2014/main" xmlns="" val="20000"/>
                    </a:ext>
                  </a:extLst>
                </a:gridCol>
                <a:gridCol w="5806708">
                  <a:extLst>
                    <a:ext uri="{9D8B030D-6E8A-4147-A177-3AD203B41FA5}">
                      <a16:colId xmlns:a16="http://schemas.microsoft.com/office/drawing/2014/main" xmlns="" val="20001"/>
                    </a:ext>
                  </a:extLst>
                </a:gridCol>
              </a:tblGrid>
              <a:tr h="1318260">
                <a:tc>
                  <a:txBody>
                    <a:bodyPr/>
                    <a:lstStyle>
                      <a:lvl1pPr marL="0" algn="l" defTabSz="914400" rtl="0" eaLnBrk="1" latinLnBrk="0" hangingPunct="1">
                        <a:defRPr sz="1800" b="1" kern="1200">
                          <a:solidFill>
                            <a:schemeClr val="dk1"/>
                          </a:solidFill>
                          <a:latin typeface="Arial"/>
                          <a:ea typeface=""/>
                          <a:cs typeface=""/>
                        </a:defRPr>
                      </a:lvl1pPr>
                      <a:lvl2pPr marL="457200" algn="l" defTabSz="914400" rtl="0" eaLnBrk="1" latinLnBrk="0" hangingPunct="1">
                        <a:defRPr sz="1800" b="1" kern="1200">
                          <a:solidFill>
                            <a:schemeClr val="dk1"/>
                          </a:solidFill>
                          <a:latin typeface="Arial"/>
                          <a:ea typeface=""/>
                          <a:cs typeface=""/>
                        </a:defRPr>
                      </a:lvl2pPr>
                      <a:lvl3pPr marL="914400" algn="l" defTabSz="914400" rtl="0" eaLnBrk="1" latinLnBrk="0" hangingPunct="1">
                        <a:defRPr sz="1800" b="1" kern="1200">
                          <a:solidFill>
                            <a:schemeClr val="dk1"/>
                          </a:solidFill>
                          <a:latin typeface="Arial"/>
                          <a:ea typeface=""/>
                          <a:cs typeface=""/>
                        </a:defRPr>
                      </a:lvl3pPr>
                      <a:lvl4pPr marL="1371600" algn="l" defTabSz="914400" rtl="0" eaLnBrk="1" latinLnBrk="0" hangingPunct="1">
                        <a:defRPr sz="1800" b="1" kern="1200">
                          <a:solidFill>
                            <a:schemeClr val="dk1"/>
                          </a:solidFill>
                          <a:latin typeface="Arial"/>
                          <a:ea typeface=""/>
                          <a:cs typeface=""/>
                        </a:defRPr>
                      </a:lvl4pPr>
                      <a:lvl5pPr marL="1828800" algn="l" defTabSz="914400" rtl="0" eaLnBrk="1" latinLnBrk="0" hangingPunct="1">
                        <a:defRPr sz="1800" b="1" kern="1200">
                          <a:solidFill>
                            <a:schemeClr val="dk1"/>
                          </a:solidFill>
                          <a:latin typeface="Arial"/>
                          <a:ea typeface=""/>
                          <a:cs typeface=""/>
                        </a:defRPr>
                      </a:lvl5pPr>
                      <a:lvl6pPr marL="2286000" algn="l" defTabSz="914400" rtl="0" eaLnBrk="1" latinLnBrk="0" hangingPunct="1">
                        <a:defRPr sz="1800" b="1" kern="1200">
                          <a:solidFill>
                            <a:schemeClr val="dk1"/>
                          </a:solidFill>
                          <a:latin typeface="Arial"/>
                          <a:ea typeface=""/>
                          <a:cs typeface=""/>
                        </a:defRPr>
                      </a:lvl6pPr>
                      <a:lvl7pPr marL="2743200" algn="l" defTabSz="914400" rtl="0" eaLnBrk="1" latinLnBrk="0" hangingPunct="1">
                        <a:defRPr sz="1800" b="1" kern="1200">
                          <a:solidFill>
                            <a:schemeClr val="dk1"/>
                          </a:solidFill>
                          <a:latin typeface="Arial"/>
                          <a:ea typeface=""/>
                          <a:cs typeface=""/>
                        </a:defRPr>
                      </a:lvl7pPr>
                      <a:lvl8pPr marL="3200400" algn="l" defTabSz="914400" rtl="0" eaLnBrk="1" latinLnBrk="0" hangingPunct="1">
                        <a:defRPr sz="1800" b="1" kern="1200">
                          <a:solidFill>
                            <a:schemeClr val="dk1"/>
                          </a:solidFill>
                          <a:latin typeface="Arial"/>
                          <a:ea typeface=""/>
                          <a:cs typeface=""/>
                        </a:defRPr>
                      </a:lvl8pPr>
                      <a:lvl9pPr marL="3657600" algn="l" defTabSz="914400" rtl="0" eaLnBrk="1" latinLnBrk="0" hangingPunct="1">
                        <a:defRPr sz="1800" b="1" kern="1200">
                          <a:solidFill>
                            <a:schemeClr val="dk1"/>
                          </a:solidFill>
                          <a:latin typeface="Arial"/>
                          <a:ea typeface=""/>
                          <a:cs typeface=""/>
                        </a:defRPr>
                      </a:lvl9pPr>
                    </a:lstStyle>
                    <a:p>
                      <a:pPr marL="0" marR="0" lvl="0" indent="0" algn="l" defTabSz="914400" rtl="0" eaLnBrk="1" fontAlgn="base" latinLnBrk="0" hangingPunct="1">
                        <a:lnSpc>
                          <a:spcPct val="100000"/>
                        </a:lnSpc>
                        <a:spcBef>
                          <a:spcPts val="1200"/>
                        </a:spcBef>
                        <a:spcAft>
                          <a:spcPts val="0"/>
                        </a:spcAft>
                        <a:buClr>
                          <a:schemeClr val="accent1"/>
                        </a:buClr>
                        <a:buSzTx/>
                        <a:buFont typeface="Wingdings" pitchFamily="2" charset="2"/>
                        <a:buNone/>
                        <a:tabLst/>
                      </a:pPr>
                      <a:r>
                        <a:rPr kumimoji="0" lang="en-US" sz="1400" b="0" i="1" u="none" strike="noStrike" kern="1200" cap="none" normalizeH="0" baseline="0" dirty="0">
                          <a:ln>
                            <a:noFill/>
                          </a:ln>
                          <a:solidFill>
                            <a:schemeClr val="bg1"/>
                          </a:solidFill>
                          <a:effectLst/>
                          <a:latin typeface="+mn-lt"/>
                          <a:ea typeface=""/>
                          <a:cs typeface=""/>
                        </a:rPr>
                        <a:t>Inclusion criteria</a:t>
                      </a:r>
                      <a:r>
                        <a:rPr kumimoji="0" lang="en-US" sz="1400" b="0" i="1" u="none" strike="noStrike" kern="1200" cap="none" normalizeH="0" baseline="30000" dirty="0">
                          <a:ln>
                            <a:noFill/>
                          </a:ln>
                          <a:solidFill>
                            <a:schemeClr val="bg1"/>
                          </a:solidFill>
                          <a:effectLst/>
                          <a:latin typeface="+mn-lt"/>
                          <a:ea typeface=""/>
                          <a:cs typeface=""/>
                        </a:rPr>
                        <a:t>1</a:t>
                      </a:r>
                    </a:p>
                  </a:txBody>
                  <a:tcPr marL="94053" marR="94053" marT="45519" marB="4551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Postmenopausal women aged 55 to 90 years</a:t>
                      </a:r>
                    </a:p>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BMD T-score </a:t>
                      </a:r>
                      <a:r>
                        <a:rPr lang="en-US" sz="1400" b="1" kern="0" dirty="0">
                          <a:solidFill>
                            <a:srgbClr val="FF0000"/>
                          </a:solidFill>
                          <a:latin typeface="+mn-lt"/>
                          <a:ea typeface="ＭＳ Ｐゴシック" charset="0"/>
                        </a:rPr>
                        <a:t>and fracture history</a:t>
                      </a:r>
                    </a:p>
                    <a:p>
                      <a:pPr marL="630238" lvl="1"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BMD T-score ≤–2.5 at the total hip or femoral neck, and</a:t>
                      </a:r>
                    </a:p>
                    <a:p>
                      <a:pPr marL="1087438" lvl="2"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≥1 moderate or severe vertebral fractures or </a:t>
                      </a:r>
                    </a:p>
                    <a:p>
                      <a:pPr marL="1087438" lvl="2"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≥2 mild vertebral fractures</a:t>
                      </a:r>
                    </a:p>
                    <a:p>
                      <a:pPr marL="0" indent="0">
                        <a:lnSpc>
                          <a:spcPct val="85000"/>
                        </a:lnSpc>
                        <a:spcBef>
                          <a:spcPts val="600"/>
                        </a:spcBef>
                        <a:buClr>
                          <a:schemeClr val="tx1"/>
                        </a:buClr>
                        <a:buFont typeface="Arial" panose="020B0604020202020204" pitchFamily="34" charset="0"/>
                        <a:buNone/>
                        <a:defRPr/>
                      </a:pPr>
                      <a:r>
                        <a:rPr lang="en-US" sz="1400" kern="0" dirty="0">
                          <a:solidFill>
                            <a:schemeClr val="tx1">
                              <a:lumMod val="75000"/>
                            </a:schemeClr>
                          </a:solidFill>
                          <a:latin typeface="+mn-lt"/>
                          <a:ea typeface="ＭＳ Ｐゴシック" charset="0"/>
                        </a:rPr>
                        <a:t>OR</a:t>
                      </a:r>
                    </a:p>
                    <a:p>
                      <a:pPr marL="630238" lvl="1"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BMD T-score ≤–2.0 at the total hip or femoral neck, and</a:t>
                      </a:r>
                    </a:p>
                    <a:p>
                      <a:pPr marL="1087438" lvl="2"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≥2 moderate or severe vertebral fractures or</a:t>
                      </a:r>
                    </a:p>
                    <a:p>
                      <a:pPr marL="1087438" lvl="2"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a hip fracture sustained 3–24 months prior to randomisation</a:t>
                      </a:r>
                    </a:p>
                  </a:txBody>
                  <a:tcPr marL="360000"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9EF"/>
                    </a:solidFill>
                  </a:tcPr>
                </a:tc>
                <a:extLst>
                  <a:ext uri="{0D108BD9-81ED-4DB2-BD59-A6C34878D82A}">
                    <a16:rowId xmlns:a16="http://schemas.microsoft.com/office/drawing/2014/main" xmlns="" val="10000"/>
                  </a:ext>
                </a:extLst>
              </a:tr>
              <a:tr h="1318260">
                <a:tc>
                  <a:txBody>
                    <a:bodyPr/>
                    <a:lstStyle>
                      <a:lvl1pPr marL="0" algn="l" defTabSz="914400" rtl="0" eaLnBrk="1" latinLnBrk="0" hangingPunct="1">
                        <a:defRPr sz="1800" b="1" kern="1200">
                          <a:solidFill>
                            <a:schemeClr val="dk1"/>
                          </a:solidFill>
                          <a:latin typeface="Arial"/>
                          <a:ea typeface=""/>
                          <a:cs typeface=""/>
                        </a:defRPr>
                      </a:lvl1pPr>
                      <a:lvl2pPr marL="457200" algn="l" defTabSz="914400" rtl="0" eaLnBrk="1" latinLnBrk="0" hangingPunct="1">
                        <a:defRPr sz="1800" b="1" kern="1200">
                          <a:solidFill>
                            <a:schemeClr val="dk1"/>
                          </a:solidFill>
                          <a:latin typeface="Arial"/>
                          <a:ea typeface=""/>
                          <a:cs typeface=""/>
                        </a:defRPr>
                      </a:lvl2pPr>
                      <a:lvl3pPr marL="914400" algn="l" defTabSz="914400" rtl="0" eaLnBrk="1" latinLnBrk="0" hangingPunct="1">
                        <a:defRPr sz="1800" b="1" kern="1200">
                          <a:solidFill>
                            <a:schemeClr val="dk1"/>
                          </a:solidFill>
                          <a:latin typeface="Arial"/>
                          <a:ea typeface=""/>
                          <a:cs typeface=""/>
                        </a:defRPr>
                      </a:lvl3pPr>
                      <a:lvl4pPr marL="1371600" algn="l" defTabSz="914400" rtl="0" eaLnBrk="1" latinLnBrk="0" hangingPunct="1">
                        <a:defRPr sz="1800" b="1" kern="1200">
                          <a:solidFill>
                            <a:schemeClr val="dk1"/>
                          </a:solidFill>
                          <a:latin typeface="Arial"/>
                          <a:ea typeface=""/>
                          <a:cs typeface=""/>
                        </a:defRPr>
                      </a:lvl4pPr>
                      <a:lvl5pPr marL="1828800" algn="l" defTabSz="914400" rtl="0" eaLnBrk="1" latinLnBrk="0" hangingPunct="1">
                        <a:defRPr sz="1800" b="1" kern="1200">
                          <a:solidFill>
                            <a:schemeClr val="dk1"/>
                          </a:solidFill>
                          <a:latin typeface="Arial"/>
                          <a:ea typeface=""/>
                          <a:cs typeface=""/>
                        </a:defRPr>
                      </a:lvl5pPr>
                      <a:lvl6pPr marL="2286000" algn="l" defTabSz="914400" rtl="0" eaLnBrk="1" latinLnBrk="0" hangingPunct="1">
                        <a:defRPr sz="1800" b="1" kern="1200">
                          <a:solidFill>
                            <a:schemeClr val="dk1"/>
                          </a:solidFill>
                          <a:latin typeface="Arial"/>
                          <a:ea typeface=""/>
                          <a:cs typeface=""/>
                        </a:defRPr>
                      </a:lvl6pPr>
                      <a:lvl7pPr marL="2743200" algn="l" defTabSz="914400" rtl="0" eaLnBrk="1" latinLnBrk="0" hangingPunct="1">
                        <a:defRPr sz="1800" b="1" kern="1200">
                          <a:solidFill>
                            <a:schemeClr val="dk1"/>
                          </a:solidFill>
                          <a:latin typeface="Arial"/>
                          <a:ea typeface=""/>
                          <a:cs typeface=""/>
                        </a:defRPr>
                      </a:lvl7pPr>
                      <a:lvl8pPr marL="3200400" algn="l" defTabSz="914400" rtl="0" eaLnBrk="1" latinLnBrk="0" hangingPunct="1">
                        <a:defRPr sz="1800" b="1" kern="1200">
                          <a:solidFill>
                            <a:schemeClr val="dk1"/>
                          </a:solidFill>
                          <a:latin typeface="Arial"/>
                          <a:ea typeface=""/>
                          <a:cs typeface=""/>
                        </a:defRPr>
                      </a:lvl8pPr>
                      <a:lvl9pPr marL="3657600" algn="l" defTabSz="914400" rtl="0" eaLnBrk="1" latinLnBrk="0" hangingPunct="1">
                        <a:defRPr sz="1800" b="1" kern="1200">
                          <a:solidFill>
                            <a:schemeClr val="dk1"/>
                          </a:solidFill>
                          <a:latin typeface="Arial"/>
                          <a:ea typeface=""/>
                          <a:cs typeface=""/>
                        </a:defRPr>
                      </a:lvl9pPr>
                    </a:lstStyle>
                    <a:p>
                      <a:pPr marL="0" marR="0" lvl="0" indent="0" algn="l" defTabSz="914400" rtl="0" eaLnBrk="1" fontAlgn="base" latinLnBrk="0" hangingPunct="1">
                        <a:lnSpc>
                          <a:spcPct val="100000"/>
                        </a:lnSpc>
                        <a:spcBef>
                          <a:spcPts val="1200"/>
                        </a:spcBef>
                        <a:spcAft>
                          <a:spcPts val="0"/>
                        </a:spcAft>
                        <a:buClr>
                          <a:schemeClr val="accent1"/>
                        </a:buClr>
                        <a:buSzTx/>
                        <a:buFont typeface="Wingdings" pitchFamily="2" charset="2"/>
                        <a:buNone/>
                        <a:tabLst/>
                      </a:pPr>
                      <a:r>
                        <a:rPr kumimoji="0" lang="en-US" sz="1400" b="0" i="1" u="none" strike="noStrike" kern="1200" cap="none" normalizeH="0" baseline="0" dirty="0">
                          <a:ln>
                            <a:noFill/>
                          </a:ln>
                          <a:solidFill>
                            <a:schemeClr val="bg1"/>
                          </a:solidFill>
                          <a:effectLst/>
                          <a:latin typeface="+mn-lt"/>
                          <a:ea typeface=""/>
                          <a:cs typeface=""/>
                        </a:rPr>
                        <a:t>Exclusion criteria</a:t>
                      </a:r>
                      <a:r>
                        <a:rPr kumimoji="0" lang="en-US" sz="1400" b="0" i="1" u="none" strike="noStrike" kern="1200" cap="none" normalizeH="0" baseline="30000" dirty="0">
                          <a:ln>
                            <a:noFill/>
                          </a:ln>
                          <a:solidFill>
                            <a:schemeClr val="bg1"/>
                          </a:solidFill>
                          <a:effectLst/>
                          <a:latin typeface="+mn-lt"/>
                          <a:ea typeface=""/>
                          <a:cs typeface=""/>
                        </a:rPr>
                        <a:t>1,2</a:t>
                      </a:r>
                    </a:p>
                  </a:txBody>
                  <a:tcPr marL="94053" marR="94053" marT="45519" marB="4551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Contraindications or signs of intolerance to alendronate</a:t>
                      </a:r>
                    </a:p>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Recent use of agents affecting bone metabolism</a:t>
                      </a:r>
                    </a:p>
                  </a:txBody>
                  <a:tcPr marL="360000"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9EF"/>
                    </a:solidFill>
                  </a:tcPr>
                </a:tc>
                <a:extLst>
                  <a:ext uri="{0D108BD9-81ED-4DB2-BD59-A6C34878D82A}">
                    <a16:rowId xmlns:a16="http://schemas.microsoft.com/office/drawing/2014/main" xmlns="" val="3323495498"/>
                  </a:ext>
                </a:extLst>
              </a:tr>
            </a:tbl>
          </a:graphicData>
        </a:graphic>
      </p:graphicFrame>
      <p:sp>
        <p:nvSpPr>
          <p:cNvPr id="6" name="Arrow: Right 8">
            <a:extLst>
              <a:ext uri="{FF2B5EF4-FFF2-40B4-BE49-F238E27FC236}">
                <a16:creationId xmlns:a16="http://schemas.microsoft.com/office/drawing/2014/main" xmlns="" id="{C45C8AE2-1391-F447-8658-F1E40E04C4F9}"/>
              </a:ext>
            </a:extLst>
          </p:cNvPr>
          <p:cNvSpPr/>
          <p:nvPr/>
        </p:nvSpPr>
        <p:spPr bwMode="auto">
          <a:xfrm>
            <a:off x="2666932" y="2652377"/>
            <a:ext cx="289171" cy="484632"/>
          </a:xfrm>
          <a:prstGeom prst="rightArrow">
            <a:avLst/>
          </a:prstGeom>
          <a:solidFill>
            <a:schemeClr val="bg1"/>
          </a:solidFill>
          <a:ln w="15875" cap="rnd">
            <a:solidFill>
              <a:schemeClr val="accent1"/>
            </a:solidFill>
            <a:round/>
            <a:headEnd/>
            <a:tailEnd/>
          </a:ln>
        </p:spPr>
        <p:txBody>
          <a:bodyPr rtlCol="0" anchor="ctr"/>
          <a:lstStyle/>
          <a:p>
            <a:pPr fontAlgn="base">
              <a:spcBef>
                <a:spcPct val="0"/>
              </a:spcBef>
              <a:spcAft>
                <a:spcPct val="0"/>
              </a:spcAft>
              <a:defRPr/>
            </a:pPr>
            <a:endParaRPr lang="en-US" sz="1200" i="1" dirty="0">
              <a:solidFill>
                <a:srgbClr val="000000"/>
              </a:solidFill>
              <a:latin typeface="Arial" pitchFamily="34" charset="0"/>
            </a:endParaRPr>
          </a:p>
        </p:txBody>
      </p:sp>
      <p:sp>
        <p:nvSpPr>
          <p:cNvPr id="8" name="Arrow: Right 8">
            <a:extLst>
              <a:ext uri="{FF2B5EF4-FFF2-40B4-BE49-F238E27FC236}">
                <a16:creationId xmlns:a16="http://schemas.microsoft.com/office/drawing/2014/main" xmlns="" id="{B553BE3D-3759-534F-935F-3810C4682D20}"/>
              </a:ext>
            </a:extLst>
          </p:cNvPr>
          <p:cNvSpPr/>
          <p:nvPr/>
        </p:nvSpPr>
        <p:spPr bwMode="auto">
          <a:xfrm>
            <a:off x="2666932" y="4576362"/>
            <a:ext cx="289171" cy="484632"/>
          </a:xfrm>
          <a:prstGeom prst="rightArrow">
            <a:avLst/>
          </a:prstGeom>
          <a:solidFill>
            <a:schemeClr val="bg1"/>
          </a:solidFill>
          <a:ln w="15875" cap="rnd">
            <a:solidFill>
              <a:schemeClr val="accent1"/>
            </a:solidFill>
            <a:round/>
            <a:headEnd/>
            <a:tailEnd/>
          </a:ln>
        </p:spPr>
        <p:txBody>
          <a:bodyPr rtlCol="0" anchor="ctr"/>
          <a:lstStyle/>
          <a:p>
            <a:pPr fontAlgn="base">
              <a:spcBef>
                <a:spcPct val="0"/>
              </a:spcBef>
              <a:spcAft>
                <a:spcPct val="0"/>
              </a:spcAft>
              <a:defRPr/>
            </a:pPr>
            <a:endParaRPr lang="en-US" sz="1200" i="1" dirty="0">
              <a:solidFill>
                <a:srgbClr val="000000"/>
              </a:solidFill>
              <a:latin typeface="Arial" pitchFamily="34" charset="0"/>
            </a:endParaRPr>
          </a:p>
        </p:txBody>
      </p:sp>
      <p:sp>
        <p:nvSpPr>
          <p:cNvPr id="7" name="Rectangle 6"/>
          <p:cNvSpPr/>
          <p:nvPr/>
        </p:nvSpPr>
        <p:spPr>
          <a:xfrm>
            <a:off x="3018055" y="1549117"/>
            <a:ext cx="5128875" cy="255561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589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AA49595F-3406-584C-B1EF-0DD71D5DB5A6}"/>
              </a:ext>
            </a:extLst>
          </p:cNvPr>
          <p:cNvSpPr/>
          <p:nvPr/>
        </p:nvSpPr>
        <p:spPr bwMode="auto">
          <a:xfrm>
            <a:off x="3166549" y="2164365"/>
            <a:ext cx="5131333" cy="3046936"/>
          </a:xfrm>
          <a:prstGeom prst="rect">
            <a:avLst/>
          </a:prstGeom>
          <a:solidFill>
            <a:schemeClr val="accent2">
              <a:lumMod val="40000"/>
              <a:lumOff val="60000"/>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47" name="Rectangle 46">
            <a:extLst>
              <a:ext uri="{FF2B5EF4-FFF2-40B4-BE49-F238E27FC236}">
                <a16:creationId xmlns:a16="http://schemas.microsoft.com/office/drawing/2014/main" xmlns="" id="{D48AEA2C-3686-A34B-891D-27060C267F3F}"/>
              </a:ext>
            </a:extLst>
          </p:cNvPr>
          <p:cNvSpPr/>
          <p:nvPr/>
        </p:nvSpPr>
        <p:spPr bwMode="auto">
          <a:xfrm>
            <a:off x="1476462" y="2152635"/>
            <a:ext cx="1690087" cy="3046936"/>
          </a:xfrm>
          <a:prstGeom prst="rect">
            <a:avLst/>
          </a:prstGeom>
          <a:solidFill>
            <a:schemeClr val="tx2">
              <a:alpha val="7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48" name="TextBox 47">
            <a:extLst>
              <a:ext uri="{FF2B5EF4-FFF2-40B4-BE49-F238E27FC236}">
                <a16:creationId xmlns:a16="http://schemas.microsoft.com/office/drawing/2014/main" xmlns="" id="{1A42430A-670D-D34C-9758-0E3FB3071BEC}"/>
              </a:ext>
            </a:extLst>
          </p:cNvPr>
          <p:cNvSpPr txBox="1"/>
          <p:nvPr/>
        </p:nvSpPr>
        <p:spPr>
          <a:xfrm>
            <a:off x="1481366" y="2138496"/>
            <a:ext cx="1688074" cy="308556"/>
          </a:xfrm>
          <a:prstGeom prst="rect">
            <a:avLst/>
          </a:prstGeom>
          <a:solidFill>
            <a:schemeClr val="accent1"/>
          </a:solidFill>
          <a:ln>
            <a:noFill/>
          </a:ln>
        </p:spPr>
        <p:txBody>
          <a:bodyPr wrap="square" lIns="0" tIns="0" rIns="0" bIns="0" rtlCol="0" anchor="ctr">
            <a:noAutofit/>
          </a:bodyPr>
          <a:lstStyle/>
          <a:p>
            <a:pPr algn="ctr" defTabSz="685800" fontAlgn="base">
              <a:spcBef>
                <a:spcPct val="0"/>
              </a:spcBef>
              <a:spcAft>
                <a:spcPct val="0"/>
              </a:spcAft>
              <a:defRPr/>
            </a:pPr>
            <a:r>
              <a:rPr lang="en-US" sz="1000" dirty="0">
                <a:solidFill>
                  <a:schemeClr val="bg1"/>
                </a:solidFill>
                <a:latin typeface="Arial" pitchFamily="34" charset="0"/>
              </a:rPr>
              <a:t>Romosozumab </a:t>
            </a:r>
            <a:br>
              <a:rPr lang="en-US" sz="1000" dirty="0">
                <a:solidFill>
                  <a:schemeClr val="bg1"/>
                </a:solidFill>
                <a:latin typeface="Arial" pitchFamily="34" charset="0"/>
              </a:rPr>
            </a:br>
            <a:r>
              <a:rPr lang="en-US" sz="1000" dirty="0">
                <a:solidFill>
                  <a:schemeClr val="bg1"/>
                </a:solidFill>
                <a:latin typeface="Arial" pitchFamily="34" charset="0"/>
              </a:rPr>
              <a:t>vs alendronate</a:t>
            </a:r>
          </a:p>
        </p:txBody>
      </p:sp>
      <p:sp>
        <p:nvSpPr>
          <p:cNvPr id="49" name="TextBox 48">
            <a:extLst>
              <a:ext uri="{FF2B5EF4-FFF2-40B4-BE49-F238E27FC236}">
                <a16:creationId xmlns:a16="http://schemas.microsoft.com/office/drawing/2014/main" xmlns="" id="{AEBC728E-814F-7041-A453-F5931FFB5401}"/>
              </a:ext>
            </a:extLst>
          </p:cNvPr>
          <p:cNvSpPr txBox="1"/>
          <p:nvPr/>
        </p:nvSpPr>
        <p:spPr>
          <a:xfrm>
            <a:off x="3167803" y="2138496"/>
            <a:ext cx="5113875" cy="308556"/>
          </a:xfrm>
          <a:prstGeom prst="rect">
            <a:avLst/>
          </a:prstGeom>
          <a:solidFill>
            <a:schemeClr val="accent2">
              <a:lumMod val="40000"/>
              <a:lumOff val="60000"/>
            </a:schemeClr>
          </a:solidFill>
          <a:ln>
            <a:noFill/>
          </a:ln>
        </p:spPr>
        <p:txBody>
          <a:bodyPr wrap="square" lIns="0" tIns="0" rIns="0" bIns="0" rtlCol="0" anchor="ctr">
            <a:noAutofit/>
          </a:bodyPr>
          <a:lstStyle/>
          <a:p>
            <a:pPr algn="ctr" defTabSz="685800" fontAlgn="base">
              <a:spcBef>
                <a:spcPct val="0"/>
              </a:spcBef>
              <a:spcAft>
                <a:spcPct val="0"/>
              </a:spcAft>
              <a:defRPr/>
            </a:pPr>
            <a:r>
              <a:rPr lang="en-US" sz="1000" dirty="0">
                <a:solidFill>
                  <a:schemeClr val="bg1"/>
                </a:solidFill>
                <a:latin typeface="Arial" pitchFamily="34" charset="0"/>
              </a:rPr>
              <a:t>Open-label</a:t>
            </a:r>
          </a:p>
          <a:p>
            <a:pPr algn="ctr" defTabSz="685800" fontAlgn="base">
              <a:spcBef>
                <a:spcPct val="0"/>
              </a:spcBef>
              <a:spcAft>
                <a:spcPct val="0"/>
              </a:spcAft>
              <a:defRPr/>
            </a:pPr>
            <a:r>
              <a:rPr lang="en-US" sz="1000" dirty="0">
                <a:solidFill>
                  <a:schemeClr val="bg1"/>
                </a:solidFill>
                <a:latin typeface="Arial" pitchFamily="34" charset="0"/>
              </a:rPr>
              <a:t>alendronate</a:t>
            </a:r>
          </a:p>
        </p:txBody>
      </p:sp>
      <p:sp>
        <p:nvSpPr>
          <p:cNvPr id="50" name="TextBox 49">
            <a:extLst>
              <a:ext uri="{FF2B5EF4-FFF2-40B4-BE49-F238E27FC236}">
                <a16:creationId xmlns:a16="http://schemas.microsoft.com/office/drawing/2014/main" xmlns="" id="{BAE6FE5D-AFF9-244E-92A0-5E821A160FD6}"/>
              </a:ext>
            </a:extLst>
          </p:cNvPr>
          <p:cNvSpPr txBox="1"/>
          <p:nvPr/>
        </p:nvSpPr>
        <p:spPr>
          <a:xfrm>
            <a:off x="4147263" y="1823173"/>
            <a:ext cx="1457450" cy="307777"/>
          </a:xfrm>
          <a:prstGeom prst="rect">
            <a:avLst/>
          </a:prstGeom>
          <a:noFill/>
        </p:spPr>
        <p:txBody>
          <a:bodyPr wrap="none" rtlCol="0">
            <a:spAutoFit/>
          </a:bodyPr>
          <a:lstStyle/>
          <a:p>
            <a:pPr algn="ctr"/>
            <a:r>
              <a:rPr lang="en-US" sz="1400" b="1" dirty="0"/>
              <a:t>Lumbar spine</a:t>
            </a:r>
            <a:r>
              <a:rPr lang="en-US" sz="1400" baseline="30000" dirty="0"/>
              <a:t>†</a:t>
            </a:r>
          </a:p>
        </p:txBody>
      </p:sp>
      <p:graphicFrame>
        <p:nvGraphicFramePr>
          <p:cNvPr id="384" name="Chart 383"/>
          <p:cNvGraphicFramePr/>
          <p:nvPr>
            <p:extLst>
              <p:ext uri="{D42A27DB-BD31-4B8C-83A1-F6EECF244321}">
                <p14:modId xmlns:p14="http://schemas.microsoft.com/office/powerpoint/2010/main" val="1013532469"/>
              </p:ext>
            </p:extLst>
          </p:nvPr>
        </p:nvGraphicFramePr>
        <p:xfrm>
          <a:off x="969155" y="1975375"/>
          <a:ext cx="7690662" cy="37158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CA" sz="1800" b="0" i="1" dirty="0"/>
              <a:t>Substudy</a:t>
            </a:r>
            <a:r>
              <a:rPr lang="en-CA" sz="1800" dirty="0"/>
              <a:t/>
            </a:r>
            <a:br>
              <a:rPr lang="en-CA" sz="1800" dirty="0"/>
            </a:br>
            <a:r>
              <a:rPr lang="en-CA" sz="1800" dirty="0"/>
              <a:t>ARCH: Percentage Change from Baseline in Lumbar Spine BMD through Month 36</a:t>
            </a:r>
            <a:endParaRPr lang="en-US" sz="1800" dirty="0"/>
          </a:p>
        </p:txBody>
      </p:sp>
      <p:sp>
        <p:nvSpPr>
          <p:cNvPr id="4" name="Text Placeholder 3">
            <a:extLst>
              <a:ext uri="{FF2B5EF4-FFF2-40B4-BE49-F238E27FC236}">
                <a16:creationId xmlns:a16="http://schemas.microsoft.com/office/drawing/2014/main" xmlns="" id="{374D5058-446B-F04C-954B-BEC877B1B1F9}"/>
              </a:ext>
            </a:extLst>
          </p:cNvPr>
          <p:cNvSpPr>
            <a:spLocks noGrp="1"/>
          </p:cNvSpPr>
          <p:nvPr>
            <p:ph type="body" sz="quarter" idx="10"/>
          </p:nvPr>
        </p:nvSpPr>
        <p:spPr>
          <a:xfrm>
            <a:off x="216000" y="5618553"/>
            <a:ext cx="8628455" cy="1013354"/>
          </a:xfrm>
        </p:spPr>
        <p:txBody>
          <a:bodyPr/>
          <a:lstStyle/>
          <a:p>
            <a:pPr>
              <a:spcAft>
                <a:spcPct val="0"/>
              </a:spcAft>
              <a:buClr>
                <a:srgbClr val="0063C3"/>
              </a:buClr>
              <a:defRPr/>
            </a:pPr>
            <a:r>
              <a:rPr lang="nb-NO" dirty="0">
                <a:cs typeface="Arial" panose="020B0604020202020204" pitchFamily="34" charset="0"/>
              </a:rPr>
              <a:t>Data are least squares means (95% CI). The substudy population was representative of the overall study (data not shown). </a:t>
            </a:r>
          </a:p>
          <a:p>
            <a:pPr>
              <a:spcAft>
                <a:spcPct val="0"/>
              </a:spcAft>
              <a:buClr>
                <a:srgbClr val="0063C3"/>
              </a:buClr>
              <a:defRPr/>
            </a:pPr>
            <a:r>
              <a:rPr lang="nb-NO" dirty="0">
                <a:solidFill>
                  <a:srgbClr val="777777"/>
                </a:solidFill>
                <a:cs typeface="Arial" panose="020B0604020202020204" pitchFamily="34" charset="0"/>
              </a:rPr>
              <a:t>*Nominal p &lt; 0.001 </a:t>
            </a:r>
            <a:r>
              <a:rPr lang="en-CA" dirty="0">
                <a:solidFill>
                  <a:srgbClr val="777777"/>
                </a:solidFill>
              </a:rPr>
              <a:t>(not-adjusted for multiplicity)</a:t>
            </a:r>
            <a:r>
              <a:rPr lang="hr-HR" dirty="0">
                <a:solidFill>
                  <a:srgbClr val="777777"/>
                </a:solidFill>
              </a:rPr>
              <a:t>.</a:t>
            </a:r>
            <a:r>
              <a:rPr lang="nb-NO" dirty="0">
                <a:solidFill>
                  <a:srgbClr val="777777"/>
                </a:solidFill>
                <a:cs typeface="Arial" panose="020B0604020202020204" pitchFamily="34" charset="0"/>
              </a:rPr>
              <a:t> </a:t>
            </a:r>
            <a:br>
              <a:rPr lang="nb-NO" dirty="0">
                <a:solidFill>
                  <a:srgbClr val="777777"/>
                </a:solidFill>
                <a:cs typeface="Arial" panose="020B0604020202020204" pitchFamily="34" charset="0"/>
              </a:rPr>
            </a:br>
            <a:r>
              <a:rPr lang="nb-NO" baseline="30000" dirty="0">
                <a:solidFill>
                  <a:srgbClr val="777777"/>
                </a:solidFill>
                <a:cs typeface="Arial" panose="020B0604020202020204" pitchFamily="34" charset="0"/>
              </a:rPr>
              <a:t>†</a:t>
            </a:r>
            <a:r>
              <a:rPr lang="nb-NO" dirty="0">
                <a:solidFill>
                  <a:srgbClr val="777777"/>
                </a:solidFill>
                <a:cs typeface="Arial" panose="020B0604020202020204" pitchFamily="34" charset="0"/>
              </a:rPr>
              <a:t>ANCOVA model using LOCF adjusted for treatment, presence of severe vertebral fracture at baseline, baseline BMD value, machine type and baseline BMD </a:t>
            </a:r>
            <a:br>
              <a:rPr lang="nb-NO" dirty="0">
                <a:solidFill>
                  <a:srgbClr val="777777"/>
                </a:solidFill>
                <a:cs typeface="Arial" panose="020B0604020202020204" pitchFamily="34" charset="0"/>
              </a:rPr>
            </a:br>
            <a:r>
              <a:rPr lang="nb-NO" dirty="0">
                <a:solidFill>
                  <a:srgbClr val="777777"/>
                </a:solidFill>
                <a:cs typeface="Arial" panose="020B0604020202020204" pitchFamily="34" charset="0"/>
              </a:rPr>
              <a:t>value-by-machine type interaction. </a:t>
            </a:r>
            <a:br>
              <a:rPr lang="nb-NO" dirty="0">
                <a:solidFill>
                  <a:srgbClr val="777777"/>
                </a:solidFill>
                <a:cs typeface="Arial" panose="020B0604020202020204" pitchFamily="34" charset="0"/>
              </a:rPr>
            </a:br>
            <a:r>
              <a:rPr lang="nb-NO" baseline="30000" dirty="0">
                <a:solidFill>
                  <a:srgbClr val="777777"/>
                </a:solidFill>
                <a:cs typeface="Arial" panose="020B0604020202020204" pitchFamily="34" charset="0"/>
              </a:rPr>
              <a:t>‡</a:t>
            </a:r>
            <a:r>
              <a:rPr lang="en-US" dirty="0">
                <a:solidFill>
                  <a:srgbClr val="777777"/>
                </a:solidFill>
                <a:cs typeface="Arial" panose="020B0604020202020204" pitchFamily="34" charset="0"/>
              </a:rPr>
              <a:t>Number of subjects with values at baseline and at least one post-baseline visit at Month 6 or Month 18.</a:t>
            </a:r>
            <a:r>
              <a:rPr lang="nb-NO" dirty="0">
                <a:solidFill>
                  <a:srgbClr val="777777"/>
                </a:solidFill>
                <a:cs typeface="Arial" panose="020B0604020202020204" pitchFamily="34" charset="0"/>
              </a:rPr>
              <a:t/>
            </a:r>
            <a:br>
              <a:rPr lang="nb-NO" dirty="0">
                <a:solidFill>
                  <a:srgbClr val="777777"/>
                </a:solidFill>
                <a:cs typeface="Arial" panose="020B0604020202020204" pitchFamily="34" charset="0"/>
              </a:rPr>
            </a:br>
            <a:r>
              <a:rPr lang="nb-NO" dirty="0">
                <a:solidFill>
                  <a:srgbClr val="777777"/>
                </a:solidFill>
                <a:cs typeface="Arial" panose="020B0604020202020204" pitchFamily="34" charset="0"/>
              </a:rPr>
              <a:t>ANCOVA = </a:t>
            </a:r>
            <a:r>
              <a:rPr lang="en-US" dirty="0">
                <a:solidFill>
                  <a:srgbClr val="777777"/>
                </a:solidFill>
              </a:rPr>
              <a:t>analysis of covariance; BMD = bone mineral density; CI = confidence interval; LOCF = last observation carried forward.</a:t>
            </a:r>
          </a:p>
          <a:p>
            <a:pPr>
              <a:spcAft>
                <a:spcPct val="0"/>
              </a:spcAft>
              <a:buClr>
                <a:srgbClr val="0063C3"/>
              </a:buClr>
              <a:defRPr/>
            </a:pPr>
            <a:r>
              <a:rPr lang="nb-NO" dirty="0" err="1">
                <a:solidFill>
                  <a:srgbClr val="777777"/>
                </a:solidFill>
                <a:cs typeface="Arial" panose="020B0604020202020204" pitchFamily="34" charset="0"/>
              </a:rPr>
              <a:t>Adapted</a:t>
            </a:r>
            <a:r>
              <a:rPr lang="nb-NO" dirty="0">
                <a:solidFill>
                  <a:srgbClr val="777777"/>
                </a:solidFill>
                <a:cs typeface="Arial" panose="020B0604020202020204" pitchFamily="34" charset="0"/>
              </a:rPr>
              <a:t> from: </a:t>
            </a:r>
            <a:r>
              <a:rPr lang="nb-NO" dirty="0" err="1">
                <a:solidFill>
                  <a:srgbClr val="777777"/>
                </a:solidFill>
                <a:cs typeface="Arial" panose="020B0604020202020204" pitchFamily="34" charset="0"/>
              </a:rPr>
              <a:t>Saag</a:t>
            </a:r>
            <a:r>
              <a:rPr lang="nb-NO" dirty="0">
                <a:solidFill>
                  <a:srgbClr val="777777"/>
                </a:solidFill>
                <a:cs typeface="Arial" panose="020B0604020202020204" pitchFamily="34" charset="0"/>
              </a:rPr>
              <a:t> KG, </a:t>
            </a:r>
            <a:r>
              <a:rPr lang="nb-NO" i="1" dirty="0">
                <a:solidFill>
                  <a:srgbClr val="777777"/>
                </a:solidFill>
                <a:cs typeface="Arial" panose="020B0604020202020204" pitchFamily="34" charset="0"/>
              </a:rPr>
              <a:t>et al. N </a:t>
            </a:r>
            <a:r>
              <a:rPr lang="nb-NO" i="1" dirty="0" err="1">
                <a:solidFill>
                  <a:srgbClr val="777777"/>
                </a:solidFill>
                <a:cs typeface="Arial" panose="020B0604020202020204" pitchFamily="34" charset="0"/>
              </a:rPr>
              <a:t>Engl</a:t>
            </a:r>
            <a:r>
              <a:rPr lang="nb-NO" i="1" dirty="0">
                <a:solidFill>
                  <a:srgbClr val="777777"/>
                </a:solidFill>
                <a:cs typeface="Arial" panose="020B0604020202020204" pitchFamily="34" charset="0"/>
              </a:rPr>
              <a:t> J Med</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377:1417–27</a:t>
            </a:r>
            <a:r>
              <a:rPr lang="hr-HR" dirty="0">
                <a:solidFill>
                  <a:srgbClr val="777777"/>
                </a:solidFill>
                <a:cs typeface="Arial" panose="020B0604020202020204" pitchFamily="34" charset="0"/>
              </a:rPr>
              <a:t>.</a:t>
            </a:r>
          </a:p>
        </p:txBody>
      </p:sp>
      <p:sp>
        <p:nvSpPr>
          <p:cNvPr id="31" name="TextBox 30"/>
          <p:cNvSpPr txBox="1"/>
          <p:nvPr/>
        </p:nvSpPr>
        <p:spPr>
          <a:xfrm>
            <a:off x="1522832" y="2517087"/>
            <a:ext cx="2299359" cy="370101"/>
          </a:xfrm>
          <a:prstGeom prst="rect">
            <a:avLst/>
          </a:prstGeom>
          <a:noFill/>
        </p:spPr>
        <p:txBody>
          <a:bodyPr wrap="square" rtlCol="0">
            <a:spAutoFit/>
          </a:bodyPr>
          <a:lstStyle/>
          <a:p>
            <a:r>
              <a:rPr lang="en-US" sz="950" dirty="0"/>
              <a:t>Romosozumab-to-alendronate (n = 84</a:t>
            </a:r>
            <a:r>
              <a:rPr lang="en-US" sz="950" baseline="30000" dirty="0"/>
              <a:t>‡</a:t>
            </a:r>
            <a:r>
              <a:rPr lang="en-US" sz="950" dirty="0"/>
              <a:t>)</a:t>
            </a:r>
          </a:p>
          <a:p>
            <a:pPr>
              <a:lnSpc>
                <a:spcPct val="90000"/>
              </a:lnSpc>
            </a:pPr>
            <a:r>
              <a:rPr lang="en-US" sz="950" dirty="0"/>
              <a:t>Alendronate-to-alendronate (n = 79</a:t>
            </a:r>
            <a:r>
              <a:rPr lang="en-US" sz="950" baseline="30000" dirty="0"/>
              <a:t>‡</a:t>
            </a:r>
            <a:r>
              <a:rPr lang="en-US" sz="950" dirty="0"/>
              <a:t>)</a:t>
            </a:r>
          </a:p>
        </p:txBody>
      </p:sp>
      <p:sp>
        <p:nvSpPr>
          <p:cNvPr id="51" name="Rectangle 50">
            <a:extLst>
              <a:ext uri="{FF2B5EF4-FFF2-40B4-BE49-F238E27FC236}">
                <a16:creationId xmlns:a16="http://schemas.microsoft.com/office/drawing/2014/main" xmlns="" id="{CEFF811F-E853-C04F-9881-77BF6638CA58}"/>
              </a:ext>
            </a:extLst>
          </p:cNvPr>
          <p:cNvSpPr/>
          <p:nvPr/>
        </p:nvSpPr>
        <p:spPr>
          <a:xfrm>
            <a:off x="4582553" y="5470803"/>
            <a:ext cx="607859" cy="261610"/>
          </a:xfrm>
          <a:prstGeom prst="rect">
            <a:avLst/>
          </a:prstGeom>
        </p:spPr>
        <p:txBody>
          <a:bodyPr wrap="none">
            <a:spAutoFit/>
          </a:bodyPr>
          <a:lstStyle/>
          <a:p>
            <a:pPr algn="ctr"/>
            <a:r>
              <a:rPr lang="en-US" sz="1100" b="1" dirty="0"/>
              <a:t>Month</a:t>
            </a:r>
          </a:p>
        </p:txBody>
      </p:sp>
      <p:sp>
        <p:nvSpPr>
          <p:cNvPr id="52" name="TextBox 51">
            <a:extLst>
              <a:ext uri="{FF2B5EF4-FFF2-40B4-BE49-F238E27FC236}">
                <a16:creationId xmlns:a16="http://schemas.microsoft.com/office/drawing/2014/main" xmlns="" id="{7327AAEF-1C3B-4140-BD47-8E9B3F84FEC8}"/>
              </a:ext>
            </a:extLst>
          </p:cNvPr>
          <p:cNvSpPr txBox="1"/>
          <p:nvPr/>
        </p:nvSpPr>
        <p:spPr>
          <a:xfrm rot="16200000">
            <a:off x="-767208" y="3548535"/>
            <a:ext cx="3063922" cy="261610"/>
          </a:xfrm>
          <a:prstGeom prst="rect">
            <a:avLst/>
          </a:prstGeom>
          <a:noFill/>
        </p:spPr>
        <p:txBody>
          <a:bodyPr wrap="square" rtlCol="0">
            <a:spAutoFit/>
          </a:bodyPr>
          <a:lstStyle/>
          <a:p>
            <a:pPr algn="ctr"/>
            <a:r>
              <a:rPr lang="en-US" sz="1100" b="1" dirty="0"/>
              <a:t>Percentage change from baseline</a:t>
            </a:r>
          </a:p>
        </p:txBody>
      </p:sp>
      <p:grpSp>
        <p:nvGrpSpPr>
          <p:cNvPr id="53" name="Group 52">
            <a:extLst>
              <a:ext uri="{FF2B5EF4-FFF2-40B4-BE49-F238E27FC236}">
                <a16:creationId xmlns:a16="http://schemas.microsoft.com/office/drawing/2014/main" xmlns="" id="{2731F7CB-41DA-C948-B679-DE6C913A8208}"/>
              </a:ext>
            </a:extLst>
          </p:cNvPr>
          <p:cNvGrpSpPr/>
          <p:nvPr/>
        </p:nvGrpSpPr>
        <p:grpSpPr>
          <a:xfrm>
            <a:off x="1726589" y="1326678"/>
            <a:ext cx="1268320" cy="353304"/>
            <a:chOff x="1144645" y="1382768"/>
            <a:chExt cx="1268320" cy="353304"/>
          </a:xfrm>
        </p:grpSpPr>
        <p:sp>
          <p:nvSpPr>
            <p:cNvPr id="54" name="Rectangle 19">
              <a:extLst>
                <a:ext uri="{FF2B5EF4-FFF2-40B4-BE49-F238E27FC236}">
                  <a16:creationId xmlns:a16="http://schemas.microsoft.com/office/drawing/2014/main" xmlns="" id="{9789607A-A369-864B-80DC-B77DBA1E4912}"/>
                </a:ext>
              </a:extLst>
            </p:cNvPr>
            <p:cNvSpPr>
              <a:spLocks noChangeArrowheads="1"/>
            </p:cNvSpPr>
            <p:nvPr/>
          </p:nvSpPr>
          <p:spPr bwMode="auto">
            <a:xfrm>
              <a:off x="1504062" y="1574489"/>
              <a:ext cx="7293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Alendronate</a:t>
              </a:r>
            </a:p>
          </p:txBody>
        </p:sp>
        <p:sp>
          <p:nvSpPr>
            <p:cNvPr id="55" name="Rectangle 14">
              <a:extLst>
                <a:ext uri="{FF2B5EF4-FFF2-40B4-BE49-F238E27FC236}">
                  <a16:creationId xmlns:a16="http://schemas.microsoft.com/office/drawing/2014/main" xmlns="" id="{A91B7D74-7B4E-0442-B3C1-31FF6B275054}"/>
                </a:ext>
              </a:extLst>
            </p:cNvPr>
            <p:cNvSpPr>
              <a:spLocks noChangeArrowheads="1"/>
            </p:cNvSpPr>
            <p:nvPr/>
          </p:nvSpPr>
          <p:spPr bwMode="auto">
            <a:xfrm>
              <a:off x="1504062" y="1382768"/>
              <a:ext cx="90890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Romosozumab</a:t>
              </a:r>
            </a:p>
          </p:txBody>
        </p:sp>
        <p:cxnSp>
          <p:nvCxnSpPr>
            <p:cNvPr id="56" name="Straight Connector 55">
              <a:extLst>
                <a:ext uri="{FF2B5EF4-FFF2-40B4-BE49-F238E27FC236}">
                  <a16:creationId xmlns:a16="http://schemas.microsoft.com/office/drawing/2014/main" xmlns="" id="{25E73D81-81FE-584F-BB0D-6E2A57952F03}"/>
                </a:ext>
              </a:extLst>
            </p:cNvPr>
            <p:cNvCxnSpPr/>
            <p:nvPr/>
          </p:nvCxnSpPr>
          <p:spPr bwMode="auto">
            <a:xfrm>
              <a:off x="1144645" y="1466790"/>
              <a:ext cx="283464"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xmlns="" id="{AC719B36-949B-8247-918B-94AE0767C1B1}"/>
                </a:ext>
              </a:extLst>
            </p:cNvPr>
            <p:cNvCxnSpPr/>
            <p:nvPr/>
          </p:nvCxnSpPr>
          <p:spPr bwMode="auto">
            <a:xfrm>
              <a:off x="1150265" y="1658511"/>
              <a:ext cx="283464" cy="0"/>
            </a:xfrm>
            <a:prstGeom prst="line">
              <a:avLst/>
            </a:prstGeom>
            <a:solidFill>
              <a:schemeClr val="accent1"/>
            </a:solidFill>
            <a:ln w="28575" cap="flat" cmpd="sng" algn="ctr">
              <a:solidFill>
                <a:schemeClr val="accent2">
                  <a:lumMod val="40000"/>
                  <a:lumOff val="60000"/>
                </a:schemeClr>
              </a:solidFill>
              <a:prstDash val="solid"/>
              <a:round/>
              <a:headEnd type="none" w="med" len="med"/>
              <a:tailEnd type="none" w="med" len="med"/>
            </a:ln>
            <a:effectLst/>
          </p:spPr>
        </p:cxnSp>
      </p:grpSp>
      <p:grpSp>
        <p:nvGrpSpPr>
          <p:cNvPr id="58" name="Group 57">
            <a:extLst>
              <a:ext uri="{FF2B5EF4-FFF2-40B4-BE49-F238E27FC236}">
                <a16:creationId xmlns:a16="http://schemas.microsoft.com/office/drawing/2014/main" xmlns="" id="{2FF28A0E-1E69-054F-8F3A-3A3D8D7DFC31}"/>
              </a:ext>
            </a:extLst>
          </p:cNvPr>
          <p:cNvGrpSpPr/>
          <p:nvPr/>
        </p:nvGrpSpPr>
        <p:grpSpPr>
          <a:xfrm>
            <a:off x="4832196" y="1326310"/>
            <a:ext cx="2189439" cy="353672"/>
            <a:chOff x="10723680" y="748198"/>
            <a:chExt cx="2189439" cy="353672"/>
          </a:xfrm>
        </p:grpSpPr>
        <p:grpSp>
          <p:nvGrpSpPr>
            <p:cNvPr id="59" name="Group 58">
              <a:extLst>
                <a:ext uri="{FF2B5EF4-FFF2-40B4-BE49-F238E27FC236}">
                  <a16:creationId xmlns:a16="http://schemas.microsoft.com/office/drawing/2014/main" xmlns="" id="{05E3704A-22D3-EB4F-96B4-8C641FA879F3}"/>
                </a:ext>
              </a:extLst>
            </p:cNvPr>
            <p:cNvGrpSpPr/>
            <p:nvPr/>
          </p:nvGrpSpPr>
          <p:grpSpPr>
            <a:xfrm>
              <a:off x="11087298" y="748198"/>
              <a:ext cx="1825821" cy="353672"/>
              <a:chOff x="5162207" y="1783262"/>
              <a:chExt cx="1825821" cy="353672"/>
            </a:xfrm>
          </p:grpSpPr>
          <p:sp>
            <p:nvSpPr>
              <p:cNvPr id="62" name="Rectangle 19">
                <a:extLst>
                  <a:ext uri="{FF2B5EF4-FFF2-40B4-BE49-F238E27FC236}">
                    <a16:creationId xmlns:a16="http://schemas.microsoft.com/office/drawing/2014/main" xmlns="" id="{83616E09-6E9F-D64B-B2CC-3AF898B69040}"/>
                  </a:ext>
                </a:extLst>
              </p:cNvPr>
              <p:cNvSpPr>
                <a:spLocks noChangeArrowheads="1"/>
              </p:cNvSpPr>
              <p:nvPr/>
            </p:nvSpPr>
            <p:spPr bwMode="auto">
              <a:xfrm>
                <a:off x="5162207" y="1975351"/>
                <a:ext cx="164628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Alendronate-to-alendronate</a:t>
                </a:r>
              </a:p>
            </p:txBody>
          </p:sp>
          <p:sp>
            <p:nvSpPr>
              <p:cNvPr id="63" name="Rectangle 14">
                <a:extLst>
                  <a:ext uri="{FF2B5EF4-FFF2-40B4-BE49-F238E27FC236}">
                    <a16:creationId xmlns:a16="http://schemas.microsoft.com/office/drawing/2014/main" xmlns="" id="{0491EFCF-203A-C845-8AAE-2D38F2E5036E}"/>
                  </a:ext>
                </a:extLst>
              </p:cNvPr>
              <p:cNvSpPr>
                <a:spLocks noChangeArrowheads="1"/>
              </p:cNvSpPr>
              <p:nvPr/>
            </p:nvSpPr>
            <p:spPr bwMode="auto">
              <a:xfrm>
                <a:off x="5162207" y="1783262"/>
                <a:ext cx="18258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Romosozumab-to-alendronate</a:t>
                </a:r>
              </a:p>
            </p:txBody>
          </p:sp>
        </p:grpSp>
        <p:cxnSp>
          <p:nvCxnSpPr>
            <p:cNvPr id="60" name="Straight Connector 59">
              <a:extLst>
                <a:ext uri="{FF2B5EF4-FFF2-40B4-BE49-F238E27FC236}">
                  <a16:creationId xmlns:a16="http://schemas.microsoft.com/office/drawing/2014/main" xmlns="" id="{D3BF740F-44AD-D744-9C21-5C5A7F683344}"/>
                </a:ext>
              </a:extLst>
            </p:cNvPr>
            <p:cNvCxnSpPr/>
            <p:nvPr/>
          </p:nvCxnSpPr>
          <p:spPr bwMode="auto">
            <a:xfrm>
              <a:off x="10723680" y="826994"/>
              <a:ext cx="283464" cy="0"/>
            </a:xfrm>
            <a:prstGeom prst="line">
              <a:avLst/>
            </a:prstGeom>
            <a:solidFill>
              <a:schemeClr val="accent1"/>
            </a:solidFill>
            <a:ln w="28575" cap="flat" cmpd="sng" algn="ctr">
              <a:solidFill>
                <a:schemeClr val="tx2"/>
              </a:solidFill>
              <a:prstDash val="sysDash"/>
              <a:round/>
              <a:headEnd type="none" w="med" len="med"/>
              <a:tailEnd type="none" w="med" len="med"/>
            </a:ln>
            <a:effectLst/>
          </p:spPr>
        </p:cxnSp>
        <p:cxnSp>
          <p:nvCxnSpPr>
            <p:cNvPr id="61" name="Straight Connector 60">
              <a:extLst>
                <a:ext uri="{FF2B5EF4-FFF2-40B4-BE49-F238E27FC236}">
                  <a16:creationId xmlns:a16="http://schemas.microsoft.com/office/drawing/2014/main" xmlns="" id="{3D2E1CE0-6815-5741-9FDD-C4650755089B}"/>
                </a:ext>
              </a:extLst>
            </p:cNvPr>
            <p:cNvCxnSpPr/>
            <p:nvPr/>
          </p:nvCxnSpPr>
          <p:spPr bwMode="auto">
            <a:xfrm>
              <a:off x="10746985" y="1019083"/>
              <a:ext cx="283464" cy="0"/>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grpSp>
    </p:spTree>
    <p:extLst>
      <p:ext uri="{BB962C8B-B14F-4D97-AF65-F5344CB8AC3E}">
        <p14:creationId xmlns:p14="http://schemas.microsoft.com/office/powerpoint/2010/main" val="276666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AA49595F-3406-584C-B1EF-0DD71D5DB5A6}"/>
              </a:ext>
            </a:extLst>
          </p:cNvPr>
          <p:cNvSpPr/>
          <p:nvPr/>
        </p:nvSpPr>
        <p:spPr bwMode="auto">
          <a:xfrm>
            <a:off x="3166549" y="2164365"/>
            <a:ext cx="5131333" cy="3046936"/>
          </a:xfrm>
          <a:prstGeom prst="rect">
            <a:avLst/>
          </a:prstGeom>
          <a:solidFill>
            <a:schemeClr val="accent2">
              <a:lumMod val="40000"/>
              <a:lumOff val="60000"/>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47" name="Rectangle 46">
            <a:extLst>
              <a:ext uri="{FF2B5EF4-FFF2-40B4-BE49-F238E27FC236}">
                <a16:creationId xmlns:a16="http://schemas.microsoft.com/office/drawing/2014/main" xmlns="" id="{D48AEA2C-3686-A34B-891D-27060C267F3F}"/>
              </a:ext>
            </a:extLst>
          </p:cNvPr>
          <p:cNvSpPr/>
          <p:nvPr/>
        </p:nvSpPr>
        <p:spPr bwMode="auto">
          <a:xfrm>
            <a:off x="1476462" y="2152635"/>
            <a:ext cx="1690087" cy="3046936"/>
          </a:xfrm>
          <a:prstGeom prst="rect">
            <a:avLst/>
          </a:prstGeom>
          <a:solidFill>
            <a:schemeClr val="tx2">
              <a:alpha val="7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48" name="TextBox 47">
            <a:extLst>
              <a:ext uri="{FF2B5EF4-FFF2-40B4-BE49-F238E27FC236}">
                <a16:creationId xmlns:a16="http://schemas.microsoft.com/office/drawing/2014/main" xmlns="" id="{1A42430A-670D-D34C-9758-0E3FB3071BEC}"/>
              </a:ext>
            </a:extLst>
          </p:cNvPr>
          <p:cNvSpPr txBox="1"/>
          <p:nvPr/>
        </p:nvSpPr>
        <p:spPr>
          <a:xfrm>
            <a:off x="1481366" y="2138496"/>
            <a:ext cx="1688074" cy="308556"/>
          </a:xfrm>
          <a:prstGeom prst="rect">
            <a:avLst/>
          </a:prstGeom>
          <a:solidFill>
            <a:schemeClr val="accent1"/>
          </a:solidFill>
          <a:ln>
            <a:noFill/>
          </a:ln>
        </p:spPr>
        <p:txBody>
          <a:bodyPr wrap="square" lIns="0" tIns="0" rIns="0" bIns="0" rtlCol="0" anchor="ctr">
            <a:noAutofit/>
          </a:bodyPr>
          <a:lstStyle/>
          <a:p>
            <a:pPr algn="ctr" defTabSz="685800" fontAlgn="base">
              <a:spcBef>
                <a:spcPct val="0"/>
              </a:spcBef>
              <a:spcAft>
                <a:spcPct val="0"/>
              </a:spcAft>
              <a:defRPr/>
            </a:pPr>
            <a:r>
              <a:rPr lang="en-US" sz="1000" dirty="0">
                <a:solidFill>
                  <a:schemeClr val="bg1"/>
                </a:solidFill>
                <a:latin typeface="Arial" pitchFamily="34" charset="0"/>
              </a:rPr>
              <a:t>Romosozumab </a:t>
            </a:r>
            <a:br>
              <a:rPr lang="en-US" sz="1000" dirty="0">
                <a:solidFill>
                  <a:schemeClr val="bg1"/>
                </a:solidFill>
                <a:latin typeface="Arial" pitchFamily="34" charset="0"/>
              </a:rPr>
            </a:br>
            <a:r>
              <a:rPr lang="en-US" sz="1000" dirty="0">
                <a:solidFill>
                  <a:schemeClr val="bg1"/>
                </a:solidFill>
                <a:latin typeface="Arial" pitchFamily="34" charset="0"/>
              </a:rPr>
              <a:t>vs alendronate</a:t>
            </a:r>
          </a:p>
        </p:txBody>
      </p:sp>
      <p:sp>
        <p:nvSpPr>
          <p:cNvPr id="49" name="TextBox 48">
            <a:extLst>
              <a:ext uri="{FF2B5EF4-FFF2-40B4-BE49-F238E27FC236}">
                <a16:creationId xmlns:a16="http://schemas.microsoft.com/office/drawing/2014/main" xmlns="" id="{AEBC728E-814F-7041-A453-F5931FFB5401}"/>
              </a:ext>
            </a:extLst>
          </p:cNvPr>
          <p:cNvSpPr txBox="1"/>
          <p:nvPr/>
        </p:nvSpPr>
        <p:spPr>
          <a:xfrm>
            <a:off x="3167803" y="2138496"/>
            <a:ext cx="5113875" cy="308556"/>
          </a:xfrm>
          <a:prstGeom prst="rect">
            <a:avLst/>
          </a:prstGeom>
          <a:solidFill>
            <a:schemeClr val="accent2">
              <a:lumMod val="40000"/>
              <a:lumOff val="60000"/>
            </a:schemeClr>
          </a:solidFill>
          <a:ln>
            <a:noFill/>
          </a:ln>
        </p:spPr>
        <p:txBody>
          <a:bodyPr wrap="square" lIns="0" tIns="0" rIns="0" bIns="0" rtlCol="0" anchor="ctr">
            <a:noAutofit/>
          </a:bodyPr>
          <a:lstStyle/>
          <a:p>
            <a:pPr algn="ctr" defTabSz="685800" fontAlgn="base">
              <a:spcBef>
                <a:spcPct val="0"/>
              </a:spcBef>
              <a:spcAft>
                <a:spcPct val="0"/>
              </a:spcAft>
              <a:defRPr/>
            </a:pPr>
            <a:r>
              <a:rPr lang="en-US" sz="1000" dirty="0">
                <a:solidFill>
                  <a:schemeClr val="bg1"/>
                </a:solidFill>
                <a:latin typeface="Arial" pitchFamily="34" charset="0"/>
              </a:rPr>
              <a:t>Open-label</a:t>
            </a:r>
          </a:p>
          <a:p>
            <a:pPr algn="ctr" defTabSz="685800" fontAlgn="base">
              <a:spcBef>
                <a:spcPct val="0"/>
              </a:spcBef>
              <a:spcAft>
                <a:spcPct val="0"/>
              </a:spcAft>
              <a:defRPr/>
            </a:pPr>
            <a:r>
              <a:rPr lang="en-US" sz="1000" dirty="0">
                <a:solidFill>
                  <a:schemeClr val="bg1"/>
                </a:solidFill>
                <a:latin typeface="Arial" pitchFamily="34" charset="0"/>
              </a:rPr>
              <a:t>alendronate</a:t>
            </a:r>
          </a:p>
        </p:txBody>
      </p:sp>
      <p:sp>
        <p:nvSpPr>
          <p:cNvPr id="50" name="TextBox 49">
            <a:extLst>
              <a:ext uri="{FF2B5EF4-FFF2-40B4-BE49-F238E27FC236}">
                <a16:creationId xmlns:a16="http://schemas.microsoft.com/office/drawing/2014/main" xmlns="" id="{BAE6FE5D-AFF9-244E-92A0-5E821A160FD6}"/>
              </a:ext>
            </a:extLst>
          </p:cNvPr>
          <p:cNvSpPr txBox="1"/>
          <p:nvPr/>
        </p:nvSpPr>
        <p:spPr>
          <a:xfrm>
            <a:off x="4147263" y="1823173"/>
            <a:ext cx="1457450" cy="307777"/>
          </a:xfrm>
          <a:prstGeom prst="rect">
            <a:avLst/>
          </a:prstGeom>
          <a:noFill/>
        </p:spPr>
        <p:txBody>
          <a:bodyPr wrap="none" rtlCol="0">
            <a:spAutoFit/>
          </a:bodyPr>
          <a:lstStyle/>
          <a:p>
            <a:pPr algn="ctr"/>
            <a:r>
              <a:rPr lang="en-US" sz="1400" b="1" dirty="0"/>
              <a:t>Lumbar spine</a:t>
            </a:r>
            <a:r>
              <a:rPr lang="en-US" sz="1400" baseline="30000" dirty="0"/>
              <a:t>†</a:t>
            </a:r>
          </a:p>
        </p:txBody>
      </p:sp>
      <p:graphicFrame>
        <p:nvGraphicFramePr>
          <p:cNvPr id="384" name="Chart 383"/>
          <p:cNvGraphicFramePr/>
          <p:nvPr>
            <p:extLst>
              <p:ext uri="{D42A27DB-BD31-4B8C-83A1-F6EECF244321}">
                <p14:modId xmlns:p14="http://schemas.microsoft.com/office/powerpoint/2010/main" val="4280814742"/>
              </p:ext>
            </p:extLst>
          </p:nvPr>
        </p:nvGraphicFramePr>
        <p:xfrm>
          <a:off x="969155" y="1975375"/>
          <a:ext cx="7690662" cy="37158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CA" sz="1800" b="0" i="1" dirty="0"/>
              <a:t>Substudy</a:t>
            </a:r>
            <a:r>
              <a:rPr lang="en-CA" sz="1800" dirty="0"/>
              <a:t/>
            </a:r>
            <a:br>
              <a:rPr lang="en-CA" sz="1800" dirty="0"/>
            </a:br>
            <a:r>
              <a:rPr lang="en-CA" sz="1800" dirty="0"/>
              <a:t>ARCH: Percentage Change from Baseline in Lumbar Spine BMD through Month 36</a:t>
            </a:r>
            <a:endParaRPr lang="en-US" sz="1800" dirty="0"/>
          </a:p>
        </p:txBody>
      </p:sp>
      <p:sp>
        <p:nvSpPr>
          <p:cNvPr id="4" name="Text Placeholder 3">
            <a:extLst>
              <a:ext uri="{FF2B5EF4-FFF2-40B4-BE49-F238E27FC236}">
                <a16:creationId xmlns:a16="http://schemas.microsoft.com/office/drawing/2014/main" xmlns="" id="{374D5058-446B-F04C-954B-BEC877B1B1F9}"/>
              </a:ext>
            </a:extLst>
          </p:cNvPr>
          <p:cNvSpPr>
            <a:spLocks noGrp="1"/>
          </p:cNvSpPr>
          <p:nvPr>
            <p:ph type="body" sz="quarter" idx="10"/>
          </p:nvPr>
        </p:nvSpPr>
        <p:spPr>
          <a:xfrm>
            <a:off x="216000" y="5618553"/>
            <a:ext cx="8628455" cy="1013354"/>
          </a:xfrm>
        </p:spPr>
        <p:txBody>
          <a:bodyPr/>
          <a:lstStyle/>
          <a:p>
            <a:pPr>
              <a:spcAft>
                <a:spcPct val="0"/>
              </a:spcAft>
              <a:buClr>
                <a:srgbClr val="0063C3"/>
              </a:buClr>
              <a:defRPr/>
            </a:pPr>
            <a:r>
              <a:rPr lang="nb-NO" dirty="0">
                <a:cs typeface="Arial" panose="020B0604020202020204" pitchFamily="34" charset="0"/>
              </a:rPr>
              <a:t>Data are least squares means (95% CI). The substudy population was representative of the overall study (data not shown). </a:t>
            </a:r>
          </a:p>
          <a:p>
            <a:pPr>
              <a:spcAft>
                <a:spcPct val="0"/>
              </a:spcAft>
              <a:buClr>
                <a:srgbClr val="0063C3"/>
              </a:buClr>
              <a:defRPr/>
            </a:pPr>
            <a:r>
              <a:rPr lang="nb-NO" dirty="0">
                <a:solidFill>
                  <a:srgbClr val="777777"/>
                </a:solidFill>
                <a:cs typeface="Arial" panose="020B0604020202020204" pitchFamily="34" charset="0"/>
              </a:rPr>
              <a:t>*Nominal p &lt; 0.001 </a:t>
            </a:r>
            <a:r>
              <a:rPr lang="en-CA" dirty="0">
                <a:solidFill>
                  <a:srgbClr val="777777"/>
                </a:solidFill>
              </a:rPr>
              <a:t>(not-adjusted for multiplicity)</a:t>
            </a:r>
            <a:r>
              <a:rPr lang="hr-HR" dirty="0">
                <a:solidFill>
                  <a:srgbClr val="777777"/>
                </a:solidFill>
              </a:rPr>
              <a:t>.</a:t>
            </a:r>
            <a:r>
              <a:rPr lang="nb-NO" dirty="0">
                <a:solidFill>
                  <a:srgbClr val="777777"/>
                </a:solidFill>
                <a:cs typeface="Arial" panose="020B0604020202020204" pitchFamily="34" charset="0"/>
              </a:rPr>
              <a:t> </a:t>
            </a:r>
            <a:br>
              <a:rPr lang="nb-NO" dirty="0">
                <a:solidFill>
                  <a:srgbClr val="777777"/>
                </a:solidFill>
                <a:cs typeface="Arial" panose="020B0604020202020204" pitchFamily="34" charset="0"/>
              </a:rPr>
            </a:br>
            <a:r>
              <a:rPr lang="nb-NO" baseline="30000" dirty="0">
                <a:solidFill>
                  <a:srgbClr val="777777"/>
                </a:solidFill>
                <a:cs typeface="Arial" panose="020B0604020202020204" pitchFamily="34" charset="0"/>
              </a:rPr>
              <a:t>†</a:t>
            </a:r>
            <a:r>
              <a:rPr lang="nb-NO" dirty="0">
                <a:solidFill>
                  <a:srgbClr val="777777"/>
                </a:solidFill>
                <a:cs typeface="Arial" panose="020B0604020202020204" pitchFamily="34" charset="0"/>
              </a:rPr>
              <a:t>ANCOVA model using LOCF adjusted for treatment, presence of severe vertebral fracture at baseline, baseline BMD value, machine type and baseline BMD </a:t>
            </a:r>
            <a:br>
              <a:rPr lang="nb-NO" dirty="0">
                <a:solidFill>
                  <a:srgbClr val="777777"/>
                </a:solidFill>
                <a:cs typeface="Arial" panose="020B0604020202020204" pitchFamily="34" charset="0"/>
              </a:rPr>
            </a:br>
            <a:r>
              <a:rPr lang="nb-NO" dirty="0">
                <a:solidFill>
                  <a:srgbClr val="777777"/>
                </a:solidFill>
                <a:cs typeface="Arial" panose="020B0604020202020204" pitchFamily="34" charset="0"/>
              </a:rPr>
              <a:t>value-by-machine type interaction. </a:t>
            </a:r>
            <a:br>
              <a:rPr lang="nb-NO" dirty="0">
                <a:solidFill>
                  <a:srgbClr val="777777"/>
                </a:solidFill>
                <a:cs typeface="Arial" panose="020B0604020202020204" pitchFamily="34" charset="0"/>
              </a:rPr>
            </a:br>
            <a:r>
              <a:rPr lang="nb-NO" baseline="30000" dirty="0">
                <a:solidFill>
                  <a:srgbClr val="777777"/>
                </a:solidFill>
                <a:cs typeface="Arial" panose="020B0604020202020204" pitchFamily="34" charset="0"/>
              </a:rPr>
              <a:t>‡</a:t>
            </a:r>
            <a:r>
              <a:rPr lang="en-US" dirty="0">
                <a:solidFill>
                  <a:srgbClr val="777777"/>
                </a:solidFill>
                <a:cs typeface="Arial" panose="020B0604020202020204" pitchFamily="34" charset="0"/>
              </a:rPr>
              <a:t>Number of subjects with values at baseline and at least one post-baseline visit at Month 6 or Month 18.</a:t>
            </a:r>
            <a:r>
              <a:rPr lang="nb-NO" dirty="0">
                <a:solidFill>
                  <a:srgbClr val="777777"/>
                </a:solidFill>
                <a:cs typeface="Arial" panose="020B0604020202020204" pitchFamily="34" charset="0"/>
              </a:rPr>
              <a:t/>
            </a:r>
            <a:br>
              <a:rPr lang="nb-NO" dirty="0">
                <a:solidFill>
                  <a:srgbClr val="777777"/>
                </a:solidFill>
                <a:cs typeface="Arial" panose="020B0604020202020204" pitchFamily="34" charset="0"/>
              </a:rPr>
            </a:br>
            <a:r>
              <a:rPr lang="nb-NO" dirty="0">
                <a:solidFill>
                  <a:srgbClr val="777777"/>
                </a:solidFill>
                <a:cs typeface="Arial" panose="020B0604020202020204" pitchFamily="34" charset="0"/>
              </a:rPr>
              <a:t>ANCOVA = </a:t>
            </a:r>
            <a:r>
              <a:rPr lang="en-US" dirty="0">
                <a:solidFill>
                  <a:srgbClr val="777777"/>
                </a:solidFill>
              </a:rPr>
              <a:t>analysis of covariance; BMD = bone mineral density; CI = confidence interval; LOCF = last observation carried forward.</a:t>
            </a:r>
          </a:p>
          <a:p>
            <a:pPr>
              <a:spcAft>
                <a:spcPct val="0"/>
              </a:spcAft>
              <a:buClr>
                <a:srgbClr val="0063C3"/>
              </a:buClr>
              <a:defRPr/>
            </a:pPr>
            <a:r>
              <a:rPr lang="nb-NO" dirty="0" err="1">
                <a:solidFill>
                  <a:srgbClr val="777777"/>
                </a:solidFill>
                <a:cs typeface="Arial" panose="020B0604020202020204" pitchFamily="34" charset="0"/>
              </a:rPr>
              <a:t>Adapted</a:t>
            </a:r>
            <a:r>
              <a:rPr lang="nb-NO" dirty="0">
                <a:solidFill>
                  <a:srgbClr val="777777"/>
                </a:solidFill>
                <a:cs typeface="Arial" panose="020B0604020202020204" pitchFamily="34" charset="0"/>
              </a:rPr>
              <a:t> from: </a:t>
            </a:r>
            <a:r>
              <a:rPr lang="nb-NO" dirty="0" err="1">
                <a:solidFill>
                  <a:srgbClr val="777777"/>
                </a:solidFill>
                <a:cs typeface="Arial" panose="020B0604020202020204" pitchFamily="34" charset="0"/>
              </a:rPr>
              <a:t>Saag</a:t>
            </a:r>
            <a:r>
              <a:rPr lang="nb-NO" dirty="0">
                <a:solidFill>
                  <a:srgbClr val="777777"/>
                </a:solidFill>
                <a:cs typeface="Arial" panose="020B0604020202020204" pitchFamily="34" charset="0"/>
              </a:rPr>
              <a:t> KG, </a:t>
            </a:r>
            <a:r>
              <a:rPr lang="nb-NO" i="1" dirty="0">
                <a:solidFill>
                  <a:srgbClr val="777777"/>
                </a:solidFill>
                <a:cs typeface="Arial" panose="020B0604020202020204" pitchFamily="34" charset="0"/>
              </a:rPr>
              <a:t>et al. N </a:t>
            </a:r>
            <a:r>
              <a:rPr lang="nb-NO" i="1" dirty="0" err="1">
                <a:solidFill>
                  <a:srgbClr val="777777"/>
                </a:solidFill>
                <a:cs typeface="Arial" panose="020B0604020202020204" pitchFamily="34" charset="0"/>
              </a:rPr>
              <a:t>Engl</a:t>
            </a:r>
            <a:r>
              <a:rPr lang="nb-NO" i="1" dirty="0">
                <a:solidFill>
                  <a:srgbClr val="777777"/>
                </a:solidFill>
                <a:cs typeface="Arial" panose="020B0604020202020204" pitchFamily="34" charset="0"/>
              </a:rPr>
              <a:t> J Med</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377:1417–27</a:t>
            </a:r>
            <a:r>
              <a:rPr lang="hr-HR" dirty="0">
                <a:solidFill>
                  <a:srgbClr val="777777"/>
                </a:solidFill>
                <a:cs typeface="Arial" panose="020B0604020202020204" pitchFamily="34" charset="0"/>
              </a:rPr>
              <a:t>.</a:t>
            </a:r>
          </a:p>
        </p:txBody>
      </p:sp>
      <p:sp>
        <p:nvSpPr>
          <p:cNvPr id="31" name="TextBox 30"/>
          <p:cNvSpPr txBox="1"/>
          <p:nvPr/>
        </p:nvSpPr>
        <p:spPr>
          <a:xfrm>
            <a:off x="1522832" y="2517087"/>
            <a:ext cx="2299359" cy="370101"/>
          </a:xfrm>
          <a:prstGeom prst="rect">
            <a:avLst/>
          </a:prstGeom>
          <a:noFill/>
        </p:spPr>
        <p:txBody>
          <a:bodyPr wrap="square" rtlCol="0">
            <a:spAutoFit/>
          </a:bodyPr>
          <a:lstStyle/>
          <a:p>
            <a:r>
              <a:rPr lang="en-US" sz="950" dirty="0"/>
              <a:t>Romosozumab-to-alendronate (n = 84</a:t>
            </a:r>
            <a:r>
              <a:rPr lang="en-US" sz="950" baseline="30000" dirty="0"/>
              <a:t>‡</a:t>
            </a:r>
            <a:r>
              <a:rPr lang="en-US" sz="950" dirty="0"/>
              <a:t>)</a:t>
            </a:r>
          </a:p>
          <a:p>
            <a:pPr>
              <a:lnSpc>
                <a:spcPct val="90000"/>
              </a:lnSpc>
            </a:pPr>
            <a:r>
              <a:rPr lang="en-US" sz="950" dirty="0"/>
              <a:t>Alendronate-to-alendronate (n = 79</a:t>
            </a:r>
            <a:r>
              <a:rPr lang="en-US" sz="950" baseline="30000" dirty="0"/>
              <a:t>‡</a:t>
            </a:r>
            <a:r>
              <a:rPr lang="en-US" sz="950" dirty="0"/>
              <a:t>)</a:t>
            </a:r>
          </a:p>
        </p:txBody>
      </p:sp>
      <p:sp>
        <p:nvSpPr>
          <p:cNvPr id="51" name="Rectangle 50">
            <a:extLst>
              <a:ext uri="{FF2B5EF4-FFF2-40B4-BE49-F238E27FC236}">
                <a16:creationId xmlns:a16="http://schemas.microsoft.com/office/drawing/2014/main" xmlns="" id="{CEFF811F-E853-C04F-9881-77BF6638CA58}"/>
              </a:ext>
            </a:extLst>
          </p:cNvPr>
          <p:cNvSpPr/>
          <p:nvPr/>
        </p:nvSpPr>
        <p:spPr>
          <a:xfrm>
            <a:off x="4582553" y="5470803"/>
            <a:ext cx="607859" cy="261610"/>
          </a:xfrm>
          <a:prstGeom prst="rect">
            <a:avLst/>
          </a:prstGeom>
        </p:spPr>
        <p:txBody>
          <a:bodyPr wrap="none">
            <a:spAutoFit/>
          </a:bodyPr>
          <a:lstStyle/>
          <a:p>
            <a:pPr algn="ctr"/>
            <a:r>
              <a:rPr lang="en-US" sz="1100" b="1" dirty="0"/>
              <a:t>Month</a:t>
            </a:r>
          </a:p>
        </p:txBody>
      </p:sp>
      <p:sp>
        <p:nvSpPr>
          <p:cNvPr id="52" name="TextBox 51">
            <a:extLst>
              <a:ext uri="{FF2B5EF4-FFF2-40B4-BE49-F238E27FC236}">
                <a16:creationId xmlns:a16="http://schemas.microsoft.com/office/drawing/2014/main" xmlns="" id="{7327AAEF-1C3B-4140-BD47-8E9B3F84FEC8}"/>
              </a:ext>
            </a:extLst>
          </p:cNvPr>
          <p:cNvSpPr txBox="1"/>
          <p:nvPr/>
        </p:nvSpPr>
        <p:spPr>
          <a:xfrm rot="16200000">
            <a:off x="-767208" y="3548535"/>
            <a:ext cx="3063922" cy="261610"/>
          </a:xfrm>
          <a:prstGeom prst="rect">
            <a:avLst/>
          </a:prstGeom>
          <a:noFill/>
        </p:spPr>
        <p:txBody>
          <a:bodyPr wrap="square" rtlCol="0">
            <a:spAutoFit/>
          </a:bodyPr>
          <a:lstStyle/>
          <a:p>
            <a:pPr algn="ctr"/>
            <a:r>
              <a:rPr lang="en-US" sz="1100" b="1" dirty="0"/>
              <a:t>Percentage change from baseline</a:t>
            </a:r>
          </a:p>
        </p:txBody>
      </p:sp>
      <p:grpSp>
        <p:nvGrpSpPr>
          <p:cNvPr id="53" name="Group 52">
            <a:extLst>
              <a:ext uri="{FF2B5EF4-FFF2-40B4-BE49-F238E27FC236}">
                <a16:creationId xmlns:a16="http://schemas.microsoft.com/office/drawing/2014/main" xmlns="" id="{2731F7CB-41DA-C948-B679-DE6C913A8208}"/>
              </a:ext>
            </a:extLst>
          </p:cNvPr>
          <p:cNvGrpSpPr/>
          <p:nvPr/>
        </p:nvGrpSpPr>
        <p:grpSpPr>
          <a:xfrm>
            <a:off x="1726589" y="1326678"/>
            <a:ext cx="1268320" cy="353304"/>
            <a:chOff x="1144645" y="1382768"/>
            <a:chExt cx="1268320" cy="353304"/>
          </a:xfrm>
        </p:grpSpPr>
        <p:sp>
          <p:nvSpPr>
            <p:cNvPr id="54" name="Rectangle 19">
              <a:extLst>
                <a:ext uri="{FF2B5EF4-FFF2-40B4-BE49-F238E27FC236}">
                  <a16:creationId xmlns:a16="http://schemas.microsoft.com/office/drawing/2014/main" xmlns="" id="{9789607A-A369-864B-80DC-B77DBA1E4912}"/>
                </a:ext>
              </a:extLst>
            </p:cNvPr>
            <p:cNvSpPr>
              <a:spLocks noChangeArrowheads="1"/>
            </p:cNvSpPr>
            <p:nvPr/>
          </p:nvSpPr>
          <p:spPr bwMode="auto">
            <a:xfrm>
              <a:off x="1504062" y="1574489"/>
              <a:ext cx="7293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Alendronate</a:t>
              </a:r>
            </a:p>
          </p:txBody>
        </p:sp>
        <p:sp>
          <p:nvSpPr>
            <p:cNvPr id="55" name="Rectangle 14">
              <a:extLst>
                <a:ext uri="{FF2B5EF4-FFF2-40B4-BE49-F238E27FC236}">
                  <a16:creationId xmlns:a16="http://schemas.microsoft.com/office/drawing/2014/main" xmlns="" id="{A91B7D74-7B4E-0442-B3C1-31FF6B275054}"/>
                </a:ext>
              </a:extLst>
            </p:cNvPr>
            <p:cNvSpPr>
              <a:spLocks noChangeArrowheads="1"/>
            </p:cNvSpPr>
            <p:nvPr/>
          </p:nvSpPr>
          <p:spPr bwMode="auto">
            <a:xfrm>
              <a:off x="1504062" y="1382768"/>
              <a:ext cx="90890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Romosozumab</a:t>
              </a:r>
            </a:p>
          </p:txBody>
        </p:sp>
        <p:cxnSp>
          <p:nvCxnSpPr>
            <p:cNvPr id="56" name="Straight Connector 55">
              <a:extLst>
                <a:ext uri="{FF2B5EF4-FFF2-40B4-BE49-F238E27FC236}">
                  <a16:creationId xmlns:a16="http://schemas.microsoft.com/office/drawing/2014/main" xmlns="" id="{25E73D81-81FE-584F-BB0D-6E2A57952F03}"/>
                </a:ext>
              </a:extLst>
            </p:cNvPr>
            <p:cNvCxnSpPr/>
            <p:nvPr/>
          </p:nvCxnSpPr>
          <p:spPr bwMode="auto">
            <a:xfrm>
              <a:off x="1144645" y="1466790"/>
              <a:ext cx="283464"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xmlns="" id="{AC719B36-949B-8247-918B-94AE0767C1B1}"/>
                </a:ext>
              </a:extLst>
            </p:cNvPr>
            <p:cNvCxnSpPr/>
            <p:nvPr/>
          </p:nvCxnSpPr>
          <p:spPr bwMode="auto">
            <a:xfrm>
              <a:off x="1150265" y="1658511"/>
              <a:ext cx="283464" cy="0"/>
            </a:xfrm>
            <a:prstGeom prst="line">
              <a:avLst/>
            </a:prstGeom>
            <a:solidFill>
              <a:schemeClr val="accent1"/>
            </a:solidFill>
            <a:ln w="28575" cap="flat" cmpd="sng" algn="ctr">
              <a:solidFill>
                <a:schemeClr val="accent2">
                  <a:lumMod val="40000"/>
                  <a:lumOff val="60000"/>
                </a:schemeClr>
              </a:solidFill>
              <a:prstDash val="solid"/>
              <a:round/>
              <a:headEnd type="none" w="med" len="med"/>
              <a:tailEnd type="none" w="med" len="med"/>
            </a:ln>
            <a:effectLst/>
          </p:spPr>
        </p:cxnSp>
      </p:grpSp>
      <p:grpSp>
        <p:nvGrpSpPr>
          <p:cNvPr id="58" name="Group 57">
            <a:extLst>
              <a:ext uri="{FF2B5EF4-FFF2-40B4-BE49-F238E27FC236}">
                <a16:creationId xmlns:a16="http://schemas.microsoft.com/office/drawing/2014/main" xmlns="" id="{2FF28A0E-1E69-054F-8F3A-3A3D8D7DFC31}"/>
              </a:ext>
            </a:extLst>
          </p:cNvPr>
          <p:cNvGrpSpPr/>
          <p:nvPr/>
        </p:nvGrpSpPr>
        <p:grpSpPr>
          <a:xfrm>
            <a:off x="4832196" y="1326310"/>
            <a:ext cx="2189439" cy="353672"/>
            <a:chOff x="10723680" y="748198"/>
            <a:chExt cx="2189439" cy="353672"/>
          </a:xfrm>
        </p:grpSpPr>
        <p:grpSp>
          <p:nvGrpSpPr>
            <p:cNvPr id="59" name="Group 58">
              <a:extLst>
                <a:ext uri="{FF2B5EF4-FFF2-40B4-BE49-F238E27FC236}">
                  <a16:creationId xmlns:a16="http://schemas.microsoft.com/office/drawing/2014/main" xmlns="" id="{05E3704A-22D3-EB4F-96B4-8C641FA879F3}"/>
                </a:ext>
              </a:extLst>
            </p:cNvPr>
            <p:cNvGrpSpPr/>
            <p:nvPr/>
          </p:nvGrpSpPr>
          <p:grpSpPr>
            <a:xfrm>
              <a:off x="11087298" y="748198"/>
              <a:ext cx="1825821" cy="353672"/>
              <a:chOff x="5162207" y="1783262"/>
              <a:chExt cx="1825821" cy="353672"/>
            </a:xfrm>
          </p:grpSpPr>
          <p:sp>
            <p:nvSpPr>
              <p:cNvPr id="62" name="Rectangle 19">
                <a:extLst>
                  <a:ext uri="{FF2B5EF4-FFF2-40B4-BE49-F238E27FC236}">
                    <a16:creationId xmlns:a16="http://schemas.microsoft.com/office/drawing/2014/main" xmlns="" id="{83616E09-6E9F-D64B-B2CC-3AF898B69040}"/>
                  </a:ext>
                </a:extLst>
              </p:cNvPr>
              <p:cNvSpPr>
                <a:spLocks noChangeArrowheads="1"/>
              </p:cNvSpPr>
              <p:nvPr/>
            </p:nvSpPr>
            <p:spPr bwMode="auto">
              <a:xfrm>
                <a:off x="5162207" y="1975351"/>
                <a:ext cx="164628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Alendronate-to-alendronate</a:t>
                </a:r>
              </a:p>
            </p:txBody>
          </p:sp>
          <p:sp>
            <p:nvSpPr>
              <p:cNvPr id="63" name="Rectangle 14">
                <a:extLst>
                  <a:ext uri="{FF2B5EF4-FFF2-40B4-BE49-F238E27FC236}">
                    <a16:creationId xmlns:a16="http://schemas.microsoft.com/office/drawing/2014/main" xmlns="" id="{0491EFCF-203A-C845-8AAE-2D38F2E5036E}"/>
                  </a:ext>
                </a:extLst>
              </p:cNvPr>
              <p:cNvSpPr>
                <a:spLocks noChangeArrowheads="1"/>
              </p:cNvSpPr>
              <p:nvPr/>
            </p:nvSpPr>
            <p:spPr bwMode="auto">
              <a:xfrm>
                <a:off x="5162207" y="1783262"/>
                <a:ext cx="18258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Romosozumab-to-alendronate</a:t>
                </a:r>
              </a:p>
            </p:txBody>
          </p:sp>
        </p:grpSp>
        <p:cxnSp>
          <p:nvCxnSpPr>
            <p:cNvPr id="60" name="Straight Connector 59">
              <a:extLst>
                <a:ext uri="{FF2B5EF4-FFF2-40B4-BE49-F238E27FC236}">
                  <a16:creationId xmlns:a16="http://schemas.microsoft.com/office/drawing/2014/main" xmlns="" id="{D3BF740F-44AD-D744-9C21-5C5A7F683344}"/>
                </a:ext>
              </a:extLst>
            </p:cNvPr>
            <p:cNvCxnSpPr/>
            <p:nvPr/>
          </p:nvCxnSpPr>
          <p:spPr bwMode="auto">
            <a:xfrm>
              <a:off x="10723680" y="826994"/>
              <a:ext cx="283464" cy="0"/>
            </a:xfrm>
            <a:prstGeom prst="line">
              <a:avLst/>
            </a:prstGeom>
            <a:solidFill>
              <a:schemeClr val="accent1"/>
            </a:solidFill>
            <a:ln w="28575" cap="flat" cmpd="sng" algn="ctr">
              <a:solidFill>
                <a:schemeClr val="tx2"/>
              </a:solidFill>
              <a:prstDash val="sysDash"/>
              <a:round/>
              <a:headEnd type="none" w="med" len="med"/>
              <a:tailEnd type="none" w="med" len="med"/>
            </a:ln>
            <a:effectLst/>
          </p:spPr>
        </p:cxnSp>
        <p:cxnSp>
          <p:nvCxnSpPr>
            <p:cNvPr id="61" name="Straight Connector 60">
              <a:extLst>
                <a:ext uri="{FF2B5EF4-FFF2-40B4-BE49-F238E27FC236}">
                  <a16:creationId xmlns:a16="http://schemas.microsoft.com/office/drawing/2014/main" xmlns="" id="{3D2E1CE0-6815-5741-9FDD-C4650755089B}"/>
                </a:ext>
              </a:extLst>
            </p:cNvPr>
            <p:cNvCxnSpPr/>
            <p:nvPr/>
          </p:nvCxnSpPr>
          <p:spPr bwMode="auto">
            <a:xfrm>
              <a:off x="10746985" y="1019083"/>
              <a:ext cx="283464" cy="0"/>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grpSp>
      <p:pic>
        <p:nvPicPr>
          <p:cNvPr id="24" name="Image 23" descr="4.tiff"/>
          <p:cNvPicPr>
            <a:picLocks noChangeAspect="1"/>
          </p:cNvPicPr>
          <p:nvPr/>
        </p:nvPicPr>
        <p:blipFill rotWithShape="1">
          <a:blip r:embed="rId4">
            <a:extLst>
              <a:ext uri="{28A0092B-C50C-407E-A947-70E740481C1C}">
                <a14:useLocalDpi xmlns:a14="http://schemas.microsoft.com/office/drawing/2010/main" val="0"/>
              </a:ext>
            </a:extLst>
          </a:blip>
          <a:srcRect l="1997" t="16979" r="9059" b="11222"/>
          <a:stretch/>
        </p:blipFill>
        <p:spPr>
          <a:xfrm>
            <a:off x="4641589" y="4216514"/>
            <a:ext cx="4415111" cy="2547875"/>
          </a:xfrm>
          <a:prstGeom prst="rect">
            <a:avLst/>
          </a:prstGeom>
        </p:spPr>
      </p:pic>
      <p:sp>
        <p:nvSpPr>
          <p:cNvPr id="26" name="Rectangle 25"/>
          <p:cNvSpPr/>
          <p:nvPr/>
        </p:nvSpPr>
        <p:spPr>
          <a:xfrm>
            <a:off x="2018115" y="3032930"/>
            <a:ext cx="1249251" cy="2523977"/>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64456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cxnSp>
        <p:nvCxnSpPr>
          <p:cNvPr id="25" name="Straight Connector 24"/>
          <p:cNvCxnSpPr/>
          <p:nvPr/>
        </p:nvCxnSpPr>
        <p:spPr bwMode="auto">
          <a:xfrm rot="16200000">
            <a:off x="1573353" y="4017536"/>
            <a:ext cx="82016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a:xfrm>
            <a:off x="457200" y="77374"/>
            <a:ext cx="8229600" cy="1143000"/>
          </a:xfrm>
        </p:spPr>
        <p:txBody>
          <a:bodyPr>
            <a:normAutofit fontScale="90000"/>
          </a:bodyPr>
          <a:lstStyle/>
          <a:p>
            <a:r>
              <a:rPr lang="en-CA" sz="2000" b="0" i="1" dirty="0"/>
              <a:t>Primary Endpoint</a:t>
            </a:r>
            <a:r>
              <a:rPr lang="en-CA" sz="2000" dirty="0"/>
              <a:t/>
            </a:r>
            <a:br>
              <a:rPr lang="en-CA" sz="2000" dirty="0"/>
            </a:br>
            <a:r>
              <a:rPr lang="en-CA" sz="3100" dirty="0"/>
              <a:t>ARCH: Incidence of New Vertebral Fracture </a:t>
            </a:r>
            <a:br>
              <a:rPr lang="en-CA" sz="3100" dirty="0"/>
            </a:br>
            <a:r>
              <a:rPr lang="en-CA" sz="3100" dirty="0"/>
              <a:t>Through Month 24</a:t>
            </a:r>
            <a:endParaRPr lang="en-US" sz="3100" dirty="0"/>
          </a:p>
        </p:txBody>
      </p:sp>
      <p:sp>
        <p:nvSpPr>
          <p:cNvPr id="3" name="Text Placeholder 2">
            <a:extLst>
              <a:ext uri="{FF2B5EF4-FFF2-40B4-BE49-F238E27FC236}">
                <a16:creationId xmlns:a16="http://schemas.microsoft.com/office/drawing/2014/main" xmlns="" id="{C21B1B33-9598-A945-93E5-D72B3C34AAFD}"/>
              </a:ext>
            </a:extLst>
          </p:cNvPr>
          <p:cNvSpPr>
            <a:spLocks noGrp="1"/>
          </p:cNvSpPr>
          <p:nvPr>
            <p:ph type="body" sz="quarter" idx="10"/>
          </p:nvPr>
        </p:nvSpPr>
        <p:spPr>
          <a:xfrm>
            <a:off x="216000" y="5618553"/>
            <a:ext cx="8628455" cy="1013354"/>
          </a:xfrm>
        </p:spPr>
        <p:txBody>
          <a:bodyPr/>
          <a:lstStyle/>
          <a:p>
            <a:pPr>
              <a:spcAft>
                <a:spcPct val="0"/>
              </a:spcAft>
              <a:buClr>
                <a:srgbClr val="0063C3"/>
              </a:buClr>
              <a:defRPr/>
            </a:pPr>
            <a:r>
              <a:rPr lang="en-US" dirty="0">
                <a:cs typeface="Arial" panose="020B0604020202020204" pitchFamily="34" charset="0"/>
              </a:rPr>
              <a:t>n/N1 = number of subjects with fractures/number of subjects in the primary analysis set for vertebral fractures. </a:t>
            </a:r>
            <a:br>
              <a:rPr lang="en-US" dirty="0">
                <a:cs typeface="Arial" panose="020B0604020202020204" pitchFamily="34" charset="0"/>
              </a:rPr>
            </a:br>
            <a:r>
              <a:rPr lang="en-US" dirty="0">
                <a:cs typeface="Arial" panose="020B0604020202020204" pitchFamily="34" charset="0"/>
              </a:rPr>
              <a:t>*</a:t>
            </a:r>
            <a:r>
              <a:rPr lang="en-US" dirty="0">
                <a:solidFill>
                  <a:srgbClr val="777777"/>
                </a:solidFill>
                <a:cs typeface="Arial" panose="020B0604020202020204" pitchFamily="34" charset="0"/>
              </a:rPr>
              <a:t>Missing fracture status was imputed by multiple imputation for patients without observed fracture at an earlier time point. n and % are based on the average across five imputed datasets. </a:t>
            </a:r>
          </a:p>
          <a:p>
            <a:pPr>
              <a:spcAft>
                <a:spcPct val="0"/>
              </a:spcAft>
              <a:buClr>
                <a:srgbClr val="0063C3"/>
              </a:buClr>
              <a:defRPr/>
            </a:pPr>
            <a:r>
              <a:rPr lang="en-US" baseline="30000" dirty="0">
                <a:solidFill>
                  <a:srgbClr val="777777"/>
                </a:solidFill>
                <a:cs typeface="Arial" panose="020B0604020202020204" pitchFamily="34" charset="0"/>
              </a:rPr>
              <a:t>†</a:t>
            </a:r>
            <a:r>
              <a:rPr lang="en-US" dirty="0">
                <a:solidFill>
                  <a:srgbClr val="777777"/>
                </a:solidFill>
                <a:cs typeface="Arial" panose="020B0604020202020204" pitchFamily="34" charset="0"/>
              </a:rPr>
              <a:t>RRR at 12 months by LOCF: 36% (nominal p</a:t>
            </a:r>
            <a:r>
              <a:rPr lang="en-US" i="1" dirty="0">
                <a:solidFill>
                  <a:srgbClr val="777777"/>
                </a:solidFill>
                <a:cs typeface="Arial" panose="020B0604020202020204" pitchFamily="34" charset="0"/>
              </a:rPr>
              <a:t> </a:t>
            </a:r>
            <a:r>
              <a:rPr lang="en-US" dirty="0">
                <a:solidFill>
                  <a:srgbClr val="777777"/>
                </a:solidFill>
                <a:cs typeface="Arial" panose="020B0604020202020204" pitchFamily="34" charset="0"/>
              </a:rPr>
              <a:t>= 0.008): Romosozumab: 3.2% (55/1696) vs alendronate: 5.0% (85/1703).</a:t>
            </a:r>
            <a:endParaRPr lang="en-US" baseline="30000" dirty="0">
              <a:solidFill>
                <a:srgbClr val="777777"/>
              </a:solidFill>
              <a:cs typeface="Arial" panose="020B0604020202020204" pitchFamily="34" charset="0"/>
            </a:endParaRPr>
          </a:p>
          <a:p>
            <a:pPr>
              <a:spcAft>
                <a:spcPct val="0"/>
              </a:spcAft>
              <a:buClr>
                <a:srgbClr val="0063C3"/>
              </a:buClr>
              <a:defRPr/>
            </a:pPr>
            <a:r>
              <a:rPr lang="en-US" baseline="30000" dirty="0">
                <a:solidFill>
                  <a:srgbClr val="777777"/>
                </a:solidFill>
                <a:cs typeface="Arial" panose="020B0604020202020204" pitchFamily="34" charset="0"/>
              </a:rPr>
              <a:t>‡</a:t>
            </a:r>
            <a:r>
              <a:rPr lang="en-US" dirty="0">
                <a:solidFill>
                  <a:srgbClr val="777777"/>
                </a:solidFill>
                <a:cs typeface="Arial" panose="020B0604020202020204" pitchFamily="34" charset="0"/>
              </a:rPr>
              <a:t>RRR at 24 months by LOCF: 50% (nominal p &lt; 0.001): Romosozumab-to-alendronate: 4.1% (74/1825) vs </a:t>
            </a:r>
            <a:r>
              <a:rPr lang="en-US" dirty="0">
                <a:cs typeface="Arial" panose="020B0604020202020204" pitchFamily="34" charset="0"/>
              </a:rPr>
              <a:t>a</a:t>
            </a:r>
            <a:r>
              <a:rPr lang="en-US" dirty="0">
                <a:solidFill>
                  <a:srgbClr val="777777"/>
                </a:solidFill>
                <a:cs typeface="Arial" panose="020B0604020202020204" pitchFamily="34" charset="0"/>
              </a:rPr>
              <a:t>lendronate-to-alendronate: 8.0% (147/1843).</a:t>
            </a:r>
            <a:br>
              <a:rPr lang="en-US" dirty="0">
                <a:solidFill>
                  <a:srgbClr val="777777"/>
                </a:solidFill>
                <a:cs typeface="Arial" panose="020B0604020202020204" pitchFamily="34" charset="0"/>
              </a:rPr>
            </a:br>
            <a:r>
              <a:rPr lang="en-US" dirty="0">
                <a:solidFill>
                  <a:srgbClr val="777777"/>
                </a:solidFill>
                <a:cs typeface="Arial" panose="020B0604020202020204" pitchFamily="34" charset="0"/>
              </a:rPr>
              <a:t>LOCF = last observation carried forward; RRR = relative risk reduction.</a:t>
            </a:r>
          </a:p>
          <a:p>
            <a:pPr>
              <a:spcAft>
                <a:spcPct val="0"/>
              </a:spcAft>
              <a:buClr>
                <a:srgbClr val="0063C3"/>
              </a:buClr>
              <a:defRPr/>
            </a:pPr>
            <a:r>
              <a:rPr lang="nb-NO" dirty="0" err="1">
                <a:solidFill>
                  <a:srgbClr val="777777"/>
                </a:solidFill>
                <a:cs typeface="Arial" panose="020B0604020202020204" pitchFamily="34" charset="0"/>
              </a:rPr>
              <a:t>Adapted</a:t>
            </a:r>
            <a:r>
              <a:rPr lang="nb-NO" dirty="0">
                <a:solidFill>
                  <a:srgbClr val="777777"/>
                </a:solidFill>
                <a:cs typeface="Arial" panose="020B0604020202020204" pitchFamily="34" charset="0"/>
              </a:rPr>
              <a:t> from: </a:t>
            </a:r>
            <a:r>
              <a:rPr lang="nb-NO" dirty="0" err="1">
                <a:solidFill>
                  <a:srgbClr val="777777"/>
                </a:solidFill>
                <a:cs typeface="Arial" panose="020B0604020202020204" pitchFamily="34" charset="0"/>
              </a:rPr>
              <a:t>Saag</a:t>
            </a:r>
            <a:r>
              <a:rPr lang="nb-NO" dirty="0">
                <a:solidFill>
                  <a:srgbClr val="777777"/>
                </a:solidFill>
                <a:cs typeface="Arial" panose="020B0604020202020204" pitchFamily="34" charset="0"/>
              </a:rPr>
              <a:t> KG, </a:t>
            </a:r>
            <a:r>
              <a:rPr lang="nb-NO" i="1" dirty="0">
                <a:solidFill>
                  <a:srgbClr val="777777"/>
                </a:solidFill>
                <a:cs typeface="Arial" panose="020B0604020202020204" pitchFamily="34" charset="0"/>
              </a:rPr>
              <a:t>et al. N </a:t>
            </a:r>
            <a:r>
              <a:rPr lang="nb-NO" i="1" dirty="0" err="1">
                <a:solidFill>
                  <a:srgbClr val="777777"/>
                </a:solidFill>
                <a:cs typeface="Arial" panose="020B0604020202020204" pitchFamily="34" charset="0"/>
              </a:rPr>
              <a:t>Engl</a:t>
            </a:r>
            <a:r>
              <a:rPr lang="nb-NO" i="1" dirty="0">
                <a:solidFill>
                  <a:srgbClr val="777777"/>
                </a:solidFill>
                <a:cs typeface="Arial" panose="020B0604020202020204" pitchFamily="34" charset="0"/>
              </a:rPr>
              <a:t> J Med</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377:1417–27</a:t>
            </a:r>
            <a:r>
              <a:rPr lang="hr-HR" dirty="0">
                <a:solidFill>
                  <a:srgbClr val="777777"/>
                </a:solidFill>
                <a:cs typeface="Arial" panose="020B0604020202020204" pitchFamily="34" charset="0"/>
              </a:rPr>
              <a:t>.</a:t>
            </a:r>
          </a:p>
        </p:txBody>
      </p:sp>
      <p:graphicFrame>
        <p:nvGraphicFramePr>
          <p:cNvPr id="11" name="Chart 10"/>
          <p:cNvGraphicFramePr/>
          <p:nvPr>
            <p:extLst>
              <p:ext uri="{D42A27DB-BD31-4B8C-83A1-F6EECF244321}">
                <p14:modId xmlns:p14="http://schemas.microsoft.com/office/powerpoint/2010/main" val="2946208359"/>
              </p:ext>
            </p:extLst>
          </p:nvPr>
        </p:nvGraphicFramePr>
        <p:xfrm>
          <a:off x="4767490" y="2070380"/>
          <a:ext cx="3555406" cy="3161862"/>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p:cNvCxnSpPr/>
          <p:nvPr/>
        </p:nvCxnSpPr>
        <p:spPr bwMode="auto">
          <a:xfrm>
            <a:off x="6291053" y="2541255"/>
            <a:ext cx="153469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16200000">
            <a:off x="7767165" y="2599839"/>
            <a:ext cx="11716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a:off x="5617345" y="3214964"/>
            <a:ext cx="134741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5" name="Rectangle 14"/>
          <p:cNvSpPr>
            <a:spLocks noChangeArrowheads="1"/>
          </p:cNvSpPr>
          <p:nvPr/>
        </p:nvSpPr>
        <p:spPr bwMode="auto">
          <a:xfrm>
            <a:off x="6291054" y="2191817"/>
            <a:ext cx="15346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100" dirty="0"/>
              <a:t>RRR = 48%</a:t>
            </a:r>
            <a:r>
              <a:rPr lang="en-US" altLang="en-US" sz="1100" baseline="30000" dirty="0"/>
              <a:t>‡</a:t>
            </a:r>
            <a:endParaRPr lang="en-US" altLang="en-US" sz="1100" dirty="0"/>
          </a:p>
          <a:p>
            <a:pPr algn="ctr">
              <a:lnSpc>
                <a:spcPct val="100000"/>
              </a:lnSpc>
              <a:spcBef>
                <a:spcPct val="0"/>
              </a:spcBef>
              <a:buClrTx/>
              <a:buFontTx/>
              <a:buNone/>
            </a:pPr>
            <a:r>
              <a:rPr lang="en-US" altLang="en-US" sz="1100" dirty="0"/>
              <a:t>p &lt; 0.001</a:t>
            </a:r>
          </a:p>
        </p:txBody>
      </p:sp>
      <p:graphicFrame>
        <p:nvGraphicFramePr>
          <p:cNvPr id="20" name="Chart 19"/>
          <p:cNvGraphicFramePr/>
          <p:nvPr>
            <p:extLst>
              <p:ext uri="{D42A27DB-BD31-4B8C-83A1-F6EECF244321}">
                <p14:modId xmlns:p14="http://schemas.microsoft.com/office/powerpoint/2010/main" val="4031230977"/>
              </p:ext>
            </p:extLst>
          </p:nvPr>
        </p:nvGraphicFramePr>
        <p:xfrm>
          <a:off x="1037504" y="2071111"/>
          <a:ext cx="3555406" cy="3161862"/>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14"/>
          <p:cNvSpPr>
            <a:spLocks noChangeArrowheads="1"/>
          </p:cNvSpPr>
          <p:nvPr/>
        </p:nvSpPr>
        <p:spPr bwMode="auto">
          <a:xfrm>
            <a:off x="1983437" y="3266327"/>
            <a:ext cx="15346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100" dirty="0"/>
              <a:t>RRR = 37%</a:t>
            </a:r>
            <a:r>
              <a:rPr lang="en-US" altLang="en-US" sz="1100" baseline="30000" dirty="0"/>
              <a:t>†</a:t>
            </a:r>
            <a:endParaRPr lang="en-US" altLang="en-US" sz="1100" dirty="0"/>
          </a:p>
          <a:p>
            <a:pPr algn="ctr">
              <a:lnSpc>
                <a:spcPct val="100000"/>
              </a:lnSpc>
              <a:spcBef>
                <a:spcPct val="0"/>
              </a:spcBef>
              <a:buClrTx/>
              <a:buFontTx/>
              <a:buNone/>
            </a:pPr>
            <a:r>
              <a:rPr lang="en-US" altLang="en-US" sz="1100" dirty="0"/>
              <a:t>p = 0.003</a:t>
            </a:r>
          </a:p>
        </p:txBody>
      </p:sp>
      <p:cxnSp>
        <p:nvCxnSpPr>
          <p:cNvPr id="23" name="Straight Connector 22"/>
          <p:cNvCxnSpPr/>
          <p:nvPr/>
        </p:nvCxnSpPr>
        <p:spPr bwMode="auto">
          <a:xfrm>
            <a:off x="1983436" y="3607453"/>
            <a:ext cx="153469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rot="16200000">
            <a:off x="3400965" y="3724621"/>
            <a:ext cx="23433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4" name="Group 3">
            <a:extLst>
              <a:ext uri="{FF2B5EF4-FFF2-40B4-BE49-F238E27FC236}">
                <a16:creationId xmlns:a16="http://schemas.microsoft.com/office/drawing/2014/main" xmlns="" id="{46CA43AE-C060-F74C-A175-484B01CEC09F}"/>
              </a:ext>
            </a:extLst>
          </p:cNvPr>
          <p:cNvGrpSpPr/>
          <p:nvPr/>
        </p:nvGrpSpPr>
        <p:grpSpPr>
          <a:xfrm>
            <a:off x="5498523" y="1305164"/>
            <a:ext cx="2155290" cy="349438"/>
            <a:chOff x="4702463" y="1414808"/>
            <a:chExt cx="2155290" cy="349438"/>
          </a:xfrm>
        </p:grpSpPr>
        <p:sp>
          <p:nvSpPr>
            <p:cNvPr id="31" name="Rectangle 19"/>
            <p:cNvSpPr>
              <a:spLocks noChangeArrowheads="1"/>
            </p:cNvSpPr>
            <p:nvPr/>
          </p:nvSpPr>
          <p:spPr bwMode="auto">
            <a:xfrm>
              <a:off x="4965995" y="1594969"/>
              <a:ext cx="171681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100" b="0" dirty="0"/>
                <a:t>Alendronate-to-alendronate</a:t>
              </a:r>
            </a:p>
          </p:txBody>
        </p:sp>
        <p:sp>
          <p:nvSpPr>
            <p:cNvPr id="32" name="Rectangle 31"/>
            <p:cNvSpPr>
              <a:spLocks noChangeAspect="1"/>
            </p:cNvSpPr>
            <p:nvPr/>
          </p:nvSpPr>
          <p:spPr bwMode="auto">
            <a:xfrm>
              <a:off x="4702463" y="1616618"/>
              <a:ext cx="132564" cy="125978"/>
            </a:xfrm>
            <a:prstGeom prst="rect">
              <a:avLst/>
            </a:prstGeom>
            <a:solidFill>
              <a:schemeClr val="accent2">
                <a:lumMod val="40000"/>
                <a:lumOff val="60000"/>
              </a:schemeClr>
            </a:solidFill>
            <a:ln w="28575" cap="flat" cmpd="sng" algn="ctr">
              <a:no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33" name="Rectangle 14"/>
            <p:cNvSpPr>
              <a:spLocks noChangeArrowheads="1"/>
            </p:cNvSpPr>
            <p:nvPr/>
          </p:nvSpPr>
          <p:spPr bwMode="auto">
            <a:xfrm>
              <a:off x="4953385" y="1414808"/>
              <a:ext cx="19043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100" b="0" dirty="0"/>
                <a:t>Romosozumab-to-alendronate</a:t>
              </a:r>
            </a:p>
          </p:txBody>
        </p:sp>
        <p:sp>
          <p:nvSpPr>
            <p:cNvPr id="34" name="Rectangle 33"/>
            <p:cNvSpPr>
              <a:spLocks noChangeAspect="1"/>
            </p:cNvSpPr>
            <p:nvPr/>
          </p:nvSpPr>
          <p:spPr bwMode="auto">
            <a:xfrm>
              <a:off x="4702463" y="1437652"/>
              <a:ext cx="130053" cy="123589"/>
            </a:xfrm>
            <a:prstGeom prst="rect">
              <a:avLst/>
            </a:prstGeom>
            <a:solidFill>
              <a:schemeClr val="accent1"/>
            </a:solidFill>
            <a:ln w="28575" cap="flat" cmpd="sng" algn="ctr">
              <a:no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
        <p:nvSpPr>
          <p:cNvPr id="36" name="Rectangle 19"/>
          <p:cNvSpPr>
            <a:spLocks noChangeArrowheads="1"/>
          </p:cNvSpPr>
          <p:nvPr/>
        </p:nvSpPr>
        <p:spPr bwMode="auto">
          <a:xfrm>
            <a:off x="3298159" y="1305164"/>
            <a:ext cx="76142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100" b="0" dirty="0"/>
              <a:t>Alendronate</a:t>
            </a:r>
          </a:p>
        </p:txBody>
      </p:sp>
      <p:sp>
        <p:nvSpPr>
          <p:cNvPr id="37" name="Rectangle 36"/>
          <p:cNvSpPr>
            <a:spLocks noChangeAspect="1"/>
          </p:cNvSpPr>
          <p:nvPr/>
        </p:nvSpPr>
        <p:spPr bwMode="auto">
          <a:xfrm>
            <a:off x="3113102" y="1326814"/>
            <a:ext cx="132564" cy="125977"/>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38" name="Rectangle 14"/>
          <p:cNvSpPr>
            <a:spLocks noChangeArrowheads="1"/>
          </p:cNvSpPr>
          <p:nvPr/>
        </p:nvSpPr>
        <p:spPr bwMode="auto">
          <a:xfrm>
            <a:off x="1983436" y="1305164"/>
            <a:ext cx="9489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100" b="0" dirty="0"/>
              <a:t>Romosozumab</a:t>
            </a:r>
          </a:p>
        </p:txBody>
      </p:sp>
      <p:sp>
        <p:nvSpPr>
          <p:cNvPr id="39" name="Rectangle 38"/>
          <p:cNvSpPr>
            <a:spLocks noChangeAspect="1"/>
          </p:cNvSpPr>
          <p:nvPr/>
        </p:nvSpPr>
        <p:spPr bwMode="auto">
          <a:xfrm>
            <a:off x="1779970" y="1328008"/>
            <a:ext cx="130053" cy="123589"/>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41" name="Rectangle 40"/>
          <p:cNvSpPr>
            <a:spLocks noChangeArrowheads="1"/>
          </p:cNvSpPr>
          <p:nvPr/>
        </p:nvSpPr>
        <p:spPr bwMode="auto">
          <a:xfrm>
            <a:off x="3110866" y="4191945"/>
            <a:ext cx="10229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200" dirty="0">
                <a:solidFill>
                  <a:schemeClr val="bg1"/>
                </a:solidFill>
              </a:rPr>
              <a:t>128/2047</a:t>
            </a:r>
            <a:endParaRPr lang="en-US" altLang="en-US" sz="1100" dirty="0">
              <a:solidFill>
                <a:schemeClr val="bg1"/>
              </a:solidFill>
            </a:endParaRPr>
          </a:p>
        </p:txBody>
      </p:sp>
      <p:sp>
        <p:nvSpPr>
          <p:cNvPr id="42" name="Rectangle 41"/>
          <p:cNvSpPr>
            <a:spLocks noChangeArrowheads="1"/>
          </p:cNvSpPr>
          <p:nvPr/>
        </p:nvSpPr>
        <p:spPr bwMode="auto">
          <a:xfrm>
            <a:off x="1700707" y="4601999"/>
            <a:ext cx="103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200" dirty="0">
                <a:solidFill>
                  <a:schemeClr val="bg1"/>
                </a:solidFill>
              </a:rPr>
              <a:t>82/2046</a:t>
            </a:r>
            <a:endParaRPr lang="en-US" altLang="en-US" sz="1100" dirty="0">
              <a:solidFill>
                <a:schemeClr val="bg1"/>
              </a:solidFill>
            </a:endParaRPr>
          </a:p>
        </p:txBody>
      </p:sp>
      <p:sp>
        <p:nvSpPr>
          <p:cNvPr id="43" name="Rectangle 42"/>
          <p:cNvSpPr>
            <a:spLocks noChangeArrowheads="1"/>
          </p:cNvSpPr>
          <p:nvPr/>
        </p:nvSpPr>
        <p:spPr bwMode="auto">
          <a:xfrm>
            <a:off x="6865224" y="3090727"/>
            <a:ext cx="10029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200" dirty="0">
                <a:solidFill>
                  <a:schemeClr val="bg1"/>
                </a:solidFill>
              </a:rPr>
              <a:t>243/2047</a:t>
            </a:r>
            <a:endParaRPr lang="en-US" altLang="en-US" sz="1100" dirty="0">
              <a:solidFill>
                <a:schemeClr val="bg1"/>
              </a:solidFill>
            </a:endParaRPr>
          </a:p>
        </p:txBody>
      </p:sp>
      <p:sp>
        <p:nvSpPr>
          <p:cNvPr id="44" name="Rectangle 43"/>
          <p:cNvSpPr>
            <a:spLocks noChangeArrowheads="1"/>
          </p:cNvSpPr>
          <p:nvPr/>
        </p:nvSpPr>
        <p:spPr bwMode="auto">
          <a:xfrm>
            <a:off x="5436738" y="4191945"/>
            <a:ext cx="9959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200" dirty="0">
                <a:solidFill>
                  <a:schemeClr val="bg1"/>
                </a:solidFill>
              </a:rPr>
              <a:t>127/2046</a:t>
            </a:r>
            <a:endParaRPr lang="en-US" altLang="en-US" sz="1100" dirty="0">
              <a:solidFill>
                <a:schemeClr val="bg1"/>
              </a:solidFill>
            </a:endParaRPr>
          </a:p>
        </p:txBody>
      </p:sp>
      <p:sp>
        <p:nvSpPr>
          <p:cNvPr id="57" name="TextBox 56">
            <a:extLst>
              <a:ext uri="{FF2B5EF4-FFF2-40B4-BE49-F238E27FC236}">
                <a16:creationId xmlns:a16="http://schemas.microsoft.com/office/drawing/2014/main" xmlns="" id="{BC21CAB8-2F95-DE48-A0DD-B10BC1FFF45B}"/>
              </a:ext>
            </a:extLst>
          </p:cNvPr>
          <p:cNvSpPr txBox="1"/>
          <p:nvPr/>
        </p:nvSpPr>
        <p:spPr>
          <a:xfrm>
            <a:off x="5197392" y="1790290"/>
            <a:ext cx="2995285" cy="307777"/>
          </a:xfrm>
          <a:prstGeom prst="rect">
            <a:avLst/>
          </a:prstGeom>
          <a:noFill/>
        </p:spPr>
        <p:txBody>
          <a:bodyPr wrap="square" rtlCol="0">
            <a:spAutoFit/>
          </a:bodyPr>
          <a:lstStyle/>
          <a:p>
            <a:pPr algn="ctr"/>
            <a:r>
              <a:rPr lang="en-US" sz="1400" b="1" dirty="0"/>
              <a:t>24 Months*</a:t>
            </a:r>
          </a:p>
        </p:txBody>
      </p:sp>
      <p:sp>
        <p:nvSpPr>
          <p:cNvPr id="58" name="TextBox 57">
            <a:extLst>
              <a:ext uri="{FF2B5EF4-FFF2-40B4-BE49-F238E27FC236}">
                <a16:creationId xmlns:a16="http://schemas.microsoft.com/office/drawing/2014/main" xmlns="" id="{2F070C25-3DAF-FE4D-8481-2014F75C8B5E}"/>
              </a:ext>
            </a:extLst>
          </p:cNvPr>
          <p:cNvSpPr txBox="1"/>
          <p:nvPr/>
        </p:nvSpPr>
        <p:spPr>
          <a:xfrm>
            <a:off x="1470297" y="1790290"/>
            <a:ext cx="2992517" cy="307777"/>
          </a:xfrm>
          <a:prstGeom prst="rect">
            <a:avLst/>
          </a:prstGeom>
          <a:noFill/>
        </p:spPr>
        <p:txBody>
          <a:bodyPr wrap="square" rtlCol="0">
            <a:spAutoFit/>
          </a:bodyPr>
          <a:lstStyle/>
          <a:p>
            <a:pPr algn="ctr"/>
            <a:r>
              <a:rPr lang="en-US" sz="1400" b="1" dirty="0"/>
              <a:t>12 Months*</a:t>
            </a:r>
          </a:p>
        </p:txBody>
      </p:sp>
      <p:sp>
        <p:nvSpPr>
          <p:cNvPr id="68" name="TextBox 67">
            <a:extLst>
              <a:ext uri="{FF2B5EF4-FFF2-40B4-BE49-F238E27FC236}">
                <a16:creationId xmlns:a16="http://schemas.microsoft.com/office/drawing/2014/main" xmlns="" id="{BB6ABABD-8413-4A4B-9ABE-FDD66F57A1CD}"/>
              </a:ext>
            </a:extLst>
          </p:cNvPr>
          <p:cNvSpPr txBox="1"/>
          <p:nvPr/>
        </p:nvSpPr>
        <p:spPr>
          <a:xfrm rot="16200000">
            <a:off x="-666258" y="3492019"/>
            <a:ext cx="2862019" cy="261610"/>
          </a:xfrm>
          <a:prstGeom prst="rect">
            <a:avLst/>
          </a:prstGeom>
          <a:noFill/>
        </p:spPr>
        <p:txBody>
          <a:bodyPr wrap="square" rtlCol="0">
            <a:spAutoFit/>
          </a:bodyPr>
          <a:lstStyle/>
          <a:p>
            <a:pPr algn="ctr"/>
            <a:r>
              <a:rPr lang="en-US" sz="1100" b="1" dirty="0"/>
              <a:t>Subjects (%)</a:t>
            </a:r>
          </a:p>
        </p:txBody>
      </p:sp>
      <p:sp>
        <p:nvSpPr>
          <p:cNvPr id="69" name="TextBox 68">
            <a:extLst>
              <a:ext uri="{FF2B5EF4-FFF2-40B4-BE49-F238E27FC236}">
                <a16:creationId xmlns:a16="http://schemas.microsoft.com/office/drawing/2014/main" xmlns="" id="{FACDF367-9378-9649-B6C5-CDAB3FE43B08}"/>
              </a:ext>
            </a:extLst>
          </p:cNvPr>
          <p:cNvSpPr txBox="1"/>
          <p:nvPr/>
        </p:nvSpPr>
        <p:spPr>
          <a:xfrm rot="16200000">
            <a:off x="3177508" y="3492020"/>
            <a:ext cx="2862019" cy="261610"/>
          </a:xfrm>
          <a:prstGeom prst="rect">
            <a:avLst/>
          </a:prstGeom>
          <a:noFill/>
        </p:spPr>
        <p:txBody>
          <a:bodyPr wrap="square" rtlCol="0">
            <a:spAutoFit/>
          </a:bodyPr>
          <a:lstStyle/>
          <a:p>
            <a:pPr algn="ctr"/>
            <a:r>
              <a:rPr lang="en-US" sz="1100" b="1" dirty="0"/>
              <a:t>Subjects (%)</a:t>
            </a:r>
          </a:p>
        </p:txBody>
      </p:sp>
      <p:sp>
        <p:nvSpPr>
          <p:cNvPr id="35" name="Rectangle 34"/>
          <p:cNvSpPr/>
          <p:nvPr/>
        </p:nvSpPr>
        <p:spPr>
          <a:xfrm>
            <a:off x="1037504" y="2950970"/>
            <a:ext cx="542319" cy="653911"/>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141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28" name="Rectangle 227">
            <a:extLst>
              <a:ext uri="{FF2B5EF4-FFF2-40B4-BE49-F238E27FC236}">
                <a16:creationId xmlns:a16="http://schemas.microsoft.com/office/drawing/2014/main" xmlns="" id="{2E0A1F2E-8B61-3545-9B97-B1ECB8110A41}"/>
              </a:ext>
            </a:extLst>
          </p:cNvPr>
          <p:cNvSpPr/>
          <p:nvPr/>
        </p:nvSpPr>
        <p:spPr bwMode="auto">
          <a:xfrm>
            <a:off x="3166549" y="2131481"/>
            <a:ext cx="5131333" cy="3205131"/>
          </a:xfrm>
          <a:prstGeom prst="rect">
            <a:avLst/>
          </a:prstGeom>
          <a:solidFill>
            <a:schemeClr val="accent2">
              <a:lumMod val="40000"/>
              <a:lumOff val="60000"/>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229" name="Rectangle 228">
            <a:extLst>
              <a:ext uri="{FF2B5EF4-FFF2-40B4-BE49-F238E27FC236}">
                <a16:creationId xmlns:a16="http://schemas.microsoft.com/office/drawing/2014/main" xmlns="" id="{2C04146D-736B-3342-9D70-B4008CBAB1C1}"/>
              </a:ext>
            </a:extLst>
          </p:cNvPr>
          <p:cNvSpPr/>
          <p:nvPr/>
        </p:nvSpPr>
        <p:spPr bwMode="auto">
          <a:xfrm>
            <a:off x="1476462" y="2119751"/>
            <a:ext cx="1690087" cy="3205131"/>
          </a:xfrm>
          <a:prstGeom prst="rect">
            <a:avLst/>
          </a:prstGeom>
          <a:solidFill>
            <a:schemeClr val="tx2">
              <a:alpha val="7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230" name="TextBox 229">
            <a:extLst>
              <a:ext uri="{FF2B5EF4-FFF2-40B4-BE49-F238E27FC236}">
                <a16:creationId xmlns:a16="http://schemas.microsoft.com/office/drawing/2014/main" xmlns="" id="{5C83BDFF-59AD-E143-A8B2-1C9D4D54CD87}"/>
              </a:ext>
            </a:extLst>
          </p:cNvPr>
          <p:cNvSpPr txBox="1"/>
          <p:nvPr/>
        </p:nvSpPr>
        <p:spPr>
          <a:xfrm>
            <a:off x="1481366" y="2105613"/>
            <a:ext cx="1688074" cy="308556"/>
          </a:xfrm>
          <a:prstGeom prst="rect">
            <a:avLst/>
          </a:prstGeom>
          <a:solidFill>
            <a:schemeClr val="accent1"/>
          </a:solidFill>
          <a:ln>
            <a:noFill/>
          </a:ln>
        </p:spPr>
        <p:txBody>
          <a:bodyPr wrap="square" lIns="0" tIns="0" rIns="0" bIns="0" rtlCol="0" anchor="ctr">
            <a:noAutofit/>
          </a:bodyPr>
          <a:lstStyle/>
          <a:p>
            <a:pPr algn="ctr" defTabSz="685800" fontAlgn="base">
              <a:spcBef>
                <a:spcPct val="0"/>
              </a:spcBef>
              <a:spcAft>
                <a:spcPct val="0"/>
              </a:spcAft>
              <a:defRPr/>
            </a:pPr>
            <a:r>
              <a:rPr lang="en-US" sz="1000" dirty="0">
                <a:solidFill>
                  <a:schemeClr val="bg1"/>
                </a:solidFill>
                <a:latin typeface="Arial" pitchFamily="34" charset="0"/>
              </a:rPr>
              <a:t>Romosozumab </a:t>
            </a:r>
            <a:br>
              <a:rPr lang="en-US" sz="1000" dirty="0">
                <a:solidFill>
                  <a:schemeClr val="bg1"/>
                </a:solidFill>
                <a:latin typeface="Arial" pitchFamily="34" charset="0"/>
              </a:rPr>
            </a:br>
            <a:r>
              <a:rPr lang="en-US" sz="1000" dirty="0">
                <a:solidFill>
                  <a:schemeClr val="bg1"/>
                </a:solidFill>
                <a:latin typeface="Arial" pitchFamily="34" charset="0"/>
              </a:rPr>
              <a:t>vs alendronate</a:t>
            </a:r>
          </a:p>
        </p:txBody>
      </p:sp>
      <p:sp>
        <p:nvSpPr>
          <p:cNvPr id="231" name="TextBox 230">
            <a:extLst>
              <a:ext uri="{FF2B5EF4-FFF2-40B4-BE49-F238E27FC236}">
                <a16:creationId xmlns:a16="http://schemas.microsoft.com/office/drawing/2014/main" xmlns="" id="{55022E09-70BE-D248-AB72-61707B8A2E02}"/>
              </a:ext>
            </a:extLst>
          </p:cNvPr>
          <p:cNvSpPr txBox="1"/>
          <p:nvPr/>
        </p:nvSpPr>
        <p:spPr>
          <a:xfrm>
            <a:off x="3167803" y="2105613"/>
            <a:ext cx="5113875" cy="308556"/>
          </a:xfrm>
          <a:prstGeom prst="rect">
            <a:avLst/>
          </a:prstGeom>
          <a:solidFill>
            <a:schemeClr val="accent2">
              <a:lumMod val="40000"/>
              <a:lumOff val="60000"/>
            </a:schemeClr>
          </a:solidFill>
          <a:ln>
            <a:noFill/>
          </a:ln>
        </p:spPr>
        <p:txBody>
          <a:bodyPr wrap="square" lIns="0" tIns="0" rIns="0" bIns="0" rtlCol="0" anchor="ctr">
            <a:noAutofit/>
          </a:bodyPr>
          <a:lstStyle/>
          <a:p>
            <a:pPr algn="ctr" defTabSz="685800" fontAlgn="base">
              <a:spcBef>
                <a:spcPct val="0"/>
              </a:spcBef>
              <a:spcAft>
                <a:spcPct val="0"/>
              </a:spcAft>
              <a:defRPr/>
            </a:pPr>
            <a:r>
              <a:rPr lang="en-US" sz="1000" dirty="0">
                <a:solidFill>
                  <a:schemeClr val="bg1"/>
                </a:solidFill>
                <a:latin typeface="Arial" pitchFamily="34" charset="0"/>
              </a:rPr>
              <a:t>Open-label</a:t>
            </a:r>
          </a:p>
          <a:p>
            <a:pPr algn="ctr" defTabSz="685800" fontAlgn="base">
              <a:spcBef>
                <a:spcPct val="0"/>
              </a:spcBef>
              <a:spcAft>
                <a:spcPct val="0"/>
              </a:spcAft>
              <a:defRPr/>
            </a:pPr>
            <a:r>
              <a:rPr lang="en-US" sz="1000" dirty="0">
                <a:solidFill>
                  <a:schemeClr val="bg1"/>
                </a:solidFill>
                <a:latin typeface="Arial" pitchFamily="34" charset="0"/>
              </a:rPr>
              <a:t>alendronate</a:t>
            </a:r>
          </a:p>
        </p:txBody>
      </p:sp>
      <p:sp>
        <p:nvSpPr>
          <p:cNvPr id="353" name="TextBox 352"/>
          <p:cNvSpPr txBox="1"/>
          <p:nvPr/>
        </p:nvSpPr>
        <p:spPr>
          <a:xfrm>
            <a:off x="3236489" y="2592244"/>
            <a:ext cx="3374943" cy="397032"/>
          </a:xfrm>
          <a:prstGeom prst="rect">
            <a:avLst/>
          </a:prstGeom>
          <a:noFill/>
        </p:spPr>
        <p:txBody>
          <a:bodyPr wrap="square" rtlCol="0">
            <a:spAutoFit/>
          </a:bodyPr>
          <a:lstStyle/>
          <a:p>
            <a:pPr algn="ctr">
              <a:lnSpc>
                <a:spcPct val="90000"/>
              </a:lnSpc>
              <a:spcBef>
                <a:spcPct val="0"/>
              </a:spcBef>
              <a:buClrTx/>
              <a:buFontTx/>
              <a:buNone/>
            </a:pPr>
            <a:r>
              <a:rPr lang="en-US" altLang="en-US" sz="1100" b="1" dirty="0"/>
              <a:t>RRR = 19%</a:t>
            </a:r>
          </a:p>
          <a:p>
            <a:pPr algn="ctr">
              <a:lnSpc>
                <a:spcPct val="90000"/>
              </a:lnSpc>
              <a:spcBef>
                <a:spcPct val="0"/>
              </a:spcBef>
              <a:buClrTx/>
              <a:buNone/>
            </a:pPr>
            <a:r>
              <a:rPr lang="en-US" altLang="en-US" sz="1100" b="1" dirty="0"/>
              <a:t>p = 0.037</a:t>
            </a:r>
          </a:p>
        </p:txBody>
      </p:sp>
      <p:sp>
        <p:nvSpPr>
          <p:cNvPr id="2" name="Title 1"/>
          <p:cNvSpPr>
            <a:spLocks noGrp="1"/>
          </p:cNvSpPr>
          <p:nvPr>
            <p:ph type="title"/>
          </p:nvPr>
        </p:nvSpPr>
        <p:spPr/>
        <p:txBody>
          <a:bodyPr>
            <a:normAutofit/>
          </a:bodyPr>
          <a:lstStyle/>
          <a:p>
            <a:r>
              <a:rPr lang="en-CA" sz="2800" dirty="0"/>
              <a:t>ARCH: Incidence of Nonvertebral Fractures*</a:t>
            </a:r>
            <a:br>
              <a:rPr lang="en-CA" sz="2800" dirty="0"/>
            </a:br>
            <a:r>
              <a:rPr lang="en-CA" sz="2800" dirty="0"/>
              <a:t>at Primary Analysis</a:t>
            </a:r>
            <a:endParaRPr lang="en-US" sz="2800" dirty="0"/>
          </a:p>
        </p:txBody>
      </p:sp>
      <p:sp>
        <p:nvSpPr>
          <p:cNvPr id="3" name="Text Placeholder 2">
            <a:extLst>
              <a:ext uri="{FF2B5EF4-FFF2-40B4-BE49-F238E27FC236}">
                <a16:creationId xmlns:a16="http://schemas.microsoft.com/office/drawing/2014/main" xmlns="" id="{AD1D2A20-C829-A344-82E0-12A2B7992B67}"/>
              </a:ext>
            </a:extLst>
          </p:cNvPr>
          <p:cNvSpPr>
            <a:spLocks noGrp="1"/>
          </p:cNvSpPr>
          <p:nvPr>
            <p:ph type="body" sz="quarter" idx="10"/>
          </p:nvPr>
        </p:nvSpPr>
        <p:spPr>
          <a:xfrm>
            <a:off x="216000" y="6144851"/>
            <a:ext cx="8628455" cy="487056"/>
          </a:xfrm>
        </p:spPr>
        <p:txBody>
          <a:bodyPr/>
          <a:lstStyle/>
          <a:p>
            <a:r>
              <a:rPr lang="en-US" dirty="0"/>
              <a:t>*Secondary endpoint. n = number of subjects at risk for event at time point of interest. </a:t>
            </a:r>
            <a:br>
              <a:rPr lang="en-US" dirty="0"/>
            </a:br>
            <a:r>
              <a:rPr lang="en-US" dirty="0"/>
              <a:t>Aln = alendronate; Romo = romosozumab; RRR = relative risk reduction.</a:t>
            </a:r>
          </a:p>
          <a:p>
            <a:r>
              <a:rPr lang="en-US" dirty="0"/>
              <a:t>Adapted from: Saag KG, </a:t>
            </a:r>
            <a:r>
              <a:rPr lang="en-US" i="1" dirty="0"/>
              <a:t>et al. N Engl J Med </a:t>
            </a:r>
            <a:r>
              <a:rPr lang="en-US" dirty="0"/>
              <a:t>2017;377:1417–27.</a:t>
            </a:r>
          </a:p>
        </p:txBody>
      </p:sp>
      <p:sp>
        <p:nvSpPr>
          <p:cNvPr id="10" name="Rectangle 9"/>
          <p:cNvSpPr/>
          <p:nvPr/>
        </p:nvSpPr>
        <p:spPr>
          <a:xfrm>
            <a:off x="99082" y="6118416"/>
            <a:ext cx="7570367" cy="275460"/>
          </a:xfrm>
          <a:prstGeom prst="rect">
            <a:avLst/>
          </a:prstGeom>
        </p:spPr>
        <p:txBody>
          <a:bodyPr wrap="square" anchor="b">
            <a:spAutoFit/>
          </a:bodyPr>
          <a:lstStyle/>
          <a:p>
            <a:pPr eaLnBrk="0" fontAlgn="base" hangingPunct="0">
              <a:lnSpc>
                <a:spcPct val="85000"/>
              </a:lnSpc>
              <a:spcAft>
                <a:spcPct val="0"/>
              </a:spcAft>
              <a:buClr>
                <a:srgbClr val="0063C3"/>
              </a:buClr>
              <a:defRPr/>
            </a:pPr>
            <a:r>
              <a:rPr lang="en-US" sz="1000" kern="0" dirty="0">
                <a:solidFill>
                  <a:srgbClr val="777777"/>
                </a:solidFill>
              </a:rPr>
              <a:t> </a:t>
            </a:r>
          </a:p>
          <a:p>
            <a:pPr eaLnBrk="0" fontAlgn="base" hangingPunct="0">
              <a:lnSpc>
                <a:spcPct val="85000"/>
              </a:lnSpc>
              <a:spcAft>
                <a:spcPct val="0"/>
              </a:spcAft>
              <a:buClr>
                <a:srgbClr val="0063C3"/>
              </a:buClr>
              <a:defRPr/>
            </a:pPr>
            <a:endParaRPr lang="en-US" sz="400" kern="0" dirty="0">
              <a:solidFill>
                <a:srgbClr val="777777"/>
              </a:solidFill>
            </a:endParaRPr>
          </a:p>
        </p:txBody>
      </p:sp>
      <p:sp>
        <p:nvSpPr>
          <p:cNvPr id="18" name="AutoShape 13"/>
          <p:cNvSpPr>
            <a:spLocks noChangeAspect="1" noChangeArrowheads="1" noTextEdit="1"/>
          </p:cNvSpPr>
          <p:nvPr/>
        </p:nvSpPr>
        <p:spPr bwMode="auto">
          <a:xfrm>
            <a:off x="5973034" y="4370063"/>
            <a:ext cx="9096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AutoShape 3"/>
          <p:cNvSpPr>
            <a:spLocks noChangeAspect="1" noChangeArrowheads="1" noTextEdit="1"/>
          </p:cNvSpPr>
          <p:nvPr/>
        </p:nvSpPr>
        <p:spPr bwMode="auto">
          <a:xfrm>
            <a:off x="1766159" y="4265288"/>
            <a:ext cx="8509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34" name="Group 133">
            <a:extLst>
              <a:ext uri="{FF2B5EF4-FFF2-40B4-BE49-F238E27FC236}">
                <a16:creationId xmlns:a16="http://schemas.microsoft.com/office/drawing/2014/main" xmlns="" id="{1D147758-3F64-8847-B29F-D0DE48BC860A}"/>
              </a:ext>
            </a:extLst>
          </p:cNvPr>
          <p:cNvGrpSpPr/>
          <p:nvPr/>
        </p:nvGrpSpPr>
        <p:grpSpPr>
          <a:xfrm>
            <a:off x="1503633" y="2886871"/>
            <a:ext cx="6775554" cy="2447573"/>
            <a:chOff x="1085850" y="2884488"/>
            <a:chExt cx="3325813" cy="2227263"/>
          </a:xfrm>
        </p:grpSpPr>
        <p:sp>
          <p:nvSpPr>
            <p:cNvPr id="177" name="Freeform 5">
              <a:extLst>
                <a:ext uri="{FF2B5EF4-FFF2-40B4-BE49-F238E27FC236}">
                  <a16:creationId xmlns:a16="http://schemas.microsoft.com/office/drawing/2014/main" xmlns="" id="{9FD94DA0-0F40-A249-A138-20E2B8800D89}"/>
                </a:ext>
              </a:extLst>
            </p:cNvPr>
            <p:cNvSpPr>
              <a:spLocks/>
            </p:cNvSpPr>
            <p:nvPr/>
          </p:nvSpPr>
          <p:spPr bwMode="auto">
            <a:xfrm>
              <a:off x="1085850" y="2884488"/>
              <a:ext cx="3325813" cy="2227263"/>
            </a:xfrm>
            <a:custGeom>
              <a:avLst/>
              <a:gdLst>
                <a:gd name="T0" fmla="*/ 23 w 2095"/>
                <a:gd name="T1" fmla="*/ 1386 h 1403"/>
                <a:gd name="T2" fmla="*/ 75 w 2095"/>
                <a:gd name="T3" fmla="*/ 1352 h 1403"/>
                <a:gd name="T4" fmla="*/ 98 w 2095"/>
                <a:gd name="T5" fmla="*/ 1317 h 1403"/>
                <a:gd name="T6" fmla="*/ 144 w 2095"/>
                <a:gd name="T7" fmla="*/ 1300 h 1403"/>
                <a:gd name="T8" fmla="*/ 161 w 2095"/>
                <a:gd name="T9" fmla="*/ 1257 h 1403"/>
                <a:gd name="T10" fmla="*/ 201 w 2095"/>
                <a:gd name="T11" fmla="*/ 1248 h 1403"/>
                <a:gd name="T12" fmla="*/ 207 w 2095"/>
                <a:gd name="T13" fmla="*/ 1205 h 1403"/>
                <a:gd name="T14" fmla="*/ 253 w 2095"/>
                <a:gd name="T15" fmla="*/ 1188 h 1403"/>
                <a:gd name="T16" fmla="*/ 270 w 2095"/>
                <a:gd name="T17" fmla="*/ 1162 h 1403"/>
                <a:gd name="T18" fmla="*/ 305 w 2095"/>
                <a:gd name="T19" fmla="*/ 1162 h 1403"/>
                <a:gd name="T20" fmla="*/ 316 w 2095"/>
                <a:gd name="T21" fmla="*/ 1137 h 1403"/>
                <a:gd name="T22" fmla="*/ 351 w 2095"/>
                <a:gd name="T23" fmla="*/ 1128 h 1403"/>
                <a:gd name="T24" fmla="*/ 380 w 2095"/>
                <a:gd name="T25" fmla="*/ 1094 h 1403"/>
                <a:gd name="T26" fmla="*/ 414 w 2095"/>
                <a:gd name="T27" fmla="*/ 1076 h 1403"/>
                <a:gd name="T28" fmla="*/ 437 w 2095"/>
                <a:gd name="T29" fmla="*/ 1042 h 1403"/>
                <a:gd name="T30" fmla="*/ 460 w 2095"/>
                <a:gd name="T31" fmla="*/ 1033 h 1403"/>
                <a:gd name="T32" fmla="*/ 495 w 2095"/>
                <a:gd name="T33" fmla="*/ 1016 h 1403"/>
                <a:gd name="T34" fmla="*/ 512 w 2095"/>
                <a:gd name="T35" fmla="*/ 999 h 1403"/>
                <a:gd name="T36" fmla="*/ 529 w 2095"/>
                <a:gd name="T37" fmla="*/ 973 h 1403"/>
                <a:gd name="T38" fmla="*/ 547 w 2095"/>
                <a:gd name="T39" fmla="*/ 947 h 1403"/>
                <a:gd name="T40" fmla="*/ 599 w 2095"/>
                <a:gd name="T41" fmla="*/ 913 h 1403"/>
                <a:gd name="T42" fmla="*/ 645 w 2095"/>
                <a:gd name="T43" fmla="*/ 853 h 1403"/>
                <a:gd name="T44" fmla="*/ 696 w 2095"/>
                <a:gd name="T45" fmla="*/ 835 h 1403"/>
                <a:gd name="T46" fmla="*/ 725 w 2095"/>
                <a:gd name="T47" fmla="*/ 792 h 1403"/>
                <a:gd name="T48" fmla="*/ 817 w 2095"/>
                <a:gd name="T49" fmla="*/ 766 h 1403"/>
                <a:gd name="T50" fmla="*/ 863 w 2095"/>
                <a:gd name="T51" fmla="*/ 723 h 1403"/>
                <a:gd name="T52" fmla="*/ 967 w 2095"/>
                <a:gd name="T53" fmla="*/ 698 h 1403"/>
                <a:gd name="T54" fmla="*/ 1007 w 2095"/>
                <a:gd name="T55" fmla="*/ 655 h 1403"/>
                <a:gd name="T56" fmla="*/ 1082 w 2095"/>
                <a:gd name="T57" fmla="*/ 629 h 1403"/>
                <a:gd name="T58" fmla="*/ 1134 w 2095"/>
                <a:gd name="T59" fmla="*/ 569 h 1403"/>
                <a:gd name="T60" fmla="*/ 1226 w 2095"/>
                <a:gd name="T61" fmla="*/ 543 h 1403"/>
                <a:gd name="T62" fmla="*/ 1261 w 2095"/>
                <a:gd name="T63" fmla="*/ 465 h 1403"/>
                <a:gd name="T64" fmla="*/ 1330 w 2095"/>
                <a:gd name="T65" fmla="*/ 439 h 1403"/>
                <a:gd name="T66" fmla="*/ 1353 w 2095"/>
                <a:gd name="T67" fmla="*/ 388 h 1403"/>
                <a:gd name="T68" fmla="*/ 1428 w 2095"/>
                <a:gd name="T69" fmla="*/ 379 h 1403"/>
                <a:gd name="T70" fmla="*/ 1479 w 2095"/>
                <a:gd name="T71" fmla="*/ 345 h 1403"/>
                <a:gd name="T72" fmla="*/ 1572 w 2095"/>
                <a:gd name="T73" fmla="*/ 310 h 1403"/>
                <a:gd name="T74" fmla="*/ 1623 w 2095"/>
                <a:gd name="T75" fmla="*/ 276 h 1403"/>
                <a:gd name="T76" fmla="*/ 1721 w 2095"/>
                <a:gd name="T77" fmla="*/ 259 h 1403"/>
                <a:gd name="T78" fmla="*/ 1744 w 2095"/>
                <a:gd name="T79" fmla="*/ 190 h 1403"/>
                <a:gd name="T80" fmla="*/ 1790 w 2095"/>
                <a:gd name="T81" fmla="*/ 155 h 1403"/>
                <a:gd name="T82" fmla="*/ 1877 w 2095"/>
                <a:gd name="T83" fmla="*/ 112 h 1403"/>
                <a:gd name="T84" fmla="*/ 1992 w 2095"/>
                <a:gd name="T85" fmla="*/ 87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5" h="1403">
                  <a:moveTo>
                    <a:pt x="0" y="1403"/>
                  </a:moveTo>
                  <a:lnTo>
                    <a:pt x="23" y="1403"/>
                  </a:lnTo>
                  <a:lnTo>
                    <a:pt x="23" y="1386"/>
                  </a:lnTo>
                  <a:lnTo>
                    <a:pt x="52" y="1386"/>
                  </a:lnTo>
                  <a:lnTo>
                    <a:pt x="52" y="1352"/>
                  </a:lnTo>
                  <a:lnTo>
                    <a:pt x="75" y="1352"/>
                  </a:lnTo>
                  <a:lnTo>
                    <a:pt x="75" y="1334"/>
                  </a:lnTo>
                  <a:lnTo>
                    <a:pt x="98" y="1334"/>
                  </a:lnTo>
                  <a:lnTo>
                    <a:pt x="98" y="1317"/>
                  </a:lnTo>
                  <a:lnTo>
                    <a:pt x="126" y="1317"/>
                  </a:lnTo>
                  <a:lnTo>
                    <a:pt x="126" y="1300"/>
                  </a:lnTo>
                  <a:lnTo>
                    <a:pt x="144" y="1300"/>
                  </a:lnTo>
                  <a:lnTo>
                    <a:pt x="144" y="1283"/>
                  </a:lnTo>
                  <a:lnTo>
                    <a:pt x="161" y="1283"/>
                  </a:lnTo>
                  <a:lnTo>
                    <a:pt x="161" y="1257"/>
                  </a:lnTo>
                  <a:lnTo>
                    <a:pt x="178" y="1257"/>
                  </a:lnTo>
                  <a:lnTo>
                    <a:pt x="178" y="1248"/>
                  </a:lnTo>
                  <a:lnTo>
                    <a:pt x="201" y="1248"/>
                  </a:lnTo>
                  <a:lnTo>
                    <a:pt x="201" y="1231"/>
                  </a:lnTo>
                  <a:lnTo>
                    <a:pt x="207" y="1231"/>
                  </a:lnTo>
                  <a:lnTo>
                    <a:pt x="207" y="1205"/>
                  </a:lnTo>
                  <a:lnTo>
                    <a:pt x="236" y="1205"/>
                  </a:lnTo>
                  <a:lnTo>
                    <a:pt x="236" y="1188"/>
                  </a:lnTo>
                  <a:lnTo>
                    <a:pt x="253" y="1188"/>
                  </a:lnTo>
                  <a:lnTo>
                    <a:pt x="253" y="1180"/>
                  </a:lnTo>
                  <a:lnTo>
                    <a:pt x="270" y="1180"/>
                  </a:lnTo>
                  <a:lnTo>
                    <a:pt x="270" y="1162"/>
                  </a:lnTo>
                  <a:lnTo>
                    <a:pt x="293" y="1162"/>
                  </a:lnTo>
                  <a:lnTo>
                    <a:pt x="293" y="1162"/>
                  </a:lnTo>
                  <a:lnTo>
                    <a:pt x="305" y="1162"/>
                  </a:lnTo>
                  <a:lnTo>
                    <a:pt x="305" y="1145"/>
                  </a:lnTo>
                  <a:lnTo>
                    <a:pt x="316" y="1145"/>
                  </a:lnTo>
                  <a:lnTo>
                    <a:pt x="316" y="1137"/>
                  </a:lnTo>
                  <a:lnTo>
                    <a:pt x="339" y="1137"/>
                  </a:lnTo>
                  <a:lnTo>
                    <a:pt x="339" y="1128"/>
                  </a:lnTo>
                  <a:lnTo>
                    <a:pt x="351" y="1128"/>
                  </a:lnTo>
                  <a:lnTo>
                    <a:pt x="351" y="1111"/>
                  </a:lnTo>
                  <a:lnTo>
                    <a:pt x="380" y="1111"/>
                  </a:lnTo>
                  <a:lnTo>
                    <a:pt x="380" y="1094"/>
                  </a:lnTo>
                  <a:lnTo>
                    <a:pt x="403" y="1094"/>
                  </a:lnTo>
                  <a:lnTo>
                    <a:pt x="403" y="1076"/>
                  </a:lnTo>
                  <a:lnTo>
                    <a:pt x="414" y="1076"/>
                  </a:lnTo>
                  <a:lnTo>
                    <a:pt x="414" y="1050"/>
                  </a:lnTo>
                  <a:lnTo>
                    <a:pt x="437" y="1050"/>
                  </a:lnTo>
                  <a:lnTo>
                    <a:pt x="437" y="1042"/>
                  </a:lnTo>
                  <a:lnTo>
                    <a:pt x="455" y="1042"/>
                  </a:lnTo>
                  <a:lnTo>
                    <a:pt x="455" y="1033"/>
                  </a:lnTo>
                  <a:lnTo>
                    <a:pt x="460" y="1033"/>
                  </a:lnTo>
                  <a:lnTo>
                    <a:pt x="460" y="1033"/>
                  </a:lnTo>
                  <a:lnTo>
                    <a:pt x="495" y="1033"/>
                  </a:lnTo>
                  <a:lnTo>
                    <a:pt x="495" y="1016"/>
                  </a:lnTo>
                  <a:lnTo>
                    <a:pt x="506" y="1016"/>
                  </a:lnTo>
                  <a:lnTo>
                    <a:pt x="512" y="1016"/>
                  </a:lnTo>
                  <a:lnTo>
                    <a:pt x="512" y="999"/>
                  </a:lnTo>
                  <a:lnTo>
                    <a:pt x="524" y="999"/>
                  </a:lnTo>
                  <a:lnTo>
                    <a:pt x="524" y="973"/>
                  </a:lnTo>
                  <a:lnTo>
                    <a:pt x="529" y="973"/>
                  </a:lnTo>
                  <a:lnTo>
                    <a:pt x="529" y="956"/>
                  </a:lnTo>
                  <a:lnTo>
                    <a:pt x="547" y="956"/>
                  </a:lnTo>
                  <a:lnTo>
                    <a:pt x="547" y="947"/>
                  </a:lnTo>
                  <a:lnTo>
                    <a:pt x="570" y="947"/>
                  </a:lnTo>
                  <a:lnTo>
                    <a:pt x="570" y="913"/>
                  </a:lnTo>
                  <a:lnTo>
                    <a:pt x="599" y="913"/>
                  </a:lnTo>
                  <a:lnTo>
                    <a:pt x="599" y="870"/>
                  </a:lnTo>
                  <a:lnTo>
                    <a:pt x="645" y="870"/>
                  </a:lnTo>
                  <a:lnTo>
                    <a:pt x="645" y="853"/>
                  </a:lnTo>
                  <a:lnTo>
                    <a:pt x="673" y="853"/>
                  </a:lnTo>
                  <a:lnTo>
                    <a:pt x="673" y="835"/>
                  </a:lnTo>
                  <a:lnTo>
                    <a:pt x="696" y="835"/>
                  </a:lnTo>
                  <a:lnTo>
                    <a:pt x="696" y="809"/>
                  </a:lnTo>
                  <a:lnTo>
                    <a:pt x="725" y="809"/>
                  </a:lnTo>
                  <a:lnTo>
                    <a:pt x="725" y="792"/>
                  </a:lnTo>
                  <a:lnTo>
                    <a:pt x="783" y="792"/>
                  </a:lnTo>
                  <a:lnTo>
                    <a:pt x="783" y="766"/>
                  </a:lnTo>
                  <a:lnTo>
                    <a:pt x="817" y="766"/>
                  </a:lnTo>
                  <a:lnTo>
                    <a:pt x="817" y="741"/>
                  </a:lnTo>
                  <a:lnTo>
                    <a:pt x="863" y="741"/>
                  </a:lnTo>
                  <a:lnTo>
                    <a:pt x="863" y="723"/>
                  </a:lnTo>
                  <a:lnTo>
                    <a:pt x="921" y="723"/>
                  </a:lnTo>
                  <a:lnTo>
                    <a:pt x="921" y="698"/>
                  </a:lnTo>
                  <a:lnTo>
                    <a:pt x="967" y="698"/>
                  </a:lnTo>
                  <a:lnTo>
                    <a:pt x="967" y="680"/>
                  </a:lnTo>
                  <a:lnTo>
                    <a:pt x="1007" y="680"/>
                  </a:lnTo>
                  <a:lnTo>
                    <a:pt x="1007" y="655"/>
                  </a:lnTo>
                  <a:lnTo>
                    <a:pt x="1048" y="655"/>
                  </a:lnTo>
                  <a:lnTo>
                    <a:pt x="1048" y="629"/>
                  </a:lnTo>
                  <a:lnTo>
                    <a:pt x="1082" y="629"/>
                  </a:lnTo>
                  <a:lnTo>
                    <a:pt x="1082" y="603"/>
                  </a:lnTo>
                  <a:lnTo>
                    <a:pt x="1134" y="603"/>
                  </a:lnTo>
                  <a:lnTo>
                    <a:pt x="1134" y="569"/>
                  </a:lnTo>
                  <a:lnTo>
                    <a:pt x="1186" y="569"/>
                  </a:lnTo>
                  <a:lnTo>
                    <a:pt x="1186" y="543"/>
                  </a:lnTo>
                  <a:lnTo>
                    <a:pt x="1226" y="543"/>
                  </a:lnTo>
                  <a:lnTo>
                    <a:pt x="1226" y="500"/>
                  </a:lnTo>
                  <a:lnTo>
                    <a:pt x="1261" y="500"/>
                  </a:lnTo>
                  <a:lnTo>
                    <a:pt x="1261" y="465"/>
                  </a:lnTo>
                  <a:lnTo>
                    <a:pt x="1301" y="465"/>
                  </a:lnTo>
                  <a:lnTo>
                    <a:pt x="1301" y="439"/>
                  </a:lnTo>
                  <a:lnTo>
                    <a:pt x="1330" y="439"/>
                  </a:lnTo>
                  <a:lnTo>
                    <a:pt x="1330" y="414"/>
                  </a:lnTo>
                  <a:lnTo>
                    <a:pt x="1353" y="414"/>
                  </a:lnTo>
                  <a:lnTo>
                    <a:pt x="1353" y="388"/>
                  </a:lnTo>
                  <a:lnTo>
                    <a:pt x="1382" y="388"/>
                  </a:lnTo>
                  <a:lnTo>
                    <a:pt x="1382" y="379"/>
                  </a:lnTo>
                  <a:lnTo>
                    <a:pt x="1428" y="379"/>
                  </a:lnTo>
                  <a:lnTo>
                    <a:pt x="1428" y="353"/>
                  </a:lnTo>
                  <a:lnTo>
                    <a:pt x="1479" y="353"/>
                  </a:lnTo>
                  <a:lnTo>
                    <a:pt x="1479" y="345"/>
                  </a:lnTo>
                  <a:lnTo>
                    <a:pt x="1525" y="345"/>
                  </a:lnTo>
                  <a:lnTo>
                    <a:pt x="1525" y="310"/>
                  </a:lnTo>
                  <a:lnTo>
                    <a:pt x="1572" y="310"/>
                  </a:lnTo>
                  <a:lnTo>
                    <a:pt x="1572" y="284"/>
                  </a:lnTo>
                  <a:lnTo>
                    <a:pt x="1623" y="284"/>
                  </a:lnTo>
                  <a:lnTo>
                    <a:pt x="1623" y="276"/>
                  </a:lnTo>
                  <a:lnTo>
                    <a:pt x="1675" y="276"/>
                  </a:lnTo>
                  <a:lnTo>
                    <a:pt x="1675" y="259"/>
                  </a:lnTo>
                  <a:lnTo>
                    <a:pt x="1721" y="259"/>
                  </a:lnTo>
                  <a:lnTo>
                    <a:pt x="1721" y="233"/>
                  </a:lnTo>
                  <a:lnTo>
                    <a:pt x="1744" y="233"/>
                  </a:lnTo>
                  <a:lnTo>
                    <a:pt x="1744" y="190"/>
                  </a:lnTo>
                  <a:lnTo>
                    <a:pt x="1773" y="190"/>
                  </a:lnTo>
                  <a:lnTo>
                    <a:pt x="1773" y="155"/>
                  </a:lnTo>
                  <a:lnTo>
                    <a:pt x="1790" y="155"/>
                  </a:lnTo>
                  <a:lnTo>
                    <a:pt x="1790" y="138"/>
                  </a:lnTo>
                  <a:lnTo>
                    <a:pt x="1877" y="138"/>
                  </a:lnTo>
                  <a:lnTo>
                    <a:pt x="1877" y="112"/>
                  </a:lnTo>
                  <a:lnTo>
                    <a:pt x="1980" y="112"/>
                  </a:lnTo>
                  <a:lnTo>
                    <a:pt x="1980" y="87"/>
                  </a:lnTo>
                  <a:lnTo>
                    <a:pt x="1992" y="87"/>
                  </a:lnTo>
                  <a:lnTo>
                    <a:pt x="1992" y="0"/>
                  </a:lnTo>
                  <a:lnTo>
                    <a:pt x="2095" y="0"/>
                  </a:lnTo>
                </a:path>
              </a:pathLst>
            </a:custGeom>
            <a:noFill/>
            <a:ln w="28575" cap="flat">
              <a:solidFill>
                <a:schemeClr val="accent2">
                  <a:lumMod val="40000"/>
                  <a:lumOff val="60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5">
              <a:extLst>
                <a:ext uri="{FF2B5EF4-FFF2-40B4-BE49-F238E27FC236}">
                  <a16:creationId xmlns:a16="http://schemas.microsoft.com/office/drawing/2014/main" xmlns="" id="{B79F08B1-1B0B-C74B-9D8F-D62DCD2E05EA}"/>
                </a:ext>
              </a:extLst>
            </p:cNvPr>
            <p:cNvSpPr>
              <a:spLocks/>
            </p:cNvSpPr>
            <p:nvPr/>
          </p:nvSpPr>
          <p:spPr bwMode="auto">
            <a:xfrm>
              <a:off x="1095375" y="4410075"/>
              <a:ext cx="831850" cy="693738"/>
            </a:xfrm>
            <a:custGeom>
              <a:avLst/>
              <a:gdLst>
                <a:gd name="T0" fmla="*/ 0 w 524"/>
                <a:gd name="T1" fmla="*/ 437 h 437"/>
                <a:gd name="T2" fmla="*/ 22 w 524"/>
                <a:gd name="T3" fmla="*/ 437 h 437"/>
                <a:gd name="T4" fmla="*/ 22 w 524"/>
                <a:gd name="T5" fmla="*/ 420 h 437"/>
                <a:gd name="T6" fmla="*/ 51 w 524"/>
                <a:gd name="T7" fmla="*/ 420 h 437"/>
                <a:gd name="T8" fmla="*/ 51 w 524"/>
                <a:gd name="T9" fmla="*/ 386 h 437"/>
                <a:gd name="T10" fmla="*/ 74 w 524"/>
                <a:gd name="T11" fmla="*/ 386 h 437"/>
                <a:gd name="T12" fmla="*/ 74 w 524"/>
                <a:gd name="T13" fmla="*/ 369 h 437"/>
                <a:gd name="T14" fmla="*/ 97 w 524"/>
                <a:gd name="T15" fmla="*/ 369 h 437"/>
                <a:gd name="T16" fmla="*/ 97 w 524"/>
                <a:gd name="T17" fmla="*/ 353 h 437"/>
                <a:gd name="T18" fmla="*/ 125 w 524"/>
                <a:gd name="T19" fmla="*/ 353 h 437"/>
                <a:gd name="T20" fmla="*/ 125 w 524"/>
                <a:gd name="T21" fmla="*/ 336 h 437"/>
                <a:gd name="T22" fmla="*/ 142 w 524"/>
                <a:gd name="T23" fmla="*/ 336 h 437"/>
                <a:gd name="T24" fmla="*/ 142 w 524"/>
                <a:gd name="T25" fmla="*/ 319 h 437"/>
                <a:gd name="T26" fmla="*/ 159 w 524"/>
                <a:gd name="T27" fmla="*/ 319 h 437"/>
                <a:gd name="T28" fmla="*/ 159 w 524"/>
                <a:gd name="T29" fmla="*/ 294 h 437"/>
                <a:gd name="T30" fmla="*/ 176 w 524"/>
                <a:gd name="T31" fmla="*/ 294 h 437"/>
                <a:gd name="T32" fmla="*/ 176 w 524"/>
                <a:gd name="T33" fmla="*/ 285 h 437"/>
                <a:gd name="T34" fmla="*/ 199 w 524"/>
                <a:gd name="T35" fmla="*/ 285 h 437"/>
                <a:gd name="T36" fmla="*/ 199 w 524"/>
                <a:gd name="T37" fmla="*/ 269 h 437"/>
                <a:gd name="T38" fmla="*/ 205 w 524"/>
                <a:gd name="T39" fmla="*/ 269 h 437"/>
                <a:gd name="T40" fmla="*/ 205 w 524"/>
                <a:gd name="T41" fmla="*/ 243 h 437"/>
                <a:gd name="T42" fmla="*/ 233 w 524"/>
                <a:gd name="T43" fmla="*/ 243 h 437"/>
                <a:gd name="T44" fmla="*/ 233 w 524"/>
                <a:gd name="T45" fmla="*/ 227 h 437"/>
                <a:gd name="T46" fmla="*/ 251 w 524"/>
                <a:gd name="T47" fmla="*/ 227 h 437"/>
                <a:gd name="T48" fmla="*/ 251 w 524"/>
                <a:gd name="T49" fmla="*/ 218 h 437"/>
                <a:gd name="T50" fmla="*/ 268 w 524"/>
                <a:gd name="T51" fmla="*/ 218 h 437"/>
                <a:gd name="T52" fmla="*/ 268 w 524"/>
                <a:gd name="T53" fmla="*/ 201 h 437"/>
                <a:gd name="T54" fmla="*/ 290 w 524"/>
                <a:gd name="T55" fmla="*/ 201 h 437"/>
                <a:gd name="T56" fmla="*/ 290 w 524"/>
                <a:gd name="T57" fmla="*/ 201 h 437"/>
                <a:gd name="T58" fmla="*/ 302 w 524"/>
                <a:gd name="T59" fmla="*/ 201 h 437"/>
                <a:gd name="T60" fmla="*/ 302 w 524"/>
                <a:gd name="T61" fmla="*/ 185 h 437"/>
                <a:gd name="T62" fmla="*/ 313 w 524"/>
                <a:gd name="T63" fmla="*/ 185 h 437"/>
                <a:gd name="T64" fmla="*/ 313 w 524"/>
                <a:gd name="T65" fmla="*/ 176 h 437"/>
                <a:gd name="T66" fmla="*/ 336 w 524"/>
                <a:gd name="T67" fmla="*/ 176 h 437"/>
                <a:gd name="T68" fmla="*/ 336 w 524"/>
                <a:gd name="T69" fmla="*/ 168 h 437"/>
                <a:gd name="T70" fmla="*/ 347 w 524"/>
                <a:gd name="T71" fmla="*/ 168 h 437"/>
                <a:gd name="T72" fmla="*/ 347 w 524"/>
                <a:gd name="T73" fmla="*/ 151 h 437"/>
                <a:gd name="T74" fmla="*/ 376 w 524"/>
                <a:gd name="T75" fmla="*/ 151 h 437"/>
                <a:gd name="T76" fmla="*/ 376 w 524"/>
                <a:gd name="T77" fmla="*/ 134 h 437"/>
                <a:gd name="T78" fmla="*/ 399 w 524"/>
                <a:gd name="T79" fmla="*/ 134 h 437"/>
                <a:gd name="T80" fmla="*/ 399 w 524"/>
                <a:gd name="T81" fmla="*/ 117 h 437"/>
                <a:gd name="T82" fmla="*/ 410 w 524"/>
                <a:gd name="T83" fmla="*/ 117 h 437"/>
                <a:gd name="T84" fmla="*/ 410 w 524"/>
                <a:gd name="T85" fmla="*/ 92 h 437"/>
                <a:gd name="T86" fmla="*/ 433 w 524"/>
                <a:gd name="T87" fmla="*/ 92 h 437"/>
                <a:gd name="T88" fmla="*/ 433 w 524"/>
                <a:gd name="T89" fmla="*/ 84 h 437"/>
                <a:gd name="T90" fmla="*/ 450 w 524"/>
                <a:gd name="T91" fmla="*/ 84 h 437"/>
                <a:gd name="T92" fmla="*/ 450 w 524"/>
                <a:gd name="T93" fmla="*/ 75 h 437"/>
                <a:gd name="T94" fmla="*/ 456 w 524"/>
                <a:gd name="T95" fmla="*/ 75 h 437"/>
                <a:gd name="T96" fmla="*/ 456 w 524"/>
                <a:gd name="T97" fmla="*/ 75 h 437"/>
                <a:gd name="T98" fmla="*/ 490 w 524"/>
                <a:gd name="T99" fmla="*/ 75 h 437"/>
                <a:gd name="T100" fmla="*/ 490 w 524"/>
                <a:gd name="T101" fmla="*/ 59 h 437"/>
                <a:gd name="T102" fmla="*/ 501 w 524"/>
                <a:gd name="T103" fmla="*/ 59 h 437"/>
                <a:gd name="T104" fmla="*/ 507 w 524"/>
                <a:gd name="T105" fmla="*/ 59 h 437"/>
                <a:gd name="T106" fmla="*/ 507 w 524"/>
                <a:gd name="T107" fmla="*/ 42 h 437"/>
                <a:gd name="T108" fmla="*/ 518 w 524"/>
                <a:gd name="T109" fmla="*/ 42 h 437"/>
                <a:gd name="T110" fmla="*/ 518 w 524"/>
                <a:gd name="T111" fmla="*/ 17 h 437"/>
                <a:gd name="T112" fmla="*/ 524 w 524"/>
                <a:gd name="T113" fmla="*/ 17 h 437"/>
                <a:gd name="T114" fmla="*/ 524 w 524"/>
                <a:gd name="T11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 h="437">
                  <a:moveTo>
                    <a:pt x="0" y="437"/>
                  </a:moveTo>
                  <a:lnTo>
                    <a:pt x="22" y="437"/>
                  </a:lnTo>
                  <a:lnTo>
                    <a:pt x="22" y="420"/>
                  </a:lnTo>
                  <a:lnTo>
                    <a:pt x="51" y="420"/>
                  </a:lnTo>
                  <a:lnTo>
                    <a:pt x="51" y="386"/>
                  </a:lnTo>
                  <a:lnTo>
                    <a:pt x="74" y="386"/>
                  </a:lnTo>
                  <a:lnTo>
                    <a:pt x="74" y="369"/>
                  </a:lnTo>
                  <a:lnTo>
                    <a:pt x="97" y="369"/>
                  </a:lnTo>
                  <a:lnTo>
                    <a:pt x="97" y="353"/>
                  </a:lnTo>
                  <a:lnTo>
                    <a:pt x="125" y="353"/>
                  </a:lnTo>
                  <a:lnTo>
                    <a:pt x="125" y="336"/>
                  </a:lnTo>
                  <a:lnTo>
                    <a:pt x="142" y="336"/>
                  </a:lnTo>
                  <a:lnTo>
                    <a:pt x="142" y="319"/>
                  </a:lnTo>
                  <a:lnTo>
                    <a:pt x="159" y="319"/>
                  </a:lnTo>
                  <a:lnTo>
                    <a:pt x="159" y="294"/>
                  </a:lnTo>
                  <a:lnTo>
                    <a:pt x="176" y="294"/>
                  </a:lnTo>
                  <a:lnTo>
                    <a:pt x="176" y="285"/>
                  </a:lnTo>
                  <a:lnTo>
                    <a:pt x="199" y="285"/>
                  </a:lnTo>
                  <a:lnTo>
                    <a:pt x="199" y="269"/>
                  </a:lnTo>
                  <a:lnTo>
                    <a:pt x="205" y="269"/>
                  </a:lnTo>
                  <a:lnTo>
                    <a:pt x="205" y="243"/>
                  </a:lnTo>
                  <a:lnTo>
                    <a:pt x="233" y="243"/>
                  </a:lnTo>
                  <a:lnTo>
                    <a:pt x="233" y="227"/>
                  </a:lnTo>
                  <a:lnTo>
                    <a:pt x="251" y="227"/>
                  </a:lnTo>
                  <a:lnTo>
                    <a:pt x="251" y="218"/>
                  </a:lnTo>
                  <a:lnTo>
                    <a:pt x="268" y="218"/>
                  </a:lnTo>
                  <a:lnTo>
                    <a:pt x="268" y="201"/>
                  </a:lnTo>
                  <a:lnTo>
                    <a:pt x="290" y="201"/>
                  </a:lnTo>
                  <a:lnTo>
                    <a:pt x="290" y="201"/>
                  </a:lnTo>
                  <a:lnTo>
                    <a:pt x="302" y="201"/>
                  </a:lnTo>
                  <a:lnTo>
                    <a:pt x="302" y="185"/>
                  </a:lnTo>
                  <a:lnTo>
                    <a:pt x="313" y="185"/>
                  </a:lnTo>
                  <a:lnTo>
                    <a:pt x="313" y="176"/>
                  </a:lnTo>
                  <a:lnTo>
                    <a:pt x="336" y="176"/>
                  </a:lnTo>
                  <a:lnTo>
                    <a:pt x="336" y="168"/>
                  </a:lnTo>
                  <a:lnTo>
                    <a:pt x="347" y="168"/>
                  </a:lnTo>
                  <a:lnTo>
                    <a:pt x="347" y="151"/>
                  </a:lnTo>
                  <a:lnTo>
                    <a:pt x="376" y="151"/>
                  </a:lnTo>
                  <a:lnTo>
                    <a:pt x="376" y="134"/>
                  </a:lnTo>
                  <a:lnTo>
                    <a:pt x="399" y="134"/>
                  </a:lnTo>
                  <a:lnTo>
                    <a:pt x="399" y="117"/>
                  </a:lnTo>
                  <a:lnTo>
                    <a:pt x="410" y="117"/>
                  </a:lnTo>
                  <a:lnTo>
                    <a:pt x="410" y="92"/>
                  </a:lnTo>
                  <a:lnTo>
                    <a:pt x="433" y="92"/>
                  </a:lnTo>
                  <a:lnTo>
                    <a:pt x="433" y="84"/>
                  </a:lnTo>
                  <a:lnTo>
                    <a:pt x="450" y="84"/>
                  </a:lnTo>
                  <a:lnTo>
                    <a:pt x="450" y="75"/>
                  </a:lnTo>
                  <a:lnTo>
                    <a:pt x="456" y="75"/>
                  </a:lnTo>
                  <a:lnTo>
                    <a:pt x="456" y="75"/>
                  </a:lnTo>
                  <a:lnTo>
                    <a:pt x="490" y="75"/>
                  </a:lnTo>
                  <a:lnTo>
                    <a:pt x="490" y="59"/>
                  </a:lnTo>
                  <a:lnTo>
                    <a:pt x="501" y="59"/>
                  </a:lnTo>
                  <a:lnTo>
                    <a:pt x="507" y="59"/>
                  </a:lnTo>
                  <a:lnTo>
                    <a:pt x="507" y="42"/>
                  </a:lnTo>
                  <a:lnTo>
                    <a:pt x="518" y="42"/>
                  </a:lnTo>
                  <a:lnTo>
                    <a:pt x="518" y="17"/>
                  </a:lnTo>
                  <a:lnTo>
                    <a:pt x="524" y="17"/>
                  </a:lnTo>
                  <a:lnTo>
                    <a:pt x="524" y="0"/>
                  </a:lnTo>
                </a:path>
              </a:pathLst>
            </a:custGeom>
            <a:noFill/>
            <a:ln w="28575" cap="flat">
              <a:solidFill>
                <a:schemeClr val="accent2">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5" name="Group 134">
            <a:extLst>
              <a:ext uri="{FF2B5EF4-FFF2-40B4-BE49-F238E27FC236}">
                <a16:creationId xmlns:a16="http://schemas.microsoft.com/office/drawing/2014/main" xmlns="" id="{E8C28230-C765-544C-BC76-D18451058EE1}"/>
              </a:ext>
            </a:extLst>
          </p:cNvPr>
          <p:cNvGrpSpPr/>
          <p:nvPr/>
        </p:nvGrpSpPr>
        <p:grpSpPr>
          <a:xfrm>
            <a:off x="1494917" y="3127615"/>
            <a:ext cx="6769815" cy="2206829"/>
            <a:chOff x="1076325" y="3103563"/>
            <a:chExt cx="3354388" cy="2008188"/>
          </a:xfrm>
        </p:grpSpPr>
        <p:sp>
          <p:nvSpPr>
            <p:cNvPr id="175" name="Freeform 6">
              <a:extLst>
                <a:ext uri="{FF2B5EF4-FFF2-40B4-BE49-F238E27FC236}">
                  <a16:creationId xmlns:a16="http://schemas.microsoft.com/office/drawing/2014/main" xmlns="" id="{65E56BD4-3919-224E-ABEE-19077EC06B79}"/>
                </a:ext>
              </a:extLst>
            </p:cNvPr>
            <p:cNvSpPr>
              <a:spLocks/>
            </p:cNvSpPr>
            <p:nvPr/>
          </p:nvSpPr>
          <p:spPr bwMode="auto">
            <a:xfrm>
              <a:off x="1076325" y="3103563"/>
              <a:ext cx="3354388" cy="2008188"/>
            </a:xfrm>
            <a:custGeom>
              <a:avLst/>
              <a:gdLst>
                <a:gd name="T0" fmla="*/ 23 w 2113"/>
                <a:gd name="T1" fmla="*/ 1265 h 1265"/>
                <a:gd name="T2" fmla="*/ 52 w 2113"/>
                <a:gd name="T3" fmla="*/ 1257 h 1265"/>
                <a:gd name="T4" fmla="*/ 69 w 2113"/>
                <a:gd name="T5" fmla="*/ 1240 h 1265"/>
                <a:gd name="T6" fmla="*/ 92 w 2113"/>
                <a:gd name="T7" fmla="*/ 1214 h 1265"/>
                <a:gd name="T8" fmla="*/ 98 w 2113"/>
                <a:gd name="T9" fmla="*/ 1205 h 1265"/>
                <a:gd name="T10" fmla="*/ 121 w 2113"/>
                <a:gd name="T11" fmla="*/ 1179 h 1265"/>
                <a:gd name="T12" fmla="*/ 138 w 2113"/>
                <a:gd name="T13" fmla="*/ 1153 h 1265"/>
                <a:gd name="T14" fmla="*/ 155 w 2113"/>
                <a:gd name="T15" fmla="*/ 1136 h 1265"/>
                <a:gd name="T16" fmla="*/ 190 w 2113"/>
                <a:gd name="T17" fmla="*/ 1119 h 1265"/>
                <a:gd name="T18" fmla="*/ 236 w 2113"/>
                <a:gd name="T19" fmla="*/ 1110 h 1265"/>
                <a:gd name="T20" fmla="*/ 265 w 2113"/>
                <a:gd name="T21" fmla="*/ 1085 h 1265"/>
                <a:gd name="T22" fmla="*/ 282 w 2113"/>
                <a:gd name="T23" fmla="*/ 1067 h 1265"/>
                <a:gd name="T24" fmla="*/ 305 w 2113"/>
                <a:gd name="T25" fmla="*/ 1059 h 1265"/>
                <a:gd name="T26" fmla="*/ 317 w 2113"/>
                <a:gd name="T27" fmla="*/ 1042 h 1265"/>
                <a:gd name="T28" fmla="*/ 340 w 2113"/>
                <a:gd name="T29" fmla="*/ 1033 h 1265"/>
                <a:gd name="T30" fmla="*/ 357 w 2113"/>
                <a:gd name="T31" fmla="*/ 1024 h 1265"/>
                <a:gd name="T32" fmla="*/ 368 w 2113"/>
                <a:gd name="T33" fmla="*/ 1016 h 1265"/>
                <a:gd name="T34" fmla="*/ 380 w 2113"/>
                <a:gd name="T35" fmla="*/ 999 h 1265"/>
                <a:gd name="T36" fmla="*/ 403 w 2113"/>
                <a:gd name="T37" fmla="*/ 990 h 1265"/>
                <a:gd name="T38" fmla="*/ 426 w 2113"/>
                <a:gd name="T39" fmla="*/ 981 h 1265"/>
                <a:gd name="T40" fmla="*/ 443 w 2113"/>
                <a:gd name="T41" fmla="*/ 964 h 1265"/>
                <a:gd name="T42" fmla="*/ 461 w 2113"/>
                <a:gd name="T43" fmla="*/ 947 h 1265"/>
                <a:gd name="T44" fmla="*/ 495 w 2113"/>
                <a:gd name="T45" fmla="*/ 947 h 1265"/>
                <a:gd name="T46" fmla="*/ 524 w 2113"/>
                <a:gd name="T47" fmla="*/ 930 h 1265"/>
                <a:gd name="T48" fmla="*/ 558 w 2113"/>
                <a:gd name="T49" fmla="*/ 912 h 1265"/>
                <a:gd name="T50" fmla="*/ 593 w 2113"/>
                <a:gd name="T51" fmla="*/ 887 h 1265"/>
                <a:gd name="T52" fmla="*/ 610 w 2113"/>
                <a:gd name="T53" fmla="*/ 878 h 1265"/>
                <a:gd name="T54" fmla="*/ 674 w 2113"/>
                <a:gd name="T55" fmla="*/ 861 h 1265"/>
                <a:gd name="T56" fmla="*/ 720 w 2113"/>
                <a:gd name="T57" fmla="*/ 835 h 1265"/>
                <a:gd name="T58" fmla="*/ 760 w 2113"/>
                <a:gd name="T59" fmla="*/ 809 h 1265"/>
                <a:gd name="T60" fmla="*/ 806 w 2113"/>
                <a:gd name="T61" fmla="*/ 775 h 1265"/>
                <a:gd name="T62" fmla="*/ 869 w 2113"/>
                <a:gd name="T63" fmla="*/ 749 h 1265"/>
                <a:gd name="T64" fmla="*/ 927 w 2113"/>
                <a:gd name="T65" fmla="*/ 723 h 1265"/>
                <a:gd name="T66" fmla="*/ 961 w 2113"/>
                <a:gd name="T67" fmla="*/ 706 h 1265"/>
                <a:gd name="T68" fmla="*/ 1008 w 2113"/>
                <a:gd name="T69" fmla="*/ 680 h 1265"/>
                <a:gd name="T70" fmla="*/ 1054 w 2113"/>
                <a:gd name="T71" fmla="*/ 646 h 1265"/>
                <a:gd name="T72" fmla="*/ 1088 w 2113"/>
                <a:gd name="T73" fmla="*/ 628 h 1265"/>
                <a:gd name="T74" fmla="*/ 1151 w 2113"/>
                <a:gd name="T75" fmla="*/ 603 h 1265"/>
                <a:gd name="T76" fmla="*/ 1174 w 2113"/>
                <a:gd name="T77" fmla="*/ 568 h 1265"/>
                <a:gd name="T78" fmla="*/ 1226 w 2113"/>
                <a:gd name="T79" fmla="*/ 534 h 1265"/>
                <a:gd name="T80" fmla="*/ 1272 w 2113"/>
                <a:gd name="T81" fmla="*/ 517 h 1265"/>
                <a:gd name="T82" fmla="*/ 1313 w 2113"/>
                <a:gd name="T83" fmla="*/ 474 h 1265"/>
                <a:gd name="T84" fmla="*/ 1428 w 2113"/>
                <a:gd name="T85" fmla="*/ 439 h 1265"/>
                <a:gd name="T86" fmla="*/ 1497 w 2113"/>
                <a:gd name="T87" fmla="*/ 405 h 1265"/>
                <a:gd name="T88" fmla="*/ 1543 w 2113"/>
                <a:gd name="T89" fmla="*/ 387 h 1265"/>
                <a:gd name="T90" fmla="*/ 1595 w 2113"/>
                <a:gd name="T91" fmla="*/ 370 h 1265"/>
                <a:gd name="T92" fmla="*/ 1652 w 2113"/>
                <a:gd name="T93" fmla="*/ 353 h 1265"/>
                <a:gd name="T94" fmla="*/ 1750 w 2113"/>
                <a:gd name="T95" fmla="*/ 327 h 1265"/>
                <a:gd name="T96" fmla="*/ 1802 w 2113"/>
                <a:gd name="T97" fmla="*/ 310 h 1265"/>
                <a:gd name="T98" fmla="*/ 1854 w 2113"/>
                <a:gd name="T99" fmla="*/ 241 h 1265"/>
                <a:gd name="T100" fmla="*/ 1975 w 2113"/>
                <a:gd name="T101" fmla="*/ 207 h 1265"/>
                <a:gd name="T102" fmla="*/ 2015 w 2113"/>
                <a:gd name="T103" fmla="*/ 172 h 1265"/>
                <a:gd name="T104" fmla="*/ 2055 w 2113"/>
                <a:gd name="T105" fmla="*/ 121 h 1265"/>
                <a:gd name="T106" fmla="*/ 2096 w 2113"/>
                <a:gd name="T107" fmla="*/ 52 h 1265"/>
                <a:gd name="T108" fmla="*/ 2113 w 2113"/>
                <a:gd name="T109" fmla="*/ 0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3" h="1265">
                  <a:moveTo>
                    <a:pt x="0" y="1265"/>
                  </a:moveTo>
                  <a:lnTo>
                    <a:pt x="23" y="1265"/>
                  </a:lnTo>
                  <a:lnTo>
                    <a:pt x="23" y="1257"/>
                  </a:lnTo>
                  <a:lnTo>
                    <a:pt x="52" y="1257"/>
                  </a:lnTo>
                  <a:lnTo>
                    <a:pt x="52" y="1240"/>
                  </a:lnTo>
                  <a:lnTo>
                    <a:pt x="69" y="1240"/>
                  </a:lnTo>
                  <a:lnTo>
                    <a:pt x="69" y="1214"/>
                  </a:lnTo>
                  <a:lnTo>
                    <a:pt x="92" y="1214"/>
                  </a:lnTo>
                  <a:lnTo>
                    <a:pt x="92" y="1205"/>
                  </a:lnTo>
                  <a:lnTo>
                    <a:pt x="98" y="1205"/>
                  </a:lnTo>
                  <a:lnTo>
                    <a:pt x="98" y="1179"/>
                  </a:lnTo>
                  <a:lnTo>
                    <a:pt x="121" y="1179"/>
                  </a:lnTo>
                  <a:lnTo>
                    <a:pt x="121" y="1153"/>
                  </a:lnTo>
                  <a:lnTo>
                    <a:pt x="138" y="1153"/>
                  </a:lnTo>
                  <a:lnTo>
                    <a:pt x="138" y="1136"/>
                  </a:lnTo>
                  <a:lnTo>
                    <a:pt x="155" y="1136"/>
                  </a:lnTo>
                  <a:lnTo>
                    <a:pt x="155" y="1119"/>
                  </a:lnTo>
                  <a:lnTo>
                    <a:pt x="190" y="1119"/>
                  </a:lnTo>
                  <a:lnTo>
                    <a:pt x="190" y="1110"/>
                  </a:lnTo>
                  <a:lnTo>
                    <a:pt x="236" y="1110"/>
                  </a:lnTo>
                  <a:lnTo>
                    <a:pt x="236" y="1085"/>
                  </a:lnTo>
                  <a:lnTo>
                    <a:pt x="265" y="1085"/>
                  </a:lnTo>
                  <a:lnTo>
                    <a:pt x="265" y="1067"/>
                  </a:lnTo>
                  <a:lnTo>
                    <a:pt x="282" y="1067"/>
                  </a:lnTo>
                  <a:lnTo>
                    <a:pt x="282" y="1059"/>
                  </a:lnTo>
                  <a:lnTo>
                    <a:pt x="305" y="1059"/>
                  </a:lnTo>
                  <a:lnTo>
                    <a:pt x="305" y="1042"/>
                  </a:lnTo>
                  <a:lnTo>
                    <a:pt x="317" y="1042"/>
                  </a:lnTo>
                  <a:lnTo>
                    <a:pt x="317" y="1033"/>
                  </a:lnTo>
                  <a:lnTo>
                    <a:pt x="340" y="1033"/>
                  </a:lnTo>
                  <a:lnTo>
                    <a:pt x="340" y="1024"/>
                  </a:lnTo>
                  <a:lnTo>
                    <a:pt x="357" y="1024"/>
                  </a:lnTo>
                  <a:lnTo>
                    <a:pt x="357" y="1016"/>
                  </a:lnTo>
                  <a:lnTo>
                    <a:pt x="368" y="1016"/>
                  </a:lnTo>
                  <a:lnTo>
                    <a:pt x="380" y="1016"/>
                  </a:lnTo>
                  <a:lnTo>
                    <a:pt x="380" y="999"/>
                  </a:lnTo>
                  <a:lnTo>
                    <a:pt x="403" y="999"/>
                  </a:lnTo>
                  <a:lnTo>
                    <a:pt x="403" y="990"/>
                  </a:lnTo>
                  <a:lnTo>
                    <a:pt x="426" y="990"/>
                  </a:lnTo>
                  <a:lnTo>
                    <a:pt x="426" y="981"/>
                  </a:lnTo>
                  <a:lnTo>
                    <a:pt x="443" y="981"/>
                  </a:lnTo>
                  <a:lnTo>
                    <a:pt x="443" y="964"/>
                  </a:lnTo>
                  <a:lnTo>
                    <a:pt x="461" y="964"/>
                  </a:lnTo>
                  <a:lnTo>
                    <a:pt x="461" y="947"/>
                  </a:lnTo>
                  <a:lnTo>
                    <a:pt x="495" y="947"/>
                  </a:lnTo>
                  <a:lnTo>
                    <a:pt x="495" y="947"/>
                  </a:lnTo>
                  <a:lnTo>
                    <a:pt x="524" y="947"/>
                  </a:lnTo>
                  <a:lnTo>
                    <a:pt x="524" y="930"/>
                  </a:lnTo>
                  <a:lnTo>
                    <a:pt x="558" y="930"/>
                  </a:lnTo>
                  <a:lnTo>
                    <a:pt x="558" y="912"/>
                  </a:lnTo>
                  <a:lnTo>
                    <a:pt x="593" y="912"/>
                  </a:lnTo>
                  <a:lnTo>
                    <a:pt x="593" y="887"/>
                  </a:lnTo>
                  <a:lnTo>
                    <a:pt x="610" y="887"/>
                  </a:lnTo>
                  <a:lnTo>
                    <a:pt x="610" y="878"/>
                  </a:lnTo>
                  <a:lnTo>
                    <a:pt x="674" y="878"/>
                  </a:lnTo>
                  <a:lnTo>
                    <a:pt x="674" y="861"/>
                  </a:lnTo>
                  <a:lnTo>
                    <a:pt x="720" y="861"/>
                  </a:lnTo>
                  <a:lnTo>
                    <a:pt x="720" y="835"/>
                  </a:lnTo>
                  <a:lnTo>
                    <a:pt x="760" y="835"/>
                  </a:lnTo>
                  <a:lnTo>
                    <a:pt x="760" y="809"/>
                  </a:lnTo>
                  <a:lnTo>
                    <a:pt x="806" y="809"/>
                  </a:lnTo>
                  <a:lnTo>
                    <a:pt x="806" y="775"/>
                  </a:lnTo>
                  <a:lnTo>
                    <a:pt x="869" y="775"/>
                  </a:lnTo>
                  <a:lnTo>
                    <a:pt x="869" y="749"/>
                  </a:lnTo>
                  <a:lnTo>
                    <a:pt x="927" y="749"/>
                  </a:lnTo>
                  <a:lnTo>
                    <a:pt x="927" y="723"/>
                  </a:lnTo>
                  <a:lnTo>
                    <a:pt x="961" y="723"/>
                  </a:lnTo>
                  <a:lnTo>
                    <a:pt x="961" y="706"/>
                  </a:lnTo>
                  <a:lnTo>
                    <a:pt x="1008" y="706"/>
                  </a:lnTo>
                  <a:lnTo>
                    <a:pt x="1008" y="680"/>
                  </a:lnTo>
                  <a:lnTo>
                    <a:pt x="1054" y="680"/>
                  </a:lnTo>
                  <a:lnTo>
                    <a:pt x="1054" y="646"/>
                  </a:lnTo>
                  <a:lnTo>
                    <a:pt x="1088" y="646"/>
                  </a:lnTo>
                  <a:lnTo>
                    <a:pt x="1088" y="628"/>
                  </a:lnTo>
                  <a:lnTo>
                    <a:pt x="1151" y="628"/>
                  </a:lnTo>
                  <a:lnTo>
                    <a:pt x="1151" y="603"/>
                  </a:lnTo>
                  <a:lnTo>
                    <a:pt x="1174" y="603"/>
                  </a:lnTo>
                  <a:lnTo>
                    <a:pt x="1174" y="568"/>
                  </a:lnTo>
                  <a:lnTo>
                    <a:pt x="1226" y="568"/>
                  </a:lnTo>
                  <a:lnTo>
                    <a:pt x="1226" y="534"/>
                  </a:lnTo>
                  <a:lnTo>
                    <a:pt x="1272" y="534"/>
                  </a:lnTo>
                  <a:lnTo>
                    <a:pt x="1272" y="517"/>
                  </a:lnTo>
                  <a:lnTo>
                    <a:pt x="1313" y="517"/>
                  </a:lnTo>
                  <a:lnTo>
                    <a:pt x="1313" y="474"/>
                  </a:lnTo>
                  <a:lnTo>
                    <a:pt x="1428" y="474"/>
                  </a:lnTo>
                  <a:lnTo>
                    <a:pt x="1428" y="439"/>
                  </a:lnTo>
                  <a:lnTo>
                    <a:pt x="1497" y="439"/>
                  </a:lnTo>
                  <a:lnTo>
                    <a:pt x="1497" y="405"/>
                  </a:lnTo>
                  <a:lnTo>
                    <a:pt x="1543" y="405"/>
                  </a:lnTo>
                  <a:lnTo>
                    <a:pt x="1543" y="387"/>
                  </a:lnTo>
                  <a:lnTo>
                    <a:pt x="1595" y="387"/>
                  </a:lnTo>
                  <a:lnTo>
                    <a:pt x="1595" y="370"/>
                  </a:lnTo>
                  <a:lnTo>
                    <a:pt x="1652" y="370"/>
                  </a:lnTo>
                  <a:lnTo>
                    <a:pt x="1652" y="353"/>
                  </a:lnTo>
                  <a:lnTo>
                    <a:pt x="1750" y="353"/>
                  </a:lnTo>
                  <a:lnTo>
                    <a:pt x="1750" y="327"/>
                  </a:lnTo>
                  <a:lnTo>
                    <a:pt x="1802" y="327"/>
                  </a:lnTo>
                  <a:lnTo>
                    <a:pt x="1802" y="310"/>
                  </a:lnTo>
                  <a:lnTo>
                    <a:pt x="1854" y="310"/>
                  </a:lnTo>
                  <a:lnTo>
                    <a:pt x="1854" y="241"/>
                  </a:lnTo>
                  <a:lnTo>
                    <a:pt x="1975" y="241"/>
                  </a:lnTo>
                  <a:lnTo>
                    <a:pt x="1975" y="207"/>
                  </a:lnTo>
                  <a:lnTo>
                    <a:pt x="2015" y="207"/>
                  </a:lnTo>
                  <a:lnTo>
                    <a:pt x="2015" y="172"/>
                  </a:lnTo>
                  <a:lnTo>
                    <a:pt x="2055" y="172"/>
                  </a:lnTo>
                  <a:lnTo>
                    <a:pt x="2055" y="121"/>
                  </a:lnTo>
                  <a:lnTo>
                    <a:pt x="2096" y="121"/>
                  </a:lnTo>
                  <a:lnTo>
                    <a:pt x="2096" y="52"/>
                  </a:lnTo>
                  <a:lnTo>
                    <a:pt x="2113" y="52"/>
                  </a:lnTo>
                  <a:lnTo>
                    <a:pt x="2113" y="0"/>
                  </a:lnTo>
                </a:path>
              </a:pathLst>
            </a:custGeom>
            <a:noFill/>
            <a:ln w="28575" cap="flat">
              <a:solidFill>
                <a:schemeClr val="accent1"/>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6" name="Freeform 6">
              <a:extLst>
                <a:ext uri="{FF2B5EF4-FFF2-40B4-BE49-F238E27FC236}">
                  <a16:creationId xmlns:a16="http://schemas.microsoft.com/office/drawing/2014/main" xmlns="" id="{9D1F1DCC-AEDC-AE49-AB66-7BA6C239BCD5}"/>
                </a:ext>
              </a:extLst>
            </p:cNvPr>
            <p:cNvSpPr>
              <a:spLocks/>
            </p:cNvSpPr>
            <p:nvPr/>
          </p:nvSpPr>
          <p:spPr bwMode="auto">
            <a:xfrm>
              <a:off x="1079076" y="4579726"/>
              <a:ext cx="823913" cy="520700"/>
            </a:xfrm>
            <a:custGeom>
              <a:avLst/>
              <a:gdLst>
                <a:gd name="T0" fmla="*/ 0 w 519"/>
                <a:gd name="T1" fmla="*/ 328 h 328"/>
                <a:gd name="T2" fmla="*/ 23 w 519"/>
                <a:gd name="T3" fmla="*/ 328 h 328"/>
                <a:gd name="T4" fmla="*/ 23 w 519"/>
                <a:gd name="T5" fmla="*/ 319 h 328"/>
                <a:gd name="T6" fmla="*/ 51 w 519"/>
                <a:gd name="T7" fmla="*/ 319 h 328"/>
                <a:gd name="T8" fmla="*/ 51 w 519"/>
                <a:gd name="T9" fmla="*/ 302 h 328"/>
                <a:gd name="T10" fmla="*/ 68 w 519"/>
                <a:gd name="T11" fmla="*/ 302 h 328"/>
                <a:gd name="T12" fmla="*/ 68 w 519"/>
                <a:gd name="T13" fmla="*/ 277 h 328"/>
                <a:gd name="T14" fmla="*/ 91 w 519"/>
                <a:gd name="T15" fmla="*/ 277 h 328"/>
                <a:gd name="T16" fmla="*/ 91 w 519"/>
                <a:gd name="T17" fmla="*/ 269 h 328"/>
                <a:gd name="T18" fmla="*/ 97 w 519"/>
                <a:gd name="T19" fmla="*/ 269 h 328"/>
                <a:gd name="T20" fmla="*/ 97 w 519"/>
                <a:gd name="T21" fmla="*/ 244 h 328"/>
                <a:gd name="T22" fmla="*/ 120 w 519"/>
                <a:gd name="T23" fmla="*/ 244 h 328"/>
                <a:gd name="T24" fmla="*/ 120 w 519"/>
                <a:gd name="T25" fmla="*/ 218 h 328"/>
                <a:gd name="T26" fmla="*/ 137 w 519"/>
                <a:gd name="T27" fmla="*/ 218 h 328"/>
                <a:gd name="T28" fmla="*/ 137 w 519"/>
                <a:gd name="T29" fmla="*/ 202 h 328"/>
                <a:gd name="T30" fmla="*/ 154 w 519"/>
                <a:gd name="T31" fmla="*/ 202 h 328"/>
                <a:gd name="T32" fmla="*/ 154 w 519"/>
                <a:gd name="T33" fmla="*/ 185 h 328"/>
                <a:gd name="T34" fmla="*/ 188 w 519"/>
                <a:gd name="T35" fmla="*/ 185 h 328"/>
                <a:gd name="T36" fmla="*/ 188 w 519"/>
                <a:gd name="T37" fmla="*/ 176 h 328"/>
                <a:gd name="T38" fmla="*/ 234 w 519"/>
                <a:gd name="T39" fmla="*/ 176 h 328"/>
                <a:gd name="T40" fmla="*/ 234 w 519"/>
                <a:gd name="T41" fmla="*/ 151 h 328"/>
                <a:gd name="T42" fmla="*/ 262 w 519"/>
                <a:gd name="T43" fmla="*/ 151 h 328"/>
                <a:gd name="T44" fmla="*/ 262 w 519"/>
                <a:gd name="T45" fmla="*/ 134 h 328"/>
                <a:gd name="T46" fmla="*/ 279 w 519"/>
                <a:gd name="T47" fmla="*/ 134 h 328"/>
                <a:gd name="T48" fmla="*/ 279 w 519"/>
                <a:gd name="T49" fmla="*/ 126 h 328"/>
                <a:gd name="T50" fmla="*/ 302 w 519"/>
                <a:gd name="T51" fmla="*/ 126 h 328"/>
                <a:gd name="T52" fmla="*/ 302 w 519"/>
                <a:gd name="T53" fmla="*/ 109 h 328"/>
                <a:gd name="T54" fmla="*/ 314 w 519"/>
                <a:gd name="T55" fmla="*/ 109 h 328"/>
                <a:gd name="T56" fmla="*/ 314 w 519"/>
                <a:gd name="T57" fmla="*/ 101 h 328"/>
                <a:gd name="T58" fmla="*/ 336 w 519"/>
                <a:gd name="T59" fmla="*/ 101 h 328"/>
                <a:gd name="T60" fmla="*/ 336 w 519"/>
                <a:gd name="T61" fmla="*/ 92 h 328"/>
                <a:gd name="T62" fmla="*/ 353 w 519"/>
                <a:gd name="T63" fmla="*/ 92 h 328"/>
                <a:gd name="T64" fmla="*/ 353 w 519"/>
                <a:gd name="T65" fmla="*/ 84 h 328"/>
                <a:gd name="T66" fmla="*/ 365 w 519"/>
                <a:gd name="T67" fmla="*/ 84 h 328"/>
                <a:gd name="T68" fmla="*/ 376 w 519"/>
                <a:gd name="T69" fmla="*/ 84 h 328"/>
                <a:gd name="T70" fmla="*/ 376 w 519"/>
                <a:gd name="T71" fmla="*/ 67 h 328"/>
                <a:gd name="T72" fmla="*/ 399 w 519"/>
                <a:gd name="T73" fmla="*/ 67 h 328"/>
                <a:gd name="T74" fmla="*/ 399 w 519"/>
                <a:gd name="T75" fmla="*/ 59 h 328"/>
                <a:gd name="T76" fmla="*/ 422 w 519"/>
                <a:gd name="T77" fmla="*/ 59 h 328"/>
                <a:gd name="T78" fmla="*/ 422 w 519"/>
                <a:gd name="T79" fmla="*/ 50 h 328"/>
                <a:gd name="T80" fmla="*/ 439 w 519"/>
                <a:gd name="T81" fmla="*/ 50 h 328"/>
                <a:gd name="T82" fmla="*/ 439 w 519"/>
                <a:gd name="T83" fmla="*/ 34 h 328"/>
                <a:gd name="T84" fmla="*/ 456 w 519"/>
                <a:gd name="T85" fmla="*/ 34 h 328"/>
                <a:gd name="T86" fmla="*/ 456 w 519"/>
                <a:gd name="T87" fmla="*/ 17 h 328"/>
                <a:gd name="T88" fmla="*/ 490 w 519"/>
                <a:gd name="T89" fmla="*/ 17 h 328"/>
                <a:gd name="T90" fmla="*/ 490 w 519"/>
                <a:gd name="T91" fmla="*/ 17 h 328"/>
                <a:gd name="T92" fmla="*/ 519 w 519"/>
                <a:gd name="T93" fmla="*/ 17 h 328"/>
                <a:gd name="T94" fmla="*/ 519 w 519"/>
                <a:gd name="T95"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9" h="328">
                  <a:moveTo>
                    <a:pt x="0" y="328"/>
                  </a:moveTo>
                  <a:lnTo>
                    <a:pt x="23" y="328"/>
                  </a:lnTo>
                  <a:lnTo>
                    <a:pt x="23" y="319"/>
                  </a:lnTo>
                  <a:lnTo>
                    <a:pt x="51" y="319"/>
                  </a:lnTo>
                  <a:lnTo>
                    <a:pt x="51" y="302"/>
                  </a:lnTo>
                  <a:lnTo>
                    <a:pt x="68" y="302"/>
                  </a:lnTo>
                  <a:lnTo>
                    <a:pt x="68" y="277"/>
                  </a:lnTo>
                  <a:lnTo>
                    <a:pt x="91" y="277"/>
                  </a:lnTo>
                  <a:lnTo>
                    <a:pt x="91" y="269"/>
                  </a:lnTo>
                  <a:lnTo>
                    <a:pt x="97" y="269"/>
                  </a:lnTo>
                  <a:lnTo>
                    <a:pt x="97" y="244"/>
                  </a:lnTo>
                  <a:lnTo>
                    <a:pt x="120" y="244"/>
                  </a:lnTo>
                  <a:lnTo>
                    <a:pt x="120" y="218"/>
                  </a:lnTo>
                  <a:lnTo>
                    <a:pt x="137" y="218"/>
                  </a:lnTo>
                  <a:lnTo>
                    <a:pt x="137" y="202"/>
                  </a:lnTo>
                  <a:lnTo>
                    <a:pt x="154" y="202"/>
                  </a:lnTo>
                  <a:lnTo>
                    <a:pt x="154" y="185"/>
                  </a:lnTo>
                  <a:lnTo>
                    <a:pt x="188" y="185"/>
                  </a:lnTo>
                  <a:lnTo>
                    <a:pt x="188" y="176"/>
                  </a:lnTo>
                  <a:lnTo>
                    <a:pt x="234" y="176"/>
                  </a:lnTo>
                  <a:lnTo>
                    <a:pt x="234" y="151"/>
                  </a:lnTo>
                  <a:lnTo>
                    <a:pt x="262" y="151"/>
                  </a:lnTo>
                  <a:lnTo>
                    <a:pt x="262" y="134"/>
                  </a:lnTo>
                  <a:lnTo>
                    <a:pt x="279" y="134"/>
                  </a:lnTo>
                  <a:lnTo>
                    <a:pt x="279" y="126"/>
                  </a:lnTo>
                  <a:lnTo>
                    <a:pt x="302" y="126"/>
                  </a:lnTo>
                  <a:lnTo>
                    <a:pt x="302" y="109"/>
                  </a:lnTo>
                  <a:lnTo>
                    <a:pt x="314" y="109"/>
                  </a:lnTo>
                  <a:lnTo>
                    <a:pt x="314" y="101"/>
                  </a:lnTo>
                  <a:lnTo>
                    <a:pt x="336" y="101"/>
                  </a:lnTo>
                  <a:lnTo>
                    <a:pt x="336" y="92"/>
                  </a:lnTo>
                  <a:lnTo>
                    <a:pt x="353" y="92"/>
                  </a:lnTo>
                  <a:lnTo>
                    <a:pt x="353" y="84"/>
                  </a:lnTo>
                  <a:lnTo>
                    <a:pt x="365" y="84"/>
                  </a:lnTo>
                  <a:lnTo>
                    <a:pt x="376" y="84"/>
                  </a:lnTo>
                  <a:lnTo>
                    <a:pt x="376" y="67"/>
                  </a:lnTo>
                  <a:lnTo>
                    <a:pt x="399" y="67"/>
                  </a:lnTo>
                  <a:lnTo>
                    <a:pt x="399" y="59"/>
                  </a:lnTo>
                  <a:lnTo>
                    <a:pt x="422" y="59"/>
                  </a:lnTo>
                  <a:lnTo>
                    <a:pt x="422" y="50"/>
                  </a:lnTo>
                  <a:lnTo>
                    <a:pt x="439" y="50"/>
                  </a:lnTo>
                  <a:lnTo>
                    <a:pt x="439" y="34"/>
                  </a:lnTo>
                  <a:lnTo>
                    <a:pt x="456" y="34"/>
                  </a:lnTo>
                  <a:lnTo>
                    <a:pt x="456" y="17"/>
                  </a:lnTo>
                  <a:lnTo>
                    <a:pt x="490" y="17"/>
                  </a:lnTo>
                  <a:lnTo>
                    <a:pt x="490" y="17"/>
                  </a:lnTo>
                  <a:lnTo>
                    <a:pt x="519" y="17"/>
                  </a:lnTo>
                  <a:lnTo>
                    <a:pt x="519" y="0"/>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9" name="Group 178">
            <a:extLst>
              <a:ext uri="{FF2B5EF4-FFF2-40B4-BE49-F238E27FC236}">
                <a16:creationId xmlns:a16="http://schemas.microsoft.com/office/drawing/2014/main" xmlns="" id="{24C6E4CB-9EE3-994D-AAFF-2D95C9F54969}"/>
              </a:ext>
            </a:extLst>
          </p:cNvPr>
          <p:cNvGrpSpPr/>
          <p:nvPr/>
        </p:nvGrpSpPr>
        <p:grpSpPr>
          <a:xfrm>
            <a:off x="633948" y="1993065"/>
            <a:ext cx="7902275" cy="3859075"/>
            <a:chOff x="633948" y="1993065"/>
            <a:chExt cx="7902275" cy="3859075"/>
          </a:xfrm>
        </p:grpSpPr>
        <p:sp>
          <p:nvSpPr>
            <p:cNvPr id="180" name="Rectangle 179">
              <a:extLst>
                <a:ext uri="{FF2B5EF4-FFF2-40B4-BE49-F238E27FC236}">
                  <a16:creationId xmlns:a16="http://schemas.microsoft.com/office/drawing/2014/main" xmlns="" id="{3A2F2127-7085-F54A-A0D0-503D5C6DA5B6}"/>
                </a:ext>
              </a:extLst>
            </p:cNvPr>
            <p:cNvSpPr/>
            <p:nvPr/>
          </p:nvSpPr>
          <p:spPr>
            <a:xfrm>
              <a:off x="4582553" y="5590530"/>
              <a:ext cx="607859" cy="261610"/>
            </a:xfrm>
            <a:prstGeom prst="rect">
              <a:avLst/>
            </a:prstGeom>
          </p:spPr>
          <p:txBody>
            <a:bodyPr wrap="none">
              <a:spAutoFit/>
            </a:bodyPr>
            <a:lstStyle/>
            <a:p>
              <a:pPr algn="ctr"/>
              <a:r>
                <a:rPr lang="en-US" sz="1100" b="1" dirty="0"/>
                <a:t>Month</a:t>
              </a:r>
            </a:p>
          </p:txBody>
        </p:sp>
        <p:sp>
          <p:nvSpPr>
            <p:cNvPr id="181" name="TextBox 180">
              <a:extLst>
                <a:ext uri="{FF2B5EF4-FFF2-40B4-BE49-F238E27FC236}">
                  <a16:creationId xmlns:a16="http://schemas.microsoft.com/office/drawing/2014/main" xmlns="" id="{746B254E-7BBA-A442-9E74-B5486C9E134D}"/>
                </a:ext>
              </a:extLst>
            </p:cNvPr>
            <p:cNvSpPr txBox="1"/>
            <p:nvPr/>
          </p:nvSpPr>
          <p:spPr>
            <a:xfrm>
              <a:off x="1087081" y="5205200"/>
              <a:ext cx="341029" cy="250544"/>
            </a:xfrm>
            <a:prstGeom prst="rect">
              <a:avLst/>
            </a:prstGeom>
            <a:noFill/>
          </p:spPr>
          <p:txBody>
            <a:bodyPr wrap="square" rtlCol="0">
              <a:spAutoFit/>
            </a:bodyPr>
            <a:lstStyle/>
            <a:p>
              <a:pPr algn="r"/>
              <a:r>
                <a:rPr lang="en-US" sz="1100" dirty="0"/>
                <a:t>0</a:t>
              </a:r>
            </a:p>
          </p:txBody>
        </p:sp>
        <p:sp>
          <p:nvSpPr>
            <p:cNvPr id="182" name="TextBox 181">
              <a:extLst>
                <a:ext uri="{FF2B5EF4-FFF2-40B4-BE49-F238E27FC236}">
                  <a16:creationId xmlns:a16="http://schemas.microsoft.com/office/drawing/2014/main" xmlns="" id="{4B5CC2D5-C1B7-D549-8A5F-B9F35CF16AA3}"/>
                </a:ext>
              </a:extLst>
            </p:cNvPr>
            <p:cNvSpPr txBox="1"/>
            <p:nvPr/>
          </p:nvSpPr>
          <p:spPr>
            <a:xfrm>
              <a:off x="1087081" y="4404932"/>
              <a:ext cx="341029" cy="250544"/>
            </a:xfrm>
            <a:prstGeom prst="rect">
              <a:avLst/>
            </a:prstGeom>
            <a:noFill/>
          </p:spPr>
          <p:txBody>
            <a:bodyPr wrap="square" rtlCol="0">
              <a:spAutoFit/>
            </a:bodyPr>
            <a:lstStyle/>
            <a:p>
              <a:pPr algn="r"/>
              <a:r>
                <a:rPr lang="en-US" sz="1100" dirty="0"/>
                <a:t>5</a:t>
              </a:r>
            </a:p>
          </p:txBody>
        </p:sp>
        <p:sp>
          <p:nvSpPr>
            <p:cNvPr id="194" name="TextBox 193">
              <a:extLst>
                <a:ext uri="{FF2B5EF4-FFF2-40B4-BE49-F238E27FC236}">
                  <a16:creationId xmlns:a16="http://schemas.microsoft.com/office/drawing/2014/main" xmlns="" id="{51F7304F-1FCD-E546-94A6-9515C7DD90B5}"/>
                </a:ext>
              </a:extLst>
            </p:cNvPr>
            <p:cNvSpPr txBox="1"/>
            <p:nvPr/>
          </p:nvSpPr>
          <p:spPr>
            <a:xfrm>
              <a:off x="906536" y="3604665"/>
              <a:ext cx="521574" cy="250544"/>
            </a:xfrm>
            <a:prstGeom prst="rect">
              <a:avLst/>
            </a:prstGeom>
            <a:noFill/>
          </p:spPr>
          <p:txBody>
            <a:bodyPr wrap="square" rtlCol="0">
              <a:spAutoFit/>
            </a:bodyPr>
            <a:lstStyle/>
            <a:p>
              <a:pPr algn="r"/>
              <a:r>
                <a:rPr lang="en-US" sz="1100" dirty="0"/>
                <a:t>10</a:t>
              </a:r>
            </a:p>
          </p:txBody>
        </p:sp>
        <p:sp>
          <p:nvSpPr>
            <p:cNvPr id="195" name="TextBox 194">
              <a:extLst>
                <a:ext uri="{FF2B5EF4-FFF2-40B4-BE49-F238E27FC236}">
                  <a16:creationId xmlns:a16="http://schemas.microsoft.com/office/drawing/2014/main" xmlns="" id="{FE26188C-3699-1740-B959-7F442C7C3060}"/>
                </a:ext>
              </a:extLst>
            </p:cNvPr>
            <p:cNvSpPr txBox="1"/>
            <p:nvPr/>
          </p:nvSpPr>
          <p:spPr>
            <a:xfrm>
              <a:off x="896507" y="2804398"/>
              <a:ext cx="531603" cy="250544"/>
            </a:xfrm>
            <a:prstGeom prst="rect">
              <a:avLst/>
            </a:prstGeom>
            <a:noFill/>
          </p:spPr>
          <p:txBody>
            <a:bodyPr wrap="square" rtlCol="0">
              <a:spAutoFit/>
            </a:bodyPr>
            <a:lstStyle/>
            <a:p>
              <a:pPr algn="r"/>
              <a:r>
                <a:rPr lang="en-US" sz="1100" dirty="0"/>
                <a:t>15</a:t>
              </a:r>
            </a:p>
          </p:txBody>
        </p:sp>
        <p:sp>
          <p:nvSpPr>
            <p:cNvPr id="197" name="TextBox 196">
              <a:extLst>
                <a:ext uri="{FF2B5EF4-FFF2-40B4-BE49-F238E27FC236}">
                  <a16:creationId xmlns:a16="http://schemas.microsoft.com/office/drawing/2014/main" xmlns="" id="{1239AD54-EEB6-E34F-80F1-85E2870186B0}"/>
                </a:ext>
              </a:extLst>
            </p:cNvPr>
            <p:cNvSpPr txBox="1"/>
            <p:nvPr/>
          </p:nvSpPr>
          <p:spPr>
            <a:xfrm>
              <a:off x="886475" y="1993065"/>
              <a:ext cx="541635" cy="261610"/>
            </a:xfrm>
            <a:prstGeom prst="rect">
              <a:avLst/>
            </a:prstGeom>
            <a:noFill/>
          </p:spPr>
          <p:txBody>
            <a:bodyPr wrap="square" rtlCol="0">
              <a:spAutoFit/>
            </a:bodyPr>
            <a:lstStyle/>
            <a:p>
              <a:pPr algn="r"/>
              <a:r>
                <a:rPr lang="en-US" sz="1100" dirty="0"/>
                <a:t>20</a:t>
              </a:r>
            </a:p>
          </p:txBody>
        </p:sp>
        <p:grpSp>
          <p:nvGrpSpPr>
            <p:cNvPr id="198" name="Group 197">
              <a:extLst>
                <a:ext uri="{FF2B5EF4-FFF2-40B4-BE49-F238E27FC236}">
                  <a16:creationId xmlns:a16="http://schemas.microsoft.com/office/drawing/2014/main" xmlns="" id="{4855C82D-21C0-C749-8279-555C16444D81}"/>
                </a:ext>
              </a:extLst>
            </p:cNvPr>
            <p:cNvGrpSpPr/>
            <p:nvPr/>
          </p:nvGrpSpPr>
          <p:grpSpPr>
            <a:xfrm>
              <a:off x="1304093" y="2114496"/>
              <a:ext cx="7232130" cy="3535099"/>
              <a:chOff x="1304093" y="2114496"/>
              <a:chExt cx="7232130" cy="3535099"/>
            </a:xfrm>
          </p:grpSpPr>
          <p:cxnSp>
            <p:nvCxnSpPr>
              <p:cNvPr id="200" name="Straight Connector 199">
                <a:extLst>
                  <a:ext uri="{FF2B5EF4-FFF2-40B4-BE49-F238E27FC236}">
                    <a16:creationId xmlns:a16="http://schemas.microsoft.com/office/drawing/2014/main" xmlns="" id="{EEB49EE6-AEBA-2042-9823-082D6369EAB4}"/>
                  </a:ext>
                </a:extLst>
              </p:cNvPr>
              <p:cNvCxnSpPr/>
              <p:nvPr/>
            </p:nvCxnSpPr>
            <p:spPr bwMode="auto">
              <a:xfrm>
                <a:off x="1479344" y="2114496"/>
                <a:ext cx="0" cy="323926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xmlns="" id="{20470DB1-1632-A44E-8693-8567FE8ECB7B}"/>
                  </a:ext>
                </a:extLst>
              </p:cNvPr>
              <p:cNvCxnSpPr/>
              <p:nvPr/>
            </p:nvCxnSpPr>
            <p:spPr bwMode="auto">
              <a:xfrm flipV="1">
                <a:off x="1489542" y="5324883"/>
                <a:ext cx="6802919" cy="464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202" name="Group 201">
                <a:extLst>
                  <a:ext uri="{FF2B5EF4-FFF2-40B4-BE49-F238E27FC236}">
                    <a16:creationId xmlns:a16="http://schemas.microsoft.com/office/drawing/2014/main" xmlns="" id="{FC724E0D-9AE8-CC4B-AF55-3E40852F5443}"/>
                  </a:ext>
                </a:extLst>
              </p:cNvPr>
              <p:cNvGrpSpPr/>
              <p:nvPr/>
            </p:nvGrpSpPr>
            <p:grpSpPr>
              <a:xfrm>
                <a:off x="1370622" y="2118064"/>
                <a:ext cx="108327" cy="3212595"/>
                <a:chOff x="1828121" y="1512816"/>
                <a:chExt cx="91440" cy="3354491"/>
              </a:xfrm>
            </p:grpSpPr>
            <p:cxnSp>
              <p:nvCxnSpPr>
                <p:cNvPr id="222" name="Straight Connector 221">
                  <a:extLst>
                    <a:ext uri="{FF2B5EF4-FFF2-40B4-BE49-F238E27FC236}">
                      <a16:creationId xmlns:a16="http://schemas.microsoft.com/office/drawing/2014/main" xmlns="" id="{563E04F2-B9B2-4841-AFBD-282DFF0097D1}"/>
                    </a:ext>
                  </a:extLst>
                </p:cNvPr>
                <p:cNvCxnSpPr/>
                <p:nvPr/>
              </p:nvCxnSpPr>
              <p:spPr bwMode="auto">
                <a:xfrm>
                  <a:off x="1828121" y="1512816"/>
                  <a:ext cx="914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xmlns="" id="{B6E6DEA6-81C6-9C49-820C-E6ACADA8BDC7}"/>
                    </a:ext>
                  </a:extLst>
                </p:cNvPr>
                <p:cNvCxnSpPr/>
                <p:nvPr/>
              </p:nvCxnSpPr>
              <p:spPr bwMode="auto">
                <a:xfrm>
                  <a:off x="1828121" y="2351439"/>
                  <a:ext cx="914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xmlns="" id="{1F5E1D36-0C6F-FC48-9BD7-4641453B2FF9}"/>
                    </a:ext>
                  </a:extLst>
                </p:cNvPr>
                <p:cNvCxnSpPr/>
                <p:nvPr/>
              </p:nvCxnSpPr>
              <p:spPr bwMode="auto">
                <a:xfrm>
                  <a:off x="1828121" y="3190062"/>
                  <a:ext cx="914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xmlns="" id="{807CF39C-EC4D-BC42-909C-019AD3912EAB}"/>
                    </a:ext>
                  </a:extLst>
                </p:cNvPr>
                <p:cNvCxnSpPr/>
                <p:nvPr/>
              </p:nvCxnSpPr>
              <p:spPr bwMode="auto">
                <a:xfrm>
                  <a:off x="1828121" y="4028685"/>
                  <a:ext cx="914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xmlns="" id="{408E244D-500C-C241-BA18-BB3F10E743B5}"/>
                    </a:ext>
                  </a:extLst>
                </p:cNvPr>
                <p:cNvCxnSpPr/>
                <p:nvPr/>
              </p:nvCxnSpPr>
              <p:spPr bwMode="auto">
                <a:xfrm>
                  <a:off x="1828121" y="4867307"/>
                  <a:ext cx="914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03" name="Group 202">
                <a:extLst>
                  <a:ext uri="{FF2B5EF4-FFF2-40B4-BE49-F238E27FC236}">
                    <a16:creationId xmlns:a16="http://schemas.microsoft.com/office/drawing/2014/main" xmlns="" id="{058C0760-7EBE-454F-B203-618CB0E16104}"/>
                  </a:ext>
                </a:extLst>
              </p:cNvPr>
              <p:cNvGrpSpPr/>
              <p:nvPr/>
            </p:nvGrpSpPr>
            <p:grpSpPr>
              <a:xfrm>
                <a:off x="1481366" y="5324883"/>
                <a:ext cx="6800313" cy="87572"/>
                <a:chOff x="1539733" y="5297877"/>
                <a:chExt cx="5740232" cy="91440"/>
              </a:xfrm>
            </p:grpSpPr>
            <p:cxnSp>
              <p:nvCxnSpPr>
                <p:cNvPr id="213" name="Straight Connector 212">
                  <a:extLst>
                    <a:ext uri="{FF2B5EF4-FFF2-40B4-BE49-F238E27FC236}">
                      <a16:creationId xmlns:a16="http://schemas.microsoft.com/office/drawing/2014/main" xmlns="" id="{5A45056F-0057-3A44-B32D-4971E30E95D6}"/>
                    </a:ext>
                  </a:extLst>
                </p:cNvPr>
                <p:cNvCxnSpPr/>
                <p:nvPr/>
              </p:nvCxnSpPr>
              <p:spPr bwMode="auto">
                <a:xfrm>
                  <a:off x="2257262" y="5297877"/>
                  <a:ext cx="0" cy="8942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xmlns="" id="{E89A045A-F1EB-D245-9D47-1DC958CEF8DC}"/>
                    </a:ext>
                  </a:extLst>
                </p:cNvPr>
                <p:cNvCxnSpPr/>
                <p:nvPr/>
              </p:nvCxnSpPr>
              <p:spPr bwMode="auto">
                <a:xfrm>
                  <a:off x="1539733" y="5297877"/>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xmlns="" id="{36FC1674-8F4C-7B40-917A-83ED3A1CE707}"/>
                    </a:ext>
                  </a:extLst>
                </p:cNvPr>
                <p:cNvCxnSpPr/>
                <p:nvPr/>
              </p:nvCxnSpPr>
              <p:spPr bwMode="auto">
                <a:xfrm>
                  <a:off x="3692320" y="5297877"/>
                  <a:ext cx="0" cy="8942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xmlns="" id="{F1D905F4-96F4-E04D-A3B5-A15AE22A6F95}"/>
                    </a:ext>
                  </a:extLst>
                </p:cNvPr>
                <p:cNvCxnSpPr/>
                <p:nvPr/>
              </p:nvCxnSpPr>
              <p:spPr bwMode="auto">
                <a:xfrm>
                  <a:off x="5127378" y="5297877"/>
                  <a:ext cx="0" cy="8942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xmlns="" id="{B38F75B7-EE97-6F49-B65D-9DAB2D7F941D}"/>
                    </a:ext>
                  </a:extLst>
                </p:cNvPr>
                <p:cNvCxnSpPr/>
                <p:nvPr/>
              </p:nvCxnSpPr>
              <p:spPr bwMode="auto">
                <a:xfrm>
                  <a:off x="2974791" y="5297877"/>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xmlns="" id="{49C03F01-3E96-B04E-9F6C-1ED725D12E53}"/>
                    </a:ext>
                  </a:extLst>
                </p:cNvPr>
                <p:cNvCxnSpPr/>
                <p:nvPr/>
              </p:nvCxnSpPr>
              <p:spPr bwMode="auto">
                <a:xfrm>
                  <a:off x="5844907" y="5297877"/>
                  <a:ext cx="0" cy="8942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xmlns="" id="{5A8DC5FA-29C6-3941-A856-F471ADBF9CB1}"/>
                    </a:ext>
                  </a:extLst>
                </p:cNvPr>
                <p:cNvCxnSpPr/>
                <p:nvPr/>
              </p:nvCxnSpPr>
              <p:spPr bwMode="auto">
                <a:xfrm>
                  <a:off x="6562436" y="5297877"/>
                  <a:ext cx="0" cy="8942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xmlns="" id="{1749E5AB-7AA3-2048-9008-5D03F6B5B237}"/>
                    </a:ext>
                  </a:extLst>
                </p:cNvPr>
                <p:cNvCxnSpPr/>
                <p:nvPr/>
              </p:nvCxnSpPr>
              <p:spPr bwMode="auto">
                <a:xfrm>
                  <a:off x="4409849" y="5297877"/>
                  <a:ext cx="0" cy="9144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xmlns="" id="{82DC52AC-95A4-204E-8942-CF01D9153AC9}"/>
                    </a:ext>
                  </a:extLst>
                </p:cNvPr>
                <p:cNvCxnSpPr/>
                <p:nvPr/>
              </p:nvCxnSpPr>
              <p:spPr bwMode="auto">
                <a:xfrm>
                  <a:off x="7279965" y="5297877"/>
                  <a:ext cx="0" cy="8942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204" name="TextBox 203">
                <a:extLst>
                  <a:ext uri="{FF2B5EF4-FFF2-40B4-BE49-F238E27FC236}">
                    <a16:creationId xmlns:a16="http://schemas.microsoft.com/office/drawing/2014/main" xmlns="" id="{C7AF6D6F-68D2-B94B-BD3C-D409CF990BDD}"/>
                  </a:ext>
                </a:extLst>
              </p:cNvPr>
              <p:cNvSpPr txBox="1"/>
              <p:nvPr/>
            </p:nvSpPr>
            <p:spPr>
              <a:xfrm>
                <a:off x="1304093" y="5387985"/>
                <a:ext cx="341029" cy="261610"/>
              </a:xfrm>
              <a:prstGeom prst="rect">
                <a:avLst/>
              </a:prstGeom>
              <a:noFill/>
            </p:spPr>
            <p:txBody>
              <a:bodyPr wrap="square" rtlCol="0">
                <a:spAutoFit/>
              </a:bodyPr>
              <a:lstStyle/>
              <a:p>
                <a:pPr algn="ctr"/>
                <a:r>
                  <a:rPr lang="en-US" sz="1100" dirty="0"/>
                  <a:t>0</a:t>
                </a:r>
              </a:p>
            </p:txBody>
          </p:sp>
          <p:sp>
            <p:nvSpPr>
              <p:cNvPr id="205" name="TextBox 204">
                <a:extLst>
                  <a:ext uri="{FF2B5EF4-FFF2-40B4-BE49-F238E27FC236}">
                    <a16:creationId xmlns:a16="http://schemas.microsoft.com/office/drawing/2014/main" xmlns="" id="{C3B7F2E5-D55C-1A40-B546-8E468A6C8A66}"/>
                  </a:ext>
                </a:extLst>
              </p:cNvPr>
              <p:cNvSpPr txBox="1"/>
              <p:nvPr/>
            </p:nvSpPr>
            <p:spPr>
              <a:xfrm>
                <a:off x="2156585" y="5387985"/>
                <a:ext cx="341029" cy="261610"/>
              </a:xfrm>
              <a:prstGeom prst="rect">
                <a:avLst/>
              </a:prstGeom>
              <a:noFill/>
            </p:spPr>
            <p:txBody>
              <a:bodyPr wrap="square" rtlCol="0">
                <a:spAutoFit/>
              </a:bodyPr>
              <a:lstStyle/>
              <a:p>
                <a:pPr algn="ctr"/>
                <a:r>
                  <a:rPr lang="en-US" sz="1100" dirty="0"/>
                  <a:t>6</a:t>
                </a:r>
              </a:p>
            </p:txBody>
          </p:sp>
          <p:sp>
            <p:nvSpPr>
              <p:cNvPr id="206" name="TextBox 205">
                <a:extLst>
                  <a:ext uri="{FF2B5EF4-FFF2-40B4-BE49-F238E27FC236}">
                    <a16:creationId xmlns:a16="http://schemas.microsoft.com/office/drawing/2014/main" xmlns="" id="{219A5034-51A1-1F42-8990-9F3396F5C4D9}"/>
                  </a:ext>
                </a:extLst>
              </p:cNvPr>
              <p:cNvSpPr txBox="1"/>
              <p:nvPr/>
            </p:nvSpPr>
            <p:spPr>
              <a:xfrm>
                <a:off x="2912237" y="5387985"/>
                <a:ext cx="506085" cy="261610"/>
              </a:xfrm>
              <a:prstGeom prst="rect">
                <a:avLst/>
              </a:prstGeom>
              <a:noFill/>
            </p:spPr>
            <p:txBody>
              <a:bodyPr wrap="square" rtlCol="0">
                <a:spAutoFit/>
              </a:bodyPr>
              <a:lstStyle/>
              <a:p>
                <a:pPr algn="ctr"/>
                <a:r>
                  <a:rPr lang="en-US" sz="1100" dirty="0"/>
                  <a:t>12</a:t>
                </a:r>
              </a:p>
            </p:txBody>
          </p:sp>
          <p:sp>
            <p:nvSpPr>
              <p:cNvPr id="207" name="TextBox 206">
                <a:extLst>
                  <a:ext uri="{FF2B5EF4-FFF2-40B4-BE49-F238E27FC236}">
                    <a16:creationId xmlns:a16="http://schemas.microsoft.com/office/drawing/2014/main" xmlns="" id="{8C7CE74F-7F80-D346-B42C-0F404EB26194}"/>
                  </a:ext>
                </a:extLst>
              </p:cNvPr>
              <p:cNvSpPr txBox="1"/>
              <p:nvPr/>
            </p:nvSpPr>
            <p:spPr>
              <a:xfrm>
                <a:off x="3762275" y="5387985"/>
                <a:ext cx="506085" cy="261610"/>
              </a:xfrm>
              <a:prstGeom prst="rect">
                <a:avLst/>
              </a:prstGeom>
              <a:noFill/>
            </p:spPr>
            <p:txBody>
              <a:bodyPr wrap="square" rtlCol="0">
                <a:spAutoFit/>
              </a:bodyPr>
              <a:lstStyle/>
              <a:p>
                <a:pPr algn="ctr"/>
                <a:r>
                  <a:rPr lang="en-US" sz="1100" dirty="0"/>
                  <a:t>18</a:t>
                </a:r>
              </a:p>
            </p:txBody>
          </p:sp>
          <p:sp>
            <p:nvSpPr>
              <p:cNvPr id="208" name="TextBox 207">
                <a:extLst>
                  <a:ext uri="{FF2B5EF4-FFF2-40B4-BE49-F238E27FC236}">
                    <a16:creationId xmlns:a16="http://schemas.microsoft.com/office/drawing/2014/main" xmlns="" id="{18A5E6EB-BBE4-6B4D-B406-26DB068F9F45}"/>
                  </a:ext>
                </a:extLst>
              </p:cNvPr>
              <p:cNvSpPr txBox="1"/>
              <p:nvPr/>
            </p:nvSpPr>
            <p:spPr>
              <a:xfrm>
                <a:off x="4629499" y="5387985"/>
                <a:ext cx="506085" cy="261610"/>
              </a:xfrm>
              <a:prstGeom prst="rect">
                <a:avLst/>
              </a:prstGeom>
              <a:noFill/>
            </p:spPr>
            <p:txBody>
              <a:bodyPr wrap="square" rtlCol="0">
                <a:spAutoFit/>
              </a:bodyPr>
              <a:lstStyle/>
              <a:p>
                <a:pPr algn="ctr"/>
                <a:r>
                  <a:rPr lang="en-US" sz="1100" dirty="0"/>
                  <a:t>24</a:t>
                </a:r>
              </a:p>
            </p:txBody>
          </p:sp>
          <p:sp>
            <p:nvSpPr>
              <p:cNvPr id="209" name="TextBox 208">
                <a:extLst>
                  <a:ext uri="{FF2B5EF4-FFF2-40B4-BE49-F238E27FC236}">
                    <a16:creationId xmlns:a16="http://schemas.microsoft.com/office/drawing/2014/main" xmlns="" id="{396A82A2-215B-ED4C-BD17-E6C046CF235A}"/>
                  </a:ext>
                </a:extLst>
              </p:cNvPr>
              <p:cNvSpPr txBox="1"/>
              <p:nvPr/>
            </p:nvSpPr>
            <p:spPr>
              <a:xfrm>
                <a:off x="5475089" y="5387985"/>
                <a:ext cx="506085" cy="261610"/>
              </a:xfrm>
              <a:prstGeom prst="rect">
                <a:avLst/>
              </a:prstGeom>
              <a:noFill/>
            </p:spPr>
            <p:txBody>
              <a:bodyPr wrap="square" rtlCol="0">
                <a:spAutoFit/>
              </a:bodyPr>
              <a:lstStyle/>
              <a:p>
                <a:pPr algn="ctr"/>
                <a:r>
                  <a:rPr lang="en-US" sz="1100" dirty="0"/>
                  <a:t>30</a:t>
                </a:r>
              </a:p>
            </p:txBody>
          </p:sp>
          <p:sp>
            <p:nvSpPr>
              <p:cNvPr id="210" name="TextBox 209">
                <a:extLst>
                  <a:ext uri="{FF2B5EF4-FFF2-40B4-BE49-F238E27FC236}">
                    <a16:creationId xmlns:a16="http://schemas.microsoft.com/office/drawing/2014/main" xmlns="" id="{FDE27DD9-AD2B-7640-948E-2E2F83105EB0}"/>
                  </a:ext>
                </a:extLst>
              </p:cNvPr>
              <p:cNvSpPr txBox="1"/>
              <p:nvPr/>
            </p:nvSpPr>
            <p:spPr>
              <a:xfrm>
                <a:off x="6337151" y="5387985"/>
                <a:ext cx="506085" cy="261610"/>
              </a:xfrm>
              <a:prstGeom prst="rect">
                <a:avLst/>
              </a:prstGeom>
              <a:noFill/>
            </p:spPr>
            <p:txBody>
              <a:bodyPr wrap="square" rtlCol="0">
                <a:spAutoFit/>
              </a:bodyPr>
              <a:lstStyle/>
              <a:p>
                <a:pPr algn="ctr"/>
                <a:r>
                  <a:rPr lang="en-US" sz="1100" dirty="0"/>
                  <a:t>36</a:t>
                </a:r>
              </a:p>
            </p:txBody>
          </p:sp>
          <p:sp>
            <p:nvSpPr>
              <p:cNvPr id="211" name="TextBox 210">
                <a:extLst>
                  <a:ext uri="{FF2B5EF4-FFF2-40B4-BE49-F238E27FC236}">
                    <a16:creationId xmlns:a16="http://schemas.microsoft.com/office/drawing/2014/main" xmlns="" id="{271334D4-684E-EB4C-9CF9-CB122E8A9C59}"/>
                  </a:ext>
                </a:extLst>
              </p:cNvPr>
              <p:cNvSpPr txBox="1"/>
              <p:nvPr/>
            </p:nvSpPr>
            <p:spPr>
              <a:xfrm>
                <a:off x="7182739" y="5387985"/>
                <a:ext cx="506085" cy="261610"/>
              </a:xfrm>
              <a:prstGeom prst="rect">
                <a:avLst/>
              </a:prstGeom>
              <a:noFill/>
            </p:spPr>
            <p:txBody>
              <a:bodyPr wrap="square" rtlCol="0">
                <a:spAutoFit/>
              </a:bodyPr>
              <a:lstStyle/>
              <a:p>
                <a:pPr algn="ctr"/>
                <a:r>
                  <a:rPr lang="en-US" sz="1100" dirty="0"/>
                  <a:t>42</a:t>
                </a:r>
              </a:p>
            </p:txBody>
          </p:sp>
          <p:sp>
            <p:nvSpPr>
              <p:cNvPr id="212" name="TextBox 211">
                <a:extLst>
                  <a:ext uri="{FF2B5EF4-FFF2-40B4-BE49-F238E27FC236}">
                    <a16:creationId xmlns:a16="http://schemas.microsoft.com/office/drawing/2014/main" xmlns="" id="{EC0C1148-D891-2F48-AF14-11B22BEB9C6D}"/>
                  </a:ext>
                </a:extLst>
              </p:cNvPr>
              <p:cNvSpPr txBox="1"/>
              <p:nvPr/>
            </p:nvSpPr>
            <p:spPr>
              <a:xfrm>
                <a:off x="8030138" y="5387985"/>
                <a:ext cx="506085" cy="261610"/>
              </a:xfrm>
              <a:prstGeom prst="rect">
                <a:avLst/>
              </a:prstGeom>
              <a:noFill/>
            </p:spPr>
            <p:txBody>
              <a:bodyPr wrap="square" rtlCol="0">
                <a:spAutoFit/>
              </a:bodyPr>
              <a:lstStyle/>
              <a:p>
                <a:pPr algn="ctr"/>
                <a:r>
                  <a:rPr lang="en-US" sz="1100" dirty="0"/>
                  <a:t>48</a:t>
                </a:r>
              </a:p>
            </p:txBody>
          </p:sp>
        </p:grpSp>
        <p:sp>
          <p:nvSpPr>
            <p:cNvPr id="199" name="TextBox 198">
              <a:extLst>
                <a:ext uri="{FF2B5EF4-FFF2-40B4-BE49-F238E27FC236}">
                  <a16:creationId xmlns:a16="http://schemas.microsoft.com/office/drawing/2014/main" xmlns="" id="{B6D5B3EA-E0ED-B548-899F-EB60A4A75A71}"/>
                </a:ext>
              </a:extLst>
            </p:cNvPr>
            <p:cNvSpPr txBox="1"/>
            <p:nvPr/>
          </p:nvSpPr>
          <p:spPr>
            <a:xfrm rot="16200000">
              <a:off x="-846306" y="3594750"/>
              <a:ext cx="3222118" cy="261610"/>
            </a:xfrm>
            <a:prstGeom prst="rect">
              <a:avLst/>
            </a:prstGeom>
            <a:noFill/>
          </p:spPr>
          <p:txBody>
            <a:bodyPr wrap="square" rtlCol="0">
              <a:spAutoFit/>
            </a:bodyPr>
            <a:lstStyle/>
            <a:p>
              <a:pPr algn="ctr"/>
              <a:r>
                <a:rPr lang="en-US" sz="1100" b="1" dirty="0"/>
                <a:t>% Cumulative incidence</a:t>
              </a:r>
            </a:p>
          </p:txBody>
        </p:sp>
      </p:grpSp>
      <p:sp>
        <p:nvSpPr>
          <p:cNvPr id="232" name="TextBox 231">
            <a:extLst>
              <a:ext uri="{FF2B5EF4-FFF2-40B4-BE49-F238E27FC236}">
                <a16:creationId xmlns:a16="http://schemas.microsoft.com/office/drawing/2014/main" xmlns="" id="{1FC7865E-7A66-F14F-9B7D-175CA8989395}"/>
              </a:ext>
            </a:extLst>
          </p:cNvPr>
          <p:cNvSpPr txBox="1"/>
          <p:nvPr/>
        </p:nvSpPr>
        <p:spPr>
          <a:xfrm>
            <a:off x="4071120" y="1790290"/>
            <a:ext cx="1609735" cy="307777"/>
          </a:xfrm>
          <a:prstGeom prst="rect">
            <a:avLst/>
          </a:prstGeom>
          <a:noFill/>
        </p:spPr>
        <p:txBody>
          <a:bodyPr wrap="none" rtlCol="0">
            <a:spAutoFit/>
          </a:bodyPr>
          <a:lstStyle/>
          <a:p>
            <a:pPr algn="ctr"/>
            <a:r>
              <a:rPr lang="en-US" sz="1400" b="1" dirty="0"/>
              <a:t>Primary analysis</a:t>
            </a:r>
          </a:p>
        </p:txBody>
      </p:sp>
      <p:grpSp>
        <p:nvGrpSpPr>
          <p:cNvPr id="233" name="Group 232">
            <a:extLst>
              <a:ext uri="{FF2B5EF4-FFF2-40B4-BE49-F238E27FC236}">
                <a16:creationId xmlns:a16="http://schemas.microsoft.com/office/drawing/2014/main" xmlns="" id="{D9439FF9-23EC-954C-AFC6-D34D5937E3EA}"/>
              </a:ext>
            </a:extLst>
          </p:cNvPr>
          <p:cNvGrpSpPr/>
          <p:nvPr/>
        </p:nvGrpSpPr>
        <p:grpSpPr>
          <a:xfrm>
            <a:off x="1726589" y="1326678"/>
            <a:ext cx="1268320" cy="353304"/>
            <a:chOff x="1144645" y="1382768"/>
            <a:chExt cx="1268320" cy="353304"/>
          </a:xfrm>
        </p:grpSpPr>
        <p:sp>
          <p:nvSpPr>
            <p:cNvPr id="234" name="Rectangle 19">
              <a:extLst>
                <a:ext uri="{FF2B5EF4-FFF2-40B4-BE49-F238E27FC236}">
                  <a16:creationId xmlns:a16="http://schemas.microsoft.com/office/drawing/2014/main" xmlns="" id="{1A457DF7-E1CD-6D47-A34A-4DD9AB4FD315}"/>
                </a:ext>
              </a:extLst>
            </p:cNvPr>
            <p:cNvSpPr>
              <a:spLocks noChangeArrowheads="1"/>
            </p:cNvSpPr>
            <p:nvPr/>
          </p:nvSpPr>
          <p:spPr bwMode="auto">
            <a:xfrm>
              <a:off x="1504062" y="1574489"/>
              <a:ext cx="7293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Alendronate</a:t>
              </a:r>
            </a:p>
          </p:txBody>
        </p:sp>
        <p:sp>
          <p:nvSpPr>
            <p:cNvPr id="235" name="Rectangle 14">
              <a:extLst>
                <a:ext uri="{FF2B5EF4-FFF2-40B4-BE49-F238E27FC236}">
                  <a16:creationId xmlns:a16="http://schemas.microsoft.com/office/drawing/2014/main" xmlns="" id="{BE4B5CE1-6476-CE46-899C-47EC6AF5E00C}"/>
                </a:ext>
              </a:extLst>
            </p:cNvPr>
            <p:cNvSpPr>
              <a:spLocks noChangeArrowheads="1"/>
            </p:cNvSpPr>
            <p:nvPr/>
          </p:nvSpPr>
          <p:spPr bwMode="auto">
            <a:xfrm>
              <a:off x="1504062" y="1382768"/>
              <a:ext cx="90890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Romosozumab</a:t>
              </a:r>
            </a:p>
          </p:txBody>
        </p:sp>
        <p:cxnSp>
          <p:nvCxnSpPr>
            <p:cNvPr id="236" name="Straight Connector 235">
              <a:extLst>
                <a:ext uri="{FF2B5EF4-FFF2-40B4-BE49-F238E27FC236}">
                  <a16:creationId xmlns:a16="http://schemas.microsoft.com/office/drawing/2014/main" xmlns="" id="{9F4C65FB-9D1E-6543-BC6A-B58B39795776}"/>
                </a:ext>
              </a:extLst>
            </p:cNvPr>
            <p:cNvCxnSpPr/>
            <p:nvPr/>
          </p:nvCxnSpPr>
          <p:spPr bwMode="auto">
            <a:xfrm>
              <a:off x="1144645" y="1466790"/>
              <a:ext cx="283464"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xmlns="" id="{0516D187-3358-CC4C-9730-7D34D75E5AAE}"/>
                </a:ext>
              </a:extLst>
            </p:cNvPr>
            <p:cNvCxnSpPr/>
            <p:nvPr/>
          </p:nvCxnSpPr>
          <p:spPr bwMode="auto">
            <a:xfrm>
              <a:off x="1150265" y="1658511"/>
              <a:ext cx="283464" cy="0"/>
            </a:xfrm>
            <a:prstGeom prst="line">
              <a:avLst/>
            </a:prstGeom>
            <a:solidFill>
              <a:schemeClr val="accent1"/>
            </a:solidFill>
            <a:ln w="28575" cap="flat" cmpd="sng" algn="ctr">
              <a:solidFill>
                <a:schemeClr val="accent2">
                  <a:lumMod val="40000"/>
                  <a:lumOff val="60000"/>
                </a:schemeClr>
              </a:solidFill>
              <a:prstDash val="solid"/>
              <a:round/>
              <a:headEnd type="none" w="med" len="med"/>
              <a:tailEnd type="none" w="med" len="med"/>
            </a:ln>
            <a:effectLst/>
          </p:spPr>
        </p:cxnSp>
      </p:grpSp>
      <p:grpSp>
        <p:nvGrpSpPr>
          <p:cNvPr id="238" name="Group 237">
            <a:extLst>
              <a:ext uri="{FF2B5EF4-FFF2-40B4-BE49-F238E27FC236}">
                <a16:creationId xmlns:a16="http://schemas.microsoft.com/office/drawing/2014/main" xmlns="" id="{605B2A3C-7387-4C4E-825A-EF8F2D31AF04}"/>
              </a:ext>
            </a:extLst>
          </p:cNvPr>
          <p:cNvGrpSpPr/>
          <p:nvPr/>
        </p:nvGrpSpPr>
        <p:grpSpPr>
          <a:xfrm>
            <a:off x="4832196" y="1326310"/>
            <a:ext cx="2189439" cy="353672"/>
            <a:chOff x="10723680" y="748198"/>
            <a:chExt cx="2189439" cy="353672"/>
          </a:xfrm>
        </p:grpSpPr>
        <p:grpSp>
          <p:nvGrpSpPr>
            <p:cNvPr id="239" name="Group 238">
              <a:extLst>
                <a:ext uri="{FF2B5EF4-FFF2-40B4-BE49-F238E27FC236}">
                  <a16:creationId xmlns:a16="http://schemas.microsoft.com/office/drawing/2014/main" xmlns="" id="{C72E8301-CE6E-1041-8636-D77FDFCACB92}"/>
                </a:ext>
              </a:extLst>
            </p:cNvPr>
            <p:cNvGrpSpPr/>
            <p:nvPr/>
          </p:nvGrpSpPr>
          <p:grpSpPr>
            <a:xfrm>
              <a:off x="11087298" y="748198"/>
              <a:ext cx="1825821" cy="353672"/>
              <a:chOff x="5162207" y="1783262"/>
              <a:chExt cx="1825821" cy="353672"/>
            </a:xfrm>
          </p:grpSpPr>
          <p:sp>
            <p:nvSpPr>
              <p:cNvPr id="242" name="Rectangle 19">
                <a:extLst>
                  <a:ext uri="{FF2B5EF4-FFF2-40B4-BE49-F238E27FC236}">
                    <a16:creationId xmlns:a16="http://schemas.microsoft.com/office/drawing/2014/main" xmlns="" id="{AE412EA9-2F66-9D48-AF2A-65838CE6B283}"/>
                  </a:ext>
                </a:extLst>
              </p:cNvPr>
              <p:cNvSpPr>
                <a:spLocks noChangeArrowheads="1"/>
              </p:cNvSpPr>
              <p:nvPr/>
            </p:nvSpPr>
            <p:spPr bwMode="auto">
              <a:xfrm>
                <a:off x="5162207" y="1975351"/>
                <a:ext cx="164628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Alendronate-to-alendronate</a:t>
                </a:r>
              </a:p>
            </p:txBody>
          </p:sp>
          <p:sp>
            <p:nvSpPr>
              <p:cNvPr id="243" name="Rectangle 14">
                <a:extLst>
                  <a:ext uri="{FF2B5EF4-FFF2-40B4-BE49-F238E27FC236}">
                    <a16:creationId xmlns:a16="http://schemas.microsoft.com/office/drawing/2014/main" xmlns="" id="{4CE2A7B9-001E-E944-B48E-B2E07B7EE1F5}"/>
                  </a:ext>
                </a:extLst>
              </p:cNvPr>
              <p:cNvSpPr>
                <a:spLocks noChangeArrowheads="1"/>
              </p:cNvSpPr>
              <p:nvPr/>
            </p:nvSpPr>
            <p:spPr bwMode="auto">
              <a:xfrm>
                <a:off x="5162207" y="1783262"/>
                <a:ext cx="18258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050" b="0" dirty="0"/>
                  <a:t>Romosozumab-to-alendronate</a:t>
                </a:r>
              </a:p>
            </p:txBody>
          </p:sp>
        </p:grpSp>
        <p:cxnSp>
          <p:nvCxnSpPr>
            <p:cNvPr id="240" name="Straight Connector 239">
              <a:extLst>
                <a:ext uri="{FF2B5EF4-FFF2-40B4-BE49-F238E27FC236}">
                  <a16:creationId xmlns:a16="http://schemas.microsoft.com/office/drawing/2014/main" xmlns="" id="{FCB41C72-D9D3-7644-8B25-0A4A9EA790E7}"/>
                </a:ext>
              </a:extLst>
            </p:cNvPr>
            <p:cNvCxnSpPr/>
            <p:nvPr/>
          </p:nvCxnSpPr>
          <p:spPr bwMode="auto">
            <a:xfrm>
              <a:off x="10723680" y="826994"/>
              <a:ext cx="283464" cy="0"/>
            </a:xfrm>
            <a:prstGeom prst="line">
              <a:avLst/>
            </a:prstGeom>
            <a:solidFill>
              <a:schemeClr val="accent1"/>
            </a:solidFill>
            <a:ln w="28575" cap="flat" cmpd="sng" algn="ctr">
              <a:solidFill>
                <a:schemeClr val="tx2"/>
              </a:solidFill>
              <a:prstDash val="sysDash"/>
              <a:round/>
              <a:headEnd type="none" w="med" len="med"/>
              <a:tailEnd type="none" w="med" len="med"/>
            </a:ln>
            <a:effectLst/>
          </p:spPr>
        </p:cxnSp>
        <p:cxnSp>
          <p:nvCxnSpPr>
            <p:cNvPr id="241" name="Straight Connector 240">
              <a:extLst>
                <a:ext uri="{FF2B5EF4-FFF2-40B4-BE49-F238E27FC236}">
                  <a16:creationId xmlns:a16="http://schemas.microsoft.com/office/drawing/2014/main" xmlns="" id="{C93FB610-A0FF-A242-8383-EADBB4A42487}"/>
                </a:ext>
              </a:extLst>
            </p:cNvPr>
            <p:cNvCxnSpPr/>
            <p:nvPr/>
          </p:nvCxnSpPr>
          <p:spPr bwMode="auto">
            <a:xfrm>
              <a:off x="10746985" y="1019083"/>
              <a:ext cx="283464" cy="0"/>
            </a:xfrm>
            <a:prstGeom prst="line">
              <a:avLst/>
            </a:prstGeom>
            <a:solidFill>
              <a:schemeClr val="accent1"/>
            </a:solidFill>
            <a:ln w="28575" cap="flat" cmpd="sng" algn="ctr">
              <a:solidFill>
                <a:schemeClr val="accent2">
                  <a:lumMod val="40000"/>
                  <a:lumOff val="60000"/>
                </a:schemeClr>
              </a:solidFill>
              <a:prstDash val="sysDash"/>
              <a:round/>
              <a:headEnd type="none" w="med" len="med"/>
              <a:tailEnd type="none" w="med" len="med"/>
            </a:ln>
            <a:effectLst/>
          </p:spPr>
        </p:cxnSp>
      </p:grpSp>
      <p:graphicFrame>
        <p:nvGraphicFramePr>
          <p:cNvPr id="244" name="Table 243">
            <a:extLst>
              <a:ext uri="{FF2B5EF4-FFF2-40B4-BE49-F238E27FC236}">
                <a16:creationId xmlns:a16="http://schemas.microsoft.com/office/drawing/2014/main" xmlns="" id="{502AE62F-D1C9-6044-9F18-A04C676B16AD}"/>
              </a:ext>
            </a:extLst>
          </p:cNvPr>
          <p:cNvGraphicFramePr>
            <a:graphicFrameLocks noGrp="1"/>
          </p:cNvGraphicFramePr>
          <p:nvPr>
            <p:extLst>
              <p:ext uri="{D42A27DB-BD31-4B8C-83A1-F6EECF244321}">
                <p14:modId xmlns:p14="http://schemas.microsoft.com/office/powerpoint/2010/main" val="845116698"/>
              </p:ext>
            </p:extLst>
          </p:nvPr>
        </p:nvGraphicFramePr>
        <p:xfrm>
          <a:off x="1095136" y="5816833"/>
          <a:ext cx="2546037" cy="304800"/>
        </p:xfrm>
        <a:graphic>
          <a:graphicData uri="http://schemas.openxmlformats.org/drawingml/2006/table">
            <a:tbl>
              <a:tblPr firstRow="1" bandRow="1">
                <a:tableStyleId>{5C22544A-7EE6-4342-B048-85BDC9FD1C3A}</a:tableStyleId>
              </a:tblPr>
              <a:tblGrid>
                <a:gridCol w="848679">
                  <a:extLst>
                    <a:ext uri="{9D8B030D-6E8A-4147-A177-3AD203B41FA5}">
                      <a16:colId xmlns:a16="http://schemas.microsoft.com/office/drawing/2014/main" xmlns="" val="20000"/>
                    </a:ext>
                  </a:extLst>
                </a:gridCol>
                <a:gridCol w="848679">
                  <a:extLst>
                    <a:ext uri="{9D8B030D-6E8A-4147-A177-3AD203B41FA5}">
                      <a16:colId xmlns:a16="http://schemas.microsoft.com/office/drawing/2014/main" xmlns="" val="20001"/>
                    </a:ext>
                  </a:extLst>
                </a:gridCol>
                <a:gridCol w="848679">
                  <a:extLst>
                    <a:ext uri="{9D8B030D-6E8A-4147-A177-3AD203B41FA5}">
                      <a16:colId xmlns:a16="http://schemas.microsoft.com/office/drawing/2014/main" xmlns="" val="20002"/>
                    </a:ext>
                  </a:extLst>
                </a:gridCol>
              </a:tblGrid>
              <a:tr h="91289">
                <a:tc>
                  <a:txBody>
                    <a:bodyPr/>
                    <a:lstStyle/>
                    <a:p>
                      <a:pPr algn="ctr"/>
                      <a:r>
                        <a:rPr lang="en-US" sz="1000" b="0" dirty="0">
                          <a:solidFill>
                            <a:schemeClr val="tx1"/>
                          </a:solidFill>
                        </a:rPr>
                        <a:t>2046</a:t>
                      </a:r>
                    </a:p>
                  </a:txBody>
                  <a:tcPr marL="76517" marR="76517" marT="0" marB="0">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1867</a:t>
                      </a:r>
                    </a:p>
                  </a:txBody>
                  <a:tcPr marL="76517" marR="76517" marT="0" marB="0">
                    <a:solidFill>
                      <a:schemeClr val="bg1"/>
                    </a:solidFill>
                  </a:tcPr>
                </a:tc>
                <a:tc>
                  <a:txBody>
                    <a:bodyPr/>
                    <a:lstStyle/>
                    <a:p>
                      <a:pPr algn="ctr"/>
                      <a:r>
                        <a:rPr lang="en-US" sz="1000" b="0" dirty="0">
                          <a:solidFill>
                            <a:schemeClr val="tx1"/>
                          </a:solidFill>
                        </a:rPr>
                        <a:t>1770</a:t>
                      </a:r>
                    </a:p>
                  </a:txBody>
                  <a:tcPr marL="76517" marR="76517" marT="0" marB="0">
                    <a:solidFill>
                      <a:schemeClr val="bg1"/>
                    </a:solidFill>
                  </a:tcPr>
                </a:tc>
                <a:extLst>
                  <a:ext uri="{0D108BD9-81ED-4DB2-BD59-A6C34878D82A}">
                    <a16:rowId xmlns:a16="http://schemas.microsoft.com/office/drawing/2014/main" xmlns="" val="10000"/>
                  </a:ext>
                </a:extLst>
              </a:tr>
              <a:tr h="91289">
                <a:tc>
                  <a:txBody>
                    <a:bodyPr/>
                    <a:lstStyle/>
                    <a:p>
                      <a:pPr algn="ctr"/>
                      <a:r>
                        <a:rPr lang="en-US" sz="1000" b="0" dirty="0">
                          <a:solidFill>
                            <a:schemeClr val="tx1"/>
                          </a:solidFill>
                        </a:rPr>
                        <a:t>2047</a:t>
                      </a:r>
                    </a:p>
                  </a:txBody>
                  <a:tcPr marL="76517" marR="76517" marT="0" marB="0">
                    <a:solidFill>
                      <a:schemeClr val="bg1"/>
                    </a:solidFill>
                  </a:tcPr>
                </a:tc>
                <a:tc>
                  <a:txBody>
                    <a:bodyPr/>
                    <a:lstStyle/>
                    <a:p>
                      <a:pPr algn="ctr"/>
                      <a:r>
                        <a:rPr lang="en-US" sz="1000" b="0" dirty="0">
                          <a:solidFill>
                            <a:schemeClr val="tx1"/>
                          </a:solidFill>
                        </a:rPr>
                        <a:t>1873</a:t>
                      </a:r>
                    </a:p>
                  </a:txBody>
                  <a:tcPr marL="76517" marR="76517" marT="0" marB="0">
                    <a:solidFill>
                      <a:schemeClr val="bg1"/>
                    </a:solidFill>
                  </a:tcPr>
                </a:tc>
                <a:tc>
                  <a:txBody>
                    <a:bodyPr/>
                    <a:lstStyle/>
                    <a:p>
                      <a:pPr algn="ctr"/>
                      <a:r>
                        <a:rPr lang="en-US" sz="1000" b="0" dirty="0">
                          <a:solidFill>
                            <a:schemeClr val="tx1"/>
                          </a:solidFill>
                        </a:rPr>
                        <a:t>1743</a:t>
                      </a:r>
                    </a:p>
                  </a:txBody>
                  <a:tcPr marL="76517" marR="76517" marT="0" marB="0">
                    <a:solidFill>
                      <a:schemeClr val="bg1"/>
                    </a:solidFill>
                  </a:tcPr>
                </a:tc>
                <a:extLst>
                  <a:ext uri="{0D108BD9-81ED-4DB2-BD59-A6C34878D82A}">
                    <a16:rowId xmlns:a16="http://schemas.microsoft.com/office/drawing/2014/main" xmlns="" val="10001"/>
                  </a:ext>
                </a:extLst>
              </a:tr>
            </a:tbl>
          </a:graphicData>
        </a:graphic>
      </p:graphicFrame>
      <p:graphicFrame>
        <p:nvGraphicFramePr>
          <p:cNvPr id="245" name="Table 244">
            <a:extLst>
              <a:ext uri="{FF2B5EF4-FFF2-40B4-BE49-F238E27FC236}">
                <a16:creationId xmlns:a16="http://schemas.microsoft.com/office/drawing/2014/main" xmlns="" id="{BCEA9E6E-87E4-A240-9163-87B7EC746B76}"/>
              </a:ext>
            </a:extLst>
          </p:cNvPr>
          <p:cNvGraphicFramePr>
            <a:graphicFrameLocks noGrp="1"/>
          </p:cNvGraphicFramePr>
          <p:nvPr>
            <p:extLst>
              <p:ext uri="{D42A27DB-BD31-4B8C-83A1-F6EECF244321}">
                <p14:modId xmlns:p14="http://schemas.microsoft.com/office/powerpoint/2010/main" val="2007945030"/>
              </p:ext>
            </p:extLst>
          </p:nvPr>
        </p:nvGraphicFramePr>
        <p:xfrm>
          <a:off x="3548091" y="5816833"/>
          <a:ext cx="5174298" cy="304800"/>
        </p:xfrm>
        <a:graphic>
          <a:graphicData uri="http://schemas.openxmlformats.org/drawingml/2006/table">
            <a:tbl>
              <a:tblPr firstRow="1" bandRow="1">
                <a:tableStyleId>{5C22544A-7EE6-4342-B048-85BDC9FD1C3A}</a:tableStyleId>
              </a:tblPr>
              <a:tblGrid>
                <a:gridCol w="862383">
                  <a:extLst>
                    <a:ext uri="{9D8B030D-6E8A-4147-A177-3AD203B41FA5}">
                      <a16:colId xmlns:a16="http://schemas.microsoft.com/office/drawing/2014/main" xmlns="" val="20000"/>
                    </a:ext>
                  </a:extLst>
                </a:gridCol>
                <a:gridCol w="862383">
                  <a:extLst>
                    <a:ext uri="{9D8B030D-6E8A-4147-A177-3AD203B41FA5}">
                      <a16:colId xmlns:a16="http://schemas.microsoft.com/office/drawing/2014/main" xmlns="" val="20001"/>
                    </a:ext>
                  </a:extLst>
                </a:gridCol>
                <a:gridCol w="862383">
                  <a:extLst>
                    <a:ext uri="{9D8B030D-6E8A-4147-A177-3AD203B41FA5}">
                      <a16:colId xmlns:a16="http://schemas.microsoft.com/office/drawing/2014/main" xmlns="" val="20002"/>
                    </a:ext>
                  </a:extLst>
                </a:gridCol>
                <a:gridCol w="862383">
                  <a:extLst>
                    <a:ext uri="{9D8B030D-6E8A-4147-A177-3AD203B41FA5}">
                      <a16:colId xmlns:a16="http://schemas.microsoft.com/office/drawing/2014/main" xmlns="" val="20003"/>
                    </a:ext>
                  </a:extLst>
                </a:gridCol>
                <a:gridCol w="862383">
                  <a:extLst>
                    <a:ext uri="{9D8B030D-6E8A-4147-A177-3AD203B41FA5}">
                      <a16:colId xmlns:a16="http://schemas.microsoft.com/office/drawing/2014/main" xmlns="" val="20004"/>
                    </a:ext>
                  </a:extLst>
                </a:gridCol>
                <a:gridCol w="862383">
                  <a:extLst>
                    <a:ext uri="{9D8B030D-6E8A-4147-A177-3AD203B41FA5}">
                      <a16:colId xmlns:a16="http://schemas.microsoft.com/office/drawing/2014/main" xmlns="" val="20005"/>
                    </a:ext>
                  </a:extLst>
                </a:gridCol>
              </a:tblGrid>
              <a:tr h="91289">
                <a:tc>
                  <a:txBody>
                    <a:bodyPr/>
                    <a:lstStyle/>
                    <a:p>
                      <a:pPr algn="ctr"/>
                      <a:r>
                        <a:rPr lang="en-US" sz="1000" b="0" dirty="0">
                          <a:solidFill>
                            <a:schemeClr val="tx1"/>
                          </a:solidFill>
                        </a:rPr>
                        <a:t>1693</a:t>
                      </a:r>
                    </a:p>
                  </a:txBody>
                  <a:tcPr marL="76517" marR="76517" marT="0" marB="0">
                    <a:solidFill>
                      <a:schemeClr val="bg1"/>
                    </a:solidFill>
                  </a:tcPr>
                </a:tc>
                <a:tc>
                  <a:txBody>
                    <a:bodyPr/>
                    <a:lstStyle/>
                    <a:p>
                      <a:pPr algn="ctr"/>
                      <a:r>
                        <a:rPr lang="en-US" sz="1000" b="0" dirty="0">
                          <a:solidFill>
                            <a:schemeClr val="tx1"/>
                          </a:solidFill>
                        </a:rPr>
                        <a:t>1627</a:t>
                      </a:r>
                    </a:p>
                  </a:txBody>
                  <a:tcPr marL="76517" marR="7651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1114</a:t>
                      </a:r>
                    </a:p>
                  </a:txBody>
                  <a:tcPr marL="76517" marR="76517" marT="0" marB="0">
                    <a:solidFill>
                      <a:schemeClr val="bg1"/>
                    </a:solidFill>
                  </a:tcPr>
                </a:tc>
                <a:tc>
                  <a:txBody>
                    <a:bodyPr/>
                    <a:lstStyle/>
                    <a:p>
                      <a:pPr algn="ctr"/>
                      <a:r>
                        <a:rPr lang="en-US" sz="1000" b="0" dirty="0">
                          <a:solidFill>
                            <a:schemeClr val="tx1"/>
                          </a:solidFill>
                        </a:rPr>
                        <a:t>714</a:t>
                      </a:r>
                    </a:p>
                  </a:txBody>
                  <a:tcPr marL="76517" marR="76517" marT="0" marB="0">
                    <a:solidFill>
                      <a:schemeClr val="bg1"/>
                    </a:solidFill>
                  </a:tcPr>
                </a:tc>
                <a:tc>
                  <a:txBody>
                    <a:bodyPr/>
                    <a:lstStyle/>
                    <a:p>
                      <a:pPr algn="ctr"/>
                      <a:r>
                        <a:rPr lang="en-US" sz="1000" b="0" dirty="0">
                          <a:solidFill>
                            <a:schemeClr val="tx1"/>
                          </a:solidFill>
                        </a:rPr>
                        <a:t>350</a:t>
                      </a:r>
                    </a:p>
                  </a:txBody>
                  <a:tcPr marL="76517" marR="76517" marT="0" marB="0">
                    <a:solidFill>
                      <a:schemeClr val="bg1"/>
                    </a:solidFill>
                  </a:tcPr>
                </a:tc>
                <a:tc>
                  <a:txBody>
                    <a:bodyPr/>
                    <a:lstStyle/>
                    <a:p>
                      <a:pPr algn="ctr"/>
                      <a:r>
                        <a:rPr lang="en-US" sz="1000" b="0" dirty="0">
                          <a:solidFill>
                            <a:schemeClr val="tx1"/>
                          </a:solidFill>
                        </a:rPr>
                        <a:t>109</a:t>
                      </a:r>
                    </a:p>
                  </a:txBody>
                  <a:tcPr marL="76517" marR="76517" marT="0" marB="0">
                    <a:solidFill>
                      <a:schemeClr val="bg1"/>
                    </a:solidFill>
                  </a:tcPr>
                </a:tc>
                <a:extLst>
                  <a:ext uri="{0D108BD9-81ED-4DB2-BD59-A6C34878D82A}">
                    <a16:rowId xmlns:a16="http://schemas.microsoft.com/office/drawing/2014/main" xmlns="" val="10000"/>
                  </a:ext>
                </a:extLst>
              </a:tr>
              <a:tr h="91289">
                <a:tc>
                  <a:txBody>
                    <a:bodyPr/>
                    <a:lstStyle/>
                    <a:p>
                      <a:pPr algn="ctr"/>
                      <a:r>
                        <a:rPr lang="en-US" sz="1000" b="0" dirty="0">
                          <a:solidFill>
                            <a:schemeClr val="tx1"/>
                          </a:solidFill>
                        </a:rPr>
                        <a:t>1661</a:t>
                      </a:r>
                    </a:p>
                  </a:txBody>
                  <a:tcPr marL="76517" marR="76517" marT="0" marB="0">
                    <a:solidFill>
                      <a:schemeClr val="bg1"/>
                    </a:solidFill>
                  </a:tcPr>
                </a:tc>
                <a:tc>
                  <a:txBody>
                    <a:bodyPr/>
                    <a:lstStyle/>
                    <a:p>
                      <a:pPr algn="ctr"/>
                      <a:r>
                        <a:rPr lang="en-US" sz="1000" b="0" dirty="0">
                          <a:solidFill>
                            <a:schemeClr val="tx1"/>
                          </a:solidFill>
                        </a:rPr>
                        <a:t>1590</a:t>
                      </a:r>
                    </a:p>
                  </a:txBody>
                  <a:tcPr marL="76517" marR="76517" marT="0" marB="0">
                    <a:solidFill>
                      <a:schemeClr val="bg1"/>
                    </a:solidFill>
                  </a:tcPr>
                </a:tc>
                <a:tc>
                  <a:txBody>
                    <a:bodyPr/>
                    <a:lstStyle/>
                    <a:p>
                      <a:pPr algn="ctr"/>
                      <a:r>
                        <a:rPr lang="en-US" sz="1000" b="0" dirty="0">
                          <a:solidFill>
                            <a:schemeClr val="tx1"/>
                          </a:solidFill>
                        </a:rPr>
                        <a:t>1097</a:t>
                      </a:r>
                    </a:p>
                  </a:txBody>
                  <a:tcPr marL="76517" marR="76517" marT="0" marB="0">
                    <a:solidFill>
                      <a:schemeClr val="bg1"/>
                    </a:solidFill>
                  </a:tcPr>
                </a:tc>
                <a:tc>
                  <a:txBody>
                    <a:bodyPr/>
                    <a:lstStyle/>
                    <a:p>
                      <a:pPr algn="ctr"/>
                      <a:r>
                        <a:rPr lang="en-US" sz="1000" b="0" dirty="0">
                          <a:solidFill>
                            <a:schemeClr val="tx1"/>
                          </a:solidFill>
                        </a:rPr>
                        <a:t>697</a:t>
                      </a:r>
                    </a:p>
                  </a:txBody>
                  <a:tcPr marL="76517" marR="76517" marT="0" marB="0">
                    <a:solidFill>
                      <a:schemeClr val="bg1"/>
                    </a:solidFill>
                  </a:tcPr>
                </a:tc>
                <a:tc>
                  <a:txBody>
                    <a:bodyPr/>
                    <a:lstStyle/>
                    <a:p>
                      <a:pPr algn="ctr"/>
                      <a:r>
                        <a:rPr lang="en-US" sz="1000" b="0" dirty="0">
                          <a:solidFill>
                            <a:schemeClr val="tx1"/>
                          </a:solidFill>
                        </a:rPr>
                        <a:t>330</a:t>
                      </a:r>
                    </a:p>
                  </a:txBody>
                  <a:tcPr marL="76517" marR="76517" marT="0" marB="0">
                    <a:solidFill>
                      <a:schemeClr val="bg1"/>
                    </a:solidFill>
                  </a:tcPr>
                </a:tc>
                <a:tc>
                  <a:txBody>
                    <a:bodyPr/>
                    <a:lstStyle/>
                    <a:p>
                      <a:pPr algn="ctr"/>
                      <a:r>
                        <a:rPr lang="en-US" sz="1000" b="0" dirty="0">
                          <a:solidFill>
                            <a:schemeClr val="tx1"/>
                          </a:solidFill>
                        </a:rPr>
                        <a:t>110</a:t>
                      </a:r>
                    </a:p>
                  </a:txBody>
                  <a:tcPr marL="76517" marR="76517" marT="0" marB="0">
                    <a:solidFill>
                      <a:schemeClr val="bg1"/>
                    </a:solidFill>
                  </a:tcPr>
                </a:tc>
                <a:extLst>
                  <a:ext uri="{0D108BD9-81ED-4DB2-BD59-A6C34878D82A}">
                    <a16:rowId xmlns:a16="http://schemas.microsoft.com/office/drawing/2014/main" xmlns="" val="10001"/>
                  </a:ext>
                </a:extLst>
              </a:tr>
            </a:tbl>
          </a:graphicData>
        </a:graphic>
      </p:graphicFrame>
      <p:graphicFrame>
        <p:nvGraphicFramePr>
          <p:cNvPr id="246" name="Table 245">
            <a:extLst>
              <a:ext uri="{FF2B5EF4-FFF2-40B4-BE49-F238E27FC236}">
                <a16:creationId xmlns:a16="http://schemas.microsoft.com/office/drawing/2014/main" xmlns="" id="{93C4739D-71A1-DD4D-B0C2-40A83C83411C}"/>
              </a:ext>
            </a:extLst>
          </p:cNvPr>
          <p:cNvGraphicFramePr>
            <a:graphicFrameLocks noGrp="1"/>
          </p:cNvGraphicFramePr>
          <p:nvPr>
            <p:extLst>
              <p:ext uri="{D42A27DB-BD31-4B8C-83A1-F6EECF244321}">
                <p14:modId xmlns:p14="http://schemas.microsoft.com/office/powerpoint/2010/main" val="533478091"/>
              </p:ext>
            </p:extLst>
          </p:nvPr>
        </p:nvGraphicFramePr>
        <p:xfrm>
          <a:off x="113017" y="5689541"/>
          <a:ext cx="1190695" cy="434340"/>
        </p:xfrm>
        <a:graphic>
          <a:graphicData uri="http://schemas.openxmlformats.org/drawingml/2006/table">
            <a:tbl>
              <a:tblPr firstRow="1" bandRow="1">
                <a:tableStyleId>{5C22544A-7EE6-4342-B048-85BDC9FD1C3A}</a:tableStyleId>
              </a:tblPr>
              <a:tblGrid>
                <a:gridCol w="1190695">
                  <a:extLst>
                    <a:ext uri="{9D8B030D-6E8A-4147-A177-3AD203B41FA5}">
                      <a16:colId xmlns:a16="http://schemas.microsoft.com/office/drawing/2014/main" xmlns="" val="20000"/>
                    </a:ext>
                  </a:extLst>
                </a:gridCol>
              </a:tblGrid>
              <a:tr h="47324">
                <a:tc>
                  <a:txBody>
                    <a:bodyPr/>
                    <a:lstStyle/>
                    <a:p>
                      <a:pPr algn="r">
                        <a:lnSpc>
                          <a:spcPct val="85000"/>
                        </a:lnSpc>
                      </a:pPr>
                      <a:r>
                        <a:rPr lang="en-US" sz="1000" b="0" dirty="0">
                          <a:solidFill>
                            <a:schemeClr val="tx1"/>
                          </a:solidFill>
                        </a:rPr>
                        <a:t>n =</a:t>
                      </a:r>
                    </a:p>
                  </a:txBody>
                  <a:tcPr marL="76517" marR="76517" marT="0" marB="0">
                    <a:noFill/>
                  </a:tcPr>
                </a:tc>
                <a:extLst>
                  <a:ext uri="{0D108BD9-81ED-4DB2-BD59-A6C34878D82A}">
                    <a16:rowId xmlns:a16="http://schemas.microsoft.com/office/drawing/2014/main" xmlns="" val="10000"/>
                  </a:ext>
                </a:extLst>
              </a:tr>
              <a:tr h="9464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effectLst/>
                          <a:latin typeface="Arial" panose="020B0604020202020204" pitchFamily="34" charset="0"/>
                        </a:rPr>
                        <a:t>Romo</a:t>
                      </a:r>
                      <a:r>
                        <a:rPr lang="en-US" altLang="en-US" sz="1000" dirty="0"/>
                        <a:t>-</a:t>
                      </a:r>
                      <a:r>
                        <a:rPr kumimoji="0" lang="en-US" altLang="en-US" sz="1000" b="0" i="0" u="none" strike="noStrike" cap="none" normalizeH="0" dirty="0">
                          <a:ln>
                            <a:noFill/>
                          </a:ln>
                          <a:effectLst/>
                          <a:latin typeface="Arial" panose="020B0604020202020204" pitchFamily="34" charset="0"/>
                        </a:rPr>
                        <a:t>to-</a:t>
                      </a:r>
                      <a:r>
                        <a:rPr kumimoji="0" lang="en-US" altLang="en-US" sz="1000" b="0" i="0" u="none" strike="noStrike" cap="none" normalizeH="0" baseline="0" dirty="0">
                          <a:ln>
                            <a:noFill/>
                          </a:ln>
                          <a:effectLst/>
                          <a:latin typeface="Arial" panose="020B0604020202020204" pitchFamily="34" charset="0"/>
                        </a:rPr>
                        <a:t>Aln</a:t>
                      </a:r>
                    </a:p>
                  </a:txBody>
                  <a:tcPr marL="76517" marR="76517" marT="0" marB="0" anchor="ctr">
                    <a:noFill/>
                  </a:tcPr>
                </a:tc>
                <a:extLst>
                  <a:ext uri="{0D108BD9-81ED-4DB2-BD59-A6C34878D82A}">
                    <a16:rowId xmlns:a16="http://schemas.microsoft.com/office/drawing/2014/main" xmlns="" val="10001"/>
                  </a:ext>
                </a:extLst>
              </a:tr>
              <a:tr h="9464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effectLst/>
                          <a:latin typeface="Arial" panose="020B0604020202020204" pitchFamily="34" charset="0"/>
                        </a:rPr>
                        <a:t>Aln</a:t>
                      </a:r>
                      <a:r>
                        <a:rPr lang="en-US" altLang="en-US" sz="1000" dirty="0"/>
                        <a:t>-to-</a:t>
                      </a:r>
                      <a:r>
                        <a:rPr kumimoji="0" lang="en-US" altLang="en-US" sz="1000" b="0" i="0" u="none" strike="noStrike" cap="none" normalizeH="0" baseline="0" dirty="0">
                          <a:ln>
                            <a:noFill/>
                          </a:ln>
                          <a:effectLst/>
                          <a:latin typeface="Arial" panose="020B0604020202020204" pitchFamily="34" charset="0"/>
                        </a:rPr>
                        <a:t>Aln</a:t>
                      </a:r>
                    </a:p>
                  </a:txBody>
                  <a:tcPr marL="76517" marR="76517" marT="0" marB="0" anchor="c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298145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p:txBody>
          <a:bodyPr>
            <a:normAutofit/>
          </a:bodyPr>
          <a:lstStyle/>
          <a:p>
            <a:r>
              <a:rPr lang="en-CA" sz="2800" dirty="0"/>
              <a:t>ARCH: Other Fracture Endpoints at Primary Analysis</a:t>
            </a:r>
            <a:endParaRPr lang="en-US" sz="2800" dirty="0"/>
          </a:p>
        </p:txBody>
      </p:sp>
      <p:graphicFrame>
        <p:nvGraphicFramePr>
          <p:cNvPr id="13" name="Table 12" hidden="1"/>
          <p:cNvGraphicFramePr>
            <a:graphicFrameLocks noGrp="1"/>
          </p:cNvGraphicFramePr>
          <p:nvPr>
            <p:extLst>
              <p:ext uri="{D42A27DB-BD31-4B8C-83A1-F6EECF244321}">
                <p14:modId xmlns:p14="http://schemas.microsoft.com/office/powerpoint/2010/main" val="1165121769"/>
              </p:ext>
            </p:extLst>
          </p:nvPr>
        </p:nvGraphicFramePr>
        <p:xfrm>
          <a:off x="419076" y="5276922"/>
          <a:ext cx="8317572" cy="292608"/>
        </p:xfrm>
        <a:graphic>
          <a:graphicData uri="http://schemas.openxmlformats.org/drawingml/2006/table">
            <a:tbl>
              <a:tblPr firstRow="1" bandRow="1">
                <a:tableStyleId>{5C22544A-7EE6-4342-B048-85BDC9FD1C3A}</a:tableStyleId>
              </a:tblPr>
              <a:tblGrid>
                <a:gridCol w="908592">
                  <a:extLst>
                    <a:ext uri="{9D8B030D-6E8A-4147-A177-3AD203B41FA5}">
                      <a16:colId xmlns:a16="http://schemas.microsoft.com/office/drawing/2014/main" xmlns="" val="20000"/>
                    </a:ext>
                  </a:extLst>
                </a:gridCol>
                <a:gridCol w="1234830">
                  <a:extLst>
                    <a:ext uri="{9D8B030D-6E8A-4147-A177-3AD203B41FA5}">
                      <a16:colId xmlns:a16="http://schemas.microsoft.com/office/drawing/2014/main" xmlns="" val="20001"/>
                    </a:ext>
                  </a:extLst>
                </a:gridCol>
                <a:gridCol w="1234830">
                  <a:extLst>
                    <a:ext uri="{9D8B030D-6E8A-4147-A177-3AD203B41FA5}">
                      <a16:colId xmlns:a16="http://schemas.microsoft.com/office/drawing/2014/main" xmlns="" val="20002"/>
                    </a:ext>
                  </a:extLst>
                </a:gridCol>
                <a:gridCol w="1234830">
                  <a:extLst>
                    <a:ext uri="{9D8B030D-6E8A-4147-A177-3AD203B41FA5}">
                      <a16:colId xmlns:a16="http://schemas.microsoft.com/office/drawing/2014/main" xmlns="" val="20003"/>
                    </a:ext>
                  </a:extLst>
                </a:gridCol>
                <a:gridCol w="1234830">
                  <a:extLst>
                    <a:ext uri="{9D8B030D-6E8A-4147-A177-3AD203B41FA5}">
                      <a16:colId xmlns:a16="http://schemas.microsoft.com/office/drawing/2014/main" xmlns="" val="20006"/>
                    </a:ext>
                  </a:extLst>
                </a:gridCol>
                <a:gridCol w="1234830">
                  <a:extLst>
                    <a:ext uri="{9D8B030D-6E8A-4147-A177-3AD203B41FA5}">
                      <a16:colId xmlns:a16="http://schemas.microsoft.com/office/drawing/2014/main" xmlns="" val="20007"/>
                    </a:ext>
                  </a:extLst>
                </a:gridCol>
                <a:gridCol w="1234830">
                  <a:extLst>
                    <a:ext uri="{9D8B030D-6E8A-4147-A177-3AD203B41FA5}">
                      <a16:colId xmlns:a16="http://schemas.microsoft.com/office/drawing/2014/main" xmlns="" val="20008"/>
                    </a:ext>
                  </a:extLst>
                </a:gridCol>
              </a:tblGrid>
              <a:tr h="0">
                <a:tc>
                  <a:txBody>
                    <a:bodyPr/>
                    <a:lstStyle/>
                    <a:p>
                      <a:pPr algn="r">
                        <a:lnSpc>
                          <a:spcPct val="80000"/>
                        </a:lnSpc>
                      </a:pPr>
                      <a:r>
                        <a:rPr lang="en-US" sz="800" b="0" dirty="0">
                          <a:solidFill>
                            <a:schemeClr val="tx1"/>
                          </a:solidFill>
                        </a:rPr>
                        <a:t>Romo-to-ALN </a:t>
                      </a:r>
                      <a:r>
                        <a:rPr lang="en-US" sz="800" b="0" baseline="0" dirty="0">
                          <a:solidFill>
                            <a:schemeClr val="tx1"/>
                          </a:solidFill>
                        </a:rPr>
                        <a:t>n =</a:t>
                      </a:r>
                      <a:endParaRPr lang="en-US" sz="8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 198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178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146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41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146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266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0">
                <a:tc>
                  <a:txBody>
                    <a:bodyPr/>
                    <a:lstStyle/>
                    <a:p>
                      <a:pPr algn="r">
                        <a:lnSpc>
                          <a:spcPct val="80000"/>
                        </a:lnSpc>
                      </a:pPr>
                      <a:r>
                        <a:rPr lang="en-US" sz="800" b="0" dirty="0">
                          <a:solidFill>
                            <a:schemeClr val="tx1"/>
                          </a:solidFill>
                        </a:rPr>
                        <a:t>ALN-to-ALN n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 266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217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196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66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209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392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0">
                <a:tc>
                  <a:txBody>
                    <a:bodyPr/>
                    <a:lstStyle/>
                    <a:p>
                      <a:pPr algn="r">
                        <a:lnSpc>
                          <a:spcPct val="80000"/>
                        </a:lnSpc>
                      </a:pPr>
                      <a:r>
                        <a:rPr lang="en-US" sz="800" b="0" dirty="0">
                          <a:solidFill>
                            <a:schemeClr val="tx1"/>
                          </a:solidFill>
                        </a:rPr>
                        <a:t>P value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&lt; 0.001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0.037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0.004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0.015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&lt; 0.001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pPr>
                      <a:r>
                        <a:rPr lang="en-US" sz="800" b="0" dirty="0">
                          <a:solidFill>
                            <a:schemeClr val="tx1"/>
                          </a:solidFill>
                        </a:rPr>
                        <a:t>&lt; 0.001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grpSp>
        <p:nvGrpSpPr>
          <p:cNvPr id="4" name="Group 3">
            <a:extLst>
              <a:ext uri="{FF2B5EF4-FFF2-40B4-BE49-F238E27FC236}">
                <a16:creationId xmlns:a16="http://schemas.microsoft.com/office/drawing/2014/main" xmlns="" id="{DEA83419-209E-154C-BD7B-18129286D1D8}"/>
              </a:ext>
            </a:extLst>
          </p:cNvPr>
          <p:cNvGrpSpPr/>
          <p:nvPr/>
        </p:nvGrpSpPr>
        <p:grpSpPr>
          <a:xfrm>
            <a:off x="633947" y="1620473"/>
            <a:ext cx="7825619" cy="3967645"/>
            <a:chOff x="633947" y="1620473"/>
            <a:chExt cx="7825619" cy="3967645"/>
          </a:xfrm>
        </p:grpSpPr>
        <p:graphicFrame>
          <p:nvGraphicFramePr>
            <p:cNvPr id="6" name="Chart 5"/>
            <p:cNvGraphicFramePr/>
            <p:nvPr>
              <p:extLst>
                <p:ext uri="{D42A27DB-BD31-4B8C-83A1-F6EECF244321}">
                  <p14:modId xmlns:p14="http://schemas.microsoft.com/office/powerpoint/2010/main" val="954986942"/>
                </p:ext>
              </p:extLst>
            </p:nvPr>
          </p:nvGraphicFramePr>
          <p:xfrm>
            <a:off x="839125" y="1816278"/>
            <a:ext cx="7620441" cy="377184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1698333" y="2256752"/>
              <a:ext cx="764632" cy="1098843"/>
              <a:chOff x="1119388" y="2522267"/>
              <a:chExt cx="684500" cy="1098843"/>
            </a:xfrm>
            <a:noFill/>
          </p:grpSpPr>
          <p:sp>
            <p:nvSpPr>
              <p:cNvPr id="8" name="TextBox 7"/>
              <p:cNvSpPr txBox="1"/>
              <p:nvPr/>
            </p:nvSpPr>
            <p:spPr>
              <a:xfrm>
                <a:off x="1119388" y="2522267"/>
                <a:ext cx="684500" cy="338554"/>
              </a:xfrm>
              <a:prstGeom prst="rect">
                <a:avLst/>
              </a:prstGeom>
              <a:grpFill/>
            </p:spPr>
            <p:txBody>
              <a:bodyPr vert="horz" wrap="none" lIns="0" tIns="0" rIns="0" bIns="0" rtlCol="0">
                <a:spAutoFit/>
              </a:bodyPr>
              <a:lstStyle/>
              <a:p>
                <a:pPr algn="ctr"/>
                <a:r>
                  <a:rPr lang="en-US" sz="1100" b="1" dirty="0"/>
                  <a:t>RRR = 27%</a:t>
                </a:r>
              </a:p>
              <a:p>
                <a:pPr algn="ctr"/>
                <a:r>
                  <a:rPr lang="en-US" altLang="en-US" sz="1100" b="1" dirty="0"/>
                  <a:t>p &lt; </a:t>
                </a:r>
                <a:r>
                  <a:rPr lang="en-US" sz="1100" b="1" dirty="0"/>
                  <a:t>0.001</a:t>
                </a:r>
                <a:r>
                  <a:rPr lang="en-US" sz="1100" baseline="30000" dirty="0">
                    <a:latin typeface="Arial"/>
                    <a:cs typeface="Arial"/>
                  </a:rPr>
                  <a:t>§</a:t>
                </a:r>
                <a:r>
                  <a:rPr lang="en-US" sz="1100" baseline="30000" dirty="0"/>
                  <a:t>,¶</a:t>
                </a:r>
                <a:endParaRPr lang="en-US" sz="1100" dirty="0"/>
              </a:p>
            </p:txBody>
          </p:sp>
          <p:grpSp>
            <p:nvGrpSpPr>
              <p:cNvPr id="9" name="Group 257"/>
              <p:cNvGrpSpPr>
                <a:grpSpLocks/>
              </p:cNvGrpSpPr>
              <p:nvPr/>
            </p:nvGrpSpPr>
            <p:grpSpPr bwMode="auto">
              <a:xfrm>
                <a:off x="1225409" y="2868920"/>
                <a:ext cx="472456" cy="752190"/>
                <a:chOff x="4503" y="1110"/>
                <a:chExt cx="440" cy="470"/>
              </a:xfrm>
              <a:grpFill/>
            </p:grpSpPr>
            <p:sp>
              <p:nvSpPr>
                <p:cNvPr id="10" name="Line 13"/>
                <p:cNvSpPr>
                  <a:spLocks noChangeShapeType="1"/>
                </p:cNvSpPr>
                <p:nvPr/>
              </p:nvSpPr>
              <p:spPr bwMode="auto">
                <a:xfrm flipH="1">
                  <a:off x="4943" y="1117"/>
                  <a:ext cx="0" cy="202"/>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11" name="Line 14"/>
                <p:cNvSpPr>
                  <a:spLocks noChangeShapeType="1"/>
                </p:cNvSpPr>
                <p:nvPr/>
              </p:nvSpPr>
              <p:spPr bwMode="auto">
                <a:xfrm flipH="1">
                  <a:off x="4503" y="1116"/>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12" name="Line 15"/>
                <p:cNvSpPr>
                  <a:spLocks noChangeShapeType="1"/>
                </p:cNvSpPr>
                <p:nvPr/>
              </p:nvSpPr>
              <p:spPr bwMode="auto">
                <a:xfrm flipH="1">
                  <a:off x="4503" y="1110"/>
                  <a:ext cx="0" cy="47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grpSp>
        </p:grpSp>
        <p:grpSp>
          <p:nvGrpSpPr>
            <p:cNvPr id="70" name="Group 69"/>
            <p:cNvGrpSpPr/>
            <p:nvPr/>
          </p:nvGrpSpPr>
          <p:grpSpPr>
            <a:xfrm>
              <a:off x="2842750" y="2370258"/>
              <a:ext cx="748603" cy="1156456"/>
              <a:chOff x="1126562" y="2522267"/>
              <a:chExt cx="670151" cy="1156456"/>
            </a:xfrm>
            <a:noFill/>
          </p:grpSpPr>
          <p:sp>
            <p:nvSpPr>
              <p:cNvPr id="71" name="TextBox 70"/>
              <p:cNvSpPr txBox="1"/>
              <p:nvPr/>
            </p:nvSpPr>
            <p:spPr>
              <a:xfrm>
                <a:off x="1126562" y="2522267"/>
                <a:ext cx="670151" cy="338554"/>
              </a:xfrm>
              <a:prstGeom prst="rect">
                <a:avLst/>
              </a:prstGeom>
              <a:grpFill/>
            </p:spPr>
            <p:txBody>
              <a:bodyPr vert="horz" wrap="none" lIns="0" tIns="0" rIns="0" bIns="0" rtlCol="0">
                <a:spAutoFit/>
              </a:bodyPr>
              <a:lstStyle/>
              <a:p>
                <a:pPr algn="ctr"/>
                <a:r>
                  <a:rPr lang="en-US" sz="1100" b="1" dirty="0"/>
                  <a:t>RRR = 19%</a:t>
                </a:r>
              </a:p>
              <a:p>
                <a:pPr algn="ctr"/>
                <a:r>
                  <a:rPr lang="en-US" sz="1100" b="1" dirty="0"/>
                  <a:t>p = 0.037</a:t>
                </a:r>
                <a:r>
                  <a:rPr lang="en-US" sz="1100" baseline="30000" dirty="0">
                    <a:latin typeface="Arial"/>
                    <a:cs typeface="Arial"/>
                  </a:rPr>
                  <a:t>§</a:t>
                </a:r>
                <a:endParaRPr lang="en-US" sz="1100" b="1" baseline="30000" dirty="0"/>
              </a:p>
            </p:txBody>
          </p:sp>
          <p:grpSp>
            <p:nvGrpSpPr>
              <p:cNvPr id="72" name="Group 257"/>
              <p:cNvGrpSpPr>
                <a:grpSpLocks/>
              </p:cNvGrpSpPr>
              <p:nvPr/>
            </p:nvGrpSpPr>
            <p:grpSpPr bwMode="auto">
              <a:xfrm>
                <a:off x="1225409" y="2868919"/>
                <a:ext cx="472456" cy="809804"/>
                <a:chOff x="4503" y="1110"/>
                <a:chExt cx="440" cy="506"/>
              </a:xfrm>
              <a:grpFill/>
            </p:grpSpPr>
            <p:sp>
              <p:nvSpPr>
                <p:cNvPr id="73" name="Line 13"/>
                <p:cNvSpPr>
                  <a:spLocks noChangeShapeType="1"/>
                </p:cNvSpPr>
                <p:nvPr/>
              </p:nvSpPr>
              <p:spPr bwMode="auto">
                <a:xfrm flipH="1">
                  <a:off x="4943" y="1110"/>
                  <a:ext cx="0" cy="343"/>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74"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75" name="Line 15"/>
                <p:cNvSpPr>
                  <a:spLocks noChangeShapeType="1"/>
                </p:cNvSpPr>
                <p:nvPr/>
              </p:nvSpPr>
              <p:spPr bwMode="auto">
                <a:xfrm flipH="1">
                  <a:off x="4503" y="1110"/>
                  <a:ext cx="0" cy="506"/>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grpSp>
        </p:grpSp>
        <p:grpSp>
          <p:nvGrpSpPr>
            <p:cNvPr id="76" name="Group 75"/>
            <p:cNvGrpSpPr/>
            <p:nvPr/>
          </p:nvGrpSpPr>
          <p:grpSpPr>
            <a:xfrm>
              <a:off x="3980952" y="2582268"/>
              <a:ext cx="748603" cy="1119648"/>
              <a:chOff x="1126562" y="2522267"/>
              <a:chExt cx="670151" cy="1119648"/>
            </a:xfrm>
            <a:noFill/>
          </p:grpSpPr>
          <p:sp>
            <p:nvSpPr>
              <p:cNvPr id="77" name="TextBox 76"/>
              <p:cNvSpPr txBox="1"/>
              <p:nvPr/>
            </p:nvSpPr>
            <p:spPr>
              <a:xfrm>
                <a:off x="1126562" y="2522267"/>
                <a:ext cx="670151" cy="338554"/>
              </a:xfrm>
              <a:prstGeom prst="rect">
                <a:avLst/>
              </a:prstGeom>
              <a:grpFill/>
            </p:spPr>
            <p:txBody>
              <a:bodyPr vert="horz" wrap="none" lIns="0" tIns="0" rIns="0" bIns="0" rtlCol="0">
                <a:spAutoFit/>
              </a:bodyPr>
              <a:lstStyle/>
              <a:p>
                <a:pPr algn="ctr"/>
                <a:r>
                  <a:rPr lang="en-US" sz="1100" b="1" dirty="0"/>
                  <a:t>RRR = 27%</a:t>
                </a:r>
              </a:p>
              <a:p>
                <a:pPr algn="ctr"/>
                <a:r>
                  <a:rPr lang="en-US" sz="1100" b="1" dirty="0"/>
                  <a:t>p = 0.004</a:t>
                </a:r>
                <a:r>
                  <a:rPr lang="en-US" sz="1100" baseline="30000" dirty="0">
                    <a:cs typeface="Arial"/>
                  </a:rPr>
                  <a:t>§</a:t>
                </a:r>
                <a:endParaRPr lang="en-US" sz="1100" b="1" dirty="0"/>
              </a:p>
            </p:txBody>
          </p:sp>
          <p:grpSp>
            <p:nvGrpSpPr>
              <p:cNvPr id="78" name="Group 257"/>
              <p:cNvGrpSpPr>
                <a:grpSpLocks/>
              </p:cNvGrpSpPr>
              <p:nvPr/>
            </p:nvGrpSpPr>
            <p:grpSpPr bwMode="auto">
              <a:xfrm>
                <a:off x="1225409" y="2868920"/>
                <a:ext cx="472456" cy="772995"/>
                <a:chOff x="4503" y="1110"/>
                <a:chExt cx="440" cy="483"/>
              </a:xfrm>
              <a:grpFill/>
            </p:grpSpPr>
            <p:sp>
              <p:nvSpPr>
                <p:cNvPr id="79" name="Line 13"/>
                <p:cNvSpPr>
                  <a:spLocks noChangeShapeType="1"/>
                </p:cNvSpPr>
                <p:nvPr/>
              </p:nvSpPr>
              <p:spPr bwMode="auto">
                <a:xfrm flipH="1">
                  <a:off x="4943" y="1110"/>
                  <a:ext cx="0" cy="288"/>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80"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81" name="Line 15"/>
                <p:cNvSpPr>
                  <a:spLocks noChangeShapeType="1"/>
                </p:cNvSpPr>
                <p:nvPr/>
              </p:nvSpPr>
              <p:spPr bwMode="auto">
                <a:xfrm flipH="1">
                  <a:off x="4503" y="1110"/>
                  <a:ext cx="0" cy="483"/>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grpSp>
        </p:grpSp>
        <p:grpSp>
          <p:nvGrpSpPr>
            <p:cNvPr id="82" name="Group 81"/>
            <p:cNvGrpSpPr/>
            <p:nvPr/>
          </p:nvGrpSpPr>
          <p:grpSpPr>
            <a:xfrm>
              <a:off x="5135121" y="3288191"/>
              <a:ext cx="748603" cy="1222150"/>
              <a:chOff x="1126562" y="2531792"/>
              <a:chExt cx="670151" cy="1222150"/>
            </a:xfrm>
            <a:noFill/>
          </p:grpSpPr>
          <p:sp>
            <p:nvSpPr>
              <p:cNvPr id="83" name="TextBox 82"/>
              <p:cNvSpPr txBox="1"/>
              <p:nvPr/>
            </p:nvSpPr>
            <p:spPr>
              <a:xfrm>
                <a:off x="1126562" y="2531792"/>
                <a:ext cx="670151" cy="338554"/>
              </a:xfrm>
              <a:prstGeom prst="rect">
                <a:avLst/>
              </a:prstGeom>
              <a:grpFill/>
            </p:spPr>
            <p:txBody>
              <a:bodyPr vert="horz" wrap="none" lIns="0" tIns="0" rIns="0" bIns="0" rtlCol="0">
                <a:spAutoFit/>
              </a:bodyPr>
              <a:lstStyle/>
              <a:p>
                <a:pPr algn="ctr"/>
                <a:r>
                  <a:rPr lang="en-US" sz="1100" b="1" dirty="0"/>
                  <a:t>RRR = 38%</a:t>
                </a:r>
              </a:p>
              <a:p>
                <a:pPr algn="ctr"/>
                <a:r>
                  <a:rPr lang="en-US" sz="1100" b="1" dirty="0"/>
                  <a:t>p = 0.015</a:t>
                </a:r>
                <a:r>
                  <a:rPr lang="en-US" sz="1100" baseline="30000" dirty="0">
                    <a:cs typeface="Arial"/>
                  </a:rPr>
                  <a:t>§</a:t>
                </a:r>
                <a:endParaRPr lang="en-US" sz="1100" b="1" dirty="0"/>
              </a:p>
            </p:txBody>
          </p:sp>
          <p:grpSp>
            <p:nvGrpSpPr>
              <p:cNvPr id="84" name="Group 257"/>
              <p:cNvGrpSpPr>
                <a:grpSpLocks/>
              </p:cNvGrpSpPr>
              <p:nvPr/>
            </p:nvGrpSpPr>
            <p:grpSpPr bwMode="auto">
              <a:xfrm>
                <a:off x="1225409" y="2868919"/>
                <a:ext cx="472456" cy="885023"/>
                <a:chOff x="4503" y="1110"/>
                <a:chExt cx="440" cy="553"/>
              </a:xfrm>
              <a:grpFill/>
            </p:grpSpPr>
            <p:sp>
              <p:nvSpPr>
                <p:cNvPr id="85" name="Line 13"/>
                <p:cNvSpPr>
                  <a:spLocks noChangeShapeType="1"/>
                </p:cNvSpPr>
                <p:nvPr/>
              </p:nvSpPr>
              <p:spPr bwMode="auto">
                <a:xfrm flipH="1">
                  <a:off x="4943" y="1110"/>
                  <a:ext cx="0" cy="422"/>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86"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87" name="Line 15"/>
                <p:cNvSpPr>
                  <a:spLocks noChangeShapeType="1"/>
                </p:cNvSpPr>
                <p:nvPr/>
              </p:nvSpPr>
              <p:spPr bwMode="auto">
                <a:xfrm flipH="1">
                  <a:off x="4503" y="1110"/>
                  <a:ext cx="0" cy="553"/>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grpSp>
        </p:grpSp>
        <p:grpSp>
          <p:nvGrpSpPr>
            <p:cNvPr id="88" name="Group 87"/>
            <p:cNvGrpSpPr/>
            <p:nvPr/>
          </p:nvGrpSpPr>
          <p:grpSpPr>
            <a:xfrm>
              <a:off x="6294679" y="2642203"/>
              <a:ext cx="748603" cy="1108520"/>
              <a:chOff x="1126562" y="2531792"/>
              <a:chExt cx="670151" cy="1108520"/>
            </a:xfrm>
            <a:noFill/>
          </p:grpSpPr>
          <p:sp>
            <p:nvSpPr>
              <p:cNvPr id="89" name="TextBox 88"/>
              <p:cNvSpPr txBox="1"/>
              <p:nvPr/>
            </p:nvSpPr>
            <p:spPr>
              <a:xfrm>
                <a:off x="1126562" y="2531792"/>
                <a:ext cx="670151" cy="338554"/>
              </a:xfrm>
              <a:prstGeom prst="rect">
                <a:avLst/>
              </a:prstGeom>
              <a:grpFill/>
            </p:spPr>
            <p:txBody>
              <a:bodyPr vert="horz" wrap="none" lIns="0" tIns="0" rIns="0" bIns="0" rtlCol="0">
                <a:spAutoFit/>
              </a:bodyPr>
              <a:lstStyle/>
              <a:p>
                <a:pPr algn="ctr"/>
                <a:r>
                  <a:rPr lang="en-US" sz="1100" b="1" dirty="0"/>
                  <a:t>RRR = 32%</a:t>
                </a:r>
                <a:br>
                  <a:rPr lang="en-US" sz="1100" b="1" dirty="0"/>
                </a:br>
                <a:r>
                  <a:rPr lang="en-US" altLang="en-US" sz="1100" b="1" dirty="0"/>
                  <a:t>p &lt; </a:t>
                </a:r>
                <a:r>
                  <a:rPr lang="en-US" sz="1100" b="1" dirty="0"/>
                  <a:t>0.001</a:t>
                </a:r>
                <a:r>
                  <a:rPr lang="en-US" sz="1100" baseline="30000" dirty="0">
                    <a:cs typeface="Arial"/>
                  </a:rPr>
                  <a:t>§</a:t>
                </a:r>
                <a:endParaRPr lang="en-US" sz="1100" b="1" dirty="0"/>
              </a:p>
            </p:txBody>
          </p:sp>
          <p:grpSp>
            <p:nvGrpSpPr>
              <p:cNvPr id="90" name="Group 257"/>
              <p:cNvGrpSpPr>
                <a:grpSpLocks/>
              </p:cNvGrpSpPr>
              <p:nvPr/>
            </p:nvGrpSpPr>
            <p:grpSpPr bwMode="auto">
              <a:xfrm>
                <a:off x="1225409" y="2868918"/>
                <a:ext cx="472456" cy="771394"/>
                <a:chOff x="4503" y="1110"/>
                <a:chExt cx="440" cy="482"/>
              </a:xfrm>
              <a:grpFill/>
            </p:grpSpPr>
            <p:sp>
              <p:nvSpPr>
                <p:cNvPr id="91" name="Line 13"/>
                <p:cNvSpPr>
                  <a:spLocks noChangeShapeType="1"/>
                </p:cNvSpPr>
                <p:nvPr/>
              </p:nvSpPr>
              <p:spPr bwMode="auto">
                <a:xfrm flipH="1">
                  <a:off x="4943" y="1110"/>
                  <a:ext cx="0" cy="214"/>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92"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93" name="Line 15"/>
                <p:cNvSpPr>
                  <a:spLocks noChangeShapeType="1"/>
                </p:cNvSpPr>
                <p:nvPr/>
              </p:nvSpPr>
              <p:spPr bwMode="auto">
                <a:xfrm flipH="1">
                  <a:off x="4503" y="1110"/>
                  <a:ext cx="0" cy="482"/>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grpSp>
        </p:grpSp>
        <p:grpSp>
          <p:nvGrpSpPr>
            <p:cNvPr id="94" name="Group 93"/>
            <p:cNvGrpSpPr/>
            <p:nvPr/>
          </p:nvGrpSpPr>
          <p:grpSpPr>
            <a:xfrm>
              <a:off x="7452497" y="1620473"/>
              <a:ext cx="748603" cy="1300491"/>
              <a:chOff x="1126562" y="2522267"/>
              <a:chExt cx="670151" cy="1300491"/>
            </a:xfrm>
            <a:noFill/>
          </p:grpSpPr>
          <p:sp>
            <p:nvSpPr>
              <p:cNvPr id="95" name="TextBox 94"/>
              <p:cNvSpPr txBox="1"/>
              <p:nvPr/>
            </p:nvSpPr>
            <p:spPr>
              <a:xfrm>
                <a:off x="1126562" y="2522267"/>
                <a:ext cx="670151" cy="338554"/>
              </a:xfrm>
              <a:prstGeom prst="rect">
                <a:avLst/>
              </a:prstGeom>
              <a:grpFill/>
            </p:spPr>
            <p:txBody>
              <a:bodyPr vert="horz" wrap="none" lIns="0" tIns="0" rIns="0" bIns="0" rtlCol="0">
                <a:spAutoFit/>
              </a:bodyPr>
              <a:lstStyle/>
              <a:p>
                <a:pPr algn="ctr"/>
                <a:r>
                  <a:rPr lang="en-US" sz="1100" b="1" dirty="0"/>
                  <a:t>RRR = 35%</a:t>
                </a:r>
              </a:p>
              <a:p>
                <a:pPr algn="ctr"/>
                <a:r>
                  <a:rPr lang="en-US" altLang="en-US" sz="1100" b="1" dirty="0"/>
                  <a:t>p &lt; </a:t>
                </a:r>
                <a:r>
                  <a:rPr lang="en-US" sz="1100" b="1" dirty="0"/>
                  <a:t>0.001</a:t>
                </a:r>
                <a:r>
                  <a:rPr lang="en-US" sz="1100" baseline="30000" dirty="0">
                    <a:cs typeface="Arial"/>
                  </a:rPr>
                  <a:t>§</a:t>
                </a:r>
                <a:endParaRPr lang="en-US" sz="1100" b="1" dirty="0"/>
              </a:p>
            </p:txBody>
          </p:sp>
          <p:grpSp>
            <p:nvGrpSpPr>
              <p:cNvPr id="96" name="Group 257"/>
              <p:cNvGrpSpPr>
                <a:grpSpLocks/>
              </p:cNvGrpSpPr>
              <p:nvPr/>
            </p:nvGrpSpPr>
            <p:grpSpPr bwMode="auto">
              <a:xfrm>
                <a:off x="1225409" y="2868918"/>
                <a:ext cx="472456" cy="953840"/>
                <a:chOff x="4503" y="1110"/>
                <a:chExt cx="440" cy="596"/>
              </a:xfrm>
              <a:grpFill/>
            </p:grpSpPr>
            <p:sp>
              <p:nvSpPr>
                <p:cNvPr id="97" name="Line 13"/>
                <p:cNvSpPr>
                  <a:spLocks noChangeShapeType="1"/>
                </p:cNvSpPr>
                <p:nvPr/>
              </p:nvSpPr>
              <p:spPr bwMode="auto">
                <a:xfrm flipH="1">
                  <a:off x="4935" y="1110"/>
                  <a:ext cx="0" cy="7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98" name="Line 14"/>
                <p:cNvSpPr>
                  <a:spLocks noChangeShapeType="1"/>
                </p:cNvSpPr>
                <p:nvPr/>
              </p:nvSpPr>
              <p:spPr bwMode="auto">
                <a:xfrm flipH="1">
                  <a:off x="4503" y="1110"/>
                  <a:ext cx="440" cy="0"/>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sp>
              <p:nvSpPr>
                <p:cNvPr id="99" name="Line 15"/>
                <p:cNvSpPr>
                  <a:spLocks noChangeShapeType="1"/>
                </p:cNvSpPr>
                <p:nvPr/>
              </p:nvSpPr>
              <p:spPr bwMode="auto">
                <a:xfrm flipH="1">
                  <a:off x="4503" y="1110"/>
                  <a:ext cx="0" cy="596"/>
                </a:xfrm>
                <a:prstGeom prst="line">
                  <a:avLst/>
                </a:prstGeom>
                <a:grpFill/>
                <a:ln w="12700">
                  <a:solidFill>
                    <a:schemeClr val="tx1"/>
                  </a:solidFill>
                  <a:round/>
                  <a:headEnd/>
                  <a:tailEnd/>
                </a:ln>
              </p:spPr>
              <p:txBody>
                <a:bodyPr/>
                <a:lstStyle/>
                <a:p>
                  <a:pPr fontAlgn="base">
                    <a:spcBef>
                      <a:spcPct val="0"/>
                    </a:spcBef>
                    <a:spcAft>
                      <a:spcPct val="0"/>
                    </a:spcAft>
                  </a:pPr>
                  <a:endParaRPr lang="en-US" sz="1600" b="1" dirty="0">
                    <a:ea typeface="ＭＳ Ｐゴシック" pitchFamily="34" charset="-128"/>
                  </a:endParaRPr>
                </a:p>
              </p:txBody>
            </p:sp>
          </p:grpSp>
        </p:grpSp>
        <p:sp>
          <p:nvSpPr>
            <p:cNvPr id="101" name="TextBox 100"/>
            <p:cNvSpPr txBox="1"/>
            <p:nvPr/>
          </p:nvSpPr>
          <p:spPr>
            <a:xfrm>
              <a:off x="3372069" y="4994218"/>
              <a:ext cx="301686" cy="205184"/>
            </a:xfrm>
            <a:prstGeom prst="rect">
              <a:avLst/>
            </a:prstGeom>
            <a:noFill/>
          </p:spPr>
          <p:txBody>
            <a:bodyPr wrap="none" rtlCol="0">
              <a:spAutoFit/>
            </a:bodyPr>
            <a:lstStyle/>
            <a:p>
              <a:r>
                <a:rPr lang="en-US" sz="1100" baseline="30000" dirty="0">
                  <a:solidFill>
                    <a:srgbClr val="000000"/>
                  </a:solidFill>
                </a:rPr>
                <a:t>†,</a:t>
              </a:r>
              <a:r>
                <a:rPr lang="en-US" sz="1100" baseline="30000" dirty="0">
                  <a:solidFill>
                    <a:srgbClr val="000000"/>
                  </a:solidFill>
                  <a:latin typeface="Arial" panose="020B0604020202020204" pitchFamily="34" charset="0"/>
                  <a:cs typeface="Arial" panose="020B0604020202020204" pitchFamily="34" charset="0"/>
                </a:rPr>
                <a:t>‖</a:t>
              </a:r>
              <a:endParaRPr lang="en-US" sz="1100" baseline="30000" dirty="0">
                <a:solidFill>
                  <a:srgbClr val="000000"/>
                </a:solidFill>
              </a:endParaRPr>
            </a:p>
          </p:txBody>
        </p:sp>
        <p:sp>
          <p:nvSpPr>
            <p:cNvPr id="3" name="TextBox 2"/>
            <p:cNvSpPr txBox="1"/>
            <p:nvPr/>
          </p:nvSpPr>
          <p:spPr>
            <a:xfrm>
              <a:off x="1570866" y="3733465"/>
              <a:ext cx="493776" cy="153888"/>
            </a:xfrm>
            <a:prstGeom prst="rect">
              <a:avLst/>
            </a:prstGeom>
            <a:noFill/>
          </p:spPr>
          <p:txBody>
            <a:bodyPr wrap="square" lIns="0" tIns="0" rIns="0" bIns="0" rtlCol="0">
              <a:spAutoFit/>
            </a:bodyPr>
            <a:lstStyle/>
            <a:p>
              <a:pPr algn="ctr"/>
              <a:r>
                <a:rPr lang="en-US" sz="1000" dirty="0">
                  <a:solidFill>
                    <a:schemeClr val="bg1"/>
                  </a:solidFill>
                </a:rPr>
                <a:t>n = 198</a:t>
              </a:r>
            </a:p>
          </p:txBody>
        </p:sp>
        <p:sp>
          <p:nvSpPr>
            <p:cNvPr id="57" name="TextBox 56"/>
            <p:cNvSpPr txBox="1"/>
            <p:nvPr/>
          </p:nvSpPr>
          <p:spPr>
            <a:xfrm>
              <a:off x="2043217" y="3286418"/>
              <a:ext cx="493776" cy="153888"/>
            </a:xfrm>
            <a:prstGeom prst="rect">
              <a:avLst/>
            </a:prstGeom>
            <a:noFill/>
          </p:spPr>
          <p:txBody>
            <a:bodyPr wrap="square" lIns="0" tIns="0" rIns="0" bIns="0" rtlCol="0">
              <a:spAutoFit/>
            </a:bodyPr>
            <a:lstStyle/>
            <a:p>
              <a:pPr algn="ctr"/>
              <a:r>
                <a:rPr lang="en-US" sz="1000" dirty="0">
                  <a:solidFill>
                    <a:schemeClr val="bg1"/>
                  </a:solidFill>
                </a:rPr>
                <a:t>n = 266</a:t>
              </a:r>
            </a:p>
          </p:txBody>
        </p:sp>
        <p:sp>
          <p:nvSpPr>
            <p:cNvPr id="58" name="TextBox 57"/>
            <p:cNvSpPr txBox="1"/>
            <p:nvPr/>
          </p:nvSpPr>
          <p:spPr>
            <a:xfrm>
              <a:off x="2708713" y="3868475"/>
              <a:ext cx="493776" cy="153888"/>
            </a:xfrm>
            <a:prstGeom prst="rect">
              <a:avLst/>
            </a:prstGeom>
            <a:noFill/>
          </p:spPr>
          <p:txBody>
            <a:bodyPr wrap="square" lIns="0" tIns="0" rIns="0" bIns="0" rtlCol="0">
              <a:spAutoFit/>
            </a:bodyPr>
            <a:lstStyle/>
            <a:p>
              <a:pPr algn="ctr"/>
              <a:r>
                <a:rPr lang="en-US" sz="1000" dirty="0">
                  <a:solidFill>
                    <a:schemeClr val="bg1"/>
                  </a:solidFill>
                </a:rPr>
                <a:t>n = 178</a:t>
              </a:r>
            </a:p>
          </p:txBody>
        </p:sp>
        <p:sp>
          <p:nvSpPr>
            <p:cNvPr id="59" name="TextBox 58"/>
            <p:cNvSpPr txBox="1"/>
            <p:nvPr/>
          </p:nvSpPr>
          <p:spPr>
            <a:xfrm>
              <a:off x="3189950" y="3603955"/>
              <a:ext cx="493776" cy="153888"/>
            </a:xfrm>
            <a:prstGeom prst="rect">
              <a:avLst/>
            </a:prstGeom>
            <a:noFill/>
          </p:spPr>
          <p:txBody>
            <a:bodyPr wrap="square" lIns="0" tIns="0" rIns="0" bIns="0" rtlCol="0">
              <a:spAutoFit/>
            </a:bodyPr>
            <a:lstStyle/>
            <a:p>
              <a:pPr algn="ctr"/>
              <a:r>
                <a:rPr lang="en-US" sz="1000" dirty="0">
                  <a:solidFill>
                    <a:schemeClr val="bg1"/>
                  </a:solidFill>
                </a:rPr>
                <a:t>n = 217</a:t>
              </a:r>
            </a:p>
          </p:txBody>
        </p:sp>
        <p:sp>
          <p:nvSpPr>
            <p:cNvPr id="60" name="TextBox 59"/>
            <p:cNvSpPr txBox="1"/>
            <p:nvPr/>
          </p:nvSpPr>
          <p:spPr>
            <a:xfrm>
              <a:off x="3847839" y="4097130"/>
              <a:ext cx="493776" cy="153888"/>
            </a:xfrm>
            <a:prstGeom prst="rect">
              <a:avLst/>
            </a:prstGeom>
            <a:noFill/>
          </p:spPr>
          <p:txBody>
            <a:bodyPr wrap="square" lIns="0" tIns="0" rIns="0" bIns="0" rtlCol="0">
              <a:spAutoFit/>
            </a:bodyPr>
            <a:lstStyle/>
            <a:p>
              <a:pPr algn="ctr"/>
              <a:r>
                <a:rPr lang="en-US" sz="1000" dirty="0">
                  <a:solidFill>
                    <a:schemeClr val="bg1"/>
                  </a:solidFill>
                </a:rPr>
                <a:t>n = 146</a:t>
              </a:r>
            </a:p>
          </p:txBody>
        </p:sp>
        <p:sp>
          <p:nvSpPr>
            <p:cNvPr id="63" name="TextBox 62"/>
            <p:cNvSpPr txBox="1"/>
            <p:nvPr/>
          </p:nvSpPr>
          <p:spPr>
            <a:xfrm>
              <a:off x="4344991" y="3757843"/>
              <a:ext cx="493776" cy="153888"/>
            </a:xfrm>
            <a:prstGeom prst="rect">
              <a:avLst/>
            </a:prstGeom>
            <a:noFill/>
          </p:spPr>
          <p:txBody>
            <a:bodyPr wrap="square" lIns="0" tIns="0" rIns="0" bIns="0" rtlCol="0">
              <a:spAutoFit/>
            </a:bodyPr>
            <a:lstStyle/>
            <a:p>
              <a:pPr algn="ctr"/>
              <a:r>
                <a:rPr lang="en-US" sz="1000" dirty="0">
                  <a:solidFill>
                    <a:schemeClr val="bg1"/>
                  </a:solidFill>
                </a:rPr>
                <a:t>n = 196</a:t>
              </a:r>
            </a:p>
          </p:txBody>
        </p:sp>
        <p:sp>
          <p:nvSpPr>
            <p:cNvPr id="64" name="TextBox 63"/>
            <p:cNvSpPr txBox="1"/>
            <p:nvPr/>
          </p:nvSpPr>
          <p:spPr>
            <a:xfrm>
              <a:off x="5015646" y="4698352"/>
              <a:ext cx="493776" cy="153888"/>
            </a:xfrm>
            <a:prstGeom prst="rect">
              <a:avLst/>
            </a:prstGeom>
            <a:noFill/>
          </p:spPr>
          <p:txBody>
            <a:bodyPr wrap="square" lIns="0" tIns="0" rIns="0" bIns="0" rtlCol="0">
              <a:spAutoFit/>
            </a:bodyPr>
            <a:lstStyle/>
            <a:p>
              <a:pPr algn="ctr"/>
              <a:r>
                <a:rPr lang="en-US" sz="1000" dirty="0">
                  <a:solidFill>
                    <a:schemeClr val="bg1"/>
                  </a:solidFill>
                </a:rPr>
                <a:t>n = 41</a:t>
              </a:r>
            </a:p>
          </p:txBody>
        </p:sp>
        <p:sp>
          <p:nvSpPr>
            <p:cNvPr id="65" name="TextBox 64"/>
            <p:cNvSpPr txBox="1"/>
            <p:nvPr/>
          </p:nvSpPr>
          <p:spPr>
            <a:xfrm>
              <a:off x="5478871" y="4595724"/>
              <a:ext cx="493776" cy="153888"/>
            </a:xfrm>
            <a:prstGeom prst="rect">
              <a:avLst/>
            </a:prstGeom>
            <a:noFill/>
          </p:spPr>
          <p:txBody>
            <a:bodyPr wrap="square" lIns="0" tIns="0" rIns="0" bIns="0" rtlCol="0">
              <a:spAutoFit/>
            </a:bodyPr>
            <a:lstStyle/>
            <a:p>
              <a:pPr algn="ctr"/>
              <a:r>
                <a:rPr lang="en-US" sz="1000" dirty="0">
                  <a:solidFill>
                    <a:schemeClr val="bg1"/>
                  </a:solidFill>
                </a:rPr>
                <a:t>n = 66</a:t>
              </a:r>
            </a:p>
          </p:txBody>
        </p:sp>
        <p:sp>
          <p:nvSpPr>
            <p:cNvPr id="66" name="TextBox 65"/>
            <p:cNvSpPr txBox="1"/>
            <p:nvPr/>
          </p:nvSpPr>
          <p:spPr>
            <a:xfrm>
              <a:off x="6152821" y="4085849"/>
              <a:ext cx="493776" cy="153888"/>
            </a:xfrm>
            <a:prstGeom prst="rect">
              <a:avLst/>
            </a:prstGeom>
            <a:noFill/>
          </p:spPr>
          <p:txBody>
            <a:bodyPr wrap="square" lIns="0" tIns="0" rIns="0" bIns="0" rtlCol="0">
              <a:spAutoFit/>
            </a:bodyPr>
            <a:lstStyle/>
            <a:p>
              <a:pPr algn="ctr"/>
              <a:r>
                <a:rPr lang="en-US" sz="1000" dirty="0">
                  <a:solidFill>
                    <a:schemeClr val="bg1"/>
                  </a:solidFill>
                </a:rPr>
                <a:t>n = 146</a:t>
              </a:r>
            </a:p>
          </p:txBody>
        </p:sp>
        <p:sp>
          <p:nvSpPr>
            <p:cNvPr id="67" name="TextBox 66"/>
            <p:cNvSpPr txBox="1"/>
            <p:nvPr/>
          </p:nvSpPr>
          <p:spPr>
            <a:xfrm>
              <a:off x="6646597" y="3665360"/>
              <a:ext cx="493776" cy="153888"/>
            </a:xfrm>
            <a:prstGeom prst="rect">
              <a:avLst/>
            </a:prstGeom>
            <a:noFill/>
          </p:spPr>
          <p:txBody>
            <a:bodyPr wrap="square" lIns="0" tIns="0" rIns="0" bIns="0" rtlCol="0">
              <a:spAutoFit/>
            </a:bodyPr>
            <a:lstStyle/>
            <a:p>
              <a:pPr algn="ctr"/>
              <a:r>
                <a:rPr lang="en-US" sz="1000" dirty="0">
                  <a:solidFill>
                    <a:schemeClr val="bg1"/>
                  </a:solidFill>
                </a:rPr>
                <a:t>n = 209</a:t>
              </a:r>
            </a:p>
          </p:txBody>
        </p:sp>
        <p:sp>
          <p:nvSpPr>
            <p:cNvPr id="68" name="TextBox 67"/>
            <p:cNvSpPr txBox="1"/>
            <p:nvPr/>
          </p:nvSpPr>
          <p:spPr>
            <a:xfrm>
              <a:off x="7302726" y="3286418"/>
              <a:ext cx="493776" cy="153888"/>
            </a:xfrm>
            <a:prstGeom prst="rect">
              <a:avLst/>
            </a:prstGeom>
            <a:noFill/>
          </p:spPr>
          <p:txBody>
            <a:bodyPr wrap="square" lIns="0" tIns="0" rIns="0" bIns="0" rtlCol="0">
              <a:spAutoFit/>
            </a:bodyPr>
            <a:lstStyle/>
            <a:p>
              <a:pPr algn="ctr"/>
              <a:r>
                <a:rPr lang="en-US" sz="1000" dirty="0">
                  <a:solidFill>
                    <a:schemeClr val="bg1"/>
                  </a:solidFill>
                </a:rPr>
                <a:t>n = 266</a:t>
              </a:r>
            </a:p>
          </p:txBody>
        </p:sp>
        <p:sp>
          <p:nvSpPr>
            <p:cNvPr id="69" name="TextBox 68"/>
            <p:cNvSpPr txBox="1"/>
            <p:nvPr/>
          </p:nvSpPr>
          <p:spPr>
            <a:xfrm>
              <a:off x="7777182" y="2417817"/>
              <a:ext cx="493776" cy="153888"/>
            </a:xfrm>
            <a:prstGeom prst="rect">
              <a:avLst/>
            </a:prstGeom>
            <a:noFill/>
          </p:spPr>
          <p:txBody>
            <a:bodyPr wrap="square" lIns="0" tIns="0" rIns="0" bIns="0" rtlCol="0">
              <a:spAutoFit/>
            </a:bodyPr>
            <a:lstStyle/>
            <a:p>
              <a:pPr algn="ctr"/>
              <a:r>
                <a:rPr lang="en-US" sz="1000" dirty="0">
                  <a:solidFill>
                    <a:schemeClr val="bg1"/>
                  </a:solidFill>
                </a:rPr>
                <a:t>n = 392</a:t>
              </a:r>
            </a:p>
          </p:txBody>
        </p:sp>
        <p:sp>
          <p:nvSpPr>
            <p:cNvPr id="105" name="TextBox 104"/>
            <p:cNvSpPr txBox="1"/>
            <p:nvPr/>
          </p:nvSpPr>
          <p:spPr>
            <a:xfrm>
              <a:off x="4521752" y="5114115"/>
              <a:ext cx="336952" cy="205184"/>
            </a:xfrm>
            <a:prstGeom prst="rect">
              <a:avLst/>
            </a:prstGeom>
            <a:noFill/>
          </p:spPr>
          <p:txBody>
            <a:bodyPr wrap="none" rtlCol="0">
              <a:spAutoFit/>
            </a:bodyPr>
            <a:lstStyle/>
            <a:p>
              <a:r>
                <a:rPr lang="en-US" sz="1100" baseline="30000" dirty="0">
                  <a:latin typeface="Arial"/>
                  <a:cs typeface="Arial"/>
                </a:rPr>
                <a:t>†,**</a:t>
              </a:r>
              <a:endParaRPr lang="en-US" sz="1100" baseline="30000" dirty="0"/>
            </a:p>
          </p:txBody>
        </p:sp>
        <p:sp>
          <p:nvSpPr>
            <p:cNvPr id="106" name="TextBox 105"/>
            <p:cNvSpPr txBox="1"/>
            <p:nvPr/>
          </p:nvSpPr>
          <p:spPr>
            <a:xfrm>
              <a:off x="6809686" y="5112512"/>
              <a:ext cx="369012" cy="205184"/>
            </a:xfrm>
            <a:prstGeom prst="rect">
              <a:avLst/>
            </a:prstGeom>
            <a:noFill/>
          </p:spPr>
          <p:txBody>
            <a:bodyPr wrap="none" rtlCol="0">
              <a:spAutoFit/>
            </a:bodyPr>
            <a:lstStyle/>
            <a:p>
              <a:r>
                <a:rPr lang="en-US" sz="1100" baseline="30000" dirty="0">
                  <a:latin typeface="Arial"/>
                  <a:cs typeface="Arial"/>
                </a:rPr>
                <a:t>‡,</a:t>
              </a:r>
              <a:r>
                <a:rPr lang="en-US" sz="1100" baseline="30000" dirty="0">
                  <a:latin typeface="DokChampa" panose="020B0604020202020204" pitchFamily="34" charset="-34"/>
                  <a:cs typeface="DokChampa" panose="020B0604020202020204" pitchFamily="34" charset="-34"/>
                </a:rPr>
                <a:t>††</a:t>
              </a:r>
              <a:endParaRPr lang="en-US" sz="1100" baseline="30000" dirty="0"/>
            </a:p>
          </p:txBody>
        </p:sp>
        <p:sp>
          <p:nvSpPr>
            <p:cNvPr id="107" name="TextBox 106"/>
            <p:cNvSpPr txBox="1"/>
            <p:nvPr/>
          </p:nvSpPr>
          <p:spPr>
            <a:xfrm>
              <a:off x="7945185" y="4989871"/>
              <a:ext cx="290464" cy="205184"/>
            </a:xfrm>
            <a:prstGeom prst="rect">
              <a:avLst/>
            </a:prstGeom>
            <a:noFill/>
          </p:spPr>
          <p:txBody>
            <a:bodyPr wrap="none" rtlCol="0">
              <a:spAutoFit/>
            </a:bodyPr>
            <a:lstStyle/>
            <a:p>
              <a:r>
                <a:rPr lang="en-US" sz="1100" baseline="30000" dirty="0">
                  <a:latin typeface="Arial"/>
                  <a:cs typeface="Arial"/>
                </a:rPr>
                <a:t>‡‡</a:t>
              </a:r>
              <a:endParaRPr lang="en-US" sz="1100" baseline="30000" dirty="0"/>
            </a:p>
          </p:txBody>
        </p:sp>
        <p:sp>
          <p:nvSpPr>
            <p:cNvPr id="100" name="TextBox 99"/>
            <p:cNvSpPr txBox="1"/>
            <p:nvPr/>
          </p:nvSpPr>
          <p:spPr>
            <a:xfrm>
              <a:off x="5773305" y="4839464"/>
              <a:ext cx="237566" cy="205184"/>
            </a:xfrm>
            <a:prstGeom prst="rect">
              <a:avLst/>
            </a:prstGeom>
            <a:noFill/>
          </p:spPr>
          <p:txBody>
            <a:bodyPr wrap="none" rtlCol="0">
              <a:spAutoFit/>
            </a:bodyPr>
            <a:lstStyle/>
            <a:p>
              <a:r>
                <a:rPr lang="en-US" sz="1100" baseline="30000" dirty="0">
                  <a:latin typeface="Arial"/>
                  <a:cs typeface="Arial"/>
                </a:rPr>
                <a:t>†</a:t>
              </a:r>
              <a:endParaRPr lang="en-US" sz="1100" baseline="30000" dirty="0"/>
            </a:p>
          </p:txBody>
        </p:sp>
        <p:sp>
          <p:nvSpPr>
            <p:cNvPr id="102" name="TextBox 101"/>
            <p:cNvSpPr txBox="1"/>
            <p:nvPr/>
          </p:nvSpPr>
          <p:spPr>
            <a:xfrm>
              <a:off x="2451591" y="4789353"/>
              <a:ext cx="239168" cy="261610"/>
            </a:xfrm>
            <a:prstGeom prst="rect">
              <a:avLst/>
            </a:prstGeom>
            <a:noFill/>
          </p:spPr>
          <p:txBody>
            <a:bodyPr wrap="none" rtlCol="0">
              <a:spAutoFit/>
            </a:bodyPr>
            <a:lstStyle/>
            <a:p>
              <a:r>
                <a:rPr lang="en-US" sz="1100" dirty="0">
                  <a:latin typeface="Arial"/>
                  <a:cs typeface="Arial"/>
                </a:rPr>
                <a:t>*</a:t>
              </a:r>
              <a:endParaRPr lang="en-US" sz="1100" dirty="0"/>
            </a:p>
          </p:txBody>
        </p:sp>
        <p:sp>
          <p:nvSpPr>
            <p:cNvPr id="113" name="TextBox 112">
              <a:extLst>
                <a:ext uri="{FF2B5EF4-FFF2-40B4-BE49-F238E27FC236}">
                  <a16:creationId xmlns:a16="http://schemas.microsoft.com/office/drawing/2014/main" xmlns="" id="{7103CCE6-29DF-C84F-928A-16E40952C948}"/>
                </a:ext>
              </a:extLst>
            </p:cNvPr>
            <p:cNvSpPr txBox="1"/>
            <p:nvPr/>
          </p:nvSpPr>
          <p:spPr>
            <a:xfrm rot="16200000">
              <a:off x="-681009" y="3278912"/>
              <a:ext cx="2891521" cy="261610"/>
            </a:xfrm>
            <a:prstGeom prst="rect">
              <a:avLst/>
            </a:prstGeom>
            <a:noFill/>
          </p:spPr>
          <p:txBody>
            <a:bodyPr wrap="square" rtlCol="0">
              <a:spAutoFit/>
            </a:bodyPr>
            <a:lstStyle/>
            <a:p>
              <a:pPr algn="ctr"/>
              <a:r>
                <a:rPr lang="en-US" sz="1100" b="1" dirty="0"/>
                <a:t>Subject incidence (%)</a:t>
              </a:r>
            </a:p>
          </p:txBody>
        </p:sp>
      </p:grpSp>
      <p:grpSp>
        <p:nvGrpSpPr>
          <p:cNvPr id="114" name="Group 113">
            <a:extLst>
              <a:ext uri="{FF2B5EF4-FFF2-40B4-BE49-F238E27FC236}">
                <a16:creationId xmlns:a16="http://schemas.microsoft.com/office/drawing/2014/main" xmlns="" id="{1C5154CF-44D9-2941-9C3D-40FC4C38D80B}"/>
              </a:ext>
            </a:extLst>
          </p:cNvPr>
          <p:cNvGrpSpPr/>
          <p:nvPr/>
        </p:nvGrpSpPr>
        <p:grpSpPr>
          <a:xfrm>
            <a:off x="1716976" y="1305164"/>
            <a:ext cx="5840694" cy="169286"/>
            <a:chOff x="4702463" y="1414808"/>
            <a:chExt cx="5840694" cy="169286"/>
          </a:xfrm>
        </p:grpSpPr>
        <p:sp>
          <p:nvSpPr>
            <p:cNvPr id="115" name="Rectangle 19">
              <a:extLst>
                <a:ext uri="{FF2B5EF4-FFF2-40B4-BE49-F238E27FC236}">
                  <a16:creationId xmlns:a16="http://schemas.microsoft.com/office/drawing/2014/main" xmlns="" id="{C233AC8D-DCAE-2C4D-825B-58CCA7CAA097}"/>
                </a:ext>
              </a:extLst>
            </p:cNvPr>
            <p:cNvSpPr>
              <a:spLocks noChangeArrowheads="1"/>
            </p:cNvSpPr>
            <p:nvPr/>
          </p:nvSpPr>
          <p:spPr bwMode="auto">
            <a:xfrm>
              <a:off x="8143461" y="1414817"/>
              <a:ext cx="23996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nSpc>
                  <a:spcPct val="100000"/>
                </a:lnSpc>
                <a:spcBef>
                  <a:spcPct val="0"/>
                </a:spcBef>
                <a:buClrTx/>
                <a:buNone/>
              </a:pPr>
              <a:r>
                <a:rPr lang="en-US" altLang="en-US" sz="1100" b="0" dirty="0"/>
                <a:t>Alendronate-to-alendronate (n = 2047)</a:t>
              </a:r>
            </a:p>
          </p:txBody>
        </p:sp>
        <p:sp>
          <p:nvSpPr>
            <p:cNvPr id="116" name="Rectangle 115">
              <a:extLst>
                <a:ext uri="{FF2B5EF4-FFF2-40B4-BE49-F238E27FC236}">
                  <a16:creationId xmlns:a16="http://schemas.microsoft.com/office/drawing/2014/main" xmlns="" id="{6E786ADA-DCDD-1D47-85CC-D72EF77B05A6}"/>
                </a:ext>
              </a:extLst>
            </p:cNvPr>
            <p:cNvSpPr>
              <a:spLocks noChangeAspect="1"/>
            </p:cNvSpPr>
            <p:nvPr/>
          </p:nvSpPr>
          <p:spPr bwMode="auto">
            <a:xfrm>
              <a:off x="7919405" y="1436466"/>
              <a:ext cx="132564" cy="125978"/>
            </a:xfrm>
            <a:prstGeom prst="rect">
              <a:avLst/>
            </a:prstGeom>
            <a:solidFill>
              <a:schemeClr val="accent2">
                <a:lumMod val="40000"/>
                <a:lumOff val="60000"/>
              </a:schemeClr>
            </a:solidFill>
            <a:ln w="28575" cap="flat" cmpd="sng" algn="ctr">
              <a:no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17" name="Rectangle 14">
              <a:extLst>
                <a:ext uri="{FF2B5EF4-FFF2-40B4-BE49-F238E27FC236}">
                  <a16:creationId xmlns:a16="http://schemas.microsoft.com/office/drawing/2014/main" xmlns="" id="{417BDF82-15EC-F043-B81A-7DFA75E28DD8}"/>
                </a:ext>
              </a:extLst>
            </p:cNvPr>
            <p:cNvSpPr>
              <a:spLocks noChangeArrowheads="1"/>
            </p:cNvSpPr>
            <p:nvPr/>
          </p:nvSpPr>
          <p:spPr bwMode="auto">
            <a:xfrm>
              <a:off x="4926519" y="1414808"/>
              <a:ext cx="2587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ct val="50000"/>
                </a:spcBef>
                <a:buClr>
                  <a:schemeClr val="accent1"/>
                </a:buClr>
                <a:buFont typeface="Wingdings" panose="05000000000000000000" pitchFamily="2" charset="2"/>
                <a:buChar char="§"/>
                <a:defRPr sz="2400" b="1">
                  <a:solidFill>
                    <a:schemeClr val="tx1"/>
                  </a:solidFill>
                  <a:latin typeface="Arial" panose="020B0604020202020204" pitchFamily="34" charset="0"/>
                </a:defRPr>
              </a:lvl1pPr>
              <a:lvl2pPr marL="742950" indent="-285750">
                <a:lnSpc>
                  <a:spcPct val="95000"/>
                </a:lnSpc>
                <a:spcBef>
                  <a:spcPct val="20000"/>
                </a:spcBef>
                <a:buClr>
                  <a:schemeClr val="accent1"/>
                </a:buClr>
                <a:buChar char="–"/>
                <a:defRPr sz="2000" b="1">
                  <a:solidFill>
                    <a:schemeClr val="tx1"/>
                  </a:solidFill>
                  <a:latin typeface="Arial" panose="020B0604020202020204" pitchFamily="34" charset="0"/>
                </a:defRPr>
              </a:lvl2pPr>
              <a:lvl3pPr marL="1143000" indent="-228600">
                <a:lnSpc>
                  <a:spcPct val="95000"/>
                </a:lnSpc>
                <a:spcBef>
                  <a:spcPct val="20000"/>
                </a:spcBef>
                <a:buClr>
                  <a:schemeClr val="accent1"/>
                </a:buClr>
                <a:buChar char="•"/>
                <a:defRPr b="1">
                  <a:solidFill>
                    <a:schemeClr val="tx1"/>
                  </a:solidFill>
                  <a:latin typeface="Arial" panose="020B0604020202020204" pitchFamily="34" charset="0"/>
                </a:defRPr>
              </a:lvl3pPr>
              <a:lvl4pPr marL="1600200" indent="-228600">
                <a:lnSpc>
                  <a:spcPct val="95000"/>
                </a:lnSpc>
                <a:spcBef>
                  <a:spcPct val="20000"/>
                </a:spcBef>
                <a:buClr>
                  <a:schemeClr val="accent1"/>
                </a:buClr>
                <a:buChar char="-"/>
                <a:defRPr sz="1600" b="1">
                  <a:solidFill>
                    <a:schemeClr val="tx1"/>
                  </a:solidFill>
                  <a:latin typeface="Arial" panose="020B0604020202020204" pitchFamily="34" charset="0"/>
                </a:defRPr>
              </a:lvl4pPr>
              <a:lvl5pPr marL="2057400" indent="-228600">
                <a:lnSpc>
                  <a:spcPct val="95000"/>
                </a:lnSpc>
                <a:spcBef>
                  <a:spcPct val="20000"/>
                </a:spcBef>
                <a:buClr>
                  <a:schemeClr val="accent1"/>
                </a:buClr>
                <a:buChar char="·"/>
                <a:defRPr sz="1600" b="1">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Clr>
                  <a:schemeClr val="accent1"/>
                </a:buClr>
                <a:buChar char="·"/>
                <a:defRPr sz="1600" b="1">
                  <a:solidFill>
                    <a:schemeClr val="tx1"/>
                  </a:solidFill>
                  <a:latin typeface="Arial" panose="020B0604020202020204" pitchFamily="34" charset="0"/>
                </a:defRPr>
              </a:lvl9pPr>
            </a:lstStyle>
            <a:p>
              <a:pPr>
                <a:lnSpc>
                  <a:spcPct val="100000"/>
                </a:lnSpc>
                <a:spcBef>
                  <a:spcPct val="0"/>
                </a:spcBef>
                <a:buClrTx/>
                <a:buNone/>
              </a:pPr>
              <a:r>
                <a:rPr lang="en-US" altLang="en-US" sz="1100" b="0" dirty="0"/>
                <a:t>Romosozumab-to-alendronate (n = 2046)</a:t>
              </a:r>
            </a:p>
          </p:txBody>
        </p:sp>
        <p:sp>
          <p:nvSpPr>
            <p:cNvPr id="118" name="Rectangle 117">
              <a:extLst>
                <a:ext uri="{FF2B5EF4-FFF2-40B4-BE49-F238E27FC236}">
                  <a16:creationId xmlns:a16="http://schemas.microsoft.com/office/drawing/2014/main" xmlns="" id="{6079A9C3-8252-6946-B9C8-53A71AB98F90}"/>
                </a:ext>
              </a:extLst>
            </p:cNvPr>
            <p:cNvSpPr>
              <a:spLocks noChangeAspect="1"/>
            </p:cNvSpPr>
            <p:nvPr/>
          </p:nvSpPr>
          <p:spPr bwMode="auto">
            <a:xfrm>
              <a:off x="4702463" y="1437652"/>
              <a:ext cx="130053" cy="123589"/>
            </a:xfrm>
            <a:prstGeom prst="rect">
              <a:avLst/>
            </a:prstGeom>
            <a:solidFill>
              <a:schemeClr val="accent1"/>
            </a:solidFill>
            <a:ln w="28575" cap="flat" cmpd="sng" algn="ctr">
              <a:no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
        <p:nvSpPr>
          <p:cNvPr id="5" name="Text Placeholder 4">
            <a:extLst>
              <a:ext uri="{FF2B5EF4-FFF2-40B4-BE49-F238E27FC236}">
                <a16:creationId xmlns:a16="http://schemas.microsoft.com/office/drawing/2014/main" xmlns="" id="{6DE9C935-352C-604C-AE1B-B6D651F12D5F}"/>
              </a:ext>
            </a:extLst>
          </p:cNvPr>
          <p:cNvSpPr>
            <a:spLocks noGrp="1"/>
          </p:cNvSpPr>
          <p:nvPr>
            <p:ph type="body" sz="quarter" idx="10"/>
          </p:nvPr>
        </p:nvSpPr>
        <p:spPr>
          <a:xfrm>
            <a:off x="216000" y="5283846"/>
            <a:ext cx="8628455" cy="1348061"/>
          </a:xfrm>
        </p:spPr>
        <p:txBody>
          <a:bodyPr/>
          <a:lstStyle/>
          <a:p>
            <a:pPr>
              <a:lnSpc>
                <a:spcPct val="85000"/>
              </a:lnSpc>
              <a:spcAft>
                <a:spcPct val="0"/>
              </a:spcAft>
              <a:buClr>
                <a:srgbClr val="0063C3"/>
              </a:buClr>
              <a:defRPr/>
            </a:pPr>
            <a:r>
              <a:rPr lang="en-US" sz="800" dirty="0">
                <a:solidFill>
                  <a:srgbClr val="777777"/>
                </a:solidFill>
              </a:rPr>
              <a:t>*Primary endpoint. </a:t>
            </a:r>
            <a:r>
              <a:rPr lang="en-US" sz="800" baseline="30000" dirty="0">
                <a:solidFill>
                  <a:srgbClr val="777777"/>
                </a:solidFill>
              </a:rPr>
              <a:t>†</a:t>
            </a:r>
            <a:r>
              <a:rPr lang="en-US" sz="800" dirty="0">
                <a:solidFill>
                  <a:srgbClr val="777777"/>
                </a:solidFill>
              </a:rPr>
              <a:t>Secondary endpoint.</a:t>
            </a:r>
            <a:r>
              <a:rPr lang="en-US" sz="800" baseline="30000" dirty="0">
                <a:solidFill>
                  <a:srgbClr val="777777"/>
                </a:solidFill>
              </a:rPr>
              <a:t> ‡</a:t>
            </a:r>
            <a:r>
              <a:rPr lang="en-US" sz="800" dirty="0">
                <a:solidFill>
                  <a:srgbClr val="777777"/>
                </a:solidFill>
              </a:rPr>
              <a:t>Exploratory endpoint. </a:t>
            </a:r>
            <a:r>
              <a:rPr lang="en-US" sz="800" baseline="30000" dirty="0">
                <a:solidFill>
                  <a:srgbClr val="777777"/>
                </a:solidFill>
                <a:cs typeface="Arial"/>
              </a:rPr>
              <a:t>§</a:t>
            </a:r>
            <a:r>
              <a:rPr lang="en-US" sz="800" dirty="0">
                <a:solidFill>
                  <a:srgbClr val="777777"/>
                </a:solidFill>
              </a:rPr>
              <a:t>Risk ratios and p-values based on a Cox proportional hazards model adjusting for age strata, baseline total hip BMD </a:t>
            </a:r>
            <a:br>
              <a:rPr lang="en-US" sz="800" dirty="0">
                <a:solidFill>
                  <a:srgbClr val="777777"/>
                </a:solidFill>
              </a:rPr>
            </a:br>
            <a:r>
              <a:rPr lang="en-US" sz="800" dirty="0">
                <a:solidFill>
                  <a:srgbClr val="777777"/>
                </a:solidFill>
              </a:rPr>
              <a:t>T-score and presence of severe vertebral fracture at baseline. </a:t>
            </a:r>
            <a:r>
              <a:rPr lang="en-US" sz="800" baseline="30000" dirty="0">
                <a:solidFill>
                  <a:srgbClr val="777777"/>
                </a:solidFill>
              </a:rPr>
              <a:t>¶</a:t>
            </a:r>
            <a:r>
              <a:rPr lang="en-US" sz="800" dirty="0">
                <a:solidFill>
                  <a:srgbClr val="777777"/>
                </a:solidFill>
              </a:rPr>
              <a:t>The nominal p-value for new vertebral fracture at month 24 using the logistic regression model was &lt; 0.001 for clinical fracture at primary analysis using the Cox proportional hazards model described above. The larger of the two p-values is less than 0.05, thus both endpoints were statistically significant using the Hochberg procedure and the statistical testing continued to the secondary endpoints in the testing sequence described previously. </a:t>
            </a:r>
            <a:r>
              <a:rPr lang="en-US" sz="800" baseline="30000" dirty="0">
                <a:solidFill>
                  <a:srgbClr val="777777"/>
                </a:solidFill>
                <a:latin typeface="Arial" panose="020B0604020202020204" pitchFamily="34" charset="0"/>
                <a:cs typeface="Arial" panose="020B0604020202020204" pitchFamily="34" charset="0"/>
              </a:rPr>
              <a:t>‖</a:t>
            </a:r>
            <a:r>
              <a:rPr lang="en-US" sz="800" dirty="0">
                <a:solidFill>
                  <a:srgbClr val="777777"/>
                </a:solidFill>
              </a:rPr>
              <a:t>Nonvertebral fractures excluded fractures of the skull, facial bones, metacarpals, fingers and toes. Pathologic or high trauma fractures were also excluded. **Major nonvertebral fracture included fractures of the pelvis, distal femur, proximal tibia, ribs, proximal humerus, forearm and hip. </a:t>
            </a:r>
            <a:r>
              <a:rPr lang="en-US" sz="800" baseline="30000" dirty="0">
                <a:solidFill>
                  <a:srgbClr val="777777"/>
                </a:solidFill>
                <a:latin typeface="DokChampa" panose="020B0604020202020204" pitchFamily="34" charset="-34"/>
                <a:cs typeface="DokChampa" panose="020B0604020202020204" pitchFamily="34" charset="-34"/>
              </a:rPr>
              <a:t>††</a:t>
            </a:r>
            <a:r>
              <a:rPr lang="en-US" sz="800" dirty="0">
                <a:solidFill>
                  <a:srgbClr val="777777"/>
                </a:solidFill>
              </a:rPr>
              <a:t>Major osteoporotic fracture include fractures of the hip, forearm and humerus that are not associated with a pathologic fracture regardless of trauma severity, and clinical vertebral fractures. </a:t>
            </a:r>
            <a:r>
              <a:rPr lang="en-US" sz="800" baseline="30000" dirty="0">
                <a:solidFill>
                  <a:srgbClr val="777777"/>
                </a:solidFill>
              </a:rPr>
              <a:t>‡‡</a:t>
            </a:r>
            <a:r>
              <a:rPr lang="en-US" sz="800" dirty="0">
                <a:solidFill>
                  <a:srgbClr val="777777"/>
                </a:solidFill>
              </a:rPr>
              <a:t>Osteoporotic fractures include any osteoporotic nonvertebral fractures that are not associated with high trauma severity or pathologic fractures and new or worsening vertebral fractures regardless of trauma severity or pathologic fractures. </a:t>
            </a:r>
            <a:br>
              <a:rPr lang="en-US" sz="800" dirty="0">
                <a:solidFill>
                  <a:srgbClr val="777777"/>
                </a:solidFill>
              </a:rPr>
            </a:br>
            <a:r>
              <a:rPr lang="en-US" sz="800" dirty="0">
                <a:solidFill>
                  <a:srgbClr val="777777"/>
                </a:solidFill>
              </a:rPr>
              <a:t>Note: All fracture types, including nonvertebral fractures, excluded severe trauma (except major osteoporotic fractures) or pathologic fractures. Severe trauma was defined as a fall from higher than the height of a stool, chair, first rung on a ladder or equivalent (&gt; 20 inches), or severe trauma other than a fall per investigator judgment.  </a:t>
            </a:r>
          </a:p>
          <a:p>
            <a:pPr>
              <a:lnSpc>
                <a:spcPct val="85000"/>
              </a:lnSpc>
              <a:spcAft>
                <a:spcPct val="0"/>
              </a:spcAft>
              <a:buClr>
                <a:srgbClr val="0063C3"/>
              </a:buClr>
              <a:defRPr/>
            </a:pPr>
            <a:r>
              <a:rPr lang="en-US" sz="800" dirty="0">
                <a:solidFill>
                  <a:srgbClr val="777777"/>
                </a:solidFill>
              </a:rPr>
              <a:t>RRR = relative risk reduction </a:t>
            </a:r>
          </a:p>
          <a:p>
            <a:pPr>
              <a:lnSpc>
                <a:spcPct val="85000"/>
              </a:lnSpc>
              <a:spcAft>
                <a:spcPct val="0"/>
              </a:spcAft>
              <a:buClr>
                <a:srgbClr val="0063C3"/>
              </a:buClr>
              <a:defRPr/>
            </a:pPr>
            <a:r>
              <a:rPr lang="nb-NO" sz="800" dirty="0" err="1">
                <a:solidFill>
                  <a:srgbClr val="777777"/>
                </a:solidFill>
                <a:cs typeface="Arial" panose="020B0604020202020204" pitchFamily="34" charset="0"/>
              </a:rPr>
              <a:t>Adapted</a:t>
            </a:r>
            <a:r>
              <a:rPr lang="nb-NO" sz="800" dirty="0">
                <a:solidFill>
                  <a:srgbClr val="777777"/>
                </a:solidFill>
                <a:cs typeface="Arial" panose="020B0604020202020204" pitchFamily="34" charset="0"/>
              </a:rPr>
              <a:t> from: </a:t>
            </a:r>
            <a:r>
              <a:rPr lang="nb-NO" sz="800" dirty="0" err="1">
                <a:solidFill>
                  <a:srgbClr val="777777"/>
                </a:solidFill>
                <a:cs typeface="Arial" panose="020B0604020202020204" pitchFamily="34" charset="0"/>
              </a:rPr>
              <a:t>Saag</a:t>
            </a:r>
            <a:r>
              <a:rPr lang="nb-NO" sz="800" dirty="0">
                <a:solidFill>
                  <a:srgbClr val="777777"/>
                </a:solidFill>
                <a:cs typeface="Arial" panose="020B0604020202020204" pitchFamily="34" charset="0"/>
              </a:rPr>
              <a:t> KG, </a:t>
            </a:r>
            <a:r>
              <a:rPr lang="nb-NO" sz="800" i="1" dirty="0">
                <a:solidFill>
                  <a:srgbClr val="777777"/>
                </a:solidFill>
                <a:cs typeface="Arial" panose="020B0604020202020204" pitchFamily="34" charset="0"/>
              </a:rPr>
              <a:t>et al. N </a:t>
            </a:r>
            <a:r>
              <a:rPr lang="nb-NO" sz="800" i="1" dirty="0" err="1">
                <a:solidFill>
                  <a:srgbClr val="777777"/>
                </a:solidFill>
                <a:cs typeface="Arial" panose="020B0604020202020204" pitchFamily="34" charset="0"/>
              </a:rPr>
              <a:t>Engl</a:t>
            </a:r>
            <a:r>
              <a:rPr lang="nb-NO" sz="800" i="1" dirty="0">
                <a:solidFill>
                  <a:srgbClr val="777777"/>
                </a:solidFill>
                <a:cs typeface="Arial" panose="020B0604020202020204" pitchFamily="34" charset="0"/>
              </a:rPr>
              <a:t> J Med</a:t>
            </a:r>
            <a:r>
              <a:rPr lang="nb-NO" sz="800" dirty="0">
                <a:solidFill>
                  <a:srgbClr val="777777"/>
                </a:solidFill>
                <a:cs typeface="Arial" panose="020B0604020202020204" pitchFamily="34" charset="0"/>
              </a:rPr>
              <a:t> 2017;</a:t>
            </a:r>
            <a:r>
              <a:rPr lang="en-GB" sz="800" dirty="0">
                <a:solidFill>
                  <a:srgbClr val="777777"/>
                </a:solidFill>
                <a:cs typeface="Arial" panose="020B0604020202020204" pitchFamily="34" charset="0"/>
              </a:rPr>
              <a:t>377:1417–27.</a:t>
            </a:r>
            <a:endParaRPr lang="hr-HR" sz="800" dirty="0">
              <a:solidFill>
                <a:srgbClr val="777777"/>
              </a:solidFill>
              <a:cs typeface="Arial" panose="020B0604020202020204" pitchFamily="34" charset="0"/>
            </a:endParaRPr>
          </a:p>
        </p:txBody>
      </p:sp>
    </p:spTree>
    <p:extLst>
      <p:ext uri="{BB962C8B-B14F-4D97-AF65-F5344CB8AC3E}">
        <p14:creationId xmlns:p14="http://schemas.microsoft.com/office/powerpoint/2010/main" val="1791912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Title 6"/>
          <p:cNvSpPr>
            <a:spLocks noGrp="1"/>
          </p:cNvSpPr>
          <p:nvPr>
            <p:ph type="title"/>
          </p:nvPr>
        </p:nvSpPr>
        <p:spPr/>
        <p:txBody>
          <a:bodyPr>
            <a:normAutofit fontScale="90000"/>
          </a:bodyPr>
          <a:lstStyle/>
          <a:p>
            <a:r>
              <a:rPr lang="en-US" dirty="0"/>
              <a:t>Overview of the Romosozumab Clinical Programme*</a:t>
            </a:r>
          </a:p>
        </p:txBody>
      </p:sp>
      <p:sp>
        <p:nvSpPr>
          <p:cNvPr id="33" name="Rectangle: Rounded Corners 32">
            <a:extLst>
              <a:ext uri="{FF2B5EF4-FFF2-40B4-BE49-F238E27FC236}">
                <a16:creationId xmlns:a16="http://schemas.microsoft.com/office/drawing/2014/main" xmlns="" id="{EC1796FC-5233-436A-8D31-5728D67155FD}"/>
              </a:ext>
            </a:extLst>
          </p:cNvPr>
          <p:cNvSpPr/>
          <p:nvPr/>
        </p:nvSpPr>
        <p:spPr bwMode="auto">
          <a:xfrm>
            <a:off x="3538388"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xmlns="" id="{974F661B-1043-43B2-A329-4D4ECACE5726}"/>
              </a:ext>
            </a:extLst>
          </p:cNvPr>
          <p:cNvSpPr/>
          <p:nvPr/>
        </p:nvSpPr>
        <p:spPr>
          <a:xfrm>
            <a:off x="3563517" y="3502007"/>
            <a:ext cx="1532707" cy="738407"/>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baseline="30000" dirty="0"/>
              <a:t>Dec 2015</a:t>
            </a: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3" action="ppaction://hlinksldjump"/>
              </a:rPr>
              <a:t>FRAME</a:t>
            </a:r>
            <a:endParaRPr lang="en-US" sz="1100" b="1" kern="0" dirty="0"/>
          </a:p>
          <a:p>
            <a:pPr lvl="0" algn="ctr" defTabSz="577850">
              <a:lnSpc>
                <a:spcPct val="90000"/>
              </a:lnSpc>
              <a:spcBef>
                <a:spcPct val="0"/>
              </a:spcBef>
              <a:spcAft>
                <a:spcPct val="35000"/>
              </a:spcAft>
              <a:defRPr/>
            </a:pPr>
            <a:r>
              <a:rPr lang="en-US" sz="1100" b="1" kern="0" dirty="0"/>
              <a:t>(NCT01575834)</a:t>
            </a:r>
            <a:r>
              <a:rPr lang="en-US" sz="1100" b="1" kern="0" baseline="30000" dirty="0"/>
              <a:t>3</a:t>
            </a:r>
            <a:endParaRPr lang="en-US" sz="1100" kern="0" baseline="30000" dirty="0"/>
          </a:p>
        </p:txBody>
      </p:sp>
      <p:sp>
        <p:nvSpPr>
          <p:cNvPr id="52" name="Rectangle 51">
            <a:extLst>
              <a:ext uri="{FF2B5EF4-FFF2-40B4-BE49-F238E27FC236}">
                <a16:creationId xmlns:a16="http://schemas.microsoft.com/office/drawing/2014/main" xmlns="" id="{F95539CA-C123-4666-9C12-CA07A09E6039}"/>
              </a:ext>
            </a:extLst>
          </p:cNvPr>
          <p:cNvSpPr/>
          <p:nvPr/>
        </p:nvSpPr>
        <p:spPr>
          <a:xfrm>
            <a:off x="3662502" y="4237380"/>
            <a:ext cx="1334736" cy="632609"/>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Placebo-controlled fracture study in </a:t>
            </a:r>
            <a:r>
              <a:rPr lang="en-US" sz="800" dirty="0"/>
              <a:t>postmenopausal </a:t>
            </a:r>
            <a:r>
              <a:rPr lang="en-US" sz="800" dirty="0">
                <a:latin typeface="Arial"/>
              </a:rPr>
              <a:t>women with osteoporosis</a:t>
            </a:r>
            <a:br>
              <a:rPr lang="en-US" sz="800" dirty="0">
                <a:latin typeface="Arial"/>
              </a:rPr>
            </a:br>
            <a:r>
              <a:rPr lang="en-US" sz="800" dirty="0">
                <a:latin typeface="Arial"/>
              </a:rPr>
              <a:t>(N = 7180</a:t>
            </a:r>
            <a:r>
              <a:rPr lang="en-US" sz="800" dirty="0" smtClean="0">
                <a:latin typeface="Arial"/>
              </a:rPr>
              <a:t>)</a:t>
            </a:r>
          </a:p>
          <a:p>
            <a:pPr algn="ctr" defTabSz="914377">
              <a:spcAft>
                <a:spcPts val="133"/>
              </a:spcAft>
              <a:defRPr/>
            </a:pPr>
            <a:r>
              <a:rPr lang="en-US" sz="800" b="1" dirty="0" smtClean="0">
                <a:latin typeface="Arial"/>
              </a:rPr>
              <a:t>VS PLACEBO</a:t>
            </a:r>
            <a:endParaRPr lang="en-US" sz="800" b="1" dirty="0">
              <a:latin typeface="Arial"/>
            </a:endParaRPr>
          </a:p>
        </p:txBody>
      </p:sp>
      <p:cxnSp>
        <p:nvCxnSpPr>
          <p:cNvPr id="37" name="Straight Arrow Connector 36">
            <a:extLst>
              <a:ext uri="{FF2B5EF4-FFF2-40B4-BE49-F238E27FC236}">
                <a16:creationId xmlns:a16="http://schemas.microsoft.com/office/drawing/2014/main" xmlns="" id="{9A162751-D96A-4526-8215-9FBEF087FAFA}"/>
              </a:ext>
            </a:extLst>
          </p:cNvPr>
          <p:cNvCxnSpPr>
            <a:cxnSpLocks/>
          </p:cNvCxnSpPr>
          <p:nvPr/>
        </p:nvCxnSpPr>
        <p:spPr bwMode="auto">
          <a:xfrm>
            <a:off x="1227909" y="3246494"/>
            <a:ext cx="7524000" cy="0"/>
          </a:xfrm>
          <a:prstGeom prst="straightConnector1">
            <a:avLst/>
          </a:prstGeom>
          <a:solidFill>
            <a:schemeClr val="accent1"/>
          </a:solidFill>
          <a:ln w="28575" cap="flat" cmpd="sng" algn="ctr">
            <a:solidFill>
              <a:schemeClr val="tx2">
                <a:lumMod val="20000"/>
                <a:lumOff val="80000"/>
              </a:schemeClr>
            </a:solidFill>
            <a:prstDash val="solid"/>
            <a:round/>
            <a:headEnd type="none" w="med" len="med"/>
            <a:tailEnd type="triangle"/>
          </a:ln>
          <a:effectLst/>
        </p:spPr>
      </p:cxnSp>
      <p:cxnSp>
        <p:nvCxnSpPr>
          <p:cNvPr id="38" name="Straight Connector 37">
            <a:extLst>
              <a:ext uri="{FF2B5EF4-FFF2-40B4-BE49-F238E27FC236}">
                <a16:creationId xmlns:a16="http://schemas.microsoft.com/office/drawing/2014/main" xmlns="" id="{003F2E3B-2CE5-4ABF-8135-DCAB6D4192D8}"/>
              </a:ext>
            </a:extLst>
          </p:cNvPr>
          <p:cNvCxnSpPr/>
          <p:nvPr/>
        </p:nvCxnSpPr>
        <p:spPr bwMode="auto">
          <a:xfrm>
            <a:off x="2639782" y="3227305"/>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grpSp>
        <p:nvGrpSpPr>
          <p:cNvPr id="6" name="Group 5">
            <a:extLst>
              <a:ext uri="{FF2B5EF4-FFF2-40B4-BE49-F238E27FC236}">
                <a16:creationId xmlns:a16="http://schemas.microsoft.com/office/drawing/2014/main" xmlns="" id="{1C094415-80BB-492C-B8FD-5C5E36321FD8}"/>
              </a:ext>
            </a:extLst>
          </p:cNvPr>
          <p:cNvGrpSpPr/>
          <p:nvPr/>
        </p:nvGrpSpPr>
        <p:grpSpPr>
          <a:xfrm>
            <a:off x="5691149" y="1442706"/>
            <a:ext cx="1569286" cy="1675338"/>
            <a:chOff x="7149008" y="1710120"/>
            <a:chExt cx="1569286" cy="1675338"/>
          </a:xfrm>
        </p:grpSpPr>
        <p:sp>
          <p:nvSpPr>
            <p:cNvPr id="32" name="Rectangle: Rounded Corners 31">
              <a:extLst>
                <a:ext uri="{FF2B5EF4-FFF2-40B4-BE49-F238E27FC236}">
                  <a16:creationId xmlns:a16="http://schemas.microsoft.com/office/drawing/2014/main" xmlns="" id="{86E5ADB2-FDD2-41B1-8210-03BAFDCD1282}"/>
                </a:ext>
              </a:extLst>
            </p:cNvPr>
            <p:cNvSpPr/>
            <p:nvPr/>
          </p:nvSpPr>
          <p:spPr bwMode="auto">
            <a:xfrm>
              <a:off x="7149008"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xmlns="" id="{7859ACFD-8C7C-4D96-8062-7BB4042DC912}"/>
                </a:ext>
              </a:extLst>
            </p:cNvPr>
            <p:cNvSpPr/>
            <p:nvPr/>
          </p:nvSpPr>
          <p:spPr>
            <a:xfrm>
              <a:off x="7149008" y="1837000"/>
              <a:ext cx="1569286" cy="1548458"/>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ARCH </a:t>
              </a:r>
              <a:endParaRPr lang="en-US" sz="1100" b="1" kern="0" dirty="0"/>
            </a:p>
            <a:p>
              <a:pPr lvl="0" algn="ctr" defTabSz="577850">
                <a:lnSpc>
                  <a:spcPct val="90000"/>
                </a:lnSpc>
                <a:spcBef>
                  <a:spcPct val="0"/>
                </a:spcBef>
                <a:spcAft>
                  <a:spcPct val="35000"/>
                </a:spcAft>
                <a:defRPr/>
              </a:pPr>
              <a:r>
                <a:rPr lang="en-US" sz="1100" b="1" kern="0" dirty="0"/>
                <a:t>(NCT01631214)</a:t>
              </a:r>
              <a:r>
                <a:rPr lang="en-US" sz="1100" b="1" kern="0" baseline="30000" dirty="0"/>
                <a:t>5</a:t>
              </a:r>
            </a:p>
            <a:p>
              <a:pPr algn="ctr" defTabSz="577850">
                <a:lnSpc>
                  <a:spcPct val="90000"/>
                </a:lnSpc>
                <a:spcBef>
                  <a:spcPct val="0"/>
                </a:spcBef>
                <a:defRPr/>
              </a:pPr>
              <a:r>
                <a:rPr lang="en-US" sz="800" dirty="0">
                  <a:latin typeface="Arial"/>
                </a:rPr>
                <a:t>Active-comparator fracture study vs alendronate </a:t>
              </a:r>
              <a:br>
                <a:rPr lang="en-US" sz="800" dirty="0">
                  <a:latin typeface="Arial"/>
                </a:rPr>
              </a:br>
              <a:r>
                <a:rPr lang="en-US" sz="800" dirty="0">
                  <a:latin typeface="Arial"/>
                </a:rPr>
                <a:t>in postmenopausal women with osteoporosis and high risk of fracture (N = 4093</a:t>
              </a:r>
              <a:r>
                <a:rPr lang="en-US" sz="800" dirty="0" smtClean="0">
                  <a:latin typeface="Arial"/>
                </a:rPr>
                <a:t>)</a:t>
              </a:r>
            </a:p>
            <a:p>
              <a:pPr algn="ctr" defTabSz="577850">
                <a:lnSpc>
                  <a:spcPct val="90000"/>
                </a:lnSpc>
                <a:spcBef>
                  <a:spcPct val="0"/>
                </a:spcBef>
                <a:defRPr/>
              </a:pPr>
              <a:r>
                <a:rPr lang="en-US" sz="800" b="1" dirty="0" err="1" smtClean="0">
                  <a:latin typeface="Arial"/>
                </a:rPr>
                <a:t>Vs</a:t>
              </a:r>
              <a:r>
                <a:rPr lang="en-US" sz="800" b="1" dirty="0" smtClean="0">
                  <a:latin typeface="Arial"/>
                </a:rPr>
                <a:t> BISPHOSPHONATE</a:t>
              </a:r>
              <a:endParaRPr lang="en-US" sz="800" b="1" dirty="0">
                <a:latin typeface="Arial"/>
              </a:endParaRPr>
            </a:p>
            <a:p>
              <a:pPr lvl="0" algn="ctr" defTabSz="577850">
                <a:lnSpc>
                  <a:spcPct val="90000"/>
                </a:lnSpc>
                <a:spcBef>
                  <a:spcPct val="0"/>
                </a:spcBef>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800" dirty="0">
                <a:latin typeface="Arial"/>
              </a:endParaRPr>
            </a:p>
            <a:p>
              <a:pPr lvl="0" algn="ctr" defTabSz="577850">
                <a:lnSpc>
                  <a:spcPct val="90000"/>
                </a:lnSpc>
                <a:spcBef>
                  <a:spcPct val="0"/>
                </a:spcBef>
                <a:spcAft>
                  <a:spcPct val="35000"/>
                </a:spcAft>
                <a:defRPr/>
              </a:pPr>
              <a:r>
                <a:rPr lang="en-US" sz="1100" b="1" kern="0" baseline="30000" dirty="0"/>
                <a:t>Feb 2017</a:t>
              </a:r>
            </a:p>
          </p:txBody>
        </p:sp>
      </p:grpSp>
      <p:grpSp>
        <p:nvGrpSpPr>
          <p:cNvPr id="5" name="Group 4">
            <a:extLst>
              <a:ext uri="{FF2B5EF4-FFF2-40B4-BE49-F238E27FC236}">
                <a16:creationId xmlns:a16="http://schemas.microsoft.com/office/drawing/2014/main" xmlns="" id="{98EB2CF0-D1F2-4E33-9FD2-58855425695E}"/>
              </a:ext>
            </a:extLst>
          </p:cNvPr>
          <p:cNvGrpSpPr/>
          <p:nvPr/>
        </p:nvGrpSpPr>
        <p:grpSpPr>
          <a:xfrm>
            <a:off x="3936566" y="1442706"/>
            <a:ext cx="1569286" cy="1710792"/>
            <a:chOff x="5265010" y="1710120"/>
            <a:chExt cx="1569286" cy="1710792"/>
          </a:xfrm>
        </p:grpSpPr>
        <p:sp>
          <p:nvSpPr>
            <p:cNvPr id="31" name="Rectangle: Rounded Corners 30">
              <a:extLst>
                <a:ext uri="{FF2B5EF4-FFF2-40B4-BE49-F238E27FC236}">
                  <a16:creationId xmlns:a16="http://schemas.microsoft.com/office/drawing/2014/main" xmlns="" id="{FE7289FC-B9FA-4C80-B7E6-7A8A0AFADC68}"/>
                </a:ext>
              </a:extLst>
            </p:cNvPr>
            <p:cNvSpPr/>
            <p:nvPr/>
          </p:nvSpPr>
          <p:spPr bwMode="auto">
            <a:xfrm>
              <a:off x="5265010"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xmlns="" id="{C44291B1-6E21-407F-AE52-76F5DED904A6}"/>
                </a:ext>
              </a:extLst>
            </p:cNvPr>
            <p:cNvSpPr/>
            <p:nvPr/>
          </p:nvSpPr>
          <p:spPr>
            <a:xfrm>
              <a:off x="5381271" y="1836547"/>
              <a:ext cx="1336765" cy="1584365"/>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BRIDGE</a:t>
              </a:r>
              <a:endParaRPr lang="en-US" sz="1100" b="1" kern="0" dirty="0"/>
            </a:p>
            <a:p>
              <a:pPr lvl="0" algn="ctr" defTabSz="577850">
                <a:lnSpc>
                  <a:spcPct val="90000"/>
                </a:lnSpc>
                <a:spcBef>
                  <a:spcPct val="0"/>
                </a:spcBef>
                <a:spcAft>
                  <a:spcPct val="35000"/>
                </a:spcAft>
                <a:defRPr/>
              </a:pPr>
              <a:r>
                <a:rPr lang="en-US" sz="1100" b="1" kern="0" dirty="0"/>
                <a:t>(NCT02186171)</a:t>
              </a:r>
              <a:r>
                <a:rPr lang="en-US" sz="1100" b="1" kern="0" baseline="30000" dirty="0"/>
                <a:t>4</a:t>
              </a:r>
            </a:p>
            <a:p>
              <a:pPr algn="ctr" defTabSz="577850">
                <a:lnSpc>
                  <a:spcPct val="90000"/>
                </a:lnSpc>
                <a:spcBef>
                  <a:spcPct val="0"/>
                </a:spcBef>
                <a:spcAft>
                  <a:spcPct val="35000"/>
                </a:spcAft>
                <a:defRPr/>
              </a:pPr>
              <a:r>
                <a:rPr lang="en-US" sz="800" dirty="0">
                  <a:latin typeface="Arial"/>
                </a:rPr>
                <a:t>Placebo-controlled BMD study in men with osteoporosis (N = 245</a:t>
              </a:r>
              <a:r>
                <a:rPr lang="en-US" sz="800" dirty="0" smtClean="0">
                  <a:latin typeface="Arial"/>
                </a:rPr>
                <a:t>)</a:t>
              </a:r>
            </a:p>
            <a:p>
              <a:pPr algn="ctr" defTabSz="577850">
                <a:lnSpc>
                  <a:spcPct val="90000"/>
                </a:lnSpc>
                <a:spcBef>
                  <a:spcPct val="0"/>
                </a:spcBef>
                <a:spcAft>
                  <a:spcPct val="35000"/>
                </a:spcAft>
                <a:defRPr/>
              </a:pPr>
              <a:r>
                <a:rPr lang="en-US" sz="800" b="1" dirty="0" smtClean="0">
                  <a:latin typeface="Arial"/>
                </a:rPr>
                <a:t>VS PLACEBO (HOMME)</a:t>
              </a:r>
              <a:endParaRPr lang="en-US" sz="800" b="1" dirty="0">
                <a:latin typeface="Arial"/>
              </a:endParaRP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endParaRPr lang="en-US" sz="1100" b="1" kern="0" baseline="30000" dirty="0"/>
            </a:p>
            <a:p>
              <a:pPr lvl="0" algn="ctr" defTabSz="577850">
                <a:lnSpc>
                  <a:spcPct val="90000"/>
                </a:lnSpc>
                <a:spcBef>
                  <a:spcPct val="0"/>
                </a:spcBef>
                <a:spcAft>
                  <a:spcPct val="35000"/>
                </a:spcAft>
                <a:defRPr/>
              </a:pPr>
              <a:r>
                <a:rPr lang="en-US" sz="1100" b="1" kern="0" baseline="30000" dirty="0"/>
                <a:t>Feb 2016</a:t>
              </a:r>
            </a:p>
          </p:txBody>
        </p:sp>
      </p:grpSp>
      <p:sp>
        <p:nvSpPr>
          <p:cNvPr id="44" name="Rectangle 43">
            <a:extLst>
              <a:ext uri="{FF2B5EF4-FFF2-40B4-BE49-F238E27FC236}">
                <a16:creationId xmlns:a16="http://schemas.microsoft.com/office/drawing/2014/main" xmlns="" id="{E6881457-0292-4333-8F84-1922C593F710}"/>
              </a:ext>
            </a:extLst>
          </p:cNvPr>
          <p:cNvSpPr/>
          <p:nvPr/>
        </p:nvSpPr>
        <p:spPr>
          <a:xfrm>
            <a:off x="-52927" y="3046103"/>
            <a:ext cx="1313016" cy="528606"/>
          </a:xfrm>
          <a:prstGeom prst="rect">
            <a:avLst/>
          </a:prstGeom>
        </p:spPr>
        <p:txBody>
          <a:bodyPr wrap="square">
            <a:spAutoFit/>
          </a:bodyPr>
          <a:lstStyle/>
          <a:p>
            <a:pPr lvl="0" algn="ctr" defTabSz="577850">
              <a:lnSpc>
                <a:spcPct val="90000"/>
              </a:lnSpc>
              <a:spcBef>
                <a:spcPct val="0"/>
              </a:spcBef>
              <a:spcAft>
                <a:spcPct val="35000"/>
              </a:spcAft>
              <a:defRPr/>
            </a:pPr>
            <a:r>
              <a:rPr lang="en-US" sz="1050" b="1" kern="0" dirty="0"/>
              <a:t>Primary completion </a:t>
            </a:r>
            <a:br>
              <a:rPr lang="en-US" sz="1050" b="1" kern="0" dirty="0"/>
            </a:br>
            <a:r>
              <a:rPr lang="en-US" sz="1050" b="1" kern="0" dirty="0"/>
              <a:t>date</a:t>
            </a:r>
            <a:endParaRPr lang="en-US" sz="1050" b="1" kern="0" baseline="30000" dirty="0"/>
          </a:p>
        </p:txBody>
      </p:sp>
      <p:cxnSp>
        <p:nvCxnSpPr>
          <p:cNvPr id="45" name="Straight Connector 44">
            <a:extLst>
              <a:ext uri="{FF2B5EF4-FFF2-40B4-BE49-F238E27FC236}">
                <a16:creationId xmlns:a16="http://schemas.microsoft.com/office/drawing/2014/main" xmlns="" id="{08849FA8-94DA-4F45-902A-24E7F1DD0F21}"/>
              </a:ext>
            </a:extLst>
          </p:cNvPr>
          <p:cNvCxnSpPr/>
          <p:nvPr/>
        </p:nvCxnSpPr>
        <p:spPr bwMode="auto">
          <a:xfrm>
            <a:off x="4312623" y="322818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9CBAEF34-66B8-4B51-8965-3687943599AD}"/>
              </a:ext>
            </a:extLst>
          </p:cNvPr>
          <p:cNvCxnSpPr/>
          <p:nvPr/>
        </p:nvCxnSpPr>
        <p:spPr bwMode="auto">
          <a:xfrm>
            <a:off x="4735559" y="2972083"/>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E56413F6-B8BA-471B-94B1-0BD44CBA09A5}"/>
              </a:ext>
            </a:extLst>
          </p:cNvPr>
          <p:cNvCxnSpPr/>
          <p:nvPr/>
        </p:nvCxnSpPr>
        <p:spPr bwMode="auto">
          <a:xfrm>
            <a:off x="6481922" y="298257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35" name="Rectangle: Rounded Corners 34">
            <a:extLst>
              <a:ext uri="{FF2B5EF4-FFF2-40B4-BE49-F238E27FC236}">
                <a16:creationId xmlns:a16="http://schemas.microsoft.com/office/drawing/2014/main" xmlns="" id="{E5D33C9A-83DF-4060-A353-B08AB7ECD413}"/>
              </a:ext>
            </a:extLst>
          </p:cNvPr>
          <p:cNvSpPr/>
          <p:nvPr/>
        </p:nvSpPr>
        <p:spPr bwMode="auto">
          <a:xfrm>
            <a:off x="590308" y="1442706"/>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cxnSp>
        <p:nvCxnSpPr>
          <p:cNvPr id="49" name="Straight Connector 48">
            <a:extLst>
              <a:ext uri="{FF2B5EF4-FFF2-40B4-BE49-F238E27FC236}">
                <a16:creationId xmlns:a16="http://schemas.microsoft.com/office/drawing/2014/main" xmlns="" id="{4045A914-1F06-4795-9225-CB680A57F198}"/>
              </a:ext>
            </a:extLst>
          </p:cNvPr>
          <p:cNvCxnSpPr/>
          <p:nvPr/>
        </p:nvCxnSpPr>
        <p:spPr bwMode="auto">
          <a:xfrm>
            <a:off x="1375313" y="298086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50" name="Rectangle 49">
            <a:extLst>
              <a:ext uri="{FF2B5EF4-FFF2-40B4-BE49-F238E27FC236}">
                <a16:creationId xmlns:a16="http://schemas.microsoft.com/office/drawing/2014/main" xmlns="" id="{1762625D-C7E4-44F9-8D45-FBB5F84AB92A}"/>
              </a:ext>
            </a:extLst>
          </p:cNvPr>
          <p:cNvSpPr/>
          <p:nvPr/>
        </p:nvSpPr>
        <p:spPr>
          <a:xfrm>
            <a:off x="550313" y="1623908"/>
            <a:ext cx="1650000" cy="1398332"/>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rId4" action="ppaction://hlinksldjump"/>
              </a:rPr>
              <a:t>PHASE II</a:t>
            </a:r>
            <a:endParaRPr lang="en-US" sz="1100" b="1" kern="0" dirty="0"/>
          </a:p>
          <a:p>
            <a:pPr lvl="0" algn="ctr" defTabSz="577850">
              <a:lnSpc>
                <a:spcPct val="90000"/>
              </a:lnSpc>
              <a:spcBef>
                <a:spcPct val="0"/>
              </a:spcBef>
              <a:spcAft>
                <a:spcPct val="35000"/>
              </a:spcAft>
              <a:defRPr/>
            </a:pPr>
            <a:r>
              <a:rPr lang="en-US" sz="1100" b="1" kern="0" dirty="0"/>
              <a:t>(</a:t>
            </a:r>
            <a:r>
              <a:rPr lang="en-GB" sz="1100" b="1" kern="0" dirty="0"/>
              <a:t>NCT00896532</a:t>
            </a:r>
            <a:r>
              <a:rPr lang="en-US" sz="1100" b="1" kern="0" dirty="0"/>
              <a:t>)</a:t>
            </a:r>
            <a:r>
              <a:rPr lang="en-US" sz="1100" b="1" kern="0" baseline="30000" dirty="0"/>
              <a:t>1</a:t>
            </a:r>
          </a:p>
          <a:p>
            <a:pPr algn="ctr" defTabSz="577850">
              <a:lnSpc>
                <a:spcPct val="90000"/>
              </a:lnSpc>
              <a:spcBef>
                <a:spcPct val="0"/>
              </a:spcBef>
              <a:spcAft>
                <a:spcPct val="35000"/>
              </a:spcAft>
              <a:defRPr/>
            </a:pPr>
            <a:r>
              <a:rPr lang="en-US" sz="800" dirty="0">
                <a:latin typeface="Arial"/>
              </a:rPr>
              <a:t>Efficacy and safety vs alendronate, teriparatide and placebo in postmenopausal women with low BMD (N = 419)</a:t>
            </a: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baseline="30000" dirty="0"/>
              <a:t>Feb 2011</a:t>
            </a:r>
          </a:p>
        </p:txBody>
      </p:sp>
      <p:sp>
        <p:nvSpPr>
          <p:cNvPr id="34" name="Rectangle: Rounded Corners 33">
            <a:extLst>
              <a:ext uri="{FF2B5EF4-FFF2-40B4-BE49-F238E27FC236}">
                <a16:creationId xmlns:a16="http://schemas.microsoft.com/office/drawing/2014/main" xmlns="" id="{BF0E1E0E-812D-4E4D-9391-0A7BE5C172F8}"/>
              </a:ext>
            </a:extLst>
          </p:cNvPr>
          <p:cNvSpPr/>
          <p:nvPr/>
        </p:nvSpPr>
        <p:spPr bwMode="auto">
          <a:xfrm>
            <a:off x="1845721"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xmlns="" id="{8A561779-7DA4-4E6F-A1D4-6E8FC851F86D}"/>
              </a:ext>
            </a:extLst>
          </p:cNvPr>
          <p:cNvSpPr/>
          <p:nvPr/>
        </p:nvSpPr>
        <p:spPr>
          <a:xfrm>
            <a:off x="1973856" y="3540515"/>
            <a:ext cx="1313016" cy="899221"/>
          </a:xfrm>
          <a:prstGeom prst="rect">
            <a:avLst/>
          </a:prstGeom>
        </p:spPr>
        <p:txBody>
          <a:bodyPr wrap="square">
            <a:spAutoFit/>
          </a:bodyPr>
          <a:lstStyle/>
          <a:p>
            <a:pPr algn="ctr" defTabSz="577850">
              <a:lnSpc>
                <a:spcPct val="90000"/>
              </a:lnSpc>
              <a:spcBef>
                <a:spcPct val="0"/>
              </a:spcBef>
              <a:spcAft>
                <a:spcPct val="35000"/>
              </a:spcAft>
              <a:defRPr/>
            </a:pPr>
            <a:r>
              <a:rPr lang="en-US" sz="1100" b="1" kern="0" baseline="30000" dirty="0"/>
              <a:t>May 2015</a:t>
            </a:r>
          </a:p>
          <a:p>
            <a:pPr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5" action="ppaction://hlinksldjump"/>
              </a:rPr>
              <a:t>STRUCTURE</a:t>
            </a:r>
            <a:endParaRPr lang="en-US" sz="1100" b="1" kern="0" dirty="0"/>
          </a:p>
          <a:p>
            <a:pPr lvl="0" algn="ctr" defTabSz="577850">
              <a:lnSpc>
                <a:spcPct val="90000"/>
              </a:lnSpc>
              <a:spcBef>
                <a:spcPct val="0"/>
              </a:spcBef>
              <a:spcAft>
                <a:spcPct val="35000"/>
              </a:spcAft>
              <a:defRPr/>
            </a:pPr>
            <a:r>
              <a:rPr lang="en-US" sz="1100" b="1" kern="0" dirty="0"/>
              <a:t>(NCT01796301)</a:t>
            </a:r>
            <a:r>
              <a:rPr lang="en-US" sz="1100" b="1" kern="0" baseline="30000" dirty="0"/>
              <a:t>2</a:t>
            </a:r>
          </a:p>
          <a:p>
            <a:pPr lvl="0" algn="ctr" defTabSz="577850">
              <a:lnSpc>
                <a:spcPct val="90000"/>
              </a:lnSpc>
              <a:spcBef>
                <a:spcPct val="0"/>
              </a:spcBef>
              <a:spcAft>
                <a:spcPct val="35000"/>
              </a:spcAft>
              <a:defRPr/>
            </a:pPr>
            <a:endParaRPr lang="en-US" sz="1100" b="1" kern="0" baseline="30000" dirty="0">
              <a:solidFill>
                <a:schemeClr val="tx2"/>
              </a:solidFill>
            </a:endParaRPr>
          </a:p>
        </p:txBody>
      </p:sp>
      <p:sp>
        <p:nvSpPr>
          <p:cNvPr id="53" name="Rectangle 52">
            <a:extLst>
              <a:ext uri="{FF2B5EF4-FFF2-40B4-BE49-F238E27FC236}">
                <a16:creationId xmlns:a16="http://schemas.microsoft.com/office/drawing/2014/main" xmlns="" id="{EEA37A00-6F8E-4623-99F0-B61A9666F4A7}"/>
              </a:ext>
            </a:extLst>
          </p:cNvPr>
          <p:cNvSpPr/>
          <p:nvPr/>
        </p:nvSpPr>
        <p:spPr>
          <a:xfrm>
            <a:off x="1872358" y="4260536"/>
            <a:ext cx="1532707" cy="75572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Active-comparator BMD study</a:t>
            </a:r>
            <a:br>
              <a:rPr lang="en-US" sz="800" dirty="0">
                <a:latin typeface="Arial"/>
              </a:rPr>
            </a:br>
            <a:r>
              <a:rPr lang="en-US" sz="800" dirty="0">
                <a:latin typeface="Arial"/>
              </a:rPr>
              <a:t>vs teriparatide in </a:t>
            </a:r>
            <a:r>
              <a:rPr lang="en-US" sz="800" dirty="0"/>
              <a:t>postmenopausal </a:t>
            </a:r>
            <a:r>
              <a:rPr lang="en-US" sz="800" dirty="0">
                <a:latin typeface="Arial"/>
              </a:rPr>
              <a:t>women with </a:t>
            </a:r>
            <a:r>
              <a:rPr lang="en-US" sz="800" spc="-13" dirty="0">
                <a:latin typeface="Arial"/>
              </a:rPr>
              <a:t>osteoporosis</a:t>
            </a:r>
            <a:r>
              <a:rPr lang="en-US" sz="800" spc="-93" dirty="0">
                <a:latin typeface="Arial"/>
              </a:rPr>
              <a:t> </a:t>
            </a:r>
            <a:r>
              <a:rPr lang="en-US" sz="800" spc="-13" dirty="0">
                <a:latin typeface="Arial"/>
              </a:rPr>
              <a:t>transitioning</a:t>
            </a:r>
            <a:r>
              <a:rPr lang="en-US" sz="800" spc="-93" dirty="0">
                <a:latin typeface="Arial"/>
              </a:rPr>
              <a:t> </a:t>
            </a:r>
            <a:r>
              <a:rPr lang="en-US" sz="800" spc="-13" dirty="0">
                <a:latin typeface="Arial"/>
              </a:rPr>
              <a:t>from</a:t>
            </a:r>
            <a:r>
              <a:rPr lang="en-US" sz="800" spc="-93" dirty="0">
                <a:latin typeface="Arial"/>
              </a:rPr>
              <a:t> </a:t>
            </a:r>
            <a:r>
              <a:rPr lang="en-US" sz="800" spc="-13" dirty="0">
                <a:latin typeface="Arial"/>
              </a:rPr>
              <a:t>alendronate</a:t>
            </a:r>
            <a:br>
              <a:rPr lang="en-US" sz="800" spc="-13" dirty="0">
                <a:latin typeface="Arial"/>
              </a:rPr>
            </a:br>
            <a:r>
              <a:rPr lang="en-US" sz="800" dirty="0">
                <a:latin typeface="Arial"/>
              </a:rPr>
              <a:t>(N = 436</a:t>
            </a:r>
            <a:r>
              <a:rPr lang="en-US" sz="800" dirty="0" smtClean="0">
                <a:solidFill>
                  <a:srgbClr val="636363"/>
                </a:solidFill>
                <a:latin typeface="Arial"/>
              </a:rPr>
              <a:t>)</a:t>
            </a:r>
          </a:p>
          <a:p>
            <a:pPr algn="ctr" defTabSz="914377">
              <a:spcAft>
                <a:spcPts val="133"/>
              </a:spcAft>
              <a:defRPr/>
            </a:pPr>
            <a:r>
              <a:rPr lang="en-US" sz="800" b="1" dirty="0" smtClean="0">
                <a:solidFill>
                  <a:srgbClr val="636363"/>
                </a:solidFill>
                <a:latin typeface="Arial"/>
              </a:rPr>
              <a:t>VS TERIPARATIDE</a:t>
            </a:r>
            <a:endParaRPr lang="en-US" sz="800" b="1" dirty="0">
              <a:solidFill>
                <a:srgbClr val="636363"/>
              </a:solidFill>
              <a:latin typeface="Arial"/>
            </a:endParaRPr>
          </a:p>
        </p:txBody>
      </p:sp>
      <p:sp>
        <p:nvSpPr>
          <p:cNvPr id="26" name="Text Placeholder 2">
            <a:extLst>
              <a:ext uri="{FF2B5EF4-FFF2-40B4-BE49-F238E27FC236}">
                <a16:creationId xmlns:a16="http://schemas.microsoft.com/office/drawing/2014/main" xmlns="" id="{5A75CB12-3003-4DBE-B108-AD904F138862}"/>
              </a:ext>
            </a:extLst>
          </p:cNvPr>
          <p:cNvSpPr txBox="1">
            <a:spLocks/>
          </p:cNvSpPr>
          <p:nvPr/>
        </p:nvSpPr>
        <p:spPr>
          <a:xfrm>
            <a:off x="216000" y="5750127"/>
            <a:ext cx="8628455" cy="881780"/>
          </a:xfr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777777"/>
                </a:solidFill>
                <a:cs typeface="Arial" panose="020B0604020202020204" pitchFamily="34" charset="0"/>
              </a:rPr>
              <a:t>*Not all romosozumab clinical studies listed.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BMD = bone mineral density.</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1. McClung MR,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2014;370:412–20; 2. </a:t>
            </a:r>
            <a:r>
              <a:rPr lang="nb-NO" sz="900" dirty="0">
                <a:solidFill>
                  <a:srgbClr val="777777"/>
                </a:solidFill>
                <a:cs typeface="Arial" panose="020B0604020202020204" pitchFamily="34" charset="0"/>
              </a:rPr>
              <a:t>Langdahl BL, </a:t>
            </a:r>
            <a:r>
              <a:rPr lang="nb-NO" sz="900" i="1" dirty="0">
                <a:solidFill>
                  <a:srgbClr val="777777"/>
                </a:solidFill>
                <a:cs typeface="Arial" panose="020B0604020202020204" pitchFamily="34" charset="0"/>
              </a:rPr>
              <a:t>et al. Lancet </a:t>
            </a:r>
            <a:r>
              <a:rPr lang="nb-NO" sz="900" dirty="0">
                <a:solidFill>
                  <a:srgbClr val="777777"/>
                </a:solidFill>
                <a:cs typeface="Arial" panose="020B0604020202020204" pitchFamily="34" charset="0"/>
              </a:rPr>
              <a:t>2017;390:1585–94;</a:t>
            </a:r>
            <a:r>
              <a:rPr lang="en-GB" sz="900" dirty="0">
                <a:solidFill>
                  <a:srgbClr val="777777"/>
                </a:solidFill>
                <a:cs typeface="Arial" panose="020B0604020202020204" pitchFamily="34" charset="0"/>
              </a:rPr>
              <a:t> </a:t>
            </a:r>
            <a:r>
              <a:rPr lang="nb-NO" sz="900" dirty="0">
                <a:solidFill>
                  <a:srgbClr val="777777"/>
                </a:solidFill>
                <a:cs typeface="Arial" panose="020B0604020202020204" pitchFamily="34" charset="0"/>
              </a:rPr>
              <a:t>3</a:t>
            </a:r>
            <a:r>
              <a:rPr lang="nb-NO" altLang="en-US" sz="900" dirty="0">
                <a:solidFill>
                  <a:srgbClr val="777777"/>
                </a:solidFill>
                <a:cs typeface="Arial" panose="020B0604020202020204" pitchFamily="34" charset="0"/>
              </a:rPr>
              <a:t>. Cosman F, </a:t>
            </a:r>
            <a:r>
              <a:rPr lang="nb-NO" altLang="en-US" sz="900" i="1" dirty="0">
                <a:solidFill>
                  <a:srgbClr val="777777"/>
                </a:solidFill>
                <a:cs typeface="Arial" panose="020B0604020202020204" pitchFamily="34" charset="0"/>
              </a:rPr>
              <a:t>et al. N Engl J Med </a:t>
            </a:r>
            <a:r>
              <a:rPr lang="nb-NO" altLang="en-US" sz="900" dirty="0">
                <a:solidFill>
                  <a:srgbClr val="777777"/>
                </a:solidFill>
                <a:cs typeface="Arial" panose="020B0604020202020204" pitchFamily="34" charset="0"/>
              </a:rPr>
              <a:t>2016;375:1532–43;</a:t>
            </a:r>
            <a:r>
              <a:rPr lang="en-US" sz="900" dirty="0">
                <a:solidFill>
                  <a:srgbClr val="777777"/>
                </a:solidFill>
                <a:cs typeface="Arial" panose="020B0604020202020204" pitchFamily="34" charset="0"/>
              </a:rPr>
              <a:t>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4</a:t>
            </a:r>
            <a:r>
              <a:rPr lang="en-US"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Lewiecki EM, </a:t>
            </a:r>
            <a:r>
              <a:rPr lang="en-US" sz="900" i="1" dirty="0">
                <a:solidFill>
                  <a:srgbClr val="777777"/>
                </a:solidFill>
                <a:cs typeface="Arial" panose="020B0604020202020204" pitchFamily="34" charset="0"/>
              </a:rPr>
              <a:t>et al. J Clin Endocrinol Metab </a:t>
            </a:r>
            <a:r>
              <a:rPr lang="en-US" sz="900" dirty="0">
                <a:solidFill>
                  <a:srgbClr val="777777"/>
                </a:solidFill>
                <a:cs typeface="Arial" panose="020B0604020202020204" pitchFamily="34" charset="0"/>
              </a:rPr>
              <a:t>2018;103:3183–93; 5</a:t>
            </a:r>
            <a:r>
              <a:rPr lang="nb-NO"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Saag KG,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2017;377:1417–27.</a:t>
            </a:r>
          </a:p>
        </p:txBody>
      </p:sp>
      <p:sp>
        <p:nvSpPr>
          <p:cNvPr id="25" name="Rectangle 24"/>
          <p:cNvSpPr/>
          <p:nvPr/>
        </p:nvSpPr>
        <p:spPr>
          <a:xfrm>
            <a:off x="1735954" y="3559219"/>
            <a:ext cx="1802433" cy="1583312"/>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3595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p:txBody>
          <a:bodyPr/>
          <a:lstStyle/>
          <a:p>
            <a:r>
              <a:rPr lang="en-CA" dirty="0"/>
              <a:t>STRUCTURE Phase III Study Design</a:t>
            </a:r>
            <a:endParaRPr lang="en-US" dirty="0"/>
          </a:p>
        </p:txBody>
      </p:sp>
      <p:sp>
        <p:nvSpPr>
          <p:cNvPr id="3" name="Content Placeholder 2">
            <a:extLst>
              <a:ext uri="{FF2B5EF4-FFF2-40B4-BE49-F238E27FC236}">
                <a16:creationId xmlns:a16="http://schemas.microsoft.com/office/drawing/2014/main" xmlns="" id="{E67A283D-8CC2-924D-9811-EAF25AF05E20}"/>
              </a:ext>
            </a:extLst>
          </p:cNvPr>
          <p:cNvSpPr>
            <a:spLocks noGrp="1"/>
          </p:cNvSpPr>
          <p:nvPr>
            <p:ph sz="quarter" idx="10"/>
          </p:nvPr>
        </p:nvSpPr>
        <p:spPr>
          <a:xfrm>
            <a:off x="512764" y="1427868"/>
            <a:ext cx="8118000" cy="757130"/>
          </a:xfrm>
        </p:spPr>
        <p:txBody>
          <a:bodyPr>
            <a:spAutoFit/>
          </a:bodyPr>
          <a:lstStyle/>
          <a:p>
            <a:pPr marL="0" lvl="0" indent="0" eaLnBrk="1" fontAlgn="auto" hangingPunct="1">
              <a:lnSpc>
                <a:spcPct val="90000"/>
              </a:lnSpc>
              <a:spcBef>
                <a:spcPts val="0"/>
              </a:spcBef>
              <a:spcAft>
                <a:spcPts val="0"/>
              </a:spcAft>
              <a:buClrTx/>
              <a:buNone/>
              <a:defRPr/>
            </a:pPr>
            <a:r>
              <a:rPr lang="en-US" sz="1600" b="1" dirty="0">
                <a:solidFill>
                  <a:schemeClr val="accent2"/>
                </a:solidFill>
              </a:rPr>
              <a:t>ST</a:t>
            </a:r>
            <a:r>
              <a:rPr lang="en-US" sz="1600" dirty="0">
                <a:solidFill>
                  <a:schemeClr val="tx1"/>
                </a:solidFill>
              </a:rPr>
              <a:t>udy evaluating effect of </a:t>
            </a:r>
            <a:r>
              <a:rPr lang="en-US" sz="1600" b="1" dirty="0">
                <a:solidFill>
                  <a:schemeClr val="accent2"/>
                </a:solidFill>
              </a:rPr>
              <a:t>R</a:t>
            </a:r>
            <a:r>
              <a:rPr lang="en-US" sz="1600" dirty="0">
                <a:solidFill>
                  <a:schemeClr val="tx1"/>
                </a:solidFill>
              </a:rPr>
              <a:t>omosoz</a:t>
            </a:r>
            <a:r>
              <a:rPr lang="en-US" sz="1600" b="1" dirty="0">
                <a:solidFill>
                  <a:schemeClr val="accent2"/>
                </a:solidFill>
              </a:rPr>
              <a:t>U</a:t>
            </a:r>
            <a:r>
              <a:rPr lang="en-US" sz="1600" dirty="0">
                <a:solidFill>
                  <a:schemeClr val="tx1"/>
                </a:solidFill>
              </a:rPr>
              <a:t>mab</a:t>
            </a:r>
            <a:r>
              <a:rPr lang="en-US" sz="1600" dirty="0">
                <a:solidFill>
                  <a:srgbClr val="000000"/>
                </a:solidFill>
              </a:rPr>
              <a:t> </a:t>
            </a:r>
            <a:r>
              <a:rPr lang="en-US" sz="1600" b="1" dirty="0">
                <a:solidFill>
                  <a:schemeClr val="accent2"/>
                </a:solidFill>
              </a:rPr>
              <a:t>C</a:t>
            </a:r>
            <a:r>
              <a:rPr lang="en-US" sz="1600" dirty="0">
                <a:solidFill>
                  <a:schemeClr val="tx1"/>
                </a:solidFill>
              </a:rPr>
              <a:t>ompared with </a:t>
            </a:r>
            <a:r>
              <a:rPr lang="en-US" sz="1600" b="1" dirty="0">
                <a:solidFill>
                  <a:schemeClr val="accent2"/>
                </a:solidFill>
              </a:rPr>
              <a:t>T</a:t>
            </a:r>
            <a:r>
              <a:rPr lang="en-US" sz="1600" dirty="0">
                <a:solidFill>
                  <a:schemeClr val="tx1"/>
                </a:solidFill>
              </a:rPr>
              <a:t>eriparatide in postmenopa</a:t>
            </a:r>
            <a:r>
              <a:rPr lang="en-US" sz="1600" b="1" dirty="0">
                <a:solidFill>
                  <a:schemeClr val="accent2"/>
                </a:solidFill>
              </a:rPr>
              <a:t>U</a:t>
            </a:r>
            <a:r>
              <a:rPr lang="en-US" sz="1600" dirty="0">
                <a:solidFill>
                  <a:schemeClr val="tx1"/>
                </a:solidFill>
              </a:rPr>
              <a:t>sal women with osteoporosis at high risk for fracture p</a:t>
            </a:r>
            <a:r>
              <a:rPr lang="en-US" sz="1600" b="1" dirty="0">
                <a:solidFill>
                  <a:schemeClr val="accent2"/>
                </a:solidFill>
              </a:rPr>
              <a:t>R</a:t>
            </a:r>
            <a:r>
              <a:rPr lang="en-US" sz="1600" dirty="0">
                <a:solidFill>
                  <a:schemeClr val="tx1"/>
                </a:solidFill>
              </a:rPr>
              <a:t>eviously treated with bisphosphonat</a:t>
            </a:r>
            <a:r>
              <a:rPr lang="en-US" sz="1600" b="1" dirty="0">
                <a:solidFill>
                  <a:schemeClr val="accent2"/>
                </a:solidFill>
              </a:rPr>
              <a:t>E</a:t>
            </a:r>
            <a:r>
              <a:rPr lang="en-US" sz="1600" dirty="0">
                <a:solidFill>
                  <a:srgbClr val="000000"/>
                </a:solidFill>
              </a:rPr>
              <a:t> </a:t>
            </a:r>
            <a:r>
              <a:rPr lang="en-US" sz="1600" dirty="0">
                <a:solidFill>
                  <a:schemeClr val="tx1"/>
                </a:solidFill>
              </a:rPr>
              <a:t>therapy</a:t>
            </a:r>
          </a:p>
        </p:txBody>
      </p:sp>
      <p:sp>
        <p:nvSpPr>
          <p:cNvPr id="4" name="Text Placeholder 3">
            <a:extLst>
              <a:ext uri="{FF2B5EF4-FFF2-40B4-BE49-F238E27FC236}">
                <a16:creationId xmlns:a16="http://schemas.microsoft.com/office/drawing/2014/main" xmlns="" id="{AE0B7123-F6B6-3C47-A474-5C7145CB7570}"/>
              </a:ext>
            </a:extLst>
          </p:cNvPr>
          <p:cNvSpPr>
            <a:spLocks noGrp="1"/>
          </p:cNvSpPr>
          <p:nvPr>
            <p:ph type="body" sz="quarter" idx="11"/>
          </p:nvPr>
        </p:nvSpPr>
        <p:spPr>
          <a:xfrm>
            <a:off x="216000" y="5950951"/>
            <a:ext cx="8628455" cy="680956"/>
          </a:xfrm>
        </p:spPr>
        <p:txBody>
          <a:bodyPr/>
          <a:lstStyle/>
          <a:p>
            <a:pPr lvl="0">
              <a:lnSpc>
                <a:spcPct val="85000"/>
              </a:lnSpc>
              <a:buClr>
                <a:srgbClr val="0063C3"/>
              </a:buClr>
              <a:defRPr/>
            </a:pPr>
            <a:r>
              <a:rPr lang="en-US" dirty="0">
                <a:solidFill>
                  <a:srgbClr val="777777"/>
                </a:solidFill>
                <a:cs typeface="Arial" panose="020B0604020202020204" pitchFamily="34" charset="0"/>
              </a:rPr>
              <a:t>*</a:t>
            </a:r>
            <a:r>
              <a:rPr lang="en-US" dirty="0">
                <a:solidFill>
                  <a:srgbClr val="777777"/>
                </a:solidFill>
              </a:rPr>
              <a:t>A loading dose of 50,000–60,000 IU vitamin D was given</a:t>
            </a:r>
            <a:r>
              <a:rPr lang="en-US" dirty="0">
                <a:solidFill>
                  <a:srgbClr val="FF0000"/>
                </a:solidFill>
              </a:rPr>
              <a:t> </a:t>
            </a:r>
            <a:r>
              <a:rPr lang="en-US" dirty="0"/>
              <a:t>to subjects in the romosozumab group with a baseline serum vitamin D 25(OH)D level between 50 nmol/L and 100 nmol/L </a:t>
            </a:r>
          </a:p>
          <a:p>
            <a:pPr lvl="0">
              <a:lnSpc>
                <a:spcPct val="85000"/>
              </a:lnSpc>
              <a:buClr>
                <a:srgbClr val="0063C3"/>
              </a:buClr>
              <a:defRPr/>
            </a:pPr>
            <a:r>
              <a:rPr lang="en-US" dirty="0">
                <a:solidFill>
                  <a:srgbClr val="777777"/>
                </a:solidFill>
              </a:rPr>
              <a:t>ALN = alendronate; BTM = bone turnover marker; DXA = dual-energy x-ray absorptiometry; IU = international unit; QCT = quantitative computed tomography; </a:t>
            </a:r>
            <a:br>
              <a:rPr lang="en-US" dirty="0">
                <a:solidFill>
                  <a:srgbClr val="777777"/>
                </a:solidFill>
              </a:rPr>
            </a:br>
            <a:r>
              <a:rPr lang="en-US" dirty="0">
                <a:solidFill>
                  <a:srgbClr val="777777"/>
                </a:solidFill>
              </a:rPr>
              <a:t>QD = daily; QM = once a month; QW = once a week; SC = subcutaneous.</a:t>
            </a:r>
          </a:p>
          <a:p>
            <a:pPr lvl="0">
              <a:lnSpc>
                <a:spcPct val="85000"/>
              </a:lnSpc>
              <a:buClr>
                <a:srgbClr val="0063C3"/>
              </a:buClr>
              <a:defRPr/>
            </a:pPr>
            <a:r>
              <a:rPr lang="en-US" dirty="0">
                <a:solidFill>
                  <a:srgbClr val="777777"/>
                </a:solidFill>
                <a:cs typeface="Arial" panose="020B0604020202020204" pitchFamily="34" charset="0"/>
              </a:rPr>
              <a:t>Adapted from: </a:t>
            </a:r>
            <a:r>
              <a:rPr lang="nb-NO" dirty="0" err="1">
                <a:solidFill>
                  <a:srgbClr val="777777"/>
                </a:solidFill>
                <a:cs typeface="Arial" panose="020B0604020202020204" pitchFamily="34" charset="0"/>
              </a:rPr>
              <a:t>Langdahl</a:t>
            </a:r>
            <a:r>
              <a:rPr lang="nb-NO" dirty="0">
                <a:solidFill>
                  <a:srgbClr val="777777"/>
                </a:solidFill>
                <a:cs typeface="Arial" panose="020B0604020202020204" pitchFamily="34" charset="0"/>
              </a:rPr>
              <a:t> BL, </a:t>
            </a:r>
            <a:r>
              <a:rPr lang="nb-NO" i="1" dirty="0">
                <a:solidFill>
                  <a:srgbClr val="777777"/>
                </a:solidFill>
                <a:cs typeface="Arial" panose="020B0604020202020204" pitchFamily="34" charset="0"/>
              </a:rPr>
              <a:t>et al. </a:t>
            </a:r>
            <a:r>
              <a:rPr lang="nb-NO" i="1" dirty="0" err="1">
                <a:solidFill>
                  <a:srgbClr val="777777"/>
                </a:solidFill>
                <a:cs typeface="Arial" panose="020B0604020202020204" pitchFamily="34" charset="0"/>
              </a:rPr>
              <a:t>Lancet</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390:1585–94</a:t>
            </a:r>
            <a:r>
              <a:rPr lang="nb-NO" dirty="0">
                <a:solidFill>
                  <a:srgbClr val="777777"/>
                </a:solidFill>
                <a:cs typeface="Arial" panose="020B0604020202020204" pitchFamily="34" charset="0"/>
              </a:rPr>
              <a:t>.</a:t>
            </a:r>
            <a:endParaRPr lang="en-US" dirty="0">
              <a:solidFill>
                <a:srgbClr val="777777"/>
              </a:solidFill>
              <a:cs typeface="Arial" panose="020B0604020202020204" pitchFamily="34" charset="0"/>
            </a:endParaRPr>
          </a:p>
        </p:txBody>
      </p:sp>
      <p:grpSp>
        <p:nvGrpSpPr>
          <p:cNvPr id="9" name="Group 8">
            <a:extLst>
              <a:ext uri="{FF2B5EF4-FFF2-40B4-BE49-F238E27FC236}">
                <a16:creationId xmlns:a16="http://schemas.microsoft.com/office/drawing/2014/main" xmlns="" id="{9DC2E654-D332-9E4C-9596-EEDC24CC43B0}"/>
              </a:ext>
            </a:extLst>
          </p:cNvPr>
          <p:cNvGrpSpPr/>
          <p:nvPr/>
        </p:nvGrpSpPr>
        <p:grpSpPr>
          <a:xfrm>
            <a:off x="595422" y="2301830"/>
            <a:ext cx="8034230" cy="3459580"/>
            <a:chOff x="595422" y="2301830"/>
            <a:chExt cx="8034230" cy="3459580"/>
          </a:xfrm>
        </p:grpSpPr>
        <p:sp>
          <p:nvSpPr>
            <p:cNvPr id="5" name="Round Same-side Corner of Rectangle 4"/>
            <p:cNvSpPr/>
            <p:nvPr/>
          </p:nvSpPr>
          <p:spPr bwMode="auto">
            <a:xfrm>
              <a:off x="4312273" y="2306412"/>
              <a:ext cx="3731525" cy="2645083"/>
            </a:xfrm>
            <a:prstGeom prst="round2SameRect">
              <a:avLst>
                <a:gd name="adj1" fmla="val 4230"/>
                <a:gd name="adj2" fmla="val 0"/>
              </a:avLst>
            </a:prstGeom>
            <a:solidFill>
              <a:schemeClr val="bg1">
                <a:lumMod val="95000"/>
              </a:schemeClr>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80000"/>
                </a:lnSpc>
                <a:spcBef>
                  <a:spcPct val="0"/>
                </a:spcBef>
                <a:spcAft>
                  <a:spcPct val="0"/>
                </a:spcAft>
              </a:pPr>
              <a:r>
                <a:rPr lang="en-US" sz="1200" b="1" kern="0" dirty="0">
                  <a:solidFill>
                    <a:schemeClr val="tx1">
                      <a:lumMod val="50000"/>
                    </a:schemeClr>
                  </a:solidFill>
                  <a:cs typeface="Calibri" pitchFamily="34" charset="0"/>
                </a:rPr>
                <a:t>Open-label</a:t>
              </a:r>
            </a:p>
          </p:txBody>
        </p:sp>
        <p:sp>
          <p:nvSpPr>
            <p:cNvPr id="118" name="TextBox 117"/>
            <p:cNvSpPr txBox="1"/>
            <p:nvPr/>
          </p:nvSpPr>
          <p:spPr>
            <a:xfrm>
              <a:off x="595422" y="4417229"/>
              <a:ext cx="2890037" cy="276999"/>
            </a:xfrm>
            <a:prstGeom prst="rect">
              <a:avLst/>
            </a:prstGeom>
            <a:noFill/>
          </p:spPr>
          <p:txBody>
            <a:bodyPr wrap="square" lIns="0" rIns="0" rtlCol="0">
              <a:spAutoFit/>
            </a:bodyPr>
            <a:lstStyle/>
            <a:p>
              <a:pPr algn="ctr"/>
              <a:r>
                <a:rPr lang="en-US" sz="1200" dirty="0"/>
                <a:t>3 Years Prior to Screening</a:t>
              </a:r>
            </a:p>
          </p:txBody>
        </p:sp>
        <p:cxnSp>
          <p:nvCxnSpPr>
            <p:cNvPr id="119" name="Straight Connector 118"/>
            <p:cNvCxnSpPr/>
            <p:nvPr/>
          </p:nvCxnSpPr>
          <p:spPr bwMode="auto">
            <a:xfrm>
              <a:off x="618138" y="4268925"/>
              <a:ext cx="0" cy="209969"/>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121" name="Straight Connector 120"/>
            <p:cNvCxnSpPr/>
            <p:nvPr/>
          </p:nvCxnSpPr>
          <p:spPr bwMode="auto">
            <a:xfrm>
              <a:off x="614330" y="4373870"/>
              <a:ext cx="2858472" cy="0"/>
            </a:xfrm>
            <a:prstGeom prst="line">
              <a:avLst/>
            </a:prstGeom>
            <a:solidFill>
              <a:srgbClr val="007CC2"/>
            </a:solidFill>
            <a:ln w="15875" cap="flat" cmpd="sng" algn="ctr">
              <a:solidFill>
                <a:schemeClr val="tx1"/>
              </a:solidFill>
              <a:prstDash val="solid"/>
              <a:round/>
              <a:headEnd type="none" w="med" len="med"/>
              <a:tailEnd type="none" w="med" len="med"/>
            </a:ln>
            <a:effectLst/>
          </p:spPr>
        </p:cxnSp>
        <p:sp>
          <p:nvSpPr>
            <p:cNvPr id="6" name="Rounded Rectangle 5"/>
            <p:cNvSpPr/>
            <p:nvPr/>
          </p:nvSpPr>
          <p:spPr bwMode="auto">
            <a:xfrm>
              <a:off x="4416872" y="2685638"/>
              <a:ext cx="3530622" cy="575711"/>
            </a:xfrm>
            <a:prstGeom prst="roundRect">
              <a:avLst/>
            </a:prstGeom>
            <a:solidFill>
              <a:schemeClr val="tx2"/>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90000"/>
                </a:lnSpc>
                <a:spcBef>
                  <a:spcPct val="0"/>
                </a:spcBef>
                <a:spcAft>
                  <a:spcPct val="0"/>
                </a:spcAft>
                <a:defRPr/>
              </a:pPr>
              <a:r>
                <a:rPr lang="en-US" sz="1200" b="1" kern="0" dirty="0">
                  <a:solidFill>
                    <a:srgbClr val="FFFFFF"/>
                  </a:solidFill>
                  <a:ea typeface="Calibri" pitchFamily="34" charset="0"/>
                  <a:cs typeface="Calibri" pitchFamily="34" charset="0"/>
                </a:rPr>
                <a:t>Romosozumab 210 mg SC QM</a:t>
              </a:r>
            </a:p>
            <a:p>
              <a:pPr algn="ctr" fontAlgn="base">
                <a:lnSpc>
                  <a:spcPct val="90000"/>
                </a:lnSpc>
                <a:spcBef>
                  <a:spcPct val="0"/>
                </a:spcBef>
                <a:spcAft>
                  <a:spcPct val="0"/>
                </a:spcAft>
                <a:defRPr/>
              </a:pPr>
              <a:r>
                <a:rPr lang="en-US" sz="1200" b="1" kern="0" dirty="0">
                  <a:solidFill>
                    <a:srgbClr val="FFFFFF"/>
                  </a:solidFill>
                  <a:ea typeface="ＭＳ Ｐゴシック" pitchFamily="34" charset="-128"/>
                </a:rPr>
                <a:t>(n = 218)</a:t>
              </a:r>
            </a:p>
          </p:txBody>
        </p:sp>
        <p:sp>
          <p:nvSpPr>
            <p:cNvPr id="7" name="Rounded Rectangle 6"/>
            <p:cNvSpPr/>
            <p:nvPr/>
          </p:nvSpPr>
          <p:spPr bwMode="auto">
            <a:xfrm>
              <a:off x="4416872" y="3438731"/>
              <a:ext cx="3530622" cy="575711"/>
            </a:xfrm>
            <a:prstGeom prst="roundRect">
              <a:avLst/>
            </a:prstGeom>
            <a:solidFill>
              <a:schemeClr val="accent4"/>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90000"/>
                </a:lnSpc>
                <a:spcBef>
                  <a:spcPct val="0"/>
                </a:spcBef>
                <a:spcAft>
                  <a:spcPct val="0"/>
                </a:spcAft>
                <a:defRPr/>
              </a:pPr>
              <a:r>
                <a:rPr lang="en-US" sz="1200" b="1" kern="0" dirty="0">
                  <a:solidFill>
                    <a:schemeClr val="bg1"/>
                  </a:solidFill>
                  <a:ea typeface="Calibri" pitchFamily="34" charset="0"/>
                  <a:cs typeface="Calibri" pitchFamily="34" charset="0"/>
                </a:rPr>
                <a:t>Teriparatide 20 mcg SC QD </a:t>
              </a:r>
            </a:p>
            <a:p>
              <a:pPr algn="ctr" fontAlgn="base">
                <a:lnSpc>
                  <a:spcPct val="90000"/>
                </a:lnSpc>
                <a:spcBef>
                  <a:spcPct val="0"/>
                </a:spcBef>
                <a:spcAft>
                  <a:spcPct val="0"/>
                </a:spcAft>
                <a:defRPr/>
              </a:pPr>
              <a:r>
                <a:rPr lang="en-US" sz="1200" b="1" kern="0" dirty="0">
                  <a:solidFill>
                    <a:schemeClr val="bg1"/>
                  </a:solidFill>
                  <a:ea typeface="Calibri" pitchFamily="34" charset="0"/>
                  <a:cs typeface="Calibri" pitchFamily="34" charset="0"/>
                </a:rPr>
                <a:t>(n = 218)</a:t>
              </a:r>
            </a:p>
          </p:txBody>
        </p:sp>
        <p:sp>
          <p:nvSpPr>
            <p:cNvPr id="8" name="Rounded Rectangle 7"/>
            <p:cNvSpPr/>
            <p:nvPr/>
          </p:nvSpPr>
          <p:spPr bwMode="auto">
            <a:xfrm>
              <a:off x="3726108" y="2305710"/>
              <a:ext cx="454171" cy="1919038"/>
            </a:xfrm>
            <a:prstGeom prst="round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80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E</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N</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R</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O</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L</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L</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M</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E</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N</a:t>
              </a: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T</a:t>
              </a:r>
            </a:p>
            <a:p>
              <a:pPr algn="ctr" fontAlgn="base">
                <a:lnSpc>
                  <a:spcPct val="80000"/>
                </a:lnSpc>
                <a:spcBef>
                  <a:spcPct val="0"/>
                </a:spcBef>
                <a:spcAft>
                  <a:spcPct val="0"/>
                </a:spcAft>
                <a:defRPr/>
              </a:pPr>
              <a:endParaRPr lang="en-US" sz="1200" b="1" kern="0" dirty="0">
                <a:solidFill>
                  <a:schemeClr val="tx1">
                    <a:lumMod val="50000"/>
                  </a:schemeClr>
                </a:solidFill>
                <a:ea typeface="ＭＳ Ｐゴシック" pitchFamily="34" charset="-128"/>
              </a:endParaRPr>
            </a:p>
            <a:p>
              <a:pPr algn="ctr" fontAlgn="base">
                <a:lnSpc>
                  <a:spcPct val="80000"/>
                </a:lnSpc>
                <a:spcBef>
                  <a:spcPct val="0"/>
                </a:spcBef>
                <a:spcAft>
                  <a:spcPct val="0"/>
                </a:spcAft>
                <a:defRPr/>
              </a:pPr>
              <a:r>
                <a:rPr lang="en-US" sz="1200" b="1" kern="0" dirty="0">
                  <a:solidFill>
                    <a:schemeClr val="tx1">
                      <a:lumMod val="50000"/>
                    </a:schemeClr>
                  </a:solidFill>
                  <a:ea typeface="ＭＳ Ｐゴシック" pitchFamily="34" charset="-128"/>
                </a:rPr>
                <a:t>1:1</a:t>
              </a:r>
            </a:p>
          </p:txBody>
        </p:sp>
        <p:sp>
          <p:nvSpPr>
            <p:cNvPr id="11" name="Right Arrow 10"/>
            <p:cNvSpPr/>
            <p:nvPr/>
          </p:nvSpPr>
          <p:spPr bwMode="auto">
            <a:xfrm>
              <a:off x="7959419" y="2901419"/>
              <a:ext cx="192427" cy="183928"/>
            </a:xfrm>
            <a:prstGeom prst="rightArrow">
              <a:avLst/>
            </a:prstGeom>
            <a:solidFill>
              <a:schemeClr val="tx1">
                <a:lumMod val="50000"/>
              </a:schemeClr>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sp>
          <p:nvSpPr>
            <p:cNvPr id="12" name="Right Arrow 11"/>
            <p:cNvSpPr/>
            <p:nvPr/>
          </p:nvSpPr>
          <p:spPr bwMode="auto">
            <a:xfrm>
              <a:off x="7959419" y="3651874"/>
              <a:ext cx="192427" cy="183928"/>
            </a:xfrm>
            <a:prstGeom prst="rightArrow">
              <a:avLst/>
            </a:prstGeom>
            <a:solidFill>
              <a:schemeClr val="tx1">
                <a:lumMod val="50000"/>
              </a:schemeClr>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sp>
          <p:nvSpPr>
            <p:cNvPr id="13" name="Rounded Rectangle 12"/>
            <p:cNvSpPr/>
            <p:nvPr/>
          </p:nvSpPr>
          <p:spPr bwMode="auto">
            <a:xfrm>
              <a:off x="8175481" y="2323215"/>
              <a:ext cx="454171" cy="1919038"/>
            </a:xfrm>
            <a:prstGeom prst="round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fontAlgn="base">
                <a:lnSpc>
                  <a:spcPct val="80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END</a:t>
              </a:r>
            </a:p>
            <a:p>
              <a:pPr algn="ctr" fontAlgn="base">
                <a:lnSpc>
                  <a:spcPct val="50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 </a:t>
              </a:r>
            </a:p>
            <a:p>
              <a:pPr algn="ctr" fontAlgn="base">
                <a:lnSpc>
                  <a:spcPct val="80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OF</a:t>
              </a:r>
            </a:p>
            <a:p>
              <a:pPr algn="ctr" fontAlgn="base">
                <a:lnSpc>
                  <a:spcPct val="50000"/>
                </a:lnSpc>
                <a:spcBef>
                  <a:spcPct val="0"/>
                </a:spcBef>
                <a:spcAft>
                  <a:spcPct val="0"/>
                </a:spcAft>
                <a:defRPr/>
              </a:pPr>
              <a:endParaRPr lang="en-US" sz="1200" b="1" kern="0" dirty="0">
                <a:solidFill>
                  <a:schemeClr val="tx1">
                    <a:lumMod val="50000"/>
                  </a:schemeClr>
                </a:solidFill>
                <a:ea typeface="Calibri" pitchFamily="34" charset="0"/>
                <a:cs typeface="Calibri" pitchFamily="34" charset="0"/>
              </a:endParaRPr>
            </a:p>
            <a:p>
              <a:pPr algn="ctr" fontAlgn="base">
                <a:lnSpc>
                  <a:spcPct val="80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S</a:t>
              </a:r>
              <a:br>
                <a:rPr lang="en-US" sz="1200" b="1" kern="0" dirty="0">
                  <a:solidFill>
                    <a:schemeClr val="tx1">
                      <a:lumMod val="50000"/>
                    </a:schemeClr>
                  </a:solidFill>
                  <a:ea typeface="Calibri" pitchFamily="34" charset="0"/>
                  <a:cs typeface="Calibri" pitchFamily="34" charset="0"/>
                </a:rPr>
              </a:br>
              <a:r>
                <a:rPr lang="en-US" sz="1200" b="1" kern="0" dirty="0">
                  <a:solidFill>
                    <a:schemeClr val="tx1">
                      <a:lumMod val="50000"/>
                    </a:schemeClr>
                  </a:solidFill>
                  <a:ea typeface="Calibri" pitchFamily="34" charset="0"/>
                  <a:cs typeface="Calibri" pitchFamily="34" charset="0"/>
                </a:rPr>
                <a:t>T</a:t>
              </a:r>
              <a:br>
                <a:rPr lang="en-US" sz="1200" b="1" kern="0" dirty="0">
                  <a:solidFill>
                    <a:schemeClr val="tx1">
                      <a:lumMod val="50000"/>
                    </a:schemeClr>
                  </a:solidFill>
                  <a:ea typeface="Calibri" pitchFamily="34" charset="0"/>
                  <a:cs typeface="Calibri" pitchFamily="34" charset="0"/>
                </a:rPr>
              </a:br>
              <a:r>
                <a:rPr lang="en-US" sz="1200" b="1" kern="0" dirty="0">
                  <a:solidFill>
                    <a:schemeClr val="tx1">
                      <a:lumMod val="50000"/>
                    </a:schemeClr>
                  </a:solidFill>
                  <a:ea typeface="Calibri" pitchFamily="34" charset="0"/>
                  <a:cs typeface="Calibri" pitchFamily="34" charset="0"/>
                </a:rPr>
                <a:t>UDY</a:t>
              </a:r>
            </a:p>
          </p:txBody>
        </p:sp>
        <p:sp>
          <p:nvSpPr>
            <p:cNvPr id="111" name="Rounded Rectangle 110"/>
            <p:cNvSpPr/>
            <p:nvPr/>
          </p:nvSpPr>
          <p:spPr bwMode="auto">
            <a:xfrm>
              <a:off x="595422" y="2301830"/>
              <a:ext cx="1955761" cy="1922918"/>
            </a:xfrm>
            <a:prstGeom prst="roundRect">
              <a:avLst>
                <a:gd name="adj" fmla="val 7098"/>
              </a:avLst>
            </a:prstGeom>
            <a:solidFill>
              <a:schemeClr val="accent1">
                <a:lumMod val="20000"/>
                <a:lumOff val="80000"/>
              </a:schemeClr>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85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Oral bisphosphonate therapy </a:t>
              </a:r>
              <a:br>
                <a:rPr lang="en-US" sz="1200" b="1" kern="0" dirty="0">
                  <a:solidFill>
                    <a:schemeClr val="tx1">
                      <a:lumMod val="50000"/>
                    </a:schemeClr>
                  </a:solidFill>
                  <a:ea typeface="Calibri" pitchFamily="34" charset="0"/>
                  <a:cs typeface="Calibri" pitchFamily="34" charset="0"/>
                </a:rPr>
              </a:br>
              <a:r>
                <a:rPr lang="en-US" sz="1200" b="1" kern="0" dirty="0">
                  <a:solidFill>
                    <a:schemeClr val="tx1">
                      <a:lumMod val="50000"/>
                    </a:schemeClr>
                  </a:solidFill>
                  <a:ea typeface="Calibri" pitchFamily="34" charset="0"/>
                  <a:cs typeface="Calibri" pitchFamily="34" charset="0"/>
                </a:rPr>
                <a:t>for osteoporosis</a:t>
              </a:r>
              <a:endParaRPr lang="en-US" sz="1200" b="1" kern="0" dirty="0">
                <a:solidFill>
                  <a:schemeClr val="tx1">
                    <a:lumMod val="50000"/>
                  </a:schemeClr>
                </a:solidFill>
                <a:ea typeface="ＭＳ Ｐゴシック" pitchFamily="34" charset="-128"/>
              </a:endParaRPr>
            </a:p>
          </p:txBody>
        </p:sp>
        <p:sp>
          <p:nvSpPr>
            <p:cNvPr id="115" name="Rounded Rectangle 114"/>
            <p:cNvSpPr/>
            <p:nvPr/>
          </p:nvSpPr>
          <p:spPr bwMode="auto">
            <a:xfrm>
              <a:off x="2648235" y="2301830"/>
              <a:ext cx="843384" cy="1922918"/>
            </a:xfrm>
            <a:prstGeom prst="roundRect">
              <a:avLst>
                <a:gd name="adj" fmla="val 12701"/>
              </a:avLst>
            </a:prstGeom>
            <a:solidFill>
              <a:schemeClr val="accent1">
                <a:lumMod val="20000"/>
                <a:lumOff val="80000"/>
              </a:schemeClr>
            </a:solidFill>
            <a:ln w="12700" cap="flat" cmpd="sng" algn="ctr">
              <a:solidFill>
                <a:schemeClr val="tx1"/>
              </a:solidFill>
              <a:prstDash val="sysDash"/>
              <a:round/>
              <a:headEnd type="none" w="med" len="med"/>
              <a:tailEnd type="none" w="med" len="med"/>
            </a:ln>
            <a:effectLst/>
          </p:spPr>
          <p:txBody>
            <a:bodyPr vert="horz" wrap="square" lIns="0" tIns="60960" rIns="0" bIns="60960" numCol="1" rtlCol="0" anchor="ctr" anchorCtr="0" compatLnSpc="1">
              <a:prstTxWarp prst="textNoShape">
                <a:avLst/>
              </a:prstTxWarp>
              <a:noAutofit/>
            </a:bodyPr>
            <a:lstStyle/>
            <a:p>
              <a:pPr algn="ctr" fontAlgn="base">
                <a:lnSpc>
                  <a:spcPct val="85000"/>
                </a:lnSpc>
                <a:spcBef>
                  <a:spcPct val="0"/>
                </a:spcBef>
                <a:spcAft>
                  <a:spcPct val="0"/>
                </a:spcAft>
                <a:defRPr/>
              </a:pPr>
              <a:r>
                <a:rPr lang="en-US" sz="1200" b="1" kern="0" dirty="0">
                  <a:solidFill>
                    <a:schemeClr val="tx1">
                      <a:lumMod val="50000"/>
                    </a:schemeClr>
                  </a:solidFill>
                  <a:ea typeface="Calibri" pitchFamily="34" charset="0"/>
                  <a:cs typeface="Calibri" pitchFamily="34" charset="0"/>
                </a:rPr>
                <a:t>ALN </a:t>
              </a:r>
              <a:br>
                <a:rPr lang="en-US" sz="1200" b="1" kern="0" dirty="0">
                  <a:solidFill>
                    <a:schemeClr val="tx1">
                      <a:lumMod val="50000"/>
                    </a:schemeClr>
                  </a:solidFill>
                  <a:ea typeface="Calibri" pitchFamily="34" charset="0"/>
                  <a:cs typeface="Calibri" pitchFamily="34" charset="0"/>
                </a:rPr>
              </a:br>
              <a:r>
                <a:rPr lang="en-US" sz="1200" b="1" kern="0" dirty="0">
                  <a:solidFill>
                    <a:schemeClr val="tx1">
                      <a:lumMod val="50000"/>
                    </a:schemeClr>
                  </a:solidFill>
                  <a:ea typeface="Calibri" pitchFamily="34" charset="0"/>
                  <a:cs typeface="Calibri" pitchFamily="34" charset="0"/>
                </a:rPr>
                <a:t>70 MG QW</a:t>
              </a:r>
              <a:endParaRPr lang="en-US" sz="1200" b="1" kern="0" dirty="0">
                <a:solidFill>
                  <a:schemeClr val="tx1">
                    <a:lumMod val="50000"/>
                  </a:schemeClr>
                </a:solidFill>
                <a:ea typeface="ＭＳ Ｐゴシック" pitchFamily="34" charset="-128"/>
              </a:endParaRPr>
            </a:p>
          </p:txBody>
        </p:sp>
        <p:sp>
          <p:nvSpPr>
            <p:cNvPr id="117" name="TextBox 116"/>
            <p:cNvSpPr txBox="1"/>
            <p:nvPr/>
          </p:nvSpPr>
          <p:spPr>
            <a:xfrm>
              <a:off x="2655782" y="3858527"/>
              <a:ext cx="829678" cy="261610"/>
            </a:xfrm>
            <a:prstGeom prst="rect">
              <a:avLst/>
            </a:prstGeom>
            <a:solidFill>
              <a:schemeClr val="tx2">
                <a:lumMod val="40000"/>
                <a:lumOff val="60000"/>
              </a:schemeClr>
            </a:solidFill>
            <a:ln>
              <a:noFill/>
            </a:ln>
          </p:spPr>
          <p:txBody>
            <a:bodyPr wrap="square" lIns="0" rIns="0" rtlCol="0" anchor="ctr">
              <a:spAutoFit/>
            </a:bodyPr>
            <a:lstStyle/>
            <a:p>
              <a:pPr algn="ctr"/>
              <a:r>
                <a:rPr lang="en-US" sz="1100" dirty="0">
                  <a:solidFill>
                    <a:schemeClr val="tx1">
                      <a:lumMod val="50000"/>
                    </a:schemeClr>
                  </a:solidFill>
                </a:rPr>
                <a:t>1 Year</a:t>
              </a:r>
            </a:p>
          </p:txBody>
        </p:sp>
        <p:sp>
          <p:nvSpPr>
            <p:cNvPr id="128" name="Right Arrow 127"/>
            <p:cNvSpPr/>
            <p:nvPr/>
          </p:nvSpPr>
          <p:spPr bwMode="auto">
            <a:xfrm>
              <a:off x="4199168" y="2901419"/>
              <a:ext cx="192427" cy="183928"/>
            </a:xfrm>
            <a:prstGeom prst="rightArrow">
              <a:avLst/>
            </a:prstGeom>
            <a:solidFill>
              <a:schemeClr val="tx1">
                <a:lumMod val="50000"/>
              </a:schemeClr>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sp>
          <p:nvSpPr>
            <p:cNvPr id="129" name="Right Arrow 128"/>
            <p:cNvSpPr/>
            <p:nvPr/>
          </p:nvSpPr>
          <p:spPr bwMode="auto">
            <a:xfrm>
              <a:off x="4199168" y="3651874"/>
              <a:ext cx="192427" cy="183928"/>
            </a:xfrm>
            <a:prstGeom prst="rightArrow">
              <a:avLst/>
            </a:prstGeom>
            <a:solidFill>
              <a:schemeClr val="tx1">
                <a:lumMod val="50000"/>
              </a:schemeClr>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sp>
          <p:nvSpPr>
            <p:cNvPr id="130" name="Right Arrow 129"/>
            <p:cNvSpPr/>
            <p:nvPr/>
          </p:nvSpPr>
          <p:spPr bwMode="auto">
            <a:xfrm>
              <a:off x="3511506" y="3171930"/>
              <a:ext cx="192427" cy="183928"/>
            </a:xfrm>
            <a:prstGeom prst="rightArrow">
              <a:avLst/>
            </a:prstGeom>
            <a:solidFill>
              <a:schemeClr val="tx1">
                <a:lumMod val="50000"/>
              </a:schemeClr>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cxnSp>
          <p:nvCxnSpPr>
            <p:cNvPr id="15" name="Straight Connector 14"/>
            <p:cNvCxnSpPr/>
            <p:nvPr/>
          </p:nvCxnSpPr>
          <p:spPr bwMode="auto">
            <a:xfrm>
              <a:off x="4309498" y="4268738"/>
              <a:ext cx="0" cy="209969"/>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6172728" y="4268738"/>
              <a:ext cx="0" cy="209969"/>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8035960" y="4268738"/>
              <a:ext cx="0" cy="209969"/>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4304524" y="4373683"/>
              <a:ext cx="3734300" cy="0"/>
            </a:xfrm>
            <a:prstGeom prst="line">
              <a:avLst/>
            </a:prstGeom>
            <a:solidFill>
              <a:srgbClr val="007CC2"/>
            </a:solidFill>
            <a:ln w="15875" cap="flat" cmpd="sng" algn="ctr">
              <a:solidFill>
                <a:schemeClr val="tx1"/>
              </a:solidFill>
              <a:prstDash val="solid"/>
              <a:round/>
              <a:headEnd type="none" w="med" len="med"/>
              <a:tailEnd type="none" w="med" len="med"/>
            </a:ln>
            <a:effectLst/>
          </p:spPr>
        </p:cxnSp>
        <p:sp>
          <p:nvSpPr>
            <p:cNvPr id="19" name="Rectangle 87"/>
            <p:cNvSpPr>
              <a:spLocks noChangeArrowheads="1"/>
            </p:cNvSpPr>
            <p:nvPr/>
          </p:nvSpPr>
          <p:spPr bwMode="auto">
            <a:xfrm>
              <a:off x="6041575" y="4431143"/>
              <a:ext cx="269626" cy="276999"/>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200" kern="0" dirty="0">
                  <a:ea typeface="ＭＳ Ｐゴシック" pitchFamily="34" charset="-128"/>
                </a:rPr>
                <a:t>6</a:t>
              </a:r>
            </a:p>
          </p:txBody>
        </p:sp>
        <p:sp>
          <p:nvSpPr>
            <p:cNvPr id="20" name="Rectangle 87"/>
            <p:cNvSpPr>
              <a:spLocks noChangeArrowheads="1"/>
            </p:cNvSpPr>
            <p:nvPr/>
          </p:nvSpPr>
          <p:spPr bwMode="auto">
            <a:xfrm>
              <a:off x="7855892" y="4431143"/>
              <a:ext cx="354584" cy="276999"/>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200" kern="0" dirty="0">
                  <a:ea typeface="ＭＳ Ｐゴシック" pitchFamily="34" charset="-128"/>
                </a:rPr>
                <a:t>12</a:t>
              </a:r>
            </a:p>
          </p:txBody>
        </p:sp>
        <p:sp>
          <p:nvSpPr>
            <p:cNvPr id="21" name="Rectangle 20"/>
            <p:cNvSpPr>
              <a:spLocks noChangeArrowheads="1"/>
            </p:cNvSpPr>
            <p:nvPr/>
          </p:nvSpPr>
          <p:spPr bwMode="auto">
            <a:xfrm>
              <a:off x="4175024" y="4431143"/>
              <a:ext cx="328937" cy="276999"/>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200" kern="0" dirty="0">
                  <a:ea typeface="ＭＳ Ｐゴシック" pitchFamily="34" charset="-128"/>
                </a:rPr>
                <a:t>0*</a:t>
              </a:r>
            </a:p>
          </p:txBody>
        </p:sp>
        <p:sp>
          <p:nvSpPr>
            <p:cNvPr id="22" name="Rectangle 87"/>
            <p:cNvSpPr>
              <a:spLocks noChangeArrowheads="1"/>
            </p:cNvSpPr>
            <p:nvPr/>
          </p:nvSpPr>
          <p:spPr bwMode="auto">
            <a:xfrm>
              <a:off x="3643704" y="4431143"/>
              <a:ext cx="611066" cy="276999"/>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200" kern="0" dirty="0">
                  <a:ea typeface="ＭＳ Ｐゴシック" pitchFamily="34" charset="-128"/>
                </a:rPr>
                <a:t>Month</a:t>
              </a:r>
            </a:p>
          </p:txBody>
        </p:sp>
        <p:sp>
          <p:nvSpPr>
            <p:cNvPr id="23" name="Rectangle 87"/>
            <p:cNvSpPr>
              <a:spLocks noChangeArrowheads="1"/>
            </p:cNvSpPr>
            <p:nvPr/>
          </p:nvSpPr>
          <p:spPr bwMode="auto">
            <a:xfrm>
              <a:off x="3711190" y="4270809"/>
              <a:ext cx="476092" cy="253916"/>
            </a:xfrm>
            <a:prstGeom prst="rect">
              <a:avLst/>
            </a:prstGeom>
            <a:noFill/>
            <a:ln w="9525">
              <a:noFill/>
              <a:miter lim="800000"/>
              <a:headEnd/>
              <a:tailEnd/>
            </a:ln>
          </p:spPr>
          <p:txBody>
            <a:bodyPr wrap="none" lIns="0" rIns="0">
              <a:spAutoFit/>
            </a:bodyPr>
            <a:lstStyle/>
            <a:p>
              <a:pPr algn="ctr" fontAlgn="base">
                <a:spcBef>
                  <a:spcPct val="0"/>
                </a:spcBef>
                <a:spcAft>
                  <a:spcPct val="0"/>
                </a:spcAft>
                <a:defRPr/>
              </a:pPr>
              <a:r>
                <a:rPr lang="en-US" sz="1050" kern="0" dirty="0">
                  <a:ea typeface="ＭＳ Ｐゴシック" pitchFamily="34" charset="-128"/>
                </a:rPr>
                <a:t>N = 436</a:t>
              </a:r>
            </a:p>
          </p:txBody>
        </p:sp>
        <p:sp>
          <p:nvSpPr>
            <p:cNvPr id="24" name="Rectangle 87"/>
            <p:cNvSpPr>
              <a:spLocks noChangeArrowheads="1"/>
            </p:cNvSpPr>
            <p:nvPr/>
          </p:nvSpPr>
          <p:spPr bwMode="auto">
            <a:xfrm>
              <a:off x="6980712" y="4431143"/>
              <a:ext cx="269626" cy="276999"/>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200" kern="0" dirty="0">
                  <a:ea typeface="ＭＳ Ｐゴシック" pitchFamily="34" charset="-128"/>
                </a:rPr>
                <a:t>9</a:t>
              </a:r>
            </a:p>
          </p:txBody>
        </p:sp>
        <p:sp>
          <p:nvSpPr>
            <p:cNvPr id="25" name="Rectangle 87"/>
            <p:cNvSpPr>
              <a:spLocks noChangeArrowheads="1"/>
            </p:cNvSpPr>
            <p:nvPr/>
          </p:nvSpPr>
          <p:spPr bwMode="auto">
            <a:xfrm>
              <a:off x="5104641" y="4431143"/>
              <a:ext cx="269626" cy="276999"/>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200" kern="0" dirty="0">
                  <a:ea typeface="ＭＳ Ｐゴシック" pitchFamily="34" charset="-128"/>
                </a:rPr>
                <a:t>3</a:t>
              </a:r>
            </a:p>
          </p:txBody>
        </p:sp>
        <p:sp>
          <p:nvSpPr>
            <p:cNvPr id="26" name="Rectangle 25"/>
            <p:cNvSpPr/>
            <p:nvPr/>
          </p:nvSpPr>
          <p:spPr>
            <a:xfrm>
              <a:off x="4334694" y="4968223"/>
              <a:ext cx="3709099" cy="210058"/>
            </a:xfrm>
            <a:prstGeom prst="rect">
              <a:avLst/>
            </a:prstGeom>
          </p:spPr>
          <p:txBody>
            <a:bodyPr wrap="square">
              <a:spAutoFit/>
            </a:bodyPr>
            <a:lstStyle/>
            <a:p>
              <a:pPr algn="ctr" fontAlgn="base">
                <a:lnSpc>
                  <a:spcPct val="85000"/>
                </a:lnSpc>
                <a:spcBef>
                  <a:spcPct val="0"/>
                </a:spcBef>
                <a:spcAft>
                  <a:spcPct val="0"/>
                </a:spcAft>
                <a:defRPr/>
              </a:pPr>
              <a:r>
                <a:rPr lang="en-US" sz="900" b="1" kern="0" dirty="0">
                  <a:ea typeface="ＭＳ Ｐゴシック" pitchFamily="34" charset="-128"/>
                </a:rPr>
                <a:t>Vitamin D (≥ 600 IU)</a:t>
              </a:r>
              <a:endParaRPr lang="de-CH" sz="900" b="1" kern="0" dirty="0">
                <a:ea typeface="ＭＳ Ｐゴシック" pitchFamily="34" charset="-128"/>
              </a:endParaRPr>
            </a:p>
          </p:txBody>
        </p:sp>
        <p:sp>
          <p:nvSpPr>
            <p:cNvPr id="27" name="Rectangle 26"/>
            <p:cNvSpPr/>
            <p:nvPr/>
          </p:nvSpPr>
          <p:spPr>
            <a:xfrm>
              <a:off x="4334694" y="4762722"/>
              <a:ext cx="3709101" cy="210058"/>
            </a:xfrm>
            <a:prstGeom prst="rect">
              <a:avLst/>
            </a:prstGeom>
          </p:spPr>
          <p:txBody>
            <a:bodyPr wrap="square">
              <a:spAutoFit/>
            </a:bodyPr>
            <a:lstStyle/>
            <a:p>
              <a:pPr algn="ctr" fontAlgn="base">
                <a:lnSpc>
                  <a:spcPct val="85000"/>
                </a:lnSpc>
                <a:spcBef>
                  <a:spcPct val="0"/>
                </a:spcBef>
                <a:spcAft>
                  <a:spcPct val="0"/>
                </a:spcAft>
                <a:defRPr/>
              </a:pPr>
              <a:r>
                <a:rPr lang="en-US" sz="900" b="1" kern="0" dirty="0">
                  <a:ea typeface="ＭＳ Ｐゴシック" pitchFamily="34" charset="-128"/>
                </a:rPr>
                <a:t>Calcium (≥ 500 mg)</a:t>
              </a:r>
              <a:endParaRPr lang="de-CH" sz="900" b="1" kern="0" dirty="0">
                <a:ea typeface="ＭＳ Ｐゴシック" pitchFamily="34" charset="-128"/>
              </a:endParaRPr>
            </a:p>
          </p:txBody>
        </p:sp>
        <p:grpSp>
          <p:nvGrpSpPr>
            <p:cNvPr id="28" name="Group 27"/>
            <p:cNvGrpSpPr/>
            <p:nvPr/>
          </p:nvGrpSpPr>
          <p:grpSpPr>
            <a:xfrm>
              <a:off x="4304524" y="4688483"/>
              <a:ext cx="3734300" cy="137160"/>
              <a:chOff x="1716357" y="5076615"/>
              <a:chExt cx="5652264" cy="137160"/>
            </a:xfrm>
          </p:grpSpPr>
          <p:cxnSp>
            <p:nvCxnSpPr>
              <p:cNvPr id="29" name="Straight Connector 28"/>
              <p:cNvCxnSpPr/>
              <p:nvPr/>
            </p:nvCxnSpPr>
            <p:spPr bwMode="auto">
              <a:xfrm>
                <a:off x="1723886" y="5076615"/>
                <a:ext cx="0" cy="13716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7364288" y="5076615"/>
                <a:ext cx="0" cy="13716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1716357" y="5145195"/>
                <a:ext cx="5652264" cy="0"/>
              </a:xfrm>
              <a:prstGeom prst="line">
                <a:avLst/>
              </a:prstGeom>
              <a:solidFill>
                <a:srgbClr val="007CC2"/>
              </a:solidFill>
              <a:ln w="15875" cap="flat" cmpd="sng" algn="ctr">
                <a:solidFill>
                  <a:schemeClr val="tx1"/>
                </a:solidFill>
                <a:prstDash val="solid"/>
                <a:round/>
                <a:headEnd type="none" w="med" len="med"/>
                <a:tailEnd type="none" w="med" len="med"/>
              </a:ln>
              <a:effectLst/>
            </p:spPr>
          </p:cxnSp>
        </p:grpSp>
        <p:grpSp>
          <p:nvGrpSpPr>
            <p:cNvPr id="32" name="Group 31"/>
            <p:cNvGrpSpPr/>
            <p:nvPr/>
          </p:nvGrpSpPr>
          <p:grpSpPr>
            <a:xfrm>
              <a:off x="4304524" y="4881909"/>
              <a:ext cx="3734300" cy="137160"/>
              <a:chOff x="1716357" y="5275617"/>
              <a:chExt cx="5652264" cy="137160"/>
            </a:xfrm>
          </p:grpSpPr>
          <p:cxnSp>
            <p:nvCxnSpPr>
              <p:cNvPr id="33" name="Straight Connector 32"/>
              <p:cNvCxnSpPr/>
              <p:nvPr/>
            </p:nvCxnSpPr>
            <p:spPr bwMode="auto">
              <a:xfrm>
                <a:off x="1723886" y="5275617"/>
                <a:ext cx="0" cy="13716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7364288" y="5275617"/>
                <a:ext cx="0" cy="137160"/>
              </a:xfrm>
              <a:prstGeom prst="line">
                <a:avLst/>
              </a:prstGeom>
              <a:solidFill>
                <a:srgbClr val="007CC2"/>
              </a:solidFill>
              <a:ln w="1587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1716357" y="5344197"/>
                <a:ext cx="5652264" cy="0"/>
              </a:xfrm>
              <a:prstGeom prst="line">
                <a:avLst/>
              </a:prstGeom>
              <a:solidFill>
                <a:srgbClr val="007CC2"/>
              </a:solidFill>
              <a:ln w="15875" cap="flat" cmpd="sng" algn="ctr">
                <a:solidFill>
                  <a:schemeClr val="tx1"/>
                </a:solidFill>
                <a:prstDash val="solid"/>
                <a:round/>
                <a:headEnd type="none" w="med" len="med"/>
                <a:tailEnd type="none" w="med" len="med"/>
              </a:ln>
              <a:effectLst/>
            </p:spPr>
          </p:cxnSp>
        </p:grpSp>
        <p:sp>
          <p:nvSpPr>
            <p:cNvPr id="36" name="TextBox 35"/>
            <p:cNvSpPr txBox="1"/>
            <p:nvPr/>
          </p:nvSpPr>
          <p:spPr>
            <a:xfrm>
              <a:off x="3759767" y="5332208"/>
              <a:ext cx="461986" cy="25391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effectLst/>
                  <a:uLnTx/>
                  <a:uFillTx/>
                </a:rPr>
                <a:t>DXA</a:t>
              </a:r>
            </a:p>
          </p:txBody>
        </p:sp>
        <p:sp>
          <p:nvSpPr>
            <p:cNvPr id="37" name="TextBox 36"/>
            <p:cNvSpPr txBox="1"/>
            <p:nvPr/>
          </p:nvSpPr>
          <p:spPr>
            <a:xfrm>
              <a:off x="3753682" y="5507494"/>
              <a:ext cx="468398" cy="25391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effectLst/>
                  <a:uLnTx/>
                  <a:uFillTx/>
                </a:rPr>
                <a:t>BTM</a:t>
              </a:r>
              <a:endParaRPr kumimoji="0" lang="en-US" sz="1050" b="0" i="0" u="none" strike="noStrike" kern="0" cap="none" spc="0" normalizeH="0" baseline="30000" noProof="0" dirty="0">
                <a:ln>
                  <a:noFill/>
                </a:ln>
                <a:effectLst/>
                <a:uLnTx/>
                <a:uFillTx/>
              </a:endParaRPr>
            </a:p>
          </p:txBody>
        </p:sp>
        <p:sp>
          <p:nvSpPr>
            <p:cNvPr id="38" name="TextBox 37"/>
            <p:cNvSpPr txBox="1"/>
            <p:nvPr/>
          </p:nvSpPr>
          <p:spPr>
            <a:xfrm>
              <a:off x="3753357" y="5156922"/>
              <a:ext cx="468398" cy="25391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effectLst/>
                  <a:uLnTx/>
                  <a:uFillTx/>
                </a:rPr>
                <a:t>QCT</a:t>
              </a:r>
            </a:p>
          </p:txBody>
        </p:sp>
        <p:sp>
          <p:nvSpPr>
            <p:cNvPr id="39" name="Right Arrow 38"/>
            <p:cNvSpPr/>
            <p:nvPr/>
          </p:nvSpPr>
          <p:spPr bwMode="auto">
            <a:xfrm rot="16200000">
              <a:off x="6095175" y="5221311"/>
              <a:ext cx="182880" cy="137160"/>
            </a:xfrm>
            <a:prstGeom prst="rightArrow">
              <a:avLst>
                <a:gd name="adj1" fmla="val 0"/>
                <a:gd name="adj2" fmla="val 103225"/>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endParaRPr>
            </a:p>
          </p:txBody>
        </p:sp>
        <p:sp>
          <p:nvSpPr>
            <p:cNvPr id="40" name="Right Arrow 39"/>
            <p:cNvSpPr/>
            <p:nvPr/>
          </p:nvSpPr>
          <p:spPr bwMode="auto">
            <a:xfrm rot="16200000">
              <a:off x="7940577" y="5221311"/>
              <a:ext cx="182880" cy="137160"/>
            </a:xfrm>
            <a:prstGeom prst="rightArrow">
              <a:avLst>
                <a:gd name="adj1" fmla="val 0"/>
                <a:gd name="adj2" fmla="val 103225"/>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endParaRPr>
            </a:p>
          </p:txBody>
        </p:sp>
        <p:sp>
          <p:nvSpPr>
            <p:cNvPr id="41" name="Right Arrow 40"/>
            <p:cNvSpPr/>
            <p:nvPr/>
          </p:nvSpPr>
          <p:spPr bwMode="auto">
            <a:xfrm rot="16200000">
              <a:off x="4206028" y="5221311"/>
              <a:ext cx="182880" cy="137160"/>
            </a:xfrm>
            <a:prstGeom prst="rightArrow">
              <a:avLst>
                <a:gd name="adj1" fmla="val 0"/>
                <a:gd name="adj2" fmla="val 103225"/>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endParaRPr>
            </a:p>
          </p:txBody>
        </p:sp>
        <p:sp>
          <p:nvSpPr>
            <p:cNvPr id="42" name="Rectangle 41"/>
            <p:cNvSpPr/>
            <p:nvPr/>
          </p:nvSpPr>
          <p:spPr bwMode="auto">
            <a:xfrm>
              <a:off x="4228887" y="5374872"/>
              <a:ext cx="137160" cy="137160"/>
            </a:xfrm>
            <a:prstGeom prst="rect">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endParaRPr>
            </a:p>
          </p:txBody>
        </p:sp>
        <p:sp>
          <p:nvSpPr>
            <p:cNvPr id="43" name="Rectangle 42"/>
            <p:cNvSpPr/>
            <p:nvPr/>
          </p:nvSpPr>
          <p:spPr bwMode="auto">
            <a:xfrm>
              <a:off x="6118036" y="5374872"/>
              <a:ext cx="137160" cy="137160"/>
            </a:xfrm>
            <a:prstGeom prst="rect">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endParaRPr>
            </a:p>
          </p:txBody>
        </p:sp>
        <p:sp>
          <p:nvSpPr>
            <p:cNvPr id="44" name="Rectangle 43"/>
            <p:cNvSpPr/>
            <p:nvPr/>
          </p:nvSpPr>
          <p:spPr bwMode="auto">
            <a:xfrm>
              <a:off x="7963436" y="5396379"/>
              <a:ext cx="137160" cy="137160"/>
            </a:xfrm>
            <a:prstGeom prst="rect">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0000"/>
                </a:solidFill>
                <a:effectLst/>
                <a:uLnTx/>
                <a:uFillTx/>
              </a:endParaRPr>
            </a:p>
          </p:txBody>
        </p:sp>
        <p:sp>
          <p:nvSpPr>
            <p:cNvPr id="45" name="Diamond 44"/>
            <p:cNvSpPr/>
            <p:nvPr/>
          </p:nvSpPr>
          <p:spPr bwMode="auto">
            <a:xfrm>
              <a:off x="4218254"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46" name="Diamond 45"/>
            <p:cNvSpPr/>
            <p:nvPr/>
          </p:nvSpPr>
          <p:spPr bwMode="auto">
            <a:xfrm>
              <a:off x="6213874"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47" name="Diamond 46"/>
            <p:cNvSpPr/>
            <p:nvPr/>
          </p:nvSpPr>
          <p:spPr bwMode="auto">
            <a:xfrm>
              <a:off x="5178981"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48" name="Diamond 47"/>
            <p:cNvSpPr/>
            <p:nvPr/>
          </p:nvSpPr>
          <p:spPr bwMode="auto">
            <a:xfrm>
              <a:off x="6107402"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49" name="Diamond 48"/>
            <p:cNvSpPr/>
            <p:nvPr/>
          </p:nvSpPr>
          <p:spPr bwMode="auto">
            <a:xfrm>
              <a:off x="7041135"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50" name="Diamond 49"/>
            <p:cNvSpPr/>
            <p:nvPr/>
          </p:nvSpPr>
          <p:spPr bwMode="auto">
            <a:xfrm>
              <a:off x="7952802"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51" name="Diamond 50"/>
            <p:cNvSpPr/>
            <p:nvPr/>
          </p:nvSpPr>
          <p:spPr bwMode="auto">
            <a:xfrm>
              <a:off x="5269439"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53" name="Diamond 52"/>
            <p:cNvSpPr/>
            <p:nvPr/>
          </p:nvSpPr>
          <p:spPr bwMode="auto">
            <a:xfrm>
              <a:off x="4478718"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cxnSp>
          <p:nvCxnSpPr>
            <p:cNvPr id="120" name="Straight Connector 119"/>
            <p:cNvCxnSpPr/>
            <p:nvPr/>
          </p:nvCxnSpPr>
          <p:spPr bwMode="auto">
            <a:xfrm>
              <a:off x="3470609" y="4268925"/>
              <a:ext cx="0" cy="209969"/>
            </a:xfrm>
            <a:prstGeom prst="line">
              <a:avLst/>
            </a:prstGeom>
            <a:solidFill>
              <a:srgbClr val="007CC2"/>
            </a:solidFill>
            <a:ln w="15875" cap="flat" cmpd="sng" algn="ctr">
              <a:solidFill>
                <a:schemeClr val="tx1"/>
              </a:solidFill>
              <a:prstDash val="solid"/>
              <a:round/>
              <a:headEnd type="none" w="med" len="med"/>
              <a:tailEnd type="none" w="med" len="med"/>
            </a:ln>
            <a:effectLst/>
          </p:spPr>
        </p:cxnSp>
        <p:sp>
          <p:nvSpPr>
            <p:cNvPr id="70" name="Diamond 69"/>
            <p:cNvSpPr/>
            <p:nvPr/>
          </p:nvSpPr>
          <p:spPr bwMode="auto">
            <a:xfrm>
              <a:off x="4268928"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sp>
          <p:nvSpPr>
            <p:cNvPr id="52" name="Diamond 51"/>
            <p:cNvSpPr/>
            <p:nvPr/>
          </p:nvSpPr>
          <p:spPr bwMode="auto">
            <a:xfrm>
              <a:off x="4319601" y="5565872"/>
              <a:ext cx="137160" cy="137160"/>
            </a:xfrm>
            <a:prstGeom prst="diamond">
              <a:avLst/>
            </a:prstGeom>
            <a:solidFill>
              <a:schemeClr val="accent1"/>
            </a:solidFill>
            <a:ln w="12700" cap="flat" cmpd="sng" algn="ctr">
              <a:solidFill>
                <a:srgbClr val="FFFFFF"/>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 b="0" i="0" u="none" strike="noStrike" kern="0" cap="none" spc="0" normalizeH="0" baseline="0" noProof="0" dirty="0">
                <a:ln>
                  <a:noFill/>
                </a:ln>
                <a:solidFill>
                  <a:srgbClr val="000000"/>
                </a:solidFill>
                <a:effectLst/>
                <a:uLnTx/>
                <a:uFillTx/>
              </a:endParaRPr>
            </a:p>
          </p:txBody>
        </p:sp>
      </p:grpSp>
    </p:spTree>
    <p:extLst>
      <p:ext uri="{BB962C8B-B14F-4D97-AF65-F5344CB8AC3E}">
        <p14:creationId xmlns:p14="http://schemas.microsoft.com/office/powerpoint/2010/main" val="969282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p:txBody>
          <a:bodyPr/>
          <a:lstStyle/>
          <a:p>
            <a:r>
              <a:rPr lang="en-CA" dirty="0"/>
              <a:t>STRUCTURE: Key Eligibility Criteria</a:t>
            </a:r>
            <a:endParaRPr lang="en-US" i="1" dirty="0"/>
          </a:p>
        </p:txBody>
      </p:sp>
      <p:sp>
        <p:nvSpPr>
          <p:cNvPr id="3" name="Text Placeholder 2">
            <a:extLst>
              <a:ext uri="{FF2B5EF4-FFF2-40B4-BE49-F238E27FC236}">
                <a16:creationId xmlns:a16="http://schemas.microsoft.com/office/drawing/2014/main" xmlns="" id="{5D6A66DC-E9A0-6D43-AFB5-B1C5278ABB78}"/>
              </a:ext>
            </a:extLst>
          </p:cNvPr>
          <p:cNvSpPr>
            <a:spLocks noGrp="1"/>
          </p:cNvSpPr>
          <p:nvPr>
            <p:ph type="body" sz="quarter" idx="10"/>
          </p:nvPr>
        </p:nvSpPr>
        <p:spPr/>
        <p:txBody>
          <a:bodyPr/>
          <a:lstStyle/>
          <a:p>
            <a:pPr lvl="0">
              <a:lnSpc>
                <a:spcPct val="85000"/>
              </a:lnSpc>
              <a:buClr>
                <a:srgbClr val="0063C3"/>
              </a:buClr>
              <a:defRPr/>
            </a:pPr>
            <a:r>
              <a:rPr lang="en-US" dirty="0">
                <a:solidFill>
                  <a:srgbClr val="777777"/>
                </a:solidFill>
              </a:rPr>
              <a:t>BMD = bone mineral density.</a:t>
            </a:r>
          </a:p>
          <a:p>
            <a:pPr lvl="0">
              <a:lnSpc>
                <a:spcPct val="85000"/>
              </a:lnSpc>
              <a:buClr>
                <a:srgbClr val="0063C3"/>
              </a:buClr>
              <a:defRPr/>
            </a:pPr>
            <a:r>
              <a:rPr lang="nb-NO" dirty="0" err="1">
                <a:solidFill>
                  <a:srgbClr val="777777"/>
                </a:solidFill>
                <a:cs typeface="Arial" panose="020B0604020202020204" pitchFamily="34" charset="0"/>
              </a:rPr>
              <a:t>Langdahl</a:t>
            </a:r>
            <a:r>
              <a:rPr lang="nb-NO" dirty="0">
                <a:solidFill>
                  <a:srgbClr val="777777"/>
                </a:solidFill>
                <a:cs typeface="Arial" panose="020B0604020202020204" pitchFamily="34" charset="0"/>
              </a:rPr>
              <a:t> BL, </a:t>
            </a:r>
            <a:r>
              <a:rPr lang="nb-NO" i="1" dirty="0">
                <a:solidFill>
                  <a:srgbClr val="777777"/>
                </a:solidFill>
                <a:cs typeface="Arial" panose="020B0604020202020204" pitchFamily="34" charset="0"/>
              </a:rPr>
              <a:t>et al. </a:t>
            </a:r>
            <a:r>
              <a:rPr lang="nb-NO" i="1" dirty="0" err="1">
                <a:solidFill>
                  <a:srgbClr val="777777"/>
                </a:solidFill>
                <a:cs typeface="Arial" panose="020B0604020202020204" pitchFamily="34" charset="0"/>
              </a:rPr>
              <a:t>Lancet</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390:1585–94</a:t>
            </a:r>
            <a:r>
              <a:rPr lang="nb-NO" dirty="0">
                <a:solidFill>
                  <a:srgbClr val="777777"/>
                </a:solidFill>
                <a:cs typeface="Arial" panose="020B0604020202020204" pitchFamily="34" charset="0"/>
              </a:rPr>
              <a:t>.</a:t>
            </a:r>
            <a:endParaRPr lang="en-US" dirty="0">
              <a:solidFill>
                <a:srgbClr val="777777"/>
              </a:solidFill>
              <a:cs typeface="Arial" panose="020B0604020202020204" pitchFamily="34" charset="0"/>
            </a:endParaRPr>
          </a:p>
        </p:txBody>
      </p:sp>
      <p:graphicFrame>
        <p:nvGraphicFramePr>
          <p:cNvPr id="5" name="Table 4">
            <a:extLst>
              <a:ext uri="{FF2B5EF4-FFF2-40B4-BE49-F238E27FC236}">
                <a16:creationId xmlns:a16="http://schemas.microsoft.com/office/drawing/2014/main" xmlns="" id="{D7E00F80-747D-C24E-83F2-0E85E84A66CA}"/>
              </a:ext>
            </a:extLst>
          </p:cNvPr>
          <p:cNvGraphicFramePr>
            <a:graphicFrameLocks noGrp="1"/>
          </p:cNvGraphicFramePr>
          <p:nvPr>
            <p:extLst>
              <p:ext uri="{D42A27DB-BD31-4B8C-83A1-F6EECF244321}">
                <p14:modId xmlns:p14="http://schemas.microsoft.com/office/powerpoint/2010/main" val="1726466962"/>
              </p:ext>
            </p:extLst>
          </p:nvPr>
        </p:nvGraphicFramePr>
        <p:xfrm>
          <a:off x="512765" y="1548000"/>
          <a:ext cx="8116887" cy="2636520"/>
        </p:xfrm>
        <a:graphic>
          <a:graphicData uri="http://schemas.openxmlformats.org/drawingml/2006/table">
            <a:tbl>
              <a:tblPr firstCol="1" bandRow="1"/>
              <a:tblGrid>
                <a:gridCol w="2310179">
                  <a:extLst>
                    <a:ext uri="{9D8B030D-6E8A-4147-A177-3AD203B41FA5}">
                      <a16:colId xmlns:a16="http://schemas.microsoft.com/office/drawing/2014/main" xmlns="" val="20000"/>
                    </a:ext>
                  </a:extLst>
                </a:gridCol>
                <a:gridCol w="5806708">
                  <a:extLst>
                    <a:ext uri="{9D8B030D-6E8A-4147-A177-3AD203B41FA5}">
                      <a16:colId xmlns:a16="http://schemas.microsoft.com/office/drawing/2014/main" xmlns="" val="20001"/>
                    </a:ext>
                  </a:extLst>
                </a:gridCol>
              </a:tblGrid>
              <a:tr h="1318260">
                <a:tc>
                  <a:txBody>
                    <a:bodyPr/>
                    <a:lstStyle>
                      <a:lvl1pPr marL="0" algn="l" defTabSz="914400" rtl="0" eaLnBrk="1" latinLnBrk="0" hangingPunct="1">
                        <a:defRPr sz="1800" b="1" kern="1200">
                          <a:solidFill>
                            <a:schemeClr val="dk1"/>
                          </a:solidFill>
                          <a:latin typeface="Arial"/>
                          <a:ea typeface=""/>
                          <a:cs typeface=""/>
                        </a:defRPr>
                      </a:lvl1pPr>
                      <a:lvl2pPr marL="457200" algn="l" defTabSz="914400" rtl="0" eaLnBrk="1" latinLnBrk="0" hangingPunct="1">
                        <a:defRPr sz="1800" b="1" kern="1200">
                          <a:solidFill>
                            <a:schemeClr val="dk1"/>
                          </a:solidFill>
                          <a:latin typeface="Arial"/>
                          <a:ea typeface=""/>
                          <a:cs typeface=""/>
                        </a:defRPr>
                      </a:lvl2pPr>
                      <a:lvl3pPr marL="914400" algn="l" defTabSz="914400" rtl="0" eaLnBrk="1" latinLnBrk="0" hangingPunct="1">
                        <a:defRPr sz="1800" b="1" kern="1200">
                          <a:solidFill>
                            <a:schemeClr val="dk1"/>
                          </a:solidFill>
                          <a:latin typeface="Arial"/>
                          <a:ea typeface=""/>
                          <a:cs typeface=""/>
                        </a:defRPr>
                      </a:lvl3pPr>
                      <a:lvl4pPr marL="1371600" algn="l" defTabSz="914400" rtl="0" eaLnBrk="1" latinLnBrk="0" hangingPunct="1">
                        <a:defRPr sz="1800" b="1" kern="1200">
                          <a:solidFill>
                            <a:schemeClr val="dk1"/>
                          </a:solidFill>
                          <a:latin typeface="Arial"/>
                          <a:ea typeface=""/>
                          <a:cs typeface=""/>
                        </a:defRPr>
                      </a:lvl4pPr>
                      <a:lvl5pPr marL="1828800" algn="l" defTabSz="914400" rtl="0" eaLnBrk="1" latinLnBrk="0" hangingPunct="1">
                        <a:defRPr sz="1800" b="1" kern="1200">
                          <a:solidFill>
                            <a:schemeClr val="dk1"/>
                          </a:solidFill>
                          <a:latin typeface="Arial"/>
                          <a:ea typeface=""/>
                          <a:cs typeface=""/>
                        </a:defRPr>
                      </a:lvl5pPr>
                      <a:lvl6pPr marL="2286000" algn="l" defTabSz="914400" rtl="0" eaLnBrk="1" latinLnBrk="0" hangingPunct="1">
                        <a:defRPr sz="1800" b="1" kern="1200">
                          <a:solidFill>
                            <a:schemeClr val="dk1"/>
                          </a:solidFill>
                          <a:latin typeface="Arial"/>
                          <a:ea typeface=""/>
                          <a:cs typeface=""/>
                        </a:defRPr>
                      </a:lvl6pPr>
                      <a:lvl7pPr marL="2743200" algn="l" defTabSz="914400" rtl="0" eaLnBrk="1" latinLnBrk="0" hangingPunct="1">
                        <a:defRPr sz="1800" b="1" kern="1200">
                          <a:solidFill>
                            <a:schemeClr val="dk1"/>
                          </a:solidFill>
                          <a:latin typeface="Arial"/>
                          <a:ea typeface=""/>
                          <a:cs typeface=""/>
                        </a:defRPr>
                      </a:lvl7pPr>
                      <a:lvl8pPr marL="3200400" algn="l" defTabSz="914400" rtl="0" eaLnBrk="1" latinLnBrk="0" hangingPunct="1">
                        <a:defRPr sz="1800" b="1" kern="1200">
                          <a:solidFill>
                            <a:schemeClr val="dk1"/>
                          </a:solidFill>
                          <a:latin typeface="Arial"/>
                          <a:ea typeface=""/>
                          <a:cs typeface=""/>
                        </a:defRPr>
                      </a:lvl8pPr>
                      <a:lvl9pPr marL="3657600" algn="l" defTabSz="914400" rtl="0" eaLnBrk="1" latinLnBrk="0" hangingPunct="1">
                        <a:defRPr sz="1800" b="1" kern="1200">
                          <a:solidFill>
                            <a:schemeClr val="dk1"/>
                          </a:solidFill>
                          <a:latin typeface="Arial"/>
                          <a:ea typeface=""/>
                          <a:cs typeface=""/>
                        </a:defRPr>
                      </a:lvl9pPr>
                    </a:lstStyle>
                    <a:p>
                      <a:pPr marL="0" marR="0" lvl="0" indent="0" algn="l" defTabSz="914400" rtl="0" eaLnBrk="1" fontAlgn="base" latinLnBrk="0" hangingPunct="1">
                        <a:lnSpc>
                          <a:spcPct val="100000"/>
                        </a:lnSpc>
                        <a:spcBef>
                          <a:spcPts val="1200"/>
                        </a:spcBef>
                        <a:spcAft>
                          <a:spcPts val="0"/>
                        </a:spcAft>
                        <a:buClr>
                          <a:schemeClr val="accent1"/>
                        </a:buClr>
                        <a:buSzTx/>
                        <a:buFont typeface="Wingdings" pitchFamily="2" charset="2"/>
                        <a:buNone/>
                        <a:tabLst/>
                      </a:pPr>
                      <a:r>
                        <a:rPr kumimoji="0" lang="en-US" sz="1400" b="0" i="1" u="none" strike="noStrike" kern="1200" cap="none" normalizeH="0" baseline="0" dirty="0">
                          <a:ln>
                            <a:noFill/>
                          </a:ln>
                          <a:solidFill>
                            <a:schemeClr val="bg1"/>
                          </a:solidFill>
                          <a:effectLst/>
                          <a:latin typeface="+mn-lt"/>
                          <a:ea typeface=""/>
                          <a:cs typeface=""/>
                        </a:rPr>
                        <a:t>Inclusion criteria</a:t>
                      </a:r>
                    </a:p>
                  </a:txBody>
                  <a:tcPr marL="94053" marR="94053" marT="45519" marB="4551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Postmenopausal women age 55 to 90 years</a:t>
                      </a:r>
                    </a:p>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BMD T-score ≤ –2.5 at the total hip, femoral neck, or lumbar spine</a:t>
                      </a:r>
                    </a:p>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History of nonvertebral fracture after age 50 or vertebral fracture</a:t>
                      </a:r>
                    </a:p>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Oral bisphosphonate for ≥3 years</a:t>
                      </a:r>
                    </a:p>
                  </a:txBody>
                  <a:tcPr marL="360000"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9EF"/>
                    </a:solidFill>
                  </a:tcPr>
                </a:tc>
                <a:extLst>
                  <a:ext uri="{0D108BD9-81ED-4DB2-BD59-A6C34878D82A}">
                    <a16:rowId xmlns:a16="http://schemas.microsoft.com/office/drawing/2014/main" xmlns="" val="10000"/>
                  </a:ext>
                </a:extLst>
              </a:tr>
              <a:tr h="1318260">
                <a:tc>
                  <a:txBody>
                    <a:bodyPr/>
                    <a:lstStyle>
                      <a:lvl1pPr marL="0" algn="l" defTabSz="914400" rtl="0" eaLnBrk="1" latinLnBrk="0" hangingPunct="1">
                        <a:defRPr sz="1800" b="1" kern="1200">
                          <a:solidFill>
                            <a:schemeClr val="dk1"/>
                          </a:solidFill>
                          <a:latin typeface="Arial"/>
                          <a:ea typeface=""/>
                          <a:cs typeface=""/>
                        </a:defRPr>
                      </a:lvl1pPr>
                      <a:lvl2pPr marL="457200" algn="l" defTabSz="914400" rtl="0" eaLnBrk="1" latinLnBrk="0" hangingPunct="1">
                        <a:defRPr sz="1800" b="1" kern="1200">
                          <a:solidFill>
                            <a:schemeClr val="dk1"/>
                          </a:solidFill>
                          <a:latin typeface="Arial"/>
                          <a:ea typeface=""/>
                          <a:cs typeface=""/>
                        </a:defRPr>
                      </a:lvl2pPr>
                      <a:lvl3pPr marL="914400" algn="l" defTabSz="914400" rtl="0" eaLnBrk="1" latinLnBrk="0" hangingPunct="1">
                        <a:defRPr sz="1800" b="1" kern="1200">
                          <a:solidFill>
                            <a:schemeClr val="dk1"/>
                          </a:solidFill>
                          <a:latin typeface="Arial"/>
                          <a:ea typeface=""/>
                          <a:cs typeface=""/>
                        </a:defRPr>
                      </a:lvl3pPr>
                      <a:lvl4pPr marL="1371600" algn="l" defTabSz="914400" rtl="0" eaLnBrk="1" latinLnBrk="0" hangingPunct="1">
                        <a:defRPr sz="1800" b="1" kern="1200">
                          <a:solidFill>
                            <a:schemeClr val="dk1"/>
                          </a:solidFill>
                          <a:latin typeface="Arial"/>
                          <a:ea typeface=""/>
                          <a:cs typeface=""/>
                        </a:defRPr>
                      </a:lvl4pPr>
                      <a:lvl5pPr marL="1828800" algn="l" defTabSz="914400" rtl="0" eaLnBrk="1" latinLnBrk="0" hangingPunct="1">
                        <a:defRPr sz="1800" b="1" kern="1200">
                          <a:solidFill>
                            <a:schemeClr val="dk1"/>
                          </a:solidFill>
                          <a:latin typeface="Arial"/>
                          <a:ea typeface=""/>
                          <a:cs typeface=""/>
                        </a:defRPr>
                      </a:lvl5pPr>
                      <a:lvl6pPr marL="2286000" algn="l" defTabSz="914400" rtl="0" eaLnBrk="1" latinLnBrk="0" hangingPunct="1">
                        <a:defRPr sz="1800" b="1" kern="1200">
                          <a:solidFill>
                            <a:schemeClr val="dk1"/>
                          </a:solidFill>
                          <a:latin typeface="Arial"/>
                          <a:ea typeface=""/>
                          <a:cs typeface=""/>
                        </a:defRPr>
                      </a:lvl6pPr>
                      <a:lvl7pPr marL="2743200" algn="l" defTabSz="914400" rtl="0" eaLnBrk="1" latinLnBrk="0" hangingPunct="1">
                        <a:defRPr sz="1800" b="1" kern="1200">
                          <a:solidFill>
                            <a:schemeClr val="dk1"/>
                          </a:solidFill>
                          <a:latin typeface="Arial"/>
                          <a:ea typeface=""/>
                          <a:cs typeface=""/>
                        </a:defRPr>
                      </a:lvl7pPr>
                      <a:lvl8pPr marL="3200400" algn="l" defTabSz="914400" rtl="0" eaLnBrk="1" latinLnBrk="0" hangingPunct="1">
                        <a:defRPr sz="1800" b="1" kern="1200">
                          <a:solidFill>
                            <a:schemeClr val="dk1"/>
                          </a:solidFill>
                          <a:latin typeface="Arial"/>
                          <a:ea typeface=""/>
                          <a:cs typeface=""/>
                        </a:defRPr>
                      </a:lvl8pPr>
                      <a:lvl9pPr marL="3657600" algn="l" defTabSz="914400" rtl="0" eaLnBrk="1" latinLnBrk="0" hangingPunct="1">
                        <a:defRPr sz="1800" b="1" kern="1200">
                          <a:solidFill>
                            <a:schemeClr val="dk1"/>
                          </a:solidFill>
                          <a:latin typeface="Arial"/>
                          <a:ea typeface=""/>
                          <a:cs typeface=""/>
                        </a:defRPr>
                      </a:lvl9pPr>
                    </a:lstStyle>
                    <a:p>
                      <a:pPr marL="0" marR="0" lvl="0" indent="0" algn="l" defTabSz="914400" rtl="0" eaLnBrk="1" fontAlgn="base" latinLnBrk="0" hangingPunct="1">
                        <a:lnSpc>
                          <a:spcPct val="100000"/>
                        </a:lnSpc>
                        <a:spcBef>
                          <a:spcPts val="1200"/>
                        </a:spcBef>
                        <a:spcAft>
                          <a:spcPts val="0"/>
                        </a:spcAft>
                        <a:buClr>
                          <a:schemeClr val="accent1"/>
                        </a:buClr>
                        <a:buSzTx/>
                        <a:buFont typeface="Wingdings" pitchFamily="2" charset="2"/>
                        <a:buNone/>
                        <a:tabLst/>
                      </a:pPr>
                      <a:r>
                        <a:rPr kumimoji="0" lang="en-US" sz="1400" b="0" i="1" u="none" strike="noStrike" kern="1200" cap="none" normalizeH="0" baseline="0" dirty="0">
                          <a:ln>
                            <a:noFill/>
                          </a:ln>
                          <a:solidFill>
                            <a:schemeClr val="bg1"/>
                          </a:solidFill>
                          <a:effectLst/>
                          <a:latin typeface="+mn-lt"/>
                          <a:ea typeface=""/>
                          <a:cs typeface=""/>
                        </a:rPr>
                        <a:t>Exclusion criteria</a:t>
                      </a:r>
                    </a:p>
                  </a:txBody>
                  <a:tcPr marL="94053" marR="94053" marT="45519" marB="4551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Recent use of agents that affect bone metabolism</a:t>
                      </a:r>
                    </a:p>
                    <a:p>
                      <a:pPr marL="173038" indent="-173038">
                        <a:lnSpc>
                          <a:spcPct val="85000"/>
                        </a:lnSpc>
                        <a:spcBef>
                          <a:spcPts val="600"/>
                        </a:spcBef>
                        <a:buClr>
                          <a:schemeClr val="tx1"/>
                        </a:buClr>
                        <a:buFont typeface="Arial" panose="020B0604020202020204" pitchFamily="34" charset="0"/>
                        <a:buChar char="•"/>
                        <a:defRPr/>
                      </a:pPr>
                      <a:r>
                        <a:rPr lang="en-US" sz="1400" kern="0" dirty="0">
                          <a:solidFill>
                            <a:schemeClr val="tx1">
                              <a:lumMod val="75000"/>
                            </a:schemeClr>
                          </a:solidFill>
                          <a:latin typeface="+mn-lt"/>
                          <a:ea typeface="ＭＳ Ｐゴシック" charset="0"/>
                        </a:rPr>
                        <a:t>History of metabolic or bone disease except osteoporosis</a:t>
                      </a:r>
                    </a:p>
                  </a:txBody>
                  <a:tcPr marL="360000"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9EF"/>
                    </a:solidFill>
                  </a:tcPr>
                </a:tc>
                <a:extLst>
                  <a:ext uri="{0D108BD9-81ED-4DB2-BD59-A6C34878D82A}">
                    <a16:rowId xmlns:a16="http://schemas.microsoft.com/office/drawing/2014/main" xmlns="" val="3323495498"/>
                  </a:ext>
                </a:extLst>
              </a:tr>
            </a:tbl>
          </a:graphicData>
        </a:graphic>
      </p:graphicFrame>
      <p:sp>
        <p:nvSpPr>
          <p:cNvPr id="6" name="Arrow: Right 8">
            <a:extLst>
              <a:ext uri="{FF2B5EF4-FFF2-40B4-BE49-F238E27FC236}">
                <a16:creationId xmlns:a16="http://schemas.microsoft.com/office/drawing/2014/main" xmlns="" id="{61F82B4A-72FE-DC47-B039-A1E8A457FF47}"/>
              </a:ext>
            </a:extLst>
          </p:cNvPr>
          <p:cNvSpPr/>
          <p:nvPr/>
        </p:nvSpPr>
        <p:spPr bwMode="auto">
          <a:xfrm>
            <a:off x="2666932" y="1979137"/>
            <a:ext cx="289171" cy="484632"/>
          </a:xfrm>
          <a:prstGeom prst="rightArrow">
            <a:avLst/>
          </a:prstGeom>
          <a:solidFill>
            <a:schemeClr val="bg1"/>
          </a:solidFill>
          <a:ln w="15875" cap="rnd">
            <a:solidFill>
              <a:schemeClr val="accent1"/>
            </a:solidFill>
            <a:round/>
            <a:headEnd/>
            <a:tailEnd/>
          </a:ln>
        </p:spPr>
        <p:txBody>
          <a:bodyPr rtlCol="0" anchor="ctr"/>
          <a:lstStyle/>
          <a:p>
            <a:pPr fontAlgn="base">
              <a:spcBef>
                <a:spcPct val="0"/>
              </a:spcBef>
              <a:spcAft>
                <a:spcPct val="0"/>
              </a:spcAft>
              <a:defRPr/>
            </a:pPr>
            <a:endParaRPr lang="en-US" sz="1200" i="1" dirty="0">
              <a:solidFill>
                <a:srgbClr val="000000"/>
              </a:solidFill>
              <a:latin typeface="Arial" pitchFamily="34" charset="0"/>
            </a:endParaRPr>
          </a:p>
        </p:txBody>
      </p:sp>
      <p:sp>
        <p:nvSpPr>
          <p:cNvPr id="8" name="Arrow: Right 8">
            <a:extLst>
              <a:ext uri="{FF2B5EF4-FFF2-40B4-BE49-F238E27FC236}">
                <a16:creationId xmlns:a16="http://schemas.microsoft.com/office/drawing/2014/main" xmlns="" id="{E0597BE7-FA28-9945-917E-B7E552438E3C}"/>
              </a:ext>
            </a:extLst>
          </p:cNvPr>
          <p:cNvSpPr/>
          <p:nvPr/>
        </p:nvSpPr>
        <p:spPr bwMode="auto">
          <a:xfrm>
            <a:off x="2666932" y="3290173"/>
            <a:ext cx="289171" cy="484632"/>
          </a:xfrm>
          <a:prstGeom prst="rightArrow">
            <a:avLst/>
          </a:prstGeom>
          <a:solidFill>
            <a:schemeClr val="bg1"/>
          </a:solidFill>
          <a:ln w="15875" cap="rnd">
            <a:solidFill>
              <a:schemeClr val="accent1"/>
            </a:solidFill>
            <a:round/>
            <a:headEnd/>
            <a:tailEnd/>
          </a:ln>
        </p:spPr>
        <p:txBody>
          <a:bodyPr rtlCol="0" anchor="ctr"/>
          <a:lstStyle/>
          <a:p>
            <a:pPr fontAlgn="base">
              <a:spcBef>
                <a:spcPct val="0"/>
              </a:spcBef>
              <a:spcAft>
                <a:spcPct val="0"/>
              </a:spcAft>
              <a:defRPr/>
            </a:pPr>
            <a:endParaRPr lang="en-US" sz="1200" i="1" dirty="0">
              <a:solidFill>
                <a:srgbClr val="000000"/>
              </a:solidFill>
              <a:latin typeface="Arial" pitchFamily="34" charset="0"/>
            </a:endParaRPr>
          </a:p>
        </p:txBody>
      </p:sp>
    </p:spTree>
    <p:extLst>
      <p:ext uri="{BB962C8B-B14F-4D97-AF65-F5344CB8AC3E}">
        <p14:creationId xmlns:p14="http://schemas.microsoft.com/office/powerpoint/2010/main" val="1555202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graphicFrame>
        <p:nvGraphicFramePr>
          <p:cNvPr id="53" name="Chart 52">
            <a:extLst>
              <a:ext uri="{FF2B5EF4-FFF2-40B4-BE49-F238E27FC236}">
                <a16:creationId xmlns:a16="http://schemas.microsoft.com/office/drawing/2014/main" xmlns="" id="{B56D8429-90AE-1D43-9E9E-F094EA03C2AF}"/>
              </a:ext>
            </a:extLst>
          </p:cNvPr>
          <p:cNvGraphicFramePr>
            <a:graphicFrameLocks noChangeAspect="1"/>
          </p:cNvGraphicFramePr>
          <p:nvPr>
            <p:extLst>
              <p:ext uri="{D42A27DB-BD31-4B8C-83A1-F6EECF244321}">
                <p14:modId xmlns:p14="http://schemas.microsoft.com/office/powerpoint/2010/main" val="3095065384"/>
              </p:ext>
            </p:extLst>
          </p:nvPr>
        </p:nvGraphicFramePr>
        <p:xfrm>
          <a:off x="1976107" y="2011938"/>
          <a:ext cx="5056924" cy="372942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CA" sz="2800" dirty="0"/>
              <a:t>STRUCTURE: </a:t>
            </a:r>
            <a:r>
              <a:rPr lang="en-US" sz="2800" dirty="0"/>
              <a:t>Percentage Change in Lumbar Spine aBMD by DXA at Months 6 and 12</a:t>
            </a:r>
            <a:endParaRPr lang="en-US" sz="2800" baseline="30000" dirty="0"/>
          </a:p>
        </p:txBody>
      </p:sp>
      <p:sp>
        <p:nvSpPr>
          <p:cNvPr id="2" name="Text Placeholder 1">
            <a:extLst>
              <a:ext uri="{FF2B5EF4-FFF2-40B4-BE49-F238E27FC236}">
                <a16:creationId xmlns:a16="http://schemas.microsoft.com/office/drawing/2014/main" xmlns="" id="{C37C2D54-DA29-3B48-A7CC-E8C7CD396E42}"/>
              </a:ext>
            </a:extLst>
          </p:cNvPr>
          <p:cNvSpPr>
            <a:spLocks noGrp="1"/>
          </p:cNvSpPr>
          <p:nvPr>
            <p:ph type="body" sz="quarter" idx="10"/>
          </p:nvPr>
        </p:nvSpPr>
        <p:spPr>
          <a:xfrm>
            <a:off x="216000" y="6186400"/>
            <a:ext cx="8628455" cy="445507"/>
          </a:xfrm>
        </p:spPr>
        <p:txBody>
          <a:bodyPr/>
          <a:lstStyle/>
          <a:p>
            <a:pPr>
              <a:lnSpc>
                <a:spcPct val="85000"/>
              </a:lnSpc>
              <a:buClr>
                <a:srgbClr val="0063C3"/>
              </a:buClr>
              <a:defRPr/>
            </a:pPr>
            <a:r>
              <a:rPr lang="en-US" dirty="0">
                <a:solidFill>
                  <a:srgbClr val="777777"/>
                </a:solidFill>
                <a:cs typeface="Arial" panose="020B0604020202020204" pitchFamily="34" charset="0"/>
              </a:rPr>
              <a:t>Data are least-squares means and 95% CI. *p &lt; 0.0001 versus baseline. </a:t>
            </a:r>
            <a:r>
              <a:rPr lang="en-US" baseline="30000" dirty="0">
                <a:solidFill>
                  <a:srgbClr val="777777"/>
                </a:solidFill>
                <a:cs typeface="Arial" panose="020B0604020202020204" pitchFamily="34" charset="0"/>
              </a:rPr>
              <a:t>†</a:t>
            </a:r>
            <a:r>
              <a:rPr lang="en-US" dirty="0">
                <a:solidFill>
                  <a:srgbClr val="777777"/>
                </a:solidFill>
                <a:cs typeface="Arial" panose="020B0604020202020204" pitchFamily="34" charset="0"/>
              </a:rPr>
              <a:t>p &lt; 0.0001 versus teriparatide. </a:t>
            </a:r>
          </a:p>
          <a:p>
            <a:pPr lvl="0">
              <a:lnSpc>
                <a:spcPct val="85000"/>
              </a:lnSpc>
              <a:buClr>
                <a:srgbClr val="0063C3"/>
              </a:buClr>
              <a:defRPr/>
            </a:pPr>
            <a:r>
              <a:rPr lang="en-US" dirty="0">
                <a:solidFill>
                  <a:srgbClr val="777777"/>
                </a:solidFill>
                <a:cs typeface="Arial" panose="020B0604020202020204" pitchFamily="34" charset="0"/>
              </a:rPr>
              <a:t>aBMD = areal bone mineral density; CI = confidence interval; DXA = dual-energy x-ray absorptiometry.</a:t>
            </a:r>
          </a:p>
          <a:p>
            <a:pPr lvl="0">
              <a:lnSpc>
                <a:spcPct val="85000"/>
              </a:lnSpc>
              <a:buClr>
                <a:srgbClr val="0063C3"/>
              </a:buClr>
              <a:defRPr/>
            </a:pPr>
            <a:r>
              <a:rPr lang="en-US" dirty="0">
                <a:solidFill>
                  <a:srgbClr val="777777"/>
                </a:solidFill>
                <a:cs typeface="Arial" panose="020B0604020202020204" pitchFamily="34" charset="0"/>
              </a:rPr>
              <a:t>Adapted from: </a:t>
            </a:r>
            <a:r>
              <a:rPr lang="nb-NO" dirty="0" err="1">
                <a:solidFill>
                  <a:srgbClr val="777777"/>
                </a:solidFill>
                <a:cs typeface="Arial" panose="020B0604020202020204" pitchFamily="34" charset="0"/>
              </a:rPr>
              <a:t>Langdahl</a:t>
            </a:r>
            <a:r>
              <a:rPr lang="nb-NO" dirty="0">
                <a:solidFill>
                  <a:srgbClr val="777777"/>
                </a:solidFill>
                <a:cs typeface="Arial" panose="020B0604020202020204" pitchFamily="34" charset="0"/>
              </a:rPr>
              <a:t> BL, </a:t>
            </a:r>
            <a:r>
              <a:rPr lang="nb-NO" i="1" dirty="0">
                <a:solidFill>
                  <a:srgbClr val="777777"/>
                </a:solidFill>
                <a:cs typeface="Arial" panose="020B0604020202020204" pitchFamily="34" charset="0"/>
              </a:rPr>
              <a:t>et al. </a:t>
            </a:r>
            <a:r>
              <a:rPr lang="nb-NO" i="1" dirty="0" err="1">
                <a:solidFill>
                  <a:srgbClr val="777777"/>
                </a:solidFill>
                <a:cs typeface="Arial" panose="020B0604020202020204" pitchFamily="34" charset="0"/>
              </a:rPr>
              <a:t>Lancet</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390:1585–94</a:t>
            </a:r>
            <a:r>
              <a:rPr lang="nb-NO" dirty="0">
                <a:solidFill>
                  <a:srgbClr val="777777"/>
                </a:solidFill>
                <a:cs typeface="Arial" panose="020B0604020202020204" pitchFamily="34" charset="0"/>
              </a:rPr>
              <a:t>.</a:t>
            </a:r>
            <a:endParaRPr lang="en-US" dirty="0">
              <a:solidFill>
                <a:srgbClr val="777777"/>
              </a:solidFill>
              <a:cs typeface="Arial" panose="020B0604020202020204" pitchFamily="34" charset="0"/>
            </a:endParaRPr>
          </a:p>
        </p:txBody>
      </p:sp>
      <p:grpSp>
        <p:nvGrpSpPr>
          <p:cNvPr id="30" name="Group 29"/>
          <p:cNvGrpSpPr/>
          <p:nvPr/>
        </p:nvGrpSpPr>
        <p:grpSpPr>
          <a:xfrm>
            <a:off x="4221206" y="2262158"/>
            <a:ext cx="2960025" cy="2062388"/>
            <a:chOff x="4018765" y="2003862"/>
            <a:chExt cx="2960025" cy="2062388"/>
          </a:xfrm>
        </p:grpSpPr>
        <p:sp>
          <p:nvSpPr>
            <p:cNvPr id="26" name="TextBox 716"/>
            <p:cNvSpPr txBox="1">
              <a:spLocks noChangeArrowheads="1"/>
            </p:cNvSpPr>
            <p:nvPr/>
          </p:nvSpPr>
          <p:spPr bwMode="auto">
            <a:xfrm>
              <a:off x="6276355" y="2003862"/>
              <a:ext cx="702435" cy="29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9.8%</a:t>
              </a:r>
              <a:r>
                <a:rPr lang="en-US" sz="1330" dirty="0">
                  <a:latin typeface="Arial"/>
                  <a:cs typeface="Arial"/>
                </a:rPr>
                <a:t>*</a:t>
              </a:r>
              <a:r>
                <a:rPr lang="en-US" sz="1330" baseline="30000" dirty="0">
                  <a:latin typeface="Arial"/>
                  <a:cs typeface="Arial"/>
                </a:rPr>
                <a:t>†</a:t>
              </a:r>
              <a:endParaRPr lang="en-US" altLang="en-US" sz="1330" kern="0" dirty="0"/>
            </a:p>
          </p:txBody>
        </p:sp>
        <p:sp>
          <p:nvSpPr>
            <p:cNvPr id="27" name="TextBox 716"/>
            <p:cNvSpPr txBox="1">
              <a:spLocks noChangeArrowheads="1"/>
            </p:cNvSpPr>
            <p:nvPr/>
          </p:nvSpPr>
          <p:spPr bwMode="auto">
            <a:xfrm>
              <a:off x="6272966" y="3173929"/>
              <a:ext cx="639919" cy="29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5.4%*</a:t>
              </a:r>
            </a:p>
          </p:txBody>
        </p:sp>
        <p:sp>
          <p:nvSpPr>
            <p:cNvPr id="28" name="TextBox 27"/>
            <p:cNvSpPr txBox="1"/>
            <p:nvPr/>
          </p:nvSpPr>
          <p:spPr>
            <a:xfrm>
              <a:off x="4018765" y="2665124"/>
              <a:ext cx="702436" cy="297004"/>
            </a:xfrm>
            <a:prstGeom prst="rect">
              <a:avLst/>
            </a:prstGeom>
            <a:noFill/>
          </p:spPr>
          <p:txBody>
            <a:bodyPr wrap="none" rtlCol="0">
              <a:spAutoFit/>
            </a:bodyPr>
            <a:lstStyle/>
            <a:p>
              <a:pPr fontAlgn="base">
                <a:spcBef>
                  <a:spcPct val="0"/>
                </a:spcBef>
                <a:spcAft>
                  <a:spcPct val="0"/>
                </a:spcAft>
              </a:pPr>
              <a:r>
                <a:rPr lang="en-US" sz="1330" b="1" dirty="0">
                  <a:ea typeface="MS PGothic" pitchFamily="34" charset="-128"/>
                  <a:cs typeface="Arial"/>
                </a:rPr>
                <a:t>7.2%*</a:t>
              </a:r>
              <a:r>
                <a:rPr lang="en-US" sz="1330" b="1" baseline="30000" dirty="0">
                  <a:ea typeface="MS PGothic" pitchFamily="34" charset="-128"/>
                  <a:cs typeface="Arial"/>
                </a:rPr>
                <a:t>†</a:t>
              </a:r>
              <a:endParaRPr lang="en-US" sz="1330" b="1" baseline="30000" dirty="0">
                <a:ea typeface="MS PGothic" pitchFamily="34" charset="-128"/>
              </a:endParaRPr>
            </a:p>
          </p:txBody>
        </p:sp>
        <p:sp>
          <p:nvSpPr>
            <p:cNvPr id="29" name="TextBox 28"/>
            <p:cNvSpPr txBox="1"/>
            <p:nvPr/>
          </p:nvSpPr>
          <p:spPr>
            <a:xfrm>
              <a:off x="4081282" y="3769246"/>
              <a:ext cx="639919" cy="297004"/>
            </a:xfrm>
            <a:prstGeom prst="rect">
              <a:avLst/>
            </a:prstGeom>
            <a:noFill/>
          </p:spPr>
          <p:txBody>
            <a:bodyPr wrap="none" rtlCol="0">
              <a:spAutoFit/>
            </a:bodyPr>
            <a:lstStyle/>
            <a:p>
              <a:pPr fontAlgn="base">
                <a:spcBef>
                  <a:spcPct val="0"/>
                </a:spcBef>
                <a:spcAft>
                  <a:spcPct val="0"/>
                </a:spcAft>
              </a:pPr>
              <a:r>
                <a:rPr lang="en-US" sz="1330" b="1" dirty="0">
                  <a:ea typeface="MS PGothic" pitchFamily="34" charset="-128"/>
                </a:rPr>
                <a:t>3.5%*</a:t>
              </a:r>
            </a:p>
          </p:txBody>
        </p:sp>
      </p:grpSp>
      <p:sp>
        <p:nvSpPr>
          <p:cNvPr id="44" name="TextBox 221">
            <a:extLst>
              <a:ext uri="{FF2B5EF4-FFF2-40B4-BE49-F238E27FC236}">
                <a16:creationId xmlns:a16="http://schemas.microsoft.com/office/drawing/2014/main" xmlns="" id="{B8564A2A-0915-6245-AA3F-9C554E38D05F}"/>
              </a:ext>
            </a:extLst>
          </p:cNvPr>
          <p:cNvSpPr txBox="1">
            <a:spLocks noChangeArrowheads="1"/>
          </p:cNvSpPr>
          <p:nvPr/>
        </p:nvSpPr>
        <p:spPr bwMode="auto">
          <a:xfrm>
            <a:off x="3892175" y="1730502"/>
            <a:ext cx="13580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fontAlgn="base" hangingPunct="1">
              <a:spcBef>
                <a:spcPct val="0"/>
              </a:spcBef>
              <a:spcAft>
                <a:spcPct val="0"/>
              </a:spcAft>
              <a:defRPr/>
            </a:pPr>
            <a:r>
              <a:rPr lang="en-US" altLang="en-US" sz="1400" kern="0" dirty="0">
                <a:solidFill>
                  <a:schemeClr val="tx1">
                    <a:lumMod val="50000"/>
                  </a:schemeClr>
                </a:solidFill>
              </a:rPr>
              <a:t>Lumbar spine</a:t>
            </a:r>
          </a:p>
        </p:txBody>
      </p:sp>
      <p:sp>
        <p:nvSpPr>
          <p:cNvPr id="52" name="TextBox 737">
            <a:extLst>
              <a:ext uri="{FF2B5EF4-FFF2-40B4-BE49-F238E27FC236}">
                <a16:creationId xmlns:a16="http://schemas.microsoft.com/office/drawing/2014/main" xmlns="" id="{A52E6134-0B56-F842-A256-F977C3B0AFE5}"/>
              </a:ext>
            </a:extLst>
          </p:cNvPr>
          <p:cNvSpPr txBox="1">
            <a:spLocks noChangeArrowheads="1"/>
          </p:cNvSpPr>
          <p:nvPr/>
        </p:nvSpPr>
        <p:spPr bwMode="auto">
          <a:xfrm>
            <a:off x="2718209" y="5711807"/>
            <a:ext cx="370599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altLang="en-US" sz="1200" kern="0" dirty="0">
                <a:solidFill>
                  <a:schemeClr val="tx1">
                    <a:lumMod val="50000"/>
                  </a:schemeClr>
                </a:solidFill>
                <a:latin typeface="+mn-lt"/>
              </a:rPr>
              <a:t>Months</a:t>
            </a:r>
          </a:p>
        </p:txBody>
      </p:sp>
      <p:sp>
        <p:nvSpPr>
          <p:cNvPr id="54" name="TextBox 737">
            <a:extLst>
              <a:ext uri="{FF2B5EF4-FFF2-40B4-BE49-F238E27FC236}">
                <a16:creationId xmlns:a16="http://schemas.microsoft.com/office/drawing/2014/main" xmlns="" id="{0F053D81-A3B6-0D41-ADBB-E522A2EA941C}"/>
              </a:ext>
            </a:extLst>
          </p:cNvPr>
          <p:cNvSpPr txBox="1">
            <a:spLocks noChangeArrowheads="1"/>
          </p:cNvSpPr>
          <p:nvPr/>
        </p:nvSpPr>
        <p:spPr bwMode="auto">
          <a:xfrm rot="16200000">
            <a:off x="10823" y="3543413"/>
            <a:ext cx="32951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fontAlgn="base" hangingPunct="1">
              <a:spcBef>
                <a:spcPct val="0"/>
              </a:spcBef>
              <a:spcAft>
                <a:spcPct val="0"/>
              </a:spcAft>
              <a:defRPr/>
            </a:pPr>
            <a:r>
              <a:rPr lang="en-US" altLang="en-US" sz="1100" kern="0" dirty="0">
                <a:solidFill>
                  <a:schemeClr val="tx1">
                    <a:lumMod val="50000"/>
                  </a:schemeClr>
                </a:solidFill>
              </a:rPr>
              <a:t>Mean percentage change</a:t>
            </a:r>
            <a:br>
              <a:rPr lang="en-US" altLang="en-US" sz="1100" kern="0" dirty="0">
                <a:solidFill>
                  <a:schemeClr val="tx1">
                    <a:lumMod val="50000"/>
                  </a:schemeClr>
                </a:solidFill>
              </a:rPr>
            </a:br>
            <a:r>
              <a:rPr lang="en-US" altLang="en-US" sz="1100" kern="0" dirty="0">
                <a:solidFill>
                  <a:schemeClr val="tx1">
                    <a:lumMod val="50000"/>
                  </a:schemeClr>
                </a:solidFill>
              </a:rPr>
              <a:t>from baseline (95% CI)</a:t>
            </a:r>
          </a:p>
        </p:txBody>
      </p:sp>
      <p:grpSp>
        <p:nvGrpSpPr>
          <p:cNvPr id="20" name="Group 19">
            <a:extLst>
              <a:ext uri="{FF2B5EF4-FFF2-40B4-BE49-F238E27FC236}">
                <a16:creationId xmlns:a16="http://schemas.microsoft.com/office/drawing/2014/main" xmlns="" id="{44159F91-62B9-4259-B71E-12022B807685}"/>
              </a:ext>
            </a:extLst>
          </p:cNvPr>
          <p:cNvGrpSpPr/>
          <p:nvPr/>
        </p:nvGrpSpPr>
        <p:grpSpPr>
          <a:xfrm>
            <a:off x="2468880" y="1434504"/>
            <a:ext cx="5237018" cy="261610"/>
            <a:chOff x="1321053" y="1512071"/>
            <a:chExt cx="6403583" cy="261610"/>
          </a:xfrm>
        </p:grpSpPr>
        <p:grpSp>
          <p:nvGrpSpPr>
            <p:cNvPr id="21" name="Group 20">
              <a:extLst>
                <a:ext uri="{FF2B5EF4-FFF2-40B4-BE49-F238E27FC236}">
                  <a16:creationId xmlns:a16="http://schemas.microsoft.com/office/drawing/2014/main" xmlns="" id="{C4195BCB-2B2F-4C95-9CF6-2B2D7E152949}"/>
                </a:ext>
              </a:extLst>
            </p:cNvPr>
            <p:cNvGrpSpPr/>
            <p:nvPr/>
          </p:nvGrpSpPr>
          <p:grpSpPr>
            <a:xfrm>
              <a:off x="1321053" y="1512071"/>
              <a:ext cx="2418437" cy="261610"/>
              <a:chOff x="2018381" y="1402143"/>
              <a:chExt cx="2418437" cy="261610"/>
            </a:xfrm>
          </p:grpSpPr>
          <p:grpSp>
            <p:nvGrpSpPr>
              <p:cNvPr id="32" name="Group 31">
                <a:extLst>
                  <a:ext uri="{FF2B5EF4-FFF2-40B4-BE49-F238E27FC236}">
                    <a16:creationId xmlns:a16="http://schemas.microsoft.com/office/drawing/2014/main" xmlns="" id="{E5D6C725-B645-4315-A33F-C2861C4F20F6}"/>
                  </a:ext>
                </a:extLst>
              </p:cNvPr>
              <p:cNvGrpSpPr/>
              <p:nvPr/>
            </p:nvGrpSpPr>
            <p:grpSpPr>
              <a:xfrm>
                <a:off x="2018381" y="1402143"/>
                <a:ext cx="2418437" cy="261610"/>
                <a:chOff x="5670549" y="1270099"/>
                <a:chExt cx="2418437" cy="261610"/>
              </a:xfrm>
            </p:grpSpPr>
            <p:cxnSp>
              <p:nvCxnSpPr>
                <p:cNvPr id="34" name="Straight Connector 229">
                  <a:extLst>
                    <a:ext uri="{FF2B5EF4-FFF2-40B4-BE49-F238E27FC236}">
                      <a16:creationId xmlns:a16="http://schemas.microsoft.com/office/drawing/2014/main" xmlns="" id="{5B99EBBD-E8F1-42E9-91A4-5553DADA22C5}"/>
                    </a:ext>
                  </a:extLst>
                </p:cNvPr>
                <p:cNvCxnSpPr>
                  <a:cxnSpLocks noChangeShapeType="1"/>
                </p:cNvCxnSpPr>
                <p:nvPr/>
              </p:nvCxnSpPr>
              <p:spPr bwMode="auto">
                <a:xfrm>
                  <a:off x="5670549" y="1416050"/>
                  <a:ext cx="317500" cy="0"/>
                </a:xfrm>
                <a:prstGeom prst="line">
                  <a:avLst/>
                </a:prstGeom>
                <a:noFill/>
                <a:ln w="44450">
                  <a:solidFill>
                    <a:srgbClr val="EE8000"/>
                  </a:solidFill>
                  <a:round/>
                  <a:headEnd/>
                  <a:tailEnd/>
                </a:ln>
              </p:spPr>
            </p:cxnSp>
            <p:sp>
              <p:nvSpPr>
                <p:cNvPr id="35" name="TextBox 735">
                  <a:extLst>
                    <a:ext uri="{FF2B5EF4-FFF2-40B4-BE49-F238E27FC236}">
                      <a16:creationId xmlns:a16="http://schemas.microsoft.com/office/drawing/2014/main" xmlns="" id="{CEA274C2-9636-4257-A1DA-64F8FA598D9F}"/>
                    </a:ext>
                  </a:extLst>
                </p:cNvPr>
                <p:cNvSpPr txBox="1">
                  <a:spLocks noChangeArrowheads="1"/>
                </p:cNvSpPr>
                <p:nvPr/>
              </p:nvSpPr>
              <p:spPr bwMode="auto">
                <a:xfrm>
                  <a:off x="5965221" y="1270099"/>
                  <a:ext cx="21237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1100" b="0" kern="0" dirty="0"/>
                    <a:t>Teriparatide (n = 209)</a:t>
                  </a:r>
                  <a:endParaRPr lang="en-US" altLang="en-US" sz="1050" b="0" kern="0" dirty="0"/>
                </a:p>
              </p:txBody>
            </p:sp>
          </p:grpSp>
          <p:sp>
            <p:nvSpPr>
              <p:cNvPr id="33" name="Isosceles Triangle 183">
                <a:extLst>
                  <a:ext uri="{FF2B5EF4-FFF2-40B4-BE49-F238E27FC236}">
                    <a16:creationId xmlns:a16="http://schemas.microsoft.com/office/drawing/2014/main" xmlns="" id="{26A477F5-5D2B-4F7E-8C6B-BE7F7B47C011}"/>
                  </a:ext>
                </a:extLst>
              </p:cNvPr>
              <p:cNvSpPr>
                <a:spLocks noChangeAspect="1"/>
              </p:cNvSpPr>
              <p:nvPr/>
            </p:nvSpPr>
            <p:spPr bwMode="auto">
              <a:xfrm>
                <a:off x="2104515" y="1455318"/>
                <a:ext cx="161313" cy="165738"/>
              </a:xfrm>
              <a:prstGeom prst="triangle">
                <a:avLst/>
              </a:prstGeom>
              <a:solidFill>
                <a:srgbClr val="EE8000"/>
              </a:solidFill>
              <a:ln w="9525" cap="flat" cmpd="sng" algn="ctr">
                <a:solidFill>
                  <a:srgbClr val="EE8000"/>
                </a:solidFill>
                <a:prstDash val="solid"/>
                <a:round/>
                <a:headEnd type="none" w="med" len="med"/>
                <a:tailEnd type="none" w="med" len="med"/>
              </a:ln>
              <a:effectLst/>
            </p:spPr>
            <p:txBody>
              <a:bodyPr vert="horz" wrap="square" lIns="45720" tIns="45720" rIns="45720" bIns="45720" numCol="1" rtlCol="0" anchor="ctr" anchorCtr="1" compatLnSpc="1">
                <a:prstTxWarp prst="textNoShape">
                  <a:avLst/>
                </a:prstTxWarp>
              </a:bodyPr>
              <a:lstStyle/>
              <a:p>
                <a:pPr fontAlgn="base">
                  <a:spcBef>
                    <a:spcPct val="0"/>
                  </a:spcBef>
                  <a:spcAft>
                    <a:spcPct val="0"/>
                  </a:spcAft>
                  <a:defRPr/>
                </a:pPr>
                <a:endParaRPr lang="en-US" sz="1400" kern="0" dirty="0">
                  <a:solidFill>
                    <a:srgbClr val="000000"/>
                  </a:solidFill>
                  <a:ea typeface="ＭＳ Ｐゴシック" pitchFamily="34" charset="-128"/>
                </a:endParaRPr>
              </a:p>
            </p:txBody>
          </p:sp>
        </p:grpSp>
        <p:grpSp>
          <p:nvGrpSpPr>
            <p:cNvPr id="22" name="Group 21">
              <a:extLst>
                <a:ext uri="{FF2B5EF4-FFF2-40B4-BE49-F238E27FC236}">
                  <a16:creationId xmlns:a16="http://schemas.microsoft.com/office/drawing/2014/main" xmlns="" id="{F10091A8-6277-4DC5-B896-BE971A1C94F7}"/>
                </a:ext>
              </a:extLst>
            </p:cNvPr>
            <p:cNvGrpSpPr/>
            <p:nvPr/>
          </p:nvGrpSpPr>
          <p:grpSpPr>
            <a:xfrm>
              <a:off x="4098071" y="1512071"/>
              <a:ext cx="3626565" cy="261610"/>
              <a:chOff x="4098071" y="1402044"/>
              <a:chExt cx="3626565" cy="261610"/>
            </a:xfrm>
          </p:grpSpPr>
          <p:grpSp>
            <p:nvGrpSpPr>
              <p:cNvPr id="23" name="Group 22">
                <a:extLst>
                  <a:ext uri="{FF2B5EF4-FFF2-40B4-BE49-F238E27FC236}">
                    <a16:creationId xmlns:a16="http://schemas.microsoft.com/office/drawing/2014/main" xmlns="" id="{A60B82B5-E997-451C-BCEF-CEE98D660B21}"/>
                  </a:ext>
                </a:extLst>
              </p:cNvPr>
              <p:cNvGrpSpPr/>
              <p:nvPr/>
            </p:nvGrpSpPr>
            <p:grpSpPr>
              <a:xfrm>
                <a:off x="4098071" y="1402044"/>
                <a:ext cx="3626565" cy="261610"/>
                <a:chOff x="1579563" y="1270000"/>
                <a:chExt cx="3626565" cy="261610"/>
              </a:xfrm>
            </p:grpSpPr>
            <p:cxnSp>
              <p:nvCxnSpPr>
                <p:cNvPr id="25" name="Straight Connector 223">
                  <a:extLst>
                    <a:ext uri="{FF2B5EF4-FFF2-40B4-BE49-F238E27FC236}">
                      <a16:creationId xmlns:a16="http://schemas.microsoft.com/office/drawing/2014/main" xmlns="" id="{FE4E1C53-8CF2-464A-BB80-CAAC2C47F683}"/>
                    </a:ext>
                  </a:extLst>
                </p:cNvPr>
                <p:cNvCxnSpPr>
                  <a:cxnSpLocks noChangeShapeType="1"/>
                </p:cNvCxnSpPr>
                <p:nvPr/>
              </p:nvCxnSpPr>
              <p:spPr bwMode="auto">
                <a:xfrm>
                  <a:off x="1579563" y="1416545"/>
                  <a:ext cx="318112" cy="0"/>
                </a:xfrm>
                <a:prstGeom prst="line">
                  <a:avLst/>
                </a:prstGeom>
                <a:noFill/>
                <a:ln w="44450">
                  <a:solidFill>
                    <a:schemeClr val="accent1"/>
                  </a:solidFill>
                  <a:round/>
                  <a:headEnd/>
                  <a:tailEnd/>
                </a:ln>
                <a:extLst>
                  <a:ext uri="{909E8E84-426E-40dd-AFC4-6F175D3DCCD1}">
                    <a14:hiddenFill xmlns:a14="http://schemas.microsoft.com/office/drawing/2010/main">
                      <a:noFill/>
                    </a14:hiddenFill>
                  </a:ext>
                </a:extLst>
              </p:spPr>
            </p:cxnSp>
            <p:sp>
              <p:nvSpPr>
                <p:cNvPr id="31" name="TextBox 735">
                  <a:extLst>
                    <a:ext uri="{FF2B5EF4-FFF2-40B4-BE49-F238E27FC236}">
                      <a16:creationId xmlns:a16="http://schemas.microsoft.com/office/drawing/2014/main" xmlns="" id="{0DAB7AE4-46F4-484D-B850-319464C422EE}"/>
                    </a:ext>
                  </a:extLst>
                </p:cNvPr>
                <p:cNvSpPr txBox="1">
                  <a:spLocks noChangeArrowheads="1"/>
                </p:cNvSpPr>
                <p:nvPr/>
              </p:nvSpPr>
              <p:spPr bwMode="auto">
                <a:xfrm>
                  <a:off x="1861171" y="1270000"/>
                  <a:ext cx="3344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1100" b="0" kern="0" dirty="0"/>
                    <a:t>Romosozumab (n = 206)</a:t>
                  </a:r>
                </a:p>
              </p:txBody>
            </p:sp>
          </p:grpSp>
          <p:sp>
            <p:nvSpPr>
              <p:cNvPr id="24" name="Rectangle 23">
                <a:extLst>
                  <a:ext uri="{FF2B5EF4-FFF2-40B4-BE49-F238E27FC236}">
                    <a16:creationId xmlns:a16="http://schemas.microsoft.com/office/drawing/2014/main" xmlns="" id="{9B14228B-9DA2-4457-BC0A-584D8CE1E676}"/>
                  </a:ext>
                </a:extLst>
              </p:cNvPr>
              <p:cNvSpPr>
                <a:spLocks noChangeAspect="1"/>
              </p:cNvSpPr>
              <p:nvPr/>
            </p:nvSpPr>
            <p:spPr bwMode="auto">
              <a:xfrm>
                <a:off x="4180394" y="1468854"/>
                <a:ext cx="146649" cy="143708"/>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45720" tIns="45720" rIns="45720" bIns="45720" numCol="1" rtlCol="0" anchor="ctr" anchorCtr="1" compatLnSpc="1">
                <a:prstTxWarp prst="textNoShape">
                  <a:avLst/>
                </a:prstTxWarp>
              </a:bodyPr>
              <a:lstStyle/>
              <a:p>
                <a:pPr fontAlgn="base">
                  <a:spcBef>
                    <a:spcPct val="0"/>
                  </a:spcBef>
                  <a:spcAft>
                    <a:spcPct val="0"/>
                  </a:spcAft>
                  <a:defRPr/>
                </a:pPr>
                <a:endParaRPr lang="en-US" sz="1400" kern="0" dirty="0">
                  <a:solidFill>
                    <a:srgbClr val="000000"/>
                  </a:solidFill>
                  <a:ea typeface="ＭＳ Ｐゴシック" pitchFamily="34" charset="-128"/>
                </a:endParaRPr>
              </a:p>
            </p:txBody>
          </p:sp>
        </p:grpSp>
      </p:grpSp>
    </p:spTree>
    <p:extLst>
      <p:ext uri="{BB962C8B-B14F-4D97-AF65-F5344CB8AC3E}">
        <p14:creationId xmlns:p14="http://schemas.microsoft.com/office/powerpoint/2010/main" val="147509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4</a:t>
            </a:fld>
            <a:endParaRPr lang="fr-FR"/>
          </a:p>
        </p:txBody>
      </p:sp>
      <p:sp>
        <p:nvSpPr>
          <p:cNvPr id="10" name="Rectangle 5"/>
          <p:cNvSpPr>
            <a:spLocks noChangeArrowheads="1"/>
          </p:cNvSpPr>
          <p:nvPr/>
        </p:nvSpPr>
        <p:spPr bwMode="auto">
          <a:xfrm>
            <a:off x="71834" y="6506328"/>
            <a:ext cx="4532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sz="1600" dirty="0" err="1">
                <a:solidFill>
                  <a:srgbClr val="000000"/>
                </a:solidFill>
                <a:effectLst/>
                <a:latin typeface="Arial" charset="0"/>
              </a:rPr>
              <a:t>Canalis</a:t>
            </a:r>
            <a:r>
              <a:rPr kumimoji="1" lang="en-US" sz="1600" dirty="0">
                <a:solidFill>
                  <a:srgbClr val="000000"/>
                </a:solidFill>
                <a:effectLst/>
                <a:latin typeface="Arial" charset="0"/>
              </a:rPr>
              <a:t> E et al. N </a:t>
            </a:r>
            <a:r>
              <a:rPr kumimoji="1" lang="en-US" sz="1600" dirty="0" err="1">
                <a:solidFill>
                  <a:srgbClr val="000000"/>
                </a:solidFill>
                <a:effectLst/>
                <a:latin typeface="Arial" charset="0"/>
              </a:rPr>
              <a:t>Engl</a:t>
            </a:r>
            <a:r>
              <a:rPr kumimoji="1" lang="en-US" sz="1600" dirty="0">
                <a:solidFill>
                  <a:srgbClr val="000000"/>
                </a:solidFill>
                <a:effectLst/>
                <a:latin typeface="Arial" charset="0"/>
              </a:rPr>
              <a:t> J Med 2007; 357: 905-16</a:t>
            </a:r>
            <a:endParaRPr kumimoji="1" lang="fr-FR" sz="2800" dirty="0">
              <a:solidFill>
                <a:srgbClr val="000000"/>
              </a:solidFill>
              <a:effectLst/>
              <a:latin typeface="Arial" charset="0"/>
            </a:endParaRPr>
          </a:p>
        </p:txBody>
      </p:sp>
      <p:pic>
        <p:nvPicPr>
          <p:cNvPr id="12" name="Picture 13" descr="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1074929"/>
            <a:ext cx="7089775" cy="4491037"/>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4"/>
          <p:cNvSpPr>
            <a:spLocks noChangeArrowheads="1"/>
          </p:cNvSpPr>
          <p:nvPr/>
        </p:nvSpPr>
        <p:spPr bwMode="auto">
          <a:xfrm>
            <a:off x="4938176" y="1694863"/>
            <a:ext cx="668128" cy="522418"/>
          </a:xfrm>
          <a:prstGeom prst="ellipse">
            <a:avLst/>
          </a:prstGeom>
          <a:noFill/>
          <a:ln w="38100">
            <a:solidFill>
              <a:srgbClr val="2298C6"/>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nchor="ctr">
            <a:spAutoFit/>
          </a:bodyPr>
          <a:lstStyle/>
          <a:p>
            <a:endParaRPr lang="fr-FR">
              <a:solidFill>
                <a:srgbClr val="000000"/>
              </a:solidFill>
            </a:endParaRPr>
          </a:p>
        </p:txBody>
      </p:sp>
      <p:sp>
        <p:nvSpPr>
          <p:cNvPr id="14" name="Line 15"/>
          <p:cNvSpPr>
            <a:spLocks noChangeShapeType="1"/>
          </p:cNvSpPr>
          <p:nvPr/>
        </p:nvSpPr>
        <p:spPr bwMode="auto">
          <a:xfrm>
            <a:off x="4520713" y="3114120"/>
            <a:ext cx="529405" cy="1995762"/>
          </a:xfrm>
          <a:prstGeom prst="line">
            <a:avLst/>
          </a:prstGeom>
          <a:noFill/>
          <a:ln w="38100">
            <a:solidFill>
              <a:srgbClr val="2298C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nchor="ctr">
            <a:spAutoFit/>
          </a:bodyPr>
          <a:lstStyle/>
          <a:p>
            <a:endParaRPr lang="fr-FR">
              <a:solidFill>
                <a:srgbClr val="000000"/>
              </a:solidFill>
            </a:endParaRPr>
          </a:p>
        </p:txBody>
      </p:sp>
      <p:sp>
        <p:nvSpPr>
          <p:cNvPr id="16" name="Oval 17"/>
          <p:cNvSpPr>
            <a:spLocks noChangeArrowheads="1"/>
          </p:cNvSpPr>
          <p:nvPr/>
        </p:nvSpPr>
        <p:spPr bwMode="auto">
          <a:xfrm>
            <a:off x="6224610" y="1654255"/>
            <a:ext cx="842566" cy="736333"/>
          </a:xfrm>
          <a:prstGeom prst="ellipse">
            <a:avLst/>
          </a:prstGeom>
          <a:noFill/>
          <a:ln w="38100">
            <a:solidFill>
              <a:srgbClr val="2298C6"/>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nchor="ctr">
            <a:spAutoFit/>
          </a:bodyPr>
          <a:lstStyle/>
          <a:p>
            <a:endParaRPr lang="fr-FR">
              <a:solidFill>
                <a:srgbClr val="000000"/>
              </a:solidFill>
            </a:endParaRPr>
          </a:p>
        </p:txBody>
      </p:sp>
      <p:sp>
        <p:nvSpPr>
          <p:cNvPr id="17" name="Rectangle 2"/>
          <p:cNvSpPr txBox="1">
            <a:spLocks noChangeArrowheads="1"/>
          </p:cNvSpPr>
          <p:nvPr/>
        </p:nvSpPr>
        <p:spPr>
          <a:xfrm>
            <a:off x="412380" y="5099053"/>
            <a:ext cx="6460561" cy="1143000"/>
          </a:xfrm>
          <a:prstGeom prst="rect">
            <a:avLst/>
          </a:prstGeom>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err="1" smtClean="0">
                <a:solidFill>
                  <a:srgbClr val="000000"/>
                </a:solidFill>
                <a:effectLst>
                  <a:outerShdw blurRad="38100" dist="38100" dir="2700000" algn="tl">
                    <a:srgbClr val="DDDDDD"/>
                  </a:outerShdw>
                </a:effectLst>
                <a:latin typeface="+mn-lt"/>
              </a:rPr>
              <a:t>Wnt</a:t>
            </a:r>
            <a:r>
              <a:rPr lang="en-US" sz="1800" dirty="0" smtClean="0">
                <a:solidFill>
                  <a:srgbClr val="000000"/>
                </a:solidFill>
                <a:effectLst>
                  <a:outerShdw blurRad="38100" dist="38100" dir="2700000" algn="tl">
                    <a:srgbClr val="DDDDDD"/>
                  </a:outerShdw>
                </a:effectLst>
                <a:latin typeface="+mn-lt"/>
              </a:rPr>
              <a:t>-</a:t>
            </a:r>
            <a:r>
              <a:rPr lang="en-US" sz="1800" dirty="0" smtClean="0">
                <a:solidFill>
                  <a:srgbClr val="000000"/>
                </a:solidFill>
                <a:effectLst>
                  <a:outerShdw blurRad="38100" dist="38100" dir="2700000" algn="tl">
                    <a:srgbClr val="DDDDDD"/>
                  </a:outerShdw>
                </a:effectLst>
                <a:latin typeface="+mn-lt"/>
                <a:sym typeface="Symbol" charset="0"/>
              </a:rPr>
              <a:t></a:t>
            </a:r>
            <a:r>
              <a:rPr lang="en-US" sz="1800" dirty="0" smtClean="0">
                <a:solidFill>
                  <a:srgbClr val="000000"/>
                </a:solidFill>
                <a:effectLst>
                  <a:outerShdw blurRad="38100" dist="38100" dir="2700000" algn="tl">
                    <a:srgbClr val="DDDDDD"/>
                  </a:outerShdw>
                </a:effectLst>
                <a:latin typeface="+mn-lt"/>
              </a:rPr>
              <a:t>-</a:t>
            </a:r>
            <a:r>
              <a:rPr lang="en-US" sz="1800" dirty="0" err="1" smtClean="0">
                <a:solidFill>
                  <a:srgbClr val="000000"/>
                </a:solidFill>
                <a:effectLst>
                  <a:outerShdw blurRad="38100" dist="38100" dir="2700000" algn="tl">
                    <a:srgbClr val="DDDDDD"/>
                  </a:outerShdw>
                </a:effectLst>
                <a:latin typeface="+mn-lt"/>
              </a:rPr>
              <a:t>caténine</a:t>
            </a:r>
            <a:r>
              <a:rPr lang="en-US" sz="1800" dirty="0" smtClean="0">
                <a:solidFill>
                  <a:srgbClr val="000000"/>
                </a:solidFill>
                <a:effectLst>
                  <a:outerShdw blurRad="38100" dist="38100" dir="2700000" algn="tl">
                    <a:srgbClr val="DDDDDD"/>
                  </a:outerShdw>
                </a:effectLst>
                <a:latin typeface="+mn-lt"/>
              </a:rPr>
              <a:t>: inhibition par la </a:t>
            </a:r>
            <a:r>
              <a:rPr lang="en-US" sz="1800" dirty="0" err="1" smtClean="0">
                <a:solidFill>
                  <a:srgbClr val="000000"/>
                </a:solidFill>
                <a:effectLst>
                  <a:outerShdw blurRad="38100" dist="38100" dir="2700000" algn="tl">
                    <a:srgbClr val="DDDDDD"/>
                  </a:outerShdw>
                </a:effectLst>
                <a:latin typeface="+mn-lt"/>
              </a:rPr>
              <a:t>sclérostine</a:t>
            </a:r>
            <a:endParaRPr lang="fr-FR" sz="1800" dirty="0">
              <a:solidFill>
                <a:srgbClr val="000000"/>
              </a:solidFill>
              <a:effectLst>
                <a:outerShdw blurRad="38100" dist="38100" dir="2700000" algn="tl">
                  <a:srgbClr val="DDDDDD"/>
                </a:outerShdw>
              </a:effectLst>
              <a:latin typeface="+mn-lt"/>
            </a:endParaRPr>
          </a:p>
        </p:txBody>
      </p:sp>
      <p:sp>
        <p:nvSpPr>
          <p:cNvPr id="19" name="Rectangle 2"/>
          <p:cNvSpPr txBox="1">
            <a:spLocks noChangeArrowheads="1"/>
          </p:cNvSpPr>
          <p:nvPr/>
        </p:nvSpPr>
        <p:spPr>
          <a:xfrm>
            <a:off x="5211756" y="4620189"/>
            <a:ext cx="3771517" cy="1143000"/>
          </a:xfrm>
          <a:prstGeom prst="rect">
            <a:avLst/>
          </a:prstGeom>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000000"/>
                </a:solidFill>
                <a:effectLst>
                  <a:outerShdw blurRad="38100" dist="38100" dir="2700000" algn="tl">
                    <a:srgbClr val="DDDDDD"/>
                  </a:outerShdw>
                </a:effectLst>
                <a:latin typeface="+mn-lt"/>
              </a:rPr>
              <a:t>ACTIVATION DES OSTEOBLASTES</a:t>
            </a:r>
          </a:p>
          <a:p>
            <a:r>
              <a:rPr lang="en-US" sz="1800" dirty="0" smtClean="0">
                <a:solidFill>
                  <a:srgbClr val="000000"/>
                </a:solidFill>
                <a:effectLst>
                  <a:outerShdw blurRad="38100" dist="38100" dir="2700000" algn="tl">
                    <a:srgbClr val="DDDDDD"/>
                  </a:outerShdw>
                </a:effectLst>
                <a:latin typeface="+mn-lt"/>
              </a:rPr>
              <a:t>OSTEOFORMATION</a:t>
            </a:r>
            <a:endParaRPr lang="fr-FR" sz="1800" dirty="0">
              <a:solidFill>
                <a:srgbClr val="000000"/>
              </a:solidFill>
              <a:effectLst>
                <a:outerShdw blurRad="38100" dist="38100" dir="2700000" algn="tl">
                  <a:srgbClr val="DDDDDD"/>
                </a:outerShdw>
              </a:effectLst>
              <a:latin typeface="+mn-lt"/>
            </a:endParaRPr>
          </a:p>
        </p:txBody>
      </p:sp>
      <p:sp>
        <p:nvSpPr>
          <p:cNvPr id="18" name="Espace réservé du contenu 2"/>
          <p:cNvSpPr>
            <a:spLocks/>
          </p:cNvSpPr>
          <p:nvPr/>
        </p:nvSpPr>
        <p:spPr bwMode="auto">
          <a:xfrm>
            <a:off x="1296866" y="478984"/>
            <a:ext cx="756101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fr-FR" b="1" u="sng" dirty="0" smtClean="0">
                <a:solidFill>
                  <a:srgbClr val="000000"/>
                </a:solidFill>
              </a:rPr>
              <a:t>IL EXISTE D’AUTRES VOIES DE SIGNALISATION POUR LES CELLULES OSSEUSES</a:t>
            </a:r>
            <a:endParaRPr lang="fr-FR" dirty="0">
              <a:solidFill>
                <a:srgbClr val="000000"/>
              </a:solidFill>
            </a:endParaRPr>
          </a:p>
          <a:p>
            <a:pPr algn="ctr" eaLnBrk="1" hangingPunct="1">
              <a:spcBef>
                <a:spcPct val="20000"/>
              </a:spcBef>
              <a:defRPr/>
            </a:pPr>
            <a:endParaRPr lang="fr-FR" dirty="0">
              <a:solidFill>
                <a:srgbClr val="000000"/>
              </a:solidFill>
            </a:endParaRPr>
          </a:p>
          <a:p>
            <a:pPr marL="273050" indent="-273050" eaLnBrk="1" hangingPunct="1">
              <a:spcBef>
                <a:spcPct val="20000"/>
              </a:spcBef>
              <a:buFontTx/>
              <a:buChar char="•"/>
              <a:defRPr/>
            </a:pPr>
            <a:endParaRPr lang="fr-FR" dirty="0">
              <a:solidFill>
                <a:srgbClr val="000000"/>
              </a:solidFill>
            </a:endParaRPr>
          </a:p>
        </p:txBody>
      </p:sp>
    </p:spTree>
    <p:extLst>
      <p:ext uri="{BB962C8B-B14F-4D97-AF65-F5344CB8AC3E}">
        <p14:creationId xmlns:p14="http://schemas.microsoft.com/office/powerpoint/2010/main" val="37909471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6" name="Title 5"/>
          <p:cNvSpPr>
            <a:spLocks noGrp="1"/>
          </p:cNvSpPr>
          <p:nvPr>
            <p:ph type="title"/>
          </p:nvPr>
        </p:nvSpPr>
        <p:spPr/>
        <p:txBody>
          <a:bodyPr>
            <a:normAutofit/>
          </a:bodyPr>
          <a:lstStyle/>
          <a:p>
            <a:r>
              <a:rPr lang="en-CA" sz="2800" dirty="0"/>
              <a:t>STRUCTURE: </a:t>
            </a:r>
            <a:r>
              <a:rPr lang="en-US" sz="2800" dirty="0"/>
              <a:t>Percentage Change in Total Hip and Femoral Neck aBMD by DXA at Months 6 and 12</a:t>
            </a:r>
          </a:p>
        </p:txBody>
      </p:sp>
      <p:sp>
        <p:nvSpPr>
          <p:cNvPr id="7" name="Text Placeholder 6">
            <a:extLst>
              <a:ext uri="{FF2B5EF4-FFF2-40B4-BE49-F238E27FC236}">
                <a16:creationId xmlns:a16="http://schemas.microsoft.com/office/drawing/2014/main" xmlns="" id="{483BD0D9-B012-FD49-8BF4-2EA2AB1307CA}"/>
              </a:ext>
            </a:extLst>
          </p:cNvPr>
          <p:cNvSpPr>
            <a:spLocks noGrp="1"/>
          </p:cNvSpPr>
          <p:nvPr>
            <p:ph type="body" sz="quarter" idx="10"/>
          </p:nvPr>
        </p:nvSpPr>
        <p:spPr>
          <a:xfrm>
            <a:off x="216000" y="6186400"/>
            <a:ext cx="8628455" cy="445507"/>
          </a:xfrm>
        </p:spPr>
        <p:txBody>
          <a:bodyPr/>
          <a:lstStyle/>
          <a:p>
            <a:pPr lvl="0">
              <a:lnSpc>
                <a:spcPct val="85000"/>
              </a:lnSpc>
              <a:buClr>
                <a:srgbClr val="0063C3"/>
              </a:buClr>
              <a:defRPr/>
            </a:pPr>
            <a:r>
              <a:rPr lang="en-US" dirty="0">
                <a:solidFill>
                  <a:srgbClr val="777777"/>
                </a:solidFill>
                <a:cs typeface="Arial" panose="020B0604020202020204" pitchFamily="34" charset="0"/>
              </a:rPr>
              <a:t>Data are least-squares means and 95% CI. *p &lt; 0.05 versus baseline. </a:t>
            </a:r>
            <a:r>
              <a:rPr lang="en-US" baseline="30000" dirty="0">
                <a:solidFill>
                  <a:srgbClr val="777777"/>
                </a:solidFill>
                <a:cs typeface="Arial" panose="020B0604020202020204" pitchFamily="34" charset="0"/>
              </a:rPr>
              <a:t>†</a:t>
            </a:r>
            <a:r>
              <a:rPr lang="en-US" dirty="0">
                <a:solidFill>
                  <a:srgbClr val="777777"/>
                </a:solidFill>
                <a:cs typeface="Arial" panose="020B0604020202020204" pitchFamily="34" charset="0"/>
              </a:rPr>
              <a:t>p &lt; 0.0001 versus baseline. </a:t>
            </a:r>
            <a:r>
              <a:rPr lang="en-US" baseline="30000" dirty="0">
                <a:solidFill>
                  <a:srgbClr val="777777"/>
                </a:solidFill>
                <a:cs typeface="Arial" panose="020B0604020202020204" pitchFamily="34" charset="0"/>
              </a:rPr>
              <a:t>‡</a:t>
            </a:r>
            <a:r>
              <a:rPr lang="en-US" dirty="0">
                <a:solidFill>
                  <a:srgbClr val="777777"/>
                </a:solidFill>
                <a:cs typeface="Arial" panose="020B0604020202020204" pitchFamily="34" charset="0"/>
              </a:rPr>
              <a:t>p &lt; 0.0001 versus teriparatide.</a:t>
            </a:r>
          </a:p>
          <a:p>
            <a:pPr lvl="0">
              <a:lnSpc>
                <a:spcPct val="85000"/>
              </a:lnSpc>
              <a:buClr>
                <a:srgbClr val="0063C3"/>
              </a:buClr>
              <a:defRPr/>
            </a:pPr>
            <a:r>
              <a:rPr lang="en-US" dirty="0">
                <a:solidFill>
                  <a:srgbClr val="777777"/>
                </a:solidFill>
                <a:cs typeface="Arial" panose="020B0604020202020204" pitchFamily="34" charset="0"/>
              </a:rPr>
              <a:t>aBMD = areal bone mineral density; CI = confidence interval; DXA = dual-energy x-ray absorptiometry</a:t>
            </a:r>
          </a:p>
          <a:p>
            <a:pPr lvl="0">
              <a:lnSpc>
                <a:spcPct val="85000"/>
              </a:lnSpc>
              <a:buClr>
                <a:srgbClr val="0063C3"/>
              </a:buClr>
              <a:defRPr/>
            </a:pPr>
            <a:r>
              <a:rPr lang="en-US" dirty="0">
                <a:solidFill>
                  <a:srgbClr val="777777"/>
                </a:solidFill>
                <a:cs typeface="Arial" panose="020B0604020202020204" pitchFamily="34" charset="0"/>
              </a:rPr>
              <a:t>Adapted from: </a:t>
            </a:r>
            <a:r>
              <a:rPr lang="nb-NO" dirty="0" err="1">
                <a:solidFill>
                  <a:srgbClr val="777777"/>
                </a:solidFill>
                <a:cs typeface="Arial" panose="020B0604020202020204" pitchFamily="34" charset="0"/>
              </a:rPr>
              <a:t>Langdahl</a:t>
            </a:r>
            <a:r>
              <a:rPr lang="nb-NO" dirty="0">
                <a:solidFill>
                  <a:srgbClr val="777777"/>
                </a:solidFill>
                <a:cs typeface="Arial" panose="020B0604020202020204" pitchFamily="34" charset="0"/>
              </a:rPr>
              <a:t> BL, </a:t>
            </a:r>
            <a:r>
              <a:rPr lang="nb-NO" i="1" dirty="0">
                <a:solidFill>
                  <a:srgbClr val="777777"/>
                </a:solidFill>
                <a:cs typeface="Arial" panose="020B0604020202020204" pitchFamily="34" charset="0"/>
              </a:rPr>
              <a:t>et al. </a:t>
            </a:r>
            <a:r>
              <a:rPr lang="nb-NO" i="1" dirty="0" err="1">
                <a:solidFill>
                  <a:srgbClr val="777777"/>
                </a:solidFill>
                <a:cs typeface="Arial" panose="020B0604020202020204" pitchFamily="34" charset="0"/>
              </a:rPr>
              <a:t>Lancet</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390:1585–94</a:t>
            </a:r>
            <a:r>
              <a:rPr lang="nb-NO" dirty="0">
                <a:solidFill>
                  <a:srgbClr val="777777"/>
                </a:solidFill>
                <a:cs typeface="Arial" panose="020B0604020202020204" pitchFamily="34" charset="0"/>
              </a:rPr>
              <a:t>.</a:t>
            </a:r>
            <a:endParaRPr lang="en-US" dirty="0">
              <a:solidFill>
                <a:srgbClr val="777777"/>
              </a:solidFill>
              <a:cs typeface="Arial" panose="020B0604020202020204" pitchFamily="34" charset="0"/>
            </a:endParaRPr>
          </a:p>
        </p:txBody>
      </p:sp>
      <p:sp>
        <p:nvSpPr>
          <p:cNvPr id="82" name="TextBox 737">
            <a:extLst>
              <a:ext uri="{FF2B5EF4-FFF2-40B4-BE49-F238E27FC236}">
                <a16:creationId xmlns:a16="http://schemas.microsoft.com/office/drawing/2014/main" xmlns="" id="{3D5A1C19-6315-354C-B9A6-29F5A895F862}"/>
              </a:ext>
            </a:extLst>
          </p:cNvPr>
          <p:cNvSpPr txBox="1">
            <a:spLocks noChangeArrowheads="1"/>
          </p:cNvSpPr>
          <p:nvPr/>
        </p:nvSpPr>
        <p:spPr bwMode="auto">
          <a:xfrm rot="16200000">
            <a:off x="-748351" y="3484834"/>
            <a:ext cx="32951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fontAlgn="base" hangingPunct="1">
              <a:spcBef>
                <a:spcPct val="0"/>
              </a:spcBef>
              <a:spcAft>
                <a:spcPct val="0"/>
              </a:spcAft>
              <a:defRPr/>
            </a:pPr>
            <a:r>
              <a:rPr lang="en-US" altLang="en-US" sz="1100" kern="0" dirty="0">
                <a:solidFill>
                  <a:schemeClr val="tx1">
                    <a:lumMod val="50000"/>
                  </a:schemeClr>
                </a:solidFill>
              </a:rPr>
              <a:t>Mean percentage change from baseline (95% CI)</a:t>
            </a:r>
          </a:p>
        </p:txBody>
      </p:sp>
      <p:graphicFrame>
        <p:nvGraphicFramePr>
          <p:cNvPr id="5" name="Chart 4"/>
          <p:cNvGraphicFramePr>
            <a:graphicFrameLocks noChangeAspect="1"/>
          </p:cNvGraphicFramePr>
          <p:nvPr>
            <p:extLst>
              <p:ext uri="{D42A27DB-BD31-4B8C-83A1-F6EECF244321}">
                <p14:modId xmlns:p14="http://schemas.microsoft.com/office/powerpoint/2010/main" val="1550356041"/>
              </p:ext>
            </p:extLst>
          </p:nvPr>
        </p:nvGraphicFramePr>
        <p:xfrm>
          <a:off x="1135185" y="1984742"/>
          <a:ext cx="3455460" cy="3359801"/>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716"/>
          <p:cNvSpPr txBox="1">
            <a:spLocks noChangeArrowheads="1"/>
          </p:cNvSpPr>
          <p:nvPr/>
        </p:nvSpPr>
        <p:spPr bwMode="auto">
          <a:xfrm>
            <a:off x="4143901" y="2551568"/>
            <a:ext cx="640642" cy="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2.9%</a:t>
            </a:r>
            <a:r>
              <a:rPr lang="en-US" sz="1330" baseline="30000" dirty="0">
                <a:cs typeface="Arial"/>
              </a:rPr>
              <a:t>†‡</a:t>
            </a:r>
            <a:endParaRPr lang="en-US" sz="1330" baseline="30000" dirty="0"/>
          </a:p>
        </p:txBody>
      </p:sp>
      <p:sp>
        <p:nvSpPr>
          <p:cNvPr id="40" name="TextBox 716"/>
          <p:cNvSpPr txBox="1">
            <a:spLocks noChangeArrowheads="1"/>
          </p:cNvSpPr>
          <p:nvPr/>
        </p:nvSpPr>
        <p:spPr bwMode="auto">
          <a:xfrm>
            <a:off x="4117528" y="4073201"/>
            <a:ext cx="672953" cy="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–0.5%*</a:t>
            </a:r>
          </a:p>
        </p:txBody>
      </p:sp>
      <p:graphicFrame>
        <p:nvGraphicFramePr>
          <p:cNvPr id="41" name="Chart 40"/>
          <p:cNvGraphicFramePr/>
          <p:nvPr>
            <p:extLst>
              <p:ext uri="{D42A27DB-BD31-4B8C-83A1-F6EECF244321}">
                <p14:modId xmlns:p14="http://schemas.microsoft.com/office/powerpoint/2010/main" val="2095808178"/>
              </p:ext>
            </p:extLst>
          </p:nvPr>
        </p:nvGraphicFramePr>
        <p:xfrm>
          <a:off x="4862242" y="2028687"/>
          <a:ext cx="3507531" cy="3317235"/>
        </p:xfrm>
        <a:graphic>
          <a:graphicData uri="http://schemas.openxmlformats.org/drawingml/2006/chart">
            <c:chart xmlns:c="http://schemas.openxmlformats.org/drawingml/2006/chart" xmlns:r="http://schemas.openxmlformats.org/officeDocument/2006/relationships" r:id="rId4"/>
          </a:graphicData>
        </a:graphic>
      </p:graphicFrame>
      <p:sp>
        <p:nvSpPr>
          <p:cNvPr id="50" name="TextBox 716"/>
          <p:cNvSpPr txBox="1">
            <a:spLocks noChangeArrowheads="1"/>
          </p:cNvSpPr>
          <p:nvPr/>
        </p:nvSpPr>
        <p:spPr bwMode="auto">
          <a:xfrm>
            <a:off x="7912344" y="2395074"/>
            <a:ext cx="640642" cy="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3.2%</a:t>
            </a:r>
            <a:r>
              <a:rPr lang="en-US" sz="1330" baseline="30000" dirty="0">
                <a:cs typeface="Arial"/>
              </a:rPr>
              <a:t>†‡</a:t>
            </a:r>
            <a:endParaRPr lang="en-US" sz="1330" baseline="30000" dirty="0"/>
          </a:p>
        </p:txBody>
      </p:sp>
      <p:sp>
        <p:nvSpPr>
          <p:cNvPr id="51" name="TextBox 716"/>
          <p:cNvSpPr txBox="1">
            <a:spLocks noChangeArrowheads="1"/>
          </p:cNvSpPr>
          <p:nvPr/>
        </p:nvSpPr>
        <p:spPr bwMode="auto">
          <a:xfrm>
            <a:off x="7926297" y="3914256"/>
            <a:ext cx="612737" cy="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–0.2%</a:t>
            </a:r>
          </a:p>
        </p:txBody>
      </p:sp>
      <p:sp>
        <p:nvSpPr>
          <p:cNvPr id="52" name="TextBox 716"/>
          <p:cNvSpPr txBox="1">
            <a:spLocks noChangeArrowheads="1"/>
          </p:cNvSpPr>
          <p:nvPr/>
        </p:nvSpPr>
        <p:spPr bwMode="auto">
          <a:xfrm>
            <a:off x="2613783" y="4265233"/>
            <a:ext cx="672953" cy="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–0.8%*</a:t>
            </a:r>
          </a:p>
        </p:txBody>
      </p:sp>
      <p:sp>
        <p:nvSpPr>
          <p:cNvPr id="53" name="TextBox 716"/>
          <p:cNvSpPr txBox="1">
            <a:spLocks noChangeArrowheads="1"/>
          </p:cNvSpPr>
          <p:nvPr/>
        </p:nvSpPr>
        <p:spPr bwMode="auto">
          <a:xfrm>
            <a:off x="6364608" y="4313081"/>
            <a:ext cx="672953" cy="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330" kern="0" dirty="0"/>
              <a:t>–1.1%*</a:t>
            </a:r>
          </a:p>
        </p:txBody>
      </p:sp>
      <p:sp>
        <p:nvSpPr>
          <p:cNvPr id="54" name="TextBox 53"/>
          <p:cNvSpPr txBox="1"/>
          <p:nvPr/>
        </p:nvSpPr>
        <p:spPr>
          <a:xfrm>
            <a:off x="2633751" y="2877558"/>
            <a:ext cx="640642" cy="272118"/>
          </a:xfrm>
          <a:prstGeom prst="rect">
            <a:avLst/>
          </a:prstGeom>
          <a:noFill/>
        </p:spPr>
        <p:txBody>
          <a:bodyPr wrap="none" rtlCol="0">
            <a:spAutoFit/>
          </a:bodyPr>
          <a:lstStyle/>
          <a:p>
            <a:pPr fontAlgn="base">
              <a:spcBef>
                <a:spcPct val="0"/>
              </a:spcBef>
              <a:spcAft>
                <a:spcPct val="0"/>
              </a:spcAft>
            </a:pPr>
            <a:r>
              <a:rPr lang="en-US" sz="1330" b="1" dirty="0">
                <a:ea typeface="MS PGothic" pitchFamily="34" charset="-128"/>
              </a:rPr>
              <a:t>2.3%</a:t>
            </a:r>
            <a:r>
              <a:rPr lang="en-US" sz="1330" b="1" baseline="30000" dirty="0">
                <a:ea typeface="MS PGothic" pitchFamily="34" charset="-128"/>
                <a:cs typeface="Arial"/>
              </a:rPr>
              <a:t>†‡</a:t>
            </a:r>
            <a:endParaRPr lang="en-US" sz="1330" b="1" baseline="30000" dirty="0">
              <a:ea typeface="MS PGothic" pitchFamily="34" charset="-128"/>
            </a:endParaRPr>
          </a:p>
        </p:txBody>
      </p:sp>
      <p:sp>
        <p:nvSpPr>
          <p:cNvPr id="55" name="TextBox 54"/>
          <p:cNvSpPr txBox="1"/>
          <p:nvPr/>
        </p:nvSpPr>
        <p:spPr>
          <a:xfrm>
            <a:off x="6380763" y="2880719"/>
            <a:ext cx="640642" cy="272118"/>
          </a:xfrm>
          <a:prstGeom prst="rect">
            <a:avLst/>
          </a:prstGeom>
          <a:noFill/>
        </p:spPr>
        <p:txBody>
          <a:bodyPr wrap="none" rtlCol="0">
            <a:spAutoFit/>
          </a:bodyPr>
          <a:lstStyle/>
          <a:p>
            <a:pPr fontAlgn="base">
              <a:spcBef>
                <a:spcPct val="0"/>
              </a:spcBef>
              <a:spcAft>
                <a:spcPct val="0"/>
              </a:spcAft>
            </a:pPr>
            <a:r>
              <a:rPr lang="en-US" sz="1330" b="1" dirty="0">
                <a:ea typeface="MS PGothic" pitchFamily="34" charset="-128"/>
                <a:cs typeface="Arial"/>
              </a:rPr>
              <a:t>2.1%</a:t>
            </a:r>
            <a:r>
              <a:rPr lang="en-US" sz="1330" b="1" baseline="30000" dirty="0">
                <a:ea typeface="MS PGothic" pitchFamily="34" charset="-128"/>
                <a:cs typeface="Arial"/>
              </a:rPr>
              <a:t>†‡</a:t>
            </a:r>
            <a:endParaRPr lang="en-US" sz="1330" b="1" baseline="30000" dirty="0">
              <a:ea typeface="MS PGothic" pitchFamily="34" charset="-128"/>
            </a:endParaRPr>
          </a:p>
        </p:txBody>
      </p:sp>
      <p:sp>
        <p:nvSpPr>
          <p:cNvPr id="71" name="TextBox 221">
            <a:extLst>
              <a:ext uri="{FF2B5EF4-FFF2-40B4-BE49-F238E27FC236}">
                <a16:creationId xmlns:a16="http://schemas.microsoft.com/office/drawing/2014/main" xmlns="" id="{22FDBBF9-2E79-284F-8273-E3C18680B0E1}"/>
              </a:ext>
            </a:extLst>
          </p:cNvPr>
          <p:cNvSpPr txBox="1">
            <a:spLocks noChangeArrowheads="1"/>
          </p:cNvSpPr>
          <p:nvPr/>
        </p:nvSpPr>
        <p:spPr bwMode="auto">
          <a:xfrm>
            <a:off x="2668577" y="1896241"/>
            <a:ext cx="9284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fontAlgn="base" hangingPunct="1">
              <a:spcBef>
                <a:spcPct val="0"/>
              </a:spcBef>
              <a:spcAft>
                <a:spcPct val="0"/>
              </a:spcAft>
              <a:defRPr/>
            </a:pPr>
            <a:r>
              <a:rPr lang="en-US" altLang="en-US" sz="1400" kern="0" dirty="0">
                <a:solidFill>
                  <a:schemeClr val="tx1">
                    <a:lumMod val="50000"/>
                  </a:schemeClr>
                </a:solidFill>
              </a:rPr>
              <a:t>Total hip</a:t>
            </a:r>
          </a:p>
        </p:txBody>
      </p:sp>
      <p:sp>
        <p:nvSpPr>
          <p:cNvPr id="72" name="TextBox 221">
            <a:extLst>
              <a:ext uri="{FF2B5EF4-FFF2-40B4-BE49-F238E27FC236}">
                <a16:creationId xmlns:a16="http://schemas.microsoft.com/office/drawing/2014/main" xmlns="" id="{38A77970-543B-0E44-8559-45A07DFD26EA}"/>
              </a:ext>
            </a:extLst>
          </p:cNvPr>
          <p:cNvSpPr txBox="1">
            <a:spLocks noChangeArrowheads="1"/>
          </p:cNvSpPr>
          <p:nvPr/>
        </p:nvSpPr>
        <p:spPr bwMode="auto">
          <a:xfrm>
            <a:off x="6186423" y="1896241"/>
            <a:ext cx="1338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fontAlgn="base" hangingPunct="1">
              <a:spcBef>
                <a:spcPct val="0"/>
              </a:spcBef>
              <a:spcAft>
                <a:spcPct val="0"/>
              </a:spcAft>
              <a:defRPr/>
            </a:pPr>
            <a:r>
              <a:rPr lang="en-US" altLang="en-US" sz="1400" kern="0" dirty="0">
                <a:solidFill>
                  <a:schemeClr val="tx1">
                    <a:lumMod val="50000"/>
                  </a:schemeClr>
                </a:solidFill>
              </a:rPr>
              <a:t>Femoral neck</a:t>
            </a:r>
          </a:p>
        </p:txBody>
      </p:sp>
      <p:grpSp>
        <p:nvGrpSpPr>
          <p:cNvPr id="10" name="Group 9">
            <a:extLst>
              <a:ext uri="{FF2B5EF4-FFF2-40B4-BE49-F238E27FC236}">
                <a16:creationId xmlns:a16="http://schemas.microsoft.com/office/drawing/2014/main" xmlns="" id="{EFBB592F-DAB4-744B-8B4A-60AB170C96DB}"/>
              </a:ext>
            </a:extLst>
          </p:cNvPr>
          <p:cNvGrpSpPr/>
          <p:nvPr/>
        </p:nvGrpSpPr>
        <p:grpSpPr>
          <a:xfrm>
            <a:off x="1340042" y="5196524"/>
            <a:ext cx="3295925" cy="540435"/>
            <a:chOff x="1225432" y="5209224"/>
            <a:chExt cx="3295925" cy="540435"/>
          </a:xfrm>
        </p:grpSpPr>
        <p:sp>
          <p:nvSpPr>
            <p:cNvPr id="56" name="TextBox 716"/>
            <p:cNvSpPr txBox="1">
              <a:spLocks noChangeArrowheads="1"/>
            </p:cNvSpPr>
            <p:nvPr/>
          </p:nvSpPr>
          <p:spPr bwMode="auto">
            <a:xfrm>
              <a:off x="2538466" y="5488049"/>
              <a:ext cx="60786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100" kern="0" dirty="0">
                  <a:solidFill>
                    <a:schemeClr val="tx1">
                      <a:lumMod val="50000"/>
                    </a:schemeClr>
                  </a:solidFill>
                </a:rPr>
                <a:t>Month</a:t>
              </a:r>
            </a:p>
          </p:txBody>
        </p:sp>
        <p:sp>
          <p:nvSpPr>
            <p:cNvPr id="73" name="TextBox 716">
              <a:extLst>
                <a:ext uri="{FF2B5EF4-FFF2-40B4-BE49-F238E27FC236}">
                  <a16:creationId xmlns:a16="http://schemas.microsoft.com/office/drawing/2014/main" xmlns="" id="{768BD2CB-6FFE-B745-A611-C5A2B22ACEEF}"/>
                </a:ext>
              </a:extLst>
            </p:cNvPr>
            <p:cNvSpPr txBox="1">
              <a:spLocks noChangeArrowheads="1"/>
            </p:cNvSpPr>
            <p:nvPr/>
          </p:nvSpPr>
          <p:spPr bwMode="auto">
            <a:xfrm>
              <a:off x="2729960" y="5263234"/>
              <a:ext cx="241159" cy="23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hangingPunct="1"/>
              <a:r>
                <a:rPr lang="en-US" altLang="en-US" sz="1100" b="0" dirty="0">
                  <a:solidFill>
                    <a:schemeClr val="tx1">
                      <a:lumMod val="50000"/>
                    </a:schemeClr>
                  </a:solidFill>
                </a:rPr>
                <a:t>6</a:t>
              </a:r>
            </a:p>
          </p:txBody>
        </p:sp>
        <p:sp>
          <p:nvSpPr>
            <p:cNvPr id="74" name="TextBox 716">
              <a:extLst>
                <a:ext uri="{FF2B5EF4-FFF2-40B4-BE49-F238E27FC236}">
                  <a16:creationId xmlns:a16="http://schemas.microsoft.com/office/drawing/2014/main" xmlns="" id="{BB0D2DD6-6D28-6F40-98D4-648F2C4ABBAB}"/>
                </a:ext>
              </a:extLst>
            </p:cNvPr>
            <p:cNvSpPr txBox="1">
              <a:spLocks noChangeArrowheads="1"/>
            </p:cNvSpPr>
            <p:nvPr/>
          </p:nvSpPr>
          <p:spPr bwMode="auto">
            <a:xfrm>
              <a:off x="4208233" y="5263234"/>
              <a:ext cx="313124" cy="23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hangingPunct="1"/>
              <a:r>
                <a:rPr lang="en-US" altLang="en-US" sz="1100" b="0" dirty="0">
                  <a:solidFill>
                    <a:schemeClr val="tx1">
                      <a:lumMod val="50000"/>
                    </a:schemeClr>
                  </a:solidFill>
                </a:rPr>
                <a:t>12</a:t>
              </a:r>
            </a:p>
          </p:txBody>
        </p:sp>
        <p:sp>
          <p:nvSpPr>
            <p:cNvPr id="75" name="TextBox 716">
              <a:extLst>
                <a:ext uri="{FF2B5EF4-FFF2-40B4-BE49-F238E27FC236}">
                  <a16:creationId xmlns:a16="http://schemas.microsoft.com/office/drawing/2014/main" xmlns="" id="{FCCC3381-864F-404A-9C72-0A867F64FBF0}"/>
                </a:ext>
              </a:extLst>
            </p:cNvPr>
            <p:cNvSpPr txBox="1">
              <a:spLocks noChangeArrowheads="1"/>
            </p:cNvSpPr>
            <p:nvPr/>
          </p:nvSpPr>
          <p:spPr bwMode="auto">
            <a:xfrm>
              <a:off x="1225432" y="5263229"/>
              <a:ext cx="241159" cy="23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hangingPunct="1"/>
              <a:r>
                <a:rPr lang="en-US" altLang="en-US" sz="1100" b="0" dirty="0">
                  <a:solidFill>
                    <a:schemeClr val="tx1">
                      <a:lumMod val="50000"/>
                    </a:schemeClr>
                  </a:solidFill>
                </a:rPr>
                <a:t>0</a:t>
              </a:r>
            </a:p>
          </p:txBody>
        </p:sp>
        <p:grpSp>
          <p:nvGrpSpPr>
            <p:cNvPr id="76" name="Group 75">
              <a:extLst>
                <a:ext uri="{FF2B5EF4-FFF2-40B4-BE49-F238E27FC236}">
                  <a16:creationId xmlns:a16="http://schemas.microsoft.com/office/drawing/2014/main" xmlns="" id="{7BA40F24-2A8D-C146-9373-9C94C8C834A4}"/>
                </a:ext>
              </a:extLst>
            </p:cNvPr>
            <p:cNvGrpSpPr/>
            <p:nvPr/>
          </p:nvGrpSpPr>
          <p:grpSpPr>
            <a:xfrm>
              <a:off x="1301018" y="5209224"/>
              <a:ext cx="3073994" cy="83778"/>
              <a:chOff x="971427" y="5308403"/>
              <a:chExt cx="3355115" cy="91440"/>
            </a:xfrm>
          </p:grpSpPr>
          <p:cxnSp>
            <p:nvCxnSpPr>
              <p:cNvPr id="78" name="Straight Connector 77">
                <a:extLst>
                  <a:ext uri="{FF2B5EF4-FFF2-40B4-BE49-F238E27FC236}">
                    <a16:creationId xmlns:a16="http://schemas.microsoft.com/office/drawing/2014/main" xmlns="" id="{32035571-4BD8-2F4B-AFDA-D265F90A4A79}"/>
                  </a:ext>
                </a:extLst>
              </p:cNvPr>
              <p:cNvCxnSpPr>
                <a:cxnSpLocks/>
              </p:cNvCxnSpPr>
              <p:nvPr/>
            </p:nvCxnSpPr>
            <p:spPr bwMode="auto">
              <a:xfrm>
                <a:off x="971427" y="5315717"/>
                <a:ext cx="3355115" cy="0"/>
              </a:xfrm>
              <a:prstGeom prst="line">
                <a:avLst/>
              </a:prstGeom>
              <a:solidFill>
                <a:srgbClr val="012A9D"/>
              </a:solidFill>
              <a:ln w="12700"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xmlns="" id="{8ABA0709-55BB-E342-962D-9EC8C483DDEF}"/>
                  </a:ext>
                </a:extLst>
              </p:cNvPr>
              <p:cNvCxnSpPr/>
              <p:nvPr/>
            </p:nvCxnSpPr>
            <p:spPr bwMode="auto">
              <a:xfrm rot="16200000">
                <a:off x="2616934" y="5354123"/>
                <a:ext cx="91440" cy="0"/>
              </a:xfrm>
              <a:prstGeom prst="line">
                <a:avLst/>
              </a:prstGeom>
              <a:solidFill>
                <a:srgbClr val="012A9D"/>
              </a:solidFill>
              <a:ln w="12700"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xmlns="" id="{910CEA2A-A92E-CD4D-9D33-8988211731D7}"/>
                  </a:ext>
                </a:extLst>
              </p:cNvPr>
              <p:cNvCxnSpPr/>
              <p:nvPr/>
            </p:nvCxnSpPr>
            <p:spPr bwMode="auto">
              <a:xfrm rot="16200000">
                <a:off x="4280822" y="5354123"/>
                <a:ext cx="91440" cy="0"/>
              </a:xfrm>
              <a:prstGeom prst="line">
                <a:avLst/>
              </a:prstGeom>
              <a:solidFill>
                <a:srgbClr val="012A9D"/>
              </a:solidFill>
              <a:ln w="12700"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xmlns="" id="{7E185CBC-27EB-FE4B-9397-D4A4735E1B6B}"/>
                  </a:ext>
                </a:extLst>
              </p:cNvPr>
              <p:cNvCxnSpPr/>
              <p:nvPr/>
            </p:nvCxnSpPr>
            <p:spPr bwMode="auto">
              <a:xfrm rot="16200000">
                <a:off x="974816" y="5354123"/>
                <a:ext cx="91440" cy="0"/>
              </a:xfrm>
              <a:prstGeom prst="line">
                <a:avLst/>
              </a:prstGeom>
              <a:solidFill>
                <a:srgbClr val="012A9D"/>
              </a:solidFill>
              <a:ln w="12700" cap="flat" cmpd="sng" algn="ctr">
                <a:solidFill>
                  <a:schemeClr val="tx1"/>
                </a:solidFill>
                <a:prstDash val="solid"/>
                <a:round/>
                <a:headEnd type="none" w="med" len="med"/>
                <a:tailEnd type="none" w="med" len="med"/>
              </a:ln>
              <a:effectLst/>
            </p:spPr>
          </p:cxnSp>
        </p:grpSp>
      </p:grpSp>
      <p:grpSp>
        <p:nvGrpSpPr>
          <p:cNvPr id="9" name="Group 8">
            <a:extLst>
              <a:ext uri="{FF2B5EF4-FFF2-40B4-BE49-F238E27FC236}">
                <a16:creationId xmlns:a16="http://schemas.microsoft.com/office/drawing/2014/main" xmlns="" id="{36C1617B-F66A-D643-8751-6FFFC0FFFC7C}"/>
              </a:ext>
            </a:extLst>
          </p:cNvPr>
          <p:cNvGrpSpPr/>
          <p:nvPr/>
        </p:nvGrpSpPr>
        <p:grpSpPr>
          <a:xfrm>
            <a:off x="5069201" y="5196524"/>
            <a:ext cx="3295925" cy="540435"/>
            <a:chOff x="4954591" y="5209224"/>
            <a:chExt cx="3295925" cy="540435"/>
          </a:xfrm>
        </p:grpSpPr>
        <p:sp>
          <p:nvSpPr>
            <p:cNvPr id="83" name="TextBox 716">
              <a:extLst>
                <a:ext uri="{FF2B5EF4-FFF2-40B4-BE49-F238E27FC236}">
                  <a16:creationId xmlns:a16="http://schemas.microsoft.com/office/drawing/2014/main" xmlns="" id="{15792A3D-DE06-4945-9DAA-EE6A334E3C05}"/>
                </a:ext>
              </a:extLst>
            </p:cNvPr>
            <p:cNvSpPr txBox="1">
              <a:spLocks noChangeArrowheads="1"/>
            </p:cNvSpPr>
            <p:nvPr/>
          </p:nvSpPr>
          <p:spPr bwMode="auto">
            <a:xfrm>
              <a:off x="6246505" y="5488049"/>
              <a:ext cx="60786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1100" kern="0" dirty="0">
                  <a:solidFill>
                    <a:schemeClr val="tx1">
                      <a:lumMod val="50000"/>
                    </a:schemeClr>
                  </a:solidFill>
                </a:rPr>
                <a:t>Month</a:t>
              </a:r>
            </a:p>
          </p:txBody>
        </p:sp>
        <p:sp>
          <p:nvSpPr>
            <p:cNvPr id="84" name="TextBox 716">
              <a:extLst>
                <a:ext uri="{FF2B5EF4-FFF2-40B4-BE49-F238E27FC236}">
                  <a16:creationId xmlns:a16="http://schemas.microsoft.com/office/drawing/2014/main" xmlns="" id="{B877DC0A-5BE4-7F46-AB16-D31543DFA484}"/>
                </a:ext>
              </a:extLst>
            </p:cNvPr>
            <p:cNvSpPr txBox="1">
              <a:spLocks noChangeArrowheads="1"/>
            </p:cNvSpPr>
            <p:nvPr/>
          </p:nvSpPr>
          <p:spPr bwMode="auto">
            <a:xfrm>
              <a:off x="6459118" y="5263234"/>
              <a:ext cx="241159" cy="23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hangingPunct="1"/>
              <a:r>
                <a:rPr lang="en-US" altLang="en-US" sz="1100" b="0" dirty="0">
                  <a:solidFill>
                    <a:schemeClr val="tx1">
                      <a:lumMod val="50000"/>
                    </a:schemeClr>
                  </a:solidFill>
                </a:rPr>
                <a:t>6</a:t>
              </a:r>
            </a:p>
          </p:txBody>
        </p:sp>
        <p:sp>
          <p:nvSpPr>
            <p:cNvPr id="85" name="TextBox 716">
              <a:extLst>
                <a:ext uri="{FF2B5EF4-FFF2-40B4-BE49-F238E27FC236}">
                  <a16:creationId xmlns:a16="http://schemas.microsoft.com/office/drawing/2014/main" xmlns="" id="{834096F6-5192-1645-8986-1501CD84BB33}"/>
                </a:ext>
              </a:extLst>
            </p:cNvPr>
            <p:cNvSpPr txBox="1">
              <a:spLocks noChangeArrowheads="1"/>
            </p:cNvSpPr>
            <p:nvPr/>
          </p:nvSpPr>
          <p:spPr bwMode="auto">
            <a:xfrm>
              <a:off x="7937392" y="5263234"/>
              <a:ext cx="313124" cy="23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hangingPunct="1"/>
              <a:r>
                <a:rPr lang="en-US" altLang="en-US" sz="1100" b="0" dirty="0">
                  <a:solidFill>
                    <a:schemeClr val="tx1">
                      <a:lumMod val="50000"/>
                    </a:schemeClr>
                  </a:solidFill>
                </a:rPr>
                <a:t>12</a:t>
              </a:r>
            </a:p>
          </p:txBody>
        </p:sp>
        <p:sp>
          <p:nvSpPr>
            <p:cNvPr id="86" name="TextBox 716">
              <a:extLst>
                <a:ext uri="{FF2B5EF4-FFF2-40B4-BE49-F238E27FC236}">
                  <a16:creationId xmlns:a16="http://schemas.microsoft.com/office/drawing/2014/main" xmlns="" id="{16A2CDA4-677E-6349-8510-E5BB5B448BC2}"/>
                </a:ext>
              </a:extLst>
            </p:cNvPr>
            <p:cNvSpPr txBox="1">
              <a:spLocks noChangeArrowheads="1"/>
            </p:cNvSpPr>
            <p:nvPr/>
          </p:nvSpPr>
          <p:spPr bwMode="auto">
            <a:xfrm>
              <a:off x="4954591" y="5263229"/>
              <a:ext cx="241159" cy="23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r" eaLnBrk="1" hangingPunct="1"/>
              <a:r>
                <a:rPr lang="en-US" altLang="en-US" sz="1100" b="0" dirty="0">
                  <a:solidFill>
                    <a:schemeClr val="tx1">
                      <a:lumMod val="50000"/>
                    </a:schemeClr>
                  </a:solidFill>
                </a:rPr>
                <a:t>0</a:t>
              </a:r>
            </a:p>
          </p:txBody>
        </p:sp>
        <p:grpSp>
          <p:nvGrpSpPr>
            <p:cNvPr id="87" name="Group 86">
              <a:extLst>
                <a:ext uri="{FF2B5EF4-FFF2-40B4-BE49-F238E27FC236}">
                  <a16:creationId xmlns:a16="http://schemas.microsoft.com/office/drawing/2014/main" xmlns="" id="{AFA172CC-C4D7-0541-A000-87FDCEF68B93}"/>
                </a:ext>
              </a:extLst>
            </p:cNvPr>
            <p:cNvGrpSpPr/>
            <p:nvPr/>
          </p:nvGrpSpPr>
          <p:grpSpPr>
            <a:xfrm>
              <a:off x="5030177" y="5209224"/>
              <a:ext cx="3073994" cy="83778"/>
              <a:chOff x="971427" y="5308403"/>
              <a:chExt cx="3355115" cy="91440"/>
            </a:xfrm>
          </p:grpSpPr>
          <p:cxnSp>
            <p:nvCxnSpPr>
              <p:cNvPr id="88" name="Straight Connector 87">
                <a:extLst>
                  <a:ext uri="{FF2B5EF4-FFF2-40B4-BE49-F238E27FC236}">
                    <a16:creationId xmlns:a16="http://schemas.microsoft.com/office/drawing/2014/main" xmlns="" id="{331CF8AA-20EA-3743-9466-8223422E85D6}"/>
                  </a:ext>
                </a:extLst>
              </p:cNvPr>
              <p:cNvCxnSpPr>
                <a:cxnSpLocks/>
              </p:cNvCxnSpPr>
              <p:nvPr/>
            </p:nvCxnSpPr>
            <p:spPr bwMode="auto">
              <a:xfrm>
                <a:off x="971427" y="5315717"/>
                <a:ext cx="3355115" cy="0"/>
              </a:xfrm>
              <a:prstGeom prst="line">
                <a:avLst/>
              </a:prstGeom>
              <a:solidFill>
                <a:srgbClr val="012A9D"/>
              </a:solidFill>
              <a:ln w="12700" cap="flat" cmpd="sng" algn="ctr">
                <a:solidFill>
                  <a:schemeClr val="tx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xmlns="" id="{9DDD0759-172E-6640-8476-AF4355C3E0B3}"/>
                  </a:ext>
                </a:extLst>
              </p:cNvPr>
              <p:cNvCxnSpPr/>
              <p:nvPr/>
            </p:nvCxnSpPr>
            <p:spPr bwMode="auto">
              <a:xfrm rot="16200000">
                <a:off x="2616934" y="5354123"/>
                <a:ext cx="91440" cy="0"/>
              </a:xfrm>
              <a:prstGeom prst="line">
                <a:avLst/>
              </a:prstGeom>
              <a:solidFill>
                <a:srgbClr val="012A9D"/>
              </a:solidFill>
              <a:ln w="12700" cap="flat" cmpd="sng" algn="ctr">
                <a:solidFill>
                  <a:schemeClr val="tx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xmlns="" id="{3691F89B-87D2-1F47-832D-F5349E1C615C}"/>
                  </a:ext>
                </a:extLst>
              </p:cNvPr>
              <p:cNvCxnSpPr/>
              <p:nvPr/>
            </p:nvCxnSpPr>
            <p:spPr bwMode="auto">
              <a:xfrm rot="16200000">
                <a:off x="4280822" y="5354123"/>
                <a:ext cx="91440" cy="0"/>
              </a:xfrm>
              <a:prstGeom prst="line">
                <a:avLst/>
              </a:prstGeom>
              <a:solidFill>
                <a:srgbClr val="012A9D"/>
              </a:solidFill>
              <a:ln w="12700" cap="flat" cmpd="sng" algn="ctr">
                <a:solidFill>
                  <a:schemeClr val="tx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xmlns="" id="{5A8CAF3A-A990-FA4C-A682-FA19FE2162C2}"/>
                  </a:ext>
                </a:extLst>
              </p:cNvPr>
              <p:cNvCxnSpPr/>
              <p:nvPr/>
            </p:nvCxnSpPr>
            <p:spPr bwMode="auto">
              <a:xfrm rot="16200000">
                <a:off x="974816" y="5354123"/>
                <a:ext cx="91440" cy="0"/>
              </a:xfrm>
              <a:prstGeom prst="line">
                <a:avLst/>
              </a:prstGeom>
              <a:solidFill>
                <a:srgbClr val="012A9D"/>
              </a:solidFill>
              <a:ln w="12700" cap="flat" cmpd="sng" algn="ctr">
                <a:solidFill>
                  <a:schemeClr val="tx1"/>
                </a:solidFill>
                <a:prstDash val="solid"/>
                <a:round/>
                <a:headEnd type="none" w="med" len="med"/>
                <a:tailEnd type="none" w="med" len="med"/>
              </a:ln>
              <a:effectLst/>
            </p:spPr>
          </p:cxnSp>
        </p:grpSp>
      </p:grpSp>
      <p:grpSp>
        <p:nvGrpSpPr>
          <p:cNvPr id="44" name="Group 43">
            <a:extLst>
              <a:ext uri="{FF2B5EF4-FFF2-40B4-BE49-F238E27FC236}">
                <a16:creationId xmlns:a16="http://schemas.microsoft.com/office/drawing/2014/main" xmlns="" id="{1F883AF8-85DE-4C78-86A7-2BDB7B1D7195}"/>
              </a:ext>
            </a:extLst>
          </p:cNvPr>
          <p:cNvGrpSpPr/>
          <p:nvPr/>
        </p:nvGrpSpPr>
        <p:grpSpPr>
          <a:xfrm>
            <a:off x="2468880" y="1434504"/>
            <a:ext cx="5237018" cy="261610"/>
            <a:chOff x="1321053" y="1512071"/>
            <a:chExt cx="6403583" cy="261610"/>
          </a:xfrm>
        </p:grpSpPr>
        <p:grpSp>
          <p:nvGrpSpPr>
            <p:cNvPr id="45" name="Group 44">
              <a:extLst>
                <a:ext uri="{FF2B5EF4-FFF2-40B4-BE49-F238E27FC236}">
                  <a16:creationId xmlns:a16="http://schemas.microsoft.com/office/drawing/2014/main" xmlns="" id="{97989DF7-AAB9-4D1F-BC14-215745CA3FC9}"/>
                </a:ext>
              </a:extLst>
            </p:cNvPr>
            <p:cNvGrpSpPr/>
            <p:nvPr/>
          </p:nvGrpSpPr>
          <p:grpSpPr>
            <a:xfrm>
              <a:off x="1321053" y="1512071"/>
              <a:ext cx="2418437" cy="261610"/>
              <a:chOff x="2018381" y="1402143"/>
              <a:chExt cx="2418437" cy="261610"/>
            </a:xfrm>
          </p:grpSpPr>
          <p:grpSp>
            <p:nvGrpSpPr>
              <p:cNvPr id="59" name="Group 58">
                <a:extLst>
                  <a:ext uri="{FF2B5EF4-FFF2-40B4-BE49-F238E27FC236}">
                    <a16:creationId xmlns:a16="http://schemas.microsoft.com/office/drawing/2014/main" xmlns="" id="{F813C16C-D7DB-4E36-9390-8ECCB93B9953}"/>
                  </a:ext>
                </a:extLst>
              </p:cNvPr>
              <p:cNvGrpSpPr/>
              <p:nvPr/>
            </p:nvGrpSpPr>
            <p:grpSpPr>
              <a:xfrm>
                <a:off x="2018381" y="1402143"/>
                <a:ext cx="2418437" cy="261610"/>
                <a:chOff x="5670549" y="1270099"/>
                <a:chExt cx="2418437" cy="261610"/>
              </a:xfrm>
            </p:grpSpPr>
            <p:cxnSp>
              <p:nvCxnSpPr>
                <p:cNvPr id="61" name="Straight Connector 229">
                  <a:extLst>
                    <a:ext uri="{FF2B5EF4-FFF2-40B4-BE49-F238E27FC236}">
                      <a16:creationId xmlns:a16="http://schemas.microsoft.com/office/drawing/2014/main" xmlns="" id="{C2D809FC-40DD-4D44-9913-FB8AEB60257D}"/>
                    </a:ext>
                  </a:extLst>
                </p:cNvPr>
                <p:cNvCxnSpPr>
                  <a:cxnSpLocks noChangeShapeType="1"/>
                </p:cNvCxnSpPr>
                <p:nvPr/>
              </p:nvCxnSpPr>
              <p:spPr bwMode="auto">
                <a:xfrm>
                  <a:off x="5670549" y="1416050"/>
                  <a:ext cx="317500" cy="0"/>
                </a:xfrm>
                <a:prstGeom prst="line">
                  <a:avLst/>
                </a:prstGeom>
                <a:noFill/>
                <a:ln w="44450">
                  <a:solidFill>
                    <a:srgbClr val="EE8000"/>
                  </a:solidFill>
                  <a:round/>
                  <a:headEnd/>
                  <a:tailEnd/>
                </a:ln>
              </p:spPr>
            </p:cxnSp>
            <p:sp>
              <p:nvSpPr>
                <p:cNvPr id="62" name="TextBox 735">
                  <a:extLst>
                    <a:ext uri="{FF2B5EF4-FFF2-40B4-BE49-F238E27FC236}">
                      <a16:creationId xmlns:a16="http://schemas.microsoft.com/office/drawing/2014/main" xmlns="" id="{FD43421E-27DC-494C-834C-75494E59DAC7}"/>
                    </a:ext>
                  </a:extLst>
                </p:cNvPr>
                <p:cNvSpPr txBox="1">
                  <a:spLocks noChangeArrowheads="1"/>
                </p:cNvSpPr>
                <p:nvPr/>
              </p:nvSpPr>
              <p:spPr bwMode="auto">
                <a:xfrm>
                  <a:off x="5965221" y="1270099"/>
                  <a:ext cx="21237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1100" b="0" kern="0" dirty="0"/>
                    <a:t>Teriparatide (n = 209)</a:t>
                  </a:r>
                  <a:endParaRPr lang="en-US" altLang="en-US" sz="1050" b="0" kern="0" dirty="0"/>
                </a:p>
              </p:txBody>
            </p:sp>
          </p:grpSp>
          <p:sp>
            <p:nvSpPr>
              <p:cNvPr id="60" name="Isosceles Triangle 183">
                <a:extLst>
                  <a:ext uri="{FF2B5EF4-FFF2-40B4-BE49-F238E27FC236}">
                    <a16:creationId xmlns:a16="http://schemas.microsoft.com/office/drawing/2014/main" xmlns="" id="{D2A8580F-4CBF-416A-B84B-08B4E911C74D}"/>
                  </a:ext>
                </a:extLst>
              </p:cNvPr>
              <p:cNvSpPr>
                <a:spLocks noChangeAspect="1"/>
              </p:cNvSpPr>
              <p:nvPr/>
            </p:nvSpPr>
            <p:spPr bwMode="auto">
              <a:xfrm>
                <a:off x="2104515" y="1455318"/>
                <a:ext cx="161313" cy="165738"/>
              </a:xfrm>
              <a:prstGeom prst="triangle">
                <a:avLst/>
              </a:prstGeom>
              <a:solidFill>
                <a:srgbClr val="EE8000"/>
              </a:solidFill>
              <a:ln w="9525" cap="flat" cmpd="sng" algn="ctr">
                <a:solidFill>
                  <a:srgbClr val="EE8000"/>
                </a:solidFill>
                <a:prstDash val="solid"/>
                <a:round/>
                <a:headEnd type="none" w="med" len="med"/>
                <a:tailEnd type="none" w="med" len="med"/>
              </a:ln>
              <a:effectLst/>
            </p:spPr>
            <p:txBody>
              <a:bodyPr vert="horz" wrap="square" lIns="45720" tIns="45720" rIns="45720" bIns="45720" numCol="1" rtlCol="0" anchor="ctr" anchorCtr="1" compatLnSpc="1">
                <a:prstTxWarp prst="textNoShape">
                  <a:avLst/>
                </a:prstTxWarp>
              </a:bodyPr>
              <a:lstStyle/>
              <a:p>
                <a:pPr fontAlgn="base">
                  <a:spcBef>
                    <a:spcPct val="0"/>
                  </a:spcBef>
                  <a:spcAft>
                    <a:spcPct val="0"/>
                  </a:spcAft>
                  <a:defRPr/>
                </a:pPr>
                <a:endParaRPr lang="en-US" sz="1400" kern="0" dirty="0">
                  <a:solidFill>
                    <a:srgbClr val="000000"/>
                  </a:solidFill>
                  <a:ea typeface="ＭＳ Ｐゴシック" pitchFamily="34" charset="-128"/>
                </a:endParaRPr>
              </a:p>
            </p:txBody>
          </p:sp>
        </p:grpSp>
        <p:grpSp>
          <p:nvGrpSpPr>
            <p:cNvPr id="46" name="Group 45">
              <a:extLst>
                <a:ext uri="{FF2B5EF4-FFF2-40B4-BE49-F238E27FC236}">
                  <a16:creationId xmlns:a16="http://schemas.microsoft.com/office/drawing/2014/main" xmlns="" id="{7629C3AC-ECF3-42E5-96EC-59A3E51BF6BE}"/>
                </a:ext>
              </a:extLst>
            </p:cNvPr>
            <p:cNvGrpSpPr/>
            <p:nvPr/>
          </p:nvGrpSpPr>
          <p:grpSpPr>
            <a:xfrm>
              <a:off x="4098071" y="1512071"/>
              <a:ext cx="3626565" cy="261610"/>
              <a:chOff x="4098071" y="1402044"/>
              <a:chExt cx="3626565" cy="261610"/>
            </a:xfrm>
          </p:grpSpPr>
          <p:grpSp>
            <p:nvGrpSpPr>
              <p:cNvPr id="47" name="Group 46">
                <a:extLst>
                  <a:ext uri="{FF2B5EF4-FFF2-40B4-BE49-F238E27FC236}">
                    <a16:creationId xmlns:a16="http://schemas.microsoft.com/office/drawing/2014/main" xmlns="" id="{2E9965DB-DC64-496B-8557-6A0D120F6FCA}"/>
                  </a:ext>
                </a:extLst>
              </p:cNvPr>
              <p:cNvGrpSpPr/>
              <p:nvPr/>
            </p:nvGrpSpPr>
            <p:grpSpPr>
              <a:xfrm>
                <a:off x="4098071" y="1402044"/>
                <a:ext cx="3626565" cy="261610"/>
                <a:chOff x="1579563" y="1270000"/>
                <a:chExt cx="3626565" cy="261610"/>
              </a:xfrm>
            </p:grpSpPr>
            <p:cxnSp>
              <p:nvCxnSpPr>
                <p:cNvPr id="57" name="Straight Connector 223">
                  <a:extLst>
                    <a:ext uri="{FF2B5EF4-FFF2-40B4-BE49-F238E27FC236}">
                      <a16:creationId xmlns:a16="http://schemas.microsoft.com/office/drawing/2014/main" xmlns="" id="{2DD54AFE-5490-41F2-BA84-CBABC4238304}"/>
                    </a:ext>
                  </a:extLst>
                </p:cNvPr>
                <p:cNvCxnSpPr>
                  <a:cxnSpLocks noChangeShapeType="1"/>
                </p:cNvCxnSpPr>
                <p:nvPr/>
              </p:nvCxnSpPr>
              <p:spPr bwMode="auto">
                <a:xfrm>
                  <a:off x="1579563" y="1416545"/>
                  <a:ext cx="318112" cy="0"/>
                </a:xfrm>
                <a:prstGeom prst="line">
                  <a:avLst/>
                </a:prstGeom>
                <a:noFill/>
                <a:ln w="44450">
                  <a:solidFill>
                    <a:schemeClr val="accent1"/>
                  </a:solidFill>
                  <a:round/>
                  <a:headEnd/>
                  <a:tailEnd/>
                </a:ln>
                <a:extLst>
                  <a:ext uri="{909E8E84-426E-40dd-AFC4-6F175D3DCCD1}">
                    <a14:hiddenFill xmlns:a14="http://schemas.microsoft.com/office/drawing/2010/main">
                      <a:noFill/>
                    </a14:hiddenFill>
                  </a:ext>
                </a:extLst>
              </p:spPr>
            </p:cxnSp>
            <p:sp>
              <p:nvSpPr>
                <p:cNvPr id="58" name="TextBox 735">
                  <a:extLst>
                    <a:ext uri="{FF2B5EF4-FFF2-40B4-BE49-F238E27FC236}">
                      <a16:creationId xmlns:a16="http://schemas.microsoft.com/office/drawing/2014/main" xmlns="" id="{BA1F0AB2-0019-44D0-9463-A8528CBBE0FE}"/>
                    </a:ext>
                  </a:extLst>
                </p:cNvPr>
                <p:cNvSpPr txBox="1">
                  <a:spLocks noChangeArrowheads="1"/>
                </p:cNvSpPr>
                <p:nvPr/>
              </p:nvSpPr>
              <p:spPr bwMode="auto">
                <a:xfrm>
                  <a:off x="1861171" y="1270000"/>
                  <a:ext cx="3344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1100" b="0" kern="0" dirty="0"/>
                    <a:t>Romosozumab (n = 206)</a:t>
                  </a:r>
                </a:p>
              </p:txBody>
            </p:sp>
          </p:grpSp>
          <p:sp>
            <p:nvSpPr>
              <p:cNvPr id="48" name="Rectangle 47">
                <a:extLst>
                  <a:ext uri="{FF2B5EF4-FFF2-40B4-BE49-F238E27FC236}">
                    <a16:creationId xmlns:a16="http://schemas.microsoft.com/office/drawing/2014/main" xmlns="" id="{7459776B-53F6-4686-84F7-FD33426CB8CD}"/>
                  </a:ext>
                </a:extLst>
              </p:cNvPr>
              <p:cNvSpPr>
                <a:spLocks noChangeAspect="1"/>
              </p:cNvSpPr>
              <p:nvPr/>
            </p:nvSpPr>
            <p:spPr bwMode="auto">
              <a:xfrm>
                <a:off x="4180394" y="1468854"/>
                <a:ext cx="146649" cy="143708"/>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45720" tIns="45720" rIns="45720" bIns="45720" numCol="1" rtlCol="0" anchor="ctr" anchorCtr="1" compatLnSpc="1">
                <a:prstTxWarp prst="textNoShape">
                  <a:avLst/>
                </a:prstTxWarp>
              </a:bodyPr>
              <a:lstStyle/>
              <a:p>
                <a:pPr fontAlgn="base">
                  <a:spcBef>
                    <a:spcPct val="0"/>
                  </a:spcBef>
                  <a:spcAft>
                    <a:spcPct val="0"/>
                  </a:spcAft>
                  <a:defRPr/>
                </a:pPr>
                <a:endParaRPr lang="en-US" sz="1400" kern="0" dirty="0">
                  <a:solidFill>
                    <a:srgbClr val="000000"/>
                  </a:solidFill>
                  <a:ea typeface="ＭＳ Ｐゴシック" pitchFamily="34" charset="-128"/>
                </a:endParaRPr>
              </a:p>
            </p:txBody>
          </p:sp>
        </p:grpSp>
      </p:grpSp>
    </p:spTree>
    <p:extLst>
      <p:ext uri="{BB962C8B-B14F-4D97-AF65-F5344CB8AC3E}">
        <p14:creationId xmlns:p14="http://schemas.microsoft.com/office/powerpoint/2010/main" val="242979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41</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Rectangle 1"/>
          <p:cNvSpPr/>
          <p:nvPr/>
        </p:nvSpPr>
        <p:spPr>
          <a:xfrm>
            <a:off x="1296866" y="189006"/>
            <a:ext cx="5377882" cy="461665"/>
          </a:xfrm>
          <a:prstGeom prst="rect">
            <a:avLst/>
          </a:prstGeom>
        </p:spPr>
        <p:txBody>
          <a:bodyPr wrap="square">
            <a:spAutoFit/>
          </a:bodyPr>
          <a:lstStyle/>
          <a:p>
            <a:endParaRPr lang="fr-FR" sz="800" b="1" dirty="0"/>
          </a:p>
          <a:p>
            <a:r>
              <a:rPr lang="fr-FR" sz="1600" dirty="0" smtClean="0"/>
              <a:t>	</a:t>
            </a:r>
            <a:endParaRPr lang="fr-FR" dirty="0"/>
          </a:p>
        </p:txBody>
      </p:sp>
      <p:sp>
        <p:nvSpPr>
          <p:cNvPr id="3" name="ZoneTexte 2"/>
          <p:cNvSpPr txBox="1"/>
          <p:nvPr/>
        </p:nvSpPr>
        <p:spPr>
          <a:xfrm>
            <a:off x="1296866" y="3785"/>
            <a:ext cx="7738001" cy="6186310"/>
          </a:xfrm>
          <a:prstGeom prst="rect">
            <a:avLst/>
          </a:prstGeom>
          <a:noFill/>
        </p:spPr>
        <p:txBody>
          <a:bodyPr wrap="square" rtlCol="0">
            <a:spAutoFit/>
          </a:bodyPr>
          <a:lstStyle/>
          <a:p>
            <a:r>
              <a:rPr lang="fr-FR" b="1" dirty="0" err="1" smtClean="0"/>
              <a:t>Evinity</a:t>
            </a:r>
            <a:r>
              <a:rPr lang="fr-FR" b="1" dirty="0" smtClean="0"/>
              <a:t>®</a:t>
            </a:r>
          </a:p>
          <a:p>
            <a:endParaRPr lang="fr-FR" dirty="0"/>
          </a:p>
          <a:p>
            <a:pPr marL="742950" lvl="1" indent="-285750" algn="just">
              <a:buFontTx/>
              <a:buChar char="•"/>
            </a:pPr>
            <a:r>
              <a:rPr lang="fr-FR" dirty="0" smtClean="0"/>
              <a:t>Efficace à un an contre </a:t>
            </a:r>
            <a:r>
              <a:rPr lang="fr-FR" u="sng" dirty="0" smtClean="0"/>
              <a:t>placebo</a:t>
            </a:r>
            <a:r>
              <a:rPr lang="fr-FR" dirty="0" smtClean="0"/>
              <a:t> sur la DMO 2 sites, les fractures vertébrales et la </a:t>
            </a:r>
            <a:r>
              <a:rPr lang="fr-FR" dirty="0" err="1" smtClean="0"/>
              <a:t>micro-architecture</a:t>
            </a:r>
            <a:r>
              <a:rPr lang="fr-FR" dirty="0" smtClean="0"/>
              <a:t> osseuse (population à risque fracturaire modéré)</a:t>
            </a:r>
          </a:p>
          <a:p>
            <a:pPr marL="1200150" lvl="2" indent="-285750" algn="just">
              <a:buFontTx/>
              <a:buChar char="•"/>
            </a:pPr>
            <a:r>
              <a:rPr lang="fr-FR" dirty="0" smtClean="0"/>
              <a:t>Efficacité différentielle maintenue à 3 ans après un relai </a:t>
            </a:r>
            <a:r>
              <a:rPr lang="fr-FR" dirty="0" err="1" smtClean="0"/>
              <a:t>denosumab</a:t>
            </a:r>
            <a:r>
              <a:rPr lang="fr-FR" dirty="0" smtClean="0"/>
              <a:t> dans les 2 groupes (et apparition d’un effet sur la hanche et les fractures non-vertébrales)</a:t>
            </a:r>
          </a:p>
          <a:p>
            <a:pPr marL="742950" lvl="1" indent="-285750" algn="just">
              <a:buFontTx/>
              <a:buChar char="•"/>
            </a:pPr>
            <a:endParaRPr lang="fr-FR" dirty="0"/>
          </a:p>
          <a:p>
            <a:pPr marL="742950" lvl="1" indent="-285750" algn="just">
              <a:buFontTx/>
              <a:buChar char="•"/>
            </a:pPr>
            <a:r>
              <a:rPr lang="fr-FR" dirty="0" smtClean="0"/>
              <a:t>Efficace à un an contre </a:t>
            </a:r>
            <a:r>
              <a:rPr lang="fr-FR" u="sng" dirty="0" err="1" smtClean="0"/>
              <a:t>alendronate</a:t>
            </a:r>
            <a:r>
              <a:rPr lang="fr-FR" dirty="0" smtClean="0"/>
              <a:t> </a:t>
            </a:r>
            <a:r>
              <a:rPr lang="fr-FR" dirty="0"/>
              <a:t>sur la DMO 2 </a:t>
            </a:r>
            <a:r>
              <a:rPr lang="fr-FR" dirty="0" smtClean="0"/>
              <a:t>sites et </a:t>
            </a:r>
            <a:r>
              <a:rPr lang="fr-FR" dirty="0"/>
              <a:t>les fractures </a:t>
            </a:r>
            <a:r>
              <a:rPr lang="fr-FR" dirty="0" smtClean="0"/>
              <a:t>vertébrales et non-vertébrales (population à haut risque fracturaire)</a:t>
            </a:r>
          </a:p>
          <a:p>
            <a:pPr marL="1200150" lvl="2" indent="-285750" algn="just">
              <a:buFontTx/>
              <a:buChar char="•"/>
            </a:pPr>
            <a:r>
              <a:rPr lang="fr-FR" dirty="0" smtClean="0"/>
              <a:t>Dès 6 mois, gain différentiel statistique sur la DMO</a:t>
            </a:r>
          </a:p>
          <a:p>
            <a:pPr marL="1200150" lvl="2" indent="-285750" algn="just">
              <a:buFontTx/>
              <a:buChar char="•"/>
            </a:pPr>
            <a:r>
              <a:rPr lang="fr-FR" dirty="0" smtClean="0"/>
              <a:t>A 6 mois, 12% de gain de DMO lombaire (vs 3.5%)</a:t>
            </a:r>
          </a:p>
          <a:p>
            <a:pPr marL="1200150" lvl="2" indent="-285750" algn="just">
              <a:buFontTx/>
              <a:buChar char="•"/>
            </a:pPr>
            <a:r>
              <a:rPr lang="fr-FR" dirty="0" smtClean="0"/>
              <a:t>Efficacité différentielle maintenue </a:t>
            </a:r>
            <a:r>
              <a:rPr lang="fr-FR" dirty="0"/>
              <a:t>à 3 ans après un relai </a:t>
            </a:r>
            <a:r>
              <a:rPr lang="fr-FR" dirty="0" err="1" smtClean="0"/>
              <a:t>alendronate</a:t>
            </a:r>
            <a:r>
              <a:rPr lang="fr-FR" dirty="0" smtClean="0"/>
              <a:t> </a:t>
            </a:r>
            <a:r>
              <a:rPr lang="fr-FR" dirty="0"/>
              <a:t>dans les 2 </a:t>
            </a:r>
            <a:r>
              <a:rPr lang="fr-FR" dirty="0" smtClean="0"/>
              <a:t>groupes</a:t>
            </a:r>
          </a:p>
          <a:p>
            <a:pPr marL="1200150" lvl="2" indent="-285750" algn="just">
              <a:buFontTx/>
              <a:buChar char="•"/>
            </a:pPr>
            <a:endParaRPr lang="fr-FR" dirty="0"/>
          </a:p>
          <a:p>
            <a:pPr marL="742950" lvl="1" indent="-285750" algn="just">
              <a:buFontTx/>
              <a:buChar char="•"/>
            </a:pPr>
            <a:r>
              <a:rPr lang="fr-FR" dirty="0" smtClean="0"/>
              <a:t>Efficace à un an contre </a:t>
            </a:r>
            <a:r>
              <a:rPr lang="fr-FR" dirty="0" err="1" smtClean="0"/>
              <a:t>teriparatide</a:t>
            </a:r>
            <a:r>
              <a:rPr lang="fr-FR" dirty="0" smtClean="0"/>
              <a:t> sur la DMO aux deux sites (population fracturaire malgré 3 ans de bisphosphonate)</a:t>
            </a:r>
          </a:p>
          <a:p>
            <a:pPr marL="1200150" lvl="2" indent="-285750" algn="just">
              <a:buFontTx/>
              <a:buChar char="•"/>
            </a:pPr>
            <a:endParaRPr lang="fr-FR" dirty="0"/>
          </a:p>
          <a:p>
            <a:pPr marL="742950" lvl="1" indent="-285750" algn="just">
              <a:buFontTx/>
              <a:buChar char="•"/>
            </a:pPr>
            <a:endParaRPr lang="fr-FR" dirty="0"/>
          </a:p>
          <a:p>
            <a:pPr marL="1200150" lvl="2" indent="-285750">
              <a:buFontTx/>
              <a:buChar char="•"/>
            </a:pPr>
            <a:endParaRPr lang="fr-FR" dirty="0" smtClean="0"/>
          </a:p>
          <a:p>
            <a:pPr marL="742950" lvl="1" indent="-285750">
              <a:buFontTx/>
              <a:buChar char="•"/>
            </a:pPr>
            <a:endParaRPr lang="fr-FR" dirty="0"/>
          </a:p>
        </p:txBody>
      </p:sp>
      <p:pic>
        <p:nvPicPr>
          <p:cNvPr id="7" name="Image 6"/>
          <p:cNvPicPr>
            <a:picLocks noChangeAspect="1"/>
          </p:cNvPicPr>
          <p:nvPr/>
        </p:nvPicPr>
        <p:blipFill>
          <a:blip r:embed="rId3"/>
          <a:stretch>
            <a:fillRect/>
          </a:stretch>
        </p:blipFill>
        <p:spPr>
          <a:xfrm>
            <a:off x="6981122" y="5454814"/>
            <a:ext cx="2099377" cy="1342863"/>
          </a:xfrm>
          <a:prstGeom prst="rect">
            <a:avLst/>
          </a:prstGeom>
        </p:spPr>
      </p:pic>
    </p:spTree>
    <p:extLst>
      <p:ext uri="{BB962C8B-B14F-4D97-AF65-F5344CB8AC3E}">
        <p14:creationId xmlns:p14="http://schemas.microsoft.com/office/powerpoint/2010/main" val="40134007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30" name="Picture 32"/>
          <p:cNvPicPr>
            <a:picLocks noChangeAspect="1" noChangeArrowheads="1"/>
          </p:cNvPicPr>
          <p:nvPr/>
        </p:nvPicPr>
        <p:blipFill rotWithShape="1">
          <a:blip r:embed="rId2">
            <a:extLst>
              <a:ext uri="{28A0092B-C50C-407E-A947-70E740481C1C}">
                <a14:useLocalDpi xmlns:a14="http://schemas.microsoft.com/office/drawing/2010/main" val="0"/>
              </a:ext>
            </a:extLst>
          </a:blip>
          <a:srcRect l="11591" t="18969" r="54815" b="23007"/>
          <a:stretch/>
        </p:blipFill>
        <p:spPr bwMode="auto">
          <a:xfrm>
            <a:off x="117621" y="1371329"/>
            <a:ext cx="1570961" cy="76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Espace réservé du numéro de diapositive 1"/>
          <p:cNvSpPr>
            <a:spLocks noGrp="1"/>
          </p:cNvSpPr>
          <p:nvPr>
            <p:ph type="sldNum" sz="quarter" idx="12"/>
          </p:nvPr>
        </p:nvSpPr>
        <p:spPr/>
        <p:txBody>
          <a:bodyPr/>
          <a:lstStyle/>
          <a:p>
            <a:pPr>
              <a:defRPr/>
            </a:pPr>
            <a:fld id="{77D08968-FC1F-9843-909A-5076BB71D15F}" type="slidenum">
              <a:rPr lang="fr-FR" smtClean="0"/>
              <a:pPr>
                <a:defRPr/>
              </a:pPr>
              <a:t>42</a:t>
            </a:fld>
            <a:endParaRPr lang="fr-FR" dirty="0"/>
          </a:p>
        </p:txBody>
      </p:sp>
      <p:sp>
        <p:nvSpPr>
          <p:cNvPr id="28" name="Sous-titre 2"/>
          <p:cNvSpPr txBox="1">
            <a:spLocks/>
          </p:cNvSpPr>
          <p:nvPr/>
        </p:nvSpPr>
        <p:spPr bwMode="auto">
          <a:xfrm>
            <a:off x="709414" y="500710"/>
            <a:ext cx="8434586"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793" tIns="47896" rIns="95793" bIns="47896"/>
          <a:lstStyle>
            <a:lvl1pPr marL="0" indent="0" algn="ctr" rtl="0" eaLnBrk="0" fontAlgn="base" hangingPunct="0">
              <a:spcBef>
                <a:spcPct val="20000"/>
              </a:spcBef>
              <a:spcAft>
                <a:spcPct val="0"/>
              </a:spcAft>
              <a:buFont typeface="Arial" charset="0"/>
              <a:buNone/>
              <a:defRPr sz="3400" kern="1200">
                <a:solidFill>
                  <a:schemeClr val="tx1">
                    <a:tint val="75000"/>
                  </a:schemeClr>
                </a:solidFill>
                <a:latin typeface="+mn-lt"/>
                <a:ea typeface="ＭＳ Ｐゴシック" charset="0"/>
                <a:cs typeface="ＭＳ Ｐゴシック" charset="0"/>
              </a:defRPr>
            </a:lvl1pPr>
            <a:lvl2pPr marL="478963" indent="0" algn="ctr" rtl="0" eaLnBrk="0" fontAlgn="base" hangingPunct="0">
              <a:spcBef>
                <a:spcPct val="20000"/>
              </a:spcBef>
              <a:spcAft>
                <a:spcPct val="0"/>
              </a:spcAft>
              <a:buFont typeface="Arial" charset="0"/>
              <a:buNone/>
              <a:defRPr sz="2900" kern="1200">
                <a:solidFill>
                  <a:schemeClr val="tx1">
                    <a:tint val="75000"/>
                  </a:schemeClr>
                </a:solidFill>
                <a:latin typeface="+mn-lt"/>
                <a:ea typeface="ＭＳ Ｐゴシック" charset="0"/>
                <a:cs typeface="+mn-cs"/>
              </a:defRPr>
            </a:lvl2pPr>
            <a:lvl3pPr marL="957925" indent="0" algn="ctr" rtl="0" eaLnBrk="0" fontAlgn="base" hangingPunct="0">
              <a:spcBef>
                <a:spcPct val="20000"/>
              </a:spcBef>
              <a:spcAft>
                <a:spcPct val="0"/>
              </a:spcAft>
              <a:buFont typeface="Arial" charset="0"/>
              <a:buNone/>
              <a:defRPr sz="2500" kern="1200">
                <a:solidFill>
                  <a:schemeClr val="tx1">
                    <a:tint val="75000"/>
                  </a:schemeClr>
                </a:solidFill>
                <a:latin typeface="+mn-lt"/>
                <a:ea typeface="ＭＳ Ｐゴシック" charset="0"/>
                <a:cs typeface="+mn-cs"/>
              </a:defRPr>
            </a:lvl3pPr>
            <a:lvl4pPr marL="1436888"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4pPr>
            <a:lvl5pPr marL="1915851"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5pPr>
            <a:lvl6pPr marL="2394814"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6pPr>
            <a:lvl7pPr marL="2873776"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7pPr>
            <a:lvl8pPr marL="3352739"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8pPr>
            <a:lvl9pPr marL="3831702"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9pPr>
          </a:lstStyle>
          <a:p>
            <a:pPr algn="r" eaLnBrk="1" hangingPunct="1">
              <a:defRPr/>
            </a:pPr>
            <a:r>
              <a:rPr lang="fr-BE" sz="2000" b="1" i="1" dirty="0" smtClean="0">
                <a:solidFill>
                  <a:srgbClr val="000000"/>
                </a:solidFill>
                <a:latin typeface="+mj-lt"/>
                <a:cs typeface="Arial" charset="0"/>
              </a:rPr>
              <a:t>Une nouveauté dans la prise en charge de l’ostéoporose</a:t>
            </a:r>
            <a:endParaRPr lang="fr-BE" sz="2000" b="1" i="1" dirty="0" smtClean="0">
              <a:solidFill>
                <a:srgbClr val="000000"/>
              </a:solidFill>
              <a:latin typeface="+mj-lt"/>
              <a:cs typeface="Arial" charset="0"/>
            </a:endParaRPr>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rcRect t="18" r="8250" b="11852"/>
          <a:stretch>
            <a:fillRect/>
          </a:stretch>
        </p:blipFill>
        <p:spPr bwMode="auto">
          <a:xfrm>
            <a:off x="47034" y="244806"/>
            <a:ext cx="1549047" cy="83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2573574" y="1231919"/>
            <a:ext cx="6378490" cy="3108543"/>
          </a:xfrm>
          <a:prstGeom prst="rect">
            <a:avLst/>
          </a:prstGeom>
          <a:noFill/>
        </p:spPr>
        <p:txBody>
          <a:bodyPr wrap="square" rtlCol="0">
            <a:spAutoFit/>
          </a:bodyPr>
          <a:lstStyle/>
          <a:p>
            <a:pPr algn="just"/>
            <a:r>
              <a:rPr lang="nl-BE" sz="2800" b="1" dirty="0" smtClean="0"/>
              <a:t>Le Romosozumab (Evinity®)</a:t>
            </a:r>
            <a:endParaRPr lang="fr-BE" sz="2800" b="1" dirty="0"/>
          </a:p>
          <a:p>
            <a:pPr algn="just"/>
            <a:endParaRPr lang="fr-BE" sz="2800" b="1" i="1" dirty="0" smtClean="0"/>
          </a:p>
          <a:p>
            <a:pPr marL="457200" indent="-457200" algn="just">
              <a:buAutoNum type="arabicPeriod"/>
            </a:pPr>
            <a:r>
              <a:rPr lang="fr-BE" sz="2000" i="1" dirty="0" smtClean="0"/>
              <a:t>Présentation de la molécule</a:t>
            </a:r>
          </a:p>
          <a:p>
            <a:pPr marL="457200" indent="-457200" algn="just">
              <a:buAutoNum type="arabicPeriod"/>
            </a:pPr>
            <a:endParaRPr lang="fr-BE" sz="2000" b="1" i="1" dirty="0" smtClean="0"/>
          </a:p>
          <a:p>
            <a:pPr marL="457200" indent="-457200" algn="just">
              <a:buAutoNum type="arabicPeriod"/>
            </a:pPr>
            <a:r>
              <a:rPr lang="fr-BE" sz="2000" i="1" dirty="0" smtClean="0"/>
              <a:t>Efficacité par rapport aux autres traitements disponibles</a:t>
            </a:r>
          </a:p>
          <a:p>
            <a:pPr marL="457200" indent="-457200" algn="just">
              <a:buAutoNum type="arabicPeriod"/>
            </a:pPr>
            <a:endParaRPr lang="fr-BE" sz="2000" i="1" dirty="0"/>
          </a:p>
          <a:p>
            <a:pPr marL="457200" indent="-457200" algn="just">
              <a:buAutoNum type="arabicPeriod"/>
            </a:pPr>
            <a:r>
              <a:rPr lang="fr-FR" sz="2000" b="1" i="1" dirty="0" smtClean="0"/>
              <a:t>Place dans la séquence thérapeutique en 2021</a:t>
            </a:r>
          </a:p>
          <a:p>
            <a:pPr marL="457200" indent="-457200" algn="just">
              <a:buAutoNum type="arabicPeriod"/>
            </a:pPr>
            <a:endParaRPr lang="fr-FR" sz="2000" i="1" dirty="0"/>
          </a:p>
          <a:p>
            <a:pPr marL="457200" indent="-457200" algn="just">
              <a:buAutoNum type="arabicPeriod"/>
            </a:pPr>
            <a:r>
              <a:rPr lang="fr-FR" sz="2000" i="1" dirty="0" smtClean="0"/>
              <a:t>Procédure de gestion des risques</a:t>
            </a:r>
            <a:endParaRPr lang="fr-FR" sz="2000" i="1" dirty="0" smtClean="0"/>
          </a:p>
        </p:txBody>
      </p:sp>
      <p:pic>
        <p:nvPicPr>
          <p:cNvPr id="14" name="Image 13"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437" y="3057588"/>
            <a:ext cx="1824857" cy="1576013"/>
          </a:xfrm>
          <a:prstGeom prst="rect">
            <a:avLst/>
          </a:prstGeom>
        </p:spPr>
      </p:pic>
      <p:pic>
        <p:nvPicPr>
          <p:cNvPr id="15" name="Image 14"/>
          <p:cNvPicPr>
            <a:picLocks noChangeAspect="1"/>
          </p:cNvPicPr>
          <p:nvPr/>
        </p:nvPicPr>
        <p:blipFill>
          <a:blip r:embed="rId5"/>
          <a:stretch>
            <a:fillRect/>
          </a:stretch>
        </p:blipFill>
        <p:spPr>
          <a:xfrm>
            <a:off x="3289300" y="5130800"/>
            <a:ext cx="5753100" cy="1590675"/>
          </a:xfrm>
          <a:prstGeom prst="rect">
            <a:avLst/>
          </a:prstGeom>
        </p:spPr>
      </p:pic>
    </p:spTree>
    <p:extLst>
      <p:ext uri="{BB962C8B-B14F-4D97-AF65-F5344CB8AC3E}">
        <p14:creationId xmlns:p14="http://schemas.microsoft.com/office/powerpoint/2010/main" val="3763357822"/>
      </p:ext>
    </p:extLst>
  </p:cSld>
  <p:clrMapOvr>
    <a:masterClrMapping/>
  </p:clrMapOvr>
  <mc:AlternateContent xmlns:mc="http://schemas.openxmlformats.org/markup-compatibility/2006" xmlns:p14="http://schemas.microsoft.com/office/powerpoint/2010/main">
    <mc:Choice Requires="p14">
      <p:transition spd="slow" p14:dur="2000" advTm="8334"/>
    </mc:Choice>
    <mc:Fallback xmlns="">
      <p:transition xmlns:p14="http://schemas.microsoft.com/office/powerpoint/2010/main" spd="slow" advTm="8334"/>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a:spLocks/>
          </p:cNvSpPr>
          <p:nvPr/>
        </p:nvSpPr>
        <p:spPr bwMode="auto">
          <a:xfrm>
            <a:off x="1555201" y="230924"/>
            <a:ext cx="731431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ct val="20000"/>
              </a:spcBef>
            </a:pPr>
            <a:endParaRPr lang="fr-FR" b="1" dirty="0" smtClean="0">
              <a:cs typeface="Times New Roman" charset="0"/>
            </a:endParaRPr>
          </a:p>
          <a:p>
            <a:pPr lvl="1">
              <a:spcBef>
                <a:spcPct val="20000"/>
              </a:spcBef>
            </a:pPr>
            <a:endParaRPr lang="fr-FR" b="1" dirty="0">
              <a:cs typeface="Times New Roman" charset="0"/>
            </a:endParaRPr>
          </a:p>
          <a:p>
            <a:pPr lvl="1">
              <a:spcBef>
                <a:spcPct val="20000"/>
              </a:spcBef>
            </a:pPr>
            <a:endParaRPr lang="fr-FR" b="1" dirty="0">
              <a:cs typeface="Times New Roman" charset="0"/>
            </a:endParaRPr>
          </a:p>
          <a:p>
            <a:pPr marL="730250" lvl="1" indent="-273050">
              <a:spcBef>
                <a:spcPct val="20000"/>
              </a:spcBef>
              <a:buFontTx/>
              <a:buChar char="•"/>
            </a:pPr>
            <a:r>
              <a:rPr lang="nl-BE" dirty="0" smtClean="0">
                <a:cs typeface="Times New Roman" charset="0"/>
              </a:rPr>
              <a:t>Limiter </a:t>
            </a:r>
            <a:r>
              <a:rPr lang="nl-BE" dirty="0">
                <a:cs typeface="Times New Roman" charset="0"/>
              </a:rPr>
              <a:t>les toxiques (tabac, alcool, soda, corticoides </a:t>
            </a:r>
            <a:r>
              <a:rPr lang="mr-IN" dirty="0">
                <a:cs typeface="Times New Roman" charset="0"/>
              </a:rPr>
              <a:t>…</a:t>
            </a:r>
            <a:r>
              <a:rPr lang="nl-BE" dirty="0">
                <a:cs typeface="Times New Roman" charset="0"/>
              </a:rPr>
              <a:t>)</a:t>
            </a:r>
          </a:p>
          <a:p>
            <a:pPr marL="730250" lvl="1" indent="-273050">
              <a:spcBef>
                <a:spcPct val="20000"/>
              </a:spcBef>
              <a:buFontTx/>
              <a:buChar char="•"/>
            </a:pPr>
            <a:r>
              <a:rPr lang="nl-BE" dirty="0">
                <a:cs typeface="Times New Roman" charset="0"/>
              </a:rPr>
              <a:t>Réduire le risque de chute</a:t>
            </a:r>
          </a:p>
          <a:p>
            <a:pPr marL="730250" lvl="1" indent="-273050">
              <a:spcBef>
                <a:spcPct val="20000"/>
              </a:spcBef>
              <a:buFontTx/>
              <a:buChar char="•"/>
            </a:pPr>
            <a:r>
              <a:rPr lang="nl-BE" dirty="0">
                <a:cs typeface="Times New Roman" charset="0"/>
              </a:rPr>
              <a:t>Supplémentation calcique d’office (sf apports très élevés)</a:t>
            </a:r>
          </a:p>
          <a:p>
            <a:pPr marL="730250" lvl="1" indent="-273050">
              <a:spcBef>
                <a:spcPct val="20000"/>
              </a:spcBef>
              <a:buFontTx/>
              <a:buChar char="•"/>
            </a:pPr>
            <a:r>
              <a:rPr lang="nl-BE" dirty="0">
                <a:cs typeface="Times New Roman" charset="0"/>
              </a:rPr>
              <a:t>Supplémentation en vitamine D</a:t>
            </a:r>
          </a:p>
          <a:p>
            <a:pPr marL="730250" lvl="1" indent="-273050">
              <a:spcBef>
                <a:spcPct val="20000"/>
              </a:spcBef>
              <a:buFontTx/>
              <a:buChar char="•"/>
            </a:pPr>
            <a:r>
              <a:rPr lang="nl-BE" dirty="0">
                <a:cs typeface="Times New Roman" charset="0"/>
              </a:rPr>
              <a:t>Alimentation</a:t>
            </a:r>
          </a:p>
          <a:p>
            <a:pPr marL="1187450" lvl="2" indent="-273050">
              <a:spcBef>
                <a:spcPct val="20000"/>
              </a:spcBef>
              <a:buFontTx/>
              <a:buChar char="•"/>
            </a:pPr>
            <a:r>
              <a:rPr lang="nl-BE" dirty="0">
                <a:cs typeface="Times New Roman" charset="0"/>
              </a:rPr>
              <a:t>Produits lactés, anti-oxydants, vitamine </a:t>
            </a:r>
            <a:r>
              <a:rPr lang="nl-BE" dirty="0" smtClean="0">
                <a:cs typeface="Times New Roman" charset="0"/>
              </a:rPr>
              <a:t>K, probiotiques</a:t>
            </a:r>
            <a:endParaRPr lang="nl-BE" dirty="0">
              <a:cs typeface="Times New Roman" charset="0"/>
            </a:endParaRPr>
          </a:p>
          <a:p>
            <a:pPr marL="1187450" lvl="2" indent="-273050">
              <a:spcBef>
                <a:spcPct val="20000"/>
              </a:spcBef>
              <a:buFontTx/>
              <a:buChar char="•"/>
            </a:pPr>
            <a:r>
              <a:rPr lang="nl-BE" dirty="0">
                <a:cs typeface="Times New Roman" charset="0"/>
              </a:rPr>
              <a:t>Protéines animales ou </a:t>
            </a:r>
            <a:r>
              <a:rPr lang="nl-BE" dirty="0" smtClean="0">
                <a:cs typeface="Times New Roman" charset="0"/>
              </a:rPr>
              <a:t>équivalent “à haute valeur assimilable”</a:t>
            </a:r>
            <a:endParaRPr lang="nl-BE" dirty="0">
              <a:cs typeface="Times New Roman" charset="0"/>
            </a:endParaRPr>
          </a:p>
          <a:p>
            <a:pPr marL="730250" lvl="1" indent="-273050">
              <a:spcBef>
                <a:spcPct val="20000"/>
              </a:spcBef>
              <a:buFontTx/>
              <a:buChar char="•"/>
            </a:pPr>
            <a:r>
              <a:rPr lang="nl-BE" dirty="0">
                <a:cs typeface="Times New Roman" charset="0"/>
              </a:rPr>
              <a:t>Exercice physique aérobie</a:t>
            </a:r>
          </a:p>
          <a:p>
            <a:pPr marL="730250" lvl="1" indent="-273050">
              <a:spcBef>
                <a:spcPct val="20000"/>
              </a:spcBef>
              <a:buFontTx/>
              <a:buChar char="•"/>
            </a:pPr>
            <a:r>
              <a:rPr lang="nl-BE" dirty="0">
                <a:cs typeface="Times New Roman" charset="0"/>
              </a:rPr>
              <a:t>Hygiène dentaire</a:t>
            </a:r>
          </a:p>
          <a:p>
            <a:pPr lvl="1">
              <a:spcBef>
                <a:spcPct val="20000"/>
              </a:spcBef>
            </a:pPr>
            <a:endParaRPr lang="fr-FR" b="1" dirty="0" smtClean="0">
              <a:cs typeface="Times New Roman" charset="0"/>
            </a:endParaRPr>
          </a:p>
          <a:p>
            <a:pPr marL="730250" lvl="1" indent="-273050">
              <a:spcBef>
                <a:spcPct val="20000"/>
              </a:spcBef>
              <a:buFontTx/>
              <a:buChar char="•"/>
            </a:pPr>
            <a:endParaRPr lang="fr-FR" b="1" dirty="0" smtClean="0">
              <a:cs typeface="Times New Roman" charset="0"/>
            </a:endParaRPr>
          </a:p>
          <a:p>
            <a:pPr marL="1644650" lvl="3" indent="-273050">
              <a:spcBef>
                <a:spcPct val="20000"/>
              </a:spcBef>
              <a:buFontTx/>
              <a:buChar char="•"/>
            </a:pPr>
            <a:endParaRPr lang="fr-FR" u="sng" dirty="0" smtClean="0">
              <a:cs typeface="Times New Roman" charset="0"/>
            </a:endParaRPr>
          </a:p>
          <a:p>
            <a:pPr marL="1187450" lvl="2" indent="-273050">
              <a:spcBef>
                <a:spcPct val="20000"/>
              </a:spcBef>
              <a:buFontTx/>
              <a:buChar char="•"/>
            </a:pPr>
            <a:endParaRPr lang="fr-FR" dirty="0">
              <a:cs typeface="Times New Roman" charset="0"/>
            </a:endParaRPr>
          </a:p>
          <a:p>
            <a:pPr marL="273050" indent="-273050" eaLnBrk="1" hangingPunct="1">
              <a:spcBef>
                <a:spcPct val="20000"/>
              </a:spcBef>
              <a:buFontTx/>
              <a:buChar char="•"/>
            </a:pPr>
            <a:endParaRPr lang="fr-FR" sz="800" dirty="0">
              <a:cs typeface="Times New Roman" charset="0"/>
            </a:endParaRPr>
          </a:p>
          <a:p>
            <a:pPr marL="730250" lvl="1" indent="-273050" eaLnBrk="1" hangingPunct="1">
              <a:spcBef>
                <a:spcPct val="20000"/>
              </a:spcBef>
              <a:buFontTx/>
              <a:buChar char="•"/>
            </a:pPr>
            <a:endParaRPr lang="fr-FR" dirty="0">
              <a:cs typeface="Times New Roman" charset="0"/>
            </a:endParaRPr>
          </a:p>
          <a:p>
            <a:pPr marL="273050" indent="-273050" eaLnBrk="1" hangingPunct="1">
              <a:spcBef>
                <a:spcPct val="20000"/>
              </a:spcBef>
              <a:buFontTx/>
              <a:buChar char="•"/>
            </a:pPr>
            <a:endParaRPr lang="fr-FR" dirty="0">
              <a:solidFill>
                <a:srgbClr val="00B0F0"/>
              </a:solidFill>
              <a:cs typeface="Times New Roman" charset="0"/>
            </a:endParaRPr>
          </a:p>
          <a:p>
            <a:pPr marL="730250" lvl="1" indent="-273050" eaLnBrk="1" hangingPunct="1">
              <a:spcBef>
                <a:spcPct val="20000"/>
              </a:spcBef>
              <a:buFontTx/>
              <a:buChar char="•"/>
            </a:pPr>
            <a:endParaRPr lang="fr-FR" dirty="0">
              <a:cs typeface="Times New Roman" charset="0"/>
            </a:endParaRPr>
          </a:p>
          <a:p>
            <a:pPr marL="273050" indent="-273050" eaLnBrk="1" hangingPunct="1">
              <a:spcBef>
                <a:spcPct val="20000"/>
              </a:spcBef>
            </a:pPr>
            <a:endParaRPr lang="fr-FR" dirty="0">
              <a:cs typeface="Times New Roman" charset="0"/>
            </a:endParaRPr>
          </a:p>
        </p:txBody>
      </p:sp>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43</a:t>
            </a:fld>
            <a:endParaRPr lang="fr-FR" dirty="0"/>
          </a:p>
        </p:txBody>
      </p:sp>
      <p:sp>
        <p:nvSpPr>
          <p:cNvPr id="7" name="Rectangle 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8" name="ZoneTexte 7"/>
          <p:cNvSpPr txBox="1"/>
          <p:nvPr/>
        </p:nvSpPr>
        <p:spPr>
          <a:xfrm>
            <a:off x="1468893" y="549923"/>
            <a:ext cx="4450332" cy="369332"/>
          </a:xfrm>
          <a:prstGeom prst="rect">
            <a:avLst/>
          </a:prstGeom>
          <a:noFill/>
        </p:spPr>
        <p:txBody>
          <a:bodyPr wrap="none" rtlCol="0">
            <a:spAutoFit/>
          </a:bodyPr>
          <a:lstStyle/>
          <a:p>
            <a:r>
              <a:rPr lang="fr-FR" dirty="0" smtClean="0"/>
              <a:t>SEQUENCE THERAPEUTIQUE « version 2020 »</a:t>
            </a:r>
            <a:endParaRPr lang="fr-FR" dirty="0"/>
          </a:p>
        </p:txBody>
      </p:sp>
      <p:cxnSp>
        <p:nvCxnSpPr>
          <p:cNvPr id="9" name="Connecteur droit avec flèche 8"/>
          <p:cNvCxnSpPr/>
          <p:nvPr/>
        </p:nvCxnSpPr>
        <p:spPr>
          <a:xfrm>
            <a:off x="1468893" y="952702"/>
            <a:ext cx="73143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2391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a:spLocks/>
          </p:cNvSpPr>
          <p:nvPr/>
        </p:nvSpPr>
        <p:spPr bwMode="auto">
          <a:xfrm>
            <a:off x="1555201" y="230924"/>
            <a:ext cx="731431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ct val="20000"/>
              </a:spcBef>
            </a:pPr>
            <a:endParaRPr lang="fr-FR" b="1" dirty="0" smtClean="0">
              <a:cs typeface="Times New Roman" charset="0"/>
            </a:endParaRPr>
          </a:p>
          <a:p>
            <a:pPr lvl="1">
              <a:spcBef>
                <a:spcPct val="20000"/>
              </a:spcBef>
            </a:pPr>
            <a:endParaRPr lang="fr-FR" b="1" dirty="0">
              <a:cs typeface="Times New Roman" charset="0"/>
            </a:endParaRPr>
          </a:p>
          <a:p>
            <a:pPr lvl="1">
              <a:spcBef>
                <a:spcPct val="20000"/>
              </a:spcBef>
            </a:pPr>
            <a:endParaRPr lang="fr-FR" b="1" dirty="0">
              <a:cs typeface="Times New Roman" charset="0"/>
            </a:endParaRPr>
          </a:p>
          <a:p>
            <a:pPr marL="730250" lvl="1" indent="-273050">
              <a:spcBef>
                <a:spcPct val="20000"/>
              </a:spcBef>
              <a:buFontTx/>
              <a:buChar char="•"/>
            </a:pPr>
            <a:r>
              <a:rPr lang="fr-FR" b="1" dirty="0" smtClean="0">
                <a:cs typeface="Times New Roman" charset="0"/>
              </a:rPr>
              <a:t>BISPHOSPHONATE</a:t>
            </a:r>
          </a:p>
          <a:p>
            <a:pPr marL="730250" lvl="1" indent="-273050">
              <a:spcBef>
                <a:spcPct val="20000"/>
              </a:spcBef>
              <a:buFontTx/>
              <a:buChar char="•"/>
            </a:pPr>
            <a:endParaRPr lang="fr-FR" b="1" dirty="0" smtClean="0">
              <a:cs typeface="Times New Roman" charset="0"/>
            </a:endParaRPr>
          </a:p>
          <a:p>
            <a:pPr marL="1187450" lvl="2" indent="-273050">
              <a:spcBef>
                <a:spcPct val="20000"/>
              </a:spcBef>
              <a:buFontTx/>
              <a:buChar char="•"/>
            </a:pPr>
            <a:r>
              <a:rPr lang="fr-FR" dirty="0" smtClean="0">
                <a:cs typeface="Times New Roman" charset="0"/>
              </a:rPr>
              <a:t>Si contre-indication / refus d’un inhibiteur de la résorption, envisager </a:t>
            </a:r>
            <a:r>
              <a:rPr lang="fr-FR" u="sng" dirty="0" smtClean="0">
                <a:cs typeface="Times New Roman" charset="0"/>
              </a:rPr>
              <a:t>SERM</a:t>
            </a:r>
          </a:p>
          <a:p>
            <a:pPr marL="1644650" lvl="3" indent="-273050">
              <a:spcBef>
                <a:spcPct val="20000"/>
              </a:spcBef>
              <a:buFontTx/>
              <a:buChar char="•"/>
            </a:pPr>
            <a:r>
              <a:rPr lang="fr-FR" dirty="0" smtClean="0">
                <a:cs typeface="Times New Roman" charset="0"/>
              </a:rPr>
              <a:t>&lt; 70 ans, pas de FR </a:t>
            </a:r>
            <a:r>
              <a:rPr lang="fr-FR" dirty="0" err="1" smtClean="0">
                <a:cs typeface="Times New Roman" charset="0"/>
              </a:rPr>
              <a:t>thrombo-embolique</a:t>
            </a:r>
            <a:r>
              <a:rPr lang="fr-FR" dirty="0" smtClean="0">
                <a:cs typeface="Times New Roman" charset="0"/>
              </a:rPr>
              <a:t>, atteinte trabéculaire</a:t>
            </a:r>
          </a:p>
          <a:p>
            <a:pPr marL="1644650" lvl="3" indent="-273050">
              <a:spcBef>
                <a:spcPct val="20000"/>
              </a:spcBef>
              <a:buFontTx/>
              <a:buChar char="•"/>
            </a:pPr>
            <a:r>
              <a:rPr lang="fr-FR" dirty="0" smtClean="0">
                <a:cs typeface="Times New Roman" charset="0"/>
              </a:rPr>
              <a:t>Rémanence faible &gt; relai à envisager</a:t>
            </a:r>
          </a:p>
          <a:p>
            <a:pPr marL="1644650" lvl="3" indent="-273050">
              <a:spcBef>
                <a:spcPct val="20000"/>
              </a:spcBef>
              <a:buFontTx/>
              <a:buChar char="•"/>
            </a:pPr>
            <a:r>
              <a:rPr lang="fr-FR" dirty="0" smtClean="0">
                <a:cs typeface="Times New Roman" charset="0"/>
              </a:rPr>
              <a:t>Shift / surveillance à 65 </a:t>
            </a:r>
            <a:r>
              <a:rPr lang="mr-IN" dirty="0" smtClean="0">
                <a:cs typeface="Times New Roman" charset="0"/>
              </a:rPr>
              <a:t>–</a:t>
            </a:r>
            <a:r>
              <a:rPr lang="fr-FR" dirty="0" smtClean="0">
                <a:cs typeface="Times New Roman" charset="0"/>
              </a:rPr>
              <a:t> 70 ans</a:t>
            </a:r>
          </a:p>
          <a:p>
            <a:pPr lvl="3">
              <a:spcBef>
                <a:spcPct val="20000"/>
              </a:spcBef>
            </a:pPr>
            <a:endParaRPr lang="fr-FR" dirty="0" smtClean="0">
              <a:cs typeface="Times New Roman" charset="0"/>
            </a:endParaRPr>
          </a:p>
          <a:p>
            <a:pPr marL="1187450" lvl="2" indent="-273050">
              <a:spcBef>
                <a:spcPct val="20000"/>
              </a:spcBef>
              <a:buFontTx/>
              <a:buChar char="•"/>
            </a:pPr>
            <a:r>
              <a:rPr lang="fr-FR" dirty="0" smtClean="0">
                <a:cs typeface="Times New Roman" charset="0"/>
              </a:rPr>
              <a:t>Si « contre-indication à un BPN oral » (</a:t>
            </a:r>
            <a:r>
              <a:rPr lang="fr-FR" dirty="0" err="1" smtClean="0">
                <a:cs typeface="Times New Roman" charset="0"/>
              </a:rPr>
              <a:t>oesophagite</a:t>
            </a:r>
            <a:r>
              <a:rPr lang="fr-FR" dirty="0" smtClean="0">
                <a:cs typeface="Times New Roman" charset="0"/>
              </a:rPr>
              <a:t>, GFR &lt; 30 ml/min)</a:t>
            </a:r>
          </a:p>
          <a:p>
            <a:pPr marL="1644650" lvl="3" indent="-273050">
              <a:spcBef>
                <a:spcPct val="20000"/>
              </a:spcBef>
              <a:buFontTx/>
              <a:buChar char="•"/>
            </a:pPr>
            <a:r>
              <a:rPr lang="fr-FR" dirty="0" smtClean="0">
                <a:cs typeface="Times New Roman" charset="0"/>
              </a:rPr>
              <a:t>envisager </a:t>
            </a:r>
            <a:r>
              <a:rPr lang="fr-FR" u="sng" dirty="0" err="1" smtClean="0">
                <a:cs typeface="Times New Roman" charset="0"/>
              </a:rPr>
              <a:t>denosumab</a:t>
            </a:r>
            <a:endParaRPr lang="fr-FR" u="sng" dirty="0" smtClean="0">
              <a:cs typeface="Times New Roman" charset="0"/>
            </a:endParaRPr>
          </a:p>
          <a:p>
            <a:pPr marL="1644650" lvl="3" indent="-273050">
              <a:spcBef>
                <a:spcPct val="20000"/>
              </a:spcBef>
              <a:buFontTx/>
              <a:buChar char="•"/>
            </a:pPr>
            <a:endParaRPr lang="fr-FR" u="sng" dirty="0">
              <a:cs typeface="Times New Roman" charset="0"/>
            </a:endParaRPr>
          </a:p>
          <a:p>
            <a:pPr marL="1187450" lvl="2" indent="-273050">
              <a:spcBef>
                <a:spcPct val="20000"/>
              </a:spcBef>
              <a:buFontTx/>
              <a:buChar char="•"/>
            </a:pPr>
            <a:r>
              <a:rPr lang="fr-FR" dirty="0" smtClean="0">
                <a:cs typeface="Times New Roman" charset="0"/>
              </a:rPr>
              <a:t>Si fracture de hanche, priorité à l’acide </a:t>
            </a:r>
            <a:r>
              <a:rPr lang="fr-FR" dirty="0" err="1" smtClean="0">
                <a:cs typeface="Times New Roman" charset="0"/>
              </a:rPr>
              <a:t>zolédronique</a:t>
            </a:r>
            <a:r>
              <a:rPr lang="fr-FR" dirty="0" smtClean="0">
                <a:cs typeface="Times New Roman" charset="0"/>
              </a:rPr>
              <a:t> (</a:t>
            </a:r>
            <a:r>
              <a:rPr lang="fr-FR" dirty="0" err="1" smtClean="0">
                <a:cs typeface="Times New Roman" charset="0"/>
              </a:rPr>
              <a:t>reco</a:t>
            </a:r>
            <a:r>
              <a:rPr lang="fr-FR" dirty="0" smtClean="0">
                <a:cs typeface="Times New Roman" charset="0"/>
              </a:rPr>
              <a:t> SFR)</a:t>
            </a:r>
          </a:p>
          <a:p>
            <a:pPr lvl="1">
              <a:spcBef>
                <a:spcPct val="20000"/>
              </a:spcBef>
            </a:pPr>
            <a:endParaRPr lang="fr-FR" b="1" dirty="0" smtClean="0">
              <a:cs typeface="Times New Roman" charset="0"/>
            </a:endParaRPr>
          </a:p>
          <a:p>
            <a:pPr marL="730250" lvl="1" indent="-273050">
              <a:spcBef>
                <a:spcPct val="20000"/>
              </a:spcBef>
              <a:buFontTx/>
              <a:buChar char="•"/>
            </a:pPr>
            <a:endParaRPr lang="fr-FR" b="1" dirty="0" smtClean="0">
              <a:cs typeface="Times New Roman" charset="0"/>
            </a:endParaRPr>
          </a:p>
          <a:p>
            <a:pPr marL="1644650" lvl="3" indent="-273050">
              <a:spcBef>
                <a:spcPct val="20000"/>
              </a:spcBef>
              <a:buFontTx/>
              <a:buChar char="•"/>
            </a:pPr>
            <a:endParaRPr lang="fr-FR" u="sng" dirty="0" smtClean="0">
              <a:cs typeface="Times New Roman" charset="0"/>
            </a:endParaRPr>
          </a:p>
          <a:p>
            <a:pPr marL="1187450" lvl="2" indent="-273050">
              <a:spcBef>
                <a:spcPct val="20000"/>
              </a:spcBef>
              <a:buFontTx/>
              <a:buChar char="•"/>
            </a:pPr>
            <a:endParaRPr lang="fr-FR" dirty="0">
              <a:cs typeface="Times New Roman" charset="0"/>
            </a:endParaRPr>
          </a:p>
          <a:p>
            <a:pPr marL="273050" indent="-273050" eaLnBrk="1" hangingPunct="1">
              <a:spcBef>
                <a:spcPct val="20000"/>
              </a:spcBef>
              <a:buFontTx/>
              <a:buChar char="•"/>
            </a:pPr>
            <a:endParaRPr lang="fr-FR" sz="800" dirty="0">
              <a:cs typeface="Times New Roman" charset="0"/>
            </a:endParaRPr>
          </a:p>
          <a:p>
            <a:pPr marL="730250" lvl="1" indent="-273050" eaLnBrk="1" hangingPunct="1">
              <a:spcBef>
                <a:spcPct val="20000"/>
              </a:spcBef>
              <a:buFontTx/>
              <a:buChar char="•"/>
            </a:pPr>
            <a:endParaRPr lang="fr-FR" dirty="0">
              <a:cs typeface="Times New Roman" charset="0"/>
            </a:endParaRPr>
          </a:p>
          <a:p>
            <a:pPr marL="273050" indent="-273050" eaLnBrk="1" hangingPunct="1">
              <a:spcBef>
                <a:spcPct val="20000"/>
              </a:spcBef>
              <a:buFontTx/>
              <a:buChar char="•"/>
            </a:pPr>
            <a:endParaRPr lang="fr-FR" dirty="0">
              <a:solidFill>
                <a:srgbClr val="00B0F0"/>
              </a:solidFill>
              <a:cs typeface="Times New Roman" charset="0"/>
            </a:endParaRPr>
          </a:p>
          <a:p>
            <a:pPr marL="730250" lvl="1" indent="-273050" eaLnBrk="1" hangingPunct="1">
              <a:spcBef>
                <a:spcPct val="20000"/>
              </a:spcBef>
              <a:buFontTx/>
              <a:buChar char="•"/>
            </a:pPr>
            <a:endParaRPr lang="fr-FR" dirty="0">
              <a:cs typeface="Times New Roman" charset="0"/>
            </a:endParaRPr>
          </a:p>
          <a:p>
            <a:pPr marL="273050" indent="-273050" eaLnBrk="1" hangingPunct="1">
              <a:spcBef>
                <a:spcPct val="20000"/>
              </a:spcBef>
            </a:pPr>
            <a:endParaRPr lang="fr-FR" dirty="0">
              <a:cs typeface="Times New Roman" charset="0"/>
            </a:endParaRPr>
          </a:p>
        </p:txBody>
      </p:sp>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44</a:t>
            </a:fld>
            <a:endParaRPr lang="fr-FR" dirty="0"/>
          </a:p>
        </p:txBody>
      </p:sp>
      <p:sp>
        <p:nvSpPr>
          <p:cNvPr id="7" name="Rectangle 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8" name="ZoneTexte 7"/>
          <p:cNvSpPr txBox="1"/>
          <p:nvPr/>
        </p:nvSpPr>
        <p:spPr>
          <a:xfrm>
            <a:off x="1468893" y="549923"/>
            <a:ext cx="4450332" cy="369332"/>
          </a:xfrm>
          <a:prstGeom prst="rect">
            <a:avLst/>
          </a:prstGeom>
          <a:noFill/>
        </p:spPr>
        <p:txBody>
          <a:bodyPr wrap="none" rtlCol="0">
            <a:spAutoFit/>
          </a:bodyPr>
          <a:lstStyle/>
          <a:p>
            <a:r>
              <a:rPr lang="fr-FR" dirty="0" smtClean="0"/>
              <a:t>SEQUENCE THERAPEUTIQUE « version 2020 »</a:t>
            </a:r>
            <a:endParaRPr lang="fr-FR" dirty="0"/>
          </a:p>
        </p:txBody>
      </p:sp>
      <p:cxnSp>
        <p:nvCxnSpPr>
          <p:cNvPr id="9" name="Connecteur droit avec flèche 8"/>
          <p:cNvCxnSpPr/>
          <p:nvPr/>
        </p:nvCxnSpPr>
        <p:spPr>
          <a:xfrm>
            <a:off x="1468893" y="952702"/>
            <a:ext cx="73143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9825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a:spLocks/>
          </p:cNvSpPr>
          <p:nvPr/>
        </p:nvSpPr>
        <p:spPr bwMode="auto">
          <a:xfrm>
            <a:off x="1555201" y="230924"/>
            <a:ext cx="731431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ct val="20000"/>
              </a:spcBef>
            </a:pPr>
            <a:endParaRPr lang="fr-FR" b="1" dirty="0" smtClean="0">
              <a:cs typeface="Times New Roman" charset="0"/>
            </a:endParaRPr>
          </a:p>
          <a:p>
            <a:pPr lvl="1">
              <a:spcBef>
                <a:spcPct val="20000"/>
              </a:spcBef>
            </a:pPr>
            <a:endParaRPr lang="fr-FR" b="1" dirty="0">
              <a:cs typeface="Times New Roman" charset="0"/>
            </a:endParaRPr>
          </a:p>
          <a:p>
            <a:pPr lvl="1">
              <a:spcBef>
                <a:spcPct val="20000"/>
              </a:spcBef>
            </a:pPr>
            <a:endParaRPr lang="fr-FR" b="1" dirty="0">
              <a:cs typeface="Times New Roman" charset="0"/>
            </a:endParaRPr>
          </a:p>
          <a:p>
            <a:pPr marL="730250" lvl="1" indent="-273050">
              <a:spcBef>
                <a:spcPct val="20000"/>
              </a:spcBef>
              <a:buFontTx/>
              <a:buChar char="•"/>
            </a:pPr>
            <a:r>
              <a:rPr lang="fr-FR" b="1" dirty="0" smtClean="0">
                <a:cs typeface="Times New Roman" charset="0"/>
              </a:rPr>
              <a:t>BISPHOSPHONATE</a:t>
            </a:r>
          </a:p>
          <a:p>
            <a:pPr marL="1187450" lvl="2" indent="-273050">
              <a:spcBef>
                <a:spcPct val="20000"/>
              </a:spcBef>
              <a:buFontTx/>
              <a:buChar char="•"/>
            </a:pPr>
            <a:endParaRPr lang="fr-FR" i="1" dirty="0" smtClean="0">
              <a:cs typeface="Times New Roman" charset="0"/>
            </a:endParaRPr>
          </a:p>
          <a:p>
            <a:pPr marL="1187450" lvl="2" indent="-273050">
              <a:spcBef>
                <a:spcPct val="20000"/>
              </a:spcBef>
              <a:buFontTx/>
              <a:buChar char="•"/>
            </a:pPr>
            <a:r>
              <a:rPr lang="fr-FR" i="1" dirty="0" smtClean="0">
                <a:cs typeface="Times New Roman" charset="0"/>
              </a:rPr>
              <a:t>Réévaluation </a:t>
            </a:r>
            <a:r>
              <a:rPr lang="fr-FR" i="1" dirty="0">
                <a:cs typeface="Times New Roman" charset="0"/>
              </a:rPr>
              <a:t>à 2 ans : Fracture ? Evolution DMO au col et à la colonne ? Nouveau FR ?</a:t>
            </a:r>
          </a:p>
          <a:p>
            <a:pPr lvl="2">
              <a:spcBef>
                <a:spcPct val="20000"/>
              </a:spcBef>
            </a:pPr>
            <a:endParaRPr lang="fr-FR" sz="800" dirty="0">
              <a:cs typeface="Times New Roman" charset="0"/>
            </a:endParaRPr>
          </a:p>
          <a:p>
            <a:pPr marL="1187450" lvl="2" indent="-273050">
              <a:spcBef>
                <a:spcPct val="20000"/>
              </a:spcBef>
              <a:buFontTx/>
              <a:buChar char="•"/>
            </a:pPr>
            <a:r>
              <a:rPr lang="fr-FR" dirty="0">
                <a:cs typeface="Times New Roman" charset="0"/>
              </a:rPr>
              <a:t>Si </a:t>
            </a:r>
            <a:r>
              <a:rPr lang="fr-FR" b="1" dirty="0">
                <a:cs typeface="Times New Roman" charset="0"/>
              </a:rPr>
              <a:t>échec</a:t>
            </a:r>
            <a:r>
              <a:rPr lang="fr-FR" dirty="0">
                <a:cs typeface="Times New Roman" charset="0"/>
              </a:rPr>
              <a:t> (fracture après 6 mois de traitement, perte de DMO à la réévaluation à 2 ans, absence de normalisation des valeurs à la hanche, </a:t>
            </a:r>
            <a:r>
              <a:rPr lang="fr-FR" i="1" dirty="0">
                <a:cs typeface="Times New Roman" charset="0"/>
              </a:rPr>
              <a:t>absence de normalisation sur la colonne ?</a:t>
            </a:r>
            <a:r>
              <a:rPr lang="fr-FR" dirty="0">
                <a:cs typeface="Times New Roman" charset="0"/>
              </a:rPr>
              <a:t>)</a:t>
            </a:r>
          </a:p>
          <a:p>
            <a:pPr marL="1644650" lvl="3" indent="-273050">
              <a:spcBef>
                <a:spcPct val="20000"/>
              </a:spcBef>
              <a:buFontTx/>
              <a:buChar char="•"/>
            </a:pPr>
            <a:r>
              <a:rPr lang="fr-FR" dirty="0">
                <a:cs typeface="Times New Roman" charset="0"/>
              </a:rPr>
              <a:t>Shift</a:t>
            </a:r>
            <a:r>
              <a:rPr lang="fr-FR" u="sng" dirty="0">
                <a:cs typeface="Times New Roman" charset="0"/>
              </a:rPr>
              <a:t> bisphosphonate IV </a:t>
            </a:r>
            <a:r>
              <a:rPr lang="fr-FR" dirty="0">
                <a:cs typeface="Times New Roman" charset="0"/>
              </a:rPr>
              <a:t>(CTX-s hauts, faible </a:t>
            </a:r>
            <a:r>
              <a:rPr lang="fr-FR" dirty="0" err="1">
                <a:cs typeface="Times New Roman" charset="0"/>
              </a:rPr>
              <a:t>compliance</a:t>
            </a:r>
            <a:r>
              <a:rPr lang="nl-BE" dirty="0">
                <a:cs typeface="Times New Roman" charset="0"/>
              </a:rPr>
              <a:t>)</a:t>
            </a:r>
            <a:endParaRPr lang="fr-FR" dirty="0">
              <a:cs typeface="Times New Roman" charset="0"/>
            </a:endParaRPr>
          </a:p>
          <a:p>
            <a:pPr marL="1644650" lvl="3" indent="-273050">
              <a:spcBef>
                <a:spcPct val="20000"/>
              </a:spcBef>
              <a:buFontTx/>
              <a:buChar char="•"/>
            </a:pPr>
            <a:r>
              <a:rPr lang="fr-FR" u="sng" dirty="0" err="1">
                <a:cs typeface="Times New Roman" charset="0"/>
              </a:rPr>
              <a:t>Teriparatide</a:t>
            </a:r>
            <a:r>
              <a:rPr lang="fr-FR" dirty="0">
                <a:cs typeface="Times New Roman" charset="0"/>
              </a:rPr>
              <a:t> (si 2 FV dont une sous BPN)</a:t>
            </a:r>
          </a:p>
          <a:p>
            <a:pPr marL="2101850" lvl="4" indent="-273050">
              <a:spcBef>
                <a:spcPct val="20000"/>
              </a:spcBef>
              <a:buFontTx/>
              <a:buChar char="•"/>
            </a:pPr>
            <a:r>
              <a:rPr lang="fr-FR" dirty="0">
                <a:cs typeface="Times New Roman" charset="0"/>
              </a:rPr>
              <a:t>2 x 9 mois, puis relai inhibiteur de la résorption</a:t>
            </a:r>
          </a:p>
          <a:p>
            <a:pPr marL="1644650" lvl="3" indent="-273050">
              <a:spcBef>
                <a:spcPct val="20000"/>
              </a:spcBef>
              <a:buFontTx/>
              <a:buChar char="•"/>
            </a:pPr>
            <a:r>
              <a:rPr lang="fr-FR" u="sng" dirty="0" err="1">
                <a:cs typeface="Times New Roman" charset="0"/>
              </a:rPr>
              <a:t>Denosumab</a:t>
            </a:r>
            <a:endParaRPr lang="fr-FR" u="sng" dirty="0">
              <a:cs typeface="Times New Roman" charset="0"/>
            </a:endParaRPr>
          </a:p>
          <a:p>
            <a:pPr marL="1187450" lvl="2" indent="-273050">
              <a:spcBef>
                <a:spcPct val="20000"/>
              </a:spcBef>
              <a:buFontTx/>
              <a:buChar char="•"/>
            </a:pPr>
            <a:endParaRPr lang="fr-FR" dirty="0" smtClean="0">
              <a:cs typeface="Times New Roman" charset="0"/>
            </a:endParaRPr>
          </a:p>
          <a:p>
            <a:pPr marL="1187450" lvl="2" indent="-273050">
              <a:spcBef>
                <a:spcPct val="20000"/>
              </a:spcBef>
              <a:buFontTx/>
              <a:buChar char="•"/>
            </a:pPr>
            <a:r>
              <a:rPr lang="fr-FR" dirty="0" smtClean="0">
                <a:cs typeface="Times New Roman" charset="0"/>
              </a:rPr>
              <a:t>Si </a:t>
            </a:r>
            <a:r>
              <a:rPr lang="fr-FR" b="1" dirty="0">
                <a:cs typeface="Times New Roman" charset="0"/>
              </a:rPr>
              <a:t>évolution positive</a:t>
            </a:r>
          </a:p>
          <a:p>
            <a:pPr marL="1644650" lvl="3" indent="-273050">
              <a:spcBef>
                <a:spcPct val="20000"/>
              </a:spcBef>
              <a:buFontTx/>
              <a:buChar char="•"/>
            </a:pPr>
            <a:r>
              <a:rPr lang="fr-FR" u="sng" dirty="0">
                <a:cs typeface="Times New Roman" charset="0"/>
              </a:rPr>
              <a:t>Fenêtre thérapeutique </a:t>
            </a:r>
            <a:r>
              <a:rPr lang="fr-FR" dirty="0">
                <a:cs typeface="Times New Roman" charset="0"/>
              </a:rPr>
              <a:t>après 5 ans. Réévaluation à 12-18 mois. Pas d’actualité si BPN de faible rémanence.</a:t>
            </a:r>
          </a:p>
          <a:p>
            <a:pPr marL="1187450" lvl="2" indent="-273050">
              <a:spcBef>
                <a:spcPct val="20000"/>
              </a:spcBef>
              <a:buFontTx/>
              <a:buChar char="•"/>
            </a:pPr>
            <a:r>
              <a:rPr lang="fr-FR" dirty="0">
                <a:cs typeface="Times New Roman" charset="0"/>
              </a:rPr>
              <a:t>Si </a:t>
            </a:r>
            <a:r>
              <a:rPr lang="fr-FR" b="1" dirty="0">
                <a:cs typeface="Times New Roman" charset="0"/>
              </a:rPr>
              <a:t>persistance d’un </a:t>
            </a:r>
            <a:r>
              <a:rPr lang="fr-FR" b="1" dirty="0" err="1">
                <a:cs typeface="Times New Roman" charset="0"/>
              </a:rPr>
              <a:t>high</a:t>
            </a:r>
            <a:r>
              <a:rPr lang="fr-FR" b="1" dirty="0">
                <a:cs typeface="Times New Roman" charset="0"/>
              </a:rPr>
              <a:t> </a:t>
            </a:r>
            <a:r>
              <a:rPr lang="fr-FR" b="1" dirty="0" err="1">
                <a:cs typeface="Times New Roman" charset="0"/>
              </a:rPr>
              <a:t>risk</a:t>
            </a:r>
            <a:r>
              <a:rPr lang="fr-FR" dirty="0">
                <a:cs typeface="Times New Roman" charset="0"/>
              </a:rPr>
              <a:t>, </a:t>
            </a:r>
            <a:r>
              <a:rPr lang="fr-FR" u="sng" dirty="0">
                <a:cs typeface="Times New Roman" charset="0"/>
              </a:rPr>
              <a:t>poursuite</a:t>
            </a:r>
            <a:r>
              <a:rPr lang="fr-FR" dirty="0">
                <a:cs typeface="Times New Roman" charset="0"/>
              </a:rPr>
              <a:t> jusque 10 ans</a:t>
            </a:r>
          </a:p>
          <a:p>
            <a:pPr lvl="1">
              <a:spcBef>
                <a:spcPct val="20000"/>
              </a:spcBef>
            </a:pPr>
            <a:endParaRPr lang="fr-FR" b="1" dirty="0" smtClean="0">
              <a:cs typeface="Times New Roman" charset="0"/>
            </a:endParaRPr>
          </a:p>
          <a:p>
            <a:pPr marL="730250" lvl="1" indent="-273050">
              <a:spcBef>
                <a:spcPct val="20000"/>
              </a:spcBef>
              <a:buFontTx/>
              <a:buChar char="•"/>
            </a:pPr>
            <a:endParaRPr lang="fr-FR" b="1" dirty="0" smtClean="0">
              <a:cs typeface="Times New Roman" charset="0"/>
            </a:endParaRPr>
          </a:p>
          <a:p>
            <a:pPr marL="1644650" lvl="3" indent="-273050">
              <a:spcBef>
                <a:spcPct val="20000"/>
              </a:spcBef>
              <a:buFontTx/>
              <a:buChar char="•"/>
            </a:pPr>
            <a:endParaRPr lang="fr-FR" u="sng" dirty="0" smtClean="0">
              <a:cs typeface="Times New Roman" charset="0"/>
            </a:endParaRPr>
          </a:p>
          <a:p>
            <a:pPr marL="1187450" lvl="2" indent="-273050">
              <a:spcBef>
                <a:spcPct val="20000"/>
              </a:spcBef>
              <a:buFontTx/>
              <a:buChar char="•"/>
            </a:pPr>
            <a:endParaRPr lang="fr-FR" dirty="0">
              <a:cs typeface="Times New Roman" charset="0"/>
            </a:endParaRPr>
          </a:p>
          <a:p>
            <a:pPr marL="273050" indent="-273050" eaLnBrk="1" hangingPunct="1">
              <a:spcBef>
                <a:spcPct val="20000"/>
              </a:spcBef>
              <a:buFontTx/>
              <a:buChar char="•"/>
            </a:pPr>
            <a:endParaRPr lang="fr-FR" sz="800" dirty="0">
              <a:cs typeface="Times New Roman" charset="0"/>
            </a:endParaRPr>
          </a:p>
          <a:p>
            <a:pPr marL="730250" lvl="1" indent="-273050" eaLnBrk="1" hangingPunct="1">
              <a:spcBef>
                <a:spcPct val="20000"/>
              </a:spcBef>
              <a:buFontTx/>
              <a:buChar char="•"/>
            </a:pPr>
            <a:endParaRPr lang="fr-FR" dirty="0">
              <a:cs typeface="Times New Roman" charset="0"/>
            </a:endParaRPr>
          </a:p>
          <a:p>
            <a:pPr marL="273050" indent="-273050" eaLnBrk="1" hangingPunct="1">
              <a:spcBef>
                <a:spcPct val="20000"/>
              </a:spcBef>
              <a:buFontTx/>
              <a:buChar char="•"/>
            </a:pPr>
            <a:endParaRPr lang="fr-FR" dirty="0">
              <a:solidFill>
                <a:srgbClr val="00B0F0"/>
              </a:solidFill>
              <a:cs typeface="Times New Roman" charset="0"/>
            </a:endParaRPr>
          </a:p>
          <a:p>
            <a:pPr marL="730250" lvl="1" indent="-273050" eaLnBrk="1" hangingPunct="1">
              <a:spcBef>
                <a:spcPct val="20000"/>
              </a:spcBef>
              <a:buFontTx/>
              <a:buChar char="•"/>
            </a:pPr>
            <a:endParaRPr lang="fr-FR" dirty="0">
              <a:cs typeface="Times New Roman" charset="0"/>
            </a:endParaRPr>
          </a:p>
          <a:p>
            <a:pPr marL="273050" indent="-273050" eaLnBrk="1" hangingPunct="1">
              <a:spcBef>
                <a:spcPct val="20000"/>
              </a:spcBef>
            </a:pPr>
            <a:endParaRPr lang="fr-FR" dirty="0">
              <a:cs typeface="Times New Roman" charset="0"/>
            </a:endParaRPr>
          </a:p>
        </p:txBody>
      </p:sp>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45</a:t>
            </a:fld>
            <a:endParaRPr lang="fr-FR" dirty="0"/>
          </a:p>
        </p:txBody>
      </p:sp>
      <p:sp>
        <p:nvSpPr>
          <p:cNvPr id="7" name="Rectangle 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8" name="ZoneTexte 7"/>
          <p:cNvSpPr txBox="1"/>
          <p:nvPr/>
        </p:nvSpPr>
        <p:spPr>
          <a:xfrm>
            <a:off x="1468893" y="549923"/>
            <a:ext cx="4450332" cy="369332"/>
          </a:xfrm>
          <a:prstGeom prst="rect">
            <a:avLst/>
          </a:prstGeom>
          <a:noFill/>
        </p:spPr>
        <p:txBody>
          <a:bodyPr wrap="none" rtlCol="0">
            <a:spAutoFit/>
          </a:bodyPr>
          <a:lstStyle/>
          <a:p>
            <a:r>
              <a:rPr lang="fr-FR" dirty="0" smtClean="0"/>
              <a:t>SEQUENCE THERAPEUTIQUE « version 2020 »</a:t>
            </a:r>
            <a:endParaRPr lang="fr-FR" dirty="0"/>
          </a:p>
        </p:txBody>
      </p:sp>
      <p:cxnSp>
        <p:nvCxnSpPr>
          <p:cNvPr id="9" name="Connecteur droit avec flèche 8"/>
          <p:cNvCxnSpPr/>
          <p:nvPr/>
        </p:nvCxnSpPr>
        <p:spPr>
          <a:xfrm>
            <a:off x="1468893" y="952702"/>
            <a:ext cx="73143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604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21-03-05 à 22.17.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339" y="637068"/>
            <a:ext cx="6434667" cy="6019164"/>
          </a:xfrm>
          <a:prstGeom prst="rect">
            <a:avLst/>
          </a:prstGeom>
        </p:spPr>
      </p:pic>
      <p:sp>
        <p:nvSpPr>
          <p:cNvPr id="5" name="Rectangle 4"/>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Espace réservé du contenu 2"/>
          <p:cNvSpPr>
            <a:spLocks/>
          </p:cNvSpPr>
          <p:nvPr/>
        </p:nvSpPr>
        <p:spPr bwMode="auto">
          <a:xfrm>
            <a:off x="146539" y="45360"/>
            <a:ext cx="5646126"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fr-FR" sz="2400" b="1" dirty="0" smtClean="0"/>
              <a:t>Qui traiter ?</a:t>
            </a:r>
          </a:p>
          <a:p>
            <a:pPr eaLnBrk="1" hangingPunct="1">
              <a:spcBef>
                <a:spcPct val="20000"/>
              </a:spcBef>
            </a:pPr>
            <a:r>
              <a:rPr lang="fr-FR" sz="1600" dirty="0" smtClean="0"/>
              <a:t>&gt; Ostéoporose post-ménopausique et de l’homme &gt; 50 ans</a:t>
            </a:r>
          </a:p>
          <a:p>
            <a:pPr eaLnBrk="1" hangingPunct="1">
              <a:spcBef>
                <a:spcPct val="20000"/>
              </a:spcBef>
            </a:pPr>
            <a:r>
              <a:rPr lang="fr-FR" sz="1600" b="1" i="1" dirty="0" err="1" smtClean="0"/>
              <a:t>Belgian</a:t>
            </a:r>
            <a:r>
              <a:rPr lang="fr-FR" sz="1600" b="1" i="1" dirty="0" smtClean="0"/>
              <a:t> </a:t>
            </a:r>
            <a:r>
              <a:rPr lang="fr-FR" sz="1600" b="1" i="1" dirty="0" err="1" smtClean="0"/>
              <a:t>Bone</a:t>
            </a:r>
            <a:r>
              <a:rPr lang="fr-FR" sz="1600" b="1" i="1" dirty="0" smtClean="0"/>
              <a:t> Club, actualisation 2020</a:t>
            </a:r>
            <a:endParaRPr lang="fr-FR" sz="1600" b="1" i="1" dirty="0"/>
          </a:p>
        </p:txBody>
      </p:sp>
      <p:sp>
        <p:nvSpPr>
          <p:cNvPr id="3" name="ZoneTexte 2"/>
          <p:cNvSpPr txBox="1"/>
          <p:nvPr/>
        </p:nvSpPr>
        <p:spPr>
          <a:xfrm>
            <a:off x="6067777" y="426679"/>
            <a:ext cx="2949222" cy="1661993"/>
          </a:xfrm>
          <a:prstGeom prst="rect">
            <a:avLst/>
          </a:prstGeom>
          <a:noFill/>
        </p:spPr>
        <p:txBody>
          <a:bodyPr wrap="square" rtlCol="0">
            <a:spAutoFit/>
          </a:bodyPr>
          <a:lstStyle/>
          <a:p>
            <a:pPr marL="742950" lvl="1" indent="-285750">
              <a:buFontTx/>
              <a:buChar char="•"/>
            </a:pPr>
            <a:r>
              <a:rPr lang="fr-FR" sz="1400" dirty="0" smtClean="0"/>
              <a:t>Vertèbre</a:t>
            </a:r>
            <a:r>
              <a:rPr lang="fr-FR" sz="1400" dirty="0"/>
              <a:t>, bassin, hanche, fémur, </a:t>
            </a:r>
            <a:r>
              <a:rPr lang="fr-FR" sz="1400" dirty="0" err="1" smtClean="0"/>
              <a:t>humerus</a:t>
            </a:r>
            <a:endParaRPr lang="fr-FR" sz="1400" dirty="0"/>
          </a:p>
          <a:p>
            <a:pPr marL="742950" lvl="1" indent="-285750">
              <a:buFontTx/>
              <a:buChar char="•"/>
            </a:pPr>
            <a:r>
              <a:rPr lang="fr-FR" sz="1400" b="1" dirty="0" smtClean="0"/>
              <a:t>Avant</a:t>
            </a:r>
            <a:r>
              <a:rPr lang="fr-FR" sz="1400" b="1" dirty="0"/>
              <a:t>-bras dont poignet si &gt; 75 </a:t>
            </a:r>
            <a:r>
              <a:rPr lang="fr-FR" sz="1400" b="1" dirty="0" smtClean="0"/>
              <a:t>ans</a:t>
            </a:r>
          </a:p>
          <a:p>
            <a:pPr marL="742950" lvl="1" indent="-285750">
              <a:buFontTx/>
              <a:buChar char="•"/>
            </a:pPr>
            <a:endParaRPr lang="fr-FR" sz="1400" b="1" dirty="0" smtClean="0"/>
          </a:p>
          <a:p>
            <a:pPr marL="742950" lvl="1" indent="-285750">
              <a:buFontTx/>
              <a:buChar char="•"/>
            </a:pPr>
            <a:endParaRPr lang="fr-FR" sz="1400" dirty="0"/>
          </a:p>
          <a:p>
            <a:endParaRPr lang="fr-FR" dirty="0"/>
          </a:p>
        </p:txBody>
      </p:sp>
      <p:pic>
        <p:nvPicPr>
          <p:cNvPr id="8" name="Image 7" descr="Capture d’écran 2021-03-05 à 22.18.01.png"/>
          <p:cNvPicPr>
            <a:picLocks noChangeAspect="1"/>
          </p:cNvPicPr>
          <p:nvPr/>
        </p:nvPicPr>
        <p:blipFill rotWithShape="1">
          <a:blip r:embed="rId3">
            <a:extLst>
              <a:ext uri="{28A0092B-C50C-407E-A947-70E740481C1C}">
                <a14:useLocalDpi xmlns:a14="http://schemas.microsoft.com/office/drawing/2010/main" val="0"/>
              </a:ext>
            </a:extLst>
          </a:blip>
          <a:srcRect l="11911" t="69004" r="13104" b="23015"/>
          <a:stretch/>
        </p:blipFill>
        <p:spPr>
          <a:xfrm>
            <a:off x="1000675" y="6344179"/>
            <a:ext cx="7043223" cy="464500"/>
          </a:xfrm>
          <a:prstGeom prst="rect">
            <a:avLst/>
          </a:prstGeom>
        </p:spPr>
      </p:pic>
      <p:sp>
        <p:nvSpPr>
          <p:cNvPr id="9" name="Rectangle 8"/>
          <p:cNvSpPr/>
          <p:nvPr/>
        </p:nvSpPr>
        <p:spPr>
          <a:xfrm>
            <a:off x="5536026" y="5552085"/>
            <a:ext cx="2083973" cy="649111"/>
          </a:xfrm>
          <a:prstGeom prst="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683983" y="6305695"/>
            <a:ext cx="2359915" cy="506128"/>
          </a:xfrm>
          <a:prstGeom prst="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77955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Espace réservé du contenu 2"/>
          <p:cNvSpPr>
            <a:spLocks/>
          </p:cNvSpPr>
          <p:nvPr/>
        </p:nvSpPr>
        <p:spPr bwMode="auto">
          <a:xfrm>
            <a:off x="146538" y="45360"/>
            <a:ext cx="8997461"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fr-FR" sz="2400" b="1" dirty="0" smtClean="0"/>
              <a:t>Pourquoi classifier « fracture OP majeure &lt; 2 ans » comme un « </a:t>
            </a:r>
            <a:r>
              <a:rPr lang="fr-FR" sz="2400" b="1" dirty="0" err="1" smtClean="0"/>
              <a:t>very</a:t>
            </a:r>
            <a:r>
              <a:rPr lang="fr-FR" sz="2400" b="1" dirty="0" smtClean="0"/>
              <a:t> </a:t>
            </a:r>
            <a:r>
              <a:rPr lang="fr-FR" sz="2400" b="1" dirty="0" err="1" smtClean="0"/>
              <a:t>high</a:t>
            </a:r>
            <a:r>
              <a:rPr lang="fr-FR" sz="2400" b="1" dirty="0" smtClean="0"/>
              <a:t> </a:t>
            </a:r>
            <a:r>
              <a:rPr lang="fr-FR" sz="2400" b="1" dirty="0" err="1" smtClean="0"/>
              <a:t>risk</a:t>
            </a:r>
            <a:r>
              <a:rPr lang="fr-FR" sz="2400" b="1" dirty="0" smtClean="0"/>
              <a:t> » ?</a:t>
            </a:r>
            <a:endParaRPr lang="fr-FR" sz="2400" b="1" dirty="0" smtClean="0"/>
          </a:p>
        </p:txBody>
      </p:sp>
      <p:pic>
        <p:nvPicPr>
          <p:cNvPr id="11" name="Image 10" descr="Capture d’écran 2022-01-10 à 23.13.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791" y="1282214"/>
            <a:ext cx="7772209" cy="4341717"/>
          </a:xfrm>
          <a:prstGeom prst="rect">
            <a:avLst/>
          </a:prstGeom>
        </p:spPr>
      </p:pic>
    </p:spTree>
    <p:extLst>
      <p:ext uri="{BB962C8B-B14F-4D97-AF65-F5344CB8AC3E}">
        <p14:creationId xmlns:p14="http://schemas.microsoft.com/office/powerpoint/2010/main" val="38355573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Espace réservé du contenu 2"/>
          <p:cNvSpPr>
            <a:spLocks/>
          </p:cNvSpPr>
          <p:nvPr/>
        </p:nvSpPr>
        <p:spPr bwMode="auto">
          <a:xfrm>
            <a:off x="146538" y="45360"/>
            <a:ext cx="8997461"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fr-FR" sz="2400" b="1" dirty="0" smtClean="0"/>
              <a:t>Pourquoi proposer un agent anabolique en première ligne </a:t>
            </a:r>
            <a:r>
              <a:rPr lang="fr-FR" sz="2400" b="1" dirty="0" smtClean="0"/>
              <a:t>?</a:t>
            </a:r>
          </a:p>
          <a:p>
            <a:pPr eaLnBrk="1" hangingPunct="1">
              <a:spcBef>
                <a:spcPct val="20000"/>
              </a:spcBef>
            </a:pPr>
            <a:endParaRPr lang="fr-FR" sz="2400" b="1" dirty="0"/>
          </a:p>
          <a:p>
            <a:pPr eaLnBrk="1" hangingPunct="1">
              <a:spcBef>
                <a:spcPct val="20000"/>
              </a:spcBef>
            </a:pPr>
            <a:r>
              <a:rPr lang="fr-FR" sz="2400" b="1" dirty="0" smtClean="0"/>
              <a:t>			</a:t>
            </a:r>
            <a:endParaRPr lang="fr-FR" sz="2400" b="1" dirty="0" smtClean="0"/>
          </a:p>
        </p:txBody>
      </p:sp>
      <p:sp>
        <p:nvSpPr>
          <p:cNvPr id="2" name="ZoneTexte 1"/>
          <p:cNvSpPr txBox="1"/>
          <p:nvPr/>
        </p:nvSpPr>
        <p:spPr>
          <a:xfrm>
            <a:off x="1296866" y="752068"/>
            <a:ext cx="7457208" cy="2031325"/>
          </a:xfrm>
          <a:prstGeom prst="rect">
            <a:avLst/>
          </a:prstGeom>
          <a:noFill/>
        </p:spPr>
        <p:txBody>
          <a:bodyPr wrap="square" rtlCol="0">
            <a:spAutoFit/>
          </a:bodyPr>
          <a:lstStyle/>
          <a:p>
            <a:r>
              <a:rPr lang="fr-FR" b="1" dirty="0" smtClean="0"/>
              <a:t>Parce que les français le font aussi !</a:t>
            </a:r>
          </a:p>
          <a:p>
            <a:endParaRPr lang="fr-FR" dirty="0"/>
          </a:p>
          <a:p>
            <a:r>
              <a:rPr lang="fr-FR" dirty="0" smtClean="0"/>
              <a:t>« Quand la France s’enrhume, la Belgique se mouche ». En France, remboursement en première intention du </a:t>
            </a:r>
            <a:r>
              <a:rPr lang="fr-FR" dirty="0" err="1" smtClean="0"/>
              <a:t>Teriparatide</a:t>
            </a:r>
            <a:r>
              <a:rPr lang="fr-FR" dirty="0" smtClean="0"/>
              <a:t> cas de fracture vertébrale (2)</a:t>
            </a:r>
            <a:endParaRPr lang="fr-FR" dirty="0"/>
          </a:p>
          <a:p>
            <a:endParaRPr lang="fr-FR" dirty="0" smtClean="0"/>
          </a:p>
          <a:p>
            <a:endParaRPr lang="fr-FR" dirty="0"/>
          </a:p>
        </p:txBody>
      </p:sp>
      <p:pic>
        <p:nvPicPr>
          <p:cNvPr id="3" name="Image 2" descr="Capture d’écran 2022-01-11 à 09.3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827" y="2564428"/>
            <a:ext cx="5758445" cy="4096307"/>
          </a:xfrm>
          <a:prstGeom prst="rect">
            <a:avLst/>
          </a:prstGeom>
        </p:spPr>
      </p:pic>
    </p:spTree>
    <p:extLst>
      <p:ext uri="{BB962C8B-B14F-4D97-AF65-F5344CB8AC3E}">
        <p14:creationId xmlns:p14="http://schemas.microsoft.com/office/powerpoint/2010/main" val="112465287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Espace réservé du contenu 2"/>
          <p:cNvSpPr>
            <a:spLocks/>
          </p:cNvSpPr>
          <p:nvPr/>
        </p:nvSpPr>
        <p:spPr bwMode="auto">
          <a:xfrm>
            <a:off x="146538" y="45360"/>
            <a:ext cx="8997461"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fr-FR" sz="2400" b="1" dirty="0" smtClean="0"/>
              <a:t>Pourquoi proposer un agent anabolique en première ligne </a:t>
            </a:r>
            <a:r>
              <a:rPr lang="fr-FR" sz="2400" b="1" dirty="0" smtClean="0"/>
              <a:t>?</a:t>
            </a:r>
          </a:p>
          <a:p>
            <a:pPr eaLnBrk="1" hangingPunct="1">
              <a:spcBef>
                <a:spcPct val="20000"/>
              </a:spcBef>
            </a:pPr>
            <a:endParaRPr lang="fr-FR" sz="2400" b="1" dirty="0"/>
          </a:p>
          <a:p>
            <a:pPr eaLnBrk="1" hangingPunct="1">
              <a:spcBef>
                <a:spcPct val="20000"/>
              </a:spcBef>
            </a:pPr>
            <a:r>
              <a:rPr lang="fr-FR" sz="2400" b="1" dirty="0" smtClean="0"/>
              <a:t>			</a:t>
            </a:r>
            <a:endParaRPr lang="fr-FR" sz="2400" b="1" dirty="0" smtClean="0"/>
          </a:p>
        </p:txBody>
      </p:sp>
      <p:sp>
        <p:nvSpPr>
          <p:cNvPr id="2" name="ZoneTexte 1"/>
          <p:cNvSpPr txBox="1"/>
          <p:nvPr/>
        </p:nvSpPr>
        <p:spPr>
          <a:xfrm>
            <a:off x="1296866" y="752068"/>
            <a:ext cx="7847134" cy="1200329"/>
          </a:xfrm>
          <a:prstGeom prst="rect">
            <a:avLst/>
          </a:prstGeom>
          <a:noFill/>
        </p:spPr>
        <p:txBody>
          <a:bodyPr wrap="square" rtlCol="0">
            <a:spAutoFit/>
          </a:bodyPr>
          <a:lstStyle/>
          <a:p>
            <a:r>
              <a:rPr lang="fr-FR" b="1" dirty="0" smtClean="0"/>
              <a:t>Parce que gagner 12% de DMO lombaire en 6 mois, c’est beaucoup</a:t>
            </a:r>
            <a:endParaRPr lang="fr-FR" dirty="0"/>
          </a:p>
          <a:p>
            <a:r>
              <a:rPr lang="fr-FR" dirty="0" smtClean="0"/>
              <a:t>	Et que le lien gain de DMO </a:t>
            </a:r>
            <a:r>
              <a:rPr lang="mr-IN" dirty="0" smtClean="0"/>
              <a:t>–</a:t>
            </a:r>
            <a:r>
              <a:rPr lang="fr-FR" dirty="0" smtClean="0"/>
              <a:t> réduction du risque des fracture est un lien fort et bien confirmé</a:t>
            </a:r>
          </a:p>
          <a:p>
            <a:endParaRPr lang="fr-FR" dirty="0"/>
          </a:p>
        </p:txBody>
      </p:sp>
      <p:pic>
        <p:nvPicPr>
          <p:cNvPr id="10" name="Image 9" descr="Capture d’écran 2022-01-11 à 09.4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75" y="4311910"/>
            <a:ext cx="7589846" cy="2550496"/>
          </a:xfrm>
          <a:prstGeom prst="rect">
            <a:avLst/>
          </a:prstGeom>
        </p:spPr>
      </p:pic>
      <p:pic>
        <p:nvPicPr>
          <p:cNvPr id="11" name="Image 10" descr="Capture d’écran 2022-01-11 à 09.41.16.png"/>
          <p:cNvPicPr>
            <a:picLocks noChangeAspect="1"/>
          </p:cNvPicPr>
          <p:nvPr/>
        </p:nvPicPr>
        <p:blipFill rotWithShape="1">
          <a:blip r:embed="rId3">
            <a:extLst>
              <a:ext uri="{28A0092B-C50C-407E-A947-70E740481C1C}">
                <a14:useLocalDpi xmlns:a14="http://schemas.microsoft.com/office/drawing/2010/main" val="0"/>
              </a:ext>
            </a:extLst>
          </a:blip>
          <a:srcRect t="6370"/>
          <a:stretch/>
        </p:blipFill>
        <p:spPr>
          <a:xfrm>
            <a:off x="986375" y="1700072"/>
            <a:ext cx="7688990" cy="2516442"/>
          </a:xfrm>
          <a:prstGeom prst="rect">
            <a:avLst/>
          </a:prstGeom>
        </p:spPr>
      </p:pic>
      <p:sp>
        <p:nvSpPr>
          <p:cNvPr id="12" name="Rectangle 11"/>
          <p:cNvSpPr/>
          <p:nvPr/>
        </p:nvSpPr>
        <p:spPr>
          <a:xfrm>
            <a:off x="0" y="6559299"/>
            <a:ext cx="3360127" cy="307777"/>
          </a:xfrm>
          <a:prstGeom prst="rect">
            <a:avLst/>
          </a:prstGeom>
        </p:spPr>
        <p:txBody>
          <a:bodyPr wrap="none">
            <a:spAutoFit/>
          </a:bodyPr>
          <a:lstStyle/>
          <a:p>
            <a:r>
              <a:rPr lang="mr-IN" sz="1400" dirty="0">
                <a:hlinkClick r:id="rId4"/>
              </a:rPr>
              <a:t>https://doi.org/10.1002/jbmr.3641</a:t>
            </a:r>
            <a:endParaRPr lang="fr-FR" sz="1400" dirty="0"/>
          </a:p>
        </p:txBody>
      </p:sp>
    </p:spTree>
    <p:extLst>
      <p:ext uri="{BB962C8B-B14F-4D97-AF65-F5344CB8AC3E}">
        <p14:creationId xmlns:p14="http://schemas.microsoft.com/office/powerpoint/2010/main" val="29884964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5</a:t>
            </a:fld>
            <a:endParaRPr lang="fr-FR"/>
          </a:p>
        </p:txBody>
      </p:sp>
      <p:sp>
        <p:nvSpPr>
          <p:cNvPr id="9" name="Rectangle 11"/>
          <p:cNvSpPr>
            <a:spLocks noChangeArrowheads="1"/>
          </p:cNvSpPr>
          <p:nvPr/>
        </p:nvSpPr>
        <p:spPr bwMode="auto">
          <a:xfrm>
            <a:off x="5483976" y="566157"/>
            <a:ext cx="3233875" cy="1793441"/>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spcAft>
                <a:spcPct val="65000"/>
              </a:spcAft>
              <a:buClr>
                <a:schemeClr val="accent2"/>
              </a:buClr>
              <a:buFont typeface="Wingdings" charset="0"/>
              <a:buChar char="ü"/>
            </a:pPr>
            <a:r>
              <a:rPr kumimoji="1" lang="en-US" sz="2000" dirty="0" err="1" smtClean="0">
                <a:solidFill>
                  <a:srgbClr val="000000"/>
                </a:solidFill>
                <a:effectLst/>
                <a:latin typeface="Arial" charset="0"/>
              </a:rPr>
              <a:t>Délétion</a:t>
            </a:r>
            <a:r>
              <a:rPr kumimoji="1" lang="en-US" sz="2000" dirty="0" smtClean="0">
                <a:solidFill>
                  <a:srgbClr val="000000"/>
                </a:solidFill>
                <a:effectLst/>
                <a:latin typeface="Arial" charset="0"/>
              </a:rPr>
              <a:t> de la </a:t>
            </a:r>
            <a:r>
              <a:rPr kumimoji="1" lang="en-US" sz="2000" dirty="0" err="1" smtClean="0">
                <a:solidFill>
                  <a:srgbClr val="000000"/>
                </a:solidFill>
                <a:effectLst/>
                <a:latin typeface="Arial" charset="0"/>
              </a:rPr>
              <a:t>sclérostine</a:t>
            </a:r>
            <a:endParaRPr kumimoji="1" lang="en-US" sz="2800" dirty="0">
              <a:solidFill>
                <a:srgbClr val="000000"/>
              </a:solidFill>
              <a:effectLst/>
              <a:latin typeface="Arial" charset="0"/>
            </a:endParaRPr>
          </a:p>
          <a:p>
            <a:pPr lvl="1">
              <a:spcAft>
                <a:spcPct val="65000"/>
              </a:spcAft>
              <a:buClr>
                <a:schemeClr val="accent2"/>
              </a:buClr>
              <a:buFont typeface="Wingdings" charset="0"/>
              <a:buChar char="ü"/>
            </a:pPr>
            <a:r>
              <a:rPr kumimoji="1" lang="en-US" sz="1800" dirty="0">
                <a:solidFill>
                  <a:srgbClr val="000000"/>
                </a:solidFill>
                <a:effectLst/>
                <a:latin typeface="Arial" charset="0"/>
              </a:rPr>
              <a:t>Activation continue de </a:t>
            </a:r>
          </a:p>
          <a:p>
            <a:pPr lvl="1">
              <a:spcAft>
                <a:spcPct val="65000"/>
              </a:spcAft>
              <a:buClr>
                <a:schemeClr val="accent2"/>
              </a:buClr>
              <a:buFont typeface="Wingdings" charset="0"/>
              <a:buNone/>
            </a:pPr>
            <a:r>
              <a:rPr kumimoji="1" lang="en-US" sz="1800" dirty="0">
                <a:solidFill>
                  <a:srgbClr val="000000"/>
                </a:solidFill>
                <a:effectLst/>
                <a:latin typeface="Arial" charset="0"/>
              </a:rPr>
              <a:t>   </a:t>
            </a:r>
            <a:r>
              <a:rPr kumimoji="1" lang="en-US" sz="1800" dirty="0" err="1">
                <a:solidFill>
                  <a:srgbClr val="000000"/>
                </a:solidFill>
                <a:effectLst/>
                <a:latin typeface="Arial" charset="0"/>
              </a:rPr>
              <a:t>l’ostéoblastogénèse</a:t>
            </a:r>
            <a:endParaRPr kumimoji="1" lang="en-US" sz="1800" dirty="0">
              <a:solidFill>
                <a:srgbClr val="000000"/>
              </a:solidFill>
              <a:effectLst/>
              <a:latin typeface="Arial" charset="0"/>
            </a:endParaRPr>
          </a:p>
          <a:p>
            <a:pPr lvl="1">
              <a:spcAft>
                <a:spcPct val="65000"/>
              </a:spcAft>
              <a:buClr>
                <a:schemeClr val="accent2"/>
              </a:buClr>
              <a:buFont typeface="Wingdings" charset="0"/>
              <a:buChar char="ü"/>
            </a:pPr>
            <a:r>
              <a:rPr kumimoji="1" lang="en-US" sz="1800" dirty="0" err="1" smtClean="0">
                <a:solidFill>
                  <a:srgbClr val="000000"/>
                </a:solidFill>
                <a:effectLst/>
                <a:latin typeface="Arial" charset="0"/>
              </a:rPr>
              <a:t>Sclérostose</a:t>
            </a:r>
            <a:endParaRPr kumimoji="1" lang="en-US" dirty="0">
              <a:solidFill>
                <a:srgbClr val="000000"/>
              </a:solidFill>
              <a:effectLst/>
              <a:latin typeface="Arial" charset="0"/>
            </a:endParaRPr>
          </a:p>
        </p:txBody>
      </p:sp>
      <p:pic>
        <p:nvPicPr>
          <p:cNvPr id="10" name="Picture 17" descr="Sans n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645" y="566157"/>
            <a:ext cx="3721990" cy="300747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028"/>
          <p:cNvSpPr>
            <a:spLocks noChangeArrowheads="1"/>
          </p:cNvSpPr>
          <p:nvPr/>
        </p:nvSpPr>
        <p:spPr bwMode="auto">
          <a:xfrm>
            <a:off x="67701" y="6498291"/>
            <a:ext cx="4183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sz="1600" dirty="0">
                <a:solidFill>
                  <a:srgbClr val="000000"/>
                </a:solidFill>
                <a:effectLst/>
                <a:latin typeface="Arial" charset="0"/>
              </a:rPr>
              <a:t>Li X et al. J Bone Miner Res 2008; 23: 860-9</a:t>
            </a:r>
            <a:endParaRPr kumimoji="1" lang="fr-FR" sz="2800" dirty="0">
              <a:solidFill>
                <a:srgbClr val="000000"/>
              </a:solidFill>
              <a:effectLst/>
              <a:latin typeface="Arial" charset="0"/>
            </a:endParaRPr>
          </a:p>
        </p:txBody>
      </p:sp>
      <p:pic>
        <p:nvPicPr>
          <p:cNvPr id="14" name="Picture 1030" descr="Sans no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972" y="2359598"/>
            <a:ext cx="2642087" cy="28678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32"/>
          <p:cNvSpPr>
            <a:spLocks noChangeArrowheads="1"/>
          </p:cNvSpPr>
          <p:nvPr/>
        </p:nvSpPr>
        <p:spPr bwMode="auto">
          <a:xfrm>
            <a:off x="5508738" y="5134527"/>
            <a:ext cx="3021678" cy="340735"/>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kumimoji="1" lang="en-US" sz="1600" dirty="0">
                <a:solidFill>
                  <a:srgbClr val="000000"/>
                </a:solidFill>
                <a:effectLst/>
                <a:latin typeface="Arial" charset="0"/>
              </a:rPr>
              <a:t>Souris </a:t>
            </a:r>
            <a:r>
              <a:rPr kumimoji="1" lang="en-US" sz="1600" dirty="0" err="1">
                <a:solidFill>
                  <a:srgbClr val="000000"/>
                </a:solidFill>
                <a:effectLst/>
                <a:latin typeface="Arial" charset="0"/>
              </a:rPr>
              <a:t>déficiente</a:t>
            </a:r>
            <a:r>
              <a:rPr kumimoji="1" lang="en-US" sz="1600" dirty="0">
                <a:solidFill>
                  <a:srgbClr val="000000"/>
                </a:solidFill>
                <a:effectLst/>
                <a:latin typeface="Arial" charset="0"/>
              </a:rPr>
              <a:t> en </a:t>
            </a:r>
            <a:r>
              <a:rPr kumimoji="1" lang="en-US" sz="1600" dirty="0" err="1">
                <a:solidFill>
                  <a:srgbClr val="000000"/>
                </a:solidFill>
                <a:effectLst/>
                <a:latin typeface="Arial" charset="0"/>
              </a:rPr>
              <a:t>sclérostine</a:t>
            </a:r>
            <a:endParaRPr kumimoji="1" lang="fr-FR" sz="1600" dirty="0">
              <a:solidFill>
                <a:srgbClr val="000000"/>
              </a:solidFill>
              <a:effectLst/>
              <a:latin typeface="Arial" charset="0"/>
            </a:endParaRPr>
          </a:p>
        </p:txBody>
      </p:sp>
      <p:sp>
        <p:nvSpPr>
          <p:cNvPr id="16" name="Rectangle 3"/>
          <p:cNvSpPr txBox="1">
            <a:spLocks noChangeArrowheads="1"/>
          </p:cNvSpPr>
          <p:nvPr/>
        </p:nvSpPr>
        <p:spPr>
          <a:xfrm>
            <a:off x="330375" y="3347217"/>
            <a:ext cx="4301539" cy="1143000"/>
          </a:xfrm>
          <a:prstGeom prst="rect">
            <a:avLst/>
          </a:prstGeom>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rgbClr val="000000"/>
                </a:solidFill>
                <a:effectLst>
                  <a:outerShdw blurRad="38100" dist="38100" dir="2700000" algn="tl">
                    <a:srgbClr val="DDDDDD"/>
                  </a:outerShdw>
                </a:effectLst>
                <a:latin typeface="+mn-lt"/>
              </a:rPr>
              <a:t>mutation de LRP5/6</a:t>
            </a:r>
            <a:endParaRPr lang="fr-FR" sz="1800" b="1" dirty="0">
              <a:solidFill>
                <a:srgbClr val="000000"/>
              </a:solidFill>
              <a:effectLst>
                <a:outerShdw blurRad="38100" dist="38100" dir="2700000" algn="tl">
                  <a:srgbClr val="DDDDDD"/>
                </a:outerShdw>
              </a:effectLst>
              <a:latin typeface="+mn-lt"/>
            </a:endParaRPr>
          </a:p>
        </p:txBody>
      </p:sp>
      <p:sp>
        <p:nvSpPr>
          <p:cNvPr id="17" name="Rectangle 6"/>
          <p:cNvSpPr>
            <a:spLocks noChangeArrowheads="1"/>
          </p:cNvSpPr>
          <p:nvPr/>
        </p:nvSpPr>
        <p:spPr bwMode="auto">
          <a:xfrm>
            <a:off x="1468674" y="4257867"/>
            <a:ext cx="4414423" cy="2019656"/>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spAutoFit/>
          </a:bodyPr>
          <a:lstStyle/>
          <a:p>
            <a:pPr>
              <a:spcAft>
                <a:spcPct val="65000"/>
              </a:spcAft>
              <a:buClr>
                <a:schemeClr val="accent2"/>
              </a:buClr>
              <a:buFont typeface="Wingdings" charset="0"/>
              <a:buChar char="ü"/>
            </a:pPr>
            <a:r>
              <a:rPr kumimoji="1" lang="en-US" dirty="0" err="1">
                <a:solidFill>
                  <a:srgbClr val="000000"/>
                </a:solidFill>
                <a:effectLst/>
              </a:rPr>
              <a:t>Perte</a:t>
            </a:r>
            <a:r>
              <a:rPr kumimoji="1" lang="en-US" dirty="0">
                <a:solidFill>
                  <a:srgbClr val="000000"/>
                </a:solidFill>
                <a:effectLst/>
              </a:rPr>
              <a:t> de </a:t>
            </a:r>
            <a:r>
              <a:rPr kumimoji="1" lang="en-US" dirty="0" err="1">
                <a:solidFill>
                  <a:srgbClr val="000000"/>
                </a:solidFill>
                <a:effectLst/>
              </a:rPr>
              <a:t>fonction</a:t>
            </a:r>
            <a:endParaRPr kumimoji="1" lang="en-US" dirty="0">
              <a:solidFill>
                <a:srgbClr val="000000"/>
              </a:solidFill>
              <a:effectLst/>
            </a:endParaRPr>
          </a:p>
          <a:p>
            <a:pPr lvl="1">
              <a:spcAft>
                <a:spcPct val="65000"/>
              </a:spcAft>
              <a:buClr>
                <a:schemeClr val="accent2"/>
              </a:buClr>
              <a:buFont typeface="Wingdings" charset="0"/>
              <a:buChar char="ü"/>
            </a:pPr>
            <a:r>
              <a:rPr kumimoji="1" lang="en-US" dirty="0">
                <a:solidFill>
                  <a:srgbClr val="000000"/>
                </a:solidFill>
                <a:effectLst/>
              </a:rPr>
              <a:t>Syndrome </a:t>
            </a:r>
            <a:r>
              <a:rPr kumimoji="1" lang="en-US" dirty="0" err="1">
                <a:solidFill>
                  <a:srgbClr val="000000"/>
                </a:solidFill>
                <a:effectLst/>
              </a:rPr>
              <a:t>ostéoporose</a:t>
            </a:r>
            <a:r>
              <a:rPr kumimoji="1" lang="en-US" dirty="0">
                <a:solidFill>
                  <a:srgbClr val="000000"/>
                </a:solidFill>
                <a:effectLst/>
              </a:rPr>
              <a:t>- </a:t>
            </a:r>
            <a:r>
              <a:rPr kumimoji="1" lang="en-US" dirty="0" smtClean="0">
                <a:solidFill>
                  <a:srgbClr val="000000"/>
                </a:solidFill>
                <a:effectLst/>
              </a:rPr>
              <a:t> </a:t>
            </a:r>
            <a:r>
              <a:rPr kumimoji="1" lang="en-US" dirty="0" err="1" smtClean="0">
                <a:solidFill>
                  <a:srgbClr val="000000"/>
                </a:solidFill>
                <a:effectLst/>
              </a:rPr>
              <a:t>pseudogliome</a:t>
            </a:r>
            <a:endParaRPr kumimoji="1" lang="en-US" dirty="0" smtClean="0">
              <a:solidFill>
                <a:srgbClr val="000000"/>
              </a:solidFill>
              <a:effectLst/>
            </a:endParaRPr>
          </a:p>
          <a:p>
            <a:pPr>
              <a:spcAft>
                <a:spcPct val="65000"/>
              </a:spcAft>
              <a:buClr>
                <a:schemeClr val="accent2"/>
              </a:buClr>
              <a:buFont typeface="Wingdings" charset="0"/>
              <a:buChar char="ü"/>
            </a:pPr>
            <a:r>
              <a:rPr kumimoji="1" lang="en-US" dirty="0" smtClean="0">
                <a:solidFill>
                  <a:srgbClr val="000000"/>
                </a:solidFill>
                <a:effectLst/>
              </a:rPr>
              <a:t>Gain de </a:t>
            </a:r>
            <a:r>
              <a:rPr kumimoji="1" lang="en-US" dirty="0" err="1" smtClean="0">
                <a:solidFill>
                  <a:srgbClr val="000000"/>
                </a:solidFill>
                <a:effectLst/>
              </a:rPr>
              <a:t>fonction</a:t>
            </a:r>
            <a:endParaRPr kumimoji="1" lang="en-US" dirty="0" smtClean="0">
              <a:solidFill>
                <a:srgbClr val="000000"/>
              </a:solidFill>
              <a:effectLst/>
            </a:endParaRPr>
          </a:p>
          <a:p>
            <a:pPr lvl="1">
              <a:spcAft>
                <a:spcPct val="65000"/>
              </a:spcAft>
              <a:buClr>
                <a:schemeClr val="accent2"/>
              </a:buClr>
              <a:buFont typeface="Wingdings" charset="0"/>
              <a:buChar char="ü"/>
            </a:pPr>
            <a:r>
              <a:rPr kumimoji="1" lang="en-US" dirty="0" err="1" smtClean="0">
                <a:solidFill>
                  <a:srgbClr val="000000"/>
                </a:solidFill>
                <a:effectLst/>
              </a:rPr>
              <a:t>Phénotype</a:t>
            </a:r>
            <a:r>
              <a:rPr kumimoji="1" lang="en-US" dirty="0" smtClean="0">
                <a:solidFill>
                  <a:srgbClr val="000000"/>
                </a:solidFill>
                <a:effectLst/>
              </a:rPr>
              <a:t> </a:t>
            </a:r>
            <a:r>
              <a:rPr kumimoji="1" lang="en-US" dirty="0">
                <a:solidFill>
                  <a:srgbClr val="000000"/>
                </a:solidFill>
                <a:effectLst/>
              </a:rPr>
              <a:t>de masse </a:t>
            </a:r>
            <a:r>
              <a:rPr kumimoji="1" lang="en-US" dirty="0" err="1" smtClean="0">
                <a:solidFill>
                  <a:srgbClr val="000000"/>
                </a:solidFill>
                <a:effectLst/>
              </a:rPr>
              <a:t>élevée</a:t>
            </a:r>
            <a:endParaRPr kumimoji="1" lang="en-US" dirty="0">
              <a:solidFill>
                <a:srgbClr val="000000"/>
              </a:solidFill>
              <a:effectLst/>
            </a:endParaRPr>
          </a:p>
        </p:txBody>
      </p:sp>
    </p:spTree>
    <p:extLst>
      <p:ext uri="{BB962C8B-B14F-4D97-AF65-F5344CB8AC3E}">
        <p14:creationId xmlns:p14="http://schemas.microsoft.com/office/powerpoint/2010/main" val="38300120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Espace réservé du contenu 2"/>
          <p:cNvSpPr>
            <a:spLocks/>
          </p:cNvSpPr>
          <p:nvPr/>
        </p:nvSpPr>
        <p:spPr bwMode="auto">
          <a:xfrm>
            <a:off x="146538" y="45360"/>
            <a:ext cx="8997461"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fr-FR" sz="2400" b="1" dirty="0" smtClean="0"/>
              <a:t>Pourquoi proposer un agent anabolique en première ligne </a:t>
            </a:r>
            <a:r>
              <a:rPr lang="fr-FR" sz="2400" b="1" dirty="0" smtClean="0"/>
              <a:t>?</a:t>
            </a:r>
          </a:p>
          <a:p>
            <a:pPr eaLnBrk="1" hangingPunct="1">
              <a:spcBef>
                <a:spcPct val="20000"/>
              </a:spcBef>
            </a:pPr>
            <a:endParaRPr lang="fr-FR" sz="2400" b="1" dirty="0"/>
          </a:p>
          <a:p>
            <a:pPr eaLnBrk="1" hangingPunct="1">
              <a:spcBef>
                <a:spcPct val="20000"/>
              </a:spcBef>
            </a:pPr>
            <a:r>
              <a:rPr lang="fr-FR" sz="2400" b="1" dirty="0" smtClean="0"/>
              <a:t>			</a:t>
            </a:r>
            <a:endParaRPr lang="fr-FR" sz="2400" b="1" dirty="0" smtClean="0"/>
          </a:p>
        </p:txBody>
      </p:sp>
      <p:sp>
        <p:nvSpPr>
          <p:cNvPr id="2" name="ZoneTexte 1"/>
          <p:cNvSpPr txBox="1"/>
          <p:nvPr/>
        </p:nvSpPr>
        <p:spPr>
          <a:xfrm>
            <a:off x="1296866" y="752068"/>
            <a:ext cx="7847134" cy="923330"/>
          </a:xfrm>
          <a:prstGeom prst="rect">
            <a:avLst/>
          </a:prstGeom>
          <a:noFill/>
        </p:spPr>
        <p:txBody>
          <a:bodyPr wrap="square" rtlCol="0">
            <a:spAutoFit/>
          </a:bodyPr>
          <a:lstStyle/>
          <a:p>
            <a:r>
              <a:rPr lang="fr-FR" b="1" dirty="0" smtClean="0"/>
              <a:t>Parce que </a:t>
            </a:r>
            <a:r>
              <a:rPr lang="nl-BE" b="1" dirty="0" smtClean="0"/>
              <a:t>le positionnement ancien d’un anabolique “en dernière ligne” n’est pas la meilleure option si l’on veut augmenter la DMO corticale</a:t>
            </a:r>
            <a:endParaRPr lang="fr-FR" dirty="0" smtClean="0"/>
          </a:p>
          <a:p>
            <a:endParaRPr lang="fr-FR" dirty="0"/>
          </a:p>
        </p:txBody>
      </p:sp>
      <p:pic>
        <p:nvPicPr>
          <p:cNvPr id="3" name="Image 2" descr="Capture d’écran 2022-01-11 à 10.01.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875" y="1395817"/>
            <a:ext cx="4202164" cy="2980530"/>
          </a:xfrm>
          <a:prstGeom prst="rect">
            <a:avLst/>
          </a:prstGeom>
        </p:spPr>
      </p:pic>
      <p:pic>
        <p:nvPicPr>
          <p:cNvPr id="9" name="Image 8" descr="Capture d’écran 2022-01-11 à 10.03.35.png"/>
          <p:cNvPicPr>
            <a:picLocks noChangeAspect="1"/>
          </p:cNvPicPr>
          <p:nvPr/>
        </p:nvPicPr>
        <p:blipFill rotWithShape="1">
          <a:blip r:embed="rId3">
            <a:extLst>
              <a:ext uri="{28A0092B-C50C-407E-A947-70E740481C1C}">
                <a14:useLocalDpi xmlns:a14="http://schemas.microsoft.com/office/drawing/2010/main" val="0"/>
              </a:ext>
            </a:extLst>
          </a:blip>
          <a:srcRect b="5393"/>
          <a:stretch/>
        </p:blipFill>
        <p:spPr>
          <a:xfrm>
            <a:off x="1072681" y="4705205"/>
            <a:ext cx="7750745" cy="2072306"/>
          </a:xfrm>
          <a:prstGeom prst="rect">
            <a:avLst/>
          </a:prstGeom>
        </p:spPr>
      </p:pic>
      <p:sp>
        <p:nvSpPr>
          <p:cNvPr id="4" name="Rectangle 3"/>
          <p:cNvSpPr/>
          <p:nvPr/>
        </p:nvSpPr>
        <p:spPr>
          <a:xfrm>
            <a:off x="0" y="4413159"/>
            <a:ext cx="4494592" cy="369332"/>
          </a:xfrm>
          <a:prstGeom prst="rect">
            <a:avLst/>
          </a:prstGeom>
        </p:spPr>
        <p:txBody>
          <a:bodyPr wrap="none">
            <a:spAutoFit/>
          </a:bodyPr>
          <a:lstStyle/>
          <a:p>
            <a:r>
              <a:rPr lang="mr-IN" b="1" dirty="0"/>
              <a:t>https://doi.org/10.1002/jbmr.3051</a:t>
            </a:r>
            <a:endParaRPr lang="fr-FR" dirty="0"/>
          </a:p>
        </p:txBody>
      </p:sp>
    </p:spTree>
    <p:extLst>
      <p:ext uri="{BB962C8B-B14F-4D97-AF65-F5344CB8AC3E}">
        <p14:creationId xmlns:p14="http://schemas.microsoft.com/office/powerpoint/2010/main" val="5590141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Espace réservé du contenu 2"/>
          <p:cNvSpPr>
            <a:spLocks/>
          </p:cNvSpPr>
          <p:nvPr/>
        </p:nvSpPr>
        <p:spPr bwMode="auto">
          <a:xfrm>
            <a:off x="146538" y="45360"/>
            <a:ext cx="8997461"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fr-FR" sz="2400" b="1" dirty="0" smtClean="0"/>
              <a:t>Pourquoi proposer un agent anabolique en première ligne </a:t>
            </a:r>
            <a:r>
              <a:rPr lang="fr-FR" sz="2400" b="1" dirty="0" smtClean="0"/>
              <a:t>?</a:t>
            </a:r>
          </a:p>
          <a:p>
            <a:pPr eaLnBrk="1" hangingPunct="1">
              <a:spcBef>
                <a:spcPct val="20000"/>
              </a:spcBef>
            </a:pPr>
            <a:endParaRPr lang="fr-FR" sz="2400" b="1" dirty="0"/>
          </a:p>
          <a:p>
            <a:pPr eaLnBrk="1" hangingPunct="1">
              <a:spcBef>
                <a:spcPct val="20000"/>
              </a:spcBef>
            </a:pPr>
            <a:r>
              <a:rPr lang="fr-FR" sz="2400" b="1" dirty="0" smtClean="0"/>
              <a:t>			</a:t>
            </a:r>
            <a:endParaRPr lang="fr-FR" sz="2400" b="1" dirty="0" smtClean="0"/>
          </a:p>
        </p:txBody>
      </p:sp>
      <p:sp>
        <p:nvSpPr>
          <p:cNvPr id="2" name="ZoneTexte 1"/>
          <p:cNvSpPr txBox="1"/>
          <p:nvPr/>
        </p:nvSpPr>
        <p:spPr>
          <a:xfrm>
            <a:off x="1296866" y="752068"/>
            <a:ext cx="7847134" cy="646331"/>
          </a:xfrm>
          <a:prstGeom prst="rect">
            <a:avLst/>
          </a:prstGeom>
          <a:noFill/>
        </p:spPr>
        <p:txBody>
          <a:bodyPr wrap="square" rtlCol="0">
            <a:spAutoFit/>
          </a:bodyPr>
          <a:lstStyle/>
          <a:p>
            <a:r>
              <a:rPr lang="fr-FR" b="1" dirty="0" smtClean="0"/>
              <a:t>Parce que </a:t>
            </a:r>
            <a:r>
              <a:rPr lang="nl-BE" b="1" dirty="0" smtClean="0"/>
              <a:t>c’est “cout-efficace”</a:t>
            </a:r>
            <a:endParaRPr lang="fr-FR" dirty="0" smtClean="0"/>
          </a:p>
          <a:p>
            <a:endParaRPr lang="fr-FR" dirty="0"/>
          </a:p>
        </p:txBody>
      </p:sp>
      <p:pic>
        <p:nvPicPr>
          <p:cNvPr id="8" name="Image 7" descr="Capture d’écran 2022-01-11 à 10.2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231" y="1736131"/>
            <a:ext cx="7257559" cy="3970982"/>
          </a:xfrm>
          <a:prstGeom prst="rect">
            <a:avLst/>
          </a:prstGeom>
        </p:spPr>
      </p:pic>
    </p:spTree>
    <p:extLst>
      <p:ext uri="{BB962C8B-B14F-4D97-AF65-F5344CB8AC3E}">
        <p14:creationId xmlns:p14="http://schemas.microsoft.com/office/powerpoint/2010/main" val="128786524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393254" y="12329"/>
            <a:ext cx="7644402" cy="2000548"/>
          </a:xfrm>
          <a:prstGeom prst="rect">
            <a:avLst/>
          </a:prstGeom>
          <a:noFill/>
        </p:spPr>
        <p:txBody>
          <a:bodyPr wrap="square" rtlCol="0">
            <a:spAutoFit/>
          </a:bodyPr>
          <a:lstStyle/>
          <a:p>
            <a:r>
              <a:rPr lang="fr-FR" b="1" dirty="0" err="1" smtClean="0"/>
              <a:t>Evinity</a:t>
            </a:r>
            <a:r>
              <a:rPr lang="fr-FR" b="1" dirty="0" smtClean="0"/>
              <a:t>®</a:t>
            </a:r>
          </a:p>
          <a:p>
            <a:endParaRPr lang="fr-FR" sz="800" dirty="0"/>
          </a:p>
          <a:p>
            <a:r>
              <a:rPr lang="fr-FR" dirty="0" smtClean="0"/>
              <a:t>Sous-cutanée, 1/mois, 2 injections de 105 mg chaque mois</a:t>
            </a:r>
          </a:p>
          <a:p>
            <a:r>
              <a:rPr lang="fr-FR" dirty="0" smtClean="0"/>
              <a:t>1 an, avec suivi par un inhibiteur de la résorption</a:t>
            </a:r>
          </a:p>
          <a:p>
            <a:r>
              <a:rPr lang="fr-FR" dirty="0" smtClean="0"/>
              <a:t>Prescription par un rhumatologue, physiothérapeute ou spécialiste en médecine interne</a:t>
            </a:r>
          </a:p>
          <a:p>
            <a:endParaRPr lang="fr-FR" sz="800" dirty="0"/>
          </a:p>
          <a:p>
            <a:r>
              <a:rPr lang="fr-FR" dirty="0" smtClean="0"/>
              <a:t>Condition = ostéoporose sévère</a:t>
            </a:r>
            <a:endParaRPr lang="fr-FR" dirty="0"/>
          </a:p>
        </p:txBody>
      </p:sp>
      <p:pic>
        <p:nvPicPr>
          <p:cNvPr id="4" name="Image 3" descr="Capture d’écran 2022-01-10 à 22.55.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10" y="1988219"/>
            <a:ext cx="7479909" cy="4845123"/>
          </a:xfrm>
          <a:prstGeom prst="rect">
            <a:avLst/>
          </a:prstGeom>
        </p:spPr>
      </p:pic>
    </p:spTree>
    <p:extLst>
      <p:ext uri="{BB962C8B-B14F-4D97-AF65-F5344CB8AC3E}">
        <p14:creationId xmlns:p14="http://schemas.microsoft.com/office/powerpoint/2010/main" val="4195127313"/>
      </p:ext>
    </p:extLst>
  </p:cSld>
  <p:clrMapOvr>
    <a:masterClrMapping/>
  </p:clrMapOvr>
  <mc:AlternateContent xmlns:mc="http://schemas.openxmlformats.org/markup-compatibility/2006" xmlns:p14="http://schemas.microsoft.com/office/powerpoint/2010/main">
    <mc:Choice Requires="p14">
      <p:transition spd="slow" p14:dur="2000" advTm="8334"/>
    </mc:Choice>
    <mc:Fallback xmlns="">
      <p:transition xmlns:p14="http://schemas.microsoft.com/office/powerpoint/2010/main" spd="slow" advTm="8334"/>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393254" y="12329"/>
            <a:ext cx="7644402" cy="5601534"/>
          </a:xfrm>
          <a:prstGeom prst="rect">
            <a:avLst/>
          </a:prstGeom>
          <a:noFill/>
        </p:spPr>
        <p:txBody>
          <a:bodyPr wrap="square" rtlCol="0">
            <a:spAutoFit/>
          </a:bodyPr>
          <a:lstStyle/>
          <a:p>
            <a:r>
              <a:rPr lang="fr-FR" b="1" dirty="0" err="1" smtClean="0"/>
              <a:t>Evinity</a:t>
            </a:r>
            <a:r>
              <a:rPr lang="fr-FR" b="1" dirty="0" smtClean="0"/>
              <a:t>®</a:t>
            </a:r>
          </a:p>
          <a:p>
            <a:endParaRPr lang="fr-FR" sz="800" dirty="0"/>
          </a:p>
          <a:p>
            <a:r>
              <a:rPr lang="fr-FR" dirty="0" smtClean="0"/>
              <a:t>Sous-cutanée, 1/mois, 2 injections de 105 mg chaque mois</a:t>
            </a:r>
          </a:p>
          <a:p>
            <a:r>
              <a:rPr lang="fr-FR" dirty="0" smtClean="0"/>
              <a:t>1 an, avec suivi par un inhibiteur de la résorption</a:t>
            </a:r>
          </a:p>
          <a:p>
            <a:r>
              <a:rPr lang="fr-FR" dirty="0" smtClean="0"/>
              <a:t>Prescription par un rhumatologue, physiothérapeute ou spécialiste en médecine interne</a:t>
            </a:r>
          </a:p>
          <a:p>
            <a:endParaRPr lang="fr-FR" sz="800" dirty="0"/>
          </a:p>
          <a:p>
            <a:r>
              <a:rPr lang="fr-FR" dirty="0" smtClean="0"/>
              <a:t>Condition = ostéoporose sévère</a:t>
            </a:r>
          </a:p>
          <a:p>
            <a:endParaRPr lang="fr-FR" dirty="0"/>
          </a:p>
          <a:p>
            <a:pPr marL="285750" indent="-285750">
              <a:buFontTx/>
              <a:buChar char="•"/>
            </a:pPr>
            <a:r>
              <a:rPr lang="fr-FR" dirty="0" smtClean="0"/>
              <a:t>Ostéoporose densitométrique non fracturaire : </a:t>
            </a:r>
            <a:r>
              <a:rPr lang="fr-FR" b="1" dirty="0" smtClean="0">
                <a:solidFill>
                  <a:srgbClr val="FF0000"/>
                </a:solidFill>
              </a:rPr>
              <a:t>non</a:t>
            </a:r>
          </a:p>
          <a:p>
            <a:pPr marL="285750" indent="-285750">
              <a:buFontTx/>
              <a:buChar char="•"/>
            </a:pPr>
            <a:endParaRPr lang="fr-FR" b="1" dirty="0">
              <a:solidFill>
                <a:srgbClr val="FF0000"/>
              </a:solidFill>
            </a:endParaRPr>
          </a:p>
          <a:p>
            <a:pPr marL="285750" indent="-285750">
              <a:buFontTx/>
              <a:buChar char="•"/>
            </a:pPr>
            <a:r>
              <a:rPr lang="fr-FR" dirty="0" smtClean="0"/>
              <a:t>Fracture majeure unique sans ostéoporose densitométrique : </a:t>
            </a:r>
            <a:r>
              <a:rPr lang="fr-FR" b="1" dirty="0" smtClean="0">
                <a:solidFill>
                  <a:srgbClr val="FF0000"/>
                </a:solidFill>
              </a:rPr>
              <a:t>non</a:t>
            </a:r>
          </a:p>
          <a:p>
            <a:pPr marL="285750" indent="-285750">
              <a:buFontTx/>
              <a:buChar char="•"/>
            </a:pPr>
            <a:endParaRPr lang="fr-FR" dirty="0" smtClean="0"/>
          </a:p>
          <a:p>
            <a:pPr marL="285750" indent="-285750">
              <a:buFontTx/>
              <a:buChar char="•"/>
            </a:pPr>
            <a:r>
              <a:rPr lang="fr-FR" dirty="0"/>
              <a:t>F</a:t>
            </a:r>
            <a:r>
              <a:rPr lang="fr-FR" dirty="0" smtClean="0"/>
              <a:t>racture majeure &lt; 2 ans + ostéoporose </a:t>
            </a:r>
            <a:r>
              <a:rPr lang="fr-FR" dirty="0"/>
              <a:t>densitométrique + </a:t>
            </a:r>
            <a:r>
              <a:rPr lang="fr-FR" dirty="0" smtClean="0"/>
              <a:t>: </a:t>
            </a:r>
            <a:r>
              <a:rPr lang="fr-FR" b="1" dirty="0" smtClean="0">
                <a:solidFill>
                  <a:srgbClr val="008000"/>
                </a:solidFill>
              </a:rPr>
              <a:t>oui</a:t>
            </a:r>
          </a:p>
          <a:p>
            <a:pPr marL="742950" lvl="1" indent="-285750">
              <a:buFontTx/>
              <a:buChar char="•"/>
            </a:pPr>
            <a:r>
              <a:rPr lang="fr-FR" i="1" dirty="0" smtClean="0">
                <a:solidFill>
                  <a:srgbClr val="000000"/>
                </a:solidFill>
              </a:rPr>
              <a:t>(quelles que soit les lignes de traitements antérieurs)</a:t>
            </a:r>
          </a:p>
          <a:p>
            <a:pPr marL="285750" indent="-285750">
              <a:buFontTx/>
              <a:buChar char="•"/>
            </a:pPr>
            <a:endParaRPr lang="fr-FR" b="1" dirty="0">
              <a:solidFill>
                <a:srgbClr val="008000"/>
              </a:solidFill>
            </a:endParaRPr>
          </a:p>
          <a:p>
            <a:pPr marL="285750" indent="-285750">
              <a:buFontTx/>
              <a:buChar char="•"/>
            </a:pPr>
            <a:r>
              <a:rPr lang="fr-FR" dirty="0"/>
              <a:t>Fracture majeure &lt; 2 ans </a:t>
            </a:r>
            <a:r>
              <a:rPr lang="fr-FR" dirty="0" smtClean="0"/>
              <a:t>+ ATCD (quel que soit le timing) de fracture vertébrale (différente de la première fracture) : </a:t>
            </a:r>
            <a:r>
              <a:rPr lang="fr-FR" b="1" dirty="0" smtClean="0">
                <a:solidFill>
                  <a:srgbClr val="008000"/>
                </a:solidFill>
              </a:rPr>
              <a:t>oui</a:t>
            </a:r>
          </a:p>
          <a:p>
            <a:pPr marL="742950" lvl="1" indent="-285750">
              <a:buFontTx/>
              <a:buChar char="•"/>
            </a:pPr>
            <a:r>
              <a:rPr lang="fr-FR" i="1" dirty="0">
                <a:solidFill>
                  <a:srgbClr val="000000"/>
                </a:solidFill>
              </a:rPr>
              <a:t>(quelles que soit les lignes de traitements antérieurs</a:t>
            </a:r>
            <a:r>
              <a:rPr lang="fr-FR" i="1" dirty="0" smtClean="0">
                <a:solidFill>
                  <a:srgbClr val="000000"/>
                </a:solidFill>
              </a:rPr>
              <a:t>)</a:t>
            </a:r>
            <a:endParaRPr lang="fr-FR" b="1" dirty="0">
              <a:solidFill>
                <a:srgbClr val="008000"/>
              </a:solidFill>
            </a:endParaRPr>
          </a:p>
          <a:p>
            <a:pPr marL="285750" indent="-285750">
              <a:buFontTx/>
              <a:buChar char="•"/>
            </a:pPr>
            <a:endParaRPr lang="fr-FR" b="1" dirty="0" smtClean="0">
              <a:solidFill>
                <a:srgbClr val="008000"/>
              </a:solidFill>
            </a:endParaRPr>
          </a:p>
          <a:p>
            <a:r>
              <a:rPr lang="fr-FR" dirty="0" smtClean="0"/>
              <a:t>Remboursement pour 12 conditionnements de 2 seringues de 105mg</a:t>
            </a:r>
          </a:p>
        </p:txBody>
      </p:sp>
    </p:spTree>
    <p:extLst>
      <p:ext uri="{BB962C8B-B14F-4D97-AF65-F5344CB8AC3E}">
        <p14:creationId xmlns:p14="http://schemas.microsoft.com/office/powerpoint/2010/main" val="4140927343"/>
      </p:ext>
    </p:extLst>
  </p:cSld>
  <p:clrMapOvr>
    <a:masterClrMapping/>
  </p:clrMapOvr>
  <mc:AlternateContent xmlns:mc="http://schemas.openxmlformats.org/markup-compatibility/2006" xmlns:p14="http://schemas.microsoft.com/office/powerpoint/2010/main">
    <mc:Choice Requires="p14">
      <p:transition spd="slow" p14:dur="2000" advTm="8334"/>
    </mc:Choice>
    <mc:Fallback xmlns="">
      <p:transition xmlns:p14="http://schemas.microsoft.com/office/powerpoint/2010/main" spd="slow" advTm="8334"/>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30" name="Picture 32"/>
          <p:cNvPicPr>
            <a:picLocks noChangeAspect="1" noChangeArrowheads="1"/>
          </p:cNvPicPr>
          <p:nvPr/>
        </p:nvPicPr>
        <p:blipFill rotWithShape="1">
          <a:blip r:embed="rId2">
            <a:extLst>
              <a:ext uri="{28A0092B-C50C-407E-A947-70E740481C1C}">
                <a14:useLocalDpi xmlns:a14="http://schemas.microsoft.com/office/drawing/2010/main" val="0"/>
              </a:ext>
            </a:extLst>
          </a:blip>
          <a:srcRect l="11591" t="18969" r="54815" b="23007"/>
          <a:stretch/>
        </p:blipFill>
        <p:spPr bwMode="auto">
          <a:xfrm>
            <a:off x="117621" y="1371329"/>
            <a:ext cx="1570961" cy="76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 name="Rectangle 31"/>
          <p:cNvSpPr>
            <a:spLocks noChangeArrowheads="1"/>
          </p:cNvSpPr>
          <p:nvPr/>
        </p:nvSpPr>
        <p:spPr bwMode="auto">
          <a:xfrm>
            <a:off x="3795376" y="6484455"/>
            <a:ext cx="860181" cy="273050"/>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3" name="Rectangle 32"/>
          <p:cNvSpPr>
            <a:spLocks noChangeArrowheads="1"/>
          </p:cNvSpPr>
          <p:nvPr/>
        </p:nvSpPr>
        <p:spPr bwMode="auto">
          <a:xfrm>
            <a:off x="4838729" y="6484455"/>
            <a:ext cx="863112" cy="273050"/>
          </a:xfrm>
          <a:prstGeom prst="rect">
            <a:avLst/>
          </a:prstGeom>
          <a:solidFill>
            <a:srgbClr val="0098C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4" name="Rectangle 33"/>
          <p:cNvSpPr>
            <a:spLocks noChangeArrowheads="1"/>
          </p:cNvSpPr>
          <p:nvPr/>
        </p:nvSpPr>
        <p:spPr bwMode="auto">
          <a:xfrm>
            <a:off x="5880618" y="6484455"/>
            <a:ext cx="861646" cy="273050"/>
          </a:xfrm>
          <a:prstGeom prst="rect">
            <a:avLst/>
          </a:prstGeom>
          <a:solidFill>
            <a:srgbClr val="DC5B2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r>
              <a:rPr lang="fr-FR" sz="8200">
                <a:solidFill>
                  <a:srgbClr val="2D3235"/>
                </a:solidFill>
              </a:rPr>
              <a:t>  </a:t>
            </a:r>
          </a:p>
        </p:txBody>
      </p:sp>
      <p:sp>
        <p:nvSpPr>
          <p:cNvPr id="35" name="Rectangle 34"/>
          <p:cNvSpPr>
            <a:spLocks noChangeArrowheads="1"/>
          </p:cNvSpPr>
          <p:nvPr/>
        </p:nvSpPr>
        <p:spPr bwMode="auto">
          <a:xfrm>
            <a:off x="6953279" y="6484455"/>
            <a:ext cx="861646" cy="273050"/>
          </a:xfrm>
          <a:prstGeom prst="rect">
            <a:avLst/>
          </a:prstGeom>
          <a:solidFill>
            <a:srgbClr val="CD006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Espace réservé du numéro de diapositive 1"/>
          <p:cNvSpPr>
            <a:spLocks noGrp="1"/>
          </p:cNvSpPr>
          <p:nvPr>
            <p:ph type="sldNum" sz="quarter" idx="12"/>
          </p:nvPr>
        </p:nvSpPr>
        <p:spPr/>
        <p:txBody>
          <a:bodyPr/>
          <a:lstStyle/>
          <a:p>
            <a:pPr>
              <a:defRPr/>
            </a:pPr>
            <a:fld id="{77D08968-FC1F-9843-909A-5076BB71D15F}" type="slidenum">
              <a:rPr lang="fr-FR" smtClean="0"/>
              <a:pPr>
                <a:defRPr/>
              </a:pPr>
              <a:t>54</a:t>
            </a:fld>
            <a:endParaRPr lang="fr-FR"/>
          </a:p>
        </p:txBody>
      </p:sp>
      <p:sp>
        <p:nvSpPr>
          <p:cNvPr id="19" name="Sous-titre 2"/>
          <p:cNvSpPr txBox="1">
            <a:spLocks/>
          </p:cNvSpPr>
          <p:nvPr/>
        </p:nvSpPr>
        <p:spPr bwMode="auto">
          <a:xfrm>
            <a:off x="4154336" y="4803652"/>
            <a:ext cx="479772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793" tIns="47896" rIns="95793" bIns="47896"/>
          <a:lstStyle>
            <a:lvl1pPr marL="0" indent="0" algn="ctr" rtl="0" eaLnBrk="0" fontAlgn="base" hangingPunct="0">
              <a:spcBef>
                <a:spcPct val="20000"/>
              </a:spcBef>
              <a:spcAft>
                <a:spcPct val="0"/>
              </a:spcAft>
              <a:buFont typeface="Arial" charset="0"/>
              <a:buNone/>
              <a:defRPr sz="3400" kern="1200">
                <a:solidFill>
                  <a:schemeClr val="tx1">
                    <a:tint val="75000"/>
                  </a:schemeClr>
                </a:solidFill>
                <a:latin typeface="+mn-lt"/>
                <a:ea typeface="ＭＳ Ｐゴシック" charset="0"/>
                <a:cs typeface="ＭＳ Ｐゴシック" charset="0"/>
              </a:defRPr>
            </a:lvl1pPr>
            <a:lvl2pPr marL="478963" indent="0" algn="ctr" rtl="0" eaLnBrk="0" fontAlgn="base" hangingPunct="0">
              <a:spcBef>
                <a:spcPct val="20000"/>
              </a:spcBef>
              <a:spcAft>
                <a:spcPct val="0"/>
              </a:spcAft>
              <a:buFont typeface="Arial" charset="0"/>
              <a:buNone/>
              <a:defRPr sz="2900" kern="1200">
                <a:solidFill>
                  <a:schemeClr val="tx1">
                    <a:tint val="75000"/>
                  </a:schemeClr>
                </a:solidFill>
                <a:latin typeface="+mn-lt"/>
                <a:ea typeface="ＭＳ Ｐゴシック" charset="0"/>
                <a:cs typeface="+mn-cs"/>
              </a:defRPr>
            </a:lvl2pPr>
            <a:lvl3pPr marL="957925" indent="0" algn="ctr" rtl="0" eaLnBrk="0" fontAlgn="base" hangingPunct="0">
              <a:spcBef>
                <a:spcPct val="20000"/>
              </a:spcBef>
              <a:spcAft>
                <a:spcPct val="0"/>
              </a:spcAft>
              <a:buFont typeface="Arial" charset="0"/>
              <a:buNone/>
              <a:defRPr sz="2500" kern="1200">
                <a:solidFill>
                  <a:schemeClr val="tx1">
                    <a:tint val="75000"/>
                  </a:schemeClr>
                </a:solidFill>
                <a:latin typeface="+mn-lt"/>
                <a:ea typeface="ＭＳ Ｐゴシック" charset="0"/>
                <a:cs typeface="+mn-cs"/>
              </a:defRPr>
            </a:lvl3pPr>
            <a:lvl4pPr marL="1436888"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4pPr>
            <a:lvl5pPr marL="1915851"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5pPr>
            <a:lvl6pPr marL="2394814"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6pPr>
            <a:lvl7pPr marL="2873776"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7pPr>
            <a:lvl8pPr marL="3352739"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8pPr>
            <a:lvl9pPr marL="3831702"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9pPr>
          </a:lstStyle>
          <a:p>
            <a:pPr algn="r" eaLnBrk="1" hangingPunct="1">
              <a:defRPr/>
            </a:pPr>
            <a:r>
              <a:rPr lang="fr-BE" sz="2800" b="1" dirty="0" smtClean="0">
                <a:solidFill>
                  <a:schemeClr val="bg1">
                    <a:lumMod val="50000"/>
                  </a:schemeClr>
                </a:solidFill>
                <a:latin typeface="+mj-lt"/>
                <a:cs typeface="Arial" charset="0"/>
              </a:rPr>
              <a:t>Dr Olivier Malaise</a:t>
            </a:r>
          </a:p>
          <a:p>
            <a:pPr algn="r" eaLnBrk="1" hangingPunct="1">
              <a:defRPr/>
            </a:pPr>
            <a:endParaRPr lang="fr-BE" sz="2800" b="1" dirty="0" smtClean="0">
              <a:solidFill>
                <a:schemeClr val="bg1">
                  <a:lumMod val="50000"/>
                </a:schemeClr>
              </a:solidFill>
              <a:latin typeface="+mj-lt"/>
              <a:cs typeface="Arial" charset="0"/>
            </a:endParaRPr>
          </a:p>
          <a:p>
            <a:pPr algn="r" eaLnBrk="1" hangingPunct="1">
              <a:defRPr/>
            </a:pPr>
            <a:r>
              <a:rPr lang="fr-BE" sz="1800" b="1" dirty="0" smtClean="0">
                <a:solidFill>
                  <a:schemeClr val="bg1">
                    <a:lumMod val="50000"/>
                  </a:schemeClr>
                </a:solidFill>
                <a:latin typeface="+mj-lt"/>
                <a:cs typeface="Arial" charset="0"/>
              </a:rPr>
              <a:t> M.D., Ph.D.</a:t>
            </a:r>
          </a:p>
          <a:p>
            <a:pPr algn="r" eaLnBrk="1" hangingPunct="1">
              <a:defRPr/>
            </a:pPr>
            <a:r>
              <a:rPr lang="fr-BE" sz="1800" b="1" dirty="0" smtClean="0">
                <a:solidFill>
                  <a:schemeClr val="bg1">
                    <a:lumMod val="50000"/>
                  </a:schemeClr>
                </a:solidFill>
                <a:latin typeface="+mj-lt"/>
                <a:cs typeface="Arial" charset="0"/>
              </a:rPr>
              <a:t>Service de rhumatologie, CHU de Liège</a:t>
            </a:r>
            <a:endParaRPr lang="fr-BE" sz="1800" b="1" dirty="0">
              <a:solidFill>
                <a:schemeClr val="bg1">
                  <a:lumMod val="50000"/>
                </a:schemeClr>
              </a:solidFill>
              <a:latin typeface="+mj-lt"/>
              <a:cs typeface="Arial" charset="0"/>
            </a:endParaRPr>
          </a:p>
        </p:txBody>
      </p:sp>
      <p:sp>
        <p:nvSpPr>
          <p:cNvPr id="36" name="Rectangle 35"/>
          <p:cNvSpPr>
            <a:spLocks noChangeArrowheads="1"/>
          </p:cNvSpPr>
          <p:nvPr/>
        </p:nvSpPr>
        <p:spPr bwMode="auto">
          <a:xfrm>
            <a:off x="8091883" y="6484455"/>
            <a:ext cx="860181" cy="273050"/>
          </a:xfrm>
          <a:prstGeom prst="rect">
            <a:avLst/>
          </a:prstGeom>
          <a:solidFill>
            <a:srgbClr val="38357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8" name="Sous-titre 2"/>
          <p:cNvSpPr txBox="1">
            <a:spLocks/>
          </p:cNvSpPr>
          <p:nvPr/>
        </p:nvSpPr>
        <p:spPr bwMode="auto">
          <a:xfrm>
            <a:off x="709414" y="500710"/>
            <a:ext cx="8434586"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793" tIns="47896" rIns="95793" bIns="47896"/>
          <a:lstStyle>
            <a:lvl1pPr marL="0" indent="0" algn="ctr" rtl="0" eaLnBrk="0" fontAlgn="base" hangingPunct="0">
              <a:spcBef>
                <a:spcPct val="20000"/>
              </a:spcBef>
              <a:spcAft>
                <a:spcPct val="0"/>
              </a:spcAft>
              <a:buFont typeface="Arial" charset="0"/>
              <a:buNone/>
              <a:defRPr sz="3400" kern="1200">
                <a:solidFill>
                  <a:schemeClr val="tx1">
                    <a:tint val="75000"/>
                  </a:schemeClr>
                </a:solidFill>
                <a:latin typeface="+mn-lt"/>
                <a:ea typeface="ＭＳ Ｐゴシック" charset="0"/>
                <a:cs typeface="ＭＳ Ｐゴシック" charset="0"/>
              </a:defRPr>
            </a:lvl1pPr>
            <a:lvl2pPr marL="478963" indent="0" algn="ctr" rtl="0" eaLnBrk="0" fontAlgn="base" hangingPunct="0">
              <a:spcBef>
                <a:spcPct val="20000"/>
              </a:spcBef>
              <a:spcAft>
                <a:spcPct val="0"/>
              </a:spcAft>
              <a:buFont typeface="Arial" charset="0"/>
              <a:buNone/>
              <a:defRPr sz="2900" kern="1200">
                <a:solidFill>
                  <a:schemeClr val="tx1">
                    <a:tint val="75000"/>
                  </a:schemeClr>
                </a:solidFill>
                <a:latin typeface="+mn-lt"/>
                <a:ea typeface="ＭＳ Ｐゴシック" charset="0"/>
                <a:cs typeface="+mn-cs"/>
              </a:defRPr>
            </a:lvl2pPr>
            <a:lvl3pPr marL="957925" indent="0" algn="ctr" rtl="0" eaLnBrk="0" fontAlgn="base" hangingPunct="0">
              <a:spcBef>
                <a:spcPct val="20000"/>
              </a:spcBef>
              <a:spcAft>
                <a:spcPct val="0"/>
              </a:spcAft>
              <a:buFont typeface="Arial" charset="0"/>
              <a:buNone/>
              <a:defRPr sz="2500" kern="1200">
                <a:solidFill>
                  <a:schemeClr val="tx1">
                    <a:tint val="75000"/>
                  </a:schemeClr>
                </a:solidFill>
                <a:latin typeface="+mn-lt"/>
                <a:ea typeface="ＭＳ Ｐゴシック" charset="0"/>
                <a:cs typeface="+mn-cs"/>
              </a:defRPr>
            </a:lvl3pPr>
            <a:lvl4pPr marL="1436888"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4pPr>
            <a:lvl5pPr marL="1915851" indent="0" algn="ctr" rtl="0" eaLnBrk="0" fontAlgn="base" hangingPunct="0">
              <a:spcBef>
                <a:spcPct val="20000"/>
              </a:spcBef>
              <a:spcAft>
                <a:spcPct val="0"/>
              </a:spcAft>
              <a:buFont typeface="Arial" charset="0"/>
              <a:buNone/>
              <a:defRPr sz="2100" kern="1200">
                <a:solidFill>
                  <a:schemeClr val="tx1">
                    <a:tint val="75000"/>
                  </a:schemeClr>
                </a:solidFill>
                <a:latin typeface="+mn-lt"/>
                <a:ea typeface="ＭＳ Ｐゴシック" charset="0"/>
                <a:cs typeface="+mn-cs"/>
              </a:defRPr>
            </a:lvl5pPr>
            <a:lvl6pPr marL="2394814"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6pPr>
            <a:lvl7pPr marL="2873776"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7pPr>
            <a:lvl8pPr marL="3352739"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8pPr>
            <a:lvl9pPr marL="3831702" indent="0" algn="ctr" defTabSz="478963" rtl="0" eaLnBrk="1" latinLnBrk="0" hangingPunct="1">
              <a:spcBef>
                <a:spcPct val="20000"/>
              </a:spcBef>
              <a:buFont typeface="Arial"/>
              <a:buNone/>
              <a:defRPr sz="2100" kern="1200">
                <a:solidFill>
                  <a:schemeClr val="tx1">
                    <a:tint val="75000"/>
                  </a:schemeClr>
                </a:solidFill>
                <a:latin typeface="+mn-lt"/>
                <a:ea typeface="+mn-ea"/>
                <a:cs typeface="+mn-cs"/>
              </a:defRPr>
            </a:lvl9pPr>
          </a:lstStyle>
          <a:p>
            <a:pPr algn="r" eaLnBrk="1" hangingPunct="1">
              <a:defRPr/>
            </a:pPr>
            <a:r>
              <a:rPr lang="fr-BE" sz="2000" b="1" i="1" dirty="0" smtClean="0">
                <a:solidFill>
                  <a:srgbClr val="000000"/>
                </a:solidFill>
                <a:latin typeface="+mj-lt"/>
                <a:cs typeface="Arial" charset="0"/>
              </a:rPr>
              <a:t>Une nouveauté dans la prise en charge de l’ostéoporose</a:t>
            </a:r>
            <a:endParaRPr lang="fr-BE" sz="2000" b="1" i="1" dirty="0" smtClean="0">
              <a:solidFill>
                <a:srgbClr val="000000"/>
              </a:solidFill>
              <a:latin typeface="+mj-lt"/>
              <a:cs typeface="Arial" charset="0"/>
            </a:endParaRPr>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rcRect t="18" r="8250" b="11852"/>
          <a:stretch>
            <a:fillRect/>
          </a:stretch>
        </p:blipFill>
        <p:spPr bwMode="auto">
          <a:xfrm>
            <a:off x="47034" y="244806"/>
            <a:ext cx="1549047" cy="83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2573574" y="1231919"/>
            <a:ext cx="6378490" cy="3108543"/>
          </a:xfrm>
          <a:prstGeom prst="rect">
            <a:avLst/>
          </a:prstGeom>
          <a:noFill/>
        </p:spPr>
        <p:txBody>
          <a:bodyPr wrap="square" rtlCol="0">
            <a:spAutoFit/>
          </a:bodyPr>
          <a:lstStyle/>
          <a:p>
            <a:pPr algn="just"/>
            <a:r>
              <a:rPr lang="nl-BE" sz="2800" b="1" dirty="0" smtClean="0"/>
              <a:t>Le Romosozumab (Evinity®)</a:t>
            </a:r>
            <a:endParaRPr lang="fr-BE" sz="2800" b="1" dirty="0"/>
          </a:p>
          <a:p>
            <a:pPr algn="just"/>
            <a:endParaRPr lang="fr-BE" sz="2800" b="1" i="1" dirty="0" smtClean="0"/>
          </a:p>
          <a:p>
            <a:pPr marL="457200" indent="-457200" algn="just">
              <a:buAutoNum type="arabicPeriod"/>
            </a:pPr>
            <a:r>
              <a:rPr lang="fr-BE" sz="2000" i="1" dirty="0" smtClean="0"/>
              <a:t>Présentation de la molécule</a:t>
            </a:r>
          </a:p>
          <a:p>
            <a:pPr marL="457200" indent="-457200" algn="just">
              <a:buAutoNum type="arabicPeriod"/>
            </a:pPr>
            <a:endParaRPr lang="fr-BE" sz="2000" b="1" i="1" dirty="0" smtClean="0"/>
          </a:p>
          <a:p>
            <a:pPr marL="457200" indent="-457200" algn="just">
              <a:buAutoNum type="arabicPeriod"/>
            </a:pPr>
            <a:r>
              <a:rPr lang="fr-BE" sz="2000" i="1" dirty="0" smtClean="0"/>
              <a:t>Efficacité par rapport aux autres traitements disponibles</a:t>
            </a:r>
          </a:p>
          <a:p>
            <a:pPr marL="457200" indent="-457200" algn="just">
              <a:buAutoNum type="arabicPeriod"/>
            </a:pPr>
            <a:endParaRPr lang="fr-BE" sz="2000" b="1" i="1" dirty="0"/>
          </a:p>
          <a:p>
            <a:pPr marL="457200" indent="-457200" algn="just">
              <a:buAutoNum type="arabicPeriod"/>
            </a:pPr>
            <a:r>
              <a:rPr lang="fr-FR" sz="2000" i="1" dirty="0" smtClean="0"/>
              <a:t>Place dans la séquence thérapeutique en 2021</a:t>
            </a:r>
          </a:p>
          <a:p>
            <a:pPr marL="457200" indent="-457200" algn="just">
              <a:buAutoNum type="arabicPeriod"/>
            </a:pPr>
            <a:endParaRPr lang="fr-FR" sz="2000" i="1" dirty="0"/>
          </a:p>
          <a:p>
            <a:pPr marL="457200" indent="-457200" algn="just">
              <a:buAutoNum type="arabicPeriod"/>
            </a:pPr>
            <a:r>
              <a:rPr lang="fr-FR" sz="2000" b="1" i="1" dirty="0" smtClean="0"/>
              <a:t>Procédure de gestion des risques</a:t>
            </a:r>
            <a:endParaRPr lang="fr-FR" sz="2000" b="1" i="1" dirty="0" smtClean="0"/>
          </a:p>
        </p:txBody>
      </p:sp>
    </p:spTree>
    <p:extLst>
      <p:ext uri="{BB962C8B-B14F-4D97-AF65-F5344CB8AC3E}">
        <p14:creationId xmlns:p14="http://schemas.microsoft.com/office/powerpoint/2010/main" val="448879796"/>
      </p:ext>
    </p:extLst>
  </p:cSld>
  <p:clrMapOvr>
    <a:masterClrMapping/>
  </p:clrMapOvr>
  <mc:AlternateContent xmlns:mc="http://schemas.openxmlformats.org/markup-compatibility/2006" xmlns:p14="http://schemas.microsoft.com/office/powerpoint/2010/main">
    <mc:Choice Requires="p14">
      <p:transition spd="slow" p14:dur="2000" advTm="8334"/>
    </mc:Choice>
    <mc:Fallback xmlns="">
      <p:transition xmlns:p14="http://schemas.microsoft.com/office/powerpoint/2010/main" spd="slow" advTm="8334"/>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Title 6"/>
          <p:cNvSpPr>
            <a:spLocks noGrp="1"/>
          </p:cNvSpPr>
          <p:nvPr>
            <p:ph type="title"/>
          </p:nvPr>
        </p:nvSpPr>
        <p:spPr/>
        <p:txBody>
          <a:bodyPr>
            <a:normAutofit fontScale="90000"/>
          </a:bodyPr>
          <a:lstStyle/>
          <a:p>
            <a:r>
              <a:rPr lang="en-US" dirty="0"/>
              <a:t>Overview of the Romosozumab Clinical Programme*</a:t>
            </a:r>
          </a:p>
        </p:txBody>
      </p:sp>
      <p:sp>
        <p:nvSpPr>
          <p:cNvPr id="33" name="Rectangle: Rounded Corners 32">
            <a:extLst>
              <a:ext uri="{FF2B5EF4-FFF2-40B4-BE49-F238E27FC236}">
                <a16:creationId xmlns:a16="http://schemas.microsoft.com/office/drawing/2014/main" xmlns="" id="{EC1796FC-5233-436A-8D31-5728D67155FD}"/>
              </a:ext>
            </a:extLst>
          </p:cNvPr>
          <p:cNvSpPr/>
          <p:nvPr/>
        </p:nvSpPr>
        <p:spPr bwMode="auto">
          <a:xfrm>
            <a:off x="3538388"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xmlns="" id="{974F661B-1043-43B2-A329-4D4ECACE5726}"/>
              </a:ext>
            </a:extLst>
          </p:cNvPr>
          <p:cNvSpPr/>
          <p:nvPr/>
        </p:nvSpPr>
        <p:spPr>
          <a:xfrm>
            <a:off x="3563517" y="3502007"/>
            <a:ext cx="1532707" cy="738407"/>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baseline="30000" dirty="0"/>
              <a:t>Dec 2015</a:t>
            </a: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3" action="ppaction://hlinksldjump"/>
              </a:rPr>
              <a:t>FRAME</a:t>
            </a:r>
            <a:endParaRPr lang="en-US" sz="1100" b="1" kern="0" dirty="0"/>
          </a:p>
          <a:p>
            <a:pPr lvl="0" algn="ctr" defTabSz="577850">
              <a:lnSpc>
                <a:spcPct val="90000"/>
              </a:lnSpc>
              <a:spcBef>
                <a:spcPct val="0"/>
              </a:spcBef>
              <a:spcAft>
                <a:spcPct val="35000"/>
              </a:spcAft>
              <a:defRPr/>
            </a:pPr>
            <a:r>
              <a:rPr lang="en-US" sz="1100" b="1" kern="0" dirty="0"/>
              <a:t>(NCT01575834)</a:t>
            </a:r>
            <a:r>
              <a:rPr lang="en-US" sz="1100" b="1" kern="0" baseline="30000" dirty="0"/>
              <a:t>3</a:t>
            </a:r>
            <a:endParaRPr lang="en-US" sz="1100" kern="0" baseline="30000" dirty="0"/>
          </a:p>
        </p:txBody>
      </p:sp>
      <p:sp>
        <p:nvSpPr>
          <p:cNvPr id="52" name="Rectangle 51">
            <a:extLst>
              <a:ext uri="{FF2B5EF4-FFF2-40B4-BE49-F238E27FC236}">
                <a16:creationId xmlns:a16="http://schemas.microsoft.com/office/drawing/2014/main" xmlns="" id="{F95539CA-C123-4666-9C12-CA07A09E6039}"/>
              </a:ext>
            </a:extLst>
          </p:cNvPr>
          <p:cNvSpPr/>
          <p:nvPr/>
        </p:nvSpPr>
        <p:spPr>
          <a:xfrm>
            <a:off x="3662502" y="4237380"/>
            <a:ext cx="1334736" cy="632609"/>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Placebo-controlled fracture study in </a:t>
            </a:r>
            <a:r>
              <a:rPr lang="en-US" sz="800" dirty="0"/>
              <a:t>postmenopausal </a:t>
            </a:r>
            <a:r>
              <a:rPr lang="en-US" sz="800" dirty="0">
                <a:latin typeface="Arial"/>
              </a:rPr>
              <a:t>women with osteoporosis</a:t>
            </a:r>
            <a:br>
              <a:rPr lang="en-US" sz="800" dirty="0">
                <a:latin typeface="Arial"/>
              </a:rPr>
            </a:br>
            <a:r>
              <a:rPr lang="en-US" sz="800" dirty="0">
                <a:latin typeface="Arial"/>
              </a:rPr>
              <a:t>(N = 7180</a:t>
            </a:r>
            <a:r>
              <a:rPr lang="en-US" sz="800" dirty="0" smtClean="0">
                <a:latin typeface="Arial"/>
              </a:rPr>
              <a:t>)</a:t>
            </a:r>
          </a:p>
          <a:p>
            <a:pPr algn="ctr" defTabSz="914377">
              <a:spcAft>
                <a:spcPts val="133"/>
              </a:spcAft>
              <a:defRPr/>
            </a:pPr>
            <a:r>
              <a:rPr lang="en-US" sz="800" b="1" dirty="0" smtClean="0">
                <a:latin typeface="Arial"/>
              </a:rPr>
              <a:t>VS PLACEBO</a:t>
            </a:r>
            <a:endParaRPr lang="en-US" sz="800" b="1" dirty="0">
              <a:latin typeface="Arial"/>
            </a:endParaRPr>
          </a:p>
        </p:txBody>
      </p:sp>
      <p:cxnSp>
        <p:nvCxnSpPr>
          <p:cNvPr id="37" name="Straight Arrow Connector 36">
            <a:extLst>
              <a:ext uri="{FF2B5EF4-FFF2-40B4-BE49-F238E27FC236}">
                <a16:creationId xmlns:a16="http://schemas.microsoft.com/office/drawing/2014/main" xmlns="" id="{9A162751-D96A-4526-8215-9FBEF087FAFA}"/>
              </a:ext>
            </a:extLst>
          </p:cNvPr>
          <p:cNvCxnSpPr>
            <a:cxnSpLocks/>
          </p:cNvCxnSpPr>
          <p:nvPr/>
        </p:nvCxnSpPr>
        <p:spPr bwMode="auto">
          <a:xfrm>
            <a:off x="1227909" y="3246494"/>
            <a:ext cx="7524000" cy="0"/>
          </a:xfrm>
          <a:prstGeom prst="straightConnector1">
            <a:avLst/>
          </a:prstGeom>
          <a:solidFill>
            <a:schemeClr val="accent1"/>
          </a:solidFill>
          <a:ln w="28575" cap="flat" cmpd="sng" algn="ctr">
            <a:solidFill>
              <a:schemeClr val="tx2">
                <a:lumMod val="20000"/>
                <a:lumOff val="80000"/>
              </a:schemeClr>
            </a:solidFill>
            <a:prstDash val="solid"/>
            <a:round/>
            <a:headEnd type="none" w="med" len="med"/>
            <a:tailEnd type="triangle"/>
          </a:ln>
          <a:effectLst/>
        </p:spPr>
      </p:cxnSp>
      <p:cxnSp>
        <p:nvCxnSpPr>
          <p:cNvPr id="38" name="Straight Connector 37">
            <a:extLst>
              <a:ext uri="{FF2B5EF4-FFF2-40B4-BE49-F238E27FC236}">
                <a16:creationId xmlns:a16="http://schemas.microsoft.com/office/drawing/2014/main" xmlns="" id="{003F2E3B-2CE5-4ABF-8135-DCAB6D4192D8}"/>
              </a:ext>
            </a:extLst>
          </p:cNvPr>
          <p:cNvCxnSpPr/>
          <p:nvPr/>
        </p:nvCxnSpPr>
        <p:spPr bwMode="auto">
          <a:xfrm>
            <a:off x="2639782" y="3227305"/>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grpSp>
        <p:nvGrpSpPr>
          <p:cNvPr id="6" name="Group 5">
            <a:extLst>
              <a:ext uri="{FF2B5EF4-FFF2-40B4-BE49-F238E27FC236}">
                <a16:creationId xmlns:a16="http://schemas.microsoft.com/office/drawing/2014/main" xmlns="" id="{1C094415-80BB-492C-B8FD-5C5E36321FD8}"/>
              </a:ext>
            </a:extLst>
          </p:cNvPr>
          <p:cNvGrpSpPr/>
          <p:nvPr/>
        </p:nvGrpSpPr>
        <p:grpSpPr>
          <a:xfrm>
            <a:off x="5691149" y="1442706"/>
            <a:ext cx="1569286" cy="1675338"/>
            <a:chOff x="7149008" y="1710120"/>
            <a:chExt cx="1569286" cy="1675338"/>
          </a:xfrm>
        </p:grpSpPr>
        <p:sp>
          <p:nvSpPr>
            <p:cNvPr id="32" name="Rectangle: Rounded Corners 31">
              <a:extLst>
                <a:ext uri="{FF2B5EF4-FFF2-40B4-BE49-F238E27FC236}">
                  <a16:creationId xmlns:a16="http://schemas.microsoft.com/office/drawing/2014/main" xmlns="" id="{86E5ADB2-FDD2-41B1-8210-03BAFDCD1282}"/>
                </a:ext>
              </a:extLst>
            </p:cNvPr>
            <p:cNvSpPr/>
            <p:nvPr/>
          </p:nvSpPr>
          <p:spPr bwMode="auto">
            <a:xfrm>
              <a:off x="7149008"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xmlns="" id="{7859ACFD-8C7C-4D96-8062-7BB4042DC912}"/>
                </a:ext>
              </a:extLst>
            </p:cNvPr>
            <p:cNvSpPr/>
            <p:nvPr/>
          </p:nvSpPr>
          <p:spPr>
            <a:xfrm>
              <a:off x="7149008" y="1837000"/>
              <a:ext cx="1569286" cy="1548458"/>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ARCH </a:t>
              </a:r>
              <a:endParaRPr lang="en-US" sz="1100" b="1" kern="0" dirty="0"/>
            </a:p>
            <a:p>
              <a:pPr lvl="0" algn="ctr" defTabSz="577850">
                <a:lnSpc>
                  <a:spcPct val="90000"/>
                </a:lnSpc>
                <a:spcBef>
                  <a:spcPct val="0"/>
                </a:spcBef>
                <a:spcAft>
                  <a:spcPct val="35000"/>
                </a:spcAft>
                <a:defRPr/>
              </a:pPr>
              <a:r>
                <a:rPr lang="en-US" sz="1100" b="1" kern="0" dirty="0"/>
                <a:t>(NCT01631214)</a:t>
              </a:r>
              <a:r>
                <a:rPr lang="en-US" sz="1100" b="1" kern="0" baseline="30000" dirty="0"/>
                <a:t>5</a:t>
              </a:r>
            </a:p>
            <a:p>
              <a:pPr algn="ctr" defTabSz="577850">
                <a:lnSpc>
                  <a:spcPct val="90000"/>
                </a:lnSpc>
                <a:spcBef>
                  <a:spcPct val="0"/>
                </a:spcBef>
                <a:defRPr/>
              </a:pPr>
              <a:r>
                <a:rPr lang="en-US" sz="800" dirty="0">
                  <a:latin typeface="Arial"/>
                </a:rPr>
                <a:t>Active-comparator fracture study vs alendronate </a:t>
              </a:r>
              <a:br>
                <a:rPr lang="en-US" sz="800" dirty="0">
                  <a:latin typeface="Arial"/>
                </a:rPr>
              </a:br>
              <a:r>
                <a:rPr lang="en-US" sz="800" dirty="0">
                  <a:latin typeface="Arial"/>
                </a:rPr>
                <a:t>in postmenopausal women with osteoporosis and high risk of fracture (N = 4093</a:t>
              </a:r>
              <a:r>
                <a:rPr lang="en-US" sz="800" dirty="0" smtClean="0">
                  <a:latin typeface="Arial"/>
                </a:rPr>
                <a:t>)</a:t>
              </a:r>
            </a:p>
            <a:p>
              <a:pPr algn="ctr" defTabSz="577850">
                <a:lnSpc>
                  <a:spcPct val="90000"/>
                </a:lnSpc>
                <a:spcBef>
                  <a:spcPct val="0"/>
                </a:spcBef>
                <a:defRPr/>
              </a:pPr>
              <a:r>
                <a:rPr lang="en-US" sz="800" b="1" dirty="0" err="1" smtClean="0">
                  <a:latin typeface="Arial"/>
                </a:rPr>
                <a:t>Vs</a:t>
              </a:r>
              <a:r>
                <a:rPr lang="en-US" sz="800" b="1" dirty="0" smtClean="0">
                  <a:latin typeface="Arial"/>
                </a:rPr>
                <a:t> BISPHOSPHONATE</a:t>
              </a:r>
              <a:endParaRPr lang="en-US" sz="800" b="1" dirty="0">
                <a:latin typeface="Arial"/>
              </a:endParaRPr>
            </a:p>
            <a:p>
              <a:pPr lvl="0" algn="ctr" defTabSz="577850">
                <a:lnSpc>
                  <a:spcPct val="90000"/>
                </a:lnSpc>
                <a:spcBef>
                  <a:spcPct val="0"/>
                </a:spcBef>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800" dirty="0">
                <a:latin typeface="Arial"/>
              </a:endParaRPr>
            </a:p>
            <a:p>
              <a:pPr lvl="0" algn="ctr" defTabSz="577850">
                <a:lnSpc>
                  <a:spcPct val="90000"/>
                </a:lnSpc>
                <a:spcBef>
                  <a:spcPct val="0"/>
                </a:spcBef>
                <a:spcAft>
                  <a:spcPct val="35000"/>
                </a:spcAft>
                <a:defRPr/>
              </a:pPr>
              <a:r>
                <a:rPr lang="en-US" sz="1100" b="1" kern="0" baseline="30000" dirty="0"/>
                <a:t>Feb 2017</a:t>
              </a:r>
            </a:p>
          </p:txBody>
        </p:sp>
      </p:grpSp>
      <p:grpSp>
        <p:nvGrpSpPr>
          <p:cNvPr id="5" name="Group 4">
            <a:extLst>
              <a:ext uri="{FF2B5EF4-FFF2-40B4-BE49-F238E27FC236}">
                <a16:creationId xmlns:a16="http://schemas.microsoft.com/office/drawing/2014/main" xmlns="" id="{98EB2CF0-D1F2-4E33-9FD2-58855425695E}"/>
              </a:ext>
            </a:extLst>
          </p:cNvPr>
          <p:cNvGrpSpPr/>
          <p:nvPr/>
        </p:nvGrpSpPr>
        <p:grpSpPr>
          <a:xfrm>
            <a:off x="3936566" y="1442706"/>
            <a:ext cx="1569286" cy="1710792"/>
            <a:chOff x="5265010" y="1710120"/>
            <a:chExt cx="1569286" cy="1710792"/>
          </a:xfrm>
        </p:grpSpPr>
        <p:sp>
          <p:nvSpPr>
            <p:cNvPr id="31" name="Rectangle: Rounded Corners 30">
              <a:extLst>
                <a:ext uri="{FF2B5EF4-FFF2-40B4-BE49-F238E27FC236}">
                  <a16:creationId xmlns:a16="http://schemas.microsoft.com/office/drawing/2014/main" xmlns="" id="{FE7289FC-B9FA-4C80-B7E6-7A8A0AFADC68}"/>
                </a:ext>
              </a:extLst>
            </p:cNvPr>
            <p:cNvSpPr/>
            <p:nvPr/>
          </p:nvSpPr>
          <p:spPr bwMode="auto">
            <a:xfrm>
              <a:off x="5265010"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xmlns="" id="{C44291B1-6E21-407F-AE52-76F5DED904A6}"/>
                </a:ext>
              </a:extLst>
            </p:cNvPr>
            <p:cNvSpPr/>
            <p:nvPr/>
          </p:nvSpPr>
          <p:spPr>
            <a:xfrm>
              <a:off x="5381271" y="1836547"/>
              <a:ext cx="1336765" cy="1584365"/>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BRIDGE</a:t>
              </a:r>
              <a:endParaRPr lang="en-US" sz="1100" b="1" kern="0" dirty="0"/>
            </a:p>
            <a:p>
              <a:pPr lvl="0" algn="ctr" defTabSz="577850">
                <a:lnSpc>
                  <a:spcPct val="90000"/>
                </a:lnSpc>
                <a:spcBef>
                  <a:spcPct val="0"/>
                </a:spcBef>
                <a:spcAft>
                  <a:spcPct val="35000"/>
                </a:spcAft>
                <a:defRPr/>
              </a:pPr>
              <a:r>
                <a:rPr lang="en-US" sz="1100" b="1" kern="0" dirty="0"/>
                <a:t>(NCT02186171)</a:t>
              </a:r>
              <a:r>
                <a:rPr lang="en-US" sz="1100" b="1" kern="0" baseline="30000" dirty="0"/>
                <a:t>4</a:t>
              </a:r>
            </a:p>
            <a:p>
              <a:pPr algn="ctr" defTabSz="577850">
                <a:lnSpc>
                  <a:spcPct val="90000"/>
                </a:lnSpc>
                <a:spcBef>
                  <a:spcPct val="0"/>
                </a:spcBef>
                <a:spcAft>
                  <a:spcPct val="35000"/>
                </a:spcAft>
                <a:defRPr/>
              </a:pPr>
              <a:r>
                <a:rPr lang="en-US" sz="800" dirty="0">
                  <a:latin typeface="Arial"/>
                </a:rPr>
                <a:t>Placebo-controlled BMD study in men with osteoporosis (N = 245</a:t>
              </a:r>
              <a:r>
                <a:rPr lang="en-US" sz="800" dirty="0" smtClean="0">
                  <a:latin typeface="Arial"/>
                </a:rPr>
                <a:t>)</a:t>
              </a:r>
            </a:p>
            <a:p>
              <a:pPr algn="ctr" defTabSz="577850">
                <a:lnSpc>
                  <a:spcPct val="90000"/>
                </a:lnSpc>
                <a:spcBef>
                  <a:spcPct val="0"/>
                </a:spcBef>
                <a:spcAft>
                  <a:spcPct val="35000"/>
                </a:spcAft>
                <a:defRPr/>
              </a:pPr>
              <a:r>
                <a:rPr lang="en-US" sz="800" b="1" dirty="0" smtClean="0">
                  <a:latin typeface="Arial"/>
                </a:rPr>
                <a:t>VS PLACEBO (HOMME)</a:t>
              </a:r>
              <a:endParaRPr lang="en-US" sz="800" b="1" dirty="0">
                <a:latin typeface="Arial"/>
              </a:endParaRP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endParaRPr lang="en-US" sz="1100" b="1" kern="0" baseline="30000" dirty="0"/>
            </a:p>
            <a:p>
              <a:pPr lvl="0" algn="ctr" defTabSz="577850">
                <a:lnSpc>
                  <a:spcPct val="90000"/>
                </a:lnSpc>
                <a:spcBef>
                  <a:spcPct val="0"/>
                </a:spcBef>
                <a:spcAft>
                  <a:spcPct val="35000"/>
                </a:spcAft>
                <a:defRPr/>
              </a:pPr>
              <a:r>
                <a:rPr lang="en-US" sz="1100" b="1" kern="0" baseline="30000" dirty="0"/>
                <a:t>Feb 2016</a:t>
              </a:r>
            </a:p>
          </p:txBody>
        </p:sp>
      </p:grpSp>
      <p:sp>
        <p:nvSpPr>
          <p:cNvPr id="44" name="Rectangle 43">
            <a:extLst>
              <a:ext uri="{FF2B5EF4-FFF2-40B4-BE49-F238E27FC236}">
                <a16:creationId xmlns:a16="http://schemas.microsoft.com/office/drawing/2014/main" xmlns="" id="{E6881457-0292-4333-8F84-1922C593F710}"/>
              </a:ext>
            </a:extLst>
          </p:cNvPr>
          <p:cNvSpPr/>
          <p:nvPr/>
        </p:nvSpPr>
        <p:spPr>
          <a:xfrm>
            <a:off x="-163897" y="3046103"/>
            <a:ext cx="1313016" cy="528606"/>
          </a:xfrm>
          <a:prstGeom prst="rect">
            <a:avLst/>
          </a:prstGeom>
        </p:spPr>
        <p:txBody>
          <a:bodyPr wrap="square">
            <a:spAutoFit/>
          </a:bodyPr>
          <a:lstStyle/>
          <a:p>
            <a:pPr lvl="0" algn="ctr" defTabSz="577850">
              <a:lnSpc>
                <a:spcPct val="90000"/>
              </a:lnSpc>
              <a:spcBef>
                <a:spcPct val="0"/>
              </a:spcBef>
              <a:spcAft>
                <a:spcPct val="35000"/>
              </a:spcAft>
              <a:defRPr/>
            </a:pPr>
            <a:r>
              <a:rPr lang="en-US" sz="1050" b="1" kern="0" dirty="0"/>
              <a:t>Primary completion </a:t>
            </a:r>
            <a:br>
              <a:rPr lang="en-US" sz="1050" b="1" kern="0" dirty="0"/>
            </a:br>
            <a:r>
              <a:rPr lang="en-US" sz="1050" b="1" kern="0" dirty="0"/>
              <a:t>date</a:t>
            </a:r>
            <a:endParaRPr lang="en-US" sz="1050" b="1" kern="0" baseline="30000" dirty="0"/>
          </a:p>
        </p:txBody>
      </p:sp>
      <p:cxnSp>
        <p:nvCxnSpPr>
          <p:cNvPr id="45" name="Straight Connector 44">
            <a:extLst>
              <a:ext uri="{FF2B5EF4-FFF2-40B4-BE49-F238E27FC236}">
                <a16:creationId xmlns:a16="http://schemas.microsoft.com/office/drawing/2014/main" xmlns="" id="{08849FA8-94DA-4F45-902A-24E7F1DD0F21}"/>
              </a:ext>
            </a:extLst>
          </p:cNvPr>
          <p:cNvCxnSpPr/>
          <p:nvPr/>
        </p:nvCxnSpPr>
        <p:spPr bwMode="auto">
          <a:xfrm>
            <a:off x="4312623" y="322818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9CBAEF34-66B8-4B51-8965-3687943599AD}"/>
              </a:ext>
            </a:extLst>
          </p:cNvPr>
          <p:cNvCxnSpPr/>
          <p:nvPr/>
        </p:nvCxnSpPr>
        <p:spPr bwMode="auto">
          <a:xfrm>
            <a:off x="4735559" y="2972083"/>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E56413F6-B8BA-471B-94B1-0BD44CBA09A5}"/>
              </a:ext>
            </a:extLst>
          </p:cNvPr>
          <p:cNvCxnSpPr/>
          <p:nvPr/>
        </p:nvCxnSpPr>
        <p:spPr bwMode="auto">
          <a:xfrm>
            <a:off x="6481922" y="298257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35" name="Rectangle: Rounded Corners 34">
            <a:extLst>
              <a:ext uri="{FF2B5EF4-FFF2-40B4-BE49-F238E27FC236}">
                <a16:creationId xmlns:a16="http://schemas.microsoft.com/office/drawing/2014/main" xmlns="" id="{E5D33C9A-83DF-4060-A353-B08AB7ECD413}"/>
              </a:ext>
            </a:extLst>
          </p:cNvPr>
          <p:cNvSpPr/>
          <p:nvPr/>
        </p:nvSpPr>
        <p:spPr bwMode="auto">
          <a:xfrm>
            <a:off x="590308" y="1442706"/>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cxnSp>
        <p:nvCxnSpPr>
          <p:cNvPr id="49" name="Straight Connector 48">
            <a:extLst>
              <a:ext uri="{FF2B5EF4-FFF2-40B4-BE49-F238E27FC236}">
                <a16:creationId xmlns:a16="http://schemas.microsoft.com/office/drawing/2014/main" xmlns="" id="{4045A914-1F06-4795-9225-CB680A57F198}"/>
              </a:ext>
            </a:extLst>
          </p:cNvPr>
          <p:cNvCxnSpPr/>
          <p:nvPr/>
        </p:nvCxnSpPr>
        <p:spPr bwMode="auto">
          <a:xfrm>
            <a:off x="1375313" y="298086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50" name="Rectangle 49">
            <a:extLst>
              <a:ext uri="{FF2B5EF4-FFF2-40B4-BE49-F238E27FC236}">
                <a16:creationId xmlns:a16="http://schemas.microsoft.com/office/drawing/2014/main" xmlns="" id="{1762625D-C7E4-44F9-8D45-FBB5F84AB92A}"/>
              </a:ext>
            </a:extLst>
          </p:cNvPr>
          <p:cNvSpPr/>
          <p:nvPr/>
        </p:nvSpPr>
        <p:spPr>
          <a:xfrm>
            <a:off x="550313" y="1623908"/>
            <a:ext cx="1650000" cy="1398332"/>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rId4" action="ppaction://hlinksldjump"/>
              </a:rPr>
              <a:t>PHASE II</a:t>
            </a:r>
            <a:endParaRPr lang="en-US" sz="1100" b="1" kern="0" dirty="0"/>
          </a:p>
          <a:p>
            <a:pPr lvl="0" algn="ctr" defTabSz="577850">
              <a:lnSpc>
                <a:spcPct val="90000"/>
              </a:lnSpc>
              <a:spcBef>
                <a:spcPct val="0"/>
              </a:spcBef>
              <a:spcAft>
                <a:spcPct val="35000"/>
              </a:spcAft>
              <a:defRPr/>
            </a:pPr>
            <a:r>
              <a:rPr lang="en-US" sz="1100" b="1" kern="0" dirty="0"/>
              <a:t>(</a:t>
            </a:r>
            <a:r>
              <a:rPr lang="en-GB" sz="1100" b="1" kern="0" dirty="0"/>
              <a:t>NCT00896532</a:t>
            </a:r>
            <a:r>
              <a:rPr lang="en-US" sz="1100" b="1" kern="0" dirty="0"/>
              <a:t>)</a:t>
            </a:r>
            <a:r>
              <a:rPr lang="en-US" sz="1100" b="1" kern="0" baseline="30000" dirty="0"/>
              <a:t>1</a:t>
            </a:r>
          </a:p>
          <a:p>
            <a:pPr algn="ctr" defTabSz="577850">
              <a:lnSpc>
                <a:spcPct val="90000"/>
              </a:lnSpc>
              <a:spcBef>
                <a:spcPct val="0"/>
              </a:spcBef>
              <a:spcAft>
                <a:spcPct val="35000"/>
              </a:spcAft>
              <a:defRPr/>
            </a:pPr>
            <a:r>
              <a:rPr lang="en-US" sz="800" dirty="0">
                <a:latin typeface="Arial"/>
              </a:rPr>
              <a:t>Efficacy and safety vs alendronate, teriparatide and placebo in postmenopausal women with low BMD (N = 419)</a:t>
            </a: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baseline="30000" dirty="0"/>
              <a:t>Feb 2011</a:t>
            </a:r>
          </a:p>
        </p:txBody>
      </p:sp>
      <p:sp>
        <p:nvSpPr>
          <p:cNvPr id="34" name="Rectangle: Rounded Corners 33">
            <a:extLst>
              <a:ext uri="{FF2B5EF4-FFF2-40B4-BE49-F238E27FC236}">
                <a16:creationId xmlns:a16="http://schemas.microsoft.com/office/drawing/2014/main" xmlns="" id="{BF0E1E0E-812D-4E4D-9391-0A7BE5C172F8}"/>
              </a:ext>
            </a:extLst>
          </p:cNvPr>
          <p:cNvSpPr/>
          <p:nvPr/>
        </p:nvSpPr>
        <p:spPr bwMode="auto">
          <a:xfrm>
            <a:off x="1845721"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xmlns="" id="{8A561779-7DA4-4E6F-A1D4-6E8FC851F86D}"/>
              </a:ext>
            </a:extLst>
          </p:cNvPr>
          <p:cNvSpPr/>
          <p:nvPr/>
        </p:nvSpPr>
        <p:spPr>
          <a:xfrm>
            <a:off x="1973856" y="3540515"/>
            <a:ext cx="1313016" cy="899221"/>
          </a:xfrm>
          <a:prstGeom prst="rect">
            <a:avLst/>
          </a:prstGeom>
        </p:spPr>
        <p:txBody>
          <a:bodyPr wrap="square">
            <a:spAutoFit/>
          </a:bodyPr>
          <a:lstStyle/>
          <a:p>
            <a:pPr algn="ctr" defTabSz="577850">
              <a:lnSpc>
                <a:spcPct val="90000"/>
              </a:lnSpc>
              <a:spcBef>
                <a:spcPct val="0"/>
              </a:spcBef>
              <a:spcAft>
                <a:spcPct val="35000"/>
              </a:spcAft>
              <a:defRPr/>
            </a:pPr>
            <a:r>
              <a:rPr lang="en-US" sz="1100" b="1" kern="0" baseline="30000" dirty="0"/>
              <a:t>May 2015</a:t>
            </a:r>
          </a:p>
          <a:p>
            <a:pPr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5" action="ppaction://hlinksldjump"/>
              </a:rPr>
              <a:t>STRUCTURE</a:t>
            </a:r>
            <a:endParaRPr lang="en-US" sz="1100" b="1" kern="0" dirty="0"/>
          </a:p>
          <a:p>
            <a:pPr lvl="0" algn="ctr" defTabSz="577850">
              <a:lnSpc>
                <a:spcPct val="90000"/>
              </a:lnSpc>
              <a:spcBef>
                <a:spcPct val="0"/>
              </a:spcBef>
              <a:spcAft>
                <a:spcPct val="35000"/>
              </a:spcAft>
              <a:defRPr/>
            </a:pPr>
            <a:r>
              <a:rPr lang="en-US" sz="1100" b="1" kern="0" dirty="0"/>
              <a:t>(NCT01796301)</a:t>
            </a:r>
            <a:r>
              <a:rPr lang="en-US" sz="1100" b="1" kern="0" baseline="30000" dirty="0"/>
              <a:t>2</a:t>
            </a:r>
          </a:p>
          <a:p>
            <a:pPr lvl="0" algn="ctr" defTabSz="577850">
              <a:lnSpc>
                <a:spcPct val="90000"/>
              </a:lnSpc>
              <a:spcBef>
                <a:spcPct val="0"/>
              </a:spcBef>
              <a:spcAft>
                <a:spcPct val="35000"/>
              </a:spcAft>
              <a:defRPr/>
            </a:pPr>
            <a:endParaRPr lang="en-US" sz="1100" b="1" kern="0" baseline="30000" dirty="0">
              <a:solidFill>
                <a:schemeClr val="tx2"/>
              </a:solidFill>
            </a:endParaRPr>
          </a:p>
        </p:txBody>
      </p:sp>
      <p:sp>
        <p:nvSpPr>
          <p:cNvPr id="53" name="Rectangle 52">
            <a:extLst>
              <a:ext uri="{FF2B5EF4-FFF2-40B4-BE49-F238E27FC236}">
                <a16:creationId xmlns:a16="http://schemas.microsoft.com/office/drawing/2014/main" xmlns="" id="{EEA37A00-6F8E-4623-99F0-B61A9666F4A7}"/>
              </a:ext>
            </a:extLst>
          </p:cNvPr>
          <p:cNvSpPr/>
          <p:nvPr/>
        </p:nvSpPr>
        <p:spPr>
          <a:xfrm>
            <a:off x="1872358" y="4260536"/>
            <a:ext cx="1532707" cy="75572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Active-comparator BMD study</a:t>
            </a:r>
            <a:br>
              <a:rPr lang="en-US" sz="800" dirty="0">
                <a:latin typeface="Arial"/>
              </a:rPr>
            </a:br>
            <a:r>
              <a:rPr lang="en-US" sz="800" dirty="0">
                <a:latin typeface="Arial"/>
              </a:rPr>
              <a:t>vs teriparatide in </a:t>
            </a:r>
            <a:r>
              <a:rPr lang="en-US" sz="800" dirty="0"/>
              <a:t>postmenopausal </a:t>
            </a:r>
            <a:r>
              <a:rPr lang="en-US" sz="800" dirty="0">
                <a:latin typeface="Arial"/>
              </a:rPr>
              <a:t>women with </a:t>
            </a:r>
            <a:r>
              <a:rPr lang="en-US" sz="800" spc="-13" dirty="0">
                <a:latin typeface="Arial"/>
              </a:rPr>
              <a:t>osteoporosis</a:t>
            </a:r>
            <a:r>
              <a:rPr lang="en-US" sz="800" spc="-93" dirty="0">
                <a:latin typeface="Arial"/>
              </a:rPr>
              <a:t> </a:t>
            </a:r>
            <a:r>
              <a:rPr lang="en-US" sz="800" spc="-13" dirty="0">
                <a:latin typeface="Arial"/>
              </a:rPr>
              <a:t>transitioning</a:t>
            </a:r>
            <a:r>
              <a:rPr lang="en-US" sz="800" spc="-93" dirty="0">
                <a:latin typeface="Arial"/>
              </a:rPr>
              <a:t> </a:t>
            </a:r>
            <a:r>
              <a:rPr lang="en-US" sz="800" spc="-13" dirty="0">
                <a:latin typeface="Arial"/>
              </a:rPr>
              <a:t>from</a:t>
            </a:r>
            <a:r>
              <a:rPr lang="en-US" sz="800" spc="-93" dirty="0">
                <a:latin typeface="Arial"/>
              </a:rPr>
              <a:t> </a:t>
            </a:r>
            <a:r>
              <a:rPr lang="en-US" sz="800" spc="-13" dirty="0">
                <a:latin typeface="Arial"/>
              </a:rPr>
              <a:t>alendronate</a:t>
            </a:r>
            <a:br>
              <a:rPr lang="en-US" sz="800" spc="-13" dirty="0">
                <a:latin typeface="Arial"/>
              </a:rPr>
            </a:br>
            <a:r>
              <a:rPr lang="en-US" sz="800" dirty="0">
                <a:latin typeface="Arial"/>
              </a:rPr>
              <a:t>(N = 436</a:t>
            </a:r>
            <a:r>
              <a:rPr lang="en-US" sz="800" dirty="0" smtClean="0">
                <a:solidFill>
                  <a:srgbClr val="636363"/>
                </a:solidFill>
                <a:latin typeface="Arial"/>
              </a:rPr>
              <a:t>)</a:t>
            </a:r>
          </a:p>
          <a:p>
            <a:pPr algn="ctr" defTabSz="914377">
              <a:spcAft>
                <a:spcPts val="133"/>
              </a:spcAft>
              <a:defRPr/>
            </a:pPr>
            <a:r>
              <a:rPr lang="en-US" sz="800" b="1" dirty="0" smtClean="0">
                <a:solidFill>
                  <a:srgbClr val="636363"/>
                </a:solidFill>
                <a:latin typeface="Arial"/>
              </a:rPr>
              <a:t>VS TERIPARATIDE</a:t>
            </a:r>
            <a:endParaRPr lang="en-US" sz="800" b="1" dirty="0">
              <a:solidFill>
                <a:srgbClr val="636363"/>
              </a:solidFill>
              <a:latin typeface="Arial"/>
            </a:endParaRPr>
          </a:p>
        </p:txBody>
      </p:sp>
      <p:sp>
        <p:nvSpPr>
          <p:cNvPr id="26" name="Text Placeholder 2">
            <a:extLst>
              <a:ext uri="{FF2B5EF4-FFF2-40B4-BE49-F238E27FC236}">
                <a16:creationId xmlns:a16="http://schemas.microsoft.com/office/drawing/2014/main" xmlns="" id="{5A75CB12-3003-4DBE-B108-AD904F138862}"/>
              </a:ext>
            </a:extLst>
          </p:cNvPr>
          <p:cNvSpPr txBox="1">
            <a:spLocks/>
          </p:cNvSpPr>
          <p:nvPr/>
        </p:nvSpPr>
        <p:spPr>
          <a:xfrm>
            <a:off x="216000" y="5750127"/>
            <a:ext cx="8628455" cy="881780"/>
          </a:xfr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777777"/>
                </a:solidFill>
                <a:cs typeface="Arial" panose="020B0604020202020204" pitchFamily="34" charset="0"/>
              </a:rPr>
              <a:t>*Not all romosozumab clinical studies listed.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BMD = bone mineral density.</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1. McClung MR,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2014;370:412–20; 2. </a:t>
            </a:r>
            <a:r>
              <a:rPr lang="nb-NO" sz="900" dirty="0">
                <a:solidFill>
                  <a:srgbClr val="777777"/>
                </a:solidFill>
                <a:cs typeface="Arial" panose="020B0604020202020204" pitchFamily="34" charset="0"/>
              </a:rPr>
              <a:t>Langdahl BL, </a:t>
            </a:r>
            <a:r>
              <a:rPr lang="nb-NO" sz="900" i="1" dirty="0">
                <a:solidFill>
                  <a:srgbClr val="777777"/>
                </a:solidFill>
                <a:cs typeface="Arial" panose="020B0604020202020204" pitchFamily="34" charset="0"/>
              </a:rPr>
              <a:t>et al. Lancet </a:t>
            </a:r>
            <a:r>
              <a:rPr lang="nb-NO" sz="900" dirty="0">
                <a:solidFill>
                  <a:srgbClr val="777777"/>
                </a:solidFill>
                <a:cs typeface="Arial" panose="020B0604020202020204" pitchFamily="34" charset="0"/>
              </a:rPr>
              <a:t>2017;390:1585–94;</a:t>
            </a:r>
            <a:r>
              <a:rPr lang="en-GB" sz="900" dirty="0">
                <a:solidFill>
                  <a:srgbClr val="777777"/>
                </a:solidFill>
                <a:cs typeface="Arial" panose="020B0604020202020204" pitchFamily="34" charset="0"/>
              </a:rPr>
              <a:t> </a:t>
            </a:r>
            <a:r>
              <a:rPr lang="nb-NO" sz="900" dirty="0">
                <a:solidFill>
                  <a:srgbClr val="777777"/>
                </a:solidFill>
                <a:cs typeface="Arial" panose="020B0604020202020204" pitchFamily="34" charset="0"/>
              </a:rPr>
              <a:t>3</a:t>
            </a:r>
            <a:r>
              <a:rPr lang="nb-NO" altLang="en-US" sz="900" dirty="0">
                <a:solidFill>
                  <a:srgbClr val="777777"/>
                </a:solidFill>
                <a:cs typeface="Arial" panose="020B0604020202020204" pitchFamily="34" charset="0"/>
              </a:rPr>
              <a:t>. Cosman F, </a:t>
            </a:r>
            <a:r>
              <a:rPr lang="nb-NO" altLang="en-US" sz="900" i="1" dirty="0">
                <a:solidFill>
                  <a:srgbClr val="777777"/>
                </a:solidFill>
                <a:cs typeface="Arial" panose="020B0604020202020204" pitchFamily="34" charset="0"/>
              </a:rPr>
              <a:t>et al. N Engl J Med </a:t>
            </a:r>
            <a:r>
              <a:rPr lang="nb-NO" altLang="en-US" sz="900" dirty="0">
                <a:solidFill>
                  <a:srgbClr val="777777"/>
                </a:solidFill>
                <a:cs typeface="Arial" panose="020B0604020202020204" pitchFamily="34" charset="0"/>
              </a:rPr>
              <a:t>2016;375:1532–43;</a:t>
            </a:r>
            <a:r>
              <a:rPr lang="en-US" sz="900" dirty="0">
                <a:solidFill>
                  <a:srgbClr val="777777"/>
                </a:solidFill>
                <a:cs typeface="Arial" panose="020B0604020202020204" pitchFamily="34" charset="0"/>
              </a:rPr>
              <a:t>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4</a:t>
            </a:r>
            <a:r>
              <a:rPr lang="en-US"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Lewiecki EM, </a:t>
            </a:r>
            <a:r>
              <a:rPr lang="en-US" sz="900" i="1" dirty="0">
                <a:solidFill>
                  <a:srgbClr val="777777"/>
                </a:solidFill>
                <a:cs typeface="Arial" panose="020B0604020202020204" pitchFamily="34" charset="0"/>
              </a:rPr>
              <a:t>et al. J Clin Endocrinol Metab </a:t>
            </a:r>
            <a:r>
              <a:rPr lang="en-US" sz="900" dirty="0">
                <a:solidFill>
                  <a:srgbClr val="777777"/>
                </a:solidFill>
                <a:cs typeface="Arial" panose="020B0604020202020204" pitchFamily="34" charset="0"/>
              </a:rPr>
              <a:t>2018;103:3183–93; 5</a:t>
            </a:r>
            <a:r>
              <a:rPr lang="nb-NO"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Saag KG,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2017;377:1417–27.</a:t>
            </a:r>
          </a:p>
        </p:txBody>
      </p:sp>
      <p:sp>
        <p:nvSpPr>
          <p:cNvPr id="25" name="Rectangle 24"/>
          <p:cNvSpPr/>
          <p:nvPr/>
        </p:nvSpPr>
        <p:spPr>
          <a:xfrm>
            <a:off x="1725355" y="3574709"/>
            <a:ext cx="1802433" cy="1583312"/>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7064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Title 6"/>
          <p:cNvSpPr>
            <a:spLocks noGrp="1"/>
          </p:cNvSpPr>
          <p:nvPr>
            <p:ph type="title"/>
          </p:nvPr>
        </p:nvSpPr>
        <p:spPr/>
        <p:txBody>
          <a:bodyPr>
            <a:normAutofit fontScale="90000"/>
          </a:bodyPr>
          <a:lstStyle/>
          <a:p>
            <a:r>
              <a:rPr lang="en-US" dirty="0"/>
              <a:t>Overview of the Romosozumab Clinical Programme*</a:t>
            </a:r>
          </a:p>
        </p:txBody>
      </p:sp>
      <p:sp>
        <p:nvSpPr>
          <p:cNvPr id="33" name="Rectangle: Rounded Corners 32">
            <a:extLst>
              <a:ext uri="{FF2B5EF4-FFF2-40B4-BE49-F238E27FC236}">
                <a16:creationId xmlns:a16="http://schemas.microsoft.com/office/drawing/2014/main" xmlns="" id="{EC1796FC-5233-436A-8D31-5728D67155FD}"/>
              </a:ext>
            </a:extLst>
          </p:cNvPr>
          <p:cNvSpPr/>
          <p:nvPr/>
        </p:nvSpPr>
        <p:spPr bwMode="auto">
          <a:xfrm>
            <a:off x="3538388"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xmlns="" id="{974F661B-1043-43B2-A329-4D4ECACE5726}"/>
              </a:ext>
            </a:extLst>
          </p:cNvPr>
          <p:cNvSpPr/>
          <p:nvPr/>
        </p:nvSpPr>
        <p:spPr>
          <a:xfrm>
            <a:off x="3563517" y="3502007"/>
            <a:ext cx="1532707" cy="738407"/>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baseline="30000" dirty="0"/>
              <a:t>Dec 2015</a:t>
            </a: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3" action="ppaction://hlinksldjump"/>
              </a:rPr>
              <a:t>FRAME</a:t>
            </a:r>
            <a:endParaRPr lang="en-US" sz="1100" b="1" kern="0" dirty="0"/>
          </a:p>
          <a:p>
            <a:pPr lvl="0" algn="ctr" defTabSz="577850">
              <a:lnSpc>
                <a:spcPct val="90000"/>
              </a:lnSpc>
              <a:spcBef>
                <a:spcPct val="0"/>
              </a:spcBef>
              <a:spcAft>
                <a:spcPct val="35000"/>
              </a:spcAft>
              <a:defRPr/>
            </a:pPr>
            <a:r>
              <a:rPr lang="en-US" sz="1100" b="1" kern="0" dirty="0"/>
              <a:t>(NCT01575834)</a:t>
            </a:r>
            <a:r>
              <a:rPr lang="en-US" sz="1100" b="1" kern="0" baseline="30000" dirty="0"/>
              <a:t>3</a:t>
            </a:r>
            <a:endParaRPr lang="en-US" sz="1100" kern="0" baseline="30000" dirty="0"/>
          </a:p>
        </p:txBody>
      </p:sp>
      <p:sp>
        <p:nvSpPr>
          <p:cNvPr id="52" name="Rectangle 51">
            <a:extLst>
              <a:ext uri="{FF2B5EF4-FFF2-40B4-BE49-F238E27FC236}">
                <a16:creationId xmlns:a16="http://schemas.microsoft.com/office/drawing/2014/main" xmlns="" id="{F95539CA-C123-4666-9C12-CA07A09E6039}"/>
              </a:ext>
            </a:extLst>
          </p:cNvPr>
          <p:cNvSpPr/>
          <p:nvPr/>
        </p:nvSpPr>
        <p:spPr>
          <a:xfrm>
            <a:off x="3662502" y="4237380"/>
            <a:ext cx="1334736" cy="632609"/>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Placebo-controlled fracture study in </a:t>
            </a:r>
            <a:r>
              <a:rPr lang="en-US" sz="800" dirty="0"/>
              <a:t>postmenopausal </a:t>
            </a:r>
            <a:r>
              <a:rPr lang="en-US" sz="800" dirty="0">
                <a:latin typeface="Arial"/>
              </a:rPr>
              <a:t>women with osteoporosis</a:t>
            </a:r>
            <a:br>
              <a:rPr lang="en-US" sz="800" dirty="0">
                <a:latin typeface="Arial"/>
              </a:rPr>
            </a:br>
            <a:r>
              <a:rPr lang="en-US" sz="800" dirty="0">
                <a:latin typeface="Arial"/>
              </a:rPr>
              <a:t>(N = 7180</a:t>
            </a:r>
            <a:r>
              <a:rPr lang="en-US" sz="800" dirty="0" smtClean="0">
                <a:latin typeface="Arial"/>
              </a:rPr>
              <a:t>)</a:t>
            </a:r>
          </a:p>
          <a:p>
            <a:pPr algn="ctr" defTabSz="914377">
              <a:spcAft>
                <a:spcPts val="133"/>
              </a:spcAft>
              <a:defRPr/>
            </a:pPr>
            <a:r>
              <a:rPr lang="en-US" sz="800" b="1" dirty="0" smtClean="0">
                <a:latin typeface="Arial"/>
              </a:rPr>
              <a:t>VS PLACEBO</a:t>
            </a:r>
            <a:endParaRPr lang="en-US" sz="800" b="1" dirty="0">
              <a:latin typeface="Arial"/>
            </a:endParaRPr>
          </a:p>
        </p:txBody>
      </p:sp>
      <p:cxnSp>
        <p:nvCxnSpPr>
          <p:cNvPr id="37" name="Straight Arrow Connector 36">
            <a:extLst>
              <a:ext uri="{FF2B5EF4-FFF2-40B4-BE49-F238E27FC236}">
                <a16:creationId xmlns:a16="http://schemas.microsoft.com/office/drawing/2014/main" xmlns="" id="{9A162751-D96A-4526-8215-9FBEF087FAFA}"/>
              </a:ext>
            </a:extLst>
          </p:cNvPr>
          <p:cNvCxnSpPr>
            <a:cxnSpLocks/>
          </p:cNvCxnSpPr>
          <p:nvPr/>
        </p:nvCxnSpPr>
        <p:spPr bwMode="auto">
          <a:xfrm>
            <a:off x="1227909" y="3246494"/>
            <a:ext cx="7524000" cy="0"/>
          </a:xfrm>
          <a:prstGeom prst="straightConnector1">
            <a:avLst/>
          </a:prstGeom>
          <a:solidFill>
            <a:schemeClr val="accent1"/>
          </a:solidFill>
          <a:ln w="28575" cap="flat" cmpd="sng" algn="ctr">
            <a:solidFill>
              <a:schemeClr val="tx2">
                <a:lumMod val="20000"/>
                <a:lumOff val="80000"/>
              </a:schemeClr>
            </a:solidFill>
            <a:prstDash val="solid"/>
            <a:round/>
            <a:headEnd type="none" w="med" len="med"/>
            <a:tailEnd type="triangle"/>
          </a:ln>
          <a:effectLst/>
        </p:spPr>
      </p:cxnSp>
      <p:cxnSp>
        <p:nvCxnSpPr>
          <p:cNvPr id="38" name="Straight Connector 37">
            <a:extLst>
              <a:ext uri="{FF2B5EF4-FFF2-40B4-BE49-F238E27FC236}">
                <a16:creationId xmlns:a16="http://schemas.microsoft.com/office/drawing/2014/main" xmlns="" id="{003F2E3B-2CE5-4ABF-8135-DCAB6D4192D8}"/>
              </a:ext>
            </a:extLst>
          </p:cNvPr>
          <p:cNvCxnSpPr/>
          <p:nvPr/>
        </p:nvCxnSpPr>
        <p:spPr bwMode="auto">
          <a:xfrm>
            <a:off x="2639782" y="3227305"/>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grpSp>
        <p:nvGrpSpPr>
          <p:cNvPr id="6" name="Group 5">
            <a:extLst>
              <a:ext uri="{FF2B5EF4-FFF2-40B4-BE49-F238E27FC236}">
                <a16:creationId xmlns:a16="http://schemas.microsoft.com/office/drawing/2014/main" xmlns="" id="{1C094415-80BB-492C-B8FD-5C5E36321FD8}"/>
              </a:ext>
            </a:extLst>
          </p:cNvPr>
          <p:cNvGrpSpPr/>
          <p:nvPr/>
        </p:nvGrpSpPr>
        <p:grpSpPr>
          <a:xfrm>
            <a:off x="5691149" y="1442706"/>
            <a:ext cx="1569286" cy="1675338"/>
            <a:chOff x="7149008" y="1710120"/>
            <a:chExt cx="1569286" cy="1675338"/>
          </a:xfrm>
        </p:grpSpPr>
        <p:sp>
          <p:nvSpPr>
            <p:cNvPr id="32" name="Rectangle: Rounded Corners 31">
              <a:extLst>
                <a:ext uri="{FF2B5EF4-FFF2-40B4-BE49-F238E27FC236}">
                  <a16:creationId xmlns:a16="http://schemas.microsoft.com/office/drawing/2014/main" xmlns="" id="{86E5ADB2-FDD2-41B1-8210-03BAFDCD1282}"/>
                </a:ext>
              </a:extLst>
            </p:cNvPr>
            <p:cNvSpPr/>
            <p:nvPr/>
          </p:nvSpPr>
          <p:spPr bwMode="auto">
            <a:xfrm>
              <a:off x="7149008"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xmlns="" id="{7859ACFD-8C7C-4D96-8062-7BB4042DC912}"/>
                </a:ext>
              </a:extLst>
            </p:cNvPr>
            <p:cNvSpPr/>
            <p:nvPr/>
          </p:nvSpPr>
          <p:spPr>
            <a:xfrm>
              <a:off x="7149008" y="1837000"/>
              <a:ext cx="1569286" cy="1548458"/>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ARCH </a:t>
              </a:r>
              <a:endParaRPr lang="en-US" sz="1100" b="1" kern="0" dirty="0"/>
            </a:p>
            <a:p>
              <a:pPr lvl="0" algn="ctr" defTabSz="577850">
                <a:lnSpc>
                  <a:spcPct val="90000"/>
                </a:lnSpc>
                <a:spcBef>
                  <a:spcPct val="0"/>
                </a:spcBef>
                <a:spcAft>
                  <a:spcPct val="35000"/>
                </a:spcAft>
                <a:defRPr/>
              </a:pPr>
              <a:r>
                <a:rPr lang="en-US" sz="1100" b="1" kern="0" dirty="0"/>
                <a:t>(NCT01631214)</a:t>
              </a:r>
              <a:r>
                <a:rPr lang="en-US" sz="1100" b="1" kern="0" baseline="30000" dirty="0"/>
                <a:t>5</a:t>
              </a:r>
            </a:p>
            <a:p>
              <a:pPr algn="ctr" defTabSz="577850">
                <a:lnSpc>
                  <a:spcPct val="90000"/>
                </a:lnSpc>
                <a:spcBef>
                  <a:spcPct val="0"/>
                </a:spcBef>
                <a:defRPr/>
              </a:pPr>
              <a:r>
                <a:rPr lang="en-US" sz="800" dirty="0">
                  <a:latin typeface="Arial"/>
                </a:rPr>
                <a:t>Active-comparator fracture study vs alendronate </a:t>
              </a:r>
              <a:br>
                <a:rPr lang="en-US" sz="800" dirty="0">
                  <a:latin typeface="Arial"/>
                </a:rPr>
              </a:br>
              <a:r>
                <a:rPr lang="en-US" sz="800" dirty="0">
                  <a:latin typeface="Arial"/>
                </a:rPr>
                <a:t>in postmenopausal women with osteoporosis and high risk of fracture (N = 4093</a:t>
              </a:r>
              <a:r>
                <a:rPr lang="en-US" sz="800" dirty="0" smtClean="0">
                  <a:latin typeface="Arial"/>
                </a:rPr>
                <a:t>)</a:t>
              </a:r>
            </a:p>
            <a:p>
              <a:pPr algn="ctr" defTabSz="577850">
                <a:lnSpc>
                  <a:spcPct val="90000"/>
                </a:lnSpc>
                <a:spcBef>
                  <a:spcPct val="0"/>
                </a:spcBef>
                <a:defRPr/>
              </a:pPr>
              <a:r>
                <a:rPr lang="en-US" sz="800" b="1" dirty="0" err="1" smtClean="0">
                  <a:latin typeface="Arial"/>
                </a:rPr>
                <a:t>Vs</a:t>
              </a:r>
              <a:r>
                <a:rPr lang="en-US" sz="800" b="1" dirty="0" smtClean="0">
                  <a:latin typeface="Arial"/>
                </a:rPr>
                <a:t> BISPHOSPHONATE</a:t>
              </a:r>
              <a:endParaRPr lang="en-US" sz="800" b="1" dirty="0">
                <a:latin typeface="Arial"/>
              </a:endParaRPr>
            </a:p>
            <a:p>
              <a:pPr lvl="0" algn="ctr" defTabSz="577850">
                <a:lnSpc>
                  <a:spcPct val="90000"/>
                </a:lnSpc>
                <a:spcBef>
                  <a:spcPct val="0"/>
                </a:spcBef>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800" dirty="0">
                <a:latin typeface="Arial"/>
              </a:endParaRPr>
            </a:p>
            <a:p>
              <a:pPr lvl="0" algn="ctr" defTabSz="577850">
                <a:lnSpc>
                  <a:spcPct val="90000"/>
                </a:lnSpc>
                <a:spcBef>
                  <a:spcPct val="0"/>
                </a:spcBef>
                <a:spcAft>
                  <a:spcPct val="35000"/>
                </a:spcAft>
                <a:defRPr/>
              </a:pPr>
              <a:r>
                <a:rPr lang="en-US" sz="1100" b="1" kern="0" baseline="30000" dirty="0"/>
                <a:t>Feb 2017</a:t>
              </a:r>
            </a:p>
          </p:txBody>
        </p:sp>
      </p:grpSp>
      <p:grpSp>
        <p:nvGrpSpPr>
          <p:cNvPr id="5" name="Group 4">
            <a:extLst>
              <a:ext uri="{FF2B5EF4-FFF2-40B4-BE49-F238E27FC236}">
                <a16:creationId xmlns:a16="http://schemas.microsoft.com/office/drawing/2014/main" xmlns="" id="{98EB2CF0-D1F2-4E33-9FD2-58855425695E}"/>
              </a:ext>
            </a:extLst>
          </p:cNvPr>
          <p:cNvGrpSpPr/>
          <p:nvPr/>
        </p:nvGrpSpPr>
        <p:grpSpPr>
          <a:xfrm>
            <a:off x="3936566" y="1442706"/>
            <a:ext cx="1569286" cy="1710792"/>
            <a:chOff x="5265010" y="1710120"/>
            <a:chExt cx="1569286" cy="1710792"/>
          </a:xfrm>
        </p:grpSpPr>
        <p:sp>
          <p:nvSpPr>
            <p:cNvPr id="31" name="Rectangle: Rounded Corners 30">
              <a:extLst>
                <a:ext uri="{FF2B5EF4-FFF2-40B4-BE49-F238E27FC236}">
                  <a16:creationId xmlns:a16="http://schemas.microsoft.com/office/drawing/2014/main" xmlns="" id="{FE7289FC-B9FA-4C80-B7E6-7A8A0AFADC68}"/>
                </a:ext>
              </a:extLst>
            </p:cNvPr>
            <p:cNvSpPr/>
            <p:nvPr/>
          </p:nvSpPr>
          <p:spPr bwMode="auto">
            <a:xfrm>
              <a:off x="5265010"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xmlns="" id="{C44291B1-6E21-407F-AE52-76F5DED904A6}"/>
                </a:ext>
              </a:extLst>
            </p:cNvPr>
            <p:cNvSpPr/>
            <p:nvPr/>
          </p:nvSpPr>
          <p:spPr>
            <a:xfrm>
              <a:off x="5381271" y="1836547"/>
              <a:ext cx="1336765" cy="1584365"/>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BRIDGE</a:t>
              </a:r>
              <a:endParaRPr lang="en-US" sz="1100" b="1" kern="0" dirty="0"/>
            </a:p>
            <a:p>
              <a:pPr lvl="0" algn="ctr" defTabSz="577850">
                <a:lnSpc>
                  <a:spcPct val="90000"/>
                </a:lnSpc>
                <a:spcBef>
                  <a:spcPct val="0"/>
                </a:spcBef>
                <a:spcAft>
                  <a:spcPct val="35000"/>
                </a:spcAft>
                <a:defRPr/>
              </a:pPr>
              <a:r>
                <a:rPr lang="en-US" sz="1100" b="1" kern="0" dirty="0"/>
                <a:t>(NCT02186171)</a:t>
              </a:r>
              <a:r>
                <a:rPr lang="en-US" sz="1100" b="1" kern="0" baseline="30000" dirty="0"/>
                <a:t>4</a:t>
              </a:r>
            </a:p>
            <a:p>
              <a:pPr algn="ctr" defTabSz="577850">
                <a:lnSpc>
                  <a:spcPct val="90000"/>
                </a:lnSpc>
                <a:spcBef>
                  <a:spcPct val="0"/>
                </a:spcBef>
                <a:spcAft>
                  <a:spcPct val="35000"/>
                </a:spcAft>
                <a:defRPr/>
              </a:pPr>
              <a:r>
                <a:rPr lang="en-US" sz="800" dirty="0">
                  <a:latin typeface="Arial"/>
                </a:rPr>
                <a:t>Placebo-controlled BMD study in men with osteoporosis (N = 245</a:t>
              </a:r>
              <a:r>
                <a:rPr lang="en-US" sz="800" dirty="0" smtClean="0">
                  <a:latin typeface="Arial"/>
                </a:rPr>
                <a:t>)</a:t>
              </a:r>
            </a:p>
            <a:p>
              <a:pPr algn="ctr" defTabSz="577850">
                <a:lnSpc>
                  <a:spcPct val="90000"/>
                </a:lnSpc>
                <a:spcBef>
                  <a:spcPct val="0"/>
                </a:spcBef>
                <a:spcAft>
                  <a:spcPct val="35000"/>
                </a:spcAft>
                <a:defRPr/>
              </a:pPr>
              <a:r>
                <a:rPr lang="en-US" sz="800" b="1" dirty="0" smtClean="0">
                  <a:latin typeface="Arial"/>
                </a:rPr>
                <a:t>VS PLACEBO (HOMME)</a:t>
              </a:r>
              <a:endParaRPr lang="en-US" sz="800" b="1" dirty="0">
                <a:latin typeface="Arial"/>
              </a:endParaRP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endParaRPr lang="en-US" sz="1100" b="1" kern="0" baseline="30000" dirty="0"/>
            </a:p>
            <a:p>
              <a:pPr lvl="0" algn="ctr" defTabSz="577850">
                <a:lnSpc>
                  <a:spcPct val="90000"/>
                </a:lnSpc>
                <a:spcBef>
                  <a:spcPct val="0"/>
                </a:spcBef>
                <a:spcAft>
                  <a:spcPct val="35000"/>
                </a:spcAft>
                <a:defRPr/>
              </a:pPr>
              <a:r>
                <a:rPr lang="en-US" sz="1100" b="1" kern="0" baseline="30000" dirty="0"/>
                <a:t>Feb 2016</a:t>
              </a:r>
            </a:p>
          </p:txBody>
        </p:sp>
      </p:grpSp>
      <p:sp>
        <p:nvSpPr>
          <p:cNvPr id="44" name="Rectangle 43">
            <a:extLst>
              <a:ext uri="{FF2B5EF4-FFF2-40B4-BE49-F238E27FC236}">
                <a16:creationId xmlns:a16="http://schemas.microsoft.com/office/drawing/2014/main" xmlns="" id="{E6881457-0292-4333-8F84-1922C593F710}"/>
              </a:ext>
            </a:extLst>
          </p:cNvPr>
          <p:cNvSpPr/>
          <p:nvPr/>
        </p:nvSpPr>
        <p:spPr>
          <a:xfrm>
            <a:off x="-163897" y="3046103"/>
            <a:ext cx="1313016" cy="528606"/>
          </a:xfrm>
          <a:prstGeom prst="rect">
            <a:avLst/>
          </a:prstGeom>
        </p:spPr>
        <p:txBody>
          <a:bodyPr wrap="square">
            <a:spAutoFit/>
          </a:bodyPr>
          <a:lstStyle/>
          <a:p>
            <a:pPr lvl="0" algn="ctr" defTabSz="577850">
              <a:lnSpc>
                <a:spcPct val="90000"/>
              </a:lnSpc>
              <a:spcBef>
                <a:spcPct val="0"/>
              </a:spcBef>
              <a:spcAft>
                <a:spcPct val="35000"/>
              </a:spcAft>
              <a:defRPr/>
            </a:pPr>
            <a:r>
              <a:rPr lang="en-US" sz="1050" b="1" kern="0" dirty="0"/>
              <a:t>Primary completion </a:t>
            </a:r>
            <a:br>
              <a:rPr lang="en-US" sz="1050" b="1" kern="0" dirty="0"/>
            </a:br>
            <a:r>
              <a:rPr lang="en-US" sz="1050" b="1" kern="0" dirty="0"/>
              <a:t>date</a:t>
            </a:r>
            <a:endParaRPr lang="en-US" sz="1050" b="1" kern="0" baseline="30000" dirty="0"/>
          </a:p>
        </p:txBody>
      </p:sp>
      <p:cxnSp>
        <p:nvCxnSpPr>
          <p:cNvPr id="45" name="Straight Connector 44">
            <a:extLst>
              <a:ext uri="{FF2B5EF4-FFF2-40B4-BE49-F238E27FC236}">
                <a16:creationId xmlns:a16="http://schemas.microsoft.com/office/drawing/2014/main" xmlns="" id="{08849FA8-94DA-4F45-902A-24E7F1DD0F21}"/>
              </a:ext>
            </a:extLst>
          </p:cNvPr>
          <p:cNvCxnSpPr/>
          <p:nvPr/>
        </p:nvCxnSpPr>
        <p:spPr bwMode="auto">
          <a:xfrm>
            <a:off x="4312623" y="322818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9CBAEF34-66B8-4B51-8965-3687943599AD}"/>
              </a:ext>
            </a:extLst>
          </p:cNvPr>
          <p:cNvCxnSpPr/>
          <p:nvPr/>
        </p:nvCxnSpPr>
        <p:spPr bwMode="auto">
          <a:xfrm>
            <a:off x="4735559" y="2972083"/>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E56413F6-B8BA-471B-94B1-0BD44CBA09A5}"/>
              </a:ext>
            </a:extLst>
          </p:cNvPr>
          <p:cNvCxnSpPr/>
          <p:nvPr/>
        </p:nvCxnSpPr>
        <p:spPr bwMode="auto">
          <a:xfrm>
            <a:off x="6481922" y="298257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35" name="Rectangle: Rounded Corners 34">
            <a:extLst>
              <a:ext uri="{FF2B5EF4-FFF2-40B4-BE49-F238E27FC236}">
                <a16:creationId xmlns:a16="http://schemas.microsoft.com/office/drawing/2014/main" xmlns="" id="{E5D33C9A-83DF-4060-A353-B08AB7ECD413}"/>
              </a:ext>
            </a:extLst>
          </p:cNvPr>
          <p:cNvSpPr/>
          <p:nvPr/>
        </p:nvSpPr>
        <p:spPr bwMode="auto">
          <a:xfrm>
            <a:off x="590308" y="1442706"/>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cxnSp>
        <p:nvCxnSpPr>
          <p:cNvPr id="49" name="Straight Connector 48">
            <a:extLst>
              <a:ext uri="{FF2B5EF4-FFF2-40B4-BE49-F238E27FC236}">
                <a16:creationId xmlns:a16="http://schemas.microsoft.com/office/drawing/2014/main" xmlns="" id="{4045A914-1F06-4795-9225-CB680A57F198}"/>
              </a:ext>
            </a:extLst>
          </p:cNvPr>
          <p:cNvCxnSpPr/>
          <p:nvPr/>
        </p:nvCxnSpPr>
        <p:spPr bwMode="auto">
          <a:xfrm>
            <a:off x="1375313" y="298086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50" name="Rectangle 49">
            <a:extLst>
              <a:ext uri="{FF2B5EF4-FFF2-40B4-BE49-F238E27FC236}">
                <a16:creationId xmlns:a16="http://schemas.microsoft.com/office/drawing/2014/main" xmlns="" id="{1762625D-C7E4-44F9-8D45-FBB5F84AB92A}"/>
              </a:ext>
            </a:extLst>
          </p:cNvPr>
          <p:cNvSpPr/>
          <p:nvPr/>
        </p:nvSpPr>
        <p:spPr>
          <a:xfrm>
            <a:off x="550313" y="1623908"/>
            <a:ext cx="1650000" cy="1398332"/>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rId4" action="ppaction://hlinksldjump"/>
              </a:rPr>
              <a:t>PHASE II</a:t>
            </a:r>
            <a:endParaRPr lang="en-US" sz="1100" b="1" kern="0" dirty="0"/>
          </a:p>
          <a:p>
            <a:pPr lvl="0" algn="ctr" defTabSz="577850">
              <a:lnSpc>
                <a:spcPct val="90000"/>
              </a:lnSpc>
              <a:spcBef>
                <a:spcPct val="0"/>
              </a:spcBef>
              <a:spcAft>
                <a:spcPct val="35000"/>
              </a:spcAft>
              <a:defRPr/>
            </a:pPr>
            <a:r>
              <a:rPr lang="en-US" sz="1100" b="1" kern="0" dirty="0"/>
              <a:t>(</a:t>
            </a:r>
            <a:r>
              <a:rPr lang="en-GB" sz="1100" b="1" kern="0" dirty="0"/>
              <a:t>NCT00896532</a:t>
            </a:r>
            <a:r>
              <a:rPr lang="en-US" sz="1100" b="1" kern="0" dirty="0"/>
              <a:t>)</a:t>
            </a:r>
            <a:r>
              <a:rPr lang="en-US" sz="1100" b="1" kern="0" baseline="30000" dirty="0"/>
              <a:t>1</a:t>
            </a:r>
          </a:p>
          <a:p>
            <a:pPr algn="ctr" defTabSz="577850">
              <a:lnSpc>
                <a:spcPct val="90000"/>
              </a:lnSpc>
              <a:spcBef>
                <a:spcPct val="0"/>
              </a:spcBef>
              <a:spcAft>
                <a:spcPct val="35000"/>
              </a:spcAft>
              <a:defRPr/>
            </a:pPr>
            <a:r>
              <a:rPr lang="en-US" sz="800" dirty="0">
                <a:latin typeface="Arial"/>
              </a:rPr>
              <a:t>Efficacy and safety vs alendronate, teriparatide and placebo in postmenopausal women with low BMD (N = 419)</a:t>
            </a: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baseline="30000" dirty="0"/>
              <a:t>Feb 2011</a:t>
            </a:r>
          </a:p>
        </p:txBody>
      </p:sp>
      <p:sp>
        <p:nvSpPr>
          <p:cNvPr id="34" name="Rectangle: Rounded Corners 33">
            <a:extLst>
              <a:ext uri="{FF2B5EF4-FFF2-40B4-BE49-F238E27FC236}">
                <a16:creationId xmlns:a16="http://schemas.microsoft.com/office/drawing/2014/main" xmlns="" id="{BF0E1E0E-812D-4E4D-9391-0A7BE5C172F8}"/>
              </a:ext>
            </a:extLst>
          </p:cNvPr>
          <p:cNvSpPr/>
          <p:nvPr/>
        </p:nvSpPr>
        <p:spPr bwMode="auto">
          <a:xfrm>
            <a:off x="1845721"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xmlns="" id="{8A561779-7DA4-4E6F-A1D4-6E8FC851F86D}"/>
              </a:ext>
            </a:extLst>
          </p:cNvPr>
          <p:cNvSpPr/>
          <p:nvPr/>
        </p:nvSpPr>
        <p:spPr>
          <a:xfrm>
            <a:off x="1973856" y="3540515"/>
            <a:ext cx="1313016" cy="899221"/>
          </a:xfrm>
          <a:prstGeom prst="rect">
            <a:avLst/>
          </a:prstGeom>
        </p:spPr>
        <p:txBody>
          <a:bodyPr wrap="square">
            <a:spAutoFit/>
          </a:bodyPr>
          <a:lstStyle/>
          <a:p>
            <a:pPr algn="ctr" defTabSz="577850">
              <a:lnSpc>
                <a:spcPct val="90000"/>
              </a:lnSpc>
              <a:spcBef>
                <a:spcPct val="0"/>
              </a:spcBef>
              <a:spcAft>
                <a:spcPct val="35000"/>
              </a:spcAft>
              <a:defRPr/>
            </a:pPr>
            <a:r>
              <a:rPr lang="en-US" sz="1100" b="1" kern="0" baseline="30000" dirty="0"/>
              <a:t>May 2015</a:t>
            </a:r>
          </a:p>
          <a:p>
            <a:pPr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5" action="ppaction://hlinksldjump"/>
              </a:rPr>
              <a:t>STRUCTURE</a:t>
            </a:r>
            <a:endParaRPr lang="en-US" sz="1100" b="1" kern="0" dirty="0"/>
          </a:p>
          <a:p>
            <a:pPr lvl="0" algn="ctr" defTabSz="577850">
              <a:lnSpc>
                <a:spcPct val="90000"/>
              </a:lnSpc>
              <a:spcBef>
                <a:spcPct val="0"/>
              </a:spcBef>
              <a:spcAft>
                <a:spcPct val="35000"/>
              </a:spcAft>
              <a:defRPr/>
            </a:pPr>
            <a:r>
              <a:rPr lang="en-US" sz="1100" b="1" kern="0" dirty="0"/>
              <a:t>(NCT01796301)</a:t>
            </a:r>
            <a:r>
              <a:rPr lang="en-US" sz="1100" b="1" kern="0" baseline="30000" dirty="0"/>
              <a:t>2</a:t>
            </a:r>
          </a:p>
          <a:p>
            <a:pPr lvl="0" algn="ctr" defTabSz="577850">
              <a:lnSpc>
                <a:spcPct val="90000"/>
              </a:lnSpc>
              <a:spcBef>
                <a:spcPct val="0"/>
              </a:spcBef>
              <a:spcAft>
                <a:spcPct val="35000"/>
              </a:spcAft>
              <a:defRPr/>
            </a:pPr>
            <a:endParaRPr lang="en-US" sz="1100" b="1" kern="0" baseline="30000" dirty="0">
              <a:solidFill>
                <a:schemeClr val="tx2"/>
              </a:solidFill>
            </a:endParaRPr>
          </a:p>
        </p:txBody>
      </p:sp>
      <p:sp>
        <p:nvSpPr>
          <p:cNvPr id="53" name="Rectangle 52">
            <a:extLst>
              <a:ext uri="{FF2B5EF4-FFF2-40B4-BE49-F238E27FC236}">
                <a16:creationId xmlns:a16="http://schemas.microsoft.com/office/drawing/2014/main" xmlns="" id="{EEA37A00-6F8E-4623-99F0-B61A9666F4A7}"/>
              </a:ext>
            </a:extLst>
          </p:cNvPr>
          <p:cNvSpPr/>
          <p:nvPr/>
        </p:nvSpPr>
        <p:spPr>
          <a:xfrm>
            <a:off x="1872358" y="4260536"/>
            <a:ext cx="1532707" cy="75572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Active-comparator BMD study</a:t>
            </a:r>
            <a:br>
              <a:rPr lang="en-US" sz="800" dirty="0">
                <a:latin typeface="Arial"/>
              </a:rPr>
            </a:br>
            <a:r>
              <a:rPr lang="en-US" sz="800" dirty="0">
                <a:latin typeface="Arial"/>
              </a:rPr>
              <a:t>vs teriparatide in </a:t>
            </a:r>
            <a:r>
              <a:rPr lang="en-US" sz="800" dirty="0"/>
              <a:t>postmenopausal </a:t>
            </a:r>
            <a:r>
              <a:rPr lang="en-US" sz="800" dirty="0">
                <a:latin typeface="Arial"/>
              </a:rPr>
              <a:t>women with </a:t>
            </a:r>
            <a:r>
              <a:rPr lang="en-US" sz="800" spc="-13" dirty="0">
                <a:latin typeface="Arial"/>
              </a:rPr>
              <a:t>osteoporosis</a:t>
            </a:r>
            <a:r>
              <a:rPr lang="en-US" sz="800" spc="-93" dirty="0">
                <a:latin typeface="Arial"/>
              </a:rPr>
              <a:t> </a:t>
            </a:r>
            <a:r>
              <a:rPr lang="en-US" sz="800" spc="-13" dirty="0">
                <a:latin typeface="Arial"/>
              </a:rPr>
              <a:t>transitioning</a:t>
            </a:r>
            <a:r>
              <a:rPr lang="en-US" sz="800" spc="-93" dirty="0">
                <a:latin typeface="Arial"/>
              </a:rPr>
              <a:t> </a:t>
            </a:r>
            <a:r>
              <a:rPr lang="en-US" sz="800" spc="-13" dirty="0">
                <a:latin typeface="Arial"/>
              </a:rPr>
              <a:t>from</a:t>
            </a:r>
            <a:r>
              <a:rPr lang="en-US" sz="800" spc="-93" dirty="0">
                <a:latin typeface="Arial"/>
              </a:rPr>
              <a:t> </a:t>
            </a:r>
            <a:r>
              <a:rPr lang="en-US" sz="800" spc="-13" dirty="0">
                <a:latin typeface="Arial"/>
              </a:rPr>
              <a:t>alendronate</a:t>
            </a:r>
            <a:br>
              <a:rPr lang="en-US" sz="800" spc="-13" dirty="0">
                <a:latin typeface="Arial"/>
              </a:rPr>
            </a:br>
            <a:r>
              <a:rPr lang="en-US" sz="800" dirty="0">
                <a:latin typeface="Arial"/>
              </a:rPr>
              <a:t>(N = 436</a:t>
            </a:r>
            <a:r>
              <a:rPr lang="en-US" sz="800" dirty="0" smtClean="0">
                <a:solidFill>
                  <a:srgbClr val="636363"/>
                </a:solidFill>
                <a:latin typeface="Arial"/>
              </a:rPr>
              <a:t>)</a:t>
            </a:r>
          </a:p>
          <a:p>
            <a:pPr algn="ctr" defTabSz="914377">
              <a:spcAft>
                <a:spcPts val="133"/>
              </a:spcAft>
              <a:defRPr/>
            </a:pPr>
            <a:r>
              <a:rPr lang="en-US" sz="800" b="1" dirty="0" smtClean="0">
                <a:solidFill>
                  <a:srgbClr val="636363"/>
                </a:solidFill>
                <a:latin typeface="Arial"/>
              </a:rPr>
              <a:t>VS TERIPARATIDE</a:t>
            </a:r>
            <a:endParaRPr lang="en-US" sz="800" b="1" dirty="0">
              <a:solidFill>
                <a:srgbClr val="636363"/>
              </a:solidFill>
              <a:latin typeface="Arial"/>
            </a:endParaRPr>
          </a:p>
        </p:txBody>
      </p:sp>
      <p:sp>
        <p:nvSpPr>
          <p:cNvPr id="26" name="Text Placeholder 2">
            <a:extLst>
              <a:ext uri="{FF2B5EF4-FFF2-40B4-BE49-F238E27FC236}">
                <a16:creationId xmlns:a16="http://schemas.microsoft.com/office/drawing/2014/main" xmlns="" id="{5A75CB12-3003-4DBE-B108-AD904F138862}"/>
              </a:ext>
            </a:extLst>
          </p:cNvPr>
          <p:cNvSpPr txBox="1">
            <a:spLocks/>
          </p:cNvSpPr>
          <p:nvPr/>
        </p:nvSpPr>
        <p:spPr>
          <a:xfrm>
            <a:off x="216000" y="5750127"/>
            <a:ext cx="8628455" cy="881780"/>
          </a:xfr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777777"/>
                </a:solidFill>
                <a:cs typeface="Arial" panose="020B0604020202020204" pitchFamily="34" charset="0"/>
              </a:rPr>
              <a:t>*Not all romosozumab clinical studies listed.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BMD = bone mineral density.</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1. McClung MR,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2014;370:412–20; 2. </a:t>
            </a:r>
            <a:r>
              <a:rPr lang="nb-NO" sz="900" dirty="0">
                <a:solidFill>
                  <a:srgbClr val="777777"/>
                </a:solidFill>
                <a:cs typeface="Arial" panose="020B0604020202020204" pitchFamily="34" charset="0"/>
              </a:rPr>
              <a:t>Langdahl BL, </a:t>
            </a:r>
            <a:r>
              <a:rPr lang="nb-NO" sz="900" i="1" dirty="0">
                <a:solidFill>
                  <a:srgbClr val="777777"/>
                </a:solidFill>
                <a:cs typeface="Arial" panose="020B0604020202020204" pitchFamily="34" charset="0"/>
              </a:rPr>
              <a:t>et al. Lancet </a:t>
            </a:r>
            <a:r>
              <a:rPr lang="nb-NO" sz="900" dirty="0">
                <a:solidFill>
                  <a:srgbClr val="777777"/>
                </a:solidFill>
                <a:cs typeface="Arial" panose="020B0604020202020204" pitchFamily="34" charset="0"/>
              </a:rPr>
              <a:t>2017;390:1585–94;</a:t>
            </a:r>
            <a:r>
              <a:rPr lang="en-GB" sz="900" dirty="0">
                <a:solidFill>
                  <a:srgbClr val="777777"/>
                </a:solidFill>
                <a:cs typeface="Arial" panose="020B0604020202020204" pitchFamily="34" charset="0"/>
              </a:rPr>
              <a:t> </a:t>
            </a:r>
            <a:r>
              <a:rPr lang="nb-NO" sz="900" dirty="0">
                <a:solidFill>
                  <a:srgbClr val="777777"/>
                </a:solidFill>
                <a:cs typeface="Arial" panose="020B0604020202020204" pitchFamily="34" charset="0"/>
              </a:rPr>
              <a:t>3</a:t>
            </a:r>
            <a:r>
              <a:rPr lang="nb-NO" altLang="en-US" sz="900" dirty="0">
                <a:solidFill>
                  <a:srgbClr val="777777"/>
                </a:solidFill>
                <a:cs typeface="Arial" panose="020B0604020202020204" pitchFamily="34" charset="0"/>
              </a:rPr>
              <a:t>. Cosman F, </a:t>
            </a:r>
            <a:r>
              <a:rPr lang="nb-NO" altLang="en-US" sz="900" i="1" dirty="0">
                <a:solidFill>
                  <a:srgbClr val="777777"/>
                </a:solidFill>
                <a:cs typeface="Arial" panose="020B0604020202020204" pitchFamily="34" charset="0"/>
              </a:rPr>
              <a:t>et al. N Engl J Med </a:t>
            </a:r>
            <a:r>
              <a:rPr lang="nb-NO" altLang="en-US" sz="900" dirty="0">
                <a:solidFill>
                  <a:srgbClr val="777777"/>
                </a:solidFill>
                <a:cs typeface="Arial" panose="020B0604020202020204" pitchFamily="34" charset="0"/>
              </a:rPr>
              <a:t>2016;375:1532–43;</a:t>
            </a:r>
            <a:r>
              <a:rPr lang="en-US" sz="900" dirty="0">
                <a:solidFill>
                  <a:srgbClr val="777777"/>
                </a:solidFill>
                <a:cs typeface="Arial" panose="020B0604020202020204" pitchFamily="34" charset="0"/>
              </a:rPr>
              <a:t>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4</a:t>
            </a:r>
            <a:r>
              <a:rPr lang="en-US"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Lewiecki EM, </a:t>
            </a:r>
            <a:r>
              <a:rPr lang="en-US" sz="900" i="1" dirty="0">
                <a:solidFill>
                  <a:srgbClr val="777777"/>
                </a:solidFill>
                <a:cs typeface="Arial" panose="020B0604020202020204" pitchFamily="34" charset="0"/>
              </a:rPr>
              <a:t>et al. J Clin Endocrinol Metab </a:t>
            </a:r>
            <a:r>
              <a:rPr lang="en-US" sz="900" dirty="0">
                <a:solidFill>
                  <a:srgbClr val="777777"/>
                </a:solidFill>
                <a:cs typeface="Arial" panose="020B0604020202020204" pitchFamily="34" charset="0"/>
              </a:rPr>
              <a:t>2018;103:3183–93; 5</a:t>
            </a:r>
            <a:r>
              <a:rPr lang="nb-NO"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Saag KG,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2017;377:1417–27.</a:t>
            </a:r>
          </a:p>
        </p:txBody>
      </p:sp>
      <p:sp>
        <p:nvSpPr>
          <p:cNvPr id="25" name="Rectangle 24"/>
          <p:cNvSpPr/>
          <p:nvPr/>
        </p:nvSpPr>
        <p:spPr>
          <a:xfrm>
            <a:off x="3415007" y="3493791"/>
            <a:ext cx="1802433" cy="1583312"/>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3607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a:extLst>
              <a:ext uri="{FF2B5EF4-FFF2-40B4-BE49-F238E27FC236}">
                <a16:creationId xmlns:a16="http://schemas.microsoft.com/office/drawing/2014/main" xmlns="" id="{8D472E6B-95EA-9F4F-8DB4-BA999C6B594C}"/>
              </a:ext>
            </a:extLst>
          </p:cNvPr>
          <p:cNvSpPr>
            <a:spLocks noGrp="1"/>
          </p:cNvSpPr>
          <p:nvPr>
            <p:ph type="title"/>
          </p:nvPr>
        </p:nvSpPr>
        <p:spPr/>
        <p:txBody>
          <a:bodyPr>
            <a:normAutofit fontScale="90000"/>
          </a:bodyPr>
          <a:lstStyle/>
          <a:p>
            <a:r>
              <a:rPr lang="en-CA" dirty="0"/>
              <a:t>FRAME: </a:t>
            </a:r>
            <a:r>
              <a:rPr lang="en-US" dirty="0"/>
              <a:t>Adverse Events of Interest*</a:t>
            </a:r>
            <a:r>
              <a:rPr lang="en-US" baseline="30000" dirty="0"/>
              <a:t>1,2</a:t>
            </a:r>
          </a:p>
        </p:txBody>
      </p:sp>
      <p:sp>
        <p:nvSpPr>
          <p:cNvPr id="3" name="Text Placeholder 2">
            <a:extLst>
              <a:ext uri="{FF2B5EF4-FFF2-40B4-BE49-F238E27FC236}">
                <a16:creationId xmlns:a16="http://schemas.microsoft.com/office/drawing/2014/main" xmlns="" id="{A8696619-386D-9146-A87F-6E831642354A}"/>
              </a:ext>
            </a:extLst>
          </p:cNvPr>
          <p:cNvSpPr>
            <a:spLocks noGrp="1"/>
          </p:cNvSpPr>
          <p:nvPr>
            <p:ph type="body" sz="quarter" idx="10"/>
          </p:nvPr>
        </p:nvSpPr>
        <p:spPr>
          <a:xfrm>
            <a:off x="216000" y="5480053"/>
            <a:ext cx="8628455" cy="1151854"/>
          </a:xfrm>
        </p:spPr>
        <p:txBody>
          <a:bodyPr/>
          <a:lstStyle/>
          <a:p>
            <a:pPr defTabSz="1219170">
              <a:lnSpc>
                <a:spcPct val="85000"/>
              </a:lnSpc>
            </a:pPr>
            <a:r>
              <a:rPr lang="en-US" dirty="0">
                <a:solidFill>
                  <a:srgbClr val="777777"/>
                </a:solidFill>
              </a:rPr>
              <a:t>The subject incidence rates for the 36-month period include all events that occurred in the 12-month double-blind period and, in addition, all events that occurred in the open-label and extension periods for those subjects who received at least one dose of denosumab.</a:t>
            </a:r>
          </a:p>
          <a:p>
            <a:pPr defTabSz="1219170">
              <a:lnSpc>
                <a:spcPct val="85000"/>
              </a:lnSpc>
            </a:pPr>
            <a:r>
              <a:rPr lang="en-US" dirty="0">
                <a:solidFill>
                  <a:srgbClr val="777777"/>
                </a:solidFill>
              </a:rPr>
              <a:t>*Identified by prespecified search strategies using MedDRA version 19.1. Hypocalcaemia, injection-site reaction, osteoarthritis and hyperostosis (preferred term exostosis) include only treatment-emergent adverse events as a result of Amgen-defined MedDRA search strategies. Hypersensitivity and malignancy include only treatment-emergent adverse events as a result </a:t>
            </a:r>
            <a:r>
              <a:rPr lang="en-US" dirty="0"/>
              <a:t>of</a:t>
            </a:r>
            <a:r>
              <a:rPr lang="en-US" dirty="0">
                <a:solidFill>
                  <a:srgbClr val="777777"/>
                </a:solidFill>
              </a:rPr>
              <a:t> a narrow search/scope in SMQs. Serious cardiovascular events are noted in prior slide. Hyperostosis was an EOI at the time of the study but is no longer an EOI. </a:t>
            </a:r>
            <a:r>
              <a:rPr lang="en-US" baseline="30000" dirty="0">
                <a:solidFill>
                  <a:srgbClr val="777777"/>
                </a:solidFill>
              </a:rPr>
              <a:t>†</a:t>
            </a:r>
            <a:r>
              <a:rPr lang="en-US" dirty="0">
                <a:solidFill>
                  <a:srgbClr val="777777"/>
                </a:solidFill>
              </a:rPr>
              <a:t>Includes adverse events adjudicated positive by an independent adjudication committee. </a:t>
            </a:r>
          </a:p>
          <a:p>
            <a:pPr defTabSz="1219170">
              <a:lnSpc>
                <a:spcPct val="85000"/>
              </a:lnSpc>
            </a:pPr>
            <a:r>
              <a:rPr lang="en-US" dirty="0">
                <a:solidFill>
                  <a:srgbClr val="777777"/>
                </a:solidFill>
              </a:rPr>
              <a:t>n = number of subjects randomised and received at least one dose of the study drug in the 12-month double-blind study period</a:t>
            </a:r>
          </a:p>
          <a:p>
            <a:pPr defTabSz="1219170">
              <a:lnSpc>
                <a:spcPct val="85000"/>
              </a:lnSpc>
            </a:pPr>
            <a:r>
              <a:rPr lang="en-US" dirty="0">
                <a:solidFill>
                  <a:srgbClr val="777777"/>
                </a:solidFill>
              </a:rPr>
              <a:t>EOI = event of interest; NR = not reported; MedDRA = Medical Dictionary for Regulatory Activities; SMQ = standardised MedDRA query.</a:t>
            </a:r>
          </a:p>
          <a:p>
            <a:pPr lvl="0" defTabSz="457200">
              <a:lnSpc>
                <a:spcPct val="85000"/>
              </a:lnSpc>
              <a:defRPr/>
            </a:pPr>
            <a:r>
              <a:rPr lang="en-US" dirty="0">
                <a:solidFill>
                  <a:srgbClr val="777777"/>
                </a:solidFill>
              </a:rPr>
              <a:t>1. Cosman F, </a:t>
            </a:r>
            <a:r>
              <a:rPr lang="en-US" i="1" dirty="0">
                <a:solidFill>
                  <a:srgbClr val="777777"/>
                </a:solidFill>
              </a:rPr>
              <a:t>et al. N Engl J Med</a:t>
            </a:r>
            <a:r>
              <a:rPr lang="en-US" dirty="0">
                <a:solidFill>
                  <a:srgbClr val="777777"/>
                </a:solidFill>
              </a:rPr>
              <a:t> 2016;375:1532–43; </a:t>
            </a:r>
            <a:r>
              <a:rPr lang="en-US" dirty="0">
                <a:solidFill>
                  <a:srgbClr val="777777"/>
                </a:solidFill>
                <a:cs typeface="Arial" panose="020B0604020202020204" pitchFamily="34" charset="0"/>
              </a:rPr>
              <a:t>2. Lewiecki EM, </a:t>
            </a:r>
            <a:r>
              <a:rPr lang="en-US" i="1" dirty="0">
                <a:solidFill>
                  <a:srgbClr val="777777"/>
                </a:solidFill>
                <a:cs typeface="Arial" panose="020B0604020202020204" pitchFamily="34" charset="0"/>
              </a:rPr>
              <a:t>et al. J Bone Miner Res</a:t>
            </a:r>
            <a:r>
              <a:rPr lang="en-US" dirty="0">
                <a:solidFill>
                  <a:srgbClr val="777777"/>
                </a:solidFill>
                <a:cs typeface="Arial" panose="020B0604020202020204" pitchFamily="34" charset="0"/>
              </a:rPr>
              <a:t> 2019;34:419–28.</a:t>
            </a:r>
            <a:endParaRPr lang="hr-HR" i="1" dirty="0">
              <a:solidFill>
                <a:srgbClr val="777777"/>
              </a:solidFill>
              <a:cs typeface="Arial" panose="020B0604020202020204" pitchFamily="34" charset="0"/>
            </a:endParaRPr>
          </a:p>
        </p:txBody>
      </p:sp>
      <p:sp>
        <p:nvSpPr>
          <p:cNvPr id="5" name="Round Same Side Corner Rectangle 15">
            <a:extLst>
              <a:ext uri="{FF2B5EF4-FFF2-40B4-BE49-F238E27FC236}">
                <a16:creationId xmlns:a16="http://schemas.microsoft.com/office/drawing/2014/main" xmlns="" id="{5C7FB725-3DF6-9548-9E02-88EA50A55D33}"/>
              </a:ext>
            </a:extLst>
          </p:cNvPr>
          <p:cNvSpPr/>
          <p:nvPr/>
        </p:nvSpPr>
        <p:spPr>
          <a:xfrm>
            <a:off x="614363" y="1428500"/>
            <a:ext cx="7964372" cy="1220647"/>
          </a:xfrm>
          <a:prstGeom prst="round2SameRect">
            <a:avLst>
              <a:gd name="adj1" fmla="val 8564"/>
              <a:gd name="adj2" fmla="val 0"/>
            </a:avLst>
          </a:prstGeom>
          <a:solidFill>
            <a:schemeClr val="accent1">
              <a:lumMod val="60000"/>
              <a:lumOff val="40000"/>
            </a:schemeClr>
          </a:solid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US" sz="800" b="1" baseline="30000" dirty="0">
              <a:solidFill>
                <a:srgbClr val="FFFFFF"/>
              </a:solidFill>
              <a:latin typeface="Arial Narrow" charset="0"/>
              <a:ea typeface="Arial Narrow" charset="0"/>
              <a:cs typeface="Arial Narrow" charset="0"/>
            </a:endParaRPr>
          </a:p>
        </p:txBody>
      </p:sp>
      <p:sp>
        <p:nvSpPr>
          <p:cNvPr id="7" name="Rectangle: Rounded Corners 39">
            <a:extLst>
              <a:ext uri="{FF2B5EF4-FFF2-40B4-BE49-F238E27FC236}">
                <a16:creationId xmlns:a16="http://schemas.microsoft.com/office/drawing/2014/main" xmlns="" id="{6E982C74-C3DE-224B-A9B4-E5894912CAAB}"/>
              </a:ext>
            </a:extLst>
          </p:cNvPr>
          <p:cNvSpPr/>
          <p:nvPr/>
        </p:nvSpPr>
        <p:spPr>
          <a:xfrm>
            <a:off x="614363" y="1455399"/>
            <a:ext cx="7964372" cy="4015326"/>
          </a:xfrm>
          <a:prstGeom prst="roundRect">
            <a:avLst>
              <a:gd name="adj" fmla="val 7009"/>
            </a:avLst>
          </a:prstGeom>
          <a:no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GB" sz="800" b="1" baseline="30000" dirty="0">
              <a:solidFill>
                <a:srgbClr val="FFFFFF"/>
              </a:solidFill>
              <a:latin typeface="Arial Narrow" charset="0"/>
            </a:endParaRPr>
          </a:p>
        </p:txBody>
      </p:sp>
      <p:graphicFrame>
        <p:nvGraphicFramePr>
          <p:cNvPr id="8" name="Table 7">
            <a:extLst>
              <a:ext uri="{FF2B5EF4-FFF2-40B4-BE49-F238E27FC236}">
                <a16:creationId xmlns:a16="http://schemas.microsoft.com/office/drawing/2014/main" xmlns="" id="{6CDAD4D3-B133-234D-A961-A48C4CC5E41D}"/>
              </a:ext>
            </a:extLst>
          </p:cNvPr>
          <p:cNvGraphicFramePr>
            <a:graphicFrameLocks noGrp="1"/>
          </p:cNvGraphicFramePr>
          <p:nvPr>
            <p:extLst>
              <p:ext uri="{D42A27DB-BD31-4B8C-83A1-F6EECF244321}">
                <p14:modId xmlns:p14="http://schemas.microsoft.com/office/powerpoint/2010/main" val="4064691642"/>
              </p:ext>
            </p:extLst>
          </p:nvPr>
        </p:nvGraphicFramePr>
        <p:xfrm>
          <a:off x="684493" y="1508843"/>
          <a:ext cx="7894240" cy="3830681"/>
        </p:xfrm>
        <a:graphic>
          <a:graphicData uri="http://schemas.openxmlformats.org/drawingml/2006/table">
            <a:tbl>
              <a:tblPr/>
              <a:tblGrid>
                <a:gridCol w="1660102">
                  <a:extLst>
                    <a:ext uri="{9D8B030D-6E8A-4147-A177-3AD203B41FA5}">
                      <a16:colId xmlns:a16="http://schemas.microsoft.com/office/drawing/2014/main" xmlns="" val="20000"/>
                    </a:ext>
                  </a:extLst>
                </a:gridCol>
                <a:gridCol w="1078891">
                  <a:extLst>
                    <a:ext uri="{9D8B030D-6E8A-4147-A177-3AD203B41FA5}">
                      <a16:colId xmlns:a16="http://schemas.microsoft.com/office/drawing/2014/main" xmlns="" val="20001"/>
                    </a:ext>
                  </a:extLst>
                </a:gridCol>
                <a:gridCol w="1005268">
                  <a:extLst>
                    <a:ext uri="{9D8B030D-6E8A-4147-A177-3AD203B41FA5}">
                      <a16:colId xmlns:a16="http://schemas.microsoft.com/office/drawing/2014/main" xmlns="" val="20002"/>
                    </a:ext>
                  </a:extLst>
                </a:gridCol>
                <a:gridCol w="1045634">
                  <a:extLst>
                    <a:ext uri="{9D8B030D-6E8A-4147-A177-3AD203B41FA5}">
                      <a16:colId xmlns:a16="http://schemas.microsoft.com/office/drawing/2014/main" xmlns="" val="20004"/>
                    </a:ext>
                  </a:extLst>
                </a:gridCol>
                <a:gridCol w="1004141">
                  <a:extLst>
                    <a:ext uri="{9D8B030D-6E8A-4147-A177-3AD203B41FA5}">
                      <a16:colId xmlns:a16="http://schemas.microsoft.com/office/drawing/2014/main" xmlns="" val="20005"/>
                    </a:ext>
                  </a:extLst>
                </a:gridCol>
                <a:gridCol w="1108705">
                  <a:extLst>
                    <a:ext uri="{9D8B030D-6E8A-4147-A177-3AD203B41FA5}">
                      <a16:colId xmlns:a16="http://schemas.microsoft.com/office/drawing/2014/main" xmlns="" val="2150032321"/>
                    </a:ext>
                  </a:extLst>
                </a:gridCol>
                <a:gridCol w="991499">
                  <a:extLst>
                    <a:ext uri="{9D8B030D-6E8A-4147-A177-3AD203B41FA5}">
                      <a16:colId xmlns:a16="http://schemas.microsoft.com/office/drawing/2014/main" xmlns="" val="2912140792"/>
                    </a:ext>
                  </a:extLst>
                </a:gridCol>
              </a:tblGrid>
              <a:tr h="428400">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85000"/>
                        </a:lnSpc>
                        <a:spcBef>
                          <a:spcPts val="0"/>
                        </a:spcBef>
                        <a:spcAft>
                          <a:spcPts val="0"/>
                        </a:spcAft>
                      </a:pPr>
                      <a:r>
                        <a:rPr lang="en-US" sz="1100" b="1" dirty="0">
                          <a:solidFill>
                            <a:schemeClr val="bg1"/>
                          </a:solidFill>
                          <a:effectLst/>
                        </a:rPr>
                        <a:t>Subject incidence</a:t>
                      </a:r>
                      <a:endParaRPr lang="en-US" sz="1100" b="1" dirty="0">
                        <a:solidFill>
                          <a:schemeClr val="bg1"/>
                        </a:solidFill>
                        <a:effectLst/>
                        <a:latin typeface="Times New Roman"/>
                        <a:ea typeface="Times New Roman"/>
                      </a:endParaRPr>
                    </a:p>
                  </a:txBody>
                  <a:tcPr marL="0" marR="6858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dirty="0">
                          <a:solidFill>
                            <a:schemeClr val="bg1"/>
                          </a:solidFill>
                          <a:effectLst/>
                          <a:latin typeface="Arial" charset="0"/>
                          <a:ea typeface="Arial" charset="0"/>
                          <a:cs typeface="Arial" charset="0"/>
                        </a:rPr>
                        <a:t>12-month</a:t>
                      </a:r>
                      <a:br>
                        <a:rPr lang="en-US" sz="1100" b="1" dirty="0">
                          <a:solidFill>
                            <a:schemeClr val="bg1"/>
                          </a:solidFill>
                          <a:effectLst/>
                          <a:latin typeface="Arial" charset="0"/>
                          <a:ea typeface="Arial" charset="0"/>
                          <a:cs typeface="Arial" charset="0"/>
                        </a:rPr>
                      </a:br>
                      <a:r>
                        <a:rPr lang="en-US" sz="1100" b="1" dirty="0">
                          <a:solidFill>
                            <a:schemeClr val="bg1"/>
                          </a:solidFill>
                          <a:effectLst/>
                          <a:latin typeface="Arial" charset="0"/>
                          <a:ea typeface="Arial" charset="0"/>
                          <a:cs typeface="Arial" charset="0"/>
                        </a:rPr>
                        <a:t>double-blind period</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dirty="0">
                          <a:solidFill>
                            <a:schemeClr val="bg1"/>
                          </a:solidFill>
                          <a:effectLst/>
                          <a:latin typeface="Arial" charset="0"/>
                          <a:ea typeface="Arial" charset="0"/>
                          <a:cs typeface="Arial" charset="0"/>
                        </a:rPr>
                        <a:t>24-month </a:t>
                      </a:r>
                      <a:r>
                        <a:rPr lang="en-US" sz="1100" b="1" dirty="0">
                          <a:solidFill>
                            <a:schemeClr val="bg1"/>
                          </a:solidFill>
                          <a:effectLst/>
                          <a:latin typeface="+mn-lt"/>
                          <a:ea typeface="Arial" charset="0"/>
                          <a:cs typeface="Times New Roman" charset="0"/>
                        </a:rPr>
                        <a:t>p</a:t>
                      </a:r>
                      <a:r>
                        <a:rPr lang="en-US" sz="1100" b="1" dirty="0">
                          <a:solidFill>
                            <a:schemeClr val="bg1"/>
                          </a:solidFill>
                          <a:effectLst/>
                          <a:latin typeface="+mn-lt"/>
                          <a:ea typeface="Calibri" charset="0"/>
                          <a:cs typeface="Times New Roman" charset="0"/>
                        </a:rPr>
                        <a:t>rimary</a:t>
                      </a:r>
                    </a:p>
                    <a:p>
                      <a:pPr marL="0" marR="0" algn="ctr">
                        <a:lnSpc>
                          <a:spcPct val="85000"/>
                        </a:lnSpc>
                        <a:spcBef>
                          <a:spcPts val="0"/>
                        </a:spcBef>
                        <a:spcAft>
                          <a:spcPts val="0"/>
                        </a:spcAft>
                      </a:pPr>
                      <a:r>
                        <a:rPr lang="en-US" sz="1100" b="1" dirty="0">
                          <a:solidFill>
                            <a:schemeClr val="bg1"/>
                          </a:solidFill>
                          <a:effectLst/>
                          <a:latin typeface="+mn-lt"/>
                          <a:ea typeface="Calibri" charset="0"/>
                          <a:cs typeface="Times New Roman" charset="0"/>
                        </a:rPr>
                        <a:t>analysis </a:t>
                      </a:r>
                      <a:r>
                        <a:rPr lang="en-US" sz="1100" b="1" dirty="0">
                          <a:solidFill>
                            <a:schemeClr val="bg1"/>
                          </a:solidFill>
                          <a:effectLst/>
                          <a:latin typeface="Arial" charset="0"/>
                          <a:ea typeface="Calibri" charset="0"/>
                          <a:cs typeface="Arial" charset="0"/>
                        </a:rPr>
                        <a:t>p</a:t>
                      </a:r>
                      <a:r>
                        <a:rPr lang="en-US" sz="1100" b="1" dirty="0">
                          <a:solidFill>
                            <a:schemeClr val="bg1"/>
                          </a:solidFill>
                          <a:effectLst/>
                          <a:latin typeface="Arial" charset="0"/>
                          <a:ea typeface="Arial" charset="0"/>
                          <a:cs typeface="Arial" charset="0"/>
                        </a:rPr>
                        <a:t>eriod</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100" b="1" dirty="0">
                          <a:solidFill>
                            <a:schemeClr val="bg1"/>
                          </a:solidFill>
                          <a:effectLst/>
                          <a:latin typeface="Arial" charset="0"/>
                          <a:ea typeface="Arial" charset="0"/>
                          <a:cs typeface="Arial" charset="0"/>
                        </a:rPr>
                        <a:t>36-month </a:t>
                      </a:r>
                      <a:r>
                        <a:rPr lang="en-US" sz="1100" b="1" dirty="0">
                          <a:solidFill>
                            <a:schemeClr val="bg1"/>
                          </a:solidFill>
                          <a:effectLst/>
                          <a:latin typeface="+mn-lt"/>
                          <a:ea typeface="Arial" charset="0"/>
                          <a:cs typeface="Times New Roman" charset="0"/>
                        </a:rPr>
                        <a:t>f</a:t>
                      </a:r>
                      <a:r>
                        <a:rPr lang="en-US" sz="1100" b="1" dirty="0">
                          <a:solidFill>
                            <a:schemeClr val="bg1"/>
                          </a:solidFill>
                          <a:effectLst/>
                          <a:latin typeface="+mn-lt"/>
                          <a:ea typeface="Calibri" charset="0"/>
                          <a:cs typeface="Times New Roman" charset="0"/>
                        </a:rPr>
                        <a:t>inal</a:t>
                      </a:r>
                      <a:br>
                        <a:rPr lang="en-US" sz="1100" b="1" dirty="0">
                          <a:solidFill>
                            <a:schemeClr val="bg1"/>
                          </a:solidFill>
                          <a:effectLst/>
                          <a:latin typeface="+mn-lt"/>
                          <a:ea typeface="Calibri" charset="0"/>
                          <a:cs typeface="Times New Roman" charset="0"/>
                        </a:rPr>
                      </a:br>
                      <a:r>
                        <a:rPr lang="en-US" sz="1100" b="1" dirty="0">
                          <a:solidFill>
                            <a:schemeClr val="bg1"/>
                          </a:solidFill>
                          <a:effectLst/>
                          <a:latin typeface="+mn-lt"/>
                          <a:ea typeface="Calibri" charset="0"/>
                          <a:cs typeface="Times New Roman" charset="0"/>
                        </a:rPr>
                        <a:t>analysis p</a:t>
                      </a:r>
                      <a:r>
                        <a:rPr lang="en-US" sz="1100" b="1" dirty="0">
                          <a:solidFill>
                            <a:schemeClr val="bg1"/>
                          </a:solidFill>
                          <a:effectLst/>
                          <a:latin typeface="Arial" charset="0"/>
                          <a:ea typeface="Arial" charset="0"/>
                          <a:cs typeface="Arial" charset="0"/>
                        </a:rPr>
                        <a:t>eriod</a:t>
                      </a:r>
                    </a:p>
                  </a:txBody>
                  <a:tcPr marL="0" marR="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85000"/>
                        </a:lnSpc>
                        <a:spcBef>
                          <a:spcPts val="0"/>
                        </a:spcBef>
                        <a:spcAft>
                          <a:spcPts val="0"/>
                        </a:spcAft>
                      </a:pPr>
                      <a:endParaRPr lang="en-US" sz="1200" b="1" dirty="0">
                        <a:solidFill>
                          <a:schemeClr val="bg1"/>
                        </a:solidFill>
                        <a:effectLst/>
                        <a:latin typeface="Times New Roman"/>
                        <a:ea typeface="Times New Roman"/>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12800">
                <a:tc vMerge="1">
                  <a:txBody>
                    <a:bodyPr/>
                    <a:lstStyle/>
                    <a:p>
                      <a:pPr marL="0" marR="0">
                        <a:lnSpc>
                          <a:spcPct val="90000"/>
                        </a:lnSpc>
                        <a:spcBef>
                          <a:spcPts val="0"/>
                        </a:spcBef>
                        <a:spcAft>
                          <a:spcPts val="0"/>
                        </a:spcAft>
                      </a:pPr>
                      <a:endParaRPr lang="en-US" sz="1200" dirty="0">
                        <a:effectLst/>
                        <a:latin typeface="Times New Roman"/>
                        <a:ea typeface="Times New Roman"/>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Arial" charset="0"/>
                          <a:ea typeface="Arial" charset="0"/>
                          <a:cs typeface="Arial" charset="0"/>
                        </a:rPr>
                        <a:t>Romosozumab</a:t>
                      </a:r>
                    </a:p>
                    <a:p>
                      <a:pPr marL="0" marR="0" algn="ctr">
                        <a:lnSpc>
                          <a:spcPct val="85000"/>
                        </a:lnSpc>
                        <a:spcBef>
                          <a:spcPts val="0"/>
                        </a:spcBef>
                        <a:spcAft>
                          <a:spcPts val="0"/>
                        </a:spcAft>
                      </a:pPr>
                      <a:r>
                        <a:rPr lang="en-US" sz="1100" b="1" kern="1200" dirty="0">
                          <a:solidFill>
                            <a:schemeClr val="bg1"/>
                          </a:solidFill>
                          <a:effectLst/>
                          <a:latin typeface="Arial" charset="0"/>
                          <a:ea typeface="Arial" charset="0"/>
                          <a:cs typeface="Arial" charset="0"/>
                        </a:rPr>
                        <a:t> (n = 3581)</a:t>
                      </a:r>
                    </a:p>
                    <a:p>
                      <a:pPr marL="0" marR="0" algn="ctr">
                        <a:lnSpc>
                          <a:spcPct val="85000"/>
                        </a:lnSpc>
                        <a:spcBef>
                          <a:spcPts val="0"/>
                        </a:spcBef>
                        <a:spcAft>
                          <a:spcPts val="0"/>
                        </a:spcAft>
                      </a:pPr>
                      <a:r>
                        <a:rPr lang="en-US" sz="1100" b="1" kern="1200" dirty="0">
                          <a:solidFill>
                            <a:schemeClr val="bg1"/>
                          </a:solidFill>
                          <a:effectLst/>
                          <a:latin typeface="Arial" charset="0"/>
                          <a:ea typeface="Arial" charset="0"/>
                          <a:cs typeface="Arial" charset="0"/>
                        </a:rPr>
                        <a:t>n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Placebo                                                     </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3576)</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Romosozumab-to-denosumab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3581)</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Placebo-to-</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3576)</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Romosozumab-to-denosumab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3581)</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Placebo-to-</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3576)</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xmlns="" val="10001"/>
                  </a:ext>
                </a:extLst>
              </a:tr>
              <a:tr h="3886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6350" marR="0" lvl="0" indent="0"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Atypical femoral fracture (AFF)</a:t>
                      </a:r>
                      <a:r>
                        <a:rPr lang="en-US" sz="1100" b="1" u="none" strike="noStrike" baseline="30000" dirty="0">
                          <a:solidFill>
                            <a:schemeClr val="tx1"/>
                          </a:solidFill>
                          <a:effectLst/>
                          <a:latin typeface="Arial"/>
                          <a:cs typeface="Arial"/>
                        </a:rPr>
                        <a:t>†</a:t>
                      </a:r>
                      <a:endParaRPr lang="en-US" sz="1100" b="1" i="0" u="none" strike="noStrike" baseline="30000" dirty="0">
                        <a:solidFill>
                          <a:schemeClr val="tx1"/>
                        </a:solidFill>
                        <a:effectLst/>
                        <a:latin typeface="Calibri"/>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1" u="none" strike="noStrike" kern="1200" dirty="0">
                          <a:solidFill>
                            <a:srgbClr val="FF0000"/>
                          </a:solidFill>
                          <a:effectLst/>
                          <a:latin typeface="+mn-lt"/>
                          <a:ea typeface="+mn-ea"/>
                          <a:cs typeface="+mn-cs"/>
                        </a:rPr>
                        <a:t>1 (&lt;0.1)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0 (0.0)</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1 (&lt;0.1)</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0 (0.0)</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u="none" strike="noStrike" kern="1200" dirty="0">
                          <a:solidFill>
                            <a:srgbClr val="FF0000"/>
                          </a:solidFill>
                          <a:effectLst/>
                          <a:latin typeface="+mn-lt"/>
                          <a:ea typeface="+mn-ea"/>
                          <a:cs typeface="+mn-cs"/>
                        </a:rPr>
                        <a:t>1 (&lt;0.1)</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0 (0.0)</a:t>
                      </a: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415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0488" marR="0" lvl="0" indent="-90488"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Hyperostosis</a:t>
                      </a:r>
                      <a:endParaRPr kumimoji="0" lang="en-US" altLang="en-US" sz="1100" b="1" i="0" u="none" strike="noStrike" kern="1200" cap="none" normalizeH="0" baseline="0" dirty="0">
                        <a:ln>
                          <a:noFill/>
                        </a:ln>
                        <a:solidFill>
                          <a:schemeClr val="tx1"/>
                        </a:solidFill>
                        <a:effectLst/>
                        <a:latin typeface="Arial" charset="0"/>
                        <a:ea typeface="MS PGothic" pitchFamily="34" charset="-128"/>
                        <a:cs typeface="Arial" panose="020B0604020202020204" pitchFamily="34" charset="0"/>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19 (0.5)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27 (0.8)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35 (1.0)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40 (1.1)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49 (1.4)</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58 (1.6)</a:t>
                      </a: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317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0488" marR="0" lvl="0" indent="-90488"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Hypersensitivity</a:t>
                      </a:r>
                      <a:endParaRPr kumimoji="0" lang="en-US" altLang="en-US" sz="1100" b="1" i="0" u="none" strike="noStrike" kern="1200" cap="none" normalizeH="0" baseline="30000" dirty="0">
                        <a:ln>
                          <a:noFill/>
                        </a:ln>
                        <a:solidFill>
                          <a:schemeClr val="tx1"/>
                        </a:solidFill>
                        <a:effectLst/>
                        <a:latin typeface="Arial" charset="0"/>
                        <a:ea typeface="MS PGothic" pitchFamily="34" charset="-128"/>
                        <a:cs typeface="Arial" panose="020B0604020202020204" pitchFamily="34" charset="0"/>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242 (6.8)</a:t>
                      </a:r>
                      <a:endParaRPr lang="en-US" sz="1100" b="0" i="0" u="none" strike="noStrike" baseline="30000"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245 (6.9)</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314 (8.8)</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331 (9.3)</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100" b="0" u="none" strike="noStrike" kern="1200" dirty="0">
                          <a:solidFill>
                            <a:schemeClr val="tx1"/>
                          </a:solidFill>
                          <a:effectLst/>
                          <a:latin typeface="+mn-lt"/>
                          <a:ea typeface="+mn-ea"/>
                          <a:cs typeface="+mn-cs"/>
                        </a:rPr>
                        <a:t>370 (10.3)</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100" b="0" u="none" strike="noStrike" kern="1200" dirty="0">
                          <a:solidFill>
                            <a:schemeClr val="tx1"/>
                          </a:solidFill>
                          <a:effectLst/>
                          <a:latin typeface="+mn-lt"/>
                          <a:ea typeface="+mn-ea"/>
                          <a:cs typeface="+mn-cs"/>
                        </a:rPr>
                        <a:t>375 (10.5)</a:t>
                      </a:r>
                      <a:endParaRPr lang="en-US" sz="1100" b="0" u="none" strike="noStrike" kern="1200" baseline="30000" dirty="0">
                        <a:solidFill>
                          <a:schemeClr val="tx1"/>
                        </a:solidFill>
                        <a:effectLst/>
                        <a:latin typeface="+mn-lt"/>
                        <a:ea typeface="+mn-ea"/>
                        <a:cs typeface="+mn-cs"/>
                      </a:endParaRP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415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0488" marR="0" lvl="0" indent="-90488"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Hypocalcaemia</a:t>
                      </a:r>
                      <a:endParaRPr kumimoji="0" lang="en-US" altLang="en-US" sz="1100" b="1" i="0" u="none" strike="noStrike" kern="1200" cap="none" normalizeH="0" baseline="0" dirty="0">
                        <a:ln>
                          <a:noFill/>
                        </a:ln>
                        <a:solidFill>
                          <a:schemeClr val="tx1"/>
                        </a:solidFill>
                        <a:effectLst/>
                        <a:latin typeface="Arial" charset="0"/>
                        <a:ea typeface="MS PGothic" pitchFamily="34" charset="-128"/>
                        <a:cs typeface="Arial" panose="020B0604020202020204" pitchFamily="34" charset="0"/>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1 (&lt;0.1) </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0 (0.0) </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1" u="none" strike="noStrike" dirty="0">
                          <a:solidFill>
                            <a:srgbClr val="FF0000"/>
                          </a:solidFill>
                          <a:effectLst/>
                        </a:rPr>
                        <a:t>6 (0.2) </a:t>
                      </a:r>
                      <a:endParaRPr lang="en-US" sz="1100" b="1" i="0" u="none" strike="noStrike" dirty="0">
                        <a:solidFill>
                          <a:srgbClr val="FF0000"/>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3 (0.1) </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u="none" strike="noStrike" kern="1200" dirty="0">
                          <a:solidFill>
                            <a:srgbClr val="FF0000"/>
                          </a:solidFill>
                          <a:effectLst/>
                          <a:latin typeface="+mn-lt"/>
                          <a:ea typeface="+mn-ea"/>
                          <a:cs typeface="+mn-cs"/>
                        </a:rPr>
                        <a:t>9 (0.3)</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3 (&lt;0.1)</a:t>
                      </a: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2535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0488" marR="0" lvl="0" indent="-90488"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Injection-site reaction</a:t>
                      </a:r>
                      <a:endParaRPr lang="en-US" sz="1100" b="1" i="0" u="none" strike="noStrike" baseline="30000" dirty="0">
                        <a:solidFill>
                          <a:schemeClr val="tx1"/>
                        </a:solidFill>
                        <a:effectLst/>
                        <a:latin typeface="Calibri"/>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187 (5.2)</a:t>
                      </a:r>
                      <a:endParaRPr lang="en-US" sz="1100" b="0" i="0" u="none" strike="noStrike" baseline="30000"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104 (2.9)</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188 (5.2)</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106 (3.0)</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189 (5.3)</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107 (3.0)</a:t>
                      </a: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2535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0488" marR="0" lvl="0" indent="-90488"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Cancer</a:t>
                      </a:r>
                      <a:endParaRPr kumimoji="0" lang="en-US" altLang="en-US" sz="1100" b="1" i="0" u="none" strike="noStrike" kern="1200" cap="none" normalizeH="0" baseline="30000" dirty="0">
                        <a:ln>
                          <a:noFill/>
                        </a:ln>
                        <a:solidFill>
                          <a:schemeClr val="tx1"/>
                        </a:solidFill>
                        <a:effectLst/>
                        <a:latin typeface="Arial" charset="0"/>
                        <a:ea typeface="MS PGothic" pitchFamily="34" charset="-128"/>
                        <a:cs typeface="Arial" panose="020B0604020202020204" pitchFamily="34" charset="0"/>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59 (1.6)</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69 (1.9)</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105 (2.9)</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dirty="0">
                          <a:solidFill>
                            <a:schemeClr val="tx1"/>
                          </a:solidFill>
                          <a:effectLst/>
                        </a:rPr>
                        <a:t>100 (2.8)</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126 (3.5)</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121 (3.4)</a:t>
                      </a: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2535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0488" marR="0" lvl="0" indent="-90488"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Osteoarthritis</a:t>
                      </a:r>
                      <a:endParaRPr lang="en-US" sz="1100" b="1" i="0" u="none" strike="noStrike" baseline="0" dirty="0">
                        <a:solidFill>
                          <a:schemeClr val="tx1"/>
                        </a:solidFill>
                        <a:effectLst/>
                        <a:latin typeface="Calibri"/>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281 (7.8)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315 (8.8)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396 (11.1)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431 (12.1)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488 (13.6)</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497 (13.9)</a:t>
                      </a: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18958664"/>
                  </a:ext>
                </a:extLst>
              </a:tr>
              <a:tr h="3886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6350" marR="0" lvl="0" indent="-6350" algn="l" defTabSz="914400" rtl="0" eaLnBrk="1" fontAlgn="base" latinLnBrk="0" hangingPunct="1">
                        <a:lnSpc>
                          <a:spcPct val="85000"/>
                        </a:lnSpc>
                        <a:spcBef>
                          <a:spcPts val="0"/>
                        </a:spcBef>
                        <a:spcAft>
                          <a:spcPts val="0"/>
                        </a:spcAft>
                        <a:buClrTx/>
                        <a:buSzTx/>
                        <a:buFontTx/>
                        <a:buNone/>
                        <a:tabLst/>
                        <a:defRPr/>
                      </a:pPr>
                      <a:r>
                        <a:rPr lang="en-US" sz="1100" b="1" u="none" strike="noStrike" dirty="0">
                          <a:solidFill>
                            <a:schemeClr val="tx1"/>
                          </a:solidFill>
                          <a:effectLst/>
                        </a:rPr>
                        <a:t>Osteonecrosis of the jaw (ONJ)</a:t>
                      </a:r>
                      <a:r>
                        <a:rPr lang="en-US" sz="1100" b="1" u="none" strike="noStrike" baseline="30000" dirty="0">
                          <a:solidFill>
                            <a:schemeClr val="tx1"/>
                          </a:solidFill>
                          <a:effectLst/>
                          <a:latin typeface="+mn-lt"/>
                          <a:cs typeface="Arial"/>
                        </a:rPr>
                        <a:t>†</a:t>
                      </a:r>
                      <a:endParaRPr lang="en-US" sz="1100" b="1" i="0" u="none" strike="noStrike" baseline="30000" dirty="0">
                        <a:solidFill>
                          <a:schemeClr val="tx1"/>
                        </a:solidFill>
                        <a:effectLst/>
                        <a:latin typeface="Calibri"/>
                      </a:endParaRPr>
                    </a:p>
                  </a:txBody>
                  <a:tcPr marL="0" marR="6858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1 (&lt;0.1)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0 (0.0)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2 (&lt;0.1)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85000"/>
                        </a:lnSpc>
                        <a:spcBef>
                          <a:spcPts val="0"/>
                        </a:spcBef>
                        <a:spcAft>
                          <a:spcPts val="0"/>
                        </a:spcAft>
                      </a:pPr>
                      <a:r>
                        <a:rPr lang="en-US" sz="1100" b="0" u="none" strike="noStrike" kern="1200" dirty="0">
                          <a:solidFill>
                            <a:schemeClr val="tx1"/>
                          </a:solidFill>
                          <a:effectLst/>
                          <a:latin typeface="+mn-lt"/>
                          <a:ea typeface="+mn-ea"/>
                          <a:cs typeface="+mn-cs"/>
                        </a:rPr>
                        <a:t>0 (0.0)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u="none" strike="noStrike" kern="1200" dirty="0">
                          <a:solidFill>
                            <a:srgbClr val="FF0000"/>
                          </a:solidFill>
                          <a:effectLst/>
                          <a:latin typeface="+mn-lt"/>
                          <a:ea typeface="+mn-ea"/>
                          <a:cs typeface="+mn-cs"/>
                        </a:rPr>
                        <a:t>2 (&lt;0.1)</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0" u="none" strike="noStrike" kern="1200" dirty="0">
                          <a:solidFill>
                            <a:schemeClr val="tx1"/>
                          </a:solidFill>
                          <a:effectLst/>
                          <a:latin typeface="+mn-lt"/>
                          <a:ea typeface="+mn-ea"/>
                          <a:cs typeface="+mn-cs"/>
                        </a:rPr>
                        <a:t>0 (0.0)</a:t>
                      </a:r>
                    </a:p>
                  </a:txBody>
                  <a:tcPr marL="9525" marR="952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73230813"/>
                  </a:ext>
                </a:extLst>
              </a:tr>
            </a:tbl>
          </a:graphicData>
        </a:graphic>
      </p:graphicFrame>
      <p:sp>
        <p:nvSpPr>
          <p:cNvPr id="9" name="Rectangle 8"/>
          <p:cNvSpPr/>
          <p:nvPr/>
        </p:nvSpPr>
        <p:spPr>
          <a:xfrm>
            <a:off x="6421940" y="1297745"/>
            <a:ext cx="2218396" cy="418230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4896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4" name="Title 3"/>
          <p:cNvSpPr>
            <a:spLocks noGrp="1"/>
          </p:cNvSpPr>
          <p:nvPr>
            <p:ph type="title"/>
          </p:nvPr>
        </p:nvSpPr>
        <p:spPr/>
        <p:txBody>
          <a:bodyPr>
            <a:normAutofit/>
          </a:bodyPr>
          <a:lstStyle/>
          <a:p>
            <a:r>
              <a:rPr lang="en-CA" sz="3200" dirty="0"/>
              <a:t>FRAME: </a:t>
            </a:r>
            <a:r>
              <a:rPr lang="en-US" sz="3200" dirty="0"/>
              <a:t>Two Cases of Positively Adjudicated Osteonecrosis of the Jaw (ONJ) </a:t>
            </a:r>
          </a:p>
        </p:txBody>
      </p:sp>
      <p:sp>
        <p:nvSpPr>
          <p:cNvPr id="2" name="Text Placeholder 1">
            <a:extLst>
              <a:ext uri="{FF2B5EF4-FFF2-40B4-BE49-F238E27FC236}">
                <a16:creationId xmlns:a16="http://schemas.microsoft.com/office/drawing/2014/main" xmlns="" id="{6EC04629-4EA9-374C-84A5-6A1D26CADFD7}"/>
              </a:ext>
            </a:extLst>
          </p:cNvPr>
          <p:cNvSpPr>
            <a:spLocks noGrp="1"/>
          </p:cNvSpPr>
          <p:nvPr>
            <p:ph type="body" sz="quarter" idx="10"/>
          </p:nvPr>
        </p:nvSpPr>
        <p:spPr/>
        <p:txBody>
          <a:bodyPr/>
          <a:lstStyle/>
          <a:p>
            <a:pPr lvl="0">
              <a:defRPr/>
            </a:pPr>
            <a:r>
              <a:rPr lang="nb-NO" altLang="en-US" dirty="0" err="1">
                <a:solidFill>
                  <a:srgbClr val="777777"/>
                </a:solidFill>
              </a:rPr>
              <a:t>Cosman</a:t>
            </a:r>
            <a:r>
              <a:rPr lang="nb-NO" altLang="en-US" dirty="0">
                <a:solidFill>
                  <a:srgbClr val="777777"/>
                </a:solidFill>
              </a:rPr>
              <a:t> F, </a:t>
            </a:r>
            <a:r>
              <a:rPr lang="nb-NO" altLang="en-US" i="1" dirty="0">
                <a:solidFill>
                  <a:srgbClr val="777777"/>
                </a:solidFill>
              </a:rPr>
              <a:t>et al. N </a:t>
            </a:r>
            <a:r>
              <a:rPr lang="nb-NO" altLang="en-US" i="1" dirty="0" err="1">
                <a:solidFill>
                  <a:srgbClr val="777777"/>
                </a:solidFill>
              </a:rPr>
              <a:t>Engl</a:t>
            </a:r>
            <a:r>
              <a:rPr lang="nb-NO" altLang="en-US" i="1" dirty="0">
                <a:solidFill>
                  <a:srgbClr val="777777"/>
                </a:solidFill>
              </a:rPr>
              <a:t> J Med</a:t>
            </a:r>
            <a:r>
              <a:rPr lang="nb-NO" altLang="en-US" dirty="0">
                <a:solidFill>
                  <a:srgbClr val="777777"/>
                </a:solidFill>
              </a:rPr>
              <a:t> 2016;375:1532–43.</a:t>
            </a:r>
            <a:endParaRPr lang="en-US" altLang="en-US" dirty="0">
              <a:solidFill>
                <a:srgbClr val="777777"/>
              </a:solidFill>
            </a:endParaRPr>
          </a:p>
        </p:txBody>
      </p:sp>
      <p:sp>
        <p:nvSpPr>
          <p:cNvPr id="6" name="Round Same Side Corner Rectangle 15">
            <a:extLst>
              <a:ext uri="{FF2B5EF4-FFF2-40B4-BE49-F238E27FC236}">
                <a16:creationId xmlns:a16="http://schemas.microsoft.com/office/drawing/2014/main" xmlns="" id="{F24561C7-63CD-2042-A754-77ECCBBBEA79}"/>
              </a:ext>
            </a:extLst>
          </p:cNvPr>
          <p:cNvSpPr/>
          <p:nvPr/>
        </p:nvSpPr>
        <p:spPr>
          <a:xfrm>
            <a:off x="667645" y="1399035"/>
            <a:ext cx="7741984" cy="562769"/>
          </a:xfrm>
          <a:prstGeom prst="round2SameRect">
            <a:avLst>
              <a:gd name="adj1" fmla="val 12533"/>
              <a:gd name="adj2" fmla="val 0"/>
            </a:avLst>
          </a:prstGeom>
          <a:solidFill>
            <a:schemeClr val="accent1">
              <a:lumMod val="60000"/>
              <a:lumOff val="40000"/>
            </a:schemeClr>
          </a:solid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US" sz="800" b="1" baseline="30000" dirty="0">
              <a:solidFill>
                <a:srgbClr val="FFFFFF"/>
              </a:solidFill>
              <a:latin typeface="Arial Narrow" charset="0"/>
              <a:ea typeface="Arial Narrow" charset="0"/>
              <a:cs typeface="Arial Narrow" charset="0"/>
            </a:endParaRPr>
          </a:p>
        </p:txBody>
      </p:sp>
      <p:sp>
        <p:nvSpPr>
          <p:cNvPr id="7" name="Rectangle: Rounded Corners 39">
            <a:extLst>
              <a:ext uri="{FF2B5EF4-FFF2-40B4-BE49-F238E27FC236}">
                <a16:creationId xmlns:a16="http://schemas.microsoft.com/office/drawing/2014/main" xmlns="" id="{07F877FA-8FB5-DD44-B30B-93C1D5791AC1}"/>
              </a:ext>
            </a:extLst>
          </p:cNvPr>
          <p:cNvSpPr/>
          <p:nvPr/>
        </p:nvSpPr>
        <p:spPr>
          <a:xfrm>
            <a:off x="667645" y="1425935"/>
            <a:ext cx="7741984" cy="2271027"/>
          </a:xfrm>
          <a:prstGeom prst="roundRect">
            <a:avLst>
              <a:gd name="adj" fmla="val 12052"/>
            </a:avLst>
          </a:prstGeom>
          <a:no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GB" sz="800" b="1" baseline="30000" dirty="0">
              <a:solidFill>
                <a:srgbClr val="FFFFFF"/>
              </a:solidFill>
              <a:latin typeface="Arial Narrow"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59177950"/>
              </p:ext>
            </p:extLst>
          </p:nvPr>
        </p:nvGraphicFramePr>
        <p:xfrm>
          <a:off x="734371" y="1427163"/>
          <a:ext cx="7600524" cy="2269799"/>
        </p:xfrm>
        <a:graphic>
          <a:graphicData uri="http://schemas.openxmlformats.org/drawingml/2006/table">
            <a:tbl>
              <a:tblPr/>
              <a:tblGrid>
                <a:gridCol w="2324538">
                  <a:extLst>
                    <a:ext uri="{9D8B030D-6E8A-4147-A177-3AD203B41FA5}">
                      <a16:colId xmlns:a16="http://schemas.microsoft.com/office/drawing/2014/main" xmlns="" val="20000"/>
                    </a:ext>
                  </a:extLst>
                </a:gridCol>
                <a:gridCol w="5275986">
                  <a:extLst>
                    <a:ext uri="{9D8B030D-6E8A-4147-A177-3AD203B41FA5}">
                      <a16:colId xmlns:a16="http://schemas.microsoft.com/office/drawing/2014/main" xmlns="" val="20001"/>
                    </a:ext>
                  </a:extLst>
                </a:gridCol>
              </a:tblGrid>
              <a:tr h="540182">
                <a:tc>
                  <a:txBody>
                    <a:bodyPr/>
                    <a:lstStyle/>
                    <a:p>
                      <a:pPr algn="l" rtl="0" fontAlgn="ctr">
                        <a:lnSpc>
                          <a:spcPct val="90000"/>
                        </a:lnSpc>
                        <a:spcBef>
                          <a:spcPts val="0"/>
                        </a:spcBef>
                      </a:pPr>
                      <a:r>
                        <a:rPr lang="en-CA" sz="1330" b="1" i="0" u="none" strike="noStrike" dirty="0">
                          <a:solidFill>
                            <a:srgbClr val="FFFFFF"/>
                          </a:solidFill>
                          <a:effectLst/>
                          <a:latin typeface="+mn-lt"/>
                        </a:rPr>
                        <a:t>Event</a:t>
                      </a:r>
                      <a:r>
                        <a:rPr lang="en-CA" sz="1330" b="1" i="0" u="none" strike="noStrike" baseline="0" dirty="0">
                          <a:solidFill>
                            <a:srgbClr val="FFFFFF"/>
                          </a:solidFill>
                          <a:effectLst/>
                          <a:latin typeface="+mn-lt"/>
                        </a:rPr>
                        <a:t> time to onset</a:t>
                      </a:r>
                      <a:endParaRPr lang="en-US" sz="1330" b="1" i="0" u="none" strike="noStrike" dirty="0">
                        <a:solidFill>
                          <a:srgbClr val="FFFFFF"/>
                        </a:solidFill>
                        <a:effectLst/>
                        <a:latin typeface="+mn-lt"/>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ct val="90000"/>
                        </a:lnSpc>
                        <a:spcBef>
                          <a:spcPts val="0"/>
                        </a:spcBef>
                      </a:pPr>
                      <a:r>
                        <a:rPr lang="en-US" sz="1330" b="1" i="0" u="none" strike="noStrike" dirty="0">
                          <a:solidFill>
                            <a:srgbClr val="FFFFFF"/>
                          </a:solidFill>
                          <a:effectLst/>
                          <a:latin typeface="+mn-lt"/>
                        </a:rPr>
                        <a:t>Case description</a:t>
                      </a:r>
                      <a:r>
                        <a:rPr lang="en-US" sz="1330" b="1" i="0" u="none" strike="noStrike" baseline="0" dirty="0">
                          <a:solidFill>
                            <a:srgbClr val="FFFFFF"/>
                          </a:solidFill>
                          <a:effectLst/>
                          <a:latin typeface="+mn-lt"/>
                        </a:rPr>
                        <a:t> </a:t>
                      </a:r>
                      <a:endParaRPr lang="en-US" sz="1330" b="1" i="0" u="none" strike="noStrike" dirty="0">
                        <a:solidFill>
                          <a:srgbClr val="FFFFFF"/>
                        </a:solidFill>
                        <a:effectLst/>
                        <a:latin typeface="+mn-lt"/>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92263">
                <a:tc>
                  <a:txBody>
                    <a:bodyPr/>
                    <a:lstStyle/>
                    <a:p>
                      <a:pPr algn="l" rtl="0" fontAlgn="ctr">
                        <a:lnSpc>
                          <a:spcPct val="90000"/>
                        </a:lnSpc>
                        <a:spcBef>
                          <a:spcPts val="600"/>
                        </a:spcBef>
                      </a:pPr>
                      <a:r>
                        <a:rPr lang="en-CA" sz="1200" b="1" i="0" u="none" strike="noStrike" dirty="0">
                          <a:solidFill>
                            <a:schemeClr val="tx1"/>
                          </a:solidFill>
                          <a:effectLst/>
                          <a:latin typeface="+mn-lt"/>
                        </a:rPr>
                        <a:t>12 months on study</a:t>
                      </a:r>
                      <a:endParaRPr lang="en-US" sz="1200" b="1" i="0" u="none" strike="noStrike" dirty="0">
                        <a:solidFill>
                          <a:schemeClr val="tx1"/>
                        </a:solidFill>
                        <a:effectLst/>
                        <a:latin typeface="+mn-lt"/>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rtl="0" fontAlgn="ctr">
                        <a:lnSpc>
                          <a:spcPct val="90000"/>
                        </a:lnSpc>
                        <a:spcBef>
                          <a:spcPts val="600"/>
                        </a:spcBef>
                        <a:buClr>
                          <a:schemeClr val="accent1"/>
                        </a:buClr>
                        <a:buFont typeface="Arial" panose="020B0604020202020204" pitchFamily="34" charset="0"/>
                        <a:buChar char="•"/>
                      </a:pPr>
                      <a:r>
                        <a:rPr lang="en-US" sz="1200" b="0" i="0" u="none" strike="noStrike" dirty="0">
                          <a:solidFill>
                            <a:schemeClr val="tx1"/>
                          </a:solidFill>
                          <a:effectLst/>
                          <a:latin typeface="+mn-lt"/>
                        </a:rPr>
                        <a:t>Received</a:t>
                      </a:r>
                      <a:r>
                        <a:rPr lang="en-US" sz="1200" b="0" i="0" u="none" strike="noStrike" baseline="0" dirty="0">
                          <a:solidFill>
                            <a:schemeClr val="tx1"/>
                          </a:solidFill>
                          <a:effectLst/>
                          <a:latin typeface="+mn-lt"/>
                        </a:rPr>
                        <a:t> 12 doses of romosozumab </a:t>
                      </a:r>
                    </a:p>
                    <a:p>
                      <a:pPr marL="171450" indent="-171450" algn="l" rtl="0" fontAlgn="ctr">
                        <a:lnSpc>
                          <a:spcPct val="90000"/>
                        </a:lnSpc>
                        <a:spcBef>
                          <a:spcPts val="600"/>
                        </a:spcBef>
                        <a:buClr>
                          <a:schemeClr val="accent1"/>
                        </a:buClr>
                        <a:buFont typeface="Arial" panose="020B0604020202020204" pitchFamily="34" charset="0"/>
                        <a:buChar char="•"/>
                      </a:pPr>
                      <a:r>
                        <a:rPr lang="en-US" sz="1200" b="0" i="0" u="none" strike="noStrike" baseline="0" dirty="0">
                          <a:solidFill>
                            <a:schemeClr val="tx1"/>
                          </a:solidFill>
                          <a:effectLst/>
                          <a:latin typeface="+mn-lt"/>
                        </a:rPr>
                        <a:t>Event occurred in the setting of ill-fitting denture use </a:t>
                      </a:r>
                    </a:p>
                    <a:p>
                      <a:pPr marL="171450" indent="-171450" algn="l" rtl="0" fontAlgn="ctr">
                        <a:lnSpc>
                          <a:spcPct val="90000"/>
                        </a:lnSpc>
                        <a:spcBef>
                          <a:spcPts val="600"/>
                        </a:spcBef>
                        <a:buClr>
                          <a:schemeClr val="accent1"/>
                        </a:buClr>
                        <a:buFont typeface="Arial" panose="020B0604020202020204" pitchFamily="34" charset="0"/>
                        <a:buChar char="•"/>
                      </a:pPr>
                      <a:r>
                        <a:rPr lang="en-CA" sz="1200" b="0" i="0" u="none" strike="noStrike" baseline="0" dirty="0">
                          <a:solidFill>
                            <a:schemeClr val="tx1"/>
                          </a:solidFill>
                          <a:effectLst/>
                          <a:latin typeface="+mn-lt"/>
                        </a:rPr>
                        <a:t>Event resolved</a:t>
                      </a:r>
                      <a:endParaRPr lang="en-US" sz="1200" b="0" i="0" u="none" strike="noStrike" dirty="0">
                        <a:solidFill>
                          <a:schemeClr val="tx1"/>
                        </a:solidFill>
                        <a:effectLst/>
                        <a:latin typeface="+mn-lt"/>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37354">
                <a:tc>
                  <a:txBody>
                    <a:bodyPr/>
                    <a:lstStyle/>
                    <a:p>
                      <a:pPr marL="0" marR="0" indent="0" algn="l" defTabSz="914400" rtl="0" eaLnBrk="1" fontAlgn="ctr" latinLnBrk="0" hangingPunct="1">
                        <a:lnSpc>
                          <a:spcPct val="90000"/>
                        </a:lnSpc>
                        <a:spcBef>
                          <a:spcPts val="600"/>
                        </a:spcBef>
                        <a:spcAft>
                          <a:spcPts val="0"/>
                        </a:spcAft>
                        <a:buClrTx/>
                        <a:buSzTx/>
                        <a:buFontTx/>
                        <a:buNone/>
                        <a:tabLst/>
                        <a:defRPr/>
                      </a:pPr>
                      <a:r>
                        <a:rPr lang="en-CA" sz="1200" b="1" i="0" u="none" strike="noStrike" dirty="0">
                          <a:solidFill>
                            <a:schemeClr val="tx1"/>
                          </a:solidFill>
                          <a:effectLst/>
                          <a:latin typeface="+mn-lt"/>
                        </a:rPr>
                        <a:t>13 months on study</a:t>
                      </a:r>
                      <a:endParaRPr lang="en-US" sz="1200" b="1" i="0" u="none" strike="noStrike" dirty="0">
                        <a:solidFill>
                          <a:schemeClr val="tx1"/>
                        </a:solidFill>
                        <a:effectLst/>
                        <a:latin typeface="+mn-lt"/>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171450" marR="0" indent="-171450" algn="l" defTabSz="914400" rtl="0" eaLnBrk="1" fontAlgn="ctr" latinLnBrk="0" hangingPunct="1">
                        <a:lnSpc>
                          <a:spcPct val="90000"/>
                        </a:lnSpc>
                        <a:spcBef>
                          <a:spcPts val="600"/>
                        </a:spcBef>
                        <a:spcAft>
                          <a:spcPts val="0"/>
                        </a:spcAft>
                        <a:buClr>
                          <a:schemeClr val="accent1"/>
                        </a:buClr>
                        <a:buSzTx/>
                        <a:buFont typeface="Arial" panose="020B0604020202020204" pitchFamily="34" charset="0"/>
                        <a:buChar char="•"/>
                        <a:tabLst/>
                        <a:defRPr/>
                      </a:pPr>
                      <a:r>
                        <a:rPr lang="en-US" sz="1200" kern="1200" baseline="0" dirty="0">
                          <a:solidFill>
                            <a:schemeClr val="tx1"/>
                          </a:solidFill>
                          <a:effectLst/>
                          <a:latin typeface="+mn-lt"/>
                          <a:ea typeface="+mn-ea"/>
                          <a:cs typeface="+mn-cs"/>
                        </a:rPr>
                        <a:t>Received </a:t>
                      </a:r>
                      <a:r>
                        <a:rPr lang="en-US" sz="1200" kern="1200" dirty="0">
                          <a:solidFill>
                            <a:schemeClr val="tx1"/>
                          </a:solidFill>
                          <a:effectLst/>
                          <a:latin typeface="+mn-lt"/>
                          <a:ea typeface="+mn-ea"/>
                          <a:cs typeface="+mn-cs"/>
                        </a:rPr>
                        <a:t>12 doses of romosozumab and one dose of denosumab</a:t>
                      </a:r>
                    </a:p>
                    <a:p>
                      <a:pPr marL="171450" marR="0" indent="-171450" algn="l" defTabSz="914400" rtl="0" eaLnBrk="1" fontAlgn="ctr" latinLnBrk="0" hangingPunct="1">
                        <a:lnSpc>
                          <a:spcPct val="90000"/>
                        </a:lnSpc>
                        <a:spcBef>
                          <a:spcPts val="600"/>
                        </a:spcBef>
                        <a:spcAft>
                          <a:spcPts val="0"/>
                        </a:spcAft>
                        <a:buClr>
                          <a:schemeClr val="accent1"/>
                        </a:buClr>
                        <a:buSzTx/>
                        <a:buFont typeface="Arial" panose="020B0604020202020204" pitchFamily="34" charset="0"/>
                        <a:buChar char="•"/>
                        <a:tabLst/>
                        <a:defRPr/>
                      </a:pPr>
                      <a:r>
                        <a:rPr lang="en-US" sz="1200" kern="1200" dirty="0">
                          <a:solidFill>
                            <a:schemeClr val="tx1"/>
                          </a:solidFill>
                          <a:effectLst/>
                          <a:latin typeface="+mn-lt"/>
                          <a:ea typeface="+mn-ea"/>
                          <a:cs typeface="+mn-cs"/>
                        </a:rPr>
                        <a:t>Event occurred after a tooth extraction with subsequent osteomyelitis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 jaw</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07649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5" name="Round Same Side Corner Rectangle 15">
            <a:extLst>
              <a:ext uri="{FF2B5EF4-FFF2-40B4-BE49-F238E27FC236}">
                <a16:creationId xmlns:a16="http://schemas.microsoft.com/office/drawing/2014/main" xmlns="" id="{F49C117B-D7A9-0943-8ABE-792177FD5C77}"/>
              </a:ext>
            </a:extLst>
          </p:cNvPr>
          <p:cNvSpPr/>
          <p:nvPr/>
        </p:nvSpPr>
        <p:spPr>
          <a:xfrm>
            <a:off x="614363" y="1428500"/>
            <a:ext cx="7964372" cy="1220647"/>
          </a:xfrm>
          <a:prstGeom prst="round2SameRect">
            <a:avLst>
              <a:gd name="adj1" fmla="val 8564"/>
              <a:gd name="adj2" fmla="val 0"/>
            </a:avLst>
          </a:prstGeom>
          <a:solidFill>
            <a:schemeClr val="accent1">
              <a:lumMod val="60000"/>
              <a:lumOff val="40000"/>
            </a:schemeClr>
          </a:solid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US" sz="800" b="1" baseline="30000" dirty="0">
              <a:solidFill>
                <a:srgbClr val="FFFFFF"/>
              </a:solidFill>
              <a:latin typeface="Arial Narrow" charset="0"/>
              <a:ea typeface="Arial Narrow" charset="0"/>
              <a:cs typeface="Arial Narrow" charset="0"/>
            </a:endParaRPr>
          </a:p>
        </p:txBody>
      </p:sp>
      <p:sp>
        <p:nvSpPr>
          <p:cNvPr id="7" name="Rectangle: Rounded Corners 39">
            <a:extLst>
              <a:ext uri="{FF2B5EF4-FFF2-40B4-BE49-F238E27FC236}">
                <a16:creationId xmlns:a16="http://schemas.microsoft.com/office/drawing/2014/main" xmlns="" id="{47EC333C-DD5E-BC42-8478-1C5CB6CEF9A5}"/>
              </a:ext>
            </a:extLst>
          </p:cNvPr>
          <p:cNvSpPr/>
          <p:nvPr/>
        </p:nvSpPr>
        <p:spPr>
          <a:xfrm>
            <a:off x="614363" y="1455399"/>
            <a:ext cx="7964372" cy="3853345"/>
          </a:xfrm>
          <a:prstGeom prst="roundRect">
            <a:avLst>
              <a:gd name="adj" fmla="val 7009"/>
            </a:avLst>
          </a:prstGeom>
          <a:no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GB" sz="800" b="1" baseline="30000" dirty="0">
              <a:solidFill>
                <a:srgbClr val="FFFFFF"/>
              </a:solidFill>
              <a:latin typeface="Arial Narrow" charset="0"/>
            </a:endParaRPr>
          </a:p>
        </p:txBody>
      </p:sp>
      <p:sp>
        <p:nvSpPr>
          <p:cNvPr id="2" name="Title 1">
            <a:extLst>
              <a:ext uri="{FF2B5EF4-FFF2-40B4-BE49-F238E27FC236}">
                <a16:creationId xmlns:a16="http://schemas.microsoft.com/office/drawing/2014/main" xmlns="" id="{7D646634-69A8-0E4E-8C85-2968C172F206}"/>
              </a:ext>
            </a:extLst>
          </p:cNvPr>
          <p:cNvSpPr>
            <a:spLocks noGrp="1"/>
          </p:cNvSpPr>
          <p:nvPr>
            <p:ph type="title"/>
          </p:nvPr>
        </p:nvSpPr>
        <p:spPr/>
        <p:txBody>
          <a:bodyPr/>
          <a:lstStyle/>
          <a:p>
            <a:r>
              <a:rPr lang="en-CA" dirty="0"/>
              <a:t>FRAME: </a:t>
            </a:r>
            <a:r>
              <a:rPr lang="en-US" dirty="0"/>
              <a:t>Adverse Events</a:t>
            </a:r>
            <a:r>
              <a:rPr lang="en-US" baseline="30000" dirty="0"/>
              <a:t>1,2</a:t>
            </a:r>
          </a:p>
        </p:txBody>
      </p:sp>
      <p:sp>
        <p:nvSpPr>
          <p:cNvPr id="3" name="Text Placeholder 2">
            <a:extLst>
              <a:ext uri="{FF2B5EF4-FFF2-40B4-BE49-F238E27FC236}">
                <a16:creationId xmlns:a16="http://schemas.microsoft.com/office/drawing/2014/main" xmlns="" id="{64830197-3487-7D40-85D2-D21C5A3AFB79}"/>
              </a:ext>
            </a:extLst>
          </p:cNvPr>
          <p:cNvSpPr>
            <a:spLocks noGrp="1"/>
          </p:cNvSpPr>
          <p:nvPr>
            <p:ph type="body" sz="quarter" idx="10"/>
          </p:nvPr>
        </p:nvSpPr>
        <p:spPr>
          <a:xfrm>
            <a:off x="216000" y="5750127"/>
            <a:ext cx="8628455" cy="881780"/>
          </a:xfrm>
        </p:spPr>
        <p:txBody>
          <a:bodyPr/>
          <a:lstStyle/>
          <a:p>
            <a:pPr defTabSz="1219170"/>
            <a:r>
              <a:rPr lang="en-US" dirty="0">
                <a:solidFill>
                  <a:srgbClr val="777777"/>
                </a:solidFill>
              </a:rPr>
              <a:t>The subject incidence rates for the 36-month study period include all events that occurred in the 12-month double-blind period and, in addition, all events that occurred in the open-label and extension periods for those subjects who received at least one dose of denosumab.</a:t>
            </a:r>
          </a:p>
          <a:p>
            <a:pPr defTabSz="1219170"/>
            <a:r>
              <a:rPr lang="en-US" dirty="0">
                <a:solidFill>
                  <a:srgbClr val="777777"/>
                </a:solidFill>
              </a:rPr>
              <a:t>*Includes adverse events adjudicated positive by an independent adjudication committee. Cardiovascular deaths include fatal events adjudicated as</a:t>
            </a:r>
          </a:p>
          <a:p>
            <a:pPr defTabSz="1219170"/>
            <a:r>
              <a:rPr lang="en-US" dirty="0">
                <a:solidFill>
                  <a:srgbClr val="777777"/>
                </a:solidFill>
              </a:rPr>
              <a:t>cardiovascular-related or undetermined (presumed cardiac-related).</a:t>
            </a:r>
          </a:p>
          <a:p>
            <a:pPr defTabSz="1219170"/>
            <a:r>
              <a:rPr lang="en-US" dirty="0">
                <a:solidFill>
                  <a:srgbClr val="777777"/>
                </a:solidFill>
              </a:rPr>
              <a:t>n = number of subjects randomised and received at least one dose of the study drug in the 12-month double-blind study period.</a:t>
            </a:r>
          </a:p>
          <a:p>
            <a:pPr lvl="0" defTabSz="457200">
              <a:defRPr/>
            </a:pPr>
            <a:r>
              <a:rPr lang="en-US" dirty="0">
                <a:solidFill>
                  <a:srgbClr val="777777"/>
                </a:solidFill>
              </a:rPr>
              <a:t>1. Cosman F, </a:t>
            </a:r>
            <a:r>
              <a:rPr lang="en-US" i="1" dirty="0">
                <a:solidFill>
                  <a:srgbClr val="777777"/>
                </a:solidFill>
              </a:rPr>
              <a:t>et al. N Engl J Med</a:t>
            </a:r>
            <a:r>
              <a:rPr lang="en-US" dirty="0">
                <a:solidFill>
                  <a:srgbClr val="777777"/>
                </a:solidFill>
              </a:rPr>
              <a:t> 2016;375:1532–43; </a:t>
            </a:r>
            <a:r>
              <a:rPr lang="en-US" dirty="0">
                <a:solidFill>
                  <a:srgbClr val="777777"/>
                </a:solidFill>
                <a:cs typeface="Arial" panose="020B0604020202020204" pitchFamily="34" charset="0"/>
              </a:rPr>
              <a:t>2. Lewiecki EM, </a:t>
            </a:r>
            <a:r>
              <a:rPr lang="en-US" i="1" dirty="0">
                <a:solidFill>
                  <a:srgbClr val="777777"/>
                </a:solidFill>
                <a:cs typeface="Arial" panose="020B0604020202020204" pitchFamily="34" charset="0"/>
              </a:rPr>
              <a:t>et al. J Bone Miner Res</a:t>
            </a:r>
            <a:r>
              <a:rPr lang="en-US" dirty="0">
                <a:solidFill>
                  <a:srgbClr val="777777"/>
                </a:solidFill>
                <a:cs typeface="Arial" panose="020B0604020202020204" pitchFamily="34" charset="0"/>
              </a:rPr>
              <a:t> 2019;34:419–28.</a:t>
            </a:r>
            <a:endParaRPr lang="hr-HR" i="1" dirty="0">
              <a:solidFill>
                <a:srgbClr val="777777"/>
              </a:solidFill>
              <a:cs typeface="Arial" panose="020B0604020202020204" pitchFamily="34" charset="0"/>
            </a:endParaRPr>
          </a:p>
        </p:txBody>
      </p:sp>
      <p:graphicFrame>
        <p:nvGraphicFramePr>
          <p:cNvPr id="6" name="Table 5">
            <a:extLst>
              <a:ext uri="{FF2B5EF4-FFF2-40B4-BE49-F238E27FC236}">
                <a16:creationId xmlns:a16="http://schemas.microsoft.com/office/drawing/2014/main" xmlns="" id="{74F08C21-AC19-4922-928F-A5BF3E7A1B16}"/>
              </a:ext>
            </a:extLst>
          </p:cNvPr>
          <p:cNvGraphicFramePr>
            <a:graphicFrameLocks noGrp="1"/>
          </p:cNvGraphicFramePr>
          <p:nvPr>
            <p:extLst>
              <p:ext uri="{D42A27DB-BD31-4B8C-83A1-F6EECF244321}">
                <p14:modId xmlns:p14="http://schemas.microsoft.com/office/powerpoint/2010/main" val="3261764158"/>
              </p:ext>
            </p:extLst>
          </p:nvPr>
        </p:nvGraphicFramePr>
        <p:xfrm>
          <a:off x="684493" y="1508842"/>
          <a:ext cx="7894240" cy="3727069"/>
        </p:xfrm>
        <a:graphic>
          <a:graphicData uri="http://schemas.openxmlformats.org/drawingml/2006/table">
            <a:tbl>
              <a:tblPr/>
              <a:tblGrid>
                <a:gridCol w="1660102">
                  <a:extLst>
                    <a:ext uri="{9D8B030D-6E8A-4147-A177-3AD203B41FA5}">
                      <a16:colId xmlns:a16="http://schemas.microsoft.com/office/drawing/2014/main" xmlns="" val="20000"/>
                    </a:ext>
                  </a:extLst>
                </a:gridCol>
                <a:gridCol w="1078891">
                  <a:extLst>
                    <a:ext uri="{9D8B030D-6E8A-4147-A177-3AD203B41FA5}">
                      <a16:colId xmlns:a16="http://schemas.microsoft.com/office/drawing/2014/main" xmlns="" val="20001"/>
                    </a:ext>
                  </a:extLst>
                </a:gridCol>
                <a:gridCol w="1005268">
                  <a:extLst>
                    <a:ext uri="{9D8B030D-6E8A-4147-A177-3AD203B41FA5}">
                      <a16:colId xmlns:a16="http://schemas.microsoft.com/office/drawing/2014/main" xmlns="" val="20002"/>
                    </a:ext>
                  </a:extLst>
                </a:gridCol>
                <a:gridCol w="1045634">
                  <a:extLst>
                    <a:ext uri="{9D8B030D-6E8A-4147-A177-3AD203B41FA5}">
                      <a16:colId xmlns:a16="http://schemas.microsoft.com/office/drawing/2014/main" xmlns="" val="20004"/>
                    </a:ext>
                  </a:extLst>
                </a:gridCol>
                <a:gridCol w="1004141">
                  <a:extLst>
                    <a:ext uri="{9D8B030D-6E8A-4147-A177-3AD203B41FA5}">
                      <a16:colId xmlns:a16="http://schemas.microsoft.com/office/drawing/2014/main" xmlns="" val="20005"/>
                    </a:ext>
                  </a:extLst>
                </a:gridCol>
                <a:gridCol w="1108705">
                  <a:extLst>
                    <a:ext uri="{9D8B030D-6E8A-4147-A177-3AD203B41FA5}">
                      <a16:colId xmlns:a16="http://schemas.microsoft.com/office/drawing/2014/main" xmlns="" val="2150032321"/>
                    </a:ext>
                  </a:extLst>
                </a:gridCol>
                <a:gridCol w="991499">
                  <a:extLst>
                    <a:ext uri="{9D8B030D-6E8A-4147-A177-3AD203B41FA5}">
                      <a16:colId xmlns:a16="http://schemas.microsoft.com/office/drawing/2014/main" xmlns="" val="2912140792"/>
                    </a:ext>
                  </a:extLst>
                </a:gridCol>
              </a:tblGrid>
              <a:tr h="428721">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85000"/>
                        </a:lnSpc>
                        <a:spcBef>
                          <a:spcPts val="0"/>
                        </a:spcBef>
                        <a:spcAft>
                          <a:spcPts val="0"/>
                        </a:spcAft>
                      </a:pPr>
                      <a:r>
                        <a:rPr lang="en-US" sz="1100" b="1" dirty="0">
                          <a:solidFill>
                            <a:schemeClr val="bg1"/>
                          </a:solidFill>
                          <a:effectLst/>
                        </a:rPr>
                        <a:t>Subject incidence</a:t>
                      </a:r>
                      <a:endParaRPr lang="en-US" sz="1100" b="1" dirty="0">
                        <a:solidFill>
                          <a:schemeClr val="bg1"/>
                        </a:solidFill>
                        <a:effectLst/>
                        <a:latin typeface="Times New Roman"/>
                        <a:ea typeface="Times New Roman"/>
                      </a:endParaRPr>
                    </a:p>
                  </a:txBody>
                  <a:tcPr marL="0" marR="6858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dirty="0">
                          <a:solidFill>
                            <a:schemeClr val="bg1"/>
                          </a:solidFill>
                          <a:effectLst/>
                          <a:latin typeface="Arial" charset="0"/>
                          <a:ea typeface="Arial" charset="0"/>
                          <a:cs typeface="Arial" charset="0"/>
                        </a:rPr>
                        <a:t>12-month</a:t>
                      </a:r>
                      <a:br>
                        <a:rPr lang="en-US" sz="1100" b="1" dirty="0">
                          <a:solidFill>
                            <a:schemeClr val="bg1"/>
                          </a:solidFill>
                          <a:effectLst/>
                          <a:latin typeface="Arial" charset="0"/>
                          <a:ea typeface="Arial" charset="0"/>
                          <a:cs typeface="Arial" charset="0"/>
                        </a:rPr>
                      </a:br>
                      <a:r>
                        <a:rPr lang="en-US" sz="1100" b="1" dirty="0">
                          <a:solidFill>
                            <a:schemeClr val="bg1"/>
                          </a:solidFill>
                          <a:effectLst/>
                          <a:latin typeface="Arial" charset="0"/>
                          <a:ea typeface="Arial" charset="0"/>
                          <a:cs typeface="Arial" charset="0"/>
                        </a:rPr>
                        <a:t>double-blind period</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dirty="0">
                          <a:solidFill>
                            <a:schemeClr val="bg1"/>
                          </a:solidFill>
                          <a:effectLst/>
                          <a:latin typeface="Arial" charset="0"/>
                          <a:ea typeface="Arial" charset="0"/>
                          <a:cs typeface="Arial" charset="0"/>
                        </a:rPr>
                        <a:t>24-month </a:t>
                      </a:r>
                      <a:r>
                        <a:rPr lang="en-US" sz="1100" b="1" dirty="0">
                          <a:solidFill>
                            <a:schemeClr val="bg1"/>
                          </a:solidFill>
                          <a:effectLst/>
                          <a:latin typeface="+mn-lt"/>
                          <a:ea typeface="Arial" charset="0"/>
                          <a:cs typeface="Times New Roman" charset="0"/>
                        </a:rPr>
                        <a:t>p</a:t>
                      </a:r>
                      <a:r>
                        <a:rPr lang="en-US" sz="1100" b="1" dirty="0">
                          <a:solidFill>
                            <a:schemeClr val="bg1"/>
                          </a:solidFill>
                          <a:effectLst/>
                          <a:latin typeface="+mn-lt"/>
                          <a:ea typeface="Calibri" charset="0"/>
                          <a:cs typeface="Times New Roman" charset="0"/>
                        </a:rPr>
                        <a:t>rimary</a:t>
                      </a:r>
                    </a:p>
                    <a:p>
                      <a:pPr marL="0" marR="0" algn="ctr">
                        <a:lnSpc>
                          <a:spcPct val="85000"/>
                        </a:lnSpc>
                        <a:spcBef>
                          <a:spcPts val="0"/>
                        </a:spcBef>
                        <a:spcAft>
                          <a:spcPts val="0"/>
                        </a:spcAft>
                      </a:pPr>
                      <a:r>
                        <a:rPr lang="en-US" sz="1100" b="1" dirty="0">
                          <a:solidFill>
                            <a:schemeClr val="bg1"/>
                          </a:solidFill>
                          <a:effectLst/>
                          <a:latin typeface="+mn-lt"/>
                          <a:ea typeface="Calibri" charset="0"/>
                          <a:cs typeface="Times New Roman" charset="0"/>
                        </a:rPr>
                        <a:t>analysis </a:t>
                      </a:r>
                      <a:r>
                        <a:rPr lang="en-US" sz="1100" b="1" dirty="0">
                          <a:solidFill>
                            <a:schemeClr val="bg1"/>
                          </a:solidFill>
                          <a:effectLst/>
                          <a:latin typeface="Arial" charset="0"/>
                          <a:ea typeface="Calibri" charset="0"/>
                          <a:cs typeface="Arial" charset="0"/>
                        </a:rPr>
                        <a:t>p</a:t>
                      </a:r>
                      <a:r>
                        <a:rPr lang="en-US" sz="1100" b="1" dirty="0">
                          <a:solidFill>
                            <a:schemeClr val="bg1"/>
                          </a:solidFill>
                          <a:effectLst/>
                          <a:latin typeface="Arial" charset="0"/>
                          <a:ea typeface="Arial" charset="0"/>
                          <a:cs typeface="Arial" charset="0"/>
                        </a:rPr>
                        <a:t>eriod</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100" b="1" dirty="0">
                          <a:solidFill>
                            <a:schemeClr val="bg1"/>
                          </a:solidFill>
                          <a:effectLst/>
                          <a:latin typeface="Arial" charset="0"/>
                          <a:ea typeface="Arial" charset="0"/>
                          <a:cs typeface="Arial" charset="0"/>
                        </a:rPr>
                        <a:t>36-month </a:t>
                      </a:r>
                      <a:r>
                        <a:rPr lang="en-US" sz="1100" b="1" dirty="0">
                          <a:solidFill>
                            <a:schemeClr val="bg1"/>
                          </a:solidFill>
                          <a:effectLst/>
                          <a:latin typeface="+mn-lt"/>
                          <a:ea typeface="Arial" charset="0"/>
                          <a:cs typeface="Times New Roman" charset="0"/>
                        </a:rPr>
                        <a:t>f</a:t>
                      </a:r>
                      <a:r>
                        <a:rPr lang="en-US" sz="1100" b="1" dirty="0">
                          <a:solidFill>
                            <a:schemeClr val="bg1"/>
                          </a:solidFill>
                          <a:effectLst/>
                          <a:latin typeface="+mn-lt"/>
                          <a:ea typeface="Calibri" charset="0"/>
                          <a:cs typeface="Times New Roman" charset="0"/>
                        </a:rPr>
                        <a:t>inal</a:t>
                      </a:r>
                      <a:br>
                        <a:rPr lang="en-US" sz="1100" b="1" dirty="0">
                          <a:solidFill>
                            <a:schemeClr val="bg1"/>
                          </a:solidFill>
                          <a:effectLst/>
                          <a:latin typeface="+mn-lt"/>
                          <a:ea typeface="Calibri" charset="0"/>
                          <a:cs typeface="Times New Roman" charset="0"/>
                        </a:rPr>
                      </a:br>
                      <a:r>
                        <a:rPr lang="en-US" sz="1100" b="1" dirty="0">
                          <a:solidFill>
                            <a:schemeClr val="bg1"/>
                          </a:solidFill>
                          <a:effectLst/>
                          <a:latin typeface="+mn-lt"/>
                          <a:ea typeface="Calibri" charset="0"/>
                          <a:cs typeface="Times New Roman" charset="0"/>
                        </a:rPr>
                        <a:t>analysis p</a:t>
                      </a:r>
                      <a:r>
                        <a:rPr lang="en-US" sz="1100" b="1" dirty="0">
                          <a:solidFill>
                            <a:schemeClr val="bg1"/>
                          </a:solidFill>
                          <a:effectLst/>
                          <a:latin typeface="Arial" charset="0"/>
                          <a:ea typeface="Arial" charset="0"/>
                          <a:cs typeface="Arial" charset="0"/>
                        </a:rPr>
                        <a:t>eriod</a:t>
                      </a:r>
                    </a:p>
                  </a:txBody>
                  <a:tcPr marL="0" marR="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85000"/>
                        </a:lnSpc>
                        <a:spcBef>
                          <a:spcPts val="0"/>
                        </a:spcBef>
                        <a:spcAft>
                          <a:spcPts val="0"/>
                        </a:spcAft>
                      </a:pPr>
                      <a:endParaRPr lang="en-US" sz="1200" b="1" dirty="0">
                        <a:solidFill>
                          <a:schemeClr val="bg1"/>
                        </a:solidFill>
                        <a:effectLst/>
                        <a:latin typeface="Times New Roman"/>
                        <a:ea typeface="Times New Roman"/>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11641">
                <a:tc vMerge="1">
                  <a:txBody>
                    <a:bodyPr/>
                    <a:lstStyle/>
                    <a:p>
                      <a:pPr marL="0" marR="0">
                        <a:lnSpc>
                          <a:spcPct val="90000"/>
                        </a:lnSpc>
                        <a:spcBef>
                          <a:spcPts val="0"/>
                        </a:spcBef>
                        <a:spcAft>
                          <a:spcPts val="0"/>
                        </a:spcAft>
                      </a:pPr>
                      <a:endParaRPr lang="en-US" sz="1200" dirty="0">
                        <a:effectLst/>
                        <a:latin typeface="Times New Roman"/>
                        <a:ea typeface="Times New Roman"/>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Arial" charset="0"/>
                          <a:ea typeface="Arial" charset="0"/>
                          <a:cs typeface="Arial" charset="0"/>
                        </a:rPr>
                        <a:t>Romosozumab</a:t>
                      </a:r>
                    </a:p>
                    <a:p>
                      <a:pPr marL="0" marR="0" algn="ctr">
                        <a:lnSpc>
                          <a:spcPct val="85000"/>
                        </a:lnSpc>
                        <a:spcBef>
                          <a:spcPts val="0"/>
                        </a:spcBef>
                        <a:spcAft>
                          <a:spcPts val="0"/>
                        </a:spcAft>
                      </a:pPr>
                      <a:r>
                        <a:rPr lang="en-US" sz="1100" b="1" kern="1200" dirty="0">
                          <a:solidFill>
                            <a:schemeClr val="bg1"/>
                          </a:solidFill>
                          <a:effectLst/>
                          <a:latin typeface="Arial" charset="0"/>
                          <a:ea typeface="Arial" charset="0"/>
                          <a:cs typeface="Arial" charset="0"/>
                        </a:rPr>
                        <a:t> (n = 3581)</a:t>
                      </a:r>
                    </a:p>
                    <a:p>
                      <a:pPr marL="0" marR="0" algn="ctr">
                        <a:lnSpc>
                          <a:spcPct val="85000"/>
                        </a:lnSpc>
                        <a:spcBef>
                          <a:spcPts val="0"/>
                        </a:spcBef>
                        <a:spcAft>
                          <a:spcPts val="0"/>
                        </a:spcAft>
                      </a:pPr>
                      <a:r>
                        <a:rPr lang="en-US" sz="1100" b="1" kern="1200" dirty="0">
                          <a:solidFill>
                            <a:schemeClr val="bg1"/>
                          </a:solidFill>
                          <a:effectLst/>
                          <a:latin typeface="Arial" charset="0"/>
                          <a:ea typeface="Arial" charset="0"/>
                          <a:cs typeface="Arial" charset="0"/>
                        </a:rPr>
                        <a:t>n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Placebo                                                     </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3576)</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Romosozumab-to-denosumab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3581)</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Placebo-to-</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3576)</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Romosozumab-to-denosumab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3581)</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85000"/>
                        </a:lnSpc>
                        <a:spcBef>
                          <a:spcPts val="0"/>
                        </a:spcBef>
                        <a:spcAft>
                          <a:spcPts val="0"/>
                        </a:spcAft>
                      </a:pPr>
                      <a:r>
                        <a:rPr lang="en-US" sz="1100" b="1" kern="1200" dirty="0">
                          <a:solidFill>
                            <a:schemeClr val="bg1"/>
                          </a:solidFill>
                          <a:effectLst/>
                          <a:latin typeface="+mn-lt"/>
                          <a:ea typeface="+mn-ea"/>
                          <a:cs typeface="+mn-cs"/>
                        </a:rPr>
                        <a:t>Placebo-to-</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denosumab</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 (n = 3576)</a:t>
                      </a:r>
                    </a:p>
                    <a:p>
                      <a:pPr marL="0" marR="0" algn="ctr">
                        <a:lnSpc>
                          <a:spcPct val="85000"/>
                        </a:lnSpc>
                        <a:spcBef>
                          <a:spcPts val="0"/>
                        </a:spcBef>
                        <a:spcAft>
                          <a:spcPts val="0"/>
                        </a:spcAft>
                      </a:pPr>
                      <a:r>
                        <a:rPr lang="en-US" sz="1100" b="1" kern="1200" dirty="0">
                          <a:solidFill>
                            <a:schemeClr val="bg1"/>
                          </a:solidFill>
                          <a:effectLst/>
                          <a:latin typeface="+mn-lt"/>
                          <a:ea typeface="+mn-ea"/>
                          <a:cs typeface="+mn-cs"/>
                        </a:rPr>
                        <a:t>n (%)</a:t>
                      </a:r>
                    </a:p>
                  </a:txBody>
                  <a:tcPr marL="0" marR="0" marT="27432" marB="27432"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xmlns="" val="10001"/>
                  </a:ext>
                </a:extLst>
              </a:tr>
              <a:tr h="295071">
                <a:tc>
                  <a:txBody>
                    <a:bodyPr/>
                    <a:lstStyle>
                      <a:lvl1pPr marL="0" algn="l" defTabSz="914400" rtl="0" eaLnBrk="0" latinLnBrk="0" hangingPunct="0">
                        <a:lnSpc>
                          <a:spcPct val="95000"/>
                        </a:lnSpc>
                        <a:spcBef>
                          <a:spcPct val="50000"/>
                        </a:spcBef>
                        <a:buClr>
                          <a:schemeClr val="tx2"/>
                        </a:buClr>
                        <a:defRPr sz="2400" kern="1200">
                          <a:solidFill>
                            <a:schemeClr val="tx1"/>
                          </a:solidFill>
                          <a:latin typeface="Arial" charset="0"/>
                          <a:ea typeface="MS PGothic" pitchFamily="34" charset="-128"/>
                        </a:defRPr>
                      </a:lvl1pPr>
                      <a:lvl2pPr marL="742950" indent="-285750" algn="l" defTabSz="914400" rtl="0" eaLnBrk="0" latinLnBrk="0" hangingPunct="0">
                        <a:lnSpc>
                          <a:spcPct val="95000"/>
                        </a:lnSpc>
                        <a:spcBef>
                          <a:spcPct val="25000"/>
                        </a:spcBef>
                        <a:buClr>
                          <a:schemeClr val="tx2"/>
                        </a:buClr>
                        <a:defRPr sz="2000" kern="1200">
                          <a:solidFill>
                            <a:schemeClr val="tx1"/>
                          </a:solidFill>
                          <a:latin typeface="Arial" charset="0"/>
                          <a:ea typeface="MS PGothic" pitchFamily="34" charset="-128"/>
                        </a:defRPr>
                      </a:lvl2pPr>
                      <a:lvl3pPr marL="11430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3pPr>
                      <a:lvl4pPr marL="16002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4pPr>
                      <a:lvl5pPr marL="20574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5pPr>
                      <a:lvl6pPr marL="25146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6pPr>
                      <a:lvl7pPr marL="29718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7pPr>
                      <a:lvl8pPr marL="34290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8pPr>
                      <a:lvl9pPr marL="38862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1100" b="1" i="0" u="none" strike="noStrike" cap="none" normalizeH="0" baseline="0" dirty="0">
                          <a:ln>
                            <a:noFill/>
                          </a:ln>
                          <a:solidFill>
                            <a:schemeClr val="tx1"/>
                          </a:solidFill>
                          <a:effectLst/>
                          <a:latin typeface="+mn-lt"/>
                          <a:ea typeface="MS PGothic" pitchFamily="34" charset="-128"/>
                          <a:cs typeface="Arial" panose="020B0604020202020204" pitchFamily="34" charset="0"/>
                        </a:rPr>
                        <a:t>All adverse events</a:t>
                      </a:r>
                      <a:endParaRPr kumimoji="0" lang="en-US" altLang="en-US" sz="1100" b="1" i="0" u="none" strike="noStrike" cap="none" normalizeH="0" baseline="30000" dirty="0">
                        <a:ln>
                          <a:noFill/>
                        </a:ln>
                        <a:solidFill>
                          <a:schemeClr val="tx1"/>
                        </a:solidFill>
                        <a:effectLst/>
                        <a:latin typeface="+mn-lt"/>
                        <a:ea typeface="MS PGothic" pitchFamily="34" charset="-128"/>
                        <a:cs typeface="Arial" panose="020B0604020202020204" pitchFamily="34" charset="0"/>
                      </a:endParaRPr>
                    </a:p>
                  </a:txBody>
                  <a:tcPr marL="0" marR="0" marT="108000" marB="7200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2806 (78.4) </a:t>
                      </a:r>
                      <a:endParaRPr lang="en-US" sz="1100" b="0" i="0" u="none" strike="noStrike" dirty="0">
                        <a:solidFill>
                          <a:schemeClr val="tx1"/>
                        </a:solidFill>
                        <a:effectLst/>
                        <a:latin typeface="+mn-lt"/>
                        <a:cs typeface="Arial" panose="020B0604020202020204" pitchFamily="34" charset="0"/>
                      </a:endParaRPr>
                    </a:p>
                  </a:txBody>
                  <a:tcPr marL="0" marR="0" marT="108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2850 (79.7) </a:t>
                      </a:r>
                      <a:endParaRPr lang="en-US" sz="1100" b="0" i="0" u="none" strike="noStrike" dirty="0">
                        <a:solidFill>
                          <a:schemeClr val="tx1"/>
                        </a:solidFill>
                        <a:effectLst/>
                        <a:latin typeface="+mn-lt"/>
                        <a:cs typeface="Arial" panose="020B0604020202020204" pitchFamily="34" charset="0"/>
                      </a:endParaRPr>
                    </a:p>
                  </a:txBody>
                  <a:tcPr marL="0" marR="0" marT="108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100000"/>
                        </a:lnSpc>
                      </a:pPr>
                      <a:r>
                        <a:rPr lang="en-US" sz="1100" b="0" u="none" strike="noStrike" dirty="0">
                          <a:solidFill>
                            <a:schemeClr val="tx1"/>
                          </a:solidFill>
                          <a:effectLst/>
                        </a:rPr>
                        <a:t>3053 (85.3) </a:t>
                      </a:r>
                      <a:endParaRPr lang="en-US" sz="1100" b="0" i="0" u="none" strike="noStrike" dirty="0">
                        <a:solidFill>
                          <a:schemeClr val="tx1"/>
                        </a:solidFill>
                        <a:effectLst/>
                        <a:latin typeface="Calibri"/>
                      </a:endParaRPr>
                    </a:p>
                  </a:txBody>
                  <a:tcPr marL="68580" marR="68580" marT="108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100000"/>
                        </a:lnSpc>
                      </a:pPr>
                      <a:r>
                        <a:rPr lang="en-US" sz="1100" b="0" u="none" strike="noStrike" dirty="0">
                          <a:solidFill>
                            <a:schemeClr val="tx1"/>
                          </a:solidFill>
                          <a:effectLst/>
                        </a:rPr>
                        <a:t>3069 (85.8) </a:t>
                      </a:r>
                      <a:endParaRPr lang="en-US" sz="1100" b="0" i="0" u="none" strike="noStrike" dirty="0">
                        <a:solidFill>
                          <a:schemeClr val="tx1"/>
                        </a:solidFill>
                        <a:effectLst/>
                        <a:latin typeface="Calibri"/>
                      </a:endParaRPr>
                    </a:p>
                  </a:txBody>
                  <a:tcPr marL="68580" marR="68580" marT="108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100"/>
                        </a:spcBef>
                        <a:spcAft>
                          <a:spcPts val="100"/>
                        </a:spcAft>
                      </a:pPr>
                      <a:r>
                        <a:rPr lang="en-US" sz="1100" b="0" kern="1200" dirty="0">
                          <a:solidFill>
                            <a:schemeClr val="tx1"/>
                          </a:solidFill>
                          <a:effectLst/>
                          <a:latin typeface="+mn-lt"/>
                          <a:ea typeface="+mn-ea"/>
                          <a:cs typeface="+mn-cs"/>
                        </a:rPr>
                        <a:t>3156 (88.1)</a:t>
                      </a:r>
                    </a:p>
                  </a:txBody>
                  <a:tcPr marL="51435" marR="51435" marT="108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100"/>
                        </a:spcBef>
                        <a:spcAft>
                          <a:spcPts val="100"/>
                        </a:spcAft>
                      </a:pPr>
                      <a:r>
                        <a:rPr lang="en-US" sz="1100" b="0" kern="1200" dirty="0">
                          <a:solidFill>
                            <a:schemeClr val="tx1"/>
                          </a:solidFill>
                          <a:effectLst/>
                          <a:latin typeface="+mn-lt"/>
                          <a:ea typeface="+mn-ea"/>
                          <a:cs typeface="+mn-cs"/>
                        </a:rPr>
                        <a:t>3182 (89.0)</a:t>
                      </a:r>
                    </a:p>
                  </a:txBody>
                  <a:tcPr marL="51435" marR="51435" marT="108000" marB="72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9507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1100" b="1" i="0" u="none" strike="noStrike" cap="none" normalizeH="0" baseline="0" dirty="0">
                          <a:ln>
                            <a:noFill/>
                          </a:ln>
                          <a:solidFill>
                            <a:schemeClr val="tx1"/>
                          </a:solidFill>
                          <a:effectLst/>
                          <a:latin typeface="+mn-lt"/>
                          <a:ea typeface="MS PGothic" pitchFamily="34" charset="-128"/>
                          <a:cs typeface="Arial" panose="020B0604020202020204" pitchFamily="34" charset="0"/>
                        </a:rPr>
                        <a:t>Serious adverse events</a:t>
                      </a:r>
                    </a:p>
                  </a:txBody>
                  <a:tcPr marL="0" marR="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344 (9.6)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312 (8.7)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100000"/>
                        </a:lnSpc>
                      </a:pPr>
                      <a:r>
                        <a:rPr lang="en-US" sz="1100" b="0" u="none" strike="noStrike" dirty="0">
                          <a:solidFill>
                            <a:schemeClr val="tx1"/>
                          </a:solidFill>
                          <a:effectLst/>
                        </a:rPr>
                        <a:t>565 (15.8) </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100000"/>
                        </a:lnSpc>
                      </a:pPr>
                      <a:r>
                        <a:rPr lang="en-US" sz="1100" b="0" u="none" strike="noStrike" dirty="0">
                          <a:solidFill>
                            <a:schemeClr val="tx1"/>
                          </a:solidFill>
                          <a:effectLst/>
                        </a:rPr>
                        <a:t>540 (15.1) </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100"/>
                        </a:spcBef>
                        <a:spcAft>
                          <a:spcPts val="100"/>
                        </a:spcAft>
                      </a:pPr>
                      <a:r>
                        <a:rPr lang="en-US" sz="1100" b="0" kern="1200" dirty="0">
                          <a:solidFill>
                            <a:schemeClr val="tx1"/>
                          </a:solidFill>
                          <a:effectLst/>
                          <a:latin typeface="+mn-lt"/>
                          <a:ea typeface="+mn-ea"/>
                          <a:cs typeface="+mn-cs"/>
                        </a:rPr>
                        <a:t>728 (20.3)</a:t>
                      </a:r>
                    </a:p>
                  </a:txBody>
                  <a:tcPr marL="51435" marR="514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100"/>
                        </a:spcBef>
                        <a:spcAft>
                          <a:spcPts val="100"/>
                        </a:spcAft>
                      </a:pPr>
                      <a:r>
                        <a:rPr lang="en-US" sz="1100" b="0" kern="1200" dirty="0">
                          <a:solidFill>
                            <a:schemeClr val="tx1"/>
                          </a:solidFill>
                          <a:effectLst/>
                          <a:latin typeface="+mn-lt"/>
                          <a:ea typeface="+mn-ea"/>
                          <a:cs typeface="+mn-cs"/>
                        </a:rPr>
                        <a:t>733 (20.5)</a:t>
                      </a:r>
                    </a:p>
                  </a:txBody>
                  <a:tcPr marL="51435" marR="5143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76927">
                <a:tc>
                  <a:txBody>
                    <a:bodyPr/>
                    <a:lstStyle>
                      <a:lvl1pPr marL="0" algn="l" defTabSz="914400" rtl="0" eaLnBrk="0" latinLnBrk="0" hangingPunct="0">
                        <a:lnSpc>
                          <a:spcPct val="95000"/>
                        </a:lnSpc>
                        <a:spcBef>
                          <a:spcPct val="50000"/>
                        </a:spcBef>
                        <a:buClr>
                          <a:schemeClr val="tx2"/>
                        </a:buClr>
                        <a:defRPr sz="2400" kern="1200">
                          <a:solidFill>
                            <a:schemeClr val="tx1"/>
                          </a:solidFill>
                          <a:latin typeface="Arial" charset="0"/>
                          <a:ea typeface="MS PGothic" pitchFamily="34" charset="-128"/>
                        </a:defRPr>
                      </a:lvl1pPr>
                      <a:lvl2pPr marL="742950" indent="-285750" algn="l" defTabSz="914400" rtl="0" eaLnBrk="0" latinLnBrk="0" hangingPunct="0">
                        <a:lnSpc>
                          <a:spcPct val="95000"/>
                        </a:lnSpc>
                        <a:spcBef>
                          <a:spcPct val="25000"/>
                        </a:spcBef>
                        <a:buClr>
                          <a:schemeClr val="tx2"/>
                        </a:buClr>
                        <a:defRPr sz="2000" kern="1200">
                          <a:solidFill>
                            <a:schemeClr val="tx1"/>
                          </a:solidFill>
                          <a:latin typeface="Arial" charset="0"/>
                          <a:ea typeface="MS PGothic" pitchFamily="34" charset="-128"/>
                        </a:defRPr>
                      </a:lvl2pPr>
                      <a:lvl3pPr marL="11430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3pPr>
                      <a:lvl4pPr marL="16002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4pPr>
                      <a:lvl5pPr marL="20574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5pPr>
                      <a:lvl6pPr marL="25146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6pPr>
                      <a:lvl7pPr marL="29718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7pPr>
                      <a:lvl8pPr marL="34290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8pPr>
                      <a:lvl9pPr marL="38862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9pPr>
                    </a:lstStyle>
                    <a:p>
                      <a:pPr marL="4763" marR="0" lvl="0" indent="0" algn="l" defTabSz="914400" rtl="0" eaLnBrk="1" fontAlgn="base" latinLnBrk="0" hangingPunct="1">
                        <a:lnSpc>
                          <a:spcPct val="100000"/>
                        </a:lnSpc>
                        <a:spcBef>
                          <a:spcPts val="0"/>
                        </a:spcBef>
                        <a:spcAft>
                          <a:spcPts val="0"/>
                        </a:spcAft>
                        <a:buClrTx/>
                        <a:buSzTx/>
                        <a:buFontTx/>
                        <a:buNone/>
                        <a:tabLst/>
                      </a:pPr>
                      <a:r>
                        <a:rPr kumimoji="0" lang="en-US" altLang="en-US" sz="1100" b="1" i="0" u="none" strike="noStrike" cap="none" normalizeH="0" baseline="0" dirty="0">
                          <a:ln>
                            <a:noFill/>
                          </a:ln>
                          <a:solidFill>
                            <a:schemeClr val="tx1"/>
                          </a:solidFill>
                          <a:effectLst/>
                          <a:latin typeface="+mn-lt"/>
                          <a:ea typeface="MS PGothic" pitchFamily="34" charset="-128"/>
                          <a:cs typeface="Arial" panose="020B0604020202020204" pitchFamily="34" charset="0"/>
                        </a:rPr>
                        <a:t>Adjudicated cardiovascular serious adverse events*</a:t>
                      </a:r>
                      <a:endParaRPr kumimoji="0" lang="en-US" altLang="en-US" sz="1100" b="1" i="0" u="none" strike="noStrike" cap="none" normalizeH="0" baseline="30000" dirty="0">
                        <a:ln>
                          <a:noFill/>
                        </a:ln>
                        <a:solidFill>
                          <a:schemeClr val="tx1"/>
                        </a:solidFill>
                        <a:effectLst/>
                        <a:latin typeface="+mn-lt"/>
                        <a:ea typeface="MS PGothic" pitchFamily="34" charset="-128"/>
                        <a:cs typeface="Arial" panose="020B0604020202020204" pitchFamily="34" charset="0"/>
                      </a:endParaRPr>
                    </a:p>
                  </a:txBody>
                  <a:tcPr marL="108000" marR="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44 (1.2)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41 (1.1)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0" i="0" u="none" strike="noStrike" dirty="0">
                          <a:solidFill>
                            <a:schemeClr val="tx1"/>
                          </a:solidFill>
                          <a:effectLst/>
                          <a:latin typeface="+mn-lt"/>
                          <a:cs typeface="Arial" panose="020B0604020202020204" pitchFamily="34" charset="0"/>
                        </a:rPr>
                        <a:t>82 (2.3)</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0" i="0" u="none" strike="noStrike" dirty="0">
                          <a:solidFill>
                            <a:schemeClr val="tx1"/>
                          </a:solidFill>
                          <a:effectLst/>
                          <a:latin typeface="+mn-lt"/>
                          <a:cs typeface="Arial" panose="020B0604020202020204" pitchFamily="34" charset="0"/>
                        </a:rPr>
                        <a:t>79 (2.2)</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1" kern="1200" dirty="0">
                          <a:solidFill>
                            <a:srgbClr val="FF0000"/>
                          </a:solidFill>
                          <a:effectLst/>
                          <a:latin typeface="+mn-lt"/>
                          <a:ea typeface="+mn-ea"/>
                          <a:cs typeface="+mn-cs"/>
                        </a:rPr>
                        <a:t>128 (3.6)</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1" kern="1200" dirty="0">
                          <a:solidFill>
                            <a:srgbClr val="FF0000"/>
                          </a:solidFill>
                          <a:effectLst/>
                          <a:latin typeface="+mn-lt"/>
                          <a:ea typeface="+mn-ea"/>
                          <a:cs typeface="+mn-cs"/>
                        </a:rPr>
                        <a:t>124 (3.5)</a:t>
                      </a:r>
                    </a:p>
                  </a:txBody>
                  <a:tcPr marL="0" marR="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9507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1100" b="1" i="0" u="none" strike="noStrike" cap="none" normalizeH="0" baseline="0" dirty="0">
                          <a:ln>
                            <a:noFill/>
                          </a:ln>
                          <a:solidFill>
                            <a:schemeClr val="tx1"/>
                          </a:solidFill>
                          <a:effectLst/>
                          <a:latin typeface="+mn-lt"/>
                          <a:ea typeface="MS PGothic" pitchFamily="34" charset="-128"/>
                          <a:cs typeface="Arial" panose="020B0604020202020204" pitchFamily="34" charset="0"/>
                        </a:rPr>
                        <a:t>Deaths</a:t>
                      </a:r>
                    </a:p>
                  </a:txBody>
                  <a:tcPr marL="0" marR="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29 (0.8)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23 (0.6)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100000"/>
                        </a:lnSpc>
                      </a:pPr>
                      <a:r>
                        <a:rPr lang="en-US" sz="1100" b="0" u="none" strike="noStrike" dirty="0">
                          <a:solidFill>
                            <a:schemeClr val="tx1"/>
                          </a:solidFill>
                          <a:effectLst/>
                        </a:rPr>
                        <a:t>52 (1.5) </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lnSpc>
                          <a:spcPct val="100000"/>
                        </a:lnSpc>
                      </a:pPr>
                      <a:r>
                        <a:rPr lang="en-US" sz="1100" b="0" u="none" strike="noStrike" dirty="0">
                          <a:solidFill>
                            <a:schemeClr val="tx1"/>
                          </a:solidFill>
                          <a:effectLst/>
                        </a:rPr>
                        <a:t>47 (1.3) </a:t>
                      </a:r>
                      <a:endParaRPr lang="en-US" sz="1100" b="0" i="0" u="none" strike="noStrike" dirty="0">
                        <a:solidFill>
                          <a:schemeClr val="tx1"/>
                        </a:solidFill>
                        <a:effectLst/>
                        <a:latin typeface="Calibri"/>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100"/>
                        </a:spcBef>
                        <a:spcAft>
                          <a:spcPts val="100"/>
                        </a:spcAft>
                      </a:pPr>
                      <a:r>
                        <a:rPr lang="en-US" sz="1100" b="0" kern="1200" dirty="0">
                          <a:solidFill>
                            <a:schemeClr val="tx1"/>
                          </a:solidFill>
                          <a:effectLst/>
                          <a:latin typeface="+mn-lt"/>
                          <a:ea typeface="+mn-ea"/>
                          <a:cs typeface="+mn-cs"/>
                        </a:rPr>
                        <a:t>72 (2.0)</a:t>
                      </a:r>
                    </a:p>
                  </a:txBody>
                  <a:tcPr marL="51435" marR="514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100"/>
                        </a:spcBef>
                        <a:spcAft>
                          <a:spcPts val="100"/>
                        </a:spcAft>
                      </a:pPr>
                      <a:r>
                        <a:rPr lang="en-US" sz="1100" b="0" kern="1200" dirty="0">
                          <a:solidFill>
                            <a:schemeClr val="tx1"/>
                          </a:solidFill>
                          <a:effectLst/>
                          <a:latin typeface="+mn-lt"/>
                          <a:ea typeface="+mn-ea"/>
                          <a:cs typeface="+mn-cs"/>
                        </a:rPr>
                        <a:t>85 (2.4)</a:t>
                      </a:r>
                    </a:p>
                  </a:txBody>
                  <a:tcPr marL="51435" marR="51435"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85999">
                <a:tc>
                  <a:txBody>
                    <a:bodyPr/>
                    <a:lstStyle>
                      <a:lvl1pPr marL="0" algn="l" defTabSz="914400" rtl="0" eaLnBrk="0" latinLnBrk="0" hangingPunct="0">
                        <a:lnSpc>
                          <a:spcPct val="95000"/>
                        </a:lnSpc>
                        <a:spcBef>
                          <a:spcPct val="50000"/>
                        </a:spcBef>
                        <a:buClr>
                          <a:schemeClr val="tx2"/>
                        </a:buClr>
                        <a:defRPr sz="2400" kern="1200">
                          <a:solidFill>
                            <a:schemeClr val="tx1"/>
                          </a:solidFill>
                          <a:latin typeface="Arial" charset="0"/>
                          <a:ea typeface="MS PGothic" pitchFamily="34" charset="-128"/>
                        </a:defRPr>
                      </a:lvl1pPr>
                      <a:lvl2pPr marL="742950" indent="-285750" algn="l" defTabSz="914400" rtl="0" eaLnBrk="0" latinLnBrk="0" hangingPunct="0">
                        <a:lnSpc>
                          <a:spcPct val="95000"/>
                        </a:lnSpc>
                        <a:spcBef>
                          <a:spcPct val="25000"/>
                        </a:spcBef>
                        <a:buClr>
                          <a:schemeClr val="tx2"/>
                        </a:buClr>
                        <a:defRPr sz="2000" kern="1200">
                          <a:solidFill>
                            <a:schemeClr val="tx1"/>
                          </a:solidFill>
                          <a:latin typeface="Arial" charset="0"/>
                          <a:ea typeface="MS PGothic" pitchFamily="34" charset="-128"/>
                        </a:defRPr>
                      </a:lvl2pPr>
                      <a:lvl3pPr marL="11430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3pPr>
                      <a:lvl4pPr marL="16002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4pPr>
                      <a:lvl5pPr marL="2057400" indent="-228600" algn="l" defTabSz="914400" rtl="0" eaLnBrk="0" latinLnBrk="0" hangingPunct="0">
                        <a:lnSpc>
                          <a:spcPct val="95000"/>
                        </a:lnSpc>
                        <a:spcBef>
                          <a:spcPct val="25000"/>
                        </a:spcBef>
                        <a:buClr>
                          <a:schemeClr val="tx2"/>
                        </a:buClr>
                        <a:defRPr sz="1600" kern="1200">
                          <a:solidFill>
                            <a:schemeClr val="tx1"/>
                          </a:solidFill>
                          <a:latin typeface="Arial" charset="0"/>
                          <a:ea typeface="MS PGothic" pitchFamily="34" charset="-128"/>
                        </a:defRPr>
                      </a:lvl5pPr>
                      <a:lvl6pPr marL="25146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6pPr>
                      <a:lvl7pPr marL="29718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7pPr>
                      <a:lvl8pPr marL="34290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8pPr>
                      <a:lvl9pPr marL="3886200" indent="-228600" algn="l" defTabSz="914400" rtl="0" eaLnBrk="0" fontAlgn="base" latinLnBrk="0" hangingPunct="0">
                        <a:lnSpc>
                          <a:spcPct val="95000"/>
                        </a:lnSpc>
                        <a:spcBef>
                          <a:spcPct val="25000"/>
                        </a:spcBef>
                        <a:spcAft>
                          <a:spcPct val="0"/>
                        </a:spcAft>
                        <a:buClr>
                          <a:schemeClr val="tx2"/>
                        </a:buClr>
                        <a:defRPr sz="1600" kern="1200">
                          <a:solidFill>
                            <a:schemeClr val="tx1"/>
                          </a:solidFill>
                          <a:latin typeface="Arial" charset="0"/>
                          <a:ea typeface="MS PGothic" pitchFamily="34" charset="-128"/>
                        </a:defRPr>
                      </a:lvl9pPr>
                    </a:lstStyle>
                    <a:p>
                      <a:pPr marL="4763"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mn-lt"/>
                          <a:ea typeface="MS PGothic" pitchFamily="34" charset="-128"/>
                          <a:cs typeface="Arial" panose="020B0604020202020204" pitchFamily="34" charset="0"/>
                        </a:rPr>
                        <a:t>Adjudicated cardiovascular deaths</a:t>
                      </a:r>
                      <a:r>
                        <a:rPr kumimoji="0" lang="en-US" altLang="en-US" sz="1100" b="1" i="0" u="none" strike="noStrike" cap="none" normalizeH="0" baseline="0" dirty="0">
                          <a:ln>
                            <a:noFill/>
                          </a:ln>
                          <a:solidFill>
                            <a:schemeClr val="tx1"/>
                          </a:solidFill>
                          <a:effectLst/>
                          <a:latin typeface="Arial"/>
                          <a:ea typeface="MS PGothic" pitchFamily="34" charset="-128"/>
                          <a:cs typeface="Arial"/>
                        </a:rPr>
                        <a:t>*</a:t>
                      </a:r>
                      <a:endParaRPr kumimoji="0" lang="en-US" altLang="en-US" sz="1100" b="1" i="0" u="none" strike="noStrike" kern="1200" cap="none" normalizeH="0" baseline="0" dirty="0">
                        <a:ln>
                          <a:noFill/>
                        </a:ln>
                        <a:solidFill>
                          <a:schemeClr val="tx1"/>
                        </a:solidFill>
                        <a:effectLst/>
                        <a:latin typeface="Arial" charset="0"/>
                        <a:ea typeface="MS PGothic" pitchFamily="34" charset="-128"/>
                        <a:cs typeface="Arial" panose="020B0604020202020204" pitchFamily="34" charset="0"/>
                      </a:endParaRPr>
                    </a:p>
                  </a:txBody>
                  <a:tcPr marL="108000" marR="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17 (0.5)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gn="ctr" fontAlgn="b">
                        <a:lnSpc>
                          <a:spcPct val="100000"/>
                        </a:lnSpc>
                        <a:spcBef>
                          <a:spcPts val="0"/>
                        </a:spcBef>
                      </a:pPr>
                      <a:r>
                        <a:rPr lang="en-US" sz="1100" b="0" u="none" strike="noStrike" dirty="0">
                          <a:solidFill>
                            <a:schemeClr val="tx1"/>
                          </a:solidFill>
                          <a:effectLst/>
                          <a:latin typeface="+mn-lt"/>
                          <a:cs typeface="Arial" panose="020B0604020202020204" pitchFamily="34" charset="0"/>
                        </a:rPr>
                        <a:t>15 (0.4) </a:t>
                      </a:r>
                      <a:endParaRPr lang="en-US" sz="1100" b="0" i="0" u="none" strike="noStrike" dirty="0">
                        <a:solidFill>
                          <a:schemeClr val="tx1"/>
                        </a:solidFill>
                        <a:effectLst/>
                        <a:latin typeface="+mn-lt"/>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0" i="0" u="none" strike="noStrike" dirty="0">
                          <a:solidFill>
                            <a:schemeClr val="tx1"/>
                          </a:solidFill>
                          <a:effectLst/>
                          <a:latin typeface="+mn-lt"/>
                          <a:cs typeface="Arial" panose="020B0604020202020204" pitchFamily="34" charset="0"/>
                        </a:rPr>
                        <a:t>31 (0.9)</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0" i="0" u="none" strike="noStrike" dirty="0">
                          <a:solidFill>
                            <a:schemeClr val="tx1"/>
                          </a:solidFill>
                          <a:effectLst/>
                          <a:latin typeface="+mn-lt"/>
                          <a:cs typeface="Arial" panose="020B0604020202020204" pitchFamily="34" charset="0"/>
                        </a:rPr>
                        <a:t>29 (0.8)</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0" kern="1200" dirty="0">
                          <a:solidFill>
                            <a:schemeClr val="tx1"/>
                          </a:solidFill>
                          <a:effectLst/>
                          <a:latin typeface="+mn-lt"/>
                          <a:ea typeface="+mn-ea"/>
                          <a:cs typeface="+mn-cs"/>
                        </a:rPr>
                        <a:t>43 (1.2)</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fontAlgn="b">
                        <a:lnSpc>
                          <a:spcPct val="100000"/>
                        </a:lnSpc>
                        <a:spcBef>
                          <a:spcPts val="0"/>
                        </a:spcBef>
                      </a:pPr>
                      <a:r>
                        <a:rPr lang="en-US" sz="1100" b="0" kern="1200" dirty="0">
                          <a:solidFill>
                            <a:schemeClr val="tx1"/>
                          </a:solidFill>
                          <a:effectLst/>
                          <a:latin typeface="+mn-lt"/>
                          <a:ea typeface="+mn-ea"/>
                          <a:cs typeface="+mn-cs"/>
                        </a:rPr>
                        <a:t>50 (1.4)</a:t>
                      </a:r>
                    </a:p>
                  </a:txBody>
                  <a:tcPr marL="0" marR="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859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mn-lt"/>
                          <a:ea typeface="MS PGothic" pitchFamily="34" charset="-128"/>
                          <a:cs typeface="Arial" panose="020B0604020202020204" pitchFamily="34" charset="0"/>
                        </a:rPr>
                        <a:t>Events leading to study discontinuation</a:t>
                      </a:r>
                    </a:p>
                  </a:txBody>
                  <a:tcPr marL="0" marR="0"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rtl="0" eaLnBrk="1" fontAlgn="b" latinLnBrk="0" hangingPunct="1">
                        <a:lnSpc>
                          <a:spcPct val="100000"/>
                        </a:lnSpc>
                        <a:spcBef>
                          <a:spcPts val="0"/>
                        </a:spcBef>
                        <a:spcAft>
                          <a:spcPts val="0"/>
                        </a:spcAft>
                      </a:pPr>
                      <a:r>
                        <a:rPr lang="en-US" sz="1100" b="0" u="none" strike="noStrike" kern="1200" dirty="0">
                          <a:solidFill>
                            <a:schemeClr val="tx1"/>
                          </a:solidFill>
                          <a:effectLst/>
                          <a:latin typeface="+mn-lt"/>
                          <a:ea typeface="+mn-ea"/>
                          <a:cs typeface="Arial" panose="020B0604020202020204" pitchFamily="34" charset="0"/>
                        </a:rPr>
                        <a:t>   44 (1.2) </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rtl="0" eaLnBrk="1" fontAlgn="b" latinLnBrk="0" hangingPunct="1">
                        <a:lnSpc>
                          <a:spcPct val="100000"/>
                        </a:lnSpc>
                        <a:spcBef>
                          <a:spcPts val="0"/>
                        </a:spcBef>
                        <a:spcAft>
                          <a:spcPts val="0"/>
                        </a:spcAft>
                      </a:pPr>
                      <a:r>
                        <a:rPr lang="en-US" sz="1100" b="0" u="none" strike="noStrike" kern="1200" dirty="0">
                          <a:solidFill>
                            <a:schemeClr val="tx1"/>
                          </a:solidFill>
                          <a:effectLst/>
                          <a:latin typeface="+mn-lt"/>
                          <a:ea typeface="+mn-ea"/>
                          <a:cs typeface="Arial" panose="020B0604020202020204" pitchFamily="34" charset="0"/>
                        </a:rPr>
                        <a:t>   50 (1.4) </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rtl="0" eaLnBrk="1" fontAlgn="b" latinLnBrk="0" hangingPunct="1">
                        <a:lnSpc>
                          <a:spcPct val="100000"/>
                        </a:lnSpc>
                        <a:spcBef>
                          <a:spcPts val="0"/>
                        </a:spcBef>
                        <a:spcAft>
                          <a:spcPts val="0"/>
                        </a:spcAft>
                      </a:pPr>
                      <a:r>
                        <a:rPr lang="en-US" sz="1100" b="0" u="none" strike="noStrike" kern="1200" dirty="0">
                          <a:solidFill>
                            <a:schemeClr val="tx1"/>
                          </a:solidFill>
                          <a:effectLst/>
                          <a:latin typeface="+mn-lt"/>
                          <a:ea typeface="+mn-ea"/>
                          <a:cs typeface="Arial" panose="020B0604020202020204" pitchFamily="34" charset="0"/>
                        </a:rPr>
                        <a:t> 52 (1.5) </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rtl="0" eaLnBrk="1" fontAlgn="b" latinLnBrk="0" hangingPunct="1">
                        <a:lnSpc>
                          <a:spcPct val="100000"/>
                        </a:lnSpc>
                        <a:spcBef>
                          <a:spcPts val="0"/>
                        </a:spcBef>
                        <a:spcAft>
                          <a:spcPts val="0"/>
                        </a:spcAft>
                      </a:pPr>
                      <a:r>
                        <a:rPr lang="en-US" sz="1100" b="0" u="none" strike="noStrike" kern="1200" dirty="0">
                          <a:solidFill>
                            <a:schemeClr val="tx1"/>
                          </a:solidFill>
                          <a:effectLst/>
                          <a:latin typeface="+mn-lt"/>
                          <a:ea typeface="+mn-ea"/>
                          <a:cs typeface="Arial" panose="020B0604020202020204" pitchFamily="34" charset="0"/>
                        </a:rPr>
                        <a:t>56 (1.6) </a:t>
                      </a:r>
                    </a:p>
                  </a:txBody>
                  <a:tcPr marL="9525" marR="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rtl="0" eaLnBrk="1" fontAlgn="ctr" latinLnBrk="0" hangingPunct="1">
                        <a:lnSpc>
                          <a:spcPct val="100000"/>
                        </a:lnSpc>
                        <a:spcBef>
                          <a:spcPts val="100"/>
                        </a:spcBef>
                        <a:spcAft>
                          <a:spcPts val="100"/>
                        </a:spcAft>
                      </a:pPr>
                      <a:r>
                        <a:rPr lang="en-US" sz="1100" b="0" u="none" strike="noStrike" kern="1200" dirty="0">
                          <a:solidFill>
                            <a:schemeClr val="tx1"/>
                          </a:solidFill>
                          <a:effectLst/>
                          <a:latin typeface="+mn-lt"/>
                          <a:ea typeface="+mn-ea"/>
                          <a:cs typeface="Arial" panose="020B0604020202020204" pitchFamily="34" charset="0"/>
                        </a:rPr>
                        <a:t>64 (1.8)</a:t>
                      </a:r>
                    </a:p>
                  </a:txBody>
                  <a:tcPr marL="12700" marR="127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rtl="0" eaLnBrk="1" fontAlgn="ctr" latinLnBrk="0" hangingPunct="1">
                        <a:lnSpc>
                          <a:spcPct val="100000"/>
                        </a:lnSpc>
                        <a:spcBef>
                          <a:spcPts val="100"/>
                        </a:spcBef>
                        <a:spcAft>
                          <a:spcPts val="100"/>
                        </a:spcAft>
                      </a:pPr>
                      <a:r>
                        <a:rPr lang="en-US" sz="1100" b="0" u="none" strike="noStrike" kern="1200" dirty="0">
                          <a:solidFill>
                            <a:schemeClr val="tx1"/>
                          </a:solidFill>
                          <a:effectLst/>
                          <a:latin typeface="+mn-lt"/>
                          <a:ea typeface="+mn-ea"/>
                          <a:cs typeface="Arial" panose="020B0604020202020204" pitchFamily="34" charset="0"/>
                        </a:rPr>
                        <a:t> 64 (1.8)</a:t>
                      </a:r>
                    </a:p>
                  </a:txBody>
                  <a:tcPr marL="12700" marR="127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8" name="Rectangle 7"/>
          <p:cNvSpPr/>
          <p:nvPr/>
        </p:nvSpPr>
        <p:spPr>
          <a:xfrm>
            <a:off x="6421940" y="1297745"/>
            <a:ext cx="2218396" cy="418230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858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6</a:t>
            </a:fld>
            <a:endParaRPr lang="fr-FR"/>
          </a:p>
        </p:txBody>
      </p:sp>
      <p:pic>
        <p:nvPicPr>
          <p:cNvPr id="16" name="Image 15"/>
          <p:cNvPicPr>
            <a:picLocks noChangeAspect="1"/>
          </p:cNvPicPr>
          <p:nvPr/>
        </p:nvPicPr>
        <p:blipFill rotWithShape="1">
          <a:blip r:embed="rId2"/>
          <a:srcRect t="17699" r="22798"/>
          <a:stretch/>
        </p:blipFill>
        <p:spPr>
          <a:xfrm>
            <a:off x="2594865" y="1102064"/>
            <a:ext cx="5123522" cy="4096434"/>
          </a:xfrm>
          <a:prstGeom prst="rect">
            <a:avLst/>
          </a:prstGeom>
        </p:spPr>
      </p:pic>
      <p:sp>
        <p:nvSpPr>
          <p:cNvPr id="2" name="Rectangle 1"/>
          <p:cNvSpPr/>
          <p:nvPr/>
        </p:nvSpPr>
        <p:spPr>
          <a:xfrm>
            <a:off x="1296867" y="5299362"/>
            <a:ext cx="7547044" cy="369332"/>
          </a:xfrm>
          <a:prstGeom prst="rect">
            <a:avLst/>
          </a:prstGeom>
        </p:spPr>
        <p:txBody>
          <a:bodyPr wrap="square">
            <a:spAutoFit/>
          </a:bodyPr>
          <a:lstStyle/>
          <a:p>
            <a:pPr marL="285750" indent="-285750">
              <a:buFont typeface="Wingdings" charset="0"/>
              <a:buChar char="Ø"/>
            </a:pPr>
            <a:r>
              <a:rPr lang="fr-FR" dirty="0" smtClean="0"/>
              <a:t>Délétion </a:t>
            </a:r>
            <a:r>
              <a:rPr lang="fr-FR" dirty="0"/>
              <a:t>partielle du gêne de la </a:t>
            </a:r>
            <a:r>
              <a:rPr lang="fr-FR" dirty="0" err="1"/>
              <a:t>sclérostine</a:t>
            </a:r>
            <a:r>
              <a:rPr lang="fr-FR" dirty="0"/>
              <a:t> </a:t>
            </a:r>
            <a:r>
              <a:rPr lang="fr-FR" dirty="0" smtClean="0"/>
              <a:t>: maladie </a:t>
            </a:r>
            <a:r>
              <a:rPr lang="fr-FR" dirty="0"/>
              <a:t>de van </a:t>
            </a:r>
            <a:r>
              <a:rPr lang="fr-FR" dirty="0" err="1"/>
              <a:t>Buchem</a:t>
            </a:r>
            <a:r>
              <a:rPr lang="fr-FR" dirty="0"/>
              <a:t> </a:t>
            </a:r>
          </a:p>
        </p:txBody>
      </p:sp>
      <p:sp>
        <p:nvSpPr>
          <p:cNvPr id="17" name="Espace réservé du contenu 2"/>
          <p:cNvSpPr>
            <a:spLocks/>
          </p:cNvSpPr>
          <p:nvPr/>
        </p:nvSpPr>
        <p:spPr bwMode="auto">
          <a:xfrm>
            <a:off x="1296866" y="478984"/>
            <a:ext cx="756101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fr-FR" dirty="0" smtClean="0">
                <a:solidFill>
                  <a:srgbClr val="00B0F0"/>
                </a:solidFill>
              </a:rPr>
              <a:t>La voie </a:t>
            </a:r>
            <a:r>
              <a:rPr lang="fr-FR" dirty="0" err="1" smtClean="0">
                <a:solidFill>
                  <a:srgbClr val="00B0F0"/>
                </a:solidFill>
              </a:rPr>
              <a:t>Wnt</a:t>
            </a:r>
            <a:r>
              <a:rPr lang="fr-FR" dirty="0" smtClean="0">
                <a:solidFill>
                  <a:srgbClr val="00B0F0"/>
                </a:solidFill>
              </a:rPr>
              <a:t> / </a:t>
            </a:r>
            <a:r>
              <a:rPr lang="fr-FR" dirty="0" err="1" smtClean="0">
                <a:solidFill>
                  <a:srgbClr val="00B0F0"/>
                </a:solidFill>
              </a:rPr>
              <a:t>sclérostine</a:t>
            </a:r>
            <a:r>
              <a:rPr lang="fr-FR" dirty="0" smtClean="0">
                <a:solidFill>
                  <a:srgbClr val="00B0F0"/>
                </a:solidFill>
              </a:rPr>
              <a:t> est impliquée en pathologie humaine</a:t>
            </a:r>
            <a:endParaRPr lang="fr-FR" dirty="0">
              <a:solidFill>
                <a:srgbClr val="00B0F0"/>
              </a:solidFill>
            </a:endParaRPr>
          </a:p>
          <a:p>
            <a:pPr algn="ctr" eaLnBrk="1" hangingPunct="1">
              <a:spcBef>
                <a:spcPct val="20000"/>
              </a:spcBef>
              <a:defRPr/>
            </a:pPr>
            <a:endParaRPr lang="fr-FR" dirty="0">
              <a:solidFill>
                <a:srgbClr val="00B0F0"/>
              </a:solidFill>
            </a:endParaRPr>
          </a:p>
          <a:p>
            <a:pPr marL="273050" indent="-273050" eaLnBrk="1" hangingPunct="1">
              <a:spcBef>
                <a:spcPct val="20000"/>
              </a:spcBef>
              <a:buFontTx/>
              <a:buChar char="•"/>
              <a:defRPr/>
            </a:pPr>
            <a:endParaRPr lang="fr-FR" dirty="0"/>
          </a:p>
        </p:txBody>
      </p:sp>
      <p:sp>
        <p:nvSpPr>
          <p:cNvPr id="18" name="Rectangle 17"/>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Tree>
    <p:extLst>
      <p:ext uri="{BB962C8B-B14F-4D97-AF65-F5344CB8AC3E}">
        <p14:creationId xmlns:p14="http://schemas.microsoft.com/office/powerpoint/2010/main" val="93426974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7" name="Title 6"/>
          <p:cNvSpPr>
            <a:spLocks noGrp="1"/>
          </p:cNvSpPr>
          <p:nvPr>
            <p:ph type="title"/>
          </p:nvPr>
        </p:nvSpPr>
        <p:spPr/>
        <p:txBody>
          <a:bodyPr>
            <a:normAutofit fontScale="90000"/>
          </a:bodyPr>
          <a:lstStyle/>
          <a:p>
            <a:r>
              <a:rPr lang="en-US" dirty="0"/>
              <a:t>Overview of the Romosozumab Clinical Programme*</a:t>
            </a:r>
          </a:p>
        </p:txBody>
      </p:sp>
      <p:sp>
        <p:nvSpPr>
          <p:cNvPr id="33" name="Rectangle: Rounded Corners 32">
            <a:extLst>
              <a:ext uri="{FF2B5EF4-FFF2-40B4-BE49-F238E27FC236}">
                <a16:creationId xmlns:a16="http://schemas.microsoft.com/office/drawing/2014/main" xmlns="" id="{EC1796FC-5233-436A-8D31-5728D67155FD}"/>
              </a:ext>
            </a:extLst>
          </p:cNvPr>
          <p:cNvSpPr/>
          <p:nvPr/>
        </p:nvSpPr>
        <p:spPr bwMode="auto">
          <a:xfrm>
            <a:off x="3538388"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xmlns="" id="{974F661B-1043-43B2-A329-4D4ECACE5726}"/>
              </a:ext>
            </a:extLst>
          </p:cNvPr>
          <p:cNvSpPr/>
          <p:nvPr/>
        </p:nvSpPr>
        <p:spPr>
          <a:xfrm>
            <a:off x="3563517" y="3502007"/>
            <a:ext cx="1532707" cy="738407"/>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baseline="30000" dirty="0"/>
              <a:t>Dec 2015</a:t>
            </a: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3" action="ppaction://hlinksldjump"/>
              </a:rPr>
              <a:t>FRAME</a:t>
            </a:r>
            <a:endParaRPr lang="en-US" sz="1100" b="1" kern="0" dirty="0"/>
          </a:p>
          <a:p>
            <a:pPr lvl="0" algn="ctr" defTabSz="577850">
              <a:lnSpc>
                <a:spcPct val="90000"/>
              </a:lnSpc>
              <a:spcBef>
                <a:spcPct val="0"/>
              </a:spcBef>
              <a:spcAft>
                <a:spcPct val="35000"/>
              </a:spcAft>
              <a:defRPr/>
            </a:pPr>
            <a:r>
              <a:rPr lang="en-US" sz="1100" b="1" kern="0" dirty="0"/>
              <a:t>(NCT01575834)</a:t>
            </a:r>
            <a:r>
              <a:rPr lang="en-US" sz="1100" b="1" kern="0" baseline="30000" dirty="0"/>
              <a:t>3</a:t>
            </a:r>
            <a:endParaRPr lang="en-US" sz="1100" kern="0" baseline="30000" dirty="0"/>
          </a:p>
        </p:txBody>
      </p:sp>
      <p:sp>
        <p:nvSpPr>
          <p:cNvPr id="52" name="Rectangle 51">
            <a:extLst>
              <a:ext uri="{FF2B5EF4-FFF2-40B4-BE49-F238E27FC236}">
                <a16:creationId xmlns:a16="http://schemas.microsoft.com/office/drawing/2014/main" xmlns="" id="{F95539CA-C123-4666-9C12-CA07A09E6039}"/>
              </a:ext>
            </a:extLst>
          </p:cNvPr>
          <p:cNvSpPr/>
          <p:nvPr/>
        </p:nvSpPr>
        <p:spPr>
          <a:xfrm>
            <a:off x="3662502" y="4237380"/>
            <a:ext cx="1334736" cy="632609"/>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Placebo-controlled fracture study in </a:t>
            </a:r>
            <a:r>
              <a:rPr lang="en-US" sz="800" dirty="0"/>
              <a:t>postmenopausal </a:t>
            </a:r>
            <a:r>
              <a:rPr lang="en-US" sz="800" dirty="0">
                <a:latin typeface="Arial"/>
              </a:rPr>
              <a:t>women with osteoporosis</a:t>
            </a:r>
            <a:br>
              <a:rPr lang="en-US" sz="800" dirty="0">
                <a:latin typeface="Arial"/>
              </a:rPr>
            </a:br>
            <a:r>
              <a:rPr lang="en-US" sz="800" dirty="0">
                <a:latin typeface="Arial"/>
              </a:rPr>
              <a:t>(N = 7180</a:t>
            </a:r>
            <a:r>
              <a:rPr lang="en-US" sz="800" dirty="0" smtClean="0">
                <a:latin typeface="Arial"/>
              </a:rPr>
              <a:t>)</a:t>
            </a:r>
          </a:p>
          <a:p>
            <a:pPr algn="ctr" defTabSz="914377">
              <a:spcAft>
                <a:spcPts val="133"/>
              </a:spcAft>
              <a:defRPr/>
            </a:pPr>
            <a:r>
              <a:rPr lang="en-US" sz="800" b="1" dirty="0" smtClean="0">
                <a:latin typeface="Arial"/>
              </a:rPr>
              <a:t>VS PLACEBO</a:t>
            </a:r>
            <a:endParaRPr lang="en-US" sz="800" b="1" dirty="0">
              <a:latin typeface="Arial"/>
            </a:endParaRPr>
          </a:p>
        </p:txBody>
      </p:sp>
      <p:cxnSp>
        <p:nvCxnSpPr>
          <p:cNvPr id="37" name="Straight Arrow Connector 36">
            <a:extLst>
              <a:ext uri="{FF2B5EF4-FFF2-40B4-BE49-F238E27FC236}">
                <a16:creationId xmlns:a16="http://schemas.microsoft.com/office/drawing/2014/main" xmlns="" id="{9A162751-D96A-4526-8215-9FBEF087FAFA}"/>
              </a:ext>
            </a:extLst>
          </p:cNvPr>
          <p:cNvCxnSpPr>
            <a:cxnSpLocks/>
          </p:cNvCxnSpPr>
          <p:nvPr/>
        </p:nvCxnSpPr>
        <p:spPr bwMode="auto">
          <a:xfrm>
            <a:off x="1227909" y="3246494"/>
            <a:ext cx="7524000" cy="0"/>
          </a:xfrm>
          <a:prstGeom prst="straightConnector1">
            <a:avLst/>
          </a:prstGeom>
          <a:solidFill>
            <a:schemeClr val="accent1"/>
          </a:solidFill>
          <a:ln w="28575" cap="flat" cmpd="sng" algn="ctr">
            <a:solidFill>
              <a:schemeClr val="tx2">
                <a:lumMod val="20000"/>
                <a:lumOff val="80000"/>
              </a:schemeClr>
            </a:solidFill>
            <a:prstDash val="solid"/>
            <a:round/>
            <a:headEnd type="none" w="med" len="med"/>
            <a:tailEnd type="triangle"/>
          </a:ln>
          <a:effectLst/>
        </p:spPr>
      </p:cxnSp>
      <p:cxnSp>
        <p:nvCxnSpPr>
          <p:cNvPr id="38" name="Straight Connector 37">
            <a:extLst>
              <a:ext uri="{FF2B5EF4-FFF2-40B4-BE49-F238E27FC236}">
                <a16:creationId xmlns:a16="http://schemas.microsoft.com/office/drawing/2014/main" xmlns="" id="{003F2E3B-2CE5-4ABF-8135-DCAB6D4192D8}"/>
              </a:ext>
            </a:extLst>
          </p:cNvPr>
          <p:cNvCxnSpPr/>
          <p:nvPr/>
        </p:nvCxnSpPr>
        <p:spPr bwMode="auto">
          <a:xfrm>
            <a:off x="2639782" y="3227305"/>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grpSp>
        <p:nvGrpSpPr>
          <p:cNvPr id="6" name="Group 5">
            <a:extLst>
              <a:ext uri="{FF2B5EF4-FFF2-40B4-BE49-F238E27FC236}">
                <a16:creationId xmlns:a16="http://schemas.microsoft.com/office/drawing/2014/main" xmlns="" id="{1C094415-80BB-492C-B8FD-5C5E36321FD8}"/>
              </a:ext>
            </a:extLst>
          </p:cNvPr>
          <p:cNvGrpSpPr/>
          <p:nvPr/>
        </p:nvGrpSpPr>
        <p:grpSpPr>
          <a:xfrm>
            <a:off x="5691149" y="1442706"/>
            <a:ext cx="1569286" cy="1675338"/>
            <a:chOff x="7149008" y="1710120"/>
            <a:chExt cx="1569286" cy="1675338"/>
          </a:xfrm>
        </p:grpSpPr>
        <p:sp>
          <p:nvSpPr>
            <p:cNvPr id="32" name="Rectangle: Rounded Corners 31">
              <a:extLst>
                <a:ext uri="{FF2B5EF4-FFF2-40B4-BE49-F238E27FC236}">
                  <a16:creationId xmlns:a16="http://schemas.microsoft.com/office/drawing/2014/main" xmlns="" id="{86E5ADB2-FDD2-41B1-8210-03BAFDCD1282}"/>
                </a:ext>
              </a:extLst>
            </p:cNvPr>
            <p:cNvSpPr/>
            <p:nvPr/>
          </p:nvSpPr>
          <p:spPr bwMode="auto">
            <a:xfrm>
              <a:off x="7149008"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xmlns="" id="{7859ACFD-8C7C-4D96-8062-7BB4042DC912}"/>
                </a:ext>
              </a:extLst>
            </p:cNvPr>
            <p:cNvSpPr/>
            <p:nvPr/>
          </p:nvSpPr>
          <p:spPr>
            <a:xfrm>
              <a:off x="7149008" y="1837000"/>
              <a:ext cx="1569286" cy="1548458"/>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ARCH </a:t>
              </a:r>
              <a:endParaRPr lang="en-US" sz="1100" b="1" kern="0" dirty="0"/>
            </a:p>
            <a:p>
              <a:pPr lvl="0" algn="ctr" defTabSz="577850">
                <a:lnSpc>
                  <a:spcPct val="90000"/>
                </a:lnSpc>
                <a:spcBef>
                  <a:spcPct val="0"/>
                </a:spcBef>
                <a:spcAft>
                  <a:spcPct val="35000"/>
                </a:spcAft>
                <a:defRPr/>
              </a:pPr>
              <a:r>
                <a:rPr lang="en-US" sz="1100" b="1" kern="0" dirty="0"/>
                <a:t>(NCT01631214)</a:t>
              </a:r>
              <a:r>
                <a:rPr lang="en-US" sz="1100" b="1" kern="0" baseline="30000" dirty="0"/>
                <a:t>5</a:t>
              </a:r>
            </a:p>
            <a:p>
              <a:pPr algn="ctr" defTabSz="577850">
                <a:lnSpc>
                  <a:spcPct val="90000"/>
                </a:lnSpc>
                <a:spcBef>
                  <a:spcPct val="0"/>
                </a:spcBef>
                <a:defRPr/>
              </a:pPr>
              <a:r>
                <a:rPr lang="en-US" sz="800" dirty="0">
                  <a:latin typeface="Arial"/>
                </a:rPr>
                <a:t>Active-comparator fracture study vs alendronate </a:t>
              </a:r>
              <a:br>
                <a:rPr lang="en-US" sz="800" dirty="0">
                  <a:latin typeface="Arial"/>
                </a:rPr>
              </a:br>
              <a:r>
                <a:rPr lang="en-US" sz="800" dirty="0">
                  <a:latin typeface="Arial"/>
                </a:rPr>
                <a:t>in postmenopausal women with osteoporosis and high risk of fracture (N = 4093</a:t>
              </a:r>
              <a:r>
                <a:rPr lang="en-US" sz="800" dirty="0" smtClean="0">
                  <a:latin typeface="Arial"/>
                </a:rPr>
                <a:t>)</a:t>
              </a:r>
            </a:p>
            <a:p>
              <a:pPr algn="ctr" defTabSz="577850">
                <a:lnSpc>
                  <a:spcPct val="90000"/>
                </a:lnSpc>
                <a:spcBef>
                  <a:spcPct val="0"/>
                </a:spcBef>
                <a:defRPr/>
              </a:pPr>
              <a:r>
                <a:rPr lang="en-US" sz="800" b="1" dirty="0" err="1" smtClean="0">
                  <a:latin typeface="Arial"/>
                </a:rPr>
                <a:t>Vs</a:t>
              </a:r>
              <a:r>
                <a:rPr lang="en-US" sz="800" b="1" dirty="0" smtClean="0">
                  <a:latin typeface="Arial"/>
                </a:rPr>
                <a:t> BISPHOSPHONATE</a:t>
              </a:r>
              <a:endParaRPr lang="en-US" sz="800" b="1" dirty="0">
                <a:latin typeface="Arial"/>
              </a:endParaRPr>
            </a:p>
            <a:p>
              <a:pPr lvl="0" algn="ctr" defTabSz="577850">
                <a:lnSpc>
                  <a:spcPct val="90000"/>
                </a:lnSpc>
                <a:spcBef>
                  <a:spcPct val="0"/>
                </a:spcBef>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800" dirty="0">
                <a:latin typeface="Arial"/>
              </a:endParaRPr>
            </a:p>
            <a:p>
              <a:pPr lvl="0" algn="ctr" defTabSz="577850">
                <a:lnSpc>
                  <a:spcPct val="90000"/>
                </a:lnSpc>
                <a:spcBef>
                  <a:spcPct val="0"/>
                </a:spcBef>
                <a:spcAft>
                  <a:spcPct val="35000"/>
                </a:spcAft>
                <a:defRPr/>
              </a:pPr>
              <a:r>
                <a:rPr lang="en-US" sz="1100" b="1" kern="0" baseline="30000" dirty="0"/>
                <a:t>Feb 2017</a:t>
              </a:r>
            </a:p>
          </p:txBody>
        </p:sp>
      </p:grpSp>
      <p:grpSp>
        <p:nvGrpSpPr>
          <p:cNvPr id="5" name="Group 4">
            <a:extLst>
              <a:ext uri="{FF2B5EF4-FFF2-40B4-BE49-F238E27FC236}">
                <a16:creationId xmlns:a16="http://schemas.microsoft.com/office/drawing/2014/main" xmlns="" id="{98EB2CF0-D1F2-4E33-9FD2-58855425695E}"/>
              </a:ext>
            </a:extLst>
          </p:cNvPr>
          <p:cNvGrpSpPr/>
          <p:nvPr/>
        </p:nvGrpSpPr>
        <p:grpSpPr>
          <a:xfrm>
            <a:off x="3936566" y="1442706"/>
            <a:ext cx="1569286" cy="1710792"/>
            <a:chOff x="5265010" y="1710120"/>
            <a:chExt cx="1569286" cy="1710792"/>
          </a:xfrm>
        </p:grpSpPr>
        <p:sp>
          <p:nvSpPr>
            <p:cNvPr id="31" name="Rectangle: Rounded Corners 30">
              <a:extLst>
                <a:ext uri="{FF2B5EF4-FFF2-40B4-BE49-F238E27FC236}">
                  <a16:creationId xmlns:a16="http://schemas.microsoft.com/office/drawing/2014/main" xmlns="" id="{FE7289FC-B9FA-4C80-B7E6-7A8A0AFADC68}"/>
                </a:ext>
              </a:extLst>
            </p:cNvPr>
            <p:cNvSpPr/>
            <p:nvPr/>
          </p:nvSpPr>
          <p:spPr bwMode="auto">
            <a:xfrm>
              <a:off x="5265010" y="1710120"/>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xmlns="" id="{C44291B1-6E21-407F-AE52-76F5DED904A6}"/>
                </a:ext>
              </a:extLst>
            </p:cNvPr>
            <p:cNvSpPr/>
            <p:nvPr/>
          </p:nvSpPr>
          <p:spPr>
            <a:xfrm>
              <a:off x="5381271" y="1836547"/>
              <a:ext cx="1336765" cy="1584365"/>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 action="ppaction://noaction"/>
                </a:rPr>
                <a:t>BRIDGE</a:t>
              </a:r>
              <a:endParaRPr lang="en-US" sz="1100" b="1" kern="0" dirty="0"/>
            </a:p>
            <a:p>
              <a:pPr lvl="0" algn="ctr" defTabSz="577850">
                <a:lnSpc>
                  <a:spcPct val="90000"/>
                </a:lnSpc>
                <a:spcBef>
                  <a:spcPct val="0"/>
                </a:spcBef>
                <a:spcAft>
                  <a:spcPct val="35000"/>
                </a:spcAft>
                <a:defRPr/>
              </a:pPr>
              <a:r>
                <a:rPr lang="en-US" sz="1100" b="1" kern="0" dirty="0"/>
                <a:t>(NCT02186171)</a:t>
              </a:r>
              <a:r>
                <a:rPr lang="en-US" sz="1100" b="1" kern="0" baseline="30000" dirty="0"/>
                <a:t>4</a:t>
              </a:r>
            </a:p>
            <a:p>
              <a:pPr algn="ctr" defTabSz="577850">
                <a:lnSpc>
                  <a:spcPct val="90000"/>
                </a:lnSpc>
                <a:spcBef>
                  <a:spcPct val="0"/>
                </a:spcBef>
                <a:spcAft>
                  <a:spcPct val="35000"/>
                </a:spcAft>
                <a:defRPr/>
              </a:pPr>
              <a:r>
                <a:rPr lang="en-US" sz="800" dirty="0">
                  <a:latin typeface="Arial"/>
                </a:rPr>
                <a:t>Placebo-controlled BMD study in men with osteoporosis (N = 245</a:t>
              </a:r>
              <a:r>
                <a:rPr lang="en-US" sz="800" dirty="0" smtClean="0">
                  <a:latin typeface="Arial"/>
                </a:rPr>
                <a:t>)</a:t>
              </a:r>
            </a:p>
            <a:p>
              <a:pPr algn="ctr" defTabSz="577850">
                <a:lnSpc>
                  <a:spcPct val="90000"/>
                </a:lnSpc>
                <a:spcBef>
                  <a:spcPct val="0"/>
                </a:spcBef>
                <a:spcAft>
                  <a:spcPct val="35000"/>
                </a:spcAft>
                <a:defRPr/>
              </a:pPr>
              <a:r>
                <a:rPr lang="en-US" sz="800" b="1" dirty="0" smtClean="0">
                  <a:latin typeface="Arial"/>
                </a:rPr>
                <a:t>VS PLACEBO (HOMME)</a:t>
              </a:r>
              <a:endParaRPr lang="en-US" sz="800" b="1" dirty="0">
                <a:latin typeface="Arial"/>
              </a:endParaRP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endParaRPr lang="en-US" sz="1100" b="1" kern="0" baseline="30000" dirty="0"/>
            </a:p>
            <a:p>
              <a:pPr lvl="0" algn="ctr" defTabSz="577850">
                <a:lnSpc>
                  <a:spcPct val="90000"/>
                </a:lnSpc>
                <a:spcBef>
                  <a:spcPct val="0"/>
                </a:spcBef>
                <a:spcAft>
                  <a:spcPct val="35000"/>
                </a:spcAft>
                <a:defRPr/>
              </a:pPr>
              <a:r>
                <a:rPr lang="en-US" sz="1100" b="1" kern="0" baseline="30000" dirty="0"/>
                <a:t>Feb 2016</a:t>
              </a:r>
            </a:p>
          </p:txBody>
        </p:sp>
      </p:grpSp>
      <p:sp>
        <p:nvSpPr>
          <p:cNvPr id="44" name="Rectangle 43">
            <a:extLst>
              <a:ext uri="{FF2B5EF4-FFF2-40B4-BE49-F238E27FC236}">
                <a16:creationId xmlns:a16="http://schemas.microsoft.com/office/drawing/2014/main" xmlns="" id="{E6881457-0292-4333-8F84-1922C593F710}"/>
              </a:ext>
            </a:extLst>
          </p:cNvPr>
          <p:cNvSpPr/>
          <p:nvPr/>
        </p:nvSpPr>
        <p:spPr>
          <a:xfrm>
            <a:off x="-163897" y="3046103"/>
            <a:ext cx="1313016" cy="528606"/>
          </a:xfrm>
          <a:prstGeom prst="rect">
            <a:avLst/>
          </a:prstGeom>
        </p:spPr>
        <p:txBody>
          <a:bodyPr wrap="square">
            <a:spAutoFit/>
          </a:bodyPr>
          <a:lstStyle/>
          <a:p>
            <a:pPr lvl="0" algn="ctr" defTabSz="577850">
              <a:lnSpc>
                <a:spcPct val="90000"/>
              </a:lnSpc>
              <a:spcBef>
                <a:spcPct val="0"/>
              </a:spcBef>
              <a:spcAft>
                <a:spcPct val="35000"/>
              </a:spcAft>
              <a:defRPr/>
            </a:pPr>
            <a:r>
              <a:rPr lang="en-US" sz="1050" b="1" kern="0" dirty="0"/>
              <a:t>Primary completion </a:t>
            </a:r>
            <a:br>
              <a:rPr lang="en-US" sz="1050" b="1" kern="0" dirty="0"/>
            </a:br>
            <a:r>
              <a:rPr lang="en-US" sz="1050" b="1" kern="0" dirty="0"/>
              <a:t>date</a:t>
            </a:r>
            <a:endParaRPr lang="en-US" sz="1050" b="1" kern="0" baseline="30000" dirty="0"/>
          </a:p>
        </p:txBody>
      </p:sp>
      <p:cxnSp>
        <p:nvCxnSpPr>
          <p:cNvPr id="45" name="Straight Connector 44">
            <a:extLst>
              <a:ext uri="{FF2B5EF4-FFF2-40B4-BE49-F238E27FC236}">
                <a16:creationId xmlns:a16="http://schemas.microsoft.com/office/drawing/2014/main" xmlns="" id="{08849FA8-94DA-4F45-902A-24E7F1DD0F21}"/>
              </a:ext>
            </a:extLst>
          </p:cNvPr>
          <p:cNvCxnSpPr/>
          <p:nvPr/>
        </p:nvCxnSpPr>
        <p:spPr bwMode="auto">
          <a:xfrm>
            <a:off x="4312623" y="322818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9CBAEF34-66B8-4B51-8965-3687943599AD}"/>
              </a:ext>
            </a:extLst>
          </p:cNvPr>
          <p:cNvCxnSpPr/>
          <p:nvPr/>
        </p:nvCxnSpPr>
        <p:spPr bwMode="auto">
          <a:xfrm>
            <a:off x="4735559" y="2972083"/>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E56413F6-B8BA-471B-94B1-0BD44CBA09A5}"/>
              </a:ext>
            </a:extLst>
          </p:cNvPr>
          <p:cNvCxnSpPr/>
          <p:nvPr/>
        </p:nvCxnSpPr>
        <p:spPr bwMode="auto">
          <a:xfrm>
            <a:off x="6481922" y="298257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35" name="Rectangle: Rounded Corners 34">
            <a:extLst>
              <a:ext uri="{FF2B5EF4-FFF2-40B4-BE49-F238E27FC236}">
                <a16:creationId xmlns:a16="http://schemas.microsoft.com/office/drawing/2014/main" xmlns="" id="{E5D33C9A-83DF-4060-A353-B08AB7ECD413}"/>
              </a:ext>
            </a:extLst>
          </p:cNvPr>
          <p:cNvSpPr/>
          <p:nvPr/>
        </p:nvSpPr>
        <p:spPr bwMode="auto">
          <a:xfrm>
            <a:off x="590308" y="1442706"/>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cxnSp>
        <p:nvCxnSpPr>
          <p:cNvPr id="49" name="Straight Connector 48">
            <a:extLst>
              <a:ext uri="{FF2B5EF4-FFF2-40B4-BE49-F238E27FC236}">
                <a16:creationId xmlns:a16="http://schemas.microsoft.com/office/drawing/2014/main" xmlns="" id="{4045A914-1F06-4795-9225-CB680A57F198}"/>
              </a:ext>
            </a:extLst>
          </p:cNvPr>
          <p:cNvCxnSpPr/>
          <p:nvPr/>
        </p:nvCxnSpPr>
        <p:spPr bwMode="auto">
          <a:xfrm>
            <a:off x="1375313" y="2980860"/>
            <a:ext cx="0" cy="265611"/>
          </a:xfrm>
          <a:prstGeom prst="line">
            <a:avLst/>
          </a:prstGeom>
          <a:solidFill>
            <a:schemeClr val="accent1"/>
          </a:solidFill>
          <a:ln w="28575" cap="flat" cmpd="sng" algn="ctr">
            <a:solidFill>
              <a:schemeClr val="tx2">
                <a:lumMod val="20000"/>
                <a:lumOff val="80000"/>
              </a:schemeClr>
            </a:solidFill>
            <a:prstDash val="solid"/>
            <a:round/>
            <a:headEnd type="none" w="med" len="med"/>
            <a:tailEnd type="none" w="med" len="med"/>
          </a:ln>
          <a:effectLst/>
        </p:spPr>
      </p:cxnSp>
      <p:sp>
        <p:nvSpPr>
          <p:cNvPr id="50" name="Rectangle 49">
            <a:extLst>
              <a:ext uri="{FF2B5EF4-FFF2-40B4-BE49-F238E27FC236}">
                <a16:creationId xmlns:a16="http://schemas.microsoft.com/office/drawing/2014/main" xmlns="" id="{1762625D-C7E4-44F9-8D45-FBB5F84AB92A}"/>
              </a:ext>
            </a:extLst>
          </p:cNvPr>
          <p:cNvSpPr/>
          <p:nvPr/>
        </p:nvSpPr>
        <p:spPr>
          <a:xfrm>
            <a:off x="550313" y="1623908"/>
            <a:ext cx="1650000" cy="1398332"/>
          </a:xfrm>
          <a:prstGeom prst="rect">
            <a:avLst/>
          </a:prstGeom>
        </p:spPr>
        <p:txBody>
          <a:bodyPr wrap="square">
            <a:spAutoFit/>
          </a:bodyPr>
          <a:lstStyle/>
          <a:p>
            <a:pPr lvl="0" algn="ctr" defTabSz="577850">
              <a:lnSpc>
                <a:spcPct val="90000"/>
              </a:lnSpc>
              <a:spcBef>
                <a:spcPct val="0"/>
              </a:spcBef>
              <a:spcAft>
                <a:spcPct val="35000"/>
              </a:spcAft>
              <a:defRPr/>
            </a:pPr>
            <a:r>
              <a:rPr lang="en-US" sz="1100" b="1" kern="0" dirty="0">
                <a:hlinkClick r:id="rId4" action="ppaction://hlinksldjump"/>
              </a:rPr>
              <a:t>PHASE II</a:t>
            </a:r>
            <a:endParaRPr lang="en-US" sz="1100" b="1" kern="0" dirty="0"/>
          </a:p>
          <a:p>
            <a:pPr lvl="0" algn="ctr" defTabSz="577850">
              <a:lnSpc>
                <a:spcPct val="90000"/>
              </a:lnSpc>
              <a:spcBef>
                <a:spcPct val="0"/>
              </a:spcBef>
              <a:spcAft>
                <a:spcPct val="35000"/>
              </a:spcAft>
              <a:defRPr/>
            </a:pPr>
            <a:r>
              <a:rPr lang="en-US" sz="1100" b="1" kern="0" dirty="0"/>
              <a:t>(</a:t>
            </a:r>
            <a:r>
              <a:rPr lang="en-GB" sz="1100" b="1" kern="0" dirty="0"/>
              <a:t>NCT00896532</a:t>
            </a:r>
            <a:r>
              <a:rPr lang="en-US" sz="1100" b="1" kern="0" dirty="0"/>
              <a:t>)</a:t>
            </a:r>
            <a:r>
              <a:rPr lang="en-US" sz="1100" b="1" kern="0" baseline="30000" dirty="0"/>
              <a:t>1</a:t>
            </a:r>
          </a:p>
          <a:p>
            <a:pPr algn="ctr" defTabSz="577850">
              <a:lnSpc>
                <a:spcPct val="90000"/>
              </a:lnSpc>
              <a:spcBef>
                <a:spcPct val="0"/>
              </a:spcBef>
              <a:spcAft>
                <a:spcPct val="35000"/>
              </a:spcAft>
              <a:defRPr/>
            </a:pPr>
            <a:r>
              <a:rPr lang="en-US" sz="800" dirty="0">
                <a:latin typeface="Arial"/>
              </a:rPr>
              <a:t>Efficacy and safety vs alendronate, teriparatide and placebo in postmenopausal women with low BMD (N = 419)</a:t>
            </a:r>
          </a:p>
          <a:p>
            <a:pPr lvl="0" algn="ctr" defTabSz="577850">
              <a:lnSpc>
                <a:spcPct val="90000"/>
              </a:lnSpc>
              <a:spcBef>
                <a:spcPct val="0"/>
              </a:spcBef>
              <a:spcAft>
                <a:spcPct val="35000"/>
              </a:spcAft>
              <a:defRPr/>
            </a:pPr>
            <a:endParaRPr lang="en-US" sz="800" dirty="0">
              <a:solidFill>
                <a:srgbClr val="636363"/>
              </a:solidFill>
              <a:latin typeface="Arial"/>
            </a:endParaRPr>
          </a:p>
          <a:p>
            <a:pPr lvl="0"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baseline="30000" dirty="0"/>
              <a:t>Feb 2011</a:t>
            </a:r>
          </a:p>
        </p:txBody>
      </p:sp>
      <p:sp>
        <p:nvSpPr>
          <p:cNvPr id="34" name="Rectangle: Rounded Corners 33">
            <a:extLst>
              <a:ext uri="{FF2B5EF4-FFF2-40B4-BE49-F238E27FC236}">
                <a16:creationId xmlns:a16="http://schemas.microsoft.com/office/drawing/2014/main" xmlns="" id="{BF0E1E0E-812D-4E4D-9391-0A7BE5C172F8}"/>
              </a:ext>
            </a:extLst>
          </p:cNvPr>
          <p:cNvSpPr/>
          <p:nvPr/>
        </p:nvSpPr>
        <p:spPr bwMode="auto">
          <a:xfrm>
            <a:off x="1845721" y="3655713"/>
            <a:ext cx="1569286" cy="1321647"/>
          </a:xfrm>
          <a:prstGeom prst="roundRect">
            <a:avLst/>
          </a:prstGeom>
          <a:solidFill>
            <a:schemeClr val="tx2">
              <a:lumMod val="20000"/>
              <a:lumOff val="8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xmlns="" id="{8A561779-7DA4-4E6F-A1D4-6E8FC851F86D}"/>
              </a:ext>
            </a:extLst>
          </p:cNvPr>
          <p:cNvSpPr/>
          <p:nvPr/>
        </p:nvSpPr>
        <p:spPr>
          <a:xfrm>
            <a:off x="1973856" y="3540515"/>
            <a:ext cx="1313016" cy="899221"/>
          </a:xfrm>
          <a:prstGeom prst="rect">
            <a:avLst/>
          </a:prstGeom>
        </p:spPr>
        <p:txBody>
          <a:bodyPr wrap="square">
            <a:spAutoFit/>
          </a:bodyPr>
          <a:lstStyle/>
          <a:p>
            <a:pPr algn="ctr" defTabSz="577850">
              <a:lnSpc>
                <a:spcPct val="90000"/>
              </a:lnSpc>
              <a:spcBef>
                <a:spcPct val="0"/>
              </a:spcBef>
              <a:spcAft>
                <a:spcPct val="35000"/>
              </a:spcAft>
              <a:defRPr/>
            </a:pPr>
            <a:r>
              <a:rPr lang="en-US" sz="1100" b="1" kern="0" baseline="30000" dirty="0"/>
              <a:t>May 2015</a:t>
            </a:r>
          </a:p>
          <a:p>
            <a:pPr algn="ctr" defTabSz="577850">
              <a:lnSpc>
                <a:spcPct val="90000"/>
              </a:lnSpc>
              <a:spcBef>
                <a:spcPct val="0"/>
              </a:spcBef>
              <a:spcAft>
                <a:spcPct val="35000"/>
              </a:spcAft>
              <a:defRPr/>
            </a:pPr>
            <a:endParaRPr lang="en-US" sz="1100" b="1" kern="0" baseline="30000" dirty="0">
              <a:solidFill>
                <a:schemeClr val="tx2"/>
              </a:solidFill>
            </a:endParaRPr>
          </a:p>
          <a:p>
            <a:pPr lvl="0" algn="ctr" defTabSz="577850">
              <a:lnSpc>
                <a:spcPct val="90000"/>
              </a:lnSpc>
              <a:spcBef>
                <a:spcPct val="0"/>
              </a:spcBef>
              <a:spcAft>
                <a:spcPct val="35000"/>
              </a:spcAft>
              <a:defRPr/>
            </a:pPr>
            <a:r>
              <a:rPr lang="en-US" sz="1100" b="1" kern="0" dirty="0">
                <a:hlinkClick r:id="rId5" action="ppaction://hlinksldjump"/>
              </a:rPr>
              <a:t>STRUCTURE</a:t>
            </a:r>
            <a:endParaRPr lang="en-US" sz="1100" b="1" kern="0" dirty="0"/>
          </a:p>
          <a:p>
            <a:pPr lvl="0" algn="ctr" defTabSz="577850">
              <a:lnSpc>
                <a:spcPct val="90000"/>
              </a:lnSpc>
              <a:spcBef>
                <a:spcPct val="0"/>
              </a:spcBef>
              <a:spcAft>
                <a:spcPct val="35000"/>
              </a:spcAft>
              <a:defRPr/>
            </a:pPr>
            <a:r>
              <a:rPr lang="en-US" sz="1100" b="1" kern="0" dirty="0"/>
              <a:t>(NCT01796301)</a:t>
            </a:r>
            <a:r>
              <a:rPr lang="en-US" sz="1100" b="1" kern="0" baseline="30000" dirty="0"/>
              <a:t>2</a:t>
            </a:r>
          </a:p>
          <a:p>
            <a:pPr lvl="0" algn="ctr" defTabSz="577850">
              <a:lnSpc>
                <a:spcPct val="90000"/>
              </a:lnSpc>
              <a:spcBef>
                <a:spcPct val="0"/>
              </a:spcBef>
              <a:spcAft>
                <a:spcPct val="35000"/>
              </a:spcAft>
              <a:defRPr/>
            </a:pPr>
            <a:endParaRPr lang="en-US" sz="1100" b="1" kern="0" baseline="30000" dirty="0">
              <a:solidFill>
                <a:schemeClr val="tx2"/>
              </a:solidFill>
            </a:endParaRPr>
          </a:p>
        </p:txBody>
      </p:sp>
      <p:sp>
        <p:nvSpPr>
          <p:cNvPr id="53" name="Rectangle 52">
            <a:extLst>
              <a:ext uri="{FF2B5EF4-FFF2-40B4-BE49-F238E27FC236}">
                <a16:creationId xmlns:a16="http://schemas.microsoft.com/office/drawing/2014/main" xmlns="" id="{EEA37A00-6F8E-4623-99F0-B61A9666F4A7}"/>
              </a:ext>
            </a:extLst>
          </p:cNvPr>
          <p:cNvSpPr/>
          <p:nvPr/>
        </p:nvSpPr>
        <p:spPr>
          <a:xfrm>
            <a:off x="1872358" y="4260536"/>
            <a:ext cx="1532707" cy="75572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377">
              <a:spcAft>
                <a:spcPts val="133"/>
              </a:spcAft>
              <a:defRPr/>
            </a:pPr>
            <a:r>
              <a:rPr lang="en-US" sz="800" dirty="0">
                <a:latin typeface="Arial"/>
              </a:rPr>
              <a:t>Active-comparator BMD study</a:t>
            </a:r>
            <a:br>
              <a:rPr lang="en-US" sz="800" dirty="0">
                <a:latin typeface="Arial"/>
              </a:rPr>
            </a:br>
            <a:r>
              <a:rPr lang="en-US" sz="800" dirty="0">
                <a:latin typeface="Arial"/>
              </a:rPr>
              <a:t>vs teriparatide in </a:t>
            </a:r>
            <a:r>
              <a:rPr lang="en-US" sz="800" dirty="0"/>
              <a:t>postmenopausal </a:t>
            </a:r>
            <a:r>
              <a:rPr lang="en-US" sz="800" dirty="0">
                <a:latin typeface="Arial"/>
              </a:rPr>
              <a:t>women with </a:t>
            </a:r>
            <a:r>
              <a:rPr lang="en-US" sz="800" spc="-13" dirty="0">
                <a:latin typeface="Arial"/>
              </a:rPr>
              <a:t>osteoporosis</a:t>
            </a:r>
            <a:r>
              <a:rPr lang="en-US" sz="800" spc="-93" dirty="0">
                <a:latin typeface="Arial"/>
              </a:rPr>
              <a:t> </a:t>
            </a:r>
            <a:r>
              <a:rPr lang="en-US" sz="800" spc="-13" dirty="0">
                <a:latin typeface="Arial"/>
              </a:rPr>
              <a:t>transitioning</a:t>
            </a:r>
            <a:r>
              <a:rPr lang="en-US" sz="800" spc="-93" dirty="0">
                <a:latin typeface="Arial"/>
              </a:rPr>
              <a:t> </a:t>
            </a:r>
            <a:r>
              <a:rPr lang="en-US" sz="800" spc="-13" dirty="0">
                <a:latin typeface="Arial"/>
              </a:rPr>
              <a:t>from</a:t>
            </a:r>
            <a:r>
              <a:rPr lang="en-US" sz="800" spc="-93" dirty="0">
                <a:latin typeface="Arial"/>
              </a:rPr>
              <a:t> </a:t>
            </a:r>
            <a:r>
              <a:rPr lang="en-US" sz="800" spc="-13" dirty="0">
                <a:latin typeface="Arial"/>
              </a:rPr>
              <a:t>alendronate</a:t>
            </a:r>
            <a:br>
              <a:rPr lang="en-US" sz="800" spc="-13" dirty="0">
                <a:latin typeface="Arial"/>
              </a:rPr>
            </a:br>
            <a:r>
              <a:rPr lang="en-US" sz="800" dirty="0">
                <a:latin typeface="Arial"/>
              </a:rPr>
              <a:t>(N = 436</a:t>
            </a:r>
            <a:r>
              <a:rPr lang="en-US" sz="800" dirty="0" smtClean="0">
                <a:solidFill>
                  <a:srgbClr val="636363"/>
                </a:solidFill>
                <a:latin typeface="Arial"/>
              </a:rPr>
              <a:t>)</a:t>
            </a:r>
          </a:p>
          <a:p>
            <a:pPr algn="ctr" defTabSz="914377">
              <a:spcAft>
                <a:spcPts val="133"/>
              </a:spcAft>
              <a:defRPr/>
            </a:pPr>
            <a:r>
              <a:rPr lang="en-US" sz="800" b="1" dirty="0" smtClean="0">
                <a:latin typeface="Arial"/>
              </a:rPr>
              <a:t>VS TERIPARATIDE</a:t>
            </a:r>
            <a:endParaRPr lang="en-US" sz="800" b="1" dirty="0">
              <a:latin typeface="Arial"/>
            </a:endParaRPr>
          </a:p>
        </p:txBody>
      </p:sp>
      <p:sp>
        <p:nvSpPr>
          <p:cNvPr id="26" name="Text Placeholder 2">
            <a:extLst>
              <a:ext uri="{FF2B5EF4-FFF2-40B4-BE49-F238E27FC236}">
                <a16:creationId xmlns:a16="http://schemas.microsoft.com/office/drawing/2014/main" xmlns="" id="{5A75CB12-3003-4DBE-B108-AD904F138862}"/>
              </a:ext>
            </a:extLst>
          </p:cNvPr>
          <p:cNvSpPr txBox="1">
            <a:spLocks/>
          </p:cNvSpPr>
          <p:nvPr/>
        </p:nvSpPr>
        <p:spPr>
          <a:xfrm>
            <a:off x="216000" y="5750127"/>
            <a:ext cx="8628455" cy="881780"/>
          </a:xfr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777777"/>
                </a:solidFill>
                <a:cs typeface="Arial" panose="020B0604020202020204" pitchFamily="34" charset="0"/>
              </a:rPr>
              <a:t>*Not all romosozumab clinical studies listed.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BMD = bone mineral density.</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1. McClung MR,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2014;370:412–20; 2. </a:t>
            </a:r>
            <a:r>
              <a:rPr lang="nb-NO" sz="900" dirty="0">
                <a:solidFill>
                  <a:srgbClr val="777777"/>
                </a:solidFill>
                <a:cs typeface="Arial" panose="020B0604020202020204" pitchFamily="34" charset="0"/>
              </a:rPr>
              <a:t>Langdahl BL, </a:t>
            </a:r>
            <a:r>
              <a:rPr lang="nb-NO" sz="900" i="1" dirty="0">
                <a:solidFill>
                  <a:srgbClr val="777777"/>
                </a:solidFill>
                <a:cs typeface="Arial" panose="020B0604020202020204" pitchFamily="34" charset="0"/>
              </a:rPr>
              <a:t>et al. Lancet </a:t>
            </a:r>
            <a:r>
              <a:rPr lang="nb-NO" sz="900" dirty="0">
                <a:solidFill>
                  <a:srgbClr val="777777"/>
                </a:solidFill>
                <a:cs typeface="Arial" panose="020B0604020202020204" pitchFamily="34" charset="0"/>
              </a:rPr>
              <a:t>2017;390:1585–94;</a:t>
            </a:r>
            <a:r>
              <a:rPr lang="en-GB" sz="900" dirty="0">
                <a:solidFill>
                  <a:srgbClr val="777777"/>
                </a:solidFill>
                <a:cs typeface="Arial" panose="020B0604020202020204" pitchFamily="34" charset="0"/>
              </a:rPr>
              <a:t> </a:t>
            </a:r>
            <a:r>
              <a:rPr lang="nb-NO" sz="900" dirty="0">
                <a:solidFill>
                  <a:srgbClr val="777777"/>
                </a:solidFill>
                <a:cs typeface="Arial" panose="020B0604020202020204" pitchFamily="34" charset="0"/>
              </a:rPr>
              <a:t>3</a:t>
            </a:r>
            <a:r>
              <a:rPr lang="nb-NO" altLang="en-US" sz="900" dirty="0">
                <a:solidFill>
                  <a:srgbClr val="777777"/>
                </a:solidFill>
                <a:cs typeface="Arial" panose="020B0604020202020204" pitchFamily="34" charset="0"/>
              </a:rPr>
              <a:t>. Cosman F, </a:t>
            </a:r>
            <a:r>
              <a:rPr lang="nb-NO" altLang="en-US" sz="900" i="1" dirty="0">
                <a:solidFill>
                  <a:srgbClr val="777777"/>
                </a:solidFill>
                <a:cs typeface="Arial" panose="020B0604020202020204" pitchFamily="34" charset="0"/>
              </a:rPr>
              <a:t>et al. N Engl J Med </a:t>
            </a:r>
            <a:r>
              <a:rPr lang="nb-NO" altLang="en-US" sz="900" dirty="0">
                <a:solidFill>
                  <a:srgbClr val="777777"/>
                </a:solidFill>
                <a:cs typeface="Arial" panose="020B0604020202020204" pitchFamily="34" charset="0"/>
              </a:rPr>
              <a:t>2016;375:1532–43;</a:t>
            </a:r>
            <a:r>
              <a:rPr lang="en-US" sz="900" dirty="0">
                <a:solidFill>
                  <a:srgbClr val="777777"/>
                </a:solidFill>
                <a:cs typeface="Arial" panose="020B0604020202020204" pitchFamily="34" charset="0"/>
              </a:rPr>
              <a:t> </a:t>
            </a:r>
            <a:br>
              <a:rPr lang="en-US" sz="900" dirty="0">
                <a:solidFill>
                  <a:srgbClr val="777777"/>
                </a:solidFill>
                <a:cs typeface="Arial" panose="020B0604020202020204" pitchFamily="34" charset="0"/>
              </a:rPr>
            </a:br>
            <a:r>
              <a:rPr lang="en-US" sz="900" dirty="0">
                <a:solidFill>
                  <a:srgbClr val="777777"/>
                </a:solidFill>
                <a:cs typeface="Arial" panose="020B0604020202020204" pitchFamily="34" charset="0"/>
              </a:rPr>
              <a:t>4</a:t>
            </a:r>
            <a:r>
              <a:rPr lang="en-US"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Lewiecki EM, </a:t>
            </a:r>
            <a:r>
              <a:rPr lang="en-US" sz="900" i="1" dirty="0">
                <a:solidFill>
                  <a:srgbClr val="777777"/>
                </a:solidFill>
                <a:cs typeface="Arial" panose="020B0604020202020204" pitchFamily="34" charset="0"/>
              </a:rPr>
              <a:t>et al. J Clin Endocrinol Metab </a:t>
            </a:r>
            <a:r>
              <a:rPr lang="en-US" sz="900" dirty="0">
                <a:solidFill>
                  <a:srgbClr val="777777"/>
                </a:solidFill>
                <a:cs typeface="Arial" panose="020B0604020202020204" pitchFamily="34" charset="0"/>
              </a:rPr>
              <a:t>2018;103:3183–93; 5</a:t>
            </a:r>
            <a:r>
              <a:rPr lang="nb-NO" altLang="en-US" sz="900" dirty="0">
                <a:solidFill>
                  <a:srgbClr val="777777"/>
                </a:solidFill>
                <a:cs typeface="Arial" panose="020B0604020202020204" pitchFamily="34" charset="0"/>
              </a:rPr>
              <a:t>. </a:t>
            </a:r>
            <a:r>
              <a:rPr lang="en-US" sz="900" dirty="0">
                <a:solidFill>
                  <a:srgbClr val="777777"/>
                </a:solidFill>
                <a:cs typeface="Arial" panose="020B0604020202020204" pitchFamily="34" charset="0"/>
              </a:rPr>
              <a:t>Saag KG, </a:t>
            </a:r>
            <a:r>
              <a:rPr lang="en-US" sz="900" i="1" dirty="0">
                <a:solidFill>
                  <a:srgbClr val="777777"/>
                </a:solidFill>
                <a:cs typeface="Arial" panose="020B0604020202020204" pitchFamily="34" charset="0"/>
              </a:rPr>
              <a:t>et al. N Engl J Med </a:t>
            </a:r>
            <a:r>
              <a:rPr lang="en-US" sz="900" dirty="0">
                <a:solidFill>
                  <a:srgbClr val="777777"/>
                </a:solidFill>
                <a:cs typeface="Arial" panose="020B0604020202020204" pitchFamily="34" charset="0"/>
              </a:rPr>
              <a:t>2017;377:1417–27.</a:t>
            </a:r>
          </a:p>
        </p:txBody>
      </p:sp>
      <p:sp>
        <p:nvSpPr>
          <p:cNvPr id="25" name="Rectangle 24"/>
          <p:cNvSpPr/>
          <p:nvPr/>
        </p:nvSpPr>
        <p:spPr>
          <a:xfrm>
            <a:off x="5580705" y="1382178"/>
            <a:ext cx="1802433" cy="1583312"/>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5081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5" name="Round Same Side Corner Rectangle 15">
            <a:extLst>
              <a:ext uri="{FF2B5EF4-FFF2-40B4-BE49-F238E27FC236}">
                <a16:creationId xmlns:a16="http://schemas.microsoft.com/office/drawing/2014/main" xmlns="" id="{B6CA42D4-05BE-A347-B873-0FC9853ECAC0}"/>
              </a:ext>
            </a:extLst>
          </p:cNvPr>
          <p:cNvSpPr/>
          <p:nvPr/>
        </p:nvSpPr>
        <p:spPr>
          <a:xfrm>
            <a:off x="614363" y="1428498"/>
            <a:ext cx="7964372" cy="787164"/>
          </a:xfrm>
          <a:prstGeom prst="round2SameRect">
            <a:avLst>
              <a:gd name="adj1" fmla="val 15722"/>
              <a:gd name="adj2" fmla="val 0"/>
            </a:avLst>
          </a:prstGeom>
          <a:solidFill>
            <a:schemeClr val="accent1">
              <a:lumMod val="60000"/>
              <a:lumOff val="40000"/>
            </a:schemeClr>
          </a:solid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US" sz="800" b="1" baseline="30000" dirty="0">
              <a:solidFill>
                <a:srgbClr val="FFFFFF"/>
              </a:solidFill>
              <a:latin typeface="Arial Narrow" charset="0"/>
              <a:ea typeface="Arial Narrow" charset="0"/>
              <a:cs typeface="Arial Narrow" charset="0"/>
            </a:endParaRPr>
          </a:p>
        </p:txBody>
      </p:sp>
      <p:sp>
        <p:nvSpPr>
          <p:cNvPr id="6" name="Rectangle: Rounded Corners 39">
            <a:extLst>
              <a:ext uri="{FF2B5EF4-FFF2-40B4-BE49-F238E27FC236}">
                <a16:creationId xmlns:a16="http://schemas.microsoft.com/office/drawing/2014/main" xmlns="" id="{16121A99-7DAA-D64C-8E3E-E439B8F4F388}"/>
              </a:ext>
            </a:extLst>
          </p:cNvPr>
          <p:cNvSpPr/>
          <p:nvPr/>
        </p:nvSpPr>
        <p:spPr>
          <a:xfrm>
            <a:off x="614363" y="1455399"/>
            <a:ext cx="7964372" cy="3789205"/>
          </a:xfrm>
          <a:prstGeom prst="roundRect">
            <a:avLst>
              <a:gd name="adj" fmla="val 7414"/>
            </a:avLst>
          </a:prstGeom>
          <a:no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GB" sz="800" b="1" baseline="30000" dirty="0">
              <a:solidFill>
                <a:srgbClr val="FFFFFF"/>
              </a:solidFill>
              <a:latin typeface="Arial Narrow" charset="0"/>
            </a:endParaRPr>
          </a:p>
        </p:txBody>
      </p:sp>
      <p:sp>
        <p:nvSpPr>
          <p:cNvPr id="2" name="Title 1"/>
          <p:cNvSpPr>
            <a:spLocks noGrp="1"/>
          </p:cNvSpPr>
          <p:nvPr>
            <p:ph type="title"/>
          </p:nvPr>
        </p:nvSpPr>
        <p:spPr/>
        <p:txBody>
          <a:bodyPr>
            <a:normAutofit fontScale="90000"/>
          </a:bodyPr>
          <a:lstStyle/>
          <a:p>
            <a:r>
              <a:rPr lang="en-CA" dirty="0"/>
              <a:t>ARCH: Adverse Events and Events of Interest</a:t>
            </a:r>
            <a:endParaRPr lang="en-US" dirty="0"/>
          </a:p>
        </p:txBody>
      </p:sp>
      <p:sp>
        <p:nvSpPr>
          <p:cNvPr id="10" name="Text Placeholder 9">
            <a:extLst>
              <a:ext uri="{FF2B5EF4-FFF2-40B4-BE49-F238E27FC236}">
                <a16:creationId xmlns:a16="http://schemas.microsoft.com/office/drawing/2014/main" xmlns="" id="{366C9AAB-5DC8-4582-B593-7968587011E2}"/>
              </a:ext>
            </a:extLst>
          </p:cNvPr>
          <p:cNvSpPr>
            <a:spLocks noGrp="1"/>
          </p:cNvSpPr>
          <p:nvPr>
            <p:ph type="body" sz="quarter" idx="10"/>
          </p:nvPr>
        </p:nvSpPr>
        <p:spPr>
          <a:xfrm>
            <a:off x="216000" y="5244604"/>
            <a:ext cx="8628455" cy="1387303"/>
          </a:xfrm>
        </p:spPr>
        <p:txBody>
          <a:bodyPr/>
          <a:lstStyle/>
          <a:p>
            <a:pPr>
              <a:lnSpc>
                <a:spcPct val="85000"/>
              </a:lnSpc>
              <a:spcAft>
                <a:spcPct val="0"/>
              </a:spcAft>
              <a:buClr>
                <a:srgbClr val="0063C3"/>
              </a:buClr>
              <a:defRPr/>
            </a:pPr>
            <a:r>
              <a:rPr lang="en-US" dirty="0">
                <a:cs typeface="Arial" panose="020B0604020202020204" pitchFamily="34" charset="0"/>
              </a:rPr>
              <a:t>*Incidence rates at the time of the primary analysis were cumulative and included all events in the double-blind and open-label period (to February 27 2017) in patients who received at least one dose of open-label alendronate. </a:t>
            </a:r>
          </a:p>
          <a:p>
            <a:pPr>
              <a:lnSpc>
                <a:spcPct val="85000"/>
              </a:lnSpc>
              <a:spcAft>
                <a:spcPct val="0"/>
              </a:spcAft>
              <a:buClr>
                <a:srgbClr val="0063C3"/>
              </a:buClr>
              <a:defRPr/>
            </a:pPr>
            <a:r>
              <a:rPr lang="en-US" baseline="30000" dirty="0">
                <a:cs typeface="Arial" panose="020B0604020202020204" pitchFamily="34" charset="0"/>
              </a:rPr>
              <a:t>†</a:t>
            </a:r>
            <a:r>
              <a:rPr lang="en-US" dirty="0">
                <a:cs typeface="Arial" panose="020B0604020202020204" pitchFamily="34" charset="0"/>
              </a:rPr>
              <a:t>Shown are events that occurred in 10% or more of the patients in either group during the double-blind period. </a:t>
            </a:r>
          </a:p>
          <a:p>
            <a:pPr>
              <a:lnSpc>
                <a:spcPct val="85000"/>
              </a:lnSpc>
              <a:spcAft>
                <a:spcPct val="0"/>
              </a:spcAft>
              <a:buClr>
                <a:srgbClr val="0063C3"/>
              </a:buClr>
              <a:defRPr/>
            </a:pPr>
            <a:r>
              <a:rPr lang="en-US" baseline="30000" dirty="0">
                <a:cs typeface="Arial" panose="020B0604020202020204" pitchFamily="34" charset="0"/>
              </a:rPr>
              <a:t>‡</a:t>
            </a:r>
            <a:r>
              <a:rPr lang="en-US" dirty="0">
                <a:cs typeface="Arial" panose="020B0604020202020204" pitchFamily="34" charset="0"/>
              </a:rPr>
              <a:t>Events of interest were those that were identified by prespecified Medical Dictionary for Regulatory Activities search strategies. </a:t>
            </a:r>
          </a:p>
          <a:p>
            <a:pPr>
              <a:lnSpc>
                <a:spcPct val="85000"/>
              </a:lnSpc>
              <a:spcAft>
                <a:spcPct val="0"/>
              </a:spcAft>
              <a:buClr>
                <a:srgbClr val="0063C3"/>
              </a:buClr>
              <a:defRPr/>
            </a:pPr>
            <a:r>
              <a:rPr lang="en-US" baseline="30000" dirty="0">
                <a:cs typeface="Arial"/>
              </a:rPr>
              <a:t>§</a:t>
            </a:r>
            <a:r>
              <a:rPr lang="en-US" dirty="0">
                <a:cs typeface="Arial" panose="020B0604020202020204" pitchFamily="34" charset="0"/>
              </a:rPr>
              <a:t>Prespecified events were osteoarthritis, spinal osteoarthritis, exostosis, arthritis, polyarthritis, arthropathy, monoarthritis and interspinous osteoarthritis. </a:t>
            </a:r>
            <a:br>
              <a:rPr lang="en-US" dirty="0">
                <a:cs typeface="Arial" panose="020B0604020202020204" pitchFamily="34" charset="0"/>
              </a:rPr>
            </a:br>
            <a:r>
              <a:rPr lang="en-US" baseline="30000" dirty="0">
                <a:cs typeface="Arial" panose="020B0604020202020204" pitchFamily="34" charset="0"/>
              </a:rPr>
              <a:t>¶</a:t>
            </a:r>
            <a:r>
              <a:rPr lang="en-US" dirty="0">
                <a:cs typeface="Arial" panose="020B0604020202020204" pitchFamily="34" charset="0"/>
              </a:rPr>
              <a:t>The most frequent adverse events of injection-site reactions (occurring in &gt; 0.1% of the patients) in the romosozumab group during the double-blind period included injection-site pain (1.6% of patients), erythema (1.3%), pruritus (0.8%), hemorrhage (0.5%), rash (0.4%) and swelling (0.3%).</a:t>
            </a:r>
            <a:br>
              <a:rPr lang="en-US" dirty="0">
                <a:cs typeface="Arial" panose="020B0604020202020204" pitchFamily="34" charset="0"/>
              </a:rPr>
            </a:br>
            <a:r>
              <a:rPr lang="en-US" baseline="30000" dirty="0">
                <a:latin typeface="Arial" panose="020B0604020202020204" pitchFamily="34" charset="0"/>
                <a:cs typeface="Arial" panose="020B0604020202020204" pitchFamily="34" charset="0"/>
              </a:rPr>
              <a:t>‖</a:t>
            </a:r>
            <a:r>
              <a:rPr lang="en-US" dirty="0">
                <a:cs typeface="Arial" panose="020B0604020202020204" pitchFamily="34" charset="0"/>
              </a:rPr>
              <a:t>Prespecified events were exostosis (mostly reported as heel spurs), lumbar spinal stenosis, spinal column stenosis, cervical spinal stenosis, enostosis, extraskeletal ossification and vertebral foraminal stenosis.</a:t>
            </a:r>
          </a:p>
          <a:p>
            <a:pPr>
              <a:lnSpc>
                <a:spcPct val="85000"/>
              </a:lnSpc>
              <a:spcAft>
                <a:spcPct val="0"/>
              </a:spcAft>
              <a:buClr>
                <a:srgbClr val="0063C3"/>
              </a:buClr>
              <a:defRPr/>
            </a:pPr>
            <a:r>
              <a:rPr lang="en-US" dirty="0"/>
              <a:t>**Potential cases of osteonecrosis of the jaw and atypical femoral fracture were adjudicated by independent committees.</a:t>
            </a:r>
            <a:endParaRPr lang="en-US" dirty="0">
              <a:cs typeface="Arial" panose="020B0604020202020204" pitchFamily="34" charset="0"/>
            </a:endParaRPr>
          </a:p>
          <a:p>
            <a:pPr>
              <a:lnSpc>
                <a:spcPct val="85000"/>
              </a:lnSpc>
              <a:spcAft>
                <a:spcPct val="0"/>
              </a:spcAft>
              <a:buClr>
                <a:srgbClr val="0063C3"/>
              </a:buClr>
              <a:defRPr/>
            </a:pPr>
            <a:r>
              <a:rPr lang="nb-NO" dirty="0">
                <a:cs typeface="Arial" panose="020B0604020202020204" pitchFamily="34" charset="0"/>
              </a:rPr>
              <a:t>Adapted from: Saag KG, </a:t>
            </a:r>
            <a:r>
              <a:rPr lang="nb-NO" i="1" dirty="0">
                <a:cs typeface="Arial" panose="020B0604020202020204" pitchFamily="34" charset="0"/>
              </a:rPr>
              <a:t>et al. N Engl J Med</a:t>
            </a:r>
            <a:r>
              <a:rPr lang="nb-NO" dirty="0">
                <a:cs typeface="Arial" panose="020B0604020202020204" pitchFamily="34" charset="0"/>
              </a:rPr>
              <a:t> 2017;</a:t>
            </a:r>
            <a:r>
              <a:rPr lang="en-GB" dirty="0">
                <a:cs typeface="Arial" panose="020B0604020202020204" pitchFamily="34" charset="0"/>
              </a:rPr>
              <a:t>377:1417–27</a:t>
            </a:r>
            <a:r>
              <a:rPr lang="hr-HR" dirty="0">
                <a:cs typeface="Arial" panose="020B0604020202020204" pitchFamily="34" charset="0"/>
              </a:rPr>
              <a:t>.</a:t>
            </a:r>
          </a:p>
        </p:txBody>
      </p:sp>
      <p:graphicFrame>
        <p:nvGraphicFramePr>
          <p:cNvPr id="8" name="Table 7"/>
          <p:cNvGraphicFramePr>
            <a:graphicFrameLocks noGrp="1"/>
          </p:cNvGraphicFramePr>
          <p:nvPr>
            <p:extLst>
              <p:ext uri="{D42A27DB-BD31-4B8C-83A1-F6EECF244321}">
                <p14:modId xmlns:p14="http://schemas.microsoft.com/office/powerpoint/2010/main" val="276894170"/>
              </p:ext>
            </p:extLst>
          </p:nvPr>
        </p:nvGraphicFramePr>
        <p:xfrm>
          <a:off x="614363" y="1427163"/>
          <a:ext cx="7964895" cy="3758184"/>
        </p:xfrm>
        <a:graphic>
          <a:graphicData uri="http://schemas.openxmlformats.org/drawingml/2006/table">
            <a:tbl>
              <a:tblPr firstCol="1" bandRow="1"/>
              <a:tblGrid>
                <a:gridCol w="2330131">
                  <a:extLst>
                    <a:ext uri="{9D8B030D-6E8A-4147-A177-3AD203B41FA5}">
                      <a16:colId xmlns:a16="http://schemas.microsoft.com/office/drawing/2014/main" xmlns="" val="20000"/>
                    </a:ext>
                  </a:extLst>
                </a:gridCol>
                <a:gridCol w="1386614">
                  <a:extLst>
                    <a:ext uri="{9D8B030D-6E8A-4147-A177-3AD203B41FA5}">
                      <a16:colId xmlns:a16="http://schemas.microsoft.com/office/drawing/2014/main" xmlns="" val="20002"/>
                    </a:ext>
                  </a:extLst>
                </a:gridCol>
                <a:gridCol w="1386614">
                  <a:extLst>
                    <a:ext uri="{9D8B030D-6E8A-4147-A177-3AD203B41FA5}">
                      <a16:colId xmlns:a16="http://schemas.microsoft.com/office/drawing/2014/main" xmlns="" val="20003"/>
                    </a:ext>
                  </a:extLst>
                </a:gridCol>
                <a:gridCol w="80264">
                  <a:extLst>
                    <a:ext uri="{9D8B030D-6E8A-4147-A177-3AD203B41FA5}">
                      <a16:colId xmlns:a16="http://schemas.microsoft.com/office/drawing/2014/main" xmlns="" val="20004"/>
                    </a:ext>
                  </a:extLst>
                </a:gridCol>
                <a:gridCol w="1390636">
                  <a:extLst>
                    <a:ext uri="{9D8B030D-6E8A-4147-A177-3AD203B41FA5}">
                      <a16:colId xmlns:a16="http://schemas.microsoft.com/office/drawing/2014/main" xmlns="" val="20005"/>
                    </a:ext>
                  </a:extLst>
                </a:gridCol>
                <a:gridCol w="1390636">
                  <a:extLst>
                    <a:ext uri="{9D8B030D-6E8A-4147-A177-3AD203B41FA5}">
                      <a16:colId xmlns:a16="http://schemas.microsoft.com/office/drawing/2014/main" xmlns="" val="20001"/>
                    </a:ext>
                  </a:extLst>
                </a:gridCol>
              </a:tblGrid>
              <a:tr h="191439">
                <a:tc rowSpan="2">
                  <a:txBody>
                    <a:bodyPr/>
                    <a:lstStyle/>
                    <a:p>
                      <a:pPr marL="0" marR="0" lvl="0" indent="0" algn="l" defTabSz="914400" rtl="0" eaLnBrk="1" fontAlgn="base" latinLnBrk="0" hangingPunct="1">
                        <a:lnSpc>
                          <a:spcPct val="90000"/>
                        </a:lnSpc>
                        <a:spcBef>
                          <a:spcPts val="1200"/>
                        </a:spcBef>
                        <a:spcAft>
                          <a:spcPts val="0"/>
                        </a:spcAft>
                        <a:buClr>
                          <a:schemeClr val="accent1"/>
                        </a:buClr>
                        <a:buSzTx/>
                        <a:buFont typeface="Wingdings" pitchFamily="2" charset="2"/>
                        <a:buNone/>
                        <a:tabLst/>
                      </a:pPr>
                      <a:r>
                        <a:rPr kumimoji="0" lang="en-US" sz="1000" b="1" u="none" strike="noStrike" kern="1200" cap="none" normalizeH="0" baseline="0" dirty="0">
                          <a:ln>
                            <a:noFill/>
                          </a:ln>
                          <a:solidFill>
                            <a:schemeClr val="bg1"/>
                          </a:solidFill>
                          <a:effectLst/>
                          <a:latin typeface="+mn-lt"/>
                          <a:ea typeface=""/>
                          <a:cs typeface=""/>
                        </a:rPr>
                        <a:t>Event</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lnSpc>
                          <a:spcPct val="90000"/>
                        </a:lnSpc>
                        <a:spcBef>
                          <a:spcPts val="600"/>
                        </a:spcBef>
                        <a:buClr>
                          <a:srgbClr val="007CC2"/>
                        </a:buClr>
                        <a:buFont typeface="Arial" panose="020B0604020202020204" pitchFamily="34" charset="0"/>
                        <a:buNone/>
                      </a:pPr>
                      <a:r>
                        <a:rPr lang="en-US" sz="1000" b="1" kern="0" dirty="0">
                          <a:solidFill>
                            <a:schemeClr val="bg1"/>
                          </a:solidFill>
                          <a:latin typeface="+mn-lt"/>
                          <a:ea typeface="ＭＳ Ｐゴシック" charset="0"/>
                        </a:rPr>
                        <a:t>Month 12:</a:t>
                      </a:r>
                      <a:r>
                        <a:rPr lang="en-US" sz="1000" b="1" kern="0" baseline="0" dirty="0">
                          <a:solidFill>
                            <a:schemeClr val="bg1"/>
                          </a:solidFill>
                          <a:latin typeface="+mn-lt"/>
                          <a:ea typeface="ＭＳ Ｐゴシック" charset="0"/>
                        </a:rPr>
                        <a:t> </a:t>
                      </a:r>
                      <a:br>
                        <a:rPr lang="en-US" sz="1000" b="1" kern="0" baseline="0" dirty="0">
                          <a:solidFill>
                            <a:schemeClr val="bg1"/>
                          </a:solidFill>
                          <a:latin typeface="+mn-lt"/>
                          <a:ea typeface="ＭＳ Ｐゴシック" charset="0"/>
                        </a:rPr>
                      </a:br>
                      <a:r>
                        <a:rPr lang="en-US" sz="1000" b="1" kern="0" dirty="0">
                          <a:solidFill>
                            <a:schemeClr val="bg1"/>
                          </a:solidFill>
                          <a:latin typeface="+mn-lt"/>
                          <a:ea typeface="ＭＳ Ｐゴシック" charset="0"/>
                        </a:rPr>
                        <a:t>Double-blind period</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spcBef>
                          <a:spcPts val="600"/>
                        </a:spcBef>
                        <a:buClr>
                          <a:srgbClr val="007CC2"/>
                        </a:buClr>
                        <a:buFont typeface="Arial" panose="020B0604020202020204" pitchFamily="34" charset="0"/>
                        <a:buNone/>
                      </a:pPr>
                      <a:endParaRPr lang="en-US" sz="1200" b="1" kern="0" dirty="0">
                        <a:solidFill>
                          <a:schemeClr val="bg1"/>
                        </a:solidFill>
                        <a:latin typeface="+mn-lt"/>
                        <a:ea typeface="ＭＳ Ｐゴシック" charset="0"/>
                      </a:endParaRPr>
                    </a:p>
                  </a:txBody>
                  <a:tcPr marL="94053"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indent="0" algn="ctr">
                        <a:lnSpc>
                          <a:spcPct val="90000"/>
                        </a:lnSpc>
                        <a:spcBef>
                          <a:spcPts val="600"/>
                        </a:spcBef>
                        <a:buClr>
                          <a:srgbClr val="007CC2"/>
                        </a:buClr>
                        <a:buFont typeface="Arial" panose="020B0604020202020204" pitchFamily="34" charset="0"/>
                        <a:buNone/>
                      </a:pPr>
                      <a:endParaRPr lang="en-US" sz="1000" b="1" kern="0" dirty="0">
                        <a:solidFill>
                          <a:schemeClr val="bg1"/>
                        </a:solidFill>
                        <a:latin typeface="+mn-lt"/>
                        <a:ea typeface="ＭＳ Ｐゴシック" charset="0"/>
                      </a:endParaRPr>
                    </a:p>
                  </a:txBody>
                  <a:tcPr marL="27432" marR="27432"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lnSpc>
                          <a:spcPct val="90000"/>
                        </a:lnSpc>
                        <a:spcBef>
                          <a:spcPts val="600"/>
                        </a:spcBef>
                        <a:buClr>
                          <a:srgbClr val="007CC2"/>
                        </a:buClr>
                        <a:buFont typeface="Arial" panose="020B0604020202020204" pitchFamily="34" charset="0"/>
                        <a:buNone/>
                      </a:pPr>
                      <a:r>
                        <a:rPr lang="en-US" sz="1000" b="1" kern="0" dirty="0">
                          <a:solidFill>
                            <a:schemeClr val="bg1"/>
                          </a:solidFill>
                          <a:latin typeface="+mn-lt"/>
                          <a:ea typeface="ＭＳ Ｐゴシック" charset="0"/>
                        </a:rPr>
                        <a:t>Primary Analysis:</a:t>
                      </a:r>
                      <a:r>
                        <a:rPr lang="en-US" sz="1000" b="1" kern="0" baseline="0" dirty="0">
                          <a:solidFill>
                            <a:schemeClr val="bg1"/>
                          </a:solidFill>
                          <a:latin typeface="+mn-lt"/>
                          <a:ea typeface="ＭＳ Ｐゴシック" charset="0"/>
                        </a:rPr>
                        <a:t> </a:t>
                      </a:r>
                      <a:br>
                        <a:rPr lang="en-US" sz="1000" b="1" kern="0" baseline="0" dirty="0">
                          <a:solidFill>
                            <a:schemeClr val="bg1"/>
                          </a:solidFill>
                          <a:latin typeface="+mn-lt"/>
                          <a:ea typeface="ＭＳ Ｐゴシック" charset="0"/>
                        </a:rPr>
                      </a:br>
                      <a:r>
                        <a:rPr lang="en-US" sz="1000" b="1" kern="0" dirty="0">
                          <a:solidFill>
                            <a:schemeClr val="bg1"/>
                          </a:solidFill>
                          <a:latin typeface="+mn-lt"/>
                          <a:ea typeface="ＭＳ Ｐゴシック" charset="0"/>
                        </a:rPr>
                        <a:t>Double-blind and open-label period</a:t>
                      </a:r>
                      <a:r>
                        <a:rPr lang="en-US" sz="1000" b="0" kern="0" baseline="0" dirty="0">
                          <a:solidFill>
                            <a:schemeClr val="bg1"/>
                          </a:solidFill>
                          <a:latin typeface="+mn-lt"/>
                          <a:ea typeface="ＭＳ Ｐゴシック" charset="0"/>
                        </a:rPr>
                        <a:t>*</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spcBef>
                          <a:spcPts val="600"/>
                        </a:spcBef>
                        <a:buClr>
                          <a:srgbClr val="007CC2"/>
                        </a:buClr>
                        <a:buFont typeface="Arial" panose="020B0604020202020204" pitchFamily="34" charset="0"/>
                        <a:buNone/>
                      </a:pPr>
                      <a:endParaRPr lang="en-US" sz="1400" b="1" kern="0" dirty="0">
                        <a:solidFill>
                          <a:schemeClr val="bg1"/>
                        </a:solidFill>
                        <a:latin typeface="+mn-lt"/>
                        <a:ea typeface="ＭＳ Ｐゴシック" charset="0"/>
                      </a:endParaRPr>
                    </a:p>
                  </a:txBody>
                  <a:tcPr marL="94053"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xmlns="" val="10002"/>
                  </a:ext>
                </a:extLst>
              </a:tr>
              <a:tr h="264093">
                <a:tc vMerge="1">
                  <a:txBody>
                    <a:bodyPr/>
                    <a:lstStyle>
                      <a:lvl1pPr marL="0" algn="l" defTabSz="914400" rtl="0" eaLnBrk="1" latinLnBrk="0" hangingPunct="1">
                        <a:defRPr sz="1800" b="1" kern="1200">
                          <a:solidFill>
                            <a:schemeClr val="dk1"/>
                          </a:solidFill>
                          <a:latin typeface="Arial"/>
                          <a:ea typeface=""/>
                          <a:cs typeface=""/>
                        </a:defRPr>
                      </a:lvl1pPr>
                      <a:lvl2pPr marL="457200" algn="l" defTabSz="914400" rtl="0" eaLnBrk="1" latinLnBrk="0" hangingPunct="1">
                        <a:defRPr sz="1800" b="1" kern="1200">
                          <a:solidFill>
                            <a:schemeClr val="dk1"/>
                          </a:solidFill>
                          <a:latin typeface="Arial"/>
                          <a:ea typeface=""/>
                          <a:cs typeface=""/>
                        </a:defRPr>
                      </a:lvl2pPr>
                      <a:lvl3pPr marL="914400" algn="l" defTabSz="914400" rtl="0" eaLnBrk="1" latinLnBrk="0" hangingPunct="1">
                        <a:defRPr sz="1800" b="1" kern="1200">
                          <a:solidFill>
                            <a:schemeClr val="dk1"/>
                          </a:solidFill>
                          <a:latin typeface="Arial"/>
                          <a:ea typeface=""/>
                          <a:cs typeface=""/>
                        </a:defRPr>
                      </a:lvl3pPr>
                      <a:lvl4pPr marL="1371600" algn="l" defTabSz="914400" rtl="0" eaLnBrk="1" latinLnBrk="0" hangingPunct="1">
                        <a:defRPr sz="1800" b="1" kern="1200">
                          <a:solidFill>
                            <a:schemeClr val="dk1"/>
                          </a:solidFill>
                          <a:latin typeface="Arial"/>
                          <a:ea typeface=""/>
                          <a:cs typeface=""/>
                        </a:defRPr>
                      </a:lvl4pPr>
                      <a:lvl5pPr marL="1828800" algn="l" defTabSz="914400" rtl="0" eaLnBrk="1" latinLnBrk="0" hangingPunct="1">
                        <a:defRPr sz="1800" b="1" kern="1200">
                          <a:solidFill>
                            <a:schemeClr val="dk1"/>
                          </a:solidFill>
                          <a:latin typeface="Arial"/>
                          <a:ea typeface=""/>
                          <a:cs typeface=""/>
                        </a:defRPr>
                      </a:lvl5pPr>
                      <a:lvl6pPr marL="2286000" algn="l" defTabSz="914400" rtl="0" eaLnBrk="1" latinLnBrk="0" hangingPunct="1">
                        <a:defRPr sz="1800" b="1" kern="1200">
                          <a:solidFill>
                            <a:schemeClr val="dk1"/>
                          </a:solidFill>
                          <a:latin typeface="Arial"/>
                          <a:ea typeface=""/>
                          <a:cs typeface=""/>
                        </a:defRPr>
                      </a:lvl6pPr>
                      <a:lvl7pPr marL="2743200" algn="l" defTabSz="914400" rtl="0" eaLnBrk="1" latinLnBrk="0" hangingPunct="1">
                        <a:defRPr sz="1800" b="1" kern="1200">
                          <a:solidFill>
                            <a:schemeClr val="dk1"/>
                          </a:solidFill>
                          <a:latin typeface="Arial"/>
                          <a:ea typeface=""/>
                          <a:cs typeface=""/>
                        </a:defRPr>
                      </a:lvl7pPr>
                      <a:lvl8pPr marL="3200400" algn="l" defTabSz="914400" rtl="0" eaLnBrk="1" latinLnBrk="0" hangingPunct="1">
                        <a:defRPr sz="1800" b="1" kern="1200">
                          <a:solidFill>
                            <a:schemeClr val="dk1"/>
                          </a:solidFill>
                          <a:latin typeface="Arial"/>
                          <a:ea typeface=""/>
                          <a:cs typeface=""/>
                        </a:defRPr>
                      </a:lvl8pPr>
                      <a:lvl9pPr marL="3657600" algn="l" defTabSz="914400" rtl="0" eaLnBrk="1" latinLnBrk="0" hangingPunct="1">
                        <a:defRPr sz="1800" b="1" kern="1200">
                          <a:solidFill>
                            <a:schemeClr val="dk1"/>
                          </a:solidFill>
                          <a:latin typeface="Arial"/>
                          <a:ea typeface=""/>
                          <a:cs typeface=""/>
                        </a:defRPr>
                      </a:lvl9pPr>
                    </a:lstStyle>
                    <a:p>
                      <a:pPr marL="0" marR="0" lvl="0" indent="0" algn="l" defTabSz="914400" rtl="0" eaLnBrk="1" fontAlgn="base" latinLnBrk="0" hangingPunct="1">
                        <a:lnSpc>
                          <a:spcPct val="100000"/>
                        </a:lnSpc>
                        <a:spcBef>
                          <a:spcPts val="1200"/>
                        </a:spcBef>
                        <a:spcAft>
                          <a:spcPts val="0"/>
                        </a:spcAft>
                        <a:buClr>
                          <a:schemeClr val="accent1"/>
                        </a:buClr>
                        <a:buSzTx/>
                        <a:buFont typeface="Wingdings" pitchFamily="2" charset="2"/>
                        <a:buNone/>
                        <a:tabLst/>
                      </a:pPr>
                      <a:endParaRPr kumimoji="0" lang="en-US" sz="1400" b="1" u="none" strike="noStrike" kern="1200" cap="none" normalizeH="0" baseline="0" dirty="0">
                        <a:ln>
                          <a:noFill/>
                        </a:ln>
                        <a:solidFill>
                          <a:schemeClr val="bg1"/>
                        </a:solidFill>
                        <a:effectLst/>
                        <a:latin typeface="+mn-lt"/>
                        <a:ea typeface=""/>
                        <a:cs typeface=""/>
                      </a:endParaRPr>
                    </a:p>
                  </a:txBody>
                  <a:tcPr marL="94053" marR="94053" marT="91440" marB="914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90000"/>
                        </a:lnSpc>
                      </a:pPr>
                      <a:r>
                        <a:rPr lang="en-US" sz="1000" b="1" kern="1200" dirty="0">
                          <a:solidFill>
                            <a:schemeClr val="bg1"/>
                          </a:solidFill>
                          <a:effectLst/>
                          <a:latin typeface="+mn-lt"/>
                          <a:ea typeface="+mn-ea"/>
                          <a:cs typeface="+mn-cs"/>
                        </a:rPr>
                        <a:t>Romosozumab</a:t>
                      </a:r>
                    </a:p>
                    <a:p>
                      <a:pPr algn="ctr">
                        <a:lnSpc>
                          <a:spcPct val="90000"/>
                        </a:lnSpc>
                      </a:pPr>
                      <a:r>
                        <a:rPr lang="en-US" sz="1000" b="0" kern="1200" dirty="0">
                          <a:solidFill>
                            <a:schemeClr val="bg1"/>
                          </a:solidFill>
                          <a:effectLst/>
                          <a:latin typeface="+mn-lt"/>
                          <a:ea typeface="+mn-ea"/>
                          <a:cs typeface="+mn-cs"/>
                        </a:rPr>
                        <a:t>(n = 2040)</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90000"/>
                        </a:lnSpc>
                      </a:pPr>
                      <a:r>
                        <a:rPr lang="en-US" sz="1000" b="1" kern="1200" dirty="0">
                          <a:solidFill>
                            <a:schemeClr val="bg1"/>
                          </a:solidFill>
                          <a:effectLst/>
                          <a:latin typeface="+mn-lt"/>
                          <a:ea typeface="+mn-ea"/>
                          <a:cs typeface="+mn-cs"/>
                        </a:rPr>
                        <a:t>Alendronate</a:t>
                      </a:r>
                    </a:p>
                    <a:p>
                      <a:pPr algn="ctr">
                        <a:lnSpc>
                          <a:spcPct val="90000"/>
                        </a:lnSpc>
                      </a:pPr>
                      <a:r>
                        <a:rPr lang="en-US" sz="1000" b="0" kern="1200" dirty="0">
                          <a:solidFill>
                            <a:schemeClr val="bg1"/>
                          </a:solidFill>
                          <a:effectLst/>
                          <a:latin typeface="+mn-lt"/>
                          <a:ea typeface="+mn-ea"/>
                          <a:cs typeface="+mn-cs"/>
                        </a:rPr>
                        <a:t>(n = 2014)</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90000"/>
                        </a:lnSpc>
                      </a:pPr>
                      <a:endParaRPr lang="en-US" sz="1000" b="1" kern="1200" dirty="0">
                        <a:solidFill>
                          <a:schemeClr val="bg1"/>
                        </a:solidFill>
                        <a:effectLst/>
                        <a:latin typeface="+mn-lt"/>
                        <a:ea typeface="+mn-ea"/>
                        <a:cs typeface="+mn-cs"/>
                      </a:endParaRPr>
                    </a:p>
                  </a:txBody>
                  <a:tcPr marL="27432" marR="27432"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00" b="1" kern="1200" dirty="0">
                          <a:solidFill>
                            <a:schemeClr val="bg1"/>
                          </a:solidFill>
                          <a:effectLst/>
                          <a:latin typeface="+mn-lt"/>
                          <a:ea typeface="+mn-ea"/>
                          <a:cs typeface="+mn-cs"/>
                        </a:rPr>
                        <a:t>Romosozumab-to-</a:t>
                      </a:r>
                    </a:p>
                    <a:p>
                      <a:pPr algn="ctr">
                        <a:lnSpc>
                          <a:spcPct val="90000"/>
                        </a:lnSpc>
                      </a:pPr>
                      <a:r>
                        <a:rPr lang="en-US" sz="1000" b="1" kern="1200" dirty="0">
                          <a:solidFill>
                            <a:schemeClr val="bg1"/>
                          </a:solidFill>
                          <a:effectLst/>
                          <a:latin typeface="+mn-lt"/>
                          <a:ea typeface="+mn-ea"/>
                          <a:cs typeface="+mn-cs"/>
                        </a:rPr>
                        <a:t>alendronate</a:t>
                      </a:r>
                    </a:p>
                    <a:p>
                      <a:pPr algn="ctr">
                        <a:lnSpc>
                          <a:spcPct val="90000"/>
                        </a:lnSpc>
                      </a:pPr>
                      <a:r>
                        <a:rPr lang="en-US" sz="1000" b="0" kern="1200" dirty="0">
                          <a:solidFill>
                            <a:schemeClr val="bg1"/>
                          </a:solidFill>
                          <a:effectLst/>
                          <a:latin typeface="+mn-lt"/>
                          <a:ea typeface="+mn-ea"/>
                          <a:cs typeface="+mn-cs"/>
                        </a:rPr>
                        <a:t>(n = 2040)</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lnSpc>
                          <a:spcPct val="90000"/>
                        </a:lnSpc>
                      </a:pPr>
                      <a:r>
                        <a:rPr lang="en-US" sz="1000" b="1" kern="1200" dirty="0">
                          <a:solidFill>
                            <a:schemeClr val="bg1"/>
                          </a:solidFill>
                          <a:effectLst/>
                          <a:latin typeface="+mn-lt"/>
                          <a:ea typeface=""/>
                          <a:cs typeface=""/>
                        </a:rPr>
                        <a:t>Alendronate-to-</a:t>
                      </a:r>
                    </a:p>
                    <a:p>
                      <a:pPr algn="ctr">
                        <a:lnSpc>
                          <a:spcPct val="90000"/>
                        </a:lnSpc>
                      </a:pPr>
                      <a:r>
                        <a:rPr lang="en-US" sz="1000" b="1" kern="1200" dirty="0">
                          <a:solidFill>
                            <a:schemeClr val="bg1"/>
                          </a:solidFill>
                          <a:effectLst/>
                          <a:latin typeface="+mn-lt"/>
                          <a:ea typeface=""/>
                          <a:cs typeface=""/>
                        </a:rPr>
                        <a:t>alendronate</a:t>
                      </a:r>
                    </a:p>
                    <a:p>
                      <a:pPr algn="ctr">
                        <a:lnSpc>
                          <a:spcPct val="90000"/>
                        </a:lnSpc>
                      </a:pPr>
                      <a:r>
                        <a:rPr lang="en-US" sz="1000" b="0" kern="1200" dirty="0">
                          <a:solidFill>
                            <a:schemeClr val="bg1"/>
                          </a:solidFill>
                          <a:effectLst/>
                          <a:latin typeface="+mn-lt"/>
                          <a:ea typeface=""/>
                          <a:cs typeface=""/>
                        </a:rPr>
                        <a:t>(n = 2014)</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0000"/>
                  </a:ext>
                </a:extLst>
              </a:tr>
              <a:tr h="118784">
                <a:tc>
                  <a:txBody>
                    <a:bodyPr/>
                    <a:lstStyle>
                      <a:lvl1pPr marL="0" algn="l" defTabSz="914400" rtl="0" eaLnBrk="1" latinLnBrk="0" hangingPunct="1">
                        <a:defRPr sz="1800" b="1" kern="1200">
                          <a:solidFill>
                            <a:schemeClr val="dk1"/>
                          </a:solidFill>
                          <a:latin typeface="Arial"/>
                          <a:ea typeface=""/>
                          <a:cs typeface=""/>
                        </a:defRPr>
                      </a:lvl1pPr>
                      <a:lvl2pPr marL="457200" algn="l" defTabSz="914400" rtl="0" eaLnBrk="1" latinLnBrk="0" hangingPunct="1">
                        <a:defRPr sz="1800" b="1" kern="1200">
                          <a:solidFill>
                            <a:schemeClr val="dk1"/>
                          </a:solidFill>
                          <a:latin typeface="Arial"/>
                          <a:ea typeface=""/>
                          <a:cs typeface=""/>
                        </a:defRPr>
                      </a:lvl2pPr>
                      <a:lvl3pPr marL="914400" algn="l" defTabSz="914400" rtl="0" eaLnBrk="1" latinLnBrk="0" hangingPunct="1">
                        <a:defRPr sz="1800" b="1" kern="1200">
                          <a:solidFill>
                            <a:schemeClr val="dk1"/>
                          </a:solidFill>
                          <a:latin typeface="Arial"/>
                          <a:ea typeface=""/>
                          <a:cs typeface=""/>
                        </a:defRPr>
                      </a:lvl3pPr>
                      <a:lvl4pPr marL="1371600" algn="l" defTabSz="914400" rtl="0" eaLnBrk="1" latinLnBrk="0" hangingPunct="1">
                        <a:defRPr sz="1800" b="1" kern="1200">
                          <a:solidFill>
                            <a:schemeClr val="dk1"/>
                          </a:solidFill>
                          <a:latin typeface="Arial"/>
                          <a:ea typeface=""/>
                          <a:cs typeface=""/>
                        </a:defRPr>
                      </a:lvl4pPr>
                      <a:lvl5pPr marL="1828800" algn="l" defTabSz="914400" rtl="0" eaLnBrk="1" latinLnBrk="0" hangingPunct="1">
                        <a:defRPr sz="1800" b="1" kern="1200">
                          <a:solidFill>
                            <a:schemeClr val="dk1"/>
                          </a:solidFill>
                          <a:latin typeface="Arial"/>
                          <a:ea typeface=""/>
                          <a:cs typeface=""/>
                        </a:defRPr>
                      </a:lvl5pPr>
                      <a:lvl6pPr marL="2286000" algn="l" defTabSz="914400" rtl="0" eaLnBrk="1" latinLnBrk="0" hangingPunct="1">
                        <a:defRPr sz="1800" b="1" kern="1200">
                          <a:solidFill>
                            <a:schemeClr val="dk1"/>
                          </a:solidFill>
                          <a:latin typeface="Arial"/>
                          <a:ea typeface=""/>
                          <a:cs typeface=""/>
                        </a:defRPr>
                      </a:lvl6pPr>
                      <a:lvl7pPr marL="2743200" algn="l" defTabSz="914400" rtl="0" eaLnBrk="1" latinLnBrk="0" hangingPunct="1">
                        <a:defRPr sz="1800" b="1" kern="1200">
                          <a:solidFill>
                            <a:schemeClr val="dk1"/>
                          </a:solidFill>
                          <a:latin typeface="Arial"/>
                          <a:ea typeface=""/>
                          <a:cs typeface=""/>
                        </a:defRPr>
                      </a:lvl7pPr>
                      <a:lvl8pPr marL="3200400" algn="l" defTabSz="914400" rtl="0" eaLnBrk="1" latinLnBrk="0" hangingPunct="1">
                        <a:defRPr sz="1800" b="1" kern="1200">
                          <a:solidFill>
                            <a:schemeClr val="dk1"/>
                          </a:solidFill>
                          <a:latin typeface="Arial"/>
                          <a:ea typeface=""/>
                          <a:cs typeface=""/>
                        </a:defRPr>
                      </a:lvl8pPr>
                      <a:lvl9pPr marL="3657600" algn="l" defTabSz="914400" rtl="0" eaLnBrk="1" latinLnBrk="0" hangingPunct="1">
                        <a:defRPr sz="1800" b="1" kern="1200">
                          <a:solidFill>
                            <a:schemeClr val="dk1"/>
                          </a:solidFill>
                          <a:latin typeface="Arial"/>
                          <a:ea typeface=""/>
                          <a:cs typeface=""/>
                        </a:defRPr>
                      </a:lvl9pPr>
                    </a:lstStyle>
                    <a:p>
                      <a:pPr marL="0" marR="0" lvl="0" indent="0" algn="l" defTabSz="914400" rtl="0" eaLnBrk="1" fontAlgn="base" latinLnBrk="0" hangingPunct="1">
                        <a:lnSpc>
                          <a:spcPct val="90000"/>
                        </a:lnSpc>
                        <a:spcBef>
                          <a:spcPts val="1200"/>
                        </a:spcBef>
                        <a:spcAft>
                          <a:spcPts val="0"/>
                        </a:spcAft>
                        <a:buClr>
                          <a:schemeClr val="accent1"/>
                        </a:buClr>
                        <a:buSzTx/>
                        <a:buFont typeface="Wingdings" pitchFamily="2" charset="2"/>
                        <a:buNone/>
                        <a:tabLst/>
                      </a:pPr>
                      <a:r>
                        <a:rPr kumimoji="0" lang="en-US" sz="1000" b="1" u="none" strike="noStrike" kern="1200" cap="none" normalizeH="0" baseline="0" dirty="0">
                          <a:ln>
                            <a:noFill/>
                          </a:ln>
                          <a:solidFill>
                            <a:schemeClr val="tx1"/>
                          </a:solidFill>
                          <a:effectLst/>
                          <a:latin typeface="+mn-lt"/>
                          <a:ea typeface=""/>
                          <a:cs typeface=""/>
                        </a:rPr>
                        <a:t>Adverse event during treatment</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1544 (75.7%)</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1584 (78.6%)</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endParaRPr lang="is-IS" sz="1000" kern="1200" dirty="0">
                        <a:solidFill>
                          <a:schemeClr val="tx1"/>
                        </a:solidFill>
                        <a:effectLst/>
                        <a:latin typeface="+mn-lt"/>
                        <a:ea typeface="+mn-ea"/>
                        <a:cs typeface="+mn-cs"/>
                      </a:endParaRPr>
                    </a:p>
                  </a:txBody>
                  <a:tcPr marL="27432" marR="27432"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1766 (86.6%)</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0" dirty="0">
                          <a:solidFill>
                            <a:schemeClr val="tx1"/>
                          </a:solidFill>
                          <a:latin typeface="+mn-lt"/>
                          <a:ea typeface="ＭＳ Ｐゴシック" charset="0"/>
                        </a:rPr>
                        <a:t>1784 (88.6</a:t>
                      </a:r>
                      <a:r>
                        <a:rPr lang="is-IS" sz="1000" kern="1200" dirty="0">
                          <a:solidFill>
                            <a:schemeClr val="tx1"/>
                          </a:solidFill>
                          <a:effectLst/>
                          <a:latin typeface="Arial"/>
                          <a:ea typeface=""/>
                          <a:cs typeface=""/>
                        </a:rPr>
                        <a:t>%</a:t>
                      </a:r>
                      <a:r>
                        <a:rPr lang="is-IS" sz="1000" kern="0" dirty="0">
                          <a:solidFill>
                            <a:schemeClr val="tx1"/>
                          </a:solidFill>
                          <a:latin typeface="+mn-lt"/>
                          <a:ea typeface="ＭＳ Ｐゴシック" charset="0"/>
                        </a:rPr>
                        <a:t>)</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18784">
                <a:tc>
                  <a:txBody>
                    <a:bodyPr/>
                    <a:lstStyle/>
                    <a:p>
                      <a:pPr marL="0" marR="0" lvl="0" indent="0" algn="l" defTabSz="914400" rtl="0" eaLnBrk="1" fontAlgn="base" latinLnBrk="0" hangingPunct="1">
                        <a:lnSpc>
                          <a:spcPct val="90000"/>
                        </a:lnSpc>
                        <a:spcBef>
                          <a:spcPts val="1200"/>
                        </a:spcBef>
                        <a:spcAft>
                          <a:spcPts val="0"/>
                        </a:spcAft>
                        <a:buClr>
                          <a:schemeClr val="accent1"/>
                        </a:buClr>
                        <a:buSzTx/>
                        <a:buFont typeface="Wingdings" pitchFamily="2" charset="2"/>
                        <a:buNone/>
                        <a:tabLst/>
                        <a:defRPr/>
                      </a:pPr>
                      <a:r>
                        <a:rPr lang="en-US" sz="1000" b="1" kern="1200" dirty="0">
                          <a:solidFill>
                            <a:schemeClr val="tx1"/>
                          </a:solidFill>
                          <a:effectLst/>
                          <a:latin typeface="+mn-lt"/>
                          <a:ea typeface="+mn-ea"/>
                          <a:cs typeface="+mn-cs"/>
                        </a:rPr>
                        <a:t>Back pain</a:t>
                      </a:r>
                      <a:r>
                        <a:rPr lang="en-US" sz="1000" b="0" kern="1200" baseline="30000" dirty="0">
                          <a:solidFill>
                            <a:schemeClr val="tx1"/>
                          </a:solidFill>
                          <a:effectLst/>
                          <a:latin typeface="+mn-lt"/>
                          <a:ea typeface="+mn-ea"/>
                          <a:cs typeface="+mn-cs"/>
                        </a:rPr>
                        <a:t>†</a:t>
                      </a:r>
                    </a:p>
                  </a:txBody>
                  <a:tcPr marL="182880"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186 (9.1%)</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is-IS" sz="1000" kern="1200" dirty="0">
                          <a:solidFill>
                            <a:schemeClr val="tx1"/>
                          </a:solidFill>
                          <a:effectLst/>
                          <a:latin typeface="+mn-lt"/>
                          <a:ea typeface="+mn-ea"/>
                          <a:cs typeface="+mn-cs"/>
                        </a:rPr>
                        <a:t>228 (11.3%)</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endParaRPr lang="is-IS" sz="1000" kern="1200" dirty="0">
                        <a:solidFill>
                          <a:schemeClr val="tx1"/>
                        </a:solidFill>
                        <a:effectLst/>
                        <a:latin typeface="+mn-lt"/>
                        <a:ea typeface="+mn-ea"/>
                        <a:cs typeface="+mn-cs"/>
                      </a:endParaRPr>
                    </a:p>
                  </a:txBody>
                  <a:tcPr marL="27432" marR="27432"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329 (16.1%)</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393 (19.5%)</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18784">
                <a:tc>
                  <a:txBody>
                    <a:bodyPr/>
                    <a:lstStyle/>
                    <a:p>
                      <a:pPr marL="0" marR="0" lvl="0" indent="0" algn="l" defTabSz="914400" rtl="0" eaLnBrk="1" fontAlgn="base" latinLnBrk="0" hangingPunct="1">
                        <a:lnSpc>
                          <a:spcPct val="90000"/>
                        </a:lnSpc>
                        <a:spcBef>
                          <a:spcPts val="1200"/>
                        </a:spcBef>
                        <a:spcAft>
                          <a:spcPts val="0"/>
                        </a:spcAft>
                        <a:buClr>
                          <a:schemeClr val="accent1"/>
                        </a:buClr>
                        <a:buSzTx/>
                        <a:buFont typeface="Wingdings" pitchFamily="2" charset="2"/>
                        <a:buNone/>
                        <a:tabLst/>
                        <a:defRPr/>
                      </a:pPr>
                      <a:r>
                        <a:rPr lang="en-US" sz="1000" b="1" kern="1200" dirty="0">
                          <a:solidFill>
                            <a:schemeClr val="tx1"/>
                          </a:solidFill>
                          <a:effectLst/>
                          <a:latin typeface="+mn-lt"/>
                          <a:ea typeface="+mn-ea"/>
                          <a:cs typeface="+mn-cs"/>
                        </a:rPr>
                        <a:t>Nasopharyngitis</a:t>
                      </a:r>
                      <a:r>
                        <a:rPr lang="en-US" sz="1000" b="0" kern="1200" baseline="30000" dirty="0">
                          <a:solidFill>
                            <a:schemeClr val="tx1"/>
                          </a:solidFill>
                          <a:effectLst/>
                          <a:latin typeface="+mn-lt"/>
                          <a:ea typeface="+mn-ea"/>
                          <a:cs typeface="+mn-cs"/>
                        </a:rPr>
                        <a:t>†</a:t>
                      </a:r>
                    </a:p>
                  </a:txBody>
                  <a:tcPr marL="182880"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213 (10.4%)</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218 (10.8%)</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endParaRPr lang="is-IS" sz="1000" kern="1200" dirty="0">
                        <a:solidFill>
                          <a:schemeClr val="tx1"/>
                        </a:solidFill>
                        <a:effectLst/>
                        <a:latin typeface="+mn-lt"/>
                        <a:ea typeface="+mn-ea"/>
                        <a:cs typeface="+mn-cs"/>
                      </a:endParaRPr>
                    </a:p>
                  </a:txBody>
                  <a:tcPr marL="27432" marR="27432"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is-IS" sz="1000" kern="1200" dirty="0">
                          <a:solidFill>
                            <a:schemeClr val="tx1"/>
                          </a:solidFill>
                          <a:effectLst/>
                          <a:latin typeface="+mn-lt"/>
                          <a:ea typeface="+mn-ea"/>
                          <a:cs typeface="+mn-cs"/>
                        </a:rPr>
                        <a:t>363 (17.8%)</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200"/>
                        </a:spcBef>
                        <a:spcAft>
                          <a:spcPts val="0"/>
                        </a:spcAft>
                        <a:buClr>
                          <a:srgbClr val="007CC2"/>
                        </a:buClr>
                        <a:buSzTx/>
                        <a:buFont typeface="Arial" panose="020B0604020202020204" pitchFamily="34" charset="0"/>
                        <a:buNone/>
                        <a:tabLst/>
                        <a:defRPr/>
                      </a:pPr>
                      <a:r>
                        <a:rPr lang="is-IS" sz="1000" kern="1200" dirty="0">
                          <a:solidFill>
                            <a:schemeClr val="tx1"/>
                          </a:solidFill>
                          <a:effectLst/>
                          <a:latin typeface="+mn-lt"/>
                          <a:ea typeface="+mn-ea"/>
                          <a:cs typeface="+mn-cs"/>
                        </a:rPr>
                        <a:t>373 (18.5%)</a:t>
                      </a:r>
                    </a:p>
                  </a:txBody>
                  <a:tcPr marL="94053" marR="94053"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91439">
                <a:tc>
                  <a:txBody>
                    <a:bodyPr/>
                    <a:lstStyle/>
                    <a:p>
                      <a:pPr marL="57150" marR="0" indent="-57150">
                        <a:lnSpc>
                          <a:spcPct val="90000"/>
                        </a:lnSpc>
                        <a:spcBef>
                          <a:spcPts val="0"/>
                        </a:spcBef>
                        <a:spcAft>
                          <a:spcPts val="0"/>
                        </a:spcAft>
                      </a:pPr>
                      <a:r>
                        <a:rPr lang="en-US" sz="1000" b="1" dirty="0">
                          <a:solidFill>
                            <a:schemeClr val="tx1"/>
                          </a:solidFill>
                          <a:effectLst/>
                          <a:latin typeface="+mn-lt"/>
                          <a:ea typeface="Calibri" charset="0"/>
                          <a:cs typeface="Times New Roman" charset="0"/>
                        </a:rPr>
                        <a:t>Event leading to discontinuation of trial regimen</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70 (3.4</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64 (3.2</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133 (6.5</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146 (7.2</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91439">
                <a:tc>
                  <a:txBody>
                    <a:bodyPr/>
                    <a:lstStyle/>
                    <a:p>
                      <a:pPr marL="57150" marR="0" indent="-57150">
                        <a:lnSpc>
                          <a:spcPct val="90000"/>
                        </a:lnSpc>
                        <a:spcBef>
                          <a:spcPts val="0"/>
                        </a:spcBef>
                        <a:spcAft>
                          <a:spcPts val="0"/>
                        </a:spcAft>
                      </a:pPr>
                      <a:r>
                        <a:rPr lang="en-US" sz="1000" b="1" dirty="0">
                          <a:solidFill>
                            <a:schemeClr val="tx1"/>
                          </a:solidFill>
                          <a:effectLst/>
                          <a:latin typeface="+mn-lt"/>
                          <a:ea typeface="Calibri" charset="0"/>
                          <a:cs typeface="Times New Roman" charset="0"/>
                        </a:rPr>
                        <a:t>Event leading to discontinuation of trial participation</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30 (1.5</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27 (1.3</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47 (2.3</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43 (2.1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Event of interest</a:t>
                      </a:r>
                      <a:r>
                        <a:rPr lang="en-US" sz="1000" b="0" baseline="30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latin typeface="+mn-lt"/>
                      </a:endParaRP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latin typeface="+mn-lt"/>
                      </a:endParaRP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latin typeface="+mn-lt"/>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latin typeface="+mn-lt"/>
                      </a:endParaRP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latin typeface="+mn-lt"/>
                      </a:endParaRP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Osteoarthritis</a:t>
                      </a:r>
                      <a:r>
                        <a:rPr lang="en-US" sz="1000" b="0" baseline="30000" dirty="0">
                          <a:solidFill>
                            <a:schemeClr val="tx1"/>
                          </a:solidFill>
                          <a:effectLst/>
                          <a:latin typeface="Arial"/>
                          <a:ea typeface="Calibri" charset="0"/>
                          <a:cs typeface="Arial"/>
                        </a:rPr>
                        <a:t>§</a:t>
                      </a:r>
                      <a:endParaRPr lang="en-US" sz="1000" b="0" baseline="30000" dirty="0">
                        <a:solidFill>
                          <a:schemeClr val="tx1"/>
                        </a:solidFill>
                        <a:effectLst/>
                        <a:latin typeface="+mn-lt"/>
                        <a:ea typeface="Calibri" charset="0"/>
                        <a:cs typeface="Times New Roman" charset="0"/>
                      </a:endParaRP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138 (6.8</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146 (7.2</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247 (12.1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268 (13.3</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Hypersensitivity</a:t>
                      </a: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122 (6.0</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118 (5.9</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205 (10.0</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185 (9.2</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Injection-site reaction</a:t>
                      </a:r>
                      <a:r>
                        <a:rPr lang="en-US" sz="1000" b="1" baseline="30000" dirty="0">
                          <a:solidFill>
                            <a:schemeClr val="tx1"/>
                          </a:solidFill>
                          <a:effectLst/>
                          <a:latin typeface="+mn-lt"/>
                          <a:ea typeface="Calibri" charset="0"/>
                          <a:cs typeface="Times New Roman" charset="0"/>
                        </a:rPr>
                        <a:t>¶</a:t>
                      </a:r>
                      <a:endParaRPr lang="en-US" sz="1000" b="0" baseline="0" dirty="0">
                        <a:solidFill>
                          <a:schemeClr val="tx1"/>
                        </a:solidFill>
                        <a:effectLst/>
                        <a:latin typeface="+mn-lt"/>
                        <a:ea typeface="Calibri" charset="0"/>
                        <a:cs typeface="Times New Roman" charset="0"/>
                      </a:endParaRP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90 (4.4</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53 (2.6</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90 (4.4</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53 (2.6</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Cancer</a:t>
                      </a: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31 (1.5</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28 (1.4</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84 (4.1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85 (4.2</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Hyperostosis</a:t>
                      </a:r>
                      <a:r>
                        <a:rPr lang="en-US" sz="1000" b="1" baseline="30000" dirty="0">
                          <a:solidFill>
                            <a:schemeClr val="tx1"/>
                          </a:solidFill>
                          <a:effectLst/>
                          <a:latin typeface="Arial" panose="020B0604020202020204" pitchFamily="34" charset="0"/>
                          <a:ea typeface="Calibri" charset="0"/>
                          <a:cs typeface="Arial" panose="020B0604020202020204" pitchFamily="34" charset="0"/>
                        </a:rPr>
                        <a:t>‖</a:t>
                      </a:r>
                      <a:endParaRPr lang="en-US" sz="1000" b="0" baseline="30000" dirty="0">
                        <a:solidFill>
                          <a:schemeClr val="tx1"/>
                        </a:solidFill>
                        <a:effectLst/>
                        <a:latin typeface="+mn-lt"/>
                        <a:ea typeface="Calibri" charset="0"/>
                        <a:cs typeface="Times New Roman" charset="0"/>
                      </a:endParaRP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 (&lt;0.1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12 (0.6</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23 (1.1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27 (1.3</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2"/>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Hypocalcaemia</a:t>
                      </a: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 (&lt;0.1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 (&lt;0.1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4 (0.2</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 (&lt;0.1</a:t>
                      </a:r>
                      <a:r>
                        <a:rPr lang="is-IS" sz="1000" kern="1200" dirty="0">
                          <a:solidFill>
                            <a:schemeClr val="tx1"/>
                          </a:solidFill>
                          <a:effectLst/>
                          <a:latin typeface="+mn-lt"/>
                          <a:ea typeface="+mn-ea"/>
                          <a:cs typeface="+mn-cs"/>
                        </a:rPr>
                        <a:t>%</a:t>
                      </a:r>
                      <a:r>
                        <a:rPr lang="en-US" sz="1000" dirty="0">
                          <a:solidFill>
                            <a:schemeClr val="tx1"/>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3"/>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Atypical femoral fracture**</a:t>
                      </a:r>
                      <a:endParaRPr lang="en-US" sz="1000" b="0" baseline="30000" dirty="0">
                        <a:solidFill>
                          <a:schemeClr val="tx1"/>
                        </a:solidFill>
                        <a:effectLst/>
                        <a:latin typeface="+mn-lt"/>
                        <a:ea typeface="Calibri" charset="0"/>
                        <a:cs typeface="Times New Roman" charset="0"/>
                      </a:endParaRP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0</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0</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b="1" dirty="0">
                          <a:solidFill>
                            <a:srgbClr val="FF0000"/>
                          </a:solidFill>
                          <a:effectLst/>
                          <a:latin typeface="+mn-lt"/>
                          <a:ea typeface="Calibri" charset="0"/>
                          <a:cs typeface="Times New Roman" charset="0"/>
                        </a:rPr>
                        <a:t>2 (&lt;0.1</a:t>
                      </a:r>
                      <a:r>
                        <a:rPr lang="is-IS" sz="1000" b="1" kern="1200" dirty="0">
                          <a:solidFill>
                            <a:srgbClr val="FF0000"/>
                          </a:solidFill>
                          <a:effectLst/>
                          <a:latin typeface="+mn-lt"/>
                          <a:ea typeface="+mn-ea"/>
                          <a:cs typeface="+mn-cs"/>
                        </a:rPr>
                        <a:t>%</a:t>
                      </a:r>
                      <a:r>
                        <a:rPr lang="en-US" sz="1000" b="1" dirty="0">
                          <a:solidFill>
                            <a:srgbClr val="FF0000"/>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b="1" dirty="0">
                          <a:solidFill>
                            <a:srgbClr val="FF0000"/>
                          </a:solidFill>
                          <a:effectLst/>
                          <a:latin typeface="+mn-lt"/>
                          <a:ea typeface="Calibri" charset="0"/>
                          <a:cs typeface="Times New Roman" charset="0"/>
                        </a:rPr>
                        <a:t>4 (0.2</a:t>
                      </a:r>
                      <a:r>
                        <a:rPr lang="is-IS" sz="1000" b="1" kern="1200" dirty="0">
                          <a:solidFill>
                            <a:srgbClr val="FF0000"/>
                          </a:solidFill>
                          <a:effectLst/>
                          <a:latin typeface="+mn-lt"/>
                          <a:ea typeface="+mn-ea"/>
                          <a:cs typeface="+mn-cs"/>
                        </a:rPr>
                        <a:t>%</a:t>
                      </a:r>
                      <a:r>
                        <a:rPr lang="en-US" sz="1000" b="1" dirty="0">
                          <a:solidFill>
                            <a:srgbClr val="FF0000"/>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4"/>
                  </a:ext>
                </a:extLst>
              </a:tr>
              <a:tr h="118784">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Osteonecrosis of the jaw**</a:t>
                      </a:r>
                      <a:endParaRPr lang="en-US" sz="1000" b="0" baseline="30000" dirty="0">
                        <a:solidFill>
                          <a:schemeClr val="tx1"/>
                        </a:solidFill>
                        <a:effectLst/>
                        <a:latin typeface="+mn-lt"/>
                        <a:ea typeface="Calibri" charset="0"/>
                        <a:cs typeface="Times New Roman" charset="0"/>
                      </a:endParaRPr>
                    </a:p>
                  </a:txBody>
                  <a:tcPr marL="1828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0</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0</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b="1" dirty="0">
                          <a:solidFill>
                            <a:srgbClr val="FF0000"/>
                          </a:solidFill>
                          <a:effectLst/>
                          <a:latin typeface="+mn-lt"/>
                          <a:ea typeface="Calibri" charset="0"/>
                          <a:cs typeface="Times New Roman" charset="0"/>
                        </a:rPr>
                        <a:t>1 (&lt;0.1</a:t>
                      </a:r>
                      <a:r>
                        <a:rPr lang="is-IS" sz="1000" b="1" kern="1200" dirty="0">
                          <a:solidFill>
                            <a:srgbClr val="FF0000"/>
                          </a:solidFill>
                          <a:effectLst/>
                          <a:latin typeface="+mn-lt"/>
                          <a:ea typeface="+mn-ea"/>
                          <a:cs typeface="+mn-cs"/>
                        </a:rPr>
                        <a:t>%</a:t>
                      </a:r>
                      <a:r>
                        <a:rPr lang="en-US" sz="1000" b="1" dirty="0">
                          <a:solidFill>
                            <a:srgbClr val="FF0000"/>
                          </a:solidFill>
                          <a:effectLst/>
                          <a:latin typeface="+mn-lt"/>
                          <a:ea typeface="Calibri" charset="0"/>
                          <a:cs typeface="Times New Roman" charset="0"/>
                        </a:rPr>
                        <a:t>)</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is-IS" sz="1000" b="1" kern="1200" dirty="0">
                          <a:solidFill>
                            <a:srgbClr val="FF0000"/>
                          </a:solidFill>
                          <a:effectLst/>
                          <a:latin typeface="+mn-lt"/>
                          <a:ea typeface="+mn-ea"/>
                          <a:cs typeface="+mn-cs"/>
                        </a:rPr>
                        <a:t>1 (&lt;0.1%)</a:t>
                      </a:r>
                    </a:p>
                  </a:txBody>
                  <a:tcPr marL="68580" marR="6858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5"/>
                  </a:ext>
                </a:extLst>
              </a:tr>
            </a:tbl>
          </a:graphicData>
        </a:graphic>
      </p:graphicFrame>
      <p:sp>
        <p:nvSpPr>
          <p:cNvPr id="7" name="Rectangle 6"/>
          <p:cNvSpPr/>
          <p:nvPr/>
        </p:nvSpPr>
        <p:spPr>
          <a:xfrm>
            <a:off x="5761707" y="1297745"/>
            <a:ext cx="2878629" cy="418230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67556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5" name="Round Same Side Corner Rectangle 15">
            <a:extLst>
              <a:ext uri="{FF2B5EF4-FFF2-40B4-BE49-F238E27FC236}">
                <a16:creationId xmlns:a16="http://schemas.microsoft.com/office/drawing/2014/main" xmlns="" id="{BF3B787B-6DA4-9E4F-B3DD-1EDF4FE2E54A}"/>
              </a:ext>
            </a:extLst>
          </p:cNvPr>
          <p:cNvSpPr/>
          <p:nvPr/>
        </p:nvSpPr>
        <p:spPr>
          <a:xfrm>
            <a:off x="614363" y="1428498"/>
            <a:ext cx="7964372" cy="787164"/>
          </a:xfrm>
          <a:prstGeom prst="round2SameRect">
            <a:avLst>
              <a:gd name="adj1" fmla="val 15722"/>
              <a:gd name="adj2" fmla="val 0"/>
            </a:avLst>
          </a:prstGeom>
          <a:solidFill>
            <a:schemeClr val="accent1">
              <a:lumMod val="60000"/>
              <a:lumOff val="40000"/>
            </a:schemeClr>
          </a:solid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US" sz="800" b="1" baseline="30000" dirty="0">
              <a:solidFill>
                <a:srgbClr val="FFFFFF"/>
              </a:solidFill>
              <a:latin typeface="Arial Narrow" charset="0"/>
              <a:ea typeface="Arial Narrow" charset="0"/>
              <a:cs typeface="Arial Narrow" charset="0"/>
            </a:endParaRPr>
          </a:p>
        </p:txBody>
      </p:sp>
      <p:sp>
        <p:nvSpPr>
          <p:cNvPr id="6" name="Rectangle: Rounded Corners 39">
            <a:extLst>
              <a:ext uri="{FF2B5EF4-FFF2-40B4-BE49-F238E27FC236}">
                <a16:creationId xmlns:a16="http://schemas.microsoft.com/office/drawing/2014/main" xmlns="" id="{D327D813-E062-B44D-8066-247DB8429DFA}"/>
              </a:ext>
            </a:extLst>
          </p:cNvPr>
          <p:cNvSpPr/>
          <p:nvPr/>
        </p:nvSpPr>
        <p:spPr>
          <a:xfrm>
            <a:off x="614363" y="1455400"/>
            <a:ext cx="7964372" cy="3774768"/>
          </a:xfrm>
          <a:prstGeom prst="roundRect">
            <a:avLst>
              <a:gd name="adj" fmla="val 7414"/>
            </a:avLst>
          </a:prstGeom>
          <a:noFill/>
          <a:ln w="190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77836">
              <a:lnSpc>
                <a:spcPct val="90000"/>
              </a:lnSpc>
              <a:spcBef>
                <a:spcPct val="0"/>
              </a:spcBef>
              <a:spcAft>
                <a:spcPct val="35000"/>
              </a:spcAft>
              <a:defRPr/>
            </a:pPr>
            <a:endParaRPr lang="en-GB" sz="800" b="1" baseline="30000" dirty="0">
              <a:solidFill>
                <a:srgbClr val="FFFFFF"/>
              </a:solidFill>
              <a:latin typeface="Arial Narrow" charset="0"/>
            </a:endParaRPr>
          </a:p>
        </p:txBody>
      </p:sp>
      <p:sp>
        <p:nvSpPr>
          <p:cNvPr id="2" name="Title 1"/>
          <p:cNvSpPr>
            <a:spLocks noGrp="1"/>
          </p:cNvSpPr>
          <p:nvPr>
            <p:ph type="title"/>
          </p:nvPr>
        </p:nvSpPr>
        <p:spPr/>
        <p:txBody>
          <a:bodyPr/>
          <a:lstStyle/>
          <a:p>
            <a:r>
              <a:rPr lang="en-CA" dirty="0"/>
              <a:t>ARCH: Serious Adverse Events</a:t>
            </a:r>
            <a:endParaRPr lang="en-US" dirty="0"/>
          </a:p>
        </p:txBody>
      </p:sp>
      <p:sp>
        <p:nvSpPr>
          <p:cNvPr id="3" name="Text Placeholder 2">
            <a:extLst>
              <a:ext uri="{FF2B5EF4-FFF2-40B4-BE49-F238E27FC236}">
                <a16:creationId xmlns:a16="http://schemas.microsoft.com/office/drawing/2014/main" xmlns="" id="{596C20E2-F68A-0943-A98C-47A2CEF4EF57}"/>
              </a:ext>
            </a:extLst>
          </p:cNvPr>
          <p:cNvSpPr>
            <a:spLocks noGrp="1"/>
          </p:cNvSpPr>
          <p:nvPr>
            <p:ph type="body" sz="quarter" idx="10"/>
          </p:nvPr>
        </p:nvSpPr>
        <p:spPr>
          <a:xfrm>
            <a:off x="216000" y="5618553"/>
            <a:ext cx="8628455" cy="1013354"/>
          </a:xfrm>
        </p:spPr>
        <p:txBody>
          <a:bodyPr/>
          <a:lstStyle/>
          <a:p>
            <a:pPr>
              <a:spcAft>
                <a:spcPct val="0"/>
              </a:spcAft>
              <a:buClr>
                <a:srgbClr val="0063C3"/>
              </a:buClr>
              <a:defRPr/>
            </a:pPr>
            <a:r>
              <a:rPr lang="en-US" dirty="0">
                <a:solidFill>
                  <a:srgbClr val="777777"/>
                </a:solidFill>
              </a:rPr>
              <a:t>*Incidence rates at the time of the primary analysis were cumulative and included all events in the double-blind and open-label period (to February 27 2017) in patients who received at least one dose of open-label alendronate. </a:t>
            </a:r>
            <a:br>
              <a:rPr lang="en-US" dirty="0">
                <a:solidFill>
                  <a:srgbClr val="777777"/>
                </a:solidFill>
              </a:rPr>
            </a:br>
            <a:r>
              <a:rPr lang="en-US" baseline="30000" dirty="0">
                <a:solidFill>
                  <a:srgbClr val="777777"/>
                </a:solidFill>
              </a:rPr>
              <a:t>†</a:t>
            </a:r>
            <a:r>
              <a:rPr lang="en-US" dirty="0">
                <a:solidFill>
                  <a:srgbClr val="777777"/>
                </a:solidFill>
              </a:rPr>
              <a:t>Serious CV adverse events were adjudicated by the Duke Clinical Research Institute. CV deaths include fatal events that were adjudicated as being CV-related or undetermined (and, therefore, possibly CV-related).</a:t>
            </a:r>
            <a:br>
              <a:rPr lang="en-US" dirty="0">
                <a:solidFill>
                  <a:srgbClr val="777777"/>
                </a:solidFill>
              </a:rPr>
            </a:br>
            <a:r>
              <a:rPr lang="en-US" baseline="30000" dirty="0">
                <a:solidFill>
                  <a:srgbClr val="777777"/>
                </a:solidFill>
                <a:cs typeface="Arial"/>
              </a:rPr>
              <a:t>‡</a:t>
            </a:r>
            <a:r>
              <a:rPr lang="en-US" dirty="0">
                <a:solidFill>
                  <a:srgbClr val="777777"/>
                </a:solidFill>
              </a:rPr>
              <a:t>One patient had a non-treatment-related serious adverse event of pneumonia that was incorrectly flagged as death in the primary analysis snapshot and was not included in the analysis of fatal events.</a:t>
            </a:r>
          </a:p>
          <a:p>
            <a:pPr>
              <a:spcAft>
                <a:spcPct val="0"/>
              </a:spcAft>
              <a:buClr>
                <a:srgbClr val="0063C3"/>
              </a:buClr>
              <a:defRPr/>
            </a:pPr>
            <a:r>
              <a:rPr lang="nb-NO" dirty="0" err="1">
                <a:solidFill>
                  <a:srgbClr val="777777"/>
                </a:solidFill>
                <a:cs typeface="Arial" panose="020B0604020202020204" pitchFamily="34" charset="0"/>
              </a:rPr>
              <a:t>Adapted</a:t>
            </a:r>
            <a:r>
              <a:rPr lang="nb-NO" dirty="0">
                <a:solidFill>
                  <a:srgbClr val="777777"/>
                </a:solidFill>
                <a:cs typeface="Arial" panose="020B0604020202020204" pitchFamily="34" charset="0"/>
              </a:rPr>
              <a:t> from: </a:t>
            </a:r>
            <a:r>
              <a:rPr lang="nb-NO" dirty="0" err="1">
                <a:solidFill>
                  <a:srgbClr val="777777"/>
                </a:solidFill>
                <a:cs typeface="Arial" panose="020B0604020202020204" pitchFamily="34" charset="0"/>
              </a:rPr>
              <a:t>Saag</a:t>
            </a:r>
            <a:r>
              <a:rPr lang="nb-NO" dirty="0">
                <a:solidFill>
                  <a:srgbClr val="777777"/>
                </a:solidFill>
                <a:cs typeface="Arial" panose="020B0604020202020204" pitchFamily="34" charset="0"/>
              </a:rPr>
              <a:t> KG, </a:t>
            </a:r>
            <a:r>
              <a:rPr lang="nb-NO" i="1" dirty="0">
                <a:solidFill>
                  <a:srgbClr val="777777"/>
                </a:solidFill>
                <a:cs typeface="Arial" panose="020B0604020202020204" pitchFamily="34" charset="0"/>
              </a:rPr>
              <a:t>et al. N </a:t>
            </a:r>
            <a:r>
              <a:rPr lang="nb-NO" i="1" dirty="0" err="1">
                <a:solidFill>
                  <a:srgbClr val="777777"/>
                </a:solidFill>
                <a:cs typeface="Arial" panose="020B0604020202020204" pitchFamily="34" charset="0"/>
              </a:rPr>
              <a:t>Engl</a:t>
            </a:r>
            <a:r>
              <a:rPr lang="nb-NO" i="1" dirty="0">
                <a:solidFill>
                  <a:srgbClr val="777777"/>
                </a:solidFill>
                <a:cs typeface="Arial" panose="020B0604020202020204" pitchFamily="34" charset="0"/>
              </a:rPr>
              <a:t> J Med</a:t>
            </a:r>
            <a:r>
              <a:rPr lang="nb-NO" dirty="0">
                <a:solidFill>
                  <a:srgbClr val="777777"/>
                </a:solidFill>
                <a:cs typeface="Arial" panose="020B0604020202020204" pitchFamily="34" charset="0"/>
              </a:rPr>
              <a:t> 2017;</a:t>
            </a:r>
            <a:r>
              <a:rPr lang="en-GB" dirty="0">
                <a:solidFill>
                  <a:srgbClr val="777777"/>
                </a:solidFill>
                <a:cs typeface="Arial" panose="020B0604020202020204" pitchFamily="34" charset="0"/>
              </a:rPr>
              <a:t>377:1417–27</a:t>
            </a:r>
            <a:r>
              <a:rPr lang="hr-HR" dirty="0">
                <a:solidFill>
                  <a:srgbClr val="777777"/>
                </a:solidFill>
                <a:cs typeface="Arial" panose="020B060402020202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1683304460"/>
              </p:ext>
            </p:extLst>
          </p:nvPr>
        </p:nvGraphicFramePr>
        <p:xfrm>
          <a:off x="614362" y="1428498"/>
          <a:ext cx="7964895" cy="3721608"/>
        </p:xfrm>
        <a:graphic>
          <a:graphicData uri="http://schemas.openxmlformats.org/drawingml/2006/table">
            <a:tbl>
              <a:tblPr firstCol="1" bandRow="1"/>
              <a:tblGrid>
                <a:gridCol w="2330131">
                  <a:extLst>
                    <a:ext uri="{9D8B030D-6E8A-4147-A177-3AD203B41FA5}">
                      <a16:colId xmlns:a16="http://schemas.microsoft.com/office/drawing/2014/main" xmlns="" val="20000"/>
                    </a:ext>
                  </a:extLst>
                </a:gridCol>
                <a:gridCol w="1386614">
                  <a:extLst>
                    <a:ext uri="{9D8B030D-6E8A-4147-A177-3AD203B41FA5}">
                      <a16:colId xmlns:a16="http://schemas.microsoft.com/office/drawing/2014/main" xmlns="" val="20002"/>
                    </a:ext>
                  </a:extLst>
                </a:gridCol>
                <a:gridCol w="1386614">
                  <a:extLst>
                    <a:ext uri="{9D8B030D-6E8A-4147-A177-3AD203B41FA5}">
                      <a16:colId xmlns:a16="http://schemas.microsoft.com/office/drawing/2014/main" xmlns="" val="20003"/>
                    </a:ext>
                  </a:extLst>
                </a:gridCol>
                <a:gridCol w="80264">
                  <a:extLst>
                    <a:ext uri="{9D8B030D-6E8A-4147-A177-3AD203B41FA5}">
                      <a16:colId xmlns:a16="http://schemas.microsoft.com/office/drawing/2014/main" xmlns="" val="20004"/>
                    </a:ext>
                  </a:extLst>
                </a:gridCol>
                <a:gridCol w="1390636">
                  <a:extLst>
                    <a:ext uri="{9D8B030D-6E8A-4147-A177-3AD203B41FA5}">
                      <a16:colId xmlns:a16="http://schemas.microsoft.com/office/drawing/2014/main" xmlns="" val="20005"/>
                    </a:ext>
                  </a:extLst>
                </a:gridCol>
                <a:gridCol w="1390636">
                  <a:extLst>
                    <a:ext uri="{9D8B030D-6E8A-4147-A177-3AD203B41FA5}">
                      <a16:colId xmlns:a16="http://schemas.microsoft.com/office/drawing/2014/main" xmlns="" val="20001"/>
                    </a:ext>
                  </a:extLst>
                </a:gridCol>
              </a:tblGrid>
              <a:tr h="327600">
                <a:tc rowSpan="2">
                  <a:txBody>
                    <a:bodyPr/>
                    <a:lstStyle/>
                    <a:p>
                      <a:pPr marL="0" marR="0" lvl="0" indent="0" algn="l" defTabSz="914400" rtl="0" eaLnBrk="1" fontAlgn="base" latinLnBrk="0" hangingPunct="1">
                        <a:lnSpc>
                          <a:spcPct val="90000"/>
                        </a:lnSpc>
                        <a:spcBef>
                          <a:spcPts val="1200"/>
                        </a:spcBef>
                        <a:spcAft>
                          <a:spcPts val="0"/>
                        </a:spcAft>
                        <a:buClr>
                          <a:schemeClr val="accent1"/>
                        </a:buClr>
                        <a:buSzTx/>
                        <a:buFont typeface="Wingdings" pitchFamily="2" charset="2"/>
                        <a:buNone/>
                        <a:tabLst/>
                      </a:pPr>
                      <a:r>
                        <a:rPr kumimoji="0" lang="en-US" sz="1000" b="1" u="none" strike="noStrike" kern="1200" cap="none" normalizeH="0" baseline="0" dirty="0">
                          <a:ln>
                            <a:noFill/>
                          </a:ln>
                          <a:solidFill>
                            <a:schemeClr val="bg1"/>
                          </a:solidFill>
                          <a:effectLst/>
                          <a:latin typeface="+mn-lt"/>
                          <a:ea typeface=""/>
                          <a:cs typeface=""/>
                        </a:rPr>
                        <a:t>Event</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90000"/>
                        </a:lnSpc>
                        <a:spcBef>
                          <a:spcPts val="600"/>
                        </a:spcBef>
                        <a:spcAft>
                          <a:spcPts val="0"/>
                        </a:spcAft>
                        <a:buClr>
                          <a:srgbClr val="007CC2"/>
                        </a:buClr>
                        <a:buSzTx/>
                        <a:buFont typeface="Arial" panose="020B0604020202020204" pitchFamily="34" charset="0"/>
                        <a:buNone/>
                        <a:tabLst/>
                        <a:defRPr/>
                      </a:pPr>
                      <a:r>
                        <a:rPr kumimoji="0" lang="en-US" sz="1000" b="1" i="0" u="none" strike="noStrike" kern="0" cap="none" spc="0" normalizeH="0" baseline="0" noProof="0" dirty="0">
                          <a:ln>
                            <a:noFill/>
                          </a:ln>
                          <a:solidFill>
                            <a:srgbClr val="FFFFFF"/>
                          </a:solidFill>
                          <a:effectLst/>
                          <a:uLnTx/>
                          <a:uFillTx/>
                          <a:latin typeface="+mn-lt"/>
                          <a:ea typeface="ＭＳ Ｐゴシック" charset="0"/>
                          <a:cs typeface="+mn-cs"/>
                        </a:rPr>
                        <a:t>Month 12: </a:t>
                      </a:r>
                      <a:br>
                        <a:rPr kumimoji="0" lang="en-US" sz="1000" b="1" i="0" u="none" strike="noStrike" kern="0" cap="none" spc="0" normalizeH="0" baseline="0" noProof="0" dirty="0">
                          <a:ln>
                            <a:noFill/>
                          </a:ln>
                          <a:solidFill>
                            <a:srgbClr val="FFFFFF"/>
                          </a:solidFill>
                          <a:effectLst/>
                          <a:uLnTx/>
                          <a:uFillTx/>
                          <a:latin typeface="+mn-lt"/>
                          <a:ea typeface="ＭＳ Ｐゴシック" charset="0"/>
                          <a:cs typeface="+mn-cs"/>
                        </a:rPr>
                      </a:br>
                      <a:r>
                        <a:rPr kumimoji="0" lang="en-US" sz="1000" b="1" i="0" u="none" strike="noStrike" kern="0" cap="none" spc="0" normalizeH="0" baseline="0" noProof="0" dirty="0">
                          <a:ln>
                            <a:noFill/>
                          </a:ln>
                          <a:solidFill>
                            <a:srgbClr val="FFFFFF"/>
                          </a:solidFill>
                          <a:effectLst/>
                          <a:uLnTx/>
                          <a:uFillTx/>
                          <a:latin typeface="+mn-lt"/>
                          <a:ea typeface="ＭＳ Ｐゴシック" charset="0"/>
                          <a:cs typeface="+mn-cs"/>
                        </a:rPr>
                        <a:t>Double-blind period</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spcBef>
                          <a:spcPts val="600"/>
                        </a:spcBef>
                        <a:buClr>
                          <a:srgbClr val="007CC2"/>
                        </a:buClr>
                        <a:buFont typeface="Arial" panose="020B0604020202020204" pitchFamily="34" charset="0"/>
                        <a:buNone/>
                      </a:pPr>
                      <a:endParaRPr lang="en-US" sz="1200" b="1" kern="0" dirty="0">
                        <a:solidFill>
                          <a:schemeClr val="bg1"/>
                        </a:solidFill>
                        <a:latin typeface="+mn-lt"/>
                        <a:ea typeface="ＭＳ Ｐゴシック" charset="0"/>
                      </a:endParaRPr>
                    </a:p>
                  </a:txBody>
                  <a:tcPr marL="94053"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indent="0" algn="ctr">
                        <a:lnSpc>
                          <a:spcPct val="90000"/>
                        </a:lnSpc>
                        <a:spcBef>
                          <a:spcPts val="600"/>
                        </a:spcBef>
                        <a:buClr>
                          <a:srgbClr val="007CC2"/>
                        </a:buClr>
                        <a:buFont typeface="Arial" panose="020B0604020202020204" pitchFamily="34" charset="0"/>
                        <a:buNone/>
                      </a:pPr>
                      <a:endParaRPr lang="en-US" sz="1000" b="1" kern="0" dirty="0">
                        <a:solidFill>
                          <a:schemeClr val="bg1"/>
                        </a:solidFill>
                        <a:latin typeface="+mn-lt"/>
                        <a:ea typeface="ＭＳ Ｐゴシック" charset="0"/>
                      </a:endParaRPr>
                    </a:p>
                  </a:txBody>
                  <a:tcPr marL="27432" marR="27432"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lnSpc>
                          <a:spcPct val="90000"/>
                        </a:lnSpc>
                        <a:spcBef>
                          <a:spcPts val="600"/>
                        </a:spcBef>
                        <a:buClr>
                          <a:srgbClr val="007CC2"/>
                        </a:buClr>
                        <a:buFont typeface="Arial" panose="020B0604020202020204" pitchFamily="34" charset="0"/>
                        <a:buNone/>
                      </a:pPr>
                      <a:r>
                        <a:rPr lang="en-US" sz="1000" b="1" kern="0" dirty="0">
                          <a:solidFill>
                            <a:schemeClr val="bg1"/>
                          </a:solidFill>
                          <a:latin typeface="+mn-lt"/>
                          <a:ea typeface="ＭＳ Ｐゴシック" charset="0"/>
                        </a:rPr>
                        <a:t>Primary analysis:</a:t>
                      </a:r>
                      <a:r>
                        <a:rPr lang="en-US" sz="1000" b="1" kern="0" baseline="0" dirty="0">
                          <a:solidFill>
                            <a:schemeClr val="bg1"/>
                          </a:solidFill>
                          <a:latin typeface="+mn-lt"/>
                          <a:ea typeface="ＭＳ Ｐゴシック" charset="0"/>
                        </a:rPr>
                        <a:t> </a:t>
                      </a:r>
                      <a:br>
                        <a:rPr lang="en-US" sz="1000" b="1" kern="0" baseline="0" dirty="0">
                          <a:solidFill>
                            <a:schemeClr val="bg1"/>
                          </a:solidFill>
                          <a:latin typeface="+mn-lt"/>
                          <a:ea typeface="ＭＳ Ｐゴシック" charset="0"/>
                        </a:rPr>
                      </a:br>
                      <a:r>
                        <a:rPr lang="en-US" sz="1000" b="1" kern="0" dirty="0">
                          <a:solidFill>
                            <a:schemeClr val="bg1"/>
                          </a:solidFill>
                          <a:latin typeface="+mn-lt"/>
                          <a:ea typeface="ＭＳ Ｐゴシック" charset="0"/>
                        </a:rPr>
                        <a:t>Double-blind and open-label period</a:t>
                      </a:r>
                      <a:r>
                        <a:rPr lang="en-US" sz="1000" b="1" kern="0" baseline="0" dirty="0">
                          <a:solidFill>
                            <a:schemeClr val="bg1"/>
                          </a:solidFill>
                          <a:latin typeface="+mn-lt"/>
                          <a:ea typeface="ＭＳ Ｐゴシック" charset="0"/>
                        </a:rPr>
                        <a:t>*</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spcBef>
                          <a:spcPts val="600"/>
                        </a:spcBef>
                        <a:buClr>
                          <a:srgbClr val="007CC2"/>
                        </a:buClr>
                        <a:buFont typeface="Arial" panose="020B0604020202020204" pitchFamily="34" charset="0"/>
                        <a:buNone/>
                      </a:pPr>
                      <a:endParaRPr lang="en-US" sz="1400" b="1" kern="0" dirty="0">
                        <a:solidFill>
                          <a:schemeClr val="bg1"/>
                        </a:solidFill>
                        <a:latin typeface="+mn-lt"/>
                        <a:ea typeface="ＭＳ Ｐゴシック" charset="0"/>
                      </a:endParaRPr>
                    </a:p>
                  </a:txBody>
                  <a:tcPr marL="94053" marR="94053" marT="91440" marB="9144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xmlns="" val="10002"/>
                  </a:ext>
                </a:extLst>
              </a:tr>
              <a:tr h="231487">
                <a:tc vMerge="1">
                  <a:txBody>
                    <a:bodyPr/>
                    <a:lstStyle>
                      <a:lvl1pPr marL="0" algn="l" defTabSz="914400" rtl="0" eaLnBrk="1" latinLnBrk="0" hangingPunct="1">
                        <a:defRPr sz="1800" b="1" kern="1200">
                          <a:solidFill>
                            <a:schemeClr val="dk1"/>
                          </a:solidFill>
                          <a:latin typeface="Arial"/>
                          <a:ea typeface=""/>
                          <a:cs typeface=""/>
                        </a:defRPr>
                      </a:lvl1pPr>
                      <a:lvl2pPr marL="457200" algn="l" defTabSz="914400" rtl="0" eaLnBrk="1" latinLnBrk="0" hangingPunct="1">
                        <a:defRPr sz="1800" b="1" kern="1200">
                          <a:solidFill>
                            <a:schemeClr val="dk1"/>
                          </a:solidFill>
                          <a:latin typeface="Arial"/>
                          <a:ea typeface=""/>
                          <a:cs typeface=""/>
                        </a:defRPr>
                      </a:lvl2pPr>
                      <a:lvl3pPr marL="914400" algn="l" defTabSz="914400" rtl="0" eaLnBrk="1" latinLnBrk="0" hangingPunct="1">
                        <a:defRPr sz="1800" b="1" kern="1200">
                          <a:solidFill>
                            <a:schemeClr val="dk1"/>
                          </a:solidFill>
                          <a:latin typeface="Arial"/>
                          <a:ea typeface=""/>
                          <a:cs typeface=""/>
                        </a:defRPr>
                      </a:lvl3pPr>
                      <a:lvl4pPr marL="1371600" algn="l" defTabSz="914400" rtl="0" eaLnBrk="1" latinLnBrk="0" hangingPunct="1">
                        <a:defRPr sz="1800" b="1" kern="1200">
                          <a:solidFill>
                            <a:schemeClr val="dk1"/>
                          </a:solidFill>
                          <a:latin typeface="Arial"/>
                          <a:ea typeface=""/>
                          <a:cs typeface=""/>
                        </a:defRPr>
                      </a:lvl4pPr>
                      <a:lvl5pPr marL="1828800" algn="l" defTabSz="914400" rtl="0" eaLnBrk="1" latinLnBrk="0" hangingPunct="1">
                        <a:defRPr sz="1800" b="1" kern="1200">
                          <a:solidFill>
                            <a:schemeClr val="dk1"/>
                          </a:solidFill>
                          <a:latin typeface="Arial"/>
                          <a:ea typeface=""/>
                          <a:cs typeface=""/>
                        </a:defRPr>
                      </a:lvl5pPr>
                      <a:lvl6pPr marL="2286000" algn="l" defTabSz="914400" rtl="0" eaLnBrk="1" latinLnBrk="0" hangingPunct="1">
                        <a:defRPr sz="1800" b="1" kern="1200">
                          <a:solidFill>
                            <a:schemeClr val="dk1"/>
                          </a:solidFill>
                          <a:latin typeface="Arial"/>
                          <a:ea typeface=""/>
                          <a:cs typeface=""/>
                        </a:defRPr>
                      </a:lvl6pPr>
                      <a:lvl7pPr marL="2743200" algn="l" defTabSz="914400" rtl="0" eaLnBrk="1" latinLnBrk="0" hangingPunct="1">
                        <a:defRPr sz="1800" b="1" kern="1200">
                          <a:solidFill>
                            <a:schemeClr val="dk1"/>
                          </a:solidFill>
                          <a:latin typeface="Arial"/>
                          <a:ea typeface=""/>
                          <a:cs typeface=""/>
                        </a:defRPr>
                      </a:lvl7pPr>
                      <a:lvl8pPr marL="3200400" algn="l" defTabSz="914400" rtl="0" eaLnBrk="1" latinLnBrk="0" hangingPunct="1">
                        <a:defRPr sz="1800" b="1" kern="1200">
                          <a:solidFill>
                            <a:schemeClr val="dk1"/>
                          </a:solidFill>
                          <a:latin typeface="Arial"/>
                          <a:ea typeface=""/>
                          <a:cs typeface=""/>
                        </a:defRPr>
                      </a:lvl8pPr>
                      <a:lvl9pPr marL="3657600" algn="l" defTabSz="914400" rtl="0" eaLnBrk="1" latinLnBrk="0" hangingPunct="1">
                        <a:defRPr sz="1800" b="1" kern="1200">
                          <a:solidFill>
                            <a:schemeClr val="dk1"/>
                          </a:solidFill>
                          <a:latin typeface="Arial"/>
                          <a:ea typeface=""/>
                          <a:cs typeface=""/>
                        </a:defRPr>
                      </a:lvl9pPr>
                    </a:lstStyle>
                    <a:p>
                      <a:pPr marL="0" marR="0" lvl="0" indent="0" algn="l" defTabSz="914400" rtl="0" eaLnBrk="1" fontAlgn="base" latinLnBrk="0" hangingPunct="1">
                        <a:lnSpc>
                          <a:spcPct val="100000"/>
                        </a:lnSpc>
                        <a:spcBef>
                          <a:spcPts val="1200"/>
                        </a:spcBef>
                        <a:spcAft>
                          <a:spcPts val="0"/>
                        </a:spcAft>
                        <a:buClr>
                          <a:schemeClr val="accent1"/>
                        </a:buClr>
                        <a:buSzTx/>
                        <a:buFont typeface="Wingdings" pitchFamily="2" charset="2"/>
                        <a:buNone/>
                        <a:tabLst/>
                      </a:pPr>
                      <a:endParaRPr kumimoji="0" lang="en-US" sz="1400" b="1" u="none" strike="noStrike" kern="1200" cap="none" normalizeH="0" baseline="0" dirty="0">
                        <a:ln>
                          <a:noFill/>
                        </a:ln>
                        <a:solidFill>
                          <a:schemeClr val="bg1"/>
                        </a:solidFill>
                        <a:effectLst/>
                        <a:latin typeface="+mn-lt"/>
                        <a:ea typeface=""/>
                        <a:cs typeface=""/>
                      </a:endParaRPr>
                    </a:p>
                  </a:txBody>
                  <a:tcPr marL="94053" marR="94053" marT="91440" marB="914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90000"/>
                        </a:lnSpc>
                      </a:pPr>
                      <a:r>
                        <a:rPr lang="en-US" sz="1000" b="1" kern="1200" dirty="0">
                          <a:solidFill>
                            <a:schemeClr val="bg1"/>
                          </a:solidFill>
                          <a:effectLst/>
                          <a:latin typeface="+mn-lt"/>
                          <a:ea typeface="+mn-ea"/>
                          <a:cs typeface="+mn-cs"/>
                        </a:rPr>
                        <a:t>Romosozumab</a:t>
                      </a:r>
                    </a:p>
                    <a:p>
                      <a:pPr algn="ctr">
                        <a:lnSpc>
                          <a:spcPct val="90000"/>
                        </a:lnSpc>
                      </a:pPr>
                      <a:r>
                        <a:rPr lang="en-US" sz="1000" b="0" kern="1200" dirty="0">
                          <a:solidFill>
                            <a:schemeClr val="bg1"/>
                          </a:solidFill>
                          <a:effectLst/>
                          <a:latin typeface="+mn-lt"/>
                          <a:ea typeface="+mn-ea"/>
                          <a:cs typeface="+mn-cs"/>
                        </a:rPr>
                        <a:t>(n = 2040)</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1000" b="1" kern="1200" dirty="0">
                          <a:solidFill>
                            <a:schemeClr val="bg1"/>
                          </a:solidFill>
                          <a:effectLst/>
                          <a:latin typeface="+mn-lt"/>
                          <a:ea typeface="+mn-ea"/>
                          <a:cs typeface="+mn-cs"/>
                        </a:rPr>
                        <a:t>Alendronate</a:t>
                      </a:r>
                    </a:p>
                    <a:p>
                      <a:pPr algn="ctr">
                        <a:lnSpc>
                          <a:spcPct val="90000"/>
                        </a:lnSpc>
                      </a:pPr>
                      <a:r>
                        <a:rPr lang="en-US" sz="1000" b="0" kern="1200" dirty="0">
                          <a:solidFill>
                            <a:schemeClr val="bg1"/>
                          </a:solidFill>
                          <a:effectLst/>
                          <a:latin typeface="+mn-lt"/>
                          <a:ea typeface="+mn-ea"/>
                          <a:cs typeface="+mn-cs"/>
                        </a:rPr>
                        <a:t>(n = 2014)</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90000"/>
                        </a:lnSpc>
                      </a:pPr>
                      <a:endParaRPr lang="en-US" sz="1000" b="1" kern="1200" dirty="0">
                        <a:solidFill>
                          <a:schemeClr val="bg1"/>
                        </a:solidFill>
                        <a:effectLst/>
                        <a:latin typeface="+mn-lt"/>
                        <a:ea typeface="+mn-ea"/>
                        <a:cs typeface="+mn-cs"/>
                      </a:endParaRPr>
                    </a:p>
                  </a:txBody>
                  <a:tcPr marL="27432" marR="27432"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00" b="1" kern="1200" dirty="0">
                          <a:solidFill>
                            <a:schemeClr val="bg1"/>
                          </a:solidFill>
                          <a:effectLst/>
                          <a:latin typeface="+mn-lt"/>
                          <a:ea typeface="+mn-ea"/>
                          <a:cs typeface="+mn-cs"/>
                        </a:rPr>
                        <a:t>Romosozumab to</a:t>
                      </a:r>
                    </a:p>
                    <a:p>
                      <a:pPr algn="ctr">
                        <a:lnSpc>
                          <a:spcPct val="90000"/>
                        </a:lnSpc>
                      </a:pPr>
                      <a:r>
                        <a:rPr lang="en-US" sz="1000" b="1" kern="1200" dirty="0">
                          <a:solidFill>
                            <a:schemeClr val="bg1"/>
                          </a:solidFill>
                          <a:effectLst/>
                          <a:latin typeface="+mn-lt"/>
                          <a:ea typeface="+mn-ea"/>
                          <a:cs typeface="+mn-cs"/>
                        </a:rPr>
                        <a:t>alendronate</a:t>
                      </a:r>
                    </a:p>
                    <a:p>
                      <a:pPr algn="ctr">
                        <a:lnSpc>
                          <a:spcPct val="90000"/>
                        </a:lnSpc>
                      </a:pPr>
                      <a:r>
                        <a:rPr lang="en-US" sz="1000" b="0" kern="1200" dirty="0">
                          <a:solidFill>
                            <a:schemeClr val="bg1"/>
                          </a:solidFill>
                          <a:effectLst/>
                          <a:latin typeface="+mn-lt"/>
                          <a:ea typeface="+mn-ea"/>
                          <a:cs typeface="+mn-cs"/>
                        </a:rPr>
                        <a:t>(n = 2040)</a:t>
                      </a:r>
                    </a:p>
                  </a:txBody>
                  <a:tcPr marL="94053" marR="45720"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lnSpc>
                          <a:spcPct val="90000"/>
                        </a:lnSpc>
                      </a:pPr>
                      <a:r>
                        <a:rPr lang="en-US" sz="1000" b="1" kern="1200" dirty="0">
                          <a:solidFill>
                            <a:schemeClr val="bg1"/>
                          </a:solidFill>
                          <a:effectLst/>
                          <a:latin typeface="+mn-lt"/>
                          <a:ea typeface=""/>
                          <a:cs typeface=""/>
                        </a:rPr>
                        <a:t>Alendronate to</a:t>
                      </a:r>
                    </a:p>
                    <a:p>
                      <a:pPr algn="ctr">
                        <a:lnSpc>
                          <a:spcPct val="90000"/>
                        </a:lnSpc>
                      </a:pPr>
                      <a:r>
                        <a:rPr lang="en-US" sz="1000" b="1" kern="1200" dirty="0">
                          <a:solidFill>
                            <a:schemeClr val="bg1"/>
                          </a:solidFill>
                          <a:effectLst/>
                          <a:latin typeface="+mn-lt"/>
                          <a:ea typeface=""/>
                          <a:cs typeface=""/>
                        </a:rPr>
                        <a:t>alendronate</a:t>
                      </a:r>
                    </a:p>
                    <a:p>
                      <a:pPr algn="ctr">
                        <a:lnSpc>
                          <a:spcPct val="90000"/>
                        </a:lnSpc>
                      </a:pPr>
                      <a:r>
                        <a:rPr lang="en-US" sz="1000" b="0" kern="1200" dirty="0">
                          <a:solidFill>
                            <a:schemeClr val="bg1"/>
                          </a:solidFill>
                          <a:effectLst/>
                          <a:latin typeface="+mn-lt"/>
                          <a:ea typeface=""/>
                          <a:cs typeface=""/>
                        </a:rPr>
                        <a:t>(n = 2014)</a:t>
                      </a:r>
                    </a:p>
                  </a:txBody>
                  <a:tcPr marL="94053" marR="94053" marT="27432" marB="27432"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0000"/>
                  </a:ext>
                </a:extLst>
              </a:tr>
              <a:tr h="274320">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Serious adverse event</a:t>
                      </a:r>
                      <a:endParaRPr lang="en-US" sz="1000" b="0" baseline="30000" dirty="0">
                        <a:solidFill>
                          <a:schemeClr val="tx1"/>
                        </a:solidFill>
                        <a:effectLst/>
                        <a:latin typeface="+mn-lt"/>
                        <a:ea typeface="Calibri" charset="0"/>
                        <a:cs typeface="Times New Roman" charset="0"/>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262 (12.8%)</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278 (13.8%)</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
                          <a:srgbClr val="007CC2"/>
                        </a:buClr>
                        <a:buSzTx/>
                        <a:buFont typeface="Arial" panose="020B0604020202020204" pitchFamily="34" charset="0"/>
                        <a:buNone/>
                        <a:tabLst/>
                        <a:defRPr/>
                      </a:pPr>
                      <a:endParaRPr lang="is-IS" sz="1000" kern="1200" dirty="0">
                        <a:solidFill>
                          <a:schemeClr val="tx1"/>
                        </a:solidFill>
                        <a:effectLst/>
                        <a:latin typeface="+mn-lt"/>
                        <a:ea typeface="+mn-ea"/>
                        <a:cs typeface="+mn-cs"/>
                      </a:endParaRPr>
                    </a:p>
                  </a:txBody>
                  <a:tcPr marL="27432" marR="27432"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586 (28.7%)</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605 (30.0%)</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65760">
                <a:tc>
                  <a:txBody>
                    <a:bodyPr/>
                    <a:lstStyle/>
                    <a:p>
                      <a:pPr marL="57150" marR="0" indent="-57150">
                        <a:lnSpc>
                          <a:spcPct val="90000"/>
                        </a:lnSpc>
                        <a:spcBef>
                          <a:spcPts val="0"/>
                        </a:spcBef>
                        <a:spcAft>
                          <a:spcPts val="0"/>
                        </a:spcAft>
                      </a:pPr>
                      <a:r>
                        <a:rPr lang="en-US" sz="1000" b="1" dirty="0">
                          <a:solidFill>
                            <a:schemeClr val="tx1"/>
                          </a:solidFill>
                          <a:effectLst/>
                          <a:latin typeface="+mn-lt"/>
                          <a:ea typeface="Calibri" charset="0"/>
                          <a:cs typeface="Times New Roman" charset="0"/>
                        </a:rPr>
                        <a:t>Adjudicated serious cardiovascular (CV) event</a:t>
                      </a:r>
                      <a:r>
                        <a:rPr lang="en-US" sz="1000" b="0" baseline="30000" dirty="0">
                          <a:solidFill>
                            <a:schemeClr val="tx1"/>
                          </a:solidFill>
                          <a:effectLst/>
                          <a:latin typeface="+mn-lt"/>
                          <a:ea typeface="Calibri" charset="0"/>
                          <a:cs typeface="Times New Roman" charset="0"/>
                        </a:rPr>
                        <a:t>†</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50 (2.5%)</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38 (1.9%)</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
                          <a:srgbClr val="007CC2"/>
                        </a:buClr>
                        <a:buSzTx/>
                        <a:buFont typeface="Arial" panose="020B0604020202020204" pitchFamily="34" charset="0"/>
                        <a:buNone/>
                        <a:tabLst/>
                        <a:defRPr/>
                      </a:pPr>
                      <a:endParaRPr lang="is-IS" sz="1000" kern="1200" dirty="0">
                        <a:solidFill>
                          <a:schemeClr val="tx1"/>
                        </a:solidFill>
                        <a:effectLst/>
                        <a:latin typeface="+mn-lt"/>
                        <a:ea typeface="+mn-ea"/>
                        <a:cs typeface="+mn-cs"/>
                      </a:endParaRPr>
                    </a:p>
                  </a:txBody>
                  <a:tcPr marL="27432" marR="27432"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133 (6.5%)</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122 (6.1%)</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74320">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Cardiac ischaemic event</a:t>
                      </a:r>
                    </a:p>
                  </a:txBody>
                  <a:tcPr marL="1828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16 (0.8%)</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6 (0.3%)</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
                          <a:srgbClr val="007CC2"/>
                        </a:buClr>
                        <a:buSzTx/>
                        <a:buFont typeface="Arial" panose="020B0604020202020204" pitchFamily="34" charset="0"/>
                        <a:buNone/>
                        <a:tabLst/>
                        <a:defRPr/>
                      </a:pPr>
                      <a:endParaRPr lang="is-IS" sz="1000" kern="1200" dirty="0">
                        <a:solidFill>
                          <a:schemeClr val="tx1"/>
                        </a:solidFill>
                        <a:effectLst/>
                        <a:latin typeface="+mn-lt"/>
                        <a:ea typeface="+mn-ea"/>
                        <a:cs typeface="+mn-cs"/>
                      </a:endParaRPr>
                    </a:p>
                  </a:txBody>
                  <a:tcPr marL="27432" marR="27432" marT="27432" marB="27432"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b="1" dirty="0">
                          <a:solidFill>
                            <a:srgbClr val="FF0000"/>
                          </a:solidFill>
                          <a:effectLst/>
                          <a:latin typeface="+mn-lt"/>
                          <a:ea typeface="Calibri" charset="0"/>
                          <a:cs typeface="Times New Roman" charset="0"/>
                        </a:rPr>
                        <a:t>30 (1.5%)</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b="1" dirty="0">
                          <a:solidFill>
                            <a:srgbClr val="FF0000"/>
                          </a:solidFill>
                          <a:effectLst/>
                          <a:latin typeface="+mn-lt"/>
                          <a:ea typeface="Calibri" charset="0"/>
                          <a:cs typeface="Times New Roman" charset="0"/>
                        </a:rPr>
                        <a:t>20 (1.0%)</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74320">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Cerebrovascular event</a:t>
                      </a:r>
                    </a:p>
                  </a:txBody>
                  <a:tcPr marL="1828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16 (0.8%)</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7 (0.3%)</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b="1" dirty="0">
                          <a:solidFill>
                            <a:srgbClr val="FF0000"/>
                          </a:solidFill>
                          <a:effectLst/>
                          <a:latin typeface="+mn-lt"/>
                          <a:ea typeface="Calibri" charset="0"/>
                          <a:cs typeface="Times New Roman" charset="0"/>
                        </a:rPr>
                        <a:t>45 (2.2%)</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b="1" dirty="0">
                          <a:solidFill>
                            <a:srgbClr val="FF0000"/>
                          </a:solidFill>
                          <a:effectLst/>
                          <a:latin typeface="+mn-lt"/>
                          <a:ea typeface="Calibri" charset="0"/>
                          <a:cs typeface="Times New Roman" charset="0"/>
                        </a:rPr>
                        <a:t>27 (1.3%)</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274320">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Heart failure</a:t>
                      </a:r>
                    </a:p>
                  </a:txBody>
                  <a:tcPr marL="1828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4 (0.2%)</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8 (0.4%)</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12 (0.6%)</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23 (1.1%)</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274320">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Death</a:t>
                      </a:r>
                      <a:endParaRPr lang="en-US" sz="1000" b="0" dirty="0">
                        <a:solidFill>
                          <a:schemeClr val="tx1"/>
                        </a:solidFill>
                        <a:effectLst/>
                        <a:latin typeface="+mn-lt"/>
                        <a:ea typeface="Calibri" charset="0"/>
                        <a:cs typeface="Times New Roman" charset="0"/>
                      </a:endParaRPr>
                    </a:p>
                  </a:txBody>
                  <a:tcPr marL="1828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17 (0.8%)</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12 (0.6%)</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0"/>
                        </a:spcBef>
                      </a:pPr>
                      <a:endParaRPr lang="en-US" sz="1000" dirty="0">
                        <a:solidFill>
                          <a:schemeClr val="tx1"/>
                        </a:solidFill>
                        <a:latin typeface="+mn-lt"/>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58 (2.8%)</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55 (2.7%)</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65760">
                <a:tc>
                  <a:txBody>
                    <a:bodyPr/>
                    <a:lstStyle/>
                    <a:p>
                      <a:pPr marL="57150" marR="0" indent="-57150">
                        <a:lnSpc>
                          <a:spcPct val="90000"/>
                        </a:lnSpc>
                        <a:spcBef>
                          <a:spcPts val="0"/>
                        </a:spcBef>
                        <a:spcAft>
                          <a:spcPts val="0"/>
                        </a:spcAft>
                      </a:pPr>
                      <a:r>
                        <a:rPr lang="en-US" sz="1000" b="1" dirty="0">
                          <a:solidFill>
                            <a:schemeClr val="tx1"/>
                          </a:solidFill>
                          <a:effectLst/>
                          <a:latin typeface="+mn-lt"/>
                          <a:ea typeface="Calibri" charset="0"/>
                          <a:cs typeface="Times New Roman" charset="0"/>
                        </a:rPr>
                        <a:t>Noncoronary revascularisation</a:t>
                      </a:r>
                    </a:p>
                  </a:txBody>
                  <a:tcPr marL="182880" marR="27432"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3 (0.1%)</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 (0.2%)</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6 (0.3%)</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10 (0.5%)</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548640">
                <a:tc>
                  <a:txBody>
                    <a:bodyPr/>
                    <a:lstStyle/>
                    <a:p>
                      <a:pPr marL="57150" marR="0" indent="-57150" algn="l" defTabSz="914400" rtl="0" eaLnBrk="1" latinLnBrk="0" hangingPunct="1">
                        <a:lnSpc>
                          <a:spcPct val="90000"/>
                        </a:lnSpc>
                        <a:spcBef>
                          <a:spcPts val="0"/>
                        </a:spcBef>
                        <a:spcAft>
                          <a:spcPts val="0"/>
                        </a:spcAft>
                      </a:pPr>
                      <a:r>
                        <a:rPr lang="en-US" sz="1000" b="1" kern="1200" dirty="0">
                          <a:solidFill>
                            <a:schemeClr val="tx1"/>
                          </a:solidFill>
                          <a:effectLst/>
                          <a:latin typeface="+mn-lt"/>
                          <a:ea typeface="Calibri" charset="0"/>
                          <a:cs typeface="Times New Roman" charset="0"/>
                        </a:rPr>
                        <a:t>Peripheral vascular ischaemic event not requiring revascularisation</a:t>
                      </a:r>
                    </a:p>
                  </a:txBody>
                  <a:tcPr marL="1828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0</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 (&lt;0.1%)</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 (&lt;0.1%)</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5 (0.2%)</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274320">
                <a:tc>
                  <a:txBody>
                    <a:bodyPr/>
                    <a:lstStyle/>
                    <a:p>
                      <a:pPr marL="0" marR="0">
                        <a:lnSpc>
                          <a:spcPct val="90000"/>
                        </a:lnSpc>
                        <a:spcBef>
                          <a:spcPts val="0"/>
                        </a:spcBef>
                        <a:spcAft>
                          <a:spcPts val="0"/>
                        </a:spcAft>
                      </a:pPr>
                      <a:r>
                        <a:rPr lang="en-US" sz="1000" b="1" dirty="0">
                          <a:solidFill>
                            <a:schemeClr val="tx1"/>
                          </a:solidFill>
                          <a:effectLst/>
                          <a:latin typeface="+mn-lt"/>
                          <a:ea typeface="Calibri" charset="0"/>
                          <a:cs typeface="Times New Roman" charset="0"/>
                        </a:rPr>
                        <a:t>Death</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30 (1.5%)</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21 (1.0%)</a:t>
                      </a:r>
                      <a:r>
                        <a:rPr lang="en-US" sz="1000" baseline="30000" dirty="0">
                          <a:solidFill>
                            <a:schemeClr val="tx1"/>
                          </a:solidFill>
                          <a:effectLst/>
                          <a:latin typeface="Arial"/>
                          <a:ea typeface="Calibri" charset="0"/>
                          <a:cs typeface="Arial"/>
                        </a:rPr>
                        <a:t>‡</a:t>
                      </a:r>
                      <a:endParaRPr lang="en-US" sz="1000" baseline="30000" dirty="0">
                        <a:solidFill>
                          <a:schemeClr val="tx1"/>
                        </a:solidFill>
                        <a:effectLst/>
                        <a:latin typeface="+mn-lt"/>
                        <a:ea typeface="Calibri" charset="0"/>
                        <a:cs typeface="Times New Roman" charset="0"/>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endParaRPr lang="en-US" sz="1000" dirty="0">
                        <a:solidFill>
                          <a:schemeClr val="tx1"/>
                        </a:solidFill>
                        <a:effectLst/>
                        <a:latin typeface="+mn-lt"/>
                        <a:ea typeface="Calibri" charset="0"/>
                        <a:cs typeface="Times New Roman" charset="0"/>
                      </a:endParaRPr>
                    </a:p>
                  </a:txBody>
                  <a:tcPr marL="27432" marR="27432"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90 (4.4%)</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1000" dirty="0">
                          <a:solidFill>
                            <a:schemeClr val="tx1"/>
                          </a:solidFill>
                          <a:effectLst/>
                          <a:latin typeface="+mn-lt"/>
                          <a:ea typeface="Calibri" charset="0"/>
                          <a:cs typeface="Times New Roman" charset="0"/>
                        </a:rPr>
                        <a:t>90 (4.5%)</a:t>
                      </a:r>
                      <a:r>
                        <a:rPr lang="en-US" sz="1000" baseline="30000" dirty="0">
                          <a:solidFill>
                            <a:schemeClr val="tx1"/>
                          </a:solidFill>
                          <a:effectLst/>
                          <a:latin typeface="+mn-lt"/>
                          <a:ea typeface="Calibri" charset="0"/>
                          <a:cs typeface="Times New Roman" charset="0"/>
                        </a:rPr>
                        <a:t>‡</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bl>
          </a:graphicData>
        </a:graphic>
      </p:graphicFrame>
      <p:sp>
        <p:nvSpPr>
          <p:cNvPr id="8" name="Rectangle 7"/>
          <p:cNvSpPr/>
          <p:nvPr/>
        </p:nvSpPr>
        <p:spPr>
          <a:xfrm>
            <a:off x="5761707" y="1297745"/>
            <a:ext cx="2878629" cy="418230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691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63</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2" name="Image 1" descr="Capture d’écran 2021-04-14 à 15.05.28.png"/>
          <p:cNvPicPr>
            <a:picLocks noChangeAspect="1"/>
          </p:cNvPicPr>
          <p:nvPr/>
        </p:nvPicPr>
        <p:blipFill rotWithShape="1">
          <a:blip r:embed="rId2">
            <a:extLst>
              <a:ext uri="{28A0092B-C50C-407E-A947-70E740481C1C}">
                <a14:useLocalDpi xmlns:a14="http://schemas.microsoft.com/office/drawing/2010/main" val="0"/>
              </a:ext>
            </a:extLst>
          </a:blip>
          <a:srcRect r="17783" b="22350"/>
          <a:stretch/>
        </p:blipFill>
        <p:spPr>
          <a:xfrm>
            <a:off x="1494410" y="788741"/>
            <a:ext cx="6164612" cy="3277634"/>
          </a:xfrm>
          <a:prstGeom prst="rect">
            <a:avLst/>
          </a:prstGeom>
        </p:spPr>
      </p:pic>
      <p:sp>
        <p:nvSpPr>
          <p:cNvPr id="3" name="ZoneTexte 2"/>
          <p:cNvSpPr txBox="1"/>
          <p:nvPr/>
        </p:nvSpPr>
        <p:spPr>
          <a:xfrm>
            <a:off x="1296867" y="4452380"/>
            <a:ext cx="6951450" cy="2092881"/>
          </a:xfrm>
          <a:prstGeom prst="rect">
            <a:avLst/>
          </a:prstGeom>
          <a:noFill/>
        </p:spPr>
        <p:txBody>
          <a:bodyPr wrap="square" rtlCol="0">
            <a:spAutoFit/>
          </a:bodyPr>
          <a:lstStyle/>
          <a:p>
            <a:pPr marL="285750" indent="-285750">
              <a:buFontTx/>
              <a:buChar char="•"/>
            </a:pPr>
            <a:endParaRPr lang="en-US" sz="1400" dirty="0" smtClean="0">
              <a:latin typeface="Times New Roman"/>
              <a:cs typeface="Times New Roman"/>
            </a:endParaRPr>
          </a:p>
          <a:p>
            <a:pPr marL="285750" indent="-285750">
              <a:buFontTx/>
              <a:buChar char="•"/>
            </a:pPr>
            <a:r>
              <a:rPr lang="en-US" sz="1400" dirty="0" err="1" smtClean="0">
                <a:latin typeface="Times New Roman"/>
                <a:cs typeface="Times New Roman"/>
              </a:rPr>
              <a:t>Aussi</a:t>
            </a:r>
            <a:r>
              <a:rPr lang="en-US" sz="1400" dirty="0" smtClean="0">
                <a:latin typeface="Times New Roman"/>
                <a:cs typeface="Times New Roman"/>
              </a:rPr>
              <a:t> des </a:t>
            </a:r>
            <a:r>
              <a:rPr lang="en-US" sz="1400" dirty="0" err="1" smtClean="0">
                <a:latin typeface="Times New Roman"/>
                <a:cs typeface="Times New Roman"/>
              </a:rPr>
              <a:t>effets</a:t>
            </a:r>
            <a:r>
              <a:rPr lang="en-US" sz="1400" dirty="0" smtClean="0">
                <a:latin typeface="Times New Roman"/>
                <a:cs typeface="Times New Roman"/>
              </a:rPr>
              <a:t> </a:t>
            </a:r>
            <a:r>
              <a:rPr lang="en-US" sz="1400" dirty="0" err="1" smtClean="0">
                <a:latin typeface="Times New Roman"/>
                <a:cs typeface="Times New Roman"/>
              </a:rPr>
              <a:t>secondaires</a:t>
            </a:r>
            <a:r>
              <a:rPr lang="en-US" sz="1400" dirty="0" smtClean="0">
                <a:latin typeface="Times New Roman"/>
                <a:cs typeface="Times New Roman"/>
              </a:rPr>
              <a:t> CV avec les </a:t>
            </a:r>
            <a:r>
              <a:rPr lang="en-US" sz="1400" dirty="0" err="1" smtClean="0">
                <a:latin typeface="Times New Roman"/>
                <a:cs typeface="Times New Roman"/>
              </a:rPr>
              <a:t>oestrogènes</a:t>
            </a:r>
            <a:r>
              <a:rPr lang="en-US" sz="1400" dirty="0" smtClean="0">
                <a:latin typeface="Times New Roman"/>
                <a:cs typeface="Times New Roman"/>
              </a:rPr>
              <a:t>, le </a:t>
            </a:r>
            <a:r>
              <a:rPr lang="en-US" sz="1400" dirty="0" err="1" smtClean="0">
                <a:latin typeface="Times New Roman"/>
                <a:cs typeface="Times New Roman"/>
              </a:rPr>
              <a:t>protelos</a:t>
            </a:r>
            <a:r>
              <a:rPr lang="en-US" sz="1400" dirty="0" smtClean="0">
                <a:latin typeface="Times New Roman"/>
                <a:cs typeface="Times New Roman"/>
              </a:rPr>
              <a:t> et </a:t>
            </a:r>
            <a:r>
              <a:rPr lang="en-US" sz="1400" dirty="0" err="1" smtClean="0">
                <a:latin typeface="Times New Roman"/>
                <a:cs typeface="Times New Roman"/>
              </a:rPr>
              <a:t>l’adenacatib</a:t>
            </a:r>
            <a:r>
              <a:rPr lang="en-US" sz="1400" dirty="0">
                <a:latin typeface="Times New Roman"/>
                <a:cs typeface="Times New Roman"/>
              </a:rPr>
              <a:t> </a:t>
            </a:r>
            <a:r>
              <a:rPr lang="en-US" sz="1400" dirty="0" smtClean="0">
                <a:latin typeface="Times New Roman"/>
                <a:cs typeface="Times New Roman"/>
              </a:rPr>
              <a:t>(</a:t>
            </a:r>
            <a:r>
              <a:rPr lang="en-US" sz="1400" dirty="0" smtClean="0">
                <a:latin typeface="Times New Roman"/>
                <a:cs typeface="Times New Roman"/>
              </a:rPr>
              <a:t>anti-</a:t>
            </a:r>
            <a:r>
              <a:rPr lang="en-US" sz="1400" dirty="0" err="1" smtClean="0">
                <a:latin typeface="Times New Roman"/>
                <a:cs typeface="Times New Roman"/>
              </a:rPr>
              <a:t>cathepsin</a:t>
            </a:r>
            <a:r>
              <a:rPr lang="en-US" sz="1400" dirty="0" smtClean="0">
                <a:latin typeface="Times New Roman"/>
                <a:cs typeface="Times New Roman"/>
              </a:rPr>
              <a:t> K)</a:t>
            </a:r>
          </a:p>
          <a:p>
            <a:pPr marL="285750" indent="-285750">
              <a:buFontTx/>
              <a:buChar char="•"/>
            </a:pPr>
            <a:endParaRPr lang="en-US" sz="1400" dirty="0" smtClean="0">
              <a:latin typeface="Times New Roman"/>
              <a:cs typeface="Times New Roman"/>
            </a:endParaRPr>
          </a:p>
          <a:p>
            <a:pPr marL="285750" indent="-285750">
              <a:buFontTx/>
              <a:buChar char="•"/>
            </a:pPr>
            <a:r>
              <a:rPr lang="en-US" sz="1400" dirty="0" smtClean="0">
                <a:latin typeface="Times New Roman"/>
                <a:cs typeface="Times New Roman"/>
              </a:rPr>
              <a:t>Comment </a:t>
            </a:r>
            <a:r>
              <a:rPr lang="en-US" sz="1400" dirty="0" err="1" smtClean="0">
                <a:latin typeface="Times New Roman"/>
                <a:cs typeface="Times New Roman"/>
              </a:rPr>
              <a:t>expliquer</a:t>
            </a:r>
            <a:r>
              <a:rPr lang="en-US" sz="1400" dirty="0" smtClean="0">
                <a:latin typeface="Times New Roman"/>
                <a:cs typeface="Times New Roman"/>
              </a:rPr>
              <a:t> les </a:t>
            </a:r>
            <a:r>
              <a:rPr lang="en-US" sz="1400" dirty="0" err="1" smtClean="0">
                <a:latin typeface="Times New Roman"/>
                <a:cs typeface="Times New Roman"/>
              </a:rPr>
              <a:t>effets</a:t>
            </a:r>
            <a:r>
              <a:rPr lang="en-US" sz="1400" dirty="0" smtClean="0">
                <a:latin typeface="Times New Roman"/>
                <a:cs typeface="Times New Roman"/>
              </a:rPr>
              <a:t> </a:t>
            </a:r>
            <a:r>
              <a:rPr lang="en-US" sz="1400" dirty="0" err="1" smtClean="0">
                <a:latin typeface="Times New Roman"/>
                <a:cs typeface="Times New Roman"/>
              </a:rPr>
              <a:t>secondaires</a:t>
            </a:r>
            <a:r>
              <a:rPr lang="en-US" sz="1400" dirty="0" smtClean="0">
                <a:latin typeface="Times New Roman"/>
                <a:cs typeface="Times New Roman"/>
              </a:rPr>
              <a:t> cardio-</a:t>
            </a:r>
            <a:r>
              <a:rPr lang="en-US" sz="1400" dirty="0" err="1" smtClean="0">
                <a:latin typeface="Times New Roman"/>
                <a:cs typeface="Times New Roman"/>
              </a:rPr>
              <a:t>vasculaires</a:t>
            </a:r>
            <a:r>
              <a:rPr lang="en-US" sz="1400" dirty="0" smtClean="0">
                <a:latin typeface="Times New Roman"/>
                <a:cs typeface="Times New Roman"/>
              </a:rPr>
              <a:t>? </a:t>
            </a:r>
            <a:endParaRPr lang="en-US" sz="1400" dirty="0" smtClean="0">
              <a:latin typeface="Times New Roman"/>
              <a:cs typeface="Times New Roman"/>
            </a:endParaRPr>
          </a:p>
          <a:p>
            <a:r>
              <a:rPr lang="en-US" sz="1400" dirty="0" smtClean="0">
                <a:latin typeface="Times New Roman"/>
                <a:cs typeface="Times New Roman"/>
              </a:rPr>
              <a:t>	&gt; </a:t>
            </a:r>
            <a:r>
              <a:rPr lang="en-US" sz="1400" dirty="0" smtClean="0">
                <a:latin typeface="Times New Roman"/>
                <a:cs typeface="Times New Roman"/>
              </a:rPr>
              <a:t>Population </a:t>
            </a:r>
            <a:r>
              <a:rPr lang="en-US" sz="1400" dirty="0" err="1" smtClean="0">
                <a:latin typeface="Times New Roman"/>
                <a:cs typeface="Times New Roman"/>
              </a:rPr>
              <a:t>à</a:t>
            </a:r>
            <a:r>
              <a:rPr lang="en-US" sz="1400" dirty="0" smtClean="0">
                <a:latin typeface="Times New Roman"/>
                <a:cs typeface="Times New Roman"/>
              </a:rPr>
              <a:t> plus grand </a:t>
            </a:r>
            <a:r>
              <a:rPr lang="en-US" sz="1400" dirty="0" err="1" smtClean="0">
                <a:latin typeface="Times New Roman"/>
                <a:cs typeface="Times New Roman"/>
              </a:rPr>
              <a:t>risque</a:t>
            </a:r>
            <a:r>
              <a:rPr lang="en-US" sz="1400" dirty="0" smtClean="0">
                <a:latin typeface="Times New Roman"/>
                <a:cs typeface="Times New Roman"/>
              </a:rPr>
              <a:t> ?</a:t>
            </a:r>
            <a:endParaRPr lang="en-US" sz="1400" dirty="0" smtClean="0">
              <a:latin typeface="Times New Roman"/>
              <a:cs typeface="Times New Roman"/>
            </a:endParaRPr>
          </a:p>
          <a:p>
            <a:r>
              <a:rPr lang="en-US" sz="1400" dirty="0" smtClean="0">
                <a:latin typeface="Times New Roman"/>
                <a:cs typeface="Times New Roman"/>
              </a:rPr>
              <a:t>	&gt; </a:t>
            </a:r>
            <a:r>
              <a:rPr lang="fr-FR" sz="1400" dirty="0" smtClean="0">
                <a:latin typeface="Wingdings"/>
                <a:ea typeface="Wingdings"/>
                <a:cs typeface="Wingdings"/>
                <a:sym typeface="Wingdings"/>
              </a:rPr>
              <a:t> </a:t>
            </a:r>
            <a:r>
              <a:rPr lang="en-US" sz="1400" dirty="0" smtClean="0">
                <a:latin typeface="Times New Roman"/>
                <a:cs typeface="Times New Roman"/>
              </a:rPr>
              <a:t>du </a:t>
            </a:r>
            <a:r>
              <a:rPr lang="en-US" sz="1400" dirty="0" err="1" smtClean="0">
                <a:latin typeface="Times New Roman"/>
                <a:cs typeface="Times New Roman"/>
              </a:rPr>
              <a:t>risque</a:t>
            </a:r>
            <a:r>
              <a:rPr lang="en-US" sz="1400" dirty="0" smtClean="0">
                <a:latin typeface="Times New Roman"/>
                <a:cs typeface="Times New Roman"/>
              </a:rPr>
              <a:t> avec </a:t>
            </a:r>
            <a:r>
              <a:rPr lang="en-US" sz="1400" dirty="0" err="1" smtClean="0">
                <a:latin typeface="Times New Roman"/>
                <a:cs typeface="Times New Roman"/>
              </a:rPr>
              <a:t>l’alendronate</a:t>
            </a:r>
            <a:r>
              <a:rPr lang="en-US" sz="1400" dirty="0" smtClean="0">
                <a:latin typeface="Times New Roman"/>
                <a:cs typeface="Times New Roman"/>
              </a:rPr>
              <a:t> ?</a:t>
            </a:r>
            <a:endParaRPr lang="en-US" sz="1400" dirty="0" smtClean="0">
              <a:latin typeface="Times New Roman"/>
              <a:cs typeface="Times New Roman"/>
            </a:endParaRPr>
          </a:p>
          <a:p>
            <a:r>
              <a:rPr lang="en-US" sz="1400" dirty="0" smtClean="0">
                <a:latin typeface="Times New Roman"/>
                <a:cs typeface="Times New Roman"/>
              </a:rPr>
              <a:t>	&gt; </a:t>
            </a:r>
            <a:r>
              <a:rPr lang="en-US" sz="1400" dirty="0" err="1" smtClean="0">
                <a:latin typeface="Times New Roman"/>
                <a:cs typeface="Times New Roman"/>
              </a:rPr>
              <a:t>sclerostine</a:t>
            </a:r>
            <a:r>
              <a:rPr lang="en-US" sz="1400" dirty="0" smtClean="0">
                <a:latin typeface="Times New Roman"/>
                <a:cs typeface="Times New Roman"/>
              </a:rPr>
              <a:t> </a:t>
            </a:r>
            <a:r>
              <a:rPr lang="en-US" sz="1400" dirty="0" smtClean="0">
                <a:latin typeface="Times New Roman"/>
                <a:cs typeface="Times New Roman"/>
              </a:rPr>
              <a:t>= </a:t>
            </a:r>
            <a:r>
              <a:rPr lang="en-US" sz="1400" dirty="0" err="1" smtClean="0">
                <a:latin typeface="Times New Roman"/>
                <a:cs typeface="Times New Roman"/>
              </a:rPr>
              <a:t>régulateur</a:t>
            </a:r>
            <a:r>
              <a:rPr lang="en-US" sz="1400" dirty="0" smtClean="0">
                <a:latin typeface="Times New Roman"/>
                <a:cs typeface="Times New Roman"/>
              </a:rPr>
              <a:t> </a:t>
            </a:r>
            <a:r>
              <a:rPr lang="en-US" sz="1400" dirty="0" err="1" smtClean="0">
                <a:latin typeface="Times New Roman"/>
                <a:cs typeface="Times New Roman"/>
              </a:rPr>
              <a:t>négatif</a:t>
            </a:r>
            <a:r>
              <a:rPr lang="en-US" sz="1400" dirty="0" smtClean="0">
                <a:latin typeface="Times New Roman"/>
                <a:cs typeface="Times New Roman"/>
              </a:rPr>
              <a:t> des calcifications </a:t>
            </a:r>
            <a:r>
              <a:rPr lang="en-US" sz="1400" dirty="0" err="1" smtClean="0">
                <a:latin typeface="Times New Roman"/>
                <a:cs typeface="Times New Roman"/>
              </a:rPr>
              <a:t>vasculaires</a:t>
            </a:r>
            <a:r>
              <a:rPr lang="en-US" sz="1400" dirty="0" smtClean="0">
                <a:latin typeface="Times New Roman"/>
                <a:cs typeface="Times New Roman"/>
              </a:rPr>
              <a:t> chez les </a:t>
            </a:r>
            <a:r>
              <a:rPr lang="en-US" sz="1400" dirty="0" err="1" smtClean="0">
                <a:latin typeface="Times New Roman"/>
                <a:cs typeface="Times New Roman"/>
              </a:rPr>
              <a:t>animaux</a:t>
            </a:r>
            <a:endParaRPr lang="en-US" sz="1400" dirty="0" smtClean="0">
              <a:latin typeface="Times New Roman"/>
              <a:cs typeface="Times New Roman"/>
            </a:endParaRPr>
          </a:p>
          <a:p>
            <a:endParaRPr lang="fr-FR" dirty="0"/>
          </a:p>
        </p:txBody>
      </p:sp>
    </p:spTree>
    <p:extLst>
      <p:ext uri="{BB962C8B-B14F-4D97-AF65-F5344CB8AC3E}">
        <p14:creationId xmlns:p14="http://schemas.microsoft.com/office/powerpoint/2010/main" val="178585658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64</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2" name="Image 1" descr="Capture d’écran 2021-04-14 à 15.05.51.png"/>
          <p:cNvPicPr>
            <a:picLocks noChangeAspect="1"/>
          </p:cNvPicPr>
          <p:nvPr/>
        </p:nvPicPr>
        <p:blipFill rotWithShape="1">
          <a:blip r:embed="rId2">
            <a:extLst>
              <a:ext uri="{28A0092B-C50C-407E-A947-70E740481C1C}">
                <a14:useLocalDpi xmlns:a14="http://schemas.microsoft.com/office/drawing/2010/main" val="0"/>
              </a:ext>
            </a:extLst>
          </a:blip>
          <a:srcRect b="21182"/>
          <a:stretch/>
        </p:blipFill>
        <p:spPr>
          <a:xfrm>
            <a:off x="0" y="578459"/>
            <a:ext cx="9144000" cy="4057290"/>
          </a:xfrm>
          <a:prstGeom prst="rect">
            <a:avLst/>
          </a:prstGeom>
        </p:spPr>
      </p:pic>
      <p:pic>
        <p:nvPicPr>
          <p:cNvPr id="7" name="Image 6" descr="Capture d’écran 2021-04-14 à 14.50.56.png"/>
          <p:cNvPicPr>
            <a:picLocks noChangeAspect="1"/>
          </p:cNvPicPr>
          <p:nvPr/>
        </p:nvPicPr>
        <p:blipFill rotWithShape="1">
          <a:blip r:embed="rId3">
            <a:extLst>
              <a:ext uri="{28A0092B-C50C-407E-A947-70E740481C1C}">
                <a14:useLocalDpi xmlns:a14="http://schemas.microsoft.com/office/drawing/2010/main" val="0"/>
              </a:ext>
            </a:extLst>
          </a:blip>
          <a:srcRect l="2843" r="9801"/>
          <a:stretch/>
        </p:blipFill>
        <p:spPr>
          <a:xfrm>
            <a:off x="1373371" y="4928311"/>
            <a:ext cx="6900555" cy="1435100"/>
          </a:xfrm>
          <a:prstGeom prst="rect">
            <a:avLst/>
          </a:prstGeom>
        </p:spPr>
      </p:pic>
    </p:spTree>
    <p:extLst>
      <p:ext uri="{BB962C8B-B14F-4D97-AF65-F5344CB8AC3E}">
        <p14:creationId xmlns:p14="http://schemas.microsoft.com/office/powerpoint/2010/main" val="156301785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65</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296866" y="9570"/>
            <a:ext cx="7698317" cy="2308324"/>
          </a:xfrm>
          <a:prstGeom prst="rect">
            <a:avLst/>
          </a:prstGeom>
          <a:noFill/>
        </p:spPr>
        <p:txBody>
          <a:bodyPr wrap="square" rtlCol="0">
            <a:spAutoFit/>
          </a:bodyPr>
          <a:lstStyle/>
          <a:p>
            <a:r>
              <a:rPr lang="fr-FR" dirty="0" smtClean="0"/>
              <a:t>EVINITY® fait l’objet d’une surveillance supplémentaire et d’un Plan de Gestion des Risques comme demandé par l’EMA</a:t>
            </a:r>
          </a:p>
          <a:p>
            <a:endParaRPr lang="fr-FR" dirty="0"/>
          </a:p>
          <a:p>
            <a:r>
              <a:rPr lang="fr-FR" dirty="0" smtClean="0"/>
              <a:t>Le patient doit </a:t>
            </a:r>
            <a:r>
              <a:rPr lang="fr-FR" dirty="0" smtClean="0"/>
              <a:t>être informé des risques liés au traitement et recevoir une carte de Surveillance du Patient</a:t>
            </a:r>
          </a:p>
          <a:p>
            <a:endParaRPr lang="fr-FR" dirty="0" smtClean="0"/>
          </a:p>
          <a:p>
            <a:endParaRPr lang="fr-FR" dirty="0" smtClean="0"/>
          </a:p>
          <a:p>
            <a:endParaRPr lang="fr-FR" dirty="0"/>
          </a:p>
        </p:txBody>
      </p:sp>
    </p:spTree>
    <p:extLst>
      <p:ext uri="{BB962C8B-B14F-4D97-AF65-F5344CB8AC3E}">
        <p14:creationId xmlns:p14="http://schemas.microsoft.com/office/powerpoint/2010/main" val="24345773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66</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296866" y="9570"/>
            <a:ext cx="7698317" cy="4616649"/>
          </a:xfrm>
          <a:prstGeom prst="rect">
            <a:avLst/>
          </a:prstGeom>
          <a:noFill/>
        </p:spPr>
        <p:txBody>
          <a:bodyPr wrap="square" rtlCol="0">
            <a:spAutoFit/>
          </a:bodyPr>
          <a:lstStyle/>
          <a:p>
            <a:r>
              <a:rPr lang="fr-FR" dirty="0" smtClean="0"/>
              <a:t>EVINITY® fait l’objet d’une surveillance supplémentaire et d’un Plan de Gestion des Risques comme demandé par l’EMA</a:t>
            </a:r>
          </a:p>
          <a:p>
            <a:endParaRPr lang="fr-FR" dirty="0"/>
          </a:p>
          <a:p>
            <a:r>
              <a:rPr lang="fr-FR" dirty="0" smtClean="0"/>
              <a:t>Le patient doit </a:t>
            </a:r>
            <a:r>
              <a:rPr lang="fr-FR" dirty="0" smtClean="0"/>
              <a:t>être informé des risques liés au traitement et recevoir une carte de Surveillance du Patient</a:t>
            </a:r>
          </a:p>
          <a:p>
            <a:endParaRPr lang="fr-FR" dirty="0" smtClean="0"/>
          </a:p>
          <a:p>
            <a:r>
              <a:rPr lang="fr-FR" b="1" dirty="0" smtClean="0"/>
              <a:t>« Balance philosophique »</a:t>
            </a:r>
          </a:p>
          <a:p>
            <a:endParaRPr lang="fr-FR" sz="800" dirty="0"/>
          </a:p>
          <a:p>
            <a:r>
              <a:rPr lang="fr-FR" dirty="0" smtClean="0"/>
              <a:t>Expliquer les effets secondaires en détail malgré leur rareté</a:t>
            </a:r>
          </a:p>
          <a:p>
            <a:r>
              <a:rPr lang="fr-FR" sz="800" i="1" dirty="0"/>
              <a:t>	</a:t>
            </a:r>
            <a:r>
              <a:rPr lang="fr-FR" i="1" dirty="0" smtClean="0"/>
              <a:t>« Ouvrir la boite de Pandore » et s’exposer à un refus du traitement / 	</a:t>
            </a:r>
            <a:r>
              <a:rPr lang="fr-FR" i="1" dirty="0" err="1" smtClean="0"/>
              <a:t>compliance</a:t>
            </a:r>
            <a:r>
              <a:rPr lang="fr-FR" i="1" dirty="0" smtClean="0"/>
              <a:t> basse malgré le risque élevé de fracture</a:t>
            </a:r>
          </a:p>
          <a:p>
            <a:endParaRPr lang="fr-FR" sz="800" dirty="0" smtClean="0"/>
          </a:p>
          <a:p>
            <a:endParaRPr lang="fr-FR" sz="800" dirty="0" smtClean="0"/>
          </a:p>
          <a:p>
            <a:r>
              <a:rPr lang="fr-FR" dirty="0" smtClean="0"/>
              <a:t>Banaliser les effets secondaires des traitements de l’ostéoporose</a:t>
            </a:r>
          </a:p>
          <a:p>
            <a:r>
              <a:rPr lang="fr-FR" sz="800" dirty="0"/>
              <a:t>	</a:t>
            </a:r>
            <a:r>
              <a:rPr lang="fr-FR" i="1" dirty="0" smtClean="0"/>
              <a:t>« Technique de l’autruche » et s’exposer à une perte de confiance si un 	événement survient (ou si le patient en entend parler)</a:t>
            </a:r>
            <a:endParaRPr lang="fr-FR" i="1" dirty="0"/>
          </a:p>
          <a:p>
            <a:endParaRPr lang="fr-FR" dirty="0" smtClean="0"/>
          </a:p>
          <a:p>
            <a:endParaRPr lang="fr-FR" dirty="0"/>
          </a:p>
        </p:txBody>
      </p:sp>
      <p:pic>
        <p:nvPicPr>
          <p:cNvPr id="5" name="Image 4" descr="Capture d’écran 2020-12-26 à 21.51.16.png"/>
          <p:cNvPicPr>
            <a:picLocks noChangeAspect="1"/>
          </p:cNvPicPr>
          <p:nvPr/>
        </p:nvPicPr>
        <p:blipFill rotWithShape="1">
          <a:blip r:embed="rId2">
            <a:extLst>
              <a:ext uri="{28A0092B-C50C-407E-A947-70E740481C1C}">
                <a14:useLocalDpi xmlns:a14="http://schemas.microsoft.com/office/drawing/2010/main" val="0"/>
              </a:ext>
            </a:extLst>
          </a:blip>
          <a:srcRect l="18379" r="16240"/>
          <a:stretch/>
        </p:blipFill>
        <p:spPr>
          <a:xfrm>
            <a:off x="2435928" y="4271874"/>
            <a:ext cx="2158357" cy="2296156"/>
          </a:xfrm>
          <a:prstGeom prst="rect">
            <a:avLst/>
          </a:prstGeom>
        </p:spPr>
      </p:pic>
      <p:pic>
        <p:nvPicPr>
          <p:cNvPr id="7" name="Image 6" descr="pf1fT-XdDaBEwH5og68CJWOFKXc@526x6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819" y="4271874"/>
            <a:ext cx="1857024" cy="2174766"/>
          </a:xfrm>
          <a:prstGeom prst="rect">
            <a:avLst/>
          </a:prstGeom>
        </p:spPr>
      </p:pic>
    </p:spTree>
    <p:extLst>
      <p:ext uri="{BB962C8B-B14F-4D97-AF65-F5344CB8AC3E}">
        <p14:creationId xmlns:p14="http://schemas.microsoft.com/office/powerpoint/2010/main" val="288920385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296866" y="9570"/>
            <a:ext cx="7698317" cy="2154436"/>
          </a:xfrm>
          <a:prstGeom prst="rect">
            <a:avLst/>
          </a:prstGeom>
          <a:noFill/>
        </p:spPr>
        <p:txBody>
          <a:bodyPr wrap="square" rtlCol="0">
            <a:spAutoFit/>
          </a:bodyPr>
          <a:lstStyle/>
          <a:p>
            <a:r>
              <a:rPr lang="fr-FR" dirty="0" smtClean="0"/>
              <a:t>Le patient ne connaît généralement pas son risque réel de fracture ni les conséquences d’une fracture ostéoporotique majeure, et il surestime les capacité du calcium et de la vitamine D à réduire le risque fracturaire</a:t>
            </a:r>
          </a:p>
          <a:p>
            <a:endParaRPr lang="fr-FR" sz="800" dirty="0"/>
          </a:p>
          <a:p>
            <a:r>
              <a:rPr lang="fr-FR" dirty="0" smtClean="0"/>
              <a:t>Le patient connaît les effets secondaires via la notice scientifique, via internet ou via un autre praticien</a:t>
            </a:r>
          </a:p>
          <a:p>
            <a:endParaRPr lang="fr-FR" dirty="0" smtClean="0"/>
          </a:p>
          <a:p>
            <a:endParaRPr lang="fr-FR" dirty="0"/>
          </a:p>
        </p:txBody>
      </p:sp>
      <p:pic>
        <p:nvPicPr>
          <p:cNvPr id="2" name="Image 1" descr="Capture d’écran 2022-01-10 à 12.21.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9" y="1630437"/>
            <a:ext cx="4099716" cy="3068132"/>
          </a:xfrm>
          <a:prstGeom prst="rect">
            <a:avLst/>
          </a:prstGeom>
        </p:spPr>
      </p:pic>
      <p:pic>
        <p:nvPicPr>
          <p:cNvPr id="6" name="Image 5" descr="Capture d’écran 2022-01-10 à 12.22.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907" y="2026838"/>
            <a:ext cx="4657872" cy="2480629"/>
          </a:xfrm>
          <a:prstGeom prst="rect">
            <a:avLst/>
          </a:prstGeom>
        </p:spPr>
      </p:pic>
      <p:sp>
        <p:nvSpPr>
          <p:cNvPr id="9" name="Rectangle 8"/>
          <p:cNvSpPr/>
          <p:nvPr/>
        </p:nvSpPr>
        <p:spPr>
          <a:xfrm>
            <a:off x="1296866" y="6545998"/>
            <a:ext cx="7567399" cy="307777"/>
          </a:xfrm>
          <a:prstGeom prst="rect">
            <a:avLst/>
          </a:prstGeom>
        </p:spPr>
        <p:txBody>
          <a:bodyPr wrap="square">
            <a:spAutoFit/>
          </a:bodyPr>
          <a:lstStyle/>
          <a:p>
            <a:r>
              <a:rPr lang="fr-FR" sz="1400" b="1" dirty="0" err="1"/>
              <a:t>Barrionuevo</a:t>
            </a:r>
            <a:r>
              <a:rPr lang="fr-FR" sz="1400" b="1" dirty="0"/>
              <a:t> et al. 2019. </a:t>
            </a:r>
            <a:r>
              <a:rPr lang="fr-FR" sz="1400" b="1" dirty="0" smtClean="0"/>
              <a:t>Effet  sur les fractures vertébrales</a:t>
            </a:r>
            <a:endParaRPr lang="fr-FR" sz="1400" b="1" dirty="0"/>
          </a:p>
        </p:txBody>
      </p:sp>
      <p:pic>
        <p:nvPicPr>
          <p:cNvPr id="10" name="Image 9" descr="Capture d’écran 2021-04-17 à 14.58.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2" y="4798523"/>
            <a:ext cx="9144000" cy="835572"/>
          </a:xfrm>
          <a:prstGeom prst="rect">
            <a:avLst/>
          </a:prstGeom>
        </p:spPr>
      </p:pic>
      <p:pic>
        <p:nvPicPr>
          <p:cNvPr id="11" name="Image 10" descr="Capture d’écran 2021-04-17 à 14.58.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2" y="5735351"/>
            <a:ext cx="9144000" cy="693683"/>
          </a:xfrm>
          <a:prstGeom prst="rect">
            <a:avLst/>
          </a:prstGeom>
        </p:spPr>
      </p:pic>
      <p:sp>
        <p:nvSpPr>
          <p:cNvPr id="12" name="Rectangle 11"/>
          <p:cNvSpPr/>
          <p:nvPr/>
        </p:nvSpPr>
        <p:spPr>
          <a:xfrm>
            <a:off x="1960074" y="5769219"/>
            <a:ext cx="862446" cy="712401"/>
          </a:xfrm>
          <a:prstGeom prst="rect">
            <a:avLst/>
          </a:prstGeom>
          <a:solidFill>
            <a:schemeClr val="accent2">
              <a:lumMod val="40000"/>
              <a:lumOff val="60000"/>
              <a:alpha val="23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7449110" y="5795113"/>
            <a:ext cx="862446" cy="712401"/>
          </a:xfrm>
          <a:prstGeom prst="rect">
            <a:avLst/>
          </a:prstGeom>
          <a:solidFill>
            <a:schemeClr val="accent3">
              <a:lumMod val="40000"/>
              <a:lumOff val="60000"/>
              <a:alpha val="23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2893200" y="5769219"/>
            <a:ext cx="3659999" cy="712401"/>
          </a:xfrm>
          <a:prstGeom prst="rect">
            <a:avLst/>
          </a:prstGeom>
          <a:solidFill>
            <a:schemeClr val="accent3">
              <a:lumMod val="40000"/>
              <a:lumOff val="60000"/>
              <a:alpha val="23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996335" y="5769219"/>
            <a:ext cx="862446" cy="712401"/>
          </a:xfrm>
          <a:prstGeom prst="rect">
            <a:avLst/>
          </a:prstGeom>
          <a:solidFill>
            <a:schemeClr val="accent2">
              <a:lumMod val="40000"/>
              <a:lumOff val="60000"/>
              <a:alpha val="23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2858958" y="5010122"/>
            <a:ext cx="862446" cy="712401"/>
          </a:xfrm>
          <a:prstGeom prst="rect">
            <a:avLst/>
          </a:prstGeom>
          <a:solidFill>
            <a:schemeClr val="accent2">
              <a:lumMod val="40000"/>
              <a:lumOff val="60000"/>
              <a:alpha val="23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8255577" y="5791795"/>
            <a:ext cx="862446" cy="712401"/>
          </a:xfrm>
          <a:prstGeom prst="rect">
            <a:avLst/>
          </a:prstGeom>
          <a:solidFill>
            <a:schemeClr val="accent3">
              <a:lumMod val="40000"/>
              <a:lumOff val="60000"/>
              <a:alpha val="23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063042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68</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296866" y="9570"/>
            <a:ext cx="7698317" cy="5632312"/>
          </a:xfrm>
          <a:prstGeom prst="rect">
            <a:avLst/>
          </a:prstGeom>
          <a:noFill/>
        </p:spPr>
        <p:txBody>
          <a:bodyPr wrap="square" rtlCol="0">
            <a:spAutoFit/>
          </a:bodyPr>
          <a:lstStyle/>
          <a:p>
            <a:r>
              <a:rPr lang="fr-FR" dirty="0" smtClean="0"/>
              <a:t>EVINITY® fait l’objet d’une surveillance supplémentaire et d’un Plan de Gestion des Risques comme demandé par l’EMA</a:t>
            </a:r>
          </a:p>
          <a:p>
            <a:endParaRPr lang="fr-FR" dirty="0"/>
          </a:p>
          <a:p>
            <a:r>
              <a:rPr lang="fr-FR" dirty="0" smtClean="0"/>
              <a:t>Le patient doit </a:t>
            </a:r>
            <a:r>
              <a:rPr lang="fr-FR" dirty="0" smtClean="0"/>
              <a:t>être informé des risques liés au traitement et recevoir une carte de Surveillance du Patient</a:t>
            </a:r>
          </a:p>
          <a:p>
            <a:endParaRPr lang="fr-FR" dirty="0"/>
          </a:p>
          <a:p>
            <a:pPr marL="342900" indent="-342900">
              <a:buAutoNum type="arabicPeriod"/>
            </a:pPr>
            <a:r>
              <a:rPr lang="fr-FR" b="1" dirty="0" smtClean="0"/>
              <a:t>Contre-indication en cas d’hypocalcémie</a:t>
            </a:r>
          </a:p>
          <a:p>
            <a:pPr marL="342900" indent="-342900">
              <a:buAutoNum type="arabicPeriod"/>
            </a:pPr>
            <a:endParaRPr lang="fr-FR" dirty="0"/>
          </a:p>
          <a:p>
            <a:pPr marL="800100" lvl="1" indent="-342900">
              <a:buAutoNum type="arabicPeriod"/>
            </a:pPr>
            <a:r>
              <a:rPr lang="fr-FR" dirty="0" smtClean="0"/>
              <a:t>Mesure préalable et correction si nécessaire</a:t>
            </a:r>
          </a:p>
          <a:p>
            <a:pPr marL="800100" lvl="1" indent="-342900">
              <a:buAutoNum type="arabicPeriod"/>
            </a:pPr>
            <a:r>
              <a:rPr lang="fr-FR" dirty="0" smtClean="0"/>
              <a:t>Surveillance clinique</a:t>
            </a:r>
          </a:p>
          <a:p>
            <a:pPr lvl="2"/>
            <a:r>
              <a:rPr lang="fr-FR" dirty="0" smtClean="0"/>
              <a:t>Crampes/spasmes ; paresthésies ; contraction du visage ; crises convulsives ; effets neuropsychiatriques</a:t>
            </a:r>
          </a:p>
          <a:p>
            <a:pPr lvl="2"/>
            <a:r>
              <a:rPr lang="fr-FR" dirty="0" smtClean="0"/>
              <a:t>Mesure du calcium si symptômes</a:t>
            </a:r>
          </a:p>
          <a:p>
            <a:pPr marL="800100" lvl="1" indent="-342900">
              <a:buAutoNum type="arabicPeriod"/>
            </a:pPr>
            <a:r>
              <a:rPr lang="fr-FR" dirty="0" smtClean="0"/>
              <a:t>GFR &lt; 30 ml/min ou dialyse : majoration du risque et surveillance biologique nécessaire</a:t>
            </a:r>
            <a:endParaRPr lang="fr-FR" dirty="0"/>
          </a:p>
          <a:p>
            <a:pPr marL="800100" lvl="1" indent="-342900">
              <a:buAutoNum type="arabicPeriod"/>
            </a:pPr>
            <a:endParaRPr lang="fr-FR" dirty="0" smtClean="0"/>
          </a:p>
          <a:p>
            <a:pPr marL="800100" lvl="1" indent="-342900">
              <a:buAutoNum type="arabicPeriod"/>
            </a:pPr>
            <a:endParaRPr lang="fr-FR" dirty="0"/>
          </a:p>
          <a:p>
            <a:pPr lvl="1"/>
            <a:r>
              <a:rPr lang="fr-FR" dirty="0" smtClean="0"/>
              <a:t>Rationnel : hypocalcémie transitoire observée dans les essai clinique</a:t>
            </a:r>
          </a:p>
          <a:p>
            <a:pPr lvl="1"/>
            <a:endParaRPr lang="fr-FR" dirty="0"/>
          </a:p>
          <a:p>
            <a:pPr lvl="1"/>
            <a:r>
              <a:rPr lang="fr-FR" dirty="0" smtClean="0"/>
              <a:t>Idem </a:t>
            </a:r>
            <a:r>
              <a:rPr lang="fr-FR" dirty="0" err="1" smtClean="0"/>
              <a:t>Denosumab</a:t>
            </a:r>
            <a:r>
              <a:rPr lang="fr-FR" dirty="0" smtClean="0"/>
              <a:t> </a:t>
            </a:r>
            <a:r>
              <a:rPr lang="mr-IN" dirty="0" smtClean="0"/>
              <a:t>…</a:t>
            </a:r>
            <a:endParaRPr lang="fr-FR" dirty="0" smtClean="0"/>
          </a:p>
        </p:txBody>
      </p:sp>
    </p:spTree>
    <p:extLst>
      <p:ext uri="{BB962C8B-B14F-4D97-AF65-F5344CB8AC3E}">
        <p14:creationId xmlns:p14="http://schemas.microsoft.com/office/powerpoint/2010/main" val="125533749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69</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296866" y="9570"/>
            <a:ext cx="7698317" cy="7294305"/>
          </a:xfrm>
          <a:prstGeom prst="rect">
            <a:avLst/>
          </a:prstGeom>
          <a:noFill/>
        </p:spPr>
        <p:txBody>
          <a:bodyPr wrap="square" rtlCol="0">
            <a:spAutoFit/>
          </a:bodyPr>
          <a:lstStyle/>
          <a:p>
            <a:r>
              <a:rPr lang="fr-FR" dirty="0" smtClean="0"/>
              <a:t>EVINITY® fait l’objet d’une surveillance supplémentaire et d’un Plan de Gestion des Risques comme demandé par l’EMA</a:t>
            </a:r>
          </a:p>
          <a:p>
            <a:endParaRPr lang="fr-FR" dirty="0"/>
          </a:p>
          <a:p>
            <a:r>
              <a:rPr lang="fr-FR" dirty="0" smtClean="0"/>
              <a:t>Le patient doit </a:t>
            </a:r>
            <a:r>
              <a:rPr lang="fr-FR" dirty="0" smtClean="0"/>
              <a:t>être informé des risques liés au traitement et recevoir une carte de Surveillance du Patient</a:t>
            </a:r>
          </a:p>
          <a:p>
            <a:endParaRPr lang="fr-FR" dirty="0"/>
          </a:p>
          <a:p>
            <a:pPr marL="342900" indent="-342900">
              <a:buFontTx/>
              <a:buAutoNum type="arabicPeriod"/>
            </a:pPr>
            <a:r>
              <a:rPr lang="fr-FR" dirty="0">
                <a:solidFill>
                  <a:srgbClr val="A6A6A6"/>
                </a:solidFill>
              </a:rPr>
              <a:t>Contre-indication en cas </a:t>
            </a:r>
            <a:r>
              <a:rPr lang="fr-FR" dirty="0" smtClean="0">
                <a:solidFill>
                  <a:srgbClr val="A6A6A6"/>
                </a:solidFill>
              </a:rPr>
              <a:t>d’hypocalcémie</a:t>
            </a:r>
            <a:endParaRPr lang="fr-FR" dirty="0" smtClean="0">
              <a:solidFill>
                <a:srgbClr val="A6A6A6"/>
              </a:solidFill>
            </a:endParaRPr>
          </a:p>
          <a:p>
            <a:pPr marL="342900" indent="-342900">
              <a:buAutoNum type="arabicPeriod"/>
            </a:pPr>
            <a:r>
              <a:rPr lang="fr-FR" b="1" dirty="0" smtClean="0"/>
              <a:t>Contre-indication en cas d’ATCD d’infarctus du myocarde ou d’AVC</a:t>
            </a:r>
          </a:p>
          <a:p>
            <a:pPr marL="342900" indent="-342900">
              <a:buAutoNum type="arabicPeriod"/>
            </a:pPr>
            <a:r>
              <a:rPr lang="fr-FR" b="1" dirty="0" smtClean="0"/>
              <a:t>Chez les patients sans ATCD, le rapport risque / bénéfice individuel du traitement doit être soigneusement évalué</a:t>
            </a:r>
          </a:p>
          <a:p>
            <a:pPr marL="342900" indent="-342900">
              <a:buAutoNum type="arabicPeriod"/>
            </a:pPr>
            <a:endParaRPr lang="fr-FR" b="1" dirty="0"/>
          </a:p>
          <a:p>
            <a:pPr lvl="1"/>
            <a:r>
              <a:rPr lang="fr-FR" dirty="0" smtClean="0"/>
              <a:t>Tenir compte de la balance « risque de fracture » et « risque cardio-vasculaire »</a:t>
            </a:r>
          </a:p>
          <a:p>
            <a:pPr lvl="2"/>
            <a:r>
              <a:rPr lang="fr-FR" dirty="0" smtClean="0"/>
              <a:t>Maladie CV établie, hyperlipidémie, diabète sucré, tabagisme, insuffisance rénale sévère, âge</a:t>
            </a:r>
          </a:p>
          <a:p>
            <a:pPr lvl="2"/>
            <a:endParaRPr lang="fr-FR" dirty="0" smtClean="0"/>
          </a:p>
          <a:p>
            <a:pPr lvl="1"/>
            <a:r>
              <a:rPr lang="fr-FR" dirty="0" smtClean="0"/>
              <a:t>Arrêt du traitement si événement cardiovasculaire durant le traitement</a:t>
            </a:r>
          </a:p>
          <a:p>
            <a:pPr lvl="1"/>
            <a:endParaRPr lang="fr-FR" dirty="0"/>
          </a:p>
          <a:p>
            <a:pPr lvl="1"/>
            <a:r>
              <a:rPr lang="fr-FR" dirty="0" smtClean="0"/>
              <a:t>Note : </a:t>
            </a:r>
          </a:p>
          <a:p>
            <a:pPr lvl="1"/>
            <a:r>
              <a:rPr lang="fr-FR" dirty="0"/>
              <a:t>	</a:t>
            </a:r>
            <a:r>
              <a:rPr lang="fr-FR" dirty="0" smtClean="0"/>
              <a:t>En Belgique, les patients sont </a:t>
            </a:r>
            <a:r>
              <a:rPr lang="fr-FR" i="1" dirty="0" smtClean="0"/>
              <a:t>de facto </a:t>
            </a:r>
            <a:r>
              <a:rPr lang="fr-FR" dirty="0" smtClean="0"/>
              <a:t>à haut risque de fracture vu les critères de remboursement</a:t>
            </a:r>
          </a:p>
          <a:p>
            <a:pPr lvl="1"/>
            <a:r>
              <a:rPr lang="fr-FR" dirty="0"/>
              <a:t>	</a:t>
            </a:r>
            <a:r>
              <a:rPr lang="fr-FR" dirty="0" smtClean="0"/>
              <a:t>Idem </a:t>
            </a:r>
            <a:r>
              <a:rPr lang="fr-FR" dirty="0" err="1" smtClean="0"/>
              <a:t>Raloxifène</a:t>
            </a:r>
            <a:r>
              <a:rPr lang="fr-FR" dirty="0" smtClean="0"/>
              <a:t> </a:t>
            </a:r>
            <a:r>
              <a:rPr lang="mr-IN" dirty="0" smtClean="0"/>
              <a:t>…</a:t>
            </a:r>
            <a:r>
              <a:rPr lang="nl-BE" dirty="0" smtClean="0"/>
              <a:t> </a:t>
            </a:r>
          </a:p>
          <a:p>
            <a:pPr lvl="1"/>
            <a:r>
              <a:rPr lang="nl-BE" dirty="0"/>
              <a:t>	</a:t>
            </a:r>
            <a:r>
              <a:rPr lang="nl-BE" dirty="0" smtClean="0"/>
              <a:t>Insuffisant rénal ? Pas de contre-indication en cas de GFR &lt; 30 ml/min </a:t>
            </a:r>
            <a:r>
              <a:rPr lang="mr-IN" dirty="0" smtClean="0"/>
              <a:t>…</a:t>
            </a:r>
            <a:endParaRPr lang="fr-FR" dirty="0" smtClean="0"/>
          </a:p>
          <a:p>
            <a:pPr lvl="1"/>
            <a:r>
              <a:rPr lang="fr-FR" dirty="0"/>
              <a:t>	</a:t>
            </a:r>
            <a:endParaRPr lang="fr-FR" dirty="0" smtClean="0"/>
          </a:p>
          <a:p>
            <a:pPr marL="342900" indent="-342900">
              <a:buAutoNum type="arabicPeriod"/>
            </a:pPr>
            <a:endParaRPr lang="fr-FR" b="1" dirty="0" smtClean="0"/>
          </a:p>
          <a:p>
            <a:pPr marL="342900" indent="-342900">
              <a:buAutoNum type="arabicPeriod"/>
            </a:pPr>
            <a:endParaRPr lang="fr-FR" dirty="0"/>
          </a:p>
        </p:txBody>
      </p:sp>
    </p:spTree>
    <p:extLst>
      <p:ext uri="{BB962C8B-B14F-4D97-AF65-F5344CB8AC3E}">
        <p14:creationId xmlns:p14="http://schemas.microsoft.com/office/powerpoint/2010/main" val="29160739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pic>
        <p:nvPicPr>
          <p:cNvPr id="4" name="Image 3" descr="Capture d’écran 2022-01-10 à 10.3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2" y="89200"/>
            <a:ext cx="7133013" cy="3969063"/>
          </a:xfrm>
          <a:prstGeom prst="rect">
            <a:avLst/>
          </a:prstGeom>
        </p:spPr>
      </p:pic>
      <p:pic>
        <p:nvPicPr>
          <p:cNvPr id="5" name="Image 4" descr="Capture d’écran 2022-01-10 à 09.29.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674" y="3107207"/>
            <a:ext cx="5969490" cy="3398409"/>
          </a:xfrm>
          <a:prstGeom prst="rect">
            <a:avLst/>
          </a:prstGeom>
        </p:spPr>
      </p:pic>
      <p:sp>
        <p:nvSpPr>
          <p:cNvPr id="6" name="ZoneTexte 5"/>
          <p:cNvSpPr txBox="1"/>
          <p:nvPr/>
        </p:nvSpPr>
        <p:spPr>
          <a:xfrm>
            <a:off x="73980" y="6579591"/>
            <a:ext cx="4237057" cy="307777"/>
          </a:xfrm>
          <a:prstGeom prst="rect">
            <a:avLst/>
          </a:prstGeom>
          <a:noFill/>
        </p:spPr>
        <p:txBody>
          <a:bodyPr wrap="none" rtlCol="0">
            <a:spAutoFit/>
          </a:bodyPr>
          <a:lstStyle/>
          <a:p>
            <a:r>
              <a:rPr lang="fr-FR" sz="1400" dirty="0" smtClean="0"/>
              <a:t>Journal </a:t>
            </a:r>
            <a:r>
              <a:rPr lang="fr-FR" sz="1400" dirty="0"/>
              <a:t>of </a:t>
            </a:r>
            <a:r>
              <a:rPr lang="fr-FR" sz="1400" dirty="0" err="1"/>
              <a:t>Pharmacy</a:t>
            </a:r>
            <a:r>
              <a:rPr lang="fr-FR" sz="1400" dirty="0"/>
              <a:t> </a:t>
            </a:r>
            <a:r>
              <a:rPr lang="fr-FR" sz="1400" dirty="0" err="1"/>
              <a:t>Technology</a:t>
            </a:r>
            <a:r>
              <a:rPr lang="fr-FR" sz="1400" dirty="0"/>
              <a:t> 2021, Vol. 37(1) 45–</a:t>
            </a:r>
            <a:r>
              <a:rPr lang="fr-FR" sz="1400" dirty="0" smtClean="0"/>
              <a:t>52</a:t>
            </a:r>
            <a:endParaRPr lang="fr-FR" sz="1400" dirty="0"/>
          </a:p>
        </p:txBody>
      </p:sp>
    </p:spTree>
    <p:extLst>
      <p:ext uri="{BB962C8B-B14F-4D97-AF65-F5344CB8AC3E}">
        <p14:creationId xmlns:p14="http://schemas.microsoft.com/office/powerpoint/2010/main" val="122708056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70</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3" name="ZoneTexte 2"/>
          <p:cNvSpPr txBox="1"/>
          <p:nvPr/>
        </p:nvSpPr>
        <p:spPr>
          <a:xfrm>
            <a:off x="1296866" y="9570"/>
            <a:ext cx="7698317" cy="7571303"/>
          </a:xfrm>
          <a:prstGeom prst="rect">
            <a:avLst/>
          </a:prstGeom>
          <a:noFill/>
        </p:spPr>
        <p:txBody>
          <a:bodyPr wrap="square" rtlCol="0">
            <a:spAutoFit/>
          </a:bodyPr>
          <a:lstStyle/>
          <a:p>
            <a:r>
              <a:rPr lang="fr-FR" dirty="0" smtClean="0"/>
              <a:t>EVINITY® fait l’objet d’une surveillance supplémentaire et d’un Plan de Gestion des Risques comme demandé par l’EMA</a:t>
            </a:r>
          </a:p>
          <a:p>
            <a:endParaRPr lang="fr-FR" dirty="0"/>
          </a:p>
          <a:p>
            <a:r>
              <a:rPr lang="fr-FR" dirty="0" smtClean="0"/>
              <a:t>Le patient doit </a:t>
            </a:r>
            <a:r>
              <a:rPr lang="fr-FR" dirty="0" smtClean="0"/>
              <a:t>être informé des risques liés au traitement et recevoir une carte de Surveillance du Patient</a:t>
            </a:r>
          </a:p>
          <a:p>
            <a:endParaRPr lang="fr-FR" dirty="0">
              <a:solidFill>
                <a:schemeClr val="bg1">
                  <a:lumMod val="65000"/>
                </a:schemeClr>
              </a:solidFill>
            </a:endParaRPr>
          </a:p>
          <a:p>
            <a:pPr marL="342900" indent="-342900">
              <a:buFontTx/>
              <a:buAutoNum type="arabicPeriod"/>
            </a:pPr>
            <a:r>
              <a:rPr lang="fr-FR" dirty="0">
                <a:solidFill>
                  <a:schemeClr val="bg1">
                    <a:lumMod val="65000"/>
                  </a:schemeClr>
                </a:solidFill>
              </a:rPr>
              <a:t>Contre-indication en cas </a:t>
            </a:r>
            <a:r>
              <a:rPr lang="fr-FR" dirty="0" smtClean="0">
                <a:solidFill>
                  <a:schemeClr val="bg1">
                    <a:lumMod val="65000"/>
                  </a:schemeClr>
                </a:solidFill>
              </a:rPr>
              <a:t>d’hypocalcémie</a:t>
            </a:r>
            <a:endParaRPr lang="fr-FR" dirty="0" smtClean="0">
              <a:solidFill>
                <a:schemeClr val="bg1">
                  <a:lumMod val="65000"/>
                </a:schemeClr>
              </a:solidFill>
            </a:endParaRPr>
          </a:p>
          <a:p>
            <a:pPr marL="342900" indent="-342900">
              <a:buAutoNum type="arabicPeriod"/>
            </a:pPr>
            <a:r>
              <a:rPr lang="fr-FR" dirty="0" smtClean="0">
                <a:solidFill>
                  <a:schemeClr val="bg1">
                    <a:lumMod val="65000"/>
                  </a:schemeClr>
                </a:solidFill>
              </a:rPr>
              <a:t>Contre-indication en cas d’ATCD d’infarctus du myocarde ou d’AVC</a:t>
            </a:r>
          </a:p>
          <a:p>
            <a:pPr marL="342900" indent="-342900">
              <a:buAutoNum type="arabicPeriod"/>
            </a:pPr>
            <a:r>
              <a:rPr lang="fr-FR" dirty="0" smtClean="0">
                <a:solidFill>
                  <a:schemeClr val="bg1">
                    <a:lumMod val="65000"/>
                  </a:schemeClr>
                </a:solidFill>
              </a:rPr>
              <a:t>Chez les patients sans ATCD, le rapport risque / bénéfice individuel du traitement doit être soigneusement évalué</a:t>
            </a:r>
          </a:p>
          <a:p>
            <a:pPr marL="342900" indent="-342900">
              <a:buAutoNum type="arabicPeriod"/>
            </a:pPr>
            <a:r>
              <a:rPr lang="fr-FR" b="1" dirty="0" smtClean="0"/>
              <a:t>Les facteurs de risque pour le développement de l’ostéonécrose de la mâchoire doivent être prises en compte et les mesures préventives doivent être encouragées</a:t>
            </a:r>
          </a:p>
          <a:p>
            <a:pPr marL="342900" indent="-342900">
              <a:buAutoNum type="arabicPeriod"/>
            </a:pPr>
            <a:endParaRPr lang="fr-FR" b="1" dirty="0"/>
          </a:p>
          <a:p>
            <a:pPr marL="800100" lvl="1" indent="-342900">
              <a:buAutoNum type="arabicPeriod"/>
            </a:pPr>
            <a:r>
              <a:rPr lang="fr-FR" dirty="0" smtClean="0"/>
              <a:t>Prendre en compte les FR d’ONM au moment de la prescription</a:t>
            </a:r>
          </a:p>
          <a:p>
            <a:pPr lvl="2"/>
            <a:r>
              <a:rPr lang="fr-FR" i="1" dirty="0" smtClean="0"/>
              <a:t>Idem bisphosphonate et </a:t>
            </a:r>
            <a:r>
              <a:rPr lang="fr-FR" i="1" dirty="0" err="1" smtClean="0"/>
              <a:t>denosumab</a:t>
            </a:r>
            <a:endParaRPr lang="fr-FR" i="1" dirty="0" smtClean="0"/>
          </a:p>
          <a:p>
            <a:pPr lvl="2"/>
            <a:endParaRPr lang="fr-FR" dirty="0" smtClean="0"/>
          </a:p>
          <a:p>
            <a:pPr marL="800100" lvl="1" indent="-342900">
              <a:buAutoNum type="arabicPeriod"/>
            </a:pPr>
            <a:r>
              <a:rPr lang="fr-FR" dirty="0" smtClean="0"/>
              <a:t>Encourager les patients à </a:t>
            </a:r>
          </a:p>
          <a:p>
            <a:pPr marL="1257300" lvl="2" indent="-342900">
              <a:buAutoNum type="arabicPeriod"/>
            </a:pPr>
            <a:r>
              <a:rPr lang="fr-FR" dirty="0" smtClean="0"/>
              <a:t>Signaler tout symptôme dentaire</a:t>
            </a:r>
          </a:p>
          <a:p>
            <a:pPr marL="1257300" lvl="2" indent="-342900">
              <a:buAutoNum type="arabicPeriod"/>
            </a:pPr>
            <a:r>
              <a:rPr lang="fr-FR" dirty="0" smtClean="0"/>
              <a:t>Maintenir une bonne hygiène buccale</a:t>
            </a:r>
          </a:p>
          <a:p>
            <a:pPr marL="1257300" lvl="2" indent="-342900">
              <a:buAutoNum type="arabicPeriod"/>
            </a:pPr>
            <a:r>
              <a:rPr lang="fr-FR" dirty="0" smtClean="0"/>
              <a:t>Recevoir des examens dentaires réguliers</a:t>
            </a:r>
          </a:p>
          <a:p>
            <a:pPr lvl="3"/>
            <a:endParaRPr lang="fr-FR" b="1" dirty="0" smtClean="0"/>
          </a:p>
          <a:p>
            <a:pPr marL="800100" lvl="1" indent="-342900">
              <a:buAutoNum type="arabicPeriod"/>
            </a:pPr>
            <a:endParaRPr lang="fr-FR" b="1" dirty="0" smtClean="0"/>
          </a:p>
          <a:p>
            <a:pPr marL="342900" indent="-342900">
              <a:buAutoNum type="arabicPeriod"/>
            </a:pPr>
            <a:endParaRPr lang="fr-FR" b="1" dirty="0"/>
          </a:p>
          <a:p>
            <a:pPr lvl="1"/>
            <a:r>
              <a:rPr lang="fr-FR" dirty="0"/>
              <a:t>	</a:t>
            </a:r>
            <a:endParaRPr lang="fr-FR" dirty="0" smtClean="0"/>
          </a:p>
          <a:p>
            <a:pPr marL="342900" indent="-342900">
              <a:buAutoNum type="arabicPeriod"/>
            </a:pPr>
            <a:endParaRPr lang="fr-FR" b="1" dirty="0" smtClean="0"/>
          </a:p>
          <a:p>
            <a:pPr marL="342900" indent="-342900">
              <a:buAutoNum type="arabicPeriod"/>
            </a:pPr>
            <a:endParaRPr lang="fr-FR" dirty="0"/>
          </a:p>
        </p:txBody>
      </p:sp>
    </p:spTree>
    <p:extLst>
      <p:ext uri="{BB962C8B-B14F-4D97-AF65-F5344CB8AC3E}">
        <p14:creationId xmlns:p14="http://schemas.microsoft.com/office/powerpoint/2010/main" val="38541147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71</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Rectangle 1"/>
          <p:cNvSpPr/>
          <p:nvPr/>
        </p:nvSpPr>
        <p:spPr>
          <a:xfrm>
            <a:off x="1296866" y="189006"/>
            <a:ext cx="5377882" cy="461665"/>
          </a:xfrm>
          <a:prstGeom prst="rect">
            <a:avLst/>
          </a:prstGeom>
        </p:spPr>
        <p:txBody>
          <a:bodyPr wrap="square">
            <a:spAutoFit/>
          </a:bodyPr>
          <a:lstStyle/>
          <a:p>
            <a:endParaRPr lang="fr-FR" sz="800" b="1" dirty="0"/>
          </a:p>
          <a:p>
            <a:r>
              <a:rPr lang="fr-FR" sz="1600" dirty="0" smtClean="0"/>
              <a:t>	</a:t>
            </a:r>
            <a:endParaRPr lang="fr-FR" dirty="0"/>
          </a:p>
        </p:txBody>
      </p:sp>
      <p:sp>
        <p:nvSpPr>
          <p:cNvPr id="8" name="ZoneTexte 7"/>
          <p:cNvSpPr txBox="1"/>
          <p:nvPr/>
        </p:nvSpPr>
        <p:spPr>
          <a:xfrm>
            <a:off x="1905140" y="772003"/>
            <a:ext cx="5724644" cy="5047536"/>
          </a:xfrm>
          <a:prstGeom prst="rect">
            <a:avLst/>
          </a:prstGeom>
          <a:noFill/>
        </p:spPr>
        <p:txBody>
          <a:bodyPr wrap="none" rtlCol="0">
            <a:spAutoFit/>
          </a:bodyPr>
          <a:lstStyle/>
          <a:p>
            <a:r>
              <a:rPr lang="fr-FR" dirty="0" smtClean="0"/>
              <a:t>Rappel des facteurs de risque</a:t>
            </a:r>
          </a:p>
          <a:p>
            <a:endParaRPr lang="fr-FR" dirty="0"/>
          </a:p>
          <a:p>
            <a:pPr marL="285750" indent="-285750">
              <a:buFontTx/>
              <a:buChar char="•"/>
            </a:pPr>
            <a:r>
              <a:rPr lang="fr-FR" dirty="0" smtClean="0"/>
              <a:t> Liés aux </a:t>
            </a:r>
            <a:r>
              <a:rPr lang="fr-FR" u="sng" dirty="0" err="1" smtClean="0"/>
              <a:t>co-morbidités</a:t>
            </a:r>
            <a:r>
              <a:rPr lang="fr-FR" u="sng" dirty="0" smtClean="0"/>
              <a:t> systémiques</a:t>
            </a:r>
          </a:p>
          <a:p>
            <a:pPr marL="742950" lvl="1" indent="-285750">
              <a:buFontTx/>
              <a:buChar char="•"/>
            </a:pPr>
            <a:r>
              <a:rPr lang="fr-FR" sz="1600" dirty="0" smtClean="0"/>
              <a:t>Corticothérapie</a:t>
            </a:r>
          </a:p>
          <a:p>
            <a:pPr marL="742950" lvl="1" indent="-285750">
              <a:buFontTx/>
              <a:buChar char="•"/>
            </a:pPr>
            <a:r>
              <a:rPr lang="fr-FR" sz="1600" dirty="0" smtClean="0"/>
              <a:t>Tabagisme actif</a:t>
            </a:r>
          </a:p>
          <a:p>
            <a:pPr marL="742950" lvl="1" indent="-285750">
              <a:buFontTx/>
              <a:buChar char="•"/>
            </a:pPr>
            <a:r>
              <a:rPr lang="fr-FR" sz="1600" dirty="0" smtClean="0"/>
              <a:t>Diabète sucré</a:t>
            </a:r>
          </a:p>
          <a:p>
            <a:pPr marL="742950" lvl="1" indent="-285750">
              <a:buFontTx/>
              <a:buChar char="•"/>
            </a:pPr>
            <a:r>
              <a:rPr lang="fr-FR" sz="1600" dirty="0" smtClean="0"/>
              <a:t>Irradiation sur la mâchoire</a:t>
            </a:r>
          </a:p>
          <a:p>
            <a:pPr marL="742950" lvl="1" indent="-285750">
              <a:buFontTx/>
              <a:buChar char="•"/>
            </a:pPr>
            <a:r>
              <a:rPr lang="fr-FR" sz="1600" dirty="0" smtClean="0"/>
              <a:t>Néoplasie associée / chimiothérapie</a:t>
            </a:r>
          </a:p>
          <a:p>
            <a:pPr marL="285750" indent="-285750">
              <a:buFontTx/>
              <a:buChar char="•"/>
            </a:pPr>
            <a:endParaRPr lang="fr-FR" dirty="0"/>
          </a:p>
          <a:p>
            <a:pPr marL="285750" indent="-285750">
              <a:buFontTx/>
              <a:buChar char="•"/>
            </a:pPr>
            <a:r>
              <a:rPr lang="fr-FR" dirty="0" smtClean="0"/>
              <a:t>Liés à la </a:t>
            </a:r>
            <a:r>
              <a:rPr lang="fr-FR" u="sng" dirty="0" smtClean="0"/>
              <a:t>sphère dentaire</a:t>
            </a:r>
          </a:p>
          <a:p>
            <a:pPr marL="742950" lvl="1" indent="-285750">
              <a:buFontTx/>
              <a:buChar char="•"/>
            </a:pPr>
            <a:r>
              <a:rPr lang="fr-FR" sz="1600" dirty="0" smtClean="0"/>
              <a:t>Extraction dentaire ou geste touchant à la trame osseuse</a:t>
            </a:r>
          </a:p>
          <a:p>
            <a:pPr marL="742950" lvl="1" indent="-285750">
              <a:buFontTx/>
              <a:buChar char="•"/>
            </a:pPr>
            <a:r>
              <a:rPr lang="fr-FR" sz="1600" dirty="0" smtClean="0"/>
              <a:t>Maladie dentaire ou parodontale </a:t>
            </a:r>
            <a:r>
              <a:rPr lang="fr-FR" sz="1600" dirty="0" err="1" smtClean="0"/>
              <a:t>pré-existante</a:t>
            </a:r>
            <a:endParaRPr lang="fr-FR" sz="1600" dirty="0" smtClean="0"/>
          </a:p>
          <a:p>
            <a:pPr marL="742950" lvl="1" indent="-285750">
              <a:buFontTx/>
              <a:buChar char="•"/>
            </a:pPr>
            <a:r>
              <a:rPr lang="fr-FR" sz="1600" dirty="0" smtClean="0"/>
              <a:t>Mauvaise hygiène dentaire</a:t>
            </a:r>
          </a:p>
          <a:p>
            <a:pPr marL="285750" indent="-285750">
              <a:buFontTx/>
              <a:buChar char="•"/>
            </a:pPr>
            <a:endParaRPr lang="fr-FR" dirty="0"/>
          </a:p>
          <a:p>
            <a:pPr marL="285750" indent="-285750">
              <a:buFontTx/>
              <a:buChar char="•"/>
            </a:pPr>
            <a:r>
              <a:rPr lang="fr-FR" dirty="0" smtClean="0"/>
              <a:t>Liés au </a:t>
            </a:r>
            <a:r>
              <a:rPr lang="fr-FR" u="sng" dirty="0" smtClean="0"/>
              <a:t>traitement</a:t>
            </a:r>
            <a:r>
              <a:rPr lang="fr-FR" dirty="0" smtClean="0"/>
              <a:t> </a:t>
            </a:r>
          </a:p>
          <a:p>
            <a:pPr marL="742950" lvl="1" indent="-285750">
              <a:buFontTx/>
              <a:buChar char="•"/>
            </a:pPr>
            <a:r>
              <a:rPr lang="fr-FR" sz="1600" dirty="0"/>
              <a:t>D</a:t>
            </a:r>
            <a:r>
              <a:rPr lang="fr-FR" sz="1600" dirty="0" smtClean="0"/>
              <a:t>ose cumulée (dose par traitement et nombres de doses)</a:t>
            </a:r>
          </a:p>
          <a:p>
            <a:pPr marL="742950" lvl="1" indent="-285750">
              <a:buFontTx/>
              <a:buChar char="•"/>
            </a:pPr>
            <a:r>
              <a:rPr lang="fr-FR" sz="1600" dirty="0" smtClean="0"/>
              <a:t>Puissance et potentiel anti-</a:t>
            </a:r>
            <a:r>
              <a:rPr lang="fr-FR" sz="1600" dirty="0" err="1" smtClean="0"/>
              <a:t>résorptif</a:t>
            </a:r>
            <a:r>
              <a:rPr lang="fr-FR" sz="1600" dirty="0" smtClean="0"/>
              <a:t> ?</a:t>
            </a:r>
          </a:p>
          <a:p>
            <a:pPr marL="742950" lvl="1" indent="-285750">
              <a:buFontTx/>
              <a:buChar char="•"/>
            </a:pPr>
            <a:endParaRPr lang="fr-FR" dirty="0"/>
          </a:p>
          <a:p>
            <a:pPr marL="285750" indent="-285750">
              <a:buFontTx/>
              <a:buChar char="•"/>
            </a:pPr>
            <a:endParaRPr lang="fr-FR" dirty="0"/>
          </a:p>
        </p:txBody>
      </p:sp>
    </p:spTree>
    <p:extLst>
      <p:ext uri="{BB962C8B-B14F-4D97-AF65-F5344CB8AC3E}">
        <p14:creationId xmlns:p14="http://schemas.microsoft.com/office/powerpoint/2010/main" val="7758811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72</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Rectangle 1"/>
          <p:cNvSpPr/>
          <p:nvPr/>
        </p:nvSpPr>
        <p:spPr>
          <a:xfrm>
            <a:off x="1296866" y="189006"/>
            <a:ext cx="5377882" cy="461665"/>
          </a:xfrm>
          <a:prstGeom prst="rect">
            <a:avLst/>
          </a:prstGeom>
        </p:spPr>
        <p:txBody>
          <a:bodyPr wrap="square">
            <a:spAutoFit/>
          </a:bodyPr>
          <a:lstStyle/>
          <a:p>
            <a:endParaRPr lang="fr-FR" sz="800" b="1" dirty="0"/>
          </a:p>
          <a:p>
            <a:r>
              <a:rPr lang="fr-FR" sz="1600" dirty="0" smtClean="0"/>
              <a:t>	</a:t>
            </a:r>
            <a:endParaRPr lang="fr-FR" dirty="0"/>
          </a:p>
        </p:txBody>
      </p:sp>
      <p:sp>
        <p:nvSpPr>
          <p:cNvPr id="3" name="ZoneTexte 2"/>
          <p:cNvSpPr txBox="1"/>
          <p:nvPr/>
        </p:nvSpPr>
        <p:spPr>
          <a:xfrm>
            <a:off x="1296866" y="3785"/>
            <a:ext cx="7738001" cy="7571303"/>
          </a:xfrm>
          <a:prstGeom prst="rect">
            <a:avLst/>
          </a:prstGeom>
          <a:noFill/>
        </p:spPr>
        <p:txBody>
          <a:bodyPr wrap="square" rtlCol="0">
            <a:spAutoFit/>
          </a:bodyPr>
          <a:lstStyle/>
          <a:p>
            <a:r>
              <a:rPr lang="fr-FR" b="1" dirty="0" smtClean="0"/>
              <a:t>En conclusion : </a:t>
            </a:r>
          </a:p>
          <a:p>
            <a:endParaRPr lang="fr-FR" dirty="0"/>
          </a:p>
          <a:p>
            <a:pPr marL="285750" indent="-285750" algn="just">
              <a:buFontTx/>
              <a:buChar char="•"/>
            </a:pPr>
            <a:r>
              <a:rPr lang="fr-FR" dirty="0" err="1" smtClean="0"/>
              <a:t>Evinity</a:t>
            </a:r>
            <a:r>
              <a:rPr lang="fr-FR" dirty="0" smtClean="0"/>
              <a:t>® est un nouvel agent « mixte », qui joue principalement sur l’activation des ostéoblastes, en complexant la </a:t>
            </a:r>
            <a:r>
              <a:rPr lang="fr-FR" dirty="0" err="1" smtClean="0"/>
              <a:t>sclérostine</a:t>
            </a:r>
            <a:r>
              <a:rPr lang="fr-FR" dirty="0" smtClean="0"/>
              <a:t>, régulateur négatif de la voie </a:t>
            </a:r>
            <a:r>
              <a:rPr lang="fr-FR" dirty="0" err="1" smtClean="0"/>
              <a:t>Wnt</a:t>
            </a:r>
            <a:endParaRPr lang="fr-FR" dirty="0" smtClean="0"/>
          </a:p>
          <a:p>
            <a:pPr algn="just"/>
            <a:endParaRPr lang="fr-FR" dirty="0"/>
          </a:p>
          <a:p>
            <a:pPr marL="285750" indent="-285750" algn="just">
              <a:buFontTx/>
              <a:buChar char="•"/>
            </a:pPr>
            <a:r>
              <a:rPr lang="fr-FR" dirty="0" smtClean="0"/>
              <a:t>Cette molécule est plus efficace que les autres, dans les circonstances des 3 études pivots</a:t>
            </a:r>
          </a:p>
          <a:p>
            <a:pPr marL="742950" lvl="1" indent="-285750" algn="just">
              <a:buFontTx/>
              <a:buChar char="•"/>
            </a:pPr>
            <a:r>
              <a:rPr lang="fr-FR" dirty="0" smtClean="0"/>
              <a:t>FRAME: 1 an contre </a:t>
            </a:r>
            <a:r>
              <a:rPr lang="fr-FR" u="sng" dirty="0" smtClean="0"/>
              <a:t>placebo</a:t>
            </a:r>
            <a:r>
              <a:rPr lang="fr-FR" dirty="0" smtClean="0"/>
              <a:t>, avec relai </a:t>
            </a:r>
            <a:r>
              <a:rPr lang="fr-FR" dirty="0" err="1" smtClean="0"/>
              <a:t>denosumab</a:t>
            </a:r>
            <a:r>
              <a:rPr lang="fr-FR" dirty="0" smtClean="0"/>
              <a:t> </a:t>
            </a:r>
          </a:p>
          <a:p>
            <a:pPr marL="1200150" lvl="2" indent="-285750" algn="just">
              <a:buFontTx/>
              <a:buChar char="•"/>
            </a:pPr>
            <a:r>
              <a:rPr lang="fr-FR" dirty="0"/>
              <a:t>E</a:t>
            </a:r>
            <a:r>
              <a:rPr lang="fr-FR" dirty="0" smtClean="0"/>
              <a:t>fficacité sur les fractures vertébrales dans une population à risque fracturaire modéré</a:t>
            </a:r>
          </a:p>
          <a:p>
            <a:pPr marL="742950" lvl="1" indent="-285750" algn="just">
              <a:buFontTx/>
              <a:buChar char="•"/>
            </a:pPr>
            <a:r>
              <a:rPr lang="fr-FR" dirty="0" smtClean="0"/>
              <a:t>ARCH : 1 an contre </a:t>
            </a:r>
            <a:r>
              <a:rPr lang="fr-FR" u="sng" dirty="0" err="1" smtClean="0"/>
              <a:t>alendronate</a:t>
            </a:r>
            <a:r>
              <a:rPr lang="fr-FR" dirty="0" smtClean="0"/>
              <a:t>, avec relai </a:t>
            </a:r>
            <a:r>
              <a:rPr lang="fr-FR" dirty="0" err="1" smtClean="0"/>
              <a:t>alendronate</a:t>
            </a:r>
            <a:endParaRPr lang="fr-FR" dirty="0" smtClean="0"/>
          </a:p>
          <a:p>
            <a:pPr marL="1200150" lvl="2" indent="-285750" algn="just">
              <a:buFontTx/>
              <a:buChar char="•"/>
            </a:pPr>
            <a:r>
              <a:rPr lang="fr-FR" dirty="0" smtClean="0"/>
              <a:t>Efficacité complète dans une population à haut risque fracturaire</a:t>
            </a:r>
          </a:p>
          <a:p>
            <a:pPr marL="742950" lvl="1" indent="-285750" algn="just">
              <a:buFontTx/>
              <a:buChar char="•"/>
            </a:pPr>
            <a:r>
              <a:rPr lang="fr-FR" dirty="0" smtClean="0"/>
              <a:t>STRUCTURE : 1 an contre </a:t>
            </a:r>
            <a:r>
              <a:rPr lang="fr-FR" u="sng" dirty="0" err="1" smtClean="0"/>
              <a:t>teriparatide</a:t>
            </a:r>
            <a:r>
              <a:rPr lang="fr-FR" dirty="0" smtClean="0"/>
              <a:t>, avec ATCD de bisphosphonate</a:t>
            </a:r>
          </a:p>
          <a:p>
            <a:pPr marL="1200150" lvl="2" indent="-285750" algn="just">
              <a:buFontTx/>
              <a:buChar char="•"/>
            </a:pPr>
            <a:r>
              <a:rPr lang="fr-FR" dirty="0"/>
              <a:t>Efficacité complète dans une population à haut risque </a:t>
            </a:r>
            <a:r>
              <a:rPr lang="fr-FR" dirty="0" smtClean="0"/>
              <a:t>fracturaire résistant aux </a:t>
            </a:r>
            <a:r>
              <a:rPr lang="fr-FR" dirty="0" err="1" smtClean="0"/>
              <a:t>bisphosphonates</a:t>
            </a:r>
            <a:endParaRPr lang="fr-FR" dirty="0" smtClean="0"/>
          </a:p>
          <a:p>
            <a:pPr marL="1200150" lvl="2" indent="-285750" algn="just">
              <a:buFontTx/>
              <a:buChar char="•"/>
            </a:pPr>
            <a:endParaRPr lang="fr-FR" dirty="0"/>
          </a:p>
          <a:p>
            <a:pPr marL="285750" indent="-285750" algn="just">
              <a:buFontTx/>
              <a:buChar char="•"/>
            </a:pPr>
            <a:r>
              <a:rPr lang="fr-FR" dirty="0" smtClean="0"/>
              <a:t>Au niveau « </a:t>
            </a:r>
            <a:r>
              <a:rPr lang="fr-FR" dirty="0" err="1" smtClean="0"/>
              <a:t>safety</a:t>
            </a:r>
            <a:r>
              <a:rPr lang="fr-FR" dirty="0" smtClean="0"/>
              <a:t> »</a:t>
            </a:r>
          </a:p>
          <a:p>
            <a:pPr marL="742950" lvl="1" indent="-285750" algn="just">
              <a:buFontTx/>
              <a:buChar char="•"/>
            </a:pPr>
            <a:r>
              <a:rPr lang="fr-FR" dirty="0" smtClean="0"/>
              <a:t>M</a:t>
            </a:r>
            <a:r>
              <a:rPr lang="fr-FR" dirty="0" smtClean="0"/>
              <a:t>ême précautions que les inhibiteurs de la résorption concernant les ONM et les FFA</a:t>
            </a:r>
          </a:p>
          <a:p>
            <a:pPr marL="742950" lvl="1" indent="-285750" algn="just">
              <a:buFontTx/>
              <a:buChar char="•"/>
            </a:pPr>
            <a:r>
              <a:rPr lang="fr-FR" dirty="0" smtClean="0"/>
              <a:t>Même précautions que les </a:t>
            </a:r>
            <a:r>
              <a:rPr lang="fr-FR" dirty="0"/>
              <a:t>inhibiteurs de la résorption </a:t>
            </a:r>
            <a:r>
              <a:rPr lang="fr-FR" dirty="0" err="1" smtClean="0"/>
              <a:t>sc</a:t>
            </a:r>
            <a:r>
              <a:rPr lang="fr-FR" dirty="0" smtClean="0"/>
              <a:t> / iv </a:t>
            </a:r>
            <a:r>
              <a:rPr lang="fr-FR" dirty="0" smtClean="0"/>
              <a:t>concernant le risque d’hypocalcémie</a:t>
            </a:r>
          </a:p>
          <a:p>
            <a:pPr marL="742950" lvl="1" indent="-285750" algn="just">
              <a:buFontTx/>
              <a:buChar char="•"/>
            </a:pPr>
            <a:r>
              <a:rPr lang="fr-FR" dirty="0" smtClean="0"/>
              <a:t>Interrogations sur un sur-risque CV chez les patients avec FR CV. Contre-indications adaptées à cette interrogation. </a:t>
            </a:r>
          </a:p>
          <a:p>
            <a:pPr marL="742950" lvl="1" indent="-285750" algn="just">
              <a:buFontTx/>
              <a:buChar char="•"/>
            </a:pPr>
            <a:endParaRPr lang="fr-FR" dirty="0"/>
          </a:p>
          <a:p>
            <a:pPr marL="1200150" lvl="2" indent="-285750">
              <a:buFontTx/>
              <a:buChar char="•"/>
            </a:pPr>
            <a:endParaRPr lang="fr-FR" dirty="0" smtClean="0"/>
          </a:p>
          <a:p>
            <a:pPr marL="742950" lvl="1" indent="-285750">
              <a:buFontTx/>
              <a:buChar char="•"/>
            </a:pPr>
            <a:endParaRPr lang="fr-FR" dirty="0"/>
          </a:p>
        </p:txBody>
      </p:sp>
    </p:spTree>
    <p:extLst>
      <p:ext uri="{BB962C8B-B14F-4D97-AF65-F5344CB8AC3E}">
        <p14:creationId xmlns:p14="http://schemas.microsoft.com/office/powerpoint/2010/main" val="206001946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56999932-48D3-7C4A-8758-E35BB4FBFC89}" type="slidenum">
              <a:rPr lang="fr-FR" smtClean="0"/>
              <a:pPr>
                <a:defRPr/>
              </a:pPr>
              <a:t>73</a:t>
            </a:fld>
            <a:endParaRPr lang="fr-FR"/>
          </a:p>
        </p:txBody>
      </p:sp>
      <p:sp>
        <p:nvSpPr>
          <p:cNvPr id="13" name="Rectangle 12"/>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Rectangle 1"/>
          <p:cNvSpPr/>
          <p:nvPr/>
        </p:nvSpPr>
        <p:spPr>
          <a:xfrm>
            <a:off x="1296866" y="189006"/>
            <a:ext cx="5377882" cy="461665"/>
          </a:xfrm>
          <a:prstGeom prst="rect">
            <a:avLst/>
          </a:prstGeom>
        </p:spPr>
        <p:txBody>
          <a:bodyPr wrap="square">
            <a:spAutoFit/>
          </a:bodyPr>
          <a:lstStyle/>
          <a:p>
            <a:endParaRPr lang="fr-FR" sz="800" b="1" dirty="0"/>
          </a:p>
          <a:p>
            <a:r>
              <a:rPr lang="fr-FR" sz="1600" dirty="0" smtClean="0"/>
              <a:t>	</a:t>
            </a:r>
            <a:endParaRPr lang="fr-FR" dirty="0"/>
          </a:p>
        </p:txBody>
      </p:sp>
      <p:sp>
        <p:nvSpPr>
          <p:cNvPr id="3" name="ZoneTexte 2"/>
          <p:cNvSpPr txBox="1"/>
          <p:nvPr/>
        </p:nvSpPr>
        <p:spPr>
          <a:xfrm>
            <a:off x="1296866" y="3785"/>
            <a:ext cx="7738001" cy="4801315"/>
          </a:xfrm>
          <a:prstGeom prst="rect">
            <a:avLst/>
          </a:prstGeom>
          <a:noFill/>
        </p:spPr>
        <p:txBody>
          <a:bodyPr wrap="square" rtlCol="0">
            <a:spAutoFit/>
          </a:bodyPr>
          <a:lstStyle/>
          <a:p>
            <a:r>
              <a:rPr lang="fr-FR" b="1" dirty="0" smtClean="0"/>
              <a:t>En conclusion : </a:t>
            </a:r>
          </a:p>
          <a:p>
            <a:endParaRPr lang="fr-FR" dirty="0"/>
          </a:p>
          <a:p>
            <a:pPr marL="285750" indent="-285750" algn="just">
              <a:buFontTx/>
              <a:buChar char="•"/>
            </a:pPr>
            <a:r>
              <a:rPr lang="fr-FR" dirty="0" err="1" smtClean="0"/>
              <a:t>Evinity</a:t>
            </a:r>
            <a:r>
              <a:rPr lang="fr-FR" dirty="0" smtClean="0"/>
              <a:t>® est un nouvel agent « mixte », qui joue principalement sur l’activation des ostéoblastes, en complexant la </a:t>
            </a:r>
            <a:r>
              <a:rPr lang="fr-FR" dirty="0" err="1" smtClean="0"/>
              <a:t>sclérostine</a:t>
            </a:r>
            <a:r>
              <a:rPr lang="fr-FR" dirty="0" smtClean="0"/>
              <a:t>, régulateur négatif de la voie </a:t>
            </a:r>
            <a:r>
              <a:rPr lang="fr-FR" dirty="0" err="1" smtClean="0"/>
              <a:t>Wnt</a:t>
            </a:r>
            <a:endParaRPr lang="fr-FR" dirty="0" smtClean="0"/>
          </a:p>
          <a:p>
            <a:pPr algn="just"/>
            <a:endParaRPr lang="fr-FR" dirty="0"/>
          </a:p>
          <a:p>
            <a:pPr lvl="1" algn="just"/>
            <a:r>
              <a:rPr lang="fr-FR" dirty="0" smtClean="0"/>
              <a:t>Remboursement autorisé si </a:t>
            </a:r>
          </a:p>
          <a:p>
            <a:pPr marL="742950" lvl="1" indent="-285750" algn="just">
              <a:buFontTx/>
              <a:buChar char="•"/>
            </a:pPr>
            <a:endParaRPr lang="fr-FR" dirty="0"/>
          </a:p>
          <a:p>
            <a:pPr marL="742950" lvl="1" indent="-285750" algn="just">
              <a:buFontTx/>
              <a:buChar char="•"/>
            </a:pPr>
            <a:r>
              <a:rPr lang="fr-FR" dirty="0" smtClean="0"/>
              <a:t>(1) ATCD de fracture ostéoporotique majeure &lt; 2 ans</a:t>
            </a:r>
          </a:p>
          <a:p>
            <a:pPr lvl="1" algn="just"/>
            <a:endParaRPr lang="fr-FR" dirty="0" smtClean="0"/>
          </a:p>
          <a:p>
            <a:pPr lvl="1" algn="just"/>
            <a:r>
              <a:rPr lang="fr-FR" dirty="0" smtClean="0"/>
              <a:t>ET</a:t>
            </a:r>
          </a:p>
          <a:p>
            <a:pPr lvl="1" algn="just"/>
            <a:endParaRPr lang="fr-FR" dirty="0"/>
          </a:p>
          <a:p>
            <a:pPr marL="742950" lvl="1" indent="-285750" algn="just">
              <a:buFontTx/>
              <a:buChar char="•"/>
            </a:pPr>
            <a:r>
              <a:rPr lang="fr-FR" dirty="0" smtClean="0"/>
              <a:t>(2) OU </a:t>
            </a:r>
            <a:r>
              <a:rPr lang="fr-FR" dirty="0" err="1" smtClean="0"/>
              <a:t>T</a:t>
            </a:r>
            <a:r>
              <a:rPr lang="fr-FR" dirty="0" smtClean="0"/>
              <a:t>-score &lt;2.5 sur la colonne lombaire, la hanche totale ou le col </a:t>
            </a:r>
            <a:r>
              <a:rPr lang="fr-FR" dirty="0" err="1" smtClean="0"/>
              <a:t>femoral</a:t>
            </a:r>
            <a:endParaRPr lang="fr-FR" dirty="0" smtClean="0"/>
          </a:p>
          <a:p>
            <a:pPr marL="742950" lvl="1" indent="-285750" algn="just">
              <a:buFontTx/>
              <a:buChar char="•"/>
            </a:pPr>
            <a:r>
              <a:rPr lang="fr-FR" dirty="0" smtClean="0"/>
              <a:t>(2) OU ATCD (différent du point 1) de fracture vertébrale</a:t>
            </a:r>
            <a:endParaRPr lang="fr-FR" dirty="0"/>
          </a:p>
          <a:p>
            <a:pPr marL="1200150" lvl="2" indent="-285750">
              <a:buFontTx/>
              <a:buChar char="•"/>
            </a:pPr>
            <a:endParaRPr lang="fr-FR" dirty="0" smtClean="0"/>
          </a:p>
          <a:p>
            <a:pPr marL="742950" lvl="1" indent="-285750">
              <a:buFontTx/>
              <a:buChar char="•"/>
            </a:pPr>
            <a:endParaRPr lang="fr-FR" dirty="0"/>
          </a:p>
        </p:txBody>
      </p:sp>
    </p:spTree>
    <p:extLst>
      <p:ext uri="{BB962C8B-B14F-4D97-AF65-F5344CB8AC3E}">
        <p14:creationId xmlns:p14="http://schemas.microsoft.com/office/powerpoint/2010/main" val="36315696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sp>
        <p:nvSpPr>
          <p:cNvPr id="2" name="Title 1"/>
          <p:cNvSpPr>
            <a:spLocks noGrp="1"/>
          </p:cNvSpPr>
          <p:nvPr>
            <p:ph type="title"/>
          </p:nvPr>
        </p:nvSpPr>
        <p:spPr>
          <a:xfrm>
            <a:off x="170833" y="0"/>
            <a:ext cx="8844455" cy="1143000"/>
          </a:xfrm>
        </p:spPr>
        <p:txBody>
          <a:bodyPr>
            <a:normAutofit/>
          </a:bodyPr>
          <a:lstStyle/>
          <a:p>
            <a:r>
              <a:rPr lang="en-GB" sz="2000" b="1" dirty="0" smtClean="0"/>
              <a:t>Le </a:t>
            </a:r>
            <a:r>
              <a:rPr lang="en-GB" sz="2000" b="1" dirty="0" err="1" smtClean="0"/>
              <a:t>Romosozumab</a:t>
            </a:r>
            <a:r>
              <a:rPr lang="en-GB" sz="2000" b="1" dirty="0" smtClean="0"/>
              <a:t> a un </a:t>
            </a:r>
            <a:r>
              <a:rPr lang="en-GB" sz="2000" b="1" dirty="0" err="1" smtClean="0"/>
              <a:t>effet</a:t>
            </a:r>
            <a:r>
              <a:rPr lang="en-GB" sz="2000" b="1" dirty="0" smtClean="0"/>
              <a:t> </a:t>
            </a:r>
            <a:r>
              <a:rPr lang="en-GB" sz="2000" b="1" dirty="0" err="1" smtClean="0"/>
              <a:t>ostéoformateur</a:t>
            </a:r>
            <a:r>
              <a:rPr lang="en-GB" sz="2000" b="1" dirty="0" smtClean="0"/>
              <a:t>, </a:t>
            </a:r>
            <a:r>
              <a:rPr lang="en-GB" sz="2000" b="1" dirty="0" err="1" smtClean="0"/>
              <a:t>mais</a:t>
            </a:r>
            <a:r>
              <a:rPr lang="en-GB" sz="2000" b="1" dirty="0" smtClean="0"/>
              <a:t> </a:t>
            </a:r>
            <a:r>
              <a:rPr lang="en-GB" sz="2000" b="1" dirty="0" err="1" smtClean="0"/>
              <a:t>également</a:t>
            </a:r>
            <a:r>
              <a:rPr lang="en-GB" sz="2000" b="1" dirty="0" smtClean="0"/>
              <a:t> anti-</a:t>
            </a:r>
            <a:r>
              <a:rPr lang="en-GB" sz="2000" b="1" dirty="0" err="1" smtClean="0"/>
              <a:t>résorptif</a:t>
            </a:r>
            <a:endParaRPr lang="en-US" sz="2000" b="1" dirty="0"/>
          </a:p>
        </p:txBody>
      </p:sp>
      <p:sp>
        <p:nvSpPr>
          <p:cNvPr id="3" name="Text Placeholder 2">
            <a:extLst>
              <a:ext uri="{FF2B5EF4-FFF2-40B4-BE49-F238E27FC236}">
                <a16:creationId xmlns:a16="http://schemas.microsoft.com/office/drawing/2014/main" xmlns="" id="{1E1AD39E-9A7D-8143-8E22-A471945547CD}"/>
              </a:ext>
            </a:extLst>
          </p:cNvPr>
          <p:cNvSpPr>
            <a:spLocks noGrp="1"/>
          </p:cNvSpPr>
          <p:nvPr>
            <p:ph type="body" sz="quarter" idx="10"/>
          </p:nvPr>
        </p:nvSpPr>
        <p:spPr>
          <a:xfrm>
            <a:off x="216000" y="5750127"/>
            <a:ext cx="8628455" cy="881780"/>
          </a:xfrm>
        </p:spPr>
        <p:txBody>
          <a:bodyPr/>
          <a:lstStyle/>
          <a:p>
            <a:pPr>
              <a:defRPr/>
            </a:pPr>
            <a:r>
              <a:rPr lang="en-US" dirty="0"/>
              <a:t>Data from the FRAME study in 7180 postmenopausal women with osteoporosis. Patients received romosozumab 210 mg or placebo once monthly for 12 months </a:t>
            </a:r>
            <a:r>
              <a:rPr lang="en-GB" dirty="0"/>
              <a:t>followed by open-label denosumab 60 mg every 6 months for 12 months. Coprimary endpoints were the cumulative incidences of new vertebral fracture at 12 months and at 24 months. Serum concentrations of P1NP and CTX were measured in a substudy of 129 patients.</a:t>
            </a:r>
            <a:r>
              <a:rPr lang="en-GB" baseline="30000" dirty="0"/>
              <a:t>1</a:t>
            </a:r>
            <a:r>
              <a:rPr lang="en-GB" dirty="0"/>
              <a:t> </a:t>
            </a:r>
            <a:r>
              <a:rPr lang="en-US" dirty="0"/>
              <a:t>P1NP: romosozumab, n = 62; placebo, n = 62; </a:t>
            </a:r>
            <a:br>
              <a:rPr lang="en-US" dirty="0"/>
            </a:br>
            <a:r>
              <a:rPr lang="en-US" dirty="0"/>
              <a:t>CTX: romosozumab, n = 61; placebo, n = 62. Data presented as bootstrapped median treatment difference and 95% CI.</a:t>
            </a:r>
          </a:p>
          <a:p>
            <a:pPr>
              <a:defRPr/>
            </a:pPr>
            <a:r>
              <a:rPr lang="en-US" altLang="en-US" dirty="0"/>
              <a:t>BL = baseline; CI = confidence interval; CTX = C-terminal telopeptide of type 1 collagen; P1NP = procollagen type 1 N-terminal propeptide.</a:t>
            </a:r>
            <a:endParaRPr lang="en-US" dirty="0"/>
          </a:p>
          <a:p>
            <a:pPr lvl="0">
              <a:defRPr/>
            </a:pPr>
            <a:r>
              <a:rPr lang="nb-NO" altLang="en-US" dirty="0"/>
              <a:t>Adapted from: 1. Cosman F, </a:t>
            </a:r>
            <a:r>
              <a:rPr lang="nb-NO" altLang="en-US" i="1" dirty="0"/>
              <a:t>et al. N Engl J Med</a:t>
            </a:r>
            <a:r>
              <a:rPr lang="nb-NO" altLang="en-US" dirty="0"/>
              <a:t> 2016;375:1532–43.</a:t>
            </a:r>
            <a:endParaRPr lang="en-US" altLang="en-US" dirty="0"/>
          </a:p>
        </p:txBody>
      </p:sp>
      <p:grpSp>
        <p:nvGrpSpPr>
          <p:cNvPr id="35" name="Group 34"/>
          <p:cNvGrpSpPr/>
          <p:nvPr/>
        </p:nvGrpSpPr>
        <p:grpSpPr>
          <a:xfrm>
            <a:off x="627210" y="1241728"/>
            <a:ext cx="7951525" cy="3959562"/>
            <a:chOff x="467316" y="1456333"/>
            <a:chExt cx="8299968" cy="4133074"/>
          </a:xfrm>
        </p:grpSpPr>
        <p:sp>
          <p:nvSpPr>
            <p:cNvPr id="36" name="TextBox 35"/>
            <p:cNvSpPr txBox="1"/>
            <p:nvPr/>
          </p:nvSpPr>
          <p:spPr>
            <a:xfrm rot="16200000">
              <a:off x="-1044518" y="3285215"/>
              <a:ext cx="3341719" cy="318051"/>
            </a:xfrm>
            <a:prstGeom prst="rect">
              <a:avLst/>
            </a:prstGeom>
            <a:noFill/>
          </p:spPr>
          <p:txBody>
            <a:bodyPr wrap="square" lIns="0" tIns="0" rIns="0" bIns="0" rtlCol="0">
              <a:spAutoFit/>
            </a:bodyPr>
            <a:lstStyle/>
            <a:p>
              <a:pPr algn="ctr">
                <a:lnSpc>
                  <a:spcPct val="90000"/>
                </a:lnSpc>
                <a:defRPr/>
              </a:pPr>
              <a:r>
                <a:rPr lang="en-CA" sz="1100" b="1" kern="0" dirty="0"/>
                <a:t>Percentage change from </a:t>
              </a:r>
              <a:br>
                <a:rPr lang="en-CA" sz="1100" b="1" kern="0" dirty="0"/>
              </a:br>
              <a:r>
                <a:rPr lang="en-CA" sz="1100" b="1" kern="0" dirty="0"/>
                <a:t>baseline vs placebo</a:t>
              </a:r>
              <a:endParaRPr lang="en-US" sz="1100" b="1" kern="0" dirty="0"/>
            </a:p>
          </p:txBody>
        </p:sp>
        <p:sp>
          <p:nvSpPr>
            <p:cNvPr id="37" name="TextBox 36"/>
            <p:cNvSpPr txBox="1"/>
            <p:nvPr/>
          </p:nvSpPr>
          <p:spPr>
            <a:xfrm>
              <a:off x="1275629" y="5292243"/>
              <a:ext cx="879452" cy="297164"/>
            </a:xfrm>
            <a:prstGeom prst="rect">
              <a:avLst/>
            </a:prstGeom>
            <a:noFill/>
          </p:spPr>
          <p:txBody>
            <a:bodyPr wrap="none" lIns="121917" tIns="60958" rIns="121917" bIns="60958" rtlCol="0">
              <a:spAutoFit/>
            </a:bodyPr>
            <a:lstStyle/>
            <a:p>
              <a:pPr algn="ctr">
                <a:defRPr/>
              </a:pPr>
              <a:r>
                <a:rPr lang="en-US" sz="1050" b="1" i="1" kern="0" dirty="0"/>
                <a:t>+2 weeks</a:t>
              </a:r>
            </a:p>
          </p:txBody>
        </p:sp>
        <p:sp>
          <p:nvSpPr>
            <p:cNvPr id="38" name="TextBox 37"/>
            <p:cNvSpPr txBox="1"/>
            <p:nvPr/>
          </p:nvSpPr>
          <p:spPr>
            <a:xfrm>
              <a:off x="3128124" y="5292243"/>
              <a:ext cx="879452" cy="297164"/>
            </a:xfrm>
            <a:prstGeom prst="rect">
              <a:avLst/>
            </a:prstGeom>
            <a:noFill/>
          </p:spPr>
          <p:txBody>
            <a:bodyPr wrap="none" lIns="121917" tIns="60958" rIns="121917" bIns="60958" rtlCol="0">
              <a:spAutoFit/>
            </a:bodyPr>
            <a:lstStyle/>
            <a:p>
              <a:pPr algn="ctr">
                <a:defRPr/>
              </a:pPr>
              <a:r>
                <a:rPr lang="en-US" sz="1050" b="1" i="1" kern="0" dirty="0"/>
                <a:t>+2 weeks</a:t>
              </a:r>
            </a:p>
          </p:txBody>
        </p:sp>
        <p:sp>
          <p:nvSpPr>
            <p:cNvPr id="39" name="TextBox 38"/>
            <p:cNvSpPr txBox="1"/>
            <p:nvPr/>
          </p:nvSpPr>
          <p:spPr>
            <a:xfrm>
              <a:off x="4933228" y="5257801"/>
              <a:ext cx="879452" cy="297164"/>
            </a:xfrm>
            <a:prstGeom prst="rect">
              <a:avLst/>
            </a:prstGeom>
            <a:noFill/>
          </p:spPr>
          <p:txBody>
            <a:bodyPr wrap="none" lIns="121917" tIns="60958" rIns="121917" bIns="60958" rtlCol="0">
              <a:spAutoFit/>
            </a:bodyPr>
            <a:lstStyle/>
            <a:p>
              <a:pPr algn="ctr">
                <a:defRPr/>
              </a:pPr>
              <a:r>
                <a:rPr lang="en-US" sz="1050" b="1" i="1" kern="0" dirty="0"/>
                <a:t>+2 weeks</a:t>
              </a:r>
            </a:p>
          </p:txBody>
        </p:sp>
        <p:cxnSp>
          <p:nvCxnSpPr>
            <p:cNvPr id="41" name="Straight Connector 40"/>
            <p:cNvCxnSpPr/>
            <p:nvPr/>
          </p:nvCxnSpPr>
          <p:spPr bwMode="auto">
            <a:xfrm>
              <a:off x="8523351" y="4419603"/>
              <a:ext cx="73152" cy="0"/>
            </a:xfrm>
            <a:prstGeom prst="line">
              <a:avLst/>
            </a:prstGeom>
            <a:solidFill>
              <a:srgbClr val="006FAC"/>
            </a:solidFill>
            <a:ln w="19050" cap="flat" cmpd="sng" algn="ctr">
              <a:solidFill>
                <a:srgbClr val="000000"/>
              </a:solidFill>
              <a:prstDash val="solid"/>
              <a:round/>
              <a:headEnd type="none" w="med" len="med"/>
              <a:tailEnd type="none" w="med" len="med"/>
            </a:ln>
            <a:effectLst/>
          </p:spPr>
        </p:cxnSp>
        <p:cxnSp>
          <p:nvCxnSpPr>
            <p:cNvPr id="42" name="Straight Connector 41"/>
            <p:cNvCxnSpPr/>
            <p:nvPr/>
          </p:nvCxnSpPr>
          <p:spPr bwMode="auto">
            <a:xfrm>
              <a:off x="8524871" y="4035425"/>
              <a:ext cx="73152" cy="0"/>
            </a:xfrm>
            <a:prstGeom prst="line">
              <a:avLst/>
            </a:prstGeom>
            <a:solidFill>
              <a:srgbClr val="006FAC"/>
            </a:solidFill>
            <a:ln w="19050" cap="flat" cmpd="sng" algn="ctr">
              <a:solidFill>
                <a:srgbClr val="000000"/>
              </a:solidFill>
              <a:prstDash val="solid"/>
              <a:round/>
              <a:headEnd type="none" w="med" len="med"/>
              <a:tailEnd type="none" w="med" len="med"/>
            </a:ln>
            <a:effectLst/>
          </p:spPr>
        </p:cxnSp>
        <p:cxnSp>
          <p:nvCxnSpPr>
            <p:cNvPr id="43" name="Straight Connector 42"/>
            <p:cNvCxnSpPr/>
            <p:nvPr/>
          </p:nvCxnSpPr>
          <p:spPr bwMode="auto">
            <a:xfrm>
              <a:off x="8524857" y="3994145"/>
              <a:ext cx="73152" cy="0"/>
            </a:xfrm>
            <a:prstGeom prst="line">
              <a:avLst/>
            </a:prstGeom>
            <a:solidFill>
              <a:srgbClr val="006FAC"/>
            </a:solidFill>
            <a:ln w="19050" cap="flat" cmpd="sng" algn="ctr">
              <a:solidFill>
                <a:srgbClr val="000000"/>
              </a:solidFill>
              <a:prstDash val="solid"/>
              <a:round/>
              <a:headEnd type="none" w="med" len="med"/>
              <a:tailEnd type="none" w="med" len="med"/>
            </a:ln>
            <a:effectLst/>
          </p:spPr>
        </p:cxnSp>
        <p:graphicFrame>
          <p:nvGraphicFramePr>
            <p:cNvPr id="44" name="Chart 43"/>
            <p:cNvGraphicFramePr/>
            <p:nvPr/>
          </p:nvGraphicFramePr>
          <p:xfrm>
            <a:off x="690084" y="1456333"/>
            <a:ext cx="8077200" cy="3974408"/>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4" name="Group 13">
            <a:extLst>
              <a:ext uri="{FF2B5EF4-FFF2-40B4-BE49-F238E27FC236}">
                <a16:creationId xmlns:a16="http://schemas.microsoft.com/office/drawing/2014/main" xmlns="" id="{8F990C11-5ADB-4B48-87FC-20B5537FE4FC}"/>
              </a:ext>
            </a:extLst>
          </p:cNvPr>
          <p:cNvGrpSpPr/>
          <p:nvPr/>
        </p:nvGrpSpPr>
        <p:grpSpPr>
          <a:xfrm>
            <a:off x="3420549" y="1386843"/>
            <a:ext cx="1943407" cy="261610"/>
            <a:chOff x="4736886" y="1706309"/>
            <a:chExt cx="1943407" cy="261610"/>
          </a:xfrm>
        </p:grpSpPr>
        <p:grpSp>
          <p:nvGrpSpPr>
            <p:cNvPr id="15" name="Group 14">
              <a:extLst>
                <a:ext uri="{FF2B5EF4-FFF2-40B4-BE49-F238E27FC236}">
                  <a16:creationId xmlns:a16="http://schemas.microsoft.com/office/drawing/2014/main" xmlns="" id="{AA2D8F21-C795-E644-A6BB-D8200AC06F3C}"/>
                </a:ext>
              </a:extLst>
            </p:cNvPr>
            <p:cNvGrpSpPr/>
            <p:nvPr/>
          </p:nvGrpSpPr>
          <p:grpSpPr>
            <a:xfrm>
              <a:off x="4736886" y="1785556"/>
              <a:ext cx="307877" cy="106113"/>
              <a:chOff x="3388543" y="2164929"/>
              <a:chExt cx="327025" cy="112712"/>
            </a:xfrm>
            <a:solidFill>
              <a:schemeClr val="accent2"/>
            </a:solidFill>
          </p:grpSpPr>
          <p:sp>
            <p:nvSpPr>
              <p:cNvPr id="21" name="Line 433">
                <a:extLst>
                  <a:ext uri="{FF2B5EF4-FFF2-40B4-BE49-F238E27FC236}">
                    <a16:creationId xmlns:a16="http://schemas.microsoft.com/office/drawing/2014/main" xmlns="" id="{E61016EC-7884-F245-9289-14EA32A5038C}"/>
                  </a:ext>
                </a:extLst>
              </p:cNvPr>
              <p:cNvSpPr>
                <a:spLocks noChangeShapeType="1"/>
              </p:cNvSpPr>
              <p:nvPr/>
            </p:nvSpPr>
            <p:spPr bwMode="auto">
              <a:xfrm>
                <a:off x="3388543" y="2222081"/>
                <a:ext cx="327025" cy="0"/>
              </a:xfrm>
              <a:prstGeom prst="line">
                <a:avLst/>
              </a:prstGeom>
              <a:solidFill>
                <a:schemeClr val="accent6"/>
              </a:solidFill>
              <a:ln w="25400" cap="flat" cmpd="sng" algn="ctr">
                <a:solidFill>
                  <a:schemeClr val="accent6"/>
                </a:solidFill>
                <a:prstDash val="solid"/>
                <a:round/>
                <a:headEnd type="none" w="med" len="med"/>
                <a:tailEnd type="none" w="med" len="med"/>
              </a:ln>
              <a:effectLst/>
            </p:spPr>
            <p:txBody>
              <a:bodyPr/>
              <a:lstStyle/>
              <a:p>
                <a:pPr defTabSz="914377">
                  <a:defRPr/>
                </a:pPr>
                <a:endParaRPr lang="en-US" sz="800" dirty="0">
                  <a:solidFill>
                    <a:srgbClr val="636363"/>
                  </a:solidFill>
                  <a:latin typeface="Arial"/>
                </a:endParaRPr>
              </a:p>
            </p:txBody>
          </p:sp>
          <p:sp>
            <p:nvSpPr>
              <p:cNvPr id="22" name="Freeform 434">
                <a:extLst>
                  <a:ext uri="{FF2B5EF4-FFF2-40B4-BE49-F238E27FC236}">
                    <a16:creationId xmlns:a16="http://schemas.microsoft.com/office/drawing/2014/main" xmlns="" id="{7F2C4BDA-3A8A-4A49-A707-CED5675F6838}"/>
                  </a:ext>
                </a:extLst>
              </p:cNvPr>
              <p:cNvSpPr>
                <a:spLocks/>
              </p:cNvSpPr>
              <p:nvPr/>
            </p:nvSpPr>
            <p:spPr bwMode="auto">
              <a:xfrm>
                <a:off x="3493318" y="2164929"/>
                <a:ext cx="114299" cy="112712"/>
              </a:xfrm>
              <a:prstGeom prst="triangle">
                <a:avLst/>
              </a:prstGeom>
              <a:solidFill>
                <a:schemeClr val="accent6"/>
              </a:solidFill>
              <a:ln w="9525" cap="flat" cmpd="sng" algn="ctr">
                <a:solidFill>
                  <a:schemeClr val="accent6"/>
                </a:solidFill>
                <a:prstDash val="solid"/>
                <a:round/>
                <a:headEnd type="none" w="med" len="med"/>
                <a:tailEnd type="none" w="med" len="med"/>
              </a:ln>
              <a:effectLst/>
            </p:spPr>
            <p:txBody>
              <a:bodyPr/>
              <a:lstStyle/>
              <a:p>
                <a:pPr defTabSz="914377">
                  <a:defRPr/>
                </a:pPr>
                <a:endParaRPr lang="en-US" sz="800" dirty="0">
                  <a:solidFill>
                    <a:srgbClr val="636363"/>
                  </a:solidFill>
                  <a:latin typeface="Arial"/>
                </a:endParaRPr>
              </a:p>
            </p:txBody>
          </p:sp>
        </p:grpSp>
        <p:sp>
          <p:nvSpPr>
            <p:cNvPr id="16" name="TextBox 735">
              <a:extLst>
                <a:ext uri="{FF2B5EF4-FFF2-40B4-BE49-F238E27FC236}">
                  <a16:creationId xmlns:a16="http://schemas.microsoft.com/office/drawing/2014/main" xmlns="" id="{33F18BBD-CCEF-9642-BC9B-E8ED9AC6525E}"/>
                </a:ext>
              </a:extLst>
            </p:cNvPr>
            <p:cNvSpPr txBox="1">
              <a:spLocks noChangeArrowheads="1"/>
            </p:cNvSpPr>
            <p:nvPr/>
          </p:nvSpPr>
          <p:spPr bwMode="auto">
            <a:xfrm>
              <a:off x="5058393" y="1706309"/>
              <a:ext cx="55496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P1NP</a:t>
              </a:r>
            </a:p>
          </p:txBody>
        </p:sp>
        <p:grpSp>
          <p:nvGrpSpPr>
            <p:cNvPr id="17" name="Group 16">
              <a:extLst>
                <a:ext uri="{FF2B5EF4-FFF2-40B4-BE49-F238E27FC236}">
                  <a16:creationId xmlns:a16="http://schemas.microsoft.com/office/drawing/2014/main" xmlns="" id="{60B4DEFA-F5F1-9D42-A8C6-150415505951}"/>
                </a:ext>
              </a:extLst>
            </p:cNvPr>
            <p:cNvGrpSpPr/>
            <p:nvPr/>
          </p:nvGrpSpPr>
          <p:grpSpPr>
            <a:xfrm>
              <a:off x="5909398" y="1785556"/>
              <a:ext cx="307877" cy="106113"/>
              <a:chOff x="2763559" y="2164931"/>
              <a:chExt cx="327025" cy="112712"/>
            </a:xfrm>
          </p:grpSpPr>
          <p:sp>
            <p:nvSpPr>
              <p:cNvPr id="19" name="Line 433">
                <a:extLst>
                  <a:ext uri="{FF2B5EF4-FFF2-40B4-BE49-F238E27FC236}">
                    <a16:creationId xmlns:a16="http://schemas.microsoft.com/office/drawing/2014/main" xmlns="" id="{3D0D9FC0-973C-034E-88E9-C722C27B90F1}"/>
                  </a:ext>
                </a:extLst>
              </p:cNvPr>
              <p:cNvSpPr>
                <a:spLocks noChangeShapeType="1"/>
              </p:cNvSpPr>
              <p:nvPr/>
            </p:nvSpPr>
            <p:spPr bwMode="auto">
              <a:xfrm>
                <a:off x="2763559" y="2222081"/>
                <a:ext cx="327025" cy="0"/>
              </a:xfrm>
              <a:prstGeom prst="line">
                <a:avLst/>
              </a:prstGeom>
              <a:solidFill>
                <a:schemeClr val="accent3"/>
              </a:solidFill>
              <a:ln w="25400" cap="rnd">
                <a:solidFill>
                  <a:schemeClr val="accent2"/>
                </a:solidFill>
                <a:prstDash val="solid"/>
                <a:round/>
                <a:headEnd/>
                <a:tailEnd/>
              </a:ln>
            </p:spPr>
            <p:txBody>
              <a:bodyPr/>
              <a:lstStyle/>
              <a:p>
                <a:pPr defTabSz="914377">
                  <a:defRPr/>
                </a:pPr>
                <a:endParaRPr lang="en-US" sz="800" dirty="0">
                  <a:solidFill>
                    <a:srgbClr val="636363"/>
                  </a:solidFill>
                  <a:latin typeface="Arial"/>
                </a:endParaRPr>
              </a:p>
            </p:txBody>
          </p:sp>
          <p:sp>
            <p:nvSpPr>
              <p:cNvPr id="20" name="Freeform 434">
                <a:extLst>
                  <a:ext uri="{FF2B5EF4-FFF2-40B4-BE49-F238E27FC236}">
                    <a16:creationId xmlns:a16="http://schemas.microsoft.com/office/drawing/2014/main" xmlns="" id="{A3897F18-0180-D747-94AC-5291C73BC01B}"/>
                  </a:ext>
                </a:extLst>
              </p:cNvPr>
              <p:cNvSpPr>
                <a:spLocks/>
              </p:cNvSpPr>
              <p:nvPr/>
            </p:nvSpPr>
            <p:spPr bwMode="auto">
              <a:xfrm>
                <a:off x="2868334" y="2164931"/>
                <a:ext cx="114300" cy="112712"/>
              </a:xfrm>
              <a:prstGeom prst="rect">
                <a:avLst/>
              </a:prstGeom>
              <a:solidFill>
                <a:schemeClr val="accent2"/>
              </a:solidFill>
              <a:ln w="9525">
                <a:solidFill>
                  <a:schemeClr val="accent2"/>
                </a:solidFill>
                <a:round/>
                <a:headEnd/>
                <a:tailEnd/>
              </a:ln>
            </p:spPr>
            <p:txBody>
              <a:bodyPr/>
              <a:lstStyle/>
              <a:p>
                <a:pPr defTabSz="914377">
                  <a:defRPr/>
                </a:pPr>
                <a:endParaRPr lang="en-US" sz="800" dirty="0">
                  <a:solidFill>
                    <a:srgbClr val="636363"/>
                  </a:solidFill>
                  <a:latin typeface="Arial"/>
                </a:endParaRPr>
              </a:p>
            </p:txBody>
          </p:sp>
        </p:grpSp>
        <p:sp>
          <p:nvSpPr>
            <p:cNvPr id="18" name="TextBox 735">
              <a:extLst>
                <a:ext uri="{FF2B5EF4-FFF2-40B4-BE49-F238E27FC236}">
                  <a16:creationId xmlns:a16="http://schemas.microsoft.com/office/drawing/2014/main" xmlns="" id="{1AB4B939-1ADD-684F-B45E-9AF865C9BAD9}"/>
                </a:ext>
              </a:extLst>
            </p:cNvPr>
            <p:cNvSpPr txBox="1">
              <a:spLocks noChangeArrowheads="1"/>
            </p:cNvSpPr>
            <p:nvPr/>
          </p:nvSpPr>
          <p:spPr bwMode="auto">
            <a:xfrm>
              <a:off x="6211895" y="1706309"/>
              <a:ext cx="4683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kern="0" dirty="0"/>
                <a:t>CTX</a:t>
              </a:r>
            </a:p>
          </p:txBody>
        </p:sp>
      </p:grpSp>
      <p:sp>
        <p:nvSpPr>
          <p:cNvPr id="23" name="TextBox 737">
            <a:extLst>
              <a:ext uri="{FF2B5EF4-FFF2-40B4-BE49-F238E27FC236}">
                <a16:creationId xmlns:a16="http://schemas.microsoft.com/office/drawing/2014/main" xmlns="" id="{5A458EE7-3163-E44D-816F-9809E8C8BF9C}"/>
              </a:ext>
            </a:extLst>
          </p:cNvPr>
          <p:cNvSpPr txBox="1">
            <a:spLocks noChangeArrowheads="1"/>
          </p:cNvSpPr>
          <p:nvPr/>
        </p:nvSpPr>
        <p:spPr bwMode="auto">
          <a:xfrm>
            <a:off x="2718209" y="5283141"/>
            <a:ext cx="370599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altLang="en-US" sz="1200" kern="0" dirty="0">
                <a:latin typeface="+mn-lt"/>
              </a:rPr>
              <a:t>Study months</a:t>
            </a:r>
          </a:p>
        </p:txBody>
      </p:sp>
    </p:spTree>
    <p:extLst>
      <p:ext uri="{BB962C8B-B14F-4D97-AF65-F5344CB8AC3E}">
        <p14:creationId xmlns:p14="http://schemas.microsoft.com/office/powerpoint/2010/main" val="3678463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a:spLocks noChangeArrowheads="1"/>
          </p:cNvSpPr>
          <p:nvPr/>
        </p:nvSpPr>
        <p:spPr bwMode="auto">
          <a:xfrm>
            <a:off x="146539" y="0"/>
            <a:ext cx="1150327" cy="6852847"/>
          </a:xfrm>
          <a:prstGeom prst="rect">
            <a:avLst/>
          </a:prstGeom>
          <a:solidFill>
            <a:srgbClr val="8DC04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17623" tIns="208812" rIns="417623" bIns="208812" anchor="ctr"/>
          <a:lstStyle/>
          <a:p>
            <a:pPr algn="ctr" defTabSz="2088113">
              <a:defRPr/>
            </a:pPr>
            <a:endParaRPr lang="fr-FR" sz="8200">
              <a:solidFill>
                <a:srgbClr val="2D3235"/>
              </a:solidFill>
            </a:endParaRPr>
          </a:p>
          <a:p>
            <a:pPr algn="ctr" defTabSz="2088113">
              <a:defRPr/>
            </a:pPr>
            <a:endParaRPr lang="fr-FR" sz="8200">
              <a:solidFill>
                <a:srgbClr val="2D3235"/>
              </a:solidFill>
            </a:endParaRPr>
          </a:p>
        </p:txBody>
      </p:sp>
      <p:grpSp>
        <p:nvGrpSpPr>
          <p:cNvPr id="35" name="Group 34"/>
          <p:cNvGrpSpPr/>
          <p:nvPr/>
        </p:nvGrpSpPr>
        <p:grpSpPr>
          <a:xfrm>
            <a:off x="627210" y="121034"/>
            <a:ext cx="7951525" cy="3959562"/>
            <a:chOff x="467316" y="1456333"/>
            <a:chExt cx="8299968" cy="4133074"/>
          </a:xfrm>
        </p:grpSpPr>
        <p:sp>
          <p:nvSpPr>
            <p:cNvPr id="36" name="TextBox 35"/>
            <p:cNvSpPr txBox="1"/>
            <p:nvPr/>
          </p:nvSpPr>
          <p:spPr>
            <a:xfrm rot="16200000">
              <a:off x="-1044518" y="3285215"/>
              <a:ext cx="3341719" cy="318051"/>
            </a:xfrm>
            <a:prstGeom prst="rect">
              <a:avLst/>
            </a:prstGeom>
            <a:noFill/>
          </p:spPr>
          <p:txBody>
            <a:bodyPr wrap="square" lIns="0" tIns="0" rIns="0" bIns="0" rtlCol="0">
              <a:spAutoFit/>
            </a:bodyPr>
            <a:lstStyle/>
            <a:p>
              <a:pPr algn="ctr">
                <a:lnSpc>
                  <a:spcPct val="90000"/>
                </a:lnSpc>
                <a:defRPr/>
              </a:pPr>
              <a:r>
                <a:rPr lang="en-CA" sz="1100" b="1" kern="0" dirty="0"/>
                <a:t>Percentage change from </a:t>
              </a:r>
              <a:br>
                <a:rPr lang="en-CA" sz="1100" b="1" kern="0" dirty="0"/>
              </a:br>
              <a:r>
                <a:rPr lang="en-CA" sz="1100" b="1" kern="0" dirty="0"/>
                <a:t>baseline vs placebo</a:t>
              </a:r>
              <a:endParaRPr lang="en-US" sz="1100" b="1" kern="0" dirty="0"/>
            </a:p>
          </p:txBody>
        </p:sp>
        <p:sp>
          <p:nvSpPr>
            <p:cNvPr id="37" name="TextBox 36"/>
            <p:cNvSpPr txBox="1"/>
            <p:nvPr/>
          </p:nvSpPr>
          <p:spPr>
            <a:xfrm>
              <a:off x="1275629" y="5292243"/>
              <a:ext cx="879452" cy="297164"/>
            </a:xfrm>
            <a:prstGeom prst="rect">
              <a:avLst/>
            </a:prstGeom>
            <a:noFill/>
          </p:spPr>
          <p:txBody>
            <a:bodyPr wrap="none" lIns="121917" tIns="60958" rIns="121917" bIns="60958" rtlCol="0">
              <a:spAutoFit/>
            </a:bodyPr>
            <a:lstStyle/>
            <a:p>
              <a:pPr algn="ctr">
                <a:defRPr/>
              </a:pPr>
              <a:r>
                <a:rPr lang="en-US" sz="1050" b="1" i="1" kern="0" dirty="0"/>
                <a:t>+2 weeks</a:t>
              </a:r>
            </a:p>
          </p:txBody>
        </p:sp>
        <p:sp>
          <p:nvSpPr>
            <p:cNvPr id="38" name="TextBox 37"/>
            <p:cNvSpPr txBox="1"/>
            <p:nvPr/>
          </p:nvSpPr>
          <p:spPr>
            <a:xfrm>
              <a:off x="3128124" y="5292243"/>
              <a:ext cx="879452" cy="297164"/>
            </a:xfrm>
            <a:prstGeom prst="rect">
              <a:avLst/>
            </a:prstGeom>
            <a:noFill/>
          </p:spPr>
          <p:txBody>
            <a:bodyPr wrap="none" lIns="121917" tIns="60958" rIns="121917" bIns="60958" rtlCol="0">
              <a:spAutoFit/>
            </a:bodyPr>
            <a:lstStyle/>
            <a:p>
              <a:pPr algn="ctr">
                <a:defRPr/>
              </a:pPr>
              <a:r>
                <a:rPr lang="en-US" sz="1050" b="1" i="1" kern="0" dirty="0"/>
                <a:t>+2 weeks</a:t>
              </a:r>
            </a:p>
          </p:txBody>
        </p:sp>
        <p:sp>
          <p:nvSpPr>
            <p:cNvPr id="39" name="TextBox 38"/>
            <p:cNvSpPr txBox="1"/>
            <p:nvPr/>
          </p:nvSpPr>
          <p:spPr>
            <a:xfrm>
              <a:off x="4933228" y="5257801"/>
              <a:ext cx="879452" cy="297164"/>
            </a:xfrm>
            <a:prstGeom prst="rect">
              <a:avLst/>
            </a:prstGeom>
            <a:noFill/>
          </p:spPr>
          <p:txBody>
            <a:bodyPr wrap="none" lIns="121917" tIns="60958" rIns="121917" bIns="60958" rtlCol="0">
              <a:spAutoFit/>
            </a:bodyPr>
            <a:lstStyle/>
            <a:p>
              <a:pPr algn="ctr">
                <a:defRPr/>
              </a:pPr>
              <a:r>
                <a:rPr lang="en-US" sz="1050" b="1" i="1" kern="0" dirty="0"/>
                <a:t>+2 weeks</a:t>
              </a:r>
            </a:p>
          </p:txBody>
        </p:sp>
        <p:cxnSp>
          <p:nvCxnSpPr>
            <p:cNvPr id="41" name="Straight Connector 40"/>
            <p:cNvCxnSpPr/>
            <p:nvPr/>
          </p:nvCxnSpPr>
          <p:spPr bwMode="auto">
            <a:xfrm>
              <a:off x="8523351" y="4419603"/>
              <a:ext cx="73152" cy="0"/>
            </a:xfrm>
            <a:prstGeom prst="line">
              <a:avLst/>
            </a:prstGeom>
            <a:solidFill>
              <a:srgbClr val="006FAC"/>
            </a:solidFill>
            <a:ln w="19050" cap="flat" cmpd="sng" algn="ctr">
              <a:solidFill>
                <a:srgbClr val="000000"/>
              </a:solidFill>
              <a:prstDash val="solid"/>
              <a:round/>
              <a:headEnd type="none" w="med" len="med"/>
              <a:tailEnd type="none" w="med" len="med"/>
            </a:ln>
            <a:effectLst/>
          </p:spPr>
        </p:cxnSp>
        <p:cxnSp>
          <p:nvCxnSpPr>
            <p:cNvPr id="42" name="Straight Connector 41"/>
            <p:cNvCxnSpPr/>
            <p:nvPr/>
          </p:nvCxnSpPr>
          <p:spPr bwMode="auto">
            <a:xfrm>
              <a:off x="8524871" y="4035425"/>
              <a:ext cx="73152" cy="0"/>
            </a:xfrm>
            <a:prstGeom prst="line">
              <a:avLst/>
            </a:prstGeom>
            <a:solidFill>
              <a:srgbClr val="006FAC"/>
            </a:solidFill>
            <a:ln w="19050" cap="flat" cmpd="sng" algn="ctr">
              <a:solidFill>
                <a:srgbClr val="000000"/>
              </a:solidFill>
              <a:prstDash val="solid"/>
              <a:round/>
              <a:headEnd type="none" w="med" len="med"/>
              <a:tailEnd type="none" w="med" len="med"/>
            </a:ln>
            <a:effectLst/>
          </p:spPr>
        </p:cxnSp>
        <p:cxnSp>
          <p:nvCxnSpPr>
            <p:cNvPr id="43" name="Straight Connector 42"/>
            <p:cNvCxnSpPr/>
            <p:nvPr/>
          </p:nvCxnSpPr>
          <p:spPr bwMode="auto">
            <a:xfrm>
              <a:off x="8524857" y="3994145"/>
              <a:ext cx="73152" cy="0"/>
            </a:xfrm>
            <a:prstGeom prst="line">
              <a:avLst/>
            </a:prstGeom>
            <a:solidFill>
              <a:srgbClr val="006FAC"/>
            </a:solidFill>
            <a:ln w="19050" cap="flat" cmpd="sng" algn="ctr">
              <a:solidFill>
                <a:srgbClr val="000000"/>
              </a:solidFill>
              <a:prstDash val="solid"/>
              <a:round/>
              <a:headEnd type="none" w="med" len="med"/>
              <a:tailEnd type="none" w="med" len="med"/>
            </a:ln>
            <a:effectLst/>
          </p:spPr>
        </p:cxnSp>
        <p:graphicFrame>
          <p:nvGraphicFramePr>
            <p:cNvPr id="44" name="Chart 43"/>
            <p:cNvGraphicFramePr/>
            <p:nvPr/>
          </p:nvGraphicFramePr>
          <p:xfrm>
            <a:off x="690084" y="1456333"/>
            <a:ext cx="8077200" cy="3974408"/>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4" name="Group 13">
            <a:extLst>
              <a:ext uri="{FF2B5EF4-FFF2-40B4-BE49-F238E27FC236}">
                <a16:creationId xmlns:a16="http://schemas.microsoft.com/office/drawing/2014/main" xmlns="" id="{8F990C11-5ADB-4B48-87FC-20B5537FE4FC}"/>
              </a:ext>
            </a:extLst>
          </p:cNvPr>
          <p:cNvGrpSpPr/>
          <p:nvPr/>
        </p:nvGrpSpPr>
        <p:grpSpPr>
          <a:xfrm>
            <a:off x="3420549" y="266149"/>
            <a:ext cx="1943407" cy="261610"/>
            <a:chOff x="4736886" y="1706309"/>
            <a:chExt cx="1943407" cy="261610"/>
          </a:xfrm>
        </p:grpSpPr>
        <p:grpSp>
          <p:nvGrpSpPr>
            <p:cNvPr id="15" name="Group 14">
              <a:extLst>
                <a:ext uri="{FF2B5EF4-FFF2-40B4-BE49-F238E27FC236}">
                  <a16:creationId xmlns:a16="http://schemas.microsoft.com/office/drawing/2014/main" xmlns="" id="{AA2D8F21-C795-E644-A6BB-D8200AC06F3C}"/>
                </a:ext>
              </a:extLst>
            </p:cNvPr>
            <p:cNvGrpSpPr/>
            <p:nvPr/>
          </p:nvGrpSpPr>
          <p:grpSpPr>
            <a:xfrm>
              <a:off x="4736886" y="1785556"/>
              <a:ext cx="307877" cy="106113"/>
              <a:chOff x="3388543" y="2164929"/>
              <a:chExt cx="327025" cy="112712"/>
            </a:xfrm>
            <a:solidFill>
              <a:schemeClr val="accent2"/>
            </a:solidFill>
          </p:grpSpPr>
          <p:sp>
            <p:nvSpPr>
              <p:cNvPr id="21" name="Line 433">
                <a:extLst>
                  <a:ext uri="{FF2B5EF4-FFF2-40B4-BE49-F238E27FC236}">
                    <a16:creationId xmlns:a16="http://schemas.microsoft.com/office/drawing/2014/main" xmlns="" id="{E61016EC-7884-F245-9289-14EA32A5038C}"/>
                  </a:ext>
                </a:extLst>
              </p:cNvPr>
              <p:cNvSpPr>
                <a:spLocks noChangeShapeType="1"/>
              </p:cNvSpPr>
              <p:nvPr/>
            </p:nvSpPr>
            <p:spPr bwMode="auto">
              <a:xfrm>
                <a:off x="3388543" y="2222081"/>
                <a:ext cx="327025" cy="0"/>
              </a:xfrm>
              <a:prstGeom prst="line">
                <a:avLst/>
              </a:prstGeom>
              <a:solidFill>
                <a:schemeClr val="accent6"/>
              </a:solidFill>
              <a:ln w="25400" cap="flat" cmpd="sng" algn="ctr">
                <a:solidFill>
                  <a:schemeClr val="accent6"/>
                </a:solidFill>
                <a:prstDash val="solid"/>
                <a:round/>
                <a:headEnd type="none" w="med" len="med"/>
                <a:tailEnd type="none" w="med" len="med"/>
              </a:ln>
              <a:effectLst/>
            </p:spPr>
            <p:txBody>
              <a:bodyPr/>
              <a:lstStyle/>
              <a:p>
                <a:pPr defTabSz="914377">
                  <a:defRPr/>
                </a:pPr>
                <a:endParaRPr lang="en-US" sz="800" dirty="0">
                  <a:solidFill>
                    <a:srgbClr val="636363"/>
                  </a:solidFill>
                  <a:latin typeface="Arial"/>
                </a:endParaRPr>
              </a:p>
            </p:txBody>
          </p:sp>
          <p:sp>
            <p:nvSpPr>
              <p:cNvPr id="22" name="Freeform 434">
                <a:extLst>
                  <a:ext uri="{FF2B5EF4-FFF2-40B4-BE49-F238E27FC236}">
                    <a16:creationId xmlns:a16="http://schemas.microsoft.com/office/drawing/2014/main" xmlns="" id="{7F2C4BDA-3A8A-4A49-A707-CED5675F6838}"/>
                  </a:ext>
                </a:extLst>
              </p:cNvPr>
              <p:cNvSpPr>
                <a:spLocks/>
              </p:cNvSpPr>
              <p:nvPr/>
            </p:nvSpPr>
            <p:spPr bwMode="auto">
              <a:xfrm>
                <a:off x="3493318" y="2164929"/>
                <a:ext cx="114299" cy="112712"/>
              </a:xfrm>
              <a:prstGeom prst="triangle">
                <a:avLst/>
              </a:prstGeom>
              <a:solidFill>
                <a:schemeClr val="accent6"/>
              </a:solidFill>
              <a:ln w="9525" cap="flat" cmpd="sng" algn="ctr">
                <a:solidFill>
                  <a:schemeClr val="accent6"/>
                </a:solidFill>
                <a:prstDash val="solid"/>
                <a:round/>
                <a:headEnd type="none" w="med" len="med"/>
                <a:tailEnd type="none" w="med" len="med"/>
              </a:ln>
              <a:effectLst/>
            </p:spPr>
            <p:txBody>
              <a:bodyPr/>
              <a:lstStyle/>
              <a:p>
                <a:pPr defTabSz="914377">
                  <a:defRPr/>
                </a:pPr>
                <a:endParaRPr lang="en-US" sz="800" dirty="0">
                  <a:solidFill>
                    <a:srgbClr val="636363"/>
                  </a:solidFill>
                  <a:latin typeface="Arial"/>
                </a:endParaRPr>
              </a:p>
            </p:txBody>
          </p:sp>
        </p:grpSp>
        <p:sp>
          <p:nvSpPr>
            <p:cNvPr id="16" name="TextBox 735">
              <a:extLst>
                <a:ext uri="{FF2B5EF4-FFF2-40B4-BE49-F238E27FC236}">
                  <a16:creationId xmlns:a16="http://schemas.microsoft.com/office/drawing/2014/main" xmlns="" id="{33F18BBD-CCEF-9642-BC9B-E8ED9AC6525E}"/>
                </a:ext>
              </a:extLst>
            </p:cNvPr>
            <p:cNvSpPr txBox="1">
              <a:spLocks noChangeArrowheads="1"/>
            </p:cNvSpPr>
            <p:nvPr/>
          </p:nvSpPr>
          <p:spPr bwMode="auto">
            <a:xfrm>
              <a:off x="5058393" y="1706309"/>
              <a:ext cx="55496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dirty="0"/>
                <a:t>P1NP</a:t>
              </a:r>
            </a:p>
          </p:txBody>
        </p:sp>
        <p:grpSp>
          <p:nvGrpSpPr>
            <p:cNvPr id="17" name="Group 16">
              <a:extLst>
                <a:ext uri="{FF2B5EF4-FFF2-40B4-BE49-F238E27FC236}">
                  <a16:creationId xmlns:a16="http://schemas.microsoft.com/office/drawing/2014/main" xmlns="" id="{60B4DEFA-F5F1-9D42-A8C6-150415505951}"/>
                </a:ext>
              </a:extLst>
            </p:cNvPr>
            <p:cNvGrpSpPr/>
            <p:nvPr/>
          </p:nvGrpSpPr>
          <p:grpSpPr>
            <a:xfrm>
              <a:off x="5909398" y="1785556"/>
              <a:ext cx="307877" cy="106113"/>
              <a:chOff x="2763559" y="2164931"/>
              <a:chExt cx="327025" cy="112712"/>
            </a:xfrm>
          </p:grpSpPr>
          <p:sp>
            <p:nvSpPr>
              <p:cNvPr id="19" name="Line 433">
                <a:extLst>
                  <a:ext uri="{FF2B5EF4-FFF2-40B4-BE49-F238E27FC236}">
                    <a16:creationId xmlns:a16="http://schemas.microsoft.com/office/drawing/2014/main" xmlns="" id="{3D0D9FC0-973C-034E-88E9-C722C27B90F1}"/>
                  </a:ext>
                </a:extLst>
              </p:cNvPr>
              <p:cNvSpPr>
                <a:spLocks noChangeShapeType="1"/>
              </p:cNvSpPr>
              <p:nvPr/>
            </p:nvSpPr>
            <p:spPr bwMode="auto">
              <a:xfrm>
                <a:off x="2763559" y="2222081"/>
                <a:ext cx="327025" cy="0"/>
              </a:xfrm>
              <a:prstGeom prst="line">
                <a:avLst/>
              </a:prstGeom>
              <a:solidFill>
                <a:schemeClr val="accent3"/>
              </a:solidFill>
              <a:ln w="25400" cap="rnd">
                <a:solidFill>
                  <a:schemeClr val="accent2"/>
                </a:solidFill>
                <a:prstDash val="solid"/>
                <a:round/>
                <a:headEnd/>
                <a:tailEnd/>
              </a:ln>
            </p:spPr>
            <p:txBody>
              <a:bodyPr/>
              <a:lstStyle/>
              <a:p>
                <a:pPr defTabSz="914377">
                  <a:defRPr/>
                </a:pPr>
                <a:endParaRPr lang="en-US" sz="800" dirty="0">
                  <a:solidFill>
                    <a:srgbClr val="636363"/>
                  </a:solidFill>
                  <a:latin typeface="Arial"/>
                </a:endParaRPr>
              </a:p>
            </p:txBody>
          </p:sp>
          <p:sp>
            <p:nvSpPr>
              <p:cNvPr id="20" name="Freeform 434">
                <a:extLst>
                  <a:ext uri="{FF2B5EF4-FFF2-40B4-BE49-F238E27FC236}">
                    <a16:creationId xmlns:a16="http://schemas.microsoft.com/office/drawing/2014/main" xmlns="" id="{A3897F18-0180-D747-94AC-5291C73BC01B}"/>
                  </a:ext>
                </a:extLst>
              </p:cNvPr>
              <p:cNvSpPr>
                <a:spLocks/>
              </p:cNvSpPr>
              <p:nvPr/>
            </p:nvSpPr>
            <p:spPr bwMode="auto">
              <a:xfrm>
                <a:off x="2868334" y="2164931"/>
                <a:ext cx="114300" cy="112712"/>
              </a:xfrm>
              <a:prstGeom prst="rect">
                <a:avLst/>
              </a:prstGeom>
              <a:solidFill>
                <a:schemeClr val="accent2"/>
              </a:solidFill>
              <a:ln w="9525">
                <a:solidFill>
                  <a:schemeClr val="accent2"/>
                </a:solidFill>
                <a:round/>
                <a:headEnd/>
                <a:tailEnd/>
              </a:ln>
            </p:spPr>
            <p:txBody>
              <a:bodyPr/>
              <a:lstStyle/>
              <a:p>
                <a:pPr defTabSz="914377">
                  <a:defRPr/>
                </a:pPr>
                <a:endParaRPr lang="en-US" sz="800" dirty="0">
                  <a:solidFill>
                    <a:srgbClr val="636363"/>
                  </a:solidFill>
                  <a:latin typeface="Arial"/>
                </a:endParaRPr>
              </a:p>
            </p:txBody>
          </p:sp>
        </p:grpSp>
        <p:sp>
          <p:nvSpPr>
            <p:cNvPr id="18" name="TextBox 735">
              <a:extLst>
                <a:ext uri="{FF2B5EF4-FFF2-40B4-BE49-F238E27FC236}">
                  <a16:creationId xmlns:a16="http://schemas.microsoft.com/office/drawing/2014/main" xmlns="" id="{1AB4B939-1ADD-684F-B45E-9AF865C9BAD9}"/>
                </a:ext>
              </a:extLst>
            </p:cNvPr>
            <p:cNvSpPr txBox="1">
              <a:spLocks noChangeArrowheads="1"/>
            </p:cNvSpPr>
            <p:nvPr/>
          </p:nvSpPr>
          <p:spPr bwMode="auto">
            <a:xfrm>
              <a:off x="6211895" y="1706309"/>
              <a:ext cx="4683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30000"/>
                </a:spcBef>
                <a:buClr>
                  <a:schemeClr val="accent2"/>
                </a:buClr>
                <a:buFont typeface="Wingdings" pitchFamily="2" charset="2"/>
                <a:buChar char="§"/>
                <a:defRPr sz="2400">
                  <a:solidFill>
                    <a:schemeClr val="tx1"/>
                  </a:solidFill>
                  <a:latin typeface="Arial" charset="0"/>
                </a:defRPr>
              </a:lvl1pPr>
              <a:lvl2pPr marL="742950" indent="-285750" eaLnBrk="0" hangingPunct="0">
                <a:lnSpc>
                  <a:spcPct val="90000"/>
                </a:lnSpc>
                <a:spcBef>
                  <a:spcPct val="30000"/>
                </a:spcBef>
                <a:buClr>
                  <a:schemeClr val="accent2"/>
                </a:buClr>
                <a:buChar char="–"/>
                <a:defRPr sz="2000">
                  <a:solidFill>
                    <a:schemeClr val="tx1"/>
                  </a:solidFill>
                  <a:latin typeface="Arial" charset="0"/>
                </a:defRPr>
              </a:lvl2pPr>
              <a:lvl3pPr marL="1143000" indent="-228600" eaLnBrk="0" hangingPunct="0">
                <a:lnSpc>
                  <a:spcPct val="90000"/>
                </a:lnSpc>
                <a:spcBef>
                  <a:spcPct val="30000"/>
                </a:spcBef>
                <a:buClr>
                  <a:schemeClr val="accent2"/>
                </a:buClr>
                <a:buChar char="•"/>
                <a:defRPr>
                  <a:solidFill>
                    <a:schemeClr val="tx1"/>
                  </a:solidFill>
                  <a:latin typeface="Arial" charset="0"/>
                </a:defRPr>
              </a:lvl3pPr>
              <a:lvl4pPr marL="1600200" indent="-228600" eaLnBrk="0" hangingPunct="0">
                <a:lnSpc>
                  <a:spcPct val="90000"/>
                </a:lnSpc>
                <a:spcBef>
                  <a:spcPct val="30000"/>
                </a:spcBef>
                <a:buClr>
                  <a:schemeClr val="accent2"/>
                </a:buClr>
                <a:buChar char="–"/>
                <a:defRPr sz="1600">
                  <a:solidFill>
                    <a:schemeClr val="tx1"/>
                  </a:solidFill>
                  <a:latin typeface="Arial" charset="0"/>
                </a:defRPr>
              </a:lvl4pPr>
              <a:lvl5pPr marL="2057400" indent="-228600" eaLnBrk="0" hangingPunct="0">
                <a:lnSpc>
                  <a:spcPct val="90000"/>
                </a:lnSpc>
                <a:spcBef>
                  <a:spcPct val="30000"/>
                </a:spcBef>
                <a:buClr>
                  <a:schemeClr val="accent2"/>
                </a:buClr>
                <a:buFont typeface="Arial" charset="0"/>
                <a:buChar char="–"/>
                <a:defRPr sz="1400">
                  <a:solidFill>
                    <a:schemeClr val="tx1"/>
                  </a:solidFill>
                  <a:latin typeface="Arial" charset="0"/>
                </a:defRPr>
              </a:lvl5pPr>
              <a:lvl6pPr marL="25146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6pPr>
              <a:lvl7pPr marL="29718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7pPr>
              <a:lvl8pPr marL="34290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8pPr>
              <a:lvl9pPr marL="3886200" indent="-228600" eaLnBrk="0" fontAlgn="base" hangingPunct="0">
                <a:lnSpc>
                  <a:spcPct val="90000"/>
                </a:lnSpc>
                <a:spcBef>
                  <a:spcPct val="30000"/>
                </a:spcBef>
                <a:spcAft>
                  <a:spcPct val="0"/>
                </a:spcAft>
                <a:buClr>
                  <a:schemeClr val="accent2"/>
                </a:buClr>
                <a:buFont typeface="Arial" charset="0"/>
                <a:buChar char="–"/>
                <a:defRPr sz="1400">
                  <a:solidFill>
                    <a:schemeClr val="tx1"/>
                  </a:solidFill>
                  <a:latin typeface="Arial" charset="0"/>
                </a:defRPr>
              </a:lvl9pPr>
            </a:lstStyle>
            <a:p>
              <a:pPr defTabSz="914377" eaLnBrk="1" hangingPunct="1">
                <a:lnSpc>
                  <a:spcPct val="100000"/>
                </a:lnSpc>
                <a:spcBef>
                  <a:spcPct val="0"/>
                </a:spcBef>
                <a:buClrTx/>
                <a:buNone/>
                <a:defRPr/>
              </a:pPr>
              <a:r>
                <a:rPr lang="en-US" altLang="en-US" sz="1100" kern="0" dirty="0"/>
                <a:t>CTX</a:t>
              </a:r>
            </a:p>
          </p:txBody>
        </p:sp>
      </p:grpSp>
      <p:pic>
        <p:nvPicPr>
          <p:cNvPr id="25" name="Picture 6" descr="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95" y="4176335"/>
            <a:ext cx="2584076" cy="2045785"/>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26" name="Image 25" descr="IMG_5604.jpg"/>
          <p:cNvPicPr>
            <a:picLocks noChangeAspect="1"/>
          </p:cNvPicPr>
          <p:nvPr/>
        </p:nvPicPr>
        <p:blipFill rotWithShape="1">
          <a:blip r:embed="rId5">
            <a:extLst>
              <a:ext uri="{28A0092B-C50C-407E-A947-70E740481C1C}">
                <a14:useLocalDpi xmlns:a14="http://schemas.microsoft.com/office/drawing/2010/main" val="0"/>
              </a:ext>
            </a:extLst>
          </a:blip>
          <a:srcRect t="33919" r="2962" b="16456"/>
          <a:stretch/>
        </p:blipFill>
        <p:spPr>
          <a:xfrm>
            <a:off x="3649128" y="4176334"/>
            <a:ext cx="5333916" cy="2045785"/>
          </a:xfrm>
          <a:prstGeom prst="rect">
            <a:avLst/>
          </a:prstGeom>
        </p:spPr>
      </p:pic>
      <p:sp>
        <p:nvSpPr>
          <p:cNvPr id="6" name="ZoneTexte 5"/>
          <p:cNvSpPr txBox="1"/>
          <p:nvPr/>
        </p:nvSpPr>
        <p:spPr>
          <a:xfrm>
            <a:off x="1208100" y="6262575"/>
            <a:ext cx="1334770" cy="369332"/>
          </a:xfrm>
          <a:prstGeom prst="rect">
            <a:avLst/>
          </a:prstGeom>
          <a:noFill/>
        </p:spPr>
        <p:txBody>
          <a:bodyPr wrap="none" rtlCol="0">
            <a:spAutoFit/>
          </a:bodyPr>
          <a:lstStyle/>
          <a:p>
            <a:r>
              <a:rPr lang="fr-FR" dirty="0" err="1"/>
              <a:t>T</a:t>
            </a:r>
            <a:r>
              <a:rPr lang="fr-FR" dirty="0" err="1" smtClean="0"/>
              <a:t>eriparatide</a:t>
            </a:r>
            <a:endParaRPr lang="fr-FR" dirty="0"/>
          </a:p>
        </p:txBody>
      </p:sp>
      <p:sp>
        <p:nvSpPr>
          <p:cNvPr id="28" name="ZoneTexte 27"/>
          <p:cNvSpPr txBox="1"/>
          <p:nvPr/>
        </p:nvSpPr>
        <p:spPr>
          <a:xfrm>
            <a:off x="5766420" y="6262575"/>
            <a:ext cx="1312341" cy="369332"/>
          </a:xfrm>
          <a:prstGeom prst="rect">
            <a:avLst/>
          </a:prstGeom>
          <a:noFill/>
        </p:spPr>
        <p:txBody>
          <a:bodyPr wrap="none" rtlCol="0">
            <a:spAutoFit/>
          </a:bodyPr>
          <a:lstStyle/>
          <a:p>
            <a:r>
              <a:rPr lang="fr-FR" dirty="0" err="1"/>
              <a:t>D</a:t>
            </a:r>
            <a:r>
              <a:rPr lang="fr-FR" dirty="0" err="1" smtClean="0"/>
              <a:t>enosumab</a:t>
            </a:r>
            <a:endParaRPr lang="fr-FR" dirty="0"/>
          </a:p>
        </p:txBody>
      </p:sp>
    </p:spTree>
    <p:extLst>
      <p:ext uri="{BB962C8B-B14F-4D97-AF65-F5344CB8AC3E}">
        <p14:creationId xmlns:p14="http://schemas.microsoft.com/office/powerpoint/2010/main" val="2149975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3">
    <a:dk1>
      <a:srgbClr val="000000"/>
    </a:dk1>
    <a:lt1>
      <a:srgbClr val="FFFFFF"/>
    </a:lt1>
    <a:dk2>
      <a:srgbClr val="000000"/>
    </a:dk2>
    <a:lt2>
      <a:srgbClr val="777777"/>
    </a:lt2>
    <a:accent1>
      <a:srgbClr val="006FAC"/>
    </a:accent1>
    <a:accent2>
      <a:srgbClr val="FCC30C"/>
    </a:accent2>
    <a:accent3>
      <a:srgbClr val="9F1212"/>
    </a:accent3>
    <a:accent4>
      <a:srgbClr val="000000"/>
    </a:accent4>
    <a:accent5>
      <a:srgbClr val="AAB7DE"/>
    </a:accent5>
    <a:accent6>
      <a:srgbClr val="E4B00A"/>
    </a:accent6>
    <a:hlink>
      <a:srgbClr val="42865C"/>
    </a:hlink>
    <a:folHlink>
      <a:srgbClr val="42865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3">
    <a:dk1>
      <a:srgbClr val="000000"/>
    </a:dk1>
    <a:lt1>
      <a:srgbClr val="FFFFFF"/>
    </a:lt1>
    <a:dk2>
      <a:srgbClr val="000000"/>
    </a:dk2>
    <a:lt2>
      <a:srgbClr val="777777"/>
    </a:lt2>
    <a:accent1>
      <a:srgbClr val="006FAC"/>
    </a:accent1>
    <a:accent2>
      <a:srgbClr val="FCC30C"/>
    </a:accent2>
    <a:accent3>
      <a:srgbClr val="9F1212"/>
    </a:accent3>
    <a:accent4>
      <a:srgbClr val="000000"/>
    </a:accent4>
    <a:accent5>
      <a:srgbClr val="AAB7DE"/>
    </a:accent5>
    <a:accent6>
      <a:srgbClr val="E4B00A"/>
    </a:accent6>
    <a:hlink>
      <a:srgbClr val="42865C"/>
    </a:hlink>
    <a:folHlink>
      <a:srgbClr val="42865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3">
    <a:dk1>
      <a:srgbClr val="000000"/>
    </a:dk1>
    <a:lt1>
      <a:srgbClr val="FFFFFF"/>
    </a:lt1>
    <a:dk2>
      <a:srgbClr val="000000"/>
    </a:dk2>
    <a:lt2>
      <a:srgbClr val="777777"/>
    </a:lt2>
    <a:accent1>
      <a:srgbClr val="006FAC"/>
    </a:accent1>
    <a:accent2>
      <a:srgbClr val="FCC30C"/>
    </a:accent2>
    <a:accent3>
      <a:srgbClr val="9F1212"/>
    </a:accent3>
    <a:accent4>
      <a:srgbClr val="000000"/>
    </a:accent4>
    <a:accent5>
      <a:srgbClr val="AAB7DE"/>
    </a:accent5>
    <a:accent6>
      <a:srgbClr val="E4B00A"/>
    </a:accent6>
    <a:hlink>
      <a:srgbClr val="42865C"/>
    </a:hlink>
    <a:folHlink>
      <a:srgbClr val="42865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3">
    <a:dk1>
      <a:srgbClr val="000000"/>
    </a:dk1>
    <a:lt1>
      <a:srgbClr val="FFFFFF"/>
    </a:lt1>
    <a:dk2>
      <a:srgbClr val="000000"/>
    </a:dk2>
    <a:lt2>
      <a:srgbClr val="777777"/>
    </a:lt2>
    <a:accent1>
      <a:srgbClr val="006FAC"/>
    </a:accent1>
    <a:accent2>
      <a:srgbClr val="FCC30C"/>
    </a:accent2>
    <a:accent3>
      <a:srgbClr val="9F1212"/>
    </a:accent3>
    <a:accent4>
      <a:srgbClr val="000000"/>
    </a:accent4>
    <a:accent5>
      <a:srgbClr val="AAB7DE"/>
    </a:accent5>
    <a:accent6>
      <a:srgbClr val="E4B00A"/>
    </a:accent6>
    <a:hlink>
      <a:srgbClr val="42865C"/>
    </a:hlink>
    <a:folHlink>
      <a:srgbClr val="42865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3">
    <a:dk1>
      <a:srgbClr val="000000"/>
    </a:dk1>
    <a:lt1>
      <a:srgbClr val="FFFFFF"/>
    </a:lt1>
    <a:dk2>
      <a:srgbClr val="000000"/>
    </a:dk2>
    <a:lt2>
      <a:srgbClr val="777777"/>
    </a:lt2>
    <a:accent1>
      <a:srgbClr val="006FAC"/>
    </a:accent1>
    <a:accent2>
      <a:srgbClr val="FCC30C"/>
    </a:accent2>
    <a:accent3>
      <a:srgbClr val="9F1212"/>
    </a:accent3>
    <a:accent4>
      <a:srgbClr val="000000"/>
    </a:accent4>
    <a:accent5>
      <a:srgbClr val="AAB7DE"/>
    </a:accent5>
    <a:accent6>
      <a:srgbClr val="E4B00A"/>
    </a:accent6>
    <a:hlink>
      <a:srgbClr val="42865C"/>
    </a:hlink>
    <a:folHlink>
      <a:srgbClr val="42865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3">
    <a:dk1>
      <a:srgbClr val="000000"/>
    </a:dk1>
    <a:lt1>
      <a:srgbClr val="FFFFFF"/>
    </a:lt1>
    <a:dk2>
      <a:srgbClr val="000000"/>
    </a:dk2>
    <a:lt2>
      <a:srgbClr val="777777"/>
    </a:lt2>
    <a:accent1>
      <a:srgbClr val="006FAC"/>
    </a:accent1>
    <a:accent2>
      <a:srgbClr val="FCC30C"/>
    </a:accent2>
    <a:accent3>
      <a:srgbClr val="9F1212"/>
    </a:accent3>
    <a:accent4>
      <a:srgbClr val="000000"/>
    </a:accent4>
    <a:accent5>
      <a:srgbClr val="AAB7DE"/>
    </a:accent5>
    <a:accent6>
      <a:srgbClr val="E4B00A"/>
    </a:accent6>
    <a:hlink>
      <a:srgbClr val="42865C"/>
    </a:hlink>
    <a:folHlink>
      <a:srgbClr val="42865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2_GenericRMLTemplate_2008 10">
    <a:dk1>
      <a:srgbClr val="001740"/>
    </a:dk1>
    <a:lt1>
      <a:srgbClr val="FFFFFF"/>
    </a:lt1>
    <a:dk2>
      <a:srgbClr val="195896"/>
    </a:dk2>
    <a:lt2>
      <a:srgbClr val="AFD1EF"/>
    </a:lt2>
    <a:accent1>
      <a:srgbClr val="0099FF"/>
    </a:accent1>
    <a:accent2>
      <a:srgbClr val="72C23C"/>
    </a:accent2>
    <a:accent3>
      <a:srgbClr val="ABB4C9"/>
    </a:accent3>
    <a:accent4>
      <a:srgbClr val="DADADA"/>
    </a:accent4>
    <a:accent5>
      <a:srgbClr val="AACAFF"/>
    </a:accent5>
    <a:accent6>
      <a:srgbClr val="67B035"/>
    </a:accent6>
    <a:hlink>
      <a:srgbClr val="BE52A7"/>
    </a:hlink>
    <a:folHlink>
      <a:srgbClr val="FFCC00"/>
    </a:folHlink>
  </a:clrScheme>
  <a:fontScheme name="2_GenericRMLTemplate_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2_GenericRMLTemplate_2008 10">
    <a:dk1>
      <a:srgbClr val="001740"/>
    </a:dk1>
    <a:lt1>
      <a:srgbClr val="FFFFFF"/>
    </a:lt1>
    <a:dk2>
      <a:srgbClr val="195896"/>
    </a:dk2>
    <a:lt2>
      <a:srgbClr val="AFD1EF"/>
    </a:lt2>
    <a:accent1>
      <a:srgbClr val="0099FF"/>
    </a:accent1>
    <a:accent2>
      <a:srgbClr val="72C23C"/>
    </a:accent2>
    <a:accent3>
      <a:srgbClr val="ABB4C9"/>
    </a:accent3>
    <a:accent4>
      <a:srgbClr val="DADADA"/>
    </a:accent4>
    <a:accent5>
      <a:srgbClr val="AACAFF"/>
    </a:accent5>
    <a:accent6>
      <a:srgbClr val="67B035"/>
    </a:accent6>
    <a:hlink>
      <a:srgbClr val="BE52A7"/>
    </a:hlink>
    <a:folHlink>
      <a:srgbClr val="FFCC00"/>
    </a:folHlink>
  </a:clrScheme>
  <a:fontScheme name="2_GenericRMLTemplate_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2_GenericRMLTemplate_2008 10">
    <a:dk1>
      <a:srgbClr val="001740"/>
    </a:dk1>
    <a:lt1>
      <a:srgbClr val="FFFFFF"/>
    </a:lt1>
    <a:dk2>
      <a:srgbClr val="195896"/>
    </a:dk2>
    <a:lt2>
      <a:srgbClr val="AFD1EF"/>
    </a:lt2>
    <a:accent1>
      <a:srgbClr val="0099FF"/>
    </a:accent1>
    <a:accent2>
      <a:srgbClr val="72C23C"/>
    </a:accent2>
    <a:accent3>
      <a:srgbClr val="ABB4C9"/>
    </a:accent3>
    <a:accent4>
      <a:srgbClr val="DADADA"/>
    </a:accent4>
    <a:accent5>
      <a:srgbClr val="AACAFF"/>
    </a:accent5>
    <a:accent6>
      <a:srgbClr val="67B035"/>
    </a:accent6>
    <a:hlink>
      <a:srgbClr val="BE52A7"/>
    </a:hlink>
    <a:folHlink>
      <a:srgbClr val="FFCC00"/>
    </a:folHlink>
  </a:clrScheme>
  <a:fontScheme name="2_GenericRMLTemplate_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1465</TotalTime>
  <Words>8219</Words>
  <Application>Microsoft Macintosh PowerPoint</Application>
  <PresentationFormat>Présentation à l'écran (4:3)</PresentationFormat>
  <Paragraphs>1827</Paragraphs>
  <Slides>73</Slides>
  <Notes>45</Notes>
  <HiddenSlides>0</HiddenSlides>
  <MMClips>0</MMClips>
  <ScaleCrop>false</ScaleCrop>
  <HeadingPairs>
    <vt:vector size="4" baseType="variant">
      <vt:variant>
        <vt:lpstr>Thème</vt:lpstr>
      </vt:variant>
      <vt:variant>
        <vt:i4>1</vt:i4>
      </vt:variant>
      <vt:variant>
        <vt:lpstr>Titres des diapositives</vt:lpstr>
      </vt:variant>
      <vt:variant>
        <vt:i4>73</vt:i4>
      </vt:variant>
    </vt:vector>
  </HeadingPairs>
  <TitlesOfParts>
    <vt:vector size="7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Romosozumab a un effet ostéoformateur, mais également anti-résorptif</vt:lpstr>
      <vt:lpstr>Présentation PowerPoint</vt:lpstr>
      <vt:lpstr>Le Romosozumab a un effet ostéoformateur, mais également anti-résorptif</vt:lpstr>
      <vt:lpstr>Présentation PowerPoint</vt:lpstr>
      <vt:lpstr>Overview of the Romosozumab Clinical Programme*</vt:lpstr>
      <vt:lpstr>FRAME Phase III Study Design</vt:lpstr>
      <vt:lpstr>FRAME: Lumbar Spine and Total Hip BMD  Through Month 12</vt:lpstr>
      <vt:lpstr>FRAME: Incidence of New Vertebral Fracture Through Month 12 </vt:lpstr>
      <vt:lpstr>FRAME: Other Key Fracture Endpoints  Through Month 12</vt:lpstr>
      <vt:lpstr>FRAME: P1NP and CTX Through Month 24</vt:lpstr>
      <vt:lpstr>FRAME: Lumbar Spine and Total Hip BMD  Through Month 24</vt:lpstr>
      <vt:lpstr>FRAME: Subject Incidence of New Vertebral Fracture Through Month 24</vt:lpstr>
      <vt:lpstr>FRAME: Subject Enrollment by Geographic Region</vt:lpstr>
      <vt:lpstr>FRAME: Latin American Subjects Generally had Low Fracture Risk and a Narrow Range of Baseline FRAX Scores</vt:lpstr>
      <vt:lpstr>FRAME: Heterogeneity in Clinical Fracture Rates Observed Across Regions</vt:lpstr>
      <vt:lpstr>One Year of Romosozumab  Followed by Two Years of  Denosumab Maintains Fracture  Risk Reductions: Results of the  FRAME Extension Study</vt:lpstr>
      <vt:lpstr>FRAME: Lumbar Spine, Total Hip and Femoral Neck BMD Through Month 36</vt:lpstr>
      <vt:lpstr>FRAME: New Vertebral Fracture Incidence Through  Month 12, 24 and 36</vt:lpstr>
      <vt:lpstr>FRAME: Time to First Clinical and Nonvertebral Fracture Through Month 36</vt:lpstr>
      <vt:lpstr>FRAME: Effects of Romosozumab at Month 12 on Bone Mass and Microarchitecture Assessed by μCT</vt:lpstr>
      <vt:lpstr>Overview of the Romosozumab Clinical Programme*</vt:lpstr>
      <vt:lpstr>ARCH Phase III Study Design</vt:lpstr>
      <vt:lpstr>ARCH: Key Eligibility Criteria</vt:lpstr>
      <vt:lpstr>Substudy ARCH: Percentage Change from Baseline in Lumbar Spine BMD through Month 36</vt:lpstr>
      <vt:lpstr>Substudy ARCH: Percentage Change from Baseline in Lumbar Spine BMD through Month 36</vt:lpstr>
      <vt:lpstr>Primary Endpoint ARCH: Incidence of New Vertebral Fracture  Through Month 24</vt:lpstr>
      <vt:lpstr>ARCH: Incidence of Nonvertebral Fractures* at Primary Analysis</vt:lpstr>
      <vt:lpstr>ARCH: Other Fracture Endpoints at Primary Analysis</vt:lpstr>
      <vt:lpstr>Overview of the Romosozumab Clinical Programme*</vt:lpstr>
      <vt:lpstr>STRUCTURE Phase III Study Design</vt:lpstr>
      <vt:lpstr>STRUCTURE: Key Eligibility Criteria</vt:lpstr>
      <vt:lpstr>STRUCTURE: Percentage Change in Lumbar Spine aBMD by DXA at Months 6 and 12</vt:lpstr>
      <vt:lpstr>STRUCTURE: Percentage Change in Total Hip and Femoral Neck aBMD by DXA at Months 6 and 12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Overview of the Romosozumab Clinical Programme*</vt:lpstr>
      <vt:lpstr>Overview of the Romosozumab Clinical Programme*</vt:lpstr>
      <vt:lpstr>FRAME: Adverse Events of Interest*1,2</vt:lpstr>
      <vt:lpstr>FRAME: Two Cases of Positively Adjudicated Osteonecrosis of the Jaw (ONJ) </vt:lpstr>
      <vt:lpstr>FRAME: Adverse Events1,2</vt:lpstr>
      <vt:lpstr>Overview of the Romosozumab Clinical Programme*</vt:lpstr>
      <vt:lpstr>ARCH: Adverse Events and Events of Interest</vt:lpstr>
      <vt:lpstr>ARCH: Serious Adverse Events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ULg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Malaise</dc:creator>
  <cp:lastModifiedBy>Olivier Malaise</cp:lastModifiedBy>
  <cp:revision>57</cp:revision>
  <dcterms:created xsi:type="dcterms:W3CDTF">2022-01-10T08:26:39Z</dcterms:created>
  <dcterms:modified xsi:type="dcterms:W3CDTF">2022-01-11T09:32:44Z</dcterms:modified>
</cp:coreProperties>
</file>