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4" r:id="rId6"/>
    <p:sldId id="269" r:id="rId7"/>
    <p:sldId id="268" r:id="rId8"/>
    <p:sldId id="267" r:id="rId9"/>
    <p:sldId id="277" r:id="rId10"/>
    <p:sldId id="275" r:id="rId11"/>
    <p:sldId id="270" r:id="rId12"/>
    <p:sldId id="266" r:id="rId13"/>
    <p:sldId id="265" r:id="rId14"/>
    <p:sldId id="260" r:id="rId15"/>
    <p:sldId id="272" r:id="rId16"/>
    <p:sldId id="276" r:id="rId17"/>
    <p:sldId id="27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2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77971" autoAdjust="0"/>
  </p:normalViewPr>
  <p:slideViewPr>
    <p:cSldViewPr snapToGrid="0">
      <p:cViewPr varScale="1">
        <p:scale>
          <a:sx n="68" d="100"/>
          <a:sy n="68" d="100"/>
        </p:scale>
        <p:origin x="1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360E1-10A4-4953-8C73-58D813A79A6C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DBDA6-226B-4AE9-9BF2-24BBC0D7ADA9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129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lo.br/scielo.php?script=sci_arttext&amp;pid=S1517-70762018000300441#f05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 everyone before presenting my work first I would to thank</a:t>
            </a:r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my 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 Mohammed First, Faculty of Sciences, Department of Chemistry for the organization of this International Conference on Advanced Materials,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Nanosciences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Application (ICAMANA 2019)</a:t>
            </a:r>
            <a:b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dear professor, dear student dear assistance, I’m honor to present my work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intituled</a:t>
            </a:r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Physico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-mechanical behavior of solid waste-bentonite-lime based mixtures</a:t>
            </a:r>
            <a:b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work is</a:t>
            </a:r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realized 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laboratory of solid mineral and analytical chemistry under the direction</a:t>
            </a:r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Gharibi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Elkhadir.</a:t>
            </a:r>
          </a:p>
          <a:p>
            <a:endParaRPr lang="fr-F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BDA6-226B-4AE9-9BF2-24BBC0D7ADA9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215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plan of this representation consists the following points</a:t>
            </a:r>
          </a:p>
          <a:p>
            <a:r>
              <a:rPr lang="en-US" dirty="0" smtClean="0"/>
              <a:t>I will start with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intrduciton</a:t>
            </a:r>
            <a:r>
              <a:rPr lang="en-US" baseline="0" dirty="0" smtClean="0"/>
              <a:t> and the problematic of PG and Steel slag and the environmental impact for both waste  </a:t>
            </a:r>
          </a:p>
          <a:p>
            <a:r>
              <a:rPr lang="en-US" dirty="0" smtClean="0"/>
              <a:t>for the 2nd point consists the materials and methods used</a:t>
            </a:r>
          </a:p>
          <a:p>
            <a:r>
              <a:rPr lang="en-US" dirty="0" smtClean="0"/>
              <a:t>then the results and discussion *</a:t>
            </a:r>
          </a:p>
          <a:p>
            <a:r>
              <a:rPr lang="en-US" dirty="0" smtClean="0"/>
              <a:t>and I will finished with the</a:t>
            </a:r>
            <a:r>
              <a:rPr lang="en-US" baseline="0" dirty="0" smtClean="0"/>
              <a:t> conclusion and perspective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BDA6-226B-4AE9-9BF2-24BBC0D7ADA9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6537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Recently, increasing industrial production generates a large quantity of solid wastes, which has interest valorization and waste management investigations [1, 2, 3].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Phosphogypsum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(PG) is a waste by-product of the phosphates industry. In Morocco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Chérifien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Phosphates Office OCP located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Jorf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Lasfar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generates more than 15 million tons per year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qunatity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throwing into the sea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steel manufacturing company (SONASID) produces steel slag (SC) waste 150 000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hundred and fifty thousand 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tons per year.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BDA6-226B-4AE9-9BF2-24BBC0D7ADA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15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wates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specialy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aPhosphogypsum</a:t>
            </a:r>
            <a:r>
              <a:rPr lang="fr-FR" baseline="0" dirty="0" smtClean="0"/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 toxic elements for ecosystems and human health, including heavy metals and radionuclides. PG may also contaminate surface water and groundwater sources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Phosphogypsum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(PG) with</a:t>
            </a:r>
            <a:r>
              <a:rPr lang="en-US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formula: CaSO</a:t>
            </a:r>
            <a:r>
              <a:rPr lang="en-US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2H</a:t>
            </a:r>
            <a:r>
              <a:rPr lang="en-US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is produced by the phosphate industry according to the following chemical reaction :</a:t>
            </a:r>
            <a:endParaRPr lang="fr-FR" dirty="0" smtClean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BDA6-226B-4AE9-9BF2-24BBC0D7ADA9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598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BDA6-226B-4AE9-9BF2-24BBC0D7ADA9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3852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BDA6-226B-4AE9-9BF2-24BBC0D7ADA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419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shown in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Figure 5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characteristic absorption peaks were showed in the IR spectra of the original Ca-Bent: a broad and strong -OH stretching vibration peak in 3650cm</a:t>
            </a:r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~3600cm</a:t>
            </a:r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 -OH stretching vibration peak near 1640cm</a:t>
            </a:r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both of them are the representation of crystalline water in bentonite lattice. 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BDA6-226B-4AE9-9BF2-24BBC0D7ADA9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6684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BDA6-226B-4AE9-9BF2-24BBC0D7ADA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97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5444-44D4-4FCA-BC21-FBDFECC323BC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42E3-15F9-43F4-A5CC-DF70B753C886}" type="slidenum">
              <a:rPr lang="fr-FR" smtClean="0"/>
              <a:t>‹#›</a:t>
            </a:fld>
            <a:endParaRPr lang="fr-F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47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5444-44D4-4FCA-BC21-FBDFECC323BC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42E3-15F9-43F4-A5CC-DF70B753C88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020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5444-44D4-4FCA-BC21-FBDFECC323BC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42E3-15F9-43F4-A5CC-DF70B753C88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637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5444-44D4-4FCA-BC21-FBDFECC323BC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42E3-15F9-43F4-A5CC-DF70B753C88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108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5444-44D4-4FCA-BC21-FBDFECC323BC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42E3-15F9-43F4-A5CC-DF70B753C886}" type="slidenum">
              <a:rPr lang="fr-FR" smtClean="0"/>
              <a:t>‹#›</a:t>
            </a:fld>
            <a:endParaRPr lang="fr-F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61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5444-44D4-4FCA-BC21-FBDFECC323BC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42E3-15F9-43F4-A5CC-DF70B753C88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683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5444-44D4-4FCA-BC21-FBDFECC323BC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42E3-15F9-43F4-A5CC-DF70B753C88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553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5444-44D4-4FCA-BC21-FBDFECC323BC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42E3-15F9-43F4-A5CC-DF70B753C88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103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5444-44D4-4FCA-BC21-FBDFECC323BC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42E3-15F9-43F4-A5CC-DF70B753C88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368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3AC5444-44D4-4FCA-BC21-FBDFECC323BC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BE42E3-15F9-43F4-A5CC-DF70B753C88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457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5444-44D4-4FCA-BC21-FBDFECC323BC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42E3-15F9-43F4-A5CC-DF70B753C88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807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3AC5444-44D4-4FCA-BC21-FBDFECC323BC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6BE42E3-15F9-43F4-A5CC-DF70B753C886}" type="slidenum">
              <a:rPr lang="fr-FR" smtClean="0"/>
              <a:t>‹#›</a:t>
            </a:fld>
            <a:endParaRPr lang="fr-F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82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61.png"/><Relationship Id="rId9" Type="http://schemas.openxmlformats.org/officeDocument/2006/relationships/image" Target="../media/image2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60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46440" y="1804618"/>
            <a:ext cx="4184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on Advanced Materials, </a:t>
            </a:r>
            <a:r>
              <a:rPr lang="en-A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Nanosciences</a:t>
            </a:r>
            <a:r>
              <a:rPr lang="en-A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application (ICAMANA 2019)</a:t>
            </a:r>
          </a:p>
          <a:p>
            <a:pPr algn="ctr"/>
            <a:r>
              <a:rPr lang="en-A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Oujda</a:t>
            </a:r>
          </a:p>
        </p:txBody>
      </p:sp>
      <p:pic>
        <p:nvPicPr>
          <p:cNvPr id="6" name="Image 1" descr="17910929_1264229190296875_340776149_n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9040" y="420063"/>
            <a:ext cx="1809606" cy="10803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7503" y="3947668"/>
            <a:ext cx="70387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Achraf </a:t>
            </a:r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HARROU </a:t>
            </a:r>
            <a:r>
              <a:rPr lang="fr-FR" sz="1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1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*</a:t>
            </a:r>
            <a:r>
              <a:rPr lang="fr-FR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Elkhadir </a:t>
            </a:r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GHARIBI </a:t>
            </a:r>
            <a:r>
              <a:rPr lang="fr-FR" sz="1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Hicham NASIRI </a:t>
            </a:r>
            <a:r>
              <a:rPr lang="fr-FR" sz="1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Meriam</a:t>
            </a:r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OUAHABI </a:t>
            </a:r>
            <a:r>
              <a:rPr lang="fr-FR" sz="1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999" y="4532504"/>
            <a:ext cx="1042596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1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Laboratory of Mineral and Analytical Solid Chemistry, Faculty of Sciences, University Mohammed first, Oujda, P.O. Box 60000,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Morocco.</a:t>
            </a:r>
          </a:p>
          <a:p>
            <a:pPr marL="457200">
              <a:lnSpc>
                <a:spcPct val="115000"/>
              </a:lnSpc>
            </a:pPr>
            <a:r>
              <a:rPr lang="en-US" sz="160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Applied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eoscience Laboratory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Faculty of Sciences, University Mohammed first, Oujda, P.O. Box 60000, Morocco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fr-BE" sz="160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r-BE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 </a:t>
            </a:r>
            <a:r>
              <a:rPr lang="fr-F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Argile, Géochimie et Environnement sédimentaires (</a:t>
            </a:r>
            <a:r>
              <a:rPr lang="fr-FR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AGEs</a:t>
            </a:r>
            <a:r>
              <a:rPr lang="fr-F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Département de Géologie, Quartier Agora, Bâtiment, B18, Allée du six Aout, 14, Sart-</a:t>
            </a:r>
            <a:r>
              <a:rPr lang="fr-FR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Tilman</a:t>
            </a:r>
            <a:r>
              <a:rPr lang="fr-F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lang="fr-F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Liège, B-4000, </a:t>
            </a:r>
            <a:r>
              <a:rPr lang="fr-FR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Belgium</a:t>
            </a:r>
            <a:r>
              <a:rPr lang="fr-FR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fr-FR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3762" y="914521"/>
            <a:ext cx="5886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Mohammed First, Faculty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Sciences, Department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 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9674" y="623371"/>
            <a:ext cx="2540157" cy="65933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166327" y="2965239"/>
            <a:ext cx="8074197" cy="89009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166327" y="3024340"/>
            <a:ext cx="7944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-mechanical behavior of solid waste-bentonite-lime based mixtures 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9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076646" y="1732547"/>
            <a:ext cx="0" cy="45559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7" y="2155152"/>
            <a:ext cx="5903494" cy="3932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672" y="2155152"/>
            <a:ext cx="5997759" cy="393282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9009588" y="2155152"/>
            <a:ext cx="1726604" cy="368462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Gypsum (PG)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34376" y="2155152"/>
            <a:ext cx="1930995" cy="35756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 Bentonite (RB) </a:t>
            </a:r>
            <a:endParaRPr 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93800" y="286603"/>
            <a:ext cx="9961880" cy="1453297"/>
          </a:xfrm>
        </p:spPr>
        <p:txBody>
          <a:bodyPr>
            <a:normAutofit/>
          </a:bodyPr>
          <a:lstStyle/>
          <a:p>
            <a:pPr marL="542925" indent="-542925">
              <a:lnSpc>
                <a:spcPct val="200000"/>
              </a:lnSpc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8624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27656" y="254451"/>
            <a:ext cx="10058400" cy="126249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in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Mexture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4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280" y="1871831"/>
            <a:ext cx="4386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content for the different mixture :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1588" y="2394414"/>
            <a:ext cx="61856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increasing of uniaxial strength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Kpa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withe the addition of water can be explained by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distabilization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bentonite and formation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calcium-silicate hydrates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ettringite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water optimum is about of 46 %.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mechanism of hydrating of different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mixture have detailed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following figure :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269267" y="578164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28 </a:t>
            </a:r>
            <a:r>
              <a:rPr lang="fr-F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endParaRPr lang="fr-F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7737" y="5762117"/>
            <a:ext cx="1249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 W,C</a:t>
            </a:r>
            <a:endParaRPr lang="fr-FR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45824" y="578586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Suspension</a:t>
            </a:r>
            <a:endParaRPr lang="fr-F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24733" y="578586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</a:t>
            </a:r>
            <a:endParaRPr lang="fr-FR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49233" y="5785862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Hardening</a:t>
            </a:r>
            <a:endParaRPr lang="fr-F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97" y="4310181"/>
            <a:ext cx="1568239" cy="142978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35" y="4310181"/>
            <a:ext cx="1536086" cy="1429780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>
            <a:off x="1664981" y="4961688"/>
            <a:ext cx="391798" cy="1426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733" y="4310181"/>
            <a:ext cx="1454416" cy="1451936"/>
          </a:xfrm>
          <a:prstGeom prst="rect">
            <a:avLst/>
          </a:prstGeom>
        </p:spPr>
      </p:pic>
      <p:sp>
        <p:nvSpPr>
          <p:cNvPr id="39" name="Right Arrow 38"/>
          <p:cNvSpPr/>
          <p:nvPr/>
        </p:nvSpPr>
        <p:spPr>
          <a:xfrm>
            <a:off x="3484252" y="4953732"/>
            <a:ext cx="391798" cy="1426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204" y="4299103"/>
            <a:ext cx="1555470" cy="1451936"/>
          </a:xfrm>
          <a:prstGeom prst="rect">
            <a:avLst/>
          </a:prstGeom>
        </p:spPr>
      </p:pic>
      <p:sp>
        <p:nvSpPr>
          <p:cNvPr id="52" name="Right Arrow 51"/>
          <p:cNvSpPr/>
          <p:nvPr/>
        </p:nvSpPr>
        <p:spPr>
          <a:xfrm>
            <a:off x="5233474" y="4953732"/>
            <a:ext cx="391798" cy="1426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8339" y="1871831"/>
            <a:ext cx="4377043" cy="379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0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557" y="753035"/>
            <a:ext cx="6558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mixture Bentonite-lime :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597" y="1904104"/>
            <a:ext cx="3733543" cy="3367144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7001489" y="3599352"/>
            <a:ext cx="719474" cy="247425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09908" y="3291575"/>
                <a:ext cx="6596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2-20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908" y="3291575"/>
                <a:ext cx="659604" cy="307777"/>
              </a:xfrm>
              <a:prstGeom prst="rect">
                <a:avLst/>
              </a:prstGeom>
              <a:blipFill>
                <a:blip r:embed="rId6"/>
                <a:stretch>
                  <a:fillRect l="-2778"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7874597" y="1797709"/>
            <a:ext cx="774551" cy="9688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extBox 29"/>
          <p:cNvSpPr txBox="1"/>
          <p:nvPr/>
        </p:nvSpPr>
        <p:spPr>
          <a:xfrm>
            <a:off x="671833" y="5555820"/>
            <a:ext cx="1264543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37007" y="297448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fr-FR" dirty="0"/>
          </a:p>
        </p:txBody>
      </p:sp>
      <p:cxnSp>
        <p:nvCxnSpPr>
          <p:cNvPr id="37" name="Straight Arrow Connector 36"/>
          <p:cNvCxnSpPr>
            <a:stCxn id="43" idx="2"/>
          </p:cNvCxnSpPr>
          <p:nvPr/>
        </p:nvCxnSpPr>
        <p:spPr>
          <a:xfrm>
            <a:off x="10241280" y="1656355"/>
            <a:ext cx="726140" cy="10566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ight Arrow 37"/>
          <p:cNvSpPr/>
          <p:nvPr/>
        </p:nvSpPr>
        <p:spPr>
          <a:xfrm>
            <a:off x="2175965" y="5718562"/>
            <a:ext cx="634701" cy="1990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9251576" y="733025"/>
            <a:ext cx="1979407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consummation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portlandite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Ca(OH)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1785769" y="5627561"/>
            <a:ext cx="225911" cy="3665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eft Brace 45"/>
          <p:cNvSpPr/>
          <p:nvPr/>
        </p:nvSpPr>
        <p:spPr>
          <a:xfrm>
            <a:off x="2926580" y="5402148"/>
            <a:ext cx="123732" cy="813956"/>
          </a:xfrm>
          <a:prstGeom prst="leftBrace">
            <a:avLst>
              <a:gd name="adj1" fmla="val 61933"/>
              <a:gd name="adj2" fmla="val 4857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extBox 46"/>
          <p:cNvSpPr txBox="1"/>
          <p:nvPr/>
        </p:nvSpPr>
        <p:spPr>
          <a:xfrm>
            <a:off x="3050312" y="5358171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-Na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unstable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50312" y="585840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-Ca stable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5061225" y="5718562"/>
            <a:ext cx="634701" cy="1990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Oval 50"/>
          <p:cNvSpPr/>
          <p:nvPr/>
        </p:nvSpPr>
        <p:spPr>
          <a:xfrm>
            <a:off x="4790527" y="5409585"/>
            <a:ext cx="271605" cy="270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760050" y="5938500"/>
            <a:ext cx="271605" cy="2709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817001" y="5620273"/>
            <a:ext cx="163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-Na + Ca</a:t>
            </a:r>
            <a:r>
              <a:rPr lang="fr-F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fr-FR" baseline="30000" dirty="0"/>
          </a:p>
        </p:txBody>
      </p:sp>
      <p:sp>
        <p:nvSpPr>
          <p:cNvPr id="55" name="Rectangle 54"/>
          <p:cNvSpPr/>
          <p:nvPr/>
        </p:nvSpPr>
        <p:spPr>
          <a:xfrm>
            <a:off x="8319927" y="5633404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-Ca + Na</a:t>
            </a:r>
            <a:r>
              <a:rPr lang="fr-F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fr-FR" baseline="30000" dirty="0"/>
          </a:p>
        </p:txBody>
      </p:sp>
      <p:sp>
        <p:nvSpPr>
          <p:cNvPr id="63" name="Oval 62"/>
          <p:cNvSpPr/>
          <p:nvPr/>
        </p:nvSpPr>
        <p:spPr>
          <a:xfrm>
            <a:off x="7750680" y="5465163"/>
            <a:ext cx="271605" cy="270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7741720" y="5951050"/>
            <a:ext cx="271605" cy="2709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449179" y="5761907"/>
            <a:ext cx="870748" cy="131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439223" y="5875420"/>
            <a:ext cx="8707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758" y="1813187"/>
            <a:ext cx="6638361" cy="342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3557" y="753035"/>
            <a:ext cx="7301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mixture Bentonite-lime-PG :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49" y="2312894"/>
            <a:ext cx="6875641" cy="362989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0345289">
            <a:off x="7142206" y="3247754"/>
            <a:ext cx="873109" cy="247425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ight Arrow 9"/>
          <p:cNvSpPr/>
          <p:nvPr/>
        </p:nvSpPr>
        <p:spPr>
          <a:xfrm rot="635324">
            <a:off x="7177117" y="4908288"/>
            <a:ext cx="873109" cy="247425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03417" y="2852719"/>
                <a:ext cx="6596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2-20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417" y="2852719"/>
                <a:ext cx="659604" cy="307777"/>
              </a:xfrm>
              <a:prstGeom prst="rect">
                <a:avLst/>
              </a:prstGeom>
              <a:blipFill>
                <a:blip r:embed="rId5"/>
                <a:stretch>
                  <a:fillRect l="-2778"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79559" y="5255343"/>
                <a:ext cx="7493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fr-F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0-45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559" y="5255343"/>
                <a:ext cx="749372" cy="307777"/>
              </a:xfrm>
              <a:prstGeom prst="rect">
                <a:avLst/>
              </a:prstGeom>
              <a:blipFill>
                <a:blip r:embed="rId6"/>
                <a:stretch>
                  <a:fillRect l="-2439" t="-3922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7801" y="1762971"/>
            <a:ext cx="3377427" cy="2475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7801" y="4403769"/>
            <a:ext cx="3377427" cy="231870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44980" y="2096874"/>
            <a:ext cx="1238822" cy="37102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34589" y="5851030"/>
                <a:ext cx="6596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2-20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589" y="5851030"/>
                <a:ext cx="659604" cy="307777"/>
              </a:xfrm>
              <a:prstGeom prst="rect">
                <a:avLst/>
              </a:prstGeom>
              <a:blipFill>
                <a:blip r:embed="rId9"/>
                <a:stretch>
                  <a:fillRect l="-2778"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700630" y="2291381"/>
            <a:ext cx="487697" cy="34101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38956" y="5942787"/>
                <a:ext cx="7493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fr-F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0-45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956" y="5942787"/>
                <a:ext cx="749372" cy="307777"/>
              </a:xfrm>
              <a:prstGeom prst="rect">
                <a:avLst/>
              </a:prstGeom>
              <a:blipFill>
                <a:blip r:embed="rId10"/>
                <a:stretch>
                  <a:fillRect l="-2439"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83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557" y="753035"/>
            <a:ext cx="802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mixture Bentonite-lime-PG-SC :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4941"/>
            <a:ext cx="7175247" cy="388200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20345289">
            <a:off x="7494721" y="2949878"/>
            <a:ext cx="873109" cy="247425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ight Arrow 9"/>
          <p:cNvSpPr/>
          <p:nvPr/>
        </p:nvSpPr>
        <p:spPr>
          <a:xfrm rot="635324">
            <a:off x="7481033" y="5174250"/>
            <a:ext cx="873109" cy="247425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456024" y="2626801"/>
                <a:ext cx="6596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2-20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024" y="2626801"/>
                <a:ext cx="659604" cy="307777"/>
              </a:xfrm>
              <a:prstGeom prst="rect">
                <a:avLst/>
              </a:prstGeom>
              <a:blipFill>
                <a:blip r:embed="rId3"/>
                <a:stretch>
                  <a:fillRect l="-2778"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82750" y="5478670"/>
                <a:ext cx="7493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fr-F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0-45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750" y="5478670"/>
                <a:ext cx="749372" cy="307777"/>
              </a:xfrm>
              <a:prstGeom prst="rect">
                <a:avLst/>
              </a:prstGeom>
              <a:blipFill>
                <a:blip r:embed="rId4"/>
                <a:stretch>
                  <a:fillRect l="-2439"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0200" y="1893495"/>
            <a:ext cx="3392195" cy="2413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9442" y="4306746"/>
            <a:ext cx="3402953" cy="24644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640" y="1893495"/>
            <a:ext cx="1387736" cy="37435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91190" y="5682287"/>
                <a:ext cx="6596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2-20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190" y="5682287"/>
                <a:ext cx="659604" cy="307777"/>
              </a:xfrm>
              <a:prstGeom prst="rect">
                <a:avLst/>
              </a:prstGeom>
              <a:blipFill>
                <a:blip r:embed="rId7"/>
                <a:stretch>
                  <a:fillRect l="-2778" t="-3922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466634" y="2076225"/>
            <a:ext cx="586437" cy="35607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85166" y="5657493"/>
                <a:ext cx="7493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fr-F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0-45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166" y="5657493"/>
                <a:ext cx="749372" cy="307777"/>
              </a:xfrm>
              <a:prstGeom prst="rect">
                <a:avLst/>
              </a:prstGeom>
              <a:blipFill>
                <a:blip r:embed="rId8"/>
                <a:stretch>
                  <a:fillRect l="-2439" t="-3922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6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27656" y="254451"/>
            <a:ext cx="10058400" cy="1262498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of I</a:t>
            </a:r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time in mixture </a:t>
            </a:r>
            <a:endParaRPr lang="fr-FR" sz="44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791" y="1904104"/>
            <a:ext cx="5503476" cy="43676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7656" y="1904104"/>
            <a:ext cx="49683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uniaxial compressive strength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Kpa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increases with hydration time.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the UCS of The bentonite-Lime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mixture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(BC)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higher then the other mixture.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spent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UCS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mixture BCPG and BCPGSs increases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Finally at 28 days the UCS of BCPGSs is superior then the BC and BCPG mixture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results can be explained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Ss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will weld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between as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consequently the increasing compression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50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27656" y="254451"/>
            <a:ext cx="10058400" cy="1262498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of I</a:t>
            </a:r>
            <a:r>
              <a:rPr lang="fr-FR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mpact</a:t>
            </a:r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time in mixture of BC  </a:t>
            </a:r>
            <a:endParaRPr lang="fr-FR" sz="4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334" y="1820344"/>
            <a:ext cx="8875044" cy="47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07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27656" y="254451"/>
            <a:ext cx="10058400" cy="1262498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of I</a:t>
            </a:r>
            <a:r>
              <a:rPr lang="fr-FR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mpact</a:t>
            </a:r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time in mixture BCPG  </a:t>
            </a:r>
            <a:endParaRPr lang="fr-FR" sz="4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137" y="2053389"/>
            <a:ext cx="8451438" cy="431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8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656" y="254451"/>
            <a:ext cx="10058400" cy="1262498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of I</a:t>
            </a:r>
            <a:r>
              <a:rPr lang="fr-FR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mpact</a:t>
            </a:r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time in mixture </a:t>
            </a:r>
            <a:r>
              <a:rPr lang="fr-FR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BCPGSs</a:t>
            </a:r>
            <a:endParaRPr lang="fr-FR" sz="4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67" y="2005263"/>
            <a:ext cx="9752778" cy="45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2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4430" y="666750"/>
            <a:ext cx="10058400" cy="900236"/>
          </a:xfrm>
        </p:spPr>
        <p:txBody>
          <a:bodyPr/>
          <a:lstStyle/>
          <a:p>
            <a:pPr marL="444500"/>
            <a:r>
              <a:rPr lang="fr-F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: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97280" y="2146935"/>
            <a:ext cx="10515600" cy="4032437"/>
          </a:xfrm>
        </p:spPr>
        <p:txBody>
          <a:bodyPr>
            <a:normAutofit fontScale="92500" lnSpcReduction="20000"/>
          </a:bodyPr>
          <a:lstStyle/>
          <a:p>
            <a:pPr marL="542925" indent="-542925">
              <a:lnSpc>
                <a:spcPct val="200000"/>
              </a:lnSpc>
              <a:buClrTx/>
              <a:buFont typeface="Wingdings" panose="05000000000000000000" pitchFamily="2" charset="2"/>
              <a:buChar char="Ø"/>
            </a:pPr>
            <a:r>
              <a:rPr lang="fr-F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/ </a:t>
            </a:r>
            <a:r>
              <a:rPr lang="en-C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Problematic</a:t>
            </a:r>
            <a:endParaRPr lang="en-CA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542925">
              <a:lnSpc>
                <a:spcPct val="200000"/>
              </a:lnSpc>
              <a:buClrTx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  <a:endParaRPr lang="fr-FR" dirty="0"/>
          </a:p>
          <a:p>
            <a:pPr marL="542925" indent="-542925">
              <a:lnSpc>
                <a:spcPct val="200000"/>
              </a:lnSpc>
              <a:buClrTx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 </a:t>
            </a:r>
          </a:p>
          <a:p>
            <a:pPr marL="542925" indent="-542925">
              <a:lnSpc>
                <a:spcPct val="200000"/>
              </a:lnSpc>
              <a:buClrTx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Perspective </a:t>
            </a:r>
          </a:p>
        </p:txBody>
      </p:sp>
    </p:spTree>
    <p:extLst>
      <p:ext uri="{BB962C8B-B14F-4D97-AF65-F5344CB8AC3E}">
        <p14:creationId xmlns:p14="http://schemas.microsoft.com/office/powerpoint/2010/main" val="16005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79307"/>
          </a:xfrm>
        </p:spPr>
        <p:txBody>
          <a:bodyPr>
            <a:normAutofit/>
          </a:bodyPr>
          <a:lstStyle/>
          <a:p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/ </a:t>
            </a:r>
            <a:r>
              <a:rPr lang="en-CA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Problematic</a:t>
            </a:r>
            <a:endParaRPr lang="fr-F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15" y="1781017"/>
            <a:ext cx="11470105" cy="2216020"/>
          </a:xfrm>
        </p:spPr>
        <p:txBody>
          <a:bodyPr>
            <a:noAutofit/>
          </a:bodyPr>
          <a:lstStyle/>
          <a:p>
            <a:pPr marL="354013" indent="-3540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industrial production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generates a large quantity of solid wastes, which has interest valorization and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investigations.</a:t>
            </a:r>
          </a:p>
          <a:p>
            <a:pPr marL="354013" indent="-3540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Phosphogypsum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(PG) is a waste by-product of the phosphates industry. In Morocco OCP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Jorf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Lasfar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generates more than 15 million tons per year this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qunatity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throwing into the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 and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steel manufacturing company (SONASID) produces steel slag (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waste 150 000 tons per year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4013" indent="-3540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6762" y="4107873"/>
            <a:ext cx="303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Terminal 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station at Jorf Lasfar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4588041"/>
            <a:ext cx="4549541" cy="2109179"/>
          </a:xfrm>
          <a:prstGeom prst="roundRect">
            <a:avLst>
              <a:gd name="adj" fmla="val 1799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896" y="4588041"/>
            <a:ext cx="4754880" cy="2105311"/>
          </a:xfrm>
          <a:prstGeom prst="roundRect">
            <a:avLst>
              <a:gd name="adj" fmla="val 1254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8092440" y="4107873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ndustry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asfar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6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4933"/>
            <a:ext cx="10058400" cy="4493571"/>
          </a:xfrm>
        </p:spPr>
        <p:txBody>
          <a:bodyPr>
            <a:noAutofit/>
          </a:bodyPr>
          <a:lstStyle/>
          <a:p>
            <a:pPr marL="355600" indent="-355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 contains toxic elements for ecosystems and human health, including heavy metals and radionuclides. PG may also contaminate surface and groundwater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sources.</a:t>
            </a:r>
          </a:p>
          <a:p>
            <a:pPr marL="355600" indent="-355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Phosphogypsum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(PG) of chemical formula: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</a:t>
            </a:r>
            <a:r>
              <a:rPr lang="en-US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2H</a:t>
            </a:r>
            <a:r>
              <a:rPr lang="en-US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roduced by the phosphate industry according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following chemical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:</a:t>
            </a:r>
          </a:p>
          <a:p>
            <a:pPr marL="538163" indent="0">
              <a:buNone/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</a:t>
            </a:r>
            <a:r>
              <a:rPr lang="pt-BR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(PO</a:t>
            </a:r>
            <a:r>
              <a:rPr lang="pt-BR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pt-BR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 + 5 H</a:t>
            </a:r>
            <a:r>
              <a:rPr lang="pt-BR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</a:t>
            </a:r>
            <a:r>
              <a:rPr lang="pt-BR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+ 10 H</a:t>
            </a:r>
            <a:r>
              <a:rPr lang="pt-BR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 → 3 H</a:t>
            </a:r>
            <a:r>
              <a:rPr lang="pt-BR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PO</a:t>
            </a:r>
            <a:r>
              <a:rPr lang="pt-BR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+ 5 (</a:t>
            </a:r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CaSO</a:t>
            </a:r>
            <a:r>
              <a:rPr lang="pt-BR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2H</a:t>
            </a:r>
            <a:r>
              <a:rPr lang="pt-BR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+ HX</a:t>
            </a:r>
          </a:p>
          <a:p>
            <a:pPr marL="538163" indent="0">
              <a:buNone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Dans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X=OH, F,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Cl,Br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GB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0" indent="-355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aims to reduce this industrial waste by incorporate them into bentonite and lime mixture. The main objective is also to enhance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uniaxial strength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wastes-bentonite-lime based mixtures. </a:t>
            </a:r>
            <a:endParaRPr lang="en-GB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79307"/>
          </a:xfrm>
        </p:spPr>
        <p:txBody>
          <a:bodyPr>
            <a:normAutofit/>
          </a:bodyPr>
          <a:lstStyle/>
          <a:p>
            <a:r>
              <a:rPr lang="fr-F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/ </a:t>
            </a:r>
            <a:r>
              <a:rPr lang="en-CA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Problematic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2376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286603"/>
            <a:ext cx="9961880" cy="1453297"/>
          </a:xfrm>
        </p:spPr>
        <p:txBody>
          <a:bodyPr>
            <a:normAutofit/>
          </a:bodyPr>
          <a:lstStyle/>
          <a:p>
            <a:pPr marL="542925" indent="-542925">
              <a:lnSpc>
                <a:spcPct val="200000"/>
              </a:lnSpc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  <a:endParaRPr lang="fr-FR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8" y="2780822"/>
            <a:ext cx="7263002" cy="1999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744" y="4748244"/>
            <a:ext cx="1383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Bentonite (B) </a:t>
            </a:r>
            <a:endParaRPr lang="fr-FR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4717" y="4766660"/>
            <a:ext cx="13404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steel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slag(</a:t>
            </a:r>
            <a:r>
              <a:rPr lang="en-US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fr-FR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4519" y="4748244"/>
            <a:ext cx="20377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Phosphogypsum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(PG)</a:t>
            </a:r>
            <a:endParaRPr lang="fr-FR" sz="16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783809" y="4753960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Lime</a:t>
            </a:r>
            <a:endParaRPr lang="fr-FR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5012" y="4742497"/>
            <a:ext cx="29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6729" y="4753960"/>
            <a:ext cx="3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1547" y="4774182"/>
            <a:ext cx="3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3080" y="1901079"/>
            <a:ext cx="780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mixture are compound by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constitutions :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7618005" y="3790122"/>
            <a:ext cx="1267812" cy="32515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55786" y="3460831"/>
            <a:ext cx="1116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+46% water </a:t>
            </a:r>
            <a:endParaRPr lang="fr-FR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422" y="2589653"/>
            <a:ext cx="3114439" cy="22716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01944" y="4874801"/>
            <a:ext cx="22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mixture test tube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50824" y="2201733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7,14,28 days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>
            <a:stCxn id="3" idx="2"/>
            <a:endCxn id="20" idx="0"/>
          </p:cNvCxnSpPr>
          <p:nvPr/>
        </p:nvCxnSpPr>
        <p:spPr>
          <a:xfrm>
            <a:off x="10542641" y="5244133"/>
            <a:ext cx="1" cy="4026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8985422" y="5646822"/>
            <a:ext cx="3114439" cy="93044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compressive uniaxial strength (UCS)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265" y="5244133"/>
            <a:ext cx="6747267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mixture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study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850900" indent="-285750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Bentonite-Lime (BC)</a:t>
            </a:r>
          </a:p>
          <a:p>
            <a:pPr marL="850900" indent="-285750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Bentonite-Lime-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Phosphogypsum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(BCPG)</a:t>
            </a:r>
          </a:p>
          <a:p>
            <a:pPr marL="850900" indent="-285750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Bentonite-Lime-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Phosphogypsum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Steel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Slag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BCPGSs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97280" y="1989221"/>
            <a:ext cx="6449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49263" indent="-449263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Uniaxial Compressive Strength (UCS) 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7280" y="2967812"/>
            <a:ext cx="55509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UCS indicate strength of a rock material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UCS is used to test falling behavior of rock material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laboratory a instrument and checked when it crack (fail)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UCS is important test to avoid unintended event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02" y="2556098"/>
            <a:ext cx="4805273" cy="350108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93800" y="286603"/>
            <a:ext cx="9961880" cy="1453297"/>
          </a:xfrm>
        </p:spPr>
        <p:txBody>
          <a:bodyPr>
            <a:normAutofit/>
          </a:bodyPr>
          <a:lstStyle/>
          <a:p>
            <a:pPr marL="542925" indent="-542925">
              <a:lnSpc>
                <a:spcPct val="200000"/>
              </a:lnSpc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4887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5" y="1826239"/>
            <a:ext cx="5389583" cy="2326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58" y="1826239"/>
            <a:ext cx="5459506" cy="2218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158" y="4359813"/>
            <a:ext cx="5718747" cy="2270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575" y="4319169"/>
            <a:ext cx="5389583" cy="231160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722146" y="1826239"/>
            <a:ext cx="1930995" cy="35756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 Bentonite (RB) </a:t>
            </a:r>
            <a:endParaRPr 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649608" y="1826239"/>
            <a:ext cx="1662056" cy="35756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Lime (L)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22146" y="4319169"/>
            <a:ext cx="1930995" cy="38997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Steel Slag (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649609" y="4340685"/>
            <a:ext cx="1726604" cy="368462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Gypsum (PG)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93800" y="286603"/>
            <a:ext cx="9961880" cy="1453297"/>
          </a:xfrm>
        </p:spPr>
        <p:txBody>
          <a:bodyPr>
            <a:normAutofit/>
          </a:bodyPr>
          <a:lstStyle/>
          <a:p>
            <a:pPr marL="542925" indent="-542925">
              <a:lnSpc>
                <a:spcPct val="200000"/>
              </a:lnSpc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3978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988681"/>
              </p:ext>
            </p:extLst>
          </p:nvPr>
        </p:nvGraphicFramePr>
        <p:xfrm>
          <a:off x="247426" y="1904600"/>
          <a:ext cx="6250194" cy="4758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465">
                  <a:extLst>
                    <a:ext uri="{9D8B030D-6E8A-4147-A177-3AD203B41FA5}">
                      <a16:colId xmlns:a16="http://schemas.microsoft.com/office/drawing/2014/main" val="3634921903"/>
                    </a:ext>
                  </a:extLst>
                </a:gridCol>
                <a:gridCol w="846416">
                  <a:extLst>
                    <a:ext uri="{9D8B030D-6E8A-4147-A177-3AD203B41FA5}">
                      <a16:colId xmlns:a16="http://schemas.microsoft.com/office/drawing/2014/main" val="768412640"/>
                    </a:ext>
                  </a:extLst>
                </a:gridCol>
                <a:gridCol w="1656192">
                  <a:extLst>
                    <a:ext uri="{9D8B030D-6E8A-4147-A177-3AD203B41FA5}">
                      <a16:colId xmlns:a16="http://schemas.microsoft.com/office/drawing/2014/main" val="2509208403"/>
                    </a:ext>
                  </a:extLst>
                </a:gridCol>
                <a:gridCol w="1812121">
                  <a:extLst>
                    <a:ext uri="{9D8B030D-6E8A-4147-A177-3AD203B41FA5}">
                      <a16:colId xmlns:a16="http://schemas.microsoft.com/office/drawing/2014/main" val="861254859"/>
                    </a:ext>
                  </a:extLst>
                </a:gridCol>
              </a:tblGrid>
              <a:tr h="577133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DRX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Index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Mineral</a:t>
                      </a:r>
                      <a:r>
                        <a:rPr lang="en-US" sz="1400" b="0" baseline="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Chemical</a:t>
                      </a:r>
                      <a:r>
                        <a:rPr lang="en-US" sz="1400" b="0" baseline="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formula </a:t>
                      </a:r>
                      <a:endParaRPr lang="en-US" sz="1400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099197"/>
                  </a:ext>
                </a:extLst>
              </a:tr>
              <a:tr h="662006">
                <a:tc rowSpan="5">
                  <a:txBody>
                    <a:bodyPr/>
                    <a:lstStyle/>
                    <a:p>
                      <a:pPr algn="ctr"/>
                      <a:endParaRPr lang="fr-FR" sz="14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fr-FR" sz="14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fr-FR" sz="14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fr-FR" sz="14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fr-FR" sz="14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fr-FR" sz="14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14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Raw</a:t>
                      </a:r>
                      <a:r>
                        <a:rPr lang="fr-FR" sz="14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Bentonite (RB)</a:t>
                      </a:r>
                      <a:endParaRPr lang="fr-FR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fr-FR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Montmorilonite</a:t>
                      </a:r>
                      <a:r>
                        <a:rPr lang="fr-FR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-Ca (15A)</a:t>
                      </a:r>
                      <a:endParaRPr lang="fr-FR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fr-FR" sz="1100" b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r>
                        <a:rPr lang="fr-FR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11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Al,Mg</a:t>
                      </a:r>
                      <a:r>
                        <a:rPr lang="fr-FR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fr-FR" sz="1100" b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fr-FR" sz="1100" b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fr-FR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fr-FR" sz="1100" b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fr-FR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(OH)</a:t>
                      </a:r>
                      <a:r>
                        <a:rPr lang="fr-FR" sz="1100" b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,4H</a:t>
                      </a:r>
                      <a:r>
                        <a:rPr lang="fr-FR" sz="1100" b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22090"/>
                  </a:ext>
                </a:extLst>
              </a:tr>
              <a:tr h="66200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M’</a:t>
                      </a:r>
                      <a:endParaRPr lang="fr-FR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Montmorilonite</a:t>
                      </a:r>
                      <a:r>
                        <a:rPr lang="fr-FR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-Na</a:t>
                      </a:r>
                    </a:p>
                    <a:p>
                      <a:pPr algn="ctr"/>
                      <a:r>
                        <a:rPr lang="fr-FR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(15A)</a:t>
                      </a:r>
                      <a:endParaRPr lang="fr-FR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fr-FR" sz="1100" b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r>
                        <a:rPr lang="fr-FR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11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Al,Mg</a:t>
                      </a:r>
                      <a:r>
                        <a:rPr lang="fr-FR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fr-FR" sz="1100" b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fr-FR" sz="1100" b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fr-FR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fr-FR" sz="1100" b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fr-FR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(OH)</a:t>
                      </a:r>
                      <a:r>
                        <a:rPr lang="fr-FR" sz="1100" b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,4H</a:t>
                      </a:r>
                      <a:r>
                        <a:rPr lang="fr-FR" sz="1100" b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  <a:p>
                      <a:pPr algn="ctr"/>
                      <a:endParaRPr lang="fr-FR" sz="1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65306"/>
                  </a:ext>
                </a:extLst>
              </a:tr>
              <a:tr h="371949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fr-FR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Feldspar</a:t>
                      </a:r>
                      <a:r>
                        <a:rPr lang="fr-FR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potasian</a:t>
                      </a:r>
                      <a:r>
                        <a:rPr lang="fr-FR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Feldspar</a:t>
                      </a:r>
                      <a:endParaRPr lang="fr-FR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(K-component) </a:t>
                      </a:r>
                    </a:p>
                    <a:p>
                      <a:pPr algn="ctr"/>
                      <a:r>
                        <a:rPr lang="fr-FR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Feldspar</a:t>
                      </a:r>
                      <a:r>
                        <a:rPr lang="fr-FR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(Na-component) </a:t>
                      </a:r>
                      <a:endParaRPr lang="fr-FR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fr-FR" sz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fr-FR" sz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AlSi</a:t>
                      </a:r>
                      <a:r>
                        <a:rPr lang="fr-FR" sz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fr-FR" sz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K(AlSi</a:t>
                      </a:r>
                      <a:r>
                        <a:rPr lang="fr-FR" sz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fr-FR" sz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Na(AlSi</a:t>
                      </a:r>
                      <a:r>
                        <a:rPr lang="fr-FR" sz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fr-FR" sz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669526"/>
                  </a:ext>
                </a:extLst>
              </a:tr>
              <a:tr h="371949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Quartz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fr-FR" sz="1200" b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047029"/>
                  </a:ext>
                </a:extLst>
              </a:tr>
              <a:tr h="363972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fr-FR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Ca: Calcite </a:t>
                      </a:r>
                      <a:endParaRPr lang="fr-FR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CaCO</a:t>
                      </a:r>
                      <a:r>
                        <a:rPr lang="fr-FR" sz="1200" b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226065"/>
                  </a:ext>
                </a:extLst>
              </a:tr>
              <a:tr h="37194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Lime (L)</a:t>
                      </a:r>
                    </a:p>
                    <a:p>
                      <a:pPr algn="ctr"/>
                      <a:endParaRPr lang="fr-FR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fr-FR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P: Periclase </a:t>
                      </a:r>
                      <a:endParaRPr lang="fr-FR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MgO</a:t>
                      </a:r>
                      <a:endParaRPr lang="fr-FR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51939"/>
                  </a:ext>
                </a:extLst>
              </a:tr>
              <a:tr h="3719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fr-FR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L: Lime </a:t>
                      </a:r>
                      <a:endParaRPr lang="fr-FR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fr-FR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310623"/>
                  </a:ext>
                </a:extLst>
              </a:tr>
              <a:tr h="3719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fr-FR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Ca: Calcium </a:t>
                      </a:r>
                      <a:r>
                        <a:rPr lang="fr-FR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Hydroxide</a:t>
                      </a:r>
                      <a:r>
                        <a:rPr lang="fr-FR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Ca(OH)</a:t>
                      </a:r>
                      <a:r>
                        <a:rPr lang="fr-FR" sz="1200" b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75956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972883"/>
              </p:ext>
            </p:extLst>
          </p:nvPr>
        </p:nvGraphicFramePr>
        <p:xfrm>
          <a:off x="6658984" y="1904600"/>
          <a:ext cx="5077608" cy="4758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623">
                  <a:extLst>
                    <a:ext uri="{9D8B030D-6E8A-4147-A177-3AD203B41FA5}">
                      <a16:colId xmlns:a16="http://schemas.microsoft.com/office/drawing/2014/main" val="4269174841"/>
                    </a:ext>
                  </a:extLst>
                </a:gridCol>
                <a:gridCol w="730880">
                  <a:extLst>
                    <a:ext uri="{9D8B030D-6E8A-4147-A177-3AD203B41FA5}">
                      <a16:colId xmlns:a16="http://schemas.microsoft.com/office/drawing/2014/main" val="3083440539"/>
                    </a:ext>
                  </a:extLst>
                </a:gridCol>
                <a:gridCol w="1798098">
                  <a:extLst>
                    <a:ext uri="{9D8B030D-6E8A-4147-A177-3AD203B41FA5}">
                      <a16:colId xmlns:a16="http://schemas.microsoft.com/office/drawing/2014/main" val="2374221461"/>
                    </a:ext>
                  </a:extLst>
                </a:gridCol>
                <a:gridCol w="1260007">
                  <a:extLst>
                    <a:ext uri="{9D8B030D-6E8A-4147-A177-3AD203B41FA5}">
                      <a16:colId xmlns:a16="http://schemas.microsoft.com/office/drawing/2014/main" val="1275082216"/>
                    </a:ext>
                  </a:extLst>
                </a:gridCol>
              </a:tblGrid>
              <a:tr h="570644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DRX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Index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Mineral</a:t>
                      </a:r>
                      <a:r>
                        <a:rPr lang="en-US" sz="1400" b="0" baseline="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Chemical</a:t>
                      </a:r>
                      <a:r>
                        <a:rPr lang="en-US" sz="1400" b="0" baseline="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formula </a:t>
                      </a:r>
                      <a:endParaRPr lang="en-US" sz="1400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650621"/>
                  </a:ext>
                </a:extLst>
              </a:tr>
              <a:tr h="38546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Gypsum (PG)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Gypsum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CaSO</a:t>
                      </a:r>
                      <a:r>
                        <a:rPr lang="fr-FR" sz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,2H</a:t>
                      </a:r>
                      <a:r>
                        <a:rPr lang="fr-FR" sz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251840"/>
                  </a:ext>
                </a:extLst>
              </a:tr>
              <a:tr h="385468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Quartz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fr-FR" sz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691309"/>
                  </a:ext>
                </a:extLst>
              </a:tr>
              <a:tr h="385468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Anhydrite 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CaSO</a:t>
                      </a:r>
                      <a:r>
                        <a:rPr lang="fr-FR" sz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04656"/>
                  </a:ext>
                </a:extLst>
              </a:tr>
              <a:tr h="418675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Bassanite</a:t>
                      </a:r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CaSO</a:t>
                      </a:r>
                      <a:r>
                        <a:rPr lang="fr-FR" sz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,1/2H</a:t>
                      </a:r>
                      <a:r>
                        <a:rPr lang="fr-FR" sz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212715"/>
                  </a:ext>
                </a:extLst>
              </a:tr>
              <a:tr h="418675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Steel Slag (</a:t>
                      </a:r>
                      <a:r>
                        <a:rPr lang="en-US" sz="12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</a:t>
                      </a:r>
                      <a:r>
                        <a:rPr lang="en-US" sz="1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12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113905"/>
                  </a:ext>
                </a:extLst>
              </a:tr>
              <a:tr h="4186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Quartz 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fr-FR" sz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182648"/>
                  </a:ext>
                </a:extLst>
              </a:tr>
              <a:tr h="4186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Wustite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FeO</a:t>
                      </a:r>
                      <a:r>
                        <a:rPr lang="fr-FR" sz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063216"/>
                  </a:ext>
                </a:extLst>
              </a:tr>
              <a:tr h="4186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 </a:t>
                      </a:r>
                      <a:r>
                        <a:rPr lang="fr-F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</a:t>
                      </a:r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Oxide</a:t>
                      </a:r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CaFe</a:t>
                      </a:r>
                      <a:r>
                        <a:rPr lang="fr-FR" sz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fr-FR" sz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30137"/>
                  </a:ext>
                </a:extLst>
              </a:tr>
              <a:tr h="4186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 Silicate 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fr-FR" sz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fr-FR" sz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33331"/>
                  </a:ext>
                </a:extLst>
              </a:tr>
              <a:tr h="51965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CF'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Srebrodolskite</a:t>
                      </a:r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fr-FR" sz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fr-FR" sz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fr-F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fr-FR" sz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7886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3800" y="286603"/>
            <a:ext cx="9961880" cy="1453297"/>
          </a:xfrm>
        </p:spPr>
        <p:txBody>
          <a:bodyPr>
            <a:normAutofit/>
          </a:bodyPr>
          <a:lstStyle/>
          <a:p>
            <a:pPr marL="542925" indent="-542925">
              <a:lnSpc>
                <a:spcPct val="200000"/>
              </a:lnSpc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8604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24" y="1781297"/>
            <a:ext cx="5862681" cy="498705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086866" y="5250522"/>
            <a:ext cx="1930995" cy="35756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 Bentonite (RB) </a:t>
            </a:r>
            <a:endParaRPr 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89061" y="3147448"/>
            <a:ext cx="1726604" cy="368462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Gypsum (PG)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374428"/>
              </p:ext>
            </p:extLst>
          </p:nvPr>
        </p:nvGraphicFramePr>
        <p:xfrm>
          <a:off x="5983702" y="1843398"/>
          <a:ext cx="6106105" cy="4924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221">
                  <a:extLst>
                    <a:ext uri="{9D8B030D-6E8A-4147-A177-3AD203B41FA5}">
                      <a16:colId xmlns:a16="http://schemas.microsoft.com/office/drawing/2014/main" val="2610796932"/>
                    </a:ext>
                  </a:extLst>
                </a:gridCol>
                <a:gridCol w="1221221">
                  <a:extLst>
                    <a:ext uri="{9D8B030D-6E8A-4147-A177-3AD203B41FA5}">
                      <a16:colId xmlns:a16="http://schemas.microsoft.com/office/drawing/2014/main" val="973083399"/>
                    </a:ext>
                  </a:extLst>
                </a:gridCol>
                <a:gridCol w="1221221">
                  <a:extLst>
                    <a:ext uri="{9D8B030D-6E8A-4147-A177-3AD203B41FA5}">
                      <a16:colId xmlns:a16="http://schemas.microsoft.com/office/drawing/2014/main" val="2683961531"/>
                    </a:ext>
                  </a:extLst>
                </a:gridCol>
                <a:gridCol w="1221221">
                  <a:extLst>
                    <a:ext uri="{9D8B030D-6E8A-4147-A177-3AD203B41FA5}">
                      <a16:colId xmlns:a16="http://schemas.microsoft.com/office/drawing/2014/main" val="2955312817"/>
                    </a:ext>
                  </a:extLst>
                </a:gridCol>
                <a:gridCol w="1221221">
                  <a:extLst>
                    <a:ext uri="{9D8B030D-6E8A-4147-A177-3AD203B41FA5}">
                      <a16:colId xmlns:a16="http://schemas.microsoft.com/office/drawing/2014/main" val="2179204066"/>
                    </a:ext>
                  </a:extLst>
                </a:gridCol>
              </a:tblGrid>
              <a:tr h="1066779">
                <a:tc>
                  <a:txBody>
                    <a:bodyPr/>
                    <a:lstStyle/>
                    <a:p>
                      <a:pPr algn="ctr"/>
                      <a:endParaRPr lang="fr-FR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Band </a:t>
                      </a:r>
                    </a:p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(cm</a:t>
                      </a:r>
                      <a:r>
                        <a:rPr lang="fr-FR" sz="14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 </a:t>
                      </a:r>
                      <a:endParaRPr lang="fr-FR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Bentonite </a:t>
                      </a:r>
                      <a:endParaRPr lang="fr-FR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Gypsume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CaSO</a:t>
                      </a:r>
                      <a:r>
                        <a:rPr lang="fr-FR" sz="14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,2H</a:t>
                      </a:r>
                      <a:r>
                        <a:rPr lang="fr-FR" sz="14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fr-FR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Anhydrite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CaSO</a:t>
                      </a:r>
                      <a:r>
                        <a:rPr lang="fr-FR" sz="14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Bassanite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CaSO</a:t>
                      </a:r>
                      <a:r>
                        <a:rPr lang="fr-FR" sz="14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1/2H</a:t>
                      </a:r>
                      <a:r>
                        <a:rPr lang="fr-FR" sz="14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595241"/>
                  </a:ext>
                </a:extLst>
              </a:tr>
              <a:tr h="4984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fr-FR" sz="16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fr-FR" sz="16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stretch</a:t>
                      </a:r>
                      <a:endParaRPr lang="fr-FR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3650-3600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3640-3230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3640-3230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493021"/>
                  </a:ext>
                </a:extLst>
              </a:tr>
              <a:tr h="52463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fr-FR" sz="16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</a:t>
                      </a:r>
                      <a:endParaRPr lang="fr-FR" sz="16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16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Vibration</a:t>
                      </a:r>
                      <a:r>
                        <a:rPr lang="fr-FR" sz="16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1623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1623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1623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1637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157626"/>
                  </a:ext>
                </a:extLst>
              </a:tr>
              <a:tr h="30373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Si-O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1030 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4360"/>
                  </a:ext>
                </a:extLst>
              </a:tr>
              <a:tr h="52463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AL-O</a:t>
                      </a:r>
                    </a:p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Si-O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400-600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</a:t>
                      </a:r>
                    </a:p>
                    <a:p>
                      <a:pPr algn="ctr"/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</a:t>
                      </a:r>
                    </a:p>
                    <a:p>
                      <a:pPr algn="ctr"/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386390"/>
                  </a:ext>
                </a:extLst>
              </a:tr>
              <a:tr h="43359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fr-FR" sz="16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fr-F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fr-FR" sz="16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1197-1154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1169-1157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1195-1154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893627"/>
                  </a:ext>
                </a:extLst>
              </a:tr>
              <a:tr h="303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fr-FR" sz="16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fr-F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fr-FR" sz="16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1012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1015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1005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316987"/>
                  </a:ext>
                </a:extLst>
              </a:tr>
              <a:tr h="303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fr-FR" sz="16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fr-F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fr-FR" sz="16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687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663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525201"/>
                  </a:ext>
                </a:extLst>
              </a:tr>
              <a:tr h="303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fr-FR" sz="16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fr-F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fr-FR" sz="16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62200"/>
                  </a:ext>
                </a:extLst>
              </a:tr>
              <a:tr h="303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fr-FR" sz="16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fr-F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fr-FR" sz="16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62183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93800" y="286603"/>
            <a:ext cx="9961880" cy="1453297"/>
          </a:xfrm>
        </p:spPr>
        <p:txBody>
          <a:bodyPr>
            <a:normAutofit/>
          </a:bodyPr>
          <a:lstStyle/>
          <a:p>
            <a:pPr marL="542925" indent="-542925">
              <a:lnSpc>
                <a:spcPct val="200000"/>
              </a:lnSpc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0911426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10329</TotalTime>
  <Words>1305</Words>
  <Application>Microsoft Office PowerPoint</Application>
  <PresentationFormat>Widescreen</PresentationFormat>
  <Paragraphs>268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Retrospect</vt:lpstr>
      <vt:lpstr>PowerPoint Presentation</vt:lpstr>
      <vt:lpstr>Plan : </vt:lpstr>
      <vt:lpstr>Introduction / Problematic</vt:lpstr>
      <vt:lpstr>Introduction / Problematic</vt:lpstr>
      <vt:lpstr>Materials and Methods</vt:lpstr>
      <vt:lpstr>Materials and Methods</vt:lpstr>
      <vt:lpstr>Materials and Methods</vt:lpstr>
      <vt:lpstr>Materials and Methods</vt:lpstr>
      <vt:lpstr>Materials and Methods</vt:lpstr>
      <vt:lpstr>Materials and Methods</vt:lpstr>
      <vt:lpstr>Water content in Mexture </vt:lpstr>
      <vt:lpstr>PowerPoint Presentation</vt:lpstr>
      <vt:lpstr>PowerPoint Presentation</vt:lpstr>
      <vt:lpstr>PowerPoint Presentation</vt:lpstr>
      <vt:lpstr>Study of Iimpact of time in mixture </vt:lpstr>
      <vt:lpstr>Study of Impact of time in mixture of BC  </vt:lpstr>
      <vt:lpstr>Study of Impact of time in mixture BCPG  </vt:lpstr>
      <vt:lpstr>Study of Impact of time in mixture BCPGSs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165</cp:revision>
  <dcterms:created xsi:type="dcterms:W3CDTF">2019-11-01T10:54:31Z</dcterms:created>
  <dcterms:modified xsi:type="dcterms:W3CDTF">2020-08-31T10:50:41Z</dcterms:modified>
</cp:coreProperties>
</file>