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943DE-6FF5-40A9-84CE-612D3CC72105}" v="12" dt="2022-02-04T11:08:56.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BDAB5-1238-43F3-9C21-90B05818D496}"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E843F-04A7-4925-AB57-AF877287541C}" type="slidenum">
              <a:rPr lang="en-US" smtClean="0"/>
              <a:t>‹#›</a:t>
            </a:fld>
            <a:endParaRPr lang="en-US"/>
          </a:p>
        </p:txBody>
      </p:sp>
    </p:spTree>
    <p:extLst>
      <p:ext uri="{BB962C8B-B14F-4D97-AF65-F5344CB8AC3E}">
        <p14:creationId xmlns:p14="http://schemas.microsoft.com/office/powerpoint/2010/main" val="25610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B8E66E6-6C38-486D-95D5-3FBA6CF86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re 1">
            <a:extLst>
              <a:ext uri="{FF2B5EF4-FFF2-40B4-BE49-F238E27FC236}">
                <a16:creationId xmlns:a16="http://schemas.microsoft.com/office/drawing/2014/main" id="{4C3223C7-7D36-4288-9753-A896F165CB15}"/>
              </a:ext>
            </a:extLst>
          </p:cNvPr>
          <p:cNvSpPr>
            <a:spLocks noGrp="1"/>
          </p:cNvSpPr>
          <p:nvPr>
            <p:ph type="title"/>
          </p:nvPr>
        </p:nvSpPr>
        <p:spPr>
          <a:xfrm>
            <a:off x="572400" y="2051450"/>
            <a:ext cx="6849271" cy="2228904"/>
          </a:xfrm>
        </p:spPr>
        <p:txBody>
          <a:bodyPr anchor="b">
            <a:noAutofit/>
          </a:bodyPr>
          <a:lstStyle>
            <a:lvl1pPr algn="l">
              <a:defRPr sz="3600" b="1">
                <a:solidFill>
                  <a:schemeClr val="bg1"/>
                </a:solidFill>
                <a:latin typeface="+mn-lt"/>
                <a:ea typeface="Source Sans Pro Black" panose="020B0803030403020204" pitchFamily="34" charset="0"/>
              </a:defRPr>
            </a:lvl1pPr>
          </a:lstStyle>
          <a:p>
            <a:r>
              <a:rPr lang="fr-FR"/>
              <a:t>Modifiez le style du titre</a:t>
            </a:r>
            <a:endParaRPr lang="fr-FR" dirty="0"/>
          </a:p>
        </p:txBody>
      </p:sp>
      <p:sp>
        <p:nvSpPr>
          <p:cNvPr id="18" name="Sous-titre 2">
            <a:extLst>
              <a:ext uri="{FF2B5EF4-FFF2-40B4-BE49-F238E27FC236}">
                <a16:creationId xmlns:a16="http://schemas.microsoft.com/office/drawing/2014/main" id="{3A7F0557-8D19-4B43-A502-9357E2DDA032}"/>
              </a:ext>
            </a:extLst>
          </p:cNvPr>
          <p:cNvSpPr>
            <a:spLocks noGrp="1"/>
          </p:cNvSpPr>
          <p:nvPr>
            <p:ph type="subTitle" idx="1"/>
          </p:nvPr>
        </p:nvSpPr>
        <p:spPr>
          <a:xfrm>
            <a:off x="572400" y="4413363"/>
            <a:ext cx="6849270" cy="1206022"/>
          </a:xfrm>
        </p:spPr>
        <p:txBody>
          <a:bodyPr>
            <a:normAutofit/>
          </a:bodyPr>
          <a:lstStyle>
            <a:lvl1pPr marL="0" indent="0" algn="l">
              <a:buNone/>
              <a:defRPr sz="2800">
                <a:solidFill>
                  <a:srgbClr val="EFEBE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Tree>
    <p:extLst>
      <p:ext uri="{BB962C8B-B14F-4D97-AF65-F5344CB8AC3E}">
        <p14:creationId xmlns:p14="http://schemas.microsoft.com/office/powerpoint/2010/main" val="368786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contenu_ST">
    <p:spTree>
      <p:nvGrpSpPr>
        <p:cNvPr id="1" name=""/>
        <p:cNvGrpSpPr/>
        <p:nvPr/>
      </p:nvGrpSpPr>
      <p:grpSpPr>
        <a:xfrm>
          <a:off x="0" y="0"/>
          <a:ext cx="0" cy="0"/>
          <a:chOff x="0" y="0"/>
          <a:chExt cx="0" cy="0"/>
        </a:xfrm>
      </p:grpSpPr>
      <p:sp>
        <p:nvSpPr>
          <p:cNvPr id="2" name="Titre 1"/>
          <p:cNvSpPr>
            <a:spLocks noGrp="1"/>
          </p:cNvSpPr>
          <p:nvPr>
            <p:ph type="title"/>
          </p:nvPr>
        </p:nvSpPr>
        <p:spPr>
          <a:xfrm>
            <a:off x="571826" y="363093"/>
            <a:ext cx="10388041" cy="468000"/>
          </a:xfrm>
        </p:spPr>
        <p:txBody>
          <a:bodyPr/>
          <a:lstStyle/>
          <a:p>
            <a:r>
              <a:rPr lang="fr-FR"/>
              <a:t>Modifiez le style du titre</a:t>
            </a:r>
            <a:endParaRPr lang="fr-FR" dirty="0"/>
          </a:p>
        </p:txBody>
      </p:sp>
      <p:sp>
        <p:nvSpPr>
          <p:cNvPr id="4" name="Espace réservé de la date 3"/>
          <p:cNvSpPr>
            <a:spLocks noGrp="1"/>
          </p:cNvSpPr>
          <p:nvPr>
            <p:ph type="dt" sz="half" idx="10"/>
          </p:nvPr>
        </p:nvSpPr>
        <p:spPr>
          <a:xfrm>
            <a:off x="571826" y="6356351"/>
            <a:ext cx="2882574" cy="365125"/>
          </a:xfrm>
        </p:spPr>
        <p:txBody>
          <a:bodyPr/>
          <a:lstStyle/>
          <a:p>
            <a:fld id="{24ECA1B9-C016-44C6-B752-2BFCA912A688}"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599" y="6356351"/>
            <a:ext cx="2882573" cy="365125"/>
          </a:xfrm>
        </p:spPr>
        <p:txBody>
          <a:bodyPr/>
          <a:lstStyle/>
          <a:p>
            <a:fld id="{9CF8445F-33C3-4B77-A046-2DEA1EA998B5}" type="slidenum">
              <a:rPr lang="fr-BE" smtClean="0"/>
              <a:t>‹#›</a:t>
            </a:fld>
            <a:endParaRPr lang="fr-BE"/>
          </a:p>
        </p:txBody>
      </p:sp>
      <p:sp>
        <p:nvSpPr>
          <p:cNvPr id="8" name="Espace réservé du texte 2">
            <a:extLst>
              <a:ext uri="{FF2B5EF4-FFF2-40B4-BE49-F238E27FC236}">
                <a16:creationId xmlns:a16="http://schemas.microsoft.com/office/drawing/2014/main" id="{C7DF08B9-4A30-4AFF-A505-94FE1ADE94EE}"/>
              </a:ext>
            </a:extLst>
          </p:cNvPr>
          <p:cNvSpPr>
            <a:spLocks noGrp="1"/>
          </p:cNvSpPr>
          <p:nvPr>
            <p:ph type="body" idx="13"/>
          </p:nvPr>
        </p:nvSpPr>
        <p:spPr>
          <a:xfrm>
            <a:off x="571826" y="835255"/>
            <a:ext cx="10388041" cy="461665"/>
          </a:xfrm>
        </p:spPr>
        <p:txBody>
          <a:bodyPr anchor="t">
            <a:spAutoFit/>
          </a:bodyPr>
          <a:lstStyle>
            <a:lvl1pPr marL="0" indent="0" algn="l">
              <a:lnSpc>
                <a:spcPct val="100000"/>
              </a:lnSpc>
              <a:buNone/>
              <a:defRPr sz="2400">
                <a:solidFill>
                  <a:schemeClr val="accent1">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0" name="Espace réservé du contenu 2">
            <a:extLst>
              <a:ext uri="{FF2B5EF4-FFF2-40B4-BE49-F238E27FC236}">
                <a16:creationId xmlns:a16="http://schemas.microsoft.com/office/drawing/2014/main" id="{BAC57860-6EA5-481C-B1A4-8695F3F4E3A7}"/>
              </a:ext>
            </a:extLst>
          </p:cNvPr>
          <p:cNvSpPr>
            <a:spLocks noGrp="1"/>
          </p:cNvSpPr>
          <p:nvPr>
            <p:ph idx="1"/>
          </p:nvPr>
        </p:nvSpPr>
        <p:spPr>
          <a:xfrm>
            <a:off x="571826" y="1610531"/>
            <a:ext cx="10388041" cy="45156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1" name="Graphique 10">
            <a:extLst>
              <a:ext uri="{FF2B5EF4-FFF2-40B4-BE49-F238E27FC236}">
                <a16:creationId xmlns:a16="http://schemas.microsoft.com/office/drawing/2014/main" id="{8B53BF58-347A-435F-B3E3-64B564E31A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26352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_ST_2.1">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612A94D1-7406-46E7-BD67-6B25953F8DE1}"/>
              </a:ext>
            </a:extLst>
          </p:cNvPr>
          <p:cNvSpPr>
            <a:spLocks noChangeAspect="1"/>
          </p:cNvSpPr>
          <p:nvPr/>
        </p:nvSpPr>
        <p:spPr>
          <a:xfrm>
            <a:off x="0" y="4870800"/>
            <a:ext cx="4009365" cy="19872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571826" y="363093"/>
            <a:ext cx="10388041" cy="468000"/>
          </a:xfrm>
        </p:spPr>
        <p:txBody>
          <a:bodyPr/>
          <a:lstStyle/>
          <a:p>
            <a:r>
              <a:rPr lang="fr-FR"/>
              <a:t>Modifiez le style du titre</a:t>
            </a:r>
            <a:endParaRPr lang="fr-FR" dirty="0"/>
          </a:p>
        </p:txBody>
      </p:sp>
      <p:sp>
        <p:nvSpPr>
          <p:cNvPr id="4" name="Espace réservé de la date 3"/>
          <p:cNvSpPr>
            <a:spLocks noGrp="1"/>
          </p:cNvSpPr>
          <p:nvPr>
            <p:ph type="dt" sz="half" idx="10"/>
          </p:nvPr>
        </p:nvSpPr>
        <p:spPr>
          <a:xfrm>
            <a:off x="571826" y="6356351"/>
            <a:ext cx="2882574" cy="365125"/>
          </a:xfrm>
        </p:spPr>
        <p:txBody>
          <a:bodyPr/>
          <a:lstStyle/>
          <a:p>
            <a:fld id="{59B9225F-7261-449A-8A6F-48AE64075A4C}"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599" y="6356351"/>
            <a:ext cx="2882573" cy="365125"/>
          </a:xfrm>
        </p:spPr>
        <p:txBody>
          <a:bodyPr/>
          <a:lstStyle/>
          <a:p>
            <a:fld id="{9CF8445F-33C3-4B77-A046-2DEA1EA998B5}" type="slidenum">
              <a:rPr lang="fr-BE" smtClean="0"/>
              <a:t>‹#›</a:t>
            </a:fld>
            <a:endParaRPr lang="fr-BE"/>
          </a:p>
        </p:txBody>
      </p:sp>
      <p:sp>
        <p:nvSpPr>
          <p:cNvPr id="8" name="Espace réservé du texte 2">
            <a:extLst>
              <a:ext uri="{FF2B5EF4-FFF2-40B4-BE49-F238E27FC236}">
                <a16:creationId xmlns:a16="http://schemas.microsoft.com/office/drawing/2014/main" id="{C7DF08B9-4A30-4AFF-A505-94FE1ADE94EE}"/>
              </a:ext>
            </a:extLst>
          </p:cNvPr>
          <p:cNvSpPr>
            <a:spLocks noGrp="1"/>
          </p:cNvSpPr>
          <p:nvPr>
            <p:ph type="body" idx="13"/>
          </p:nvPr>
        </p:nvSpPr>
        <p:spPr>
          <a:xfrm>
            <a:off x="571826" y="835255"/>
            <a:ext cx="10388041" cy="461665"/>
          </a:xfrm>
        </p:spPr>
        <p:txBody>
          <a:bodyPr anchor="t">
            <a:spAutoFit/>
          </a:bodyPr>
          <a:lstStyle>
            <a:lvl1pPr marL="0" indent="0" algn="l">
              <a:lnSpc>
                <a:spcPct val="100000"/>
              </a:lnSpc>
              <a:buNone/>
              <a:defRPr sz="2400">
                <a:solidFill>
                  <a:schemeClr val="accent1">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0" name="Espace réservé du contenu 2">
            <a:extLst>
              <a:ext uri="{FF2B5EF4-FFF2-40B4-BE49-F238E27FC236}">
                <a16:creationId xmlns:a16="http://schemas.microsoft.com/office/drawing/2014/main" id="{BAC57860-6EA5-481C-B1A4-8695F3F4E3A7}"/>
              </a:ext>
            </a:extLst>
          </p:cNvPr>
          <p:cNvSpPr>
            <a:spLocks noGrp="1"/>
          </p:cNvSpPr>
          <p:nvPr>
            <p:ph idx="1"/>
          </p:nvPr>
        </p:nvSpPr>
        <p:spPr>
          <a:xfrm>
            <a:off x="571826" y="1610531"/>
            <a:ext cx="10388041" cy="45156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1" name="Graphique 10">
            <a:extLst>
              <a:ext uri="{FF2B5EF4-FFF2-40B4-BE49-F238E27FC236}">
                <a16:creationId xmlns:a16="http://schemas.microsoft.com/office/drawing/2014/main" id="{9344DD1D-FC9F-4914-B658-C979409B3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338568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contenu_ST_2.2">
    <p:spTree>
      <p:nvGrpSpPr>
        <p:cNvPr id="1" name=""/>
        <p:cNvGrpSpPr/>
        <p:nvPr/>
      </p:nvGrpSpPr>
      <p:grpSpPr>
        <a:xfrm>
          <a:off x="0" y="0"/>
          <a:ext cx="0" cy="0"/>
          <a:chOff x="0" y="0"/>
          <a:chExt cx="0" cy="0"/>
        </a:xfrm>
      </p:grpSpPr>
      <p:sp>
        <p:nvSpPr>
          <p:cNvPr id="14" name="Triangle rectangle 13">
            <a:extLst>
              <a:ext uri="{FF2B5EF4-FFF2-40B4-BE49-F238E27FC236}">
                <a16:creationId xmlns:a16="http://schemas.microsoft.com/office/drawing/2014/main" id="{DD0FD8BE-0CD3-4B35-AD30-6B1CABC75B9F}"/>
              </a:ext>
            </a:extLst>
          </p:cNvPr>
          <p:cNvSpPr>
            <a:spLocks noChangeAspect="1"/>
          </p:cNvSpPr>
          <p:nvPr/>
        </p:nvSpPr>
        <p:spPr>
          <a:xfrm flipH="1" flipV="1">
            <a:off x="10201274" y="-1"/>
            <a:ext cx="1990722" cy="1144906"/>
          </a:xfrm>
          <a:prstGeom prst="rtTriangle">
            <a:avLst/>
          </a:prstGeom>
          <a:solidFill>
            <a:srgbClr val="F2EE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571826" y="363093"/>
            <a:ext cx="10388041" cy="468000"/>
          </a:xfrm>
        </p:spPr>
        <p:txBody>
          <a:bodyPr/>
          <a:lstStyle/>
          <a:p>
            <a:r>
              <a:rPr lang="fr-FR"/>
              <a:t>Modifiez le style du titre</a:t>
            </a:r>
            <a:endParaRPr lang="fr-FR" dirty="0"/>
          </a:p>
        </p:txBody>
      </p:sp>
      <p:sp>
        <p:nvSpPr>
          <p:cNvPr id="4" name="Espace réservé de la date 3"/>
          <p:cNvSpPr>
            <a:spLocks noGrp="1"/>
          </p:cNvSpPr>
          <p:nvPr>
            <p:ph type="dt" sz="half" idx="10"/>
          </p:nvPr>
        </p:nvSpPr>
        <p:spPr>
          <a:xfrm>
            <a:off x="571826" y="6356351"/>
            <a:ext cx="2882574" cy="365125"/>
          </a:xfrm>
        </p:spPr>
        <p:txBody>
          <a:bodyPr/>
          <a:lstStyle/>
          <a:p>
            <a:fld id="{808E4F7E-F19D-46FE-AB61-199F1CEF8172}"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599" y="6356351"/>
            <a:ext cx="2882573" cy="365125"/>
          </a:xfrm>
        </p:spPr>
        <p:txBody>
          <a:bodyPr/>
          <a:lstStyle/>
          <a:p>
            <a:fld id="{9CF8445F-33C3-4B77-A046-2DEA1EA998B5}" type="slidenum">
              <a:rPr lang="fr-BE" smtClean="0"/>
              <a:t>‹#›</a:t>
            </a:fld>
            <a:endParaRPr lang="fr-BE"/>
          </a:p>
        </p:txBody>
      </p:sp>
      <p:sp>
        <p:nvSpPr>
          <p:cNvPr id="8" name="Espace réservé du texte 2">
            <a:extLst>
              <a:ext uri="{FF2B5EF4-FFF2-40B4-BE49-F238E27FC236}">
                <a16:creationId xmlns:a16="http://schemas.microsoft.com/office/drawing/2014/main" id="{C7DF08B9-4A30-4AFF-A505-94FE1ADE94EE}"/>
              </a:ext>
            </a:extLst>
          </p:cNvPr>
          <p:cNvSpPr>
            <a:spLocks noGrp="1"/>
          </p:cNvSpPr>
          <p:nvPr>
            <p:ph type="body" idx="13"/>
          </p:nvPr>
        </p:nvSpPr>
        <p:spPr>
          <a:xfrm>
            <a:off x="571826" y="835255"/>
            <a:ext cx="10388041" cy="461665"/>
          </a:xfrm>
        </p:spPr>
        <p:txBody>
          <a:bodyPr anchor="t">
            <a:spAutoFit/>
          </a:bodyPr>
          <a:lstStyle>
            <a:lvl1pPr marL="0" indent="0" algn="l">
              <a:lnSpc>
                <a:spcPct val="100000"/>
              </a:lnSpc>
              <a:buNone/>
              <a:defRPr sz="2400">
                <a:solidFill>
                  <a:schemeClr val="accent1">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0" name="Espace réservé du contenu 2">
            <a:extLst>
              <a:ext uri="{FF2B5EF4-FFF2-40B4-BE49-F238E27FC236}">
                <a16:creationId xmlns:a16="http://schemas.microsoft.com/office/drawing/2014/main" id="{BAC57860-6EA5-481C-B1A4-8695F3F4E3A7}"/>
              </a:ext>
            </a:extLst>
          </p:cNvPr>
          <p:cNvSpPr>
            <a:spLocks noGrp="1"/>
          </p:cNvSpPr>
          <p:nvPr>
            <p:ph idx="1"/>
          </p:nvPr>
        </p:nvSpPr>
        <p:spPr>
          <a:xfrm>
            <a:off x="571826" y="1610531"/>
            <a:ext cx="10388041" cy="45156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1" name="Graphique 10">
            <a:extLst>
              <a:ext uri="{FF2B5EF4-FFF2-40B4-BE49-F238E27FC236}">
                <a16:creationId xmlns:a16="http://schemas.microsoft.com/office/drawing/2014/main" id="{8841A8C5-A7DB-4D56-A0CC-B56E28E34C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40376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72400" y="274638"/>
            <a:ext cx="10392000" cy="1143000"/>
          </a:xfrm>
        </p:spPr>
        <p:txBody>
          <a:bodyPr/>
          <a:lstStyle/>
          <a:p>
            <a:r>
              <a:rPr lang="fr-FR"/>
              <a:t>Modifiez le style du titre</a:t>
            </a:r>
          </a:p>
        </p:txBody>
      </p:sp>
      <p:sp>
        <p:nvSpPr>
          <p:cNvPr id="3" name="Espace réservé du contenu 2"/>
          <p:cNvSpPr>
            <a:spLocks noGrp="1"/>
          </p:cNvSpPr>
          <p:nvPr>
            <p:ph sz="half" idx="1"/>
          </p:nvPr>
        </p:nvSpPr>
        <p:spPr>
          <a:xfrm>
            <a:off x="572400" y="1600201"/>
            <a:ext cx="499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5972400" y="1600200"/>
            <a:ext cx="499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a:xfrm>
            <a:off x="572400" y="6356351"/>
            <a:ext cx="2844800" cy="365125"/>
          </a:xfrm>
        </p:spPr>
        <p:txBody>
          <a:bodyPr/>
          <a:lstStyle/>
          <a:p>
            <a:fld id="{D769D2EF-A3A7-45B7-A203-1A8397CCFC6B}" type="datetime1">
              <a:rPr lang="fr-BE" smtClean="0"/>
              <a:t>28-04-24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CF8445F-33C3-4B77-A046-2DEA1EA998B5}" type="slidenum">
              <a:rPr lang="fr-BE" smtClean="0"/>
              <a:t>‹#›</a:t>
            </a:fld>
            <a:endParaRPr lang="fr-BE"/>
          </a:p>
        </p:txBody>
      </p:sp>
      <p:pic>
        <p:nvPicPr>
          <p:cNvPr id="9" name="Graphique 8">
            <a:extLst>
              <a:ext uri="{FF2B5EF4-FFF2-40B4-BE49-F238E27FC236}">
                <a16:creationId xmlns:a16="http://schemas.microsoft.com/office/drawing/2014/main" id="{D453EDA5-A07A-40EC-97E6-F85199BA9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128250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572400" y="1535113"/>
            <a:ext cx="4992000" cy="64800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572400" y="2174875"/>
            <a:ext cx="499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5970000" y="1535113"/>
            <a:ext cx="49920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970000" y="2166637"/>
            <a:ext cx="499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86A49317-33A0-4687-81D7-6EBC8AD87127}" type="datetime1">
              <a:rPr lang="fr-BE" smtClean="0"/>
              <a:t>28-04-24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CF8445F-33C3-4B77-A046-2DEA1EA998B5}" type="slidenum">
              <a:rPr lang="fr-BE" smtClean="0"/>
              <a:t>‹#›</a:t>
            </a:fld>
            <a:endParaRPr lang="fr-BE"/>
          </a:p>
        </p:txBody>
      </p:sp>
      <p:pic>
        <p:nvPicPr>
          <p:cNvPr id="11" name="Graphique 10">
            <a:extLst>
              <a:ext uri="{FF2B5EF4-FFF2-40B4-BE49-F238E27FC236}">
                <a16:creationId xmlns:a16="http://schemas.microsoft.com/office/drawing/2014/main" id="{C3F2609B-A12E-448C-BCFB-264C4D3D0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784426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E600906A-497E-4942-BB03-E716B227A9A7}" type="datetime1">
              <a:rPr lang="fr-BE" smtClean="0"/>
              <a:t>28-04-24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CF8445F-33C3-4B77-A046-2DEA1EA998B5}" type="slidenum">
              <a:rPr lang="fr-BE" smtClean="0"/>
              <a:t>‹#›</a:t>
            </a:fld>
            <a:endParaRPr lang="fr-BE"/>
          </a:p>
        </p:txBody>
      </p:sp>
      <p:pic>
        <p:nvPicPr>
          <p:cNvPr id="7" name="Graphique 6">
            <a:extLst>
              <a:ext uri="{FF2B5EF4-FFF2-40B4-BE49-F238E27FC236}">
                <a16:creationId xmlns:a16="http://schemas.microsoft.com/office/drawing/2014/main" id="{937068AF-0755-41BB-B9AD-C5B1DE013F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172353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Triangle rectangle 7">
            <a:extLst>
              <a:ext uri="{FF2B5EF4-FFF2-40B4-BE49-F238E27FC236}">
                <a16:creationId xmlns:a16="http://schemas.microsoft.com/office/drawing/2014/main" id="{60D70B00-64C3-4CBA-B19B-5596D8C26EDD}"/>
              </a:ext>
            </a:extLst>
          </p:cNvPr>
          <p:cNvSpPr>
            <a:spLocks noChangeAspect="1"/>
          </p:cNvSpPr>
          <p:nvPr/>
        </p:nvSpPr>
        <p:spPr>
          <a:xfrm flipH="1" flipV="1">
            <a:off x="10201274" y="-1"/>
            <a:ext cx="1990722" cy="1144906"/>
          </a:xfrm>
          <a:prstGeom prst="rtTriangle">
            <a:avLst/>
          </a:prstGeom>
          <a:solidFill>
            <a:srgbClr val="F2EE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Espace réservé de la date 1"/>
          <p:cNvSpPr>
            <a:spLocks noGrp="1"/>
          </p:cNvSpPr>
          <p:nvPr>
            <p:ph type="dt" sz="half" idx="10"/>
          </p:nvPr>
        </p:nvSpPr>
        <p:spPr/>
        <p:txBody>
          <a:bodyPr/>
          <a:lstStyle/>
          <a:p>
            <a:fld id="{66C6F92B-4118-47F7-AD72-00AA8024FEBF}" type="datetime1">
              <a:rPr lang="fr-BE" smtClean="0"/>
              <a:t>28-04-24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CF8445F-33C3-4B77-A046-2DEA1EA998B5}" type="slidenum">
              <a:rPr lang="fr-BE" smtClean="0"/>
              <a:t>‹#›</a:t>
            </a:fld>
            <a:endParaRPr lang="fr-BE"/>
          </a:p>
        </p:txBody>
      </p:sp>
      <p:pic>
        <p:nvPicPr>
          <p:cNvPr id="6" name="Graphique 5">
            <a:extLst>
              <a:ext uri="{FF2B5EF4-FFF2-40B4-BE49-F238E27FC236}">
                <a16:creationId xmlns:a16="http://schemas.microsoft.com/office/drawing/2014/main" id="{FB3DB1BF-25BA-4C73-B078-94E2BFC84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096065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_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E89061-3717-4A80-815C-3636146D40B4}" type="datetime1">
              <a:rPr lang="fr-BE" smtClean="0"/>
              <a:t>28-04-24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CF8445F-33C3-4B77-A046-2DEA1EA998B5}" type="slidenum">
              <a:rPr lang="fr-BE" smtClean="0"/>
              <a:t>‹#›</a:t>
            </a:fld>
            <a:endParaRPr lang="fr-BE"/>
          </a:p>
        </p:txBody>
      </p:sp>
    </p:spTree>
    <p:extLst>
      <p:ext uri="{BB962C8B-B14F-4D97-AF65-F5344CB8AC3E}">
        <p14:creationId xmlns:p14="http://schemas.microsoft.com/office/powerpoint/2010/main" val="111335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71827" y="273050"/>
            <a:ext cx="3556000"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392711" y="273051"/>
            <a:ext cx="657482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71827" y="1435101"/>
            <a:ext cx="3556001" cy="4691063"/>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B43EF6-A9A7-4697-B21D-45741F3A5C76}" type="datetime1">
              <a:rPr lang="fr-BE" smtClean="0"/>
              <a:t>28-04-24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CF8445F-33C3-4B77-A046-2DEA1EA998B5}" type="slidenum">
              <a:rPr lang="fr-BE" smtClean="0"/>
              <a:t>‹#›</a:t>
            </a:fld>
            <a:endParaRPr lang="fr-BE"/>
          </a:p>
        </p:txBody>
      </p:sp>
      <p:pic>
        <p:nvPicPr>
          <p:cNvPr id="9" name="Graphique 8">
            <a:extLst>
              <a:ext uri="{FF2B5EF4-FFF2-40B4-BE49-F238E27FC236}">
                <a16:creationId xmlns:a16="http://schemas.microsoft.com/office/drawing/2014/main" id="{60BE51CA-071A-40A8-A5FB-AB76303D80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31158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97931" y="4800600"/>
            <a:ext cx="8396139"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897931" y="612775"/>
            <a:ext cx="839613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897931" y="5367338"/>
            <a:ext cx="8396139"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77AE09-C515-4FC8-A56B-C602317410F8}" type="datetime1">
              <a:rPr lang="fr-BE" smtClean="0"/>
              <a:t>28-04-24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CF8445F-33C3-4B77-A046-2DEA1EA998B5}" type="slidenum">
              <a:rPr lang="fr-BE" smtClean="0"/>
              <a:t>‹#›</a:t>
            </a:fld>
            <a:endParaRPr lang="fr-BE"/>
          </a:p>
        </p:txBody>
      </p:sp>
      <p:pic>
        <p:nvPicPr>
          <p:cNvPr id="9" name="Graphique 8">
            <a:extLst>
              <a:ext uri="{FF2B5EF4-FFF2-40B4-BE49-F238E27FC236}">
                <a16:creationId xmlns:a16="http://schemas.microsoft.com/office/drawing/2014/main" id="{53D0A32B-295A-4821-B49E-DF14B9771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83692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avec triangle et imag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186B50D-7A9A-4C26-A361-193920B6535F}"/>
              </a:ext>
            </a:extLst>
          </p:cNvPr>
          <p:cNvPicPr>
            <a:picLocks noChangeAspect="1"/>
          </p:cNvPicPr>
          <p:nvPr/>
        </p:nvPicPr>
        <p:blipFill rotWithShape="1">
          <a:blip r:embed="rId2"/>
          <a:srcRect b="12769"/>
          <a:stretch/>
        </p:blipFill>
        <p:spPr>
          <a:xfrm>
            <a:off x="0" y="1"/>
            <a:ext cx="11792857" cy="6858000"/>
          </a:xfrm>
          <a:prstGeom prst="rect">
            <a:avLst/>
          </a:prstGeom>
        </p:spPr>
      </p:pic>
      <p:sp>
        <p:nvSpPr>
          <p:cNvPr id="7" name="Triangle rectangle 6">
            <a:extLst>
              <a:ext uri="{FF2B5EF4-FFF2-40B4-BE49-F238E27FC236}">
                <a16:creationId xmlns:a16="http://schemas.microsoft.com/office/drawing/2014/main" id="{93FFFD2A-7B82-4122-A9D3-1A0E246AF41A}"/>
              </a:ext>
            </a:extLst>
          </p:cNvPr>
          <p:cNvSpPr>
            <a:spLocks noChangeAspect="1"/>
          </p:cNvSpPr>
          <p:nvPr/>
        </p:nvSpPr>
        <p:spPr>
          <a:xfrm rot="10800000" flipV="1">
            <a:off x="1003671" y="1229649"/>
            <a:ext cx="11188328" cy="5628351"/>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rectangle 7">
            <a:extLst>
              <a:ext uri="{FF2B5EF4-FFF2-40B4-BE49-F238E27FC236}">
                <a16:creationId xmlns:a16="http://schemas.microsoft.com/office/drawing/2014/main" id="{6BD3022D-2542-442B-808D-5202447836B9}"/>
              </a:ext>
            </a:extLst>
          </p:cNvPr>
          <p:cNvSpPr>
            <a:spLocks noChangeAspect="1"/>
          </p:cNvSpPr>
          <p:nvPr/>
        </p:nvSpPr>
        <p:spPr>
          <a:xfrm>
            <a:off x="0" y="3575544"/>
            <a:ext cx="6518368" cy="3282456"/>
          </a:xfrm>
          <a:prstGeom prst="rtTriangle">
            <a:avLst/>
          </a:pr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8">
            <a:extLst>
              <a:ext uri="{FF2B5EF4-FFF2-40B4-BE49-F238E27FC236}">
                <a16:creationId xmlns:a16="http://schemas.microsoft.com/office/drawing/2014/main" id="{220E6C27-2AE9-4FB3-A4CA-9DEC3190D3C5}"/>
              </a:ext>
            </a:extLst>
          </p:cNvPr>
          <p:cNvSpPr>
            <a:spLocks noChangeAspect="1"/>
          </p:cNvSpPr>
          <p:nvPr/>
        </p:nvSpPr>
        <p:spPr>
          <a:xfrm rot="10800000">
            <a:off x="5125802" y="1"/>
            <a:ext cx="7066198" cy="354585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re 10">
            <a:extLst>
              <a:ext uri="{FF2B5EF4-FFF2-40B4-BE49-F238E27FC236}">
                <a16:creationId xmlns:a16="http://schemas.microsoft.com/office/drawing/2014/main" id="{28E6A2BE-1A69-49F4-ABDB-084CBADE8416}"/>
              </a:ext>
            </a:extLst>
          </p:cNvPr>
          <p:cNvSpPr>
            <a:spLocks noGrp="1" noChangeAspect="1"/>
          </p:cNvSpPr>
          <p:nvPr>
            <p:ph type="title"/>
          </p:nvPr>
        </p:nvSpPr>
        <p:spPr>
          <a:xfrm>
            <a:off x="4521747" y="3975709"/>
            <a:ext cx="7564505" cy="1069122"/>
          </a:xfrm>
        </p:spPr>
        <p:txBody>
          <a:bodyPr tIns="36000" bIns="36000" anchor="b">
            <a:noAutofit/>
          </a:bodyPr>
          <a:lstStyle>
            <a:lvl1pPr algn="r">
              <a:defRPr sz="3600" b="1">
                <a:solidFill>
                  <a:schemeClr val="accent1"/>
                </a:solidFill>
              </a:defRPr>
            </a:lvl1pPr>
          </a:lstStyle>
          <a:p>
            <a:r>
              <a:rPr lang="fr-FR"/>
              <a:t>Modifiez le style du titre</a:t>
            </a:r>
            <a:endParaRPr lang="fr-FR" dirty="0"/>
          </a:p>
        </p:txBody>
      </p:sp>
      <p:sp>
        <p:nvSpPr>
          <p:cNvPr id="11" name="Espace réservé du texte 6">
            <a:extLst>
              <a:ext uri="{FF2B5EF4-FFF2-40B4-BE49-F238E27FC236}">
                <a16:creationId xmlns:a16="http://schemas.microsoft.com/office/drawing/2014/main" id="{09B18075-0FAD-4EBC-8A1C-C7DA9039DC69}"/>
              </a:ext>
            </a:extLst>
          </p:cNvPr>
          <p:cNvSpPr>
            <a:spLocks noGrp="1" noChangeAspect="1"/>
          </p:cNvSpPr>
          <p:nvPr>
            <p:ph type="body" sz="quarter" idx="10" hasCustomPrompt="1"/>
          </p:nvPr>
        </p:nvSpPr>
        <p:spPr>
          <a:xfrm>
            <a:off x="4521748" y="5074520"/>
            <a:ext cx="7564504" cy="824127"/>
          </a:xfrm>
        </p:spPr>
        <p:txBody>
          <a:bodyPr tIns="0" bIns="0">
            <a:noAutofit/>
          </a:bodyPr>
          <a:lstStyle>
            <a:lvl1pPr marL="0" indent="0" algn="r">
              <a:buNone/>
              <a:defRPr sz="28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5" name="Graphique 14">
            <a:extLst>
              <a:ext uri="{FF2B5EF4-FFF2-40B4-BE49-F238E27FC236}">
                <a16:creationId xmlns:a16="http://schemas.microsoft.com/office/drawing/2014/main" id="{FC5805C5-53B1-4332-819D-2A40AB531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308055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_2.2">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165BC5AF-66B2-4FF5-8D66-541989CD55A5}"/>
              </a:ext>
            </a:extLst>
          </p:cNvPr>
          <p:cNvSpPr>
            <a:spLocks noChangeAspect="1"/>
          </p:cNvSpPr>
          <p:nvPr/>
        </p:nvSpPr>
        <p:spPr>
          <a:xfrm flipH="1" flipV="1">
            <a:off x="10201274" y="-1"/>
            <a:ext cx="1990722" cy="1144906"/>
          </a:xfrm>
          <a:prstGeom prst="rtTriangle">
            <a:avLst/>
          </a:prstGeom>
          <a:solidFill>
            <a:srgbClr val="F2EE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1897931" y="4800600"/>
            <a:ext cx="8396139"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897931" y="612775"/>
            <a:ext cx="839613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897931" y="5367338"/>
            <a:ext cx="8396139"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9C25381-2373-43B7-A9D1-17854A103610}" type="datetime1">
              <a:rPr lang="fr-BE" smtClean="0"/>
              <a:t>28-04-24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CF8445F-33C3-4B77-A046-2DEA1EA998B5}" type="slidenum">
              <a:rPr lang="fr-BE" smtClean="0"/>
              <a:t>‹#›</a:t>
            </a:fld>
            <a:endParaRPr lang="fr-BE"/>
          </a:p>
        </p:txBody>
      </p:sp>
      <p:pic>
        <p:nvPicPr>
          <p:cNvPr id="10" name="Graphique 9">
            <a:extLst>
              <a:ext uri="{FF2B5EF4-FFF2-40B4-BE49-F238E27FC236}">
                <a16:creationId xmlns:a16="http://schemas.microsoft.com/office/drawing/2014/main" id="{9BE2E7A4-B44B-49B9-8226-9D7FCD9661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8661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D74DE8-FF23-4AA0-9049-0A6F442418B5}"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CF8445F-33C3-4B77-A046-2DEA1EA998B5}" type="slidenum">
              <a:rPr lang="fr-BE" smtClean="0"/>
              <a:t>‹#›</a:t>
            </a:fld>
            <a:endParaRPr lang="fr-BE"/>
          </a:p>
        </p:txBody>
      </p:sp>
      <p:pic>
        <p:nvPicPr>
          <p:cNvPr id="8" name="Graphique 7">
            <a:extLst>
              <a:ext uri="{FF2B5EF4-FFF2-40B4-BE49-F238E27FC236}">
                <a16:creationId xmlns:a16="http://schemas.microsoft.com/office/drawing/2014/main" id="{39B8AC76-F257-4FEE-A86E-B12A4DB9F9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203344" y="5801056"/>
            <a:ext cx="532205" cy="572400"/>
          </a:xfrm>
          <a:prstGeom prst="rect">
            <a:avLst/>
          </a:prstGeom>
        </p:spPr>
      </p:pic>
    </p:spTree>
    <p:extLst>
      <p:ext uri="{BB962C8B-B14F-4D97-AF65-F5344CB8AC3E}">
        <p14:creationId xmlns:p14="http://schemas.microsoft.com/office/powerpoint/2010/main" val="384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38758" y="260649"/>
            <a:ext cx="2461141"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8688" y="260649"/>
            <a:ext cx="7567712"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F3E229DB-0D8D-49DB-A0E4-F495B8ED7C16}"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CF8445F-33C3-4B77-A046-2DEA1EA998B5}" type="slidenum">
              <a:rPr lang="fr-BE" smtClean="0"/>
              <a:t>‹#›</a:t>
            </a:fld>
            <a:endParaRPr lang="fr-BE"/>
          </a:p>
        </p:txBody>
      </p:sp>
      <p:pic>
        <p:nvPicPr>
          <p:cNvPr id="9" name="Graphique 8">
            <a:extLst>
              <a:ext uri="{FF2B5EF4-FFF2-40B4-BE49-F238E27FC236}">
                <a16:creationId xmlns:a16="http://schemas.microsoft.com/office/drawing/2014/main" id="{A4B0F298-245B-405C-8754-511454A9CB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203344" y="5801056"/>
            <a:ext cx="532205" cy="572400"/>
          </a:xfrm>
          <a:prstGeom prst="rect">
            <a:avLst/>
          </a:prstGeom>
        </p:spPr>
      </p:pic>
    </p:spTree>
    <p:extLst>
      <p:ext uri="{BB962C8B-B14F-4D97-AF65-F5344CB8AC3E}">
        <p14:creationId xmlns:p14="http://schemas.microsoft.com/office/powerpoint/2010/main" val="3534394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et triangle variante 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748EED0-0A57-4655-9879-BB4BBE38FC71}"/>
              </a:ext>
            </a:extLst>
          </p:cNvPr>
          <p:cNvPicPr>
            <a:picLocks noChangeAspect="1"/>
          </p:cNvPicPr>
          <p:nvPr/>
        </p:nvPicPr>
        <p:blipFill rotWithShape="1">
          <a:blip r:embed="rId2">
            <a:extLst>
              <a:ext uri="{28A0092B-C50C-407E-A947-70E740481C1C}">
                <a14:useLocalDpi xmlns:a14="http://schemas.microsoft.com/office/drawing/2010/main" val="0"/>
              </a:ext>
            </a:extLst>
          </a:blip>
          <a:srcRect l="9361" t="6798" b="16725"/>
          <a:stretch/>
        </p:blipFill>
        <p:spPr>
          <a:xfrm>
            <a:off x="0" y="1"/>
            <a:ext cx="12192000" cy="6858000"/>
          </a:xfrm>
          <a:prstGeom prst="rect">
            <a:avLst/>
          </a:prstGeom>
        </p:spPr>
      </p:pic>
      <p:sp>
        <p:nvSpPr>
          <p:cNvPr id="7" name="Triangle rectangle 6">
            <a:extLst>
              <a:ext uri="{FF2B5EF4-FFF2-40B4-BE49-F238E27FC236}">
                <a16:creationId xmlns:a16="http://schemas.microsoft.com/office/drawing/2014/main" id="{E466FE93-BCCA-4DEB-B128-EDA5937013B3}"/>
              </a:ext>
            </a:extLst>
          </p:cNvPr>
          <p:cNvSpPr/>
          <p:nvPr/>
        </p:nvSpPr>
        <p:spPr>
          <a:xfrm flipH="1">
            <a:off x="4200000" y="2858400"/>
            <a:ext cx="7992000" cy="3999600"/>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2" name="Triangle rectangle 11">
            <a:extLst>
              <a:ext uri="{FF2B5EF4-FFF2-40B4-BE49-F238E27FC236}">
                <a16:creationId xmlns:a16="http://schemas.microsoft.com/office/drawing/2014/main" id="{CED83DE5-27A0-439B-8B1B-5E0DFE9DCC27}"/>
              </a:ext>
            </a:extLst>
          </p:cNvPr>
          <p:cNvSpPr/>
          <p:nvPr/>
        </p:nvSpPr>
        <p:spPr>
          <a:xfrm flipH="1" flipV="1">
            <a:off x="4200000" y="0"/>
            <a:ext cx="7992000" cy="39996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3" name="Triangle rectangle 12">
            <a:extLst>
              <a:ext uri="{FF2B5EF4-FFF2-40B4-BE49-F238E27FC236}">
                <a16:creationId xmlns:a16="http://schemas.microsoft.com/office/drawing/2014/main" id="{3CFC905C-D692-43EF-A413-5BD3FC5D5CE6}"/>
              </a:ext>
            </a:extLst>
          </p:cNvPr>
          <p:cNvSpPr>
            <a:spLocks noChangeAspect="1"/>
          </p:cNvSpPr>
          <p:nvPr/>
        </p:nvSpPr>
        <p:spPr>
          <a:xfrm>
            <a:off x="0" y="2106000"/>
            <a:ext cx="9500400" cy="4752000"/>
          </a:xfrm>
          <a:prstGeom prst="rtTriangle">
            <a:avLst/>
          </a:prstGeom>
          <a:solidFill>
            <a:schemeClr val="accent1">
              <a:alpha val="8470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Graphique 8">
            <a:extLst>
              <a:ext uri="{FF2B5EF4-FFF2-40B4-BE49-F238E27FC236}">
                <a16:creationId xmlns:a16="http://schemas.microsoft.com/office/drawing/2014/main" id="{3AFEB569-9A6E-4E23-92B8-3DAE124B0C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1202672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avec Triangle et image variante 2">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889B84DC-DA94-4A3B-BB2D-18F3335C1E61}"/>
              </a:ext>
            </a:extLst>
          </p:cNvPr>
          <p:cNvPicPr>
            <a:picLocks noChangeAspect="1"/>
          </p:cNvPicPr>
          <p:nvPr/>
        </p:nvPicPr>
        <p:blipFill rotWithShape="1">
          <a:blip r:embed="rId2">
            <a:extLst>
              <a:ext uri="{28A0092B-C50C-407E-A947-70E740481C1C}">
                <a14:useLocalDpi xmlns:a14="http://schemas.microsoft.com/office/drawing/2010/main" val="0"/>
              </a:ext>
            </a:extLst>
          </a:blip>
          <a:srcRect l="9361" t="6798" b="16725"/>
          <a:stretch/>
        </p:blipFill>
        <p:spPr>
          <a:xfrm>
            <a:off x="0" y="1"/>
            <a:ext cx="12192000" cy="6858000"/>
          </a:xfrm>
          <a:prstGeom prst="rect">
            <a:avLst/>
          </a:prstGeom>
        </p:spPr>
      </p:pic>
      <p:sp>
        <p:nvSpPr>
          <p:cNvPr id="10" name="Triangle rectangle 9">
            <a:extLst>
              <a:ext uri="{FF2B5EF4-FFF2-40B4-BE49-F238E27FC236}">
                <a16:creationId xmlns:a16="http://schemas.microsoft.com/office/drawing/2014/main" id="{6F9CE725-9F0E-4867-847C-F2274CE57378}"/>
              </a:ext>
            </a:extLst>
          </p:cNvPr>
          <p:cNvSpPr>
            <a:spLocks noChangeAspect="1"/>
          </p:cNvSpPr>
          <p:nvPr/>
        </p:nvSpPr>
        <p:spPr>
          <a:xfrm rot="10800000" flipV="1">
            <a:off x="1003672" y="1229649"/>
            <a:ext cx="11188328" cy="5628351"/>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rectangle 7">
            <a:extLst>
              <a:ext uri="{FF2B5EF4-FFF2-40B4-BE49-F238E27FC236}">
                <a16:creationId xmlns:a16="http://schemas.microsoft.com/office/drawing/2014/main" id="{6BD3022D-2542-442B-808D-5202447836B9}"/>
              </a:ext>
            </a:extLst>
          </p:cNvPr>
          <p:cNvSpPr>
            <a:spLocks noChangeAspect="1"/>
          </p:cNvSpPr>
          <p:nvPr/>
        </p:nvSpPr>
        <p:spPr>
          <a:xfrm>
            <a:off x="0" y="3575544"/>
            <a:ext cx="6518368" cy="3282456"/>
          </a:xfrm>
          <a:prstGeom prst="rtTriangle">
            <a:avLst/>
          </a:pr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8">
            <a:extLst>
              <a:ext uri="{FF2B5EF4-FFF2-40B4-BE49-F238E27FC236}">
                <a16:creationId xmlns:a16="http://schemas.microsoft.com/office/drawing/2014/main" id="{220E6C27-2AE9-4FB3-A4CA-9DEC3190D3C5}"/>
              </a:ext>
            </a:extLst>
          </p:cNvPr>
          <p:cNvSpPr>
            <a:spLocks noChangeAspect="1"/>
          </p:cNvSpPr>
          <p:nvPr/>
        </p:nvSpPr>
        <p:spPr>
          <a:xfrm rot="10800000">
            <a:off x="5125802" y="1"/>
            <a:ext cx="7066198" cy="354585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itre 10">
            <a:extLst>
              <a:ext uri="{FF2B5EF4-FFF2-40B4-BE49-F238E27FC236}">
                <a16:creationId xmlns:a16="http://schemas.microsoft.com/office/drawing/2014/main" id="{EEECA6DB-FE45-4F0C-9997-81E8823BE3BF}"/>
              </a:ext>
            </a:extLst>
          </p:cNvPr>
          <p:cNvSpPr>
            <a:spLocks noGrp="1" noChangeAspect="1"/>
          </p:cNvSpPr>
          <p:nvPr>
            <p:ph type="title"/>
          </p:nvPr>
        </p:nvSpPr>
        <p:spPr>
          <a:xfrm>
            <a:off x="4521747" y="3975709"/>
            <a:ext cx="7564505" cy="1069122"/>
          </a:xfrm>
        </p:spPr>
        <p:txBody>
          <a:bodyPr tIns="36000" bIns="36000" anchor="b">
            <a:noAutofit/>
          </a:bodyPr>
          <a:lstStyle>
            <a:lvl1pPr algn="r">
              <a:defRPr sz="3600" b="1">
                <a:solidFill>
                  <a:schemeClr val="accent1"/>
                </a:solidFill>
              </a:defRPr>
            </a:lvl1pPr>
          </a:lstStyle>
          <a:p>
            <a:r>
              <a:rPr lang="fr-FR"/>
              <a:t>Modifiez le style du titre</a:t>
            </a:r>
            <a:endParaRPr lang="fr-FR" dirty="0"/>
          </a:p>
        </p:txBody>
      </p:sp>
      <p:sp>
        <p:nvSpPr>
          <p:cNvPr id="15" name="Espace réservé du texte 6">
            <a:extLst>
              <a:ext uri="{FF2B5EF4-FFF2-40B4-BE49-F238E27FC236}">
                <a16:creationId xmlns:a16="http://schemas.microsoft.com/office/drawing/2014/main" id="{2ED0D76D-8361-4720-A879-E969FBCFB0E6}"/>
              </a:ext>
            </a:extLst>
          </p:cNvPr>
          <p:cNvSpPr>
            <a:spLocks noGrp="1" noChangeAspect="1"/>
          </p:cNvSpPr>
          <p:nvPr>
            <p:ph type="body" sz="quarter" idx="10" hasCustomPrompt="1"/>
          </p:nvPr>
        </p:nvSpPr>
        <p:spPr>
          <a:xfrm>
            <a:off x="4521748" y="5074520"/>
            <a:ext cx="7564504" cy="824127"/>
          </a:xfrm>
        </p:spPr>
        <p:txBody>
          <a:bodyPr tIns="0" bIns="0">
            <a:noAutofit/>
          </a:bodyPr>
          <a:lstStyle>
            <a:lvl1pPr marL="0" indent="0" algn="r">
              <a:buNone/>
              <a:defRPr sz="28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3" name="Graphique 12">
            <a:extLst>
              <a:ext uri="{FF2B5EF4-FFF2-40B4-BE49-F238E27FC236}">
                <a16:creationId xmlns:a16="http://schemas.microsoft.com/office/drawing/2014/main" id="{E02BF532-472D-453D-B62B-B15EEBE0E7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2519631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apositive de titre varian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F4BEE6B7-6726-40A8-B682-418CD4504964}"/>
              </a:ext>
            </a:extLst>
          </p:cNvPr>
          <p:cNvPicPr>
            <a:picLocks noChangeAspect="1"/>
          </p:cNvPicPr>
          <p:nvPr/>
        </p:nvPicPr>
        <p:blipFill rotWithShape="1">
          <a:blip r:embed="rId2">
            <a:extLst>
              <a:ext uri="{28A0092B-C50C-407E-A947-70E740481C1C}">
                <a14:useLocalDpi xmlns:a14="http://schemas.microsoft.com/office/drawing/2010/main" val="0"/>
              </a:ext>
            </a:extLst>
          </a:blip>
          <a:srcRect l="10856" t="13252"/>
          <a:stretch/>
        </p:blipFill>
        <p:spPr>
          <a:xfrm>
            <a:off x="0" y="0"/>
            <a:ext cx="7532914" cy="4886956"/>
          </a:xfrm>
          <a:prstGeom prst="rect">
            <a:avLst/>
          </a:prstGeom>
        </p:spPr>
      </p:pic>
      <p:sp>
        <p:nvSpPr>
          <p:cNvPr id="14" name="Forme libre : forme 13">
            <a:extLst>
              <a:ext uri="{FF2B5EF4-FFF2-40B4-BE49-F238E27FC236}">
                <a16:creationId xmlns:a16="http://schemas.microsoft.com/office/drawing/2014/main" id="{B69A3261-0B63-4F95-8DFF-EE72BDFD742A}"/>
              </a:ext>
            </a:extLst>
          </p:cNvPr>
          <p:cNvSpPr>
            <a:spLocks noChangeAspect="1"/>
          </p:cNvSpPr>
          <p:nvPr/>
        </p:nvSpPr>
        <p:spPr>
          <a:xfrm>
            <a:off x="0" y="0"/>
            <a:ext cx="12192000" cy="6858000"/>
          </a:xfrm>
          <a:custGeom>
            <a:avLst/>
            <a:gdLst>
              <a:gd name="connsiteX0" fmla="*/ 0 w 12192000"/>
              <a:gd name="connsiteY0" fmla="*/ 0 h 6858000"/>
              <a:gd name="connsiteX1" fmla="*/ 1 w 12192000"/>
              <a:gd name="connsiteY1" fmla="*/ 0 h 6858000"/>
              <a:gd name="connsiteX2" fmla="*/ 1 w 12192000"/>
              <a:gd name="connsiteY2" fmla="*/ 3682800 h 6858000"/>
              <a:gd name="connsiteX3" fmla="*/ 7430401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 y="0"/>
                </a:lnTo>
                <a:lnTo>
                  <a:pt x="1" y="3682800"/>
                </a:lnTo>
                <a:lnTo>
                  <a:pt x="7430401" y="0"/>
                </a:lnTo>
                <a:lnTo>
                  <a:pt x="12192000" y="0"/>
                </a:lnTo>
                <a:lnTo>
                  <a:pt x="12192000" y="6858000"/>
                </a:lnTo>
                <a:lnTo>
                  <a:pt x="0" y="68580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endParaRPr>
          </a:p>
        </p:txBody>
      </p:sp>
      <p:sp>
        <p:nvSpPr>
          <p:cNvPr id="13" name="Triangle rectangle 12">
            <a:extLst>
              <a:ext uri="{FF2B5EF4-FFF2-40B4-BE49-F238E27FC236}">
                <a16:creationId xmlns:a16="http://schemas.microsoft.com/office/drawing/2014/main" id="{81451F3F-6F39-4C4D-AC93-F3A07058C804}"/>
              </a:ext>
            </a:extLst>
          </p:cNvPr>
          <p:cNvSpPr/>
          <p:nvPr/>
        </p:nvSpPr>
        <p:spPr>
          <a:xfrm>
            <a:off x="1" y="3175200"/>
            <a:ext cx="7430400" cy="3682800"/>
          </a:xfrm>
          <a:prstGeom prst="rtTriangle">
            <a:avLst/>
          </a:prstGeom>
          <a:solidFill>
            <a:schemeClr val="tx2">
              <a:lumMod val="20000"/>
              <a:lumOff val="8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Espace réservé de la date 3"/>
          <p:cNvSpPr>
            <a:spLocks noGrp="1"/>
          </p:cNvSpPr>
          <p:nvPr>
            <p:ph type="dt" sz="half" idx="10"/>
          </p:nvPr>
        </p:nvSpPr>
        <p:spPr/>
        <p:txBody>
          <a:bodyPr/>
          <a:lstStyle/>
          <a:p>
            <a:fld id="{93CAF26B-2742-4099-ACB9-86C68C842BA2}"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600" y="6059627"/>
            <a:ext cx="2844800" cy="661850"/>
          </a:xfrm>
        </p:spPr>
        <p:txBody>
          <a:bodyPr anchor="t"/>
          <a:lstStyle>
            <a:lvl1pPr>
              <a:defRPr sz="1600" cap="all" baseline="0">
                <a:solidFill>
                  <a:schemeClr val="tx2"/>
                </a:solidFill>
                <a:latin typeface="+mn-lt"/>
              </a:defRPr>
            </a:lvl1pPr>
          </a:lstStyle>
          <a:p>
            <a:fld id="{9CF8445F-33C3-4B77-A046-2DEA1EA998B5}" type="slidenum">
              <a:rPr lang="fr-BE" smtClean="0"/>
              <a:t>‹#›</a:t>
            </a:fld>
            <a:endParaRPr lang="fr-BE"/>
          </a:p>
        </p:txBody>
      </p:sp>
      <p:sp>
        <p:nvSpPr>
          <p:cNvPr id="16" name="Titre 1">
            <a:extLst>
              <a:ext uri="{FF2B5EF4-FFF2-40B4-BE49-F238E27FC236}">
                <a16:creationId xmlns:a16="http://schemas.microsoft.com/office/drawing/2014/main" id="{A2ADB040-BA9D-4C5A-A012-D7BA1741D23D}"/>
              </a:ext>
            </a:extLst>
          </p:cNvPr>
          <p:cNvSpPr>
            <a:spLocks noGrp="1"/>
          </p:cNvSpPr>
          <p:nvPr>
            <p:ph type="title"/>
          </p:nvPr>
        </p:nvSpPr>
        <p:spPr>
          <a:xfrm>
            <a:off x="572400" y="3495170"/>
            <a:ext cx="11010000" cy="1082364"/>
          </a:xfrm>
        </p:spPr>
        <p:txBody>
          <a:bodyPr anchor="b">
            <a:noAutofit/>
          </a:bodyPr>
          <a:lstStyle>
            <a:lvl1pPr algn="l">
              <a:defRPr sz="3600" b="1">
                <a:solidFill>
                  <a:schemeClr val="tx1"/>
                </a:solidFill>
                <a:latin typeface="+mn-lt"/>
                <a:ea typeface="Source Sans Pro Black" panose="020B0803030403020204" pitchFamily="34" charset="0"/>
              </a:defRPr>
            </a:lvl1pPr>
          </a:lstStyle>
          <a:p>
            <a:r>
              <a:rPr lang="fr-FR"/>
              <a:t>Modifiez le style du titre</a:t>
            </a:r>
            <a:endParaRPr lang="fr-FR" dirty="0"/>
          </a:p>
        </p:txBody>
      </p:sp>
      <p:sp>
        <p:nvSpPr>
          <p:cNvPr id="11" name="Sous-titre 2">
            <a:extLst>
              <a:ext uri="{FF2B5EF4-FFF2-40B4-BE49-F238E27FC236}">
                <a16:creationId xmlns:a16="http://schemas.microsoft.com/office/drawing/2014/main" id="{92110A2D-EE1B-45F5-96B6-541C66382D8A}"/>
              </a:ext>
            </a:extLst>
          </p:cNvPr>
          <p:cNvSpPr>
            <a:spLocks noGrp="1"/>
          </p:cNvSpPr>
          <p:nvPr>
            <p:ph type="subTitle" idx="1"/>
          </p:nvPr>
        </p:nvSpPr>
        <p:spPr>
          <a:xfrm>
            <a:off x="572399" y="4581003"/>
            <a:ext cx="11009999" cy="961035"/>
          </a:xfrm>
        </p:spPr>
        <p:txBody>
          <a:bodyPr>
            <a:normAutofit/>
          </a:bodyPr>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pic>
        <p:nvPicPr>
          <p:cNvPr id="17" name="Graphique 16">
            <a:extLst>
              <a:ext uri="{FF2B5EF4-FFF2-40B4-BE49-F238E27FC236}">
                <a16:creationId xmlns:a16="http://schemas.microsoft.com/office/drawing/2014/main" id="{8771C0A3-CB71-4D1D-897A-D76A595F93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3489645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tête de section variant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0F4F805-C2F8-4520-BD8B-755F503B3D82}"/>
              </a:ext>
            </a:extLst>
          </p:cNvPr>
          <p:cNvPicPr>
            <a:picLocks noChangeAspect="1"/>
          </p:cNvPicPr>
          <p:nvPr/>
        </p:nvPicPr>
        <p:blipFill rotWithShape="1">
          <a:blip r:embed="rId2">
            <a:extLst>
              <a:ext uri="{28A0092B-C50C-407E-A947-70E740481C1C}">
                <a14:useLocalDpi xmlns:a14="http://schemas.microsoft.com/office/drawing/2010/main" val="0"/>
              </a:ext>
            </a:extLst>
          </a:blip>
          <a:srcRect l="10856" t="13252"/>
          <a:stretch/>
        </p:blipFill>
        <p:spPr>
          <a:xfrm>
            <a:off x="0" y="0"/>
            <a:ext cx="7532914" cy="4886956"/>
          </a:xfrm>
          <a:prstGeom prst="rect">
            <a:avLst/>
          </a:prstGeom>
        </p:spPr>
      </p:pic>
      <p:sp>
        <p:nvSpPr>
          <p:cNvPr id="14" name="Forme libre : forme 13">
            <a:extLst>
              <a:ext uri="{FF2B5EF4-FFF2-40B4-BE49-F238E27FC236}">
                <a16:creationId xmlns:a16="http://schemas.microsoft.com/office/drawing/2014/main" id="{32BA8963-0FF6-4A19-8B5B-0689D3AA063C}"/>
              </a:ext>
            </a:extLst>
          </p:cNvPr>
          <p:cNvSpPr>
            <a:spLocks noChangeAspect="1"/>
          </p:cNvSpPr>
          <p:nvPr/>
        </p:nvSpPr>
        <p:spPr>
          <a:xfrm>
            <a:off x="0" y="0"/>
            <a:ext cx="12192000" cy="6858000"/>
          </a:xfrm>
          <a:custGeom>
            <a:avLst/>
            <a:gdLst>
              <a:gd name="connsiteX0" fmla="*/ 0 w 12192000"/>
              <a:gd name="connsiteY0" fmla="*/ 0 h 6858000"/>
              <a:gd name="connsiteX1" fmla="*/ 1 w 12192000"/>
              <a:gd name="connsiteY1" fmla="*/ 0 h 6858000"/>
              <a:gd name="connsiteX2" fmla="*/ 1 w 12192000"/>
              <a:gd name="connsiteY2" fmla="*/ 3682800 h 6858000"/>
              <a:gd name="connsiteX3" fmla="*/ 7430401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 y="0"/>
                </a:lnTo>
                <a:lnTo>
                  <a:pt x="1" y="3682800"/>
                </a:lnTo>
                <a:lnTo>
                  <a:pt x="7430401" y="0"/>
                </a:lnTo>
                <a:lnTo>
                  <a:pt x="12192000" y="0"/>
                </a:lnTo>
                <a:lnTo>
                  <a:pt x="12192000" y="6858000"/>
                </a:lnTo>
                <a:lnTo>
                  <a:pt x="0" y="68580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endParaRPr>
          </a:p>
        </p:txBody>
      </p:sp>
      <p:sp>
        <p:nvSpPr>
          <p:cNvPr id="13" name="Triangle rectangle 12">
            <a:extLst>
              <a:ext uri="{FF2B5EF4-FFF2-40B4-BE49-F238E27FC236}">
                <a16:creationId xmlns:a16="http://schemas.microsoft.com/office/drawing/2014/main" id="{53C0011F-D29D-48F0-AB5C-8C5CFEB68921}"/>
              </a:ext>
            </a:extLst>
          </p:cNvPr>
          <p:cNvSpPr>
            <a:spLocks noChangeAspect="1"/>
          </p:cNvSpPr>
          <p:nvPr/>
        </p:nvSpPr>
        <p:spPr>
          <a:xfrm flipH="1">
            <a:off x="9769284" y="5657206"/>
            <a:ext cx="2422716" cy="1200794"/>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Espace réservé de la date 3"/>
          <p:cNvSpPr>
            <a:spLocks noGrp="1"/>
          </p:cNvSpPr>
          <p:nvPr>
            <p:ph type="dt" sz="half" idx="10"/>
          </p:nvPr>
        </p:nvSpPr>
        <p:spPr/>
        <p:txBody>
          <a:bodyPr/>
          <a:lstStyle/>
          <a:p>
            <a:fld id="{B53B52A2-40DC-4863-8CC1-DE1BBB9E051B}"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chemeClr val="tx2">
                    <a:lumMod val="20000"/>
                    <a:lumOff val="80000"/>
                  </a:schemeClr>
                </a:solidFill>
              </a:defRPr>
            </a:lvl1pPr>
          </a:lstStyle>
          <a:p>
            <a:fld id="{9CF8445F-33C3-4B77-A046-2DEA1EA998B5}" type="slidenum">
              <a:rPr lang="fr-BE" smtClean="0"/>
              <a:t>‹#›</a:t>
            </a:fld>
            <a:endParaRPr lang="fr-BE"/>
          </a:p>
        </p:txBody>
      </p:sp>
      <p:sp>
        <p:nvSpPr>
          <p:cNvPr id="15" name="Titre 1">
            <a:extLst>
              <a:ext uri="{FF2B5EF4-FFF2-40B4-BE49-F238E27FC236}">
                <a16:creationId xmlns:a16="http://schemas.microsoft.com/office/drawing/2014/main" id="{66D13421-62DF-44A8-A64A-F96CD33F0F16}"/>
              </a:ext>
            </a:extLst>
          </p:cNvPr>
          <p:cNvSpPr>
            <a:spLocks noGrp="1"/>
          </p:cNvSpPr>
          <p:nvPr>
            <p:ph type="title"/>
          </p:nvPr>
        </p:nvSpPr>
        <p:spPr>
          <a:xfrm>
            <a:off x="572400" y="3960000"/>
            <a:ext cx="11043598" cy="1080000"/>
          </a:xfrm>
        </p:spPr>
        <p:txBody>
          <a:bodyPr anchor="b">
            <a:normAutofit/>
          </a:bodyPr>
          <a:lstStyle>
            <a:lvl1pPr algn="r">
              <a:defRPr sz="3200" b="1" cap="none" baseline="0">
                <a:solidFill>
                  <a:schemeClr val="tx1"/>
                </a:solidFill>
                <a:latin typeface="+mn-lt"/>
                <a:ea typeface="Source Sans Pro Black" panose="020B0803030403020204" pitchFamily="34" charset="0"/>
              </a:defRPr>
            </a:lvl1pPr>
          </a:lstStyle>
          <a:p>
            <a:r>
              <a:rPr lang="fr-FR"/>
              <a:t>Modifiez le style du titre</a:t>
            </a:r>
            <a:endParaRPr lang="fr-FR" dirty="0"/>
          </a:p>
        </p:txBody>
      </p:sp>
      <p:sp>
        <p:nvSpPr>
          <p:cNvPr id="16" name="Espace réservé du texte 2">
            <a:extLst>
              <a:ext uri="{FF2B5EF4-FFF2-40B4-BE49-F238E27FC236}">
                <a16:creationId xmlns:a16="http://schemas.microsoft.com/office/drawing/2014/main" id="{8BE65B4F-FABF-45EF-8BD3-F275E9683E85}"/>
              </a:ext>
            </a:extLst>
          </p:cNvPr>
          <p:cNvSpPr>
            <a:spLocks noGrp="1"/>
          </p:cNvSpPr>
          <p:nvPr>
            <p:ph type="body" idx="1"/>
          </p:nvPr>
        </p:nvSpPr>
        <p:spPr>
          <a:xfrm>
            <a:off x="572400" y="5220000"/>
            <a:ext cx="11043598" cy="863559"/>
          </a:xfrm>
        </p:spPr>
        <p:txBody>
          <a:bodyPr anchor="t">
            <a:normAutofit/>
          </a:bodyPr>
          <a:lstStyle>
            <a:lvl1pPr marL="0" indent="0" algn="r">
              <a:lnSpc>
                <a:spcPct val="100000"/>
              </a:lnSpc>
              <a:buNone/>
              <a:defRPr sz="2400">
                <a:solidFill>
                  <a:schemeClr val="accent1">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pic>
        <p:nvPicPr>
          <p:cNvPr id="3" name="Graphique 2">
            <a:extLst>
              <a:ext uri="{FF2B5EF4-FFF2-40B4-BE49-F238E27FC236}">
                <a16:creationId xmlns:a16="http://schemas.microsoft.com/office/drawing/2014/main" id="{1E0009B4-757C-499A-88A8-C25FED3A46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294949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ans image">
    <p:spTree>
      <p:nvGrpSpPr>
        <p:cNvPr id="1" name=""/>
        <p:cNvGrpSpPr/>
        <p:nvPr/>
      </p:nvGrpSpPr>
      <p:grpSpPr>
        <a:xfrm>
          <a:off x="0" y="0"/>
          <a:ext cx="0" cy="0"/>
          <a:chOff x="0" y="0"/>
          <a:chExt cx="0" cy="0"/>
        </a:xfrm>
      </p:grpSpPr>
      <p:sp>
        <p:nvSpPr>
          <p:cNvPr id="3" name="Triangle rectangle 2">
            <a:extLst>
              <a:ext uri="{FF2B5EF4-FFF2-40B4-BE49-F238E27FC236}">
                <a16:creationId xmlns:a16="http://schemas.microsoft.com/office/drawing/2014/main" id="{71E0A66B-DB9D-4AB9-ADF4-40E84E420424}"/>
              </a:ext>
            </a:extLst>
          </p:cNvPr>
          <p:cNvSpPr/>
          <p:nvPr/>
        </p:nvSpPr>
        <p:spPr>
          <a:xfrm flipV="1">
            <a:off x="0" y="0"/>
            <a:ext cx="7430400" cy="3682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3" name="Triangle rectangle 12">
            <a:extLst>
              <a:ext uri="{FF2B5EF4-FFF2-40B4-BE49-F238E27FC236}">
                <a16:creationId xmlns:a16="http://schemas.microsoft.com/office/drawing/2014/main" id="{81451F3F-6F39-4C4D-AC93-F3A07058C804}"/>
              </a:ext>
            </a:extLst>
          </p:cNvPr>
          <p:cNvSpPr/>
          <p:nvPr/>
        </p:nvSpPr>
        <p:spPr>
          <a:xfrm>
            <a:off x="0" y="3175200"/>
            <a:ext cx="7430400" cy="3682800"/>
          </a:xfrm>
          <a:prstGeom prst="rtTriangle">
            <a:avLst/>
          </a:prstGeom>
          <a:solidFill>
            <a:schemeClr val="tx2">
              <a:lumMod val="20000"/>
              <a:lumOff val="8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Espace réservé de la date 3"/>
          <p:cNvSpPr>
            <a:spLocks noGrp="1"/>
          </p:cNvSpPr>
          <p:nvPr>
            <p:ph type="dt" sz="half" idx="10"/>
          </p:nvPr>
        </p:nvSpPr>
        <p:spPr/>
        <p:txBody>
          <a:bodyPr/>
          <a:lstStyle/>
          <a:p>
            <a:fld id="{D6CD5FA4-402D-48FC-9B03-6691DCB549E7}"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600" y="6059627"/>
            <a:ext cx="2844800" cy="661850"/>
          </a:xfrm>
        </p:spPr>
        <p:txBody>
          <a:bodyPr anchor="t"/>
          <a:lstStyle>
            <a:lvl1pPr>
              <a:defRPr sz="1600" cap="all" baseline="0">
                <a:solidFill>
                  <a:schemeClr val="tx2"/>
                </a:solidFill>
                <a:latin typeface="+mn-lt"/>
              </a:defRPr>
            </a:lvl1pPr>
          </a:lstStyle>
          <a:p>
            <a:fld id="{9CF8445F-33C3-4B77-A046-2DEA1EA998B5}" type="slidenum">
              <a:rPr lang="fr-BE" smtClean="0"/>
              <a:t>‹#›</a:t>
            </a:fld>
            <a:endParaRPr lang="fr-BE"/>
          </a:p>
        </p:txBody>
      </p:sp>
      <p:sp>
        <p:nvSpPr>
          <p:cNvPr id="16" name="Titre 1">
            <a:extLst>
              <a:ext uri="{FF2B5EF4-FFF2-40B4-BE49-F238E27FC236}">
                <a16:creationId xmlns:a16="http://schemas.microsoft.com/office/drawing/2014/main" id="{A2ADB040-BA9D-4C5A-A012-D7BA1741D23D}"/>
              </a:ext>
            </a:extLst>
          </p:cNvPr>
          <p:cNvSpPr>
            <a:spLocks noGrp="1"/>
          </p:cNvSpPr>
          <p:nvPr>
            <p:ph type="title"/>
          </p:nvPr>
        </p:nvSpPr>
        <p:spPr>
          <a:xfrm>
            <a:off x="572400" y="3495170"/>
            <a:ext cx="11010000" cy="1082364"/>
          </a:xfrm>
        </p:spPr>
        <p:txBody>
          <a:bodyPr anchor="b">
            <a:noAutofit/>
          </a:bodyPr>
          <a:lstStyle>
            <a:lvl1pPr algn="l">
              <a:defRPr sz="3600" b="1">
                <a:solidFill>
                  <a:schemeClr val="tx1"/>
                </a:solidFill>
                <a:latin typeface="+mn-lt"/>
                <a:ea typeface="Source Sans Pro Black" panose="020B0803030403020204" pitchFamily="34" charset="0"/>
              </a:defRPr>
            </a:lvl1pPr>
          </a:lstStyle>
          <a:p>
            <a:r>
              <a:rPr lang="fr-FR"/>
              <a:t>Modifiez le style du titre</a:t>
            </a:r>
            <a:endParaRPr lang="fr-FR" dirty="0"/>
          </a:p>
        </p:txBody>
      </p:sp>
      <p:sp>
        <p:nvSpPr>
          <p:cNvPr id="12" name="Sous-titre 2">
            <a:extLst>
              <a:ext uri="{FF2B5EF4-FFF2-40B4-BE49-F238E27FC236}">
                <a16:creationId xmlns:a16="http://schemas.microsoft.com/office/drawing/2014/main" id="{61BCD301-28D6-4DED-9149-0B0CF8272CB7}"/>
              </a:ext>
            </a:extLst>
          </p:cNvPr>
          <p:cNvSpPr>
            <a:spLocks noGrp="1"/>
          </p:cNvSpPr>
          <p:nvPr>
            <p:ph type="subTitle" idx="1"/>
          </p:nvPr>
        </p:nvSpPr>
        <p:spPr>
          <a:xfrm>
            <a:off x="572399" y="4581003"/>
            <a:ext cx="11009999" cy="961035"/>
          </a:xfrm>
        </p:spPr>
        <p:txBody>
          <a:bodyPr>
            <a:normAutofit/>
          </a:bodyPr>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pic>
        <p:nvPicPr>
          <p:cNvPr id="14" name="Graphique 13">
            <a:extLst>
              <a:ext uri="{FF2B5EF4-FFF2-40B4-BE49-F238E27FC236}">
                <a16:creationId xmlns:a16="http://schemas.microsoft.com/office/drawing/2014/main" id="{F39465F8-E9E2-47E7-BDC1-AF6F8B079D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53494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emerciements">
    <p:bg>
      <p:bgPr>
        <a:solidFill>
          <a:schemeClr val="accent1"/>
        </a:solid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CA4C01-582C-414E-B3B3-6E31C757C83B}" type="datetime1">
              <a:rPr lang="fr-BE" smtClean="0"/>
              <a:t>28-04-24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CF8445F-33C3-4B77-A046-2DEA1EA998B5}" type="slidenum">
              <a:rPr lang="fr-BE" smtClean="0"/>
              <a:t>‹#›</a:t>
            </a:fld>
            <a:endParaRPr lang="fr-BE"/>
          </a:p>
        </p:txBody>
      </p:sp>
      <p:sp>
        <p:nvSpPr>
          <p:cNvPr id="6" name="Triangle rectangle 5">
            <a:extLst>
              <a:ext uri="{FF2B5EF4-FFF2-40B4-BE49-F238E27FC236}">
                <a16:creationId xmlns:a16="http://schemas.microsoft.com/office/drawing/2014/main" id="{547525E4-AC16-4CAF-B3D3-BD2C7A73410B}"/>
              </a:ext>
            </a:extLst>
          </p:cNvPr>
          <p:cNvSpPr>
            <a:spLocks noChangeAspect="1"/>
          </p:cNvSpPr>
          <p:nvPr/>
        </p:nvSpPr>
        <p:spPr>
          <a:xfrm flipV="1">
            <a:off x="0" y="0"/>
            <a:ext cx="6647468" cy="329474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9" name="Espace réservé du contenu 10">
            <a:extLst>
              <a:ext uri="{FF2B5EF4-FFF2-40B4-BE49-F238E27FC236}">
                <a16:creationId xmlns:a16="http://schemas.microsoft.com/office/drawing/2014/main" id="{2F56595C-9867-4C3E-9EEA-ED39D6506EEA}"/>
              </a:ext>
            </a:extLst>
          </p:cNvPr>
          <p:cNvSpPr>
            <a:spLocks noGrp="1"/>
          </p:cNvSpPr>
          <p:nvPr>
            <p:ph sz="quarter" idx="13"/>
          </p:nvPr>
        </p:nvSpPr>
        <p:spPr>
          <a:xfrm>
            <a:off x="4278213" y="1732179"/>
            <a:ext cx="7341387" cy="2263095"/>
          </a:xfrm>
        </p:spPr>
        <p:txBody>
          <a:bodyPr>
            <a:normAutofit/>
          </a:bodyPr>
          <a:lstStyle>
            <a:lvl1pPr algn="r">
              <a:defRPr sz="2000">
                <a:solidFill>
                  <a:schemeClr val="tx2">
                    <a:lumMod val="20000"/>
                    <a:lumOff val="80000"/>
                  </a:schemeClr>
                </a:solidFill>
              </a:defRPr>
            </a:lvl1pPr>
            <a:lvl2pPr algn="r">
              <a:defRPr sz="2000">
                <a:solidFill>
                  <a:schemeClr val="tx2">
                    <a:lumMod val="20000"/>
                    <a:lumOff val="80000"/>
                  </a:schemeClr>
                </a:solidFill>
              </a:defRPr>
            </a:lvl2pPr>
            <a:lvl3pPr algn="r">
              <a:defRPr sz="2000">
                <a:solidFill>
                  <a:schemeClr val="tx2">
                    <a:lumMod val="20000"/>
                    <a:lumOff val="80000"/>
                  </a:schemeClr>
                </a:solidFill>
              </a:defRPr>
            </a:lvl3pPr>
            <a:lvl4pPr algn="r">
              <a:defRPr sz="2000">
                <a:solidFill>
                  <a:schemeClr val="tx2">
                    <a:lumMod val="20000"/>
                    <a:lumOff val="80000"/>
                  </a:schemeClr>
                </a:solidFill>
              </a:defRPr>
            </a:lvl4pPr>
            <a:lvl5pPr algn="r">
              <a:defRPr sz="2000">
                <a:solidFill>
                  <a:schemeClr val="tx2">
                    <a:lumMod val="20000"/>
                    <a:lumOff val="8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0" name="Titre 1">
            <a:extLst>
              <a:ext uri="{FF2B5EF4-FFF2-40B4-BE49-F238E27FC236}">
                <a16:creationId xmlns:a16="http://schemas.microsoft.com/office/drawing/2014/main" id="{766A2B0E-41E7-4618-9AE9-1F01F0C6BC89}"/>
              </a:ext>
            </a:extLst>
          </p:cNvPr>
          <p:cNvSpPr>
            <a:spLocks noGrp="1"/>
          </p:cNvSpPr>
          <p:nvPr>
            <p:ph type="title"/>
          </p:nvPr>
        </p:nvSpPr>
        <p:spPr>
          <a:xfrm>
            <a:off x="5392056" y="432000"/>
            <a:ext cx="6227543" cy="1143000"/>
          </a:xfrm>
        </p:spPr>
        <p:txBody>
          <a:bodyPr/>
          <a:lstStyle>
            <a:lvl1pPr algn="r">
              <a:defRPr sz="2400">
                <a:solidFill>
                  <a:schemeClr val="bg1"/>
                </a:solidFill>
              </a:defRPr>
            </a:lvl1pPr>
          </a:lstStyle>
          <a:p>
            <a:r>
              <a:rPr lang="fr-FR"/>
              <a:t>Modifiez le style du titre</a:t>
            </a:r>
            <a:endParaRPr lang="fr-FR" dirty="0"/>
          </a:p>
        </p:txBody>
      </p:sp>
      <p:sp>
        <p:nvSpPr>
          <p:cNvPr id="12" name="Espace réservé du contenu 10">
            <a:extLst>
              <a:ext uri="{FF2B5EF4-FFF2-40B4-BE49-F238E27FC236}">
                <a16:creationId xmlns:a16="http://schemas.microsoft.com/office/drawing/2014/main" id="{F239FEE7-05BB-4D8F-A370-4D608D68C496}"/>
              </a:ext>
            </a:extLst>
          </p:cNvPr>
          <p:cNvSpPr>
            <a:spLocks noGrp="1"/>
          </p:cNvSpPr>
          <p:nvPr>
            <p:ph sz="quarter" idx="14"/>
          </p:nvPr>
        </p:nvSpPr>
        <p:spPr>
          <a:xfrm>
            <a:off x="572400" y="4932378"/>
            <a:ext cx="11047199" cy="1374981"/>
          </a:xfrm>
        </p:spPr>
        <p:txBody>
          <a:bodyPr>
            <a:normAutofit/>
          </a:bodyPr>
          <a:lstStyle>
            <a:lvl1pPr algn="r">
              <a:defRPr sz="2000">
                <a:solidFill>
                  <a:schemeClr val="tx2">
                    <a:lumMod val="20000"/>
                    <a:lumOff val="80000"/>
                  </a:schemeClr>
                </a:solidFill>
              </a:defRPr>
            </a:lvl1pPr>
            <a:lvl2pPr algn="r">
              <a:defRPr sz="2000">
                <a:solidFill>
                  <a:schemeClr val="tx2">
                    <a:lumMod val="20000"/>
                    <a:lumOff val="80000"/>
                  </a:schemeClr>
                </a:solidFill>
              </a:defRPr>
            </a:lvl2pPr>
            <a:lvl3pPr algn="r">
              <a:defRPr sz="2000">
                <a:solidFill>
                  <a:schemeClr val="tx2">
                    <a:lumMod val="20000"/>
                    <a:lumOff val="80000"/>
                  </a:schemeClr>
                </a:solidFill>
              </a:defRPr>
            </a:lvl3pPr>
            <a:lvl4pPr algn="r">
              <a:defRPr sz="2000">
                <a:solidFill>
                  <a:schemeClr val="tx2">
                    <a:lumMod val="20000"/>
                    <a:lumOff val="80000"/>
                  </a:schemeClr>
                </a:solidFill>
              </a:defRPr>
            </a:lvl4pPr>
            <a:lvl5pPr algn="r">
              <a:defRPr sz="2000">
                <a:solidFill>
                  <a:schemeClr val="tx2">
                    <a:lumMod val="20000"/>
                    <a:lumOff val="8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3" name="Espace réservé du texte 2">
            <a:extLst>
              <a:ext uri="{FF2B5EF4-FFF2-40B4-BE49-F238E27FC236}">
                <a16:creationId xmlns:a16="http://schemas.microsoft.com/office/drawing/2014/main" id="{B06DFF1A-32E6-4337-BAFD-2C4EEC438BB3}"/>
              </a:ext>
            </a:extLst>
          </p:cNvPr>
          <p:cNvSpPr>
            <a:spLocks noGrp="1"/>
          </p:cNvSpPr>
          <p:nvPr>
            <p:ph type="body" sz="quarter" idx="15"/>
          </p:nvPr>
        </p:nvSpPr>
        <p:spPr>
          <a:xfrm>
            <a:off x="572400" y="4152453"/>
            <a:ext cx="11047199" cy="624820"/>
          </a:xfrm>
        </p:spPr>
        <p:txBody>
          <a:bodyPr>
            <a:normAutofit/>
          </a:bodyPr>
          <a:lstStyle>
            <a:lvl1pPr marL="0" indent="0" algn="r">
              <a:lnSpc>
                <a:spcPct val="100000"/>
              </a:lnSpc>
              <a:buNone/>
              <a:defRPr sz="2400">
                <a:solidFill>
                  <a:schemeClr val="bg1"/>
                </a:solidFill>
                <a:latin typeface="+mj-lt"/>
              </a:defRPr>
            </a:lvl1pPr>
          </a:lstStyle>
          <a:p>
            <a:pPr lvl="0"/>
            <a:r>
              <a:rPr lang="fr-FR"/>
              <a:t>Cliquez pour modifier les styles du texte du masque</a:t>
            </a:r>
          </a:p>
        </p:txBody>
      </p:sp>
      <p:pic>
        <p:nvPicPr>
          <p:cNvPr id="7" name="Graphique 6">
            <a:extLst>
              <a:ext uri="{FF2B5EF4-FFF2-40B4-BE49-F238E27FC236}">
                <a16:creationId xmlns:a16="http://schemas.microsoft.com/office/drawing/2014/main" id="{0E5478DF-DDE1-4B6E-81AF-0ADF38B5C1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429" y="429238"/>
            <a:ext cx="2012800" cy="612000"/>
          </a:xfrm>
          <a:prstGeom prst="rect">
            <a:avLst/>
          </a:prstGeom>
        </p:spPr>
      </p:pic>
    </p:spTree>
    <p:extLst>
      <p:ext uri="{BB962C8B-B14F-4D97-AF65-F5344CB8AC3E}">
        <p14:creationId xmlns:p14="http://schemas.microsoft.com/office/powerpoint/2010/main" val="3310706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Remerciements">
    <p:bg>
      <p:bgRef idx="1001">
        <a:schemeClr val="bg1"/>
      </p:bgRef>
    </p:bg>
    <p:spTree>
      <p:nvGrpSpPr>
        <p:cNvPr id="1" name=""/>
        <p:cNvGrpSpPr/>
        <p:nvPr/>
      </p:nvGrpSpPr>
      <p:grpSpPr>
        <a:xfrm>
          <a:off x="0" y="0"/>
          <a:ext cx="0" cy="0"/>
          <a:chOff x="0" y="0"/>
          <a:chExt cx="0" cy="0"/>
        </a:xfrm>
      </p:grpSpPr>
      <p:sp>
        <p:nvSpPr>
          <p:cNvPr id="15" name="Triangle rectangle 14">
            <a:extLst>
              <a:ext uri="{FF2B5EF4-FFF2-40B4-BE49-F238E27FC236}">
                <a16:creationId xmlns:a16="http://schemas.microsoft.com/office/drawing/2014/main" id="{3339CA6A-741C-4A8E-AF1D-052FFF7D1761}"/>
              </a:ext>
            </a:extLst>
          </p:cNvPr>
          <p:cNvSpPr>
            <a:spLocks noChangeAspect="1"/>
          </p:cNvSpPr>
          <p:nvPr userDrawn="1"/>
        </p:nvSpPr>
        <p:spPr>
          <a:xfrm flipH="1">
            <a:off x="9769284" y="5657206"/>
            <a:ext cx="2422716" cy="1200794"/>
          </a:xfrm>
          <a:prstGeom prst="rtTriangle">
            <a:avLst/>
          </a:prstGeom>
          <a:solidFill>
            <a:srgbClr val="F2EE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Espace réservé de la date 1"/>
          <p:cNvSpPr>
            <a:spLocks noGrp="1"/>
          </p:cNvSpPr>
          <p:nvPr>
            <p:ph type="dt" sz="half" idx="10"/>
          </p:nvPr>
        </p:nvSpPr>
        <p:spPr/>
        <p:txBody>
          <a:bodyPr/>
          <a:lstStyle/>
          <a:p>
            <a:fld id="{2CA67BF4-2C43-48D7-BC00-9069C2BCB137}" type="datetime1">
              <a:rPr lang="fr-BE" smtClean="0"/>
              <a:t>28-04-24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CF8445F-33C3-4B77-A046-2DEA1EA998B5}" type="slidenum">
              <a:rPr lang="fr-BE" smtClean="0"/>
              <a:t>‹#›</a:t>
            </a:fld>
            <a:endParaRPr lang="fr-BE"/>
          </a:p>
        </p:txBody>
      </p:sp>
      <p:sp>
        <p:nvSpPr>
          <p:cNvPr id="6" name="Triangle rectangle 5">
            <a:extLst>
              <a:ext uri="{FF2B5EF4-FFF2-40B4-BE49-F238E27FC236}">
                <a16:creationId xmlns:a16="http://schemas.microsoft.com/office/drawing/2014/main" id="{547525E4-AC16-4CAF-B3D3-BD2C7A73410B}"/>
              </a:ext>
            </a:extLst>
          </p:cNvPr>
          <p:cNvSpPr>
            <a:spLocks noChangeAspect="1"/>
          </p:cNvSpPr>
          <p:nvPr/>
        </p:nvSpPr>
        <p:spPr>
          <a:xfrm flipV="1">
            <a:off x="0" y="0"/>
            <a:ext cx="6647468" cy="3294748"/>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9" name="Espace réservé du contenu 10">
            <a:extLst>
              <a:ext uri="{FF2B5EF4-FFF2-40B4-BE49-F238E27FC236}">
                <a16:creationId xmlns:a16="http://schemas.microsoft.com/office/drawing/2014/main" id="{2F56595C-9867-4C3E-9EEA-ED39D6506EEA}"/>
              </a:ext>
            </a:extLst>
          </p:cNvPr>
          <p:cNvSpPr>
            <a:spLocks noGrp="1"/>
          </p:cNvSpPr>
          <p:nvPr>
            <p:ph sz="quarter" idx="13"/>
          </p:nvPr>
        </p:nvSpPr>
        <p:spPr>
          <a:xfrm>
            <a:off x="4278213" y="1732179"/>
            <a:ext cx="7341387" cy="2263095"/>
          </a:xfrm>
        </p:spPr>
        <p:txBody>
          <a:bodyPr>
            <a:normAutofit/>
          </a:bodyPr>
          <a:lstStyle>
            <a:lvl1pPr algn="r">
              <a:defRPr sz="2000">
                <a:solidFill>
                  <a:schemeClr val="tx2">
                    <a:lumMod val="50000"/>
                  </a:schemeClr>
                </a:solidFill>
              </a:defRPr>
            </a:lvl1pPr>
            <a:lvl2pPr algn="r">
              <a:defRPr sz="2000">
                <a:solidFill>
                  <a:schemeClr val="tx2">
                    <a:lumMod val="50000"/>
                  </a:schemeClr>
                </a:solidFill>
              </a:defRPr>
            </a:lvl2pPr>
            <a:lvl3pPr algn="r">
              <a:defRPr sz="2000">
                <a:solidFill>
                  <a:schemeClr val="tx2">
                    <a:lumMod val="50000"/>
                  </a:schemeClr>
                </a:solidFill>
              </a:defRPr>
            </a:lvl3pPr>
            <a:lvl4pPr algn="r">
              <a:defRPr sz="2000">
                <a:solidFill>
                  <a:schemeClr val="tx2">
                    <a:lumMod val="50000"/>
                  </a:schemeClr>
                </a:solidFill>
              </a:defRPr>
            </a:lvl4pPr>
            <a:lvl5pPr algn="r">
              <a:defRPr sz="2000">
                <a:solidFill>
                  <a:schemeClr val="tx2">
                    <a:lumMod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0" name="Titre 1">
            <a:extLst>
              <a:ext uri="{FF2B5EF4-FFF2-40B4-BE49-F238E27FC236}">
                <a16:creationId xmlns:a16="http://schemas.microsoft.com/office/drawing/2014/main" id="{766A2B0E-41E7-4618-9AE9-1F01F0C6BC89}"/>
              </a:ext>
            </a:extLst>
          </p:cNvPr>
          <p:cNvSpPr>
            <a:spLocks noGrp="1"/>
          </p:cNvSpPr>
          <p:nvPr>
            <p:ph type="title"/>
          </p:nvPr>
        </p:nvSpPr>
        <p:spPr>
          <a:xfrm>
            <a:off x="5392056" y="432000"/>
            <a:ext cx="6227543" cy="1143000"/>
          </a:xfrm>
        </p:spPr>
        <p:txBody>
          <a:bodyPr/>
          <a:lstStyle>
            <a:lvl1pPr algn="r">
              <a:defRPr sz="2400">
                <a:solidFill>
                  <a:schemeClr val="tx2">
                    <a:lumMod val="50000"/>
                  </a:schemeClr>
                </a:solidFill>
              </a:defRPr>
            </a:lvl1pPr>
          </a:lstStyle>
          <a:p>
            <a:r>
              <a:rPr lang="fr-FR"/>
              <a:t>Modifiez le style du titre</a:t>
            </a:r>
            <a:endParaRPr lang="fr-FR" dirty="0"/>
          </a:p>
        </p:txBody>
      </p:sp>
      <p:sp>
        <p:nvSpPr>
          <p:cNvPr id="12" name="Espace réservé du contenu 10">
            <a:extLst>
              <a:ext uri="{FF2B5EF4-FFF2-40B4-BE49-F238E27FC236}">
                <a16:creationId xmlns:a16="http://schemas.microsoft.com/office/drawing/2014/main" id="{F239FEE7-05BB-4D8F-A370-4D608D68C496}"/>
              </a:ext>
            </a:extLst>
          </p:cNvPr>
          <p:cNvSpPr>
            <a:spLocks noGrp="1"/>
          </p:cNvSpPr>
          <p:nvPr>
            <p:ph sz="quarter" idx="14"/>
          </p:nvPr>
        </p:nvSpPr>
        <p:spPr>
          <a:xfrm>
            <a:off x="572400" y="4932378"/>
            <a:ext cx="11047199" cy="1374981"/>
          </a:xfrm>
        </p:spPr>
        <p:txBody>
          <a:bodyPr>
            <a:normAutofit/>
          </a:bodyPr>
          <a:lstStyle>
            <a:lvl1pPr algn="r">
              <a:defRPr sz="2000">
                <a:solidFill>
                  <a:schemeClr val="tx2">
                    <a:lumMod val="50000"/>
                  </a:schemeClr>
                </a:solidFill>
              </a:defRPr>
            </a:lvl1pPr>
            <a:lvl2pPr algn="r">
              <a:defRPr sz="2000">
                <a:solidFill>
                  <a:schemeClr val="tx2">
                    <a:lumMod val="50000"/>
                  </a:schemeClr>
                </a:solidFill>
              </a:defRPr>
            </a:lvl2pPr>
            <a:lvl3pPr algn="r">
              <a:defRPr sz="2000">
                <a:solidFill>
                  <a:schemeClr val="tx2">
                    <a:lumMod val="50000"/>
                  </a:schemeClr>
                </a:solidFill>
              </a:defRPr>
            </a:lvl3pPr>
            <a:lvl4pPr algn="r">
              <a:defRPr sz="2000">
                <a:solidFill>
                  <a:schemeClr val="tx2">
                    <a:lumMod val="50000"/>
                  </a:schemeClr>
                </a:solidFill>
              </a:defRPr>
            </a:lvl4pPr>
            <a:lvl5pPr algn="r">
              <a:defRPr sz="2000">
                <a:solidFill>
                  <a:schemeClr val="tx2">
                    <a:lumMod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3" name="Espace réservé du texte 2">
            <a:extLst>
              <a:ext uri="{FF2B5EF4-FFF2-40B4-BE49-F238E27FC236}">
                <a16:creationId xmlns:a16="http://schemas.microsoft.com/office/drawing/2014/main" id="{B06DFF1A-32E6-4337-BAFD-2C4EEC438BB3}"/>
              </a:ext>
            </a:extLst>
          </p:cNvPr>
          <p:cNvSpPr>
            <a:spLocks noGrp="1"/>
          </p:cNvSpPr>
          <p:nvPr>
            <p:ph type="body" sz="quarter" idx="15"/>
          </p:nvPr>
        </p:nvSpPr>
        <p:spPr>
          <a:xfrm>
            <a:off x="572400" y="4152453"/>
            <a:ext cx="11047199" cy="624820"/>
          </a:xfrm>
        </p:spPr>
        <p:txBody>
          <a:bodyPr>
            <a:normAutofit/>
          </a:bodyPr>
          <a:lstStyle>
            <a:lvl1pPr marL="0" indent="0" algn="r">
              <a:lnSpc>
                <a:spcPct val="100000"/>
              </a:lnSpc>
              <a:buNone/>
              <a:defRPr sz="2400">
                <a:solidFill>
                  <a:schemeClr val="tx2">
                    <a:lumMod val="50000"/>
                  </a:schemeClr>
                </a:solidFill>
                <a:latin typeface="+mj-lt"/>
              </a:defRPr>
            </a:lvl1pPr>
          </a:lstStyle>
          <a:p>
            <a:pPr lvl="0"/>
            <a:r>
              <a:rPr lang="fr-FR"/>
              <a:t>Cliquez pour modifier les styles du texte du masque</a:t>
            </a:r>
          </a:p>
        </p:txBody>
      </p:sp>
      <p:pic>
        <p:nvPicPr>
          <p:cNvPr id="7" name="Graphique 6">
            <a:extLst>
              <a:ext uri="{FF2B5EF4-FFF2-40B4-BE49-F238E27FC236}">
                <a16:creationId xmlns:a16="http://schemas.microsoft.com/office/drawing/2014/main" id="{5F58D217-F45A-46D5-BA46-1994B7A927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629" y="431438"/>
            <a:ext cx="2026800" cy="640042"/>
          </a:xfrm>
          <a:prstGeom prst="rect">
            <a:avLst/>
          </a:prstGeom>
        </p:spPr>
      </p:pic>
    </p:spTree>
    <p:extLst>
      <p:ext uri="{BB962C8B-B14F-4D97-AF65-F5344CB8AC3E}">
        <p14:creationId xmlns:p14="http://schemas.microsoft.com/office/powerpoint/2010/main" val="40093966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centré">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BACF1279-0A96-46BC-BDEC-342B1904C146}"/>
              </a:ext>
            </a:extLst>
          </p:cNvPr>
          <p:cNvSpPr>
            <a:spLocks noGrp="1"/>
          </p:cNvSpPr>
          <p:nvPr>
            <p:ph type="title"/>
          </p:nvPr>
        </p:nvSpPr>
        <p:spPr>
          <a:xfrm>
            <a:off x="2349102" y="2462286"/>
            <a:ext cx="7493796" cy="567349"/>
          </a:xfrm>
        </p:spPr>
        <p:txBody>
          <a:bodyPr>
            <a:noAutofit/>
          </a:bodyPr>
          <a:lstStyle>
            <a:lvl1pPr algn="ctr">
              <a:defRPr sz="3600" b="1">
                <a:solidFill>
                  <a:schemeClr val="accent1"/>
                </a:solidFill>
              </a:defRPr>
            </a:lvl1pPr>
          </a:lstStyle>
          <a:p>
            <a:r>
              <a:rPr lang="fr-FR"/>
              <a:t>Modifiez le style du titre</a:t>
            </a:r>
            <a:endParaRPr lang="fr-FR" dirty="0"/>
          </a:p>
        </p:txBody>
      </p:sp>
      <p:sp>
        <p:nvSpPr>
          <p:cNvPr id="11" name="Espace réservé du texte 6">
            <a:extLst>
              <a:ext uri="{FF2B5EF4-FFF2-40B4-BE49-F238E27FC236}">
                <a16:creationId xmlns:a16="http://schemas.microsoft.com/office/drawing/2014/main" id="{E94DBEBC-C3DD-417A-AE0B-7F2FFBE8B05A}"/>
              </a:ext>
            </a:extLst>
          </p:cNvPr>
          <p:cNvSpPr>
            <a:spLocks noGrp="1"/>
          </p:cNvSpPr>
          <p:nvPr>
            <p:ph type="body" sz="quarter" idx="10" hasCustomPrompt="1"/>
          </p:nvPr>
        </p:nvSpPr>
        <p:spPr>
          <a:xfrm>
            <a:off x="3536181" y="3108237"/>
            <a:ext cx="5119638" cy="552855"/>
          </a:xfrm>
        </p:spPr>
        <p:txBody>
          <a:bodyPr>
            <a:noAutofit/>
          </a:bodyPr>
          <a:lstStyle>
            <a:lvl1pPr marL="0" indent="0" algn="ctr">
              <a:buNone/>
              <a:defRPr sz="28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grpSp>
        <p:nvGrpSpPr>
          <p:cNvPr id="2" name="Groupe 1">
            <a:extLst>
              <a:ext uri="{FF2B5EF4-FFF2-40B4-BE49-F238E27FC236}">
                <a16:creationId xmlns:a16="http://schemas.microsoft.com/office/drawing/2014/main" id="{8ABD0B67-8261-4A54-B433-27B04D6C5FA5}"/>
              </a:ext>
            </a:extLst>
          </p:cNvPr>
          <p:cNvGrpSpPr/>
          <p:nvPr/>
        </p:nvGrpSpPr>
        <p:grpSpPr>
          <a:xfrm>
            <a:off x="0" y="3028981"/>
            <a:ext cx="12192000" cy="3829019"/>
            <a:chOff x="0" y="3028981"/>
            <a:chExt cx="12192000" cy="3829019"/>
          </a:xfrm>
        </p:grpSpPr>
        <p:sp>
          <p:nvSpPr>
            <p:cNvPr id="14" name="Triangle rectangle 26">
              <a:extLst>
                <a:ext uri="{FF2B5EF4-FFF2-40B4-BE49-F238E27FC236}">
                  <a16:creationId xmlns:a16="http://schemas.microsoft.com/office/drawing/2014/main" id="{AED1471E-38A9-4C43-B330-15A5928385CA}"/>
                </a:ext>
              </a:extLst>
            </p:cNvPr>
            <p:cNvSpPr/>
            <p:nvPr/>
          </p:nvSpPr>
          <p:spPr>
            <a:xfrm>
              <a:off x="0"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Triangle rectangle 26">
              <a:extLst>
                <a:ext uri="{FF2B5EF4-FFF2-40B4-BE49-F238E27FC236}">
                  <a16:creationId xmlns:a16="http://schemas.microsoft.com/office/drawing/2014/main" id="{692F3268-955F-4A36-89E1-8B2CBE6FECE9}"/>
                </a:ext>
              </a:extLst>
            </p:cNvPr>
            <p:cNvSpPr/>
            <p:nvPr/>
          </p:nvSpPr>
          <p:spPr>
            <a:xfrm flipH="1">
              <a:off x="4578261"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A8589E">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riangle isocèle 2">
              <a:extLst>
                <a:ext uri="{FF2B5EF4-FFF2-40B4-BE49-F238E27FC236}">
                  <a16:creationId xmlns:a16="http://schemas.microsoft.com/office/drawing/2014/main" id="{C12C66E5-C642-4A82-B37D-6149495CC1CB}"/>
                </a:ext>
              </a:extLst>
            </p:cNvPr>
            <p:cNvSpPr/>
            <p:nvPr/>
          </p:nvSpPr>
          <p:spPr>
            <a:xfrm>
              <a:off x="4578261" y="6094800"/>
              <a:ext cx="3035478" cy="763200"/>
            </a:xfrm>
            <a:prstGeom prst="triangle">
              <a:avLst/>
            </a:prstGeo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9" name="Graphique 8">
            <a:extLst>
              <a:ext uri="{FF2B5EF4-FFF2-40B4-BE49-F238E27FC236}">
                <a16:creationId xmlns:a16="http://schemas.microsoft.com/office/drawing/2014/main" id="{8B793308-2542-4FCA-98E9-63301B82267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89600" y="435600"/>
            <a:ext cx="2012800" cy="612000"/>
          </a:xfrm>
          <a:prstGeom prst="rect">
            <a:avLst/>
          </a:prstGeom>
        </p:spPr>
      </p:pic>
    </p:spTree>
    <p:extLst>
      <p:ext uri="{BB962C8B-B14F-4D97-AF65-F5344CB8AC3E}">
        <p14:creationId xmlns:p14="http://schemas.microsoft.com/office/powerpoint/2010/main" val="3226135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ogo et triangles 1">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91E69DD1-20E2-4033-855D-1DB35DD81AA4}"/>
              </a:ext>
            </a:extLst>
          </p:cNvPr>
          <p:cNvGrpSpPr/>
          <p:nvPr/>
        </p:nvGrpSpPr>
        <p:grpSpPr>
          <a:xfrm>
            <a:off x="0" y="3028981"/>
            <a:ext cx="12192000" cy="3829019"/>
            <a:chOff x="0" y="3028981"/>
            <a:chExt cx="12192000" cy="3829019"/>
          </a:xfrm>
        </p:grpSpPr>
        <p:sp>
          <p:nvSpPr>
            <p:cNvPr id="11" name="Triangle rectangle 26">
              <a:extLst>
                <a:ext uri="{FF2B5EF4-FFF2-40B4-BE49-F238E27FC236}">
                  <a16:creationId xmlns:a16="http://schemas.microsoft.com/office/drawing/2014/main" id="{CBAFF0A8-EF7F-4551-B92A-B2DEC1CDD375}"/>
                </a:ext>
              </a:extLst>
            </p:cNvPr>
            <p:cNvSpPr/>
            <p:nvPr/>
          </p:nvSpPr>
          <p:spPr>
            <a:xfrm>
              <a:off x="0"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riangle rectangle 26">
              <a:extLst>
                <a:ext uri="{FF2B5EF4-FFF2-40B4-BE49-F238E27FC236}">
                  <a16:creationId xmlns:a16="http://schemas.microsoft.com/office/drawing/2014/main" id="{24323A89-83F5-4937-BF4A-0C432B1AE11D}"/>
                </a:ext>
              </a:extLst>
            </p:cNvPr>
            <p:cNvSpPr/>
            <p:nvPr/>
          </p:nvSpPr>
          <p:spPr>
            <a:xfrm flipH="1">
              <a:off x="4578261"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A8589E">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2D031C7C-554A-4831-B3BB-E45C7ED0A51A}"/>
                </a:ext>
              </a:extLst>
            </p:cNvPr>
            <p:cNvSpPr/>
            <p:nvPr/>
          </p:nvSpPr>
          <p:spPr>
            <a:xfrm>
              <a:off x="4578261" y="6094800"/>
              <a:ext cx="3035478" cy="763200"/>
            </a:xfrm>
            <a:prstGeom prst="triangle">
              <a:avLst/>
            </a:prstGeo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7" name="Graphique 6">
            <a:extLst>
              <a:ext uri="{FF2B5EF4-FFF2-40B4-BE49-F238E27FC236}">
                <a16:creationId xmlns:a16="http://schemas.microsoft.com/office/drawing/2014/main" id="{96EB6485-24F0-47D4-BD2A-DB9829148C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60" y="2732400"/>
            <a:ext cx="4582080" cy="1393200"/>
          </a:xfrm>
          <a:prstGeom prst="rect">
            <a:avLst/>
          </a:prstGeom>
        </p:spPr>
      </p:pic>
    </p:spTree>
    <p:extLst>
      <p:ext uri="{BB962C8B-B14F-4D97-AF65-F5344CB8AC3E}">
        <p14:creationId xmlns:p14="http://schemas.microsoft.com/office/powerpoint/2010/main" val="310724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go et triangles 2">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2116EE20-0978-42ED-B377-D7237342D524}"/>
              </a:ext>
            </a:extLst>
          </p:cNvPr>
          <p:cNvGrpSpPr/>
          <p:nvPr/>
        </p:nvGrpSpPr>
        <p:grpSpPr>
          <a:xfrm>
            <a:off x="0" y="3028981"/>
            <a:ext cx="12192000" cy="3829019"/>
            <a:chOff x="0" y="3028981"/>
            <a:chExt cx="12192000" cy="3829019"/>
          </a:xfrm>
        </p:grpSpPr>
        <p:sp>
          <p:nvSpPr>
            <p:cNvPr id="12" name="Triangle rectangle 26">
              <a:extLst>
                <a:ext uri="{FF2B5EF4-FFF2-40B4-BE49-F238E27FC236}">
                  <a16:creationId xmlns:a16="http://schemas.microsoft.com/office/drawing/2014/main" id="{A0C8D663-01D0-4CF7-B6F2-3A75FE7900B1}"/>
                </a:ext>
              </a:extLst>
            </p:cNvPr>
            <p:cNvSpPr/>
            <p:nvPr/>
          </p:nvSpPr>
          <p:spPr>
            <a:xfrm>
              <a:off x="0"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rectangle 26">
              <a:extLst>
                <a:ext uri="{FF2B5EF4-FFF2-40B4-BE49-F238E27FC236}">
                  <a16:creationId xmlns:a16="http://schemas.microsoft.com/office/drawing/2014/main" id="{BA55A5D8-67BE-4C2A-AEBD-D9094E1A5DFB}"/>
                </a:ext>
              </a:extLst>
            </p:cNvPr>
            <p:cNvSpPr/>
            <p:nvPr/>
          </p:nvSpPr>
          <p:spPr>
            <a:xfrm flipH="1">
              <a:off x="4578261"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chemeClr val="tx2">
                <a:lumMod val="20000"/>
                <a:lumOff val="8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782EA74F-4041-4199-B217-7ABA249B5012}"/>
                </a:ext>
              </a:extLst>
            </p:cNvPr>
            <p:cNvSpPr/>
            <p:nvPr/>
          </p:nvSpPr>
          <p:spPr>
            <a:xfrm>
              <a:off x="4578261" y="6094800"/>
              <a:ext cx="3035478" cy="763200"/>
            </a:xfrm>
            <a:prstGeom prst="triangle">
              <a:avLst/>
            </a:prstGeom>
            <a:solidFill>
              <a:schemeClr val="accent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8" name="Graphique 7">
            <a:extLst>
              <a:ext uri="{FF2B5EF4-FFF2-40B4-BE49-F238E27FC236}">
                <a16:creationId xmlns:a16="http://schemas.microsoft.com/office/drawing/2014/main" id="{1C2DB881-046E-4775-82A8-3F24E5E17D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60" y="2732400"/>
            <a:ext cx="4582080" cy="1393200"/>
          </a:xfrm>
          <a:prstGeom prst="rect">
            <a:avLst/>
          </a:prstGeom>
        </p:spPr>
      </p:pic>
    </p:spTree>
    <p:extLst>
      <p:ext uri="{BB962C8B-B14F-4D97-AF65-F5344CB8AC3E}">
        <p14:creationId xmlns:p14="http://schemas.microsoft.com/office/powerpoint/2010/main" val="475990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t triangles 3">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0CAB536-F998-4B20-8FA8-B7F96539D4A7}"/>
              </a:ext>
            </a:extLst>
          </p:cNvPr>
          <p:cNvSpPr>
            <a:spLocks noGrp="1"/>
          </p:cNvSpPr>
          <p:nvPr>
            <p:ph sz="quarter" idx="10" hasCustomPrompt="1"/>
          </p:nvPr>
        </p:nvSpPr>
        <p:spPr>
          <a:xfrm>
            <a:off x="3607594" y="2792413"/>
            <a:ext cx="4976812" cy="1393825"/>
          </a:xfrm>
        </p:spPr>
        <p:txBody>
          <a:bodyPr anchor="ctr"/>
          <a:lstStyle>
            <a:lvl1pPr marL="0" indent="0" algn="ctr">
              <a:buNone/>
              <a:defRPr/>
            </a:lvl1pPr>
          </a:lstStyle>
          <a:p>
            <a:pPr lvl="0"/>
            <a:r>
              <a:rPr lang="fr-FR" dirty="0"/>
              <a:t>Merci</a:t>
            </a:r>
            <a:endParaRPr lang="fr-BE" dirty="0"/>
          </a:p>
        </p:txBody>
      </p:sp>
      <p:grpSp>
        <p:nvGrpSpPr>
          <p:cNvPr id="2" name="Groupe 1">
            <a:extLst>
              <a:ext uri="{FF2B5EF4-FFF2-40B4-BE49-F238E27FC236}">
                <a16:creationId xmlns:a16="http://schemas.microsoft.com/office/drawing/2014/main" id="{0B6A43A5-AA3A-4BFC-B7DB-5DE5EB0B7779}"/>
              </a:ext>
            </a:extLst>
          </p:cNvPr>
          <p:cNvGrpSpPr/>
          <p:nvPr/>
        </p:nvGrpSpPr>
        <p:grpSpPr>
          <a:xfrm>
            <a:off x="0" y="3028981"/>
            <a:ext cx="12192000" cy="3829019"/>
            <a:chOff x="0" y="3028981"/>
            <a:chExt cx="12192000" cy="3829019"/>
          </a:xfrm>
        </p:grpSpPr>
        <p:sp>
          <p:nvSpPr>
            <p:cNvPr id="10" name="Triangle rectangle 26">
              <a:extLst>
                <a:ext uri="{FF2B5EF4-FFF2-40B4-BE49-F238E27FC236}">
                  <a16:creationId xmlns:a16="http://schemas.microsoft.com/office/drawing/2014/main" id="{54206899-FB18-4847-BC57-167CAF217DF1}"/>
                </a:ext>
              </a:extLst>
            </p:cNvPr>
            <p:cNvSpPr/>
            <p:nvPr/>
          </p:nvSpPr>
          <p:spPr>
            <a:xfrm>
              <a:off x="0"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rectangle 26">
              <a:extLst>
                <a:ext uri="{FF2B5EF4-FFF2-40B4-BE49-F238E27FC236}">
                  <a16:creationId xmlns:a16="http://schemas.microsoft.com/office/drawing/2014/main" id="{F2C10157-9E7F-4D71-AB98-2BE7CC23FE66}"/>
                </a:ext>
              </a:extLst>
            </p:cNvPr>
            <p:cNvSpPr/>
            <p:nvPr/>
          </p:nvSpPr>
          <p:spPr>
            <a:xfrm flipH="1">
              <a:off x="4578261" y="3028981"/>
              <a:ext cx="7613739" cy="3829019"/>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A8589E">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877BF605-1224-44AC-96C9-FFBFA7439C7D}"/>
                </a:ext>
              </a:extLst>
            </p:cNvPr>
            <p:cNvSpPr/>
            <p:nvPr/>
          </p:nvSpPr>
          <p:spPr>
            <a:xfrm>
              <a:off x="4578261" y="6094800"/>
              <a:ext cx="3035478" cy="763200"/>
            </a:xfrm>
            <a:prstGeom prst="triangle">
              <a:avLst/>
            </a:prstGeo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8" name="Graphique 7">
            <a:extLst>
              <a:ext uri="{FF2B5EF4-FFF2-40B4-BE49-F238E27FC236}">
                <a16:creationId xmlns:a16="http://schemas.microsoft.com/office/drawing/2014/main" id="{C4804201-82A3-4261-B48D-CED65630B9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0439" y="500408"/>
            <a:ext cx="4582080" cy="1393200"/>
          </a:xfrm>
          <a:prstGeom prst="rect">
            <a:avLst/>
          </a:prstGeom>
        </p:spPr>
      </p:pic>
    </p:spTree>
    <p:extLst>
      <p:ext uri="{BB962C8B-B14F-4D97-AF65-F5344CB8AC3E}">
        <p14:creationId xmlns:p14="http://schemas.microsoft.com/office/powerpoint/2010/main" val="571143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55AB448A-770F-427D-851F-70109ACC6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2000" y="2169000"/>
            <a:ext cx="8288000" cy="2520000"/>
          </a:xfrm>
          <a:prstGeom prst="rect">
            <a:avLst/>
          </a:prstGeom>
        </p:spPr>
      </p:pic>
    </p:spTree>
    <p:extLst>
      <p:ext uri="{BB962C8B-B14F-4D97-AF65-F5344CB8AC3E}">
        <p14:creationId xmlns:p14="http://schemas.microsoft.com/office/powerpoint/2010/main" val="55699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tête de section 1">
    <p:spTree>
      <p:nvGrpSpPr>
        <p:cNvPr id="1" name=""/>
        <p:cNvGrpSpPr/>
        <p:nvPr/>
      </p:nvGrpSpPr>
      <p:grpSpPr>
        <a:xfrm>
          <a:off x="0" y="0"/>
          <a:ext cx="0" cy="0"/>
          <a:chOff x="0" y="0"/>
          <a:chExt cx="0" cy="0"/>
        </a:xfrm>
      </p:grpSpPr>
      <p:grpSp>
        <p:nvGrpSpPr>
          <p:cNvPr id="6" name="Grouper 1">
            <a:extLst>
              <a:ext uri="{FF2B5EF4-FFF2-40B4-BE49-F238E27FC236}">
                <a16:creationId xmlns:a16="http://schemas.microsoft.com/office/drawing/2014/main" id="{2241C72F-8B64-4833-B9EA-07DC2E34F566}"/>
              </a:ext>
            </a:extLst>
          </p:cNvPr>
          <p:cNvGrpSpPr>
            <a:grpSpLocks noChangeAspect="1"/>
          </p:cNvGrpSpPr>
          <p:nvPr/>
        </p:nvGrpSpPr>
        <p:grpSpPr>
          <a:xfrm>
            <a:off x="0" y="0"/>
            <a:ext cx="12192000" cy="6863694"/>
            <a:chOff x="-5102" y="-5100"/>
            <a:chExt cx="9149101" cy="5150642"/>
          </a:xfrm>
        </p:grpSpPr>
        <p:sp>
          <p:nvSpPr>
            <p:cNvPr id="7" name="Triangle isocèle 17">
              <a:extLst>
                <a:ext uri="{FF2B5EF4-FFF2-40B4-BE49-F238E27FC236}">
                  <a16:creationId xmlns:a16="http://schemas.microsoft.com/office/drawing/2014/main" id="{254C6A41-E4CB-4892-81E8-7463EEA69623}"/>
                </a:ext>
              </a:extLst>
            </p:cNvPr>
            <p:cNvSpPr/>
            <p:nvPr/>
          </p:nvSpPr>
          <p:spPr>
            <a:xfrm rot="5400000">
              <a:off x="1200324" y="-1210526"/>
              <a:ext cx="5150642"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642" h="7561493">
                  <a:moveTo>
                    <a:pt x="0" y="7561493"/>
                  </a:moveTo>
                  <a:cubicBezTo>
                    <a:pt x="511" y="6310032"/>
                    <a:pt x="1021" y="5058572"/>
                    <a:pt x="1532" y="3807111"/>
                  </a:cubicBezTo>
                  <a:lnTo>
                    <a:pt x="1920632" y="0"/>
                  </a:lnTo>
                  <a:lnTo>
                    <a:pt x="5150642" y="6425259"/>
                  </a:lnTo>
                  <a:lnTo>
                    <a:pt x="5150642" y="7560475"/>
                  </a:lnTo>
                  <a:lnTo>
                    <a:pt x="0" y="7561493"/>
                  </a:lnTo>
                  <a:close/>
                </a:path>
              </a:pathLst>
            </a:custGeom>
            <a:solidFill>
              <a:srgbClr val="A85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solidFill>
                  <a:srgbClr val="5B257D"/>
                </a:solidFill>
              </a:endParaRPr>
            </a:p>
          </p:txBody>
        </p:sp>
        <p:sp>
          <p:nvSpPr>
            <p:cNvPr id="8" name="Triangle isocèle 7">
              <a:extLst>
                <a:ext uri="{FF2B5EF4-FFF2-40B4-BE49-F238E27FC236}">
                  <a16:creationId xmlns:a16="http://schemas.microsoft.com/office/drawing/2014/main" id="{B629F952-43F5-4EB4-857F-4F3C5F5274C9}"/>
                </a:ext>
              </a:extLst>
            </p:cNvPr>
            <p:cNvSpPr/>
            <p:nvPr/>
          </p:nvSpPr>
          <p:spPr>
            <a:xfrm rot="16200000" flipH="1">
              <a:off x="6187138" y="633785"/>
              <a:ext cx="2967379" cy="2946343"/>
            </a:xfrm>
            <a:prstGeom prst="triangle">
              <a:avLst/>
            </a:prstGeom>
            <a:solidFill>
              <a:schemeClr val="tx2">
                <a:lumMod val="20000"/>
                <a:lumOff val="8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3" name="Espace réservé de la date 2">
            <a:extLst>
              <a:ext uri="{FF2B5EF4-FFF2-40B4-BE49-F238E27FC236}">
                <a16:creationId xmlns:a16="http://schemas.microsoft.com/office/drawing/2014/main" id="{DE664D58-8FC7-41BD-ACDB-D5E84E9B534F}"/>
              </a:ext>
            </a:extLst>
          </p:cNvPr>
          <p:cNvSpPr>
            <a:spLocks noGrp="1"/>
          </p:cNvSpPr>
          <p:nvPr>
            <p:ph type="dt" sz="half" idx="10"/>
          </p:nvPr>
        </p:nvSpPr>
        <p:spPr/>
        <p:txBody>
          <a:bodyPr/>
          <a:lstStyle/>
          <a:p>
            <a:fld id="{D8A322DA-61DB-4535-8778-36EFC4DEEB30}" type="datetime1">
              <a:rPr lang="fr-BE" smtClean="0"/>
              <a:t>28-04-24</a:t>
            </a:fld>
            <a:endParaRPr lang="fr-BE"/>
          </a:p>
        </p:txBody>
      </p:sp>
      <p:sp>
        <p:nvSpPr>
          <p:cNvPr id="4" name="Espace réservé du pied de page 3">
            <a:extLst>
              <a:ext uri="{FF2B5EF4-FFF2-40B4-BE49-F238E27FC236}">
                <a16:creationId xmlns:a16="http://schemas.microsoft.com/office/drawing/2014/main" id="{2D2023E7-7B76-4FA3-9608-8B33B4FB8BE9}"/>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15E3D61-0E00-4CEE-B060-9D83A8566B25}"/>
              </a:ext>
            </a:extLst>
          </p:cNvPr>
          <p:cNvSpPr>
            <a:spLocks noGrp="1"/>
          </p:cNvSpPr>
          <p:nvPr>
            <p:ph type="sldNum" sz="quarter" idx="12"/>
          </p:nvPr>
        </p:nvSpPr>
        <p:spPr/>
        <p:txBody>
          <a:bodyPr/>
          <a:lstStyle/>
          <a:p>
            <a:fld id="{9CF8445F-33C3-4B77-A046-2DEA1EA998B5}" type="slidenum">
              <a:rPr lang="fr-BE" smtClean="0"/>
              <a:t>‹#›</a:t>
            </a:fld>
            <a:endParaRPr lang="fr-BE"/>
          </a:p>
        </p:txBody>
      </p:sp>
      <p:sp>
        <p:nvSpPr>
          <p:cNvPr id="9" name="Titre 1">
            <a:extLst>
              <a:ext uri="{FF2B5EF4-FFF2-40B4-BE49-F238E27FC236}">
                <a16:creationId xmlns:a16="http://schemas.microsoft.com/office/drawing/2014/main" id="{683D0827-1551-4DEF-AEE5-8BD3BD503657}"/>
              </a:ext>
            </a:extLst>
          </p:cNvPr>
          <p:cNvSpPr>
            <a:spLocks noGrp="1"/>
          </p:cNvSpPr>
          <p:nvPr>
            <p:ph type="title"/>
          </p:nvPr>
        </p:nvSpPr>
        <p:spPr>
          <a:xfrm>
            <a:off x="5361992" y="4791656"/>
            <a:ext cx="6356336" cy="567349"/>
          </a:xfrm>
        </p:spPr>
        <p:txBody>
          <a:bodyPr>
            <a:normAutofit/>
          </a:bodyPr>
          <a:lstStyle>
            <a:lvl1pPr algn="r">
              <a:defRPr sz="3200" b="1">
                <a:solidFill>
                  <a:schemeClr val="accent1"/>
                </a:solidFill>
              </a:defRPr>
            </a:lvl1pPr>
          </a:lstStyle>
          <a:p>
            <a:r>
              <a:rPr lang="fr-FR"/>
              <a:t>Modifiez le style du titre</a:t>
            </a:r>
            <a:endParaRPr lang="fr-FR" dirty="0"/>
          </a:p>
        </p:txBody>
      </p:sp>
      <p:sp>
        <p:nvSpPr>
          <p:cNvPr id="10" name="Espace réservé du texte 6">
            <a:extLst>
              <a:ext uri="{FF2B5EF4-FFF2-40B4-BE49-F238E27FC236}">
                <a16:creationId xmlns:a16="http://schemas.microsoft.com/office/drawing/2014/main" id="{1F87DFC7-3329-4F55-8747-8F14050EA217}"/>
              </a:ext>
            </a:extLst>
          </p:cNvPr>
          <p:cNvSpPr>
            <a:spLocks noGrp="1"/>
          </p:cNvSpPr>
          <p:nvPr>
            <p:ph type="body" sz="quarter" idx="13" hasCustomPrompt="1"/>
          </p:nvPr>
        </p:nvSpPr>
        <p:spPr>
          <a:xfrm>
            <a:off x="5361992" y="5437607"/>
            <a:ext cx="6356336"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2" name="Graphique 11">
            <a:extLst>
              <a:ext uri="{FF2B5EF4-FFF2-40B4-BE49-F238E27FC236}">
                <a16:creationId xmlns:a16="http://schemas.microsoft.com/office/drawing/2014/main" id="{1E7861F7-6100-4819-8452-49DFE03893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12776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2">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592D962-125E-40AB-A930-7AA00616DC5D}"/>
              </a:ext>
            </a:extLst>
          </p:cNvPr>
          <p:cNvPicPr>
            <a:picLocks noChangeAspect="1"/>
          </p:cNvPicPr>
          <p:nvPr userDrawn="1"/>
        </p:nvPicPr>
        <p:blipFill rotWithShape="1">
          <a:blip r:embed="rId2"/>
          <a:srcRect b="12769"/>
          <a:stretch/>
        </p:blipFill>
        <p:spPr>
          <a:xfrm>
            <a:off x="0" y="-1"/>
            <a:ext cx="7546694" cy="4388693"/>
          </a:xfrm>
          <a:prstGeom prst="rect">
            <a:avLst/>
          </a:prstGeom>
        </p:spPr>
      </p:pic>
      <p:sp>
        <p:nvSpPr>
          <p:cNvPr id="14" name="Forme libre : forme 13">
            <a:extLst>
              <a:ext uri="{FF2B5EF4-FFF2-40B4-BE49-F238E27FC236}">
                <a16:creationId xmlns:a16="http://schemas.microsoft.com/office/drawing/2014/main" id="{1864029D-2963-4A65-B032-A8175CB95F10}"/>
              </a:ext>
            </a:extLst>
          </p:cNvPr>
          <p:cNvSpPr/>
          <p:nvPr/>
        </p:nvSpPr>
        <p:spPr>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3682800 h 6858000"/>
              <a:gd name="connsiteX3" fmla="*/ 7430401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 y="0"/>
                </a:lnTo>
                <a:lnTo>
                  <a:pt x="1" y="3682800"/>
                </a:lnTo>
                <a:lnTo>
                  <a:pt x="7430401" y="0"/>
                </a:lnTo>
                <a:lnTo>
                  <a:pt x="12192000" y="0"/>
                </a:lnTo>
                <a:lnTo>
                  <a:pt x="12192000" y="6858000"/>
                </a:lnTo>
                <a:lnTo>
                  <a:pt x="0" y="68580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endParaRPr>
          </a:p>
        </p:txBody>
      </p:sp>
      <p:sp>
        <p:nvSpPr>
          <p:cNvPr id="10" name="Triangle rectangle 9">
            <a:extLst>
              <a:ext uri="{FF2B5EF4-FFF2-40B4-BE49-F238E27FC236}">
                <a16:creationId xmlns:a16="http://schemas.microsoft.com/office/drawing/2014/main" id="{D40B19F9-0171-42B6-84C3-DBE1B2949BC3}"/>
              </a:ext>
            </a:extLst>
          </p:cNvPr>
          <p:cNvSpPr>
            <a:spLocks noChangeAspect="1"/>
          </p:cNvSpPr>
          <p:nvPr/>
        </p:nvSpPr>
        <p:spPr>
          <a:xfrm flipH="1">
            <a:off x="9769284" y="5657206"/>
            <a:ext cx="2422716" cy="1200794"/>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Espace réservé de la date 3"/>
          <p:cNvSpPr>
            <a:spLocks noGrp="1"/>
          </p:cNvSpPr>
          <p:nvPr>
            <p:ph type="dt" sz="half" idx="10"/>
          </p:nvPr>
        </p:nvSpPr>
        <p:spPr/>
        <p:txBody>
          <a:bodyPr/>
          <a:lstStyle/>
          <a:p>
            <a:fld id="{70C187B7-D230-472A-8B9A-4D7FF7E9D283}"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chemeClr val="tx2">
                    <a:lumMod val="20000"/>
                    <a:lumOff val="80000"/>
                  </a:schemeClr>
                </a:solidFill>
              </a:defRPr>
            </a:lvl1pPr>
          </a:lstStyle>
          <a:p>
            <a:fld id="{9CF8445F-33C3-4B77-A046-2DEA1EA998B5}" type="slidenum">
              <a:rPr lang="fr-BE" smtClean="0"/>
              <a:t>‹#›</a:t>
            </a:fld>
            <a:endParaRPr lang="fr-BE"/>
          </a:p>
        </p:txBody>
      </p:sp>
      <p:sp>
        <p:nvSpPr>
          <p:cNvPr id="2" name="Titre 1"/>
          <p:cNvSpPr>
            <a:spLocks noGrp="1"/>
          </p:cNvSpPr>
          <p:nvPr>
            <p:ph type="title"/>
          </p:nvPr>
        </p:nvSpPr>
        <p:spPr>
          <a:xfrm>
            <a:off x="572400" y="3960000"/>
            <a:ext cx="11043598" cy="1080000"/>
          </a:xfrm>
        </p:spPr>
        <p:txBody>
          <a:bodyPr anchor="b">
            <a:normAutofit/>
          </a:bodyPr>
          <a:lstStyle>
            <a:lvl1pPr algn="r">
              <a:defRPr sz="3200" b="1" cap="none" baseline="0">
                <a:solidFill>
                  <a:schemeClr val="tx1"/>
                </a:solidFill>
                <a:latin typeface="+mn-lt"/>
                <a:ea typeface="Source Sans Pro Black" panose="020B0803030403020204" pitchFamily="34" charset="0"/>
              </a:defRPr>
            </a:lvl1pPr>
          </a:lstStyle>
          <a:p>
            <a:r>
              <a:rPr lang="fr-FR"/>
              <a:t>Modifiez le style du titre</a:t>
            </a:r>
            <a:endParaRPr lang="fr-FR" dirty="0"/>
          </a:p>
        </p:txBody>
      </p:sp>
      <p:sp>
        <p:nvSpPr>
          <p:cNvPr id="3" name="Espace réservé du texte 2"/>
          <p:cNvSpPr>
            <a:spLocks noGrp="1"/>
          </p:cNvSpPr>
          <p:nvPr>
            <p:ph type="body" idx="1"/>
          </p:nvPr>
        </p:nvSpPr>
        <p:spPr>
          <a:xfrm>
            <a:off x="572400" y="5220000"/>
            <a:ext cx="11043598" cy="863559"/>
          </a:xfrm>
        </p:spPr>
        <p:txBody>
          <a:bodyPr anchor="t">
            <a:normAutofit/>
          </a:bodyPr>
          <a:lstStyle>
            <a:lvl1pPr marL="0" indent="0" algn="r">
              <a:lnSpc>
                <a:spcPct val="100000"/>
              </a:lnSpc>
              <a:buNone/>
              <a:defRPr sz="2400">
                <a:solidFill>
                  <a:schemeClr val="accent1">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pic>
        <p:nvPicPr>
          <p:cNvPr id="11" name="Graphique 10">
            <a:extLst>
              <a:ext uri="{FF2B5EF4-FFF2-40B4-BE49-F238E27FC236}">
                <a16:creationId xmlns:a16="http://schemas.microsoft.com/office/drawing/2014/main" id="{14ABDAFE-1AC8-493A-8B5A-796E5B4C59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336724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us-sectio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65B5860-269D-417B-A8E7-19FBD2A07002}"/>
              </a:ext>
            </a:extLst>
          </p:cNvPr>
          <p:cNvSpPr>
            <a:spLocks noGrp="1"/>
          </p:cNvSpPr>
          <p:nvPr>
            <p:ph type="dt" sz="half" idx="10"/>
          </p:nvPr>
        </p:nvSpPr>
        <p:spPr/>
        <p:txBody>
          <a:bodyPr/>
          <a:lstStyle/>
          <a:p>
            <a:fld id="{BC476662-6E34-41E0-9FEE-CBA4D11B4EF4}" type="datetime1">
              <a:rPr lang="fr-BE" smtClean="0"/>
              <a:t>28-04-24</a:t>
            </a:fld>
            <a:endParaRPr lang="fr-BE"/>
          </a:p>
        </p:txBody>
      </p:sp>
      <p:sp>
        <p:nvSpPr>
          <p:cNvPr id="4" name="Espace réservé du pied de page 3">
            <a:extLst>
              <a:ext uri="{FF2B5EF4-FFF2-40B4-BE49-F238E27FC236}">
                <a16:creationId xmlns:a16="http://schemas.microsoft.com/office/drawing/2014/main" id="{FF8A0599-C68A-4E69-AD24-F58B6AF467BE}"/>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AA427AB3-0931-4524-9E39-39B01BFFE31D}"/>
              </a:ext>
            </a:extLst>
          </p:cNvPr>
          <p:cNvSpPr>
            <a:spLocks noGrp="1"/>
          </p:cNvSpPr>
          <p:nvPr>
            <p:ph type="sldNum" sz="quarter" idx="12"/>
          </p:nvPr>
        </p:nvSpPr>
        <p:spPr/>
        <p:txBody>
          <a:bodyPr/>
          <a:lstStyle/>
          <a:p>
            <a:fld id="{9CF8445F-33C3-4B77-A046-2DEA1EA998B5}" type="slidenum">
              <a:rPr lang="fr-BE" smtClean="0"/>
              <a:t>‹#›</a:t>
            </a:fld>
            <a:endParaRPr lang="fr-BE"/>
          </a:p>
        </p:txBody>
      </p:sp>
      <p:grpSp>
        <p:nvGrpSpPr>
          <p:cNvPr id="2" name="Groupe 1">
            <a:extLst>
              <a:ext uri="{FF2B5EF4-FFF2-40B4-BE49-F238E27FC236}">
                <a16:creationId xmlns:a16="http://schemas.microsoft.com/office/drawing/2014/main" id="{3037BDB4-C7E2-464F-8E9B-068858F75CEB}"/>
              </a:ext>
            </a:extLst>
          </p:cNvPr>
          <p:cNvGrpSpPr/>
          <p:nvPr/>
        </p:nvGrpSpPr>
        <p:grpSpPr>
          <a:xfrm>
            <a:off x="0" y="0"/>
            <a:ext cx="9465276" cy="6858000"/>
            <a:chOff x="0" y="0"/>
            <a:chExt cx="9465276" cy="6858000"/>
          </a:xfrm>
        </p:grpSpPr>
        <p:sp>
          <p:nvSpPr>
            <p:cNvPr id="7" name="Triangle rectangle 6">
              <a:extLst>
                <a:ext uri="{FF2B5EF4-FFF2-40B4-BE49-F238E27FC236}">
                  <a16:creationId xmlns:a16="http://schemas.microsoft.com/office/drawing/2014/main" id="{5B097EBE-1403-4461-8BC8-95DB246D7EB6}"/>
                </a:ext>
              </a:extLst>
            </p:cNvPr>
            <p:cNvSpPr/>
            <p:nvPr/>
          </p:nvSpPr>
          <p:spPr>
            <a:xfrm flipV="1">
              <a:off x="0" y="0"/>
              <a:ext cx="6342868" cy="3194079"/>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1FBADB"/>
                </a:solidFill>
              </a:endParaRPr>
            </a:p>
          </p:txBody>
        </p:sp>
        <p:sp>
          <p:nvSpPr>
            <p:cNvPr id="8" name="Triangle rectangle 7">
              <a:extLst>
                <a:ext uri="{FF2B5EF4-FFF2-40B4-BE49-F238E27FC236}">
                  <a16:creationId xmlns:a16="http://schemas.microsoft.com/office/drawing/2014/main" id="{79502811-6ACB-420A-AD49-65F9DA2AF29B}"/>
                </a:ext>
              </a:extLst>
            </p:cNvPr>
            <p:cNvSpPr/>
            <p:nvPr/>
          </p:nvSpPr>
          <p:spPr>
            <a:xfrm>
              <a:off x="0" y="2091570"/>
              <a:ext cx="9465276" cy="4766430"/>
            </a:xfrm>
            <a:prstGeom prst="rtTriangle">
              <a:avLst/>
            </a:prstGeom>
            <a:solidFill>
              <a:schemeClr val="tx2">
                <a:lumMod val="20000"/>
                <a:lumOff val="8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9" name="Titre 1">
            <a:extLst>
              <a:ext uri="{FF2B5EF4-FFF2-40B4-BE49-F238E27FC236}">
                <a16:creationId xmlns:a16="http://schemas.microsoft.com/office/drawing/2014/main" id="{2F15EA7B-C4EB-49CC-BCC6-D8966413EF16}"/>
              </a:ext>
            </a:extLst>
          </p:cNvPr>
          <p:cNvSpPr>
            <a:spLocks noGrp="1"/>
          </p:cNvSpPr>
          <p:nvPr>
            <p:ph type="title"/>
          </p:nvPr>
        </p:nvSpPr>
        <p:spPr>
          <a:xfrm>
            <a:off x="572400" y="4717898"/>
            <a:ext cx="7454000" cy="567349"/>
          </a:xfrm>
        </p:spPr>
        <p:txBody>
          <a:bodyPr>
            <a:normAutofit/>
          </a:bodyPr>
          <a:lstStyle>
            <a:lvl1pPr algn="l">
              <a:defRPr sz="2800" b="1">
                <a:solidFill>
                  <a:schemeClr val="accent1"/>
                </a:solidFill>
              </a:defRPr>
            </a:lvl1pPr>
          </a:lstStyle>
          <a:p>
            <a:r>
              <a:rPr lang="fr-FR"/>
              <a:t>Modifiez le style du titre</a:t>
            </a:r>
            <a:endParaRPr lang="fr-FR" dirty="0"/>
          </a:p>
        </p:txBody>
      </p:sp>
      <p:sp>
        <p:nvSpPr>
          <p:cNvPr id="10" name="Espace réservé du texte 6">
            <a:extLst>
              <a:ext uri="{FF2B5EF4-FFF2-40B4-BE49-F238E27FC236}">
                <a16:creationId xmlns:a16="http://schemas.microsoft.com/office/drawing/2014/main" id="{D1FC12A7-3105-4716-8D56-C90E64A8DE13}"/>
              </a:ext>
            </a:extLst>
          </p:cNvPr>
          <p:cNvSpPr>
            <a:spLocks noGrp="1"/>
          </p:cNvSpPr>
          <p:nvPr>
            <p:ph type="body" sz="quarter" idx="13" hasCustomPrompt="1"/>
          </p:nvPr>
        </p:nvSpPr>
        <p:spPr>
          <a:xfrm>
            <a:off x="572400" y="5363849"/>
            <a:ext cx="7454000" cy="486486"/>
          </a:xfrm>
        </p:spPr>
        <p:txBody>
          <a:bodyPr>
            <a:noAutofit/>
          </a:bodyPr>
          <a:lstStyle>
            <a:lvl1pPr marL="0" indent="0" algn="l">
              <a:buNone/>
              <a:defRPr sz="20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2" name="Graphique 11">
            <a:extLst>
              <a:ext uri="{FF2B5EF4-FFF2-40B4-BE49-F238E27FC236}">
                <a16:creationId xmlns:a16="http://schemas.microsoft.com/office/drawing/2014/main" id="{9B4D04BD-770C-42E0-B674-F660FD4E5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69671" y="436122"/>
            <a:ext cx="2012800" cy="612000"/>
          </a:xfrm>
          <a:prstGeom prst="rect">
            <a:avLst/>
          </a:prstGeom>
        </p:spPr>
      </p:pic>
    </p:spTree>
    <p:extLst>
      <p:ext uri="{BB962C8B-B14F-4D97-AF65-F5344CB8AC3E}">
        <p14:creationId xmlns:p14="http://schemas.microsoft.com/office/powerpoint/2010/main" val="157830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72400" y="367255"/>
            <a:ext cx="10389600" cy="806400"/>
          </a:xfrm>
        </p:spPr>
        <p:txBody>
          <a:bodyPr anchor="t"/>
          <a:lstStyle/>
          <a:p>
            <a:r>
              <a:rPr lang="fr-FR"/>
              <a:t>Modifiez le style du titre</a:t>
            </a:r>
            <a:endParaRPr lang="fr-FR" dirty="0"/>
          </a:p>
        </p:txBody>
      </p:sp>
      <p:sp>
        <p:nvSpPr>
          <p:cNvPr id="4" name="Espace réservé de la date 3"/>
          <p:cNvSpPr>
            <a:spLocks noGrp="1"/>
          </p:cNvSpPr>
          <p:nvPr>
            <p:ph type="dt" sz="half" idx="10"/>
          </p:nvPr>
        </p:nvSpPr>
        <p:spPr>
          <a:xfrm>
            <a:off x="571828" y="6356351"/>
            <a:ext cx="2882572" cy="365125"/>
          </a:xfrm>
        </p:spPr>
        <p:txBody>
          <a:bodyPr/>
          <a:lstStyle/>
          <a:p>
            <a:fld id="{C83681E4-8546-4426-B82E-73534505C014}"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599" y="6356351"/>
            <a:ext cx="2882573" cy="365125"/>
          </a:xfrm>
        </p:spPr>
        <p:txBody>
          <a:bodyPr/>
          <a:lstStyle/>
          <a:p>
            <a:fld id="{9CF8445F-33C3-4B77-A046-2DEA1EA998B5}" type="slidenum">
              <a:rPr lang="fr-BE" smtClean="0"/>
              <a:t>‹#›</a:t>
            </a:fld>
            <a:endParaRPr lang="fr-BE"/>
          </a:p>
        </p:txBody>
      </p:sp>
      <p:sp>
        <p:nvSpPr>
          <p:cNvPr id="8" name="Espace réservé du contenu 2">
            <a:extLst>
              <a:ext uri="{FF2B5EF4-FFF2-40B4-BE49-F238E27FC236}">
                <a16:creationId xmlns:a16="http://schemas.microsoft.com/office/drawing/2014/main" id="{4B3CA443-DC0A-4DB5-BABF-C7D6369568CF}"/>
              </a:ext>
            </a:extLst>
          </p:cNvPr>
          <p:cNvSpPr>
            <a:spLocks noGrp="1"/>
          </p:cNvSpPr>
          <p:nvPr>
            <p:ph idx="1"/>
          </p:nvPr>
        </p:nvSpPr>
        <p:spPr>
          <a:xfrm>
            <a:off x="572400" y="1600201"/>
            <a:ext cx="10389600" cy="45259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0" name="Graphique 9">
            <a:extLst>
              <a:ext uri="{FF2B5EF4-FFF2-40B4-BE49-F238E27FC236}">
                <a16:creationId xmlns:a16="http://schemas.microsoft.com/office/drawing/2014/main" id="{AEDC8ECE-BC03-46C4-8549-294628CA93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8298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contenu_2.1">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03254CBB-1086-403B-B41D-67E9E1C3A603}"/>
              </a:ext>
            </a:extLst>
          </p:cNvPr>
          <p:cNvSpPr>
            <a:spLocks noChangeAspect="1"/>
          </p:cNvSpPr>
          <p:nvPr/>
        </p:nvSpPr>
        <p:spPr>
          <a:xfrm>
            <a:off x="0" y="4870800"/>
            <a:ext cx="4009365" cy="19872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572400" y="367255"/>
            <a:ext cx="10389600" cy="806400"/>
          </a:xfrm>
        </p:spPr>
        <p:txBody>
          <a:bodyPr anchor="t"/>
          <a:lstStyle/>
          <a:p>
            <a:r>
              <a:rPr lang="fr-FR"/>
              <a:t>Modifiez le style du titre</a:t>
            </a:r>
            <a:endParaRPr lang="fr-FR" dirty="0"/>
          </a:p>
        </p:txBody>
      </p:sp>
      <p:sp>
        <p:nvSpPr>
          <p:cNvPr id="4" name="Espace réservé de la date 3"/>
          <p:cNvSpPr>
            <a:spLocks noGrp="1"/>
          </p:cNvSpPr>
          <p:nvPr>
            <p:ph type="dt" sz="half" idx="10"/>
          </p:nvPr>
        </p:nvSpPr>
        <p:spPr>
          <a:xfrm>
            <a:off x="571828" y="6356351"/>
            <a:ext cx="2882572" cy="365125"/>
          </a:xfrm>
        </p:spPr>
        <p:txBody>
          <a:bodyPr/>
          <a:lstStyle/>
          <a:p>
            <a:fld id="{0CF1F7EB-D3B4-4707-ACBF-4495FBA8E566}"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599" y="6356351"/>
            <a:ext cx="2882573" cy="365125"/>
          </a:xfrm>
        </p:spPr>
        <p:txBody>
          <a:bodyPr/>
          <a:lstStyle/>
          <a:p>
            <a:fld id="{9CF8445F-33C3-4B77-A046-2DEA1EA998B5}" type="slidenum">
              <a:rPr lang="fr-BE" smtClean="0"/>
              <a:t>‹#›</a:t>
            </a:fld>
            <a:endParaRPr lang="fr-BE"/>
          </a:p>
        </p:txBody>
      </p:sp>
      <p:sp>
        <p:nvSpPr>
          <p:cNvPr id="8" name="Espace réservé du contenu 2">
            <a:extLst>
              <a:ext uri="{FF2B5EF4-FFF2-40B4-BE49-F238E27FC236}">
                <a16:creationId xmlns:a16="http://schemas.microsoft.com/office/drawing/2014/main" id="{4B3CA443-DC0A-4DB5-BABF-C7D6369568CF}"/>
              </a:ext>
            </a:extLst>
          </p:cNvPr>
          <p:cNvSpPr>
            <a:spLocks noGrp="1"/>
          </p:cNvSpPr>
          <p:nvPr>
            <p:ph idx="1"/>
          </p:nvPr>
        </p:nvSpPr>
        <p:spPr>
          <a:xfrm>
            <a:off x="572400" y="1600201"/>
            <a:ext cx="10389600" cy="45259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9" name="Graphique 8">
            <a:extLst>
              <a:ext uri="{FF2B5EF4-FFF2-40B4-BE49-F238E27FC236}">
                <a16:creationId xmlns:a16="http://schemas.microsoft.com/office/drawing/2014/main" id="{5DDDDB33-DD70-4F0B-BEA6-3DE9948C6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285876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et contenu_2.2">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03254CBB-1086-403B-B41D-67E9E1C3A603}"/>
              </a:ext>
            </a:extLst>
          </p:cNvPr>
          <p:cNvSpPr>
            <a:spLocks noChangeAspect="1"/>
          </p:cNvSpPr>
          <p:nvPr/>
        </p:nvSpPr>
        <p:spPr>
          <a:xfrm flipH="1" flipV="1">
            <a:off x="10201274" y="-1"/>
            <a:ext cx="1990722" cy="1144906"/>
          </a:xfrm>
          <a:prstGeom prst="rtTriangle">
            <a:avLst/>
          </a:prstGeom>
          <a:solidFill>
            <a:srgbClr val="F2EE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572400" y="367255"/>
            <a:ext cx="10389600" cy="806400"/>
          </a:xfrm>
        </p:spPr>
        <p:txBody>
          <a:bodyPr anchor="t"/>
          <a:lstStyle/>
          <a:p>
            <a:r>
              <a:rPr lang="fr-FR"/>
              <a:t>Modifiez le style du titre</a:t>
            </a:r>
            <a:endParaRPr lang="fr-FR" dirty="0"/>
          </a:p>
        </p:txBody>
      </p:sp>
      <p:sp>
        <p:nvSpPr>
          <p:cNvPr id="4" name="Espace réservé de la date 3"/>
          <p:cNvSpPr>
            <a:spLocks noGrp="1"/>
          </p:cNvSpPr>
          <p:nvPr>
            <p:ph type="dt" sz="half" idx="10"/>
          </p:nvPr>
        </p:nvSpPr>
        <p:spPr>
          <a:xfrm>
            <a:off x="571828" y="6356351"/>
            <a:ext cx="2882572" cy="365125"/>
          </a:xfrm>
        </p:spPr>
        <p:txBody>
          <a:bodyPr/>
          <a:lstStyle/>
          <a:p>
            <a:fld id="{0BD68502-E50D-465C-AB78-ABA3D1DD682C}" type="datetime1">
              <a:rPr lang="fr-BE" smtClean="0"/>
              <a:t>28-04-24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737599" y="6356351"/>
            <a:ext cx="2882573" cy="365125"/>
          </a:xfrm>
        </p:spPr>
        <p:txBody>
          <a:bodyPr/>
          <a:lstStyle/>
          <a:p>
            <a:fld id="{9CF8445F-33C3-4B77-A046-2DEA1EA998B5}" type="slidenum">
              <a:rPr lang="fr-BE" smtClean="0"/>
              <a:t>‹#›</a:t>
            </a:fld>
            <a:endParaRPr lang="fr-BE"/>
          </a:p>
        </p:txBody>
      </p:sp>
      <p:sp>
        <p:nvSpPr>
          <p:cNvPr id="8" name="Espace réservé du contenu 2">
            <a:extLst>
              <a:ext uri="{FF2B5EF4-FFF2-40B4-BE49-F238E27FC236}">
                <a16:creationId xmlns:a16="http://schemas.microsoft.com/office/drawing/2014/main" id="{4B3CA443-DC0A-4DB5-BABF-C7D6369568CF}"/>
              </a:ext>
            </a:extLst>
          </p:cNvPr>
          <p:cNvSpPr>
            <a:spLocks noGrp="1"/>
          </p:cNvSpPr>
          <p:nvPr>
            <p:ph idx="1"/>
          </p:nvPr>
        </p:nvSpPr>
        <p:spPr>
          <a:xfrm>
            <a:off x="572400" y="1600201"/>
            <a:ext cx="10389600" cy="45259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9" name="Graphique 8">
            <a:extLst>
              <a:ext uri="{FF2B5EF4-FFF2-40B4-BE49-F238E27FC236}">
                <a16:creationId xmlns:a16="http://schemas.microsoft.com/office/drawing/2014/main" id="{6419EF0B-C3E2-49B0-84D9-20E19BE854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738" y="435308"/>
            <a:ext cx="532205" cy="572400"/>
          </a:xfrm>
          <a:prstGeom prst="rect">
            <a:avLst/>
          </a:prstGeom>
        </p:spPr>
      </p:pic>
    </p:spTree>
    <p:extLst>
      <p:ext uri="{BB962C8B-B14F-4D97-AF65-F5344CB8AC3E}">
        <p14:creationId xmlns:p14="http://schemas.microsoft.com/office/powerpoint/2010/main" val="19893825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72400" y="274638"/>
            <a:ext cx="10389600" cy="1143000"/>
          </a:xfrm>
          <a:prstGeom prst="rect">
            <a:avLst/>
          </a:prstGeom>
        </p:spPr>
        <p:txBody>
          <a:bodyPr vert="horz" lIns="91440" tIns="45720" rIns="91440" bIns="45720" rtlCol="0" anchor="ctr">
            <a:noAutofit/>
          </a:bodyPr>
          <a:lstStyle/>
          <a:p>
            <a:r>
              <a:rPr lang="fr-BE" noProof="0" dirty="0"/>
              <a:t>Cliquez et modifiez le titre</a:t>
            </a:r>
          </a:p>
        </p:txBody>
      </p:sp>
      <p:sp>
        <p:nvSpPr>
          <p:cNvPr id="3" name="Espace réservé du texte 2"/>
          <p:cNvSpPr>
            <a:spLocks noGrp="1"/>
          </p:cNvSpPr>
          <p:nvPr>
            <p:ph type="body" idx="1"/>
          </p:nvPr>
        </p:nvSpPr>
        <p:spPr>
          <a:xfrm>
            <a:off x="572400" y="1600201"/>
            <a:ext cx="10389600" cy="4525963"/>
          </a:xfrm>
          <a:prstGeom prst="rect">
            <a:avLst/>
          </a:prstGeom>
        </p:spPr>
        <p:txBody>
          <a:bodyPr vert="horz" lIns="91440" tIns="45720" rIns="91440" bIns="45720" rtlCol="0">
            <a:normAutofit/>
          </a:bodyPr>
          <a:lstStyle/>
          <a:p>
            <a:pPr lvl="0"/>
            <a:r>
              <a:rPr lang="fr-BE" noProof="0" dirty="0"/>
              <a:t>Cliquez pour modifier les styles du texte du masque</a:t>
            </a:r>
          </a:p>
          <a:p>
            <a:pPr lvl="1"/>
            <a:r>
              <a:rPr lang="fr-BE" noProof="0" dirty="0"/>
              <a:t>Deuxième niveau</a:t>
            </a:r>
          </a:p>
          <a:p>
            <a:pPr lvl="2"/>
            <a:r>
              <a:rPr lang="fr-BE" noProof="0" dirty="0"/>
              <a:t>Troisième niveau</a:t>
            </a:r>
          </a:p>
          <a:p>
            <a:pPr lvl="3"/>
            <a:r>
              <a:rPr lang="fr-BE" noProof="0" dirty="0"/>
              <a:t>Quatrième niveau</a:t>
            </a:r>
          </a:p>
          <a:p>
            <a:pPr lvl="4"/>
            <a:r>
              <a:rPr lang="fr-BE" noProof="0" dirty="0"/>
              <a:t>Cinquième niveau</a:t>
            </a:r>
          </a:p>
        </p:txBody>
      </p:sp>
      <p:sp>
        <p:nvSpPr>
          <p:cNvPr id="4" name="Espace réservé de la date 3"/>
          <p:cNvSpPr>
            <a:spLocks noGrp="1"/>
          </p:cNvSpPr>
          <p:nvPr>
            <p:ph type="dt" sz="half" idx="2"/>
          </p:nvPr>
        </p:nvSpPr>
        <p:spPr>
          <a:xfrm>
            <a:off x="572400" y="6356351"/>
            <a:ext cx="2882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95DF5-DF70-49BA-957E-225DB6E02B3B}" type="datetime1">
              <a:rPr lang="fr-BE" smtClean="0"/>
              <a:t>28-04-24</a:t>
            </a:fld>
            <a:endParaRPr lang="fr-BE"/>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7600" y="6356351"/>
            <a:ext cx="288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8445F-33C3-4B77-A046-2DEA1EA998B5}" type="slidenum">
              <a:rPr lang="fr-BE" smtClean="0"/>
              <a:t>‹#›</a:t>
            </a:fld>
            <a:endParaRPr lang="fr-BE"/>
          </a:p>
        </p:txBody>
      </p:sp>
    </p:spTree>
    <p:extLst>
      <p:ext uri="{BB962C8B-B14F-4D97-AF65-F5344CB8AC3E}">
        <p14:creationId xmlns:p14="http://schemas.microsoft.com/office/powerpoint/2010/main" val="1807447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8" r:id="rId29"/>
    <p:sldLayoutId id="2147483693" r:id="rId30"/>
    <p:sldLayoutId id="2147483694" r:id="rId31"/>
    <p:sldLayoutId id="2147483695" r:id="rId32"/>
    <p:sldLayoutId id="2147483697" r:id="rId33"/>
  </p:sldLayoutIdLst>
  <p:hf hdr="0" ftr="0" dt="0"/>
  <p:txStyles>
    <p:titleStyle>
      <a:lvl1pPr algn="just" defTabSz="457200" rtl="0" eaLnBrk="1" latinLnBrk="0" hangingPunct="1">
        <a:spcBef>
          <a:spcPct val="0"/>
        </a:spcBef>
        <a:buNone/>
        <a:defRPr sz="3200" b="1" kern="1200">
          <a:solidFill>
            <a:schemeClr val="tx1"/>
          </a:solidFill>
          <a:latin typeface="+mj-lt"/>
          <a:ea typeface="+mj-ea"/>
          <a:cs typeface="+mj-cs"/>
        </a:defRPr>
      </a:lvl1pPr>
    </p:titleStyle>
    <p:bodyStyle>
      <a:lvl1pPr marL="444500" indent="-444500" algn="just" defTabSz="457200" rtl="0" eaLnBrk="1" latinLnBrk="0" hangingPunct="1">
        <a:lnSpc>
          <a:spcPct val="125000"/>
        </a:lnSpc>
        <a:spcBef>
          <a:spcPct val="20000"/>
        </a:spcBef>
        <a:buClr>
          <a:schemeClr val="accent1"/>
        </a:buClr>
        <a:buFont typeface="Wingdings 3" panose="05040102010807070707" pitchFamily="18" charset="2"/>
        <a:buChar char=""/>
        <a:defRPr sz="2400" kern="1200">
          <a:solidFill>
            <a:schemeClr val="tx1"/>
          </a:solidFill>
          <a:latin typeface="+mn-lt"/>
          <a:ea typeface="+mn-ea"/>
          <a:cs typeface="+mn-cs"/>
        </a:defRPr>
      </a:lvl1pPr>
      <a:lvl2pPr marL="742950" indent="-285750" algn="just" defTabSz="457200" rtl="0" eaLnBrk="1" latinLnBrk="0" hangingPunct="1">
        <a:lnSpc>
          <a:spcPct val="125000"/>
        </a:lnSpc>
        <a:spcBef>
          <a:spcPct val="200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1143000" indent="-228600" algn="just" defTabSz="457200" rtl="0" eaLnBrk="1" latinLnBrk="0" hangingPunct="1">
        <a:lnSpc>
          <a:spcPct val="125000"/>
        </a:lnSpc>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just" defTabSz="457200" rtl="0" eaLnBrk="1" latinLnBrk="0" hangingPunct="1">
        <a:lnSpc>
          <a:spcPct val="125000"/>
        </a:lnSpc>
        <a:spcBef>
          <a:spcPct val="20000"/>
        </a:spcBef>
        <a:buClr>
          <a:schemeClr val="accent1"/>
        </a:buClr>
        <a:buFont typeface="Wingdings 3" panose="05040102010807070707" pitchFamily="18" charset="2"/>
        <a:buChar char="u"/>
        <a:defRPr sz="1600" kern="1200">
          <a:solidFill>
            <a:schemeClr val="tx1"/>
          </a:solidFill>
          <a:latin typeface="+mn-lt"/>
          <a:ea typeface="+mn-ea"/>
          <a:cs typeface="+mn-cs"/>
        </a:defRPr>
      </a:lvl4pPr>
      <a:lvl5pPr marL="2057400" indent="-228600" algn="just" defTabSz="457200" rtl="0" eaLnBrk="1" latinLnBrk="0" hangingPunct="1">
        <a:lnSpc>
          <a:spcPct val="125000"/>
        </a:lnSpc>
        <a:spcBef>
          <a:spcPct val="20000"/>
        </a:spcBef>
        <a:buClr>
          <a:schemeClr val="accent1"/>
        </a:buClr>
        <a:buFont typeface="Calibri" panose="020F050202020403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CDAD-AA6C-4121-BA89-6BCC4E5C604E}"/>
              </a:ext>
            </a:extLst>
          </p:cNvPr>
          <p:cNvSpPr>
            <a:spLocks noGrp="1"/>
          </p:cNvSpPr>
          <p:nvPr>
            <p:ph type="title"/>
          </p:nvPr>
        </p:nvSpPr>
        <p:spPr/>
        <p:txBody>
          <a:bodyPr/>
          <a:lstStyle/>
          <a:p>
            <a:r>
              <a:rPr lang="fr-FR" dirty="0"/>
              <a:t>National </a:t>
            </a:r>
            <a:r>
              <a:rPr lang="fr-FR" dirty="0" err="1"/>
              <a:t>Institutional</a:t>
            </a:r>
            <a:r>
              <a:rPr lang="fr-FR" dirty="0"/>
              <a:t> Autonomy </a:t>
            </a:r>
            <a:r>
              <a:rPr lang="fr-FR" dirty="0" err="1"/>
              <a:t>within</a:t>
            </a:r>
            <a:r>
              <a:rPr lang="fr-FR" dirty="0"/>
              <a:t> the EU Legal </a:t>
            </a:r>
            <a:r>
              <a:rPr lang="fr-FR" dirty="0" err="1"/>
              <a:t>Order</a:t>
            </a:r>
            <a:endParaRPr lang="en-US" dirty="0"/>
          </a:p>
        </p:txBody>
      </p:sp>
      <p:sp>
        <p:nvSpPr>
          <p:cNvPr id="3" name="Text Placeholder 2">
            <a:extLst>
              <a:ext uri="{FF2B5EF4-FFF2-40B4-BE49-F238E27FC236}">
                <a16:creationId xmlns:a16="http://schemas.microsoft.com/office/drawing/2014/main" id="{E7E875EC-F568-4948-A6EB-9EDB840A5E65}"/>
              </a:ext>
            </a:extLst>
          </p:cNvPr>
          <p:cNvSpPr>
            <a:spLocks noGrp="1"/>
          </p:cNvSpPr>
          <p:nvPr>
            <p:ph type="body" sz="quarter" idx="10"/>
          </p:nvPr>
        </p:nvSpPr>
        <p:spPr/>
        <p:txBody>
          <a:bodyPr/>
          <a:lstStyle/>
          <a:p>
            <a:r>
              <a:rPr lang="fr-FR" dirty="0"/>
              <a:t>An Actor-Network-Theory Framework</a:t>
            </a:r>
            <a:endParaRPr lang="en-US" dirty="0"/>
          </a:p>
        </p:txBody>
      </p:sp>
    </p:spTree>
    <p:extLst>
      <p:ext uri="{BB962C8B-B14F-4D97-AF65-F5344CB8AC3E}">
        <p14:creationId xmlns:p14="http://schemas.microsoft.com/office/powerpoint/2010/main" val="298041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187B-AEE2-4A62-90BD-D7DC58BBE2C4}"/>
              </a:ext>
            </a:extLst>
          </p:cNvPr>
          <p:cNvSpPr>
            <a:spLocks noGrp="1"/>
          </p:cNvSpPr>
          <p:nvPr>
            <p:ph type="title"/>
          </p:nvPr>
        </p:nvSpPr>
        <p:spPr/>
        <p:txBody>
          <a:bodyPr/>
          <a:lstStyle/>
          <a:p>
            <a:r>
              <a:rPr lang="fr-FR" dirty="0"/>
              <a:t>Why </a:t>
            </a:r>
            <a:r>
              <a:rPr lang="fr-FR" dirty="0" err="1"/>
              <a:t>persist</a:t>
            </a:r>
            <a:r>
              <a:rPr lang="fr-FR" dirty="0"/>
              <a:t>? </a:t>
            </a:r>
            <a:endParaRPr lang="en-US" dirty="0"/>
          </a:p>
        </p:txBody>
      </p:sp>
      <p:sp>
        <p:nvSpPr>
          <p:cNvPr id="3" name="Content Placeholder 2">
            <a:extLst>
              <a:ext uri="{FF2B5EF4-FFF2-40B4-BE49-F238E27FC236}">
                <a16:creationId xmlns:a16="http://schemas.microsoft.com/office/drawing/2014/main" id="{16DCCAFD-ABF4-4C30-A498-1E6D6E8D0B3B}"/>
              </a:ext>
            </a:extLst>
          </p:cNvPr>
          <p:cNvSpPr>
            <a:spLocks noGrp="1"/>
          </p:cNvSpPr>
          <p:nvPr>
            <p:ph idx="1"/>
          </p:nvPr>
        </p:nvSpPr>
        <p:spPr/>
        <p:txBody>
          <a:bodyPr>
            <a:normAutofit fontScale="92500"/>
          </a:bodyPr>
          <a:lstStyle/>
          <a:p>
            <a:r>
              <a:rPr lang="fr-FR" b="1" dirty="0" err="1"/>
              <a:t>Lawyers</a:t>
            </a:r>
            <a:r>
              <a:rPr lang="fr-FR" b="1" dirty="0"/>
              <a:t> </a:t>
            </a:r>
            <a:r>
              <a:rPr lang="fr-FR" b="1" dirty="0" err="1"/>
              <a:t>may</a:t>
            </a:r>
            <a:r>
              <a:rPr lang="fr-FR" b="1" dirty="0"/>
              <a:t> not </a:t>
            </a:r>
            <a:r>
              <a:rPr lang="fr-FR" b="1" dirty="0" err="1"/>
              <a:t>always</a:t>
            </a:r>
            <a:r>
              <a:rPr lang="fr-FR" b="1" dirty="0"/>
              <a:t> </a:t>
            </a:r>
            <a:r>
              <a:rPr lang="fr-FR" b="1" dirty="0" err="1"/>
              <a:t>find</a:t>
            </a:r>
            <a:r>
              <a:rPr lang="fr-FR" b="1" dirty="0"/>
              <a:t> in the </a:t>
            </a:r>
            <a:r>
              <a:rPr lang="fr-FR" b="1" dirty="0" err="1"/>
              <a:t>legal</a:t>
            </a:r>
            <a:r>
              <a:rPr lang="fr-FR" b="1" dirty="0"/>
              <a:t> system the </a:t>
            </a:r>
            <a:r>
              <a:rPr lang="fr-FR" b="1" dirty="0" err="1"/>
              <a:t>answers</a:t>
            </a:r>
            <a:r>
              <a:rPr lang="fr-FR" b="1" dirty="0"/>
              <a:t> to </a:t>
            </a:r>
            <a:r>
              <a:rPr lang="fr-FR" b="1" dirty="0" err="1"/>
              <a:t>every</a:t>
            </a:r>
            <a:r>
              <a:rPr lang="fr-FR" b="1" dirty="0"/>
              <a:t> </a:t>
            </a:r>
            <a:r>
              <a:rPr lang="fr-FR" b="1" dirty="0" err="1"/>
              <a:t>interpretative</a:t>
            </a:r>
            <a:r>
              <a:rPr lang="fr-FR" b="1" dirty="0"/>
              <a:t> struggle</a:t>
            </a:r>
          </a:p>
          <a:p>
            <a:pPr lvl="1"/>
            <a:r>
              <a:rPr lang="fr-FR" dirty="0"/>
              <a:t>Ex: case-</a:t>
            </a:r>
            <a:r>
              <a:rPr lang="fr-FR" dirty="0" err="1"/>
              <a:t>law</a:t>
            </a:r>
            <a:r>
              <a:rPr lang="fr-FR" dirty="0"/>
              <a:t> CJEU, </a:t>
            </a:r>
            <a:r>
              <a:rPr lang="fr-FR" dirty="0" err="1"/>
              <a:t>lawyers</a:t>
            </a:r>
            <a:r>
              <a:rPr lang="fr-FR" dirty="0"/>
              <a:t> can </a:t>
            </a:r>
            <a:r>
              <a:rPr lang="fr-FR" dirty="0" err="1"/>
              <a:t>easily</a:t>
            </a:r>
            <a:r>
              <a:rPr lang="fr-FR" dirty="0"/>
              <a:t> point out </a:t>
            </a:r>
            <a:r>
              <a:rPr lang="fr-FR" dirty="0" err="1"/>
              <a:t>that</a:t>
            </a:r>
            <a:r>
              <a:rPr lang="fr-FR" dirty="0"/>
              <a:t> the Court </a:t>
            </a:r>
            <a:r>
              <a:rPr lang="fr-FR" dirty="0" err="1"/>
              <a:t>is</a:t>
            </a:r>
            <a:r>
              <a:rPr lang="fr-FR" dirty="0"/>
              <a:t> at times </a:t>
            </a:r>
            <a:r>
              <a:rPr lang="fr-FR" dirty="0" err="1"/>
              <a:t>deferential</a:t>
            </a:r>
            <a:r>
              <a:rPr lang="fr-FR" dirty="0"/>
              <a:t> to the </a:t>
            </a:r>
            <a:r>
              <a:rPr lang="fr-FR" dirty="0" err="1"/>
              <a:t>legislator</a:t>
            </a:r>
            <a:r>
              <a:rPr lang="fr-FR" dirty="0"/>
              <a:t> and at times more proactive by </a:t>
            </a:r>
            <a:r>
              <a:rPr lang="fr-FR" dirty="0" err="1"/>
              <a:t>interpreting</a:t>
            </a:r>
            <a:r>
              <a:rPr lang="fr-FR" dirty="0"/>
              <a:t> the provisions of the </a:t>
            </a:r>
            <a:r>
              <a:rPr lang="fr-FR" dirty="0" err="1"/>
              <a:t>treaty</a:t>
            </a:r>
            <a:r>
              <a:rPr lang="fr-FR" dirty="0"/>
              <a:t> </a:t>
            </a:r>
            <a:r>
              <a:rPr lang="fr-FR" dirty="0" err="1"/>
              <a:t>directly</a:t>
            </a:r>
            <a:r>
              <a:rPr lang="fr-FR" dirty="0"/>
              <a:t>, but </a:t>
            </a:r>
            <a:r>
              <a:rPr lang="fr-FR" dirty="0" err="1"/>
              <a:t>cannot</a:t>
            </a:r>
            <a:r>
              <a:rPr lang="fr-FR" dirty="0"/>
              <a:t> </a:t>
            </a:r>
            <a:r>
              <a:rPr lang="fr-FR" dirty="0" err="1"/>
              <a:t>explain</a:t>
            </a:r>
            <a:r>
              <a:rPr lang="fr-FR" dirty="0"/>
              <a:t> </a:t>
            </a:r>
            <a:r>
              <a:rPr lang="fr-FR" dirty="0" err="1"/>
              <a:t>why</a:t>
            </a:r>
            <a:r>
              <a:rPr lang="fr-FR" dirty="0"/>
              <a:t> </a:t>
            </a:r>
            <a:r>
              <a:rPr lang="fr-FR" dirty="0" err="1"/>
              <a:t>such</a:t>
            </a:r>
            <a:r>
              <a:rPr lang="fr-FR" dirty="0"/>
              <a:t> </a:t>
            </a:r>
            <a:r>
              <a:rPr lang="fr-FR" dirty="0" err="1"/>
              <a:t>differences</a:t>
            </a:r>
            <a:r>
              <a:rPr lang="fr-FR" dirty="0"/>
              <a:t> </a:t>
            </a:r>
            <a:r>
              <a:rPr lang="fr-FR" dirty="0" err="1"/>
              <a:t>exist</a:t>
            </a:r>
            <a:endParaRPr lang="fr-FR" dirty="0"/>
          </a:p>
          <a:p>
            <a:r>
              <a:rPr lang="fr-FR" dirty="0" err="1"/>
              <a:t>Political</a:t>
            </a:r>
            <a:r>
              <a:rPr lang="fr-FR" dirty="0"/>
              <a:t> </a:t>
            </a:r>
            <a:r>
              <a:rPr lang="fr-FR" dirty="0" err="1"/>
              <a:t>scientists</a:t>
            </a:r>
            <a:r>
              <a:rPr lang="fr-FR" dirty="0"/>
              <a:t> </a:t>
            </a:r>
            <a:r>
              <a:rPr lang="fr-FR" dirty="0" err="1"/>
              <a:t>seek</a:t>
            </a:r>
            <a:r>
              <a:rPr lang="fr-FR" dirty="0"/>
              <a:t> to </a:t>
            </a:r>
            <a:r>
              <a:rPr lang="fr-FR" dirty="0" err="1"/>
              <a:t>explain</a:t>
            </a:r>
            <a:r>
              <a:rPr lang="fr-FR" dirty="0"/>
              <a:t> the </a:t>
            </a:r>
            <a:r>
              <a:rPr lang="fr-FR" dirty="0" err="1"/>
              <a:t>behavior</a:t>
            </a:r>
            <a:r>
              <a:rPr lang="fr-FR" dirty="0"/>
              <a:t> of </a:t>
            </a:r>
            <a:r>
              <a:rPr lang="fr-FR" dirty="0" err="1"/>
              <a:t>lawyers</a:t>
            </a:r>
            <a:r>
              <a:rPr lang="fr-FR" dirty="0"/>
              <a:t>, but </a:t>
            </a:r>
            <a:r>
              <a:rPr lang="fr-FR" b="1" dirty="0" err="1"/>
              <a:t>rather</a:t>
            </a:r>
            <a:r>
              <a:rPr lang="fr-FR" b="1" dirty="0"/>
              <a:t> </a:t>
            </a:r>
            <a:r>
              <a:rPr lang="fr-FR" b="1" dirty="0" err="1"/>
              <a:t>employ</a:t>
            </a:r>
            <a:r>
              <a:rPr lang="fr-FR" b="1" dirty="0"/>
              <a:t> </a:t>
            </a:r>
            <a:r>
              <a:rPr lang="fr-FR" b="1" dirty="0" err="1"/>
              <a:t>pre-established</a:t>
            </a:r>
            <a:r>
              <a:rPr lang="fr-FR" b="1" dirty="0"/>
              <a:t> </a:t>
            </a:r>
            <a:r>
              <a:rPr lang="fr-FR" b="1" dirty="0" err="1"/>
              <a:t>conceptual</a:t>
            </a:r>
            <a:r>
              <a:rPr lang="fr-FR" b="1" dirty="0"/>
              <a:t> </a:t>
            </a:r>
            <a:r>
              <a:rPr lang="fr-FR" b="1" dirty="0" err="1"/>
              <a:t>tools</a:t>
            </a:r>
            <a:r>
              <a:rPr lang="fr-FR" dirty="0"/>
              <a:t> (</a:t>
            </a:r>
            <a:r>
              <a:rPr lang="fr-FR" dirty="0" err="1"/>
              <a:t>applied</a:t>
            </a:r>
            <a:r>
              <a:rPr lang="fr-FR" dirty="0"/>
              <a:t> </a:t>
            </a:r>
            <a:r>
              <a:rPr lang="fr-FR" dirty="0" err="1"/>
              <a:t>historically</a:t>
            </a:r>
            <a:r>
              <a:rPr lang="fr-FR" dirty="0"/>
              <a:t> to </a:t>
            </a:r>
            <a:r>
              <a:rPr lang="fr-FR" dirty="0" err="1"/>
              <a:t>politicians</a:t>
            </a:r>
            <a:r>
              <a:rPr lang="fr-FR" dirty="0"/>
              <a:t> and administrations) and </a:t>
            </a:r>
            <a:r>
              <a:rPr lang="fr-FR" b="1" dirty="0"/>
              <a:t>use </a:t>
            </a:r>
            <a:r>
              <a:rPr lang="fr-FR" b="1" dirty="0" err="1"/>
              <a:t>these</a:t>
            </a:r>
            <a:r>
              <a:rPr lang="fr-FR" b="1" dirty="0"/>
              <a:t> </a:t>
            </a:r>
            <a:r>
              <a:rPr lang="fr-FR" b="1" dirty="0" err="1"/>
              <a:t>uncritically</a:t>
            </a:r>
            <a:r>
              <a:rPr lang="fr-FR" b="1" dirty="0"/>
              <a:t> to </a:t>
            </a:r>
            <a:r>
              <a:rPr lang="fr-FR" b="1" dirty="0" err="1"/>
              <a:t>lawyers</a:t>
            </a:r>
            <a:r>
              <a:rPr lang="fr-FR" dirty="0"/>
              <a:t>, the latter </a:t>
            </a:r>
            <a:r>
              <a:rPr lang="fr-FR" dirty="0" err="1"/>
              <a:t>often</a:t>
            </a:r>
            <a:r>
              <a:rPr lang="fr-FR" dirty="0"/>
              <a:t> </a:t>
            </a:r>
            <a:r>
              <a:rPr lang="fr-FR" dirty="0" err="1"/>
              <a:t>described</a:t>
            </a:r>
            <a:r>
              <a:rPr lang="fr-FR" dirty="0"/>
              <a:t> as an </a:t>
            </a:r>
            <a:r>
              <a:rPr lang="fr-FR" dirty="0" err="1"/>
              <a:t>homogeneous</a:t>
            </a:r>
            <a:r>
              <a:rPr lang="fr-FR" dirty="0"/>
              <a:t> group</a:t>
            </a:r>
          </a:p>
          <a:p>
            <a:pPr lvl="1"/>
            <a:r>
              <a:rPr lang="fr-FR" dirty="0"/>
              <a:t>Ex: pure self-</a:t>
            </a:r>
            <a:r>
              <a:rPr lang="fr-FR" dirty="0" err="1"/>
              <a:t>interest</a:t>
            </a:r>
            <a:r>
              <a:rPr lang="fr-FR" dirty="0"/>
              <a:t> </a:t>
            </a:r>
            <a:r>
              <a:rPr lang="fr-FR" dirty="0" err="1"/>
              <a:t>explanations</a:t>
            </a:r>
            <a:r>
              <a:rPr lang="fr-FR" dirty="0"/>
              <a:t> </a:t>
            </a:r>
            <a:r>
              <a:rPr lang="fr-FR" dirty="0" err="1"/>
              <a:t>that</a:t>
            </a:r>
            <a:r>
              <a:rPr lang="fr-FR" dirty="0"/>
              <a:t> do not </a:t>
            </a:r>
            <a:r>
              <a:rPr lang="fr-FR" dirty="0" err="1"/>
              <a:t>account</a:t>
            </a:r>
            <a:r>
              <a:rPr lang="fr-FR" dirty="0"/>
              <a:t> for the </a:t>
            </a:r>
            <a:r>
              <a:rPr lang="fr-FR" dirty="0" err="1"/>
              <a:t>inner</a:t>
            </a:r>
            <a:r>
              <a:rPr lang="fr-FR" dirty="0"/>
              <a:t> </a:t>
            </a:r>
            <a:r>
              <a:rPr lang="fr-FR" dirty="0" err="1"/>
              <a:t>struggles</a:t>
            </a:r>
            <a:r>
              <a:rPr lang="fr-FR" dirty="0"/>
              <a:t> </a:t>
            </a:r>
            <a:r>
              <a:rPr lang="fr-FR" dirty="0" err="1"/>
              <a:t>opposing</a:t>
            </a:r>
            <a:r>
              <a:rPr lang="fr-FR" dirty="0"/>
              <a:t> </a:t>
            </a:r>
            <a:r>
              <a:rPr lang="fr-FR" dirty="0" err="1"/>
              <a:t>lawyers</a:t>
            </a:r>
            <a:endParaRPr lang="fr-FR" dirty="0"/>
          </a:p>
        </p:txBody>
      </p:sp>
      <p:sp>
        <p:nvSpPr>
          <p:cNvPr id="4" name="Slide Number Placeholder 3">
            <a:extLst>
              <a:ext uri="{FF2B5EF4-FFF2-40B4-BE49-F238E27FC236}">
                <a16:creationId xmlns:a16="http://schemas.microsoft.com/office/drawing/2014/main" id="{22E2BB82-0F7A-4F55-B21E-1A8628C797FC}"/>
              </a:ext>
            </a:extLst>
          </p:cNvPr>
          <p:cNvSpPr>
            <a:spLocks noGrp="1"/>
          </p:cNvSpPr>
          <p:nvPr>
            <p:ph type="sldNum" sz="quarter" idx="12"/>
          </p:nvPr>
        </p:nvSpPr>
        <p:spPr/>
        <p:txBody>
          <a:bodyPr/>
          <a:lstStyle/>
          <a:p>
            <a:fld id="{9CF8445F-33C3-4B77-A046-2DEA1EA998B5}" type="slidenum">
              <a:rPr lang="fr-BE" smtClean="0"/>
              <a:t>10</a:t>
            </a:fld>
            <a:endParaRPr lang="fr-BE"/>
          </a:p>
        </p:txBody>
      </p:sp>
    </p:spTree>
    <p:extLst>
      <p:ext uri="{BB962C8B-B14F-4D97-AF65-F5344CB8AC3E}">
        <p14:creationId xmlns:p14="http://schemas.microsoft.com/office/powerpoint/2010/main" val="88856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0730-AA09-41B6-95D4-EE4C0B186FCD}"/>
              </a:ext>
            </a:extLst>
          </p:cNvPr>
          <p:cNvSpPr>
            <a:spLocks noGrp="1"/>
          </p:cNvSpPr>
          <p:nvPr>
            <p:ph type="title"/>
          </p:nvPr>
        </p:nvSpPr>
        <p:spPr/>
        <p:txBody>
          <a:bodyPr/>
          <a:lstStyle/>
          <a:p>
            <a:r>
              <a:rPr lang="fr-FR" dirty="0"/>
              <a:t>Why </a:t>
            </a:r>
            <a:r>
              <a:rPr lang="fr-FR" dirty="0" err="1"/>
              <a:t>persist</a:t>
            </a:r>
            <a:r>
              <a:rPr lang="fr-FR" dirty="0"/>
              <a:t>? </a:t>
            </a:r>
            <a:endParaRPr lang="en-US" dirty="0"/>
          </a:p>
        </p:txBody>
      </p:sp>
      <p:sp>
        <p:nvSpPr>
          <p:cNvPr id="3" name="Content Placeholder 2">
            <a:extLst>
              <a:ext uri="{FF2B5EF4-FFF2-40B4-BE49-F238E27FC236}">
                <a16:creationId xmlns:a16="http://schemas.microsoft.com/office/drawing/2014/main" id="{B1598CA8-5090-41CE-B498-0604E9125F1F}"/>
              </a:ext>
            </a:extLst>
          </p:cNvPr>
          <p:cNvSpPr>
            <a:spLocks noGrp="1"/>
          </p:cNvSpPr>
          <p:nvPr>
            <p:ph idx="1"/>
          </p:nvPr>
        </p:nvSpPr>
        <p:spPr/>
        <p:txBody>
          <a:bodyPr/>
          <a:lstStyle/>
          <a:p>
            <a:r>
              <a:rPr lang="fr-FR" dirty="0" err="1"/>
              <a:t>Lawyers</a:t>
            </a:r>
            <a:r>
              <a:rPr lang="fr-FR" dirty="0"/>
              <a:t> </a:t>
            </a:r>
            <a:r>
              <a:rPr lang="fr-FR" dirty="0" err="1"/>
              <a:t>want</a:t>
            </a:r>
            <a:r>
              <a:rPr lang="fr-FR" dirty="0"/>
              <a:t>:</a:t>
            </a:r>
          </a:p>
          <a:p>
            <a:pPr lvl="1"/>
            <a:r>
              <a:rPr lang="fr-FR" dirty="0"/>
              <a:t>Alternative </a:t>
            </a:r>
            <a:r>
              <a:rPr lang="fr-FR" dirty="0" err="1"/>
              <a:t>explanations</a:t>
            </a:r>
            <a:r>
              <a:rPr lang="fr-FR" dirty="0"/>
              <a:t> </a:t>
            </a:r>
            <a:r>
              <a:rPr lang="fr-FR" dirty="0" err="1"/>
              <a:t>that</a:t>
            </a:r>
            <a:r>
              <a:rPr lang="fr-FR" dirty="0"/>
              <a:t> </a:t>
            </a:r>
            <a:r>
              <a:rPr lang="fr-FR" dirty="0" err="1"/>
              <a:t>accompany</a:t>
            </a:r>
            <a:r>
              <a:rPr lang="fr-FR" dirty="0"/>
              <a:t> black-</a:t>
            </a:r>
            <a:r>
              <a:rPr lang="fr-FR" dirty="0" err="1"/>
              <a:t>letter</a:t>
            </a:r>
            <a:r>
              <a:rPr lang="fr-FR" dirty="0"/>
              <a:t> </a:t>
            </a:r>
            <a:r>
              <a:rPr lang="fr-FR" dirty="0" err="1"/>
              <a:t>scholarship</a:t>
            </a:r>
            <a:r>
              <a:rPr lang="fr-FR" dirty="0"/>
              <a:t> in </a:t>
            </a:r>
            <a:r>
              <a:rPr lang="fr-FR" dirty="0" err="1"/>
              <a:t>order</a:t>
            </a:r>
            <a:r>
              <a:rPr lang="fr-FR" dirty="0"/>
              <a:t> to propose a </a:t>
            </a:r>
            <a:r>
              <a:rPr lang="fr-FR" dirty="0" err="1"/>
              <a:t>normatively</a:t>
            </a:r>
            <a:r>
              <a:rPr lang="fr-FR" dirty="0"/>
              <a:t> </a:t>
            </a:r>
            <a:r>
              <a:rPr lang="fr-FR" dirty="0" err="1"/>
              <a:t>desirable</a:t>
            </a:r>
            <a:r>
              <a:rPr lang="fr-FR" dirty="0"/>
              <a:t> and </a:t>
            </a:r>
            <a:r>
              <a:rPr lang="fr-FR" dirty="0" err="1"/>
              <a:t>empirically</a:t>
            </a:r>
            <a:r>
              <a:rPr lang="fr-FR" dirty="0"/>
              <a:t> </a:t>
            </a:r>
            <a:r>
              <a:rPr lang="fr-FR" dirty="0" err="1"/>
              <a:t>feasible</a:t>
            </a:r>
            <a:r>
              <a:rPr lang="fr-FR" dirty="0"/>
              <a:t> </a:t>
            </a:r>
            <a:r>
              <a:rPr lang="fr-FR" dirty="0" err="1"/>
              <a:t>interpretation</a:t>
            </a:r>
            <a:r>
              <a:rPr lang="fr-FR" dirty="0"/>
              <a:t> of the </a:t>
            </a:r>
            <a:r>
              <a:rPr lang="fr-FR" dirty="0" err="1"/>
              <a:t>rules</a:t>
            </a:r>
            <a:r>
              <a:rPr lang="fr-FR" dirty="0"/>
              <a:t> (</a:t>
            </a:r>
            <a:r>
              <a:rPr lang="fr-FR" dirty="0" err="1"/>
              <a:t>that</a:t>
            </a:r>
            <a:r>
              <a:rPr lang="fr-FR" dirty="0"/>
              <a:t> </a:t>
            </a:r>
            <a:r>
              <a:rPr lang="fr-FR" dirty="0" err="1"/>
              <a:t>actors</a:t>
            </a:r>
            <a:r>
              <a:rPr lang="fr-FR" dirty="0"/>
              <a:t> </a:t>
            </a:r>
            <a:r>
              <a:rPr lang="fr-FR" dirty="0" err="1"/>
              <a:t>did</a:t>
            </a:r>
            <a:r>
              <a:rPr lang="fr-FR" dirty="0"/>
              <a:t> or </a:t>
            </a:r>
            <a:r>
              <a:rPr lang="fr-FR" dirty="0" err="1"/>
              <a:t>ought</a:t>
            </a:r>
            <a:r>
              <a:rPr lang="fr-FR" dirty="0"/>
              <a:t> to </a:t>
            </a:r>
            <a:r>
              <a:rPr lang="fr-FR" dirty="0" err="1"/>
              <a:t>apply</a:t>
            </a:r>
            <a:r>
              <a:rPr lang="fr-FR" dirty="0"/>
              <a:t>)</a:t>
            </a:r>
          </a:p>
          <a:p>
            <a:pPr lvl="1"/>
            <a:endParaRPr lang="fr-FR" dirty="0"/>
          </a:p>
          <a:p>
            <a:r>
              <a:rPr lang="fr-FR" dirty="0" err="1"/>
              <a:t>Empirical</a:t>
            </a:r>
            <a:r>
              <a:rPr lang="fr-FR" dirty="0"/>
              <a:t> social-</a:t>
            </a:r>
            <a:r>
              <a:rPr lang="fr-FR" dirty="0" err="1"/>
              <a:t>scientists</a:t>
            </a:r>
            <a:r>
              <a:rPr lang="fr-FR" dirty="0"/>
              <a:t> </a:t>
            </a:r>
            <a:r>
              <a:rPr lang="fr-FR" dirty="0" err="1"/>
              <a:t>want</a:t>
            </a:r>
            <a:r>
              <a:rPr lang="fr-FR" dirty="0"/>
              <a:t>:</a:t>
            </a:r>
          </a:p>
          <a:p>
            <a:pPr lvl="1"/>
            <a:r>
              <a:rPr lang="fr-FR" dirty="0"/>
              <a:t>An </a:t>
            </a:r>
            <a:r>
              <a:rPr lang="fr-FR" dirty="0" err="1"/>
              <a:t>accurate</a:t>
            </a:r>
            <a:r>
              <a:rPr lang="fr-FR" dirty="0"/>
              <a:t> </a:t>
            </a:r>
            <a:r>
              <a:rPr lang="fr-FR" dirty="0" err="1"/>
              <a:t>understanding</a:t>
            </a:r>
            <a:r>
              <a:rPr lang="fr-FR" dirty="0"/>
              <a:t>/</a:t>
            </a:r>
            <a:r>
              <a:rPr lang="fr-FR" dirty="0" err="1"/>
              <a:t>explanation</a:t>
            </a:r>
            <a:r>
              <a:rPr lang="fr-FR" dirty="0"/>
              <a:t> of </a:t>
            </a:r>
            <a:r>
              <a:rPr lang="fr-FR" dirty="0" err="1"/>
              <a:t>behavior</a:t>
            </a:r>
            <a:r>
              <a:rPr lang="fr-FR" dirty="0"/>
              <a:t>, </a:t>
            </a:r>
            <a:r>
              <a:rPr lang="fr-FR" dirty="0" err="1"/>
              <a:t>which</a:t>
            </a:r>
            <a:r>
              <a:rPr lang="fr-FR" dirty="0"/>
              <a:t> </a:t>
            </a:r>
            <a:r>
              <a:rPr lang="fr-FR" dirty="0" err="1"/>
              <a:t>means</a:t>
            </a:r>
            <a:r>
              <a:rPr lang="fr-FR" dirty="0"/>
              <a:t> </a:t>
            </a:r>
            <a:r>
              <a:rPr lang="fr-FR" dirty="0" err="1"/>
              <a:t>having</a:t>
            </a:r>
            <a:r>
              <a:rPr lang="fr-FR" dirty="0"/>
              <a:t> an </a:t>
            </a:r>
            <a:r>
              <a:rPr lang="fr-FR" dirty="0" err="1"/>
              <a:t>accurate</a:t>
            </a:r>
            <a:r>
              <a:rPr lang="fr-FR" dirty="0"/>
              <a:t> </a:t>
            </a:r>
            <a:r>
              <a:rPr lang="fr-FR" dirty="0" err="1"/>
              <a:t>appraisal</a:t>
            </a:r>
            <a:r>
              <a:rPr lang="fr-FR" dirty="0"/>
              <a:t> of the </a:t>
            </a:r>
            <a:r>
              <a:rPr lang="fr-FR" dirty="0" err="1"/>
              <a:t>actors</a:t>
            </a:r>
            <a:r>
              <a:rPr lang="fr-FR" dirty="0"/>
              <a:t> </a:t>
            </a:r>
            <a:r>
              <a:rPr lang="fr-FR" dirty="0" err="1"/>
              <a:t>under</a:t>
            </a:r>
            <a:r>
              <a:rPr lang="fr-FR" dirty="0"/>
              <a:t> </a:t>
            </a:r>
            <a:r>
              <a:rPr lang="fr-FR" dirty="0" err="1"/>
              <a:t>study</a:t>
            </a:r>
            <a:endParaRPr lang="fr-FR" dirty="0"/>
          </a:p>
        </p:txBody>
      </p:sp>
      <p:sp>
        <p:nvSpPr>
          <p:cNvPr id="4" name="Slide Number Placeholder 3">
            <a:extLst>
              <a:ext uri="{FF2B5EF4-FFF2-40B4-BE49-F238E27FC236}">
                <a16:creationId xmlns:a16="http://schemas.microsoft.com/office/drawing/2014/main" id="{19706BF7-AD4F-4496-94D3-13AB9E195DDE}"/>
              </a:ext>
            </a:extLst>
          </p:cNvPr>
          <p:cNvSpPr>
            <a:spLocks noGrp="1"/>
          </p:cNvSpPr>
          <p:nvPr>
            <p:ph type="sldNum" sz="quarter" idx="12"/>
          </p:nvPr>
        </p:nvSpPr>
        <p:spPr/>
        <p:txBody>
          <a:bodyPr/>
          <a:lstStyle/>
          <a:p>
            <a:fld id="{9CF8445F-33C3-4B77-A046-2DEA1EA998B5}" type="slidenum">
              <a:rPr lang="fr-BE" smtClean="0"/>
              <a:t>11</a:t>
            </a:fld>
            <a:endParaRPr lang="fr-BE"/>
          </a:p>
        </p:txBody>
      </p:sp>
    </p:spTree>
    <p:extLst>
      <p:ext uri="{BB962C8B-B14F-4D97-AF65-F5344CB8AC3E}">
        <p14:creationId xmlns:p14="http://schemas.microsoft.com/office/powerpoint/2010/main" val="303919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A48F-A793-495D-A3F8-611183389649}"/>
              </a:ext>
            </a:extLst>
          </p:cNvPr>
          <p:cNvSpPr>
            <a:spLocks noGrp="1"/>
          </p:cNvSpPr>
          <p:nvPr>
            <p:ph type="title"/>
          </p:nvPr>
        </p:nvSpPr>
        <p:spPr/>
        <p:txBody>
          <a:bodyPr/>
          <a:lstStyle/>
          <a:p>
            <a:r>
              <a:rPr lang="fr-FR" dirty="0"/>
              <a:t>Why </a:t>
            </a:r>
            <a:r>
              <a:rPr lang="fr-FR" dirty="0" err="1"/>
              <a:t>persist</a:t>
            </a:r>
            <a:r>
              <a:rPr lang="fr-FR" dirty="0"/>
              <a:t>? </a:t>
            </a:r>
            <a:endParaRPr lang="en-US" dirty="0"/>
          </a:p>
        </p:txBody>
      </p:sp>
      <p:sp>
        <p:nvSpPr>
          <p:cNvPr id="3" name="Content Placeholder 2">
            <a:extLst>
              <a:ext uri="{FF2B5EF4-FFF2-40B4-BE49-F238E27FC236}">
                <a16:creationId xmlns:a16="http://schemas.microsoft.com/office/drawing/2014/main" id="{E7427F90-D329-4800-A108-347BF3FAF061}"/>
              </a:ext>
            </a:extLst>
          </p:cNvPr>
          <p:cNvSpPr>
            <a:spLocks noGrp="1"/>
          </p:cNvSpPr>
          <p:nvPr>
            <p:ph idx="1"/>
          </p:nvPr>
        </p:nvSpPr>
        <p:spPr/>
        <p:txBody>
          <a:bodyPr/>
          <a:lstStyle/>
          <a:p>
            <a:r>
              <a:rPr lang="fr-FR" dirty="0"/>
              <a:t>Need of a social </a:t>
            </a:r>
            <a:r>
              <a:rPr lang="fr-FR" dirty="0" err="1"/>
              <a:t>theory</a:t>
            </a:r>
            <a:r>
              <a:rPr lang="fr-FR" dirty="0"/>
              <a:t> </a:t>
            </a:r>
            <a:r>
              <a:rPr lang="fr-FR" dirty="0" err="1"/>
              <a:t>that</a:t>
            </a:r>
            <a:r>
              <a:rPr lang="fr-FR" dirty="0"/>
              <a:t>:</a:t>
            </a:r>
          </a:p>
          <a:p>
            <a:pPr lvl="1"/>
            <a:r>
              <a:rPr lang="fr-FR" dirty="0" err="1"/>
              <a:t>Does</a:t>
            </a:r>
            <a:r>
              <a:rPr lang="fr-FR" dirty="0"/>
              <a:t> not </a:t>
            </a:r>
            <a:r>
              <a:rPr lang="fr-FR" dirty="0" err="1"/>
              <a:t>overlook</a:t>
            </a:r>
            <a:r>
              <a:rPr lang="fr-FR" dirty="0"/>
              <a:t> the </a:t>
            </a:r>
            <a:r>
              <a:rPr lang="fr-FR" dirty="0" err="1"/>
              <a:t>inner</a:t>
            </a:r>
            <a:r>
              <a:rPr lang="fr-FR" dirty="0"/>
              <a:t> </a:t>
            </a:r>
            <a:r>
              <a:rPr lang="fr-FR" dirty="0" err="1"/>
              <a:t>struggles</a:t>
            </a:r>
            <a:r>
              <a:rPr lang="fr-FR" dirty="0"/>
              <a:t> </a:t>
            </a:r>
            <a:r>
              <a:rPr lang="fr-FR" dirty="0" err="1"/>
              <a:t>related</a:t>
            </a:r>
            <a:r>
              <a:rPr lang="fr-FR" dirty="0"/>
              <a:t> the </a:t>
            </a:r>
            <a:r>
              <a:rPr lang="fr-FR" dirty="0" err="1"/>
              <a:t>interpretation</a:t>
            </a:r>
            <a:r>
              <a:rPr lang="fr-FR" dirty="0"/>
              <a:t> of </a:t>
            </a:r>
            <a:r>
              <a:rPr lang="fr-FR" dirty="0" err="1"/>
              <a:t>norms</a:t>
            </a:r>
            <a:r>
              <a:rPr lang="fr-FR" dirty="0"/>
              <a:t> (</a:t>
            </a:r>
            <a:r>
              <a:rPr lang="fr-FR" dirty="0" err="1"/>
              <a:t>here</a:t>
            </a:r>
            <a:r>
              <a:rPr lang="fr-FR" dirty="0"/>
              <a:t> the acquis)</a:t>
            </a:r>
          </a:p>
          <a:p>
            <a:pPr lvl="1"/>
            <a:r>
              <a:rPr lang="fr-FR" dirty="0" err="1"/>
              <a:t>Accounts</a:t>
            </a:r>
            <a:r>
              <a:rPr lang="fr-FR" dirty="0"/>
              <a:t> for the (more </a:t>
            </a:r>
            <a:r>
              <a:rPr lang="fr-FR" dirty="0" err="1"/>
              <a:t>than</a:t>
            </a:r>
            <a:r>
              <a:rPr lang="fr-FR" dirty="0"/>
              <a:t> </a:t>
            </a:r>
            <a:r>
              <a:rPr lang="fr-FR" dirty="0" err="1"/>
              <a:t>residual</a:t>
            </a:r>
            <a:r>
              <a:rPr lang="fr-FR" dirty="0"/>
              <a:t>) </a:t>
            </a:r>
            <a:r>
              <a:rPr lang="fr-FR" dirty="0" err="1"/>
              <a:t>behavioral</a:t>
            </a:r>
            <a:r>
              <a:rPr lang="fr-FR" dirty="0"/>
              <a:t> and </a:t>
            </a:r>
            <a:r>
              <a:rPr lang="fr-FR" dirty="0" err="1"/>
              <a:t>contextual</a:t>
            </a:r>
            <a:r>
              <a:rPr lang="fr-FR" dirty="0"/>
              <a:t> </a:t>
            </a:r>
            <a:r>
              <a:rPr lang="fr-FR" dirty="0" err="1"/>
              <a:t>factors</a:t>
            </a:r>
            <a:r>
              <a:rPr lang="fr-FR" dirty="0"/>
              <a:t> </a:t>
            </a:r>
            <a:r>
              <a:rPr lang="fr-FR" dirty="0" err="1"/>
              <a:t>that</a:t>
            </a:r>
            <a:r>
              <a:rPr lang="fr-FR" dirty="0"/>
              <a:t> </a:t>
            </a:r>
            <a:r>
              <a:rPr lang="fr-FR" dirty="0" err="1"/>
              <a:t>shape</a:t>
            </a:r>
            <a:r>
              <a:rPr lang="fr-FR" dirty="0"/>
              <a:t> the application of </a:t>
            </a:r>
            <a:r>
              <a:rPr lang="fr-FR" dirty="0" err="1"/>
              <a:t>norms</a:t>
            </a:r>
            <a:r>
              <a:rPr lang="fr-FR" dirty="0"/>
              <a:t> in practice</a:t>
            </a:r>
            <a:endParaRPr lang="en-US" dirty="0"/>
          </a:p>
        </p:txBody>
      </p:sp>
      <p:sp>
        <p:nvSpPr>
          <p:cNvPr id="4" name="Slide Number Placeholder 3">
            <a:extLst>
              <a:ext uri="{FF2B5EF4-FFF2-40B4-BE49-F238E27FC236}">
                <a16:creationId xmlns:a16="http://schemas.microsoft.com/office/drawing/2014/main" id="{DF2D9705-8D82-4089-82D2-4624B9138CF1}"/>
              </a:ext>
            </a:extLst>
          </p:cNvPr>
          <p:cNvSpPr>
            <a:spLocks noGrp="1"/>
          </p:cNvSpPr>
          <p:nvPr>
            <p:ph type="sldNum" sz="quarter" idx="12"/>
          </p:nvPr>
        </p:nvSpPr>
        <p:spPr/>
        <p:txBody>
          <a:bodyPr/>
          <a:lstStyle/>
          <a:p>
            <a:fld id="{9CF8445F-33C3-4B77-A046-2DEA1EA998B5}" type="slidenum">
              <a:rPr lang="fr-BE" smtClean="0"/>
              <a:t>12</a:t>
            </a:fld>
            <a:endParaRPr lang="fr-BE"/>
          </a:p>
        </p:txBody>
      </p:sp>
    </p:spTree>
    <p:extLst>
      <p:ext uri="{BB962C8B-B14F-4D97-AF65-F5344CB8AC3E}">
        <p14:creationId xmlns:p14="http://schemas.microsoft.com/office/powerpoint/2010/main" val="387680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546E-91D2-498B-ACB5-AA5CF1308E48}"/>
              </a:ext>
            </a:extLst>
          </p:cNvPr>
          <p:cNvSpPr>
            <a:spLocks noGrp="1"/>
          </p:cNvSpPr>
          <p:nvPr>
            <p:ph type="title"/>
          </p:nvPr>
        </p:nvSpPr>
        <p:spPr/>
        <p:txBody>
          <a:bodyPr/>
          <a:lstStyle/>
          <a:p>
            <a:r>
              <a:rPr lang="fr-FR" dirty="0"/>
              <a:t>How to? ANT</a:t>
            </a:r>
            <a:endParaRPr lang="en-US" dirty="0"/>
          </a:p>
        </p:txBody>
      </p:sp>
      <p:sp>
        <p:nvSpPr>
          <p:cNvPr id="3" name="Content Placeholder 2">
            <a:extLst>
              <a:ext uri="{FF2B5EF4-FFF2-40B4-BE49-F238E27FC236}">
                <a16:creationId xmlns:a16="http://schemas.microsoft.com/office/drawing/2014/main" id="{1113B8F2-F923-4884-B5C0-0409A268B05E}"/>
              </a:ext>
            </a:extLst>
          </p:cNvPr>
          <p:cNvSpPr>
            <a:spLocks noGrp="1"/>
          </p:cNvSpPr>
          <p:nvPr>
            <p:ph idx="1"/>
          </p:nvPr>
        </p:nvSpPr>
        <p:spPr/>
        <p:txBody>
          <a:bodyPr/>
          <a:lstStyle/>
          <a:p>
            <a:r>
              <a:rPr lang="fr-FR" dirty="0"/>
              <a:t>Need to </a:t>
            </a:r>
            <a:r>
              <a:rPr lang="fr-FR" dirty="0" err="1"/>
              <a:t>revisit</a:t>
            </a:r>
            <a:r>
              <a:rPr lang="fr-FR" dirty="0"/>
              <a:t> the </a:t>
            </a:r>
            <a:r>
              <a:rPr lang="fr-FR" dirty="0" err="1"/>
              <a:t>epistemological</a:t>
            </a:r>
            <a:r>
              <a:rPr lang="fr-FR" dirty="0"/>
              <a:t> </a:t>
            </a:r>
            <a:r>
              <a:rPr lang="fr-FR" dirty="0" err="1"/>
              <a:t>foundations</a:t>
            </a:r>
            <a:r>
              <a:rPr lang="fr-FR" dirty="0"/>
              <a:t> of </a:t>
            </a:r>
            <a:r>
              <a:rPr lang="fr-FR" dirty="0" err="1"/>
              <a:t>legal</a:t>
            </a:r>
            <a:r>
              <a:rPr lang="fr-FR" dirty="0"/>
              <a:t> </a:t>
            </a:r>
            <a:r>
              <a:rPr lang="fr-FR" dirty="0" err="1"/>
              <a:t>scholarship</a:t>
            </a:r>
            <a:r>
              <a:rPr lang="fr-FR" dirty="0"/>
              <a:t>, </a:t>
            </a:r>
            <a:r>
              <a:rPr lang="fr-FR" dirty="0" err="1"/>
              <a:t>political</a:t>
            </a:r>
            <a:r>
              <a:rPr lang="fr-FR" dirty="0"/>
              <a:t> science and </a:t>
            </a:r>
            <a:r>
              <a:rPr lang="fr-FR" dirty="0" err="1"/>
              <a:t>sociology</a:t>
            </a:r>
            <a:endParaRPr lang="fr-FR" dirty="0"/>
          </a:p>
          <a:p>
            <a:r>
              <a:rPr lang="fr-FR" b="1" dirty="0"/>
              <a:t>There are </a:t>
            </a:r>
            <a:r>
              <a:rPr lang="fr-FR" b="1" dirty="0" err="1"/>
              <a:t>little</a:t>
            </a:r>
            <a:r>
              <a:rPr lang="fr-FR" b="1" dirty="0"/>
              <a:t> </a:t>
            </a:r>
            <a:r>
              <a:rPr lang="fr-FR" b="1" dirty="0" err="1"/>
              <a:t>epistemological</a:t>
            </a:r>
            <a:r>
              <a:rPr lang="fr-FR" b="1" dirty="0"/>
              <a:t> </a:t>
            </a:r>
            <a:r>
              <a:rPr lang="fr-FR" b="1" dirty="0" err="1"/>
              <a:t>debates</a:t>
            </a:r>
            <a:r>
              <a:rPr lang="fr-FR" b="1" dirty="0"/>
              <a:t> in </a:t>
            </a:r>
            <a:r>
              <a:rPr lang="fr-FR" b="1" dirty="0" err="1"/>
              <a:t>law</a:t>
            </a:r>
            <a:r>
              <a:rPr lang="fr-FR" b="1" dirty="0"/>
              <a:t> and </a:t>
            </a:r>
            <a:r>
              <a:rPr lang="fr-FR" b="1" dirty="0" err="1"/>
              <a:t>pol</a:t>
            </a:r>
            <a:r>
              <a:rPr lang="fr-FR" b="1" dirty="0"/>
              <a:t> </a:t>
            </a:r>
            <a:r>
              <a:rPr lang="fr-FR" b="1" dirty="0" err="1"/>
              <a:t>sci</a:t>
            </a:r>
            <a:endParaRPr lang="fr-FR" b="1" dirty="0"/>
          </a:p>
          <a:p>
            <a:r>
              <a:rPr lang="fr-FR" dirty="0" err="1"/>
              <a:t>These</a:t>
            </a:r>
            <a:r>
              <a:rPr lang="fr-FR" dirty="0"/>
              <a:t> are </a:t>
            </a:r>
            <a:r>
              <a:rPr lang="fr-FR" b="1" dirty="0"/>
              <a:t>more </a:t>
            </a:r>
            <a:r>
              <a:rPr lang="fr-FR" b="1" dirty="0" err="1"/>
              <a:t>frequent</a:t>
            </a:r>
            <a:r>
              <a:rPr lang="fr-FR" b="1" dirty="0"/>
              <a:t> in </a:t>
            </a:r>
            <a:r>
              <a:rPr lang="fr-FR" b="1" dirty="0" err="1"/>
              <a:t>sociology</a:t>
            </a:r>
            <a:endParaRPr lang="fr-FR" b="1" dirty="0"/>
          </a:p>
          <a:p>
            <a:pPr lvl="1"/>
            <a:r>
              <a:rPr lang="fr-FR" dirty="0"/>
              <a:t>Need </a:t>
            </a:r>
            <a:r>
              <a:rPr lang="fr-FR" dirty="0" err="1"/>
              <a:t>however</a:t>
            </a:r>
            <a:r>
              <a:rPr lang="fr-FR" dirty="0"/>
              <a:t> for a social </a:t>
            </a:r>
            <a:r>
              <a:rPr lang="fr-FR" dirty="0" err="1"/>
              <a:t>theory</a:t>
            </a:r>
            <a:r>
              <a:rPr lang="fr-FR" dirty="0"/>
              <a:t> </a:t>
            </a:r>
            <a:r>
              <a:rPr lang="fr-FR" dirty="0" err="1"/>
              <a:t>that</a:t>
            </a:r>
            <a:r>
              <a:rPr lang="fr-FR" dirty="0"/>
              <a:t> </a:t>
            </a:r>
            <a:r>
              <a:rPr lang="fr-FR" dirty="0" err="1"/>
              <a:t>allows</a:t>
            </a:r>
            <a:r>
              <a:rPr lang="fr-FR" dirty="0"/>
              <a:t> for </a:t>
            </a:r>
            <a:r>
              <a:rPr lang="fr-FR" dirty="0" err="1"/>
              <a:t>questioning</a:t>
            </a:r>
            <a:r>
              <a:rPr lang="fr-FR" dirty="0"/>
              <a:t> </a:t>
            </a:r>
            <a:r>
              <a:rPr lang="fr-FR" dirty="0" err="1"/>
              <a:t>its</a:t>
            </a:r>
            <a:r>
              <a:rPr lang="fr-FR" dirty="0"/>
              <a:t> </a:t>
            </a:r>
            <a:r>
              <a:rPr lang="fr-FR" dirty="0" err="1"/>
              <a:t>own</a:t>
            </a:r>
            <a:r>
              <a:rPr lang="fr-FR" dirty="0"/>
              <a:t> </a:t>
            </a:r>
            <a:r>
              <a:rPr lang="fr-FR" dirty="0" err="1"/>
              <a:t>way</a:t>
            </a:r>
            <a:r>
              <a:rPr lang="fr-FR" dirty="0"/>
              <a:t> of </a:t>
            </a:r>
            <a:r>
              <a:rPr lang="fr-FR" dirty="0" err="1"/>
              <a:t>producing</a:t>
            </a:r>
            <a:r>
              <a:rPr lang="fr-FR" dirty="0"/>
              <a:t> </a:t>
            </a:r>
            <a:r>
              <a:rPr lang="fr-FR" dirty="0" err="1"/>
              <a:t>knowledge</a:t>
            </a:r>
            <a:r>
              <a:rPr lang="fr-FR" dirty="0"/>
              <a:t>, </a:t>
            </a:r>
            <a:r>
              <a:rPr lang="fr-FR" dirty="0" err="1"/>
              <a:t>without</a:t>
            </a:r>
            <a:r>
              <a:rPr lang="fr-FR" dirty="0"/>
              <a:t> </a:t>
            </a:r>
            <a:r>
              <a:rPr lang="fr-FR" dirty="0" err="1"/>
              <a:t>being</a:t>
            </a:r>
            <a:r>
              <a:rPr lang="fr-FR" dirty="0"/>
              <a:t> </a:t>
            </a:r>
            <a:r>
              <a:rPr lang="fr-FR" dirty="0" err="1"/>
              <a:t>overloaded</a:t>
            </a:r>
            <a:r>
              <a:rPr lang="fr-FR" dirty="0"/>
              <a:t> by </a:t>
            </a:r>
            <a:r>
              <a:rPr lang="fr-FR" dirty="0" err="1"/>
              <a:t>assumptions</a:t>
            </a:r>
            <a:r>
              <a:rPr lang="fr-FR" dirty="0"/>
              <a:t> about the social</a:t>
            </a:r>
            <a:endParaRPr lang="en-US" dirty="0"/>
          </a:p>
        </p:txBody>
      </p:sp>
      <p:sp>
        <p:nvSpPr>
          <p:cNvPr id="4" name="Slide Number Placeholder 3">
            <a:extLst>
              <a:ext uri="{FF2B5EF4-FFF2-40B4-BE49-F238E27FC236}">
                <a16:creationId xmlns:a16="http://schemas.microsoft.com/office/drawing/2014/main" id="{6ADAD022-A088-4489-BF1F-D3B327F2A645}"/>
              </a:ext>
            </a:extLst>
          </p:cNvPr>
          <p:cNvSpPr>
            <a:spLocks noGrp="1"/>
          </p:cNvSpPr>
          <p:nvPr>
            <p:ph type="sldNum" sz="quarter" idx="12"/>
          </p:nvPr>
        </p:nvSpPr>
        <p:spPr/>
        <p:txBody>
          <a:bodyPr/>
          <a:lstStyle/>
          <a:p>
            <a:fld id="{9CF8445F-33C3-4B77-A046-2DEA1EA998B5}" type="slidenum">
              <a:rPr lang="fr-BE" smtClean="0"/>
              <a:t>13</a:t>
            </a:fld>
            <a:endParaRPr lang="fr-BE"/>
          </a:p>
        </p:txBody>
      </p:sp>
    </p:spTree>
    <p:extLst>
      <p:ext uri="{BB962C8B-B14F-4D97-AF65-F5344CB8AC3E}">
        <p14:creationId xmlns:p14="http://schemas.microsoft.com/office/powerpoint/2010/main" val="143420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6410-F40C-4D59-AD60-7AD593ECF43A}"/>
              </a:ext>
            </a:extLst>
          </p:cNvPr>
          <p:cNvSpPr>
            <a:spLocks noGrp="1"/>
          </p:cNvSpPr>
          <p:nvPr>
            <p:ph type="title"/>
          </p:nvPr>
        </p:nvSpPr>
        <p:spPr/>
        <p:txBody>
          <a:bodyPr/>
          <a:lstStyle/>
          <a:p>
            <a:r>
              <a:rPr lang="fr-FR" dirty="0"/>
              <a:t>How to? ANT</a:t>
            </a:r>
            <a:endParaRPr lang="en-US" dirty="0"/>
          </a:p>
        </p:txBody>
      </p:sp>
      <p:sp>
        <p:nvSpPr>
          <p:cNvPr id="3" name="Content Placeholder 2">
            <a:extLst>
              <a:ext uri="{FF2B5EF4-FFF2-40B4-BE49-F238E27FC236}">
                <a16:creationId xmlns:a16="http://schemas.microsoft.com/office/drawing/2014/main" id="{B5AF0142-A51C-4E91-AFB8-9E0D99202BBD}"/>
              </a:ext>
            </a:extLst>
          </p:cNvPr>
          <p:cNvSpPr>
            <a:spLocks noGrp="1"/>
          </p:cNvSpPr>
          <p:nvPr>
            <p:ph idx="1"/>
          </p:nvPr>
        </p:nvSpPr>
        <p:spPr/>
        <p:txBody>
          <a:bodyPr/>
          <a:lstStyle/>
          <a:p>
            <a:r>
              <a:rPr lang="fr-FR" dirty="0"/>
              <a:t>ANT </a:t>
            </a:r>
            <a:r>
              <a:rPr lang="fr-FR" dirty="0" err="1"/>
              <a:t>allows</a:t>
            </a:r>
            <a:r>
              <a:rPr lang="fr-FR" dirty="0"/>
              <a:t> us to </a:t>
            </a:r>
            <a:r>
              <a:rPr lang="fr-FR" dirty="0" err="1"/>
              <a:t>revisit</a:t>
            </a:r>
            <a:r>
              <a:rPr lang="fr-FR" dirty="0"/>
              <a:t> </a:t>
            </a:r>
            <a:r>
              <a:rPr lang="fr-FR" dirty="0" err="1"/>
              <a:t>epistemology</a:t>
            </a:r>
            <a:r>
              <a:rPr lang="fr-FR" dirty="0"/>
              <a:t> and to combine insights </a:t>
            </a:r>
            <a:r>
              <a:rPr lang="fr-FR" dirty="0" err="1"/>
              <a:t>from</a:t>
            </a:r>
            <a:r>
              <a:rPr lang="fr-FR" dirty="0"/>
              <a:t> </a:t>
            </a:r>
            <a:r>
              <a:rPr lang="fr-FR" dirty="0" err="1"/>
              <a:t>various</a:t>
            </a:r>
            <a:r>
              <a:rPr lang="fr-FR" dirty="0"/>
              <a:t> disciplines</a:t>
            </a:r>
          </a:p>
          <a:p>
            <a:r>
              <a:rPr lang="fr-FR" dirty="0"/>
              <a:t>ANT </a:t>
            </a:r>
            <a:r>
              <a:rPr lang="fr-FR" dirty="0" err="1"/>
              <a:t>theorists</a:t>
            </a:r>
            <a:r>
              <a:rPr lang="fr-FR" dirty="0"/>
              <a:t> </a:t>
            </a:r>
            <a:r>
              <a:rPr lang="fr-FR" dirty="0" err="1"/>
              <a:t>ask</a:t>
            </a:r>
            <a:r>
              <a:rPr lang="fr-FR" dirty="0"/>
              <a:t> us to </a:t>
            </a:r>
            <a:r>
              <a:rPr lang="fr-FR" dirty="0" err="1"/>
              <a:t>never</a:t>
            </a:r>
            <a:r>
              <a:rPr lang="fr-FR" dirty="0"/>
              <a:t> </a:t>
            </a:r>
            <a:r>
              <a:rPr lang="fr-FR" dirty="0" err="1"/>
              <a:t>take</a:t>
            </a:r>
            <a:r>
              <a:rPr lang="fr-FR" dirty="0"/>
              <a:t> the ‘social’ for </a:t>
            </a:r>
            <a:r>
              <a:rPr lang="fr-FR" dirty="0" err="1"/>
              <a:t>granted</a:t>
            </a:r>
            <a:r>
              <a:rPr lang="fr-FR" dirty="0"/>
              <a:t>, </a:t>
            </a:r>
            <a:r>
              <a:rPr lang="fr-FR" dirty="0" err="1"/>
              <a:t>something</a:t>
            </a:r>
            <a:r>
              <a:rPr lang="fr-FR" dirty="0"/>
              <a:t> </a:t>
            </a:r>
            <a:r>
              <a:rPr lang="fr-FR" dirty="0" err="1"/>
              <a:t>that</a:t>
            </a:r>
            <a:r>
              <a:rPr lang="fr-FR" dirty="0"/>
              <a:t> </a:t>
            </a:r>
            <a:r>
              <a:rPr lang="fr-FR" dirty="0" err="1"/>
              <a:t>most</a:t>
            </a:r>
            <a:r>
              <a:rPr lang="fr-FR" dirty="0"/>
              <a:t> </a:t>
            </a:r>
            <a:r>
              <a:rPr lang="fr-FR" dirty="0" err="1"/>
              <a:t>other</a:t>
            </a:r>
            <a:r>
              <a:rPr lang="fr-FR" dirty="0"/>
              <a:t> </a:t>
            </a:r>
            <a:r>
              <a:rPr lang="fr-FR" dirty="0" err="1"/>
              <a:t>approaches</a:t>
            </a:r>
            <a:r>
              <a:rPr lang="fr-FR" dirty="0"/>
              <a:t> </a:t>
            </a:r>
            <a:r>
              <a:rPr lang="fr-FR" dirty="0" err="1"/>
              <a:t>would</a:t>
            </a:r>
            <a:r>
              <a:rPr lang="fr-FR" dirty="0"/>
              <a:t> do:</a:t>
            </a:r>
          </a:p>
          <a:p>
            <a:pPr lvl="1"/>
            <a:r>
              <a:rPr lang="fr-FR" dirty="0"/>
              <a:t>Social ties </a:t>
            </a:r>
            <a:r>
              <a:rPr lang="fr-FR" dirty="0" err="1"/>
              <a:t>need</a:t>
            </a:r>
            <a:r>
              <a:rPr lang="fr-FR" dirty="0"/>
              <a:t> to </a:t>
            </a:r>
            <a:r>
              <a:rPr lang="fr-FR" dirty="0" err="1"/>
              <a:t>be</a:t>
            </a:r>
            <a:r>
              <a:rPr lang="fr-FR" dirty="0"/>
              <a:t> ‘</a:t>
            </a:r>
            <a:r>
              <a:rPr lang="fr-FR" dirty="0" err="1"/>
              <a:t>reassembled</a:t>
            </a:r>
            <a:r>
              <a:rPr lang="fr-FR" dirty="0"/>
              <a:t>’ (Latour 2005)</a:t>
            </a:r>
          </a:p>
          <a:p>
            <a:pPr lvl="1"/>
            <a:r>
              <a:rPr lang="fr-FR" dirty="0"/>
              <a:t>The social </a:t>
            </a:r>
            <a:r>
              <a:rPr lang="fr-FR" dirty="0" err="1"/>
              <a:t>is</a:t>
            </a:r>
            <a:r>
              <a:rPr lang="fr-FR" dirty="0"/>
              <a:t> not </a:t>
            </a:r>
            <a:r>
              <a:rPr lang="fr-FR" dirty="0" err="1"/>
              <a:t>only</a:t>
            </a:r>
            <a:r>
              <a:rPr lang="fr-FR" dirty="0"/>
              <a:t> </a:t>
            </a:r>
            <a:r>
              <a:rPr lang="fr-FR" dirty="0" err="1"/>
              <a:t>human</a:t>
            </a:r>
            <a:r>
              <a:rPr lang="fr-FR" dirty="0"/>
              <a:t>-made</a:t>
            </a:r>
          </a:p>
          <a:p>
            <a:pPr lvl="1"/>
            <a:r>
              <a:rPr lang="fr-FR" dirty="0"/>
              <a:t>Actors </a:t>
            </a:r>
            <a:r>
              <a:rPr lang="fr-FR" dirty="0" err="1"/>
              <a:t>cannot</a:t>
            </a:r>
            <a:r>
              <a:rPr lang="fr-FR" dirty="0"/>
              <a:t> </a:t>
            </a:r>
            <a:r>
              <a:rPr lang="fr-FR" dirty="0" err="1"/>
              <a:t>be</a:t>
            </a:r>
            <a:r>
              <a:rPr lang="fr-FR" dirty="0"/>
              <a:t> </a:t>
            </a:r>
            <a:r>
              <a:rPr lang="fr-FR" dirty="0" err="1"/>
              <a:t>assumed</a:t>
            </a:r>
            <a:r>
              <a:rPr lang="fr-FR" dirty="0"/>
              <a:t> to do </a:t>
            </a:r>
            <a:r>
              <a:rPr lang="fr-FR" dirty="0" err="1"/>
              <a:t>anything</a:t>
            </a:r>
            <a:r>
              <a:rPr lang="fr-FR" dirty="0"/>
              <a:t>: the world </a:t>
            </a:r>
            <a:r>
              <a:rPr lang="fr-FR" dirty="0" err="1"/>
              <a:t>needs</a:t>
            </a:r>
            <a:r>
              <a:rPr lang="fr-FR" dirty="0"/>
              <a:t> to </a:t>
            </a:r>
            <a:r>
              <a:rPr lang="fr-FR" dirty="0" err="1"/>
              <a:t>be</a:t>
            </a:r>
            <a:r>
              <a:rPr lang="fr-FR" dirty="0"/>
              <a:t> ‘</a:t>
            </a:r>
            <a:r>
              <a:rPr lang="fr-FR" dirty="0" err="1"/>
              <a:t>flattened</a:t>
            </a:r>
            <a:r>
              <a:rPr lang="fr-FR" dirty="0"/>
              <a:t>’</a:t>
            </a:r>
            <a:endParaRPr lang="en-US" dirty="0"/>
          </a:p>
        </p:txBody>
      </p:sp>
      <p:sp>
        <p:nvSpPr>
          <p:cNvPr id="4" name="Slide Number Placeholder 3">
            <a:extLst>
              <a:ext uri="{FF2B5EF4-FFF2-40B4-BE49-F238E27FC236}">
                <a16:creationId xmlns:a16="http://schemas.microsoft.com/office/drawing/2014/main" id="{160E26B5-081B-446E-BF1A-141B1D387446}"/>
              </a:ext>
            </a:extLst>
          </p:cNvPr>
          <p:cNvSpPr>
            <a:spLocks noGrp="1"/>
          </p:cNvSpPr>
          <p:nvPr>
            <p:ph type="sldNum" sz="quarter" idx="12"/>
          </p:nvPr>
        </p:nvSpPr>
        <p:spPr/>
        <p:txBody>
          <a:bodyPr/>
          <a:lstStyle/>
          <a:p>
            <a:fld id="{9CF8445F-33C3-4B77-A046-2DEA1EA998B5}" type="slidenum">
              <a:rPr lang="fr-BE" smtClean="0"/>
              <a:t>14</a:t>
            </a:fld>
            <a:endParaRPr lang="fr-BE"/>
          </a:p>
        </p:txBody>
      </p:sp>
    </p:spTree>
    <p:extLst>
      <p:ext uri="{BB962C8B-B14F-4D97-AF65-F5344CB8AC3E}">
        <p14:creationId xmlns:p14="http://schemas.microsoft.com/office/powerpoint/2010/main" val="205574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E811-B674-4EFC-89D8-EE3B997C4137}"/>
              </a:ext>
            </a:extLst>
          </p:cNvPr>
          <p:cNvSpPr>
            <a:spLocks noGrp="1"/>
          </p:cNvSpPr>
          <p:nvPr>
            <p:ph type="title"/>
          </p:nvPr>
        </p:nvSpPr>
        <p:spPr/>
        <p:txBody>
          <a:bodyPr/>
          <a:lstStyle/>
          <a:p>
            <a:r>
              <a:rPr lang="fr-FR" dirty="0"/>
              <a:t>How to? ANT</a:t>
            </a:r>
            <a:endParaRPr lang="en-US" dirty="0"/>
          </a:p>
        </p:txBody>
      </p:sp>
      <p:sp>
        <p:nvSpPr>
          <p:cNvPr id="3" name="Content Placeholder 2">
            <a:extLst>
              <a:ext uri="{FF2B5EF4-FFF2-40B4-BE49-F238E27FC236}">
                <a16:creationId xmlns:a16="http://schemas.microsoft.com/office/drawing/2014/main" id="{1BAC7C1A-DC9F-4FAD-B6F0-57147E01F941}"/>
              </a:ext>
            </a:extLst>
          </p:cNvPr>
          <p:cNvSpPr>
            <a:spLocks noGrp="1"/>
          </p:cNvSpPr>
          <p:nvPr>
            <p:ph idx="1"/>
          </p:nvPr>
        </p:nvSpPr>
        <p:spPr/>
        <p:txBody>
          <a:bodyPr/>
          <a:lstStyle/>
          <a:p>
            <a:r>
              <a:rPr lang="fr-FR" dirty="0"/>
              <a:t>3 </a:t>
            </a:r>
            <a:r>
              <a:rPr lang="fr-FR" dirty="0" err="1"/>
              <a:t>core</a:t>
            </a:r>
            <a:r>
              <a:rPr lang="fr-FR" dirty="0"/>
              <a:t> </a:t>
            </a:r>
            <a:r>
              <a:rPr lang="fr-FR" dirty="0" err="1"/>
              <a:t>epistemological</a:t>
            </a:r>
            <a:r>
              <a:rPr lang="fr-FR" dirty="0"/>
              <a:t> </a:t>
            </a:r>
            <a:r>
              <a:rPr lang="fr-FR" dirty="0" err="1"/>
              <a:t>principles</a:t>
            </a:r>
            <a:r>
              <a:rPr lang="fr-FR" dirty="0"/>
              <a:t>:</a:t>
            </a:r>
          </a:p>
          <a:p>
            <a:pPr lvl="1"/>
            <a:r>
              <a:rPr lang="fr-FR" i="1" dirty="0"/>
              <a:t>Agnosticism</a:t>
            </a:r>
            <a:r>
              <a:rPr lang="fr-FR" dirty="0"/>
              <a:t>: </a:t>
            </a:r>
            <a:r>
              <a:rPr lang="fr-FR" dirty="0" err="1"/>
              <a:t>don’t</a:t>
            </a:r>
            <a:r>
              <a:rPr lang="fr-FR" dirty="0"/>
              <a:t> </a:t>
            </a:r>
            <a:r>
              <a:rPr lang="fr-FR" dirty="0" err="1"/>
              <a:t>take</a:t>
            </a:r>
            <a:r>
              <a:rPr lang="fr-FR" dirty="0"/>
              <a:t> </a:t>
            </a:r>
            <a:r>
              <a:rPr lang="fr-FR" dirty="0" err="1"/>
              <a:t>anything</a:t>
            </a:r>
            <a:r>
              <a:rPr lang="fr-FR" dirty="0"/>
              <a:t> for </a:t>
            </a:r>
            <a:r>
              <a:rPr lang="fr-FR" dirty="0" err="1"/>
              <a:t>granted</a:t>
            </a:r>
            <a:endParaRPr lang="fr-FR" dirty="0"/>
          </a:p>
          <a:p>
            <a:pPr lvl="1"/>
            <a:r>
              <a:rPr lang="fr-FR" i="1" dirty="0" err="1"/>
              <a:t>Generalized</a:t>
            </a:r>
            <a:r>
              <a:rPr lang="fr-FR" i="1" dirty="0"/>
              <a:t> </a:t>
            </a:r>
            <a:r>
              <a:rPr lang="fr-FR" i="1" dirty="0" err="1"/>
              <a:t>symmetry</a:t>
            </a:r>
            <a:r>
              <a:rPr lang="fr-FR" dirty="0"/>
              <a:t>: </a:t>
            </a:r>
            <a:r>
              <a:rPr lang="fr-FR" dirty="0" err="1"/>
              <a:t>take</a:t>
            </a:r>
            <a:r>
              <a:rPr lang="fr-FR" dirty="0"/>
              <a:t> all </a:t>
            </a:r>
            <a:r>
              <a:rPr lang="fr-FR" dirty="0" err="1"/>
              <a:t>viewpoints</a:t>
            </a:r>
            <a:r>
              <a:rPr lang="fr-FR" dirty="0"/>
              <a:t> </a:t>
            </a:r>
            <a:r>
              <a:rPr lang="fr-FR" dirty="0" err="1"/>
              <a:t>into</a:t>
            </a:r>
            <a:r>
              <a:rPr lang="fr-FR" dirty="0"/>
              <a:t> </a:t>
            </a:r>
            <a:r>
              <a:rPr lang="fr-FR" dirty="0" err="1"/>
              <a:t>account</a:t>
            </a:r>
            <a:r>
              <a:rPr lang="fr-FR" dirty="0"/>
              <a:t> </a:t>
            </a:r>
            <a:r>
              <a:rPr lang="fr-FR" dirty="0" err="1"/>
              <a:t>without</a:t>
            </a:r>
            <a:r>
              <a:rPr lang="fr-FR" dirty="0"/>
              <a:t> </a:t>
            </a:r>
            <a:r>
              <a:rPr lang="fr-FR" dirty="0" err="1"/>
              <a:t>hierarchy</a:t>
            </a:r>
            <a:endParaRPr lang="fr-FR" dirty="0"/>
          </a:p>
          <a:p>
            <a:pPr lvl="1"/>
            <a:r>
              <a:rPr lang="fr-FR" i="1" dirty="0"/>
              <a:t>Free association</a:t>
            </a:r>
            <a:r>
              <a:rPr lang="fr-FR" dirty="0"/>
              <a:t>: follow the </a:t>
            </a:r>
            <a:r>
              <a:rPr lang="fr-FR" dirty="0" err="1"/>
              <a:t>intermediaries</a:t>
            </a:r>
            <a:r>
              <a:rPr lang="fr-FR" dirty="0"/>
              <a:t> and </a:t>
            </a:r>
            <a:r>
              <a:rPr lang="fr-FR" dirty="0" err="1"/>
              <a:t>mediators</a:t>
            </a:r>
            <a:r>
              <a:rPr lang="fr-FR" dirty="0"/>
              <a:t> </a:t>
            </a:r>
            <a:r>
              <a:rPr lang="fr-FR" dirty="0" err="1"/>
              <a:t>that</a:t>
            </a:r>
            <a:r>
              <a:rPr lang="fr-FR" dirty="0"/>
              <a:t> assemble the social (</a:t>
            </a:r>
            <a:r>
              <a:rPr lang="fr-FR" dirty="0" err="1"/>
              <a:t>which</a:t>
            </a:r>
            <a:r>
              <a:rPr lang="fr-FR" dirty="0"/>
              <a:t> </a:t>
            </a:r>
            <a:r>
              <a:rPr lang="fr-FR" dirty="0" err="1"/>
              <a:t>could</a:t>
            </a:r>
            <a:r>
              <a:rPr lang="fr-FR" dirty="0"/>
              <a:t> </a:t>
            </a:r>
            <a:r>
              <a:rPr lang="fr-FR" dirty="0" err="1"/>
              <a:t>mean</a:t>
            </a:r>
            <a:r>
              <a:rPr lang="fr-FR" dirty="0"/>
              <a:t> non-</a:t>
            </a:r>
            <a:r>
              <a:rPr lang="fr-FR" dirty="0" err="1"/>
              <a:t>humans</a:t>
            </a:r>
            <a:r>
              <a:rPr lang="fr-FR" dirty="0"/>
              <a:t>)</a:t>
            </a:r>
            <a:endParaRPr lang="en-US" dirty="0"/>
          </a:p>
          <a:p>
            <a:pPr marL="457200" lvl="1" indent="0">
              <a:buNone/>
            </a:pPr>
            <a:endParaRPr lang="fr-FR" dirty="0"/>
          </a:p>
          <a:p>
            <a:r>
              <a:rPr lang="fr-FR" dirty="0"/>
              <a:t>Theory-building, not </a:t>
            </a:r>
            <a:r>
              <a:rPr lang="fr-FR" dirty="0" err="1"/>
              <a:t>theory-testing</a:t>
            </a:r>
            <a:endParaRPr lang="fr-FR" dirty="0"/>
          </a:p>
        </p:txBody>
      </p:sp>
      <p:sp>
        <p:nvSpPr>
          <p:cNvPr id="4" name="Slide Number Placeholder 3">
            <a:extLst>
              <a:ext uri="{FF2B5EF4-FFF2-40B4-BE49-F238E27FC236}">
                <a16:creationId xmlns:a16="http://schemas.microsoft.com/office/drawing/2014/main" id="{A56D071F-9242-4D07-B4EB-ED63EC12285C}"/>
              </a:ext>
            </a:extLst>
          </p:cNvPr>
          <p:cNvSpPr>
            <a:spLocks noGrp="1"/>
          </p:cNvSpPr>
          <p:nvPr>
            <p:ph type="sldNum" sz="quarter" idx="12"/>
          </p:nvPr>
        </p:nvSpPr>
        <p:spPr/>
        <p:txBody>
          <a:bodyPr/>
          <a:lstStyle/>
          <a:p>
            <a:fld id="{9CF8445F-33C3-4B77-A046-2DEA1EA998B5}" type="slidenum">
              <a:rPr lang="fr-BE" smtClean="0"/>
              <a:t>15</a:t>
            </a:fld>
            <a:endParaRPr lang="fr-BE"/>
          </a:p>
        </p:txBody>
      </p:sp>
    </p:spTree>
    <p:extLst>
      <p:ext uri="{BB962C8B-B14F-4D97-AF65-F5344CB8AC3E}">
        <p14:creationId xmlns:p14="http://schemas.microsoft.com/office/powerpoint/2010/main" val="253746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D0FD-3314-4FA9-BF9E-98409E61A693}"/>
              </a:ext>
            </a:extLst>
          </p:cNvPr>
          <p:cNvSpPr>
            <a:spLocks noGrp="1"/>
          </p:cNvSpPr>
          <p:nvPr>
            <p:ph type="title"/>
          </p:nvPr>
        </p:nvSpPr>
        <p:spPr/>
        <p:txBody>
          <a:bodyPr/>
          <a:lstStyle/>
          <a:p>
            <a:r>
              <a:rPr lang="fr-FR" dirty="0"/>
              <a:t>How to? ANT</a:t>
            </a:r>
            <a:endParaRPr lang="en-US" dirty="0"/>
          </a:p>
        </p:txBody>
      </p:sp>
      <p:sp>
        <p:nvSpPr>
          <p:cNvPr id="3" name="Content Placeholder 2">
            <a:extLst>
              <a:ext uri="{FF2B5EF4-FFF2-40B4-BE49-F238E27FC236}">
                <a16:creationId xmlns:a16="http://schemas.microsoft.com/office/drawing/2014/main" id="{A1C02612-24DC-4337-B885-E50F0A7EE6B4}"/>
              </a:ext>
            </a:extLst>
          </p:cNvPr>
          <p:cNvSpPr>
            <a:spLocks noGrp="1"/>
          </p:cNvSpPr>
          <p:nvPr>
            <p:ph idx="1"/>
          </p:nvPr>
        </p:nvSpPr>
        <p:spPr/>
        <p:txBody>
          <a:bodyPr/>
          <a:lstStyle/>
          <a:p>
            <a:r>
              <a:rPr lang="fr-FR" dirty="0" err="1"/>
              <a:t>Empirics</a:t>
            </a:r>
            <a:r>
              <a:rPr lang="fr-FR" dirty="0"/>
              <a:t>: </a:t>
            </a:r>
            <a:r>
              <a:rPr lang="fr-FR" dirty="0" err="1"/>
              <a:t>only</a:t>
            </a:r>
            <a:r>
              <a:rPr lang="fr-FR" dirty="0"/>
              <a:t> inductive </a:t>
            </a:r>
            <a:r>
              <a:rPr lang="fr-FR" dirty="0" err="1"/>
              <a:t>methods</a:t>
            </a:r>
            <a:r>
              <a:rPr lang="fr-FR" dirty="0"/>
              <a:t> </a:t>
            </a:r>
            <a:r>
              <a:rPr lang="fr-FR" dirty="0" err="1"/>
              <a:t>allowing</a:t>
            </a:r>
            <a:r>
              <a:rPr lang="fr-FR" dirty="0"/>
              <a:t> for a description</a:t>
            </a:r>
          </a:p>
          <a:p>
            <a:pPr lvl="1"/>
            <a:r>
              <a:rPr lang="fr-FR" dirty="0" err="1"/>
              <a:t>Especially</a:t>
            </a:r>
            <a:r>
              <a:rPr lang="fr-FR" dirty="0"/>
              <a:t> </a:t>
            </a:r>
            <a:r>
              <a:rPr lang="fr-FR" dirty="0" err="1"/>
              <a:t>ethnography</a:t>
            </a:r>
            <a:endParaRPr lang="en-US" dirty="0"/>
          </a:p>
        </p:txBody>
      </p:sp>
      <p:sp>
        <p:nvSpPr>
          <p:cNvPr id="4" name="Slide Number Placeholder 3">
            <a:extLst>
              <a:ext uri="{FF2B5EF4-FFF2-40B4-BE49-F238E27FC236}">
                <a16:creationId xmlns:a16="http://schemas.microsoft.com/office/drawing/2014/main" id="{5BC5CE18-1AB3-48E2-A24F-EBFCCDD1ABBF}"/>
              </a:ext>
            </a:extLst>
          </p:cNvPr>
          <p:cNvSpPr>
            <a:spLocks noGrp="1"/>
          </p:cNvSpPr>
          <p:nvPr>
            <p:ph type="sldNum" sz="quarter" idx="12"/>
          </p:nvPr>
        </p:nvSpPr>
        <p:spPr/>
        <p:txBody>
          <a:bodyPr/>
          <a:lstStyle/>
          <a:p>
            <a:fld id="{9CF8445F-33C3-4B77-A046-2DEA1EA998B5}" type="slidenum">
              <a:rPr lang="fr-BE" smtClean="0"/>
              <a:t>16</a:t>
            </a:fld>
            <a:endParaRPr lang="fr-BE"/>
          </a:p>
        </p:txBody>
      </p:sp>
    </p:spTree>
    <p:extLst>
      <p:ext uri="{BB962C8B-B14F-4D97-AF65-F5344CB8AC3E}">
        <p14:creationId xmlns:p14="http://schemas.microsoft.com/office/powerpoint/2010/main" val="332795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B2C6-B785-405D-8878-28AEE87257F8}"/>
              </a:ext>
            </a:extLst>
          </p:cNvPr>
          <p:cNvSpPr>
            <a:spLocks noGrp="1"/>
          </p:cNvSpPr>
          <p:nvPr>
            <p:ph type="title"/>
          </p:nvPr>
        </p:nvSpPr>
        <p:spPr/>
        <p:txBody>
          <a:bodyPr/>
          <a:lstStyle/>
          <a:p>
            <a:r>
              <a:rPr lang="fr-FR" dirty="0"/>
              <a:t>ANT and national </a:t>
            </a:r>
            <a:r>
              <a:rPr lang="fr-FR" dirty="0" err="1"/>
              <a:t>institutional</a:t>
            </a:r>
            <a:r>
              <a:rPr lang="fr-FR" dirty="0"/>
              <a:t> </a:t>
            </a:r>
            <a:r>
              <a:rPr lang="fr-FR" dirty="0" err="1"/>
              <a:t>autonomy</a:t>
            </a:r>
            <a:r>
              <a:rPr lang="fr-FR" dirty="0"/>
              <a:t>: promises </a:t>
            </a:r>
            <a:endParaRPr lang="en-US" dirty="0"/>
          </a:p>
        </p:txBody>
      </p:sp>
      <p:sp>
        <p:nvSpPr>
          <p:cNvPr id="3" name="Content Placeholder 2">
            <a:extLst>
              <a:ext uri="{FF2B5EF4-FFF2-40B4-BE49-F238E27FC236}">
                <a16:creationId xmlns:a16="http://schemas.microsoft.com/office/drawing/2014/main" id="{2DB4709C-D542-4437-BEEA-B6023314F16D}"/>
              </a:ext>
            </a:extLst>
          </p:cNvPr>
          <p:cNvSpPr>
            <a:spLocks noGrp="1"/>
          </p:cNvSpPr>
          <p:nvPr>
            <p:ph idx="1"/>
          </p:nvPr>
        </p:nvSpPr>
        <p:spPr/>
        <p:txBody>
          <a:bodyPr/>
          <a:lstStyle/>
          <a:p>
            <a:r>
              <a:rPr lang="fr-FR" dirty="0"/>
              <a:t>Re-open black boxes </a:t>
            </a:r>
            <a:r>
              <a:rPr lang="fr-FR" dirty="0" err="1"/>
              <a:t>that</a:t>
            </a:r>
            <a:r>
              <a:rPr lang="fr-FR" dirty="0"/>
              <a:t> </a:t>
            </a:r>
            <a:r>
              <a:rPr lang="fr-FR" dirty="0" err="1"/>
              <a:t>seemed</a:t>
            </a:r>
            <a:r>
              <a:rPr lang="fr-FR" dirty="0"/>
              <a:t> </a:t>
            </a:r>
            <a:r>
              <a:rPr lang="fr-FR" dirty="0" err="1"/>
              <a:t>sealed</a:t>
            </a:r>
            <a:r>
              <a:rPr lang="fr-FR" dirty="0"/>
              <a:t> at first </a:t>
            </a:r>
            <a:r>
              <a:rPr lang="fr-FR" dirty="0" err="1"/>
              <a:t>glance</a:t>
            </a:r>
            <a:endParaRPr lang="fr-FR" dirty="0"/>
          </a:p>
          <a:p>
            <a:pPr lvl="1"/>
            <a:r>
              <a:rPr lang="fr-FR" dirty="0"/>
              <a:t>Ex: </a:t>
            </a:r>
            <a:r>
              <a:rPr lang="fr-FR" dirty="0" err="1"/>
              <a:t>Implementation</a:t>
            </a:r>
            <a:r>
              <a:rPr lang="fr-FR" dirty="0"/>
              <a:t> of </a:t>
            </a:r>
            <a:r>
              <a:rPr lang="fr-FR" dirty="0" err="1"/>
              <a:t>regulations</a:t>
            </a:r>
            <a:r>
              <a:rPr lang="fr-FR" dirty="0"/>
              <a:t>/directives at the national </a:t>
            </a:r>
            <a:r>
              <a:rPr lang="fr-FR" dirty="0" err="1"/>
              <a:t>level</a:t>
            </a:r>
            <a:endParaRPr lang="fr-FR" dirty="0"/>
          </a:p>
          <a:p>
            <a:endParaRPr lang="fr-FR" dirty="0"/>
          </a:p>
          <a:p>
            <a:r>
              <a:rPr lang="fr-FR" dirty="0" err="1"/>
              <a:t>Think</a:t>
            </a:r>
            <a:r>
              <a:rPr lang="fr-FR" dirty="0"/>
              <a:t> of the EU </a:t>
            </a:r>
            <a:r>
              <a:rPr lang="fr-FR" dirty="0" err="1"/>
              <a:t>legal</a:t>
            </a:r>
            <a:r>
              <a:rPr lang="fr-FR" dirty="0"/>
              <a:t> </a:t>
            </a:r>
            <a:r>
              <a:rPr lang="fr-FR" dirty="0" err="1"/>
              <a:t>order</a:t>
            </a:r>
            <a:r>
              <a:rPr lang="fr-FR" dirty="0"/>
              <a:t> as ‘engineering in action’, </a:t>
            </a:r>
            <a:r>
              <a:rPr lang="fr-FR" dirty="0" err="1"/>
              <a:t>rather</a:t>
            </a:r>
            <a:r>
              <a:rPr lang="fr-FR" dirty="0"/>
              <a:t> </a:t>
            </a:r>
            <a:r>
              <a:rPr lang="fr-FR" dirty="0" err="1"/>
              <a:t>than</a:t>
            </a:r>
            <a:r>
              <a:rPr lang="fr-FR" dirty="0"/>
              <a:t> an end in </a:t>
            </a:r>
            <a:r>
              <a:rPr lang="fr-FR" dirty="0" err="1"/>
              <a:t>itself</a:t>
            </a:r>
            <a:endParaRPr lang="fr-FR" dirty="0"/>
          </a:p>
          <a:p>
            <a:pPr lvl="1"/>
            <a:r>
              <a:rPr lang="fr-FR" dirty="0"/>
              <a:t>Adoption of an </a:t>
            </a:r>
            <a:r>
              <a:rPr lang="fr-FR" dirty="0" err="1"/>
              <a:t>act</a:t>
            </a:r>
            <a:r>
              <a:rPr lang="fr-FR" dirty="0"/>
              <a:t> = simple </a:t>
            </a:r>
            <a:r>
              <a:rPr lang="fr-FR" dirty="0" err="1"/>
              <a:t>step</a:t>
            </a:r>
            <a:r>
              <a:rPr lang="fr-FR" dirty="0"/>
              <a:t> in a </a:t>
            </a:r>
            <a:r>
              <a:rPr lang="fr-FR" dirty="0" err="1"/>
              <a:t>broader</a:t>
            </a:r>
            <a:r>
              <a:rPr lang="fr-FR" dirty="0"/>
              <a:t> </a:t>
            </a:r>
            <a:r>
              <a:rPr lang="fr-FR" dirty="0" err="1"/>
              <a:t>societal</a:t>
            </a:r>
            <a:r>
              <a:rPr lang="fr-FR" dirty="0"/>
              <a:t> process</a:t>
            </a:r>
          </a:p>
          <a:p>
            <a:endParaRPr lang="fr-FR" dirty="0"/>
          </a:p>
          <a:p>
            <a:r>
              <a:rPr lang="fr-FR" dirty="0"/>
              <a:t>Follow </a:t>
            </a:r>
            <a:r>
              <a:rPr lang="fr-FR" dirty="0" err="1"/>
              <a:t>controversies</a:t>
            </a:r>
            <a:endParaRPr lang="fr-FR" dirty="0"/>
          </a:p>
          <a:p>
            <a:endParaRPr lang="fr-FR" dirty="0"/>
          </a:p>
        </p:txBody>
      </p:sp>
      <p:sp>
        <p:nvSpPr>
          <p:cNvPr id="4" name="Slide Number Placeholder 3">
            <a:extLst>
              <a:ext uri="{FF2B5EF4-FFF2-40B4-BE49-F238E27FC236}">
                <a16:creationId xmlns:a16="http://schemas.microsoft.com/office/drawing/2014/main" id="{F2FFA2E9-F367-43B9-9B81-5553A8B28547}"/>
              </a:ext>
            </a:extLst>
          </p:cNvPr>
          <p:cNvSpPr>
            <a:spLocks noGrp="1"/>
          </p:cNvSpPr>
          <p:nvPr>
            <p:ph type="sldNum" sz="quarter" idx="12"/>
          </p:nvPr>
        </p:nvSpPr>
        <p:spPr/>
        <p:txBody>
          <a:bodyPr/>
          <a:lstStyle/>
          <a:p>
            <a:fld id="{9CF8445F-33C3-4B77-A046-2DEA1EA998B5}" type="slidenum">
              <a:rPr lang="fr-BE" smtClean="0"/>
              <a:t>17</a:t>
            </a:fld>
            <a:endParaRPr lang="fr-BE"/>
          </a:p>
        </p:txBody>
      </p:sp>
    </p:spTree>
    <p:extLst>
      <p:ext uri="{BB962C8B-B14F-4D97-AF65-F5344CB8AC3E}">
        <p14:creationId xmlns:p14="http://schemas.microsoft.com/office/powerpoint/2010/main" val="189275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6A73-ECDE-460C-B8EC-59C8F7CCA39F}"/>
              </a:ext>
            </a:extLst>
          </p:cNvPr>
          <p:cNvSpPr>
            <a:spLocks noGrp="1"/>
          </p:cNvSpPr>
          <p:nvPr>
            <p:ph type="title"/>
          </p:nvPr>
        </p:nvSpPr>
        <p:spPr/>
        <p:txBody>
          <a:bodyPr/>
          <a:lstStyle/>
          <a:p>
            <a:r>
              <a:rPr lang="fr-FR" dirty="0"/>
              <a:t>ANT and national </a:t>
            </a:r>
            <a:r>
              <a:rPr lang="fr-FR" dirty="0" err="1"/>
              <a:t>institutional</a:t>
            </a:r>
            <a:r>
              <a:rPr lang="fr-FR" dirty="0"/>
              <a:t> </a:t>
            </a:r>
            <a:r>
              <a:rPr lang="fr-FR" dirty="0" err="1"/>
              <a:t>autonomy</a:t>
            </a:r>
            <a:r>
              <a:rPr lang="fr-FR" dirty="0"/>
              <a:t>: challenges</a:t>
            </a:r>
            <a:endParaRPr lang="en-US" dirty="0"/>
          </a:p>
        </p:txBody>
      </p:sp>
      <p:sp>
        <p:nvSpPr>
          <p:cNvPr id="3" name="Content Placeholder 2">
            <a:extLst>
              <a:ext uri="{FF2B5EF4-FFF2-40B4-BE49-F238E27FC236}">
                <a16:creationId xmlns:a16="http://schemas.microsoft.com/office/drawing/2014/main" id="{43CFCBA9-7CEB-44A8-AC40-5C5A768491FF}"/>
              </a:ext>
            </a:extLst>
          </p:cNvPr>
          <p:cNvSpPr>
            <a:spLocks noGrp="1"/>
          </p:cNvSpPr>
          <p:nvPr>
            <p:ph idx="1"/>
          </p:nvPr>
        </p:nvSpPr>
        <p:spPr/>
        <p:txBody>
          <a:bodyPr/>
          <a:lstStyle/>
          <a:p>
            <a:r>
              <a:rPr lang="fr-FR" b="1" dirty="0" err="1"/>
              <a:t>Mainly</a:t>
            </a:r>
            <a:r>
              <a:rPr lang="fr-FR" b="1" dirty="0"/>
              <a:t> </a:t>
            </a:r>
            <a:r>
              <a:rPr lang="fr-FR" b="1" dirty="0" err="1"/>
              <a:t>methodological</a:t>
            </a:r>
            <a:endParaRPr lang="fr-FR" b="1" dirty="0"/>
          </a:p>
          <a:p>
            <a:r>
              <a:rPr lang="fr-FR" dirty="0"/>
              <a:t>ANT </a:t>
            </a:r>
            <a:r>
              <a:rPr lang="fr-FR" dirty="0" err="1"/>
              <a:t>purists</a:t>
            </a:r>
            <a:r>
              <a:rPr lang="fr-FR" dirty="0"/>
              <a:t> </a:t>
            </a:r>
            <a:r>
              <a:rPr lang="fr-FR" dirty="0" err="1"/>
              <a:t>advocate</a:t>
            </a:r>
            <a:r>
              <a:rPr lang="fr-FR" dirty="0"/>
              <a:t> an inductive qualitative </a:t>
            </a:r>
            <a:r>
              <a:rPr lang="fr-FR" dirty="0" err="1"/>
              <a:t>approach</a:t>
            </a:r>
            <a:r>
              <a:rPr lang="fr-FR" dirty="0"/>
              <a:t> of </a:t>
            </a:r>
            <a:r>
              <a:rPr lang="fr-FR" dirty="0" err="1"/>
              <a:t>historicized</a:t>
            </a:r>
            <a:r>
              <a:rPr lang="fr-FR" dirty="0"/>
              <a:t> social </a:t>
            </a:r>
            <a:r>
              <a:rPr lang="fr-FR" dirty="0" err="1"/>
              <a:t>phenomena</a:t>
            </a:r>
            <a:endParaRPr lang="fr-FR" dirty="0"/>
          </a:p>
          <a:p>
            <a:pPr lvl="1"/>
            <a:r>
              <a:rPr lang="fr-FR" i="1" dirty="0" err="1"/>
              <a:t>Difficult</a:t>
            </a:r>
            <a:r>
              <a:rPr lang="fr-FR" i="1" dirty="0"/>
              <a:t> to </a:t>
            </a:r>
            <a:r>
              <a:rPr lang="fr-FR" i="1" dirty="0" err="1"/>
              <a:t>generalize</a:t>
            </a:r>
            <a:r>
              <a:rPr lang="fr-FR" i="1" dirty="0"/>
              <a:t> </a:t>
            </a:r>
            <a:r>
              <a:rPr lang="fr-FR" i="1" dirty="0" err="1"/>
              <a:t>any</a:t>
            </a:r>
            <a:r>
              <a:rPr lang="fr-FR" i="1" dirty="0"/>
              <a:t> </a:t>
            </a:r>
            <a:r>
              <a:rPr lang="fr-FR" i="1" dirty="0" err="1"/>
              <a:t>hindsight</a:t>
            </a:r>
            <a:r>
              <a:rPr lang="fr-FR" i="1" dirty="0"/>
              <a:t> to a </a:t>
            </a:r>
            <a:r>
              <a:rPr lang="fr-FR" i="1" dirty="0" err="1"/>
              <a:t>broader</a:t>
            </a:r>
            <a:r>
              <a:rPr lang="fr-FR" i="1" dirty="0"/>
              <a:t> </a:t>
            </a:r>
            <a:r>
              <a:rPr lang="fr-FR" i="1" dirty="0" err="1"/>
              <a:t>field</a:t>
            </a:r>
            <a:r>
              <a:rPr lang="fr-FR" i="1" dirty="0"/>
              <a:t> of </a:t>
            </a:r>
            <a:r>
              <a:rPr lang="fr-FR" i="1" dirty="0" err="1"/>
              <a:t>study</a:t>
            </a:r>
            <a:r>
              <a:rPr lang="fr-FR" dirty="0"/>
              <a:t>: </a:t>
            </a:r>
            <a:r>
              <a:rPr lang="fr-FR" dirty="0" err="1"/>
              <a:t>does</a:t>
            </a:r>
            <a:r>
              <a:rPr lang="fr-FR" dirty="0"/>
              <a:t> not fit the ambitions of </a:t>
            </a:r>
            <a:r>
              <a:rPr lang="fr-FR" dirty="0" err="1"/>
              <a:t>our</a:t>
            </a:r>
            <a:r>
              <a:rPr lang="fr-FR" dirty="0"/>
              <a:t> </a:t>
            </a:r>
            <a:r>
              <a:rPr lang="fr-FR" dirty="0" err="1"/>
              <a:t>project</a:t>
            </a:r>
            <a:endParaRPr lang="en-US" dirty="0"/>
          </a:p>
        </p:txBody>
      </p:sp>
      <p:sp>
        <p:nvSpPr>
          <p:cNvPr id="4" name="Slide Number Placeholder 3">
            <a:extLst>
              <a:ext uri="{FF2B5EF4-FFF2-40B4-BE49-F238E27FC236}">
                <a16:creationId xmlns:a16="http://schemas.microsoft.com/office/drawing/2014/main" id="{9CE214CC-D459-4F47-8893-DC43752DC645}"/>
              </a:ext>
            </a:extLst>
          </p:cNvPr>
          <p:cNvSpPr>
            <a:spLocks noGrp="1"/>
          </p:cNvSpPr>
          <p:nvPr>
            <p:ph type="sldNum" sz="quarter" idx="12"/>
          </p:nvPr>
        </p:nvSpPr>
        <p:spPr/>
        <p:txBody>
          <a:bodyPr/>
          <a:lstStyle/>
          <a:p>
            <a:fld id="{9CF8445F-33C3-4B77-A046-2DEA1EA998B5}" type="slidenum">
              <a:rPr lang="fr-BE" smtClean="0"/>
              <a:t>18</a:t>
            </a:fld>
            <a:endParaRPr lang="fr-BE"/>
          </a:p>
        </p:txBody>
      </p:sp>
    </p:spTree>
    <p:extLst>
      <p:ext uri="{BB962C8B-B14F-4D97-AF65-F5344CB8AC3E}">
        <p14:creationId xmlns:p14="http://schemas.microsoft.com/office/powerpoint/2010/main" val="281387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BE84-934F-4FDD-935D-63F2D91D26F1}"/>
              </a:ext>
            </a:extLst>
          </p:cNvPr>
          <p:cNvSpPr>
            <a:spLocks noGrp="1"/>
          </p:cNvSpPr>
          <p:nvPr>
            <p:ph type="title"/>
          </p:nvPr>
        </p:nvSpPr>
        <p:spPr/>
        <p:txBody>
          <a:bodyPr/>
          <a:lstStyle/>
          <a:p>
            <a:r>
              <a:rPr lang="fr-FR" dirty="0"/>
              <a:t>Our use of ANT</a:t>
            </a:r>
            <a:endParaRPr lang="en-US" dirty="0"/>
          </a:p>
        </p:txBody>
      </p:sp>
      <p:sp>
        <p:nvSpPr>
          <p:cNvPr id="3" name="Content Placeholder 2">
            <a:extLst>
              <a:ext uri="{FF2B5EF4-FFF2-40B4-BE49-F238E27FC236}">
                <a16:creationId xmlns:a16="http://schemas.microsoft.com/office/drawing/2014/main" id="{B47D9DB9-69DC-47C9-B7F2-ECF2FA26C0FA}"/>
              </a:ext>
            </a:extLst>
          </p:cNvPr>
          <p:cNvSpPr>
            <a:spLocks noGrp="1"/>
          </p:cNvSpPr>
          <p:nvPr>
            <p:ph idx="1"/>
          </p:nvPr>
        </p:nvSpPr>
        <p:spPr/>
        <p:txBody>
          <a:bodyPr/>
          <a:lstStyle/>
          <a:p>
            <a:r>
              <a:rPr lang="fr-FR" b="1" dirty="0"/>
              <a:t>Stick to </a:t>
            </a:r>
            <a:r>
              <a:rPr lang="fr-FR" b="1" dirty="0" err="1"/>
              <a:t>ANT’s</a:t>
            </a:r>
            <a:r>
              <a:rPr lang="fr-FR" b="1" dirty="0"/>
              <a:t> </a:t>
            </a:r>
            <a:r>
              <a:rPr lang="fr-FR" b="1" dirty="0" err="1"/>
              <a:t>conceptual</a:t>
            </a:r>
            <a:r>
              <a:rPr lang="fr-FR" b="1" dirty="0"/>
              <a:t> </a:t>
            </a:r>
            <a:r>
              <a:rPr lang="fr-FR" b="1" dirty="0" err="1"/>
              <a:t>toolbox</a:t>
            </a:r>
            <a:endParaRPr lang="fr-FR" b="1" dirty="0"/>
          </a:p>
          <a:p>
            <a:pPr lvl="1"/>
            <a:r>
              <a:rPr lang="fr-FR" dirty="0"/>
              <a:t>Controversies, Translations, actants, </a:t>
            </a:r>
            <a:r>
              <a:rPr lang="fr-FR" dirty="0" err="1"/>
              <a:t>Obligatory</a:t>
            </a:r>
            <a:r>
              <a:rPr lang="fr-FR" dirty="0"/>
              <a:t> Passage Points</a:t>
            </a:r>
          </a:p>
          <a:p>
            <a:r>
              <a:rPr lang="fr-FR" b="1" dirty="0" err="1"/>
              <a:t>Keep</a:t>
            </a:r>
            <a:r>
              <a:rPr lang="fr-FR" b="1" dirty="0"/>
              <a:t> expectations open (</a:t>
            </a:r>
            <a:r>
              <a:rPr lang="fr-FR" b="1" dirty="0" err="1"/>
              <a:t>agnostic</a:t>
            </a:r>
            <a:r>
              <a:rPr lang="fr-FR" b="1" dirty="0"/>
              <a:t>), but not blind</a:t>
            </a:r>
          </a:p>
          <a:p>
            <a:pPr lvl="1"/>
            <a:r>
              <a:rPr lang="fr-FR" dirty="0"/>
              <a:t>Pure induction </a:t>
            </a:r>
            <a:r>
              <a:rPr lang="fr-FR" dirty="0" err="1"/>
              <a:t>does</a:t>
            </a:r>
            <a:r>
              <a:rPr lang="fr-FR" dirty="0"/>
              <a:t> not </a:t>
            </a:r>
            <a:r>
              <a:rPr lang="fr-FR" dirty="0" err="1"/>
              <a:t>allow</a:t>
            </a:r>
            <a:r>
              <a:rPr lang="fr-FR" dirty="0"/>
              <a:t> us to </a:t>
            </a:r>
            <a:r>
              <a:rPr lang="fr-FR" dirty="0" err="1"/>
              <a:t>provide</a:t>
            </a:r>
            <a:r>
              <a:rPr lang="fr-FR" dirty="0"/>
              <a:t> an </a:t>
            </a:r>
            <a:r>
              <a:rPr lang="fr-FR" dirty="0" err="1"/>
              <a:t>encompassing</a:t>
            </a:r>
            <a:r>
              <a:rPr lang="fr-FR" dirty="0"/>
              <a:t> </a:t>
            </a:r>
            <a:r>
              <a:rPr lang="fr-FR" dirty="0" err="1"/>
              <a:t>theory</a:t>
            </a:r>
            <a:r>
              <a:rPr lang="fr-FR" dirty="0"/>
              <a:t> of national </a:t>
            </a:r>
            <a:r>
              <a:rPr lang="fr-FR" dirty="0" err="1"/>
              <a:t>institutional</a:t>
            </a:r>
            <a:r>
              <a:rPr lang="fr-FR" dirty="0"/>
              <a:t> </a:t>
            </a:r>
            <a:r>
              <a:rPr lang="fr-FR" dirty="0" err="1"/>
              <a:t>autonomy</a:t>
            </a:r>
            <a:r>
              <a:rPr lang="fr-FR" dirty="0"/>
              <a:t> in EU </a:t>
            </a:r>
            <a:r>
              <a:rPr lang="fr-FR" dirty="0" err="1"/>
              <a:t>law</a:t>
            </a:r>
            <a:endParaRPr lang="fr-FR" dirty="0"/>
          </a:p>
        </p:txBody>
      </p:sp>
      <p:sp>
        <p:nvSpPr>
          <p:cNvPr id="4" name="Slide Number Placeholder 3">
            <a:extLst>
              <a:ext uri="{FF2B5EF4-FFF2-40B4-BE49-F238E27FC236}">
                <a16:creationId xmlns:a16="http://schemas.microsoft.com/office/drawing/2014/main" id="{A4451646-5C2E-436A-943C-CFB724B3E148}"/>
              </a:ext>
            </a:extLst>
          </p:cNvPr>
          <p:cNvSpPr>
            <a:spLocks noGrp="1"/>
          </p:cNvSpPr>
          <p:nvPr>
            <p:ph type="sldNum" sz="quarter" idx="12"/>
          </p:nvPr>
        </p:nvSpPr>
        <p:spPr/>
        <p:txBody>
          <a:bodyPr/>
          <a:lstStyle/>
          <a:p>
            <a:fld id="{9CF8445F-33C3-4B77-A046-2DEA1EA998B5}" type="slidenum">
              <a:rPr lang="fr-BE" smtClean="0"/>
              <a:t>19</a:t>
            </a:fld>
            <a:endParaRPr lang="fr-BE"/>
          </a:p>
        </p:txBody>
      </p:sp>
    </p:spTree>
    <p:extLst>
      <p:ext uri="{BB962C8B-B14F-4D97-AF65-F5344CB8AC3E}">
        <p14:creationId xmlns:p14="http://schemas.microsoft.com/office/powerpoint/2010/main" val="216765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D20B-1DEF-4F98-BB54-9C9475F464A2}"/>
              </a:ext>
            </a:extLst>
          </p:cNvPr>
          <p:cNvSpPr>
            <a:spLocks noGrp="1"/>
          </p:cNvSpPr>
          <p:nvPr>
            <p:ph type="title"/>
          </p:nvPr>
        </p:nvSpPr>
        <p:spPr/>
        <p:txBody>
          <a:bodyPr/>
          <a:lstStyle/>
          <a:p>
            <a:r>
              <a:rPr lang="en-US" dirty="0"/>
              <a:t>National Institutional Autonomy: double-edged sword</a:t>
            </a:r>
          </a:p>
        </p:txBody>
      </p:sp>
      <p:sp>
        <p:nvSpPr>
          <p:cNvPr id="3" name="Content Placeholder 2">
            <a:extLst>
              <a:ext uri="{FF2B5EF4-FFF2-40B4-BE49-F238E27FC236}">
                <a16:creationId xmlns:a16="http://schemas.microsoft.com/office/drawing/2014/main" id="{AA0A1325-AD81-4AEB-B3CC-03C5FEF42E07}"/>
              </a:ext>
            </a:extLst>
          </p:cNvPr>
          <p:cNvSpPr>
            <a:spLocks noGrp="1"/>
          </p:cNvSpPr>
          <p:nvPr>
            <p:ph idx="1"/>
          </p:nvPr>
        </p:nvSpPr>
        <p:spPr/>
        <p:txBody>
          <a:bodyPr/>
          <a:lstStyle/>
          <a:p>
            <a:r>
              <a:rPr lang="en-US" b="1" dirty="0"/>
              <a:t>Autonomy</a:t>
            </a:r>
            <a:r>
              <a:rPr lang="en-US" dirty="0"/>
              <a:t> = freedom to choose a certain course of action within certain boundaries</a:t>
            </a:r>
          </a:p>
          <a:p>
            <a:pPr lvl="1"/>
            <a:r>
              <a:rPr lang="en-US" i="1" dirty="0"/>
              <a:t>Boundaries</a:t>
            </a:r>
            <a:r>
              <a:rPr lang="en-US" dirty="0"/>
              <a:t>: harmonization framed by EU law</a:t>
            </a:r>
          </a:p>
          <a:p>
            <a:pPr lvl="1"/>
            <a:r>
              <a:rPr lang="en-US" i="1" dirty="0"/>
              <a:t>Freedom</a:t>
            </a:r>
            <a:r>
              <a:rPr lang="en-US" dirty="0"/>
              <a:t>: (Relatively) independent implementation of EU law at national level </a:t>
            </a:r>
          </a:p>
          <a:p>
            <a:r>
              <a:rPr lang="en-US" b="1" dirty="0"/>
              <a:t>Art. 288(3) TFEU</a:t>
            </a:r>
            <a:r>
              <a:rPr lang="en-US" dirty="0"/>
              <a:t>: “A directive shall be binding, as to the result to be achieved, upon each Member State to which it is addressed, but shall leave to the national authorities the choice of form and methods.”</a:t>
            </a:r>
          </a:p>
          <a:p>
            <a:pPr lvl="1"/>
            <a:r>
              <a:rPr lang="en-US" i="1" dirty="0"/>
              <a:t>Substance</a:t>
            </a:r>
            <a:r>
              <a:rPr lang="en-US" dirty="0"/>
              <a:t> = harmonization</a:t>
            </a:r>
          </a:p>
          <a:p>
            <a:pPr lvl="1"/>
            <a:r>
              <a:rPr lang="en-US" i="1" dirty="0"/>
              <a:t>Process</a:t>
            </a:r>
            <a:r>
              <a:rPr lang="en-US" dirty="0"/>
              <a:t> = autonomy (implementation and administrative organization)</a:t>
            </a:r>
          </a:p>
        </p:txBody>
      </p:sp>
      <p:sp>
        <p:nvSpPr>
          <p:cNvPr id="4" name="Slide Number Placeholder 3">
            <a:extLst>
              <a:ext uri="{FF2B5EF4-FFF2-40B4-BE49-F238E27FC236}">
                <a16:creationId xmlns:a16="http://schemas.microsoft.com/office/drawing/2014/main" id="{D0AE2E66-5176-42AA-95C5-E88F86AEDBE9}"/>
              </a:ext>
            </a:extLst>
          </p:cNvPr>
          <p:cNvSpPr>
            <a:spLocks noGrp="1"/>
          </p:cNvSpPr>
          <p:nvPr>
            <p:ph type="sldNum" sz="quarter" idx="12"/>
          </p:nvPr>
        </p:nvSpPr>
        <p:spPr/>
        <p:txBody>
          <a:bodyPr/>
          <a:lstStyle/>
          <a:p>
            <a:fld id="{9CF8445F-33C3-4B77-A046-2DEA1EA998B5}" type="slidenum">
              <a:rPr lang="fr-BE" smtClean="0"/>
              <a:t>2</a:t>
            </a:fld>
            <a:endParaRPr lang="fr-BE"/>
          </a:p>
        </p:txBody>
      </p:sp>
    </p:spTree>
    <p:extLst>
      <p:ext uri="{BB962C8B-B14F-4D97-AF65-F5344CB8AC3E}">
        <p14:creationId xmlns:p14="http://schemas.microsoft.com/office/powerpoint/2010/main" val="1190622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C78C-3A44-4B02-9577-AB91B4FC1F0F}"/>
              </a:ext>
            </a:extLst>
          </p:cNvPr>
          <p:cNvSpPr>
            <a:spLocks noGrp="1"/>
          </p:cNvSpPr>
          <p:nvPr>
            <p:ph type="title"/>
          </p:nvPr>
        </p:nvSpPr>
        <p:spPr/>
        <p:txBody>
          <a:bodyPr/>
          <a:lstStyle/>
          <a:p>
            <a:r>
              <a:rPr lang="fr-FR" dirty="0"/>
              <a:t>Our use of ANT</a:t>
            </a:r>
            <a:endParaRPr lang="en-US" dirty="0"/>
          </a:p>
        </p:txBody>
      </p:sp>
      <p:sp>
        <p:nvSpPr>
          <p:cNvPr id="3" name="Content Placeholder 2">
            <a:extLst>
              <a:ext uri="{FF2B5EF4-FFF2-40B4-BE49-F238E27FC236}">
                <a16:creationId xmlns:a16="http://schemas.microsoft.com/office/drawing/2014/main" id="{B75465B5-25D6-4D2A-9B39-D17F9006835F}"/>
              </a:ext>
            </a:extLst>
          </p:cNvPr>
          <p:cNvSpPr>
            <a:spLocks noGrp="1"/>
          </p:cNvSpPr>
          <p:nvPr>
            <p:ph idx="1"/>
          </p:nvPr>
        </p:nvSpPr>
        <p:spPr/>
        <p:txBody>
          <a:bodyPr/>
          <a:lstStyle/>
          <a:p>
            <a:r>
              <a:rPr lang="fr-FR" dirty="0" err="1"/>
              <a:t>Symmetry</a:t>
            </a:r>
            <a:r>
              <a:rPr lang="fr-FR" dirty="0"/>
              <a:t>: </a:t>
            </a:r>
            <a:r>
              <a:rPr lang="fr-FR" dirty="0" err="1"/>
              <a:t>impossibility</a:t>
            </a:r>
            <a:r>
              <a:rPr lang="fr-FR" dirty="0"/>
              <a:t> of </a:t>
            </a:r>
            <a:r>
              <a:rPr lang="fr-FR" dirty="0" err="1"/>
              <a:t>following</a:t>
            </a:r>
            <a:r>
              <a:rPr lang="fr-FR" dirty="0"/>
              <a:t> all </a:t>
            </a:r>
            <a:r>
              <a:rPr lang="fr-FR" dirty="0" err="1"/>
              <a:t>viewpoints</a:t>
            </a:r>
            <a:r>
              <a:rPr lang="fr-FR" dirty="0"/>
              <a:t> </a:t>
            </a:r>
            <a:r>
              <a:rPr lang="fr-FR" dirty="0" err="1"/>
              <a:t>equally</a:t>
            </a:r>
            <a:endParaRPr lang="fr-FR" dirty="0"/>
          </a:p>
          <a:p>
            <a:pPr lvl="1"/>
            <a:r>
              <a:rPr lang="fr-FR" dirty="0"/>
              <a:t>EU </a:t>
            </a:r>
            <a:r>
              <a:rPr lang="fr-FR" dirty="0" err="1"/>
              <a:t>side</a:t>
            </a:r>
            <a:r>
              <a:rPr lang="fr-FR" dirty="0"/>
              <a:t>: </a:t>
            </a:r>
            <a:r>
              <a:rPr lang="fr-FR" i="1" dirty="0" err="1"/>
              <a:t>classic</a:t>
            </a:r>
            <a:r>
              <a:rPr lang="fr-FR" i="1" dirty="0"/>
              <a:t> doctrinal </a:t>
            </a:r>
            <a:r>
              <a:rPr lang="fr-FR" i="1" dirty="0" err="1"/>
              <a:t>approach</a:t>
            </a:r>
            <a:r>
              <a:rPr lang="fr-FR" i="1" dirty="0"/>
              <a:t> of </a:t>
            </a:r>
            <a:r>
              <a:rPr lang="fr-FR" i="1" dirty="0" err="1"/>
              <a:t>norms</a:t>
            </a:r>
            <a:endParaRPr lang="fr-FR" i="1" dirty="0"/>
          </a:p>
          <a:p>
            <a:pPr lvl="2"/>
            <a:r>
              <a:rPr lang="fr-FR" dirty="0" err="1"/>
              <a:t>Allows</a:t>
            </a:r>
            <a:r>
              <a:rPr lang="fr-FR" dirty="0"/>
              <a:t> for the </a:t>
            </a:r>
            <a:r>
              <a:rPr lang="fr-FR" dirty="0" err="1"/>
              <a:t>study</a:t>
            </a:r>
            <a:r>
              <a:rPr lang="fr-FR" dirty="0"/>
              <a:t> of areas of the </a:t>
            </a:r>
            <a:r>
              <a:rPr lang="fr-FR" dirty="0" err="1"/>
              <a:t>project</a:t>
            </a:r>
            <a:endParaRPr lang="fr-FR" dirty="0"/>
          </a:p>
          <a:p>
            <a:pPr lvl="2"/>
            <a:r>
              <a:rPr lang="fr-FR" dirty="0"/>
              <a:t>Doctrinal </a:t>
            </a:r>
            <a:r>
              <a:rPr lang="fr-FR" dirty="0" err="1"/>
              <a:t>work</a:t>
            </a:r>
            <a:r>
              <a:rPr lang="fr-FR" dirty="0"/>
              <a:t> </a:t>
            </a:r>
            <a:r>
              <a:rPr lang="fr-FR" dirty="0" err="1"/>
              <a:t>unpacks</a:t>
            </a:r>
            <a:r>
              <a:rPr lang="fr-FR" dirty="0"/>
              <a:t> the </a:t>
            </a:r>
            <a:r>
              <a:rPr lang="fr-FR" dirty="0" err="1"/>
              <a:t>potential</a:t>
            </a:r>
            <a:r>
              <a:rPr lang="fr-FR" dirty="0"/>
              <a:t> </a:t>
            </a:r>
            <a:r>
              <a:rPr lang="fr-FR" dirty="0" err="1"/>
              <a:t>interpretation</a:t>
            </a:r>
            <a:r>
              <a:rPr lang="fr-FR" dirty="0"/>
              <a:t> </a:t>
            </a:r>
            <a:r>
              <a:rPr lang="fr-FR" dirty="0" err="1"/>
              <a:t>paths</a:t>
            </a:r>
            <a:r>
              <a:rPr lang="fr-FR" dirty="0"/>
              <a:t> </a:t>
            </a:r>
            <a:r>
              <a:rPr lang="fr-FR" dirty="0" err="1"/>
              <a:t>available</a:t>
            </a:r>
            <a:r>
              <a:rPr lang="fr-FR" dirty="0"/>
              <a:t> to national administrations</a:t>
            </a:r>
          </a:p>
          <a:p>
            <a:pPr lvl="1"/>
            <a:r>
              <a:rPr lang="fr-FR" dirty="0"/>
              <a:t>National </a:t>
            </a:r>
            <a:r>
              <a:rPr lang="fr-FR" dirty="0" err="1"/>
              <a:t>side</a:t>
            </a:r>
            <a:r>
              <a:rPr lang="fr-FR" dirty="0"/>
              <a:t>: </a:t>
            </a:r>
            <a:r>
              <a:rPr lang="fr-FR" dirty="0" err="1"/>
              <a:t>sample</a:t>
            </a:r>
            <a:r>
              <a:rPr lang="fr-FR" dirty="0"/>
              <a:t> of four </a:t>
            </a:r>
            <a:r>
              <a:rPr lang="fr-FR" dirty="0" err="1"/>
              <a:t>member</a:t>
            </a:r>
            <a:r>
              <a:rPr lang="fr-FR" dirty="0"/>
              <a:t> states (</a:t>
            </a:r>
            <a:r>
              <a:rPr lang="fr-FR" dirty="0" err="1"/>
              <a:t>diversity</a:t>
            </a:r>
            <a:r>
              <a:rPr lang="fr-FR" dirty="0"/>
              <a:t>)</a:t>
            </a:r>
          </a:p>
          <a:p>
            <a:pPr lvl="2"/>
            <a:r>
              <a:rPr lang="fr-FR" i="1" dirty="0"/>
              <a:t>Mapping of </a:t>
            </a:r>
            <a:r>
              <a:rPr lang="fr-FR" i="1" dirty="0" err="1"/>
              <a:t>involved</a:t>
            </a:r>
            <a:r>
              <a:rPr lang="fr-FR" i="1" dirty="0"/>
              <a:t> stakeholders </a:t>
            </a:r>
            <a:r>
              <a:rPr lang="fr-FR" dirty="0"/>
              <a:t>in the </a:t>
            </a:r>
            <a:r>
              <a:rPr lang="fr-FR" dirty="0" err="1"/>
              <a:t>implementation</a:t>
            </a:r>
            <a:r>
              <a:rPr lang="fr-FR" dirty="0"/>
              <a:t> of EU </a:t>
            </a:r>
            <a:r>
              <a:rPr lang="fr-FR" dirty="0" err="1"/>
              <a:t>rules</a:t>
            </a:r>
            <a:endParaRPr lang="fr-FR" dirty="0"/>
          </a:p>
          <a:p>
            <a:pPr lvl="2"/>
            <a:r>
              <a:rPr lang="fr-FR" i="1" dirty="0"/>
              <a:t>Interviews</a:t>
            </a:r>
            <a:r>
              <a:rPr lang="fr-FR" dirty="0"/>
              <a:t> </a:t>
            </a:r>
            <a:r>
              <a:rPr lang="fr-FR" dirty="0" err="1"/>
              <a:t>informed</a:t>
            </a:r>
            <a:r>
              <a:rPr lang="fr-FR" dirty="0"/>
              <a:t> by doctrinal </a:t>
            </a:r>
            <a:r>
              <a:rPr lang="fr-FR" dirty="0" err="1"/>
              <a:t>work</a:t>
            </a:r>
            <a:r>
              <a:rPr lang="fr-FR" dirty="0"/>
              <a:t> (semi-structure): </a:t>
            </a:r>
            <a:r>
              <a:rPr lang="fr-FR" dirty="0" err="1"/>
              <a:t>remains</a:t>
            </a:r>
            <a:r>
              <a:rPr lang="fr-FR" dirty="0"/>
              <a:t> open </a:t>
            </a:r>
            <a:r>
              <a:rPr lang="fr-FR" dirty="0" err="1"/>
              <a:t>without</a:t>
            </a:r>
            <a:r>
              <a:rPr lang="fr-FR" dirty="0"/>
              <a:t> </a:t>
            </a:r>
            <a:r>
              <a:rPr lang="fr-FR" dirty="0" err="1"/>
              <a:t>imposing</a:t>
            </a:r>
            <a:r>
              <a:rPr lang="fr-FR" dirty="0"/>
              <a:t> </a:t>
            </a:r>
            <a:r>
              <a:rPr lang="fr-FR" dirty="0" err="1"/>
              <a:t>too</a:t>
            </a:r>
            <a:r>
              <a:rPr lang="fr-FR" dirty="0"/>
              <a:t> </a:t>
            </a:r>
            <a:r>
              <a:rPr lang="fr-FR" dirty="0" err="1"/>
              <a:t>much</a:t>
            </a:r>
            <a:r>
              <a:rPr lang="fr-FR" dirty="0"/>
              <a:t> of the </a:t>
            </a:r>
            <a:r>
              <a:rPr lang="fr-FR" dirty="0" err="1"/>
              <a:t>researcher’s</a:t>
            </a:r>
            <a:r>
              <a:rPr lang="fr-FR" dirty="0"/>
              <a:t> </a:t>
            </a:r>
            <a:r>
              <a:rPr lang="fr-FR" dirty="0" err="1"/>
              <a:t>bias</a:t>
            </a:r>
            <a:r>
              <a:rPr lang="fr-FR" dirty="0"/>
              <a:t> on the </a:t>
            </a:r>
            <a:r>
              <a:rPr lang="fr-FR" dirty="0" err="1"/>
              <a:t>interviewees</a:t>
            </a:r>
            <a:r>
              <a:rPr lang="fr-FR" dirty="0"/>
              <a:t>, but </a:t>
            </a:r>
            <a:r>
              <a:rPr lang="fr-FR" dirty="0" err="1"/>
              <a:t>also</a:t>
            </a:r>
            <a:r>
              <a:rPr lang="fr-FR" dirty="0"/>
              <a:t> </a:t>
            </a:r>
            <a:r>
              <a:rPr lang="fr-FR" dirty="0" err="1"/>
              <a:t>allows</a:t>
            </a:r>
            <a:r>
              <a:rPr lang="fr-FR" dirty="0"/>
              <a:t> for more observations</a:t>
            </a:r>
          </a:p>
          <a:p>
            <a:pPr lvl="2"/>
            <a:r>
              <a:rPr lang="fr-FR" dirty="0" err="1"/>
              <a:t>Intermediary</a:t>
            </a:r>
            <a:r>
              <a:rPr lang="fr-FR" dirty="0"/>
              <a:t> </a:t>
            </a:r>
            <a:r>
              <a:rPr lang="fr-FR" dirty="0" err="1"/>
              <a:t>analysis</a:t>
            </a:r>
            <a:r>
              <a:rPr lang="fr-FR" dirty="0"/>
              <a:t>, </a:t>
            </a:r>
            <a:r>
              <a:rPr lang="fr-FR" dirty="0" err="1"/>
              <a:t>then</a:t>
            </a:r>
            <a:r>
              <a:rPr lang="fr-FR" dirty="0"/>
              <a:t> </a:t>
            </a:r>
            <a:r>
              <a:rPr lang="fr-FR" i="1" dirty="0" err="1"/>
              <a:t>attempts</a:t>
            </a:r>
            <a:r>
              <a:rPr lang="fr-FR" i="1" dirty="0"/>
              <a:t> at </a:t>
            </a:r>
            <a:r>
              <a:rPr lang="fr-FR" i="1" dirty="0" err="1"/>
              <a:t>generalization</a:t>
            </a:r>
            <a:r>
              <a:rPr lang="fr-FR" i="1" dirty="0"/>
              <a:t> </a:t>
            </a:r>
            <a:r>
              <a:rPr lang="fr-FR" dirty="0"/>
              <a:t>by </a:t>
            </a:r>
            <a:r>
              <a:rPr lang="fr-FR" dirty="0" err="1"/>
              <a:t>sending</a:t>
            </a:r>
            <a:r>
              <a:rPr lang="fr-FR" dirty="0"/>
              <a:t> out a </a:t>
            </a:r>
            <a:r>
              <a:rPr lang="fr-FR" i="1" dirty="0"/>
              <a:t>questionnaire</a:t>
            </a:r>
            <a:r>
              <a:rPr lang="fr-FR" dirty="0"/>
              <a:t> to all </a:t>
            </a:r>
            <a:r>
              <a:rPr lang="fr-FR" dirty="0" err="1"/>
              <a:t>identified</a:t>
            </a:r>
            <a:r>
              <a:rPr lang="fr-FR" dirty="0"/>
              <a:t> national civil servants</a:t>
            </a:r>
            <a:endParaRPr lang="en-US" dirty="0"/>
          </a:p>
        </p:txBody>
      </p:sp>
      <p:sp>
        <p:nvSpPr>
          <p:cNvPr id="4" name="Slide Number Placeholder 3">
            <a:extLst>
              <a:ext uri="{FF2B5EF4-FFF2-40B4-BE49-F238E27FC236}">
                <a16:creationId xmlns:a16="http://schemas.microsoft.com/office/drawing/2014/main" id="{C7EDEF1B-41C8-4793-A5FC-DE6CCFF65834}"/>
              </a:ext>
            </a:extLst>
          </p:cNvPr>
          <p:cNvSpPr>
            <a:spLocks noGrp="1"/>
          </p:cNvSpPr>
          <p:nvPr>
            <p:ph type="sldNum" sz="quarter" idx="12"/>
          </p:nvPr>
        </p:nvSpPr>
        <p:spPr/>
        <p:txBody>
          <a:bodyPr/>
          <a:lstStyle/>
          <a:p>
            <a:fld id="{9CF8445F-33C3-4B77-A046-2DEA1EA998B5}" type="slidenum">
              <a:rPr lang="fr-BE" smtClean="0"/>
              <a:t>20</a:t>
            </a:fld>
            <a:endParaRPr lang="fr-BE"/>
          </a:p>
        </p:txBody>
      </p:sp>
    </p:spTree>
    <p:extLst>
      <p:ext uri="{BB962C8B-B14F-4D97-AF65-F5344CB8AC3E}">
        <p14:creationId xmlns:p14="http://schemas.microsoft.com/office/powerpoint/2010/main" val="115491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55DF-EA47-0CBF-631B-4E02EA23C4A6}"/>
              </a:ext>
            </a:extLst>
          </p:cNvPr>
          <p:cNvSpPr>
            <a:spLocks noGrp="1"/>
          </p:cNvSpPr>
          <p:nvPr>
            <p:ph type="title"/>
          </p:nvPr>
        </p:nvSpPr>
        <p:spPr/>
        <p:txBody>
          <a:bodyPr/>
          <a:lstStyle/>
          <a:p>
            <a:r>
              <a:rPr lang="en-US" dirty="0"/>
              <a:t>Acknowledgements</a:t>
            </a:r>
          </a:p>
        </p:txBody>
      </p:sp>
      <p:sp>
        <p:nvSpPr>
          <p:cNvPr id="3" name="Slide Number Placeholder 2">
            <a:extLst>
              <a:ext uri="{FF2B5EF4-FFF2-40B4-BE49-F238E27FC236}">
                <a16:creationId xmlns:a16="http://schemas.microsoft.com/office/drawing/2014/main" id="{8D560CED-D534-2FD0-2122-CCDFE1CB30FC}"/>
              </a:ext>
            </a:extLst>
          </p:cNvPr>
          <p:cNvSpPr>
            <a:spLocks noGrp="1"/>
          </p:cNvSpPr>
          <p:nvPr>
            <p:ph type="sldNum" sz="quarter" idx="12"/>
          </p:nvPr>
        </p:nvSpPr>
        <p:spPr/>
        <p:txBody>
          <a:bodyPr/>
          <a:lstStyle/>
          <a:p>
            <a:fld id="{9CF8445F-33C3-4B77-A046-2DEA1EA998B5}" type="slidenum">
              <a:rPr lang="fr-BE" smtClean="0"/>
              <a:t>21</a:t>
            </a:fld>
            <a:endParaRPr lang="fr-BE"/>
          </a:p>
        </p:txBody>
      </p:sp>
      <p:sp>
        <p:nvSpPr>
          <p:cNvPr id="4" name="Content Placeholder 3">
            <a:extLst>
              <a:ext uri="{FF2B5EF4-FFF2-40B4-BE49-F238E27FC236}">
                <a16:creationId xmlns:a16="http://schemas.microsoft.com/office/drawing/2014/main" id="{91601FC0-43E8-826B-DED1-00CDFC0105F7}"/>
              </a:ext>
            </a:extLst>
          </p:cNvPr>
          <p:cNvSpPr>
            <a:spLocks noGrp="1"/>
          </p:cNvSpPr>
          <p:nvPr>
            <p:ph idx="1"/>
          </p:nvPr>
        </p:nvSpPr>
        <p:spPr/>
        <p:txBody>
          <a:bodyPr/>
          <a:lstStyle/>
          <a:p>
            <a:r>
              <a:rPr lang="en-BE" sz="1800">
                <a:effectLst/>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Research Council (ERC) under the European Union's Horizon 2020 research and innovation programme (grant agreement n° 948473)</a:t>
            </a:r>
            <a:endParaRPr lang="en-US"/>
          </a:p>
        </p:txBody>
      </p:sp>
    </p:spTree>
    <p:extLst>
      <p:ext uri="{BB962C8B-B14F-4D97-AF65-F5344CB8AC3E}">
        <p14:creationId xmlns:p14="http://schemas.microsoft.com/office/powerpoint/2010/main" val="360079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5EDD-DDCC-421F-B6F3-E5CEA4EA38F1}"/>
              </a:ext>
            </a:extLst>
          </p:cNvPr>
          <p:cNvSpPr>
            <a:spLocks noGrp="1"/>
          </p:cNvSpPr>
          <p:nvPr>
            <p:ph type="title"/>
          </p:nvPr>
        </p:nvSpPr>
        <p:spPr/>
        <p:txBody>
          <a:bodyPr/>
          <a:lstStyle/>
          <a:p>
            <a:r>
              <a:rPr lang="en-US" dirty="0"/>
              <a:t>National Institutional Autonomy: double-edged swords</a:t>
            </a:r>
          </a:p>
        </p:txBody>
      </p:sp>
      <p:sp>
        <p:nvSpPr>
          <p:cNvPr id="3" name="Content Placeholder 2">
            <a:extLst>
              <a:ext uri="{FF2B5EF4-FFF2-40B4-BE49-F238E27FC236}">
                <a16:creationId xmlns:a16="http://schemas.microsoft.com/office/drawing/2014/main" id="{F03B7E67-70F8-42A0-ADC5-3A3C357474D0}"/>
              </a:ext>
            </a:extLst>
          </p:cNvPr>
          <p:cNvSpPr>
            <a:spLocks noGrp="1"/>
          </p:cNvSpPr>
          <p:nvPr>
            <p:ph idx="1"/>
          </p:nvPr>
        </p:nvSpPr>
        <p:spPr/>
        <p:txBody>
          <a:bodyPr>
            <a:normAutofit/>
          </a:bodyPr>
          <a:lstStyle/>
          <a:p>
            <a:r>
              <a:rPr lang="fr-FR" dirty="0"/>
              <a:t>The concept of </a:t>
            </a:r>
            <a:r>
              <a:rPr lang="fr-FR" dirty="0" err="1"/>
              <a:t>autonomy</a:t>
            </a:r>
            <a:r>
              <a:rPr lang="fr-FR" dirty="0"/>
              <a:t> can lead to 2 types of </a:t>
            </a:r>
            <a:r>
              <a:rPr lang="fr-FR" dirty="0" err="1"/>
              <a:t>scholarships</a:t>
            </a:r>
            <a:endParaRPr lang="fr-FR" dirty="0"/>
          </a:p>
          <a:p>
            <a:r>
              <a:rPr lang="fr-FR" b="1" dirty="0"/>
              <a:t>Autonomy as </a:t>
            </a:r>
            <a:r>
              <a:rPr lang="fr-FR" b="1" dirty="0" err="1"/>
              <a:t>principle</a:t>
            </a:r>
            <a:endParaRPr lang="fr-FR" b="1" dirty="0"/>
          </a:p>
          <a:p>
            <a:pPr lvl="1"/>
            <a:r>
              <a:rPr lang="fr-FR" u="sng" dirty="0" err="1"/>
              <a:t>Idea</a:t>
            </a:r>
            <a:r>
              <a:rPr lang="fr-FR" dirty="0"/>
              <a:t>: </a:t>
            </a:r>
            <a:r>
              <a:rPr lang="fr-FR" dirty="0" err="1"/>
              <a:t>Provide</a:t>
            </a:r>
            <a:r>
              <a:rPr lang="fr-FR" dirty="0"/>
              <a:t> a </a:t>
            </a:r>
            <a:r>
              <a:rPr lang="fr-FR" dirty="0" err="1"/>
              <a:t>theoretical</a:t>
            </a:r>
            <a:r>
              <a:rPr lang="fr-FR" dirty="0"/>
              <a:t> </a:t>
            </a:r>
            <a:r>
              <a:rPr lang="fr-FR" dirty="0" err="1"/>
              <a:t>appraisal</a:t>
            </a:r>
            <a:r>
              <a:rPr lang="fr-FR" dirty="0"/>
              <a:t> of the </a:t>
            </a:r>
            <a:r>
              <a:rPr lang="fr-FR" dirty="0" err="1"/>
              <a:t>conduct</a:t>
            </a:r>
            <a:r>
              <a:rPr lang="fr-FR" dirty="0"/>
              <a:t> </a:t>
            </a:r>
            <a:r>
              <a:rPr lang="fr-FR" dirty="0" err="1"/>
              <a:t>that</a:t>
            </a:r>
            <a:r>
              <a:rPr lang="fr-FR" dirty="0"/>
              <a:t> </a:t>
            </a:r>
            <a:r>
              <a:rPr lang="fr-FR" dirty="0" err="1"/>
              <a:t>actors</a:t>
            </a:r>
            <a:r>
              <a:rPr lang="fr-FR" dirty="0"/>
              <a:t> </a:t>
            </a:r>
            <a:r>
              <a:rPr lang="fr-FR" i="1" dirty="0" err="1"/>
              <a:t>ought</a:t>
            </a:r>
            <a:r>
              <a:rPr lang="fr-FR" i="1" dirty="0"/>
              <a:t> to </a:t>
            </a:r>
            <a:r>
              <a:rPr lang="fr-FR" dirty="0" err="1"/>
              <a:t>apply</a:t>
            </a:r>
            <a:endParaRPr lang="fr-FR" dirty="0"/>
          </a:p>
          <a:p>
            <a:pPr lvl="1"/>
            <a:r>
              <a:rPr lang="fr-FR" u="sng" dirty="0"/>
              <a:t>Normative </a:t>
            </a:r>
            <a:r>
              <a:rPr lang="fr-FR" u="sng" dirty="0" err="1"/>
              <a:t>understanding</a:t>
            </a:r>
            <a:r>
              <a:rPr lang="fr-FR" dirty="0"/>
              <a:t> of </a:t>
            </a:r>
            <a:r>
              <a:rPr lang="fr-FR" dirty="0" err="1"/>
              <a:t>autonomy</a:t>
            </a:r>
            <a:r>
              <a:rPr lang="fr-FR" dirty="0"/>
              <a:t>: </a:t>
            </a:r>
            <a:r>
              <a:rPr lang="fr-FR" dirty="0" err="1"/>
              <a:t>creation</a:t>
            </a:r>
            <a:r>
              <a:rPr lang="fr-FR" dirty="0"/>
              <a:t>/</a:t>
            </a:r>
            <a:r>
              <a:rPr lang="fr-FR" dirty="0" err="1"/>
              <a:t>interpretation</a:t>
            </a:r>
            <a:r>
              <a:rPr lang="fr-FR" dirty="0"/>
              <a:t> of </a:t>
            </a:r>
            <a:r>
              <a:rPr lang="fr-FR" i="1" dirty="0"/>
              <a:t>standards</a:t>
            </a:r>
            <a:r>
              <a:rPr lang="fr-FR" dirty="0"/>
              <a:t> of </a:t>
            </a:r>
            <a:r>
              <a:rPr lang="fr-FR" dirty="0" err="1"/>
              <a:t>proper</a:t>
            </a:r>
            <a:r>
              <a:rPr lang="fr-FR" dirty="0"/>
              <a:t> politico-administrative </a:t>
            </a:r>
            <a:r>
              <a:rPr lang="fr-FR" dirty="0" err="1"/>
              <a:t>behavior</a:t>
            </a:r>
            <a:endParaRPr lang="fr-FR" dirty="0"/>
          </a:p>
          <a:p>
            <a:pPr lvl="1"/>
            <a:r>
              <a:rPr lang="fr-FR" dirty="0"/>
              <a:t>For the EU: respect the administrative </a:t>
            </a:r>
            <a:r>
              <a:rPr lang="fr-FR" dirty="0" err="1"/>
              <a:t>choices</a:t>
            </a:r>
            <a:r>
              <a:rPr lang="fr-FR" dirty="0"/>
              <a:t> of </a:t>
            </a:r>
            <a:r>
              <a:rPr lang="fr-FR" dirty="0" err="1"/>
              <a:t>member</a:t>
            </a:r>
            <a:r>
              <a:rPr lang="fr-FR" dirty="0"/>
              <a:t> states / For national administrations: </a:t>
            </a:r>
            <a:r>
              <a:rPr lang="fr-FR" dirty="0" err="1"/>
              <a:t>implement</a:t>
            </a:r>
            <a:r>
              <a:rPr lang="fr-FR" dirty="0"/>
              <a:t> the acquis </a:t>
            </a:r>
            <a:r>
              <a:rPr lang="fr-FR" dirty="0" err="1"/>
              <a:t>without</a:t>
            </a:r>
            <a:r>
              <a:rPr lang="fr-FR" dirty="0"/>
              <a:t> </a:t>
            </a:r>
            <a:r>
              <a:rPr lang="fr-FR" dirty="0" err="1"/>
              <a:t>interference</a:t>
            </a:r>
            <a:r>
              <a:rPr lang="fr-FR" dirty="0"/>
              <a:t> </a:t>
            </a:r>
            <a:r>
              <a:rPr lang="fr-FR" dirty="0" err="1"/>
              <a:t>from</a:t>
            </a:r>
            <a:r>
              <a:rPr lang="fr-FR" dirty="0"/>
              <a:t> </a:t>
            </a:r>
            <a:r>
              <a:rPr lang="fr-FR" dirty="0" err="1"/>
              <a:t>specific</a:t>
            </a:r>
            <a:r>
              <a:rPr lang="fr-FR" dirty="0"/>
              <a:t> </a:t>
            </a:r>
            <a:r>
              <a:rPr lang="fr-FR" dirty="0" err="1"/>
              <a:t>organizational</a:t>
            </a:r>
            <a:r>
              <a:rPr lang="fr-FR" dirty="0"/>
              <a:t> arrangements</a:t>
            </a:r>
          </a:p>
          <a:p>
            <a:pPr lvl="1"/>
            <a:r>
              <a:rPr lang="fr-FR" u="sng" dirty="0" err="1"/>
              <a:t>Scholarships</a:t>
            </a:r>
            <a:r>
              <a:rPr lang="fr-FR" dirty="0"/>
              <a:t>: </a:t>
            </a:r>
            <a:r>
              <a:rPr lang="fr-FR" dirty="0" err="1"/>
              <a:t>political</a:t>
            </a:r>
            <a:r>
              <a:rPr lang="fr-FR" dirty="0"/>
              <a:t> </a:t>
            </a:r>
            <a:r>
              <a:rPr lang="fr-FR" dirty="0" err="1"/>
              <a:t>theory</a:t>
            </a:r>
            <a:r>
              <a:rPr lang="fr-FR" dirty="0"/>
              <a:t>, doctrinal </a:t>
            </a:r>
            <a:r>
              <a:rPr lang="fr-FR" dirty="0" err="1"/>
              <a:t>legal</a:t>
            </a:r>
            <a:r>
              <a:rPr lang="fr-FR" dirty="0"/>
              <a:t> </a:t>
            </a:r>
            <a:r>
              <a:rPr lang="fr-FR" dirty="0" err="1"/>
              <a:t>scholarship</a:t>
            </a:r>
            <a:endParaRPr lang="fr-FR" dirty="0"/>
          </a:p>
          <a:p>
            <a:pPr lvl="1"/>
            <a:endParaRPr lang="fr-FR" dirty="0"/>
          </a:p>
        </p:txBody>
      </p:sp>
      <p:sp>
        <p:nvSpPr>
          <p:cNvPr id="4" name="Slide Number Placeholder 3">
            <a:extLst>
              <a:ext uri="{FF2B5EF4-FFF2-40B4-BE49-F238E27FC236}">
                <a16:creationId xmlns:a16="http://schemas.microsoft.com/office/drawing/2014/main" id="{F627E778-9818-45FC-B2C4-ACEE82D0B9C0}"/>
              </a:ext>
            </a:extLst>
          </p:cNvPr>
          <p:cNvSpPr>
            <a:spLocks noGrp="1"/>
          </p:cNvSpPr>
          <p:nvPr>
            <p:ph type="sldNum" sz="quarter" idx="12"/>
          </p:nvPr>
        </p:nvSpPr>
        <p:spPr/>
        <p:txBody>
          <a:bodyPr/>
          <a:lstStyle/>
          <a:p>
            <a:fld id="{9CF8445F-33C3-4B77-A046-2DEA1EA998B5}" type="slidenum">
              <a:rPr lang="fr-BE" smtClean="0"/>
              <a:t>3</a:t>
            </a:fld>
            <a:endParaRPr lang="fr-BE"/>
          </a:p>
        </p:txBody>
      </p:sp>
    </p:spTree>
    <p:extLst>
      <p:ext uri="{BB962C8B-B14F-4D97-AF65-F5344CB8AC3E}">
        <p14:creationId xmlns:p14="http://schemas.microsoft.com/office/powerpoint/2010/main" val="103018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E00-28BC-415A-B950-35A17B2555D0}"/>
              </a:ext>
            </a:extLst>
          </p:cNvPr>
          <p:cNvSpPr>
            <a:spLocks noGrp="1"/>
          </p:cNvSpPr>
          <p:nvPr>
            <p:ph type="title"/>
          </p:nvPr>
        </p:nvSpPr>
        <p:spPr/>
        <p:txBody>
          <a:bodyPr/>
          <a:lstStyle/>
          <a:p>
            <a:r>
              <a:rPr lang="en-US" dirty="0"/>
              <a:t>National Institutional Autonomy: double-edged swords</a:t>
            </a:r>
          </a:p>
        </p:txBody>
      </p:sp>
      <p:sp>
        <p:nvSpPr>
          <p:cNvPr id="3" name="Content Placeholder 2">
            <a:extLst>
              <a:ext uri="{FF2B5EF4-FFF2-40B4-BE49-F238E27FC236}">
                <a16:creationId xmlns:a16="http://schemas.microsoft.com/office/drawing/2014/main" id="{1E182F0F-765C-4E3B-A075-F25739E6E821}"/>
              </a:ext>
            </a:extLst>
          </p:cNvPr>
          <p:cNvSpPr>
            <a:spLocks noGrp="1"/>
          </p:cNvSpPr>
          <p:nvPr>
            <p:ph idx="1"/>
          </p:nvPr>
        </p:nvSpPr>
        <p:spPr/>
        <p:txBody>
          <a:bodyPr/>
          <a:lstStyle/>
          <a:p>
            <a:r>
              <a:rPr lang="fr-FR" b="1" dirty="0"/>
              <a:t>Autonomy as practice</a:t>
            </a:r>
          </a:p>
          <a:p>
            <a:pPr lvl="1"/>
            <a:r>
              <a:rPr lang="fr-FR" dirty="0"/>
              <a:t>Distinction </a:t>
            </a:r>
            <a:r>
              <a:rPr lang="fr-FR" dirty="0" err="1"/>
              <a:t>between</a:t>
            </a:r>
            <a:r>
              <a:rPr lang="fr-FR" dirty="0"/>
              <a:t> </a:t>
            </a:r>
            <a:r>
              <a:rPr lang="fr-FR" i="1" dirty="0"/>
              <a:t>substance</a:t>
            </a:r>
            <a:r>
              <a:rPr lang="fr-FR" dirty="0"/>
              <a:t> and </a:t>
            </a:r>
            <a:r>
              <a:rPr lang="fr-FR" i="1" dirty="0"/>
              <a:t>process</a:t>
            </a:r>
            <a:r>
              <a:rPr lang="fr-FR" dirty="0"/>
              <a:t> </a:t>
            </a:r>
            <a:r>
              <a:rPr lang="fr-FR" dirty="0" err="1"/>
              <a:t>is</a:t>
            </a:r>
            <a:r>
              <a:rPr lang="fr-FR" dirty="0"/>
              <a:t> not </a:t>
            </a:r>
            <a:r>
              <a:rPr lang="fr-FR" dirty="0" err="1"/>
              <a:t>necessarily</a:t>
            </a:r>
            <a:r>
              <a:rPr lang="fr-FR" dirty="0"/>
              <a:t> </a:t>
            </a:r>
            <a:r>
              <a:rPr lang="fr-FR" dirty="0" err="1"/>
              <a:t>clear-cut</a:t>
            </a:r>
            <a:r>
              <a:rPr lang="fr-FR" dirty="0"/>
              <a:t> in practice</a:t>
            </a:r>
          </a:p>
          <a:p>
            <a:pPr lvl="1"/>
            <a:r>
              <a:rPr lang="fr-FR" dirty="0"/>
              <a:t>Autonomy </a:t>
            </a:r>
            <a:r>
              <a:rPr lang="fr-FR" dirty="0" err="1"/>
              <a:t>may</a:t>
            </a:r>
            <a:r>
              <a:rPr lang="fr-FR" dirty="0"/>
              <a:t> </a:t>
            </a:r>
            <a:r>
              <a:rPr lang="fr-FR" dirty="0" err="1"/>
              <a:t>be</a:t>
            </a:r>
            <a:r>
              <a:rPr lang="fr-FR" dirty="0"/>
              <a:t> </a:t>
            </a:r>
            <a:r>
              <a:rPr lang="fr-FR" i="1" dirty="0"/>
              <a:t>de jure </a:t>
            </a:r>
            <a:r>
              <a:rPr lang="fr-FR" dirty="0" err="1"/>
              <a:t>respected</a:t>
            </a:r>
            <a:r>
              <a:rPr lang="fr-FR" dirty="0"/>
              <a:t> by the </a:t>
            </a:r>
            <a:r>
              <a:rPr lang="fr-FR" dirty="0" err="1"/>
              <a:t>legislator</a:t>
            </a:r>
            <a:r>
              <a:rPr lang="fr-FR" dirty="0"/>
              <a:t>, but </a:t>
            </a:r>
            <a:r>
              <a:rPr lang="fr-FR" dirty="0" err="1"/>
              <a:t>be</a:t>
            </a:r>
            <a:r>
              <a:rPr lang="fr-FR" dirty="0"/>
              <a:t> </a:t>
            </a:r>
            <a:r>
              <a:rPr lang="fr-FR" dirty="0" err="1"/>
              <a:t>perceived</a:t>
            </a:r>
            <a:r>
              <a:rPr lang="fr-FR" dirty="0"/>
              <a:t> as </a:t>
            </a:r>
            <a:r>
              <a:rPr lang="fr-FR" dirty="0" err="1"/>
              <a:t>disregarded</a:t>
            </a:r>
            <a:r>
              <a:rPr lang="fr-FR" dirty="0"/>
              <a:t> </a:t>
            </a:r>
            <a:r>
              <a:rPr lang="fr-FR" i="1" dirty="0"/>
              <a:t>de facto</a:t>
            </a:r>
            <a:r>
              <a:rPr lang="fr-FR" dirty="0"/>
              <a:t> by (national) </a:t>
            </a:r>
            <a:r>
              <a:rPr lang="fr-FR" dirty="0" err="1"/>
              <a:t>implementing</a:t>
            </a:r>
            <a:r>
              <a:rPr lang="fr-FR" dirty="0"/>
              <a:t> </a:t>
            </a:r>
            <a:r>
              <a:rPr lang="fr-FR" dirty="0" err="1"/>
              <a:t>authorities</a:t>
            </a:r>
            <a:r>
              <a:rPr lang="fr-FR" dirty="0"/>
              <a:t> (ex: K 03/21)</a:t>
            </a:r>
          </a:p>
          <a:p>
            <a:pPr lvl="1"/>
            <a:r>
              <a:rPr lang="fr-FR" dirty="0"/>
              <a:t>Autonomy </a:t>
            </a:r>
            <a:r>
              <a:rPr lang="fr-FR" dirty="0" err="1"/>
              <a:t>may</a:t>
            </a:r>
            <a:r>
              <a:rPr lang="fr-FR" dirty="0"/>
              <a:t> </a:t>
            </a:r>
            <a:r>
              <a:rPr lang="fr-FR" dirty="0" err="1"/>
              <a:t>be</a:t>
            </a:r>
            <a:r>
              <a:rPr lang="fr-FR" dirty="0"/>
              <a:t> </a:t>
            </a:r>
            <a:r>
              <a:rPr lang="fr-FR" i="1" dirty="0"/>
              <a:t>de jure </a:t>
            </a:r>
            <a:r>
              <a:rPr lang="fr-FR" dirty="0" err="1"/>
              <a:t>disregarded</a:t>
            </a:r>
            <a:r>
              <a:rPr lang="fr-FR" dirty="0"/>
              <a:t>, but </a:t>
            </a:r>
            <a:r>
              <a:rPr lang="fr-FR" dirty="0" err="1"/>
              <a:t>such</a:t>
            </a:r>
            <a:r>
              <a:rPr lang="fr-FR" dirty="0"/>
              <a:t> </a:t>
            </a:r>
            <a:r>
              <a:rPr lang="fr-FR" dirty="0" err="1"/>
              <a:t>disregard</a:t>
            </a:r>
            <a:r>
              <a:rPr lang="fr-FR" dirty="0"/>
              <a:t> </a:t>
            </a:r>
            <a:r>
              <a:rPr lang="fr-FR" dirty="0" err="1"/>
              <a:t>may</a:t>
            </a:r>
            <a:r>
              <a:rPr lang="fr-FR" dirty="0"/>
              <a:t> </a:t>
            </a:r>
            <a:r>
              <a:rPr lang="fr-FR" i="1" dirty="0"/>
              <a:t>de facto </a:t>
            </a:r>
            <a:r>
              <a:rPr lang="fr-FR" dirty="0" err="1"/>
              <a:t>be</a:t>
            </a:r>
            <a:r>
              <a:rPr lang="fr-FR" dirty="0"/>
              <a:t> </a:t>
            </a:r>
            <a:r>
              <a:rPr lang="fr-FR" dirty="0" err="1"/>
              <a:t>overlooked</a:t>
            </a:r>
            <a:r>
              <a:rPr lang="fr-FR" dirty="0"/>
              <a:t>/</a:t>
            </a:r>
            <a:r>
              <a:rPr lang="fr-FR" dirty="0" err="1"/>
              <a:t>voluntarily</a:t>
            </a:r>
            <a:r>
              <a:rPr lang="fr-FR" dirty="0"/>
              <a:t> </a:t>
            </a:r>
            <a:r>
              <a:rPr lang="fr-FR" dirty="0" err="1"/>
              <a:t>ignored</a:t>
            </a:r>
            <a:r>
              <a:rPr lang="fr-FR" dirty="0"/>
              <a:t> by national administrations (ex: art. 51 GDPR)</a:t>
            </a:r>
            <a:endParaRPr lang="en-US" dirty="0"/>
          </a:p>
          <a:p>
            <a:r>
              <a:rPr lang="en-US" dirty="0"/>
              <a:t>Autonomy is also a question of </a:t>
            </a:r>
            <a:r>
              <a:rPr lang="en-US" i="1" dirty="0"/>
              <a:t>perceptions</a:t>
            </a:r>
          </a:p>
          <a:p>
            <a:pPr lvl="1"/>
            <a:r>
              <a:rPr lang="en-US" dirty="0"/>
              <a:t>Scholarships: political science and sociology</a:t>
            </a:r>
          </a:p>
        </p:txBody>
      </p:sp>
      <p:sp>
        <p:nvSpPr>
          <p:cNvPr id="4" name="Slide Number Placeholder 3">
            <a:extLst>
              <a:ext uri="{FF2B5EF4-FFF2-40B4-BE49-F238E27FC236}">
                <a16:creationId xmlns:a16="http://schemas.microsoft.com/office/drawing/2014/main" id="{90C92459-DD05-49F3-8DD9-F350A470CBDF}"/>
              </a:ext>
            </a:extLst>
          </p:cNvPr>
          <p:cNvSpPr>
            <a:spLocks noGrp="1"/>
          </p:cNvSpPr>
          <p:nvPr>
            <p:ph type="sldNum" sz="quarter" idx="12"/>
          </p:nvPr>
        </p:nvSpPr>
        <p:spPr/>
        <p:txBody>
          <a:bodyPr/>
          <a:lstStyle/>
          <a:p>
            <a:fld id="{9CF8445F-33C3-4B77-A046-2DEA1EA998B5}" type="slidenum">
              <a:rPr lang="fr-BE" smtClean="0"/>
              <a:t>4</a:t>
            </a:fld>
            <a:endParaRPr lang="fr-BE"/>
          </a:p>
        </p:txBody>
      </p:sp>
    </p:spTree>
    <p:extLst>
      <p:ext uri="{BB962C8B-B14F-4D97-AF65-F5344CB8AC3E}">
        <p14:creationId xmlns:p14="http://schemas.microsoft.com/office/powerpoint/2010/main" val="199131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0A56-F9BF-4C86-9434-8A66499C3952}"/>
              </a:ext>
            </a:extLst>
          </p:cNvPr>
          <p:cNvSpPr>
            <a:spLocks noGrp="1"/>
          </p:cNvSpPr>
          <p:nvPr>
            <p:ph type="title"/>
          </p:nvPr>
        </p:nvSpPr>
        <p:spPr/>
        <p:txBody>
          <a:bodyPr/>
          <a:lstStyle/>
          <a:p>
            <a:r>
              <a:rPr lang="fr-FR" dirty="0"/>
              <a:t>Combining </a:t>
            </a:r>
            <a:r>
              <a:rPr lang="fr-FR" dirty="0" err="1"/>
              <a:t>disciplinary</a:t>
            </a:r>
            <a:r>
              <a:rPr lang="fr-FR" dirty="0"/>
              <a:t> </a:t>
            </a:r>
            <a:r>
              <a:rPr lang="fr-FR" dirty="0" err="1"/>
              <a:t>accounts</a:t>
            </a:r>
            <a:r>
              <a:rPr lang="fr-FR" dirty="0"/>
              <a:t>: an </a:t>
            </a:r>
            <a:r>
              <a:rPr lang="fr-FR" dirty="0" err="1"/>
              <a:t>insurmountable</a:t>
            </a:r>
            <a:r>
              <a:rPr lang="fr-FR" dirty="0"/>
              <a:t> </a:t>
            </a:r>
            <a:r>
              <a:rPr lang="fr-FR" dirty="0" err="1"/>
              <a:t>task</a:t>
            </a:r>
            <a:r>
              <a:rPr lang="fr-FR" dirty="0"/>
              <a:t>?</a:t>
            </a:r>
            <a:endParaRPr lang="en-US" dirty="0"/>
          </a:p>
        </p:txBody>
      </p:sp>
      <p:sp>
        <p:nvSpPr>
          <p:cNvPr id="3" name="Content Placeholder 2">
            <a:extLst>
              <a:ext uri="{FF2B5EF4-FFF2-40B4-BE49-F238E27FC236}">
                <a16:creationId xmlns:a16="http://schemas.microsoft.com/office/drawing/2014/main" id="{AD6912B1-47EC-4EAD-92D5-840DFA4C8AA0}"/>
              </a:ext>
            </a:extLst>
          </p:cNvPr>
          <p:cNvSpPr>
            <a:spLocks noGrp="1"/>
          </p:cNvSpPr>
          <p:nvPr>
            <p:ph idx="1"/>
          </p:nvPr>
        </p:nvSpPr>
        <p:spPr/>
        <p:txBody>
          <a:bodyPr/>
          <a:lstStyle/>
          <a:p>
            <a:r>
              <a:rPr lang="fr-FR" dirty="0"/>
              <a:t>Normative and </a:t>
            </a:r>
            <a:r>
              <a:rPr lang="fr-FR" dirty="0" err="1"/>
              <a:t>empirical</a:t>
            </a:r>
            <a:r>
              <a:rPr lang="fr-FR" dirty="0"/>
              <a:t> </a:t>
            </a:r>
            <a:r>
              <a:rPr lang="fr-FR" dirty="0" err="1"/>
              <a:t>accounts</a:t>
            </a:r>
            <a:r>
              <a:rPr lang="fr-FR" dirty="0"/>
              <a:t> can </a:t>
            </a:r>
            <a:r>
              <a:rPr lang="fr-FR" dirty="0" err="1"/>
              <a:t>be</a:t>
            </a:r>
            <a:r>
              <a:rPr lang="fr-FR" dirty="0"/>
              <a:t> </a:t>
            </a:r>
            <a:r>
              <a:rPr lang="fr-FR" dirty="0" err="1"/>
              <a:t>treated</a:t>
            </a:r>
            <a:r>
              <a:rPr lang="fr-FR" dirty="0"/>
              <a:t> in isolation</a:t>
            </a:r>
          </a:p>
          <a:p>
            <a:pPr lvl="1"/>
            <a:r>
              <a:rPr lang="fr-FR" dirty="0" err="1"/>
              <a:t>Often</a:t>
            </a:r>
            <a:r>
              <a:rPr lang="fr-FR" dirty="0"/>
              <a:t> the case: </a:t>
            </a:r>
            <a:r>
              <a:rPr lang="fr-FR" dirty="0" err="1"/>
              <a:t>legitimacy</a:t>
            </a:r>
            <a:r>
              <a:rPr lang="fr-FR" dirty="0"/>
              <a:t> (normative/</a:t>
            </a:r>
            <a:r>
              <a:rPr lang="fr-FR" dirty="0" err="1"/>
              <a:t>sociological</a:t>
            </a:r>
            <a:r>
              <a:rPr lang="fr-FR" dirty="0"/>
              <a:t>), </a:t>
            </a:r>
            <a:r>
              <a:rPr lang="fr-FR" dirty="0" err="1"/>
              <a:t>judicialization</a:t>
            </a:r>
            <a:r>
              <a:rPr lang="fr-FR" dirty="0"/>
              <a:t> </a:t>
            </a:r>
            <a:r>
              <a:rPr lang="fr-FR" dirty="0" err="1"/>
              <a:t>studies</a:t>
            </a:r>
            <a:endParaRPr lang="fr-FR" dirty="0"/>
          </a:p>
          <a:p>
            <a:r>
              <a:rPr lang="fr-FR" dirty="0"/>
              <a:t>Isolation </a:t>
            </a:r>
            <a:r>
              <a:rPr lang="fr-FR" dirty="0" err="1"/>
              <a:t>means</a:t>
            </a:r>
            <a:r>
              <a:rPr lang="fr-FR" dirty="0"/>
              <a:t> </a:t>
            </a:r>
            <a:r>
              <a:rPr lang="fr-FR" b="1" dirty="0" err="1"/>
              <a:t>giving</a:t>
            </a:r>
            <a:r>
              <a:rPr lang="fr-FR" b="1" dirty="0"/>
              <a:t> partial </a:t>
            </a:r>
            <a:r>
              <a:rPr lang="fr-FR" b="1" dirty="0" err="1"/>
              <a:t>pictures</a:t>
            </a:r>
            <a:r>
              <a:rPr lang="fr-FR" b="1" dirty="0"/>
              <a:t> </a:t>
            </a:r>
            <a:r>
              <a:rPr lang="fr-FR" dirty="0"/>
              <a:t>of a concept</a:t>
            </a:r>
          </a:p>
          <a:p>
            <a:r>
              <a:rPr lang="fr-FR" dirty="0"/>
              <a:t>EUDAIMONIA </a:t>
            </a:r>
            <a:r>
              <a:rPr lang="fr-FR" dirty="0" err="1"/>
              <a:t>project</a:t>
            </a:r>
            <a:r>
              <a:rPr lang="fr-FR" dirty="0"/>
              <a:t>: </a:t>
            </a:r>
            <a:r>
              <a:rPr lang="fr-FR" dirty="0" err="1"/>
              <a:t>give</a:t>
            </a:r>
            <a:r>
              <a:rPr lang="fr-FR" dirty="0"/>
              <a:t> a </a:t>
            </a:r>
            <a:r>
              <a:rPr lang="fr-FR" b="1" dirty="0" err="1"/>
              <a:t>comprehensive</a:t>
            </a:r>
            <a:r>
              <a:rPr lang="fr-FR" b="1" dirty="0"/>
              <a:t> </a:t>
            </a:r>
            <a:r>
              <a:rPr lang="fr-FR" b="1" dirty="0" err="1"/>
              <a:t>account</a:t>
            </a:r>
            <a:r>
              <a:rPr lang="fr-FR" b="1" dirty="0"/>
              <a:t> </a:t>
            </a:r>
            <a:r>
              <a:rPr lang="fr-FR" dirty="0"/>
              <a:t>of national </a:t>
            </a:r>
            <a:r>
              <a:rPr lang="fr-FR" dirty="0" err="1"/>
              <a:t>institutional</a:t>
            </a:r>
            <a:r>
              <a:rPr lang="fr-FR" dirty="0"/>
              <a:t> </a:t>
            </a:r>
            <a:r>
              <a:rPr lang="fr-FR" dirty="0" err="1"/>
              <a:t>autonomy</a:t>
            </a:r>
            <a:r>
              <a:rPr lang="fr-FR" dirty="0"/>
              <a:t> in EU </a:t>
            </a:r>
            <a:r>
              <a:rPr lang="fr-FR" dirty="0" err="1"/>
              <a:t>law</a:t>
            </a:r>
            <a:endParaRPr lang="en-US" dirty="0"/>
          </a:p>
        </p:txBody>
      </p:sp>
      <p:sp>
        <p:nvSpPr>
          <p:cNvPr id="4" name="Slide Number Placeholder 3">
            <a:extLst>
              <a:ext uri="{FF2B5EF4-FFF2-40B4-BE49-F238E27FC236}">
                <a16:creationId xmlns:a16="http://schemas.microsoft.com/office/drawing/2014/main" id="{8B079AAF-7E5D-4A6D-8F88-51945DCAC369}"/>
              </a:ext>
            </a:extLst>
          </p:cNvPr>
          <p:cNvSpPr>
            <a:spLocks noGrp="1"/>
          </p:cNvSpPr>
          <p:nvPr>
            <p:ph type="sldNum" sz="quarter" idx="12"/>
          </p:nvPr>
        </p:nvSpPr>
        <p:spPr/>
        <p:txBody>
          <a:bodyPr/>
          <a:lstStyle/>
          <a:p>
            <a:fld id="{9CF8445F-33C3-4B77-A046-2DEA1EA998B5}" type="slidenum">
              <a:rPr lang="fr-BE" smtClean="0"/>
              <a:t>5</a:t>
            </a:fld>
            <a:endParaRPr lang="fr-BE"/>
          </a:p>
        </p:txBody>
      </p:sp>
    </p:spTree>
    <p:extLst>
      <p:ext uri="{BB962C8B-B14F-4D97-AF65-F5344CB8AC3E}">
        <p14:creationId xmlns:p14="http://schemas.microsoft.com/office/powerpoint/2010/main" val="413982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B9D4-2DC4-4233-9125-AA582962198D}"/>
              </a:ext>
            </a:extLst>
          </p:cNvPr>
          <p:cNvSpPr>
            <a:spLocks noGrp="1"/>
          </p:cNvSpPr>
          <p:nvPr>
            <p:ph type="title"/>
          </p:nvPr>
        </p:nvSpPr>
        <p:spPr/>
        <p:txBody>
          <a:bodyPr/>
          <a:lstStyle/>
          <a:p>
            <a:r>
              <a:rPr lang="fr-FR" dirty="0"/>
              <a:t>Combining </a:t>
            </a:r>
            <a:r>
              <a:rPr lang="fr-FR" dirty="0" err="1"/>
              <a:t>disciplinary</a:t>
            </a:r>
            <a:r>
              <a:rPr lang="fr-FR" dirty="0"/>
              <a:t> </a:t>
            </a:r>
            <a:r>
              <a:rPr lang="fr-FR" dirty="0" err="1"/>
              <a:t>accounts</a:t>
            </a:r>
            <a:r>
              <a:rPr lang="fr-FR" dirty="0"/>
              <a:t>: an </a:t>
            </a:r>
            <a:r>
              <a:rPr lang="fr-FR" dirty="0" err="1"/>
              <a:t>insurmountable</a:t>
            </a:r>
            <a:r>
              <a:rPr lang="fr-FR" dirty="0"/>
              <a:t> </a:t>
            </a:r>
            <a:r>
              <a:rPr lang="fr-FR" dirty="0" err="1"/>
              <a:t>task</a:t>
            </a:r>
            <a:r>
              <a:rPr lang="fr-FR" dirty="0"/>
              <a:t>?</a:t>
            </a:r>
            <a:endParaRPr lang="en-US" dirty="0"/>
          </a:p>
        </p:txBody>
      </p:sp>
      <p:sp>
        <p:nvSpPr>
          <p:cNvPr id="3" name="Content Placeholder 2">
            <a:extLst>
              <a:ext uri="{FF2B5EF4-FFF2-40B4-BE49-F238E27FC236}">
                <a16:creationId xmlns:a16="http://schemas.microsoft.com/office/drawing/2014/main" id="{ED93AC7E-A242-44A4-AEBF-B98B26B00563}"/>
              </a:ext>
            </a:extLst>
          </p:cNvPr>
          <p:cNvSpPr>
            <a:spLocks noGrp="1"/>
          </p:cNvSpPr>
          <p:nvPr>
            <p:ph idx="1"/>
          </p:nvPr>
        </p:nvSpPr>
        <p:spPr/>
        <p:txBody>
          <a:bodyPr/>
          <a:lstStyle/>
          <a:p>
            <a:r>
              <a:rPr lang="fr-FR" b="1" dirty="0"/>
              <a:t>2 possible courses of action</a:t>
            </a:r>
          </a:p>
          <a:p>
            <a:pPr lvl="1"/>
            <a:r>
              <a:rPr lang="fr-FR" i="1" dirty="0" err="1"/>
              <a:t>Separate</a:t>
            </a:r>
            <a:r>
              <a:rPr lang="fr-FR" i="1" dirty="0"/>
              <a:t> </a:t>
            </a:r>
            <a:r>
              <a:rPr lang="fr-FR" i="1" dirty="0" err="1"/>
              <a:t>research</a:t>
            </a:r>
            <a:r>
              <a:rPr lang="fr-FR" i="1" dirty="0"/>
              <a:t> </a:t>
            </a:r>
            <a:r>
              <a:rPr lang="fr-FR" i="1" dirty="0" err="1"/>
              <a:t>paths</a:t>
            </a:r>
            <a:r>
              <a:rPr lang="fr-FR" i="1" dirty="0"/>
              <a:t> </a:t>
            </a:r>
            <a:r>
              <a:rPr lang="fr-FR" dirty="0" err="1"/>
              <a:t>within</a:t>
            </a:r>
            <a:r>
              <a:rPr lang="fr-FR" dirty="0"/>
              <a:t> the </a:t>
            </a:r>
            <a:r>
              <a:rPr lang="fr-FR" dirty="0" err="1"/>
              <a:t>same</a:t>
            </a:r>
            <a:r>
              <a:rPr lang="fr-FR" dirty="0"/>
              <a:t> </a:t>
            </a:r>
            <a:r>
              <a:rPr lang="fr-FR" dirty="0" err="1"/>
              <a:t>project</a:t>
            </a:r>
            <a:endParaRPr lang="fr-FR" dirty="0"/>
          </a:p>
          <a:p>
            <a:pPr lvl="2"/>
            <a:r>
              <a:rPr lang="fr-FR" dirty="0"/>
              <a:t>Pieter, Maxime: </a:t>
            </a:r>
            <a:r>
              <a:rPr lang="fr-FR" dirty="0" err="1"/>
              <a:t>classic</a:t>
            </a:r>
            <a:r>
              <a:rPr lang="fr-FR" dirty="0"/>
              <a:t> doctrinal </a:t>
            </a:r>
            <a:r>
              <a:rPr lang="fr-FR" dirty="0" err="1"/>
              <a:t>approach</a:t>
            </a:r>
            <a:r>
              <a:rPr lang="fr-FR" dirty="0"/>
              <a:t> of the 18 EU </a:t>
            </a:r>
            <a:r>
              <a:rPr lang="fr-FR" dirty="0" err="1"/>
              <a:t>legal</a:t>
            </a:r>
            <a:r>
              <a:rPr lang="fr-FR" dirty="0"/>
              <a:t> areas </a:t>
            </a:r>
            <a:r>
              <a:rPr lang="fr-FR" dirty="0" err="1"/>
              <a:t>under</a:t>
            </a:r>
            <a:r>
              <a:rPr lang="fr-FR" dirty="0"/>
              <a:t> </a:t>
            </a:r>
            <a:r>
              <a:rPr lang="fr-FR" dirty="0" err="1"/>
              <a:t>study</a:t>
            </a:r>
            <a:endParaRPr lang="fr-FR" dirty="0"/>
          </a:p>
          <a:p>
            <a:pPr lvl="2"/>
            <a:r>
              <a:rPr lang="fr-FR" dirty="0"/>
              <a:t>Julien and </a:t>
            </a:r>
            <a:r>
              <a:rPr lang="fr-FR" dirty="0" err="1"/>
              <a:t>co</a:t>
            </a:r>
            <a:r>
              <a:rPr lang="fr-FR" dirty="0"/>
              <a:t>: </a:t>
            </a:r>
            <a:r>
              <a:rPr lang="fr-FR" dirty="0" err="1"/>
              <a:t>apply</a:t>
            </a:r>
            <a:r>
              <a:rPr lang="fr-FR" dirty="0"/>
              <a:t> </a:t>
            </a:r>
            <a:r>
              <a:rPr lang="fr-FR" dirty="0" err="1"/>
              <a:t>classic</a:t>
            </a:r>
            <a:r>
              <a:rPr lang="fr-FR" dirty="0"/>
              <a:t> </a:t>
            </a:r>
            <a:r>
              <a:rPr lang="fr-FR" dirty="0" err="1"/>
              <a:t>political</a:t>
            </a:r>
            <a:r>
              <a:rPr lang="fr-FR" dirty="0"/>
              <a:t> science/</a:t>
            </a:r>
            <a:r>
              <a:rPr lang="fr-FR" dirty="0" err="1"/>
              <a:t>sociological</a:t>
            </a:r>
            <a:r>
              <a:rPr lang="fr-FR" dirty="0"/>
              <a:t> </a:t>
            </a:r>
            <a:r>
              <a:rPr lang="fr-FR" dirty="0" err="1"/>
              <a:t>research</a:t>
            </a:r>
            <a:r>
              <a:rPr lang="fr-FR" dirty="0"/>
              <a:t> design to the </a:t>
            </a:r>
            <a:r>
              <a:rPr lang="fr-FR" dirty="0" err="1"/>
              <a:t>same</a:t>
            </a:r>
            <a:r>
              <a:rPr lang="fr-FR" dirty="0"/>
              <a:t> areas of public </a:t>
            </a:r>
            <a:r>
              <a:rPr lang="fr-FR" dirty="0" err="1"/>
              <a:t>policy</a:t>
            </a:r>
            <a:endParaRPr lang="fr-FR" dirty="0"/>
          </a:p>
          <a:p>
            <a:pPr lvl="2"/>
            <a:r>
              <a:rPr lang="fr-FR" dirty="0"/>
              <a:t>End of the </a:t>
            </a:r>
            <a:r>
              <a:rPr lang="fr-FR" dirty="0" err="1"/>
              <a:t>project</a:t>
            </a:r>
            <a:r>
              <a:rPr lang="fr-FR" dirty="0"/>
              <a:t>: </a:t>
            </a:r>
            <a:r>
              <a:rPr lang="fr-FR" dirty="0" err="1"/>
              <a:t>draw</a:t>
            </a:r>
            <a:r>
              <a:rPr lang="fr-FR" dirty="0"/>
              <a:t> </a:t>
            </a:r>
            <a:r>
              <a:rPr lang="fr-FR" dirty="0" err="1"/>
              <a:t>broad</a:t>
            </a:r>
            <a:r>
              <a:rPr lang="fr-FR" dirty="0"/>
              <a:t> conclusions, not </a:t>
            </a:r>
            <a:r>
              <a:rPr lang="fr-FR" dirty="0" err="1"/>
              <a:t>necessarily</a:t>
            </a:r>
            <a:r>
              <a:rPr lang="fr-FR" dirty="0"/>
              <a:t> </a:t>
            </a:r>
            <a:r>
              <a:rPr lang="fr-FR" dirty="0" err="1"/>
              <a:t>articulated</a:t>
            </a:r>
            <a:r>
              <a:rPr lang="fr-FR" dirty="0"/>
              <a:t> </a:t>
            </a:r>
            <a:r>
              <a:rPr lang="fr-FR" dirty="0" err="1"/>
              <a:t>together</a:t>
            </a:r>
            <a:endParaRPr lang="fr-FR" dirty="0"/>
          </a:p>
          <a:p>
            <a:pPr lvl="2"/>
            <a:r>
              <a:rPr lang="fr-FR" dirty="0" err="1"/>
              <a:t>Advantages</a:t>
            </a:r>
            <a:r>
              <a:rPr lang="fr-FR" dirty="0"/>
              <a:t>: not </a:t>
            </a:r>
            <a:r>
              <a:rPr lang="fr-FR" dirty="0" err="1"/>
              <a:t>revolutionary</a:t>
            </a:r>
            <a:r>
              <a:rPr lang="fr-FR" dirty="0"/>
              <a:t>, </a:t>
            </a:r>
            <a:r>
              <a:rPr lang="fr-FR" dirty="0" err="1"/>
              <a:t>nice</a:t>
            </a:r>
            <a:r>
              <a:rPr lang="fr-FR" dirty="0"/>
              <a:t> compilation of </a:t>
            </a:r>
            <a:r>
              <a:rPr lang="fr-FR" dirty="0" err="1"/>
              <a:t>research</a:t>
            </a:r>
            <a:r>
              <a:rPr lang="fr-FR" dirty="0"/>
              <a:t> </a:t>
            </a:r>
            <a:r>
              <a:rPr lang="fr-FR" dirty="0" err="1"/>
              <a:t>accounts</a:t>
            </a:r>
            <a:r>
              <a:rPr lang="fr-FR" dirty="0"/>
              <a:t> about national </a:t>
            </a:r>
            <a:r>
              <a:rPr lang="fr-FR" dirty="0" err="1"/>
              <a:t>institutional</a:t>
            </a:r>
            <a:r>
              <a:rPr lang="fr-FR" dirty="0"/>
              <a:t> </a:t>
            </a:r>
            <a:r>
              <a:rPr lang="fr-FR" dirty="0" err="1"/>
              <a:t>autonomy</a:t>
            </a:r>
            <a:endParaRPr lang="fr-FR" dirty="0"/>
          </a:p>
          <a:p>
            <a:pPr lvl="1"/>
            <a:r>
              <a:rPr lang="fr-FR" dirty="0" err="1"/>
              <a:t>Finding</a:t>
            </a:r>
            <a:r>
              <a:rPr lang="fr-FR" dirty="0"/>
              <a:t> a social </a:t>
            </a:r>
            <a:r>
              <a:rPr lang="fr-FR" dirty="0" err="1"/>
              <a:t>scientific-approach</a:t>
            </a:r>
            <a:r>
              <a:rPr lang="fr-FR" dirty="0"/>
              <a:t> </a:t>
            </a:r>
            <a:r>
              <a:rPr lang="fr-FR" dirty="0" err="1"/>
              <a:t>that</a:t>
            </a:r>
            <a:r>
              <a:rPr lang="fr-FR" dirty="0"/>
              <a:t> </a:t>
            </a:r>
            <a:r>
              <a:rPr lang="fr-FR" dirty="0" err="1"/>
              <a:t>allows</a:t>
            </a:r>
            <a:r>
              <a:rPr lang="fr-FR" dirty="0"/>
              <a:t> for the </a:t>
            </a:r>
            <a:r>
              <a:rPr lang="fr-FR" i="1" dirty="0"/>
              <a:t>combination of </a:t>
            </a:r>
            <a:r>
              <a:rPr lang="fr-FR" i="1" dirty="0" err="1"/>
              <a:t>disciplinary</a:t>
            </a:r>
            <a:r>
              <a:rPr lang="fr-FR" i="1" dirty="0"/>
              <a:t> insights</a:t>
            </a:r>
          </a:p>
          <a:p>
            <a:pPr lvl="2"/>
            <a:r>
              <a:rPr lang="fr-FR" u="sng" dirty="0" err="1"/>
              <a:t>Advantage</a:t>
            </a:r>
            <a:r>
              <a:rPr lang="fr-FR" dirty="0"/>
              <a:t>: cohérence of the </a:t>
            </a:r>
            <a:r>
              <a:rPr lang="fr-FR" dirty="0" err="1"/>
              <a:t>overall</a:t>
            </a:r>
            <a:r>
              <a:rPr lang="fr-FR" dirty="0"/>
              <a:t> </a:t>
            </a:r>
            <a:r>
              <a:rPr lang="fr-FR" dirty="0" err="1"/>
              <a:t>approach</a:t>
            </a:r>
            <a:endParaRPr lang="fr-FR" dirty="0"/>
          </a:p>
          <a:p>
            <a:pPr lvl="2"/>
            <a:r>
              <a:rPr lang="fr-FR" u="sng" dirty="0" err="1"/>
              <a:t>Difficulty</a:t>
            </a:r>
            <a:r>
              <a:rPr lang="fr-FR" dirty="0"/>
              <a:t>: </a:t>
            </a:r>
            <a:r>
              <a:rPr lang="fr-FR" dirty="0" err="1"/>
              <a:t>demanding</a:t>
            </a:r>
            <a:r>
              <a:rPr lang="fr-FR" dirty="0"/>
              <a:t> articulation of </a:t>
            </a:r>
            <a:r>
              <a:rPr lang="fr-FR" dirty="0" err="1"/>
              <a:t>different</a:t>
            </a:r>
            <a:r>
              <a:rPr lang="fr-FR" dirty="0"/>
              <a:t> </a:t>
            </a:r>
            <a:r>
              <a:rPr lang="fr-FR" dirty="0" err="1"/>
              <a:t>ontological</a:t>
            </a:r>
            <a:r>
              <a:rPr lang="fr-FR" dirty="0"/>
              <a:t> and </a:t>
            </a:r>
            <a:r>
              <a:rPr lang="fr-FR" dirty="0" err="1"/>
              <a:t>epistemological</a:t>
            </a:r>
            <a:r>
              <a:rPr lang="fr-FR" dirty="0"/>
              <a:t> </a:t>
            </a:r>
            <a:r>
              <a:rPr lang="fr-FR" dirty="0" err="1"/>
              <a:t>assumptions</a:t>
            </a:r>
            <a:endParaRPr lang="en-US" dirty="0"/>
          </a:p>
        </p:txBody>
      </p:sp>
      <p:sp>
        <p:nvSpPr>
          <p:cNvPr id="4" name="Slide Number Placeholder 3">
            <a:extLst>
              <a:ext uri="{FF2B5EF4-FFF2-40B4-BE49-F238E27FC236}">
                <a16:creationId xmlns:a16="http://schemas.microsoft.com/office/drawing/2014/main" id="{669A69E9-E8EB-4F45-A118-B548F57F2EF1}"/>
              </a:ext>
            </a:extLst>
          </p:cNvPr>
          <p:cNvSpPr>
            <a:spLocks noGrp="1"/>
          </p:cNvSpPr>
          <p:nvPr>
            <p:ph type="sldNum" sz="quarter" idx="12"/>
          </p:nvPr>
        </p:nvSpPr>
        <p:spPr/>
        <p:txBody>
          <a:bodyPr/>
          <a:lstStyle/>
          <a:p>
            <a:fld id="{9CF8445F-33C3-4B77-A046-2DEA1EA998B5}" type="slidenum">
              <a:rPr lang="fr-BE" smtClean="0"/>
              <a:t>6</a:t>
            </a:fld>
            <a:endParaRPr lang="fr-BE"/>
          </a:p>
        </p:txBody>
      </p:sp>
    </p:spTree>
    <p:extLst>
      <p:ext uri="{BB962C8B-B14F-4D97-AF65-F5344CB8AC3E}">
        <p14:creationId xmlns:p14="http://schemas.microsoft.com/office/powerpoint/2010/main" val="232121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BF83-1A43-4779-AFEB-7976D4247898}"/>
              </a:ext>
            </a:extLst>
          </p:cNvPr>
          <p:cNvSpPr>
            <a:spLocks noGrp="1"/>
          </p:cNvSpPr>
          <p:nvPr>
            <p:ph type="title"/>
          </p:nvPr>
        </p:nvSpPr>
        <p:spPr/>
        <p:txBody>
          <a:bodyPr/>
          <a:lstStyle/>
          <a:p>
            <a:r>
              <a:rPr lang="fr-FR" dirty="0"/>
              <a:t>Combining </a:t>
            </a:r>
            <a:r>
              <a:rPr lang="fr-FR" dirty="0" err="1"/>
              <a:t>disciplinary</a:t>
            </a:r>
            <a:r>
              <a:rPr lang="fr-FR" dirty="0"/>
              <a:t> </a:t>
            </a:r>
            <a:r>
              <a:rPr lang="fr-FR" dirty="0" err="1"/>
              <a:t>accounts</a:t>
            </a:r>
            <a:r>
              <a:rPr lang="fr-FR" dirty="0"/>
              <a:t>: an </a:t>
            </a:r>
            <a:r>
              <a:rPr lang="fr-FR" dirty="0" err="1"/>
              <a:t>insurmountable</a:t>
            </a:r>
            <a:r>
              <a:rPr lang="fr-FR" dirty="0"/>
              <a:t> </a:t>
            </a:r>
            <a:r>
              <a:rPr lang="fr-FR" dirty="0" err="1"/>
              <a:t>task</a:t>
            </a:r>
            <a:r>
              <a:rPr lang="fr-FR" dirty="0"/>
              <a:t>?</a:t>
            </a:r>
            <a:endParaRPr lang="en-US" dirty="0"/>
          </a:p>
        </p:txBody>
      </p:sp>
      <p:sp>
        <p:nvSpPr>
          <p:cNvPr id="3" name="Content Placeholder 2">
            <a:extLst>
              <a:ext uri="{FF2B5EF4-FFF2-40B4-BE49-F238E27FC236}">
                <a16:creationId xmlns:a16="http://schemas.microsoft.com/office/drawing/2014/main" id="{C0E08353-9564-4851-A93B-7ED92507EEAD}"/>
              </a:ext>
            </a:extLst>
          </p:cNvPr>
          <p:cNvSpPr>
            <a:spLocks noGrp="1"/>
          </p:cNvSpPr>
          <p:nvPr>
            <p:ph idx="1"/>
          </p:nvPr>
        </p:nvSpPr>
        <p:spPr/>
        <p:txBody>
          <a:bodyPr>
            <a:normAutofit fontScale="92500"/>
          </a:bodyPr>
          <a:lstStyle/>
          <a:p>
            <a:r>
              <a:rPr lang="fr-FR" dirty="0"/>
              <a:t>Law and social </a:t>
            </a:r>
            <a:r>
              <a:rPr lang="fr-FR" dirty="0" err="1"/>
              <a:t>theory</a:t>
            </a:r>
            <a:r>
              <a:rPr lang="fr-FR" dirty="0"/>
              <a:t>: </a:t>
            </a:r>
            <a:r>
              <a:rPr lang="fr-FR" b="1" dirty="0" err="1"/>
              <a:t>difficult</a:t>
            </a:r>
            <a:r>
              <a:rPr lang="fr-FR" b="1" dirty="0"/>
              <a:t> combination</a:t>
            </a:r>
          </a:p>
          <a:p>
            <a:r>
              <a:rPr lang="fr-FR" dirty="0"/>
              <a:t>Legal </a:t>
            </a:r>
            <a:r>
              <a:rPr lang="fr-FR" dirty="0" err="1"/>
              <a:t>scholarship</a:t>
            </a:r>
            <a:r>
              <a:rPr lang="fr-FR" dirty="0"/>
              <a:t>: </a:t>
            </a:r>
            <a:r>
              <a:rPr lang="fr-FR" i="1" dirty="0"/>
              <a:t>prospective</a:t>
            </a:r>
            <a:r>
              <a:rPr lang="fr-FR" dirty="0"/>
              <a:t> </a:t>
            </a:r>
            <a:r>
              <a:rPr lang="fr-FR" dirty="0" err="1"/>
              <a:t>purpose</a:t>
            </a:r>
            <a:endParaRPr lang="fr-FR" dirty="0"/>
          </a:p>
          <a:p>
            <a:pPr lvl="1"/>
            <a:r>
              <a:rPr lang="fr-FR" u="sng" dirty="0"/>
              <a:t>Doctrinal </a:t>
            </a:r>
            <a:r>
              <a:rPr lang="fr-FR" u="sng" dirty="0" err="1"/>
              <a:t>research</a:t>
            </a:r>
            <a:r>
              <a:rPr lang="fr-FR" dirty="0"/>
              <a:t>: </a:t>
            </a:r>
            <a:r>
              <a:rPr lang="fr-FR" dirty="0" err="1"/>
              <a:t>provide</a:t>
            </a:r>
            <a:r>
              <a:rPr lang="fr-FR" dirty="0"/>
              <a:t> </a:t>
            </a:r>
            <a:r>
              <a:rPr lang="fr-FR" dirty="0" err="1"/>
              <a:t>answers</a:t>
            </a:r>
            <a:r>
              <a:rPr lang="fr-FR" dirty="0"/>
              <a:t> to </a:t>
            </a:r>
            <a:r>
              <a:rPr lang="fr-FR" dirty="0" err="1"/>
              <a:t>problems</a:t>
            </a:r>
            <a:r>
              <a:rPr lang="fr-FR" dirty="0"/>
              <a:t> of </a:t>
            </a:r>
            <a:r>
              <a:rPr lang="fr-FR" dirty="0" err="1"/>
              <a:t>interpretation</a:t>
            </a:r>
            <a:endParaRPr lang="fr-FR" dirty="0"/>
          </a:p>
          <a:p>
            <a:pPr lvl="1"/>
            <a:r>
              <a:rPr lang="fr-FR" u="sng" dirty="0"/>
              <a:t>Very close to the </a:t>
            </a:r>
            <a:r>
              <a:rPr lang="fr-FR" u="sng" dirty="0" err="1"/>
              <a:t>object</a:t>
            </a:r>
            <a:r>
              <a:rPr lang="fr-FR" u="sng" dirty="0"/>
              <a:t> of </a:t>
            </a:r>
            <a:r>
              <a:rPr lang="fr-FR" u="sng" dirty="0" err="1"/>
              <a:t>study</a:t>
            </a:r>
            <a:r>
              <a:rPr lang="fr-FR" u="sng" dirty="0"/>
              <a:t> </a:t>
            </a:r>
            <a:r>
              <a:rPr lang="fr-FR" dirty="0"/>
              <a:t>(</a:t>
            </a:r>
            <a:r>
              <a:rPr lang="fr-FR" dirty="0" err="1"/>
              <a:t>law</a:t>
            </a:r>
            <a:r>
              <a:rPr lang="fr-FR" dirty="0"/>
              <a:t>): </a:t>
            </a:r>
            <a:r>
              <a:rPr lang="fr-FR" dirty="0" err="1"/>
              <a:t>hardly</a:t>
            </a:r>
            <a:r>
              <a:rPr lang="fr-FR" dirty="0"/>
              <a:t> a </a:t>
            </a:r>
            <a:r>
              <a:rPr lang="fr-FR" dirty="0" err="1"/>
              <a:t>separation</a:t>
            </a:r>
            <a:r>
              <a:rPr lang="fr-FR" dirty="0"/>
              <a:t> </a:t>
            </a:r>
            <a:r>
              <a:rPr lang="fr-FR" dirty="0" err="1"/>
              <a:t>between</a:t>
            </a:r>
            <a:r>
              <a:rPr lang="fr-FR" dirty="0"/>
              <a:t> </a:t>
            </a:r>
            <a:r>
              <a:rPr lang="fr-FR" dirty="0" err="1"/>
              <a:t>scholarly</a:t>
            </a:r>
            <a:r>
              <a:rPr lang="fr-FR" dirty="0"/>
              <a:t> </a:t>
            </a:r>
            <a:r>
              <a:rPr lang="fr-FR" dirty="0" err="1"/>
              <a:t>work</a:t>
            </a:r>
            <a:r>
              <a:rPr lang="fr-FR" dirty="0"/>
              <a:t> and practice</a:t>
            </a:r>
          </a:p>
          <a:p>
            <a:pPr lvl="1"/>
            <a:r>
              <a:rPr lang="fr-FR" u="sng" dirty="0" err="1"/>
              <a:t>Ontology</a:t>
            </a:r>
            <a:r>
              <a:rPr lang="fr-FR" dirty="0"/>
              <a:t>: world of </a:t>
            </a:r>
            <a:r>
              <a:rPr lang="en-US" dirty="0"/>
              <a:t>“norms” (actors = competences)</a:t>
            </a:r>
            <a:endParaRPr lang="fr-FR" dirty="0"/>
          </a:p>
          <a:p>
            <a:r>
              <a:rPr lang="fr-FR" dirty="0" err="1"/>
              <a:t>Empirical</a:t>
            </a:r>
            <a:r>
              <a:rPr lang="fr-FR" dirty="0"/>
              <a:t> social-science: </a:t>
            </a:r>
            <a:r>
              <a:rPr lang="fr-FR" dirty="0" err="1"/>
              <a:t>retrospective</a:t>
            </a:r>
            <a:r>
              <a:rPr lang="fr-FR" dirty="0"/>
              <a:t> look</a:t>
            </a:r>
          </a:p>
          <a:p>
            <a:pPr lvl="1"/>
            <a:r>
              <a:rPr lang="fr-FR" u="sng" dirty="0" err="1"/>
              <a:t>Causality</a:t>
            </a:r>
            <a:r>
              <a:rPr lang="fr-FR" u="sng" dirty="0"/>
              <a:t>, </a:t>
            </a:r>
            <a:r>
              <a:rPr lang="fr-FR" u="sng" dirty="0" err="1"/>
              <a:t>interpretive</a:t>
            </a:r>
            <a:r>
              <a:rPr lang="fr-FR" u="sng" dirty="0"/>
              <a:t> design</a:t>
            </a:r>
            <a:r>
              <a:rPr lang="fr-FR" dirty="0"/>
              <a:t>: looks at the </a:t>
            </a:r>
            <a:r>
              <a:rPr lang="fr-FR" dirty="0" err="1"/>
              <a:t>past</a:t>
            </a:r>
            <a:r>
              <a:rPr lang="fr-FR" dirty="0"/>
              <a:t>/</a:t>
            </a:r>
            <a:r>
              <a:rPr lang="fr-FR" dirty="0" err="1"/>
              <a:t>present</a:t>
            </a:r>
            <a:endParaRPr lang="fr-FR" dirty="0"/>
          </a:p>
          <a:p>
            <a:pPr lvl="1"/>
            <a:r>
              <a:rPr lang="fr-FR" u="sng" dirty="0" err="1"/>
              <a:t>Exterior</a:t>
            </a:r>
            <a:r>
              <a:rPr lang="fr-FR" u="sng" dirty="0"/>
              <a:t> to the </a:t>
            </a:r>
            <a:r>
              <a:rPr lang="fr-FR" u="sng" dirty="0" err="1"/>
              <a:t>object</a:t>
            </a:r>
            <a:r>
              <a:rPr lang="fr-FR" u="sng" dirty="0"/>
              <a:t> of </a:t>
            </a:r>
            <a:r>
              <a:rPr lang="fr-FR" u="sng" dirty="0" err="1"/>
              <a:t>study</a:t>
            </a:r>
            <a:r>
              <a:rPr lang="fr-FR" dirty="0"/>
              <a:t>: </a:t>
            </a:r>
            <a:r>
              <a:rPr lang="fr-FR" dirty="0" err="1"/>
              <a:t>does</a:t>
            </a:r>
            <a:r>
              <a:rPr lang="fr-FR" dirty="0"/>
              <a:t> not </a:t>
            </a:r>
            <a:r>
              <a:rPr lang="fr-FR" dirty="0" err="1"/>
              <a:t>provide</a:t>
            </a:r>
            <a:r>
              <a:rPr lang="fr-FR" dirty="0"/>
              <a:t> </a:t>
            </a:r>
            <a:r>
              <a:rPr lang="fr-FR" dirty="0" err="1"/>
              <a:t>recommendations</a:t>
            </a:r>
            <a:endParaRPr lang="fr-FR" dirty="0"/>
          </a:p>
          <a:p>
            <a:pPr lvl="1"/>
            <a:r>
              <a:rPr lang="fr-FR" u="sng" dirty="0" err="1"/>
              <a:t>Ontology</a:t>
            </a:r>
            <a:r>
              <a:rPr lang="fr-FR" dirty="0"/>
              <a:t>: world of </a:t>
            </a:r>
            <a:r>
              <a:rPr lang="fr-FR" dirty="0" err="1"/>
              <a:t>actors</a:t>
            </a:r>
            <a:r>
              <a:rPr lang="fr-FR" dirty="0"/>
              <a:t> (</a:t>
            </a:r>
            <a:r>
              <a:rPr lang="fr-FR" dirty="0" err="1"/>
              <a:t>norms</a:t>
            </a:r>
            <a:r>
              <a:rPr lang="fr-FR" dirty="0"/>
              <a:t> = variables, scope conditions)</a:t>
            </a:r>
          </a:p>
          <a:p>
            <a:pPr lvl="1"/>
            <a:r>
              <a:rPr lang="en-US" dirty="0"/>
              <a:t>	</a:t>
            </a:r>
          </a:p>
        </p:txBody>
      </p:sp>
      <p:sp>
        <p:nvSpPr>
          <p:cNvPr id="4" name="Slide Number Placeholder 3">
            <a:extLst>
              <a:ext uri="{FF2B5EF4-FFF2-40B4-BE49-F238E27FC236}">
                <a16:creationId xmlns:a16="http://schemas.microsoft.com/office/drawing/2014/main" id="{A515A298-7241-4D83-A7FE-70BEC07FB597}"/>
              </a:ext>
            </a:extLst>
          </p:cNvPr>
          <p:cNvSpPr>
            <a:spLocks noGrp="1"/>
          </p:cNvSpPr>
          <p:nvPr>
            <p:ph type="sldNum" sz="quarter" idx="12"/>
          </p:nvPr>
        </p:nvSpPr>
        <p:spPr/>
        <p:txBody>
          <a:bodyPr/>
          <a:lstStyle/>
          <a:p>
            <a:fld id="{9CF8445F-33C3-4B77-A046-2DEA1EA998B5}" type="slidenum">
              <a:rPr lang="fr-BE" smtClean="0"/>
              <a:t>7</a:t>
            </a:fld>
            <a:endParaRPr lang="fr-BE"/>
          </a:p>
        </p:txBody>
      </p:sp>
    </p:spTree>
    <p:extLst>
      <p:ext uri="{BB962C8B-B14F-4D97-AF65-F5344CB8AC3E}">
        <p14:creationId xmlns:p14="http://schemas.microsoft.com/office/powerpoint/2010/main" val="81401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622C-3D70-4946-A180-137BD88021C6}"/>
              </a:ext>
            </a:extLst>
          </p:cNvPr>
          <p:cNvSpPr>
            <a:spLocks noGrp="1"/>
          </p:cNvSpPr>
          <p:nvPr>
            <p:ph type="title"/>
          </p:nvPr>
        </p:nvSpPr>
        <p:spPr/>
        <p:txBody>
          <a:bodyPr/>
          <a:lstStyle/>
          <a:p>
            <a:r>
              <a:rPr lang="fr-FR" dirty="0"/>
              <a:t>Combining </a:t>
            </a:r>
            <a:r>
              <a:rPr lang="fr-FR" dirty="0" err="1"/>
              <a:t>disciplinary</a:t>
            </a:r>
            <a:r>
              <a:rPr lang="fr-FR" dirty="0"/>
              <a:t> </a:t>
            </a:r>
            <a:r>
              <a:rPr lang="fr-FR" dirty="0" err="1"/>
              <a:t>accounts</a:t>
            </a:r>
            <a:r>
              <a:rPr lang="fr-FR" dirty="0"/>
              <a:t>: an </a:t>
            </a:r>
            <a:r>
              <a:rPr lang="fr-FR" dirty="0" err="1"/>
              <a:t>insurmountable</a:t>
            </a:r>
            <a:r>
              <a:rPr lang="fr-FR" dirty="0"/>
              <a:t> </a:t>
            </a:r>
            <a:r>
              <a:rPr lang="fr-FR" dirty="0" err="1"/>
              <a:t>task</a:t>
            </a:r>
            <a:r>
              <a:rPr lang="fr-FR" dirty="0"/>
              <a:t>?</a:t>
            </a:r>
            <a:endParaRPr lang="en-US" dirty="0"/>
          </a:p>
        </p:txBody>
      </p:sp>
      <p:sp>
        <p:nvSpPr>
          <p:cNvPr id="3" name="Content Placeholder 2">
            <a:extLst>
              <a:ext uri="{FF2B5EF4-FFF2-40B4-BE49-F238E27FC236}">
                <a16:creationId xmlns:a16="http://schemas.microsoft.com/office/drawing/2014/main" id="{A6CA35E3-A429-4F97-9249-14430D70CA99}"/>
              </a:ext>
            </a:extLst>
          </p:cNvPr>
          <p:cNvSpPr>
            <a:spLocks noGrp="1"/>
          </p:cNvSpPr>
          <p:nvPr>
            <p:ph idx="1"/>
          </p:nvPr>
        </p:nvSpPr>
        <p:spPr/>
        <p:txBody>
          <a:bodyPr/>
          <a:lstStyle/>
          <a:p>
            <a:r>
              <a:rPr lang="fr-FR" dirty="0"/>
              <a:t>Are </a:t>
            </a:r>
            <a:r>
              <a:rPr lang="fr-FR" dirty="0" err="1"/>
              <a:t>these</a:t>
            </a:r>
            <a:r>
              <a:rPr lang="fr-FR" dirty="0"/>
              <a:t> 2 types of </a:t>
            </a:r>
            <a:r>
              <a:rPr lang="fr-FR" dirty="0" err="1"/>
              <a:t>research</a:t>
            </a:r>
            <a:r>
              <a:rPr lang="fr-FR" dirty="0"/>
              <a:t> incompatible? </a:t>
            </a:r>
          </a:p>
          <a:p>
            <a:r>
              <a:rPr lang="fr-FR" dirty="0"/>
              <a:t>NO: </a:t>
            </a:r>
            <a:r>
              <a:rPr lang="fr-FR" dirty="0" err="1"/>
              <a:t>there</a:t>
            </a:r>
            <a:r>
              <a:rPr lang="fr-FR" dirty="0"/>
              <a:t> </a:t>
            </a:r>
            <a:r>
              <a:rPr lang="fr-FR" dirty="0" err="1"/>
              <a:t>is</a:t>
            </a:r>
            <a:r>
              <a:rPr lang="fr-FR" dirty="0"/>
              <a:t> a </a:t>
            </a:r>
            <a:r>
              <a:rPr lang="fr-FR" dirty="0" err="1"/>
              <a:t>demand</a:t>
            </a:r>
            <a:r>
              <a:rPr lang="fr-FR" dirty="0"/>
              <a:t> for </a:t>
            </a:r>
            <a:r>
              <a:rPr lang="fr-FR" b="1" dirty="0"/>
              <a:t>more </a:t>
            </a:r>
            <a:r>
              <a:rPr lang="fr-FR" b="1" dirty="0" err="1"/>
              <a:t>cooperation</a:t>
            </a:r>
            <a:endParaRPr lang="fr-FR" b="1" dirty="0"/>
          </a:p>
          <a:p>
            <a:pPr lvl="1"/>
            <a:r>
              <a:rPr lang="fr-FR" dirty="0"/>
              <a:t>Illustration: existence of </a:t>
            </a:r>
            <a:r>
              <a:rPr lang="fr-FR" i="1" dirty="0" err="1"/>
              <a:t>hybrid</a:t>
            </a:r>
            <a:r>
              <a:rPr lang="fr-FR" i="1" dirty="0"/>
              <a:t> </a:t>
            </a:r>
            <a:r>
              <a:rPr lang="fr-FR" i="1" dirty="0" err="1"/>
              <a:t>currents</a:t>
            </a:r>
            <a:r>
              <a:rPr lang="fr-FR" i="1" dirty="0"/>
              <a:t> </a:t>
            </a:r>
            <a:r>
              <a:rPr lang="fr-FR" dirty="0" err="1"/>
              <a:t>such</a:t>
            </a:r>
            <a:r>
              <a:rPr lang="fr-FR" dirty="0"/>
              <a:t> as </a:t>
            </a:r>
            <a:r>
              <a:rPr lang="fr-FR" dirty="0" err="1"/>
              <a:t>Empirical</a:t>
            </a:r>
            <a:r>
              <a:rPr lang="fr-FR" dirty="0"/>
              <a:t> Legal </a:t>
            </a:r>
            <a:r>
              <a:rPr lang="fr-FR" dirty="0" err="1"/>
              <a:t>Studies</a:t>
            </a:r>
            <a:r>
              <a:rPr lang="fr-FR" dirty="0"/>
              <a:t>, socio-</a:t>
            </a:r>
            <a:r>
              <a:rPr lang="fr-FR" dirty="0" err="1"/>
              <a:t>legal</a:t>
            </a:r>
            <a:r>
              <a:rPr lang="fr-FR" dirty="0"/>
              <a:t> </a:t>
            </a:r>
            <a:r>
              <a:rPr lang="fr-FR" dirty="0" err="1"/>
              <a:t>studies</a:t>
            </a:r>
            <a:r>
              <a:rPr lang="fr-FR" dirty="0"/>
              <a:t>, </a:t>
            </a:r>
            <a:r>
              <a:rPr lang="fr-FR" dirty="0" err="1"/>
              <a:t>judicialization</a:t>
            </a:r>
            <a:r>
              <a:rPr lang="fr-FR" dirty="0"/>
              <a:t> </a:t>
            </a:r>
            <a:r>
              <a:rPr lang="fr-FR" dirty="0" err="1"/>
              <a:t>literature</a:t>
            </a:r>
            <a:endParaRPr lang="fr-FR" dirty="0"/>
          </a:p>
          <a:p>
            <a:pPr lvl="1"/>
            <a:r>
              <a:rPr lang="fr-FR" dirty="0" err="1"/>
              <a:t>Several</a:t>
            </a:r>
            <a:r>
              <a:rPr lang="fr-FR" dirty="0"/>
              <a:t> </a:t>
            </a:r>
            <a:r>
              <a:rPr lang="fr-FR" dirty="0" err="1"/>
              <a:t>legal</a:t>
            </a:r>
            <a:r>
              <a:rPr lang="fr-FR" dirty="0"/>
              <a:t> scholars stress the </a:t>
            </a:r>
            <a:r>
              <a:rPr lang="fr-FR" dirty="0" err="1"/>
              <a:t>need</a:t>
            </a:r>
            <a:r>
              <a:rPr lang="fr-FR" dirty="0"/>
              <a:t> to </a:t>
            </a:r>
            <a:r>
              <a:rPr lang="fr-FR" dirty="0" err="1"/>
              <a:t>include</a:t>
            </a:r>
            <a:r>
              <a:rPr lang="fr-FR" dirty="0"/>
              <a:t> analyses of </a:t>
            </a:r>
            <a:r>
              <a:rPr lang="fr-FR" i="1" dirty="0" err="1"/>
              <a:t>contextual</a:t>
            </a:r>
            <a:r>
              <a:rPr lang="fr-FR" i="1" dirty="0"/>
              <a:t> </a:t>
            </a:r>
            <a:r>
              <a:rPr lang="fr-FR" i="1" dirty="0" err="1"/>
              <a:t>factors</a:t>
            </a:r>
            <a:r>
              <a:rPr lang="fr-FR" i="1" dirty="0"/>
              <a:t> </a:t>
            </a:r>
            <a:r>
              <a:rPr lang="fr-FR" dirty="0"/>
              <a:t>(</a:t>
            </a:r>
            <a:r>
              <a:rPr lang="fr-FR" dirty="0" err="1"/>
              <a:t>redistributional</a:t>
            </a:r>
            <a:r>
              <a:rPr lang="fr-FR" dirty="0"/>
              <a:t> </a:t>
            </a:r>
            <a:r>
              <a:rPr lang="fr-FR" dirty="0" err="1"/>
              <a:t>stakes</a:t>
            </a:r>
            <a:r>
              <a:rPr lang="fr-FR" dirty="0"/>
              <a:t>)</a:t>
            </a:r>
          </a:p>
          <a:p>
            <a:pPr lvl="1"/>
            <a:r>
              <a:rPr lang="fr-FR" dirty="0" err="1"/>
              <a:t>Some</a:t>
            </a:r>
            <a:r>
              <a:rPr lang="fr-FR" dirty="0"/>
              <a:t> </a:t>
            </a:r>
            <a:r>
              <a:rPr lang="fr-FR" dirty="0" err="1"/>
              <a:t>political</a:t>
            </a:r>
            <a:r>
              <a:rPr lang="fr-FR" dirty="0"/>
              <a:t> </a:t>
            </a:r>
            <a:r>
              <a:rPr lang="fr-FR" dirty="0" err="1"/>
              <a:t>scientists</a:t>
            </a:r>
            <a:r>
              <a:rPr lang="fr-FR" dirty="0"/>
              <a:t> </a:t>
            </a:r>
            <a:r>
              <a:rPr lang="fr-FR" dirty="0" err="1"/>
              <a:t>seek</a:t>
            </a:r>
            <a:r>
              <a:rPr lang="fr-FR" dirty="0"/>
              <a:t> to </a:t>
            </a:r>
            <a:r>
              <a:rPr lang="fr-FR" dirty="0" err="1"/>
              <a:t>dig</a:t>
            </a:r>
            <a:r>
              <a:rPr lang="fr-FR" dirty="0"/>
              <a:t> </a:t>
            </a:r>
            <a:r>
              <a:rPr lang="fr-FR" dirty="0" err="1"/>
              <a:t>deeper</a:t>
            </a:r>
            <a:r>
              <a:rPr lang="fr-FR" dirty="0"/>
              <a:t> </a:t>
            </a:r>
            <a:r>
              <a:rPr lang="fr-FR" dirty="0" err="1"/>
              <a:t>into</a:t>
            </a:r>
            <a:r>
              <a:rPr lang="fr-FR" dirty="0"/>
              <a:t> the </a:t>
            </a:r>
            <a:r>
              <a:rPr lang="fr-FR" dirty="0" err="1"/>
              <a:t>constitutional</a:t>
            </a:r>
            <a:r>
              <a:rPr lang="fr-FR" dirty="0"/>
              <a:t> and administrative structure of the EU (F. </a:t>
            </a:r>
            <a:r>
              <a:rPr lang="fr-FR" dirty="0" err="1"/>
              <a:t>Scharpf</a:t>
            </a:r>
            <a:r>
              <a:rPr lang="fr-FR" dirty="0"/>
              <a:t>)</a:t>
            </a:r>
          </a:p>
          <a:p>
            <a:endParaRPr lang="en-US" dirty="0"/>
          </a:p>
        </p:txBody>
      </p:sp>
      <p:sp>
        <p:nvSpPr>
          <p:cNvPr id="4" name="Slide Number Placeholder 3">
            <a:extLst>
              <a:ext uri="{FF2B5EF4-FFF2-40B4-BE49-F238E27FC236}">
                <a16:creationId xmlns:a16="http://schemas.microsoft.com/office/drawing/2014/main" id="{E2294DCD-4D30-4C6F-B54B-1A6D4B22BF27}"/>
              </a:ext>
            </a:extLst>
          </p:cNvPr>
          <p:cNvSpPr>
            <a:spLocks noGrp="1"/>
          </p:cNvSpPr>
          <p:nvPr>
            <p:ph type="sldNum" sz="quarter" idx="12"/>
          </p:nvPr>
        </p:nvSpPr>
        <p:spPr/>
        <p:txBody>
          <a:bodyPr/>
          <a:lstStyle/>
          <a:p>
            <a:fld id="{9CF8445F-33C3-4B77-A046-2DEA1EA998B5}" type="slidenum">
              <a:rPr lang="fr-BE" smtClean="0"/>
              <a:t>8</a:t>
            </a:fld>
            <a:endParaRPr lang="fr-BE"/>
          </a:p>
        </p:txBody>
      </p:sp>
    </p:spTree>
    <p:extLst>
      <p:ext uri="{BB962C8B-B14F-4D97-AF65-F5344CB8AC3E}">
        <p14:creationId xmlns:p14="http://schemas.microsoft.com/office/powerpoint/2010/main" val="18773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F6D9-9C5C-4A6B-833A-BC4647F9D618}"/>
              </a:ext>
            </a:extLst>
          </p:cNvPr>
          <p:cNvSpPr>
            <a:spLocks noGrp="1"/>
          </p:cNvSpPr>
          <p:nvPr>
            <p:ph type="title"/>
          </p:nvPr>
        </p:nvSpPr>
        <p:spPr/>
        <p:txBody>
          <a:bodyPr/>
          <a:lstStyle/>
          <a:p>
            <a:r>
              <a:rPr lang="fr-FR" dirty="0"/>
              <a:t>Combining </a:t>
            </a:r>
            <a:r>
              <a:rPr lang="fr-FR" dirty="0" err="1"/>
              <a:t>disciplinary</a:t>
            </a:r>
            <a:r>
              <a:rPr lang="fr-FR" dirty="0"/>
              <a:t> </a:t>
            </a:r>
            <a:r>
              <a:rPr lang="fr-FR" dirty="0" err="1"/>
              <a:t>accounts</a:t>
            </a:r>
            <a:r>
              <a:rPr lang="fr-FR" dirty="0"/>
              <a:t>: an </a:t>
            </a:r>
            <a:r>
              <a:rPr lang="fr-FR" dirty="0" err="1"/>
              <a:t>insurmountable</a:t>
            </a:r>
            <a:r>
              <a:rPr lang="fr-FR" dirty="0"/>
              <a:t> </a:t>
            </a:r>
            <a:r>
              <a:rPr lang="fr-FR" dirty="0" err="1"/>
              <a:t>task</a:t>
            </a:r>
            <a:r>
              <a:rPr lang="fr-FR" dirty="0"/>
              <a:t>?</a:t>
            </a:r>
            <a:endParaRPr lang="en-US" dirty="0"/>
          </a:p>
        </p:txBody>
      </p:sp>
      <p:sp>
        <p:nvSpPr>
          <p:cNvPr id="3" name="Content Placeholder 2">
            <a:extLst>
              <a:ext uri="{FF2B5EF4-FFF2-40B4-BE49-F238E27FC236}">
                <a16:creationId xmlns:a16="http://schemas.microsoft.com/office/drawing/2014/main" id="{568A61FC-5362-4EEA-B992-09B903575B5B}"/>
              </a:ext>
            </a:extLst>
          </p:cNvPr>
          <p:cNvSpPr>
            <a:spLocks noGrp="1"/>
          </p:cNvSpPr>
          <p:nvPr>
            <p:ph idx="1"/>
          </p:nvPr>
        </p:nvSpPr>
        <p:spPr/>
        <p:txBody>
          <a:bodyPr/>
          <a:lstStyle/>
          <a:p>
            <a:r>
              <a:rPr lang="fr-FR" dirty="0"/>
              <a:t>Law and social </a:t>
            </a:r>
            <a:r>
              <a:rPr lang="fr-FR" dirty="0" err="1"/>
              <a:t>theory</a:t>
            </a:r>
            <a:r>
              <a:rPr lang="fr-FR" dirty="0"/>
              <a:t> (</a:t>
            </a:r>
            <a:r>
              <a:rPr lang="fr-FR" dirty="0" err="1"/>
              <a:t>Cotterell</a:t>
            </a:r>
            <a:r>
              <a:rPr lang="fr-FR" dirty="0"/>
              <a:t>, </a:t>
            </a:r>
            <a:r>
              <a:rPr lang="fr-FR" dirty="0" err="1"/>
              <a:t>Teubner</a:t>
            </a:r>
            <a:r>
              <a:rPr lang="fr-FR" dirty="0"/>
              <a:t>, etc.): </a:t>
            </a:r>
            <a:r>
              <a:rPr lang="fr-FR" b="1" dirty="0"/>
              <a:t>superposition of </a:t>
            </a:r>
            <a:r>
              <a:rPr lang="fr-FR" b="1" dirty="0" err="1"/>
              <a:t>accounts</a:t>
            </a:r>
            <a:r>
              <a:rPr lang="fr-FR" dirty="0"/>
              <a:t>, </a:t>
            </a:r>
            <a:r>
              <a:rPr lang="fr-FR" dirty="0" err="1"/>
              <a:t>rather</a:t>
            </a:r>
            <a:r>
              <a:rPr lang="fr-FR" dirty="0"/>
              <a:t> </a:t>
            </a:r>
            <a:r>
              <a:rPr lang="fr-FR" dirty="0" err="1"/>
              <a:t>than</a:t>
            </a:r>
            <a:r>
              <a:rPr lang="fr-FR" dirty="0"/>
              <a:t> combination</a:t>
            </a:r>
          </a:p>
          <a:p>
            <a:r>
              <a:rPr lang="fr-FR" dirty="0"/>
              <a:t>Legal </a:t>
            </a:r>
            <a:r>
              <a:rPr lang="fr-FR" dirty="0" err="1"/>
              <a:t>scholarship</a:t>
            </a:r>
            <a:r>
              <a:rPr lang="fr-FR" dirty="0"/>
              <a:t>: Import of quantitative </a:t>
            </a:r>
            <a:r>
              <a:rPr lang="fr-FR" dirty="0" err="1"/>
              <a:t>tools</a:t>
            </a:r>
            <a:r>
              <a:rPr lang="fr-FR" dirty="0"/>
              <a:t> </a:t>
            </a:r>
            <a:r>
              <a:rPr lang="fr-FR" i="1" dirty="0" err="1"/>
              <a:t>without</a:t>
            </a:r>
            <a:r>
              <a:rPr lang="fr-FR" i="1" dirty="0"/>
              <a:t> </a:t>
            </a:r>
            <a:r>
              <a:rPr lang="fr-FR" i="1" dirty="0" err="1"/>
              <a:t>considering</a:t>
            </a:r>
            <a:r>
              <a:rPr lang="fr-FR" i="1" dirty="0"/>
              <a:t> the </a:t>
            </a:r>
            <a:r>
              <a:rPr lang="fr-FR" i="1" dirty="0" err="1"/>
              <a:t>strong</a:t>
            </a:r>
            <a:r>
              <a:rPr lang="fr-FR" i="1" dirty="0"/>
              <a:t> </a:t>
            </a:r>
            <a:r>
              <a:rPr lang="fr-FR" i="1" dirty="0" err="1"/>
              <a:t>epistemological</a:t>
            </a:r>
            <a:r>
              <a:rPr lang="fr-FR" i="1" dirty="0"/>
              <a:t> and </a:t>
            </a:r>
            <a:r>
              <a:rPr lang="fr-FR" i="1" dirty="0" err="1"/>
              <a:t>theoretical</a:t>
            </a:r>
            <a:r>
              <a:rPr lang="fr-FR" i="1" dirty="0"/>
              <a:t> </a:t>
            </a:r>
            <a:r>
              <a:rPr lang="fr-FR" i="1" dirty="0" err="1"/>
              <a:t>stakes</a:t>
            </a:r>
            <a:r>
              <a:rPr lang="fr-FR" dirty="0"/>
              <a:t> </a:t>
            </a:r>
            <a:r>
              <a:rPr lang="fr-FR" dirty="0" err="1"/>
              <a:t>attached</a:t>
            </a:r>
            <a:r>
              <a:rPr lang="fr-FR" dirty="0"/>
              <a:t> to </a:t>
            </a:r>
            <a:r>
              <a:rPr lang="fr-FR" dirty="0" err="1"/>
              <a:t>empirical</a:t>
            </a:r>
            <a:r>
              <a:rPr lang="fr-FR" dirty="0"/>
              <a:t> </a:t>
            </a:r>
            <a:r>
              <a:rPr lang="fr-FR" dirty="0" err="1"/>
              <a:t>methods</a:t>
            </a:r>
            <a:endParaRPr lang="fr-FR" dirty="0"/>
          </a:p>
          <a:p>
            <a:r>
              <a:rPr lang="fr-FR" dirty="0" err="1"/>
              <a:t>Empirical</a:t>
            </a:r>
            <a:r>
              <a:rPr lang="fr-FR" dirty="0"/>
              <a:t> quantitative </a:t>
            </a:r>
            <a:r>
              <a:rPr lang="fr-FR" dirty="0" err="1"/>
              <a:t>methods</a:t>
            </a:r>
            <a:r>
              <a:rPr lang="fr-FR" dirty="0"/>
              <a:t> </a:t>
            </a:r>
            <a:r>
              <a:rPr lang="fr-FR" dirty="0" err="1"/>
              <a:t>seek</a:t>
            </a:r>
            <a:r>
              <a:rPr lang="fr-FR" dirty="0"/>
              <a:t> to </a:t>
            </a:r>
            <a:r>
              <a:rPr lang="fr-FR" dirty="0" err="1"/>
              <a:t>measure</a:t>
            </a:r>
            <a:r>
              <a:rPr lang="fr-FR" dirty="0"/>
              <a:t> and test </a:t>
            </a:r>
            <a:r>
              <a:rPr lang="fr-FR" dirty="0" err="1"/>
              <a:t>behavioral</a:t>
            </a:r>
            <a:r>
              <a:rPr lang="fr-FR" dirty="0"/>
              <a:t> (not normative) </a:t>
            </a:r>
            <a:r>
              <a:rPr lang="fr-FR" dirty="0" err="1"/>
              <a:t>elements</a:t>
            </a:r>
            <a:r>
              <a:rPr lang="fr-FR" dirty="0"/>
              <a:t> </a:t>
            </a:r>
          </a:p>
          <a:p>
            <a:pPr lvl="1"/>
            <a:r>
              <a:rPr lang="fr-FR" dirty="0"/>
              <a:t>Ex: multi-</a:t>
            </a:r>
            <a:r>
              <a:rPr lang="fr-FR" dirty="0" err="1"/>
              <a:t>linear</a:t>
            </a:r>
            <a:r>
              <a:rPr lang="fr-FR" dirty="0"/>
              <a:t> </a:t>
            </a:r>
            <a:r>
              <a:rPr lang="fr-FR" dirty="0" err="1"/>
              <a:t>regression</a:t>
            </a:r>
            <a:r>
              <a:rPr lang="fr-FR" dirty="0"/>
              <a:t> </a:t>
            </a:r>
            <a:r>
              <a:rPr lang="fr-FR" dirty="0" err="1"/>
              <a:t>analysis</a:t>
            </a:r>
            <a:r>
              <a:rPr lang="fr-FR" dirty="0"/>
              <a:t> and </a:t>
            </a:r>
            <a:r>
              <a:rPr lang="fr-FR" dirty="0" err="1"/>
              <a:t>probabilistic</a:t>
            </a:r>
            <a:r>
              <a:rPr lang="fr-FR" dirty="0"/>
              <a:t> world</a:t>
            </a:r>
            <a:endParaRPr lang="en-US" dirty="0"/>
          </a:p>
        </p:txBody>
      </p:sp>
      <p:sp>
        <p:nvSpPr>
          <p:cNvPr id="4" name="Slide Number Placeholder 3">
            <a:extLst>
              <a:ext uri="{FF2B5EF4-FFF2-40B4-BE49-F238E27FC236}">
                <a16:creationId xmlns:a16="http://schemas.microsoft.com/office/drawing/2014/main" id="{300B7018-0B67-42D6-B3EA-BAA3E025AE25}"/>
              </a:ext>
            </a:extLst>
          </p:cNvPr>
          <p:cNvSpPr>
            <a:spLocks noGrp="1"/>
          </p:cNvSpPr>
          <p:nvPr>
            <p:ph type="sldNum" sz="quarter" idx="12"/>
          </p:nvPr>
        </p:nvSpPr>
        <p:spPr/>
        <p:txBody>
          <a:bodyPr/>
          <a:lstStyle/>
          <a:p>
            <a:fld id="{9CF8445F-33C3-4B77-A046-2DEA1EA998B5}" type="slidenum">
              <a:rPr lang="fr-BE" smtClean="0"/>
              <a:t>9</a:t>
            </a:fld>
            <a:endParaRPr lang="fr-BE"/>
          </a:p>
        </p:txBody>
      </p:sp>
    </p:spTree>
    <p:extLst>
      <p:ext uri="{BB962C8B-B14F-4D97-AF65-F5344CB8AC3E}">
        <p14:creationId xmlns:p14="http://schemas.microsoft.com/office/powerpoint/2010/main" val="2117218249"/>
      </p:ext>
    </p:extLst>
  </p:cSld>
  <p:clrMapOvr>
    <a:masterClrMapping/>
  </p:clrMapOvr>
</p:sld>
</file>

<file path=ppt/theme/theme1.xml><?xml version="1.0" encoding="utf-8"?>
<a:theme xmlns:a="http://schemas.openxmlformats.org/drawingml/2006/main" name="CITE">
  <a:themeElements>
    <a:clrScheme name="Droit_ULiège">
      <a:dk1>
        <a:sysClr val="windowText" lastClr="000000"/>
      </a:dk1>
      <a:lt1>
        <a:sysClr val="window" lastClr="FFFFFF"/>
      </a:lt1>
      <a:dk2>
        <a:srgbClr val="8C8B82"/>
      </a:dk2>
      <a:lt2>
        <a:srgbClr val="E8E2DE"/>
      </a:lt2>
      <a:accent1>
        <a:srgbClr val="5B257D"/>
      </a:accent1>
      <a:accent2>
        <a:srgbClr val="FFD000"/>
      </a:accent2>
      <a:accent3>
        <a:srgbClr val="00707F"/>
      </a:accent3>
      <a:accent4>
        <a:srgbClr val="5FA4B0"/>
      </a:accent4>
      <a:accent5>
        <a:srgbClr val="E62D31"/>
      </a:accent5>
      <a:accent6>
        <a:srgbClr val="005CA9"/>
      </a:accent6>
      <a:hlink>
        <a:srgbClr val="8DA6D6"/>
      </a:hlink>
      <a:folHlink>
        <a:srgbClr val="1FBA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ides discret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TE" id="{D207611A-2C48-48B6-AA4D-7F75B4727C6B}" vid="{D18068EF-8DC9-46A9-90BB-4F655C0681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CITE</Template>
  <TotalTime>0</TotalTime>
  <Words>1400</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 3</vt:lpstr>
      <vt:lpstr>CITE</vt:lpstr>
      <vt:lpstr>National Institutional Autonomy within the EU Legal Order</vt:lpstr>
      <vt:lpstr>National Institutional Autonomy: double-edged sword</vt:lpstr>
      <vt:lpstr>National Institutional Autonomy: double-edged swords</vt:lpstr>
      <vt:lpstr>National Institutional Autonomy: double-edged swords</vt:lpstr>
      <vt:lpstr>Combining disciplinary accounts: an insurmountable task?</vt:lpstr>
      <vt:lpstr>Combining disciplinary accounts: an insurmountable task?</vt:lpstr>
      <vt:lpstr>Combining disciplinary accounts: an insurmountable task?</vt:lpstr>
      <vt:lpstr>Combining disciplinary accounts: an insurmountable task?</vt:lpstr>
      <vt:lpstr>Combining disciplinary accounts: an insurmountable task?</vt:lpstr>
      <vt:lpstr>Why persist? </vt:lpstr>
      <vt:lpstr>Why persist? </vt:lpstr>
      <vt:lpstr>Why persist? </vt:lpstr>
      <vt:lpstr>How to? ANT</vt:lpstr>
      <vt:lpstr>How to? ANT</vt:lpstr>
      <vt:lpstr>How to? ANT</vt:lpstr>
      <vt:lpstr>How to? ANT</vt:lpstr>
      <vt:lpstr>ANT and national institutional autonomy: promises </vt:lpstr>
      <vt:lpstr>ANT and national institutional autonomy: challenges</vt:lpstr>
      <vt:lpstr>Our use of ANT</vt:lpstr>
      <vt:lpstr>Our use of ANT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Cordier</dc:creator>
  <cp:lastModifiedBy>Bois Julien</cp:lastModifiedBy>
  <cp:revision>4</cp:revision>
  <dcterms:created xsi:type="dcterms:W3CDTF">2019-10-15T16:50:55Z</dcterms:created>
  <dcterms:modified xsi:type="dcterms:W3CDTF">2024-04-28T10:57:40Z</dcterms:modified>
</cp:coreProperties>
</file>