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"/>
  </p:notesMasterIdLst>
  <p:handoutMasterIdLst>
    <p:handoutMasterId r:id="rId4"/>
  </p:handoutMasterIdLst>
  <p:sldIdLst>
    <p:sldId id="327" r:id="rId2"/>
  </p:sldIdLst>
  <p:sldSz cx="30279975" cy="42808525"/>
  <p:notesSz cx="6797675" cy="9926638"/>
  <p:defaultTextStyle>
    <a:defPPr>
      <a:defRPr lang="nl-B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2">
          <p15:clr>
            <a:srgbClr val="A4A3A4"/>
          </p15:clr>
        </p15:guide>
        <p15:guide id="2" pos="185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78" userDrawn="1">
          <p15:clr>
            <a:srgbClr val="A4A3A4"/>
          </p15:clr>
        </p15:guide>
        <p15:guide id="2" pos="71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4B8"/>
    <a:srgbClr val="BA8CDC"/>
    <a:srgbClr val="AC7524"/>
    <a:srgbClr val="DAA250"/>
    <a:srgbClr val="00407A"/>
    <a:srgbClr val="52BDEC"/>
    <a:srgbClr val="1D8DB0"/>
    <a:srgbClr val="86BCE5"/>
    <a:srgbClr val="00040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389" autoAdjust="0"/>
  </p:normalViewPr>
  <p:slideViewPr>
    <p:cSldViewPr snapToObjects="1" showGuides="1">
      <p:cViewPr>
        <p:scale>
          <a:sx n="50" d="100"/>
          <a:sy n="50" d="100"/>
        </p:scale>
        <p:origin x="654" y="126"/>
      </p:cViewPr>
      <p:guideLst>
        <p:guide orient="horz" pos="20562"/>
        <p:guide pos="185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978"/>
        <p:guide pos="714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>
                <a:latin typeface="Arial" pitchFamily="34" charset="0"/>
                <a:cs typeface="Arial" pitchFamily="34" charset="0"/>
              </a:rPr>
              <a:pPr/>
              <a:t>7/09/2021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7/09/2021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8" tIns="48309" rIns="96618" bIns="4830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1" y="4689750"/>
            <a:ext cx="5709333" cy="4494344"/>
          </a:xfrm>
          <a:prstGeom prst="rect">
            <a:avLst/>
          </a:prstGeom>
        </p:spPr>
        <p:txBody>
          <a:bodyPr vert="horz" lIns="96618" tIns="48309" rIns="96618" bIns="48309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6618" tIns="48309" rIns="96618" bIns="48309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231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4176431" rtl="0" eaLnBrk="1" latinLnBrk="0" hangingPunct="1">
        <a:spcBef>
          <a:spcPct val="0"/>
        </a:spcBef>
        <a:buNone/>
        <a:defRPr sz="164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644264" indent="-1644264" algn="l" defTabSz="4176431" rtl="0" eaLnBrk="1" latinLnBrk="0" hangingPunct="1">
        <a:spcBef>
          <a:spcPts val="2649"/>
        </a:spcBef>
        <a:buSzPct val="110000"/>
        <a:buFont typeface="Arial" pitchFamily="34" charset="0"/>
        <a:buChar char="•"/>
        <a:defRPr sz="11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3288528" indent="-1645922" algn="l" defTabSz="4176431" rtl="0" eaLnBrk="1" latinLnBrk="0" hangingPunct="1">
        <a:spcBef>
          <a:spcPts val="2649"/>
        </a:spcBef>
        <a:buSzPct val="75000"/>
        <a:buFont typeface="Courier New" pitchFamily="49" charset="0"/>
        <a:buChar char="o"/>
        <a:defRPr sz="11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4521726" indent="-123319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5336550" indent="-822132" algn="l" defTabSz="4176431" rtl="0" eaLnBrk="1" latinLnBrk="0" hangingPunct="1">
        <a:spcBef>
          <a:spcPts val="1736"/>
        </a:spcBef>
        <a:buSzPct val="80000"/>
        <a:buFont typeface="Arial" pitchFamily="34" charset="0"/>
        <a:buChar char="•"/>
        <a:defRPr sz="73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6112382" indent="-819337" algn="l" defTabSz="4176431" rtl="0" eaLnBrk="1" latinLnBrk="0" hangingPunct="1">
        <a:spcBef>
          <a:spcPts val="1736"/>
        </a:spcBef>
        <a:buFont typeface="Arial" pitchFamily="34" charset="0"/>
        <a:buChar char="-"/>
        <a:defRPr lang="nl-BE" sz="73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iesbet.geris@uliege.be" TargetMode="External"/><Relationship Id="rId13" Type="http://schemas.openxmlformats.org/officeDocument/2006/relationships/hyperlink" Target="http://erc.europa.eu/index.cfm" TargetMode="External"/><Relationship Id="rId18" Type="http://schemas.openxmlformats.org/officeDocument/2006/relationships/image" Target="../media/image8.tmp"/><Relationship Id="rId26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image" Target="../media/image11.tmp"/><Relationship Id="rId7" Type="http://schemas.openxmlformats.org/officeDocument/2006/relationships/hyperlink" Target="mailto:morgan.germain@uliege.be" TargetMode="External"/><Relationship Id="rId12" Type="http://schemas.openxmlformats.org/officeDocument/2006/relationships/image" Target="../media/image4.tmp"/><Relationship Id="rId17" Type="http://schemas.openxmlformats.org/officeDocument/2006/relationships/image" Target="../media/image7.png"/><Relationship Id="rId25" Type="http://schemas.openxmlformats.org/officeDocument/2006/relationships/image" Target="../media/image15.tmp"/><Relationship Id="rId2" Type="http://schemas.openxmlformats.org/officeDocument/2006/relationships/tags" Target="../tags/tag2.xml"/><Relationship Id="rId16" Type="http://schemas.openxmlformats.org/officeDocument/2006/relationships/image" Target="../media/image6.gif"/><Relationship Id="rId20" Type="http://schemas.openxmlformats.org/officeDocument/2006/relationships/image" Target="../media/image10.tmp"/><Relationship Id="rId1" Type="http://schemas.openxmlformats.org/officeDocument/2006/relationships/tags" Target="../tags/tag1.xml"/><Relationship Id="rId6" Type="http://schemas.openxmlformats.org/officeDocument/2006/relationships/image" Target="../media/image1.tmp"/><Relationship Id="rId11" Type="http://schemas.openxmlformats.org/officeDocument/2006/relationships/image" Target="../media/image3.tmp"/><Relationship Id="rId24" Type="http://schemas.openxmlformats.org/officeDocument/2006/relationships/image" Target="../media/image14.tmp"/><Relationship Id="rId5" Type="http://schemas.openxmlformats.org/officeDocument/2006/relationships/notesSlide" Target="../notesSlides/notesSlide1.xml"/><Relationship Id="rId15" Type="http://schemas.openxmlformats.org/officeDocument/2006/relationships/hyperlink" Target="http://www.google.be/url?sa=i&amp;rct=j&amp;q=european+funding+figure+FP7&amp;source=images&amp;cd=&amp;cad=rja&amp;docid=ebCvEyaTKoPbsM&amp;tbnid=LtZRX-i1M6almM:&amp;ved=0CAUQjRw&amp;url=http://research.blogs.lincoln.ac.uk/2012/07/10/2013-fp7-calls-released-today/&amp;ei=IblQUYuQGcmd0QWhqIH4Cw&amp;bvm=bv.44158598,d.d2k&amp;psig=AFQjCNFBmFbEoHiGcOr3YhRPmWTURsBFMw&amp;ust=1364331162084452" TargetMode="External"/><Relationship Id="rId23" Type="http://schemas.openxmlformats.org/officeDocument/2006/relationships/image" Target="../media/image13.tmp"/><Relationship Id="rId10" Type="http://schemas.openxmlformats.org/officeDocument/2006/relationships/image" Target="../media/image2.tmp"/><Relationship Id="rId19" Type="http://schemas.openxmlformats.org/officeDocument/2006/relationships/image" Target="../media/image9.tmp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biomech.ulg.ac.be/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95" y="30306473"/>
            <a:ext cx="8976499" cy="5127161"/>
          </a:xfrm>
          <a:prstGeom prst="rect">
            <a:avLst/>
          </a:prstGeom>
        </p:spPr>
      </p:pic>
      <p:sp>
        <p:nvSpPr>
          <p:cNvPr id="4" name="Rechthoek 12"/>
          <p:cNvSpPr/>
          <p:nvPr/>
        </p:nvSpPr>
        <p:spPr>
          <a:xfrm>
            <a:off x="134121" y="5274469"/>
            <a:ext cx="29925199" cy="37404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725" tIns="106861" rIns="213725" bIns="106861" rtlCol="0" anchor="ctr"/>
          <a:lstStyle/>
          <a:p>
            <a:pPr lvl="0" algn="ctr"/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-2682604" y="1594511"/>
            <a:ext cx="3027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Marc Joiret</a:t>
            </a:r>
            <a:r>
              <a:rPr lang="en-GB" sz="48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1,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Francesca Rapino</a:t>
            </a:r>
            <a:r>
              <a:rPr lang="en-GB" sz="48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Pierre Close</a:t>
            </a:r>
            <a:r>
              <a:rPr lang="en-GB" sz="48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GB" sz="48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Liesbet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Geris</a:t>
            </a:r>
            <a:r>
              <a:rPr lang="en-GB" sz="48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1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846" y="1895318"/>
            <a:ext cx="2608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3600" baseline="30000" dirty="0" smtClean="0">
              <a:solidFill>
                <a:srgbClr val="52BDEC"/>
              </a:solidFill>
            </a:endParaRPr>
          </a:p>
          <a:p>
            <a:pPr algn="ctr"/>
            <a:endParaRPr lang="nl-BE" sz="3600" baseline="30000" dirty="0">
              <a:solidFill>
                <a:srgbClr val="52BDEC"/>
              </a:solidFill>
            </a:endParaRPr>
          </a:p>
          <a:p>
            <a:pPr algn="ctr"/>
            <a:r>
              <a:rPr lang="nl-BE" sz="3600" baseline="30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</a:rPr>
              <a:t>Biomechanics </a:t>
            </a:r>
            <a:r>
              <a:rPr lang="nl-BE" sz="3600" dirty="0">
                <a:solidFill>
                  <a:schemeClr val="accent3">
                    <a:lumMod val="75000"/>
                  </a:schemeClr>
                </a:solidFill>
              </a:rPr>
              <a:t>Research Unit,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GIGA In Silico Medicine,</a:t>
            </a:r>
            <a:r>
              <a:rPr lang="nl-BE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</a:rPr>
              <a:t>Liege University, Belgium; </a:t>
            </a:r>
          </a:p>
          <a:p>
            <a:pPr algn="ctr"/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</a:rPr>
              <a:t>²Cancer Signaling, GIGA Stem Cells, Liege University, </a:t>
            </a:r>
            <a:r>
              <a:rPr lang="nl-BE" sz="3600" dirty="0">
                <a:solidFill>
                  <a:schemeClr val="accent3">
                    <a:lumMod val="75000"/>
                  </a:schemeClr>
                </a:solidFill>
              </a:rPr>
              <a:t>Belgium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062" y="41150879"/>
            <a:ext cx="2283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This poster was presented in the Protein Synthesis and Translational Control conference at EMBO, Heidelberg, </a:t>
            </a:r>
            <a:r>
              <a:rPr lang="en-US" sz="3000" dirty="0" smtClean="0">
                <a:solidFill>
                  <a:schemeClr val="bg1"/>
                </a:solidFill>
              </a:rPr>
              <a:t>7-10 </a:t>
            </a:r>
            <a:r>
              <a:rPr lang="en-US" sz="3000" dirty="0">
                <a:solidFill>
                  <a:schemeClr val="bg1"/>
                </a:solidFill>
              </a:rPr>
              <a:t>September </a:t>
            </a:r>
            <a:r>
              <a:rPr lang="en-US" sz="3000" dirty="0" smtClean="0">
                <a:solidFill>
                  <a:schemeClr val="bg1"/>
                </a:solidFill>
              </a:rPr>
              <a:t>2021. </a:t>
            </a:r>
            <a:r>
              <a:rPr lang="en-US" sz="3000" dirty="0">
                <a:solidFill>
                  <a:schemeClr val="bg1"/>
                </a:solidFill>
              </a:rPr>
              <a:t>We acknowledge the FNRS-FWO EOS grant n° 30480119 (Join-t-against-Osteoarthritis) and the European Research Council </a:t>
            </a:r>
            <a:r>
              <a:rPr lang="en-US" sz="3000" dirty="0" smtClean="0">
                <a:solidFill>
                  <a:schemeClr val="bg1"/>
                </a:solidFill>
              </a:rPr>
              <a:t>under </a:t>
            </a:r>
            <a:r>
              <a:rPr lang="en-US" sz="3000" dirty="0">
                <a:solidFill>
                  <a:schemeClr val="bg1"/>
                </a:solidFill>
              </a:rPr>
              <a:t>the European Union's Horizon 2020 Framework Program (H2020/2014-2020) /ERC grant agreement n°772418 (INSITE).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634" y="6138566"/>
            <a:ext cx="29300770" cy="5832000"/>
          </a:xfrm>
          <a:prstGeom prst="rect">
            <a:avLst/>
          </a:prstGeom>
          <a:solidFill>
            <a:schemeClr val="bg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360000"/>
            <a:endParaRPr lang="en-US" sz="36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55411" y="4626398"/>
            <a:ext cx="10584696" cy="1274967"/>
          </a:xfrm>
          <a:prstGeom prst="rect">
            <a:avLst/>
          </a:prstGeom>
          <a:solidFill>
            <a:schemeClr val="bg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800" b="1" dirty="0">
                <a:solidFill>
                  <a:schemeClr val="tx1"/>
                </a:solidFill>
              </a:rPr>
              <a:t>INTRODUCTION</a:t>
            </a:r>
            <a:endParaRPr lang="en-US" sz="4800" b="1" dirty="0" err="1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635" y="12763301"/>
            <a:ext cx="29368186" cy="16200000"/>
          </a:xfrm>
          <a:prstGeom prst="rect">
            <a:avLst/>
          </a:prstGeom>
          <a:solidFill>
            <a:schemeClr val="bg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443" y="29643798"/>
            <a:ext cx="29412000" cy="8826360"/>
          </a:xfrm>
          <a:prstGeom prst="rect">
            <a:avLst/>
          </a:prstGeom>
          <a:solidFill>
            <a:schemeClr val="lt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817200" indent="-457200">
              <a:buFont typeface="Wingdings" panose="05000000000000000000" pitchFamily="2" charset="2"/>
              <a:buChar char="ü"/>
            </a:pPr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17200" indent="-457200"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000"/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832" y="39374098"/>
            <a:ext cx="15784187" cy="1616918"/>
          </a:xfrm>
          <a:prstGeom prst="rect">
            <a:avLst/>
          </a:prstGeom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just"/>
            <a:endParaRPr lang="en-GB" sz="800" b="1" dirty="0" smtClean="0"/>
          </a:p>
          <a:p>
            <a:pPr algn="just"/>
            <a:endParaRPr lang="en-GB" sz="800" b="1" dirty="0"/>
          </a:p>
          <a:p>
            <a:pPr algn="just"/>
            <a:endParaRPr lang="en-GB" sz="800" b="1" dirty="0" smtClean="0"/>
          </a:p>
          <a:p>
            <a:pPr algn="just"/>
            <a:r>
              <a:rPr lang="en-GB" sz="2000" b="1" dirty="0" smtClean="0"/>
              <a:t>[</a:t>
            </a:r>
            <a:r>
              <a:rPr lang="en-GB" sz="2000" b="1" dirty="0"/>
              <a:t>1] </a:t>
            </a:r>
            <a:r>
              <a:rPr lang="en-GB" sz="2000" b="1" dirty="0" err="1" smtClean="0"/>
              <a:t>Charneski</a:t>
            </a:r>
            <a:r>
              <a:rPr lang="en-GB" sz="2000" b="1" dirty="0" smtClean="0"/>
              <a:t> </a:t>
            </a:r>
            <a:r>
              <a:rPr lang="en-GB" sz="2000" b="1" dirty="0"/>
              <a:t>et a</a:t>
            </a:r>
            <a:r>
              <a:rPr lang="en-GB" sz="2000" dirty="0"/>
              <a:t>l, </a:t>
            </a:r>
            <a:r>
              <a:rPr lang="en-GB" sz="2000" dirty="0" smtClean="0"/>
              <a:t>2013, </a:t>
            </a:r>
            <a:r>
              <a:rPr lang="en-GB" sz="2000" dirty="0" err="1" smtClean="0"/>
              <a:t>PLoS</a:t>
            </a:r>
            <a:r>
              <a:rPr lang="en-GB" sz="2000" dirty="0" smtClean="0"/>
              <a:t> </a:t>
            </a:r>
            <a:r>
              <a:rPr lang="en-GB" sz="2000" dirty="0" err="1" smtClean="0"/>
              <a:t>Biol</a:t>
            </a:r>
            <a:r>
              <a:rPr lang="en-GB" sz="2000" dirty="0" smtClean="0"/>
              <a:t>, 11(3) </a:t>
            </a:r>
            <a:r>
              <a:rPr lang="en-GB" sz="2000" b="1" dirty="0" smtClean="0"/>
              <a:t>[2]</a:t>
            </a:r>
            <a:r>
              <a:rPr lang="en-GB" sz="2000" dirty="0" smtClean="0"/>
              <a:t> </a:t>
            </a:r>
            <a:r>
              <a:rPr lang="en-GB" sz="2000" b="1" dirty="0" err="1" smtClean="0"/>
              <a:t>Rapino</a:t>
            </a:r>
            <a:r>
              <a:rPr lang="en-GB" sz="2000" b="1" dirty="0" smtClean="0"/>
              <a:t> et al</a:t>
            </a:r>
            <a:r>
              <a:rPr lang="en-GB" sz="2000" dirty="0" smtClean="0"/>
              <a:t>, 2021, Nature Communications</a:t>
            </a:r>
            <a:r>
              <a:rPr lang="en-US" sz="2000" dirty="0" smtClean="0"/>
              <a:t>, 558 </a:t>
            </a:r>
            <a:r>
              <a:rPr lang="en-GB" sz="2000" b="1" dirty="0" smtClean="0"/>
              <a:t>[3]</a:t>
            </a:r>
            <a:r>
              <a:rPr lang="en-GB" sz="2000" dirty="0" smtClean="0"/>
              <a:t> </a:t>
            </a:r>
            <a:r>
              <a:rPr lang="en-GB" sz="2000" b="1" dirty="0" err="1" smtClean="0"/>
              <a:t>Zur&amp;Tuller</a:t>
            </a:r>
            <a:r>
              <a:rPr lang="en-GB" sz="2000" dirty="0" smtClean="0"/>
              <a:t>, 2016, </a:t>
            </a:r>
            <a:r>
              <a:rPr lang="en-GB" sz="2000" dirty="0" err="1" smtClean="0"/>
              <a:t>Nucl</a:t>
            </a:r>
            <a:r>
              <a:rPr lang="en-GB" sz="2000" dirty="0" smtClean="0"/>
              <a:t>. Acid Res.</a:t>
            </a:r>
            <a:r>
              <a:rPr lang="en-US" sz="2000" dirty="0" smtClean="0"/>
              <a:t>, 44(19) </a:t>
            </a:r>
            <a:r>
              <a:rPr lang="en-GB" sz="2000" dirty="0" smtClean="0"/>
              <a:t>[</a:t>
            </a:r>
            <a:r>
              <a:rPr lang="en-GB" sz="2000" b="1" dirty="0"/>
              <a:t>4</a:t>
            </a:r>
            <a:r>
              <a:rPr lang="en-GB" sz="2000" b="1" dirty="0" smtClean="0"/>
              <a:t>] Sharma </a:t>
            </a:r>
            <a:r>
              <a:rPr lang="en-GB" sz="2000" b="1" dirty="0"/>
              <a:t>et al., </a:t>
            </a:r>
            <a:r>
              <a:rPr lang="en-GB" sz="2000" dirty="0" smtClean="0"/>
              <a:t>2018,</a:t>
            </a:r>
            <a:r>
              <a:rPr lang="en-GB" sz="2000" b="1" dirty="0" smtClean="0"/>
              <a:t> </a:t>
            </a:r>
            <a:r>
              <a:rPr lang="en-US" sz="2000" dirty="0" smtClean="0"/>
              <a:t>Phys. Rev. E; 97 </a:t>
            </a:r>
            <a:r>
              <a:rPr lang="en-GB" sz="2000" b="1" dirty="0" smtClean="0"/>
              <a:t>[5] Voss </a:t>
            </a:r>
            <a:r>
              <a:rPr lang="en-GB" sz="2000" b="1" dirty="0"/>
              <a:t>et al</a:t>
            </a:r>
            <a:r>
              <a:rPr lang="en-GB" sz="2000" dirty="0"/>
              <a:t>., 2006, </a:t>
            </a:r>
            <a:r>
              <a:rPr lang="en-US" sz="2000" dirty="0" smtClean="0"/>
              <a:t>J. Mol. Biol., 360(4)  </a:t>
            </a:r>
            <a:r>
              <a:rPr lang="en-GB" sz="2000" b="1" dirty="0" smtClean="0"/>
              <a:t>[6] Lu </a:t>
            </a:r>
            <a:r>
              <a:rPr lang="en-GB" sz="2000" b="1" dirty="0"/>
              <a:t>et al</a:t>
            </a:r>
            <a:r>
              <a:rPr lang="en-GB" sz="2000" dirty="0"/>
              <a:t>, 2007, </a:t>
            </a:r>
            <a:r>
              <a:rPr lang="en-US" sz="2000" dirty="0"/>
              <a:t>J. Mol. Biol</a:t>
            </a:r>
            <a:r>
              <a:rPr lang="en-US" sz="2000" dirty="0" smtClean="0"/>
              <a:t>., 371(5)</a:t>
            </a:r>
          </a:p>
          <a:p>
            <a:pPr algn="just"/>
            <a:endParaRPr lang="en-US" sz="8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173626" y="38713835"/>
            <a:ext cx="5373288" cy="1124475"/>
          </a:xfrm>
          <a:prstGeom prst="rect">
            <a:avLst/>
          </a:prstGeom>
          <a:solidFill>
            <a:schemeClr val="bg2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000" b="1" dirty="0">
                <a:solidFill>
                  <a:schemeClr val="tx2"/>
                </a:solidFill>
              </a:rPr>
              <a:t>REFERENCES</a:t>
            </a:r>
            <a:endParaRPr lang="en-US" sz="4000" b="1" dirty="0" err="1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419471" y="39369418"/>
            <a:ext cx="13274933" cy="1640001"/>
          </a:xfrm>
          <a:prstGeom prst="rect">
            <a:avLst/>
          </a:prstGeom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800" b="1" dirty="0" smtClean="0"/>
              <a:t>	          GIGA in silico </a:t>
            </a:r>
            <a:r>
              <a:rPr lang="fr-BE" sz="2800" b="1" dirty="0" err="1" smtClean="0"/>
              <a:t>medicine</a:t>
            </a:r>
            <a:r>
              <a:rPr lang="fr-BE" sz="2800" b="1" dirty="0" smtClean="0"/>
              <a:t>, Université </a:t>
            </a:r>
            <a:r>
              <a:rPr lang="fr-BE" sz="2800" b="1" dirty="0"/>
              <a:t>de </a:t>
            </a:r>
            <a:r>
              <a:rPr lang="fr-BE" sz="2800" b="1" dirty="0" smtClean="0"/>
              <a:t>Liège </a:t>
            </a:r>
          </a:p>
          <a:p>
            <a:pPr>
              <a:lnSpc>
                <a:spcPct val="150000"/>
              </a:lnSpc>
            </a:pPr>
            <a:r>
              <a:rPr lang="fr-BE" sz="2100" b="1" dirty="0" smtClean="0"/>
              <a:t>M. Joiret: </a:t>
            </a:r>
            <a:r>
              <a:rPr lang="fr-BE" sz="2100" u="sng" dirty="0" smtClean="0">
                <a:hlinkClick r:id="rId7"/>
              </a:rPr>
              <a:t>marc.joiret@uliege.be</a:t>
            </a:r>
            <a:r>
              <a:rPr lang="fr-BE" sz="2100" dirty="0" smtClean="0"/>
              <a:t> </a:t>
            </a:r>
            <a:r>
              <a:rPr lang="fr-BE" sz="2100" dirty="0"/>
              <a:t>;     </a:t>
            </a:r>
            <a:r>
              <a:rPr lang="fr-BE" sz="2100" dirty="0" smtClean="0"/>
              <a:t> </a:t>
            </a:r>
            <a:r>
              <a:rPr lang="fr-BE" sz="2100" b="1" dirty="0" smtClean="0"/>
              <a:t>L</a:t>
            </a:r>
            <a:r>
              <a:rPr lang="fr-BE" sz="2100" b="1" dirty="0"/>
              <a:t>. Geris: </a:t>
            </a:r>
            <a:r>
              <a:rPr lang="fr-BE" sz="2100" u="sng" dirty="0" smtClean="0">
                <a:solidFill>
                  <a:schemeClr val="accent1"/>
                </a:solidFill>
                <a:hlinkClick r:id="rId8"/>
              </a:rPr>
              <a:t>liesbet.geris@uliege.be</a:t>
            </a:r>
            <a:r>
              <a:rPr lang="fr-BE" sz="2100" dirty="0" smtClean="0"/>
              <a:t>  ;       </a:t>
            </a:r>
            <a:r>
              <a:rPr lang="en-US" sz="2100" dirty="0" smtClean="0">
                <a:hlinkClick r:id="rId9"/>
              </a:rPr>
              <a:t>http</a:t>
            </a:r>
            <a:r>
              <a:rPr lang="en-US" sz="2100" dirty="0">
                <a:hlinkClick r:id="rId9"/>
              </a:rPr>
              <a:t>://www.biomech.ulg.ac.be</a:t>
            </a:r>
            <a:r>
              <a:rPr lang="en-US" sz="2100" dirty="0" smtClean="0">
                <a:hlinkClick r:id="rId9"/>
              </a:rPr>
              <a:t>/</a:t>
            </a:r>
            <a:endParaRPr lang="en-US" sz="2100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25834"/>
              </p:ext>
            </p:extLst>
          </p:nvPr>
        </p:nvGraphicFramePr>
        <p:xfrm>
          <a:off x="306339" y="6210574"/>
          <a:ext cx="29283468" cy="657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6032">
                <a:tc>
                  <a:txBody>
                    <a:bodyPr/>
                    <a:lstStyle/>
                    <a:p>
                      <a:pPr marL="360000" indent="0" algn="ctr"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sz="4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Ribosome Elongation Rate</a:t>
                      </a:r>
                    </a:p>
                    <a:p>
                      <a:pPr marL="81720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There is a great</a:t>
                      </a:r>
                      <a:r>
                        <a:rPr lang="en-US" sz="35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3500" b="1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variation in ribosomal velocity </a:t>
                      </a:r>
                      <a:r>
                        <a:rPr lang="en-US" sz="35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along even a single transcript</a:t>
                      </a:r>
                      <a:endParaRPr lang="en-US" sz="3500" b="0" i="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81720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What determines how fast a transcript is processed by a ribosome is not</a:t>
                      </a:r>
                      <a:r>
                        <a:rPr lang="en-US" sz="35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completely resolved </a:t>
                      </a:r>
                      <a:r>
                        <a:rPr lang="en-US" sz="3500" b="0" i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[1</a:t>
                      </a:r>
                      <a:r>
                        <a:rPr lang="en-US" sz="3500" b="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]</a:t>
                      </a:r>
                      <a:endParaRPr lang="en-US" sz="3500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81720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Changes in the local translation rate along mRNA have</a:t>
                      </a:r>
                      <a:r>
                        <a:rPr lang="en-US" sz="3500" b="1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been implicated in health and disease [2]:</a:t>
                      </a:r>
                      <a:endParaRPr lang="en-US" sz="3500" b="1" i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817200" marR="0" lvl="1" indent="-4572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Protein specific activity and folding </a:t>
                      </a:r>
                    </a:p>
                    <a:p>
                      <a:pPr marL="817200" marR="0" lvl="1" indent="-4572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Correct localization of protein</a:t>
                      </a:r>
                    </a:p>
                    <a:p>
                      <a:pPr marL="817200" marR="0" lvl="1" indent="-4572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Neurodegenerative diseases and cancers</a:t>
                      </a:r>
                      <a:endParaRPr lang="en-US" b="0" i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4400" b="1" kern="120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Key </a:t>
                      </a:r>
                      <a:r>
                        <a:rPr lang="fr-BE" sz="4400" b="1" kern="1200" dirty="0" err="1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Determinants</a:t>
                      </a:r>
                      <a:r>
                        <a:rPr lang="fr-BE" sz="4400" b="1" kern="120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of Elongation Rate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Charged amino acids 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distribution in the nascent protein and 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electrostatic interaction with the ribosome exit tunnel</a:t>
                      </a:r>
                      <a:endParaRPr lang="en-US" sz="3500" b="1" i="1" kern="1200" baseline="0" dirty="0">
                        <a:solidFill>
                          <a:srgbClr val="00407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Adaptation of 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codon usage 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3500" b="0" i="0" kern="1200" baseline="0" dirty="0" err="1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tRNA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pool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Codon ordering and </a:t>
                      </a:r>
                      <a:r>
                        <a:rPr lang="en-US" sz="3500" b="1" i="1" kern="1200" baseline="0" dirty="0" err="1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tRNA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recycling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err="1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tRNA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wobble base 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enzymatic 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modifications</a:t>
                      </a:r>
                      <a:endParaRPr lang="en-US" sz="3500" b="0" i="0" kern="1200" baseline="0" dirty="0" smtClean="0">
                        <a:solidFill>
                          <a:srgbClr val="00407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err="1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Proline</a:t>
                      </a: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incorporation 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delay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mRNA secondary structure </a:t>
                      </a: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melting delay 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i="0" kern="1200" baseline="0" dirty="0" smtClean="0">
                          <a:solidFill>
                            <a:srgbClr val="00407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Ribosomes resource pool</a:t>
                      </a:r>
                      <a:endParaRPr lang="en-US" sz="3500" b="0" i="0" kern="1200" baseline="0" dirty="0">
                        <a:solidFill>
                          <a:srgbClr val="00407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457200" indent="-457200" algn="l"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Char char="q"/>
                      </a:pPr>
                      <a:endParaRPr lang="en-US" sz="3500" b="0" i="1" kern="1200" dirty="0">
                        <a:solidFill>
                          <a:srgbClr val="00407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Aim of this </a:t>
                      </a:r>
                      <a:r>
                        <a:rPr lang="en-US" sz="4400" b="1" kern="120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study</a:t>
                      </a:r>
                    </a:p>
                    <a:p>
                      <a:pPr marL="457200" lvl="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Relate</a:t>
                      </a:r>
                      <a:r>
                        <a:rPr lang="en-US" sz="3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the tunnel geometry and media properties such as </a:t>
                      </a: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surface charge density </a:t>
                      </a:r>
                      <a:r>
                        <a:rPr lang="en-US" sz="3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dielectric response </a:t>
                      </a:r>
                      <a:r>
                        <a:rPr lang="en-US" sz="3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heterogeneity to the </a:t>
                      </a: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electrostatic potential profile </a:t>
                      </a:r>
                      <a:r>
                        <a:rPr lang="en-US" sz="3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inside the exit tunnel</a:t>
                      </a:r>
                    </a:p>
                    <a:p>
                      <a:pPr marL="457200" lvl="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Map</a:t>
                      </a:r>
                      <a:r>
                        <a:rPr lang="en-US" sz="35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the charged groups that are close to the tunnel inner surface from X-Ray crystallography</a:t>
                      </a:r>
                    </a:p>
                    <a:p>
                      <a:pPr marL="457200" lvl="0" indent="-457200" algn="l">
                        <a:buSzPct val="75000"/>
                        <a:buFont typeface="Wingdings" panose="05000000000000000000" pitchFamily="2" charset="2"/>
                        <a:buChar char="q"/>
                      </a:pPr>
                      <a:r>
                        <a:rPr lang="en-US" sz="3500" b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Investigate the </a:t>
                      </a:r>
                      <a:r>
                        <a:rPr lang="en-US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source of electrostatic screening</a:t>
                      </a:r>
                      <a:endParaRPr lang="en-US" sz="3500" b="0" i="1" kern="1200" baseline="0" dirty="0" smtClean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nl-BE" sz="35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Refine </a:t>
                      </a:r>
                      <a:r>
                        <a:rPr lang="nl-BE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TASEP</a:t>
                      </a:r>
                      <a:r>
                        <a:rPr lang="nl-BE" sz="35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35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model of protein synthesis [3,4]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ZoneTexte 17 1"/>
          <p:cNvSpPr txBox="1"/>
          <p:nvPr/>
        </p:nvSpPr>
        <p:spPr>
          <a:xfrm>
            <a:off x="-413741" y="29685182"/>
            <a:ext cx="18145403" cy="3278911"/>
          </a:xfrm>
          <a:prstGeom prst="rect">
            <a:avLst/>
          </a:prstGeom>
          <a:noFill/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ctr"/>
            <a:r>
              <a:rPr lang="en-US" sz="4000" b="1" i="1" dirty="0" smtClean="0">
                <a:latin typeface="Calibri" pitchFamily="34" charset="0"/>
              </a:rPr>
              <a:t>	</a:t>
            </a:r>
            <a:r>
              <a:rPr lang="en-US" sz="4000" b="1" i="1" dirty="0">
                <a:latin typeface="Calibri" pitchFamily="34" charset="0"/>
              </a:rPr>
              <a:t> </a:t>
            </a:r>
            <a:r>
              <a:rPr lang="en-US" sz="4000" b="1" i="1" dirty="0" smtClean="0">
                <a:latin typeface="Calibri" pitchFamily="34" charset="0"/>
              </a:rPr>
              <a:t>                                                Biophysics :</a:t>
            </a:r>
            <a:endParaRPr lang="en-US" sz="4000" b="1" i="1" dirty="0">
              <a:latin typeface="Calibri" pitchFamily="34" charset="0"/>
            </a:endParaRPr>
          </a:p>
          <a:p>
            <a:pPr marL="1157288" lvl="1" indent="-457200" algn="just">
              <a:buFont typeface="Wingdings" panose="05000000000000000000" pitchFamily="2" charset="2"/>
              <a:buChar char="ü"/>
            </a:pPr>
            <a:r>
              <a:rPr lang="en-US" sz="3500" dirty="0" smtClean="0">
                <a:latin typeface="Calibri" pitchFamily="34" charset="0"/>
              </a:rPr>
              <a:t>There is a strong electrostatic screening in the tunnel inner wall due to water molecules (not mobile ions) best modelled by the </a:t>
            </a:r>
            <a:r>
              <a:rPr lang="en-US" sz="3500" dirty="0" err="1" smtClean="0">
                <a:latin typeface="Calibri" pitchFamily="34" charset="0"/>
              </a:rPr>
              <a:t>Gouy</a:t>
            </a:r>
            <a:r>
              <a:rPr lang="en-US" sz="3500" dirty="0" smtClean="0">
                <a:latin typeface="Calibri" pitchFamily="34" charset="0"/>
              </a:rPr>
              <a:t>-Chapman screening theory.</a:t>
            </a:r>
          </a:p>
          <a:p>
            <a:pPr marL="1157288" lvl="1" indent="-457200" algn="just">
              <a:buFont typeface="Wingdings" panose="05000000000000000000" pitchFamily="2" charset="2"/>
              <a:buChar char="ü"/>
            </a:pPr>
            <a:r>
              <a:rPr lang="en-US" sz="3500" dirty="0" smtClean="0">
                <a:latin typeface="Calibri" pitchFamily="34" charset="0"/>
              </a:rPr>
              <a:t>The modelling of the tunnel with idealized shapes, phenomenological parameters              and </a:t>
            </a:r>
            <a:r>
              <a:rPr lang="en-US" sz="3500" dirty="0" err="1" smtClean="0">
                <a:latin typeface="Calibri" pitchFamily="34" charset="0"/>
              </a:rPr>
              <a:t>Gouy</a:t>
            </a:r>
            <a:r>
              <a:rPr lang="en-US" sz="3500" dirty="0" smtClean="0">
                <a:latin typeface="Calibri" pitchFamily="34" charset="0"/>
              </a:rPr>
              <a:t>-Chapman screening length correctly capture the observed electrostatic potential.</a:t>
            </a:r>
          </a:p>
        </p:txBody>
      </p:sp>
      <p:sp>
        <p:nvSpPr>
          <p:cNvPr id="54" name="TextBox 31 1"/>
          <p:cNvSpPr txBox="1"/>
          <p:nvPr/>
        </p:nvSpPr>
        <p:spPr>
          <a:xfrm>
            <a:off x="17069107" y="38686182"/>
            <a:ext cx="4320000" cy="1124475"/>
          </a:xfrm>
          <a:prstGeom prst="rect">
            <a:avLst/>
          </a:prstGeom>
          <a:solidFill>
            <a:schemeClr val="bg1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000" b="1" dirty="0" smtClean="0"/>
              <a:t>CONTACT</a:t>
            </a:r>
          </a:p>
        </p:txBody>
      </p:sp>
      <p:sp>
        <p:nvSpPr>
          <p:cNvPr id="39" name="TextBox 6"/>
          <p:cNvSpPr txBox="1"/>
          <p:nvPr/>
        </p:nvSpPr>
        <p:spPr>
          <a:xfrm>
            <a:off x="826796" y="62018"/>
            <a:ext cx="29067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3">
                    <a:lumMod val="75000"/>
                  </a:schemeClr>
                </a:solidFill>
              </a:rPr>
              <a:t>Ribosome exit tunnel electrostatics</a:t>
            </a:r>
            <a:endParaRPr lang="en-US" sz="9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 2"/>
          <p:cNvSpPr txBox="1"/>
          <p:nvPr/>
        </p:nvSpPr>
        <p:spPr>
          <a:xfrm>
            <a:off x="1210770" y="29181126"/>
            <a:ext cx="10760865" cy="1247586"/>
          </a:xfrm>
          <a:prstGeom prst="rect">
            <a:avLst/>
          </a:prstGeom>
          <a:solidFill>
            <a:schemeClr val="bg1"/>
          </a:solidFill>
          <a:ln w="127000" cap="flat">
            <a:solidFill>
              <a:srgbClr val="00407A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800" b="1" dirty="0" smtClean="0"/>
              <a:t>RESULTS AND PERSPECTIVES </a:t>
            </a:r>
            <a:endParaRPr lang="en-US" sz="4800" b="1" dirty="0" err="1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1" y="41228217"/>
            <a:ext cx="3011517" cy="1351058"/>
          </a:xfrm>
          <a:prstGeom prst="rect">
            <a:avLst/>
          </a:prstGeom>
        </p:spPr>
      </p:pic>
      <p:pic>
        <p:nvPicPr>
          <p:cNvPr id="5" name="Picture 4 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8" y="3906318"/>
            <a:ext cx="7721869" cy="201927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19" y="3979074"/>
            <a:ext cx="7062179" cy="19434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1" name="Picture 40" descr="European Research Council logo">
            <a:hlinkClick r:id="rId13" tooltip="European Research Council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459" y="41062446"/>
            <a:ext cx="1599751" cy="1493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4 2" descr="http://research.blogs.lincoln.ac.uk/files/2009/12/European-Flag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95" y="41102933"/>
            <a:ext cx="2382470" cy="147168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0" name="TextBox 29"/>
          <p:cNvSpPr txBox="1"/>
          <p:nvPr/>
        </p:nvSpPr>
        <p:spPr>
          <a:xfrm>
            <a:off x="1170435" y="12331254"/>
            <a:ext cx="10590226" cy="1247586"/>
          </a:xfrm>
          <a:prstGeom prst="rect">
            <a:avLst/>
          </a:prstGeom>
          <a:solidFill>
            <a:schemeClr val="bg1"/>
          </a:solidFill>
          <a:ln w="127000" cap="flat"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fr-BE" sz="4800" b="1" dirty="0" smtClean="0"/>
              <a:t>MATERIALS &amp; METHODS</a:t>
            </a:r>
            <a:endParaRPr lang="en-US" sz="4800" b="1" dirty="0" err="1"/>
          </a:p>
        </p:txBody>
      </p:sp>
      <p:sp>
        <p:nvSpPr>
          <p:cNvPr id="51" name="TextBox 50"/>
          <p:cNvSpPr txBox="1"/>
          <p:nvPr/>
        </p:nvSpPr>
        <p:spPr>
          <a:xfrm>
            <a:off x="-385260" y="32716266"/>
            <a:ext cx="18909623" cy="1001364"/>
          </a:xfrm>
          <a:prstGeom prst="rect">
            <a:avLst/>
          </a:prstGeom>
          <a:solidFill>
            <a:schemeClr val="lt1">
              <a:alpha val="0"/>
            </a:schemeClr>
          </a:solidFill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 Axial forces (</a:t>
            </a:r>
            <a:r>
              <a:rPr lang="en-US" sz="3200" b="1" dirty="0" err="1" smtClean="0"/>
              <a:t>pN</a:t>
            </a:r>
            <a:r>
              <a:rPr lang="en-US" sz="3200" b="1" dirty="0" smtClean="0"/>
              <a:t>) profile on nascent peptide as a function of residue position at the PTC</a:t>
            </a:r>
          </a:p>
        </p:txBody>
      </p:sp>
      <p:sp>
        <p:nvSpPr>
          <p:cNvPr id="43" name="ZoneTexte 17 2"/>
          <p:cNvSpPr txBox="1"/>
          <p:nvPr/>
        </p:nvSpPr>
        <p:spPr>
          <a:xfrm>
            <a:off x="7485746" y="33717630"/>
            <a:ext cx="10415313" cy="4833183"/>
          </a:xfrm>
          <a:prstGeom prst="rect">
            <a:avLst/>
          </a:prstGeom>
          <a:solidFill>
            <a:schemeClr val="bg1">
              <a:alpha val="0"/>
            </a:schemeClr>
          </a:solidFill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just"/>
            <a:r>
              <a:rPr lang="en-US" sz="4000" b="1" i="1" dirty="0">
                <a:latin typeface="Calibri" pitchFamily="34" charset="0"/>
              </a:rPr>
              <a:t> </a:t>
            </a:r>
            <a:r>
              <a:rPr lang="en-US" sz="4000" b="1" i="1" dirty="0" smtClean="0">
                <a:latin typeface="Calibri" pitchFamily="34" charset="0"/>
              </a:rPr>
              <a:t>        Computational Biology Perspectives : </a:t>
            </a:r>
          </a:p>
          <a:p>
            <a:pPr algn="just">
              <a:lnSpc>
                <a:spcPts val="2500"/>
              </a:lnSpc>
            </a:pPr>
            <a:endParaRPr lang="en-US" sz="4000" b="1" i="1" dirty="0" smtClean="0">
              <a:latin typeface="Calibri" pitchFamily="34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ribosome exit tunnel electrostatic interaction model will </a:t>
            </a:r>
            <a:r>
              <a:rPr lang="en-US" sz="3600" b="1" i="1" dirty="0" smtClean="0">
                <a:solidFill>
                  <a:schemeClr val="tx1"/>
                </a:solidFill>
                <a:latin typeface="Calibri" pitchFamily="34" charset="0"/>
              </a:rPr>
              <a:t>refine TASEP, </a:t>
            </a:r>
            <a:r>
              <a:rPr lang="en-US" sz="3600" i="1" dirty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3600" i="1" dirty="0" smtClean="0">
                <a:solidFill>
                  <a:schemeClr val="tx1"/>
                </a:solidFill>
                <a:latin typeface="Calibri" pitchFamily="34" charset="0"/>
              </a:rPr>
              <a:t>mprove protein </a:t>
            </a:r>
            <a:r>
              <a:rPr lang="en-US" sz="3600" b="1" i="1" dirty="0" smtClean="0">
                <a:solidFill>
                  <a:schemeClr val="tx1"/>
                </a:solidFill>
                <a:latin typeface="Calibri" pitchFamily="34" charset="0"/>
              </a:rPr>
              <a:t>elongation rate prediction,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provide </a:t>
            </a:r>
            <a:r>
              <a:rPr lang="en-US" sz="3600" b="1" i="1" dirty="0">
                <a:solidFill>
                  <a:schemeClr val="tx1"/>
                </a:solidFill>
                <a:latin typeface="Calibri" pitchFamily="34" charset="0"/>
              </a:rPr>
              <a:t>better fitting to protein relative expression abundance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levels and </a:t>
            </a:r>
            <a:r>
              <a:rPr lang="en-US" sz="3600" b="1" i="1" dirty="0" err="1" smtClean="0">
                <a:solidFill>
                  <a:schemeClr val="tx1"/>
                </a:solidFill>
                <a:latin typeface="Calibri" pitchFamily="34" charset="0"/>
              </a:rPr>
              <a:t>RiboSeq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data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results and shed light on co-translational folding. 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5" y="6138566"/>
            <a:ext cx="0" cy="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4" y="15032079"/>
            <a:ext cx="16675069" cy="7956359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4554811" y="13123342"/>
            <a:ext cx="27983578" cy="2740302"/>
          </a:xfrm>
          <a:prstGeom prst="rect">
            <a:avLst/>
          </a:prstGeom>
          <a:noFill/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algn="ctr"/>
            <a:r>
              <a:rPr lang="en-US" sz="4000" b="1" i="1" dirty="0" smtClean="0">
                <a:latin typeface="Calibri" pitchFamily="34" charset="0"/>
              </a:rPr>
              <a:t>Ribosome large subunit X-Ray crystallography data mining 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500" dirty="0" smtClean="0">
                <a:latin typeface="Calibri" pitchFamily="34" charset="0"/>
              </a:rPr>
              <a:t>Our approach is to 2D map the charged groups (phosphate moieties of 23S/28S </a:t>
            </a:r>
            <a:r>
              <a:rPr lang="en-US" sz="3500" dirty="0" err="1" smtClean="0">
                <a:latin typeface="Calibri" pitchFamily="34" charset="0"/>
              </a:rPr>
              <a:t>rRNA</a:t>
            </a:r>
            <a:r>
              <a:rPr lang="en-US" sz="3500" dirty="0" smtClean="0">
                <a:latin typeface="Calibri" pitchFamily="34" charset="0"/>
              </a:rPr>
              <a:t>) on the idealized cylindrical surface and </a:t>
            </a:r>
          </a:p>
          <a:p>
            <a:r>
              <a:rPr lang="en-US" sz="3500" dirty="0" smtClean="0">
                <a:latin typeface="Calibri" pitchFamily="34" charset="0"/>
              </a:rPr>
              <a:t>      conical surface of the ribosome exit tunnel (+ charged aa residues)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500" b="1" i="1" dirty="0" smtClean="0">
                <a:latin typeface="Calibri" pitchFamily="34" charset="0"/>
              </a:rPr>
              <a:t>Specifically, we calculate the bare surface charge densities </a:t>
            </a:r>
            <a:endParaRPr lang="en-US" sz="3500" b="1" i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123" y="14995550"/>
            <a:ext cx="654659" cy="496342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339" y="14496580"/>
            <a:ext cx="12219264" cy="777177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54411" y="22923178"/>
            <a:ext cx="15625736" cy="1001364"/>
          </a:xfrm>
          <a:prstGeom prst="rect">
            <a:avLst/>
          </a:prstGeom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Electrostatic potential model of ribosome exit tunnel and axial forces profile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660267" y="20972214"/>
            <a:ext cx="11840099" cy="1152000"/>
          </a:xfrm>
          <a:prstGeom prst="rect">
            <a:avLst/>
          </a:prstGeom>
          <a:solidFill>
            <a:schemeClr val="lt1">
              <a:alpha val="60000"/>
            </a:schemeClr>
          </a:solidFill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 anchor="ctr" anchorCtr="1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Mapping and counting charged </a:t>
            </a:r>
          </a:p>
          <a:p>
            <a:pPr marL="0" indent="0" algn="ctr">
              <a:buNone/>
            </a:pPr>
            <a:r>
              <a:rPr lang="en-US" sz="3200" b="1" dirty="0" smtClean="0"/>
              <a:t>aa residues at constriction site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38" y="22229539"/>
            <a:ext cx="7577957" cy="666355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307" y="29757190"/>
            <a:ext cx="11715849" cy="8640960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9" y="33549355"/>
            <a:ext cx="6552728" cy="47047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683437" y="15544443"/>
            <a:ext cx="7890083" cy="1493807"/>
          </a:xfrm>
          <a:prstGeom prst="rect">
            <a:avLst/>
          </a:prstGeom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Mapping the phosphate moieties </a:t>
            </a:r>
          </a:p>
          <a:p>
            <a:pPr marL="0" indent="0" algn="ctr">
              <a:buNone/>
            </a:pPr>
            <a:r>
              <a:rPr lang="en-US" sz="3200" b="1" dirty="0" smtClean="0"/>
              <a:t>(orange disks) on the tunnel surface</a:t>
            </a:r>
          </a:p>
        </p:txBody>
      </p:sp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" y="24046083"/>
            <a:ext cx="10487606" cy="477500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163867" y="25649719"/>
            <a:ext cx="918110" cy="112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085203" y="22628398"/>
            <a:ext cx="4355895" cy="1493807"/>
          </a:xfrm>
          <a:prstGeom prst="rect">
            <a:avLst/>
          </a:prstGeom>
          <a:solidFill>
            <a:schemeClr val="lt1">
              <a:alpha val="0"/>
            </a:schemeClr>
          </a:solidFill>
          <a:ln w="127000" cap="flat">
            <a:noFill/>
            <a:round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52000" tIns="252000" rIns="252000" bIns="252000" rtlCol="0"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Ribosome exit tunnel [5, 6]</a:t>
            </a:r>
          </a:p>
        </p:txBody>
      </p:sp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70" y="23709647"/>
            <a:ext cx="7739005" cy="511143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76" y="22673106"/>
            <a:ext cx="5068287" cy="607597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8" name="Rectangle 57"/>
          <p:cNvSpPr/>
          <p:nvPr/>
        </p:nvSpPr>
        <p:spPr>
          <a:xfrm>
            <a:off x="9955411" y="23608770"/>
            <a:ext cx="864096" cy="132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69174" y="15283582"/>
            <a:ext cx="90531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2363" y="23924542"/>
            <a:ext cx="90531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6724163" y="22412374"/>
            <a:ext cx="90531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784483" y="27452934"/>
            <a:ext cx="189200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251" y="31596402"/>
            <a:ext cx="353127" cy="75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9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114,7357"/>
  <p:tag name="LATEXADDIN" val="\documentclass{article}&#10;\usepackage{amsmath}&#10;\pagestyle{empty}&#10;\begin{document}&#10;&#10;$\sigma^*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114,7357"/>
  <p:tag name="LATEXADDIN" val="\documentclass{article}&#10;\usepackage{amsmath}&#10;\pagestyle{empty}&#10;\begin{document}&#10;&#10;$\sigma^*$&#10;&#10;&#10;\end{document}"/>
  <p:tag name="IGUANATEXSIZE" val="35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61,49228"/>
  <p:tag name="LATEXADDIN" val="\documentclass{article}&#10;\usepackage{amsmath}&#10;\pagestyle{empty}&#10;\begin{document}&#10;&#10;$\frac{\sigma}{\epsilon}$&#10;&#10;&#10;\end{document}"/>
  <p:tag name="IGUANATEXSIZE" val="35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Corporate-KU Leuven-Liggend-Achtergrond Wit">
  <a:themeElements>
    <a:clrScheme name="Custom 1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127000" cap="flat">
          <a:noFill/>
          <a:round/>
        </a:ln>
        <a:effectLst>
          <a:softEdge rad="0"/>
        </a:effectLst>
      </a:spPr>
      <a:bodyPr wrap="square" lIns="252000" tIns="252000" rIns="252000" bIns="252000" rtlCol="0">
        <a:spAutoFit/>
      </a:bodyPr>
      <a:lstStyle>
        <a:defPPr marL="0" indent="0">
          <a:buNone/>
          <a:defRPr sz="36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4561</TotalTime>
  <Words>514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Corporate-KU Leuven-Liggend-Achtergrond Wit</vt:lpstr>
      <vt:lpstr>PowerPoint Presentation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Marc Joiret</cp:lastModifiedBy>
  <cp:revision>715</cp:revision>
  <cp:lastPrinted>2021-09-02T10:13:39Z</cp:lastPrinted>
  <dcterms:created xsi:type="dcterms:W3CDTF">2012-07-10T07:57:57Z</dcterms:created>
  <dcterms:modified xsi:type="dcterms:W3CDTF">2021-09-08T09:25:45Z</dcterms:modified>
</cp:coreProperties>
</file>