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437" r:id="rId2"/>
    <p:sldId id="439" r:id="rId3"/>
    <p:sldId id="440" r:id="rId4"/>
    <p:sldId id="441" r:id="rId5"/>
    <p:sldId id="442" r:id="rId6"/>
    <p:sldId id="443" r:id="rId7"/>
    <p:sldId id="444" r:id="rId8"/>
    <p:sldId id="445" r:id="rId9"/>
    <p:sldId id="446" r:id="rId10"/>
    <p:sldId id="447" r:id="rId11"/>
    <p:sldId id="448" r:id="rId12"/>
    <p:sldId id="449" r:id="rId13"/>
    <p:sldId id="451" r:id="rId14"/>
    <p:sldId id="452" r:id="rId15"/>
    <p:sldId id="454" r:id="rId16"/>
    <p:sldId id="455" r:id="rId17"/>
    <p:sldId id="456" r:id="rId18"/>
    <p:sldId id="457" r:id="rId19"/>
    <p:sldId id="458" r:id="rId20"/>
    <p:sldId id="459" r:id="rId21"/>
    <p:sldId id="460" r:id="rId22"/>
    <p:sldId id="461" r:id="rId23"/>
    <p:sldId id="462" r:id="rId24"/>
    <p:sldId id="463" r:id="rId25"/>
    <p:sldId id="464" r:id="rId26"/>
    <p:sldId id="465" r:id="rId27"/>
    <p:sldId id="466" r:id="rId28"/>
    <p:sldId id="467" r:id="rId29"/>
    <p:sldId id="495" r:id="rId30"/>
    <p:sldId id="469" r:id="rId31"/>
    <p:sldId id="478" r:id="rId32"/>
    <p:sldId id="477" r:id="rId33"/>
    <p:sldId id="497" r:id="rId34"/>
    <p:sldId id="479" r:id="rId35"/>
    <p:sldId id="501" r:id="rId36"/>
    <p:sldId id="481" r:id="rId37"/>
    <p:sldId id="507" r:id="rId38"/>
    <p:sldId id="504" r:id="rId39"/>
    <p:sldId id="492" r:id="rId40"/>
    <p:sldId id="505" r:id="rId41"/>
    <p:sldId id="498" r:id="rId42"/>
    <p:sldId id="499" r:id="rId43"/>
    <p:sldId id="506" r:id="rId44"/>
    <p:sldId id="487" r:id="rId4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initials="c" lastIdx="5" clrIdx="0">
    <p:extLst>
      <p:ext uri="{19B8F6BF-5375-455C-9EA6-DF929625EA0E}">
        <p15:presenceInfo xmlns:p15="http://schemas.microsoft.com/office/powerpoint/2012/main" userId="christ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00FF"/>
    <a:srgbClr val="008080"/>
    <a:srgbClr val="0066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979" autoAdjust="0"/>
  </p:normalViewPr>
  <p:slideViewPr>
    <p:cSldViewPr>
      <p:cViewPr varScale="1">
        <p:scale>
          <a:sx n="82" d="100"/>
          <a:sy n="82" d="100"/>
        </p:scale>
        <p:origin x="249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CAA141-3FEE-4EEA-9D29-549E84E35B30}" type="datetimeFigureOut">
              <a:rPr lang="de-DE" smtClean="0"/>
              <a:t>18.09.2022</a:t>
            </a:fld>
            <a:endParaRPr lang="de-DE"/>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709ED6-6ABD-4E15-90DD-E0D1E5886B8B}" type="slidenum">
              <a:rPr lang="de-DE" smtClean="0"/>
              <a:t>‹#›</a:t>
            </a:fld>
            <a:endParaRPr lang="de-DE"/>
          </a:p>
        </p:txBody>
      </p:sp>
    </p:spTree>
    <p:extLst>
      <p:ext uri="{BB962C8B-B14F-4D97-AF65-F5344CB8AC3E}">
        <p14:creationId xmlns:p14="http://schemas.microsoft.com/office/powerpoint/2010/main" val="1553112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err="1" smtClean="0"/>
              <a:t>I’m</a:t>
            </a:r>
            <a:r>
              <a:rPr lang="fr-BE" baseline="0" dirty="0" smtClean="0"/>
              <a:t> </a:t>
            </a:r>
            <a:r>
              <a:rPr lang="fr-BE" baseline="0" dirty="0" err="1" smtClean="0"/>
              <a:t>mainly</a:t>
            </a:r>
            <a:r>
              <a:rPr lang="fr-BE" baseline="0" dirty="0" smtClean="0"/>
              <a:t> </a:t>
            </a:r>
            <a:r>
              <a:rPr lang="fr-BE" baseline="0" dirty="0" err="1" smtClean="0"/>
              <a:t>interested</a:t>
            </a:r>
            <a:r>
              <a:rPr lang="fr-BE" baseline="0" dirty="0" smtClean="0"/>
              <a:t> in the importance of temporal </a:t>
            </a:r>
            <a:r>
              <a:rPr lang="fr-BE" baseline="0" dirty="0" err="1" smtClean="0"/>
              <a:t>organization</a:t>
            </a:r>
            <a:r>
              <a:rPr lang="fr-BE" baseline="0" dirty="0" smtClean="0"/>
              <a:t> of </a:t>
            </a:r>
            <a:r>
              <a:rPr lang="fr-BE" baseline="0" dirty="0" err="1" smtClean="0"/>
              <a:t>sleep-wake</a:t>
            </a:r>
            <a:r>
              <a:rPr lang="fr-BE" baseline="0" dirty="0" smtClean="0"/>
              <a:t> </a:t>
            </a:r>
            <a:r>
              <a:rPr lang="fr-BE" baseline="0" dirty="0" err="1" smtClean="0"/>
              <a:t>regulation</a:t>
            </a:r>
            <a:r>
              <a:rPr lang="fr-BE" baseline="0" dirty="0" smtClean="0"/>
              <a:t> for cognition and </a:t>
            </a:r>
            <a:r>
              <a:rPr lang="fr-BE" baseline="0" dirty="0" err="1" smtClean="0"/>
              <a:t>its</a:t>
            </a:r>
            <a:r>
              <a:rPr lang="fr-BE" baseline="0" dirty="0" smtClean="0"/>
              <a:t> </a:t>
            </a:r>
            <a:r>
              <a:rPr lang="fr-BE" baseline="0" dirty="0" err="1" smtClean="0"/>
              <a:t>cerebral</a:t>
            </a:r>
            <a:r>
              <a:rPr lang="fr-BE" baseline="0" dirty="0" smtClean="0"/>
              <a:t> </a:t>
            </a:r>
            <a:r>
              <a:rPr lang="fr-BE" baseline="0" dirty="0" err="1" smtClean="0"/>
              <a:t>correlates</a:t>
            </a:r>
            <a:r>
              <a:rPr lang="fr-BE" baseline="0" dirty="0" smtClean="0"/>
              <a:t>. The </a:t>
            </a:r>
            <a:r>
              <a:rPr lang="fr-BE" baseline="0" dirty="0" err="1" smtClean="0"/>
              <a:t>theoretical</a:t>
            </a:r>
            <a:r>
              <a:rPr lang="fr-BE" baseline="0" dirty="0" smtClean="0"/>
              <a:t> </a:t>
            </a:r>
            <a:r>
              <a:rPr lang="fr-BE" baseline="0" dirty="0" err="1" smtClean="0"/>
              <a:t>ground</a:t>
            </a:r>
            <a:r>
              <a:rPr lang="fr-BE" baseline="0" dirty="0" smtClean="0"/>
              <a:t> of </a:t>
            </a:r>
            <a:r>
              <a:rPr lang="fr-BE" baseline="0" dirty="0" err="1" smtClean="0"/>
              <a:t>most</a:t>
            </a:r>
            <a:r>
              <a:rPr lang="fr-BE" baseline="0" dirty="0" smtClean="0"/>
              <a:t> of </a:t>
            </a:r>
            <a:r>
              <a:rPr lang="fr-BE" baseline="0" dirty="0" err="1" smtClean="0"/>
              <a:t>my</a:t>
            </a:r>
            <a:r>
              <a:rPr lang="fr-BE" baseline="0" dirty="0" smtClean="0"/>
              <a:t> </a:t>
            </a:r>
            <a:r>
              <a:rPr lang="fr-BE" baseline="0" dirty="0" err="1" smtClean="0"/>
              <a:t>research</a:t>
            </a:r>
            <a:r>
              <a:rPr lang="fr-BE" baseline="0" dirty="0" smtClean="0"/>
              <a:t> </a:t>
            </a:r>
            <a:r>
              <a:rPr lang="fr-BE" baseline="0" dirty="0" err="1" smtClean="0"/>
              <a:t>projects</a:t>
            </a:r>
            <a:r>
              <a:rPr lang="fr-BE" baseline="0" dirty="0" smtClean="0"/>
              <a:t> are </a:t>
            </a:r>
            <a:r>
              <a:rPr lang="fr-BE" baseline="0" dirty="0" err="1" smtClean="0"/>
              <a:t>based</a:t>
            </a:r>
            <a:r>
              <a:rPr lang="fr-BE" baseline="0" dirty="0" smtClean="0"/>
              <a:t> on the </a:t>
            </a:r>
            <a:r>
              <a:rPr lang="fr-BE" baseline="0" dirty="0" err="1" smtClean="0"/>
              <a:t>two-process</a:t>
            </a:r>
            <a:r>
              <a:rPr lang="fr-BE" baseline="0" dirty="0" smtClean="0"/>
              <a:t> model of SW </a:t>
            </a:r>
            <a:r>
              <a:rPr lang="fr-BE" baseline="0" dirty="0" err="1" smtClean="0"/>
              <a:t>regulation</a:t>
            </a:r>
            <a:r>
              <a:rPr lang="fr-BE" baseline="0" dirty="0" smtClean="0"/>
              <a:t>. </a:t>
            </a:r>
            <a:r>
              <a:rPr lang="en-US" dirty="0" smtClean="0"/>
              <a:t>In the last three decades this model has served as a major conceptual framework in sleep research. It has been applied widely in studies to dissect individual differences in sleep regulation. The model posits that a homeostatic process (Process S) interacts with a process controlled by the circadian pacemaker (Process C), with time‐courses derived from physiological and </a:t>
            </a:r>
            <a:r>
              <a:rPr lang="en-US" dirty="0" err="1" smtClean="0"/>
              <a:t>behavioural</a:t>
            </a:r>
            <a:r>
              <a:rPr lang="en-US" dirty="0" smtClean="0"/>
              <a:t> variables. The model simulates successfully the timing and intensity of sleep in diverse experimental protocols</a:t>
            </a:r>
            <a:r>
              <a:rPr lang="en-US" baseline="0" dirty="0" smtClean="0"/>
              <a:t> and has also been shown to </a:t>
            </a:r>
            <a:r>
              <a:rPr lang="en-US" baseline="0" dirty="0" err="1" smtClean="0"/>
              <a:t>sucessfully</a:t>
            </a:r>
            <a:r>
              <a:rPr lang="en-US" baseline="0" dirty="0" smtClean="0"/>
              <a:t> explain temporal modulations in cognition and its cerebral correlates. I was particularly interested in the impact of process C, </a:t>
            </a:r>
            <a:r>
              <a:rPr lang="en-US" baseline="0" dirty="0" err="1" smtClean="0"/>
              <a:t>endogenuous</a:t>
            </a:r>
            <a:r>
              <a:rPr lang="en-US" baseline="0" dirty="0" smtClean="0"/>
              <a:t> circadian clock on cognition and underlying brain responses, how the latter is can explain inter-individual </a:t>
            </a:r>
            <a:r>
              <a:rPr lang="en-US" baseline="0" dirty="0" err="1" smtClean="0"/>
              <a:t>moduation</a:t>
            </a:r>
            <a:r>
              <a:rPr lang="en-US" baseline="0" dirty="0" smtClean="0"/>
              <a:t> in response to sleep loss for example. </a:t>
            </a:r>
            <a:endParaRPr lang="de-DE" dirty="0"/>
          </a:p>
        </p:txBody>
      </p:sp>
      <p:sp>
        <p:nvSpPr>
          <p:cNvPr id="4" name="Espace réservé du numéro de diapositive 3"/>
          <p:cNvSpPr>
            <a:spLocks noGrp="1"/>
          </p:cNvSpPr>
          <p:nvPr>
            <p:ph type="sldNum" sz="quarter" idx="10"/>
          </p:nvPr>
        </p:nvSpPr>
        <p:spPr/>
        <p:txBody>
          <a:bodyPr/>
          <a:lstStyle/>
          <a:p>
            <a:fld id="{54425B42-38B3-4028-AAC9-585408B33D70}" type="slidenum">
              <a:rPr lang="fr-FR" smtClean="0"/>
              <a:t>2</a:t>
            </a:fld>
            <a:endParaRPr lang="fr-FR"/>
          </a:p>
        </p:txBody>
      </p:sp>
    </p:spTree>
    <p:extLst>
      <p:ext uri="{BB962C8B-B14F-4D97-AF65-F5344CB8AC3E}">
        <p14:creationId xmlns:p14="http://schemas.microsoft.com/office/powerpoint/2010/main" val="1956989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spcBef>
                <a:spcPct val="30000"/>
              </a:spcBef>
              <a:defRPr sz="1100">
                <a:solidFill>
                  <a:schemeClr val="tx1"/>
                </a:solidFill>
                <a:latin typeface="Arial" charset="0"/>
              </a:defRPr>
            </a:lvl1pPr>
            <a:lvl2pPr marL="685817" indent="-263776" eaLnBrk="0" hangingPunct="0">
              <a:spcBef>
                <a:spcPct val="30000"/>
              </a:spcBef>
              <a:defRPr sz="1100">
                <a:solidFill>
                  <a:schemeClr val="tx1"/>
                </a:solidFill>
                <a:latin typeface="Arial" charset="0"/>
              </a:defRPr>
            </a:lvl2pPr>
            <a:lvl3pPr marL="1055103" indent="-211021" eaLnBrk="0" hangingPunct="0">
              <a:spcBef>
                <a:spcPct val="30000"/>
              </a:spcBef>
              <a:defRPr sz="1100">
                <a:solidFill>
                  <a:schemeClr val="tx1"/>
                </a:solidFill>
                <a:latin typeface="Arial" charset="0"/>
              </a:defRPr>
            </a:lvl3pPr>
            <a:lvl4pPr marL="1477145" indent="-211021" eaLnBrk="0" hangingPunct="0">
              <a:spcBef>
                <a:spcPct val="30000"/>
              </a:spcBef>
              <a:defRPr sz="1100">
                <a:solidFill>
                  <a:schemeClr val="tx1"/>
                </a:solidFill>
                <a:latin typeface="Arial" charset="0"/>
              </a:defRPr>
            </a:lvl4pPr>
            <a:lvl5pPr marL="1899186" indent="-211021" eaLnBrk="0" hangingPunct="0">
              <a:spcBef>
                <a:spcPct val="30000"/>
              </a:spcBef>
              <a:defRPr sz="1100">
                <a:solidFill>
                  <a:schemeClr val="tx1"/>
                </a:solidFill>
                <a:latin typeface="Arial" charset="0"/>
              </a:defRPr>
            </a:lvl5pPr>
            <a:lvl6pPr marL="2321227" indent="-211021" eaLnBrk="0" fontAlgn="base" hangingPunct="0">
              <a:spcBef>
                <a:spcPct val="30000"/>
              </a:spcBef>
              <a:spcAft>
                <a:spcPct val="0"/>
              </a:spcAft>
              <a:defRPr sz="1100">
                <a:solidFill>
                  <a:schemeClr val="tx1"/>
                </a:solidFill>
                <a:latin typeface="Arial" charset="0"/>
              </a:defRPr>
            </a:lvl6pPr>
            <a:lvl7pPr marL="2743269" indent="-211021" eaLnBrk="0" fontAlgn="base" hangingPunct="0">
              <a:spcBef>
                <a:spcPct val="30000"/>
              </a:spcBef>
              <a:spcAft>
                <a:spcPct val="0"/>
              </a:spcAft>
              <a:defRPr sz="1100">
                <a:solidFill>
                  <a:schemeClr val="tx1"/>
                </a:solidFill>
                <a:latin typeface="Arial" charset="0"/>
              </a:defRPr>
            </a:lvl7pPr>
            <a:lvl8pPr marL="3165310" indent="-211021" eaLnBrk="0" fontAlgn="base" hangingPunct="0">
              <a:spcBef>
                <a:spcPct val="30000"/>
              </a:spcBef>
              <a:spcAft>
                <a:spcPct val="0"/>
              </a:spcAft>
              <a:defRPr sz="1100">
                <a:solidFill>
                  <a:schemeClr val="tx1"/>
                </a:solidFill>
                <a:latin typeface="Arial" charset="0"/>
              </a:defRPr>
            </a:lvl8pPr>
            <a:lvl9pPr marL="3587351" indent="-211021"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14C35A56-A572-4289-AE46-0F028AD77228}" type="slidenum">
              <a:rPr lang="de-CH" altLang="fr-FR" sz="1200"/>
              <a:pPr eaLnBrk="1" hangingPunct="1">
                <a:spcBef>
                  <a:spcPct val="0"/>
                </a:spcBef>
              </a:pPr>
              <a:t>13</a:t>
            </a:fld>
            <a:endParaRPr lang="de-CH" altLang="fr-FR" sz="1200"/>
          </a:p>
        </p:txBody>
      </p:sp>
      <p:sp>
        <p:nvSpPr>
          <p:cNvPr id="112643" name="Rectangle 2"/>
          <p:cNvSpPr>
            <a:spLocks noGrp="1" noRot="1" noChangeAspect="1" noChangeArrowheads="1" noTextEdit="1"/>
          </p:cNvSpPr>
          <p:nvPr>
            <p:ph type="sldImg"/>
          </p:nvPr>
        </p:nvSpPr>
        <p:spPr>
          <a:xfrm>
            <a:off x="1135063" y="647700"/>
            <a:ext cx="4648200" cy="3486150"/>
          </a:xfrm>
          <a:ln/>
        </p:spPr>
      </p:sp>
      <p:sp>
        <p:nvSpPr>
          <p:cNvPr id="112644" name="Rectangle 3"/>
          <p:cNvSpPr>
            <a:spLocks noGrp="1" noChangeArrowheads="1"/>
          </p:cNvSpPr>
          <p:nvPr>
            <p:ph type="body" idx="1"/>
          </p:nvPr>
        </p:nvSpPr>
        <p:spPr>
          <a:xfrm>
            <a:off x="883321" y="4378398"/>
            <a:ext cx="5076024" cy="4052180"/>
          </a:xfrm>
          <a:noFill/>
        </p:spPr>
        <p:txBody>
          <a:bodyPr/>
          <a:lstStyle/>
          <a:p>
            <a:pPr eaLnBrk="1" hangingPunct="1"/>
            <a:r>
              <a:rPr lang="de-DE" altLang="fr-FR" smtClean="0"/>
              <a:t>The forced desynchrony protocol has also allowed to separate the influence of circadian and homeostatic modulations in diffferent neurobehavioral functions, such as subjective sleepiness, Psychomotore Vigilance or memory performance. As you can see on the right panel, when plotted according to circadian phase, XXXX …</a:t>
            </a:r>
          </a:p>
        </p:txBody>
      </p:sp>
    </p:spTree>
    <p:extLst>
      <p:ext uri="{BB962C8B-B14F-4D97-AF65-F5344CB8AC3E}">
        <p14:creationId xmlns:p14="http://schemas.microsoft.com/office/powerpoint/2010/main" val="2019958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Assessing</a:t>
            </a:r>
            <a:r>
              <a:rPr lang="fr-BE" baseline="0" dirty="0" smtClean="0"/>
              <a:t> the </a:t>
            </a:r>
            <a:r>
              <a:rPr lang="fr-BE" baseline="0" dirty="0" err="1" smtClean="0"/>
              <a:t>clock</a:t>
            </a:r>
            <a:r>
              <a:rPr lang="fr-BE" baseline="0" dirty="0" smtClean="0"/>
              <a:t> in </a:t>
            </a:r>
            <a:r>
              <a:rPr lang="fr-BE" baseline="0" dirty="0" err="1" smtClean="0"/>
              <a:t>humans</a:t>
            </a:r>
            <a:r>
              <a:rPr lang="fr-BE" baseline="0" dirty="0" smtClean="0"/>
              <a:t> </a:t>
            </a:r>
            <a:r>
              <a:rPr lang="fr-BE" baseline="0" dirty="0" err="1" smtClean="0"/>
              <a:t>is</a:t>
            </a:r>
            <a:r>
              <a:rPr lang="fr-BE" baseline="0" dirty="0" smtClean="0"/>
              <a:t> not </a:t>
            </a:r>
            <a:r>
              <a:rPr lang="fr-BE" baseline="0" dirty="0" err="1" smtClean="0"/>
              <a:t>so</a:t>
            </a:r>
            <a:r>
              <a:rPr lang="fr-BE" baseline="0" dirty="0" smtClean="0"/>
              <a:t> </a:t>
            </a:r>
            <a:r>
              <a:rPr lang="fr-BE" baseline="0" dirty="0" err="1" smtClean="0"/>
              <a:t>obvious</a:t>
            </a:r>
            <a:r>
              <a:rPr lang="fr-BE" baseline="0" dirty="0" smtClean="0"/>
              <a:t> and </a:t>
            </a:r>
            <a:r>
              <a:rPr lang="fr-BE" baseline="0" dirty="0" err="1" smtClean="0"/>
              <a:t>needs</a:t>
            </a:r>
            <a:r>
              <a:rPr lang="fr-BE" baseline="0" dirty="0" smtClean="0"/>
              <a:t> </a:t>
            </a:r>
            <a:r>
              <a:rPr lang="fr-BE" baseline="0" dirty="0" err="1" smtClean="0"/>
              <a:t>specific</a:t>
            </a:r>
            <a:r>
              <a:rPr lang="fr-BE" baseline="0" dirty="0" smtClean="0"/>
              <a:t> </a:t>
            </a:r>
            <a:r>
              <a:rPr lang="fr-BE" baseline="0" dirty="0" err="1" smtClean="0"/>
              <a:t>experimental</a:t>
            </a:r>
            <a:r>
              <a:rPr lang="fr-BE" baseline="0" dirty="0" smtClean="0"/>
              <a:t> </a:t>
            </a:r>
            <a:r>
              <a:rPr lang="fr-BE" baseline="0" dirty="0" err="1" smtClean="0"/>
              <a:t>protocols</a:t>
            </a:r>
            <a:r>
              <a:rPr lang="fr-BE" baseline="0" dirty="0" smtClean="0"/>
              <a:t>. </a:t>
            </a:r>
            <a:r>
              <a:rPr lang="fr-BE" baseline="0" dirty="0" err="1" smtClean="0"/>
              <a:t>During</a:t>
            </a:r>
            <a:r>
              <a:rPr lang="fr-BE" baseline="0" dirty="0" smtClean="0"/>
              <a:t> the </a:t>
            </a:r>
            <a:r>
              <a:rPr lang="fr-BE" baseline="0" dirty="0" err="1" smtClean="0"/>
              <a:t>past</a:t>
            </a:r>
            <a:r>
              <a:rPr lang="fr-BE" baseline="0" dirty="0" smtClean="0"/>
              <a:t> 4 </a:t>
            </a:r>
            <a:r>
              <a:rPr lang="fr-BE" baseline="0" dirty="0" err="1" smtClean="0"/>
              <a:t>years</a:t>
            </a:r>
            <a:r>
              <a:rPr lang="fr-BE" baseline="0" dirty="0" smtClean="0"/>
              <a:t>, </a:t>
            </a:r>
            <a:r>
              <a:rPr lang="fr-BE" baseline="0" dirty="0" err="1" smtClean="0"/>
              <a:t>we</a:t>
            </a:r>
            <a:r>
              <a:rPr lang="fr-BE" baseline="0" dirty="0" smtClean="0"/>
              <a:t> </a:t>
            </a:r>
            <a:r>
              <a:rPr lang="fr-BE" baseline="0" dirty="0" err="1" smtClean="0"/>
              <a:t>mainly</a:t>
            </a:r>
            <a:r>
              <a:rPr lang="fr-BE" baseline="0" dirty="0" smtClean="0"/>
              <a:t> </a:t>
            </a:r>
            <a:r>
              <a:rPr lang="fr-BE" baseline="0" dirty="0" err="1" smtClean="0"/>
              <a:t>applied</a:t>
            </a:r>
            <a:r>
              <a:rPr lang="fr-BE" baseline="0" dirty="0" smtClean="0"/>
              <a:t> </a:t>
            </a:r>
            <a:r>
              <a:rPr lang="fr-BE" baseline="0" dirty="0" err="1" smtClean="0"/>
              <a:t>this</a:t>
            </a:r>
            <a:r>
              <a:rPr lang="fr-BE" baseline="0" dirty="0" smtClean="0"/>
              <a:t> </a:t>
            </a:r>
            <a:r>
              <a:rPr lang="fr-BE" baseline="0" dirty="0" err="1" smtClean="0"/>
              <a:t>experimental</a:t>
            </a:r>
            <a:r>
              <a:rPr lang="fr-BE" baseline="0" dirty="0" smtClean="0"/>
              <a:t> setting to </a:t>
            </a:r>
            <a:r>
              <a:rPr lang="fr-BE" baseline="0" dirty="0" err="1" smtClean="0"/>
              <a:t>assess</a:t>
            </a:r>
            <a:r>
              <a:rPr lang="fr-BE" baseline="0" dirty="0" smtClean="0"/>
              <a:t> </a:t>
            </a:r>
            <a:r>
              <a:rPr lang="fr-BE" baseline="0" dirty="0" err="1" smtClean="0"/>
              <a:t>clock</a:t>
            </a:r>
            <a:r>
              <a:rPr lang="fr-BE" baseline="0" dirty="0" smtClean="0"/>
              <a:t> outputs in </a:t>
            </a:r>
            <a:r>
              <a:rPr lang="fr-BE" baseline="0" dirty="0" err="1" smtClean="0"/>
              <a:t>humans</a:t>
            </a:r>
            <a:r>
              <a:rPr lang="fr-BE" baseline="0" dirty="0" smtClean="0"/>
              <a:t>. First to </a:t>
            </a:r>
            <a:r>
              <a:rPr lang="fr-BE" baseline="0" dirty="0" err="1" smtClean="0"/>
              <a:t>assess</a:t>
            </a:r>
            <a:r>
              <a:rPr lang="fr-BE" baseline="0" dirty="0" smtClean="0"/>
              <a:t> 24 </a:t>
            </a:r>
            <a:r>
              <a:rPr lang="fr-BE" baseline="0" dirty="0" err="1" smtClean="0"/>
              <a:t>rhythmsxxx</a:t>
            </a:r>
            <a:r>
              <a:rPr lang="fr-BE" baseline="0" dirty="0" smtClean="0"/>
              <a:t>, second: </a:t>
            </a:r>
            <a:r>
              <a:rPr lang="fr-BE" baseline="0" dirty="0" err="1" smtClean="0"/>
              <a:t>unmask</a:t>
            </a:r>
            <a:r>
              <a:rPr lang="fr-BE" baseline="0" dirty="0" smtClean="0"/>
              <a:t> </a:t>
            </a:r>
            <a:r>
              <a:rPr lang="fr-BE" baseline="0" dirty="0" err="1" smtClean="0"/>
              <a:t>clock</a:t>
            </a:r>
            <a:r>
              <a:rPr lang="fr-BE" baseline="0" dirty="0" smtClean="0"/>
              <a:t> outputs. Constant routine. </a:t>
            </a:r>
            <a:r>
              <a:rPr lang="fr-BE" baseline="0" dirty="0" err="1" smtClean="0"/>
              <a:t>Two</a:t>
            </a:r>
            <a:r>
              <a:rPr lang="fr-BE" baseline="0" dirty="0" smtClean="0"/>
              <a:t> versions, </a:t>
            </a:r>
            <a:r>
              <a:rPr lang="fr-BE" baseline="0" dirty="0" err="1" smtClean="0"/>
              <a:t>looking</a:t>
            </a:r>
            <a:r>
              <a:rPr lang="fr-BE" baseline="0" dirty="0" smtClean="0"/>
              <a:t> at </a:t>
            </a:r>
            <a:r>
              <a:rPr lang="fr-BE" baseline="0" dirty="0" err="1" smtClean="0"/>
              <a:t>circadian</a:t>
            </a:r>
            <a:r>
              <a:rPr lang="fr-BE" baseline="0" dirty="0" smtClean="0"/>
              <a:t> time courses </a:t>
            </a:r>
            <a:r>
              <a:rPr lang="fr-BE" baseline="0" dirty="0" err="1" smtClean="0"/>
              <a:t>under</a:t>
            </a:r>
            <a:r>
              <a:rPr lang="fr-BE" baseline="0" dirty="0" smtClean="0"/>
              <a:t> </a:t>
            </a:r>
            <a:r>
              <a:rPr lang="fr-BE" baseline="0" dirty="0" err="1" smtClean="0"/>
              <a:t>different</a:t>
            </a:r>
            <a:r>
              <a:rPr lang="fr-BE" baseline="0" dirty="0" smtClean="0"/>
              <a:t> </a:t>
            </a:r>
            <a:r>
              <a:rPr lang="fr-BE" baseline="0" dirty="0" err="1" smtClean="0"/>
              <a:t>sleep</a:t>
            </a:r>
            <a:r>
              <a:rPr lang="fr-BE" baseline="0" dirty="0" smtClean="0"/>
              <a:t> pressure </a:t>
            </a:r>
            <a:r>
              <a:rPr lang="fr-BE" baseline="0" dirty="0" err="1" smtClean="0"/>
              <a:t>levels</a:t>
            </a:r>
            <a:r>
              <a:rPr lang="fr-BE" baseline="0" dirty="0" smtClean="0"/>
              <a:t> (</a:t>
            </a:r>
            <a:r>
              <a:rPr lang="fr-BE" baseline="0" dirty="0" err="1" smtClean="0"/>
              <a:t>wake</a:t>
            </a:r>
            <a:r>
              <a:rPr lang="fr-BE" baseline="0" dirty="0" smtClean="0"/>
              <a:t>/</a:t>
            </a:r>
            <a:r>
              <a:rPr lang="fr-BE" baseline="0" dirty="0" err="1" smtClean="0"/>
              <a:t>behavior</a:t>
            </a:r>
            <a:r>
              <a:rPr lang="fr-BE" baseline="0" dirty="0" smtClean="0"/>
              <a:t>/cognition and </a:t>
            </a:r>
            <a:r>
              <a:rPr lang="fr-BE" baseline="0" dirty="0" err="1" smtClean="0"/>
              <a:t>sleep</a:t>
            </a:r>
            <a:r>
              <a:rPr lang="fr-BE" baseline="0" dirty="0" smtClean="0"/>
              <a:t> </a:t>
            </a:r>
            <a:r>
              <a:rPr lang="fr-BE" baseline="0" dirty="0" err="1" smtClean="0"/>
              <a:t>with</a:t>
            </a:r>
            <a:r>
              <a:rPr lang="fr-BE" baseline="0" dirty="0" smtClean="0"/>
              <a:t> NP). I </a:t>
            </a:r>
            <a:r>
              <a:rPr lang="fr-BE" baseline="0" dirty="0" err="1" smtClean="0"/>
              <a:t>got</a:t>
            </a:r>
            <a:r>
              <a:rPr lang="fr-BE" baseline="0" dirty="0" smtClean="0"/>
              <a:t> </a:t>
            </a:r>
            <a:r>
              <a:rPr lang="fr-BE" baseline="0" dirty="0" err="1" smtClean="0"/>
              <a:t>trained</a:t>
            </a:r>
            <a:r>
              <a:rPr lang="fr-BE" baseline="0" dirty="0" smtClean="0"/>
              <a:t> to </a:t>
            </a:r>
            <a:r>
              <a:rPr lang="fr-BE" baseline="0" dirty="0" err="1" smtClean="0"/>
              <a:t>perform</a:t>
            </a:r>
            <a:r>
              <a:rPr lang="fr-BE" baseline="0" dirty="0" smtClean="0"/>
              <a:t> </a:t>
            </a:r>
            <a:r>
              <a:rPr lang="fr-BE" baseline="0" dirty="0" err="1" smtClean="0"/>
              <a:t>these</a:t>
            </a:r>
            <a:r>
              <a:rPr lang="fr-BE" baseline="0" dirty="0" smtClean="0"/>
              <a:t> </a:t>
            </a:r>
            <a:r>
              <a:rPr lang="fr-BE" baseline="0" dirty="0" err="1" smtClean="0"/>
              <a:t>studies</a:t>
            </a:r>
            <a:r>
              <a:rPr lang="fr-BE" baseline="0" dirty="0" smtClean="0"/>
              <a:t> in CH, </a:t>
            </a:r>
            <a:r>
              <a:rPr lang="fr-BE" baseline="0" dirty="0" err="1" smtClean="0"/>
              <a:t>added</a:t>
            </a:r>
            <a:r>
              <a:rPr lang="fr-BE" baseline="0" dirty="0" smtClean="0"/>
              <a:t> </a:t>
            </a:r>
            <a:r>
              <a:rPr lang="fr-BE" baseline="0" dirty="0" err="1" smtClean="0"/>
              <a:t>fMRI</a:t>
            </a:r>
            <a:r>
              <a:rPr lang="fr-BE" baseline="0" dirty="0" smtClean="0"/>
              <a:t> to </a:t>
            </a:r>
            <a:r>
              <a:rPr lang="fr-BE" baseline="0" dirty="0" err="1" smtClean="0"/>
              <a:t>assess</a:t>
            </a:r>
            <a:r>
              <a:rPr lang="fr-BE" baseline="0" dirty="0" smtClean="0"/>
              <a:t> time courses in </a:t>
            </a:r>
            <a:r>
              <a:rPr lang="fr-BE" baseline="0" dirty="0" err="1" smtClean="0"/>
              <a:t>brain</a:t>
            </a:r>
            <a:r>
              <a:rPr lang="fr-BE" baseline="0" dirty="0" smtClean="0"/>
              <a:t> </a:t>
            </a:r>
            <a:r>
              <a:rPr lang="fr-BE" baseline="0" dirty="0" err="1" smtClean="0"/>
              <a:t>responses</a:t>
            </a:r>
            <a:r>
              <a:rPr lang="fr-BE" baseline="0" dirty="0" smtClean="0"/>
              <a:t> </a:t>
            </a:r>
            <a:r>
              <a:rPr lang="fr-BE" baseline="0" dirty="0" err="1" smtClean="0"/>
              <a:t>underlying</a:t>
            </a:r>
            <a:r>
              <a:rPr lang="fr-BE" baseline="0" dirty="0" smtClean="0"/>
              <a:t> vigilant attention/</a:t>
            </a:r>
            <a:r>
              <a:rPr lang="fr-BE" baseline="0" dirty="0" err="1" smtClean="0"/>
              <a:t>working</a:t>
            </a:r>
            <a:r>
              <a:rPr lang="fr-BE" baseline="0" dirty="0" smtClean="0"/>
              <a:t> memory. </a:t>
            </a:r>
            <a:r>
              <a:rPr lang="fr-BE" baseline="0" dirty="0" err="1" smtClean="0"/>
              <a:t>fMRI</a:t>
            </a:r>
            <a:r>
              <a:rPr lang="fr-BE" baseline="0" dirty="0" smtClean="0"/>
              <a:t>, </a:t>
            </a:r>
            <a:r>
              <a:rPr lang="fr-BE" baseline="0" dirty="0" err="1" smtClean="0"/>
              <a:t>than</a:t>
            </a:r>
            <a:r>
              <a:rPr lang="fr-BE" baseline="0" dirty="0" smtClean="0"/>
              <a:t> inter-</a:t>
            </a:r>
            <a:r>
              <a:rPr lang="fr-BE" baseline="0" dirty="0" err="1" smtClean="0"/>
              <a:t>individual</a:t>
            </a:r>
            <a:r>
              <a:rPr lang="fr-BE" baseline="0" dirty="0" smtClean="0"/>
              <a:t> variation (</a:t>
            </a:r>
            <a:r>
              <a:rPr lang="fr-BE" baseline="0" dirty="0" err="1" smtClean="0"/>
              <a:t>genetic</a:t>
            </a:r>
            <a:r>
              <a:rPr lang="fr-BE" baseline="0" dirty="0" smtClean="0"/>
              <a:t> </a:t>
            </a:r>
            <a:r>
              <a:rPr lang="fr-BE" baseline="0" dirty="0" err="1" smtClean="0"/>
              <a:t>tool</a:t>
            </a:r>
            <a:r>
              <a:rPr lang="fr-BE" baseline="0" dirty="0" smtClean="0"/>
              <a:t>)</a:t>
            </a:r>
            <a:endParaRPr lang="de-DE" dirty="0"/>
          </a:p>
        </p:txBody>
      </p:sp>
      <p:sp>
        <p:nvSpPr>
          <p:cNvPr id="4" name="Espace réservé du numéro de diapositive 3"/>
          <p:cNvSpPr>
            <a:spLocks noGrp="1"/>
          </p:cNvSpPr>
          <p:nvPr>
            <p:ph type="sldNum" sz="quarter" idx="10"/>
          </p:nvPr>
        </p:nvSpPr>
        <p:spPr/>
        <p:txBody>
          <a:bodyPr/>
          <a:lstStyle/>
          <a:p>
            <a:fld id="{54425B42-38B3-4028-AAC9-585408B33D70}" type="slidenum">
              <a:rPr lang="fr-FR" smtClean="0"/>
              <a:t>14</a:t>
            </a:fld>
            <a:endParaRPr lang="fr-FR"/>
          </a:p>
        </p:txBody>
      </p:sp>
    </p:spTree>
    <p:extLst>
      <p:ext uri="{BB962C8B-B14F-4D97-AF65-F5344CB8AC3E}">
        <p14:creationId xmlns:p14="http://schemas.microsoft.com/office/powerpoint/2010/main" val="2915459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olienbildplatzhalter 1"/>
          <p:cNvSpPr>
            <a:spLocks noGrp="1" noRot="1" noChangeAspect="1" noTextEdit="1"/>
          </p:cNvSpPr>
          <p:nvPr>
            <p:ph type="sldImg"/>
          </p:nvPr>
        </p:nvSpPr>
        <p:spPr>
          <a:ln/>
        </p:spPr>
      </p:sp>
      <p:sp>
        <p:nvSpPr>
          <p:cNvPr id="106499" name="Notizenplatzhalter 2"/>
          <p:cNvSpPr>
            <a:spLocks noGrp="1"/>
          </p:cNvSpPr>
          <p:nvPr>
            <p:ph type="body" idx="1"/>
          </p:nvPr>
        </p:nvSpPr>
        <p:spPr>
          <a:noFill/>
        </p:spPr>
        <p:txBody>
          <a:bodyPr/>
          <a:lstStyle/>
          <a:p>
            <a:r>
              <a:rPr lang="en-US" altLang="fr-FR" smtClean="0"/>
              <a:t>The ultrashort sleep-wake cycle protocols allows you thus to look at sleep (nap opportunities) at different circadian phases and can give you information such as plotted here in the Figure representing a quasi three-dimensional plots of TST within the nap opportunities. The </a:t>
            </a:r>
            <a:r>
              <a:rPr lang="en-US" altLang="fr-FR" i="1" smtClean="0"/>
              <a:t>x</a:t>
            </a:r>
            <a:r>
              <a:rPr lang="en-US" altLang="fr-FR" smtClean="0"/>
              <a:t>-axis represents the averaged mid-nap clock times and the </a:t>
            </a:r>
            <a:r>
              <a:rPr lang="en-US" altLang="fr-FR" i="1" smtClean="0"/>
              <a:t>y</a:t>
            </a:r>
            <a:r>
              <a:rPr lang="en-US" altLang="fr-FR" smtClean="0"/>
              <a:t>-axis the time course within the respective naps (3–4 min). The </a:t>
            </a:r>
            <a:r>
              <a:rPr lang="en-US" altLang="fr-FR" i="1" smtClean="0"/>
              <a:t>z</a:t>
            </a:r>
            <a:r>
              <a:rPr lang="en-US" altLang="fr-FR" smtClean="0"/>
              <a:t>-axis specifies the amount of sleep (TST) per 5 min bin of each nap (min). Short-wavelength colors (blue, green) illustrate less sleep, longer wavelength colors (yellow, orange), more sleep.</a:t>
            </a:r>
            <a:endParaRPr lang="de-CH" altLang="fr-FR" smtClean="0"/>
          </a:p>
        </p:txBody>
      </p:sp>
      <p:sp>
        <p:nvSpPr>
          <p:cNvPr id="106500" name="Foliennummernplatzhalter 3"/>
          <p:cNvSpPr>
            <a:spLocks noGrp="1"/>
          </p:cNvSpPr>
          <p:nvPr>
            <p:ph type="sldNum" sz="quarter" idx="5"/>
          </p:nvPr>
        </p:nvSpPr>
        <p:spPr>
          <a:noFill/>
        </p:spPr>
        <p:txBody>
          <a:bodyPr/>
          <a:lstStyle>
            <a:lvl1pPr eaLnBrk="0" hangingPunct="0">
              <a:spcBef>
                <a:spcPct val="30000"/>
              </a:spcBef>
              <a:defRPr sz="1100">
                <a:solidFill>
                  <a:schemeClr val="tx1"/>
                </a:solidFill>
                <a:latin typeface="Arial" charset="0"/>
              </a:defRPr>
            </a:lvl1pPr>
            <a:lvl2pPr marL="685817" indent="-263776" eaLnBrk="0" hangingPunct="0">
              <a:spcBef>
                <a:spcPct val="30000"/>
              </a:spcBef>
              <a:defRPr sz="1100">
                <a:solidFill>
                  <a:schemeClr val="tx1"/>
                </a:solidFill>
                <a:latin typeface="Arial" charset="0"/>
              </a:defRPr>
            </a:lvl2pPr>
            <a:lvl3pPr marL="1055103" indent="-211021" eaLnBrk="0" hangingPunct="0">
              <a:spcBef>
                <a:spcPct val="30000"/>
              </a:spcBef>
              <a:defRPr sz="1100">
                <a:solidFill>
                  <a:schemeClr val="tx1"/>
                </a:solidFill>
                <a:latin typeface="Arial" charset="0"/>
              </a:defRPr>
            </a:lvl3pPr>
            <a:lvl4pPr marL="1477145" indent="-211021" eaLnBrk="0" hangingPunct="0">
              <a:spcBef>
                <a:spcPct val="30000"/>
              </a:spcBef>
              <a:defRPr sz="1100">
                <a:solidFill>
                  <a:schemeClr val="tx1"/>
                </a:solidFill>
                <a:latin typeface="Arial" charset="0"/>
              </a:defRPr>
            </a:lvl4pPr>
            <a:lvl5pPr marL="1899186" indent="-211021" eaLnBrk="0" hangingPunct="0">
              <a:spcBef>
                <a:spcPct val="30000"/>
              </a:spcBef>
              <a:defRPr sz="1100">
                <a:solidFill>
                  <a:schemeClr val="tx1"/>
                </a:solidFill>
                <a:latin typeface="Arial" charset="0"/>
              </a:defRPr>
            </a:lvl5pPr>
            <a:lvl6pPr marL="2321227" indent="-211021" eaLnBrk="0" fontAlgn="base" hangingPunct="0">
              <a:spcBef>
                <a:spcPct val="30000"/>
              </a:spcBef>
              <a:spcAft>
                <a:spcPct val="0"/>
              </a:spcAft>
              <a:defRPr sz="1100">
                <a:solidFill>
                  <a:schemeClr val="tx1"/>
                </a:solidFill>
                <a:latin typeface="Arial" charset="0"/>
              </a:defRPr>
            </a:lvl6pPr>
            <a:lvl7pPr marL="2743269" indent="-211021" eaLnBrk="0" fontAlgn="base" hangingPunct="0">
              <a:spcBef>
                <a:spcPct val="30000"/>
              </a:spcBef>
              <a:spcAft>
                <a:spcPct val="0"/>
              </a:spcAft>
              <a:defRPr sz="1100">
                <a:solidFill>
                  <a:schemeClr val="tx1"/>
                </a:solidFill>
                <a:latin typeface="Arial" charset="0"/>
              </a:defRPr>
            </a:lvl7pPr>
            <a:lvl8pPr marL="3165310" indent="-211021" eaLnBrk="0" fontAlgn="base" hangingPunct="0">
              <a:spcBef>
                <a:spcPct val="30000"/>
              </a:spcBef>
              <a:spcAft>
                <a:spcPct val="0"/>
              </a:spcAft>
              <a:defRPr sz="1100">
                <a:solidFill>
                  <a:schemeClr val="tx1"/>
                </a:solidFill>
                <a:latin typeface="Arial" charset="0"/>
              </a:defRPr>
            </a:lvl8pPr>
            <a:lvl9pPr marL="3587351" indent="-211021"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7B8E04F0-0026-46EE-9842-A986A2D33140}" type="slidenum">
              <a:rPr lang="de-CH" altLang="fr-FR" sz="1200"/>
              <a:pPr eaLnBrk="1" hangingPunct="1">
                <a:spcBef>
                  <a:spcPct val="0"/>
                </a:spcBef>
              </a:pPr>
              <a:t>15</a:t>
            </a:fld>
            <a:endParaRPr lang="de-CH" altLang="fr-FR" sz="1200"/>
          </a:p>
        </p:txBody>
      </p:sp>
    </p:spTree>
    <p:extLst>
      <p:ext uri="{BB962C8B-B14F-4D97-AF65-F5344CB8AC3E}">
        <p14:creationId xmlns:p14="http://schemas.microsoft.com/office/powerpoint/2010/main" val="1973030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smtClean="0"/>
              <a:t>We</a:t>
            </a:r>
            <a:r>
              <a:rPr lang="de-CH" dirty="0" smtClean="0"/>
              <a:t> </a:t>
            </a:r>
            <a:r>
              <a:rPr lang="de-CH" dirty="0" err="1" smtClean="0"/>
              <a:t>indeed</a:t>
            </a:r>
            <a:r>
              <a:rPr lang="de-CH" dirty="0" smtClean="0"/>
              <a:t> </a:t>
            </a:r>
            <a:r>
              <a:rPr lang="de-CH" dirty="0" err="1" smtClean="0"/>
              <a:t>found</a:t>
            </a:r>
            <a:r>
              <a:rPr lang="de-CH" dirty="0" smtClean="0"/>
              <a:t> </a:t>
            </a:r>
            <a:r>
              <a:rPr lang="de-CH" dirty="0" err="1" smtClean="0"/>
              <a:t>subcortical</a:t>
            </a:r>
            <a:r>
              <a:rPr lang="de-CH" dirty="0" smtClean="0"/>
              <a:t> </a:t>
            </a:r>
            <a:r>
              <a:rPr lang="de-CH" dirty="0" err="1" smtClean="0"/>
              <a:t>regions</a:t>
            </a:r>
            <a:r>
              <a:rPr lang="de-CH" dirty="0" smtClean="0"/>
              <a:t>, </a:t>
            </a:r>
            <a:r>
              <a:rPr lang="de-CH" dirty="0" err="1" smtClean="0"/>
              <a:t>namely</a:t>
            </a:r>
            <a:r>
              <a:rPr lang="de-CH" dirty="0" smtClean="0"/>
              <a:t> </a:t>
            </a:r>
            <a:r>
              <a:rPr lang="de-CH" dirty="0" err="1" smtClean="0"/>
              <a:t>the</a:t>
            </a:r>
            <a:r>
              <a:rPr lang="de-CH" dirty="0" smtClean="0"/>
              <a:t> </a:t>
            </a:r>
            <a:r>
              <a:rPr lang="de-CH" dirty="0" err="1" smtClean="0"/>
              <a:t>thalamus</a:t>
            </a:r>
            <a:r>
              <a:rPr lang="de-CH" dirty="0" smtClean="0"/>
              <a:t> </a:t>
            </a:r>
            <a:r>
              <a:rPr lang="de-CH" dirty="0" err="1" smtClean="0"/>
              <a:t>and</a:t>
            </a:r>
            <a:r>
              <a:rPr lang="de-CH" dirty="0" smtClean="0"/>
              <a:t> </a:t>
            </a:r>
            <a:r>
              <a:rPr lang="de-CH" dirty="0" err="1" smtClean="0"/>
              <a:t>the</a:t>
            </a:r>
            <a:r>
              <a:rPr lang="de-CH" dirty="0" smtClean="0"/>
              <a:t> </a:t>
            </a:r>
            <a:r>
              <a:rPr lang="de-CH" dirty="0" err="1" smtClean="0"/>
              <a:t>putamen</a:t>
            </a:r>
            <a:r>
              <a:rPr lang="de-CH" baseline="0" dirty="0" smtClean="0"/>
              <a:t>, </a:t>
            </a:r>
            <a:r>
              <a:rPr lang="de-CH" baseline="0" dirty="0" err="1" smtClean="0"/>
              <a:t>showing</a:t>
            </a:r>
            <a:r>
              <a:rPr lang="de-CH" baseline="0" dirty="0" smtClean="0"/>
              <a:t> an </a:t>
            </a:r>
            <a:r>
              <a:rPr lang="de-CH" baseline="0" dirty="0" err="1" smtClean="0"/>
              <a:t>increase</a:t>
            </a:r>
            <a:r>
              <a:rPr lang="de-CH" baseline="0" dirty="0" smtClean="0"/>
              <a:t> in </a:t>
            </a:r>
            <a:r>
              <a:rPr lang="de-CH" baseline="0" dirty="0" err="1" smtClean="0"/>
              <a:t>activity</a:t>
            </a:r>
            <a:r>
              <a:rPr lang="de-CH" baseline="0" dirty="0" smtClean="0"/>
              <a:t> </a:t>
            </a:r>
            <a:r>
              <a:rPr lang="de-CH" baseline="0" dirty="0" err="1" smtClean="0"/>
              <a:t>during</a:t>
            </a:r>
            <a:r>
              <a:rPr lang="de-CH" baseline="0" dirty="0" smtClean="0"/>
              <a:t> </a:t>
            </a:r>
            <a:r>
              <a:rPr lang="de-CH" baseline="0" dirty="0" err="1" smtClean="0"/>
              <a:t>the</a:t>
            </a:r>
            <a:r>
              <a:rPr lang="de-CH" baseline="0" dirty="0" smtClean="0"/>
              <a:t> </a:t>
            </a:r>
            <a:r>
              <a:rPr lang="de-CH" baseline="0" dirty="0" err="1" smtClean="0"/>
              <a:t>biological</a:t>
            </a:r>
            <a:r>
              <a:rPr lang="de-CH" baseline="0" dirty="0" smtClean="0"/>
              <a:t> </a:t>
            </a:r>
            <a:r>
              <a:rPr lang="de-CH" baseline="0" dirty="0" err="1" smtClean="0"/>
              <a:t>night</a:t>
            </a:r>
            <a:r>
              <a:rPr lang="de-CH" baseline="0" dirty="0" smtClean="0"/>
              <a:t> </a:t>
            </a:r>
            <a:r>
              <a:rPr lang="de-CH" baseline="0" dirty="0" err="1" smtClean="0"/>
              <a:t>and</a:t>
            </a:r>
            <a:r>
              <a:rPr lang="de-CH" baseline="0" dirty="0" smtClean="0"/>
              <a:t> a </a:t>
            </a:r>
            <a:r>
              <a:rPr lang="de-CH" baseline="0" dirty="0" err="1" smtClean="0"/>
              <a:t>stabilisation</a:t>
            </a:r>
            <a:r>
              <a:rPr lang="de-CH" baseline="0" dirty="0" smtClean="0"/>
              <a:t> </a:t>
            </a:r>
            <a:r>
              <a:rPr lang="de-CH" baseline="0" dirty="0" err="1" smtClean="0"/>
              <a:t>during</a:t>
            </a:r>
            <a:r>
              <a:rPr lang="de-CH" baseline="0" dirty="0" smtClean="0"/>
              <a:t> </a:t>
            </a:r>
            <a:r>
              <a:rPr lang="de-CH" baseline="0" dirty="0" err="1" smtClean="0"/>
              <a:t>the</a:t>
            </a:r>
            <a:r>
              <a:rPr lang="de-CH" baseline="0" dirty="0" smtClean="0"/>
              <a:t> subsequent </a:t>
            </a:r>
            <a:r>
              <a:rPr lang="de-CH" baseline="0" dirty="0" err="1" smtClean="0"/>
              <a:t>biological</a:t>
            </a:r>
            <a:r>
              <a:rPr lang="de-CH" baseline="0" dirty="0" smtClean="0"/>
              <a:t> </a:t>
            </a:r>
            <a:r>
              <a:rPr lang="de-CH" baseline="0" dirty="0" err="1" smtClean="0"/>
              <a:t>day</a:t>
            </a:r>
            <a:r>
              <a:rPr lang="de-CH" baseline="0" dirty="0" smtClean="0"/>
              <a:t>. These </a:t>
            </a:r>
            <a:r>
              <a:rPr lang="de-CH" baseline="0" dirty="0" err="1" smtClean="0"/>
              <a:t>regions</a:t>
            </a:r>
            <a:r>
              <a:rPr lang="de-CH" baseline="0" dirty="0" smtClean="0"/>
              <a:t> </a:t>
            </a:r>
            <a:r>
              <a:rPr lang="de-CH" baseline="0" dirty="0" err="1" smtClean="0"/>
              <a:t>were</a:t>
            </a:r>
            <a:r>
              <a:rPr lang="de-CH" baseline="0" dirty="0" smtClean="0"/>
              <a:t> </a:t>
            </a:r>
            <a:r>
              <a:rPr lang="de-CH" baseline="0" dirty="0" err="1" smtClean="0"/>
              <a:t>therefore</a:t>
            </a:r>
            <a:r>
              <a:rPr lang="de-CH" baseline="0" dirty="0" smtClean="0"/>
              <a:t> </a:t>
            </a:r>
            <a:r>
              <a:rPr lang="de-CH" baseline="0" dirty="0" err="1" smtClean="0"/>
              <a:t>basically</a:t>
            </a:r>
            <a:r>
              <a:rPr lang="de-CH" baseline="0" dirty="0" smtClean="0"/>
              <a:t> </a:t>
            </a:r>
            <a:r>
              <a:rPr lang="de-CH" baseline="0" dirty="0" err="1" smtClean="0"/>
              <a:t>following</a:t>
            </a:r>
            <a:r>
              <a:rPr lang="de-CH" baseline="0" dirty="0" smtClean="0"/>
              <a:t> </a:t>
            </a:r>
            <a:r>
              <a:rPr lang="de-CH" baseline="0" dirty="0" err="1" smtClean="0"/>
              <a:t>the</a:t>
            </a:r>
            <a:r>
              <a:rPr lang="de-CH" baseline="0" dirty="0" smtClean="0"/>
              <a:t> </a:t>
            </a:r>
            <a:r>
              <a:rPr lang="de-CH" baseline="0" dirty="0" err="1" smtClean="0"/>
              <a:t>interactional</a:t>
            </a:r>
            <a:r>
              <a:rPr lang="de-CH" baseline="0" dirty="0" smtClean="0"/>
              <a:t> </a:t>
            </a:r>
            <a:r>
              <a:rPr lang="de-CH" baseline="0" dirty="0" err="1" smtClean="0"/>
              <a:t>slope</a:t>
            </a:r>
            <a:r>
              <a:rPr lang="de-CH" baseline="0" dirty="0" smtClean="0"/>
              <a:t> </a:t>
            </a:r>
            <a:r>
              <a:rPr lang="de-CH" baseline="0" dirty="0" err="1" smtClean="0"/>
              <a:t>under</a:t>
            </a:r>
            <a:r>
              <a:rPr lang="de-CH" baseline="0" dirty="0" smtClean="0"/>
              <a:t> high but not </a:t>
            </a:r>
            <a:r>
              <a:rPr lang="de-CH" baseline="0" dirty="0" err="1" smtClean="0"/>
              <a:t>low</a:t>
            </a:r>
            <a:r>
              <a:rPr lang="de-CH" baseline="0" dirty="0" smtClean="0"/>
              <a:t> </a:t>
            </a:r>
            <a:r>
              <a:rPr lang="de-CH" baseline="0" dirty="0" err="1" smtClean="0"/>
              <a:t>sleep</a:t>
            </a:r>
            <a:r>
              <a:rPr lang="de-CH" baseline="0" dirty="0" smtClean="0"/>
              <a:t> </a:t>
            </a:r>
            <a:r>
              <a:rPr lang="de-CH" baseline="0" dirty="0" err="1" smtClean="0"/>
              <a:t>pressure</a:t>
            </a:r>
            <a:r>
              <a:rPr lang="de-CH" baseline="0" dirty="0" smtClean="0"/>
              <a:t>, </a:t>
            </a:r>
            <a:r>
              <a:rPr lang="de-CH" baseline="0" dirty="0" err="1" smtClean="0"/>
              <a:t>where</a:t>
            </a:r>
            <a:r>
              <a:rPr lang="de-CH" baseline="0" dirty="0" smtClean="0"/>
              <a:t> </a:t>
            </a:r>
            <a:r>
              <a:rPr lang="de-CH" baseline="0" dirty="0" err="1" smtClean="0"/>
              <a:t>activity</a:t>
            </a:r>
            <a:r>
              <a:rPr lang="de-CH" baseline="0" dirty="0" smtClean="0"/>
              <a:t> </a:t>
            </a:r>
            <a:r>
              <a:rPr lang="de-CH" baseline="0" dirty="0" err="1" smtClean="0"/>
              <a:t>remained</a:t>
            </a:r>
            <a:r>
              <a:rPr lang="de-CH" baseline="0" dirty="0" smtClean="0"/>
              <a:t> </a:t>
            </a:r>
            <a:r>
              <a:rPr lang="de-CH" baseline="0" dirty="0" err="1" smtClean="0"/>
              <a:t>relatively</a:t>
            </a:r>
            <a:r>
              <a:rPr lang="de-CH" baseline="0" dirty="0" smtClean="0"/>
              <a:t> </a:t>
            </a:r>
            <a:r>
              <a:rPr lang="de-CH" baseline="0" dirty="0" err="1" smtClean="0"/>
              <a:t>stable</a:t>
            </a:r>
            <a:r>
              <a:rPr lang="de-CH" baseline="0" dirty="0" smtClean="0"/>
              <a:t>.</a:t>
            </a:r>
          </a:p>
          <a:p>
            <a:endParaRPr lang="de-CH" dirty="0" smtClean="0"/>
          </a:p>
          <a:p>
            <a:r>
              <a:rPr lang="de-CH" dirty="0" err="1" smtClean="0"/>
              <a:t>Tha</a:t>
            </a:r>
            <a:r>
              <a:rPr lang="de-CH" dirty="0" smtClean="0"/>
              <a:t>: </a:t>
            </a:r>
            <a:r>
              <a:rPr lang="de-CH" dirty="0" err="1" smtClean="0"/>
              <a:t>dorsomedial</a:t>
            </a:r>
            <a:r>
              <a:rPr lang="de-CH" dirty="0" smtClean="0"/>
              <a:t> </a:t>
            </a:r>
            <a:r>
              <a:rPr lang="de-CH" dirty="0" err="1" smtClean="0"/>
              <a:t>part</a:t>
            </a:r>
            <a:r>
              <a:rPr lang="de-CH" dirty="0" smtClean="0"/>
              <a:t>, bilateral</a:t>
            </a:r>
          </a:p>
          <a:p>
            <a:r>
              <a:rPr lang="de-CH" dirty="0" err="1" smtClean="0"/>
              <a:t>Putamen</a:t>
            </a:r>
            <a:r>
              <a:rPr lang="de-CH" baseline="0" dirty="0" smtClean="0"/>
              <a:t> bilateral</a:t>
            </a:r>
          </a:p>
          <a:p>
            <a:r>
              <a:rPr lang="de-CH" baseline="0" dirty="0" err="1" smtClean="0"/>
              <a:t>Tha</a:t>
            </a:r>
            <a:r>
              <a:rPr lang="de-CH" baseline="0" dirty="0" smtClean="0"/>
              <a:t> also </a:t>
            </a:r>
            <a:r>
              <a:rPr lang="de-CH" baseline="0" dirty="0" err="1" smtClean="0"/>
              <a:t>showed</a:t>
            </a:r>
            <a:r>
              <a:rPr lang="de-CH" baseline="0" dirty="0" smtClean="0"/>
              <a:t> </a:t>
            </a:r>
            <a:r>
              <a:rPr lang="de-CH" baseline="0" dirty="0" err="1" smtClean="0"/>
              <a:t>homeostatic</a:t>
            </a:r>
            <a:r>
              <a:rPr lang="de-CH" baseline="0" dirty="0" smtClean="0"/>
              <a:t> </a:t>
            </a:r>
            <a:r>
              <a:rPr lang="de-CH" baseline="0" dirty="0" err="1" smtClean="0"/>
              <a:t>slope</a:t>
            </a:r>
            <a:r>
              <a:rPr lang="de-CH" baseline="0" dirty="0" smtClean="0"/>
              <a:t> +, </a:t>
            </a:r>
            <a:r>
              <a:rPr lang="de-CH" baseline="0" dirty="0" err="1" smtClean="0"/>
              <a:t>slightly</a:t>
            </a:r>
            <a:r>
              <a:rPr lang="de-CH" baseline="0" dirty="0" smtClean="0"/>
              <a:t> different </a:t>
            </a:r>
            <a:r>
              <a:rPr lang="de-CH" baseline="0" dirty="0" err="1" smtClean="0"/>
              <a:t>coordinates</a:t>
            </a:r>
            <a:r>
              <a:rPr lang="de-CH" baseline="0" dirty="0" smtClean="0"/>
              <a:t> but still </a:t>
            </a:r>
            <a:r>
              <a:rPr lang="de-CH" baseline="0" dirty="0" err="1" smtClean="0"/>
              <a:t>dorsomedial</a:t>
            </a:r>
            <a:r>
              <a:rPr lang="de-CH" baseline="0" dirty="0" smtClean="0"/>
              <a:t> </a:t>
            </a:r>
            <a:r>
              <a:rPr lang="de-CH" baseline="0" dirty="0" err="1" smtClean="0"/>
              <a:t>part</a:t>
            </a:r>
            <a:r>
              <a:rPr lang="de-CH" baseline="0" dirty="0" smtClean="0"/>
              <a:t> bilateral</a:t>
            </a:r>
            <a:endParaRPr lang="de-CH" dirty="0"/>
          </a:p>
        </p:txBody>
      </p:sp>
      <p:sp>
        <p:nvSpPr>
          <p:cNvPr id="4" name="Foliennummernplatzhalter 3"/>
          <p:cNvSpPr>
            <a:spLocks noGrp="1"/>
          </p:cNvSpPr>
          <p:nvPr>
            <p:ph type="sldNum" sz="quarter" idx="10"/>
          </p:nvPr>
        </p:nvSpPr>
        <p:spPr/>
        <p:txBody>
          <a:bodyPr/>
          <a:lstStyle/>
          <a:p>
            <a:fld id="{21CD337C-CF69-4E39-9C23-5E27C2E5198B}" type="slidenum">
              <a:rPr lang="de-CH" smtClean="0">
                <a:solidFill>
                  <a:prstClr val="black"/>
                </a:solidFill>
              </a:rPr>
              <a:pPr/>
              <a:t>17</a:t>
            </a:fld>
            <a:endParaRPr lang="de-CH">
              <a:solidFill>
                <a:prstClr val="black"/>
              </a:solidFill>
            </a:endParaRPr>
          </a:p>
        </p:txBody>
      </p:sp>
    </p:spTree>
    <p:extLst>
      <p:ext uri="{BB962C8B-B14F-4D97-AF65-F5344CB8AC3E}">
        <p14:creationId xmlns:p14="http://schemas.microsoft.com/office/powerpoint/2010/main" val="666906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CCL on </a:t>
            </a:r>
            <a:r>
              <a:rPr lang="fr-BE" dirty="0" err="1" smtClean="0"/>
              <a:t>brain</a:t>
            </a:r>
            <a:r>
              <a:rPr lang="fr-BE" dirty="0" smtClean="0"/>
              <a:t> impact, </a:t>
            </a:r>
            <a:r>
              <a:rPr lang="fr-BE" dirty="0" err="1" smtClean="0"/>
              <a:t>than</a:t>
            </a:r>
            <a:r>
              <a:rPr lang="fr-BE" dirty="0" smtClean="0"/>
              <a:t> Transition via « </a:t>
            </a:r>
            <a:r>
              <a:rPr lang="fr-BE" dirty="0" err="1" smtClean="0"/>
              <a:t>aging</a:t>
            </a:r>
            <a:r>
              <a:rPr lang="fr-BE" baseline="0" dirty="0" smtClean="0"/>
              <a:t> </a:t>
            </a:r>
            <a:r>
              <a:rPr lang="fr-BE" baseline="0" dirty="0" err="1" smtClean="0"/>
              <a:t>brain</a:t>
            </a:r>
            <a:r>
              <a:rPr lang="fr-BE" baseline="0" dirty="0" smtClean="0"/>
              <a:t> = </a:t>
            </a:r>
            <a:r>
              <a:rPr lang="fr-BE" baseline="0" dirty="0" err="1" smtClean="0"/>
              <a:t>vulnerable</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4B9903C6-D718-486F-A4FE-5C071711D9BF}" type="slidenum">
              <a:rPr lang="de-DE" smtClean="0"/>
              <a:t>18</a:t>
            </a:fld>
            <a:endParaRPr lang="de-DE"/>
          </a:p>
        </p:txBody>
      </p:sp>
    </p:spTree>
    <p:extLst>
      <p:ext uri="{BB962C8B-B14F-4D97-AF65-F5344CB8AC3E}">
        <p14:creationId xmlns:p14="http://schemas.microsoft.com/office/powerpoint/2010/main" val="995051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What</a:t>
            </a:r>
            <a:r>
              <a:rPr lang="fr-BE" dirty="0" smtClean="0"/>
              <a:t> about the </a:t>
            </a:r>
            <a:r>
              <a:rPr lang="fr-BE" dirty="0" err="1" smtClean="0"/>
              <a:t>cerebral</a:t>
            </a:r>
            <a:r>
              <a:rPr lang="fr-BE" dirty="0" smtClean="0"/>
              <a:t> </a:t>
            </a:r>
            <a:r>
              <a:rPr lang="fr-BE" dirty="0" err="1" smtClean="0"/>
              <a:t>correlates</a:t>
            </a:r>
            <a:endParaRPr lang="fr-BE" dirty="0" smtClean="0"/>
          </a:p>
          <a:p>
            <a:r>
              <a:rPr lang="fr-BE" dirty="0" err="1" smtClean="0"/>
              <a:t>Linear</a:t>
            </a:r>
            <a:endParaRPr lang="fr-BE" dirty="0" smtClean="0"/>
          </a:p>
          <a:p>
            <a:r>
              <a:rPr lang="fr-BE" dirty="0" smtClean="0"/>
              <a:t>Access</a:t>
            </a:r>
            <a:r>
              <a:rPr lang="fr-BE" baseline="0" dirty="0" smtClean="0"/>
              <a:t> to </a:t>
            </a:r>
            <a:r>
              <a:rPr lang="fr-BE" baseline="0" dirty="0" err="1" smtClean="0"/>
              <a:t>two</a:t>
            </a:r>
            <a:r>
              <a:rPr lang="fr-BE" baseline="0" dirty="0" smtClean="0"/>
              <a:t> data sets, </a:t>
            </a:r>
            <a:r>
              <a:rPr lang="fr-BE" baseline="0" dirty="0" err="1" smtClean="0"/>
              <a:t>recalculated</a:t>
            </a:r>
            <a:r>
              <a:rPr lang="fr-BE" baseline="0" dirty="0" smtClean="0"/>
              <a:t> </a:t>
            </a:r>
            <a:r>
              <a:rPr lang="fr-BE" baseline="0" dirty="0" err="1" smtClean="0"/>
              <a:t>same</a:t>
            </a:r>
            <a:r>
              <a:rPr lang="fr-BE" baseline="0" dirty="0" smtClean="0"/>
              <a:t> </a:t>
            </a:r>
            <a:r>
              <a:rPr lang="fr-BE" baseline="0" dirty="0" err="1" smtClean="0"/>
              <a:t>contrasts</a:t>
            </a:r>
            <a:r>
              <a:rPr lang="fr-BE" baseline="0" dirty="0" smtClean="0"/>
              <a:t>, </a:t>
            </a:r>
            <a:r>
              <a:rPr lang="fr-BE" baseline="0" dirty="0" err="1" smtClean="0"/>
              <a:t>difference</a:t>
            </a:r>
            <a:r>
              <a:rPr lang="fr-BE" baseline="0" dirty="0" smtClean="0"/>
              <a:t> </a:t>
            </a:r>
            <a:r>
              <a:rPr lang="fr-BE" baseline="0" dirty="0" err="1" smtClean="0"/>
              <a:t>between</a:t>
            </a:r>
            <a:r>
              <a:rPr lang="fr-BE" baseline="0" dirty="0" smtClean="0"/>
              <a:t> </a:t>
            </a:r>
            <a:r>
              <a:rPr lang="fr-BE" baseline="0" dirty="0" err="1" smtClean="0"/>
              <a:t>studies</a:t>
            </a:r>
            <a:r>
              <a:rPr lang="fr-BE" baseline="0" dirty="0" smtClean="0"/>
              <a:t> </a:t>
            </a:r>
          </a:p>
          <a:p>
            <a:r>
              <a:rPr lang="fr-BE" baseline="0" dirty="0" smtClean="0"/>
              <a:t>Glass </a:t>
            </a:r>
            <a:r>
              <a:rPr lang="fr-BE" baseline="0" dirty="0" err="1" smtClean="0"/>
              <a:t>brain</a:t>
            </a:r>
            <a:r>
              <a:rPr lang="fr-BE" baseline="0" dirty="0" smtClean="0"/>
              <a:t>, </a:t>
            </a:r>
            <a:r>
              <a:rPr lang="fr-BE" baseline="0" dirty="0" err="1" smtClean="0"/>
              <a:t>statistical</a:t>
            </a:r>
            <a:r>
              <a:rPr lang="fr-BE" baseline="0" dirty="0" smtClean="0"/>
              <a:t> </a:t>
            </a:r>
            <a:r>
              <a:rPr lang="fr-BE" baseline="0" dirty="0" err="1" smtClean="0"/>
              <a:t>map</a:t>
            </a:r>
            <a:r>
              <a:rPr lang="fr-BE" baseline="0" dirty="0" smtClean="0"/>
              <a:t>, </a:t>
            </a:r>
            <a:r>
              <a:rPr lang="fr-BE" baseline="0" dirty="0" err="1" smtClean="0"/>
              <a:t>darkest</a:t>
            </a:r>
            <a:r>
              <a:rPr lang="fr-BE" baseline="0" dirty="0" smtClean="0"/>
              <a:t> = </a:t>
            </a:r>
            <a:r>
              <a:rPr lang="fr-BE" baseline="0" dirty="0" err="1" smtClean="0"/>
              <a:t>higest</a:t>
            </a:r>
            <a:r>
              <a:rPr lang="fr-BE" baseline="0" dirty="0" smtClean="0"/>
              <a:t> t-values, </a:t>
            </a:r>
            <a:r>
              <a:rPr lang="fr-BE" baseline="0" dirty="0" err="1" smtClean="0"/>
              <a:t>strongest</a:t>
            </a:r>
            <a:r>
              <a:rPr lang="fr-BE" baseline="0" dirty="0" smtClean="0"/>
              <a:t> </a:t>
            </a:r>
            <a:r>
              <a:rPr lang="fr-BE" baseline="0" dirty="0" err="1" smtClean="0"/>
              <a:t>effects</a:t>
            </a:r>
            <a:r>
              <a:rPr lang="fr-BE" baseline="0" dirty="0" smtClean="0"/>
              <a:t>. </a:t>
            </a:r>
          </a:p>
          <a:p>
            <a:pPr marL="228600" indent="-228600">
              <a:buAutoNum type="arabicPeriod"/>
            </a:pPr>
            <a:r>
              <a:rPr lang="fr-BE" baseline="0" dirty="0" err="1" smtClean="0"/>
              <a:t>Linear</a:t>
            </a:r>
            <a:r>
              <a:rPr lang="fr-BE" baseline="0" dirty="0" smtClean="0"/>
              <a:t> </a:t>
            </a:r>
            <a:r>
              <a:rPr lang="fr-BE" baseline="0" dirty="0" err="1" smtClean="0"/>
              <a:t>slope</a:t>
            </a:r>
            <a:r>
              <a:rPr lang="fr-BE" baseline="0" dirty="0" smtClean="0"/>
              <a:t> (as a </a:t>
            </a:r>
            <a:r>
              <a:rPr lang="fr-BE" baseline="0" dirty="0" err="1" smtClean="0"/>
              <a:t>reflection</a:t>
            </a:r>
            <a:r>
              <a:rPr lang="fr-BE" baseline="0" dirty="0" smtClean="0"/>
              <a:t> of </a:t>
            </a:r>
            <a:r>
              <a:rPr lang="fr-BE" baseline="0" dirty="0" err="1" smtClean="0"/>
              <a:t>linear</a:t>
            </a:r>
            <a:r>
              <a:rPr lang="fr-BE" baseline="0" dirty="0" smtClean="0"/>
              <a:t> </a:t>
            </a:r>
            <a:r>
              <a:rPr lang="fr-BE" baseline="0" dirty="0" err="1" smtClean="0"/>
              <a:t>increase</a:t>
            </a:r>
            <a:r>
              <a:rPr lang="fr-BE" baseline="0" dirty="0" smtClean="0"/>
              <a:t> of </a:t>
            </a:r>
            <a:r>
              <a:rPr lang="fr-BE" baseline="0" dirty="0" err="1" smtClean="0"/>
              <a:t>homeostatic</a:t>
            </a:r>
            <a:r>
              <a:rPr lang="fr-BE" baseline="0" dirty="0" smtClean="0"/>
              <a:t> </a:t>
            </a:r>
            <a:r>
              <a:rPr lang="fr-BE" baseline="0" dirty="0" err="1" smtClean="0"/>
              <a:t>sleep</a:t>
            </a:r>
            <a:r>
              <a:rPr lang="fr-BE" baseline="0" dirty="0" smtClean="0"/>
              <a:t> pressure): large set of cortical, </a:t>
            </a:r>
            <a:r>
              <a:rPr lang="fr-BE" baseline="0" dirty="0" err="1" smtClean="0"/>
              <a:t>particulalr</a:t>
            </a:r>
            <a:r>
              <a:rPr lang="fr-BE" baseline="0" dirty="0" smtClean="0"/>
              <a:t> occipital-</a:t>
            </a:r>
            <a:r>
              <a:rPr lang="fr-BE" baseline="0" dirty="0" err="1" smtClean="0"/>
              <a:t>motor</a:t>
            </a:r>
            <a:r>
              <a:rPr lang="fr-BE" baseline="0" dirty="0" smtClean="0"/>
              <a:t> </a:t>
            </a:r>
            <a:r>
              <a:rPr lang="fr-BE" baseline="0" dirty="0" err="1" smtClean="0"/>
              <a:t>regions</a:t>
            </a:r>
            <a:r>
              <a:rPr lang="fr-BE" baseline="0" dirty="0" smtClean="0"/>
              <a:t> (local use, </a:t>
            </a:r>
            <a:r>
              <a:rPr lang="fr-BE" baseline="0" dirty="0" err="1" smtClean="0"/>
              <a:t>visual</a:t>
            </a:r>
            <a:r>
              <a:rPr lang="fr-BE" baseline="0" dirty="0" smtClean="0"/>
              <a:t> </a:t>
            </a:r>
            <a:r>
              <a:rPr lang="fr-BE" baseline="0" dirty="0" err="1" smtClean="0"/>
              <a:t>task</a:t>
            </a:r>
            <a:r>
              <a:rPr lang="fr-BE" baseline="0" dirty="0" smtClean="0"/>
              <a:t>)</a:t>
            </a:r>
          </a:p>
          <a:p>
            <a:pPr marL="228600" indent="-228600">
              <a:buAutoNum type="arabicPeriod"/>
            </a:pPr>
            <a:r>
              <a:rPr lang="fr-BE" baseline="0" dirty="0" err="1" smtClean="0"/>
              <a:t>Melatonin</a:t>
            </a:r>
            <a:r>
              <a:rPr lang="fr-BE" baseline="0" dirty="0" smtClean="0"/>
              <a:t> (as a </a:t>
            </a:r>
            <a:r>
              <a:rPr lang="fr-BE" baseline="0" dirty="0" err="1" smtClean="0"/>
              <a:t>reflection</a:t>
            </a:r>
            <a:r>
              <a:rPr lang="fr-BE" baseline="0" dirty="0" smtClean="0"/>
              <a:t> of </a:t>
            </a:r>
            <a:r>
              <a:rPr lang="fr-BE" baseline="0" dirty="0" err="1" smtClean="0"/>
              <a:t>circadian</a:t>
            </a:r>
            <a:r>
              <a:rPr lang="fr-BE" baseline="0" dirty="0" smtClean="0"/>
              <a:t> </a:t>
            </a:r>
            <a:r>
              <a:rPr lang="fr-BE" baseline="0" dirty="0" err="1" smtClean="0"/>
              <a:t>process</a:t>
            </a:r>
            <a:r>
              <a:rPr lang="fr-BE" baseline="0" dirty="0" smtClean="0"/>
              <a:t>: thalamus-</a:t>
            </a:r>
            <a:r>
              <a:rPr lang="fr-BE" baseline="0" dirty="0" err="1" smtClean="0"/>
              <a:t>putamen</a:t>
            </a:r>
            <a:r>
              <a:rPr lang="fr-BE" baseline="0" dirty="0" smtClean="0"/>
              <a:t>: </a:t>
            </a:r>
            <a:r>
              <a:rPr lang="fr-BE" baseline="0" dirty="0" err="1" smtClean="0"/>
              <a:t>increased</a:t>
            </a:r>
            <a:r>
              <a:rPr lang="fr-BE" baseline="0" dirty="0" smtClean="0"/>
              <a:t> activation </a:t>
            </a:r>
            <a:r>
              <a:rPr lang="fr-BE" baseline="0" dirty="0" err="1" smtClean="0"/>
              <a:t>during</a:t>
            </a:r>
            <a:r>
              <a:rPr lang="fr-BE" baseline="0" dirty="0" smtClean="0"/>
              <a:t> night time</a:t>
            </a:r>
          </a:p>
          <a:p>
            <a:pPr marL="0" indent="0">
              <a:buNone/>
            </a:pPr>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19</a:t>
            </a:fld>
            <a:endParaRPr lang="de-DE"/>
          </a:p>
        </p:txBody>
      </p:sp>
    </p:spTree>
    <p:extLst>
      <p:ext uri="{BB962C8B-B14F-4D97-AF65-F5344CB8AC3E}">
        <p14:creationId xmlns:p14="http://schemas.microsoft.com/office/powerpoint/2010/main" val="1065760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Interactive</a:t>
            </a:r>
            <a:r>
              <a:rPr lang="fr-BE" baseline="0" dirty="0" smtClean="0"/>
              <a:t> modulation: </a:t>
            </a:r>
            <a:r>
              <a:rPr lang="fr-BE" baseline="0" dirty="0" err="1" smtClean="0"/>
              <a:t>sleepiness</a:t>
            </a:r>
            <a:r>
              <a:rPr lang="fr-BE" baseline="0" dirty="0" smtClean="0"/>
              <a:t> (T-)</a:t>
            </a:r>
          </a:p>
          <a:p>
            <a:r>
              <a:rPr lang="fr-BE" baseline="0" dirty="0" smtClean="0"/>
              <a:t>Occipital: </a:t>
            </a:r>
            <a:r>
              <a:rPr lang="en-US" baseline="0" dirty="0" smtClean="0"/>
              <a:t>reduced sensitivity of primary sensory cortices bottom-up inputs27,28. Similarly, reduced occipital cortex activation might result from reduced sensitivity of the visual cortex to sensory stimuli, with possible use-dependent effects29,30,31. Concomitantly, a local modulation of cerebral circadian phase may occur4, potentially in response to task-related requirements</a:t>
            </a:r>
          </a:p>
        </p:txBody>
      </p:sp>
      <p:sp>
        <p:nvSpPr>
          <p:cNvPr id="4" name="Slide Number Placeholder 3"/>
          <p:cNvSpPr>
            <a:spLocks noGrp="1"/>
          </p:cNvSpPr>
          <p:nvPr>
            <p:ph type="sldNum" sz="quarter" idx="10"/>
          </p:nvPr>
        </p:nvSpPr>
        <p:spPr/>
        <p:txBody>
          <a:bodyPr/>
          <a:lstStyle/>
          <a:p>
            <a:fld id="{D9709ED6-6ABD-4E15-90DD-E0D1E5886B8B}" type="slidenum">
              <a:rPr lang="de-DE" smtClean="0"/>
              <a:t>20</a:t>
            </a:fld>
            <a:endParaRPr lang="de-DE"/>
          </a:p>
        </p:txBody>
      </p:sp>
    </p:spTree>
    <p:extLst>
      <p:ext uri="{BB962C8B-B14F-4D97-AF65-F5344CB8AC3E}">
        <p14:creationId xmlns:p14="http://schemas.microsoft.com/office/powerpoint/2010/main" val="1575586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21</a:t>
            </a:fld>
            <a:endParaRPr lang="de-DE"/>
          </a:p>
        </p:txBody>
      </p:sp>
    </p:spTree>
    <p:extLst>
      <p:ext uri="{BB962C8B-B14F-4D97-AF65-F5344CB8AC3E}">
        <p14:creationId xmlns:p14="http://schemas.microsoft.com/office/powerpoint/2010/main" val="1069898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Large-scale population-based studies revealed that increasing </a:t>
            </a:r>
            <a:r>
              <a:rPr lang="en-US" sz="1200" b="0" i="1" u="sng" strike="noStrike" kern="1200" baseline="0" dirty="0" smtClean="0">
                <a:solidFill>
                  <a:schemeClr val="tx1"/>
                </a:solidFill>
                <a:latin typeface="+mn-lt"/>
                <a:ea typeface="+mn-ea"/>
                <a:cs typeface="+mn-cs"/>
              </a:rPr>
              <a:t>inter-individual variability</a:t>
            </a:r>
            <a:r>
              <a:rPr lang="en-US" sz="1200" b="0" i="0" u="none" strike="noStrike" kern="1200" baseline="0" dirty="0" smtClean="0">
                <a:solidFill>
                  <a:schemeClr val="tx1"/>
                </a:solidFill>
                <a:latin typeface="+mn-lt"/>
                <a:ea typeface="+mn-ea"/>
                <a:cs typeface="+mn-cs"/>
              </a:rPr>
              <a:t> characterizes the ageing process as much as the mere cognitive decline</a:t>
            </a:r>
            <a:r>
              <a:rPr lang="en-GB" sz="1200" b="0" i="0" u="none" strike="noStrike" kern="1200" baseline="0" dirty="0" smtClean="0">
                <a:solidFill>
                  <a:schemeClr val="tx1"/>
                </a:solidFill>
                <a:latin typeface="+mn-lt"/>
                <a:ea typeface="+mn-ea"/>
                <a:cs typeface="+mn-cs"/>
              </a:rPr>
              <a:t> .</a:t>
            </a:r>
            <a:endParaRPr lang="de-DE" dirty="0"/>
          </a:p>
        </p:txBody>
      </p:sp>
      <p:sp>
        <p:nvSpPr>
          <p:cNvPr id="4" name="Espace réservé du numéro de diapositive 3"/>
          <p:cNvSpPr>
            <a:spLocks noGrp="1"/>
          </p:cNvSpPr>
          <p:nvPr>
            <p:ph type="sldNum" sz="quarter" idx="10"/>
          </p:nvPr>
        </p:nvSpPr>
        <p:spPr/>
        <p:txBody>
          <a:bodyPr/>
          <a:lstStyle/>
          <a:p>
            <a:fld id="{8B4387C6-7D31-4214-964D-3A0027AC558A}" type="slidenum">
              <a:rPr lang="fr-BE" smtClean="0"/>
              <a:t>22</a:t>
            </a:fld>
            <a:endParaRPr lang="fr-BE"/>
          </a:p>
        </p:txBody>
      </p:sp>
    </p:spTree>
    <p:extLst>
      <p:ext uri="{BB962C8B-B14F-4D97-AF65-F5344CB8AC3E}">
        <p14:creationId xmlns:p14="http://schemas.microsoft.com/office/powerpoint/2010/main" val="26064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role of circadian clock function on shaping human cognitive ageing has been widely underestimated. This appears surprising, not only because its widespread implication and regulation of brain function, but also because temporal </a:t>
            </a:r>
            <a:r>
              <a:rPr lang="en-US" sz="1200" b="0" i="0" u="none" strike="noStrike" kern="1200" baseline="0" dirty="0" err="1" smtClean="0">
                <a:solidFill>
                  <a:schemeClr val="tx1"/>
                </a:solidFill>
                <a:latin typeface="+mn-lt"/>
                <a:ea typeface="+mn-ea"/>
                <a:cs typeface="+mn-cs"/>
              </a:rPr>
              <a:t>organisation</a:t>
            </a:r>
            <a:r>
              <a:rPr lang="en-US" sz="1200" b="0" i="0" u="none" strike="noStrike" kern="1200" baseline="0" dirty="0" smtClean="0">
                <a:solidFill>
                  <a:schemeClr val="tx1"/>
                </a:solidFill>
                <a:latin typeface="+mn-lt"/>
                <a:ea typeface="+mn-ea"/>
                <a:cs typeface="+mn-cs"/>
              </a:rPr>
              <a:t> of neural activity is a mainstay of neuroscience. </a:t>
            </a:r>
            <a:r>
              <a:rPr lang="en-GB" sz="1200" b="0" i="0" u="none" strike="noStrike" kern="1200" baseline="0" dirty="0" smtClean="0">
                <a:solidFill>
                  <a:schemeClr val="tx1"/>
                </a:solidFill>
                <a:latin typeface="+mn-lt"/>
                <a:ea typeface="+mn-ea"/>
                <a:cs typeface="+mn-cs"/>
              </a:rPr>
              <a:t>M</a:t>
            </a:r>
            <a:r>
              <a:rPr lang="en-US" sz="1200" b="0" i="0" u="none" strike="noStrike" kern="1200" baseline="0" dirty="0" err="1" smtClean="0">
                <a:solidFill>
                  <a:schemeClr val="tx1"/>
                </a:solidFill>
                <a:latin typeface="+mn-lt"/>
                <a:ea typeface="+mn-ea"/>
                <a:cs typeface="+mn-cs"/>
              </a:rPr>
              <a:t>aintaining</a:t>
            </a:r>
            <a:r>
              <a:rPr lang="en-US" sz="1200" b="0" i="0" u="none" strike="noStrike" kern="1200" baseline="0" dirty="0" smtClean="0">
                <a:solidFill>
                  <a:schemeClr val="tx1"/>
                </a:solidFill>
                <a:latin typeface="+mn-lt"/>
                <a:ea typeface="+mn-ea"/>
                <a:cs typeface="+mn-cs"/>
              </a:rPr>
              <a:t> temporal coordination of multiple oscillators increases the fitness of an organism and provides it with the most efficient response to the environment </a:t>
            </a:r>
            <a:r>
              <a:rPr lang="en-GB" sz="1200" b="0"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As such, the appropriate temporal framework of sleep and wake states, orchestrated through circadian rhythmicity, putatively represents one of the most important factors able to modulate an individual’s cognitive ageing trajectory</a:t>
            </a:r>
            <a:endParaRPr lang="de-DE" dirty="0"/>
          </a:p>
        </p:txBody>
      </p:sp>
      <p:sp>
        <p:nvSpPr>
          <p:cNvPr id="4" name="Espace réservé du numéro de diapositive 3"/>
          <p:cNvSpPr>
            <a:spLocks noGrp="1"/>
          </p:cNvSpPr>
          <p:nvPr>
            <p:ph type="sldNum" sz="quarter" idx="10"/>
          </p:nvPr>
        </p:nvSpPr>
        <p:spPr/>
        <p:txBody>
          <a:bodyPr/>
          <a:lstStyle/>
          <a:p>
            <a:fld id="{4B9903C6-D718-486F-A4FE-5C071711D9BF}" type="slidenum">
              <a:rPr lang="de-DE" smtClean="0"/>
              <a:t>23</a:t>
            </a:fld>
            <a:endParaRPr lang="de-DE"/>
          </a:p>
        </p:txBody>
      </p:sp>
    </p:spTree>
    <p:extLst>
      <p:ext uri="{BB962C8B-B14F-4D97-AF65-F5344CB8AC3E}">
        <p14:creationId xmlns:p14="http://schemas.microsoft.com/office/powerpoint/2010/main" val="229417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aseline="0" dirty="0" smtClean="0"/>
              <a:t>Sleep-wake </a:t>
            </a:r>
            <a:r>
              <a:rPr lang="de-CH" baseline="0" dirty="0" err="1" smtClean="0"/>
              <a:t>cycle</a:t>
            </a:r>
            <a:r>
              <a:rPr lang="de-CH" baseline="0" dirty="0" smtClean="0"/>
              <a:t> </a:t>
            </a:r>
            <a:r>
              <a:rPr lang="de-CH" baseline="0" dirty="0" err="1" smtClean="0"/>
              <a:t>is</a:t>
            </a:r>
            <a:r>
              <a:rPr lang="de-CH" baseline="0" dirty="0" smtClean="0"/>
              <a:t> </a:t>
            </a:r>
            <a:r>
              <a:rPr lang="de-CH" baseline="0" dirty="0" err="1" smtClean="0"/>
              <a:t>regulated</a:t>
            </a:r>
            <a:r>
              <a:rPr lang="de-CH" baseline="0" dirty="0" smtClean="0"/>
              <a:t> on </a:t>
            </a:r>
            <a:r>
              <a:rPr lang="de-CH" baseline="0" dirty="0" err="1" smtClean="0"/>
              <a:t>the</a:t>
            </a:r>
            <a:r>
              <a:rPr lang="de-CH" baseline="0" dirty="0" smtClean="0"/>
              <a:t> </a:t>
            </a:r>
            <a:r>
              <a:rPr lang="de-CH" baseline="0" dirty="0" err="1" smtClean="0"/>
              <a:t>one</a:t>
            </a:r>
            <a:r>
              <a:rPr lang="de-CH" baseline="0" dirty="0" smtClean="0"/>
              <a:t> </a:t>
            </a:r>
            <a:r>
              <a:rPr lang="de-CH" baseline="0" dirty="0" err="1" smtClean="0"/>
              <a:t>hand</a:t>
            </a:r>
            <a:r>
              <a:rPr lang="de-CH" baseline="0" dirty="0" smtClean="0"/>
              <a:t> </a:t>
            </a:r>
            <a:r>
              <a:rPr lang="de-CH" baseline="0" dirty="0" err="1" smtClean="0"/>
              <a:t>by</a:t>
            </a:r>
            <a:r>
              <a:rPr lang="de-CH" baseline="0" dirty="0" smtClean="0"/>
              <a:t> a </a:t>
            </a:r>
            <a:r>
              <a:rPr lang="de-CH" baseline="0" dirty="0" err="1" smtClean="0"/>
              <a:t>sleep-homeostatic</a:t>
            </a:r>
            <a:r>
              <a:rPr lang="de-CH" baseline="0" dirty="0" smtClean="0"/>
              <a:t> </a:t>
            </a:r>
            <a:r>
              <a:rPr lang="de-CH" baseline="0" dirty="0" err="1" smtClean="0"/>
              <a:t>process</a:t>
            </a:r>
            <a:r>
              <a:rPr lang="de-CH" baseline="0" dirty="0" smtClean="0"/>
              <a:t>, </a:t>
            </a:r>
            <a:r>
              <a:rPr lang="de-CH" baseline="0" dirty="0" err="1" smtClean="0"/>
              <a:t>mirrored</a:t>
            </a:r>
            <a:r>
              <a:rPr lang="de-CH" baseline="0" dirty="0" smtClean="0"/>
              <a:t> in </a:t>
            </a:r>
            <a:r>
              <a:rPr lang="de-CH" baseline="0" dirty="0" err="1" smtClean="0"/>
              <a:t>the</a:t>
            </a:r>
            <a:r>
              <a:rPr lang="de-CH" baseline="0" dirty="0" smtClean="0"/>
              <a:t> </a:t>
            </a:r>
            <a:r>
              <a:rPr lang="de-CH" baseline="0" dirty="0" err="1" smtClean="0"/>
              <a:t>increase</a:t>
            </a:r>
            <a:r>
              <a:rPr lang="de-CH" baseline="0" dirty="0" smtClean="0"/>
              <a:t> </a:t>
            </a:r>
            <a:r>
              <a:rPr lang="de-CH" baseline="0" dirty="0" err="1" smtClean="0"/>
              <a:t>of</a:t>
            </a:r>
            <a:r>
              <a:rPr lang="de-CH" baseline="0" dirty="0" smtClean="0"/>
              <a:t> </a:t>
            </a:r>
            <a:r>
              <a:rPr lang="de-CH" baseline="0" dirty="0" err="1" smtClean="0"/>
              <a:t>sleep</a:t>
            </a:r>
            <a:r>
              <a:rPr lang="de-CH" baseline="0" dirty="0" smtClean="0"/>
              <a:t> </a:t>
            </a:r>
            <a:r>
              <a:rPr lang="de-CH" baseline="0" dirty="0" err="1" smtClean="0"/>
              <a:t>pressure</a:t>
            </a:r>
            <a:r>
              <a:rPr lang="de-CH" baseline="0" dirty="0" smtClean="0"/>
              <a:t> </a:t>
            </a:r>
            <a:r>
              <a:rPr lang="de-CH" baseline="0" dirty="0" err="1" smtClean="0"/>
              <a:t>during</a:t>
            </a:r>
            <a:r>
              <a:rPr lang="de-CH" baseline="0" dirty="0" smtClean="0"/>
              <a:t> time </a:t>
            </a:r>
            <a:r>
              <a:rPr lang="de-CH" baseline="0" dirty="0" err="1" smtClean="0"/>
              <a:t>awake</a:t>
            </a:r>
            <a:r>
              <a:rPr lang="de-CH" baseline="0" dirty="0" smtClean="0"/>
              <a:t>, </a:t>
            </a:r>
            <a:r>
              <a:rPr lang="de-CH" baseline="0" dirty="0" err="1" smtClean="0"/>
              <a:t>and</a:t>
            </a:r>
            <a:r>
              <a:rPr lang="de-CH" baseline="0" dirty="0" smtClean="0"/>
              <a:t> a </a:t>
            </a:r>
            <a:r>
              <a:rPr lang="de-CH" baseline="0" dirty="0" err="1" smtClean="0"/>
              <a:t>decrease</a:t>
            </a:r>
            <a:r>
              <a:rPr lang="de-CH" baseline="0" dirty="0" smtClean="0"/>
              <a:t>/</a:t>
            </a:r>
            <a:r>
              <a:rPr lang="de-CH" baseline="0" dirty="0" err="1" smtClean="0"/>
              <a:t>degradation</a:t>
            </a:r>
            <a:r>
              <a:rPr lang="de-CH" baseline="0" dirty="0" smtClean="0"/>
              <a:t> </a:t>
            </a:r>
            <a:r>
              <a:rPr lang="de-CH" baseline="0" dirty="0" err="1" smtClean="0"/>
              <a:t>of</a:t>
            </a:r>
            <a:r>
              <a:rPr lang="de-CH" baseline="0" dirty="0" smtClean="0"/>
              <a:t> </a:t>
            </a:r>
            <a:r>
              <a:rPr lang="de-CH" baseline="0" dirty="0" err="1" smtClean="0"/>
              <a:t>sleep</a:t>
            </a:r>
            <a:r>
              <a:rPr lang="de-CH" baseline="0" dirty="0" smtClean="0"/>
              <a:t> </a:t>
            </a:r>
            <a:r>
              <a:rPr lang="de-CH" baseline="0" dirty="0" err="1" smtClean="0"/>
              <a:t>pressure</a:t>
            </a:r>
            <a:r>
              <a:rPr lang="de-CH" baseline="0" dirty="0" smtClean="0"/>
              <a:t> </a:t>
            </a:r>
            <a:r>
              <a:rPr lang="de-CH" baseline="0" dirty="0" err="1" smtClean="0"/>
              <a:t>during</a:t>
            </a:r>
            <a:r>
              <a:rPr lang="de-CH" baseline="0" dirty="0" smtClean="0"/>
              <a:t> </a:t>
            </a:r>
            <a:r>
              <a:rPr lang="de-CH" baseline="0" dirty="0" err="1" smtClean="0"/>
              <a:t>sleep</a:t>
            </a:r>
            <a:r>
              <a:rPr lang="de-CH" baseline="0" dirty="0" smtClean="0"/>
              <a:t>.</a:t>
            </a:r>
          </a:p>
          <a:p>
            <a:endParaRPr lang="de-CH" baseline="0" dirty="0" smtClean="0"/>
          </a:p>
          <a:p>
            <a:endParaRPr lang="de-CH" baseline="0" dirty="0" smtClean="0"/>
          </a:p>
          <a:p>
            <a:r>
              <a:rPr lang="de-CH" baseline="0" dirty="0" smtClean="0"/>
              <a:t>The </a:t>
            </a:r>
            <a:r>
              <a:rPr lang="de-CH" baseline="0" dirty="0" err="1" smtClean="0"/>
              <a:t>quality</a:t>
            </a:r>
            <a:r>
              <a:rPr lang="de-CH" baseline="0" dirty="0" smtClean="0"/>
              <a:t> </a:t>
            </a:r>
            <a:r>
              <a:rPr lang="de-CH" baseline="0" dirty="0" err="1" smtClean="0"/>
              <a:t>of</a:t>
            </a:r>
            <a:r>
              <a:rPr lang="de-CH" baseline="0" dirty="0" smtClean="0"/>
              <a:t> </a:t>
            </a:r>
            <a:r>
              <a:rPr lang="de-CH" baseline="0" dirty="0" err="1" smtClean="0"/>
              <a:t>sleep</a:t>
            </a:r>
            <a:r>
              <a:rPr lang="de-CH" baseline="0" dirty="0" smtClean="0"/>
              <a:t> </a:t>
            </a:r>
            <a:r>
              <a:rPr lang="de-CH" baseline="0" dirty="0" err="1" smtClean="0"/>
              <a:t>and</a:t>
            </a:r>
            <a:r>
              <a:rPr lang="de-CH" baseline="0" dirty="0" smtClean="0"/>
              <a:t> </a:t>
            </a:r>
            <a:r>
              <a:rPr lang="de-CH" baseline="0" dirty="0" err="1" smtClean="0"/>
              <a:t>wakefulness</a:t>
            </a:r>
            <a:r>
              <a:rPr lang="de-CH" baseline="0" dirty="0" smtClean="0"/>
              <a:t>, </a:t>
            </a:r>
            <a:r>
              <a:rPr lang="de-CH" baseline="0" dirty="0" err="1" smtClean="0"/>
              <a:t>and</a:t>
            </a:r>
            <a:r>
              <a:rPr lang="de-CH" baseline="0" dirty="0" smtClean="0"/>
              <a:t> </a:t>
            </a:r>
            <a:r>
              <a:rPr lang="de-CH" baseline="0" dirty="0" err="1" smtClean="0"/>
              <a:t>accordingly</a:t>
            </a:r>
            <a:r>
              <a:rPr lang="de-CH" baseline="0" dirty="0" smtClean="0"/>
              <a:t> also </a:t>
            </a:r>
            <a:r>
              <a:rPr lang="de-CH" baseline="0" dirty="0" err="1" smtClean="0"/>
              <a:t>the</a:t>
            </a:r>
            <a:r>
              <a:rPr lang="de-CH" baseline="0" dirty="0" smtClean="0"/>
              <a:t> </a:t>
            </a:r>
            <a:r>
              <a:rPr lang="de-CH" baseline="0" dirty="0" err="1" smtClean="0"/>
              <a:t>quality</a:t>
            </a:r>
            <a:r>
              <a:rPr lang="de-CH" baseline="0" dirty="0" smtClean="0"/>
              <a:t> </a:t>
            </a:r>
            <a:r>
              <a:rPr lang="de-CH" baseline="0" dirty="0" err="1" smtClean="0"/>
              <a:t>of</a:t>
            </a:r>
            <a:r>
              <a:rPr lang="de-CH" baseline="0" dirty="0" smtClean="0"/>
              <a:t> </a:t>
            </a:r>
            <a:r>
              <a:rPr lang="de-CH" baseline="0" dirty="0" err="1" smtClean="0"/>
              <a:t>our</a:t>
            </a:r>
            <a:r>
              <a:rPr lang="de-CH" baseline="0" dirty="0" smtClean="0"/>
              <a:t> </a:t>
            </a:r>
            <a:r>
              <a:rPr lang="de-CH" baseline="0" dirty="0" err="1" smtClean="0"/>
              <a:t>cognitive</a:t>
            </a:r>
            <a:r>
              <a:rPr lang="de-CH" baseline="0" dirty="0" smtClean="0"/>
              <a:t> </a:t>
            </a:r>
            <a:r>
              <a:rPr lang="de-CH" baseline="0" dirty="0" err="1" smtClean="0"/>
              <a:t>performance</a:t>
            </a:r>
            <a:r>
              <a:rPr lang="de-CH" baseline="0" dirty="0" smtClean="0"/>
              <a:t> </a:t>
            </a:r>
            <a:r>
              <a:rPr lang="de-CH" baseline="0" dirty="0" err="1" smtClean="0"/>
              <a:t>is</a:t>
            </a:r>
            <a:r>
              <a:rPr lang="de-CH" baseline="0" dirty="0" smtClean="0"/>
              <a:t> </a:t>
            </a:r>
            <a:r>
              <a:rPr lang="de-CH" baseline="0" dirty="0" err="1" smtClean="0"/>
              <a:t>further</a:t>
            </a:r>
            <a:r>
              <a:rPr lang="de-CH" baseline="0" dirty="0" smtClean="0"/>
              <a:t> </a:t>
            </a:r>
            <a:r>
              <a:rPr lang="de-CH" baseline="0" dirty="0" err="1" smtClean="0"/>
              <a:t>regulated</a:t>
            </a:r>
            <a:r>
              <a:rPr lang="de-CH" baseline="0" dirty="0" smtClean="0"/>
              <a:t> </a:t>
            </a:r>
            <a:r>
              <a:rPr lang="de-CH" baseline="0" dirty="0" err="1" smtClean="0"/>
              <a:t>by</a:t>
            </a:r>
            <a:r>
              <a:rPr lang="de-CH" baseline="0" dirty="0" smtClean="0"/>
              <a:t> a </a:t>
            </a:r>
            <a:r>
              <a:rPr lang="de-CH" baseline="0" dirty="0" err="1" smtClean="0"/>
              <a:t>second</a:t>
            </a:r>
            <a:r>
              <a:rPr lang="de-CH" baseline="0" dirty="0" smtClean="0"/>
              <a:t> </a:t>
            </a:r>
            <a:r>
              <a:rPr lang="de-CH" baseline="0" dirty="0" err="1" smtClean="0"/>
              <a:t>process</a:t>
            </a:r>
            <a:r>
              <a:rPr lang="de-CH" baseline="0" dirty="0" smtClean="0"/>
              <a:t>: </a:t>
            </a:r>
            <a:r>
              <a:rPr lang="de-CH" baseline="0" dirty="0" err="1" smtClean="0"/>
              <a:t>the</a:t>
            </a:r>
            <a:r>
              <a:rPr lang="de-CH" baseline="0" dirty="0" smtClean="0"/>
              <a:t> circadian </a:t>
            </a:r>
            <a:r>
              <a:rPr lang="de-CH" baseline="0" dirty="0" err="1" smtClean="0"/>
              <a:t>process</a:t>
            </a:r>
            <a:r>
              <a:rPr lang="de-CH" baseline="0" dirty="0" smtClean="0"/>
              <a:t>. </a:t>
            </a:r>
            <a:r>
              <a:rPr lang="de-CH" baseline="0" dirty="0" err="1" smtClean="0"/>
              <a:t>It</a:t>
            </a:r>
            <a:r>
              <a:rPr lang="de-CH" baseline="0" dirty="0" smtClean="0"/>
              <a:t> </a:t>
            </a:r>
            <a:r>
              <a:rPr lang="de-CH" baseline="0" dirty="0" err="1" smtClean="0"/>
              <a:t>maximally</a:t>
            </a:r>
            <a:r>
              <a:rPr lang="de-CH" baseline="0" dirty="0" smtClean="0"/>
              <a:t> </a:t>
            </a:r>
            <a:r>
              <a:rPr lang="de-CH" baseline="0" dirty="0" err="1" smtClean="0"/>
              <a:t>promotes</a:t>
            </a:r>
            <a:r>
              <a:rPr lang="de-CH" baseline="0" dirty="0" smtClean="0"/>
              <a:t> </a:t>
            </a:r>
            <a:r>
              <a:rPr lang="de-CH" baseline="0" dirty="0" err="1" smtClean="0"/>
              <a:t>wakefulness</a:t>
            </a:r>
            <a:r>
              <a:rPr lang="de-CH" baseline="0" dirty="0" smtClean="0"/>
              <a:t> in </a:t>
            </a:r>
            <a:r>
              <a:rPr lang="de-CH" baseline="0" dirty="0" err="1" smtClean="0"/>
              <a:t>the</a:t>
            </a:r>
            <a:r>
              <a:rPr lang="de-CH" baseline="0" dirty="0" smtClean="0"/>
              <a:t> </a:t>
            </a:r>
            <a:r>
              <a:rPr lang="de-CH" baseline="0" dirty="0" err="1" smtClean="0"/>
              <a:t>evening</a:t>
            </a:r>
            <a:r>
              <a:rPr lang="de-CH" baseline="0" dirty="0" smtClean="0"/>
              <a:t> </a:t>
            </a:r>
            <a:r>
              <a:rPr lang="de-CH" baseline="0" dirty="0" err="1" smtClean="0"/>
              <a:t>shortly</a:t>
            </a:r>
            <a:r>
              <a:rPr lang="de-CH" baseline="0" dirty="0" smtClean="0"/>
              <a:t> </a:t>
            </a:r>
            <a:r>
              <a:rPr lang="de-CH" baseline="0" dirty="0" err="1" smtClean="0"/>
              <a:t>before</a:t>
            </a:r>
            <a:r>
              <a:rPr lang="de-CH" baseline="0" dirty="0" smtClean="0"/>
              <a:t> </a:t>
            </a:r>
            <a:r>
              <a:rPr lang="de-CH" baseline="0" dirty="0" err="1" smtClean="0"/>
              <a:t>habitual</a:t>
            </a:r>
            <a:r>
              <a:rPr lang="de-CH" baseline="0" dirty="0" smtClean="0"/>
              <a:t> </a:t>
            </a:r>
            <a:r>
              <a:rPr lang="de-CH" baseline="0" dirty="0" err="1" smtClean="0"/>
              <a:t>bedtime</a:t>
            </a:r>
            <a:r>
              <a:rPr lang="de-CH" baseline="0" dirty="0" smtClean="0"/>
              <a:t> </a:t>
            </a:r>
            <a:r>
              <a:rPr lang="de-CH" baseline="0" dirty="0" err="1" smtClean="0"/>
              <a:t>and</a:t>
            </a:r>
            <a:r>
              <a:rPr lang="de-CH" baseline="0" dirty="0" smtClean="0"/>
              <a:t> </a:t>
            </a:r>
            <a:r>
              <a:rPr lang="de-CH" baseline="0" dirty="0" err="1" smtClean="0"/>
              <a:t>sleep</a:t>
            </a:r>
            <a:r>
              <a:rPr lang="de-CH" baseline="0" dirty="0" smtClean="0"/>
              <a:t> </a:t>
            </a:r>
            <a:r>
              <a:rPr lang="de-CH" baseline="0" dirty="0" err="1" smtClean="0"/>
              <a:t>at</a:t>
            </a:r>
            <a:r>
              <a:rPr lang="de-CH" baseline="0" dirty="0" smtClean="0"/>
              <a:t> </a:t>
            </a:r>
            <a:r>
              <a:rPr lang="de-CH" baseline="0" dirty="0" err="1" smtClean="0"/>
              <a:t>the</a:t>
            </a:r>
            <a:r>
              <a:rPr lang="de-CH" baseline="0" dirty="0" smtClean="0"/>
              <a:t> end </a:t>
            </a:r>
            <a:r>
              <a:rPr lang="de-CH" baseline="0" dirty="0" err="1" smtClean="0"/>
              <a:t>of</a:t>
            </a:r>
            <a:r>
              <a:rPr lang="de-CH" baseline="0" dirty="0" smtClean="0"/>
              <a:t> </a:t>
            </a:r>
            <a:r>
              <a:rPr lang="de-CH" baseline="0" dirty="0" err="1" smtClean="0"/>
              <a:t>the</a:t>
            </a:r>
            <a:r>
              <a:rPr lang="de-CH" baseline="0" dirty="0" smtClean="0"/>
              <a:t> </a:t>
            </a:r>
            <a:r>
              <a:rPr lang="de-CH" baseline="0" dirty="0" err="1" smtClean="0"/>
              <a:t>night</a:t>
            </a:r>
            <a:r>
              <a:rPr lang="de-CH" baseline="0" dirty="0" smtClean="0"/>
              <a:t>.</a:t>
            </a:r>
          </a:p>
          <a:p>
            <a:endParaRPr lang="de-CH" baseline="0" dirty="0" smtClean="0"/>
          </a:p>
          <a:p>
            <a:r>
              <a:rPr lang="de-CH" baseline="0" dirty="0" smtClean="0"/>
              <a:t>This circadian </a:t>
            </a:r>
            <a:r>
              <a:rPr lang="de-CH" baseline="0" dirty="0" err="1" smtClean="0"/>
              <a:t>signal</a:t>
            </a:r>
            <a:r>
              <a:rPr lang="de-CH" baseline="0" dirty="0" smtClean="0"/>
              <a:t> </a:t>
            </a:r>
            <a:r>
              <a:rPr lang="de-CH" baseline="0" dirty="0" err="1" smtClean="0"/>
              <a:t>modulates</a:t>
            </a:r>
            <a:r>
              <a:rPr lang="de-CH" baseline="0" dirty="0" smtClean="0"/>
              <a:t> </a:t>
            </a:r>
            <a:r>
              <a:rPr lang="de-CH" baseline="0" dirty="0" err="1" smtClean="0"/>
              <a:t>the</a:t>
            </a:r>
            <a:r>
              <a:rPr lang="de-CH" baseline="0" dirty="0" smtClean="0"/>
              <a:t> </a:t>
            </a:r>
            <a:r>
              <a:rPr lang="de-CH" baseline="0" dirty="0" err="1" smtClean="0"/>
              <a:t>impact</a:t>
            </a:r>
            <a:r>
              <a:rPr lang="de-CH" baseline="0" dirty="0" smtClean="0"/>
              <a:t> </a:t>
            </a:r>
            <a:r>
              <a:rPr lang="de-CH" baseline="0" dirty="0" err="1" smtClean="0"/>
              <a:t>of</a:t>
            </a:r>
            <a:r>
              <a:rPr lang="de-CH" baseline="0" dirty="0" smtClean="0"/>
              <a:t> </a:t>
            </a:r>
            <a:r>
              <a:rPr lang="de-CH" baseline="0" dirty="0" err="1" smtClean="0"/>
              <a:t>sleep</a:t>
            </a:r>
            <a:r>
              <a:rPr lang="de-CH" baseline="0" dirty="0" smtClean="0"/>
              <a:t> </a:t>
            </a:r>
            <a:r>
              <a:rPr lang="de-CH" baseline="0" dirty="0" err="1" smtClean="0"/>
              <a:t>pressure</a:t>
            </a:r>
            <a:r>
              <a:rPr lang="de-CH" baseline="0" dirty="0" smtClean="0"/>
              <a:t>. Thus, </a:t>
            </a:r>
            <a:r>
              <a:rPr lang="de-CH" baseline="0" dirty="0" err="1" smtClean="0"/>
              <a:t>during</a:t>
            </a:r>
            <a:r>
              <a:rPr lang="de-CH" baseline="0" dirty="0" smtClean="0"/>
              <a:t> </a:t>
            </a:r>
            <a:r>
              <a:rPr lang="de-CH" baseline="0" dirty="0" err="1" smtClean="0"/>
              <a:t>sleep</a:t>
            </a:r>
            <a:r>
              <a:rPr lang="de-CH" baseline="0" dirty="0" smtClean="0"/>
              <a:t> </a:t>
            </a:r>
            <a:r>
              <a:rPr lang="de-CH" baseline="0" dirty="0" err="1" smtClean="0"/>
              <a:t>deprivation</a:t>
            </a:r>
            <a:r>
              <a:rPr lang="de-CH" baseline="0" dirty="0" smtClean="0"/>
              <a:t> </a:t>
            </a:r>
            <a:r>
              <a:rPr lang="de-CH" baseline="0" dirty="0" err="1" smtClean="0"/>
              <a:t>cognitive</a:t>
            </a:r>
            <a:r>
              <a:rPr lang="de-CH" baseline="0" dirty="0" smtClean="0"/>
              <a:t> </a:t>
            </a:r>
            <a:r>
              <a:rPr lang="de-CH" baseline="0" dirty="0" err="1" smtClean="0"/>
              <a:t>performance</a:t>
            </a:r>
            <a:r>
              <a:rPr lang="de-CH" baseline="0" dirty="0" smtClean="0"/>
              <a:t> </a:t>
            </a:r>
            <a:r>
              <a:rPr lang="de-CH" baseline="0" dirty="0" err="1" smtClean="0"/>
              <a:t>is</a:t>
            </a:r>
            <a:r>
              <a:rPr lang="de-CH" baseline="0" dirty="0" smtClean="0"/>
              <a:t> </a:t>
            </a:r>
            <a:r>
              <a:rPr lang="de-CH" baseline="0" dirty="0" err="1" smtClean="0"/>
              <a:t>influenced</a:t>
            </a:r>
            <a:r>
              <a:rPr lang="de-CH" baseline="0" dirty="0" smtClean="0"/>
              <a:t> </a:t>
            </a:r>
            <a:r>
              <a:rPr lang="de-CH" baseline="0" dirty="0" err="1" smtClean="0"/>
              <a:t>by</a:t>
            </a:r>
            <a:r>
              <a:rPr lang="de-CH" baseline="0" dirty="0" smtClean="0"/>
              <a:t> </a:t>
            </a:r>
            <a:r>
              <a:rPr lang="de-CH" baseline="0" dirty="0" err="1" smtClean="0"/>
              <a:t>both</a:t>
            </a:r>
            <a:r>
              <a:rPr lang="de-CH" baseline="0" dirty="0" smtClean="0"/>
              <a:t> </a:t>
            </a:r>
            <a:r>
              <a:rPr lang="de-CH" baseline="0" dirty="0" err="1" smtClean="0"/>
              <a:t>sleep</a:t>
            </a:r>
            <a:r>
              <a:rPr lang="de-CH" baseline="0" dirty="0" smtClean="0"/>
              <a:t> </a:t>
            </a:r>
            <a:r>
              <a:rPr lang="de-CH" baseline="0" dirty="0" err="1" smtClean="0"/>
              <a:t>pressure</a:t>
            </a:r>
            <a:r>
              <a:rPr lang="de-CH" baseline="0" dirty="0" smtClean="0"/>
              <a:t> </a:t>
            </a:r>
            <a:r>
              <a:rPr lang="de-CH" baseline="0" dirty="0" err="1" smtClean="0"/>
              <a:t>and</a:t>
            </a:r>
            <a:r>
              <a:rPr lang="de-CH" baseline="0" dirty="0" smtClean="0"/>
              <a:t> circadian </a:t>
            </a:r>
            <a:r>
              <a:rPr lang="de-CH" baseline="0" dirty="0" err="1" smtClean="0"/>
              <a:t>sleep</a:t>
            </a:r>
            <a:r>
              <a:rPr lang="de-CH" baseline="0" dirty="0" smtClean="0"/>
              <a:t>-wake </a:t>
            </a:r>
            <a:r>
              <a:rPr lang="de-CH" baseline="0" dirty="0" err="1" smtClean="0"/>
              <a:t>promotion</a:t>
            </a:r>
            <a:r>
              <a:rPr lang="de-CH" baseline="0" dirty="0" smtClean="0"/>
              <a:t>. </a:t>
            </a:r>
            <a:r>
              <a:rPr lang="de-CH" baseline="0" dirty="0" err="1" smtClean="0"/>
              <a:t>Accordingly</a:t>
            </a:r>
            <a:r>
              <a:rPr lang="de-CH" baseline="0" dirty="0" smtClean="0"/>
              <a:t>, </a:t>
            </a:r>
            <a:r>
              <a:rPr lang="de-CH" baseline="0" dirty="0" err="1" smtClean="0"/>
              <a:t>at</a:t>
            </a:r>
            <a:r>
              <a:rPr lang="de-CH" baseline="0" dirty="0" smtClean="0"/>
              <a:t> </a:t>
            </a:r>
            <a:r>
              <a:rPr lang="de-CH" baseline="0" dirty="0" err="1" smtClean="0"/>
              <a:t>the</a:t>
            </a:r>
            <a:r>
              <a:rPr lang="de-CH" baseline="0" dirty="0" smtClean="0"/>
              <a:t> </a:t>
            </a:r>
            <a:r>
              <a:rPr lang="de-CH" baseline="0" dirty="0" err="1" smtClean="0"/>
              <a:t>behavioral</a:t>
            </a:r>
            <a:r>
              <a:rPr lang="de-CH" baseline="0" dirty="0" smtClean="0"/>
              <a:t> </a:t>
            </a:r>
            <a:r>
              <a:rPr lang="de-CH" baseline="0" dirty="0" err="1" smtClean="0"/>
              <a:t>level</a:t>
            </a:r>
            <a:r>
              <a:rPr lang="de-CH" baseline="0" dirty="0" smtClean="0"/>
              <a:t>, </a:t>
            </a:r>
            <a:r>
              <a:rPr lang="de-CH" baseline="0" dirty="0" err="1" smtClean="0"/>
              <a:t>we</a:t>
            </a:r>
            <a:r>
              <a:rPr lang="de-CH" baseline="0" dirty="0" smtClean="0"/>
              <a:t> </a:t>
            </a:r>
            <a:r>
              <a:rPr lang="de-CH" baseline="0" dirty="0" err="1" smtClean="0"/>
              <a:t>oberserve</a:t>
            </a:r>
            <a:r>
              <a:rPr lang="de-CH" baseline="0" dirty="0" smtClean="0"/>
              <a:t>…</a:t>
            </a:r>
          </a:p>
          <a:p>
            <a:endParaRPr lang="de-CH" baseline="0" dirty="0" smtClean="0"/>
          </a:p>
        </p:txBody>
      </p:sp>
      <p:sp>
        <p:nvSpPr>
          <p:cNvPr id="4" name="Foliennummernplatzhalter 3"/>
          <p:cNvSpPr>
            <a:spLocks noGrp="1"/>
          </p:cNvSpPr>
          <p:nvPr>
            <p:ph type="sldNum" sz="quarter" idx="10"/>
          </p:nvPr>
        </p:nvSpPr>
        <p:spPr/>
        <p:txBody>
          <a:bodyPr/>
          <a:lstStyle/>
          <a:p>
            <a:fld id="{FC03DD2F-DF3A-4F7C-BA4E-9259B776E05D}" type="slidenum">
              <a:rPr lang="de-CH" smtClean="0"/>
              <a:t>3</a:t>
            </a:fld>
            <a:endParaRPr lang="de-CH"/>
          </a:p>
        </p:txBody>
      </p:sp>
    </p:spTree>
    <p:extLst>
      <p:ext uri="{BB962C8B-B14F-4D97-AF65-F5344CB8AC3E}">
        <p14:creationId xmlns:p14="http://schemas.microsoft.com/office/powerpoint/2010/main" val="3458403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defTabSz="914423">
              <a:defRPr sz="2200" b="1">
                <a:solidFill>
                  <a:schemeClr val="tx1"/>
                </a:solidFill>
                <a:latin typeface="Times New Roman" pitchFamily="18" charset="0"/>
              </a:defRPr>
            </a:lvl1pPr>
            <a:lvl2pPr marL="685817" indent="-263776" defTabSz="914423">
              <a:defRPr sz="2200" b="1">
                <a:solidFill>
                  <a:schemeClr val="tx1"/>
                </a:solidFill>
                <a:latin typeface="Times New Roman" pitchFamily="18" charset="0"/>
              </a:defRPr>
            </a:lvl2pPr>
            <a:lvl3pPr marL="1055103" indent="-211021" defTabSz="914423">
              <a:defRPr sz="2200" b="1">
                <a:solidFill>
                  <a:schemeClr val="tx1"/>
                </a:solidFill>
                <a:latin typeface="Times New Roman" pitchFamily="18" charset="0"/>
              </a:defRPr>
            </a:lvl3pPr>
            <a:lvl4pPr marL="1477145" indent="-211021" defTabSz="914423">
              <a:defRPr sz="2200" b="1">
                <a:solidFill>
                  <a:schemeClr val="tx1"/>
                </a:solidFill>
                <a:latin typeface="Times New Roman" pitchFamily="18" charset="0"/>
              </a:defRPr>
            </a:lvl4pPr>
            <a:lvl5pPr marL="1899186" indent="-211021" defTabSz="914423">
              <a:defRPr sz="2200" b="1">
                <a:solidFill>
                  <a:schemeClr val="tx1"/>
                </a:solidFill>
                <a:latin typeface="Times New Roman" pitchFamily="18" charset="0"/>
              </a:defRPr>
            </a:lvl5pPr>
            <a:lvl6pPr marL="2321227" indent="-211021" algn="ctr" defTabSz="914423" eaLnBrk="0" fontAlgn="base" hangingPunct="0">
              <a:spcBef>
                <a:spcPct val="0"/>
              </a:spcBef>
              <a:spcAft>
                <a:spcPct val="0"/>
              </a:spcAft>
              <a:defRPr sz="2200" b="1">
                <a:solidFill>
                  <a:schemeClr val="tx1"/>
                </a:solidFill>
                <a:latin typeface="Times New Roman" pitchFamily="18" charset="0"/>
              </a:defRPr>
            </a:lvl6pPr>
            <a:lvl7pPr marL="2743269" indent="-211021" algn="ctr" defTabSz="914423" eaLnBrk="0" fontAlgn="base" hangingPunct="0">
              <a:spcBef>
                <a:spcPct val="0"/>
              </a:spcBef>
              <a:spcAft>
                <a:spcPct val="0"/>
              </a:spcAft>
              <a:defRPr sz="2200" b="1">
                <a:solidFill>
                  <a:schemeClr val="tx1"/>
                </a:solidFill>
                <a:latin typeface="Times New Roman" pitchFamily="18" charset="0"/>
              </a:defRPr>
            </a:lvl7pPr>
            <a:lvl8pPr marL="3165310" indent="-211021" algn="ctr" defTabSz="914423" eaLnBrk="0" fontAlgn="base" hangingPunct="0">
              <a:spcBef>
                <a:spcPct val="0"/>
              </a:spcBef>
              <a:spcAft>
                <a:spcPct val="0"/>
              </a:spcAft>
              <a:defRPr sz="2200" b="1">
                <a:solidFill>
                  <a:schemeClr val="tx1"/>
                </a:solidFill>
                <a:latin typeface="Times New Roman" pitchFamily="18" charset="0"/>
              </a:defRPr>
            </a:lvl8pPr>
            <a:lvl9pPr marL="3587351" indent="-211021" algn="ctr" defTabSz="914423" eaLnBrk="0" fontAlgn="base" hangingPunct="0">
              <a:spcBef>
                <a:spcPct val="0"/>
              </a:spcBef>
              <a:spcAft>
                <a:spcPct val="0"/>
              </a:spcAft>
              <a:defRPr sz="2200" b="1">
                <a:solidFill>
                  <a:schemeClr val="tx1"/>
                </a:solidFill>
                <a:latin typeface="Times New Roman" pitchFamily="18" charset="0"/>
              </a:defRPr>
            </a:lvl9pPr>
          </a:lstStyle>
          <a:p>
            <a:fld id="{6E367E58-A5D6-4C8E-8F92-372650007717}" type="slidenum">
              <a:rPr lang="de-CH" sz="1200" b="0">
                <a:solidFill>
                  <a:prstClr val="black"/>
                </a:solidFill>
              </a:rPr>
              <a:pPr/>
              <a:t>24</a:t>
            </a:fld>
            <a:endParaRPr lang="de-CH" sz="1200" b="0">
              <a:solidFill>
                <a:prstClr val="black"/>
              </a:solidFill>
            </a:endParaRPr>
          </a:p>
        </p:txBody>
      </p:sp>
      <p:sp>
        <p:nvSpPr>
          <p:cNvPr id="97283" name="Rectangle 2"/>
          <p:cNvSpPr>
            <a:spLocks noGrp="1" noRot="1" noChangeAspect="1" noChangeArrowheads="1" noTextEdit="1"/>
          </p:cNvSpPr>
          <p:nvPr>
            <p:ph type="sldImg"/>
          </p:nvPr>
        </p:nvSpPr>
        <p:spPr>
          <a:xfrm>
            <a:off x="1143000" y="685800"/>
            <a:ext cx="4572000" cy="3429000"/>
          </a:xfrm>
          <a:ln/>
        </p:spPr>
      </p:sp>
      <p:sp>
        <p:nvSpPr>
          <p:cNvPr id="97284" name="Rectangle 3"/>
          <p:cNvSpPr>
            <a:spLocks noGrp="1" noChangeArrowheads="1"/>
          </p:cNvSpPr>
          <p:nvPr>
            <p:ph type="body" idx="1"/>
          </p:nvPr>
        </p:nvSpPr>
        <p:spPr>
          <a:noFill/>
        </p:spPr>
        <p:txBody>
          <a:bodyPr/>
          <a:lstStyle/>
          <a:p>
            <a:endParaRPr lang="de-DE" smtClean="0"/>
          </a:p>
        </p:txBody>
      </p:sp>
    </p:spTree>
    <p:extLst>
      <p:ext uri="{BB962C8B-B14F-4D97-AF65-F5344CB8AC3E}">
        <p14:creationId xmlns:p14="http://schemas.microsoft.com/office/powerpoint/2010/main" val="602772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de-DE"/>
          </a:p>
        </p:txBody>
      </p:sp>
      <p:sp>
        <p:nvSpPr>
          <p:cNvPr id="4" name="Espace réservé du numéro de diapositive 3"/>
          <p:cNvSpPr>
            <a:spLocks noGrp="1"/>
          </p:cNvSpPr>
          <p:nvPr>
            <p:ph type="sldNum" sz="quarter" idx="10"/>
          </p:nvPr>
        </p:nvSpPr>
        <p:spPr/>
        <p:txBody>
          <a:bodyPr/>
          <a:lstStyle/>
          <a:p>
            <a:fld id="{40BE3711-348A-4447-B622-9B7EB8FE402B}" type="slidenum">
              <a:rPr lang="en-US" smtClean="0"/>
              <a:pPr/>
              <a:t>25</a:t>
            </a:fld>
            <a:endParaRPr lang="en-US"/>
          </a:p>
        </p:txBody>
      </p:sp>
    </p:spTree>
    <p:extLst>
      <p:ext uri="{BB962C8B-B14F-4D97-AF65-F5344CB8AC3E}">
        <p14:creationId xmlns:p14="http://schemas.microsoft.com/office/powerpoint/2010/main" val="196788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altLang="de-DE" dirty="0" err="1" smtClean="0">
                <a:ea typeface="ＭＳ Ｐゴシック" pitchFamily="34" charset="-128"/>
              </a:rPr>
              <a:t>Overall</a:t>
            </a:r>
            <a:r>
              <a:rPr lang="fr-BE" altLang="de-DE" dirty="0" smtClean="0">
                <a:ea typeface="ＭＳ Ｐゴシック" pitchFamily="34" charset="-128"/>
              </a:rPr>
              <a:t>: </a:t>
            </a:r>
            <a:r>
              <a:rPr lang="fr-BE" altLang="de-DE" dirty="0" err="1" smtClean="0">
                <a:ea typeface="ＭＳ Ｐゴシック" pitchFamily="34" charset="-128"/>
              </a:rPr>
              <a:t>younger</a:t>
            </a:r>
            <a:r>
              <a:rPr lang="fr-BE" altLang="de-DE" dirty="0" smtClean="0">
                <a:ea typeface="ＭＳ Ｐゴシック" pitchFamily="34" charset="-128"/>
              </a:rPr>
              <a:t> </a:t>
            </a:r>
            <a:r>
              <a:rPr lang="fr-BE" altLang="de-DE" dirty="0" err="1" smtClean="0">
                <a:ea typeface="ＭＳ Ｐゴシック" pitchFamily="34" charset="-128"/>
              </a:rPr>
              <a:t>felt</a:t>
            </a:r>
            <a:r>
              <a:rPr lang="fr-BE" altLang="de-DE" dirty="0" smtClean="0">
                <a:ea typeface="ＭＳ Ｐゴシック" pitchFamily="34" charset="-128"/>
              </a:rPr>
              <a:t> </a:t>
            </a:r>
            <a:r>
              <a:rPr lang="fr-BE" altLang="de-DE" dirty="0" err="1" smtClean="0">
                <a:ea typeface="ＭＳ Ｐゴシック" pitchFamily="34" charset="-128"/>
              </a:rPr>
              <a:t>sleepier</a:t>
            </a:r>
            <a:r>
              <a:rPr lang="fr-BE" altLang="de-DE" dirty="0" smtClean="0">
                <a:ea typeface="ＭＳ Ｐゴシック" pitchFamily="34" charset="-128"/>
              </a:rPr>
              <a:t> </a:t>
            </a:r>
            <a:r>
              <a:rPr lang="fr-BE" altLang="de-DE" dirty="0" err="1" smtClean="0">
                <a:ea typeface="ＭＳ Ｐゴシック" pitchFamily="34" charset="-128"/>
              </a:rPr>
              <a:t>than</a:t>
            </a:r>
            <a:r>
              <a:rPr lang="fr-BE" altLang="de-DE" dirty="0" smtClean="0">
                <a:ea typeface="ＭＳ Ｐゴシック" pitchFamily="34" charset="-128"/>
              </a:rPr>
              <a:t> </a:t>
            </a:r>
            <a:r>
              <a:rPr lang="fr-BE" altLang="de-DE" dirty="0" err="1" smtClean="0">
                <a:ea typeface="ＭＳ Ｐゴシック" pitchFamily="34" charset="-128"/>
              </a:rPr>
              <a:t>older</a:t>
            </a:r>
            <a:r>
              <a:rPr lang="fr-BE" altLang="de-DE" dirty="0" smtClean="0">
                <a:ea typeface="ＭＳ Ｐゴシック" pitchFamily="34" charset="-128"/>
              </a:rPr>
              <a:t>, </a:t>
            </a:r>
            <a:r>
              <a:rPr lang="fr-BE" altLang="de-DE" dirty="0" err="1" smtClean="0">
                <a:ea typeface="ＭＳ Ｐゴシック" pitchFamily="34" charset="-128"/>
              </a:rPr>
              <a:t>sleep</a:t>
            </a:r>
            <a:r>
              <a:rPr lang="fr-BE" altLang="de-DE" dirty="0" smtClean="0">
                <a:ea typeface="ＭＳ Ｐゴシック" pitchFamily="34" charset="-128"/>
              </a:rPr>
              <a:t> </a:t>
            </a:r>
            <a:r>
              <a:rPr lang="fr-BE" altLang="de-DE" dirty="0" err="1" smtClean="0">
                <a:ea typeface="ＭＳ Ｐゴシック" pitchFamily="34" charset="-128"/>
              </a:rPr>
              <a:t>deprivation</a:t>
            </a:r>
            <a:r>
              <a:rPr lang="fr-BE" altLang="de-DE" dirty="0" smtClean="0">
                <a:ea typeface="ＭＳ Ｐゴシック" pitchFamily="34" charset="-128"/>
              </a:rPr>
              <a:t> </a:t>
            </a:r>
            <a:r>
              <a:rPr lang="fr-BE" altLang="de-DE" dirty="0" err="1" smtClean="0">
                <a:ea typeface="ＭＳ Ｐゴシック" pitchFamily="34" charset="-128"/>
              </a:rPr>
              <a:t>induced</a:t>
            </a:r>
            <a:r>
              <a:rPr lang="fr-BE" altLang="de-DE" dirty="0" smtClean="0">
                <a:ea typeface="ＭＳ Ｐゴシック" pitchFamily="34" charset="-128"/>
              </a:rPr>
              <a:t> </a:t>
            </a:r>
            <a:r>
              <a:rPr lang="fr-BE" altLang="de-DE" dirty="0" err="1" smtClean="0">
                <a:ea typeface="ＭＳ Ｐゴシック" pitchFamily="34" charset="-128"/>
              </a:rPr>
              <a:t>higher</a:t>
            </a:r>
            <a:r>
              <a:rPr lang="fr-BE" altLang="de-DE" dirty="0" smtClean="0">
                <a:ea typeface="ＭＳ Ｐゴシック" pitchFamily="34" charset="-128"/>
              </a:rPr>
              <a:t> </a:t>
            </a:r>
            <a:r>
              <a:rPr lang="fr-BE" altLang="de-DE" dirty="0" err="1" smtClean="0">
                <a:ea typeface="ＭＳ Ｐゴシック" pitchFamily="34" charset="-128"/>
              </a:rPr>
              <a:t>sleepiness</a:t>
            </a:r>
            <a:r>
              <a:rPr lang="fr-BE" altLang="de-DE" dirty="0" smtClean="0">
                <a:ea typeface="ＭＳ Ｐゴシック" pitchFamily="34" charset="-128"/>
              </a:rPr>
              <a:t> </a:t>
            </a:r>
            <a:r>
              <a:rPr lang="fr-BE" altLang="de-DE" dirty="0" err="1" smtClean="0">
                <a:ea typeface="ＭＳ Ｐゴシック" pitchFamily="34" charset="-128"/>
              </a:rPr>
              <a:t>levels</a:t>
            </a:r>
            <a:r>
              <a:rPr lang="fr-BE" altLang="de-DE" dirty="0" smtClean="0">
                <a:ea typeface="ＭＳ Ｐゴシック" pitchFamily="34" charset="-128"/>
              </a:rPr>
              <a:t> </a:t>
            </a:r>
            <a:r>
              <a:rPr lang="fr-BE" altLang="de-DE" dirty="0" err="1" smtClean="0">
                <a:ea typeface="ＭＳ Ｐゴシック" pitchFamily="34" charset="-128"/>
              </a:rPr>
              <a:t>than</a:t>
            </a:r>
            <a:r>
              <a:rPr lang="fr-BE" altLang="de-DE" dirty="0" smtClean="0">
                <a:ea typeface="ＭＳ Ｐゴシック" pitchFamily="34" charset="-128"/>
              </a:rPr>
              <a:t> nap </a:t>
            </a:r>
            <a:r>
              <a:rPr lang="fr-BE" altLang="de-DE" dirty="0" err="1" smtClean="0">
                <a:ea typeface="ＭＳ Ｐゴシック" pitchFamily="34" charset="-128"/>
              </a:rPr>
              <a:t>protocol</a:t>
            </a:r>
            <a:r>
              <a:rPr lang="fr-BE" altLang="de-DE" baseline="0" dirty="0" smtClean="0">
                <a:ea typeface="ＭＳ Ｐゴシック" pitchFamily="34" charset="-128"/>
              </a:rPr>
              <a:t> and </a:t>
            </a:r>
            <a:r>
              <a:rPr lang="fr-BE" altLang="de-DE" dirty="0" smtClean="0">
                <a:ea typeface="ＭＳ Ｐゴシック" pitchFamily="34" charset="-128"/>
              </a:rPr>
              <a:t>a </a:t>
            </a:r>
            <a:r>
              <a:rPr lang="fr-BE" altLang="de-DE" dirty="0" err="1" smtClean="0">
                <a:ea typeface="ＭＳ Ｐゴシック" pitchFamily="34" charset="-128"/>
              </a:rPr>
              <a:t>flattened</a:t>
            </a:r>
            <a:r>
              <a:rPr lang="fr-BE" altLang="de-DE" dirty="0" smtClean="0">
                <a:ea typeface="ＭＳ Ｐゴシック" pitchFamily="34" charset="-128"/>
              </a:rPr>
              <a:t> </a:t>
            </a:r>
            <a:r>
              <a:rPr lang="fr-BE" altLang="de-DE" dirty="0" err="1" smtClean="0">
                <a:ea typeface="ＭＳ Ｐゴシック" pitchFamily="34" charset="-128"/>
              </a:rPr>
              <a:t>circadian</a:t>
            </a:r>
            <a:r>
              <a:rPr lang="fr-BE" altLang="de-DE" dirty="0" smtClean="0">
                <a:ea typeface="ＭＳ Ｐゴシック" pitchFamily="34" charset="-128"/>
              </a:rPr>
              <a:t> profile</a:t>
            </a:r>
            <a:r>
              <a:rPr lang="fr-BE" altLang="de-DE" baseline="0" dirty="0" smtClean="0">
                <a:ea typeface="ＭＳ Ｐゴシック" pitchFamily="34" charset="-128"/>
              </a:rPr>
              <a:t> </a:t>
            </a:r>
            <a:r>
              <a:rPr lang="fr-BE" altLang="de-DE" baseline="0" dirty="0" err="1" smtClean="0">
                <a:ea typeface="ＭＳ Ｐゴシック" pitchFamily="34" charset="-128"/>
              </a:rPr>
              <a:t>was</a:t>
            </a:r>
            <a:r>
              <a:rPr lang="fr-BE" altLang="de-DE" baseline="0" dirty="0" smtClean="0">
                <a:ea typeface="ＭＳ Ｐゴシック" pitchFamily="34" charset="-128"/>
              </a:rPr>
              <a:t> </a:t>
            </a:r>
            <a:r>
              <a:rPr lang="fr-BE" altLang="de-DE" baseline="0" dirty="0" err="1" smtClean="0">
                <a:ea typeface="ＭＳ Ｐゴシック" pitchFamily="34" charset="-128"/>
              </a:rPr>
              <a:t>detected</a:t>
            </a:r>
            <a:r>
              <a:rPr lang="fr-BE" altLang="de-DE" baseline="0" dirty="0" smtClean="0">
                <a:ea typeface="ＭＳ Ｐゴシック" pitchFamily="34" charset="-128"/>
              </a:rPr>
              <a:t> </a:t>
            </a:r>
            <a:r>
              <a:rPr lang="fr-BE" altLang="de-DE" baseline="0" dirty="0" err="1" smtClean="0">
                <a:ea typeface="ＭＳ Ｐゴシック" pitchFamily="34" charset="-128"/>
              </a:rPr>
              <a:t>under</a:t>
            </a:r>
            <a:r>
              <a:rPr lang="fr-BE" altLang="de-DE" baseline="0" dirty="0" smtClean="0">
                <a:ea typeface="ＭＳ Ｐゴシック" pitchFamily="34" charset="-128"/>
              </a:rPr>
              <a:t> </a:t>
            </a:r>
            <a:r>
              <a:rPr lang="fr-BE" altLang="de-DE" baseline="0" dirty="0" err="1" smtClean="0">
                <a:ea typeface="ＭＳ Ｐゴシック" pitchFamily="34" charset="-128"/>
              </a:rPr>
              <a:t>low</a:t>
            </a:r>
            <a:r>
              <a:rPr lang="fr-BE" altLang="de-DE" baseline="0" dirty="0" smtClean="0">
                <a:ea typeface="ＭＳ Ｐゴシック" pitchFamily="34" charset="-128"/>
              </a:rPr>
              <a:t> </a:t>
            </a:r>
            <a:r>
              <a:rPr lang="fr-BE" altLang="de-DE" baseline="0" dirty="0" err="1" smtClean="0">
                <a:ea typeface="ＭＳ Ｐゴシック" pitchFamily="34" charset="-128"/>
              </a:rPr>
              <a:t>sleep</a:t>
            </a:r>
            <a:r>
              <a:rPr lang="fr-BE" altLang="de-DE" baseline="0" dirty="0" smtClean="0">
                <a:ea typeface="ＭＳ Ｐゴシック" pitchFamily="34" charset="-128"/>
              </a:rPr>
              <a:t> pressure conditions in the </a:t>
            </a:r>
            <a:r>
              <a:rPr lang="fr-BE" altLang="de-DE" baseline="0" dirty="0" err="1" smtClean="0">
                <a:ea typeface="ＭＳ Ｐゴシック" pitchFamily="34" charset="-128"/>
              </a:rPr>
              <a:t>aged</a:t>
            </a:r>
            <a:r>
              <a:rPr lang="fr-BE" altLang="de-DE" baseline="0" dirty="0" smtClean="0">
                <a:ea typeface="ＭＳ Ｐゴシック" pitchFamily="34" charset="-128"/>
              </a:rPr>
              <a:t>, </a:t>
            </a:r>
            <a:r>
              <a:rPr lang="fr-BE" altLang="de-DE" baseline="0" dirty="0" err="1" smtClean="0">
                <a:ea typeface="ＭＳ Ｐゴシック" pitchFamily="34" charset="-128"/>
              </a:rPr>
              <a:t>compared</a:t>
            </a:r>
            <a:r>
              <a:rPr lang="fr-BE" altLang="de-DE" baseline="0" dirty="0" smtClean="0">
                <a:ea typeface="ＭＳ Ｐゴシック" pitchFamily="34" charset="-128"/>
              </a:rPr>
              <a:t> to the </a:t>
            </a:r>
            <a:r>
              <a:rPr lang="fr-BE" altLang="de-DE" baseline="0" dirty="0" err="1" smtClean="0">
                <a:ea typeface="ＭＳ Ｐゴシック" pitchFamily="34" charset="-128"/>
              </a:rPr>
              <a:t>young</a:t>
            </a:r>
            <a:r>
              <a:rPr lang="fr-BE" altLang="de-DE" baseline="0" dirty="0" smtClean="0">
                <a:ea typeface="ＭＳ Ｐゴシック" pitchFamily="34" charset="-128"/>
              </a:rPr>
              <a:t>.</a:t>
            </a:r>
            <a:endParaRPr lang="fr-BE" altLang="de-DE" dirty="0" smtClean="0">
              <a:ea typeface="ＭＳ Ｐゴシック" pitchFamily="34" charset="-128"/>
            </a:endParaRPr>
          </a:p>
          <a:p>
            <a:endParaRPr lang="fr-BE" altLang="de-DE" dirty="0" smtClean="0">
              <a:ea typeface="ＭＳ Ｐゴシック" pitchFamily="34" charset="-128"/>
            </a:endParaRPr>
          </a:p>
        </p:txBody>
      </p:sp>
      <p:sp>
        <p:nvSpPr>
          <p:cNvPr id="235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955FDC43-22DB-4228-A312-D0B00AFBAF52}" type="slidenum">
              <a:rPr lang="fr-FR" altLang="de-DE" smtClean="0">
                <a:latin typeface="Arial" pitchFamily="34" charset="0"/>
              </a:rPr>
              <a:pPr eaLnBrk="1" hangingPunct="1">
                <a:spcBef>
                  <a:spcPct val="0"/>
                </a:spcBef>
              </a:pPr>
              <a:t>26</a:t>
            </a:fld>
            <a:endParaRPr lang="fr-FR" altLang="de-DE" smtClean="0">
              <a:latin typeface="Arial" pitchFamily="34" charset="0"/>
            </a:endParaRPr>
          </a:p>
        </p:txBody>
      </p:sp>
    </p:spTree>
    <p:extLst>
      <p:ext uri="{BB962C8B-B14F-4D97-AF65-F5344CB8AC3E}">
        <p14:creationId xmlns:p14="http://schemas.microsoft.com/office/powerpoint/2010/main" val="1212571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de-DE"/>
          </a:p>
        </p:txBody>
      </p:sp>
      <p:sp>
        <p:nvSpPr>
          <p:cNvPr id="4" name="Espace réservé du numéro de diapositive 3"/>
          <p:cNvSpPr>
            <a:spLocks noGrp="1"/>
          </p:cNvSpPr>
          <p:nvPr>
            <p:ph type="sldNum" sz="quarter" idx="10"/>
          </p:nvPr>
        </p:nvSpPr>
        <p:spPr/>
        <p:txBody>
          <a:bodyPr/>
          <a:lstStyle/>
          <a:p>
            <a:fld id="{40BE3711-348A-4447-B622-9B7EB8FE402B}" type="slidenum">
              <a:rPr lang="en-US" smtClean="0"/>
              <a:pPr/>
              <a:t>27</a:t>
            </a:fld>
            <a:endParaRPr lang="en-US"/>
          </a:p>
        </p:txBody>
      </p:sp>
    </p:spTree>
    <p:extLst>
      <p:ext uri="{BB962C8B-B14F-4D97-AF65-F5344CB8AC3E}">
        <p14:creationId xmlns:p14="http://schemas.microsoft.com/office/powerpoint/2010/main" val="1983495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sz="1200" dirty="0" smtClean="0">
                <a:latin typeface="Agency FB" panose="020B0503020202020204" pitchFamily="34" charset="0"/>
              </a:rPr>
              <a:t>Is timing </a:t>
            </a:r>
            <a:r>
              <a:rPr lang="fr-BE" sz="1200" dirty="0" err="1" smtClean="0">
                <a:latin typeface="Agency FB" panose="020B0503020202020204" pitchFamily="34" charset="0"/>
              </a:rPr>
              <a:t>is</a:t>
            </a:r>
            <a:r>
              <a:rPr lang="fr-BE" sz="1200" dirty="0" smtClean="0">
                <a:latin typeface="Agency FB" panose="020B0503020202020204" pitchFamily="34" charset="0"/>
              </a:rPr>
              <a:t> </a:t>
            </a:r>
            <a:r>
              <a:rPr lang="fr-BE" sz="1200" dirty="0" err="1" smtClean="0">
                <a:latin typeface="Agency FB" panose="020B0503020202020204" pitchFamily="34" charset="0"/>
              </a:rPr>
              <a:t>sometimes</a:t>
            </a:r>
            <a:r>
              <a:rPr lang="fr-BE" sz="1200" dirty="0" smtClean="0">
                <a:latin typeface="Agency FB" panose="020B0503020202020204" pitchFamily="34" charset="0"/>
              </a:rPr>
              <a:t> more important </a:t>
            </a:r>
            <a:r>
              <a:rPr lang="fr-BE" sz="1200" dirty="0" err="1" smtClean="0">
                <a:latin typeface="Agency FB" panose="020B0503020202020204" pitchFamily="34" charset="0"/>
              </a:rPr>
              <a:t>than</a:t>
            </a:r>
            <a:r>
              <a:rPr lang="fr-BE" sz="1200" dirty="0" smtClean="0">
                <a:latin typeface="Agency FB" panose="020B0503020202020204" pitchFamily="34" charset="0"/>
              </a:rPr>
              <a:t> the dose (</a:t>
            </a:r>
            <a:r>
              <a:rPr lang="fr-BE" sz="1200" dirty="0" err="1" smtClean="0">
                <a:latin typeface="Agency FB" panose="020B0503020202020204" pitchFamily="34" charset="0"/>
              </a:rPr>
              <a:t>quantity</a:t>
            </a:r>
            <a:r>
              <a:rPr lang="fr-BE" sz="1200" baseline="0" dirty="0" smtClean="0">
                <a:latin typeface="Agency FB" panose="020B0503020202020204" pitchFamily="34" charset="0"/>
              </a:rPr>
              <a:t> and </a:t>
            </a:r>
            <a:r>
              <a:rPr lang="fr-BE" sz="1200" baseline="0" dirty="0" err="1" smtClean="0">
                <a:latin typeface="Agency FB" panose="020B0503020202020204" pitchFamily="34" charset="0"/>
              </a:rPr>
              <a:t>quality</a:t>
            </a:r>
            <a:r>
              <a:rPr lang="fr-BE" sz="1200" baseline="0" dirty="0" smtClean="0">
                <a:latin typeface="Agency FB" panose="020B0503020202020204" pitchFamily="34" charset="0"/>
              </a:rPr>
              <a:t>)</a:t>
            </a:r>
            <a:r>
              <a:rPr lang="fr-BE" sz="1200" dirty="0" smtClean="0">
                <a:latin typeface="Agency FB" panose="020B0503020202020204" pitchFamily="34" charset="0"/>
              </a:rPr>
              <a:t>?</a:t>
            </a:r>
          </a:p>
          <a:p>
            <a:endParaRPr lang="fr-BE" dirty="0"/>
          </a:p>
        </p:txBody>
      </p:sp>
      <p:sp>
        <p:nvSpPr>
          <p:cNvPr id="4" name="Espace réservé du numéro de diapositive 3"/>
          <p:cNvSpPr>
            <a:spLocks noGrp="1"/>
          </p:cNvSpPr>
          <p:nvPr>
            <p:ph type="sldNum" sz="quarter" idx="10"/>
          </p:nvPr>
        </p:nvSpPr>
        <p:spPr/>
        <p:txBody>
          <a:bodyPr/>
          <a:lstStyle/>
          <a:p>
            <a:fld id="{4B9903C6-D718-486F-A4FE-5C071711D9BF}" type="slidenum">
              <a:rPr lang="de-DE" smtClean="0"/>
              <a:t>28</a:t>
            </a:fld>
            <a:endParaRPr lang="de-DE"/>
          </a:p>
        </p:txBody>
      </p:sp>
    </p:spTree>
    <p:extLst>
      <p:ext uri="{BB962C8B-B14F-4D97-AF65-F5344CB8AC3E}">
        <p14:creationId xmlns:p14="http://schemas.microsoft.com/office/powerpoint/2010/main" val="3832737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Same</a:t>
            </a:r>
            <a:r>
              <a:rPr lang="fr-BE" dirty="0" smtClean="0"/>
              <a:t> question</a:t>
            </a:r>
            <a:r>
              <a:rPr lang="fr-BE" baseline="0" dirty="0" smtClean="0"/>
              <a:t> for </a:t>
            </a:r>
            <a:r>
              <a:rPr lang="fr-BE" baseline="0" dirty="0" err="1" smtClean="0"/>
              <a:t>sleep</a:t>
            </a:r>
            <a:r>
              <a:rPr lang="fr-BE" baseline="0" dirty="0" smtClean="0"/>
              <a:t> ?</a:t>
            </a:r>
          </a:p>
          <a:p>
            <a:endParaRPr lang="de-DE" dirty="0"/>
          </a:p>
        </p:txBody>
      </p:sp>
      <p:sp>
        <p:nvSpPr>
          <p:cNvPr id="4" name="Espace réservé du numéro de diapositive 3"/>
          <p:cNvSpPr>
            <a:spLocks noGrp="1"/>
          </p:cNvSpPr>
          <p:nvPr>
            <p:ph type="sldNum" sz="quarter" idx="10"/>
          </p:nvPr>
        </p:nvSpPr>
        <p:spPr/>
        <p:txBody>
          <a:bodyPr/>
          <a:lstStyle/>
          <a:p>
            <a:fld id="{4B9903C6-D718-486F-A4FE-5C071711D9BF}" type="slidenum">
              <a:rPr lang="de-DE" smtClean="0"/>
              <a:t>29</a:t>
            </a:fld>
            <a:endParaRPr lang="de-DE"/>
          </a:p>
        </p:txBody>
      </p:sp>
    </p:spTree>
    <p:extLst>
      <p:ext uri="{BB962C8B-B14F-4D97-AF65-F5344CB8AC3E}">
        <p14:creationId xmlns:p14="http://schemas.microsoft.com/office/powerpoint/2010/main" val="2319744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08">
              <a:defRPr/>
            </a:pPr>
            <a:r>
              <a:rPr lang="fr-BE" baseline="0" dirty="0" smtClean="0"/>
              <a:t>Animal </a:t>
            </a:r>
            <a:r>
              <a:rPr lang="fr-BE" dirty="0" err="1" smtClean="0"/>
              <a:t>models</a:t>
            </a:r>
            <a:r>
              <a:rPr lang="fr-BE" dirty="0" smtClean="0"/>
              <a:t> show</a:t>
            </a:r>
            <a:r>
              <a:rPr lang="fr-BE" baseline="0" dirty="0" smtClean="0"/>
              <a:t> </a:t>
            </a:r>
            <a:r>
              <a:rPr lang="fr-BE" baseline="0" dirty="0" err="1" smtClean="0"/>
              <a:t>that</a:t>
            </a:r>
            <a:r>
              <a:rPr lang="fr-BE" baseline="0" dirty="0" smtClean="0"/>
              <a:t> </a:t>
            </a:r>
            <a:r>
              <a:rPr lang="fr-BE" baseline="0" dirty="0" err="1" smtClean="0"/>
              <a:t>inducing</a:t>
            </a:r>
            <a:r>
              <a:rPr lang="fr-BE" baseline="0" dirty="0" smtClean="0"/>
              <a:t> </a:t>
            </a:r>
            <a:r>
              <a:rPr lang="fr-BE" baseline="0" dirty="0" err="1" smtClean="0"/>
              <a:t>arrhythmic</a:t>
            </a:r>
            <a:r>
              <a:rPr lang="fr-BE" baseline="0" dirty="0" smtClean="0"/>
              <a:t> </a:t>
            </a:r>
            <a:r>
              <a:rPr lang="fr-BE" baseline="0" dirty="0" err="1" smtClean="0"/>
              <a:t>behavior</a:t>
            </a:r>
            <a:r>
              <a:rPr lang="fr-BE" baseline="0" dirty="0" smtClean="0"/>
              <a:t> by </a:t>
            </a:r>
            <a:r>
              <a:rPr lang="fr-BE" baseline="0" dirty="0" err="1" smtClean="0"/>
              <a:t>manipulating</a:t>
            </a:r>
            <a:r>
              <a:rPr lang="fr-BE" baseline="0" dirty="0" smtClean="0"/>
              <a:t> the </a:t>
            </a:r>
            <a:r>
              <a:rPr lang="fr-BE" baseline="0" dirty="0" err="1" smtClean="0"/>
              <a:t>clock</a:t>
            </a:r>
            <a:r>
              <a:rPr lang="fr-BE" baseline="0" dirty="0" smtClean="0"/>
              <a:t> leads to </a:t>
            </a:r>
            <a:r>
              <a:rPr lang="fr-BE" baseline="0" dirty="0" err="1" smtClean="0"/>
              <a:t>reduced</a:t>
            </a:r>
            <a:r>
              <a:rPr lang="fr-BE" baseline="0" dirty="0" smtClean="0"/>
              <a:t> memory performance. </a:t>
            </a:r>
            <a:r>
              <a:rPr lang="fr-BE" baseline="0" dirty="0" err="1" smtClean="0"/>
              <a:t>Now</a:t>
            </a:r>
            <a:r>
              <a:rPr lang="fr-BE" baseline="0" dirty="0" smtClean="0"/>
              <a:t>, in </a:t>
            </a:r>
            <a:r>
              <a:rPr lang="fr-BE" baseline="0" dirty="0" err="1" smtClean="0"/>
              <a:t>humans</a:t>
            </a:r>
            <a:r>
              <a:rPr lang="fr-BE" baseline="0" dirty="0" smtClean="0"/>
              <a:t>, </a:t>
            </a:r>
            <a:r>
              <a:rPr lang="fr-BE" baseline="0" dirty="0" err="1" smtClean="0"/>
              <a:t>we</a:t>
            </a:r>
            <a:r>
              <a:rPr lang="fr-BE" baseline="0" dirty="0" smtClean="0"/>
              <a:t> </a:t>
            </a:r>
            <a:r>
              <a:rPr lang="fr-BE" baseline="0" dirty="0" err="1" smtClean="0"/>
              <a:t>don’t</a:t>
            </a:r>
            <a:r>
              <a:rPr lang="fr-BE" baseline="0" dirty="0" smtClean="0"/>
              <a:t> </a:t>
            </a:r>
            <a:r>
              <a:rPr lang="fr-BE" baseline="0" dirty="0" err="1" smtClean="0"/>
              <a:t>really</a:t>
            </a:r>
            <a:r>
              <a:rPr lang="fr-BE" baseline="0" dirty="0" smtClean="0"/>
              <a:t> know about </a:t>
            </a:r>
            <a:r>
              <a:rPr lang="fr-BE" baseline="0" dirty="0" err="1" smtClean="0"/>
              <a:t>it</a:t>
            </a:r>
            <a:r>
              <a:rPr lang="fr-BE" baseline="0" dirty="0" smtClean="0"/>
              <a:t>. </a:t>
            </a:r>
            <a:r>
              <a:rPr lang="fr-BE" baseline="0" dirty="0" err="1" smtClean="0"/>
              <a:t>We</a:t>
            </a:r>
            <a:r>
              <a:rPr lang="fr-BE" baseline="0" dirty="0" smtClean="0"/>
              <a:t> </a:t>
            </a:r>
            <a:r>
              <a:rPr lang="fr-BE" baseline="0" dirty="0" err="1" smtClean="0"/>
              <a:t>can’t</a:t>
            </a:r>
            <a:r>
              <a:rPr lang="fr-BE" baseline="0" dirty="0" smtClean="0"/>
              <a:t> </a:t>
            </a:r>
            <a:r>
              <a:rPr lang="fr-BE" baseline="0" dirty="0" err="1" smtClean="0"/>
              <a:t>just</a:t>
            </a:r>
            <a:r>
              <a:rPr lang="fr-BE" baseline="0" dirty="0" smtClean="0"/>
              <a:t> break the </a:t>
            </a:r>
            <a:r>
              <a:rPr lang="fr-BE" baseline="0" dirty="0" err="1" smtClean="0"/>
              <a:t>clock</a:t>
            </a:r>
            <a:r>
              <a:rPr lang="fr-BE" baseline="0" dirty="0" smtClean="0"/>
              <a:t> and look at the </a:t>
            </a:r>
            <a:r>
              <a:rPr lang="fr-BE" baseline="0" dirty="0" err="1" smtClean="0"/>
              <a:t>consequences</a:t>
            </a:r>
            <a:r>
              <a:rPr lang="fr-BE" baseline="0" dirty="0" smtClean="0"/>
              <a:t>. You have to </a:t>
            </a:r>
            <a:r>
              <a:rPr lang="fr-BE" baseline="0" dirty="0" err="1" smtClean="0"/>
              <a:t>find</a:t>
            </a:r>
            <a:r>
              <a:rPr lang="fr-BE" baseline="0" dirty="0" smtClean="0"/>
              <a:t> </a:t>
            </a:r>
            <a:r>
              <a:rPr lang="fr-BE" baseline="0" dirty="0" err="1" smtClean="0"/>
              <a:t>another</a:t>
            </a:r>
            <a:r>
              <a:rPr lang="fr-BE" baseline="0" dirty="0" smtClean="0"/>
              <a:t> </a:t>
            </a:r>
            <a:r>
              <a:rPr lang="fr-BE" baseline="0" dirty="0" err="1" smtClean="0"/>
              <a:t>way</a:t>
            </a:r>
            <a:r>
              <a:rPr lang="fr-BE" baseline="0" dirty="0" smtClean="0"/>
              <a:t> to </a:t>
            </a:r>
            <a:r>
              <a:rPr lang="fr-BE" baseline="0" dirty="0" err="1" smtClean="0"/>
              <a:t>instrumentalize</a:t>
            </a:r>
            <a:r>
              <a:rPr lang="fr-BE" baseline="0" dirty="0" smtClean="0"/>
              <a:t> the </a:t>
            </a:r>
            <a:r>
              <a:rPr lang="fr-BE" baseline="0" dirty="0" err="1" smtClean="0"/>
              <a:t>link</a:t>
            </a:r>
            <a:r>
              <a:rPr lang="fr-BE" baseline="0" dirty="0" smtClean="0"/>
              <a:t>. </a:t>
            </a:r>
            <a:r>
              <a:rPr lang="fr-BE" baseline="0" dirty="0" err="1" smtClean="0"/>
              <a:t>Basically</a:t>
            </a:r>
            <a:r>
              <a:rPr lang="fr-BE" baseline="0" dirty="0" smtClean="0"/>
              <a:t> at the </a:t>
            </a:r>
            <a:r>
              <a:rPr lang="fr-BE" baseline="0" dirty="0" err="1" smtClean="0"/>
              <a:t>difference</a:t>
            </a:r>
            <a:r>
              <a:rPr lang="fr-BE" baseline="0" dirty="0" smtClean="0"/>
              <a:t> </a:t>
            </a:r>
            <a:r>
              <a:rPr lang="fr-BE" baseline="0" dirty="0" err="1" smtClean="0"/>
              <a:t>from</a:t>
            </a:r>
            <a:r>
              <a:rPr lang="fr-BE" baseline="0" dirty="0" smtClean="0"/>
              <a:t> </a:t>
            </a:r>
            <a:r>
              <a:rPr lang="fr-BE" baseline="0" dirty="0" err="1" smtClean="0"/>
              <a:t>my</a:t>
            </a:r>
            <a:r>
              <a:rPr lang="fr-BE" baseline="0" dirty="0" smtClean="0"/>
              <a:t> last </a:t>
            </a:r>
            <a:r>
              <a:rPr lang="fr-BE" baseline="0" dirty="0" err="1" smtClean="0"/>
              <a:t>proposal</a:t>
            </a:r>
            <a:r>
              <a:rPr lang="fr-BE" baseline="0" dirty="0" smtClean="0"/>
              <a:t>, </a:t>
            </a:r>
            <a:r>
              <a:rPr lang="fr-BE" baseline="0" dirty="0" err="1" smtClean="0"/>
              <a:t>were</a:t>
            </a:r>
            <a:r>
              <a:rPr lang="fr-BE" baseline="0" dirty="0" smtClean="0"/>
              <a:t> I </a:t>
            </a:r>
            <a:r>
              <a:rPr lang="fr-BE" baseline="0" dirty="0" err="1" smtClean="0"/>
              <a:t>was</a:t>
            </a:r>
            <a:r>
              <a:rPr lang="fr-BE" baseline="0" dirty="0" smtClean="0"/>
              <a:t> </a:t>
            </a:r>
            <a:r>
              <a:rPr lang="fr-BE" baseline="0" dirty="0" err="1" smtClean="0"/>
              <a:t>also</a:t>
            </a:r>
            <a:r>
              <a:rPr lang="fr-BE" baseline="0" dirty="0" smtClean="0"/>
              <a:t> </a:t>
            </a:r>
            <a:r>
              <a:rPr lang="fr-BE" baseline="0" dirty="0" err="1" smtClean="0"/>
              <a:t>interested</a:t>
            </a:r>
            <a:r>
              <a:rPr lang="fr-BE" baseline="0" dirty="0" smtClean="0"/>
              <a:t> in the relations </a:t>
            </a:r>
            <a:r>
              <a:rPr lang="fr-BE" baseline="0" dirty="0" err="1" smtClean="0"/>
              <a:t>between</a:t>
            </a:r>
            <a:r>
              <a:rPr lang="fr-BE" baseline="0" dirty="0" smtClean="0"/>
              <a:t> cognition, </a:t>
            </a:r>
            <a:r>
              <a:rPr lang="fr-BE" baseline="0" dirty="0" err="1" smtClean="0"/>
              <a:t>brain</a:t>
            </a:r>
            <a:r>
              <a:rPr lang="fr-BE" baseline="0" dirty="0" smtClean="0"/>
              <a:t> </a:t>
            </a:r>
            <a:r>
              <a:rPr lang="fr-BE" baseline="0" dirty="0" err="1" smtClean="0"/>
              <a:t>ageing</a:t>
            </a:r>
            <a:r>
              <a:rPr lang="fr-BE" baseline="0" dirty="0" smtClean="0"/>
              <a:t> and </a:t>
            </a:r>
            <a:r>
              <a:rPr lang="fr-BE" baseline="0" dirty="0" err="1" smtClean="0"/>
              <a:t>sleep-wake</a:t>
            </a:r>
            <a:r>
              <a:rPr lang="fr-BE" baseline="0" dirty="0" smtClean="0"/>
              <a:t> fragmentation, I </a:t>
            </a:r>
            <a:r>
              <a:rPr lang="fr-BE" baseline="0" dirty="0" err="1" smtClean="0"/>
              <a:t>think</a:t>
            </a:r>
            <a:r>
              <a:rPr lang="fr-BE" baseline="0" dirty="0" smtClean="0"/>
              <a:t> </a:t>
            </a:r>
            <a:r>
              <a:rPr lang="fr-BE" baseline="0" dirty="0" err="1" smtClean="0"/>
              <a:t>that</a:t>
            </a:r>
            <a:r>
              <a:rPr lang="fr-BE" baseline="0" dirty="0" smtClean="0"/>
              <a:t> the </a:t>
            </a:r>
            <a:r>
              <a:rPr lang="fr-BE" baseline="0" dirty="0" err="1" smtClean="0"/>
              <a:t>current</a:t>
            </a:r>
            <a:r>
              <a:rPr lang="fr-BE" baseline="0" dirty="0" smtClean="0"/>
              <a:t> </a:t>
            </a:r>
            <a:r>
              <a:rPr lang="fr-BE" baseline="0" dirty="0" err="1" smtClean="0"/>
              <a:t>project</a:t>
            </a:r>
            <a:r>
              <a:rPr lang="fr-BE" baseline="0" dirty="0" smtClean="0"/>
              <a:t> </a:t>
            </a:r>
            <a:r>
              <a:rPr lang="fr-BE" baseline="0" dirty="0" err="1" smtClean="0"/>
              <a:t>definitively</a:t>
            </a:r>
            <a:r>
              <a:rPr lang="fr-BE" baseline="0" dirty="0" smtClean="0"/>
              <a:t> </a:t>
            </a:r>
            <a:r>
              <a:rPr lang="fr-BE" baseline="0" dirty="0" err="1" smtClean="0"/>
              <a:t>adds</a:t>
            </a:r>
            <a:r>
              <a:rPr lang="fr-BE" baseline="0" dirty="0" smtClean="0"/>
              <a:t> a </a:t>
            </a:r>
            <a:r>
              <a:rPr lang="fr-BE" baseline="0" dirty="0" err="1" smtClean="0"/>
              <a:t>scientific</a:t>
            </a:r>
            <a:r>
              <a:rPr lang="fr-BE" baseline="0" dirty="0" smtClean="0"/>
              <a:t> value by </a:t>
            </a:r>
            <a:r>
              <a:rPr lang="fr-BE" baseline="0" dirty="0" err="1" smtClean="0"/>
              <a:t>having</a:t>
            </a:r>
            <a:r>
              <a:rPr lang="fr-BE" baseline="0" dirty="0" smtClean="0"/>
              <a:t> </a:t>
            </a:r>
            <a:r>
              <a:rPr lang="fr-BE" baseline="0" dirty="0" err="1" smtClean="0"/>
              <a:t>found</a:t>
            </a:r>
            <a:r>
              <a:rPr lang="fr-BE" baseline="0" dirty="0" smtClean="0"/>
              <a:t> a </a:t>
            </a:r>
            <a:r>
              <a:rPr lang="fr-BE" baseline="0" dirty="0" err="1" smtClean="0"/>
              <a:t>tool</a:t>
            </a:r>
            <a:r>
              <a:rPr lang="fr-BE" baseline="0" dirty="0" smtClean="0"/>
              <a:t> by </a:t>
            </a:r>
            <a:r>
              <a:rPr lang="fr-BE" baseline="0" dirty="0" err="1" smtClean="0"/>
              <a:t>which</a:t>
            </a:r>
            <a:r>
              <a:rPr lang="fr-BE" baseline="0" dirty="0" smtClean="0"/>
              <a:t> I </a:t>
            </a:r>
            <a:r>
              <a:rPr lang="fr-BE" baseline="0" dirty="0" err="1" smtClean="0"/>
              <a:t>can</a:t>
            </a:r>
            <a:r>
              <a:rPr lang="fr-BE" baseline="0" dirty="0" smtClean="0"/>
              <a:t> </a:t>
            </a:r>
            <a:r>
              <a:rPr lang="fr-BE" baseline="0" dirty="0" err="1" smtClean="0"/>
              <a:t>assess</a:t>
            </a:r>
            <a:r>
              <a:rPr lang="fr-BE" baseline="0" dirty="0" smtClean="0"/>
              <a:t> the impact of the </a:t>
            </a:r>
            <a:r>
              <a:rPr lang="fr-BE" baseline="0" dirty="0" err="1" smtClean="0"/>
              <a:t>clock</a:t>
            </a:r>
            <a:r>
              <a:rPr lang="fr-BE" baseline="0" dirty="0" smtClean="0"/>
              <a:t> on cognition in </a:t>
            </a:r>
            <a:r>
              <a:rPr lang="fr-BE" baseline="0" dirty="0" err="1" smtClean="0"/>
              <a:t>ageing</a:t>
            </a:r>
            <a:r>
              <a:rPr lang="fr-BE" baseline="0" dirty="0" smtClean="0"/>
              <a:t>.</a:t>
            </a:r>
          </a:p>
          <a:p>
            <a:pPr defTabSz="914308">
              <a:defRPr/>
            </a:pPr>
            <a:endParaRPr lang="fr-BE" baseline="0" dirty="0" smtClean="0"/>
          </a:p>
          <a:p>
            <a:endParaRPr lang="de-DE" dirty="0"/>
          </a:p>
        </p:txBody>
      </p:sp>
      <p:sp>
        <p:nvSpPr>
          <p:cNvPr id="4" name="Espace réservé du numéro de diapositive 3"/>
          <p:cNvSpPr>
            <a:spLocks noGrp="1"/>
          </p:cNvSpPr>
          <p:nvPr>
            <p:ph type="sldNum" sz="quarter" idx="10"/>
          </p:nvPr>
        </p:nvSpPr>
        <p:spPr/>
        <p:txBody>
          <a:bodyPr/>
          <a:lstStyle/>
          <a:p>
            <a:fld id="{8B4387C6-7D31-4214-964D-3A0027AC558A}" type="slidenum">
              <a:rPr lang="fr-BE" smtClean="0"/>
              <a:t>30</a:t>
            </a:fld>
            <a:endParaRPr lang="fr-BE"/>
          </a:p>
        </p:txBody>
      </p:sp>
    </p:spTree>
    <p:extLst>
      <p:ext uri="{BB962C8B-B14F-4D97-AF65-F5344CB8AC3E}">
        <p14:creationId xmlns:p14="http://schemas.microsoft.com/office/powerpoint/2010/main" val="1153282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Within</a:t>
            </a:r>
            <a:r>
              <a:rPr lang="fr-BE" baseline="0" dirty="0" smtClean="0"/>
              <a:t> </a:t>
            </a:r>
            <a:r>
              <a:rPr lang="fr-BE" baseline="0" dirty="0" err="1" smtClean="0"/>
              <a:t>this</a:t>
            </a:r>
            <a:r>
              <a:rPr lang="fr-BE" baseline="0" dirty="0" smtClean="0"/>
              <a:t> </a:t>
            </a:r>
            <a:r>
              <a:rPr lang="fr-BE" baseline="0" dirty="0" err="1" smtClean="0"/>
              <a:t>context</a:t>
            </a:r>
            <a:r>
              <a:rPr lang="fr-BE" baseline="0" dirty="0" smtClean="0"/>
              <a:t>, </a:t>
            </a:r>
            <a:r>
              <a:rPr lang="fr-BE" baseline="0" dirty="0" err="1" smtClean="0"/>
              <a:t>actimetry</a:t>
            </a:r>
            <a:r>
              <a:rPr lang="fr-BE" baseline="0" dirty="0" smtClean="0"/>
              <a:t> or in </a:t>
            </a:r>
            <a:r>
              <a:rPr lang="fr-BE" baseline="0" dirty="0" err="1" smtClean="0"/>
              <a:t>other</a:t>
            </a:r>
            <a:r>
              <a:rPr lang="fr-BE" baseline="0" dirty="0" smtClean="0"/>
              <a:t> </a:t>
            </a:r>
            <a:r>
              <a:rPr lang="fr-BE" baseline="0" dirty="0" err="1" smtClean="0"/>
              <a:t>words</a:t>
            </a:r>
            <a:r>
              <a:rPr lang="fr-BE" baseline="0" dirty="0" smtClean="0"/>
              <a:t>, the </a:t>
            </a:r>
            <a:r>
              <a:rPr lang="fr-BE" baseline="0" dirty="0" err="1" smtClean="0"/>
              <a:t>ambulatory</a:t>
            </a:r>
            <a:r>
              <a:rPr lang="fr-BE" baseline="0" dirty="0" smtClean="0"/>
              <a:t> </a:t>
            </a:r>
            <a:r>
              <a:rPr lang="fr-BE" baseline="0" dirty="0" err="1" smtClean="0"/>
              <a:t>assessment</a:t>
            </a:r>
            <a:r>
              <a:rPr lang="fr-BE" baseline="0" dirty="0" smtClean="0"/>
              <a:t> of </a:t>
            </a:r>
            <a:r>
              <a:rPr lang="fr-BE" baseline="0" dirty="0" err="1" smtClean="0"/>
              <a:t>rest-activity</a:t>
            </a:r>
            <a:r>
              <a:rPr lang="fr-BE" baseline="0" dirty="0" smtClean="0"/>
              <a:t> cycles </a:t>
            </a:r>
            <a:r>
              <a:rPr lang="fr-BE" baseline="0" dirty="0" err="1" smtClean="0"/>
              <a:t>represents</a:t>
            </a:r>
            <a:r>
              <a:rPr lang="fr-BE" baseline="0" dirty="0" smtClean="0"/>
              <a:t> a </a:t>
            </a:r>
            <a:r>
              <a:rPr lang="fr-BE" baseline="0" dirty="0" err="1" smtClean="0"/>
              <a:t>powerfull</a:t>
            </a:r>
            <a:r>
              <a:rPr lang="fr-BE" baseline="0" dirty="0" smtClean="0"/>
              <a:t> </a:t>
            </a:r>
            <a:r>
              <a:rPr lang="fr-BE" baseline="0" dirty="0" err="1" smtClean="0"/>
              <a:t>tool</a:t>
            </a:r>
            <a:r>
              <a:rPr lang="fr-BE" baseline="0" dirty="0" smtClean="0"/>
              <a:t> and has </a:t>
            </a:r>
            <a:r>
              <a:rPr lang="fr-BE" baseline="0" dirty="0" err="1" smtClean="0"/>
              <a:t>already</a:t>
            </a:r>
            <a:r>
              <a:rPr lang="fr-BE" baseline="0" dirty="0" smtClean="0"/>
              <a:t> been </a:t>
            </a:r>
            <a:r>
              <a:rPr lang="fr-BE" baseline="0" dirty="0" err="1" smtClean="0"/>
              <a:t>widely</a:t>
            </a:r>
            <a:r>
              <a:rPr lang="fr-BE" baseline="0" dirty="0" smtClean="0"/>
              <a:t> </a:t>
            </a:r>
            <a:r>
              <a:rPr lang="fr-BE" baseline="0" dirty="0" err="1" smtClean="0"/>
              <a:t>used</a:t>
            </a:r>
            <a:r>
              <a:rPr lang="fr-BE" baseline="0" dirty="0" smtClean="0"/>
              <a:t> in </a:t>
            </a:r>
            <a:r>
              <a:rPr lang="fr-BE" baseline="0" dirty="0" err="1" smtClean="0"/>
              <a:t>sleep</a:t>
            </a:r>
            <a:r>
              <a:rPr lang="fr-BE" baseline="0" dirty="0" smtClean="0"/>
              <a:t> </a:t>
            </a:r>
            <a:r>
              <a:rPr lang="fr-BE" baseline="0" dirty="0" err="1" smtClean="0"/>
              <a:t>research</a:t>
            </a:r>
            <a:r>
              <a:rPr lang="fr-BE" baseline="0" dirty="0" smtClean="0"/>
              <a:t>. Eus </a:t>
            </a:r>
            <a:r>
              <a:rPr lang="fr-BE" baseline="0" dirty="0" err="1" smtClean="0"/>
              <a:t>was</a:t>
            </a:r>
            <a:r>
              <a:rPr lang="fr-BE" baseline="0" dirty="0" smtClean="0"/>
              <a:t> one of the </a:t>
            </a:r>
            <a:r>
              <a:rPr lang="fr-BE" baseline="0" dirty="0" err="1" smtClean="0"/>
              <a:t>firs</a:t>
            </a:r>
            <a:r>
              <a:rPr lang="fr-BE" baseline="0" dirty="0" smtClean="0"/>
              <a:t> to </a:t>
            </a:r>
            <a:r>
              <a:rPr lang="fr-BE" baseline="0" dirty="0" err="1" smtClean="0"/>
              <a:t>exgract</a:t>
            </a:r>
            <a:r>
              <a:rPr lang="fr-BE" baseline="0" dirty="0" smtClean="0"/>
              <a:t> </a:t>
            </a:r>
            <a:r>
              <a:rPr lang="fr-BE" baseline="0" dirty="0" err="1" smtClean="0"/>
              <a:t>circadian</a:t>
            </a:r>
            <a:r>
              <a:rPr lang="fr-BE" baseline="0" dirty="0" smtClean="0"/>
              <a:t> </a:t>
            </a:r>
            <a:r>
              <a:rPr lang="fr-BE" baseline="0" dirty="0" err="1" smtClean="0"/>
              <a:t>rhythm</a:t>
            </a:r>
            <a:r>
              <a:rPr lang="fr-BE" baseline="0" dirty="0" smtClean="0"/>
              <a:t> </a:t>
            </a:r>
            <a:r>
              <a:rPr lang="fr-BE" baseline="0" dirty="0" err="1" smtClean="0"/>
              <a:t>parameters</a:t>
            </a:r>
            <a:r>
              <a:rPr lang="fr-BE" baseline="0" dirty="0" smtClean="0"/>
              <a:t> </a:t>
            </a:r>
            <a:r>
              <a:rPr lang="fr-BE" baseline="0" dirty="0" err="1" smtClean="0"/>
              <a:t>such</a:t>
            </a:r>
            <a:r>
              <a:rPr lang="fr-BE" baseline="0" dirty="0" smtClean="0"/>
              <a:t> IV, </a:t>
            </a:r>
            <a:r>
              <a:rPr lang="fr-BE" baseline="0" dirty="0" err="1" smtClean="0"/>
              <a:t>which</a:t>
            </a:r>
            <a:r>
              <a:rPr lang="fr-BE" baseline="0" dirty="0" smtClean="0"/>
              <a:t> have been </a:t>
            </a:r>
            <a:r>
              <a:rPr lang="fr-BE" baseline="0" dirty="0" err="1" smtClean="0"/>
              <a:t>associated</a:t>
            </a:r>
            <a:r>
              <a:rPr lang="fr-BE" baseline="0" dirty="0" smtClean="0"/>
              <a:t> </a:t>
            </a:r>
            <a:r>
              <a:rPr lang="fr-BE" baseline="0" dirty="0" err="1" smtClean="0"/>
              <a:t>with</a:t>
            </a:r>
            <a:r>
              <a:rPr lang="fr-BE" baseline="0" dirty="0" smtClean="0"/>
              <a:t> cognition in the </a:t>
            </a:r>
            <a:r>
              <a:rPr lang="fr-BE" baseline="0" dirty="0" err="1" smtClean="0"/>
              <a:t>aged</a:t>
            </a:r>
            <a:r>
              <a:rPr lang="fr-BE" baseline="0" dirty="0" smtClean="0"/>
              <a:t>. Data on a </a:t>
            </a:r>
            <a:r>
              <a:rPr lang="fr-BE" baseline="0" dirty="0" err="1" smtClean="0"/>
              <a:t>reduced</a:t>
            </a:r>
            <a:r>
              <a:rPr lang="fr-BE" baseline="0" dirty="0" smtClean="0"/>
              <a:t> pool of </a:t>
            </a:r>
            <a:r>
              <a:rPr lang="fr-BE" baseline="0" dirty="0" err="1" smtClean="0"/>
              <a:t>our</a:t>
            </a:r>
            <a:r>
              <a:rPr lang="fr-BE" baseline="0" dirty="0" smtClean="0"/>
              <a:t> </a:t>
            </a:r>
            <a:r>
              <a:rPr lang="fr-BE" baseline="0" dirty="0" err="1" smtClean="0"/>
              <a:t>current</a:t>
            </a:r>
            <a:r>
              <a:rPr lang="fr-BE" baseline="0" dirty="0" smtClean="0"/>
              <a:t> </a:t>
            </a:r>
            <a:r>
              <a:rPr lang="fr-BE" baseline="0" dirty="0" err="1" smtClean="0"/>
              <a:t>study</a:t>
            </a:r>
            <a:r>
              <a:rPr lang="fr-BE" baseline="0" dirty="0" smtClean="0"/>
              <a:t> </a:t>
            </a:r>
            <a:r>
              <a:rPr lang="fr-BE" baseline="0" dirty="0" err="1" smtClean="0"/>
              <a:t>further</a:t>
            </a:r>
            <a:r>
              <a:rPr lang="fr-BE" baseline="0" dirty="0" smtClean="0"/>
              <a:t> </a:t>
            </a:r>
            <a:r>
              <a:rPr lang="fr-BE" baseline="0" dirty="0" err="1" smtClean="0"/>
              <a:t>reveals</a:t>
            </a:r>
            <a:r>
              <a:rPr lang="fr-BE" baseline="0" dirty="0" smtClean="0"/>
              <a:t> </a:t>
            </a:r>
            <a:r>
              <a:rPr lang="fr-BE" baseline="0" dirty="0" err="1" smtClean="0"/>
              <a:t>that</a:t>
            </a:r>
            <a:r>
              <a:rPr lang="fr-BE" baseline="0" dirty="0" smtClean="0"/>
              <a:t> </a:t>
            </a:r>
            <a:r>
              <a:rPr lang="fr-BE" baseline="0" dirty="0" err="1" smtClean="0"/>
              <a:t>this</a:t>
            </a:r>
            <a:r>
              <a:rPr lang="fr-BE" baseline="0" dirty="0" smtClean="0"/>
              <a:t> </a:t>
            </a:r>
            <a:r>
              <a:rPr lang="fr-BE" baseline="0" dirty="0" err="1" smtClean="0"/>
              <a:t>measure</a:t>
            </a:r>
            <a:r>
              <a:rPr lang="fr-BE" baseline="0" dirty="0" smtClean="0"/>
              <a:t> </a:t>
            </a:r>
            <a:r>
              <a:rPr lang="fr-BE" baseline="0" dirty="0" err="1" smtClean="0"/>
              <a:t>is</a:t>
            </a:r>
            <a:r>
              <a:rPr lang="fr-BE" baseline="0" dirty="0" smtClean="0"/>
              <a:t> </a:t>
            </a:r>
            <a:r>
              <a:rPr lang="fr-BE" baseline="0" dirty="0" err="1" smtClean="0"/>
              <a:t>associated</a:t>
            </a:r>
            <a:r>
              <a:rPr lang="fr-BE" baseline="0" dirty="0" smtClean="0"/>
              <a:t> </a:t>
            </a:r>
            <a:r>
              <a:rPr lang="fr-BE" baseline="0" dirty="0" err="1" smtClean="0"/>
              <a:t>with</a:t>
            </a:r>
            <a:r>
              <a:rPr lang="fr-BE" baseline="0" dirty="0" smtClean="0"/>
              <a:t> SWS, </a:t>
            </a:r>
            <a:r>
              <a:rPr lang="fr-BE" baseline="0" dirty="0" err="1" smtClean="0"/>
              <a:t>meaning</a:t>
            </a:r>
            <a:r>
              <a:rPr lang="fr-BE" baseline="0" dirty="0" smtClean="0"/>
              <a:t> </a:t>
            </a:r>
            <a:r>
              <a:rPr lang="fr-BE" baseline="0" dirty="0" err="1" smtClean="0"/>
              <a:t>xxxx</a:t>
            </a:r>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31</a:t>
            </a:fld>
            <a:endParaRPr lang="de-DE"/>
          </a:p>
        </p:txBody>
      </p:sp>
    </p:spTree>
    <p:extLst>
      <p:ext uri="{BB962C8B-B14F-4D97-AF65-F5344CB8AC3E}">
        <p14:creationId xmlns:p14="http://schemas.microsoft.com/office/powerpoint/2010/main" val="3640211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8B4387C6-7D31-4214-964D-3A0027AC558A}" type="slidenum">
              <a:rPr lang="fr-BE" smtClean="0"/>
              <a:t>32</a:t>
            </a:fld>
            <a:endParaRPr lang="fr-BE"/>
          </a:p>
        </p:txBody>
      </p:sp>
    </p:spTree>
    <p:extLst>
      <p:ext uri="{BB962C8B-B14F-4D97-AF65-F5344CB8AC3E}">
        <p14:creationId xmlns:p14="http://schemas.microsoft.com/office/powerpoint/2010/main" val="610023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08">
              <a:defRPr/>
            </a:pPr>
            <a:endParaRPr lang="fr-BE" b="0" i="0" u="none" baseline="0" dirty="0" smtClean="0"/>
          </a:p>
        </p:txBody>
      </p:sp>
      <p:sp>
        <p:nvSpPr>
          <p:cNvPr id="4" name="Espace réservé du numéro de diapositive 3"/>
          <p:cNvSpPr>
            <a:spLocks noGrp="1"/>
          </p:cNvSpPr>
          <p:nvPr>
            <p:ph type="sldNum" sz="quarter" idx="10"/>
          </p:nvPr>
        </p:nvSpPr>
        <p:spPr/>
        <p:txBody>
          <a:bodyPr/>
          <a:lstStyle/>
          <a:p>
            <a:fld id="{8B4387C6-7D31-4214-964D-3A0027AC558A}" type="slidenum">
              <a:rPr lang="fr-BE" smtClean="0"/>
              <a:t>33</a:t>
            </a:fld>
            <a:endParaRPr lang="fr-BE"/>
          </a:p>
        </p:txBody>
      </p:sp>
    </p:spTree>
    <p:extLst>
      <p:ext uri="{BB962C8B-B14F-4D97-AF65-F5344CB8AC3E}">
        <p14:creationId xmlns:p14="http://schemas.microsoft.com/office/powerpoint/2010/main" val="241443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aseline="0" dirty="0" smtClean="0"/>
              <a:t>The </a:t>
            </a:r>
            <a:r>
              <a:rPr lang="de-CH" baseline="0" dirty="0" err="1" smtClean="0"/>
              <a:t>quality</a:t>
            </a:r>
            <a:r>
              <a:rPr lang="de-CH" baseline="0" dirty="0" smtClean="0"/>
              <a:t> </a:t>
            </a:r>
            <a:r>
              <a:rPr lang="de-CH" baseline="0" dirty="0" err="1" smtClean="0"/>
              <a:t>of</a:t>
            </a:r>
            <a:r>
              <a:rPr lang="de-CH" baseline="0" dirty="0" smtClean="0"/>
              <a:t> </a:t>
            </a:r>
            <a:r>
              <a:rPr lang="de-CH" baseline="0" dirty="0" err="1" smtClean="0"/>
              <a:t>sleep</a:t>
            </a:r>
            <a:r>
              <a:rPr lang="de-CH" baseline="0" dirty="0" smtClean="0"/>
              <a:t> </a:t>
            </a:r>
            <a:r>
              <a:rPr lang="de-CH" baseline="0" dirty="0" err="1" smtClean="0"/>
              <a:t>and</a:t>
            </a:r>
            <a:r>
              <a:rPr lang="de-CH" baseline="0" dirty="0" smtClean="0"/>
              <a:t> </a:t>
            </a:r>
            <a:r>
              <a:rPr lang="de-CH" baseline="0" dirty="0" err="1" smtClean="0"/>
              <a:t>wakefulness</a:t>
            </a:r>
            <a:r>
              <a:rPr lang="de-CH" baseline="0" dirty="0" smtClean="0"/>
              <a:t>, </a:t>
            </a:r>
            <a:r>
              <a:rPr lang="de-CH" baseline="0" dirty="0" err="1" smtClean="0"/>
              <a:t>and</a:t>
            </a:r>
            <a:r>
              <a:rPr lang="de-CH" baseline="0" dirty="0" smtClean="0"/>
              <a:t> </a:t>
            </a:r>
            <a:r>
              <a:rPr lang="de-CH" baseline="0" dirty="0" err="1" smtClean="0"/>
              <a:t>accordingly</a:t>
            </a:r>
            <a:r>
              <a:rPr lang="de-CH" baseline="0" dirty="0" smtClean="0"/>
              <a:t> also </a:t>
            </a:r>
            <a:r>
              <a:rPr lang="de-CH" baseline="0" dirty="0" err="1" smtClean="0"/>
              <a:t>the</a:t>
            </a:r>
            <a:r>
              <a:rPr lang="de-CH" baseline="0" dirty="0" smtClean="0"/>
              <a:t> </a:t>
            </a:r>
            <a:r>
              <a:rPr lang="de-CH" baseline="0" dirty="0" err="1" smtClean="0"/>
              <a:t>quality</a:t>
            </a:r>
            <a:r>
              <a:rPr lang="de-CH" baseline="0" dirty="0" smtClean="0"/>
              <a:t> </a:t>
            </a:r>
            <a:r>
              <a:rPr lang="de-CH" baseline="0" dirty="0" err="1" smtClean="0"/>
              <a:t>of</a:t>
            </a:r>
            <a:r>
              <a:rPr lang="de-CH" baseline="0" dirty="0" smtClean="0"/>
              <a:t> </a:t>
            </a:r>
            <a:r>
              <a:rPr lang="de-CH" baseline="0" dirty="0" err="1" smtClean="0"/>
              <a:t>our</a:t>
            </a:r>
            <a:r>
              <a:rPr lang="de-CH" baseline="0" dirty="0" smtClean="0"/>
              <a:t> </a:t>
            </a:r>
            <a:r>
              <a:rPr lang="de-CH" baseline="0" dirty="0" err="1" smtClean="0"/>
              <a:t>cognitive</a:t>
            </a:r>
            <a:r>
              <a:rPr lang="de-CH" baseline="0" dirty="0" smtClean="0"/>
              <a:t> </a:t>
            </a:r>
            <a:r>
              <a:rPr lang="de-CH" baseline="0" dirty="0" err="1" smtClean="0"/>
              <a:t>performance</a:t>
            </a:r>
            <a:r>
              <a:rPr lang="de-CH" baseline="0" dirty="0" smtClean="0"/>
              <a:t> </a:t>
            </a:r>
            <a:r>
              <a:rPr lang="de-CH" baseline="0" dirty="0" err="1" smtClean="0"/>
              <a:t>is</a:t>
            </a:r>
            <a:r>
              <a:rPr lang="de-CH" baseline="0" dirty="0" smtClean="0"/>
              <a:t> </a:t>
            </a:r>
            <a:r>
              <a:rPr lang="de-CH" baseline="0" dirty="0" err="1" smtClean="0"/>
              <a:t>further</a:t>
            </a:r>
            <a:r>
              <a:rPr lang="de-CH" baseline="0" dirty="0" smtClean="0"/>
              <a:t> </a:t>
            </a:r>
            <a:r>
              <a:rPr lang="de-CH" baseline="0" dirty="0" err="1" smtClean="0"/>
              <a:t>regulated</a:t>
            </a:r>
            <a:r>
              <a:rPr lang="de-CH" baseline="0" dirty="0" smtClean="0"/>
              <a:t> </a:t>
            </a:r>
            <a:r>
              <a:rPr lang="de-CH" baseline="0" dirty="0" err="1" smtClean="0"/>
              <a:t>by</a:t>
            </a:r>
            <a:r>
              <a:rPr lang="de-CH" baseline="0" dirty="0" smtClean="0"/>
              <a:t> a </a:t>
            </a:r>
            <a:r>
              <a:rPr lang="de-CH" baseline="0" dirty="0" err="1" smtClean="0"/>
              <a:t>second</a:t>
            </a:r>
            <a:r>
              <a:rPr lang="de-CH" baseline="0" dirty="0" smtClean="0"/>
              <a:t> </a:t>
            </a:r>
            <a:r>
              <a:rPr lang="de-CH" baseline="0" dirty="0" err="1" smtClean="0"/>
              <a:t>process</a:t>
            </a:r>
            <a:r>
              <a:rPr lang="de-CH" baseline="0" dirty="0" smtClean="0"/>
              <a:t>: </a:t>
            </a:r>
            <a:r>
              <a:rPr lang="de-CH" baseline="0" dirty="0" err="1" smtClean="0"/>
              <a:t>the</a:t>
            </a:r>
            <a:r>
              <a:rPr lang="de-CH" baseline="0" dirty="0" smtClean="0"/>
              <a:t> circadian </a:t>
            </a:r>
            <a:r>
              <a:rPr lang="de-CH" baseline="0" dirty="0" err="1" smtClean="0"/>
              <a:t>process</a:t>
            </a:r>
            <a:r>
              <a:rPr lang="de-CH" baseline="0" dirty="0" smtClean="0"/>
              <a:t>. </a:t>
            </a:r>
            <a:r>
              <a:rPr lang="de-CH" baseline="0" dirty="0" err="1" smtClean="0"/>
              <a:t>It</a:t>
            </a:r>
            <a:r>
              <a:rPr lang="de-CH" baseline="0" dirty="0" smtClean="0"/>
              <a:t> </a:t>
            </a:r>
            <a:r>
              <a:rPr lang="de-CH" baseline="0" dirty="0" err="1" smtClean="0"/>
              <a:t>maximally</a:t>
            </a:r>
            <a:r>
              <a:rPr lang="de-CH" baseline="0" dirty="0" smtClean="0"/>
              <a:t> </a:t>
            </a:r>
            <a:r>
              <a:rPr lang="de-CH" baseline="0" dirty="0" err="1" smtClean="0"/>
              <a:t>promotes</a:t>
            </a:r>
            <a:r>
              <a:rPr lang="de-CH" baseline="0" dirty="0" smtClean="0"/>
              <a:t> </a:t>
            </a:r>
            <a:r>
              <a:rPr lang="de-CH" baseline="0" dirty="0" err="1" smtClean="0"/>
              <a:t>wakefulness</a:t>
            </a:r>
            <a:r>
              <a:rPr lang="de-CH" baseline="0" dirty="0" smtClean="0"/>
              <a:t> in </a:t>
            </a:r>
            <a:r>
              <a:rPr lang="de-CH" baseline="0" dirty="0" err="1" smtClean="0"/>
              <a:t>the</a:t>
            </a:r>
            <a:r>
              <a:rPr lang="de-CH" baseline="0" dirty="0" smtClean="0"/>
              <a:t> </a:t>
            </a:r>
            <a:r>
              <a:rPr lang="de-CH" baseline="0" dirty="0" err="1" smtClean="0"/>
              <a:t>evening</a:t>
            </a:r>
            <a:r>
              <a:rPr lang="de-CH" baseline="0" dirty="0" smtClean="0"/>
              <a:t> </a:t>
            </a:r>
            <a:r>
              <a:rPr lang="de-CH" baseline="0" dirty="0" err="1" smtClean="0"/>
              <a:t>shortly</a:t>
            </a:r>
            <a:r>
              <a:rPr lang="de-CH" baseline="0" dirty="0" smtClean="0"/>
              <a:t> </a:t>
            </a:r>
            <a:r>
              <a:rPr lang="de-CH" baseline="0" dirty="0" err="1" smtClean="0"/>
              <a:t>before</a:t>
            </a:r>
            <a:r>
              <a:rPr lang="de-CH" baseline="0" dirty="0" smtClean="0"/>
              <a:t> </a:t>
            </a:r>
            <a:r>
              <a:rPr lang="de-CH" baseline="0" dirty="0" err="1" smtClean="0"/>
              <a:t>habitual</a:t>
            </a:r>
            <a:r>
              <a:rPr lang="de-CH" baseline="0" dirty="0" smtClean="0"/>
              <a:t> </a:t>
            </a:r>
            <a:r>
              <a:rPr lang="de-CH" baseline="0" dirty="0" err="1" smtClean="0"/>
              <a:t>bedtime</a:t>
            </a:r>
            <a:r>
              <a:rPr lang="de-CH" baseline="0" dirty="0" smtClean="0"/>
              <a:t> </a:t>
            </a:r>
            <a:r>
              <a:rPr lang="de-CH" baseline="0" dirty="0" err="1" smtClean="0"/>
              <a:t>and</a:t>
            </a:r>
            <a:r>
              <a:rPr lang="de-CH" baseline="0" dirty="0" smtClean="0"/>
              <a:t> </a:t>
            </a:r>
            <a:r>
              <a:rPr lang="de-CH" baseline="0" dirty="0" err="1" smtClean="0"/>
              <a:t>sleep</a:t>
            </a:r>
            <a:r>
              <a:rPr lang="de-CH" baseline="0" dirty="0" smtClean="0"/>
              <a:t> </a:t>
            </a:r>
            <a:r>
              <a:rPr lang="de-CH" baseline="0" dirty="0" err="1" smtClean="0"/>
              <a:t>at</a:t>
            </a:r>
            <a:r>
              <a:rPr lang="de-CH" baseline="0" dirty="0" smtClean="0"/>
              <a:t> </a:t>
            </a:r>
            <a:r>
              <a:rPr lang="de-CH" baseline="0" dirty="0" err="1" smtClean="0"/>
              <a:t>the</a:t>
            </a:r>
            <a:r>
              <a:rPr lang="de-CH" baseline="0" dirty="0" smtClean="0"/>
              <a:t> end </a:t>
            </a:r>
            <a:r>
              <a:rPr lang="de-CH" baseline="0" dirty="0" err="1" smtClean="0"/>
              <a:t>of</a:t>
            </a:r>
            <a:r>
              <a:rPr lang="de-CH" baseline="0" dirty="0" smtClean="0"/>
              <a:t> </a:t>
            </a:r>
            <a:r>
              <a:rPr lang="de-CH" baseline="0" dirty="0" err="1" smtClean="0"/>
              <a:t>the</a:t>
            </a:r>
            <a:r>
              <a:rPr lang="de-CH" baseline="0" dirty="0" smtClean="0"/>
              <a:t> </a:t>
            </a:r>
            <a:r>
              <a:rPr lang="de-CH" baseline="0" dirty="0" err="1" smtClean="0"/>
              <a:t>night</a:t>
            </a:r>
            <a:r>
              <a:rPr lang="de-CH" baseline="0" dirty="0" smtClean="0"/>
              <a:t>.</a:t>
            </a:r>
          </a:p>
          <a:p>
            <a:endParaRPr lang="de-CH" baseline="0" dirty="0" smtClean="0"/>
          </a:p>
          <a:p>
            <a:r>
              <a:rPr lang="de-CH" baseline="0" dirty="0" smtClean="0"/>
              <a:t>This circadian </a:t>
            </a:r>
            <a:r>
              <a:rPr lang="de-CH" baseline="0" dirty="0" err="1" smtClean="0"/>
              <a:t>signal</a:t>
            </a:r>
            <a:r>
              <a:rPr lang="de-CH" baseline="0" dirty="0" smtClean="0"/>
              <a:t> </a:t>
            </a:r>
            <a:r>
              <a:rPr lang="de-CH" baseline="0" dirty="0" err="1" smtClean="0"/>
              <a:t>modulates</a:t>
            </a:r>
            <a:r>
              <a:rPr lang="de-CH" baseline="0" dirty="0" smtClean="0"/>
              <a:t> </a:t>
            </a:r>
            <a:r>
              <a:rPr lang="de-CH" baseline="0" dirty="0" err="1" smtClean="0"/>
              <a:t>the</a:t>
            </a:r>
            <a:r>
              <a:rPr lang="de-CH" baseline="0" dirty="0" smtClean="0"/>
              <a:t> </a:t>
            </a:r>
            <a:r>
              <a:rPr lang="de-CH" baseline="0" dirty="0" err="1" smtClean="0"/>
              <a:t>impact</a:t>
            </a:r>
            <a:r>
              <a:rPr lang="de-CH" baseline="0" dirty="0" smtClean="0"/>
              <a:t> </a:t>
            </a:r>
            <a:r>
              <a:rPr lang="de-CH" baseline="0" dirty="0" err="1" smtClean="0"/>
              <a:t>of</a:t>
            </a:r>
            <a:r>
              <a:rPr lang="de-CH" baseline="0" dirty="0" smtClean="0"/>
              <a:t> </a:t>
            </a:r>
            <a:r>
              <a:rPr lang="de-CH" baseline="0" dirty="0" err="1" smtClean="0"/>
              <a:t>sleep</a:t>
            </a:r>
            <a:r>
              <a:rPr lang="de-CH" baseline="0" dirty="0" smtClean="0"/>
              <a:t> </a:t>
            </a:r>
            <a:r>
              <a:rPr lang="de-CH" baseline="0" dirty="0" err="1" smtClean="0"/>
              <a:t>pressure</a:t>
            </a:r>
            <a:r>
              <a:rPr lang="de-CH" baseline="0" dirty="0" smtClean="0"/>
              <a:t>. </a:t>
            </a:r>
          </a:p>
        </p:txBody>
      </p:sp>
      <p:sp>
        <p:nvSpPr>
          <p:cNvPr id="4" name="Foliennummernplatzhalter 3"/>
          <p:cNvSpPr>
            <a:spLocks noGrp="1"/>
          </p:cNvSpPr>
          <p:nvPr>
            <p:ph type="sldNum" sz="quarter" idx="10"/>
          </p:nvPr>
        </p:nvSpPr>
        <p:spPr/>
        <p:txBody>
          <a:bodyPr/>
          <a:lstStyle/>
          <a:p>
            <a:fld id="{FC03DD2F-DF3A-4F7C-BA4E-9259B776E05D}" type="slidenum">
              <a:rPr lang="de-CH" smtClean="0"/>
              <a:t>4</a:t>
            </a:fld>
            <a:endParaRPr lang="de-CH"/>
          </a:p>
        </p:txBody>
      </p:sp>
    </p:spTree>
    <p:extLst>
      <p:ext uri="{BB962C8B-B14F-4D97-AF65-F5344CB8AC3E}">
        <p14:creationId xmlns:p14="http://schemas.microsoft.com/office/powerpoint/2010/main" val="661921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Usual rest-activity rhythm (</a:t>
            </a:r>
            <a:r>
              <a:rPr lang="en-US" dirty="0" err="1" smtClean="0"/>
              <a:t>RaR</a:t>
            </a:r>
            <a:r>
              <a:rPr lang="en-US" dirty="0" smtClean="0"/>
              <a:t>) variables &amp; Sleep regularity index (SRI)</a:t>
            </a:r>
          </a:p>
          <a:p>
            <a:r>
              <a:rPr lang="en-US" dirty="0" smtClean="0"/>
              <a:t>• Sleep fragmentation via state transition probability (</a:t>
            </a:r>
            <a:r>
              <a:rPr lang="en-US" dirty="0" err="1" smtClean="0"/>
              <a:t>kAR</a:t>
            </a:r>
            <a:r>
              <a:rPr lang="en-US" dirty="0" smtClean="0"/>
              <a:t> &amp; </a:t>
            </a:r>
            <a:r>
              <a:rPr lang="en-US" dirty="0" err="1" smtClean="0"/>
              <a:t>kRA</a:t>
            </a:r>
            <a:r>
              <a:rPr lang="en-US" dirty="0" smtClean="0"/>
              <a:t>)</a:t>
            </a:r>
          </a:p>
          <a:p>
            <a:r>
              <a:rPr lang="en-US" dirty="0" smtClean="0"/>
              <a:t>• Singular spectrum analysis (SSA): inspect circadian/</a:t>
            </a:r>
            <a:r>
              <a:rPr lang="en-US" dirty="0" err="1" smtClean="0"/>
              <a:t>ultradian</a:t>
            </a:r>
            <a:r>
              <a:rPr lang="en-US" dirty="0" smtClean="0"/>
              <a:t> components</a:t>
            </a:r>
          </a:p>
          <a:p>
            <a:endParaRPr lang="fr-FR" baseline="0" dirty="0" smtClean="0"/>
          </a:p>
        </p:txBody>
      </p:sp>
      <p:sp>
        <p:nvSpPr>
          <p:cNvPr id="4" name="Espace réservé du numéro de diapositive 3"/>
          <p:cNvSpPr>
            <a:spLocks noGrp="1"/>
          </p:cNvSpPr>
          <p:nvPr>
            <p:ph type="sldNum" sz="quarter" idx="10"/>
          </p:nvPr>
        </p:nvSpPr>
        <p:spPr/>
        <p:txBody>
          <a:bodyPr/>
          <a:lstStyle/>
          <a:p>
            <a:fld id="{8D66F717-6A90-4A9F-9A0C-AE864E332B1B}" type="slidenum">
              <a:rPr lang="fr-BE" smtClean="0"/>
              <a:t>34</a:t>
            </a:fld>
            <a:endParaRPr lang="fr-BE"/>
          </a:p>
        </p:txBody>
      </p:sp>
    </p:spTree>
    <p:extLst>
      <p:ext uri="{BB962C8B-B14F-4D97-AF65-F5344CB8AC3E}">
        <p14:creationId xmlns:p14="http://schemas.microsoft.com/office/powerpoint/2010/main" val="2928911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nombre de siestes détectées sur tout l'enregistrement / durée de </a:t>
            </a:r>
          </a:p>
          <a:p>
            <a:r>
              <a:rPr lang="fr-FR" dirty="0" smtClean="0"/>
              <a:t>l'enregistrement (en jour).</a:t>
            </a:r>
          </a:p>
          <a:p>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35</a:t>
            </a:fld>
            <a:endParaRPr lang="de-DE"/>
          </a:p>
        </p:txBody>
      </p:sp>
    </p:spTree>
    <p:extLst>
      <p:ext uri="{BB962C8B-B14F-4D97-AF65-F5344CB8AC3E}">
        <p14:creationId xmlns:p14="http://schemas.microsoft.com/office/powerpoint/2010/main" val="2280167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nombre de siestes détectées sur tout l'enregistrement / durée de </a:t>
            </a:r>
          </a:p>
          <a:p>
            <a:r>
              <a:rPr lang="fr-FR" dirty="0" smtClean="0"/>
              <a:t>l'enregistrement (en jour).</a:t>
            </a:r>
          </a:p>
          <a:p>
            <a:endParaRPr lang="fr-FR" dirty="0" smtClean="0"/>
          </a:p>
          <a:p>
            <a:endParaRPr lang="fr-FR" dirty="0" smtClean="0"/>
          </a:p>
          <a:p>
            <a:r>
              <a:rPr lang="fr-FR" dirty="0" smtClean="0"/>
              <a:t>J'ai appelé cela "</a:t>
            </a:r>
            <a:r>
              <a:rPr lang="fr-FR" dirty="0" err="1" smtClean="0"/>
              <a:t>fractional</a:t>
            </a:r>
            <a:r>
              <a:rPr lang="fr-FR" dirty="0" smtClean="0"/>
              <a:t>" car le nombre de jour n'est pas </a:t>
            </a:r>
          </a:p>
          <a:p>
            <a:r>
              <a:rPr lang="fr-FR" dirty="0" smtClean="0"/>
              <a:t>nécessairement entier. Si c'est 3 jours et 8 heures, alors la durée est </a:t>
            </a:r>
          </a:p>
          <a:p>
            <a:r>
              <a:rPr lang="fr-FR" dirty="0" smtClean="0"/>
              <a:t>de 3.333. Histoire de ne pas </a:t>
            </a:r>
            <a:r>
              <a:rPr lang="fr-FR" dirty="0" err="1" smtClean="0"/>
              <a:t>biaser</a:t>
            </a:r>
            <a:r>
              <a:rPr lang="fr-FR" dirty="0" smtClean="0"/>
              <a:t> les enregistrements qui se finissent </a:t>
            </a:r>
          </a:p>
          <a:p>
            <a:r>
              <a:rPr lang="fr-FR" dirty="0" smtClean="0"/>
              <a:t>le matin par rapport à ceux qui se finissent en fin de journée.</a:t>
            </a:r>
          </a:p>
          <a:p>
            <a:endParaRPr lang="fr-FR" dirty="0" smtClean="0"/>
          </a:p>
          <a:p>
            <a:endParaRPr lang="fr-FR" dirty="0" smtClean="0"/>
          </a:p>
          <a:p>
            <a:r>
              <a:rPr lang="fr-FR" dirty="0" smtClean="0"/>
              <a:t>Détail mineur; vu que l'on regarde les siestes à un moment précis </a:t>
            </a:r>
          </a:p>
          <a:p>
            <a:r>
              <a:rPr lang="fr-FR" dirty="0" smtClean="0"/>
              <a:t>(12h-18h par ex), même si l'enregistrement "déborde" jusqu'à 22h le </a:t>
            </a:r>
          </a:p>
          <a:p>
            <a:r>
              <a:rPr lang="fr-FR" dirty="0" smtClean="0"/>
              <a:t>dernier jour, il n'y a pas de possibilité d'ajouter une sieste en </a:t>
            </a:r>
          </a:p>
          <a:p>
            <a:r>
              <a:rPr lang="fr-FR" dirty="0" smtClean="0"/>
              <a:t>regardant dans la tranche horaire '18h-22h' par rapport à un </a:t>
            </a:r>
          </a:p>
          <a:p>
            <a:r>
              <a:rPr lang="fr-FR" dirty="0" smtClean="0"/>
              <a:t>enregistrement qui s'arrêterait à 18h. Mais la durée de cet </a:t>
            </a:r>
          </a:p>
          <a:p>
            <a:r>
              <a:rPr lang="fr-FR" dirty="0" smtClean="0"/>
              <a:t>enregistrement est plus longue de 4h donc la fraction est légèrement </a:t>
            </a:r>
          </a:p>
          <a:p>
            <a:r>
              <a:rPr lang="fr-FR" dirty="0" smtClean="0"/>
              <a:t>plus basse. Mais c'est un détail mineur car sur 7 jours, 4h représente </a:t>
            </a:r>
          </a:p>
          <a:p>
            <a:r>
              <a:rPr lang="fr-FR" dirty="0" smtClean="0"/>
              <a:t>4h/168h = 1/42 ~ 2.5%. Bref, ce n'est pas grave mais comme cela tu sais </a:t>
            </a:r>
          </a:p>
          <a:p>
            <a:r>
              <a:rPr lang="fr-FR" dirty="0" smtClean="0"/>
              <a:t>tout!</a:t>
            </a:r>
          </a:p>
          <a:p>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36</a:t>
            </a:fld>
            <a:endParaRPr lang="de-DE"/>
          </a:p>
        </p:txBody>
      </p:sp>
    </p:spTree>
    <p:extLst>
      <p:ext uri="{BB962C8B-B14F-4D97-AF65-F5344CB8AC3E}">
        <p14:creationId xmlns:p14="http://schemas.microsoft.com/office/powerpoint/2010/main" val="1408732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38</a:t>
            </a:fld>
            <a:endParaRPr lang="de-DE"/>
          </a:p>
        </p:txBody>
      </p:sp>
    </p:spTree>
    <p:extLst>
      <p:ext uri="{BB962C8B-B14F-4D97-AF65-F5344CB8AC3E}">
        <p14:creationId xmlns:p14="http://schemas.microsoft.com/office/powerpoint/2010/main" val="428679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D66F717-6A90-4A9F-9A0C-AE864E332B1B}" type="slidenum">
              <a:rPr lang="fr-BE" smtClean="0"/>
              <a:t>39</a:t>
            </a:fld>
            <a:endParaRPr lang="fr-BE"/>
          </a:p>
        </p:txBody>
      </p:sp>
    </p:spTree>
    <p:extLst>
      <p:ext uri="{BB962C8B-B14F-4D97-AF65-F5344CB8AC3E}">
        <p14:creationId xmlns:p14="http://schemas.microsoft.com/office/powerpoint/2010/main" val="2566468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de-DE"/>
          </a:p>
        </p:txBody>
      </p:sp>
      <p:sp>
        <p:nvSpPr>
          <p:cNvPr id="4" name="Espace réservé du numéro de diapositive 3"/>
          <p:cNvSpPr>
            <a:spLocks noGrp="1"/>
          </p:cNvSpPr>
          <p:nvPr>
            <p:ph type="sldNum" sz="quarter" idx="10"/>
          </p:nvPr>
        </p:nvSpPr>
        <p:spPr/>
        <p:txBody>
          <a:bodyPr/>
          <a:lstStyle/>
          <a:p>
            <a:fld id="{40BE3711-348A-4447-B622-9B7EB8FE402B}" type="slidenum">
              <a:rPr lang="en-US" smtClean="0"/>
              <a:pPr/>
              <a:t>41</a:t>
            </a:fld>
            <a:endParaRPr lang="en-US"/>
          </a:p>
        </p:txBody>
      </p:sp>
    </p:spTree>
    <p:extLst>
      <p:ext uri="{BB962C8B-B14F-4D97-AF65-F5344CB8AC3E}">
        <p14:creationId xmlns:p14="http://schemas.microsoft.com/office/powerpoint/2010/main" val="5870510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D66F717-6A90-4A9F-9A0C-AE864E332B1B}" type="slidenum">
              <a:rPr lang="fr-BE" smtClean="0"/>
              <a:t>44</a:t>
            </a:fld>
            <a:endParaRPr lang="fr-BE"/>
          </a:p>
        </p:txBody>
      </p:sp>
    </p:spTree>
    <p:extLst>
      <p:ext uri="{BB962C8B-B14F-4D97-AF65-F5344CB8AC3E}">
        <p14:creationId xmlns:p14="http://schemas.microsoft.com/office/powerpoint/2010/main" val="3362453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Slow</a:t>
            </a:r>
            <a:r>
              <a:rPr lang="fr-BE" baseline="0" dirty="0" smtClean="0"/>
              <a:t> </a:t>
            </a:r>
            <a:r>
              <a:rPr lang="fr-BE" baseline="0" dirty="0" err="1" smtClean="0"/>
              <a:t>waves</a:t>
            </a:r>
            <a:r>
              <a:rPr lang="fr-BE" baseline="0" dirty="0" smtClean="0"/>
              <a:t>, high-amplitude, </a:t>
            </a:r>
            <a:r>
              <a:rPr lang="fr-BE" baseline="0" dirty="0" err="1" smtClean="0"/>
              <a:t>low</a:t>
            </a:r>
            <a:r>
              <a:rPr lang="fr-BE" baseline="0" dirty="0" smtClean="0"/>
              <a:t> </a:t>
            </a:r>
            <a:r>
              <a:rPr lang="fr-BE" baseline="0" dirty="0" err="1" smtClean="0"/>
              <a:t>frequency</a:t>
            </a:r>
            <a:r>
              <a:rPr lang="fr-BE" baseline="0" dirty="0" smtClean="0"/>
              <a:t> oscillation </a:t>
            </a:r>
            <a:r>
              <a:rPr lang="fr-BE" baseline="0" dirty="0" err="1" smtClean="0"/>
              <a:t>occuring</a:t>
            </a:r>
            <a:r>
              <a:rPr lang="fr-BE" baseline="0" dirty="0" smtClean="0"/>
              <a:t> </a:t>
            </a:r>
            <a:r>
              <a:rPr lang="fr-BE" baseline="0" dirty="0" err="1" smtClean="0"/>
              <a:t>during</a:t>
            </a:r>
            <a:r>
              <a:rPr lang="fr-BE" baseline="0" dirty="0" smtClean="0"/>
              <a:t> NREM </a:t>
            </a:r>
            <a:r>
              <a:rPr lang="fr-BE" baseline="0" dirty="0" err="1" smtClean="0"/>
              <a:t>sleep</a:t>
            </a:r>
            <a:r>
              <a:rPr lang="fr-BE" baseline="0" dirty="0" smtClean="0"/>
              <a:t> and </a:t>
            </a:r>
            <a:r>
              <a:rPr lang="fr-BE" baseline="0" dirty="0" err="1" smtClean="0"/>
              <a:t>thus</a:t>
            </a:r>
            <a:r>
              <a:rPr lang="fr-BE" baseline="0" dirty="0" smtClean="0"/>
              <a:t> </a:t>
            </a:r>
            <a:r>
              <a:rPr lang="fr-BE" baseline="0" dirty="0" err="1" smtClean="0"/>
              <a:t>highly</a:t>
            </a:r>
            <a:r>
              <a:rPr lang="fr-BE" baseline="0" dirty="0" smtClean="0"/>
              <a:t> </a:t>
            </a:r>
            <a:r>
              <a:rPr lang="fr-BE" baseline="0" dirty="0" err="1" smtClean="0"/>
              <a:t>prevalent</a:t>
            </a:r>
            <a:r>
              <a:rPr lang="fr-BE" baseline="0" dirty="0" smtClean="0"/>
              <a:t> first part, dissipative </a:t>
            </a:r>
            <a:r>
              <a:rPr lang="fr-BE" baseline="0" dirty="0" err="1" smtClean="0"/>
              <a:t>process</a:t>
            </a:r>
            <a:r>
              <a:rPr lang="fr-BE" baseline="0" dirty="0" smtClean="0"/>
              <a:t>, </a:t>
            </a:r>
            <a:r>
              <a:rPr lang="fr-BE" baseline="0" dirty="0" err="1" smtClean="0"/>
              <a:t>exponential</a:t>
            </a:r>
            <a:r>
              <a:rPr lang="fr-BE" baseline="0" dirty="0" smtClean="0"/>
              <a:t> </a:t>
            </a:r>
            <a:r>
              <a:rPr lang="fr-BE" baseline="0" dirty="0" err="1" smtClean="0"/>
              <a:t>decay</a:t>
            </a:r>
            <a:r>
              <a:rPr lang="fr-BE" baseline="0" dirty="0" smtClean="0"/>
              <a:t>. </a:t>
            </a:r>
            <a:r>
              <a:rPr lang="fr-BE" baseline="0" dirty="0" err="1" smtClean="0"/>
              <a:t>Reactive</a:t>
            </a:r>
            <a:r>
              <a:rPr lang="fr-BE" baseline="0" dirty="0" smtClean="0"/>
              <a:t> to </a:t>
            </a:r>
            <a:r>
              <a:rPr lang="fr-BE" baseline="0" dirty="0" err="1" smtClean="0"/>
              <a:t>sleep</a:t>
            </a:r>
            <a:r>
              <a:rPr lang="fr-BE" baseline="0" dirty="0" smtClean="0"/>
              <a:t> </a:t>
            </a:r>
            <a:r>
              <a:rPr lang="fr-BE" baseline="0" dirty="0" err="1" smtClean="0"/>
              <a:t>homeostatic</a:t>
            </a:r>
            <a:r>
              <a:rPr lang="fr-BE" baseline="0" dirty="0" smtClean="0"/>
              <a:t> condition (SD vs NAP)</a:t>
            </a:r>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5</a:t>
            </a:fld>
            <a:endParaRPr lang="de-DE"/>
          </a:p>
        </p:txBody>
      </p:sp>
    </p:spTree>
    <p:extLst>
      <p:ext uri="{BB962C8B-B14F-4D97-AF65-F5344CB8AC3E}">
        <p14:creationId xmlns:p14="http://schemas.microsoft.com/office/powerpoint/2010/main" val="6300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ltLang="fr-FR" dirty="0" err="1" smtClean="0"/>
              <a:t>Indeed</a:t>
            </a:r>
            <a:r>
              <a:rPr lang="de-CH" altLang="fr-FR" dirty="0" smtClean="0"/>
              <a:t>, </a:t>
            </a:r>
            <a:r>
              <a:rPr lang="de-CH" altLang="fr-FR" dirty="0" err="1" smtClean="0"/>
              <a:t>sleep</a:t>
            </a:r>
            <a:r>
              <a:rPr lang="de-CH" altLang="fr-FR" dirty="0" smtClean="0"/>
              <a:t>-wake </a:t>
            </a:r>
            <a:r>
              <a:rPr lang="de-CH" altLang="fr-FR" dirty="0" err="1" smtClean="0"/>
              <a:t>rhythms</a:t>
            </a:r>
            <a:r>
              <a:rPr lang="de-CH" altLang="fr-FR" dirty="0" smtClean="0"/>
              <a:t> </a:t>
            </a:r>
            <a:r>
              <a:rPr lang="de-CH" altLang="fr-FR" dirty="0" err="1" smtClean="0"/>
              <a:t>stay</a:t>
            </a:r>
            <a:r>
              <a:rPr lang="de-CH" altLang="fr-FR" dirty="0" smtClean="0"/>
              <a:t> </a:t>
            </a:r>
            <a:r>
              <a:rPr lang="de-CH" altLang="fr-FR" dirty="0" err="1" smtClean="0"/>
              <a:t>under</a:t>
            </a:r>
            <a:r>
              <a:rPr lang="de-CH" altLang="fr-FR" dirty="0" smtClean="0"/>
              <a:t> </a:t>
            </a:r>
            <a:r>
              <a:rPr lang="de-CH" altLang="fr-FR" dirty="0" err="1" smtClean="0"/>
              <a:t>the</a:t>
            </a:r>
            <a:r>
              <a:rPr lang="de-CH" altLang="fr-FR" dirty="0" smtClean="0"/>
              <a:t> strong </a:t>
            </a:r>
            <a:r>
              <a:rPr lang="de-CH" altLang="fr-FR" dirty="0" err="1" smtClean="0"/>
              <a:t>influence</a:t>
            </a:r>
            <a:r>
              <a:rPr lang="de-CH" altLang="fr-FR" dirty="0" smtClean="0"/>
              <a:t> </a:t>
            </a:r>
            <a:r>
              <a:rPr lang="de-CH" altLang="fr-FR" dirty="0" err="1" smtClean="0"/>
              <a:t>of</a:t>
            </a:r>
            <a:r>
              <a:rPr lang="de-CH" altLang="fr-FR" dirty="0" smtClean="0"/>
              <a:t> </a:t>
            </a:r>
            <a:r>
              <a:rPr lang="de-CH" altLang="fr-FR" dirty="0" err="1" smtClean="0"/>
              <a:t>endogneuous</a:t>
            </a:r>
            <a:r>
              <a:rPr lang="de-CH" altLang="fr-FR" dirty="0" smtClean="0"/>
              <a:t> circadian </a:t>
            </a:r>
            <a:r>
              <a:rPr lang="de-CH" altLang="fr-FR" dirty="0" err="1" smtClean="0"/>
              <a:t>rhythmicity</a:t>
            </a:r>
            <a:r>
              <a:rPr lang="de-CH" altLang="fr-FR" dirty="0" smtClean="0"/>
              <a:t>. The </a:t>
            </a:r>
            <a:r>
              <a:rPr lang="de-CH" altLang="fr-FR" dirty="0" err="1" smtClean="0"/>
              <a:t>masterclock</a:t>
            </a:r>
            <a:r>
              <a:rPr lang="de-CH" altLang="fr-FR" dirty="0" smtClean="0"/>
              <a:t> </a:t>
            </a:r>
            <a:r>
              <a:rPr lang="de-CH" altLang="fr-FR" dirty="0" err="1" smtClean="0"/>
              <a:t>of</a:t>
            </a:r>
            <a:r>
              <a:rPr lang="de-CH" altLang="fr-FR" dirty="0" smtClean="0"/>
              <a:t> </a:t>
            </a:r>
            <a:r>
              <a:rPr lang="de-CH" altLang="fr-FR" dirty="0" err="1" smtClean="0"/>
              <a:t>these</a:t>
            </a:r>
            <a:r>
              <a:rPr lang="de-CH" altLang="fr-FR" dirty="0" smtClean="0"/>
              <a:t> </a:t>
            </a:r>
            <a:r>
              <a:rPr lang="de-CH" altLang="fr-FR" dirty="0" err="1" smtClean="0"/>
              <a:t>rhythms</a:t>
            </a:r>
            <a:r>
              <a:rPr lang="de-CH" altLang="fr-FR" dirty="0" smtClean="0"/>
              <a:t> </a:t>
            </a:r>
            <a:r>
              <a:rPr lang="de-CH" altLang="fr-FR" dirty="0" err="1" smtClean="0"/>
              <a:t>are</a:t>
            </a:r>
            <a:r>
              <a:rPr lang="de-CH" altLang="fr-FR" dirty="0" smtClean="0"/>
              <a:t> </a:t>
            </a:r>
            <a:r>
              <a:rPr lang="de-CH" altLang="fr-FR" dirty="0" err="1" smtClean="0"/>
              <a:t>located</a:t>
            </a:r>
            <a:r>
              <a:rPr lang="de-CH" altLang="fr-FR" dirty="0" smtClean="0"/>
              <a:t> in </a:t>
            </a:r>
            <a:r>
              <a:rPr lang="de-CH" altLang="fr-FR" dirty="0" err="1" smtClean="0"/>
              <a:t>the</a:t>
            </a:r>
            <a:r>
              <a:rPr lang="de-CH" altLang="fr-FR" dirty="0" smtClean="0"/>
              <a:t> SCN </a:t>
            </a:r>
            <a:r>
              <a:rPr lang="de-CH" altLang="fr-FR" dirty="0" err="1" smtClean="0"/>
              <a:t>of</a:t>
            </a:r>
            <a:r>
              <a:rPr lang="de-CH" altLang="fr-FR" dirty="0" smtClean="0"/>
              <a:t> </a:t>
            </a:r>
            <a:r>
              <a:rPr lang="de-CH" altLang="fr-FR" dirty="0" err="1" smtClean="0"/>
              <a:t>the</a:t>
            </a:r>
            <a:r>
              <a:rPr lang="de-CH" altLang="fr-FR" dirty="0" smtClean="0"/>
              <a:t> </a:t>
            </a:r>
            <a:r>
              <a:rPr lang="de-CH" altLang="fr-FR" dirty="0" err="1" smtClean="0"/>
              <a:t>anterior</a:t>
            </a:r>
            <a:r>
              <a:rPr lang="de-CH" altLang="fr-FR" dirty="0" smtClean="0"/>
              <a:t> </a:t>
            </a:r>
            <a:r>
              <a:rPr lang="de-CH" altLang="fr-FR" dirty="0" err="1" smtClean="0"/>
              <a:t>hypothalamus</a:t>
            </a:r>
            <a:r>
              <a:rPr lang="de-CH" altLang="fr-FR" dirty="0" smtClean="0"/>
              <a:t>. This </a:t>
            </a:r>
            <a:r>
              <a:rPr lang="de-CH" altLang="fr-FR" dirty="0" err="1" smtClean="0"/>
              <a:t>structure</a:t>
            </a:r>
            <a:r>
              <a:rPr lang="de-CH" altLang="fr-FR" dirty="0" smtClean="0"/>
              <a:t> </a:t>
            </a:r>
            <a:r>
              <a:rPr lang="de-CH" altLang="fr-FR" dirty="0" err="1" smtClean="0"/>
              <a:t>orchestrates</a:t>
            </a:r>
            <a:r>
              <a:rPr lang="de-CH" altLang="fr-FR" dirty="0" smtClean="0"/>
              <a:t> </a:t>
            </a:r>
            <a:r>
              <a:rPr lang="de-CH" altLang="fr-FR" dirty="0" err="1" smtClean="0"/>
              <a:t>or</a:t>
            </a:r>
            <a:r>
              <a:rPr lang="de-CH" altLang="fr-FR" dirty="0" smtClean="0"/>
              <a:t> </a:t>
            </a:r>
            <a:r>
              <a:rPr lang="de-CH" altLang="fr-FR" dirty="0" err="1" smtClean="0"/>
              <a:t>synchronizes</a:t>
            </a:r>
            <a:r>
              <a:rPr lang="de-CH" altLang="fr-FR" dirty="0" smtClean="0"/>
              <a:t> circadian </a:t>
            </a:r>
            <a:r>
              <a:rPr lang="de-CH" altLang="fr-FR" dirty="0" err="1" smtClean="0"/>
              <a:t>rhythms</a:t>
            </a:r>
            <a:r>
              <a:rPr lang="de-CH" altLang="fr-FR" dirty="0" smtClean="0"/>
              <a:t> </a:t>
            </a:r>
            <a:r>
              <a:rPr lang="de-CH" altLang="fr-FR" dirty="0" err="1" smtClean="0"/>
              <a:t>throughout</a:t>
            </a:r>
            <a:r>
              <a:rPr lang="de-CH" altLang="fr-FR" dirty="0" smtClean="0"/>
              <a:t> a </a:t>
            </a:r>
            <a:r>
              <a:rPr lang="de-CH" altLang="fr-FR" dirty="0" err="1" smtClean="0"/>
              <a:t>wide</a:t>
            </a:r>
            <a:r>
              <a:rPr lang="de-CH" altLang="fr-FR" dirty="0" smtClean="0"/>
              <a:t> </a:t>
            </a:r>
            <a:r>
              <a:rPr lang="de-CH" altLang="fr-FR" dirty="0" err="1" smtClean="0"/>
              <a:t>range</a:t>
            </a:r>
            <a:r>
              <a:rPr lang="de-CH" altLang="fr-FR" dirty="0" smtClean="0"/>
              <a:t> </a:t>
            </a:r>
            <a:r>
              <a:rPr lang="de-CH" altLang="fr-FR" dirty="0" err="1" smtClean="0"/>
              <a:t>of</a:t>
            </a:r>
            <a:r>
              <a:rPr lang="de-CH" altLang="fr-FR" dirty="0" smtClean="0"/>
              <a:t> </a:t>
            </a:r>
            <a:r>
              <a:rPr lang="de-CH" altLang="fr-FR" dirty="0" err="1" smtClean="0"/>
              <a:t>body</a:t>
            </a:r>
            <a:r>
              <a:rPr lang="de-CH" altLang="fr-FR" dirty="0" smtClean="0"/>
              <a:t> </a:t>
            </a:r>
            <a:r>
              <a:rPr lang="de-CH" altLang="fr-FR" dirty="0" err="1" smtClean="0"/>
              <a:t>functions</a:t>
            </a:r>
            <a:r>
              <a:rPr lang="de-CH" altLang="fr-FR" dirty="0" smtClean="0"/>
              <a:t>, ranging </a:t>
            </a:r>
            <a:r>
              <a:rPr lang="de-CH" altLang="fr-FR" dirty="0" err="1" smtClean="0"/>
              <a:t>from</a:t>
            </a:r>
            <a:r>
              <a:rPr lang="de-CH" altLang="fr-FR" dirty="0" smtClean="0"/>
              <a:t> </a:t>
            </a:r>
            <a:r>
              <a:rPr lang="de-CH" altLang="fr-FR" dirty="0" err="1" smtClean="0"/>
              <a:t>organs</a:t>
            </a:r>
            <a:r>
              <a:rPr lang="de-CH" altLang="fr-FR" dirty="0" smtClean="0"/>
              <a:t> </a:t>
            </a:r>
            <a:r>
              <a:rPr lang="de-CH" altLang="fr-FR" dirty="0" err="1" smtClean="0"/>
              <a:t>to</a:t>
            </a:r>
            <a:r>
              <a:rPr lang="de-CH" altLang="fr-FR" dirty="0" smtClean="0"/>
              <a:t> </a:t>
            </a:r>
            <a:r>
              <a:rPr lang="de-CH" altLang="fr-FR" dirty="0" err="1" smtClean="0"/>
              <a:t>oscillators</a:t>
            </a:r>
            <a:r>
              <a:rPr lang="de-CH" altLang="fr-FR" dirty="0" smtClean="0"/>
              <a:t> at </a:t>
            </a:r>
            <a:r>
              <a:rPr lang="de-CH" altLang="fr-FR" dirty="0" err="1" smtClean="0"/>
              <a:t>the</a:t>
            </a:r>
            <a:r>
              <a:rPr lang="de-CH" altLang="fr-FR" dirty="0" smtClean="0"/>
              <a:t> </a:t>
            </a:r>
            <a:r>
              <a:rPr lang="de-CH" altLang="fr-FR" dirty="0" err="1" smtClean="0"/>
              <a:t>cellular</a:t>
            </a:r>
            <a:r>
              <a:rPr lang="de-CH" altLang="fr-FR" dirty="0" smtClean="0"/>
              <a:t> </a:t>
            </a:r>
            <a:r>
              <a:rPr lang="de-CH" altLang="fr-FR" dirty="0" err="1" smtClean="0"/>
              <a:t>level</a:t>
            </a:r>
            <a:r>
              <a:rPr lang="de-CH" altLang="fr-FR" dirty="0" smtClean="0"/>
              <a:t>. Circadian </a:t>
            </a:r>
            <a:r>
              <a:rPr lang="de-CH" altLang="fr-FR" dirty="0" err="1" smtClean="0"/>
              <a:t>rhythms</a:t>
            </a:r>
            <a:r>
              <a:rPr lang="de-CH" altLang="fr-FR" dirty="0" smtClean="0"/>
              <a:t> </a:t>
            </a:r>
            <a:r>
              <a:rPr lang="de-CH" altLang="fr-FR" dirty="0" err="1" smtClean="0"/>
              <a:t>present</a:t>
            </a:r>
            <a:r>
              <a:rPr lang="de-CH" altLang="fr-FR" dirty="0" smtClean="0"/>
              <a:t> a </a:t>
            </a:r>
            <a:r>
              <a:rPr lang="de-CH" altLang="fr-FR" dirty="0" err="1" smtClean="0"/>
              <a:t>period</a:t>
            </a:r>
            <a:r>
              <a:rPr lang="de-CH" altLang="fr-FR" dirty="0" smtClean="0"/>
              <a:t> </a:t>
            </a:r>
            <a:r>
              <a:rPr lang="de-CH" altLang="fr-FR" dirty="0" err="1" smtClean="0"/>
              <a:t>of</a:t>
            </a:r>
            <a:r>
              <a:rPr lang="de-CH" altLang="fr-FR" dirty="0" smtClean="0"/>
              <a:t> </a:t>
            </a:r>
            <a:r>
              <a:rPr lang="de-CH" altLang="fr-FR" dirty="0" err="1" smtClean="0"/>
              <a:t>about</a:t>
            </a:r>
            <a:r>
              <a:rPr lang="de-CH" altLang="fr-FR" dirty="0" smtClean="0"/>
              <a:t> 24 </a:t>
            </a:r>
            <a:r>
              <a:rPr lang="de-CH" altLang="fr-FR" dirty="0" err="1" smtClean="0"/>
              <a:t>hours</a:t>
            </a:r>
            <a:r>
              <a:rPr lang="de-CH" altLang="fr-FR" dirty="0" smtClean="0"/>
              <a:t>. </a:t>
            </a:r>
            <a:r>
              <a:rPr lang="de-CH" altLang="fr-FR" dirty="0" err="1" smtClean="0"/>
              <a:t>They</a:t>
            </a:r>
            <a:r>
              <a:rPr lang="de-CH" altLang="fr-FR" dirty="0" smtClean="0"/>
              <a:t> </a:t>
            </a:r>
            <a:r>
              <a:rPr lang="de-CH" altLang="fr-FR" dirty="0" err="1" smtClean="0"/>
              <a:t>are</a:t>
            </a:r>
            <a:r>
              <a:rPr lang="de-CH" altLang="fr-FR" dirty="0" smtClean="0"/>
              <a:t> </a:t>
            </a:r>
            <a:r>
              <a:rPr lang="de-CH" altLang="fr-FR" dirty="0" err="1" smtClean="0"/>
              <a:t>synchronized</a:t>
            </a:r>
            <a:r>
              <a:rPr lang="de-CH" altLang="fr-FR" dirty="0" smtClean="0"/>
              <a:t> on an </a:t>
            </a:r>
            <a:r>
              <a:rPr lang="de-CH" altLang="fr-FR" dirty="0" err="1" smtClean="0"/>
              <a:t>exact</a:t>
            </a:r>
            <a:r>
              <a:rPr lang="de-CH" altLang="fr-FR" dirty="0" smtClean="0"/>
              <a:t> 24-h </a:t>
            </a:r>
            <a:r>
              <a:rPr lang="de-CH" altLang="fr-FR" dirty="0" err="1" smtClean="0"/>
              <a:t>period</a:t>
            </a:r>
            <a:r>
              <a:rPr lang="de-CH" altLang="fr-FR" dirty="0" smtClean="0"/>
              <a:t> </a:t>
            </a:r>
            <a:r>
              <a:rPr lang="de-CH" altLang="fr-FR" dirty="0" err="1" smtClean="0"/>
              <a:t>through</a:t>
            </a:r>
            <a:r>
              <a:rPr lang="de-CH" altLang="fr-FR" dirty="0" smtClean="0"/>
              <a:t> </a:t>
            </a:r>
            <a:r>
              <a:rPr lang="de-CH" altLang="fr-FR" dirty="0" err="1" smtClean="0"/>
              <a:t>what</a:t>
            </a:r>
            <a:r>
              <a:rPr lang="de-CH" altLang="fr-FR" dirty="0" smtClean="0"/>
              <a:t> </a:t>
            </a:r>
            <a:r>
              <a:rPr lang="de-CH" altLang="fr-FR" dirty="0" err="1" smtClean="0"/>
              <a:t>is</a:t>
            </a:r>
            <a:r>
              <a:rPr lang="de-CH" altLang="fr-FR" dirty="0" smtClean="0"/>
              <a:t> </a:t>
            </a:r>
            <a:r>
              <a:rPr lang="de-CH" altLang="fr-FR" dirty="0" err="1" smtClean="0"/>
              <a:t>named</a:t>
            </a:r>
            <a:r>
              <a:rPr lang="de-CH" altLang="fr-FR" dirty="0" smtClean="0"/>
              <a:t> Zeitgebers. The </a:t>
            </a:r>
            <a:r>
              <a:rPr lang="de-CH" altLang="fr-FR" dirty="0" err="1" smtClean="0"/>
              <a:t>strongest</a:t>
            </a:r>
            <a:r>
              <a:rPr lang="de-CH" altLang="fr-FR" dirty="0" smtClean="0"/>
              <a:t> </a:t>
            </a:r>
            <a:r>
              <a:rPr lang="de-CH" altLang="fr-FR" dirty="0" err="1" smtClean="0"/>
              <a:t>timegiver</a:t>
            </a:r>
            <a:r>
              <a:rPr lang="de-CH" altLang="fr-FR" dirty="0" smtClean="0"/>
              <a:t> in </a:t>
            </a:r>
            <a:r>
              <a:rPr lang="de-CH" altLang="fr-FR" dirty="0" err="1" smtClean="0"/>
              <a:t>this</a:t>
            </a:r>
            <a:r>
              <a:rPr lang="de-CH" altLang="fr-FR" dirty="0" smtClean="0"/>
              <a:t> </a:t>
            </a:r>
            <a:r>
              <a:rPr lang="de-CH" altLang="fr-FR" dirty="0" err="1" smtClean="0"/>
              <a:t>perspective</a:t>
            </a:r>
            <a:r>
              <a:rPr lang="de-CH" altLang="fr-FR" dirty="0" smtClean="0"/>
              <a:t> </a:t>
            </a:r>
            <a:r>
              <a:rPr lang="de-CH" altLang="fr-FR" dirty="0" err="1" smtClean="0"/>
              <a:t>represents</a:t>
            </a:r>
            <a:r>
              <a:rPr lang="de-CH" altLang="fr-FR" dirty="0" smtClean="0"/>
              <a:t> </a:t>
            </a:r>
            <a:r>
              <a:rPr lang="de-CH" altLang="fr-FR" dirty="0" err="1" smtClean="0"/>
              <a:t>the</a:t>
            </a:r>
            <a:r>
              <a:rPr lang="de-CH" altLang="fr-FR" dirty="0" smtClean="0"/>
              <a:t> light-dark </a:t>
            </a:r>
            <a:r>
              <a:rPr lang="de-CH" altLang="fr-FR" dirty="0" err="1" smtClean="0"/>
              <a:t>cycle</a:t>
            </a:r>
            <a:r>
              <a:rPr lang="de-CH" altLang="fr-FR" dirty="0" smtClean="0"/>
              <a:t>. The </a:t>
            </a:r>
            <a:r>
              <a:rPr lang="de-CH" altLang="fr-FR" dirty="0" err="1" smtClean="0"/>
              <a:t>adaptation</a:t>
            </a:r>
            <a:r>
              <a:rPr lang="de-CH" altLang="fr-FR" dirty="0" smtClean="0"/>
              <a:t> </a:t>
            </a:r>
            <a:r>
              <a:rPr lang="de-CH" altLang="fr-FR" dirty="0" err="1" smtClean="0"/>
              <a:t>of</a:t>
            </a:r>
            <a:r>
              <a:rPr lang="de-CH" altLang="fr-FR" dirty="0" smtClean="0"/>
              <a:t> </a:t>
            </a:r>
            <a:r>
              <a:rPr lang="de-CH" altLang="fr-FR" dirty="0" err="1" smtClean="0"/>
              <a:t>the</a:t>
            </a:r>
            <a:r>
              <a:rPr lang="de-CH" altLang="fr-FR" dirty="0" smtClean="0"/>
              <a:t> </a:t>
            </a:r>
            <a:r>
              <a:rPr lang="de-CH" altLang="fr-FR" dirty="0" err="1" smtClean="0"/>
              <a:t>endogenuous</a:t>
            </a:r>
            <a:r>
              <a:rPr lang="de-CH" altLang="fr-FR" dirty="0" smtClean="0"/>
              <a:t> circadian </a:t>
            </a:r>
            <a:r>
              <a:rPr lang="de-CH" altLang="fr-FR" dirty="0" err="1" smtClean="0"/>
              <a:t>rhythm</a:t>
            </a:r>
            <a:r>
              <a:rPr lang="de-CH" altLang="fr-FR" dirty="0" smtClean="0"/>
              <a:t> </a:t>
            </a:r>
            <a:r>
              <a:rPr lang="de-CH" altLang="fr-FR" dirty="0" err="1" smtClean="0"/>
              <a:t>to</a:t>
            </a:r>
            <a:r>
              <a:rPr lang="de-CH" altLang="fr-FR" dirty="0" smtClean="0"/>
              <a:t> </a:t>
            </a:r>
            <a:r>
              <a:rPr lang="de-CH" altLang="fr-FR" dirty="0" err="1" smtClean="0"/>
              <a:t>the</a:t>
            </a:r>
            <a:r>
              <a:rPr lang="de-CH" altLang="fr-FR" dirty="0" smtClean="0"/>
              <a:t> </a:t>
            </a:r>
            <a:r>
              <a:rPr lang="de-CH" altLang="fr-FR" dirty="0" err="1" smtClean="0"/>
              <a:t>external</a:t>
            </a:r>
            <a:r>
              <a:rPr lang="de-CH" altLang="fr-FR" dirty="0" smtClean="0"/>
              <a:t> 24-hour </a:t>
            </a:r>
            <a:r>
              <a:rPr lang="de-CH" altLang="fr-FR" dirty="0" err="1" smtClean="0"/>
              <a:t>rhythm</a:t>
            </a:r>
            <a:r>
              <a:rPr lang="de-CH" altLang="fr-FR" dirty="0" smtClean="0"/>
              <a:t> </a:t>
            </a:r>
            <a:r>
              <a:rPr lang="de-CH" altLang="fr-FR" dirty="0" err="1" smtClean="0"/>
              <a:t>through</a:t>
            </a:r>
            <a:r>
              <a:rPr lang="de-CH" altLang="fr-FR" dirty="0" smtClean="0"/>
              <a:t> such </a:t>
            </a:r>
            <a:r>
              <a:rPr lang="de-CH" altLang="fr-FR" dirty="0" err="1" smtClean="0"/>
              <a:t>photic</a:t>
            </a:r>
            <a:r>
              <a:rPr lang="de-CH" altLang="fr-FR" dirty="0" smtClean="0"/>
              <a:t> </a:t>
            </a:r>
            <a:r>
              <a:rPr lang="de-CH" altLang="fr-FR" dirty="0" err="1" smtClean="0"/>
              <a:t>imputs</a:t>
            </a:r>
            <a:r>
              <a:rPr lang="de-CH" altLang="fr-FR" dirty="0" smtClean="0"/>
              <a:t> </a:t>
            </a:r>
            <a:r>
              <a:rPr lang="de-CH" altLang="fr-FR" dirty="0" err="1" smtClean="0"/>
              <a:t>from</a:t>
            </a:r>
            <a:r>
              <a:rPr lang="de-CH" altLang="fr-FR" dirty="0" smtClean="0"/>
              <a:t> </a:t>
            </a:r>
            <a:r>
              <a:rPr lang="de-CH" altLang="fr-FR" dirty="0" err="1" smtClean="0"/>
              <a:t>the</a:t>
            </a:r>
            <a:r>
              <a:rPr lang="de-CH" altLang="fr-FR" dirty="0" smtClean="0"/>
              <a:t> </a:t>
            </a:r>
            <a:r>
              <a:rPr lang="de-CH" altLang="fr-FR" dirty="0" err="1" smtClean="0"/>
              <a:t>ld</a:t>
            </a:r>
            <a:r>
              <a:rPr lang="de-CH" altLang="fr-FR" dirty="0" smtClean="0"/>
              <a:t> </a:t>
            </a:r>
            <a:r>
              <a:rPr lang="de-CH" altLang="fr-FR" dirty="0" err="1" smtClean="0"/>
              <a:t>cycle</a:t>
            </a:r>
            <a:r>
              <a:rPr lang="de-CH" altLang="fr-FR" dirty="0" smtClean="0"/>
              <a:t> </a:t>
            </a:r>
            <a:r>
              <a:rPr lang="de-CH" altLang="fr-FR" dirty="0" err="1" smtClean="0"/>
              <a:t>is</a:t>
            </a:r>
            <a:r>
              <a:rPr lang="de-CH" altLang="fr-FR" dirty="0" smtClean="0"/>
              <a:t> </a:t>
            </a:r>
            <a:r>
              <a:rPr lang="de-CH" altLang="fr-FR" dirty="0" err="1" smtClean="0"/>
              <a:t>called</a:t>
            </a:r>
            <a:r>
              <a:rPr lang="de-CH" altLang="fr-FR" dirty="0" smtClean="0"/>
              <a:t> </a:t>
            </a:r>
            <a:r>
              <a:rPr lang="de-CH" altLang="fr-FR" dirty="0" err="1" smtClean="0"/>
              <a:t>entrainnment</a:t>
            </a:r>
            <a:r>
              <a:rPr lang="de-CH" altLang="fr-FR" dirty="0" smtClean="0"/>
              <a:t>. Other, non-</a:t>
            </a:r>
            <a:r>
              <a:rPr lang="de-CH" altLang="fr-FR" dirty="0" err="1" smtClean="0"/>
              <a:t>phtic</a:t>
            </a:r>
            <a:r>
              <a:rPr lang="de-CH" altLang="fr-FR" dirty="0" smtClean="0"/>
              <a:t> </a:t>
            </a:r>
            <a:r>
              <a:rPr lang="de-CH" altLang="fr-FR" dirty="0" err="1" smtClean="0"/>
              <a:t>cues</a:t>
            </a:r>
            <a:r>
              <a:rPr lang="de-CH" altLang="fr-FR" dirty="0" smtClean="0"/>
              <a:t> also </a:t>
            </a:r>
            <a:r>
              <a:rPr lang="de-CH" altLang="fr-FR" dirty="0" err="1" smtClean="0"/>
              <a:t>have</a:t>
            </a:r>
            <a:r>
              <a:rPr lang="de-CH" altLang="fr-FR" dirty="0" smtClean="0"/>
              <a:t> </a:t>
            </a:r>
            <a:r>
              <a:rPr lang="de-CH" altLang="fr-FR" dirty="0" err="1" smtClean="0"/>
              <a:t>the</a:t>
            </a:r>
            <a:r>
              <a:rPr lang="de-CH" altLang="fr-FR" dirty="0" smtClean="0"/>
              <a:t> </a:t>
            </a:r>
            <a:r>
              <a:rPr lang="de-CH" altLang="fr-FR" dirty="0" err="1" smtClean="0"/>
              <a:t>ability</a:t>
            </a:r>
            <a:r>
              <a:rPr lang="de-CH" altLang="fr-FR" dirty="0" smtClean="0"/>
              <a:t> </a:t>
            </a:r>
            <a:r>
              <a:rPr lang="de-CH" altLang="fr-FR" dirty="0" err="1" smtClean="0"/>
              <a:t>to</a:t>
            </a:r>
            <a:r>
              <a:rPr lang="de-CH" altLang="fr-FR" dirty="0" smtClean="0"/>
              <a:t> </a:t>
            </a:r>
            <a:r>
              <a:rPr lang="de-CH" altLang="fr-FR" dirty="0" err="1" smtClean="0"/>
              <a:t>entrain</a:t>
            </a:r>
            <a:r>
              <a:rPr lang="de-CH" altLang="fr-FR" dirty="0" smtClean="0"/>
              <a:t> </a:t>
            </a:r>
            <a:r>
              <a:rPr lang="de-CH" altLang="fr-FR" dirty="0" err="1" smtClean="0"/>
              <a:t>the</a:t>
            </a:r>
            <a:r>
              <a:rPr lang="de-CH" altLang="fr-FR" dirty="0" smtClean="0"/>
              <a:t> circadian </a:t>
            </a:r>
            <a:r>
              <a:rPr lang="de-CH" altLang="fr-FR" dirty="0" err="1" smtClean="0"/>
              <a:t>rhythms</a:t>
            </a:r>
            <a:r>
              <a:rPr lang="de-CH" altLang="fr-FR" dirty="0" smtClean="0"/>
              <a:t>. Food, </a:t>
            </a:r>
            <a:r>
              <a:rPr lang="de-CH" altLang="fr-FR" dirty="0" err="1" smtClean="0"/>
              <a:t>physical</a:t>
            </a:r>
            <a:r>
              <a:rPr lang="de-CH" altLang="fr-FR" dirty="0" smtClean="0"/>
              <a:t> </a:t>
            </a:r>
            <a:r>
              <a:rPr lang="de-CH" altLang="fr-FR" dirty="0" err="1" smtClean="0"/>
              <a:t>or</a:t>
            </a:r>
            <a:r>
              <a:rPr lang="de-CH" altLang="fr-FR" dirty="0" smtClean="0"/>
              <a:t> </a:t>
            </a:r>
            <a:r>
              <a:rPr lang="de-CH" altLang="fr-FR" dirty="0" err="1" smtClean="0"/>
              <a:t>socio</a:t>
            </a:r>
            <a:r>
              <a:rPr lang="de-CH" altLang="fr-FR" dirty="0" smtClean="0"/>
              <a:t>-professional </a:t>
            </a:r>
            <a:r>
              <a:rPr lang="de-CH" altLang="fr-FR" dirty="0" err="1" smtClean="0"/>
              <a:t>activity</a:t>
            </a:r>
            <a:r>
              <a:rPr lang="de-CH" altLang="fr-FR" dirty="0" smtClean="0"/>
              <a:t>.</a:t>
            </a:r>
          </a:p>
        </p:txBody>
      </p:sp>
      <p:sp>
        <p:nvSpPr>
          <p:cNvPr id="4" name="Foliennummernplatzhalter 3"/>
          <p:cNvSpPr>
            <a:spLocks noGrp="1"/>
          </p:cNvSpPr>
          <p:nvPr>
            <p:ph type="sldNum" sz="quarter" idx="10"/>
          </p:nvPr>
        </p:nvSpPr>
        <p:spPr/>
        <p:txBody>
          <a:bodyPr/>
          <a:lstStyle/>
          <a:p>
            <a:fld id="{30691286-3E2C-4232-B25A-81A37BC35CC5}" type="slidenum">
              <a:rPr lang="de-CH" smtClean="0"/>
              <a:t>6</a:t>
            </a:fld>
            <a:endParaRPr lang="de-CH"/>
          </a:p>
        </p:txBody>
      </p:sp>
    </p:spTree>
    <p:extLst>
      <p:ext uri="{BB962C8B-B14F-4D97-AF65-F5344CB8AC3E}">
        <p14:creationId xmlns:p14="http://schemas.microsoft.com/office/powerpoint/2010/main" val="3165825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Timing and </a:t>
            </a:r>
            <a:r>
              <a:rPr lang="fr-BE" dirty="0" err="1" smtClean="0"/>
              <a:t>history</a:t>
            </a:r>
            <a:r>
              <a:rPr lang="fr-BE" dirty="0" smtClean="0"/>
              <a:t> </a:t>
            </a:r>
            <a:r>
              <a:rPr lang="fr-BE" dirty="0" err="1" smtClean="0"/>
              <a:t>can</a:t>
            </a:r>
            <a:r>
              <a:rPr lang="fr-BE" dirty="0" smtClean="0"/>
              <a:t> </a:t>
            </a:r>
            <a:r>
              <a:rPr lang="fr-BE" dirty="0" err="1" smtClean="0"/>
              <a:t>modify</a:t>
            </a:r>
            <a:r>
              <a:rPr lang="fr-BE" dirty="0" smtClean="0"/>
              <a:t> </a:t>
            </a:r>
            <a:r>
              <a:rPr lang="fr-BE" dirty="0" err="1" smtClean="0"/>
              <a:t>neurobehaviorla</a:t>
            </a:r>
            <a:r>
              <a:rPr lang="fr-BE" dirty="0" smtClean="0"/>
              <a:t> as </a:t>
            </a:r>
            <a:r>
              <a:rPr lang="fr-BE" dirty="0" err="1" smtClean="0"/>
              <a:t>appraised</a:t>
            </a:r>
            <a:r>
              <a:rPr lang="fr-BE" dirty="0" smtClean="0"/>
              <a:t> and </a:t>
            </a:r>
            <a:r>
              <a:rPr lang="fr-BE" dirty="0" err="1" smtClean="0"/>
              <a:t>re-appraised</a:t>
            </a:r>
            <a:r>
              <a:rPr lang="fr-BE" dirty="0" smtClean="0"/>
              <a:t> and </a:t>
            </a:r>
            <a:r>
              <a:rPr lang="fr-BE" dirty="0" err="1" smtClean="0"/>
              <a:t>re-re-appraised</a:t>
            </a:r>
            <a:r>
              <a:rPr lang="fr-BE" dirty="0" smtClean="0"/>
              <a:t> by the 2-process model of </a:t>
            </a:r>
            <a:r>
              <a:rPr lang="fr-BE" dirty="0" err="1" smtClean="0"/>
              <a:t>sleep</a:t>
            </a:r>
            <a:r>
              <a:rPr lang="fr-BE" dirty="0" smtClean="0"/>
              <a:t> and </a:t>
            </a:r>
            <a:r>
              <a:rPr lang="fr-BE" dirty="0" err="1" smtClean="0"/>
              <a:t>wake</a:t>
            </a:r>
            <a:r>
              <a:rPr lang="fr-BE" dirty="0" smtClean="0"/>
              <a:t> </a:t>
            </a:r>
            <a:r>
              <a:rPr lang="fr-BE" dirty="0" err="1" smtClean="0"/>
              <a:t>regulation</a:t>
            </a:r>
            <a:r>
              <a:rPr lang="fr-BE" dirty="0" smtClean="0"/>
              <a:t>. In </a:t>
            </a:r>
            <a:r>
              <a:rPr lang="fr-BE" dirty="0" err="1" smtClean="0"/>
              <a:t>this</a:t>
            </a:r>
            <a:r>
              <a:rPr lang="fr-BE" dirty="0" smtClean="0"/>
              <a:t> model C and S…</a:t>
            </a:r>
            <a:r>
              <a:rPr lang="fr-BE" dirty="0" err="1" smtClean="0"/>
              <a:t>Linear</a:t>
            </a:r>
            <a:r>
              <a:rPr lang="fr-BE" dirty="0" smtClean="0"/>
              <a:t> </a:t>
            </a:r>
            <a:r>
              <a:rPr lang="fr-BE" dirty="0" err="1" smtClean="0"/>
              <a:t>increase</a:t>
            </a:r>
            <a:r>
              <a:rPr lang="fr-BE" dirty="0" smtClean="0"/>
              <a:t>, </a:t>
            </a:r>
            <a:r>
              <a:rPr lang="fr-BE" dirty="0" err="1" smtClean="0"/>
              <a:t>superimposed</a:t>
            </a:r>
            <a:r>
              <a:rPr lang="fr-BE" dirty="0" smtClean="0"/>
              <a:t> </a:t>
            </a:r>
            <a:r>
              <a:rPr lang="fr-BE" dirty="0" err="1" smtClean="0"/>
              <a:t>with</a:t>
            </a:r>
            <a:r>
              <a:rPr lang="fr-BE" dirty="0" smtClean="0"/>
              <a:t> nearly-24 </a:t>
            </a:r>
            <a:r>
              <a:rPr lang="fr-BE" dirty="0" err="1" smtClean="0"/>
              <a:t>endogenuous</a:t>
            </a:r>
            <a:r>
              <a:rPr lang="fr-BE" dirty="0" smtClean="0"/>
              <a:t> modulation of </a:t>
            </a:r>
            <a:r>
              <a:rPr lang="fr-BE" dirty="0" err="1" smtClean="0"/>
              <a:t>sleep</a:t>
            </a:r>
            <a:r>
              <a:rPr lang="fr-BE" dirty="0" smtClean="0"/>
              <a:t> or </a:t>
            </a:r>
            <a:r>
              <a:rPr lang="fr-BE" dirty="0" err="1" smtClean="0"/>
              <a:t>wake</a:t>
            </a:r>
            <a:r>
              <a:rPr lang="fr-BE" dirty="0" smtClean="0"/>
              <a:t> </a:t>
            </a:r>
            <a:r>
              <a:rPr lang="fr-BE" dirty="0" err="1" smtClean="0"/>
              <a:t>propensity</a:t>
            </a:r>
            <a:r>
              <a:rPr lang="fr-BE" dirty="0" smtClean="0"/>
              <a:t>, </a:t>
            </a:r>
            <a:r>
              <a:rPr lang="fr-BE" dirty="0" err="1" smtClean="0"/>
              <a:t>consolidated</a:t>
            </a:r>
            <a:r>
              <a:rPr lang="fr-BE" dirty="0" smtClean="0"/>
              <a:t> bouts …</a:t>
            </a:r>
          </a:p>
          <a:p>
            <a:endParaRPr lang="fr-BE" dirty="0" smtClean="0"/>
          </a:p>
          <a:p>
            <a:r>
              <a:rPr lang="fr-BE" dirty="0" smtClean="0"/>
              <a:t>This model </a:t>
            </a:r>
            <a:r>
              <a:rPr lang="fr-BE" dirty="0" err="1" smtClean="0"/>
              <a:t>accounts</a:t>
            </a:r>
            <a:r>
              <a:rPr lang="fr-BE" dirty="0" smtClean="0"/>
              <a:t> for the duration, timing and </a:t>
            </a:r>
            <a:r>
              <a:rPr lang="fr-BE" dirty="0" err="1" smtClean="0"/>
              <a:t>quality</a:t>
            </a:r>
            <a:r>
              <a:rPr lang="fr-BE" dirty="0" smtClean="0"/>
              <a:t> of </a:t>
            </a:r>
            <a:r>
              <a:rPr lang="fr-BE" dirty="0" err="1" smtClean="0"/>
              <a:t>sleep</a:t>
            </a:r>
            <a:endParaRPr lang="en-US" dirty="0" smtClean="0"/>
          </a:p>
          <a:p>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7</a:t>
            </a:fld>
            <a:endParaRPr lang="de-DE"/>
          </a:p>
        </p:txBody>
      </p:sp>
    </p:spTree>
    <p:extLst>
      <p:ext uri="{BB962C8B-B14F-4D97-AF65-F5344CB8AC3E}">
        <p14:creationId xmlns:p14="http://schemas.microsoft.com/office/powerpoint/2010/main" val="3272944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spcBef>
                <a:spcPct val="30000"/>
              </a:spcBef>
              <a:defRPr sz="1100">
                <a:solidFill>
                  <a:schemeClr val="tx1"/>
                </a:solidFill>
                <a:latin typeface="Arial" charset="0"/>
              </a:defRPr>
            </a:lvl1pPr>
            <a:lvl2pPr marL="685817" indent="-263776" eaLnBrk="0" hangingPunct="0">
              <a:spcBef>
                <a:spcPct val="30000"/>
              </a:spcBef>
              <a:defRPr sz="1100">
                <a:solidFill>
                  <a:schemeClr val="tx1"/>
                </a:solidFill>
                <a:latin typeface="Arial" charset="0"/>
              </a:defRPr>
            </a:lvl2pPr>
            <a:lvl3pPr marL="1055103" indent="-211021" eaLnBrk="0" hangingPunct="0">
              <a:spcBef>
                <a:spcPct val="30000"/>
              </a:spcBef>
              <a:defRPr sz="1100">
                <a:solidFill>
                  <a:schemeClr val="tx1"/>
                </a:solidFill>
                <a:latin typeface="Arial" charset="0"/>
              </a:defRPr>
            </a:lvl3pPr>
            <a:lvl4pPr marL="1477145" indent="-211021" eaLnBrk="0" hangingPunct="0">
              <a:spcBef>
                <a:spcPct val="30000"/>
              </a:spcBef>
              <a:defRPr sz="1100">
                <a:solidFill>
                  <a:schemeClr val="tx1"/>
                </a:solidFill>
                <a:latin typeface="Arial" charset="0"/>
              </a:defRPr>
            </a:lvl4pPr>
            <a:lvl5pPr marL="1899186" indent="-211021" eaLnBrk="0" hangingPunct="0">
              <a:spcBef>
                <a:spcPct val="30000"/>
              </a:spcBef>
              <a:defRPr sz="1100">
                <a:solidFill>
                  <a:schemeClr val="tx1"/>
                </a:solidFill>
                <a:latin typeface="Arial" charset="0"/>
              </a:defRPr>
            </a:lvl5pPr>
            <a:lvl6pPr marL="2321227" indent="-211021" eaLnBrk="0" fontAlgn="base" hangingPunct="0">
              <a:spcBef>
                <a:spcPct val="30000"/>
              </a:spcBef>
              <a:spcAft>
                <a:spcPct val="0"/>
              </a:spcAft>
              <a:defRPr sz="1100">
                <a:solidFill>
                  <a:schemeClr val="tx1"/>
                </a:solidFill>
                <a:latin typeface="Arial" charset="0"/>
              </a:defRPr>
            </a:lvl6pPr>
            <a:lvl7pPr marL="2743269" indent="-211021" eaLnBrk="0" fontAlgn="base" hangingPunct="0">
              <a:spcBef>
                <a:spcPct val="30000"/>
              </a:spcBef>
              <a:spcAft>
                <a:spcPct val="0"/>
              </a:spcAft>
              <a:defRPr sz="1100">
                <a:solidFill>
                  <a:schemeClr val="tx1"/>
                </a:solidFill>
                <a:latin typeface="Arial" charset="0"/>
              </a:defRPr>
            </a:lvl7pPr>
            <a:lvl8pPr marL="3165310" indent="-211021" eaLnBrk="0" fontAlgn="base" hangingPunct="0">
              <a:spcBef>
                <a:spcPct val="30000"/>
              </a:spcBef>
              <a:spcAft>
                <a:spcPct val="0"/>
              </a:spcAft>
              <a:defRPr sz="1100">
                <a:solidFill>
                  <a:schemeClr val="tx1"/>
                </a:solidFill>
                <a:latin typeface="Arial" charset="0"/>
              </a:defRPr>
            </a:lvl8pPr>
            <a:lvl9pPr marL="3587351" indent="-211021"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85FCF81A-B645-46F6-89D7-E6F5DF887722}" type="slidenum">
              <a:rPr lang="de-CH" altLang="fr-FR" sz="1200"/>
              <a:pPr eaLnBrk="1" hangingPunct="1">
                <a:spcBef>
                  <a:spcPct val="0"/>
                </a:spcBef>
              </a:pPr>
              <a:t>9</a:t>
            </a:fld>
            <a:endParaRPr lang="de-CH" altLang="fr-FR" sz="120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913991" y="4342939"/>
            <a:ext cx="5030018" cy="4114587"/>
          </a:xfrm>
          <a:noFill/>
        </p:spPr>
        <p:txBody>
          <a:bodyPr/>
          <a:lstStyle/>
          <a:p>
            <a:pPr eaLnBrk="1" hangingPunct="1"/>
            <a:r>
              <a:rPr lang="de-DE" altLang="fr-FR" smtClean="0"/>
              <a:t>In humans, early evidences of the existence of endogenuous circadian rhythms have been collected in so called bunker experiments. In these experiments, volunteers and with them, the experimenters lived under conditions in which the previsously mentionned Zeitgeber or timegivers were absent. Under those conditions. This Figure represents a single case, who lived under entrained conditions for the first 20 days (bright light conditions). Under these conditions, the period the circadian rhythm was 24 hours, consisting in about 8 hours of sleep (in yellow) followed or preceded by 16 hours of wakefulness, occuring every time at the same time of the day (24-8). However, from day 20 on, the subject lived under constant dim light conditions. Under these conditions, the circa. Period was no more synchronized to exactly 24 hours and adopted its endogenuous period, here in this case 25.3 hours, it starts to free run. Aschoff concluded  </a:t>
            </a:r>
            <a:r>
              <a:rPr lang="en-US" altLang="fr-FR" smtClean="0"/>
              <a:t>that humans — like the plants investigated by de Mairan — have endogenous circadian cycles. </a:t>
            </a:r>
          </a:p>
          <a:p>
            <a:pPr eaLnBrk="1" hangingPunct="1"/>
            <a:endParaRPr lang="de-DE" altLang="fr-FR" smtClean="0"/>
          </a:p>
        </p:txBody>
      </p:sp>
    </p:spTree>
    <p:extLst>
      <p:ext uri="{BB962C8B-B14F-4D97-AF65-F5344CB8AC3E}">
        <p14:creationId xmlns:p14="http://schemas.microsoft.com/office/powerpoint/2010/main" val="1048143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spcBef>
                <a:spcPct val="30000"/>
              </a:spcBef>
              <a:defRPr sz="1100">
                <a:solidFill>
                  <a:schemeClr val="tx1"/>
                </a:solidFill>
                <a:latin typeface="Arial" charset="0"/>
              </a:defRPr>
            </a:lvl1pPr>
            <a:lvl2pPr marL="685817" indent="-263776" eaLnBrk="0" hangingPunct="0">
              <a:spcBef>
                <a:spcPct val="30000"/>
              </a:spcBef>
              <a:defRPr sz="1100">
                <a:solidFill>
                  <a:schemeClr val="tx1"/>
                </a:solidFill>
                <a:latin typeface="Arial" charset="0"/>
              </a:defRPr>
            </a:lvl2pPr>
            <a:lvl3pPr marL="1055103" indent="-211021" eaLnBrk="0" hangingPunct="0">
              <a:spcBef>
                <a:spcPct val="30000"/>
              </a:spcBef>
              <a:defRPr sz="1100">
                <a:solidFill>
                  <a:schemeClr val="tx1"/>
                </a:solidFill>
                <a:latin typeface="Arial" charset="0"/>
              </a:defRPr>
            </a:lvl3pPr>
            <a:lvl4pPr marL="1477145" indent="-211021" eaLnBrk="0" hangingPunct="0">
              <a:spcBef>
                <a:spcPct val="30000"/>
              </a:spcBef>
              <a:defRPr sz="1100">
                <a:solidFill>
                  <a:schemeClr val="tx1"/>
                </a:solidFill>
                <a:latin typeface="Arial" charset="0"/>
              </a:defRPr>
            </a:lvl4pPr>
            <a:lvl5pPr marL="1899186" indent="-211021" eaLnBrk="0" hangingPunct="0">
              <a:spcBef>
                <a:spcPct val="30000"/>
              </a:spcBef>
              <a:defRPr sz="1100">
                <a:solidFill>
                  <a:schemeClr val="tx1"/>
                </a:solidFill>
                <a:latin typeface="Arial" charset="0"/>
              </a:defRPr>
            </a:lvl5pPr>
            <a:lvl6pPr marL="2321227" indent="-211021" eaLnBrk="0" fontAlgn="base" hangingPunct="0">
              <a:spcBef>
                <a:spcPct val="30000"/>
              </a:spcBef>
              <a:spcAft>
                <a:spcPct val="0"/>
              </a:spcAft>
              <a:defRPr sz="1100">
                <a:solidFill>
                  <a:schemeClr val="tx1"/>
                </a:solidFill>
                <a:latin typeface="Arial" charset="0"/>
              </a:defRPr>
            </a:lvl6pPr>
            <a:lvl7pPr marL="2743269" indent="-211021" eaLnBrk="0" fontAlgn="base" hangingPunct="0">
              <a:spcBef>
                <a:spcPct val="30000"/>
              </a:spcBef>
              <a:spcAft>
                <a:spcPct val="0"/>
              </a:spcAft>
              <a:defRPr sz="1100">
                <a:solidFill>
                  <a:schemeClr val="tx1"/>
                </a:solidFill>
                <a:latin typeface="Arial" charset="0"/>
              </a:defRPr>
            </a:lvl7pPr>
            <a:lvl8pPr marL="3165310" indent="-211021" eaLnBrk="0" fontAlgn="base" hangingPunct="0">
              <a:spcBef>
                <a:spcPct val="30000"/>
              </a:spcBef>
              <a:spcAft>
                <a:spcPct val="0"/>
              </a:spcAft>
              <a:defRPr sz="1100">
                <a:solidFill>
                  <a:schemeClr val="tx1"/>
                </a:solidFill>
                <a:latin typeface="Arial" charset="0"/>
              </a:defRPr>
            </a:lvl8pPr>
            <a:lvl9pPr marL="3587351" indent="-211021"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84F06F97-E9BF-41FA-93E4-E861A4390B04}" type="slidenum">
              <a:rPr lang="de-CH" altLang="fr-FR" sz="1200"/>
              <a:pPr eaLnBrk="1" hangingPunct="1">
                <a:spcBef>
                  <a:spcPct val="0"/>
                </a:spcBef>
              </a:pPr>
              <a:t>10</a:t>
            </a:fld>
            <a:endParaRPr lang="de-CH" altLang="fr-FR"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r>
              <a:rPr lang="de-CH" altLang="fr-FR" smtClean="0"/>
              <a:t>This protocol was adapted by the sleep researchers of the Boston group who systematically tested human participants in isolated conditions by applying the FD protocol. This Figure represents a t</a:t>
            </a:r>
            <a:r>
              <a:rPr lang="en-US" altLang="fr-FR" smtClean="0"/>
              <a:t>riple-raster plot of a 25-day forced desynchrony protocol. Each successive 24-h period is plotted next to and beneath each other. Black bars indicate sleep, white spaces wakefulness. The subjects were placed on a 28-h rest-activity cycle and light-dark cycle during which the they were scheduled to be awake for 18.7 h (light &lt;15 lux) and asleep for 9.3 h (light &lt;0.03 lux). The black bars indicate the distribution of scheduled sleep episodes throughout the protocol. Dashed lines indicate the fitted maximum of the endogenous circadian melatonin rhythm across days, which drifted to a later phase position relative to clock time. In this example the intrinsic circadian period of the melatonin rhythm was assumed to be 24.2 h.</a:t>
            </a:r>
          </a:p>
          <a:p>
            <a:r>
              <a:rPr lang="en-US" altLang="fr-FR" smtClean="0"/>
              <a:t>The data are plotted with respect to clock time. Right-hand panel: Triple-raster plot of a 25-day</a:t>
            </a:r>
          </a:p>
          <a:p>
            <a:r>
              <a:rPr lang="en-US" altLang="fr-FR" smtClean="0"/>
              <a:t>forced desynchrony protocol. In this example the subjects were placed on a 28-h rest-activity</a:t>
            </a:r>
          </a:p>
          <a:p>
            <a:r>
              <a:rPr lang="en-US" altLang="fr-FR" smtClean="0"/>
              <a:t>cycle and light-dark cycle during which the subjects were scheduled to be awake for 18.7 h and</a:t>
            </a:r>
          </a:p>
          <a:p>
            <a:r>
              <a:rPr lang="de-CH" altLang="fr-FR" smtClean="0"/>
              <a:t>asleep for 9.3 h.</a:t>
            </a:r>
          </a:p>
          <a:p>
            <a:endParaRPr lang="de-CH" altLang="fr-FR" smtClean="0"/>
          </a:p>
          <a:p>
            <a:r>
              <a:rPr lang="de-CH" altLang="fr-FR" smtClean="0"/>
              <a:t>FD : The forced desynchrony paradigm</a:t>
            </a:r>
          </a:p>
          <a:p>
            <a:r>
              <a:rPr lang="en-US" altLang="fr-FR" smtClean="0"/>
              <a:t>Under normal, so-called entrained conditions, the</a:t>
            </a:r>
          </a:p>
          <a:p>
            <a:r>
              <a:rPr lang="en-US" altLang="fr-FR" smtClean="0"/>
              <a:t>sleep–wake cycle and the circadian rhythms of</a:t>
            </a:r>
          </a:p>
          <a:p>
            <a:r>
              <a:rPr lang="en-US" altLang="fr-FR" smtClean="0"/>
              <a:t>various physiological and cognitive functions are synchronizedwith</a:t>
            </a:r>
          </a:p>
          <a:p>
            <a:r>
              <a:rPr lang="en-US" altLang="fr-FR" smtClean="0"/>
              <a:t>each other andwith the diurnal light–</a:t>
            </a:r>
          </a:p>
          <a:p>
            <a:r>
              <a:rPr lang="en-US" altLang="fr-FR" smtClean="0"/>
              <a:t>dark cycle. In humans, the timing of sleep and wakefulness</a:t>
            </a:r>
          </a:p>
          <a:p>
            <a:r>
              <a:rPr lang="en-US" altLang="fr-FR" smtClean="0"/>
              <a:t>is such that the main sleep episode usually</a:t>
            </a:r>
          </a:p>
          <a:p>
            <a:r>
              <a:rPr lang="en-US" altLang="fr-FR" smtClean="0"/>
              <a:t>starts on the falling limb of the CBT rhythm, while</a:t>
            </a:r>
          </a:p>
          <a:p>
            <a:r>
              <a:rPr lang="en-US" altLang="fr-FR" smtClean="0"/>
              <a:t>sleep termination in the morning coincides with the</a:t>
            </a:r>
          </a:p>
          <a:p>
            <a:r>
              <a:rPr lang="en-US" altLang="fr-FR" smtClean="0"/>
              <a:t>rising portion of theCBT rhythm. This synchronism</a:t>
            </a:r>
          </a:p>
          <a:p>
            <a:r>
              <a:rPr lang="en-US" altLang="fr-FR" smtClean="0"/>
              <a:t>makes it impossible to disentangle the respective contributions</a:t>
            </a:r>
          </a:p>
          <a:p>
            <a:r>
              <a:rPr lang="en-US" altLang="fr-FR" smtClean="0"/>
              <a:t>of the circadian and homeostatic processes</a:t>
            </a:r>
          </a:p>
          <a:p>
            <a:r>
              <a:rPr lang="de-CH" altLang="fr-FR" smtClean="0"/>
              <a:t>under entrained conditions.</a:t>
            </a:r>
          </a:p>
          <a:p>
            <a:r>
              <a:rPr lang="en-US" altLang="fr-FR" smtClean="0"/>
              <a:t>During a forced desynchrony (FD) protocol, subjects</a:t>
            </a:r>
          </a:p>
          <a:p>
            <a:r>
              <a:rPr lang="en-US" altLang="fr-FR" smtClean="0"/>
              <a:t>are isolated from the usual time givers (i.e.,</a:t>
            </a:r>
          </a:p>
          <a:p>
            <a:r>
              <a:rPr lang="en-US" altLang="fr-FR" smtClean="0"/>
              <a:t>Zeitgebers) and are exposed for weeks to an artificial</a:t>
            </a:r>
          </a:p>
          <a:p>
            <a:r>
              <a:rPr lang="en-US" altLang="fr-FR" smtClean="0"/>
              <a:t>sleep/wake schedule with a “day” duration that is significantly</a:t>
            </a:r>
          </a:p>
          <a:p>
            <a:r>
              <a:rPr lang="en-US" altLang="fr-FR" smtClean="0"/>
              <a:t>shorter (e.g., 19 hr) or longer (e.g., 28 hr)</a:t>
            </a:r>
          </a:p>
          <a:p>
            <a:r>
              <a:rPr lang="en-US" altLang="fr-FR" smtClean="0"/>
              <a:t>than the normal 24-hr day. As “days” are passing</a:t>
            </a:r>
          </a:p>
          <a:p>
            <a:r>
              <a:rPr lang="en-US" altLang="fr-FR" smtClean="0"/>
              <a:t>by, the procedure forces a progressive desynchronization</a:t>
            </a:r>
          </a:p>
          <a:p>
            <a:r>
              <a:rPr lang="en-US" altLang="fr-FR" smtClean="0"/>
              <a:t>of the artificial sleep–wake cycle from the</a:t>
            </a:r>
          </a:p>
          <a:p>
            <a:r>
              <a:rPr lang="en-US" altLang="fr-FR" smtClean="0"/>
              <a:t>endogenous circadian cycle. Indeed, the endogenous</a:t>
            </a:r>
          </a:p>
          <a:p>
            <a:r>
              <a:rPr lang="en-US" altLang="fr-FR" smtClean="0"/>
              <a:t>circadian pacemaker becomes unable to keep track of</a:t>
            </a:r>
          </a:p>
          <a:p>
            <a:r>
              <a:rPr lang="en-US" altLang="fr-FR" smtClean="0"/>
              <a:t>the imposed, extreme sleep–wake cycle and consequently</a:t>
            </a:r>
          </a:p>
          <a:p>
            <a:r>
              <a:rPr lang="en-US" altLang="fr-FR" smtClean="0"/>
              <a:t>starts to follow its own rhythm, it starts “free running” (Kleitman, 1987; see</a:t>
            </a:r>
          </a:p>
          <a:p>
            <a:r>
              <a:rPr lang="en-US" altLang="fr-FR" smtClean="0"/>
              <a:t>Figure 2). This paradigm has the unique advantage</a:t>
            </a:r>
          </a:p>
          <a:p>
            <a:r>
              <a:rPr lang="en-US" altLang="fr-FR" smtClean="0"/>
              <a:t>to truly separate the influence of homeostatic sleep</a:t>
            </a:r>
          </a:p>
          <a:p>
            <a:r>
              <a:rPr lang="en-US" altLang="fr-FR" smtClean="0"/>
              <a:t>pressure from that of the circadian pacemaker.</a:t>
            </a:r>
          </a:p>
          <a:p>
            <a:r>
              <a:rPr lang="en-US" altLang="fr-FR" smtClean="0"/>
              <a:t>However, the disadvantage of the FD protocol is</a:t>
            </a:r>
          </a:p>
          <a:p>
            <a:r>
              <a:rPr lang="en-US" altLang="fr-FR" smtClean="0"/>
              <a:t>that the technique is extremely time consuming and</a:t>
            </a:r>
          </a:p>
          <a:p>
            <a:r>
              <a:rPr lang="en-US" altLang="fr-FR" smtClean="0"/>
              <a:t>difficult, since subjects have to be kept for weeks in</a:t>
            </a:r>
          </a:p>
          <a:p>
            <a:r>
              <a:rPr lang="en-US" altLang="fr-FR" smtClean="0"/>
              <a:t>a room strictly isolated from the usual external circadian</a:t>
            </a:r>
          </a:p>
          <a:p>
            <a:r>
              <a:rPr lang="en-US" altLang="fr-FR" smtClean="0"/>
              <a:t>synchronizers (i.e., the Zeitgebers) such as daily</a:t>
            </a:r>
          </a:p>
          <a:p>
            <a:r>
              <a:rPr lang="en-US" altLang="fr-FR" smtClean="0"/>
              <a:t>light and temperature variations, but also from culturally</a:t>
            </a:r>
          </a:p>
          <a:p>
            <a:r>
              <a:rPr lang="en-US" altLang="fr-FR" smtClean="0"/>
              <a:t>and socially related cues (for instance, meal times</a:t>
            </a:r>
          </a:p>
          <a:p>
            <a:r>
              <a:rPr lang="en-US" altLang="fr-FR" smtClean="0"/>
              <a:t>or sounds typically associated with the beginning or</a:t>
            </a:r>
          </a:p>
          <a:p>
            <a:r>
              <a:rPr lang="en-US" altLang="fr-FR" smtClean="0"/>
              <a:t>the end of a day’s work).</a:t>
            </a:r>
          </a:p>
          <a:p>
            <a:endParaRPr lang="en-US" altLang="fr-FR" smtClean="0"/>
          </a:p>
          <a:p>
            <a:pPr eaLnBrk="1" hangingPunct="1"/>
            <a:endParaRPr lang="de-DE" altLang="fr-FR" smtClean="0"/>
          </a:p>
        </p:txBody>
      </p:sp>
    </p:spTree>
    <p:extLst>
      <p:ext uri="{BB962C8B-B14F-4D97-AF65-F5344CB8AC3E}">
        <p14:creationId xmlns:p14="http://schemas.microsoft.com/office/powerpoint/2010/main" val="2482725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olienbildplatzhalter 1"/>
          <p:cNvSpPr>
            <a:spLocks noGrp="1" noRot="1" noChangeAspect="1" noTextEdit="1"/>
          </p:cNvSpPr>
          <p:nvPr>
            <p:ph type="sldImg"/>
          </p:nvPr>
        </p:nvSpPr>
        <p:spPr>
          <a:ln/>
        </p:spPr>
      </p:sp>
      <p:sp>
        <p:nvSpPr>
          <p:cNvPr id="111619" name="Notizenplatzhalter 2"/>
          <p:cNvSpPr>
            <a:spLocks noGrp="1"/>
          </p:cNvSpPr>
          <p:nvPr>
            <p:ph type="body" idx="1"/>
          </p:nvPr>
        </p:nvSpPr>
        <p:spPr>
          <a:noFill/>
        </p:spPr>
        <p:txBody>
          <a:bodyPr/>
          <a:lstStyle/>
          <a:p>
            <a:r>
              <a:rPr lang="de-CH" altLang="fr-FR" smtClean="0"/>
              <a:t>This kind of protocol allows to investigate thus sleep parameters under different homeostatic sleep pressure conditions at virtually all circadian phases. A typical output of such kind of studies is plotted in the 3D plot in which the amount of wakefulness during a sleep episode is plotted in function of circadian phase (also translated into corresponding time of day) and time spent in the sleep episode for example. It tells us firstly, that the amount of wakefulness within a sleep episode varies according to circadian phase, and that the amplitude of this circadian modulation depends on the time spent in the sleep episode. In other words, at the beginning of the sleep episode, subjects are present relatively few amount of waekfulness in all circadian phases (expect a 22h00, where we can see a little increase even at the beginning of the sleep episode. However, more we spent time in the sleep episode, more the amount of wakefulness presents a circadian pattern, such that at 240d or at 22 in the evening, we spent half of the time in wakefulness, indicating very non-optimal sleep efficiency. Functionally, this means that if sleep is scheduled at a circadian phase, corresponding to the biological day under entrained conditions, we are unable to achieve a consolidated 8-hour period of sleep, even if we spent 18 hours awake before (control for the homeostatic process). </a:t>
            </a:r>
          </a:p>
          <a:p>
            <a:endParaRPr lang="de-CH" altLang="fr-FR" smtClean="0"/>
          </a:p>
          <a:p>
            <a:r>
              <a:rPr lang="de-CH" altLang="fr-FR" smtClean="0"/>
              <a:t>Functional significance of the phase relationship between the circadian and homeostatic sleep propensity rhythm. This Figure illustrates sleep consolidation as a function of both circadian face and time since start of the sleep episode. Trajectories that are traversed during a normal nocturnal sleep epsidode and during a sleep episode initiated a few hours after the temperature nadir, which is typical scenario for night shift work, are indicated. Obviously, only when sleep is initiated close to the wake maintenance zone can sleep be maintenained for 8h or more. </a:t>
            </a:r>
          </a:p>
        </p:txBody>
      </p:sp>
      <p:sp>
        <p:nvSpPr>
          <p:cNvPr id="111620" name="Foliennummernplatzhalter 3"/>
          <p:cNvSpPr>
            <a:spLocks noGrp="1"/>
          </p:cNvSpPr>
          <p:nvPr>
            <p:ph type="sldNum" sz="quarter" idx="5"/>
          </p:nvPr>
        </p:nvSpPr>
        <p:spPr>
          <a:noFill/>
        </p:spPr>
        <p:txBody>
          <a:bodyPr/>
          <a:lstStyle>
            <a:lvl1pPr eaLnBrk="0" hangingPunct="0">
              <a:spcBef>
                <a:spcPct val="30000"/>
              </a:spcBef>
              <a:defRPr sz="1100">
                <a:solidFill>
                  <a:schemeClr val="tx1"/>
                </a:solidFill>
                <a:latin typeface="Arial" charset="0"/>
              </a:defRPr>
            </a:lvl1pPr>
            <a:lvl2pPr marL="685817" indent="-263776" eaLnBrk="0" hangingPunct="0">
              <a:spcBef>
                <a:spcPct val="30000"/>
              </a:spcBef>
              <a:defRPr sz="1100">
                <a:solidFill>
                  <a:schemeClr val="tx1"/>
                </a:solidFill>
                <a:latin typeface="Arial" charset="0"/>
              </a:defRPr>
            </a:lvl2pPr>
            <a:lvl3pPr marL="1055103" indent="-211021" eaLnBrk="0" hangingPunct="0">
              <a:spcBef>
                <a:spcPct val="30000"/>
              </a:spcBef>
              <a:defRPr sz="1100">
                <a:solidFill>
                  <a:schemeClr val="tx1"/>
                </a:solidFill>
                <a:latin typeface="Arial" charset="0"/>
              </a:defRPr>
            </a:lvl3pPr>
            <a:lvl4pPr marL="1477145" indent="-211021" eaLnBrk="0" hangingPunct="0">
              <a:spcBef>
                <a:spcPct val="30000"/>
              </a:spcBef>
              <a:defRPr sz="1100">
                <a:solidFill>
                  <a:schemeClr val="tx1"/>
                </a:solidFill>
                <a:latin typeface="Arial" charset="0"/>
              </a:defRPr>
            </a:lvl4pPr>
            <a:lvl5pPr marL="1899186" indent="-211021" eaLnBrk="0" hangingPunct="0">
              <a:spcBef>
                <a:spcPct val="30000"/>
              </a:spcBef>
              <a:defRPr sz="1100">
                <a:solidFill>
                  <a:schemeClr val="tx1"/>
                </a:solidFill>
                <a:latin typeface="Arial" charset="0"/>
              </a:defRPr>
            </a:lvl5pPr>
            <a:lvl6pPr marL="2321227" indent="-211021" eaLnBrk="0" fontAlgn="base" hangingPunct="0">
              <a:spcBef>
                <a:spcPct val="30000"/>
              </a:spcBef>
              <a:spcAft>
                <a:spcPct val="0"/>
              </a:spcAft>
              <a:defRPr sz="1100">
                <a:solidFill>
                  <a:schemeClr val="tx1"/>
                </a:solidFill>
                <a:latin typeface="Arial" charset="0"/>
              </a:defRPr>
            </a:lvl6pPr>
            <a:lvl7pPr marL="2743269" indent="-211021" eaLnBrk="0" fontAlgn="base" hangingPunct="0">
              <a:spcBef>
                <a:spcPct val="30000"/>
              </a:spcBef>
              <a:spcAft>
                <a:spcPct val="0"/>
              </a:spcAft>
              <a:defRPr sz="1100">
                <a:solidFill>
                  <a:schemeClr val="tx1"/>
                </a:solidFill>
                <a:latin typeface="Arial" charset="0"/>
              </a:defRPr>
            </a:lvl7pPr>
            <a:lvl8pPr marL="3165310" indent="-211021" eaLnBrk="0" fontAlgn="base" hangingPunct="0">
              <a:spcBef>
                <a:spcPct val="30000"/>
              </a:spcBef>
              <a:spcAft>
                <a:spcPct val="0"/>
              </a:spcAft>
              <a:defRPr sz="1100">
                <a:solidFill>
                  <a:schemeClr val="tx1"/>
                </a:solidFill>
                <a:latin typeface="Arial" charset="0"/>
              </a:defRPr>
            </a:lvl8pPr>
            <a:lvl9pPr marL="3587351" indent="-211021"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155EC336-6822-45CB-A685-10F9C7CE5D5F}" type="slidenum">
              <a:rPr lang="de-CH" altLang="fr-FR" sz="1200"/>
              <a:pPr eaLnBrk="1" hangingPunct="1">
                <a:spcBef>
                  <a:spcPct val="0"/>
                </a:spcBef>
              </a:pPr>
              <a:t>11</a:t>
            </a:fld>
            <a:endParaRPr lang="de-CH" altLang="fr-FR" sz="1200"/>
          </a:p>
        </p:txBody>
      </p:sp>
    </p:spTree>
    <p:extLst>
      <p:ext uri="{BB962C8B-B14F-4D97-AF65-F5344CB8AC3E}">
        <p14:creationId xmlns:p14="http://schemas.microsoft.com/office/powerpoint/2010/main" val="3689179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de-DE"/>
          </a:p>
        </p:txBody>
      </p:sp>
      <p:sp>
        <p:nvSpPr>
          <p:cNvPr id="4" name="Espace réservé de la date 3"/>
          <p:cNvSpPr>
            <a:spLocks noGrp="1"/>
          </p:cNvSpPr>
          <p:nvPr>
            <p:ph type="dt" sz="half" idx="10"/>
          </p:nvPr>
        </p:nvSpPr>
        <p:spPr/>
        <p:txBody>
          <a:bodyPr/>
          <a:lstStyle/>
          <a:p>
            <a:fld id="{749827E6-1D20-4EF9-9243-E1D47E958E26}" type="datetimeFigureOut">
              <a:rPr lang="de-DE" smtClean="0"/>
              <a:t>18.09.2022</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409364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p>
            <a:fld id="{749827E6-1D20-4EF9-9243-E1D47E958E26}" type="datetimeFigureOut">
              <a:rPr lang="de-DE" smtClean="0"/>
              <a:t>18.09.2022</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1039881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de-D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p>
            <a:fld id="{749827E6-1D20-4EF9-9243-E1D47E958E26}" type="datetimeFigureOut">
              <a:rPr lang="de-DE" smtClean="0"/>
              <a:t>18.09.2022</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3102919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85800" y="609600"/>
            <a:ext cx="7772400" cy="54864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96B16F1-4101-4E0C-A087-1C10C2A15B40}" type="slidenum">
              <a:rPr lang="en-US"/>
              <a:pPr>
                <a:defRPr/>
              </a:pPr>
              <a:t>‹#›</a:t>
            </a:fld>
            <a:endParaRPr lang="en-US"/>
          </a:p>
        </p:txBody>
      </p:sp>
    </p:spTree>
    <p:extLst>
      <p:ext uri="{BB962C8B-B14F-4D97-AF65-F5344CB8AC3E}">
        <p14:creationId xmlns:p14="http://schemas.microsoft.com/office/powerpoint/2010/main" val="179329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de-D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p>
            <a:fld id="{749827E6-1D20-4EF9-9243-E1D47E958E26}" type="datetimeFigureOut">
              <a:rPr lang="de-DE" smtClean="0"/>
              <a:t>18.09.2022</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4229448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49827E6-1D20-4EF9-9243-E1D47E958E26}" type="datetimeFigureOut">
              <a:rPr lang="de-DE" smtClean="0"/>
              <a:t>18.09.2022</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2767226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de-D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p>
            <a:fld id="{749827E6-1D20-4EF9-9243-E1D47E958E26}" type="datetimeFigureOut">
              <a:rPr lang="de-DE" smtClean="0"/>
              <a:t>18.09.2022</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1391164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p>
            <a:fld id="{749827E6-1D20-4EF9-9243-E1D47E958E26}" type="datetimeFigureOut">
              <a:rPr lang="de-DE" smtClean="0"/>
              <a:t>18.09.2022</a:t>
            </a:fld>
            <a:endParaRPr lang="de-DE"/>
          </a:p>
        </p:txBody>
      </p:sp>
      <p:sp>
        <p:nvSpPr>
          <p:cNvPr id="8" name="Espace réservé du pied de page 7"/>
          <p:cNvSpPr>
            <a:spLocks noGrp="1"/>
          </p:cNvSpPr>
          <p:nvPr>
            <p:ph type="ftr" sz="quarter" idx="11"/>
          </p:nvPr>
        </p:nvSpPr>
        <p:spPr/>
        <p:txBody>
          <a:bodyPr/>
          <a:lstStyle/>
          <a:p>
            <a:endParaRPr lang="de-DE"/>
          </a:p>
        </p:txBody>
      </p:sp>
      <p:sp>
        <p:nvSpPr>
          <p:cNvPr id="9" name="Espace réservé du numéro de diapositive 8"/>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1336099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de-DE"/>
          </a:p>
        </p:txBody>
      </p:sp>
      <p:sp>
        <p:nvSpPr>
          <p:cNvPr id="3" name="Espace réservé de la date 2"/>
          <p:cNvSpPr>
            <a:spLocks noGrp="1"/>
          </p:cNvSpPr>
          <p:nvPr>
            <p:ph type="dt" sz="half" idx="10"/>
          </p:nvPr>
        </p:nvSpPr>
        <p:spPr/>
        <p:txBody>
          <a:bodyPr/>
          <a:lstStyle/>
          <a:p>
            <a:fld id="{749827E6-1D20-4EF9-9243-E1D47E958E26}" type="datetimeFigureOut">
              <a:rPr lang="de-DE" smtClean="0"/>
              <a:t>18.09.2022</a:t>
            </a:fld>
            <a:endParaRPr lang="de-DE"/>
          </a:p>
        </p:txBody>
      </p:sp>
      <p:sp>
        <p:nvSpPr>
          <p:cNvPr id="4" name="Espace réservé du pied de page 3"/>
          <p:cNvSpPr>
            <a:spLocks noGrp="1"/>
          </p:cNvSpPr>
          <p:nvPr>
            <p:ph type="ftr" sz="quarter" idx="11"/>
          </p:nvPr>
        </p:nvSpPr>
        <p:spPr/>
        <p:txBody>
          <a:bodyPr/>
          <a:lstStyle/>
          <a:p>
            <a:endParaRPr lang="de-DE"/>
          </a:p>
        </p:txBody>
      </p:sp>
      <p:sp>
        <p:nvSpPr>
          <p:cNvPr id="5" name="Espace réservé du numéro de diapositive 4"/>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958482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49827E6-1D20-4EF9-9243-E1D47E958E26}" type="datetimeFigureOut">
              <a:rPr lang="de-DE" smtClean="0"/>
              <a:t>18.09.2022</a:t>
            </a:fld>
            <a:endParaRPr lang="de-DE"/>
          </a:p>
        </p:txBody>
      </p:sp>
      <p:sp>
        <p:nvSpPr>
          <p:cNvPr id="3" name="Espace réservé du pied de page 2"/>
          <p:cNvSpPr>
            <a:spLocks noGrp="1"/>
          </p:cNvSpPr>
          <p:nvPr>
            <p:ph type="ftr" sz="quarter" idx="11"/>
          </p:nvPr>
        </p:nvSpPr>
        <p:spPr/>
        <p:txBody>
          <a:bodyPr/>
          <a:lstStyle/>
          <a:p>
            <a:endParaRPr lang="de-DE"/>
          </a:p>
        </p:txBody>
      </p:sp>
      <p:sp>
        <p:nvSpPr>
          <p:cNvPr id="4" name="Espace réservé du numéro de diapositive 3"/>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853415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49827E6-1D20-4EF9-9243-E1D47E958E26}" type="datetimeFigureOut">
              <a:rPr lang="de-DE" smtClean="0"/>
              <a:t>18.09.2022</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908277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49827E6-1D20-4EF9-9243-E1D47E958E26}" type="datetimeFigureOut">
              <a:rPr lang="de-DE" smtClean="0"/>
              <a:t>18.09.2022</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2986679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de-D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9827E6-1D20-4EF9-9243-E1D47E958E26}" type="datetimeFigureOut">
              <a:rPr lang="de-DE" smtClean="0"/>
              <a:t>18.09.2022</a:t>
            </a:fld>
            <a:endParaRPr lang="de-D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6709B-B1F2-408C-BF87-974FC8F26E08}" type="slidenum">
              <a:rPr lang="de-DE" smtClean="0"/>
              <a:t>‹#›</a:t>
            </a:fld>
            <a:endParaRPr lang="de-DE"/>
          </a:p>
        </p:txBody>
      </p:sp>
    </p:spTree>
    <p:extLst>
      <p:ext uri="{BB962C8B-B14F-4D97-AF65-F5344CB8AC3E}">
        <p14:creationId xmlns:p14="http://schemas.microsoft.com/office/powerpoint/2010/main" val="1706056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tif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tiff"/></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tiff"/></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tif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emf"/><Relationship Id="rId5" Type="http://schemas.openxmlformats.org/officeDocument/2006/relationships/oleObject" Target="../embeddings/oleObject1.bin"/><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2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tiff"/><Relationship Id="rId5" Type="http://schemas.openxmlformats.org/officeDocument/2006/relationships/image" Target="../media/image49.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8.pn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3.tiff"/></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3.tif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wmf"/></Relationships>
</file>

<file path=ppt/slides/_rels/slide3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8.png"/><Relationship Id="rId7"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3.tiff"/><Relationship Id="rId4" Type="http://schemas.openxmlformats.org/officeDocument/2006/relationships/image" Target="../media/image64.jpeg"/><Relationship Id="rId9" Type="http://schemas.openxmlformats.org/officeDocument/2006/relationships/image" Target="../media/image69.jpeg"/></Relationships>
</file>

<file path=ppt/slides/_rels/slide33.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0.jpe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3.tiff"/></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3.tiff"/><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3.tiff"/></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3.tiff"/></Relationships>
</file>

<file path=ppt/slides/_rels/slide3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3.tiff"/><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4.png"/><Relationship Id="rId7" Type="http://schemas.openxmlformats.org/officeDocument/2006/relationships/image" Target="../media/image98.jpeg"/><Relationship Id="rId12" Type="http://schemas.openxmlformats.org/officeDocument/2006/relationships/image" Target="../media/image100.jpe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jpg"/><Relationship Id="rId11" Type="http://schemas.microsoft.com/office/2007/relationships/hdphoto" Target="../media/hdphoto3.wdp"/><Relationship Id="rId5" Type="http://schemas.openxmlformats.org/officeDocument/2006/relationships/image" Target="../media/image96.png"/><Relationship Id="rId10" Type="http://schemas.openxmlformats.org/officeDocument/2006/relationships/image" Target="../media/image99.png"/><Relationship Id="rId4" Type="http://schemas.openxmlformats.org/officeDocument/2006/relationships/image" Target="../media/image95.png"/><Relationship Id="rId9"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hyperlink" Target="callto:829%202335%208720" TargetMode="External"/><Relationship Id="rId2" Type="http://schemas.openxmlformats.org/officeDocument/2006/relationships/hyperlink" Target="https://nus-sg.zoom.us/j/82923358720?pwd=VSt5VGpaRTVENTlPN2x3N3paK2daUT09"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fif"/></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gif"/><Relationship Id="rId14" Type="http://schemas.openxmlformats.org/officeDocument/2006/relationships/image" Target="../media/image19.wmf"/></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5733256"/>
            <a:ext cx="8928992" cy="923330"/>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CSC </a:t>
            </a:r>
            <a:r>
              <a:rPr lang="en-US" dirty="0" smtClean="0">
                <a:latin typeface="Arial" panose="020B0604020202020204" pitchFamily="34" charset="0"/>
                <a:cs typeface="Arial" panose="020B0604020202020204" pitchFamily="34" charset="0"/>
              </a:rPr>
              <a:t>Seminar – March 3</a:t>
            </a:r>
            <a:r>
              <a:rPr lang="en-US" baseline="30000" dirty="0" smtClean="0">
                <a:latin typeface="Arial" panose="020B0604020202020204" pitchFamily="34" charset="0"/>
                <a:cs typeface="Arial" panose="020B0604020202020204" pitchFamily="34" charset="0"/>
              </a:rPr>
              <a:t>rd</a:t>
            </a:r>
            <a:r>
              <a:rPr lang="en-US" dirty="0" smtClean="0">
                <a:latin typeface="Arial" panose="020B0604020202020204" pitchFamily="34" charset="0"/>
                <a:cs typeface="Arial" panose="020B0604020202020204" pitchFamily="34" charset="0"/>
              </a:rPr>
              <a:t> 2021</a:t>
            </a:r>
          </a:p>
          <a:p>
            <a:pPr algn="ctr"/>
            <a:r>
              <a:rPr lang="en-US" dirty="0">
                <a:latin typeface="Arial" panose="020B0604020202020204" pitchFamily="34" charset="0"/>
                <a:cs typeface="Arial" panose="020B0604020202020204" pitchFamily="34" charset="0"/>
              </a:rPr>
              <a:t>Sleep and Cognition Laboratory | Centre for Sleep and Cognition </a:t>
            </a:r>
            <a:endParaRPr lang="en-US" dirty="0" smtClean="0">
              <a:latin typeface="Arial" panose="020B0604020202020204" pitchFamily="34" charset="0"/>
              <a:cs typeface="Arial" panose="020B0604020202020204" pitchFamily="34" charset="0"/>
            </a:endParaRPr>
          </a:p>
          <a:p>
            <a:pPr algn="ct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Yong Loo Lin School of Medicine, NUS</a:t>
            </a:r>
          </a:p>
        </p:txBody>
      </p:sp>
      <p:sp>
        <p:nvSpPr>
          <p:cNvPr id="5" name="Title 1"/>
          <p:cNvSpPr>
            <a:spLocks noGrp="1"/>
          </p:cNvSpPr>
          <p:nvPr>
            <p:ph type="title"/>
          </p:nvPr>
        </p:nvSpPr>
        <p:spPr>
          <a:xfrm>
            <a:off x="467544" y="2237799"/>
            <a:ext cx="8229600" cy="1143000"/>
          </a:xfrm>
        </p:spPr>
        <p:txBody>
          <a:bodyPr>
            <a:normAutofit fontScale="90000"/>
          </a:bodyPr>
          <a:lstStyle/>
          <a:p>
            <a:r>
              <a:rPr lang="en-US" dirty="0">
                <a:latin typeface="Arial" panose="020B0604020202020204" pitchFamily="34" charset="0"/>
                <a:cs typeface="Arial" panose="020B0604020202020204" pitchFamily="34" charset="0"/>
              </a:rPr>
              <a:t>Temporal constraints on sleep </a:t>
            </a:r>
            <a:r>
              <a:rPr lang="en-US" dirty="0" smtClean="0">
                <a:latin typeface="Arial" panose="020B0604020202020204" pitchFamily="34" charset="0"/>
                <a:cs typeface="Arial" panose="020B0604020202020204" pitchFamily="34" charset="0"/>
              </a:rPr>
              <a:t>&amp; cognition</a:t>
            </a:r>
            <a:endParaRPr lang="en-US" dirty="0">
              <a:latin typeface="Arial" panose="020B0604020202020204" pitchFamily="34" charset="0"/>
              <a:cs typeface="Arial" panose="020B0604020202020204" pitchFamily="34" charset="0"/>
            </a:endParaRPr>
          </a:p>
        </p:txBody>
      </p:sp>
      <p:sp>
        <p:nvSpPr>
          <p:cNvPr id="6" name="TextBox 5"/>
          <p:cNvSpPr txBox="1"/>
          <p:nvPr/>
        </p:nvSpPr>
        <p:spPr>
          <a:xfrm>
            <a:off x="1691680" y="3596823"/>
            <a:ext cx="6120680" cy="1200329"/>
          </a:xfrm>
          <a:prstGeom prst="rect">
            <a:avLst/>
          </a:prstGeom>
          <a:noFill/>
        </p:spPr>
        <p:txBody>
          <a:bodyPr wrap="square" rtlCol="0">
            <a:spAutoFit/>
          </a:bodyPr>
          <a:lstStyle/>
          <a:p>
            <a:pPr algn="ctr"/>
            <a:r>
              <a:rPr lang="fr-BE" dirty="0" smtClean="0">
                <a:latin typeface="Arial" panose="020B0604020202020204" pitchFamily="34" charset="0"/>
                <a:cs typeface="Arial" panose="020B0604020202020204" pitchFamily="34" charset="0"/>
              </a:rPr>
              <a:t>Christina Schmidt</a:t>
            </a:r>
          </a:p>
          <a:p>
            <a:pPr algn="ctr"/>
            <a:r>
              <a:rPr lang="fr-BE" dirty="0" smtClean="0">
                <a:latin typeface="Arial" panose="020B0604020202020204" pitchFamily="34" charset="0"/>
                <a:cs typeface="Arial" panose="020B0604020202020204" pitchFamily="34" charset="0"/>
              </a:rPr>
              <a:t>CRC in Vivo Imaging</a:t>
            </a:r>
          </a:p>
          <a:p>
            <a:pPr algn="ctr"/>
            <a:r>
              <a:rPr lang="fr-BE" dirty="0" err="1" smtClean="0">
                <a:latin typeface="Arial" panose="020B0604020202020204" pitchFamily="34" charset="0"/>
                <a:cs typeface="Arial" panose="020B0604020202020204" pitchFamily="34" charset="0"/>
              </a:rPr>
              <a:t>Sleep</a:t>
            </a:r>
            <a:r>
              <a:rPr lang="fr-BE" dirty="0" smtClean="0">
                <a:latin typeface="Arial" panose="020B0604020202020204" pitchFamily="34" charset="0"/>
                <a:cs typeface="Arial" panose="020B0604020202020204" pitchFamily="34" charset="0"/>
              </a:rPr>
              <a:t> &amp; </a:t>
            </a:r>
            <a:r>
              <a:rPr lang="fr-BE" dirty="0" err="1" smtClean="0">
                <a:latin typeface="Arial" panose="020B0604020202020204" pitchFamily="34" charset="0"/>
                <a:cs typeface="Arial" panose="020B0604020202020204" pitchFamily="34" charset="0"/>
              </a:rPr>
              <a:t>Chronobiology</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lab</a:t>
            </a:r>
            <a:endParaRPr lang="fr-BE" dirty="0" smtClean="0">
              <a:latin typeface="Arial" panose="020B0604020202020204" pitchFamily="34" charset="0"/>
              <a:cs typeface="Arial" panose="020B0604020202020204" pitchFamily="34" charset="0"/>
            </a:endParaRPr>
          </a:p>
          <a:p>
            <a:pPr algn="ctr"/>
            <a:r>
              <a:rPr lang="fr-BE" dirty="0" err="1" smtClean="0">
                <a:latin typeface="Arial" panose="020B0604020202020204" pitchFamily="34" charset="0"/>
                <a:cs typeface="Arial" panose="020B0604020202020204" pitchFamily="34" charset="0"/>
              </a:rPr>
              <a:t>University</a:t>
            </a:r>
            <a:r>
              <a:rPr lang="fr-BE" dirty="0" smtClean="0">
                <a:latin typeface="Arial" panose="020B0604020202020204" pitchFamily="34" charset="0"/>
                <a:cs typeface="Arial" panose="020B0604020202020204" pitchFamily="34" charset="0"/>
              </a:rPr>
              <a:t> of Liège</a:t>
            </a:r>
            <a:endParaRPr lang="en-US" dirty="0">
              <a:latin typeface="Arial" panose="020B0604020202020204" pitchFamily="34" charset="0"/>
              <a:cs typeface="Arial" panose="020B0604020202020204" pitchFamily="34" charset="0"/>
            </a:endParaRPr>
          </a:p>
        </p:txBody>
      </p:sp>
      <p:pic>
        <p:nvPicPr>
          <p:cNvPr id="7" name="Image 4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5599" y="198747"/>
            <a:ext cx="3470897" cy="99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1039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0000"/>
          <a:stretch>
            <a:fillRect/>
          </a:stretch>
        </p:blipFill>
        <p:spPr bwMode="auto">
          <a:xfrm>
            <a:off x="3651895" y="1825625"/>
            <a:ext cx="4808537" cy="471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9" name="Text Box 3"/>
          <p:cNvSpPr txBox="1">
            <a:spLocks noChangeArrowheads="1"/>
          </p:cNvSpPr>
          <p:nvPr/>
        </p:nvSpPr>
        <p:spPr bwMode="auto">
          <a:xfrm>
            <a:off x="0" y="408158"/>
            <a:ext cx="88900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CH" altLang="fr-FR" sz="2400" b="1" dirty="0" smtClean="0">
                <a:latin typeface="Arial" panose="020B0604020202020204" pitchFamily="34" charset="0"/>
                <a:cs typeface="Arial" panose="020B0604020202020204" pitchFamily="34" charset="0"/>
              </a:rPr>
              <a:t>Forced </a:t>
            </a:r>
            <a:r>
              <a:rPr lang="de-CH" altLang="fr-FR" sz="2400" b="1" dirty="0">
                <a:latin typeface="Arial" panose="020B0604020202020204" pitchFamily="34" charset="0"/>
                <a:cs typeface="Arial" panose="020B0604020202020204" pitchFamily="34" charset="0"/>
              </a:rPr>
              <a:t>Desynchrony Protocol</a:t>
            </a:r>
          </a:p>
        </p:txBody>
      </p:sp>
      <p:sp>
        <p:nvSpPr>
          <p:cNvPr id="39940" name="Rectangle 5"/>
          <p:cNvSpPr>
            <a:spLocks noChangeArrowheads="1"/>
          </p:cNvSpPr>
          <p:nvPr/>
        </p:nvSpPr>
        <p:spPr bwMode="auto">
          <a:xfrm>
            <a:off x="107504" y="2780928"/>
            <a:ext cx="396043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fr-FR" sz="2000" dirty="0">
                <a:latin typeface="Arial" panose="020B0604020202020204" pitchFamily="34" charset="0"/>
                <a:cs typeface="Arial" panose="020B0604020202020204" pitchFamily="34" charset="0"/>
              </a:rPr>
              <a:t>28-h rest-activity cycle </a:t>
            </a:r>
            <a:endParaRPr lang="en-US" altLang="fr-FR" sz="2000" dirty="0" smtClean="0">
              <a:latin typeface="Arial" panose="020B0604020202020204" pitchFamily="34" charset="0"/>
              <a:cs typeface="Arial" panose="020B0604020202020204" pitchFamily="34" charset="0"/>
            </a:endParaRPr>
          </a:p>
          <a:p>
            <a:pPr eaLnBrk="1" hangingPunct="1">
              <a:spcBef>
                <a:spcPct val="0"/>
              </a:spcBef>
              <a:buFontTx/>
              <a:buNone/>
            </a:pPr>
            <a:r>
              <a:rPr lang="en-US" altLang="fr-FR" sz="2000" dirty="0" smtClean="0">
                <a:latin typeface="Arial" panose="020B0604020202020204" pitchFamily="34" charset="0"/>
                <a:cs typeface="Arial" panose="020B0604020202020204" pitchFamily="34" charset="0"/>
              </a:rPr>
              <a:t>(</a:t>
            </a:r>
            <a:r>
              <a:rPr lang="en-US" altLang="fr-FR" sz="2000" dirty="0">
                <a:latin typeface="Arial" panose="020B0604020202020204" pitchFamily="34" charset="0"/>
                <a:cs typeface="Arial" panose="020B0604020202020204" pitchFamily="34" charset="0"/>
              </a:rPr>
              <a:t>18.7 of scheduled wakefulness and 9.3 h of scheduled sleep)</a:t>
            </a:r>
            <a:endParaRPr lang="de-CH" altLang="fr-FR" sz="2000" dirty="0">
              <a:latin typeface="Arial" panose="020B0604020202020204" pitchFamily="34" charset="0"/>
              <a:cs typeface="Arial" panose="020B0604020202020204" pitchFamily="34" charset="0"/>
            </a:endParaRPr>
          </a:p>
        </p:txBody>
      </p:sp>
      <p:cxnSp>
        <p:nvCxnSpPr>
          <p:cNvPr id="5" name="Gerade Verbindung 207"/>
          <p:cNvCxnSpPr/>
          <p:nvPr/>
        </p:nvCxnSpPr>
        <p:spPr>
          <a:xfrm>
            <a:off x="0" y="1190967"/>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Рисунок 5" descr="Logo_CRC_IVI.tif"/>
          <p:cNvPicPr>
            <a:picLocks noChangeAspect="1"/>
          </p:cNvPicPr>
          <p:nvPr/>
        </p:nvPicPr>
        <p:blipFill>
          <a:blip r:embed="rId4" cstate="print"/>
          <a:srcRect l="7141" t="7899" r="82016" b="70411"/>
          <a:stretch>
            <a:fillRect/>
          </a:stretch>
        </p:blipFill>
        <p:spPr>
          <a:xfrm>
            <a:off x="8151582" y="548680"/>
            <a:ext cx="636677" cy="716416"/>
          </a:xfrm>
          <a:prstGeom prst="rect">
            <a:avLst/>
          </a:prstGeom>
        </p:spPr>
      </p:pic>
      <p:sp>
        <p:nvSpPr>
          <p:cNvPr id="2" name="Rectangle 1"/>
          <p:cNvSpPr/>
          <p:nvPr/>
        </p:nvSpPr>
        <p:spPr>
          <a:xfrm>
            <a:off x="107504" y="2400109"/>
            <a:ext cx="3462936" cy="400110"/>
          </a:xfrm>
          <a:prstGeom prst="rect">
            <a:avLst/>
          </a:prstGeom>
        </p:spPr>
        <p:txBody>
          <a:bodyPr wrap="none">
            <a:spAutoFit/>
          </a:bodyPr>
          <a:lstStyle/>
          <a:p>
            <a:r>
              <a:rPr lang="de-CH" altLang="fr-FR" sz="2000" dirty="0">
                <a:latin typeface="Arial" panose="020B0604020202020204" pitchFamily="34" charset="0"/>
                <a:cs typeface="Arial" panose="020B0604020202020204" pitchFamily="34" charset="0"/>
              </a:rPr>
              <a:t>Triple-raster plot of a 25-day </a:t>
            </a:r>
            <a:endParaRPr lang="en-US" sz="2000" dirty="0"/>
          </a:p>
        </p:txBody>
      </p:sp>
    </p:spTree>
    <p:extLst>
      <p:ext uri="{BB962C8B-B14F-4D97-AF65-F5344CB8AC3E}">
        <p14:creationId xmlns:p14="http://schemas.microsoft.com/office/powerpoint/2010/main" val="3703880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srcRect l="31731" t="31731" r="17644" b="6538"/>
          <a:stretch/>
        </p:blipFill>
        <p:spPr bwMode="auto">
          <a:xfrm>
            <a:off x="2103437" y="1604098"/>
            <a:ext cx="4937125" cy="4516438"/>
          </a:xfrm>
          <a:prstGeom prst="rect">
            <a:avLst/>
          </a:prstGeom>
          <a:noFill/>
          <a:ln w="9525">
            <a:solidFill>
              <a:schemeClr val="tx1"/>
            </a:solidFill>
            <a:miter lim="800000"/>
            <a:headEnd/>
            <a:tailEnd/>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Lst>
        </p:spPr>
      </p:pic>
      <p:sp>
        <p:nvSpPr>
          <p:cNvPr id="40963" name="Textfeld 4"/>
          <p:cNvSpPr txBox="1">
            <a:spLocks noChangeArrowheads="1"/>
          </p:cNvSpPr>
          <p:nvPr/>
        </p:nvSpPr>
        <p:spPr bwMode="auto">
          <a:xfrm>
            <a:off x="29183" y="170855"/>
            <a:ext cx="84407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de-CH" altLang="fr-FR" sz="2400" dirty="0" err="1">
                <a:latin typeface="Arial" panose="020B0604020202020204" pitchFamily="34" charset="0"/>
                <a:cs typeface="Arial" panose="020B0604020202020204" pitchFamily="34" charset="0"/>
              </a:rPr>
              <a:t>Functional</a:t>
            </a:r>
            <a:r>
              <a:rPr lang="de-CH" altLang="fr-FR" sz="2400" dirty="0">
                <a:latin typeface="Arial" panose="020B0604020202020204" pitchFamily="34" charset="0"/>
                <a:cs typeface="Arial" panose="020B0604020202020204" pitchFamily="34" charset="0"/>
              </a:rPr>
              <a:t> </a:t>
            </a:r>
            <a:r>
              <a:rPr lang="de-CH" altLang="fr-FR" sz="2400" dirty="0" err="1">
                <a:latin typeface="Arial" panose="020B0604020202020204" pitchFamily="34" charset="0"/>
                <a:cs typeface="Arial" panose="020B0604020202020204" pitchFamily="34" charset="0"/>
              </a:rPr>
              <a:t>significance</a:t>
            </a:r>
            <a:r>
              <a:rPr lang="de-CH" altLang="fr-FR" sz="2400" dirty="0">
                <a:latin typeface="Arial" panose="020B0604020202020204" pitchFamily="34" charset="0"/>
                <a:cs typeface="Arial" panose="020B0604020202020204" pitchFamily="34" charset="0"/>
              </a:rPr>
              <a:t> </a:t>
            </a:r>
            <a:r>
              <a:rPr lang="de-CH" altLang="fr-FR" sz="2400" dirty="0" err="1">
                <a:latin typeface="Arial" panose="020B0604020202020204" pitchFamily="34" charset="0"/>
                <a:cs typeface="Arial" panose="020B0604020202020204" pitchFamily="34" charset="0"/>
              </a:rPr>
              <a:t>of</a:t>
            </a:r>
            <a:r>
              <a:rPr lang="de-CH" altLang="fr-FR" sz="2400" dirty="0">
                <a:latin typeface="Arial" panose="020B0604020202020204" pitchFamily="34" charset="0"/>
                <a:cs typeface="Arial" panose="020B0604020202020204" pitchFamily="34" charset="0"/>
              </a:rPr>
              <a:t> </a:t>
            </a:r>
            <a:r>
              <a:rPr lang="de-CH" altLang="fr-FR" sz="2400" dirty="0" err="1">
                <a:latin typeface="Arial" panose="020B0604020202020204" pitchFamily="34" charset="0"/>
                <a:cs typeface="Arial" panose="020B0604020202020204" pitchFamily="34" charset="0"/>
              </a:rPr>
              <a:t>the</a:t>
            </a:r>
            <a:r>
              <a:rPr lang="de-CH" altLang="fr-FR" sz="2400" dirty="0">
                <a:latin typeface="Arial" panose="020B0604020202020204" pitchFamily="34" charset="0"/>
                <a:cs typeface="Arial" panose="020B0604020202020204" pitchFamily="34" charset="0"/>
              </a:rPr>
              <a:t> </a:t>
            </a:r>
            <a:r>
              <a:rPr lang="de-CH" altLang="fr-FR" sz="2400" dirty="0" err="1">
                <a:latin typeface="Arial" panose="020B0604020202020204" pitchFamily="34" charset="0"/>
                <a:cs typeface="Arial" panose="020B0604020202020204" pitchFamily="34" charset="0"/>
              </a:rPr>
              <a:t>phase</a:t>
            </a:r>
            <a:r>
              <a:rPr lang="de-CH" altLang="fr-FR" sz="2400" dirty="0">
                <a:latin typeface="Arial" panose="020B0604020202020204" pitchFamily="34" charset="0"/>
                <a:cs typeface="Arial" panose="020B0604020202020204" pitchFamily="34" charset="0"/>
              </a:rPr>
              <a:t> </a:t>
            </a:r>
            <a:r>
              <a:rPr lang="de-CH" altLang="fr-FR" sz="2400" dirty="0" err="1">
                <a:latin typeface="Arial" panose="020B0604020202020204" pitchFamily="34" charset="0"/>
                <a:cs typeface="Arial" panose="020B0604020202020204" pitchFamily="34" charset="0"/>
              </a:rPr>
              <a:t>relationship</a:t>
            </a:r>
            <a:r>
              <a:rPr lang="de-CH" altLang="fr-FR" sz="2400" dirty="0">
                <a:latin typeface="Arial" panose="020B0604020202020204" pitchFamily="34" charset="0"/>
                <a:cs typeface="Arial" panose="020B0604020202020204" pitchFamily="34" charset="0"/>
              </a:rPr>
              <a:t> </a:t>
            </a:r>
            <a:r>
              <a:rPr lang="de-CH" altLang="fr-FR" sz="2400" dirty="0" err="1">
                <a:latin typeface="Arial" panose="020B0604020202020204" pitchFamily="34" charset="0"/>
                <a:cs typeface="Arial" panose="020B0604020202020204" pitchFamily="34" charset="0"/>
              </a:rPr>
              <a:t>between</a:t>
            </a:r>
            <a:r>
              <a:rPr lang="de-CH" altLang="fr-FR" sz="2400" dirty="0">
                <a:latin typeface="Arial" panose="020B0604020202020204" pitchFamily="34" charset="0"/>
                <a:cs typeface="Arial" panose="020B0604020202020204" pitchFamily="34" charset="0"/>
              </a:rPr>
              <a:t> </a:t>
            </a:r>
            <a:r>
              <a:rPr lang="de-CH" altLang="fr-FR" sz="2400" dirty="0" err="1">
                <a:latin typeface="Arial" panose="020B0604020202020204" pitchFamily="34" charset="0"/>
                <a:cs typeface="Arial" panose="020B0604020202020204" pitchFamily="34" charset="0"/>
              </a:rPr>
              <a:t>the</a:t>
            </a:r>
            <a:r>
              <a:rPr lang="de-CH" altLang="fr-FR" sz="2400" dirty="0">
                <a:latin typeface="Arial" panose="020B0604020202020204" pitchFamily="34" charset="0"/>
                <a:cs typeface="Arial" panose="020B0604020202020204" pitchFamily="34" charset="0"/>
              </a:rPr>
              <a:t> circadian </a:t>
            </a:r>
            <a:r>
              <a:rPr lang="de-CH" altLang="fr-FR" sz="2400" dirty="0" err="1">
                <a:latin typeface="Arial" panose="020B0604020202020204" pitchFamily="34" charset="0"/>
                <a:cs typeface="Arial" panose="020B0604020202020204" pitchFamily="34" charset="0"/>
              </a:rPr>
              <a:t>and</a:t>
            </a:r>
            <a:r>
              <a:rPr lang="de-CH" altLang="fr-FR" sz="2400" dirty="0">
                <a:latin typeface="Arial" panose="020B0604020202020204" pitchFamily="34" charset="0"/>
                <a:cs typeface="Arial" panose="020B0604020202020204" pitchFamily="34" charset="0"/>
              </a:rPr>
              <a:t> </a:t>
            </a:r>
            <a:r>
              <a:rPr lang="de-CH" altLang="fr-FR" sz="2400" dirty="0" err="1">
                <a:latin typeface="Arial" panose="020B0604020202020204" pitchFamily="34" charset="0"/>
                <a:cs typeface="Arial" panose="020B0604020202020204" pitchFamily="34" charset="0"/>
              </a:rPr>
              <a:t>homeostatic</a:t>
            </a:r>
            <a:r>
              <a:rPr lang="de-CH" altLang="fr-FR" sz="2400" dirty="0">
                <a:latin typeface="Arial" panose="020B0604020202020204" pitchFamily="34" charset="0"/>
                <a:cs typeface="Arial" panose="020B0604020202020204" pitchFamily="34" charset="0"/>
              </a:rPr>
              <a:t> </a:t>
            </a:r>
            <a:r>
              <a:rPr lang="de-CH" altLang="fr-FR" sz="2400" dirty="0" err="1">
                <a:latin typeface="Arial" panose="020B0604020202020204" pitchFamily="34" charset="0"/>
                <a:cs typeface="Arial" panose="020B0604020202020204" pitchFamily="34" charset="0"/>
              </a:rPr>
              <a:t>sleep</a:t>
            </a:r>
            <a:r>
              <a:rPr lang="de-CH" altLang="fr-FR" sz="2400" dirty="0">
                <a:latin typeface="Arial" panose="020B0604020202020204" pitchFamily="34" charset="0"/>
                <a:cs typeface="Arial" panose="020B0604020202020204" pitchFamily="34" charset="0"/>
              </a:rPr>
              <a:t> </a:t>
            </a:r>
            <a:r>
              <a:rPr lang="de-CH" altLang="fr-FR" sz="2400" dirty="0" err="1">
                <a:latin typeface="Arial" panose="020B0604020202020204" pitchFamily="34" charset="0"/>
                <a:cs typeface="Arial" panose="020B0604020202020204" pitchFamily="34" charset="0"/>
              </a:rPr>
              <a:t>propensity</a:t>
            </a:r>
            <a:r>
              <a:rPr lang="de-CH" altLang="fr-FR" sz="2400" dirty="0">
                <a:latin typeface="Arial" panose="020B0604020202020204" pitchFamily="34" charset="0"/>
                <a:cs typeface="Arial" panose="020B0604020202020204" pitchFamily="34" charset="0"/>
              </a:rPr>
              <a:t> </a:t>
            </a:r>
            <a:r>
              <a:rPr lang="de-CH" altLang="fr-FR" sz="2400" dirty="0" err="1">
                <a:latin typeface="Arial" panose="020B0604020202020204" pitchFamily="34" charset="0"/>
                <a:cs typeface="Arial" panose="020B0604020202020204" pitchFamily="34" charset="0"/>
              </a:rPr>
              <a:t>rhythm</a:t>
            </a:r>
            <a:r>
              <a:rPr lang="de-CH" altLang="fr-FR" sz="2400" dirty="0">
                <a:latin typeface="Arial" panose="020B0604020202020204" pitchFamily="34" charset="0"/>
                <a:cs typeface="Arial" panose="020B0604020202020204" pitchFamily="34" charset="0"/>
              </a:rPr>
              <a:t> </a:t>
            </a:r>
          </a:p>
        </p:txBody>
      </p:sp>
      <p:sp>
        <p:nvSpPr>
          <p:cNvPr id="40964" name="Textfeld 5"/>
          <p:cNvSpPr txBox="1">
            <a:spLocks noChangeArrowheads="1"/>
          </p:cNvSpPr>
          <p:nvPr/>
        </p:nvSpPr>
        <p:spPr bwMode="auto">
          <a:xfrm>
            <a:off x="7022777" y="6546830"/>
            <a:ext cx="2517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CH" altLang="fr-FR" sz="1600" dirty="0">
                <a:latin typeface="Arial" panose="020B0604020202020204" pitchFamily="34" charset="0"/>
                <a:cs typeface="Arial" panose="020B0604020202020204" pitchFamily="34" charset="0"/>
              </a:rPr>
              <a:t>Dijk &amp; </a:t>
            </a:r>
            <a:r>
              <a:rPr lang="de-CH" altLang="fr-FR" sz="1600" dirty="0" err="1">
                <a:latin typeface="Arial" panose="020B0604020202020204" pitchFamily="34" charset="0"/>
                <a:cs typeface="Arial" panose="020B0604020202020204" pitchFamily="34" charset="0"/>
              </a:rPr>
              <a:t>Czeisler</a:t>
            </a:r>
            <a:r>
              <a:rPr lang="de-CH" altLang="fr-FR" sz="1600" dirty="0">
                <a:latin typeface="Arial" panose="020B0604020202020204" pitchFamily="34" charset="0"/>
                <a:cs typeface="Arial" panose="020B0604020202020204" pitchFamily="34" charset="0"/>
              </a:rPr>
              <a:t>, 1994</a:t>
            </a:r>
          </a:p>
        </p:txBody>
      </p:sp>
      <p:cxnSp>
        <p:nvCxnSpPr>
          <p:cNvPr id="5" name="Gerade Verbindung 207"/>
          <p:cNvCxnSpPr/>
          <p:nvPr/>
        </p:nvCxnSpPr>
        <p:spPr>
          <a:xfrm>
            <a:off x="0" y="1190967"/>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Рисунок 5" descr="Logo_CRC_IVI.tif"/>
          <p:cNvPicPr>
            <a:picLocks noChangeAspect="1"/>
          </p:cNvPicPr>
          <p:nvPr/>
        </p:nvPicPr>
        <p:blipFill>
          <a:blip r:embed="rId4" cstate="print"/>
          <a:srcRect l="7141" t="7899" r="82016" b="70411"/>
          <a:stretch>
            <a:fillRect/>
          </a:stretch>
        </p:blipFill>
        <p:spPr>
          <a:xfrm>
            <a:off x="8151582" y="548680"/>
            <a:ext cx="636677" cy="716416"/>
          </a:xfrm>
          <a:prstGeom prst="rect">
            <a:avLst/>
          </a:prstGeom>
        </p:spPr>
      </p:pic>
    </p:spTree>
    <p:extLst>
      <p:ext uri="{BB962C8B-B14F-4D97-AF65-F5344CB8AC3E}">
        <p14:creationId xmlns:p14="http://schemas.microsoft.com/office/powerpoint/2010/main" val="22284723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0300" y="1327150"/>
            <a:ext cx="6475413" cy="519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8115" name="Rectangle 2"/>
          <p:cNvSpPr>
            <a:spLocks noGrp="1" noChangeArrowheads="1"/>
          </p:cNvSpPr>
          <p:nvPr>
            <p:ph type="title" idx="4294967295"/>
          </p:nvPr>
        </p:nvSpPr>
        <p:spPr>
          <a:xfrm>
            <a:off x="152400" y="0"/>
            <a:ext cx="8783638" cy="1143000"/>
          </a:xfrm>
        </p:spPr>
        <p:txBody>
          <a:bodyPr>
            <a:normAutofit/>
          </a:bodyPr>
          <a:lstStyle/>
          <a:p>
            <a:pPr algn="ctr" eaLnBrk="1" hangingPunct="1"/>
            <a:r>
              <a:rPr lang="en-GB" altLang="en-US" sz="2400" b="1" dirty="0" smtClean="0">
                <a:latin typeface="Arial" panose="020B0604020202020204" pitchFamily="34" charset="0"/>
                <a:cs typeface="Arial" panose="020B0604020202020204" pitchFamily="34" charset="0"/>
              </a:rPr>
              <a:t>Circadian rhythm of wake propensity associates with melatonin rhythm</a:t>
            </a:r>
          </a:p>
        </p:txBody>
      </p:sp>
      <p:sp>
        <p:nvSpPr>
          <p:cNvPr id="218116" name="Text Box 4"/>
          <p:cNvSpPr txBox="1">
            <a:spLocks noChangeArrowheads="1"/>
          </p:cNvSpPr>
          <p:nvPr/>
        </p:nvSpPr>
        <p:spPr bwMode="auto">
          <a:xfrm>
            <a:off x="5796136" y="6551979"/>
            <a:ext cx="327044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GB" altLang="en-US" sz="1400" dirty="0">
                <a:solidFill>
                  <a:srgbClr val="000000"/>
                </a:solidFill>
                <a:latin typeface="Arial" panose="020B0604020202020204" pitchFamily="34" charset="0"/>
                <a:cs typeface="Arial" panose="020B0604020202020204" pitchFamily="34" charset="0"/>
              </a:rPr>
              <a:t>Modified from </a:t>
            </a:r>
            <a:r>
              <a:rPr lang="en-GB" altLang="en-US" sz="1400" dirty="0" err="1">
                <a:solidFill>
                  <a:srgbClr val="000000"/>
                </a:solidFill>
                <a:latin typeface="Arial" panose="020B0604020202020204" pitchFamily="34" charset="0"/>
                <a:cs typeface="Arial" panose="020B0604020202020204" pitchFamily="34" charset="0"/>
              </a:rPr>
              <a:t>Dijk</a:t>
            </a:r>
            <a:r>
              <a:rPr lang="en-GB" altLang="en-US" sz="1400" dirty="0">
                <a:solidFill>
                  <a:srgbClr val="000000"/>
                </a:solidFill>
                <a:latin typeface="Arial" panose="020B0604020202020204" pitchFamily="34" charset="0"/>
                <a:cs typeface="Arial" panose="020B0604020202020204" pitchFamily="34" charset="0"/>
              </a:rPr>
              <a:t> et al. J </a:t>
            </a:r>
            <a:r>
              <a:rPr lang="en-GB" altLang="en-US" sz="1400" dirty="0" err="1">
                <a:solidFill>
                  <a:srgbClr val="000000"/>
                </a:solidFill>
                <a:latin typeface="Arial" panose="020B0604020202020204" pitchFamily="34" charset="0"/>
                <a:cs typeface="Arial" panose="020B0604020202020204" pitchFamily="34" charset="0"/>
              </a:rPr>
              <a:t>Physiol</a:t>
            </a:r>
            <a:r>
              <a:rPr lang="en-GB" altLang="en-US" sz="1400" dirty="0">
                <a:solidFill>
                  <a:srgbClr val="000000"/>
                </a:solidFill>
                <a:latin typeface="Arial" panose="020B0604020202020204" pitchFamily="34" charset="0"/>
                <a:cs typeface="Arial" panose="020B0604020202020204" pitchFamily="34" charset="0"/>
              </a:rPr>
              <a:t> 1997</a:t>
            </a:r>
          </a:p>
        </p:txBody>
      </p:sp>
      <p:sp>
        <p:nvSpPr>
          <p:cNvPr id="1401866" name="Line 10"/>
          <p:cNvSpPr>
            <a:spLocks noChangeShapeType="1"/>
          </p:cNvSpPr>
          <p:nvPr/>
        </p:nvSpPr>
        <p:spPr bwMode="auto">
          <a:xfrm>
            <a:off x="3238500" y="1747838"/>
            <a:ext cx="1951038" cy="635000"/>
          </a:xfrm>
          <a:prstGeom prst="line">
            <a:avLst/>
          </a:prstGeom>
          <a:noFill/>
          <a:ln w="222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en-GB">
              <a:solidFill>
                <a:srgbClr val="000000"/>
              </a:solidFill>
              <a:latin typeface="Agency FB" panose="020B0503020202020204" pitchFamily="34" charset="0"/>
            </a:endParaRPr>
          </a:p>
        </p:txBody>
      </p:sp>
      <p:sp>
        <p:nvSpPr>
          <p:cNvPr id="1401867" name="Text Box 11"/>
          <p:cNvSpPr txBox="1">
            <a:spLocks noChangeArrowheads="1"/>
          </p:cNvSpPr>
          <p:nvPr/>
        </p:nvSpPr>
        <p:spPr bwMode="auto">
          <a:xfrm>
            <a:off x="1319047" y="1263524"/>
            <a:ext cx="26543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GB" altLang="en-US" sz="2000" dirty="0">
                <a:solidFill>
                  <a:srgbClr val="000000"/>
                </a:solidFill>
                <a:latin typeface="Arial" panose="020B0604020202020204" pitchFamily="34" charset="0"/>
                <a:cs typeface="Arial" panose="020B0604020202020204" pitchFamily="34" charset="0"/>
              </a:rPr>
              <a:t>wake maintenance zone</a:t>
            </a:r>
          </a:p>
        </p:txBody>
      </p:sp>
      <p:grpSp>
        <p:nvGrpSpPr>
          <p:cNvPr id="1401871" name="Group 15"/>
          <p:cNvGrpSpPr>
            <a:grpSpLocks/>
          </p:cNvGrpSpPr>
          <p:nvPr/>
        </p:nvGrpSpPr>
        <p:grpSpPr bwMode="auto">
          <a:xfrm>
            <a:off x="5500689" y="2803525"/>
            <a:ext cx="3471863" cy="1679575"/>
            <a:chOff x="3465" y="1886"/>
            <a:chExt cx="2187" cy="1058"/>
          </a:xfrm>
        </p:grpSpPr>
        <p:sp>
          <p:nvSpPr>
            <p:cNvPr id="218123" name="Line 12"/>
            <p:cNvSpPr>
              <a:spLocks noChangeShapeType="1"/>
            </p:cNvSpPr>
            <p:nvPr/>
          </p:nvSpPr>
          <p:spPr bwMode="auto">
            <a:xfrm flipH="1">
              <a:off x="3465" y="2472"/>
              <a:ext cx="1367" cy="472"/>
            </a:xfrm>
            <a:prstGeom prst="line">
              <a:avLst/>
            </a:prstGeom>
            <a:noFill/>
            <a:ln w="222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en-GB" sz="2000">
                <a:solidFill>
                  <a:srgbClr val="000000"/>
                </a:solidFill>
                <a:latin typeface="Arial" panose="020B0604020202020204" pitchFamily="34" charset="0"/>
                <a:cs typeface="Arial" panose="020B0604020202020204" pitchFamily="34" charset="0"/>
              </a:endParaRPr>
            </a:p>
          </p:txBody>
        </p:sp>
        <p:sp>
          <p:nvSpPr>
            <p:cNvPr id="218124" name="Line 13"/>
            <p:cNvSpPr>
              <a:spLocks noChangeShapeType="1"/>
            </p:cNvSpPr>
            <p:nvPr/>
          </p:nvSpPr>
          <p:spPr bwMode="auto">
            <a:xfrm flipH="1" flipV="1">
              <a:off x="3495" y="1886"/>
              <a:ext cx="1322" cy="452"/>
            </a:xfrm>
            <a:prstGeom prst="line">
              <a:avLst/>
            </a:prstGeom>
            <a:noFill/>
            <a:ln w="222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en-GB" sz="2000">
                <a:solidFill>
                  <a:srgbClr val="000000"/>
                </a:solidFill>
                <a:latin typeface="Arial" panose="020B0604020202020204" pitchFamily="34" charset="0"/>
                <a:cs typeface="Arial" panose="020B0604020202020204" pitchFamily="34" charset="0"/>
              </a:endParaRPr>
            </a:p>
          </p:txBody>
        </p:sp>
        <p:sp>
          <p:nvSpPr>
            <p:cNvPr id="218125" name="Text Box 14"/>
            <p:cNvSpPr txBox="1">
              <a:spLocks noChangeArrowheads="1"/>
            </p:cNvSpPr>
            <p:nvPr/>
          </p:nvSpPr>
          <p:spPr bwMode="auto">
            <a:xfrm>
              <a:off x="4743" y="2111"/>
              <a:ext cx="909"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GB" altLang="en-US" sz="2000" dirty="0">
                  <a:solidFill>
                    <a:srgbClr val="000000"/>
                  </a:solidFill>
                  <a:latin typeface="Arial" panose="020B0604020202020204" pitchFamily="34" charset="0"/>
                  <a:cs typeface="Arial" panose="020B0604020202020204" pitchFamily="34" charset="0"/>
                </a:rPr>
                <a:t>opening of sleep gate</a:t>
              </a:r>
            </a:p>
          </p:txBody>
        </p:sp>
      </p:grpSp>
      <p:grpSp>
        <p:nvGrpSpPr>
          <p:cNvPr id="1401874" name="Group 18"/>
          <p:cNvGrpSpPr>
            <a:grpSpLocks/>
          </p:cNvGrpSpPr>
          <p:nvPr/>
        </p:nvGrpSpPr>
        <p:grpSpPr bwMode="auto">
          <a:xfrm>
            <a:off x="5424488" y="2065338"/>
            <a:ext cx="677862" cy="3613150"/>
            <a:chOff x="3417" y="1301"/>
            <a:chExt cx="427" cy="2276"/>
          </a:xfrm>
        </p:grpSpPr>
        <p:sp>
          <p:nvSpPr>
            <p:cNvPr id="218121" name="Rectangle 9"/>
            <p:cNvSpPr>
              <a:spLocks noChangeArrowheads="1"/>
            </p:cNvSpPr>
            <p:nvPr/>
          </p:nvSpPr>
          <p:spPr bwMode="auto">
            <a:xfrm>
              <a:off x="3421" y="1301"/>
              <a:ext cx="348" cy="2276"/>
            </a:xfrm>
            <a:prstGeom prst="rect">
              <a:avLst/>
            </a:prstGeom>
            <a:solidFill>
              <a:schemeClr val="bg2"/>
            </a:solidFill>
            <a:ln w="15875" algn="ctr">
              <a:solidFill>
                <a:schemeClr val="tx2">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3200">
                <a:solidFill>
                  <a:srgbClr val="9999CC"/>
                </a:solidFill>
                <a:latin typeface="Agency FB" panose="020B0503020202020204" pitchFamily="34" charset="0"/>
                <a:cs typeface="Arial" charset="0"/>
              </a:endParaRPr>
            </a:p>
          </p:txBody>
        </p:sp>
        <p:sp>
          <p:nvSpPr>
            <p:cNvPr id="218122" name="Text Box 17"/>
            <p:cNvSpPr txBox="1">
              <a:spLocks noChangeArrowheads="1"/>
            </p:cNvSpPr>
            <p:nvPr/>
          </p:nvSpPr>
          <p:spPr bwMode="auto">
            <a:xfrm>
              <a:off x="3417" y="1608"/>
              <a:ext cx="427" cy="1728"/>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GB" altLang="en-US" dirty="0">
                  <a:solidFill>
                    <a:srgbClr val="FF3300"/>
                  </a:solidFill>
                  <a:latin typeface="Arial" panose="020B0604020202020204" pitchFamily="34" charset="0"/>
                  <a:cs typeface="Arial" panose="020B0604020202020204" pitchFamily="34" charset="0"/>
                </a:rPr>
                <a:t>S</a:t>
              </a:r>
              <a:r>
                <a:rPr lang="en-GB" altLang="en-US" dirty="0" smtClean="0">
                  <a:solidFill>
                    <a:srgbClr val="FF3300"/>
                  </a:solidFill>
                  <a:latin typeface="Arial" panose="020B0604020202020204" pitchFamily="34" charset="0"/>
                  <a:cs typeface="Arial" panose="020B0604020202020204" pitchFamily="34" charset="0"/>
                </a:rPr>
                <a:t>leep</a:t>
              </a:r>
              <a:endParaRPr lang="en-GB" altLang="en-US" dirty="0">
                <a:solidFill>
                  <a:srgbClr val="FF3300"/>
                </a:solidFill>
                <a:latin typeface="Arial" panose="020B0604020202020204" pitchFamily="34" charset="0"/>
                <a:cs typeface="Arial" panose="020B0604020202020204" pitchFamily="34" charset="0"/>
              </a:endParaRPr>
            </a:p>
          </p:txBody>
        </p:sp>
      </p:grpSp>
      <p:cxnSp>
        <p:nvCxnSpPr>
          <p:cNvPr id="14" name="Gerade Verbindung 207"/>
          <p:cNvCxnSpPr/>
          <p:nvPr/>
        </p:nvCxnSpPr>
        <p:spPr>
          <a:xfrm>
            <a:off x="0" y="1190967"/>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Рисунок 5" descr="Logo_CRC_IVI.tif"/>
          <p:cNvPicPr>
            <a:picLocks noChangeAspect="1"/>
          </p:cNvPicPr>
          <p:nvPr/>
        </p:nvPicPr>
        <p:blipFill>
          <a:blip r:embed="rId3" cstate="print"/>
          <a:srcRect l="7141" t="7899" r="82016" b="70411"/>
          <a:stretch>
            <a:fillRect/>
          </a:stretch>
        </p:blipFill>
        <p:spPr>
          <a:xfrm>
            <a:off x="8151582" y="548680"/>
            <a:ext cx="636677" cy="716416"/>
          </a:xfrm>
          <a:prstGeom prst="rect">
            <a:avLst/>
          </a:prstGeom>
        </p:spPr>
      </p:pic>
    </p:spTree>
    <p:extLst>
      <p:ext uri="{BB962C8B-B14F-4D97-AF65-F5344CB8AC3E}">
        <p14:creationId xmlns:p14="http://schemas.microsoft.com/office/powerpoint/2010/main" val="2933796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01867"/>
                                        </p:tgtEl>
                                        <p:attrNameLst>
                                          <p:attrName>style.visibility</p:attrName>
                                        </p:attrNameLst>
                                      </p:cBhvr>
                                      <p:to>
                                        <p:strVal val="visible"/>
                                      </p:to>
                                    </p:set>
                                    <p:animEffect transition="in" filter="blinds(horizontal)">
                                      <p:cBhvr>
                                        <p:cTn id="7" dur="500"/>
                                        <p:tgtEl>
                                          <p:spTgt spid="140186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01866"/>
                                        </p:tgtEl>
                                        <p:attrNameLst>
                                          <p:attrName>style.visibility</p:attrName>
                                        </p:attrNameLst>
                                      </p:cBhvr>
                                      <p:to>
                                        <p:strVal val="visible"/>
                                      </p:to>
                                    </p:set>
                                    <p:animEffect transition="in" filter="blinds(horizontal)">
                                      <p:cBhvr>
                                        <p:cTn id="10" dur="500"/>
                                        <p:tgtEl>
                                          <p:spTgt spid="14018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2" fill="hold" nodeType="clickEffect">
                                  <p:stCondLst>
                                    <p:cond delay="0"/>
                                  </p:stCondLst>
                                  <p:childTnLst>
                                    <p:set>
                                      <p:cBhvr>
                                        <p:cTn id="14" dur="1" fill="hold">
                                          <p:stCondLst>
                                            <p:cond delay="0"/>
                                          </p:stCondLst>
                                        </p:cTn>
                                        <p:tgtEl>
                                          <p:spTgt spid="1401871"/>
                                        </p:tgtEl>
                                        <p:attrNameLst>
                                          <p:attrName>style.visibility</p:attrName>
                                        </p:attrNameLst>
                                      </p:cBhvr>
                                      <p:to>
                                        <p:strVal val="visible"/>
                                      </p:to>
                                    </p:set>
                                    <p:anim calcmode="lin" valueType="num">
                                      <p:cBhvr additive="base">
                                        <p:cTn id="15" dur="500" fill="hold"/>
                                        <p:tgtEl>
                                          <p:spTgt spid="1401871"/>
                                        </p:tgtEl>
                                        <p:attrNameLst>
                                          <p:attrName>ppt_x</p:attrName>
                                        </p:attrNameLst>
                                      </p:cBhvr>
                                      <p:tavLst>
                                        <p:tav tm="0">
                                          <p:val>
                                            <p:strVal val="1+#ppt_w/2"/>
                                          </p:val>
                                        </p:tav>
                                        <p:tav tm="100000">
                                          <p:val>
                                            <p:strVal val="#ppt_x"/>
                                          </p:val>
                                        </p:tav>
                                      </p:tavLst>
                                    </p:anim>
                                    <p:anim calcmode="lin" valueType="num">
                                      <p:cBhvr additive="base">
                                        <p:cTn id="16" dur="500" fill="hold"/>
                                        <p:tgtEl>
                                          <p:spTgt spid="1401871"/>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401874"/>
                                        </p:tgtEl>
                                        <p:attrNameLst>
                                          <p:attrName>style.visibility</p:attrName>
                                        </p:attrNameLst>
                                      </p:cBhvr>
                                      <p:to>
                                        <p:strVal val="visible"/>
                                      </p:to>
                                    </p:set>
                                    <p:animEffect transition="in" filter="blinds(horizontal)">
                                      <p:cBhvr>
                                        <p:cTn id="21" dur="500"/>
                                        <p:tgtEl>
                                          <p:spTgt spid="1401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1866" grpId="0" animBg="1"/>
      <p:bldP spid="140186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1481755" y="4870736"/>
            <a:ext cx="2162175" cy="1085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1987" name="Line 3"/>
          <p:cNvSpPr>
            <a:spLocks noChangeShapeType="1"/>
          </p:cNvSpPr>
          <p:nvPr/>
        </p:nvSpPr>
        <p:spPr bwMode="auto">
          <a:xfrm flipV="1">
            <a:off x="1691305" y="595658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1988" name="Line 4"/>
          <p:cNvSpPr>
            <a:spLocks noChangeShapeType="1"/>
          </p:cNvSpPr>
          <p:nvPr/>
        </p:nvSpPr>
        <p:spPr bwMode="auto">
          <a:xfrm flipV="1">
            <a:off x="1977055" y="595658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1989" name="Line 5"/>
          <p:cNvSpPr>
            <a:spLocks noChangeShapeType="1"/>
          </p:cNvSpPr>
          <p:nvPr/>
        </p:nvSpPr>
        <p:spPr bwMode="auto">
          <a:xfrm flipV="1">
            <a:off x="2253280" y="595658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1990" name="Line 6"/>
          <p:cNvSpPr>
            <a:spLocks noChangeShapeType="1"/>
          </p:cNvSpPr>
          <p:nvPr/>
        </p:nvSpPr>
        <p:spPr bwMode="auto">
          <a:xfrm flipV="1">
            <a:off x="2539030" y="595658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1991" name="Line 7"/>
          <p:cNvSpPr>
            <a:spLocks noChangeShapeType="1"/>
          </p:cNvSpPr>
          <p:nvPr/>
        </p:nvSpPr>
        <p:spPr bwMode="auto">
          <a:xfrm flipV="1">
            <a:off x="2815255" y="595658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1992" name="Line 8"/>
          <p:cNvSpPr>
            <a:spLocks noChangeShapeType="1"/>
          </p:cNvSpPr>
          <p:nvPr/>
        </p:nvSpPr>
        <p:spPr bwMode="auto">
          <a:xfrm flipV="1">
            <a:off x="3101005" y="595658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1993" name="Line 9"/>
          <p:cNvSpPr>
            <a:spLocks noChangeShapeType="1"/>
          </p:cNvSpPr>
          <p:nvPr/>
        </p:nvSpPr>
        <p:spPr bwMode="auto">
          <a:xfrm flipV="1">
            <a:off x="3380405" y="5956586"/>
            <a:ext cx="0"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1994" name="Rectangle 10"/>
          <p:cNvSpPr>
            <a:spLocks noChangeArrowheads="1"/>
          </p:cNvSpPr>
          <p:nvPr/>
        </p:nvSpPr>
        <p:spPr bwMode="auto">
          <a:xfrm>
            <a:off x="1662730" y="6013736"/>
            <a:ext cx="66675" cy="152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1995" name="Rectangle 11"/>
          <p:cNvSpPr>
            <a:spLocks noChangeArrowheads="1"/>
          </p:cNvSpPr>
          <p:nvPr/>
        </p:nvSpPr>
        <p:spPr bwMode="auto">
          <a:xfrm>
            <a:off x="1657626" y="6023261"/>
            <a:ext cx="70532" cy="153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000">
                <a:latin typeface="Arial" panose="020B0604020202020204" pitchFamily="34" charset="0"/>
                <a:cs typeface="Arial" panose="020B0604020202020204" pitchFamily="34" charset="0"/>
              </a:rPr>
              <a:t>0</a:t>
            </a:r>
            <a:endParaRPr lang="de-CH" altLang="fr-FR" sz="1600">
              <a:latin typeface="Arial" panose="020B0604020202020204" pitchFamily="34" charset="0"/>
              <a:cs typeface="Arial" panose="020B0604020202020204" pitchFamily="34" charset="0"/>
            </a:endParaRPr>
          </a:p>
        </p:txBody>
      </p:sp>
      <p:sp>
        <p:nvSpPr>
          <p:cNvPr id="41996" name="Rectangle 12"/>
          <p:cNvSpPr>
            <a:spLocks noChangeArrowheads="1"/>
          </p:cNvSpPr>
          <p:nvPr/>
        </p:nvSpPr>
        <p:spPr bwMode="auto">
          <a:xfrm>
            <a:off x="1872280" y="6013736"/>
            <a:ext cx="209550" cy="152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1997" name="Rectangle 13"/>
          <p:cNvSpPr>
            <a:spLocks noChangeArrowheads="1"/>
          </p:cNvSpPr>
          <p:nvPr/>
        </p:nvSpPr>
        <p:spPr bwMode="auto">
          <a:xfrm>
            <a:off x="1863319" y="6023261"/>
            <a:ext cx="211597" cy="153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000">
                <a:latin typeface="Arial" panose="020B0604020202020204" pitchFamily="34" charset="0"/>
                <a:cs typeface="Arial" panose="020B0604020202020204" pitchFamily="34" charset="0"/>
              </a:rPr>
              <a:t>120</a:t>
            </a:r>
            <a:endParaRPr lang="de-CH" altLang="fr-FR" sz="1600">
              <a:latin typeface="Arial" panose="020B0604020202020204" pitchFamily="34" charset="0"/>
              <a:cs typeface="Arial" panose="020B0604020202020204" pitchFamily="34" charset="0"/>
            </a:endParaRPr>
          </a:p>
        </p:txBody>
      </p:sp>
      <p:sp>
        <p:nvSpPr>
          <p:cNvPr id="41998" name="Rectangle 14"/>
          <p:cNvSpPr>
            <a:spLocks noChangeArrowheads="1"/>
          </p:cNvSpPr>
          <p:nvPr/>
        </p:nvSpPr>
        <p:spPr bwMode="auto">
          <a:xfrm>
            <a:off x="2148505" y="6013736"/>
            <a:ext cx="209550" cy="152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1999" name="Rectangle 15"/>
          <p:cNvSpPr>
            <a:spLocks noChangeArrowheads="1"/>
          </p:cNvSpPr>
          <p:nvPr/>
        </p:nvSpPr>
        <p:spPr bwMode="auto">
          <a:xfrm>
            <a:off x="2139543" y="6023261"/>
            <a:ext cx="211597" cy="153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000">
                <a:latin typeface="Arial" panose="020B0604020202020204" pitchFamily="34" charset="0"/>
                <a:cs typeface="Arial" panose="020B0604020202020204" pitchFamily="34" charset="0"/>
              </a:rPr>
              <a:t>240</a:t>
            </a:r>
            <a:endParaRPr lang="de-CH" altLang="fr-FR" sz="1600">
              <a:latin typeface="Arial" panose="020B0604020202020204" pitchFamily="34" charset="0"/>
              <a:cs typeface="Arial" panose="020B0604020202020204" pitchFamily="34" charset="0"/>
            </a:endParaRPr>
          </a:p>
        </p:txBody>
      </p:sp>
      <p:sp>
        <p:nvSpPr>
          <p:cNvPr id="42000" name="Rectangle 16"/>
          <p:cNvSpPr>
            <a:spLocks noChangeArrowheads="1"/>
          </p:cNvSpPr>
          <p:nvPr/>
        </p:nvSpPr>
        <p:spPr bwMode="auto">
          <a:xfrm>
            <a:off x="2500930" y="6013736"/>
            <a:ext cx="76200" cy="152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01" name="Rectangle 17"/>
          <p:cNvSpPr>
            <a:spLocks noChangeArrowheads="1"/>
          </p:cNvSpPr>
          <p:nvPr/>
        </p:nvSpPr>
        <p:spPr bwMode="auto">
          <a:xfrm>
            <a:off x="2495826" y="6023261"/>
            <a:ext cx="70532" cy="153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000">
                <a:latin typeface="Arial" panose="020B0604020202020204" pitchFamily="34" charset="0"/>
                <a:cs typeface="Arial" panose="020B0604020202020204" pitchFamily="34" charset="0"/>
              </a:rPr>
              <a:t>0</a:t>
            </a:r>
            <a:endParaRPr lang="de-CH" altLang="fr-FR" sz="1600">
              <a:latin typeface="Arial" panose="020B0604020202020204" pitchFamily="34" charset="0"/>
              <a:cs typeface="Arial" panose="020B0604020202020204" pitchFamily="34" charset="0"/>
            </a:endParaRPr>
          </a:p>
        </p:txBody>
      </p:sp>
      <p:sp>
        <p:nvSpPr>
          <p:cNvPr id="42002" name="Rectangle 18"/>
          <p:cNvSpPr>
            <a:spLocks noChangeArrowheads="1"/>
          </p:cNvSpPr>
          <p:nvPr/>
        </p:nvSpPr>
        <p:spPr bwMode="auto">
          <a:xfrm>
            <a:off x="2710480" y="6013736"/>
            <a:ext cx="209550" cy="152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03" name="Rectangle 19"/>
          <p:cNvSpPr>
            <a:spLocks noChangeArrowheads="1"/>
          </p:cNvSpPr>
          <p:nvPr/>
        </p:nvSpPr>
        <p:spPr bwMode="auto">
          <a:xfrm>
            <a:off x="2701519" y="6023261"/>
            <a:ext cx="211597" cy="153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000">
                <a:latin typeface="Arial" panose="020B0604020202020204" pitchFamily="34" charset="0"/>
                <a:cs typeface="Arial" panose="020B0604020202020204" pitchFamily="34" charset="0"/>
              </a:rPr>
              <a:t>120</a:t>
            </a:r>
            <a:endParaRPr lang="de-CH" altLang="fr-FR" sz="1600">
              <a:latin typeface="Arial" panose="020B0604020202020204" pitchFamily="34" charset="0"/>
              <a:cs typeface="Arial" panose="020B0604020202020204" pitchFamily="34" charset="0"/>
            </a:endParaRPr>
          </a:p>
        </p:txBody>
      </p:sp>
      <p:sp>
        <p:nvSpPr>
          <p:cNvPr id="42004" name="Rectangle 20"/>
          <p:cNvSpPr>
            <a:spLocks noChangeArrowheads="1"/>
          </p:cNvSpPr>
          <p:nvPr/>
        </p:nvSpPr>
        <p:spPr bwMode="auto">
          <a:xfrm>
            <a:off x="2996230" y="6013736"/>
            <a:ext cx="209550" cy="152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05" name="Rectangle 21"/>
          <p:cNvSpPr>
            <a:spLocks noChangeArrowheads="1"/>
          </p:cNvSpPr>
          <p:nvPr/>
        </p:nvSpPr>
        <p:spPr bwMode="auto">
          <a:xfrm>
            <a:off x="2987268" y="6023261"/>
            <a:ext cx="211597" cy="153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000">
                <a:latin typeface="Arial" panose="020B0604020202020204" pitchFamily="34" charset="0"/>
                <a:cs typeface="Arial" panose="020B0604020202020204" pitchFamily="34" charset="0"/>
              </a:rPr>
              <a:t>240</a:t>
            </a:r>
            <a:endParaRPr lang="de-CH" altLang="fr-FR" sz="1600">
              <a:latin typeface="Arial" panose="020B0604020202020204" pitchFamily="34" charset="0"/>
              <a:cs typeface="Arial" panose="020B0604020202020204" pitchFamily="34" charset="0"/>
            </a:endParaRPr>
          </a:p>
        </p:txBody>
      </p:sp>
      <p:sp>
        <p:nvSpPr>
          <p:cNvPr id="42006" name="Rectangle 22"/>
          <p:cNvSpPr>
            <a:spLocks noChangeArrowheads="1"/>
          </p:cNvSpPr>
          <p:nvPr/>
        </p:nvSpPr>
        <p:spPr bwMode="auto">
          <a:xfrm>
            <a:off x="3348655" y="6013736"/>
            <a:ext cx="66675" cy="152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07" name="Rectangle 23"/>
          <p:cNvSpPr>
            <a:spLocks noChangeArrowheads="1"/>
          </p:cNvSpPr>
          <p:nvPr/>
        </p:nvSpPr>
        <p:spPr bwMode="auto">
          <a:xfrm>
            <a:off x="3343551" y="6023261"/>
            <a:ext cx="70532" cy="153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000">
                <a:latin typeface="Arial" panose="020B0604020202020204" pitchFamily="34" charset="0"/>
                <a:cs typeface="Arial" panose="020B0604020202020204" pitchFamily="34" charset="0"/>
              </a:rPr>
              <a:t>0</a:t>
            </a:r>
            <a:endParaRPr lang="de-CH" altLang="fr-FR" sz="1600">
              <a:latin typeface="Arial" panose="020B0604020202020204" pitchFamily="34" charset="0"/>
              <a:cs typeface="Arial" panose="020B0604020202020204" pitchFamily="34" charset="0"/>
            </a:endParaRPr>
          </a:p>
        </p:txBody>
      </p:sp>
      <p:sp>
        <p:nvSpPr>
          <p:cNvPr id="42011" name="Rectangle 27"/>
          <p:cNvSpPr>
            <a:spLocks noChangeArrowheads="1"/>
          </p:cNvSpPr>
          <p:nvPr/>
        </p:nvSpPr>
        <p:spPr bwMode="auto">
          <a:xfrm>
            <a:off x="1243630" y="5870861"/>
            <a:ext cx="180975" cy="1238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12" name="Rectangle 28"/>
          <p:cNvSpPr>
            <a:spLocks noChangeArrowheads="1"/>
          </p:cNvSpPr>
          <p:nvPr/>
        </p:nvSpPr>
        <p:spPr bwMode="auto">
          <a:xfrm>
            <a:off x="1264994" y="5870861"/>
            <a:ext cx="177934" cy="1231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800">
                <a:latin typeface="Arial" panose="020B0604020202020204" pitchFamily="34" charset="0"/>
                <a:cs typeface="Arial" panose="020B0604020202020204" pitchFamily="34" charset="0"/>
              </a:rPr>
              <a:t>-0.5</a:t>
            </a:r>
            <a:endParaRPr lang="de-CH" altLang="fr-FR" sz="1600">
              <a:latin typeface="Arial" panose="020B0604020202020204" pitchFamily="34" charset="0"/>
              <a:cs typeface="Arial" panose="020B0604020202020204" pitchFamily="34" charset="0"/>
            </a:endParaRPr>
          </a:p>
        </p:txBody>
      </p:sp>
      <p:sp>
        <p:nvSpPr>
          <p:cNvPr id="42013" name="Rectangle 29"/>
          <p:cNvSpPr>
            <a:spLocks noChangeArrowheads="1"/>
          </p:cNvSpPr>
          <p:nvPr/>
        </p:nvSpPr>
        <p:spPr bwMode="auto">
          <a:xfrm>
            <a:off x="1272205" y="5346986"/>
            <a:ext cx="142875" cy="1238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14" name="Rectangle 30"/>
          <p:cNvSpPr>
            <a:spLocks noChangeArrowheads="1"/>
          </p:cNvSpPr>
          <p:nvPr/>
        </p:nvSpPr>
        <p:spPr bwMode="auto">
          <a:xfrm>
            <a:off x="1292144" y="5356511"/>
            <a:ext cx="144271" cy="1231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800">
                <a:latin typeface="Arial" panose="020B0604020202020204" pitchFamily="34" charset="0"/>
                <a:cs typeface="Arial" panose="020B0604020202020204" pitchFamily="34" charset="0"/>
              </a:rPr>
              <a:t>0.0</a:t>
            </a:r>
            <a:endParaRPr lang="de-CH" altLang="fr-FR" sz="1600">
              <a:latin typeface="Arial" panose="020B0604020202020204" pitchFamily="34" charset="0"/>
              <a:cs typeface="Arial" panose="020B0604020202020204" pitchFamily="34" charset="0"/>
            </a:endParaRPr>
          </a:p>
        </p:txBody>
      </p:sp>
      <p:sp>
        <p:nvSpPr>
          <p:cNvPr id="42015" name="Rectangle 31"/>
          <p:cNvSpPr>
            <a:spLocks noChangeArrowheads="1"/>
          </p:cNvSpPr>
          <p:nvPr/>
        </p:nvSpPr>
        <p:spPr bwMode="auto">
          <a:xfrm>
            <a:off x="1272205" y="4861211"/>
            <a:ext cx="142875" cy="1238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16" name="Rectangle 32"/>
          <p:cNvSpPr>
            <a:spLocks noChangeArrowheads="1"/>
          </p:cNvSpPr>
          <p:nvPr/>
        </p:nvSpPr>
        <p:spPr bwMode="auto">
          <a:xfrm>
            <a:off x="1292144" y="4861211"/>
            <a:ext cx="144270" cy="1231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800">
                <a:latin typeface="Arial" panose="020B0604020202020204" pitchFamily="34" charset="0"/>
                <a:cs typeface="Arial" panose="020B0604020202020204" pitchFamily="34" charset="0"/>
              </a:rPr>
              <a:t>0.5</a:t>
            </a:r>
            <a:endParaRPr lang="de-CH" altLang="fr-FR" sz="1600">
              <a:latin typeface="Arial" panose="020B0604020202020204" pitchFamily="34" charset="0"/>
              <a:cs typeface="Arial" panose="020B0604020202020204" pitchFamily="34" charset="0"/>
            </a:endParaRPr>
          </a:p>
        </p:txBody>
      </p:sp>
      <p:sp>
        <p:nvSpPr>
          <p:cNvPr id="42017" name="Freeform 33"/>
          <p:cNvSpPr>
            <a:spLocks/>
          </p:cNvSpPr>
          <p:nvPr/>
        </p:nvSpPr>
        <p:spPr bwMode="auto">
          <a:xfrm>
            <a:off x="1691305" y="5108861"/>
            <a:ext cx="1685925" cy="409575"/>
          </a:xfrm>
          <a:custGeom>
            <a:avLst/>
            <a:gdLst>
              <a:gd name="T0" fmla="*/ 0 w 1062"/>
              <a:gd name="T1" fmla="*/ 2147483647 h 258"/>
              <a:gd name="T2" fmla="*/ 2147483647 w 1062"/>
              <a:gd name="T3" fmla="*/ 2147483647 h 258"/>
              <a:gd name="T4" fmla="*/ 2147483647 w 1062"/>
              <a:gd name="T5" fmla="*/ 2147483647 h 258"/>
              <a:gd name="T6" fmla="*/ 2147483647 w 1062"/>
              <a:gd name="T7" fmla="*/ 2147483647 h 258"/>
              <a:gd name="T8" fmla="*/ 2147483647 w 1062"/>
              <a:gd name="T9" fmla="*/ 0 h 258"/>
              <a:gd name="T10" fmla="*/ 2147483647 w 1062"/>
              <a:gd name="T11" fmla="*/ 2147483647 h 258"/>
              <a:gd name="T12" fmla="*/ 2147483647 w 1062"/>
              <a:gd name="T13" fmla="*/ 2147483647 h 258"/>
              <a:gd name="T14" fmla="*/ 2147483647 w 1062"/>
              <a:gd name="T15" fmla="*/ 2147483647 h 258"/>
              <a:gd name="T16" fmla="*/ 2147483647 w 1062"/>
              <a:gd name="T17" fmla="*/ 2147483647 h 258"/>
              <a:gd name="T18" fmla="*/ 2147483647 w 1062"/>
              <a:gd name="T19" fmla="*/ 2147483647 h 258"/>
              <a:gd name="T20" fmla="*/ 2147483647 w 1062"/>
              <a:gd name="T21" fmla="*/ 0 h 258"/>
              <a:gd name="T22" fmla="*/ 2147483647 w 1062"/>
              <a:gd name="T23" fmla="*/ 2147483647 h 258"/>
              <a:gd name="T24" fmla="*/ 2147483647 w 1062"/>
              <a:gd name="T25" fmla="*/ 2147483647 h 2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62" h="258">
                <a:moveTo>
                  <a:pt x="0" y="234"/>
                </a:moveTo>
                <a:lnTo>
                  <a:pt x="90" y="180"/>
                </a:lnTo>
                <a:lnTo>
                  <a:pt x="180" y="258"/>
                </a:lnTo>
                <a:lnTo>
                  <a:pt x="264" y="228"/>
                </a:lnTo>
                <a:lnTo>
                  <a:pt x="354" y="0"/>
                </a:lnTo>
                <a:lnTo>
                  <a:pt x="444" y="246"/>
                </a:lnTo>
                <a:lnTo>
                  <a:pt x="534" y="234"/>
                </a:lnTo>
                <a:lnTo>
                  <a:pt x="624" y="180"/>
                </a:lnTo>
                <a:lnTo>
                  <a:pt x="708" y="258"/>
                </a:lnTo>
                <a:lnTo>
                  <a:pt x="798" y="228"/>
                </a:lnTo>
                <a:lnTo>
                  <a:pt x="888" y="0"/>
                </a:lnTo>
                <a:lnTo>
                  <a:pt x="978" y="246"/>
                </a:lnTo>
                <a:lnTo>
                  <a:pt x="1062" y="234"/>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a:latin typeface="Arial" panose="020B0604020202020204" pitchFamily="34" charset="0"/>
              <a:cs typeface="Arial" panose="020B0604020202020204" pitchFamily="34" charset="0"/>
            </a:endParaRPr>
          </a:p>
        </p:txBody>
      </p:sp>
      <p:sp>
        <p:nvSpPr>
          <p:cNvPr id="42018" name="Line 34"/>
          <p:cNvSpPr>
            <a:spLocks noChangeShapeType="1"/>
          </p:cNvSpPr>
          <p:nvPr/>
        </p:nvSpPr>
        <p:spPr bwMode="auto">
          <a:xfrm flipV="1">
            <a:off x="1691305" y="5327936"/>
            <a:ext cx="1587" cy="1524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19" name="Line 35"/>
          <p:cNvSpPr>
            <a:spLocks noChangeShapeType="1"/>
          </p:cNvSpPr>
          <p:nvPr/>
        </p:nvSpPr>
        <p:spPr bwMode="auto">
          <a:xfrm>
            <a:off x="1691305" y="532793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20" name="Line 36"/>
          <p:cNvSpPr>
            <a:spLocks noChangeShapeType="1"/>
          </p:cNvSpPr>
          <p:nvPr/>
        </p:nvSpPr>
        <p:spPr bwMode="auto">
          <a:xfrm>
            <a:off x="1691305" y="5480336"/>
            <a:ext cx="1587" cy="1619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21" name="Line 37"/>
          <p:cNvSpPr>
            <a:spLocks noChangeShapeType="1"/>
          </p:cNvSpPr>
          <p:nvPr/>
        </p:nvSpPr>
        <p:spPr bwMode="auto">
          <a:xfrm>
            <a:off x="1691305" y="56422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22" name="Oval 38"/>
          <p:cNvSpPr>
            <a:spLocks noChangeArrowheads="1"/>
          </p:cNvSpPr>
          <p:nvPr/>
        </p:nvSpPr>
        <p:spPr bwMode="auto">
          <a:xfrm>
            <a:off x="1662730" y="5451761"/>
            <a:ext cx="57150" cy="47625"/>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23" name="Line 39"/>
          <p:cNvSpPr>
            <a:spLocks noChangeShapeType="1"/>
          </p:cNvSpPr>
          <p:nvPr/>
        </p:nvSpPr>
        <p:spPr bwMode="auto">
          <a:xfrm flipV="1">
            <a:off x="1834180" y="5308886"/>
            <a:ext cx="1587"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24" name="Line 40"/>
          <p:cNvSpPr>
            <a:spLocks noChangeShapeType="1"/>
          </p:cNvSpPr>
          <p:nvPr/>
        </p:nvSpPr>
        <p:spPr bwMode="auto">
          <a:xfrm>
            <a:off x="1834180" y="530888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25" name="Line 41"/>
          <p:cNvSpPr>
            <a:spLocks noChangeShapeType="1"/>
          </p:cNvSpPr>
          <p:nvPr/>
        </p:nvSpPr>
        <p:spPr bwMode="auto">
          <a:xfrm>
            <a:off x="1834180" y="5394611"/>
            <a:ext cx="1587" cy="952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26" name="Line 42"/>
          <p:cNvSpPr>
            <a:spLocks noChangeShapeType="1"/>
          </p:cNvSpPr>
          <p:nvPr/>
        </p:nvSpPr>
        <p:spPr bwMode="auto">
          <a:xfrm>
            <a:off x="1834180" y="54898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27" name="Oval 43"/>
          <p:cNvSpPr>
            <a:spLocks noChangeArrowheads="1"/>
          </p:cNvSpPr>
          <p:nvPr/>
        </p:nvSpPr>
        <p:spPr bwMode="auto">
          <a:xfrm>
            <a:off x="1805605" y="5366036"/>
            <a:ext cx="47625" cy="47625"/>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28" name="Line 44"/>
          <p:cNvSpPr>
            <a:spLocks noChangeShapeType="1"/>
          </p:cNvSpPr>
          <p:nvPr/>
        </p:nvSpPr>
        <p:spPr bwMode="auto">
          <a:xfrm flipV="1">
            <a:off x="1977055" y="5413661"/>
            <a:ext cx="1587" cy="1047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29" name="Line 45"/>
          <p:cNvSpPr>
            <a:spLocks noChangeShapeType="1"/>
          </p:cNvSpPr>
          <p:nvPr/>
        </p:nvSpPr>
        <p:spPr bwMode="auto">
          <a:xfrm>
            <a:off x="1977055" y="54136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30" name="Line 46"/>
          <p:cNvSpPr>
            <a:spLocks noChangeShapeType="1"/>
          </p:cNvSpPr>
          <p:nvPr/>
        </p:nvSpPr>
        <p:spPr bwMode="auto">
          <a:xfrm>
            <a:off x="1977055" y="5518436"/>
            <a:ext cx="1587" cy="1047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31" name="Line 47"/>
          <p:cNvSpPr>
            <a:spLocks noChangeShapeType="1"/>
          </p:cNvSpPr>
          <p:nvPr/>
        </p:nvSpPr>
        <p:spPr bwMode="auto">
          <a:xfrm>
            <a:off x="1977055" y="56232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32" name="Oval 48"/>
          <p:cNvSpPr>
            <a:spLocks noChangeArrowheads="1"/>
          </p:cNvSpPr>
          <p:nvPr/>
        </p:nvSpPr>
        <p:spPr bwMode="auto">
          <a:xfrm>
            <a:off x="1948480" y="5489861"/>
            <a:ext cx="47625" cy="57150"/>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33" name="Line 49"/>
          <p:cNvSpPr>
            <a:spLocks noChangeShapeType="1"/>
          </p:cNvSpPr>
          <p:nvPr/>
        </p:nvSpPr>
        <p:spPr bwMode="auto">
          <a:xfrm flipV="1">
            <a:off x="2110405" y="5356511"/>
            <a:ext cx="9525" cy="1143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34" name="Line 50"/>
          <p:cNvSpPr>
            <a:spLocks noChangeShapeType="1"/>
          </p:cNvSpPr>
          <p:nvPr/>
        </p:nvSpPr>
        <p:spPr bwMode="auto">
          <a:xfrm>
            <a:off x="2110405" y="5356511"/>
            <a:ext cx="9525"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35" name="Line 51"/>
          <p:cNvSpPr>
            <a:spLocks noChangeShapeType="1"/>
          </p:cNvSpPr>
          <p:nvPr/>
        </p:nvSpPr>
        <p:spPr bwMode="auto">
          <a:xfrm>
            <a:off x="2110405" y="5470811"/>
            <a:ext cx="9525" cy="1143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36" name="Line 52"/>
          <p:cNvSpPr>
            <a:spLocks noChangeShapeType="1"/>
          </p:cNvSpPr>
          <p:nvPr/>
        </p:nvSpPr>
        <p:spPr bwMode="auto">
          <a:xfrm>
            <a:off x="2110405" y="5585111"/>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37" name="Oval 53"/>
          <p:cNvSpPr>
            <a:spLocks noChangeArrowheads="1"/>
          </p:cNvSpPr>
          <p:nvPr/>
        </p:nvSpPr>
        <p:spPr bwMode="auto">
          <a:xfrm>
            <a:off x="2081830" y="5442236"/>
            <a:ext cx="57150" cy="47625"/>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38" name="Line 54"/>
          <p:cNvSpPr>
            <a:spLocks noChangeShapeType="1"/>
          </p:cNvSpPr>
          <p:nvPr/>
        </p:nvSpPr>
        <p:spPr bwMode="auto">
          <a:xfrm flipV="1">
            <a:off x="2253280" y="5013611"/>
            <a:ext cx="1587" cy="952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39" name="Line 55"/>
          <p:cNvSpPr>
            <a:spLocks noChangeShapeType="1"/>
          </p:cNvSpPr>
          <p:nvPr/>
        </p:nvSpPr>
        <p:spPr bwMode="auto">
          <a:xfrm>
            <a:off x="2253280" y="50136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40" name="Line 56"/>
          <p:cNvSpPr>
            <a:spLocks noChangeShapeType="1"/>
          </p:cNvSpPr>
          <p:nvPr/>
        </p:nvSpPr>
        <p:spPr bwMode="auto">
          <a:xfrm>
            <a:off x="2253280" y="5108861"/>
            <a:ext cx="1587" cy="1047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41" name="Line 57"/>
          <p:cNvSpPr>
            <a:spLocks noChangeShapeType="1"/>
          </p:cNvSpPr>
          <p:nvPr/>
        </p:nvSpPr>
        <p:spPr bwMode="auto">
          <a:xfrm>
            <a:off x="2253280" y="521363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42" name="Oval 58"/>
          <p:cNvSpPr>
            <a:spLocks noChangeArrowheads="1"/>
          </p:cNvSpPr>
          <p:nvPr/>
        </p:nvSpPr>
        <p:spPr bwMode="auto">
          <a:xfrm>
            <a:off x="2224705" y="5080286"/>
            <a:ext cx="57150" cy="57150"/>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43" name="Line 59"/>
          <p:cNvSpPr>
            <a:spLocks noChangeShapeType="1"/>
          </p:cNvSpPr>
          <p:nvPr/>
        </p:nvSpPr>
        <p:spPr bwMode="auto">
          <a:xfrm flipV="1">
            <a:off x="2386630" y="5404136"/>
            <a:ext cx="9525" cy="952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44" name="Line 60"/>
          <p:cNvSpPr>
            <a:spLocks noChangeShapeType="1"/>
          </p:cNvSpPr>
          <p:nvPr/>
        </p:nvSpPr>
        <p:spPr bwMode="auto">
          <a:xfrm>
            <a:off x="2386630" y="5499386"/>
            <a:ext cx="9525"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45" name="Oval 61"/>
          <p:cNvSpPr>
            <a:spLocks noChangeArrowheads="1"/>
          </p:cNvSpPr>
          <p:nvPr/>
        </p:nvSpPr>
        <p:spPr bwMode="auto">
          <a:xfrm>
            <a:off x="2367580" y="5461286"/>
            <a:ext cx="47625" cy="57150"/>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46" name="Line 62"/>
          <p:cNvSpPr>
            <a:spLocks noChangeShapeType="1"/>
          </p:cNvSpPr>
          <p:nvPr/>
        </p:nvSpPr>
        <p:spPr bwMode="auto">
          <a:xfrm flipV="1">
            <a:off x="2539030" y="5327936"/>
            <a:ext cx="1587" cy="1524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47" name="Line 63"/>
          <p:cNvSpPr>
            <a:spLocks noChangeShapeType="1"/>
          </p:cNvSpPr>
          <p:nvPr/>
        </p:nvSpPr>
        <p:spPr bwMode="auto">
          <a:xfrm>
            <a:off x="2539030" y="532793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48" name="Line 64"/>
          <p:cNvSpPr>
            <a:spLocks noChangeShapeType="1"/>
          </p:cNvSpPr>
          <p:nvPr/>
        </p:nvSpPr>
        <p:spPr bwMode="auto">
          <a:xfrm>
            <a:off x="2539030" y="5480336"/>
            <a:ext cx="1587" cy="1619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49" name="Line 65"/>
          <p:cNvSpPr>
            <a:spLocks noChangeShapeType="1"/>
          </p:cNvSpPr>
          <p:nvPr/>
        </p:nvSpPr>
        <p:spPr bwMode="auto">
          <a:xfrm>
            <a:off x="2539030" y="56422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50" name="Oval 66"/>
          <p:cNvSpPr>
            <a:spLocks noChangeArrowheads="1"/>
          </p:cNvSpPr>
          <p:nvPr/>
        </p:nvSpPr>
        <p:spPr bwMode="auto">
          <a:xfrm>
            <a:off x="2510455" y="5451761"/>
            <a:ext cx="47625" cy="47625"/>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51" name="Line 67"/>
          <p:cNvSpPr>
            <a:spLocks noChangeShapeType="1"/>
          </p:cNvSpPr>
          <p:nvPr/>
        </p:nvSpPr>
        <p:spPr bwMode="auto">
          <a:xfrm flipV="1">
            <a:off x="2672380" y="5308886"/>
            <a:ext cx="1587"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52" name="Line 68"/>
          <p:cNvSpPr>
            <a:spLocks noChangeShapeType="1"/>
          </p:cNvSpPr>
          <p:nvPr/>
        </p:nvSpPr>
        <p:spPr bwMode="auto">
          <a:xfrm>
            <a:off x="2672380" y="5394611"/>
            <a:ext cx="1587" cy="952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53" name="Oval 69"/>
          <p:cNvSpPr>
            <a:spLocks noChangeArrowheads="1"/>
          </p:cNvSpPr>
          <p:nvPr/>
        </p:nvSpPr>
        <p:spPr bwMode="auto">
          <a:xfrm>
            <a:off x="2653330" y="5366036"/>
            <a:ext cx="47625" cy="47625"/>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54" name="Line 70"/>
          <p:cNvSpPr>
            <a:spLocks noChangeShapeType="1"/>
          </p:cNvSpPr>
          <p:nvPr/>
        </p:nvSpPr>
        <p:spPr bwMode="auto">
          <a:xfrm flipV="1">
            <a:off x="2815255" y="5413661"/>
            <a:ext cx="1587" cy="1047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55" name="Line 71"/>
          <p:cNvSpPr>
            <a:spLocks noChangeShapeType="1"/>
          </p:cNvSpPr>
          <p:nvPr/>
        </p:nvSpPr>
        <p:spPr bwMode="auto">
          <a:xfrm>
            <a:off x="2815255" y="54136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56" name="Line 72"/>
          <p:cNvSpPr>
            <a:spLocks noChangeShapeType="1"/>
          </p:cNvSpPr>
          <p:nvPr/>
        </p:nvSpPr>
        <p:spPr bwMode="auto">
          <a:xfrm>
            <a:off x="2815255" y="5518436"/>
            <a:ext cx="1587" cy="1047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57" name="Line 73"/>
          <p:cNvSpPr>
            <a:spLocks noChangeShapeType="1"/>
          </p:cNvSpPr>
          <p:nvPr/>
        </p:nvSpPr>
        <p:spPr bwMode="auto">
          <a:xfrm>
            <a:off x="2815255" y="56232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58" name="Oval 74"/>
          <p:cNvSpPr>
            <a:spLocks noChangeArrowheads="1"/>
          </p:cNvSpPr>
          <p:nvPr/>
        </p:nvSpPr>
        <p:spPr bwMode="auto">
          <a:xfrm>
            <a:off x="2786680" y="5489861"/>
            <a:ext cx="57150" cy="57150"/>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59" name="Line 75"/>
          <p:cNvSpPr>
            <a:spLocks noChangeShapeType="1"/>
          </p:cNvSpPr>
          <p:nvPr/>
        </p:nvSpPr>
        <p:spPr bwMode="auto">
          <a:xfrm flipV="1">
            <a:off x="2958130" y="5356511"/>
            <a:ext cx="1587" cy="1143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60" name="Line 76"/>
          <p:cNvSpPr>
            <a:spLocks noChangeShapeType="1"/>
          </p:cNvSpPr>
          <p:nvPr/>
        </p:nvSpPr>
        <p:spPr bwMode="auto">
          <a:xfrm>
            <a:off x="2958130" y="5356511"/>
            <a:ext cx="1587"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61" name="Line 77"/>
          <p:cNvSpPr>
            <a:spLocks noChangeShapeType="1"/>
          </p:cNvSpPr>
          <p:nvPr/>
        </p:nvSpPr>
        <p:spPr bwMode="auto">
          <a:xfrm>
            <a:off x="2958130" y="5470811"/>
            <a:ext cx="1587" cy="1143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62" name="Line 78"/>
          <p:cNvSpPr>
            <a:spLocks noChangeShapeType="1"/>
          </p:cNvSpPr>
          <p:nvPr/>
        </p:nvSpPr>
        <p:spPr bwMode="auto">
          <a:xfrm>
            <a:off x="2958130" y="55851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63" name="Oval 79"/>
          <p:cNvSpPr>
            <a:spLocks noChangeArrowheads="1"/>
          </p:cNvSpPr>
          <p:nvPr/>
        </p:nvSpPr>
        <p:spPr bwMode="auto">
          <a:xfrm>
            <a:off x="2929555" y="5442236"/>
            <a:ext cx="57150" cy="47625"/>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64" name="Line 80"/>
          <p:cNvSpPr>
            <a:spLocks noChangeShapeType="1"/>
          </p:cNvSpPr>
          <p:nvPr/>
        </p:nvSpPr>
        <p:spPr bwMode="auto">
          <a:xfrm flipV="1">
            <a:off x="3101005" y="5013611"/>
            <a:ext cx="1587" cy="952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65" name="Line 81"/>
          <p:cNvSpPr>
            <a:spLocks noChangeShapeType="1"/>
          </p:cNvSpPr>
          <p:nvPr/>
        </p:nvSpPr>
        <p:spPr bwMode="auto">
          <a:xfrm>
            <a:off x="3101005" y="50136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66" name="Line 82"/>
          <p:cNvSpPr>
            <a:spLocks noChangeShapeType="1"/>
          </p:cNvSpPr>
          <p:nvPr/>
        </p:nvSpPr>
        <p:spPr bwMode="auto">
          <a:xfrm>
            <a:off x="3101005" y="5108861"/>
            <a:ext cx="1587" cy="1047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67" name="Line 83"/>
          <p:cNvSpPr>
            <a:spLocks noChangeShapeType="1"/>
          </p:cNvSpPr>
          <p:nvPr/>
        </p:nvSpPr>
        <p:spPr bwMode="auto">
          <a:xfrm>
            <a:off x="3101005" y="521363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68" name="Oval 84"/>
          <p:cNvSpPr>
            <a:spLocks noChangeArrowheads="1"/>
          </p:cNvSpPr>
          <p:nvPr/>
        </p:nvSpPr>
        <p:spPr bwMode="auto">
          <a:xfrm>
            <a:off x="3072430" y="5080286"/>
            <a:ext cx="47625" cy="57150"/>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69" name="Line 85"/>
          <p:cNvSpPr>
            <a:spLocks noChangeShapeType="1"/>
          </p:cNvSpPr>
          <p:nvPr/>
        </p:nvSpPr>
        <p:spPr bwMode="auto">
          <a:xfrm flipV="1">
            <a:off x="3243880" y="5404136"/>
            <a:ext cx="1587" cy="952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70" name="Line 86"/>
          <p:cNvSpPr>
            <a:spLocks noChangeShapeType="1"/>
          </p:cNvSpPr>
          <p:nvPr/>
        </p:nvSpPr>
        <p:spPr bwMode="auto">
          <a:xfrm>
            <a:off x="3243880" y="540413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71" name="Line 87"/>
          <p:cNvSpPr>
            <a:spLocks noChangeShapeType="1"/>
          </p:cNvSpPr>
          <p:nvPr/>
        </p:nvSpPr>
        <p:spPr bwMode="auto">
          <a:xfrm>
            <a:off x="3243880" y="5499386"/>
            <a:ext cx="1587"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72" name="Line 88"/>
          <p:cNvSpPr>
            <a:spLocks noChangeShapeType="1"/>
          </p:cNvSpPr>
          <p:nvPr/>
        </p:nvSpPr>
        <p:spPr bwMode="auto">
          <a:xfrm>
            <a:off x="3243880" y="5585111"/>
            <a:ext cx="1587"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73" name="Oval 89"/>
          <p:cNvSpPr>
            <a:spLocks noChangeArrowheads="1"/>
          </p:cNvSpPr>
          <p:nvPr/>
        </p:nvSpPr>
        <p:spPr bwMode="auto">
          <a:xfrm>
            <a:off x="3215305" y="5461286"/>
            <a:ext cx="47625" cy="57150"/>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74" name="Line 90"/>
          <p:cNvSpPr>
            <a:spLocks noChangeShapeType="1"/>
          </p:cNvSpPr>
          <p:nvPr/>
        </p:nvSpPr>
        <p:spPr bwMode="auto">
          <a:xfrm flipV="1">
            <a:off x="3377230" y="5327936"/>
            <a:ext cx="9525" cy="1524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75" name="Line 91"/>
          <p:cNvSpPr>
            <a:spLocks noChangeShapeType="1"/>
          </p:cNvSpPr>
          <p:nvPr/>
        </p:nvSpPr>
        <p:spPr bwMode="auto">
          <a:xfrm>
            <a:off x="3377230" y="5327936"/>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76" name="Line 92"/>
          <p:cNvSpPr>
            <a:spLocks noChangeShapeType="1"/>
          </p:cNvSpPr>
          <p:nvPr/>
        </p:nvSpPr>
        <p:spPr bwMode="auto">
          <a:xfrm>
            <a:off x="3377230" y="5480336"/>
            <a:ext cx="9525" cy="1619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77" name="Line 93"/>
          <p:cNvSpPr>
            <a:spLocks noChangeShapeType="1"/>
          </p:cNvSpPr>
          <p:nvPr/>
        </p:nvSpPr>
        <p:spPr bwMode="auto">
          <a:xfrm>
            <a:off x="3377230" y="5642261"/>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78" name="Oval 94"/>
          <p:cNvSpPr>
            <a:spLocks noChangeArrowheads="1"/>
          </p:cNvSpPr>
          <p:nvPr/>
        </p:nvSpPr>
        <p:spPr bwMode="auto">
          <a:xfrm>
            <a:off x="3348655" y="5451761"/>
            <a:ext cx="57150" cy="47625"/>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79" name="Rectangle 95"/>
          <p:cNvSpPr>
            <a:spLocks noChangeArrowheads="1"/>
          </p:cNvSpPr>
          <p:nvPr/>
        </p:nvSpPr>
        <p:spPr bwMode="auto">
          <a:xfrm>
            <a:off x="1481755" y="3670586"/>
            <a:ext cx="2162175" cy="1085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83" name="Rectangle 99"/>
          <p:cNvSpPr>
            <a:spLocks noChangeArrowheads="1"/>
          </p:cNvSpPr>
          <p:nvPr/>
        </p:nvSpPr>
        <p:spPr bwMode="auto">
          <a:xfrm>
            <a:off x="1329355" y="4670711"/>
            <a:ext cx="85725" cy="1238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84" name="Rectangle 100"/>
          <p:cNvSpPr>
            <a:spLocks noChangeArrowheads="1"/>
          </p:cNvSpPr>
          <p:nvPr/>
        </p:nvSpPr>
        <p:spPr bwMode="auto">
          <a:xfrm>
            <a:off x="1343200" y="4673886"/>
            <a:ext cx="91372" cy="1231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800">
                <a:latin typeface="Arial" panose="020B0604020202020204" pitchFamily="34" charset="0"/>
                <a:cs typeface="Arial" panose="020B0604020202020204" pitchFamily="34" charset="0"/>
              </a:rPr>
              <a:t>-3</a:t>
            </a:r>
            <a:endParaRPr lang="de-CH" altLang="fr-FR" sz="1600">
              <a:latin typeface="Arial" panose="020B0604020202020204" pitchFamily="34" charset="0"/>
              <a:cs typeface="Arial" panose="020B0604020202020204" pitchFamily="34" charset="0"/>
            </a:endParaRPr>
          </a:p>
        </p:txBody>
      </p:sp>
      <p:sp>
        <p:nvSpPr>
          <p:cNvPr id="42085" name="Rectangle 101"/>
          <p:cNvSpPr>
            <a:spLocks noChangeArrowheads="1"/>
          </p:cNvSpPr>
          <p:nvPr/>
        </p:nvSpPr>
        <p:spPr bwMode="auto">
          <a:xfrm>
            <a:off x="1367455" y="4156361"/>
            <a:ext cx="57150" cy="1238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86" name="Rectangle 102"/>
          <p:cNvSpPr>
            <a:spLocks noChangeArrowheads="1"/>
          </p:cNvSpPr>
          <p:nvPr/>
        </p:nvSpPr>
        <p:spPr bwMode="auto">
          <a:xfrm>
            <a:off x="1379876" y="4159536"/>
            <a:ext cx="57708" cy="1231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800">
                <a:latin typeface="Arial" panose="020B0604020202020204" pitchFamily="34" charset="0"/>
                <a:cs typeface="Arial" panose="020B0604020202020204" pitchFamily="34" charset="0"/>
              </a:rPr>
              <a:t>0</a:t>
            </a:r>
            <a:endParaRPr lang="de-CH" altLang="fr-FR" sz="1600">
              <a:latin typeface="Arial" panose="020B0604020202020204" pitchFamily="34" charset="0"/>
              <a:cs typeface="Arial" panose="020B0604020202020204" pitchFamily="34" charset="0"/>
            </a:endParaRPr>
          </a:p>
        </p:txBody>
      </p:sp>
      <p:sp>
        <p:nvSpPr>
          <p:cNvPr id="42087" name="Rectangle 103"/>
          <p:cNvSpPr>
            <a:spLocks noChangeArrowheads="1"/>
          </p:cNvSpPr>
          <p:nvPr/>
        </p:nvSpPr>
        <p:spPr bwMode="auto">
          <a:xfrm>
            <a:off x="1367455" y="3680111"/>
            <a:ext cx="57150" cy="1238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88" name="Rectangle 104"/>
          <p:cNvSpPr>
            <a:spLocks noChangeArrowheads="1"/>
          </p:cNvSpPr>
          <p:nvPr/>
        </p:nvSpPr>
        <p:spPr bwMode="auto">
          <a:xfrm>
            <a:off x="1379876" y="3683286"/>
            <a:ext cx="57708" cy="1231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800">
                <a:latin typeface="Arial" panose="020B0604020202020204" pitchFamily="34" charset="0"/>
                <a:cs typeface="Arial" panose="020B0604020202020204" pitchFamily="34" charset="0"/>
              </a:rPr>
              <a:t>3</a:t>
            </a:r>
            <a:endParaRPr lang="de-CH" altLang="fr-FR" sz="1600">
              <a:latin typeface="Arial" panose="020B0604020202020204" pitchFamily="34" charset="0"/>
              <a:cs typeface="Arial" panose="020B0604020202020204" pitchFamily="34" charset="0"/>
            </a:endParaRPr>
          </a:p>
        </p:txBody>
      </p:sp>
      <p:sp>
        <p:nvSpPr>
          <p:cNvPr id="42089" name="Freeform 105"/>
          <p:cNvSpPr>
            <a:spLocks/>
          </p:cNvSpPr>
          <p:nvPr/>
        </p:nvSpPr>
        <p:spPr bwMode="auto">
          <a:xfrm>
            <a:off x="1691305" y="3927761"/>
            <a:ext cx="1685925" cy="628650"/>
          </a:xfrm>
          <a:custGeom>
            <a:avLst/>
            <a:gdLst>
              <a:gd name="T0" fmla="*/ 0 w 1062"/>
              <a:gd name="T1" fmla="*/ 2147483647 h 396"/>
              <a:gd name="T2" fmla="*/ 2147483647 w 1062"/>
              <a:gd name="T3" fmla="*/ 2147483647 h 396"/>
              <a:gd name="T4" fmla="*/ 2147483647 w 1062"/>
              <a:gd name="T5" fmla="*/ 2147483647 h 396"/>
              <a:gd name="T6" fmla="*/ 2147483647 w 1062"/>
              <a:gd name="T7" fmla="*/ 2147483647 h 396"/>
              <a:gd name="T8" fmla="*/ 2147483647 w 1062"/>
              <a:gd name="T9" fmla="*/ 0 h 396"/>
              <a:gd name="T10" fmla="*/ 2147483647 w 1062"/>
              <a:gd name="T11" fmla="*/ 2147483647 h 396"/>
              <a:gd name="T12" fmla="*/ 2147483647 w 1062"/>
              <a:gd name="T13" fmla="*/ 2147483647 h 396"/>
              <a:gd name="T14" fmla="*/ 2147483647 w 1062"/>
              <a:gd name="T15" fmla="*/ 2147483647 h 396"/>
              <a:gd name="T16" fmla="*/ 2147483647 w 1062"/>
              <a:gd name="T17" fmla="*/ 2147483647 h 396"/>
              <a:gd name="T18" fmla="*/ 2147483647 w 1062"/>
              <a:gd name="T19" fmla="*/ 2147483647 h 396"/>
              <a:gd name="T20" fmla="*/ 2147483647 w 1062"/>
              <a:gd name="T21" fmla="*/ 0 h 396"/>
              <a:gd name="T22" fmla="*/ 2147483647 w 1062"/>
              <a:gd name="T23" fmla="*/ 2147483647 h 396"/>
              <a:gd name="T24" fmla="*/ 2147483647 w 1062"/>
              <a:gd name="T25" fmla="*/ 2147483647 h 3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62" h="396">
                <a:moveTo>
                  <a:pt x="0" y="396"/>
                </a:moveTo>
                <a:lnTo>
                  <a:pt x="90" y="348"/>
                </a:lnTo>
                <a:lnTo>
                  <a:pt x="180" y="252"/>
                </a:lnTo>
                <a:lnTo>
                  <a:pt x="264" y="6"/>
                </a:lnTo>
                <a:lnTo>
                  <a:pt x="354" y="0"/>
                </a:lnTo>
                <a:lnTo>
                  <a:pt x="444" y="84"/>
                </a:lnTo>
                <a:lnTo>
                  <a:pt x="534" y="396"/>
                </a:lnTo>
                <a:lnTo>
                  <a:pt x="624" y="348"/>
                </a:lnTo>
                <a:lnTo>
                  <a:pt x="708" y="252"/>
                </a:lnTo>
                <a:lnTo>
                  <a:pt x="798" y="6"/>
                </a:lnTo>
                <a:lnTo>
                  <a:pt x="888" y="0"/>
                </a:lnTo>
                <a:lnTo>
                  <a:pt x="978" y="84"/>
                </a:lnTo>
                <a:lnTo>
                  <a:pt x="1062" y="3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a:latin typeface="Arial" panose="020B0604020202020204" pitchFamily="34" charset="0"/>
              <a:cs typeface="Arial" panose="020B0604020202020204" pitchFamily="34" charset="0"/>
            </a:endParaRPr>
          </a:p>
        </p:txBody>
      </p:sp>
      <p:sp>
        <p:nvSpPr>
          <p:cNvPr id="42090" name="Line 106"/>
          <p:cNvSpPr>
            <a:spLocks noChangeShapeType="1"/>
          </p:cNvSpPr>
          <p:nvPr/>
        </p:nvSpPr>
        <p:spPr bwMode="auto">
          <a:xfrm flipV="1">
            <a:off x="1691305" y="4480211"/>
            <a:ext cx="1587" cy="762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91" name="Line 107"/>
          <p:cNvSpPr>
            <a:spLocks noChangeShapeType="1"/>
          </p:cNvSpPr>
          <p:nvPr/>
        </p:nvSpPr>
        <p:spPr bwMode="auto">
          <a:xfrm>
            <a:off x="1691305" y="44802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92" name="Line 108"/>
          <p:cNvSpPr>
            <a:spLocks noChangeShapeType="1"/>
          </p:cNvSpPr>
          <p:nvPr/>
        </p:nvSpPr>
        <p:spPr bwMode="auto">
          <a:xfrm>
            <a:off x="1691305" y="4556411"/>
            <a:ext cx="1587" cy="762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93" name="Line 109"/>
          <p:cNvSpPr>
            <a:spLocks noChangeShapeType="1"/>
          </p:cNvSpPr>
          <p:nvPr/>
        </p:nvSpPr>
        <p:spPr bwMode="auto">
          <a:xfrm>
            <a:off x="1691305" y="46326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94" name="Oval 110"/>
          <p:cNvSpPr>
            <a:spLocks noChangeArrowheads="1"/>
          </p:cNvSpPr>
          <p:nvPr/>
        </p:nvSpPr>
        <p:spPr bwMode="auto">
          <a:xfrm>
            <a:off x="1662730" y="4527836"/>
            <a:ext cx="57150" cy="47625"/>
          </a:xfrm>
          <a:prstGeom prst="ellipse">
            <a:avLst/>
          </a:prstGeom>
          <a:solidFill>
            <a:srgbClr val="FF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095" name="Line 111"/>
          <p:cNvSpPr>
            <a:spLocks noChangeShapeType="1"/>
          </p:cNvSpPr>
          <p:nvPr/>
        </p:nvSpPr>
        <p:spPr bwMode="auto">
          <a:xfrm flipV="1">
            <a:off x="1834180" y="4337336"/>
            <a:ext cx="1587" cy="1428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96" name="Line 112"/>
          <p:cNvSpPr>
            <a:spLocks noChangeShapeType="1"/>
          </p:cNvSpPr>
          <p:nvPr/>
        </p:nvSpPr>
        <p:spPr bwMode="auto">
          <a:xfrm>
            <a:off x="1834180" y="433733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97" name="Line 113"/>
          <p:cNvSpPr>
            <a:spLocks noChangeShapeType="1"/>
          </p:cNvSpPr>
          <p:nvPr/>
        </p:nvSpPr>
        <p:spPr bwMode="auto">
          <a:xfrm>
            <a:off x="1834180" y="4480211"/>
            <a:ext cx="1587" cy="1524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98" name="Line 114"/>
          <p:cNvSpPr>
            <a:spLocks noChangeShapeType="1"/>
          </p:cNvSpPr>
          <p:nvPr/>
        </p:nvSpPr>
        <p:spPr bwMode="auto">
          <a:xfrm>
            <a:off x="1834180" y="46326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099" name="Oval 115"/>
          <p:cNvSpPr>
            <a:spLocks noChangeArrowheads="1"/>
          </p:cNvSpPr>
          <p:nvPr/>
        </p:nvSpPr>
        <p:spPr bwMode="auto">
          <a:xfrm>
            <a:off x="1805605" y="4451636"/>
            <a:ext cx="47625" cy="57150"/>
          </a:xfrm>
          <a:prstGeom prst="ellipse">
            <a:avLst/>
          </a:prstGeom>
          <a:solidFill>
            <a:srgbClr val="FF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00" name="Line 116"/>
          <p:cNvSpPr>
            <a:spLocks noChangeShapeType="1"/>
          </p:cNvSpPr>
          <p:nvPr/>
        </p:nvSpPr>
        <p:spPr bwMode="auto">
          <a:xfrm flipV="1">
            <a:off x="1977055" y="4270661"/>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01" name="Line 117"/>
          <p:cNvSpPr>
            <a:spLocks noChangeShapeType="1"/>
          </p:cNvSpPr>
          <p:nvPr/>
        </p:nvSpPr>
        <p:spPr bwMode="auto">
          <a:xfrm>
            <a:off x="1977055" y="42706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02" name="Line 118"/>
          <p:cNvSpPr>
            <a:spLocks noChangeShapeType="1"/>
          </p:cNvSpPr>
          <p:nvPr/>
        </p:nvSpPr>
        <p:spPr bwMode="auto">
          <a:xfrm>
            <a:off x="1977055" y="4327811"/>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03" name="Line 119"/>
          <p:cNvSpPr>
            <a:spLocks noChangeShapeType="1"/>
          </p:cNvSpPr>
          <p:nvPr/>
        </p:nvSpPr>
        <p:spPr bwMode="auto">
          <a:xfrm>
            <a:off x="1977055" y="43849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04" name="Oval 120"/>
          <p:cNvSpPr>
            <a:spLocks noChangeArrowheads="1"/>
          </p:cNvSpPr>
          <p:nvPr/>
        </p:nvSpPr>
        <p:spPr bwMode="auto">
          <a:xfrm>
            <a:off x="1948480" y="4289711"/>
            <a:ext cx="47625" cy="57150"/>
          </a:xfrm>
          <a:prstGeom prst="ellipse">
            <a:avLst/>
          </a:prstGeom>
          <a:solidFill>
            <a:srgbClr val="FF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05" name="Line 121"/>
          <p:cNvSpPr>
            <a:spLocks noChangeShapeType="1"/>
          </p:cNvSpPr>
          <p:nvPr/>
        </p:nvSpPr>
        <p:spPr bwMode="auto">
          <a:xfrm flipV="1">
            <a:off x="2110405" y="3832511"/>
            <a:ext cx="9525" cy="1047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06" name="Line 122"/>
          <p:cNvSpPr>
            <a:spLocks noChangeShapeType="1"/>
          </p:cNvSpPr>
          <p:nvPr/>
        </p:nvSpPr>
        <p:spPr bwMode="auto">
          <a:xfrm>
            <a:off x="2110405" y="3832511"/>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07" name="Line 123"/>
          <p:cNvSpPr>
            <a:spLocks noChangeShapeType="1"/>
          </p:cNvSpPr>
          <p:nvPr/>
        </p:nvSpPr>
        <p:spPr bwMode="auto">
          <a:xfrm>
            <a:off x="2110405" y="3937286"/>
            <a:ext cx="9525" cy="952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08" name="Line 124"/>
          <p:cNvSpPr>
            <a:spLocks noChangeShapeType="1"/>
          </p:cNvSpPr>
          <p:nvPr/>
        </p:nvSpPr>
        <p:spPr bwMode="auto">
          <a:xfrm>
            <a:off x="2110405" y="4032536"/>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09" name="Oval 125"/>
          <p:cNvSpPr>
            <a:spLocks noChangeArrowheads="1"/>
          </p:cNvSpPr>
          <p:nvPr/>
        </p:nvSpPr>
        <p:spPr bwMode="auto">
          <a:xfrm>
            <a:off x="2081830" y="3899186"/>
            <a:ext cx="57150" cy="57150"/>
          </a:xfrm>
          <a:prstGeom prst="ellipse">
            <a:avLst/>
          </a:prstGeom>
          <a:solidFill>
            <a:srgbClr val="FF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10" name="Line 126"/>
          <p:cNvSpPr>
            <a:spLocks noChangeShapeType="1"/>
          </p:cNvSpPr>
          <p:nvPr/>
        </p:nvSpPr>
        <p:spPr bwMode="auto">
          <a:xfrm flipV="1">
            <a:off x="2253280" y="3813461"/>
            <a:ext cx="1587" cy="1143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11" name="Line 127"/>
          <p:cNvSpPr>
            <a:spLocks noChangeShapeType="1"/>
          </p:cNvSpPr>
          <p:nvPr/>
        </p:nvSpPr>
        <p:spPr bwMode="auto">
          <a:xfrm>
            <a:off x="2253280" y="38134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12" name="Line 128"/>
          <p:cNvSpPr>
            <a:spLocks noChangeShapeType="1"/>
          </p:cNvSpPr>
          <p:nvPr/>
        </p:nvSpPr>
        <p:spPr bwMode="auto">
          <a:xfrm>
            <a:off x="2253280" y="3927761"/>
            <a:ext cx="1587" cy="1238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13" name="Line 129"/>
          <p:cNvSpPr>
            <a:spLocks noChangeShapeType="1"/>
          </p:cNvSpPr>
          <p:nvPr/>
        </p:nvSpPr>
        <p:spPr bwMode="auto">
          <a:xfrm>
            <a:off x="2253280" y="405158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14" name="Oval 130"/>
          <p:cNvSpPr>
            <a:spLocks noChangeArrowheads="1"/>
          </p:cNvSpPr>
          <p:nvPr/>
        </p:nvSpPr>
        <p:spPr bwMode="auto">
          <a:xfrm>
            <a:off x="2224705" y="3899186"/>
            <a:ext cx="57150" cy="57150"/>
          </a:xfrm>
          <a:prstGeom prst="ellipse">
            <a:avLst/>
          </a:prstGeom>
          <a:solidFill>
            <a:srgbClr val="FF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15" name="Line 131"/>
          <p:cNvSpPr>
            <a:spLocks noChangeShapeType="1"/>
          </p:cNvSpPr>
          <p:nvPr/>
        </p:nvSpPr>
        <p:spPr bwMode="auto">
          <a:xfrm flipV="1">
            <a:off x="2396155" y="3984911"/>
            <a:ext cx="1587" cy="762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16" name="Line 132"/>
          <p:cNvSpPr>
            <a:spLocks noChangeShapeType="1"/>
          </p:cNvSpPr>
          <p:nvPr/>
        </p:nvSpPr>
        <p:spPr bwMode="auto">
          <a:xfrm>
            <a:off x="2396155" y="39849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17" name="Line 133"/>
          <p:cNvSpPr>
            <a:spLocks noChangeShapeType="1"/>
          </p:cNvSpPr>
          <p:nvPr/>
        </p:nvSpPr>
        <p:spPr bwMode="auto">
          <a:xfrm>
            <a:off x="2396155" y="4061111"/>
            <a:ext cx="1587" cy="762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18" name="Line 134"/>
          <p:cNvSpPr>
            <a:spLocks noChangeShapeType="1"/>
          </p:cNvSpPr>
          <p:nvPr/>
        </p:nvSpPr>
        <p:spPr bwMode="auto">
          <a:xfrm>
            <a:off x="2396155" y="41373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19" name="Oval 135"/>
          <p:cNvSpPr>
            <a:spLocks noChangeArrowheads="1"/>
          </p:cNvSpPr>
          <p:nvPr/>
        </p:nvSpPr>
        <p:spPr bwMode="auto">
          <a:xfrm>
            <a:off x="2367580" y="4032536"/>
            <a:ext cx="47625" cy="47625"/>
          </a:xfrm>
          <a:prstGeom prst="ellipse">
            <a:avLst/>
          </a:prstGeom>
          <a:solidFill>
            <a:srgbClr val="FF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20" name="Line 136"/>
          <p:cNvSpPr>
            <a:spLocks noChangeShapeType="1"/>
          </p:cNvSpPr>
          <p:nvPr/>
        </p:nvSpPr>
        <p:spPr bwMode="auto">
          <a:xfrm flipV="1">
            <a:off x="2539030" y="4480211"/>
            <a:ext cx="1587" cy="762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21" name="Line 137"/>
          <p:cNvSpPr>
            <a:spLocks noChangeShapeType="1"/>
          </p:cNvSpPr>
          <p:nvPr/>
        </p:nvSpPr>
        <p:spPr bwMode="auto">
          <a:xfrm>
            <a:off x="2539030" y="44802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22" name="Line 138"/>
          <p:cNvSpPr>
            <a:spLocks noChangeShapeType="1"/>
          </p:cNvSpPr>
          <p:nvPr/>
        </p:nvSpPr>
        <p:spPr bwMode="auto">
          <a:xfrm>
            <a:off x="2539030" y="4556411"/>
            <a:ext cx="1587" cy="762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23" name="Line 139"/>
          <p:cNvSpPr>
            <a:spLocks noChangeShapeType="1"/>
          </p:cNvSpPr>
          <p:nvPr/>
        </p:nvSpPr>
        <p:spPr bwMode="auto">
          <a:xfrm>
            <a:off x="2539030" y="46326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24" name="Oval 140"/>
          <p:cNvSpPr>
            <a:spLocks noChangeArrowheads="1"/>
          </p:cNvSpPr>
          <p:nvPr/>
        </p:nvSpPr>
        <p:spPr bwMode="auto">
          <a:xfrm>
            <a:off x="2510455" y="4527836"/>
            <a:ext cx="47625" cy="47625"/>
          </a:xfrm>
          <a:prstGeom prst="ellipse">
            <a:avLst/>
          </a:prstGeom>
          <a:solidFill>
            <a:srgbClr val="FF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25" name="Line 141"/>
          <p:cNvSpPr>
            <a:spLocks noChangeShapeType="1"/>
          </p:cNvSpPr>
          <p:nvPr/>
        </p:nvSpPr>
        <p:spPr bwMode="auto">
          <a:xfrm flipV="1">
            <a:off x="2672380" y="4337336"/>
            <a:ext cx="1587" cy="1428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26" name="Line 142"/>
          <p:cNvSpPr>
            <a:spLocks noChangeShapeType="1"/>
          </p:cNvSpPr>
          <p:nvPr/>
        </p:nvSpPr>
        <p:spPr bwMode="auto">
          <a:xfrm>
            <a:off x="2672380" y="4480211"/>
            <a:ext cx="1587" cy="1524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27" name="Oval 143"/>
          <p:cNvSpPr>
            <a:spLocks noChangeArrowheads="1"/>
          </p:cNvSpPr>
          <p:nvPr/>
        </p:nvSpPr>
        <p:spPr bwMode="auto">
          <a:xfrm>
            <a:off x="2653330" y="4451636"/>
            <a:ext cx="47625" cy="57150"/>
          </a:xfrm>
          <a:prstGeom prst="ellipse">
            <a:avLst/>
          </a:prstGeom>
          <a:solidFill>
            <a:srgbClr val="FF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28" name="Line 144"/>
          <p:cNvSpPr>
            <a:spLocks noChangeShapeType="1"/>
          </p:cNvSpPr>
          <p:nvPr/>
        </p:nvSpPr>
        <p:spPr bwMode="auto">
          <a:xfrm flipV="1">
            <a:off x="2815255" y="4270661"/>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29" name="Line 145"/>
          <p:cNvSpPr>
            <a:spLocks noChangeShapeType="1"/>
          </p:cNvSpPr>
          <p:nvPr/>
        </p:nvSpPr>
        <p:spPr bwMode="auto">
          <a:xfrm>
            <a:off x="2815255" y="42706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30" name="Line 146"/>
          <p:cNvSpPr>
            <a:spLocks noChangeShapeType="1"/>
          </p:cNvSpPr>
          <p:nvPr/>
        </p:nvSpPr>
        <p:spPr bwMode="auto">
          <a:xfrm>
            <a:off x="2815255" y="4327811"/>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31" name="Line 147"/>
          <p:cNvSpPr>
            <a:spLocks noChangeShapeType="1"/>
          </p:cNvSpPr>
          <p:nvPr/>
        </p:nvSpPr>
        <p:spPr bwMode="auto">
          <a:xfrm>
            <a:off x="2815255" y="43849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32" name="Oval 148"/>
          <p:cNvSpPr>
            <a:spLocks noChangeArrowheads="1"/>
          </p:cNvSpPr>
          <p:nvPr/>
        </p:nvSpPr>
        <p:spPr bwMode="auto">
          <a:xfrm>
            <a:off x="2786680" y="4289711"/>
            <a:ext cx="57150" cy="57150"/>
          </a:xfrm>
          <a:prstGeom prst="ellipse">
            <a:avLst/>
          </a:prstGeom>
          <a:solidFill>
            <a:srgbClr val="FF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33" name="Line 149"/>
          <p:cNvSpPr>
            <a:spLocks noChangeShapeType="1"/>
          </p:cNvSpPr>
          <p:nvPr/>
        </p:nvSpPr>
        <p:spPr bwMode="auto">
          <a:xfrm flipV="1">
            <a:off x="2958130" y="3832511"/>
            <a:ext cx="1587" cy="1047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34" name="Line 150"/>
          <p:cNvSpPr>
            <a:spLocks noChangeShapeType="1"/>
          </p:cNvSpPr>
          <p:nvPr/>
        </p:nvSpPr>
        <p:spPr bwMode="auto">
          <a:xfrm>
            <a:off x="2958130" y="3937286"/>
            <a:ext cx="1587" cy="952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35" name="Oval 151"/>
          <p:cNvSpPr>
            <a:spLocks noChangeArrowheads="1"/>
          </p:cNvSpPr>
          <p:nvPr/>
        </p:nvSpPr>
        <p:spPr bwMode="auto">
          <a:xfrm>
            <a:off x="2929555" y="3899186"/>
            <a:ext cx="57150" cy="57150"/>
          </a:xfrm>
          <a:prstGeom prst="ellipse">
            <a:avLst/>
          </a:prstGeom>
          <a:solidFill>
            <a:srgbClr val="FF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36" name="Line 152"/>
          <p:cNvSpPr>
            <a:spLocks noChangeShapeType="1"/>
          </p:cNvSpPr>
          <p:nvPr/>
        </p:nvSpPr>
        <p:spPr bwMode="auto">
          <a:xfrm flipV="1">
            <a:off x="3101005" y="3813461"/>
            <a:ext cx="1587" cy="1143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37" name="Line 153"/>
          <p:cNvSpPr>
            <a:spLocks noChangeShapeType="1"/>
          </p:cNvSpPr>
          <p:nvPr/>
        </p:nvSpPr>
        <p:spPr bwMode="auto">
          <a:xfrm>
            <a:off x="3101005" y="3927761"/>
            <a:ext cx="1587" cy="1238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38" name="Oval 154"/>
          <p:cNvSpPr>
            <a:spLocks noChangeArrowheads="1"/>
          </p:cNvSpPr>
          <p:nvPr/>
        </p:nvSpPr>
        <p:spPr bwMode="auto">
          <a:xfrm>
            <a:off x="3072430" y="3899186"/>
            <a:ext cx="47625" cy="57150"/>
          </a:xfrm>
          <a:prstGeom prst="ellipse">
            <a:avLst/>
          </a:prstGeom>
          <a:solidFill>
            <a:srgbClr val="FF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39" name="Line 155"/>
          <p:cNvSpPr>
            <a:spLocks noChangeShapeType="1"/>
          </p:cNvSpPr>
          <p:nvPr/>
        </p:nvSpPr>
        <p:spPr bwMode="auto">
          <a:xfrm flipV="1">
            <a:off x="3243880" y="3984911"/>
            <a:ext cx="1587" cy="762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40" name="Line 156"/>
          <p:cNvSpPr>
            <a:spLocks noChangeShapeType="1"/>
          </p:cNvSpPr>
          <p:nvPr/>
        </p:nvSpPr>
        <p:spPr bwMode="auto">
          <a:xfrm>
            <a:off x="3243880" y="39849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41" name="Line 157"/>
          <p:cNvSpPr>
            <a:spLocks noChangeShapeType="1"/>
          </p:cNvSpPr>
          <p:nvPr/>
        </p:nvSpPr>
        <p:spPr bwMode="auto">
          <a:xfrm>
            <a:off x="3243880" y="4061111"/>
            <a:ext cx="1587" cy="762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42" name="Line 158"/>
          <p:cNvSpPr>
            <a:spLocks noChangeShapeType="1"/>
          </p:cNvSpPr>
          <p:nvPr/>
        </p:nvSpPr>
        <p:spPr bwMode="auto">
          <a:xfrm>
            <a:off x="3243880" y="41373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43" name="Oval 159"/>
          <p:cNvSpPr>
            <a:spLocks noChangeArrowheads="1"/>
          </p:cNvSpPr>
          <p:nvPr/>
        </p:nvSpPr>
        <p:spPr bwMode="auto">
          <a:xfrm>
            <a:off x="3215305" y="4032536"/>
            <a:ext cx="47625" cy="47625"/>
          </a:xfrm>
          <a:prstGeom prst="ellipse">
            <a:avLst/>
          </a:prstGeom>
          <a:solidFill>
            <a:srgbClr val="FF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44" name="Line 160"/>
          <p:cNvSpPr>
            <a:spLocks noChangeShapeType="1"/>
          </p:cNvSpPr>
          <p:nvPr/>
        </p:nvSpPr>
        <p:spPr bwMode="auto">
          <a:xfrm flipV="1">
            <a:off x="3377230" y="4480211"/>
            <a:ext cx="9525" cy="762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45" name="Line 161"/>
          <p:cNvSpPr>
            <a:spLocks noChangeShapeType="1"/>
          </p:cNvSpPr>
          <p:nvPr/>
        </p:nvSpPr>
        <p:spPr bwMode="auto">
          <a:xfrm>
            <a:off x="3377230" y="4480211"/>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46" name="Line 162"/>
          <p:cNvSpPr>
            <a:spLocks noChangeShapeType="1"/>
          </p:cNvSpPr>
          <p:nvPr/>
        </p:nvSpPr>
        <p:spPr bwMode="auto">
          <a:xfrm>
            <a:off x="3377230" y="4556411"/>
            <a:ext cx="9525" cy="762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47" name="Line 163"/>
          <p:cNvSpPr>
            <a:spLocks noChangeShapeType="1"/>
          </p:cNvSpPr>
          <p:nvPr/>
        </p:nvSpPr>
        <p:spPr bwMode="auto">
          <a:xfrm>
            <a:off x="3377230" y="4632611"/>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48" name="Oval 164"/>
          <p:cNvSpPr>
            <a:spLocks noChangeArrowheads="1"/>
          </p:cNvSpPr>
          <p:nvPr/>
        </p:nvSpPr>
        <p:spPr bwMode="auto">
          <a:xfrm>
            <a:off x="3348655" y="4527836"/>
            <a:ext cx="57150" cy="47625"/>
          </a:xfrm>
          <a:prstGeom prst="ellipse">
            <a:avLst/>
          </a:prstGeom>
          <a:solidFill>
            <a:srgbClr val="FF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49" name="Rectangle 165"/>
          <p:cNvSpPr>
            <a:spLocks noChangeArrowheads="1"/>
          </p:cNvSpPr>
          <p:nvPr/>
        </p:nvSpPr>
        <p:spPr bwMode="auto">
          <a:xfrm>
            <a:off x="1481755" y="2527586"/>
            <a:ext cx="2162175" cy="1076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53" name="Rectangle 169"/>
          <p:cNvSpPr>
            <a:spLocks noChangeArrowheads="1"/>
          </p:cNvSpPr>
          <p:nvPr/>
        </p:nvSpPr>
        <p:spPr bwMode="auto">
          <a:xfrm>
            <a:off x="1281730" y="2518061"/>
            <a:ext cx="152400" cy="1238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54" name="Rectangle 170"/>
          <p:cNvSpPr>
            <a:spLocks noChangeArrowheads="1"/>
          </p:cNvSpPr>
          <p:nvPr/>
        </p:nvSpPr>
        <p:spPr bwMode="auto">
          <a:xfrm>
            <a:off x="1311964" y="2518061"/>
            <a:ext cx="149080" cy="1231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800">
                <a:latin typeface="Arial" panose="020B0604020202020204" pitchFamily="34" charset="0"/>
                <a:cs typeface="Arial" panose="020B0604020202020204" pitchFamily="34" charset="0"/>
              </a:rPr>
              <a:t>-30</a:t>
            </a:r>
            <a:endParaRPr lang="de-CH" altLang="fr-FR" sz="1600">
              <a:latin typeface="Arial" panose="020B0604020202020204" pitchFamily="34" charset="0"/>
              <a:cs typeface="Arial" panose="020B0604020202020204" pitchFamily="34" charset="0"/>
            </a:endParaRPr>
          </a:p>
        </p:txBody>
      </p:sp>
      <p:sp>
        <p:nvSpPr>
          <p:cNvPr id="42155" name="Rectangle 171"/>
          <p:cNvSpPr>
            <a:spLocks noChangeArrowheads="1"/>
          </p:cNvSpPr>
          <p:nvPr/>
        </p:nvSpPr>
        <p:spPr bwMode="auto">
          <a:xfrm>
            <a:off x="1348405" y="3022886"/>
            <a:ext cx="57150" cy="1238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56" name="Rectangle 172"/>
          <p:cNvSpPr>
            <a:spLocks noChangeArrowheads="1"/>
          </p:cNvSpPr>
          <p:nvPr/>
        </p:nvSpPr>
        <p:spPr bwMode="auto">
          <a:xfrm>
            <a:off x="1376701" y="3032411"/>
            <a:ext cx="57708" cy="1231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800">
                <a:latin typeface="Arial" panose="020B0604020202020204" pitchFamily="34" charset="0"/>
                <a:cs typeface="Arial" panose="020B0604020202020204" pitchFamily="34" charset="0"/>
              </a:rPr>
              <a:t>0</a:t>
            </a:r>
            <a:endParaRPr lang="de-CH" altLang="fr-FR" sz="1600">
              <a:latin typeface="Arial" panose="020B0604020202020204" pitchFamily="34" charset="0"/>
              <a:cs typeface="Arial" panose="020B0604020202020204" pitchFamily="34" charset="0"/>
            </a:endParaRPr>
          </a:p>
        </p:txBody>
      </p:sp>
      <p:sp>
        <p:nvSpPr>
          <p:cNvPr id="42157" name="Rectangle 173"/>
          <p:cNvSpPr>
            <a:spLocks noChangeArrowheads="1"/>
          </p:cNvSpPr>
          <p:nvPr/>
        </p:nvSpPr>
        <p:spPr bwMode="auto">
          <a:xfrm>
            <a:off x="1291255" y="3537236"/>
            <a:ext cx="114300" cy="1238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58" name="Rectangle 174"/>
          <p:cNvSpPr>
            <a:spLocks noChangeArrowheads="1"/>
          </p:cNvSpPr>
          <p:nvPr/>
        </p:nvSpPr>
        <p:spPr bwMode="auto">
          <a:xfrm>
            <a:off x="1319272" y="3537236"/>
            <a:ext cx="115416" cy="1231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800">
                <a:latin typeface="Arial" panose="020B0604020202020204" pitchFamily="34" charset="0"/>
                <a:cs typeface="Arial" panose="020B0604020202020204" pitchFamily="34" charset="0"/>
              </a:rPr>
              <a:t>30</a:t>
            </a:r>
            <a:endParaRPr lang="de-CH" altLang="fr-FR" sz="1600">
              <a:latin typeface="Arial" panose="020B0604020202020204" pitchFamily="34" charset="0"/>
              <a:cs typeface="Arial" panose="020B0604020202020204" pitchFamily="34" charset="0"/>
            </a:endParaRPr>
          </a:p>
        </p:txBody>
      </p:sp>
      <p:sp>
        <p:nvSpPr>
          <p:cNvPr id="42159" name="Freeform 175"/>
          <p:cNvSpPr>
            <a:spLocks/>
          </p:cNvSpPr>
          <p:nvPr/>
        </p:nvSpPr>
        <p:spPr bwMode="auto">
          <a:xfrm>
            <a:off x="1691305" y="2756186"/>
            <a:ext cx="1685925" cy="609600"/>
          </a:xfrm>
          <a:custGeom>
            <a:avLst/>
            <a:gdLst>
              <a:gd name="T0" fmla="*/ 0 w 1062"/>
              <a:gd name="T1" fmla="*/ 2147483647 h 384"/>
              <a:gd name="T2" fmla="*/ 2147483647 w 1062"/>
              <a:gd name="T3" fmla="*/ 2147483647 h 384"/>
              <a:gd name="T4" fmla="*/ 2147483647 w 1062"/>
              <a:gd name="T5" fmla="*/ 2147483647 h 384"/>
              <a:gd name="T6" fmla="*/ 2147483647 w 1062"/>
              <a:gd name="T7" fmla="*/ 2147483647 h 384"/>
              <a:gd name="T8" fmla="*/ 2147483647 w 1062"/>
              <a:gd name="T9" fmla="*/ 0 h 384"/>
              <a:gd name="T10" fmla="*/ 2147483647 w 1062"/>
              <a:gd name="T11" fmla="*/ 2147483647 h 384"/>
              <a:gd name="T12" fmla="*/ 2147483647 w 1062"/>
              <a:gd name="T13" fmla="*/ 2147483647 h 384"/>
              <a:gd name="T14" fmla="*/ 2147483647 w 1062"/>
              <a:gd name="T15" fmla="*/ 2147483647 h 384"/>
              <a:gd name="T16" fmla="*/ 2147483647 w 1062"/>
              <a:gd name="T17" fmla="*/ 2147483647 h 384"/>
              <a:gd name="T18" fmla="*/ 2147483647 w 1062"/>
              <a:gd name="T19" fmla="*/ 2147483647 h 384"/>
              <a:gd name="T20" fmla="*/ 2147483647 w 1062"/>
              <a:gd name="T21" fmla="*/ 0 h 384"/>
              <a:gd name="T22" fmla="*/ 2147483647 w 1062"/>
              <a:gd name="T23" fmla="*/ 2147483647 h 384"/>
              <a:gd name="T24" fmla="*/ 2147483647 w 1062"/>
              <a:gd name="T25" fmla="*/ 2147483647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62" h="384">
                <a:moveTo>
                  <a:pt x="0" y="384"/>
                </a:moveTo>
                <a:lnTo>
                  <a:pt x="90" y="366"/>
                </a:lnTo>
                <a:lnTo>
                  <a:pt x="180" y="162"/>
                </a:lnTo>
                <a:lnTo>
                  <a:pt x="264" y="60"/>
                </a:lnTo>
                <a:lnTo>
                  <a:pt x="354" y="0"/>
                </a:lnTo>
                <a:lnTo>
                  <a:pt x="444" y="174"/>
                </a:lnTo>
                <a:lnTo>
                  <a:pt x="534" y="384"/>
                </a:lnTo>
                <a:lnTo>
                  <a:pt x="624" y="366"/>
                </a:lnTo>
                <a:lnTo>
                  <a:pt x="708" y="162"/>
                </a:lnTo>
                <a:lnTo>
                  <a:pt x="798" y="60"/>
                </a:lnTo>
                <a:lnTo>
                  <a:pt x="888" y="0"/>
                </a:lnTo>
                <a:lnTo>
                  <a:pt x="978" y="174"/>
                </a:lnTo>
                <a:lnTo>
                  <a:pt x="1062" y="384"/>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a:latin typeface="Arial" panose="020B0604020202020204" pitchFamily="34" charset="0"/>
              <a:cs typeface="Arial" panose="020B0604020202020204" pitchFamily="34" charset="0"/>
            </a:endParaRPr>
          </a:p>
        </p:txBody>
      </p:sp>
      <p:sp>
        <p:nvSpPr>
          <p:cNvPr id="42160" name="Line 176"/>
          <p:cNvSpPr>
            <a:spLocks noChangeShapeType="1"/>
          </p:cNvSpPr>
          <p:nvPr/>
        </p:nvSpPr>
        <p:spPr bwMode="auto">
          <a:xfrm>
            <a:off x="1691305" y="3365786"/>
            <a:ext cx="1587" cy="1905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61" name="Line 177"/>
          <p:cNvSpPr>
            <a:spLocks noChangeShapeType="1"/>
          </p:cNvSpPr>
          <p:nvPr/>
        </p:nvSpPr>
        <p:spPr bwMode="auto">
          <a:xfrm>
            <a:off x="1691305" y="355628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62" name="Line 178"/>
          <p:cNvSpPr>
            <a:spLocks noChangeShapeType="1"/>
          </p:cNvSpPr>
          <p:nvPr/>
        </p:nvSpPr>
        <p:spPr bwMode="auto">
          <a:xfrm flipV="1">
            <a:off x="1691305" y="3184811"/>
            <a:ext cx="1587" cy="1809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63" name="Line 179"/>
          <p:cNvSpPr>
            <a:spLocks noChangeShapeType="1"/>
          </p:cNvSpPr>
          <p:nvPr/>
        </p:nvSpPr>
        <p:spPr bwMode="auto">
          <a:xfrm>
            <a:off x="1691305" y="3184811"/>
            <a:ext cx="1587"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64" name="Oval 180"/>
          <p:cNvSpPr>
            <a:spLocks noChangeArrowheads="1"/>
          </p:cNvSpPr>
          <p:nvPr/>
        </p:nvSpPr>
        <p:spPr bwMode="auto">
          <a:xfrm>
            <a:off x="1662730" y="3337211"/>
            <a:ext cx="57150" cy="57150"/>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65" name="Line 181"/>
          <p:cNvSpPr>
            <a:spLocks noChangeShapeType="1"/>
          </p:cNvSpPr>
          <p:nvPr/>
        </p:nvSpPr>
        <p:spPr bwMode="auto">
          <a:xfrm>
            <a:off x="1834180" y="3337211"/>
            <a:ext cx="1587"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66" name="Line 182"/>
          <p:cNvSpPr>
            <a:spLocks noChangeShapeType="1"/>
          </p:cNvSpPr>
          <p:nvPr/>
        </p:nvSpPr>
        <p:spPr bwMode="auto">
          <a:xfrm>
            <a:off x="1834180" y="3422936"/>
            <a:ext cx="1587"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67" name="Line 183"/>
          <p:cNvSpPr>
            <a:spLocks noChangeShapeType="1"/>
          </p:cNvSpPr>
          <p:nvPr/>
        </p:nvSpPr>
        <p:spPr bwMode="auto">
          <a:xfrm flipV="1">
            <a:off x="1834180" y="3251486"/>
            <a:ext cx="1587"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68" name="Line 184"/>
          <p:cNvSpPr>
            <a:spLocks noChangeShapeType="1"/>
          </p:cNvSpPr>
          <p:nvPr/>
        </p:nvSpPr>
        <p:spPr bwMode="auto">
          <a:xfrm>
            <a:off x="1834180" y="325148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69" name="Oval 185"/>
          <p:cNvSpPr>
            <a:spLocks noChangeArrowheads="1"/>
          </p:cNvSpPr>
          <p:nvPr/>
        </p:nvSpPr>
        <p:spPr bwMode="auto">
          <a:xfrm>
            <a:off x="1805605" y="3308636"/>
            <a:ext cx="47625" cy="47625"/>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70" name="Line 186"/>
          <p:cNvSpPr>
            <a:spLocks noChangeShapeType="1"/>
          </p:cNvSpPr>
          <p:nvPr/>
        </p:nvSpPr>
        <p:spPr bwMode="auto">
          <a:xfrm>
            <a:off x="1977055" y="3013361"/>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71" name="Line 187"/>
          <p:cNvSpPr>
            <a:spLocks noChangeShapeType="1"/>
          </p:cNvSpPr>
          <p:nvPr/>
        </p:nvSpPr>
        <p:spPr bwMode="auto">
          <a:xfrm>
            <a:off x="1977055" y="30705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72" name="Line 188"/>
          <p:cNvSpPr>
            <a:spLocks noChangeShapeType="1"/>
          </p:cNvSpPr>
          <p:nvPr/>
        </p:nvSpPr>
        <p:spPr bwMode="auto">
          <a:xfrm flipV="1">
            <a:off x="1977055" y="2956211"/>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73" name="Line 189"/>
          <p:cNvSpPr>
            <a:spLocks noChangeShapeType="1"/>
          </p:cNvSpPr>
          <p:nvPr/>
        </p:nvSpPr>
        <p:spPr bwMode="auto">
          <a:xfrm>
            <a:off x="1977055" y="29562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74" name="Oval 190"/>
          <p:cNvSpPr>
            <a:spLocks noChangeArrowheads="1"/>
          </p:cNvSpPr>
          <p:nvPr/>
        </p:nvSpPr>
        <p:spPr bwMode="auto">
          <a:xfrm>
            <a:off x="1948480" y="2984786"/>
            <a:ext cx="47625" cy="47625"/>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75" name="Line 191"/>
          <p:cNvSpPr>
            <a:spLocks noChangeShapeType="1"/>
          </p:cNvSpPr>
          <p:nvPr/>
        </p:nvSpPr>
        <p:spPr bwMode="auto">
          <a:xfrm>
            <a:off x="2110405" y="2851436"/>
            <a:ext cx="9525"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76" name="Line 192"/>
          <p:cNvSpPr>
            <a:spLocks noChangeShapeType="1"/>
          </p:cNvSpPr>
          <p:nvPr/>
        </p:nvSpPr>
        <p:spPr bwMode="auto">
          <a:xfrm>
            <a:off x="2110405" y="2937161"/>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77" name="Line 193"/>
          <p:cNvSpPr>
            <a:spLocks noChangeShapeType="1"/>
          </p:cNvSpPr>
          <p:nvPr/>
        </p:nvSpPr>
        <p:spPr bwMode="auto">
          <a:xfrm flipV="1">
            <a:off x="2110405" y="2765711"/>
            <a:ext cx="9525"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78" name="Line 194"/>
          <p:cNvSpPr>
            <a:spLocks noChangeShapeType="1"/>
          </p:cNvSpPr>
          <p:nvPr/>
        </p:nvSpPr>
        <p:spPr bwMode="auto">
          <a:xfrm>
            <a:off x="2110405" y="2765711"/>
            <a:ext cx="9525"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79" name="Oval 195"/>
          <p:cNvSpPr>
            <a:spLocks noChangeArrowheads="1"/>
          </p:cNvSpPr>
          <p:nvPr/>
        </p:nvSpPr>
        <p:spPr bwMode="auto">
          <a:xfrm>
            <a:off x="2081830" y="2822861"/>
            <a:ext cx="57150" cy="57150"/>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80" name="Line 196"/>
          <p:cNvSpPr>
            <a:spLocks noChangeShapeType="1"/>
          </p:cNvSpPr>
          <p:nvPr/>
        </p:nvSpPr>
        <p:spPr bwMode="auto">
          <a:xfrm>
            <a:off x="2253280" y="2756186"/>
            <a:ext cx="1587" cy="1047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81" name="Line 197"/>
          <p:cNvSpPr>
            <a:spLocks noChangeShapeType="1"/>
          </p:cNvSpPr>
          <p:nvPr/>
        </p:nvSpPr>
        <p:spPr bwMode="auto">
          <a:xfrm>
            <a:off x="2253280" y="28609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82" name="Line 198"/>
          <p:cNvSpPr>
            <a:spLocks noChangeShapeType="1"/>
          </p:cNvSpPr>
          <p:nvPr/>
        </p:nvSpPr>
        <p:spPr bwMode="auto">
          <a:xfrm flipV="1">
            <a:off x="2253280" y="2660936"/>
            <a:ext cx="1587" cy="952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83" name="Line 199"/>
          <p:cNvSpPr>
            <a:spLocks noChangeShapeType="1"/>
          </p:cNvSpPr>
          <p:nvPr/>
        </p:nvSpPr>
        <p:spPr bwMode="auto">
          <a:xfrm>
            <a:off x="2253280" y="266093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84" name="Oval 200"/>
          <p:cNvSpPr>
            <a:spLocks noChangeArrowheads="1"/>
          </p:cNvSpPr>
          <p:nvPr/>
        </p:nvSpPr>
        <p:spPr bwMode="auto">
          <a:xfrm>
            <a:off x="2224705" y="2727611"/>
            <a:ext cx="57150" cy="57150"/>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85" name="Line 201"/>
          <p:cNvSpPr>
            <a:spLocks noChangeShapeType="1"/>
          </p:cNvSpPr>
          <p:nvPr/>
        </p:nvSpPr>
        <p:spPr bwMode="auto">
          <a:xfrm>
            <a:off x="2396155" y="3032411"/>
            <a:ext cx="1587" cy="666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86" name="Line 202"/>
          <p:cNvSpPr>
            <a:spLocks noChangeShapeType="1"/>
          </p:cNvSpPr>
          <p:nvPr/>
        </p:nvSpPr>
        <p:spPr bwMode="auto">
          <a:xfrm>
            <a:off x="2396155" y="309908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87" name="Line 203"/>
          <p:cNvSpPr>
            <a:spLocks noChangeShapeType="1"/>
          </p:cNvSpPr>
          <p:nvPr/>
        </p:nvSpPr>
        <p:spPr bwMode="auto">
          <a:xfrm flipV="1">
            <a:off x="2396155" y="2975261"/>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88" name="Line 204"/>
          <p:cNvSpPr>
            <a:spLocks noChangeShapeType="1"/>
          </p:cNvSpPr>
          <p:nvPr/>
        </p:nvSpPr>
        <p:spPr bwMode="auto">
          <a:xfrm>
            <a:off x="2396155" y="29752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89" name="Oval 205"/>
          <p:cNvSpPr>
            <a:spLocks noChangeArrowheads="1"/>
          </p:cNvSpPr>
          <p:nvPr/>
        </p:nvSpPr>
        <p:spPr bwMode="auto">
          <a:xfrm>
            <a:off x="2367580" y="3003836"/>
            <a:ext cx="47625" cy="57150"/>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90" name="Line 206"/>
          <p:cNvSpPr>
            <a:spLocks noChangeShapeType="1"/>
          </p:cNvSpPr>
          <p:nvPr/>
        </p:nvSpPr>
        <p:spPr bwMode="auto">
          <a:xfrm>
            <a:off x="2539030" y="3365786"/>
            <a:ext cx="1587" cy="1905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91" name="Line 207"/>
          <p:cNvSpPr>
            <a:spLocks noChangeShapeType="1"/>
          </p:cNvSpPr>
          <p:nvPr/>
        </p:nvSpPr>
        <p:spPr bwMode="auto">
          <a:xfrm>
            <a:off x="2539030" y="355628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92" name="Line 208"/>
          <p:cNvSpPr>
            <a:spLocks noChangeShapeType="1"/>
          </p:cNvSpPr>
          <p:nvPr/>
        </p:nvSpPr>
        <p:spPr bwMode="auto">
          <a:xfrm flipV="1">
            <a:off x="2539030" y="3184811"/>
            <a:ext cx="1587" cy="1809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93" name="Line 209"/>
          <p:cNvSpPr>
            <a:spLocks noChangeShapeType="1"/>
          </p:cNvSpPr>
          <p:nvPr/>
        </p:nvSpPr>
        <p:spPr bwMode="auto">
          <a:xfrm>
            <a:off x="2539030" y="3184811"/>
            <a:ext cx="1587"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94" name="Oval 210"/>
          <p:cNvSpPr>
            <a:spLocks noChangeArrowheads="1"/>
          </p:cNvSpPr>
          <p:nvPr/>
        </p:nvSpPr>
        <p:spPr bwMode="auto">
          <a:xfrm>
            <a:off x="2510455" y="3337211"/>
            <a:ext cx="47625" cy="57150"/>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95" name="Line 211"/>
          <p:cNvSpPr>
            <a:spLocks noChangeShapeType="1"/>
          </p:cNvSpPr>
          <p:nvPr/>
        </p:nvSpPr>
        <p:spPr bwMode="auto">
          <a:xfrm>
            <a:off x="2672380" y="3337211"/>
            <a:ext cx="1587"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96" name="Line 212"/>
          <p:cNvSpPr>
            <a:spLocks noChangeShapeType="1"/>
          </p:cNvSpPr>
          <p:nvPr/>
        </p:nvSpPr>
        <p:spPr bwMode="auto">
          <a:xfrm flipV="1">
            <a:off x="2672380" y="3251486"/>
            <a:ext cx="1587"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97" name="Oval 213"/>
          <p:cNvSpPr>
            <a:spLocks noChangeArrowheads="1"/>
          </p:cNvSpPr>
          <p:nvPr/>
        </p:nvSpPr>
        <p:spPr bwMode="auto">
          <a:xfrm>
            <a:off x="2653330" y="3308636"/>
            <a:ext cx="47625" cy="47625"/>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198" name="Line 214"/>
          <p:cNvSpPr>
            <a:spLocks noChangeShapeType="1"/>
          </p:cNvSpPr>
          <p:nvPr/>
        </p:nvSpPr>
        <p:spPr bwMode="auto">
          <a:xfrm>
            <a:off x="2815255" y="3013361"/>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199" name="Line 215"/>
          <p:cNvSpPr>
            <a:spLocks noChangeShapeType="1"/>
          </p:cNvSpPr>
          <p:nvPr/>
        </p:nvSpPr>
        <p:spPr bwMode="auto">
          <a:xfrm>
            <a:off x="2815255" y="30705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00" name="Line 216"/>
          <p:cNvSpPr>
            <a:spLocks noChangeShapeType="1"/>
          </p:cNvSpPr>
          <p:nvPr/>
        </p:nvSpPr>
        <p:spPr bwMode="auto">
          <a:xfrm flipV="1">
            <a:off x="2815255" y="2956211"/>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01" name="Line 217"/>
          <p:cNvSpPr>
            <a:spLocks noChangeShapeType="1"/>
          </p:cNvSpPr>
          <p:nvPr/>
        </p:nvSpPr>
        <p:spPr bwMode="auto">
          <a:xfrm>
            <a:off x="2815255" y="29562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02" name="Oval 218"/>
          <p:cNvSpPr>
            <a:spLocks noChangeArrowheads="1"/>
          </p:cNvSpPr>
          <p:nvPr/>
        </p:nvSpPr>
        <p:spPr bwMode="auto">
          <a:xfrm>
            <a:off x="2786680" y="2984786"/>
            <a:ext cx="57150" cy="47625"/>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03" name="Line 219"/>
          <p:cNvSpPr>
            <a:spLocks noChangeShapeType="1"/>
          </p:cNvSpPr>
          <p:nvPr/>
        </p:nvSpPr>
        <p:spPr bwMode="auto">
          <a:xfrm>
            <a:off x="2958130" y="2851436"/>
            <a:ext cx="1587"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04" name="Line 220"/>
          <p:cNvSpPr>
            <a:spLocks noChangeShapeType="1"/>
          </p:cNvSpPr>
          <p:nvPr/>
        </p:nvSpPr>
        <p:spPr bwMode="auto">
          <a:xfrm>
            <a:off x="2958130" y="29371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05" name="Line 221"/>
          <p:cNvSpPr>
            <a:spLocks noChangeShapeType="1"/>
          </p:cNvSpPr>
          <p:nvPr/>
        </p:nvSpPr>
        <p:spPr bwMode="auto">
          <a:xfrm flipV="1">
            <a:off x="2958130" y="2765711"/>
            <a:ext cx="1587"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06" name="Line 222"/>
          <p:cNvSpPr>
            <a:spLocks noChangeShapeType="1"/>
          </p:cNvSpPr>
          <p:nvPr/>
        </p:nvSpPr>
        <p:spPr bwMode="auto">
          <a:xfrm>
            <a:off x="2958130" y="2765711"/>
            <a:ext cx="1587"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07" name="Oval 223"/>
          <p:cNvSpPr>
            <a:spLocks noChangeArrowheads="1"/>
          </p:cNvSpPr>
          <p:nvPr/>
        </p:nvSpPr>
        <p:spPr bwMode="auto">
          <a:xfrm>
            <a:off x="2929555" y="2822861"/>
            <a:ext cx="57150" cy="57150"/>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08" name="Line 224"/>
          <p:cNvSpPr>
            <a:spLocks noChangeShapeType="1"/>
          </p:cNvSpPr>
          <p:nvPr/>
        </p:nvSpPr>
        <p:spPr bwMode="auto">
          <a:xfrm>
            <a:off x="3091480" y="2756186"/>
            <a:ext cx="1587" cy="1047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09" name="Line 225"/>
          <p:cNvSpPr>
            <a:spLocks noChangeShapeType="1"/>
          </p:cNvSpPr>
          <p:nvPr/>
        </p:nvSpPr>
        <p:spPr bwMode="auto">
          <a:xfrm flipV="1">
            <a:off x="3091480" y="2660936"/>
            <a:ext cx="1587" cy="952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10" name="Oval 226"/>
          <p:cNvSpPr>
            <a:spLocks noChangeArrowheads="1"/>
          </p:cNvSpPr>
          <p:nvPr/>
        </p:nvSpPr>
        <p:spPr bwMode="auto">
          <a:xfrm>
            <a:off x="3072430" y="2727611"/>
            <a:ext cx="47625" cy="57150"/>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11" name="Line 227"/>
          <p:cNvSpPr>
            <a:spLocks noChangeShapeType="1"/>
          </p:cNvSpPr>
          <p:nvPr/>
        </p:nvSpPr>
        <p:spPr bwMode="auto">
          <a:xfrm>
            <a:off x="3243880" y="3032411"/>
            <a:ext cx="1587" cy="666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12" name="Line 228"/>
          <p:cNvSpPr>
            <a:spLocks noChangeShapeType="1"/>
          </p:cNvSpPr>
          <p:nvPr/>
        </p:nvSpPr>
        <p:spPr bwMode="auto">
          <a:xfrm>
            <a:off x="3243880" y="309908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13" name="Line 229"/>
          <p:cNvSpPr>
            <a:spLocks noChangeShapeType="1"/>
          </p:cNvSpPr>
          <p:nvPr/>
        </p:nvSpPr>
        <p:spPr bwMode="auto">
          <a:xfrm flipV="1">
            <a:off x="3243880" y="2975261"/>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14" name="Line 230"/>
          <p:cNvSpPr>
            <a:spLocks noChangeShapeType="1"/>
          </p:cNvSpPr>
          <p:nvPr/>
        </p:nvSpPr>
        <p:spPr bwMode="auto">
          <a:xfrm>
            <a:off x="3243880" y="29752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15" name="Oval 231"/>
          <p:cNvSpPr>
            <a:spLocks noChangeArrowheads="1"/>
          </p:cNvSpPr>
          <p:nvPr/>
        </p:nvSpPr>
        <p:spPr bwMode="auto">
          <a:xfrm>
            <a:off x="3215305" y="3003836"/>
            <a:ext cx="47625" cy="57150"/>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16" name="Line 232"/>
          <p:cNvSpPr>
            <a:spLocks noChangeShapeType="1"/>
          </p:cNvSpPr>
          <p:nvPr/>
        </p:nvSpPr>
        <p:spPr bwMode="auto">
          <a:xfrm>
            <a:off x="3377230" y="3365786"/>
            <a:ext cx="1587" cy="1905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17" name="Line 233"/>
          <p:cNvSpPr>
            <a:spLocks noChangeShapeType="1"/>
          </p:cNvSpPr>
          <p:nvPr/>
        </p:nvSpPr>
        <p:spPr bwMode="auto">
          <a:xfrm flipV="1">
            <a:off x="3377230" y="3184811"/>
            <a:ext cx="1587" cy="1809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18" name="Oval 234"/>
          <p:cNvSpPr>
            <a:spLocks noChangeArrowheads="1"/>
          </p:cNvSpPr>
          <p:nvPr/>
        </p:nvSpPr>
        <p:spPr bwMode="auto">
          <a:xfrm>
            <a:off x="3348655" y="3337211"/>
            <a:ext cx="57150" cy="57150"/>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19" name="Rectangle 235"/>
          <p:cNvSpPr>
            <a:spLocks noChangeArrowheads="1"/>
          </p:cNvSpPr>
          <p:nvPr/>
        </p:nvSpPr>
        <p:spPr bwMode="auto">
          <a:xfrm>
            <a:off x="1481755" y="1356011"/>
            <a:ext cx="2162175" cy="1085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20" name="Line 236"/>
          <p:cNvSpPr>
            <a:spLocks noChangeShapeType="1"/>
          </p:cNvSpPr>
          <p:nvPr/>
        </p:nvSpPr>
        <p:spPr bwMode="auto">
          <a:xfrm>
            <a:off x="1453180" y="1356011"/>
            <a:ext cx="47625" cy="1588"/>
          </a:xfrm>
          <a:prstGeom prst="line">
            <a:avLst/>
          </a:prstGeom>
          <a:noFill/>
          <a:ln w="9525" cap="rnd">
            <a:no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23" name="Rectangle 239"/>
          <p:cNvSpPr>
            <a:spLocks noChangeArrowheads="1"/>
          </p:cNvSpPr>
          <p:nvPr/>
        </p:nvSpPr>
        <p:spPr bwMode="auto">
          <a:xfrm>
            <a:off x="1329355" y="1289336"/>
            <a:ext cx="95250" cy="1238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24" name="Rectangle 240"/>
          <p:cNvSpPr>
            <a:spLocks noChangeArrowheads="1"/>
          </p:cNvSpPr>
          <p:nvPr/>
        </p:nvSpPr>
        <p:spPr bwMode="auto">
          <a:xfrm>
            <a:off x="1359868" y="1298861"/>
            <a:ext cx="91372" cy="1231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800">
                <a:latin typeface="Arial" panose="020B0604020202020204" pitchFamily="34" charset="0"/>
                <a:cs typeface="Arial" panose="020B0604020202020204" pitchFamily="34" charset="0"/>
              </a:rPr>
              <a:t>-1</a:t>
            </a:r>
            <a:endParaRPr lang="de-CH" altLang="fr-FR" sz="1600">
              <a:latin typeface="Arial" panose="020B0604020202020204" pitchFamily="34" charset="0"/>
              <a:cs typeface="Arial" panose="020B0604020202020204" pitchFamily="34" charset="0"/>
            </a:endParaRPr>
          </a:p>
        </p:txBody>
      </p:sp>
      <p:sp>
        <p:nvSpPr>
          <p:cNvPr id="42225" name="Rectangle 241"/>
          <p:cNvSpPr>
            <a:spLocks noChangeArrowheads="1"/>
          </p:cNvSpPr>
          <p:nvPr/>
        </p:nvSpPr>
        <p:spPr bwMode="auto">
          <a:xfrm>
            <a:off x="1367455" y="1832261"/>
            <a:ext cx="57150" cy="1238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26" name="Rectangle 242"/>
          <p:cNvSpPr>
            <a:spLocks noChangeArrowheads="1"/>
          </p:cNvSpPr>
          <p:nvPr/>
        </p:nvSpPr>
        <p:spPr bwMode="auto">
          <a:xfrm>
            <a:off x="1395751" y="1832261"/>
            <a:ext cx="57708" cy="1231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800">
                <a:latin typeface="Arial" panose="020B0604020202020204" pitchFamily="34" charset="0"/>
                <a:cs typeface="Arial" panose="020B0604020202020204" pitchFamily="34" charset="0"/>
              </a:rPr>
              <a:t>0</a:t>
            </a:r>
            <a:endParaRPr lang="de-CH" altLang="fr-FR" sz="1600">
              <a:latin typeface="Arial" panose="020B0604020202020204" pitchFamily="34" charset="0"/>
              <a:cs typeface="Arial" panose="020B0604020202020204" pitchFamily="34" charset="0"/>
            </a:endParaRPr>
          </a:p>
        </p:txBody>
      </p:sp>
      <p:sp>
        <p:nvSpPr>
          <p:cNvPr id="42227" name="Rectangle 243"/>
          <p:cNvSpPr>
            <a:spLocks noChangeArrowheads="1"/>
          </p:cNvSpPr>
          <p:nvPr/>
        </p:nvSpPr>
        <p:spPr bwMode="auto">
          <a:xfrm>
            <a:off x="1367455" y="2375186"/>
            <a:ext cx="57150" cy="1238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28" name="Rectangle 244"/>
          <p:cNvSpPr>
            <a:spLocks noChangeArrowheads="1"/>
          </p:cNvSpPr>
          <p:nvPr/>
        </p:nvSpPr>
        <p:spPr bwMode="auto">
          <a:xfrm>
            <a:off x="1395750" y="2375186"/>
            <a:ext cx="57709" cy="1231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800">
                <a:latin typeface="Arial" panose="020B0604020202020204" pitchFamily="34" charset="0"/>
                <a:cs typeface="Arial" panose="020B0604020202020204" pitchFamily="34" charset="0"/>
              </a:rPr>
              <a:t>1</a:t>
            </a:r>
            <a:endParaRPr lang="de-CH" altLang="fr-FR" sz="1600">
              <a:latin typeface="Arial" panose="020B0604020202020204" pitchFamily="34" charset="0"/>
              <a:cs typeface="Arial" panose="020B0604020202020204" pitchFamily="34" charset="0"/>
            </a:endParaRPr>
          </a:p>
        </p:txBody>
      </p:sp>
      <p:sp>
        <p:nvSpPr>
          <p:cNvPr id="42229" name="Freeform 245"/>
          <p:cNvSpPr>
            <a:spLocks/>
          </p:cNvSpPr>
          <p:nvPr/>
        </p:nvSpPr>
        <p:spPr bwMode="auto">
          <a:xfrm>
            <a:off x="1691305" y="1603661"/>
            <a:ext cx="1685925" cy="628650"/>
          </a:xfrm>
          <a:custGeom>
            <a:avLst/>
            <a:gdLst>
              <a:gd name="T0" fmla="*/ 0 w 1062"/>
              <a:gd name="T1" fmla="*/ 2147483647 h 396"/>
              <a:gd name="T2" fmla="*/ 2147483647 w 1062"/>
              <a:gd name="T3" fmla="*/ 2147483647 h 396"/>
              <a:gd name="T4" fmla="*/ 2147483647 w 1062"/>
              <a:gd name="T5" fmla="*/ 2147483647 h 396"/>
              <a:gd name="T6" fmla="*/ 2147483647 w 1062"/>
              <a:gd name="T7" fmla="*/ 2147483647 h 396"/>
              <a:gd name="T8" fmla="*/ 2147483647 w 1062"/>
              <a:gd name="T9" fmla="*/ 0 h 396"/>
              <a:gd name="T10" fmla="*/ 2147483647 w 1062"/>
              <a:gd name="T11" fmla="*/ 2147483647 h 396"/>
              <a:gd name="T12" fmla="*/ 2147483647 w 1062"/>
              <a:gd name="T13" fmla="*/ 2147483647 h 396"/>
              <a:gd name="T14" fmla="*/ 2147483647 w 1062"/>
              <a:gd name="T15" fmla="*/ 2147483647 h 396"/>
              <a:gd name="T16" fmla="*/ 2147483647 w 1062"/>
              <a:gd name="T17" fmla="*/ 2147483647 h 396"/>
              <a:gd name="T18" fmla="*/ 2147483647 w 1062"/>
              <a:gd name="T19" fmla="*/ 2147483647 h 396"/>
              <a:gd name="T20" fmla="*/ 2147483647 w 1062"/>
              <a:gd name="T21" fmla="*/ 0 h 396"/>
              <a:gd name="T22" fmla="*/ 2147483647 w 1062"/>
              <a:gd name="T23" fmla="*/ 2147483647 h 396"/>
              <a:gd name="T24" fmla="*/ 2147483647 w 1062"/>
              <a:gd name="T25" fmla="*/ 2147483647 h 3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62" h="396">
                <a:moveTo>
                  <a:pt x="0" y="378"/>
                </a:moveTo>
                <a:lnTo>
                  <a:pt x="90" y="396"/>
                </a:lnTo>
                <a:lnTo>
                  <a:pt x="180" y="132"/>
                </a:lnTo>
                <a:lnTo>
                  <a:pt x="264" y="24"/>
                </a:lnTo>
                <a:lnTo>
                  <a:pt x="354" y="0"/>
                </a:lnTo>
                <a:lnTo>
                  <a:pt x="444" y="168"/>
                </a:lnTo>
                <a:lnTo>
                  <a:pt x="534" y="378"/>
                </a:lnTo>
                <a:lnTo>
                  <a:pt x="624" y="396"/>
                </a:lnTo>
                <a:lnTo>
                  <a:pt x="708" y="132"/>
                </a:lnTo>
                <a:lnTo>
                  <a:pt x="798" y="24"/>
                </a:lnTo>
                <a:lnTo>
                  <a:pt x="888" y="0"/>
                </a:lnTo>
                <a:lnTo>
                  <a:pt x="978" y="168"/>
                </a:lnTo>
                <a:lnTo>
                  <a:pt x="1062" y="378"/>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a:latin typeface="Arial" panose="020B0604020202020204" pitchFamily="34" charset="0"/>
              <a:cs typeface="Arial" panose="020B0604020202020204" pitchFamily="34" charset="0"/>
            </a:endParaRPr>
          </a:p>
        </p:txBody>
      </p:sp>
      <p:sp>
        <p:nvSpPr>
          <p:cNvPr id="42230" name="Line 246"/>
          <p:cNvSpPr>
            <a:spLocks noChangeShapeType="1"/>
          </p:cNvSpPr>
          <p:nvPr/>
        </p:nvSpPr>
        <p:spPr bwMode="auto">
          <a:xfrm>
            <a:off x="1691305" y="2203736"/>
            <a:ext cx="1587"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31" name="Line 247"/>
          <p:cNvSpPr>
            <a:spLocks noChangeShapeType="1"/>
          </p:cNvSpPr>
          <p:nvPr/>
        </p:nvSpPr>
        <p:spPr bwMode="auto">
          <a:xfrm>
            <a:off x="1691305" y="22894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32" name="Line 248"/>
          <p:cNvSpPr>
            <a:spLocks noChangeShapeType="1"/>
          </p:cNvSpPr>
          <p:nvPr/>
        </p:nvSpPr>
        <p:spPr bwMode="auto">
          <a:xfrm flipV="1">
            <a:off x="1691305" y="2118011"/>
            <a:ext cx="1587"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33" name="Line 249"/>
          <p:cNvSpPr>
            <a:spLocks noChangeShapeType="1"/>
          </p:cNvSpPr>
          <p:nvPr/>
        </p:nvSpPr>
        <p:spPr bwMode="auto">
          <a:xfrm>
            <a:off x="1691305" y="21180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34" name="Oval 250"/>
          <p:cNvSpPr>
            <a:spLocks noChangeArrowheads="1"/>
          </p:cNvSpPr>
          <p:nvPr/>
        </p:nvSpPr>
        <p:spPr bwMode="auto">
          <a:xfrm>
            <a:off x="1662730" y="2175161"/>
            <a:ext cx="57150" cy="47625"/>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35" name="Line 251"/>
          <p:cNvSpPr>
            <a:spLocks noChangeShapeType="1"/>
          </p:cNvSpPr>
          <p:nvPr/>
        </p:nvSpPr>
        <p:spPr bwMode="auto">
          <a:xfrm>
            <a:off x="1834180" y="2232311"/>
            <a:ext cx="1587" cy="952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36" name="Line 252"/>
          <p:cNvSpPr>
            <a:spLocks noChangeShapeType="1"/>
          </p:cNvSpPr>
          <p:nvPr/>
        </p:nvSpPr>
        <p:spPr bwMode="auto">
          <a:xfrm>
            <a:off x="1834180" y="23275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37" name="Line 253"/>
          <p:cNvSpPr>
            <a:spLocks noChangeShapeType="1"/>
          </p:cNvSpPr>
          <p:nvPr/>
        </p:nvSpPr>
        <p:spPr bwMode="auto">
          <a:xfrm flipV="1">
            <a:off x="1834180" y="2146586"/>
            <a:ext cx="1587"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38" name="Line 254"/>
          <p:cNvSpPr>
            <a:spLocks noChangeShapeType="1"/>
          </p:cNvSpPr>
          <p:nvPr/>
        </p:nvSpPr>
        <p:spPr bwMode="auto">
          <a:xfrm>
            <a:off x="1834180" y="214658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39" name="Oval 255"/>
          <p:cNvSpPr>
            <a:spLocks noChangeArrowheads="1"/>
          </p:cNvSpPr>
          <p:nvPr/>
        </p:nvSpPr>
        <p:spPr bwMode="auto">
          <a:xfrm>
            <a:off x="1805605" y="2203736"/>
            <a:ext cx="47625" cy="57150"/>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40" name="Line 256"/>
          <p:cNvSpPr>
            <a:spLocks noChangeShapeType="1"/>
          </p:cNvSpPr>
          <p:nvPr/>
        </p:nvSpPr>
        <p:spPr bwMode="auto">
          <a:xfrm>
            <a:off x="1977055" y="1813211"/>
            <a:ext cx="1587" cy="476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41" name="Line 257"/>
          <p:cNvSpPr>
            <a:spLocks noChangeShapeType="1"/>
          </p:cNvSpPr>
          <p:nvPr/>
        </p:nvSpPr>
        <p:spPr bwMode="auto">
          <a:xfrm>
            <a:off x="1977055" y="1860836"/>
            <a:ext cx="1587"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42" name="Line 258"/>
          <p:cNvSpPr>
            <a:spLocks noChangeShapeType="1"/>
          </p:cNvSpPr>
          <p:nvPr/>
        </p:nvSpPr>
        <p:spPr bwMode="auto">
          <a:xfrm flipV="1">
            <a:off x="1977055" y="1756061"/>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43" name="Line 259"/>
          <p:cNvSpPr>
            <a:spLocks noChangeShapeType="1"/>
          </p:cNvSpPr>
          <p:nvPr/>
        </p:nvSpPr>
        <p:spPr bwMode="auto">
          <a:xfrm>
            <a:off x="1977055" y="17560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44" name="Oval 260"/>
          <p:cNvSpPr>
            <a:spLocks noChangeArrowheads="1"/>
          </p:cNvSpPr>
          <p:nvPr/>
        </p:nvSpPr>
        <p:spPr bwMode="auto">
          <a:xfrm>
            <a:off x="1948480" y="1784636"/>
            <a:ext cx="47625" cy="47625"/>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45" name="Line 261"/>
          <p:cNvSpPr>
            <a:spLocks noChangeShapeType="1"/>
          </p:cNvSpPr>
          <p:nvPr/>
        </p:nvSpPr>
        <p:spPr bwMode="auto">
          <a:xfrm>
            <a:off x="2110405" y="1641761"/>
            <a:ext cx="9525"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46" name="Line 262"/>
          <p:cNvSpPr>
            <a:spLocks noChangeShapeType="1"/>
          </p:cNvSpPr>
          <p:nvPr/>
        </p:nvSpPr>
        <p:spPr bwMode="auto">
          <a:xfrm>
            <a:off x="2110405" y="1698911"/>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47" name="Line 263"/>
          <p:cNvSpPr>
            <a:spLocks noChangeShapeType="1"/>
          </p:cNvSpPr>
          <p:nvPr/>
        </p:nvSpPr>
        <p:spPr bwMode="auto">
          <a:xfrm flipV="1">
            <a:off x="2110405" y="1594136"/>
            <a:ext cx="9525" cy="476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48" name="Line 264"/>
          <p:cNvSpPr>
            <a:spLocks noChangeShapeType="1"/>
          </p:cNvSpPr>
          <p:nvPr/>
        </p:nvSpPr>
        <p:spPr bwMode="auto">
          <a:xfrm>
            <a:off x="2110405" y="1594136"/>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49" name="Oval 265"/>
          <p:cNvSpPr>
            <a:spLocks noChangeArrowheads="1"/>
          </p:cNvSpPr>
          <p:nvPr/>
        </p:nvSpPr>
        <p:spPr bwMode="auto">
          <a:xfrm>
            <a:off x="2081830" y="1613186"/>
            <a:ext cx="57150" cy="47625"/>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50" name="Line 266"/>
          <p:cNvSpPr>
            <a:spLocks noChangeShapeType="1"/>
          </p:cNvSpPr>
          <p:nvPr/>
        </p:nvSpPr>
        <p:spPr bwMode="auto">
          <a:xfrm>
            <a:off x="2253280" y="1603661"/>
            <a:ext cx="1587" cy="762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51" name="Line 267"/>
          <p:cNvSpPr>
            <a:spLocks noChangeShapeType="1"/>
          </p:cNvSpPr>
          <p:nvPr/>
        </p:nvSpPr>
        <p:spPr bwMode="auto">
          <a:xfrm>
            <a:off x="2253280" y="16798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52" name="Line 268"/>
          <p:cNvSpPr>
            <a:spLocks noChangeShapeType="1"/>
          </p:cNvSpPr>
          <p:nvPr/>
        </p:nvSpPr>
        <p:spPr bwMode="auto">
          <a:xfrm flipV="1">
            <a:off x="2253280" y="1527461"/>
            <a:ext cx="1587" cy="762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53" name="Line 269"/>
          <p:cNvSpPr>
            <a:spLocks noChangeShapeType="1"/>
          </p:cNvSpPr>
          <p:nvPr/>
        </p:nvSpPr>
        <p:spPr bwMode="auto">
          <a:xfrm>
            <a:off x="2253280" y="15274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54" name="Oval 270"/>
          <p:cNvSpPr>
            <a:spLocks noChangeArrowheads="1"/>
          </p:cNvSpPr>
          <p:nvPr/>
        </p:nvSpPr>
        <p:spPr bwMode="auto">
          <a:xfrm>
            <a:off x="2224705" y="1575086"/>
            <a:ext cx="57150" cy="47625"/>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55" name="Line 271"/>
          <p:cNvSpPr>
            <a:spLocks noChangeShapeType="1"/>
          </p:cNvSpPr>
          <p:nvPr/>
        </p:nvSpPr>
        <p:spPr bwMode="auto">
          <a:xfrm>
            <a:off x="2396155" y="1870361"/>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56" name="Line 272"/>
          <p:cNvSpPr>
            <a:spLocks noChangeShapeType="1"/>
          </p:cNvSpPr>
          <p:nvPr/>
        </p:nvSpPr>
        <p:spPr bwMode="auto">
          <a:xfrm>
            <a:off x="2396155" y="19275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57" name="Line 273"/>
          <p:cNvSpPr>
            <a:spLocks noChangeShapeType="1"/>
          </p:cNvSpPr>
          <p:nvPr/>
        </p:nvSpPr>
        <p:spPr bwMode="auto">
          <a:xfrm flipV="1">
            <a:off x="2396155" y="1803686"/>
            <a:ext cx="1587" cy="666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58" name="Line 274"/>
          <p:cNvSpPr>
            <a:spLocks noChangeShapeType="1"/>
          </p:cNvSpPr>
          <p:nvPr/>
        </p:nvSpPr>
        <p:spPr bwMode="auto">
          <a:xfrm>
            <a:off x="2396155" y="180368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59" name="Oval 275"/>
          <p:cNvSpPr>
            <a:spLocks noChangeArrowheads="1"/>
          </p:cNvSpPr>
          <p:nvPr/>
        </p:nvSpPr>
        <p:spPr bwMode="auto">
          <a:xfrm>
            <a:off x="2367580" y="1832261"/>
            <a:ext cx="47625" cy="57150"/>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60" name="Line 276"/>
          <p:cNvSpPr>
            <a:spLocks noChangeShapeType="1"/>
          </p:cNvSpPr>
          <p:nvPr/>
        </p:nvSpPr>
        <p:spPr bwMode="auto">
          <a:xfrm>
            <a:off x="2539030" y="2203736"/>
            <a:ext cx="1587"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61" name="Line 277"/>
          <p:cNvSpPr>
            <a:spLocks noChangeShapeType="1"/>
          </p:cNvSpPr>
          <p:nvPr/>
        </p:nvSpPr>
        <p:spPr bwMode="auto">
          <a:xfrm>
            <a:off x="2539030" y="22894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62" name="Line 278"/>
          <p:cNvSpPr>
            <a:spLocks noChangeShapeType="1"/>
          </p:cNvSpPr>
          <p:nvPr/>
        </p:nvSpPr>
        <p:spPr bwMode="auto">
          <a:xfrm flipV="1">
            <a:off x="2539030" y="2118011"/>
            <a:ext cx="1587"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63" name="Line 279"/>
          <p:cNvSpPr>
            <a:spLocks noChangeShapeType="1"/>
          </p:cNvSpPr>
          <p:nvPr/>
        </p:nvSpPr>
        <p:spPr bwMode="auto">
          <a:xfrm>
            <a:off x="2539030" y="21180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64" name="Oval 280"/>
          <p:cNvSpPr>
            <a:spLocks noChangeArrowheads="1"/>
          </p:cNvSpPr>
          <p:nvPr/>
        </p:nvSpPr>
        <p:spPr bwMode="auto">
          <a:xfrm>
            <a:off x="2510455" y="2175161"/>
            <a:ext cx="47625" cy="47625"/>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65" name="Line 281"/>
          <p:cNvSpPr>
            <a:spLocks noChangeShapeType="1"/>
          </p:cNvSpPr>
          <p:nvPr/>
        </p:nvSpPr>
        <p:spPr bwMode="auto">
          <a:xfrm>
            <a:off x="2672380" y="2232311"/>
            <a:ext cx="1587" cy="952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66" name="Line 282"/>
          <p:cNvSpPr>
            <a:spLocks noChangeShapeType="1"/>
          </p:cNvSpPr>
          <p:nvPr/>
        </p:nvSpPr>
        <p:spPr bwMode="auto">
          <a:xfrm flipV="1">
            <a:off x="2672380" y="2146586"/>
            <a:ext cx="1587"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67" name="Oval 283"/>
          <p:cNvSpPr>
            <a:spLocks noChangeArrowheads="1"/>
          </p:cNvSpPr>
          <p:nvPr/>
        </p:nvSpPr>
        <p:spPr bwMode="auto">
          <a:xfrm>
            <a:off x="2653330" y="2203736"/>
            <a:ext cx="47625" cy="57150"/>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68" name="Line 284"/>
          <p:cNvSpPr>
            <a:spLocks noChangeShapeType="1"/>
          </p:cNvSpPr>
          <p:nvPr/>
        </p:nvSpPr>
        <p:spPr bwMode="auto">
          <a:xfrm>
            <a:off x="2815255" y="1813211"/>
            <a:ext cx="1587" cy="476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69" name="Line 285"/>
          <p:cNvSpPr>
            <a:spLocks noChangeShapeType="1"/>
          </p:cNvSpPr>
          <p:nvPr/>
        </p:nvSpPr>
        <p:spPr bwMode="auto">
          <a:xfrm flipV="1">
            <a:off x="2815255" y="1756061"/>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70" name="Oval 286"/>
          <p:cNvSpPr>
            <a:spLocks noChangeArrowheads="1"/>
          </p:cNvSpPr>
          <p:nvPr/>
        </p:nvSpPr>
        <p:spPr bwMode="auto">
          <a:xfrm>
            <a:off x="2786680" y="1784636"/>
            <a:ext cx="57150" cy="47625"/>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71" name="Line 287"/>
          <p:cNvSpPr>
            <a:spLocks noChangeShapeType="1"/>
          </p:cNvSpPr>
          <p:nvPr/>
        </p:nvSpPr>
        <p:spPr bwMode="auto">
          <a:xfrm>
            <a:off x="2958130" y="1641761"/>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72" name="Line 288"/>
          <p:cNvSpPr>
            <a:spLocks noChangeShapeType="1"/>
          </p:cNvSpPr>
          <p:nvPr/>
        </p:nvSpPr>
        <p:spPr bwMode="auto">
          <a:xfrm>
            <a:off x="2958130" y="16989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73" name="Line 289"/>
          <p:cNvSpPr>
            <a:spLocks noChangeShapeType="1"/>
          </p:cNvSpPr>
          <p:nvPr/>
        </p:nvSpPr>
        <p:spPr bwMode="auto">
          <a:xfrm flipV="1">
            <a:off x="2958130" y="1594136"/>
            <a:ext cx="1587" cy="476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74" name="Line 290"/>
          <p:cNvSpPr>
            <a:spLocks noChangeShapeType="1"/>
          </p:cNvSpPr>
          <p:nvPr/>
        </p:nvSpPr>
        <p:spPr bwMode="auto">
          <a:xfrm>
            <a:off x="2958130" y="159413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75" name="Oval 291"/>
          <p:cNvSpPr>
            <a:spLocks noChangeArrowheads="1"/>
          </p:cNvSpPr>
          <p:nvPr/>
        </p:nvSpPr>
        <p:spPr bwMode="auto">
          <a:xfrm>
            <a:off x="2929555" y="1613186"/>
            <a:ext cx="57150" cy="47625"/>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76" name="Line 292"/>
          <p:cNvSpPr>
            <a:spLocks noChangeShapeType="1"/>
          </p:cNvSpPr>
          <p:nvPr/>
        </p:nvSpPr>
        <p:spPr bwMode="auto">
          <a:xfrm>
            <a:off x="3101005" y="1603661"/>
            <a:ext cx="1587" cy="762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77" name="Line 293"/>
          <p:cNvSpPr>
            <a:spLocks noChangeShapeType="1"/>
          </p:cNvSpPr>
          <p:nvPr/>
        </p:nvSpPr>
        <p:spPr bwMode="auto">
          <a:xfrm>
            <a:off x="3101005" y="16798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78" name="Line 294"/>
          <p:cNvSpPr>
            <a:spLocks noChangeShapeType="1"/>
          </p:cNvSpPr>
          <p:nvPr/>
        </p:nvSpPr>
        <p:spPr bwMode="auto">
          <a:xfrm flipV="1">
            <a:off x="3101005" y="1527461"/>
            <a:ext cx="1587" cy="762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79" name="Line 295"/>
          <p:cNvSpPr>
            <a:spLocks noChangeShapeType="1"/>
          </p:cNvSpPr>
          <p:nvPr/>
        </p:nvSpPr>
        <p:spPr bwMode="auto">
          <a:xfrm>
            <a:off x="3101005" y="15274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80" name="Oval 296"/>
          <p:cNvSpPr>
            <a:spLocks noChangeArrowheads="1"/>
          </p:cNvSpPr>
          <p:nvPr/>
        </p:nvSpPr>
        <p:spPr bwMode="auto">
          <a:xfrm>
            <a:off x="3072430" y="1575086"/>
            <a:ext cx="47625" cy="47625"/>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81" name="Line 297"/>
          <p:cNvSpPr>
            <a:spLocks noChangeShapeType="1"/>
          </p:cNvSpPr>
          <p:nvPr/>
        </p:nvSpPr>
        <p:spPr bwMode="auto">
          <a:xfrm>
            <a:off x="3243880" y="1870361"/>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82" name="Line 298"/>
          <p:cNvSpPr>
            <a:spLocks noChangeShapeType="1"/>
          </p:cNvSpPr>
          <p:nvPr/>
        </p:nvSpPr>
        <p:spPr bwMode="auto">
          <a:xfrm>
            <a:off x="3243880" y="19275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83" name="Line 299"/>
          <p:cNvSpPr>
            <a:spLocks noChangeShapeType="1"/>
          </p:cNvSpPr>
          <p:nvPr/>
        </p:nvSpPr>
        <p:spPr bwMode="auto">
          <a:xfrm flipV="1">
            <a:off x="3243880" y="1803686"/>
            <a:ext cx="1587" cy="666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84" name="Line 300"/>
          <p:cNvSpPr>
            <a:spLocks noChangeShapeType="1"/>
          </p:cNvSpPr>
          <p:nvPr/>
        </p:nvSpPr>
        <p:spPr bwMode="auto">
          <a:xfrm>
            <a:off x="3243880" y="180368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85" name="Oval 301"/>
          <p:cNvSpPr>
            <a:spLocks noChangeArrowheads="1"/>
          </p:cNvSpPr>
          <p:nvPr/>
        </p:nvSpPr>
        <p:spPr bwMode="auto">
          <a:xfrm>
            <a:off x="3215305" y="1832261"/>
            <a:ext cx="47625" cy="57150"/>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86" name="Line 302"/>
          <p:cNvSpPr>
            <a:spLocks noChangeShapeType="1"/>
          </p:cNvSpPr>
          <p:nvPr/>
        </p:nvSpPr>
        <p:spPr bwMode="auto">
          <a:xfrm>
            <a:off x="3377230" y="2203736"/>
            <a:ext cx="0"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87" name="Line 303"/>
          <p:cNvSpPr>
            <a:spLocks noChangeShapeType="1"/>
          </p:cNvSpPr>
          <p:nvPr/>
        </p:nvSpPr>
        <p:spPr bwMode="auto">
          <a:xfrm flipV="1">
            <a:off x="3377230" y="2118011"/>
            <a:ext cx="0"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88" name="Oval 304"/>
          <p:cNvSpPr>
            <a:spLocks noChangeArrowheads="1"/>
          </p:cNvSpPr>
          <p:nvPr/>
        </p:nvSpPr>
        <p:spPr bwMode="auto">
          <a:xfrm>
            <a:off x="3348655" y="2175161"/>
            <a:ext cx="57150" cy="47625"/>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89" name="Rectangle 305"/>
          <p:cNvSpPr>
            <a:spLocks noChangeArrowheads="1"/>
          </p:cNvSpPr>
          <p:nvPr/>
        </p:nvSpPr>
        <p:spPr bwMode="auto">
          <a:xfrm>
            <a:off x="1510330" y="1327436"/>
            <a:ext cx="2047875" cy="46291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90" name="Freeform 306"/>
          <p:cNvSpPr>
            <a:spLocks/>
          </p:cNvSpPr>
          <p:nvPr/>
        </p:nvSpPr>
        <p:spPr bwMode="auto">
          <a:xfrm>
            <a:off x="4291630" y="1737011"/>
            <a:ext cx="628650" cy="333375"/>
          </a:xfrm>
          <a:custGeom>
            <a:avLst/>
            <a:gdLst>
              <a:gd name="T0" fmla="*/ 0 w 396"/>
              <a:gd name="T1" fmla="*/ 0 h 210"/>
              <a:gd name="T2" fmla="*/ 2147483647 w 396"/>
              <a:gd name="T3" fmla="*/ 2147483647 h 210"/>
              <a:gd name="T4" fmla="*/ 2147483647 w 396"/>
              <a:gd name="T5" fmla="*/ 2147483647 h 210"/>
              <a:gd name="T6" fmla="*/ 2147483647 w 396"/>
              <a:gd name="T7" fmla="*/ 2147483647 h 2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 h="210">
                <a:moveTo>
                  <a:pt x="0" y="0"/>
                </a:moveTo>
                <a:lnTo>
                  <a:pt x="132" y="42"/>
                </a:lnTo>
                <a:lnTo>
                  <a:pt x="264" y="66"/>
                </a:lnTo>
                <a:lnTo>
                  <a:pt x="396" y="210"/>
                </a:lnTo>
              </a:path>
            </a:pathLst>
          </a:custGeom>
          <a:noFill/>
          <a:ln w="19050" cap="rnd"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a:latin typeface="Arial" panose="020B0604020202020204" pitchFamily="34" charset="0"/>
              <a:cs typeface="Arial" panose="020B0604020202020204" pitchFamily="34" charset="0"/>
            </a:endParaRPr>
          </a:p>
        </p:txBody>
      </p:sp>
      <p:sp>
        <p:nvSpPr>
          <p:cNvPr id="42291" name="Freeform 307"/>
          <p:cNvSpPr>
            <a:spLocks/>
          </p:cNvSpPr>
          <p:nvPr/>
        </p:nvSpPr>
        <p:spPr bwMode="auto">
          <a:xfrm>
            <a:off x="5539405" y="1737011"/>
            <a:ext cx="628650" cy="333375"/>
          </a:xfrm>
          <a:custGeom>
            <a:avLst/>
            <a:gdLst>
              <a:gd name="T0" fmla="*/ 0 w 396"/>
              <a:gd name="T1" fmla="*/ 0 h 210"/>
              <a:gd name="T2" fmla="*/ 2147483647 w 396"/>
              <a:gd name="T3" fmla="*/ 2147483647 h 210"/>
              <a:gd name="T4" fmla="*/ 2147483647 w 396"/>
              <a:gd name="T5" fmla="*/ 2147483647 h 210"/>
              <a:gd name="T6" fmla="*/ 2147483647 w 396"/>
              <a:gd name="T7" fmla="*/ 2147483647 h 2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 h="210">
                <a:moveTo>
                  <a:pt x="0" y="0"/>
                </a:moveTo>
                <a:lnTo>
                  <a:pt x="132" y="42"/>
                </a:lnTo>
                <a:lnTo>
                  <a:pt x="264" y="66"/>
                </a:lnTo>
                <a:lnTo>
                  <a:pt x="396" y="210"/>
                </a:lnTo>
              </a:path>
            </a:pathLst>
          </a:custGeom>
          <a:noFill/>
          <a:ln w="19050" cap="rnd"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a:latin typeface="Arial" panose="020B0604020202020204" pitchFamily="34" charset="0"/>
              <a:cs typeface="Arial" panose="020B0604020202020204" pitchFamily="34" charset="0"/>
            </a:endParaRPr>
          </a:p>
        </p:txBody>
      </p:sp>
      <p:sp>
        <p:nvSpPr>
          <p:cNvPr id="42292" name="Line 308"/>
          <p:cNvSpPr>
            <a:spLocks noChangeShapeType="1"/>
          </p:cNvSpPr>
          <p:nvPr/>
        </p:nvSpPr>
        <p:spPr bwMode="auto">
          <a:xfrm>
            <a:off x="4291630" y="1737011"/>
            <a:ext cx="0" cy="476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93" name="Line 309"/>
          <p:cNvSpPr>
            <a:spLocks noChangeShapeType="1"/>
          </p:cNvSpPr>
          <p:nvPr/>
        </p:nvSpPr>
        <p:spPr bwMode="auto">
          <a:xfrm flipV="1">
            <a:off x="4291630" y="1679861"/>
            <a:ext cx="0"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94" name="Oval 310"/>
          <p:cNvSpPr>
            <a:spLocks noChangeArrowheads="1"/>
          </p:cNvSpPr>
          <p:nvPr/>
        </p:nvSpPr>
        <p:spPr bwMode="auto">
          <a:xfrm>
            <a:off x="4263055" y="1708436"/>
            <a:ext cx="57150" cy="47625"/>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295" name="Line 311"/>
          <p:cNvSpPr>
            <a:spLocks noChangeShapeType="1"/>
          </p:cNvSpPr>
          <p:nvPr/>
        </p:nvSpPr>
        <p:spPr bwMode="auto">
          <a:xfrm>
            <a:off x="4501180" y="1803686"/>
            <a:ext cx="9525" cy="285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96" name="Line 312"/>
          <p:cNvSpPr>
            <a:spLocks noChangeShapeType="1"/>
          </p:cNvSpPr>
          <p:nvPr/>
        </p:nvSpPr>
        <p:spPr bwMode="auto">
          <a:xfrm>
            <a:off x="4501180" y="1832261"/>
            <a:ext cx="9525"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97" name="Line 313"/>
          <p:cNvSpPr>
            <a:spLocks noChangeShapeType="1"/>
          </p:cNvSpPr>
          <p:nvPr/>
        </p:nvSpPr>
        <p:spPr bwMode="auto">
          <a:xfrm flipV="1">
            <a:off x="4501180" y="1765586"/>
            <a:ext cx="9525" cy="381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98" name="Line 314"/>
          <p:cNvSpPr>
            <a:spLocks noChangeShapeType="1"/>
          </p:cNvSpPr>
          <p:nvPr/>
        </p:nvSpPr>
        <p:spPr bwMode="auto">
          <a:xfrm>
            <a:off x="4501180" y="1765586"/>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299" name="Oval 315"/>
          <p:cNvSpPr>
            <a:spLocks noChangeArrowheads="1"/>
          </p:cNvSpPr>
          <p:nvPr/>
        </p:nvSpPr>
        <p:spPr bwMode="auto">
          <a:xfrm>
            <a:off x="4472605" y="1765586"/>
            <a:ext cx="57150" cy="57150"/>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300" name="Line 316"/>
          <p:cNvSpPr>
            <a:spLocks noChangeShapeType="1"/>
          </p:cNvSpPr>
          <p:nvPr/>
        </p:nvSpPr>
        <p:spPr bwMode="auto">
          <a:xfrm>
            <a:off x="4710730" y="1841786"/>
            <a:ext cx="1587" cy="285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01" name="Line 317"/>
          <p:cNvSpPr>
            <a:spLocks noChangeShapeType="1"/>
          </p:cNvSpPr>
          <p:nvPr/>
        </p:nvSpPr>
        <p:spPr bwMode="auto">
          <a:xfrm>
            <a:off x="4710730" y="18703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02" name="Line 318"/>
          <p:cNvSpPr>
            <a:spLocks noChangeShapeType="1"/>
          </p:cNvSpPr>
          <p:nvPr/>
        </p:nvSpPr>
        <p:spPr bwMode="auto">
          <a:xfrm flipV="1">
            <a:off x="4710730" y="1813211"/>
            <a:ext cx="1587" cy="285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03" name="Line 319"/>
          <p:cNvSpPr>
            <a:spLocks noChangeShapeType="1"/>
          </p:cNvSpPr>
          <p:nvPr/>
        </p:nvSpPr>
        <p:spPr bwMode="auto">
          <a:xfrm>
            <a:off x="4710730" y="18132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04" name="Oval 320"/>
          <p:cNvSpPr>
            <a:spLocks noChangeArrowheads="1"/>
          </p:cNvSpPr>
          <p:nvPr/>
        </p:nvSpPr>
        <p:spPr bwMode="auto">
          <a:xfrm>
            <a:off x="4682155" y="1813211"/>
            <a:ext cx="57150" cy="47625"/>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305" name="Line 321"/>
          <p:cNvSpPr>
            <a:spLocks noChangeShapeType="1"/>
          </p:cNvSpPr>
          <p:nvPr/>
        </p:nvSpPr>
        <p:spPr bwMode="auto">
          <a:xfrm>
            <a:off x="4920280" y="207038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06" name="Line 322"/>
          <p:cNvSpPr>
            <a:spLocks noChangeShapeType="1"/>
          </p:cNvSpPr>
          <p:nvPr/>
        </p:nvSpPr>
        <p:spPr bwMode="auto">
          <a:xfrm>
            <a:off x="4920280" y="212753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07" name="Line 323"/>
          <p:cNvSpPr>
            <a:spLocks noChangeShapeType="1"/>
          </p:cNvSpPr>
          <p:nvPr/>
        </p:nvSpPr>
        <p:spPr bwMode="auto">
          <a:xfrm flipV="1">
            <a:off x="4920280" y="2022761"/>
            <a:ext cx="1587" cy="476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08" name="Line 324"/>
          <p:cNvSpPr>
            <a:spLocks noChangeShapeType="1"/>
          </p:cNvSpPr>
          <p:nvPr/>
        </p:nvSpPr>
        <p:spPr bwMode="auto">
          <a:xfrm>
            <a:off x="4920280" y="20227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09" name="Oval 325"/>
          <p:cNvSpPr>
            <a:spLocks noChangeArrowheads="1"/>
          </p:cNvSpPr>
          <p:nvPr/>
        </p:nvSpPr>
        <p:spPr bwMode="auto">
          <a:xfrm>
            <a:off x="4891705" y="2041811"/>
            <a:ext cx="47625" cy="47625"/>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310" name="Line 326"/>
          <p:cNvSpPr>
            <a:spLocks noChangeShapeType="1"/>
          </p:cNvSpPr>
          <p:nvPr/>
        </p:nvSpPr>
        <p:spPr bwMode="auto">
          <a:xfrm>
            <a:off x="5539405" y="1737011"/>
            <a:ext cx="9525" cy="476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11" name="Line 327"/>
          <p:cNvSpPr>
            <a:spLocks noChangeShapeType="1"/>
          </p:cNvSpPr>
          <p:nvPr/>
        </p:nvSpPr>
        <p:spPr bwMode="auto">
          <a:xfrm flipV="1">
            <a:off x="5539405" y="1679861"/>
            <a:ext cx="9525"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12" name="Line 328"/>
          <p:cNvSpPr>
            <a:spLocks noChangeShapeType="1"/>
          </p:cNvSpPr>
          <p:nvPr/>
        </p:nvSpPr>
        <p:spPr bwMode="auto">
          <a:xfrm>
            <a:off x="5539405" y="1679861"/>
            <a:ext cx="9525"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13" name="Oval 329"/>
          <p:cNvSpPr>
            <a:spLocks noChangeArrowheads="1"/>
          </p:cNvSpPr>
          <p:nvPr/>
        </p:nvSpPr>
        <p:spPr bwMode="auto">
          <a:xfrm>
            <a:off x="5510830" y="1708436"/>
            <a:ext cx="57150" cy="47625"/>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314" name="Line 330"/>
          <p:cNvSpPr>
            <a:spLocks noChangeShapeType="1"/>
          </p:cNvSpPr>
          <p:nvPr/>
        </p:nvSpPr>
        <p:spPr bwMode="auto">
          <a:xfrm>
            <a:off x="5748955" y="1803686"/>
            <a:ext cx="1587" cy="285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15" name="Line 331"/>
          <p:cNvSpPr>
            <a:spLocks noChangeShapeType="1"/>
          </p:cNvSpPr>
          <p:nvPr/>
        </p:nvSpPr>
        <p:spPr bwMode="auto">
          <a:xfrm>
            <a:off x="5748955" y="1832261"/>
            <a:ext cx="1587"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16" name="Line 332"/>
          <p:cNvSpPr>
            <a:spLocks noChangeShapeType="1"/>
          </p:cNvSpPr>
          <p:nvPr/>
        </p:nvSpPr>
        <p:spPr bwMode="auto">
          <a:xfrm flipV="1">
            <a:off x="5748955" y="1765586"/>
            <a:ext cx="1587" cy="381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17" name="Line 333"/>
          <p:cNvSpPr>
            <a:spLocks noChangeShapeType="1"/>
          </p:cNvSpPr>
          <p:nvPr/>
        </p:nvSpPr>
        <p:spPr bwMode="auto">
          <a:xfrm>
            <a:off x="5748955" y="176558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18" name="Oval 334"/>
          <p:cNvSpPr>
            <a:spLocks noChangeArrowheads="1"/>
          </p:cNvSpPr>
          <p:nvPr/>
        </p:nvSpPr>
        <p:spPr bwMode="auto">
          <a:xfrm>
            <a:off x="5720380" y="1765586"/>
            <a:ext cx="57150" cy="57150"/>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319" name="Line 335"/>
          <p:cNvSpPr>
            <a:spLocks noChangeShapeType="1"/>
          </p:cNvSpPr>
          <p:nvPr/>
        </p:nvSpPr>
        <p:spPr bwMode="auto">
          <a:xfrm>
            <a:off x="5958505" y="1841786"/>
            <a:ext cx="1587" cy="285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20" name="Line 336"/>
          <p:cNvSpPr>
            <a:spLocks noChangeShapeType="1"/>
          </p:cNvSpPr>
          <p:nvPr/>
        </p:nvSpPr>
        <p:spPr bwMode="auto">
          <a:xfrm>
            <a:off x="5958505" y="18703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21" name="Line 337"/>
          <p:cNvSpPr>
            <a:spLocks noChangeShapeType="1"/>
          </p:cNvSpPr>
          <p:nvPr/>
        </p:nvSpPr>
        <p:spPr bwMode="auto">
          <a:xfrm flipV="1">
            <a:off x="5958505" y="1813211"/>
            <a:ext cx="1587" cy="285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22" name="Line 338"/>
          <p:cNvSpPr>
            <a:spLocks noChangeShapeType="1"/>
          </p:cNvSpPr>
          <p:nvPr/>
        </p:nvSpPr>
        <p:spPr bwMode="auto">
          <a:xfrm>
            <a:off x="5958505" y="18132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23" name="Oval 339"/>
          <p:cNvSpPr>
            <a:spLocks noChangeArrowheads="1"/>
          </p:cNvSpPr>
          <p:nvPr/>
        </p:nvSpPr>
        <p:spPr bwMode="auto">
          <a:xfrm>
            <a:off x="5929930" y="1813211"/>
            <a:ext cx="47625" cy="47625"/>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324" name="Line 340"/>
          <p:cNvSpPr>
            <a:spLocks noChangeShapeType="1"/>
          </p:cNvSpPr>
          <p:nvPr/>
        </p:nvSpPr>
        <p:spPr bwMode="auto">
          <a:xfrm>
            <a:off x="6168055" y="207038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25" name="Line 341"/>
          <p:cNvSpPr>
            <a:spLocks noChangeShapeType="1"/>
          </p:cNvSpPr>
          <p:nvPr/>
        </p:nvSpPr>
        <p:spPr bwMode="auto">
          <a:xfrm>
            <a:off x="6168055" y="212753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26" name="Line 342"/>
          <p:cNvSpPr>
            <a:spLocks noChangeShapeType="1"/>
          </p:cNvSpPr>
          <p:nvPr/>
        </p:nvSpPr>
        <p:spPr bwMode="auto">
          <a:xfrm flipV="1">
            <a:off x="6168055" y="2022761"/>
            <a:ext cx="1587" cy="476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27" name="Line 343"/>
          <p:cNvSpPr>
            <a:spLocks noChangeShapeType="1"/>
          </p:cNvSpPr>
          <p:nvPr/>
        </p:nvSpPr>
        <p:spPr bwMode="auto">
          <a:xfrm>
            <a:off x="6168055" y="20227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28" name="Oval 344"/>
          <p:cNvSpPr>
            <a:spLocks noChangeArrowheads="1"/>
          </p:cNvSpPr>
          <p:nvPr/>
        </p:nvSpPr>
        <p:spPr bwMode="auto">
          <a:xfrm>
            <a:off x="6139480" y="2041811"/>
            <a:ext cx="47625" cy="47625"/>
          </a:xfrm>
          <a:prstGeom prst="ellipse">
            <a:avLst/>
          </a:prstGeom>
          <a:solidFill>
            <a:srgbClr val="FFFF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329" name="Freeform 345"/>
          <p:cNvSpPr>
            <a:spLocks/>
          </p:cNvSpPr>
          <p:nvPr/>
        </p:nvSpPr>
        <p:spPr bwMode="auto">
          <a:xfrm>
            <a:off x="4291630" y="2813336"/>
            <a:ext cx="628650" cy="371475"/>
          </a:xfrm>
          <a:custGeom>
            <a:avLst/>
            <a:gdLst>
              <a:gd name="T0" fmla="*/ 0 w 396"/>
              <a:gd name="T1" fmla="*/ 0 h 234"/>
              <a:gd name="T2" fmla="*/ 2147483647 w 396"/>
              <a:gd name="T3" fmla="*/ 2147483647 h 234"/>
              <a:gd name="T4" fmla="*/ 2147483647 w 396"/>
              <a:gd name="T5" fmla="*/ 2147483647 h 234"/>
              <a:gd name="T6" fmla="*/ 2147483647 w 396"/>
              <a:gd name="T7" fmla="*/ 2147483647 h 2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 h="234">
                <a:moveTo>
                  <a:pt x="0" y="0"/>
                </a:moveTo>
                <a:lnTo>
                  <a:pt x="132" y="120"/>
                </a:lnTo>
                <a:lnTo>
                  <a:pt x="264" y="162"/>
                </a:lnTo>
                <a:lnTo>
                  <a:pt x="396" y="234"/>
                </a:lnTo>
              </a:path>
            </a:pathLst>
          </a:custGeom>
          <a:noFill/>
          <a:ln w="19050" cap="rnd"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a:latin typeface="Arial" panose="020B0604020202020204" pitchFamily="34" charset="0"/>
              <a:cs typeface="Arial" panose="020B0604020202020204" pitchFamily="34" charset="0"/>
            </a:endParaRPr>
          </a:p>
        </p:txBody>
      </p:sp>
      <p:sp>
        <p:nvSpPr>
          <p:cNvPr id="42330" name="Freeform 346"/>
          <p:cNvSpPr>
            <a:spLocks/>
          </p:cNvSpPr>
          <p:nvPr/>
        </p:nvSpPr>
        <p:spPr bwMode="auto">
          <a:xfrm>
            <a:off x="5539405" y="2813336"/>
            <a:ext cx="628650" cy="371475"/>
          </a:xfrm>
          <a:custGeom>
            <a:avLst/>
            <a:gdLst>
              <a:gd name="T0" fmla="*/ 0 w 396"/>
              <a:gd name="T1" fmla="*/ 0 h 234"/>
              <a:gd name="T2" fmla="*/ 2147483647 w 396"/>
              <a:gd name="T3" fmla="*/ 2147483647 h 234"/>
              <a:gd name="T4" fmla="*/ 2147483647 w 396"/>
              <a:gd name="T5" fmla="*/ 2147483647 h 234"/>
              <a:gd name="T6" fmla="*/ 2147483647 w 396"/>
              <a:gd name="T7" fmla="*/ 2147483647 h 2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 h="234">
                <a:moveTo>
                  <a:pt x="0" y="0"/>
                </a:moveTo>
                <a:lnTo>
                  <a:pt x="132" y="120"/>
                </a:lnTo>
                <a:lnTo>
                  <a:pt x="264" y="162"/>
                </a:lnTo>
                <a:lnTo>
                  <a:pt x="396" y="234"/>
                </a:lnTo>
              </a:path>
            </a:pathLst>
          </a:custGeom>
          <a:noFill/>
          <a:ln w="19050" cap="rnd"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a:latin typeface="Arial" panose="020B0604020202020204" pitchFamily="34" charset="0"/>
              <a:cs typeface="Arial" panose="020B0604020202020204" pitchFamily="34" charset="0"/>
            </a:endParaRPr>
          </a:p>
        </p:txBody>
      </p:sp>
      <p:sp>
        <p:nvSpPr>
          <p:cNvPr id="42331" name="Line 347"/>
          <p:cNvSpPr>
            <a:spLocks noChangeShapeType="1"/>
          </p:cNvSpPr>
          <p:nvPr/>
        </p:nvSpPr>
        <p:spPr bwMode="auto">
          <a:xfrm>
            <a:off x="4291630" y="2813336"/>
            <a:ext cx="9525" cy="952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32" name="Line 348"/>
          <p:cNvSpPr>
            <a:spLocks noChangeShapeType="1"/>
          </p:cNvSpPr>
          <p:nvPr/>
        </p:nvSpPr>
        <p:spPr bwMode="auto">
          <a:xfrm>
            <a:off x="4291630" y="2908586"/>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33" name="Line 349"/>
          <p:cNvSpPr>
            <a:spLocks noChangeShapeType="1"/>
          </p:cNvSpPr>
          <p:nvPr/>
        </p:nvSpPr>
        <p:spPr bwMode="auto">
          <a:xfrm flipV="1">
            <a:off x="4291630" y="2727611"/>
            <a:ext cx="9525"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34" name="Line 350"/>
          <p:cNvSpPr>
            <a:spLocks noChangeShapeType="1"/>
          </p:cNvSpPr>
          <p:nvPr/>
        </p:nvSpPr>
        <p:spPr bwMode="auto">
          <a:xfrm>
            <a:off x="4291630" y="2727611"/>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35" name="Oval 351"/>
          <p:cNvSpPr>
            <a:spLocks noChangeArrowheads="1"/>
          </p:cNvSpPr>
          <p:nvPr/>
        </p:nvSpPr>
        <p:spPr bwMode="auto">
          <a:xfrm>
            <a:off x="4263055" y="2784761"/>
            <a:ext cx="57150" cy="57150"/>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336" name="Line 352"/>
          <p:cNvSpPr>
            <a:spLocks noChangeShapeType="1"/>
          </p:cNvSpPr>
          <p:nvPr/>
        </p:nvSpPr>
        <p:spPr bwMode="auto">
          <a:xfrm>
            <a:off x="4501180" y="3003836"/>
            <a:ext cx="9525" cy="190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37" name="Line 353"/>
          <p:cNvSpPr>
            <a:spLocks noChangeShapeType="1"/>
          </p:cNvSpPr>
          <p:nvPr/>
        </p:nvSpPr>
        <p:spPr bwMode="auto">
          <a:xfrm>
            <a:off x="4501180" y="3022886"/>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38" name="Line 354"/>
          <p:cNvSpPr>
            <a:spLocks noChangeShapeType="1"/>
          </p:cNvSpPr>
          <p:nvPr/>
        </p:nvSpPr>
        <p:spPr bwMode="auto">
          <a:xfrm flipV="1">
            <a:off x="4501180" y="2994311"/>
            <a:ext cx="9525"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39" name="Line 355"/>
          <p:cNvSpPr>
            <a:spLocks noChangeShapeType="1"/>
          </p:cNvSpPr>
          <p:nvPr/>
        </p:nvSpPr>
        <p:spPr bwMode="auto">
          <a:xfrm>
            <a:off x="4501180" y="2994311"/>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40" name="Oval 356"/>
          <p:cNvSpPr>
            <a:spLocks noChangeArrowheads="1"/>
          </p:cNvSpPr>
          <p:nvPr/>
        </p:nvSpPr>
        <p:spPr bwMode="auto">
          <a:xfrm>
            <a:off x="4472605" y="2975261"/>
            <a:ext cx="57150" cy="57150"/>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341" name="Line 357"/>
          <p:cNvSpPr>
            <a:spLocks noChangeShapeType="1"/>
          </p:cNvSpPr>
          <p:nvPr/>
        </p:nvSpPr>
        <p:spPr bwMode="auto">
          <a:xfrm>
            <a:off x="4710730" y="3070511"/>
            <a:ext cx="1587" cy="476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42" name="Line 358"/>
          <p:cNvSpPr>
            <a:spLocks noChangeShapeType="1"/>
          </p:cNvSpPr>
          <p:nvPr/>
        </p:nvSpPr>
        <p:spPr bwMode="auto">
          <a:xfrm>
            <a:off x="4710730" y="311813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43" name="Line 359"/>
          <p:cNvSpPr>
            <a:spLocks noChangeShapeType="1"/>
          </p:cNvSpPr>
          <p:nvPr/>
        </p:nvSpPr>
        <p:spPr bwMode="auto">
          <a:xfrm flipV="1">
            <a:off x="4710730" y="3013361"/>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44" name="Line 360"/>
          <p:cNvSpPr>
            <a:spLocks noChangeShapeType="1"/>
          </p:cNvSpPr>
          <p:nvPr/>
        </p:nvSpPr>
        <p:spPr bwMode="auto">
          <a:xfrm>
            <a:off x="4710730" y="3013361"/>
            <a:ext cx="1587"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45" name="Oval 361"/>
          <p:cNvSpPr>
            <a:spLocks noChangeArrowheads="1"/>
          </p:cNvSpPr>
          <p:nvPr/>
        </p:nvSpPr>
        <p:spPr bwMode="auto">
          <a:xfrm>
            <a:off x="4682155" y="3041936"/>
            <a:ext cx="57150" cy="47625"/>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346" name="Line 362"/>
          <p:cNvSpPr>
            <a:spLocks noChangeShapeType="1"/>
          </p:cNvSpPr>
          <p:nvPr/>
        </p:nvSpPr>
        <p:spPr bwMode="auto">
          <a:xfrm>
            <a:off x="4920280" y="3184811"/>
            <a:ext cx="1587" cy="666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47" name="Line 363"/>
          <p:cNvSpPr>
            <a:spLocks noChangeShapeType="1"/>
          </p:cNvSpPr>
          <p:nvPr/>
        </p:nvSpPr>
        <p:spPr bwMode="auto">
          <a:xfrm>
            <a:off x="4920280" y="3251486"/>
            <a:ext cx="1587"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48" name="Line 364"/>
          <p:cNvSpPr>
            <a:spLocks noChangeShapeType="1"/>
          </p:cNvSpPr>
          <p:nvPr/>
        </p:nvSpPr>
        <p:spPr bwMode="auto">
          <a:xfrm flipV="1">
            <a:off x="4920280" y="3118136"/>
            <a:ext cx="1587" cy="666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49" name="Line 365"/>
          <p:cNvSpPr>
            <a:spLocks noChangeShapeType="1"/>
          </p:cNvSpPr>
          <p:nvPr/>
        </p:nvSpPr>
        <p:spPr bwMode="auto">
          <a:xfrm>
            <a:off x="4920280" y="311813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50" name="Oval 366"/>
          <p:cNvSpPr>
            <a:spLocks noChangeArrowheads="1"/>
          </p:cNvSpPr>
          <p:nvPr/>
        </p:nvSpPr>
        <p:spPr bwMode="auto">
          <a:xfrm>
            <a:off x="4891705" y="3156236"/>
            <a:ext cx="47625" cy="57150"/>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351" name="Line 367"/>
          <p:cNvSpPr>
            <a:spLocks noChangeShapeType="1"/>
          </p:cNvSpPr>
          <p:nvPr/>
        </p:nvSpPr>
        <p:spPr bwMode="auto">
          <a:xfrm>
            <a:off x="5539405" y="2813336"/>
            <a:ext cx="9525" cy="952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52" name="Line 368"/>
          <p:cNvSpPr>
            <a:spLocks noChangeShapeType="1"/>
          </p:cNvSpPr>
          <p:nvPr/>
        </p:nvSpPr>
        <p:spPr bwMode="auto">
          <a:xfrm>
            <a:off x="5539405" y="2908586"/>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53" name="Line 369"/>
          <p:cNvSpPr>
            <a:spLocks noChangeShapeType="1"/>
          </p:cNvSpPr>
          <p:nvPr/>
        </p:nvSpPr>
        <p:spPr bwMode="auto">
          <a:xfrm flipV="1">
            <a:off x="5539405" y="2727611"/>
            <a:ext cx="9525"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54" name="Line 370"/>
          <p:cNvSpPr>
            <a:spLocks noChangeShapeType="1"/>
          </p:cNvSpPr>
          <p:nvPr/>
        </p:nvSpPr>
        <p:spPr bwMode="auto">
          <a:xfrm>
            <a:off x="5539405" y="2727611"/>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55" name="Oval 371"/>
          <p:cNvSpPr>
            <a:spLocks noChangeArrowheads="1"/>
          </p:cNvSpPr>
          <p:nvPr/>
        </p:nvSpPr>
        <p:spPr bwMode="auto">
          <a:xfrm>
            <a:off x="5510830" y="2784761"/>
            <a:ext cx="57150" cy="57150"/>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356" name="Line 372"/>
          <p:cNvSpPr>
            <a:spLocks noChangeShapeType="1"/>
          </p:cNvSpPr>
          <p:nvPr/>
        </p:nvSpPr>
        <p:spPr bwMode="auto">
          <a:xfrm>
            <a:off x="5748955" y="3003836"/>
            <a:ext cx="1587" cy="190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57" name="Line 373"/>
          <p:cNvSpPr>
            <a:spLocks noChangeShapeType="1"/>
          </p:cNvSpPr>
          <p:nvPr/>
        </p:nvSpPr>
        <p:spPr bwMode="auto">
          <a:xfrm>
            <a:off x="5748955" y="302288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58" name="Line 374"/>
          <p:cNvSpPr>
            <a:spLocks noChangeShapeType="1"/>
          </p:cNvSpPr>
          <p:nvPr/>
        </p:nvSpPr>
        <p:spPr bwMode="auto">
          <a:xfrm flipV="1">
            <a:off x="5748955" y="2994311"/>
            <a:ext cx="1587"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59" name="Line 375"/>
          <p:cNvSpPr>
            <a:spLocks noChangeShapeType="1"/>
          </p:cNvSpPr>
          <p:nvPr/>
        </p:nvSpPr>
        <p:spPr bwMode="auto">
          <a:xfrm>
            <a:off x="5748955" y="29943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60" name="Oval 376"/>
          <p:cNvSpPr>
            <a:spLocks noChangeArrowheads="1"/>
          </p:cNvSpPr>
          <p:nvPr/>
        </p:nvSpPr>
        <p:spPr bwMode="auto">
          <a:xfrm>
            <a:off x="5720380" y="2975261"/>
            <a:ext cx="57150" cy="57150"/>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361" name="Line 377"/>
          <p:cNvSpPr>
            <a:spLocks noChangeShapeType="1"/>
          </p:cNvSpPr>
          <p:nvPr/>
        </p:nvSpPr>
        <p:spPr bwMode="auto">
          <a:xfrm>
            <a:off x="5958505" y="3070511"/>
            <a:ext cx="1587" cy="476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62" name="Line 378"/>
          <p:cNvSpPr>
            <a:spLocks noChangeShapeType="1"/>
          </p:cNvSpPr>
          <p:nvPr/>
        </p:nvSpPr>
        <p:spPr bwMode="auto">
          <a:xfrm>
            <a:off x="5958505" y="311813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63" name="Line 379"/>
          <p:cNvSpPr>
            <a:spLocks noChangeShapeType="1"/>
          </p:cNvSpPr>
          <p:nvPr/>
        </p:nvSpPr>
        <p:spPr bwMode="auto">
          <a:xfrm flipV="1">
            <a:off x="5958505" y="3013361"/>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64" name="Line 380"/>
          <p:cNvSpPr>
            <a:spLocks noChangeShapeType="1"/>
          </p:cNvSpPr>
          <p:nvPr/>
        </p:nvSpPr>
        <p:spPr bwMode="auto">
          <a:xfrm>
            <a:off x="5958505" y="3013361"/>
            <a:ext cx="1587"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65" name="Oval 381"/>
          <p:cNvSpPr>
            <a:spLocks noChangeArrowheads="1"/>
          </p:cNvSpPr>
          <p:nvPr/>
        </p:nvSpPr>
        <p:spPr bwMode="auto">
          <a:xfrm>
            <a:off x="5929930" y="3041936"/>
            <a:ext cx="47625" cy="47625"/>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366" name="Line 382"/>
          <p:cNvSpPr>
            <a:spLocks noChangeShapeType="1"/>
          </p:cNvSpPr>
          <p:nvPr/>
        </p:nvSpPr>
        <p:spPr bwMode="auto">
          <a:xfrm>
            <a:off x="6168055" y="3184811"/>
            <a:ext cx="1587" cy="666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67" name="Line 383"/>
          <p:cNvSpPr>
            <a:spLocks noChangeShapeType="1"/>
          </p:cNvSpPr>
          <p:nvPr/>
        </p:nvSpPr>
        <p:spPr bwMode="auto">
          <a:xfrm>
            <a:off x="6168055" y="3251486"/>
            <a:ext cx="1587"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68" name="Line 384"/>
          <p:cNvSpPr>
            <a:spLocks noChangeShapeType="1"/>
          </p:cNvSpPr>
          <p:nvPr/>
        </p:nvSpPr>
        <p:spPr bwMode="auto">
          <a:xfrm flipV="1">
            <a:off x="6168055" y="3118136"/>
            <a:ext cx="1587" cy="666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69" name="Line 385"/>
          <p:cNvSpPr>
            <a:spLocks noChangeShapeType="1"/>
          </p:cNvSpPr>
          <p:nvPr/>
        </p:nvSpPr>
        <p:spPr bwMode="auto">
          <a:xfrm>
            <a:off x="6168055" y="311813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70" name="Oval 386"/>
          <p:cNvSpPr>
            <a:spLocks noChangeArrowheads="1"/>
          </p:cNvSpPr>
          <p:nvPr/>
        </p:nvSpPr>
        <p:spPr bwMode="auto">
          <a:xfrm>
            <a:off x="6139480" y="3156236"/>
            <a:ext cx="47625" cy="57150"/>
          </a:xfrm>
          <a:prstGeom prst="ellipse">
            <a:avLst/>
          </a:prstGeom>
          <a:solidFill>
            <a:srgbClr val="00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371" name="Freeform 387"/>
          <p:cNvSpPr>
            <a:spLocks/>
          </p:cNvSpPr>
          <p:nvPr/>
        </p:nvSpPr>
        <p:spPr bwMode="auto">
          <a:xfrm>
            <a:off x="5539405" y="3832511"/>
            <a:ext cx="628650" cy="676275"/>
          </a:xfrm>
          <a:custGeom>
            <a:avLst/>
            <a:gdLst>
              <a:gd name="T0" fmla="*/ 0 w 396"/>
              <a:gd name="T1" fmla="*/ 0 h 426"/>
              <a:gd name="T2" fmla="*/ 2147483647 w 396"/>
              <a:gd name="T3" fmla="*/ 2147483647 h 426"/>
              <a:gd name="T4" fmla="*/ 2147483647 w 396"/>
              <a:gd name="T5" fmla="*/ 2147483647 h 426"/>
              <a:gd name="T6" fmla="*/ 2147483647 w 396"/>
              <a:gd name="T7" fmla="*/ 2147483647 h 4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 h="426">
                <a:moveTo>
                  <a:pt x="0" y="0"/>
                </a:moveTo>
                <a:lnTo>
                  <a:pt x="132" y="90"/>
                </a:lnTo>
                <a:lnTo>
                  <a:pt x="264" y="372"/>
                </a:lnTo>
                <a:lnTo>
                  <a:pt x="396" y="426"/>
                </a:lnTo>
              </a:path>
            </a:pathLst>
          </a:custGeom>
          <a:noFill/>
          <a:ln w="19050" cap="rnd"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a:latin typeface="Arial" panose="020B0604020202020204" pitchFamily="34" charset="0"/>
              <a:cs typeface="Arial" panose="020B0604020202020204" pitchFamily="34" charset="0"/>
            </a:endParaRPr>
          </a:p>
        </p:txBody>
      </p:sp>
      <p:sp>
        <p:nvSpPr>
          <p:cNvPr id="42372" name="Line 388"/>
          <p:cNvSpPr>
            <a:spLocks noChangeShapeType="1"/>
          </p:cNvSpPr>
          <p:nvPr/>
        </p:nvSpPr>
        <p:spPr bwMode="auto">
          <a:xfrm>
            <a:off x="4920280" y="450878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73" name="Line 389"/>
          <p:cNvSpPr>
            <a:spLocks noChangeShapeType="1"/>
          </p:cNvSpPr>
          <p:nvPr/>
        </p:nvSpPr>
        <p:spPr bwMode="auto">
          <a:xfrm>
            <a:off x="4920280" y="456593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74" name="Line 390"/>
          <p:cNvSpPr>
            <a:spLocks noChangeShapeType="1"/>
          </p:cNvSpPr>
          <p:nvPr/>
        </p:nvSpPr>
        <p:spPr bwMode="auto">
          <a:xfrm flipV="1">
            <a:off x="5539405" y="3718211"/>
            <a:ext cx="0" cy="1143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75" name="Line 391"/>
          <p:cNvSpPr>
            <a:spLocks noChangeShapeType="1"/>
          </p:cNvSpPr>
          <p:nvPr/>
        </p:nvSpPr>
        <p:spPr bwMode="auto">
          <a:xfrm>
            <a:off x="5539405" y="3832511"/>
            <a:ext cx="0" cy="1143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76" name="Oval 392"/>
          <p:cNvSpPr>
            <a:spLocks noChangeArrowheads="1"/>
          </p:cNvSpPr>
          <p:nvPr/>
        </p:nvSpPr>
        <p:spPr bwMode="auto">
          <a:xfrm>
            <a:off x="5510830" y="3803936"/>
            <a:ext cx="57150" cy="47625"/>
          </a:xfrm>
          <a:prstGeom prst="ellipse">
            <a:avLst/>
          </a:prstGeom>
          <a:solidFill>
            <a:srgbClr val="FF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377" name="Line 393"/>
          <p:cNvSpPr>
            <a:spLocks noChangeShapeType="1"/>
          </p:cNvSpPr>
          <p:nvPr/>
        </p:nvSpPr>
        <p:spPr bwMode="auto">
          <a:xfrm flipV="1">
            <a:off x="5748955" y="3908711"/>
            <a:ext cx="1587" cy="666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78" name="Line 394"/>
          <p:cNvSpPr>
            <a:spLocks noChangeShapeType="1"/>
          </p:cNvSpPr>
          <p:nvPr/>
        </p:nvSpPr>
        <p:spPr bwMode="auto">
          <a:xfrm>
            <a:off x="5748955" y="39087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79" name="Line 395"/>
          <p:cNvSpPr>
            <a:spLocks noChangeShapeType="1"/>
          </p:cNvSpPr>
          <p:nvPr/>
        </p:nvSpPr>
        <p:spPr bwMode="auto">
          <a:xfrm>
            <a:off x="5748955" y="3975386"/>
            <a:ext cx="1587" cy="762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80" name="Line 396"/>
          <p:cNvSpPr>
            <a:spLocks noChangeShapeType="1"/>
          </p:cNvSpPr>
          <p:nvPr/>
        </p:nvSpPr>
        <p:spPr bwMode="auto">
          <a:xfrm>
            <a:off x="5748955" y="405158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81" name="Oval 397"/>
          <p:cNvSpPr>
            <a:spLocks noChangeArrowheads="1"/>
          </p:cNvSpPr>
          <p:nvPr/>
        </p:nvSpPr>
        <p:spPr bwMode="auto">
          <a:xfrm>
            <a:off x="5720380" y="3946811"/>
            <a:ext cx="57150" cy="57150"/>
          </a:xfrm>
          <a:prstGeom prst="ellipse">
            <a:avLst/>
          </a:prstGeom>
          <a:solidFill>
            <a:srgbClr val="FF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382" name="Line 398"/>
          <p:cNvSpPr>
            <a:spLocks noChangeShapeType="1"/>
          </p:cNvSpPr>
          <p:nvPr/>
        </p:nvSpPr>
        <p:spPr bwMode="auto">
          <a:xfrm flipV="1">
            <a:off x="5958505" y="4327811"/>
            <a:ext cx="1587" cy="857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83" name="Line 399"/>
          <p:cNvSpPr>
            <a:spLocks noChangeShapeType="1"/>
          </p:cNvSpPr>
          <p:nvPr/>
        </p:nvSpPr>
        <p:spPr bwMode="auto">
          <a:xfrm>
            <a:off x="5958505" y="432781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84" name="Line 400"/>
          <p:cNvSpPr>
            <a:spLocks noChangeShapeType="1"/>
          </p:cNvSpPr>
          <p:nvPr/>
        </p:nvSpPr>
        <p:spPr bwMode="auto">
          <a:xfrm>
            <a:off x="5958505" y="4413536"/>
            <a:ext cx="1587" cy="952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85" name="Line 401"/>
          <p:cNvSpPr>
            <a:spLocks noChangeShapeType="1"/>
          </p:cNvSpPr>
          <p:nvPr/>
        </p:nvSpPr>
        <p:spPr bwMode="auto">
          <a:xfrm>
            <a:off x="5958505" y="450878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86" name="Oval 402"/>
          <p:cNvSpPr>
            <a:spLocks noChangeArrowheads="1"/>
          </p:cNvSpPr>
          <p:nvPr/>
        </p:nvSpPr>
        <p:spPr bwMode="auto">
          <a:xfrm>
            <a:off x="5929930" y="4384961"/>
            <a:ext cx="47625" cy="57150"/>
          </a:xfrm>
          <a:prstGeom prst="ellipse">
            <a:avLst/>
          </a:prstGeom>
          <a:solidFill>
            <a:srgbClr val="FF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387" name="Line 403"/>
          <p:cNvSpPr>
            <a:spLocks noChangeShapeType="1"/>
          </p:cNvSpPr>
          <p:nvPr/>
        </p:nvSpPr>
        <p:spPr bwMode="auto">
          <a:xfrm flipV="1">
            <a:off x="6168055" y="445163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88" name="Line 404"/>
          <p:cNvSpPr>
            <a:spLocks noChangeShapeType="1"/>
          </p:cNvSpPr>
          <p:nvPr/>
        </p:nvSpPr>
        <p:spPr bwMode="auto">
          <a:xfrm>
            <a:off x="6168055" y="4451636"/>
            <a:ext cx="1587"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89" name="Line 405"/>
          <p:cNvSpPr>
            <a:spLocks noChangeShapeType="1"/>
          </p:cNvSpPr>
          <p:nvPr/>
        </p:nvSpPr>
        <p:spPr bwMode="auto">
          <a:xfrm>
            <a:off x="6168055" y="450878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90" name="Line 406"/>
          <p:cNvSpPr>
            <a:spLocks noChangeShapeType="1"/>
          </p:cNvSpPr>
          <p:nvPr/>
        </p:nvSpPr>
        <p:spPr bwMode="auto">
          <a:xfrm>
            <a:off x="6168055" y="456593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91" name="Oval 407"/>
          <p:cNvSpPr>
            <a:spLocks noChangeArrowheads="1"/>
          </p:cNvSpPr>
          <p:nvPr/>
        </p:nvSpPr>
        <p:spPr bwMode="auto">
          <a:xfrm>
            <a:off x="6139480" y="4480211"/>
            <a:ext cx="47625" cy="47625"/>
          </a:xfrm>
          <a:prstGeom prst="ellipse">
            <a:avLst/>
          </a:prstGeom>
          <a:solidFill>
            <a:srgbClr val="FFFFFF"/>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392" name="Line 408"/>
          <p:cNvSpPr>
            <a:spLocks noChangeShapeType="1"/>
          </p:cNvSpPr>
          <p:nvPr/>
        </p:nvSpPr>
        <p:spPr bwMode="auto">
          <a:xfrm flipV="1">
            <a:off x="4091605" y="595658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93" name="Line 409"/>
          <p:cNvSpPr>
            <a:spLocks noChangeShapeType="1"/>
          </p:cNvSpPr>
          <p:nvPr/>
        </p:nvSpPr>
        <p:spPr bwMode="auto">
          <a:xfrm flipV="1">
            <a:off x="4301155" y="595658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94" name="Line 410"/>
          <p:cNvSpPr>
            <a:spLocks noChangeShapeType="1"/>
          </p:cNvSpPr>
          <p:nvPr/>
        </p:nvSpPr>
        <p:spPr bwMode="auto">
          <a:xfrm flipV="1">
            <a:off x="4501180" y="5956586"/>
            <a:ext cx="0"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95" name="Line 411"/>
          <p:cNvSpPr>
            <a:spLocks noChangeShapeType="1"/>
          </p:cNvSpPr>
          <p:nvPr/>
        </p:nvSpPr>
        <p:spPr bwMode="auto">
          <a:xfrm flipV="1">
            <a:off x="4710730" y="595658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96" name="Line 412"/>
          <p:cNvSpPr>
            <a:spLocks noChangeShapeType="1"/>
          </p:cNvSpPr>
          <p:nvPr/>
        </p:nvSpPr>
        <p:spPr bwMode="auto">
          <a:xfrm flipV="1">
            <a:off x="4920280" y="5956586"/>
            <a:ext cx="0"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97" name="Line 413"/>
          <p:cNvSpPr>
            <a:spLocks noChangeShapeType="1"/>
          </p:cNvSpPr>
          <p:nvPr/>
        </p:nvSpPr>
        <p:spPr bwMode="auto">
          <a:xfrm flipV="1">
            <a:off x="5129830" y="595658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98" name="Line 414"/>
          <p:cNvSpPr>
            <a:spLocks noChangeShapeType="1"/>
          </p:cNvSpPr>
          <p:nvPr/>
        </p:nvSpPr>
        <p:spPr bwMode="auto">
          <a:xfrm flipV="1">
            <a:off x="5339380" y="595658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399" name="Line 415"/>
          <p:cNvSpPr>
            <a:spLocks noChangeShapeType="1"/>
          </p:cNvSpPr>
          <p:nvPr/>
        </p:nvSpPr>
        <p:spPr bwMode="auto">
          <a:xfrm flipV="1">
            <a:off x="5539405" y="5956586"/>
            <a:ext cx="0"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00" name="Line 416"/>
          <p:cNvSpPr>
            <a:spLocks noChangeShapeType="1"/>
          </p:cNvSpPr>
          <p:nvPr/>
        </p:nvSpPr>
        <p:spPr bwMode="auto">
          <a:xfrm flipV="1">
            <a:off x="5758480" y="595658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01" name="Line 417"/>
          <p:cNvSpPr>
            <a:spLocks noChangeShapeType="1"/>
          </p:cNvSpPr>
          <p:nvPr/>
        </p:nvSpPr>
        <p:spPr bwMode="auto">
          <a:xfrm flipV="1">
            <a:off x="5958505" y="595658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02" name="Line 418"/>
          <p:cNvSpPr>
            <a:spLocks noChangeShapeType="1"/>
          </p:cNvSpPr>
          <p:nvPr/>
        </p:nvSpPr>
        <p:spPr bwMode="auto">
          <a:xfrm flipV="1">
            <a:off x="6168055" y="595658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03" name="Rectangle 419"/>
          <p:cNvSpPr>
            <a:spLocks noChangeArrowheads="1"/>
          </p:cNvSpPr>
          <p:nvPr/>
        </p:nvSpPr>
        <p:spPr bwMode="auto">
          <a:xfrm>
            <a:off x="4205905" y="6032786"/>
            <a:ext cx="180975" cy="152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04" name="Rectangle 420"/>
          <p:cNvSpPr>
            <a:spLocks noChangeArrowheads="1"/>
          </p:cNvSpPr>
          <p:nvPr/>
        </p:nvSpPr>
        <p:spPr bwMode="auto">
          <a:xfrm>
            <a:off x="4232040" y="6042311"/>
            <a:ext cx="176330" cy="153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000">
                <a:latin typeface="Arial" panose="020B0604020202020204" pitchFamily="34" charset="0"/>
                <a:cs typeface="Arial" panose="020B0604020202020204" pitchFamily="34" charset="0"/>
              </a:rPr>
              <a:t>3.3</a:t>
            </a:r>
            <a:endParaRPr lang="de-CH" altLang="fr-FR" sz="1600">
              <a:latin typeface="Arial" panose="020B0604020202020204" pitchFamily="34" charset="0"/>
              <a:cs typeface="Arial" panose="020B0604020202020204" pitchFamily="34" charset="0"/>
            </a:endParaRPr>
          </a:p>
        </p:txBody>
      </p:sp>
      <p:sp>
        <p:nvSpPr>
          <p:cNvPr id="42405" name="Rectangle 421"/>
          <p:cNvSpPr>
            <a:spLocks noChangeArrowheads="1"/>
          </p:cNvSpPr>
          <p:nvPr/>
        </p:nvSpPr>
        <p:spPr bwMode="auto">
          <a:xfrm>
            <a:off x="4796455" y="6032786"/>
            <a:ext cx="247650" cy="152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06" name="Rectangle 422"/>
          <p:cNvSpPr>
            <a:spLocks noChangeArrowheads="1"/>
          </p:cNvSpPr>
          <p:nvPr/>
        </p:nvSpPr>
        <p:spPr bwMode="auto">
          <a:xfrm>
            <a:off x="4820661" y="6042311"/>
            <a:ext cx="246862" cy="153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000">
                <a:latin typeface="Arial" panose="020B0604020202020204" pitchFamily="34" charset="0"/>
                <a:cs typeface="Arial" panose="020B0604020202020204" pitchFamily="34" charset="0"/>
              </a:rPr>
              <a:t>13.3</a:t>
            </a:r>
            <a:endParaRPr lang="de-CH" altLang="fr-FR" sz="1600">
              <a:latin typeface="Arial" panose="020B0604020202020204" pitchFamily="34" charset="0"/>
              <a:cs typeface="Arial" panose="020B0604020202020204" pitchFamily="34" charset="0"/>
            </a:endParaRPr>
          </a:p>
        </p:txBody>
      </p:sp>
      <p:sp>
        <p:nvSpPr>
          <p:cNvPr id="42407" name="Rectangle 423"/>
          <p:cNvSpPr>
            <a:spLocks noChangeArrowheads="1"/>
          </p:cNvSpPr>
          <p:nvPr/>
        </p:nvSpPr>
        <p:spPr bwMode="auto">
          <a:xfrm>
            <a:off x="5453680" y="6032786"/>
            <a:ext cx="180975" cy="152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08" name="Rectangle 424"/>
          <p:cNvSpPr>
            <a:spLocks noChangeArrowheads="1"/>
          </p:cNvSpPr>
          <p:nvPr/>
        </p:nvSpPr>
        <p:spPr bwMode="auto">
          <a:xfrm>
            <a:off x="5479815" y="6042311"/>
            <a:ext cx="176330" cy="153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000">
                <a:latin typeface="Arial" panose="020B0604020202020204" pitchFamily="34" charset="0"/>
                <a:cs typeface="Arial" panose="020B0604020202020204" pitchFamily="34" charset="0"/>
              </a:rPr>
              <a:t>3.3</a:t>
            </a:r>
            <a:endParaRPr lang="de-CH" altLang="fr-FR" sz="1600">
              <a:latin typeface="Arial" panose="020B0604020202020204" pitchFamily="34" charset="0"/>
              <a:cs typeface="Arial" panose="020B0604020202020204" pitchFamily="34" charset="0"/>
            </a:endParaRPr>
          </a:p>
        </p:txBody>
      </p:sp>
      <p:sp>
        <p:nvSpPr>
          <p:cNvPr id="42409" name="Rectangle 425"/>
          <p:cNvSpPr>
            <a:spLocks noChangeArrowheads="1"/>
          </p:cNvSpPr>
          <p:nvPr/>
        </p:nvSpPr>
        <p:spPr bwMode="auto">
          <a:xfrm>
            <a:off x="6044230" y="6032786"/>
            <a:ext cx="247650" cy="152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10" name="Rectangle 426"/>
          <p:cNvSpPr>
            <a:spLocks noChangeArrowheads="1"/>
          </p:cNvSpPr>
          <p:nvPr/>
        </p:nvSpPr>
        <p:spPr bwMode="auto">
          <a:xfrm>
            <a:off x="6068436" y="6042311"/>
            <a:ext cx="246862" cy="153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000">
                <a:latin typeface="Arial" panose="020B0604020202020204" pitchFamily="34" charset="0"/>
                <a:cs typeface="Arial" panose="020B0604020202020204" pitchFamily="34" charset="0"/>
              </a:rPr>
              <a:t>13.3</a:t>
            </a:r>
            <a:endParaRPr lang="de-CH" altLang="fr-FR" sz="1600">
              <a:latin typeface="Arial" panose="020B0604020202020204" pitchFamily="34" charset="0"/>
              <a:cs typeface="Arial" panose="020B0604020202020204" pitchFamily="34" charset="0"/>
            </a:endParaRPr>
          </a:p>
        </p:txBody>
      </p:sp>
      <p:sp>
        <p:nvSpPr>
          <p:cNvPr id="42411" name="Freeform 427"/>
          <p:cNvSpPr>
            <a:spLocks/>
          </p:cNvSpPr>
          <p:nvPr/>
        </p:nvSpPr>
        <p:spPr bwMode="auto">
          <a:xfrm>
            <a:off x="4291630" y="5194586"/>
            <a:ext cx="628650" cy="438150"/>
          </a:xfrm>
          <a:custGeom>
            <a:avLst/>
            <a:gdLst>
              <a:gd name="T0" fmla="*/ 0 w 396"/>
              <a:gd name="T1" fmla="*/ 0 h 276"/>
              <a:gd name="T2" fmla="*/ 2147483647 w 396"/>
              <a:gd name="T3" fmla="*/ 2147483647 h 276"/>
              <a:gd name="T4" fmla="*/ 2147483647 w 396"/>
              <a:gd name="T5" fmla="*/ 2147483647 h 276"/>
              <a:gd name="T6" fmla="*/ 2147483647 w 396"/>
              <a:gd name="T7" fmla="*/ 2147483647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 h="276">
                <a:moveTo>
                  <a:pt x="0" y="0"/>
                </a:moveTo>
                <a:lnTo>
                  <a:pt x="132" y="60"/>
                </a:lnTo>
                <a:lnTo>
                  <a:pt x="264" y="168"/>
                </a:lnTo>
                <a:lnTo>
                  <a:pt x="396" y="276"/>
                </a:lnTo>
              </a:path>
            </a:pathLst>
          </a:custGeom>
          <a:noFill/>
          <a:ln w="19050" cap="rnd"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a:latin typeface="Arial" panose="020B0604020202020204" pitchFamily="34" charset="0"/>
              <a:cs typeface="Arial" panose="020B0604020202020204" pitchFamily="34" charset="0"/>
            </a:endParaRPr>
          </a:p>
        </p:txBody>
      </p:sp>
      <p:sp>
        <p:nvSpPr>
          <p:cNvPr id="42412" name="Freeform 428"/>
          <p:cNvSpPr>
            <a:spLocks/>
          </p:cNvSpPr>
          <p:nvPr/>
        </p:nvSpPr>
        <p:spPr bwMode="auto">
          <a:xfrm>
            <a:off x="5539405" y="5194586"/>
            <a:ext cx="628650" cy="438150"/>
          </a:xfrm>
          <a:custGeom>
            <a:avLst/>
            <a:gdLst>
              <a:gd name="T0" fmla="*/ 0 w 396"/>
              <a:gd name="T1" fmla="*/ 0 h 276"/>
              <a:gd name="T2" fmla="*/ 2147483647 w 396"/>
              <a:gd name="T3" fmla="*/ 2147483647 h 276"/>
              <a:gd name="T4" fmla="*/ 2147483647 w 396"/>
              <a:gd name="T5" fmla="*/ 2147483647 h 276"/>
              <a:gd name="T6" fmla="*/ 2147483647 w 396"/>
              <a:gd name="T7" fmla="*/ 2147483647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 h="276">
                <a:moveTo>
                  <a:pt x="0" y="0"/>
                </a:moveTo>
                <a:lnTo>
                  <a:pt x="132" y="60"/>
                </a:lnTo>
                <a:lnTo>
                  <a:pt x="264" y="168"/>
                </a:lnTo>
                <a:lnTo>
                  <a:pt x="396" y="276"/>
                </a:lnTo>
              </a:path>
            </a:pathLst>
          </a:custGeom>
          <a:noFill/>
          <a:ln w="19050" cap="rnd"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a:latin typeface="Arial" panose="020B0604020202020204" pitchFamily="34" charset="0"/>
              <a:cs typeface="Arial" panose="020B0604020202020204" pitchFamily="34" charset="0"/>
            </a:endParaRPr>
          </a:p>
        </p:txBody>
      </p:sp>
      <p:sp>
        <p:nvSpPr>
          <p:cNvPr id="42413" name="Line 429"/>
          <p:cNvSpPr>
            <a:spLocks noChangeShapeType="1"/>
          </p:cNvSpPr>
          <p:nvPr/>
        </p:nvSpPr>
        <p:spPr bwMode="auto">
          <a:xfrm flipV="1">
            <a:off x="4291630" y="5080286"/>
            <a:ext cx="9525" cy="1143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14" name="Line 430"/>
          <p:cNvSpPr>
            <a:spLocks noChangeShapeType="1"/>
          </p:cNvSpPr>
          <p:nvPr/>
        </p:nvSpPr>
        <p:spPr bwMode="auto">
          <a:xfrm>
            <a:off x="4291630" y="5080286"/>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15" name="Line 431"/>
          <p:cNvSpPr>
            <a:spLocks noChangeShapeType="1"/>
          </p:cNvSpPr>
          <p:nvPr/>
        </p:nvSpPr>
        <p:spPr bwMode="auto">
          <a:xfrm>
            <a:off x="4291630" y="5194586"/>
            <a:ext cx="9525" cy="1143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16" name="Line 432"/>
          <p:cNvSpPr>
            <a:spLocks noChangeShapeType="1"/>
          </p:cNvSpPr>
          <p:nvPr/>
        </p:nvSpPr>
        <p:spPr bwMode="auto">
          <a:xfrm>
            <a:off x="4291630" y="5308886"/>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17" name="Oval 433"/>
          <p:cNvSpPr>
            <a:spLocks noChangeArrowheads="1"/>
          </p:cNvSpPr>
          <p:nvPr/>
        </p:nvSpPr>
        <p:spPr bwMode="auto">
          <a:xfrm>
            <a:off x="4263055" y="5166011"/>
            <a:ext cx="57150" cy="47625"/>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18" name="Line 434"/>
          <p:cNvSpPr>
            <a:spLocks noChangeShapeType="1"/>
          </p:cNvSpPr>
          <p:nvPr/>
        </p:nvSpPr>
        <p:spPr bwMode="auto">
          <a:xfrm flipV="1">
            <a:off x="4501180" y="5223161"/>
            <a:ext cx="9525" cy="666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19" name="Line 435"/>
          <p:cNvSpPr>
            <a:spLocks noChangeShapeType="1"/>
          </p:cNvSpPr>
          <p:nvPr/>
        </p:nvSpPr>
        <p:spPr bwMode="auto">
          <a:xfrm>
            <a:off x="4501180" y="5223161"/>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20" name="Line 436"/>
          <p:cNvSpPr>
            <a:spLocks noChangeShapeType="1"/>
          </p:cNvSpPr>
          <p:nvPr/>
        </p:nvSpPr>
        <p:spPr bwMode="auto">
          <a:xfrm>
            <a:off x="4501180" y="5289836"/>
            <a:ext cx="9525"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21" name="Line 437"/>
          <p:cNvSpPr>
            <a:spLocks noChangeShapeType="1"/>
          </p:cNvSpPr>
          <p:nvPr/>
        </p:nvSpPr>
        <p:spPr bwMode="auto">
          <a:xfrm>
            <a:off x="4501180" y="5346986"/>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22" name="Oval 438"/>
          <p:cNvSpPr>
            <a:spLocks noChangeArrowheads="1"/>
          </p:cNvSpPr>
          <p:nvPr/>
        </p:nvSpPr>
        <p:spPr bwMode="auto">
          <a:xfrm>
            <a:off x="4472605" y="5261261"/>
            <a:ext cx="57150" cy="47625"/>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23" name="Line 439"/>
          <p:cNvSpPr>
            <a:spLocks noChangeShapeType="1"/>
          </p:cNvSpPr>
          <p:nvPr/>
        </p:nvSpPr>
        <p:spPr bwMode="auto">
          <a:xfrm flipV="1">
            <a:off x="4710730" y="5394611"/>
            <a:ext cx="1587" cy="666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24" name="Line 440"/>
          <p:cNvSpPr>
            <a:spLocks noChangeShapeType="1"/>
          </p:cNvSpPr>
          <p:nvPr/>
        </p:nvSpPr>
        <p:spPr bwMode="auto">
          <a:xfrm>
            <a:off x="4710730" y="5394611"/>
            <a:ext cx="1587"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25" name="Line 441"/>
          <p:cNvSpPr>
            <a:spLocks noChangeShapeType="1"/>
          </p:cNvSpPr>
          <p:nvPr/>
        </p:nvSpPr>
        <p:spPr bwMode="auto">
          <a:xfrm>
            <a:off x="4710730" y="5461286"/>
            <a:ext cx="1587" cy="666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26" name="Line 442"/>
          <p:cNvSpPr>
            <a:spLocks noChangeShapeType="1"/>
          </p:cNvSpPr>
          <p:nvPr/>
        </p:nvSpPr>
        <p:spPr bwMode="auto">
          <a:xfrm>
            <a:off x="4710730" y="55279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27" name="Oval 443"/>
          <p:cNvSpPr>
            <a:spLocks noChangeArrowheads="1"/>
          </p:cNvSpPr>
          <p:nvPr/>
        </p:nvSpPr>
        <p:spPr bwMode="auto">
          <a:xfrm>
            <a:off x="4682155" y="5432711"/>
            <a:ext cx="57150" cy="57150"/>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28" name="Line 444"/>
          <p:cNvSpPr>
            <a:spLocks noChangeShapeType="1"/>
          </p:cNvSpPr>
          <p:nvPr/>
        </p:nvSpPr>
        <p:spPr bwMode="auto">
          <a:xfrm flipV="1">
            <a:off x="4920280" y="5566061"/>
            <a:ext cx="1587" cy="666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29" name="Line 445"/>
          <p:cNvSpPr>
            <a:spLocks noChangeShapeType="1"/>
          </p:cNvSpPr>
          <p:nvPr/>
        </p:nvSpPr>
        <p:spPr bwMode="auto">
          <a:xfrm>
            <a:off x="4920280" y="55660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30" name="Line 446"/>
          <p:cNvSpPr>
            <a:spLocks noChangeShapeType="1"/>
          </p:cNvSpPr>
          <p:nvPr/>
        </p:nvSpPr>
        <p:spPr bwMode="auto">
          <a:xfrm>
            <a:off x="4920280" y="563273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31" name="Line 447"/>
          <p:cNvSpPr>
            <a:spLocks noChangeShapeType="1"/>
          </p:cNvSpPr>
          <p:nvPr/>
        </p:nvSpPr>
        <p:spPr bwMode="auto">
          <a:xfrm>
            <a:off x="4920280" y="568988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32" name="Oval 448"/>
          <p:cNvSpPr>
            <a:spLocks noChangeArrowheads="1"/>
          </p:cNvSpPr>
          <p:nvPr/>
        </p:nvSpPr>
        <p:spPr bwMode="auto">
          <a:xfrm>
            <a:off x="4891705" y="5594636"/>
            <a:ext cx="47625" cy="57150"/>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33" name="Line 449"/>
          <p:cNvSpPr>
            <a:spLocks noChangeShapeType="1"/>
          </p:cNvSpPr>
          <p:nvPr/>
        </p:nvSpPr>
        <p:spPr bwMode="auto">
          <a:xfrm flipV="1">
            <a:off x="5539405" y="5080286"/>
            <a:ext cx="9525" cy="1143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34" name="Line 450"/>
          <p:cNvSpPr>
            <a:spLocks noChangeShapeType="1"/>
          </p:cNvSpPr>
          <p:nvPr/>
        </p:nvSpPr>
        <p:spPr bwMode="auto">
          <a:xfrm>
            <a:off x="5539405" y="5080286"/>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35" name="Line 451"/>
          <p:cNvSpPr>
            <a:spLocks noChangeShapeType="1"/>
          </p:cNvSpPr>
          <p:nvPr/>
        </p:nvSpPr>
        <p:spPr bwMode="auto">
          <a:xfrm>
            <a:off x="5539405" y="5194586"/>
            <a:ext cx="9525" cy="11430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36" name="Line 452"/>
          <p:cNvSpPr>
            <a:spLocks noChangeShapeType="1"/>
          </p:cNvSpPr>
          <p:nvPr/>
        </p:nvSpPr>
        <p:spPr bwMode="auto">
          <a:xfrm>
            <a:off x="5539405" y="5308886"/>
            <a:ext cx="9525"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37" name="Oval 453"/>
          <p:cNvSpPr>
            <a:spLocks noChangeArrowheads="1"/>
          </p:cNvSpPr>
          <p:nvPr/>
        </p:nvSpPr>
        <p:spPr bwMode="auto">
          <a:xfrm>
            <a:off x="5510830" y="5166011"/>
            <a:ext cx="57150" cy="47625"/>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38" name="Line 454"/>
          <p:cNvSpPr>
            <a:spLocks noChangeShapeType="1"/>
          </p:cNvSpPr>
          <p:nvPr/>
        </p:nvSpPr>
        <p:spPr bwMode="auto">
          <a:xfrm flipV="1">
            <a:off x="5748955" y="5223161"/>
            <a:ext cx="1587" cy="666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39" name="Line 455"/>
          <p:cNvSpPr>
            <a:spLocks noChangeShapeType="1"/>
          </p:cNvSpPr>
          <p:nvPr/>
        </p:nvSpPr>
        <p:spPr bwMode="auto">
          <a:xfrm>
            <a:off x="5748955" y="528983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40" name="Oval 456"/>
          <p:cNvSpPr>
            <a:spLocks noChangeArrowheads="1"/>
          </p:cNvSpPr>
          <p:nvPr/>
        </p:nvSpPr>
        <p:spPr bwMode="auto">
          <a:xfrm>
            <a:off x="5720380" y="5261261"/>
            <a:ext cx="57150" cy="47625"/>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41" name="Line 457"/>
          <p:cNvSpPr>
            <a:spLocks noChangeShapeType="1"/>
          </p:cNvSpPr>
          <p:nvPr/>
        </p:nvSpPr>
        <p:spPr bwMode="auto">
          <a:xfrm flipV="1">
            <a:off x="5958505" y="5394611"/>
            <a:ext cx="1587" cy="666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42" name="Line 458"/>
          <p:cNvSpPr>
            <a:spLocks noChangeShapeType="1"/>
          </p:cNvSpPr>
          <p:nvPr/>
        </p:nvSpPr>
        <p:spPr bwMode="auto">
          <a:xfrm>
            <a:off x="5958505" y="5394611"/>
            <a:ext cx="1587" cy="952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43" name="Line 459"/>
          <p:cNvSpPr>
            <a:spLocks noChangeShapeType="1"/>
          </p:cNvSpPr>
          <p:nvPr/>
        </p:nvSpPr>
        <p:spPr bwMode="auto">
          <a:xfrm>
            <a:off x="5958505" y="5461286"/>
            <a:ext cx="1587" cy="666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44" name="Line 460"/>
          <p:cNvSpPr>
            <a:spLocks noChangeShapeType="1"/>
          </p:cNvSpPr>
          <p:nvPr/>
        </p:nvSpPr>
        <p:spPr bwMode="auto">
          <a:xfrm>
            <a:off x="5958505" y="55279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45" name="Oval 461"/>
          <p:cNvSpPr>
            <a:spLocks noChangeArrowheads="1"/>
          </p:cNvSpPr>
          <p:nvPr/>
        </p:nvSpPr>
        <p:spPr bwMode="auto">
          <a:xfrm>
            <a:off x="5929930" y="5432711"/>
            <a:ext cx="47625" cy="57150"/>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46" name="Line 462"/>
          <p:cNvSpPr>
            <a:spLocks noChangeShapeType="1"/>
          </p:cNvSpPr>
          <p:nvPr/>
        </p:nvSpPr>
        <p:spPr bwMode="auto">
          <a:xfrm flipV="1">
            <a:off x="6168055" y="5566061"/>
            <a:ext cx="1587" cy="66675"/>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47" name="Line 463"/>
          <p:cNvSpPr>
            <a:spLocks noChangeShapeType="1"/>
          </p:cNvSpPr>
          <p:nvPr/>
        </p:nvSpPr>
        <p:spPr bwMode="auto">
          <a:xfrm>
            <a:off x="6168055" y="5566061"/>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48" name="Line 464"/>
          <p:cNvSpPr>
            <a:spLocks noChangeShapeType="1"/>
          </p:cNvSpPr>
          <p:nvPr/>
        </p:nvSpPr>
        <p:spPr bwMode="auto">
          <a:xfrm>
            <a:off x="6168055" y="5632736"/>
            <a:ext cx="1587" cy="57150"/>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49" name="Line 465"/>
          <p:cNvSpPr>
            <a:spLocks noChangeShapeType="1"/>
          </p:cNvSpPr>
          <p:nvPr/>
        </p:nvSpPr>
        <p:spPr bwMode="auto">
          <a:xfrm>
            <a:off x="6168055" y="5689886"/>
            <a:ext cx="1587" cy="1588"/>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50" name="Oval 466"/>
          <p:cNvSpPr>
            <a:spLocks noChangeArrowheads="1"/>
          </p:cNvSpPr>
          <p:nvPr/>
        </p:nvSpPr>
        <p:spPr bwMode="auto">
          <a:xfrm>
            <a:off x="6139480" y="5594636"/>
            <a:ext cx="47625" cy="57150"/>
          </a:xfrm>
          <a:prstGeom prst="ellipse">
            <a:avLst/>
          </a:prstGeom>
          <a:solidFill>
            <a:srgbClr val="FF0000"/>
          </a:solidFill>
          <a:ln w="9525">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51" name="Rectangle 467"/>
          <p:cNvSpPr>
            <a:spLocks noChangeArrowheads="1"/>
          </p:cNvSpPr>
          <p:nvPr/>
        </p:nvSpPr>
        <p:spPr bwMode="auto">
          <a:xfrm>
            <a:off x="4101130" y="1327436"/>
            <a:ext cx="2200275" cy="4629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52" name="Rectangle 468"/>
          <p:cNvSpPr>
            <a:spLocks noChangeArrowheads="1"/>
          </p:cNvSpPr>
          <p:nvPr/>
        </p:nvSpPr>
        <p:spPr bwMode="auto">
          <a:xfrm>
            <a:off x="4977430" y="1327436"/>
            <a:ext cx="476250" cy="4629150"/>
          </a:xfrm>
          <a:prstGeom prst="rect">
            <a:avLst/>
          </a:prstGeom>
          <a:solidFill>
            <a:srgbClr val="B2B2B2"/>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53" name="Line 469"/>
          <p:cNvSpPr>
            <a:spLocks noChangeShapeType="1"/>
          </p:cNvSpPr>
          <p:nvPr/>
        </p:nvSpPr>
        <p:spPr bwMode="auto">
          <a:xfrm flipV="1">
            <a:off x="2539030" y="1155986"/>
            <a:ext cx="1587" cy="4800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54" name="Rectangle 470"/>
          <p:cNvSpPr>
            <a:spLocks noChangeArrowheads="1"/>
          </p:cNvSpPr>
          <p:nvPr/>
        </p:nvSpPr>
        <p:spPr bwMode="auto">
          <a:xfrm>
            <a:off x="1786555" y="6232811"/>
            <a:ext cx="1485900" cy="304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55" name="Rectangle 471"/>
          <p:cNvSpPr>
            <a:spLocks noChangeArrowheads="1"/>
          </p:cNvSpPr>
          <p:nvPr/>
        </p:nvSpPr>
        <p:spPr bwMode="auto">
          <a:xfrm>
            <a:off x="1967524" y="6289961"/>
            <a:ext cx="1314463"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400">
                <a:latin typeface="Arial" panose="020B0604020202020204" pitchFamily="34" charset="0"/>
                <a:cs typeface="Arial" panose="020B0604020202020204" pitchFamily="34" charset="0"/>
              </a:rPr>
              <a:t>Circadian Phase</a:t>
            </a:r>
            <a:endParaRPr lang="de-CH" altLang="fr-FR" sz="1600">
              <a:latin typeface="Arial" panose="020B0604020202020204" pitchFamily="34" charset="0"/>
              <a:cs typeface="Arial" panose="020B0604020202020204" pitchFamily="34" charset="0"/>
            </a:endParaRPr>
          </a:p>
        </p:txBody>
      </p:sp>
      <p:sp>
        <p:nvSpPr>
          <p:cNvPr id="42456" name="Rectangle 472"/>
          <p:cNvSpPr>
            <a:spLocks noChangeArrowheads="1"/>
          </p:cNvSpPr>
          <p:nvPr/>
        </p:nvSpPr>
        <p:spPr bwMode="auto">
          <a:xfrm>
            <a:off x="4320205" y="6232811"/>
            <a:ext cx="1857375" cy="304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57" name="Rectangle 473"/>
          <p:cNvSpPr>
            <a:spLocks noChangeArrowheads="1"/>
          </p:cNvSpPr>
          <p:nvPr/>
        </p:nvSpPr>
        <p:spPr bwMode="auto">
          <a:xfrm>
            <a:off x="4523632" y="6289961"/>
            <a:ext cx="1660071"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400">
                <a:latin typeface="Arial" panose="020B0604020202020204" pitchFamily="34" charset="0"/>
                <a:cs typeface="Arial" panose="020B0604020202020204" pitchFamily="34" charset="0"/>
              </a:rPr>
              <a:t>Elapsed Time Awake</a:t>
            </a:r>
            <a:endParaRPr lang="de-CH" altLang="fr-FR" sz="1600">
              <a:latin typeface="Arial" panose="020B0604020202020204" pitchFamily="34" charset="0"/>
              <a:cs typeface="Arial" panose="020B0604020202020204" pitchFamily="34" charset="0"/>
            </a:endParaRPr>
          </a:p>
        </p:txBody>
      </p:sp>
      <p:sp>
        <p:nvSpPr>
          <p:cNvPr id="42458" name="Rectangle 474"/>
          <p:cNvSpPr>
            <a:spLocks noChangeArrowheads="1"/>
          </p:cNvSpPr>
          <p:nvPr/>
        </p:nvSpPr>
        <p:spPr bwMode="auto">
          <a:xfrm>
            <a:off x="703263" y="288925"/>
            <a:ext cx="7362825" cy="2476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59" name="Rectangle 475"/>
          <p:cNvSpPr>
            <a:spLocks noChangeArrowheads="1"/>
          </p:cNvSpPr>
          <p:nvPr/>
        </p:nvSpPr>
        <p:spPr bwMode="auto">
          <a:xfrm>
            <a:off x="112274" y="44624"/>
            <a:ext cx="8780206"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de-CH" altLang="fr-FR" sz="2400" dirty="0">
                <a:latin typeface="Arial" panose="020B0604020202020204" pitchFamily="34" charset="0"/>
                <a:cs typeface="Arial" panose="020B0604020202020204" pitchFamily="34" charset="0"/>
              </a:rPr>
              <a:t>Separation </a:t>
            </a:r>
            <a:r>
              <a:rPr lang="de-CH" altLang="fr-FR" sz="2400" dirty="0" err="1">
                <a:latin typeface="Arial" panose="020B0604020202020204" pitchFamily="34" charset="0"/>
                <a:cs typeface="Arial" panose="020B0604020202020204" pitchFamily="34" charset="0"/>
              </a:rPr>
              <a:t>of</a:t>
            </a:r>
            <a:r>
              <a:rPr lang="de-CH" altLang="fr-FR" sz="2400" dirty="0">
                <a:latin typeface="Arial" panose="020B0604020202020204" pitchFamily="34" charset="0"/>
                <a:cs typeface="Arial" panose="020B0604020202020204" pitchFamily="34" charset="0"/>
              </a:rPr>
              <a:t> Circadian </a:t>
            </a:r>
            <a:r>
              <a:rPr lang="de-CH" altLang="fr-FR" sz="2400" dirty="0" err="1">
                <a:latin typeface="Arial" panose="020B0604020202020204" pitchFamily="34" charset="0"/>
                <a:cs typeface="Arial" panose="020B0604020202020204" pitchFamily="34" charset="0"/>
              </a:rPr>
              <a:t>and</a:t>
            </a:r>
            <a:r>
              <a:rPr lang="de-CH" altLang="fr-FR" sz="2400" dirty="0">
                <a:latin typeface="Arial" panose="020B0604020202020204" pitchFamily="34" charset="0"/>
                <a:cs typeface="Arial" panose="020B0604020202020204" pitchFamily="34" charset="0"/>
              </a:rPr>
              <a:t> </a:t>
            </a:r>
            <a:r>
              <a:rPr lang="de-CH" altLang="fr-FR" sz="2400" dirty="0" err="1">
                <a:latin typeface="Arial" panose="020B0604020202020204" pitchFamily="34" charset="0"/>
                <a:cs typeface="Arial" panose="020B0604020202020204" pitchFamily="34" charset="0"/>
              </a:rPr>
              <a:t>Homeostatic</a:t>
            </a:r>
            <a:r>
              <a:rPr lang="de-CH" altLang="fr-FR" sz="2400" dirty="0">
                <a:latin typeface="Arial" panose="020B0604020202020204" pitchFamily="34" charset="0"/>
                <a:cs typeface="Arial" panose="020B0604020202020204" pitchFamily="34" charset="0"/>
              </a:rPr>
              <a:t> Modulation </a:t>
            </a:r>
            <a:r>
              <a:rPr lang="de-CH" altLang="fr-FR" sz="2400" dirty="0" err="1">
                <a:latin typeface="Arial" panose="020B0604020202020204" pitchFamily="34" charset="0"/>
                <a:cs typeface="Arial" panose="020B0604020202020204" pitchFamily="34" charset="0"/>
              </a:rPr>
              <a:t>of</a:t>
            </a:r>
            <a:r>
              <a:rPr lang="de-CH" altLang="fr-FR" sz="2400" dirty="0">
                <a:latin typeface="Arial" panose="020B0604020202020204" pitchFamily="34" charset="0"/>
                <a:cs typeface="Arial" panose="020B0604020202020204" pitchFamily="34" charset="0"/>
              </a:rPr>
              <a:t> </a:t>
            </a:r>
            <a:r>
              <a:rPr lang="de-CH" altLang="fr-FR" sz="2400" dirty="0" err="1">
                <a:latin typeface="Arial" panose="020B0604020202020204" pitchFamily="34" charset="0"/>
                <a:cs typeface="Arial" panose="020B0604020202020204" pitchFamily="34" charset="0"/>
              </a:rPr>
              <a:t>Neurobehavioral</a:t>
            </a:r>
            <a:r>
              <a:rPr lang="de-CH" altLang="fr-FR" sz="2400" dirty="0">
                <a:latin typeface="Arial" panose="020B0604020202020204" pitchFamily="34" charset="0"/>
                <a:cs typeface="Arial" panose="020B0604020202020204" pitchFamily="34" charset="0"/>
              </a:rPr>
              <a:t> </a:t>
            </a:r>
            <a:r>
              <a:rPr lang="de-CH" altLang="fr-FR" sz="2400" dirty="0" err="1">
                <a:latin typeface="Arial" panose="020B0604020202020204" pitchFamily="34" charset="0"/>
                <a:cs typeface="Arial" panose="020B0604020202020204" pitchFamily="34" charset="0"/>
              </a:rPr>
              <a:t>Function</a:t>
            </a:r>
            <a:endParaRPr lang="de-CH" altLang="fr-FR" sz="2400" dirty="0">
              <a:latin typeface="Arial" panose="020B0604020202020204" pitchFamily="34" charset="0"/>
              <a:cs typeface="Arial" panose="020B0604020202020204" pitchFamily="34" charset="0"/>
            </a:endParaRPr>
          </a:p>
        </p:txBody>
      </p:sp>
      <p:grpSp>
        <p:nvGrpSpPr>
          <p:cNvPr id="42460" name="Group 476"/>
          <p:cNvGrpSpPr>
            <a:grpSpLocks/>
          </p:cNvGrpSpPr>
          <p:nvPr/>
        </p:nvGrpSpPr>
        <p:grpSpPr bwMode="auto">
          <a:xfrm>
            <a:off x="976930" y="1451261"/>
            <a:ext cx="104775" cy="1238250"/>
            <a:chOff x="581" y="818"/>
            <a:chExt cx="66" cy="780"/>
          </a:xfrm>
        </p:grpSpPr>
        <p:sp>
          <p:nvSpPr>
            <p:cNvPr id="42508" name="Line 477"/>
            <p:cNvSpPr>
              <a:spLocks noChangeShapeType="1"/>
            </p:cNvSpPr>
            <p:nvPr/>
          </p:nvSpPr>
          <p:spPr bwMode="auto">
            <a:xfrm>
              <a:off x="617" y="818"/>
              <a:ext cx="1" cy="732"/>
            </a:xfrm>
            <a:prstGeom prst="line">
              <a:avLst/>
            </a:prstGeom>
            <a:noFill/>
            <a:ln w="95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509" name="Freeform 478"/>
            <p:cNvSpPr>
              <a:spLocks/>
            </p:cNvSpPr>
            <p:nvPr/>
          </p:nvSpPr>
          <p:spPr bwMode="auto">
            <a:xfrm>
              <a:off x="581" y="1538"/>
              <a:ext cx="66" cy="60"/>
            </a:xfrm>
            <a:custGeom>
              <a:avLst/>
              <a:gdLst>
                <a:gd name="T0" fmla="*/ 0 w 66"/>
                <a:gd name="T1" fmla="*/ 0 h 60"/>
                <a:gd name="T2" fmla="*/ 36 w 66"/>
                <a:gd name="T3" fmla="*/ 60 h 60"/>
                <a:gd name="T4" fmla="*/ 66 w 66"/>
                <a:gd name="T5" fmla="*/ 0 h 60"/>
                <a:gd name="T6" fmla="*/ 0 w 66"/>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60">
                  <a:moveTo>
                    <a:pt x="0" y="0"/>
                  </a:moveTo>
                  <a:lnTo>
                    <a:pt x="36" y="60"/>
                  </a:lnTo>
                  <a:lnTo>
                    <a:pt x="66" y="0"/>
                  </a:lnTo>
                  <a:lnTo>
                    <a:pt x="0" y="0"/>
                  </a:lnTo>
                  <a:close/>
                </a:path>
              </a:pathLst>
            </a:custGeom>
            <a:solidFill>
              <a:srgbClr val="FFFFCC"/>
            </a:solidFill>
            <a:ln w="9525">
              <a:solidFill>
                <a:schemeClr val="tx1"/>
              </a:solidFill>
              <a:round/>
              <a:headEnd/>
              <a:tailEnd/>
            </a:ln>
          </p:spPr>
          <p:txBody>
            <a:bodyPr/>
            <a:lstStyle/>
            <a:p>
              <a:endParaRPr lang="fr-BE">
                <a:latin typeface="Arial" panose="020B0604020202020204" pitchFamily="34" charset="0"/>
                <a:cs typeface="Arial" panose="020B0604020202020204" pitchFamily="34" charset="0"/>
              </a:endParaRPr>
            </a:p>
          </p:txBody>
        </p:sp>
      </p:grpSp>
      <p:sp>
        <p:nvSpPr>
          <p:cNvPr id="42461" name="Rectangle 479"/>
          <p:cNvSpPr>
            <a:spLocks noChangeArrowheads="1"/>
          </p:cNvSpPr>
          <p:nvPr/>
        </p:nvSpPr>
        <p:spPr bwMode="auto">
          <a:xfrm rot="-5400000">
            <a:off x="356655" y="1592777"/>
            <a:ext cx="894477"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400">
                <a:latin typeface="Arial" panose="020B0604020202020204" pitchFamily="34" charset="0"/>
                <a:cs typeface="Arial" panose="020B0604020202020204" pitchFamily="34" charset="0"/>
              </a:rPr>
              <a:t>Impairment</a:t>
            </a:r>
            <a:endParaRPr lang="de-CH" altLang="fr-FR" sz="1600">
              <a:latin typeface="Arial" panose="020B0604020202020204" pitchFamily="34" charset="0"/>
              <a:cs typeface="Arial" panose="020B0604020202020204" pitchFamily="34" charset="0"/>
            </a:endParaRPr>
          </a:p>
        </p:txBody>
      </p:sp>
      <p:sp>
        <p:nvSpPr>
          <p:cNvPr id="42462" name="Rectangle 480"/>
          <p:cNvSpPr>
            <a:spLocks noChangeArrowheads="1"/>
          </p:cNvSpPr>
          <p:nvPr/>
        </p:nvSpPr>
        <p:spPr bwMode="auto">
          <a:xfrm>
            <a:off x="2093913" y="765175"/>
            <a:ext cx="1019175" cy="276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63" name="Rectangle 481"/>
          <p:cNvSpPr>
            <a:spLocks noChangeArrowheads="1"/>
          </p:cNvSpPr>
          <p:nvPr/>
        </p:nvSpPr>
        <p:spPr bwMode="auto">
          <a:xfrm>
            <a:off x="2097085" y="984536"/>
            <a:ext cx="94897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800" b="1" dirty="0">
                <a:latin typeface="Arial" panose="020B0604020202020204" pitchFamily="34" charset="0"/>
                <a:cs typeface="Arial" panose="020B0604020202020204" pitchFamily="34" charset="0"/>
              </a:rPr>
              <a:t>CBT min</a:t>
            </a:r>
          </a:p>
        </p:txBody>
      </p:sp>
      <p:sp>
        <p:nvSpPr>
          <p:cNvPr id="42464" name="Rectangle 482"/>
          <p:cNvSpPr>
            <a:spLocks noChangeArrowheads="1"/>
          </p:cNvSpPr>
          <p:nvPr/>
        </p:nvSpPr>
        <p:spPr bwMode="auto">
          <a:xfrm>
            <a:off x="4244005" y="936911"/>
            <a:ext cx="2181225" cy="276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65" name="Rectangle 483"/>
          <p:cNvSpPr>
            <a:spLocks noChangeArrowheads="1"/>
          </p:cNvSpPr>
          <p:nvPr/>
        </p:nvSpPr>
        <p:spPr bwMode="auto">
          <a:xfrm>
            <a:off x="3933683" y="1060736"/>
            <a:ext cx="257327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800" b="1">
                <a:latin typeface="Arial" panose="020B0604020202020204" pitchFamily="34" charset="0"/>
                <a:cs typeface="Arial" panose="020B0604020202020204" pitchFamily="34" charset="0"/>
              </a:rPr>
              <a:t>Wake       Sleep     Wake</a:t>
            </a:r>
          </a:p>
        </p:txBody>
      </p:sp>
      <p:sp>
        <p:nvSpPr>
          <p:cNvPr id="42466" name="Rectangle 484"/>
          <p:cNvSpPr>
            <a:spLocks noChangeArrowheads="1"/>
          </p:cNvSpPr>
          <p:nvPr/>
        </p:nvSpPr>
        <p:spPr bwMode="auto">
          <a:xfrm>
            <a:off x="7177705" y="1594136"/>
            <a:ext cx="819150" cy="180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67" name="Rectangle 485"/>
          <p:cNvSpPr>
            <a:spLocks noChangeArrowheads="1"/>
          </p:cNvSpPr>
          <p:nvPr/>
        </p:nvSpPr>
        <p:spPr bwMode="auto">
          <a:xfrm>
            <a:off x="7016424" y="1603661"/>
            <a:ext cx="1179811"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800" b="1">
                <a:latin typeface="Arial" panose="020B0604020202020204" pitchFamily="34" charset="0"/>
                <a:cs typeface="Arial" panose="020B0604020202020204" pitchFamily="34" charset="0"/>
              </a:rPr>
              <a:t>Karolinska</a:t>
            </a:r>
            <a:endParaRPr lang="de-CH" altLang="fr-FR" sz="1800">
              <a:latin typeface="Arial" panose="020B0604020202020204" pitchFamily="34" charset="0"/>
              <a:cs typeface="Arial" panose="020B0604020202020204" pitchFamily="34" charset="0"/>
            </a:endParaRPr>
          </a:p>
        </p:txBody>
      </p:sp>
      <p:sp>
        <p:nvSpPr>
          <p:cNvPr id="42468" name="Rectangle 486"/>
          <p:cNvSpPr>
            <a:spLocks noChangeArrowheads="1"/>
          </p:cNvSpPr>
          <p:nvPr/>
        </p:nvSpPr>
        <p:spPr bwMode="auto">
          <a:xfrm>
            <a:off x="7994264" y="1603661"/>
            <a:ext cx="43282"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200" b="1">
                <a:latin typeface="Arial" panose="020B0604020202020204" pitchFamily="34" charset="0"/>
                <a:cs typeface="Arial" panose="020B0604020202020204" pitchFamily="34" charset="0"/>
              </a:rPr>
              <a:t> </a:t>
            </a:r>
            <a:endParaRPr lang="de-CH" altLang="fr-FR" sz="1600">
              <a:latin typeface="Arial" panose="020B0604020202020204" pitchFamily="34" charset="0"/>
              <a:cs typeface="Arial" panose="020B0604020202020204" pitchFamily="34" charset="0"/>
            </a:endParaRPr>
          </a:p>
        </p:txBody>
      </p:sp>
      <p:sp>
        <p:nvSpPr>
          <p:cNvPr id="42469" name="Rectangle 487"/>
          <p:cNvSpPr>
            <a:spLocks noChangeArrowheads="1"/>
          </p:cNvSpPr>
          <p:nvPr/>
        </p:nvSpPr>
        <p:spPr bwMode="auto">
          <a:xfrm>
            <a:off x="6968155" y="1813211"/>
            <a:ext cx="1238250" cy="180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70" name="Rectangle 488"/>
          <p:cNvSpPr>
            <a:spLocks noChangeArrowheads="1"/>
          </p:cNvSpPr>
          <p:nvPr/>
        </p:nvSpPr>
        <p:spPr bwMode="auto">
          <a:xfrm>
            <a:off x="7001812" y="1822736"/>
            <a:ext cx="1247136"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200" b="1">
                <a:latin typeface="Arial" panose="020B0604020202020204" pitchFamily="34" charset="0"/>
                <a:cs typeface="Arial" panose="020B0604020202020204" pitchFamily="34" charset="0"/>
              </a:rPr>
              <a:t>Sleepiness Scale</a:t>
            </a:r>
            <a:endParaRPr lang="de-CH" altLang="fr-FR" sz="1600">
              <a:latin typeface="Arial" panose="020B0604020202020204" pitchFamily="34" charset="0"/>
              <a:cs typeface="Arial" panose="020B0604020202020204" pitchFamily="34" charset="0"/>
            </a:endParaRPr>
          </a:p>
        </p:txBody>
      </p:sp>
      <p:sp>
        <p:nvSpPr>
          <p:cNvPr id="42471" name="Rectangle 489"/>
          <p:cNvSpPr>
            <a:spLocks noChangeArrowheads="1"/>
          </p:cNvSpPr>
          <p:nvPr/>
        </p:nvSpPr>
        <p:spPr bwMode="auto">
          <a:xfrm>
            <a:off x="7111030" y="2956211"/>
            <a:ext cx="952500" cy="1238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2400">
              <a:latin typeface="Arial" panose="020B0604020202020204" pitchFamily="34" charset="0"/>
              <a:cs typeface="Arial" panose="020B0604020202020204" pitchFamily="34" charset="0"/>
            </a:endParaRPr>
          </a:p>
        </p:txBody>
      </p:sp>
      <p:sp>
        <p:nvSpPr>
          <p:cNvPr id="42472" name="Rectangle 490"/>
          <p:cNvSpPr>
            <a:spLocks noChangeArrowheads="1"/>
          </p:cNvSpPr>
          <p:nvPr/>
        </p:nvSpPr>
        <p:spPr bwMode="auto">
          <a:xfrm>
            <a:off x="6832331" y="2751491"/>
            <a:ext cx="1660711"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400" dirty="0" smtClean="0">
                <a:latin typeface="Arial" panose="020B0604020202020204" pitchFamily="34" charset="0"/>
                <a:cs typeface="Arial" panose="020B0604020202020204" pitchFamily="34" charset="0"/>
              </a:rPr>
              <a:t>Median </a:t>
            </a:r>
            <a:r>
              <a:rPr lang="de-CH" altLang="fr-FR" sz="1400" dirty="0" err="1">
                <a:latin typeface="Arial" panose="020B0604020202020204" pitchFamily="34" charset="0"/>
                <a:cs typeface="Arial" panose="020B0604020202020204" pitchFamily="34" charset="0"/>
              </a:rPr>
              <a:t>reaction</a:t>
            </a:r>
            <a:r>
              <a:rPr lang="de-CH" altLang="fr-FR" sz="1400" dirty="0">
                <a:latin typeface="Arial" panose="020B0604020202020204" pitchFamily="34" charset="0"/>
                <a:cs typeface="Arial" panose="020B0604020202020204" pitchFamily="34" charset="0"/>
              </a:rPr>
              <a:t> time</a:t>
            </a:r>
          </a:p>
        </p:txBody>
      </p:sp>
      <p:sp>
        <p:nvSpPr>
          <p:cNvPr id="42473" name="Rectangle 491"/>
          <p:cNvSpPr>
            <a:spLocks noChangeArrowheads="1"/>
          </p:cNvSpPr>
          <p:nvPr/>
        </p:nvSpPr>
        <p:spPr bwMode="auto">
          <a:xfrm>
            <a:off x="6720505" y="2470436"/>
            <a:ext cx="1733550" cy="180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74" name="Rectangle 492"/>
          <p:cNvSpPr>
            <a:spLocks noChangeArrowheads="1"/>
          </p:cNvSpPr>
          <p:nvPr/>
        </p:nvSpPr>
        <p:spPr bwMode="auto">
          <a:xfrm>
            <a:off x="6313857" y="2479961"/>
            <a:ext cx="2611933"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800" b="1">
                <a:latin typeface="Arial" panose="020B0604020202020204" pitchFamily="34" charset="0"/>
                <a:cs typeface="Arial" panose="020B0604020202020204" pitchFamily="34" charset="0"/>
              </a:rPr>
              <a:t>Psychomotor Vigilance </a:t>
            </a:r>
            <a:endParaRPr lang="de-CH" altLang="fr-FR" sz="1800">
              <a:latin typeface="Arial" panose="020B0604020202020204" pitchFamily="34" charset="0"/>
              <a:cs typeface="Arial" panose="020B0604020202020204" pitchFamily="34" charset="0"/>
            </a:endParaRPr>
          </a:p>
        </p:txBody>
      </p:sp>
      <p:sp>
        <p:nvSpPr>
          <p:cNvPr id="42475" name="Rectangle 493"/>
          <p:cNvSpPr>
            <a:spLocks noChangeArrowheads="1"/>
          </p:cNvSpPr>
          <p:nvPr/>
        </p:nvSpPr>
        <p:spPr bwMode="auto">
          <a:xfrm>
            <a:off x="7120555" y="2651411"/>
            <a:ext cx="933450" cy="180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77" name="Rectangle 495"/>
          <p:cNvSpPr>
            <a:spLocks noChangeArrowheads="1"/>
          </p:cNvSpPr>
          <p:nvPr/>
        </p:nvSpPr>
        <p:spPr bwMode="auto">
          <a:xfrm>
            <a:off x="6663355" y="3965861"/>
            <a:ext cx="1847850" cy="276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78" name="Rectangle 496"/>
          <p:cNvSpPr>
            <a:spLocks noChangeArrowheads="1"/>
          </p:cNvSpPr>
          <p:nvPr/>
        </p:nvSpPr>
        <p:spPr bwMode="auto">
          <a:xfrm>
            <a:off x="6758605" y="4023011"/>
            <a:ext cx="1666875" cy="180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79" name="Rectangle 497"/>
          <p:cNvSpPr>
            <a:spLocks noChangeArrowheads="1"/>
          </p:cNvSpPr>
          <p:nvPr/>
        </p:nvSpPr>
        <p:spPr bwMode="auto">
          <a:xfrm>
            <a:off x="6366976" y="4023011"/>
            <a:ext cx="2526334"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800" b="1">
                <a:latin typeface="Arial" panose="020B0604020202020204" pitchFamily="34" charset="0"/>
                <a:cs typeface="Arial" panose="020B0604020202020204" pitchFamily="34" charset="0"/>
              </a:rPr>
              <a:t>Cognitive Performance</a:t>
            </a:r>
            <a:endParaRPr lang="de-CH" altLang="fr-FR" sz="1800">
              <a:latin typeface="Arial" panose="020B0604020202020204" pitchFamily="34" charset="0"/>
              <a:cs typeface="Arial" panose="020B0604020202020204" pitchFamily="34" charset="0"/>
            </a:endParaRPr>
          </a:p>
        </p:txBody>
      </p:sp>
      <p:sp>
        <p:nvSpPr>
          <p:cNvPr id="42480" name="Rectangle 498"/>
          <p:cNvSpPr>
            <a:spLocks noChangeArrowheads="1"/>
          </p:cNvSpPr>
          <p:nvPr/>
        </p:nvSpPr>
        <p:spPr bwMode="auto">
          <a:xfrm>
            <a:off x="6444280" y="4165886"/>
            <a:ext cx="2286000" cy="2476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81" name="Rectangle 499"/>
          <p:cNvSpPr>
            <a:spLocks noChangeArrowheads="1"/>
          </p:cNvSpPr>
          <p:nvPr/>
        </p:nvSpPr>
        <p:spPr bwMode="auto">
          <a:xfrm>
            <a:off x="6539530" y="4223036"/>
            <a:ext cx="2095500" cy="152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82" name="Rectangle 500"/>
          <p:cNvSpPr>
            <a:spLocks noChangeArrowheads="1"/>
          </p:cNvSpPr>
          <p:nvPr/>
        </p:nvSpPr>
        <p:spPr bwMode="auto">
          <a:xfrm>
            <a:off x="6236549" y="4273505"/>
            <a:ext cx="2703048"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400" dirty="0">
                <a:latin typeface="Arial" panose="020B0604020202020204" pitchFamily="34" charset="0"/>
                <a:cs typeface="Arial" panose="020B0604020202020204" pitchFamily="34" charset="0"/>
              </a:rPr>
              <a:t>(# </a:t>
            </a:r>
            <a:r>
              <a:rPr lang="de-CH" altLang="fr-FR" sz="1400" dirty="0" err="1">
                <a:latin typeface="Arial" panose="020B0604020202020204" pitchFamily="34" charset="0"/>
                <a:cs typeface="Arial" panose="020B0604020202020204" pitchFamily="34" charset="0"/>
              </a:rPr>
              <a:t>of</a:t>
            </a:r>
            <a:r>
              <a:rPr lang="de-CH" altLang="fr-FR" sz="1400" dirty="0">
                <a:latin typeface="Arial" panose="020B0604020202020204" pitchFamily="34" charset="0"/>
                <a:cs typeface="Arial" panose="020B0604020202020204" pitchFamily="34" charset="0"/>
              </a:rPr>
              <a:t> </a:t>
            </a:r>
            <a:r>
              <a:rPr lang="de-CH" altLang="fr-FR" sz="1400" dirty="0" err="1">
                <a:latin typeface="Arial" panose="020B0604020202020204" pitchFamily="34" charset="0"/>
                <a:cs typeface="Arial" panose="020B0604020202020204" pitchFamily="34" charset="0"/>
              </a:rPr>
              <a:t>Attempts</a:t>
            </a:r>
            <a:r>
              <a:rPr lang="de-CH" altLang="fr-FR" sz="1400" dirty="0">
                <a:latin typeface="Arial" panose="020B0604020202020204" pitchFamily="34" charset="0"/>
                <a:cs typeface="Arial" panose="020B0604020202020204" pitchFamily="34" charset="0"/>
              </a:rPr>
              <a:t> in an Addition Task)</a:t>
            </a:r>
          </a:p>
        </p:txBody>
      </p:sp>
      <p:sp>
        <p:nvSpPr>
          <p:cNvPr id="42483" name="Rectangle 501"/>
          <p:cNvSpPr>
            <a:spLocks noChangeArrowheads="1"/>
          </p:cNvSpPr>
          <p:nvPr/>
        </p:nvSpPr>
        <p:spPr bwMode="auto">
          <a:xfrm>
            <a:off x="6768130" y="5289836"/>
            <a:ext cx="1638300" cy="180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84" name="Rectangle 502"/>
          <p:cNvSpPr>
            <a:spLocks noChangeArrowheads="1"/>
          </p:cNvSpPr>
          <p:nvPr/>
        </p:nvSpPr>
        <p:spPr bwMode="auto">
          <a:xfrm>
            <a:off x="6381449" y="5299361"/>
            <a:ext cx="2487862"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800" b="1">
                <a:latin typeface="Arial" panose="020B0604020202020204" pitchFamily="34" charset="0"/>
                <a:cs typeface="Arial" panose="020B0604020202020204" pitchFamily="34" charset="0"/>
              </a:rPr>
              <a:t>Probed Recall Memory</a:t>
            </a:r>
            <a:endParaRPr lang="de-CH" altLang="fr-FR" sz="1800">
              <a:latin typeface="Arial" panose="020B0604020202020204" pitchFamily="34" charset="0"/>
              <a:cs typeface="Arial" panose="020B0604020202020204" pitchFamily="34" charset="0"/>
            </a:endParaRPr>
          </a:p>
        </p:txBody>
      </p:sp>
      <p:sp>
        <p:nvSpPr>
          <p:cNvPr id="42485" name="Rectangle 503"/>
          <p:cNvSpPr>
            <a:spLocks noChangeArrowheads="1"/>
          </p:cNvSpPr>
          <p:nvPr/>
        </p:nvSpPr>
        <p:spPr bwMode="auto">
          <a:xfrm>
            <a:off x="6844330" y="5499386"/>
            <a:ext cx="1485900" cy="152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86" name="Rectangle 504"/>
          <p:cNvSpPr>
            <a:spLocks noChangeArrowheads="1"/>
          </p:cNvSpPr>
          <p:nvPr/>
        </p:nvSpPr>
        <p:spPr bwMode="auto">
          <a:xfrm>
            <a:off x="6627782" y="5508911"/>
            <a:ext cx="1945982"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fr-FR" sz="1400">
                <a:latin typeface="Arial" panose="020B0604020202020204" pitchFamily="34" charset="0"/>
                <a:cs typeface="Arial" panose="020B0604020202020204" pitchFamily="34" charset="0"/>
              </a:rPr>
              <a:t>(# of correct Word Pairs)</a:t>
            </a:r>
          </a:p>
        </p:txBody>
      </p:sp>
      <p:grpSp>
        <p:nvGrpSpPr>
          <p:cNvPr id="42487" name="Group 505"/>
          <p:cNvGrpSpPr>
            <a:grpSpLocks/>
          </p:cNvGrpSpPr>
          <p:nvPr/>
        </p:nvGrpSpPr>
        <p:grpSpPr bwMode="auto">
          <a:xfrm>
            <a:off x="4259880" y="3718211"/>
            <a:ext cx="676275" cy="849313"/>
            <a:chOff x="3533" y="2342"/>
            <a:chExt cx="426" cy="535"/>
          </a:xfrm>
        </p:grpSpPr>
        <p:sp>
          <p:nvSpPr>
            <p:cNvPr id="42489" name="Freeform 506"/>
            <p:cNvSpPr>
              <a:spLocks/>
            </p:cNvSpPr>
            <p:nvPr/>
          </p:nvSpPr>
          <p:spPr bwMode="auto">
            <a:xfrm>
              <a:off x="3551" y="2414"/>
              <a:ext cx="396" cy="426"/>
            </a:xfrm>
            <a:custGeom>
              <a:avLst/>
              <a:gdLst>
                <a:gd name="T0" fmla="*/ 0 w 396"/>
                <a:gd name="T1" fmla="*/ 0 h 426"/>
                <a:gd name="T2" fmla="*/ 132 w 396"/>
                <a:gd name="T3" fmla="*/ 90 h 426"/>
                <a:gd name="T4" fmla="*/ 264 w 396"/>
                <a:gd name="T5" fmla="*/ 372 h 426"/>
                <a:gd name="T6" fmla="*/ 396 w 396"/>
                <a:gd name="T7" fmla="*/ 426 h 4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 h="426">
                  <a:moveTo>
                    <a:pt x="0" y="0"/>
                  </a:moveTo>
                  <a:lnTo>
                    <a:pt x="132" y="90"/>
                  </a:lnTo>
                  <a:lnTo>
                    <a:pt x="264" y="372"/>
                  </a:lnTo>
                  <a:lnTo>
                    <a:pt x="396" y="426"/>
                  </a:lnTo>
                </a:path>
              </a:pathLst>
            </a:custGeom>
            <a:noFill/>
            <a:ln w="19050" cap="rnd"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a:latin typeface="Arial" panose="020B0604020202020204" pitchFamily="34" charset="0"/>
                <a:cs typeface="Arial" panose="020B0604020202020204" pitchFamily="34" charset="0"/>
              </a:endParaRPr>
            </a:p>
          </p:txBody>
        </p:sp>
        <p:sp>
          <p:nvSpPr>
            <p:cNvPr id="42490" name="Line 507"/>
            <p:cNvSpPr>
              <a:spLocks noChangeShapeType="1"/>
            </p:cNvSpPr>
            <p:nvPr/>
          </p:nvSpPr>
          <p:spPr bwMode="auto">
            <a:xfrm flipV="1">
              <a:off x="3551" y="2342"/>
              <a:ext cx="0" cy="72"/>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91" name="Line 508"/>
            <p:cNvSpPr>
              <a:spLocks noChangeShapeType="1"/>
            </p:cNvSpPr>
            <p:nvPr/>
          </p:nvSpPr>
          <p:spPr bwMode="auto">
            <a:xfrm>
              <a:off x="3551" y="2414"/>
              <a:ext cx="0" cy="72"/>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92" name="Oval 509"/>
            <p:cNvSpPr>
              <a:spLocks noChangeArrowheads="1"/>
            </p:cNvSpPr>
            <p:nvPr/>
          </p:nvSpPr>
          <p:spPr bwMode="auto">
            <a:xfrm>
              <a:off x="3533" y="2396"/>
              <a:ext cx="36" cy="30"/>
            </a:xfrm>
            <a:prstGeom prst="ellipse">
              <a:avLst/>
            </a:prstGeom>
            <a:solidFill>
              <a:srgbClr val="FFFFFF"/>
            </a:solidFill>
            <a:ln w="19050">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93" name="Line 510"/>
            <p:cNvSpPr>
              <a:spLocks noChangeShapeType="1"/>
            </p:cNvSpPr>
            <p:nvPr/>
          </p:nvSpPr>
          <p:spPr bwMode="auto">
            <a:xfrm flipV="1">
              <a:off x="3683" y="2462"/>
              <a:ext cx="1" cy="42"/>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94" name="Line 511"/>
            <p:cNvSpPr>
              <a:spLocks noChangeShapeType="1"/>
            </p:cNvSpPr>
            <p:nvPr/>
          </p:nvSpPr>
          <p:spPr bwMode="auto">
            <a:xfrm>
              <a:off x="3683" y="2462"/>
              <a:ext cx="1" cy="1"/>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95" name="Line 512"/>
            <p:cNvSpPr>
              <a:spLocks noChangeShapeType="1"/>
            </p:cNvSpPr>
            <p:nvPr/>
          </p:nvSpPr>
          <p:spPr bwMode="auto">
            <a:xfrm>
              <a:off x="3683" y="2504"/>
              <a:ext cx="1" cy="48"/>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96" name="Line 513"/>
            <p:cNvSpPr>
              <a:spLocks noChangeShapeType="1"/>
            </p:cNvSpPr>
            <p:nvPr/>
          </p:nvSpPr>
          <p:spPr bwMode="auto">
            <a:xfrm>
              <a:off x="3683" y="2552"/>
              <a:ext cx="1" cy="1"/>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97" name="Oval 514"/>
            <p:cNvSpPr>
              <a:spLocks noChangeArrowheads="1"/>
            </p:cNvSpPr>
            <p:nvPr/>
          </p:nvSpPr>
          <p:spPr bwMode="auto">
            <a:xfrm>
              <a:off x="3665" y="2486"/>
              <a:ext cx="36" cy="36"/>
            </a:xfrm>
            <a:prstGeom prst="ellipse">
              <a:avLst/>
            </a:prstGeom>
            <a:solidFill>
              <a:srgbClr val="FFFFFF"/>
            </a:solidFill>
            <a:ln w="19050">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498" name="Line 515"/>
            <p:cNvSpPr>
              <a:spLocks noChangeShapeType="1"/>
            </p:cNvSpPr>
            <p:nvPr/>
          </p:nvSpPr>
          <p:spPr bwMode="auto">
            <a:xfrm flipV="1">
              <a:off x="3815" y="2726"/>
              <a:ext cx="1" cy="54"/>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499" name="Line 516"/>
            <p:cNvSpPr>
              <a:spLocks noChangeShapeType="1"/>
            </p:cNvSpPr>
            <p:nvPr/>
          </p:nvSpPr>
          <p:spPr bwMode="auto">
            <a:xfrm>
              <a:off x="3815" y="2726"/>
              <a:ext cx="1" cy="1"/>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500" name="Line 517"/>
            <p:cNvSpPr>
              <a:spLocks noChangeShapeType="1"/>
            </p:cNvSpPr>
            <p:nvPr/>
          </p:nvSpPr>
          <p:spPr bwMode="auto">
            <a:xfrm>
              <a:off x="3815" y="2780"/>
              <a:ext cx="1" cy="60"/>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501" name="Line 518"/>
            <p:cNvSpPr>
              <a:spLocks noChangeShapeType="1"/>
            </p:cNvSpPr>
            <p:nvPr/>
          </p:nvSpPr>
          <p:spPr bwMode="auto">
            <a:xfrm>
              <a:off x="3815" y="2840"/>
              <a:ext cx="1" cy="1"/>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502" name="Oval 519"/>
            <p:cNvSpPr>
              <a:spLocks noChangeArrowheads="1"/>
            </p:cNvSpPr>
            <p:nvPr/>
          </p:nvSpPr>
          <p:spPr bwMode="auto">
            <a:xfrm>
              <a:off x="3797" y="2762"/>
              <a:ext cx="30" cy="36"/>
            </a:xfrm>
            <a:prstGeom prst="ellipse">
              <a:avLst/>
            </a:prstGeom>
            <a:solidFill>
              <a:srgbClr val="FFFFFF"/>
            </a:solidFill>
            <a:ln w="19050">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sp>
          <p:nvSpPr>
            <p:cNvPr id="42503" name="Line 520"/>
            <p:cNvSpPr>
              <a:spLocks noChangeShapeType="1"/>
            </p:cNvSpPr>
            <p:nvPr/>
          </p:nvSpPr>
          <p:spPr bwMode="auto">
            <a:xfrm flipV="1">
              <a:off x="3947" y="2804"/>
              <a:ext cx="1" cy="36"/>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504" name="Line 521"/>
            <p:cNvSpPr>
              <a:spLocks noChangeShapeType="1"/>
            </p:cNvSpPr>
            <p:nvPr/>
          </p:nvSpPr>
          <p:spPr bwMode="auto">
            <a:xfrm>
              <a:off x="3947" y="2804"/>
              <a:ext cx="1" cy="6"/>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505" name="Line 522"/>
            <p:cNvSpPr>
              <a:spLocks noChangeShapeType="1"/>
            </p:cNvSpPr>
            <p:nvPr/>
          </p:nvSpPr>
          <p:spPr bwMode="auto">
            <a:xfrm>
              <a:off x="3947" y="2840"/>
              <a:ext cx="1" cy="36"/>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506" name="Line 523"/>
            <p:cNvSpPr>
              <a:spLocks noChangeShapeType="1"/>
            </p:cNvSpPr>
            <p:nvPr/>
          </p:nvSpPr>
          <p:spPr bwMode="auto">
            <a:xfrm>
              <a:off x="3947" y="2876"/>
              <a:ext cx="1" cy="1"/>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Arial" panose="020B0604020202020204" pitchFamily="34" charset="0"/>
                <a:cs typeface="Arial" panose="020B0604020202020204" pitchFamily="34" charset="0"/>
              </a:endParaRPr>
            </a:p>
          </p:txBody>
        </p:sp>
        <p:sp>
          <p:nvSpPr>
            <p:cNvPr id="42507" name="Oval 524"/>
            <p:cNvSpPr>
              <a:spLocks noChangeArrowheads="1"/>
            </p:cNvSpPr>
            <p:nvPr/>
          </p:nvSpPr>
          <p:spPr bwMode="auto">
            <a:xfrm>
              <a:off x="3929" y="2822"/>
              <a:ext cx="30" cy="30"/>
            </a:xfrm>
            <a:prstGeom prst="ellipse">
              <a:avLst/>
            </a:prstGeom>
            <a:solidFill>
              <a:srgbClr val="FFFFFF"/>
            </a:solidFill>
            <a:ln w="19050">
              <a:solidFill>
                <a:schemeClr val="tx1"/>
              </a:solidFill>
              <a:round/>
              <a:headEnd/>
              <a:tailEnd/>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fr-FR" sz="1800">
                <a:latin typeface="Arial" panose="020B0604020202020204" pitchFamily="34" charset="0"/>
                <a:cs typeface="Arial" panose="020B0604020202020204" pitchFamily="34" charset="0"/>
              </a:endParaRPr>
            </a:p>
          </p:txBody>
        </p:sp>
      </p:grpSp>
      <p:sp>
        <p:nvSpPr>
          <p:cNvPr id="42488" name="Text Box 525"/>
          <p:cNvSpPr txBox="1">
            <a:spLocks noChangeArrowheads="1"/>
          </p:cNvSpPr>
          <p:nvPr/>
        </p:nvSpPr>
        <p:spPr bwMode="auto">
          <a:xfrm>
            <a:off x="6660232" y="6577806"/>
            <a:ext cx="2310504" cy="2769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fr-FR" sz="1200" dirty="0">
                <a:latin typeface="Arial" panose="020B0604020202020204" pitchFamily="34" charset="0"/>
                <a:cs typeface="Arial" panose="020B0604020202020204" pitchFamily="34" charset="0"/>
              </a:rPr>
              <a:t>Modified from Wyatt et al. 1999</a:t>
            </a:r>
          </a:p>
        </p:txBody>
      </p:sp>
      <p:cxnSp>
        <p:nvCxnSpPr>
          <p:cNvPr id="514" name="Gerade Verbindung 207"/>
          <p:cNvCxnSpPr/>
          <p:nvPr/>
        </p:nvCxnSpPr>
        <p:spPr>
          <a:xfrm>
            <a:off x="0" y="902935"/>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515" name="Рисунок 5" descr="Logo_CRC_IVI.tif"/>
          <p:cNvPicPr>
            <a:picLocks noChangeAspect="1"/>
          </p:cNvPicPr>
          <p:nvPr/>
        </p:nvPicPr>
        <p:blipFill>
          <a:blip r:embed="rId3" cstate="print"/>
          <a:srcRect l="7141" t="7899" r="82016" b="70411"/>
          <a:stretch>
            <a:fillRect/>
          </a:stretch>
        </p:blipFill>
        <p:spPr>
          <a:xfrm>
            <a:off x="8151582" y="260648"/>
            <a:ext cx="636677" cy="716416"/>
          </a:xfrm>
          <a:prstGeom prst="rect">
            <a:avLst/>
          </a:prstGeom>
        </p:spPr>
      </p:pic>
    </p:spTree>
    <p:extLst>
      <p:ext uri="{BB962C8B-B14F-4D97-AF65-F5344CB8AC3E}">
        <p14:creationId xmlns:p14="http://schemas.microsoft.com/office/powerpoint/2010/main" val="8820541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5561" y="1326625"/>
            <a:ext cx="5264936" cy="4796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llipse 3"/>
          <p:cNvSpPr/>
          <p:nvPr/>
        </p:nvSpPr>
        <p:spPr>
          <a:xfrm>
            <a:off x="3685274" y="2567528"/>
            <a:ext cx="166261" cy="21602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p:cNvSpPr/>
          <p:nvPr/>
        </p:nvSpPr>
        <p:spPr>
          <a:xfrm>
            <a:off x="3075650" y="2567528"/>
            <a:ext cx="166261" cy="21602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p:cNvSpPr/>
          <p:nvPr/>
        </p:nvSpPr>
        <p:spPr>
          <a:xfrm>
            <a:off x="4350319" y="2567528"/>
            <a:ext cx="166261" cy="21602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p:cNvSpPr/>
          <p:nvPr/>
        </p:nvSpPr>
        <p:spPr>
          <a:xfrm>
            <a:off x="5015364" y="2567528"/>
            <a:ext cx="166261" cy="21602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p:cNvSpPr/>
          <p:nvPr/>
        </p:nvSpPr>
        <p:spPr>
          <a:xfrm>
            <a:off x="5680408" y="2567528"/>
            <a:ext cx="166261" cy="21602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3699269" y="4996693"/>
            <a:ext cx="166261" cy="21602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a:off x="3075650" y="5015800"/>
            <a:ext cx="166261" cy="21602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a:off x="4350319" y="5015800"/>
            <a:ext cx="166261" cy="21602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5015364" y="5015800"/>
            <a:ext cx="166261" cy="21602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a:off x="5680408" y="5015800"/>
            <a:ext cx="166261" cy="21602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ZoneTexte 4"/>
          <p:cNvSpPr txBox="1"/>
          <p:nvPr/>
        </p:nvSpPr>
        <p:spPr>
          <a:xfrm>
            <a:off x="5292080" y="6165304"/>
            <a:ext cx="2315054" cy="246221"/>
          </a:xfrm>
          <a:prstGeom prst="rect">
            <a:avLst/>
          </a:prstGeom>
          <a:noFill/>
        </p:spPr>
        <p:txBody>
          <a:bodyPr wrap="square" rtlCol="0">
            <a:spAutoFit/>
          </a:bodyPr>
          <a:lstStyle/>
          <a:p>
            <a:r>
              <a:rPr lang="fr-BE" sz="1000" dirty="0" smtClean="0">
                <a:latin typeface="Arial" panose="020B0604020202020204" pitchFamily="34" charset="0"/>
                <a:cs typeface="Arial" panose="020B0604020202020204" pitchFamily="34" charset="0"/>
              </a:rPr>
              <a:t>Brain </a:t>
            </a:r>
            <a:r>
              <a:rPr lang="fr-BE" sz="1000" dirty="0" err="1" smtClean="0">
                <a:latin typeface="Arial" panose="020B0604020202020204" pitchFamily="34" charset="0"/>
                <a:cs typeface="Arial" panose="020B0604020202020204" pitchFamily="34" charset="0"/>
              </a:rPr>
              <a:t>imaging</a:t>
            </a:r>
            <a:r>
              <a:rPr lang="fr-BE" sz="1000" dirty="0" smtClean="0">
                <a:latin typeface="Arial" panose="020B0604020202020204" pitchFamily="34" charset="0"/>
                <a:cs typeface="Arial" panose="020B0604020202020204" pitchFamily="34" charset="0"/>
              </a:rPr>
              <a:t> (</a:t>
            </a:r>
            <a:r>
              <a:rPr lang="fr-BE" sz="1000" dirty="0" err="1" smtClean="0">
                <a:latin typeface="Arial" panose="020B0604020202020204" pitchFamily="34" charset="0"/>
                <a:cs typeface="Arial" panose="020B0604020202020204" pitchFamily="34" charset="0"/>
              </a:rPr>
              <a:t>fMRI</a:t>
            </a:r>
            <a:r>
              <a:rPr lang="fr-BE" sz="1000" dirty="0" smtClean="0">
                <a:latin typeface="Arial" panose="020B0604020202020204" pitchFamily="34" charset="0"/>
                <a:cs typeface="Arial" panose="020B0604020202020204" pitchFamily="34" charset="0"/>
              </a:rPr>
              <a:t>)</a:t>
            </a:r>
          </a:p>
        </p:txBody>
      </p:sp>
      <p:sp>
        <p:nvSpPr>
          <p:cNvPr id="17" name="Ellipse 16"/>
          <p:cNvSpPr/>
          <p:nvPr/>
        </p:nvSpPr>
        <p:spPr>
          <a:xfrm>
            <a:off x="5148064" y="6186374"/>
            <a:ext cx="105569" cy="12294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latin typeface="Arial" panose="020B0604020202020204" pitchFamily="34" charset="0"/>
              <a:cs typeface="Arial" panose="020B0604020202020204" pitchFamily="34" charset="0"/>
            </a:endParaRPr>
          </a:p>
        </p:txBody>
      </p:sp>
      <p:sp>
        <p:nvSpPr>
          <p:cNvPr id="2" name="ZoneTexte 1"/>
          <p:cNvSpPr txBox="1"/>
          <p:nvPr/>
        </p:nvSpPr>
        <p:spPr>
          <a:xfrm>
            <a:off x="6804248" y="6525344"/>
            <a:ext cx="3855720" cy="307777"/>
          </a:xfrm>
          <a:prstGeom prst="rect">
            <a:avLst/>
          </a:prstGeom>
          <a:noFill/>
        </p:spPr>
        <p:txBody>
          <a:bodyPr wrap="square" rtlCol="0">
            <a:spAutoFit/>
          </a:bodyPr>
          <a:lstStyle/>
          <a:p>
            <a:pPr algn="l"/>
            <a:r>
              <a:rPr lang="fr-BE" sz="1400" dirty="0" err="1" smtClean="0">
                <a:latin typeface="Arial" panose="020B0604020202020204" pitchFamily="34" charset="0"/>
                <a:cs typeface="Arial" panose="020B0604020202020204" pitchFamily="34" charset="0"/>
              </a:rPr>
              <a:t>e.g</a:t>
            </a:r>
            <a:r>
              <a:rPr lang="fr-BE" sz="1400" dirty="0" smtClean="0">
                <a:latin typeface="Arial" panose="020B0604020202020204" pitchFamily="34" charset="0"/>
                <a:cs typeface="Arial" panose="020B0604020202020204" pitchFamily="34" charset="0"/>
              </a:rPr>
              <a:t>. Maire et al., 2014, 2018</a:t>
            </a:r>
            <a:endParaRPr lang="de-DE" sz="1400" dirty="0">
              <a:latin typeface="Arial" panose="020B0604020202020204" pitchFamily="34" charset="0"/>
              <a:cs typeface="Arial" panose="020B0604020202020204" pitchFamily="34" charset="0"/>
            </a:endParaRPr>
          </a:p>
        </p:txBody>
      </p:sp>
      <p:sp>
        <p:nvSpPr>
          <p:cNvPr id="3" name="Rectangle 2"/>
          <p:cNvSpPr/>
          <p:nvPr/>
        </p:nvSpPr>
        <p:spPr bwMode="auto">
          <a:xfrm>
            <a:off x="1524000" y="1480904"/>
            <a:ext cx="365760" cy="5044440"/>
          </a:xfrm>
          <a:prstGeom prst="rect">
            <a:avLst/>
          </a:prstGeom>
          <a:solidFill>
            <a:schemeClr val="bg1"/>
          </a:solidFill>
          <a:ln w="19050" cap="rnd" cmpd="sng" algn="ctr">
            <a:solidFill>
              <a:schemeClr val="bg1"/>
            </a:solidFill>
            <a:prstDash val="sysDot"/>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1" i="0" u="none" strike="noStrike" cap="none" normalizeH="0" baseline="0" smtClean="0">
              <a:ln>
                <a:noFill/>
              </a:ln>
              <a:solidFill>
                <a:schemeClr val="tx1"/>
              </a:solidFill>
              <a:effectLst/>
              <a:latin typeface="Times New Roman" pitchFamily="18" charset="0"/>
            </a:endParaRPr>
          </a:p>
        </p:txBody>
      </p:sp>
      <p:sp>
        <p:nvSpPr>
          <p:cNvPr id="20" name="Text Box 3"/>
          <p:cNvSpPr txBox="1">
            <a:spLocks noChangeArrowheads="1"/>
          </p:cNvSpPr>
          <p:nvPr/>
        </p:nvSpPr>
        <p:spPr bwMode="auto">
          <a:xfrm>
            <a:off x="0" y="408158"/>
            <a:ext cx="88900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CH" altLang="fr-FR" sz="2400" b="1" dirty="0" smtClean="0">
                <a:latin typeface="Arial" panose="020B0604020202020204" pitchFamily="34" charset="0"/>
                <a:cs typeface="Arial" panose="020B0604020202020204" pitchFamily="34" charset="0"/>
              </a:rPr>
              <a:t>Constant Routine Protocol</a:t>
            </a:r>
            <a:endParaRPr lang="de-CH" altLang="fr-FR" sz="2400" b="1" dirty="0">
              <a:latin typeface="Arial" panose="020B0604020202020204" pitchFamily="34" charset="0"/>
              <a:cs typeface="Arial" panose="020B0604020202020204" pitchFamily="34" charset="0"/>
            </a:endParaRPr>
          </a:p>
        </p:txBody>
      </p:sp>
      <p:cxnSp>
        <p:nvCxnSpPr>
          <p:cNvPr id="21" name="Gerade Verbindung 207"/>
          <p:cNvCxnSpPr/>
          <p:nvPr/>
        </p:nvCxnSpPr>
        <p:spPr>
          <a:xfrm>
            <a:off x="0" y="1190967"/>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2" name="Рисунок 5" descr="Logo_CRC_IVI.tif"/>
          <p:cNvPicPr>
            <a:picLocks noChangeAspect="1"/>
          </p:cNvPicPr>
          <p:nvPr/>
        </p:nvPicPr>
        <p:blipFill>
          <a:blip r:embed="rId4" cstate="print"/>
          <a:srcRect l="7141" t="7899" r="82016" b="70411"/>
          <a:stretch>
            <a:fillRect/>
          </a:stretch>
        </p:blipFill>
        <p:spPr>
          <a:xfrm>
            <a:off x="8151582" y="548680"/>
            <a:ext cx="636677" cy="716416"/>
          </a:xfrm>
          <a:prstGeom prst="rect">
            <a:avLst/>
          </a:prstGeom>
        </p:spPr>
      </p:pic>
    </p:spTree>
    <p:extLst>
      <p:ext uri="{BB962C8B-B14F-4D97-AF65-F5344CB8AC3E}">
        <p14:creationId xmlns:p14="http://schemas.microsoft.com/office/powerpoint/2010/main" val="30966849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p:cNvPicPr>
            <a:picLocks noChangeAspect="1" noChangeArrowheads="1"/>
          </p:cNvPicPr>
          <p:nvPr/>
        </p:nvPicPr>
        <p:blipFill rotWithShape="1">
          <a:blip r:embed="rId3"/>
          <a:srcRect t="8846" r="59610"/>
          <a:stretch/>
        </p:blipFill>
        <p:spPr bwMode="auto">
          <a:xfrm>
            <a:off x="255588" y="1308100"/>
            <a:ext cx="5343525" cy="46974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srcRect l="84962" t="29757" b="37483"/>
          <a:stretch/>
        </p:blipFill>
        <p:spPr bwMode="auto">
          <a:xfrm>
            <a:off x="6246813" y="2630488"/>
            <a:ext cx="1920875" cy="16875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58738" y="138966"/>
            <a:ext cx="8348662" cy="830997"/>
          </a:xfrm>
          <a:prstGeom prst="rect">
            <a:avLst/>
          </a:prstGeom>
        </p:spPr>
        <p:txBody>
          <a:bodyPr>
            <a:spAutoFit/>
          </a:bodyPr>
          <a:lstStyle/>
          <a:p>
            <a:pPr algn="ctr">
              <a:defRPr/>
            </a:pPr>
            <a:r>
              <a:rPr lang="en-US" sz="2400" dirty="0" smtClean="0">
                <a:solidFill>
                  <a:schemeClr val="accent4">
                    <a:lumMod val="10000"/>
                  </a:schemeClr>
                </a:solidFill>
                <a:latin typeface="Arial" panose="020B0604020202020204" pitchFamily="34" charset="0"/>
                <a:cs typeface="Arial" panose="020B0604020202020204" pitchFamily="34" charset="0"/>
              </a:rPr>
              <a:t>Circadian </a:t>
            </a:r>
            <a:r>
              <a:rPr lang="en-US" sz="2400" dirty="0">
                <a:solidFill>
                  <a:schemeClr val="accent4">
                    <a:lumMod val="10000"/>
                  </a:schemeClr>
                </a:solidFill>
                <a:latin typeface="Arial" panose="020B0604020202020204" pitchFamily="34" charset="0"/>
                <a:cs typeface="Arial" panose="020B0604020202020204" pitchFamily="34" charset="0"/>
              </a:rPr>
              <a:t>and Sleep-Wake dependent Modulation of the Sleep efficiency</a:t>
            </a:r>
          </a:p>
        </p:txBody>
      </p:sp>
      <p:sp>
        <p:nvSpPr>
          <p:cNvPr id="35845" name="Textfeld 4"/>
          <p:cNvSpPr txBox="1">
            <a:spLocks noChangeArrowheads="1"/>
          </p:cNvSpPr>
          <p:nvPr/>
        </p:nvSpPr>
        <p:spPr bwMode="auto">
          <a:xfrm>
            <a:off x="7387902" y="6577607"/>
            <a:ext cx="21526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de-CH" altLang="fr-FR" sz="1400" dirty="0">
                <a:latin typeface="Arial" panose="020B0604020202020204" pitchFamily="34" charset="0"/>
                <a:cs typeface="Arial" panose="020B0604020202020204" pitchFamily="34" charset="0"/>
              </a:rPr>
              <a:t>Münch et al., 2005</a:t>
            </a:r>
          </a:p>
        </p:txBody>
      </p:sp>
      <p:sp>
        <p:nvSpPr>
          <p:cNvPr id="6" name="Rechteck 5"/>
          <p:cNvSpPr/>
          <p:nvPr/>
        </p:nvSpPr>
        <p:spPr>
          <a:xfrm>
            <a:off x="5387975" y="1262063"/>
            <a:ext cx="450850" cy="5307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8" name="Rechteck 7"/>
          <p:cNvSpPr/>
          <p:nvPr/>
        </p:nvSpPr>
        <p:spPr>
          <a:xfrm>
            <a:off x="8181975" y="1093788"/>
            <a:ext cx="450850" cy="5307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9" name="Rechteck 8"/>
          <p:cNvSpPr/>
          <p:nvPr/>
        </p:nvSpPr>
        <p:spPr>
          <a:xfrm>
            <a:off x="249238" y="1268413"/>
            <a:ext cx="7926387" cy="20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0" name="Rechteck 9"/>
          <p:cNvSpPr/>
          <p:nvPr/>
        </p:nvSpPr>
        <p:spPr>
          <a:xfrm>
            <a:off x="255588" y="6002338"/>
            <a:ext cx="7926387" cy="20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1" name="Rechteck 10"/>
          <p:cNvSpPr/>
          <p:nvPr/>
        </p:nvSpPr>
        <p:spPr>
          <a:xfrm>
            <a:off x="5668963" y="4195763"/>
            <a:ext cx="2609850" cy="246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2" name="Rechteck 8"/>
          <p:cNvSpPr/>
          <p:nvPr/>
        </p:nvSpPr>
        <p:spPr>
          <a:xfrm rot="16200000">
            <a:off x="-3825876" y="3001963"/>
            <a:ext cx="7926387" cy="20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cxnSp>
        <p:nvCxnSpPr>
          <p:cNvPr id="13" name="Gerade Verbindung 207"/>
          <p:cNvCxnSpPr/>
          <p:nvPr/>
        </p:nvCxnSpPr>
        <p:spPr>
          <a:xfrm>
            <a:off x="0" y="1190967"/>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Рисунок 5" descr="Logo_CRC_IVI.tif"/>
          <p:cNvPicPr>
            <a:picLocks noChangeAspect="1"/>
          </p:cNvPicPr>
          <p:nvPr/>
        </p:nvPicPr>
        <p:blipFill>
          <a:blip r:embed="rId4" cstate="print"/>
          <a:srcRect l="7141" t="7899" r="82016" b="70411"/>
          <a:stretch>
            <a:fillRect/>
          </a:stretch>
        </p:blipFill>
        <p:spPr>
          <a:xfrm>
            <a:off x="8151582" y="548680"/>
            <a:ext cx="636677" cy="716416"/>
          </a:xfrm>
          <a:prstGeom prst="rect">
            <a:avLst/>
          </a:prstGeom>
        </p:spPr>
      </p:pic>
    </p:spTree>
    <p:extLst>
      <p:ext uri="{BB962C8B-B14F-4D97-AF65-F5344CB8AC3E}">
        <p14:creationId xmlns:p14="http://schemas.microsoft.com/office/powerpoint/2010/main" val="17206714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34209" y="1196752"/>
            <a:ext cx="3600400" cy="286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31640" y="1209663"/>
            <a:ext cx="3590800" cy="284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691680" y="1628800"/>
            <a:ext cx="1008112"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Arial" panose="020B0604020202020204" pitchFamily="34" charset="0"/>
              <a:cs typeface="Arial" panose="020B0604020202020204" pitchFamily="34" charset="0"/>
            </a:endParaRPr>
          </a:p>
        </p:txBody>
      </p:sp>
      <p:sp>
        <p:nvSpPr>
          <p:cNvPr id="14" name="Rectangle 13"/>
          <p:cNvSpPr/>
          <p:nvPr/>
        </p:nvSpPr>
        <p:spPr>
          <a:xfrm>
            <a:off x="5724128" y="1775526"/>
            <a:ext cx="1008112"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Arial" panose="020B0604020202020204" pitchFamily="34" charset="0"/>
              <a:cs typeface="Arial" panose="020B0604020202020204" pitchFamily="34" charset="0"/>
            </a:endParaRPr>
          </a:p>
        </p:txBody>
      </p:sp>
      <p:sp>
        <p:nvSpPr>
          <p:cNvPr id="6" name="Ellipse 5"/>
          <p:cNvSpPr/>
          <p:nvPr/>
        </p:nvSpPr>
        <p:spPr>
          <a:xfrm>
            <a:off x="5868144" y="5229200"/>
            <a:ext cx="144016" cy="138499"/>
          </a:xfrm>
          <a:prstGeom prst="ellipse">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400">
              <a:latin typeface="Arial" panose="020B0604020202020204" pitchFamily="34" charset="0"/>
              <a:cs typeface="Arial" panose="020B0604020202020204" pitchFamily="34" charset="0"/>
            </a:endParaRPr>
          </a:p>
        </p:txBody>
      </p:sp>
      <p:sp>
        <p:nvSpPr>
          <p:cNvPr id="16" name="Ellipse 15"/>
          <p:cNvSpPr/>
          <p:nvPr/>
        </p:nvSpPr>
        <p:spPr>
          <a:xfrm>
            <a:off x="5868144" y="5666765"/>
            <a:ext cx="144016" cy="1384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400">
              <a:latin typeface="Arial" panose="020B0604020202020204" pitchFamily="34" charset="0"/>
              <a:cs typeface="Arial" panose="020B0604020202020204" pitchFamily="34" charset="0"/>
            </a:endParaRPr>
          </a:p>
        </p:txBody>
      </p:sp>
      <p:sp>
        <p:nvSpPr>
          <p:cNvPr id="7" name="ZoneTexte 6"/>
          <p:cNvSpPr txBox="1"/>
          <p:nvPr/>
        </p:nvSpPr>
        <p:spPr>
          <a:xfrm>
            <a:off x="5652120" y="3831431"/>
            <a:ext cx="2808312" cy="307777"/>
          </a:xfrm>
          <a:prstGeom prst="rect">
            <a:avLst/>
          </a:prstGeom>
          <a:solidFill>
            <a:schemeClr val="bg1"/>
          </a:solidFill>
        </p:spPr>
        <p:txBody>
          <a:bodyPr wrap="square" rtlCol="0">
            <a:spAutoFit/>
          </a:bodyPr>
          <a:lstStyle/>
          <a:p>
            <a:pPr algn="ctr"/>
            <a:r>
              <a:rPr lang="fr-BE" sz="1400" dirty="0" smtClean="0">
                <a:latin typeface="Arial" panose="020B0604020202020204" pitchFamily="34" charset="0"/>
                <a:cs typeface="Arial" panose="020B0604020202020204" pitchFamily="34" charset="0"/>
              </a:rPr>
              <a:t>Time </a:t>
            </a:r>
            <a:r>
              <a:rPr lang="fr-BE" sz="1400" dirty="0" err="1" smtClean="0">
                <a:latin typeface="Arial" panose="020B0604020202020204" pitchFamily="34" charset="0"/>
                <a:cs typeface="Arial" panose="020B0604020202020204" pitchFamily="34" charset="0"/>
              </a:rPr>
              <a:t>into</a:t>
            </a:r>
            <a:r>
              <a:rPr lang="fr-BE" sz="1400" dirty="0" smtClean="0">
                <a:latin typeface="Arial" panose="020B0604020202020204" pitchFamily="34" charset="0"/>
                <a:cs typeface="Arial" panose="020B0604020202020204" pitchFamily="34" charset="0"/>
              </a:rPr>
              <a:t> </a:t>
            </a:r>
            <a:r>
              <a:rPr lang="fr-BE" sz="1400" dirty="0" err="1" smtClean="0">
                <a:latin typeface="Arial" panose="020B0604020202020204" pitchFamily="34" charset="0"/>
                <a:cs typeface="Arial" panose="020B0604020202020204" pitchFamily="34" charset="0"/>
              </a:rPr>
              <a:t>protocol</a:t>
            </a:r>
            <a:r>
              <a:rPr lang="fr-BE" sz="1400" dirty="0" smtClean="0">
                <a:latin typeface="Arial" panose="020B0604020202020204" pitchFamily="34" charset="0"/>
                <a:cs typeface="Arial" panose="020B0604020202020204" pitchFamily="34" charset="0"/>
              </a:rPr>
              <a:t> (h)</a:t>
            </a:r>
            <a:endParaRPr lang="fr-BE" sz="1400" dirty="0">
              <a:latin typeface="Arial" panose="020B0604020202020204" pitchFamily="34" charset="0"/>
              <a:cs typeface="Arial" panose="020B0604020202020204" pitchFamily="34" charset="0"/>
            </a:endParaRPr>
          </a:p>
        </p:txBody>
      </p:sp>
      <p:sp>
        <p:nvSpPr>
          <p:cNvPr id="18" name="Rectangle 17"/>
          <p:cNvSpPr/>
          <p:nvPr/>
        </p:nvSpPr>
        <p:spPr>
          <a:xfrm>
            <a:off x="6553200" y="1340768"/>
            <a:ext cx="1259160"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Arial" panose="020B0604020202020204" pitchFamily="34" charset="0"/>
              <a:cs typeface="Arial" panose="020B0604020202020204" pitchFamily="34" charset="0"/>
            </a:endParaRPr>
          </a:p>
        </p:txBody>
      </p:sp>
      <p:sp>
        <p:nvSpPr>
          <p:cNvPr id="19" name="Rectangle 18"/>
          <p:cNvSpPr/>
          <p:nvPr/>
        </p:nvSpPr>
        <p:spPr>
          <a:xfrm>
            <a:off x="2376736" y="1340768"/>
            <a:ext cx="1691208"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Arial" panose="020B0604020202020204" pitchFamily="34" charset="0"/>
              <a:cs typeface="Arial" panose="020B0604020202020204" pitchFamily="34" charset="0"/>
            </a:endParaRPr>
          </a:p>
        </p:txBody>
      </p:sp>
      <p:sp>
        <p:nvSpPr>
          <p:cNvPr id="2" name="Rectangle 1"/>
          <p:cNvSpPr/>
          <p:nvPr/>
        </p:nvSpPr>
        <p:spPr>
          <a:xfrm>
            <a:off x="1403648" y="1052736"/>
            <a:ext cx="3830561"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err="1" smtClean="0">
                <a:solidFill>
                  <a:schemeClr val="tx1"/>
                </a:solidFill>
                <a:latin typeface="Arial" panose="020B0604020202020204" pitchFamily="34" charset="0"/>
                <a:cs typeface="Arial" panose="020B0604020202020204" pitchFamily="34" charset="0"/>
              </a:rPr>
              <a:t>Karolinska</a:t>
            </a:r>
            <a:r>
              <a:rPr lang="fr-BE" dirty="0" smtClean="0">
                <a:solidFill>
                  <a:schemeClr val="tx1"/>
                </a:solidFill>
                <a:latin typeface="Arial" panose="020B0604020202020204" pitchFamily="34" charset="0"/>
                <a:cs typeface="Arial" panose="020B0604020202020204" pitchFamily="34" charset="0"/>
              </a:rPr>
              <a:t> </a:t>
            </a:r>
            <a:r>
              <a:rPr lang="fr-BE" dirty="0" err="1" smtClean="0">
                <a:solidFill>
                  <a:schemeClr val="tx1"/>
                </a:solidFill>
                <a:latin typeface="Arial" panose="020B0604020202020204" pitchFamily="34" charset="0"/>
                <a:cs typeface="Arial" panose="020B0604020202020204" pitchFamily="34" charset="0"/>
              </a:rPr>
              <a:t>Sleepiness</a:t>
            </a:r>
            <a:r>
              <a:rPr lang="fr-BE" dirty="0" smtClean="0">
                <a:solidFill>
                  <a:schemeClr val="tx1"/>
                </a:solidFill>
                <a:latin typeface="Arial" panose="020B0604020202020204" pitchFamily="34" charset="0"/>
                <a:cs typeface="Arial" panose="020B0604020202020204" pitchFamily="34" charset="0"/>
              </a:rPr>
              <a:t> </a:t>
            </a:r>
            <a:r>
              <a:rPr lang="fr-BE" dirty="0" err="1" smtClean="0">
                <a:solidFill>
                  <a:schemeClr val="tx1"/>
                </a:solidFill>
                <a:latin typeface="Arial" panose="020B0604020202020204" pitchFamily="34" charset="0"/>
                <a:cs typeface="Arial" panose="020B0604020202020204" pitchFamily="34" charset="0"/>
              </a:rPr>
              <a:t>Scale</a:t>
            </a:r>
            <a:endParaRPr lang="fr-BE" dirty="0">
              <a:solidFill>
                <a:schemeClr val="tx1"/>
              </a:solidFill>
              <a:latin typeface="Arial" panose="020B0604020202020204" pitchFamily="34" charset="0"/>
              <a:cs typeface="Arial" panose="020B0604020202020204" pitchFamily="34" charset="0"/>
            </a:endParaRPr>
          </a:p>
        </p:txBody>
      </p:sp>
      <p:sp>
        <p:nvSpPr>
          <p:cNvPr id="3" name="ZoneTexte 2"/>
          <p:cNvSpPr txBox="1"/>
          <p:nvPr/>
        </p:nvSpPr>
        <p:spPr>
          <a:xfrm>
            <a:off x="6156176" y="5075892"/>
            <a:ext cx="2808312" cy="369332"/>
          </a:xfrm>
          <a:prstGeom prst="rect">
            <a:avLst/>
          </a:prstGeom>
          <a:solidFill>
            <a:schemeClr val="bg1"/>
          </a:solidFill>
        </p:spPr>
        <p:txBody>
          <a:bodyPr wrap="square" rtlCol="0">
            <a:spAutoFit/>
          </a:bodyPr>
          <a:lstStyle/>
          <a:p>
            <a:r>
              <a:rPr lang="fr-BE" dirty="0" err="1" smtClean="0">
                <a:latin typeface="Arial" panose="020B0604020202020204" pitchFamily="34" charset="0"/>
                <a:cs typeface="Arial" panose="020B0604020202020204" pitchFamily="34" charset="0"/>
              </a:rPr>
              <a:t>Sleep</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deprivation</a:t>
            </a:r>
            <a:endParaRPr lang="fr-BE" dirty="0">
              <a:latin typeface="Arial" panose="020B0604020202020204" pitchFamily="34" charset="0"/>
              <a:cs typeface="Arial" panose="020B0604020202020204" pitchFamily="34" charset="0"/>
            </a:endParaRPr>
          </a:p>
        </p:txBody>
      </p:sp>
      <p:sp>
        <p:nvSpPr>
          <p:cNvPr id="11" name="ZoneTexte 10"/>
          <p:cNvSpPr txBox="1"/>
          <p:nvPr/>
        </p:nvSpPr>
        <p:spPr>
          <a:xfrm>
            <a:off x="6156176" y="5487615"/>
            <a:ext cx="2232248" cy="369332"/>
          </a:xfrm>
          <a:prstGeom prst="rect">
            <a:avLst/>
          </a:prstGeom>
          <a:solidFill>
            <a:schemeClr val="bg1"/>
          </a:solidFill>
        </p:spPr>
        <p:txBody>
          <a:bodyPr wrap="square" rtlCol="0">
            <a:spAutoFit/>
          </a:bodyPr>
          <a:lstStyle/>
          <a:p>
            <a:r>
              <a:rPr lang="fr-BE" dirty="0" smtClean="0">
                <a:latin typeface="Arial" panose="020B0604020202020204" pitchFamily="34" charset="0"/>
                <a:cs typeface="Arial" panose="020B0604020202020204" pitchFamily="34" charset="0"/>
              </a:rPr>
              <a:t>Nap</a:t>
            </a:r>
            <a:endParaRPr lang="fr-BE" dirty="0">
              <a:latin typeface="Arial" panose="020B0604020202020204" pitchFamily="34" charset="0"/>
              <a:cs typeface="Arial" panose="020B0604020202020204" pitchFamily="34" charset="0"/>
            </a:endParaRPr>
          </a:p>
        </p:txBody>
      </p:sp>
      <p:grpSp>
        <p:nvGrpSpPr>
          <p:cNvPr id="334" name="Gruppieren 80"/>
          <p:cNvGrpSpPr/>
          <p:nvPr/>
        </p:nvGrpSpPr>
        <p:grpSpPr>
          <a:xfrm>
            <a:off x="1259632" y="4047455"/>
            <a:ext cx="4914322" cy="3053953"/>
            <a:chOff x="1511660" y="1527175"/>
            <a:chExt cx="4284476" cy="3053953"/>
          </a:xfrm>
        </p:grpSpPr>
        <p:graphicFrame>
          <p:nvGraphicFramePr>
            <p:cNvPr id="335" name="Objekt 27"/>
            <p:cNvGraphicFramePr>
              <a:graphicFrameLocks noChangeAspect="1"/>
            </p:cNvGraphicFramePr>
            <p:nvPr>
              <p:extLst/>
            </p:nvPr>
          </p:nvGraphicFramePr>
          <p:xfrm>
            <a:off x="1511660" y="1636316"/>
            <a:ext cx="3255168" cy="2944812"/>
          </p:xfrm>
          <a:graphic>
            <a:graphicData uri="http://schemas.openxmlformats.org/presentationml/2006/ole">
              <mc:AlternateContent xmlns:mc="http://schemas.openxmlformats.org/markup-compatibility/2006">
                <mc:Choice xmlns:v="urn:schemas-microsoft-com:vml" Requires="v">
                  <p:oleObj spid="_x0000_s2074" name="SPW 12.0 Graph" r:id="rId5" imgW="8829813" imgH="7381692" progId="SigmaPlotGraphicObject.11">
                    <p:embed/>
                  </p:oleObj>
                </mc:Choice>
                <mc:Fallback>
                  <p:oleObj name="SPW 12.0 Graph" r:id="rId5" imgW="8829813" imgH="7381692" progId="SigmaPlotGraphicObject.11">
                    <p:embed/>
                    <p:pic>
                      <p:nvPicPr>
                        <p:cNvPr id="0" name=""/>
                        <p:cNvPicPr>
                          <a:picLocks noChangeAspect="1" noChangeArrowheads="1"/>
                        </p:cNvPicPr>
                        <p:nvPr/>
                      </p:nvPicPr>
                      <p:blipFill>
                        <a:blip r:embed="rId6"/>
                        <a:srcRect/>
                        <a:stretch>
                          <a:fillRect/>
                        </a:stretch>
                      </p:blipFill>
                      <p:spPr bwMode="auto">
                        <a:xfrm>
                          <a:off x="1511660" y="1636316"/>
                          <a:ext cx="3255168" cy="2944812"/>
                        </a:xfrm>
                        <a:prstGeom prst="rect">
                          <a:avLst/>
                        </a:prstGeom>
                        <a:noFill/>
                        <a:ln>
                          <a:noFill/>
                        </a:ln>
                        <a:extLst/>
                      </p:spPr>
                    </p:pic>
                  </p:oleObj>
                </mc:Fallback>
              </mc:AlternateContent>
            </a:graphicData>
          </a:graphic>
        </p:graphicFrame>
        <p:sp>
          <p:nvSpPr>
            <p:cNvPr id="336" name="Rechteck 34"/>
            <p:cNvSpPr/>
            <p:nvPr/>
          </p:nvSpPr>
          <p:spPr>
            <a:xfrm>
              <a:off x="2918026" y="2071141"/>
              <a:ext cx="414227" cy="1861915"/>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Arial" panose="020B0604020202020204" pitchFamily="34" charset="0"/>
                <a:cs typeface="Arial" panose="020B0604020202020204" pitchFamily="34" charset="0"/>
              </a:endParaRPr>
            </a:p>
          </p:txBody>
        </p:sp>
        <p:sp>
          <p:nvSpPr>
            <p:cNvPr id="337" name="Rechteck 35"/>
            <p:cNvSpPr/>
            <p:nvPr/>
          </p:nvSpPr>
          <p:spPr>
            <a:xfrm>
              <a:off x="5076056" y="3501008"/>
              <a:ext cx="720080" cy="494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Arial" panose="020B0604020202020204" pitchFamily="34" charset="0"/>
                <a:cs typeface="Arial" panose="020B0604020202020204" pitchFamily="34" charset="0"/>
              </a:endParaRPr>
            </a:p>
          </p:txBody>
        </p:sp>
        <p:sp>
          <p:nvSpPr>
            <p:cNvPr id="346" name="Rechteck 46"/>
            <p:cNvSpPr/>
            <p:nvPr/>
          </p:nvSpPr>
          <p:spPr>
            <a:xfrm>
              <a:off x="1637218" y="1527175"/>
              <a:ext cx="2784765" cy="369332"/>
            </a:xfrm>
            <a:prstGeom prst="rect">
              <a:avLst/>
            </a:prstGeom>
          </p:spPr>
          <p:txBody>
            <a:bodyPr wrap="none">
              <a:spAutoFit/>
            </a:bodyPr>
            <a:lstStyle/>
            <a:p>
              <a:r>
                <a:rPr lang="de-CH" dirty="0" smtClean="0">
                  <a:latin typeface="Arial" panose="020B0604020202020204" pitchFamily="34" charset="0"/>
                  <a:cs typeface="Arial" panose="020B0604020202020204" pitchFamily="34" charset="0"/>
                </a:rPr>
                <a:t>Psychomotor </a:t>
              </a:r>
              <a:r>
                <a:rPr lang="de-CH" dirty="0" err="1" smtClean="0">
                  <a:latin typeface="Arial" panose="020B0604020202020204" pitchFamily="34" charset="0"/>
                  <a:cs typeface="Arial" panose="020B0604020202020204" pitchFamily="34" charset="0"/>
                </a:rPr>
                <a:t>Vigilance</a:t>
              </a:r>
              <a:r>
                <a:rPr lang="de-CH" dirty="0" smtClean="0">
                  <a:latin typeface="Arial" panose="020B0604020202020204" pitchFamily="34" charset="0"/>
                  <a:cs typeface="Arial" panose="020B0604020202020204" pitchFamily="34" charset="0"/>
                </a:rPr>
                <a:t> (PVT)</a:t>
              </a:r>
              <a:endParaRPr lang="de-CH" dirty="0">
                <a:latin typeface="Arial" panose="020B0604020202020204" pitchFamily="34" charset="0"/>
                <a:cs typeface="Arial" panose="020B0604020202020204" pitchFamily="34" charset="0"/>
              </a:endParaRPr>
            </a:p>
          </p:txBody>
        </p:sp>
      </p:grpSp>
      <p:sp>
        <p:nvSpPr>
          <p:cNvPr id="349" name="Textfeld 74"/>
          <p:cNvSpPr txBox="1"/>
          <p:nvPr/>
        </p:nvSpPr>
        <p:spPr>
          <a:xfrm>
            <a:off x="1979711" y="3831431"/>
            <a:ext cx="2837929" cy="276999"/>
          </a:xfrm>
          <a:prstGeom prst="rect">
            <a:avLst/>
          </a:prstGeom>
          <a:solidFill>
            <a:schemeClr val="bg1"/>
          </a:solidFill>
        </p:spPr>
        <p:txBody>
          <a:bodyPr wrap="square" rtlCol="0">
            <a:spAutoFit/>
          </a:bodyPr>
          <a:lstStyle/>
          <a:p>
            <a:pPr algn="ctr"/>
            <a:r>
              <a:rPr lang="de-CH" sz="1200" dirty="0" smtClean="0">
                <a:latin typeface="Arial" panose="020B0604020202020204" pitchFamily="34" charset="0"/>
                <a:cs typeface="Arial" panose="020B0604020202020204" pitchFamily="34" charset="0"/>
              </a:rPr>
              <a:t>Time </a:t>
            </a:r>
            <a:r>
              <a:rPr lang="de-CH" sz="1200" dirty="0" err="1" smtClean="0">
                <a:latin typeface="Arial" panose="020B0604020202020204" pitchFamily="34" charset="0"/>
                <a:cs typeface="Arial" panose="020B0604020202020204" pitchFamily="34" charset="0"/>
              </a:rPr>
              <a:t>into</a:t>
            </a:r>
            <a:r>
              <a:rPr lang="de-CH" sz="1200" dirty="0" smtClean="0">
                <a:latin typeface="Arial" panose="020B0604020202020204" pitchFamily="34" charset="0"/>
                <a:cs typeface="Arial" panose="020B0604020202020204" pitchFamily="34" charset="0"/>
              </a:rPr>
              <a:t> </a:t>
            </a:r>
            <a:r>
              <a:rPr lang="de-CH" sz="1200" dirty="0" err="1" smtClean="0">
                <a:latin typeface="Arial" panose="020B0604020202020204" pitchFamily="34" charset="0"/>
                <a:cs typeface="Arial" panose="020B0604020202020204" pitchFamily="34" charset="0"/>
              </a:rPr>
              <a:t>protocol</a:t>
            </a:r>
            <a:r>
              <a:rPr lang="de-CH" sz="1200" dirty="0" smtClean="0">
                <a:latin typeface="Arial" panose="020B0604020202020204" pitchFamily="34" charset="0"/>
                <a:cs typeface="Arial" panose="020B0604020202020204" pitchFamily="34" charset="0"/>
              </a:rPr>
              <a:t> (</a:t>
            </a:r>
            <a:r>
              <a:rPr lang="de-CH" sz="1200" dirty="0" err="1" smtClean="0">
                <a:latin typeface="Arial" panose="020B0604020202020204" pitchFamily="34" charset="0"/>
                <a:cs typeface="Arial" panose="020B0604020202020204" pitchFamily="34" charset="0"/>
              </a:rPr>
              <a:t>hours</a:t>
            </a:r>
            <a:r>
              <a:rPr lang="de-CH" sz="1200" dirty="0" smtClean="0">
                <a:latin typeface="Arial" panose="020B0604020202020204" pitchFamily="34" charset="0"/>
                <a:cs typeface="Arial" panose="020B0604020202020204" pitchFamily="34" charset="0"/>
              </a:rPr>
              <a:t>)</a:t>
            </a:r>
          </a:p>
        </p:txBody>
      </p:sp>
      <p:sp>
        <p:nvSpPr>
          <p:cNvPr id="350" name="Textfeld 74"/>
          <p:cNvSpPr txBox="1"/>
          <p:nvPr/>
        </p:nvSpPr>
        <p:spPr>
          <a:xfrm>
            <a:off x="1691680" y="6669360"/>
            <a:ext cx="3185542" cy="461665"/>
          </a:xfrm>
          <a:prstGeom prst="rect">
            <a:avLst/>
          </a:prstGeom>
          <a:solidFill>
            <a:schemeClr val="bg1"/>
          </a:solidFill>
        </p:spPr>
        <p:txBody>
          <a:bodyPr wrap="square" rtlCol="0">
            <a:spAutoFit/>
          </a:bodyPr>
          <a:lstStyle/>
          <a:p>
            <a:pPr algn="ctr"/>
            <a:r>
              <a:rPr lang="de-CH" sz="1200" dirty="0" smtClean="0">
                <a:latin typeface="Arial" panose="020B0604020202020204" pitchFamily="34" charset="0"/>
                <a:cs typeface="Arial" panose="020B0604020202020204" pitchFamily="34" charset="0"/>
              </a:rPr>
              <a:t>Time </a:t>
            </a:r>
            <a:r>
              <a:rPr lang="de-CH" sz="1200" dirty="0" err="1" smtClean="0">
                <a:latin typeface="Arial" panose="020B0604020202020204" pitchFamily="34" charset="0"/>
                <a:cs typeface="Arial" panose="020B0604020202020204" pitchFamily="34" charset="0"/>
              </a:rPr>
              <a:t>into</a:t>
            </a:r>
            <a:r>
              <a:rPr lang="de-CH" sz="1200" dirty="0" smtClean="0">
                <a:latin typeface="Arial" panose="020B0604020202020204" pitchFamily="34" charset="0"/>
                <a:cs typeface="Arial" panose="020B0604020202020204" pitchFamily="34" charset="0"/>
              </a:rPr>
              <a:t> </a:t>
            </a:r>
            <a:r>
              <a:rPr lang="de-CH" sz="1200" dirty="0" err="1" smtClean="0">
                <a:latin typeface="Arial" panose="020B0604020202020204" pitchFamily="34" charset="0"/>
                <a:cs typeface="Arial" panose="020B0604020202020204" pitchFamily="34" charset="0"/>
              </a:rPr>
              <a:t>protocol</a:t>
            </a:r>
            <a:r>
              <a:rPr lang="de-CH" sz="1200" dirty="0" smtClean="0">
                <a:latin typeface="Arial" panose="020B0604020202020204" pitchFamily="34" charset="0"/>
                <a:cs typeface="Arial" panose="020B0604020202020204" pitchFamily="34" charset="0"/>
              </a:rPr>
              <a:t> (</a:t>
            </a:r>
            <a:r>
              <a:rPr lang="de-CH" sz="1200" dirty="0" err="1" smtClean="0">
                <a:latin typeface="Arial" panose="020B0604020202020204" pitchFamily="34" charset="0"/>
                <a:cs typeface="Arial" panose="020B0604020202020204" pitchFamily="34" charset="0"/>
              </a:rPr>
              <a:t>hours</a:t>
            </a:r>
            <a:r>
              <a:rPr lang="de-CH" sz="1200" dirty="0" smtClean="0">
                <a:latin typeface="Arial" panose="020B0604020202020204" pitchFamily="34" charset="0"/>
                <a:cs typeface="Arial" panose="020B0604020202020204" pitchFamily="34" charset="0"/>
              </a:rPr>
              <a:t>)</a:t>
            </a:r>
          </a:p>
          <a:p>
            <a:pPr algn="ctr"/>
            <a:endParaRPr lang="de-CH" sz="1200" dirty="0">
              <a:latin typeface="Arial" panose="020B0604020202020204" pitchFamily="34" charset="0"/>
              <a:cs typeface="Arial" panose="020B0604020202020204" pitchFamily="34" charset="0"/>
            </a:endParaRPr>
          </a:p>
        </p:txBody>
      </p:sp>
      <p:sp>
        <p:nvSpPr>
          <p:cNvPr id="10" name="Rectangle 9"/>
          <p:cNvSpPr/>
          <p:nvPr/>
        </p:nvSpPr>
        <p:spPr>
          <a:xfrm>
            <a:off x="5508105" y="1124744"/>
            <a:ext cx="244827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smtClean="0">
                <a:solidFill>
                  <a:schemeClr val="tx1"/>
                </a:solidFill>
                <a:latin typeface="Arial" panose="020B0604020202020204" pitchFamily="34" charset="0"/>
                <a:cs typeface="Arial" panose="020B0604020202020204" pitchFamily="34" charset="0"/>
              </a:rPr>
              <a:t>Slow Eye </a:t>
            </a:r>
            <a:r>
              <a:rPr lang="fr-BE" dirty="0" err="1" smtClean="0">
                <a:solidFill>
                  <a:schemeClr val="tx1"/>
                </a:solidFill>
                <a:latin typeface="Arial" panose="020B0604020202020204" pitchFamily="34" charset="0"/>
                <a:cs typeface="Arial" panose="020B0604020202020204" pitchFamily="34" charset="0"/>
              </a:rPr>
              <a:t>Movements</a:t>
            </a:r>
            <a:endParaRPr lang="fr-BE" dirty="0">
              <a:solidFill>
                <a:schemeClr val="tx1"/>
              </a:solidFill>
              <a:latin typeface="Arial" panose="020B0604020202020204" pitchFamily="34" charset="0"/>
              <a:cs typeface="Arial" panose="020B0604020202020204" pitchFamily="34" charset="0"/>
            </a:endParaRPr>
          </a:p>
        </p:txBody>
      </p:sp>
      <p:sp>
        <p:nvSpPr>
          <p:cNvPr id="4" name="ZoneTexte 3"/>
          <p:cNvSpPr txBox="1"/>
          <p:nvPr/>
        </p:nvSpPr>
        <p:spPr>
          <a:xfrm>
            <a:off x="6804248" y="6513167"/>
            <a:ext cx="2247156" cy="307777"/>
          </a:xfrm>
          <a:prstGeom prst="rect">
            <a:avLst/>
          </a:prstGeom>
          <a:solidFill>
            <a:schemeClr val="bg1"/>
          </a:solidFill>
        </p:spPr>
        <p:txBody>
          <a:bodyPr wrap="square" rtlCol="0">
            <a:spAutoFit/>
          </a:bodyPr>
          <a:lstStyle/>
          <a:p>
            <a:pPr algn="r"/>
            <a:r>
              <a:rPr lang="fr-BE" sz="1400" dirty="0" smtClean="0">
                <a:latin typeface="Arial" panose="020B0604020202020204" pitchFamily="34" charset="0"/>
                <a:cs typeface="Arial" panose="020B0604020202020204" pitchFamily="34" charset="0"/>
              </a:rPr>
              <a:t>Maire et al., 2014</a:t>
            </a:r>
            <a:endParaRPr lang="fr-BE" sz="1400" dirty="0">
              <a:latin typeface="Arial" panose="020B0604020202020204" pitchFamily="34" charset="0"/>
              <a:cs typeface="Arial" panose="020B0604020202020204" pitchFamily="34" charset="0"/>
            </a:endParaRPr>
          </a:p>
        </p:txBody>
      </p:sp>
      <p:sp>
        <p:nvSpPr>
          <p:cNvPr id="24" name="Rechteck 1"/>
          <p:cNvSpPr/>
          <p:nvPr/>
        </p:nvSpPr>
        <p:spPr>
          <a:xfrm>
            <a:off x="58738" y="138966"/>
            <a:ext cx="8348662" cy="830997"/>
          </a:xfrm>
          <a:prstGeom prst="rect">
            <a:avLst/>
          </a:prstGeom>
        </p:spPr>
        <p:txBody>
          <a:bodyPr>
            <a:spAutoFit/>
          </a:bodyPr>
          <a:lstStyle/>
          <a:p>
            <a:pPr algn="ctr">
              <a:defRPr/>
            </a:pPr>
            <a:r>
              <a:rPr lang="en-US" sz="2400" dirty="0" smtClean="0">
                <a:solidFill>
                  <a:schemeClr val="accent4">
                    <a:lumMod val="10000"/>
                  </a:schemeClr>
                </a:solidFill>
                <a:latin typeface="Arial" panose="020B0604020202020204" pitchFamily="34" charset="0"/>
                <a:cs typeface="Arial" panose="020B0604020202020204" pitchFamily="34" charset="0"/>
              </a:rPr>
              <a:t>Circadian </a:t>
            </a:r>
            <a:r>
              <a:rPr lang="en-US" sz="2400" dirty="0">
                <a:solidFill>
                  <a:schemeClr val="accent4">
                    <a:lumMod val="10000"/>
                  </a:schemeClr>
                </a:solidFill>
                <a:latin typeface="Arial" panose="020B0604020202020204" pitchFamily="34" charset="0"/>
                <a:cs typeface="Arial" panose="020B0604020202020204" pitchFamily="34" charset="0"/>
              </a:rPr>
              <a:t>and Sleep-Wake dependent Modulation </a:t>
            </a:r>
            <a:r>
              <a:rPr lang="en-US" sz="2400" dirty="0" smtClean="0">
                <a:solidFill>
                  <a:schemeClr val="accent4">
                    <a:lumMod val="10000"/>
                  </a:schemeClr>
                </a:solidFill>
                <a:latin typeface="Arial" panose="020B0604020202020204" pitchFamily="34" charset="0"/>
                <a:cs typeface="Arial" panose="020B0604020202020204" pitchFamily="34" charset="0"/>
              </a:rPr>
              <a:t>in physiology &amp; behavior</a:t>
            </a:r>
            <a:endParaRPr lang="en-US" sz="2400" dirty="0">
              <a:solidFill>
                <a:schemeClr val="accent4">
                  <a:lumMod val="10000"/>
                </a:schemeClr>
              </a:solidFill>
              <a:latin typeface="Arial" panose="020B0604020202020204" pitchFamily="34" charset="0"/>
              <a:cs typeface="Arial" panose="020B0604020202020204" pitchFamily="34" charset="0"/>
            </a:endParaRPr>
          </a:p>
        </p:txBody>
      </p:sp>
      <p:cxnSp>
        <p:nvCxnSpPr>
          <p:cNvPr id="25" name="Gerade Verbindung 207"/>
          <p:cNvCxnSpPr/>
          <p:nvPr/>
        </p:nvCxnSpPr>
        <p:spPr>
          <a:xfrm>
            <a:off x="0" y="974943"/>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6" name="Рисунок 5" descr="Logo_CRC_IVI.tif"/>
          <p:cNvPicPr>
            <a:picLocks noChangeAspect="1"/>
          </p:cNvPicPr>
          <p:nvPr/>
        </p:nvPicPr>
        <p:blipFill>
          <a:blip r:embed="rId7" cstate="print"/>
          <a:srcRect l="7141" t="7899" r="82016" b="70411"/>
          <a:stretch>
            <a:fillRect/>
          </a:stretch>
        </p:blipFill>
        <p:spPr>
          <a:xfrm>
            <a:off x="8151582" y="332656"/>
            <a:ext cx="636677" cy="716416"/>
          </a:xfrm>
          <a:prstGeom prst="rect">
            <a:avLst/>
          </a:prstGeom>
        </p:spPr>
      </p:pic>
    </p:spTree>
    <p:extLst>
      <p:ext uri="{BB962C8B-B14F-4D97-AF65-F5344CB8AC3E}">
        <p14:creationId xmlns:p14="http://schemas.microsoft.com/office/powerpoint/2010/main" val="30660154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feld 40"/>
          <p:cNvSpPr txBox="1"/>
          <p:nvPr/>
        </p:nvSpPr>
        <p:spPr>
          <a:xfrm>
            <a:off x="6585128" y="6118488"/>
            <a:ext cx="1566454" cy="307777"/>
          </a:xfrm>
          <a:prstGeom prst="rect">
            <a:avLst/>
          </a:prstGeom>
          <a:noFill/>
        </p:spPr>
        <p:txBody>
          <a:bodyPr wrap="none" rtlCol="0">
            <a:spAutoFit/>
          </a:bodyPr>
          <a:lstStyle/>
          <a:p>
            <a:r>
              <a:rPr lang="de-CH" sz="1400" dirty="0" smtClean="0">
                <a:solidFill>
                  <a:prstClr val="black"/>
                </a:solidFill>
                <a:latin typeface="Arial" panose="020B0604020202020204" pitchFamily="34" charset="0"/>
                <a:cs typeface="Arial" panose="020B0604020202020204" pitchFamily="34" charset="0"/>
              </a:rPr>
              <a:t>Maire et al., 2018</a:t>
            </a:r>
            <a:endParaRPr lang="de-CH" sz="1400" dirty="0">
              <a:solidFill>
                <a:prstClr val="black"/>
              </a:solidFill>
              <a:latin typeface="Arial" panose="020B0604020202020204" pitchFamily="34" charset="0"/>
              <a:cs typeface="Arial" panose="020B0604020202020204" pitchFamily="34" charset="0"/>
            </a:endParaRPr>
          </a:p>
        </p:txBody>
      </p:sp>
      <p:grpSp>
        <p:nvGrpSpPr>
          <p:cNvPr id="20" name="Gruppieren 19"/>
          <p:cNvGrpSpPr/>
          <p:nvPr/>
        </p:nvGrpSpPr>
        <p:grpSpPr>
          <a:xfrm>
            <a:off x="4499992" y="2450602"/>
            <a:ext cx="3760062" cy="1414582"/>
            <a:chOff x="5132418" y="2860239"/>
            <a:chExt cx="3760062" cy="1414582"/>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5720"/>
            <a:stretch/>
          </p:blipFill>
          <p:spPr bwMode="auto">
            <a:xfrm>
              <a:off x="5165278" y="2860239"/>
              <a:ext cx="3727202" cy="133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2418" y="3068960"/>
              <a:ext cx="352573" cy="1205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9" name="Textfeld 38"/>
          <p:cNvSpPr txBox="1"/>
          <p:nvPr/>
        </p:nvSpPr>
        <p:spPr>
          <a:xfrm>
            <a:off x="4862572" y="4161343"/>
            <a:ext cx="2258952" cy="230832"/>
          </a:xfrm>
          <a:prstGeom prst="rect">
            <a:avLst/>
          </a:prstGeom>
          <a:noFill/>
        </p:spPr>
        <p:txBody>
          <a:bodyPr wrap="none" rtlCol="0">
            <a:spAutoFit/>
          </a:bodyPr>
          <a:lstStyle/>
          <a:p>
            <a:r>
              <a:rPr lang="de-CH" sz="900" dirty="0" smtClean="0">
                <a:solidFill>
                  <a:prstClr val="black"/>
                </a:solidFill>
              </a:rPr>
              <a:t>FWE-</a:t>
            </a:r>
            <a:r>
              <a:rPr lang="de-CH" sz="900" dirty="0" err="1" smtClean="0">
                <a:solidFill>
                  <a:prstClr val="black"/>
                </a:solidFill>
              </a:rPr>
              <a:t>corrected</a:t>
            </a:r>
            <a:r>
              <a:rPr lang="de-CH" sz="900" dirty="0">
                <a:solidFill>
                  <a:prstClr val="black"/>
                </a:solidFill>
              </a:rPr>
              <a:t> </a:t>
            </a:r>
            <a:r>
              <a:rPr lang="de-CH" sz="900" dirty="0" err="1" smtClean="0">
                <a:solidFill>
                  <a:prstClr val="black"/>
                </a:solidFill>
              </a:rPr>
              <a:t>over</a:t>
            </a:r>
            <a:r>
              <a:rPr lang="de-CH" sz="900" dirty="0" smtClean="0">
                <a:solidFill>
                  <a:prstClr val="black"/>
                </a:solidFill>
              </a:rPr>
              <a:t> </a:t>
            </a:r>
            <a:r>
              <a:rPr lang="de-CH" sz="900" dirty="0" err="1" smtClean="0">
                <a:solidFill>
                  <a:prstClr val="black"/>
                </a:solidFill>
              </a:rPr>
              <a:t>the</a:t>
            </a:r>
            <a:r>
              <a:rPr lang="de-CH" sz="900" dirty="0" smtClean="0">
                <a:solidFill>
                  <a:prstClr val="black"/>
                </a:solidFill>
              </a:rPr>
              <a:t> </a:t>
            </a:r>
            <a:r>
              <a:rPr lang="de-CH" sz="900" dirty="0" err="1" smtClean="0">
                <a:solidFill>
                  <a:prstClr val="black"/>
                </a:solidFill>
              </a:rPr>
              <a:t>entire</a:t>
            </a:r>
            <a:r>
              <a:rPr lang="de-CH" sz="900" dirty="0" smtClean="0">
                <a:solidFill>
                  <a:prstClr val="black"/>
                </a:solidFill>
              </a:rPr>
              <a:t> </a:t>
            </a:r>
            <a:r>
              <a:rPr lang="de-CH" sz="900" dirty="0" err="1" smtClean="0">
                <a:solidFill>
                  <a:prstClr val="black"/>
                </a:solidFill>
              </a:rPr>
              <a:t>brain</a:t>
            </a:r>
            <a:r>
              <a:rPr lang="de-CH" sz="900" dirty="0" smtClean="0">
                <a:solidFill>
                  <a:prstClr val="black"/>
                </a:solidFill>
              </a:rPr>
              <a:t> </a:t>
            </a:r>
            <a:r>
              <a:rPr lang="de-CH" sz="900" dirty="0" err="1" smtClean="0">
                <a:solidFill>
                  <a:prstClr val="black"/>
                </a:solidFill>
              </a:rPr>
              <a:t>volume</a:t>
            </a:r>
            <a:endParaRPr lang="de-CH" sz="900" dirty="0">
              <a:solidFill>
                <a:prstClr val="black"/>
              </a:solidFill>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1268760"/>
            <a:ext cx="2841625" cy="370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ZoneTexte 21"/>
          <p:cNvSpPr txBox="1"/>
          <p:nvPr/>
        </p:nvSpPr>
        <p:spPr>
          <a:xfrm>
            <a:off x="107504" y="116632"/>
            <a:ext cx="7848872" cy="523220"/>
          </a:xfrm>
          <a:prstGeom prst="rect">
            <a:avLst/>
          </a:prstGeom>
          <a:noFill/>
        </p:spPr>
        <p:txBody>
          <a:bodyPr wrap="square" rtlCol="0">
            <a:spAutoFit/>
          </a:bodyPr>
          <a:lstStyle/>
          <a:p>
            <a:r>
              <a:rPr lang="fr-BE" sz="2800" b="1" dirty="0" smtClean="0">
                <a:solidFill>
                  <a:schemeClr val="bg1"/>
                </a:solidFill>
                <a:latin typeface="Agency FB" panose="020B0503020202020204" pitchFamily="34" charset="0"/>
              </a:rPr>
              <a:t>Modulation in </a:t>
            </a:r>
            <a:r>
              <a:rPr lang="fr-BE" sz="2800" b="1" dirty="0" err="1" smtClean="0">
                <a:solidFill>
                  <a:schemeClr val="bg1"/>
                </a:solidFill>
                <a:latin typeface="Agency FB" panose="020B0503020202020204" pitchFamily="34" charset="0"/>
              </a:rPr>
              <a:t>task-related</a:t>
            </a:r>
            <a:r>
              <a:rPr lang="fr-BE" sz="2800" b="1" dirty="0" smtClean="0">
                <a:solidFill>
                  <a:schemeClr val="bg1"/>
                </a:solidFill>
                <a:latin typeface="Agency FB" panose="020B0503020202020204" pitchFamily="34" charset="0"/>
              </a:rPr>
              <a:t> BOLD </a:t>
            </a:r>
            <a:r>
              <a:rPr lang="fr-BE" sz="2800" b="1" dirty="0" err="1" smtClean="0">
                <a:solidFill>
                  <a:schemeClr val="bg1"/>
                </a:solidFill>
                <a:latin typeface="Agency FB" panose="020B0503020202020204" pitchFamily="34" charset="0"/>
              </a:rPr>
              <a:t>responses</a:t>
            </a:r>
            <a:endParaRPr lang="fr-BE" sz="2800" b="1" dirty="0">
              <a:solidFill>
                <a:schemeClr val="bg1"/>
              </a:solidFill>
              <a:latin typeface="Agency FB" panose="020B0503020202020204" pitchFamily="34" charset="0"/>
            </a:endParaRPr>
          </a:p>
        </p:txBody>
      </p:sp>
      <p:pic>
        <p:nvPicPr>
          <p:cNvPr id="2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t="11575" r="49171" b="61349"/>
          <a:stretch/>
        </p:blipFill>
        <p:spPr bwMode="auto">
          <a:xfrm>
            <a:off x="1475656" y="4859018"/>
            <a:ext cx="2203715" cy="1306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6" t="24429" r="-3246" b="50184"/>
          <a:stretch/>
        </p:blipFill>
        <p:spPr bwMode="auto">
          <a:xfrm>
            <a:off x="4499992" y="4725144"/>
            <a:ext cx="3745888"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hteck 1"/>
          <p:cNvSpPr/>
          <p:nvPr/>
        </p:nvSpPr>
        <p:spPr>
          <a:xfrm>
            <a:off x="19590" y="138966"/>
            <a:ext cx="8348662" cy="830997"/>
          </a:xfrm>
          <a:prstGeom prst="rect">
            <a:avLst/>
          </a:prstGeom>
        </p:spPr>
        <p:txBody>
          <a:bodyPr>
            <a:spAutoFit/>
          </a:bodyPr>
          <a:lstStyle/>
          <a:p>
            <a:pPr algn="ctr">
              <a:defRPr/>
            </a:pPr>
            <a:r>
              <a:rPr lang="en-US" sz="2400" dirty="0" smtClean="0">
                <a:solidFill>
                  <a:schemeClr val="accent4">
                    <a:lumMod val="10000"/>
                  </a:schemeClr>
                </a:solidFill>
                <a:latin typeface="Arial" panose="020B0604020202020204" pitchFamily="34" charset="0"/>
                <a:cs typeface="Arial" panose="020B0604020202020204" pitchFamily="34" charset="0"/>
              </a:rPr>
              <a:t>Circadian </a:t>
            </a:r>
            <a:r>
              <a:rPr lang="en-US" sz="2400" dirty="0">
                <a:solidFill>
                  <a:schemeClr val="accent4">
                    <a:lumMod val="10000"/>
                  </a:schemeClr>
                </a:solidFill>
                <a:latin typeface="Arial" panose="020B0604020202020204" pitchFamily="34" charset="0"/>
                <a:cs typeface="Arial" panose="020B0604020202020204" pitchFamily="34" charset="0"/>
              </a:rPr>
              <a:t>and Sleep-Wake dependent Modulation </a:t>
            </a:r>
            <a:r>
              <a:rPr lang="en-US" sz="2400" dirty="0" smtClean="0">
                <a:solidFill>
                  <a:schemeClr val="accent4">
                    <a:lumMod val="10000"/>
                  </a:schemeClr>
                </a:solidFill>
                <a:latin typeface="Arial" panose="020B0604020202020204" pitchFamily="34" charset="0"/>
                <a:cs typeface="Arial" panose="020B0604020202020204" pitchFamily="34" charset="0"/>
              </a:rPr>
              <a:t>in task-related BOLD responses (vigilance)</a:t>
            </a:r>
            <a:endParaRPr lang="en-US" sz="2400" dirty="0">
              <a:solidFill>
                <a:schemeClr val="accent4">
                  <a:lumMod val="10000"/>
                </a:schemeClr>
              </a:solidFill>
              <a:latin typeface="Arial" panose="020B0604020202020204" pitchFamily="34" charset="0"/>
              <a:cs typeface="Arial" panose="020B0604020202020204" pitchFamily="34" charset="0"/>
            </a:endParaRPr>
          </a:p>
        </p:txBody>
      </p:sp>
      <p:cxnSp>
        <p:nvCxnSpPr>
          <p:cNvPr id="23" name="Gerade Verbindung 207"/>
          <p:cNvCxnSpPr/>
          <p:nvPr/>
        </p:nvCxnSpPr>
        <p:spPr>
          <a:xfrm>
            <a:off x="-39148" y="974943"/>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6" name="Рисунок 5" descr="Logo_CRC_IVI.tif"/>
          <p:cNvPicPr>
            <a:picLocks noChangeAspect="1"/>
          </p:cNvPicPr>
          <p:nvPr/>
        </p:nvPicPr>
        <p:blipFill>
          <a:blip r:embed="rId7" cstate="print"/>
          <a:srcRect l="7141" t="7899" r="82016" b="70411"/>
          <a:stretch>
            <a:fillRect/>
          </a:stretch>
        </p:blipFill>
        <p:spPr>
          <a:xfrm>
            <a:off x="8151582" y="332656"/>
            <a:ext cx="636677" cy="716416"/>
          </a:xfrm>
          <a:prstGeom prst="rect">
            <a:avLst/>
          </a:prstGeom>
        </p:spPr>
      </p:pic>
    </p:spTree>
    <p:extLst>
      <p:ext uri="{BB962C8B-B14F-4D97-AF65-F5344CB8AC3E}">
        <p14:creationId xmlns:p14="http://schemas.microsoft.com/office/powerpoint/2010/main" val="12849948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733" t="43936" r="23051" b="32987"/>
          <a:stretch/>
        </p:blipFill>
        <p:spPr bwMode="auto">
          <a:xfrm>
            <a:off x="278523" y="2420888"/>
            <a:ext cx="8586954"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5625117" y="5589240"/>
            <a:ext cx="3456384" cy="307777"/>
          </a:xfrm>
          <a:prstGeom prst="rect">
            <a:avLst/>
          </a:prstGeom>
          <a:noFill/>
        </p:spPr>
        <p:txBody>
          <a:bodyPr wrap="square" rtlCol="0">
            <a:spAutoFit/>
          </a:bodyPr>
          <a:lstStyle/>
          <a:p>
            <a:pPr algn="r"/>
            <a:r>
              <a:rPr lang="fr-BE" sz="1400" dirty="0" err="1" smtClean="0">
                <a:latin typeface="Arial" panose="020B0604020202020204" pitchFamily="34" charset="0"/>
                <a:cs typeface="Arial" panose="020B0604020202020204" pitchFamily="34" charset="0"/>
              </a:rPr>
              <a:t>Muto</a:t>
            </a:r>
            <a:r>
              <a:rPr lang="fr-BE" sz="1400" dirty="0" smtClean="0">
                <a:latin typeface="Arial" panose="020B0604020202020204" pitchFamily="34" charset="0"/>
                <a:cs typeface="Arial" panose="020B0604020202020204" pitchFamily="34" charset="0"/>
              </a:rPr>
              <a:t> et al., 2016</a:t>
            </a:r>
            <a:endParaRPr lang="fr-BE" sz="1400" dirty="0">
              <a:latin typeface="Arial" panose="020B0604020202020204" pitchFamily="34" charset="0"/>
              <a:cs typeface="Arial" panose="020B0604020202020204" pitchFamily="34" charset="0"/>
            </a:endParaRPr>
          </a:p>
        </p:txBody>
      </p:sp>
      <p:sp>
        <p:nvSpPr>
          <p:cNvPr id="2" name="Rectangle 1"/>
          <p:cNvSpPr/>
          <p:nvPr/>
        </p:nvSpPr>
        <p:spPr>
          <a:xfrm>
            <a:off x="278523" y="2492896"/>
            <a:ext cx="6354706"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hteck 1"/>
          <p:cNvSpPr/>
          <p:nvPr/>
        </p:nvSpPr>
        <p:spPr>
          <a:xfrm>
            <a:off x="58738" y="138966"/>
            <a:ext cx="8348662" cy="830997"/>
          </a:xfrm>
          <a:prstGeom prst="rect">
            <a:avLst/>
          </a:prstGeom>
        </p:spPr>
        <p:txBody>
          <a:bodyPr>
            <a:spAutoFit/>
          </a:bodyPr>
          <a:lstStyle/>
          <a:p>
            <a:r>
              <a:rPr lang="en-US" sz="2400" dirty="0">
                <a:latin typeface="Arial" panose="020B0604020202020204" pitchFamily="34" charset="0"/>
                <a:cs typeface="Arial" panose="020B0604020202020204" pitchFamily="34" charset="0"/>
              </a:rPr>
              <a:t>Local modulation of human brain responses by circadian rhythmicity and sleep debt</a:t>
            </a:r>
          </a:p>
        </p:txBody>
      </p:sp>
      <p:cxnSp>
        <p:nvCxnSpPr>
          <p:cNvPr id="16" name="Gerade Verbindung 207"/>
          <p:cNvCxnSpPr/>
          <p:nvPr/>
        </p:nvCxnSpPr>
        <p:spPr>
          <a:xfrm>
            <a:off x="0" y="974943"/>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7" name="Рисунок 5" descr="Logo_CRC_IVI.tif"/>
          <p:cNvPicPr>
            <a:picLocks noChangeAspect="1"/>
          </p:cNvPicPr>
          <p:nvPr/>
        </p:nvPicPr>
        <p:blipFill>
          <a:blip r:embed="rId4" cstate="print"/>
          <a:srcRect l="7141" t="7899" r="82016" b="70411"/>
          <a:stretch>
            <a:fillRect/>
          </a:stretch>
        </p:blipFill>
        <p:spPr>
          <a:xfrm>
            <a:off x="8151582" y="332656"/>
            <a:ext cx="636677" cy="716416"/>
          </a:xfrm>
          <a:prstGeom prst="rect">
            <a:avLst/>
          </a:prstGeom>
        </p:spPr>
      </p:pic>
    </p:spTree>
    <p:extLst>
      <p:ext uri="{BB962C8B-B14F-4D97-AF65-F5344CB8AC3E}">
        <p14:creationId xmlns:p14="http://schemas.microsoft.com/office/powerpoint/2010/main" val="22749025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srcRect l="21552" t="42694" r="64265" b="45473"/>
          <a:stretch/>
        </p:blipFill>
        <p:spPr>
          <a:xfrm>
            <a:off x="432" y="3956621"/>
            <a:ext cx="2483336" cy="1165510"/>
          </a:xfrm>
          <a:prstGeom prst="rect">
            <a:avLst/>
          </a:prstGeom>
        </p:spPr>
      </p:pic>
      <p:pic>
        <p:nvPicPr>
          <p:cNvPr id="6" name="Picture 5" descr="https://science.sciencemag.org/content/sci/353/6300/687/F3.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t="2829" r="74845" b="82078"/>
          <a:stretch/>
        </p:blipFill>
        <p:spPr bwMode="auto">
          <a:xfrm>
            <a:off x="-6728" y="692696"/>
            <a:ext cx="2202464"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l="47537" t="77515" r="39405" b="5184"/>
          <a:stretch/>
        </p:blipFill>
        <p:spPr bwMode="auto">
          <a:xfrm rot="16200000">
            <a:off x="4764510" y="2055650"/>
            <a:ext cx="1900919" cy="1458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403648" y="3068960"/>
            <a:ext cx="72008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779912" y="3113097"/>
            <a:ext cx="72008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619672" y="764704"/>
            <a:ext cx="3115457" cy="2959120"/>
            <a:chOff x="1619672" y="764704"/>
            <a:chExt cx="3115457" cy="2959120"/>
          </a:xfrm>
        </p:grpSpPr>
        <p:pic>
          <p:nvPicPr>
            <p:cNvPr id="5"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7541" t="10997" r="63126" b="59976"/>
            <a:stretch/>
          </p:blipFill>
          <p:spPr bwMode="auto">
            <a:xfrm>
              <a:off x="2339752" y="1700808"/>
              <a:ext cx="2395377" cy="2023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1619672" y="764704"/>
              <a:ext cx="576064" cy="807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7092280" y="2123785"/>
            <a:ext cx="2013987" cy="430887"/>
          </a:xfrm>
          <a:prstGeom prst="rect">
            <a:avLst/>
          </a:prstGeom>
          <a:noFill/>
        </p:spPr>
        <p:txBody>
          <a:bodyPr wrap="square" rtlCol="0">
            <a:spAutoFit/>
          </a:bodyPr>
          <a:lstStyle/>
          <a:p>
            <a:pPr algn="r"/>
            <a:r>
              <a:rPr lang="fr-BE" sz="1100" dirty="0" err="1" smtClean="0"/>
              <a:t>Modified</a:t>
            </a:r>
            <a:r>
              <a:rPr lang="fr-BE" sz="1100" dirty="0" smtClean="0"/>
              <a:t> </a:t>
            </a:r>
            <a:r>
              <a:rPr lang="fr-BE" sz="1100" dirty="0" err="1" smtClean="0"/>
              <a:t>from</a:t>
            </a:r>
            <a:r>
              <a:rPr lang="fr-BE" sz="1100" dirty="0" smtClean="0"/>
              <a:t> </a:t>
            </a:r>
            <a:r>
              <a:rPr lang="fr-BE" sz="1100" dirty="0" err="1" smtClean="0"/>
              <a:t>Muto</a:t>
            </a:r>
            <a:r>
              <a:rPr lang="fr-BE" sz="1100" dirty="0" smtClean="0"/>
              <a:t> et al., 2016, Maire et al., 2018 </a:t>
            </a:r>
            <a:endParaRPr lang="en-US" sz="1100" dirty="0"/>
          </a:p>
        </p:txBody>
      </p:sp>
      <p:sp>
        <p:nvSpPr>
          <p:cNvPr id="25" name="Rectangle 24"/>
          <p:cNvSpPr/>
          <p:nvPr/>
        </p:nvSpPr>
        <p:spPr>
          <a:xfrm>
            <a:off x="1403648" y="6051320"/>
            <a:ext cx="72008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331640" y="6000818"/>
            <a:ext cx="72008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412292" y="5972525"/>
            <a:ext cx="72008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179512" y="3999633"/>
            <a:ext cx="6264698" cy="2808226"/>
            <a:chOff x="179512" y="3999633"/>
            <a:chExt cx="6264698" cy="2808226"/>
          </a:xfrm>
        </p:grpSpPr>
        <p:pic>
          <p:nvPicPr>
            <p:cNvPr id="9" name="Picture 8"/>
            <p:cNvPicPr>
              <a:picLocks noChangeAspect="1"/>
            </p:cNvPicPr>
            <p:nvPr/>
          </p:nvPicPr>
          <p:blipFill rotWithShape="1">
            <a:blip r:embed="rId7"/>
            <a:srcRect l="34250" t="12743" r="43700" b="57858"/>
            <a:stretch/>
          </p:blipFill>
          <p:spPr>
            <a:xfrm>
              <a:off x="179512" y="5196764"/>
              <a:ext cx="2016224" cy="1512169"/>
            </a:xfrm>
            <a:prstGeom prst="rect">
              <a:avLst/>
            </a:prstGeom>
          </p:spPr>
        </p:pic>
        <p:grpSp>
          <p:nvGrpSpPr>
            <p:cNvPr id="17" name="Group 16"/>
            <p:cNvGrpSpPr/>
            <p:nvPr/>
          </p:nvGrpSpPr>
          <p:grpSpPr>
            <a:xfrm>
              <a:off x="1793829" y="3999633"/>
              <a:ext cx="2706163" cy="2808226"/>
              <a:chOff x="1802200" y="4070441"/>
              <a:chExt cx="2588902" cy="2647660"/>
            </a:xfrm>
          </p:grpSpPr>
          <p:sp>
            <p:nvSpPr>
              <p:cNvPr id="21" name="Rectangle 20"/>
              <p:cNvSpPr/>
              <p:nvPr/>
            </p:nvSpPr>
            <p:spPr>
              <a:xfrm>
                <a:off x="1802200" y="4070441"/>
                <a:ext cx="681568" cy="900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8"/>
              <a:srcRect l="34250" t="13601" r="43700" b="57000"/>
              <a:stretch/>
            </p:blipFill>
            <p:spPr>
              <a:xfrm>
                <a:off x="2339752" y="5179588"/>
                <a:ext cx="2051350" cy="1538513"/>
              </a:xfrm>
              <a:prstGeom prst="rect">
                <a:avLst/>
              </a:prstGeom>
            </p:spPr>
          </p:pic>
        </p:grpSp>
        <p:pic>
          <p:nvPicPr>
            <p:cNvPr id="11" name="Picture 10"/>
            <p:cNvPicPr>
              <a:picLocks noChangeAspect="1"/>
            </p:cNvPicPr>
            <p:nvPr/>
          </p:nvPicPr>
          <p:blipFill rotWithShape="1">
            <a:blip r:embed="rId9"/>
            <a:srcRect l="54808" t="57528" r="34250" b="23885"/>
            <a:stretch/>
          </p:blipFill>
          <p:spPr>
            <a:xfrm>
              <a:off x="4946128" y="5109574"/>
              <a:ext cx="1498082" cy="1487778"/>
            </a:xfrm>
            <a:prstGeom prst="rect">
              <a:avLst/>
            </a:prstGeom>
          </p:spPr>
        </p:pic>
      </p:grpSp>
      <p:sp>
        <p:nvSpPr>
          <p:cNvPr id="31" name="Rectangle 30"/>
          <p:cNvSpPr/>
          <p:nvPr/>
        </p:nvSpPr>
        <p:spPr>
          <a:xfrm>
            <a:off x="3767416" y="3068960"/>
            <a:ext cx="72008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descr="http://www.biham.unibe.ch/unibe/portal/fak_medizin/dept_lehremed/inst_biham/content/e44084/e270062/e485871/MaireMicheline-foto_ge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28157" y="1177587"/>
            <a:ext cx="743815" cy="95526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81512" y="1748387"/>
            <a:ext cx="8999000" cy="5125964"/>
            <a:chOff x="181512" y="1748387"/>
            <a:chExt cx="8999000" cy="5125964"/>
          </a:xfrm>
        </p:grpSpPr>
        <p:pic>
          <p:nvPicPr>
            <p:cNvPr id="4" name="Picture 3"/>
            <p:cNvPicPr>
              <a:picLocks noChangeAspect="1" noChangeArrowheads="1"/>
            </p:cNvPicPr>
            <p:nvPr/>
          </p:nvPicPr>
          <p:blipFill rotWithShape="1">
            <a:blip r:embed="rId11">
              <a:extLst>
                <a:ext uri="{28A0092B-C50C-407E-A947-70E740481C1C}">
                  <a14:useLocalDpi xmlns:a14="http://schemas.microsoft.com/office/drawing/2010/main" val="0"/>
                </a:ext>
              </a:extLst>
            </a:blip>
            <a:srcRect l="42181" t="11345" r="40259" b="58484"/>
            <a:stretch/>
          </p:blipFill>
          <p:spPr bwMode="auto">
            <a:xfrm>
              <a:off x="181512" y="1748387"/>
              <a:ext cx="2158240" cy="20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4139952" y="6597352"/>
              <a:ext cx="5040560" cy="276999"/>
            </a:xfrm>
            <a:prstGeom prst="rect">
              <a:avLst/>
            </a:prstGeom>
            <a:noFill/>
          </p:spPr>
          <p:txBody>
            <a:bodyPr wrap="square" rtlCol="0">
              <a:spAutoFit/>
            </a:bodyPr>
            <a:lstStyle/>
            <a:p>
              <a:pPr algn="r"/>
              <a:r>
                <a:rPr lang="fr-BE" sz="1200" dirty="0" smtClean="0"/>
                <a:t>P&lt;0.05 (FWE-</a:t>
              </a:r>
              <a:r>
                <a:rPr lang="fr-BE" sz="1200" dirty="0" err="1" smtClean="0"/>
                <a:t>corrected</a:t>
              </a:r>
              <a:r>
                <a:rPr lang="fr-BE" sz="1200" dirty="0" smtClean="0"/>
                <a:t> over </a:t>
              </a:r>
              <a:r>
                <a:rPr lang="fr-BE" sz="1200" dirty="0" err="1" smtClean="0"/>
                <a:t>entire</a:t>
              </a:r>
              <a:r>
                <a:rPr lang="fr-BE" sz="1200" dirty="0" smtClean="0"/>
                <a:t> </a:t>
              </a:r>
              <a:r>
                <a:rPr lang="fr-BE" sz="1200" dirty="0" err="1" smtClean="0"/>
                <a:t>brain</a:t>
              </a:r>
              <a:r>
                <a:rPr lang="fr-BE" sz="1200" dirty="0" smtClean="0"/>
                <a:t> volume)</a:t>
              </a:r>
              <a:endParaRPr lang="en-US" sz="1200" dirty="0"/>
            </a:p>
          </p:txBody>
        </p:sp>
      </p:grpSp>
      <p:sp>
        <p:nvSpPr>
          <p:cNvPr id="26" name="Rectangle 25"/>
          <p:cNvSpPr/>
          <p:nvPr/>
        </p:nvSpPr>
        <p:spPr>
          <a:xfrm>
            <a:off x="1362360" y="2978530"/>
            <a:ext cx="72008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05139" y="1183766"/>
            <a:ext cx="789450" cy="949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1691680" y="3992485"/>
            <a:ext cx="712439" cy="111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hteck 1"/>
          <p:cNvSpPr/>
          <p:nvPr/>
        </p:nvSpPr>
        <p:spPr>
          <a:xfrm>
            <a:off x="395536" y="106261"/>
            <a:ext cx="8348662" cy="707886"/>
          </a:xfrm>
          <a:prstGeom prst="rect">
            <a:avLst/>
          </a:prstGeom>
        </p:spPr>
        <p:txBody>
          <a:bodyPr>
            <a:spAutoFit/>
          </a:bodyPr>
          <a:lstStyle/>
          <a:p>
            <a:pPr algn="ctr">
              <a:defRPr/>
            </a:pPr>
            <a:r>
              <a:rPr lang="en-US" sz="2000" dirty="0" smtClean="0">
                <a:solidFill>
                  <a:schemeClr val="accent4">
                    <a:lumMod val="10000"/>
                  </a:schemeClr>
                </a:solidFill>
                <a:latin typeface="Arial" panose="020B0604020202020204" pitchFamily="34" charset="0"/>
                <a:cs typeface="Arial" panose="020B0604020202020204" pitchFamily="34" charset="0"/>
              </a:rPr>
              <a:t>Circadian </a:t>
            </a:r>
            <a:r>
              <a:rPr lang="en-US" sz="2000" dirty="0">
                <a:solidFill>
                  <a:schemeClr val="accent4">
                    <a:lumMod val="10000"/>
                  </a:schemeClr>
                </a:solidFill>
                <a:latin typeface="Arial" panose="020B0604020202020204" pitchFamily="34" charset="0"/>
                <a:cs typeface="Arial" panose="020B0604020202020204" pitchFamily="34" charset="0"/>
              </a:rPr>
              <a:t>and Sleep-Wake dependent Modulation </a:t>
            </a:r>
            <a:r>
              <a:rPr lang="en-US" sz="2000" dirty="0" smtClean="0">
                <a:solidFill>
                  <a:schemeClr val="accent4">
                    <a:lumMod val="10000"/>
                  </a:schemeClr>
                </a:solidFill>
                <a:latin typeface="Arial" panose="020B0604020202020204" pitchFamily="34" charset="0"/>
                <a:cs typeface="Arial" panose="020B0604020202020204" pitchFamily="34" charset="0"/>
              </a:rPr>
              <a:t>in task-related BOLD responses (vigilance)</a:t>
            </a:r>
            <a:endParaRPr lang="en-US" sz="2000" dirty="0">
              <a:solidFill>
                <a:schemeClr val="accent4">
                  <a:lumMod val="10000"/>
                </a:schemeClr>
              </a:solidFill>
              <a:latin typeface="Arial" panose="020B0604020202020204" pitchFamily="34" charset="0"/>
              <a:cs typeface="Arial" panose="020B0604020202020204" pitchFamily="34" charset="0"/>
            </a:endParaRPr>
          </a:p>
        </p:txBody>
      </p:sp>
      <p:sp>
        <p:nvSpPr>
          <p:cNvPr id="7" name="Rectangle 6"/>
          <p:cNvSpPr/>
          <p:nvPr/>
        </p:nvSpPr>
        <p:spPr>
          <a:xfrm>
            <a:off x="1621679" y="658695"/>
            <a:ext cx="1224136" cy="1061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923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0691" t="51904" r="36695" b="6049"/>
          <a:stretch/>
        </p:blipFill>
        <p:spPr>
          <a:xfrm>
            <a:off x="251520" y="3223932"/>
            <a:ext cx="3602322" cy="2509324"/>
          </a:xfrm>
          <a:prstGeom prst="rect">
            <a:avLst/>
          </a:prstGeom>
        </p:spPr>
      </p:pic>
      <p:sp>
        <p:nvSpPr>
          <p:cNvPr id="6" name="ZoneTexte 5"/>
          <p:cNvSpPr txBox="1"/>
          <p:nvPr/>
        </p:nvSpPr>
        <p:spPr>
          <a:xfrm>
            <a:off x="5940152" y="6453336"/>
            <a:ext cx="3203848" cy="307777"/>
          </a:xfrm>
          <a:prstGeom prst="rect">
            <a:avLst/>
          </a:prstGeom>
          <a:noFill/>
        </p:spPr>
        <p:txBody>
          <a:bodyPr wrap="square" rtlCol="0">
            <a:spAutoFit/>
          </a:bodyPr>
          <a:lstStyle/>
          <a:p>
            <a:pPr algn="r"/>
            <a:r>
              <a:rPr lang="fr-BE" sz="1400" dirty="0" err="1" smtClean="0">
                <a:latin typeface="Arial" panose="020B0604020202020204" pitchFamily="34" charset="0"/>
                <a:cs typeface="Arial" panose="020B0604020202020204" pitchFamily="34" charset="0"/>
              </a:rPr>
              <a:t>Borbély</a:t>
            </a:r>
            <a:r>
              <a:rPr lang="fr-BE" sz="1400" dirty="0" smtClean="0">
                <a:latin typeface="Arial" panose="020B0604020202020204" pitchFamily="34" charset="0"/>
                <a:cs typeface="Arial" panose="020B0604020202020204" pitchFamily="34" charset="0"/>
              </a:rPr>
              <a:t>, 1982, </a:t>
            </a:r>
            <a:r>
              <a:rPr lang="fr-BE" sz="1400" dirty="0" err="1" smtClean="0">
                <a:latin typeface="Arial" panose="020B0604020202020204" pitchFamily="34" charset="0"/>
                <a:cs typeface="Arial" panose="020B0604020202020204" pitchFamily="34" charset="0"/>
              </a:rPr>
              <a:t>Daan</a:t>
            </a:r>
            <a:r>
              <a:rPr lang="fr-BE" sz="1400" dirty="0" smtClean="0">
                <a:latin typeface="Arial" panose="020B0604020202020204" pitchFamily="34" charset="0"/>
                <a:cs typeface="Arial" panose="020B0604020202020204" pitchFamily="34" charset="0"/>
              </a:rPr>
              <a:t> &amp; </a:t>
            </a:r>
            <a:r>
              <a:rPr lang="fr-BE" sz="1400" dirty="0" err="1" smtClean="0">
                <a:latin typeface="Arial" panose="020B0604020202020204" pitchFamily="34" charset="0"/>
                <a:cs typeface="Arial" panose="020B0604020202020204" pitchFamily="34" charset="0"/>
              </a:rPr>
              <a:t>Borbély</a:t>
            </a:r>
            <a:r>
              <a:rPr lang="fr-BE" sz="1400" dirty="0" smtClean="0">
                <a:latin typeface="Arial" panose="020B0604020202020204" pitchFamily="34" charset="0"/>
                <a:cs typeface="Arial" panose="020B0604020202020204" pitchFamily="34" charset="0"/>
              </a:rPr>
              <a:t> 1984</a:t>
            </a:r>
            <a:endParaRPr lang="fr-BE" sz="1400" dirty="0">
              <a:latin typeface="Arial" panose="020B0604020202020204" pitchFamily="34" charset="0"/>
              <a:cs typeface="Arial" panose="020B0604020202020204" pitchFamily="34" charset="0"/>
            </a:endParaRPr>
          </a:p>
        </p:txBody>
      </p:sp>
      <p:sp>
        <p:nvSpPr>
          <p:cNvPr id="51" name="ZoneTexte 50"/>
          <p:cNvSpPr txBox="1"/>
          <p:nvPr/>
        </p:nvSpPr>
        <p:spPr>
          <a:xfrm>
            <a:off x="163116" y="36240"/>
            <a:ext cx="8980884" cy="1323439"/>
          </a:xfrm>
          <a:prstGeom prst="rect">
            <a:avLst/>
          </a:prstGeom>
          <a:noFill/>
        </p:spPr>
        <p:txBody>
          <a:bodyPr wrap="square" rtlCol="0">
            <a:spAutoFit/>
          </a:bodyPr>
          <a:lstStyle/>
          <a:p>
            <a:r>
              <a:rPr lang="fr-BE" sz="4000" b="1" dirty="0" smtClean="0">
                <a:latin typeface="Arial" panose="020B0604020202020204" pitchFamily="34" charset="0"/>
                <a:cs typeface="Arial" panose="020B0604020202020204" pitchFamily="34" charset="0"/>
              </a:rPr>
              <a:t>A temporal </a:t>
            </a:r>
            <a:r>
              <a:rPr lang="fr-BE" sz="4000" b="1" dirty="0" err="1" smtClean="0">
                <a:latin typeface="Arial" panose="020B0604020202020204" pitchFamily="34" charset="0"/>
                <a:cs typeface="Arial" panose="020B0604020202020204" pitchFamily="34" charset="0"/>
              </a:rPr>
              <a:t>framework</a:t>
            </a:r>
            <a:r>
              <a:rPr lang="fr-BE" sz="4000" b="1" dirty="0" smtClean="0">
                <a:latin typeface="Arial" panose="020B0604020202020204" pitchFamily="34" charset="0"/>
                <a:cs typeface="Arial" panose="020B0604020202020204" pitchFamily="34" charset="0"/>
              </a:rPr>
              <a:t> for </a:t>
            </a:r>
            <a:r>
              <a:rPr lang="fr-BE" sz="4000" b="1" dirty="0" err="1" smtClean="0">
                <a:latin typeface="Arial" panose="020B0604020202020204" pitchFamily="34" charset="0"/>
                <a:cs typeface="Arial" panose="020B0604020202020204" pitchFamily="34" charset="0"/>
              </a:rPr>
              <a:t>sleep</a:t>
            </a:r>
            <a:r>
              <a:rPr lang="fr-BE" sz="4000" b="1" dirty="0">
                <a:latin typeface="Arial" panose="020B0604020202020204" pitchFamily="34" charset="0"/>
                <a:cs typeface="Arial" panose="020B0604020202020204" pitchFamily="34" charset="0"/>
              </a:rPr>
              <a:t> </a:t>
            </a:r>
            <a:r>
              <a:rPr lang="fr-BE" sz="4000" b="1" dirty="0" smtClean="0">
                <a:latin typeface="Arial" panose="020B0604020202020204" pitchFamily="34" charset="0"/>
                <a:cs typeface="Arial" panose="020B0604020202020204" pitchFamily="34" charset="0"/>
              </a:rPr>
              <a:t>and </a:t>
            </a:r>
            <a:r>
              <a:rPr lang="fr-BE" sz="4000" b="1" dirty="0" err="1" smtClean="0">
                <a:latin typeface="Arial" panose="020B0604020202020204" pitchFamily="34" charset="0"/>
                <a:cs typeface="Arial" panose="020B0604020202020204" pitchFamily="34" charset="0"/>
              </a:rPr>
              <a:t>wakefulness</a:t>
            </a:r>
            <a:endParaRPr lang="de-DE" sz="4000" b="1" dirty="0">
              <a:latin typeface="Arial" panose="020B0604020202020204" pitchFamily="34" charset="0"/>
              <a:cs typeface="Arial" panose="020B0604020202020204" pitchFamily="34" charset="0"/>
            </a:endParaRPr>
          </a:p>
        </p:txBody>
      </p:sp>
      <p:sp>
        <p:nvSpPr>
          <p:cNvPr id="2" name="TextBox 1"/>
          <p:cNvSpPr txBox="1"/>
          <p:nvPr/>
        </p:nvSpPr>
        <p:spPr>
          <a:xfrm>
            <a:off x="163116" y="1765265"/>
            <a:ext cx="8009284" cy="1015663"/>
          </a:xfrm>
          <a:prstGeom prst="rect">
            <a:avLst/>
          </a:prstGeom>
          <a:noFill/>
        </p:spPr>
        <p:txBody>
          <a:bodyPr wrap="square" rtlCol="0">
            <a:spAutoFit/>
          </a:bodyPr>
          <a:lstStyle/>
          <a:p>
            <a:r>
              <a:rPr lang="fr-BE" sz="3000" b="1" dirty="0" smtClean="0">
                <a:latin typeface="Arial" panose="020B0604020202020204" pitchFamily="34" charset="0"/>
                <a:cs typeface="Arial" panose="020B0604020202020204" pitchFamily="34" charset="0"/>
              </a:rPr>
              <a:t>The </a:t>
            </a:r>
            <a:r>
              <a:rPr lang="fr-BE" sz="3000" b="1" dirty="0" err="1" smtClean="0">
                <a:latin typeface="Arial" panose="020B0604020202020204" pitchFamily="34" charset="0"/>
                <a:cs typeface="Arial" panose="020B0604020202020204" pitchFamily="34" charset="0"/>
              </a:rPr>
              <a:t>two-process</a:t>
            </a:r>
            <a:r>
              <a:rPr lang="fr-BE" sz="3000" b="1" dirty="0" smtClean="0">
                <a:latin typeface="Arial" panose="020B0604020202020204" pitchFamily="34" charset="0"/>
                <a:cs typeface="Arial" panose="020B0604020202020204" pitchFamily="34" charset="0"/>
              </a:rPr>
              <a:t> model of </a:t>
            </a:r>
            <a:r>
              <a:rPr lang="fr-BE" sz="3000" b="1" dirty="0" err="1" smtClean="0">
                <a:latin typeface="Arial" panose="020B0604020202020204" pitchFamily="34" charset="0"/>
                <a:cs typeface="Arial" panose="020B0604020202020204" pitchFamily="34" charset="0"/>
              </a:rPr>
              <a:t>sleep</a:t>
            </a:r>
            <a:r>
              <a:rPr lang="fr-BE" sz="3000" b="1" dirty="0" smtClean="0">
                <a:latin typeface="Arial" panose="020B0604020202020204" pitchFamily="34" charset="0"/>
                <a:cs typeface="Arial" panose="020B0604020202020204" pitchFamily="34" charset="0"/>
              </a:rPr>
              <a:t> and </a:t>
            </a:r>
            <a:r>
              <a:rPr lang="fr-BE" sz="3000" b="1" dirty="0" err="1" smtClean="0">
                <a:latin typeface="Arial" panose="020B0604020202020204" pitchFamily="34" charset="0"/>
                <a:cs typeface="Arial" panose="020B0604020202020204" pitchFamily="34" charset="0"/>
              </a:rPr>
              <a:t>wake</a:t>
            </a:r>
            <a:r>
              <a:rPr lang="fr-BE" sz="3000" b="1" dirty="0" smtClean="0">
                <a:latin typeface="Arial" panose="020B0604020202020204" pitchFamily="34" charset="0"/>
                <a:cs typeface="Arial" panose="020B0604020202020204" pitchFamily="34" charset="0"/>
              </a:rPr>
              <a:t> </a:t>
            </a:r>
            <a:r>
              <a:rPr lang="fr-BE" sz="3000" b="1" dirty="0" err="1" smtClean="0">
                <a:latin typeface="Arial" panose="020B0604020202020204" pitchFamily="34" charset="0"/>
                <a:cs typeface="Arial" panose="020B0604020202020204" pitchFamily="34" charset="0"/>
              </a:rPr>
              <a:t>regulation</a:t>
            </a:r>
            <a:endParaRPr lang="en-US" sz="3000" b="1" dirty="0">
              <a:latin typeface="Arial" panose="020B0604020202020204" pitchFamily="34" charset="0"/>
              <a:cs typeface="Arial" panose="020B0604020202020204" pitchFamily="34" charset="0"/>
            </a:endParaRPr>
          </a:p>
        </p:txBody>
      </p:sp>
      <p:sp>
        <p:nvSpPr>
          <p:cNvPr id="3" name="TextBox 2"/>
          <p:cNvSpPr txBox="1"/>
          <p:nvPr/>
        </p:nvSpPr>
        <p:spPr>
          <a:xfrm>
            <a:off x="4067944" y="3833172"/>
            <a:ext cx="4716016" cy="1107996"/>
          </a:xfrm>
          <a:prstGeom prst="rect">
            <a:avLst/>
          </a:prstGeom>
          <a:noFill/>
        </p:spPr>
        <p:txBody>
          <a:bodyPr wrap="square" rtlCol="0">
            <a:spAutoFit/>
          </a:bodyPr>
          <a:lstStyle/>
          <a:p>
            <a:r>
              <a:rPr lang="fr-BE" sz="2200" dirty="0" smtClean="0">
                <a:latin typeface="Arial" panose="020B0604020202020204" pitchFamily="34" charset="0"/>
                <a:cs typeface="Arial" panose="020B0604020202020204" pitchFamily="34" charset="0"/>
              </a:rPr>
              <a:t>Impact on cognition</a:t>
            </a:r>
          </a:p>
          <a:p>
            <a:r>
              <a:rPr lang="fr-BE" sz="2200" dirty="0" smtClean="0">
                <a:latin typeface="Arial" panose="020B0604020202020204" pitchFamily="34" charset="0"/>
                <a:cs typeface="Arial" panose="020B0604020202020204" pitchFamily="34" charset="0"/>
              </a:rPr>
              <a:t>Impact on </a:t>
            </a:r>
            <a:r>
              <a:rPr lang="fr-BE" sz="2200" dirty="0" err="1" smtClean="0">
                <a:latin typeface="Arial" panose="020B0604020202020204" pitchFamily="34" charset="0"/>
                <a:cs typeface="Arial" panose="020B0604020202020204" pitchFamily="34" charset="0"/>
              </a:rPr>
              <a:t>cerebral</a:t>
            </a:r>
            <a:r>
              <a:rPr lang="fr-BE" sz="2200" dirty="0" smtClean="0">
                <a:latin typeface="Arial" panose="020B0604020202020204" pitchFamily="34" charset="0"/>
                <a:cs typeface="Arial" panose="020B0604020202020204" pitchFamily="34" charset="0"/>
              </a:rPr>
              <a:t> </a:t>
            </a:r>
            <a:r>
              <a:rPr lang="fr-BE" sz="2200" dirty="0" err="1" smtClean="0">
                <a:latin typeface="Arial" panose="020B0604020202020204" pitchFamily="34" charset="0"/>
                <a:cs typeface="Arial" panose="020B0604020202020204" pitchFamily="34" charset="0"/>
              </a:rPr>
              <a:t>correlates</a:t>
            </a:r>
            <a:endParaRPr lang="fr-BE" sz="2200" dirty="0" smtClean="0">
              <a:latin typeface="Arial" panose="020B0604020202020204" pitchFamily="34" charset="0"/>
              <a:cs typeface="Arial" panose="020B0604020202020204" pitchFamily="34" charset="0"/>
            </a:endParaRPr>
          </a:p>
          <a:p>
            <a:r>
              <a:rPr lang="fr-BE" sz="2200" dirty="0" smtClean="0">
                <a:latin typeface="Arial" panose="020B0604020202020204" pitchFamily="34" charset="0"/>
                <a:cs typeface="Arial" panose="020B0604020202020204" pitchFamily="34" charset="0"/>
              </a:rPr>
              <a:t>Inter-</a:t>
            </a:r>
            <a:r>
              <a:rPr lang="fr-BE" sz="2200" dirty="0" err="1" smtClean="0">
                <a:latin typeface="Arial" panose="020B0604020202020204" pitchFamily="34" charset="0"/>
                <a:cs typeface="Arial" panose="020B0604020202020204" pitchFamily="34" charset="0"/>
              </a:rPr>
              <a:t>individual</a:t>
            </a:r>
            <a:r>
              <a:rPr lang="fr-BE" sz="2200" dirty="0" smtClean="0">
                <a:latin typeface="Arial" panose="020B0604020202020204" pitchFamily="34" charset="0"/>
                <a:cs typeface="Arial" panose="020B0604020202020204" pitchFamily="34" charset="0"/>
              </a:rPr>
              <a:t> </a:t>
            </a:r>
            <a:r>
              <a:rPr lang="fr-BE" sz="2200" dirty="0" err="1" smtClean="0">
                <a:latin typeface="Arial" panose="020B0604020202020204" pitchFamily="34" charset="0"/>
                <a:cs typeface="Arial" panose="020B0604020202020204" pitchFamily="34" charset="0"/>
              </a:rPr>
              <a:t>differences</a:t>
            </a:r>
            <a:r>
              <a:rPr lang="fr-BE" sz="2200" dirty="0" smtClean="0">
                <a:latin typeface="Arial" panose="020B0604020202020204" pitchFamily="34" charset="0"/>
                <a:cs typeface="Arial" panose="020B0604020202020204" pitchFamily="34" charset="0"/>
              </a:rPr>
              <a:t>: </a:t>
            </a:r>
            <a:r>
              <a:rPr lang="fr-BE" sz="2200" dirty="0" err="1" smtClean="0">
                <a:latin typeface="Arial" panose="020B0604020202020204" pitchFamily="34" charset="0"/>
                <a:cs typeface="Arial" panose="020B0604020202020204" pitchFamily="34" charset="0"/>
              </a:rPr>
              <a:t>Aging</a:t>
            </a:r>
            <a:endParaRPr lang="en-US" sz="2200" dirty="0">
              <a:latin typeface="Arial" panose="020B0604020202020204" pitchFamily="34" charset="0"/>
              <a:cs typeface="Arial" panose="020B0604020202020204" pitchFamily="34" charset="0"/>
            </a:endParaRPr>
          </a:p>
        </p:txBody>
      </p:sp>
      <p:cxnSp>
        <p:nvCxnSpPr>
          <p:cNvPr id="48" name="Gerade Verbindung 207"/>
          <p:cNvCxnSpPr/>
          <p:nvPr/>
        </p:nvCxnSpPr>
        <p:spPr>
          <a:xfrm>
            <a:off x="0" y="1640992"/>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Рисунок 5" descr="Logo_CRC_IVI.tif"/>
          <p:cNvPicPr>
            <a:picLocks noChangeAspect="1"/>
          </p:cNvPicPr>
          <p:nvPr/>
        </p:nvPicPr>
        <p:blipFill>
          <a:blip r:embed="rId4" cstate="print"/>
          <a:srcRect l="7141" t="7899" r="82016" b="70411"/>
          <a:stretch>
            <a:fillRect/>
          </a:stretch>
        </p:blipFill>
        <p:spPr>
          <a:xfrm>
            <a:off x="8151582" y="858500"/>
            <a:ext cx="636677" cy="716416"/>
          </a:xfrm>
          <a:prstGeom prst="rect">
            <a:avLst/>
          </a:prstGeom>
        </p:spPr>
      </p:pic>
    </p:spTree>
    <p:extLst>
      <p:ext uri="{BB962C8B-B14F-4D97-AF65-F5344CB8AC3E}">
        <p14:creationId xmlns:p14="http://schemas.microsoft.com/office/powerpoint/2010/main" val="40534879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Rectangle 163"/>
          <p:cNvSpPr/>
          <p:nvPr/>
        </p:nvSpPr>
        <p:spPr>
          <a:xfrm>
            <a:off x="5210062" y="3842939"/>
            <a:ext cx="573649" cy="187220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4669461" y="1339655"/>
            <a:ext cx="573649" cy="187220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p:cNvSpPr txBox="1"/>
          <p:nvPr/>
        </p:nvSpPr>
        <p:spPr>
          <a:xfrm>
            <a:off x="0" y="61174"/>
            <a:ext cx="8770964" cy="83099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dirty="0" smtClean="0">
                <a:latin typeface="Arial" panose="020B0604020202020204" pitchFamily="34" charset="0"/>
                <a:cs typeface="Arial" panose="020B0604020202020204" pitchFamily="34" charset="0"/>
              </a:rPr>
              <a:t>Interaction </a:t>
            </a:r>
            <a:r>
              <a:rPr lang="fr-BE" sz="2400" dirty="0" err="1" smtClean="0">
                <a:latin typeface="Arial" panose="020B0604020202020204" pitchFamily="34" charset="0"/>
                <a:cs typeface="Arial" panose="020B0604020202020204" pitchFamily="34" charset="0"/>
              </a:rPr>
              <a:t>between</a:t>
            </a:r>
            <a:r>
              <a:rPr lang="fr-BE" sz="2400" dirty="0" smtClean="0">
                <a:latin typeface="Arial" panose="020B0604020202020204" pitchFamily="34" charset="0"/>
                <a:cs typeface="Arial" panose="020B0604020202020204" pitchFamily="34" charset="0"/>
              </a:rPr>
              <a:t> </a:t>
            </a:r>
            <a:r>
              <a:rPr lang="fr-BE" sz="2400" dirty="0" err="1" smtClean="0">
                <a:latin typeface="Arial" panose="020B0604020202020204" pitchFamily="34" charset="0"/>
                <a:cs typeface="Arial" panose="020B0604020202020204" pitchFamily="34" charset="0"/>
              </a:rPr>
              <a:t>circadian</a:t>
            </a:r>
            <a:r>
              <a:rPr lang="fr-BE" sz="2400" dirty="0" smtClean="0">
                <a:latin typeface="Arial" panose="020B0604020202020204" pitchFamily="34" charset="0"/>
                <a:cs typeface="Arial" panose="020B0604020202020204" pitchFamily="34" charset="0"/>
              </a:rPr>
              <a:t> and </a:t>
            </a:r>
            <a:r>
              <a:rPr lang="fr-BE" sz="2400" dirty="0" err="1" smtClean="0">
                <a:latin typeface="Arial" panose="020B0604020202020204" pitchFamily="34" charset="0"/>
                <a:cs typeface="Arial" panose="020B0604020202020204" pitchFamily="34" charset="0"/>
              </a:rPr>
              <a:t>homeostatic</a:t>
            </a:r>
            <a:r>
              <a:rPr lang="fr-BE" sz="2400" dirty="0" smtClean="0">
                <a:latin typeface="Arial" panose="020B0604020202020204" pitchFamily="34" charset="0"/>
                <a:cs typeface="Arial" panose="020B0604020202020204" pitchFamily="34" charset="0"/>
              </a:rPr>
              <a:t> </a:t>
            </a:r>
            <a:r>
              <a:rPr lang="fr-BE" sz="2400" dirty="0" err="1" smtClean="0">
                <a:latin typeface="Arial" panose="020B0604020202020204" pitchFamily="34" charset="0"/>
                <a:cs typeface="Arial" panose="020B0604020202020204" pitchFamily="34" charset="0"/>
              </a:rPr>
              <a:t>processes</a:t>
            </a:r>
            <a:r>
              <a:rPr lang="fr-BE" sz="2400" dirty="0" smtClean="0">
                <a:latin typeface="Arial" panose="020B0604020202020204" pitchFamily="34" charset="0"/>
                <a:cs typeface="Arial" panose="020B0604020202020204" pitchFamily="34" charset="0"/>
              </a:rPr>
              <a:t>: </a:t>
            </a:r>
            <a:r>
              <a:rPr lang="fr-BE" sz="2400" dirty="0" err="1" smtClean="0">
                <a:latin typeface="Arial" panose="020B0604020202020204" pitchFamily="34" charset="0"/>
                <a:cs typeface="Arial" panose="020B0604020202020204" pitchFamily="34" charset="0"/>
              </a:rPr>
              <a:t>Sleepiness</a:t>
            </a:r>
            <a:endParaRPr lang="fr-BE" sz="2400" dirty="0">
              <a:latin typeface="Arial" panose="020B0604020202020204" pitchFamily="34" charset="0"/>
              <a:cs typeface="Arial" panose="020B0604020202020204" pitchFamily="34" charset="0"/>
            </a:endParaRPr>
          </a:p>
        </p:txBody>
      </p:sp>
      <p:sp>
        <p:nvSpPr>
          <p:cNvPr id="21" name="Rectangle 20"/>
          <p:cNvSpPr/>
          <p:nvPr/>
        </p:nvSpPr>
        <p:spPr>
          <a:xfrm>
            <a:off x="2298446" y="764704"/>
            <a:ext cx="761385" cy="1076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52477" y="6583308"/>
            <a:ext cx="3097275" cy="261610"/>
          </a:xfrm>
          <a:prstGeom prst="rect">
            <a:avLst/>
          </a:prstGeom>
          <a:noFill/>
        </p:spPr>
        <p:txBody>
          <a:bodyPr wrap="square" rtlCol="0">
            <a:spAutoFit/>
          </a:bodyPr>
          <a:lstStyle/>
          <a:p>
            <a:pPr algn="r"/>
            <a:r>
              <a:rPr lang="fr-BE" sz="1100" dirty="0" err="1" smtClean="0"/>
              <a:t>Modified</a:t>
            </a:r>
            <a:r>
              <a:rPr lang="fr-BE" sz="1100" dirty="0" smtClean="0"/>
              <a:t> </a:t>
            </a:r>
            <a:r>
              <a:rPr lang="fr-BE" sz="1100" dirty="0" err="1" smtClean="0"/>
              <a:t>from</a:t>
            </a:r>
            <a:r>
              <a:rPr lang="fr-BE" sz="1100" dirty="0" smtClean="0"/>
              <a:t> </a:t>
            </a:r>
            <a:r>
              <a:rPr lang="fr-BE" sz="1100" dirty="0" err="1" smtClean="0"/>
              <a:t>Muto</a:t>
            </a:r>
            <a:r>
              <a:rPr lang="fr-BE" sz="1100" dirty="0" smtClean="0"/>
              <a:t> et al., 2016, Maire et al., 2018 </a:t>
            </a:r>
            <a:endParaRPr lang="en-US" sz="1100" dirty="0"/>
          </a:p>
        </p:txBody>
      </p:sp>
      <p:sp>
        <p:nvSpPr>
          <p:cNvPr id="14" name="Rectangle 13"/>
          <p:cNvSpPr/>
          <p:nvPr/>
        </p:nvSpPr>
        <p:spPr>
          <a:xfrm>
            <a:off x="1691680" y="2064381"/>
            <a:ext cx="72008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srcRect l="41261" t="57898" r="46070" b="24585"/>
          <a:stretch/>
        </p:blipFill>
        <p:spPr>
          <a:xfrm>
            <a:off x="395536" y="1195639"/>
            <a:ext cx="2592288" cy="2016224"/>
          </a:xfrm>
          <a:prstGeom prst="rect">
            <a:avLst/>
          </a:prstGeom>
        </p:spPr>
      </p:pic>
      <p:sp>
        <p:nvSpPr>
          <p:cNvPr id="79" name="TextBox 78"/>
          <p:cNvSpPr txBox="1"/>
          <p:nvPr/>
        </p:nvSpPr>
        <p:spPr>
          <a:xfrm>
            <a:off x="3538378" y="975831"/>
            <a:ext cx="4023726" cy="369332"/>
          </a:xfrm>
          <a:prstGeom prst="rect">
            <a:avLst/>
          </a:prstGeom>
          <a:noFill/>
        </p:spPr>
        <p:txBody>
          <a:bodyPr wrap="square" rtlCol="0">
            <a:spAutoFit/>
          </a:bodyPr>
          <a:lstStyle/>
          <a:p>
            <a:r>
              <a:rPr lang="fr-BE" dirty="0" err="1" smtClean="0"/>
              <a:t>Inferior</a:t>
            </a:r>
            <a:r>
              <a:rPr lang="fr-BE" dirty="0" smtClean="0"/>
              <a:t> occipital lobe</a:t>
            </a:r>
            <a:endParaRPr lang="en-US" dirty="0"/>
          </a:p>
        </p:txBody>
      </p:sp>
      <p:sp>
        <p:nvSpPr>
          <p:cNvPr id="88" name="TextBox 87"/>
          <p:cNvSpPr txBox="1"/>
          <p:nvPr/>
        </p:nvSpPr>
        <p:spPr>
          <a:xfrm>
            <a:off x="3203848" y="1978435"/>
            <a:ext cx="489301" cy="369332"/>
          </a:xfrm>
          <a:prstGeom prst="rect">
            <a:avLst/>
          </a:prstGeom>
          <a:noFill/>
        </p:spPr>
        <p:txBody>
          <a:bodyPr wrap="square" rtlCol="0">
            <a:spAutoFit/>
          </a:bodyPr>
          <a:lstStyle/>
          <a:p>
            <a:r>
              <a:rPr lang="fr-BE" dirty="0" smtClean="0"/>
              <a:t>2.0</a:t>
            </a:r>
            <a:endParaRPr lang="en-US" dirty="0"/>
          </a:p>
        </p:txBody>
      </p:sp>
      <p:sp>
        <p:nvSpPr>
          <p:cNvPr id="89" name="TextBox 88"/>
          <p:cNvSpPr txBox="1"/>
          <p:nvPr/>
        </p:nvSpPr>
        <p:spPr>
          <a:xfrm>
            <a:off x="3203848" y="2707807"/>
            <a:ext cx="476412" cy="369332"/>
          </a:xfrm>
          <a:prstGeom prst="rect">
            <a:avLst/>
          </a:prstGeom>
          <a:noFill/>
        </p:spPr>
        <p:txBody>
          <a:bodyPr wrap="none" rtlCol="0">
            <a:spAutoFit/>
          </a:bodyPr>
          <a:lstStyle/>
          <a:p>
            <a:r>
              <a:rPr lang="fr-BE" dirty="0"/>
              <a:t>0</a:t>
            </a:r>
            <a:r>
              <a:rPr lang="fr-BE" dirty="0" smtClean="0"/>
              <a:t>.0</a:t>
            </a:r>
            <a:endParaRPr lang="en-US" dirty="0"/>
          </a:p>
        </p:txBody>
      </p:sp>
      <p:sp>
        <p:nvSpPr>
          <p:cNvPr id="90" name="TextBox 89"/>
          <p:cNvSpPr txBox="1"/>
          <p:nvPr/>
        </p:nvSpPr>
        <p:spPr>
          <a:xfrm rot="16200000">
            <a:off x="1569775" y="1670375"/>
            <a:ext cx="3145689" cy="338554"/>
          </a:xfrm>
          <a:prstGeom prst="rect">
            <a:avLst/>
          </a:prstGeom>
          <a:noFill/>
        </p:spPr>
        <p:txBody>
          <a:bodyPr wrap="square" rtlCol="0">
            <a:spAutoFit/>
          </a:bodyPr>
          <a:lstStyle/>
          <a:p>
            <a:r>
              <a:rPr lang="fr-BE" sz="1600" dirty="0" err="1" smtClean="0"/>
              <a:t>Parameter</a:t>
            </a:r>
            <a:r>
              <a:rPr lang="fr-BE" sz="1600" dirty="0" smtClean="0"/>
              <a:t> </a:t>
            </a:r>
            <a:r>
              <a:rPr lang="fr-BE" sz="1600" dirty="0" err="1" smtClean="0"/>
              <a:t>estimates</a:t>
            </a:r>
            <a:r>
              <a:rPr lang="fr-BE" sz="1600" dirty="0" smtClean="0"/>
              <a:t> (</a:t>
            </a:r>
            <a:r>
              <a:rPr lang="fr-BE" sz="1600" dirty="0" err="1" smtClean="0"/>
              <a:t>a.u</a:t>
            </a:r>
            <a:r>
              <a:rPr lang="fr-BE" sz="1600" dirty="0" smtClean="0"/>
              <a:t>.)</a:t>
            </a:r>
            <a:endParaRPr lang="en-US" sz="1600" dirty="0"/>
          </a:p>
        </p:txBody>
      </p:sp>
      <p:grpSp>
        <p:nvGrpSpPr>
          <p:cNvPr id="279" name="Group 278"/>
          <p:cNvGrpSpPr/>
          <p:nvPr/>
        </p:nvGrpSpPr>
        <p:grpSpPr>
          <a:xfrm>
            <a:off x="3327286" y="3989273"/>
            <a:ext cx="3260938" cy="1814878"/>
            <a:chOff x="3327286" y="3846370"/>
            <a:chExt cx="3260938" cy="1814878"/>
          </a:xfrm>
        </p:grpSpPr>
        <p:cxnSp>
          <p:nvCxnSpPr>
            <p:cNvPr id="82" name="Straight Connector 81"/>
            <p:cNvCxnSpPr/>
            <p:nvPr/>
          </p:nvCxnSpPr>
          <p:spPr>
            <a:xfrm>
              <a:off x="3878686" y="3846370"/>
              <a:ext cx="0" cy="18148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3788296" y="5590957"/>
              <a:ext cx="2799928" cy="66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3347864" y="5221625"/>
              <a:ext cx="476412" cy="369332"/>
            </a:xfrm>
            <a:prstGeom prst="rect">
              <a:avLst/>
            </a:prstGeom>
            <a:noFill/>
          </p:spPr>
          <p:txBody>
            <a:bodyPr wrap="none" rtlCol="0">
              <a:spAutoFit/>
            </a:bodyPr>
            <a:lstStyle/>
            <a:p>
              <a:r>
                <a:rPr lang="fr-BE" dirty="0"/>
                <a:t>0</a:t>
              </a:r>
              <a:r>
                <a:rPr lang="fr-BE" dirty="0" smtClean="0"/>
                <a:t>.0</a:t>
              </a:r>
              <a:endParaRPr lang="en-US" dirty="0"/>
            </a:p>
          </p:txBody>
        </p:sp>
        <p:cxnSp>
          <p:nvCxnSpPr>
            <p:cNvPr id="96" name="Straight Connector 95"/>
            <p:cNvCxnSpPr/>
            <p:nvPr/>
          </p:nvCxnSpPr>
          <p:spPr>
            <a:xfrm>
              <a:off x="3779912" y="5406291"/>
              <a:ext cx="125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3347864" y="3862765"/>
              <a:ext cx="476412" cy="369332"/>
            </a:xfrm>
            <a:prstGeom prst="rect">
              <a:avLst/>
            </a:prstGeom>
            <a:noFill/>
          </p:spPr>
          <p:txBody>
            <a:bodyPr wrap="none" rtlCol="0">
              <a:spAutoFit/>
            </a:bodyPr>
            <a:lstStyle/>
            <a:p>
              <a:r>
                <a:rPr lang="fr-BE" dirty="0" smtClean="0"/>
                <a:t>5.0</a:t>
              </a:r>
              <a:endParaRPr lang="en-US" dirty="0"/>
            </a:p>
          </p:txBody>
        </p:sp>
        <p:sp>
          <p:nvSpPr>
            <p:cNvPr id="101" name="TextBox 100"/>
            <p:cNvSpPr txBox="1"/>
            <p:nvPr/>
          </p:nvSpPr>
          <p:spPr>
            <a:xfrm>
              <a:off x="3327286" y="4607493"/>
              <a:ext cx="489301" cy="369332"/>
            </a:xfrm>
            <a:prstGeom prst="rect">
              <a:avLst/>
            </a:prstGeom>
            <a:noFill/>
          </p:spPr>
          <p:txBody>
            <a:bodyPr wrap="square" rtlCol="0">
              <a:spAutoFit/>
            </a:bodyPr>
            <a:lstStyle/>
            <a:p>
              <a:r>
                <a:rPr lang="fr-BE" dirty="0" smtClean="0"/>
                <a:t>2.5</a:t>
              </a:r>
              <a:endParaRPr lang="en-US" dirty="0"/>
            </a:p>
          </p:txBody>
        </p:sp>
        <p:cxnSp>
          <p:nvCxnSpPr>
            <p:cNvPr id="102" name="Straight Connector 101"/>
            <p:cNvCxnSpPr>
              <a:stCxn id="101" idx="3"/>
              <a:endCxn id="101" idx="3"/>
            </p:cNvCxnSpPr>
            <p:nvPr/>
          </p:nvCxnSpPr>
          <p:spPr>
            <a:xfrm>
              <a:off x="3816587" y="4792159"/>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3992007" y="4274420"/>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434099" y="4155868"/>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346803" y="4753809"/>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173101" y="4808222"/>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a:off x="4078411" y="4185536"/>
              <a:ext cx="0" cy="303162"/>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520503" y="4037246"/>
              <a:ext cx="0" cy="297103"/>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413913" y="4607493"/>
              <a:ext cx="0" cy="368776"/>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259505" y="4673148"/>
              <a:ext cx="0" cy="368776"/>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4669461" y="4273837"/>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p:cNvCxnSpPr/>
            <p:nvPr/>
          </p:nvCxnSpPr>
          <p:spPr>
            <a:xfrm>
              <a:off x="4755864" y="4155215"/>
              <a:ext cx="0" cy="297103"/>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5087328" y="4384008"/>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5173732" y="4265386"/>
              <a:ext cx="0" cy="297103"/>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5535210" y="4852409"/>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5602320" y="4706093"/>
              <a:ext cx="0" cy="368776"/>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5769599" y="5142610"/>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p:nvCxnSpPr>
          <p:spPr>
            <a:xfrm>
              <a:off x="5836709" y="4996295"/>
              <a:ext cx="0" cy="368776"/>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4856896" y="4438646"/>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p:cNvCxnSpPr/>
            <p:nvPr/>
          </p:nvCxnSpPr>
          <p:spPr>
            <a:xfrm>
              <a:off x="4924006" y="4285170"/>
              <a:ext cx="0" cy="368776"/>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4222701" y="4268590"/>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p:cNvCxnSpPr/>
            <p:nvPr/>
          </p:nvCxnSpPr>
          <p:spPr>
            <a:xfrm>
              <a:off x="4289811" y="4122274"/>
              <a:ext cx="0" cy="368776"/>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
          <p:nvSpPr>
            <p:cNvPr id="74" name="Oval 73"/>
            <p:cNvSpPr/>
            <p:nvPr/>
          </p:nvSpPr>
          <p:spPr>
            <a:xfrm>
              <a:off x="5281455" y="4285170"/>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p:nvPr/>
          </p:nvCxnSpPr>
          <p:spPr>
            <a:xfrm>
              <a:off x="5367859" y="4166547"/>
              <a:ext cx="0" cy="297103"/>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5965765" y="4946979"/>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p:cNvCxnSpPr/>
            <p:nvPr/>
          </p:nvCxnSpPr>
          <p:spPr>
            <a:xfrm>
              <a:off x="6052169" y="4811906"/>
              <a:ext cx="0" cy="368776"/>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
          <p:nvSpPr>
            <p:cNvPr id="106" name="Freeform 105"/>
            <p:cNvSpPr/>
            <p:nvPr/>
          </p:nvSpPr>
          <p:spPr>
            <a:xfrm>
              <a:off x="4063752" y="4173285"/>
              <a:ext cx="2214880" cy="1026160"/>
            </a:xfrm>
            <a:custGeom>
              <a:avLst/>
              <a:gdLst>
                <a:gd name="connsiteX0" fmla="*/ 0 w 2214880"/>
                <a:gd name="connsiteY0" fmla="*/ 142240 h 1026160"/>
                <a:gd name="connsiteX1" fmla="*/ 269240 w 2214880"/>
                <a:gd name="connsiteY1" fmla="*/ 142240 h 1026160"/>
                <a:gd name="connsiteX2" fmla="*/ 452120 w 2214880"/>
                <a:gd name="connsiteY2" fmla="*/ 0 h 1026160"/>
                <a:gd name="connsiteX3" fmla="*/ 665480 w 2214880"/>
                <a:gd name="connsiteY3" fmla="*/ 172720 h 1026160"/>
                <a:gd name="connsiteX4" fmla="*/ 863600 w 2214880"/>
                <a:gd name="connsiteY4" fmla="*/ 325120 h 1026160"/>
                <a:gd name="connsiteX5" fmla="*/ 939800 w 2214880"/>
                <a:gd name="connsiteY5" fmla="*/ 304800 h 1026160"/>
                <a:gd name="connsiteX6" fmla="*/ 960120 w 2214880"/>
                <a:gd name="connsiteY6" fmla="*/ 299720 h 1026160"/>
                <a:gd name="connsiteX7" fmla="*/ 990600 w 2214880"/>
                <a:gd name="connsiteY7" fmla="*/ 294640 h 1026160"/>
                <a:gd name="connsiteX8" fmla="*/ 1016000 w 2214880"/>
                <a:gd name="connsiteY8" fmla="*/ 284480 h 1026160"/>
                <a:gd name="connsiteX9" fmla="*/ 1076960 w 2214880"/>
                <a:gd name="connsiteY9" fmla="*/ 274320 h 1026160"/>
                <a:gd name="connsiteX10" fmla="*/ 1092200 w 2214880"/>
                <a:gd name="connsiteY10" fmla="*/ 264160 h 1026160"/>
                <a:gd name="connsiteX11" fmla="*/ 1107440 w 2214880"/>
                <a:gd name="connsiteY11" fmla="*/ 259080 h 1026160"/>
                <a:gd name="connsiteX12" fmla="*/ 1117600 w 2214880"/>
                <a:gd name="connsiteY12" fmla="*/ 248920 h 1026160"/>
                <a:gd name="connsiteX13" fmla="*/ 1117600 w 2214880"/>
                <a:gd name="connsiteY13" fmla="*/ 248920 h 1026160"/>
                <a:gd name="connsiteX14" fmla="*/ 1325880 w 2214880"/>
                <a:gd name="connsiteY14" fmla="*/ 152400 h 1026160"/>
                <a:gd name="connsiteX15" fmla="*/ 1381760 w 2214880"/>
                <a:gd name="connsiteY15" fmla="*/ 640080 h 1026160"/>
                <a:gd name="connsiteX16" fmla="*/ 1569720 w 2214880"/>
                <a:gd name="connsiteY16" fmla="*/ 751840 h 1026160"/>
                <a:gd name="connsiteX17" fmla="*/ 1778000 w 2214880"/>
                <a:gd name="connsiteY17" fmla="*/ 1026160 h 1026160"/>
                <a:gd name="connsiteX18" fmla="*/ 1965960 w 2214880"/>
                <a:gd name="connsiteY18" fmla="*/ 812800 h 1026160"/>
                <a:gd name="connsiteX19" fmla="*/ 2214880 w 2214880"/>
                <a:gd name="connsiteY19" fmla="*/ 701040 h 10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14880" h="1026160">
                  <a:moveTo>
                    <a:pt x="0" y="142240"/>
                  </a:moveTo>
                  <a:lnTo>
                    <a:pt x="269240" y="142240"/>
                  </a:lnTo>
                  <a:lnTo>
                    <a:pt x="452120" y="0"/>
                  </a:lnTo>
                  <a:lnTo>
                    <a:pt x="665480" y="172720"/>
                  </a:lnTo>
                  <a:lnTo>
                    <a:pt x="863600" y="325120"/>
                  </a:lnTo>
                  <a:lnTo>
                    <a:pt x="939800" y="304800"/>
                  </a:lnTo>
                  <a:cubicBezTo>
                    <a:pt x="946552" y="303023"/>
                    <a:pt x="953233" y="300868"/>
                    <a:pt x="960120" y="299720"/>
                  </a:cubicBezTo>
                  <a:lnTo>
                    <a:pt x="990600" y="294640"/>
                  </a:lnTo>
                  <a:cubicBezTo>
                    <a:pt x="999067" y="291253"/>
                    <a:pt x="1007349" y="287364"/>
                    <a:pt x="1016000" y="284480"/>
                  </a:cubicBezTo>
                  <a:cubicBezTo>
                    <a:pt x="1036139" y="277767"/>
                    <a:pt x="1055645" y="276984"/>
                    <a:pt x="1076960" y="274320"/>
                  </a:cubicBezTo>
                  <a:cubicBezTo>
                    <a:pt x="1082040" y="270933"/>
                    <a:pt x="1086739" y="266890"/>
                    <a:pt x="1092200" y="264160"/>
                  </a:cubicBezTo>
                  <a:cubicBezTo>
                    <a:pt x="1096989" y="261765"/>
                    <a:pt x="1102848" y="261835"/>
                    <a:pt x="1107440" y="259080"/>
                  </a:cubicBezTo>
                  <a:cubicBezTo>
                    <a:pt x="1111547" y="256616"/>
                    <a:pt x="1114213" y="252307"/>
                    <a:pt x="1117600" y="248920"/>
                  </a:cubicBezTo>
                  <a:lnTo>
                    <a:pt x="1117600" y="248920"/>
                  </a:lnTo>
                  <a:lnTo>
                    <a:pt x="1325880" y="152400"/>
                  </a:lnTo>
                  <a:lnTo>
                    <a:pt x="1381760" y="640080"/>
                  </a:lnTo>
                  <a:lnTo>
                    <a:pt x="1569720" y="751840"/>
                  </a:lnTo>
                  <a:lnTo>
                    <a:pt x="1778000" y="1026160"/>
                  </a:lnTo>
                  <a:lnTo>
                    <a:pt x="1965960" y="812800"/>
                  </a:lnTo>
                  <a:lnTo>
                    <a:pt x="2214880" y="701040"/>
                  </a:lnTo>
                </a:path>
              </a:pathLst>
            </a:cu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p:cNvCxnSpPr/>
            <p:nvPr/>
          </p:nvCxnSpPr>
          <p:spPr>
            <a:xfrm>
              <a:off x="3779912" y="4798869"/>
              <a:ext cx="125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79912" y="4078789"/>
              <a:ext cx="125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9" name="Straight Connector 128"/>
          <p:cNvCxnSpPr/>
          <p:nvPr/>
        </p:nvCxnSpPr>
        <p:spPr>
          <a:xfrm>
            <a:off x="3581963" y="1452313"/>
            <a:ext cx="125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950217" y="2221702"/>
            <a:ext cx="117727" cy="126065"/>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958329" y="2293710"/>
            <a:ext cx="117727" cy="126065"/>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436096" y="2869774"/>
            <a:ext cx="117727" cy="126065"/>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966441" y="2419775"/>
            <a:ext cx="117727" cy="126065"/>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5004048" y="2116072"/>
            <a:ext cx="0" cy="447719"/>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494959" y="2705786"/>
            <a:ext cx="0" cy="447719"/>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25304" y="2334191"/>
            <a:ext cx="0" cy="30625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707904" y="1396985"/>
            <a:ext cx="0" cy="18148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flipV="1">
            <a:off x="3635896" y="3218506"/>
            <a:ext cx="2710014" cy="204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3159484" y="1267647"/>
            <a:ext cx="476412" cy="369332"/>
          </a:xfrm>
          <a:prstGeom prst="rect">
            <a:avLst/>
          </a:prstGeom>
          <a:noFill/>
        </p:spPr>
        <p:txBody>
          <a:bodyPr wrap="none" rtlCol="0">
            <a:spAutoFit/>
          </a:bodyPr>
          <a:lstStyle/>
          <a:p>
            <a:r>
              <a:rPr lang="fr-BE" dirty="0" smtClean="0"/>
              <a:t>4.0</a:t>
            </a:r>
            <a:endParaRPr lang="en-US" dirty="0"/>
          </a:p>
        </p:txBody>
      </p:sp>
      <p:cxnSp>
        <p:nvCxnSpPr>
          <p:cNvPr id="127" name="Straight Connector 126"/>
          <p:cNvCxnSpPr/>
          <p:nvPr/>
        </p:nvCxnSpPr>
        <p:spPr>
          <a:xfrm>
            <a:off x="3617289" y="2892473"/>
            <a:ext cx="125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598867" y="2160193"/>
            <a:ext cx="125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3817016" y="3272516"/>
            <a:ext cx="391953" cy="369332"/>
          </a:xfrm>
          <a:prstGeom prst="rect">
            <a:avLst/>
          </a:prstGeom>
          <a:noFill/>
        </p:spPr>
        <p:txBody>
          <a:bodyPr wrap="square" rtlCol="0">
            <a:spAutoFit/>
          </a:bodyPr>
          <a:lstStyle/>
          <a:p>
            <a:r>
              <a:rPr lang="fr-BE" dirty="0"/>
              <a:t>5</a:t>
            </a:r>
            <a:endParaRPr lang="en-US" dirty="0"/>
          </a:p>
        </p:txBody>
      </p:sp>
      <p:sp>
        <p:nvSpPr>
          <p:cNvPr id="132" name="TextBox 131"/>
          <p:cNvSpPr txBox="1"/>
          <p:nvPr/>
        </p:nvSpPr>
        <p:spPr>
          <a:xfrm>
            <a:off x="4082586" y="3273857"/>
            <a:ext cx="489414" cy="369332"/>
          </a:xfrm>
          <a:prstGeom prst="rect">
            <a:avLst/>
          </a:prstGeom>
          <a:noFill/>
        </p:spPr>
        <p:txBody>
          <a:bodyPr wrap="square" rtlCol="0">
            <a:spAutoFit/>
          </a:bodyPr>
          <a:lstStyle/>
          <a:p>
            <a:r>
              <a:rPr lang="fr-BE" dirty="0" smtClean="0"/>
              <a:t>10</a:t>
            </a:r>
            <a:endParaRPr lang="en-US" dirty="0"/>
          </a:p>
        </p:txBody>
      </p:sp>
      <p:sp>
        <p:nvSpPr>
          <p:cNvPr id="133" name="TextBox 132"/>
          <p:cNvSpPr txBox="1"/>
          <p:nvPr/>
        </p:nvSpPr>
        <p:spPr>
          <a:xfrm>
            <a:off x="4448031" y="3261618"/>
            <a:ext cx="556017" cy="369332"/>
          </a:xfrm>
          <a:prstGeom prst="rect">
            <a:avLst/>
          </a:prstGeom>
          <a:noFill/>
        </p:spPr>
        <p:txBody>
          <a:bodyPr wrap="square" rtlCol="0">
            <a:spAutoFit/>
          </a:bodyPr>
          <a:lstStyle/>
          <a:p>
            <a:r>
              <a:rPr lang="fr-BE" dirty="0" smtClean="0"/>
              <a:t>15</a:t>
            </a:r>
            <a:endParaRPr lang="en-US" dirty="0"/>
          </a:p>
        </p:txBody>
      </p:sp>
      <p:sp>
        <p:nvSpPr>
          <p:cNvPr id="134" name="TextBox 133"/>
          <p:cNvSpPr txBox="1"/>
          <p:nvPr/>
        </p:nvSpPr>
        <p:spPr>
          <a:xfrm>
            <a:off x="4753120" y="3272435"/>
            <a:ext cx="489990" cy="369332"/>
          </a:xfrm>
          <a:prstGeom prst="rect">
            <a:avLst/>
          </a:prstGeom>
          <a:noFill/>
        </p:spPr>
        <p:txBody>
          <a:bodyPr wrap="square" rtlCol="0">
            <a:spAutoFit/>
          </a:bodyPr>
          <a:lstStyle/>
          <a:p>
            <a:r>
              <a:rPr lang="fr-BE" dirty="0" smtClean="0"/>
              <a:t>20</a:t>
            </a:r>
            <a:endParaRPr lang="en-US" dirty="0"/>
          </a:p>
        </p:txBody>
      </p:sp>
      <p:sp>
        <p:nvSpPr>
          <p:cNvPr id="135" name="TextBox 134"/>
          <p:cNvSpPr txBox="1"/>
          <p:nvPr/>
        </p:nvSpPr>
        <p:spPr>
          <a:xfrm>
            <a:off x="5090698" y="3274579"/>
            <a:ext cx="489414" cy="369332"/>
          </a:xfrm>
          <a:prstGeom prst="rect">
            <a:avLst/>
          </a:prstGeom>
          <a:noFill/>
        </p:spPr>
        <p:txBody>
          <a:bodyPr wrap="square" rtlCol="0">
            <a:spAutoFit/>
          </a:bodyPr>
          <a:lstStyle/>
          <a:p>
            <a:r>
              <a:rPr lang="fr-BE" dirty="0" smtClean="0"/>
              <a:t>25</a:t>
            </a:r>
            <a:endParaRPr lang="en-US" dirty="0"/>
          </a:p>
        </p:txBody>
      </p:sp>
      <p:sp>
        <p:nvSpPr>
          <p:cNvPr id="136" name="TextBox 135"/>
          <p:cNvSpPr txBox="1"/>
          <p:nvPr/>
        </p:nvSpPr>
        <p:spPr>
          <a:xfrm>
            <a:off x="5378730" y="3274579"/>
            <a:ext cx="489414" cy="369332"/>
          </a:xfrm>
          <a:prstGeom prst="rect">
            <a:avLst/>
          </a:prstGeom>
          <a:noFill/>
        </p:spPr>
        <p:txBody>
          <a:bodyPr wrap="square" rtlCol="0">
            <a:spAutoFit/>
          </a:bodyPr>
          <a:lstStyle/>
          <a:p>
            <a:r>
              <a:rPr lang="fr-BE" dirty="0" smtClean="0"/>
              <a:t>30</a:t>
            </a:r>
            <a:endParaRPr lang="en-US" dirty="0"/>
          </a:p>
        </p:txBody>
      </p:sp>
      <p:sp>
        <p:nvSpPr>
          <p:cNvPr id="137" name="TextBox 136"/>
          <p:cNvSpPr txBox="1"/>
          <p:nvPr/>
        </p:nvSpPr>
        <p:spPr>
          <a:xfrm>
            <a:off x="5724128" y="3274579"/>
            <a:ext cx="489414" cy="369332"/>
          </a:xfrm>
          <a:prstGeom prst="rect">
            <a:avLst/>
          </a:prstGeom>
          <a:noFill/>
        </p:spPr>
        <p:txBody>
          <a:bodyPr wrap="square" rtlCol="0">
            <a:spAutoFit/>
          </a:bodyPr>
          <a:lstStyle/>
          <a:p>
            <a:r>
              <a:rPr lang="fr-BE" dirty="0" smtClean="0"/>
              <a:t>35</a:t>
            </a:r>
            <a:endParaRPr lang="en-US" dirty="0"/>
          </a:p>
        </p:txBody>
      </p:sp>
      <p:sp>
        <p:nvSpPr>
          <p:cNvPr id="138" name="TextBox 137"/>
          <p:cNvSpPr txBox="1"/>
          <p:nvPr/>
        </p:nvSpPr>
        <p:spPr>
          <a:xfrm>
            <a:off x="6026802" y="3274579"/>
            <a:ext cx="489414" cy="369332"/>
          </a:xfrm>
          <a:prstGeom prst="rect">
            <a:avLst/>
          </a:prstGeom>
          <a:noFill/>
        </p:spPr>
        <p:txBody>
          <a:bodyPr wrap="square" rtlCol="0">
            <a:spAutoFit/>
          </a:bodyPr>
          <a:lstStyle/>
          <a:p>
            <a:r>
              <a:rPr lang="fr-BE" dirty="0" smtClean="0"/>
              <a:t>40</a:t>
            </a:r>
            <a:endParaRPr lang="en-US" dirty="0"/>
          </a:p>
        </p:txBody>
      </p:sp>
      <p:grpSp>
        <p:nvGrpSpPr>
          <p:cNvPr id="285" name="Group 284"/>
          <p:cNvGrpSpPr/>
          <p:nvPr/>
        </p:nvGrpSpPr>
        <p:grpSpPr>
          <a:xfrm>
            <a:off x="3999186" y="2037017"/>
            <a:ext cx="2031500" cy="892629"/>
            <a:chOff x="3999186" y="1894114"/>
            <a:chExt cx="2031500" cy="892629"/>
          </a:xfrm>
        </p:grpSpPr>
        <p:grpSp>
          <p:nvGrpSpPr>
            <p:cNvPr id="281" name="Group 280"/>
            <p:cNvGrpSpPr/>
            <p:nvPr/>
          </p:nvGrpSpPr>
          <p:grpSpPr>
            <a:xfrm>
              <a:off x="3999186" y="1894114"/>
              <a:ext cx="2031500" cy="892629"/>
              <a:chOff x="3999186" y="1894114"/>
              <a:chExt cx="2031500" cy="892629"/>
            </a:xfrm>
          </p:grpSpPr>
          <p:sp>
            <p:nvSpPr>
              <p:cNvPr id="16" name="Freeform 15"/>
              <p:cNvSpPr/>
              <p:nvPr/>
            </p:nvSpPr>
            <p:spPr>
              <a:xfrm>
                <a:off x="4049486" y="1894114"/>
                <a:ext cx="1981200" cy="892629"/>
              </a:xfrm>
              <a:custGeom>
                <a:avLst/>
                <a:gdLst>
                  <a:gd name="connsiteX0" fmla="*/ 0 w 1981200"/>
                  <a:gd name="connsiteY0" fmla="*/ 250372 h 892629"/>
                  <a:gd name="connsiteX1" fmla="*/ 457200 w 1981200"/>
                  <a:gd name="connsiteY1" fmla="*/ 0 h 892629"/>
                  <a:gd name="connsiteX2" fmla="*/ 968828 w 1981200"/>
                  <a:gd name="connsiteY2" fmla="*/ 315686 h 892629"/>
                  <a:gd name="connsiteX3" fmla="*/ 1458685 w 1981200"/>
                  <a:gd name="connsiteY3" fmla="*/ 892629 h 892629"/>
                  <a:gd name="connsiteX4" fmla="*/ 1981200 w 1981200"/>
                  <a:gd name="connsiteY4" fmla="*/ 446315 h 89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200" h="892629">
                    <a:moveTo>
                      <a:pt x="0" y="250372"/>
                    </a:moveTo>
                    <a:lnTo>
                      <a:pt x="457200" y="0"/>
                    </a:lnTo>
                    <a:lnTo>
                      <a:pt x="968828" y="315686"/>
                    </a:lnTo>
                    <a:lnTo>
                      <a:pt x="1458685" y="892629"/>
                    </a:lnTo>
                    <a:lnTo>
                      <a:pt x="1981200" y="446315"/>
                    </a:ln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3999186" y="1957801"/>
                <a:ext cx="0" cy="368059"/>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18" name="Oval 17"/>
            <p:cNvSpPr/>
            <p:nvPr/>
          </p:nvSpPr>
          <p:spPr>
            <a:xfrm>
              <a:off x="4457053" y="1898319"/>
              <a:ext cx="117727" cy="126065"/>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3" name="Straight Connector 282"/>
            <p:cNvCxnSpPr>
              <a:stCxn id="18" idx="4"/>
            </p:cNvCxnSpPr>
            <p:nvPr/>
          </p:nvCxnSpPr>
          <p:spPr>
            <a:xfrm flipH="1">
              <a:off x="4515602" y="2024384"/>
              <a:ext cx="315" cy="10411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293" name="TextBox 292"/>
          <p:cNvSpPr txBox="1"/>
          <p:nvPr/>
        </p:nvSpPr>
        <p:spPr>
          <a:xfrm rot="16200000">
            <a:off x="1599648" y="4422069"/>
            <a:ext cx="3145689" cy="338554"/>
          </a:xfrm>
          <a:prstGeom prst="rect">
            <a:avLst/>
          </a:prstGeom>
          <a:noFill/>
        </p:spPr>
        <p:txBody>
          <a:bodyPr wrap="square" rtlCol="0">
            <a:spAutoFit/>
          </a:bodyPr>
          <a:lstStyle/>
          <a:p>
            <a:r>
              <a:rPr lang="fr-BE" sz="1600" dirty="0" err="1" smtClean="0"/>
              <a:t>Parameter</a:t>
            </a:r>
            <a:r>
              <a:rPr lang="fr-BE" sz="1600" dirty="0" smtClean="0"/>
              <a:t> </a:t>
            </a:r>
            <a:r>
              <a:rPr lang="fr-BE" sz="1600" dirty="0" err="1" smtClean="0"/>
              <a:t>estimates</a:t>
            </a:r>
            <a:r>
              <a:rPr lang="fr-BE" sz="1600" dirty="0" smtClean="0"/>
              <a:t> (</a:t>
            </a:r>
            <a:r>
              <a:rPr lang="fr-BE" sz="1600" dirty="0" err="1" smtClean="0"/>
              <a:t>a.u</a:t>
            </a:r>
            <a:r>
              <a:rPr lang="fr-BE" sz="1600" dirty="0" smtClean="0"/>
              <a:t>.)</a:t>
            </a:r>
            <a:endParaRPr lang="en-US" sz="1600" dirty="0"/>
          </a:p>
        </p:txBody>
      </p:sp>
      <p:cxnSp>
        <p:nvCxnSpPr>
          <p:cNvPr id="139" name="Straight Connector 138"/>
          <p:cNvCxnSpPr/>
          <p:nvPr/>
        </p:nvCxnSpPr>
        <p:spPr>
          <a:xfrm>
            <a:off x="3954445" y="3238936"/>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4289811" y="3238936"/>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4664437" y="322872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4999803" y="322872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5323891" y="323345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5617220" y="3241252"/>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5940152" y="3236435"/>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6275518" y="3251046"/>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3831975" y="5792796"/>
            <a:ext cx="740025" cy="369332"/>
          </a:xfrm>
          <a:prstGeom prst="rect">
            <a:avLst/>
          </a:prstGeom>
          <a:noFill/>
        </p:spPr>
        <p:txBody>
          <a:bodyPr wrap="square" rtlCol="0">
            <a:spAutoFit/>
          </a:bodyPr>
          <a:lstStyle/>
          <a:p>
            <a:r>
              <a:rPr lang="fr-BE" dirty="0" smtClean="0"/>
              <a:t>-12</a:t>
            </a:r>
            <a:endParaRPr lang="en-US" dirty="0"/>
          </a:p>
        </p:txBody>
      </p:sp>
      <p:sp>
        <p:nvSpPr>
          <p:cNvPr id="159" name="TextBox 158"/>
          <p:cNvSpPr txBox="1"/>
          <p:nvPr/>
        </p:nvSpPr>
        <p:spPr>
          <a:xfrm>
            <a:off x="4427984" y="5794137"/>
            <a:ext cx="489414" cy="369332"/>
          </a:xfrm>
          <a:prstGeom prst="rect">
            <a:avLst/>
          </a:prstGeom>
          <a:noFill/>
        </p:spPr>
        <p:txBody>
          <a:bodyPr wrap="square" rtlCol="0">
            <a:spAutoFit/>
          </a:bodyPr>
          <a:lstStyle/>
          <a:p>
            <a:r>
              <a:rPr lang="fr-BE" dirty="0" smtClean="0"/>
              <a:t>-6</a:t>
            </a:r>
            <a:endParaRPr lang="en-US" dirty="0"/>
          </a:p>
        </p:txBody>
      </p:sp>
      <p:sp>
        <p:nvSpPr>
          <p:cNvPr id="160" name="TextBox 159"/>
          <p:cNvSpPr txBox="1"/>
          <p:nvPr/>
        </p:nvSpPr>
        <p:spPr>
          <a:xfrm>
            <a:off x="4932040" y="5781898"/>
            <a:ext cx="556017" cy="369332"/>
          </a:xfrm>
          <a:prstGeom prst="rect">
            <a:avLst/>
          </a:prstGeom>
          <a:noFill/>
        </p:spPr>
        <p:txBody>
          <a:bodyPr wrap="square" rtlCol="0">
            <a:spAutoFit/>
          </a:bodyPr>
          <a:lstStyle/>
          <a:p>
            <a:r>
              <a:rPr lang="fr-BE" dirty="0" smtClean="0"/>
              <a:t>0</a:t>
            </a:r>
            <a:endParaRPr lang="en-US" dirty="0"/>
          </a:p>
        </p:txBody>
      </p:sp>
      <p:sp>
        <p:nvSpPr>
          <p:cNvPr id="161" name="TextBox 160"/>
          <p:cNvSpPr txBox="1"/>
          <p:nvPr/>
        </p:nvSpPr>
        <p:spPr>
          <a:xfrm>
            <a:off x="5419085" y="5808014"/>
            <a:ext cx="489990" cy="369332"/>
          </a:xfrm>
          <a:prstGeom prst="rect">
            <a:avLst/>
          </a:prstGeom>
          <a:noFill/>
        </p:spPr>
        <p:txBody>
          <a:bodyPr wrap="square" rtlCol="0">
            <a:spAutoFit/>
          </a:bodyPr>
          <a:lstStyle/>
          <a:p>
            <a:r>
              <a:rPr lang="fr-BE" dirty="0" smtClean="0"/>
              <a:t>6</a:t>
            </a:r>
            <a:endParaRPr lang="en-US" dirty="0"/>
          </a:p>
        </p:txBody>
      </p:sp>
      <p:sp>
        <p:nvSpPr>
          <p:cNvPr id="162" name="TextBox 161"/>
          <p:cNvSpPr txBox="1"/>
          <p:nvPr/>
        </p:nvSpPr>
        <p:spPr>
          <a:xfrm>
            <a:off x="5815981" y="5795442"/>
            <a:ext cx="489414" cy="369332"/>
          </a:xfrm>
          <a:prstGeom prst="rect">
            <a:avLst/>
          </a:prstGeom>
          <a:noFill/>
        </p:spPr>
        <p:txBody>
          <a:bodyPr wrap="square" rtlCol="0">
            <a:spAutoFit/>
          </a:bodyPr>
          <a:lstStyle/>
          <a:p>
            <a:r>
              <a:rPr lang="fr-BE" dirty="0" smtClean="0"/>
              <a:t>12</a:t>
            </a:r>
            <a:endParaRPr lang="en-US" dirty="0"/>
          </a:p>
        </p:txBody>
      </p:sp>
      <p:sp>
        <p:nvSpPr>
          <p:cNvPr id="163" name="TextBox 162"/>
          <p:cNvSpPr txBox="1"/>
          <p:nvPr/>
        </p:nvSpPr>
        <p:spPr>
          <a:xfrm>
            <a:off x="6242826" y="5803662"/>
            <a:ext cx="489414" cy="369332"/>
          </a:xfrm>
          <a:prstGeom prst="rect">
            <a:avLst/>
          </a:prstGeom>
          <a:noFill/>
        </p:spPr>
        <p:txBody>
          <a:bodyPr wrap="square" rtlCol="0">
            <a:spAutoFit/>
          </a:bodyPr>
          <a:lstStyle/>
          <a:p>
            <a:r>
              <a:rPr lang="fr-BE" dirty="0" smtClean="0"/>
              <a:t>18</a:t>
            </a:r>
            <a:endParaRPr lang="en-US" dirty="0"/>
          </a:p>
        </p:txBody>
      </p:sp>
      <p:cxnSp>
        <p:nvCxnSpPr>
          <p:cNvPr id="188" name="Straight Connector 187"/>
          <p:cNvCxnSpPr/>
          <p:nvPr/>
        </p:nvCxnSpPr>
        <p:spPr>
          <a:xfrm>
            <a:off x="4098461" y="5759216"/>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4563201" y="5759216"/>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5076438" y="574900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5544790" y="574900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6012894" y="5753731"/>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6450239" y="5761532"/>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a:off x="4517393" y="1939041"/>
            <a:ext cx="314" cy="10411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556957" y="486936"/>
            <a:ext cx="2313454" cy="369332"/>
          </a:xfrm>
          <a:prstGeom prst="rect">
            <a:avLst/>
          </a:prstGeom>
        </p:spPr>
        <p:txBody>
          <a:bodyPr wrap="none">
            <a:spAutoFit/>
          </a:bodyPr>
          <a:lstStyle/>
          <a:p>
            <a:r>
              <a:rPr lang="fr-BE" dirty="0">
                <a:latin typeface="Arial" panose="020B0604020202020204" pitchFamily="34" charset="0"/>
                <a:cs typeface="Arial" panose="020B0604020202020204" pitchFamily="34" charset="0"/>
              </a:rPr>
              <a:t>(</a:t>
            </a:r>
            <a:r>
              <a:rPr lang="fr-BE" dirty="0" err="1">
                <a:latin typeface="Arial" panose="020B0604020202020204" pitchFamily="34" charset="0"/>
                <a:cs typeface="Arial" panose="020B0604020202020204" pitchFamily="34" charset="0"/>
              </a:rPr>
              <a:t>Sustained</a:t>
            </a:r>
            <a:r>
              <a:rPr lang="fr-BE" dirty="0">
                <a:latin typeface="Arial" panose="020B0604020202020204" pitchFamily="34" charset="0"/>
                <a:cs typeface="Arial" panose="020B0604020202020204" pitchFamily="34" charset="0"/>
              </a:rPr>
              <a:t> attention)</a:t>
            </a:r>
            <a:endParaRPr lang="en-US" dirty="0">
              <a:latin typeface="Arial" panose="020B0604020202020204" pitchFamily="34" charset="0"/>
              <a:cs typeface="Arial" panose="020B0604020202020204" pitchFamily="34" charset="0"/>
            </a:endParaRPr>
          </a:p>
        </p:txBody>
      </p:sp>
      <p:sp>
        <p:nvSpPr>
          <p:cNvPr id="12" name="TextBox 11"/>
          <p:cNvSpPr txBox="1"/>
          <p:nvPr/>
        </p:nvSpPr>
        <p:spPr>
          <a:xfrm>
            <a:off x="3878686" y="3530951"/>
            <a:ext cx="2898993" cy="369332"/>
          </a:xfrm>
          <a:prstGeom prst="rect">
            <a:avLst/>
          </a:prstGeom>
          <a:noFill/>
        </p:spPr>
        <p:txBody>
          <a:bodyPr wrap="square" rtlCol="0">
            <a:spAutoFit/>
          </a:bodyPr>
          <a:lstStyle/>
          <a:p>
            <a:r>
              <a:rPr lang="fr-BE" dirty="0" err="1" smtClean="0"/>
              <a:t>Elapsed</a:t>
            </a:r>
            <a:r>
              <a:rPr lang="fr-BE" dirty="0" smtClean="0"/>
              <a:t> time </a:t>
            </a:r>
            <a:r>
              <a:rPr lang="fr-BE" dirty="0" err="1" smtClean="0"/>
              <a:t>into</a:t>
            </a:r>
            <a:r>
              <a:rPr lang="fr-BE" dirty="0" smtClean="0"/>
              <a:t> </a:t>
            </a:r>
            <a:r>
              <a:rPr lang="fr-BE" dirty="0" err="1" smtClean="0"/>
              <a:t>protocol</a:t>
            </a:r>
            <a:endParaRPr lang="en-US" dirty="0"/>
          </a:p>
        </p:txBody>
      </p:sp>
      <p:sp>
        <p:nvSpPr>
          <p:cNvPr id="212" name="TextBox 211"/>
          <p:cNvSpPr txBox="1"/>
          <p:nvPr/>
        </p:nvSpPr>
        <p:spPr>
          <a:xfrm>
            <a:off x="3878686" y="6082891"/>
            <a:ext cx="2898993" cy="369332"/>
          </a:xfrm>
          <a:prstGeom prst="rect">
            <a:avLst/>
          </a:prstGeom>
          <a:noFill/>
        </p:spPr>
        <p:txBody>
          <a:bodyPr wrap="square" rtlCol="0">
            <a:spAutoFit/>
          </a:bodyPr>
          <a:lstStyle/>
          <a:p>
            <a:pPr algn="ctr"/>
            <a:r>
              <a:rPr lang="fr-BE" dirty="0" err="1" smtClean="0"/>
              <a:t>Hours</a:t>
            </a:r>
            <a:r>
              <a:rPr lang="fr-BE" dirty="0" smtClean="0"/>
              <a:t> </a:t>
            </a:r>
            <a:r>
              <a:rPr lang="fr-BE" dirty="0" err="1" smtClean="0"/>
              <a:t>from</a:t>
            </a:r>
            <a:r>
              <a:rPr lang="fr-BE" dirty="0" smtClean="0"/>
              <a:t> DLMO</a:t>
            </a:r>
            <a:endParaRPr lang="en-US" dirty="0"/>
          </a:p>
        </p:txBody>
      </p:sp>
      <p:sp>
        <p:nvSpPr>
          <p:cNvPr id="27" name="Rectangle 26"/>
          <p:cNvSpPr/>
          <p:nvPr/>
        </p:nvSpPr>
        <p:spPr>
          <a:xfrm>
            <a:off x="35496" y="3787927"/>
            <a:ext cx="2995279" cy="2308324"/>
          </a:xfrm>
          <a:prstGeom prst="rect">
            <a:avLst/>
          </a:prstGeom>
        </p:spPr>
        <p:txBody>
          <a:bodyPr wrap="square">
            <a:spAutoFit/>
          </a:bodyPr>
          <a:lstStyle/>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Reduced, use-dependent </a:t>
            </a:r>
            <a:r>
              <a:rPr lang="en-US" dirty="0">
                <a:latin typeface="Arial" panose="020B0604020202020204" pitchFamily="34" charset="0"/>
                <a:cs typeface="Arial" panose="020B0604020202020204" pitchFamily="34" charset="0"/>
              </a:rPr>
              <a:t>sensitivity of the visual cortex to sensory </a:t>
            </a:r>
            <a:r>
              <a:rPr lang="en-US" dirty="0" smtClean="0">
                <a:latin typeface="Arial" panose="020B0604020202020204" pitchFamily="34" charset="0"/>
                <a:cs typeface="Arial" panose="020B0604020202020204" pitchFamily="34" charset="0"/>
              </a:rPr>
              <a:t>stimuli?</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Local </a:t>
            </a:r>
            <a:r>
              <a:rPr lang="en-US" dirty="0">
                <a:latin typeface="Arial" panose="020B0604020202020204" pitchFamily="34" charset="0"/>
                <a:cs typeface="Arial" panose="020B0604020202020204" pitchFamily="34" charset="0"/>
              </a:rPr>
              <a:t>modulation of cerebral </a:t>
            </a:r>
            <a:r>
              <a:rPr lang="en-US" dirty="0" smtClean="0">
                <a:latin typeface="Arial" panose="020B0604020202020204" pitchFamily="34" charset="0"/>
                <a:cs typeface="Arial" panose="020B0604020202020204" pitchFamily="34" charset="0"/>
              </a:rPr>
              <a:t>responses to circadian phase?</a:t>
            </a:r>
          </a:p>
        </p:txBody>
      </p:sp>
      <p:cxnSp>
        <p:nvCxnSpPr>
          <p:cNvPr id="189" name="Gerade Verbindung 207"/>
          <p:cNvCxnSpPr/>
          <p:nvPr/>
        </p:nvCxnSpPr>
        <p:spPr>
          <a:xfrm>
            <a:off x="36512" y="974943"/>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13" name="Рисунок 5" descr="Logo_CRC_IVI.tif"/>
          <p:cNvPicPr>
            <a:picLocks noChangeAspect="1"/>
          </p:cNvPicPr>
          <p:nvPr/>
        </p:nvPicPr>
        <p:blipFill>
          <a:blip r:embed="rId4" cstate="print"/>
          <a:srcRect l="7141" t="7899" r="82016" b="70411"/>
          <a:stretch>
            <a:fillRect/>
          </a:stretch>
        </p:blipFill>
        <p:spPr>
          <a:xfrm>
            <a:off x="8194565" y="324571"/>
            <a:ext cx="636677" cy="716416"/>
          </a:xfrm>
          <a:prstGeom prst="rect">
            <a:avLst/>
          </a:prstGeom>
        </p:spPr>
      </p:pic>
    </p:spTree>
    <p:extLst>
      <p:ext uri="{BB962C8B-B14F-4D97-AF65-F5344CB8AC3E}">
        <p14:creationId xmlns:p14="http://schemas.microsoft.com/office/powerpoint/2010/main" val="312575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008" y="1772816"/>
            <a:ext cx="9036496" cy="3170099"/>
          </a:xfrm>
          <a:prstGeom prst="rect">
            <a:avLst/>
          </a:prstGeom>
        </p:spPr>
        <p:txBody>
          <a:bodyPr wrap="square">
            <a:spAutoFit/>
          </a:bodyPr>
          <a:lstStyle/>
          <a:p>
            <a:pPr algn="ctr"/>
            <a:r>
              <a:rPr lang="en-GB" sz="4000" dirty="0"/>
              <a:t>Sleep homeostasis and circadian </a:t>
            </a:r>
            <a:r>
              <a:rPr lang="en-GB" sz="4000" dirty="0" smtClean="0"/>
              <a:t>timing system</a:t>
            </a:r>
          </a:p>
          <a:p>
            <a:pPr algn="ctr"/>
            <a:r>
              <a:rPr lang="en-GB" sz="4000" dirty="0" smtClean="0"/>
              <a:t>=</a:t>
            </a:r>
          </a:p>
          <a:p>
            <a:pPr algn="ctr"/>
            <a:r>
              <a:rPr lang="en-GB" sz="4000" dirty="0" smtClean="0"/>
              <a:t>Powerful modulators </a:t>
            </a:r>
            <a:r>
              <a:rPr lang="en-GB" sz="4000" dirty="0"/>
              <a:t>of human brain </a:t>
            </a:r>
            <a:r>
              <a:rPr lang="en-GB" sz="4000" dirty="0" smtClean="0"/>
              <a:t>function</a:t>
            </a:r>
          </a:p>
        </p:txBody>
      </p:sp>
      <p:cxnSp>
        <p:nvCxnSpPr>
          <p:cNvPr id="4" name="Gerade Verbindung 207"/>
          <p:cNvCxnSpPr/>
          <p:nvPr/>
        </p:nvCxnSpPr>
        <p:spPr>
          <a:xfrm>
            <a:off x="36512" y="974943"/>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Рисунок 5" descr="Logo_CRC_IVI.tif"/>
          <p:cNvPicPr>
            <a:picLocks noChangeAspect="1"/>
          </p:cNvPicPr>
          <p:nvPr/>
        </p:nvPicPr>
        <p:blipFill>
          <a:blip r:embed="rId3" cstate="print"/>
          <a:srcRect l="7141" t="7899" r="82016" b="70411"/>
          <a:stretch>
            <a:fillRect/>
          </a:stretch>
        </p:blipFill>
        <p:spPr>
          <a:xfrm>
            <a:off x="8194565" y="324571"/>
            <a:ext cx="636677" cy="716416"/>
          </a:xfrm>
          <a:prstGeom prst="rect">
            <a:avLst/>
          </a:prstGeom>
        </p:spPr>
      </p:pic>
      <p:sp>
        <p:nvSpPr>
          <p:cNvPr id="2" name="TextBox 1"/>
          <p:cNvSpPr txBox="1"/>
          <p:nvPr/>
        </p:nvSpPr>
        <p:spPr>
          <a:xfrm>
            <a:off x="1547664" y="5589240"/>
            <a:ext cx="6552728" cy="707886"/>
          </a:xfrm>
          <a:prstGeom prst="rect">
            <a:avLst/>
          </a:prstGeom>
          <a:noFill/>
        </p:spPr>
        <p:txBody>
          <a:bodyPr wrap="square" rtlCol="0">
            <a:spAutoFit/>
          </a:bodyPr>
          <a:lstStyle/>
          <a:p>
            <a:pPr algn="ctr"/>
            <a:r>
              <a:rPr lang="fr-BE" sz="4000" b="1" dirty="0" smtClean="0">
                <a:solidFill>
                  <a:schemeClr val="accent3">
                    <a:lumMod val="75000"/>
                  </a:schemeClr>
                </a:solidFill>
                <a:latin typeface="Arial" panose="020B0604020202020204" pitchFamily="34" charset="0"/>
                <a:cs typeface="Arial" panose="020B0604020202020204" pitchFamily="34" charset="0"/>
                <a:sym typeface="Wingdings" panose="05000000000000000000" pitchFamily="2" charset="2"/>
              </a:rPr>
              <a:t>Cognitive &amp; </a:t>
            </a:r>
            <a:r>
              <a:rPr lang="fr-BE" sz="4000" b="1" dirty="0" err="1" smtClean="0">
                <a:solidFill>
                  <a:schemeClr val="accent3">
                    <a:lumMod val="75000"/>
                  </a:schemeClr>
                </a:solidFill>
                <a:latin typeface="Arial" panose="020B0604020202020204" pitchFamily="34" charset="0"/>
                <a:cs typeface="Arial" panose="020B0604020202020204" pitchFamily="34" charset="0"/>
                <a:sym typeface="Wingdings" panose="05000000000000000000" pitchFamily="2" charset="2"/>
              </a:rPr>
              <a:t>brain</a:t>
            </a:r>
            <a:r>
              <a:rPr lang="fr-BE" sz="4000" b="1" dirty="0" smtClean="0">
                <a:solidFill>
                  <a:schemeClr val="accent3">
                    <a:lumMod val="75000"/>
                  </a:schemeClr>
                </a:solidFill>
                <a:latin typeface="Arial" panose="020B0604020202020204" pitchFamily="34" charset="0"/>
                <a:cs typeface="Arial" panose="020B0604020202020204" pitchFamily="34" charset="0"/>
                <a:sym typeface="Wingdings" panose="05000000000000000000" pitchFamily="2" charset="2"/>
              </a:rPr>
              <a:t> </a:t>
            </a:r>
            <a:r>
              <a:rPr lang="fr-BE" sz="4000" b="1" dirty="0" err="1" smtClean="0">
                <a:solidFill>
                  <a:schemeClr val="accent3">
                    <a:lumMod val="75000"/>
                  </a:schemeClr>
                </a:solidFill>
                <a:latin typeface="Arial" panose="020B0604020202020204" pitchFamily="34" charset="0"/>
                <a:cs typeface="Arial" panose="020B0604020202020204" pitchFamily="34" charset="0"/>
                <a:sym typeface="Wingdings" panose="05000000000000000000" pitchFamily="2" charset="2"/>
              </a:rPr>
              <a:t>aging</a:t>
            </a:r>
            <a:r>
              <a:rPr lang="fr-BE" sz="4000" b="1" dirty="0" smtClean="0">
                <a:solidFill>
                  <a:schemeClr val="accent3">
                    <a:lumMod val="75000"/>
                  </a:schemeClr>
                </a:solidFill>
                <a:latin typeface="Arial" panose="020B0604020202020204" pitchFamily="34" charset="0"/>
                <a:cs typeface="Arial" panose="020B0604020202020204" pitchFamily="34" charset="0"/>
                <a:sym typeface="Wingdings" panose="05000000000000000000" pitchFamily="2" charset="2"/>
              </a:rPr>
              <a:t>? </a:t>
            </a:r>
            <a:endParaRPr lang="en-US" sz="4000" b="1" dirty="0">
              <a:solidFill>
                <a:schemeClr val="accent3">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45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764704"/>
            <a:ext cx="2736304" cy="223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oneTexte 54"/>
          <p:cNvSpPr txBox="1"/>
          <p:nvPr/>
        </p:nvSpPr>
        <p:spPr>
          <a:xfrm>
            <a:off x="1979712" y="1124744"/>
            <a:ext cx="5040560" cy="923330"/>
          </a:xfrm>
          <a:prstGeom prst="rect">
            <a:avLst/>
          </a:prstGeom>
          <a:noFill/>
        </p:spPr>
        <p:txBody>
          <a:bodyPr wrap="square" rtlCol="0">
            <a:spAutoFit/>
          </a:bodyPr>
          <a:lstStyle/>
          <a:p>
            <a:pPr algn="ctr"/>
            <a:r>
              <a:rPr lang="fr-BE" sz="5400" b="1" dirty="0" smtClean="0">
                <a:latin typeface="Arial" panose="020B0604020202020204" pitchFamily="34" charset="0"/>
                <a:cs typeface="Arial" panose="020B0604020202020204" pitchFamily="34" charset="0"/>
              </a:rPr>
              <a:t>Brain </a:t>
            </a:r>
            <a:r>
              <a:rPr lang="fr-BE" sz="5400" b="1" dirty="0" err="1" smtClean="0">
                <a:latin typeface="Arial" panose="020B0604020202020204" pitchFamily="34" charset="0"/>
                <a:cs typeface="Arial" panose="020B0604020202020204" pitchFamily="34" charset="0"/>
              </a:rPr>
              <a:t>Aging</a:t>
            </a:r>
            <a:endParaRPr lang="fr-BE" sz="5400" b="1" dirty="0">
              <a:latin typeface="Arial" panose="020B0604020202020204" pitchFamily="34" charset="0"/>
              <a:cs typeface="Arial" panose="020B0604020202020204" pitchFamily="34" charset="0"/>
            </a:endParaRPr>
          </a:p>
        </p:txBody>
      </p:sp>
      <p:grpSp>
        <p:nvGrpSpPr>
          <p:cNvPr id="9" name="Groupe 8"/>
          <p:cNvGrpSpPr/>
          <p:nvPr/>
        </p:nvGrpSpPr>
        <p:grpSpPr>
          <a:xfrm>
            <a:off x="367612" y="3059668"/>
            <a:ext cx="8812900" cy="3825716"/>
            <a:chOff x="367612" y="1988840"/>
            <a:chExt cx="8812900" cy="3825716"/>
          </a:xfrm>
        </p:grpSpPr>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0915" t="52847" r="31623" b="19262"/>
            <a:stretch/>
          </p:blipFill>
          <p:spPr bwMode="auto">
            <a:xfrm>
              <a:off x="367612" y="1988840"/>
              <a:ext cx="8596876"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ZoneTexte 10"/>
            <p:cNvSpPr txBox="1"/>
            <p:nvPr/>
          </p:nvSpPr>
          <p:spPr>
            <a:xfrm>
              <a:off x="7596336" y="5506779"/>
              <a:ext cx="1584176" cy="307777"/>
            </a:xfrm>
            <a:prstGeom prst="rect">
              <a:avLst/>
            </a:prstGeom>
            <a:noFill/>
          </p:spPr>
          <p:txBody>
            <a:bodyPr wrap="square" rtlCol="0">
              <a:spAutoFit/>
            </a:bodyPr>
            <a:lstStyle/>
            <a:p>
              <a:pPr algn="r"/>
              <a:r>
                <a:rPr lang="fr-BE" sz="1400" dirty="0" err="1" smtClean="0">
                  <a:latin typeface="Arial" panose="020B0604020202020204" pitchFamily="34" charset="0"/>
                  <a:cs typeface="Arial" panose="020B0604020202020204" pitchFamily="34" charset="0"/>
                </a:rPr>
                <a:t>Nyberg</a:t>
              </a:r>
              <a:r>
                <a:rPr lang="fr-BE" sz="1400" dirty="0" smtClean="0">
                  <a:latin typeface="Arial" panose="020B0604020202020204" pitchFamily="34" charset="0"/>
                  <a:cs typeface="Arial" panose="020B0604020202020204" pitchFamily="34" charset="0"/>
                </a:rPr>
                <a:t>, 2012</a:t>
              </a:r>
              <a:endParaRPr lang="fr-BE" sz="1400" dirty="0">
                <a:latin typeface="Arial" panose="020B0604020202020204" pitchFamily="34" charset="0"/>
                <a:cs typeface="Arial" panose="020B0604020202020204" pitchFamily="34" charset="0"/>
              </a:endParaRPr>
            </a:p>
          </p:txBody>
        </p:sp>
      </p:grpSp>
      <p:cxnSp>
        <p:nvCxnSpPr>
          <p:cNvPr id="12" name="Connecteur droit 11"/>
          <p:cNvCxnSpPr/>
          <p:nvPr/>
        </p:nvCxnSpPr>
        <p:spPr>
          <a:xfrm flipH="1" flipV="1">
            <a:off x="1979712" y="3347700"/>
            <a:ext cx="5616624" cy="244827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rot="1512486">
            <a:off x="6486140" y="3245415"/>
            <a:ext cx="2043501" cy="11463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Рисунок 5" descr="Logo_CRC_IVI.tif"/>
          <p:cNvPicPr>
            <a:picLocks noChangeAspect="1"/>
          </p:cNvPicPr>
          <p:nvPr/>
        </p:nvPicPr>
        <p:blipFill>
          <a:blip r:embed="rId5" cstate="print"/>
          <a:srcRect l="7141" t="7899" r="82016" b="70411"/>
          <a:stretch>
            <a:fillRect/>
          </a:stretch>
        </p:blipFill>
        <p:spPr>
          <a:xfrm>
            <a:off x="8194565" y="324571"/>
            <a:ext cx="636677" cy="716416"/>
          </a:xfrm>
          <a:prstGeom prst="rect">
            <a:avLst/>
          </a:prstGeom>
        </p:spPr>
      </p:pic>
    </p:spTree>
    <p:extLst>
      <p:ext uri="{BB962C8B-B14F-4D97-AF65-F5344CB8AC3E}">
        <p14:creationId xmlns:p14="http://schemas.microsoft.com/office/powerpoint/2010/main" val="294370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3827" y="2351936"/>
            <a:ext cx="3529706"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 descr="Bildergebnis für clock pic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4836" y="3495482"/>
            <a:ext cx="925438" cy="75987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e 2"/>
          <p:cNvGrpSpPr/>
          <p:nvPr/>
        </p:nvGrpSpPr>
        <p:grpSpPr>
          <a:xfrm>
            <a:off x="3726178" y="3432056"/>
            <a:ext cx="952502" cy="944686"/>
            <a:chOff x="1004653" y="4005064"/>
            <a:chExt cx="1086021" cy="1199616"/>
          </a:xfrm>
        </p:grpSpPr>
        <p:sp>
          <p:nvSpPr>
            <p:cNvPr id="2" name="Rectangle 1"/>
            <p:cNvSpPr/>
            <p:nvPr/>
          </p:nvSpPr>
          <p:spPr>
            <a:xfrm>
              <a:off x="1004654" y="4005064"/>
              <a:ext cx="1086020" cy="1199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2" name="Picture 2" descr="Bildergebnis für clock pic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b="6460"/>
            <a:stretch/>
          </p:blipFill>
          <p:spPr bwMode="auto">
            <a:xfrm>
              <a:off x="1142457" y="4173287"/>
              <a:ext cx="610777" cy="103139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2" descr="Bildergebnis für clock pictu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816" r="-5634" b="11095"/>
            <a:stretch/>
          </p:blipFill>
          <p:spPr bwMode="auto">
            <a:xfrm rot="5400000">
              <a:off x="1256477" y="4257297"/>
              <a:ext cx="582372" cy="1086019"/>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4" name="Рисунок 5" descr="Logo_CRC_IVI.tif"/>
          <p:cNvPicPr>
            <a:picLocks noChangeAspect="1"/>
          </p:cNvPicPr>
          <p:nvPr/>
        </p:nvPicPr>
        <p:blipFill>
          <a:blip r:embed="rId7" cstate="print"/>
          <a:srcRect l="7141" t="7899" r="82016" b="70411"/>
          <a:stretch>
            <a:fillRect/>
          </a:stretch>
        </p:blipFill>
        <p:spPr>
          <a:xfrm>
            <a:off x="8194565" y="324571"/>
            <a:ext cx="636677" cy="716416"/>
          </a:xfrm>
          <a:prstGeom prst="rect">
            <a:avLst/>
          </a:prstGeom>
        </p:spPr>
      </p:pic>
      <p:sp>
        <p:nvSpPr>
          <p:cNvPr id="15" name="ZoneTexte 54"/>
          <p:cNvSpPr txBox="1"/>
          <p:nvPr/>
        </p:nvSpPr>
        <p:spPr>
          <a:xfrm>
            <a:off x="2339752" y="2707196"/>
            <a:ext cx="5040560" cy="923330"/>
          </a:xfrm>
          <a:prstGeom prst="rect">
            <a:avLst/>
          </a:prstGeom>
          <a:noFill/>
        </p:spPr>
        <p:txBody>
          <a:bodyPr wrap="square" rtlCol="0">
            <a:spAutoFit/>
          </a:bodyPr>
          <a:lstStyle/>
          <a:p>
            <a:pPr algn="ctr"/>
            <a:r>
              <a:rPr lang="fr-BE" sz="5400" b="1" dirty="0" smtClean="0">
                <a:latin typeface="Arial" panose="020B0604020202020204" pitchFamily="34" charset="0"/>
                <a:cs typeface="Arial" panose="020B0604020202020204" pitchFamily="34" charset="0"/>
              </a:rPr>
              <a:t>Brain </a:t>
            </a:r>
            <a:r>
              <a:rPr lang="fr-BE" sz="5400" b="1" dirty="0" err="1" smtClean="0">
                <a:latin typeface="Arial" panose="020B0604020202020204" pitchFamily="34" charset="0"/>
                <a:cs typeface="Arial" panose="020B0604020202020204" pitchFamily="34" charset="0"/>
              </a:rPr>
              <a:t>Aging</a:t>
            </a:r>
            <a:endParaRPr lang="fr-BE" sz="5400" b="1" dirty="0">
              <a:latin typeface="Arial" panose="020B0604020202020204" pitchFamily="34" charset="0"/>
              <a:cs typeface="Arial" panose="020B0604020202020204" pitchFamily="34" charset="0"/>
            </a:endParaRPr>
          </a:p>
        </p:txBody>
      </p:sp>
      <p:sp>
        <p:nvSpPr>
          <p:cNvPr id="19" name="Rechteck 1"/>
          <p:cNvSpPr/>
          <p:nvPr/>
        </p:nvSpPr>
        <p:spPr>
          <a:xfrm>
            <a:off x="58738" y="210706"/>
            <a:ext cx="8348662" cy="553998"/>
          </a:xfrm>
          <a:prstGeom prst="rect">
            <a:avLst/>
          </a:prstGeom>
        </p:spPr>
        <p:txBody>
          <a:bodyPr>
            <a:spAutoFit/>
          </a:bodyPr>
          <a:lstStyle/>
          <a:p>
            <a:r>
              <a:rPr lang="fr-BE" sz="3000" dirty="0" err="1" smtClean="0">
                <a:latin typeface="Arial" panose="020B0604020202020204" pitchFamily="34" charset="0"/>
                <a:cs typeface="Arial" panose="020B0604020202020204" pitchFamily="34" charset="0"/>
              </a:rPr>
              <a:t>Sleep-wake</a:t>
            </a:r>
            <a:r>
              <a:rPr lang="fr-BE" sz="3000" dirty="0" smtClean="0">
                <a:latin typeface="Arial" panose="020B0604020202020204" pitchFamily="34" charset="0"/>
                <a:cs typeface="Arial" panose="020B0604020202020204" pitchFamily="34" charset="0"/>
              </a:rPr>
              <a:t> </a:t>
            </a:r>
            <a:r>
              <a:rPr lang="fr-BE" sz="3000" dirty="0" err="1" smtClean="0">
                <a:latin typeface="Arial" panose="020B0604020202020204" pitchFamily="34" charset="0"/>
                <a:cs typeface="Arial" panose="020B0604020202020204" pitchFamily="34" charset="0"/>
              </a:rPr>
              <a:t>regulation</a:t>
            </a:r>
            <a:r>
              <a:rPr lang="fr-BE" sz="3000" dirty="0" smtClean="0">
                <a:latin typeface="Arial" panose="020B0604020202020204" pitchFamily="34" charset="0"/>
                <a:cs typeface="Arial" panose="020B0604020202020204" pitchFamily="34" charset="0"/>
              </a:rPr>
              <a:t> &amp; </a:t>
            </a:r>
            <a:r>
              <a:rPr lang="fr-BE" sz="3000" dirty="0" err="1" smtClean="0">
                <a:latin typeface="Arial" panose="020B0604020202020204" pitchFamily="34" charset="0"/>
                <a:cs typeface="Arial" panose="020B0604020202020204" pitchFamily="34" charset="0"/>
              </a:rPr>
              <a:t>brain</a:t>
            </a:r>
            <a:r>
              <a:rPr lang="fr-BE" sz="3000" dirty="0" smtClean="0">
                <a:latin typeface="Arial" panose="020B0604020202020204" pitchFamily="34" charset="0"/>
                <a:cs typeface="Arial" panose="020B0604020202020204" pitchFamily="34" charset="0"/>
              </a:rPr>
              <a:t> </a:t>
            </a:r>
            <a:r>
              <a:rPr lang="fr-BE" sz="3000" dirty="0" err="1" smtClean="0">
                <a:latin typeface="Arial" panose="020B0604020202020204" pitchFamily="34" charset="0"/>
                <a:cs typeface="Arial" panose="020B0604020202020204" pitchFamily="34" charset="0"/>
              </a:rPr>
              <a:t>aging</a:t>
            </a:r>
            <a:endParaRPr lang="en-US" sz="3000" dirty="0">
              <a:latin typeface="Arial" panose="020B0604020202020204" pitchFamily="34" charset="0"/>
              <a:cs typeface="Arial" panose="020B0604020202020204" pitchFamily="34" charset="0"/>
            </a:endParaRPr>
          </a:p>
        </p:txBody>
      </p:sp>
      <p:cxnSp>
        <p:nvCxnSpPr>
          <p:cNvPr id="20" name="Gerade Verbindung 207"/>
          <p:cNvCxnSpPr/>
          <p:nvPr/>
        </p:nvCxnSpPr>
        <p:spPr>
          <a:xfrm>
            <a:off x="0" y="974943"/>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Рисунок 5" descr="Logo_CRC_IVI.tif"/>
          <p:cNvPicPr>
            <a:picLocks noChangeAspect="1"/>
          </p:cNvPicPr>
          <p:nvPr/>
        </p:nvPicPr>
        <p:blipFill>
          <a:blip r:embed="rId7" cstate="print"/>
          <a:srcRect l="7141" t="7899" r="82016" b="70411"/>
          <a:stretch>
            <a:fillRect/>
          </a:stretch>
        </p:blipFill>
        <p:spPr>
          <a:xfrm>
            <a:off x="8151582" y="332656"/>
            <a:ext cx="636677" cy="716416"/>
          </a:xfrm>
          <a:prstGeom prst="rect">
            <a:avLst/>
          </a:prstGeom>
        </p:spPr>
      </p:pic>
    </p:spTree>
    <p:extLst>
      <p:ext uri="{BB962C8B-B14F-4D97-AF65-F5344CB8AC3E}">
        <p14:creationId xmlns:p14="http://schemas.microsoft.com/office/powerpoint/2010/main" val="76492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66758" y="-162272"/>
            <a:ext cx="89592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de-DE" sz="3000" dirty="0" err="1" smtClean="0">
                <a:solidFill>
                  <a:srgbClr val="000000"/>
                </a:solidFill>
                <a:latin typeface="Arial" panose="020B0604020202020204" pitchFamily="34" charset="0"/>
                <a:cs typeface="Arial" panose="020B0604020202020204" pitchFamily="34" charset="0"/>
              </a:rPr>
              <a:t>Shift</a:t>
            </a:r>
            <a:r>
              <a:rPr lang="de-DE" sz="3000" dirty="0" smtClean="0">
                <a:solidFill>
                  <a:srgbClr val="000000"/>
                </a:solidFill>
                <a:latin typeface="Arial" panose="020B0604020202020204" pitchFamily="34" charset="0"/>
                <a:cs typeface="Arial" panose="020B0604020202020204" pitchFamily="34" charset="0"/>
              </a:rPr>
              <a:t> </a:t>
            </a:r>
            <a:r>
              <a:rPr lang="de-DE" sz="3000" dirty="0" err="1" smtClean="0">
                <a:solidFill>
                  <a:srgbClr val="000000"/>
                </a:solidFill>
                <a:latin typeface="Arial" panose="020B0604020202020204" pitchFamily="34" charset="0"/>
                <a:cs typeface="Arial" panose="020B0604020202020204" pitchFamily="34" charset="0"/>
              </a:rPr>
              <a:t>toward</a:t>
            </a:r>
            <a:r>
              <a:rPr lang="de-DE" sz="3000" dirty="0" smtClean="0">
                <a:solidFill>
                  <a:srgbClr val="000000"/>
                </a:solidFill>
                <a:latin typeface="Arial" panose="020B0604020202020204" pitchFamily="34" charset="0"/>
                <a:cs typeface="Arial" panose="020B0604020202020204" pitchFamily="34" charset="0"/>
              </a:rPr>
              <a:t> </a:t>
            </a:r>
            <a:r>
              <a:rPr lang="de-DE" sz="3000" dirty="0" err="1" smtClean="0">
                <a:solidFill>
                  <a:srgbClr val="000000"/>
                </a:solidFill>
                <a:latin typeface="Arial" panose="020B0604020202020204" pitchFamily="34" charset="0"/>
                <a:cs typeface="Arial" panose="020B0604020202020204" pitchFamily="34" charset="0"/>
              </a:rPr>
              <a:t>morningness</a:t>
            </a:r>
            <a:r>
              <a:rPr lang="de-DE" sz="3000" dirty="0" smtClean="0">
                <a:solidFill>
                  <a:srgbClr val="000000"/>
                </a:solidFill>
                <a:latin typeface="Arial" panose="020B0604020202020204" pitchFamily="34" charset="0"/>
                <a:cs typeface="Arial" panose="020B0604020202020204" pitchFamily="34" charset="0"/>
              </a:rPr>
              <a:t> </a:t>
            </a:r>
            <a:r>
              <a:rPr lang="de-DE" sz="3000" dirty="0" err="1" smtClean="0">
                <a:solidFill>
                  <a:srgbClr val="000000"/>
                </a:solidFill>
                <a:latin typeface="Arial" panose="020B0604020202020204" pitchFamily="34" charset="0"/>
                <a:cs typeface="Arial" panose="020B0604020202020204" pitchFamily="34" charset="0"/>
              </a:rPr>
              <a:t>with</a:t>
            </a:r>
            <a:r>
              <a:rPr lang="de-DE" sz="3000" dirty="0" smtClean="0">
                <a:solidFill>
                  <a:srgbClr val="000000"/>
                </a:solidFill>
                <a:latin typeface="Arial" panose="020B0604020202020204" pitchFamily="34" charset="0"/>
                <a:cs typeface="Arial" panose="020B0604020202020204" pitchFamily="34" charset="0"/>
              </a:rPr>
              <a:t> </a:t>
            </a:r>
            <a:r>
              <a:rPr lang="de-DE" sz="3000" dirty="0" err="1" smtClean="0">
                <a:solidFill>
                  <a:srgbClr val="000000"/>
                </a:solidFill>
                <a:latin typeface="Arial" panose="020B0604020202020204" pitchFamily="34" charset="0"/>
                <a:cs typeface="Arial" panose="020B0604020202020204" pitchFamily="34" charset="0"/>
              </a:rPr>
              <a:t>increasing</a:t>
            </a:r>
            <a:r>
              <a:rPr lang="de-DE" sz="3000" dirty="0" smtClean="0">
                <a:solidFill>
                  <a:srgbClr val="000000"/>
                </a:solidFill>
                <a:latin typeface="Arial" panose="020B0604020202020204" pitchFamily="34" charset="0"/>
                <a:cs typeface="Arial" panose="020B0604020202020204" pitchFamily="34" charset="0"/>
              </a:rPr>
              <a:t> </a:t>
            </a:r>
            <a:r>
              <a:rPr lang="de-DE" sz="3000" dirty="0" err="1" smtClean="0">
                <a:solidFill>
                  <a:srgbClr val="000000"/>
                </a:solidFill>
                <a:latin typeface="Arial" panose="020B0604020202020204" pitchFamily="34" charset="0"/>
                <a:cs typeface="Arial" panose="020B0604020202020204" pitchFamily="34" charset="0"/>
              </a:rPr>
              <a:t>age</a:t>
            </a:r>
            <a:endParaRPr lang="de-DE" sz="3000" dirty="0">
              <a:solidFill>
                <a:srgbClr val="000000"/>
              </a:solidFill>
              <a:latin typeface="Arial" panose="020B0604020202020204" pitchFamily="34" charset="0"/>
              <a:cs typeface="Arial" panose="020B0604020202020204" pitchFamily="34" charset="0"/>
            </a:endParaRPr>
          </a:p>
        </p:txBody>
      </p:sp>
      <p:sp>
        <p:nvSpPr>
          <p:cNvPr id="75780" name="Rectangle 4"/>
          <p:cNvSpPr>
            <a:spLocks noChangeArrowheads="1"/>
          </p:cNvSpPr>
          <p:nvPr/>
        </p:nvSpPr>
        <p:spPr bwMode="auto">
          <a:xfrm>
            <a:off x="6773863" y="1524000"/>
            <a:ext cx="533400" cy="609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b="1">
              <a:solidFill>
                <a:srgbClr val="000000"/>
              </a:solidFill>
              <a:latin typeface="Arial" panose="020B0604020202020204" pitchFamily="34" charset="0"/>
              <a:cs typeface="Arial" panose="020B0604020202020204" pitchFamily="34" charset="0"/>
            </a:endParaRPr>
          </a:p>
        </p:txBody>
      </p:sp>
      <p:sp>
        <p:nvSpPr>
          <p:cNvPr id="75781" name="Text Box 6"/>
          <p:cNvSpPr txBox="1">
            <a:spLocks noChangeArrowheads="1"/>
          </p:cNvSpPr>
          <p:nvPr/>
        </p:nvSpPr>
        <p:spPr bwMode="auto">
          <a:xfrm>
            <a:off x="4151414" y="6037265"/>
            <a:ext cx="1863011" cy="461665"/>
          </a:xfrm>
          <a:prstGeom prst="rect">
            <a:avLst/>
          </a:prstGeom>
          <a:solidFill>
            <a:schemeClr val="bg1"/>
          </a:solidFill>
          <a:ln>
            <a:solidFill>
              <a:schemeClr val="bg1"/>
            </a:solidFill>
          </a:ln>
          <a:effectLs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defRPr>
            </a:lvl9pPr>
          </a:lstStyle>
          <a:p>
            <a:r>
              <a:rPr lang="de-CH" dirty="0" smtClean="0">
                <a:latin typeface="Arial" panose="020B0604020202020204" pitchFamily="34" charset="0"/>
                <a:cs typeface="Arial" panose="020B0604020202020204" pitchFamily="34" charset="0"/>
              </a:rPr>
              <a:t>Age (</a:t>
            </a:r>
            <a:r>
              <a:rPr lang="de-CH" dirty="0" err="1" smtClean="0">
                <a:latin typeface="Arial" panose="020B0604020202020204" pitchFamily="34" charset="0"/>
                <a:cs typeface="Arial" panose="020B0604020202020204" pitchFamily="34" charset="0"/>
              </a:rPr>
              <a:t>years</a:t>
            </a:r>
            <a:r>
              <a:rPr lang="de-CH" dirty="0" smtClean="0">
                <a:latin typeface="Arial" panose="020B0604020202020204" pitchFamily="34" charset="0"/>
                <a:cs typeface="Arial" panose="020B0604020202020204" pitchFamily="34" charset="0"/>
              </a:rPr>
              <a:t>)</a:t>
            </a:r>
            <a:endParaRPr lang="de-DE" dirty="0" smtClean="0">
              <a:latin typeface="Arial" panose="020B0604020202020204" pitchFamily="34" charset="0"/>
              <a:cs typeface="Arial" panose="020B0604020202020204" pitchFamily="34" charset="0"/>
            </a:endParaRPr>
          </a:p>
        </p:txBody>
      </p:sp>
      <p:sp>
        <p:nvSpPr>
          <p:cNvPr id="75782" name="Text Box 7"/>
          <p:cNvSpPr txBox="1">
            <a:spLocks noChangeArrowheads="1"/>
          </p:cNvSpPr>
          <p:nvPr/>
        </p:nvSpPr>
        <p:spPr bwMode="auto">
          <a:xfrm>
            <a:off x="502151" y="5099912"/>
            <a:ext cx="1497526" cy="830997"/>
          </a:xfrm>
          <a:prstGeom prst="rect">
            <a:avLst/>
          </a:prstGeom>
          <a:solidFill>
            <a:schemeClr val="bg1"/>
          </a:solidFill>
          <a:ln>
            <a:solidFill>
              <a:schemeClr val="bg1"/>
            </a:solidFill>
          </a:ln>
          <a:effectLs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defRPr>
            </a:lvl9pPr>
          </a:lstStyle>
          <a:p>
            <a:r>
              <a:rPr lang="de-CH" dirty="0" smtClean="0">
                <a:latin typeface="Arial" panose="020B0604020202020204" pitchFamily="34" charset="0"/>
                <a:cs typeface="Arial" panose="020B0604020202020204" pitchFamily="34" charset="0"/>
              </a:rPr>
              <a:t>Morning </a:t>
            </a:r>
          </a:p>
          <a:p>
            <a:r>
              <a:rPr lang="de-CH" dirty="0" smtClean="0">
                <a:latin typeface="Arial" panose="020B0604020202020204" pitchFamily="34" charset="0"/>
                <a:cs typeface="Arial" panose="020B0604020202020204" pitchFamily="34" charset="0"/>
              </a:rPr>
              <a:t>  type      </a:t>
            </a:r>
            <a:endParaRPr lang="de-DE" dirty="0" smtClean="0">
              <a:latin typeface="Arial" panose="020B0604020202020204" pitchFamily="34" charset="0"/>
              <a:cs typeface="Arial" panose="020B0604020202020204" pitchFamily="34" charset="0"/>
            </a:endParaRPr>
          </a:p>
        </p:txBody>
      </p:sp>
      <p:sp>
        <p:nvSpPr>
          <p:cNvPr id="75783" name="Text Box 8"/>
          <p:cNvSpPr txBox="1">
            <a:spLocks noChangeArrowheads="1"/>
          </p:cNvSpPr>
          <p:nvPr/>
        </p:nvSpPr>
        <p:spPr bwMode="auto">
          <a:xfrm>
            <a:off x="63875" y="1539242"/>
            <a:ext cx="1767177" cy="830997"/>
          </a:xfrm>
          <a:prstGeom prst="rect">
            <a:avLst/>
          </a:prstGeom>
          <a:solidFill>
            <a:schemeClr val="bg1"/>
          </a:solidFill>
          <a:ln>
            <a:solidFill>
              <a:schemeClr val="bg1"/>
            </a:solidFill>
          </a:ln>
          <a:effectLst/>
          <a:extLst/>
        </p:spPr>
        <p:txBody>
          <a:bodyPr wrap="squar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defRPr>
            </a:lvl9pPr>
          </a:lstStyle>
          <a:p>
            <a:r>
              <a:rPr lang="de-CH" dirty="0" err="1" smtClean="0">
                <a:latin typeface="Arial" panose="020B0604020202020204" pitchFamily="34" charset="0"/>
                <a:cs typeface="Arial" panose="020B0604020202020204" pitchFamily="34" charset="0"/>
              </a:rPr>
              <a:t>Evening</a:t>
            </a:r>
            <a:r>
              <a:rPr lang="de-CH" dirty="0" smtClean="0">
                <a:latin typeface="Arial" panose="020B0604020202020204" pitchFamily="34" charset="0"/>
                <a:cs typeface="Arial" panose="020B0604020202020204" pitchFamily="34" charset="0"/>
              </a:rPr>
              <a:t> type</a:t>
            </a:r>
            <a:endParaRPr lang="de-DE" dirty="0" smtClean="0">
              <a:latin typeface="Arial" panose="020B0604020202020204" pitchFamily="34" charset="0"/>
              <a:cs typeface="Arial" panose="020B0604020202020204" pitchFamily="34" charset="0"/>
            </a:endParaRPr>
          </a:p>
        </p:txBody>
      </p:sp>
      <p:sp>
        <p:nvSpPr>
          <p:cNvPr id="75784" name="Freeform 11"/>
          <p:cNvSpPr>
            <a:spLocks/>
          </p:cNvSpPr>
          <p:nvPr/>
        </p:nvSpPr>
        <p:spPr bwMode="auto">
          <a:xfrm>
            <a:off x="3306763" y="2782891"/>
            <a:ext cx="3871912" cy="1874837"/>
          </a:xfrm>
          <a:custGeom>
            <a:avLst/>
            <a:gdLst>
              <a:gd name="T0" fmla="*/ 0 w 2439"/>
              <a:gd name="T1" fmla="*/ 2147483647 h 1181"/>
              <a:gd name="T2" fmla="*/ 98285287 w 2439"/>
              <a:gd name="T3" fmla="*/ 2147483647 h 1181"/>
              <a:gd name="T4" fmla="*/ 267136528 w 2439"/>
              <a:gd name="T5" fmla="*/ 1897676356 h 1181"/>
              <a:gd name="T6" fmla="*/ 428426507 w 2439"/>
              <a:gd name="T7" fmla="*/ 1323080885 h 1181"/>
              <a:gd name="T8" fmla="*/ 589716486 w 2439"/>
              <a:gd name="T9" fmla="*/ 816530407 h 1181"/>
              <a:gd name="T10" fmla="*/ 766127401 w 2439"/>
              <a:gd name="T11" fmla="*/ 388103959 h 1181"/>
              <a:gd name="T12" fmla="*/ 871973950 w 2439"/>
              <a:gd name="T13" fmla="*/ 163809319 h 1181"/>
              <a:gd name="T14" fmla="*/ 975299549 w 2439"/>
              <a:gd name="T15" fmla="*/ 17640295 h 1181"/>
              <a:gd name="T16" fmla="*/ 1096267033 w 2439"/>
              <a:gd name="T17" fmla="*/ 50403112 h 1181"/>
              <a:gd name="T18" fmla="*/ 1396166382 w 2439"/>
              <a:gd name="T19" fmla="*/ 299897720 h 1181"/>
              <a:gd name="T20" fmla="*/ 1693544781 w 2439"/>
              <a:gd name="T21" fmla="*/ 622477634 h 1181"/>
              <a:gd name="T22" fmla="*/ 2147483647 w 2439"/>
              <a:gd name="T23" fmla="*/ 1098787832 h 1181"/>
              <a:gd name="T24" fmla="*/ 2147483647 w 2439"/>
              <a:gd name="T25" fmla="*/ 1469249908 h 1181"/>
              <a:gd name="T26" fmla="*/ 2147483647 w 2439"/>
              <a:gd name="T27" fmla="*/ 1743947660 h 1181"/>
              <a:gd name="T28" fmla="*/ 2147483647 w 2439"/>
              <a:gd name="T29" fmla="*/ 2114409736 h 1181"/>
              <a:gd name="T30" fmla="*/ 2147483647 w 2439"/>
              <a:gd name="T31" fmla="*/ 2147483647 h 1181"/>
              <a:gd name="T32" fmla="*/ 2147483647 w 2439"/>
              <a:gd name="T33" fmla="*/ 2147483647 h 1181"/>
              <a:gd name="T34" fmla="*/ 2147483647 w 2439"/>
              <a:gd name="T35" fmla="*/ 2147483647 h 11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39" h="1181">
                <a:moveTo>
                  <a:pt x="0" y="1181"/>
                </a:moveTo>
                <a:cubicBezTo>
                  <a:pt x="10" y="1125"/>
                  <a:pt x="21" y="1070"/>
                  <a:pt x="39" y="999"/>
                </a:cubicBezTo>
                <a:cubicBezTo>
                  <a:pt x="57" y="928"/>
                  <a:pt x="84" y="832"/>
                  <a:pt x="106" y="753"/>
                </a:cubicBezTo>
                <a:cubicBezTo>
                  <a:pt x="128" y="674"/>
                  <a:pt x="149" y="596"/>
                  <a:pt x="170" y="525"/>
                </a:cubicBezTo>
                <a:cubicBezTo>
                  <a:pt x="191" y="454"/>
                  <a:pt x="212" y="386"/>
                  <a:pt x="234" y="324"/>
                </a:cubicBezTo>
                <a:cubicBezTo>
                  <a:pt x="256" y="262"/>
                  <a:pt x="285" y="197"/>
                  <a:pt x="304" y="154"/>
                </a:cubicBezTo>
                <a:cubicBezTo>
                  <a:pt x="323" y="111"/>
                  <a:pt x="332" y="89"/>
                  <a:pt x="346" y="65"/>
                </a:cubicBezTo>
                <a:cubicBezTo>
                  <a:pt x="360" y="41"/>
                  <a:pt x="372" y="14"/>
                  <a:pt x="387" y="7"/>
                </a:cubicBezTo>
                <a:cubicBezTo>
                  <a:pt x="402" y="0"/>
                  <a:pt x="407" y="1"/>
                  <a:pt x="435" y="20"/>
                </a:cubicBezTo>
                <a:cubicBezTo>
                  <a:pt x="463" y="39"/>
                  <a:pt x="515" y="81"/>
                  <a:pt x="554" y="119"/>
                </a:cubicBezTo>
                <a:cubicBezTo>
                  <a:pt x="593" y="157"/>
                  <a:pt x="617" y="194"/>
                  <a:pt x="672" y="247"/>
                </a:cubicBezTo>
                <a:cubicBezTo>
                  <a:pt x="727" y="300"/>
                  <a:pt x="822" y="380"/>
                  <a:pt x="883" y="436"/>
                </a:cubicBezTo>
                <a:cubicBezTo>
                  <a:pt x="944" y="492"/>
                  <a:pt x="985" y="540"/>
                  <a:pt x="1037" y="583"/>
                </a:cubicBezTo>
                <a:cubicBezTo>
                  <a:pt x="1089" y="626"/>
                  <a:pt x="1119" y="649"/>
                  <a:pt x="1194" y="692"/>
                </a:cubicBezTo>
                <a:cubicBezTo>
                  <a:pt x="1269" y="735"/>
                  <a:pt x="1388" y="796"/>
                  <a:pt x="1488" y="839"/>
                </a:cubicBezTo>
                <a:cubicBezTo>
                  <a:pt x="1588" y="882"/>
                  <a:pt x="1702" y="921"/>
                  <a:pt x="1795" y="948"/>
                </a:cubicBezTo>
                <a:cubicBezTo>
                  <a:pt x="1888" y="975"/>
                  <a:pt x="1941" y="981"/>
                  <a:pt x="2048" y="999"/>
                </a:cubicBezTo>
                <a:cubicBezTo>
                  <a:pt x="2155" y="1017"/>
                  <a:pt x="2297" y="1035"/>
                  <a:pt x="2439" y="1053"/>
                </a:cubicBezTo>
              </a:path>
            </a:pathLst>
          </a:custGeom>
          <a:noFill/>
          <a:ln w="38100" cmpd="sng">
            <a:solidFill>
              <a:srgbClr val="FF00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txBody>
          <a:bodyPr/>
          <a:lstStyle/>
          <a:p>
            <a:endParaRPr lang="de-CH" b="1">
              <a:solidFill>
                <a:srgbClr val="FFFFFF"/>
              </a:solidFill>
              <a:latin typeface="Arial" panose="020B0604020202020204" pitchFamily="34" charset="0"/>
              <a:cs typeface="Arial" panose="020B0604020202020204" pitchFamily="34" charset="0"/>
            </a:endParaRPr>
          </a:p>
        </p:txBody>
      </p:sp>
      <p:sp>
        <p:nvSpPr>
          <p:cNvPr id="75785" name="Freeform 12"/>
          <p:cNvSpPr>
            <a:spLocks/>
          </p:cNvSpPr>
          <p:nvPr/>
        </p:nvSpPr>
        <p:spPr bwMode="auto">
          <a:xfrm>
            <a:off x="3348037" y="2089153"/>
            <a:ext cx="3814763" cy="3325813"/>
          </a:xfrm>
          <a:custGeom>
            <a:avLst/>
            <a:gdLst>
              <a:gd name="T0" fmla="*/ 0 w 2403"/>
              <a:gd name="T1" fmla="*/ 2147483647 h 2095"/>
              <a:gd name="T2" fmla="*/ 80644989 w 2403"/>
              <a:gd name="T3" fmla="*/ 2147483647 h 2095"/>
              <a:gd name="T4" fmla="*/ 282257463 w 2403"/>
              <a:gd name="T5" fmla="*/ 2147483647 h 2095"/>
              <a:gd name="T6" fmla="*/ 476308675 w 2403"/>
              <a:gd name="T7" fmla="*/ 2046367183 h 2095"/>
              <a:gd name="T8" fmla="*/ 667840525 w 2403"/>
              <a:gd name="T9" fmla="*/ 1247478325 h 2095"/>
              <a:gd name="T10" fmla="*/ 869452999 w 2403"/>
              <a:gd name="T11" fmla="*/ 539313519 h 2095"/>
              <a:gd name="T12" fmla="*/ 990420483 w 2403"/>
              <a:gd name="T13" fmla="*/ 183972228 h 2095"/>
              <a:gd name="T14" fmla="*/ 1088707357 w 2403"/>
              <a:gd name="T15" fmla="*/ 55443446 h 2095"/>
              <a:gd name="T16" fmla="*/ 1144150788 w 2403"/>
              <a:gd name="T17" fmla="*/ 15120940 h 2095"/>
              <a:gd name="T18" fmla="*/ 1257557010 w 2403"/>
              <a:gd name="T19" fmla="*/ 151209398 h 2095"/>
              <a:gd name="T20" fmla="*/ 1789310703 w 2403"/>
              <a:gd name="T21" fmla="*/ 877014507 h 2095"/>
              <a:gd name="T22" fmla="*/ 2147483647 w 2403"/>
              <a:gd name="T23" fmla="*/ 1617940556 h 2095"/>
              <a:gd name="T24" fmla="*/ 2147483647 w 2403"/>
              <a:gd name="T25" fmla="*/ 2086689689 h 2095"/>
              <a:gd name="T26" fmla="*/ 2147483647 w 2403"/>
              <a:gd name="T27" fmla="*/ 2147483647 h 2095"/>
              <a:gd name="T28" fmla="*/ 2147483647 w 2403"/>
              <a:gd name="T29" fmla="*/ 2147483647 h 2095"/>
              <a:gd name="T30" fmla="*/ 2147483647 w 2403"/>
              <a:gd name="T31" fmla="*/ 2147483647 h 2095"/>
              <a:gd name="T32" fmla="*/ 2147483647 w 2403"/>
              <a:gd name="T33" fmla="*/ 2147483647 h 2095"/>
              <a:gd name="T34" fmla="*/ 2147483647 w 2403"/>
              <a:gd name="T35" fmla="*/ 2147483647 h 2095"/>
              <a:gd name="T36" fmla="*/ 2147483647 w 2403"/>
              <a:gd name="T37" fmla="*/ 2147483647 h 20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03" h="2095">
                <a:moveTo>
                  <a:pt x="0" y="2095"/>
                </a:moveTo>
                <a:cubicBezTo>
                  <a:pt x="6" y="2012"/>
                  <a:pt x="13" y="1930"/>
                  <a:pt x="32" y="1794"/>
                </a:cubicBezTo>
                <a:cubicBezTo>
                  <a:pt x="51" y="1658"/>
                  <a:pt x="86" y="1440"/>
                  <a:pt x="112" y="1276"/>
                </a:cubicBezTo>
                <a:cubicBezTo>
                  <a:pt x="138" y="1112"/>
                  <a:pt x="164" y="942"/>
                  <a:pt x="189" y="812"/>
                </a:cubicBezTo>
                <a:cubicBezTo>
                  <a:pt x="214" y="682"/>
                  <a:pt x="239" y="595"/>
                  <a:pt x="265" y="495"/>
                </a:cubicBezTo>
                <a:cubicBezTo>
                  <a:pt x="291" y="395"/>
                  <a:pt x="324" y="284"/>
                  <a:pt x="345" y="214"/>
                </a:cubicBezTo>
                <a:cubicBezTo>
                  <a:pt x="366" y="144"/>
                  <a:pt x="379" y="105"/>
                  <a:pt x="393" y="73"/>
                </a:cubicBezTo>
                <a:cubicBezTo>
                  <a:pt x="407" y="41"/>
                  <a:pt x="422" y="33"/>
                  <a:pt x="432" y="22"/>
                </a:cubicBezTo>
                <a:cubicBezTo>
                  <a:pt x="442" y="11"/>
                  <a:pt x="443" y="0"/>
                  <a:pt x="454" y="6"/>
                </a:cubicBezTo>
                <a:cubicBezTo>
                  <a:pt x="465" y="12"/>
                  <a:pt x="456" y="3"/>
                  <a:pt x="499" y="60"/>
                </a:cubicBezTo>
                <a:cubicBezTo>
                  <a:pt x="542" y="117"/>
                  <a:pt x="638" y="251"/>
                  <a:pt x="710" y="348"/>
                </a:cubicBezTo>
                <a:cubicBezTo>
                  <a:pt x="782" y="445"/>
                  <a:pt x="873" y="562"/>
                  <a:pt x="934" y="642"/>
                </a:cubicBezTo>
                <a:cubicBezTo>
                  <a:pt x="995" y="722"/>
                  <a:pt x="1031" y="777"/>
                  <a:pt x="1078" y="828"/>
                </a:cubicBezTo>
                <a:cubicBezTo>
                  <a:pt x="1125" y="879"/>
                  <a:pt x="1152" y="894"/>
                  <a:pt x="1219" y="950"/>
                </a:cubicBezTo>
                <a:cubicBezTo>
                  <a:pt x="1286" y="1006"/>
                  <a:pt x="1396" y="1104"/>
                  <a:pt x="1478" y="1164"/>
                </a:cubicBezTo>
                <a:cubicBezTo>
                  <a:pt x="1560" y="1224"/>
                  <a:pt x="1636" y="1267"/>
                  <a:pt x="1709" y="1308"/>
                </a:cubicBezTo>
                <a:cubicBezTo>
                  <a:pt x="1782" y="1349"/>
                  <a:pt x="1829" y="1384"/>
                  <a:pt x="1917" y="1410"/>
                </a:cubicBezTo>
                <a:cubicBezTo>
                  <a:pt x="2005" y="1436"/>
                  <a:pt x="2156" y="1451"/>
                  <a:pt x="2237" y="1465"/>
                </a:cubicBezTo>
                <a:cubicBezTo>
                  <a:pt x="2318" y="1479"/>
                  <a:pt x="2360" y="1486"/>
                  <a:pt x="2403" y="1494"/>
                </a:cubicBezTo>
              </a:path>
            </a:pathLst>
          </a:custGeom>
          <a:noFill/>
          <a:ln w="38100" cap="rnd"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2" name="Ellipse 1"/>
          <p:cNvSpPr/>
          <p:nvPr/>
        </p:nvSpPr>
        <p:spPr bwMode="auto">
          <a:xfrm>
            <a:off x="4130707" y="3252085"/>
            <a:ext cx="206735" cy="202758"/>
          </a:xfrm>
          <a:prstGeom prst="ellipse">
            <a:avLst/>
          </a:prstGeom>
          <a:noFill/>
          <a:ln w="38100" cap="rnd"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cxnSp>
        <p:nvCxnSpPr>
          <p:cNvPr id="4" name="Gerade Verbindung 3"/>
          <p:cNvCxnSpPr/>
          <p:nvPr/>
        </p:nvCxnSpPr>
        <p:spPr bwMode="auto">
          <a:xfrm>
            <a:off x="4230095" y="3458183"/>
            <a:ext cx="0" cy="166018"/>
          </a:xfrm>
          <a:prstGeom prst="line">
            <a:avLst/>
          </a:prstGeom>
          <a:solidFill>
            <a:schemeClr val="accent1"/>
          </a:solidFill>
          <a:ln w="38100" cap="rnd"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a:extLst/>
        </p:spPr>
      </p:cxnSp>
      <p:cxnSp>
        <p:nvCxnSpPr>
          <p:cNvPr id="15" name="Gerade Verbindung 14"/>
          <p:cNvCxnSpPr/>
          <p:nvPr/>
        </p:nvCxnSpPr>
        <p:spPr bwMode="auto">
          <a:xfrm flipH="1">
            <a:off x="4158757" y="3540238"/>
            <a:ext cx="142675" cy="0"/>
          </a:xfrm>
          <a:prstGeom prst="line">
            <a:avLst/>
          </a:prstGeom>
          <a:solidFill>
            <a:schemeClr val="accent1"/>
          </a:solidFill>
          <a:ln w="38100" cap="rnd"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a:extLst/>
        </p:spPr>
      </p:cxnSp>
      <p:sp>
        <p:nvSpPr>
          <p:cNvPr id="17" name="Ellipse 16"/>
          <p:cNvSpPr/>
          <p:nvPr/>
        </p:nvSpPr>
        <p:spPr bwMode="auto">
          <a:xfrm>
            <a:off x="4450886" y="2255521"/>
            <a:ext cx="206735" cy="202758"/>
          </a:xfrm>
          <a:prstGeom prst="ellipse">
            <a:avLst/>
          </a:prstGeom>
          <a:noFill/>
          <a:ln w="38100" cap="rnd" cmpd="sng" algn="ctr">
            <a:solidFill>
              <a:schemeClr val="bg1"/>
            </a:solidFill>
            <a:prstDash val="solid"/>
            <a:round/>
            <a:headEnd type="none" w="med" len="med"/>
            <a:tailEnd type="none" w="med" len="med"/>
          </a:ln>
          <a:effectLst>
            <a:outerShdw blurRad="50800" dist="38100" dir="2700000" algn="tl" rotWithShape="0">
              <a:srgbClr val="000000">
                <a:alpha val="43000"/>
              </a:srgbClr>
            </a:outerShdw>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cxnSp>
        <p:nvCxnSpPr>
          <p:cNvPr id="7" name="Gerade Verbindung mit Pfeil 6"/>
          <p:cNvCxnSpPr/>
          <p:nvPr/>
        </p:nvCxnSpPr>
        <p:spPr bwMode="auto">
          <a:xfrm flipV="1">
            <a:off x="4632963" y="2137578"/>
            <a:ext cx="117943" cy="129874"/>
          </a:xfrm>
          <a:prstGeom prst="straightConnector1">
            <a:avLst/>
          </a:prstGeom>
          <a:solidFill>
            <a:schemeClr val="accent1"/>
          </a:solidFill>
          <a:ln w="38100" cap="rnd" cmpd="sng" algn="ctr">
            <a:solidFill>
              <a:schemeClr val="bg1"/>
            </a:solidFill>
            <a:prstDash val="solid"/>
            <a:round/>
            <a:headEnd type="none" w="med" len="med"/>
            <a:tailEnd type="triangle" w="med" len="med"/>
          </a:ln>
          <a:effectLst>
            <a:outerShdw blurRad="50800" dist="38100" dir="2700000" algn="tl" rotWithShape="0">
              <a:prstClr val="black">
                <a:alpha val="40000"/>
              </a:prstClr>
            </a:outerShdw>
          </a:effectLst>
          <a:extLst/>
        </p:spPr>
      </p:cxnSp>
      <p:sp>
        <p:nvSpPr>
          <p:cNvPr id="10" name="Ellipse 9"/>
          <p:cNvSpPr/>
          <p:nvPr/>
        </p:nvSpPr>
        <p:spPr bwMode="auto">
          <a:xfrm>
            <a:off x="4750903" y="2927312"/>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23" name="Ellipse 22"/>
          <p:cNvSpPr/>
          <p:nvPr/>
        </p:nvSpPr>
        <p:spPr bwMode="auto">
          <a:xfrm>
            <a:off x="4690307" y="2953906"/>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24" name="Ellipse 23"/>
          <p:cNvSpPr/>
          <p:nvPr/>
        </p:nvSpPr>
        <p:spPr bwMode="auto">
          <a:xfrm>
            <a:off x="4615038" y="2878728"/>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25" name="Ellipse 24"/>
          <p:cNvSpPr/>
          <p:nvPr/>
        </p:nvSpPr>
        <p:spPr bwMode="auto">
          <a:xfrm>
            <a:off x="4553671" y="2715386"/>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26" name="Ellipse 25"/>
          <p:cNvSpPr/>
          <p:nvPr/>
        </p:nvSpPr>
        <p:spPr bwMode="auto">
          <a:xfrm>
            <a:off x="4471383" y="2604101"/>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27" name="Ellipse 26"/>
          <p:cNvSpPr/>
          <p:nvPr/>
        </p:nvSpPr>
        <p:spPr bwMode="auto">
          <a:xfrm>
            <a:off x="4401895" y="2505037"/>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28" name="Ellipse 27"/>
          <p:cNvSpPr/>
          <p:nvPr/>
        </p:nvSpPr>
        <p:spPr bwMode="auto">
          <a:xfrm>
            <a:off x="4333539" y="2466104"/>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29" name="Ellipse 28"/>
          <p:cNvSpPr/>
          <p:nvPr/>
        </p:nvSpPr>
        <p:spPr bwMode="auto">
          <a:xfrm>
            <a:off x="4263079" y="2333888"/>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30" name="Ellipse 29"/>
          <p:cNvSpPr/>
          <p:nvPr/>
        </p:nvSpPr>
        <p:spPr bwMode="auto">
          <a:xfrm>
            <a:off x="4187871" y="2105360"/>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31" name="Ellipse 30"/>
          <p:cNvSpPr/>
          <p:nvPr/>
        </p:nvSpPr>
        <p:spPr bwMode="auto">
          <a:xfrm>
            <a:off x="3636155" y="2243252"/>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32" name="Ellipse 31"/>
          <p:cNvSpPr/>
          <p:nvPr/>
        </p:nvSpPr>
        <p:spPr bwMode="auto">
          <a:xfrm>
            <a:off x="3906351" y="2143358"/>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33" name="Ellipse 32"/>
          <p:cNvSpPr/>
          <p:nvPr/>
        </p:nvSpPr>
        <p:spPr bwMode="auto">
          <a:xfrm>
            <a:off x="4128007" y="2275587"/>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34" name="Ellipse 33"/>
          <p:cNvSpPr/>
          <p:nvPr/>
        </p:nvSpPr>
        <p:spPr bwMode="auto">
          <a:xfrm>
            <a:off x="3984627" y="2197553"/>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35" name="Ellipse 34"/>
          <p:cNvSpPr/>
          <p:nvPr/>
        </p:nvSpPr>
        <p:spPr bwMode="auto">
          <a:xfrm>
            <a:off x="4047495" y="2113508"/>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36" name="Ellipse 35"/>
          <p:cNvSpPr/>
          <p:nvPr/>
        </p:nvSpPr>
        <p:spPr bwMode="auto">
          <a:xfrm>
            <a:off x="3848051" y="2657085"/>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37" name="Ellipse 36"/>
          <p:cNvSpPr/>
          <p:nvPr/>
        </p:nvSpPr>
        <p:spPr bwMode="auto">
          <a:xfrm>
            <a:off x="3778983" y="2616835"/>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38" name="Ellipse 37"/>
          <p:cNvSpPr/>
          <p:nvPr/>
        </p:nvSpPr>
        <p:spPr bwMode="auto">
          <a:xfrm>
            <a:off x="3571719" y="3831485"/>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39" name="Ellipse 38"/>
          <p:cNvSpPr/>
          <p:nvPr/>
        </p:nvSpPr>
        <p:spPr bwMode="auto">
          <a:xfrm>
            <a:off x="3490919" y="4134239"/>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40" name="Ellipse 39"/>
          <p:cNvSpPr/>
          <p:nvPr/>
        </p:nvSpPr>
        <p:spPr bwMode="auto">
          <a:xfrm>
            <a:off x="3432619" y="4378692"/>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41" name="Ellipse 40"/>
          <p:cNvSpPr/>
          <p:nvPr/>
        </p:nvSpPr>
        <p:spPr bwMode="auto">
          <a:xfrm>
            <a:off x="3371251" y="5212289"/>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42" name="Ellipse 41"/>
          <p:cNvSpPr/>
          <p:nvPr/>
        </p:nvSpPr>
        <p:spPr bwMode="auto">
          <a:xfrm>
            <a:off x="3288751" y="5300252"/>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43" name="Ellipse 42"/>
          <p:cNvSpPr/>
          <p:nvPr/>
        </p:nvSpPr>
        <p:spPr bwMode="auto">
          <a:xfrm>
            <a:off x="4809202" y="3168698"/>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44" name="Ellipse 43"/>
          <p:cNvSpPr/>
          <p:nvPr/>
        </p:nvSpPr>
        <p:spPr bwMode="auto">
          <a:xfrm>
            <a:off x="4887963" y="3300794"/>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45" name="Ellipse 44"/>
          <p:cNvSpPr/>
          <p:nvPr/>
        </p:nvSpPr>
        <p:spPr bwMode="auto">
          <a:xfrm>
            <a:off x="4957527" y="3367290"/>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46" name="Ellipse 45"/>
          <p:cNvSpPr/>
          <p:nvPr/>
        </p:nvSpPr>
        <p:spPr bwMode="auto">
          <a:xfrm>
            <a:off x="5030159" y="3433786"/>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47" name="Ellipse 46"/>
          <p:cNvSpPr/>
          <p:nvPr/>
        </p:nvSpPr>
        <p:spPr bwMode="auto">
          <a:xfrm>
            <a:off x="5158171" y="3492087"/>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48" name="Ellipse 47"/>
          <p:cNvSpPr/>
          <p:nvPr/>
        </p:nvSpPr>
        <p:spPr bwMode="auto">
          <a:xfrm>
            <a:off x="5242719" y="3547372"/>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49" name="Ellipse 48"/>
          <p:cNvSpPr/>
          <p:nvPr/>
        </p:nvSpPr>
        <p:spPr bwMode="auto">
          <a:xfrm>
            <a:off x="5099871" y="3587737"/>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51" name="Ellipse 50"/>
          <p:cNvSpPr/>
          <p:nvPr/>
        </p:nvSpPr>
        <p:spPr bwMode="auto">
          <a:xfrm>
            <a:off x="5371007" y="3646038"/>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52" name="Ellipse 51"/>
          <p:cNvSpPr/>
          <p:nvPr/>
        </p:nvSpPr>
        <p:spPr bwMode="auto">
          <a:xfrm>
            <a:off x="5516563" y="3718721"/>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53" name="Ellipse 52"/>
          <p:cNvSpPr/>
          <p:nvPr/>
        </p:nvSpPr>
        <p:spPr bwMode="auto">
          <a:xfrm>
            <a:off x="5453419" y="3756485"/>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54" name="Ellipse 53"/>
          <p:cNvSpPr/>
          <p:nvPr/>
        </p:nvSpPr>
        <p:spPr bwMode="auto">
          <a:xfrm>
            <a:off x="5574923" y="3802334"/>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55" name="Ellipse 54"/>
          <p:cNvSpPr/>
          <p:nvPr/>
        </p:nvSpPr>
        <p:spPr bwMode="auto">
          <a:xfrm>
            <a:off x="5930903" y="3802215"/>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56" name="Ellipse 55"/>
          <p:cNvSpPr/>
          <p:nvPr/>
        </p:nvSpPr>
        <p:spPr bwMode="auto">
          <a:xfrm>
            <a:off x="5712839" y="3907852"/>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57" name="Ellipse 56"/>
          <p:cNvSpPr/>
          <p:nvPr/>
        </p:nvSpPr>
        <p:spPr bwMode="auto">
          <a:xfrm>
            <a:off x="5785207" y="3934502"/>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58" name="Ellipse 57"/>
          <p:cNvSpPr/>
          <p:nvPr/>
        </p:nvSpPr>
        <p:spPr bwMode="auto">
          <a:xfrm>
            <a:off x="5853031" y="3871439"/>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59" name="Ellipse 58"/>
          <p:cNvSpPr/>
          <p:nvPr/>
        </p:nvSpPr>
        <p:spPr bwMode="auto">
          <a:xfrm>
            <a:off x="6008307" y="3992803"/>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60" name="Ellipse 59"/>
          <p:cNvSpPr/>
          <p:nvPr/>
        </p:nvSpPr>
        <p:spPr bwMode="auto">
          <a:xfrm>
            <a:off x="6066607" y="4051104"/>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61" name="Ellipse 60"/>
          <p:cNvSpPr/>
          <p:nvPr/>
        </p:nvSpPr>
        <p:spPr bwMode="auto">
          <a:xfrm>
            <a:off x="5656675" y="3991591"/>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62" name="Ellipse 61"/>
          <p:cNvSpPr/>
          <p:nvPr/>
        </p:nvSpPr>
        <p:spPr bwMode="auto">
          <a:xfrm>
            <a:off x="6131451" y="4161008"/>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64" name="Ellipse 63"/>
          <p:cNvSpPr/>
          <p:nvPr/>
        </p:nvSpPr>
        <p:spPr bwMode="auto">
          <a:xfrm>
            <a:off x="6766319" y="4220348"/>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65" name="Ellipse 64"/>
          <p:cNvSpPr/>
          <p:nvPr/>
        </p:nvSpPr>
        <p:spPr bwMode="auto">
          <a:xfrm>
            <a:off x="6902975" y="4372748"/>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67" name="Ellipse 66"/>
          <p:cNvSpPr/>
          <p:nvPr/>
        </p:nvSpPr>
        <p:spPr bwMode="auto">
          <a:xfrm>
            <a:off x="6618375" y="4321112"/>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68" name="Ellipse 67"/>
          <p:cNvSpPr/>
          <p:nvPr/>
        </p:nvSpPr>
        <p:spPr bwMode="auto">
          <a:xfrm>
            <a:off x="6686011" y="4491926"/>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69" name="Ellipse 68"/>
          <p:cNvSpPr/>
          <p:nvPr/>
        </p:nvSpPr>
        <p:spPr bwMode="auto">
          <a:xfrm>
            <a:off x="6829687" y="4491926"/>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70" name="Ellipse 69"/>
          <p:cNvSpPr/>
          <p:nvPr/>
        </p:nvSpPr>
        <p:spPr bwMode="auto">
          <a:xfrm>
            <a:off x="6501775" y="4372288"/>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71" name="Ellipse 70"/>
          <p:cNvSpPr/>
          <p:nvPr/>
        </p:nvSpPr>
        <p:spPr bwMode="auto">
          <a:xfrm>
            <a:off x="6355287" y="4321112"/>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72" name="Ellipse 71"/>
          <p:cNvSpPr/>
          <p:nvPr/>
        </p:nvSpPr>
        <p:spPr bwMode="auto">
          <a:xfrm>
            <a:off x="6276707" y="4307800"/>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73" name="Ellipse 72"/>
          <p:cNvSpPr/>
          <p:nvPr/>
        </p:nvSpPr>
        <p:spPr bwMode="auto">
          <a:xfrm>
            <a:off x="6218407" y="4380874"/>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75" name="Ellipse 74"/>
          <p:cNvSpPr/>
          <p:nvPr/>
        </p:nvSpPr>
        <p:spPr bwMode="auto">
          <a:xfrm>
            <a:off x="6969255" y="4615175"/>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76" name="Ellipse 75"/>
          <p:cNvSpPr/>
          <p:nvPr/>
        </p:nvSpPr>
        <p:spPr bwMode="auto">
          <a:xfrm>
            <a:off x="7120375" y="4681504"/>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77" name="Ellipse 35"/>
          <p:cNvSpPr/>
          <p:nvPr/>
        </p:nvSpPr>
        <p:spPr bwMode="auto">
          <a:xfrm>
            <a:off x="3978173" y="277234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78" name="Ellipse 35"/>
          <p:cNvSpPr/>
          <p:nvPr/>
        </p:nvSpPr>
        <p:spPr bwMode="auto">
          <a:xfrm>
            <a:off x="3914726" y="278726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79" name="Ellipse 35"/>
          <p:cNvSpPr/>
          <p:nvPr/>
        </p:nvSpPr>
        <p:spPr bwMode="auto">
          <a:xfrm>
            <a:off x="4048076" y="290473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80" name="Ellipse 35"/>
          <p:cNvSpPr/>
          <p:nvPr/>
        </p:nvSpPr>
        <p:spPr bwMode="auto">
          <a:xfrm>
            <a:off x="4117926" y="294283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81" name="Ellipse 35"/>
          <p:cNvSpPr/>
          <p:nvPr/>
        </p:nvSpPr>
        <p:spPr bwMode="auto">
          <a:xfrm>
            <a:off x="4184601" y="299998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82" name="Ellipse 35"/>
          <p:cNvSpPr/>
          <p:nvPr/>
        </p:nvSpPr>
        <p:spPr bwMode="auto">
          <a:xfrm>
            <a:off x="4330651" y="303173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83" name="Ellipse 35"/>
          <p:cNvSpPr/>
          <p:nvPr/>
        </p:nvSpPr>
        <p:spPr bwMode="auto">
          <a:xfrm>
            <a:off x="4254451" y="306348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84" name="Ellipse 35"/>
          <p:cNvSpPr/>
          <p:nvPr/>
        </p:nvSpPr>
        <p:spPr bwMode="auto">
          <a:xfrm>
            <a:off x="4403676" y="318413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85" name="Ellipse 35"/>
          <p:cNvSpPr/>
          <p:nvPr/>
        </p:nvSpPr>
        <p:spPr bwMode="auto">
          <a:xfrm>
            <a:off x="4473526" y="326668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86" name="Ellipse 35"/>
          <p:cNvSpPr/>
          <p:nvPr/>
        </p:nvSpPr>
        <p:spPr bwMode="auto">
          <a:xfrm>
            <a:off x="4679901" y="326351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87" name="Ellipse 35"/>
          <p:cNvSpPr/>
          <p:nvPr/>
        </p:nvSpPr>
        <p:spPr bwMode="auto">
          <a:xfrm>
            <a:off x="4540201" y="336828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88" name="Ellipse 35"/>
          <p:cNvSpPr/>
          <p:nvPr/>
        </p:nvSpPr>
        <p:spPr bwMode="auto">
          <a:xfrm>
            <a:off x="4606876" y="352386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89" name="Ellipse 35"/>
          <p:cNvSpPr/>
          <p:nvPr/>
        </p:nvSpPr>
        <p:spPr bwMode="auto">
          <a:xfrm>
            <a:off x="4759276" y="367626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90" name="Ellipse 35"/>
          <p:cNvSpPr/>
          <p:nvPr/>
        </p:nvSpPr>
        <p:spPr bwMode="auto">
          <a:xfrm>
            <a:off x="4743401" y="349528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91" name="Ellipse 35"/>
          <p:cNvSpPr/>
          <p:nvPr/>
        </p:nvSpPr>
        <p:spPr bwMode="auto">
          <a:xfrm>
            <a:off x="4883101" y="346988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92" name="Ellipse 35"/>
          <p:cNvSpPr/>
          <p:nvPr/>
        </p:nvSpPr>
        <p:spPr bwMode="auto">
          <a:xfrm>
            <a:off x="4810076" y="361276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93" name="Ellipse 35"/>
          <p:cNvSpPr/>
          <p:nvPr/>
        </p:nvSpPr>
        <p:spPr bwMode="auto">
          <a:xfrm>
            <a:off x="4956126" y="371753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94" name="Ellipse 35"/>
          <p:cNvSpPr/>
          <p:nvPr/>
        </p:nvSpPr>
        <p:spPr bwMode="auto">
          <a:xfrm>
            <a:off x="5025976" y="381596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95" name="Ellipse 35"/>
          <p:cNvSpPr/>
          <p:nvPr/>
        </p:nvSpPr>
        <p:spPr bwMode="auto">
          <a:xfrm>
            <a:off x="5305376" y="375563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50" name="Ellipse 49"/>
          <p:cNvSpPr/>
          <p:nvPr/>
        </p:nvSpPr>
        <p:spPr bwMode="auto">
          <a:xfrm>
            <a:off x="5312707" y="3718721"/>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96" name="Ellipse 35"/>
          <p:cNvSpPr/>
          <p:nvPr/>
        </p:nvSpPr>
        <p:spPr bwMode="auto">
          <a:xfrm>
            <a:off x="5162501" y="387311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97" name="Ellipse 35"/>
          <p:cNvSpPr/>
          <p:nvPr/>
        </p:nvSpPr>
        <p:spPr bwMode="auto">
          <a:xfrm>
            <a:off x="5092651" y="399058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98" name="Ellipse 35"/>
          <p:cNvSpPr/>
          <p:nvPr/>
        </p:nvSpPr>
        <p:spPr bwMode="auto">
          <a:xfrm>
            <a:off x="5372051" y="387946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99" name="Ellipse 35"/>
          <p:cNvSpPr/>
          <p:nvPr/>
        </p:nvSpPr>
        <p:spPr bwMode="auto">
          <a:xfrm>
            <a:off x="5235526" y="393978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00" name="Ellipse 35"/>
          <p:cNvSpPr/>
          <p:nvPr/>
        </p:nvSpPr>
        <p:spPr bwMode="auto">
          <a:xfrm>
            <a:off x="5448251" y="416521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01" name="Ellipse 35"/>
          <p:cNvSpPr/>
          <p:nvPr/>
        </p:nvSpPr>
        <p:spPr bwMode="auto">
          <a:xfrm>
            <a:off x="5518101" y="417156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02" name="Ellipse 35"/>
          <p:cNvSpPr/>
          <p:nvPr/>
        </p:nvSpPr>
        <p:spPr bwMode="auto">
          <a:xfrm>
            <a:off x="5584776" y="406996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03" name="Ellipse 35"/>
          <p:cNvSpPr/>
          <p:nvPr/>
        </p:nvSpPr>
        <p:spPr bwMode="auto">
          <a:xfrm>
            <a:off x="5657801" y="407948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04" name="Ellipse 35"/>
          <p:cNvSpPr/>
          <p:nvPr/>
        </p:nvSpPr>
        <p:spPr bwMode="auto">
          <a:xfrm>
            <a:off x="5718126" y="415568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05" name="Ellipse 35"/>
          <p:cNvSpPr/>
          <p:nvPr/>
        </p:nvSpPr>
        <p:spPr bwMode="auto">
          <a:xfrm>
            <a:off x="3706813" y="338733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06" name="Ellipse 35"/>
          <p:cNvSpPr/>
          <p:nvPr/>
        </p:nvSpPr>
        <p:spPr bwMode="auto">
          <a:xfrm>
            <a:off x="3494088" y="367626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07" name="Ellipse 35"/>
          <p:cNvSpPr/>
          <p:nvPr/>
        </p:nvSpPr>
        <p:spPr bwMode="auto">
          <a:xfrm>
            <a:off x="3351213" y="401598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08" name="Ellipse 35"/>
          <p:cNvSpPr/>
          <p:nvPr/>
        </p:nvSpPr>
        <p:spPr bwMode="auto">
          <a:xfrm>
            <a:off x="3417888" y="432396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09" name="Ellipse 35"/>
          <p:cNvSpPr/>
          <p:nvPr/>
        </p:nvSpPr>
        <p:spPr bwMode="auto">
          <a:xfrm>
            <a:off x="3271838" y="453033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10" name="Ellipse 35"/>
          <p:cNvSpPr/>
          <p:nvPr/>
        </p:nvSpPr>
        <p:spPr bwMode="auto">
          <a:xfrm>
            <a:off x="3642163" y="335876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11" name="Ellipse 35"/>
          <p:cNvSpPr/>
          <p:nvPr/>
        </p:nvSpPr>
        <p:spPr bwMode="auto">
          <a:xfrm>
            <a:off x="5859463" y="395883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12" name="Ellipse 35"/>
          <p:cNvSpPr/>
          <p:nvPr/>
        </p:nvSpPr>
        <p:spPr bwMode="auto">
          <a:xfrm>
            <a:off x="5919788" y="410806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13" name="Ellipse 35"/>
          <p:cNvSpPr/>
          <p:nvPr/>
        </p:nvSpPr>
        <p:spPr bwMode="auto">
          <a:xfrm>
            <a:off x="5792788" y="419696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14" name="Ellipse 35"/>
          <p:cNvSpPr/>
          <p:nvPr/>
        </p:nvSpPr>
        <p:spPr bwMode="auto">
          <a:xfrm>
            <a:off x="5995988" y="417791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15" name="Ellipse 35"/>
          <p:cNvSpPr/>
          <p:nvPr/>
        </p:nvSpPr>
        <p:spPr bwMode="auto">
          <a:xfrm>
            <a:off x="7116763" y="432396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16" name="Ellipse 35"/>
          <p:cNvSpPr/>
          <p:nvPr/>
        </p:nvSpPr>
        <p:spPr bwMode="auto">
          <a:xfrm>
            <a:off x="6284913" y="421601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17" name="Ellipse 35"/>
          <p:cNvSpPr/>
          <p:nvPr/>
        </p:nvSpPr>
        <p:spPr bwMode="auto">
          <a:xfrm>
            <a:off x="6900863" y="412393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18" name="Ellipse 35"/>
          <p:cNvSpPr/>
          <p:nvPr/>
        </p:nvSpPr>
        <p:spPr bwMode="auto">
          <a:xfrm>
            <a:off x="6138863" y="405408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19" name="Ellipse 35"/>
          <p:cNvSpPr/>
          <p:nvPr/>
        </p:nvSpPr>
        <p:spPr bwMode="auto">
          <a:xfrm>
            <a:off x="6205538" y="417473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20" name="Ellipse 35"/>
          <p:cNvSpPr/>
          <p:nvPr/>
        </p:nvSpPr>
        <p:spPr bwMode="auto">
          <a:xfrm>
            <a:off x="6348413" y="417156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21" name="Ellipse 35"/>
          <p:cNvSpPr/>
          <p:nvPr/>
        </p:nvSpPr>
        <p:spPr bwMode="auto">
          <a:xfrm>
            <a:off x="6557963" y="420013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63" name="Ellipse 62"/>
          <p:cNvSpPr/>
          <p:nvPr/>
        </p:nvSpPr>
        <p:spPr bwMode="auto">
          <a:xfrm>
            <a:off x="6560075" y="4249499"/>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22" name="Ellipse 35"/>
          <p:cNvSpPr/>
          <p:nvPr/>
        </p:nvSpPr>
        <p:spPr bwMode="auto">
          <a:xfrm>
            <a:off x="6488113" y="446048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23" name="Ellipse 35"/>
          <p:cNvSpPr/>
          <p:nvPr/>
        </p:nvSpPr>
        <p:spPr bwMode="auto">
          <a:xfrm>
            <a:off x="6831013" y="428586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24" name="Ellipse 35"/>
          <p:cNvSpPr/>
          <p:nvPr/>
        </p:nvSpPr>
        <p:spPr bwMode="auto">
          <a:xfrm>
            <a:off x="6977063" y="431761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25" name="Ellipse 35"/>
          <p:cNvSpPr/>
          <p:nvPr/>
        </p:nvSpPr>
        <p:spPr bwMode="auto">
          <a:xfrm>
            <a:off x="7043738" y="443826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26" name="Ellipse 35"/>
          <p:cNvSpPr/>
          <p:nvPr/>
        </p:nvSpPr>
        <p:spPr bwMode="auto">
          <a:xfrm>
            <a:off x="6761163" y="442556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27" name="Ellipse 35"/>
          <p:cNvSpPr/>
          <p:nvPr/>
        </p:nvSpPr>
        <p:spPr bwMode="auto">
          <a:xfrm>
            <a:off x="6694488" y="442556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28" name="Ellipse 35"/>
          <p:cNvSpPr/>
          <p:nvPr/>
        </p:nvSpPr>
        <p:spPr bwMode="auto">
          <a:xfrm>
            <a:off x="6624638" y="461923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29" name="Ellipse 35"/>
          <p:cNvSpPr/>
          <p:nvPr/>
        </p:nvSpPr>
        <p:spPr bwMode="auto">
          <a:xfrm>
            <a:off x="6421438" y="437158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74" name="Ellipse 73"/>
          <p:cNvSpPr/>
          <p:nvPr/>
        </p:nvSpPr>
        <p:spPr bwMode="auto">
          <a:xfrm>
            <a:off x="6413587" y="4407842"/>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66" name="Ellipse 65"/>
          <p:cNvSpPr/>
          <p:nvPr/>
        </p:nvSpPr>
        <p:spPr bwMode="auto">
          <a:xfrm>
            <a:off x="7045631" y="4490005"/>
            <a:ext cx="58300" cy="58301"/>
          </a:xfrm>
          <a:prstGeom prst="ellipse">
            <a:avLst/>
          </a:prstGeom>
          <a:solidFill>
            <a:schemeClr val="tx1"/>
          </a:solidFill>
          <a:ln w="19050" cap="rnd"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30" name="Ellipse 35"/>
          <p:cNvSpPr/>
          <p:nvPr/>
        </p:nvSpPr>
        <p:spPr bwMode="auto">
          <a:xfrm>
            <a:off x="3844876" y="2904735"/>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31" name="Ellipse 35"/>
          <p:cNvSpPr/>
          <p:nvPr/>
        </p:nvSpPr>
        <p:spPr bwMode="auto">
          <a:xfrm>
            <a:off x="3778201" y="320001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32" name="Ellipse 35"/>
          <p:cNvSpPr/>
          <p:nvPr/>
        </p:nvSpPr>
        <p:spPr bwMode="auto">
          <a:xfrm>
            <a:off x="3706813" y="311111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sp>
        <p:nvSpPr>
          <p:cNvPr id="133" name="Ellipse 35"/>
          <p:cNvSpPr/>
          <p:nvPr/>
        </p:nvSpPr>
        <p:spPr bwMode="auto">
          <a:xfrm>
            <a:off x="3555951" y="3066660"/>
            <a:ext cx="58300" cy="58301"/>
          </a:xfrm>
          <a:prstGeom prst="ellipse">
            <a:avLst/>
          </a:prstGeom>
          <a:solidFill>
            <a:schemeClr val="tx1"/>
          </a:solidFill>
          <a:ln w="19050" cap="rnd"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de-CH" b="1">
              <a:solidFill>
                <a:srgbClr val="FFFFFF"/>
              </a:solidFill>
              <a:latin typeface="Arial" panose="020B0604020202020204" pitchFamily="34" charset="0"/>
              <a:cs typeface="Arial" panose="020B0604020202020204" pitchFamily="34" charset="0"/>
            </a:endParaRPr>
          </a:p>
        </p:txBody>
      </p:sp>
      <p:cxnSp>
        <p:nvCxnSpPr>
          <p:cNvPr id="5" name="Gerade Verbindung 4"/>
          <p:cNvCxnSpPr/>
          <p:nvPr/>
        </p:nvCxnSpPr>
        <p:spPr bwMode="auto">
          <a:xfrm flipV="1">
            <a:off x="2629443" y="5709046"/>
            <a:ext cx="4515732" cy="7925"/>
          </a:xfrm>
          <a:prstGeom prst="line">
            <a:avLst/>
          </a:prstGeom>
          <a:solidFill>
            <a:schemeClr val="accent1"/>
          </a:solidFill>
          <a:ln w="28575" cap="rnd"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Gerade Verbindung 135"/>
          <p:cNvCxnSpPr/>
          <p:nvPr/>
        </p:nvCxnSpPr>
        <p:spPr bwMode="auto">
          <a:xfrm>
            <a:off x="6796212" y="5717666"/>
            <a:ext cx="961" cy="83568"/>
          </a:xfrm>
          <a:prstGeom prst="line">
            <a:avLst/>
          </a:prstGeom>
          <a:solidFill>
            <a:schemeClr val="accent1"/>
          </a:solidFill>
          <a:ln w="28575" cap="rnd"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 Verbindung 137"/>
          <p:cNvCxnSpPr/>
          <p:nvPr/>
        </p:nvCxnSpPr>
        <p:spPr bwMode="auto">
          <a:xfrm>
            <a:off x="6107237" y="5717666"/>
            <a:ext cx="961" cy="83568"/>
          </a:xfrm>
          <a:prstGeom prst="line">
            <a:avLst/>
          </a:prstGeom>
          <a:solidFill>
            <a:schemeClr val="accent1"/>
          </a:solidFill>
          <a:ln w="28575" cap="rnd"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Gerade Verbindung 139"/>
          <p:cNvCxnSpPr/>
          <p:nvPr/>
        </p:nvCxnSpPr>
        <p:spPr bwMode="auto">
          <a:xfrm>
            <a:off x="5408737" y="5717666"/>
            <a:ext cx="961" cy="83568"/>
          </a:xfrm>
          <a:prstGeom prst="line">
            <a:avLst/>
          </a:prstGeom>
          <a:solidFill>
            <a:schemeClr val="accent1"/>
          </a:solidFill>
          <a:ln w="28575" cap="rnd"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rade Verbindung 140"/>
          <p:cNvCxnSpPr/>
          <p:nvPr/>
        </p:nvCxnSpPr>
        <p:spPr bwMode="auto">
          <a:xfrm>
            <a:off x="2620422" y="5717666"/>
            <a:ext cx="961" cy="83568"/>
          </a:xfrm>
          <a:prstGeom prst="line">
            <a:avLst/>
          </a:prstGeom>
          <a:solidFill>
            <a:schemeClr val="accent1"/>
          </a:solidFill>
          <a:ln w="28575" cap="rnd"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Gerade Verbindung 142"/>
          <p:cNvCxnSpPr/>
          <p:nvPr/>
        </p:nvCxnSpPr>
        <p:spPr bwMode="auto">
          <a:xfrm>
            <a:off x="4713412" y="5717666"/>
            <a:ext cx="961" cy="83568"/>
          </a:xfrm>
          <a:prstGeom prst="line">
            <a:avLst/>
          </a:prstGeom>
          <a:solidFill>
            <a:schemeClr val="accent1"/>
          </a:solidFill>
          <a:ln w="28575" cap="rnd"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Gerade Verbindung 144"/>
          <p:cNvCxnSpPr/>
          <p:nvPr/>
        </p:nvCxnSpPr>
        <p:spPr bwMode="auto">
          <a:xfrm>
            <a:off x="4008562" y="5717666"/>
            <a:ext cx="961" cy="83568"/>
          </a:xfrm>
          <a:prstGeom prst="line">
            <a:avLst/>
          </a:prstGeom>
          <a:solidFill>
            <a:schemeClr val="accent1"/>
          </a:solidFill>
          <a:ln w="28575" cap="rnd"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 Verbindung 146"/>
          <p:cNvCxnSpPr/>
          <p:nvPr/>
        </p:nvCxnSpPr>
        <p:spPr bwMode="auto">
          <a:xfrm>
            <a:off x="3316412" y="5717666"/>
            <a:ext cx="961" cy="83568"/>
          </a:xfrm>
          <a:prstGeom prst="line">
            <a:avLst/>
          </a:prstGeom>
          <a:solidFill>
            <a:schemeClr val="accent1"/>
          </a:solidFill>
          <a:ln w="28575" cap="rnd"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9" name="Text Box 6"/>
          <p:cNvSpPr txBox="1">
            <a:spLocks noChangeArrowheads="1"/>
          </p:cNvSpPr>
          <p:nvPr/>
        </p:nvSpPr>
        <p:spPr bwMode="auto">
          <a:xfrm>
            <a:off x="3115421" y="5711612"/>
            <a:ext cx="527709" cy="461665"/>
          </a:xfrm>
          <a:prstGeom prst="rect">
            <a:avLst/>
          </a:prstGeom>
          <a:noFill/>
          <a:ln>
            <a:noFill/>
          </a:ln>
          <a:effectLs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defRPr>
            </a:lvl9pPr>
          </a:lstStyle>
          <a:p>
            <a:r>
              <a:rPr lang="de-CH" dirty="0" smtClean="0">
                <a:solidFill>
                  <a:srgbClr val="000000"/>
                </a:solidFill>
                <a:latin typeface="Arial" panose="020B0604020202020204" pitchFamily="34" charset="0"/>
                <a:cs typeface="Arial" panose="020B0604020202020204" pitchFamily="34" charset="0"/>
              </a:rPr>
              <a:t>10</a:t>
            </a:r>
          </a:p>
        </p:txBody>
      </p:sp>
      <p:sp>
        <p:nvSpPr>
          <p:cNvPr id="150" name="Text Box 6"/>
          <p:cNvSpPr txBox="1">
            <a:spLocks noChangeArrowheads="1"/>
          </p:cNvSpPr>
          <p:nvPr/>
        </p:nvSpPr>
        <p:spPr bwMode="auto">
          <a:xfrm>
            <a:off x="3771780" y="5709484"/>
            <a:ext cx="527709" cy="461665"/>
          </a:xfrm>
          <a:prstGeom prst="rect">
            <a:avLst/>
          </a:prstGeom>
          <a:noFill/>
          <a:ln>
            <a:noFill/>
          </a:ln>
          <a:effectLs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defRPr>
            </a:lvl9pPr>
          </a:lstStyle>
          <a:p>
            <a:r>
              <a:rPr lang="de-CH" dirty="0">
                <a:solidFill>
                  <a:srgbClr val="000000"/>
                </a:solidFill>
                <a:latin typeface="Arial" panose="020B0604020202020204" pitchFamily="34" charset="0"/>
                <a:cs typeface="Arial" panose="020B0604020202020204" pitchFamily="34" charset="0"/>
              </a:rPr>
              <a:t>2</a:t>
            </a:r>
            <a:r>
              <a:rPr lang="de-CH" dirty="0" smtClean="0">
                <a:solidFill>
                  <a:srgbClr val="000000"/>
                </a:solidFill>
                <a:latin typeface="Arial" panose="020B0604020202020204" pitchFamily="34" charset="0"/>
                <a:cs typeface="Arial" panose="020B0604020202020204" pitchFamily="34" charset="0"/>
              </a:rPr>
              <a:t>0</a:t>
            </a:r>
          </a:p>
        </p:txBody>
      </p:sp>
      <p:sp>
        <p:nvSpPr>
          <p:cNvPr id="151" name="Text Box 6"/>
          <p:cNvSpPr txBox="1">
            <a:spLocks noChangeArrowheads="1"/>
          </p:cNvSpPr>
          <p:nvPr/>
        </p:nvSpPr>
        <p:spPr bwMode="auto">
          <a:xfrm>
            <a:off x="4481940" y="5702527"/>
            <a:ext cx="527709" cy="461665"/>
          </a:xfrm>
          <a:prstGeom prst="rect">
            <a:avLst/>
          </a:prstGeom>
          <a:noFill/>
          <a:ln>
            <a:noFill/>
          </a:ln>
          <a:effectLs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defRPr>
            </a:lvl9pPr>
          </a:lstStyle>
          <a:p>
            <a:r>
              <a:rPr lang="de-CH" dirty="0" smtClean="0">
                <a:solidFill>
                  <a:srgbClr val="000000"/>
                </a:solidFill>
                <a:latin typeface="Arial" panose="020B0604020202020204" pitchFamily="34" charset="0"/>
                <a:cs typeface="Arial" panose="020B0604020202020204" pitchFamily="34" charset="0"/>
              </a:rPr>
              <a:t>30</a:t>
            </a:r>
          </a:p>
        </p:txBody>
      </p:sp>
      <p:sp>
        <p:nvSpPr>
          <p:cNvPr id="152" name="Text Box 6"/>
          <p:cNvSpPr txBox="1">
            <a:spLocks noChangeArrowheads="1"/>
          </p:cNvSpPr>
          <p:nvPr/>
        </p:nvSpPr>
        <p:spPr bwMode="auto">
          <a:xfrm>
            <a:off x="5175989" y="5705228"/>
            <a:ext cx="527709" cy="461665"/>
          </a:xfrm>
          <a:prstGeom prst="rect">
            <a:avLst/>
          </a:prstGeom>
          <a:noFill/>
          <a:ln>
            <a:noFill/>
          </a:ln>
          <a:effectLs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defRPr>
            </a:lvl9pPr>
          </a:lstStyle>
          <a:p>
            <a:r>
              <a:rPr lang="de-CH" dirty="0">
                <a:solidFill>
                  <a:srgbClr val="000000"/>
                </a:solidFill>
                <a:latin typeface="Arial" panose="020B0604020202020204" pitchFamily="34" charset="0"/>
                <a:cs typeface="Arial" panose="020B0604020202020204" pitchFamily="34" charset="0"/>
              </a:rPr>
              <a:t>4</a:t>
            </a:r>
            <a:r>
              <a:rPr lang="de-CH" dirty="0" smtClean="0">
                <a:solidFill>
                  <a:srgbClr val="000000"/>
                </a:solidFill>
                <a:latin typeface="Arial" panose="020B0604020202020204" pitchFamily="34" charset="0"/>
                <a:cs typeface="Arial" panose="020B0604020202020204" pitchFamily="34" charset="0"/>
              </a:rPr>
              <a:t>0</a:t>
            </a:r>
          </a:p>
        </p:txBody>
      </p:sp>
      <p:sp>
        <p:nvSpPr>
          <p:cNvPr id="153" name="Text Box 6"/>
          <p:cNvSpPr txBox="1">
            <a:spLocks noChangeArrowheads="1"/>
          </p:cNvSpPr>
          <p:nvPr/>
        </p:nvSpPr>
        <p:spPr bwMode="auto">
          <a:xfrm>
            <a:off x="5876150" y="5705231"/>
            <a:ext cx="527709" cy="461665"/>
          </a:xfrm>
          <a:prstGeom prst="rect">
            <a:avLst/>
          </a:prstGeom>
          <a:noFill/>
          <a:ln>
            <a:noFill/>
          </a:ln>
          <a:effectLs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defRPr>
            </a:lvl9pPr>
          </a:lstStyle>
          <a:p>
            <a:r>
              <a:rPr lang="de-CH" dirty="0">
                <a:solidFill>
                  <a:srgbClr val="000000"/>
                </a:solidFill>
                <a:latin typeface="Arial" panose="020B0604020202020204" pitchFamily="34" charset="0"/>
                <a:cs typeface="Arial" panose="020B0604020202020204" pitchFamily="34" charset="0"/>
              </a:rPr>
              <a:t>5</a:t>
            </a:r>
            <a:r>
              <a:rPr lang="de-CH" dirty="0" smtClean="0">
                <a:solidFill>
                  <a:srgbClr val="000000"/>
                </a:solidFill>
                <a:latin typeface="Arial" panose="020B0604020202020204" pitchFamily="34" charset="0"/>
                <a:cs typeface="Arial" panose="020B0604020202020204" pitchFamily="34" charset="0"/>
              </a:rPr>
              <a:t>0</a:t>
            </a:r>
          </a:p>
        </p:txBody>
      </p:sp>
      <p:sp>
        <p:nvSpPr>
          <p:cNvPr id="154" name="Text Box 6"/>
          <p:cNvSpPr txBox="1">
            <a:spLocks noChangeArrowheads="1"/>
          </p:cNvSpPr>
          <p:nvPr/>
        </p:nvSpPr>
        <p:spPr bwMode="auto">
          <a:xfrm>
            <a:off x="6562949" y="5703109"/>
            <a:ext cx="527709" cy="461665"/>
          </a:xfrm>
          <a:prstGeom prst="rect">
            <a:avLst/>
          </a:prstGeom>
          <a:noFill/>
          <a:ln>
            <a:noFill/>
          </a:ln>
          <a:effectLs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defRPr>
            </a:lvl9pPr>
          </a:lstStyle>
          <a:p>
            <a:r>
              <a:rPr lang="de-CH" dirty="0" smtClean="0">
                <a:solidFill>
                  <a:srgbClr val="000000"/>
                </a:solidFill>
                <a:latin typeface="Arial" panose="020B0604020202020204" pitchFamily="34" charset="0"/>
                <a:cs typeface="Arial" panose="020B0604020202020204" pitchFamily="34" charset="0"/>
              </a:rPr>
              <a:t>60</a:t>
            </a:r>
          </a:p>
        </p:txBody>
      </p:sp>
      <p:cxnSp>
        <p:nvCxnSpPr>
          <p:cNvPr id="155" name="Gerade Verbindung 154"/>
          <p:cNvCxnSpPr/>
          <p:nvPr/>
        </p:nvCxnSpPr>
        <p:spPr bwMode="auto">
          <a:xfrm flipH="1" flipV="1">
            <a:off x="2486319" y="1859060"/>
            <a:ext cx="0" cy="3708464"/>
          </a:xfrm>
          <a:prstGeom prst="line">
            <a:avLst/>
          </a:prstGeom>
          <a:solidFill>
            <a:schemeClr val="accent1"/>
          </a:solidFill>
          <a:ln w="28575" cap="rnd"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Gerade Verbindung 159"/>
          <p:cNvCxnSpPr/>
          <p:nvPr/>
        </p:nvCxnSpPr>
        <p:spPr bwMode="auto">
          <a:xfrm rot="5400000">
            <a:off x="2443605" y="4907032"/>
            <a:ext cx="961" cy="83568"/>
          </a:xfrm>
          <a:prstGeom prst="line">
            <a:avLst/>
          </a:prstGeom>
          <a:solidFill>
            <a:schemeClr val="accent1"/>
          </a:solidFill>
          <a:ln w="28575" cap="rnd"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Gerade Verbindung 161"/>
          <p:cNvCxnSpPr/>
          <p:nvPr/>
        </p:nvCxnSpPr>
        <p:spPr bwMode="auto">
          <a:xfrm rot="5400000">
            <a:off x="2443605" y="3677914"/>
            <a:ext cx="961" cy="83568"/>
          </a:xfrm>
          <a:prstGeom prst="line">
            <a:avLst/>
          </a:prstGeom>
          <a:solidFill>
            <a:schemeClr val="accent1"/>
          </a:solidFill>
          <a:ln w="28575" cap="rnd"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Gerade Verbindung 163"/>
          <p:cNvCxnSpPr/>
          <p:nvPr/>
        </p:nvCxnSpPr>
        <p:spPr bwMode="auto">
          <a:xfrm rot="5400000">
            <a:off x="2443605" y="2437305"/>
            <a:ext cx="961" cy="83568"/>
          </a:xfrm>
          <a:prstGeom prst="line">
            <a:avLst/>
          </a:prstGeom>
          <a:solidFill>
            <a:schemeClr val="accent1"/>
          </a:solidFill>
          <a:ln w="28575" cap="rnd"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6" name="Text Box 6"/>
          <p:cNvSpPr txBox="1">
            <a:spLocks noChangeArrowheads="1"/>
          </p:cNvSpPr>
          <p:nvPr/>
        </p:nvSpPr>
        <p:spPr bwMode="auto">
          <a:xfrm>
            <a:off x="2090944" y="4699813"/>
            <a:ext cx="356188" cy="461665"/>
          </a:xfrm>
          <a:prstGeom prst="rect">
            <a:avLst/>
          </a:prstGeom>
          <a:noFill/>
          <a:ln>
            <a:noFill/>
          </a:ln>
          <a:effectLs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defRPr>
            </a:lvl9pPr>
          </a:lstStyle>
          <a:p>
            <a:r>
              <a:rPr lang="de-CH" dirty="0" smtClean="0">
                <a:solidFill>
                  <a:srgbClr val="000000"/>
                </a:solidFill>
                <a:latin typeface="Arial" panose="020B0604020202020204" pitchFamily="34" charset="0"/>
                <a:cs typeface="Arial" panose="020B0604020202020204" pitchFamily="34" charset="0"/>
              </a:rPr>
              <a:t>3</a:t>
            </a:r>
          </a:p>
        </p:txBody>
      </p:sp>
      <p:sp>
        <p:nvSpPr>
          <p:cNvPr id="167" name="Text Box 6"/>
          <p:cNvSpPr txBox="1">
            <a:spLocks noChangeArrowheads="1"/>
          </p:cNvSpPr>
          <p:nvPr/>
        </p:nvSpPr>
        <p:spPr bwMode="auto">
          <a:xfrm>
            <a:off x="2090944" y="3460054"/>
            <a:ext cx="356188" cy="461665"/>
          </a:xfrm>
          <a:prstGeom prst="rect">
            <a:avLst/>
          </a:prstGeom>
          <a:noFill/>
          <a:ln>
            <a:noFill/>
          </a:ln>
          <a:effectLs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defRPr>
            </a:lvl9pPr>
          </a:lstStyle>
          <a:p>
            <a:r>
              <a:rPr lang="de-CH" dirty="0">
                <a:solidFill>
                  <a:srgbClr val="000000"/>
                </a:solidFill>
                <a:latin typeface="Arial" panose="020B0604020202020204" pitchFamily="34" charset="0"/>
                <a:cs typeface="Arial" panose="020B0604020202020204" pitchFamily="34" charset="0"/>
              </a:rPr>
              <a:t>4</a:t>
            </a:r>
            <a:endParaRPr lang="de-CH" dirty="0" smtClean="0">
              <a:solidFill>
                <a:srgbClr val="000000"/>
              </a:solidFill>
              <a:latin typeface="Arial" panose="020B0604020202020204" pitchFamily="34" charset="0"/>
              <a:cs typeface="Arial" panose="020B0604020202020204" pitchFamily="34" charset="0"/>
            </a:endParaRPr>
          </a:p>
        </p:txBody>
      </p:sp>
      <p:sp>
        <p:nvSpPr>
          <p:cNvPr id="168" name="Text Box 6"/>
          <p:cNvSpPr txBox="1">
            <a:spLocks noChangeArrowheads="1"/>
          </p:cNvSpPr>
          <p:nvPr/>
        </p:nvSpPr>
        <p:spPr bwMode="auto">
          <a:xfrm>
            <a:off x="2090944" y="2255149"/>
            <a:ext cx="356188" cy="461665"/>
          </a:xfrm>
          <a:prstGeom prst="rect">
            <a:avLst/>
          </a:prstGeom>
          <a:noFill/>
          <a:ln>
            <a:noFill/>
          </a:ln>
          <a:effectLs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defRPr>
            </a:lvl9pPr>
          </a:lstStyle>
          <a:p>
            <a:r>
              <a:rPr lang="de-CH" dirty="0" smtClean="0">
                <a:solidFill>
                  <a:srgbClr val="000000"/>
                </a:solidFill>
                <a:latin typeface="Arial" panose="020B0604020202020204" pitchFamily="34" charset="0"/>
                <a:cs typeface="Arial" panose="020B0604020202020204" pitchFamily="34" charset="0"/>
              </a:rPr>
              <a:t>5</a:t>
            </a:r>
          </a:p>
        </p:txBody>
      </p:sp>
      <p:sp>
        <p:nvSpPr>
          <p:cNvPr id="170" name="Text Box 17"/>
          <p:cNvSpPr txBox="1">
            <a:spLocks noChangeArrowheads="1"/>
          </p:cNvSpPr>
          <p:nvPr/>
        </p:nvSpPr>
        <p:spPr bwMode="auto">
          <a:xfrm>
            <a:off x="6830948" y="6499296"/>
            <a:ext cx="2385589" cy="338554"/>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r>
              <a:rPr lang="en-US" sz="1600" dirty="0" err="1" smtClean="0">
                <a:solidFill>
                  <a:srgbClr val="003300"/>
                </a:solidFill>
                <a:cs typeface="Arial" panose="020B0604020202020204" pitchFamily="34" charset="0"/>
              </a:rPr>
              <a:t>Roenneberg</a:t>
            </a:r>
            <a:r>
              <a:rPr lang="en-US" sz="1600" dirty="0" smtClean="0">
                <a:solidFill>
                  <a:srgbClr val="003300"/>
                </a:solidFill>
                <a:cs typeface="Arial" panose="020B0604020202020204" pitchFamily="34" charset="0"/>
              </a:rPr>
              <a:t> et al., 2008</a:t>
            </a:r>
          </a:p>
        </p:txBody>
      </p:sp>
      <p:pic>
        <p:nvPicPr>
          <p:cNvPr id="16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058" y="1357883"/>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1" name="Gerade Verbindung 207"/>
          <p:cNvCxnSpPr/>
          <p:nvPr/>
        </p:nvCxnSpPr>
        <p:spPr>
          <a:xfrm>
            <a:off x="0" y="836712"/>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72" name="Рисунок 5" descr="Logo_CRC_IVI.tif"/>
          <p:cNvPicPr>
            <a:picLocks noChangeAspect="1"/>
          </p:cNvPicPr>
          <p:nvPr/>
        </p:nvPicPr>
        <p:blipFill>
          <a:blip r:embed="rId4" cstate="print"/>
          <a:srcRect l="7141" t="7899" r="82016" b="70411"/>
          <a:stretch>
            <a:fillRect/>
          </a:stretch>
        </p:blipFill>
        <p:spPr>
          <a:xfrm>
            <a:off x="8151582" y="332656"/>
            <a:ext cx="636677" cy="716416"/>
          </a:xfrm>
          <a:prstGeom prst="rect">
            <a:avLst/>
          </a:prstGeom>
        </p:spPr>
      </p:pic>
    </p:spTree>
    <p:extLst>
      <p:ext uri="{BB962C8B-B14F-4D97-AF65-F5344CB8AC3E}">
        <p14:creationId xmlns:p14="http://schemas.microsoft.com/office/powerpoint/2010/main" val="7274650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931609" y="1629698"/>
            <a:ext cx="5788714" cy="4336952"/>
            <a:chOff x="1842221" y="1767760"/>
            <a:chExt cx="5788714" cy="4336952"/>
          </a:xfrm>
        </p:grpSpPr>
        <p:sp>
          <p:nvSpPr>
            <p:cNvPr id="76804" name="Rectangle 10"/>
            <p:cNvSpPr>
              <a:spLocks noChangeArrowheads="1"/>
            </p:cNvSpPr>
            <p:nvPr/>
          </p:nvSpPr>
          <p:spPr bwMode="auto">
            <a:xfrm>
              <a:off x="3757463" y="5827713"/>
              <a:ext cx="1673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b="1" dirty="0" smtClean="0">
                  <a:solidFill>
                    <a:srgbClr val="000000"/>
                  </a:solidFill>
                  <a:latin typeface="Century Gothic" panose="020B0502020202020204" pitchFamily="34" charset="0"/>
                  <a:cs typeface="Calibri" pitchFamily="34" charset="0"/>
                </a:rPr>
                <a:t>Time </a:t>
              </a:r>
              <a:r>
                <a:rPr lang="de-DE" sz="1800" b="1" dirty="0" err="1" smtClean="0">
                  <a:solidFill>
                    <a:srgbClr val="000000"/>
                  </a:solidFill>
                  <a:latin typeface="Century Gothic" panose="020B0502020202020204" pitchFamily="34" charset="0"/>
                  <a:cs typeface="Calibri" pitchFamily="34" charset="0"/>
                </a:rPr>
                <a:t>of</a:t>
              </a:r>
              <a:r>
                <a:rPr lang="de-DE" sz="1800" b="1" dirty="0" smtClean="0">
                  <a:solidFill>
                    <a:srgbClr val="000000"/>
                  </a:solidFill>
                  <a:latin typeface="Century Gothic" panose="020B0502020202020204" pitchFamily="34" charset="0"/>
                  <a:cs typeface="Calibri" pitchFamily="34" charset="0"/>
                </a:rPr>
                <a:t> </a:t>
              </a:r>
              <a:r>
                <a:rPr lang="de-DE" sz="1800" b="1" dirty="0" err="1" smtClean="0">
                  <a:solidFill>
                    <a:srgbClr val="000000"/>
                  </a:solidFill>
                  <a:latin typeface="Century Gothic" panose="020B0502020202020204" pitchFamily="34" charset="0"/>
                  <a:cs typeface="Calibri" pitchFamily="34" charset="0"/>
                </a:rPr>
                <a:t>day</a:t>
              </a:r>
              <a:r>
                <a:rPr lang="de-DE" sz="1800" b="1" dirty="0" smtClean="0">
                  <a:solidFill>
                    <a:srgbClr val="000000"/>
                  </a:solidFill>
                  <a:latin typeface="Century Gothic" panose="020B0502020202020204" pitchFamily="34" charset="0"/>
                  <a:cs typeface="Calibri" pitchFamily="34" charset="0"/>
                </a:rPr>
                <a:t> (h</a:t>
              </a:r>
              <a:r>
                <a:rPr lang="de-DE" sz="1800" b="1" dirty="0">
                  <a:solidFill>
                    <a:srgbClr val="000000"/>
                  </a:solidFill>
                  <a:latin typeface="Century Gothic" panose="020B0502020202020204" pitchFamily="34" charset="0"/>
                  <a:cs typeface="Calibri" pitchFamily="34" charset="0"/>
                </a:rPr>
                <a:t>)</a:t>
              </a:r>
            </a:p>
          </p:txBody>
        </p:sp>
        <p:sp>
          <p:nvSpPr>
            <p:cNvPr id="76805" name="Line 11"/>
            <p:cNvSpPr>
              <a:spLocks noChangeShapeType="1"/>
            </p:cNvSpPr>
            <p:nvPr/>
          </p:nvSpPr>
          <p:spPr bwMode="auto">
            <a:xfrm>
              <a:off x="2479675" y="5440363"/>
              <a:ext cx="41656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de-CH" b="1">
                <a:solidFill>
                  <a:srgbClr val="000000"/>
                </a:solidFill>
              </a:endParaRPr>
            </a:p>
          </p:txBody>
        </p:sp>
        <p:sp>
          <p:nvSpPr>
            <p:cNvPr id="76806" name="Line 12"/>
            <p:cNvSpPr>
              <a:spLocks noChangeShapeType="1"/>
            </p:cNvSpPr>
            <p:nvPr/>
          </p:nvSpPr>
          <p:spPr bwMode="auto">
            <a:xfrm flipV="1">
              <a:off x="2667000" y="5440363"/>
              <a:ext cx="0" cy="396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de-CH" b="1">
                <a:solidFill>
                  <a:srgbClr val="000000"/>
                </a:solidFill>
              </a:endParaRPr>
            </a:p>
          </p:txBody>
        </p:sp>
        <p:sp>
          <p:nvSpPr>
            <p:cNvPr id="76807" name="Line 13"/>
            <p:cNvSpPr>
              <a:spLocks noChangeShapeType="1"/>
            </p:cNvSpPr>
            <p:nvPr/>
          </p:nvSpPr>
          <p:spPr bwMode="auto">
            <a:xfrm flipV="1">
              <a:off x="3048000" y="5440363"/>
              <a:ext cx="0" cy="396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de-CH" b="1">
                <a:solidFill>
                  <a:srgbClr val="000000"/>
                </a:solidFill>
              </a:endParaRPr>
            </a:p>
          </p:txBody>
        </p:sp>
        <p:sp>
          <p:nvSpPr>
            <p:cNvPr id="76808" name="Line 14"/>
            <p:cNvSpPr>
              <a:spLocks noChangeShapeType="1"/>
            </p:cNvSpPr>
            <p:nvPr/>
          </p:nvSpPr>
          <p:spPr bwMode="auto">
            <a:xfrm flipV="1">
              <a:off x="3421063" y="5440363"/>
              <a:ext cx="0" cy="396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de-CH" b="1">
                <a:solidFill>
                  <a:srgbClr val="000000"/>
                </a:solidFill>
              </a:endParaRPr>
            </a:p>
          </p:txBody>
        </p:sp>
        <p:sp>
          <p:nvSpPr>
            <p:cNvPr id="76809" name="Line 15"/>
            <p:cNvSpPr>
              <a:spLocks noChangeShapeType="1"/>
            </p:cNvSpPr>
            <p:nvPr/>
          </p:nvSpPr>
          <p:spPr bwMode="auto">
            <a:xfrm flipV="1">
              <a:off x="3803650" y="5440363"/>
              <a:ext cx="0" cy="396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de-CH" b="1">
                <a:solidFill>
                  <a:srgbClr val="000000"/>
                </a:solidFill>
              </a:endParaRPr>
            </a:p>
          </p:txBody>
        </p:sp>
        <p:sp>
          <p:nvSpPr>
            <p:cNvPr id="76810" name="Line 16"/>
            <p:cNvSpPr>
              <a:spLocks noChangeShapeType="1"/>
            </p:cNvSpPr>
            <p:nvPr/>
          </p:nvSpPr>
          <p:spPr bwMode="auto">
            <a:xfrm flipV="1">
              <a:off x="4184650" y="5440363"/>
              <a:ext cx="0" cy="396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de-CH" b="1">
                <a:solidFill>
                  <a:srgbClr val="000000"/>
                </a:solidFill>
              </a:endParaRPr>
            </a:p>
          </p:txBody>
        </p:sp>
        <p:sp>
          <p:nvSpPr>
            <p:cNvPr id="76811" name="Line 17"/>
            <p:cNvSpPr>
              <a:spLocks noChangeShapeType="1"/>
            </p:cNvSpPr>
            <p:nvPr/>
          </p:nvSpPr>
          <p:spPr bwMode="auto">
            <a:xfrm flipV="1">
              <a:off x="4557713" y="5440363"/>
              <a:ext cx="0" cy="396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de-CH" b="1">
                <a:solidFill>
                  <a:srgbClr val="000000"/>
                </a:solidFill>
              </a:endParaRPr>
            </a:p>
          </p:txBody>
        </p:sp>
        <p:sp>
          <p:nvSpPr>
            <p:cNvPr id="76812" name="Line 18"/>
            <p:cNvSpPr>
              <a:spLocks noChangeShapeType="1"/>
            </p:cNvSpPr>
            <p:nvPr/>
          </p:nvSpPr>
          <p:spPr bwMode="auto">
            <a:xfrm flipV="1">
              <a:off x="4940300" y="5440363"/>
              <a:ext cx="0" cy="396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de-CH" b="1">
                <a:solidFill>
                  <a:srgbClr val="000000"/>
                </a:solidFill>
              </a:endParaRPr>
            </a:p>
          </p:txBody>
        </p:sp>
        <p:sp>
          <p:nvSpPr>
            <p:cNvPr id="76813" name="Line 19"/>
            <p:cNvSpPr>
              <a:spLocks noChangeShapeType="1"/>
            </p:cNvSpPr>
            <p:nvPr/>
          </p:nvSpPr>
          <p:spPr bwMode="auto">
            <a:xfrm flipV="1">
              <a:off x="5321300" y="5440363"/>
              <a:ext cx="0" cy="396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de-CH" b="1">
                <a:solidFill>
                  <a:srgbClr val="000000"/>
                </a:solidFill>
              </a:endParaRPr>
            </a:p>
          </p:txBody>
        </p:sp>
        <p:sp>
          <p:nvSpPr>
            <p:cNvPr id="76814" name="Line 20"/>
            <p:cNvSpPr>
              <a:spLocks noChangeShapeType="1"/>
            </p:cNvSpPr>
            <p:nvPr/>
          </p:nvSpPr>
          <p:spPr bwMode="auto">
            <a:xfrm flipV="1">
              <a:off x="5694363" y="5440363"/>
              <a:ext cx="0" cy="396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de-CH" b="1">
                <a:solidFill>
                  <a:srgbClr val="000000"/>
                </a:solidFill>
              </a:endParaRPr>
            </a:p>
          </p:txBody>
        </p:sp>
        <p:sp>
          <p:nvSpPr>
            <p:cNvPr id="76815" name="Line 21"/>
            <p:cNvSpPr>
              <a:spLocks noChangeShapeType="1"/>
            </p:cNvSpPr>
            <p:nvPr/>
          </p:nvSpPr>
          <p:spPr bwMode="auto">
            <a:xfrm flipV="1">
              <a:off x="6076950" y="5440363"/>
              <a:ext cx="0" cy="396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de-CH" b="1">
                <a:solidFill>
                  <a:srgbClr val="000000"/>
                </a:solidFill>
              </a:endParaRPr>
            </a:p>
          </p:txBody>
        </p:sp>
        <p:sp>
          <p:nvSpPr>
            <p:cNvPr id="76816" name="Line 22"/>
            <p:cNvSpPr>
              <a:spLocks noChangeShapeType="1"/>
            </p:cNvSpPr>
            <p:nvPr/>
          </p:nvSpPr>
          <p:spPr bwMode="auto">
            <a:xfrm flipV="1">
              <a:off x="6457950" y="5440363"/>
              <a:ext cx="0" cy="396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de-CH" b="1">
                <a:solidFill>
                  <a:srgbClr val="000000"/>
                </a:solidFill>
              </a:endParaRPr>
            </a:p>
          </p:txBody>
        </p:sp>
        <p:sp>
          <p:nvSpPr>
            <p:cNvPr id="76817" name="Rectangle 23"/>
            <p:cNvSpPr>
              <a:spLocks noChangeArrowheads="1"/>
            </p:cNvSpPr>
            <p:nvPr/>
          </p:nvSpPr>
          <p:spPr bwMode="auto">
            <a:xfrm>
              <a:off x="2611438" y="5543550"/>
              <a:ext cx="115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b="1">
                  <a:solidFill>
                    <a:srgbClr val="000000"/>
                  </a:solidFill>
                  <a:latin typeface="Calibri" pitchFamily="34" charset="0"/>
                  <a:cs typeface="Calibri" pitchFamily="34" charset="0"/>
                </a:rPr>
                <a:t>9</a:t>
              </a:r>
            </a:p>
          </p:txBody>
        </p:sp>
        <p:sp>
          <p:nvSpPr>
            <p:cNvPr id="76818" name="Rectangle 24"/>
            <p:cNvSpPr>
              <a:spLocks noChangeArrowheads="1"/>
            </p:cNvSpPr>
            <p:nvPr/>
          </p:nvSpPr>
          <p:spPr bwMode="auto">
            <a:xfrm>
              <a:off x="2927350" y="5543550"/>
              <a:ext cx="234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b="1">
                  <a:solidFill>
                    <a:srgbClr val="000000"/>
                  </a:solidFill>
                  <a:latin typeface="Calibri" pitchFamily="34" charset="0"/>
                  <a:cs typeface="Calibri" pitchFamily="34" charset="0"/>
                </a:rPr>
                <a:t>13</a:t>
              </a:r>
            </a:p>
          </p:txBody>
        </p:sp>
        <p:sp>
          <p:nvSpPr>
            <p:cNvPr id="76819" name="Rectangle 25"/>
            <p:cNvSpPr>
              <a:spLocks noChangeArrowheads="1"/>
            </p:cNvSpPr>
            <p:nvPr/>
          </p:nvSpPr>
          <p:spPr bwMode="auto">
            <a:xfrm>
              <a:off x="3308350" y="5543550"/>
              <a:ext cx="233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b="1">
                  <a:solidFill>
                    <a:srgbClr val="000000"/>
                  </a:solidFill>
                  <a:latin typeface="Calibri" pitchFamily="34" charset="0"/>
                  <a:cs typeface="Calibri" pitchFamily="34" charset="0"/>
                </a:rPr>
                <a:t>16</a:t>
              </a:r>
            </a:p>
          </p:txBody>
        </p:sp>
        <p:sp>
          <p:nvSpPr>
            <p:cNvPr id="76820" name="Rectangle 26"/>
            <p:cNvSpPr>
              <a:spLocks noChangeArrowheads="1"/>
            </p:cNvSpPr>
            <p:nvPr/>
          </p:nvSpPr>
          <p:spPr bwMode="auto">
            <a:xfrm>
              <a:off x="3689350" y="5543550"/>
              <a:ext cx="233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b="1">
                  <a:solidFill>
                    <a:srgbClr val="000000"/>
                  </a:solidFill>
                  <a:latin typeface="Calibri" pitchFamily="34" charset="0"/>
                  <a:cs typeface="Calibri" pitchFamily="34" charset="0"/>
                </a:rPr>
                <a:t>20</a:t>
              </a:r>
            </a:p>
          </p:txBody>
        </p:sp>
        <p:sp>
          <p:nvSpPr>
            <p:cNvPr id="76821" name="Rectangle 27"/>
            <p:cNvSpPr>
              <a:spLocks noChangeArrowheads="1"/>
            </p:cNvSpPr>
            <p:nvPr/>
          </p:nvSpPr>
          <p:spPr bwMode="auto">
            <a:xfrm>
              <a:off x="4064000" y="5543550"/>
              <a:ext cx="234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b="1">
                  <a:solidFill>
                    <a:srgbClr val="000000"/>
                  </a:solidFill>
                  <a:latin typeface="Calibri" pitchFamily="34" charset="0"/>
                  <a:cs typeface="Calibri" pitchFamily="34" charset="0"/>
                </a:rPr>
                <a:t>24</a:t>
              </a:r>
            </a:p>
          </p:txBody>
        </p:sp>
        <p:sp>
          <p:nvSpPr>
            <p:cNvPr id="76822" name="Rectangle 28"/>
            <p:cNvSpPr>
              <a:spLocks noChangeArrowheads="1"/>
            </p:cNvSpPr>
            <p:nvPr/>
          </p:nvSpPr>
          <p:spPr bwMode="auto">
            <a:xfrm>
              <a:off x="4503738" y="5543550"/>
              <a:ext cx="115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b="1">
                  <a:solidFill>
                    <a:srgbClr val="000000"/>
                  </a:solidFill>
                  <a:latin typeface="Calibri" pitchFamily="34" charset="0"/>
                  <a:cs typeface="Calibri" pitchFamily="34" charset="0"/>
                </a:rPr>
                <a:t>4</a:t>
              </a:r>
            </a:p>
          </p:txBody>
        </p:sp>
        <p:sp>
          <p:nvSpPr>
            <p:cNvPr id="76823" name="Rectangle 29"/>
            <p:cNvSpPr>
              <a:spLocks noChangeArrowheads="1"/>
            </p:cNvSpPr>
            <p:nvPr/>
          </p:nvSpPr>
          <p:spPr bwMode="auto">
            <a:xfrm>
              <a:off x="4884738" y="5543550"/>
              <a:ext cx="11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b="1">
                  <a:solidFill>
                    <a:srgbClr val="000000"/>
                  </a:solidFill>
                  <a:latin typeface="Calibri" pitchFamily="34" charset="0"/>
                  <a:cs typeface="Calibri" pitchFamily="34" charset="0"/>
                </a:rPr>
                <a:t>7</a:t>
              </a:r>
            </a:p>
          </p:txBody>
        </p:sp>
        <p:sp>
          <p:nvSpPr>
            <p:cNvPr id="76824" name="Rectangle 30"/>
            <p:cNvSpPr>
              <a:spLocks noChangeArrowheads="1"/>
            </p:cNvSpPr>
            <p:nvPr/>
          </p:nvSpPr>
          <p:spPr bwMode="auto">
            <a:xfrm>
              <a:off x="5199063" y="5543550"/>
              <a:ext cx="234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b="1">
                  <a:solidFill>
                    <a:srgbClr val="000000"/>
                  </a:solidFill>
                  <a:latin typeface="Calibri" pitchFamily="34" charset="0"/>
                  <a:cs typeface="Calibri" pitchFamily="34" charset="0"/>
                </a:rPr>
                <a:t>11</a:t>
              </a:r>
            </a:p>
          </p:txBody>
        </p:sp>
        <p:sp>
          <p:nvSpPr>
            <p:cNvPr id="76825" name="Rectangle 31"/>
            <p:cNvSpPr>
              <a:spLocks noChangeArrowheads="1"/>
            </p:cNvSpPr>
            <p:nvPr/>
          </p:nvSpPr>
          <p:spPr bwMode="auto">
            <a:xfrm>
              <a:off x="5581650" y="5543550"/>
              <a:ext cx="233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b="1">
                  <a:solidFill>
                    <a:srgbClr val="000000"/>
                  </a:solidFill>
                  <a:latin typeface="Calibri" pitchFamily="34" charset="0"/>
                  <a:cs typeface="Calibri" pitchFamily="34" charset="0"/>
                </a:rPr>
                <a:t>15</a:t>
              </a:r>
            </a:p>
          </p:txBody>
        </p:sp>
        <p:sp>
          <p:nvSpPr>
            <p:cNvPr id="76826" name="Rectangle 32"/>
            <p:cNvSpPr>
              <a:spLocks noChangeArrowheads="1"/>
            </p:cNvSpPr>
            <p:nvPr/>
          </p:nvSpPr>
          <p:spPr bwMode="auto">
            <a:xfrm>
              <a:off x="5962650" y="5543550"/>
              <a:ext cx="234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b="1">
                  <a:solidFill>
                    <a:srgbClr val="000000"/>
                  </a:solidFill>
                  <a:latin typeface="Calibri" pitchFamily="34" charset="0"/>
                  <a:cs typeface="Calibri" pitchFamily="34" charset="0"/>
                </a:rPr>
                <a:t>19</a:t>
              </a:r>
            </a:p>
          </p:txBody>
        </p:sp>
        <p:sp>
          <p:nvSpPr>
            <p:cNvPr id="76827" name="Rectangle 33"/>
            <p:cNvSpPr>
              <a:spLocks noChangeArrowheads="1"/>
            </p:cNvSpPr>
            <p:nvPr/>
          </p:nvSpPr>
          <p:spPr bwMode="auto">
            <a:xfrm>
              <a:off x="6335713" y="5543550"/>
              <a:ext cx="234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b="1">
                  <a:solidFill>
                    <a:srgbClr val="000000"/>
                  </a:solidFill>
                  <a:latin typeface="Calibri" pitchFamily="34" charset="0"/>
                  <a:cs typeface="Calibri" pitchFamily="34" charset="0"/>
                </a:rPr>
                <a:t>22</a:t>
              </a:r>
            </a:p>
          </p:txBody>
        </p:sp>
        <p:sp>
          <p:nvSpPr>
            <p:cNvPr id="76828" name="Rectangle 34"/>
            <p:cNvSpPr>
              <a:spLocks noChangeArrowheads="1"/>
            </p:cNvSpPr>
            <p:nvPr/>
          </p:nvSpPr>
          <p:spPr bwMode="auto">
            <a:xfrm rot="16200000">
              <a:off x="962814" y="3647688"/>
              <a:ext cx="20358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b="1" dirty="0" smtClean="0">
                  <a:solidFill>
                    <a:srgbClr val="000000"/>
                  </a:solidFill>
                  <a:latin typeface="Century Gothic" panose="020B0502020202020204" pitchFamily="34" charset="0"/>
                  <a:cs typeface="Calibri" pitchFamily="34" charset="0"/>
                </a:rPr>
                <a:t>Melatonin (</a:t>
              </a:r>
              <a:r>
                <a:rPr lang="de-DE" sz="1800" b="1" dirty="0" err="1" smtClean="0">
                  <a:solidFill>
                    <a:srgbClr val="000000"/>
                  </a:solidFill>
                  <a:latin typeface="Century Gothic" panose="020B0502020202020204" pitchFamily="34" charset="0"/>
                  <a:cs typeface="Calibri" pitchFamily="34" charset="0"/>
                </a:rPr>
                <a:t>pg</a:t>
              </a:r>
              <a:r>
                <a:rPr lang="de-DE" sz="1800" b="1" dirty="0" smtClean="0">
                  <a:solidFill>
                    <a:srgbClr val="000000"/>
                  </a:solidFill>
                  <a:latin typeface="Century Gothic" panose="020B0502020202020204" pitchFamily="34" charset="0"/>
                  <a:cs typeface="Calibri" pitchFamily="34" charset="0"/>
                </a:rPr>
                <a:t>/ml</a:t>
              </a:r>
              <a:r>
                <a:rPr lang="de-DE" sz="1800" b="1" dirty="0">
                  <a:solidFill>
                    <a:srgbClr val="000000"/>
                  </a:solidFill>
                  <a:latin typeface="Century Gothic" panose="020B0502020202020204" pitchFamily="34" charset="0"/>
                  <a:cs typeface="Calibri" pitchFamily="34" charset="0"/>
                </a:rPr>
                <a:t>)</a:t>
              </a:r>
            </a:p>
          </p:txBody>
        </p:sp>
        <p:sp>
          <p:nvSpPr>
            <p:cNvPr id="192516" name="Line 35"/>
            <p:cNvSpPr>
              <a:spLocks noChangeShapeType="1"/>
            </p:cNvSpPr>
            <p:nvPr/>
          </p:nvSpPr>
          <p:spPr bwMode="auto">
            <a:xfrm flipV="1">
              <a:off x="2479675" y="2460625"/>
              <a:ext cx="0" cy="2820988"/>
            </a:xfrm>
            <a:prstGeom prst="line">
              <a:avLst/>
            </a:prstGeom>
            <a:noFill/>
            <a:ln w="19050">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pPr>
                <a:defRPr/>
              </a:pPr>
              <a:endParaRPr lang="de-CH" b="1">
                <a:solidFill>
                  <a:srgbClr val="000000"/>
                </a:solidFill>
              </a:endParaRPr>
            </a:p>
          </p:txBody>
        </p:sp>
        <p:sp>
          <p:nvSpPr>
            <p:cNvPr id="76830" name="Line 36"/>
            <p:cNvSpPr>
              <a:spLocks noChangeShapeType="1"/>
            </p:cNvSpPr>
            <p:nvPr/>
          </p:nvSpPr>
          <p:spPr bwMode="auto">
            <a:xfrm>
              <a:off x="2438400" y="5273675"/>
              <a:ext cx="4445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de-CH" b="1">
                <a:solidFill>
                  <a:srgbClr val="000000"/>
                </a:solidFill>
              </a:endParaRPr>
            </a:p>
          </p:txBody>
        </p:sp>
        <p:sp>
          <p:nvSpPr>
            <p:cNvPr id="76831" name="Line 37"/>
            <p:cNvSpPr>
              <a:spLocks noChangeShapeType="1"/>
            </p:cNvSpPr>
            <p:nvPr/>
          </p:nvSpPr>
          <p:spPr bwMode="auto">
            <a:xfrm>
              <a:off x="2435225" y="4340225"/>
              <a:ext cx="4445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de-CH" b="1">
                <a:solidFill>
                  <a:srgbClr val="000000"/>
                </a:solidFill>
              </a:endParaRPr>
            </a:p>
          </p:txBody>
        </p:sp>
        <p:sp>
          <p:nvSpPr>
            <p:cNvPr id="76832" name="Line 38"/>
            <p:cNvSpPr>
              <a:spLocks noChangeShapeType="1"/>
            </p:cNvSpPr>
            <p:nvPr/>
          </p:nvSpPr>
          <p:spPr bwMode="auto">
            <a:xfrm>
              <a:off x="2435225" y="3400425"/>
              <a:ext cx="4445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de-CH" b="1">
                <a:solidFill>
                  <a:srgbClr val="000000"/>
                </a:solidFill>
              </a:endParaRPr>
            </a:p>
          </p:txBody>
        </p:sp>
        <p:sp>
          <p:nvSpPr>
            <p:cNvPr id="76833" name="Line 39"/>
            <p:cNvSpPr>
              <a:spLocks noChangeShapeType="1"/>
            </p:cNvSpPr>
            <p:nvPr/>
          </p:nvSpPr>
          <p:spPr bwMode="auto">
            <a:xfrm>
              <a:off x="2435225" y="2460625"/>
              <a:ext cx="4445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de-CH" b="1">
                <a:solidFill>
                  <a:srgbClr val="000000"/>
                </a:solidFill>
              </a:endParaRPr>
            </a:p>
          </p:txBody>
        </p:sp>
        <p:sp>
          <p:nvSpPr>
            <p:cNvPr id="76834" name="Rectangle 40"/>
            <p:cNvSpPr>
              <a:spLocks noChangeArrowheads="1"/>
            </p:cNvSpPr>
            <p:nvPr/>
          </p:nvSpPr>
          <p:spPr bwMode="auto">
            <a:xfrm>
              <a:off x="2286000" y="5175250"/>
              <a:ext cx="115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b="1">
                  <a:solidFill>
                    <a:srgbClr val="000000"/>
                  </a:solidFill>
                  <a:latin typeface="Calibri" pitchFamily="34" charset="0"/>
                  <a:cs typeface="Calibri" pitchFamily="34" charset="0"/>
                </a:rPr>
                <a:t>0</a:t>
              </a:r>
            </a:p>
          </p:txBody>
        </p:sp>
        <p:sp>
          <p:nvSpPr>
            <p:cNvPr id="76835" name="Rectangle 41"/>
            <p:cNvSpPr>
              <a:spLocks noChangeArrowheads="1"/>
            </p:cNvSpPr>
            <p:nvPr/>
          </p:nvSpPr>
          <p:spPr bwMode="auto">
            <a:xfrm>
              <a:off x="2182813" y="4235450"/>
              <a:ext cx="233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b="1">
                  <a:solidFill>
                    <a:srgbClr val="000000"/>
                  </a:solidFill>
                  <a:latin typeface="Calibri" pitchFamily="34" charset="0"/>
                  <a:cs typeface="Calibri" pitchFamily="34" charset="0"/>
                </a:rPr>
                <a:t>10</a:t>
              </a:r>
            </a:p>
          </p:txBody>
        </p:sp>
        <p:sp>
          <p:nvSpPr>
            <p:cNvPr id="76836" name="Rectangle 42"/>
            <p:cNvSpPr>
              <a:spLocks noChangeArrowheads="1"/>
            </p:cNvSpPr>
            <p:nvPr/>
          </p:nvSpPr>
          <p:spPr bwMode="auto">
            <a:xfrm>
              <a:off x="2182813" y="3295650"/>
              <a:ext cx="233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b="1">
                  <a:solidFill>
                    <a:srgbClr val="000000"/>
                  </a:solidFill>
                  <a:latin typeface="Calibri" pitchFamily="34" charset="0"/>
                  <a:cs typeface="Calibri" pitchFamily="34" charset="0"/>
                </a:rPr>
                <a:t>20</a:t>
              </a:r>
            </a:p>
          </p:txBody>
        </p:sp>
        <p:sp>
          <p:nvSpPr>
            <p:cNvPr id="76837" name="Rectangle 43"/>
            <p:cNvSpPr>
              <a:spLocks noChangeArrowheads="1"/>
            </p:cNvSpPr>
            <p:nvPr/>
          </p:nvSpPr>
          <p:spPr bwMode="auto">
            <a:xfrm>
              <a:off x="2182813" y="2355850"/>
              <a:ext cx="233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b="1">
                  <a:solidFill>
                    <a:srgbClr val="000000"/>
                  </a:solidFill>
                  <a:latin typeface="Calibri" pitchFamily="34" charset="0"/>
                  <a:cs typeface="Calibri" pitchFamily="34" charset="0"/>
                </a:rPr>
                <a:t>30</a:t>
              </a:r>
            </a:p>
          </p:txBody>
        </p:sp>
        <p:sp>
          <p:nvSpPr>
            <p:cNvPr id="192528" name="Freeform 47"/>
            <p:cNvSpPr>
              <a:spLocks/>
            </p:cNvSpPr>
            <p:nvPr/>
          </p:nvSpPr>
          <p:spPr bwMode="auto">
            <a:xfrm>
              <a:off x="3048000" y="5133975"/>
              <a:ext cx="0" cy="31750"/>
            </a:xfrm>
            <a:custGeom>
              <a:avLst/>
              <a:gdLst>
                <a:gd name="T0" fmla="*/ 4 h 4"/>
                <a:gd name="T1" fmla="*/ 0 h 4"/>
                <a:gd name="T2" fmla="*/ 0 h 4"/>
              </a:gdLst>
              <a:ahLst/>
              <a:cxnLst>
                <a:cxn ang="0">
                  <a:pos x="0" y="T0"/>
                </a:cxn>
                <a:cxn ang="0">
                  <a:pos x="0" y="T1"/>
                </a:cxn>
                <a:cxn ang="0">
                  <a:pos x="0" y="T2"/>
                </a:cxn>
              </a:cxnLst>
              <a:rect l="0" t="0" r="r" b="b"/>
              <a:pathLst>
                <a:path h="4">
                  <a:moveTo>
                    <a:pt x="0" y="4"/>
                  </a:moveTo>
                  <a:lnTo>
                    <a:pt x="0" y="0"/>
                  </a:lnTo>
                  <a:lnTo>
                    <a:pt x="0" y="0"/>
                  </a:lnTo>
                </a:path>
              </a:pathLst>
            </a:custGeom>
            <a:noFill/>
            <a:ln w="1905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29" name="Oval 48"/>
            <p:cNvSpPr>
              <a:spLocks noChangeArrowheads="1"/>
            </p:cNvSpPr>
            <p:nvPr/>
          </p:nvSpPr>
          <p:spPr bwMode="auto">
            <a:xfrm>
              <a:off x="2987675" y="5100638"/>
              <a:ext cx="120650" cy="131762"/>
            </a:xfrm>
            <a:prstGeom prst="ellipse">
              <a:avLst/>
            </a:prstGeom>
            <a:solidFill>
              <a:srgbClr val="000000"/>
            </a:solidFill>
            <a:ln w="19050">
              <a:solidFill>
                <a:schemeClr val="tx1"/>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30" name="Freeform 49"/>
            <p:cNvSpPr>
              <a:spLocks/>
            </p:cNvSpPr>
            <p:nvPr/>
          </p:nvSpPr>
          <p:spPr bwMode="auto">
            <a:xfrm>
              <a:off x="3424238" y="5059363"/>
              <a:ext cx="0" cy="66675"/>
            </a:xfrm>
            <a:custGeom>
              <a:avLst/>
              <a:gdLst>
                <a:gd name="T0" fmla="*/ 8 h 8"/>
                <a:gd name="T1" fmla="*/ 0 h 8"/>
                <a:gd name="T2" fmla="*/ 0 h 8"/>
              </a:gdLst>
              <a:ahLst/>
              <a:cxnLst>
                <a:cxn ang="0">
                  <a:pos x="0" y="T0"/>
                </a:cxn>
                <a:cxn ang="0">
                  <a:pos x="0" y="T1"/>
                </a:cxn>
                <a:cxn ang="0">
                  <a:pos x="0" y="T2"/>
                </a:cxn>
              </a:cxnLst>
              <a:rect l="0" t="0" r="r" b="b"/>
              <a:pathLst>
                <a:path h="8">
                  <a:moveTo>
                    <a:pt x="0" y="8"/>
                  </a:moveTo>
                  <a:lnTo>
                    <a:pt x="0" y="0"/>
                  </a:lnTo>
                  <a:lnTo>
                    <a:pt x="0" y="0"/>
                  </a:lnTo>
                </a:path>
              </a:pathLst>
            </a:custGeom>
            <a:noFill/>
            <a:ln w="1905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42" name="Freeform 61"/>
            <p:cNvSpPr>
              <a:spLocks/>
            </p:cNvSpPr>
            <p:nvPr/>
          </p:nvSpPr>
          <p:spPr bwMode="auto">
            <a:xfrm>
              <a:off x="5694363" y="5133975"/>
              <a:ext cx="0" cy="49213"/>
            </a:xfrm>
            <a:custGeom>
              <a:avLst/>
              <a:gdLst>
                <a:gd name="T0" fmla="*/ 6 h 6"/>
                <a:gd name="T1" fmla="*/ 0 h 6"/>
                <a:gd name="T2" fmla="*/ 0 h 6"/>
              </a:gdLst>
              <a:ahLst/>
              <a:cxnLst>
                <a:cxn ang="0">
                  <a:pos x="0" y="T0"/>
                </a:cxn>
                <a:cxn ang="0">
                  <a:pos x="0" y="T1"/>
                </a:cxn>
                <a:cxn ang="0">
                  <a:pos x="0" y="T2"/>
                </a:cxn>
              </a:cxnLst>
              <a:rect l="0" t="0" r="r" b="b"/>
              <a:pathLst>
                <a:path h="6">
                  <a:moveTo>
                    <a:pt x="0" y="6"/>
                  </a:moveTo>
                  <a:lnTo>
                    <a:pt x="0" y="0"/>
                  </a:lnTo>
                  <a:lnTo>
                    <a:pt x="0" y="0"/>
                  </a:lnTo>
                </a:path>
              </a:pathLst>
            </a:custGeom>
            <a:noFill/>
            <a:ln w="19050">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44" name="Freeform 63"/>
            <p:cNvSpPr>
              <a:spLocks/>
            </p:cNvSpPr>
            <p:nvPr/>
          </p:nvSpPr>
          <p:spPr bwMode="auto">
            <a:xfrm>
              <a:off x="6076950" y="5108575"/>
              <a:ext cx="0" cy="49213"/>
            </a:xfrm>
            <a:custGeom>
              <a:avLst/>
              <a:gdLst>
                <a:gd name="T0" fmla="*/ 6 h 6"/>
                <a:gd name="T1" fmla="*/ 0 h 6"/>
                <a:gd name="T2" fmla="*/ 0 h 6"/>
              </a:gdLst>
              <a:ahLst/>
              <a:cxnLst>
                <a:cxn ang="0">
                  <a:pos x="0" y="T0"/>
                </a:cxn>
                <a:cxn ang="0">
                  <a:pos x="0" y="T1"/>
                </a:cxn>
                <a:cxn ang="0">
                  <a:pos x="0" y="T2"/>
                </a:cxn>
              </a:cxnLst>
              <a:rect l="0" t="0" r="r" b="b"/>
              <a:pathLst>
                <a:path h="6">
                  <a:moveTo>
                    <a:pt x="0" y="6"/>
                  </a:moveTo>
                  <a:lnTo>
                    <a:pt x="0" y="0"/>
                  </a:lnTo>
                  <a:lnTo>
                    <a:pt x="0" y="0"/>
                  </a:lnTo>
                </a:path>
              </a:pathLst>
            </a:custGeom>
            <a:noFill/>
            <a:ln w="19050">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45" name="Oval 64"/>
            <p:cNvSpPr>
              <a:spLocks noChangeArrowheads="1"/>
            </p:cNvSpPr>
            <p:nvPr/>
          </p:nvSpPr>
          <p:spPr bwMode="auto">
            <a:xfrm>
              <a:off x="6016625" y="5091113"/>
              <a:ext cx="119063" cy="131762"/>
            </a:xfrm>
            <a:prstGeom prst="ellipse">
              <a:avLst/>
            </a:prstGeom>
            <a:solidFill>
              <a:srgbClr val="000000"/>
            </a:solidFill>
            <a:ln w="19050">
              <a:solidFill>
                <a:srgbClr val="000000"/>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48" name="Freeform 67"/>
            <p:cNvSpPr>
              <a:spLocks/>
            </p:cNvSpPr>
            <p:nvPr/>
          </p:nvSpPr>
          <p:spPr bwMode="auto">
            <a:xfrm>
              <a:off x="2667000" y="2600325"/>
              <a:ext cx="3790950" cy="2589213"/>
            </a:xfrm>
            <a:custGeom>
              <a:avLst/>
              <a:gdLst>
                <a:gd name="T0" fmla="*/ 0 w 507"/>
                <a:gd name="T1" fmla="*/ 251 h 317"/>
                <a:gd name="T2" fmla="*/ 51 w 507"/>
                <a:gd name="T3" fmla="*/ 314 h 317"/>
                <a:gd name="T4" fmla="*/ 101 w 507"/>
                <a:gd name="T5" fmla="*/ 314 h 317"/>
                <a:gd name="T6" fmla="*/ 152 w 507"/>
                <a:gd name="T7" fmla="*/ 313 h 317"/>
                <a:gd name="T8" fmla="*/ 203 w 507"/>
                <a:gd name="T9" fmla="*/ 42 h 317"/>
                <a:gd name="T10" fmla="*/ 253 w 507"/>
                <a:gd name="T11" fmla="*/ 0 h 317"/>
                <a:gd name="T12" fmla="*/ 304 w 507"/>
                <a:gd name="T13" fmla="*/ 141 h 317"/>
                <a:gd name="T14" fmla="*/ 355 w 507"/>
                <a:gd name="T15" fmla="*/ 311 h 317"/>
                <a:gd name="T16" fmla="*/ 405 w 507"/>
                <a:gd name="T17" fmla="*/ 317 h 317"/>
                <a:gd name="T18" fmla="*/ 456 w 507"/>
                <a:gd name="T19" fmla="*/ 313 h 317"/>
                <a:gd name="T20" fmla="*/ 507 w 507"/>
                <a:gd name="T21" fmla="*/ 143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7" h="317">
                  <a:moveTo>
                    <a:pt x="0" y="251"/>
                  </a:moveTo>
                  <a:lnTo>
                    <a:pt x="51" y="314"/>
                  </a:lnTo>
                  <a:lnTo>
                    <a:pt x="101" y="314"/>
                  </a:lnTo>
                  <a:lnTo>
                    <a:pt x="152" y="313"/>
                  </a:lnTo>
                  <a:lnTo>
                    <a:pt x="203" y="42"/>
                  </a:lnTo>
                  <a:lnTo>
                    <a:pt x="253" y="0"/>
                  </a:lnTo>
                  <a:lnTo>
                    <a:pt x="304" y="141"/>
                  </a:lnTo>
                  <a:lnTo>
                    <a:pt x="355" y="311"/>
                  </a:lnTo>
                  <a:lnTo>
                    <a:pt x="405" y="317"/>
                  </a:lnTo>
                  <a:lnTo>
                    <a:pt x="456" y="313"/>
                  </a:lnTo>
                  <a:lnTo>
                    <a:pt x="507" y="143"/>
                  </a:lnTo>
                </a:path>
              </a:pathLst>
            </a:custGeom>
            <a:noFill/>
            <a:ln w="381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49" name="Freeform 68"/>
            <p:cNvSpPr>
              <a:spLocks/>
            </p:cNvSpPr>
            <p:nvPr/>
          </p:nvSpPr>
          <p:spPr bwMode="auto">
            <a:xfrm>
              <a:off x="2667000" y="4333875"/>
              <a:ext cx="0" cy="317500"/>
            </a:xfrm>
            <a:custGeom>
              <a:avLst/>
              <a:gdLst>
                <a:gd name="T0" fmla="*/ 39 h 39"/>
                <a:gd name="T1" fmla="*/ 0 h 39"/>
                <a:gd name="T2" fmla="*/ 0 h 39"/>
              </a:gdLst>
              <a:ahLst/>
              <a:cxnLst>
                <a:cxn ang="0">
                  <a:pos x="0" y="T0"/>
                </a:cxn>
                <a:cxn ang="0">
                  <a:pos x="0" y="T1"/>
                </a:cxn>
                <a:cxn ang="0">
                  <a:pos x="0" y="T2"/>
                </a:cxn>
              </a:cxnLst>
              <a:rect l="0" t="0" r="r" b="b"/>
              <a:pathLst>
                <a:path h="39">
                  <a:moveTo>
                    <a:pt x="0" y="39"/>
                  </a:moveTo>
                  <a:lnTo>
                    <a:pt x="0" y="0"/>
                  </a:lnTo>
                  <a:lnTo>
                    <a:pt x="0" y="0"/>
                  </a:lnTo>
                </a:path>
              </a:pathLst>
            </a:custGeom>
            <a:noFill/>
            <a:ln w="1905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50" name="Oval 69"/>
            <p:cNvSpPr>
              <a:spLocks noChangeArrowheads="1"/>
            </p:cNvSpPr>
            <p:nvPr/>
          </p:nvSpPr>
          <p:spPr bwMode="auto">
            <a:xfrm>
              <a:off x="2614613" y="4575175"/>
              <a:ext cx="112712" cy="131763"/>
            </a:xfrm>
            <a:prstGeom prst="ellipse">
              <a:avLst/>
            </a:prstGeom>
            <a:solidFill>
              <a:schemeClr val="tx1"/>
            </a:solidFill>
            <a:ln w="19050">
              <a:solidFill>
                <a:schemeClr val="tx1"/>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51" name="Freeform 70"/>
            <p:cNvSpPr>
              <a:spLocks/>
            </p:cNvSpPr>
            <p:nvPr/>
          </p:nvSpPr>
          <p:spPr bwMode="auto">
            <a:xfrm>
              <a:off x="3048000" y="5133975"/>
              <a:ext cx="0" cy="31750"/>
            </a:xfrm>
            <a:custGeom>
              <a:avLst/>
              <a:gdLst>
                <a:gd name="T0" fmla="*/ 4 h 4"/>
                <a:gd name="T1" fmla="*/ 0 h 4"/>
                <a:gd name="T2" fmla="*/ 0 h 4"/>
              </a:gdLst>
              <a:ahLst/>
              <a:cxnLst>
                <a:cxn ang="0">
                  <a:pos x="0" y="T0"/>
                </a:cxn>
                <a:cxn ang="0">
                  <a:pos x="0" y="T1"/>
                </a:cxn>
                <a:cxn ang="0">
                  <a:pos x="0" y="T2"/>
                </a:cxn>
              </a:cxnLst>
              <a:rect l="0" t="0" r="r" b="b"/>
              <a:pathLst>
                <a:path h="4">
                  <a:moveTo>
                    <a:pt x="0" y="4"/>
                  </a:moveTo>
                  <a:lnTo>
                    <a:pt x="0" y="0"/>
                  </a:lnTo>
                  <a:lnTo>
                    <a:pt x="0" y="0"/>
                  </a:lnTo>
                </a:path>
              </a:pathLst>
            </a:custGeom>
            <a:noFill/>
            <a:ln w="1905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52" name="Oval 71"/>
            <p:cNvSpPr>
              <a:spLocks noChangeArrowheads="1"/>
            </p:cNvSpPr>
            <p:nvPr/>
          </p:nvSpPr>
          <p:spPr bwMode="auto">
            <a:xfrm>
              <a:off x="2987675" y="5091113"/>
              <a:ext cx="120650" cy="130175"/>
            </a:xfrm>
            <a:prstGeom prst="ellipse">
              <a:avLst/>
            </a:prstGeom>
            <a:solidFill>
              <a:schemeClr val="tx1"/>
            </a:solidFill>
            <a:ln w="19050">
              <a:solidFill>
                <a:schemeClr val="tx1"/>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53" name="Freeform 72"/>
            <p:cNvSpPr>
              <a:spLocks/>
            </p:cNvSpPr>
            <p:nvPr/>
          </p:nvSpPr>
          <p:spPr bwMode="auto">
            <a:xfrm>
              <a:off x="3421063" y="5140325"/>
              <a:ext cx="0" cy="25400"/>
            </a:xfrm>
            <a:custGeom>
              <a:avLst/>
              <a:gdLst>
                <a:gd name="T0" fmla="*/ 3 h 3"/>
                <a:gd name="T1" fmla="*/ 0 h 3"/>
                <a:gd name="T2" fmla="*/ 0 h 3"/>
              </a:gdLst>
              <a:ahLst/>
              <a:cxnLst>
                <a:cxn ang="0">
                  <a:pos x="0" y="T0"/>
                </a:cxn>
                <a:cxn ang="0">
                  <a:pos x="0" y="T1"/>
                </a:cxn>
                <a:cxn ang="0">
                  <a:pos x="0" y="T2"/>
                </a:cxn>
              </a:cxnLst>
              <a:rect l="0" t="0" r="r" b="b"/>
              <a:pathLst>
                <a:path h="3">
                  <a:moveTo>
                    <a:pt x="0" y="3"/>
                  </a:moveTo>
                  <a:lnTo>
                    <a:pt x="0" y="0"/>
                  </a:lnTo>
                  <a:lnTo>
                    <a:pt x="0" y="0"/>
                  </a:lnTo>
                </a:path>
              </a:pathLst>
            </a:custGeom>
            <a:noFill/>
            <a:ln w="1905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54" name="Oval 73"/>
            <p:cNvSpPr>
              <a:spLocks noChangeArrowheads="1"/>
            </p:cNvSpPr>
            <p:nvPr/>
          </p:nvSpPr>
          <p:spPr bwMode="auto">
            <a:xfrm>
              <a:off x="3368675" y="5091113"/>
              <a:ext cx="120650" cy="130175"/>
            </a:xfrm>
            <a:prstGeom prst="ellipse">
              <a:avLst/>
            </a:prstGeom>
            <a:solidFill>
              <a:schemeClr val="tx1"/>
            </a:solidFill>
            <a:ln w="19050">
              <a:solidFill>
                <a:schemeClr val="tx1"/>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55" name="Freeform 74"/>
            <p:cNvSpPr>
              <a:spLocks/>
            </p:cNvSpPr>
            <p:nvPr/>
          </p:nvSpPr>
          <p:spPr bwMode="auto">
            <a:xfrm>
              <a:off x="3803650" y="5126038"/>
              <a:ext cx="0" cy="31750"/>
            </a:xfrm>
            <a:custGeom>
              <a:avLst/>
              <a:gdLst>
                <a:gd name="T0" fmla="*/ 4 h 4"/>
                <a:gd name="T1" fmla="*/ 0 h 4"/>
                <a:gd name="T2" fmla="*/ 0 h 4"/>
              </a:gdLst>
              <a:ahLst/>
              <a:cxnLst>
                <a:cxn ang="0">
                  <a:pos x="0" y="T0"/>
                </a:cxn>
                <a:cxn ang="0">
                  <a:pos x="0" y="T1"/>
                </a:cxn>
                <a:cxn ang="0">
                  <a:pos x="0" y="T2"/>
                </a:cxn>
              </a:cxnLst>
              <a:rect l="0" t="0" r="r" b="b"/>
              <a:pathLst>
                <a:path h="4">
                  <a:moveTo>
                    <a:pt x="0" y="4"/>
                  </a:moveTo>
                  <a:lnTo>
                    <a:pt x="0" y="0"/>
                  </a:lnTo>
                  <a:lnTo>
                    <a:pt x="0" y="0"/>
                  </a:lnTo>
                </a:path>
              </a:pathLst>
            </a:custGeom>
            <a:noFill/>
            <a:ln w="1905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56" name="Oval 75"/>
            <p:cNvSpPr>
              <a:spLocks noChangeArrowheads="1"/>
            </p:cNvSpPr>
            <p:nvPr/>
          </p:nvSpPr>
          <p:spPr bwMode="auto">
            <a:xfrm>
              <a:off x="3743325" y="5081588"/>
              <a:ext cx="120650" cy="130175"/>
            </a:xfrm>
            <a:prstGeom prst="ellipse">
              <a:avLst/>
            </a:prstGeom>
            <a:solidFill>
              <a:schemeClr val="tx1"/>
            </a:solidFill>
            <a:ln w="19050">
              <a:solidFill>
                <a:schemeClr val="tx1"/>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57" name="Freeform 76"/>
            <p:cNvSpPr>
              <a:spLocks/>
            </p:cNvSpPr>
            <p:nvPr/>
          </p:nvSpPr>
          <p:spPr bwMode="auto">
            <a:xfrm>
              <a:off x="4184650" y="2405063"/>
              <a:ext cx="0" cy="538162"/>
            </a:xfrm>
            <a:custGeom>
              <a:avLst/>
              <a:gdLst>
                <a:gd name="T0" fmla="*/ 66 h 66"/>
                <a:gd name="T1" fmla="*/ 0 h 66"/>
                <a:gd name="T2" fmla="*/ 0 h 66"/>
              </a:gdLst>
              <a:ahLst/>
              <a:cxnLst>
                <a:cxn ang="0">
                  <a:pos x="0" y="T0"/>
                </a:cxn>
                <a:cxn ang="0">
                  <a:pos x="0" y="T1"/>
                </a:cxn>
                <a:cxn ang="0">
                  <a:pos x="0" y="T2"/>
                </a:cxn>
              </a:cxnLst>
              <a:rect l="0" t="0" r="r" b="b"/>
              <a:pathLst>
                <a:path h="66">
                  <a:moveTo>
                    <a:pt x="0" y="66"/>
                  </a:moveTo>
                  <a:lnTo>
                    <a:pt x="0" y="0"/>
                  </a:lnTo>
                  <a:lnTo>
                    <a:pt x="0" y="0"/>
                  </a:lnTo>
                </a:path>
              </a:pathLst>
            </a:custGeom>
            <a:noFill/>
            <a:ln w="1905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58" name="Oval 77"/>
            <p:cNvSpPr>
              <a:spLocks noChangeArrowheads="1"/>
            </p:cNvSpPr>
            <p:nvPr/>
          </p:nvSpPr>
          <p:spPr bwMode="auto">
            <a:xfrm>
              <a:off x="4124325" y="2868613"/>
              <a:ext cx="119063" cy="131762"/>
            </a:xfrm>
            <a:prstGeom prst="ellipse">
              <a:avLst/>
            </a:prstGeom>
            <a:solidFill>
              <a:schemeClr val="tx1"/>
            </a:solidFill>
            <a:ln w="19050">
              <a:solidFill>
                <a:schemeClr val="tx1"/>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59" name="Freeform 78"/>
            <p:cNvSpPr>
              <a:spLocks/>
            </p:cNvSpPr>
            <p:nvPr/>
          </p:nvSpPr>
          <p:spPr bwMode="auto">
            <a:xfrm>
              <a:off x="4557713" y="2093913"/>
              <a:ext cx="0" cy="506412"/>
            </a:xfrm>
            <a:custGeom>
              <a:avLst/>
              <a:gdLst>
                <a:gd name="T0" fmla="*/ 62 h 62"/>
                <a:gd name="T1" fmla="*/ 0 h 62"/>
                <a:gd name="T2" fmla="*/ 0 h 62"/>
              </a:gdLst>
              <a:ahLst/>
              <a:cxnLst>
                <a:cxn ang="0">
                  <a:pos x="0" y="T0"/>
                </a:cxn>
                <a:cxn ang="0">
                  <a:pos x="0" y="T1"/>
                </a:cxn>
                <a:cxn ang="0">
                  <a:pos x="0" y="T2"/>
                </a:cxn>
              </a:cxnLst>
              <a:rect l="0" t="0" r="r" b="b"/>
              <a:pathLst>
                <a:path h="62">
                  <a:moveTo>
                    <a:pt x="0" y="62"/>
                  </a:moveTo>
                  <a:lnTo>
                    <a:pt x="0" y="0"/>
                  </a:lnTo>
                  <a:lnTo>
                    <a:pt x="0" y="0"/>
                  </a:lnTo>
                </a:path>
              </a:pathLst>
            </a:custGeom>
            <a:noFill/>
            <a:ln w="1905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60" name="Oval 79"/>
            <p:cNvSpPr>
              <a:spLocks noChangeArrowheads="1"/>
            </p:cNvSpPr>
            <p:nvPr/>
          </p:nvSpPr>
          <p:spPr bwMode="auto">
            <a:xfrm>
              <a:off x="4506913" y="2543175"/>
              <a:ext cx="119062" cy="131763"/>
            </a:xfrm>
            <a:prstGeom prst="ellipse">
              <a:avLst/>
            </a:prstGeom>
            <a:solidFill>
              <a:schemeClr val="tx1"/>
            </a:solidFill>
            <a:ln w="19050">
              <a:solidFill>
                <a:schemeClr val="tx1"/>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61" name="Freeform 80"/>
            <p:cNvSpPr>
              <a:spLocks/>
            </p:cNvSpPr>
            <p:nvPr/>
          </p:nvSpPr>
          <p:spPr bwMode="auto">
            <a:xfrm>
              <a:off x="4940300" y="3376613"/>
              <a:ext cx="0" cy="376237"/>
            </a:xfrm>
            <a:custGeom>
              <a:avLst/>
              <a:gdLst>
                <a:gd name="T0" fmla="*/ 46 h 46"/>
                <a:gd name="T1" fmla="*/ 0 h 46"/>
                <a:gd name="T2" fmla="*/ 0 h 46"/>
              </a:gdLst>
              <a:ahLst/>
              <a:cxnLst>
                <a:cxn ang="0">
                  <a:pos x="0" y="T0"/>
                </a:cxn>
                <a:cxn ang="0">
                  <a:pos x="0" y="T1"/>
                </a:cxn>
                <a:cxn ang="0">
                  <a:pos x="0" y="T2"/>
                </a:cxn>
              </a:cxnLst>
              <a:rect l="0" t="0" r="r" b="b"/>
              <a:pathLst>
                <a:path h="46">
                  <a:moveTo>
                    <a:pt x="0" y="46"/>
                  </a:moveTo>
                  <a:lnTo>
                    <a:pt x="0" y="0"/>
                  </a:lnTo>
                  <a:lnTo>
                    <a:pt x="0" y="0"/>
                  </a:lnTo>
                </a:path>
              </a:pathLst>
            </a:custGeom>
            <a:noFill/>
            <a:ln w="1905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62" name="Oval 81"/>
            <p:cNvSpPr>
              <a:spLocks noChangeArrowheads="1"/>
            </p:cNvSpPr>
            <p:nvPr/>
          </p:nvSpPr>
          <p:spPr bwMode="auto">
            <a:xfrm>
              <a:off x="4879975" y="3686175"/>
              <a:ext cx="120650" cy="130175"/>
            </a:xfrm>
            <a:prstGeom prst="ellipse">
              <a:avLst/>
            </a:prstGeom>
            <a:solidFill>
              <a:schemeClr val="tx1"/>
            </a:solidFill>
            <a:ln w="19050">
              <a:solidFill>
                <a:schemeClr val="tx1"/>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63" name="Freeform 82"/>
            <p:cNvSpPr>
              <a:spLocks/>
            </p:cNvSpPr>
            <p:nvPr/>
          </p:nvSpPr>
          <p:spPr bwMode="auto">
            <a:xfrm>
              <a:off x="5321300" y="5116513"/>
              <a:ext cx="0" cy="23812"/>
            </a:xfrm>
            <a:custGeom>
              <a:avLst/>
              <a:gdLst>
                <a:gd name="T0" fmla="*/ 3 h 3"/>
                <a:gd name="T1" fmla="*/ 0 h 3"/>
                <a:gd name="T2" fmla="*/ 0 h 3"/>
              </a:gdLst>
              <a:ahLst/>
              <a:cxnLst>
                <a:cxn ang="0">
                  <a:pos x="0" y="T0"/>
                </a:cxn>
                <a:cxn ang="0">
                  <a:pos x="0" y="T1"/>
                </a:cxn>
                <a:cxn ang="0">
                  <a:pos x="0" y="T2"/>
                </a:cxn>
              </a:cxnLst>
              <a:rect l="0" t="0" r="r" b="b"/>
              <a:pathLst>
                <a:path h="3">
                  <a:moveTo>
                    <a:pt x="0" y="3"/>
                  </a:moveTo>
                  <a:lnTo>
                    <a:pt x="0" y="0"/>
                  </a:lnTo>
                  <a:lnTo>
                    <a:pt x="0" y="0"/>
                  </a:lnTo>
                </a:path>
              </a:pathLst>
            </a:custGeom>
            <a:noFill/>
            <a:ln w="19050">
              <a:solidFill>
                <a:srgbClr val="00FF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64" name="Oval 83"/>
            <p:cNvSpPr>
              <a:spLocks noChangeArrowheads="1"/>
            </p:cNvSpPr>
            <p:nvPr/>
          </p:nvSpPr>
          <p:spPr bwMode="auto">
            <a:xfrm>
              <a:off x="5260975" y="5084763"/>
              <a:ext cx="119063" cy="130175"/>
            </a:xfrm>
            <a:prstGeom prst="ellipse">
              <a:avLst/>
            </a:prstGeom>
            <a:solidFill>
              <a:schemeClr val="tx1"/>
            </a:solidFill>
            <a:ln w="19050">
              <a:solidFill>
                <a:schemeClr val="tx1"/>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65" name="Freeform 84"/>
            <p:cNvSpPr>
              <a:spLocks/>
            </p:cNvSpPr>
            <p:nvPr/>
          </p:nvSpPr>
          <p:spPr bwMode="auto">
            <a:xfrm>
              <a:off x="5694363" y="5175250"/>
              <a:ext cx="0" cy="14288"/>
            </a:xfrm>
            <a:custGeom>
              <a:avLst/>
              <a:gdLst>
                <a:gd name="T0" fmla="*/ 2 h 2"/>
                <a:gd name="T1" fmla="*/ 0 h 2"/>
                <a:gd name="T2" fmla="*/ 0 h 2"/>
              </a:gdLst>
              <a:ahLst/>
              <a:cxnLst>
                <a:cxn ang="0">
                  <a:pos x="0" y="T0"/>
                </a:cxn>
                <a:cxn ang="0">
                  <a:pos x="0" y="T1"/>
                </a:cxn>
                <a:cxn ang="0">
                  <a:pos x="0" y="T2"/>
                </a:cxn>
              </a:cxnLst>
              <a:rect l="0" t="0" r="r" b="b"/>
              <a:pathLst>
                <a:path h="2">
                  <a:moveTo>
                    <a:pt x="0" y="2"/>
                  </a:moveTo>
                  <a:lnTo>
                    <a:pt x="0" y="0"/>
                  </a:lnTo>
                  <a:lnTo>
                    <a:pt x="0" y="0"/>
                  </a:lnTo>
                </a:path>
              </a:pathLst>
            </a:custGeom>
            <a:noFill/>
            <a:ln w="19050">
              <a:solidFill>
                <a:srgbClr val="00FF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66" name="Oval 85"/>
            <p:cNvSpPr>
              <a:spLocks noChangeArrowheads="1"/>
            </p:cNvSpPr>
            <p:nvPr/>
          </p:nvSpPr>
          <p:spPr bwMode="auto">
            <a:xfrm>
              <a:off x="5643563" y="5133975"/>
              <a:ext cx="119062" cy="122238"/>
            </a:xfrm>
            <a:prstGeom prst="ellipse">
              <a:avLst/>
            </a:prstGeom>
            <a:solidFill>
              <a:schemeClr val="tx1"/>
            </a:solidFill>
            <a:ln w="19050">
              <a:solidFill>
                <a:schemeClr val="tx1"/>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67" name="Freeform 86"/>
            <p:cNvSpPr>
              <a:spLocks/>
            </p:cNvSpPr>
            <p:nvPr/>
          </p:nvSpPr>
          <p:spPr bwMode="auto">
            <a:xfrm>
              <a:off x="6076950" y="5126038"/>
              <a:ext cx="0" cy="31750"/>
            </a:xfrm>
            <a:custGeom>
              <a:avLst/>
              <a:gdLst>
                <a:gd name="T0" fmla="*/ 4 h 4"/>
                <a:gd name="T1" fmla="*/ 0 h 4"/>
                <a:gd name="T2" fmla="*/ 0 h 4"/>
              </a:gdLst>
              <a:ahLst/>
              <a:cxnLst>
                <a:cxn ang="0">
                  <a:pos x="0" y="T0"/>
                </a:cxn>
                <a:cxn ang="0">
                  <a:pos x="0" y="T1"/>
                </a:cxn>
                <a:cxn ang="0">
                  <a:pos x="0" y="T2"/>
                </a:cxn>
              </a:cxnLst>
              <a:rect l="0" t="0" r="r" b="b"/>
              <a:pathLst>
                <a:path h="4">
                  <a:moveTo>
                    <a:pt x="0" y="4"/>
                  </a:moveTo>
                  <a:lnTo>
                    <a:pt x="0" y="0"/>
                  </a:lnTo>
                  <a:lnTo>
                    <a:pt x="0" y="0"/>
                  </a:lnTo>
                </a:path>
              </a:pathLst>
            </a:custGeom>
            <a:noFill/>
            <a:ln w="19050">
              <a:solidFill>
                <a:srgbClr val="00FF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68" name="Oval 87"/>
            <p:cNvSpPr>
              <a:spLocks noChangeArrowheads="1"/>
            </p:cNvSpPr>
            <p:nvPr/>
          </p:nvSpPr>
          <p:spPr bwMode="auto">
            <a:xfrm>
              <a:off x="6016625" y="5091113"/>
              <a:ext cx="119063" cy="131762"/>
            </a:xfrm>
            <a:prstGeom prst="ellipse">
              <a:avLst/>
            </a:prstGeom>
            <a:solidFill>
              <a:schemeClr val="tx1"/>
            </a:solidFill>
            <a:ln w="19050">
              <a:solidFill>
                <a:schemeClr val="tx1"/>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69" name="Freeform 88"/>
            <p:cNvSpPr>
              <a:spLocks/>
            </p:cNvSpPr>
            <p:nvPr/>
          </p:nvSpPr>
          <p:spPr bwMode="auto">
            <a:xfrm>
              <a:off x="6457950" y="3082925"/>
              <a:ext cx="0" cy="684213"/>
            </a:xfrm>
            <a:custGeom>
              <a:avLst/>
              <a:gdLst>
                <a:gd name="T0" fmla="*/ 84 h 84"/>
                <a:gd name="T1" fmla="*/ 0 h 84"/>
                <a:gd name="T2" fmla="*/ 0 h 84"/>
              </a:gdLst>
              <a:ahLst/>
              <a:cxnLst>
                <a:cxn ang="0">
                  <a:pos x="0" y="T0"/>
                </a:cxn>
                <a:cxn ang="0">
                  <a:pos x="0" y="T1"/>
                </a:cxn>
                <a:cxn ang="0">
                  <a:pos x="0" y="T2"/>
                </a:cxn>
              </a:cxnLst>
              <a:rect l="0" t="0" r="r" b="b"/>
              <a:pathLst>
                <a:path h="84">
                  <a:moveTo>
                    <a:pt x="0" y="84"/>
                  </a:moveTo>
                  <a:lnTo>
                    <a:pt x="0" y="0"/>
                  </a:lnTo>
                  <a:lnTo>
                    <a:pt x="0" y="0"/>
                  </a:lnTo>
                </a:path>
              </a:pathLst>
            </a:custGeom>
            <a:noFill/>
            <a:ln w="1905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70" name="Oval 89"/>
            <p:cNvSpPr>
              <a:spLocks noChangeArrowheads="1"/>
            </p:cNvSpPr>
            <p:nvPr/>
          </p:nvSpPr>
          <p:spPr bwMode="auto">
            <a:xfrm>
              <a:off x="6397625" y="3711575"/>
              <a:ext cx="119063" cy="130175"/>
            </a:xfrm>
            <a:prstGeom prst="ellipse">
              <a:avLst/>
            </a:prstGeom>
            <a:solidFill>
              <a:schemeClr val="tx1"/>
            </a:solidFill>
            <a:ln w="19050">
              <a:solidFill>
                <a:schemeClr val="tx1"/>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71" name="Freeform 90"/>
            <p:cNvSpPr>
              <a:spLocks/>
            </p:cNvSpPr>
            <p:nvPr/>
          </p:nvSpPr>
          <p:spPr bwMode="auto">
            <a:xfrm>
              <a:off x="2667000" y="4194175"/>
              <a:ext cx="3790950" cy="1062038"/>
            </a:xfrm>
            <a:custGeom>
              <a:avLst/>
              <a:gdLst>
                <a:gd name="T0" fmla="*/ 0 w 507"/>
                <a:gd name="T1" fmla="*/ 117 h 130"/>
                <a:gd name="T2" fmla="*/ 51 w 507"/>
                <a:gd name="T3" fmla="*/ 128 h 130"/>
                <a:gd name="T4" fmla="*/ 101 w 507"/>
                <a:gd name="T5" fmla="*/ 129 h 130"/>
                <a:gd name="T6" fmla="*/ 152 w 507"/>
                <a:gd name="T7" fmla="*/ 126 h 130"/>
                <a:gd name="T8" fmla="*/ 203 w 507"/>
                <a:gd name="T9" fmla="*/ 37 h 130"/>
                <a:gd name="T10" fmla="*/ 253 w 507"/>
                <a:gd name="T11" fmla="*/ 0 h 130"/>
                <a:gd name="T12" fmla="*/ 304 w 507"/>
                <a:gd name="T13" fmla="*/ 61 h 130"/>
                <a:gd name="T14" fmla="*/ 355 w 507"/>
                <a:gd name="T15" fmla="*/ 127 h 130"/>
                <a:gd name="T16" fmla="*/ 405 w 507"/>
                <a:gd name="T17" fmla="*/ 129 h 130"/>
                <a:gd name="T18" fmla="*/ 456 w 507"/>
                <a:gd name="T19" fmla="*/ 130 h 130"/>
                <a:gd name="T20" fmla="*/ 507 w 507"/>
                <a:gd name="T21" fmla="*/ 8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7" h="130">
                  <a:moveTo>
                    <a:pt x="0" y="117"/>
                  </a:moveTo>
                  <a:lnTo>
                    <a:pt x="51" y="128"/>
                  </a:lnTo>
                  <a:lnTo>
                    <a:pt x="101" y="129"/>
                  </a:lnTo>
                  <a:lnTo>
                    <a:pt x="152" y="126"/>
                  </a:lnTo>
                  <a:lnTo>
                    <a:pt x="203" y="37"/>
                  </a:lnTo>
                  <a:lnTo>
                    <a:pt x="253" y="0"/>
                  </a:lnTo>
                  <a:lnTo>
                    <a:pt x="304" y="61"/>
                  </a:lnTo>
                  <a:lnTo>
                    <a:pt x="355" y="127"/>
                  </a:lnTo>
                  <a:lnTo>
                    <a:pt x="405" y="129"/>
                  </a:lnTo>
                  <a:lnTo>
                    <a:pt x="456" y="130"/>
                  </a:lnTo>
                  <a:lnTo>
                    <a:pt x="507" y="84"/>
                  </a:lnTo>
                </a:path>
              </a:pathLst>
            </a:custGeom>
            <a:noFill/>
            <a:ln w="38100">
              <a:solidFill>
                <a:srgbClr val="FF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72" name="Freeform 91"/>
            <p:cNvSpPr>
              <a:spLocks/>
            </p:cNvSpPr>
            <p:nvPr/>
          </p:nvSpPr>
          <p:spPr bwMode="auto">
            <a:xfrm>
              <a:off x="2667000" y="5149850"/>
              <a:ext cx="0" cy="33338"/>
            </a:xfrm>
            <a:custGeom>
              <a:avLst/>
              <a:gdLst>
                <a:gd name="T0" fmla="*/ 0 h 4"/>
                <a:gd name="T1" fmla="*/ 4 h 4"/>
                <a:gd name="T2" fmla="*/ 4 h 4"/>
              </a:gdLst>
              <a:ahLst/>
              <a:cxnLst>
                <a:cxn ang="0">
                  <a:pos x="0" y="T0"/>
                </a:cxn>
                <a:cxn ang="0">
                  <a:pos x="0" y="T1"/>
                </a:cxn>
                <a:cxn ang="0">
                  <a:pos x="0" y="T2"/>
                </a:cxn>
              </a:cxnLst>
              <a:rect l="0" t="0" r="r" b="b"/>
              <a:pathLst>
                <a:path h="4">
                  <a:moveTo>
                    <a:pt x="0" y="0"/>
                  </a:moveTo>
                  <a:lnTo>
                    <a:pt x="0" y="4"/>
                  </a:lnTo>
                  <a:lnTo>
                    <a:pt x="0" y="4"/>
                  </a:lnTo>
                </a:path>
              </a:pathLst>
            </a:custGeom>
            <a:noFill/>
            <a:ln w="1905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73" name="Oval 92"/>
            <p:cNvSpPr>
              <a:spLocks noChangeArrowheads="1"/>
            </p:cNvSpPr>
            <p:nvPr/>
          </p:nvSpPr>
          <p:spPr bwMode="auto">
            <a:xfrm>
              <a:off x="2614613" y="5084763"/>
              <a:ext cx="112712" cy="130175"/>
            </a:xfrm>
            <a:prstGeom prst="ellipse">
              <a:avLst/>
            </a:prstGeom>
            <a:solidFill>
              <a:srgbClr val="FFFFFF"/>
            </a:solidFill>
            <a:ln w="19050">
              <a:solidFill>
                <a:srgbClr val="FF0000"/>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75" name="Oval 94"/>
            <p:cNvSpPr>
              <a:spLocks noChangeArrowheads="1"/>
            </p:cNvSpPr>
            <p:nvPr/>
          </p:nvSpPr>
          <p:spPr bwMode="auto">
            <a:xfrm>
              <a:off x="2987675" y="5175250"/>
              <a:ext cx="120650" cy="130175"/>
            </a:xfrm>
            <a:prstGeom prst="ellipse">
              <a:avLst/>
            </a:prstGeom>
            <a:solidFill>
              <a:srgbClr val="FFFFFF"/>
            </a:solidFill>
            <a:ln w="19050">
              <a:solidFill>
                <a:srgbClr val="FF0000"/>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77" name="Oval 96"/>
            <p:cNvSpPr>
              <a:spLocks noChangeArrowheads="1"/>
            </p:cNvSpPr>
            <p:nvPr/>
          </p:nvSpPr>
          <p:spPr bwMode="auto">
            <a:xfrm>
              <a:off x="3368675" y="5183188"/>
              <a:ext cx="120650" cy="130175"/>
            </a:xfrm>
            <a:prstGeom prst="ellipse">
              <a:avLst/>
            </a:prstGeom>
            <a:solidFill>
              <a:srgbClr val="FFFFFF"/>
            </a:solidFill>
            <a:ln w="19050">
              <a:solidFill>
                <a:srgbClr val="FF0000"/>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78" name="Freeform 97"/>
            <p:cNvSpPr>
              <a:spLocks/>
            </p:cNvSpPr>
            <p:nvPr/>
          </p:nvSpPr>
          <p:spPr bwMode="auto">
            <a:xfrm>
              <a:off x="3803650" y="5222875"/>
              <a:ext cx="0" cy="23813"/>
            </a:xfrm>
            <a:custGeom>
              <a:avLst/>
              <a:gdLst>
                <a:gd name="T0" fmla="*/ 0 h 3"/>
                <a:gd name="T1" fmla="*/ 3 h 3"/>
                <a:gd name="T2" fmla="*/ 3 h 3"/>
              </a:gdLst>
              <a:ahLst/>
              <a:cxnLst>
                <a:cxn ang="0">
                  <a:pos x="0" y="T0"/>
                </a:cxn>
                <a:cxn ang="0">
                  <a:pos x="0" y="T1"/>
                </a:cxn>
                <a:cxn ang="0">
                  <a:pos x="0" y="T2"/>
                </a:cxn>
              </a:cxnLst>
              <a:rect l="0" t="0" r="r" b="b"/>
              <a:pathLst>
                <a:path h="3">
                  <a:moveTo>
                    <a:pt x="0" y="0"/>
                  </a:moveTo>
                  <a:lnTo>
                    <a:pt x="0" y="3"/>
                  </a:lnTo>
                  <a:lnTo>
                    <a:pt x="0" y="3"/>
                  </a:lnTo>
                </a:path>
              </a:pathLst>
            </a:custGeom>
            <a:noFill/>
            <a:ln w="1905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79" name="Oval 98"/>
            <p:cNvSpPr>
              <a:spLocks noChangeArrowheads="1"/>
            </p:cNvSpPr>
            <p:nvPr/>
          </p:nvSpPr>
          <p:spPr bwMode="auto">
            <a:xfrm>
              <a:off x="3743325" y="5157788"/>
              <a:ext cx="120650" cy="130175"/>
            </a:xfrm>
            <a:prstGeom prst="ellipse">
              <a:avLst/>
            </a:prstGeom>
            <a:solidFill>
              <a:srgbClr val="FFFFFF"/>
            </a:solidFill>
            <a:ln w="19050">
              <a:solidFill>
                <a:srgbClr val="FF0000"/>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80" name="Freeform 99"/>
            <p:cNvSpPr>
              <a:spLocks/>
            </p:cNvSpPr>
            <p:nvPr/>
          </p:nvSpPr>
          <p:spPr bwMode="auto">
            <a:xfrm>
              <a:off x="4184650" y="4495800"/>
              <a:ext cx="0" cy="123825"/>
            </a:xfrm>
            <a:custGeom>
              <a:avLst/>
              <a:gdLst>
                <a:gd name="T0" fmla="*/ 0 h 15"/>
                <a:gd name="T1" fmla="*/ 15 h 15"/>
                <a:gd name="T2" fmla="*/ 15 h 15"/>
              </a:gdLst>
              <a:ahLst/>
              <a:cxnLst>
                <a:cxn ang="0">
                  <a:pos x="0" y="T0"/>
                </a:cxn>
                <a:cxn ang="0">
                  <a:pos x="0" y="T1"/>
                </a:cxn>
                <a:cxn ang="0">
                  <a:pos x="0" y="T2"/>
                </a:cxn>
              </a:cxnLst>
              <a:rect l="0" t="0" r="r" b="b"/>
              <a:pathLst>
                <a:path h="15">
                  <a:moveTo>
                    <a:pt x="0" y="0"/>
                  </a:moveTo>
                  <a:lnTo>
                    <a:pt x="0" y="15"/>
                  </a:lnTo>
                  <a:lnTo>
                    <a:pt x="0" y="15"/>
                  </a:lnTo>
                </a:path>
              </a:pathLst>
            </a:custGeom>
            <a:noFill/>
            <a:ln w="19050">
              <a:solidFill>
                <a:srgbClr val="FF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81" name="Oval 100"/>
            <p:cNvSpPr>
              <a:spLocks noChangeArrowheads="1"/>
            </p:cNvSpPr>
            <p:nvPr/>
          </p:nvSpPr>
          <p:spPr bwMode="auto">
            <a:xfrm>
              <a:off x="4124325" y="4429125"/>
              <a:ext cx="119063" cy="131763"/>
            </a:xfrm>
            <a:prstGeom prst="ellipse">
              <a:avLst/>
            </a:prstGeom>
            <a:solidFill>
              <a:srgbClr val="FFFFFF"/>
            </a:solidFill>
            <a:ln w="19050">
              <a:solidFill>
                <a:srgbClr val="FF0000"/>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82" name="Freeform 101"/>
            <p:cNvSpPr>
              <a:spLocks/>
            </p:cNvSpPr>
            <p:nvPr/>
          </p:nvSpPr>
          <p:spPr bwMode="auto">
            <a:xfrm>
              <a:off x="4557713" y="4194175"/>
              <a:ext cx="0" cy="284163"/>
            </a:xfrm>
            <a:custGeom>
              <a:avLst/>
              <a:gdLst>
                <a:gd name="T0" fmla="*/ 0 h 35"/>
                <a:gd name="T1" fmla="*/ 35 h 35"/>
                <a:gd name="T2" fmla="*/ 35 h 35"/>
              </a:gdLst>
              <a:ahLst/>
              <a:cxnLst>
                <a:cxn ang="0">
                  <a:pos x="0" y="T0"/>
                </a:cxn>
                <a:cxn ang="0">
                  <a:pos x="0" y="T1"/>
                </a:cxn>
                <a:cxn ang="0">
                  <a:pos x="0" y="T2"/>
                </a:cxn>
              </a:cxnLst>
              <a:rect l="0" t="0" r="r" b="b"/>
              <a:pathLst>
                <a:path h="35">
                  <a:moveTo>
                    <a:pt x="0" y="0"/>
                  </a:moveTo>
                  <a:lnTo>
                    <a:pt x="0" y="35"/>
                  </a:lnTo>
                  <a:lnTo>
                    <a:pt x="0" y="35"/>
                  </a:lnTo>
                </a:path>
              </a:pathLst>
            </a:custGeom>
            <a:noFill/>
            <a:ln w="19050">
              <a:solidFill>
                <a:srgbClr val="FF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83" name="Oval 102"/>
            <p:cNvSpPr>
              <a:spLocks noChangeArrowheads="1"/>
            </p:cNvSpPr>
            <p:nvPr/>
          </p:nvSpPr>
          <p:spPr bwMode="auto">
            <a:xfrm>
              <a:off x="4506913" y="4129088"/>
              <a:ext cx="119062" cy="130175"/>
            </a:xfrm>
            <a:prstGeom prst="ellipse">
              <a:avLst/>
            </a:prstGeom>
            <a:solidFill>
              <a:srgbClr val="FFFFFF"/>
            </a:solidFill>
            <a:ln w="19050">
              <a:solidFill>
                <a:srgbClr val="FF0000"/>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84" name="Freeform 103"/>
            <p:cNvSpPr>
              <a:spLocks/>
            </p:cNvSpPr>
            <p:nvPr/>
          </p:nvSpPr>
          <p:spPr bwMode="auto">
            <a:xfrm>
              <a:off x="4940300" y="4692650"/>
              <a:ext cx="0" cy="187325"/>
            </a:xfrm>
            <a:custGeom>
              <a:avLst/>
              <a:gdLst>
                <a:gd name="T0" fmla="*/ 0 h 23"/>
                <a:gd name="T1" fmla="*/ 23 h 23"/>
                <a:gd name="T2" fmla="*/ 23 h 23"/>
              </a:gdLst>
              <a:ahLst/>
              <a:cxnLst>
                <a:cxn ang="0">
                  <a:pos x="0" y="T0"/>
                </a:cxn>
                <a:cxn ang="0">
                  <a:pos x="0" y="T1"/>
                </a:cxn>
                <a:cxn ang="0">
                  <a:pos x="0" y="T2"/>
                </a:cxn>
              </a:cxnLst>
              <a:rect l="0" t="0" r="r" b="b"/>
              <a:pathLst>
                <a:path h="23">
                  <a:moveTo>
                    <a:pt x="0" y="0"/>
                  </a:moveTo>
                  <a:lnTo>
                    <a:pt x="0" y="23"/>
                  </a:lnTo>
                  <a:lnTo>
                    <a:pt x="0" y="23"/>
                  </a:lnTo>
                </a:path>
              </a:pathLst>
            </a:custGeom>
            <a:noFill/>
            <a:ln w="19050">
              <a:solidFill>
                <a:srgbClr val="FF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85" name="Oval 104"/>
            <p:cNvSpPr>
              <a:spLocks noChangeArrowheads="1"/>
            </p:cNvSpPr>
            <p:nvPr/>
          </p:nvSpPr>
          <p:spPr bwMode="auto">
            <a:xfrm>
              <a:off x="4879975" y="4625975"/>
              <a:ext cx="120650" cy="131763"/>
            </a:xfrm>
            <a:prstGeom prst="ellipse">
              <a:avLst/>
            </a:prstGeom>
            <a:solidFill>
              <a:srgbClr val="FFFFFF"/>
            </a:solidFill>
            <a:ln w="19050">
              <a:solidFill>
                <a:srgbClr val="FF0000"/>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86" name="Freeform 105"/>
            <p:cNvSpPr>
              <a:spLocks/>
            </p:cNvSpPr>
            <p:nvPr/>
          </p:nvSpPr>
          <p:spPr bwMode="auto">
            <a:xfrm>
              <a:off x="5321300" y="5232400"/>
              <a:ext cx="0" cy="635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noFill/>
            <a:ln w="19050">
              <a:solidFill>
                <a:srgbClr val="FF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87" name="Oval 106"/>
            <p:cNvSpPr>
              <a:spLocks noChangeArrowheads="1"/>
            </p:cNvSpPr>
            <p:nvPr/>
          </p:nvSpPr>
          <p:spPr bwMode="auto">
            <a:xfrm>
              <a:off x="5260975" y="5165725"/>
              <a:ext cx="119063" cy="130175"/>
            </a:xfrm>
            <a:prstGeom prst="ellipse">
              <a:avLst/>
            </a:prstGeom>
            <a:solidFill>
              <a:srgbClr val="FFFFFF"/>
            </a:solidFill>
            <a:ln w="19050">
              <a:solidFill>
                <a:srgbClr val="FF0000"/>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76882" name="Freeform 107"/>
            <p:cNvSpPr>
              <a:spLocks/>
            </p:cNvSpPr>
            <p:nvPr/>
          </p:nvSpPr>
          <p:spPr bwMode="auto">
            <a:xfrm>
              <a:off x="5694363" y="5407025"/>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lnTo>
                    <a:pt x="0" y="0"/>
                  </a:lnTo>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b="1">
                <a:solidFill>
                  <a:srgbClr val="000000"/>
                </a:solidFill>
              </a:endParaRPr>
            </a:p>
          </p:txBody>
        </p:sp>
        <p:sp>
          <p:nvSpPr>
            <p:cNvPr id="192589" name="Oval 108"/>
            <p:cNvSpPr>
              <a:spLocks noChangeArrowheads="1"/>
            </p:cNvSpPr>
            <p:nvPr/>
          </p:nvSpPr>
          <p:spPr bwMode="auto">
            <a:xfrm>
              <a:off x="5643563" y="5183188"/>
              <a:ext cx="119062" cy="130175"/>
            </a:xfrm>
            <a:prstGeom prst="ellipse">
              <a:avLst/>
            </a:prstGeom>
            <a:solidFill>
              <a:srgbClr val="FFFFFF"/>
            </a:solidFill>
            <a:ln w="19050">
              <a:solidFill>
                <a:srgbClr val="FF0000"/>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76884" name="Freeform 109"/>
            <p:cNvSpPr>
              <a:spLocks/>
            </p:cNvSpPr>
            <p:nvPr/>
          </p:nvSpPr>
          <p:spPr bwMode="auto">
            <a:xfrm>
              <a:off x="6076950" y="5416550"/>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lnTo>
                    <a:pt x="0" y="0"/>
                  </a:lnTo>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b="1">
                <a:solidFill>
                  <a:srgbClr val="000000"/>
                </a:solidFill>
              </a:endParaRPr>
            </a:p>
          </p:txBody>
        </p:sp>
        <p:sp>
          <p:nvSpPr>
            <p:cNvPr id="192591" name="Oval 110"/>
            <p:cNvSpPr>
              <a:spLocks noChangeArrowheads="1"/>
            </p:cNvSpPr>
            <p:nvPr/>
          </p:nvSpPr>
          <p:spPr bwMode="auto">
            <a:xfrm>
              <a:off x="6016625" y="5189538"/>
              <a:ext cx="119063" cy="131762"/>
            </a:xfrm>
            <a:prstGeom prst="ellipse">
              <a:avLst/>
            </a:prstGeom>
            <a:solidFill>
              <a:srgbClr val="FFFFFF"/>
            </a:solidFill>
            <a:ln w="19050">
              <a:solidFill>
                <a:srgbClr val="FF0000"/>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sp>
          <p:nvSpPr>
            <p:cNvPr id="192592" name="Freeform 111"/>
            <p:cNvSpPr>
              <a:spLocks/>
            </p:cNvSpPr>
            <p:nvPr/>
          </p:nvSpPr>
          <p:spPr bwMode="auto">
            <a:xfrm>
              <a:off x="6457950" y="4879975"/>
              <a:ext cx="0" cy="138113"/>
            </a:xfrm>
            <a:custGeom>
              <a:avLst/>
              <a:gdLst>
                <a:gd name="T0" fmla="*/ 0 h 17"/>
                <a:gd name="T1" fmla="*/ 17 h 17"/>
                <a:gd name="T2" fmla="*/ 17 h 17"/>
              </a:gdLst>
              <a:ahLst/>
              <a:cxnLst>
                <a:cxn ang="0">
                  <a:pos x="0" y="T0"/>
                </a:cxn>
                <a:cxn ang="0">
                  <a:pos x="0" y="T1"/>
                </a:cxn>
                <a:cxn ang="0">
                  <a:pos x="0" y="T2"/>
                </a:cxn>
              </a:cxnLst>
              <a:rect l="0" t="0" r="r" b="b"/>
              <a:pathLst>
                <a:path h="17">
                  <a:moveTo>
                    <a:pt x="0" y="0"/>
                  </a:moveTo>
                  <a:lnTo>
                    <a:pt x="0" y="17"/>
                  </a:lnTo>
                  <a:lnTo>
                    <a:pt x="0" y="17"/>
                  </a:lnTo>
                </a:path>
              </a:pathLst>
            </a:custGeom>
            <a:noFill/>
            <a:ln w="19050">
              <a:solidFill>
                <a:srgbClr val="FF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pPr>
                <a:defRPr/>
              </a:pPr>
              <a:endParaRPr lang="de-CH" b="1">
                <a:solidFill>
                  <a:srgbClr val="000000"/>
                </a:solidFill>
              </a:endParaRPr>
            </a:p>
          </p:txBody>
        </p:sp>
        <p:sp>
          <p:nvSpPr>
            <p:cNvPr id="192593" name="Oval 112"/>
            <p:cNvSpPr>
              <a:spLocks noChangeArrowheads="1"/>
            </p:cNvSpPr>
            <p:nvPr/>
          </p:nvSpPr>
          <p:spPr bwMode="auto">
            <a:xfrm>
              <a:off x="6397625" y="4822825"/>
              <a:ext cx="119063" cy="130175"/>
            </a:xfrm>
            <a:prstGeom prst="ellipse">
              <a:avLst/>
            </a:prstGeom>
            <a:solidFill>
              <a:srgbClr val="FFFFFF"/>
            </a:solidFill>
            <a:ln w="19050">
              <a:solidFill>
                <a:srgbClr val="FF0000"/>
              </a:solidFill>
              <a:prstDash val="solid"/>
              <a:round/>
              <a:headEnd/>
              <a:tailEnd/>
            </a:ln>
            <a:effectLst>
              <a:outerShdw blurRad="50800" dist="38100" dir="2700000" algn="tl" rotWithShape="0">
                <a:prstClr val="black">
                  <a:alpha val="40000"/>
                </a:prstClr>
              </a:outerShdw>
            </a:effectLst>
          </p:spPr>
          <p:txBody>
            <a:bodyPr/>
            <a:lstStyle/>
            <a:p>
              <a:pPr>
                <a:defRPr/>
              </a:pPr>
              <a:endParaRPr lang="de-CH" b="1">
                <a:solidFill>
                  <a:srgbClr val="000000"/>
                </a:solidFill>
              </a:endParaRPr>
            </a:p>
          </p:txBody>
        </p:sp>
        <p:cxnSp>
          <p:nvCxnSpPr>
            <p:cNvPr id="76888" name="Gerade Verbindung mit Pfeil 192595"/>
            <p:cNvCxnSpPr>
              <a:cxnSpLocks noChangeShapeType="1"/>
            </p:cNvCxnSpPr>
            <p:nvPr/>
          </p:nvCxnSpPr>
          <p:spPr bwMode="auto">
            <a:xfrm flipH="1">
              <a:off x="4664075" y="2093913"/>
              <a:ext cx="552450" cy="401637"/>
            </a:xfrm>
            <a:prstGeom prst="straightConnector1">
              <a:avLst/>
            </a:prstGeom>
            <a:noFill/>
            <a:ln w="28575" cap="rnd"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889" name="Gerade Verbindung mit Pfeil 120"/>
            <p:cNvCxnSpPr>
              <a:cxnSpLocks noChangeShapeType="1"/>
            </p:cNvCxnSpPr>
            <p:nvPr/>
          </p:nvCxnSpPr>
          <p:spPr bwMode="auto">
            <a:xfrm flipH="1">
              <a:off x="4579938" y="2943225"/>
              <a:ext cx="1001712" cy="1074738"/>
            </a:xfrm>
            <a:prstGeom prst="straightConnector1">
              <a:avLst/>
            </a:prstGeom>
            <a:noFill/>
            <a:ln w="28575" cap="rnd"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890" name="Textfeld 192600"/>
            <p:cNvSpPr txBox="1">
              <a:spLocks noChangeArrowheads="1"/>
            </p:cNvSpPr>
            <p:nvPr/>
          </p:nvSpPr>
          <p:spPr bwMode="auto">
            <a:xfrm>
              <a:off x="5278216" y="1767760"/>
              <a:ext cx="20088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defRPr>
              </a:lvl9pPr>
            </a:lstStyle>
            <a:p>
              <a:r>
                <a:rPr lang="de-CH" sz="2000" dirty="0" smtClean="0">
                  <a:solidFill>
                    <a:srgbClr val="000000"/>
                  </a:solidFill>
                  <a:latin typeface="Century Gothic" panose="020B0502020202020204" pitchFamily="34" charset="0"/>
                  <a:cs typeface="Calibri" pitchFamily="34" charset="0"/>
                </a:rPr>
                <a:t>Young (20-35) </a:t>
              </a:r>
              <a:endParaRPr lang="de-CH" sz="2000" dirty="0">
                <a:solidFill>
                  <a:srgbClr val="000000"/>
                </a:solidFill>
                <a:latin typeface="Century Gothic" panose="020B0502020202020204" pitchFamily="34" charset="0"/>
                <a:cs typeface="Calibri" pitchFamily="34" charset="0"/>
              </a:endParaRPr>
            </a:p>
          </p:txBody>
        </p:sp>
        <p:sp>
          <p:nvSpPr>
            <p:cNvPr id="76891" name="Textfeld 123"/>
            <p:cNvSpPr txBox="1">
              <a:spLocks noChangeArrowheads="1"/>
            </p:cNvSpPr>
            <p:nvPr/>
          </p:nvSpPr>
          <p:spPr bwMode="auto">
            <a:xfrm>
              <a:off x="5731055" y="2590800"/>
              <a:ext cx="18998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defRPr>
              </a:lvl9pPr>
            </a:lstStyle>
            <a:p>
              <a:r>
                <a:rPr lang="de-CH" sz="2000" dirty="0" err="1" smtClean="0">
                  <a:solidFill>
                    <a:srgbClr val="FF0000"/>
                  </a:solidFill>
                  <a:latin typeface="Century Gothic" panose="020B0502020202020204" pitchFamily="34" charset="0"/>
                  <a:cs typeface="Calibri" pitchFamily="34" charset="0"/>
                </a:rPr>
                <a:t>Older</a:t>
              </a:r>
              <a:r>
                <a:rPr lang="de-CH" sz="2000" dirty="0" smtClean="0">
                  <a:solidFill>
                    <a:srgbClr val="FF0000"/>
                  </a:solidFill>
                  <a:latin typeface="Century Gothic" panose="020B0502020202020204" pitchFamily="34" charset="0"/>
                  <a:cs typeface="Calibri" pitchFamily="34" charset="0"/>
                </a:rPr>
                <a:t> (55-75) </a:t>
              </a:r>
              <a:endParaRPr lang="de-CH" sz="2000" dirty="0">
                <a:solidFill>
                  <a:srgbClr val="FF0000"/>
                </a:solidFill>
                <a:latin typeface="Century Gothic" panose="020B0502020202020204" pitchFamily="34" charset="0"/>
                <a:cs typeface="Calibri" pitchFamily="34" charset="0"/>
              </a:endParaRPr>
            </a:p>
          </p:txBody>
        </p:sp>
      </p:grpSp>
      <p:sp>
        <p:nvSpPr>
          <p:cNvPr id="3" name="ZoneTexte 2"/>
          <p:cNvSpPr txBox="1"/>
          <p:nvPr/>
        </p:nvSpPr>
        <p:spPr>
          <a:xfrm>
            <a:off x="7308304" y="6488668"/>
            <a:ext cx="3619964" cy="338554"/>
          </a:xfrm>
          <a:prstGeom prst="rect">
            <a:avLst/>
          </a:prstGeom>
          <a:noFill/>
        </p:spPr>
        <p:txBody>
          <a:bodyPr wrap="square" rtlCol="0">
            <a:spAutoFit/>
          </a:bodyPr>
          <a:lstStyle/>
          <a:p>
            <a:r>
              <a:rPr lang="fr-BE" sz="1600" dirty="0" err="1" smtClean="0">
                <a:latin typeface="Arial" panose="020B0604020202020204" pitchFamily="34" charset="0"/>
                <a:cs typeface="Arial" panose="020B0604020202020204" pitchFamily="34" charset="0"/>
              </a:rPr>
              <a:t>Münch</a:t>
            </a:r>
            <a:r>
              <a:rPr lang="fr-BE" sz="1600" dirty="0" smtClean="0">
                <a:latin typeface="Arial" panose="020B0604020202020204" pitchFamily="34" charset="0"/>
                <a:cs typeface="Arial" panose="020B0604020202020204" pitchFamily="34" charset="0"/>
              </a:rPr>
              <a:t> et al., 2005</a:t>
            </a:r>
            <a:endParaRPr lang="de-DE" sz="1600" dirty="0">
              <a:latin typeface="Arial" panose="020B0604020202020204" pitchFamily="34" charset="0"/>
              <a:cs typeface="Arial" panose="020B0604020202020204" pitchFamily="34" charset="0"/>
            </a:endParaRPr>
          </a:p>
        </p:txBody>
      </p:sp>
      <p:sp>
        <p:nvSpPr>
          <p:cNvPr id="93" name="Rectangle 2"/>
          <p:cNvSpPr>
            <a:spLocks noChangeArrowheads="1"/>
          </p:cNvSpPr>
          <p:nvPr/>
        </p:nvSpPr>
        <p:spPr bwMode="auto">
          <a:xfrm>
            <a:off x="-66757" y="-248192"/>
            <a:ext cx="84089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de-DE" sz="3000" dirty="0" smtClean="0">
                <a:solidFill>
                  <a:srgbClr val="000000"/>
                </a:solidFill>
                <a:latin typeface="Arial" panose="020B0604020202020204" pitchFamily="34" charset="0"/>
                <a:cs typeface="Arial" panose="020B0604020202020204" pitchFamily="34" charset="0"/>
              </a:rPr>
              <a:t>„Silencing“ of the clock with increasing age</a:t>
            </a:r>
            <a:endParaRPr lang="de-DE" sz="3000" dirty="0">
              <a:solidFill>
                <a:srgbClr val="000000"/>
              </a:solidFill>
              <a:latin typeface="Arial" panose="020B0604020202020204" pitchFamily="34" charset="0"/>
              <a:cs typeface="Arial" panose="020B0604020202020204" pitchFamily="34" charset="0"/>
            </a:endParaRPr>
          </a:p>
        </p:txBody>
      </p:sp>
      <p:cxnSp>
        <p:nvCxnSpPr>
          <p:cNvPr id="94" name="Gerade Verbindung 207"/>
          <p:cNvCxnSpPr/>
          <p:nvPr/>
        </p:nvCxnSpPr>
        <p:spPr>
          <a:xfrm>
            <a:off x="0" y="835243"/>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95" name="Рисунок 5" descr="Logo_CRC_IVI.tif"/>
          <p:cNvPicPr>
            <a:picLocks noChangeAspect="1"/>
          </p:cNvPicPr>
          <p:nvPr/>
        </p:nvPicPr>
        <p:blipFill>
          <a:blip r:embed="rId3" cstate="print"/>
          <a:srcRect l="7141" t="7899" r="82016" b="70411"/>
          <a:stretch>
            <a:fillRect/>
          </a:stretch>
        </p:blipFill>
        <p:spPr>
          <a:xfrm>
            <a:off x="8151582" y="332656"/>
            <a:ext cx="636677" cy="716416"/>
          </a:xfrm>
          <a:prstGeom prst="rect">
            <a:avLst/>
          </a:prstGeom>
        </p:spPr>
      </p:pic>
    </p:spTree>
    <p:extLst>
      <p:ext uri="{BB962C8B-B14F-4D97-AF65-F5344CB8AC3E}">
        <p14:creationId xmlns:p14="http://schemas.microsoft.com/office/powerpoint/2010/main" val="24988799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t 3"/>
          <p:cNvGraphicFramePr>
            <a:graphicFrameLocks noChangeAspect="1"/>
          </p:cNvGraphicFramePr>
          <p:nvPr>
            <p:extLst/>
          </p:nvPr>
        </p:nvGraphicFramePr>
        <p:xfrm>
          <a:off x="1459672" y="1167305"/>
          <a:ext cx="6587048" cy="5171979"/>
        </p:xfrm>
        <a:graphic>
          <a:graphicData uri="http://schemas.openxmlformats.org/presentationml/2006/ole">
            <mc:AlternateContent xmlns:mc="http://schemas.openxmlformats.org/markup-compatibility/2006">
              <mc:Choice xmlns:v="urn:schemas-microsoft-com:vml" Requires="v">
                <p:oleObj spid="_x0000_s3098" name="SPW 12.0 Graph" r:id="rId4" imgW="6166104" imgH="4838905" progId="SigmaPlotGraphicObject.11">
                  <p:embed/>
                </p:oleObj>
              </mc:Choice>
              <mc:Fallback>
                <p:oleObj name="SPW 12.0 Graph" r:id="rId4" imgW="6166104" imgH="4838905" progId="SigmaPlotGraphicObjec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9672" y="1167305"/>
                        <a:ext cx="6587048" cy="5171979"/>
                      </a:xfrm>
                      <a:prstGeom prst="rect">
                        <a:avLst/>
                      </a:prstGeom>
                      <a:noFill/>
                      <a:ln>
                        <a:noFill/>
                      </a:ln>
                      <a:extLst/>
                    </p:spPr>
                  </p:pic>
                </p:oleObj>
              </mc:Fallback>
            </mc:AlternateContent>
          </a:graphicData>
        </a:graphic>
      </p:graphicFrame>
      <p:sp>
        <p:nvSpPr>
          <p:cNvPr id="10" name="Rectangle 9"/>
          <p:cNvSpPr/>
          <p:nvPr/>
        </p:nvSpPr>
        <p:spPr>
          <a:xfrm>
            <a:off x="3963706" y="2499360"/>
            <a:ext cx="913094" cy="3109553"/>
          </a:xfrm>
          <a:prstGeom prst="rect">
            <a:avLst/>
          </a:prstGeom>
          <a:solidFill>
            <a:schemeClr val="accent2">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2297" name="ZoneTexte 5"/>
          <p:cNvSpPr txBox="1">
            <a:spLocks noChangeArrowheads="1"/>
          </p:cNvSpPr>
          <p:nvPr/>
        </p:nvSpPr>
        <p:spPr bwMode="auto">
          <a:xfrm>
            <a:off x="5615781" y="2092818"/>
            <a:ext cx="23611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pitchFamily="2" charset="2"/>
              <a:buChar char=""/>
              <a:defRPr sz="2000">
                <a:solidFill>
                  <a:schemeClr val="bg2"/>
                </a:solidFill>
                <a:latin typeface="Century Gothic" pitchFamily="34" charset="0"/>
                <a:ea typeface="ＭＳ Ｐゴシック" pitchFamily="34" charset="-128"/>
              </a:defRPr>
            </a:lvl1pPr>
            <a:lvl2pPr marL="742950" indent="-285750" eaLnBrk="0" hangingPunct="0">
              <a:spcBef>
                <a:spcPts val="550"/>
              </a:spcBef>
              <a:buClr>
                <a:schemeClr val="accent1"/>
              </a:buClr>
              <a:buSzPct val="70000"/>
              <a:buFont typeface="Arial" pitchFamily="34" charset="0"/>
              <a:buChar char="•"/>
              <a:defRPr sz="2800">
                <a:solidFill>
                  <a:schemeClr val="bg2"/>
                </a:solidFill>
                <a:latin typeface="Century Gothic" pitchFamily="34" charset="0"/>
                <a:ea typeface="ＭＳ Ｐゴシック" pitchFamily="34" charset="-128"/>
              </a:defRPr>
            </a:lvl2pPr>
            <a:lvl3pPr marL="1143000" indent="-228600" eaLnBrk="0" hangingPunct="0">
              <a:spcBef>
                <a:spcPts val="500"/>
              </a:spcBef>
              <a:buClr>
                <a:schemeClr val="accent2"/>
              </a:buClr>
              <a:buSzPct val="75000"/>
              <a:buFont typeface="Arial" pitchFamily="34" charset="0"/>
              <a:buChar char="•"/>
              <a:defRPr sz="1600">
                <a:solidFill>
                  <a:schemeClr val="bg2"/>
                </a:solidFill>
                <a:latin typeface="Century Gothic" pitchFamily="34" charset="0"/>
                <a:ea typeface="ＭＳ Ｐゴシック" pitchFamily="34" charset="-128"/>
              </a:defRPr>
            </a:lvl3pPr>
            <a:lvl4pPr marL="1600200" indent="-228600" eaLnBrk="0" hangingPunct="0">
              <a:spcBef>
                <a:spcPts val="400"/>
              </a:spcBef>
              <a:buClr>
                <a:srgbClr val="E2007A"/>
              </a:buClr>
              <a:buSzPct val="75000"/>
              <a:buFont typeface="Arial" pitchFamily="34" charset="0"/>
              <a:buChar char="•"/>
              <a:defRPr sz="1400">
                <a:solidFill>
                  <a:schemeClr val="bg2"/>
                </a:solidFill>
                <a:latin typeface="Century Gothic" pitchFamily="34" charset="0"/>
                <a:ea typeface="ＭＳ Ｐゴシック" pitchFamily="34" charset="-128"/>
              </a:defRPr>
            </a:lvl4pPr>
            <a:lvl5pPr marL="2057400" indent="-228600" eaLnBrk="0" hangingPunct="0">
              <a:spcBef>
                <a:spcPts val="400"/>
              </a:spcBef>
              <a:buClr>
                <a:srgbClr val="79B51C"/>
              </a:buClr>
              <a:buSzPct val="65000"/>
              <a:buFont typeface="Arial" pitchFamily="34" charset="0"/>
              <a:buChar char="•"/>
              <a:defRPr sz="1200">
                <a:solidFill>
                  <a:schemeClr val="bg2"/>
                </a:solidFill>
                <a:latin typeface="Century Gothic" pitchFamily="34" charset="0"/>
                <a:ea typeface="ＭＳ Ｐゴシック" pitchFamily="34" charset="-128"/>
              </a:defRPr>
            </a:lvl5pPr>
            <a:lvl6pPr marL="2514600" indent="-228600" eaLnBrk="0" fontAlgn="base" hangingPunct="0">
              <a:spcBef>
                <a:spcPts val="400"/>
              </a:spcBef>
              <a:spcAft>
                <a:spcPct val="0"/>
              </a:spcAft>
              <a:buClr>
                <a:srgbClr val="79B51C"/>
              </a:buClr>
              <a:buSzPct val="65000"/>
              <a:buFont typeface="Arial" pitchFamily="34" charset="0"/>
              <a:buChar char="•"/>
              <a:defRPr sz="1200">
                <a:solidFill>
                  <a:schemeClr val="bg2"/>
                </a:solidFill>
                <a:latin typeface="Century Gothic" pitchFamily="34" charset="0"/>
                <a:ea typeface="ＭＳ Ｐゴシック" pitchFamily="34" charset="-128"/>
              </a:defRPr>
            </a:lvl6pPr>
            <a:lvl7pPr marL="2971800" indent="-228600" eaLnBrk="0" fontAlgn="base" hangingPunct="0">
              <a:spcBef>
                <a:spcPts val="400"/>
              </a:spcBef>
              <a:spcAft>
                <a:spcPct val="0"/>
              </a:spcAft>
              <a:buClr>
                <a:srgbClr val="79B51C"/>
              </a:buClr>
              <a:buSzPct val="65000"/>
              <a:buFont typeface="Arial" pitchFamily="34" charset="0"/>
              <a:buChar char="•"/>
              <a:defRPr sz="1200">
                <a:solidFill>
                  <a:schemeClr val="bg2"/>
                </a:solidFill>
                <a:latin typeface="Century Gothic" pitchFamily="34" charset="0"/>
                <a:ea typeface="ＭＳ Ｐゴシック" pitchFamily="34" charset="-128"/>
              </a:defRPr>
            </a:lvl7pPr>
            <a:lvl8pPr marL="3429000" indent="-228600" eaLnBrk="0" fontAlgn="base" hangingPunct="0">
              <a:spcBef>
                <a:spcPts val="400"/>
              </a:spcBef>
              <a:spcAft>
                <a:spcPct val="0"/>
              </a:spcAft>
              <a:buClr>
                <a:srgbClr val="79B51C"/>
              </a:buClr>
              <a:buSzPct val="65000"/>
              <a:buFont typeface="Arial" pitchFamily="34" charset="0"/>
              <a:buChar char="•"/>
              <a:defRPr sz="1200">
                <a:solidFill>
                  <a:schemeClr val="bg2"/>
                </a:solidFill>
                <a:latin typeface="Century Gothic" pitchFamily="34" charset="0"/>
                <a:ea typeface="ＭＳ Ｐゴシック" pitchFamily="34" charset="-128"/>
              </a:defRPr>
            </a:lvl8pPr>
            <a:lvl9pPr marL="3886200" indent="-228600" eaLnBrk="0" fontAlgn="base" hangingPunct="0">
              <a:spcBef>
                <a:spcPts val="400"/>
              </a:spcBef>
              <a:spcAft>
                <a:spcPct val="0"/>
              </a:spcAft>
              <a:buClr>
                <a:srgbClr val="79B51C"/>
              </a:buClr>
              <a:buSzPct val="65000"/>
              <a:buFont typeface="Arial" pitchFamily="34" charset="0"/>
              <a:buChar char="•"/>
              <a:defRPr sz="1200">
                <a:solidFill>
                  <a:schemeClr val="bg2"/>
                </a:solidFill>
                <a:latin typeface="Century Gothic" pitchFamily="34" charset="0"/>
                <a:ea typeface="ＭＳ Ｐゴシック" pitchFamily="34" charset="-128"/>
              </a:defRPr>
            </a:lvl9pPr>
          </a:lstStyle>
          <a:p>
            <a:pPr eaLnBrk="1" hangingPunct="1">
              <a:spcBef>
                <a:spcPct val="0"/>
              </a:spcBef>
              <a:buClrTx/>
              <a:buSzTx/>
              <a:buFontTx/>
              <a:buNone/>
            </a:pPr>
            <a:r>
              <a:rPr lang="fr-BE" altLang="fr-FR" sz="2400" dirty="0" err="1">
                <a:solidFill>
                  <a:schemeClr val="tx1"/>
                </a:solidFill>
                <a:latin typeface="Arial" panose="020B0604020202020204" pitchFamily="34" charset="0"/>
                <a:cs typeface="Arial" panose="020B0604020202020204" pitchFamily="34" charset="0"/>
              </a:rPr>
              <a:t>Younger</a:t>
            </a:r>
            <a:endParaRPr lang="fr-BE" altLang="fr-FR" sz="2400" dirty="0">
              <a:solidFill>
                <a:schemeClr val="tx1"/>
              </a:solidFill>
              <a:latin typeface="Arial" panose="020B0604020202020204" pitchFamily="34" charset="0"/>
              <a:cs typeface="Arial" panose="020B0604020202020204" pitchFamily="34" charset="0"/>
            </a:endParaRPr>
          </a:p>
          <a:p>
            <a:pPr eaLnBrk="1" hangingPunct="1">
              <a:spcBef>
                <a:spcPct val="0"/>
              </a:spcBef>
              <a:buClrTx/>
              <a:buSzTx/>
              <a:buFontTx/>
              <a:buNone/>
            </a:pPr>
            <a:r>
              <a:rPr lang="fr-BE" altLang="fr-FR" sz="2400" dirty="0" err="1">
                <a:solidFill>
                  <a:srgbClr val="FF0000"/>
                </a:solidFill>
                <a:latin typeface="Arial" panose="020B0604020202020204" pitchFamily="34" charset="0"/>
                <a:cs typeface="Arial" panose="020B0604020202020204" pitchFamily="34" charset="0"/>
              </a:rPr>
              <a:t>Older</a:t>
            </a:r>
            <a:endParaRPr lang="fr-BE" altLang="fr-FR" sz="2400" dirty="0">
              <a:solidFill>
                <a:srgbClr val="FF0000"/>
              </a:solidFill>
              <a:latin typeface="Arial" panose="020B0604020202020204" pitchFamily="34" charset="0"/>
              <a:cs typeface="Arial" panose="020B0604020202020204" pitchFamily="34" charset="0"/>
            </a:endParaRPr>
          </a:p>
        </p:txBody>
      </p:sp>
      <p:sp>
        <p:nvSpPr>
          <p:cNvPr id="2" name="ZoneTexte 1"/>
          <p:cNvSpPr txBox="1"/>
          <p:nvPr/>
        </p:nvSpPr>
        <p:spPr>
          <a:xfrm>
            <a:off x="1758752" y="1239143"/>
            <a:ext cx="4253408" cy="461665"/>
          </a:xfrm>
          <a:prstGeom prst="rect">
            <a:avLst/>
          </a:prstGeom>
          <a:noFill/>
        </p:spPr>
        <p:txBody>
          <a:bodyPr wrap="square" rtlCol="0">
            <a:spAutoFit/>
          </a:bodyPr>
          <a:lstStyle/>
          <a:p>
            <a:r>
              <a:rPr lang="fr-BE" sz="2400" dirty="0" smtClean="0">
                <a:latin typeface="Arial" panose="020B0604020202020204" pitchFamily="34" charset="0"/>
                <a:cs typeface="Arial" panose="020B0604020202020204" pitchFamily="34" charset="0"/>
              </a:rPr>
              <a:t>Subjective </a:t>
            </a:r>
            <a:r>
              <a:rPr lang="fr-BE" sz="2400" dirty="0" err="1" smtClean="0">
                <a:latin typeface="Arial" panose="020B0604020202020204" pitchFamily="34" charset="0"/>
                <a:cs typeface="Arial" panose="020B0604020202020204" pitchFamily="34" charset="0"/>
              </a:rPr>
              <a:t>sleepiness</a:t>
            </a:r>
            <a:endParaRPr lang="de-DE" sz="2400" dirty="0">
              <a:latin typeface="Arial" panose="020B0604020202020204" pitchFamily="34" charset="0"/>
              <a:cs typeface="Arial" panose="020B0604020202020204" pitchFamily="34" charset="0"/>
            </a:endParaRPr>
          </a:p>
        </p:txBody>
      </p:sp>
      <p:sp>
        <p:nvSpPr>
          <p:cNvPr id="4" name="ZoneTexte 3"/>
          <p:cNvSpPr txBox="1"/>
          <p:nvPr/>
        </p:nvSpPr>
        <p:spPr>
          <a:xfrm>
            <a:off x="6476999" y="6596390"/>
            <a:ext cx="2568099" cy="307777"/>
          </a:xfrm>
          <a:prstGeom prst="rect">
            <a:avLst/>
          </a:prstGeom>
          <a:noFill/>
        </p:spPr>
        <p:txBody>
          <a:bodyPr wrap="square" rtlCol="0">
            <a:spAutoFit/>
          </a:bodyPr>
          <a:lstStyle/>
          <a:p>
            <a:r>
              <a:rPr lang="fr-BE" sz="1400" dirty="0" smtClean="0">
                <a:latin typeface="Arial" panose="020B0604020202020204" pitchFamily="34" charset="0"/>
                <a:cs typeface="Arial" panose="020B0604020202020204" pitchFamily="34" charset="0"/>
              </a:rPr>
              <a:t>Schmidt et al., </a:t>
            </a:r>
            <a:r>
              <a:rPr lang="fr-BE" sz="1400" dirty="0" err="1" smtClean="0">
                <a:latin typeface="Arial" panose="020B0604020202020204" pitchFamily="34" charset="0"/>
                <a:cs typeface="Arial" panose="020B0604020202020204" pitchFamily="34" charset="0"/>
              </a:rPr>
              <a:t>unpublished</a:t>
            </a:r>
            <a:endParaRPr lang="de-DE" sz="1400" dirty="0">
              <a:latin typeface="Arial" panose="020B0604020202020204" pitchFamily="34" charset="0"/>
              <a:cs typeface="Arial" panose="020B0604020202020204" pitchFamily="34" charset="0"/>
            </a:endParaRPr>
          </a:p>
        </p:txBody>
      </p:sp>
      <p:sp>
        <p:nvSpPr>
          <p:cNvPr id="11" name="Rectangle 2"/>
          <p:cNvSpPr>
            <a:spLocks noChangeArrowheads="1"/>
          </p:cNvSpPr>
          <p:nvPr/>
        </p:nvSpPr>
        <p:spPr bwMode="auto">
          <a:xfrm>
            <a:off x="195460" y="-90264"/>
            <a:ext cx="84089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fr-BE" sz="3000" dirty="0" err="1">
                <a:latin typeface="Arial" panose="020B0604020202020204" pitchFamily="34" charset="0"/>
                <a:cs typeface="Arial" panose="020B0604020202020204" pitchFamily="34" charset="0"/>
              </a:rPr>
              <a:t>Reduced</a:t>
            </a:r>
            <a:r>
              <a:rPr lang="fr-BE" sz="3000" dirty="0">
                <a:latin typeface="Arial" panose="020B0604020202020204" pitchFamily="34" charset="0"/>
                <a:cs typeface="Arial" panose="020B0604020202020204" pitchFamily="34" charset="0"/>
              </a:rPr>
              <a:t> modulation in </a:t>
            </a:r>
            <a:r>
              <a:rPr lang="fr-BE" sz="3000" dirty="0" err="1" smtClean="0">
                <a:latin typeface="Arial" panose="020B0604020202020204" pitchFamily="34" charset="0"/>
                <a:cs typeface="Arial" panose="020B0604020202020204" pitchFamily="34" charset="0"/>
              </a:rPr>
              <a:t>behavior</a:t>
            </a:r>
            <a:endParaRPr lang="fr-BE" sz="3000" dirty="0">
              <a:latin typeface="Arial" panose="020B0604020202020204" pitchFamily="34" charset="0"/>
              <a:cs typeface="Arial" panose="020B0604020202020204" pitchFamily="34" charset="0"/>
            </a:endParaRPr>
          </a:p>
        </p:txBody>
      </p:sp>
      <p:cxnSp>
        <p:nvCxnSpPr>
          <p:cNvPr id="12" name="Gerade Verbindung 207"/>
          <p:cNvCxnSpPr/>
          <p:nvPr/>
        </p:nvCxnSpPr>
        <p:spPr>
          <a:xfrm>
            <a:off x="0" y="1052736"/>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Рисунок 5" descr="Logo_CRC_IVI.tif"/>
          <p:cNvPicPr>
            <a:picLocks noChangeAspect="1"/>
          </p:cNvPicPr>
          <p:nvPr/>
        </p:nvPicPr>
        <p:blipFill>
          <a:blip r:embed="rId6" cstate="print"/>
          <a:srcRect l="7141" t="7899" r="82016" b="70411"/>
          <a:stretch>
            <a:fillRect/>
          </a:stretch>
        </p:blipFill>
        <p:spPr>
          <a:xfrm>
            <a:off x="8151582" y="552344"/>
            <a:ext cx="636677" cy="716416"/>
          </a:xfrm>
          <a:prstGeom prst="rect">
            <a:avLst/>
          </a:prstGeom>
        </p:spPr>
      </p:pic>
    </p:spTree>
    <p:extLst>
      <p:ext uri="{BB962C8B-B14F-4D97-AF65-F5344CB8AC3E}">
        <p14:creationId xmlns:p14="http://schemas.microsoft.com/office/powerpoint/2010/main" val="34015062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46"/>
          <p:cNvGrpSpPr/>
          <p:nvPr/>
        </p:nvGrpSpPr>
        <p:grpSpPr>
          <a:xfrm>
            <a:off x="316797" y="4083391"/>
            <a:ext cx="8785590" cy="1028215"/>
            <a:chOff x="257637" y="4272992"/>
            <a:chExt cx="8785590" cy="1028215"/>
          </a:xfrm>
        </p:grpSpPr>
        <p:pic>
          <p:nvPicPr>
            <p:cNvPr id="5" name="Picture 2" descr="Bildergebnis für clock pi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637" y="4272992"/>
              <a:ext cx="1028215" cy="102821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41"/>
            <p:cNvSpPr txBox="1"/>
            <p:nvPr/>
          </p:nvSpPr>
          <p:spPr>
            <a:xfrm>
              <a:off x="1776536" y="4560061"/>
              <a:ext cx="7266691" cy="461665"/>
            </a:xfrm>
            <a:prstGeom prst="rect">
              <a:avLst/>
            </a:prstGeom>
            <a:noFill/>
          </p:spPr>
          <p:txBody>
            <a:bodyPr wrap="square" rtlCol="0">
              <a:spAutoFit/>
            </a:bodyPr>
            <a:lstStyle/>
            <a:p>
              <a:r>
                <a:rPr lang="fr-BE" sz="2400" dirty="0" smtClean="0">
                  <a:latin typeface="Arial" panose="020B0604020202020204" pitchFamily="34" charset="0"/>
                  <a:cs typeface="Arial" panose="020B0604020202020204" pitchFamily="34" charset="0"/>
                </a:rPr>
                <a:t>= </a:t>
              </a:r>
              <a:r>
                <a:rPr lang="fr-BE" sz="2400" dirty="0" err="1">
                  <a:latin typeface="Arial" panose="020B0604020202020204" pitchFamily="34" charset="0"/>
                  <a:cs typeface="Arial" panose="020B0604020202020204" pitchFamily="34" charset="0"/>
                </a:rPr>
                <a:t>S</a:t>
              </a:r>
              <a:r>
                <a:rPr lang="fr-BE" sz="2400" dirty="0" err="1" smtClean="0">
                  <a:latin typeface="Arial" panose="020B0604020202020204" pitchFamily="34" charset="0"/>
                  <a:cs typeface="Arial" panose="020B0604020202020204" pitchFamily="34" charset="0"/>
                </a:rPr>
                <a:t>leep</a:t>
              </a:r>
              <a:r>
                <a:rPr lang="fr-BE" sz="2400" dirty="0" smtClean="0">
                  <a:latin typeface="Arial" panose="020B0604020202020204" pitchFamily="34" charset="0"/>
                  <a:cs typeface="Arial" panose="020B0604020202020204" pitchFamily="34" charset="0"/>
                </a:rPr>
                <a:t> </a:t>
              </a:r>
              <a:r>
                <a:rPr lang="fr-BE" sz="2400" dirty="0" err="1" smtClean="0">
                  <a:latin typeface="Arial" panose="020B0604020202020204" pitchFamily="34" charset="0"/>
                  <a:cs typeface="Arial" panose="020B0604020202020204" pitchFamily="34" charset="0"/>
                </a:rPr>
                <a:t>during</a:t>
              </a:r>
              <a:r>
                <a:rPr lang="fr-BE" sz="2400" dirty="0" smtClean="0">
                  <a:latin typeface="Arial" panose="020B0604020202020204" pitchFamily="34" charset="0"/>
                  <a:cs typeface="Arial" panose="020B0604020202020204" pitchFamily="34" charset="0"/>
                </a:rPr>
                <a:t> the night</a:t>
              </a:r>
              <a:r>
                <a:rPr lang="de-DE" sz="2400" dirty="0" smtClean="0">
                  <a:latin typeface="Arial" panose="020B0604020202020204" pitchFamily="34" charset="0"/>
                  <a:cs typeface="Arial" panose="020B0604020202020204" pitchFamily="34" charset="0"/>
                </a:rPr>
                <a:t>/</a:t>
              </a:r>
              <a:r>
                <a:rPr lang="de-DE" sz="2400" dirty="0" err="1" smtClean="0">
                  <a:latin typeface="Arial" panose="020B0604020202020204" pitchFamily="34" charset="0"/>
                  <a:cs typeface="Arial" panose="020B0604020202020204" pitchFamily="34" charset="0"/>
                </a:rPr>
                <a:t>wakefulness</a:t>
              </a:r>
              <a:r>
                <a:rPr lang="de-DE" sz="2400" dirty="0" smtClean="0">
                  <a:latin typeface="Arial" panose="020B0604020202020204" pitchFamily="34" charset="0"/>
                  <a:cs typeface="Arial" panose="020B0604020202020204" pitchFamily="34" charset="0"/>
                </a:rPr>
                <a:t> </a:t>
              </a:r>
              <a:r>
                <a:rPr lang="de-DE" sz="2400" dirty="0" err="1" smtClean="0">
                  <a:latin typeface="Arial" panose="020B0604020202020204" pitchFamily="34" charset="0"/>
                  <a:cs typeface="Arial" panose="020B0604020202020204" pitchFamily="34" charset="0"/>
                </a:rPr>
                <a:t>during</a:t>
              </a:r>
              <a:r>
                <a:rPr lang="de-DE" sz="2400" dirty="0" smtClean="0">
                  <a:latin typeface="Arial" panose="020B0604020202020204" pitchFamily="34" charset="0"/>
                  <a:cs typeface="Arial" panose="020B0604020202020204" pitchFamily="34" charset="0"/>
                </a:rPr>
                <a:t> </a:t>
              </a:r>
              <a:r>
                <a:rPr lang="de-DE" sz="2400" dirty="0" err="1" smtClean="0">
                  <a:latin typeface="Arial" panose="020B0604020202020204" pitchFamily="34" charset="0"/>
                  <a:cs typeface="Arial" panose="020B0604020202020204" pitchFamily="34" charset="0"/>
                </a:rPr>
                <a:t>the</a:t>
              </a:r>
              <a:r>
                <a:rPr lang="de-DE" sz="2400" dirty="0" smtClean="0">
                  <a:latin typeface="Arial" panose="020B0604020202020204" pitchFamily="34" charset="0"/>
                  <a:cs typeface="Arial" panose="020B0604020202020204" pitchFamily="34" charset="0"/>
                </a:rPr>
                <a:t> </a:t>
              </a:r>
              <a:r>
                <a:rPr lang="de-DE" sz="2400" dirty="0" err="1" smtClean="0">
                  <a:latin typeface="Arial" panose="020B0604020202020204" pitchFamily="34" charset="0"/>
                  <a:cs typeface="Arial" panose="020B0604020202020204" pitchFamily="34" charset="0"/>
                </a:rPr>
                <a:t>day</a:t>
              </a:r>
              <a:endParaRPr lang="de-DE" sz="2400" dirty="0" smtClean="0">
                <a:latin typeface="Arial" panose="020B0604020202020204" pitchFamily="34" charset="0"/>
                <a:cs typeface="Arial" panose="020B0604020202020204" pitchFamily="34" charset="0"/>
              </a:endParaRPr>
            </a:p>
          </p:txBody>
        </p:sp>
      </p:grpSp>
      <p:grpSp>
        <p:nvGrpSpPr>
          <p:cNvPr id="7" name="Groupe 47"/>
          <p:cNvGrpSpPr/>
          <p:nvPr/>
        </p:nvGrpSpPr>
        <p:grpSpPr>
          <a:xfrm>
            <a:off x="310680" y="5168886"/>
            <a:ext cx="8833320" cy="1031393"/>
            <a:chOff x="251520" y="5649594"/>
            <a:chExt cx="8254632" cy="1031393"/>
          </a:xfrm>
        </p:grpSpPr>
        <p:grpSp>
          <p:nvGrpSpPr>
            <p:cNvPr id="8" name="Groupe 35"/>
            <p:cNvGrpSpPr/>
            <p:nvPr/>
          </p:nvGrpSpPr>
          <p:grpSpPr>
            <a:xfrm>
              <a:off x="251520" y="5649594"/>
              <a:ext cx="1086019" cy="1031393"/>
              <a:chOff x="1115617" y="5366084"/>
              <a:chExt cx="567482" cy="597071"/>
            </a:xfrm>
          </p:grpSpPr>
          <p:pic>
            <p:nvPicPr>
              <p:cNvPr id="10" name="Picture 2" descr="Bildergebnis für clock pic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0000" b="6460"/>
              <a:stretch/>
            </p:blipFill>
            <p:spPr bwMode="auto">
              <a:xfrm>
                <a:off x="1187624" y="5366084"/>
                <a:ext cx="319152" cy="5970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 descr="Bildergebnis für clock pic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816" r="-5634" b="11095"/>
              <a:stretch/>
            </p:blipFill>
            <p:spPr bwMode="auto">
              <a:xfrm rot="5400000">
                <a:off x="1230791" y="5445323"/>
                <a:ext cx="337134" cy="567482"/>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9" name="ZoneTexte 42"/>
            <p:cNvSpPr txBox="1"/>
            <p:nvPr/>
          </p:nvSpPr>
          <p:spPr>
            <a:xfrm>
              <a:off x="1792703" y="5805264"/>
              <a:ext cx="6713449" cy="830997"/>
            </a:xfrm>
            <a:prstGeom prst="rect">
              <a:avLst/>
            </a:prstGeom>
            <a:noFill/>
          </p:spPr>
          <p:txBody>
            <a:bodyPr wrap="square" rtlCol="0">
              <a:spAutoFit/>
            </a:bodyPr>
            <a:lstStyle/>
            <a:p>
              <a:r>
                <a:rPr lang="fr-BE" sz="2400" dirty="0" smtClean="0">
                  <a:latin typeface="Arial" panose="020B0604020202020204" pitchFamily="34" charset="0"/>
                  <a:cs typeface="Arial" panose="020B0604020202020204" pitchFamily="34" charset="0"/>
                </a:rPr>
                <a:t>= </a:t>
              </a:r>
              <a:r>
                <a:rPr lang="fr-BE" sz="2400" dirty="0" err="1" smtClean="0">
                  <a:latin typeface="Arial" panose="020B0604020202020204" pitchFamily="34" charset="0"/>
                  <a:cs typeface="Arial" panose="020B0604020202020204" pitchFamily="34" charset="0"/>
                </a:rPr>
                <a:t>Sleep</a:t>
              </a:r>
              <a:r>
                <a:rPr lang="fr-BE" sz="2400" dirty="0" smtClean="0">
                  <a:latin typeface="Arial" panose="020B0604020202020204" pitchFamily="34" charset="0"/>
                  <a:cs typeface="Arial" panose="020B0604020202020204" pitchFamily="34" charset="0"/>
                </a:rPr>
                <a:t> and </a:t>
              </a:r>
              <a:r>
                <a:rPr lang="fr-BE" sz="2400" dirty="0" err="1" smtClean="0">
                  <a:latin typeface="Arial" panose="020B0604020202020204" pitchFamily="34" charset="0"/>
                  <a:cs typeface="Arial" panose="020B0604020202020204" pitchFamily="34" charset="0"/>
                </a:rPr>
                <a:t>wakefulness</a:t>
              </a:r>
              <a:r>
                <a:rPr lang="fr-BE" sz="2400" dirty="0" smtClean="0">
                  <a:latin typeface="Arial" panose="020B0604020202020204" pitchFamily="34" charset="0"/>
                  <a:cs typeface="Arial" panose="020B0604020202020204" pitchFamily="34" charset="0"/>
                </a:rPr>
                <a:t> </a:t>
              </a:r>
              <a:r>
                <a:rPr lang="fr-BE" sz="2400" dirty="0" err="1" smtClean="0">
                  <a:latin typeface="Arial" panose="020B0604020202020204" pitchFamily="34" charset="0"/>
                  <a:cs typeface="Arial" panose="020B0604020202020204" pitchFamily="34" charset="0"/>
                </a:rPr>
                <a:t>inadequately</a:t>
              </a:r>
              <a:r>
                <a:rPr lang="fr-BE" sz="2400" dirty="0" smtClean="0">
                  <a:latin typeface="Arial" panose="020B0604020202020204" pitchFamily="34" charset="0"/>
                  <a:cs typeface="Arial" panose="020B0604020202020204" pitchFamily="34" charset="0"/>
                </a:rPr>
                <a:t> </a:t>
              </a:r>
              <a:r>
                <a:rPr lang="fr-BE" sz="2400" dirty="0" err="1" smtClean="0">
                  <a:latin typeface="Arial" panose="020B0604020202020204" pitchFamily="34" charset="0"/>
                  <a:cs typeface="Arial" panose="020B0604020202020204" pitchFamily="34" charset="0"/>
                </a:rPr>
                <a:t>distributed</a:t>
              </a:r>
              <a:r>
                <a:rPr lang="fr-BE" sz="2400" dirty="0" smtClean="0">
                  <a:latin typeface="Arial" panose="020B0604020202020204" pitchFamily="34" charset="0"/>
                  <a:cs typeface="Arial" panose="020B0604020202020204" pitchFamily="34" charset="0"/>
                </a:rPr>
                <a:t> over the 24-hour cycle</a:t>
              </a:r>
            </a:p>
          </p:txBody>
        </p:sp>
      </p:grpSp>
      <p:grpSp>
        <p:nvGrpSpPr>
          <p:cNvPr id="12" name="Groupe 11"/>
          <p:cNvGrpSpPr/>
          <p:nvPr/>
        </p:nvGrpSpPr>
        <p:grpSpPr>
          <a:xfrm>
            <a:off x="2658069" y="1406991"/>
            <a:ext cx="3827861" cy="2645772"/>
            <a:chOff x="677511" y="3728119"/>
            <a:chExt cx="2310313" cy="1913095"/>
          </a:xfrm>
        </p:grpSpPr>
        <p:pic>
          <p:nvPicPr>
            <p:cNvPr id="13" name="Picture 8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511" y="3728119"/>
              <a:ext cx="2310313" cy="191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Connecteur droit 13"/>
            <p:cNvCxnSpPr/>
            <p:nvPr/>
          </p:nvCxnSpPr>
          <p:spPr>
            <a:xfrm flipV="1">
              <a:off x="1166536" y="4005056"/>
              <a:ext cx="237104" cy="72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V="1">
              <a:off x="1475656" y="4221088"/>
              <a:ext cx="237128" cy="93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1763688" y="4488016"/>
              <a:ext cx="237128" cy="93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endCxn id="46" idx="3"/>
            </p:cNvCxnSpPr>
            <p:nvPr/>
          </p:nvCxnSpPr>
          <p:spPr>
            <a:xfrm flipV="1">
              <a:off x="2102624" y="4271992"/>
              <a:ext cx="114216" cy="114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a:endCxn id="45" idx="5"/>
            </p:cNvCxnSpPr>
            <p:nvPr/>
          </p:nvCxnSpPr>
          <p:spPr>
            <a:xfrm flipH="1" flipV="1">
              <a:off x="2102624" y="4055968"/>
              <a:ext cx="194920" cy="135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a:endCxn id="47" idx="5"/>
            </p:cNvCxnSpPr>
            <p:nvPr/>
          </p:nvCxnSpPr>
          <p:spPr>
            <a:xfrm flipH="1" flipV="1">
              <a:off x="2102640" y="4488032"/>
              <a:ext cx="165088" cy="258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a:endCxn id="48" idx="6"/>
            </p:cNvCxnSpPr>
            <p:nvPr/>
          </p:nvCxnSpPr>
          <p:spPr>
            <a:xfrm flipH="1" flipV="1">
              <a:off x="1763672" y="4589520"/>
              <a:ext cx="525144" cy="1778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a:endCxn id="48" idx="5"/>
            </p:cNvCxnSpPr>
            <p:nvPr/>
          </p:nvCxnSpPr>
          <p:spPr>
            <a:xfrm flipH="1" flipV="1">
              <a:off x="1742584" y="4640432"/>
              <a:ext cx="114200" cy="516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a:endCxn id="44" idx="4"/>
            </p:cNvCxnSpPr>
            <p:nvPr/>
          </p:nvCxnSpPr>
          <p:spPr>
            <a:xfrm flipV="1">
              <a:off x="1721480" y="4293080"/>
              <a:ext cx="42216" cy="2455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a:stCxn id="44" idx="6"/>
            </p:cNvCxnSpPr>
            <p:nvPr/>
          </p:nvCxnSpPr>
          <p:spPr>
            <a:xfrm flipV="1">
              <a:off x="1835696" y="4005064"/>
              <a:ext cx="216016" cy="216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a:endCxn id="44" idx="5"/>
            </p:cNvCxnSpPr>
            <p:nvPr/>
          </p:nvCxnSpPr>
          <p:spPr>
            <a:xfrm>
              <a:off x="1475656" y="4005056"/>
              <a:ext cx="338952" cy="266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a:endCxn id="47" idx="2"/>
            </p:cNvCxnSpPr>
            <p:nvPr/>
          </p:nvCxnSpPr>
          <p:spPr>
            <a:xfrm>
              <a:off x="1763688" y="4242184"/>
              <a:ext cx="216040" cy="194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a:stCxn id="45" idx="4"/>
            </p:cNvCxnSpPr>
            <p:nvPr/>
          </p:nvCxnSpPr>
          <p:spPr>
            <a:xfrm>
              <a:off x="2051712" y="4077056"/>
              <a:ext cx="24" cy="3389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1115616" y="4077072"/>
              <a:ext cx="338952" cy="266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1094528" y="4365104"/>
              <a:ext cx="309112" cy="21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a:endCxn id="48" idx="6"/>
            </p:cNvCxnSpPr>
            <p:nvPr/>
          </p:nvCxnSpPr>
          <p:spPr>
            <a:xfrm>
              <a:off x="1424736" y="4365104"/>
              <a:ext cx="338936" cy="224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a:stCxn id="39" idx="1"/>
              <a:endCxn id="47" idx="6"/>
            </p:cNvCxnSpPr>
            <p:nvPr/>
          </p:nvCxnSpPr>
          <p:spPr>
            <a:xfrm flipH="1" flipV="1">
              <a:off x="2123728" y="4437120"/>
              <a:ext cx="309136" cy="930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a:stCxn id="39" idx="1"/>
            </p:cNvCxnSpPr>
            <p:nvPr/>
          </p:nvCxnSpPr>
          <p:spPr>
            <a:xfrm flipH="1" flipV="1">
              <a:off x="2267744" y="4250904"/>
              <a:ext cx="165120" cy="279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V="1">
              <a:off x="2339752" y="4581128"/>
              <a:ext cx="114216" cy="114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a:endCxn id="45" idx="2"/>
            </p:cNvCxnSpPr>
            <p:nvPr/>
          </p:nvCxnSpPr>
          <p:spPr>
            <a:xfrm>
              <a:off x="1514442" y="4005056"/>
              <a:ext cx="465270" cy="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Connecteur droit 33"/>
            <p:cNvCxnSpPr>
              <a:endCxn id="41" idx="7"/>
            </p:cNvCxnSpPr>
            <p:nvPr/>
          </p:nvCxnSpPr>
          <p:spPr>
            <a:xfrm flipH="1">
              <a:off x="1094528" y="4091976"/>
              <a:ext cx="23222" cy="22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a:endCxn id="43" idx="0"/>
            </p:cNvCxnSpPr>
            <p:nvPr/>
          </p:nvCxnSpPr>
          <p:spPr>
            <a:xfrm flipH="1">
              <a:off x="1403640" y="4015596"/>
              <a:ext cx="76594" cy="2775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2" descr="Bildergebnis für clock pictu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5616" y="4563950"/>
              <a:ext cx="521234" cy="521234"/>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e 36"/>
            <p:cNvGrpSpPr/>
            <p:nvPr/>
          </p:nvGrpSpPr>
          <p:grpSpPr>
            <a:xfrm>
              <a:off x="971616" y="3933056"/>
              <a:ext cx="1584160" cy="1296144"/>
              <a:chOff x="971616" y="3933056"/>
              <a:chExt cx="1584160" cy="1296144"/>
            </a:xfrm>
            <a:gradFill>
              <a:gsLst>
                <a:gs pos="0">
                  <a:schemeClr val="accent3">
                    <a:lumMod val="50000"/>
                  </a:schemeClr>
                </a:gs>
                <a:gs pos="50000">
                  <a:schemeClr val="accent3">
                    <a:lumMod val="60000"/>
                    <a:lumOff val="40000"/>
                  </a:schemeClr>
                </a:gs>
                <a:gs pos="100000">
                  <a:srgbClr val="92D050"/>
                </a:gs>
              </a:gsLst>
              <a:lin ang="5400000" scaled="0"/>
            </a:gradFill>
          </p:grpSpPr>
          <p:grpSp>
            <p:nvGrpSpPr>
              <p:cNvPr id="38" name="Groupe 37"/>
              <p:cNvGrpSpPr/>
              <p:nvPr/>
            </p:nvGrpSpPr>
            <p:grpSpPr>
              <a:xfrm>
                <a:off x="971616" y="3933056"/>
                <a:ext cx="1368136" cy="1296144"/>
                <a:chOff x="971616" y="3933056"/>
                <a:chExt cx="1368136" cy="1296144"/>
              </a:xfrm>
              <a:grpFill/>
            </p:grpSpPr>
            <p:sp>
              <p:nvSpPr>
                <p:cNvPr id="40" name="Ellipse 39"/>
                <p:cNvSpPr/>
                <p:nvPr/>
              </p:nvSpPr>
              <p:spPr>
                <a:xfrm>
                  <a:off x="1043624" y="4005064"/>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 name="Ellipse 40"/>
                <p:cNvSpPr/>
                <p:nvPr/>
              </p:nvSpPr>
              <p:spPr>
                <a:xfrm>
                  <a:off x="971616" y="4293096"/>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Ellipse 41"/>
                <p:cNvSpPr/>
                <p:nvPr/>
              </p:nvSpPr>
              <p:spPr>
                <a:xfrm>
                  <a:off x="1403664" y="3933056"/>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 name="Ellipse 42"/>
                <p:cNvSpPr/>
                <p:nvPr/>
              </p:nvSpPr>
              <p:spPr>
                <a:xfrm>
                  <a:off x="1331640" y="4293112"/>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 name="Ellipse 43"/>
                <p:cNvSpPr/>
                <p:nvPr/>
              </p:nvSpPr>
              <p:spPr>
                <a:xfrm>
                  <a:off x="1691696" y="414908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Ellipse 44"/>
                <p:cNvSpPr/>
                <p:nvPr/>
              </p:nvSpPr>
              <p:spPr>
                <a:xfrm>
                  <a:off x="1979712" y="3933056"/>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Ellipse 45"/>
                <p:cNvSpPr/>
                <p:nvPr/>
              </p:nvSpPr>
              <p:spPr>
                <a:xfrm>
                  <a:off x="2195752" y="414908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 name="Ellipse 46"/>
                <p:cNvSpPr/>
                <p:nvPr/>
              </p:nvSpPr>
              <p:spPr>
                <a:xfrm>
                  <a:off x="1979728" y="436512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Ellipse 47"/>
                <p:cNvSpPr/>
                <p:nvPr/>
              </p:nvSpPr>
              <p:spPr>
                <a:xfrm>
                  <a:off x="1619672" y="451752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Ellipse 48"/>
                <p:cNvSpPr/>
                <p:nvPr/>
              </p:nvSpPr>
              <p:spPr>
                <a:xfrm>
                  <a:off x="2195736" y="466992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 name="Ellipse 49"/>
                <p:cNvSpPr/>
                <p:nvPr/>
              </p:nvSpPr>
              <p:spPr>
                <a:xfrm>
                  <a:off x="1763704" y="508520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39" name="Ellipse 38"/>
              <p:cNvSpPr/>
              <p:nvPr/>
            </p:nvSpPr>
            <p:spPr>
              <a:xfrm>
                <a:off x="2411776" y="450912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sp>
        <p:nvSpPr>
          <p:cNvPr id="51" name="Rechteck 1"/>
          <p:cNvSpPr/>
          <p:nvPr/>
        </p:nvSpPr>
        <p:spPr>
          <a:xfrm>
            <a:off x="58738" y="210706"/>
            <a:ext cx="8348662" cy="553998"/>
          </a:xfrm>
          <a:prstGeom prst="rect">
            <a:avLst/>
          </a:prstGeom>
        </p:spPr>
        <p:txBody>
          <a:bodyPr>
            <a:spAutoFit/>
          </a:bodyPr>
          <a:lstStyle/>
          <a:p>
            <a:r>
              <a:rPr lang="fr-BE" sz="3000" dirty="0" err="1" smtClean="0">
                <a:latin typeface="Arial" panose="020B0604020202020204" pitchFamily="34" charset="0"/>
                <a:cs typeface="Arial" panose="020B0604020202020204" pitchFamily="34" charset="0"/>
              </a:rPr>
              <a:t>Sleep-wake</a:t>
            </a:r>
            <a:r>
              <a:rPr lang="fr-BE" sz="3000" dirty="0" smtClean="0">
                <a:latin typeface="Arial" panose="020B0604020202020204" pitchFamily="34" charset="0"/>
                <a:cs typeface="Arial" panose="020B0604020202020204" pitchFamily="34" charset="0"/>
              </a:rPr>
              <a:t> </a:t>
            </a:r>
            <a:r>
              <a:rPr lang="fr-BE" sz="3000" dirty="0" err="1" smtClean="0">
                <a:latin typeface="Arial" panose="020B0604020202020204" pitchFamily="34" charset="0"/>
                <a:cs typeface="Arial" panose="020B0604020202020204" pitchFamily="34" charset="0"/>
              </a:rPr>
              <a:t>regulation</a:t>
            </a:r>
            <a:r>
              <a:rPr lang="fr-BE" sz="3000" dirty="0" smtClean="0">
                <a:latin typeface="Arial" panose="020B0604020202020204" pitchFamily="34" charset="0"/>
                <a:cs typeface="Arial" panose="020B0604020202020204" pitchFamily="34" charset="0"/>
              </a:rPr>
              <a:t> &amp; </a:t>
            </a:r>
            <a:r>
              <a:rPr lang="fr-BE" sz="3000" dirty="0" err="1" smtClean="0">
                <a:latin typeface="Arial" panose="020B0604020202020204" pitchFamily="34" charset="0"/>
                <a:cs typeface="Arial" panose="020B0604020202020204" pitchFamily="34" charset="0"/>
              </a:rPr>
              <a:t>brain</a:t>
            </a:r>
            <a:r>
              <a:rPr lang="fr-BE" sz="3000" dirty="0" smtClean="0">
                <a:latin typeface="Arial" panose="020B0604020202020204" pitchFamily="34" charset="0"/>
                <a:cs typeface="Arial" panose="020B0604020202020204" pitchFamily="34" charset="0"/>
              </a:rPr>
              <a:t> </a:t>
            </a:r>
            <a:r>
              <a:rPr lang="fr-BE" sz="3000" dirty="0" err="1" smtClean="0">
                <a:latin typeface="Arial" panose="020B0604020202020204" pitchFamily="34" charset="0"/>
                <a:cs typeface="Arial" panose="020B0604020202020204" pitchFamily="34" charset="0"/>
              </a:rPr>
              <a:t>aging</a:t>
            </a:r>
            <a:r>
              <a:rPr lang="fr-BE" sz="3000" dirty="0" smtClean="0">
                <a:latin typeface="Arial" panose="020B0604020202020204" pitchFamily="34" charset="0"/>
                <a:cs typeface="Arial" panose="020B0604020202020204" pitchFamily="34" charset="0"/>
              </a:rPr>
              <a:t>?</a:t>
            </a:r>
            <a:endParaRPr lang="en-US" sz="3000" dirty="0">
              <a:latin typeface="Arial" panose="020B0604020202020204" pitchFamily="34" charset="0"/>
              <a:cs typeface="Arial" panose="020B0604020202020204" pitchFamily="34" charset="0"/>
            </a:endParaRPr>
          </a:p>
        </p:txBody>
      </p:sp>
      <p:cxnSp>
        <p:nvCxnSpPr>
          <p:cNvPr id="52" name="Gerade Verbindung 207"/>
          <p:cNvCxnSpPr/>
          <p:nvPr/>
        </p:nvCxnSpPr>
        <p:spPr>
          <a:xfrm>
            <a:off x="0" y="974943"/>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53" name="Рисунок 5" descr="Logo_CRC_IVI.tif"/>
          <p:cNvPicPr>
            <a:picLocks noChangeAspect="1"/>
          </p:cNvPicPr>
          <p:nvPr/>
        </p:nvPicPr>
        <p:blipFill>
          <a:blip r:embed="rId8" cstate="print"/>
          <a:srcRect l="7141" t="7899" r="82016" b="70411"/>
          <a:stretch>
            <a:fillRect/>
          </a:stretch>
        </p:blipFill>
        <p:spPr>
          <a:xfrm>
            <a:off x="8151582" y="332656"/>
            <a:ext cx="636677" cy="716416"/>
          </a:xfrm>
          <a:prstGeom prst="rect">
            <a:avLst/>
          </a:prstGeom>
        </p:spPr>
      </p:pic>
    </p:spTree>
    <p:extLst>
      <p:ext uri="{BB962C8B-B14F-4D97-AF65-F5344CB8AC3E}">
        <p14:creationId xmlns:p14="http://schemas.microsoft.com/office/powerpoint/2010/main" val="14064009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ChangeArrowheads="1"/>
          </p:cNvSpPr>
          <p:nvPr/>
        </p:nvSpPr>
        <p:spPr bwMode="auto">
          <a:xfrm>
            <a:off x="1491108" y="2192033"/>
            <a:ext cx="2016125" cy="636588"/>
          </a:xfrm>
          <a:prstGeom prst="rect">
            <a:avLst/>
          </a:prstGeom>
          <a:noFill/>
          <a:ln w="25400">
            <a:solidFill>
              <a:schemeClr val="tx1"/>
            </a:solidFill>
            <a:miter lim="800000"/>
            <a:headEnd type="none" w="sm" len="sm"/>
            <a:tailEnd type="none" w="sm" len="sm"/>
          </a:ln>
          <a:effectLst/>
          <a:extLst>
            <a:ext uri="{909E8E84-426E-40DD-AFC4-6F175D3DCCD1}">
              <a14:hiddenFill xmlns:a14="http://schemas.microsoft.com/office/drawing/2010/main">
                <a:solidFill>
                  <a:srgbClr val="3366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400" b="1" dirty="0" smtClean="0">
                <a:solidFill>
                  <a:srgbClr val="0000CC"/>
                </a:solidFill>
                <a:latin typeface="+mj-lt"/>
              </a:rPr>
              <a:t>Cognition</a:t>
            </a:r>
            <a:endParaRPr lang="en-US" sz="2400" b="1" dirty="0">
              <a:solidFill>
                <a:srgbClr val="0000CC"/>
              </a:solidFill>
              <a:latin typeface="+mj-lt"/>
            </a:endParaRPr>
          </a:p>
        </p:txBody>
      </p:sp>
      <p:sp>
        <p:nvSpPr>
          <p:cNvPr id="18" name="AutoShape 24"/>
          <p:cNvSpPr>
            <a:spLocks noChangeArrowheads="1"/>
          </p:cNvSpPr>
          <p:nvPr/>
        </p:nvSpPr>
        <p:spPr bwMode="auto">
          <a:xfrm rot="10800000">
            <a:off x="2336204" y="3221353"/>
            <a:ext cx="440975" cy="720080"/>
          </a:xfrm>
          <a:prstGeom prst="upArrow">
            <a:avLst>
              <a:gd name="adj1" fmla="val 50000"/>
              <a:gd name="adj2" fmla="val 34912"/>
            </a:avLst>
          </a:prstGeom>
          <a:solidFill>
            <a:schemeClr val="bg1">
              <a:lumMod val="65000"/>
            </a:schemeClr>
          </a:solidFill>
          <a:ln w="9525">
            <a:noFill/>
            <a:miter lim="800000"/>
            <a:headEnd/>
            <a:tailEnd/>
          </a:ln>
          <a:effectLst/>
          <a:extLst/>
        </p:spPr>
        <p:txBody>
          <a:bodyPr wrap="none" anchor="ctr"/>
          <a:lstStyle/>
          <a:p>
            <a:endParaRPr lang="de-DE">
              <a:latin typeface="+mj-lt"/>
            </a:endParaRPr>
          </a:p>
        </p:txBody>
      </p:sp>
      <p:sp>
        <p:nvSpPr>
          <p:cNvPr id="275" name="Rectangle 274"/>
          <p:cNvSpPr/>
          <p:nvPr/>
        </p:nvSpPr>
        <p:spPr>
          <a:xfrm>
            <a:off x="1442838" y="4094741"/>
            <a:ext cx="2150974" cy="369332"/>
          </a:xfrm>
          <a:prstGeom prst="rect">
            <a:avLst/>
          </a:prstGeom>
          <a:solidFill>
            <a:schemeClr val="bg1"/>
          </a:solidFill>
        </p:spPr>
        <p:txBody>
          <a:bodyPr wrap="none">
            <a:spAutoFit/>
          </a:bodyPr>
          <a:lstStyle/>
          <a:p>
            <a:pPr algn="ctr" eaLnBrk="0" hangingPunct="0"/>
            <a:r>
              <a:rPr lang="en-US" b="1" dirty="0">
                <a:latin typeface="Arial" panose="020B0604020202020204" pitchFamily="34" charset="0"/>
                <a:cs typeface="Arial" panose="020B0604020202020204" pitchFamily="34" charset="0"/>
              </a:rPr>
              <a:t>Sleep-Wake Cycle</a:t>
            </a:r>
          </a:p>
        </p:txBody>
      </p:sp>
      <p:grpSp>
        <p:nvGrpSpPr>
          <p:cNvPr id="314" name="Groupe 313"/>
          <p:cNvGrpSpPr/>
          <p:nvPr/>
        </p:nvGrpSpPr>
        <p:grpSpPr>
          <a:xfrm>
            <a:off x="1428447" y="1308258"/>
            <a:ext cx="2310313" cy="1913095"/>
            <a:chOff x="677511" y="3728119"/>
            <a:chExt cx="2310313" cy="1913095"/>
          </a:xfrm>
        </p:grpSpPr>
        <p:pic>
          <p:nvPicPr>
            <p:cNvPr id="276" name="Picture 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511" y="3728119"/>
              <a:ext cx="2310313" cy="191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7" name="Connecteur droit 276"/>
            <p:cNvCxnSpPr/>
            <p:nvPr/>
          </p:nvCxnSpPr>
          <p:spPr>
            <a:xfrm flipV="1">
              <a:off x="1166536" y="4005056"/>
              <a:ext cx="237104" cy="72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Connecteur droit 277"/>
            <p:cNvCxnSpPr/>
            <p:nvPr/>
          </p:nvCxnSpPr>
          <p:spPr>
            <a:xfrm flipV="1">
              <a:off x="1475656" y="4221088"/>
              <a:ext cx="237128" cy="93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Connecteur droit 278"/>
            <p:cNvCxnSpPr/>
            <p:nvPr/>
          </p:nvCxnSpPr>
          <p:spPr>
            <a:xfrm flipV="1">
              <a:off x="1763688" y="4488016"/>
              <a:ext cx="237128" cy="93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 name="Connecteur droit 279"/>
            <p:cNvCxnSpPr>
              <a:endCxn id="309" idx="3"/>
            </p:cNvCxnSpPr>
            <p:nvPr/>
          </p:nvCxnSpPr>
          <p:spPr>
            <a:xfrm flipV="1">
              <a:off x="2102624" y="4271992"/>
              <a:ext cx="114216" cy="114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Connecteur droit 280"/>
            <p:cNvCxnSpPr>
              <a:endCxn id="308" idx="5"/>
            </p:cNvCxnSpPr>
            <p:nvPr/>
          </p:nvCxnSpPr>
          <p:spPr>
            <a:xfrm flipH="1" flipV="1">
              <a:off x="2102624" y="4055968"/>
              <a:ext cx="194920" cy="135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Connecteur droit 281"/>
            <p:cNvCxnSpPr>
              <a:endCxn id="310" idx="5"/>
            </p:cNvCxnSpPr>
            <p:nvPr/>
          </p:nvCxnSpPr>
          <p:spPr>
            <a:xfrm flipH="1" flipV="1">
              <a:off x="2102640" y="4488032"/>
              <a:ext cx="165088" cy="258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Connecteur droit 282"/>
            <p:cNvCxnSpPr>
              <a:endCxn id="311" idx="6"/>
            </p:cNvCxnSpPr>
            <p:nvPr/>
          </p:nvCxnSpPr>
          <p:spPr>
            <a:xfrm flipH="1" flipV="1">
              <a:off x="1763672" y="4589520"/>
              <a:ext cx="525144" cy="1778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Connecteur droit 283"/>
            <p:cNvCxnSpPr>
              <a:endCxn id="311" idx="5"/>
            </p:cNvCxnSpPr>
            <p:nvPr/>
          </p:nvCxnSpPr>
          <p:spPr>
            <a:xfrm flipH="1" flipV="1">
              <a:off x="1742584" y="4640432"/>
              <a:ext cx="114200" cy="516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Connecteur droit 284"/>
            <p:cNvCxnSpPr>
              <a:endCxn id="307" idx="4"/>
            </p:cNvCxnSpPr>
            <p:nvPr/>
          </p:nvCxnSpPr>
          <p:spPr>
            <a:xfrm flipV="1">
              <a:off x="1721480" y="4293080"/>
              <a:ext cx="42216" cy="2455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Connecteur droit 285"/>
            <p:cNvCxnSpPr>
              <a:stCxn id="307" idx="6"/>
            </p:cNvCxnSpPr>
            <p:nvPr/>
          </p:nvCxnSpPr>
          <p:spPr>
            <a:xfrm flipV="1">
              <a:off x="1835696" y="4005064"/>
              <a:ext cx="216016" cy="216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Connecteur droit 286"/>
            <p:cNvCxnSpPr>
              <a:endCxn id="307" idx="5"/>
            </p:cNvCxnSpPr>
            <p:nvPr/>
          </p:nvCxnSpPr>
          <p:spPr>
            <a:xfrm>
              <a:off x="1475656" y="4005056"/>
              <a:ext cx="338952" cy="266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Connecteur droit 287"/>
            <p:cNvCxnSpPr>
              <a:endCxn id="310" idx="2"/>
            </p:cNvCxnSpPr>
            <p:nvPr/>
          </p:nvCxnSpPr>
          <p:spPr>
            <a:xfrm>
              <a:off x="1763688" y="4242184"/>
              <a:ext cx="216040" cy="194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Connecteur droit 288"/>
            <p:cNvCxnSpPr>
              <a:stCxn id="308" idx="4"/>
            </p:cNvCxnSpPr>
            <p:nvPr/>
          </p:nvCxnSpPr>
          <p:spPr>
            <a:xfrm>
              <a:off x="2051712" y="4077056"/>
              <a:ext cx="24" cy="3389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Connecteur droit 289"/>
            <p:cNvCxnSpPr/>
            <p:nvPr/>
          </p:nvCxnSpPr>
          <p:spPr>
            <a:xfrm>
              <a:off x="1115616" y="4077072"/>
              <a:ext cx="338952" cy="266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Connecteur droit 290"/>
            <p:cNvCxnSpPr/>
            <p:nvPr/>
          </p:nvCxnSpPr>
          <p:spPr>
            <a:xfrm>
              <a:off x="1094528" y="4365104"/>
              <a:ext cx="309112" cy="21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Connecteur droit 291"/>
            <p:cNvCxnSpPr>
              <a:endCxn id="311" idx="6"/>
            </p:cNvCxnSpPr>
            <p:nvPr/>
          </p:nvCxnSpPr>
          <p:spPr>
            <a:xfrm>
              <a:off x="1424736" y="4365104"/>
              <a:ext cx="338936" cy="224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Connecteur droit 292"/>
            <p:cNvCxnSpPr>
              <a:stCxn id="302" idx="1"/>
              <a:endCxn id="310" idx="6"/>
            </p:cNvCxnSpPr>
            <p:nvPr/>
          </p:nvCxnSpPr>
          <p:spPr>
            <a:xfrm flipH="1" flipV="1">
              <a:off x="2123728" y="4437120"/>
              <a:ext cx="309136" cy="930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4" name="Connecteur droit 293"/>
            <p:cNvCxnSpPr>
              <a:stCxn id="302" idx="1"/>
            </p:cNvCxnSpPr>
            <p:nvPr/>
          </p:nvCxnSpPr>
          <p:spPr>
            <a:xfrm flipH="1" flipV="1">
              <a:off x="2267744" y="4250904"/>
              <a:ext cx="165120" cy="279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Connecteur droit 294"/>
            <p:cNvCxnSpPr/>
            <p:nvPr/>
          </p:nvCxnSpPr>
          <p:spPr>
            <a:xfrm flipV="1">
              <a:off x="2339752" y="4581128"/>
              <a:ext cx="114216" cy="114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Connecteur droit 295"/>
            <p:cNvCxnSpPr>
              <a:endCxn id="308" idx="2"/>
            </p:cNvCxnSpPr>
            <p:nvPr/>
          </p:nvCxnSpPr>
          <p:spPr>
            <a:xfrm>
              <a:off x="1514442" y="4005056"/>
              <a:ext cx="4652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Connecteur droit 296"/>
            <p:cNvCxnSpPr>
              <a:endCxn id="304" idx="7"/>
            </p:cNvCxnSpPr>
            <p:nvPr/>
          </p:nvCxnSpPr>
          <p:spPr>
            <a:xfrm flipH="1">
              <a:off x="1094528" y="4091976"/>
              <a:ext cx="23222" cy="22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Connecteur droit 297"/>
            <p:cNvCxnSpPr>
              <a:endCxn id="306" idx="0"/>
            </p:cNvCxnSpPr>
            <p:nvPr/>
          </p:nvCxnSpPr>
          <p:spPr>
            <a:xfrm flipH="1">
              <a:off x="1403640" y="4015596"/>
              <a:ext cx="76594" cy="2775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99" name="Picture 2" descr="Bildergebnis für clock pic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4563950"/>
              <a:ext cx="521234" cy="521234"/>
            </a:xfrm>
            <a:prstGeom prst="rect">
              <a:avLst/>
            </a:prstGeom>
            <a:noFill/>
            <a:extLst>
              <a:ext uri="{909E8E84-426E-40DD-AFC4-6F175D3DCCD1}">
                <a14:hiddenFill xmlns:a14="http://schemas.microsoft.com/office/drawing/2010/main">
                  <a:solidFill>
                    <a:srgbClr val="FFFFFF"/>
                  </a:solidFill>
                </a14:hiddenFill>
              </a:ext>
            </a:extLst>
          </p:spPr>
        </p:pic>
        <p:grpSp>
          <p:nvGrpSpPr>
            <p:cNvPr id="300" name="Groupe 299"/>
            <p:cNvGrpSpPr/>
            <p:nvPr/>
          </p:nvGrpSpPr>
          <p:grpSpPr>
            <a:xfrm>
              <a:off x="971616" y="3933056"/>
              <a:ext cx="1584160" cy="1296144"/>
              <a:chOff x="971616" y="3933056"/>
              <a:chExt cx="1584160" cy="1296144"/>
            </a:xfrm>
            <a:gradFill>
              <a:gsLst>
                <a:gs pos="0">
                  <a:schemeClr val="accent3">
                    <a:lumMod val="50000"/>
                  </a:schemeClr>
                </a:gs>
                <a:gs pos="50000">
                  <a:schemeClr val="accent3">
                    <a:lumMod val="60000"/>
                    <a:lumOff val="40000"/>
                  </a:schemeClr>
                </a:gs>
                <a:gs pos="100000">
                  <a:srgbClr val="92D050"/>
                </a:gs>
              </a:gsLst>
              <a:lin ang="5400000" scaled="0"/>
            </a:gradFill>
          </p:grpSpPr>
          <p:grpSp>
            <p:nvGrpSpPr>
              <p:cNvPr id="301" name="Groupe 300"/>
              <p:cNvGrpSpPr/>
              <p:nvPr/>
            </p:nvGrpSpPr>
            <p:grpSpPr>
              <a:xfrm>
                <a:off x="971616" y="3933056"/>
                <a:ext cx="1368136" cy="1296144"/>
                <a:chOff x="971616" y="3933056"/>
                <a:chExt cx="1368136" cy="1296144"/>
              </a:xfrm>
              <a:grpFill/>
            </p:grpSpPr>
            <p:sp>
              <p:nvSpPr>
                <p:cNvPr id="303" name="Ellipse 302"/>
                <p:cNvSpPr/>
                <p:nvPr/>
              </p:nvSpPr>
              <p:spPr>
                <a:xfrm>
                  <a:off x="1043624" y="4005064"/>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4" name="Ellipse 303"/>
                <p:cNvSpPr/>
                <p:nvPr/>
              </p:nvSpPr>
              <p:spPr>
                <a:xfrm>
                  <a:off x="971616" y="4293096"/>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5" name="Ellipse 304"/>
                <p:cNvSpPr/>
                <p:nvPr/>
              </p:nvSpPr>
              <p:spPr>
                <a:xfrm>
                  <a:off x="1403664" y="3933056"/>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6" name="Ellipse 305"/>
                <p:cNvSpPr/>
                <p:nvPr/>
              </p:nvSpPr>
              <p:spPr>
                <a:xfrm>
                  <a:off x="1331640" y="4293112"/>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7" name="Ellipse 306"/>
                <p:cNvSpPr/>
                <p:nvPr/>
              </p:nvSpPr>
              <p:spPr>
                <a:xfrm>
                  <a:off x="1691696" y="414908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8" name="Ellipse 307"/>
                <p:cNvSpPr/>
                <p:nvPr/>
              </p:nvSpPr>
              <p:spPr>
                <a:xfrm>
                  <a:off x="1979712" y="3933056"/>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9" name="Ellipse 308"/>
                <p:cNvSpPr/>
                <p:nvPr/>
              </p:nvSpPr>
              <p:spPr>
                <a:xfrm>
                  <a:off x="2195752" y="414908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0" name="Ellipse 309"/>
                <p:cNvSpPr/>
                <p:nvPr/>
              </p:nvSpPr>
              <p:spPr>
                <a:xfrm>
                  <a:off x="1979728" y="436512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1" name="Ellipse 310"/>
                <p:cNvSpPr/>
                <p:nvPr/>
              </p:nvSpPr>
              <p:spPr>
                <a:xfrm>
                  <a:off x="1619672" y="451752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2" name="Ellipse 311"/>
                <p:cNvSpPr/>
                <p:nvPr/>
              </p:nvSpPr>
              <p:spPr>
                <a:xfrm>
                  <a:off x="2195736" y="466992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3" name="Ellipse 312"/>
                <p:cNvSpPr/>
                <p:nvPr/>
              </p:nvSpPr>
              <p:spPr>
                <a:xfrm>
                  <a:off x="1763704" y="508520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302" name="Ellipse 301"/>
              <p:cNvSpPr/>
              <p:nvPr/>
            </p:nvSpPr>
            <p:spPr>
              <a:xfrm>
                <a:off x="2411776" y="450912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grpSp>
        <p:nvGrpSpPr>
          <p:cNvPr id="239" name="Groupe 238"/>
          <p:cNvGrpSpPr/>
          <p:nvPr/>
        </p:nvGrpSpPr>
        <p:grpSpPr>
          <a:xfrm>
            <a:off x="5388887" y="1308258"/>
            <a:ext cx="2310313" cy="1913095"/>
            <a:chOff x="677511" y="3728119"/>
            <a:chExt cx="2310313" cy="1913095"/>
          </a:xfrm>
        </p:grpSpPr>
        <p:pic>
          <p:nvPicPr>
            <p:cNvPr id="240" name="Picture 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511" y="3728119"/>
              <a:ext cx="2310313" cy="191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1" name="Connecteur droit 240"/>
            <p:cNvCxnSpPr/>
            <p:nvPr/>
          </p:nvCxnSpPr>
          <p:spPr>
            <a:xfrm flipV="1">
              <a:off x="1166536" y="4005056"/>
              <a:ext cx="237104" cy="72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Connecteur droit 241"/>
            <p:cNvCxnSpPr/>
            <p:nvPr/>
          </p:nvCxnSpPr>
          <p:spPr>
            <a:xfrm flipV="1">
              <a:off x="1475656" y="4221088"/>
              <a:ext cx="237128" cy="93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Connecteur droit 242"/>
            <p:cNvCxnSpPr/>
            <p:nvPr/>
          </p:nvCxnSpPr>
          <p:spPr>
            <a:xfrm flipV="1">
              <a:off x="1763688" y="4488016"/>
              <a:ext cx="237128" cy="93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Connecteur droit 243"/>
            <p:cNvCxnSpPr>
              <a:endCxn id="273" idx="3"/>
            </p:cNvCxnSpPr>
            <p:nvPr/>
          </p:nvCxnSpPr>
          <p:spPr>
            <a:xfrm flipV="1">
              <a:off x="2102624" y="4271992"/>
              <a:ext cx="114216" cy="114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Connecteur droit 244"/>
            <p:cNvCxnSpPr>
              <a:endCxn id="272" idx="5"/>
            </p:cNvCxnSpPr>
            <p:nvPr/>
          </p:nvCxnSpPr>
          <p:spPr>
            <a:xfrm flipH="1" flipV="1">
              <a:off x="2102624" y="4055968"/>
              <a:ext cx="194920" cy="135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Connecteur droit 245"/>
            <p:cNvCxnSpPr>
              <a:endCxn id="315" idx="5"/>
            </p:cNvCxnSpPr>
            <p:nvPr/>
          </p:nvCxnSpPr>
          <p:spPr>
            <a:xfrm flipH="1" flipV="1">
              <a:off x="2102640" y="4488032"/>
              <a:ext cx="165088" cy="258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Connecteur droit 246"/>
            <p:cNvCxnSpPr>
              <a:endCxn id="316" idx="6"/>
            </p:cNvCxnSpPr>
            <p:nvPr/>
          </p:nvCxnSpPr>
          <p:spPr>
            <a:xfrm flipH="1" flipV="1">
              <a:off x="1763672" y="4589520"/>
              <a:ext cx="525144" cy="1778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Connecteur droit 247"/>
            <p:cNvCxnSpPr>
              <a:endCxn id="316" idx="5"/>
            </p:cNvCxnSpPr>
            <p:nvPr/>
          </p:nvCxnSpPr>
          <p:spPr>
            <a:xfrm flipH="1" flipV="1">
              <a:off x="1742584" y="4640432"/>
              <a:ext cx="114200" cy="516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Connecteur droit 248"/>
            <p:cNvCxnSpPr>
              <a:endCxn id="271" idx="4"/>
            </p:cNvCxnSpPr>
            <p:nvPr/>
          </p:nvCxnSpPr>
          <p:spPr>
            <a:xfrm flipV="1">
              <a:off x="1721480" y="4293080"/>
              <a:ext cx="42216" cy="2455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Connecteur droit 249"/>
            <p:cNvCxnSpPr>
              <a:stCxn id="271" idx="6"/>
            </p:cNvCxnSpPr>
            <p:nvPr/>
          </p:nvCxnSpPr>
          <p:spPr>
            <a:xfrm flipV="1">
              <a:off x="1835696" y="4005064"/>
              <a:ext cx="216016" cy="216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Connecteur droit 250"/>
            <p:cNvCxnSpPr>
              <a:endCxn id="271" idx="5"/>
            </p:cNvCxnSpPr>
            <p:nvPr/>
          </p:nvCxnSpPr>
          <p:spPr>
            <a:xfrm>
              <a:off x="1475656" y="4005056"/>
              <a:ext cx="338952" cy="266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Connecteur droit 251"/>
            <p:cNvCxnSpPr>
              <a:endCxn id="315" idx="2"/>
            </p:cNvCxnSpPr>
            <p:nvPr/>
          </p:nvCxnSpPr>
          <p:spPr>
            <a:xfrm>
              <a:off x="1763688" y="4242184"/>
              <a:ext cx="216040" cy="194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Connecteur droit 252"/>
            <p:cNvCxnSpPr>
              <a:stCxn id="272" idx="4"/>
            </p:cNvCxnSpPr>
            <p:nvPr/>
          </p:nvCxnSpPr>
          <p:spPr>
            <a:xfrm>
              <a:off x="2051712" y="4077056"/>
              <a:ext cx="24" cy="3389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Connecteur droit 253"/>
            <p:cNvCxnSpPr/>
            <p:nvPr/>
          </p:nvCxnSpPr>
          <p:spPr>
            <a:xfrm>
              <a:off x="1115616" y="4077072"/>
              <a:ext cx="338952" cy="266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Connecteur droit 254"/>
            <p:cNvCxnSpPr/>
            <p:nvPr/>
          </p:nvCxnSpPr>
          <p:spPr>
            <a:xfrm>
              <a:off x="1094528" y="4365104"/>
              <a:ext cx="309112" cy="21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Connecteur droit 255"/>
            <p:cNvCxnSpPr>
              <a:endCxn id="316" idx="6"/>
            </p:cNvCxnSpPr>
            <p:nvPr/>
          </p:nvCxnSpPr>
          <p:spPr>
            <a:xfrm>
              <a:off x="1424736" y="4365104"/>
              <a:ext cx="338936" cy="224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Connecteur droit 256"/>
            <p:cNvCxnSpPr>
              <a:stCxn id="266" idx="1"/>
              <a:endCxn id="315" idx="6"/>
            </p:cNvCxnSpPr>
            <p:nvPr/>
          </p:nvCxnSpPr>
          <p:spPr>
            <a:xfrm flipH="1" flipV="1">
              <a:off x="2123728" y="4437120"/>
              <a:ext cx="309136" cy="930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8" name="Connecteur droit 257"/>
            <p:cNvCxnSpPr>
              <a:stCxn id="266" idx="1"/>
            </p:cNvCxnSpPr>
            <p:nvPr/>
          </p:nvCxnSpPr>
          <p:spPr>
            <a:xfrm flipH="1" flipV="1">
              <a:off x="2267744" y="4250904"/>
              <a:ext cx="165120" cy="279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Connecteur droit 258"/>
            <p:cNvCxnSpPr/>
            <p:nvPr/>
          </p:nvCxnSpPr>
          <p:spPr>
            <a:xfrm flipV="1">
              <a:off x="2339752" y="4581128"/>
              <a:ext cx="114216" cy="114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Connecteur droit 259"/>
            <p:cNvCxnSpPr>
              <a:endCxn id="272" idx="2"/>
            </p:cNvCxnSpPr>
            <p:nvPr/>
          </p:nvCxnSpPr>
          <p:spPr>
            <a:xfrm>
              <a:off x="1514442" y="4005056"/>
              <a:ext cx="4652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Connecteur droit 260"/>
            <p:cNvCxnSpPr>
              <a:endCxn id="268" idx="7"/>
            </p:cNvCxnSpPr>
            <p:nvPr/>
          </p:nvCxnSpPr>
          <p:spPr>
            <a:xfrm flipH="1">
              <a:off x="1094528" y="4091976"/>
              <a:ext cx="23222" cy="22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Connecteur droit 261"/>
            <p:cNvCxnSpPr>
              <a:endCxn id="270" idx="0"/>
            </p:cNvCxnSpPr>
            <p:nvPr/>
          </p:nvCxnSpPr>
          <p:spPr>
            <a:xfrm flipH="1">
              <a:off x="1403640" y="4015596"/>
              <a:ext cx="76594" cy="2775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4" name="Groupe 263"/>
            <p:cNvGrpSpPr/>
            <p:nvPr/>
          </p:nvGrpSpPr>
          <p:grpSpPr>
            <a:xfrm>
              <a:off x="971616" y="3933056"/>
              <a:ext cx="1584160" cy="1296144"/>
              <a:chOff x="971616" y="3933056"/>
              <a:chExt cx="1584160" cy="1296144"/>
            </a:xfrm>
            <a:gradFill>
              <a:gsLst>
                <a:gs pos="0">
                  <a:schemeClr val="accent3">
                    <a:lumMod val="50000"/>
                  </a:schemeClr>
                </a:gs>
                <a:gs pos="50000">
                  <a:schemeClr val="accent3">
                    <a:lumMod val="60000"/>
                    <a:lumOff val="40000"/>
                  </a:schemeClr>
                </a:gs>
                <a:gs pos="100000">
                  <a:srgbClr val="92D050"/>
                </a:gs>
              </a:gsLst>
              <a:lin ang="5400000" scaled="0"/>
            </a:gradFill>
          </p:grpSpPr>
          <p:grpSp>
            <p:nvGrpSpPr>
              <p:cNvPr id="265" name="Groupe 264"/>
              <p:cNvGrpSpPr/>
              <p:nvPr/>
            </p:nvGrpSpPr>
            <p:grpSpPr>
              <a:xfrm>
                <a:off x="971616" y="3933056"/>
                <a:ext cx="1368136" cy="1296144"/>
                <a:chOff x="971616" y="3933056"/>
                <a:chExt cx="1368136" cy="1296144"/>
              </a:xfrm>
              <a:grpFill/>
            </p:grpSpPr>
            <p:sp>
              <p:nvSpPr>
                <p:cNvPr id="267" name="Ellipse 266"/>
                <p:cNvSpPr/>
                <p:nvPr/>
              </p:nvSpPr>
              <p:spPr>
                <a:xfrm>
                  <a:off x="1043624" y="4005064"/>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8" name="Ellipse 267"/>
                <p:cNvSpPr/>
                <p:nvPr/>
              </p:nvSpPr>
              <p:spPr>
                <a:xfrm>
                  <a:off x="971616" y="4293096"/>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9" name="Ellipse 268"/>
                <p:cNvSpPr/>
                <p:nvPr/>
              </p:nvSpPr>
              <p:spPr>
                <a:xfrm>
                  <a:off x="1403664" y="3933056"/>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0" name="Ellipse 269"/>
                <p:cNvSpPr/>
                <p:nvPr/>
              </p:nvSpPr>
              <p:spPr>
                <a:xfrm>
                  <a:off x="1331640" y="4293112"/>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1" name="Ellipse 270"/>
                <p:cNvSpPr/>
                <p:nvPr/>
              </p:nvSpPr>
              <p:spPr>
                <a:xfrm>
                  <a:off x="1691696" y="414908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2" name="Ellipse 271"/>
                <p:cNvSpPr/>
                <p:nvPr/>
              </p:nvSpPr>
              <p:spPr>
                <a:xfrm>
                  <a:off x="1979712" y="3933056"/>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3" name="Ellipse 272"/>
                <p:cNvSpPr/>
                <p:nvPr/>
              </p:nvSpPr>
              <p:spPr>
                <a:xfrm>
                  <a:off x="2195752" y="414908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5" name="Ellipse 314"/>
                <p:cNvSpPr/>
                <p:nvPr/>
              </p:nvSpPr>
              <p:spPr>
                <a:xfrm>
                  <a:off x="1979728" y="436512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6" name="Ellipse 315"/>
                <p:cNvSpPr/>
                <p:nvPr/>
              </p:nvSpPr>
              <p:spPr>
                <a:xfrm>
                  <a:off x="1619672" y="451752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7" name="Ellipse 316"/>
                <p:cNvSpPr/>
                <p:nvPr/>
              </p:nvSpPr>
              <p:spPr>
                <a:xfrm>
                  <a:off x="2195736" y="466992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8" name="Ellipse 317"/>
                <p:cNvSpPr/>
                <p:nvPr/>
              </p:nvSpPr>
              <p:spPr>
                <a:xfrm>
                  <a:off x="1763704" y="508520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66" name="Ellipse 265"/>
              <p:cNvSpPr/>
              <p:nvPr/>
            </p:nvSpPr>
            <p:spPr>
              <a:xfrm>
                <a:off x="2411776" y="450912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grpSp>
        <p:nvGrpSpPr>
          <p:cNvPr id="2" name="Groupe 1"/>
          <p:cNvGrpSpPr/>
          <p:nvPr/>
        </p:nvGrpSpPr>
        <p:grpSpPr>
          <a:xfrm>
            <a:off x="5908171" y="2189960"/>
            <a:ext cx="515989" cy="455329"/>
            <a:chOff x="4418768" y="1965559"/>
            <a:chExt cx="1086019" cy="1031393"/>
          </a:xfrm>
        </p:grpSpPr>
        <p:pic>
          <p:nvPicPr>
            <p:cNvPr id="319" name="Picture 2" descr="Bildergebnis für clock pic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b="6460"/>
            <a:stretch/>
          </p:blipFill>
          <p:spPr bwMode="auto">
            <a:xfrm>
              <a:off x="4556572" y="1965559"/>
              <a:ext cx="610777" cy="103139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0" name="Picture 2" descr="Bildergebnis für clock pictu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816" r="-5634" b="11095"/>
            <a:stretch/>
          </p:blipFill>
          <p:spPr bwMode="auto">
            <a:xfrm rot="5400000">
              <a:off x="4670592" y="2049569"/>
              <a:ext cx="582372" cy="1086019"/>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96" name="Picture 2"/>
          <p:cNvPicPr>
            <a:picLocks noChangeAspect="1" noChangeArrowheads="1"/>
          </p:cNvPicPr>
          <p:nvPr/>
        </p:nvPicPr>
        <p:blipFill>
          <a:blip r:embed="rId7">
            <a:extLst>
              <a:ext uri="{28A0092B-C50C-407E-A947-70E740481C1C}">
                <a14:useLocalDpi xmlns:a14="http://schemas.microsoft.com/office/drawing/2010/main" val="0"/>
              </a:ext>
            </a:extLst>
          </a:blip>
          <a:srcRect l="14502" t="9535" r="4834" b="62936"/>
          <a:stretch>
            <a:fillRect/>
          </a:stretch>
        </p:blipFill>
        <p:spPr bwMode="auto">
          <a:xfrm>
            <a:off x="255264" y="4526789"/>
            <a:ext cx="3775570" cy="163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 name="Picture 17"/>
          <p:cNvPicPr>
            <a:picLocks noChangeAspect="1" noChangeArrowheads="1"/>
          </p:cNvPicPr>
          <p:nvPr/>
        </p:nvPicPr>
        <p:blipFill rotWithShape="1">
          <a:blip r:embed="rId8">
            <a:extLst>
              <a:ext uri="{28A0092B-C50C-407E-A947-70E740481C1C}">
                <a14:useLocalDpi xmlns:a14="http://schemas.microsoft.com/office/drawing/2010/main" val="0"/>
              </a:ext>
            </a:extLst>
          </a:blip>
          <a:srcRect l="14502" t="9535" r="4834" b="63893"/>
          <a:stretch/>
        </p:blipFill>
        <p:spPr bwMode="auto">
          <a:xfrm>
            <a:off x="4714875" y="4533238"/>
            <a:ext cx="4105597" cy="163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7" name="AutoShape 24"/>
          <p:cNvSpPr>
            <a:spLocks noChangeArrowheads="1"/>
          </p:cNvSpPr>
          <p:nvPr/>
        </p:nvSpPr>
        <p:spPr bwMode="auto">
          <a:xfrm rot="10800000">
            <a:off x="6343841" y="3230645"/>
            <a:ext cx="440975" cy="720080"/>
          </a:xfrm>
          <a:prstGeom prst="upArrow">
            <a:avLst>
              <a:gd name="adj1" fmla="val 50000"/>
              <a:gd name="adj2" fmla="val 34912"/>
            </a:avLst>
          </a:prstGeom>
          <a:solidFill>
            <a:schemeClr val="bg1">
              <a:lumMod val="65000"/>
            </a:schemeClr>
          </a:solidFill>
          <a:ln w="9525">
            <a:noFill/>
            <a:miter lim="800000"/>
            <a:headEnd/>
            <a:tailEnd/>
          </a:ln>
          <a:effectLst/>
          <a:extLst/>
        </p:spPr>
        <p:txBody>
          <a:bodyPr wrap="none" anchor="ctr"/>
          <a:lstStyle/>
          <a:p>
            <a:endParaRPr lang="de-DE">
              <a:latin typeface="+mj-lt"/>
            </a:endParaRPr>
          </a:p>
        </p:txBody>
      </p:sp>
      <p:sp>
        <p:nvSpPr>
          <p:cNvPr id="168" name="Rectangle 167"/>
          <p:cNvSpPr/>
          <p:nvPr/>
        </p:nvSpPr>
        <p:spPr>
          <a:xfrm>
            <a:off x="4849599" y="4094741"/>
            <a:ext cx="3818098" cy="369332"/>
          </a:xfrm>
          <a:prstGeom prst="rect">
            <a:avLst/>
          </a:prstGeom>
          <a:solidFill>
            <a:schemeClr val="bg1"/>
          </a:solidFill>
        </p:spPr>
        <p:txBody>
          <a:bodyPr wrap="none">
            <a:spAutoFit/>
          </a:bodyPr>
          <a:lstStyle/>
          <a:p>
            <a:pPr algn="ctr" eaLnBrk="0" hangingPunct="0"/>
            <a:r>
              <a:rPr lang="en-US" b="1" dirty="0">
                <a:latin typeface="Arial" panose="020B0604020202020204" pitchFamily="34" charset="0"/>
                <a:cs typeface="Arial" panose="020B0604020202020204" pitchFamily="34" charset="0"/>
              </a:rPr>
              <a:t>Sleep-Wake </a:t>
            </a:r>
            <a:r>
              <a:rPr lang="en-US" b="1" dirty="0" smtClean="0">
                <a:latin typeface="Arial" panose="020B0604020202020204" pitchFamily="34" charset="0"/>
                <a:cs typeface="Arial" panose="020B0604020202020204" pitchFamily="34" charset="0"/>
              </a:rPr>
              <a:t>Cycle Fragmentation</a:t>
            </a:r>
            <a:endParaRPr lang="en-US" b="1" dirty="0">
              <a:latin typeface="Arial" panose="020B0604020202020204" pitchFamily="34" charset="0"/>
              <a:cs typeface="Arial" panose="020B0604020202020204" pitchFamily="34" charset="0"/>
            </a:endParaRPr>
          </a:p>
        </p:txBody>
      </p:sp>
      <p:sp>
        <p:nvSpPr>
          <p:cNvPr id="89" name="Rechteck 1"/>
          <p:cNvSpPr/>
          <p:nvPr/>
        </p:nvSpPr>
        <p:spPr>
          <a:xfrm>
            <a:off x="58738" y="260648"/>
            <a:ext cx="8348662" cy="553998"/>
          </a:xfrm>
          <a:prstGeom prst="rect">
            <a:avLst/>
          </a:prstGeom>
        </p:spPr>
        <p:txBody>
          <a:bodyPr>
            <a:spAutoFit/>
          </a:bodyPr>
          <a:lstStyle/>
          <a:p>
            <a:r>
              <a:rPr lang="fr-BE" sz="3000" dirty="0" err="1" smtClean="0">
                <a:latin typeface="Arial" panose="020B0604020202020204" pitchFamily="34" charset="0"/>
                <a:cs typeface="Arial" panose="020B0604020202020204" pitchFamily="34" charset="0"/>
              </a:rPr>
              <a:t>Sleep-wake</a:t>
            </a:r>
            <a:r>
              <a:rPr lang="fr-BE" sz="3000" dirty="0" smtClean="0">
                <a:latin typeface="Arial" panose="020B0604020202020204" pitchFamily="34" charset="0"/>
                <a:cs typeface="Arial" panose="020B0604020202020204" pitchFamily="34" charset="0"/>
              </a:rPr>
              <a:t> fragmentation &amp; </a:t>
            </a:r>
            <a:r>
              <a:rPr lang="fr-BE" sz="3000" dirty="0" err="1" smtClean="0">
                <a:latin typeface="Arial" panose="020B0604020202020204" pitchFamily="34" charset="0"/>
                <a:cs typeface="Arial" panose="020B0604020202020204" pitchFamily="34" charset="0"/>
              </a:rPr>
              <a:t>brain</a:t>
            </a:r>
            <a:r>
              <a:rPr lang="fr-BE" sz="3000" dirty="0" smtClean="0">
                <a:latin typeface="Arial" panose="020B0604020202020204" pitchFamily="34" charset="0"/>
                <a:cs typeface="Arial" panose="020B0604020202020204" pitchFamily="34" charset="0"/>
              </a:rPr>
              <a:t> </a:t>
            </a:r>
            <a:r>
              <a:rPr lang="fr-BE" sz="3000" dirty="0" err="1" smtClean="0">
                <a:latin typeface="Arial" panose="020B0604020202020204" pitchFamily="34" charset="0"/>
                <a:cs typeface="Arial" panose="020B0604020202020204" pitchFamily="34" charset="0"/>
              </a:rPr>
              <a:t>aging</a:t>
            </a:r>
            <a:r>
              <a:rPr lang="fr-BE" sz="3000" dirty="0" smtClean="0">
                <a:latin typeface="Arial" panose="020B0604020202020204" pitchFamily="34" charset="0"/>
                <a:cs typeface="Arial" panose="020B0604020202020204" pitchFamily="34" charset="0"/>
              </a:rPr>
              <a:t>?</a:t>
            </a:r>
            <a:endParaRPr lang="en-US" sz="3000" dirty="0">
              <a:latin typeface="Arial" panose="020B0604020202020204" pitchFamily="34" charset="0"/>
              <a:cs typeface="Arial" panose="020B0604020202020204" pitchFamily="34" charset="0"/>
            </a:endParaRPr>
          </a:p>
        </p:txBody>
      </p:sp>
      <p:cxnSp>
        <p:nvCxnSpPr>
          <p:cNvPr id="90" name="Gerade Verbindung 207"/>
          <p:cNvCxnSpPr/>
          <p:nvPr/>
        </p:nvCxnSpPr>
        <p:spPr>
          <a:xfrm>
            <a:off x="0" y="98072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91" name="Рисунок 5" descr="Logo_CRC_IVI.tif"/>
          <p:cNvPicPr>
            <a:picLocks noChangeAspect="1"/>
          </p:cNvPicPr>
          <p:nvPr/>
        </p:nvPicPr>
        <p:blipFill>
          <a:blip r:embed="rId9" cstate="print"/>
          <a:srcRect l="7141" t="7899" r="82016" b="70411"/>
          <a:stretch>
            <a:fillRect/>
          </a:stretch>
        </p:blipFill>
        <p:spPr>
          <a:xfrm>
            <a:off x="8151582" y="332656"/>
            <a:ext cx="636677" cy="716416"/>
          </a:xfrm>
          <a:prstGeom prst="rect">
            <a:avLst/>
          </a:prstGeom>
        </p:spPr>
      </p:pic>
    </p:spTree>
    <p:extLst>
      <p:ext uri="{BB962C8B-B14F-4D97-AF65-F5344CB8AC3E}">
        <p14:creationId xmlns:p14="http://schemas.microsoft.com/office/powerpoint/2010/main" val="33067151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812" t="14194" r="69922" b="81528"/>
          <a:stretch/>
        </p:blipFill>
        <p:spPr bwMode="auto">
          <a:xfrm>
            <a:off x="229343" y="2276872"/>
            <a:ext cx="2182417" cy="722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474" t="38131" r="22895" b="48844"/>
          <a:stretch/>
        </p:blipFill>
        <p:spPr bwMode="auto">
          <a:xfrm>
            <a:off x="2430463" y="2276872"/>
            <a:ext cx="6125106" cy="740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ZoneTexte 15"/>
          <p:cNvSpPr txBox="1"/>
          <p:nvPr/>
        </p:nvSpPr>
        <p:spPr>
          <a:xfrm>
            <a:off x="2843808" y="3456187"/>
            <a:ext cx="4111939" cy="1569660"/>
          </a:xfrm>
          <a:prstGeom prst="rect">
            <a:avLst/>
          </a:prstGeom>
          <a:noFill/>
        </p:spPr>
        <p:txBody>
          <a:bodyPr wrap="square" rtlCol="0">
            <a:spAutoFit/>
          </a:bodyPr>
          <a:lstStyle/>
          <a:p>
            <a:pPr algn="ctr"/>
            <a:r>
              <a:rPr lang="fr-BE" sz="2400" dirty="0" smtClean="0">
                <a:latin typeface="Arial" panose="020B0604020202020204" pitchFamily="34" charset="0"/>
                <a:cs typeface="Arial" panose="020B0604020202020204" pitchFamily="34" charset="0"/>
              </a:rPr>
              <a:t>« </a:t>
            </a:r>
            <a:r>
              <a:rPr lang="fr-BE" sz="2400" dirty="0" err="1" smtClean="0">
                <a:latin typeface="Arial" panose="020B0604020202020204" pitchFamily="34" charset="0"/>
                <a:cs typeface="Arial" panose="020B0604020202020204" pitchFamily="34" charset="0"/>
              </a:rPr>
              <a:t>We</a:t>
            </a:r>
            <a:r>
              <a:rPr lang="fr-BE" sz="2400" dirty="0" smtClean="0">
                <a:latin typeface="Arial" panose="020B0604020202020204" pitchFamily="34" charset="0"/>
                <a:cs typeface="Arial" panose="020B0604020202020204" pitchFamily="34" charset="0"/>
              </a:rPr>
              <a:t> have </a:t>
            </a:r>
            <a:r>
              <a:rPr lang="fr-BE" sz="2400" dirty="0" err="1" smtClean="0">
                <a:latin typeface="Arial" panose="020B0604020202020204" pitchFamily="34" charset="0"/>
                <a:cs typeface="Arial" panose="020B0604020202020204" pitchFamily="34" charset="0"/>
              </a:rPr>
              <a:t>found</a:t>
            </a:r>
            <a:r>
              <a:rPr lang="fr-BE" sz="2400" dirty="0" smtClean="0">
                <a:latin typeface="Arial" panose="020B0604020202020204" pitchFamily="34" charset="0"/>
                <a:cs typeface="Arial" panose="020B0604020202020204" pitchFamily="34" charset="0"/>
              </a:rPr>
              <a:t> </a:t>
            </a:r>
            <a:r>
              <a:rPr lang="fr-BE" sz="2400" dirty="0" err="1" smtClean="0">
                <a:latin typeface="Arial" panose="020B0604020202020204" pitchFamily="34" charset="0"/>
                <a:cs typeface="Arial" panose="020B0604020202020204" pitchFamily="34" charset="0"/>
              </a:rPr>
              <a:t>that</a:t>
            </a:r>
            <a:r>
              <a:rPr lang="fr-BE" sz="2400" dirty="0" smtClean="0">
                <a:latin typeface="Arial" panose="020B0604020202020204" pitchFamily="34" charset="0"/>
                <a:cs typeface="Arial" panose="020B0604020202020204" pitchFamily="34" charset="0"/>
              </a:rPr>
              <a:t> the timing </a:t>
            </a:r>
            <a:r>
              <a:rPr lang="fr-BE" sz="2400" dirty="0" err="1" smtClean="0">
                <a:latin typeface="Arial" panose="020B0604020202020204" pitchFamily="34" charset="0"/>
                <a:cs typeface="Arial" panose="020B0604020202020204" pitchFamily="34" charset="0"/>
              </a:rPr>
              <a:t>is</a:t>
            </a:r>
            <a:r>
              <a:rPr lang="fr-BE" sz="2400" dirty="0" smtClean="0">
                <a:latin typeface="Arial" panose="020B0604020202020204" pitchFamily="34" charset="0"/>
                <a:cs typeface="Arial" panose="020B0604020202020204" pitchFamily="34" charset="0"/>
              </a:rPr>
              <a:t> </a:t>
            </a:r>
            <a:r>
              <a:rPr lang="fr-BE" sz="2400" dirty="0" err="1" smtClean="0">
                <a:latin typeface="Arial" panose="020B0604020202020204" pitchFamily="34" charset="0"/>
                <a:cs typeface="Arial" panose="020B0604020202020204" pitchFamily="34" charset="0"/>
              </a:rPr>
              <a:t>sometimes</a:t>
            </a:r>
            <a:r>
              <a:rPr lang="fr-BE" sz="2400" dirty="0" smtClean="0">
                <a:latin typeface="Arial" panose="020B0604020202020204" pitchFamily="34" charset="0"/>
                <a:cs typeface="Arial" panose="020B0604020202020204" pitchFamily="34" charset="0"/>
              </a:rPr>
              <a:t> more important </a:t>
            </a:r>
            <a:r>
              <a:rPr lang="fr-BE" sz="2400" dirty="0" err="1" smtClean="0">
                <a:latin typeface="Arial" panose="020B0604020202020204" pitchFamily="34" charset="0"/>
                <a:cs typeface="Arial" panose="020B0604020202020204" pitchFamily="34" charset="0"/>
              </a:rPr>
              <a:t>than</a:t>
            </a:r>
            <a:r>
              <a:rPr lang="fr-BE" sz="2400" dirty="0" smtClean="0">
                <a:latin typeface="Arial" panose="020B0604020202020204" pitchFamily="34" charset="0"/>
                <a:cs typeface="Arial" panose="020B0604020202020204" pitchFamily="34" charset="0"/>
              </a:rPr>
              <a:t> the dose »</a:t>
            </a:r>
          </a:p>
          <a:p>
            <a:pPr algn="ctr"/>
            <a:r>
              <a:rPr lang="fr-BE" sz="2400" dirty="0">
                <a:latin typeface="Arial" panose="020B0604020202020204" pitchFamily="34" charset="0"/>
                <a:cs typeface="Arial" panose="020B0604020202020204" pitchFamily="34" charset="0"/>
              </a:rPr>
              <a:t>[</a:t>
            </a:r>
            <a:r>
              <a:rPr lang="fr-BE" sz="2400" dirty="0" smtClean="0">
                <a:latin typeface="Arial" panose="020B0604020202020204" pitchFamily="34" charset="0"/>
                <a:cs typeface="Arial" panose="020B0604020202020204" pitchFamily="34" charset="0"/>
              </a:rPr>
              <a:t>Francis Lévi]</a:t>
            </a:r>
            <a:endParaRPr lang="de-DE" sz="2400" dirty="0">
              <a:latin typeface="Arial" panose="020B0604020202020204" pitchFamily="34" charset="0"/>
              <a:cs typeface="Arial" panose="020B0604020202020204" pitchFamily="34" charset="0"/>
            </a:endParaRPr>
          </a:p>
        </p:txBody>
      </p:sp>
      <p:sp>
        <p:nvSpPr>
          <p:cNvPr id="18" name="Rectangle 17"/>
          <p:cNvSpPr/>
          <p:nvPr/>
        </p:nvSpPr>
        <p:spPr>
          <a:xfrm>
            <a:off x="6398840" y="2618313"/>
            <a:ext cx="2133600" cy="37863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tangle 2"/>
          <p:cNvSpPr>
            <a:spLocks noChangeArrowheads="1"/>
          </p:cNvSpPr>
          <p:nvPr/>
        </p:nvSpPr>
        <p:spPr bwMode="auto">
          <a:xfrm>
            <a:off x="-66757" y="-90264"/>
            <a:ext cx="84089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fr-BE" sz="3000" dirty="0">
                <a:latin typeface="Arial" panose="020B0604020202020204" pitchFamily="34" charset="0"/>
                <a:cs typeface="Arial" panose="020B0604020202020204" pitchFamily="34" charset="0"/>
              </a:rPr>
              <a:t>A </a:t>
            </a:r>
            <a:r>
              <a:rPr lang="fr-BE" sz="3000" u="sng" dirty="0">
                <a:latin typeface="Arial" panose="020B0604020202020204" pitchFamily="34" charset="0"/>
                <a:cs typeface="Arial" panose="020B0604020202020204" pitchFamily="34" charset="0"/>
              </a:rPr>
              <a:t>temporal </a:t>
            </a:r>
            <a:r>
              <a:rPr lang="fr-BE" sz="3000" u="sng" dirty="0" err="1">
                <a:latin typeface="Arial" panose="020B0604020202020204" pitchFamily="34" charset="0"/>
                <a:cs typeface="Arial" panose="020B0604020202020204" pitchFamily="34" charset="0"/>
              </a:rPr>
              <a:t>framework</a:t>
            </a:r>
            <a:r>
              <a:rPr lang="fr-BE" sz="3000" u="sng" dirty="0">
                <a:latin typeface="Arial" panose="020B0604020202020204" pitchFamily="34" charset="0"/>
                <a:cs typeface="Arial" panose="020B0604020202020204" pitchFamily="34" charset="0"/>
              </a:rPr>
              <a:t> </a:t>
            </a:r>
            <a:r>
              <a:rPr lang="fr-BE" sz="3000" dirty="0">
                <a:latin typeface="Arial" panose="020B0604020202020204" pitchFamily="34" charset="0"/>
                <a:cs typeface="Arial" panose="020B0604020202020204" pitchFamily="34" charset="0"/>
              </a:rPr>
              <a:t>for </a:t>
            </a:r>
            <a:r>
              <a:rPr lang="fr-BE" sz="3000" dirty="0" err="1">
                <a:latin typeface="Arial" panose="020B0604020202020204" pitchFamily="34" charset="0"/>
                <a:cs typeface="Arial" panose="020B0604020202020204" pitchFamily="34" charset="0"/>
              </a:rPr>
              <a:t>sleep</a:t>
            </a:r>
            <a:r>
              <a:rPr lang="fr-BE" sz="3000" dirty="0">
                <a:latin typeface="Arial" panose="020B0604020202020204" pitchFamily="34" charset="0"/>
                <a:cs typeface="Arial" panose="020B0604020202020204" pitchFamily="34" charset="0"/>
              </a:rPr>
              <a:t> and </a:t>
            </a:r>
            <a:r>
              <a:rPr lang="fr-BE" sz="3000" dirty="0" err="1">
                <a:latin typeface="Arial" panose="020B0604020202020204" pitchFamily="34" charset="0"/>
                <a:cs typeface="Arial" panose="020B0604020202020204" pitchFamily="34" charset="0"/>
              </a:rPr>
              <a:t>wakefulness</a:t>
            </a:r>
            <a:r>
              <a:rPr lang="fr-BE" sz="3000" dirty="0">
                <a:latin typeface="Arial" panose="020B0604020202020204" pitchFamily="34" charset="0"/>
                <a:cs typeface="Arial" panose="020B0604020202020204" pitchFamily="34" charset="0"/>
              </a:rPr>
              <a:t> </a:t>
            </a:r>
            <a:r>
              <a:rPr lang="fr-BE" sz="3000" dirty="0" err="1" smtClean="0">
                <a:latin typeface="Arial" panose="020B0604020202020204" pitchFamily="34" charset="0"/>
                <a:cs typeface="Arial" panose="020B0604020202020204" pitchFamily="34" charset="0"/>
              </a:rPr>
              <a:t>regulation</a:t>
            </a:r>
            <a:r>
              <a:rPr lang="fr-BE" sz="3000" dirty="0" smtClean="0">
                <a:latin typeface="Arial" panose="020B0604020202020204" pitchFamily="34" charset="0"/>
                <a:cs typeface="Arial" panose="020B0604020202020204" pitchFamily="34" charset="0"/>
              </a:rPr>
              <a:t> </a:t>
            </a:r>
            <a:endParaRPr lang="de-DE" sz="3000" dirty="0">
              <a:latin typeface="Arial" panose="020B0604020202020204" pitchFamily="34" charset="0"/>
              <a:cs typeface="Arial" panose="020B0604020202020204" pitchFamily="34" charset="0"/>
            </a:endParaRPr>
          </a:p>
        </p:txBody>
      </p:sp>
      <p:cxnSp>
        <p:nvCxnSpPr>
          <p:cNvPr id="24" name="Gerade Verbindung 207"/>
          <p:cNvCxnSpPr/>
          <p:nvPr/>
        </p:nvCxnSpPr>
        <p:spPr>
          <a:xfrm>
            <a:off x="0" y="1052736"/>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5" name="Рисунок 5" descr="Logo_CRC_IVI.tif"/>
          <p:cNvPicPr>
            <a:picLocks noChangeAspect="1"/>
          </p:cNvPicPr>
          <p:nvPr/>
        </p:nvPicPr>
        <p:blipFill>
          <a:blip r:embed="rId4" cstate="print"/>
          <a:srcRect l="7141" t="7899" r="82016" b="70411"/>
          <a:stretch>
            <a:fillRect/>
          </a:stretch>
        </p:blipFill>
        <p:spPr>
          <a:xfrm>
            <a:off x="8151582" y="552344"/>
            <a:ext cx="636677" cy="716416"/>
          </a:xfrm>
          <a:prstGeom prst="rect">
            <a:avLst/>
          </a:prstGeom>
        </p:spPr>
      </p:pic>
    </p:spTree>
    <p:extLst>
      <p:ext uri="{BB962C8B-B14F-4D97-AF65-F5344CB8AC3E}">
        <p14:creationId xmlns:p14="http://schemas.microsoft.com/office/powerpoint/2010/main" val="2992370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520" y="188640"/>
            <a:ext cx="9144000" cy="648072"/>
          </a:xfrm>
          <a:noFill/>
        </p:spPr>
        <p:txBody>
          <a:bodyPr>
            <a:noAutofit/>
          </a:bodyPr>
          <a:lstStyle/>
          <a:p>
            <a:pPr algn="l"/>
            <a:r>
              <a:rPr lang="de-CH" sz="4000" b="1" dirty="0" smtClean="0"/>
              <a:t>The 2-processes </a:t>
            </a:r>
            <a:r>
              <a:rPr lang="de-CH" sz="4000" b="1" dirty="0"/>
              <a:t>of sleep-wake regulation</a:t>
            </a:r>
          </a:p>
        </p:txBody>
      </p:sp>
      <p:sp>
        <p:nvSpPr>
          <p:cNvPr id="205" name="Rechteck 204"/>
          <p:cNvSpPr/>
          <p:nvPr/>
        </p:nvSpPr>
        <p:spPr>
          <a:xfrm>
            <a:off x="35496" y="6311061"/>
            <a:ext cx="8856984" cy="307777"/>
          </a:xfrm>
          <a:prstGeom prst="rect">
            <a:avLst/>
          </a:prstGeom>
          <a:noFill/>
        </p:spPr>
        <p:txBody>
          <a:bodyPr wrap="square" rtlCol="0">
            <a:spAutoFit/>
          </a:bodyPr>
          <a:lstStyle/>
          <a:p>
            <a:pPr algn="r"/>
            <a:r>
              <a:rPr lang="de-CH" sz="1400" dirty="0" err="1">
                <a:latin typeface="+mj-lt"/>
              </a:rPr>
              <a:t>Borbély</a:t>
            </a:r>
            <a:r>
              <a:rPr lang="de-CH" sz="1400" dirty="0">
                <a:latin typeface="+mj-lt"/>
              </a:rPr>
              <a:t>, 1982; Dijk 1994 </a:t>
            </a:r>
          </a:p>
        </p:txBody>
      </p:sp>
      <p:grpSp>
        <p:nvGrpSpPr>
          <p:cNvPr id="3" name="Gruppieren 2"/>
          <p:cNvGrpSpPr/>
          <p:nvPr/>
        </p:nvGrpSpPr>
        <p:grpSpPr>
          <a:xfrm>
            <a:off x="1303879" y="2420888"/>
            <a:ext cx="5988851" cy="2952328"/>
            <a:chOff x="1303879" y="2420888"/>
            <a:chExt cx="5988851" cy="2952328"/>
          </a:xfrm>
        </p:grpSpPr>
        <p:sp>
          <p:nvSpPr>
            <p:cNvPr id="182" name="Rechteck 181"/>
            <p:cNvSpPr/>
            <p:nvPr/>
          </p:nvSpPr>
          <p:spPr>
            <a:xfrm>
              <a:off x="3567327" y="3520168"/>
              <a:ext cx="899500" cy="1353600"/>
            </a:xfrm>
            <a:prstGeom prst="rect">
              <a:avLst/>
            </a:prstGeom>
            <a:solidFill>
              <a:srgbClr val="B6D4EC">
                <a:alpha val="40784"/>
              </a:srgbClr>
            </a:solidFill>
            <a:ln w="9525">
              <a:solidFill>
                <a:srgbClr val="A6C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200" name="Gerade Verbindung 199"/>
            <p:cNvCxnSpPr/>
            <p:nvPr/>
          </p:nvCxnSpPr>
          <p:spPr>
            <a:xfrm>
              <a:off x="4352721" y="4775342"/>
              <a:ext cx="107568" cy="13730"/>
            </a:xfrm>
            <a:prstGeom prst="line">
              <a:avLst/>
            </a:prstGeom>
            <a:ln w="28575">
              <a:solidFill>
                <a:schemeClr val="bg1">
                  <a:lumMod val="65000"/>
                </a:schemeClr>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sp>
          <p:nvSpPr>
            <p:cNvPr id="183" name="Rechteck 182"/>
            <p:cNvSpPr/>
            <p:nvPr/>
          </p:nvSpPr>
          <p:spPr>
            <a:xfrm>
              <a:off x="6337602" y="3521774"/>
              <a:ext cx="899500" cy="1353600"/>
            </a:xfrm>
            <a:prstGeom prst="rect">
              <a:avLst/>
            </a:prstGeom>
            <a:solidFill>
              <a:srgbClr val="B6D4EC">
                <a:alpha val="40784"/>
              </a:srgbClr>
            </a:solidFill>
            <a:ln w="9525">
              <a:solidFill>
                <a:srgbClr val="A6C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Line 10"/>
            <p:cNvSpPr>
              <a:spLocks noChangeShapeType="1"/>
            </p:cNvSpPr>
            <p:nvPr/>
          </p:nvSpPr>
          <p:spPr bwMode="auto">
            <a:xfrm flipV="1">
              <a:off x="4460329" y="4684226"/>
              <a:ext cx="83031" cy="92652"/>
            </a:xfrm>
            <a:prstGeom prst="line">
              <a:avLst/>
            </a:prstGeom>
            <a:noFill/>
            <a:ln w="28575">
              <a:solidFill>
                <a:schemeClr val="bg1">
                  <a:lumMod val="6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dirty="0">
                <a:latin typeface="Calibri" pitchFamily="34" charset="0"/>
                <a:cs typeface="Calibri" pitchFamily="34" charset="0"/>
              </a:endParaRPr>
            </a:p>
          </p:txBody>
        </p:sp>
        <p:sp>
          <p:nvSpPr>
            <p:cNvPr id="7" name="Rectangle 12"/>
            <p:cNvSpPr>
              <a:spLocks noChangeArrowheads="1"/>
            </p:cNvSpPr>
            <p:nvPr/>
          </p:nvSpPr>
          <p:spPr bwMode="auto">
            <a:xfrm>
              <a:off x="3714559" y="5157772"/>
              <a:ext cx="654025"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en-US" sz="1400" b="1" dirty="0" smtClean="0">
                  <a:latin typeface="Calibri" pitchFamily="34" charset="0"/>
                  <a:cs typeface="Calibri" pitchFamily="34" charset="0"/>
                </a:rPr>
                <a:t>Sleep (h)</a:t>
              </a:r>
              <a:endParaRPr lang="en-US" sz="1400" dirty="0">
                <a:latin typeface="Calibri" pitchFamily="34" charset="0"/>
                <a:cs typeface="Calibri" pitchFamily="34" charset="0"/>
              </a:endParaRPr>
            </a:p>
          </p:txBody>
        </p:sp>
        <p:sp>
          <p:nvSpPr>
            <p:cNvPr id="8" name="Rectangle 15"/>
            <p:cNvSpPr>
              <a:spLocks noChangeArrowheads="1"/>
            </p:cNvSpPr>
            <p:nvPr/>
          </p:nvSpPr>
          <p:spPr bwMode="auto">
            <a:xfrm>
              <a:off x="2195736" y="5150457"/>
              <a:ext cx="1191095"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en-US" sz="1400" b="1" dirty="0" smtClean="0">
                  <a:latin typeface="Calibri" pitchFamily="34" charset="0"/>
                  <a:cs typeface="Calibri" pitchFamily="34" charset="0"/>
                </a:rPr>
                <a:t>Wakefulness (h)</a:t>
              </a:r>
              <a:endParaRPr lang="en-US" sz="1400" dirty="0">
                <a:latin typeface="Calibri" pitchFamily="34" charset="0"/>
                <a:cs typeface="Calibri" pitchFamily="34" charset="0"/>
              </a:endParaRPr>
            </a:p>
          </p:txBody>
        </p:sp>
        <p:sp>
          <p:nvSpPr>
            <p:cNvPr id="9" name="Rectangle 92"/>
            <p:cNvSpPr>
              <a:spLocks noChangeArrowheads="1"/>
            </p:cNvSpPr>
            <p:nvPr/>
          </p:nvSpPr>
          <p:spPr bwMode="auto">
            <a:xfrm>
              <a:off x="6464553" y="5150457"/>
              <a:ext cx="654025"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gn="ctr"/>
              <a:r>
                <a:rPr lang="en-US" sz="1400" b="1" dirty="0" smtClean="0">
                  <a:latin typeface="Calibri" pitchFamily="34" charset="0"/>
                  <a:cs typeface="Calibri" pitchFamily="34" charset="0"/>
                </a:rPr>
                <a:t>Sleep (h)</a:t>
              </a:r>
              <a:endParaRPr lang="en-US" sz="1400" dirty="0">
                <a:latin typeface="Calibri" pitchFamily="34" charset="0"/>
                <a:cs typeface="Calibri" pitchFamily="34" charset="0"/>
              </a:endParaRPr>
            </a:p>
          </p:txBody>
        </p:sp>
        <p:sp>
          <p:nvSpPr>
            <p:cNvPr id="10" name="Rectangle 93"/>
            <p:cNvSpPr>
              <a:spLocks noChangeArrowheads="1"/>
            </p:cNvSpPr>
            <p:nvPr/>
          </p:nvSpPr>
          <p:spPr bwMode="auto">
            <a:xfrm>
              <a:off x="4804702" y="5150457"/>
              <a:ext cx="1191095"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gn="ctr"/>
              <a:r>
                <a:rPr lang="en-US" sz="1400" b="1" dirty="0" smtClean="0">
                  <a:latin typeface="Calibri" pitchFamily="34" charset="0"/>
                  <a:cs typeface="Calibri" pitchFamily="34" charset="0"/>
                </a:rPr>
                <a:t>Wakefulness (h)</a:t>
              </a:r>
              <a:endParaRPr lang="en-US" sz="1400" dirty="0">
                <a:latin typeface="Calibri" pitchFamily="34" charset="0"/>
                <a:cs typeface="Calibri" pitchFamily="34" charset="0"/>
              </a:endParaRPr>
            </a:p>
          </p:txBody>
        </p:sp>
        <p:sp>
          <p:nvSpPr>
            <p:cNvPr id="11" name="Line 99"/>
            <p:cNvSpPr>
              <a:spLocks noChangeShapeType="1"/>
            </p:cNvSpPr>
            <p:nvPr/>
          </p:nvSpPr>
          <p:spPr bwMode="auto">
            <a:xfrm>
              <a:off x="3551128" y="3714291"/>
              <a:ext cx="0" cy="11818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dirty="0">
                <a:latin typeface="Calibri" pitchFamily="34" charset="0"/>
                <a:cs typeface="Calibri" pitchFamily="34" charset="0"/>
              </a:endParaRPr>
            </a:p>
          </p:txBody>
        </p:sp>
        <p:sp>
          <p:nvSpPr>
            <p:cNvPr id="12" name="Freeform 101"/>
            <p:cNvSpPr>
              <a:spLocks/>
            </p:cNvSpPr>
            <p:nvPr/>
          </p:nvSpPr>
          <p:spPr bwMode="auto">
            <a:xfrm>
              <a:off x="1703016" y="3749888"/>
              <a:ext cx="1854353" cy="1028824"/>
            </a:xfrm>
            <a:custGeom>
              <a:avLst/>
              <a:gdLst>
                <a:gd name="T0" fmla="*/ 10 w 5183"/>
                <a:gd name="T1" fmla="*/ 1253 h 1253"/>
                <a:gd name="T2" fmla="*/ 276 w 5183"/>
                <a:gd name="T3" fmla="*/ 1109 h 1253"/>
                <a:gd name="T4" fmla="*/ 276 w 5183"/>
                <a:gd name="T5" fmla="*/ 1110 h 1253"/>
                <a:gd name="T6" fmla="*/ 541 w 5183"/>
                <a:gd name="T7" fmla="*/ 979 h 1253"/>
                <a:gd name="T8" fmla="*/ 807 w 5183"/>
                <a:gd name="T9" fmla="*/ 863 h 1253"/>
                <a:gd name="T10" fmla="*/ 935 w 5183"/>
                <a:gd name="T11" fmla="*/ 799 h 1253"/>
                <a:gd name="T12" fmla="*/ 1071 w 5183"/>
                <a:gd name="T13" fmla="*/ 758 h 1253"/>
                <a:gd name="T14" fmla="*/ 1336 w 5183"/>
                <a:gd name="T15" fmla="*/ 664 h 1253"/>
                <a:gd name="T16" fmla="*/ 1465 w 5183"/>
                <a:gd name="T17" fmla="*/ 610 h 1253"/>
                <a:gd name="T18" fmla="*/ 1602 w 5183"/>
                <a:gd name="T19" fmla="*/ 580 h 1253"/>
                <a:gd name="T20" fmla="*/ 1866 w 5183"/>
                <a:gd name="T21" fmla="*/ 506 h 1253"/>
                <a:gd name="T22" fmla="*/ 2132 w 5183"/>
                <a:gd name="T23" fmla="*/ 437 h 1253"/>
                <a:gd name="T24" fmla="*/ 2132 w 5183"/>
                <a:gd name="T25" fmla="*/ 437 h 1253"/>
                <a:gd name="T26" fmla="*/ 2397 w 5183"/>
                <a:gd name="T27" fmla="*/ 376 h 1253"/>
                <a:gd name="T28" fmla="*/ 2395 w 5183"/>
                <a:gd name="T29" fmla="*/ 376 h 1253"/>
                <a:gd name="T30" fmla="*/ 2661 w 5183"/>
                <a:gd name="T31" fmla="*/ 322 h 1253"/>
                <a:gd name="T32" fmla="*/ 2927 w 5183"/>
                <a:gd name="T33" fmla="*/ 275 h 1253"/>
                <a:gd name="T34" fmla="*/ 3194 w 5183"/>
                <a:gd name="T35" fmla="*/ 231 h 1253"/>
                <a:gd name="T36" fmla="*/ 3458 w 5183"/>
                <a:gd name="T37" fmla="*/ 192 h 1253"/>
                <a:gd name="T38" fmla="*/ 3589 w 5183"/>
                <a:gd name="T39" fmla="*/ 164 h 1253"/>
                <a:gd name="T40" fmla="*/ 3722 w 5183"/>
                <a:gd name="T41" fmla="*/ 157 h 1253"/>
                <a:gd name="T42" fmla="*/ 3989 w 5183"/>
                <a:gd name="T43" fmla="*/ 125 h 1253"/>
                <a:gd name="T44" fmla="*/ 4253 w 5183"/>
                <a:gd name="T45" fmla="*/ 98 h 1253"/>
                <a:gd name="T46" fmla="*/ 4519 w 5183"/>
                <a:gd name="T47" fmla="*/ 73 h 1253"/>
                <a:gd name="T48" fmla="*/ 4785 w 5183"/>
                <a:gd name="T49" fmla="*/ 49 h 1253"/>
                <a:gd name="T50" fmla="*/ 5051 w 5183"/>
                <a:gd name="T51" fmla="*/ 29 h 1253"/>
                <a:gd name="T52" fmla="*/ 5181 w 5183"/>
                <a:gd name="T53" fmla="*/ 0 h 1253"/>
                <a:gd name="T54" fmla="*/ 4917 w 5183"/>
                <a:gd name="T55" fmla="*/ 19 h 1253"/>
                <a:gd name="T56" fmla="*/ 4651 w 5183"/>
                <a:gd name="T57" fmla="*/ 41 h 1253"/>
                <a:gd name="T58" fmla="*/ 4384 w 5183"/>
                <a:gd name="T59" fmla="*/ 64 h 1253"/>
                <a:gd name="T60" fmla="*/ 4120 w 5183"/>
                <a:gd name="T61" fmla="*/ 91 h 1253"/>
                <a:gd name="T62" fmla="*/ 3854 w 5183"/>
                <a:gd name="T63" fmla="*/ 120 h 1253"/>
                <a:gd name="T64" fmla="*/ 3589 w 5183"/>
                <a:gd name="T65" fmla="*/ 154 h 1253"/>
                <a:gd name="T66" fmla="*/ 3455 w 5183"/>
                <a:gd name="T67" fmla="*/ 172 h 1253"/>
                <a:gd name="T68" fmla="*/ 3190 w 5183"/>
                <a:gd name="T69" fmla="*/ 211 h 1253"/>
                <a:gd name="T70" fmla="*/ 2924 w 5183"/>
                <a:gd name="T71" fmla="*/ 255 h 1253"/>
                <a:gd name="T72" fmla="*/ 2658 w 5183"/>
                <a:gd name="T73" fmla="*/ 302 h 1253"/>
                <a:gd name="T74" fmla="*/ 2392 w 5183"/>
                <a:gd name="T75" fmla="*/ 356 h 1253"/>
                <a:gd name="T76" fmla="*/ 2259 w 5183"/>
                <a:gd name="T77" fmla="*/ 386 h 1253"/>
                <a:gd name="T78" fmla="*/ 2127 w 5183"/>
                <a:gd name="T79" fmla="*/ 418 h 1253"/>
                <a:gd name="T80" fmla="*/ 1861 w 5183"/>
                <a:gd name="T81" fmla="*/ 487 h 1253"/>
                <a:gd name="T82" fmla="*/ 1597 w 5183"/>
                <a:gd name="T83" fmla="*/ 561 h 1253"/>
                <a:gd name="T84" fmla="*/ 1462 w 5183"/>
                <a:gd name="T85" fmla="*/ 602 h 1253"/>
                <a:gd name="T86" fmla="*/ 1196 w 5183"/>
                <a:gd name="T87" fmla="*/ 691 h 1253"/>
                <a:gd name="T88" fmla="*/ 931 w 5183"/>
                <a:gd name="T89" fmla="*/ 790 h 1253"/>
                <a:gd name="T90" fmla="*/ 798 w 5183"/>
                <a:gd name="T91" fmla="*/ 844 h 1253"/>
                <a:gd name="T92" fmla="*/ 532 w 5183"/>
                <a:gd name="T93" fmla="*/ 960 h 1253"/>
                <a:gd name="T94" fmla="*/ 268 w 5183"/>
                <a:gd name="T95" fmla="*/ 1092 h 1253"/>
                <a:gd name="T96" fmla="*/ 133 w 5183"/>
                <a:gd name="T97" fmla="*/ 1163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83" h="1253">
                  <a:moveTo>
                    <a:pt x="0" y="1237"/>
                  </a:moveTo>
                  <a:lnTo>
                    <a:pt x="10" y="1253"/>
                  </a:lnTo>
                  <a:lnTo>
                    <a:pt x="143" y="1179"/>
                  </a:lnTo>
                  <a:lnTo>
                    <a:pt x="276" y="1109"/>
                  </a:lnTo>
                  <a:lnTo>
                    <a:pt x="271" y="1100"/>
                  </a:lnTo>
                  <a:lnTo>
                    <a:pt x="276" y="1110"/>
                  </a:lnTo>
                  <a:lnTo>
                    <a:pt x="408" y="1043"/>
                  </a:lnTo>
                  <a:lnTo>
                    <a:pt x="541" y="979"/>
                  </a:lnTo>
                  <a:lnTo>
                    <a:pt x="674" y="920"/>
                  </a:lnTo>
                  <a:lnTo>
                    <a:pt x="807" y="863"/>
                  </a:lnTo>
                  <a:lnTo>
                    <a:pt x="940" y="809"/>
                  </a:lnTo>
                  <a:lnTo>
                    <a:pt x="935" y="799"/>
                  </a:lnTo>
                  <a:lnTo>
                    <a:pt x="938" y="809"/>
                  </a:lnTo>
                  <a:lnTo>
                    <a:pt x="1071" y="758"/>
                  </a:lnTo>
                  <a:lnTo>
                    <a:pt x="1203" y="709"/>
                  </a:lnTo>
                  <a:lnTo>
                    <a:pt x="1336" y="664"/>
                  </a:lnTo>
                  <a:lnTo>
                    <a:pt x="1469" y="620"/>
                  </a:lnTo>
                  <a:lnTo>
                    <a:pt x="1465" y="610"/>
                  </a:lnTo>
                  <a:lnTo>
                    <a:pt x="1469" y="620"/>
                  </a:lnTo>
                  <a:lnTo>
                    <a:pt x="1602" y="580"/>
                  </a:lnTo>
                  <a:lnTo>
                    <a:pt x="1735" y="541"/>
                  </a:lnTo>
                  <a:lnTo>
                    <a:pt x="1866" y="506"/>
                  </a:lnTo>
                  <a:lnTo>
                    <a:pt x="1999" y="470"/>
                  </a:lnTo>
                  <a:lnTo>
                    <a:pt x="2132" y="437"/>
                  </a:lnTo>
                  <a:lnTo>
                    <a:pt x="2129" y="426"/>
                  </a:lnTo>
                  <a:lnTo>
                    <a:pt x="2132" y="437"/>
                  </a:lnTo>
                  <a:lnTo>
                    <a:pt x="2264" y="406"/>
                  </a:lnTo>
                  <a:lnTo>
                    <a:pt x="2397" y="376"/>
                  </a:lnTo>
                  <a:lnTo>
                    <a:pt x="2393" y="366"/>
                  </a:lnTo>
                  <a:lnTo>
                    <a:pt x="2395" y="376"/>
                  </a:lnTo>
                  <a:lnTo>
                    <a:pt x="2528" y="349"/>
                  </a:lnTo>
                  <a:lnTo>
                    <a:pt x="2661" y="322"/>
                  </a:lnTo>
                  <a:lnTo>
                    <a:pt x="2794" y="298"/>
                  </a:lnTo>
                  <a:lnTo>
                    <a:pt x="2927" y="275"/>
                  </a:lnTo>
                  <a:lnTo>
                    <a:pt x="3060" y="251"/>
                  </a:lnTo>
                  <a:lnTo>
                    <a:pt x="3194" y="231"/>
                  </a:lnTo>
                  <a:lnTo>
                    <a:pt x="3325" y="211"/>
                  </a:lnTo>
                  <a:lnTo>
                    <a:pt x="3458" y="192"/>
                  </a:lnTo>
                  <a:lnTo>
                    <a:pt x="3591" y="174"/>
                  </a:lnTo>
                  <a:lnTo>
                    <a:pt x="3589" y="164"/>
                  </a:lnTo>
                  <a:lnTo>
                    <a:pt x="3591" y="174"/>
                  </a:lnTo>
                  <a:lnTo>
                    <a:pt x="3722" y="157"/>
                  </a:lnTo>
                  <a:lnTo>
                    <a:pt x="3855" y="140"/>
                  </a:lnTo>
                  <a:lnTo>
                    <a:pt x="3989" y="125"/>
                  </a:lnTo>
                  <a:lnTo>
                    <a:pt x="4122" y="112"/>
                  </a:lnTo>
                  <a:lnTo>
                    <a:pt x="4253" y="98"/>
                  </a:lnTo>
                  <a:lnTo>
                    <a:pt x="4386" y="85"/>
                  </a:lnTo>
                  <a:lnTo>
                    <a:pt x="4519" y="73"/>
                  </a:lnTo>
                  <a:lnTo>
                    <a:pt x="4652" y="61"/>
                  </a:lnTo>
                  <a:lnTo>
                    <a:pt x="4785" y="49"/>
                  </a:lnTo>
                  <a:lnTo>
                    <a:pt x="4918" y="39"/>
                  </a:lnTo>
                  <a:lnTo>
                    <a:pt x="5051" y="29"/>
                  </a:lnTo>
                  <a:lnTo>
                    <a:pt x="5183" y="21"/>
                  </a:lnTo>
                  <a:lnTo>
                    <a:pt x="5181" y="0"/>
                  </a:lnTo>
                  <a:lnTo>
                    <a:pt x="5050" y="9"/>
                  </a:lnTo>
                  <a:lnTo>
                    <a:pt x="4917" y="19"/>
                  </a:lnTo>
                  <a:lnTo>
                    <a:pt x="4784" y="29"/>
                  </a:lnTo>
                  <a:lnTo>
                    <a:pt x="4651" y="41"/>
                  </a:lnTo>
                  <a:lnTo>
                    <a:pt x="4517" y="53"/>
                  </a:lnTo>
                  <a:lnTo>
                    <a:pt x="4384" y="64"/>
                  </a:lnTo>
                  <a:lnTo>
                    <a:pt x="4251" y="78"/>
                  </a:lnTo>
                  <a:lnTo>
                    <a:pt x="4120" y="91"/>
                  </a:lnTo>
                  <a:lnTo>
                    <a:pt x="3987" y="105"/>
                  </a:lnTo>
                  <a:lnTo>
                    <a:pt x="3854" y="120"/>
                  </a:lnTo>
                  <a:lnTo>
                    <a:pt x="3721" y="137"/>
                  </a:lnTo>
                  <a:lnTo>
                    <a:pt x="3589" y="154"/>
                  </a:lnTo>
                  <a:lnTo>
                    <a:pt x="3588" y="154"/>
                  </a:lnTo>
                  <a:lnTo>
                    <a:pt x="3455" y="172"/>
                  </a:lnTo>
                  <a:lnTo>
                    <a:pt x="3322" y="191"/>
                  </a:lnTo>
                  <a:lnTo>
                    <a:pt x="3190" y="211"/>
                  </a:lnTo>
                  <a:lnTo>
                    <a:pt x="3057" y="231"/>
                  </a:lnTo>
                  <a:lnTo>
                    <a:pt x="2924" y="255"/>
                  </a:lnTo>
                  <a:lnTo>
                    <a:pt x="2791" y="278"/>
                  </a:lnTo>
                  <a:lnTo>
                    <a:pt x="2658" y="302"/>
                  </a:lnTo>
                  <a:lnTo>
                    <a:pt x="2525" y="329"/>
                  </a:lnTo>
                  <a:lnTo>
                    <a:pt x="2392" y="356"/>
                  </a:lnTo>
                  <a:lnTo>
                    <a:pt x="2392" y="356"/>
                  </a:lnTo>
                  <a:lnTo>
                    <a:pt x="2259" y="386"/>
                  </a:lnTo>
                  <a:lnTo>
                    <a:pt x="2127" y="416"/>
                  </a:lnTo>
                  <a:lnTo>
                    <a:pt x="2127" y="418"/>
                  </a:lnTo>
                  <a:lnTo>
                    <a:pt x="1994" y="452"/>
                  </a:lnTo>
                  <a:lnTo>
                    <a:pt x="1861" y="487"/>
                  </a:lnTo>
                  <a:lnTo>
                    <a:pt x="1730" y="522"/>
                  </a:lnTo>
                  <a:lnTo>
                    <a:pt x="1597" y="561"/>
                  </a:lnTo>
                  <a:lnTo>
                    <a:pt x="1464" y="602"/>
                  </a:lnTo>
                  <a:lnTo>
                    <a:pt x="1462" y="602"/>
                  </a:lnTo>
                  <a:lnTo>
                    <a:pt x="1329" y="645"/>
                  </a:lnTo>
                  <a:lnTo>
                    <a:pt x="1196" y="691"/>
                  </a:lnTo>
                  <a:lnTo>
                    <a:pt x="1064" y="740"/>
                  </a:lnTo>
                  <a:lnTo>
                    <a:pt x="931" y="790"/>
                  </a:lnTo>
                  <a:lnTo>
                    <a:pt x="931" y="790"/>
                  </a:lnTo>
                  <a:lnTo>
                    <a:pt x="798" y="844"/>
                  </a:lnTo>
                  <a:lnTo>
                    <a:pt x="665" y="901"/>
                  </a:lnTo>
                  <a:lnTo>
                    <a:pt x="532" y="960"/>
                  </a:lnTo>
                  <a:lnTo>
                    <a:pt x="399" y="1024"/>
                  </a:lnTo>
                  <a:lnTo>
                    <a:pt x="268" y="1092"/>
                  </a:lnTo>
                  <a:lnTo>
                    <a:pt x="266" y="1092"/>
                  </a:lnTo>
                  <a:lnTo>
                    <a:pt x="133" y="1163"/>
                  </a:lnTo>
                  <a:lnTo>
                    <a:pt x="0" y="1237"/>
                  </a:lnTo>
                  <a:close/>
                </a:path>
              </a:pathLst>
            </a:custGeom>
            <a:gradFill>
              <a:gsLst>
                <a:gs pos="0">
                  <a:schemeClr val="bg1">
                    <a:lumMod val="85000"/>
                  </a:schemeClr>
                </a:gs>
                <a:gs pos="100000">
                  <a:schemeClr val="tx2">
                    <a:lumMod val="75000"/>
                  </a:schemeClr>
                </a:gs>
              </a:gsLst>
              <a:path path="circle">
                <a:fillToRect l="50000" t="50000" r="50000" b="50000"/>
              </a:path>
            </a:gradFill>
            <a:ln w="19050" cmpd="sng">
              <a:solidFill>
                <a:schemeClr val="bg1">
                  <a:lumMod val="65000"/>
                </a:schemeClr>
              </a:solidFill>
              <a:round/>
              <a:headEnd/>
              <a:tailEnd/>
            </a:ln>
          </p:spPr>
          <p:txBody>
            <a:bodyPr/>
            <a:lstStyle/>
            <a:p>
              <a:endParaRPr lang="de-CH" dirty="0">
                <a:latin typeface="Calibri" pitchFamily="34" charset="0"/>
                <a:cs typeface="Calibri" pitchFamily="34" charset="0"/>
              </a:endParaRPr>
            </a:p>
          </p:txBody>
        </p:sp>
        <p:sp>
          <p:nvSpPr>
            <p:cNvPr id="13" name="Freeform 102"/>
            <p:cNvSpPr>
              <a:spLocks/>
            </p:cNvSpPr>
            <p:nvPr/>
          </p:nvSpPr>
          <p:spPr bwMode="auto">
            <a:xfrm>
              <a:off x="3559099" y="3780868"/>
              <a:ext cx="781873" cy="990219"/>
            </a:xfrm>
            <a:custGeom>
              <a:avLst/>
              <a:gdLst>
                <a:gd name="T0" fmla="*/ 0 w 992"/>
                <a:gd name="T1" fmla="*/ 5 h 1070"/>
                <a:gd name="T2" fmla="*/ 29 w 992"/>
                <a:gd name="T3" fmla="*/ 66 h 1070"/>
                <a:gd name="T4" fmla="*/ 61 w 992"/>
                <a:gd name="T5" fmla="*/ 118 h 1070"/>
                <a:gd name="T6" fmla="*/ 79 w 992"/>
                <a:gd name="T7" fmla="*/ 177 h 1070"/>
                <a:gd name="T8" fmla="*/ 108 w 992"/>
                <a:gd name="T9" fmla="*/ 228 h 1070"/>
                <a:gd name="T10" fmla="*/ 160 w 992"/>
                <a:gd name="T11" fmla="*/ 324 h 1070"/>
                <a:gd name="T12" fmla="*/ 189 w 992"/>
                <a:gd name="T13" fmla="*/ 371 h 1070"/>
                <a:gd name="T14" fmla="*/ 189 w 992"/>
                <a:gd name="T15" fmla="*/ 369 h 1070"/>
                <a:gd name="T16" fmla="*/ 214 w 992"/>
                <a:gd name="T17" fmla="*/ 413 h 1070"/>
                <a:gd name="T18" fmla="*/ 268 w 992"/>
                <a:gd name="T19" fmla="*/ 492 h 1070"/>
                <a:gd name="T20" fmla="*/ 320 w 992"/>
                <a:gd name="T21" fmla="*/ 565 h 1070"/>
                <a:gd name="T22" fmla="*/ 347 w 992"/>
                <a:gd name="T23" fmla="*/ 598 h 1070"/>
                <a:gd name="T24" fmla="*/ 399 w 992"/>
                <a:gd name="T25" fmla="*/ 661 h 1070"/>
                <a:gd name="T26" fmla="*/ 426 w 992"/>
                <a:gd name="T27" fmla="*/ 689 h 1070"/>
                <a:gd name="T28" fmla="*/ 480 w 992"/>
                <a:gd name="T29" fmla="*/ 745 h 1070"/>
                <a:gd name="T30" fmla="*/ 532 w 992"/>
                <a:gd name="T31" fmla="*/ 794 h 1070"/>
                <a:gd name="T32" fmla="*/ 559 w 992"/>
                <a:gd name="T33" fmla="*/ 819 h 1070"/>
                <a:gd name="T34" fmla="*/ 612 w 992"/>
                <a:gd name="T35" fmla="*/ 861 h 1070"/>
                <a:gd name="T36" fmla="*/ 640 w 992"/>
                <a:gd name="T37" fmla="*/ 881 h 1070"/>
                <a:gd name="T38" fmla="*/ 694 w 992"/>
                <a:gd name="T39" fmla="*/ 918 h 1070"/>
                <a:gd name="T40" fmla="*/ 746 w 992"/>
                <a:gd name="T41" fmla="*/ 952 h 1070"/>
                <a:gd name="T42" fmla="*/ 773 w 992"/>
                <a:gd name="T43" fmla="*/ 967 h 1070"/>
                <a:gd name="T44" fmla="*/ 827 w 992"/>
                <a:gd name="T45" fmla="*/ 998 h 1070"/>
                <a:gd name="T46" fmla="*/ 854 w 992"/>
                <a:gd name="T47" fmla="*/ 1011 h 1070"/>
                <a:gd name="T48" fmla="*/ 883 w 992"/>
                <a:gd name="T49" fmla="*/ 1016 h 1070"/>
                <a:gd name="T50" fmla="*/ 906 w 992"/>
                <a:gd name="T51" fmla="*/ 1036 h 1070"/>
                <a:gd name="T52" fmla="*/ 932 w 992"/>
                <a:gd name="T53" fmla="*/ 1048 h 1070"/>
                <a:gd name="T54" fmla="*/ 960 w 992"/>
                <a:gd name="T55" fmla="*/ 1058 h 1070"/>
                <a:gd name="T56" fmla="*/ 992 w 992"/>
                <a:gd name="T57" fmla="*/ 1056 h 1070"/>
                <a:gd name="T58" fmla="*/ 938 w 992"/>
                <a:gd name="T59" fmla="*/ 1035 h 1070"/>
                <a:gd name="T60" fmla="*/ 938 w 992"/>
                <a:gd name="T61" fmla="*/ 1035 h 1070"/>
                <a:gd name="T62" fmla="*/ 910 w 992"/>
                <a:gd name="T63" fmla="*/ 1030 h 1070"/>
                <a:gd name="T64" fmla="*/ 886 w 992"/>
                <a:gd name="T65" fmla="*/ 1011 h 1070"/>
                <a:gd name="T66" fmla="*/ 859 w 992"/>
                <a:gd name="T67" fmla="*/ 998 h 1070"/>
                <a:gd name="T68" fmla="*/ 859 w 992"/>
                <a:gd name="T69" fmla="*/ 999 h 1070"/>
                <a:gd name="T70" fmla="*/ 807 w 992"/>
                <a:gd name="T71" fmla="*/ 971 h 1070"/>
                <a:gd name="T72" fmla="*/ 753 w 992"/>
                <a:gd name="T73" fmla="*/ 940 h 1070"/>
                <a:gd name="T74" fmla="*/ 755 w 992"/>
                <a:gd name="T75" fmla="*/ 940 h 1070"/>
                <a:gd name="T76" fmla="*/ 703 w 992"/>
                <a:gd name="T77" fmla="*/ 907 h 1070"/>
                <a:gd name="T78" fmla="*/ 649 w 992"/>
                <a:gd name="T79" fmla="*/ 870 h 1070"/>
                <a:gd name="T80" fmla="*/ 617 w 992"/>
                <a:gd name="T81" fmla="*/ 854 h 1070"/>
                <a:gd name="T82" fmla="*/ 596 w 992"/>
                <a:gd name="T83" fmla="*/ 829 h 1070"/>
                <a:gd name="T84" fmla="*/ 543 w 992"/>
                <a:gd name="T85" fmla="*/ 784 h 1070"/>
                <a:gd name="T86" fmla="*/ 543 w 992"/>
                <a:gd name="T87" fmla="*/ 784 h 1070"/>
                <a:gd name="T88" fmla="*/ 490 w 992"/>
                <a:gd name="T89" fmla="*/ 735 h 1070"/>
                <a:gd name="T90" fmla="*/ 436 w 992"/>
                <a:gd name="T91" fmla="*/ 679 h 1070"/>
                <a:gd name="T92" fmla="*/ 404 w 992"/>
                <a:gd name="T93" fmla="*/ 656 h 1070"/>
                <a:gd name="T94" fmla="*/ 386 w 992"/>
                <a:gd name="T95" fmla="*/ 620 h 1070"/>
                <a:gd name="T96" fmla="*/ 332 w 992"/>
                <a:gd name="T97" fmla="*/ 555 h 1070"/>
                <a:gd name="T98" fmla="*/ 332 w 992"/>
                <a:gd name="T99" fmla="*/ 556 h 1070"/>
                <a:gd name="T100" fmla="*/ 280 w 992"/>
                <a:gd name="T101" fmla="*/ 484 h 1070"/>
                <a:gd name="T102" fmla="*/ 226 w 992"/>
                <a:gd name="T103" fmla="*/ 405 h 1070"/>
                <a:gd name="T104" fmla="*/ 226 w 992"/>
                <a:gd name="T105" fmla="*/ 405 h 1070"/>
                <a:gd name="T106" fmla="*/ 201 w 992"/>
                <a:gd name="T107" fmla="*/ 363 h 1070"/>
                <a:gd name="T108" fmla="*/ 165 w 992"/>
                <a:gd name="T109" fmla="*/ 320 h 1070"/>
                <a:gd name="T110" fmla="*/ 147 w 992"/>
                <a:gd name="T111" fmla="*/ 270 h 1070"/>
                <a:gd name="T112" fmla="*/ 93 w 992"/>
                <a:gd name="T113" fmla="*/ 171 h 1070"/>
                <a:gd name="T114" fmla="*/ 93 w 992"/>
                <a:gd name="T115" fmla="*/ 171 h 1070"/>
                <a:gd name="T116" fmla="*/ 68 w 992"/>
                <a:gd name="T117" fmla="*/ 115 h 1070"/>
                <a:gd name="T118" fmla="*/ 34 w 992"/>
                <a:gd name="T119" fmla="*/ 63 h 1070"/>
                <a:gd name="T120" fmla="*/ 14 w 992"/>
                <a:gd name="T121"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92" h="1070">
                  <a:moveTo>
                    <a:pt x="14" y="0"/>
                  </a:moveTo>
                  <a:lnTo>
                    <a:pt x="0" y="5"/>
                  </a:lnTo>
                  <a:lnTo>
                    <a:pt x="27" y="66"/>
                  </a:lnTo>
                  <a:lnTo>
                    <a:pt x="29" y="66"/>
                  </a:lnTo>
                  <a:lnTo>
                    <a:pt x="56" y="122"/>
                  </a:lnTo>
                  <a:lnTo>
                    <a:pt x="61" y="118"/>
                  </a:lnTo>
                  <a:lnTo>
                    <a:pt x="54" y="122"/>
                  </a:lnTo>
                  <a:lnTo>
                    <a:pt x="79" y="177"/>
                  </a:lnTo>
                  <a:lnTo>
                    <a:pt x="81" y="177"/>
                  </a:lnTo>
                  <a:lnTo>
                    <a:pt x="108" y="228"/>
                  </a:lnTo>
                  <a:lnTo>
                    <a:pt x="135" y="277"/>
                  </a:lnTo>
                  <a:lnTo>
                    <a:pt x="160" y="324"/>
                  </a:lnTo>
                  <a:lnTo>
                    <a:pt x="160" y="325"/>
                  </a:lnTo>
                  <a:lnTo>
                    <a:pt x="189" y="371"/>
                  </a:lnTo>
                  <a:lnTo>
                    <a:pt x="194" y="366"/>
                  </a:lnTo>
                  <a:lnTo>
                    <a:pt x="189" y="369"/>
                  </a:lnTo>
                  <a:lnTo>
                    <a:pt x="214" y="411"/>
                  </a:lnTo>
                  <a:lnTo>
                    <a:pt x="214" y="413"/>
                  </a:lnTo>
                  <a:lnTo>
                    <a:pt x="241" y="453"/>
                  </a:lnTo>
                  <a:lnTo>
                    <a:pt x="268" y="492"/>
                  </a:lnTo>
                  <a:lnTo>
                    <a:pt x="293" y="529"/>
                  </a:lnTo>
                  <a:lnTo>
                    <a:pt x="320" y="565"/>
                  </a:lnTo>
                  <a:lnTo>
                    <a:pt x="320" y="565"/>
                  </a:lnTo>
                  <a:lnTo>
                    <a:pt x="347" y="598"/>
                  </a:lnTo>
                  <a:lnTo>
                    <a:pt x="374" y="630"/>
                  </a:lnTo>
                  <a:lnTo>
                    <a:pt x="399" y="661"/>
                  </a:lnTo>
                  <a:lnTo>
                    <a:pt x="399" y="661"/>
                  </a:lnTo>
                  <a:lnTo>
                    <a:pt x="426" y="689"/>
                  </a:lnTo>
                  <a:lnTo>
                    <a:pt x="453" y="718"/>
                  </a:lnTo>
                  <a:lnTo>
                    <a:pt x="480" y="745"/>
                  </a:lnTo>
                  <a:lnTo>
                    <a:pt x="507" y="770"/>
                  </a:lnTo>
                  <a:lnTo>
                    <a:pt x="532" y="794"/>
                  </a:lnTo>
                  <a:lnTo>
                    <a:pt x="532" y="795"/>
                  </a:lnTo>
                  <a:lnTo>
                    <a:pt x="559" y="819"/>
                  </a:lnTo>
                  <a:lnTo>
                    <a:pt x="586" y="841"/>
                  </a:lnTo>
                  <a:lnTo>
                    <a:pt x="612" y="861"/>
                  </a:lnTo>
                  <a:lnTo>
                    <a:pt x="613" y="861"/>
                  </a:lnTo>
                  <a:lnTo>
                    <a:pt x="640" y="881"/>
                  </a:lnTo>
                  <a:lnTo>
                    <a:pt x="667" y="900"/>
                  </a:lnTo>
                  <a:lnTo>
                    <a:pt x="694" y="918"/>
                  </a:lnTo>
                  <a:lnTo>
                    <a:pt x="721" y="935"/>
                  </a:lnTo>
                  <a:lnTo>
                    <a:pt x="746" y="952"/>
                  </a:lnTo>
                  <a:lnTo>
                    <a:pt x="746" y="952"/>
                  </a:lnTo>
                  <a:lnTo>
                    <a:pt x="773" y="967"/>
                  </a:lnTo>
                  <a:lnTo>
                    <a:pt x="800" y="982"/>
                  </a:lnTo>
                  <a:lnTo>
                    <a:pt x="827" y="998"/>
                  </a:lnTo>
                  <a:lnTo>
                    <a:pt x="852" y="1011"/>
                  </a:lnTo>
                  <a:lnTo>
                    <a:pt x="854" y="1011"/>
                  </a:lnTo>
                  <a:lnTo>
                    <a:pt x="881" y="1023"/>
                  </a:lnTo>
                  <a:lnTo>
                    <a:pt x="883" y="1016"/>
                  </a:lnTo>
                  <a:lnTo>
                    <a:pt x="879" y="1023"/>
                  </a:lnTo>
                  <a:lnTo>
                    <a:pt x="906" y="1036"/>
                  </a:lnTo>
                  <a:lnTo>
                    <a:pt x="906" y="1036"/>
                  </a:lnTo>
                  <a:lnTo>
                    <a:pt x="932" y="1048"/>
                  </a:lnTo>
                  <a:lnTo>
                    <a:pt x="933" y="1048"/>
                  </a:lnTo>
                  <a:lnTo>
                    <a:pt x="960" y="1058"/>
                  </a:lnTo>
                  <a:lnTo>
                    <a:pt x="987" y="1070"/>
                  </a:lnTo>
                  <a:lnTo>
                    <a:pt x="992" y="1056"/>
                  </a:lnTo>
                  <a:lnTo>
                    <a:pt x="965" y="1045"/>
                  </a:lnTo>
                  <a:lnTo>
                    <a:pt x="938" y="1035"/>
                  </a:lnTo>
                  <a:lnTo>
                    <a:pt x="935" y="1041"/>
                  </a:lnTo>
                  <a:lnTo>
                    <a:pt x="938" y="1035"/>
                  </a:lnTo>
                  <a:lnTo>
                    <a:pt x="913" y="1023"/>
                  </a:lnTo>
                  <a:lnTo>
                    <a:pt x="910" y="1030"/>
                  </a:lnTo>
                  <a:lnTo>
                    <a:pt x="913" y="1024"/>
                  </a:lnTo>
                  <a:lnTo>
                    <a:pt x="886" y="1011"/>
                  </a:lnTo>
                  <a:lnTo>
                    <a:pt x="886" y="1009"/>
                  </a:lnTo>
                  <a:lnTo>
                    <a:pt x="859" y="998"/>
                  </a:lnTo>
                  <a:lnTo>
                    <a:pt x="856" y="1004"/>
                  </a:lnTo>
                  <a:lnTo>
                    <a:pt x="859" y="999"/>
                  </a:lnTo>
                  <a:lnTo>
                    <a:pt x="834" y="986"/>
                  </a:lnTo>
                  <a:lnTo>
                    <a:pt x="807" y="971"/>
                  </a:lnTo>
                  <a:lnTo>
                    <a:pt x="780" y="955"/>
                  </a:lnTo>
                  <a:lnTo>
                    <a:pt x="753" y="940"/>
                  </a:lnTo>
                  <a:lnTo>
                    <a:pt x="750" y="945"/>
                  </a:lnTo>
                  <a:lnTo>
                    <a:pt x="755" y="940"/>
                  </a:lnTo>
                  <a:lnTo>
                    <a:pt x="730" y="923"/>
                  </a:lnTo>
                  <a:lnTo>
                    <a:pt x="703" y="907"/>
                  </a:lnTo>
                  <a:lnTo>
                    <a:pt x="676" y="888"/>
                  </a:lnTo>
                  <a:lnTo>
                    <a:pt x="649" y="870"/>
                  </a:lnTo>
                  <a:lnTo>
                    <a:pt x="622" y="849"/>
                  </a:lnTo>
                  <a:lnTo>
                    <a:pt x="617" y="854"/>
                  </a:lnTo>
                  <a:lnTo>
                    <a:pt x="622" y="849"/>
                  </a:lnTo>
                  <a:lnTo>
                    <a:pt x="596" y="829"/>
                  </a:lnTo>
                  <a:lnTo>
                    <a:pt x="570" y="807"/>
                  </a:lnTo>
                  <a:lnTo>
                    <a:pt x="543" y="784"/>
                  </a:lnTo>
                  <a:lnTo>
                    <a:pt x="538" y="789"/>
                  </a:lnTo>
                  <a:lnTo>
                    <a:pt x="543" y="784"/>
                  </a:lnTo>
                  <a:lnTo>
                    <a:pt x="517" y="760"/>
                  </a:lnTo>
                  <a:lnTo>
                    <a:pt x="490" y="735"/>
                  </a:lnTo>
                  <a:lnTo>
                    <a:pt x="463" y="708"/>
                  </a:lnTo>
                  <a:lnTo>
                    <a:pt x="436" y="679"/>
                  </a:lnTo>
                  <a:lnTo>
                    <a:pt x="409" y="651"/>
                  </a:lnTo>
                  <a:lnTo>
                    <a:pt x="404" y="656"/>
                  </a:lnTo>
                  <a:lnTo>
                    <a:pt x="411" y="651"/>
                  </a:lnTo>
                  <a:lnTo>
                    <a:pt x="386" y="620"/>
                  </a:lnTo>
                  <a:lnTo>
                    <a:pt x="359" y="588"/>
                  </a:lnTo>
                  <a:lnTo>
                    <a:pt x="332" y="555"/>
                  </a:lnTo>
                  <a:lnTo>
                    <a:pt x="325" y="560"/>
                  </a:lnTo>
                  <a:lnTo>
                    <a:pt x="332" y="556"/>
                  </a:lnTo>
                  <a:lnTo>
                    <a:pt x="305" y="521"/>
                  </a:lnTo>
                  <a:lnTo>
                    <a:pt x="280" y="484"/>
                  </a:lnTo>
                  <a:lnTo>
                    <a:pt x="253" y="445"/>
                  </a:lnTo>
                  <a:lnTo>
                    <a:pt x="226" y="405"/>
                  </a:lnTo>
                  <a:lnTo>
                    <a:pt x="219" y="408"/>
                  </a:lnTo>
                  <a:lnTo>
                    <a:pt x="226" y="405"/>
                  </a:lnTo>
                  <a:lnTo>
                    <a:pt x="201" y="363"/>
                  </a:lnTo>
                  <a:lnTo>
                    <a:pt x="201" y="363"/>
                  </a:lnTo>
                  <a:lnTo>
                    <a:pt x="172" y="317"/>
                  </a:lnTo>
                  <a:lnTo>
                    <a:pt x="165" y="320"/>
                  </a:lnTo>
                  <a:lnTo>
                    <a:pt x="172" y="317"/>
                  </a:lnTo>
                  <a:lnTo>
                    <a:pt x="147" y="270"/>
                  </a:lnTo>
                  <a:lnTo>
                    <a:pt x="120" y="221"/>
                  </a:lnTo>
                  <a:lnTo>
                    <a:pt x="93" y="171"/>
                  </a:lnTo>
                  <a:lnTo>
                    <a:pt x="86" y="174"/>
                  </a:lnTo>
                  <a:lnTo>
                    <a:pt x="93" y="171"/>
                  </a:lnTo>
                  <a:lnTo>
                    <a:pt x="68" y="115"/>
                  </a:lnTo>
                  <a:lnTo>
                    <a:pt x="68" y="115"/>
                  </a:lnTo>
                  <a:lnTo>
                    <a:pt x="41" y="59"/>
                  </a:lnTo>
                  <a:lnTo>
                    <a:pt x="34" y="63"/>
                  </a:lnTo>
                  <a:lnTo>
                    <a:pt x="41" y="61"/>
                  </a:lnTo>
                  <a:lnTo>
                    <a:pt x="14" y="0"/>
                  </a:lnTo>
                  <a:close/>
                </a:path>
              </a:pathLst>
            </a:custGeom>
            <a:gradFill>
              <a:gsLst>
                <a:gs pos="0">
                  <a:schemeClr val="bg1">
                    <a:lumMod val="85000"/>
                  </a:schemeClr>
                </a:gs>
                <a:gs pos="100000">
                  <a:schemeClr val="tx2">
                    <a:lumMod val="75000"/>
                  </a:schemeClr>
                </a:gs>
              </a:gsLst>
              <a:path path="circle">
                <a:fillToRect l="50000" t="50000" r="50000" b="50000"/>
              </a:path>
            </a:gradFill>
            <a:ln w="19050" cmpd="sng">
              <a:solidFill>
                <a:schemeClr val="bg1">
                  <a:lumMod val="65000"/>
                </a:schemeClr>
              </a:solidFill>
              <a:round/>
              <a:headEnd/>
              <a:tailEnd/>
            </a:ln>
          </p:spPr>
          <p:txBody>
            <a:bodyPr/>
            <a:lstStyle/>
            <a:p>
              <a:endParaRPr lang="de-CH" dirty="0">
                <a:latin typeface="Calibri" pitchFamily="34" charset="0"/>
                <a:cs typeface="Calibri" pitchFamily="34" charset="0"/>
              </a:endParaRPr>
            </a:p>
          </p:txBody>
        </p:sp>
        <p:sp>
          <p:nvSpPr>
            <p:cNvPr id="14" name="Oval 103"/>
            <p:cNvSpPr>
              <a:spLocks noChangeArrowheads="1"/>
            </p:cNvSpPr>
            <p:nvPr/>
          </p:nvSpPr>
          <p:spPr bwMode="auto">
            <a:xfrm>
              <a:off x="3512394" y="3713309"/>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15" name="Oval 104"/>
            <p:cNvSpPr>
              <a:spLocks noChangeArrowheads="1"/>
            </p:cNvSpPr>
            <p:nvPr/>
          </p:nvSpPr>
          <p:spPr bwMode="auto">
            <a:xfrm>
              <a:off x="3572937" y="3850357"/>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16" name="Oval 105"/>
            <p:cNvSpPr>
              <a:spLocks noChangeArrowheads="1"/>
            </p:cNvSpPr>
            <p:nvPr/>
          </p:nvSpPr>
          <p:spPr bwMode="auto">
            <a:xfrm>
              <a:off x="3628291" y="3973893"/>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17" name="Oval 106"/>
            <p:cNvSpPr>
              <a:spLocks noChangeArrowheads="1"/>
            </p:cNvSpPr>
            <p:nvPr/>
          </p:nvSpPr>
          <p:spPr bwMode="auto">
            <a:xfrm>
              <a:off x="3688835" y="4099359"/>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18" name="Oval 107"/>
            <p:cNvSpPr>
              <a:spLocks noChangeArrowheads="1"/>
            </p:cNvSpPr>
            <p:nvPr/>
          </p:nvSpPr>
          <p:spPr bwMode="auto">
            <a:xfrm>
              <a:off x="3752837" y="4219034"/>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19" name="Oval 108"/>
            <p:cNvSpPr>
              <a:spLocks noChangeArrowheads="1"/>
            </p:cNvSpPr>
            <p:nvPr/>
          </p:nvSpPr>
          <p:spPr bwMode="auto">
            <a:xfrm>
              <a:off x="3825489" y="4327129"/>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20" name="Oval 109"/>
            <p:cNvSpPr>
              <a:spLocks noChangeArrowheads="1"/>
            </p:cNvSpPr>
            <p:nvPr/>
          </p:nvSpPr>
          <p:spPr bwMode="auto">
            <a:xfrm>
              <a:off x="3910250" y="4429433"/>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21" name="Oval 110"/>
            <p:cNvSpPr>
              <a:spLocks noChangeArrowheads="1"/>
            </p:cNvSpPr>
            <p:nvPr/>
          </p:nvSpPr>
          <p:spPr bwMode="auto">
            <a:xfrm>
              <a:off x="3993281" y="4520154"/>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22" name="Oval 111"/>
            <p:cNvSpPr>
              <a:spLocks noChangeArrowheads="1"/>
            </p:cNvSpPr>
            <p:nvPr/>
          </p:nvSpPr>
          <p:spPr bwMode="auto">
            <a:xfrm>
              <a:off x="4088420" y="4597364"/>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23" name="Oval 112"/>
            <p:cNvSpPr>
              <a:spLocks noChangeArrowheads="1"/>
            </p:cNvSpPr>
            <p:nvPr/>
          </p:nvSpPr>
          <p:spPr bwMode="auto">
            <a:xfrm>
              <a:off x="4195668" y="4662992"/>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24" name="Oval 113"/>
            <p:cNvSpPr>
              <a:spLocks noChangeArrowheads="1"/>
            </p:cNvSpPr>
            <p:nvPr/>
          </p:nvSpPr>
          <p:spPr bwMode="auto">
            <a:xfrm>
              <a:off x="1729205" y="4647474"/>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25" name="Oval 114"/>
            <p:cNvSpPr>
              <a:spLocks noChangeArrowheads="1"/>
            </p:cNvSpPr>
            <p:nvPr/>
          </p:nvSpPr>
          <p:spPr bwMode="auto">
            <a:xfrm>
              <a:off x="1812236" y="4539380"/>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26" name="Oval 115"/>
            <p:cNvSpPr>
              <a:spLocks noChangeArrowheads="1"/>
            </p:cNvSpPr>
            <p:nvPr/>
          </p:nvSpPr>
          <p:spPr bwMode="auto">
            <a:xfrm>
              <a:off x="1907376" y="4442868"/>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27" name="Oval 116"/>
            <p:cNvSpPr>
              <a:spLocks noChangeArrowheads="1"/>
            </p:cNvSpPr>
            <p:nvPr/>
          </p:nvSpPr>
          <p:spPr bwMode="auto">
            <a:xfrm>
              <a:off x="2007705" y="4348286"/>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28" name="Oval 117"/>
            <p:cNvSpPr>
              <a:spLocks noChangeArrowheads="1"/>
            </p:cNvSpPr>
            <p:nvPr/>
          </p:nvSpPr>
          <p:spPr bwMode="auto">
            <a:xfrm>
              <a:off x="2109763" y="4259494"/>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29" name="Oval 118"/>
            <p:cNvSpPr>
              <a:spLocks noChangeArrowheads="1"/>
            </p:cNvSpPr>
            <p:nvPr/>
          </p:nvSpPr>
          <p:spPr bwMode="auto">
            <a:xfrm>
              <a:off x="2220471" y="4170703"/>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30" name="Oval 119"/>
            <p:cNvSpPr>
              <a:spLocks noChangeArrowheads="1"/>
            </p:cNvSpPr>
            <p:nvPr/>
          </p:nvSpPr>
          <p:spPr bwMode="auto">
            <a:xfrm>
              <a:off x="2338098" y="4101214"/>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31" name="Oval 120"/>
            <p:cNvSpPr>
              <a:spLocks noChangeArrowheads="1"/>
            </p:cNvSpPr>
            <p:nvPr/>
          </p:nvSpPr>
          <p:spPr bwMode="auto">
            <a:xfrm>
              <a:off x="2466103" y="4027864"/>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32" name="Oval 121"/>
            <p:cNvSpPr>
              <a:spLocks noChangeArrowheads="1"/>
            </p:cNvSpPr>
            <p:nvPr/>
          </p:nvSpPr>
          <p:spPr bwMode="auto">
            <a:xfrm>
              <a:off x="2592380" y="3962236"/>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33" name="Oval 122"/>
            <p:cNvSpPr>
              <a:spLocks noChangeArrowheads="1"/>
            </p:cNvSpPr>
            <p:nvPr/>
          </p:nvSpPr>
          <p:spPr bwMode="auto">
            <a:xfrm>
              <a:off x="2727305" y="3908189"/>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34" name="Oval 123"/>
            <p:cNvSpPr>
              <a:spLocks noChangeArrowheads="1"/>
            </p:cNvSpPr>
            <p:nvPr/>
          </p:nvSpPr>
          <p:spPr bwMode="auto">
            <a:xfrm>
              <a:off x="2857040" y="3858002"/>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35" name="Oval 124"/>
            <p:cNvSpPr>
              <a:spLocks noChangeArrowheads="1"/>
            </p:cNvSpPr>
            <p:nvPr/>
          </p:nvSpPr>
          <p:spPr bwMode="auto">
            <a:xfrm>
              <a:off x="3002344" y="3815536"/>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36" name="Oval 125"/>
            <p:cNvSpPr>
              <a:spLocks noChangeArrowheads="1"/>
            </p:cNvSpPr>
            <p:nvPr/>
          </p:nvSpPr>
          <p:spPr bwMode="auto">
            <a:xfrm>
              <a:off x="3142459" y="3773071"/>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37" name="Oval 126"/>
            <p:cNvSpPr>
              <a:spLocks noChangeArrowheads="1"/>
            </p:cNvSpPr>
            <p:nvPr/>
          </p:nvSpPr>
          <p:spPr bwMode="auto">
            <a:xfrm>
              <a:off x="3280843" y="3744117"/>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38" name="Oval 127"/>
            <p:cNvSpPr>
              <a:spLocks noChangeArrowheads="1"/>
            </p:cNvSpPr>
            <p:nvPr/>
          </p:nvSpPr>
          <p:spPr bwMode="auto">
            <a:xfrm>
              <a:off x="3414038" y="3717093"/>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39" name="Line 128"/>
            <p:cNvSpPr>
              <a:spLocks noChangeShapeType="1"/>
            </p:cNvSpPr>
            <p:nvPr/>
          </p:nvSpPr>
          <p:spPr bwMode="auto">
            <a:xfrm>
              <a:off x="6326791" y="3717169"/>
              <a:ext cx="0" cy="11954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dirty="0">
                <a:latin typeface="Calibri" pitchFamily="34" charset="0"/>
                <a:cs typeface="Calibri" pitchFamily="34" charset="0"/>
              </a:endParaRPr>
            </a:p>
          </p:txBody>
        </p:sp>
        <p:sp>
          <p:nvSpPr>
            <p:cNvPr id="40" name="Freeform 130"/>
            <p:cNvSpPr>
              <a:spLocks/>
            </p:cNvSpPr>
            <p:nvPr/>
          </p:nvSpPr>
          <p:spPr bwMode="auto">
            <a:xfrm>
              <a:off x="4526062" y="3742730"/>
              <a:ext cx="1811108" cy="970916"/>
            </a:xfrm>
            <a:custGeom>
              <a:avLst/>
              <a:gdLst>
                <a:gd name="T0" fmla="*/ 10 w 5183"/>
                <a:gd name="T1" fmla="*/ 1253 h 1253"/>
                <a:gd name="T2" fmla="*/ 276 w 5183"/>
                <a:gd name="T3" fmla="*/ 1109 h 1253"/>
                <a:gd name="T4" fmla="*/ 276 w 5183"/>
                <a:gd name="T5" fmla="*/ 1110 h 1253"/>
                <a:gd name="T6" fmla="*/ 541 w 5183"/>
                <a:gd name="T7" fmla="*/ 979 h 1253"/>
                <a:gd name="T8" fmla="*/ 807 w 5183"/>
                <a:gd name="T9" fmla="*/ 863 h 1253"/>
                <a:gd name="T10" fmla="*/ 935 w 5183"/>
                <a:gd name="T11" fmla="*/ 799 h 1253"/>
                <a:gd name="T12" fmla="*/ 1071 w 5183"/>
                <a:gd name="T13" fmla="*/ 758 h 1253"/>
                <a:gd name="T14" fmla="*/ 1336 w 5183"/>
                <a:gd name="T15" fmla="*/ 664 h 1253"/>
                <a:gd name="T16" fmla="*/ 1465 w 5183"/>
                <a:gd name="T17" fmla="*/ 610 h 1253"/>
                <a:gd name="T18" fmla="*/ 1602 w 5183"/>
                <a:gd name="T19" fmla="*/ 580 h 1253"/>
                <a:gd name="T20" fmla="*/ 1866 w 5183"/>
                <a:gd name="T21" fmla="*/ 506 h 1253"/>
                <a:gd name="T22" fmla="*/ 2132 w 5183"/>
                <a:gd name="T23" fmla="*/ 437 h 1253"/>
                <a:gd name="T24" fmla="*/ 2132 w 5183"/>
                <a:gd name="T25" fmla="*/ 437 h 1253"/>
                <a:gd name="T26" fmla="*/ 2397 w 5183"/>
                <a:gd name="T27" fmla="*/ 376 h 1253"/>
                <a:gd name="T28" fmla="*/ 2395 w 5183"/>
                <a:gd name="T29" fmla="*/ 376 h 1253"/>
                <a:gd name="T30" fmla="*/ 2661 w 5183"/>
                <a:gd name="T31" fmla="*/ 322 h 1253"/>
                <a:gd name="T32" fmla="*/ 2927 w 5183"/>
                <a:gd name="T33" fmla="*/ 275 h 1253"/>
                <a:gd name="T34" fmla="*/ 3194 w 5183"/>
                <a:gd name="T35" fmla="*/ 231 h 1253"/>
                <a:gd name="T36" fmla="*/ 3458 w 5183"/>
                <a:gd name="T37" fmla="*/ 192 h 1253"/>
                <a:gd name="T38" fmla="*/ 3589 w 5183"/>
                <a:gd name="T39" fmla="*/ 164 h 1253"/>
                <a:gd name="T40" fmla="*/ 3722 w 5183"/>
                <a:gd name="T41" fmla="*/ 157 h 1253"/>
                <a:gd name="T42" fmla="*/ 3989 w 5183"/>
                <a:gd name="T43" fmla="*/ 125 h 1253"/>
                <a:gd name="T44" fmla="*/ 4253 w 5183"/>
                <a:gd name="T45" fmla="*/ 98 h 1253"/>
                <a:gd name="T46" fmla="*/ 4519 w 5183"/>
                <a:gd name="T47" fmla="*/ 73 h 1253"/>
                <a:gd name="T48" fmla="*/ 4785 w 5183"/>
                <a:gd name="T49" fmla="*/ 49 h 1253"/>
                <a:gd name="T50" fmla="*/ 5051 w 5183"/>
                <a:gd name="T51" fmla="*/ 29 h 1253"/>
                <a:gd name="T52" fmla="*/ 5181 w 5183"/>
                <a:gd name="T53" fmla="*/ 0 h 1253"/>
                <a:gd name="T54" fmla="*/ 4917 w 5183"/>
                <a:gd name="T55" fmla="*/ 19 h 1253"/>
                <a:gd name="T56" fmla="*/ 4651 w 5183"/>
                <a:gd name="T57" fmla="*/ 41 h 1253"/>
                <a:gd name="T58" fmla="*/ 4384 w 5183"/>
                <a:gd name="T59" fmla="*/ 64 h 1253"/>
                <a:gd name="T60" fmla="*/ 4120 w 5183"/>
                <a:gd name="T61" fmla="*/ 91 h 1253"/>
                <a:gd name="T62" fmla="*/ 3854 w 5183"/>
                <a:gd name="T63" fmla="*/ 120 h 1253"/>
                <a:gd name="T64" fmla="*/ 3589 w 5183"/>
                <a:gd name="T65" fmla="*/ 154 h 1253"/>
                <a:gd name="T66" fmla="*/ 3455 w 5183"/>
                <a:gd name="T67" fmla="*/ 172 h 1253"/>
                <a:gd name="T68" fmla="*/ 3190 w 5183"/>
                <a:gd name="T69" fmla="*/ 211 h 1253"/>
                <a:gd name="T70" fmla="*/ 2924 w 5183"/>
                <a:gd name="T71" fmla="*/ 255 h 1253"/>
                <a:gd name="T72" fmla="*/ 2658 w 5183"/>
                <a:gd name="T73" fmla="*/ 302 h 1253"/>
                <a:gd name="T74" fmla="*/ 2392 w 5183"/>
                <a:gd name="T75" fmla="*/ 356 h 1253"/>
                <a:gd name="T76" fmla="*/ 2259 w 5183"/>
                <a:gd name="T77" fmla="*/ 386 h 1253"/>
                <a:gd name="T78" fmla="*/ 2127 w 5183"/>
                <a:gd name="T79" fmla="*/ 418 h 1253"/>
                <a:gd name="T80" fmla="*/ 1861 w 5183"/>
                <a:gd name="T81" fmla="*/ 487 h 1253"/>
                <a:gd name="T82" fmla="*/ 1597 w 5183"/>
                <a:gd name="T83" fmla="*/ 561 h 1253"/>
                <a:gd name="T84" fmla="*/ 1462 w 5183"/>
                <a:gd name="T85" fmla="*/ 602 h 1253"/>
                <a:gd name="T86" fmla="*/ 1196 w 5183"/>
                <a:gd name="T87" fmla="*/ 691 h 1253"/>
                <a:gd name="T88" fmla="*/ 931 w 5183"/>
                <a:gd name="T89" fmla="*/ 790 h 1253"/>
                <a:gd name="T90" fmla="*/ 798 w 5183"/>
                <a:gd name="T91" fmla="*/ 844 h 1253"/>
                <a:gd name="T92" fmla="*/ 532 w 5183"/>
                <a:gd name="T93" fmla="*/ 960 h 1253"/>
                <a:gd name="T94" fmla="*/ 268 w 5183"/>
                <a:gd name="T95" fmla="*/ 1092 h 1253"/>
                <a:gd name="T96" fmla="*/ 133 w 5183"/>
                <a:gd name="T97" fmla="*/ 1163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83" h="1253">
                  <a:moveTo>
                    <a:pt x="0" y="1237"/>
                  </a:moveTo>
                  <a:lnTo>
                    <a:pt x="10" y="1253"/>
                  </a:lnTo>
                  <a:lnTo>
                    <a:pt x="143" y="1179"/>
                  </a:lnTo>
                  <a:lnTo>
                    <a:pt x="276" y="1109"/>
                  </a:lnTo>
                  <a:lnTo>
                    <a:pt x="271" y="1100"/>
                  </a:lnTo>
                  <a:lnTo>
                    <a:pt x="276" y="1110"/>
                  </a:lnTo>
                  <a:lnTo>
                    <a:pt x="408" y="1043"/>
                  </a:lnTo>
                  <a:lnTo>
                    <a:pt x="541" y="979"/>
                  </a:lnTo>
                  <a:lnTo>
                    <a:pt x="674" y="920"/>
                  </a:lnTo>
                  <a:lnTo>
                    <a:pt x="807" y="863"/>
                  </a:lnTo>
                  <a:lnTo>
                    <a:pt x="940" y="809"/>
                  </a:lnTo>
                  <a:lnTo>
                    <a:pt x="935" y="799"/>
                  </a:lnTo>
                  <a:lnTo>
                    <a:pt x="938" y="809"/>
                  </a:lnTo>
                  <a:lnTo>
                    <a:pt x="1071" y="758"/>
                  </a:lnTo>
                  <a:lnTo>
                    <a:pt x="1203" y="709"/>
                  </a:lnTo>
                  <a:lnTo>
                    <a:pt x="1336" y="664"/>
                  </a:lnTo>
                  <a:lnTo>
                    <a:pt x="1469" y="620"/>
                  </a:lnTo>
                  <a:lnTo>
                    <a:pt x="1465" y="610"/>
                  </a:lnTo>
                  <a:lnTo>
                    <a:pt x="1469" y="620"/>
                  </a:lnTo>
                  <a:lnTo>
                    <a:pt x="1602" y="580"/>
                  </a:lnTo>
                  <a:lnTo>
                    <a:pt x="1735" y="541"/>
                  </a:lnTo>
                  <a:lnTo>
                    <a:pt x="1866" y="506"/>
                  </a:lnTo>
                  <a:lnTo>
                    <a:pt x="1999" y="470"/>
                  </a:lnTo>
                  <a:lnTo>
                    <a:pt x="2132" y="437"/>
                  </a:lnTo>
                  <a:lnTo>
                    <a:pt x="2129" y="426"/>
                  </a:lnTo>
                  <a:lnTo>
                    <a:pt x="2132" y="437"/>
                  </a:lnTo>
                  <a:lnTo>
                    <a:pt x="2264" y="406"/>
                  </a:lnTo>
                  <a:lnTo>
                    <a:pt x="2397" y="376"/>
                  </a:lnTo>
                  <a:lnTo>
                    <a:pt x="2393" y="366"/>
                  </a:lnTo>
                  <a:lnTo>
                    <a:pt x="2395" y="376"/>
                  </a:lnTo>
                  <a:lnTo>
                    <a:pt x="2528" y="349"/>
                  </a:lnTo>
                  <a:lnTo>
                    <a:pt x="2661" y="322"/>
                  </a:lnTo>
                  <a:lnTo>
                    <a:pt x="2794" y="298"/>
                  </a:lnTo>
                  <a:lnTo>
                    <a:pt x="2927" y="275"/>
                  </a:lnTo>
                  <a:lnTo>
                    <a:pt x="3060" y="251"/>
                  </a:lnTo>
                  <a:lnTo>
                    <a:pt x="3194" y="231"/>
                  </a:lnTo>
                  <a:lnTo>
                    <a:pt x="3325" y="211"/>
                  </a:lnTo>
                  <a:lnTo>
                    <a:pt x="3458" y="192"/>
                  </a:lnTo>
                  <a:lnTo>
                    <a:pt x="3591" y="174"/>
                  </a:lnTo>
                  <a:lnTo>
                    <a:pt x="3589" y="164"/>
                  </a:lnTo>
                  <a:lnTo>
                    <a:pt x="3591" y="174"/>
                  </a:lnTo>
                  <a:lnTo>
                    <a:pt x="3722" y="157"/>
                  </a:lnTo>
                  <a:lnTo>
                    <a:pt x="3855" y="140"/>
                  </a:lnTo>
                  <a:lnTo>
                    <a:pt x="3989" y="125"/>
                  </a:lnTo>
                  <a:lnTo>
                    <a:pt x="4122" y="112"/>
                  </a:lnTo>
                  <a:lnTo>
                    <a:pt x="4253" y="98"/>
                  </a:lnTo>
                  <a:lnTo>
                    <a:pt x="4386" y="85"/>
                  </a:lnTo>
                  <a:lnTo>
                    <a:pt x="4519" y="73"/>
                  </a:lnTo>
                  <a:lnTo>
                    <a:pt x="4652" y="61"/>
                  </a:lnTo>
                  <a:lnTo>
                    <a:pt x="4785" y="49"/>
                  </a:lnTo>
                  <a:lnTo>
                    <a:pt x="4918" y="39"/>
                  </a:lnTo>
                  <a:lnTo>
                    <a:pt x="5051" y="29"/>
                  </a:lnTo>
                  <a:lnTo>
                    <a:pt x="5183" y="21"/>
                  </a:lnTo>
                  <a:lnTo>
                    <a:pt x="5181" y="0"/>
                  </a:lnTo>
                  <a:lnTo>
                    <a:pt x="5050" y="9"/>
                  </a:lnTo>
                  <a:lnTo>
                    <a:pt x="4917" y="19"/>
                  </a:lnTo>
                  <a:lnTo>
                    <a:pt x="4784" y="29"/>
                  </a:lnTo>
                  <a:lnTo>
                    <a:pt x="4651" y="41"/>
                  </a:lnTo>
                  <a:lnTo>
                    <a:pt x="4517" y="53"/>
                  </a:lnTo>
                  <a:lnTo>
                    <a:pt x="4384" y="64"/>
                  </a:lnTo>
                  <a:lnTo>
                    <a:pt x="4251" y="78"/>
                  </a:lnTo>
                  <a:lnTo>
                    <a:pt x="4120" y="91"/>
                  </a:lnTo>
                  <a:lnTo>
                    <a:pt x="3987" y="105"/>
                  </a:lnTo>
                  <a:lnTo>
                    <a:pt x="3854" y="120"/>
                  </a:lnTo>
                  <a:lnTo>
                    <a:pt x="3721" y="137"/>
                  </a:lnTo>
                  <a:lnTo>
                    <a:pt x="3589" y="154"/>
                  </a:lnTo>
                  <a:lnTo>
                    <a:pt x="3588" y="154"/>
                  </a:lnTo>
                  <a:lnTo>
                    <a:pt x="3455" y="172"/>
                  </a:lnTo>
                  <a:lnTo>
                    <a:pt x="3322" y="191"/>
                  </a:lnTo>
                  <a:lnTo>
                    <a:pt x="3190" y="211"/>
                  </a:lnTo>
                  <a:lnTo>
                    <a:pt x="3057" y="231"/>
                  </a:lnTo>
                  <a:lnTo>
                    <a:pt x="2924" y="255"/>
                  </a:lnTo>
                  <a:lnTo>
                    <a:pt x="2791" y="278"/>
                  </a:lnTo>
                  <a:lnTo>
                    <a:pt x="2658" y="302"/>
                  </a:lnTo>
                  <a:lnTo>
                    <a:pt x="2525" y="329"/>
                  </a:lnTo>
                  <a:lnTo>
                    <a:pt x="2392" y="356"/>
                  </a:lnTo>
                  <a:lnTo>
                    <a:pt x="2392" y="356"/>
                  </a:lnTo>
                  <a:lnTo>
                    <a:pt x="2259" y="386"/>
                  </a:lnTo>
                  <a:lnTo>
                    <a:pt x="2127" y="416"/>
                  </a:lnTo>
                  <a:lnTo>
                    <a:pt x="2127" y="418"/>
                  </a:lnTo>
                  <a:lnTo>
                    <a:pt x="1994" y="452"/>
                  </a:lnTo>
                  <a:lnTo>
                    <a:pt x="1861" y="487"/>
                  </a:lnTo>
                  <a:lnTo>
                    <a:pt x="1730" y="522"/>
                  </a:lnTo>
                  <a:lnTo>
                    <a:pt x="1597" y="561"/>
                  </a:lnTo>
                  <a:lnTo>
                    <a:pt x="1464" y="602"/>
                  </a:lnTo>
                  <a:lnTo>
                    <a:pt x="1462" y="602"/>
                  </a:lnTo>
                  <a:lnTo>
                    <a:pt x="1329" y="645"/>
                  </a:lnTo>
                  <a:lnTo>
                    <a:pt x="1196" y="691"/>
                  </a:lnTo>
                  <a:lnTo>
                    <a:pt x="1064" y="740"/>
                  </a:lnTo>
                  <a:lnTo>
                    <a:pt x="931" y="790"/>
                  </a:lnTo>
                  <a:lnTo>
                    <a:pt x="931" y="790"/>
                  </a:lnTo>
                  <a:lnTo>
                    <a:pt x="798" y="844"/>
                  </a:lnTo>
                  <a:lnTo>
                    <a:pt x="665" y="901"/>
                  </a:lnTo>
                  <a:lnTo>
                    <a:pt x="532" y="960"/>
                  </a:lnTo>
                  <a:lnTo>
                    <a:pt x="399" y="1024"/>
                  </a:lnTo>
                  <a:lnTo>
                    <a:pt x="268" y="1092"/>
                  </a:lnTo>
                  <a:lnTo>
                    <a:pt x="266" y="1092"/>
                  </a:lnTo>
                  <a:lnTo>
                    <a:pt x="133" y="1163"/>
                  </a:lnTo>
                  <a:lnTo>
                    <a:pt x="0" y="1237"/>
                  </a:lnTo>
                  <a:close/>
                </a:path>
              </a:pathLst>
            </a:custGeom>
            <a:gradFill>
              <a:gsLst>
                <a:gs pos="0">
                  <a:schemeClr val="bg1">
                    <a:lumMod val="85000"/>
                  </a:schemeClr>
                </a:gs>
                <a:gs pos="100000">
                  <a:schemeClr val="tx2">
                    <a:lumMod val="75000"/>
                  </a:schemeClr>
                </a:gs>
              </a:gsLst>
              <a:path path="circle">
                <a:fillToRect l="50000" t="50000" r="50000" b="50000"/>
              </a:path>
            </a:gradFill>
            <a:ln w="19050" cmpd="sng">
              <a:solidFill>
                <a:schemeClr val="bg1">
                  <a:lumMod val="65000"/>
                </a:schemeClr>
              </a:solidFill>
              <a:round/>
              <a:headEnd/>
              <a:tailEnd/>
            </a:ln>
          </p:spPr>
          <p:txBody>
            <a:bodyPr/>
            <a:lstStyle/>
            <a:p>
              <a:endParaRPr lang="de-CH" dirty="0">
                <a:latin typeface="Calibri" pitchFamily="34" charset="0"/>
                <a:cs typeface="Calibri" pitchFamily="34" charset="0"/>
              </a:endParaRPr>
            </a:p>
          </p:txBody>
        </p:sp>
        <p:sp>
          <p:nvSpPr>
            <p:cNvPr id="41" name="Freeform 131"/>
            <p:cNvSpPr>
              <a:spLocks/>
            </p:cNvSpPr>
            <p:nvPr/>
          </p:nvSpPr>
          <p:spPr bwMode="auto">
            <a:xfrm>
              <a:off x="6338900" y="3775077"/>
              <a:ext cx="781873" cy="990220"/>
            </a:xfrm>
            <a:custGeom>
              <a:avLst/>
              <a:gdLst>
                <a:gd name="T0" fmla="*/ 0 w 992"/>
                <a:gd name="T1" fmla="*/ 5 h 1070"/>
                <a:gd name="T2" fmla="*/ 29 w 992"/>
                <a:gd name="T3" fmla="*/ 66 h 1070"/>
                <a:gd name="T4" fmla="*/ 61 w 992"/>
                <a:gd name="T5" fmla="*/ 118 h 1070"/>
                <a:gd name="T6" fmla="*/ 79 w 992"/>
                <a:gd name="T7" fmla="*/ 177 h 1070"/>
                <a:gd name="T8" fmla="*/ 108 w 992"/>
                <a:gd name="T9" fmla="*/ 228 h 1070"/>
                <a:gd name="T10" fmla="*/ 160 w 992"/>
                <a:gd name="T11" fmla="*/ 324 h 1070"/>
                <a:gd name="T12" fmla="*/ 189 w 992"/>
                <a:gd name="T13" fmla="*/ 371 h 1070"/>
                <a:gd name="T14" fmla="*/ 189 w 992"/>
                <a:gd name="T15" fmla="*/ 369 h 1070"/>
                <a:gd name="T16" fmla="*/ 214 w 992"/>
                <a:gd name="T17" fmla="*/ 413 h 1070"/>
                <a:gd name="T18" fmla="*/ 268 w 992"/>
                <a:gd name="T19" fmla="*/ 492 h 1070"/>
                <a:gd name="T20" fmla="*/ 320 w 992"/>
                <a:gd name="T21" fmla="*/ 565 h 1070"/>
                <a:gd name="T22" fmla="*/ 347 w 992"/>
                <a:gd name="T23" fmla="*/ 598 h 1070"/>
                <a:gd name="T24" fmla="*/ 399 w 992"/>
                <a:gd name="T25" fmla="*/ 661 h 1070"/>
                <a:gd name="T26" fmla="*/ 426 w 992"/>
                <a:gd name="T27" fmla="*/ 689 h 1070"/>
                <a:gd name="T28" fmla="*/ 480 w 992"/>
                <a:gd name="T29" fmla="*/ 745 h 1070"/>
                <a:gd name="T30" fmla="*/ 532 w 992"/>
                <a:gd name="T31" fmla="*/ 794 h 1070"/>
                <a:gd name="T32" fmla="*/ 559 w 992"/>
                <a:gd name="T33" fmla="*/ 819 h 1070"/>
                <a:gd name="T34" fmla="*/ 612 w 992"/>
                <a:gd name="T35" fmla="*/ 861 h 1070"/>
                <a:gd name="T36" fmla="*/ 640 w 992"/>
                <a:gd name="T37" fmla="*/ 881 h 1070"/>
                <a:gd name="T38" fmla="*/ 694 w 992"/>
                <a:gd name="T39" fmla="*/ 918 h 1070"/>
                <a:gd name="T40" fmla="*/ 746 w 992"/>
                <a:gd name="T41" fmla="*/ 952 h 1070"/>
                <a:gd name="T42" fmla="*/ 773 w 992"/>
                <a:gd name="T43" fmla="*/ 967 h 1070"/>
                <a:gd name="T44" fmla="*/ 827 w 992"/>
                <a:gd name="T45" fmla="*/ 998 h 1070"/>
                <a:gd name="T46" fmla="*/ 854 w 992"/>
                <a:gd name="T47" fmla="*/ 1011 h 1070"/>
                <a:gd name="T48" fmla="*/ 883 w 992"/>
                <a:gd name="T49" fmla="*/ 1016 h 1070"/>
                <a:gd name="T50" fmla="*/ 906 w 992"/>
                <a:gd name="T51" fmla="*/ 1036 h 1070"/>
                <a:gd name="T52" fmla="*/ 932 w 992"/>
                <a:gd name="T53" fmla="*/ 1048 h 1070"/>
                <a:gd name="T54" fmla="*/ 960 w 992"/>
                <a:gd name="T55" fmla="*/ 1058 h 1070"/>
                <a:gd name="T56" fmla="*/ 992 w 992"/>
                <a:gd name="T57" fmla="*/ 1056 h 1070"/>
                <a:gd name="T58" fmla="*/ 938 w 992"/>
                <a:gd name="T59" fmla="*/ 1035 h 1070"/>
                <a:gd name="T60" fmla="*/ 938 w 992"/>
                <a:gd name="T61" fmla="*/ 1035 h 1070"/>
                <a:gd name="T62" fmla="*/ 910 w 992"/>
                <a:gd name="T63" fmla="*/ 1030 h 1070"/>
                <a:gd name="T64" fmla="*/ 886 w 992"/>
                <a:gd name="T65" fmla="*/ 1011 h 1070"/>
                <a:gd name="T66" fmla="*/ 859 w 992"/>
                <a:gd name="T67" fmla="*/ 998 h 1070"/>
                <a:gd name="T68" fmla="*/ 859 w 992"/>
                <a:gd name="T69" fmla="*/ 999 h 1070"/>
                <a:gd name="T70" fmla="*/ 807 w 992"/>
                <a:gd name="T71" fmla="*/ 971 h 1070"/>
                <a:gd name="T72" fmla="*/ 753 w 992"/>
                <a:gd name="T73" fmla="*/ 940 h 1070"/>
                <a:gd name="T74" fmla="*/ 755 w 992"/>
                <a:gd name="T75" fmla="*/ 940 h 1070"/>
                <a:gd name="T76" fmla="*/ 703 w 992"/>
                <a:gd name="T77" fmla="*/ 907 h 1070"/>
                <a:gd name="T78" fmla="*/ 649 w 992"/>
                <a:gd name="T79" fmla="*/ 870 h 1070"/>
                <a:gd name="T80" fmla="*/ 617 w 992"/>
                <a:gd name="T81" fmla="*/ 854 h 1070"/>
                <a:gd name="T82" fmla="*/ 596 w 992"/>
                <a:gd name="T83" fmla="*/ 829 h 1070"/>
                <a:gd name="T84" fmla="*/ 543 w 992"/>
                <a:gd name="T85" fmla="*/ 784 h 1070"/>
                <a:gd name="T86" fmla="*/ 543 w 992"/>
                <a:gd name="T87" fmla="*/ 784 h 1070"/>
                <a:gd name="T88" fmla="*/ 490 w 992"/>
                <a:gd name="T89" fmla="*/ 735 h 1070"/>
                <a:gd name="T90" fmla="*/ 436 w 992"/>
                <a:gd name="T91" fmla="*/ 679 h 1070"/>
                <a:gd name="T92" fmla="*/ 404 w 992"/>
                <a:gd name="T93" fmla="*/ 656 h 1070"/>
                <a:gd name="T94" fmla="*/ 386 w 992"/>
                <a:gd name="T95" fmla="*/ 620 h 1070"/>
                <a:gd name="T96" fmla="*/ 332 w 992"/>
                <a:gd name="T97" fmla="*/ 555 h 1070"/>
                <a:gd name="T98" fmla="*/ 332 w 992"/>
                <a:gd name="T99" fmla="*/ 556 h 1070"/>
                <a:gd name="T100" fmla="*/ 280 w 992"/>
                <a:gd name="T101" fmla="*/ 484 h 1070"/>
                <a:gd name="T102" fmla="*/ 226 w 992"/>
                <a:gd name="T103" fmla="*/ 405 h 1070"/>
                <a:gd name="T104" fmla="*/ 226 w 992"/>
                <a:gd name="T105" fmla="*/ 405 h 1070"/>
                <a:gd name="T106" fmla="*/ 201 w 992"/>
                <a:gd name="T107" fmla="*/ 363 h 1070"/>
                <a:gd name="T108" fmla="*/ 165 w 992"/>
                <a:gd name="T109" fmla="*/ 320 h 1070"/>
                <a:gd name="T110" fmla="*/ 147 w 992"/>
                <a:gd name="T111" fmla="*/ 270 h 1070"/>
                <a:gd name="T112" fmla="*/ 93 w 992"/>
                <a:gd name="T113" fmla="*/ 171 h 1070"/>
                <a:gd name="T114" fmla="*/ 93 w 992"/>
                <a:gd name="T115" fmla="*/ 171 h 1070"/>
                <a:gd name="T116" fmla="*/ 68 w 992"/>
                <a:gd name="T117" fmla="*/ 115 h 1070"/>
                <a:gd name="T118" fmla="*/ 34 w 992"/>
                <a:gd name="T119" fmla="*/ 63 h 1070"/>
                <a:gd name="T120" fmla="*/ 14 w 992"/>
                <a:gd name="T121"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92" h="1070">
                  <a:moveTo>
                    <a:pt x="14" y="0"/>
                  </a:moveTo>
                  <a:lnTo>
                    <a:pt x="0" y="5"/>
                  </a:lnTo>
                  <a:lnTo>
                    <a:pt x="27" y="66"/>
                  </a:lnTo>
                  <a:lnTo>
                    <a:pt x="29" y="66"/>
                  </a:lnTo>
                  <a:lnTo>
                    <a:pt x="56" y="122"/>
                  </a:lnTo>
                  <a:lnTo>
                    <a:pt x="61" y="118"/>
                  </a:lnTo>
                  <a:lnTo>
                    <a:pt x="54" y="122"/>
                  </a:lnTo>
                  <a:lnTo>
                    <a:pt x="79" y="177"/>
                  </a:lnTo>
                  <a:lnTo>
                    <a:pt x="81" y="177"/>
                  </a:lnTo>
                  <a:lnTo>
                    <a:pt x="108" y="228"/>
                  </a:lnTo>
                  <a:lnTo>
                    <a:pt x="135" y="277"/>
                  </a:lnTo>
                  <a:lnTo>
                    <a:pt x="160" y="324"/>
                  </a:lnTo>
                  <a:lnTo>
                    <a:pt x="160" y="325"/>
                  </a:lnTo>
                  <a:lnTo>
                    <a:pt x="189" y="371"/>
                  </a:lnTo>
                  <a:lnTo>
                    <a:pt x="194" y="366"/>
                  </a:lnTo>
                  <a:lnTo>
                    <a:pt x="189" y="369"/>
                  </a:lnTo>
                  <a:lnTo>
                    <a:pt x="214" y="411"/>
                  </a:lnTo>
                  <a:lnTo>
                    <a:pt x="214" y="413"/>
                  </a:lnTo>
                  <a:lnTo>
                    <a:pt x="241" y="453"/>
                  </a:lnTo>
                  <a:lnTo>
                    <a:pt x="268" y="492"/>
                  </a:lnTo>
                  <a:lnTo>
                    <a:pt x="293" y="529"/>
                  </a:lnTo>
                  <a:lnTo>
                    <a:pt x="320" y="565"/>
                  </a:lnTo>
                  <a:lnTo>
                    <a:pt x="320" y="565"/>
                  </a:lnTo>
                  <a:lnTo>
                    <a:pt x="347" y="598"/>
                  </a:lnTo>
                  <a:lnTo>
                    <a:pt x="374" y="630"/>
                  </a:lnTo>
                  <a:lnTo>
                    <a:pt x="399" y="661"/>
                  </a:lnTo>
                  <a:lnTo>
                    <a:pt x="399" y="661"/>
                  </a:lnTo>
                  <a:lnTo>
                    <a:pt x="426" y="689"/>
                  </a:lnTo>
                  <a:lnTo>
                    <a:pt x="453" y="718"/>
                  </a:lnTo>
                  <a:lnTo>
                    <a:pt x="480" y="745"/>
                  </a:lnTo>
                  <a:lnTo>
                    <a:pt x="507" y="770"/>
                  </a:lnTo>
                  <a:lnTo>
                    <a:pt x="532" y="794"/>
                  </a:lnTo>
                  <a:lnTo>
                    <a:pt x="532" y="795"/>
                  </a:lnTo>
                  <a:lnTo>
                    <a:pt x="559" y="819"/>
                  </a:lnTo>
                  <a:lnTo>
                    <a:pt x="586" y="841"/>
                  </a:lnTo>
                  <a:lnTo>
                    <a:pt x="612" y="861"/>
                  </a:lnTo>
                  <a:lnTo>
                    <a:pt x="613" y="861"/>
                  </a:lnTo>
                  <a:lnTo>
                    <a:pt x="640" y="881"/>
                  </a:lnTo>
                  <a:lnTo>
                    <a:pt x="667" y="900"/>
                  </a:lnTo>
                  <a:lnTo>
                    <a:pt x="694" y="918"/>
                  </a:lnTo>
                  <a:lnTo>
                    <a:pt x="721" y="935"/>
                  </a:lnTo>
                  <a:lnTo>
                    <a:pt x="746" y="952"/>
                  </a:lnTo>
                  <a:lnTo>
                    <a:pt x="746" y="952"/>
                  </a:lnTo>
                  <a:lnTo>
                    <a:pt x="773" y="967"/>
                  </a:lnTo>
                  <a:lnTo>
                    <a:pt x="800" y="982"/>
                  </a:lnTo>
                  <a:lnTo>
                    <a:pt x="827" y="998"/>
                  </a:lnTo>
                  <a:lnTo>
                    <a:pt x="852" y="1011"/>
                  </a:lnTo>
                  <a:lnTo>
                    <a:pt x="854" y="1011"/>
                  </a:lnTo>
                  <a:lnTo>
                    <a:pt x="881" y="1023"/>
                  </a:lnTo>
                  <a:lnTo>
                    <a:pt x="883" y="1016"/>
                  </a:lnTo>
                  <a:lnTo>
                    <a:pt x="879" y="1023"/>
                  </a:lnTo>
                  <a:lnTo>
                    <a:pt x="906" y="1036"/>
                  </a:lnTo>
                  <a:lnTo>
                    <a:pt x="906" y="1036"/>
                  </a:lnTo>
                  <a:lnTo>
                    <a:pt x="932" y="1048"/>
                  </a:lnTo>
                  <a:lnTo>
                    <a:pt x="933" y="1048"/>
                  </a:lnTo>
                  <a:lnTo>
                    <a:pt x="960" y="1058"/>
                  </a:lnTo>
                  <a:lnTo>
                    <a:pt x="987" y="1070"/>
                  </a:lnTo>
                  <a:lnTo>
                    <a:pt x="992" y="1056"/>
                  </a:lnTo>
                  <a:lnTo>
                    <a:pt x="965" y="1045"/>
                  </a:lnTo>
                  <a:lnTo>
                    <a:pt x="938" y="1035"/>
                  </a:lnTo>
                  <a:lnTo>
                    <a:pt x="935" y="1041"/>
                  </a:lnTo>
                  <a:lnTo>
                    <a:pt x="938" y="1035"/>
                  </a:lnTo>
                  <a:lnTo>
                    <a:pt x="913" y="1023"/>
                  </a:lnTo>
                  <a:lnTo>
                    <a:pt x="910" y="1030"/>
                  </a:lnTo>
                  <a:lnTo>
                    <a:pt x="913" y="1024"/>
                  </a:lnTo>
                  <a:lnTo>
                    <a:pt x="886" y="1011"/>
                  </a:lnTo>
                  <a:lnTo>
                    <a:pt x="886" y="1009"/>
                  </a:lnTo>
                  <a:lnTo>
                    <a:pt x="859" y="998"/>
                  </a:lnTo>
                  <a:lnTo>
                    <a:pt x="856" y="1004"/>
                  </a:lnTo>
                  <a:lnTo>
                    <a:pt x="859" y="999"/>
                  </a:lnTo>
                  <a:lnTo>
                    <a:pt x="834" y="986"/>
                  </a:lnTo>
                  <a:lnTo>
                    <a:pt x="807" y="971"/>
                  </a:lnTo>
                  <a:lnTo>
                    <a:pt x="780" y="955"/>
                  </a:lnTo>
                  <a:lnTo>
                    <a:pt x="753" y="940"/>
                  </a:lnTo>
                  <a:lnTo>
                    <a:pt x="750" y="945"/>
                  </a:lnTo>
                  <a:lnTo>
                    <a:pt x="755" y="940"/>
                  </a:lnTo>
                  <a:lnTo>
                    <a:pt x="730" y="923"/>
                  </a:lnTo>
                  <a:lnTo>
                    <a:pt x="703" y="907"/>
                  </a:lnTo>
                  <a:lnTo>
                    <a:pt x="676" y="888"/>
                  </a:lnTo>
                  <a:lnTo>
                    <a:pt x="649" y="870"/>
                  </a:lnTo>
                  <a:lnTo>
                    <a:pt x="622" y="849"/>
                  </a:lnTo>
                  <a:lnTo>
                    <a:pt x="617" y="854"/>
                  </a:lnTo>
                  <a:lnTo>
                    <a:pt x="622" y="849"/>
                  </a:lnTo>
                  <a:lnTo>
                    <a:pt x="596" y="829"/>
                  </a:lnTo>
                  <a:lnTo>
                    <a:pt x="570" y="807"/>
                  </a:lnTo>
                  <a:lnTo>
                    <a:pt x="543" y="784"/>
                  </a:lnTo>
                  <a:lnTo>
                    <a:pt x="538" y="789"/>
                  </a:lnTo>
                  <a:lnTo>
                    <a:pt x="543" y="784"/>
                  </a:lnTo>
                  <a:lnTo>
                    <a:pt x="517" y="760"/>
                  </a:lnTo>
                  <a:lnTo>
                    <a:pt x="490" y="735"/>
                  </a:lnTo>
                  <a:lnTo>
                    <a:pt x="463" y="708"/>
                  </a:lnTo>
                  <a:lnTo>
                    <a:pt x="436" y="679"/>
                  </a:lnTo>
                  <a:lnTo>
                    <a:pt x="409" y="651"/>
                  </a:lnTo>
                  <a:lnTo>
                    <a:pt x="404" y="656"/>
                  </a:lnTo>
                  <a:lnTo>
                    <a:pt x="411" y="651"/>
                  </a:lnTo>
                  <a:lnTo>
                    <a:pt x="386" y="620"/>
                  </a:lnTo>
                  <a:lnTo>
                    <a:pt x="359" y="588"/>
                  </a:lnTo>
                  <a:lnTo>
                    <a:pt x="332" y="555"/>
                  </a:lnTo>
                  <a:lnTo>
                    <a:pt x="325" y="560"/>
                  </a:lnTo>
                  <a:lnTo>
                    <a:pt x="332" y="556"/>
                  </a:lnTo>
                  <a:lnTo>
                    <a:pt x="305" y="521"/>
                  </a:lnTo>
                  <a:lnTo>
                    <a:pt x="280" y="484"/>
                  </a:lnTo>
                  <a:lnTo>
                    <a:pt x="253" y="445"/>
                  </a:lnTo>
                  <a:lnTo>
                    <a:pt x="226" y="405"/>
                  </a:lnTo>
                  <a:lnTo>
                    <a:pt x="219" y="408"/>
                  </a:lnTo>
                  <a:lnTo>
                    <a:pt x="226" y="405"/>
                  </a:lnTo>
                  <a:lnTo>
                    <a:pt x="201" y="363"/>
                  </a:lnTo>
                  <a:lnTo>
                    <a:pt x="201" y="363"/>
                  </a:lnTo>
                  <a:lnTo>
                    <a:pt x="172" y="317"/>
                  </a:lnTo>
                  <a:lnTo>
                    <a:pt x="165" y="320"/>
                  </a:lnTo>
                  <a:lnTo>
                    <a:pt x="172" y="317"/>
                  </a:lnTo>
                  <a:lnTo>
                    <a:pt x="147" y="270"/>
                  </a:lnTo>
                  <a:lnTo>
                    <a:pt x="120" y="221"/>
                  </a:lnTo>
                  <a:lnTo>
                    <a:pt x="93" y="171"/>
                  </a:lnTo>
                  <a:lnTo>
                    <a:pt x="86" y="174"/>
                  </a:lnTo>
                  <a:lnTo>
                    <a:pt x="93" y="171"/>
                  </a:lnTo>
                  <a:lnTo>
                    <a:pt x="68" y="115"/>
                  </a:lnTo>
                  <a:lnTo>
                    <a:pt x="68" y="115"/>
                  </a:lnTo>
                  <a:lnTo>
                    <a:pt x="41" y="59"/>
                  </a:lnTo>
                  <a:lnTo>
                    <a:pt x="34" y="63"/>
                  </a:lnTo>
                  <a:lnTo>
                    <a:pt x="41" y="61"/>
                  </a:lnTo>
                  <a:lnTo>
                    <a:pt x="14" y="0"/>
                  </a:lnTo>
                  <a:close/>
                </a:path>
              </a:pathLst>
            </a:custGeom>
            <a:solidFill>
              <a:schemeClr val="tx1"/>
            </a:solidFill>
            <a:ln w="19050" cmpd="sng">
              <a:solidFill>
                <a:schemeClr val="bg1">
                  <a:lumMod val="65000"/>
                </a:schemeClr>
              </a:solidFill>
              <a:round/>
              <a:headEnd/>
              <a:tailEnd/>
            </a:ln>
          </p:spPr>
          <p:txBody>
            <a:bodyPr/>
            <a:lstStyle/>
            <a:p>
              <a:endParaRPr lang="de-CH" dirty="0">
                <a:latin typeface="Calibri" pitchFamily="34" charset="0"/>
                <a:cs typeface="Calibri" pitchFamily="34" charset="0"/>
              </a:endParaRPr>
            </a:p>
          </p:txBody>
        </p:sp>
        <p:sp>
          <p:nvSpPr>
            <p:cNvPr id="42" name="Oval 132"/>
            <p:cNvSpPr>
              <a:spLocks noChangeArrowheads="1"/>
            </p:cNvSpPr>
            <p:nvPr/>
          </p:nvSpPr>
          <p:spPr bwMode="auto">
            <a:xfrm>
              <a:off x="6292194" y="3707518"/>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43" name="Oval 133"/>
            <p:cNvSpPr>
              <a:spLocks noChangeArrowheads="1"/>
            </p:cNvSpPr>
            <p:nvPr/>
          </p:nvSpPr>
          <p:spPr bwMode="auto">
            <a:xfrm>
              <a:off x="6352738" y="3844566"/>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44" name="Oval 134"/>
            <p:cNvSpPr>
              <a:spLocks noChangeArrowheads="1"/>
            </p:cNvSpPr>
            <p:nvPr/>
          </p:nvSpPr>
          <p:spPr bwMode="auto">
            <a:xfrm>
              <a:off x="6408092" y="3968102"/>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45" name="Oval 135"/>
            <p:cNvSpPr>
              <a:spLocks noChangeArrowheads="1"/>
            </p:cNvSpPr>
            <p:nvPr/>
          </p:nvSpPr>
          <p:spPr bwMode="auto">
            <a:xfrm>
              <a:off x="6468635" y="4093569"/>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46" name="Oval 136"/>
            <p:cNvSpPr>
              <a:spLocks noChangeArrowheads="1"/>
            </p:cNvSpPr>
            <p:nvPr/>
          </p:nvSpPr>
          <p:spPr bwMode="auto">
            <a:xfrm>
              <a:off x="6532638" y="4213244"/>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47" name="Oval 137"/>
            <p:cNvSpPr>
              <a:spLocks noChangeArrowheads="1"/>
            </p:cNvSpPr>
            <p:nvPr/>
          </p:nvSpPr>
          <p:spPr bwMode="auto">
            <a:xfrm>
              <a:off x="6605290" y="4321338"/>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48" name="Oval 138"/>
            <p:cNvSpPr>
              <a:spLocks noChangeArrowheads="1"/>
            </p:cNvSpPr>
            <p:nvPr/>
          </p:nvSpPr>
          <p:spPr bwMode="auto">
            <a:xfrm>
              <a:off x="6690050" y="4423641"/>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49" name="Oval 139"/>
            <p:cNvSpPr>
              <a:spLocks noChangeArrowheads="1"/>
            </p:cNvSpPr>
            <p:nvPr/>
          </p:nvSpPr>
          <p:spPr bwMode="auto">
            <a:xfrm>
              <a:off x="6773081" y="4514364"/>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50" name="Oval 140"/>
            <p:cNvSpPr>
              <a:spLocks noChangeArrowheads="1"/>
            </p:cNvSpPr>
            <p:nvPr/>
          </p:nvSpPr>
          <p:spPr bwMode="auto">
            <a:xfrm>
              <a:off x="6868221" y="4591574"/>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51" name="Oval 141"/>
            <p:cNvSpPr>
              <a:spLocks noChangeArrowheads="1"/>
            </p:cNvSpPr>
            <p:nvPr/>
          </p:nvSpPr>
          <p:spPr bwMode="auto">
            <a:xfrm>
              <a:off x="6975469" y="4657202"/>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52" name="Oval 142"/>
            <p:cNvSpPr>
              <a:spLocks noChangeArrowheads="1"/>
            </p:cNvSpPr>
            <p:nvPr/>
          </p:nvSpPr>
          <p:spPr bwMode="auto">
            <a:xfrm>
              <a:off x="4505304" y="4639829"/>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53" name="Oval 143"/>
            <p:cNvSpPr>
              <a:spLocks noChangeArrowheads="1"/>
            </p:cNvSpPr>
            <p:nvPr/>
          </p:nvSpPr>
          <p:spPr bwMode="auto">
            <a:xfrm>
              <a:off x="4581415" y="4541387"/>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54" name="Oval 144"/>
            <p:cNvSpPr>
              <a:spLocks noChangeArrowheads="1"/>
            </p:cNvSpPr>
            <p:nvPr/>
          </p:nvSpPr>
          <p:spPr bwMode="auto">
            <a:xfrm>
              <a:off x="4676554" y="4444875"/>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55" name="Oval 145"/>
            <p:cNvSpPr>
              <a:spLocks noChangeArrowheads="1"/>
            </p:cNvSpPr>
            <p:nvPr/>
          </p:nvSpPr>
          <p:spPr bwMode="auto">
            <a:xfrm>
              <a:off x="4776883" y="4350292"/>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56" name="Oval 146"/>
            <p:cNvSpPr>
              <a:spLocks noChangeArrowheads="1"/>
            </p:cNvSpPr>
            <p:nvPr/>
          </p:nvSpPr>
          <p:spPr bwMode="auto">
            <a:xfrm>
              <a:off x="4878942" y="4261500"/>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57" name="Oval 147"/>
            <p:cNvSpPr>
              <a:spLocks noChangeArrowheads="1"/>
            </p:cNvSpPr>
            <p:nvPr/>
          </p:nvSpPr>
          <p:spPr bwMode="auto">
            <a:xfrm>
              <a:off x="4989650" y="4172708"/>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58" name="Oval 148"/>
            <p:cNvSpPr>
              <a:spLocks noChangeArrowheads="1"/>
            </p:cNvSpPr>
            <p:nvPr/>
          </p:nvSpPr>
          <p:spPr bwMode="auto">
            <a:xfrm>
              <a:off x="5107277" y="4103219"/>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59" name="Oval 149"/>
            <p:cNvSpPr>
              <a:spLocks noChangeArrowheads="1"/>
            </p:cNvSpPr>
            <p:nvPr/>
          </p:nvSpPr>
          <p:spPr bwMode="auto">
            <a:xfrm>
              <a:off x="5235283" y="4029870"/>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60" name="Oval 150"/>
            <p:cNvSpPr>
              <a:spLocks noChangeArrowheads="1"/>
            </p:cNvSpPr>
            <p:nvPr/>
          </p:nvSpPr>
          <p:spPr bwMode="auto">
            <a:xfrm>
              <a:off x="5361558" y="3964241"/>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61" name="Oval 151"/>
            <p:cNvSpPr>
              <a:spLocks noChangeArrowheads="1"/>
            </p:cNvSpPr>
            <p:nvPr/>
          </p:nvSpPr>
          <p:spPr bwMode="auto">
            <a:xfrm>
              <a:off x="5496483" y="3910194"/>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62" name="Oval 152"/>
            <p:cNvSpPr>
              <a:spLocks noChangeArrowheads="1"/>
            </p:cNvSpPr>
            <p:nvPr/>
          </p:nvSpPr>
          <p:spPr bwMode="auto">
            <a:xfrm>
              <a:off x="5626219" y="3860008"/>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63" name="Oval 153"/>
            <p:cNvSpPr>
              <a:spLocks noChangeArrowheads="1"/>
            </p:cNvSpPr>
            <p:nvPr/>
          </p:nvSpPr>
          <p:spPr bwMode="auto">
            <a:xfrm>
              <a:off x="5771523" y="3817542"/>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64" name="Oval 154"/>
            <p:cNvSpPr>
              <a:spLocks noChangeArrowheads="1"/>
            </p:cNvSpPr>
            <p:nvPr/>
          </p:nvSpPr>
          <p:spPr bwMode="auto">
            <a:xfrm>
              <a:off x="5911637" y="3775077"/>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65" name="Oval 155"/>
            <p:cNvSpPr>
              <a:spLocks noChangeArrowheads="1"/>
            </p:cNvSpPr>
            <p:nvPr/>
          </p:nvSpPr>
          <p:spPr bwMode="auto">
            <a:xfrm>
              <a:off x="6050021" y="3746123"/>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66" name="Oval 156"/>
            <p:cNvSpPr>
              <a:spLocks noChangeArrowheads="1"/>
            </p:cNvSpPr>
            <p:nvPr/>
          </p:nvSpPr>
          <p:spPr bwMode="auto">
            <a:xfrm>
              <a:off x="6183217" y="3719100"/>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67" name="Line 174"/>
            <p:cNvSpPr>
              <a:spLocks noChangeShapeType="1"/>
            </p:cNvSpPr>
            <p:nvPr/>
          </p:nvSpPr>
          <p:spPr bwMode="auto">
            <a:xfrm>
              <a:off x="1682258" y="4884219"/>
              <a:ext cx="558035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68" name="Line 175"/>
            <p:cNvSpPr>
              <a:spLocks noChangeShapeType="1"/>
            </p:cNvSpPr>
            <p:nvPr/>
          </p:nvSpPr>
          <p:spPr bwMode="auto">
            <a:xfrm flipV="1">
              <a:off x="1689177" y="4884219"/>
              <a:ext cx="0"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69" name="Line 176"/>
            <p:cNvSpPr>
              <a:spLocks noChangeShapeType="1"/>
            </p:cNvSpPr>
            <p:nvPr/>
          </p:nvSpPr>
          <p:spPr bwMode="auto">
            <a:xfrm flipV="1">
              <a:off x="2152766" y="4884219"/>
              <a:ext cx="0"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70" name="Line 177"/>
            <p:cNvSpPr>
              <a:spLocks noChangeShapeType="1"/>
            </p:cNvSpPr>
            <p:nvPr/>
          </p:nvSpPr>
          <p:spPr bwMode="auto">
            <a:xfrm flipV="1">
              <a:off x="2616354" y="4884219"/>
              <a:ext cx="0"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71" name="Rectangle 179"/>
            <p:cNvSpPr>
              <a:spLocks noChangeArrowheads="1"/>
            </p:cNvSpPr>
            <p:nvPr/>
          </p:nvSpPr>
          <p:spPr bwMode="auto">
            <a:xfrm>
              <a:off x="1652851" y="4967220"/>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0</a:t>
              </a:r>
            </a:p>
          </p:txBody>
        </p:sp>
        <p:sp>
          <p:nvSpPr>
            <p:cNvPr id="72" name="Rectangle 181"/>
            <p:cNvSpPr>
              <a:spLocks noChangeArrowheads="1"/>
            </p:cNvSpPr>
            <p:nvPr/>
          </p:nvSpPr>
          <p:spPr bwMode="auto">
            <a:xfrm>
              <a:off x="2114710" y="4967220"/>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4</a:t>
              </a:r>
            </a:p>
          </p:txBody>
        </p:sp>
        <p:sp>
          <p:nvSpPr>
            <p:cNvPr id="73" name="Rectangle 183"/>
            <p:cNvSpPr>
              <a:spLocks noChangeArrowheads="1"/>
            </p:cNvSpPr>
            <p:nvPr/>
          </p:nvSpPr>
          <p:spPr bwMode="auto">
            <a:xfrm>
              <a:off x="2580028" y="4967220"/>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8</a:t>
              </a:r>
            </a:p>
          </p:txBody>
        </p:sp>
        <p:sp>
          <p:nvSpPr>
            <p:cNvPr id="74" name="Rectangle 185"/>
            <p:cNvSpPr>
              <a:spLocks noChangeArrowheads="1"/>
            </p:cNvSpPr>
            <p:nvPr/>
          </p:nvSpPr>
          <p:spPr bwMode="auto">
            <a:xfrm>
              <a:off x="3007291" y="4967220"/>
              <a:ext cx="157094"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12</a:t>
              </a:r>
            </a:p>
          </p:txBody>
        </p:sp>
        <p:sp>
          <p:nvSpPr>
            <p:cNvPr id="75" name="Rectangle 187"/>
            <p:cNvSpPr>
              <a:spLocks noChangeArrowheads="1"/>
            </p:cNvSpPr>
            <p:nvPr/>
          </p:nvSpPr>
          <p:spPr bwMode="auto">
            <a:xfrm>
              <a:off x="3963874" y="4961289"/>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4</a:t>
              </a:r>
            </a:p>
          </p:txBody>
        </p:sp>
        <p:sp>
          <p:nvSpPr>
            <p:cNvPr id="76" name="Rectangle 189"/>
            <p:cNvSpPr>
              <a:spLocks noChangeArrowheads="1"/>
            </p:cNvSpPr>
            <p:nvPr/>
          </p:nvSpPr>
          <p:spPr bwMode="auto">
            <a:xfrm>
              <a:off x="4373838" y="4955116"/>
              <a:ext cx="22281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8/0</a:t>
              </a:r>
            </a:p>
          </p:txBody>
        </p:sp>
        <p:sp>
          <p:nvSpPr>
            <p:cNvPr id="77" name="Rectangle 195"/>
            <p:cNvSpPr>
              <a:spLocks noChangeArrowheads="1"/>
            </p:cNvSpPr>
            <p:nvPr/>
          </p:nvSpPr>
          <p:spPr bwMode="auto">
            <a:xfrm>
              <a:off x="7214182" y="4967220"/>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8</a:t>
              </a:r>
            </a:p>
          </p:txBody>
        </p:sp>
        <p:sp>
          <p:nvSpPr>
            <p:cNvPr id="78" name="Rectangle 196"/>
            <p:cNvSpPr>
              <a:spLocks noChangeArrowheads="1"/>
            </p:cNvSpPr>
            <p:nvPr/>
          </p:nvSpPr>
          <p:spPr bwMode="auto">
            <a:xfrm>
              <a:off x="3389577" y="4967220"/>
              <a:ext cx="301365"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16/0</a:t>
              </a:r>
            </a:p>
          </p:txBody>
        </p:sp>
        <p:sp>
          <p:nvSpPr>
            <p:cNvPr id="79" name="Line 197"/>
            <p:cNvSpPr>
              <a:spLocks noChangeShapeType="1"/>
            </p:cNvSpPr>
            <p:nvPr/>
          </p:nvSpPr>
          <p:spPr bwMode="auto">
            <a:xfrm flipV="1">
              <a:off x="3079942" y="4884219"/>
              <a:ext cx="1729"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80" name="Line 198"/>
            <p:cNvSpPr>
              <a:spLocks noChangeShapeType="1"/>
            </p:cNvSpPr>
            <p:nvPr/>
          </p:nvSpPr>
          <p:spPr bwMode="auto">
            <a:xfrm flipV="1">
              <a:off x="3549594" y="4884219"/>
              <a:ext cx="0"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81" name="Line 199"/>
            <p:cNvSpPr>
              <a:spLocks noChangeShapeType="1"/>
            </p:cNvSpPr>
            <p:nvPr/>
          </p:nvSpPr>
          <p:spPr bwMode="auto">
            <a:xfrm flipV="1">
              <a:off x="4007119" y="4884219"/>
              <a:ext cx="1729"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82" name="Line 200"/>
            <p:cNvSpPr>
              <a:spLocks noChangeShapeType="1"/>
            </p:cNvSpPr>
            <p:nvPr/>
          </p:nvSpPr>
          <p:spPr bwMode="auto">
            <a:xfrm flipV="1">
              <a:off x="4470708" y="4880359"/>
              <a:ext cx="0"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83" name="Line 201"/>
            <p:cNvSpPr>
              <a:spLocks noChangeShapeType="1"/>
            </p:cNvSpPr>
            <p:nvPr/>
          </p:nvSpPr>
          <p:spPr bwMode="auto">
            <a:xfrm flipV="1">
              <a:off x="4934296" y="4884219"/>
              <a:ext cx="1729"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84" name="Line 203"/>
            <p:cNvSpPr>
              <a:spLocks noChangeShapeType="1"/>
            </p:cNvSpPr>
            <p:nvPr/>
          </p:nvSpPr>
          <p:spPr bwMode="auto">
            <a:xfrm flipV="1">
              <a:off x="5861473" y="4884219"/>
              <a:ext cx="1729"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85" name="Line 204"/>
            <p:cNvSpPr>
              <a:spLocks noChangeShapeType="1"/>
            </p:cNvSpPr>
            <p:nvPr/>
          </p:nvSpPr>
          <p:spPr bwMode="auto">
            <a:xfrm flipV="1">
              <a:off x="6326791" y="4884219"/>
              <a:ext cx="0"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86" name="Rectangle 207"/>
            <p:cNvSpPr>
              <a:spLocks noChangeArrowheads="1"/>
            </p:cNvSpPr>
            <p:nvPr/>
          </p:nvSpPr>
          <p:spPr bwMode="auto">
            <a:xfrm>
              <a:off x="4894510" y="4967220"/>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4</a:t>
              </a:r>
            </a:p>
          </p:txBody>
        </p:sp>
        <p:sp>
          <p:nvSpPr>
            <p:cNvPr id="87" name="Rectangle 208"/>
            <p:cNvSpPr>
              <a:spLocks noChangeArrowheads="1"/>
            </p:cNvSpPr>
            <p:nvPr/>
          </p:nvSpPr>
          <p:spPr bwMode="auto">
            <a:xfrm>
              <a:off x="5359829" y="4967220"/>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8</a:t>
              </a:r>
            </a:p>
          </p:txBody>
        </p:sp>
        <p:sp>
          <p:nvSpPr>
            <p:cNvPr id="88" name="Rectangle 209"/>
            <p:cNvSpPr>
              <a:spLocks noChangeArrowheads="1"/>
            </p:cNvSpPr>
            <p:nvPr/>
          </p:nvSpPr>
          <p:spPr bwMode="auto">
            <a:xfrm>
              <a:off x="5787091" y="4967220"/>
              <a:ext cx="157094"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12</a:t>
              </a:r>
            </a:p>
          </p:txBody>
        </p:sp>
        <p:sp>
          <p:nvSpPr>
            <p:cNvPr id="89" name="Rectangle 210"/>
            <p:cNvSpPr>
              <a:spLocks noChangeArrowheads="1"/>
            </p:cNvSpPr>
            <p:nvPr/>
          </p:nvSpPr>
          <p:spPr bwMode="auto">
            <a:xfrm>
              <a:off x="6743675" y="4967220"/>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4</a:t>
              </a:r>
            </a:p>
          </p:txBody>
        </p:sp>
        <p:sp>
          <p:nvSpPr>
            <p:cNvPr id="90" name="Rectangle 211"/>
            <p:cNvSpPr>
              <a:spLocks noChangeArrowheads="1"/>
            </p:cNvSpPr>
            <p:nvPr/>
          </p:nvSpPr>
          <p:spPr bwMode="auto">
            <a:xfrm>
              <a:off x="6201620" y="4973213"/>
              <a:ext cx="301365"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16/0</a:t>
              </a:r>
            </a:p>
          </p:txBody>
        </p:sp>
        <p:sp>
          <p:nvSpPr>
            <p:cNvPr id="91" name="Oval 212"/>
            <p:cNvSpPr>
              <a:spLocks noChangeArrowheads="1"/>
            </p:cNvSpPr>
            <p:nvPr/>
          </p:nvSpPr>
          <p:spPr bwMode="auto">
            <a:xfrm>
              <a:off x="4419632" y="4748492"/>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92" name="Oval 100"/>
            <p:cNvSpPr>
              <a:spLocks noChangeArrowheads="1"/>
            </p:cNvSpPr>
            <p:nvPr/>
          </p:nvSpPr>
          <p:spPr bwMode="auto">
            <a:xfrm>
              <a:off x="4306375" y="4711249"/>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93" name="Oval 129"/>
            <p:cNvSpPr>
              <a:spLocks noChangeArrowheads="1"/>
            </p:cNvSpPr>
            <p:nvPr/>
          </p:nvSpPr>
          <p:spPr bwMode="auto">
            <a:xfrm>
              <a:off x="7086177" y="4722710"/>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94" name="Line 204"/>
            <p:cNvSpPr>
              <a:spLocks noChangeShapeType="1"/>
            </p:cNvSpPr>
            <p:nvPr/>
          </p:nvSpPr>
          <p:spPr bwMode="auto">
            <a:xfrm flipV="1">
              <a:off x="6778244" y="4879852"/>
              <a:ext cx="0"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95" name="Line 204"/>
            <p:cNvSpPr>
              <a:spLocks noChangeShapeType="1"/>
            </p:cNvSpPr>
            <p:nvPr/>
          </p:nvSpPr>
          <p:spPr bwMode="auto">
            <a:xfrm flipV="1">
              <a:off x="7260630" y="4882516"/>
              <a:ext cx="0"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96" name="Line 201"/>
            <p:cNvSpPr>
              <a:spLocks noChangeShapeType="1"/>
            </p:cNvSpPr>
            <p:nvPr/>
          </p:nvSpPr>
          <p:spPr bwMode="auto">
            <a:xfrm flipH="1" flipV="1">
              <a:off x="5388592" y="4896165"/>
              <a:ext cx="0" cy="6517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cxnSp>
          <p:nvCxnSpPr>
            <p:cNvPr id="97" name="Gerade Verbindung mit Pfeil 96"/>
            <p:cNvCxnSpPr>
              <a:stCxn id="68" idx="1"/>
            </p:cNvCxnSpPr>
            <p:nvPr/>
          </p:nvCxnSpPr>
          <p:spPr>
            <a:xfrm flipV="1">
              <a:off x="1689178" y="3629712"/>
              <a:ext cx="0" cy="1254507"/>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98" name="Textfeld 97"/>
            <p:cNvSpPr txBox="1"/>
            <p:nvPr/>
          </p:nvSpPr>
          <p:spPr>
            <a:xfrm rot="16200000">
              <a:off x="704666" y="3966403"/>
              <a:ext cx="1526599" cy="307777"/>
            </a:xfrm>
            <a:prstGeom prst="rect">
              <a:avLst/>
            </a:prstGeom>
            <a:solidFill>
              <a:schemeClr val="bg1"/>
            </a:solidFill>
          </p:spPr>
          <p:txBody>
            <a:bodyPr wrap="square" rtlCol="0">
              <a:spAutoFit/>
            </a:bodyPr>
            <a:lstStyle/>
            <a:p>
              <a:pPr algn="ctr"/>
              <a:r>
                <a:rPr lang="de-CH" sz="1400" b="1" dirty="0" smtClean="0"/>
                <a:t>Sleep propensity</a:t>
              </a:r>
              <a:endParaRPr lang="de-CH" sz="1400" b="1" dirty="0"/>
            </a:p>
          </p:txBody>
        </p:sp>
        <p:sp>
          <p:nvSpPr>
            <p:cNvPr id="206" name="Textfeld 205"/>
            <p:cNvSpPr txBox="1"/>
            <p:nvPr/>
          </p:nvSpPr>
          <p:spPr>
            <a:xfrm>
              <a:off x="1303879" y="2420888"/>
              <a:ext cx="2599451" cy="369332"/>
            </a:xfrm>
            <a:prstGeom prst="rect">
              <a:avLst/>
            </a:prstGeom>
            <a:solidFill>
              <a:schemeClr val="bg1"/>
            </a:solidFill>
          </p:spPr>
          <p:txBody>
            <a:bodyPr wrap="square" rtlCol="0">
              <a:spAutoFit/>
            </a:bodyPr>
            <a:lstStyle/>
            <a:p>
              <a:r>
                <a:rPr lang="de-CH" dirty="0" smtClean="0"/>
                <a:t>Homeostatic process</a:t>
              </a:r>
              <a:endParaRPr lang="de-CH" dirty="0"/>
            </a:p>
          </p:txBody>
        </p:sp>
      </p:grpSp>
      <p:cxnSp>
        <p:nvCxnSpPr>
          <p:cNvPr id="208" name="Gerade Verbindung 207"/>
          <p:cNvCxnSpPr/>
          <p:nvPr/>
        </p:nvCxnSpPr>
        <p:spPr>
          <a:xfrm>
            <a:off x="0" y="1052736"/>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04" name="Рисунок 5" descr="Logo_CRC_IVI.tif"/>
          <p:cNvPicPr>
            <a:picLocks noChangeAspect="1"/>
          </p:cNvPicPr>
          <p:nvPr/>
        </p:nvPicPr>
        <p:blipFill>
          <a:blip r:embed="rId3" cstate="print"/>
          <a:srcRect l="7141" t="7899" r="82016" b="70411"/>
          <a:stretch>
            <a:fillRect/>
          </a:stretch>
        </p:blipFill>
        <p:spPr>
          <a:xfrm>
            <a:off x="8151582" y="858500"/>
            <a:ext cx="636677" cy="716416"/>
          </a:xfrm>
          <a:prstGeom prst="rect">
            <a:avLst/>
          </a:prstGeom>
        </p:spPr>
      </p:pic>
    </p:spTree>
    <p:extLst>
      <p:ext uri="{BB962C8B-B14F-4D97-AF65-F5344CB8AC3E}">
        <p14:creationId xmlns:p14="http://schemas.microsoft.com/office/powerpoint/2010/main" val="125736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692696"/>
            <a:ext cx="2736304" cy="223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ZoneTexte 58"/>
          <p:cNvSpPr txBox="1"/>
          <p:nvPr/>
        </p:nvSpPr>
        <p:spPr>
          <a:xfrm>
            <a:off x="1979712" y="1065510"/>
            <a:ext cx="5040560" cy="553998"/>
          </a:xfrm>
          <a:prstGeom prst="rect">
            <a:avLst/>
          </a:prstGeom>
          <a:noFill/>
        </p:spPr>
        <p:txBody>
          <a:bodyPr wrap="square" rtlCol="0">
            <a:spAutoFit/>
          </a:bodyPr>
          <a:lstStyle/>
          <a:p>
            <a:pPr algn="ctr"/>
            <a:r>
              <a:rPr lang="fr-BE" sz="3000" b="1" dirty="0" smtClean="0">
                <a:latin typeface="Arial" panose="020B0604020202020204" pitchFamily="34" charset="0"/>
                <a:cs typeface="Arial" panose="020B0604020202020204" pitchFamily="34" charset="0"/>
              </a:rPr>
              <a:t>Brain </a:t>
            </a:r>
            <a:r>
              <a:rPr lang="fr-BE" sz="3000" b="1" dirty="0" err="1" smtClean="0">
                <a:latin typeface="Arial" panose="020B0604020202020204" pitchFamily="34" charset="0"/>
                <a:cs typeface="Arial" panose="020B0604020202020204" pitchFamily="34" charset="0"/>
              </a:rPr>
              <a:t>Aging</a:t>
            </a:r>
            <a:endParaRPr lang="fr-BE" sz="3000" b="1" dirty="0">
              <a:latin typeface="Arial" panose="020B0604020202020204" pitchFamily="34" charset="0"/>
              <a:cs typeface="Arial" panose="020B0604020202020204" pitchFamily="34" charset="0"/>
            </a:endParaRPr>
          </a:p>
        </p:txBody>
      </p:sp>
      <p:grpSp>
        <p:nvGrpSpPr>
          <p:cNvPr id="99" name="Groupe 98"/>
          <p:cNvGrpSpPr/>
          <p:nvPr/>
        </p:nvGrpSpPr>
        <p:grpSpPr>
          <a:xfrm>
            <a:off x="5715073" y="3379639"/>
            <a:ext cx="3393431" cy="2444291"/>
            <a:chOff x="5715073" y="4005064"/>
            <a:chExt cx="3393431" cy="2444291"/>
          </a:xfrm>
        </p:grpSpPr>
        <p:pic>
          <p:nvPicPr>
            <p:cNvPr id="100" name="Picture 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73" y="4005064"/>
              <a:ext cx="3393431" cy="244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2" descr="Bildergebnis für clock pic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5157192"/>
              <a:ext cx="521234" cy="521234"/>
            </a:xfrm>
            <a:prstGeom prst="rect">
              <a:avLst/>
            </a:prstGeom>
            <a:noFill/>
            <a:extLst>
              <a:ext uri="{909E8E84-426E-40DD-AFC4-6F175D3DCCD1}">
                <a14:hiddenFill xmlns:a14="http://schemas.microsoft.com/office/drawing/2010/main">
                  <a:solidFill>
                    <a:srgbClr val="FFFFFF"/>
                  </a:solidFill>
                </a14:hiddenFill>
              </a:ext>
            </a:extLst>
          </p:spPr>
        </p:pic>
      </p:grpSp>
      <p:sp>
        <p:nvSpPr>
          <p:cNvPr id="102" name="ZoneTexte 101"/>
          <p:cNvSpPr txBox="1"/>
          <p:nvPr/>
        </p:nvSpPr>
        <p:spPr>
          <a:xfrm>
            <a:off x="5940152" y="5539298"/>
            <a:ext cx="2952328" cy="553998"/>
          </a:xfrm>
          <a:prstGeom prst="rect">
            <a:avLst/>
          </a:prstGeom>
          <a:noFill/>
        </p:spPr>
        <p:txBody>
          <a:bodyPr wrap="square" rtlCol="0">
            <a:spAutoFit/>
          </a:bodyPr>
          <a:lstStyle/>
          <a:p>
            <a:pPr algn="ctr"/>
            <a:r>
              <a:rPr lang="fr-BE" sz="3000" b="1" dirty="0" err="1" smtClean="0">
                <a:latin typeface="Arial" panose="020B0604020202020204" pitchFamily="34" charset="0"/>
                <a:cs typeface="Arial" panose="020B0604020202020204" pitchFamily="34" charset="0"/>
              </a:rPr>
              <a:t>Internal</a:t>
            </a:r>
            <a:r>
              <a:rPr lang="fr-BE" sz="3000" b="1" dirty="0" smtClean="0">
                <a:latin typeface="Arial" panose="020B0604020202020204" pitchFamily="34" charset="0"/>
                <a:cs typeface="Arial" panose="020B0604020202020204" pitchFamily="34" charset="0"/>
              </a:rPr>
              <a:t> </a:t>
            </a:r>
            <a:r>
              <a:rPr lang="fr-BE" sz="3000" b="1" dirty="0" err="1" smtClean="0">
                <a:latin typeface="Arial" panose="020B0604020202020204" pitchFamily="34" charset="0"/>
                <a:cs typeface="Arial" panose="020B0604020202020204" pitchFamily="34" charset="0"/>
              </a:rPr>
              <a:t>clock</a:t>
            </a:r>
            <a:endParaRPr lang="de-DE" sz="3000" b="1" dirty="0">
              <a:latin typeface="Arial" panose="020B0604020202020204" pitchFamily="34" charset="0"/>
              <a:cs typeface="Arial" panose="020B0604020202020204" pitchFamily="34" charset="0"/>
            </a:endParaRPr>
          </a:p>
        </p:txBody>
      </p:sp>
      <p:cxnSp>
        <p:nvCxnSpPr>
          <p:cNvPr id="57" name="Connecteur droit avec flèche 56"/>
          <p:cNvCxnSpPr/>
          <p:nvPr/>
        </p:nvCxnSpPr>
        <p:spPr>
          <a:xfrm flipH="1">
            <a:off x="2987824" y="2780928"/>
            <a:ext cx="593328" cy="7920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a:off x="5508104" y="2780928"/>
            <a:ext cx="617552" cy="7920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4" name="ZoneTexte 103"/>
          <p:cNvSpPr txBox="1"/>
          <p:nvPr/>
        </p:nvSpPr>
        <p:spPr>
          <a:xfrm>
            <a:off x="6876256" y="3885436"/>
            <a:ext cx="1656184" cy="646331"/>
          </a:xfrm>
          <a:prstGeom prst="rect">
            <a:avLst/>
          </a:prstGeom>
          <a:noFill/>
        </p:spPr>
        <p:txBody>
          <a:bodyPr wrap="square" rtlCol="0">
            <a:spAutoFit/>
          </a:bodyPr>
          <a:lstStyle/>
          <a:p>
            <a:r>
              <a:rPr lang="fr-BE" b="1" dirty="0" smtClean="0">
                <a:latin typeface="Arial" panose="020B0604020202020204" pitchFamily="34" charset="0"/>
                <a:cs typeface="Arial" panose="020B0604020202020204" pitchFamily="34" charset="0"/>
              </a:rPr>
              <a:t>Day = </a:t>
            </a:r>
            <a:r>
              <a:rPr lang="fr-BE" b="1" dirty="0" err="1" smtClean="0">
                <a:latin typeface="Arial" panose="020B0604020202020204" pitchFamily="34" charset="0"/>
                <a:cs typeface="Arial" panose="020B0604020202020204" pitchFamily="34" charset="0"/>
              </a:rPr>
              <a:t>wake</a:t>
            </a:r>
            <a:endParaRPr lang="fr-BE" b="1" dirty="0" smtClean="0">
              <a:latin typeface="Arial" panose="020B0604020202020204" pitchFamily="34" charset="0"/>
              <a:cs typeface="Arial" panose="020B0604020202020204" pitchFamily="34" charset="0"/>
            </a:endParaRPr>
          </a:p>
          <a:p>
            <a:r>
              <a:rPr lang="fr-BE" b="1" dirty="0" smtClean="0">
                <a:latin typeface="Arial" panose="020B0604020202020204" pitchFamily="34" charset="0"/>
                <a:cs typeface="Arial" panose="020B0604020202020204" pitchFamily="34" charset="0"/>
              </a:rPr>
              <a:t>Night = </a:t>
            </a:r>
            <a:r>
              <a:rPr lang="fr-BE" b="1" dirty="0" err="1" smtClean="0">
                <a:latin typeface="Arial" panose="020B0604020202020204" pitchFamily="34" charset="0"/>
                <a:cs typeface="Arial" panose="020B0604020202020204" pitchFamily="34" charset="0"/>
              </a:rPr>
              <a:t>sleep</a:t>
            </a:r>
            <a:endParaRPr lang="de-DE" b="1" dirty="0">
              <a:latin typeface="Arial" panose="020B0604020202020204" pitchFamily="34" charset="0"/>
              <a:cs typeface="Arial" panose="020B0604020202020204" pitchFamily="34" charset="0"/>
            </a:endParaRPr>
          </a:p>
        </p:txBody>
      </p:sp>
      <p:cxnSp>
        <p:nvCxnSpPr>
          <p:cNvPr id="103" name="Connecteur droit avec flèche 102"/>
          <p:cNvCxnSpPr/>
          <p:nvPr/>
        </p:nvCxnSpPr>
        <p:spPr>
          <a:xfrm flipH="1">
            <a:off x="3860975" y="4570396"/>
            <a:ext cx="1647129" cy="1073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6" name="Rectangle à coins arrondis 105"/>
          <p:cNvSpPr/>
          <p:nvPr/>
        </p:nvSpPr>
        <p:spPr>
          <a:xfrm>
            <a:off x="5508104" y="3356992"/>
            <a:ext cx="3533882" cy="280831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cxnSp>
        <p:nvCxnSpPr>
          <p:cNvPr id="107" name="Connecteur droit avec flèche 106"/>
          <p:cNvCxnSpPr/>
          <p:nvPr/>
        </p:nvCxnSpPr>
        <p:spPr>
          <a:xfrm flipH="1">
            <a:off x="3851920" y="4570396"/>
            <a:ext cx="1647129" cy="10732"/>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108" name="Groupe 107"/>
          <p:cNvGrpSpPr/>
          <p:nvPr/>
        </p:nvGrpSpPr>
        <p:grpSpPr>
          <a:xfrm>
            <a:off x="467544" y="2780928"/>
            <a:ext cx="3393431" cy="3312368"/>
            <a:chOff x="467544" y="3284984"/>
            <a:chExt cx="3393431" cy="3312368"/>
          </a:xfrm>
        </p:grpSpPr>
        <p:grpSp>
          <p:nvGrpSpPr>
            <p:cNvPr id="109" name="Groupe 108"/>
            <p:cNvGrpSpPr/>
            <p:nvPr/>
          </p:nvGrpSpPr>
          <p:grpSpPr>
            <a:xfrm>
              <a:off x="467544" y="3937037"/>
              <a:ext cx="3393431" cy="2660315"/>
              <a:chOff x="467544" y="3937037"/>
              <a:chExt cx="3393431" cy="2660315"/>
            </a:xfrm>
          </p:grpSpPr>
          <p:grpSp>
            <p:nvGrpSpPr>
              <p:cNvPr id="111" name="Groupe 110"/>
              <p:cNvGrpSpPr/>
              <p:nvPr/>
            </p:nvGrpSpPr>
            <p:grpSpPr>
              <a:xfrm>
                <a:off x="467544" y="3937037"/>
                <a:ext cx="3393431" cy="2660315"/>
                <a:chOff x="467544" y="3937037"/>
                <a:chExt cx="3393431" cy="2660315"/>
              </a:xfrm>
            </p:grpSpPr>
            <p:pic>
              <p:nvPicPr>
                <p:cNvPr id="150" name="Picture 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937037"/>
                  <a:ext cx="3393431" cy="244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ZoneTexte 150"/>
                <p:cNvSpPr txBox="1"/>
                <p:nvPr/>
              </p:nvSpPr>
              <p:spPr>
                <a:xfrm>
                  <a:off x="683568" y="6043354"/>
                  <a:ext cx="2952328" cy="553998"/>
                </a:xfrm>
                <a:prstGeom prst="rect">
                  <a:avLst/>
                </a:prstGeom>
                <a:noFill/>
              </p:spPr>
              <p:txBody>
                <a:bodyPr wrap="square" rtlCol="0">
                  <a:spAutoFit/>
                </a:bodyPr>
                <a:lstStyle/>
                <a:p>
                  <a:pPr algn="ctr"/>
                  <a:r>
                    <a:rPr lang="fr-BE" sz="3000" b="1" dirty="0" smtClean="0">
                      <a:latin typeface="Arial" panose="020B0604020202020204" pitchFamily="34" charset="0"/>
                      <a:cs typeface="Arial" panose="020B0604020202020204" pitchFamily="34" charset="0"/>
                    </a:rPr>
                    <a:t>Cognition</a:t>
                  </a:r>
                  <a:endParaRPr lang="de-DE" sz="3000" b="1" dirty="0">
                    <a:latin typeface="Arial" panose="020B0604020202020204" pitchFamily="34" charset="0"/>
                    <a:cs typeface="Arial" panose="020B0604020202020204" pitchFamily="34" charset="0"/>
                  </a:endParaRPr>
                </a:p>
              </p:txBody>
            </p:sp>
          </p:grpSp>
          <p:grpSp>
            <p:nvGrpSpPr>
              <p:cNvPr id="112" name="Groupe 111"/>
              <p:cNvGrpSpPr/>
              <p:nvPr/>
            </p:nvGrpSpPr>
            <p:grpSpPr>
              <a:xfrm>
                <a:off x="1043608" y="4164719"/>
                <a:ext cx="2088232" cy="1712553"/>
                <a:chOff x="3134311" y="2827577"/>
                <a:chExt cx="2199274" cy="1534103"/>
              </a:xfrm>
            </p:grpSpPr>
            <p:cxnSp>
              <p:nvCxnSpPr>
                <p:cNvPr id="113" name="Connecteur droit 112"/>
                <p:cNvCxnSpPr/>
                <p:nvPr/>
              </p:nvCxnSpPr>
              <p:spPr>
                <a:xfrm flipV="1">
                  <a:off x="4233937" y="3592967"/>
                  <a:ext cx="329202" cy="125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Connecteur droit 113"/>
                <p:cNvCxnSpPr>
                  <a:endCxn id="145" idx="3"/>
                </p:cNvCxnSpPr>
                <p:nvPr/>
              </p:nvCxnSpPr>
              <p:spPr>
                <a:xfrm flipV="1">
                  <a:off x="4704478" y="3286123"/>
                  <a:ext cx="158565" cy="1545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Connecteur droit 114"/>
                <p:cNvCxnSpPr>
                  <a:stCxn id="143" idx="6"/>
                </p:cNvCxnSpPr>
                <p:nvPr/>
              </p:nvCxnSpPr>
              <p:spPr>
                <a:xfrm flipV="1">
                  <a:off x="4333905" y="2924996"/>
                  <a:ext cx="299893" cy="2922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Connecteur droit 115"/>
                <p:cNvCxnSpPr>
                  <a:endCxn id="143" idx="5"/>
                </p:cNvCxnSpPr>
                <p:nvPr/>
              </p:nvCxnSpPr>
              <p:spPr>
                <a:xfrm>
                  <a:off x="3834065" y="2924986"/>
                  <a:ext cx="470564" cy="361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Connecteur droit 116"/>
                <p:cNvCxnSpPr>
                  <a:endCxn id="147" idx="6"/>
                </p:cNvCxnSpPr>
                <p:nvPr/>
              </p:nvCxnSpPr>
              <p:spPr>
                <a:xfrm>
                  <a:off x="3763373" y="3412094"/>
                  <a:ext cx="470542" cy="303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Connecteur droit 117"/>
                <p:cNvCxnSpPr>
                  <a:endCxn id="142" idx="0"/>
                </p:cNvCxnSpPr>
                <p:nvPr/>
              </p:nvCxnSpPr>
              <p:spPr>
                <a:xfrm flipH="1">
                  <a:off x="3734086" y="2939245"/>
                  <a:ext cx="106335" cy="375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9" name="Groupe 118"/>
                <p:cNvGrpSpPr/>
                <p:nvPr/>
              </p:nvGrpSpPr>
              <p:grpSpPr>
                <a:xfrm>
                  <a:off x="3134311" y="2827577"/>
                  <a:ext cx="2199274" cy="1534103"/>
                  <a:chOff x="3134311" y="2827577"/>
                  <a:chExt cx="2199274" cy="1534103"/>
                </a:xfrm>
              </p:grpSpPr>
              <p:cxnSp>
                <p:nvCxnSpPr>
                  <p:cNvPr id="120" name="Connecteur droit 119"/>
                  <p:cNvCxnSpPr/>
                  <p:nvPr/>
                </p:nvCxnSpPr>
                <p:spPr>
                  <a:xfrm flipV="1">
                    <a:off x="3404917" y="2939572"/>
                    <a:ext cx="329169" cy="974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Connecteur droit 120"/>
                  <p:cNvCxnSpPr/>
                  <p:nvPr/>
                </p:nvCxnSpPr>
                <p:spPr>
                  <a:xfrm flipV="1">
                    <a:off x="3834065" y="3231841"/>
                    <a:ext cx="329202" cy="125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Connecteur droit 121"/>
                  <p:cNvCxnSpPr>
                    <a:endCxn id="144" idx="5"/>
                  </p:cNvCxnSpPr>
                  <p:nvPr/>
                </p:nvCxnSpPr>
                <p:spPr>
                  <a:xfrm flipH="1" flipV="1">
                    <a:off x="4704478" y="2993864"/>
                    <a:ext cx="270606" cy="1830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Connecteur droit 122"/>
                  <p:cNvCxnSpPr>
                    <a:endCxn id="146" idx="5"/>
                  </p:cNvCxnSpPr>
                  <p:nvPr/>
                </p:nvCxnSpPr>
                <p:spPr>
                  <a:xfrm flipH="1" flipV="1">
                    <a:off x="4704501" y="3578403"/>
                    <a:ext cx="229190" cy="349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Connecteur droit 123"/>
                  <p:cNvCxnSpPr>
                    <a:endCxn id="147" idx="6"/>
                  </p:cNvCxnSpPr>
                  <p:nvPr/>
                </p:nvCxnSpPr>
                <p:spPr>
                  <a:xfrm flipH="1" flipV="1">
                    <a:off x="4233915" y="3715706"/>
                    <a:ext cx="729052" cy="240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Connecteur droit 124"/>
                  <p:cNvCxnSpPr>
                    <a:stCxn id="149" idx="0"/>
                    <a:endCxn id="147" idx="5"/>
                  </p:cNvCxnSpPr>
                  <p:nvPr/>
                </p:nvCxnSpPr>
                <p:spPr>
                  <a:xfrm flipH="1" flipV="1">
                    <a:off x="4204638" y="3784585"/>
                    <a:ext cx="15511" cy="3822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Connecteur droit 125"/>
                  <p:cNvCxnSpPr>
                    <a:endCxn id="143" idx="4"/>
                  </p:cNvCxnSpPr>
                  <p:nvPr/>
                </p:nvCxnSpPr>
                <p:spPr>
                  <a:xfrm flipV="1">
                    <a:off x="4175340" y="3314653"/>
                    <a:ext cx="58608" cy="332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Connecteur droit 126"/>
                  <p:cNvCxnSpPr>
                    <a:endCxn id="146" idx="2"/>
                  </p:cNvCxnSpPr>
                  <p:nvPr/>
                </p:nvCxnSpPr>
                <p:spPr>
                  <a:xfrm>
                    <a:off x="4233937" y="3245796"/>
                    <a:ext cx="299926" cy="2637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Connecteur droit 127"/>
                  <p:cNvCxnSpPr>
                    <a:stCxn id="144" idx="4"/>
                  </p:cNvCxnSpPr>
                  <p:nvPr/>
                </p:nvCxnSpPr>
                <p:spPr>
                  <a:xfrm>
                    <a:off x="4633798" y="3022394"/>
                    <a:ext cx="33" cy="458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Connecteur droit 128"/>
                  <p:cNvCxnSpPr/>
                  <p:nvPr/>
                </p:nvCxnSpPr>
                <p:spPr>
                  <a:xfrm>
                    <a:off x="3334225" y="3037002"/>
                    <a:ext cx="470564" cy="361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Connecteur droit 129"/>
                  <p:cNvCxnSpPr/>
                  <p:nvPr/>
                </p:nvCxnSpPr>
                <p:spPr>
                  <a:xfrm>
                    <a:off x="3304949" y="3426680"/>
                    <a:ext cx="429137" cy="28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Connecteur droit 130"/>
                  <p:cNvCxnSpPr>
                    <a:stCxn id="138" idx="1"/>
                    <a:endCxn id="146" idx="6"/>
                  </p:cNvCxnSpPr>
                  <p:nvPr/>
                </p:nvCxnSpPr>
                <p:spPr>
                  <a:xfrm flipH="1" flipV="1">
                    <a:off x="4733777" y="3509525"/>
                    <a:ext cx="429171" cy="12593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Connecteur droit 131"/>
                  <p:cNvCxnSpPr>
                    <a:stCxn id="138" idx="1"/>
                  </p:cNvCxnSpPr>
                  <p:nvPr/>
                </p:nvCxnSpPr>
                <p:spPr>
                  <a:xfrm flipH="1" flipV="1">
                    <a:off x="4933713" y="3257593"/>
                    <a:ext cx="229234" cy="377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Connecteur droit 132"/>
                  <p:cNvCxnSpPr/>
                  <p:nvPr/>
                </p:nvCxnSpPr>
                <p:spPr>
                  <a:xfrm flipV="1">
                    <a:off x="5033681" y="3718938"/>
                    <a:ext cx="158565" cy="1545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Connecteur droit 133"/>
                  <p:cNvCxnSpPr>
                    <a:endCxn id="144" idx="2"/>
                  </p:cNvCxnSpPr>
                  <p:nvPr/>
                </p:nvCxnSpPr>
                <p:spPr>
                  <a:xfrm>
                    <a:off x="3887911" y="2924986"/>
                    <a:ext cx="6459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Connecteur droit 134"/>
                  <p:cNvCxnSpPr>
                    <a:endCxn id="140" idx="7"/>
                  </p:cNvCxnSpPr>
                  <p:nvPr/>
                </p:nvCxnSpPr>
                <p:spPr>
                  <a:xfrm flipH="1">
                    <a:off x="3304949" y="3042580"/>
                    <a:ext cx="32239" cy="3006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6" name="Groupe 135"/>
                  <p:cNvGrpSpPr/>
                  <p:nvPr/>
                </p:nvGrpSpPr>
                <p:grpSpPr>
                  <a:xfrm>
                    <a:off x="3134311" y="2827577"/>
                    <a:ext cx="2199274" cy="1534103"/>
                    <a:chOff x="971616" y="3933056"/>
                    <a:chExt cx="1584160" cy="1133938"/>
                  </a:xfrm>
                  <a:gradFill>
                    <a:gsLst>
                      <a:gs pos="0">
                        <a:schemeClr val="accent3">
                          <a:lumMod val="50000"/>
                        </a:schemeClr>
                      </a:gs>
                      <a:gs pos="50000">
                        <a:schemeClr val="accent3">
                          <a:lumMod val="60000"/>
                          <a:lumOff val="40000"/>
                        </a:schemeClr>
                      </a:gs>
                      <a:gs pos="100000">
                        <a:srgbClr val="92D050"/>
                      </a:gs>
                    </a:gsLst>
                    <a:lin ang="5400000" scaled="0"/>
                  </a:gradFill>
                </p:grpSpPr>
                <p:grpSp>
                  <p:nvGrpSpPr>
                    <p:cNvPr id="137" name="Groupe 136"/>
                    <p:cNvGrpSpPr/>
                    <p:nvPr/>
                  </p:nvGrpSpPr>
                  <p:grpSpPr>
                    <a:xfrm>
                      <a:off x="971616" y="3933056"/>
                      <a:ext cx="1368136" cy="1133938"/>
                      <a:chOff x="971616" y="3933056"/>
                      <a:chExt cx="1368136" cy="1133938"/>
                    </a:xfrm>
                    <a:grpFill/>
                  </p:grpSpPr>
                  <p:sp>
                    <p:nvSpPr>
                      <p:cNvPr id="139" name="Ellipse 138"/>
                      <p:cNvSpPr/>
                      <p:nvPr/>
                    </p:nvSpPr>
                    <p:spPr>
                      <a:xfrm>
                        <a:off x="1043624" y="4005064"/>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000">
                          <a:latin typeface="Arial" panose="020B0604020202020204" pitchFamily="34" charset="0"/>
                          <a:cs typeface="Arial" panose="020B0604020202020204" pitchFamily="34" charset="0"/>
                        </a:endParaRPr>
                      </a:p>
                    </p:txBody>
                  </p:sp>
                  <p:sp>
                    <p:nvSpPr>
                      <p:cNvPr id="140" name="Ellipse 139"/>
                      <p:cNvSpPr/>
                      <p:nvPr/>
                    </p:nvSpPr>
                    <p:spPr>
                      <a:xfrm>
                        <a:off x="971616" y="4293096"/>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000">
                          <a:latin typeface="Arial" panose="020B0604020202020204" pitchFamily="34" charset="0"/>
                          <a:cs typeface="Arial" panose="020B0604020202020204" pitchFamily="34" charset="0"/>
                        </a:endParaRPr>
                      </a:p>
                    </p:txBody>
                  </p:sp>
                  <p:sp>
                    <p:nvSpPr>
                      <p:cNvPr id="141" name="Ellipse 140"/>
                      <p:cNvSpPr/>
                      <p:nvPr/>
                    </p:nvSpPr>
                    <p:spPr>
                      <a:xfrm>
                        <a:off x="1403664" y="3933056"/>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000">
                          <a:latin typeface="Arial" panose="020B0604020202020204" pitchFamily="34" charset="0"/>
                          <a:cs typeface="Arial" panose="020B0604020202020204" pitchFamily="34" charset="0"/>
                        </a:endParaRPr>
                      </a:p>
                    </p:txBody>
                  </p:sp>
                  <p:sp>
                    <p:nvSpPr>
                      <p:cNvPr id="142" name="Ellipse 141"/>
                      <p:cNvSpPr/>
                      <p:nvPr/>
                    </p:nvSpPr>
                    <p:spPr>
                      <a:xfrm>
                        <a:off x="1331640" y="4293112"/>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000">
                          <a:latin typeface="Arial" panose="020B0604020202020204" pitchFamily="34" charset="0"/>
                          <a:cs typeface="Arial" panose="020B0604020202020204" pitchFamily="34" charset="0"/>
                        </a:endParaRPr>
                      </a:p>
                    </p:txBody>
                  </p:sp>
                  <p:sp>
                    <p:nvSpPr>
                      <p:cNvPr id="143" name="Ellipse 142"/>
                      <p:cNvSpPr/>
                      <p:nvPr/>
                    </p:nvSpPr>
                    <p:spPr>
                      <a:xfrm>
                        <a:off x="1691696" y="414908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000">
                          <a:latin typeface="Arial" panose="020B0604020202020204" pitchFamily="34" charset="0"/>
                          <a:cs typeface="Arial" panose="020B0604020202020204" pitchFamily="34" charset="0"/>
                        </a:endParaRPr>
                      </a:p>
                    </p:txBody>
                  </p:sp>
                  <p:sp>
                    <p:nvSpPr>
                      <p:cNvPr id="144" name="Ellipse 143"/>
                      <p:cNvSpPr/>
                      <p:nvPr/>
                    </p:nvSpPr>
                    <p:spPr>
                      <a:xfrm>
                        <a:off x="1979712" y="3933056"/>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000">
                          <a:latin typeface="Arial" panose="020B0604020202020204" pitchFamily="34" charset="0"/>
                          <a:cs typeface="Arial" panose="020B0604020202020204" pitchFamily="34" charset="0"/>
                        </a:endParaRPr>
                      </a:p>
                    </p:txBody>
                  </p:sp>
                  <p:sp>
                    <p:nvSpPr>
                      <p:cNvPr id="145" name="Ellipse 144"/>
                      <p:cNvSpPr/>
                      <p:nvPr/>
                    </p:nvSpPr>
                    <p:spPr>
                      <a:xfrm>
                        <a:off x="2195752" y="414908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000">
                          <a:latin typeface="Arial" panose="020B0604020202020204" pitchFamily="34" charset="0"/>
                          <a:cs typeface="Arial" panose="020B0604020202020204" pitchFamily="34" charset="0"/>
                        </a:endParaRPr>
                      </a:p>
                    </p:txBody>
                  </p:sp>
                  <p:sp>
                    <p:nvSpPr>
                      <p:cNvPr id="146" name="Ellipse 145"/>
                      <p:cNvSpPr/>
                      <p:nvPr/>
                    </p:nvSpPr>
                    <p:spPr>
                      <a:xfrm>
                        <a:off x="1979728" y="436512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000">
                          <a:latin typeface="Arial" panose="020B0604020202020204" pitchFamily="34" charset="0"/>
                          <a:cs typeface="Arial" panose="020B0604020202020204" pitchFamily="34" charset="0"/>
                        </a:endParaRPr>
                      </a:p>
                    </p:txBody>
                  </p:sp>
                  <p:sp>
                    <p:nvSpPr>
                      <p:cNvPr id="147" name="Ellipse 146"/>
                      <p:cNvSpPr/>
                      <p:nvPr/>
                    </p:nvSpPr>
                    <p:spPr>
                      <a:xfrm>
                        <a:off x="1619672" y="451752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000">
                          <a:latin typeface="Arial" panose="020B0604020202020204" pitchFamily="34" charset="0"/>
                          <a:cs typeface="Arial" panose="020B0604020202020204" pitchFamily="34" charset="0"/>
                        </a:endParaRPr>
                      </a:p>
                    </p:txBody>
                  </p:sp>
                  <p:sp>
                    <p:nvSpPr>
                      <p:cNvPr id="148" name="Ellipse 147"/>
                      <p:cNvSpPr/>
                      <p:nvPr/>
                    </p:nvSpPr>
                    <p:spPr>
                      <a:xfrm>
                        <a:off x="2195736" y="466992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000">
                          <a:latin typeface="Arial" panose="020B0604020202020204" pitchFamily="34" charset="0"/>
                          <a:cs typeface="Arial" panose="020B0604020202020204" pitchFamily="34" charset="0"/>
                        </a:endParaRPr>
                      </a:p>
                    </p:txBody>
                  </p:sp>
                  <p:sp>
                    <p:nvSpPr>
                      <p:cNvPr id="149" name="Ellipse 148"/>
                      <p:cNvSpPr/>
                      <p:nvPr/>
                    </p:nvSpPr>
                    <p:spPr>
                      <a:xfrm>
                        <a:off x="1681757" y="4922994"/>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000">
                          <a:latin typeface="Arial" panose="020B0604020202020204" pitchFamily="34" charset="0"/>
                          <a:cs typeface="Arial" panose="020B0604020202020204" pitchFamily="34" charset="0"/>
                        </a:endParaRPr>
                      </a:p>
                    </p:txBody>
                  </p:sp>
                </p:grpSp>
                <p:sp>
                  <p:nvSpPr>
                    <p:cNvPr id="138" name="Ellipse 137"/>
                    <p:cNvSpPr/>
                    <p:nvPr/>
                  </p:nvSpPr>
                  <p:spPr>
                    <a:xfrm>
                      <a:off x="2411776" y="4509120"/>
                      <a:ext cx="144000" cy="144000"/>
                    </a:xfrm>
                    <a:prstGeom prst="ellipse">
                      <a:avLst/>
                    </a:prstGeom>
                    <a:grpFill/>
                    <a:ln>
                      <a:solidFill>
                        <a:srgbClr val="779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000">
                        <a:latin typeface="Arial" panose="020B0604020202020204" pitchFamily="34" charset="0"/>
                        <a:cs typeface="Arial" panose="020B0604020202020204" pitchFamily="34" charset="0"/>
                      </a:endParaRPr>
                    </a:p>
                  </p:txBody>
                </p:sp>
              </p:grpSp>
            </p:grpSp>
          </p:grpSp>
        </p:grpSp>
        <p:cxnSp>
          <p:nvCxnSpPr>
            <p:cNvPr id="110" name="Connecteur droit avec flèche 109"/>
            <p:cNvCxnSpPr/>
            <p:nvPr/>
          </p:nvCxnSpPr>
          <p:spPr>
            <a:xfrm flipH="1">
              <a:off x="2987824" y="3284984"/>
              <a:ext cx="593328" cy="7920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 name="ZoneTexte 1"/>
          <p:cNvSpPr txBox="1"/>
          <p:nvPr/>
        </p:nvSpPr>
        <p:spPr>
          <a:xfrm>
            <a:off x="3851920" y="4653136"/>
            <a:ext cx="1800200" cy="461665"/>
          </a:xfrm>
          <a:prstGeom prst="rect">
            <a:avLst/>
          </a:prstGeom>
          <a:noFill/>
        </p:spPr>
        <p:txBody>
          <a:bodyPr wrap="square" rtlCol="0">
            <a:spAutoFit/>
          </a:bodyPr>
          <a:lstStyle/>
          <a:p>
            <a:r>
              <a:rPr lang="fr-BE" sz="2400" b="1" dirty="0" smtClean="0">
                <a:solidFill>
                  <a:srgbClr val="C00000"/>
                </a:solidFill>
                <a:latin typeface="Arial" panose="020B0604020202020204" pitchFamily="34" charset="0"/>
                <a:cs typeface="Arial" panose="020B0604020202020204" pitchFamily="34" charset="0"/>
              </a:rPr>
              <a:t>HUMANS?</a:t>
            </a:r>
            <a:endParaRPr lang="de-DE" sz="2400" b="1" dirty="0">
              <a:solidFill>
                <a:srgbClr val="C00000"/>
              </a:solidFill>
              <a:latin typeface="Arial" panose="020B0604020202020204" pitchFamily="34" charset="0"/>
              <a:cs typeface="Arial" panose="020B0604020202020204" pitchFamily="34" charset="0"/>
            </a:endParaRPr>
          </a:p>
        </p:txBody>
      </p:sp>
      <p:pic>
        <p:nvPicPr>
          <p:cNvPr id="62" name="Рисунок 5" descr="Logo_CRC_IVI.tif"/>
          <p:cNvPicPr>
            <a:picLocks noChangeAspect="1"/>
          </p:cNvPicPr>
          <p:nvPr/>
        </p:nvPicPr>
        <p:blipFill>
          <a:blip r:embed="rId5" cstate="print"/>
          <a:srcRect l="7141" t="7899" r="82016" b="70411"/>
          <a:stretch>
            <a:fillRect/>
          </a:stretch>
        </p:blipFill>
        <p:spPr>
          <a:xfrm>
            <a:off x="8151582" y="552344"/>
            <a:ext cx="636677" cy="716416"/>
          </a:xfrm>
          <a:prstGeom prst="rect">
            <a:avLst/>
          </a:prstGeom>
        </p:spPr>
      </p:pic>
    </p:spTree>
    <p:extLst>
      <p:ext uri="{BB962C8B-B14F-4D97-AF65-F5344CB8AC3E}">
        <p14:creationId xmlns:p14="http://schemas.microsoft.com/office/powerpoint/2010/main" val="37954310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101"/>
          <p:cNvGrpSpPr/>
          <p:nvPr/>
        </p:nvGrpSpPr>
        <p:grpSpPr>
          <a:xfrm>
            <a:off x="471114" y="1267947"/>
            <a:ext cx="3452814" cy="1512981"/>
            <a:chOff x="198539" y="1052736"/>
            <a:chExt cx="3452814" cy="1512981"/>
          </a:xfrm>
        </p:grpSpPr>
        <p:grpSp>
          <p:nvGrpSpPr>
            <p:cNvPr id="7" name="Group 4"/>
            <p:cNvGrpSpPr>
              <a:grpSpLocks/>
            </p:cNvGrpSpPr>
            <p:nvPr/>
          </p:nvGrpSpPr>
          <p:grpSpPr bwMode="auto">
            <a:xfrm>
              <a:off x="198539" y="1052736"/>
              <a:ext cx="3452814" cy="1169988"/>
              <a:chOff x="809" y="95"/>
              <a:chExt cx="2175" cy="737"/>
            </a:xfrm>
          </p:grpSpPr>
          <p:pic>
            <p:nvPicPr>
              <p:cNvPr id="1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21266" t="16455" r="5316" b="51422"/>
              <a:stretch>
                <a:fillRect/>
              </a:stretch>
            </p:blipFill>
            <p:spPr bwMode="auto">
              <a:xfrm>
                <a:off x="906" y="264"/>
                <a:ext cx="861" cy="5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Line 6"/>
              <p:cNvSpPr>
                <a:spLocks noChangeShapeType="1"/>
              </p:cNvSpPr>
              <p:nvPr/>
            </p:nvSpPr>
            <p:spPr bwMode="auto">
              <a:xfrm>
                <a:off x="903" y="267"/>
                <a:ext cx="87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0" name="Line 7"/>
              <p:cNvSpPr>
                <a:spLocks noChangeShapeType="1"/>
              </p:cNvSpPr>
              <p:nvPr/>
            </p:nvSpPr>
            <p:spPr bwMode="auto">
              <a:xfrm>
                <a:off x="1331" y="237"/>
                <a:ext cx="0" cy="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1" name="Line 8"/>
              <p:cNvSpPr>
                <a:spLocks noChangeShapeType="1"/>
              </p:cNvSpPr>
              <p:nvPr/>
            </p:nvSpPr>
            <p:spPr bwMode="auto">
              <a:xfrm>
                <a:off x="904" y="244"/>
                <a:ext cx="0" cy="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2" name="Line 9"/>
              <p:cNvSpPr>
                <a:spLocks noChangeShapeType="1"/>
              </p:cNvSpPr>
              <p:nvPr/>
            </p:nvSpPr>
            <p:spPr bwMode="auto">
              <a:xfrm>
                <a:off x="1769" y="239"/>
                <a:ext cx="0" cy="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3" name="Text Box 10"/>
              <p:cNvSpPr txBox="1">
                <a:spLocks noChangeArrowheads="1"/>
              </p:cNvSpPr>
              <p:nvPr/>
            </p:nvSpPr>
            <p:spPr bwMode="auto">
              <a:xfrm>
                <a:off x="809" y="140"/>
                <a:ext cx="188" cy="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800">
                    <a:latin typeface="Arial" charset="0"/>
                  </a:rPr>
                  <a:t>24</a:t>
                </a:r>
                <a:endParaRPr lang="en-US"/>
              </a:p>
            </p:txBody>
          </p:sp>
          <p:sp>
            <p:nvSpPr>
              <p:cNvPr id="24" name="Text Box 11"/>
              <p:cNvSpPr txBox="1">
                <a:spLocks noChangeArrowheads="1"/>
              </p:cNvSpPr>
              <p:nvPr/>
            </p:nvSpPr>
            <p:spPr bwMode="auto">
              <a:xfrm>
                <a:off x="1674" y="141"/>
                <a:ext cx="188" cy="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800">
                    <a:latin typeface="Arial" charset="0"/>
                  </a:rPr>
                  <a:t>24</a:t>
                </a:r>
                <a:endParaRPr lang="en-US"/>
              </a:p>
            </p:txBody>
          </p:sp>
          <p:sp>
            <p:nvSpPr>
              <p:cNvPr id="25" name="Text Box 12"/>
              <p:cNvSpPr txBox="1">
                <a:spLocks noChangeArrowheads="1"/>
              </p:cNvSpPr>
              <p:nvPr/>
            </p:nvSpPr>
            <p:spPr bwMode="auto">
              <a:xfrm>
                <a:off x="1233" y="140"/>
                <a:ext cx="188" cy="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800">
                    <a:latin typeface="Arial" charset="0"/>
                  </a:rPr>
                  <a:t>24</a:t>
                </a:r>
                <a:endParaRPr lang="en-US"/>
              </a:p>
            </p:txBody>
          </p:sp>
          <p:pic>
            <p:nvPicPr>
              <p:cNvPr id="26"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l="8461" t="13551" b="14594"/>
              <a:stretch>
                <a:fillRect/>
              </a:stretch>
            </p:blipFill>
            <p:spPr bwMode="auto">
              <a:xfrm>
                <a:off x="1797" y="95"/>
                <a:ext cx="1187" cy="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35"/>
            <p:cNvGrpSpPr>
              <a:grpSpLocks/>
            </p:cNvGrpSpPr>
            <p:nvPr/>
          </p:nvGrpSpPr>
          <p:grpSpPr bwMode="auto">
            <a:xfrm>
              <a:off x="1763688" y="2250058"/>
              <a:ext cx="1714751" cy="315659"/>
              <a:chOff x="158" y="1207"/>
              <a:chExt cx="1847" cy="228"/>
            </a:xfrm>
          </p:grpSpPr>
          <p:sp>
            <p:nvSpPr>
              <p:cNvPr id="9" name="Rectangle 8"/>
              <p:cNvSpPr>
                <a:spLocks noChangeArrowheads="1"/>
              </p:cNvSpPr>
              <p:nvPr/>
            </p:nvSpPr>
            <p:spPr bwMode="auto">
              <a:xfrm>
                <a:off x="158" y="1207"/>
                <a:ext cx="1847" cy="22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AutoShape 17"/>
              <p:cNvSpPr>
                <a:spLocks noChangeArrowheads="1"/>
              </p:cNvSpPr>
              <p:nvPr/>
            </p:nvSpPr>
            <p:spPr bwMode="auto">
              <a:xfrm>
                <a:off x="712" y="1227"/>
                <a:ext cx="186" cy="182"/>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 name="AutoShape 18"/>
              <p:cNvSpPr>
                <a:spLocks noChangeArrowheads="1"/>
              </p:cNvSpPr>
              <p:nvPr/>
            </p:nvSpPr>
            <p:spPr bwMode="auto">
              <a:xfrm>
                <a:off x="1658" y="1227"/>
                <a:ext cx="184" cy="182"/>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12" name="Group 26"/>
              <p:cNvGrpSpPr>
                <a:grpSpLocks/>
              </p:cNvGrpSpPr>
              <p:nvPr/>
            </p:nvGrpSpPr>
            <p:grpSpPr bwMode="auto">
              <a:xfrm>
                <a:off x="1113" y="1207"/>
                <a:ext cx="343" cy="213"/>
                <a:chOff x="1169" y="1111"/>
                <a:chExt cx="338" cy="212"/>
              </a:xfrm>
            </p:grpSpPr>
            <p:sp>
              <p:nvSpPr>
                <p:cNvPr id="16" name="Rectangle 15"/>
                <p:cNvSpPr>
                  <a:spLocks noChangeArrowheads="1"/>
                </p:cNvSpPr>
                <p:nvPr/>
              </p:nvSpPr>
              <p:spPr bwMode="auto">
                <a:xfrm>
                  <a:off x="1169" y="1111"/>
                  <a:ext cx="338" cy="212"/>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 name="AutoShape 22"/>
                <p:cNvSpPr>
                  <a:spLocks noChangeArrowheads="1"/>
                </p:cNvSpPr>
                <p:nvPr/>
              </p:nvSpPr>
              <p:spPr bwMode="auto">
                <a:xfrm>
                  <a:off x="1309" y="1162"/>
                  <a:ext cx="91" cy="136"/>
                </a:xfrm>
                <a:prstGeom prst="moon">
                  <a:avLst>
                    <a:gd name="adj" fmla="val 50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13" name="Group 12"/>
              <p:cNvGrpSpPr>
                <a:grpSpLocks/>
              </p:cNvGrpSpPr>
              <p:nvPr/>
            </p:nvGrpSpPr>
            <p:grpSpPr bwMode="auto">
              <a:xfrm>
                <a:off x="167" y="1207"/>
                <a:ext cx="309" cy="227"/>
                <a:chOff x="2487" y="1117"/>
                <a:chExt cx="226" cy="226"/>
              </a:xfrm>
            </p:grpSpPr>
            <p:sp>
              <p:nvSpPr>
                <p:cNvPr id="14" name="Rectangle 13"/>
                <p:cNvSpPr>
                  <a:spLocks noChangeArrowheads="1"/>
                </p:cNvSpPr>
                <p:nvPr/>
              </p:nvSpPr>
              <p:spPr bwMode="auto">
                <a:xfrm>
                  <a:off x="2487" y="1117"/>
                  <a:ext cx="226" cy="226"/>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 name="AutoShape 21"/>
                <p:cNvSpPr>
                  <a:spLocks noChangeArrowheads="1"/>
                </p:cNvSpPr>
                <p:nvPr/>
              </p:nvSpPr>
              <p:spPr bwMode="auto">
                <a:xfrm>
                  <a:off x="2562" y="1162"/>
                  <a:ext cx="91" cy="136"/>
                </a:xfrm>
                <a:prstGeom prst="moon">
                  <a:avLst>
                    <a:gd name="adj" fmla="val 50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grpSp>
      <p:pic>
        <p:nvPicPr>
          <p:cNvPr id="27" name="Picture 2" descr="Bildergebnis für Axiv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2575037"/>
            <a:ext cx="2741067" cy="186207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51520" y="2924944"/>
            <a:ext cx="4489638" cy="3825716"/>
            <a:chOff x="251520" y="2924944"/>
            <a:chExt cx="4489638" cy="3825716"/>
          </a:xfrm>
        </p:grpSpPr>
        <p:pic>
          <p:nvPicPr>
            <p:cNvPr id="2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2924944"/>
              <a:ext cx="4370705" cy="35366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 name="ZoneTexte 57"/>
            <p:cNvSpPr txBox="1"/>
            <p:nvPr/>
          </p:nvSpPr>
          <p:spPr>
            <a:xfrm>
              <a:off x="1619672" y="6381328"/>
              <a:ext cx="3121486" cy="369332"/>
            </a:xfrm>
            <a:prstGeom prst="rect">
              <a:avLst/>
            </a:prstGeom>
            <a:noFill/>
          </p:spPr>
          <p:txBody>
            <a:bodyPr wrap="square" rtlCol="0">
              <a:spAutoFit/>
            </a:bodyPr>
            <a:lstStyle/>
            <a:p>
              <a:pPr algn="r"/>
              <a:r>
                <a:rPr lang="fr-BE" dirty="0" err="1" smtClean="0">
                  <a:latin typeface="+mj-lt"/>
                </a:rPr>
                <a:t>Oostermann</a:t>
              </a:r>
              <a:r>
                <a:rPr lang="fr-BE" dirty="0" smtClean="0">
                  <a:latin typeface="+mj-lt"/>
                </a:rPr>
                <a:t> et al., 2009</a:t>
              </a:r>
              <a:endParaRPr lang="de-DE" dirty="0">
                <a:latin typeface="+mj-lt"/>
              </a:endParaRPr>
            </a:p>
          </p:txBody>
        </p:sp>
      </p:grpSp>
      <p:sp>
        <p:nvSpPr>
          <p:cNvPr id="28" name="Rechteck 1"/>
          <p:cNvSpPr/>
          <p:nvPr/>
        </p:nvSpPr>
        <p:spPr>
          <a:xfrm>
            <a:off x="58738" y="210706"/>
            <a:ext cx="8348662" cy="553998"/>
          </a:xfrm>
          <a:prstGeom prst="rect">
            <a:avLst/>
          </a:prstGeom>
        </p:spPr>
        <p:txBody>
          <a:bodyPr>
            <a:spAutoFit/>
          </a:bodyPr>
          <a:lstStyle/>
          <a:p>
            <a:r>
              <a:rPr lang="fr-BE" sz="3000" dirty="0" err="1" smtClean="0">
                <a:latin typeface="Arial" panose="020B0604020202020204" pitchFamily="34" charset="0"/>
                <a:cs typeface="Arial" panose="020B0604020202020204" pitchFamily="34" charset="0"/>
              </a:rPr>
              <a:t>Sleep-wake</a:t>
            </a:r>
            <a:r>
              <a:rPr lang="fr-BE" sz="3000" dirty="0" smtClean="0">
                <a:latin typeface="Arial" panose="020B0604020202020204" pitchFamily="34" charset="0"/>
                <a:cs typeface="Arial" panose="020B0604020202020204" pitchFamily="34" charset="0"/>
              </a:rPr>
              <a:t> fragmentation &amp; </a:t>
            </a:r>
            <a:r>
              <a:rPr lang="fr-BE" sz="3000" dirty="0" err="1" smtClean="0">
                <a:latin typeface="Arial" panose="020B0604020202020204" pitchFamily="34" charset="0"/>
                <a:cs typeface="Arial" panose="020B0604020202020204" pitchFamily="34" charset="0"/>
              </a:rPr>
              <a:t>brain</a:t>
            </a:r>
            <a:r>
              <a:rPr lang="fr-BE" sz="3000" dirty="0" smtClean="0">
                <a:latin typeface="Arial" panose="020B0604020202020204" pitchFamily="34" charset="0"/>
                <a:cs typeface="Arial" panose="020B0604020202020204" pitchFamily="34" charset="0"/>
              </a:rPr>
              <a:t> </a:t>
            </a:r>
            <a:r>
              <a:rPr lang="fr-BE" sz="3000" dirty="0" err="1" smtClean="0">
                <a:latin typeface="Arial" panose="020B0604020202020204" pitchFamily="34" charset="0"/>
                <a:cs typeface="Arial" panose="020B0604020202020204" pitchFamily="34" charset="0"/>
              </a:rPr>
              <a:t>aging</a:t>
            </a:r>
            <a:r>
              <a:rPr lang="fr-BE" sz="3000" dirty="0" smtClean="0">
                <a:latin typeface="Arial" panose="020B0604020202020204" pitchFamily="34" charset="0"/>
                <a:cs typeface="Arial" panose="020B0604020202020204" pitchFamily="34" charset="0"/>
              </a:rPr>
              <a:t>?</a:t>
            </a:r>
            <a:endParaRPr lang="en-US" sz="3000" dirty="0">
              <a:latin typeface="Arial" panose="020B0604020202020204" pitchFamily="34" charset="0"/>
              <a:cs typeface="Arial" panose="020B0604020202020204" pitchFamily="34" charset="0"/>
            </a:endParaRPr>
          </a:p>
        </p:txBody>
      </p:sp>
      <p:cxnSp>
        <p:nvCxnSpPr>
          <p:cNvPr id="31" name="Gerade Verbindung 207"/>
          <p:cNvCxnSpPr/>
          <p:nvPr/>
        </p:nvCxnSpPr>
        <p:spPr>
          <a:xfrm>
            <a:off x="0" y="1052736"/>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32" name="Рисунок 5" descr="Logo_CRC_IVI.tif"/>
          <p:cNvPicPr>
            <a:picLocks noChangeAspect="1"/>
          </p:cNvPicPr>
          <p:nvPr/>
        </p:nvPicPr>
        <p:blipFill>
          <a:blip r:embed="rId7" cstate="print"/>
          <a:srcRect l="7141" t="7899" r="82016" b="70411"/>
          <a:stretch>
            <a:fillRect/>
          </a:stretch>
        </p:blipFill>
        <p:spPr>
          <a:xfrm>
            <a:off x="8151582" y="552344"/>
            <a:ext cx="636677" cy="716416"/>
          </a:xfrm>
          <a:prstGeom prst="rect">
            <a:avLst/>
          </a:prstGeom>
        </p:spPr>
      </p:pic>
    </p:spTree>
    <p:extLst>
      <p:ext uri="{BB962C8B-B14F-4D97-AF65-F5344CB8AC3E}">
        <p14:creationId xmlns:p14="http://schemas.microsoft.com/office/powerpoint/2010/main" val="401774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3"/>
          <p:cNvSpPr>
            <a:spLocks noGrp="1"/>
          </p:cNvSpPr>
          <p:nvPr>
            <p:ph type="sldNum" sz="quarter" idx="12"/>
          </p:nvPr>
        </p:nvSpPr>
        <p:spPr>
          <a:xfrm>
            <a:off x="6112097" y="3768758"/>
            <a:ext cx="2133600" cy="365125"/>
          </a:xfrm>
        </p:spPr>
        <p:txBody>
          <a:bodyPr/>
          <a:lstStyle/>
          <a:p>
            <a:fld id="{FA932861-2C5B-4A2F-98FC-39B8BF65BA67}" type="slidenum">
              <a:rPr lang="fr-BE" smtClean="0">
                <a:latin typeface="Arial" panose="020B0604020202020204" pitchFamily="34" charset="0"/>
                <a:cs typeface="Arial" panose="020B0604020202020204" pitchFamily="34" charset="0"/>
              </a:rPr>
              <a:t>32</a:t>
            </a:fld>
            <a:endParaRPr lang="fr-BE" dirty="0">
              <a:latin typeface="Arial" panose="020B0604020202020204" pitchFamily="34" charset="0"/>
              <a:cs typeface="Arial" panose="020B0604020202020204" pitchFamily="34" charset="0"/>
            </a:endParaRPr>
          </a:p>
        </p:txBody>
      </p:sp>
      <p:grpSp>
        <p:nvGrpSpPr>
          <p:cNvPr id="6" name="Groupe 5"/>
          <p:cNvGrpSpPr/>
          <p:nvPr/>
        </p:nvGrpSpPr>
        <p:grpSpPr>
          <a:xfrm>
            <a:off x="5067001" y="1412776"/>
            <a:ext cx="3825479" cy="2754970"/>
            <a:chOff x="5715073" y="4005064"/>
            <a:chExt cx="3393431" cy="2444291"/>
          </a:xfrm>
        </p:grpSpPr>
        <p:pic>
          <p:nvPicPr>
            <p:cNvPr id="7" name="Picture 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73" y="4005064"/>
              <a:ext cx="3393431" cy="244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Bildergebnis für clock pic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5157192"/>
              <a:ext cx="521234" cy="52123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ZoneTexte 8"/>
          <p:cNvSpPr txBox="1"/>
          <p:nvPr/>
        </p:nvSpPr>
        <p:spPr>
          <a:xfrm>
            <a:off x="5499049" y="3739679"/>
            <a:ext cx="2952328" cy="553998"/>
          </a:xfrm>
          <a:prstGeom prst="rect">
            <a:avLst/>
          </a:prstGeom>
          <a:noFill/>
        </p:spPr>
        <p:txBody>
          <a:bodyPr wrap="square" rtlCol="0">
            <a:spAutoFit/>
          </a:bodyPr>
          <a:lstStyle/>
          <a:p>
            <a:pPr algn="ctr"/>
            <a:r>
              <a:rPr lang="fr-BE" sz="3000" b="1" dirty="0" err="1" smtClean="0">
                <a:latin typeface="Arial" panose="020B0604020202020204" pitchFamily="34" charset="0"/>
                <a:cs typeface="Arial" panose="020B0604020202020204" pitchFamily="34" charset="0"/>
              </a:rPr>
              <a:t>Internal</a:t>
            </a:r>
            <a:r>
              <a:rPr lang="fr-BE" sz="3000" b="1" dirty="0" smtClean="0">
                <a:latin typeface="Arial" panose="020B0604020202020204" pitchFamily="34" charset="0"/>
                <a:cs typeface="Arial" panose="020B0604020202020204" pitchFamily="34" charset="0"/>
              </a:rPr>
              <a:t> </a:t>
            </a:r>
            <a:r>
              <a:rPr lang="fr-BE" sz="3000" b="1" dirty="0" err="1" smtClean="0">
                <a:latin typeface="Arial" panose="020B0604020202020204" pitchFamily="34" charset="0"/>
                <a:cs typeface="Arial" panose="020B0604020202020204" pitchFamily="34" charset="0"/>
              </a:rPr>
              <a:t>clock</a:t>
            </a:r>
            <a:endParaRPr lang="de-DE" sz="3000" b="1" dirty="0">
              <a:latin typeface="Arial" panose="020B0604020202020204" pitchFamily="34" charset="0"/>
              <a:cs typeface="Arial" panose="020B0604020202020204" pitchFamily="34" charset="0"/>
            </a:endParaRPr>
          </a:p>
        </p:txBody>
      </p:sp>
      <p:sp>
        <p:nvSpPr>
          <p:cNvPr id="2" name="ZoneTexte 1"/>
          <p:cNvSpPr txBox="1"/>
          <p:nvPr/>
        </p:nvSpPr>
        <p:spPr>
          <a:xfrm>
            <a:off x="6075113" y="2073042"/>
            <a:ext cx="2306520" cy="553998"/>
          </a:xfrm>
          <a:prstGeom prst="rect">
            <a:avLst/>
          </a:prstGeom>
          <a:noFill/>
        </p:spPr>
        <p:txBody>
          <a:bodyPr wrap="square" rtlCol="0">
            <a:spAutoFit/>
          </a:bodyPr>
          <a:lstStyle/>
          <a:p>
            <a:pPr algn="ctr"/>
            <a:r>
              <a:rPr lang="fr-BE" sz="3000" b="1" dirty="0" smtClean="0">
                <a:solidFill>
                  <a:srgbClr val="C00000"/>
                </a:solidFill>
                <a:latin typeface="Arial" panose="020B0604020202020204" pitchFamily="34" charset="0"/>
                <a:cs typeface="Arial" panose="020B0604020202020204" pitchFamily="34" charset="0"/>
              </a:rPr>
              <a:t>NAPPING</a:t>
            </a:r>
            <a:endParaRPr lang="de-DE" sz="3000" b="1" dirty="0">
              <a:solidFill>
                <a:srgbClr val="C00000"/>
              </a:solidFill>
              <a:latin typeface="Arial" panose="020B0604020202020204" pitchFamily="34" charset="0"/>
              <a:cs typeface="Arial" panose="020B0604020202020204" pitchFamily="34" charset="0"/>
            </a:endParaRPr>
          </a:p>
        </p:txBody>
      </p:sp>
      <p:grpSp>
        <p:nvGrpSpPr>
          <p:cNvPr id="10" name="Groupe 9"/>
          <p:cNvGrpSpPr/>
          <p:nvPr/>
        </p:nvGrpSpPr>
        <p:grpSpPr>
          <a:xfrm>
            <a:off x="6003105" y="2726922"/>
            <a:ext cx="687134" cy="594069"/>
            <a:chOff x="4283968" y="2420887"/>
            <a:chExt cx="687134" cy="594069"/>
          </a:xfrm>
        </p:grpSpPr>
        <p:sp>
          <p:nvSpPr>
            <p:cNvPr id="3" name="Rectangle 2"/>
            <p:cNvSpPr/>
            <p:nvPr/>
          </p:nvSpPr>
          <p:spPr>
            <a:xfrm>
              <a:off x="4283968" y="2420887"/>
              <a:ext cx="687134" cy="594067"/>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grpSp>
          <p:nvGrpSpPr>
            <p:cNvPr id="52" name="Groupe 51"/>
            <p:cNvGrpSpPr/>
            <p:nvPr/>
          </p:nvGrpSpPr>
          <p:grpSpPr>
            <a:xfrm>
              <a:off x="4349184" y="2433078"/>
              <a:ext cx="612695" cy="581878"/>
              <a:chOff x="869078" y="2614656"/>
              <a:chExt cx="1225390" cy="1163754"/>
            </a:xfrm>
            <a:solidFill>
              <a:schemeClr val="bg1"/>
            </a:solidFill>
          </p:grpSpPr>
          <p:pic>
            <p:nvPicPr>
              <p:cNvPr id="50" name="Picture 2" descr="Bildergebnis für clock pic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b="6460"/>
              <a:stretch/>
            </p:blipFill>
            <p:spPr bwMode="auto">
              <a:xfrm>
                <a:off x="869078" y="2614656"/>
                <a:ext cx="689160" cy="1163752"/>
              </a:xfrm>
              <a:prstGeom prst="rect">
                <a:avLst/>
              </a:prstGeom>
              <a:grpFill/>
              <a:ln>
                <a:noFill/>
              </a:ln>
              <a:extLst/>
            </p:spPr>
          </p:pic>
          <p:pic>
            <p:nvPicPr>
              <p:cNvPr id="51" name="Picture 2" descr="Bildergebnis für clock pictu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816" r="-5634" b="11095"/>
              <a:stretch/>
            </p:blipFill>
            <p:spPr bwMode="auto">
              <a:xfrm rot="5400000">
                <a:off x="1153218" y="2837161"/>
                <a:ext cx="657109" cy="1225390"/>
              </a:xfrm>
              <a:prstGeom prst="rect">
                <a:avLst/>
              </a:prstGeom>
              <a:grpFill/>
              <a:ln>
                <a:noFill/>
              </a:ln>
              <a:extLst/>
            </p:spPr>
          </p:pic>
        </p:grpSp>
      </p:grpSp>
      <p:sp>
        <p:nvSpPr>
          <p:cNvPr id="56" name="Rectangle 55"/>
          <p:cNvSpPr/>
          <p:nvPr/>
        </p:nvSpPr>
        <p:spPr>
          <a:xfrm>
            <a:off x="4450465" y="188640"/>
            <a:ext cx="2435283" cy="707886"/>
          </a:xfrm>
          <a:prstGeom prst="rect">
            <a:avLst/>
          </a:prstGeom>
        </p:spPr>
        <p:txBody>
          <a:bodyPr wrap="none">
            <a:spAutoFit/>
          </a:bodyPr>
          <a:lstStyle/>
          <a:p>
            <a:pPr algn="ctr"/>
            <a:r>
              <a:rPr lang="fr-BE" sz="4000" b="1" dirty="0" smtClean="0">
                <a:solidFill>
                  <a:schemeClr val="bg1"/>
                </a:solidFill>
                <a:latin typeface="Arial" panose="020B0604020202020204" pitchFamily="34" charset="0"/>
                <a:cs typeface="Arial" panose="020B0604020202020204" pitchFamily="34" charset="0"/>
              </a:rPr>
              <a:t>COGNAP</a:t>
            </a:r>
            <a:endParaRPr lang="fr-BE" sz="4000" b="1" dirty="0">
              <a:solidFill>
                <a:schemeClr val="bg1"/>
              </a:solidFill>
              <a:latin typeface="Arial" panose="020B0604020202020204" pitchFamily="34" charset="0"/>
              <a:cs typeface="Arial" panose="020B0604020202020204" pitchFamily="34" charset="0"/>
            </a:endParaRPr>
          </a:p>
        </p:txBody>
      </p:sp>
      <p:grpSp>
        <p:nvGrpSpPr>
          <p:cNvPr id="17" name="Group 16"/>
          <p:cNvGrpSpPr/>
          <p:nvPr/>
        </p:nvGrpSpPr>
        <p:grpSpPr>
          <a:xfrm>
            <a:off x="179512" y="4413872"/>
            <a:ext cx="8784976" cy="2448272"/>
            <a:chOff x="179512" y="4413872"/>
            <a:chExt cx="8784976" cy="2448272"/>
          </a:xfrm>
        </p:grpSpPr>
        <p:grpSp>
          <p:nvGrpSpPr>
            <p:cNvPr id="11" name="Group 10"/>
            <p:cNvGrpSpPr/>
            <p:nvPr/>
          </p:nvGrpSpPr>
          <p:grpSpPr>
            <a:xfrm>
              <a:off x="251520" y="4413872"/>
              <a:ext cx="8712968" cy="2448272"/>
              <a:chOff x="251520" y="4365104"/>
              <a:chExt cx="8712968" cy="2448272"/>
            </a:xfrm>
          </p:grpSpPr>
          <p:grpSp>
            <p:nvGrpSpPr>
              <p:cNvPr id="47" name="Groupe 46"/>
              <p:cNvGrpSpPr/>
              <p:nvPr/>
            </p:nvGrpSpPr>
            <p:grpSpPr>
              <a:xfrm>
                <a:off x="257637" y="4365104"/>
                <a:ext cx="8706851" cy="1224136"/>
                <a:chOff x="257637" y="4077072"/>
                <a:chExt cx="8706851" cy="1224136"/>
              </a:xfrm>
            </p:grpSpPr>
            <p:pic>
              <p:nvPicPr>
                <p:cNvPr id="41" name="Picture 2" descr="Bildergebnis für clock pictu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637" y="4077072"/>
                  <a:ext cx="1224136" cy="1224136"/>
                </a:xfrm>
                <a:prstGeom prst="rect">
                  <a:avLst/>
                </a:prstGeom>
                <a:noFill/>
                <a:extLst>
                  <a:ext uri="{909E8E84-426E-40DD-AFC4-6F175D3DCCD1}">
                    <a14:hiddenFill xmlns:a14="http://schemas.microsoft.com/office/drawing/2010/main">
                      <a:solidFill>
                        <a:srgbClr val="FFFFFF"/>
                      </a:solidFill>
                    </a14:hiddenFill>
                  </a:ext>
                </a:extLst>
              </p:spPr>
            </p:pic>
            <p:sp>
              <p:nvSpPr>
                <p:cNvPr id="42" name="ZoneTexte 41"/>
                <p:cNvSpPr txBox="1"/>
                <p:nvPr/>
              </p:nvSpPr>
              <p:spPr>
                <a:xfrm>
                  <a:off x="1697797" y="4355812"/>
                  <a:ext cx="7266691" cy="830997"/>
                </a:xfrm>
                <a:prstGeom prst="rect">
                  <a:avLst/>
                </a:prstGeom>
                <a:noFill/>
              </p:spPr>
              <p:txBody>
                <a:bodyPr wrap="square" rtlCol="0">
                  <a:spAutoFit/>
                </a:bodyPr>
                <a:lstStyle/>
                <a:p>
                  <a:r>
                    <a:rPr lang="fr-BE" sz="2400" dirty="0" smtClean="0">
                      <a:latin typeface="Arial" panose="020B0604020202020204" pitchFamily="34" charset="0"/>
                      <a:cs typeface="Arial" panose="020B0604020202020204" pitchFamily="34" charset="0"/>
                    </a:rPr>
                    <a:t>= </a:t>
                  </a:r>
                  <a:r>
                    <a:rPr lang="fr-BE" sz="2400" dirty="0" err="1">
                      <a:latin typeface="Arial" panose="020B0604020202020204" pitchFamily="34" charset="0"/>
                      <a:cs typeface="Arial" panose="020B0604020202020204" pitchFamily="34" charset="0"/>
                    </a:rPr>
                    <a:t>S</a:t>
                  </a:r>
                  <a:r>
                    <a:rPr lang="fr-BE" sz="2400" dirty="0" err="1" smtClean="0">
                      <a:latin typeface="Arial" panose="020B0604020202020204" pitchFamily="34" charset="0"/>
                      <a:cs typeface="Arial" panose="020B0604020202020204" pitchFamily="34" charset="0"/>
                    </a:rPr>
                    <a:t>leep</a:t>
                  </a:r>
                  <a:r>
                    <a:rPr lang="fr-BE" sz="2400" dirty="0" smtClean="0">
                      <a:latin typeface="Arial" panose="020B0604020202020204" pitchFamily="34" charset="0"/>
                      <a:cs typeface="Arial" panose="020B0604020202020204" pitchFamily="34" charset="0"/>
                    </a:rPr>
                    <a:t> </a:t>
                  </a:r>
                  <a:r>
                    <a:rPr lang="fr-BE" sz="2400" dirty="0" err="1" smtClean="0">
                      <a:latin typeface="Arial" panose="020B0604020202020204" pitchFamily="34" charset="0"/>
                      <a:cs typeface="Arial" panose="020B0604020202020204" pitchFamily="34" charset="0"/>
                    </a:rPr>
                    <a:t>during</a:t>
                  </a:r>
                  <a:r>
                    <a:rPr lang="fr-BE" sz="2400" dirty="0" smtClean="0">
                      <a:latin typeface="Arial" panose="020B0604020202020204" pitchFamily="34" charset="0"/>
                      <a:cs typeface="Arial" panose="020B0604020202020204" pitchFamily="34" charset="0"/>
                    </a:rPr>
                    <a:t> the night</a:t>
                  </a:r>
                  <a:r>
                    <a:rPr lang="de-DE" sz="2400" dirty="0" smtClean="0">
                      <a:latin typeface="Arial" panose="020B0604020202020204" pitchFamily="34" charset="0"/>
                      <a:cs typeface="Arial" panose="020B0604020202020204" pitchFamily="34" charset="0"/>
                    </a:rPr>
                    <a:t>/</a:t>
                  </a:r>
                  <a:r>
                    <a:rPr lang="de-DE" sz="2400" dirty="0" err="1" smtClean="0">
                      <a:latin typeface="Arial" panose="020B0604020202020204" pitchFamily="34" charset="0"/>
                      <a:cs typeface="Arial" panose="020B0604020202020204" pitchFamily="34" charset="0"/>
                    </a:rPr>
                    <a:t>wakefulness</a:t>
                  </a:r>
                  <a:r>
                    <a:rPr lang="de-DE" sz="2400" dirty="0" smtClean="0">
                      <a:latin typeface="Arial" panose="020B0604020202020204" pitchFamily="34" charset="0"/>
                      <a:cs typeface="Arial" panose="020B0604020202020204" pitchFamily="34" charset="0"/>
                    </a:rPr>
                    <a:t> </a:t>
                  </a:r>
                  <a:r>
                    <a:rPr lang="de-DE" sz="2400" dirty="0" err="1" smtClean="0">
                      <a:latin typeface="Arial" panose="020B0604020202020204" pitchFamily="34" charset="0"/>
                      <a:cs typeface="Arial" panose="020B0604020202020204" pitchFamily="34" charset="0"/>
                    </a:rPr>
                    <a:t>during</a:t>
                  </a:r>
                  <a:r>
                    <a:rPr lang="de-DE" sz="2400" dirty="0" smtClean="0">
                      <a:latin typeface="Arial" panose="020B0604020202020204" pitchFamily="34" charset="0"/>
                      <a:cs typeface="Arial" panose="020B0604020202020204" pitchFamily="34" charset="0"/>
                    </a:rPr>
                    <a:t> </a:t>
                  </a:r>
                  <a:r>
                    <a:rPr lang="de-DE" sz="2400" dirty="0" err="1" smtClean="0">
                      <a:latin typeface="Arial" panose="020B0604020202020204" pitchFamily="34" charset="0"/>
                      <a:cs typeface="Arial" panose="020B0604020202020204" pitchFamily="34" charset="0"/>
                    </a:rPr>
                    <a:t>the</a:t>
                  </a:r>
                  <a:r>
                    <a:rPr lang="de-DE" sz="2400" dirty="0" smtClean="0">
                      <a:latin typeface="Arial" panose="020B0604020202020204" pitchFamily="34" charset="0"/>
                      <a:cs typeface="Arial" panose="020B0604020202020204" pitchFamily="34" charset="0"/>
                    </a:rPr>
                    <a:t> </a:t>
                  </a:r>
                  <a:r>
                    <a:rPr lang="de-DE" sz="2400" dirty="0" err="1" smtClean="0">
                      <a:latin typeface="Arial" panose="020B0604020202020204" pitchFamily="34" charset="0"/>
                      <a:cs typeface="Arial" panose="020B0604020202020204" pitchFamily="34" charset="0"/>
                    </a:rPr>
                    <a:t>day</a:t>
                  </a:r>
                  <a:endParaRPr lang="de-DE" sz="2400" dirty="0" smtClean="0">
                    <a:latin typeface="Arial" panose="020B0604020202020204" pitchFamily="34" charset="0"/>
                    <a:cs typeface="Arial" panose="020B0604020202020204" pitchFamily="34" charset="0"/>
                  </a:endParaRPr>
                </a:p>
                <a:p>
                  <a:r>
                    <a:rPr lang="fr-BE" sz="2400" dirty="0" smtClean="0">
                      <a:latin typeface="Arial" panose="020B0604020202020204" pitchFamily="34" charset="0"/>
                      <a:cs typeface="Arial" panose="020B0604020202020204" pitchFamily="34" charset="0"/>
                      <a:sym typeface="Wingdings" panose="05000000000000000000" pitchFamily="2" charset="2"/>
                    </a:rPr>
                    <a:t> </a:t>
                  </a:r>
                  <a:r>
                    <a:rPr lang="fr-BE" sz="2400" dirty="0" err="1" smtClean="0">
                      <a:latin typeface="Arial" panose="020B0604020202020204" pitchFamily="34" charset="0"/>
                      <a:cs typeface="Arial" panose="020B0604020202020204" pitchFamily="34" charset="0"/>
                    </a:rPr>
                    <a:t>Diurnality</a:t>
                  </a:r>
                  <a:endParaRPr lang="fr-BE" sz="2400" dirty="0" smtClean="0">
                    <a:latin typeface="Arial" panose="020B0604020202020204" pitchFamily="34" charset="0"/>
                    <a:cs typeface="Arial" panose="020B0604020202020204" pitchFamily="34" charset="0"/>
                  </a:endParaRPr>
                </a:p>
              </p:txBody>
            </p:sp>
          </p:grpSp>
          <p:grpSp>
            <p:nvGrpSpPr>
              <p:cNvPr id="48" name="Groupe 47"/>
              <p:cNvGrpSpPr/>
              <p:nvPr/>
            </p:nvGrpSpPr>
            <p:grpSpPr>
              <a:xfrm>
                <a:off x="251520" y="5649623"/>
                <a:ext cx="8208912" cy="1163753"/>
                <a:chOff x="251520" y="5517232"/>
                <a:chExt cx="8208912" cy="1163753"/>
              </a:xfrm>
            </p:grpSpPr>
            <p:grpSp>
              <p:nvGrpSpPr>
                <p:cNvPr id="36" name="Groupe 35"/>
                <p:cNvGrpSpPr/>
                <p:nvPr/>
              </p:nvGrpSpPr>
              <p:grpSpPr>
                <a:xfrm>
                  <a:off x="251520" y="5517232"/>
                  <a:ext cx="1225390" cy="1163753"/>
                  <a:chOff x="1115617" y="5289461"/>
                  <a:chExt cx="640308" cy="673694"/>
                </a:xfrm>
              </p:grpSpPr>
              <p:pic>
                <p:nvPicPr>
                  <p:cNvPr id="37" name="Picture 2" descr="Bildergebnis für clock pictur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50000" b="6460"/>
                  <a:stretch/>
                </p:blipFill>
                <p:spPr bwMode="auto">
                  <a:xfrm>
                    <a:off x="1187624" y="5289461"/>
                    <a:ext cx="360109" cy="6736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8" name="Picture 2" descr="Bildergebnis für clock pictur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2816" r="-5634" b="11095"/>
                  <a:stretch/>
                </p:blipFill>
                <p:spPr bwMode="auto">
                  <a:xfrm rot="5400000">
                    <a:off x="1245571" y="5387278"/>
                    <a:ext cx="380399" cy="640308"/>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43" name="ZoneTexte 42"/>
                <p:cNvSpPr txBox="1"/>
                <p:nvPr/>
              </p:nvSpPr>
              <p:spPr>
                <a:xfrm>
                  <a:off x="1746983" y="5805264"/>
                  <a:ext cx="6713449" cy="461665"/>
                </a:xfrm>
                <a:prstGeom prst="rect">
                  <a:avLst/>
                </a:prstGeom>
                <a:noFill/>
              </p:spPr>
              <p:txBody>
                <a:bodyPr wrap="square" rtlCol="0">
                  <a:spAutoFit/>
                </a:bodyPr>
                <a:lstStyle/>
                <a:p>
                  <a:r>
                    <a:rPr lang="fr-BE" sz="2400" dirty="0" err="1" smtClean="0">
                      <a:latin typeface="Arial" panose="020B0604020202020204" pitchFamily="34" charset="0"/>
                      <a:cs typeface="Arial" panose="020B0604020202020204" pitchFamily="34" charset="0"/>
                    </a:rPr>
                    <a:t>Chronic</a:t>
                  </a:r>
                  <a:r>
                    <a:rPr lang="fr-BE" sz="2400" dirty="0" smtClean="0">
                      <a:latin typeface="Arial" panose="020B0604020202020204" pitchFamily="34" charset="0"/>
                      <a:cs typeface="Arial" panose="020B0604020202020204" pitchFamily="34" charset="0"/>
                    </a:rPr>
                    <a:t> </a:t>
                  </a:r>
                  <a:r>
                    <a:rPr lang="fr-BE" sz="2400" dirty="0" err="1" smtClean="0">
                      <a:latin typeface="Arial" panose="020B0604020202020204" pitchFamily="34" charset="0"/>
                      <a:cs typeface="Arial" panose="020B0604020202020204" pitchFamily="34" charset="0"/>
                    </a:rPr>
                    <a:t>napping</a:t>
                  </a:r>
                  <a:r>
                    <a:rPr lang="fr-BE" sz="2400" dirty="0" smtClean="0">
                      <a:latin typeface="Arial" panose="020B0604020202020204" pitchFamily="34" charset="0"/>
                      <a:cs typeface="Arial" panose="020B0604020202020204" pitchFamily="34" charset="0"/>
                    </a:rPr>
                    <a:t> = </a:t>
                  </a:r>
                  <a:r>
                    <a:rPr lang="fr-BE" sz="2400" dirty="0" err="1" smtClean="0">
                      <a:latin typeface="Arial" panose="020B0604020202020204" pitchFamily="34" charset="0"/>
                      <a:cs typeface="Arial" panose="020B0604020202020204" pitchFamily="34" charset="0"/>
                    </a:rPr>
                    <a:t>sleep</a:t>
                  </a:r>
                  <a:r>
                    <a:rPr lang="fr-BE" sz="2400" dirty="0" smtClean="0">
                      <a:latin typeface="Arial" panose="020B0604020202020204" pitchFamily="34" charset="0"/>
                      <a:cs typeface="Arial" panose="020B0604020202020204" pitchFamily="34" charset="0"/>
                    </a:rPr>
                    <a:t> </a:t>
                  </a:r>
                  <a:r>
                    <a:rPr lang="fr-BE" sz="2400" dirty="0" err="1" smtClean="0">
                      <a:latin typeface="Arial" panose="020B0604020202020204" pitchFamily="34" charset="0"/>
                      <a:cs typeface="Arial" panose="020B0604020202020204" pitchFamily="34" charset="0"/>
                    </a:rPr>
                    <a:t>during</a:t>
                  </a:r>
                  <a:r>
                    <a:rPr lang="fr-BE" sz="2400" dirty="0" smtClean="0">
                      <a:latin typeface="Arial" panose="020B0604020202020204" pitchFamily="34" charset="0"/>
                      <a:cs typeface="Arial" panose="020B0604020202020204" pitchFamily="34" charset="0"/>
                    </a:rPr>
                    <a:t> the </a:t>
                  </a:r>
                  <a:r>
                    <a:rPr lang="fr-BE" sz="2400" dirty="0" err="1" smtClean="0">
                      <a:latin typeface="Arial" panose="020B0604020202020204" pitchFamily="34" charset="0"/>
                      <a:cs typeface="Arial" panose="020B0604020202020204" pitchFamily="34" charset="0"/>
                    </a:rPr>
                    <a:t>day</a:t>
                  </a:r>
                  <a:endParaRPr lang="fr-BE" sz="2400" dirty="0" smtClean="0">
                    <a:latin typeface="Arial" panose="020B0604020202020204" pitchFamily="34" charset="0"/>
                    <a:cs typeface="Arial" panose="020B0604020202020204" pitchFamily="34" charset="0"/>
                  </a:endParaRPr>
                </a:p>
              </p:txBody>
            </p:sp>
          </p:grpSp>
        </p:grpSp>
        <p:sp>
          <p:nvSpPr>
            <p:cNvPr id="12" name="Rectangle 11"/>
            <p:cNvSpPr/>
            <p:nvPr/>
          </p:nvSpPr>
          <p:spPr>
            <a:xfrm>
              <a:off x="179512" y="5698391"/>
              <a:ext cx="1219272" cy="116375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grpSp>
      <p:sp>
        <p:nvSpPr>
          <p:cNvPr id="33" name="ZoneTexte 32"/>
          <p:cNvSpPr txBox="1"/>
          <p:nvPr/>
        </p:nvSpPr>
        <p:spPr>
          <a:xfrm>
            <a:off x="683568" y="178345"/>
            <a:ext cx="7854119" cy="707886"/>
          </a:xfrm>
          <a:prstGeom prst="rect">
            <a:avLst/>
          </a:prstGeom>
          <a:solidFill>
            <a:schemeClr val="bg1"/>
          </a:solidFill>
        </p:spPr>
        <p:txBody>
          <a:bodyPr wrap="square" rtlCol="0">
            <a:spAutoFit/>
          </a:bodyPr>
          <a:lstStyle/>
          <a:p>
            <a:pPr algn="ctr"/>
            <a:r>
              <a:rPr lang="fr-BE" sz="4000" dirty="0" smtClean="0">
                <a:latin typeface="Arial" panose="020B0604020202020204" pitchFamily="34" charset="0"/>
                <a:cs typeface="Arial" panose="020B0604020202020204" pitchFamily="34" charset="0"/>
              </a:rPr>
              <a:t>To nap or not to nap ? </a:t>
            </a:r>
          </a:p>
        </p:txBody>
      </p:sp>
      <p:sp>
        <p:nvSpPr>
          <p:cNvPr id="29" name="ZoneTexte 13"/>
          <p:cNvSpPr txBox="1"/>
          <p:nvPr/>
        </p:nvSpPr>
        <p:spPr>
          <a:xfrm>
            <a:off x="180000" y="1902311"/>
            <a:ext cx="4673203" cy="2246769"/>
          </a:xfrm>
          <a:prstGeom prst="rect">
            <a:avLst/>
          </a:prstGeom>
          <a:solidFill>
            <a:schemeClr val="bg1"/>
          </a:solidFill>
        </p:spPr>
        <p:txBody>
          <a:bodyPr wrap="square" rtlCol="0">
            <a:spAutoFit/>
          </a:bodyPr>
          <a:lstStyle/>
          <a:p>
            <a:pPr marL="285750" indent="-285750">
              <a:buFontTx/>
              <a:buChar char="-"/>
            </a:pPr>
            <a:r>
              <a:rPr lang="fr-BE" sz="4400" dirty="0" err="1" smtClean="0">
                <a:latin typeface="Arial" panose="020B0604020202020204" pitchFamily="34" charset="0"/>
                <a:cs typeface="Arial" panose="020B0604020202020204" pitchFamily="34" charset="0"/>
              </a:rPr>
              <a:t>Chronic</a:t>
            </a:r>
            <a:endParaRPr lang="fr-BE" sz="4400" dirty="0" smtClean="0">
              <a:latin typeface="Arial" panose="020B0604020202020204" pitchFamily="34" charset="0"/>
              <a:cs typeface="Arial" panose="020B0604020202020204" pitchFamily="34" charset="0"/>
            </a:endParaRPr>
          </a:p>
          <a:p>
            <a:pPr marL="285750" indent="-285750">
              <a:buFontTx/>
              <a:buChar char="-"/>
            </a:pPr>
            <a:r>
              <a:rPr lang="fr-BE" sz="4400" dirty="0" err="1" smtClean="0">
                <a:latin typeface="Arial" panose="020B0604020202020204" pitchFamily="34" charset="0"/>
                <a:cs typeface="Arial" panose="020B0604020202020204" pitchFamily="34" charset="0"/>
              </a:rPr>
              <a:t>Aged</a:t>
            </a:r>
            <a:r>
              <a:rPr lang="fr-BE" sz="4400" dirty="0" smtClean="0">
                <a:latin typeface="Arial" panose="020B0604020202020204" pitchFamily="34" charset="0"/>
                <a:cs typeface="Arial" panose="020B0604020202020204" pitchFamily="34" charset="0"/>
              </a:rPr>
              <a:t> </a:t>
            </a:r>
            <a:r>
              <a:rPr lang="fr-BE" sz="4400" dirty="0" err="1" smtClean="0">
                <a:latin typeface="Arial" panose="020B0604020202020204" pitchFamily="34" charset="0"/>
                <a:cs typeface="Arial" panose="020B0604020202020204" pitchFamily="34" charset="0"/>
              </a:rPr>
              <a:t>brain</a:t>
            </a:r>
            <a:endParaRPr lang="fr-BE" sz="4400" dirty="0" smtClean="0">
              <a:latin typeface="Arial" panose="020B0604020202020204" pitchFamily="34" charset="0"/>
              <a:cs typeface="Arial" panose="020B0604020202020204" pitchFamily="34" charset="0"/>
            </a:endParaRPr>
          </a:p>
          <a:p>
            <a:pPr marL="285750" indent="-285750">
              <a:buFontTx/>
              <a:buChar char="-"/>
            </a:pPr>
            <a:endParaRPr lang="fr-BE" sz="4400" dirty="0">
              <a:latin typeface="Arial" panose="020B0604020202020204" pitchFamily="34" charset="0"/>
              <a:cs typeface="Arial" panose="020B0604020202020204" pitchFamily="34" charset="0"/>
            </a:endParaRPr>
          </a:p>
          <a:p>
            <a:pPr marL="285750" indent="-285750">
              <a:buFontTx/>
              <a:buChar char="-"/>
            </a:pPr>
            <a:endParaRPr lang="fr-BE" sz="800" dirty="0">
              <a:latin typeface="Arial" panose="020B0604020202020204" pitchFamily="34" charset="0"/>
              <a:cs typeface="Arial" panose="020B0604020202020204" pitchFamily="34" charset="0"/>
            </a:endParaRPr>
          </a:p>
        </p:txBody>
      </p:sp>
      <p:sp>
        <p:nvSpPr>
          <p:cNvPr id="30" name="Rectangle 29"/>
          <p:cNvSpPr/>
          <p:nvPr/>
        </p:nvSpPr>
        <p:spPr>
          <a:xfrm>
            <a:off x="251520" y="1377344"/>
            <a:ext cx="4518756" cy="553998"/>
          </a:xfrm>
          <a:prstGeom prst="rect">
            <a:avLst/>
          </a:prstGeom>
          <a:solidFill>
            <a:schemeClr val="bg1"/>
          </a:solidFill>
        </p:spPr>
        <p:txBody>
          <a:bodyPr wrap="square">
            <a:spAutoFit/>
          </a:bodyPr>
          <a:lstStyle/>
          <a:p>
            <a:r>
              <a:rPr lang="fr-BE" sz="3000" b="1" dirty="0">
                <a:latin typeface="Arial" panose="020B0604020202020204" pitchFamily="34" charset="0"/>
                <a:cs typeface="Arial" panose="020B0604020202020204" pitchFamily="34" charset="0"/>
              </a:rPr>
              <a:t>CONTEXT of </a:t>
            </a:r>
            <a:r>
              <a:rPr lang="fr-BE" sz="3000" b="1" dirty="0" err="1">
                <a:latin typeface="Arial" panose="020B0604020202020204" pitchFamily="34" charset="0"/>
                <a:cs typeface="Arial" panose="020B0604020202020204" pitchFamily="34" charset="0"/>
              </a:rPr>
              <a:t>napping</a:t>
            </a:r>
            <a:endParaRPr lang="fr-BE" sz="3000" b="1" dirty="0">
              <a:latin typeface="Arial" panose="020B0604020202020204" pitchFamily="34" charset="0"/>
              <a:cs typeface="Arial" panose="020B0604020202020204" pitchFamily="34" charset="0"/>
            </a:endParaRPr>
          </a:p>
        </p:txBody>
      </p:sp>
      <p:sp>
        <p:nvSpPr>
          <p:cNvPr id="4" name="Rectangle 3"/>
          <p:cNvSpPr/>
          <p:nvPr/>
        </p:nvSpPr>
        <p:spPr>
          <a:xfrm>
            <a:off x="127916" y="3429000"/>
            <a:ext cx="5366867" cy="369332"/>
          </a:xfrm>
          <a:prstGeom prst="rect">
            <a:avLst/>
          </a:prstGeom>
        </p:spPr>
        <p:txBody>
          <a:bodyPr wrap="square">
            <a:spAutoFit/>
          </a:bodyPr>
          <a:lstStyle/>
          <a:p>
            <a:pPr algn="ctr"/>
            <a:r>
              <a:rPr lang="fr-BE" dirty="0" err="1">
                <a:latin typeface="Arial" panose="020B0604020202020204" pitchFamily="34" charset="0"/>
                <a:cs typeface="Arial" panose="020B0604020202020204" pitchFamily="34" charset="0"/>
              </a:rPr>
              <a:t>Epidemiological</a:t>
            </a:r>
            <a:r>
              <a:rPr lang="fr-BE" dirty="0">
                <a:latin typeface="Arial" panose="020B0604020202020204" pitchFamily="34" charset="0"/>
                <a:cs typeface="Arial" panose="020B0604020202020204" pitchFamily="34" charset="0"/>
              </a:rPr>
              <a:t> </a:t>
            </a:r>
            <a:r>
              <a:rPr lang="fr-BE" dirty="0" err="1">
                <a:latin typeface="Arial" panose="020B0604020202020204" pitchFamily="34" charset="0"/>
                <a:cs typeface="Arial" panose="020B0604020202020204" pitchFamily="34" charset="0"/>
              </a:rPr>
              <a:t>evidence</a:t>
            </a:r>
            <a:r>
              <a:rPr lang="fr-BE" dirty="0">
                <a:latin typeface="Arial" panose="020B0604020202020204" pitchFamily="34" charset="0"/>
                <a:cs typeface="Arial" panose="020B0604020202020204" pitchFamily="34" charset="0"/>
              </a:rPr>
              <a:t> (</a:t>
            </a:r>
            <a:r>
              <a:rPr lang="fr-BE" dirty="0" err="1">
                <a:latin typeface="Arial" panose="020B0604020202020204" pitchFamily="34" charset="0"/>
                <a:cs typeface="Arial" panose="020B0604020202020204" pitchFamily="34" charset="0"/>
              </a:rPr>
              <a:t>e.g.Cross</a:t>
            </a:r>
            <a:r>
              <a:rPr lang="fr-BE" dirty="0">
                <a:latin typeface="Arial" panose="020B0604020202020204" pitchFamily="34" charset="0"/>
                <a:cs typeface="Arial" panose="020B0604020202020204" pitchFamily="34" charset="0"/>
              </a:rPr>
              <a:t> et al., 2015)</a:t>
            </a:r>
            <a:endParaRPr lang="de-DE" dirty="0">
              <a:latin typeface="Arial" panose="020B0604020202020204" pitchFamily="34" charset="0"/>
              <a:cs typeface="Arial" panose="020B0604020202020204" pitchFamily="34" charset="0"/>
            </a:endParaRPr>
          </a:p>
        </p:txBody>
      </p:sp>
      <p:cxnSp>
        <p:nvCxnSpPr>
          <p:cNvPr id="35" name="Gerade Verbindung 207"/>
          <p:cNvCxnSpPr/>
          <p:nvPr/>
        </p:nvCxnSpPr>
        <p:spPr>
          <a:xfrm>
            <a:off x="0" y="1052736"/>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39" name="Рисунок 5" descr="Logo_CRC_IVI.tif"/>
          <p:cNvPicPr>
            <a:picLocks noChangeAspect="1"/>
          </p:cNvPicPr>
          <p:nvPr/>
        </p:nvPicPr>
        <p:blipFill>
          <a:blip r:embed="rId10" cstate="print"/>
          <a:srcRect l="7141" t="7899" r="82016" b="70411"/>
          <a:stretch>
            <a:fillRect/>
          </a:stretch>
        </p:blipFill>
        <p:spPr>
          <a:xfrm>
            <a:off x="8151582" y="552344"/>
            <a:ext cx="636677" cy="716416"/>
          </a:xfrm>
          <a:prstGeom prst="rect">
            <a:avLst/>
          </a:prstGeom>
        </p:spPr>
      </p:pic>
    </p:spTree>
    <p:extLst>
      <p:ext uri="{BB962C8B-B14F-4D97-AF65-F5344CB8AC3E}">
        <p14:creationId xmlns:p14="http://schemas.microsoft.com/office/powerpoint/2010/main" val="422122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p:bldP spid="29" grpId="0" animBg="1"/>
      <p:bldP spid="30"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e 70"/>
          <p:cNvGrpSpPr/>
          <p:nvPr/>
        </p:nvGrpSpPr>
        <p:grpSpPr>
          <a:xfrm>
            <a:off x="135751" y="5250345"/>
            <a:ext cx="2059986" cy="1651014"/>
            <a:chOff x="9595758" y="2468747"/>
            <a:chExt cx="4114604" cy="3388859"/>
          </a:xfrm>
        </p:grpSpPr>
        <p:pic>
          <p:nvPicPr>
            <p:cNvPr id="73" name="Picture 4" descr="The new Siemens Magnetom Terra 7 Tesla system comes with the lightest actively shielded 7 Tesla whole body magnet in the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5758" y="2468747"/>
              <a:ext cx="4114604" cy="2416743"/>
            </a:xfrm>
            <a:prstGeom prst="rect">
              <a:avLst/>
            </a:prstGeom>
            <a:noFill/>
            <a:extLst>
              <a:ext uri="{909E8E84-426E-40DD-AFC4-6F175D3DCCD1}">
                <a14:hiddenFill xmlns:a14="http://schemas.microsoft.com/office/drawing/2010/main">
                  <a:solidFill>
                    <a:srgbClr val="FFFFFF"/>
                  </a:solidFill>
                </a14:hiddenFill>
              </a:ext>
            </a:extLst>
          </p:spPr>
        </p:pic>
        <p:sp>
          <p:nvSpPr>
            <p:cNvPr id="74" name="ZoneTexte 73"/>
            <p:cNvSpPr txBox="1"/>
            <p:nvPr/>
          </p:nvSpPr>
          <p:spPr>
            <a:xfrm>
              <a:off x="9622539" y="4530952"/>
              <a:ext cx="4059658" cy="1326654"/>
            </a:xfrm>
            <a:prstGeom prst="rect">
              <a:avLst/>
            </a:prstGeom>
            <a:solidFill>
              <a:schemeClr val="bg1"/>
            </a:solidFill>
            <a:ln>
              <a:noFill/>
            </a:ln>
          </p:spPr>
          <p:txBody>
            <a:bodyPr wrap="square" rtlCol="0">
              <a:spAutoFit/>
            </a:bodyPr>
            <a:lstStyle/>
            <a:p>
              <a:r>
                <a:rPr lang="fr-BE" dirty="0" err="1" smtClean="0">
                  <a:latin typeface="Arial" panose="020B0604020202020204" pitchFamily="34" charset="0"/>
                  <a:cs typeface="Arial" panose="020B0604020202020204" pitchFamily="34" charset="0"/>
                </a:rPr>
                <a:t>Functional</a:t>
              </a:r>
              <a:r>
                <a:rPr lang="fr-BE" dirty="0" smtClean="0">
                  <a:latin typeface="Arial" panose="020B0604020202020204" pitchFamily="34" charset="0"/>
                  <a:cs typeface="Arial" panose="020B0604020202020204" pitchFamily="34" charset="0"/>
                </a:rPr>
                <a:t> and structural MRI</a:t>
              </a:r>
              <a:endParaRPr lang="de-DE" dirty="0">
                <a:latin typeface="Arial" panose="020B0604020202020204" pitchFamily="34" charset="0"/>
                <a:cs typeface="Arial" panose="020B0604020202020204" pitchFamily="34" charset="0"/>
              </a:endParaRPr>
            </a:p>
          </p:txBody>
        </p:sp>
      </p:grpSp>
      <p:sp>
        <p:nvSpPr>
          <p:cNvPr id="9" name="Rectangle 8"/>
          <p:cNvSpPr/>
          <p:nvPr/>
        </p:nvSpPr>
        <p:spPr>
          <a:xfrm rot="1435787">
            <a:off x="2987824" y="3134642"/>
            <a:ext cx="551795" cy="524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grpSp>
        <p:nvGrpSpPr>
          <p:cNvPr id="13" name="Groupe 12"/>
          <p:cNvGrpSpPr/>
          <p:nvPr/>
        </p:nvGrpSpPr>
        <p:grpSpPr>
          <a:xfrm>
            <a:off x="107505" y="1196752"/>
            <a:ext cx="9036495" cy="523222"/>
            <a:chOff x="35497" y="1124744"/>
            <a:chExt cx="8784975" cy="523222"/>
          </a:xfrm>
        </p:grpSpPr>
        <p:sp>
          <p:nvSpPr>
            <p:cNvPr id="7" name="ZoneTexte 6"/>
            <p:cNvSpPr txBox="1"/>
            <p:nvPr/>
          </p:nvSpPr>
          <p:spPr>
            <a:xfrm>
              <a:off x="1387837" y="1124746"/>
              <a:ext cx="7432635" cy="523220"/>
            </a:xfrm>
            <a:prstGeom prst="rect">
              <a:avLst/>
            </a:prstGeom>
            <a:solidFill>
              <a:schemeClr val="bg1"/>
            </a:solidFill>
            <a:ln>
              <a:solidFill>
                <a:srgbClr val="92D050"/>
              </a:solidFill>
            </a:ln>
          </p:spPr>
          <p:txBody>
            <a:bodyPr wrap="square" rtlCol="0">
              <a:spAutoFit/>
            </a:bodyPr>
            <a:lstStyle/>
            <a:p>
              <a:r>
                <a:rPr lang="fr-BE" sz="2800" b="1" dirty="0" smtClean="0">
                  <a:latin typeface="Arial" panose="020B0604020202020204" pitchFamily="34" charset="0"/>
                  <a:cs typeface="Arial" panose="020B0604020202020204" pitchFamily="34" charset="0"/>
                </a:rPr>
                <a:t>    </a:t>
              </a:r>
              <a:r>
                <a:rPr lang="fr-BE" sz="2800" b="1" dirty="0" err="1" smtClean="0">
                  <a:latin typeface="Arial" panose="020B0604020202020204" pitchFamily="34" charset="0"/>
                  <a:cs typeface="Arial" panose="020B0604020202020204" pitchFamily="34" charset="0"/>
                </a:rPr>
                <a:t>Napping</a:t>
              </a:r>
              <a:r>
                <a:rPr lang="fr-BE" sz="2800" b="1" dirty="0" smtClean="0">
                  <a:latin typeface="Arial" panose="020B0604020202020204" pitchFamily="34" charset="0"/>
                  <a:cs typeface="Arial" panose="020B0604020202020204" pitchFamily="34" charset="0"/>
                </a:rPr>
                <a:t> affects the </a:t>
              </a:r>
              <a:r>
                <a:rPr lang="fr-BE" sz="2800" b="1" dirty="0" err="1" smtClean="0">
                  <a:latin typeface="Arial" panose="020B0604020202020204" pitchFamily="34" charset="0"/>
                  <a:cs typeface="Arial" panose="020B0604020202020204" pitchFamily="34" charset="0"/>
                </a:rPr>
                <a:t>internal</a:t>
              </a:r>
              <a:r>
                <a:rPr lang="fr-BE" sz="2800" b="1" dirty="0" smtClean="0">
                  <a:latin typeface="Arial" panose="020B0604020202020204" pitchFamily="34" charset="0"/>
                  <a:cs typeface="Arial" panose="020B0604020202020204" pitchFamily="34" charset="0"/>
                </a:rPr>
                <a:t> </a:t>
              </a:r>
              <a:r>
                <a:rPr lang="fr-BE" sz="2800" b="1" dirty="0" err="1" smtClean="0">
                  <a:latin typeface="Arial" panose="020B0604020202020204" pitchFamily="34" charset="0"/>
                  <a:cs typeface="Arial" panose="020B0604020202020204" pitchFamily="34" charset="0"/>
                </a:rPr>
                <a:t>clock</a:t>
              </a:r>
              <a:endParaRPr lang="fr-BE" sz="2800" b="1" dirty="0">
                <a:latin typeface="Arial" panose="020B0604020202020204" pitchFamily="34" charset="0"/>
                <a:cs typeface="Arial" panose="020B0604020202020204" pitchFamily="34" charset="0"/>
              </a:endParaRPr>
            </a:p>
          </p:txBody>
        </p:sp>
        <p:sp>
          <p:nvSpPr>
            <p:cNvPr id="8" name="ZoneTexte 7"/>
            <p:cNvSpPr txBox="1"/>
            <p:nvPr/>
          </p:nvSpPr>
          <p:spPr>
            <a:xfrm>
              <a:off x="35497" y="1124744"/>
              <a:ext cx="1368151" cy="523221"/>
            </a:xfrm>
            <a:prstGeom prst="rect">
              <a:avLst/>
            </a:prstGeom>
            <a:solidFill>
              <a:srgbClr val="92D050"/>
            </a:solidFill>
            <a:ln>
              <a:solidFill>
                <a:srgbClr val="92D050"/>
              </a:solidFill>
            </a:ln>
          </p:spPr>
          <p:txBody>
            <a:bodyPr wrap="square" rtlCol="0">
              <a:spAutoFit/>
            </a:bodyPr>
            <a:lstStyle/>
            <a:p>
              <a:pPr algn="ctr"/>
              <a:r>
                <a:rPr lang="fr-BE" sz="2800" b="1" dirty="0" smtClean="0">
                  <a:solidFill>
                    <a:schemeClr val="bg1"/>
                  </a:solidFill>
                  <a:latin typeface="Agency FB" panose="020B0503020202020204" pitchFamily="34" charset="0"/>
                </a:rPr>
                <a:t>1</a:t>
              </a:r>
              <a:endParaRPr lang="de-DE" sz="2800" b="1" dirty="0">
                <a:solidFill>
                  <a:schemeClr val="bg1"/>
                </a:solidFill>
                <a:latin typeface="Agency FB" panose="020B0503020202020204" pitchFamily="34" charset="0"/>
              </a:endParaRPr>
            </a:p>
          </p:txBody>
        </p:sp>
      </p:grpSp>
      <p:grpSp>
        <p:nvGrpSpPr>
          <p:cNvPr id="5" name="Groupe 4"/>
          <p:cNvGrpSpPr/>
          <p:nvPr/>
        </p:nvGrpSpPr>
        <p:grpSpPr>
          <a:xfrm>
            <a:off x="1043608" y="1841400"/>
            <a:ext cx="7920880" cy="2819866"/>
            <a:chOff x="2051720" y="1937113"/>
            <a:chExt cx="7920880" cy="2819866"/>
          </a:xfrm>
        </p:grpSpPr>
        <p:grpSp>
          <p:nvGrpSpPr>
            <p:cNvPr id="14" name="Groupe 13"/>
            <p:cNvGrpSpPr/>
            <p:nvPr/>
          </p:nvGrpSpPr>
          <p:grpSpPr>
            <a:xfrm>
              <a:off x="2068806" y="1937113"/>
              <a:ext cx="7903794" cy="2819866"/>
              <a:chOff x="2068806" y="1793097"/>
              <a:chExt cx="7903794" cy="2819866"/>
            </a:xfrm>
          </p:grpSpPr>
          <p:pic>
            <p:nvPicPr>
              <p:cNvPr id="1028" name="Picture 4" descr="Ähnliches Fo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4364" y="1793097"/>
                <a:ext cx="2370043" cy="15203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ldergebnis für eeg scalp electrode placemen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4567392" y="2215352"/>
                <a:ext cx="1529722" cy="20057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ldergebnis für constant routine room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8806" y="1844391"/>
                <a:ext cx="2523903" cy="252071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6228184" y="3412634"/>
                <a:ext cx="3744416" cy="1200329"/>
              </a:xfrm>
              <a:prstGeom prst="rect">
                <a:avLst/>
              </a:prstGeom>
              <a:noFill/>
            </p:spPr>
            <p:txBody>
              <a:bodyPr wrap="square" rtlCol="0">
                <a:spAutoFit/>
              </a:bodyPr>
              <a:lstStyle/>
              <a:p>
                <a:r>
                  <a:rPr lang="fr-BE" dirty="0" smtClean="0">
                    <a:latin typeface="Arial" panose="020B0604020202020204" pitchFamily="34" charset="0"/>
                    <a:cs typeface="Arial" panose="020B0604020202020204" pitchFamily="34" charset="0"/>
                  </a:rPr>
                  <a:t>N = 120 (</a:t>
                </a:r>
                <a:r>
                  <a:rPr lang="fr-BE" dirty="0" err="1" smtClean="0">
                    <a:latin typeface="Arial" panose="020B0604020202020204" pitchFamily="34" charset="0"/>
                    <a:cs typeface="Arial" panose="020B0604020202020204" pitchFamily="34" charset="0"/>
                  </a:rPr>
                  <a:t>healthy</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retired</a:t>
                </a:r>
                <a:r>
                  <a:rPr lang="fr-BE" dirty="0" smtClean="0">
                    <a:latin typeface="Arial" panose="020B0604020202020204" pitchFamily="34" charset="0"/>
                    <a:cs typeface="Arial" panose="020B0604020202020204" pitchFamily="34" charset="0"/>
                  </a:rPr>
                  <a:t>) </a:t>
                </a:r>
              </a:p>
              <a:p>
                <a:r>
                  <a:rPr lang="fr-BE" dirty="0" smtClean="0">
                    <a:latin typeface="Arial" panose="020B0604020202020204" pitchFamily="34" charset="0"/>
                    <a:cs typeface="Arial" panose="020B0604020202020204" pitchFamily="34" charset="0"/>
                  </a:rPr>
                  <a:t>[80 </a:t>
                </a:r>
                <a:r>
                  <a:rPr lang="fr-BE" dirty="0" err="1" smtClean="0">
                    <a:latin typeface="Arial" panose="020B0604020202020204" pitchFamily="34" charset="0"/>
                    <a:cs typeface="Arial" panose="020B0604020202020204" pitchFamily="34" charset="0"/>
                  </a:rPr>
                  <a:t>nappers</a:t>
                </a:r>
                <a:r>
                  <a:rPr lang="fr-BE" dirty="0" smtClean="0">
                    <a:latin typeface="Arial" panose="020B0604020202020204" pitchFamily="34" charset="0"/>
                    <a:cs typeface="Arial" panose="020B0604020202020204" pitchFamily="34" charset="0"/>
                  </a:rPr>
                  <a:t>, 40 no-</a:t>
                </a:r>
                <a:r>
                  <a:rPr lang="fr-BE" dirty="0" err="1" smtClean="0">
                    <a:latin typeface="Arial" panose="020B0604020202020204" pitchFamily="34" charset="0"/>
                    <a:cs typeface="Arial" panose="020B0604020202020204" pitchFamily="34" charset="0"/>
                  </a:rPr>
                  <a:t>nappers</a:t>
                </a:r>
                <a:r>
                  <a:rPr lang="fr-BE" dirty="0" smtClean="0">
                    <a:latin typeface="Arial" panose="020B0604020202020204" pitchFamily="34" charset="0"/>
                    <a:cs typeface="Arial" panose="020B0604020202020204" pitchFamily="34" charset="0"/>
                  </a:rPr>
                  <a:t>]</a:t>
                </a:r>
              </a:p>
              <a:p>
                <a:r>
                  <a:rPr lang="fr-BE" dirty="0">
                    <a:latin typeface="Arial" panose="020B0604020202020204" pitchFamily="34" charset="0"/>
                    <a:cs typeface="Arial" panose="020B0604020202020204" pitchFamily="34" charset="0"/>
                  </a:rPr>
                  <a:t>Age: 65-80 </a:t>
                </a:r>
                <a:r>
                  <a:rPr lang="fr-BE" dirty="0" err="1" smtClean="0">
                    <a:latin typeface="Arial" panose="020B0604020202020204" pitchFamily="34" charset="0"/>
                    <a:cs typeface="Arial" panose="020B0604020202020204" pitchFamily="34" charset="0"/>
                  </a:rPr>
                  <a:t>years</a:t>
                </a:r>
                <a:endParaRPr lang="fr-BE" dirty="0" smtClean="0">
                  <a:latin typeface="Arial" panose="020B0604020202020204" pitchFamily="34" charset="0"/>
                  <a:cs typeface="Arial" panose="020B0604020202020204" pitchFamily="34" charset="0"/>
                </a:endParaRPr>
              </a:p>
              <a:p>
                <a:r>
                  <a:rPr lang="fr-BE" u="sng" dirty="0" err="1" smtClean="0">
                    <a:latin typeface="Arial" panose="020B0604020202020204" pitchFamily="34" charset="0"/>
                    <a:cs typeface="Arial" panose="020B0604020202020204" pitchFamily="34" charset="0"/>
                  </a:rPr>
                  <a:t>Current</a:t>
                </a:r>
                <a:r>
                  <a:rPr lang="fr-BE" u="sng" dirty="0" smtClean="0">
                    <a:latin typeface="Arial" panose="020B0604020202020204" pitchFamily="34" charset="0"/>
                    <a:cs typeface="Arial" panose="020B0604020202020204" pitchFamily="34" charset="0"/>
                  </a:rPr>
                  <a:t> N = 78</a:t>
                </a:r>
                <a:endParaRPr lang="de-DE" u="sng" dirty="0">
                  <a:latin typeface="Arial" panose="020B0604020202020204" pitchFamily="34" charset="0"/>
                  <a:cs typeface="Arial" panose="020B0604020202020204" pitchFamily="34" charset="0"/>
                </a:endParaRPr>
              </a:p>
            </p:txBody>
          </p:sp>
        </p:grpSp>
        <p:sp>
          <p:nvSpPr>
            <p:cNvPr id="4" name="ZoneTexte 3"/>
            <p:cNvSpPr txBox="1"/>
            <p:nvPr/>
          </p:nvSpPr>
          <p:spPr>
            <a:xfrm>
              <a:off x="2051720" y="1988840"/>
              <a:ext cx="2952327" cy="369332"/>
            </a:xfrm>
            <a:prstGeom prst="rect">
              <a:avLst/>
            </a:prstGeom>
            <a:solidFill>
              <a:schemeClr val="bg1"/>
            </a:solidFill>
          </p:spPr>
          <p:txBody>
            <a:bodyPr wrap="square" rtlCol="0">
              <a:spAutoFit/>
            </a:bodyPr>
            <a:lstStyle/>
            <a:p>
              <a:r>
                <a:rPr lang="fr-BE" b="1" dirty="0" smtClean="0">
                  <a:latin typeface="Arial" panose="020B0604020202020204" pitchFamily="34" charset="0"/>
                  <a:cs typeface="Arial" panose="020B0604020202020204" pitchFamily="34" charset="0"/>
                </a:rPr>
                <a:t>Multiple nap CR</a:t>
              </a:r>
            </a:p>
          </p:txBody>
        </p:sp>
      </p:grpSp>
      <p:sp>
        <p:nvSpPr>
          <p:cNvPr id="20" name="ZoneTexte 19"/>
          <p:cNvSpPr txBox="1"/>
          <p:nvPr/>
        </p:nvSpPr>
        <p:spPr>
          <a:xfrm>
            <a:off x="1459844" y="4733274"/>
            <a:ext cx="7684156" cy="523220"/>
          </a:xfrm>
          <a:prstGeom prst="rect">
            <a:avLst/>
          </a:prstGeom>
          <a:solidFill>
            <a:schemeClr val="bg1"/>
          </a:solidFill>
          <a:ln>
            <a:solidFill>
              <a:srgbClr val="92D050"/>
            </a:solidFill>
          </a:ln>
        </p:spPr>
        <p:txBody>
          <a:bodyPr wrap="square" rtlCol="0">
            <a:spAutoFit/>
          </a:bodyPr>
          <a:lstStyle/>
          <a:p>
            <a:r>
              <a:rPr lang="fr-BE" sz="2800" b="1" dirty="0" smtClean="0">
                <a:latin typeface="Arial" panose="020B0604020202020204" pitchFamily="34" charset="0"/>
                <a:cs typeface="Arial" panose="020B0604020202020204" pitchFamily="34" charset="0"/>
              </a:rPr>
              <a:t>     Age-</a:t>
            </a:r>
            <a:r>
              <a:rPr lang="fr-BE" sz="2800" b="1" dirty="0" err="1" smtClean="0">
                <a:latin typeface="Arial" panose="020B0604020202020204" pitchFamily="34" charset="0"/>
                <a:cs typeface="Arial" panose="020B0604020202020204" pitchFamily="34" charset="0"/>
              </a:rPr>
              <a:t>related</a:t>
            </a:r>
            <a:r>
              <a:rPr lang="fr-BE" sz="2800" b="1" dirty="0" smtClean="0">
                <a:latin typeface="Arial" panose="020B0604020202020204" pitchFamily="34" charset="0"/>
                <a:cs typeface="Arial" panose="020B0604020202020204" pitchFamily="34" charset="0"/>
              </a:rPr>
              <a:t> </a:t>
            </a:r>
            <a:r>
              <a:rPr lang="fr-BE" sz="2800" b="1" dirty="0">
                <a:latin typeface="Arial" panose="020B0604020202020204" pitchFamily="34" charset="0"/>
                <a:cs typeface="Arial" panose="020B0604020202020204" pitchFamily="34" charset="0"/>
              </a:rPr>
              <a:t>changes </a:t>
            </a:r>
            <a:r>
              <a:rPr lang="fr-BE" sz="2800" b="1" dirty="0" smtClean="0">
                <a:latin typeface="Arial" panose="020B0604020202020204" pitchFamily="34" charset="0"/>
                <a:cs typeface="Arial" panose="020B0604020202020204" pitchFamily="34" charset="0"/>
              </a:rPr>
              <a:t>in </a:t>
            </a:r>
            <a:r>
              <a:rPr lang="fr-BE" sz="2800" b="1" dirty="0" err="1" smtClean="0">
                <a:latin typeface="Arial" panose="020B0604020202020204" pitchFamily="34" charset="0"/>
                <a:cs typeface="Arial" panose="020B0604020202020204" pitchFamily="34" charset="0"/>
              </a:rPr>
              <a:t>brain</a:t>
            </a:r>
            <a:r>
              <a:rPr lang="fr-BE" sz="2800" b="1" dirty="0" smtClean="0">
                <a:latin typeface="Arial" panose="020B0604020202020204" pitchFamily="34" charset="0"/>
                <a:cs typeface="Arial" panose="020B0604020202020204" pitchFamily="34" charset="0"/>
              </a:rPr>
              <a:t> &amp; cognition</a:t>
            </a:r>
            <a:endParaRPr lang="fr-BE" sz="2800" b="1" dirty="0">
              <a:latin typeface="Arial" panose="020B0604020202020204" pitchFamily="34" charset="0"/>
              <a:cs typeface="Arial" panose="020B0604020202020204" pitchFamily="34" charset="0"/>
            </a:endParaRPr>
          </a:p>
        </p:txBody>
      </p:sp>
      <p:sp>
        <p:nvSpPr>
          <p:cNvPr id="21" name="ZoneTexte 20"/>
          <p:cNvSpPr txBox="1"/>
          <p:nvPr/>
        </p:nvSpPr>
        <p:spPr>
          <a:xfrm>
            <a:off x="107505" y="4725144"/>
            <a:ext cx="1368151" cy="523220"/>
          </a:xfrm>
          <a:prstGeom prst="rect">
            <a:avLst/>
          </a:prstGeom>
          <a:solidFill>
            <a:srgbClr val="92D050"/>
          </a:solidFill>
          <a:ln>
            <a:solidFill>
              <a:srgbClr val="92D050"/>
            </a:solidFill>
          </a:ln>
        </p:spPr>
        <p:txBody>
          <a:bodyPr wrap="square" rtlCol="0">
            <a:spAutoFit/>
          </a:bodyPr>
          <a:lstStyle/>
          <a:p>
            <a:pPr algn="ctr"/>
            <a:r>
              <a:rPr lang="fr-BE" sz="2800" b="1" dirty="0">
                <a:solidFill>
                  <a:schemeClr val="bg1"/>
                </a:solidFill>
                <a:latin typeface="Arial" panose="020B0604020202020204" pitchFamily="34" charset="0"/>
                <a:cs typeface="Arial" panose="020B0604020202020204" pitchFamily="34" charset="0"/>
              </a:rPr>
              <a:t>2</a:t>
            </a:r>
            <a:endParaRPr lang="de-DE" sz="2800" b="1" dirty="0">
              <a:solidFill>
                <a:schemeClr val="bg1"/>
              </a:solidFill>
              <a:latin typeface="Arial" panose="020B0604020202020204" pitchFamily="34" charset="0"/>
              <a:cs typeface="Arial" panose="020B0604020202020204" pitchFamily="34" charset="0"/>
            </a:endParaRPr>
          </a:p>
        </p:txBody>
      </p:sp>
      <p:pic>
        <p:nvPicPr>
          <p:cNvPr id="77" name="Picture 8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8671" y="1822557"/>
            <a:ext cx="1802859" cy="117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2" descr="Bildergebnis für clock pictur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92558" y="2375634"/>
            <a:ext cx="276921" cy="249546"/>
          </a:xfrm>
          <a:prstGeom prst="rect">
            <a:avLst/>
          </a:prstGeom>
          <a:noFill/>
          <a:extLst>
            <a:ext uri="{909E8E84-426E-40DD-AFC4-6F175D3DCCD1}">
              <a14:hiddenFill xmlns:a14="http://schemas.microsoft.com/office/drawing/2010/main">
                <a:solidFill>
                  <a:srgbClr val="FFFFFF"/>
                </a:solidFill>
              </a14:hiddenFill>
            </a:ext>
          </a:extLst>
        </p:spPr>
      </p:pic>
      <p:cxnSp>
        <p:nvCxnSpPr>
          <p:cNvPr id="69" name="Gerade Verbindung 207"/>
          <p:cNvCxnSpPr/>
          <p:nvPr/>
        </p:nvCxnSpPr>
        <p:spPr>
          <a:xfrm>
            <a:off x="0" y="1052736"/>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72" name="Рисунок 5" descr="Logo_CRC_IVI.tif"/>
          <p:cNvPicPr>
            <a:picLocks noChangeAspect="1"/>
          </p:cNvPicPr>
          <p:nvPr/>
        </p:nvPicPr>
        <p:blipFill>
          <a:blip r:embed="rId9" cstate="print"/>
          <a:srcRect l="7141" t="7899" r="82016" b="70411"/>
          <a:stretch>
            <a:fillRect/>
          </a:stretch>
        </p:blipFill>
        <p:spPr>
          <a:xfrm>
            <a:off x="8151582" y="552344"/>
            <a:ext cx="636677" cy="716416"/>
          </a:xfrm>
          <a:prstGeom prst="rect">
            <a:avLst/>
          </a:prstGeom>
        </p:spPr>
      </p:pic>
      <p:sp>
        <p:nvSpPr>
          <p:cNvPr id="6" name="TextBox 5"/>
          <p:cNvSpPr txBox="1"/>
          <p:nvPr/>
        </p:nvSpPr>
        <p:spPr>
          <a:xfrm>
            <a:off x="251520" y="260648"/>
            <a:ext cx="7272808" cy="553998"/>
          </a:xfrm>
          <a:prstGeom prst="rect">
            <a:avLst/>
          </a:prstGeom>
          <a:noFill/>
        </p:spPr>
        <p:txBody>
          <a:bodyPr wrap="square" rtlCol="0">
            <a:spAutoFit/>
          </a:bodyPr>
          <a:lstStyle/>
          <a:p>
            <a:r>
              <a:rPr lang="fr-BE" sz="3000" dirty="0" err="1" smtClean="0">
                <a:latin typeface="Arial" panose="020B0604020202020204" pitchFamily="34" charset="0"/>
                <a:cs typeface="Arial" panose="020B0604020202020204" pitchFamily="34" charset="0"/>
              </a:rPr>
              <a:t>Working</a:t>
            </a:r>
            <a:r>
              <a:rPr lang="fr-BE" sz="3000" dirty="0" smtClean="0">
                <a:latin typeface="Arial" panose="020B0604020202020204" pitchFamily="34" charset="0"/>
                <a:cs typeface="Arial" panose="020B0604020202020204" pitchFamily="34" charset="0"/>
              </a:rPr>
              <a:t> </a:t>
            </a:r>
            <a:r>
              <a:rPr lang="fr-BE" sz="3000" dirty="0" err="1" smtClean="0">
                <a:latin typeface="Arial" panose="020B0604020202020204" pitchFamily="34" charset="0"/>
                <a:cs typeface="Arial" panose="020B0604020202020204" pitchFamily="34" charset="0"/>
              </a:rPr>
              <a:t>hypotheses</a:t>
            </a:r>
            <a:r>
              <a:rPr lang="fr-BE" sz="3000" dirty="0" smtClean="0">
                <a:latin typeface="Arial" panose="020B0604020202020204" pitchFamily="34" charset="0"/>
                <a:cs typeface="Arial" panose="020B0604020202020204" pitchFamily="34" charset="0"/>
              </a:rPr>
              <a:t> &amp; techniques</a:t>
            </a:r>
            <a:endParaRPr lang="en-US" sz="3000" dirty="0">
              <a:latin typeface="Arial" panose="020B0604020202020204" pitchFamily="34" charset="0"/>
              <a:cs typeface="Arial" panose="020B0604020202020204" pitchFamily="34" charset="0"/>
            </a:endParaRPr>
          </a:p>
        </p:txBody>
      </p:sp>
      <p:sp>
        <p:nvSpPr>
          <p:cNvPr id="10" name="TextBox 9"/>
          <p:cNvSpPr txBox="1"/>
          <p:nvPr/>
        </p:nvSpPr>
        <p:spPr>
          <a:xfrm>
            <a:off x="2987824" y="5517232"/>
            <a:ext cx="5976664" cy="677108"/>
          </a:xfrm>
          <a:prstGeom prst="rect">
            <a:avLst/>
          </a:prstGeom>
          <a:noFill/>
        </p:spPr>
        <p:txBody>
          <a:bodyPr wrap="square" rtlCol="0">
            <a:spAutoFit/>
          </a:bodyPr>
          <a:lstStyle/>
          <a:p>
            <a:r>
              <a:rPr lang="fr-BE" sz="2000" b="1" dirty="0" smtClean="0">
                <a:latin typeface="Arial" panose="020B0604020202020204" pitchFamily="34" charset="0"/>
                <a:cs typeface="Arial" panose="020B0604020202020204" pitchFamily="34" charset="0"/>
              </a:rPr>
              <a:t>Cognitive </a:t>
            </a:r>
            <a:r>
              <a:rPr lang="fr-BE" sz="2000" b="1" dirty="0" err="1" smtClean="0">
                <a:latin typeface="Arial" panose="020B0604020202020204" pitchFamily="34" charset="0"/>
                <a:cs typeface="Arial" panose="020B0604020202020204" pitchFamily="34" charset="0"/>
              </a:rPr>
              <a:t>phenotyping</a:t>
            </a:r>
            <a:r>
              <a:rPr lang="fr-BE" sz="2000" b="1" dirty="0" smtClean="0">
                <a:latin typeface="Arial" panose="020B0604020202020204" pitchFamily="34" charset="0"/>
                <a:cs typeface="Arial" panose="020B0604020202020204" pitchFamily="34" charset="0"/>
              </a:rPr>
              <a:t> </a:t>
            </a:r>
          </a:p>
          <a:p>
            <a:r>
              <a:rPr lang="fr-BE" dirty="0" smtClean="0">
                <a:latin typeface="Arial" panose="020B0604020202020204" pitchFamily="34" charset="0"/>
                <a:cs typeface="Arial" panose="020B0604020202020204" pitchFamily="34" charset="0"/>
              </a:rPr>
              <a:t>(</a:t>
            </a:r>
            <a:r>
              <a:rPr lang="fr-BE" u="sng" dirty="0" err="1" smtClean="0">
                <a:latin typeface="Arial" panose="020B0604020202020204" pitchFamily="34" charset="0"/>
                <a:cs typeface="Arial" panose="020B0604020202020204" pitchFamily="34" charset="0"/>
              </a:rPr>
              <a:t>episodic</a:t>
            </a:r>
            <a:r>
              <a:rPr lang="fr-BE" u="sng" dirty="0" smtClean="0">
                <a:latin typeface="Arial" panose="020B0604020202020204" pitchFamily="34" charset="0"/>
                <a:cs typeface="Arial" panose="020B0604020202020204" pitchFamily="34" charset="0"/>
              </a:rPr>
              <a:t> memory</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executive</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functions</a:t>
            </a:r>
            <a:r>
              <a:rPr lang="fr-BE" dirty="0" smtClean="0">
                <a:latin typeface="Arial" panose="020B0604020202020204" pitchFamily="34" charset="0"/>
                <a:cs typeface="Arial" panose="020B0604020202020204" pitchFamily="34" charset="0"/>
              </a:rPr>
              <a:t>, attention)</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6156176" y="6440562"/>
            <a:ext cx="2987824" cy="369332"/>
          </a:xfrm>
          <a:prstGeom prst="rect">
            <a:avLst/>
          </a:prstGeom>
          <a:noFill/>
        </p:spPr>
        <p:txBody>
          <a:bodyPr wrap="square" rtlCol="0">
            <a:spAutoFit/>
          </a:bodyPr>
          <a:lstStyle/>
          <a:p>
            <a:r>
              <a:rPr lang="fr-BE" b="1" dirty="0" smtClean="0"/>
              <a:t>+ intervention/</a:t>
            </a:r>
            <a:r>
              <a:rPr lang="fr-BE" b="1" dirty="0" err="1" smtClean="0"/>
              <a:t>follow</a:t>
            </a:r>
            <a:r>
              <a:rPr lang="fr-BE" b="1" dirty="0" smtClean="0"/>
              <a:t>-up</a:t>
            </a:r>
            <a:endParaRPr lang="en-US" b="1" dirty="0"/>
          </a:p>
        </p:txBody>
      </p:sp>
    </p:spTree>
    <p:extLst>
      <p:ext uri="{BB962C8B-B14F-4D97-AF65-F5344CB8AC3E}">
        <p14:creationId xmlns:p14="http://schemas.microsoft.com/office/powerpoint/2010/main" val="30930966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945255"/>
          </a:xfrm>
          <a:prstGeom prst="rect">
            <a:avLst/>
          </a:prstGeom>
        </p:spPr>
      </p:pic>
      <p:sp>
        <p:nvSpPr>
          <p:cNvPr id="7" name="Accolade fermante 6"/>
          <p:cNvSpPr/>
          <p:nvPr/>
        </p:nvSpPr>
        <p:spPr>
          <a:xfrm rot="5400000">
            <a:off x="5596864" y="-591341"/>
            <a:ext cx="159878" cy="5677094"/>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latin typeface="Arial" panose="020B0604020202020204" pitchFamily="34" charset="0"/>
              <a:cs typeface="Arial" panose="020B0604020202020204" pitchFamily="34" charset="0"/>
            </a:endParaRPr>
          </a:p>
        </p:txBody>
      </p:sp>
      <p:sp>
        <p:nvSpPr>
          <p:cNvPr id="8" name="ZoneTexte 7"/>
          <p:cNvSpPr txBox="1"/>
          <p:nvPr/>
        </p:nvSpPr>
        <p:spPr>
          <a:xfrm>
            <a:off x="4414222" y="2396661"/>
            <a:ext cx="2781531" cy="300082"/>
          </a:xfrm>
          <a:prstGeom prst="rect">
            <a:avLst/>
          </a:prstGeom>
          <a:noFill/>
        </p:spPr>
        <p:txBody>
          <a:bodyPr wrap="none" rtlCol="0">
            <a:spAutoFit/>
          </a:bodyPr>
          <a:lstStyle/>
          <a:p>
            <a:r>
              <a:rPr lang="fr-FR" sz="1350" dirty="0" err="1">
                <a:latin typeface="Arial" panose="020B0604020202020204" pitchFamily="34" charset="0"/>
                <a:cs typeface="Arial" panose="020B0604020202020204" pitchFamily="34" charset="0"/>
              </a:rPr>
              <a:t>Continuous</a:t>
            </a:r>
            <a:r>
              <a:rPr lang="fr-FR" sz="1350" dirty="0">
                <a:latin typeface="Arial" panose="020B0604020202020204" pitchFamily="34" charset="0"/>
                <a:cs typeface="Arial" panose="020B0604020202020204" pitchFamily="34" charset="0"/>
              </a:rPr>
              <a:t> </a:t>
            </a:r>
            <a:r>
              <a:rPr lang="fr-FR" sz="1350" dirty="0" err="1">
                <a:latin typeface="Arial" panose="020B0604020202020204" pitchFamily="34" charset="0"/>
                <a:cs typeface="Arial" panose="020B0604020202020204" pitchFamily="34" charset="0"/>
              </a:rPr>
              <a:t>period</a:t>
            </a:r>
            <a:r>
              <a:rPr lang="fr-FR" sz="1350" dirty="0">
                <a:latin typeface="Arial" panose="020B0604020202020204" pitchFamily="34" charset="0"/>
                <a:cs typeface="Arial" panose="020B0604020202020204" pitchFamily="34" charset="0"/>
              </a:rPr>
              <a:t> of </a:t>
            </a:r>
            <a:r>
              <a:rPr lang="fr-FR" sz="1350" dirty="0" err="1">
                <a:latin typeface="Arial" panose="020B0604020202020204" pitchFamily="34" charset="0"/>
                <a:cs typeface="Arial" panose="020B0604020202020204" pitchFamily="34" charset="0"/>
              </a:rPr>
              <a:t>wakefulness</a:t>
            </a:r>
            <a:endParaRPr lang="fr-FR" sz="1350" dirty="0">
              <a:latin typeface="Arial" panose="020B0604020202020204" pitchFamily="34" charset="0"/>
              <a:cs typeface="Arial" panose="020B0604020202020204" pitchFamily="34" charset="0"/>
            </a:endParaRPr>
          </a:p>
        </p:txBody>
      </p:sp>
      <p:sp>
        <p:nvSpPr>
          <p:cNvPr id="17" name="ZoneTexte 16"/>
          <p:cNvSpPr txBox="1"/>
          <p:nvPr/>
        </p:nvSpPr>
        <p:spPr>
          <a:xfrm>
            <a:off x="5207378" y="3968173"/>
            <a:ext cx="829073" cy="300082"/>
          </a:xfrm>
          <a:prstGeom prst="rect">
            <a:avLst/>
          </a:prstGeom>
          <a:noFill/>
        </p:spPr>
        <p:txBody>
          <a:bodyPr wrap="none" rtlCol="0">
            <a:spAutoFit/>
          </a:bodyPr>
          <a:lstStyle/>
          <a:p>
            <a:r>
              <a:rPr lang="fr-FR" sz="1350" dirty="0" err="1">
                <a:latin typeface="Arial" panose="020B0604020202020204" pitchFamily="34" charset="0"/>
                <a:cs typeface="Arial" panose="020B0604020202020204" pitchFamily="34" charset="0"/>
              </a:rPr>
              <a:t>Napping</a:t>
            </a:r>
            <a:endParaRPr lang="fr-FR" sz="1350" dirty="0">
              <a:latin typeface="Arial" panose="020B0604020202020204" pitchFamily="34" charset="0"/>
              <a:cs typeface="Arial" panose="020B0604020202020204" pitchFamily="34" charset="0"/>
            </a:endParaRPr>
          </a:p>
        </p:txBody>
      </p:sp>
      <p:grpSp>
        <p:nvGrpSpPr>
          <p:cNvPr id="3" name="Groupe 2"/>
          <p:cNvGrpSpPr/>
          <p:nvPr/>
        </p:nvGrpSpPr>
        <p:grpSpPr>
          <a:xfrm>
            <a:off x="0" y="2916139"/>
            <a:ext cx="9144000" cy="1000421"/>
            <a:chOff x="0" y="4137114"/>
            <a:chExt cx="12192000" cy="1333894"/>
          </a:xfrm>
        </p:grpSpPr>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37114"/>
              <a:ext cx="12192000" cy="1295193"/>
            </a:xfrm>
            <a:prstGeom prst="rect">
              <a:avLst/>
            </a:prstGeom>
          </p:spPr>
        </p:pic>
        <p:sp>
          <p:nvSpPr>
            <p:cNvPr id="9" name="Ellipse 8"/>
            <p:cNvSpPr/>
            <p:nvPr/>
          </p:nvSpPr>
          <p:spPr>
            <a:xfrm>
              <a:off x="7039778" y="4624368"/>
              <a:ext cx="778526" cy="84664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latin typeface="Arial" panose="020B0604020202020204" pitchFamily="34" charset="0"/>
                <a:cs typeface="Arial" panose="020B0604020202020204" pitchFamily="34" charset="0"/>
              </a:endParaRPr>
            </a:p>
          </p:txBody>
        </p:sp>
      </p:grpSp>
      <p:cxnSp>
        <p:nvCxnSpPr>
          <p:cNvPr id="13" name="Gerade Verbindung 207"/>
          <p:cNvCxnSpPr/>
          <p:nvPr/>
        </p:nvCxnSpPr>
        <p:spPr>
          <a:xfrm>
            <a:off x="0" y="1052736"/>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Рисунок 5" descr="Logo_CRC_IVI.tif"/>
          <p:cNvPicPr>
            <a:picLocks noChangeAspect="1"/>
          </p:cNvPicPr>
          <p:nvPr/>
        </p:nvPicPr>
        <p:blipFill>
          <a:blip r:embed="rId5" cstate="print"/>
          <a:srcRect l="7141" t="7899" r="82016" b="70411"/>
          <a:stretch>
            <a:fillRect/>
          </a:stretch>
        </p:blipFill>
        <p:spPr>
          <a:xfrm>
            <a:off x="8151582" y="552344"/>
            <a:ext cx="636677" cy="716416"/>
          </a:xfrm>
          <a:prstGeom prst="rect">
            <a:avLst/>
          </a:prstGeom>
        </p:spPr>
      </p:pic>
      <p:sp>
        <p:nvSpPr>
          <p:cNvPr id="5" name="TextBox 4"/>
          <p:cNvSpPr txBox="1"/>
          <p:nvPr/>
        </p:nvSpPr>
        <p:spPr>
          <a:xfrm>
            <a:off x="251520" y="260648"/>
            <a:ext cx="5472608" cy="553998"/>
          </a:xfrm>
          <a:prstGeom prst="rect">
            <a:avLst/>
          </a:prstGeom>
          <a:noFill/>
        </p:spPr>
        <p:txBody>
          <a:bodyPr wrap="square" rtlCol="0">
            <a:spAutoFit/>
          </a:bodyPr>
          <a:lstStyle/>
          <a:p>
            <a:r>
              <a:rPr lang="fr-BE" sz="3000" dirty="0" smtClean="0">
                <a:latin typeface="Arial" panose="020B0604020202020204" pitchFamily="34" charset="0"/>
                <a:cs typeface="Arial" panose="020B0604020202020204" pitchFamily="34" charset="0"/>
              </a:rPr>
              <a:t>Nap </a:t>
            </a:r>
            <a:r>
              <a:rPr lang="fr-BE" sz="3000" dirty="0" err="1" smtClean="0">
                <a:latin typeface="Arial" panose="020B0604020202020204" pitchFamily="34" charset="0"/>
                <a:cs typeface="Arial" panose="020B0604020202020204" pitchFamily="34" charset="0"/>
              </a:rPr>
              <a:t>phenotyping</a:t>
            </a:r>
            <a:r>
              <a:rPr lang="fr-BE" sz="3000" dirty="0" smtClean="0">
                <a:latin typeface="Arial" panose="020B0604020202020204" pitchFamily="34" charset="0"/>
                <a:cs typeface="Arial" panose="020B0604020202020204" pitchFamily="34" charset="0"/>
              </a:rPr>
              <a:t>: </a:t>
            </a:r>
            <a:r>
              <a:rPr lang="fr-BE" sz="3000" dirty="0" err="1" smtClean="0">
                <a:latin typeface="Arial" panose="020B0604020202020204" pitchFamily="34" charset="0"/>
                <a:cs typeface="Arial" panose="020B0604020202020204" pitchFamily="34" charset="0"/>
              </a:rPr>
              <a:t>Actimetry</a:t>
            </a:r>
            <a:endParaRPr lang="en-US" sz="3000" dirty="0">
              <a:latin typeface="Arial" panose="020B0604020202020204" pitchFamily="34" charset="0"/>
              <a:cs typeface="Arial" panose="020B0604020202020204" pitchFamily="34" charset="0"/>
            </a:endParaRPr>
          </a:p>
        </p:txBody>
      </p:sp>
      <p:sp>
        <p:nvSpPr>
          <p:cNvPr id="10" name="TextBox 9"/>
          <p:cNvSpPr txBox="1"/>
          <p:nvPr/>
        </p:nvSpPr>
        <p:spPr>
          <a:xfrm>
            <a:off x="3203848" y="5253007"/>
            <a:ext cx="5786161" cy="1477328"/>
          </a:xfrm>
          <a:prstGeom prst="rect">
            <a:avLst/>
          </a:prstGeom>
          <a:noFill/>
        </p:spPr>
        <p:txBody>
          <a:bodyPr wrap="square" rtlCol="0">
            <a:spAutoFit/>
          </a:bodyPr>
          <a:lstStyle/>
          <a:p>
            <a:r>
              <a:rPr lang="fr-BE" b="1" dirty="0" smtClean="0">
                <a:latin typeface="Arial" panose="020B0604020202020204" pitchFamily="34" charset="0"/>
                <a:cs typeface="Arial" panose="020B0604020202020204" pitchFamily="34" charset="0"/>
              </a:rPr>
              <a:t>Nap report:</a:t>
            </a:r>
          </a:p>
          <a:p>
            <a:pPr marL="285750" indent="-285750">
              <a:buFontTx/>
              <a:buChar char="-"/>
            </a:pPr>
            <a:r>
              <a:rPr lang="fr-BE" dirty="0" smtClean="0">
                <a:latin typeface="Arial" panose="020B0604020202020204" pitchFamily="34" charset="0"/>
                <a:cs typeface="Arial" panose="020B0604020202020204" pitchFamily="34" charset="0"/>
              </a:rPr>
              <a:t>Duration</a:t>
            </a:r>
          </a:p>
          <a:p>
            <a:pPr marL="285750" indent="-285750">
              <a:buFontTx/>
              <a:buChar char="-"/>
            </a:pPr>
            <a:r>
              <a:rPr lang="fr-BE" dirty="0" err="1" smtClean="0">
                <a:latin typeface="Arial" panose="020B0604020202020204" pitchFamily="34" charset="0"/>
                <a:cs typeface="Arial" panose="020B0604020202020204" pitchFamily="34" charset="0"/>
              </a:rPr>
              <a:t>Frequency</a:t>
            </a:r>
            <a:endParaRPr lang="fr-BE" dirty="0" smtClean="0">
              <a:latin typeface="Arial" panose="020B0604020202020204" pitchFamily="34" charset="0"/>
              <a:cs typeface="Arial" panose="020B0604020202020204" pitchFamily="34" charset="0"/>
            </a:endParaRPr>
          </a:p>
          <a:p>
            <a:pPr marL="285750" indent="-285750">
              <a:buFontTx/>
              <a:buChar char="-"/>
            </a:pPr>
            <a:r>
              <a:rPr lang="fr-BE" dirty="0" smtClean="0">
                <a:latin typeface="Arial" panose="020B0604020202020204" pitchFamily="34" charset="0"/>
                <a:cs typeface="Arial" panose="020B0604020202020204" pitchFamily="34" charset="0"/>
              </a:rPr>
              <a:t>Timing (</a:t>
            </a:r>
            <a:r>
              <a:rPr lang="fr-BE" dirty="0" err="1" smtClean="0">
                <a:latin typeface="Arial" panose="020B0604020202020204" pitchFamily="34" charset="0"/>
                <a:cs typeface="Arial" panose="020B0604020202020204" pitchFamily="34" charset="0"/>
              </a:rPr>
              <a:t>activity</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onset</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activity</a:t>
            </a:r>
            <a:r>
              <a:rPr lang="fr-BE" dirty="0" smtClean="0">
                <a:latin typeface="Arial" panose="020B0604020202020204" pitchFamily="34" charset="0"/>
                <a:cs typeface="Arial" panose="020B0604020202020204" pitchFamily="34" charset="0"/>
              </a:rPr>
              <a:t> offset, </a:t>
            </a:r>
            <a:r>
              <a:rPr lang="fr-BE" dirty="0" err="1" smtClean="0">
                <a:latin typeface="Arial" panose="020B0604020202020204" pitchFamily="34" charset="0"/>
                <a:cs typeface="Arial" panose="020B0604020202020204" pitchFamily="34" charset="0"/>
              </a:rPr>
              <a:t>circadian</a:t>
            </a:r>
            <a:r>
              <a:rPr lang="fr-BE" dirty="0" smtClean="0">
                <a:latin typeface="Arial" panose="020B0604020202020204" pitchFamily="34" charset="0"/>
                <a:cs typeface="Arial" panose="020B0604020202020204" pitchFamily="34" charset="0"/>
              </a:rPr>
              <a:t> phase marker (</a:t>
            </a:r>
            <a:r>
              <a:rPr lang="fr-BE" u="sng" dirty="0" smtClean="0">
                <a:latin typeface="Arial" panose="020B0604020202020204" pitchFamily="34" charset="0"/>
                <a:cs typeface="Arial" panose="020B0604020202020204" pitchFamily="34" charset="0"/>
              </a:rPr>
              <a:t>DLMO</a:t>
            </a:r>
            <a:r>
              <a:rPr lang="fr-BE"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grpSp>
        <p:nvGrpSpPr>
          <p:cNvPr id="22" name="Group 21"/>
          <p:cNvGrpSpPr/>
          <p:nvPr/>
        </p:nvGrpSpPr>
        <p:grpSpPr>
          <a:xfrm>
            <a:off x="251520" y="4348894"/>
            <a:ext cx="8738489" cy="2380890"/>
            <a:chOff x="251520" y="4348894"/>
            <a:chExt cx="8738489" cy="2380890"/>
          </a:xfrm>
        </p:grpSpPr>
        <p:pic>
          <p:nvPicPr>
            <p:cNvPr id="15" name="Picture 14"/>
            <p:cNvPicPr>
              <a:picLocks noChangeAspect="1"/>
            </p:cNvPicPr>
            <p:nvPr/>
          </p:nvPicPr>
          <p:blipFill rotWithShape="1">
            <a:blip r:embed="rId6"/>
            <a:srcRect l="60821" t="47702" r="30562" b="40583"/>
            <a:stretch/>
          </p:blipFill>
          <p:spPr>
            <a:xfrm>
              <a:off x="251520" y="5075864"/>
              <a:ext cx="2162816" cy="1653920"/>
            </a:xfrm>
            <a:prstGeom prst="rect">
              <a:avLst/>
            </a:prstGeom>
          </p:spPr>
        </p:pic>
        <p:sp>
          <p:nvSpPr>
            <p:cNvPr id="16" name="TextBox 15"/>
            <p:cNvSpPr txBox="1"/>
            <p:nvPr/>
          </p:nvSpPr>
          <p:spPr>
            <a:xfrm>
              <a:off x="395535" y="4348894"/>
              <a:ext cx="8594474" cy="646331"/>
            </a:xfrm>
            <a:prstGeom prst="rect">
              <a:avLst/>
            </a:prstGeom>
            <a:noFill/>
          </p:spPr>
          <p:txBody>
            <a:bodyPr wrap="square" rtlCol="0">
              <a:spAutoFit/>
            </a:bodyPr>
            <a:lstStyle/>
            <a:p>
              <a:r>
                <a:rPr lang="fr-BE" b="1" dirty="0" err="1" smtClean="0">
                  <a:latin typeface="Arial" panose="020B0604020202020204" pitchFamily="34" charset="0"/>
                  <a:cs typeface="Arial" panose="020B0604020202020204" pitchFamily="34" charset="0"/>
                </a:rPr>
                <a:t>PyActigraphy</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Hammad</a:t>
              </a:r>
              <a:r>
                <a:rPr lang="fr-BE" dirty="0" smtClean="0">
                  <a:latin typeface="Arial" panose="020B0604020202020204" pitchFamily="34" charset="0"/>
                  <a:cs typeface="Arial" panose="020B0604020202020204" pitchFamily="34" charset="0"/>
                </a:rPr>
                <a:t> et al., 2020): Open-source python package for </a:t>
              </a:r>
              <a:r>
                <a:rPr lang="fr-BE" dirty="0" err="1" smtClean="0">
                  <a:latin typeface="Arial" panose="020B0604020202020204" pitchFamily="34" charset="0"/>
                  <a:cs typeface="Arial" panose="020B0604020202020204" pitchFamily="34" charset="0"/>
                </a:rPr>
                <a:t>actigraphy</a:t>
              </a:r>
              <a:r>
                <a:rPr lang="fr-BE" dirty="0" smtClean="0">
                  <a:latin typeface="Arial" panose="020B0604020202020204" pitchFamily="34" charset="0"/>
                  <a:cs typeface="Arial" panose="020B0604020202020204" pitchFamily="34" charset="0"/>
                </a:rPr>
                <a:t> data visualisation and </a:t>
              </a:r>
              <a:r>
                <a:rPr lang="fr-BE" dirty="0" err="1" smtClean="0">
                  <a:latin typeface="Arial" panose="020B0604020202020204" pitchFamily="34" charset="0"/>
                  <a:cs typeface="Arial" panose="020B0604020202020204" pitchFamily="34" charset="0"/>
                </a:rPr>
                <a:t>analysis</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2907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b="2439"/>
          <a:stretch/>
        </p:blipFill>
        <p:spPr>
          <a:xfrm>
            <a:off x="2843808" y="2400850"/>
            <a:ext cx="3592398" cy="2880320"/>
          </a:xfrm>
          <a:prstGeom prst="rect">
            <a:avLst/>
          </a:prstGeom>
          <a:ln>
            <a:noFill/>
          </a:ln>
        </p:spPr>
      </p:pic>
      <p:sp>
        <p:nvSpPr>
          <p:cNvPr id="28" name="Rectangle 27"/>
          <p:cNvSpPr/>
          <p:nvPr/>
        </p:nvSpPr>
        <p:spPr>
          <a:xfrm>
            <a:off x="2699792" y="3019055"/>
            <a:ext cx="284029" cy="1269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Gerade Verbindung 207"/>
          <p:cNvCxnSpPr/>
          <p:nvPr/>
        </p:nvCxnSpPr>
        <p:spPr>
          <a:xfrm>
            <a:off x="0" y="1052736"/>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77" y="40839"/>
            <a:ext cx="8784976" cy="923330"/>
          </a:xfrm>
          <a:prstGeom prst="rect">
            <a:avLst/>
          </a:prstGeom>
          <a:noFill/>
        </p:spPr>
        <p:txBody>
          <a:bodyPr wrap="square" rtlCol="0">
            <a:spAutoFit/>
          </a:bodyPr>
          <a:lstStyle/>
          <a:p>
            <a:r>
              <a:rPr lang="fr-BE" sz="3000" dirty="0" smtClean="0">
                <a:latin typeface="Arial" panose="020B0604020202020204" pitchFamily="34" charset="0"/>
                <a:cs typeface="Arial" panose="020B0604020202020204" pitchFamily="34" charset="0"/>
              </a:rPr>
              <a:t>Impact of nap </a:t>
            </a:r>
            <a:r>
              <a:rPr lang="fr-BE" sz="3000" dirty="0" err="1" smtClean="0">
                <a:latin typeface="Arial" panose="020B0604020202020204" pitchFamily="34" charset="0"/>
                <a:cs typeface="Arial" panose="020B0604020202020204" pitchFamily="34" charset="0"/>
              </a:rPr>
              <a:t>phenotype</a:t>
            </a:r>
            <a:r>
              <a:rPr lang="fr-BE" sz="3000" dirty="0" smtClean="0">
                <a:latin typeface="Arial" panose="020B0604020202020204" pitchFamily="34" charset="0"/>
                <a:cs typeface="Arial" panose="020B0604020202020204" pitchFamily="34" charset="0"/>
              </a:rPr>
              <a:t> on cognition in the </a:t>
            </a:r>
            <a:r>
              <a:rPr lang="fr-BE" sz="3000" dirty="0" err="1" smtClean="0">
                <a:latin typeface="Arial" panose="020B0604020202020204" pitchFamily="34" charset="0"/>
                <a:cs typeface="Arial" panose="020B0604020202020204" pitchFamily="34" charset="0"/>
              </a:rPr>
              <a:t>aged</a:t>
            </a:r>
            <a:r>
              <a:rPr lang="fr-BE" sz="3000" dirty="0" smtClean="0">
                <a:latin typeface="Arial" panose="020B0604020202020204" pitchFamily="34" charset="0"/>
                <a:cs typeface="Arial" panose="020B0604020202020204" pitchFamily="34" charset="0"/>
              </a:rPr>
              <a:t>?</a:t>
            </a:r>
          </a:p>
          <a:p>
            <a:r>
              <a:rPr lang="fr-BE" sz="2400" dirty="0" smtClean="0">
                <a:latin typeface="Arial" panose="020B0604020202020204" pitchFamily="34" charset="0"/>
                <a:cs typeface="Arial" panose="020B0604020202020204" pitchFamily="34" charset="0"/>
              </a:rPr>
              <a:t>(n = 59, 45 </a:t>
            </a:r>
            <a:r>
              <a:rPr lang="fr-BE" sz="2400" dirty="0" err="1" smtClean="0">
                <a:latin typeface="Arial" panose="020B0604020202020204" pitchFamily="34" charset="0"/>
                <a:cs typeface="Arial" panose="020B0604020202020204" pitchFamily="34" charset="0"/>
              </a:rPr>
              <a:t>nappers</a:t>
            </a:r>
            <a:r>
              <a:rPr lang="fr-BE"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pic>
        <p:nvPicPr>
          <p:cNvPr id="11" name="Рисунок 5" descr="Logo_CRC_IVI.tif"/>
          <p:cNvPicPr>
            <a:picLocks noChangeAspect="1"/>
          </p:cNvPicPr>
          <p:nvPr/>
        </p:nvPicPr>
        <p:blipFill>
          <a:blip r:embed="rId4" cstate="print"/>
          <a:srcRect l="7141" t="7899" r="82016" b="70411"/>
          <a:stretch>
            <a:fillRect/>
          </a:stretch>
        </p:blipFill>
        <p:spPr>
          <a:xfrm>
            <a:off x="8151582" y="552344"/>
            <a:ext cx="636677" cy="716416"/>
          </a:xfrm>
          <a:prstGeom prst="rect">
            <a:avLst/>
          </a:prstGeom>
        </p:spPr>
      </p:pic>
      <p:sp>
        <p:nvSpPr>
          <p:cNvPr id="14" name="TextBox 13"/>
          <p:cNvSpPr txBox="1"/>
          <p:nvPr/>
        </p:nvSpPr>
        <p:spPr>
          <a:xfrm rot="16200000">
            <a:off x="1290764" y="3521845"/>
            <a:ext cx="2168243" cy="646331"/>
          </a:xfrm>
          <a:prstGeom prst="rect">
            <a:avLst/>
          </a:prstGeom>
          <a:solidFill>
            <a:schemeClr val="bg1"/>
          </a:solidFill>
        </p:spPr>
        <p:txBody>
          <a:bodyPr wrap="square" rtlCol="0">
            <a:spAutoFit/>
          </a:bodyPr>
          <a:lstStyle/>
          <a:p>
            <a:pPr algn="ctr"/>
            <a:r>
              <a:rPr lang="fr-BE" dirty="0" err="1" smtClean="0"/>
              <a:t>Episodic</a:t>
            </a:r>
            <a:r>
              <a:rPr lang="fr-BE" dirty="0" smtClean="0"/>
              <a:t> memory</a:t>
            </a:r>
          </a:p>
          <a:p>
            <a:pPr algn="ctr"/>
            <a:r>
              <a:rPr lang="fr-BE" dirty="0" smtClean="0"/>
              <a:t> (z-composite)</a:t>
            </a:r>
            <a:endParaRPr lang="en-US" dirty="0"/>
          </a:p>
        </p:txBody>
      </p:sp>
      <p:sp>
        <p:nvSpPr>
          <p:cNvPr id="15" name="TextBox 14"/>
          <p:cNvSpPr txBox="1"/>
          <p:nvPr/>
        </p:nvSpPr>
        <p:spPr>
          <a:xfrm>
            <a:off x="3339862" y="5487902"/>
            <a:ext cx="2888322" cy="646331"/>
          </a:xfrm>
          <a:prstGeom prst="rect">
            <a:avLst/>
          </a:prstGeom>
          <a:solidFill>
            <a:schemeClr val="bg1"/>
          </a:solidFill>
        </p:spPr>
        <p:txBody>
          <a:bodyPr wrap="square" rtlCol="0">
            <a:spAutoFit/>
          </a:bodyPr>
          <a:lstStyle/>
          <a:p>
            <a:pPr algn="ctr"/>
            <a:r>
              <a:rPr lang="fr-BE" dirty="0" smtClean="0"/>
              <a:t>Nap </a:t>
            </a:r>
            <a:r>
              <a:rPr lang="fr-BE" dirty="0" err="1" smtClean="0"/>
              <a:t>frequency</a:t>
            </a:r>
            <a:r>
              <a:rPr lang="fr-BE" dirty="0" smtClean="0"/>
              <a:t> </a:t>
            </a:r>
          </a:p>
          <a:p>
            <a:pPr algn="ctr"/>
            <a:r>
              <a:rPr lang="fr-BE" dirty="0" smtClean="0"/>
              <a:t>(</a:t>
            </a:r>
            <a:r>
              <a:rPr lang="fr-BE" dirty="0" err="1" smtClean="0"/>
              <a:t>daily</a:t>
            </a:r>
            <a:r>
              <a:rPr lang="fr-BE" dirty="0" smtClean="0"/>
              <a:t> </a:t>
            </a:r>
            <a:r>
              <a:rPr lang="fr-BE" dirty="0" err="1" smtClean="0"/>
              <a:t>average</a:t>
            </a:r>
            <a:r>
              <a:rPr lang="fr-BE" dirty="0" smtClean="0"/>
              <a:t>)</a:t>
            </a:r>
            <a:endParaRPr lang="en-US" dirty="0"/>
          </a:p>
        </p:txBody>
      </p:sp>
      <p:sp>
        <p:nvSpPr>
          <p:cNvPr id="23" name="TextBox 22"/>
          <p:cNvSpPr txBox="1"/>
          <p:nvPr/>
        </p:nvSpPr>
        <p:spPr>
          <a:xfrm>
            <a:off x="2619904" y="4446941"/>
            <a:ext cx="367920" cy="307777"/>
          </a:xfrm>
          <a:prstGeom prst="rect">
            <a:avLst/>
          </a:prstGeom>
          <a:solidFill>
            <a:schemeClr val="bg1"/>
          </a:solidFill>
        </p:spPr>
        <p:txBody>
          <a:bodyPr wrap="square" rtlCol="0">
            <a:spAutoFit/>
          </a:bodyPr>
          <a:lstStyle/>
          <a:p>
            <a:r>
              <a:rPr lang="fr-BE" sz="1400" dirty="0" smtClean="0"/>
              <a:t>-1</a:t>
            </a:r>
            <a:endParaRPr lang="en-US" sz="1400" dirty="0"/>
          </a:p>
        </p:txBody>
      </p:sp>
      <p:sp>
        <p:nvSpPr>
          <p:cNvPr id="24" name="TextBox 23"/>
          <p:cNvSpPr txBox="1"/>
          <p:nvPr/>
        </p:nvSpPr>
        <p:spPr>
          <a:xfrm>
            <a:off x="2619904" y="3598197"/>
            <a:ext cx="367920" cy="307777"/>
          </a:xfrm>
          <a:prstGeom prst="rect">
            <a:avLst/>
          </a:prstGeom>
          <a:solidFill>
            <a:schemeClr val="bg1"/>
          </a:solidFill>
        </p:spPr>
        <p:txBody>
          <a:bodyPr wrap="square" rtlCol="0">
            <a:spAutoFit/>
          </a:bodyPr>
          <a:lstStyle/>
          <a:p>
            <a:r>
              <a:rPr lang="fr-BE" sz="1400" dirty="0" smtClean="0"/>
              <a:t> 0</a:t>
            </a:r>
            <a:endParaRPr lang="en-US" sz="1400" dirty="0"/>
          </a:p>
        </p:txBody>
      </p:sp>
      <p:sp>
        <p:nvSpPr>
          <p:cNvPr id="25" name="TextBox 24"/>
          <p:cNvSpPr txBox="1"/>
          <p:nvPr/>
        </p:nvSpPr>
        <p:spPr>
          <a:xfrm>
            <a:off x="2619904" y="2688882"/>
            <a:ext cx="367920" cy="307777"/>
          </a:xfrm>
          <a:prstGeom prst="rect">
            <a:avLst/>
          </a:prstGeom>
          <a:solidFill>
            <a:schemeClr val="bg1"/>
          </a:solidFill>
        </p:spPr>
        <p:txBody>
          <a:bodyPr wrap="square" rtlCol="0">
            <a:spAutoFit/>
          </a:bodyPr>
          <a:lstStyle/>
          <a:p>
            <a:r>
              <a:rPr lang="fr-BE" sz="1400" dirty="0" smtClean="0"/>
              <a:t> 1</a:t>
            </a:r>
            <a:endParaRPr lang="en-US" sz="1400" dirty="0"/>
          </a:p>
        </p:txBody>
      </p:sp>
      <p:sp>
        <p:nvSpPr>
          <p:cNvPr id="27" name="TextBox 26"/>
          <p:cNvSpPr txBox="1"/>
          <p:nvPr/>
        </p:nvSpPr>
        <p:spPr>
          <a:xfrm>
            <a:off x="2709816" y="1359642"/>
            <a:ext cx="3974524" cy="400110"/>
          </a:xfrm>
          <a:prstGeom prst="rect">
            <a:avLst/>
          </a:prstGeom>
          <a:noFill/>
        </p:spPr>
        <p:txBody>
          <a:bodyPr wrap="square" rtlCol="0">
            <a:spAutoFit/>
          </a:bodyPr>
          <a:lstStyle/>
          <a:p>
            <a:pPr algn="ctr"/>
            <a:r>
              <a:rPr lang="fr-BE" sz="2000" dirty="0" err="1" smtClean="0">
                <a:latin typeface="Arial" panose="020B0604020202020204" pitchFamily="34" charset="0"/>
                <a:cs typeface="Arial" panose="020B0604020202020204" pitchFamily="34" charset="0"/>
              </a:rPr>
              <a:t>Episodic</a:t>
            </a:r>
            <a:r>
              <a:rPr lang="fr-BE" sz="2000" dirty="0" smtClean="0">
                <a:latin typeface="Arial" panose="020B0604020202020204" pitchFamily="34" charset="0"/>
                <a:cs typeface="Arial" panose="020B0604020202020204" pitchFamily="34" charset="0"/>
              </a:rPr>
              <a:t> memory performance</a:t>
            </a:r>
            <a:endParaRPr lang="en-US" sz="2000" dirty="0">
              <a:latin typeface="Arial" panose="020B0604020202020204" pitchFamily="34" charset="0"/>
              <a:cs typeface="Arial" panose="020B0604020202020204" pitchFamily="34" charset="0"/>
            </a:endParaRPr>
          </a:p>
        </p:txBody>
      </p:sp>
      <p:sp>
        <p:nvSpPr>
          <p:cNvPr id="30" name="Rectangle 29"/>
          <p:cNvSpPr/>
          <p:nvPr/>
        </p:nvSpPr>
        <p:spPr>
          <a:xfrm rot="5400000">
            <a:off x="4646009" y="5049957"/>
            <a:ext cx="284029"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926375" y="5223677"/>
            <a:ext cx="432048" cy="307777"/>
          </a:xfrm>
          <a:prstGeom prst="rect">
            <a:avLst/>
          </a:prstGeom>
          <a:solidFill>
            <a:schemeClr val="bg1"/>
          </a:solidFill>
          <a:ln>
            <a:solidFill>
              <a:schemeClr val="bg1"/>
            </a:solidFill>
          </a:ln>
        </p:spPr>
        <p:txBody>
          <a:bodyPr wrap="square" rtlCol="0">
            <a:spAutoFit/>
          </a:bodyPr>
          <a:lstStyle/>
          <a:p>
            <a:r>
              <a:rPr lang="fr-BE" sz="1400" dirty="0" smtClean="0"/>
              <a:t>0</a:t>
            </a:r>
            <a:endParaRPr lang="en-US" sz="1400" dirty="0"/>
          </a:p>
        </p:txBody>
      </p:sp>
      <p:sp>
        <p:nvSpPr>
          <p:cNvPr id="32" name="TextBox 31"/>
          <p:cNvSpPr txBox="1"/>
          <p:nvPr/>
        </p:nvSpPr>
        <p:spPr>
          <a:xfrm>
            <a:off x="4825353" y="5223677"/>
            <a:ext cx="538735" cy="307777"/>
          </a:xfrm>
          <a:prstGeom prst="rect">
            <a:avLst/>
          </a:prstGeom>
          <a:solidFill>
            <a:schemeClr val="bg1"/>
          </a:solidFill>
          <a:ln>
            <a:solidFill>
              <a:schemeClr val="bg1"/>
            </a:solidFill>
          </a:ln>
        </p:spPr>
        <p:txBody>
          <a:bodyPr wrap="square" rtlCol="0">
            <a:spAutoFit/>
          </a:bodyPr>
          <a:lstStyle/>
          <a:p>
            <a:r>
              <a:rPr lang="fr-BE" sz="1400" dirty="0" smtClean="0"/>
              <a:t>1</a:t>
            </a:r>
            <a:endParaRPr lang="en-US" sz="1400" dirty="0"/>
          </a:p>
        </p:txBody>
      </p:sp>
      <p:sp>
        <p:nvSpPr>
          <p:cNvPr id="33" name="TextBox 32"/>
          <p:cNvSpPr txBox="1"/>
          <p:nvPr/>
        </p:nvSpPr>
        <p:spPr>
          <a:xfrm>
            <a:off x="3851653" y="5223677"/>
            <a:ext cx="432048" cy="307777"/>
          </a:xfrm>
          <a:prstGeom prst="rect">
            <a:avLst/>
          </a:prstGeom>
          <a:solidFill>
            <a:schemeClr val="bg1"/>
          </a:solidFill>
          <a:ln>
            <a:solidFill>
              <a:schemeClr val="bg1"/>
            </a:solidFill>
          </a:ln>
        </p:spPr>
        <p:txBody>
          <a:bodyPr wrap="square" rtlCol="0">
            <a:spAutoFit/>
          </a:bodyPr>
          <a:lstStyle/>
          <a:p>
            <a:r>
              <a:rPr lang="fr-BE" sz="1400" dirty="0" smtClean="0"/>
              <a:t>0.5</a:t>
            </a:r>
            <a:endParaRPr lang="en-US" sz="1400" dirty="0"/>
          </a:p>
        </p:txBody>
      </p:sp>
      <p:sp>
        <p:nvSpPr>
          <p:cNvPr id="34" name="TextBox 33"/>
          <p:cNvSpPr txBox="1"/>
          <p:nvPr/>
        </p:nvSpPr>
        <p:spPr>
          <a:xfrm>
            <a:off x="5761724" y="5209162"/>
            <a:ext cx="538735" cy="307777"/>
          </a:xfrm>
          <a:prstGeom prst="rect">
            <a:avLst/>
          </a:prstGeom>
          <a:solidFill>
            <a:schemeClr val="bg1"/>
          </a:solidFill>
          <a:ln>
            <a:solidFill>
              <a:schemeClr val="bg1"/>
            </a:solidFill>
          </a:ln>
        </p:spPr>
        <p:txBody>
          <a:bodyPr wrap="square" rtlCol="0">
            <a:spAutoFit/>
          </a:bodyPr>
          <a:lstStyle/>
          <a:p>
            <a:r>
              <a:rPr lang="fr-BE" sz="1400" dirty="0" smtClean="0"/>
              <a:t>1.5</a:t>
            </a:r>
            <a:endParaRPr lang="en-US" sz="1400" dirty="0"/>
          </a:p>
        </p:txBody>
      </p:sp>
    </p:spTree>
    <p:extLst>
      <p:ext uri="{BB962C8B-B14F-4D97-AF65-F5344CB8AC3E}">
        <p14:creationId xmlns:p14="http://schemas.microsoft.com/office/powerpoint/2010/main" val="94140886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161"/>
          <p:cNvPicPr/>
          <p:nvPr/>
        </p:nvPicPr>
        <p:blipFill rotWithShape="1">
          <a:blip r:embed="rId3"/>
          <a:srcRect t="28801" r="24553"/>
          <a:stretch/>
        </p:blipFill>
        <p:spPr>
          <a:xfrm>
            <a:off x="7277" y="1556792"/>
            <a:ext cx="3772635" cy="3560240"/>
          </a:xfrm>
          <a:prstGeom prst="rect">
            <a:avLst/>
          </a:prstGeom>
          <a:ln>
            <a:noFill/>
          </a:ln>
        </p:spPr>
      </p:pic>
      <p:sp>
        <p:nvSpPr>
          <p:cNvPr id="2" name="TextBox 1"/>
          <p:cNvSpPr txBox="1"/>
          <p:nvPr/>
        </p:nvSpPr>
        <p:spPr>
          <a:xfrm>
            <a:off x="175035" y="1130953"/>
            <a:ext cx="2135038" cy="300082"/>
          </a:xfrm>
          <a:prstGeom prst="rect">
            <a:avLst/>
          </a:prstGeom>
          <a:noFill/>
        </p:spPr>
        <p:txBody>
          <a:bodyPr wrap="square" rtlCol="0">
            <a:spAutoFit/>
          </a:bodyPr>
          <a:lstStyle/>
          <a:p>
            <a:r>
              <a:rPr lang="fr-BE" sz="1350" dirty="0" err="1"/>
              <a:t>Clustering</a:t>
            </a:r>
            <a:r>
              <a:rPr lang="fr-BE" sz="1350" dirty="0"/>
              <a:t> (k-</a:t>
            </a:r>
            <a:r>
              <a:rPr lang="fr-BE" sz="1350" dirty="0" err="1"/>
              <a:t>means</a:t>
            </a:r>
            <a:r>
              <a:rPr lang="fr-BE" sz="1350" dirty="0"/>
              <a:t>)</a:t>
            </a:r>
            <a:endParaRPr lang="en-US" sz="1350" dirty="0"/>
          </a:p>
        </p:txBody>
      </p:sp>
      <p:cxnSp>
        <p:nvCxnSpPr>
          <p:cNvPr id="10" name="Gerade Verbindung 207"/>
          <p:cNvCxnSpPr/>
          <p:nvPr/>
        </p:nvCxnSpPr>
        <p:spPr>
          <a:xfrm>
            <a:off x="0" y="1052736"/>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77" y="40839"/>
            <a:ext cx="8784976" cy="553998"/>
          </a:xfrm>
          <a:prstGeom prst="rect">
            <a:avLst/>
          </a:prstGeom>
          <a:noFill/>
        </p:spPr>
        <p:txBody>
          <a:bodyPr wrap="square" rtlCol="0">
            <a:spAutoFit/>
          </a:bodyPr>
          <a:lstStyle/>
          <a:p>
            <a:r>
              <a:rPr lang="fr-BE" sz="3000" dirty="0" smtClean="0">
                <a:latin typeface="Arial" panose="020B0604020202020204" pitchFamily="34" charset="0"/>
                <a:cs typeface="Arial" panose="020B0604020202020204" pitchFamily="34" charset="0"/>
              </a:rPr>
              <a:t>Impact of nap </a:t>
            </a:r>
            <a:r>
              <a:rPr lang="fr-BE" sz="3000" dirty="0" err="1" smtClean="0">
                <a:latin typeface="Arial" panose="020B0604020202020204" pitchFamily="34" charset="0"/>
                <a:cs typeface="Arial" panose="020B0604020202020204" pitchFamily="34" charset="0"/>
              </a:rPr>
              <a:t>phenotype</a:t>
            </a:r>
            <a:r>
              <a:rPr lang="fr-BE" sz="3000" dirty="0" smtClean="0">
                <a:latin typeface="Arial" panose="020B0604020202020204" pitchFamily="34" charset="0"/>
                <a:cs typeface="Arial" panose="020B0604020202020204" pitchFamily="34" charset="0"/>
              </a:rPr>
              <a:t> on cognition in the </a:t>
            </a:r>
            <a:r>
              <a:rPr lang="fr-BE" sz="3000" dirty="0" err="1" smtClean="0">
                <a:latin typeface="Arial" panose="020B0604020202020204" pitchFamily="34" charset="0"/>
                <a:cs typeface="Arial" panose="020B0604020202020204" pitchFamily="34" charset="0"/>
              </a:rPr>
              <a:t>aged</a:t>
            </a:r>
            <a:r>
              <a:rPr lang="fr-BE" sz="3000" dirty="0" smtClean="0">
                <a:latin typeface="Arial" panose="020B0604020202020204" pitchFamily="34" charset="0"/>
                <a:cs typeface="Arial" panose="020B0604020202020204" pitchFamily="34" charset="0"/>
              </a:rPr>
              <a:t>?</a:t>
            </a:r>
          </a:p>
        </p:txBody>
      </p:sp>
      <p:pic>
        <p:nvPicPr>
          <p:cNvPr id="12" name="Рисунок 5" descr="Logo_CRC_IVI.tif"/>
          <p:cNvPicPr>
            <a:picLocks noChangeAspect="1"/>
          </p:cNvPicPr>
          <p:nvPr/>
        </p:nvPicPr>
        <p:blipFill>
          <a:blip r:embed="rId4" cstate="print"/>
          <a:srcRect l="7141" t="7899" r="82016" b="70411"/>
          <a:stretch>
            <a:fillRect/>
          </a:stretch>
        </p:blipFill>
        <p:spPr>
          <a:xfrm>
            <a:off x="8151582" y="552344"/>
            <a:ext cx="636677" cy="716416"/>
          </a:xfrm>
          <a:prstGeom prst="rect">
            <a:avLst/>
          </a:prstGeom>
        </p:spPr>
      </p:pic>
      <p:sp>
        <p:nvSpPr>
          <p:cNvPr id="5" name="TextBox 4"/>
          <p:cNvSpPr txBox="1"/>
          <p:nvPr/>
        </p:nvSpPr>
        <p:spPr>
          <a:xfrm rot="16200000">
            <a:off x="-761744" y="2498048"/>
            <a:ext cx="1963814" cy="369332"/>
          </a:xfrm>
          <a:prstGeom prst="rect">
            <a:avLst/>
          </a:prstGeom>
          <a:solidFill>
            <a:schemeClr val="bg1"/>
          </a:solidFill>
          <a:ln>
            <a:solidFill>
              <a:schemeClr val="bg1"/>
            </a:solidFill>
          </a:ln>
        </p:spPr>
        <p:txBody>
          <a:bodyPr wrap="square" rtlCol="0">
            <a:spAutoFit/>
          </a:bodyPr>
          <a:lstStyle/>
          <a:p>
            <a:r>
              <a:rPr lang="fr-BE" dirty="0" smtClean="0"/>
              <a:t>Timing </a:t>
            </a:r>
            <a:r>
              <a:rPr lang="fr-BE" sz="1200" dirty="0" smtClean="0"/>
              <a:t>(</a:t>
            </a:r>
            <a:r>
              <a:rPr lang="fr-BE" sz="1200" dirty="0" err="1" smtClean="0"/>
              <a:t>from</a:t>
            </a:r>
            <a:r>
              <a:rPr lang="fr-BE" sz="1200" dirty="0" smtClean="0"/>
              <a:t> DLMO)</a:t>
            </a:r>
            <a:endParaRPr lang="en-US" sz="1200" dirty="0"/>
          </a:p>
        </p:txBody>
      </p:sp>
      <p:sp>
        <p:nvSpPr>
          <p:cNvPr id="6" name="TextBox 5"/>
          <p:cNvSpPr txBox="1"/>
          <p:nvPr/>
        </p:nvSpPr>
        <p:spPr>
          <a:xfrm rot="538965">
            <a:off x="683568" y="3951992"/>
            <a:ext cx="1512168" cy="369332"/>
          </a:xfrm>
          <a:prstGeom prst="rect">
            <a:avLst/>
          </a:prstGeom>
          <a:solidFill>
            <a:schemeClr val="bg1"/>
          </a:solidFill>
        </p:spPr>
        <p:txBody>
          <a:bodyPr wrap="square" rtlCol="0">
            <a:spAutoFit/>
          </a:bodyPr>
          <a:lstStyle/>
          <a:p>
            <a:r>
              <a:rPr lang="fr-BE" dirty="0" err="1" smtClean="0"/>
              <a:t>Frequency</a:t>
            </a:r>
            <a:endParaRPr lang="en-US" dirty="0"/>
          </a:p>
        </p:txBody>
      </p:sp>
      <p:sp>
        <p:nvSpPr>
          <p:cNvPr id="17" name="TextBox 16"/>
          <p:cNvSpPr txBox="1"/>
          <p:nvPr/>
        </p:nvSpPr>
        <p:spPr>
          <a:xfrm rot="19255390">
            <a:off x="2575336" y="3704490"/>
            <a:ext cx="1512168" cy="369332"/>
          </a:xfrm>
          <a:prstGeom prst="rect">
            <a:avLst/>
          </a:prstGeom>
          <a:solidFill>
            <a:schemeClr val="bg1"/>
          </a:solidFill>
        </p:spPr>
        <p:txBody>
          <a:bodyPr wrap="square" rtlCol="0">
            <a:spAutoFit/>
          </a:bodyPr>
          <a:lstStyle/>
          <a:p>
            <a:r>
              <a:rPr lang="fr-BE" dirty="0" smtClean="0"/>
              <a:t>Duration</a:t>
            </a:r>
            <a:endParaRPr lang="en-US" dirty="0"/>
          </a:p>
        </p:txBody>
      </p:sp>
      <p:sp>
        <p:nvSpPr>
          <p:cNvPr id="20" name="TextBox 19"/>
          <p:cNvSpPr txBox="1"/>
          <p:nvPr/>
        </p:nvSpPr>
        <p:spPr>
          <a:xfrm>
            <a:off x="4716016" y="6577607"/>
            <a:ext cx="4392488" cy="307777"/>
          </a:xfrm>
          <a:prstGeom prst="rect">
            <a:avLst/>
          </a:prstGeom>
          <a:noFill/>
        </p:spPr>
        <p:txBody>
          <a:bodyPr wrap="square" rtlCol="0">
            <a:spAutoFit/>
          </a:bodyPr>
          <a:lstStyle/>
          <a:p>
            <a:pPr algn="r"/>
            <a:r>
              <a:rPr lang="fr-BE" sz="1400" dirty="0" err="1" smtClean="0">
                <a:latin typeface="Arial" panose="020B0604020202020204" pitchFamily="34" charset="0"/>
                <a:cs typeface="Arial" panose="020B0604020202020204" pitchFamily="34" charset="0"/>
              </a:rPr>
              <a:t>Reyt</a:t>
            </a:r>
            <a:r>
              <a:rPr lang="fr-BE" sz="1400" dirty="0" smtClean="0">
                <a:latin typeface="Arial" panose="020B0604020202020204" pitchFamily="34" charset="0"/>
                <a:cs typeface="Arial" panose="020B0604020202020204" pitchFamily="34" charset="0"/>
              </a:rPr>
              <a:t>, </a:t>
            </a:r>
            <a:r>
              <a:rPr lang="fr-BE" sz="1400" dirty="0" err="1" smtClean="0">
                <a:latin typeface="Arial" panose="020B0604020202020204" pitchFamily="34" charset="0"/>
                <a:cs typeface="Arial" panose="020B0604020202020204" pitchFamily="34" charset="0"/>
              </a:rPr>
              <a:t>Hammad</a:t>
            </a:r>
            <a:r>
              <a:rPr lang="fr-BE" sz="1400" dirty="0" smtClean="0">
                <a:latin typeface="Arial" panose="020B0604020202020204" pitchFamily="34" charset="0"/>
                <a:cs typeface="Arial" panose="020B0604020202020204" pitchFamily="34" charset="0"/>
              </a:rPr>
              <a:t>, Schmidt et al., in </a:t>
            </a:r>
            <a:r>
              <a:rPr lang="fr-BE" sz="1400" dirty="0" err="1" smtClean="0">
                <a:latin typeface="Arial" panose="020B0604020202020204" pitchFamily="34" charset="0"/>
                <a:cs typeface="Arial" panose="020B0604020202020204" pitchFamily="34" charset="0"/>
              </a:rPr>
              <a:t>preparation</a:t>
            </a:r>
            <a:endParaRPr lang="en-US" sz="1400" dirty="0">
              <a:latin typeface="Arial" panose="020B0604020202020204" pitchFamily="34" charset="0"/>
              <a:cs typeface="Arial" panose="020B0604020202020204" pitchFamily="34" charset="0"/>
            </a:endParaRPr>
          </a:p>
        </p:txBody>
      </p:sp>
      <p:grpSp>
        <p:nvGrpSpPr>
          <p:cNvPr id="127" name="Group 126"/>
          <p:cNvGrpSpPr/>
          <p:nvPr/>
        </p:nvGrpSpPr>
        <p:grpSpPr>
          <a:xfrm>
            <a:off x="233508" y="4486812"/>
            <a:ext cx="7636405" cy="1894516"/>
            <a:chOff x="233508" y="4486812"/>
            <a:chExt cx="7636405" cy="1894516"/>
          </a:xfrm>
        </p:grpSpPr>
        <p:pic>
          <p:nvPicPr>
            <p:cNvPr id="163" name="Picture 162"/>
            <p:cNvPicPr/>
            <p:nvPr/>
          </p:nvPicPr>
          <p:blipFill rotWithShape="1">
            <a:blip r:embed="rId5"/>
            <a:srcRect r="86382"/>
            <a:stretch/>
          </p:blipFill>
          <p:spPr>
            <a:xfrm>
              <a:off x="2817897" y="4503354"/>
              <a:ext cx="385951" cy="1819087"/>
            </a:xfrm>
            <a:prstGeom prst="rect">
              <a:avLst/>
            </a:prstGeom>
            <a:ln>
              <a:noFill/>
            </a:ln>
          </p:spPr>
        </p:pic>
        <p:pic>
          <p:nvPicPr>
            <p:cNvPr id="164" name="Picture 163"/>
            <p:cNvPicPr/>
            <p:nvPr/>
          </p:nvPicPr>
          <p:blipFill rotWithShape="1">
            <a:blip r:embed="rId6"/>
            <a:srcRect r="86447"/>
            <a:stretch/>
          </p:blipFill>
          <p:spPr>
            <a:xfrm>
              <a:off x="251521" y="4568822"/>
              <a:ext cx="360040" cy="1688621"/>
            </a:xfrm>
            <a:prstGeom prst="rect">
              <a:avLst/>
            </a:prstGeom>
            <a:ln>
              <a:noFill/>
            </a:ln>
          </p:spPr>
        </p:pic>
        <p:pic>
          <p:nvPicPr>
            <p:cNvPr id="165" name="Picture 164"/>
            <p:cNvPicPr/>
            <p:nvPr/>
          </p:nvPicPr>
          <p:blipFill rotWithShape="1">
            <a:blip r:embed="rId7"/>
            <a:srcRect r="86912"/>
            <a:stretch/>
          </p:blipFill>
          <p:spPr>
            <a:xfrm>
              <a:off x="5425393" y="4693176"/>
              <a:ext cx="370744" cy="1688152"/>
            </a:xfrm>
            <a:prstGeom prst="rect">
              <a:avLst/>
            </a:prstGeom>
            <a:ln>
              <a:noFill/>
            </a:ln>
          </p:spPr>
        </p:pic>
        <p:sp>
          <p:nvSpPr>
            <p:cNvPr id="84" name="Rectangle 83"/>
            <p:cNvSpPr/>
            <p:nvPr/>
          </p:nvSpPr>
          <p:spPr>
            <a:xfrm>
              <a:off x="755576" y="5621087"/>
              <a:ext cx="288032" cy="201893"/>
            </a:xfrm>
            <a:prstGeom prst="rect">
              <a:avLst/>
            </a:prstGeom>
            <a:solidFill>
              <a:srgbClr val="FF00FF">
                <a:alpha val="50000"/>
              </a:srgb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p:cNvCxnSpPr/>
            <p:nvPr/>
          </p:nvCxnSpPr>
          <p:spPr>
            <a:xfrm>
              <a:off x="899592" y="5517232"/>
              <a:ext cx="0" cy="435321"/>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1403648" y="5517232"/>
              <a:ext cx="313719" cy="170005"/>
            </a:xfrm>
            <a:prstGeom prst="rect">
              <a:avLst/>
            </a:prstGeom>
            <a:solidFill>
              <a:schemeClr val="accent6">
                <a:lumMod val="75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Connector 92"/>
            <p:cNvCxnSpPr/>
            <p:nvPr/>
          </p:nvCxnSpPr>
          <p:spPr>
            <a:xfrm flipV="1">
              <a:off x="1403648" y="5621087"/>
              <a:ext cx="324000" cy="2"/>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579790" y="5373216"/>
              <a:ext cx="2882" cy="5012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2077407" y="5176734"/>
              <a:ext cx="360040" cy="313093"/>
            </a:xfrm>
            <a:prstGeom prst="rect">
              <a:avLst/>
            </a:prstGeom>
            <a:solidFill>
              <a:srgbClr val="00FFFF">
                <a:alpha val="50000"/>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p:cNvCxnSpPr/>
            <p:nvPr/>
          </p:nvCxnSpPr>
          <p:spPr>
            <a:xfrm flipV="1">
              <a:off x="2077407" y="5423677"/>
              <a:ext cx="359682" cy="2"/>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2256431" y="4834426"/>
              <a:ext cx="817" cy="842580"/>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pic>
          <p:nvPicPr>
            <p:cNvPr id="110" name="Picture 109"/>
            <p:cNvPicPr/>
            <p:nvPr/>
          </p:nvPicPr>
          <p:blipFill rotWithShape="1">
            <a:blip r:embed="rId6"/>
            <a:srcRect l="-1" t="79309" r="10552"/>
            <a:stretch/>
          </p:blipFill>
          <p:spPr>
            <a:xfrm>
              <a:off x="251520" y="5940100"/>
              <a:ext cx="2376264" cy="349397"/>
            </a:xfrm>
            <a:prstGeom prst="rect">
              <a:avLst/>
            </a:prstGeom>
            <a:ln>
              <a:noFill/>
            </a:ln>
          </p:spPr>
        </p:pic>
        <p:cxnSp>
          <p:nvCxnSpPr>
            <p:cNvPr id="113" name="Straight Connector 112"/>
            <p:cNvCxnSpPr/>
            <p:nvPr/>
          </p:nvCxnSpPr>
          <p:spPr>
            <a:xfrm flipV="1">
              <a:off x="755934" y="5733256"/>
              <a:ext cx="288000" cy="2"/>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3337271" y="5702330"/>
              <a:ext cx="313831" cy="135743"/>
            </a:xfrm>
            <a:prstGeom prst="rect">
              <a:avLst/>
            </a:prstGeom>
            <a:solidFill>
              <a:srgbClr val="FF00FF">
                <a:alpha val="50000"/>
              </a:srgb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p:cNvCxnSpPr/>
            <p:nvPr/>
          </p:nvCxnSpPr>
          <p:spPr>
            <a:xfrm>
              <a:off x="3491880" y="5566604"/>
              <a:ext cx="0" cy="385949"/>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4065059" y="5402759"/>
              <a:ext cx="313719" cy="266413"/>
            </a:xfrm>
            <a:prstGeom prst="rect">
              <a:avLst/>
            </a:prstGeom>
            <a:solidFill>
              <a:schemeClr val="accent6">
                <a:lumMod val="75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8" name="Straight Connector 117"/>
            <p:cNvCxnSpPr/>
            <p:nvPr/>
          </p:nvCxnSpPr>
          <p:spPr>
            <a:xfrm flipV="1">
              <a:off x="4059918" y="5534466"/>
              <a:ext cx="324000" cy="2"/>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21918" y="5208222"/>
              <a:ext cx="2773" cy="629851"/>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4790732" y="5589239"/>
              <a:ext cx="360040" cy="169078"/>
            </a:xfrm>
            <a:prstGeom prst="rect">
              <a:avLst/>
            </a:prstGeom>
            <a:solidFill>
              <a:srgbClr val="00FFFF">
                <a:alpha val="50000"/>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p:cNvCxnSpPr/>
            <p:nvPr/>
          </p:nvCxnSpPr>
          <p:spPr>
            <a:xfrm flipV="1">
              <a:off x="4790732" y="5692167"/>
              <a:ext cx="359682" cy="2"/>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3345692" y="5770201"/>
              <a:ext cx="288000" cy="2"/>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958890" y="5495099"/>
              <a:ext cx="2983" cy="342974"/>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rot="16200000">
              <a:off x="-329489" y="5111983"/>
              <a:ext cx="1387603" cy="261610"/>
            </a:xfrm>
            <a:prstGeom prst="rect">
              <a:avLst/>
            </a:prstGeom>
            <a:solidFill>
              <a:schemeClr val="bg1"/>
            </a:solidFill>
          </p:spPr>
          <p:txBody>
            <a:bodyPr wrap="square" rtlCol="0">
              <a:spAutoFit/>
            </a:bodyPr>
            <a:lstStyle/>
            <a:p>
              <a:r>
                <a:rPr lang="fr-BE" sz="1100" dirty="0" err="1" smtClean="0"/>
                <a:t>Frequency</a:t>
              </a:r>
              <a:endParaRPr lang="en-US" sz="1100" dirty="0"/>
            </a:p>
          </p:txBody>
        </p:sp>
        <p:sp>
          <p:nvSpPr>
            <p:cNvPr id="128" name="TextBox 127"/>
            <p:cNvSpPr txBox="1"/>
            <p:nvPr/>
          </p:nvSpPr>
          <p:spPr>
            <a:xfrm rot="16200000">
              <a:off x="2229646" y="5111983"/>
              <a:ext cx="1387603" cy="261610"/>
            </a:xfrm>
            <a:prstGeom prst="rect">
              <a:avLst/>
            </a:prstGeom>
            <a:solidFill>
              <a:schemeClr val="bg1"/>
            </a:solidFill>
          </p:spPr>
          <p:txBody>
            <a:bodyPr wrap="square" rtlCol="0">
              <a:spAutoFit/>
            </a:bodyPr>
            <a:lstStyle/>
            <a:p>
              <a:r>
                <a:rPr lang="fr-BE" sz="1100" dirty="0" smtClean="0"/>
                <a:t>Duration</a:t>
              </a:r>
              <a:endParaRPr lang="en-US" sz="1100" dirty="0"/>
            </a:p>
          </p:txBody>
        </p:sp>
        <p:pic>
          <p:nvPicPr>
            <p:cNvPr id="129" name="Picture 128"/>
            <p:cNvPicPr/>
            <p:nvPr/>
          </p:nvPicPr>
          <p:blipFill rotWithShape="1">
            <a:blip r:embed="rId5"/>
            <a:srcRect t="80471" r="14125"/>
            <a:stretch/>
          </p:blipFill>
          <p:spPr>
            <a:xfrm>
              <a:off x="2811692" y="6007772"/>
              <a:ext cx="2433817" cy="355258"/>
            </a:xfrm>
            <a:prstGeom prst="rect">
              <a:avLst/>
            </a:prstGeom>
            <a:ln>
              <a:noFill/>
            </a:ln>
          </p:spPr>
        </p:pic>
        <p:sp>
          <p:nvSpPr>
            <p:cNvPr id="130" name="TextBox 129"/>
            <p:cNvSpPr txBox="1"/>
            <p:nvPr/>
          </p:nvSpPr>
          <p:spPr>
            <a:xfrm rot="16200000">
              <a:off x="4833853" y="5049809"/>
              <a:ext cx="1387603" cy="261610"/>
            </a:xfrm>
            <a:prstGeom prst="rect">
              <a:avLst/>
            </a:prstGeom>
            <a:solidFill>
              <a:schemeClr val="bg1"/>
            </a:solidFill>
          </p:spPr>
          <p:txBody>
            <a:bodyPr wrap="square" rtlCol="0">
              <a:spAutoFit/>
            </a:bodyPr>
            <a:lstStyle/>
            <a:p>
              <a:r>
                <a:rPr lang="fr-BE" sz="1100" dirty="0" smtClean="0"/>
                <a:t>Timing</a:t>
              </a:r>
              <a:endParaRPr lang="en-US" sz="1100" dirty="0"/>
            </a:p>
          </p:txBody>
        </p:sp>
        <p:sp>
          <p:nvSpPr>
            <p:cNvPr id="131" name="Rectangle 130"/>
            <p:cNvSpPr/>
            <p:nvPr/>
          </p:nvSpPr>
          <p:spPr>
            <a:xfrm>
              <a:off x="5945968" y="5473997"/>
              <a:ext cx="313831" cy="135743"/>
            </a:xfrm>
            <a:prstGeom prst="rect">
              <a:avLst/>
            </a:prstGeom>
            <a:solidFill>
              <a:srgbClr val="FF00FF">
                <a:alpha val="50000"/>
              </a:srgb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p:cNvCxnSpPr/>
            <p:nvPr/>
          </p:nvCxnSpPr>
          <p:spPr>
            <a:xfrm>
              <a:off x="6100577" y="5338271"/>
              <a:ext cx="0" cy="385949"/>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a:xfrm>
              <a:off x="6673757" y="5117032"/>
              <a:ext cx="313719" cy="141070"/>
            </a:xfrm>
            <a:prstGeom prst="rect">
              <a:avLst/>
            </a:prstGeom>
            <a:solidFill>
              <a:schemeClr val="accent6">
                <a:lumMod val="75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Straight Connector 133"/>
            <p:cNvCxnSpPr/>
            <p:nvPr/>
          </p:nvCxnSpPr>
          <p:spPr>
            <a:xfrm flipV="1">
              <a:off x="6668615" y="5157192"/>
              <a:ext cx="324000" cy="2"/>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6830616" y="4887381"/>
              <a:ext cx="2773" cy="629851"/>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36" name="Rectangle 135"/>
            <p:cNvSpPr/>
            <p:nvPr/>
          </p:nvSpPr>
          <p:spPr>
            <a:xfrm>
              <a:off x="7399429" y="5461709"/>
              <a:ext cx="360040" cy="224601"/>
            </a:xfrm>
            <a:prstGeom prst="rect">
              <a:avLst/>
            </a:prstGeom>
            <a:solidFill>
              <a:srgbClr val="00FFFF">
                <a:alpha val="50000"/>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Connector 136"/>
            <p:cNvCxnSpPr/>
            <p:nvPr/>
          </p:nvCxnSpPr>
          <p:spPr>
            <a:xfrm flipV="1">
              <a:off x="7401117" y="5541866"/>
              <a:ext cx="359682" cy="2"/>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V="1">
              <a:off x="5954389" y="5541868"/>
              <a:ext cx="288000" cy="2"/>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7567587" y="5174258"/>
              <a:ext cx="2983" cy="720000"/>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pic>
          <p:nvPicPr>
            <p:cNvPr id="144" name="Picture 143"/>
            <p:cNvPicPr/>
            <p:nvPr/>
          </p:nvPicPr>
          <p:blipFill rotWithShape="1">
            <a:blip r:embed="rId5"/>
            <a:srcRect t="80471" r="14125"/>
            <a:stretch/>
          </p:blipFill>
          <p:spPr>
            <a:xfrm>
              <a:off x="5436096" y="6021288"/>
              <a:ext cx="2433817" cy="355258"/>
            </a:xfrm>
            <a:prstGeom prst="rect">
              <a:avLst/>
            </a:prstGeom>
            <a:ln>
              <a:noFill/>
            </a:ln>
          </p:spPr>
        </p:pic>
      </p:grpSp>
    </p:spTree>
    <p:extLst>
      <p:ext uri="{BB962C8B-B14F-4D97-AF65-F5344CB8AC3E}">
        <p14:creationId xmlns:p14="http://schemas.microsoft.com/office/powerpoint/2010/main" val="39133651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967727" y="1294770"/>
            <a:ext cx="4339405" cy="3214350"/>
            <a:chOff x="3967727" y="1045459"/>
            <a:chExt cx="4339405" cy="3214350"/>
          </a:xfrm>
        </p:grpSpPr>
        <p:pic>
          <p:nvPicPr>
            <p:cNvPr id="3" name="Picture 2"/>
            <p:cNvPicPr/>
            <p:nvPr/>
          </p:nvPicPr>
          <p:blipFill rotWithShape="1">
            <a:blip r:embed="rId2"/>
            <a:srcRect r="87915"/>
            <a:stretch/>
          </p:blipFill>
          <p:spPr>
            <a:xfrm>
              <a:off x="3967727" y="1045459"/>
              <a:ext cx="604273" cy="3214350"/>
            </a:xfrm>
            <a:prstGeom prst="rect">
              <a:avLst/>
            </a:prstGeom>
            <a:ln>
              <a:noFill/>
            </a:ln>
          </p:spPr>
        </p:pic>
        <p:grpSp>
          <p:nvGrpSpPr>
            <p:cNvPr id="4" name="Group 3"/>
            <p:cNvGrpSpPr/>
            <p:nvPr/>
          </p:nvGrpSpPr>
          <p:grpSpPr>
            <a:xfrm>
              <a:off x="3986644" y="1609204"/>
              <a:ext cx="4320488" cy="2629118"/>
              <a:chOff x="3986644" y="1609204"/>
              <a:chExt cx="4320488" cy="2629118"/>
            </a:xfrm>
          </p:grpSpPr>
          <p:sp>
            <p:nvSpPr>
              <p:cNvPr id="5" name="Rectangle 4"/>
              <p:cNvSpPr/>
              <p:nvPr/>
            </p:nvSpPr>
            <p:spPr>
              <a:xfrm>
                <a:off x="4788024" y="2204864"/>
                <a:ext cx="170866" cy="707771"/>
              </a:xfrm>
              <a:prstGeom prst="rect">
                <a:avLst/>
              </a:prstGeom>
              <a:solidFill>
                <a:srgbClr val="FF00FF">
                  <a:alpha val="50000"/>
                </a:srgb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H="1">
                <a:off x="4788024" y="2636912"/>
                <a:ext cx="170866" cy="0"/>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873457" y="2067330"/>
                <a:ext cx="0" cy="1526094"/>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940152" y="2198383"/>
                <a:ext cx="170866" cy="510538"/>
              </a:xfrm>
              <a:prstGeom prst="rect">
                <a:avLst/>
              </a:prstGeom>
              <a:solidFill>
                <a:srgbClr val="FF00FF">
                  <a:alpha val="50000"/>
                </a:srgb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5940152" y="2420888"/>
                <a:ext cx="170866" cy="0"/>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025584" y="1844824"/>
                <a:ext cx="2" cy="1352360"/>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115423" y="2359044"/>
                <a:ext cx="170866" cy="624788"/>
              </a:xfrm>
              <a:prstGeom prst="rect">
                <a:avLst/>
              </a:prstGeom>
              <a:solidFill>
                <a:srgbClr val="FF00FF">
                  <a:alpha val="50000"/>
                </a:srgb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a:off x="7115423" y="2708109"/>
                <a:ext cx="170866" cy="0"/>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194200" y="1916832"/>
                <a:ext cx="6656" cy="1676592"/>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061273" y="2317225"/>
                <a:ext cx="162382" cy="463703"/>
              </a:xfrm>
              <a:prstGeom prst="rect">
                <a:avLst/>
              </a:prstGeom>
              <a:solidFill>
                <a:schemeClr val="accent6">
                  <a:lumMod val="75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5052789" y="2749273"/>
                <a:ext cx="8484"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138222" y="1988840"/>
                <a:ext cx="9842" cy="1208344"/>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340821" y="2374053"/>
                <a:ext cx="8484"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236817" y="2361125"/>
                <a:ext cx="187815" cy="551510"/>
              </a:xfrm>
              <a:prstGeom prst="rect">
                <a:avLst/>
              </a:prstGeom>
              <a:solidFill>
                <a:schemeClr val="accent6">
                  <a:lumMod val="75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H="1">
                <a:off x="6228334" y="2793173"/>
                <a:ext cx="8484"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327928" y="2076640"/>
                <a:ext cx="9842" cy="1208344"/>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067740" y="2492896"/>
                <a:ext cx="14400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228185" y="2492896"/>
                <a:ext cx="196447" cy="210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400603" y="2266547"/>
                <a:ext cx="187815" cy="551510"/>
              </a:xfrm>
              <a:prstGeom prst="rect">
                <a:avLst/>
              </a:prstGeom>
              <a:solidFill>
                <a:schemeClr val="accent6">
                  <a:lumMod val="75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7490268" y="2067330"/>
                <a:ext cx="8483" cy="144016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391970" y="2492896"/>
                <a:ext cx="196448"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322590" y="2373434"/>
                <a:ext cx="187815" cy="551510"/>
              </a:xfrm>
              <a:prstGeom prst="rect">
                <a:avLst/>
              </a:prstGeom>
              <a:solidFill>
                <a:srgbClr val="00FFFF">
                  <a:alpha val="50000"/>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5413017" y="2213885"/>
                <a:ext cx="9842" cy="1208344"/>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5313957" y="2708109"/>
                <a:ext cx="197879" cy="811"/>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497565" y="2693841"/>
                <a:ext cx="187815" cy="375119"/>
              </a:xfrm>
              <a:prstGeom prst="rect">
                <a:avLst/>
              </a:prstGeom>
              <a:solidFill>
                <a:srgbClr val="00FFFF">
                  <a:alpha val="50000"/>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6587992" y="2492896"/>
                <a:ext cx="10596" cy="1100528"/>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488933" y="2924133"/>
                <a:ext cx="197879" cy="811"/>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7673674" y="2533935"/>
                <a:ext cx="187815" cy="454922"/>
              </a:xfrm>
              <a:prstGeom prst="rect">
                <a:avLst/>
              </a:prstGeom>
              <a:solidFill>
                <a:srgbClr val="00FFFF">
                  <a:alpha val="50000"/>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7760515" y="1988840"/>
                <a:ext cx="4435" cy="1152128"/>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665042" y="2868610"/>
                <a:ext cx="197880" cy="811"/>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rot="16200000">
                <a:off x="3354646" y="2355662"/>
                <a:ext cx="1633328" cy="369332"/>
              </a:xfrm>
              <a:prstGeom prst="rect">
                <a:avLst/>
              </a:prstGeom>
              <a:solidFill>
                <a:schemeClr val="bg1"/>
              </a:solidFill>
            </p:spPr>
            <p:txBody>
              <a:bodyPr wrap="square" rtlCol="0">
                <a:spAutoFit/>
              </a:bodyPr>
              <a:lstStyle/>
              <a:p>
                <a:r>
                  <a:rPr lang="fr-BE" dirty="0" smtClean="0"/>
                  <a:t>Z-score</a:t>
                </a:r>
                <a:endParaRPr lang="en-US" dirty="0"/>
              </a:p>
            </p:txBody>
          </p:sp>
          <p:pic>
            <p:nvPicPr>
              <p:cNvPr id="36" name="Picture 35"/>
              <p:cNvPicPr/>
              <p:nvPr/>
            </p:nvPicPr>
            <p:blipFill rotWithShape="1">
              <a:blip r:embed="rId2"/>
              <a:srcRect l="2" t="81542" r="16658"/>
              <a:stretch/>
            </p:blipFill>
            <p:spPr>
              <a:xfrm>
                <a:off x="4139952" y="3645024"/>
                <a:ext cx="4167180" cy="593298"/>
              </a:xfrm>
              <a:prstGeom prst="rect">
                <a:avLst/>
              </a:prstGeom>
              <a:ln>
                <a:noFill/>
              </a:ln>
            </p:spPr>
          </p:pic>
          <p:sp>
            <p:nvSpPr>
              <p:cNvPr id="37" name="Rectangle 36"/>
              <p:cNvSpPr/>
              <p:nvPr/>
            </p:nvSpPr>
            <p:spPr>
              <a:xfrm>
                <a:off x="5796136" y="1609204"/>
                <a:ext cx="1116124" cy="2014334"/>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8" name="Picture 37"/>
          <p:cNvPicPr/>
          <p:nvPr/>
        </p:nvPicPr>
        <p:blipFill rotWithShape="1">
          <a:blip r:embed="rId3"/>
          <a:srcRect t="28801" r="24553"/>
          <a:stretch/>
        </p:blipFill>
        <p:spPr>
          <a:xfrm>
            <a:off x="7277" y="1556792"/>
            <a:ext cx="3772635" cy="3560240"/>
          </a:xfrm>
          <a:prstGeom prst="rect">
            <a:avLst/>
          </a:prstGeom>
          <a:ln>
            <a:noFill/>
          </a:ln>
        </p:spPr>
      </p:pic>
      <p:sp>
        <p:nvSpPr>
          <p:cNvPr id="39" name="TextBox 38"/>
          <p:cNvSpPr txBox="1"/>
          <p:nvPr/>
        </p:nvSpPr>
        <p:spPr>
          <a:xfrm>
            <a:off x="175035" y="1130953"/>
            <a:ext cx="2135038" cy="300082"/>
          </a:xfrm>
          <a:prstGeom prst="rect">
            <a:avLst/>
          </a:prstGeom>
          <a:noFill/>
        </p:spPr>
        <p:txBody>
          <a:bodyPr wrap="square" rtlCol="0">
            <a:spAutoFit/>
          </a:bodyPr>
          <a:lstStyle/>
          <a:p>
            <a:r>
              <a:rPr lang="fr-BE" sz="1350" dirty="0" err="1"/>
              <a:t>Clustering</a:t>
            </a:r>
            <a:r>
              <a:rPr lang="fr-BE" sz="1350" dirty="0"/>
              <a:t> (k-</a:t>
            </a:r>
            <a:r>
              <a:rPr lang="fr-BE" sz="1350" dirty="0" err="1"/>
              <a:t>means</a:t>
            </a:r>
            <a:r>
              <a:rPr lang="fr-BE" sz="1350" dirty="0"/>
              <a:t>)</a:t>
            </a:r>
            <a:endParaRPr lang="en-US" sz="1350" dirty="0"/>
          </a:p>
        </p:txBody>
      </p:sp>
      <p:cxnSp>
        <p:nvCxnSpPr>
          <p:cNvPr id="40" name="Gerade Verbindung 207"/>
          <p:cNvCxnSpPr/>
          <p:nvPr/>
        </p:nvCxnSpPr>
        <p:spPr>
          <a:xfrm>
            <a:off x="0" y="1052736"/>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277" y="40839"/>
            <a:ext cx="8784976" cy="553998"/>
          </a:xfrm>
          <a:prstGeom prst="rect">
            <a:avLst/>
          </a:prstGeom>
          <a:noFill/>
        </p:spPr>
        <p:txBody>
          <a:bodyPr wrap="square" rtlCol="0">
            <a:spAutoFit/>
          </a:bodyPr>
          <a:lstStyle/>
          <a:p>
            <a:r>
              <a:rPr lang="fr-BE" sz="3000" dirty="0" smtClean="0">
                <a:latin typeface="Arial" panose="020B0604020202020204" pitchFamily="34" charset="0"/>
                <a:cs typeface="Arial" panose="020B0604020202020204" pitchFamily="34" charset="0"/>
              </a:rPr>
              <a:t>Impact of nap </a:t>
            </a:r>
            <a:r>
              <a:rPr lang="fr-BE" sz="3000" dirty="0" err="1" smtClean="0">
                <a:latin typeface="Arial" panose="020B0604020202020204" pitchFamily="34" charset="0"/>
                <a:cs typeface="Arial" panose="020B0604020202020204" pitchFamily="34" charset="0"/>
              </a:rPr>
              <a:t>phenotype</a:t>
            </a:r>
            <a:r>
              <a:rPr lang="fr-BE" sz="3000" dirty="0" smtClean="0">
                <a:latin typeface="Arial" panose="020B0604020202020204" pitchFamily="34" charset="0"/>
                <a:cs typeface="Arial" panose="020B0604020202020204" pitchFamily="34" charset="0"/>
              </a:rPr>
              <a:t> on cognition in the </a:t>
            </a:r>
            <a:r>
              <a:rPr lang="fr-BE" sz="3000" dirty="0" err="1" smtClean="0">
                <a:latin typeface="Arial" panose="020B0604020202020204" pitchFamily="34" charset="0"/>
                <a:cs typeface="Arial" panose="020B0604020202020204" pitchFamily="34" charset="0"/>
              </a:rPr>
              <a:t>aged</a:t>
            </a:r>
            <a:r>
              <a:rPr lang="fr-BE" sz="3000" dirty="0" smtClean="0">
                <a:latin typeface="Arial" panose="020B0604020202020204" pitchFamily="34" charset="0"/>
                <a:cs typeface="Arial" panose="020B0604020202020204" pitchFamily="34" charset="0"/>
              </a:rPr>
              <a:t>?</a:t>
            </a:r>
          </a:p>
        </p:txBody>
      </p:sp>
      <p:pic>
        <p:nvPicPr>
          <p:cNvPr id="42" name="Рисунок 5" descr="Logo_CRC_IVI.tif"/>
          <p:cNvPicPr>
            <a:picLocks noChangeAspect="1"/>
          </p:cNvPicPr>
          <p:nvPr/>
        </p:nvPicPr>
        <p:blipFill>
          <a:blip r:embed="rId4" cstate="print"/>
          <a:srcRect l="7141" t="7899" r="82016" b="70411"/>
          <a:stretch>
            <a:fillRect/>
          </a:stretch>
        </p:blipFill>
        <p:spPr>
          <a:xfrm>
            <a:off x="8151582" y="552344"/>
            <a:ext cx="636677" cy="716416"/>
          </a:xfrm>
          <a:prstGeom prst="rect">
            <a:avLst/>
          </a:prstGeom>
        </p:spPr>
      </p:pic>
      <p:sp>
        <p:nvSpPr>
          <p:cNvPr id="43" name="TextBox 42"/>
          <p:cNvSpPr txBox="1"/>
          <p:nvPr/>
        </p:nvSpPr>
        <p:spPr>
          <a:xfrm rot="16200000">
            <a:off x="-761744" y="2498048"/>
            <a:ext cx="1963814" cy="369332"/>
          </a:xfrm>
          <a:prstGeom prst="rect">
            <a:avLst/>
          </a:prstGeom>
          <a:solidFill>
            <a:schemeClr val="bg1"/>
          </a:solidFill>
          <a:ln>
            <a:solidFill>
              <a:schemeClr val="bg1"/>
            </a:solidFill>
          </a:ln>
        </p:spPr>
        <p:txBody>
          <a:bodyPr wrap="square" rtlCol="0">
            <a:spAutoFit/>
          </a:bodyPr>
          <a:lstStyle/>
          <a:p>
            <a:r>
              <a:rPr lang="fr-BE" dirty="0" smtClean="0"/>
              <a:t>Timing </a:t>
            </a:r>
            <a:r>
              <a:rPr lang="fr-BE" sz="1200" dirty="0" smtClean="0"/>
              <a:t>(</a:t>
            </a:r>
            <a:r>
              <a:rPr lang="fr-BE" sz="1200" dirty="0" err="1" smtClean="0"/>
              <a:t>from</a:t>
            </a:r>
            <a:r>
              <a:rPr lang="fr-BE" sz="1200" dirty="0" smtClean="0"/>
              <a:t> DLMO)</a:t>
            </a:r>
            <a:endParaRPr lang="en-US" sz="1200" dirty="0"/>
          </a:p>
        </p:txBody>
      </p:sp>
      <p:sp>
        <p:nvSpPr>
          <p:cNvPr id="44" name="TextBox 43"/>
          <p:cNvSpPr txBox="1"/>
          <p:nvPr/>
        </p:nvSpPr>
        <p:spPr>
          <a:xfrm rot="538965">
            <a:off x="683568" y="3951992"/>
            <a:ext cx="1512168" cy="369332"/>
          </a:xfrm>
          <a:prstGeom prst="rect">
            <a:avLst/>
          </a:prstGeom>
          <a:solidFill>
            <a:schemeClr val="bg1"/>
          </a:solidFill>
        </p:spPr>
        <p:txBody>
          <a:bodyPr wrap="square" rtlCol="0">
            <a:spAutoFit/>
          </a:bodyPr>
          <a:lstStyle/>
          <a:p>
            <a:r>
              <a:rPr lang="fr-BE" dirty="0" err="1" smtClean="0"/>
              <a:t>Frequency</a:t>
            </a:r>
            <a:endParaRPr lang="en-US" dirty="0"/>
          </a:p>
        </p:txBody>
      </p:sp>
      <p:sp>
        <p:nvSpPr>
          <p:cNvPr id="45" name="TextBox 44"/>
          <p:cNvSpPr txBox="1"/>
          <p:nvPr/>
        </p:nvSpPr>
        <p:spPr>
          <a:xfrm rot="19255390">
            <a:off x="2575336" y="3704490"/>
            <a:ext cx="1512168" cy="369332"/>
          </a:xfrm>
          <a:prstGeom prst="rect">
            <a:avLst/>
          </a:prstGeom>
          <a:solidFill>
            <a:schemeClr val="bg1"/>
          </a:solidFill>
        </p:spPr>
        <p:txBody>
          <a:bodyPr wrap="square" rtlCol="0">
            <a:spAutoFit/>
          </a:bodyPr>
          <a:lstStyle/>
          <a:p>
            <a:r>
              <a:rPr lang="fr-BE" dirty="0" smtClean="0"/>
              <a:t>Duration</a:t>
            </a:r>
            <a:endParaRPr lang="en-US" dirty="0"/>
          </a:p>
        </p:txBody>
      </p:sp>
      <p:sp>
        <p:nvSpPr>
          <p:cNvPr id="46" name="TextBox 45"/>
          <p:cNvSpPr txBox="1"/>
          <p:nvPr/>
        </p:nvSpPr>
        <p:spPr>
          <a:xfrm>
            <a:off x="4716016" y="6577607"/>
            <a:ext cx="4392488" cy="307777"/>
          </a:xfrm>
          <a:prstGeom prst="rect">
            <a:avLst/>
          </a:prstGeom>
          <a:noFill/>
        </p:spPr>
        <p:txBody>
          <a:bodyPr wrap="square" rtlCol="0">
            <a:spAutoFit/>
          </a:bodyPr>
          <a:lstStyle/>
          <a:p>
            <a:pPr algn="r"/>
            <a:r>
              <a:rPr lang="fr-BE" sz="1400" dirty="0" err="1" smtClean="0">
                <a:latin typeface="Arial" panose="020B0604020202020204" pitchFamily="34" charset="0"/>
                <a:cs typeface="Arial" panose="020B0604020202020204" pitchFamily="34" charset="0"/>
              </a:rPr>
              <a:t>Reyt</a:t>
            </a:r>
            <a:r>
              <a:rPr lang="fr-BE" sz="1400" dirty="0" smtClean="0">
                <a:latin typeface="Arial" panose="020B0604020202020204" pitchFamily="34" charset="0"/>
                <a:cs typeface="Arial" panose="020B0604020202020204" pitchFamily="34" charset="0"/>
              </a:rPr>
              <a:t>, </a:t>
            </a:r>
            <a:r>
              <a:rPr lang="fr-BE" sz="1400" dirty="0" err="1" smtClean="0">
                <a:latin typeface="Arial" panose="020B0604020202020204" pitchFamily="34" charset="0"/>
                <a:cs typeface="Arial" panose="020B0604020202020204" pitchFamily="34" charset="0"/>
              </a:rPr>
              <a:t>Hammad</a:t>
            </a:r>
            <a:r>
              <a:rPr lang="fr-BE" sz="1400" dirty="0" smtClean="0">
                <a:latin typeface="Arial" panose="020B0604020202020204" pitchFamily="34" charset="0"/>
                <a:cs typeface="Arial" panose="020B0604020202020204" pitchFamily="34" charset="0"/>
              </a:rPr>
              <a:t>, Schmidt et al., in </a:t>
            </a:r>
            <a:r>
              <a:rPr lang="fr-BE" sz="1400" dirty="0" err="1" smtClean="0">
                <a:latin typeface="Arial" panose="020B0604020202020204" pitchFamily="34" charset="0"/>
                <a:cs typeface="Arial" panose="020B0604020202020204" pitchFamily="34" charset="0"/>
              </a:rPr>
              <a:t>preparation</a:t>
            </a:r>
            <a:endParaRPr lang="en-US" sz="1400" dirty="0">
              <a:latin typeface="Arial" panose="020B0604020202020204" pitchFamily="34" charset="0"/>
              <a:cs typeface="Arial" panose="020B0604020202020204" pitchFamily="34" charset="0"/>
            </a:endParaRPr>
          </a:p>
        </p:txBody>
      </p:sp>
      <p:grpSp>
        <p:nvGrpSpPr>
          <p:cNvPr id="47" name="Group 46"/>
          <p:cNvGrpSpPr/>
          <p:nvPr/>
        </p:nvGrpSpPr>
        <p:grpSpPr>
          <a:xfrm>
            <a:off x="233508" y="4486812"/>
            <a:ext cx="7636405" cy="1894516"/>
            <a:chOff x="233508" y="4486812"/>
            <a:chExt cx="7636405" cy="1894516"/>
          </a:xfrm>
        </p:grpSpPr>
        <p:pic>
          <p:nvPicPr>
            <p:cNvPr id="48" name="Picture 47"/>
            <p:cNvPicPr/>
            <p:nvPr/>
          </p:nvPicPr>
          <p:blipFill rotWithShape="1">
            <a:blip r:embed="rId5"/>
            <a:srcRect r="86382"/>
            <a:stretch/>
          </p:blipFill>
          <p:spPr>
            <a:xfrm>
              <a:off x="2817897" y="4503354"/>
              <a:ext cx="385951" cy="1819087"/>
            </a:xfrm>
            <a:prstGeom prst="rect">
              <a:avLst/>
            </a:prstGeom>
            <a:ln>
              <a:noFill/>
            </a:ln>
          </p:spPr>
        </p:pic>
        <p:pic>
          <p:nvPicPr>
            <p:cNvPr id="49" name="Picture 48"/>
            <p:cNvPicPr/>
            <p:nvPr/>
          </p:nvPicPr>
          <p:blipFill rotWithShape="1">
            <a:blip r:embed="rId6"/>
            <a:srcRect r="86447"/>
            <a:stretch/>
          </p:blipFill>
          <p:spPr>
            <a:xfrm>
              <a:off x="251521" y="4568822"/>
              <a:ext cx="360040" cy="1688621"/>
            </a:xfrm>
            <a:prstGeom prst="rect">
              <a:avLst/>
            </a:prstGeom>
            <a:ln>
              <a:noFill/>
            </a:ln>
          </p:spPr>
        </p:pic>
        <p:pic>
          <p:nvPicPr>
            <p:cNvPr id="50" name="Picture 49"/>
            <p:cNvPicPr/>
            <p:nvPr/>
          </p:nvPicPr>
          <p:blipFill rotWithShape="1">
            <a:blip r:embed="rId7"/>
            <a:srcRect r="86912"/>
            <a:stretch/>
          </p:blipFill>
          <p:spPr>
            <a:xfrm>
              <a:off x="5425393" y="4693176"/>
              <a:ext cx="370744" cy="1688152"/>
            </a:xfrm>
            <a:prstGeom prst="rect">
              <a:avLst/>
            </a:prstGeom>
            <a:ln>
              <a:noFill/>
            </a:ln>
          </p:spPr>
        </p:pic>
        <p:sp>
          <p:nvSpPr>
            <p:cNvPr id="51" name="Rectangle 50"/>
            <p:cNvSpPr/>
            <p:nvPr/>
          </p:nvSpPr>
          <p:spPr>
            <a:xfrm>
              <a:off x="755576" y="5621087"/>
              <a:ext cx="288032" cy="201893"/>
            </a:xfrm>
            <a:prstGeom prst="rect">
              <a:avLst/>
            </a:prstGeom>
            <a:solidFill>
              <a:srgbClr val="FF00FF">
                <a:alpha val="50000"/>
              </a:srgb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a:off x="899592" y="5517232"/>
              <a:ext cx="0" cy="435321"/>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1403648" y="5517232"/>
              <a:ext cx="313719" cy="170005"/>
            </a:xfrm>
            <a:prstGeom prst="rect">
              <a:avLst/>
            </a:prstGeom>
            <a:solidFill>
              <a:schemeClr val="accent6">
                <a:lumMod val="75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flipV="1">
              <a:off x="1403648" y="5621087"/>
              <a:ext cx="324000" cy="2"/>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579790" y="5373216"/>
              <a:ext cx="2882" cy="5012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2077407" y="5176734"/>
              <a:ext cx="360040" cy="313093"/>
            </a:xfrm>
            <a:prstGeom prst="rect">
              <a:avLst/>
            </a:prstGeom>
            <a:solidFill>
              <a:srgbClr val="00FFFF">
                <a:alpha val="50000"/>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flipV="1">
              <a:off x="2077407" y="5423677"/>
              <a:ext cx="359682" cy="2"/>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2256431" y="4834426"/>
              <a:ext cx="817" cy="842580"/>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pic>
          <p:nvPicPr>
            <p:cNvPr id="59" name="Picture 58"/>
            <p:cNvPicPr/>
            <p:nvPr/>
          </p:nvPicPr>
          <p:blipFill rotWithShape="1">
            <a:blip r:embed="rId6"/>
            <a:srcRect l="-1" t="79309" r="10552"/>
            <a:stretch/>
          </p:blipFill>
          <p:spPr>
            <a:xfrm>
              <a:off x="251520" y="5940100"/>
              <a:ext cx="2376264" cy="349397"/>
            </a:xfrm>
            <a:prstGeom prst="rect">
              <a:avLst/>
            </a:prstGeom>
            <a:ln>
              <a:noFill/>
            </a:ln>
          </p:spPr>
        </p:pic>
        <p:cxnSp>
          <p:nvCxnSpPr>
            <p:cNvPr id="60" name="Straight Connector 59"/>
            <p:cNvCxnSpPr/>
            <p:nvPr/>
          </p:nvCxnSpPr>
          <p:spPr>
            <a:xfrm flipV="1">
              <a:off x="755934" y="5733256"/>
              <a:ext cx="288000" cy="2"/>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3337271" y="5702330"/>
              <a:ext cx="313831" cy="135743"/>
            </a:xfrm>
            <a:prstGeom prst="rect">
              <a:avLst/>
            </a:prstGeom>
            <a:solidFill>
              <a:srgbClr val="FF00FF">
                <a:alpha val="50000"/>
              </a:srgb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3491880" y="5566604"/>
              <a:ext cx="0" cy="385949"/>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4065059" y="5402759"/>
              <a:ext cx="313719" cy="266413"/>
            </a:xfrm>
            <a:prstGeom prst="rect">
              <a:avLst/>
            </a:prstGeom>
            <a:solidFill>
              <a:schemeClr val="accent6">
                <a:lumMod val="75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flipV="1">
              <a:off x="4059918" y="5534466"/>
              <a:ext cx="324000" cy="2"/>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21918" y="5208222"/>
              <a:ext cx="2773" cy="629851"/>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4790732" y="5589239"/>
              <a:ext cx="360040" cy="169078"/>
            </a:xfrm>
            <a:prstGeom prst="rect">
              <a:avLst/>
            </a:prstGeom>
            <a:solidFill>
              <a:srgbClr val="00FFFF">
                <a:alpha val="50000"/>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p:nvPr/>
          </p:nvCxnSpPr>
          <p:spPr>
            <a:xfrm flipV="1">
              <a:off x="4790732" y="5692167"/>
              <a:ext cx="359682" cy="2"/>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3345692" y="5770201"/>
              <a:ext cx="288000" cy="2"/>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4958890" y="5495099"/>
              <a:ext cx="2983" cy="342974"/>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rot="16200000">
              <a:off x="-329489" y="5111983"/>
              <a:ext cx="1387603" cy="261610"/>
            </a:xfrm>
            <a:prstGeom prst="rect">
              <a:avLst/>
            </a:prstGeom>
            <a:solidFill>
              <a:schemeClr val="bg1"/>
            </a:solidFill>
          </p:spPr>
          <p:txBody>
            <a:bodyPr wrap="square" rtlCol="0">
              <a:spAutoFit/>
            </a:bodyPr>
            <a:lstStyle/>
            <a:p>
              <a:r>
                <a:rPr lang="fr-BE" sz="1100" dirty="0" err="1" smtClean="0"/>
                <a:t>Frequency</a:t>
              </a:r>
              <a:endParaRPr lang="en-US" sz="1100" dirty="0"/>
            </a:p>
          </p:txBody>
        </p:sp>
        <p:sp>
          <p:nvSpPr>
            <p:cNvPr id="71" name="TextBox 70"/>
            <p:cNvSpPr txBox="1"/>
            <p:nvPr/>
          </p:nvSpPr>
          <p:spPr>
            <a:xfrm rot="16200000">
              <a:off x="2229646" y="5111983"/>
              <a:ext cx="1387603" cy="261610"/>
            </a:xfrm>
            <a:prstGeom prst="rect">
              <a:avLst/>
            </a:prstGeom>
            <a:solidFill>
              <a:schemeClr val="bg1"/>
            </a:solidFill>
          </p:spPr>
          <p:txBody>
            <a:bodyPr wrap="square" rtlCol="0">
              <a:spAutoFit/>
            </a:bodyPr>
            <a:lstStyle/>
            <a:p>
              <a:r>
                <a:rPr lang="fr-BE" sz="1100" dirty="0" smtClean="0"/>
                <a:t>Duration</a:t>
              </a:r>
              <a:endParaRPr lang="en-US" sz="1100" dirty="0"/>
            </a:p>
          </p:txBody>
        </p:sp>
        <p:pic>
          <p:nvPicPr>
            <p:cNvPr id="72" name="Picture 71"/>
            <p:cNvPicPr/>
            <p:nvPr/>
          </p:nvPicPr>
          <p:blipFill rotWithShape="1">
            <a:blip r:embed="rId5"/>
            <a:srcRect t="80471" r="14125"/>
            <a:stretch/>
          </p:blipFill>
          <p:spPr>
            <a:xfrm>
              <a:off x="2811692" y="6007772"/>
              <a:ext cx="2433817" cy="355258"/>
            </a:xfrm>
            <a:prstGeom prst="rect">
              <a:avLst/>
            </a:prstGeom>
            <a:ln>
              <a:noFill/>
            </a:ln>
          </p:spPr>
        </p:pic>
        <p:sp>
          <p:nvSpPr>
            <p:cNvPr id="73" name="TextBox 72"/>
            <p:cNvSpPr txBox="1"/>
            <p:nvPr/>
          </p:nvSpPr>
          <p:spPr>
            <a:xfrm rot="16200000">
              <a:off x="4833853" y="5049809"/>
              <a:ext cx="1387603" cy="261610"/>
            </a:xfrm>
            <a:prstGeom prst="rect">
              <a:avLst/>
            </a:prstGeom>
            <a:solidFill>
              <a:schemeClr val="bg1"/>
            </a:solidFill>
          </p:spPr>
          <p:txBody>
            <a:bodyPr wrap="square" rtlCol="0">
              <a:spAutoFit/>
            </a:bodyPr>
            <a:lstStyle/>
            <a:p>
              <a:r>
                <a:rPr lang="fr-BE" sz="1100" dirty="0" smtClean="0"/>
                <a:t>Timing</a:t>
              </a:r>
              <a:endParaRPr lang="en-US" sz="1100" dirty="0"/>
            </a:p>
          </p:txBody>
        </p:sp>
        <p:sp>
          <p:nvSpPr>
            <p:cNvPr id="74" name="Rectangle 73"/>
            <p:cNvSpPr/>
            <p:nvPr/>
          </p:nvSpPr>
          <p:spPr>
            <a:xfrm>
              <a:off x="5945968" y="5473997"/>
              <a:ext cx="313831" cy="135743"/>
            </a:xfrm>
            <a:prstGeom prst="rect">
              <a:avLst/>
            </a:prstGeom>
            <a:solidFill>
              <a:srgbClr val="FF00FF">
                <a:alpha val="50000"/>
              </a:srgb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p:nvPr/>
          </p:nvCxnSpPr>
          <p:spPr>
            <a:xfrm>
              <a:off x="6100577" y="5338271"/>
              <a:ext cx="0" cy="385949"/>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6673757" y="5117032"/>
              <a:ext cx="313719" cy="141070"/>
            </a:xfrm>
            <a:prstGeom prst="rect">
              <a:avLst/>
            </a:prstGeom>
            <a:solidFill>
              <a:schemeClr val="accent6">
                <a:lumMod val="75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p:cNvCxnSpPr/>
            <p:nvPr/>
          </p:nvCxnSpPr>
          <p:spPr>
            <a:xfrm flipV="1">
              <a:off x="6668615" y="5157192"/>
              <a:ext cx="324000" cy="2"/>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6830616" y="4887381"/>
              <a:ext cx="2773" cy="629851"/>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7399429" y="5461709"/>
              <a:ext cx="360040" cy="224601"/>
            </a:xfrm>
            <a:prstGeom prst="rect">
              <a:avLst/>
            </a:prstGeom>
            <a:solidFill>
              <a:srgbClr val="00FFFF">
                <a:alpha val="50000"/>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p:cNvCxnSpPr/>
            <p:nvPr/>
          </p:nvCxnSpPr>
          <p:spPr>
            <a:xfrm flipV="1">
              <a:off x="7401117" y="5541866"/>
              <a:ext cx="359682" cy="2"/>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5954389" y="5541868"/>
              <a:ext cx="288000" cy="2"/>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7567587" y="5174258"/>
              <a:ext cx="2983" cy="720000"/>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pic>
          <p:nvPicPr>
            <p:cNvPr id="83" name="Picture 82"/>
            <p:cNvPicPr/>
            <p:nvPr/>
          </p:nvPicPr>
          <p:blipFill rotWithShape="1">
            <a:blip r:embed="rId5"/>
            <a:srcRect t="80471" r="14125"/>
            <a:stretch/>
          </p:blipFill>
          <p:spPr>
            <a:xfrm>
              <a:off x="5436096" y="6021288"/>
              <a:ext cx="2433817" cy="355258"/>
            </a:xfrm>
            <a:prstGeom prst="rect">
              <a:avLst/>
            </a:prstGeom>
            <a:ln>
              <a:noFill/>
            </a:ln>
          </p:spPr>
        </p:pic>
      </p:grpSp>
    </p:spTree>
    <p:extLst>
      <p:ext uri="{BB962C8B-B14F-4D97-AF65-F5344CB8AC3E}">
        <p14:creationId xmlns:p14="http://schemas.microsoft.com/office/powerpoint/2010/main" val="42263175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Gerade Verbindung 207"/>
          <p:cNvCxnSpPr/>
          <p:nvPr/>
        </p:nvCxnSpPr>
        <p:spPr>
          <a:xfrm>
            <a:off x="0" y="1052736"/>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77" y="40839"/>
            <a:ext cx="8784976" cy="553998"/>
          </a:xfrm>
          <a:prstGeom prst="rect">
            <a:avLst/>
          </a:prstGeom>
          <a:noFill/>
        </p:spPr>
        <p:txBody>
          <a:bodyPr wrap="square" rtlCol="0">
            <a:spAutoFit/>
          </a:bodyPr>
          <a:lstStyle/>
          <a:p>
            <a:r>
              <a:rPr lang="fr-BE" sz="3000" dirty="0" err="1" smtClean="0">
                <a:latin typeface="Arial" panose="020B0604020202020204" pitchFamily="34" charset="0"/>
                <a:cs typeface="Arial" panose="020B0604020202020204" pitchFamily="34" charset="0"/>
              </a:rPr>
              <a:t>Frequent</a:t>
            </a:r>
            <a:r>
              <a:rPr lang="fr-BE" sz="3000" dirty="0" smtClean="0">
                <a:latin typeface="Arial" panose="020B0604020202020204" pitchFamily="34" charset="0"/>
                <a:cs typeface="Arial" panose="020B0604020202020204" pitchFamily="34" charset="0"/>
              </a:rPr>
              <a:t> </a:t>
            </a:r>
            <a:r>
              <a:rPr lang="fr-BE" sz="3000" dirty="0" err="1" smtClean="0">
                <a:latin typeface="Arial" panose="020B0604020202020204" pitchFamily="34" charset="0"/>
                <a:cs typeface="Arial" panose="020B0604020202020204" pitchFamily="34" charset="0"/>
              </a:rPr>
              <a:t>napping</a:t>
            </a:r>
            <a:r>
              <a:rPr lang="fr-BE" sz="3000" dirty="0" smtClean="0">
                <a:latin typeface="Arial" panose="020B0604020202020204" pitchFamily="34" charset="0"/>
                <a:cs typeface="Arial" panose="020B0604020202020204" pitchFamily="34" charset="0"/>
              </a:rPr>
              <a:t>: Impact on </a:t>
            </a:r>
            <a:r>
              <a:rPr lang="fr-BE" sz="3000" dirty="0" err="1" smtClean="0">
                <a:latin typeface="Arial" panose="020B0604020202020204" pitchFamily="34" charset="0"/>
                <a:cs typeface="Arial" panose="020B0604020202020204" pitchFamily="34" charset="0"/>
              </a:rPr>
              <a:t>daily</a:t>
            </a:r>
            <a:r>
              <a:rPr lang="fr-BE" sz="3000" dirty="0" smtClean="0">
                <a:latin typeface="Arial" panose="020B0604020202020204" pitchFamily="34" charset="0"/>
                <a:cs typeface="Arial" panose="020B0604020202020204" pitchFamily="34" charset="0"/>
              </a:rPr>
              <a:t> « </a:t>
            </a:r>
            <a:r>
              <a:rPr lang="fr-BE" sz="3000" dirty="0" err="1" smtClean="0">
                <a:latin typeface="Arial" panose="020B0604020202020204" pitchFamily="34" charset="0"/>
                <a:cs typeface="Arial" panose="020B0604020202020204" pitchFamily="34" charset="0"/>
              </a:rPr>
              <a:t>sleep</a:t>
            </a:r>
            <a:r>
              <a:rPr lang="fr-BE" sz="3000" dirty="0" smtClean="0">
                <a:latin typeface="Arial" panose="020B0604020202020204" pitchFamily="34" charset="0"/>
                <a:cs typeface="Arial" panose="020B0604020202020204" pitchFamily="34" charset="0"/>
              </a:rPr>
              <a:t> » profile</a:t>
            </a:r>
            <a:endParaRPr lang="en-US" sz="3000" dirty="0">
              <a:latin typeface="Arial" panose="020B0604020202020204" pitchFamily="34" charset="0"/>
              <a:cs typeface="Arial" panose="020B0604020202020204" pitchFamily="34" charset="0"/>
            </a:endParaRPr>
          </a:p>
        </p:txBody>
      </p:sp>
      <p:pic>
        <p:nvPicPr>
          <p:cNvPr id="9" name="Рисунок 5" descr="Logo_CRC_IVI.tif"/>
          <p:cNvPicPr>
            <a:picLocks noChangeAspect="1"/>
          </p:cNvPicPr>
          <p:nvPr/>
        </p:nvPicPr>
        <p:blipFill>
          <a:blip r:embed="rId3" cstate="print"/>
          <a:srcRect l="7141" t="7899" r="82016" b="70411"/>
          <a:stretch>
            <a:fillRect/>
          </a:stretch>
        </p:blipFill>
        <p:spPr>
          <a:xfrm>
            <a:off x="8151582" y="552344"/>
            <a:ext cx="636677" cy="716416"/>
          </a:xfrm>
          <a:prstGeom prst="rect">
            <a:avLst/>
          </a:prstGeom>
        </p:spPr>
      </p:pic>
      <p:pic>
        <p:nvPicPr>
          <p:cNvPr id="10" name="Picture 9"/>
          <p:cNvPicPr/>
          <p:nvPr/>
        </p:nvPicPr>
        <p:blipFill>
          <a:blip r:embed="rId4"/>
          <a:stretch/>
        </p:blipFill>
        <p:spPr>
          <a:xfrm>
            <a:off x="179512" y="1268760"/>
            <a:ext cx="5118059" cy="2736304"/>
          </a:xfrm>
          <a:prstGeom prst="rect">
            <a:avLst/>
          </a:prstGeom>
          <a:ln>
            <a:noFill/>
          </a:ln>
        </p:spPr>
      </p:pic>
      <p:sp>
        <p:nvSpPr>
          <p:cNvPr id="2" name="TextBox 1"/>
          <p:cNvSpPr txBox="1"/>
          <p:nvPr/>
        </p:nvSpPr>
        <p:spPr>
          <a:xfrm>
            <a:off x="251520" y="1196752"/>
            <a:ext cx="7752052" cy="369332"/>
          </a:xfrm>
          <a:prstGeom prst="rect">
            <a:avLst/>
          </a:prstGeom>
          <a:solidFill>
            <a:schemeClr val="bg1"/>
          </a:solidFill>
        </p:spPr>
        <p:txBody>
          <a:bodyPr wrap="square" rtlCol="0">
            <a:spAutoFit/>
          </a:bodyPr>
          <a:lstStyle/>
          <a:p>
            <a:r>
              <a:rPr lang="fr-BE" dirty="0" err="1" smtClean="0">
                <a:latin typeface="Arial" panose="020B0604020202020204" pitchFamily="34" charset="0"/>
                <a:cs typeface="Arial" panose="020B0604020202020204" pitchFamily="34" charset="0"/>
              </a:rPr>
              <a:t>Average</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daily</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sleep</a:t>
            </a:r>
            <a:r>
              <a:rPr lang="fr-BE" dirty="0" smtClean="0">
                <a:latin typeface="Arial" panose="020B0604020202020204" pitchFamily="34" charset="0"/>
                <a:cs typeface="Arial" panose="020B0604020202020204" pitchFamily="34" charset="0"/>
              </a:rPr>
              <a:t> profile (</a:t>
            </a:r>
            <a:r>
              <a:rPr lang="fr-BE" dirty="0" err="1" smtClean="0">
                <a:latin typeface="Arial" panose="020B0604020202020204" pitchFamily="34" charset="0"/>
                <a:cs typeface="Arial" panose="020B0604020202020204" pitchFamily="34" charset="0"/>
              </a:rPr>
              <a:t>normalized</a:t>
            </a:r>
            <a:r>
              <a:rPr lang="fr-BE" dirty="0" smtClean="0">
                <a:latin typeface="Arial" panose="020B0604020202020204" pitchFamily="34" charset="0"/>
                <a:cs typeface="Arial" panose="020B0604020202020204" pitchFamily="34" charset="0"/>
              </a:rPr>
              <a:t> and </a:t>
            </a:r>
            <a:r>
              <a:rPr lang="fr-BE" dirty="0" err="1" smtClean="0">
                <a:latin typeface="Arial" panose="020B0604020202020204" pitchFamily="34" charset="0"/>
                <a:cs typeface="Arial" panose="020B0604020202020204" pitchFamily="34" charset="0"/>
              </a:rPr>
              <a:t>anchored</a:t>
            </a:r>
            <a:r>
              <a:rPr lang="fr-BE" dirty="0" smtClean="0">
                <a:latin typeface="Arial" panose="020B0604020202020204" pitchFamily="34" charset="0"/>
                <a:cs typeface="Arial" panose="020B0604020202020204" pitchFamily="34" charset="0"/>
              </a:rPr>
              <a:t> to DLMO)</a:t>
            </a:r>
            <a:endParaRPr lang="en-US" dirty="0">
              <a:latin typeface="Arial" panose="020B0604020202020204" pitchFamily="34" charset="0"/>
              <a:cs typeface="Arial" panose="020B0604020202020204" pitchFamily="34" charset="0"/>
            </a:endParaRPr>
          </a:p>
        </p:txBody>
      </p:sp>
      <p:grpSp>
        <p:nvGrpSpPr>
          <p:cNvPr id="16" name="Group 15"/>
          <p:cNvGrpSpPr/>
          <p:nvPr/>
        </p:nvGrpSpPr>
        <p:grpSpPr>
          <a:xfrm>
            <a:off x="107504" y="4110182"/>
            <a:ext cx="4428910" cy="2775202"/>
            <a:chOff x="143090" y="4110182"/>
            <a:chExt cx="4428910" cy="2775202"/>
          </a:xfrm>
        </p:grpSpPr>
        <p:pic>
          <p:nvPicPr>
            <p:cNvPr id="5" name="Picture 4"/>
            <p:cNvPicPr/>
            <p:nvPr/>
          </p:nvPicPr>
          <p:blipFill>
            <a:blip r:embed="rId5"/>
            <a:stretch/>
          </p:blipFill>
          <p:spPr>
            <a:xfrm>
              <a:off x="143090" y="4221087"/>
              <a:ext cx="4284894" cy="2664297"/>
            </a:xfrm>
            <a:prstGeom prst="rect">
              <a:avLst/>
            </a:prstGeom>
            <a:ln>
              <a:noFill/>
            </a:ln>
          </p:spPr>
        </p:pic>
        <p:sp>
          <p:nvSpPr>
            <p:cNvPr id="11" name="TextBox 10"/>
            <p:cNvSpPr txBox="1"/>
            <p:nvPr/>
          </p:nvSpPr>
          <p:spPr>
            <a:xfrm>
              <a:off x="323528" y="4110182"/>
              <a:ext cx="4248472" cy="369332"/>
            </a:xfrm>
            <a:prstGeom prst="rect">
              <a:avLst/>
            </a:prstGeom>
            <a:solidFill>
              <a:schemeClr val="bg1"/>
            </a:solidFill>
          </p:spPr>
          <p:txBody>
            <a:bodyPr wrap="square" rtlCol="0">
              <a:spAutoFit/>
            </a:bodyPr>
            <a:lstStyle/>
            <a:p>
              <a:r>
                <a:rPr lang="fr-BE" dirty="0" smtClean="0">
                  <a:latin typeface="Arial" panose="020B0604020202020204" pitchFamily="34" charset="0"/>
                  <a:cs typeface="Arial" panose="020B0604020202020204" pitchFamily="34" charset="0"/>
                </a:rPr>
                <a:t>Impact of nap </a:t>
              </a:r>
              <a:r>
                <a:rPr lang="fr-BE" dirty="0" err="1" smtClean="0">
                  <a:latin typeface="Arial" panose="020B0604020202020204" pitchFamily="34" charset="0"/>
                  <a:cs typeface="Arial" panose="020B0604020202020204" pitchFamily="34" charset="0"/>
                </a:rPr>
                <a:t>frequency</a:t>
              </a:r>
              <a:r>
                <a:rPr lang="fr-BE"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grpSp>
      <p:grpSp>
        <p:nvGrpSpPr>
          <p:cNvPr id="17" name="Group 16"/>
          <p:cNvGrpSpPr/>
          <p:nvPr/>
        </p:nvGrpSpPr>
        <p:grpSpPr>
          <a:xfrm>
            <a:off x="5148064" y="4077072"/>
            <a:ext cx="4248472" cy="2486093"/>
            <a:chOff x="5148064" y="4077072"/>
            <a:chExt cx="4248472" cy="2486093"/>
          </a:xfrm>
        </p:grpSpPr>
        <p:pic>
          <p:nvPicPr>
            <p:cNvPr id="15" name="Picture 14"/>
            <p:cNvPicPr>
              <a:picLocks noChangeAspect="1"/>
            </p:cNvPicPr>
            <p:nvPr/>
          </p:nvPicPr>
          <p:blipFill rotWithShape="1">
            <a:blip r:embed="rId6"/>
            <a:srcRect l="52112" t="35589" r="36071" b="48440"/>
            <a:stretch/>
          </p:blipFill>
          <p:spPr>
            <a:xfrm>
              <a:off x="5508104" y="4543304"/>
              <a:ext cx="2656762" cy="2019861"/>
            </a:xfrm>
            <a:prstGeom prst="rect">
              <a:avLst/>
            </a:prstGeom>
          </p:spPr>
        </p:pic>
        <p:sp>
          <p:nvSpPr>
            <p:cNvPr id="18" name="TextBox 17"/>
            <p:cNvSpPr txBox="1"/>
            <p:nvPr/>
          </p:nvSpPr>
          <p:spPr>
            <a:xfrm>
              <a:off x="5148064" y="4077072"/>
              <a:ext cx="4248472" cy="369332"/>
            </a:xfrm>
            <a:prstGeom prst="rect">
              <a:avLst/>
            </a:prstGeom>
            <a:solidFill>
              <a:schemeClr val="bg1"/>
            </a:solidFill>
          </p:spPr>
          <p:txBody>
            <a:bodyPr wrap="square" rtlCol="0">
              <a:spAutoFit/>
            </a:bodyPr>
            <a:lstStyle/>
            <a:p>
              <a:r>
                <a:rPr lang="fr-BE" dirty="0" smtClean="0">
                  <a:latin typeface="Arial" panose="020B0604020202020204" pitchFamily="34" charset="0"/>
                  <a:cs typeface="Arial" panose="020B0604020202020204" pitchFamily="34" charset="0"/>
                </a:rPr>
                <a:t>Association </a:t>
              </a:r>
              <a:r>
                <a:rPr lang="fr-BE" dirty="0" err="1" smtClean="0">
                  <a:latin typeface="Arial" panose="020B0604020202020204" pitchFamily="34" charset="0"/>
                  <a:cs typeface="Arial" panose="020B0604020202020204" pitchFamily="34" charset="0"/>
                </a:rPr>
                <a:t>with</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sleep</a:t>
              </a:r>
              <a:r>
                <a:rPr lang="fr-BE" dirty="0" smtClean="0">
                  <a:latin typeface="Arial" panose="020B0604020202020204" pitchFamily="34" charset="0"/>
                  <a:cs typeface="Arial" panose="020B0604020202020204" pitchFamily="34" charset="0"/>
                </a:rPr>
                <a:t> markers? </a:t>
              </a:r>
              <a:endParaRPr lang="en-US" dirty="0">
                <a:latin typeface="Arial" panose="020B0604020202020204" pitchFamily="34" charset="0"/>
                <a:cs typeface="Arial" panose="020B0604020202020204" pitchFamily="34" charset="0"/>
              </a:endParaRPr>
            </a:p>
          </p:txBody>
        </p:sp>
      </p:grpSp>
      <p:pic>
        <p:nvPicPr>
          <p:cNvPr id="25" name="Picture 24"/>
          <p:cNvPicPr/>
          <p:nvPr/>
        </p:nvPicPr>
        <p:blipFill rotWithShape="1">
          <a:blip r:embed="rId5"/>
          <a:srcRect t="81049"/>
          <a:stretch/>
        </p:blipFill>
        <p:spPr>
          <a:xfrm>
            <a:off x="143090" y="3356992"/>
            <a:ext cx="5220998" cy="504920"/>
          </a:xfrm>
          <a:prstGeom prst="rect">
            <a:avLst/>
          </a:prstGeom>
          <a:ln>
            <a:noFill/>
          </a:ln>
        </p:spPr>
      </p:pic>
      <p:sp>
        <p:nvSpPr>
          <p:cNvPr id="19" name="Rectangle 18"/>
          <p:cNvSpPr/>
          <p:nvPr/>
        </p:nvSpPr>
        <p:spPr>
          <a:xfrm>
            <a:off x="251520" y="3827938"/>
            <a:ext cx="5148990" cy="2491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012160" y="6381328"/>
            <a:ext cx="2520280" cy="307777"/>
          </a:xfrm>
          <a:prstGeom prst="rect">
            <a:avLst/>
          </a:prstGeom>
          <a:solidFill>
            <a:schemeClr val="bg1"/>
          </a:solidFill>
        </p:spPr>
        <p:txBody>
          <a:bodyPr wrap="square" rtlCol="0">
            <a:spAutoFit/>
          </a:bodyPr>
          <a:lstStyle/>
          <a:p>
            <a:r>
              <a:rPr lang="fr-BE" sz="1400" dirty="0" err="1" smtClean="0">
                <a:latin typeface="Arial" panose="020B0604020202020204" pitchFamily="34" charset="0"/>
                <a:cs typeface="Arial" panose="020B0604020202020204" pitchFamily="34" charset="0"/>
              </a:rPr>
              <a:t>Daytime</a:t>
            </a:r>
            <a:r>
              <a:rPr lang="fr-BE" sz="1400" dirty="0" smtClean="0">
                <a:latin typeface="Arial" panose="020B0604020202020204" pitchFamily="34" charset="0"/>
                <a:cs typeface="Arial" panose="020B0604020202020204" pitchFamily="34" charset="0"/>
              </a:rPr>
              <a:t> </a:t>
            </a:r>
            <a:r>
              <a:rPr lang="fr-BE" sz="1400" dirty="0" err="1" smtClean="0">
                <a:latin typeface="Arial" panose="020B0604020202020204" pitchFamily="34" charset="0"/>
                <a:cs typeface="Arial" panose="020B0604020202020204" pitchFamily="34" charset="0"/>
              </a:rPr>
              <a:t>rest</a:t>
            </a:r>
            <a:r>
              <a:rPr lang="fr-BE" sz="1400" dirty="0" smtClean="0">
                <a:latin typeface="Arial" panose="020B0604020202020204" pitchFamily="34" charset="0"/>
                <a:cs typeface="Arial" panose="020B0604020202020204" pitchFamily="34" charset="0"/>
              </a:rPr>
              <a:t> (composite)</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62073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Gerade Verbindung 207"/>
          <p:cNvCxnSpPr/>
          <p:nvPr/>
        </p:nvCxnSpPr>
        <p:spPr>
          <a:xfrm>
            <a:off x="0" y="1052736"/>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5765"/>
            <a:ext cx="9029219" cy="1015663"/>
          </a:xfrm>
          <a:prstGeom prst="rect">
            <a:avLst/>
          </a:prstGeom>
          <a:noFill/>
        </p:spPr>
        <p:txBody>
          <a:bodyPr wrap="square" rtlCol="0">
            <a:spAutoFit/>
          </a:bodyPr>
          <a:lstStyle/>
          <a:p>
            <a:r>
              <a:rPr lang="fr-BE" sz="3000" dirty="0" smtClean="0">
                <a:latin typeface="Arial" panose="020B0604020202020204" pitchFamily="34" charset="0"/>
                <a:cs typeface="Arial" panose="020B0604020202020204" pitchFamily="34" charset="0"/>
              </a:rPr>
              <a:t>Impact of nap </a:t>
            </a:r>
            <a:r>
              <a:rPr lang="fr-BE" sz="3000" dirty="0" err="1" smtClean="0">
                <a:latin typeface="Arial" panose="020B0604020202020204" pitchFamily="34" charset="0"/>
                <a:cs typeface="Arial" panose="020B0604020202020204" pitchFamily="34" charset="0"/>
              </a:rPr>
              <a:t>phenotype</a:t>
            </a:r>
            <a:r>
              <a:rPr lang="fr-BE" sz="3000" dirty="0" smtClean="0">
                <a:latin typeface="Arial" panose="020B0604020202020204" pitchFamily="34" charset="0"/>
                <a:cs typeface="Arial" panose="020B0604020202020204" pitchFamily="34" charset="0"/>
              </a:rPr>
              <a:t> on </a:t>
            </a:r>
            <a:r>
              <a:rPr lang="fr-BE" sz="3000" dirty="0" err="1" smtClean="0">
                <a:latin typeface="Arial" panose="020B0604020202020204" pitchFamily="34" charset="0"/>
                <a:cs typeface="Arial" panose="020B0604020202020204" pitchFamily="34" charset="0"/>
              </a:rPr>
              <a:t>cerebral</a:t>
            </a:r>
            <a:r>
              <a:rPr lang="fr-BE" sz="3000" dirty="0" smtClean="0">
                <a:latin typeface="Arial" panose="020B0604020202020204" pitchFamily="34" charset="0"/>
                <a:cs typeface="Arial" panose="020B0604020202020204" pitchFamily="34" charset="0"/>
              </a:rPr>
              <a:t> </a:t>
            </a:r>
            <a:r>
              <a:rPr lang="fr-BE" sz="3000" dirty="0" err="1" smtClean="0">
                <a:latin typeface="Arial" panose="020B0604020202020204" pitchFamily="34" charset="0"/>
                <a:cs typeface="Arial" panose="020B0604020202020204" pitchFamily="34" charset="0"/>
              </a:rPr>
              <a:t>correlates</a:t>
            </a:r>
            <a:r>
              <a:rPr lang="fr-BE" sz="3000" dirty="0" smtClean="0">
                <a:latin typeface="Arial" panose="020B0604020202020204" pitchFamily="34" charset="0"/>
                <a:cs typeface="Arial" panose="020B0604020202020204" pitchFamily="34" charset="0"/>
              </a:rPr>
              <a:t> in the </a:t>
            </a:r>
            <a:r>
              <a:rPr lang="fr-BE" sz="3000" dirty="0" err="1" smtClean="0">
                <a:latin typeface="Arial" panose="020B0604020202020204" pitchFamily="34" charset="0"/>
                <a:cs typeface="Arial" panose="020B0604020202020204" pitchFamily="34" charset="0"/>
              </a:rPr>
              <a:t>aged</a:t>
            </a:r>
            <a:r>
              <a:rPr lang="fr-BE" sz="3000" dirty="0" smtClean="0">
                <a:latin typeface="Arial" panose="020B0604020202020204" pitchFamily="34" charset="0"/>
                <a:cs typeface="Arial" panose="020B0604020202020204" pitchFamily="34" charset="0"/>
              </a:rPr>
              <a:t>?</a:t>
            </a:r>
          </a:p>
        </p:txBody>
      </p:sp>
      <p:pic>
        <p:nvPicPr>
          <p:cNvPr id="16" name="Рисунок 5" descr="Logo_CRC_IVI.tif"/>
          <p:cNvPicPr>
            <a:picLocks noChangeAspect="1"/>
          </p:cNvPicPr>
          <p:nvPr/>
        </p:nvPicPr>
        <p:blipFill>
          <a:blip r:embed="rId3" cstate="print"/>
          <a:srcRect l="7141" t="7899" r="82016" b="70411"/>
          <a:stretch>
            <a:fillRect/>
          </a:stretch>
        </p:blipFill>
        <p:spPr>
          <a:xfrm>
            <a:off x="8151582" y="552344"/>
            <a:ext cx="636677" cy="716416"/>
          </a:xfrm>
          <a:prstGeom prst="rect">
            <a:avLst/>
          </a:prstGeom>
        </p:spPr>
      </p:pic>
      <p:grpSp>
        <p:nvGrpSpPr>
          <p:cNvPr id="3" name="Group 2"/>
          <p:cNvGrpSpPr/>
          <p:nvPr/>
        </p:nvGrpSpPr>
        <p:grpSpPr>
          <a:xfrm>
            <a:off x="732826" y="2100949"/>
            <a:ext cx="7737095" cy="3445065"/>
            <a:chOff x="732826" y="2100949"/>
            <a:chExt cx="7737095" cy="3445065"/>
          </a:xfrm>
        </p:grpSpPr>
        <p:sp>
          <p:nvSpPr>
            <p:cNvPr id="7" name="Espace réservé du contenu 2"/>
            <p:cNvSpPr txBox="1"/>
            <p:nvPr/>
          </p:nvSpPr>
          <p:spPr>
            <a:xfrm>
              <a:off x="1442174" y="2100949"/>
              <a:ext cx="4835626" cy="321874"/>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endParaRPr lang="fr-FR" sz="1125" dirty="0"/>
            </a:p>
          </p:txBody>
        </p:sp>
        <p:grpSp>
          <p:nvGrpSpPr>
            <p:cNvPr id="21" name="Groupe 37"/>
            <p:cNvGrpSpPr/>
            <p:nvPr/>
          </p:nvGrpSpPr>
          <p:grpSpPr>
            <a:xfrm>
              <a:off x="3294326" y="2618516"/>
              <a:ext cx="2663313" cy="2345260"/>
              <a:chOff x="2208109" y="2643250"/>
              <a:chExt cx="4191937" cy="3488220"/>
            </a:xfrm>
          </p:grpSpPr>
          <p:sp>
            <p:nvSpPr>
              <p:cNvPr id="24" name="CustomShape 2"/>
              <p:cNvSpPr/>
              <p:nvPr/>
            </p:nvSpPr>
            <p:spPr>
              <a:xfrm>
                <a:off x="2343953" y="2765707"/>
                <a:ext cx="1440000" cy="82846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61229" tIns="30614" rIns="61229" bIns="30614"/>
              <a:lstStyle/>
              <a:p>
                <a:pPr algn="ctr">
                  <a:lnSpc>
                    <a:spcPct val="100000"/>
                  </a:lnSpc>
                </a:pPr>
                <a:endParaRPr lang="fr-BE" sz="1225" spc="-1" dirty="0">
                  <a:solidFill>
                    <a:srgbClr val="000000"/>
                  </a:solidFill>
                  <a:uFill>
                    <a:solidFill>
                      <a:srgbClr val="FFFFFF"/>
                    </a:solidFill>
                  </a:uFill>
                  <a:latin typeface="Arial"/>
                </a:endParaRPr>
              </a:p>
              <a:p>
                <a:pPr algn="ctr">
                  <a:lnSpc>
                    <a:spcPct val="100000"/>
                  </a:lnSpc>
                </a:pPr>
                <a:r>
                  <a:rPr lang="fr-BE" sz="1225" spc="-1" dirty="0">
                    <a:solidFill>
                      <a:srgbClr val="FFFFFF"/>
                    </a:solidFill>
                    <a:uFill>
                      <a:solidFill>
                        <a:srgbClr val="FFFFFF"/>
                      </a:solidFill>
                    </a:uFill>
                    <a:latin typeface="Trebuchet MS"/>
                  </a:rPr>
                  <a:t>K Q B L G F</a:t>
                </a:r>
                <a:endParaRPr lang="fr-BE" sz="1225" spc="-1" dirty="0">
                  <a:solidFill>
                    <a:srgbClr val="000000"/>
                  </a:solidFill>
                  <a:uFill>
                    <a:solidFill>
                      <a:srgbClr val="FFFFFF"/>
                    </a:solidFill>
                  </a:uFill>
                  <a:latin typeface="Arial"/>
                </a:endParaRPr>
              </a:p>
              <a:p>
                <a:pPr algn="ctr">
                  <a:lnSpc>
                    <a:spcPct val="100000"/>
                  </a:lnSpc>
                </a:pPr>
                <a:r>
                  <a:rPr lang="fr-BE" sz="1225" spc="-1" dirty="0">
                    <a:solidFill>
                      <a:srgbClr val="FFFFFF"/>
                    </a:solidFill>
                    <a:uFill>
                      <a:solidFill>
                        <a:srgbClr val="FFFFFF"/>
                      </a:solidFill>
                    </a:uFill>
                    <a:latin typeface="Trebuchet MS"/>
                  </a:rPr>
                  <a:t> </a:t>
                </a:r>
                <a:endParaRPr lang="fr-BE" sz="1225" spc="-1" dirty="0">
                  <a:solidFill>
                    <a:srgbClr val="000000"/>
                  </a:solidFill>
                  <a:uFill>
                    <a:solidFill>
                      <a:srgbClr val="FFFFFF"/>
                    </a:solidFill>
                  </a:uFill>
                  <a:latin typeface="Arial"/>
                </a:endParaRPr>
              </a:p>
            </p:txBody>
          </p:sp>
          <p:sp>
            <p:nvSpPr>
              <p:cNvPr id="25" name="CustomShape 6"/>
              <p:cNvSpPr/>
              <p:nvPr/>
            </p:nvSpPr>
            <p:spPr>
              <a:xfrm>
                <a:off x="3912378" y="4249229"/>
                <a:ext cx="1440000" cy="827807"/>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61229" tIns="30614" rIns="61229" bIns="30614"/>
              <a:lstStyle/>
              <a:p>
                <a:pPr algn="ctr">
                  <a:lnSpc>
                    <a:spcPct val="100000"/>
                  </a:lnSpc>
                </a:pPr>
                <a:endParaRPr lang="fr-BE" sz="1225" spc="-1" dirty="0">
                  <a:solidFill>
                    <a:srgbClr val="000000"/>
                  </a:solidFill>
                  <a:uFill>
                    <a:solidFill>
                      <a:srgbClr val="FFFFFF"/>
                    </a:solidFill>
                  </a:uFill>
                  <a:latin typeface="Arial"/>
                </a:endParaRPr>
              </a:p>
              <a:p>
                <a:pPr algn="ctr">
                  <a:lnSpc>
                    <a:spcPct val="100000"/>
                  </a:lnSpc>
                </a:pPr>
                <a:r>
                  <a:rPr lang="fr-BE" sz="1225" spc="-1" dirty="0">
                    <a:solidFill>
                      <a:srgbClr val="FFFFFF"/>
                    </a:solidFill>
                    <a:uFill>
                      <a:solidFill>
                        <a:srgbClr val="FFFFFF"/>
                      </a:solidFill>
                    </a:uFill>
                    <a:latin typeface="Trebuchet MS"/>
                  </a:rPr>
                  <a:t>k </a:t>
                </a:r>
                <a:endParaRPr lang="fr-BE" sz="1225" spc="-1" dirty="0">
                  <a:solidFill>
                    <a:srgbClr val="000000"/>
                  </a:solidFill>
                  <a:uFill>
                    <a:solidFill>
                      <a:srgbClr val="FFFFFF"/>
                    </a:solidFill>
                  </a:uFill>
                  <a:latin typeface="Arial"/>
                </a:endParaRPr>
              </a:p>
              <a:p>
                <a:pPr algn="ctr">
                  <a:lnSpc>
                    <a:spcPct val="100000"/>
                  </a:lnSpc>
                </a:pPr>
                <a:endParaRPr lang="fr-BE" sz="1225" spc="-1" dirty="0">
                  <a:solidFill>
                    <a:srgbClr val="000000"/>
                  </a:solidFill>
                  <a:uFill>
                    <a:solidFill>
                      <a:srgbClr val="FFFFFF"/>
                    </a:solidFill>
                  </a:uFill>
                  <a:latin typeface="Arial"/>
                </a:endParaRPr>
              </a:p>
            </p:txBody>
          </p:sp>
          <p:sp>
            <p:nvSpPr>
              <p:cNvPr id="26" name="Line 28"/>
              <p:cNvSpPr/>
              <p:nvPr/>
            </p:nvSpPr>
            <p:spPr>
              <a:xfrm>
                <a:off x="2208109" y="2643250"/>
                <a:ext cx="170786" cy="122457"/>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7" name="CustomShape 29"/>
              <p:cNvSpPr/>
              <p:nvPr/>
            </p:nvSpPr>
            <p:spPr>
              <a:xfrm>
                <a:off x="6189094" y="5977338"/>
                <a:ext cx="210952" cy="154132"/>
              </a:xfrm>
              <a:custGeom>
                <a:avLst/>
                <a:gdLst/>
                <a:ahLst/>
                <a:cxnLst/>
                <a:rect l="l" t="t" r="r" b="b"/>
                <a:pathLst>
                  <a:path w="21600" h="21600">
                    <a:moveTo>
                      <a:pt x="0" y="0"/>
                    </a:moveTo>
                    <a:lnTo>
                      <a:pt x="21600" y="21600"/>
                    </a:lnTo>
                  </a:path>
                </a:pathLst>
              </a:custGeom>
              <a:noFill/>
              <a:ln w="19080">
                <a:solidFill>
                  <a:srgbClr val="000000"/>
                </a:solidFill>
                <a:round/>
                <a:tailEnd type="triangle" w="med" len="med"/>
              </a:ln>
            </p:spPr>
            <p:style>
              <a:lnRef idx="0">
                <a:scrgbClr r="0" g="0" b="0"/>
              </a:lnRef>
              <a:fillRef idx="0">
                <a:scrgbClr r="0" g="0" b="0"/>
              </a:fillRef>
              <a:effectRef idx="0">
                <a:scrgbClr r="0" g="0" b="0"/>
              </a:effectRef>
              <a:fontRef idx="minor"/>
            </p:style>
          </p:sp>
          <p:grpSp>
            <p:nvGrpSpPr>
              <p:cNvPr id="30" name="Groupe 46">
                <a:extLst>
                  <a:ext uri="{FF2B5EF4-FFF2-40B4-BE49-F238E27FC236}">
                    <a16:creationId xmlns:a16="http://schemas.microsoft.com/office/drawing/2014/main" xmlns="" id="{AD06B55A-74AC-4B4B-A509-1998C30FA8E5}"/>
                  </a:ext>
                </a:extLst>
              </p:cNvPr>
              <p:cNvGrpSpPr/>
              <p:nvPr/>
            </p:nvGrpSpPr>
            <p:grpSpPr>
              <a:xfrm>
                <a:off x="3186336" y="3575924"/>
                <a:ext cx="1440000" cy="755322"/>
                <a:chOff x="6001358" y="1761829"/>
                <a:chExt cx="1404000" cy="874565"/>
              </a:xfrm>
            </p:grpSpPr>
            <p:sp>
              <p:nvSpPr>
                <p:cNvPr id="34" name="ZoneTexte 50">
                  <a:extLst>
                    <a:ext uri="{FF2B5EF4-FFF2-40B4-BE49-F238E27FC236}">
                      <a16:creationId xmlns:a16="http://schemas.microsoft.com/office/drawing/2014/main" xmlns="" id="{C33CBFB1-0010-4C63-8162-59D8232FACC7}"/>
                    </a:ext>
                  </a:extLst>
                </p:cNvPr>
                <p:cNvSpPr txBox="1"/>
                <p:nvPr/>
              </p:nvSpPr>
              <p:spPr>
                <a:xfrm>
                  <a:off x="6001358" y="1761829"/>
                  <a:ext cx="1404000" cy="874565"/>
                </a:xfrm>
                <a:prstGeom prst="rect">
                  <a:avLst/>
                </a:prstGeom>
                <a:solidFill>
                  <a:schemeClr val="tx1"/>
                </a:solidFill>
              </p:spPr>
              <p:txBody>
                <a:bodyPr wrap="square" rtlCol="0">
                  <a:spAutoFit/>
                </a:bodyPr>
                <a:lstStyle/>
                <a:p>
                  <a:pPr algn="ctr"/>
                  <a:endParaRPr lang="fr-BE" sz="1350" dirty="0">
                    <a:solidFill>
                      <a:schemeClr val="bg1"/>
                    </a:solidFill>
                  </a:endParaRPr>
                </a:p>
                <a:p>
                  <a:pPr algn="ctr"/>
                  <a:endParaRPr lang="fr-BE" sz="1350" dirty="0">
                    <a:solidFill>
                      <a:schemeClr val="bg1"/>
                    </a:solidFill>
                  </a:endParaRPr>
                </a:p>
              </p:txBody>
            </p:sp>
            <p:cxnSp>
              <p:nvCxnSpPr>
                <p:cNvPr id="35" name="Connecteur droit 51">
                  <a:extLst>
                    <a:ext uri="{FF2B5EF4-FFF2-40B4-BE49-F238E27FC236}">
                      <a16:creationId xmlns:a16="http://schemas.microsoft.com/office/drawing/2014/main" xmlns="" id="{C12E731E-B646-4A96-8157-87F1A19E34A8}"/>
                    </a:ext>
                  </a:extLst>
                </p:cNvPr>
                <p:cNvCxnSpPr/>
                <p:nvPr/>
              </p:nvCxnSpPr>
              <p:spPr>
                <a:xfrm flipH="1">
                  <a:off x="6703357" y="2123214"/>
                  <a:ext cx="1335" cy="3600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cteur droit 52">
                  <a:extLst>
                    <a:ext uri="{FF2B5EF4-FFF2-40B4-BE49-F238E27FC236}">
                      <a16:creationId xmlns:a16="http://schemas.microsoft.com/office/drawing/2014/main" xmlns="" id="{423FCD26-9A4B-4474-A577-FECA316E711C}"/>
                    </a:ext>
                  </a:extLst>
                </p:cNvPr>
                <p:cNvCxnSpPr/>
                <p:nvPr/>
              </p:nvCxnSpPr>
              <p:spPr>
                <a:xfrm rot="16200000" flipH="1">
                  <a:off x="6702895" y="2122752"/>
                  <a:ext cx="924" cy="360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ZoneTexte 47">
                <a:extLst>
                  <a:ext uri="{FF2B5EF4-FFF2-40B4-BE49-F238E27FC236}">
                    <a16:creationId xmlns:a16="http://schemas.microsoft.com/office/drawing/2014/main" xmlns="" id="{A47B3A92-CB72-4AC6-BF26-EB3B65E20F66}"/>
                  </a:ext>
                </a:extLst>
              </p:cNvPr>
              <p:cNvSpPr txBox="1"/>
              <p:nvPr/>
            </p:nvSpPr>
            <p:spPr>
              <a:xfrm>
                <a:off x="4811440" y="5021643"/>
                <a:ext cx="1440000" cy="972000"/>
              </a:xfrm>
              <a:prstGeom prst="rect">
                <a:avLst/>
              </a:prstGeom>
              <a:solidFill>
                <a:schemeClr val="tx1"/>
              </a:solidFill>
            </p:spPr>
            <p:txBody>
              <a:bodyPr wrap="square" rtlCol="0">
                <a:noAutofit/>
              </a:bodyPr>
              <a:lstStyle/>
              <a:p>
                <a:pPr algn="ctr"/>
                <a:endParaRPr lang="fr-BE" sz="1350" dirty="0">
                  <a:solidFill>
                    <a:schemeClr val="bg1"/>
                  </a:solidFill>
                </a:endParaRPr>
              </a:p>
              <a:p>
                <a:pPr algn="ctr"/>
                <a:endParaRPr lang="fr-BE" sz="1350" dirty="0">
                  <a:solidFill>
                    <a:schemeClr val="bg1"/>
                  </a:solidFill>
                </a:endParaRPr>
              </a:p>
            </p:txBody>
          </p:sp>
          <p:cxnSp>
            <p:nvCxnSpPr>
              <p:cNvPr id="32" name="Connecteur droit 48">
                <a:extLst>
                  <a:ext uri="{FF2B5EF4-FFF2-40B4-BE49-F238E27FC236}">
                    <a16:creationId xmlns:a16="http://schemas.microsoft.com/office/drawing/2014/main" xmlns="" id="{FA3134B0-B2DD-45E9-9BB8-1A14CAD59187}"/>
                  </a:ext>
                </a:extLst>
              </p:cNvPr>
              <p:cNvCxnSpPr/>
              <p:nvPr/>
            </p:nvCxnSpPr>
            <p:spPr>
              <a:xfrm flipH="1">
                <a:off x="5513439" y="5383028"/>
                <a:ext cx="1335" cy="3600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necteur droit 49">
                <a:extLst>
                  <a:ext uri="{FF2B5EF4-FFF2-40B4-BE49-F238E27FC236}">
                    <a16:creationId xmlns:a16="http://schemas.microsoft.com/office/drawing/2014/main" xmlns="" id="{FB7320F3-901C-4B96-89C1-7E41D0EB7B7B}"/>
                  </a:ext>
                </a:extLst>
              </p:cNvPr>
              <p:cNvCxnSpPr/>
              <p:nvPr/>
            </p:nvCxnSpPr>
            <p:spPr>
              <a:xfrm rot="16200000" flipH="1">
                <a:off x="5512977" y="5382566"/>
                <a:ext cx="924" cy="36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Espace réservé du contenu 2"/>
            <p:cNvSpPr txBox="1"/>
            <p:nvPr/>
          </p:nvSpPr>
          <p:spPr>
            <a:xfrm>
              <a:off x="732826" y="2204864"/>
              <a:ext cx="7737095" cy="321874"/>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dirty="0">
                  <a:solidFill>
                    <a:schemeClr val="tx1"/>
                  </a:solidFill>
                </a:rPr>
                <a:t>Sternberg </a:t>
              </a:r>
              <a:r>
                <a:rPr lang="fr-FR" dirty="0" err="1">
                  <a:solidFill>
                    <a:schemeClr val="tx1"/>
                  </a:solidFill>
                </a:rPr>
                <a:t>task</a:t>
              </a:r>
              <a:r>
                <a:rPr lang="fr-FR" dirty="0">
                  <a:solidFill>
                    <a:schemeClr val="tx1"/>
                  </a:solidFill>
                </a:rPr>
                <a:t> in a 3T MRI scanner</a:t>
              </a:r>
              <a:endParaRPr lang="fr-FR" sz="1500" dirty="0">
                <a:solidFill>
                  <a:srgbClr val="0070C0"/>
                </a:solidFill>
              </a:endParaRPr>
            </a:p>
            <a:p>
              <a:endParaRPr lang="fr-FR" sz="1125" dirty="0"/>
            </a:p>
          </p:txBody>
        </p:sp>
        <p:sp>
          <p:nvSpPr>
            <p:cNvPr id="39" name="Espace réservé du contenu 2"/>
            <p:cNvSpPr txBox="1"/>
            <p:nvPr/>
          </p:nvSpPr>
          <p:spPr>
            <a:xfrm>
              <a:off x="732826" y="5224140"/>
              <a:ext cx="7737095" cy="321874"/>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dirty="0" err="1">
                  <a:solidFill>
                    <a:schemeClr val="tx1"/>
                  </a:solidFill>
                </a:rPr>
                <a:t>Working</a:t>
              </a:r>
              <a:r>
                <a:rPr lang="fr-FR" dirty="0">
                  <a:solidFill>
                    <a:schemeClr val="tx1"/>
                  </a:solidFill>
                </a:rPr>
                <a:t> memory (WM) </a:t>
              </a:r>
              <a:r>
                <a:rPr lang="fr-FR" dirty="0" err="1" smtClean="0">
                  <a:solidFill>
                    <a:schemeClr val="tx1"/>
                  </a:solidFill>
                </a:rPr>
                <a:t>load</a:t>
              </a:r>
              <a:r>
                <a:rPr lang="fr-FR" dirty="0" smtClean="0">
                  <a:solidFill>
                    <a:schemeClr val="tx1"/>
                  </a:solidFill>
                </a:rPr>
                <a:t>: 2 </a:t>
              </a:r>
              <a:r>
                <a:rPr lang="fr-FR" dirty="0">
                  <a:solidFill>
                    <a:schemeClr val="tx1"/>
                  </a:solidFill>
                </a:rPr>
                <a:t>(</a:t>
              </a:r>
              <a:r>
                <a:rPr lang="fr-FR" dirty="0" err="1">
                  <a:solidFill>
                    <a:schemeClr val="tx1"/>
                  </a:solidFill>
                </a:rPr>
                <a:t>low</a:t>
              </a:r>
              <a:r>
                <a:rPr lang="fr-FR" dirty="0">
                  <a:solidFill>
                    <a:schemeClr val="tx1"/>
                  </a:solidFill>
                </a:rPr>
                <a:t> </a:t>
              </a:r>
              <a:r>
                <a:rPr lang="fr-FR" dirty="0" err="1">
                  <a:solidFill>
                    <a:schemeClr val="tx1"/>
                  </a:solidFill>
                </a:rPr>
                <a:t>load</a:t>
              </a:r>
              <a:r>
                <a:rPr lang="fr-FR" dirty="0">
                  <a:solidFill>
                    <a:schemeClr val="tx1"/>
                  </a:solidFill>
                </a:rPr>
                <a:t>) to 7 (high </a:t>
              </a:r>
              <a:r>
                <a:rPr lang="fr-FR" dirty="0" err="1">
                  <a:solidFill>
                    <a:schemeClr val="tx1"/>
                  </a:solidFill>
                </a:rPr>
                <a:t>load</a:t>
              </a:r>
              <a:r>
                <a:rPr lang="fr-FR" dirty="0">
                  <a:solidFill>
                    <a:schemeClr val="tx1"/>
                  </a:solidFill>
                </a:rPr>
                <a:t>) </a:t>
              </a:r>
              <a:r>
                <a:rPr lang="fr-FR" dirty="0" err="1">
                  <a:solidFill>
                    <a:schemeClr val="tx1"/>
                  </a:solidFill>
                </a:rPr>
                <a:t>letters</a:t>
              </a:r>
              <a:endParaRPr lang="fr-FR" sz="1125" dirty="0"/>
            </a:p>
          </p:txBody>
        </p:sp>
      </p:grpSp>
      <p:sp>
        <p:nvSpPr>
          <p:cNvPr id="2" name="Rectangle 1"/>
          <p:cNvSpPr/>
          <p:nvPr/>
        </p:nvSpPr>
        <p:spPr>
          <a:xfrm>
            <a:off x="-1884" y="1246967"/>
            <a:ext cx="2411238" cy="461665"/>
          </a:xfrm>
          <a:prstGeom prst="rect">
            <a:avLst/>
          </a:prstGeom>
        </p:spPr>
        <p:txBody>
          <a:bodyPr wrap="none">
            <a:spAutoFit/>
          </a:bodyPr>
          <a:lstStyle/>
          <a:p>
            <a:r>
              <a:rPr lang="fr-BE" sz="2400" dirty="0" err="1" smtClean="0">
                <a:latin typeface="Arial" panose="020B0604020202020204" pitchFamily="34" charset="0"/>
                <a:cs typeface="Arial" panose="020B0604020202020204" pitchFamily="34" charset="0"/>
              </a:rPr>
              <a:t>Preliminary</a:t>
            </a:r>
            <a:r>
              <a:rPr lang="fr-BE" sz="2400" dirty="0" smtClean="0">
                <a:latin typeface="Arial" panose="020B0604020202020204" pitchFamily="34" charset="0"/>
                <a:cs typeface="Arial" panose="020B0604020202020204" pitchFamily="34" charset="0"/>
              </a:rPr>
              <a:t> data</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774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Rechteck 181"/>
          <p:cNvSpPr/>
          <p:nvPr/>
        </p:nvSpPr>
        <p:spPr>
          <a:xfrm>
            <a:off x="3567327" y="3520168"/>
            <a:ext cx="899500" cy="1353600"/>
          </a:xfrm>
          <a:prstGeom prst="rect">
            <a:avLst/>
          </a:prstGeom>
          <a:solidFill>
            <a:srgbClr val="B6D4EC">
              <a:alpha val="40784"/>
            </a:srgbClr>
          </a:solidFill>
          <a:ln w="9525">
            <a:solidFill>
              <a:srgbClr val="A6C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200" name="Gerade Verbindung 199"/>
          <p:cNvCxnSpPr/>
          <p:nvPr/>
        </p:nvCxnSpPr>
        <p:spPr>
          <a:xfrm>
            <a:off x="4352721" y="4775342"/>
            <a:ext cx="107568" cy="13730"/>
          </a:xfrm>
          <a:prstGeom prst="line">
            <a:avLst/>
          </a:prstGeom>
          <a:ln w="28575">
            <a:solidFill>
              <a:schemeClr val="bg1">
                <a:lumMod val="65000"/>
              </a:schemeClr>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sp>
        <p:nvSpPr>
          <p:cNvPr id="183" name="Rechteck 182"/>
          <p:cNvSpPr/>
          <p:nvPr/>
        </p:nvSpPr>
        <p:spPr>
          <a:xfrm>
            <a:off x="6337602" y="3521774"/>
            <a:ext cx="899500" cy="1353600"/>
          </a:xfrm>
          <a:prstGeom prst="rect">
            <a:avLst/>
          </a:prstGeom>
          <a:solidFill>
            <a:srgbClr val="B6D4EC">
              <a:alpha val="40784"/>
            </a:srgbClr>
          </a:solidFill>
          <a:ln w="9525">
            <a:solidFill>
              <a:srgbClr val="A6C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Line 10"/>
          <p:cNvSpPr>
            <a:spLocks noChangeShapeType="1"/>
          </p:cNvSpPr>
          <p:nvPr/>
        </p:nvSpPr>
        <p:spPr bwMode="auto">
          <a:xfrm flipV="1">
            <a:off x="4460329" y="4684226"/>
            <a:ext cx="83031" cy="92652"/>
          </a:xfrm>
          <a:prstGeom prst="line">
            <a:avLst/>
          </a:prstGeom>
          <a:noFill/>
          <a:ln w="28575">
            <a:solidFill>
              <a:schemeClr val="bg1">
                <a:lumMod val="6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dirty="0">
              <a:latin typeface="Calibri" pitchFamily="34" charset="0"/>
              <a:cs typeface="Calibri" pitchFamily="34" charset="0"/>
            </a:endParaRPr>
          </a:p>
        </p:txBody>
      </p:sp>
      <p:sp>
        <p:nvSpPr>
          <p:cNvPr id="7" name="Rectangle 12"/>
          <p:cNvSpPr>
            <a:spLocks noChangeArrowheads="1"/>
          </p:cNvSpPr>
          <p:nvPr/>
        </p:nvSpPr>
        <p:spPr bwMode="auto">
          <a:xfrm>
            <a:off x="3714559" y="5157772"/>
            <a:ext cx="654025"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en-US" sz="1400" b="1" dirty="0" smtClean="0">
                <a:latin typeface="Calibri" pitchFamily="34" charset="0"/>
                <a:cs typeface="Calibri" pitchFamily="34" charset="0"/>
              </a:rPr>
              <a:t>Sleep (h)</a:t>
            </a:r>
            <a:endParaRPr lang="en-US" sz="1400" dirty="0">
              <a:latin typeface="Calibri" pitchFamily="34" charset="0"/>
              <a:cs typeface="Calibri" pitchFamily="34" charset="0"/>
            </a:endParaRPr>
          </a:p>
        </p:txBody>
      </p:sp>
      <p:sp>
        <p:nvSpPr>
          <p:cNvPr id="8" name="Rectangle 15"/>
          <p:cNvSpPr>
            <a:spLocks noChangeArrowheads="1"/>
          </p:cNvSpPr>
          <p:nvPr/>
        </p:nvSpPr>
        <p:spPr bwMode="auto">
          <a:xfrm>
            <a:off x="2195736" y="5150457"/>
            <a:ext cx="1191095"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en-US" sz="1400" b="1" dirty="0" smtClean="0">
                <a:latin typeface="Calibri" pitchFamily="34" charset="0"/>
                <a:cs typeface="Calibri" pitchFamily="34" charset="0"/>
              </a:rPr>
              <a:t>Wakefulness (h)</a:t>
            </a:r>
            <a:endParaRPr lang="en-US" sz="1400" dirty="0">
              <a:latin typeface="Calibri" pitchFamily="34" charset="0"/>
              <a:cs typeface="Calibri" pitchFamily="34" charset="0"/>
            </a:endParaRPr>
          </a:p>
        </p:txBody>
      </p:sp>
      <p:sp>
        <p:nvSpPr>
          <p:cNvPr id="9" name="Rectangle 92"/>
          <p:cNvSpPr>
            <a:spLocks noChangeArrowheads="1"/>
          </p:cNvSpPr>
          <p:nvPr/>
        </p:nvSpPr>
        <p:spPr bwMode="auto">
          <a:xfrm>
            <a:off x="6464553" y="5150457"/>
            <a:ext cx="654025"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gn="ctr"/>
            <a:r>
              <a:rPr lang="en-US" sz="1400" b="1" dirty="0" smtClean="0">
                <a:latin typeface="Calibri" pitchFamily="34" charset="0"/>
                <a:cs typeface="Calibri" pitchFamily="34" charset="0"/>
              </a:rPr>
              <a:t>Sleep (h)</a:t>
            </a:r>
            <a:endParaRPr lang="en-US" sz="1400" dirty="0">
              <a:latin typeface="Calibri" pitchFamily="34" charset="0"/>
              <a:cs typeface="Calibri" pitchFamily="34" charset="0"/>
            </a:endParaRPr>
          </a:p>
        </p:txBody>
      </p:sp>
      <p:sp>
        <p:nvSpPr>
          <p:cNvPr id="10" name="Rectangle 93"/>
          <p:cNvSpPr>
            <a:spLocks noChangeArrowheads="1"/>
          </p:cNvSpPr>
          <p:nvPr/>
        </p:nvSpPr>
        <p:spPr bwMode="auto">
          <a:xfrm>
            <a:off x="4804702" y="5150457"/>
            <a:ext cx="1191095"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gn="ctr"/>
            <a:r>
              <a:rPr lang="en-US" sz="1400" b="1" dirty="0" smtClean="0">
                <a:latin typeface="Calibri" pitchFamily="34" charset="0"/>
                <a:cs typeface="Calibri" pitchFamily="34" charset="0"/>
              </a:rPr>
              <a:t>Wakefulness (h)</a:t>
            </a:r>
            <a:endParaRPr lang="en-US" sz="1400" dirty="0">
              <a:latin typeface="Calibri" pitchFamily="34" charset="0"/>
              <a:cs typeface="Calibri" pitchFamily="34" charset="0"/>
            </a:endParaRPr>
          </a:p>
        </p:txBody>
      </p:sp>
      <p:sp>
        <p:nvSpPr>
          <p:cNvPr id="11" name="Line 99"/>
          <p:cNvSpPr>
            <a:spLocks noChangeShapeType="1"/>
          </p:cNvSpPr>
          <p:nvPr/>
        </p:nvSpPr>
        <p:spPr bwMode="auto">
          <a:xfrm>
            <a:off x="3551128" y="3714291"/>
            <a:ext cx="0" cy="11818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dirty="0">
              <a:latin typeface="Calibri" pitchFamily="34" charset="0"/>
              <a:cs typeface="Calibri" pitchFamily="34" charset="0"/>
            </a:endParaRPr>
          </a:p>
        </p:txBody>
      </p:sp>
      <p:sp>
        <p:nvSpPr>
          <p:cNvPr id="12" name="Freeform 101"/>
          <p:cNvSpPr>
            <a:spLocks/>
          </p:cNvSpPr>
          <p:nvPr/>
        </p:nvSpPr>
        <p:spPr bwMode="auto">
          <a:xfrm>
            <a:off x="1703016" y="3749888"/>
            <a:ext cx="1854353" cy="1028824"/>
          </a:xfrm>
          <a:custGeom>
            <a:avLst/>
            <a:gdLst>
              <a:gd name="T0" fmla="*/ 10 w 5183"/>
              <a:gd name="T1" fmla="*/ 1253 h 1253"/>
              <a:gd name="T2" fmla="*/ 276 w 5183"/>
              <a:gd name="T3" fmla="*/ 1109 h 1253"/>
              <a:gd name="T4" fmla="*/ 276 w 5183"/>
              <a:gd name="T5" fmla="*/ 1110 h 1253"/>
              <a:gd name="T6" fmla="*/ 541 w 5183"/>
              <a:gd name="T7" fmla="*/ 979 h 1253"/>
              <a:gd name="T8" fmla="*/ 807 w 5183"/>
              <a:gd name="T9" fmla="*/ 863 h 1253"/>
              <a:gd name="T10" fmla="*/ 935 w 5183"/>
              <a:gd name="T11" fmla="*/ 799 h 1253"/>
              <a:gd name="T12" fmla="*/ 1071 w 5183"/>
              <a:gd name="T13" fmla="*/ 758 h 1253"/>
              <a:gd name="T14" fmla="*/ 1336 w 5183"/>
              <a:gd name="T15" fmla="*/ 664 h 1253"/>
              <a:gd name="T16" fmla="*/ 1465 w 5183"/>
              <a:gd name="T17" fmla="*/ 610 h 1253"/>
              <a:gd name="T18" fmla="*/ 1602 w 5183"/>
              <a:gd name="T19" fmla="*/ 580 h 1253"/>
              <a:gd name="T20" fmla="*/ 1866 w 5183"/>
              <a:gd name="T21" fmla="*/ 506 h 1253"/>
              <a:gd name="T22" fmla="*/ 2132 w 5183"/>
              <a:gd name="T23" fmla="*/ 437 h 1253"/>
              <a:gd name="T24" fmla="*/ 2132 w 5183"/>
              <a:gd name="T25" fmla="*/ 437 h 1253"/>
              <a:gd name="T26" fmla="*/ 2397 w 5183"/>
              <a:gd name="T27" fmla="*/ 376 h 1253"/>
              <a:gd name="T28" fmla="*/ 2395 w 5183"/>
              <a:gd name="T29" fmla="*/ 376 h 1253"/>
              <a:gd name="T30" fmla="*/ 2661 w 5183"/>
              <a:gd name="T31" fmla="*/ 322 h 1253"/>
              <a:gd name="T32" fmla="*/ 2927 w 5183"/>
              <a:gd name="T33" fmla="*/ 275 h 1253"/>
              <a:gd name="T34" fmla="*/ 3194 w 5183"/>
              <a:gd name="T35" fmla="*/ 231 h 1253"/>
              <a:gd name="T36" fmla="*/ 3458 w 5183"/>
              <a:gd name="T37" fmla="*/ 192 h 1253"/>
              <a:gd name="T38" fmla="*/ 3589 w 5183"/>
              <a:gd name="T39" fmla="*/ 164 h 1253"/>
              <a:gd name="T40" fmla="*/ 3722 w 5183"/>
              <a:gd name="T41" fmla="*/ 157 h 1253"/>
              <a:gd name="T42" fmla="*/ 3989 w 5183"/>
              <a:gd name="T43" fmla="*/ 125 h 1253"/>
              <a:gd name="T44" fmla="*/ 4253 w 5183"/>
              <a:gd name="T45" fmla="*/ 98 h 1253"/>
              <a:gd name="T46" fmla="*/ 4519 w 5183"/>
              <a:gd name="T47" fmla="*/ 73 h 1253"/>
              <a:gd name="T48" fmla="*/ 4785 w 5183"/>
              <a:gd name="T49" fmla="*/ 49 h 1253"/>
              <a:gd name="T50" fmla="*/ 5051 w 5183"/>
              <a:gd name="T51" fmla="*/ 29 h 1253"/>
              <a:gd name="T52" fmla="*/ 5181 w 5183"/>
              <a:gd name="T53" fmla="*/ 0 h 1253"/>
              <a:gd name="T54" fmla="*/ 4917 w 5183"/>
              <a:gd name="T55" fmla="*/ 19 h 1253"/>
              <a:gd name="T56" fmla="*/ 4651 w 5183"/>
              <a:gd name="T57" fmla="*/ 41 h 1253"/>
              <a:gd name="T58" fmla="*/ 4384 w 5183"/>
              <a:gd name="T59" fmla="*/ 64 h 1253"/>
              <a:gd name="T60" fmla="*/ 4120 w 5183"/>
              <a:gd name="T61" fmla="*/ 91 h 1253"/>
              <a:gd name="T62" fmla="*/ 3854 w 5183"/>
              <a:gd name="T63" fmla="*/ 120 h 1253"/>
              <a:gd name="T64" fmla="*/ 3589 w 5183"/>
              <a:gd name="T65" fmla="*/ 154 h 1253"/>
              <a:gd name="T66" fmla="*/ 3455 w 5183"/>
              <a:gd name="T67" fmla="*/ 172 h 1253"/>
              <a:gd name="T68" fmla="*/ 3190 w 5183"/>
              <a:gd name="T69" fmla="*/ 211 h 1253"/>
              <a:gd name="T70" fmla="*/ 2924 w 5183"/>
              <a:gd name="T71" fmla="*/ 255 h 1253"/>
              <a:gd name="T72" fmla="*/ 2658 w 5183"/>
              <a:gd name="T73" fmla="*/ 302 h 1253"/>
              <a:gd name="T74" fmla="*/ 2392 w 5183"/>
              <a:gd name="T75" fmla="*/ 356 h 1253"/>
              <a:gd name="T76" fmla="*/ 2259 w 5183"/>
              <a:gd name="T77" fmla="*/ 386 h 1253"/>
              <a:gd name="T78" fmla="*/ 2127 w 5183"/>
              <a:gd name="T79" fmla="*/ 418 h 1253"/>
              <a:gd name="T80" fmla="*/ 1861 w 5183"/>
              <a:gd name="T81" fmla="*/ 487 h 1253"/>
              <a:gd name="T82" fmla="*/ 1597 w 5183"/>
              <a:gd name="T83" fmla="*/ 561 h 1253"/>
              <a:gd name="T84" fmla="*/ 1462 w 5183"/>
              <a:gd name="T85" fmla="*/ 602 h 1253"/>
              <a:gd name="T86" fmla="*/ 1196 w 5183"/>
              <a:gd name="T87" fmla="*/ 691 h 1253"/>
              <a:gd name="T88" fmla="*/ 931 w 5183"/>
              <a:gd name="T89" fmla="*/ 790 h 1253"/>
              <a:gd name="T90" fmla="*/ 798 w 5183"/>
              <a:gd name="T91" fmla="*/ 844 h 1253"/>
              <a:gd name="T92" fmla="*/ 532 w 5183"/>
              <a:gd name="T93" fmla="*/ 960 h 1253"/>
              <a:gd name="T94" fmla="*/ 268 w 5183"/>
              <a:gd name="T95" fmla="*/ 1092 h 1253"/>
              <a:gd name="T96" fmla="*/ 133 w 5183"/>
              <a:gd name="T97" fmla="*/ 1163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83" h="1253">
                <a:moveTo>
                  <a:pt x="0" y="1237"/>
                </a:moveTo>
                <a:lnTo>
                  <a:pt x="10" y="1253"/>
                </a:lnTo>
                <a:lnTo>
                  <a:pt x="143" y="1179"/>
                </a:lnTo>
                <a:lnTo>
                  <a:pt x="276" y="1109"/>
                </a:lnTo>
                <a:lnTo>
                  <a:pt x="271" y="1100"/>
                </a:lnTo>
                <a:lnTo>
                  <a:pt x="276" y="1110"/>
                </a:lnTo>
                <a:lnTo>
                  <a:pt x="408" y="1043"/>
                </a:lnTo>
                <a:lnTo>
                  <a:pt x="541" y="979"/>
                </a:lnTo>
                <a:lnTo>
                  <a:pt x="674" y="920"/>
                </a:lnTo>
                <a:lnTo>
                  <a:pt x="807" y="863"/>
                </a:lnTo>
                <a:lnTo>
                  <a:pt x="940" y="809"/>
                </a:lnTo>
                <a:lnTo>
                  <a:pt x="935" y="799"/>
                </a:lnTo>
                <a:lnTo>
                  <a:pt x="938" y="809"/>
                </a:lnTo>
                <a:lnTo>
                  <a:pt x="1071" y="758"/>
                </a:lnTo>
                <a:lnTo>
                  <a:pt x="1203" y="709"/>
                </a:lnTo>
                <a:lnTo>
                  <a:pt x="1336" y="664"/>
                </a:lnTo>
                <a:lnTo>
                  <a:pt x="1469" y="620"/>
                </a:lnTo>
                <a:lnTo>
                  <a:pt x="1465" y="610"/>
                </a:lnTo>
                <a:lnTo>
                  <a:pt x="1469" y="620"/>
                </a:lnTo>
                <a:lnTo>
                  <a:pt x="1602" y="580"/>
                </a:lnTo>
                <a:lnTo>
                  <a:pt x="1735" y="541"/>
                </a:lnTo>
                <a:lnTo>
                  <a:pt x="1866" y="506"/>
                </a:lnTo>
                <a:lnTo>
                  <a:pt x="1999" y="470"/>
                </a:lnTo>
                <a:lnTo>
                  <a:pt x="2132" y="437"/>
                </a:lnTo>
                <a:lnTo>
                  <a:pt x="2129" y="426"/>
                </a:lnTo>
                <a:lnTo>
                  <a:pt x="2132" y="437"/>
                </a:lnTo>
                <a:lnTo>
                  <a:pt x="2264" y="406"/>
                </a:lnTo>
                <a:lnTo>
                  <a:pt x="2397" y="376"/>
                </a:lnTo>
                <a:lnTo>
                  <a:pt x="2393" y="366"/>
                </a:lnTo>
                <a:lnTo>
                  <a:pt x="2395" y="376"/>
                </a:lnTo>
                <a:lnTo>
                  <a:pt x="2528" y="349"/>
                </a:lnTo>
                <a:lnTo>
                  <a:pt x="2661" y="322"/>
                </a:lnTo>
                <a:lnTo>
                  <a:pt x="2794" y="298"/>
                </a:lnTo>
                <a:lnTo>
                  <a:pt x="2927" y="275"/>
                </a:lnTo>
                <a:lnTo>
                  <a:pt x="3060" y="251"/>
                </a:lnTo>
                <a:lnTo>
                  <a:pt x="3194" y="231"/>
                </a:lnTo>
                <a:lnTo>
                  <a:pt x="3325" y="211"/>
                </a:lnTo>
                <a:lnTo>
                  <a:pt x="3458" y="192"/>
                </a:lnTo>
                <a:lnTo>
                  <a:pt x="3591" y="174"/>
                </a:lnTo>
                <a:lnTo>
                  <a:pt x="3589" y="164"/>
                </a:lnTo>
                <a:lnTo>
                  <a:pt x="3591" y="174"/>
                </a:lnTo>
                <a:lnTo>
                  <a:pt x="3722" y="157"/>
                </a:lnTo>
                <a:lnTo>
                  <a:pt x="3855" y="140"/>
                </a:lnTo>
                <a:lnTo>
                  <a:pt x="3989" y="125"/>
                </a:lnTo>
                <a:lnTo>
                  <a:pt x="4122" y="112"/>
                </a:lnTo>
                <a:lnTo>
                  <a:pt x="4253" y="98"/>
                </a:lnTo>
                <a:lnTo>
                  <a:pt x="4386" y="85"/>
                </a:lnTo>
                <a:lnTo>
                  <a:pt x="4519" y="73"/>
                </a:lnTo>
                <a:lnTo>
                  <a:pt x="4652" y="61"/>
                </a:lnTo>
                <a:lnTo>
                  <a:pt x="4785" y="49"/>
                </a:lnTo>
                <a:lnTo>
                  <a:pt x="4918" y="39"/>
                </a:lnTo>
                <a:lnTo>
                  <a:pt x="5051" y="29"/>
                </a:lnTo>
                <a:lnTo>
                  <a:pt x="5183" y="21"/>
                </a:lnTo>
                <a:lnTo>
                  <a:pt x="5181" y="0"/>
                </a:lnTo>
                <a:lnTo>
                  <a:pt x="5050" y="9"/>
                </a:lnTo>
                <a:lnTo>
                  <a:pt x="4917" y="19"/>
                </a:lnTo>
                <a:lnTo>
                  <a:pt x="4784" y="29"/>
                </a:lnTo>
                <a:lnTo>
                  <a:pt x="4651" y="41"/>
                </a:lnTo>
                <a:lnTo>
                  <a:pt x="4517" y="53"/>
                </a:lnTo>
                <a:lnTo>
                  <a:pt x="4384" y="64"/>
                </a:lnTo>
                <a:lnTo>
                  <a:pt x="4251" y="78"/>
                </a:lnTo>
                <a:lnTo>
                  <a:pt x="4120" y="91"/>
                </a:lnTo>
                <a:lnTo>
                  <a:pt x="3987" y="105"/>
                </a:lnTo>
                <a:lnTo>
                  <a:pt x="3854" y="120"/>
                </a:lnTo>
                <a:lnTo>
                  <a:pt x="3721" y="137"/>
                </a:lnTo>
                <a:lnTo>
                  <a:pt x="3589" y="154"/>
                </a:lnTo>
                <a:lnTo>
                  <a:pt x="3588" y="154"/>
                </a:lnTo>
                <a:lnTo>
                  <a:pt x="3455" y="172"/>
                </a:lnTo>
                <a:lnTo>
                  <a:pt x="3322" y="191"/>
                </a:lnTo>
                <a:lnTo>
                  <a:pt x="3190" y="211"/>
                </a:lnTo>
                <a:lnTo>
                  <a:pt x="3057" y="231"/>
                </a:lnTo>
                <a:lnTo>
                  <a:pt x="2924" y="255"/>
                </a:lnTo>
                <a:lnTo>
                  <a:pt x="2791" y="278"/>
                </a:lnTo>
                <a:lnTo>
                  <a:pt x="2658" y="302"/>
                </a:lnTo>
                <a:lnTo>
                  <a:pt x="2525" y="329"/>
                </a:lnTo>
                <a:lnTo>
                  <a:pt x="2392" y="356"/>
                </a:lnTo>
                <a:lnTo>
                  <a:pt x="2392" y="356"/>
                </a:lnTo>
                <a:lnTo>
                  <a:pt x="2259" y="386"/>
                </a:lnTo>
                <a:lnTo>
                  <a:pt x="2127" y="416"/>
                </a:lnTo>
                <a:lnTo>
                  <a:pt x="2127" y="418"/>
                </a:lnTo>
                <a:lnTo>
                  <a:pt x="1994" y="452"/>
                </a:lnTo>
                <a:lnTo>
                  <a:pt x="1861" y="487"/>
                </a:lnTo>
                <a:lnTo>
                  <a:pt x="1730" y="522"/>
                </a:lnTo>
                <a:lnTo>
                  <a:pt x="1597" y="561"/>
                </a:lnTo>
                <a:lnTo>
                  <a:pt x="1464" y="602"/>
                </a:lnTo>
                <a:lnTo>
                  <a:pt x="1462" y="602"/>
                </a:lnTo>
                <a:lnTo>
                  <a:pt x="1329" y="645"/>
                </a:lnTo>
                <a:lnTo>
                  <a:pt x="1196" y="691"/>
                </a:lnTo>
                <a:lnTo>
                  <a:pt x="1064" y="740"/>
                </a:lnTo>
                <a:lnTo>
                  <a:pt x="931" y="790"/>
                </a:lnTo>
                <a:lnTo>
                  <a:pt x="931" y="790"/>
                </a:lnTo>
                <a:lnTo>
                  <a:pt x="798" y="844"/>
                </a:lnTo>
                <a:lnTo>
                  <a:pt x="665" y="901"/>
                </a:lnTo>
                <a:lnTo>
                  <a:pt x="532" y="960"/>
                </a:lnTo>
                <a:lnTo>
                  <a:pt x="399" y="1024"/>
                </a:lnTo>
                <a:lnTo>
                  <a:pt x="268" y="1092"/>
                </a:lnTo>
                <a:lnTo>
                  <a:pt x="266" y="1092"/>
                </a:lnTo>
                <a:lnTo>
                  <a:pt x="133" y="1163"/>
                </a:lnTo>
                <a:lnTo>
                  <a:pt x="0" y="1237"/>
                </a:lnTo>
                <a:close/>
              </a:path>
            </a:pathLst>
          </a:custGeom>
          <a:gradFill>
            <a:gsLst>
              <a:gs pos="0">
                <a:schemeClr val="bg1">
                  <a:lumMod val="85000"/>
                </a:schemeClr>
              </a:gs>
              <a:gs pos="100000">
                <a:schemeClr val="tx2">
                  <a:lumMod val="75000"/>
                </a:schemeClr>
              </a:gs>
            </a:gsLst>
            <a:path path="circle">
              <a:fillToRect l="50000" t="50000" r="50000" b="50000"/>
            </a:path>
          </a:gradFill>
          <a:ln w="19050" cmpd="sng">
            <a:solidFill>
              <a:schemeClr val="bg1">
                <a:lumMod val="65000"/>
              </a:schemeClr>
            </a:solidFill>
            <a:round/>
            <a:headEnd/>
            <a:tailEnd/>
          </a:ln>
        </p:spPr>
        <p:txBody>
          <a:bodyPr/>
          <a:lstStyle/>
          <a:p>
            <a:endParaRPr lang="de-CH" dirty="0">
              <a:latin typeface="Calibri" pitchFamily="34" charset="0"/>
              <a:cs typeface="Calibri" pitchFamily="34" charset="0"/>
            </a:endParaRPr>
          </a:p>
        </p:txBody>
      </p:sp>
      <p:sp>
        <p:nvSpPr>
          <p:cNvPr id="13" name="Freeform 102"/>
          <p:cNvSpPr>
            <a:spLocks/>
          </p:cNvSpPr>
          <p:nvPr/>
        </p:nvSpPr>
        <p:spPr bwMode="auto">
          <a:xfrm>
            <a:off x="3559099" y="3780868"/>
            <a:ext cx="781873" cy="990219"/>
          </a:xfrm>
          <a:custGeom>
            <a:avLst/>
            <a:gdLst>
              <a:gd name="T0" fmla="*/ 0 w 992"/>
              <a:gd name="T1" fmla="*/ 5 h 1070"/>
              <a:gd name="T2" fmla="*/ 29 w 992"/>
              <a:gd name="T3" fmla="*/ 66 h 1070"/>
              <a:gd name="T4" fmla="*/ 61 w 992"/>
              <a:gd name="T5" fmla="*/ 118 h 1070"/>
              <a:gd name="T6" fmla="*/ 79 w 992"/>
              <a:gd name="T7" fmla="*/ 177 h 1070"/>
              <a:gd name="T8" fmla="*/ 108 w 992"/>
              <a:gd name="T9" fmla="*/ 228 h 1070"/>
              <a:gd name="T10" fmla="*/ 160 w 992"/>
              <a:gd name="T11" fmla="*/ 324 h 1070"/>
              <a:gd name="T12" fmla="*/ 189 w 992"/>
              <a:gd name="T13" fmla="*/ 371 h 1070"/>
              <a:gd name="T14" fmla="*/ 189 w 992"/>
              <a:gd name="T15" fmla="*/ 369 h 1070"/>
              <a:gd name="T16" fmla="*/ 214 w 992"/>
              <a:gd name="T17" fmla="*/ 413 h 1070"/>
              <a:gd name="T18" fmla="*/ 268 w 992"/>
              <a:gd name="T19" fmla="*/ 492 h 1070"/>
              <a:gd name="T20" fmla="*/ 320 w 992"/>
              <a:gd name="T21" fmla="*/ 565 h 1070"/>
              <a:gd name="T22" fmla="*/ 347 w 992"/>
              <a:gd name="T23" fmla="*/ 598 h 1070"/>
              <a:gd name="T24" fmla="*/ 399 w 992"/>
              <a:gd name="T25" fmla="*/ 661 h 1070"/>
              <a:gd name="T26" fmla="*/ 426 w 992"/>
              <a:gd name="T27" fmla="*/ 689 h 1070"/>
              <a:gd name="T28" fmla="*/ 480 w 992"/>
              <a:gd name="T29" fmla="*/ 745 h 1070"/>
              <a:gd name="T30" fmla="*/ 532 w 992"/>
              <a:gd name="T31" fmla="*/ 794 h 1070"/>
              <a:gd name="T32" fmla="*/ 559 w 992"/>
              <a:gd name="T33" fmla="*/ 819 h 1070"/>
              <a:gd name="T34" fmla="*/ 612 w 992"/>
              <a:gd name="T35" fmla="*/ 861 h 1070"/>
              <a:gd name="T36" fmla="*/ 640 w 992"/>
              <a:gd name="T37" fmla="*/ 881 h 1070"/>
              <a:gd name="T38" fmla="*/ 694 w 992"/>
              <a:gd name="T39" fmla="*/ 918 h 1070"/>
              <a:gd name="T40" fmla="*/ 746 w 992"/>
              <a:gd name="T41" fmla="*/ 952 h 1070"/>
              <a:gd name="T42" fmla="*/ 773 w 992"/>
              <a:gd name="T43" fmla="*/ 967 h 1070"/>
              <a:gd name="T44" fmla="*/ 827 w 992"/>
              <a:gd name="T45" fmla="*/ 998 h 1070"/>
              <a:gd name="T46" fmla="*/ 854 w 992"/>
              <a:gd name="T47" fmla="*/ 1011 h 1070"/>
              <a:gd name="T48" fmla="*/ 883 w 992"/>
              <a:gd name="T49" fmla="*/ 1016 h 1070"/>
              <a:gd name="T50" fmla="*/ 906 w 992"/>
              <a:gd name="T51" fmla="*/ 1036 h 1070"/>
              <a:gd name="T52" fmla="*/ 932 w 992"/>
              <a:gd name="T53" fmla="*/ 1048 h 1070"/>
              <a:gd name="T54" fmla="*/ 960 w 992"/>
              <a:gd name="T55" fmla="*/ 1058 h 1070"/>
              <a:gd name="T56" fmla="*/ 992 w 992"/>
              <a:gd name="T57" fmla="*/ 1056 h 1070"/>
              <a:gd name="T58" fmla="*/ 938 w 992"/>
              <a:gd name="T59" fmla="*/ 1035 h 1070"/>
              <a:gd name="T60" fmla="*/ 938 w 992"/>
              <a:gd name="T61" fmla="*/ 1035 h 1070"/>
              <a:gd name="T62" fmla="*/ 910 w 992"/>
              <a:gd name="T63" fmla="*/ 1030 h 1070"/>
              <a:gd name="T64" fmla="*/ 886 w 992"/>
              <a:gd name="T65" fmla="*/ 1011 h 1070"/>
              <a:gd name="T66" fmla="*/ 859 w 992"/>
              <a:gd name="T67" fmla="*/ 998 h 1070"/>
              <a:gd name="T68" fmla="*/ 859 w 992"/>
              <a:gd name="T69" fmla="*/ 999 h 1070"/>
              <a:gd name="T70" fmla="*/ 807 w 992"/>
              <a:gd name="T71" fmla="*/ 971 h 1070"/>
              <a:gd name="T72" fmla="*/ 753 w 992"/>
              <a:gd name="T73" fmla="*/ 940 h 1070"/>
              <a:gd name="T74" fmla="*/ 755 w 992"/>
              <a:gd name="T75" fmla="*/ 940 h 1070"/>
              <a:gd name="T76" fmla="*/ 703 w 992"/>
              <a:gd name="T77" fmla="*/ 907 h 1070"/>
              <a:gd name="T78" fmla="*/ 649 w 992"/>
              <a:gd name="T79" fmla="*/ 870 h 1070"/>
              <a:gd name="T80" fmla="*/ 617 w 992"/>
              <a:gd name="T81" fmla="*/ 854 h 1070"/>
              <a:gd name="T82" fmla="*/ 596 w 992"/>
              <a:gd name="T83" fmla="*/ 829 h 1070"/>
              <a:gd name="T84" fmla="*/ 543 w 992"/>
              <a:gd name="T85" fmla="*/ 784 h 1070"/>
              <a:gd name="T86" fmla="*/ 543 w 992"/>
              <a:gd name="T87" fmla="*/ 784 h 1070"/>
              <a:gd name="T88" fmla="*/ 490 w 992"/>
              <a:gd name="T89" fmla="*/ 735 h 1070"/>
              <a:gd name="T90" fmla="*/ 436 w 992"/>
              <a:gd name="T91" fmla="*/ 679 h 1070"/>
              <a:gd name="T92" fmla="*/ 404 w 992"/>
              <a:gd name="T93" fmla="*/ 656 h 1070"/>
              <a:gd name="T94" fmla="*/ 386 w 992"/>
              <a:gd name="T95" fmla="*/ 620 h 1070"/>
              <a:gd name="T96" fmla="*/ 332 w 992"/>
              <a:gd name="T97" fmla="*/ 555 h 1070"/>
              <a:gd name="T98" fmla="*/ 332 w 992"/>
              <a:gd name="T99" fmla="*/ 556 h 1070"/>
              <a:gd name="T100" fmla="*/ 280 w 992"/>
              <a:gd name="T101" fmla="*/ 484 h 1070"/>
              <a:gd name="T102" fmla="*/ 226 w 992"/>
              <a:gd name="T103" fmla="*/ 405 h 1070"/>
              <a:gd name="T104" fmla="*/ 226 w 992"/>
              <a:gd name="T105" fmla="*/ 405 h 1070"/>
              <a:gd name="T106" fmla="*/ 201 w 992"/>
              <a:gd name="T107" fmla="*/ 363 h 1070"/>
              <a:gd name="T108" fmla="*/ 165 w 992"/>
              <a:gd name="T109" fmla="*/ 320 h 1070"/>
              <a:gd name="T110" fmla="*/ 147 w 992"/>
              <a:gd name="T111" fmla="*/ 270 h 1070"/>
              <a:gd name="T112" fmla="*/ 93 w 992"/>
              <a:gd name="T113" fmla="*/ 171 h 1070"/>
              <a:gd name="T114" fmla="*/ 93 w 992"/>
              <a:gd name="T115" fmla="*/ 171 h 1070"/>
              <a:gd name="T116" fmla="*/ 68 w 992"/>
              <a:gd name="T117" fmla="*/ 115 h 1070"/>
              <a:gd name="T118" fmla="*/ 34 w 992"/>
              <a:gd name="T119" fmla="*/ 63 h 1070"/>
              <a:gd name="T120" fmla="*/ 14 w 992"/>
              <a:gd name="T121"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92" h="1070">
                <a:moveTo>
                  <a:pt x="14" y="0"/>
                </a:moveTo>
                <a:lnTo>
                  <a:pt x="0" y="5"/>
                </a:lnTo>
                <a:lnTo>
                  <a:pt x="27" y="66"/>
                </a:lnTo>
                <a:lnTo>
                  <a:pt x="29" y="66"/>
                </a:lnTo>
                <a:lnTo>
                  <a:pt x="56" y="122"/>
                </a:lnTo>
                <a:lnTo>
                  <a:pt x="61" y="118"/>
                </a:lnTo>
                <a:lnTo>
                  <a:pt x="54" y="122"/>
                </a:lnTo>
                <a:lnTo>
                  <a:pt x="79" y="177"/>
                </a:lnTo>
                <a:lnTo>
                  <a:pt x="81" y="177"/>
                </a:lnTo>
                <a:lnTo>
                  <a:pt x="108" y="228"/>
                </a:lnTo>
                <a:lnTo>
                  <a:pt x="135" y="277"/>
                </a:lnTo>
                <a:lnTo>
                  <a:pt x="160" y="324"/>
                </a:lnTo>
                <a:lnTo>
                  <a:pt x="160" y="325"/>
                </a:lnTo>
                <a:lnTo>
                  <a:pt x="189" y="371"/>
                </a:lnTo>
                <a:lnTo>
                  <a:pt x="194" y="366"/>
                </a:lnTo>
                <a:lnTo>
                  <a:pt x="189" y="369"/>
                </a:lnTo>
                <a:lnTo>
                  <a:pt x="214" y="411"/>
                </a:lnTo>
                <a:lnTo>
                  <a:pt x="214" y="413"/>
                </a:lnTo>
                <a:lnTo>
                  <a:pt x="241" y="453"/>
                </a:lnTo>
                <a:lnTo>
                  <a:pt x="268" y="492"/>
                </a:lnTo>
                <a:lnTo>
                  <a:pt x="293" y="529"/>
                </a:lnTo>
                <a:lnTo>
                  <a:pt x="320" y="565"/>
                </a:lnTo>
                <a:lnTo>
                  <a:pt x="320" y="565"/>
                </a:lnTo>
                <a:lnTo>
                  <a:pt x="347" y="598"/>
                </a:lnTo>
                <a:lnTo>
                  <a:pt x="374" y="630"/>
                </a:lnTo>
                <a:lnTo>
                  <a:pt x="399" y="661"/>
                </a:lnTo>
                <a:lnTo>
                  <a:pt x="399" y="661"/>
                </a:lnTo>
                <a:lnTo>
                  <a:pt x="426" y="689"/>
                </a:lnTo>
                <a:lnTo>
                  <a:pt x="453" y="718"/>
                </a:lnTo>
                <a:lnTo>
                  <a:pt x="480" y="745"/>
                </a:lnTo>
                <a:lnTo>
                  <a:pt x="507" y="770"/>
                </a:lnTo>
                <a:lnTo>
                  <a:pt x="532" y="794"/>
                </a:lnTo>
                <a:lnTo>
                  <a:pt x="532" y="795"/>
                </a:lnTo>
                <a:lnTo>
                  <a:pt x="559" y="819"/>
                </a:lnTo>
                <a:lnTo>
                  <a:pt x="586" y="841"/>
                </a:lnTo>
                <a:lnTo>
                  <a:pt x="612" y="861"/>
                </a:lnTo>
                <a:lnTo>
                  <a:pt x="613" y="861"/>
                </a:lnTo>
                <a:lnTo>
                  <a:pt x="640" y="881"/>
                </a:lnTo>
                <a:lnTo>
                  <a:pt x="667" y="900"/>
                </a:lnTo>
                <a:lnTo>
                  <a:pt x="694" y="918"/>
                </a:lnTo>
                <a:lnTo>
                  <a:pt x="721" y="935"/>
                </a:lnTo>
                <a:lnTo>
                  <a:pt x="746" y="952"/>
                </a:lnTo>
                <a:lnTo>
                  <a:pt x="746" y="952"/>
                </a:lnTo>
                <a:lnTo>
                  <a:pt x="773" y="967"/>
                </a:lnTo>
                <a:lnTo>
                  <a:pt x="800" y="982"/>
                </a:lnTo>
                <a:lnTo>
                  <a:pt x="827" y="998"/>
                </a:lnTo>
                <a:lnTo>
                  <a:pt x="852" y="1011"/>
                </a:lnTo>
                <a:lnTo>
                  <a:pt x="854" y="1011"/>
                </a:lnTo>
                <a:lnTo>
                  <a:pt x="881" y="1023"/>
                </a:lnTo>
                <a:lnTo>
                  <a:pt x="883" y="1016"/>
                </a:lnTo>
                <a:lnTo>
                  <a:pt x="879" y="1023"/>
                </a:lnTo>
                <a:lnTo>
                  <a:pt x="906" y="1036"/>
                </a:lnTo>
                <a:lnTo>
                  <a:pt x="906" y="1036"/>
                </a:lnTo>
                <a:lnTo>
                  <a:pt x="932" y="1048"/>
                </a:lnTo>
                <a:lnTo>
                  <a:pt x="933" y="1048"/>
                </a:lnTo>
                <a:lnTo>
                  <a:pt x="960" y="1058"/>
                </a:lnTo>
                <a:lnTo>
                  <a:pt x="987" y="1070"/>
                </a:lnTo>
                <a:lnTo>
                  <a:pt x="992" y="1056"/>
                </a:lnTo>
                <a:lnTo>
                  <a:pt x="965" y="1045"/>
                </a:lnTo>
                <a:lnTo>
                  <a:pt x="938" y="1035"/>
                </a:lnTo>
                <a:lnTo>
                  <a:pt x="935" y="1041"/>
                </a:lnTo>
                <a:lnTo>
                  <a:pt x="938" y="1035"/>
                </a:lnTo>
                <a:lnTo>
                  <a:pt x="913" y="1023"/>
                </a:lnTo>
                <a:lnTo>
                  <a:pt x="910" y="1030"/>
                </a:lnTo>
                <a:lnTo>
                  <a:pt x="913" y="1024"/>
                </a:lnTo>
                <a:lnTo>
                  <a:pt x="886" y="1011"/>
                </a:lnTo>
                <a:lnTo>
                  <a:pt x="886" y="1009"/>
                </a:lnTo>
                <a:lnTo>
                  <a:pt x="859" y="998"/>
                </a:lnTo>
                <a:lnTo>
                  <a:pt x="856" y="1004"/>
                </a:lnTo>
                <a:lnTo>
                  <a:pt x="859" y="999"/>
                </a:lnTo>
                <a:lnTo>
                  <a:pt x="834" y="986"/>
                </a:lnTo>
                <a:lnTo>
                  <a:pt x="807" y="971"/>
                </a:lnTo>
                <a:lnTo>
                  <a:pt x="780" y="955"/>
                </a:lnTo>
                <a:lnTo>
                  <a:pt x="753" y="940"/>
                </a:lnTo>
                <a:lnTo>
                  <a:pt x="750" y="945"/>
                </a:lnTo>
                <a:lnTo>
                  <a:pt x="755" y="940"/>
                </a:lnTo>
                <a:lnTo>
                  <a:pt x="730" y="923"/>
                </a:lnTo>
                <a:lnTo>
                  <a:pt x="703" y="907"/>
                </a:lnTo>
                <a:lnTo>
                  <a:pt x="676" y="888"/>
                </a:lnTo>
                <a:lnTo>
                  <a:pt x="649" y="870"/>
                </a:lnTo>
                <a:lnTo>
                  <a:pt x="622" y="849"/>
                </a:lnTo>
                <a:lnTo>
                  <a:pt x="617" y="854"/>
                </a:lnTo>
                <a:lnTo>
                  <a:pt x="622" y="849"/>
                </a:lnTo>
                <a:lnTo>
                  <a:pt x="596" y="829"/>
                </a:lnTo>
                <a:lnTo>
                  <a:pt x="570" y="807"/>
                </a:lnTo>
                <a:lnTo>
                  <a:pt x="543" y="784"/>
                </a:lnTo>
                <a:lnTo>
                  <a:pt x="538" y="789"/>
                </a:lnTo>
                <a:lnTo>
                  <a:pt x="543" y="784"/>
                </a:lnTo>
                <a:lnTo>
                  <a:pt x="517" y="760"/>
                </a:lnTo>
                <a:lnTo>
                  <a:pt x="490" y="735"/>
                </a:lnTo>
                <a:lnTo>
                  <a:pt x="463" y="708"/>
                </a:lnTo>
                <a:lnTo>
                  <a:pt x="436" y="679"/>
                </a:lnTo>
                <a:lnTo>
                  <a:pt x="409" y="651"/>
                </a:lnTo>
                <a:lnTo>
                  <a:pt x="404" y="656"/>
                </a:lnTo>
                <a:lnTo>
                  <a:pt x="411" y="651"/>
                </a:lnTo>
                <a:lnTo>
                  <a:pt x="386" y="620"/>
                </a:lnTo>
                <a:lnTo>
                  <a:pt x="359" y="588"/>
                </a:lnTo>
                <a:lnTo>
                  <a:pt x="332" y="555"/>
                </a:lnTo>
                <a:lnTo>
                  <a:pt x="325" y="560"/>
                </a:lnTo>
                <a:lnTo>
                  <a:pt x="332" y="556"/>
                </a:lnTo>
                <a:lnTo>
                  <a:pt x="305" y="521"/>
                </a:lnTo>
                <a:lnTo>
                  <a:pt x="280" y="484"/>
                </a:lnTo>
                <a:lnTo>
                  <a:pt x="253" y="445"/>
                </a:lnTo>
                <a:lnTo>
                  <a:pt x="226" y="405"/>
                </a:lnTo>
                <a:lnTo>
                  <a:pt x="219" y="408"/>
                </a:lnTo>
                <a:lnTo>
                  <a:pt x="226" y="405"/>
                </a:lnTo>
                <a:lnTo>
                  <a:pt x="201" y="363"/>
                </a:lnTo>
                <a:lnTo>
                  <a:pt x="201" y="363"/>
                </a:lnTo>
                <a:lnTo>
                  <a:pt x="172" y="317"/>
                </a:lnTo>
                <a:lnTo>
                  <a:pt x="165" y="320"/>
                </a:lnTo>
                <a:lnTo>
                  <a:pt x="172" y="317"/>
                </a:lnTo>
                <a:lnTo>
                  <a:pt x="147" y="270"/>
                </a:lnTo>
                <a:lnTo>
                  <a:pt x="120" y="221"/>
                </a:lnTo>
                <a:lnTo>
                  <a:pt x="93" y="171"/>
                </a:lnTo>
                <a:lnTo>
                  <a:pt x="86" y="174"/>
                </a:lnTo>
                <a:lnTo>
                  <a:pt x="93" y="171"/>
                </a:lnTo>
                <a:lnTo>
                  <a:pt x="68" y="115"/>
                </a:lnTo>
                <a:lnTo>
                  <a:pt x="68" y="115"/>
                </a:lnTo>
                <a:lnTo>
                  <a:pt x="41" y="59"/>
                </a:lnTo>
                <a:lnTo>
                  <a:pt x="34" y="63"/>
                </a:lnTo>
                <a:lnTo>
                  <a:pt x="41" y="61"/>
                </a:lnTo>
                <a:lnTo>
                  <a:pt x="14" y="0"/>
                </a:lnTo>
                <a:close/>
              </a:path>
            </a:pathLst>
          </a:custGeom>
          <a:gradFill>
            <a:gsLst>
              <a:gs pos="0">
                <a:schemeClr val="bg1">
                  <a:lumMod val="85000"/>
                </a:schemeClr>
              </a:gs>
              <a:gs pos="100000">
                <a:schemeClr val="tx2">
                  <a:lumMod val="75000"/>
                </a:schemeClr>
              </a:gs>
            </a:gsLst>
            <a:path path="circle">
              <a:fillToRect l="50000" t="50000" r="50000" b="50000"/>
            </a:path>
          </a:gradFill>
          <a:ln w="19050" cmpd="sng">
            <a:solidFill>
              <a:schemeClr val="bg1">
                <a:lumMod val="65000"/>
              </a:schemeClr>
            </a:solidFill>
            <a:round/>
            <a:headEnd/>
            <a:tailEnd/>
          </a:ln>
        </p:spPr>
        <p:txBody>
          <a:bodyPr/>
          <a:lstStyle/>
          <a:p>
            <a:endParaRPr lang="de-CH" dirty="0">
              <a:latin typeface="Calibri" pitchFamily="34" charset="0"/>
              <a:cs typeface="Calibri" pitchFamily="34" charset="0"/>
            </a:endParaRPr>
          </a:p>
        </p:txBody>
      </p:sp>
      <p:sp>
        <p:nvSpPr>
          <p:cNvPr id="14" name="Oval 103"/>
          <p:cNvSpPr>
            <a:spLocks noChangeArrowheads="1"/>
          </p:cNvSpPr>
          <p:nvPr/>
        </p:nvSpPr>
        <p:spPr bwMode="auto">
          <a:xfrm>
            <a:off x="3512394" y="3713309"/>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15" name="Oval 104"/>
          <p:cNvSpPr>
            <a:spLocks noChangeArrowheads="1"/>
          </p:cNvSpPr>
          <p:nvPr/>
        </p:nvSpPr>
        <p:spPr bwMode="auto">
          <a:xfrm>
            <a:off x="3572937" y="3850357"/>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16" name="Oval 105"/>
          <p:cNvSpPr>
            <a:spLocks noChangeArrowheads="1"/>
          </p:cNvSpPr>
          <p:nvPr/>
        </p:nvSpPr>
        <p:spPr bwMode="auto">
          <a:xfrm>
            <a:off x="3628291" y="3973893"/>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17" name="Oval 106"/>
          <p:cNvSpPr>
            <a:spLocks noChangeArrowheads="1"/>
          </p:cNvSpPr>
          <p:nvPr/>
        </p:nvSpPr>
        <p:spPr bwMode="auto">
          <a:xfrm>
            <a:off x="3688835" y="4099359"/>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18" name="Oval 107"/>
          <p:cNvSpPr>
            <a:spLocks noChangeArrowheads="1"/>
          </p:cNvSpPr>
          <p:nvPr/>
        </p:nvSpPr>
        <p:spPr bwMode="auto">
          <a:xfrm>
            <a:off x="3752837" y="4219034"/>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19" name="Oval 108"/>
          <p:cNvSpPr>
            <a:spLocks noChangeArrowheads="1"/>
          </p:cNvSpPr>
          <p:nvPr/>
        </p:nvSpPr>
        <p:spPr bwMode="auto">
          <a:xfrm>
            <a:off x="3825489" y="4327129"/>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20" name="Oval 109"/>
          <p:cNvSpPr>
            <a:spLocks noChangeArrowheads="1"/>
          </p:cNvSpPr>
          <p:nvPr/>
        </p:nvSpPr>
        <p:spPr bwMode="auto">
          <a:xfrm>
            <a:off x="3910250" y="4429433"/>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21" name="Oval 110"/>
          <p:cNvSpPr>
            <a:spLocks noChangeArrowheads="1"/>
          </p:cNvSpPr>
          <p:nvPr/>
        </p:nvSpPr>
        <p:spPr bwMode="auto">
          <a:xfrm>
            <a:off x="3993281" y="4520154"/>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22" name="Oval 111"/>
          <p:cNvSpPr>
            <a:spLocks noChangeArrowheads="1"/>
          </p:cNvSpPr>
          <p:nvPr/>
        </p:nvSpPr>
        <p:spPr bwMode="auto">
          <a:xfrm>
            <a:off x="4088420" y="4597364"/>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23" name="Oval 112"/>
          <p:cNvSpPr>
            <a:spLocks noChangeArrowheads="1"/>
          </p:cNvSpPr>
          <p:nvPr/>
        </p:nvSpPr>
        <p:spPr bwMode="auto">
          <a:xfrm>
            <a:off x="4195668" y="4662992"/>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24" name="Oval 113"/>
          <p:cNvSpPr>
            <a:spLocks noChangeArrowheads="1"/>
          </p:cNvSpPr>
          <p:nvPr/>
        </p:nvSpPr>
        <p:spPr bwMode="auto">
          <a:xfrm>
            <a:off x="1729205" y="4647474"/>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25" name="Oval 114"/>
          <p:cNvSpPr>
            <a:spLocks noChangeArrowheads="1"/>
          </p:cNvSpPr>
          <p:nvPr/>
        </p:nvSpPr>
        <p:spPr bwMode="auto">
          <a:xfrm>
            <a:off x="1812236" y="4539380"/>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26" name="Oval 115"/>
          <p:cNvSpPr>
            <a:spLocks noChangeArrowheads="1"/>
          </p:cNvSpPr>
          <p:nvPr/>
        </p:nvSpPr>
        <p:spPr bwMode="auto">
          <a:xfrm>
            <a:off x="1907376" y="4442868"/>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27" name="Oval 116"/>
          <p:cNvSpPr>
            <a:spLocks noChangeArrowheads="1"/>
          </p:cNvSpPr>
          <p:nvPr/>
        </p:nvSpPr>
        <p:spPr bwMode="auto">
          <a:xfrm>
            <a:off x="2007705" y="4348286"/>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28" name="Oval 117"/>
          <p:cNvSpPr>
            <a:spLocks noChangeArrowheads="1"/>
          </p:cNvSpPr>
          <p:nvPr/>
        </p:nvSpPr>
        <p:spPr bwMode="auto">
          <a:xfrm>
            <a:off x="2109763" y="4259494"/>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29" name="Oval 118"/>
          <p:cNvSpPr>
            <a:spLocks noChangeArrowheads="1"/>
          </p:cNvSpPr>
          <p:nvPr/>
        </p:nvSpPr>
        <p:spPr bwMode="auto">
          <a:xfrm>
            <a:off x="2220471" y="4170703"/>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30" name="Oval 119"/>
          <p:cNvSpPr>
            <a:spLocks noChangeArrowheads="1"/>
          </p:cNvSpPr>
          <p:nvPr/>
        </p:nvSpPr>
        <p:spPr bwMode="auto">
          <a:xfrm>
            <a:off x="2338098" y="4101214"/>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31" name="Oval 120"/>
          <p:cNvSpPr>
            <a:spLocks noChangeArrowheads="1"/>
          </p:cNvSpPr>
          <p:nvPr/>
        </p:nvSpPr>
        <p:spPr bwMode="auto">
          <a:xfrm>
            <a:off x="2466103" y="4027864"/>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32" name="Oval 121"/>
          <p:cNvSpPr>
            <a:spLocks noChangeArrowheads="1"/>
          </p:cNvSpPr>
          <p:nvPr/>
        </p:nvSpPr>
        <p:spPr bwMode="auto">
          <a:xfrm>
            <a:off x="2592380" y="3962236"/>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33" name="Oval 122"/>
          <p:cNvSpPr>
            <a:spLocks noChangeArrowheads="1"/>
          </p:cNvSpPr>
          <p:nvPr/>
        </p:nvSpPr>
        <p:spPr bwMode="auto">
          <a:xfrm>
            <a:off x="2727305" y="3908189"/>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34" name="Oval 123"/>
          <p:cNvSpPr>
            <a:spLocks noChangeArrowheads="1"/>
          </p:cNvSpPr>
          <p:nvPr/>
        </p:nvSpPr>
        <p:spPr bwMode="auto">
          <a:xfrm>
            <a:off x="2857040" y="3858002"/>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35" name="Oval 124"/>
          <p:cNvSpPr>
            <a:spLocks noChangeArrowheads="1"/>
          </p:cNvSpPr>
          <p:nvPr/>
        </p:nvSpPr>
        <p:spPr bwMode="auto">
          <a:xfrm>
            <a:off x="3002344" y="3815536"/>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36" name="Oval 125"/>
          <p:cNvSpPr>
            <a:spLocks noChangeArrowheads="1"/>
          </p:cNvSpPr>
          <p:nvPr/>
        </p:nvSpPr>
        <p:spPr bwMode="auto">
          <a:xfrm>
            <a:off x="3142459" y="3773071"/>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37" name="Oval 126"/>
          <p:cNvSpPr>
            <a:spLocks noChangeArrowheads="1"/>
          </p:cNvSpPr>
          <p:nvPr/>
        </p:nvSpPr>
        <p:spPr bwMode="auto">
          <a:xfrm>
            <a:off x="3280843" y="3744117"/>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38" name="Oval 127"/>
          <p:cNvSpPr>
            <a:spLocks noChangeArrowheads="1"/>
          </p:cNvSpPr>
          <p:nvPr/>
        </p:nvSpPr>
        <p:spPr bwMode="auto">
          <a:xfrm>
            <a:off x="3414038" y="3717093"/>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39" name="Line 128"/>
          <p:cNvSpPr>
            <a:spLocks noChangeShapeType="1"/>
          </p:cNvSpPr>
          <p:nvPr/>
        </p:nvSpPr>
        <p:spPr bwMode="auto">
          <a:xfrm>
            <a:off x="6326791" y="3717169"/>
            <a:ext cx="0" cy="11954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dirty="0">
              <a:latin typeface="Calibri" pitchFamily="34" charset="0"/>
              <a:cs typeface="Calibri" pitchFamily="34" charset="0"/>
            </a:endParaRPr>
          </a:p>
        </p:txBody>
      </p:sp>
      <p:sp>
        <p:nvSpPr>
          <p:cNvPr id="40" name="Freeform 130"/>
          <p:cNvSpPr>
            <a:spLocks/>
          </p:cNvSpPr>
          <p:nvPr/>
        </p:nvSpPr>
        <p:spPr bwMode="auto">
          <a:xfrm>
            <a:off x="4526062" y="3742730"/>
            <a:ext cx="1811108" cy="970916"/>
          </a:xfrm>
          <a:custGeom>
            <a:avLst/>
            <a:gdLst>
              <a:gd name="T0" fmla="*/ 10 w 5183"/>
              <a:gd name="T1" fmla="*/ 1253 h 1253"/>
              <a:gd name="T2" fmla="*/ 276 w 5183"/>
              <a:gd name="T3" fmla="*/ 1109 h 1253"/>
              <a:gd name="T4" fmla="*/ 276 w 5183"/>
              <a:gd name="T5" fmla="*/ 1110 h 1253"/>
              <a:gd name="T6" fmla="*/ 541 w 5183"/>
              <a:gd name="T7" fmla="*/ 979 h 1253"/>
              <a:gd name="T8" fmla="*/ 807 w 5183"/>
              <a:gd name="T9" fmla="*/ 863 h 1253"/>
              <a:gd name="T10" fmla="*/ 935 w 5183"/>
              <a:gd name="T11" fmla="*/ 799 h 1253"/>
              <a:gd name="T12" fmla="*/ 1071 w 5183"/>
              <a:gd name="T13" fmla="*/ 758 h 1253"/>
              <a:gd name="T14" fmla="*/ 1336 w 5183"/>
              <a:gd name="T15" fmla="*/ 664 h 1253"/>
              <a:gd name="T16" fmla="*/ 1465 w 5183"/>
              <a:gd name="T17" fmla="*/ 610 h 1253"/>
              <a:gd name="T18" fmla="*/ 1602 w 5183"/>
              <a:gd name="T19" fmla="*/ 580 h 1253"/>
              <a:gd name="T20" fmla="*/ 1866 w 5183"/>
              <a:gd name="T21" fmla="*/ 506 h 1253"/>
              <a:gd name="T22" fmla="*/ 2132 w 5183"/>
              <a:gd name="T23" fmla="*/ 437 h 1253"/>
              <a:gd name="T24" fmla="*/ 2132 w 5183"/>
              <a:gd name="T25" fmla="*/ 437 h 1253"/>
              <a:gd name="T26" fmla="*/ 2397 w 5183"/>
              <a:gd name="T27" fmla="*/ 376 h 1253"/>
              <a:gd name="T28" fmla="*/ 2395 w 5183"/>
              <a:gd name="T29" fmla="*/ 376 h 1253"/>
              <a:gd name="T30" fmla="*/ 2661 w 5183"/>
              <a:gd name="T31" fmla="*/ 322 h 1253"/>
              <a:gd name="T32" fmla="*/ 2927 w 5183"/>
              <a:gd name="T33" fmla="*/ 275 h 1253"/>
              <a:gd name="T34" fmla="*/ 3194 w 5183"/>
              <a:gd name="T35" fmla="*/ 231 h 1253"/>
              <a:gd name="T36" fmla="*/ 3458 w 5183"/>
              <a:gd name="T37" fmla="*/ 192 h 1253"/>
              <a:gd name="T38" fmla="*/ 3589 w 5183"/>
              <a:gd name="T39" fmla="*/ 164 h 1253"/>
              <a:gd name="T40" fmla="*/ 3722 w 5183"/>
              <a:gd name="T41" fmla="*/ 157 h 1253"/>
              <a:gd name="T42" fmla="*/ 3989 w 5183"/>
              <a:gd name="T43" fmla="*/ 125 h 1253"/>
              <a:gd name="T44" fmla="*/ 4253 w 5183"/>
              <a:gd name="T45" fmla="*/ 98 h 1253"/>
              <a:gd name="T46" fmla="*/ 4519 w 5183"/>
              <a:gd name="T47" fmla="*/ 73 h 1253"/>
              <a:gd name="T48" fmla="*/ 4785 w 5183"/>
              <a:gd name="T49" fmla="*/ 49 h 1253"/>
              <a:gd name="T50" fmla="*/ 5051 w 5183"/>
              <a:gd name="T51" fmla="*/ 29 h 1253"/>
              <a:gd name="T52" fmla="*/ 5181 w 5183"/>
              <a:gd name="T53" fmla="*/ 0 h 1253"/>
              <a:gd name="T54" fmla="*/ 4917 w 5183"/>
              <a:gd name="T55" fmla="*/ 19 h 1253"/>
              <a:gd name="T56" fmla="*/ 4651 w 5183"/>
              <a:gd name="T57" fmla="*/ 41 h 1253"/>
              <a:gd name="T58" fmla="*/ 4384 w 5183"/>
              <a:gd name="T59" fmla="*/ 64 h 1253"/>
              <a:gd name="T60" fmla="*/ 4120 w 5183"/>
              <a:gd name="T61" fmla="*/ 91 h 1253"/>
              <a:gd name="T62" fmla="*/ 3854 w 5183"/>
              <a:gd name="T63" fmla="*/ 120 h 1253"/>
              <a:gd name="T64" fmla="*/ 3589 w 5183"/>
              <a:gd name="T65" fmla="*/ 154 h 1253"/>
              <a:gd name="T66" fmla="*/ 3455 w 5183"/>
              <a:gd name="T67" fmla="*/ 172 h 1253"/>
              <a:gd name="T68" fmla="*/ 3190 w 5183"/>
              <a:gd name="T69" fmla="*/ 211 h 1253"/>
              <a:gd name="T70" fmla="*/ 2924 w 5183"/>
              <a:gd name="T71" fmla="*/ 255 h 1253"/>
              <a:gd name="T72" fmla="*/ 2658 w 5183"/>
              <a:gd name="T73" fmla="*/ 302 h 1253"/>
              <a:gd name="T74" fmla="*/ 2392 w 5183"/>
              <a:gd name="T75" fmla="*/ 356 h 1253"/>
              <a:gd name="T76" fmla="*/ 2259 w 5183"/>
              <a:gd name="T77" fmla="*/ 386 h 1253"/>
              <a:gd name="T78" fmla="*/ 2127 w 5183"/>
              <a:gd name="T79" fmla="*/ 418 h 1253"/>
              <a:gd name="T80" fmla="*/ 1861 w 5183"/>
              <a:gd name="T81" fmla="*/ 487 h 1253"/>
              <a:gd name="T82" fmla="*/ 1597 w 5183"/>
              <a:gd name="T83" fmla="*/ 561 h 1253"/>
              <a:gd name="T84" fmla="*/ 1462 w 5183"/>
              <a:gd name="T85" fmla="*/ 602 h 1253"/>
              <a:gd name="T86" fmla="*/ 1196 w 5183"/>
              <a:gd name="T87" fmla="*/ 691 h 1253"/>
              <a:gd name="T88" fmla="*/ 931 w 5183"/>
              <a:gd name="T89" fmla="*/ 790 h 1253"/>
              <a:gd name="T90" fmla="*/ 798 w 5183"/>
              <a:gd name="T91" fmla="*/ 844 h 1253"/>
              <a:gd name="T92" fmla="*/ 532 w 5183"/>
              <a:gd name="T93" fmla="*/ 960 h 1253"/>
              <a:gd name="T94" fmla="*/ 268 w 5183"/>
              <a:gd name="T95" fmla="*/ 1092 h 1253"/>
              <a:gd name="T96" fmla="*/ 133 w 5183"/>
              <a:gd name="T97" fmla="*/ 1163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83" h="1253">
                <a:moveTo>
                  <a:pt x="0" y="1237"/>
                </a:moveTo>
                <a:lnTo>
                  <a:pt x="10" y="1253"/>
                </a:lnTo>
                <a:lnTo>
                  <a:pt x="143" y="1179"/>
                </a:lnTo>
                <a:lnTo>
                  <a:pt x="276" y="1109"/>
                </a:lnTo>
                <a:lnTo>
                  <a:pt x="271" y="1100"/>
                </a:lnTo>
                <a:lnTo>
                  <a:pt x="276" y="1110"/>
                </a:lnTo>
                <a:lnTo>
                  <a:pt x="408" y="1043"/>
                </a:lnTo>
                <a:lnTo>
                  <a:pt x="541" y="979"/>
                </a:lnTo>
                <a:lnTo>
                  <a:pt x="674" y="920"/>
                </a:lnTo>
                <a:lnTo>
                  <a:pt x="807" y="863"/>
                </a:lnTo>
                <a:lnTo>
                  <a:pt x="940" y="809"/>
                </a:lnTo>
                <a:lnTo>
                  <a:pt x="935" y="799"/>
                </a:lnTo>
                <a:lnTo>
                  <a:pt x="938" y="809"/>
                </a:lnTo>
                <a:lnTo>
                  <a:pt x="1071" y="758"/>
                </a:lnTo>
                <a:lnTo>
                  <a:pt x="1203" y="709"/>
                </a:lnTo>
                <a:lnTo>
                  <a:pt x="1336" y="664"/>
                </a:lnTo>
                <a:lnTo>
                  <a:pt x="1469" y="620"/>
                </a:lnTo>
                <a:lnTo>
                  <a:pt x="1465" y="610"/>
                </a:lnTo>
                <a:lnTo>
                  <a:pt x="1469" y="620"/>
                </a:lnTo>
                <a:lnTo>
                  <a:pt x="1602" y="580"/>
                </a:lnTo>
                <a:lnTo>
                  <a:pt x="1735" y="541"/>
                </a:lnTo>
                <a:lnTo>
                  <a:pt x="1866" y="506"/>
                </a:lnTo>
                <a:lnTo>
                  <a:pt x="1999" y="470"/>
                </a:lnTo>
                <a:lnTo>
                  <a:pt x="2132" y="437"/>
                </a:lnTo>
                <a:lnTo>
                  <a:pt x="2129" y="426"/>
                </a:lnTo>
                <a:lnTo>
                  <a:pt x="2132" y="437"/>
                </a:lnTo>
                <a:lnTo>
                  <a:pt x="2264" y="406"/>
                </a:lnTo>
                <a:lnTo>
                  <a:pt x="2397" y="376"/>
                </a:lnTo>
                <a:lnTo>
                  <a:pt x="2393" y="366"/>
                </a:lnTo>
                <a:lnTo>
                  <a:pt x="2395" y="376"/>
                </a:lnTo>
                <a:lnTo>
                  <a:pt x="2528" y="349"/>
                </a:lnTo>
                <a:lnTo>
                  <a:pt x="2661" y="322"/>
                </a:lnTo>
                <a:lnTo>
                  <a:pt x="2794" y="298"/>
                </a:lnTo>
                <a:lnTo>
                  <a:pt x="2927" y="275"/>
                </a:lnTo>
                <a:lnTo>
                  <a:pt x="3060" y="251"/>
                </a:lnTo>
                <a:lnTo>
                  <a:pt x="3194" y="231"/>
                </a:lnTo>
                <a:lnTo>
                  <a:pt x="3325" y="211"/>
                </a:lnTo>
                <a:lnTo>
                  <a:pt x="3458" y="192"/>
                </a:lnTo>
                <a:lnTo>
                  <a:pt x="3591" y="174"/>
                </a:lnTo>
                <a:lnTo>
                  <a:pt x="3589" y="164"/>
                </a:lnTo>
                <a:lnTo>
                  <a:pt x="3591" y="174"/>
                </a:lnTo>
                <a:lnTo>
                  <a:pt x="3722" y="157"/>
                </a:lnTo>
                <a:lnTo>
                  <a:pt x="3855" y="140"/>
                </a:lnTo>
                <a:lnTo>
                  <a:pt x="3989" y="125"/>
                </a:lnTo>
                <a:lnTo>
                  <a:pt x="4122" y="112"/>
                </a:lnTo>
                <a:lnTo>
                  <a:pt x="4253" y="98"/>
                </a:lnTo>
                <a:lnTo>
                  <a:pt x="4386" y="85"/>
                </a:lnTo>
                <a:lnTo>
                  <a:pt x="4519" y="73"/>
                </a:lnTo>
                <a:lnTo>
                  <a:pt x="4652" y="61"/>
                </a:lnTo>
                <a:lnTo>
                  <a:pt x="4785" y="49"/>
                </a:lnTo>
                <a:lnTo>
                  <a:pt x="4918" y="39"/>
                </a:lnTo>
                <a:lnTo>
                  <a:pt x="5051" y="29"/>
                </a:lnTo>
                <a:lnTo>
                  <a:pt x="5183" y="21"/>
                </a:lnTo>
                <a:lnTo>
                  <a:pt x="5181" y="0"/>
                </a:lnTo>
                <a:lnTo>
                  <a:pt x="5050" y="9"/>
                </a:lnTo>
                <a:lnTo>
                  <a:pt x="4917" y="19"/>
                </a:lnTo>
                <a:lnTo>
                  <a:pt x="4784" y="29"/>
                </a:lnTo>
                <a:lnTo>
                  <a:pt x="4651" y="41"/>
                </a:lnTo>
                <a:lnTo>
                  <a:pt x="4517" y="53"/>
                </a:lnTo>
                <a:lnTo>
                  <a:pt x="4384" y="64"/>
                </a:lnTo>
                <a:lnTo>
                  <a:pt x="4251" y="78"/>
                </a:lnTo>
                <a:lnTo>
                  <a:pt x="4120" y="91"/>
                </a:lnTo>
                <a:lnTo>
                  <a:pt x="3987" y="105"/>
                </a:lnTo>
                <a:lnTo>
                  <a:pt x="3854" y="120"/>
                </a:lnTo>
                <a:lnTo>
                  <a:pt x="3721" y="137"/>
                </a:lnTo>
                <a:lnTo>
                  <a:pt x="3589" y="154"/>
                </a:lnTo>
                <a:lnTo>
                  <a:pt x="3588" y="154"/>
                </a:lnTo>
                <a:lnTo>
                  <a:pt x="3455" y="172"/>
                </a:lnTo>
                <a:lnTo>
                  <a:pt x="3322" y="191"/>
                </a:lnTo>
                <a:lnTo>
                  <a:pt x="3190" y="211"/>
                </a:lnTo>
                <a:lnTo>
                  <a:pt x="3057" y="231"/>
                </a:lnTo>
                <a:lnTo>
                  <a:pt x="2924" y="255"/>
                </a:lnTo>
                <a:lnTo>
                  <a:pt x="2791" y="278"/>
                </a:lnTo>
                <a:lnTo>
                  <a:pt x="2658" y="302"/>
                </a:lnTo>
                <a:lnTo>
                  <a:pt x="2525" y="329"/>
                </a:lnTo>
                <a:lnTo>
                  <a:pt x="2392" y="356"/>
                </a:lnTo>
                <a:lnTo>
                  <a:pt x="2392" y="356"/>
                </a:lnTo>
                <a:lnTo>
                  <a:pt x="2259" y="386"/>
                </a:lnTo>
                <a:lnTo>
                  <a:pt x="2127" y="416"/>
                </a:lnTo>
                <a:lnTo>
                  <a:pt x="2127" y="418"/>
                </a:lnTo>
                <a:lnTo>
                  <a:pt x="1994" y="452"/>
                </a:lnTo>
                <a:lnTo>
                  <a:pt x="1861" y="487"/>
                </a:lnTo>
                <a:lnTo>
                  <a:pt x="1730" y="522"/>
                </a:lnTo>
                <a:lnTo>
                  <a:pt x="1597" y="561"/>
                </a:lnTo>
                <a:lnTo>
                  <a:pt x="1464" y="602"/>
                </a:lnTo>
                <a:lnTo>
                  <a:pt x="1462" y="602"/>
                </a:lnTo>
                <a:lnTo>
                  <a:pt x="1329" y="645"/>
                </a:lnTo>
                <a:lnTo>
                  <a:pt x="1196" y="691"/>
                </a:lnTo>
                <a:lnTo>
                  <a:pt x="1064" y="740"/>
                </a:lnTo>
                <a:lnTo>
                  <a:pt x="931" y="790"/>
                </a:lnTo>
                <a:lnTo>
                  <a:pt x="931" y="790"/>
                </a:lnTo>
                <a:lnTo>
                  <a:pt x="798" y="844"/>
                </a:lnTo>
                <a:lnTo>
                  <a:pt x="665" y="901"/>
                </a:lnTo>
                <a:lnTo>
                  <a:pt x="532" y="960"/>
                </a:lnTo>
                <a:lnTo>
                  <a:pt x="399" y="1024"/>
                </a:lnTo>
                <a:lnTo>
                  <a:pt x="268" y="1092"/>
                </a:lnTo>
                <a:lnTo>
                  <a:pt x="266" y="1092"/>
                </a:lnTo>
                <a:lnTo>
                  <a:pt x="133" y="1163"/>
                </a:lnTo>
                <a:lnTo>
                  <a:pt x="0" y="1237"/>
                </a:lnTo>
                <a:close/>
              </a:path>
            </a:pathLst>
          </a:custGeom>
          <a:gradFill>
            <a:gsLst>
              <a:gs pos="0">
                <a:schemeClr val="bg1">
                  <a:lumMod val="85000"/>
                </a:schemeClr>
              </a:gs>
              <a:gs pos="100000">
                <a:schemeClr val="tx2">
                  <a:lumMod val="75000"/>
                </a:schemeClr>
              </a:gs>
            </a:gsLst>
            <a:path path="circle">
              <a:fillToRect l="50000" t="50000" r="50000" b="50000"/>
            </a:path>
          </a:gradFill>
          <a:ln w="19050" cmpd="sng">
            <a:solidFill>
              <a:schemeClr val="bg1">
                <a:lumMod val="65000"/>
              </a:schemeClr>
            </a:solidFill>
            <a:round/>
            <a:headEnd/>
            <a:tailEnd/>
          </a:ln>
        </p:spPr>
        <p:txBody>
          <a:bodyPr/>
          <a:lstStyle/>
          <a:p>
            <a:endParaRPr lang="de-CH" dirty="0">
              <a:latin typeface="Calibri" pitchFamily="34" charset="0"/>
              <a:cs typeface="Calibri" pitchFamily="34" charset="0"/>
            </a:endParaRPr>
          </a:p>
        </p:txBody>
      </p:sp>
      <p:sp>
        <p:nvSpPr>
          <p:cNvPr id="41" name="Freeform 131"/>
          <p:cNvSpPr>
            <a:spLocks/>
          </p:cNvSpPr>
          <p:nvPr/>
        </p:nvSpPr>
        <p:spPr bwMode="auto">
          <a:xfrm>
            <a:off x="6338900" y="3775077"/>
            <a:ext cx="781873" cy="990220"/>
          </a:xfrm>
          <a:custGeom>
            <a:avLst/>
            <a:gdLst>
              <a:gd name="T0" fmla="*/ 0 w 992"/>
              <a:gd name="T1" fmla="*/ 5 h 1070"/>
              <a:gd name="T2" fmla="*/ 29 w 992"/>
              <a:gd name="T3" fmla="*/ 66 h 1070"/>
              <a:gd name="T4" fmla="*/ 61 w 992"/>
              <a:gd name="T5" fmla="*/ 118 h 1070"/>
              <a:gd name="T6" fmla="*/ 79 w 992"/>
              <a:gd name="T7" fmla="*/ 177 h 1070"/>
              <a:gd name="T8" fmla="*/ 108 w 992"/>
              <a:gd name="T9" fmla="*/ 228 h 1070"/>
              <a:gd name="T10" fmla="*/ 160 w 992"/>
              <a:gd name="T11" fmla="*/ 324 h 1070"/>
              <a:gd name="T12" fmla="*/ 189 w 992"/>
              <a:gd name="T13" fmla="*/ 371 h 1070"/>
              <a:gd name="T14" fmla="*/ 189 w 992"/>
              <a:gd name="T15" fmla="*/ 369 h 1070"/>
              <a:gd name="T16" fmla="*/ 214 w 992"/>
              <a:gd name="T17" fmla="*/ 413 h 1070"/>
              <a:gd name="T18" fmla="*/ 268 w 992"/>
              <a:gd name="T19" fmla="*/ 492 h 1070"/>
              <a:gd name="T20" fmla="*/ 320 w 992"/>
              <a:gd name="T21" fmla="*/ 565 h 1070"/>
              <a:gd name="T22" fmla="*/ 347 w 992"/>
              <a:gd name="T23" fmla="*/ 598 h 1070"/>
              <a:gd name="T24" fmla="*/ 399 w 992"/>
              <a:gd name="T25" fmla="*/ 661 h 1070"/>
              <a:gd name="T26" fmla="*/ 426 w 992"/>
              <a:gd name="T27" fmla="*/ 689 h 1070"/>
              <a:gd name="T28" fmla="*/ 480 w 992"/>
              <a:gd name="T29" fmla="*/ 745 h 1070"/>
              <a:gd name="T30" fmla="*/ 532 w 992"/>
              <a:gd name="T31" fmla="*/ 794 h 1070"/>
              <a:gd name="T32" fmla="*/ 559 w 992"/>
              <a:gd name="T33" fmla="*/ 819 h 1070"/>
              <a:gd name="T34" fmla="*/ 612 w 992"/>
              <a:gd name="T35" fmla="*/ 861 h 1070"/>
              <a:gd name="T36" fmla="*/ 640 w 992"/>
              <a:gd name="T37" fmla="*/ 881 h 1070"/>
              <a:gd name="T38" fmla="*/ 694 w 992"/>
              <a:gd name="T39" fmla="*/ 918 h 1070"/>
              <a:gd name="T40" fmla="*/ 746 w 992"/>
              <a:gd name="T41" fmla="*/ 952 h 1070"/>
              <a:gd name="T42" fmla="*/ 773 w 992"/>
              <a:gd name="T43" fmla="*/ 967 h 1070"/>
              <a:gd name="T44" fmla="*/ 827 w 992"/>
              <a:gd name="T45" fmla="*/ 998 h 1070"/>
              <a:gd name="T46" fmla="*/ 854 w 992"/>
              <a:gd name="T47" fmla="*/ 1011 h 1070"/>
              <a:gd name="T48" fmla="*/ 883 w 992"/>
              <a:gd name="T49" fmla="*/ 1016 h 1070"/>
              <a:gd name="T50" fmla="*/ 906 w 992"/>
              <a:gd name="T51" fmla="*/ 1036 h 1070"/>
              <a:gd name="T52" fmla="*/ 932 w 992"/>
              <a:gd name="T53" fmla="*/ 1048 h 1070"/>
              <a:gd name="T54" fmla="*/ 960 w 992"/>
              <a:gd name="T55" fmla="*/ 1058 h 1070"/>
              <a:gd name="T56" fmla="*/ 992 w 992"/>
              <a:gd name="T57" fmla="*/ 1056 h 1070"/>
              <a:gd name="T58" fmla="*/ 938 w 992"/>
              <a:gd name="T59" fmla="*/ 1035 h 1070"/>
              <a:gd name="T60" fmla="*/ 938 w 992"/>
              <a:gd name="T61" fmla="*/ 1035 h 1070"/>
              <a:gd name="T62" fmla="*/ 910 w 992"/>
              <a:gd name="T63" fmla="*/ 1030 h 1070"/>
              <a:gd name="T64" fmla="*/ 886 w 992"/>
              <a:gd name="T65" fmla="*/ 1011 h 1070"/>
              <a:gd name="T66" fmla="*/ 859 w 992"/>
              <a:gd name="T67" fmla="*/ 998 h 1070"/>
              <a:gd name="T68" fmla="*/ 859 w 992"/>
              <a:gd name="T69" fmla="*/ 999 h 1070"/>
              <a:gd name="T70" fmla="*/ 807 w 992"/>
              <a:gd name="T71" fmla="*/ 971 h 1070"/>
              <a:gd name="T72" fmla="*/ 753 w 992"/>
              <a:gd name="T73" fmla="*/ 940 h 1070"/>
              <a:gd name="T74" fmla="*/ 755 w 992"/>
              <a:gd name="T75" fmla="*/ 940 h 1070"/>
              <a:gd name="T76" fmla="*/ 703 w 992"/>
              <a:gd name="T77" fmla="*/ 907 h 1070"/>
              <a:gd name="T78" fmla="*/ 649 w 992"/>
              <a:gd name="T79" fmla="*/ 870 h 1070"/>
              <a:gd name="T80" fmla="*/ 617 w 992"/>
              <a:gd name="T81" fmla="*/ 854 h 1070"/>
              <a:gd name="T82" fmla="*/ 596 w 992"/>
              <a:gd name="T83" fmla="*/ 829 h 1070"/>
              <a:gd name="T84" fmla="*/ 543 w 992"/>
              <a:gd name="T85" fmla="*/ 784 h 1070"/>
              <a:gd name="T86" fmla="*/ 543 w 992"/>
              <a:gd name="T87" fmla="*/ 784 h 1070"/>
              <a:gd name="T88" fmla="*/ 490 w 992"/>
              <a:gd name="T89" fmla="*/ 735 h 1070"/>
              <a:gd name="T90" fmla="*/ 436 w 992"/>
              <a:gd name="T91" fmla="*/ 679 h 1070"/>
              <a:gd name="T92" fmla="*/ 404 w 992"/>
              <a:gd name="T93" fmla="*/ 656 h 1070"/>
              <a:gd name="T94" fmla="*/ 386 w 992"/>
              <a:gd name="T95" fmla="*/ 620 h 1070"/>
              <a:gd name="T96" fmla="*/ 332 w 992"/>
              <a:gd name="T97" fmla="*/ 555 h 1070"/>
              <a:gd name="T98" fmla="*/ 332 w 992"/>
              <a:gd name="T99" fmla="*/ 556 h 1070"/>
              <a:gd name="T100" fmla="*/ 280 w 992"/>
              <a:gd name="T101" fmla="*/ 484 h 1070"/>
              <a:gd name="T102" fmla="*/ 226 w 992"/>
              <a:gd name="T103" fmla="*/ 405 h 1070"/>
              <a:gd name="T104" fmla="*/ 226 w 992"/>
              <a:gd name="T105" fmla="*/ 405 h 1070"/>
              <a:gd name="T106" fmla="*/ 201 w 992"/>
              <a:gd name="T107" fmla="*/ 363 h 1070"/>
              <a:gd name="T108" fmla="*/ 165 w 992"/>
              <a:gd name="T109" fmla="*/ 320 h 1070"/>
              <a:gd name="T110" fmla="*/ 147 w 992"/>
              <a:gd name="T111" fmla="*/ 270 h 1070"/>
              <a:gd name="T112" fmla="*/ 93 w 992"/>
              <a:gd name="T113" fmla="*/ 171 h 1070"/>
              <a:gd name="T114" fmla="*/ 93 w 992"/>
              <a:gd name="T115" fmla="*/ 171 h 1070"/>
              <a:gd name="T116" fmla="*/ 68 w 992"/>
              <a:gd name="T117" fmla="*/ 115 h 1070"/>
              <a:gd name="T118" fmla="*/ 34 w 992"/>
              <a:gd name="T119" fmla="*/ 63 h 1070"/>
              <a:gd name="T120" fmla="*/ 14 w 992"/>
              <a:gd name="T121"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92" h="1070">
                <a:moveTo>
                  <a:pt x="14" y="0"/>
                </a:moveTo>
                <a:lnTo>
                  <a:pt x="0" y="5"/>
                </a:lnTo>
                <a:lnTo>
                  <a:pt x="27" y="66"/>
                </a:lnTo>
                <a:lnTo>
                  <a:pt x="29" y="66"/>
                </a:lnTo>
                <a:lnTo>
                  <a:pt x="56" y="122"/>
                </a:lnTo>
                <a:lnTo>
                  <a:pt x="61" y="118"/>
                </a:lnTo>
                <a:lnTo>
                  <a:pt x="54" y="122"/>
                </a:lnTo>
                <a:lnTo>
                  <a:pt x="79" y="177"/>
                </a:lnTo>
                <a:lnTo>
                  <a:pt x="81" y="177"/>
                </a:lnTo>
                <a:lnTo>
                  <a:pt x="108" y="228"/>
                </a:lnTo>
                <a:lnTo>
                  <a:pt x="135" y="277"/>
                </a:lnTo>
                <a:lnTo>
                  <a:pt x="160" y="324"/>
                </a:lnTo>
                <a:lnTo>
                  <a:pt x="160" y="325"/>
                </a:lnTo>
                <a:lnTo>
                  <a:pt x="189" y="371"/>
                </a:lnTo>
                <a:lnTo>
                  <a:pt x="194" y="366"/>
                </a:lnTo>
                <a:lnTo>
                  <a:pt x="189" y="369"/>
                </a:lnTo>
                <a:lnTo>
                  <a:pt x="214" y="411"/>
                </a:lnTo>
                <a:lnTo>
                  <a:pt x="214" y="413"/>
                </a:lnTo>
                <a:lnTo>
                  <a:pt x="241" y="453"/>
                </a:lnTo>
                <a:lnTo>
                  <a:pt x="268" y="492"/>
                </a:lnTo>
                <a:lnTo>
                  <a:pt x="293" y="529"/>
                </a:lnTo>
                <a:lnTo>
                  <a:pt x="320" y="565"/>
                </a:lnTo>
                <a:lnTo>
                  <a:pt x="320" y="565"/>
                </a:lnTo>
                <a:lnTo>
                  <a:pt x="347" y="598"/>
                </a:lnTo>
                <a:lnTo>
                  <a:pt x="374" y="630"/>
                </a:lnTo>
                <a:lnTo>
                  <a:pt x="399" y="661"/>
                </a:lnTo>
                <a:lnTo>
                  <a:pt x="399" y="661"/>
                </a:lnTo>
                <a:lnTo>
                  <a:pt x="426" y="689"/>
                </a:lnTo>
                <a:lnTo>
                  <a:pt x="453" y="718"/>
                </a:lnTo>
                <a:lnTo>
                  <a:pt x="480" y="745"/>
                </a:lnTo>
                <a:lnTo>
                  <a:pt x="507" y="770"/>
                </a:lnTo>
                <a:lnTo>
                  <a:pt x="532" y="794"/>
                </a:lnTo>
                <a:lnTo>
                  <a:pt x="532" y="795"/>
                </a:lnTo>
                <a:lnTo>
                  <a:pt x="559" y="819"/>
                </a:lnTo>
                <a:lnTo>
                  <a:pt x="586" y="841"/>
                </a:lnTo>
                <a:lnTo>
                  <a:pt x="612" y="861"/>
                </a:lnTo>
                <a:lnTo>
                  <a:pt x="613" y="861"/>
                </a:lnTo>
                <a:lnTo>
                  <a:pt x="640" y="881"/>
                </a:lnTo>
                <a:lnTo>
                  <a:pt x="667" y="900"/>
                </a:lnTo>
                <a:lnTo>
                  <a:pt x="694" y="918"/>
                </a:lnTo>
                <a:lnTo>
                  <a:pt x="721" y="935"/>
                </a:lnTo>
                <a:lnTo>
                  <a:pt x="746" y="952"/>
                </a:lnTo>
                <a:lnTo>
                  <a:pt x="746" y="952"/>
                </a:lnTo>
                <a:lnTo>
                  <a:pt x="773" y="967"/>
                </a:lnTo>
                <a:lnTo>
                  <a:pt x="800" y="982"/>
                </a:lnTo>
                <a:lnTo>
                  <a:pt x="827" y="998"/>
                </a:lnTo>
                <a:lnTo>
                  <a:pt x="852" y="1011"/>
                </a:lnTo>
                <a:lnTo>
                  <a:pt x="854" y="1011"/>
                </a:lnTo>
                <a:lnTo>
                  <a:pt x="881" y="1023"/>
                </a:lnTo>
                <a:lnTo>
                  <a:pt x="883" y="1016"/>
                </a:lnTo>
                <a:lnTo>
                  <a:pt x="879" y="1023"/>
                </a:lnTo>
                <a:lnTo>
                  <a:pt x="906" y="1036"/>
                </a:lnTo>
                <a:lnTo>
                  <a:pt x="906" y="1036"/>
                </a:lnTo>
                <a:lnTo>
                  <a:pt x="932" y="1048"/>
                </a:lnTo>
                <a:lnTo>
                  <a:pt x="933" y="1048"/>
                </a:lnTo>
                <a:lnTo>
                  <a:pt x="960" y="1058"/>
                </a:lnTo>
                <a:lnTo>
                  <a:pt x="987" y="1070"/>
                </a:lnTo>
                <a:lnTo>
                  <a:pt x="992" y="1056"/>
                </a:lnTo>
                <a:lnTo>
                  <a:pt x="965" y="1045"/>
                </a:lnTo>
                <a:lnTo>
                  <a:pt x="938" y="1035"/>
                </a:lnTo>
                <a:lnTo>
                  <a:pt x="935" y="1041"/>
                </a:lnTo>
                <a:lnTo>
                  <a:pt x="938" y="1035"/>
                </a:lnTo>
                <a:lnTo>
                  <a:pt x="913" y="1023"/>
                </a:lnTo>
                <a:lnTo>
                  <a:pt x="910" y="1030"/>
                </a:lnTo>
                <a:lnTo>
                  <a:pt x="913" y="1024"/>
                </a:lnTo>
                <a:lnTo>
                  <a:pt x="886" y="1011"/>
                </a:lnTo>
                <a:lnTo>
                  <a:pt x="886" y="1009"/>
                </a:lnTo>
                <a:lnTo>
                  <a:pt x="859" y="998"/>
                </a:lnTo>
                <a:lnTo>
                  <a:pt x="856" y="1004"/>
                </a:lnTo>
                <a:lnTo>
                  <a:pt x="859" y="999"/>
                </a:lnTo>
                <a:lnTo>
                  <a:pt x="834" y="986"/>
                </a:lnTo>
                <a:lnTo>
                  <a:pt x="807" y="971"/>
                </a:lnTo>
                <a:lnTo>
                  <a:pt x="780" y="955"/>
                </a:lnTo>
                <a:lnTo>
                  <a:pt x="753" y="940"/>
                </a:lnTo>
                <a:lnTo>
                  <a:pt x="750" y="945"/>
                </a:lnTo>
                <a:lnTo>
                  <a:pt x="755" y="940"/>
                </a:lnTo>
                <a:lnTo>
                  <a:pt x="730" y="923"/>
                </a:lnTo>
                <a:lnTo>
                  <a:pt x="703" y="907"/>
                </a:lnTo>
                <a:lnTo>
                  <a:pt x="676" y="888"/>
                </a:lnTo>
                <a:lnTo>
                  <a:pt x="649" y="870"/>
                </a:lnTo>
                <a:lnTo>
                  <a:pt x="622" y="849"/>
                </a:lnTo>
                <a:lnTo>
                  <a:pt x="617" y="854"/>
                </a:lnTo>
                <a:lnTo>
                  <a:pt x="622" y="849"/>
                </a:lnTo>
                <a:lnTo>
                  <a:pt x="596" y="829"/>
                </a:lnTo>
                <a:lnTo>
                  <a:pt x="570" y="807"/>
                </a:lnTo>
                <a:lnTo>
                  <a:pt x="543" y="784"/>
                </a:lnTo>
                <a:lnTo>
                  <a:pt x="538" y="789"/>
                </a:lnTo>
                <a:lnTo>
                  <a:pt x="543" y="784"/>
                </a:lnTo>
                <a:lnTo>
                  <a:pt x="517" y="760"/>
                </a:lnTo>
                <a:lnTo>
                  <a:pt x="490" y="735"/>
                </a:lnTo>
                <a:lnTo>
                  <a:pt x="463" y="708"/>
                </a:lnTo>
                <a:lnTo>
                  <a:pt x="436" y="679"/>
                </a:lnTo>
                <a:lnTo>
                  <a:pt x="409" y="651"/>
                </a:lnTo>
                <a:lnTo>
                  <a:pt x="404" y="656"/>
                </a:lnTo>
                <a:lnTo>
                  <a:pt x="411" y="651"/>
                </a:lnTo>
                <a:lnTo>
                  <a:pt x="386" y="620"/>
                </a:lnTo>
                <a:lnTo>
                  <a:pt x="359" y="588"/>
                </a:lnTo>
                <a:lnTo>
                  <a:pt x="332" y="555"/>
                </a:lnTo>
                <a:lnTo>
                  <a:pt x="325" y="560"/>
                </a:lnTo>
                <a:lnTo>
                  <a:pt x="332" y="556"/>
                </a:lnTo>
                <a:lnTo>
                  <a:pt x="305" y="521"/>
                </a:lnTo>
                <a:lnTo>
                  <a:pt x="280" y="484"/>
                </a:lnTo>
                <a:lnTo>
                  <a:pt x="253" y="445"/>
                </a:lnTo>
                <a:lnTo>
                  <a:pt x="226" y="405"/>
                </a:lnTo>
                <a:lnTo>
                  <a:pt x="219" y="408"/>
                </a:lnTo>
                <a:lnTo>
                  <a:pt x="226" y="405"/>
                </a:lnTo>
                <a:lnTo>
                  <a:pt x="201" y="363"/>
                </a:lnTo>
                <a:lnTo>
                  <a:pt x="201" y="363"/>
                </a:lnTo>
                <a:lnTo>
                  <a:pt x="172" y="317"/>
                </a:lnTo>
                <a:lnTo>
                  <a:pt x="165" y="320"/>
                </a:lnTo>
                <a:lnTo>
                  <a:pt x="172" y="317"/>
                </a:lnTo>
                <a:lnTo>
                  <a:pt x="147" y="270"/>
                </a:lnTo>
                <a:lnTo>
                  <a:pt x="120" y="221"/>
                </a:lnTo>
                <a:lnTo>
                  <a:pt x="93" y="171"/>
                </a:lnTo>
                <a:lnTo>
                  <a:pt x="86" y="174"/>
                </a:lnTo>
                <a:lnTo>
                  <a:pt x="93" y="171"/>
                </a:lnTo>
                <a:lnTo>
                  <a:pt x="68" y="115"/>
                </a:lnTo>
                <a:lnTo>
                  <a:pt x="68" y="115"/>
                </a:lnTo>
                <a:lnTo>
                  <a:pt x="41" y="59"/>
                </a:lnTo>
                <a:lnTo>
                  <a:pt x="34" y="63"/>
                </a:lnTo>
                <a:lnTo>
                  <a:pt x="41" y="61"/>
                </a:lnTo>
                <a:lnTo>
                  <a:pt x="14" y="0"/>
                </a:lnTo>
                <a:close/>
              </a:path>
            </a:pathLst>
          </a:custGeom>
          <a:solidFill>
            <a:schemeClr val="tx1"/>
          </a:solidFill>
          <a:ln w="19050" cmpd="sng">
            <a:solidFill>
              <a:schemeClr val="bg1">
                <a:lumMod val="65000"/>
              </a:schemeClr>
            </a:solidFill>
            <a:round/>
            <a:headEnd/>
            <a:tailEnd/>
          </a:ln>
        </p:spPr>
        <p:txBody>
          <a:bodyPr/>
          <a:lstStyle/>
          <a:p>
            <a:endParaRPr lang="de-CH" dirty="0">
              <a:latin typeface="Calibri" pitchFamily="34" charset="0"/>
              <a:cs typeface="Calibri" pitchFamily="34" charset="0"/>
            </a:endParaRPr>
          </a:p>
        </p:txBody>
      </p:sp>
      <p:sp>
        <p:nvSpPr>
          <p:cNvPr id="42" name="Oval 132"/>
          <p:cNvSpPr>
            <a:spLocks noChangeArrowheads="1"/>
          </p:cNvSpPr>
          <p:nvPr/>
        </p:nvSpPr>
        <p:spPr bwMode="auto">
          <a:xfrm>
            <a:off x="6292194" y="3707518"/>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43" name="Oval 133"/>
          <p:cNvSpPr>
            <a:spLocks noChangeArrowheads="1"/>
          </p:cNvSpPr>
          <p:nvPr/>
        </p:nvSpPr>
        <p:spPr bwMode="auto">
          <a:xfrm>
            <a:off x="6352738" y="3844566"/>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44" name="Oval 134"/>
          <p:cNvSpPr>
            <a:spLocks noChangeArrowheads="1"/>
          </p:cNvSpPr>
          <p:nvPr/>
        </p:nvSpPr>
        <p:spPr bwMode="auto">
          <a:xfrm>
            <a:off x="6408092" y="3968102"/>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45" name="Oval 135"/>
          <p:cNvSpPr>
            <a:spLocks noChangeArrowheads="1"/>
          </p:cNvSpPr>
          <p:nvPr/>
        </p:nvSpPr>
        <p:spPr bwMode="auto">
          <a:xfrm>
            <a:off x="6468635" y="4093569"/>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46" name="Oval 136"/>
          <p:cNvSpPr>
            <a:spLocks noChangeArrowheads="1"/>
          </p:cNvSpPr>
          <p:nvPr/>
        </p:nvSpPr>
        <p:spPr bwMode="auto">
          <a:xfrm>
            <a:off x="6532638" y="4213244"/>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47" name="Oval 137"/>
          <p:cNvSpPr>
            <a:spLocks noChangeArrowheads="1"/>
          </p:cNvSpPr>
          <p:nvPr/>
        </p:nvSpPr>
        <p:spPr bwMode="auto">
          <a:xfrm>
            <a:off x="6605290" y="4321338"/>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48" name="Oval 138"/>
          <p:cNvSpPr>
            <a:spLocks noChangeArrowheads="1"/>
          </p:cNvSpPr>
          <p:nvPr/>
        </p:nvSpPr>
        <p:spPr bwMode="auto">
          <a:xfrm>
            <a:off x="6690050" y="4423641"/>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49" name="Oval 139"/>
          <p:cNvSpPr>
            <a:spLocks noChangeArrowheads="1"/>
          </p:cNvSpPr>
          <p:nvPr/>
        </p:nvSpPr>
        <p:spPr bwMode="auto">
          <a:xfrm>
            <a:off x="6773081" y="4514364"/>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50" name="Oval 140"/>
          <p:cNvSpPr>
            <a:spLocks noChangeArrowheads="1"/>
          </p:cNvSpPr>
          <p:nvPr/>
        </p:nvSpPr>
        <p:spPr bwMode="auto">
          <a:xfrm>
            <a:off x="6868221" y="4591574"/>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51" name="Oval 141"/>
          <p:cNvSpPr>
            <a:spLocks noChangeArrowheads="1"/>
          </p:cNvSpPr>
          <p:nvPr/>
        </p:nvSpPr>
        <p:spPr bwMode="auto">
          <a:xfrm>
            <a:off x="6975469" y="4657202"/>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52" name="Oval 142"/>
          <p:cNvSpPr>
            <a:spLocks noChangeArrowheads="1"/>
          </p:cNvSpPr>
          <p:nvPr/>
        </p:nvSpPr>
        <p:spPr bwMode="auto">
          <a:xfrm>
            <a:off x="4505304" y="4639829"/>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53" name="Oval 143"/>
          <p:cNvSpPr>
            <a:spLocks noChangeArrowheads="1"/>
          </p:cNvSpPr>
          <p:nvPr/>
        </p:nvSpPr>
        <p:spPr bwMode="auto">
          <a:xfrm>
            <a:off x="4581415" y="4541387"/>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54" name="Oval 144"/>
          <p:cNvSpPr>
            <a:spLocks noChangeArrowheads="1"/>
          </p:cNvSpPr>
          <p:nvPr/>
        </p:nvSpPr>
        <p:spPr bwMode="auto">
          <a:xfrm>
            <a:off x="4676554" y="4444875"/>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55" name="Oval 145"/>
          <p:cNvSpPr>
            <a:spLocks noChangeArrowheads="1"/>
          </p:cNvSpPr>
          <p:nvPr/>
        </p:nvSpPr>
        <p:spPr bwMode="auto">
          <a:xfrm>
            <a:off x="4776883" y="4350292"/>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56" name="Oval 146"/>
          <p:cNvSpPr>
            <a:spLocks noChangeArrowheads="1"/>
          </p:cNvSpPr>
          <p:nvPr/>
        </p:nvSpPr>
        <p:spPr bwMode="auto">
          <a:xfrm>
            <a:off x="4878942" y="4261500"/>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57" name="Oval 147"/>
          <p:cNvSpPr>
            <a:spLocks noChangeArrowheads="1"/>
          </p:cNvSpPr>
          <p:nvPr/>
        </p:nvSpPr>
        <p:spPr bwMode="auto">
          <a:xfrm>
            <a:off x="4989650" y="4172708"/>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58" name="Oval 148"/>
          <p:cNvSpPr>
            <a:spLocks noChangeArrowheads="1"/>
          </p:cNvSpPr>
          <p:nvPr/>
        </p:nvSpPr>
        <p:spPr bwMode="auto">
          <a:xfrm>
            <a:off x="5107277" y="4103219"/>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59" name="Oval 149"/>
          <p:cNvSpPr>
            <a:spLocks noChangeArrowheads="1"/>
          </p:cNvSpPr>
          <p:nvPr/>
        </p:nvSpPr>
        <p:spPr bwMode="auto">
          <a:xfrm>
            <a:off x="5235283" y="4029870"/>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60" name="Oval 150"/>
          <p:cNvSpPr>
            <a:spLocks noChangeArrowheads="1"/>
          </p:cNvSpPr>
          <p:nvPr/>
        </p:nvSpPr>
        <p:spPr bwMode="auto">
          <a:xfrm>
            <a:off x="5361558" y="3964241"/>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61" name="Oval 151"/>
          <p:cNvSpPr>
            <a:spLocks noChangeArrowheads="1"/>
          </p:cNvSpPr>
          <p:nvPr/>
        </p:nvSpPr>
        <p:spPr bwMode="auto">
          <a:xfrm>
            <a:off x="5496483" y="3910194"/>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62" name="Oval 152"/>
          <p:cNvSpPr>
            <a:spLocks noChangeArrowheads="1"/>
          </p:cNvSpPr>
          <p:nvPr/>
        </p:nvSpPr>
        <p:spPr bwMode="auto">
          <a:xfrm>
            <a:off x="5626219" y="3860008"/>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63" name="Oval 153"/>
          <p:cNvSpPr>
            <a:spLocks noChangeArrowheads="1"/>
          </p:cNvSpPr>
          <p:nvPr/>
        </p:nvSpPr>
        <p:spPr bwMode="auto">
          <a:xfrm>
            <a:off x="5771523" y="3817542"/>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64" name="Oval 154"/>
          <p:cNvSpPr>
            <a:spLocks noChangeArrowheads="1"/>
          </p:cNvSpPr>
          <p:nvPr/>
        </p:nvSpPr>
        <p:spPr bwMode="auto">
          <a:xfrm>
            <a:off x="5911637" y="3775077"/>
            <a:ext cx="77842"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65" name="Oval 155"/>
          <p:cNvSpPr>
            <a:spLocks noChangeArrowheads="1"/>
          </p:cNvSpPr>
          <p:nvPr/>
        </p:nvSpPr>
        <p:spPr bwMode="auto">
          <a:xfrm>
            <a:off x="6050021" y="3746123"/>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66" name="Oval 156"/>
          <p:cNvSpPr>
            <a:spLocks noChangeArrowheads="1"/>
          </p:cNvSpPr>
          <p:nvPr/>
        </p:nvSpPr>
        <p:spPr bwMode="auto">
          <a:xfrm>
            <a:off x="6183217" y="3719100"/>
            <a:ext cx="77841"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67" name="Line 174"/>
          <p:cNvSpPr>
            <a:spLocks noChangeShapeType="1"/>
          </p:cNvSpPr>
          <p:nvPr/>
        </p:nvSpPr>
        <p:spPr bwMode="auto">
          <a:xfrm>
            <a:off x="1682258" y="4884219"/>
            <a:ext cx="558035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68" name="Line 175"/>
          <p:cNvSpPr>
            <a:spLocks noChangeShapeType="1"/>
          </p:cNvSpPr>
          <p:nvPr/>
        </p:nvSpPr>
        <p:spPr bwMode="auto">
          <a:xfrm flipV="1">
            <a:off x="1689177" y="4884219"/>
            <a:ext cx="0"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69" name="Line 176"/>
          <p:cNvSpPr>
            <a:spLocks noChangeShapeType="1"/>
          </p:cNvSpPr>
          <p:nvPr/>
        </p:nvSpPr>
        <p:spPr bwMode="auto">
          <a:xfrm flipV="1">
            <a:off x="2152766" y="4884219"/>
            <a:ext cx="0"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70" name="Line 177"/>
          <p:cNvSpPr>
            <a:spLocks noChangeShapeType="1"/>
          </p:cNvSpPr>
          <p:nvPr/>
        </p:nvSpPr>
        <p:spPr bwMode="auto">
          <a:xfrm flipV="1">
            <a:off x="2616354" y="4884219"/>
            <a:ext cx="0"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71" name="Rectangle 179"/>
          <p:cNvSpPr>
            <a:spLocks noChangeArrowheads="1"/>
          </p:cNvSpPr>
          <p:nvPr/>
        </p:nvSpPr>
        <p:spPr bwMode="auto">
          <a:xfrm>
            <a:off x="1652851" y="4967220"/>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0</a:t>
            </a:r>
          </a:p>
        </p:txBody>
      </p:sp>
      <p:sp>
        <p:nvSpPr>
          <p:cNvPr id="72" name="Rectangle 181"/>
          <p:cNvSpPr>
            <a:spLocks noChangeArrowheads="1"/>
          </p:cNvSpPr>
          <p:nvPr/>
        </p:nvSpPr>
        <p:spPr bwMode="auto">
          <a:xfrm>
            <a:off x="2114710" y="4967220"/>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4</a:t>
            </a:r>
          </a:p>
        </p:txBody>
      </p:sp>
      <p:sp>
        <p:nvSpPr>
          <p:cNvPr id="73" name="Rectangle 183"/>
          <p:cNvSpPr>
            <a:spLocks noChangeArrowheads="1"/>
          </p:cNvSpPr>
          <p:nvPr/>
        </p:nvSpPr>
        <p:spPr bwMode="auto">
          <a:xfrm>
            <a:off x="2580028" y="4967220"/>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8</a:t>
            </a:r>
          </a:p>
        </p:txBody>
      </p:sp>
      <p:sp>
        <p:nvSpPr>
          <p:cNvPr id="74" name="Rectangle 185"/>
          <p:cNvSpPr>
            <a:spLocks noChangeArrowheads="1"/>
          </p:cNvSpPr>
          <p:nvPr/>
        </p:nvSpPr>
        <p:spPr bwMode="auto">
          <a:xfrm>
            <a:off x="3007291" y="4967220"/>
            <a:ext cx="157094"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12</a:t>
            </a:r>
          </a:p>
        </p:txBody>
      </p:sp>
      <p:sp>
        <p:nvSpPr>
          <p:cNvPr id="75" name="Rectangle 187"/>
          <p:cNvSpPr>
            <a:spLocks noChangeArrowheads="1"/>
          </p:cNvSpPr>
          <p:nvPr/>
        </p:nvSpPr>
        <p:spPr bwMode="auto">
          <a:xfrm>
            <a:off x="3963874" y="4961289"/>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4</a:t>
            </a:r>
          </a:p>
        </p:txBody>
      </p:sp>
      <p:sp>
        <p:nvSpPr>
          <p:cNvPr id="76" name="Rectangle 189"/>
          <p:cNvSpPr>
            <a:spLocks noChangeArrowheads="1"/>
          </p:cNvSpPr>
          <p:nvPr/>
        </p:nvSpPr>
        <p:spPr bwMode="auto">
          <a:xfrm>
            <a:off x="4373838" y="4955116"/>
            <a:ext cx="22281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8/0</a:t>
            </a:r>
          </a:p>
        </p:txBody>
      </p:sp>
      <p:sp>
        <p:nvSpPr>
          <p:cNvPr id="77" name="Rectangle 195"/>
          <p:cNvSpPr>
            <a:spLocks noChangeArrowheads="1"/>
          </p:cNvSpPr>
          <p:nvPr/>
        </p:nvSpPr>
        <p:spPr bwMode="auto">
          <a:xfrm>
            <a:off x="7214182" y="4967220"/>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8</a:t>
            </a:r>
          </a:p>
        </p:txBody>
      </p:sp>
      <p:sp>
        <p:nvSpPr>
          <p:cNvPr id="78" name="Rectangle 196"/>
          <p:cNvSpPr>
            <a:spLocks noChangeArrowheads="1"/>
          </p:cNvSpPr>
          <p:nvPr/>
        </p:nvSpPr>
        <p:spPr bwMode="auto">
          <a:xfrm>
            <a:off x="3389577" y="4967220"/>
            <a:ext cx="301365"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16/0</a:t>
            </a:r>
          </a:p>
        </p:txBody>
      </p:sp>
      <p:sp>
        <p:nvSpPr>
          <p:cNvPr id="79" name="Line 197"/>
          <p:cNvSpPr>
            <a:spLocks noChangeShapeType="1"/>
          </p:cNvSpPr>
          <p:nvPr/>
        </p:nvSpPr>
        <p:spPr bwMode="auto">
          <a:xfrm flipV="1">
            <a:off x="3079942" y="4884219"/>
            <a:ext cx="1729"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80" name="Line 198"/>
          <p:cNvSpPr>
            <a:spLocks noChangeShapeType="1"/>
          </p:cNvSpPr>
          <p:nvPr/>
        </p:nvSpPr>
        <p:spPr bwMode="auto">
          <a:xfrm flipV="1">
            <a:off x="3549594" y="4884219"/>
            <a:ext cx="0"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81" name="Line 199"/>
          <p:cNvSpPr>
            <a:spLocks noChangeShapeType="1"/>
          </p:cNvSpPr>
          <p:nvPr/>
        </p:nvSpPr>
        <p:spPr bwMode="auto">
          <a:xfrm flipV="1">
            <a:off x="4007119" y="4884219"/>
            <a:ext cx="1729"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82" name="Line 200"/>
          <p:cNvSpPr>
            <a:spLocks noChangeShapeType="1"/>
          </p:cNvSpPr>
          <p:nvPr/>
        </p:nvSpPr>
        <p:spPr bwMode="auto">
          <a:xfrm flipV="1">
            <a:off x="4470708" y="4880359"/>
            <a:ext cx="0"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83" name="Line 201"/>
          <p:cNvSpPr>
            <a:spLocks noChangeShapeType="1"/>
          </p:cNvSpPr>
          <p:nvPr/>
        </p:nvSpPr>
        <p:spPr bwMode="auto">
          <a:xfrm flipV="1">
            <a:off x="4934296" y="4884219"/>
            <a:ext cx="1729"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84" name="Line 203"/>
          <p:cNvSpPr>
            <a:spLocks noChangeShapeType="1"/>
          </p:cNvSpPr>
          <p:nvPr/>
        </p:nvSpPr>
        <p:spPr bwMode="auto">
          <a:xfrm flipV="1">
            <a:off x="5861473" y="4884219"/>
            <a:ext cx="1729"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85" name="Line 204"/>
          <p:cNvSpPr>
            <a:spLocks noChangeShapeType="1"/>
          </p:cNvSpPr>
          <p:nvPr/>
        </p:nvSpPr>
        <p:spPr bwMode="auto">
          <a:xfrm flipV="1">
            <a:off x="6326791" y="4884219"/>
            <a:ext cx="0"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86" name="Rectangle 207"/>
          <p:cNvSpPr>
            <a:spLocks noChangeArrowheads="1"/>
          </p:cNvSpPr>
          <p:nvPr/>
        </p:nvSpPr>
        <p:spPr bwMode="auto">
          <a:xfrm>
            <a:off x="4894510" y="4967220"/>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4</a:t>
            </a:r>
          </a:p>
        </p:txBody>
      </p:sp>
      <p:sp>
        <p:nvSpPr>
          <p:cNvPr id="87" name="Rectangle 208"/>
          <p:cNvSpPr>
            <a:spLocks noChangeArrowheads="1"/>
          </p:cNvSpPr>
          <p:nvPr/>
        </p:nvSpPr>
        <p:spPr bwMode="auto">
          <a:xfrm>
            <a:off x="5359829" y="4967220"/>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8</a:t>
            </a:r>
          </a:p>
        </p:txBody>
      </p:sp>
      <p:sp>
        <p:nvSpPr>
          <p:cNvPr id="88" name="Rectangle 209"/>
          <p:cNvSpPr>
            <a:spLocks noChangeArrowheads="1"/>
          </p:cNvSpPr>
          <p:nvPr/>
        </p:nvSpPr>
        <p:spPr bwMode="auto">
          <a:xfrm>
            <a:off x="5787091" y="4967220"/>
            <a:ext cx="157094"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12</a:t>
            </a:r>
          </a:p>
        </p:txBody>
      </p:sp>
      <p:sp>
        <p:nvSpPr>
          <p:cNvPr id="89" name="Rectangle 210"/>
          <p:cNvSpPr>
            <a:spLocks noChangeArrowheads="1"/>
          </p:cNvSpPr>
          <p:nvPr/>
        </p:nvSpPr>
        <p:spPr bwMode="auto">
          <a:xfrm>
            <a:off x="6743675" y="4967220"/>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4</a:t>
            </a:r>
          </a:p>
        </p:txBody>
      </p:sp>
      <p:sp>
        <p:nvSpPr>
          <p:cNvPr id="90" name="Rectangle 211"/>
          <p:cNvSpPr>
            <a:spLocks noChangeArrowheads="1"/>
          </p:cNvSpPr>
          <p:nvPr/>
        </p:nvSpPr>
        <p:spPr bwMode="auto">
          <a:xfrm>
            <a:off x="6201620" y="4973213"/>
            <a:ext cx="301365"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itchFamily="34" charset="0"/>
                <a:cs typeface="Calibri" pitchFamily="34" charset="0"/>
              </a:rPr>
              <a:t>16/0</a:t>
            </a:r>
          </a:p>
        </p:txBody>
      </p:sp>
      <p:sp>
        <p:nvSpPr>
          <p:cNvPr id="91" name="Oval 212"/>
          <p:cNvSpPr>
            <a:spLocks noChangeArrowheads="1"/>
          </p:cNvSpPr>
          <p:nvPr/>
        </p:nvSpPr>
        <p:spPr bwMode="auto">
          <a:xfrm>
            <a:off x="4419632" y="4748492"/>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92" name="Oval 100"/>
          <p:cNvSpPr>
            <a:spLocks noChangeArrowheads="1"/>
          </p:cNvSpPr>
          <p:nvPr/>
        </p:nvSpPr>
        <p:spPr bwMode="auto">
          <a:xfrm>
            <a:off x="4306375" y="4711249"/>
            <a:ext cx="77842" cy="86861"/>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93" name="Oval 129"/>
          <p:cNvSpPr>
            <a:spLocks noChangeArrowheads="1"/>
          </p:cNvSpPr>
          <p:nvPr/>
        </p:nvSpPr>
        <p:spPr bwMode="auto">
          <a:xfrm>
            <a:off x="7086177" y="4722710"/>
            <a:ext cx="77841" cy="86862"/>
          </a:xfrm>
          <a:prstGeom prst="ellipse">
            <a:avLst/>
          </a:prstGeom>
          <a:gradFill>
            <a:gsLst>
              <a:gs pos="0">
                <a:schemeClr val="bg1">
                  <a:lumMod val="85000"/>
                </a:schemeClr>
              </a:gs>
              <a:gs pos="100000">
                <a:schemeClr val="tx2">
                  <a:lumMod val="75000"/>
                </a:schemeClr>
              </a:gs>
            </a:gsLst>
            <a:path path="circle">
              <a:fillToRect l="50000" t="50000" r="50000" b="50000"/>
            </a:path>
          </a:gradFill>
          <a:ln w="7938">
            <a:solidFill>
              <a:schemeClr val="tx1"/>
            </a:solidFill>
            <a:round/>
            <a:headEnd/>
            <a:tailEnd/>
          </a:ln>
        </p:spPr>
        <p:txBody>
          <a:bodyPr/>
          <a:lstStyle/>
          <a:p>
            <a:endParaRPr lang="de-CH" dirty="0">
              <a:latin typeface="Calibri" pitchFamily="34" charset="0"/>
              <a:cs typeface="Calibri" pitchFamily="34" charset="0"/>
            </a:endParaRPr>
          </a:p>
        </p:txBody>
      </p:sp>
      <p:sp>
        <p:nvSpPr>
          <p:cNvPr id="94" name="Line 204"/>
          <p:cNvSpPr>
            <a:spLocks noChangeShapeType="1"/>
          </p:cNvSpPr>
          <p:nvPr/>
        </p:nvSpPr>
        <p:spPr bwMode="auto">
          <a:xfrm flipV="1">
            <a:off x="6778244" y="4879852"/>
            <a:ext cx="0"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95" name="Line 204"/>
          <p:cNvSpPr>
            <a:spLocks noChangeShapeType="1"/>
          </p:cNvSpPr>
          <p:nvPr/>
        </p:nvSpPr>
        <p:spPr bwMode="auto">
          <a:xfrm flipV="1">
            <a:off x="7260630" y="4882516"/>
            <a:ext cx="0" cy="656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sp>
        <p:nvSpPr>
          <p:cNvPr id="96" name="Line 201"/>
          <p:cNvSpPr>
            <a:spLocks noChangeShapeType="1"/>
          </p:cNvSpPr>
          <p:nvPr/>
        </p:nvSpPr>
        <p:spPr bwMode="auto">
          <a:xfrm flipH="1" flipV="1">
            <a:off x="5388592" y="4896165"/>
            <a:ext cx="0" cy="6517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itchFamily="34" charset="0"/>
              <a:cs typeface="Calibri" pitchFamily="34" charset="0"/>
            </a:endParaRPr>
          </a:p>
        </p:txBody>
      </p:sp>
      <p:cxnSp>
        <p:nvCxnSpPr>
          <p:cNvPr id="97" name="Gerade Verbindung mit Pfeil 96"/>
          <p:cNvCxnSpPr>
            <a:stCxn id="68" idx="1"/>
          </p:cNvCxnSpPr>
          <p:nvPr/>
        </p:nvCxnSpPr>
        <p:spPr>
          <a:xfrm flipV="1">
            <a:off x="1689178" y="3629712"/>
            <a:ext cx="0" cy="1254507"/>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98" name="Textfeld 97"/>
          <p:cNvSpPr txBox="1"/>
          <p:nvPr/>
        </p:nvSpPr>
        <p:spPr>
          <a:xfrm rot="16200000">
            <a:off x="815091" y="4064580"/>
            <a:ext cx="1445399" cy="307777"/>
          </a:xfrm>
          <a:prstGeom prst="rect">
            <a:avLst/>
          </a:prstGeom>
          <a:solidFill>
            <a:schemeClr val="bg1"/>
          </a:solidFill>
        </p:spPr>
        <p:txBody>
          <a:bodyPr wrap="square" rtlCol="0">
            <a:spAutoFit/>
          </a:bodyPr>
          <a:lstStyle/>
          <a:p>
            <a:pPr algn="ctr"/>
            <a:r>
              <a:rPr lang="de-CH" sz="1400" b="1" dirty="0" smtClean="0"/>
              <a:t>Sleep propensity</a:t>
            </a:r>
            <a:endParaRPr lang="de-CH" sz="1400" b="1" dirty="0"/>
          </a:p>
        </p:txBody>
      </p:sp>
      <p:grpSp>
        <p:nvGrpSpPr>
          <p:cNvPr id="99" name="Gruppieren 98"/>
          <p:cNvGrpSpPr/>
          <p:nvPr/>
        </p:nvGrpSpPr>
        <p:grpSpPr>
          <a:xfrm>
            <a:off x="1660616" y="3266973"/>
            <a:ext cx="5645798" cy="246136"/>
            <a:chOff x="1573495" y="5850069"/>
            <a:chExt cx="5645798" cy="246136"/>
          </a:xfrm>
        </p:grpSpPr>
        <p:sp>
          <p:nvSpPr>
            <p:cNvPr id="100" name="Line 21"/>
            <p:cNvSpPr>
              <a:spLocks noChangeShapeType="1"/>
            </p:cNvSpPr>
            <p:nvPr/>
          </p:nvSpPr>
          <p:spPr bwMode="auto">
            <a:xfrm>
              <a:off x="1603135" y="6092065"/>
              <a:ext cx="5572800" cy="208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200" b="0" i="0" u="none" strike="noStrike" kern="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101" name="Line 22"/>
            <p:cNvSpPr>
              <a:spLocks noChangeShapeType="1"/>
            </p:cNvSpPr>
            <p:nvPr/>
          </p:nvSpPr>
          <p:spPr bwMode="auto">
            <a:xfrm flipV="1">
              <a:off x="1610108" y="6025450"/>
              <a:ext cx="0" cy="707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200" b="0" i="0" u="none" strike="noStrike" kern="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102" name="Line 23"/>
            <p:cNvSpPr>
              <a:spLocks noChangeShapeType="1"/>
            </p:cNvSpPr>
            <p:nvPr/>
          </p:nvSpPr>
          <p:spPr bwMode="auto">
            <a:xfrm flipV="1">
              <a:off x="2077366" y="6025450"/>
              <a:ext cx="0" cy="707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200" b="0" i="0" u="none" strike="noStrike" kern="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103" name="Line 24"/>
            <p:cNvSpPr>
              <a:spLocks noChangeShapeType="1"/>
            </p:cNvSpPr>
            <p:nvPr/>
          </p:nvSpPr>
          <p:spPr bwMode="auto">
            <a:xfrm flipV="1">
              <a:off x="2544624" y="6025450"/>
              <a:ext cx="0" cy="707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200" b="0" i="0" u="none" strike="noStrike" kern="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104" name="Rectangle 26"/>
            <p:cNvSpPr>
              <a:spLocks noChangeArrowheads="1"/>
            </p:cNvSpPr>
            <p:nvPr/>
          </p:nvSpPr>
          <p:spPr bwMode="auto">
            <a:xfrm>
              <a:off x="1573495" y="5854832"/>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anose="020F0502020204030204" pitchFamily="34" charset="0"/>
                  <a:cs typeface="Calibri" panose="020F0502020204030204" pitchFamily="34" charset="0"/>
                </a:rPr>
                <a:t>8</a:t>
              </a:r>
            </a:p>
          </p:txBody>
        </p:sp>
        <p:sp>
          <p:nvSpPr>
            <p:cNvPr id="105" name="Rectangle 28"/>
            <p:cNvSpPr>
              <a:spLocks noChangeArrowheads="1"/>
            </p:cNvSpPr>
            <p:nvPr/>
          </p:nvSpPr>
          <p:spPr bwMode="auto">
            <a:xfrm>
              <a:off x="2000653" y="5854832"/>
              <a:ext cx="157094"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anose="020F0502020204030204" pitchFamily="34" charset="0"/>
                  <a:cs typeface="Calibri" panose="020F0502020204030204" pitchFamily="34" charset="0"/>
                </a:rPr>
                <a:t>12</a:t>
              </a:r>
            </a:p>
          </p:txBody>
        </p:sp>
        <p:sp>
          <p:nvSpPr>
            <p:cNvPr id="106" name="Rectangle 30"/>
            <p:cNvSpPr>
              <a:spLocks noChangeArrowheads="1"/>
            </p:cNvSpPr>
            <p:nvPr/>
          </p:nvSpPr>
          <p:spPr bwMode="auto">
            <a:xfrm>
              <a:off x="2469654" y="5854832"/>
              <a:ext cx="157094"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anose="020F0502020204030204" pitchFamily="34" charset="0"/>
                  <a:cs typeface="Calibri" panose="020F0502020204030204" pitchFamily="34" charset="0"/>
                </a:rPr>
                <a:t>16</a:t>
              </a:r>
            </a:p>
          </p:txBody>
        </p:sp>
        <p:sp>
          <p:nvSpPr>
            <p:cNvPr id="107" name="Rectangle 32"/>
            <p:cNvSpPr>
              <a:spLocks noChangeArrowheads="1"/>
            </p:cNvSpPr>
            <p:nvPr/>
          </p:nvSpPr>
          <p:spPr bwMode="auto">
            <a:xfrm>
              <a:off x="2938656" y="5854832"/>
              <a:ext cx="157094"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anose="020F0502020204030204" pitchFamily="34" charset="0"/>
                  <a:cs typeface="Calibri" panose="020F0502020204030204" pitchFamily="34" charset="0"/>
                </a:rPr>
                <a:t>20</a:t>
              </a:r>
            </a:p>
          </p:txBody>
        </p:sp>
        <p:sp>
          <p:nvSpPr>
            <p:cNvPr id="108" name="Rectangle 34"/>
            <p:cNvSpPr>
              <a:spLocks noChangeArrowheads="1"/>
            </p:cNvSpPr>
            <p:nvPr/>
          </p:nvSpPr>
          <p:spPr bwMode="auto">
            <a:xfrm>
              <a:off x="3902811" y="5854832"/>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anose="020F0502020204030204" pitchFamily="34" charset="0"/>
                  <a:cs typeface="Calibri" panose="020F0502020204030204" pitchFamily="34" charset="0"/>
                </a:rPr>
                <a:t>4</a:t>
              </a:r>
            </a:p>
          </p:txBody>
        </p:sp>
        <p:sp>
          <p:nvSpPr>
            <p:cNvPr id="109" name="Rectangle 36"/>
            <p:cNvSpPr>
              <a:spLocks noChangeArrowheads="1"/>
            </p:cNvSpPr>
            <p:nvPr/>
          </p:nvSpPr>
          <p:spPr bwMode="auto">
            <a:xfrm>
              <a:off x="4373556" y="5854832"/>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anose="020F0502020204030204" pitchFamily="34" charset="0"/>
                  <a:cs typeface="Calibri" panose="020F0502020204030204" pitchFamily="34" charset="0"/>
                </a:rPr>
                <a:t>8</a:t>
              </a:r>
            </a:p>
          </p:txBody>
        </p:sp>
        <p:sp>
          <p:nvSpPr>
            <p:cNvPr id="110" name="Rectangle 42"/>
            <p:cNvSpPr>
              <a:spLocks noChangeArrowheads="1"/>
            </p:cNvSpPr>
            <p:nvPr/>
          </p:nvSpPr>
          <p:spPr bwMode="auto">
            <a:xfrm>
              <a:off x="7140745" y="5850069"/>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anose="020F0502020204030204" pitchFamily="34" charset="0"/>
                  <a:cs typeface="Calibri" panose="020F0502020204030204" pitchFamily="34" charset="0"/>
                </a:rPr>
                <a:t>8</a:t>
              </a:r>
            </a:p>
          </p:txBody>
        </p:sp>
        <p:sp>
          <p:nvSpPr>
            <p:cNvPr id="111" name="Rectangle 157"/>
            <p:cNvSpPr>
              <a:spLocks noChangeArrowheads="1"/>
            </p:cNvSpPr>
            <p:nvPr/>
          </p:nvSpPr>
          <p:spPr bwMode="auto">
            <a:xfrm>
              <a:off x="3402427" y="5854832"/>
              <a:ext cx="157094"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anose="020F0502020204030204" pitchFamily="34" charset="0"/>
                  <a:cs typeface="Calibri" panose="020F0502020204030204" pitchFamily="34" charset="0"/>
                </a:rPr>
                <a:t>24</a:t>
              </a:r>
            </a:p>
          </p:txBody>
        </p:sp>
        <p:sp>
          <p:nvSpPr>
            <p:cNvPr id="112" name="Line 158"/>
            <p:cNvSpPr>
              <a:spLocks noChangeShapeType="1"/>
            </p:cNvSpPr>
            <p:nvPr/>
          </p:nvSpPr>
          <p:spPr bwMode="auto">
            <a:xfrm flipV="1">
              <a:off x="3011882" y="6025450"/>
              <a:ext cx="0" cy="707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200" b="0" i="0" u="none" strike="noStrike" kern="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113" name="Line 159"/>
            <p:cNvSpPr>
              <a:spLocks noChangeShapeType="1"/>
            </p:cNvSpPr>
            <p:nvPr/>
          </p:nvSpPr>
          <p:spPr bwMode="auto">
            <a:xfrm flipV="1">
              <a:off x="3479140" y="6025450"/>
              <a:ext cx="0" cy="707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200" b="0" i="0" u="none" strike="noStrike" kern="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114" name="Line 160"/>
            <p:cNvSpPr>
              <a:spLocks noChangeShapeType="1"/>
            </p:cNvSpPr>
            <p:nvPr/>
          </p:nvSpPr>
          <p:spPr bwMode="auto">
            <a:xfrm flipV="1">
              <a:off x="3946398" y="6025450"/>
              <a:ext cx="0" cy="707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200" b="0" i="0" u="none" strike="noStrike" kern="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115" name="Line 161"/>
            <p:cNvSpPr>
              <a:spLocks noChangeShapeType="1"/>
            </p:cNvSpPr>
            <p:nvPr/>
          </p:nvSpPr>
          <p:spPr bwMode="auto">
            <a:xfrm flipV="1">
              <a:off x="4413656" y="6021288"/>
              <a:ext cx="0" cy="707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200" b="0" i="0" u="none" strike="noStrike" kern="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116" name="Line 162"/>
            <p:cNvSpPr>
              <a:spLocks noChangeShapeType="1"/>
            </p:cNvSpPr>
            <p:nvPr/>
          </p:nvSpPr>
          <p:spPr bwMode="auto">
            <a:xfrm flipV="1">
              <a:off x="4880915" y="6025450"/>
              <a:ext cx="0" cy="707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200" b="0" i="0" u="none" strike="noStrike" kern="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117" name="Line 163"/>
            <p:cNvSpPr>
              <a:spLocks noChangeShapeType="1"/>
            </p:cNvSpPr>
            <p:nvPr/>
          </p:nvSpPr>
          <p:spPr bwMode="auto">
            <a:xfrm flipV="1">
              <a:off x="5348173" y="6025450"/>
              <a:ext cx="0" cy="707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200" b="0" i="0" u="none" strike="noStrike" kern="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118" name="Line 164"/>
            <p:cNvSpPr>
              <a:spLocks noChangeShapeType="1"/>
            </p:cNvSpPr>
            <p:nvPr/>
          </p:nvSpPr>
          <p:spPr bwMode="auto">
            <a:xfrm flipV="1">
              <a:off x="5815431" y="6025450"/>
              <a:ext cx="0" cy="707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200" b="0" i="0" u="none" strike="noStrike" kern="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119" name="Line 165"/>
            <p:cNvSpPr>
              <a:spLocks noChangeShapeType="1"/>
            </p:cNvSpPr>
            <p:nvPr/>
          </p:nvSpPr>
          <p:spPr bwMode="auto">
            <a:xfrm flipV="1">
              <a:off x="6254639" y="6025450"/>
              <a:ext cx="0" cy="707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200" b="0" i="0" u="none" strike="noStrike" kern="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120" name="Line 166"/>
            <p:cNvSpPr>
              <a:spLocks noChangeShapeType="1"/>
            </p:cNvSpPr>
            <p:nvPr/>
          </p:nvSpPr>
          <p:spPr bwMode="auto">
            <a:xfrm flipV="1">
              <a:off x="6749947" y="6025450"/>
              <a:ext cx="0" cy="707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200" b="0" i="0" u="none" strike="noStrike" kern="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121" name="Line 167"/>
            <p:cNvSpPr>
              <a:spLocks noChangeShapeType="1"/>
            </p:cNvSpPr>
            <p:nvPr/>
          </p:nvSpPr>
          <p:spPr bwMode="auto">
            <a:xfrm flipV="1">
              <a:off x="7179101" y="6021288"/>
              <a:ext cx="0" cy="707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200" b="0" i="0" u="none" strike="noStrike" kern="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122" name="Rectangle 168"/>
            <p:cNvSpPr>
              <a:spLocks noChangeArrowheads="1"/>
            </p:cNvSpPr>
            <p:nvPr/>
          </p:nvSpPr>
          <p:spPr bwMode="auto">
            <a:xfrm>
              <a:off x="4802457" y="5854832"/>
              <a:ext cx="157094"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anose="020F0502020204030204" pitchFamily="34" charset="0"/>
                  <a:cs typeface="Calibri" panose="020F0502020204030204" pitchFamily="34" charset="0"/>
                </a:rPr>
                <a:t>12</a:t>
              </a:r>
            </a:p>
          </p:txBody>
        </p:sp>
        <p:sp>
          <p:nvSpPr>
            <p:cNvPr id="123" name="Rectangle 169"/>
            <p:cNvSpPr>
              <a:spLocks noChangeArrowheads="1"/>
            </p:cNvSpPr>
            <p:nvPr/>
          </p:nvSpPr>
          <p:spPr bwMode="auto">
            <a:xfrm>
              <a:off x="5271460" y="5854832"/>
              <a:ext cx="157094"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anose="020F0502020204030204" pitchFamily="34" charset="0"/>
                  <a:cs typeface="Calibri" panose="020F0502020204030204" pitchFamily="34" charset="0"/>
                </a:rPr>
                <a:t>16</a:t>
              </a:r>
            </a:p>
          </p:txBody>
        </p:sp>
        <p:sp>
          <p:nvSpPr>
            <p:cNvPr id="124" name="Rectangle 170"/>
            <p:cNvSpPr>
              <a:spLocks noChangeArrowheads="1"/>
            </p:cNvSpPr>
            <p:nvPr/>
          </p:nvSpPr>
          <p:spPr bwMode="auto">
            <a:xfrm>
              <a:off x="5740461" y="5854832"/>
              <a:ext cx="157094"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anose="020F0502020204030204" pitchFamily="34" charset="0"/>
                  <a:cs typeface="Calibri" panose="020F0502020204030204" pitchFamily="34" charset="0"/>
                </a:rPr>
                <a:t>20</a:t>
              </a:r>
            </a:p>
          </p:txBody>
        </p:sp>
        <p:sp>
          <p:nvSpPr>
            <p:cNvPr id="125" name="Rectangle 171"/>
            <p:cNvSpPr>
              <a:spLocks noChangeArrowheads="1"/>
            </p:cNvSpPr>
            <p:nvPr/>
          </p:nvSpPr>
          <p:spPr bwMode="auto">
            <a:xfrm>
              <a:off x="6704617" y="5854832"/>
              <a:ext cx="7854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anose="020F0502020204030204" pitchFamily="34" charset="0"/>
                  <a:cs typeface="Calibri" panose="020F0502020204030204" pitchFamily="34" charset="0"/>
                </a:rPr>
                <a:t>4</a:t>
              </a:r>
            </a:p>
          </p:txBody>
        </p:sp>
        <p:sp>
          <p:nvSpPr>
            <p:cNvPr id="126" name="Rectangle 172"/>
            <p:cNvSpPr>
              <a:spLocks noChangeArrowheads="1"/>
            </p:cNvSpPr>
            <p:nvPr/>
          </p:nvSpPr>
          <p:spPr bwMode="auto">
            <a:xfrm>
              <a:off x="6187402" y="5854832"/>
              <a:ext cx="157094"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latin typeface="Calibri" panose="020F0502020204030204" pitchFamily="34" charset="0"/>
                  <a:cs typeface="Calibri" panose="020F0502020204030204" pitchFamily="34" charset="0"/>
                </a:rPr>
                <a:t>24</a:t>
              </a:r>
            </a:p>
          </p:txBody>
        </p:sp>
      </p:grpSp>
      <p:cxnSp>
        <p:nvCxnSpPr>
          <p:cNvPr id="179" name="Gerade Verbindung mit Pfeil 178"/>
          <p:cNvCxnSpPr/>
          <p:nvPr/>
        </p:nvCxnSpPr>
        <p:spPr>
          <a:xfrm flipV="1">
            <a:off x="7265556" y="3691043"/>
            <a:ext cx="0" cy="1254507"/>
          </a:xfrm>
          <a:prstGeom prst="straightConnector1">
            <a:avLst/>
          </a:prstGeom>
          <a:ln w="19050">
            <a:solidFill>
              <a:schemeClr val="tx1"/>
            </a:solidFill>
            <a:headEnd type="none"/>
            <a:tailEnd type="stealth"/>
          </a:ln>
          <a:effectLst/>
        </p:spPr>
        <p:style>
          <a:lnRef idx="1">
            <a:schemeClr val="accent1"/>
          </a:lnRef>
          <a:fillRef idx="0">
            <a:schemeClr val="accent1"/>
          </a:fillRef>
          <a:effectRef idx="0">
            <a:schemeClr val="accent1"/>
          </a:effectRef>
          <a:fontRef idx="minor">
            <a:schemeClr val="tx1"/>
          </a:fontRef>
        </p:style>
      </p:cxnSp>
      <p:sp>
        <p:nvSpPr>
          <p:cNvPr id="180" name="Textfeld 179"/>
          <p:cNvSpPr txBox="1"/>
          <p:nvPr/>
        </p:nvSpPr>
        <p:spPr>
          <a:xfrm rot="16200000">
            <a:off x="6806488" y="4040323"/>
            <a:ext cx="1401305" cy="307777"/>
          </a:xfrm>
          <a:prstGeom prst="rect">
            <a:avLst/>
          </a:prstGeom>
          <a:solidFill>
            <a:schemeClr val="bg1"/>
          </a:solidFill>
          <a:ln w="19050">
            <a:noFill/>
          </a:ln>
        </p:spPr>
        <p:txBody>
          <a:bodyPr wrap="square" rtlCol="0">
            <a:spAutoFit/>
          </a:bodyPr>
          <a:lstStyle/>
          <a:p>
            <a:pPr algn="ctr"/>
            <a:r>
              <a:rPr lang="de-CH" sz="1400" b="1" dirty="0" smtClean="0"/>
              <a:t>Circadian </a:t>
            </a:r>
            <a:r>
              <a:rPr lang="de-CH" sz="1400" b="1" dirty="0" err="1" smtClean="0"/>
              <a:t>signal</a:t>
            </a:r>
            <a:endParaRPr lang="de-CH" sz="1400" b="1" dirty="0"/>
          </a:p>
        </p:txBody>
      </p:sp>
      <p:grpSp>
        <p:nvGrpSpPr>
          <p:cNvPr id="185" name="Gruppieren 184"/>
          <p:cNvGrpSpPr/>
          <p:nvPr/>
        </p:nvGrpSpPr>
        <p:grpSpPr>
          <a:xfrm>
            <a:off x="1678498" y="3874574"/>
            <a:ext cx="5557798" cy="977085"/>
            <a:chOff x="1678498" y="2132856"/>
            <a:chExt cx="5557798" cy="977085"/>
          </a:xfrm>
        </p:grpSpPr>
        <p:sp>
          <p:nvSpPr>
            <p:cNvPr id="127" name="Freeform 43"/>
            <p:cNvSpPr>
              <a:spLocks/>
            </p:cNvSpPr>
            <p:nvPr/>
          </p:nvSpPr>
          <p:spPr bwMode="auto">
            <a:xfrm>
              <a:off x="1784944" y="2181198"/>
              <a:ext cx="5451352" cy="891741"/>
            </a:xfrm>
            <a:custGeom>
              <a:avLst/>
              <a:gdLst>
                <a:gd name="T0" fmla="*/ 409 w 6249"/>
                <a:gd name="T1" fmla="*/ 694 h 1103"/>
                <a:gd name="T2" fmla="*/ 1067 w 6249"/>
                <a:gd name="T3" fmla="*/ 226 h 1103"/>
                <a:gd name="T4" fmla="*/ 1332 w 6249"/>
                <a:gd name="T5" fmla="*/ 86 h 1103"/>
                <a:gd name="T6" fmla="*/ 1598 w 6249"/>
                <a:gd name="T7" fmla="*/ 10 h 1103"/>
                <a:gd name="T8" fmla="*/ 1863 w 6249"/>
                <a:gd name="T9" fmla="*/ 71 h 1103"/>
                <a:gd name="T10" fmla="*/ 2129 w 6249"/>
                <a:gd name="T11" fmla="*/ 426 h 1103"/>
                <a:gd name="T12" fmla="*/ 2523 w 6249"/>
                <a:gd name="T13" fmla="*/ 1036 h 1103"/>
                <a:gd name="T14" fmla="*/ 2792 w 6249"/>
                <a:gd name="T15" fmla="*/ 1098 h 1103"/>
                <a:gd name="T16" fmla="*/ 3197 w 6249"/>
                <a:gd name="T17" fmla="*/ 962 h 1103"/>
                <a:gd name="T18" fmla="*/ 3727 w 6249"/>
                <a:gd name="T19" fmla="*/ 601 h 1103"/>
                <a:gd name="T20" fmla="*/ 4258 w 6249"/>
                <a:gd name="T21" fmla="*/ 234 h 1103"/>
                <a:gd name="T22" fmla="*/ 4522 w 6249"/>
                <a:gd name="T23" fmla="*/ 96 h 1103"/>
                <a:gd name="T24" fmla="*/ 4783 w 6249"/>
                <a:gd name="T25" fmla="*/ 20 h 1103"/>
                <a:gd name="T26" fmla="*/ 5044 w 6249"/>
                <a:gd name="T27" fmla="*/ 79 h 1103"/>
                <a:gd name="T28" fmla="*/ 5255 w 6249"/>
                <a:gd name="T29" fmla="*/ 340 h 1103"/>
                <a:gd name="T30" fmla="*/ 5361 w 6249"/>
                <a:gd name="T31" fmla="*/ 531 h 1103"/>
                <a:gd name="T32" fmla="*/ 5440 w 6249"/>
                <a:gd name="T33" fmla="*/ 679 h 1103"/>
                <a:gd name="T34" fmla="*/ 5492 w 6249"/>
                <a:gd name="T35" fmla="*/ 773 h 1103"/>
                <a:gd name="T36" fmla="*/ 5573 w 6249"/>
                <a:gd name="T37" fmla="*/ 894 h 1103"/>
                <a:gd name="T38" fmla="*/ 5681 w 6249"/>
                <a:gd name="T39" fmla="*/ 1014 h 1103"/>
                <a:gd name="T40" fmla="*/ 5789 w 6249"/>
                <a:gd name="T41" fmla="*/ 1083 h 1103"/>
                <a:gd name="T42" fmla="*/ 5871 w 6249"/>
                <a:gd name="T43" fmla="*/ 1102 h 1103"/>
                <a:gd name="T44" fmla="*/ 5981 w 6249"/>
                <a:gd name="T45" fmla="*/ 1098 h 1103"/>
                <a:gd name="T46" fmla="*/ 6087 w 6249"/>
                <a:gd name="T47" fmla="*/ 1076 h 1103"/>
                <a:gd name="T48" fmla="*/ 6141 w 6249"/>
                <a:gd name="T49" fmla="*/ 1061 h 1103"/>
                <a:gd name="T50" fmla="*/ 6220 w 6249"/>
                <a:gd name="T51" fmla="*/ 1034 h 1103"/>
                <a:gd name="T52" fmla="*/ 6213 w 6249"/>
                <a:gd name="T53" fmla="*/ 1016 h 1103"/>
                <a:gd name="T54" fmla="*/ 6134 w 6249"/>
                <a:gd name="T55" fmla="*/ 1043 h 1103"/>
                <a:gd name="T56" fmla="*/ 6084 w 6249"/>
                <a:gd name="T57" fmla="*/ 1066 h 1103"/>
                <a:gd name="T58" fmla="*/ 6003 w 6249"/>
                <a:gd name="T59" fmla="*/ 1075 h 1103"/>
                <a:gd name="T60" fmla="*/ 5925 w 6249"/>
                <a:gd name="T61" fmla="*/ 1093 h 1103"/>
                <a:gd name="T62" fmla="*/ 5871 w 6249"/>
                <a:gd name="T63" fmla="*/ 1092 h 1103"/>
                <a:gd name="T64" fmla="*/ 5796 w 6249"/>
                <a:gd name="T65" fmla="*/ 1065 h 1103"/>
                <a:gd name="T66" fmla="*/ 5745 w 6249"/>
                <a:gd name="T67" fmla="*/ 1036 h 1103"/>
                <a:gd name="T68" fmla="*/ 5693 w 6249"/>
                <a:gd name="T69" fmla="*/ 999 h 1103"/>
                <a:gd name="T70" fmla="*/ 5587 w 6249"/>
                <a:gd name="T71" fmla="*/ 879 h 1103"/>
                <a:gd name="T72" fmla="*/ 5506 w 6249"/>
                <a:gd name="T73" fmla="*/ 758 h 1103"/>
                <a:gd name="T74" fmla="*/ 5447 w 6249"/>
                <a:gd name="T75" fmla="*/ 672 h 1103"/>
                <a:gd name="T76" fmla="*/ 5403 w 6249"/>
                <a:gd name="T77" fmla="*/ 568 h 1103"/>
                <a:gd name="T78" fmla="*/ 5270 w 6249"/>
                <a:gd name="T79" fmla="*/ 327 h 1103"/>
                <a:gd name="T80" fmla="*/ 4921 w 6249"/>
                <a:gd name="T81" fmla="*/ 2 h 1103"/>
                <a:gd name="T82" fmla="*/ 4648 w 6249"/>
                <a:gd name="T83" fmla="*/ 29 h 1103"/>
                <a:gd name="T84" fmla="*/ 4248 w 6249"/>
                <a:gd name="T85" fmla="*/ 217 h 1103"/>
                <a:gd name="T86" fmla="*/ 3584 w 6249"/>
                <a:gd name="T87" fmla="*/ 677 h 1103"/>
                <a:gd name="T88" fmla="*/ 3191 w 6249"/>
                <a:gd name="T89" fmla="*/ 952 h 1103"/>
                <a:gd name="T90" fmla="*/ 2925 w 6249"/>
                <a:gd name="T91" fmla="*/ 1058 h 1103"/>
                <a:gd name="T92" fmla="*/ 2659 w 6249"/>
                <a:gd name="T93" fmla="*/ 1087 h 1103"/>
                <a:gd name="T94" fmla="*/ 2395 w 6249"/>
                <a:gd name="T95" fmla="*/ 886 h 1103"/>
                <a:gd name="T96" fmla="*/ 2137 w 6249"/>
                <a:gd name="T97" fmla="*/ 420 h 1103"/>
                <a:gd name="T98" fmla="*/ 1734 w 6249"/>
                <a:gd name="T99" fmla="*/ 2 h 1103"/>
                <a:gd name="T100" fmla="*/ 1462 w 6249"/>
                <a:gd name="T101" fmla="*/ 30 h 1103"/>
                <a:gd name="T102" fmla="*/ 1062 w 6249"/>
                <a:gd name="T103" fmla="*/ 217 h 1103"/>
                <a:gd name="T104" fmla="*/ 266 w 6249"/>
                <a:gd name="T105" fmla="*/ 773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9" h="1103">
                  <a:moveTo>
                    <a:pt x="0" y="943"/>
                  </a:moveTo>
                  <a:lnTo>
                    <a:pt x="10" y="960"/>
                  </a:lnTo>
                  <a:lnTo>
                    <a:pt x="143" y="881"/>
                  </a:lnTo>
                  <a:lnTo>
                    <a:pt x="144" y="881"/>
                  </a:lnTo>
                  <a:lnTo>
                    <a:pt x="278" y="790"/>
                  </a:lnTo>
                  <a:lnTo>
                    <a:pt x="409" y="694"/>
                  </a:lnTo>
                  <a:lnTo>
                    <a:pt x="542" y="601"/>
                  </a:lnTo>
                  <a:lnTo>
                    <a:pt x="675" y="512"/>
                  </a:lnTo>
                  <a:lnTo>
                    <a:pt x="808" y="421"/>
                  </a:lnTo>
                  <a:lnTo>
                    <a:pt x="941" y="325"/>
                  </a:lnTo>
                  <a:lnTo>
                    <a:pt x="1074" y="234"/>
                  </a:lnTo>
                  <a:lnTo>
                    <a:pt x="1067" y="226"/>
                  </a:lnTo>
                  <a:lnTo>
                    <a:pt x="1073" y="234"/>
                  </a:lnTo>
                  <a:lnTo>
                    <a:pt x="1206" y="155"/>
                  </a:lnTo>
                  <a:lnTo>
                    <a:pt x="1201" y="147"/>
                  </a:lnTo>
                  <a:lnTo>
                    <a:pt x="1206" y="157"/>
                  </a:lnTo>
                  <a:lnTo>
                    <a:pt x="1337" y="96"/>
                  </a:lnTo>
                  <a:lnTo>
                    <a:pt x="1332" y="86"/>
                  </a:lnTo>
                  <a:lnTo>
                    <a:pt x="1335" y="96"/>
                  </a:lnTo>
                  <a:lnTo>
                    <a:pt x="1468" y="49"/>
                  </a:lnTo>
                  <a:lnTo>
                    <a:pt x="1465" y="39"/>
                  </a:lnTo>
                  <a:lnTo>
                    <a:pt x="1467" y="49"/>
                  </a:lnTo>
                  <a:lnTo>
                    <a:pt x="1600" y="20"/>
                  </a:lnTo>
                  <a:lnTo>
                    <a:pt x="1598" y="10"/>
                  </a:lnTo>
                  <a:lnTo>
                    <a:pt x="1598" y="20"/>
                  </a:lnTo>
                  <a:lnTo>
                    <a:pt x="1731" y="20"/>
                  </a:lnTo>
                  <a:lnTo>
                    <a:pt x="1731" y="10"/>
                  </a:lnTo>
                  <a:lnTo>
                    <a:pt x="1728" y="20"/>
                  </a:lnTo>
                  <a:lnTo>
                    <a:pt x="1859" y="81"/>
                  </a:lnTo>
                  <a:lnTo>
                    <a:pt x="1863" y="71"/>
                  </a:lnTo>
                  <a:lnTo>
                    <a:pt x="1857" y="79"/>
                  </a:lnTo>
                  <a:lnTo>
                    <a:pt x="1991" y="221"/>
                  </a:lnTo>
                  <a:lnTo>
                    <a:pt x="1996" y="212"/>
                  </a:lnTo>
                  <a:lnTo>
                    <a:pt x="1989" y="219"/>
                  </a:lnTo>
                  <a:lnTo>
                    <a:pt x="2122" y="433"/>
                  </a:lnTo>
                  <a:lnTo>
                    <a:pt x="2129" y="426"/>
                  </a:lnTo>
                  <a:lnTo>
                    <a:pt x="2122" y="433"/>
                  </a:lnTo>
                  <a:lnTo>
                    <a:pt x="2255" y="679"/>
                  </a:lnTo>
                  <a:lnTo>
                    <a:pt x="2255" y="679"/>
                  </a:lnTo>
                  <a:lnTo>
                    <a:pt x="2388" y="893"/>
                  </a:lnTo>
                  <a:lnTo>
                    <a:pt x="2390" y="894"/>
                  </a:lnTo>
                  <a:lnTo>
                    <a:pt x="2523" y="1036"/>
                  </a:lnTo>
                  <a:lnTo>
                    <a:pt x="2524" y="1038"/>
                  </a:lnTo>
                  <a:lnTo>
                    <a:pt x="2656" y="1097"/>
                  </a:lnTo>
                  <a:lnTo>
                    <a:pt x="2656" y="1095"/>
                  </a:lnTo>
                  <a:lnTo>
                    <a:pt x="2659" y="1097"/>
                  </a:lnTo>
                  <a:lnTo>
                    <a:pt x="2792" y="1098"/>
                  </a:lnTo>
                  <a:lnTo>
                    <a:pt x="2792" y="1098"/>
                  </a:lnTo>
                  <a:lnTo>
                    <a:pt x="2796" y="1098"/>
                  </a:lnTo>
                  <a:lnTo>
                    <a:pt x="2929" y="1068"/>
                  </a:lnTo>
                  <a:lnTo>
                    <a:pt x="2929" y="1068"/>
                  </a:lnTo>
                  <a:lnTo>
                    <a:pt x="3062" y="1023"/>
                  </a:lnTo>
                  <a:lnTo>
                    <a:pt x="3063" y="1023"/>
                  </a:lnTo>
                  <a:lnTo>
                    <a:pt x="3197" y="962"/>
                  </a:lnTo>
                  <a:lnTo>
                    <a:pt x="3197" y="960"/>
                  </a:lnTo>
                  <a:lnTo>
                    <a:pt x="3328" y="881"/>
                  </a:lnTo>
                  <a:lnTo>
                    <a:pt x="3330" y="881"/>
                  </a:lnTo>
                  <a:lnTo>
                    <a:pt x="3463" y="790"/>
                  </a:lnTo>
                  <a:lnTo>
                    <a:pt x="3596" y="694"/>
                  </a:lnTo>
                  <a:lnTo>
                    <a:pt x="3727" y="601"/>
                  </a:lnTo>
                  <a:lnTo>
                    <a:pt x="3860" y="512"/>
                  </a:lnTo>
                  <a:lnTo>
                    <a:pt x="3993" y="421"/>
                  </a:lnTo>
                  <a:lnTo>
                    <a:pt x="4126" y="325"/>
                  </a:lnTo>
                  <a:lnTo>
                    <a:pt x="4259" y="234"/>
                  </a:lnTo>
                  <a:lnTo>
                    <a:pt x="4253" y="226"/>
                  </a:lnTo>
                  <a:lnTo>
                    <a:pt x="4258" y="234"/>
                  </a:lnTo>
                  <a:lnTo>
                    <a:pt x="4391" y="155"/>
                  </a:lnTo>
                  <a:lnTo>
                    <a:pt x="4386" y="147"/>
                  </a:lnTo>
                  <a:lnTo>
                    <a:pt x="4391" y="157"/>
                  </a:lnTo>
                  <a:lnTo>
                    <a:pt x="4524" y="96"/>
                  </a:lnTo>
                  <a:lnTo>
                    <a:pt x="4519" y="86"/>
                  </a:lnTo>
                  <a:lnTo>
                    <a:pt x="4522" y="96"/>
                  </a:lnTo>
                  <a:lnTo>
                    <a:pt x="4654" y="49"/>
                  </a:lnTo>
                  <a:lnTo>
                    <a:pt x="4650" y="39"/>
                  </a:lnTo>
                  <a:lnTo>
                    <a:pt x="4652" y="49"/>
                  </a:lnTo>
                  <a:lnTo>
                    <a:pt x="4785" y="20"/>
                  </a:lnTo>
                  <a:lnTo>
                    <a:pt x="4783" y="10"/>
                  </a:lnTo>
                  <a:lnTo>
                    <a:pt x="4783" y="20"/>
                  </a:lnTo>
                  <a:lnTo>
                    <a:pt x="4916" y="20"/>
                  </a:lnTo>
                  <a:lnTo>
                    <a:pt x="4916" y="10"/>
                  </a:lnTo>
                  <a:lnTo>
                    <a:pt x="4913" y="20"/>
                  </a:lnTo>
                  <a:lnTo>
                    <a:pt x="5046" y="81"/>
                  </a:lnTo>
                  <a:lnTo>
                    <a:pt x="5049" y="71"/>
                  </a:lnTo>
                  <a:lnTo>
                    <a:pt x="5044" y="79"/>
                  </a:lnTo>
                  <a:lnTo>
                    <a:pt x="5176" y="221"/>
                  </a:lnTo>
                  <a:lnTo>
                    <a:pt x="5181" y="212"/>
                  </a:lnTo>
                  <a:lnTo>
                    <a:pt x="5174" y="221"/>
                  </a:lnTo>
                  <a:lnTo>
                    <a:pt x="5255" y="342"/>
                  </a:lnTo>
                  <a:lnTo>
                    <a:pt x="5262" y="334"/>
                  </a:lnTo>
                  <a:lnTo>
                    <a:pt x="5255" y="340"/>
                  </a:lnTo>
                  <a:lnTo>
                    <a:pt x="5282" y="386"/>
                  </a:lnTo>
                  <a:lnTo>
                    <a:pt x="5289" y="379"/>
                  </a:lnTo>
                  <a:lnTo>
                    <a:pt x="5282" y="386"/>
                  </a:lnTo>
                  <a:lnTo>
                    <a:pt x="5307" y="433"/>
                  </a:lnTo>
                  <a:lnTo>
                    <a:pt x="5334" y="482"/>
                  </a:lnTo>
                  <a:lnTo>
                    <a:pt x="5361" y="531"/>
                  </a:lnTo>
                  <a:lnTo>
                    <a:pt x="5388" y="580"/>
                  </a:lnTo>
                  <a:lnTo>
                    <a:pt x="5395" y="573"/>
                  </a:lnTo>
                  <a:lnTo>
                    <a:pt x="5388" y="578"/>
                  </a:lnTo>
                  <a:lnTo>
                    <a:pt x="5413" y="628"/>
                  </a:lnTo>
                  <a:lnTo>
                    <a:pt x="5413" y="630"/>
                  </a:lnTo>
                  <a:lnTo>
                    <a:pt x="5440" y="679"/>
                  </a:lnTo>
                  <a:lnTo>
                    <a:pt x="5440" y="679"/>
                  </a:lnTo>
                  <a:lnTo>
                    <a:pt x="5467" y="724"/>
                  </a:lnTo>
                  <a:lnTo>
                    <a:pt x="5474" y="718"/>
                  </a:lnTo>
                  <a:lnTo>
                    <a:pt x="5467" y="724"/>
                  </a:lnTo>
                  <a:lnTo>
                    <a:pt x="5492" y="772"/>
                  </a:lnTo>
                  <a:lnTo>
                    <a:pt x="5492" y="773"/>
                  </a:lnTo>
                  <a:lnTo>
                    <a:pt x="5521" y="817"/>
                  </a:lnTo>
                  <a:lnTo>
                    <a:pt x="5528" y="809"/>
                  </a:lnTo>
                  <a:lnTo>
                    <a:pt x="5521" y="815"/>
                  </a:lnTo>
                  <a:lnTo>
                    <a:pt x="5546" y="856"/>
                  </a:lnTo>
                  <a:lnTo>
                    <a:pt x="5546" y="857"/>
                  </a:lnTo>
                  <a:lnTo>
                    <a:pt x="5573" y="894"/>
                  </a:lnTo>
                  <a:lnTo>
                    <a:pt x="5600" y="930"/>
                  </a:lnTo>
                  <a:lnTo>
                    <a:pt x="5625" y="962"/>
                  </a:lnTo>
                  <a:lnTo>
                    <a:pt x="5627" y="962"/>
                  </a:lnTo>
                  <a:lnTo>
                    <a:pt x="5654" y="990"/>
                  </a:lnTo>
                  <a:lnTo>
                    <a:pt x="5681" y="1014"/>
                  </a:lnTo>
                  <a:lnTo>
                    <a:pt x="5681" y="1014"/>
                  </a:lnTo>
                  <a:lnTo>
                    <a:pt x="5708" y="1036"/>
                  </a:lnTo>
                  <a:lnTo>
                    <a:pt x="5708" y="1036"/>
                  </a:lnTo>
                  <a:lnTo>
                    <a:pt x="5735" y="1053"/>
                  </a:lnTo>
                  <a:lnTo>
                    <a:pt x="5760" y="1068"/>
                  </a:lnTo>
                  <a:lnTo>
                    <a:pt x="5762" y="1070"/>
                  </a:lnTo>
                  <a:lnTo>
                    <a:pt x="5789" y="1083"/>
                  </a:lnTo>
                  <a:lnTo>
                    <a:pt x="5789" y="1083"/>
                  </a:lnTo>
                  <a:lnTo>
                    <a:pt x="5816" y="1092"/>
                  </a:lnTo>
                  <a:lnTo>
                    <a:pt x="5817" y="1092"/>
                  </a:lnTo>
                  <a:lnTo>
                    <a:pt x="5844" y="1097"/>
                  </a:lnTo>
                  <a:lnTo>
                    <a:pt x="5870" y="1102"/>
                  </a:lnTo>
                  <a:lnTo>
                    <a:pt x="5871" y="1102"/>
                  </a:lnTo>
                  <a:lnTo>
                    <a:pt x="5898" y="1103"/>
                  </a:lnTo>
                  <a:lnTo>
                    <a:pt x="5898" y="1103"/>
                  </a:lnTo>
                  <a:lnTo>
                    <a:pt x="5925" y="1103"/>
                  </a:lnTo>
                  <a:lnTo>
                    <a:pt x="5927" y="1103"/>
                  </a:lnTo>
                  <a:lnTo>
                    <a:pt x="5954" y="1102"/>
                  </a:lnTo>
                  <a:lnTo>
                    <a:pt x="5981" y="1098"/>
                  </a:lnTo>
                  <a:lnTo>
                    <a:pt x="6006" y="1095"/>
                  </a:lnTo>
                  <a:lnTo>
                    <a:pt x="6006" y="1095"/>
                  </a:lnTo>
                  <a:lnTo>
                    <a:pt x="6033" y="1090"/>
                  </a:lnTo>
                  <a:lnTo>
                    <a:pt x="6035" y="1090"/>
                  </a:lnTo>
                  <a:lnTo>
                    <a:pt x="6062" y="1083"/>
                  </a:lnTo>
                  <a:lnTo>
                    <a:pt x="6087" y="1076"/>
                  </a:lnTo>
                  <a:lnTo>
                    <a:pt x="6087" y="1076"/>
                  </a:lnTo>
                  <a:lnTo>
                    <a:pt x="6114" y="1068"/>
                  </a:lnTo>
                  <a:lnTo>
                    <a:pt x="6110" y="1058"/>
                  </a:lnTo>
                  <a:lnTo>
                    <a:pt x="6114" y="1068"/>
                  </a:lnTo>
                  <a:lnTo>
                    <a:pt x="6141" y="1061"/>
                  </a:lnTo>
                  <a:lnTo>
                    <a:pt x="6141" y="1061"/>
                  </a:lnTo>
                  <a:lnTo>
                    <a:pt x="6168" y="1053"/>
                  </a:lnTo>
                  <a:lnTo>
                    <a:pt x="6169" y="1053"/>
                  </a:lnTo>
                  <a:lnTo>
                    <a:pt x="6195" y="1043"/>
                  </a:lnTo>
                  <a:lnTo>
                    <a:pt x="6190" y="1033"/>
                  </a:lnTo>
                  <a:lnTo>
                    <a:pt x="6193" y="1043"/>
                  </a:lnTo>
                  <a:lnTo>
                    <a:pt x="6220" y="1034"/>
                  </a:lnTo>
                  <a:lnTo>
                    <a:pt x="6222" y="1034"/>
                  </a:lnTo>
                  <a:lnTo>
                    <a:pt x="6249" y="1023"/>
                  </a:lnTo>
                  <a:lnTo>
                    <a:pt x="6240" y="1004"/>
                  </a:lnTo>
                  <a:lnTo>
                    <a:pt x="6213" y="1016"/>
                  </a:lnTo>
                  <a:lnTo>
                    <a:pt x="6217" y="1024"/>
                  </a:lnTo>
                  <a:lnTo>
                    <a:pt x="6213" y="1016"/>
                  </a:lnTo>
                  <a:lnTo>
                    <a:pt x="6186" y="1024"/>
                  </a:lnTo>
                  <a:lnTo>
                    <a:pt x="6186" y="1024"/>
                  </a:lnTo>
                  <a:lnTo>
                    <a:pt x="6161" y="1034"/>
                  </a:lnTo>
                  <a:lnTo>
                    <a:pt x="6164" y="1043"/>
                  </a:lnTo>
                  <a:lnTo>
                    <a:pt x="6161" y="1034"/>
                  </a:lnTo>
                  <a:lnTo>
                    <a:pt x="6134" y="1043"/>
                  </a:lnTo>
                  <a:lnTo>
                    <a:pt x="6137" y="1051"/>
                  </a:lnTo>
                  <a:lnTo>
                    <a:pt x="6136" y="1043"/>
                  </a:lnTo>
                  <a:lnTo>
                    <a:pt x="6109" y="1049"/>
                  </a:lnTo>
                  <a:lnTo>
                    <a:pt x="6107" y="1049"/>
                  </a:lnTo>
                  <a:lnTo>
                    <a:pt x="6080" y="1058"/>
                  </a:lnTo>
                  <a:lnTo>
                    <a:pt x="6084" y="1066"/>
                  </a:lnTo>
                  <a:lnTo>
                    <a:pt x="6082" y="1058"/>
                  </a:lnTo>
                  <a:lnTo>
                    <a:pt x="6057" y="1065"/>
                  </a:lnTo>
                  <a:lnTo>
                    <a:pt x="6030" y="1071"/>
                  </a:lnTo>
                  <a:lnTo>
                    <a:pt x="6031" y="1080"/>
                  </a:lnTo>
                  <a:lnTo>
                    <a:pt x="6030" y="1070"/>
                  </a:lnTo>
                  <a:lnTo>
                    <a:pt x="6003" y="1075"/>
                  </a:lnTo>
                  <a:lnTo>
                    <a:pt x="6004" y="1085"/>
                  </a:lnTo>
                  <a:lnTo>
                    <a:pt x="6004" y="1075"/>
                  </a:lnTo>
                  <a:lnTo>
                    <a:pt x="5979" y="1078"/>
                  </a:lnTo>
                  <a:lnTo>
                    <a:pt x="5952" y="1081"/>
                  </a:lnTo>
                  <a:lnTo>
                    <a:pt x="5925" y="1083"/>
                  </a:lnTo>
                  <a:lnTo>
                    <a:pt x="5925" y="1093"/>
                  </a:lnTo>
                  <a:lnTo>
                    <a:pt x="5925" y="1083"/>
                  </a:lnTo>
                  <a:lnTo>
                    <a:pt x="5898" y="1083"/>
                  </a:lnTo>
                  <a:lnTo>
                    <a:pt x="5898" y="1093"/>
                  </a:lnTo>
                  <a:lnTo>
                    <a:pt x="5900" y="1083"/>
                  </a:lnTo>
                  <a:lnTo>
                    <a:pt x="5873" y="1081"/>
                  </a:lnTo>
                  <a:lnTo>
                    <a:pt x="5871" y="1092"/>
                  </a:lnTo>
                  <a:lnTo>
                    <a:pt x="5873" y="1081"/>
                  </a:lnTo>
                  <a:lnTo>
                    <a:pt x="5848" y="1076"/>
                  </a:lnTo>
                  <a:lnTo>
                    <a:pt x="5821" y="1071"/>
                  </a:lnTo>
                  <a:lnTo>
                    <a:pt x="5819" y="1081"/>
                  </a:lnTo>
                  <a:lnTo>
                    <a:pt x="5822" y="1073"/>
                  </a:lnTo>
                  <a:lnTo>
                    <a:pt x="5796" y="1065"/>
                  </a:lnTo>
                  <a:lnTo>
                    <a:pt x="5792" y="1073"/>
                  </a:lnTo>
                  <a:lnTo>
                    <a:pt x="5797" y="1065"/>
                  </a:lnTo>
                  <a:lnTo>
                    <a:pt x="5770" y="1051"/>
                  </a:lnTo>
                  <a:lnTo>
                    <a:pt x="5765" y="1060"/>
                  </a:lnTo>
                  <a:lnTo>
                    <a:pt x="5770" y="1051"/>
                  </a:lnTo>
                  <a:lnTo>
                    <a:pt x="5745" y="1036"/>
                  </a:lnTo>
                  <a:lnTo>
                    <a:pt x="5718" y="1019"/>
                  </a:lnTo>
                  <a:lnTo>
                    <a:pt x="5713" y="1028"/>
                  </a:lnTo>
                  <a:lnTo>
                    <a:pt x="5720" y="1019"/>
                  </a:lnTo>
                  <a:lnTo>
                    <a:pt x="5693" y="997"/>
                  </a:lnTo>
                  <a:lnTo>
                    <a:pt x="5686" y="1006"/>
                  </a:lnTo>
                  <a:lnTo>
                    <a:pt x="5693" y="999"/>
                  </a:lnTo>
                  <a:lnTo>
                    <a:pt x="5666" y="975"/>
                  </a:lnTo>
                  <a:lnTo>
                    <a:pt x="5639" y="947"/>
                  </a:lnTo>
                  <a:lnTo>
                    <a:pt x="5632" y="953"/>
                  </a:lnTo>
                  <a:lnTo>
                    <a:pt x="5639" y="947"/>
                  </a:lnTo>
                  <a:lnTo>
                    <a:pt x="5614" y="915"/>
                  </a:lnTo>
                  <a:lnTo>
                    <a:pt x="5587" y="879"/>
                  </a:lnTo>
                  <a:lnTo>
                    <a:pt x="5560" y="842"/>
                  </a:lnTo>
                  <a:lnTo>
                    <a:pt x="5553" y="849"/>
                  </a:lnTo>
                  <a:lnTo>
                    <a:pt x="5561" y="842"/>
                  </a:lnTo>
                  <a:lnTo>
                    <a:pt x="5536" y="802"/>
                  </a:lnTo>
                  <a:lnTo>
                    <a:pt x="5534" y="802"/>
                  </a:lnTo>
                  <a:lnTo>
                    <a:pt x="5506" y="758"/>
                  </a:lnTo>
                  <a:lnTo>
                    <a:pt x="5499" y="765"/>
                  </a:lnTo>
                  <a:lnTo>
                    <a:pt x="5507" y="760"/>
                  </a:lnTo>
                  <a:lnTo>
                    <a:pt x="5482" y="713"/>
                  </a:lnTo>
                  <a:lnTo>
                    <a:pt x="5482" y="711"/>
                  </a:lnTo>
                  <a:lnTo>
                    <a:pt x="5455" y="665"/>
                  </a:lnTo>
                  <a:lnTo>
                    <a:pt x="5447" y="672"/>
                  </a:lnTo>
                  <a:lnTo>
                    <a:pt x="5455" y="667"/>
                  </a:lnTo>
                  <a:lnTo>
                    <a:pt x="5428" y="618"/>
                  </a:lnTo>
                  <a:lnTo>
                    <a:pt x="5420" y="623"/>
                  </a:lnTo>
                  <a:lnTo>
                    <a:pt x="5428" y="618"/>
                  </a:lnTo>
                  <a:lnTo>
                    <a:pt x="5403" y="568"/>
                  </a:lnTo>
                  <a:lnTo>
                    <a:pt x="5403" y="568"/>
                  </a:lnTo>
                  <a:lnTo>
                    <a:pt x="5376" y="519"/>
                  </a:lnTo>
                  <a:lnTo>
                    <a:pt x="5349" y="470"/>
                  </a:lnTo>
                  <a:lnTo>
                    <a:pt x="5322" y="421"/>
                  </a:lnTo>
                  <a:lnTo>
                    <a:pt x="5297" y="374"/>
                  </a:lnTo>
                  <a:lnTo>
                    <a:pt x="5297" y="372"/>
                  </a:lnTo>
                  <a:lnTo>
                    <a:pt x="5270" y="327"/>
                  </a:lnTo>
                  <a:lnTo>
                    <a:pt x="5268" y="327"/>
                  </a:lnTo>
                  <a:lnTo>
                    <a:pt x="5187" y="206"/>
                  </a:lnTo>
                  <a:lnTo>
                    <a:pt x="5187" y="206"/>
                  </a:lnTo>
                  <a:lnTo>
                    <a:pt x="5056" y="64"/>
                  </a:lnTo>
                  <a:lnTo>
                    <a:pt x="5054" y="62"/>
                  </a:lnTo>
                  <a:lnTo>
                    <a:pt x="4921" y="2"/>
                  </a:lnTo>
                  <a:lnTo>
                    <a:pt x="4920" y="2"/>
                  </a:lnTo>
                  <a:lnTo>
                    <a:pt x="4916" y="0"/>
                  </a:lnTo>
                  <a:lnTo>
                    <a:pt x="4783" y="0"/>
                  </a:lnTo>
                  <a:lnTo>
                    <a:pt x="4783" y="0"/>
                  </a:lnTo>
                  <a:lnTo>
                    <a:pt x="4782" y="0"/>
                  </a:lnTo>
                  <a:lnTo>
                    <a:pt x="4648" y="29"/>
                  </a:lnTo>
                  <a:lnTo>
                    <a:pt x="4647" y="30"/>
                  </a:lnTo>
                  <a:lnTo>
                    <a:pt x="4515" y="78"/>
                  </a:lnTo>
                  <a:lnTo>
                    <a:pt x="4515" y="78"/>
                  </a:lnTo>
                  <a:lnTo>
                    <a:pt x="4382" y="138"/>
                  </a:lnTo>
                  <a:lnTo>
                    <a:pt x="4381" y="138"/>
                  </a:lnTo>
                  <a:lnTo>
                    <a:pt x="4248" y="217"/>
                  </a:lnTo>
                  <a:lnTo>
                    <a:pt x="4248" y="217"/>
                  </a:lnTo>
                  <a:lnTo>
                    <a:pt x="4115" y="308"/>
                  </a:lnTo>
                  <a:lnTo>
                    <a:pt x="3981" y="404"/>
                  </a:lnTo>
                  <a:lnTo>
                    <a:pt x="3848" y="495"/>
                  </a:lnTo>
                  <a:lnTo>
                    <a:pt x="3715" y="585"/>
                  </a:lnTo>
                  <a:lnTo>
                    <a:pt x="3584" y="677"/>
                  </a:lnTo>
                  <a:lnTo>
                    <a:pt x="3451" y="773"/>
                  </a:lnTo>
                  <a:lnTo>
                    <a:pt x="3318" y="864"/>
                  </a:lnTo>
                  <a:lnTo>
                    <a:pt x="3323" y="873"/>
                  </a:lnTo>
                  <a:lnTo>
                    <a:pt x="3318" y="864"/>
                  </a:lnTo>
                  <a:lnTo>
                    <a:pt x="3186" y="943"/>
                  </a:lnTo>
                  <a:lnTo>
                    <a:pt x="3191" y="952"/>
                  </a:lnTo>
                  <a:lnTo>
                    <a:pt x="3188" y="943"/>
                  </a:lnTo>
                  <a:lnTo>
                    <a:pt x="3055" y="1004"/>
                  </a:lnTo>
                  <a:lnTo>
                    <a:pt x="3058" y="1012"/>
                  </a:lnTo>
                  <a:lnTo>
                    <a:pt x="3055" y="1004"/>
                  </a:lnTo>
                  <a:lnTo>
                    <a:pt x="2922" y="1049"/>
                  </a:lnTo>
                  <a:lnTo>
                    <a:pt x="2925" y="1058"/>
                  </a:lnTo>
                  <a:lnTo>
                    <a:pt x="2924" y="1048"/>
                  </a:lnTo>
                  <a:lnTo>
                    <a:pt x="2791" y="1078"/>
                  </a:lnTo>
                  <a:lnTo>
                    <a:pt x="2792" y="1088"/>
                  </a:lnTo>
                  <a:lnTo>
                    <a:pt x="2792" y="1078"/>
                  </a:lnTo>
                  <a:lnTo>
                    <a:pt x="2659" y="1076"/>
                  </a:lnTo>
                  <a:lnTo>
                    <a:pt x="2659" y="1087"/>
                  </a:lnTo>
                  <a:lnTo>
                    <a:pt x="2664" y="1078"/>
                  </a:lnTo>
                  <a:lnTo>
                    <a:pt x="2533" y="1019"/>
                  </a:lnTo>
                  <a:lnTo>
                    <a:pt x="2528" y="1028"/>
                  </a:lnTo>
                  <a:lnTo>
                    <a:pt x="2535" y="1021"/>
                  </a:lnTo>
                  <a:lnTo>
                    <a:pt x="2402" y="879"/>
                  </a:lnTo>
                  <a:lnTo>
                    <a:pt x="2395" y="886"/>
                  </a:lnTo>
                  <a:lnTo>
                    <a:pt x="2403" y="879"/>
                  </a:lnTo>
                  <a:lnTo>
                    <a:pt x="2270" y="665"/>
                  </a:lnTo>
                  <a:lnTo>
                    <a:pt x="2262" y="672"/>
                  </a:lnTo>
                  <a:lnTo>
                    <a:pt x="2270" y="667"/>
                  </a:lnTo>
                  <a:lnTo>
                    <a:pt x="2137" y="421"/>
                  </a:lnTo>
                  <a:lnTo>
                    <a:pt x="2137" y="420"/>
                  </a:lnTo>
                  <a:lnTo>
                    <a:pt x="2004" y="206"/>
                  </a:lnTo>
                  <a:lnTo>
                    <a:pt x="2002" y="206"/>
                  </a:lnTo>
                  <a:lnTo>
                    <a:pt x="1869" y="64"/>
                  </a:lnTo>
                  <a:lnTo>
                    <a:pt x="1868" y="62"/>
                  </a:lnTo>
                  <a:lnTo>
                    <a:pt x="1736" y="2"/>
                  </a:lnTo>
                  <a:lnTo>
                    <a:pt x="1734" y="2"/>
                  </a:lnTo>
                  <a:lnTo>
                    <a:pt x="1731" y="0"/>
                  </a:lnTo>
                  <a:lnTo>
                    <a:pt x="1598" y="0"/>
                  </a:lnTo>
                  <a:lnTo>
                    <a:pt x="1598" y="0"/>
                  </a:lnTo>
                  <a:lnTo>
                    <a:pt x="1596" y="0"/>
                  </a:lnTo>
                  <a:lnTo>
                    <a:pt x="1463" y="29"/>
                  </a:lnTo>
                  <a:lnTo>
                    <a:pt x="1462" y="30"/>
                  </a:lnTo>
                  <a:lnTo>
                    <a:pt x="1329" y="78"/>
                  </a:lnTo>
                  <a:lnTo>
                    <a:pt x="1329" y="78"/>
                  </a:lnTo>
                  <a:lnTo>
                    <a:pt x="1197" y="138"/>
                  </a:lnTo>
                  <a:lnTo>
                    <a:pt x="1196" y="138"/>
                  </a:lnTo>
                  <a:lnTo>
                    <a:pt x="1062" y="217"/>
                  </a:lnTo>
                  <a:lnTo>
                    <a:pt x="1062" y="217"/>
                  </a:lnTo>
                  <a:lnTo>
                    <a:pt x="929" y="308"/>
                  </a:lnTo>
                  <a:lnTo>
                    <a:pt x="796" y="404"/>
                  </a:lnTo>
                  <a:lnTo>
                    <a:pt x="663" y="495"/>
                  </a:lnTo>
                  <a:lnTo>
                    <a:pt x="530" y="585"/>
                  </a:lnTo>
                  <a:lnTo>
                    <a:pt x="397" y="677"/>
                  </a:lnTo>
                  <a:lnTo>
                    <a:pt x="266" y="773"/>
                  </a:lnTo>
                  <a:lnTo>
                    <a:pt x="133" y="864"/>
                  </a:lnTo>
                  <a:lnTo>
                    <a:pt x="138" y="873"/>
                  </a:lnTo>
                  <a:lnTo>
                    <a:pt x="133" y="864"/>
                  </a:lnTo>
                  <a:lnTo>
                    <a:pt x="0" y="943"/>
                  </a:lnTo>
                  <a:close/>
                </a:path>
              </a:pathLst>
            </a:custGeom>
            <a:noFill/>
            <a:ln w="19050" cmpd="sng">
              <a:solidFill>
                <a:schemeClr val="tx1">
                  <a:lumMod val="65000"/>
                  <a:lumOff val="35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grpSp>
          <p:nvGrpSpPr>
            <p:cNvPr id="3" name="Gruppieren 2"/>
            <p:cNvGrpSpPr/>
            <p:nvPr/>
          </p:nvGrpSpPr>
          <p:grpSpPr>
            <a:xfrm>
              <a:off x="1678498" y="2132856"/>
              <a:ext cx="5497154" cy="977085"/>
              <a:chOff x="1678498" y="2141642"/>
              <a:chExt cx="5497154" cy="977085"/>
            </a:xfrm>
          </p:grpSpPr>
          <p:sp>
            <p:nvSpPr>
              <p:cNvPr id="128" name="Oval 44"/>
              <p:cNvSpPr>
                <a:spLocks noChangeArrowheads="1"/>
              </p:cNvSpPr>
              <p:nvPr/>
            </p:nvSpPr>
            <p:spPr bwMode="auto">
              <a:xfrm>
                <a:off x="1678498" y="2991167"/>
                <a:ext cx="78458" cy="85114"/>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29" name="Oval 45"/>
              <p:cNvSpPr>
                <a:spLocks noChangeArrowheads="1"/>
              </p:cNvSpPr>
              <p:nvPr/>
            </p:nvSpPr>
            <p:spPr bwMode="auto">
              <a:xfrm>
                <a:off x="1784943" y="2891987"/>
                <a:ext cx="78458" cy="85114"/>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30" name="Oval 46"/>
              <p:cNvSpPr>
                <a:spLocks noChangeArrowheads="1"/>
              </p:cNvSpPr>
              <p:nvPr/>
            </p:nvSpPr>
            <p:spPr bwMode="auto">
              <a:xfrm>
                <a:off x="1901758" y="2820660"/>
                <a:ext cx="78457" cy="85114"/>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31" name="Oval 47"/>
              <p:cNvSpPr>
                <a:spLocks noChangeArrowheads="1"/>
              </p:cNvSpPr>
              <p:nvPr/>
            </p:nvSpPr>
            <p:spPr bwMode="auto">
              <a:xfrm>
                <a:off x="2025455" y="2739600"/>
                <a:ext cx="78457"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32" name="Oval 48"/>
              <p:cNvSpPr>
                <a:spLocks noChangeArrowheads="1"/>
              </p:cNvSpPr>
              <p:nvPr/>
            </p:nvSpPr>
            <p:spPr bwMode="auto">
              <a:xfrm>
                <a:off x="2142269" y="2670165"/>
                <a:ext cx="78458"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33" name="Oval 49"/>
              <p:cNvSpPr>
                <a:spLocks noChangeArrowheads="1"/>
              </p:cNvSpPr>
              <p:nvPr/>
            </p:nvSpPr>
            <p:spPr bwMode="auto">
              <a:xfrm>
                <a:off x="2255597" y="2600731"/>
                <a:ext cx="78457" cy="85114"/>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34" name="Oval 50"/>
              <p:cNvSpPr>
                <a:spLocks noChangeArrowheads="1"/>
              </p:cNvSpPr>
              <p:nvPr/>
            </p:nvSpPr>
            <p:spPr bwMode="auto">
              <a:xfrm>
                <a:off x="2372411" y="2524240"/>
                <a:ext cx="78458" cy="85114"/>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35" name="Oval 51"/>
              <p:cNvSpPr>
                <a:spLocks noChangeArrowheads="1"/>
              </p:cNvSpPr>
              <p:nvPr/>
            </p:nvSpPr>
            <p:spPr bwMode="auto">
              <a:xfrm>
                <a:off x="2487482" y="2451020"/>
                <a:ext cx="78458"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36" name="Oval 52"/>
              <p:cNvSpPr>
                <a:spLocks noChangeArrowheads="1"/>
              </p:cNvSpPr>
              <p:nvPr/>
            </p:nvSpPr>
            <p:spPr bwMode="auto">
              <a:xfrm>
                <a:off x="2604297" y="2382255"/>
                <a:ext cx="78457"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37" name="Oval 53"/>
              <p:cNvSpPr>
                <a:spLocks noChangeArrowheads="1"/>
              </p:cNvSpPr>
              <p:nvPr/>
            </p:nvSpPr>
            <p:spPr bwMode="auto">
              <a:xfrm>
                <a:off x="2721111" y="2312535"/>
                <a:ext cx="78458"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38" name="Oval 54"/>
              <p:cNvSpPr>
                <a:spLocks noChangeArrowheads="1"/>
              </p:cNvSpPr>
              <p:nvPr/>
            </p:nvSpPr>
            <p:spPr bwMode="auto">
              <a:xfrm>
                <a:off x="2834439" y="2255789"/>
                <a:ext cx="78457"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39" name="Oval 55"/>
              <p:cNvSpPr>
                <a:spLocks noChangeArrowheads="1"/>
              </p:cNvSpPr>
              <p:nvPr/>
            </p:nvSpPr>
            <p:spPr bwMode="auto">
              <a:xfrm>
                <a:off x="2951253" y="2212286"/>
                <a:ext cx="78458" cy="85114"/>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40" name="Oval 56"/>
              <p:cNvSpPr>
                <a:spLocks noChangeArrowheads="1"/>
              </p:cNvSpPr>
              <p:nvPr/>
            </p:nvSpPr>
            <p:spPr bwMode="auto">
              <a:xfrm>
                <a:off x="3066324" y="2169720"/>
                <a:ext cx="78458"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41" name="Oval 57"/>
              <p:cNvSpPr>
                <a:spLocks noChangeArrowheads="1"/>
              </p:cNvSpPr>
              <p:nvPr/>
            </p:nvSpPr>
            <p:spPr bwMode="auto">
              <a:xfrm>
                <a:off x="3183139" y="2141642"/>
                <a:ext cx="78457" cy="85114"/>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42" name="Oval 58"/>
              <p:cNvSpPr>
                <a:spLocks noChangeArrowheads="1"/>
              </p:cNvSpPr>
              <p:nvPr/>
            </p:nvSpPr>
            <p:spPr bwMode="auto">
              <a:xfrm>
                <a:off x="3298210" y="2174078"/>
                <a:ext cx="78457"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43" name="Oval 59"/>
              <p:cNvSpPr>
                <a:spLocks noChangeArrowheads="1"/>
              </p:cNvSpPr>
              <p:nvPr/>
            </p:nvSpPr>
            <p:spPr bwMode="auto">
              <a:xfrm>
                <a:off x="3399333" y="2235982"/>
                <a:ext cx="78457" cy="85114"/>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44" name="Oval 60"/>
              <p:cNvSpPr>
                <a:spLocks noChangeArrowheads="1"/>
              </p:cNvSpPr>
              <p:nvPr/>
            </p:nvSpPr>
            <p:spPr bwMode="auto">
              <a:xfrm>
                <a:off x="3488251" y="2314604"/>
                <a:ext cx="78458"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45" name="Oval 61"/>
              <p:cNvSpPr>
                <a:spLocks noChangeArrowheads="1"/>
              </p:cNvSpPr>
              <p:nvPr/>
            </p:nvSpPr>
            <p:spPr bwMode="auto">
              <a:xfrm>
                <a:off x="3638101" y="2557994"/>
                <a:ext cx="78457" cy="85114"/>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46" name="Oval 62"/>
              <p:cNvSpPr>
                <a:spLocks noChangeArrowheads="1"/>
              </p:cNvSpPr>
              <p:nvPr/>
            </p:nvSpPr>
            <p:spPr bwMode="auto">
              <a:xfrm>
                <a:off x="3786390" y="2806768"/>
                <a:ext cx="78457"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47" name="Oval 63"/>
              <p:cNvSpPr>
                <a:spLocks noChangeArrowheads="1"/>
              </p:cNvSpPr>
              <p:nvPr/>
            </p:nvSpPr>
            <p:spPr bwMode="auto">
              <a:xfrm>
                <a:off x="3877052" y="2904582"/>
                <a:ext cx="78457"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48" name="Oval 64"/>
              <p:cNvSpPr>
                <a:spLocks noChangeArrowheads="1"/>
              </p:cNvSpPr>
              <p:nvPr/>
            </p:nvSpPr>
            <p:spPr bwMode="auto">
              <a:xfrm>
                <a:off x="3971581" y="2982642"/>
                <a:ext cx="78458"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49" name="Oval 65"/>
              <p:cNvSpPr>
                <a:spLocks noChangeArrowheads="1"/>
              </p:cNvSpPr>
              <p:nvPr/>
            </p:nvSpPr>
            <p:spPr bwMode="auto">
              <a:xfrm>
                <a:off x="4107194" y="3024915"/>
                <a:ext cx="78457" cy="85114"/>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50" name="Oval 66"/>
              <p:cNvSpPr>
                <a:spLocks noChangeArrowheads="1"/>
              </p:cNvSpPr>
              <p:nvPr/>
            </p:nvSpPr>
            <p:spPr bwMode="auto">
              <a:xfrm>
                <a:off x="4224008" y="3033613"/>
                <a:ext cx="78458" cy="85114"/>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51" name="Oval 67"/>
              <p:cNvSpPr>
                <a:spLocks noChangeArrowheads="1"/>
              </p:cNvSpPr>
              <p:nvPr/>
            </p:nvSpPr>
            <p:spPr bwMode="auto">
              <a:xfrm>
                <a:off x="4346761" y="3006618"/>
                <a:ext cx="78457" cy="85114"/>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52" name="Oval 68"/>
              <p:cNvSpPr>
                <a:spLocks noChangeArrowheads="1"/>
              </p:cNvSpPr>
              <p:nvPr/>
            </p:nvSpPr>
            <p:spPr bwMode="auto">
              <a:xfrm>
                <a:off x="4467770" y="2967384"/>
                <a:ext cx="78457" cy="85115"/>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53" name="Oval 69"/>
              <p:cNvSpPr>
                <a:spLocks noChangeArrowheads="1"/>
              </p:cNvSpPr>
              <p:nvPr/>
            </p:nvSpPr>
            <p:spPr bwMode="auto">
              <a:xfrm>
                <a:off x="4572708" y="2918287"/>
                <a:ext cx="78458" cy="85115"/>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54" name="Oval 70"/>
              <p:cNvSpPr>
                <a:spLocks noChangeArrowheads="1"/>
              </p:cNvSpPr>
              <p:nvPr/>
            </p:nvSpPr>
            <p:spPr bwMode="auto">
              <a:xfrm>
                <a:off x="4686037" y="2827018"/>
                <a:ext cx="78457" cy="85115"/>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55" name="Oval 71"/>
              <p:cNvSpPr>
                <a:spLocks noChangeArrowheads="1"/>
              </p:cNvSpPr>
              <p:nvPr/>
            </p:nvSpPr>
            <p:spPr bwMode="auto">
              <a:xfrm>
                <a:off x="4802850" y="2749741"/>
                <a:ext cx="78458"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56" name="Oval 72"/>
              <p:cNvSpPr>
                <a:spLocks noChangeArrowheads="1"/>
              </p:cNvSpPr>
              <p:nvPr/>
            </p:nvSpPr>
            <p:spPr bwMode="auto">
              <a:xfrm>
                <a:off x="4917921" y="2680439"/>
                <a:ext cx="78458"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57" name="Oval 73"/>
              <p:cNvSpPr>
                <a:spLocks noChangeArrowheads="1"/>
              </p:cNvSpPr>
              <p:nvPr/>
            </p:nvSpPr>
            <p:spPr bwMode="auto">
              <a:xfrm>
                <a:off x="5034737" y="2607149"/>
                <a:ext cx="78457" cy="85115"/>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58" name="Oval 74"/>
              <p:cNvSpPr>
                <a:spLocks noChangeArrowheads="1"/>
              </p:cNvSpPr>
              <p:nvPr/>
            </p:nvSpPr>
            <p:spPr bwMode="auto">
              <a:xfrm>
                <a:off x="5149808" y="2530526"/>
                <a:ext cx="78457" cy="85115"/>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59" name="Oval 75"/>
              <p:cNvSpPr>
                <a:spLocks noChangeArrowheads="1"/>
              </p:cNvSpPr>
              <p:nvPr/>
            </p:nvSpPr>
            <p:spPr bwMode="auto">
              <a:xfrm>
                <a:off x="5266622" y="2457307"/>
                <a:ext cx="78458"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60" name="Oval 76"/>
              <p:cNvSpPr>
                <a:spLocks noChangeArrowheads="1"/>
              </p:cNvSpPr>
              <p:nvPr/>
            </p:nvSpPr>
            <p:spPr bwMode="auto">
              <a:xfrm>
                <a:off x="5381693" y="2370299"/>
                <a:ext cx="78458"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61" name="Oval 77"/>
              <p:cNvSpPr>
                <a:spLocks noChangeArrowheads="1"/>
              </p:cNvSpPr>
              <p:nvPr/>
            </p:nvSpPr>
            <p:spPr bwMode="auto">
              <a:xfrm>
                <a:off x="5496764" y="2294640"/>
                <a:ext cx="78458"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62" name="Oval 78"/>
              <p:cNvSpPr>
                <a:spLocks noChangeArrowheads="1"/>
              </p:cNvSpPr>
              <p:nvPr/>
            </p:nvSpPr>
            <p:spPr bwMode="auto">
              <a:xfrm>
                <a:off x="5613579" y="2237895"/>
                <a:ext cx="78457"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63" name="Oval 79"/>
              <p:cNvSpPr>
                <a:spLocks noChangeArrowheads="1"/>
              </p:cNvSpPr>
              <p:nvPr/>
            </p:nvSpPr>
            <p:spPr bwMode="auto">
              <a:xfrm>
                <a:off x="5728650" y="2194392"/>
                <a:ext cx="78457" cy="85115"/>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64" name="Oval 80"/>
              <p:cNvSpPr>
                <a:spLocks noChangeArrowheads="1"/>
              </p:cNvSpPr>
              <p:nvPr/>
            </p:nvSpPr>
            <p:spPr bwMode="auto">
              <a:xfrm>
                <a:off x="5845464" y="2166019"/>
                <a:ext cx="78458"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65" name="Oval 81"/>
              <p:cNvSpPr>
                <a:spLocks noChangeArrowheads="1"/>
              </p:cNvSpPr>
              <p:nvPr/>
            </p:nvSpPr>
            <p:spPr bwMode="auto">
              <a:xfrm>
                <a:off x="5964730" y="2156035"/>
                <a:ext cx="78457" cy="85115"/>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66" name="Oval 82"/>
              <p:cNvSpPr>
                <a:spLocks noChangeArrowheads="1"/>
              </p:cNvSpPr>
              <p:nvPr/>
            </p:nvSpPr>
            <p:spPr bwMode="auto">
              <a:xfrm>
                <a:off x="6087482" y="2174939"/>
                <a:ext cx="78458"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67" name="Oval 83"/>
              <p:cNvSpPr>
                <a:spLocks noChangeArrowheads="1"/>
              </p:cNvSpPr>
              <p:nvPr/>
            </p:nvSpPr>
            <p:spPr bwMode="auto">
              <a:xfrm>
                <a:off x="6280263" y="2341045"/>
                <a:ext cx="78458" cy="85115"/>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68" name="Oval 84"/>
              <p:cNvSpPr>
                <a:spLocks noChangeArrowheads="1"/>
              </p:cNvSpPr>
              <p:nvPr/>
            </p:nvSpPr>
            <p:spPr bwMode="auto">
              <a:xfrm>
                <a:off x="6348170" y="2439211"/>
                <a:ext cx="78458"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69" name="Oval 85"/>
              <p:cNvSpPr>
                <a:spLocks noChangeArrowheads="1"/>
              </p:cNvSpPr>
              <p:nvPr/>
            </p:nvSpPr>
            <p:spPr bwMode="auto">
              <a:xfrm>
                <a:off x="6472417" y="2662339"/>
                <a:ext cx="78457" cy="85115"/>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70" name="Oval 86"/>
              <p:cNvSpPr>
                <a:spLocks noChangeArrowheads="1"/>
              </p:cNvSpPr>
              <p:nvPr/>
            </p:nvSpPr>
            <p:spPr bwMode="auto">
              <a:xfrm>
                <a:off x="6537911" y="2771415"/>
                <a:ext cx="78457"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71" name="Oval 87"/>
              <p:cNvSpPr>
                <a:spLocks noChangeArrowheads="1"/>
              </p:cNvSpPr>
              <p:nvPr/>
            </p:nvSpPr>
            <p:spPr bwMode="auto">
              <a:xfrm>
                <a:off x="6610758" y="2876786"/>
                <a:ext cx="78457"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72" name="Oval 88"/>
              <p:cNvSpPr>
                <a:spLocks noChangeArrowheads="1"/>
              </p:cNvSpPr>
              <p:nvPr/>
            </p:nvSpPr>
            <p:spPr bwMode="auto">
              <a:xfrm>
                <a:off x="6703163" y="2975143"/>
                <a:ext cx="78458"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73" name="Oval 89"/>
              <p:cNvSpPr>
                <a:spLocks noChangeArrowheads="1"/>
              </p:cNvSpPr>
              <p:nvPr/>
            </p:nvSpPr>
            <p:spPr bwMode="auto">
              <a:xfrm>
                <a:off x="6818234" y="3031887"/>
                <a:ext cx="78458"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74" name="Oval 90"/>
              <p:cNvSpPr>
                <a:spLocks noChangeArrowheads="1"/>
              </p:cNvSpPr>
              <p:nvPr/>
            </p:nvSpPr>
            <p:spPr bwMode="auto">
              <a:xfrm>
                <a:off x="6957714" y="3028104"/>
                <a:ext cx="78458"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75" name="Oval 91"/>
              <p:cNvSpPr>
                <a:spLocks noChangeArrowheads="1"/>
              </p:cNvSpPr>
              <p:nvPr/>
            </p:nvSpPr>
            <p:spPr bwMode="auto">
              <a:xfrm>
                <a:off x="7097194" y="2990275"/>
                <a:ext cx="78458"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76" name="Oval 95"/>
              <p:cNvSpPr>
                <a:spLocks noChangeArrowheads="1"/>
              </p:cNvSpPr>
              <p:nvPr/>
            </p:nvSpPr>
            <p:spPr bwMode="auto">
              <a:xfrm>
                <a:off x="6195396" y="2240965"/>
                <a:ext cx="78458" cy="85115"/>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77" name="Oval 213"/>
              <p:cNvSpPr>
                <a:spLocks noChangeArrowheads="1"/>
              </p:cNvSpPr>
              <p:nvPr/>
            </p:nvSpPr>
            <p:spPr bwMode="auto">
              <a:xfrm>
                <a:off x="3566617" y="2443713"/>
                <a:ext cx="78458"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78" name="Oval 214"/>
              <p:cNvSpPr>
                <a:spLocks noChangeArrowheads="1"/>
              </p:cNvSpPr>
              <p:nvPr/>
            </p:nvSpPr>
            <p:spPr bwMode="auto">
              <a:xfrm>
                <a:off x="3706097" y="2682829"/>
                <a:ext cx="78458" cy="85114"/>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sp>
            <p:nvSpPr>
              <p:cNvPr id="181" name="Oval 84"/>
              <p:cNvSpPr>
                <a:spLocks noChangeArrowheads="1"/>
              </p:cNvSpPr>
              <p:nvPr/>
            </p:nvSpPr>
            <p:spPr bwMode="auto">
              <a:xfrm>
                <a:off x="6420278" y="2544242"/>
                <a:ext cx="78458" cy="85117"/>
              </a:xfrm>
              <a:prstGeom prst="ellipse">
                <a:avLst/>
              </a:prstGeom>
              <a:gradFill>
                <a:gsLst>
                  <a:gs pos="0">
                    <a:srgbClr val="FFC000"/>
                  </a:gs>
                  <a:gs pos="100000">
                    <a:srgbClr val="FFED01"/>
                  </a:gs>
                </a:gsLst>
                <a:path path="circle">
                  <a:fillToRect l="50000" t="50000" r="50000" b="50000"/>
                </a:path>
              </a:gradFill>
              <a:ln w="7938">
                <a:solidFill>
                  <a:schemeClr val="bg1">
                    <a:lumMod val="50000"/>
                  </a:scheme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smtClean="0">
                  <a:ln>
                    <a:noFill/>
                  </a:ln>
                  <a:solidFill>
                    <a:sysClr val="windowText" lastClr="000000"/>
                  </a:solidFill>
                  <a:effectLst/>
                  <a:uLnTx/>
                  <a:uFillTx/>
                </a:endParaRPr>
              </a:p>
            </p:txBody>
          </p:sp>
        </p:grpSp>
      </p:grpSp>
      <p:sp>
        <p:nvSpPr>
          <p:cNvPr id="184" name="Rectangle 12"/>
          <p:cNvSpPr>
            <a:spLocks noChangeArrowheads="1"/>
          </p:cNvSpPr>
          <p:nvPr/>
        </p:nvSpPr>
        <p:spPr bwMode="auto">
          <a:xfrm>
            <a:off x="4059667" y="3001334"/>
            <a:ext cx="1115626"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en-US" sz="1400" b="1" dirty="0" smtClean="0">
                <a:latin typeface="Calibri" pitchFamily="34" charset="0"/>
                <a:cs typeface="Calibri" pitchFamily="34" charset="0"/>
              </a:rPr>
              <a:t>Time of day (h)</a:t>
            </a:r>
            <a:endParaRPr lang="en-US" sz="1400" dirty="0">
              <a:latin typeface="Calibri" pitchFamily="34" charset="0"/>
              <a:cs typeface="Calibri" pitchFamily="34" charset="0"/>
            </a:endParaRPr>
          </a:p>
        </p:txBody>
      </p:sp>
      <p:sp>
        <p:nvSpPr>
          <p:cNvPr id="201" name="Pfeil nach rechts 200"/>
          <p:cNvSpPr/>
          <p:nvPr/>
        </p:nvSpPr>
        <p:spPr>
          <a:xfrm rot="16200000">
            <a:off x="2812596" y="4346816"/>
            <a:ext cx="850154" cy="211665"/>
          </a:xfrm>
          <a:prstGeom prst="rightArrow">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2" name="Pfeil nach rechts 201"/>
          <p:cNvSpPr/>
          <p:nvPr/>
        </p:nvSpPr>
        <p:spPr>
          <a:xfrm rot="5400000">
            <a:off x="3755157" y="3938731"/>
            <a:ext cx="1046453" cy="211665"/>
          </a:xfrm>
          <a:prstGeom prst="rightArrow">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3" name="Pfeil nach rechts 202"/>
          <p:cNvSpPr/>
          <p:nvPr/>
        </p:nvSpPr>
        <p:spPr>
          <a:xfrm rot="16200000">
            <a:off x="5614225" y="4348553"/>
            <a:ext cx="846214" cy="211665"/>
          </a:xfrm>
          <a:prstGeom prst="rightArrow">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4" name="Pfeil nach rechts 203"/>
          <p:cNvSpPr/>
          <p:nvPr/>
        </p:nvSpPr>
        <p:spPr>
          <a:xfrm rot="5400000">
            <a:off x="6527793" y="3945270"/>
            <a:ext cx="1046453" cy="211665"/>
          </a:xfrm>
          <a:prstGeom prst="rightArrow">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5" name="Rechteck 204"/>
          <p:cNvSpPr/>
          <p:nvPr/>
        </p:nvSpPr>
        <p:spPr>
          <a:xfrm>
            <a:off x="35496" y="6286677"/>
            <a:ext cx="8856984" cy="307777"/>
          </a:xfrm>
          <a:prstGeom prst="rect">
            <a:avLst/>
          </a:prstGeom>
          <a:noFill/>
        </p:spPr>
        <p:txBody>
          <a:bodyPr wrap="square" rtlCol="0">
            <a:spAutoFit/>
          </a:bodyPr>
          <a:lstStyle/>
          <a:p>
            <a:pPr algn="r"/>
            <a:r>
              <a:rPr lang="de-CH" sz="1400" dirty="0" err="1">
                <a:latin typeface="+mj-lt"/>
              </a:rPr>
              <a:t>Borbély</a:t>
            </a:r>
            <a:r>
              <a:rPr lang="de-CH" sz="1400" dirty="0">
                <a:latin typeface="+mj-lt"/>
              </a:rPr>
              <a:t>, 1982; Dijk 1994 </a:t>
            </a:r>
          </a:p>
        </p:txBody>
      </p:sp>
      <p:sp>
        <p:nvSpPr>
          <p:cNvPr id="207" name="Textfeld 206"/>
          <p:cNvSpPr txBox="1"/>
          <p:nvPr/>
        </p:nvSpPr>
        <p:spPr>
          <a:xfrm>
            <a:off x="6428358" y="2420888"/>
            <a:ext cx="1888058" cy="369332"/>
          </a:xfrm>
          <a:prstGeom prst="rect">
            <a:avLst/>
          </a:prstGeom>
          <a:solidFill>
            <a:schemeClr val="bg1"/>
          </a:solidFill>
        </p:spPr>
        <p:txBody>
          <a:bodyPr wrap="square" rtlCol="0">
            <a:spAutoFit/>
          </a:bodyPr>
          <a:lstStyle/>
          <a:p>
            <a:r>
              <a:rPr lang="de-CH" dirty="0" smtClean="0"/>
              <a:t>Circadian process</a:t>
            </a:r>
            <a:endParaRPr lang="de-CH" dirty="0"/>
          </a:p>
        </p:txBody>
      </p:sp>
      <p:sp>
        <p:nvSpPr>
          <p:cNvPr id="194" name="Textfeld 205"/>
          <p:cNvSpPr txBox="1"/>
          <p:nvPr/>
        </p:nvSpPr>
        <p:spPr>
          <a:xfrm>
            <a:off x="1303879" y="2420888"/>
            <a:ext cx="2599451" cy="369332"/>
          </a:xfrm>
          <a:prstGeom prst="rect">
            <a:avLst/>
          </a:prstGeom>
          <a:solidFill>
            <a:schemeClr val="bg1"/>
          </a:solidFill>
        </p:spPr>
        <p:txBody>
          <a:bodyPr wrap="square" rtlCol="0">
            <a:spAutoFit/>
          </a:bodyPr>
          <a:lstStyle/>
          <a:p>
            <a:r>
              <a:rPr lang="de-CH" dirty="0" smtClean="0"/>
              <a:t>Homeostatic process</a:t>
            </a:r>
            <a:endParaRPr lang="de-CH" dirty="0"/>
          </a:p>
        </p:txBody>
      </p:sp>
      <p:sp>
        <p:nvSpPr>
          <p:cNvPr id="193" name="Titel 1"/>
          <p:cNvSpPr>
            <a:spLocks noGrp="1"/>
          </p:cNvSpPr>
          <p:nvPr>
            <p:ph type="title"/>
          </p:nvPr>
        </p:nvSpPr>
        <p:spPr>
          <a:xfrm>
            <a:off x="108520" y="188640"/>
            <a:ext cx="9144000" cy="648072"/>
          </a:xfrm>
          <a:noFill/>
        </p:spPr>
        <p:txBody>
          <a:bodyPr>
            <a:noAutofit/>
          </a:bodyPr>
          <a:lstStyle/>
          <a:p>
            <a:pPr algn="l"/>
            <a:r>
              <a:rPr lang="de-CH" sz="4000" b="1" dirty="0" smtClean="0"/>
              <a:t>The 2-processes </a:t>
            </a:r>
            <a:r>
              <a:rPr lang="de-CH" sz="4000" b="1" dirty="0"/>
              <a:t>of sleep-wake regulation</a:t>
            </a:r>
          </a:p>
        </p:txBody>
      </p:sp>
      <p:cxnSp>
        <p:nvCxnSpPr>
          <p:cNvPr id="195" name="Gerade Verbindung 207"/>
          <p:cNvCxnSpPr/>
          <p:nvPr/>
        </p:nvCxnSpPr>
        <p:spPr>
          <a:xfrm>
            <a:off x="0" y="1052736"/>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98" name="Рисунок 5" descr="Logo_CRC_IVI.tif"/>
          <p:cNvPicPr>
            <a:picLocks noChangeAspect="1"/>
          </p:cNvPicPr>
          <p:nvPr/>
        </p:nvPicPr>
        <p:blipFill>
          <a:blip r:embed="rId3" cstate="print"/>
          <a:srcRect l="7141" t="7899" r="82016" b="70411"/>
          <a:stretch>
            <a:fillRect/>
          </a:stretch>
        </p:blipFill>
        <p:spPr>
          <a:xfrm>
            <a:off x="8151582" y="858500"/>
            <a:ext cx="636677" cy="716416"/>
          </a:xfrm>
          <a:prstGeom prst="rect">
            <a:avLst/>
          </a:prstGeom>
        </p:spPr>
      </p:pic>
    </p:spTree>
    <p:extLst>
      <p:ext uri="{BB962C8B-B14F-4D97-AF65-F5344CB8AC3E}">
        <p14:creationId xmlns:p14="http://schemas.microsoft.com/office/powerpoint/2010/main" val="428355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0"/>
                                        </p:tgtEl>
                                        <p:attrNameLst>
                                          <p:attrName>style.visibility</p:attrName>
                                        </p:attrNameLst>
                                      </p:cBhvr>
                                      <p:to>
                                        <p:strVal val="visible"/>
                                      </p:to>
                                    </p:set>
                                    <p:animEffect transition="in" filter="fade">
                                      <p:cBhvr>
                                        <p:cTn id="10" dur="500"/>
                                        <p:tgtEl>
                                          <p:spTgt spid="180"/>
                                        </p:tgtEl>
                                      </p:cBhvr>
                                    </p:animEffect>
                                  </p:childTnLst>
                                </p:cTn>
                              </p:par>
                              <p:par>
                                <p:cTn id="11" presetID="10" presetClass="entr" presetSubtype="0" fill="hold" nodeType="withEffect">
                                  <p:stCondLst>
                                    <p:cond delay="0"/>
                                  </p:stCondLst>
                                  <p:childTnLst>
                                    <p:set>
                                      <p:cBhvr>
                                        <p:cTn id="12" dur="1" fill="hold">
                                          <p:stCondLst>
                                            <p:cond delay="0"/>
                                          </p:stCondLst>
                                        </p:cTn>
                                        <p:tgtEl>
                                          <p:spTgt spid="179"/>
                                        </p:tgtEl>
                                        <p:attrNameLst>
                                          <p:attrName>style.visibility</p:attrName>
                                        </p:attrNameLst>
                                      </p:cBhvr>
                                      <p:to>
                                        <p:strVal val="visible"/>
                                      </p:to>
                                    </p:set>
                                    <p:animEffect transition="in" filter="fade">
                                      <p:cBhvr>
                                        <p:cTn id="13" dur="500"/>
                                        <p:tgtEl>
                                          <p:spTgt spid="17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7"/>
                                        </p:tgtEl>
                                        <p:attrNameLst>
                                          <p:attrName>style.visibility</p:attrName>
                                        </p:attrNameLst>
                                      </p:cBhvr>
                                      <p:to>
                                        <p:strVal val="visible"/>
                                      </p:to>
                                    </p:set>
                                    <p:animEffect transition="in" filter="fade">
                                      <p:cBhvr>
                                        <p:cTn id="16" dur="500"/>
                                        <p:tgtEl>
                                          <p:spTgt spid="20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01"/>
                                        </p:tgtEl>
                                        <p:attrNameLst>
                                          <p:attrName>style.visibility</p:attrName>
                                        </p:attrNameLst>
                                      </p:cBhvr>
                                      <p:to>
                                        <p:strVal val="visible"/>
                                      </p:to>
                                    </p:set>
                                    <p:animEffect transition="in" filter="wipe(down)">
                                      <p:cBhvr>
                                        <p:cTn id="21" dur="500"/>
                                        <p:tgtEl>
                                          <p:spTgt spid="20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3"/>
                                        </p:tgtEl>
                                        <p:attrNameLst>
                                          <p:attrName>style.visibility</p:attrName>
                                        </p:attrNameLst>
                                      </p:cBhvr>
                                      <p:to>
                                        <p:strVal val="visible"/>
                                      </p:to>
                                    </p:set>
                                    <p:animEffect transition="in" filter="wipe(down)">
                                      <p:cBhvr>
                                        <p:cTn id="24" dur="500"/>
                                        <p:tgtEl>
                                          <p:spTgt spid="20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02"/>
                                        </p:tgtEl>
                                        <p:attrNameLst>
                                          <p:attrName>style.visibility</p:attrName>
                                        </p:attrNameLst>
                                      </p:cBhvr>
                                      <p:to>
                                        <p:strVal val="visible"/>
                                      </p:to>
                                    </p:set>
                                    <p:animEffect transition="in" filter="wipe(up)">
                                      <p:cBhvr>
                                        <p:cTn id="29" dur="500"/>
                                        <p:tgtEl>
                                          <p:spTgt spid="202"/>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04"/>
                                        </p:tgtEl>
                                        <p:attrNameLst>
                                          <p:attrName>style.visibility</p:attrName>
                                        </p:attrNameLst>
                                      </p:cBhvr>
                                      <p:to>
                                        <p:strVal val="visible"/>
                                      </p:to>
                                    </p:set>
                                    <p:animEffect transition="in" filter="wipe(up)">
                                      <p:cBhvr>
                                        <p:cTn id="32"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201" grpId="0" animBg="1"/>
      <p:bldP spid="202" grpId="0" animBg="1"/>
      <p:bldP spid="203" grpId="0" animBg="1"/>
      <p:bldP spid="204" grpId="0" animBg="1"/>
      <p:bldP spid="20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64" y="1226226"/>
            <a:ext cx="5992997" cy="523220"/>
          </a:xfrm>
          <a:prstGeom prst="rect">
            <a:avLst/>
          </a:prstGeom>
          <a:solidFill>
            <a:schemeClr val="bg1"/>
          </a:solidFill>
        </p:spPr>
        <p:txBody>
          <a:bodyPr wrap="square" rtlCol="0">
            <a:spAutoFit/>
          </a:bodyPr>
          <a:lstStyle/>
          <a:p>
            <a:r>
              <a:rPr lang="fr-BE" sz="1400" dirty="0" smtClean="0">
                <a:latin typeface="Arial" panose="020B0604020202020204" pitchFamily="34" charset="0"/>
                <a:cs typeface="Arial" panose="020B0604020202020204" pitchFamily="34" charset="0"/>
              </a:rPr>
              <a:t>High vs </a:t>
            </a:r>
            <a:r>
              <a:rPr lang="fr-BE" sz="1400" dirty="0" err="1" smtClean="0">
                <a:latin typeface="Arial" panose="020B0604020202020204" pitchFamily="34" charset="0"/>
                <a:cs typeface="Arial" panose="020B0604020202020204" pitchFamily="34" charset="0"/>
              </a:rPr>
              <a:t>low</a:t>
            </a:r>
            <a:r>
              <a:rPr lang="fr-BE" sz="1400" dirty="0" smtClean="0">
                <a:latin typeface="Arial" panose="020B0604020202020204" pitchFamily="34" charset="0"/>
                <a:cs typeface="Arial" panose="020B0604020202020204" pitchFamily="34" charset="0"/>
              </a:rPr>
              <a:t> </a:t>
            </a:r>
            <a:r>
              <a:rPr lang="fr-BE" sz="1400" dirty="0" err="1" smtClean="0">
                <a:latin typeface="Arial" panose="020B0604020202020204" pitchFamily="34" charset="0"/>
                <a:cs typeface="Arial" panose="020B0604020202020204" pitchFamily="34" charset="0"/>
              </a:rPr>
              <a:t>daytime</a:t>
            </a:r>
            <a:r>
              <a:rPr lang="fr-BE" sz="1400" dirty="0" smtClean="0">
                <a:latin typeface="Arial" panose="020B0604020202020204" pitchFamily="34" charset="0"/>
                <a:cs typeface="Arial" panose="020B0604020202020204" pitchFamily="34" charset="0"/>
              </a:rPr>
              <a:t> </a:t>
            </a:r>
            <a:r>
              <a:rPr lang="fr-BE" sz="1400" dirty="0" err="1" smtClean="0">
                <a:latin typeface="Arial" panose="020B0604020202020204" pitchFamily="34" charset="0"/>
                <a:cs typeface="Arial" panose="020B0604020202020204" pitchFamily="34" charset="0"/>
              </a:rPr>
              <a:t>rest</a:t>
            </a:r>
            <a:r>
              <a:rPr lang="fr-BE" sz="1400" dirty="0" smtClean="0">
                <a:latin typeface="Arial" panose="020B0604020202020204" pitchFamily="34" charset="0"/>
                <a:cs typeface="Arial" panose="020B0604020202020204" pitchFamily="34" charset="0"/>
              </a:rPr>
              <a:t> (1st vs 4th quartile):</a:t>
            </a:r>
          </a:p>
          <a:p>
            <a:r>
              <a:rPr lang="fr-BE" sz="1400" dirty="0" smtClean="0">
                <a:latin typeface="Arial" panose="020B0604020202020204" pitchFamily="34" charset="0"/>
                <a:cs typeface="Arial" panose="020B0604020202020204" pitchFamily="34" charset="0"/>
              </a:rPr>
              <a:t> n = 13 by group</a:t>
            </a:r>
            <a:endParaRPr lang="en-US" sz="1400" dirty="0">
              <a:latin typeface="Arial" panose="020B0604020202020204" pitchFamily="34" charset="0"/>
              <a:cs typeface="Arial" panose="020B0604020202020204" pitchFamily="34" charset="0"/>
            </a:endParaRPr>
          </a:p>
        </p:txBody>
      </p:sp>
      <p:cxnSp>
        <p:nvCxnSpPr>
          <p:cNvPr id="3" name="Gerade Verbindung 207"/>
          <p:cNvCxnSpPr/>
          <p:nvPr/>
        </p:nvCxnSpPr>
        <p:spPr>
          <a:xfrm>
            <a:off x="0" y="1052736"/>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5765"/>
            <a:ext cx="9029219" cy="1015663"/>
          </a:xfrm>
          <a:prstGeom prst="rect">
            <a:avLst/>
          </a:prstGeom>
          <a:noFill/>
        </p:spPr>
        <p:txBody>
          <a:bodyPr wrap="square" rtlCol="0">
            <a:spAutoFit/>
          </a:bodyPr>
          <a:lstStyle/>
          <a:p>
            <a:r>
              <a:rPr lang="fr-BE" sz="3000" dirty="0" smtClean="0">
                <a:latin typeface="Arial" panose="020B0604020202020204" pitchFamily="34" charset="0"/>
                <a:cs typeface="Arial" panose="020B0604020202020204" pitchFamily="34" charset="0"/>
              </a:rPr>
              <a:t>Impact of nap </a:t>
            </a:r>
            <a:r>
              <a:rPr lang="fr-BE" sz="3000" dirty="0" err="1" smtClean="0">
                <a:latin typeface="Arial" panose="020B0604020202020204" pitchFamily="34" charset="0"/>
                <a:cs typeface="Arial" panose="020B0604020202020204" pitchFamily="34" charset="0"/>
              </a:rPr>
              <a:t>phenotype</a:t>
            </a:r>
            <a:r>
              <a:rPr lang="fr-BE" sz="3000" dirty="0" smtClean="0">
                <a:latin typeface="Arial" panose="020B0604020202020204" pitchFamily="34" charset="0"/>
                <a:cs typeface="Arial" panose="020B0604020202020204" pitchFamily="34" charset="0"/>
              </a:rPr>
              <a:t> on </a:t>
            </a:r>
            <a:r>
              <a:rPr lang="fr-BE" sz="3000" dirty="0" err="1" smtClean="0">
                <a:latin typeface="Arial" panose="020B0604020202020204" pitchFamily="34" charset="0"/>
                <a:cs typeface="Arial" panose="020B0604020202020204" pitchFamily="34" charset="0"/>
              </a:rPr>
              <a:t>cerebral</a:t>
            </a:r>
            <a:r>
              <a:rPr lang="fr-BE" sz="3000" dirty="0" smtClean="0">
                <a:latin typeface="Arial" panose="020B0604020202020204" pitchFamily="34" charset="0"/>
                <a:cs typeface="Arial" panose="020B0604020202020204" pitchFamily="34" charset="0"/>
              </a:rPr>
              <a:t> </a:t>
            </a:r>
            <a:r>
              <a:rPr lang="fr-BE" sz="3000" dirty="0" err="1" smtClean="0">
                <a:latin typeface="Arial" panose="020B0604020202020204" pitchFamily="34" charset="0"/>
                <a:cs typeface="Arial" panose="020B0604020202020204" pitchFamily="34" charset="0"/>
              </a:rPr>
              <a:t>correlates</a:t>
            </a:r>
            <a:r>
              <a:rPr lang="fr-BE" sz="3000" dirty="0" smtClean="0">
                <a:latin typeface="Arial" panose="020B0604020202020204" pitchFamily="34" charset="0"/>
                <a:cs typeface="Arial" panose="020B0604020202020204" pitchFamily="34" charset="0"/>
              </a:rPr>
              <a:t> in the </a:t>
            </a:r>
            <a:r>
              <a:rPr lang="fr-BE" sz="3000" dirty="0" err="1" smtClean="0">
                <a:latin typeface="Arial" panose="020B0604020202020204" pitchFamily="34" charset="0"/>
                <a:cs typeface="Arial" panose="020B0604020202020204" pitchFamily="34" charset="0"/>
              </a:rPr>
              <a:t>aged</a:t>
            </a:r>
            <a:r>
              <a:rPr lang="fr-BE" sz="3000" dirty="0" smtClean="0">
                <a:latin typeface="Arial" panose="020B0604020202020204" pitchFamily="34" charset="0"/>
                <a:cs typeface="Arial" panose="020B0604020202020204" pitchFamily="34" charset="0"/>
              </a:rPr>
              <a:t>?</a:t>
            </a:r>
          </a:p>
        </p:txBody>
      </p:sp>
      <p:pic>
        <p:nvPicPr>
          <p:cNvPr id="5" name="Рисунок 5" descr="Logo_CRC_IVI.tif"/>
          <p:cNvPicPr>
            <a:picLocks noChangeAspect="1"/>
          </p:cNvPicPr>
          <p:nvPr/>
        </p:nvPicPr>
        <p:blipFill>
          <a:blip r:embed="rId2" cstate="print"/>
          <a:srcRect l="7141" t="7899" r="82016" b="70411"/>
          <a:stretch>
            <a:fillRect/>
          </a:stretch>
        </p:blipFill>
        <p:spPr>
          <a:xfrm>
            <a:off x="8151582" y="552344"/>
            <a:ext cx="636677" cy="716416"/>
          </a:xfrm>
          <a:prstGeom prst="rect">
            <a:avLst/>
          </a:prstGeom>
        </p:spPr>
      </p:pic>
      <p:pic>
        <p:nvPicPr>
          <p:cNvPr id="6" name="Image 3"/>
          <p:cNvPicPr>
            <a:picLocks noChangeAspect="1"/>
          </p:cNvPicPr>
          <p:nvPr/>
        </p:nvPicPr>
        <p:blipFill>
          <a:blip r:embed="rId3"/>
          <a:stretch>
            <a:fillRect/>
          </a:stretch>
        </p:blipFill>
        <p:spPr>
          <a:xfrm>
            <a:off x="519473" y="4768891"/>
            <a:ext cx="1450181" cy="300038"/>
          </a:xfrm>
          <a:prstGeom prst="rect">
            <a:avLst/>
          </a:prstGeom>
        </p:spPr>
      </p:pic>
      <p:sp>
        <p:nvSpPr>
          <p:cNvPr id="7" name="ZoneTexte 4"/>
          <p:cNvSpPr txBox="1"/>
          <p:nvPr/>
        </p:nvSpPr>
        <p:spPr>
          <a:xfrm>
            <a:off x="685418" y="5517897"/>
            <a:ext cx="2222280" cy="507831"/>
          </a:xfrm>
          <a:prstGeom prst="rect">
            <a:avLst/>
          </a:prstGeom>
          <a:noFill/>
        </p:spPr>
        <p:txBody>
          <a:bodyPr wrap="square" rtlCol="0">
            <a:spAutoFit/>
          </a:bodyPr>
          <a:lstStyle/>
          <a:p>
            <a:pPr algn="ctr"/>
            <a:r>
              <a:rPr lang="fr-FR" sz="1350" dirty="0" err="1"/>
              <a:t>Working</a:t>
            </a:r>
            <a:r>
              <a:rPr lang="fr-FR" sz="1350" dirty="0"/>
              <a:t> memory </a:t>
            </a:r>
            <a:r>
              <a:rPr lang="fr-FR" sz="1350" dirty="0" err="1"/>
              <a:t>load</a:t>
            </a:r>
            <a:r>
              <a:rPr lang="fr-FR" sz="1350" dirty="0"/>
              <a:t> (items)</a:t>
            </a:r>
          </a:p>
        </p:txBody>
      </p:sp>
      <p:grpSp>
        <p:nvGrpSpPr>
          <p:cNvPr id="8" name="Groupe 13"/>
          <p:cNvGrpSpPr/>
          <p:nvPr/>
        </p:nvGrpSpPr>
        <p:grpSpPr>
          <a:xfrm>
            <a:off x="23664" y="2138747"/>
            <a:ext cx="3337031" cy="3288938"/>
            <a:chOff x="17904" y="1708663"/>
            <a:chExt cx="4449374" cy="4385249"/>
          </a:xfrm>
        </p:grpSpPr>
        <p:pic>
          <p:nvPicPr>
            <p:cNvPr id="9" name="Image 1"/>
            <p:cNvPicPr>
              <a:picLocks noChangeAspect="1"/>
            </p:cNvPicPr>
            <p:nvPr/>
          </p:nvPicPr>
          <p:blipFill rotWithShape="1">
            <a:blip r:embed="rId4" cstate="print">
              <a:extLst>
                <a:ext uri="{28A0092B-C50C-407E-A947-70E740481C1C}">
                  <a14:useLocalDpi xmlns:a14="http://schemas.microsoft.com/office/drawing/2010/main" val="0"/>
                </a:ext>
              </a:extLst>
            </a:blip>
            <a:srcRect l="5202" t="5219" b="4358"/>
            <a:stretch/>
          </p:blipFill>
          <p:spPr>
            <a:xfrm>
              <a:off x="539087" y="1708663"/>
              <a:ext cx="3928191" cy="4043868"/>
            </a:xfrm>
            <a:prstGeom prst="rect">
              <a:avLst/>
            </a:prstGeom>
          </p:spPr>
        </p:pic>
        <p:sp>
          <p:nvSpPr>
            <p:cNvPr id="10" name="ZoneTexte 15"/>
            <p:cNvSpPr txBox="1"/>
            <p:nvPr/>
          </p:nvSpPr>
          <p:spPr>
            <a:xfrm>
              <a:off x="846184" y="5693802"/>
              <a:ext cx="124195" cy="369332"/>
            </a:xfrm>
            <a:prstGeom prst="rect">
              <a:avLst/>
            </a:prstGeom>
            <a:noFill/>
          </p:spPr>
          <p:txBody>
            <a:bodyPr wrap="square" rtlCol="0">
              <a:spAutoFit/>
            </a:bodyPr>
            <a:lstStyle/>
            <a:p>
              <a:r>
                <a:rPr lang="fr-FR" sz="1200" dirty="0"/>
                <a:t>2</a:t>
              </a:r>
              <a:endParaRPr lang="fr-FR" sz="1350" dirty="0"/>
            </a:p>
          </p:txBody>
        </p:sp>
        <p:sp>
          <p:nvSpPr>
            <p:cNvPr id="11" name="ZoneTexte 20"/>
            <p:cNvSpPr txBox="1"/>
            <p:nvPr/>
          </p:nvSpPr>
          <p:spPr>
            <a:xfrm>
              <a:off x="1468970" y="5693803"/>
              <a:ext cx="124195" cy="400109"/>
            </a:xfrm>
            <a:prstGeom prst="rect">
              <a:avLst/>
            </a:prstGeom>
            <a:noFill/>
          </p:spPr>
          <p:txBody>
            <a:bodyPr wrap="square" rtlCol="0">
              <a:spAutoFit/>
            </a:bodyPr>
            <a:lstStyle/>
            <a:p>
              <a:r>
                <a:rPr lang="fr-FR" sz="1350" dirty="0"/>
                <a:t>3</a:t>
              </a:r>
            </a:p>
          </p:txBody>
        </p:sp>
        <p:sp>
          <p:nvSpPr>
            <p:cNvPr id="12" name="ZoneTexte 21"/>
            <p:cNvSpPr txBox="1"/>
            <p:nvPr/>
          </p:nvSpPr>
          <p:spPr>
            <a:xfrm>
              <a:off x="2086712" y="5693803"/>
              <a:ext cx="124195" cy="400109"/>
            </a:xfrm>
            <a:prstGeom prst="rect">
              <a:avLst/>
            </a:prstGeom>
            <a:noFill/>
          </p:spPr>
          <p:txBody>
            <a:bodyPr wrap="square" rtlCol="0">
              <a:spAutoFit/>
            </a:bodyPr>
            <a:lstStyle/>
            <a:p>
              <a:r>
                <a:rPr lang="fr-FR" sz="1350" dirty="0"/>
                <a:t>4</a:t>
              </a:r>
            </a:p>
          </p:txBody>
        </p:sp>
        <p:sp>
          <p:nvSpPr>
            <p:cNvPr id="13" name="ZoneTexte 22"/>
            <p:cNvSpPr txBox="1"/>
            <p:nvPr/>
          </p:nvSpPr>
          <p:spPr>
            <a:xfrm>
              <a:off x="2709498" y="5691979"/>
              <a:ext cx="124195" cy="400109"/>
            </a:xfrm>
            <a:prstGeom prst="rect">
              <a:avLst/>
            </a:prstGeom>
            <a:noFill/>
          </p:spPr>
          <p:txBody>
            <a:bodyPr wrap="square" rtlCol="0">
              <a:spAutoFit/>
            </a:bodyPr>
            <a:lstStyle/>
            <a:p>
              <a:r>
                <a:rPr lang="fr-FR" sz="1350" dirty="0"/>
                <a:t>5</a:t>
              </a:r>
            </a:p>
          </p:txBody>
        </p:sp>
        <p:sp>
          <p:nvSpPr>
            <p:cNvPr id="14" name="ZoneTexte 27"/>
            <p:cNvSpPr txBox="1"/>
            <p:nvPr/>
          </p:nvSpPr>
          <p:spPr>
            <a:xfrm>
              <a:off x="3332285" y="5691067"/>
              <a:ext cx="124195" cy="400109"/>
            </a:xfrm>
            <a:prstGeom prst="rect">
              <a:avLst/>
            </a:prstGeom>
            <a:noFill/>
          </p:spPr>
          <p:txBody>
            <a:bodyPr wrap="square" rtlCol="0">
              <a:spAutoFit/>
            </a:bodyPr>
            <a:lstStyle/>
            <a:p>
              <a:r>
                <a:rPr lang="fr-FR" sz="1350" dirty="0"/>
                <a:t>6</a:t>
              </a:r>
            </a:p>
          </p:txBody>
        </p:sp>
        <p:sp>
          <p:nvSpPr>
            <p:cNvPr id="15" name="ZoneTexte 28"/>
            <p:cNvSpPr txBox="1"/>
            <p:nvPr/>
          </p:nvSpPr>
          <p:spPr>
            <a:xfrm>
              <a:off x="3950026" y="5691067"/>
              <a:ext cx="124195" cy="400109"/>
            </a:xfrm>
            <a:prstGeom prst="rect">
              <a:avLst/>
            </a:prstGeom>
            <a:noFill/>
          </p:spPr>
          <p:txBody>
            <a:bodyPr wrap="square" rtlCol="0">
              <a:spAutoFit/>
            </a:bodyPr>
            <a:lstStyle/>
            <a:p>
              <a:r>
                <a:rPr lang="fr-FR" sz="1350" dirty="0"/>
                <a:t>7</a:t>
              </a:r>
            </a:p>
          </p:txBody>
        </p:sp>
        <p:sp>
          <p:nvSpPr>
            <p:cNvPr id="16" name="ZoneTexte 29"/>
            <p:cNvSpPr txBox="1"/>
            <p:nvPr/>
          </p:nvSpPr>
          <p:spPr>
            <a:xfrm>
              <a:off x="17904" y="5215522"/>
              <a:ext cx="597955" cy="369332"/>
            </a:xfrm>
            <a:prstGeom prst="rect">
              <a:avLst/>
            </a:prstGeom>
            <a:noFill/>
          </p:spPr>
          <p:txBody>
            <a:bodyPr wrap="square" rtlCol="0">
              <a:spAutoFit/>
            </a:bodyPr>
            <a:lstStyle/>
            <a:p>
              <a:r>
                <a:rPr lang="fr-FR" sz="1200" dirty="0"/>
                <a:t>0.7</a:t>
              </a:r>
              <a:endParaRPr lang="fr-FR" sz="1350" dirty="0"/>
            </a:p>
          </p:txBody>
        </p:sp>
        <p:sp>
          <p:nvSpPr>
            <p:cNvPr id="17" name="ZoneTexte 30"/>
            <p:cNvSpPr txBox="1"/>
            <p:nvPr/>
          </p:nvSpPr>
          <p:spPr>
            <a:xfrm>
              <a:off x="17904" y="4064561"/>
              <a:ext cx="597955" cy="369332"/>
            </a:xfrm>
            <a:prstGeom prst="rect">
              <a:avLst/>
            </a:prstGeom>
            <a:noFill/>
          </p:spPr>
          <p:txBody>
            <a:bodyPr wrap="square" rtlCol="0">
              <a:spAutoFit/>
            </a:bodyPr>
            <a:lstStyle/>
            <a:p>
              <a:r>
                <a:rPr lang="fr-FR" sz="1200" dirty="0"/>
                <a:t>0.8</a:t>
              </a:r>
              <a:endParaRPr lang="fr-FR" sz="1350" dirty="0"/>
            </a:p>
          </p:txBody>
        </p:sp>
        <p:sp>
          <p:nvSpPr>
            <p:cNvPr id="18" name="ZoneTexte 31"/>
            <p:cNvSpPr txBox="1"/>
            <p:nvPr/>
          </p:nvSpPr>
          <p:spPr>
            <a:xfrm>
              <a:off x="17904" y="2913600"/>
              <a:ext cx="597955" cy="369332"/>
            </a:xfrm>
            <a:prstGeom prst="rect">
              <a:avLst/>
            </a:prstGeom>
            <a:noFill/>
          </p:spPr>
          <p:txBody>
            <a:bodyPr wrap="square" rtlCol="0">
              <a:spAutoFit/>
            </a:bodyPr>
            <a:lstStyle/>
            <a:p>
              <a:r>
                <a:rPr lang="fr-FR" sz="1200" dirty="0"/>
                <a:t>0.9</a:t>
              </a:r>
              <a:endParaRPr lang="fr-FR" sz="1350" dirty="0"/>
            </a:p>
          </p:txBody>
        </p:sp>
        <p:sp>
          <p:nvSpPr>
            <p:cNvPr id="19" name="ZoneTexte 32"/>
            <p:cNvSpPr txBox="1"/>
            <p:nvPr/>
          </p:nvSpPr>
          <p:spPr>
            <a:xfrm>
              <a:off x="17904" y="1772770"/>
              <a:ext cx="597955" cy="369332"/>
            </a:xfrm>
            <a:prstGeom prst="rect">
              <a:avLst/>
            </a:prstGeom>
            <a:noFill/>
          </p:spPr>
          <p:txBody>
            <a:bodyPr wrap="square" rtlCol="0">
              <a:spAutoFit/>
            </a:bodyPr>
            <a:lstStyle/>
            <a:p>
              <a:r>
                <a:rPr lang="fr-FR" sz="1200" dirty="0"/>
                <a:t>1.0</a:t>
              </a:r>
              <a:endParaRPr lang="fr-FR" sz="1350" dirty="0"/>
            </a:p>
          </p:txBody>
        </p:sp>
      </p:grpSp>
      <p:grpSp>
        <p:nvGrpSpPr>
          <p:cNvPr id="21" name="Groupe 10"/>
          <p:cNvGrpSpPr/>
          <p:nvPr/>
        </p:nvGrpSpPr>
        <p:grpSpPr>
          <a:xfrm>
            <a:off x="2953669" y="2463067"/>
            <a:ext cx="197759" cy="300082"/>
            <a:chOff x="3938224" y="2141088"/>
            <a:chExt cx="263679" cy="400109"/>
          </a:xfrm>
        </p:grpSpPr>
        <p:sp>
          <p:nvSpPr>
            <p:cNvPr id="22" name="Accolade fermante 2"/>
            <p:cNvSpPr/>
            <p:nvPr/>
          </p:nvSpPr>
          <p:spPr>
            <a:xfrm rot="16200000">
              <a:off x="4024349" y="2332866"/>
              <a:ext cx="91429" cy="263679"/>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23" name="ZoneTexte 8"/>
            <p:cNvSpPr txBox="1"/>
            <p:nvPr/>
          </p:nvSpPr>
          <p:spPr>
            <a:xfrm>
              <a:off x="3989385" y="2141088"/>
              <a:ext cx="62097" cy="400109"/>
            </a:xfrm>
            <a:prstGeom prst="rect">
              <a:avLst/>
            </a:prstGeom>
            <a:noFill/>
          </p:spPr>
          <p:txBody>
            <a:bodyPr wrap="square" rtlCol="0">
              <a:spAutoFit/>
            </a:bodyPr>
            <a:lstStyle/>
            <a:p>
              <a:r>
                <a:rPr lang="fr-FR" sz="1350" dirty="0"/>
                <a:t>*</a:t>
              </a:r>
            </a:p>
          </p:txBody>
        </p:sp>
      </p:grpSp>
      <p:grpSp>
        <p:nvGrpSpPr>
          <p:cNvPr id="35" name="Group 34"/>
          <p:cNvGrpSpPr/>
          <p:nvPr/>
        </p:nvGrpSpPr>
        <p:grpSpPr>
          <a:xfrm>
            <a:off x="3903467" y="2059449"/>
            <a:ext cx="4672469" cy="2403664"/>
            <a:chOff x="3903467" y="2059449"/>
            <a:chExt cx="4672469" cy="2403664"/>
          </a:xfrm>
        </p:grpSpPr>
        <p:sp>
          <p:nvSpPr>
            <p:cNvPr id="25" name="TextBox 24"/>
            <p:cNvSpPr txBox="1"/>
            <p:nvPr/>
          </p:nvSpPr>
          <p:spPr>
            <a:xfrm>
              <a:off x="3903467" y="2059449"/>
              <a:ext cx="3240360" cy="646331"/>
            </a:xfrm>
            <a:prstGeom prst="rect">
              <a:avLst/>
            </a:prstGeom>
            <a:noFill/>
          </p:spPr>
          <p:txBody>
            <a:bodyPr wrap="square" rtlCol="0">
              <a:spAutoFit/>
            </a:bodyPr>
            <a:lstStyle/>
            <a:p>
              <a:r>
                <a:rPr lang="fr-BE" dirty="0" err="1" smtClean="0">
                  <a:solidFill>
                    <a:schemeClr val="accent5">
                      <a:lumMod val="40000"/>
                      <a:lumOff val="60000"/>
                    </a:schemeClr>
                  </a:solidFill>
                </a:rPr>
                <a:t>Low</a:t>
              </a:r>
              <a:r>
                <a:rPr lang="fr-BE" dirty="0" smtClean="0">
                  <a:solidFill>
                    <a:schemeClr val="accent5">
                      <a:lumMod val="40000"/>
                      <a:lumOff val="60000"/>
                    </a:schemeClr>
                  </a:solidFill>
                </a:rPr>
                <a:t> </a:t>
              </a:r>
              <a:r>
                <a:rPr lang="fr-BE" dirty="0" err="1" smtClean="0">
                  <a:solidFill>
                    <a:schemeClr val="accent5">
                      <a:lumMod val="40000"/>
                      <a:lumOff val="60000"/>
                    </a:schemeClr>
                  </a:solidFill>
                </a:rPr>
                <a:t>wake</a:t>
              </a:r>
              <a:r>
                <a:rPr lang="fr-BE" dirty="0" smtClean="0">
                  <a:solidFill>
                    <a:schemeClr val="accent5">
                      <a:lumMod val="40000"/>
                      <a:lumOff val="60000"/>
                    </a:schemeClr>
                  </a:solidFill>
                </a:rPr>
                <a:t> fragmentation (LWF)</a:t>
              </a:r>
            </a:p>
            <a:p>
              <a:r>
                <a:rPr lang="fr-BE" dirty="0" smtClean="0">
                  <a:solidFill>
                    <a:schemeClr val="tx2"/>
                  </a:solidFill>
                </a:rPr>
                <a:t>High </a:t>
              </a:r>
              <a:r>
                <a:rPr lang="fr-BE" dirty="0" err="1" smtClean="0">
                  <a:solidFill>
                    <a:schemeClr val="tx2"/>
                  </a:solidFill>
                </a:rPr>
                <a:t>wake</a:t>
              </a:r>
              <a:r>
                <a:rPr lang="fr-BE" dirty="0" smtClean="0">
                  <a:solidFill>
                    <a:schemeClr val="tx2"/>
                  </a:solidFill>
                </a:rPr>
                <a:t> fragmentation (HWF)</a:t>
              </a:r>
              <a:endParaRPr lang="en-US" dirty="0">
                <a:solidFill>
                  <a:schemeClr val="tx2"/>
                </a:solidFill>
              </a:endParaRPr>
            </a:p>
          </p:txBody>
        </p:sp>
        <p:sp>
          <p:nvSpPr>
            <p:cNvPr id="26" name="Espace réservé du contenu 2"/>
            <p:cNvSpPr txBox="1"/>
            <p:nvPr/>
          </p:nvSpPr>
          <p:spPr>
            <a:xfrm>
              <a:off x="4047896" y="4141239"/>
              <a:ext cx="4484544" cy="321874"/>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fr-FR" dirty="0" err="1">
                  <a:solidFill>
                    <a:schemeClr val="tx1"/>
                  </a:solidFill>
                </a:rPr>
                <a:t>Increased</a:t>
              </a:r>
              <a:r>
                <a:rPr lang="fr-FR" dirty="0">
                  <a:solidFill>
                    <a:schemeClr val="tx1"/>
                  </a:solidFill>
                </a:rPr>
                <a:t> </a:t>
              </a:r>
              <a:r>
                <a:rPr lang="fr-FR" dirty="0" smtClean="0">
                  <a:solidFill>
                    <a:schemeClr val="tx1"/>
                  </a:solidFill>
                </a:rPr>
                <a:t>BOLD-activation in </a:t>
              </a:r>
              <a:r>
                <a:rPr lang="fr-FR" dirty="0" smtClean="0">
                  <a:solidFill>
                    <a:schemeClr val="accent5">
                      <a:lumMod val="40000"/>
                      <a:lumOff val="60000"/>
                    </a:schemeClr>
                  </a:solidFill>
                </a:rPr>
                <a:t>LWF </a:t>
              </a:r>
              <a:r>
                <a:rPr lang="fr-FR" dirty="0" err="1" smtClean="0">
                  <a:solidFill>
                    <a:schemeClr val="tx1"/>
                  </a:solidFill>
                </a:rPr>
                <a:t>compared</a:t>
              </a:r>
              <a:r>
                <a:rPr lang="fr-FR" dirty="0" smtClean="0">
                  <a:solidFill>
                    <a:schemeClr val="tx1"/>
                  </a:solidFill>
                </a:rPr>
                <a:t> to</a:t>
              </a:r>
              <a:r>
                <a:rPr lang="fr-FR" b="1" dirty="0" smtClean="0">
                  <a:solidFill>
                    <a:schemeClr val="tx1"/>
                  </a:solidFill>
                </a:rPr>
                <a:t> </a:t>
              </a:r>
              <a:r>
                <a:rPr lang="fr-FR" dirty="0">
                  <a:solidFill>
                    <a:schemeClr val="tx2"/>
                  </a:solidFill>
                </a:rPr>
                <a:t>HWF</a:t>
              </a:r>
              <a:r>
                <a:rPr lang="fr-FR" dirty="0">
                  <a:solidFill>
                    <a:srgbClr val="008080"/>
                  </a:solidFill>
                </a:rPr>
                <a:t> </a:t>
              </a:r>
              <a:r>
                <a:rPr lang="fr-FR" dirty="0">
                  <a:solidFill>
                    <a:schemeClr val="tx1"/>
                  </a:solidFill>
                </a:rPr>
                <a:t>at the </a:t>
              </a:r>
              <a:r>
                <a:rPr lang="fr-FR" dirty="0" err="1">
                  <a:solidFill>
                    <a:schemeClr val="tx1"/>
                  </a:solidFill>
                </a:rPr>
                <a:t>highest</a:t>
              </a:r>
              <a:r>
                <a:rPr lang="fr-FR" dirty="0">
                  <a:solidFill>
                    <a:schemeClr val="tx1"/>
                  </a:solidFill>
                </a:rPr>
                <a:t> memory </a:t>
              </a:r>
              <a:r>
                <a:rPr lang="fr-FR" dirty="0" err="1">
                  <a:solidFill>
                    <a:schemeClr val="tx1"/>
                  </a:solidFill>
                </a:rPr>
                <a:t>load</a:t>
              </a:r>
              <a:r>
                <a:rPr lang="fr-FR" dirty="0">
                  <a:solidFill>
                    <a:srgbClr val="00707F"/>
                  </a:solidFill>
                </a:rPr>
                <a:t> </a:t>
              </a:r>
              <a:r>
                <a:rPr lang="fr-FR" sz="1500" dirty="0">
                  <a:solidFill>
                    <a:schemeClr val="tx1"/>
                  </a:solidFill>
                </a:rPr>
                <a:t>(p</a:t>
              </a:r>
              <a:r>
                <a:rPr lang="fr-FR" sz="1500" baseline="-25000" dirty="0">
                  <a:solidFill>
                    <a:schemeClr val="tx1"/>
                  </a:solidFill>
                </a:rPr>
                <a:t>FWE-corr</a:t>
              </a:r>
              <a:r>
                <a:rPr lang="fr-FR" sz="1500" dirty="0">
                  <a:solidFill>
                    <a:schemeClr val="tx1"/>
                  </a:solidFill>
                </a:rPr>
                <a:t> &lt; 0.05)</a:t>
              </a:r>
              <a:endParaRPr lang="fr-FR" sz="1500" dirty="0">
                <a:solidFill>
                  <a:srgbClr val="00707F"/>
                </a:solidFill>
              </a:endParaRPr>
            </a:p>
            <a:p>
              <a:endParaRPr lang="fr-FR" sz="1125" dirty="0"/>
            </a:p>
          </p:txBody>
        </p:sp>
        <p:pic>
          <p:nvPicPr>
            <p:cNvPr id="27" name="Image 21"/>
            <p:cNvPicPr>
              <a:picLocks noChangeAspect="1"/>
            </p:cNvPicPr>
            <p:nvPr/>
          </p:nvPicPr>
          <p:blipFill>
            <a:blip r:embed="rId5"/>
            <a:stretch>
              <a:fillRect/>
            </a:stretch>
          </p:blipFill>
          <p:spPr>
            <a:xfrm>
              <a:off x="3987741" y="2725073"/>
              <a:ext cx="1535906" cy="1300163"/>
            </a:xfrm>
            <a:prstGeom prst="rect">
              <a:avLst/>
            </a:prstGeom>
          </p:spPr>
        </p:pic>
        <p:pic>
          <p:nvPicPr>
            <p:cNvPr id="28" name="Image 22"/>
            <p:cNvPicPr>
              <a:picLocks noChangeAspect="1"/>
            </p:cNvPicPr>
            <p:nvPr/>
          </p:nvPicPr>
          <p:blipFill>
            <a:blip r:embed="rId6"/>
            <a:stretch>
              <a:fillRect/>
            </a:stretch>
          </p:blipFill>
          <p:spPr>
            <a:xfrm>
              <a:off x="5403157" y="2707213"/>
              <a:ext cx="1300163" cy="1335881"/>
            </a:xfrm>
            <a:prstGeom prst="rect">
              <a:avLst/>
            </a:prstGeom>
          </p:spPr>
        </p:pic>
        <p:pic>
          <p:nvPicPr>
            <p:cNvPr id="29" name="Image 27"/>
            <p:cNvPicPr>
              <a:picLocks noChangeAspect="1"/>
            </p:cNvPicPr>
            <p:nvPr/>
          </p:nvPicPr>
          <p:blipFill>
            <a:blip r:embed="rId7"/>
            <a:stretch>
              <a:fillRect/>
            </a:stretch>
          </p:blipFill>
          <p:spPr>
            <a:xfrm>
              <a:off x="6579957" y="2671494"/>
              <a:ext cx="1571625" cy="1371600"/>
            </a:xfrm>
            <a:prstGeom prst="rect">
              <a:avLst/>
            </a:prstGeom>
          </p:spPr>
        </p:pic>
        <p:pic>
          <p:nvPicPr>
            <p:cNvPr id="30" name="Image 3"/>
            <p:cNvPicPr>
              <a:picLocks noChangeAspect="1"/>
            </p:cNvPicPr>
            <p:nvPr/>
          </p:nvPicPr>
          <p:blipFill>
            <a:blip r:embed="rId8"/>
            <a:stretch>
              <a:fillRect/>
            </a:stretch>
          </p:blipFill>
          <p:spPr>
            <a:xfrm>
              <a:off x="8118736" y="2811952"/>
              <a:ext cx="457200" cy="1264444"/>
            </a:xfrm>
            <a:prstGeom prst="rect">
              <a:avLst/>
            </a:prstGeom>
          </p:spPr>
        </p:pic>
      </p:grpSp>
      <p:sp>
        <p:nvSpPr>
          <p:cNvPr id="32" name="Rectangle 31"/>
          <p:cNvSpPr/>
          <p:nvPr/>
        </p:nvSpPr>
        <p:spPr>
          <a:xfrm>
            <a:off x="2771800" y="2246750"/>
            <a:ext cx="516887" cy="28384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047896" y="5338685"/>
            <a:ext cx="4752450" cy="646331"/>
          </a:xfrm>
          <a:prstGeom prst="rect">
            <a:avLst/>
          </a:prstGeom>
        </p:spPr>
        <p:txBody>
          <a:bodyPr wrap="square">
            <a:spAutoFit/>
          </a:bodyPr>
          <a:lstStyle/>
          <a:p>
            <a:r>
              <a:rPr lang="fr-FR" dirty="0" err="1" smtClean="0">
                <a:sym typeface="Wingdings" panose="05000000000000000000" pitchFamily="2" charset="2"/>
              </a:rPr>
              <a:t>F</a:t>
            </a:r>
            <a:r>
              <a:rPr lang="fr-FR" dirty="0" err="1" smtClean="0"/>
              <a:t>unctional</a:t>
            </a:r>
            <a:r>
              <a:rPr lang="fr-FR" dirty="0" smtClean="0"/>
              <a:t> </a:t>
            </a:r>
            <a:r>
              <a:rPr lang="fr-FR" dirty="0"/>
              <a:t>compensation </a:t>
            </a:r>
            <a:r>
              <a:rPr lang="fr-FR" dirty="0" err="1"/>
              <a:t>through</a:t>
            </a:r>
            <a:r>
              <a:rPr lang="fr-FR" dirty="0"/>
              <a:t> </a:t>
            </a:r>
            <a:r>
              <a:rPr lang="fr-FR" dirty="0" err="1"/>
              <a:t>attentional</a:t>
            </a:r>
            <a:r>
              <a:rPr lang="fr-FR" dirty="0"/>
              <a:t> </a:t>
            </a:r>
            <a:r>
              <a:rPr lang="fr-FR" dirty="0" smtClean="0"/>
              <a:t>network? </a:t>
            </a:r>
            <a:endParaRPr lang="fr-FR" dirty="0"/>
          </a:p>
        </p:txBody>
      </p:sp>
    </p:spTree>
    <p:extLst>
      <p:ext uri="{BB962C8B-B14F-4D97-AF65-F5344CB8AC3E}">
        <p14:creationId xmlns:p14="http://schemas.microsoft.com/office/powerpoint/2010/main" val="315424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5693" y="108581"/>
            <a:ext cx="6492531" cy="923330"/>
          </a:xfrm>
          <a:prstGeom prst="rect">
            <a:avLst/>
          </a:prstGeom>
          <a:noFill/>
          <a:ln w="9525">
            <a:noFill/>
            <a:miter lim="800000"/>
            <a:headEnd/>
            <a:tailEnd/>
          </a:ln>
          <a:extLst/>
        </p:spPr>
        <p:txBody>
          <a:bodyPr wrap="square">
            <a:spAutoFit/>
          </a:bodyPr>
          <a:lstStyle/>
          <a:p>
            <a:pPr eaLnBrk="0" fontAlgn="base" hangingPunct="0">
              <a:spcBef>
                <a:spcPct val="20000"/>
              </a:spcBef>
              <a:spcAft>
                <a:spcPct val="0"/>
              </a:spcAft>
            </a:pPr>
            <a:r>
              <a:rPr lang="en-US" sz="5400" b="1" dirty="0" smtClean="0">
                <a:solidFill>
                  <a:schemeClr val="bg1"/>
                </a:solidFill>
                <a:latin typeface="+mj-lt"/>
              </a:rPr>
              <a:t>Perspectives</a:t>
            </a:r>
            <a:endParaRPr lang="en-US" sz="5400" b="1" dirty="0">
              <a:solidFill>
                <a:schemeClr val="bg1"/>
              </a:solidFill>
              <a:latin typeface="+mj-lt"/>
            </a:endParaRPr>
          </a:p>
        </p:txBody>
      </p:sp>
      <p:sp>
        <p:nvSpPr>
          <p:cNvPr id="2" name="ZoneTexte 1"/>
          <p:cNvSpPr txBox="1"/>
          <p:nvPr/>
        </p:nvSpPr>
        <p:spPr>
          <a:xfrm>
            <a:off x="0" y="1700808"/>
            <a:ext cx="9144000" cy="2554545"/>
          </a:xfrm>
          <a:prstGeom prst="rect">
            <a:avLst/>
          </a:prstGeom>
          <a:solidFill>
            <a:schemeClr val="bg1"/>
          </a:solidFill>
          <a:ln w="38100">
            <a:solidFill>
              <a:schemeClr val="bg1"/>
            </a:solidFill>
          </a:ln>
        </p:spPr>
        <p:txBody>
          <a:bodyPr wrap="square" rtlCol="0">
            <a:spAutoFit/>
          </a:bodyPr>
          <a:lstStyle/>
          <a:p>
            <a:r>
              <a:rPr lang="fr-BE" sz="4000" dirty="0" err="1" smtClean="0">
                <a:latin typeface="+mj-lt"/>
              </a:rPr>
              <a:t>Sleep</a:t>
            </a:r>
            <a:r>
              <a:rPr lang="fr-BE" sz="4000" dirty="0" smtClean="0">
                <a:latin typeface="+mj-lt"/>
              </a:rPr>
              <a:t> </a:t>
            </a:r>
            <a:r>
              <a:rPr lang="fr-BE" sz="4000" dirty="0" err="1" smtClean="0">
                <a:latin typeface="+mj-lt"/>
              </a:rPr>
              <a:t>regulation</a:t>
            </a:r>
            <a:r>
              <a:rPr lang="fr-BE" sz="4000" dirty="0" smtClean="0">
                <a:latin typeface="+mj-lt"/>
              </a:rPr>
              <a:t> as a factor for </a:t>
            </a:r>
            <a:r>
              <a:rPr lang="fr-BE" sz="4000" dirty="0" err="1" smtClean="0">
                <a:latin typeface="+mj-lt"/>
              </a:rPr>
              <a:t>modulating</a:t>
            </a:r>
            <a:r>
              <a:rPr lang="fr-BE" sz="4000" dirty="0" smtClean="0">
                <a:latin typeface="+mj-lt"/>
              </a:rPr>
              <a:t> the </a:t>
            </a:r>
            <a:r>
              <a:rPr lang="fr-BE" sz="4000" dirty="0" err="1" smtClean="0">
                <a:latin typeface="+mj-lt"/>
              </a:rPr>
              <a:t>individual’s</a:t>
            </a:r>
            <a:r>
              <a:rPr lang="fr-BE" sz="4000" dirty="0" smtClean="0">
                <a:latin typeface="+mj-lt"/>
              </a:rPr>
              <a:t> cognitive </a:t>
            </a:r>
            <a:r>
              <a:rPr lang="fr-BE" sz="4000" dirty="0" err="1" smtClean="0">
                <a:latin typeface="+mj-lt"/>
              </a:rPr>
              <a:t>aging</a:t>
            </a:r>
            <a:r>
              <a:rPr lang="fr-BE" sz="4000" dirty="0" smtClean="0">
                <a:latin typeface="+mj-lt"/>
              </a:rPr>
              <a:t> </a:t>
            </a:r>
            <a:r>
              <a:rPr lang="fr-BE" sz="4000" dirty="0" err="1" smtClean="0">
                <a:latin typeface="+mj-lt"/>
              </a:rPr>
              <a:t>trajectory</a:t>
            </a:r>
            <a:r>
              <a:rPr lang="fr-BE" sz="4000" dirty="0" smtClean="0">
                <a:latin typeface="+mj-lt"/>
              </a:rPr>
              <a:t>?</a:t>
            </a:r>
          </a:p>
          <a:p>
            <a:endParaRPr lang="fr-BE" sz="4000" dirty="0">
              <a:latin typeface="+mj-lt"/>
              <a:sym typeface="Wingdings" panose="05000000000000000000" pitchFamily="2" charset="2"/>
            </a:endParaRPr>
          </a:p>
          <a:p>
            <a:pPr algn="ctr"/>
            <a:r>
              <a:rPr lang="fr-BE" sz="4000" dirty="0" err="1" smtClean="0">
                <a:latin typeface="+mj-lt"/>
                <a:sym typeface="Wingdings" panose="05000000000000000000" pitchFamily="2" charset="2"/>
              </a:rPr>
              <a:t>Act</a:t>
            </a:r>
            <a:r>
              <a:rPr lang="fr-BE" sz="4000" dirty="0" smtClean="0">
                <a:latin typeface="+mj-lt"/>
                <a:sym typeface="Wingdings" panose="05000000000000000000" pitchFamily="2" charset="2"/>
              </a:rPr>
              <a:t> on cognition </a:t>
            </a:r>
            <a:r>
              <a:rPr lang="fr-BE" sz="4000" dirty="0" err="1" smtClean="0">
                <a:latin typeface="+mj-lt"/>
                <a:sym typeface="Wingdings" panose="05000000000000000000" pitchFamily="2" charset="2"/>
              </a:rPr>
              <a:t>through</a:t>
            </a:r>
            <a:r>
              <a:rPr lang="fr-BE" sz="4000" dirty="0" smtClean="0">
                <a:latin typeface="+mj-lt"/>
                <a:sym typeface="Wingdings" panose="05000000000000000000" pitchFamily="2" charset="2"/>
              </a:rPr>
              <a:t> </a:t>
            </a:r>
            <a:r>
              <a:rPr lang="fr-BE" sz="4000" dirty="0" err="1" smtClean="0">
                <a:latin typeface="+mj-lt"/>
                <a:sym typeface="Wingdings" panose="05000000000000000000" pitchFamily="2" charset="2"/>
              </a:rPr>
              <a:t>sleep</a:t>
            </a:r>
            <a:r>
              <a:rPr lang="fr-BE" sz="4000" dirty="0" smtClean="0">
                <a:latin typeface="+mj-lt"/>
                <a:sym typeface="Wingdings" panose="05000000000000000000" pitchFamily="2" charset="2"/>
              </a:rPr>
              <a:t> (timing)</a:t>
            </a:r>
            <a:endParaRPr lang="fr-BE" dirty="0" smtClean="0">
              <a:latin typeface="+mj-lt"/>
            </a:endParaRPr>
          </a:p>
        </p:txBody>
      </p:sp>
      <p:sp>
        <p:nvSpPr>
          <p:cNvPr id="3" name="TextBox 2"/>
          <p:cNvSpPr txBox="1"/>
          <p:nvPr/>
        </p:nvSpPr>
        <p:spPr>
          <a:xfrm>
            <a:off x="683568" y="4581128"/>
            <a:ext cx="5616624" cy="923330"/>
          </a:xfrm>
          <a:prstGeom prst="rect">
            <a:avLst/>
          </a:prstGeom>
          <a:noFill/>
          <a:ln w="76200">
            <a:solidFill>
              <a:schemeClr val="accent3"/>
            </a:solidFill>
          </a:ln>
        </p:spPr>
        <p:txBody>
          <a:bodyPr wrap="square" rtlCol="0">
            <a:spAutoFit/>
          </a:bodyPr>
          <a:lstStyle/>
          <a:p>
            <a:r>
              <a:rPr lang="fr-BE" dirty="0" smtClean="0"/>
              <a:t>- </a:t>
            </a:r>
            <a:r>
              <a:rPr lang="fr-BE" dirty="0" err="1" smtClean="0"/>
              <a:t>Sleep</a:t>
            </a:r>
            <a:r>
              <a:rPr lang="fr-BE" dirty="0" smtClean="0"/>
              <a:t> </a:t>
            </a:r>
            <a:r>
              <a:rPr lang="fr-BE" dirty="0" err="1" smtClean="0"/>
              <a:t>context</a:t>
            </a:r>
            <a:endParaRPr lang="fr-BE" dirty="0" smtClean="0"/>
          </a:p>
          <a:p>
            <a:r>
              <a:rPr lang="fr-BE" dirty="0" smtClean="0"/>
              <a:t>- Age of the population</a:t>
            </a:r>
          </a:p>
          <a:p>
            <a:r>
              <a:rPr lang="fr-BE" dirty="0" smtClean="0"/>
              <a:t>- Cognitive </a:t>
            </a:r>
            <a:r>
              <a:rPr lang="fr-BE" dirty="0" err="1" smtClean="0"/>
              <a:t>domain</a:t>
            </a:r>
            <a:endParaRPr lang="en-US" dirty="0"/>
          </a:p>
        </p:txBody>
      </p:sp>
      <p:cxnSp>
        <p:nvCxnSpPr>
          <p:cNvPr id="5" name="Gerade Verbindung 207"/>
          <p:cNvCxnSpPr/>
          <p:nvPr/>
        </p:nvCxnSpPr>
        <p:spPr>
          <a:xfrm>
            <a:off x="0" y="1052736"/>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Рисунок 5" descr="Logo_CRC_IVI.tif"/>
          <p:cNvPicPr>
            <a:picLocks noChangeAspect="1"/>
          </p:cNvPicPr>
          <p:nvPr/>
        </p:nvPicPr>
        <p:blipFill>
          <a:blip r:embed="rId3" cstate="print"/>
          <a:srcRect l="7141" t="7899" r="82016" b="70411"/>
          <a:stretch>
            <a:fillRect/>
          </a:stretch>
        </p:blipFill>
        <p:spPr>
          <a:xfrm>
            <a:off x="8151582" y="552344"/>
            <a:ext cx="636677" cy="716416"/>
          </a:xfrm>
          <a:prstGeom prst="rect">
            <a:avLst/>
          </a:prstGeom>
        </p:spPr>
      </p:pic>
    </p:spTree>
    <p:extLst>
      <p:ext uri="{BB962C8B-B14F-4D97-AF65-F5344CB8AC3E}">
        <p14:creationId xmlns:p14="http://schemas.microsoft.com/office/powerpoint/2010/main" val="40763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18"/>
          <p:cNvSpPr txBox="1"/>
          <p:nvPr/>
        </p:nvSpPr>
        <p:spPr bwMode="auto">
          <a:xfrm>
            <a:off x="4520627" y="4479729"/>
            <a:ext cx="184731" cy="276999"/>
          </a:xfrm>
          <a:prstGeom prst="rect">
            <a:avLst/>
          </a:prstGeom>
          <a:noFill/>
        </p:spPr>
        <p:txBody>
          <a:bodyPr wrap="none"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de-CH" sz="1200" dirty="0">
              <a:ln w="6350">
                <a:noFill/>
              </a:ln>
              <a:latin typeface="+mj-lt"/>
            </a:endParaRPr>
          </a:p>
        </p:txBody>
      </p:sp>
      <p:sp>
        <p:nvSpPr>
          <p:cNvPr id="5" name="Textfeld 22"/>
          <p:cNvSpPr txBox="1"/>
          <p:nvPr/>
        </p:nvSpPr>
        <p:spPr bwMode="auto">
          <a:xfrm>
            <a:off x="6839865" y="1292675"/>
            <a:ext cx="184731" cy="276999"/>
          </a:xfrm>
          <a:prstGeom prst="rect">
            <a:avLst/>
          </a:prstGeom>
          <a:noFill/>
        </p:spPr>
        <p:txBody>
          <a:bodyPr wrap="none"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de-CH" sz="1200" dirty="0">
              <a:latin typeface="+mj-lt"/>
            </a:endParaRPr>
          </a:p>
        </p:txBody>
      </p:sp>
      <p:sp>
        <p:nvSpPr>
          <p:cNvPr id="6" name="Rechteck 8"/>
          <p:cNvSpPr/>
          <p:nvPr/>
        </p:nvSpPr>
        <p:spPr>
          <a:xfrm>
            <a:off x="197497" y="5144798"/>
            <a:ext cx="4507861" cy="1077218"/>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a:spAutoFit/>
          </a:bodyPr>
          <a:lstStyle>
            <a:defPPr>
              <a:defRPr lang="de-DE"/>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fontAlgn="auto">
              <a:spcBef>
                <a:spcPts val="0"/>
              </a:spcBef>
              <a:spcAft>
                <a:spcPts val="0"/>
              </a:spcAft>
              <a:defRPr/>
            </a:pPr>
            <a:r>
              <a:rPr lang="de-CH" sz="1600" u="sng" dirty="0" smtClean="0">
                <a:ln w="6350">
                  <a:noFill/>
                </a:ln>
                <a:latin typeface="+mj-lt"/>
              </a:rPr>
              <a:t>Center </a:t>
            </a:r>
            <a:r>
              <a:rPr lang="de-CH" sz="1600" u="sng" dirty="0">
                <a:ln w="6350">
                  <a:noFill/>
                </a:ln>
                <a:latin typeface="+mj-lt"/>
              </a:rPr>
              <a:t>for Chronobiology, </a:t>
            </a:r>
            <a:r>
              <a:rPr lang="de-CH" sz="1600" u="sng" dirty="0" smtClean="0">
                <a:ln w="6350">
                  <a:noFill/>
                </a:ln>
                <a:latin typeface="+mj-lt"/>
              </a:rPr>
              <a:t>UPK of Basel</a:t>
            </a:r>
            <a:endParaRPr lang="de-CH" sz="1600" dirty="0" smtClean="0">
              <a:ln w="6350">
                <a:noFill/>
              </a:ln>
              <a:latin typeface="+mj-lt"/>
            </a:endParaRPr>
          </a:p>
          <a:p>
            <a:pPr fontAlgn="auto">
              <a:spcBef>
                <a:spcPts val="0"/>
              </a:spcBef>
              <a:spcAft>
                <a:spcPts val="0"/>
              </a:spcAft>
              <a:defRPr/>
            </a:pPr>
            <a:r>
              <a:rPr lang="de-CH" sz="1600" dirty="0" smtClean="0">
                <a:ln w="6350">
                  <a:noFill/>
                </a:ln>
                <a:solidFill>
                  <a:schemeClr val="tx1"/>
                </a:solidFill>
                <a:latin typeface="+mj-lt"/>
              </a:rPr>
              <a:t>Christian Cajochen</a:t>
            </a:r>
          </a:p>
          <a:p>
            <a:pPr fontAlgn="auto">
              <a:spcBef>
                <a:spcPts val="0"/>
              </a:spcBef>
              <a:spcAft>
                <a:spcPts val="0"/>
              </a:spcAft>
              <a:defRPr/>
            </a:pPr>
            <a:r>
              <a:rPr lang="de-CH" sz="1600" dirty="0" smtClean="0">
                <a:ln w="6350">
                  <a:noFill/>
                </a:ln>
                <a:solidFill>
                  <a:schemeClr val="tx1"/>
                </a:solidFill>
                <a:latin typeface="+mj-lt"/>
              </a:rPr>
              <a:t>Micheline </a:t>
            </a:r>
            <a:r>
              <a:rPr lang="de-CH" sz="1600" dirty="0">
                <a:ln w="6350">
                  <a:noFill/>
                </a:ln>
                <a:solidFill>
                  <a:schemeClr val="tx1"/>
                </a:solidFill>
                <a:latin typeface="+mj-lt"/>
              </a:rPr>
              <a:t>Maire</a:t>
            </a:r>
          </a:p>
          <a:p>
            <a:pPr fontAlgn="auto">
              <a:spcBef>
                <a:spcPts val="0"/>
              </a:spcBef>
              <a:spcAft>
                <a:spcPts val="0"/>
              </a:spcAft>
              <a:defRPr/>
            </a:pPr>
            <a:r>
              <a:rPr lang="de-CH" sz="1600" dirty="0" smtClean="0">
                <a:ln w="6350">
                  <a:noFill/>
                </a:ln>
                <a:solidFill>
                  <a:schemeClr val="tx1"/>
                </a:solidFill>
                <a:latin typeface="+mj-lt"/>
              </a:rPr>
              <a:t>Carolin Reichert</a:t>
            </a:r>
          </a:p>
        </p:txBody>
      </p:sp>
      <p:pic>
        <p:nvPicPr>
          <p:cNvPr id="7"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07411" y="5593433"/>
            <a:ext cx="686445" cy="95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onds de la Recherche Scientifique - F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9601" y="6299958"/>
            <a:ext cx="792088" cy="4985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ttp://www.giga.ulg.ac.be/plugins/GigaPlugin/images/logoULgB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0645" y="175609"/>
            <a:ext cx="1321044" cy="96488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343661" y="59525"/>
            <a:ext cx="3116771" cy="5755422"/>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de-CH" sz="1600" u="sng" dirty="0">
                <a:latin typeface="+mj-lt"/>
              </a:rPr>
              <a:t>University </a:t>
            </a:r>
            <a:r>
              <a:rPr lang="de-CH" sz="1600" u="sng" dirty="0" err="1">
                <a:latin typeface="+mj-lt"/>
              </a:rPr>
              <a:t>of</a:t>
            </a:r>
            <a:r>
              <a:rPr lang="de-CH" sz="1600" u="sng" dirty="0">
                <a:latin typeface="+mj-lt"/>
              </a:rPr>
              <a:t> </a:t>
            </a:r>
            <a:r>
              <a:rPr lang="de-CH" sz="1600" u="sng" dirty="0" err="1">
                <a:latin typeface="+mj-lt"/>
              </a:rPr>
              <a:t>Liège</a:t>
            </a:r>
            <a:endParaRPr lang="de-CH" sz="1600" u="sng" dirty="0">
              <a:latin typeface="+mj-lt"/>
            </a:endParaRPr>
          </a:p>
          <a:p>
            <a:pPr>
              <a:defRPr/>
            </a:pPr>
            <a:r>
              <a:rPr lang="de-CH" sz="1600" dirty="0">
                <a:latin typeface="+mj-lt"/>
              </a:rPr>
              <a:t>Marion </a:t>
            </a:r>
            <a:r>
              <a:rPr lang="de-CH" sz="1600" dirty="0" smtClean="0">
                <a:latin typeface="+mj-lt"/>
              </a:rPr>
              <a:t>Baillet</a:t>
            </a:r>
          </a:p>
          <a:p>
            <a:pPr>
              <a:defRPr/>
            </a:pPr>
            <a:r>
              <a:rPr lang="de-CH" sz="1600" dirty="0" smtClean="0">
                <a:latin typeface="+mj-lt"/>
              </a:rPr>
              <a:t>Michele Deantoni</a:t>
            </a:r>
          </a:p>
          <a:p>
            <a:pPr>
              <a:defRPr/>
            </a:pPr>
            <a:r>
              <a:rPr lang="de-CH" sz="1600" dirty="0" smtClean="0">
                <a:latin typeface="+mj-lt"/>
              </a:rPr>
              <a:t>Gregory Hammad</a:t>
            </a:r>
          </a:p>
          <a:p>
            <a:pPr>
              <a:defRPr/>
            </a:pPr>
            <a:r>
              <a:rPr lang="de-CH" sz="1600" dirty="0" smtClean="0">
                <a:latin typeface="+mj-lt"/>
              </a:rPr>
              <a:t>Alexia Lesoinne</a:t>
            </a:r>
          </a:p>
          <a:p>
            <a:pPr>
              <a:defRPr/>
            </a:pPr>
            <a:r>
              <a:rPr lang="de-CH" sz="1600" dirty="0" smtClean="0">
                <a:latin typeface="+mj-lt"/>
              </a:rPr>
              <a:t>Mathilde </a:t>
            </a:r>
            <a:r>
              <a:rPr lang="de-CH" sz="1600" dirty="0">
                <a:latin typeface="+mj-lt"/>
              </a:rPr>
              <a:t>Reyt</a:t>
            </a:r>
          </a:p>
          <a:p>
            <a:pPr>
              <a:defRPr/>
            </a:pPr>
            <a:r>
              <a:rPr lang="de-CH" sz="1600" dirty="0" smtClean="0">
                <a:latin typeface="+mj-lt"/>
              </a:rPr>
              <a:t>Vincenzo Muto</a:t>
            </a:r>
            <a:endParaRPr lang="de-CH" sz="1600" dirty="0">
              <a:latin typeface="+mj-lt"/>
            </a:endParaRPr>
          </a:p>
          <a:p>
            <a:pPr>
              <a:defRPr/>
            </a:pPr>
            <a:endParaRPr lang="de-CH" sz="1600" dirty="0" smtClean="0">
              <a:latin typeface="+mj-lt"/>
            </a:endParaRPr>
          </a:p>
          <a:p>
            <a:pPr>
              <a:defRPr/>
            </a:pPr>
            <a:endParaRPr lang="de-CH" sz="1600" dirty="0" smtClean="0">
              <a:latin typeface="+mj-lt"/>
            </a:endParaRPr>
          </a:p>
          <a:p>
            <a:pPr>
              <a:defRPr/>
            </a:pPr>
            <a:endParaRPr lang="de-CH" sz="1600" dirty="0" smtClean="0">
              <a:latin typeface="+mj-lt"/>
            </a:endParaRPr>
          </a:p>
          <a:p>
            <a:pPr>
              <a:defRPr/>
            </a:pPr>
            <a:r>
              <a:rPr lang="de-CH" sz="1600" dirty="0" smtClean="0">
                <a:latin typeface="+mj-lt"/>
              </a:rPr>
              <a:t>Pierre Maquet</a:t>
            </a:r>
          </a:p>
          <a:p>
            <a:pPr>
              <a:defRPr/>
            </a:pPr>
            <a:r>
              <a:rPr lang="de-CH" sz="1600" dirty="0" smtClean="0">
                <a:latin typeface="+mj-lt"/>
              </a:rPr>
              <a:t>Christophe Philipps</a:t>
            </a:r>
          </a:p>
          <a:p>
            <a:pPr>
              <a:defRPr/>
            </a:pPr>
            <a:r>
              <a:rPr lang="de-CH" sz="1600" dirty="0" smtClean="0">
                <a:latin typeface="+mj-lt"/>
              </a:rPr>
              <a:t>Gilles Vandewalle</a:t>
            </a:r>
          </a:p>
          <a:p>
            <a:pPr>
              <a:defRPr/>
            </a:pPr>
            <a:r>
              <a:rPr lang="de-CH" sz="1600" dirty="0"/>
              <a:t>Fabienne Collette</a:t>
            </a:r>
          </a:p>
          <a:p>
            <a:pPr>
              <a:defRPr/>
            </a:pPr>
            <a:endParaRPr lang="de-CH" sz="1600" dirty="0" smtClean="0">
              <a:latin typeface="+mj-lt"/>
            </a:endParaRPr>
          </a:p>
          <a:p>
            <a:pPr>
              <a:defRPr/>
            </a:pPr>
            <a:endParaRPr lang="de-CH" sz="1600" dirty="0" smtClean="0">
              <a:latin typeface="+mj-lt"/>
            </a:endParaRPr>
          </a:p>
          <a:p>
            <a:pPr>
              <a:defRPr/>
            </a:pPr>
            <a:endParaRPr lang="de-CH" sz="1600" dirty="0">
              <a:latin typeface="+mj-lt"/>
            </a:endParaRPr>
          </a:p>
          <a:p>
            <a:pPr>
              <a:defRPr/>
            </a:pPr>
            <a:r>
              <a:rPr lang="de-CH" sz="1600" dirty="0" smtClean="0">
                <a:latin typeface="+mj-lt"/>
              </a:rPr>
              <a:t>Giulia Gaggioni</a:t>
            </a:r>
          </a:p>
          <a:p>
            <a:pPr>
              <a:defRPr/>
            </a:pPr>
            <a:r>
              <a:rPr lang="de-CH" sz="1600" dirty="0"/>
              <a:t>Daphné </a:t>
            </a:r>
            <a:r>
              <a:rPr lang="de-CH" sz="1600" dirty="0" smtClean="0"/>
              <a:t>Chylinksi</a:t>
            </a:r>
            <a:endParaRPr lang="de-CH" sz="1600" dirty="0"/>
          </a:p>
          <a:p>
            <a:pPr>
              <a:defRPr/>
            </a:pPr>
            <a:r>
              <a:rPr lang="de-CH" sz="1600" dirty="0"/>
              <a:t>Cathérine </a:t>
            </a:r>
            <a:r>
              <a:rPr lang="de-CH" sz="1600" dirty="0" smtClean="0"/>
              <a:t>Hagelstein</a:t>
            </a:r>
          </a:p>
          <a:p>
            <a:pPr>
              <a:defRPr/>
            </a:pPr>
            <a:r>
              <a:rPr lang="de-CH" sz="1600" dirty="0" smtClean="0">
                <a:latin typeface="+mj-lt"/>
              </a:rPr>
              <a:t>Ekatherina Koshmanova</a:t>
            </a:r>
          </a:p>
          <a:p>
            <a:pPr>
              <a:defRPr/>
            </a:pPr>
            <a:r>
              <a:rPr lang="de-CH" sz="1600" dirty="0"/>
              <a:t>Justinas </a:t>
            </a:r>
            <a:r>
              <a:rPr lang="de-CH" sz="1600" dirty="0" smtClean="0"/>
              <a:t>Narbutas</a:t>
            </a:r>
            <a:endParaRPr lang="de-CH" sz="1600" dirty="0" smtClean="0">
              <a:latin typeface="+mj-lt"/>
            </a:endParaRPr>
          </a:p>
          <a:p>
            <a:pPr>
              <a:defRPr/>
            </a:pPr>
            <a:r>
              <a:rPr lang="de-CH" sz="1600" dirty="0" smtClean="0">
                <a:latin typeface="+mj-lt"/>
              </a:rPr>
              <a:t>Maxime Van Eegroo</a:t>
            </a:r>
          </a:p>
        </p:txBody>
      </p:sp>
      <p:pic>
        <p:nvPicPr>
          <p:cNvPr id="13"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574" y="170784"/>
            <a:ext cx="3267144" cy="217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4893" y="5925410"/>
            <a:ext cx="1500758" cy="1060536"/>
          </a:xfrm>
          <a:prstGeom prst="rect">
            <a:avLst/>
          </a:prstGeom>
        </p:spPr>
      </p:pic>
      <p:pic>
        <p:nvPicPr>
          <p:cNvPr id="15" name="Picture 14" descr="C:\Users\Administrateur\dox\Cognap\Photos\All\IMG_4792.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5895" t="25299" r="75986" b="38428"/>
          <a:stretch/>
        </p:blipFill>
        <p:spPr bwMode="auto">
          <a:xfrm>
            <a:off x="539552" y="2492896"/>
            <a:ext cx="858675" cy="11965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Users\Administrateur\dox\Cognap\Photos\All\IMG_4792.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38418" t="28981" r="46549" b="42039"/>
          <a:stretch/>
        </p:blipFill>
        <p:spPr bwMode="auto">
          <a:xfrm>
            <a:off x="122574" y="3677368"/>
            <a:ext cx="857498" cy="116465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6225" y="3677369"/>
            <a:ext cx="1062303" cy="116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tretch>
            <a:fillRect/>
          </a:stretch>
        </p:blipFill>
        <p:spPr>
          <a:xfrm>
            <a:off x="1881610" y="3677369"/>
            <a:ext cx="887911" cy="1164164"/>
          </a:xfrm>
          <a:prstGeom prst="rect">
            <a:avLst/>
          </a:prstGeom>
        </p:spPr>
      </p:pic>
      <p:pic>
        <p:nvPicPr>
          <p:cNvPr id="20" name="Picture 19" descr="Bildergebnis für mathilde reyt"/>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9417" t="14384" r="22501" b="27837"/>
          <a:stretch/>
        </p:blipFill>
        <p:spPr bwMode="auto">
          <a:xfrm>
            <a:off x="1331640" y="2492896"/>
            <a:ext cx="852878" cy="1183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1583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4783832"/>
            <a:ext cx="8352928" cy="1200329"/>
          </a:xfrm>
          <a:prstGeom prst="rect">
            <a:avLst/>
          </a:prstGeom>
        </p:spPr>
        <p:txBody>
          <a:bodyPr wrap="square">
            <a:spAutoFit/>
          </a:bodyPr>
          <a:lstStyle/>
          <a:p>
            <a:r>
              <a:rPr lang="en-US" b="1" dirty="0" smtClean="0">
                <a:solidFill>
                  <a:srgbClr val="000000"/>
                </a:solidFill>
              </a:rPr>
              <a:t>Zoom </a:t>
            </a:r>
            <a:r>
              <a:rPr lang="en-US" b="1" dirty="0">
                <a:solidFill>
                  <a:srgbClr val="000000"/>
                </a:solidFill>
              </a:rPr>
              <a:t>link: </a:t>
            </a:r>
            <a:r>
              <a:rPr lang="en-US" dirty="0">
                <a:hlinkClick r:id="rId2"/>
              </a:rPr>
              <a:t>https://nus-sg.zoom.us/j/82923358720?pwd=VSt5VGpaRTVENTlPN2x3N3paK2daUT09</a:t>
            </a:r>
            <a:endParaRPr lang="en-US" dirty="0"/>
          </a:p>
          <a:p>
            <a:r>
              <a:rPr lang="en-US" b="1" dirty="0">
                <a:solidFill>
                  <a:srgbClr val="000000"/>
                </a:solidFill>
              </a:rPr>
              <a:t>Meeting ID: </a:t>
            </a:r>
            <a:r>
              <a:rPr lang="en-US" b="1" dirty="0">
                <a:hlinkClick r:id="rId3"/>
              </a:rPr>
              <a:t>829 2335 8720</a:t>
            </a:r>
            <a:endParaRPr lang="en-US" dirty="0"/>
          </a:p>
          <a:p>
            <a:r>
              <a:rPr lang="en-US" b="1" dirty="0">
                <a:solidFill>
                  <a:srgbClr val="000000"/>
                </a:solidFill>
              </a:rPr>
              <a:t>Meeting Password: 195559</a:t>
            </a:r>
            <a:endParaRPr lang="en-US" dirty="0"/>
          </a:p>
        </p:txBody>
      </p:sp>
    </p:spTree>
    <p:extLst>
      <p:ext uri="{BB962C8B-B14F-4D97-AF65-F5344CB8AC3E}">
        <p14:creationId xmlns:p14="http://schemas.microsoft.com/office/powerpoint/2010/main" val="38235338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p:nvPr/>
        </p:nvSpPr>
        <p:spPr>
          <a:xfrm>
            <a:off x="1442174" y="2100949"/>
            <a:ext cx="4835626" cy="321874"/>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endParaRPr lang="fr-FR" sz="1125" dirty="0"/>
          </a:p>
        </p:txBody>
      </p:sp>
      <p:sp>
        <p:nvSpPr>
          <p:cNvPr id="9" name="ZoneTexte 6"/>
          <p:cNvSpPr txBox="1">
            <a:spLocks noChangeArrowheads="1"/>
          </p:cNvSpPr>
          <p:nvPr/>
        </p:nvSpPr>
        <p:spPr bwMode="auto">
          <a:xfrm>
            <a:off x="3800790" y="5553406"/>
            <a:ext cx="19958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BE" altLang="en-US" sz="1200" i="1" dirty="0">
                <a:latin typeface="Calibri" panose="020F0502020204030204" pitchFamily="34" charset="0"/>
              </a:rPr>
              <a:t>Schneider-Garces et al., 2009</a:t>
            </a:r>
          </a:p>
        </p:txBody>
      </p:sp>
      <p:pic>
        <p:nvPicPr>
          <p:cNvPr id="12" name="Рисунок 5" descr="Logo_CRC_IVI.tif"/>
          <p:cNvPicPr>
            <a:picLocks noChangeAspect="1"/>
          </p:cNvPicPr>
          <p:nvPr/>
        </p:nvPicPr>
        <p:blipFill>
          <a:blip r:embed="rId3" cstate="print"/>
          <a:srcRect l="7141" t="7899" r="82016" b="70411"/>
          <a:stretch>
            <a:fillRect/>
          </a:stretch>
        </p:blipFill>
        <p:spPr>
          <a:xfrm>
            <a:off x="8151582" y="858500"/>
            <a:ext cx="636677" cy="716416"/>
          </a:xfrm>
          <a:prstGeom prst="rect">
            <a:avLst/>
          </a:prstGeom>
        </p:spPr>
      </p:pic>
      <p:sp>
        <p:nvSpPr>
          <p:cNvPr id="6" name="Espace réservé du numéro de diapositive 5"/>
          <p:cNvSpPr>
            <a:spLocks noGrp="1"/>
          </p:cNvSpPr>
          <p:nvPr>
            <p:ph type="sldNum" sz="quarter" idx="12"/>
          </p:nvPr>
        </p:nvSpPr>
        <p:spPr/>
        <p:txBody>
          <a:bodyPr/>
          <a:lstStyle/>
          <a:p>
            <a:fld id="{1FC10DCA-2185-4D78-9D16-F22E6FD94A0B}" type="slidenum">
              <a:rPr lang="fr-FR" smtClean="0"/>
              <a:t>44</a:t>
            </a:fld>
            <a:endParaRPr lang="fr-FR"/>
          </a:p>
        </p:txBody>
      </p:sp>
      <p:sp>
        <p:nvSpPr>
          <p:cNvPr id="17" name="Espace réservé du contenu 2"/>
          <p:cNvSpPr txBox="1"/>
          <p:nvPr/>
        </p:nvSpPr>
        <p:spPr>
          <a:xfrm>
            <a:off x="797671" y="1596699"/>
            <a:ext cx="7060109" cy="321874"/>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dirty="0">
                <a:solidFill>
                  <a:schemeClr val="tx1"/>
                </a:solidFill>
              </a:rPr>
              <a:t>Compensation: </a:t>
            </a:r>
            <a:r>
              <a:rPr lang="en-US" i="1" dirty="0">
                <a:solidFill>
                  <a:srgbClr val="5DA4AC"/>
                </a:solidFill>
              </a:rPr>
              <a:t>recruitment</a:t>
            </a:r>
            <a:r>
              <a:rPr lang="en-US" i="1" dirty="0">
                <a:solidFill>
                  <a:schemeClr val="tx1"/>
                </a:solidFill>
              </a:rPr>
              <a:t> of neural resources in response to relatively </a:t>
            </a:r>
            <a:r>
              <a:rPr lang="en-US" i="1" dirty="0">
                <a:solidFill>
                  <a:srgbClr val="5DA4AC"/>
                </a:solidFill>
              </a:rPr>
              <a:t>high cognitive demand</a:t>
            </a:r>
            <a:endParaRPr lang="fr-FR" i="1" dirty="0">
              <a:solidFill>
                <a:srgbClr val="5DA4AC"/>
              </a:solidFill>
            </a:endParaRPr>
          </a:p>
          <a:p>
            <a:endParaRPr lang="fr-FR" sz="1125" dirty="0"/>
          </a:p>
        </p:txBody>
      </p:sp>
      <p:grpSp>
        <p:nvGrpSpPr>
          <p:cNvPr id="3" name="Groupe 2"/>
          <p:cNvGrpSpPr/>
          <p:nvPr/>
        </p:nvGrpSpPr>
        <p:grpSpPr>
          <a:xfrm>
            <a:off x="5026563" y="2341239"/>
            <a:ext cx="3377257" cy="3058383"/>
            <a:chOff x="3375717" y="2643631"/>
            <a:chExt cx="4503009" cy="4077844"/>
          </a:xfrm>
        </p:grpSpPr>
        <p:pic>
          <p:nvPicPr>
            <p:cNvPr id="13" name="Image 12"/>
            <p:cNvPicPr>
              <a:picLocks noChangeAspect="1"/>
            </p:cNvPicPr>
            <p:nvPr/>
          </p:nvPicPr>
          <p:blipFill rotWithShape="1">
            <a:blip r:embed="rId4"/>
            <a:srcRect l="26233"/>
            <a:stretch/>
          </p:blipFill>
          <p:spPr>
            <a:xfrm>
              <a:off x="4478418" y="3243499"/>
              <a:ext cx="3235095" cy="3477976"/>
            </a:xfrm>
            <a:prstGeom prst="rect">
              <a:avLst/>
            </a:prstGeom>
          </p:spPr>
        </p:pic>
        <p:sp>
          <p:nvSpPr>
            <p:cNvPr id="19" name="ZoneTexte 18"/>
            <p:cNvSpPr txBox="1"/>
            <p:nvPr/>
          </p:nvSpPr>
          <p:spPr>
            <a:xfrm>
              <a:off x="3375717" y="3903170"/>
              <a:ext cx="1201939" cy="430887"/>
            </a:xfrm>
            <a:prstGeom prst="rect">
              <a:avLst/>
            </a:prstGeom>
            <a:noFill/>
          </p:spPr>
          <p:txBody>
            <a:bodyPr wrap="square" rtlCol="0">
              <a:spAutoFit/>
            </a:bodyPr>
            <a:lstStyle/>
            <a:p>
              <a:pPr algn="ctr"/>
              <a:r>
                <a:rPr lang="fr-BE" sz="1500" dirty="0"/>
                <a:t>Young</a:t>
              </a:r>
            </a:p>
          </p:txBody>
        </p:sp>
        <p:sp>
          <p:nvSpPr>
            <p:cNvPr id="20" name="ZoneTexte 19"/>
            <p:cNvSpPr txBox="1"/>
            <p:nvPr/>
          </p:nvSpPr>
          <p:spPr>
            <a:xfrm>
              <a:off x="3375717" y="5607546"/>
              <a:ext cx="1201939" cy="430887"/>
            </a:xfrm>
            <a:prstGeom prst="rect">
              <a:avLst/>
            </a:prstGeom>
            <a:noFill/>
          </p:spPr>
          <p:txBody>
            <a:bodyPr wrap="square" rtlCol="0">
              <a:spAutoFit/>
            </a:bodyPr>
            <a:lstStyle/>
            <a:p>
              <a:pPr algn="ctr"/>
              <a:r>
                <a:rPr lang="fr-BE" sz="1500" dirty="0"/>
                <a:t>Old</a:t>
              </a:r>
            </a:p>
          </p:txBody>
        </p:sp>
        <p:sp>
          <p:nvSpPr>
            <p:cNvPr id="21" name="ZoneTexte 20"/>
            <p:cNvSpPr txBox="1"/>
            <p:nvPr/>
          </p:nvSpPr>
          <p:spPr>
            <a:xfrm>
              <a:off x="4409944" y="2643631"/>
              <a:ext cx="1473407" cy="954108"/>
            </a:xfrm>
            <a:prstGeom prst="rect">
              <a:avLst/>
            </a:prstGeom>
            <a:noFill/>
          </p:spPr>
          <p:txBody>
            <a:bodyPr wrap="square" rtlCol="0">
              <a:spAutoFit/>
            </a:bodyPr>
            <a:lstStyle/>
            <a:p>
              <a:pPr algn="ctr"/>
              <a:r>
                <a:rPr lang="fr-BE" sz="1350" dirty="0" err="1"/>
                <a:t>Low</a:t>
              </a:r>
              <a:r>
                <a:rPr lang="fr-BE" sz="1350" dirty="0"/>
                <a:t> cognitive </a:t>
              </a:r>
              <a:r>
                <a:rPr lang="fr-BE" sz="1350" dirty="0" err="1"/>
                <a:t>demand</a:t>
              </a:r>
              <a:endParaRPr lang="fr-BE" sz="1350" dirty="0"/>
            </a:p>
          </p:txBody>
        </p:sp>
        <p:sp>
          <p:nvSpPr>
            <p:cNvPr id="22" name="ZoneTexte 21"/>
            <p:cNvSpPr txBox="1"/>
            <p:nvPr/>
          </p:nvSpPr>
          <p:spPr>
            <a:xfrm>
              <a:off x="6296815" y="2648971"/>
              <a:ext cx="1581911" cy="677108"/>
            </a:xfrm>
            <a:prstGeom prst="rect">
              <a:avLst/>
            </a:prstGeom>
            <a:noFill/>
          </p:spPr>
          <p:txBody>
            <a:bodyPr wrap="square" rtlCol="0">
              <a:spAutoFit/>
            </a:bodyPr>
            <a:lstStyle/>
            <a:p>
              <a:pPr algn="ctr"/>
              <a:r>
                <a:rPr lang="fr-BE" sz="1350" dirty="0"/>
                <a:t>High cognitive </a:t>
              </a:r>
              <a:r>
                <a:rPr lang="fr-BE" sz="1350" dirty="0" err="1"/>
                <a:t>demand</a:t>
              </a:r>
              <a:endParaRPr lang="fr-BE" sz="1350" dirty="0"/>
            </a:p>
          </p:txBody>
        </p:sp>
      </p:grpSp>
      <p:grpSp>
        <p:nvGrpSpPr>
          <p:cNvPr id="14" name="Groupe 13"/>
          <p:cNvGrpSpPr/>
          <p:nvPr/>
        </p:nvGrpSpPr>
        <p:grpSpPr>
          <a:xfrm>
            <a:off x="673762" y="2722743"/>
            <a:ext cx="4086756" cy="2445839"/>
            <a:chOff x="898349" y="2740715"/>
            <a:chExt cx="5449008" cy="3261118"/>
          </a:xfrm>
        </p:grpSpPr>
        <p:grpSp>
          <p:nvGrpSpPr>
            <p:cNvPr id="8" name="Groupe 7"/>
            <p:cNvGrpSpPr/>
            <p:nvPr/>
          </p:nvGrpSpPr>
          <p:grpSpPr>
            <a:xfrm>
              <a:off x="898349" y="2740715"/>
              <a:ext cx="4169370" cy="3261118"/>
              <a:chOff x="953473" y="2740715"/>
              <a:chExt cx="4169370" cy="3261118"/>
            </a:xfrm>
          </p:grpSpPr>
          <p:pic>
            <p:nvPicPr>
              <p:cNvPr id="2" name="Image 1"/>
              <p:cNvPicPr>
                <a:picLocks noChangeAspect="1"/>
              </p:cNvPicPr>
              <p:nvPr/>
            </p:nvPicPr>
            <p:blipFill>
              <a:blip r:embed="rId5"/>
              <a:stretch>
                <a:fillRect/>
              </a:stretch>
            </p:blipFill>
            <p:spPr>
              <a:xfrm>
                <a:off x="1118686" y="2740715"/>
                <a:ext cx="4004157" cy="3261118"/>
              </a:xfrm>
              <a:prstGeom prst="rect">
                <a:avLst/>
              </a:prstGeom>
            </p:spPr>
          </p:pic>
          <p:sp>
            <p:nvSpPr>
              <p:cNvPr id="4" name="ZoneTexte 3"/>
              <p:cNvSpPr txBox="1"/>
              <p:nvPr/>
            </p:nvSpPr>
            <p:spPr>
              <a:xfrm>
                <a:off x="953473" y="2740715"/>
                <a:ext cx="489776" cy="400109"/>
              </a:xfrm>
              <a:prstGeom prst="rect">
                <a:avLst/>
              </a:prstGeom>
              <a:solidFill>
                <a:schemeClr val="bg1"/>
              </a:solidFill>
            </p:spPr>
            <p:txBody>
              <a:bodyPr wrap="square" rtlCol="0">
                <a:spAutoFit/>
              </a:bodyPr>
              <a:lstStyle/>
              <a:p>
                <a:endParaRPr lang="fr-FR" sz="1350" dirty="0"/>
              </a:p>
            </p:txBody>
          </p:sp>
        </p:grpSp>
        <p:pic>
          <p:nvPicPr>
            <p:cNvPr id="11" name="Image 10"/>
            <p:cNvPicPr>
              <a:picLocks noChangeAspect="1"/>
            </p:cNvPicPr>
            <p:nvPr/>
          </p:nvPicPr>
          <p:blipFill>
            <a:blip r:embed="rId6"/>
            <a:stretch>
              <a:fillRect/>
            </a:stretch>
          </p:blipFill>
          <p:spPr>
            <a:xfrm>
              <a:off x="5232932" y="4080761"/>
              <a:ext cx="1114425" cy="581025"/>
            </a:xfrm>
            <a:prstGeom prst="rect">
              <a:avLst/>
            </a:prstGeom>
          </p:spPr>
        </p:pic>
      </p:grpSp>
      <p:sp>
        <p:nvSpPr>
          <p:cNvPr id="28" name="ZoneTexte 27"/>
          <p:cNvSpPr txBox="1"/>
          <p:nvPr/>
        </p:nvSpPr>
        <p:spPr>
          <a:xfrm>
            <a:off x="0" y="950736"/>
            <a:ext cx="8144552" cy="461665"/>
          </a:xfrm>
          <a:prstGeom prst="rect">
            <a:avLst/>
          </a:prstGeom>
          <a:noFill/>
          <a:ln w="3175">
            <a:noFill/>
          </a:ln>
        </p:spPr>
        <p:txBody>
          <a:bodyPr wrap="square" rtlCol="0">
            <a:spAutoFit/>
          </a:bodyPr>
          <a:lstStyle/>
          <a:p>
            <a:pPr algn="ctr"/>
            <a:r>
              <a:rPr lang="fr-FR" sz="2400" b="1" dirty="0">
                <a:solidFill>
                  <a:srgbClr val="85BAC3"/>
                </a:solidFill>
              </a:rPr>
              <a:t>Age-</a:t>
            </a:r>
            <a:r>
              <a:rPr lang="fr-FR" sz="2400" b="1" dirty="0" err="1">
                <a:solidFill>
                  <a:srgbClr val="85BAC3"/>
                </a:solidFill>
              </a:rPr>
              <a:t>related</a:t>
            </a:r>
            <a:r>
              <a:rPr lang="fr-FR" sz="2400" b="1" dirty="0">
                <a:solidFill>
                  <a:srgbClr val="85BAC3"/>
                </a:solidFill>
              </a:rPr>
              <a:t> changes in cognition</a:t>
            </a:r>
          </a:p>
        </p:txBody>
      </p:sp>
    </p:spTree>
    <p:extLst>
      <p:ext uri="{BB962C8B-B14F-4D97-AF65-F5344CB8AC3E}">
        <p14:creationId xmlns:p14="http://schemas.microsoft.com/office/powerpoint/2010/main" val="33092324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796931"/>
            <a:ext cx="4395374" cy="3602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2"/>
          <p:cNvSpPr>
            <a:spLocks noGrp="1"/>
          </p:cNvSpPr>
          <p:nvPr/>
        </p:nvSpPr>
        <p:spPr bwMode="auto">
          <a:xfrm>
            <a:off x="35496" y="404664"/>
            <a:ext cx="8559102"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000" kern="1200">
                <a:solidFill>
                  <a:srgbClr val="203D75"/>
                </a:solidFill>
                <a:latin typeface="Georgia"/>
                <a:ea typeface="ＭＳ Ｐゴシック" pitchFamily="34" charset="-128"/>
                <a:cs typeface="Georgia"/>
              </a:defRPr>
            </a:lvl1pPr>
            <a:lvl2pPr algn="l" defTabSz="457200" rtl="0" eaLnBrk="0" fontAlgn="base" hangingPunct="0">
              <a:spcBef>
                <a:spcPct val="0"/>
              </a:spcBef>
              <a:spcAft>
                <a:spcPct val="0"/>
              </a:spcAft>
              <a:defRPr sz="2000">
                <a:solidFill>
                  <a:srgbClr val="203D75"/>
                </a:solidFill>
                <a:latin typeface="Georgia" charset="0"/>
                <a:ea typeface="ＭＳ Ｐゴシック" pitchFamily="34" charset="-128"/>
                <a:cs typeface="Georgia" pitchFamily="18" charset="0"/>
              </a:defRPr>
            </a:lvl2pPr>
            <a:lvl3pPr algn="l" defTabSz="457200" rtl="0" eaLnBrk="0" fontAlgn="base" hangingPunct="0">
              <a:spcBef>
                <a:spcPct val="0"/>
              </a:spcBef>
              <a:spcAft>
                <a:spcPct val="0"/>
              </a:spcAft>
              <a:defRPr sz="2000">
                <a:solidFill>
                  <a:srgbClr val="203D75"/>
                </a:solidFill>
                <a:latin typeface="Georgia" charset="0"/>
                <a:ea typeface="ＭＳ Ｐゴシック" pitchFamily="34" charset="-128"/>
                <a:cs typeface="Georgia" pitchFamily="18" charset="0"/>
              </a:defRPr>
            </a:lvl3pPr>
            <a:lvl4pPr algn="l" defTabSz="457200" rtl="0" eaLnBrk="0" fontAlgn="base" hangingPunct="0">
              <a:spcBef>
                <a:spcPct val="0"/>
              </a:spcBef>
              <a:spcAft>
                <a:spcPct val="0"/>
              </a:spcAft>
              <a:defRPr sz="2000">
                <a:solidFill>
                  <a:srgbClr val="203D75"/>
                </a:solidFill>
                <a:latin typeface="Georgia" charset="0"/>
                <a:ea typeface="ＭＳ Ｐゴシック" pitchFamily="34" charset="-128"/>
                <a:cs typeface="Georgia" pitchFamily="18" charset="0"/>
              </a:defRPr>
            </a:lvl4pPr>
            <a:lvl5pPr algn="l" defTabSz="457200" rtl="0" eaLnBrk="0" fontAlgn="base" hangingPunct="0">
              <a:spcBef>
                <a:spcPct val="0"/>
              </a:spcBef>
              <a:spcAft>
                <a:spcPct val="0"/>
              </a:spcAft>
              <a:defRPr sz="2000">
                <a:solidFill>
                  <a:srgbClr val="203D75"/>
                </a:solidFill>
                <a:latin typeface="Georgia" charset="0"/>
                <a:ea typeface="ＭＳ Ｐゴシック" pitchFamily="34" charset="-128"/>
                <a:cs typeface="Georgia" pitchFamily="18" charset="0"/>
              </a:defRPr>
            </a:lvl5pPr>
            <a:lvl6pPr marL="457200" algn="l" defTabSz="457200" rtl="0" fontAlgn="base">
              <a:spcBef>
                <a:spcPct val="0"/>
              </a:spcBef>
              <a:spcAft>
                <a:spcPct val="0"/>
              </a:spcAft>
              <a:defRPr sz="2000">
                <a:solidFill>
                  <a:srgbClr val="203D75"/>
                </a:solidFill>
                <a:latin typeface="Georgia" charset="0"/>
                <a:ea typeface="ＭＳ Ｐゴシック" charset="0"/>
              </a:defRPr>
            </a:lvl6pPr>
            <a:lvl7pPr marL="914400" algn="l" defTabSz="457200" rtl="0" fontAlgn="base">
              <a:spcBef>
                <a:spcPct val="0"/>
              </a:spcBef>
              <a:spcAft>
                <a:spcPct val="0"/>
              </a:spcAft>
              <a:defRPr sz="2000">
                <a:solidFill>
                  <a:srgbClr val="203D75"/>
                </a:solidFill>
                <a:latin typeface="Georgia" charset="0"/>
                <a:ea typeface="ＭＳ Ｐゴシック" charset="0"/>
              </a:defRPr>
            </a:lvl7pPr>
            <a:lvl8pPr marL="1371600" algn="l" defTabSz="457200" rtl="0" fontAlgn="base">
              <a:spcBef>
                <a:spcPct val="0"/>
              </a:spcBef>
              <a:spcAft>
                <a:spcPct val="0"/>
              </a:spcAft>
              <a:defRPr sz="2000">
                <a:solidFill>
                  <a:srgbClr val="203D75"/>
                </a:solidFill>
                <a:latin typeface="Georgia" charset="0"/>
                <a:ea typeface="ＭＳ Ｐゴシック" charset="0"/>
              </a:defRPr>
            </a:lvl8pPr>
            <a:lvl9pPr marL="1828800" algn="l" defTabSz="457200" rtl="0" fontAlgn="base">
              <a:spcBef>
                <a:spcPct val="0"/>
              </a:spcBef>
              <a:spcAft>
                <a:spcPct val="0"/>
              </a:spcAft>
              <a:defRPr sz="2000">
                <a:solidFill>
                  <a:srgbClr val="203D75"/>
                </a:solidFill>
                <a:latin typeface="Georgia" charset="0"/>
                <a:ea typeface="ＭＳ Ｐゴシック" charset="0"/>
              </a:defRPr>
            </a:lvl9pPr>
          </a:lstStyle>
          <a:p>
            <a:r>
              <a:rPr lang="en-GB" sz="3000" dirty="0" smtClean="0">
                <a:solidFill>
                  <a:schemeClr val="tx1"/>
                </a:solidFill>
                <a:latin typeface="Arial" panose="020B0604020202020204" pitchFamily="34" charset="0"/>
                <a:cs typeface="Arial" panose="020B0604020202020204" pitchFamily="34" charset="0"/>
              </a:rPr>
              <a:t>Slow Waves as a marker of sleep homeostasis</a:t>
            </a:r>
          </a:p>
        </p:txBody>
      </p:sp>
      <p:sp>
        <p:nvSpPr>
          <p:cNvPr id="112" name="TextBox 111"/>
          <p:cNvSpPr txBox="1"/>
          <p:nvPr/>
        </p:nvSpPr>
        <p:spPr>
          <a:xfrm>
            <a:off x="2412222" y="6300028"/>
            <a:ext cx="2147109" cy="338554"/>
          </a:xfrm>
          <a:prstGeom prst="rect">
            <a:avLst/>
          </a:prstGeom>
          <a:noFill/>
        </p:spPr>
        <p:txBody>
          <a:bodyPr wrap="square" rtlCol="0">
            <a:spAutoFit/>
          </a:bodyPr>
          <a:lstStyle/>
          <a:p>
            <a:r>
              <a:rPr lang="fr-BE" sz="1600" dirty="0" err="1" smtClean="0">
                <a:latin typeface="Arial" panose="020B0604020202020204" pitchFamily="34" charset="0"/>
                <a:cs typeface="Arial" panose="020B0604020202020204" pitchFamily="34" charset="0"/>
              </a:rPr>
              <a:t>Lazar</a:t>
            </a:r>
            <a:r>
              <a:rPr lang="fr-BE" sz="1600" dirty="0" smtClean="0">
                <a:latin typeface="Arial" panose="020B0604020202020204" pitchFamily="34" charset="0"/>
                <a:cs typeface="Arial" panose="020B0604020202020204" pitchFamily="34" charset="0"/>
              </a:rPr>
              <a:t> et al., 2015</a:t>
            </a:r>
            <a:endParaRPr lang="en-US" sz="1600" dirty="0">
              <a:latin typeface="Arial" panose="020B0604020202020204" pitchFamily="34" charset="0"/>
              <a:cs typeface="Arial" panose="020B0604020202020204" pitchFamily="34" charset="0"/>
            </a:endParaRPr>
          </a:p>
        </p:txBody>
      </p:sp>
      <p:pic>
        <p:nvPicPr>
          <p:cNvPr id="113" name="Picture 1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5014" y="1572795"/>
            <a:ext cx="3599584" cy="5017206"/>
          </a:xfrm>
          <a:prstGeom prst="rect">
            <a:avLst/>
          </a:prstGeom>
        </p:spPr>
      </p:pic>
      <p:pic>
        <p:nvPicPr>
          <p:cNvPr id="114" name="Picture 113"/>
          <p:cNvPicPr preferRelativeResize="0">
            <a:picLocks noChangeArrowheads="1"/>
          </p:cNvPicPr>
          <p:nvPr/>
        </p:nvPicPr>
        <p:blipFill>
          <a:blip r:embed="rId5">
            <a:extLst>
              <a:ext uri="{BEBA8EAE-BF5A-486C-A8C5-ECC9F3942E4B}">
                <a14:imgProps xmlns:a14="http://schemas.microsoft.com/office/drawing/2010/main">
                  <a14:imgLayer r:embed="rId6">
                    <a14:imgEffect>
                      <a14:brightnessContrast bright="-32000" contrast="86000"/>
                    </a14:imgEffect>
                  </a14:imgLayer>
                </a14:imgProps>
              </a:ext>
              <a:ext uri="{28A0092B-C50C-407E-A947-70E740481C1C}">
                <a14:useLocalDpi xmlns:a14="http://schemas.microsoft.com/office/drawing/2010/main" val="0"/>
              </a:ext>
            </a:extLst>
          </a:blip>
          <a:srcRect l="5537" t="20032" r="9229" b="64575"/>
          <a:stretch>
            <a:fillRect/>
          </a:stretch>
        </p:blipFill>
        <p:spPr bwMode="auto">
          <a:xfrm>
            <a:off x="496350" y="1478082"/>
            <a:ext cx="2867788" cy="958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11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6730" t="65536"/>
          <a:stretch/>
        </p:blipFill>
        <p:spPr bwMode="auto">
          <a:xfrm>
            <a:off x="3485777" y="1478082"/>
            <a:ext cx="1387598" cy="109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Gerade Verbindung 207"/>
          <p:cNvCxnSpPr/>
          <p:nvPr/>
        </p:nvCxnSpPr>
        <p:spPr>
          <a:xfrm>
            <a:off x="0" y="1190967"/>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Рисунок 5" descr="Logo_CRC_IVI.tif"/>
          <p:cNvPicPr>
            <a:picLocks noChangeAspect="1"/>
          </p:cNvPicPr>
          <p:nvPr/>
        </p:nvPicPr>
        <p:blipFill>
          <a:blip r:embed="rId8" cstate="print"/>
          <a:srcRect l="7141" t="7899" r="82016" b="70411"/>
          <a:stretch>
            <a:fillRect/>
          </a:stretch>
        </p:blipFill>
        <p:spPr>
          <a:xfrm>
            <a:off x="8151582" y="548680"/>
            <a:ext cx="636677" cy="716416"/>
          </a:xfrm>
          <a:prstGeom prst="rect">
            <a:avLst/>
          </a:prstGeom>
        </p:spPr>
      </p:pic>
    </p:spTree>
    <p:extLst>
      <p:ext uri="{BB962C8B-B14F-4D97-AF65-F5344CB8AC3E}">
        <p14:creationId xmlns:p14="http://schemas.microsoft.com/office/powerpoint/2010/main" val="27210699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0" y="15240"/>
            <a:ext cx="9144000" cy="944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AutoShape 96"/>
          <p:cNvSpPr>
            <a:spLocks noChangeArrowheads="1"/>
          </p:cNvSpPr>
          <p:nvPr/>
        </p:nvSpPr>
        <p:spPr bwMode="auto">
          <a:xfrm>
            <a:off x="4249489" y="908720"/>
            <a:ext cx="4498975" cy="5688012"/>
          </a:xfrm>
          <a:prstGeom prst="flowChartAlternateProcess">
            <a:avLst/>
          </a:prstGeom>
          <a:solidFill>
            <a:srgbClr val="CC0000">
              <a:alpha val="12941"/>
            </a:srgbClr>
          </a:solidFill>
          <a:ln w="12700">
            <a:solidFill>
              <a:srgbClr val="CC0000"/>
            </a:solidFill>
            <a:miter lim="800000"/>
            <a:headEnd/>
            <a:tailEnd/>
          </a:ln>
        </p:spPr>
        <p:txBody>
          <a:bodyPr wrap="none" anchor="ctr"/>
          <a:lstStyle/>
          <a:p>
            <a:pPr fontAlgn="base">
              <a:spcBef>
                <a:spcPct val="0"/>
              </a:spcBef>
              <a:spcAft>
                <a:spcPct val="0"/>
              </a:spcAft>
            </a:pPr>
            <a:endParaRPr lang="de-DE">
              <a:solidFill>
                <a:srgbClr val="000000"/>
              </a:solidFill>
              <a:latin typeface="Calibri" pitchFamily="34" charset="0"/>
              <a:ea typeface="ＭＳ Ｐゴシック" pitchFamily="34" charset="-128"/>
              <a:cs typeface="Calibri" pitchFamily="34" charset="0"/>
            </a:endParaRPr>
          </a:p>
        </p:txBody>
      </p:sp>
      <p:pic>
        <p:nvPicPr>
          <p:cNvPr id="5" name="Picture 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214" y="1556420"/>
            <a:ext cx="2160587"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150"/>
          <p:cNvSpPr>
            <a:spLocks noChangeArrowheads="1"/>
          </p:cNvSpPr>
          <p:nvPr/>
        </p:nvSpPr>
        <p:spPr bwMode="auto">
          <a:xfrm>
            <a:off x="5363914" y="2526382"/>
            <a:ext cx="130175" cy="1428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latin typeface="Calibri" pitchFamily="34" charset="0"/>
              <a:ea typeface="ＭＳ Ｐゴシック" pitchFamily="34" charset="-128"/>
              <a:cs typeface="Calibri" pitchFamily="34" charset="0"/>
            </a:endParaRPr>
          </a:p>
        </p:txBody>
      </p:sp>
      <p:sp>
        <p:nvSpPr>
          <p:cNvPr id="7" name="Line 57"/>
          <p:cNvSpPr>
            <a:spLocks noChangeShapeType="1"/>
          </p:cNvSpPr>
          <p:nvPr/>
        </p:nvSpPr>
        <p:spPr bwMode="auto">
          <a:xfrm flipV="1">
            <a:off x="5508376" y="2170782"/>
            <a:ext cx="1296988"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8" name="Text Box 84"/>
          <p:cNvSpPr txBox="1">
            <a:spLocks noChangeArrowheads="1"/>
          </p:cNvSpPr>
          <p:nvPr/>
        </p:nvSpPr>
        <p:spPr bwMode="auto">
          <a:xfrm>
            <a:off x="6805364" y="1845345"/>
            <a:ext cx="18716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50000"/>
              </a:spcBef>
              <a:spcAft>
                <a:spcPct val="0"/>
              </a:spcAft>
            </a:pPr>
            <a:r>
              <a:rPr lang="de-CH" sz="1800" b="1" dirty="0">
                <a:solidFill>
                  <a:srgbClr val="CC0000"/>
                </a:solidFill>
                <a:latin typeface="Calibri" pitchFamily="34" charset="0"/>
                <a:cs typeface="Calibri" pitchFamily="34" charset="0"/>
              </a:rPr>
              <a:t>SCN = </a:t>
            </a:r>
            <a:r>
              <a:rPr lang="de-CH" sz="1800" b="1" dirty="0" err="1" smtClean="0">
                <a:solidFill>
                  <a:srgbClr val="CC0000"/>
                </a:solidFill>
                <a:latin typeface="Calibri" pitchFamily="34" charset="0"/>
                <a:cs typeface="Calibri" pitchFamily="34" charset="0"/>
              </a:rPr>
              <a:t>master</a:t>
            </a:r>
            <a:r>
              <a:rPr lang="de-CH" sz="1800" b="1" dirty="0" smtClean="0">
                <a:solidFill>
                  <a:srgbClr val="CC0000"/>
                </a:solidFill>
                <a:latin typeface="Calibri" pitchFamily="34" charset="0"/>
                <a:cs typeface="Calibri" pitchFamily="34" charset="0"/>
              </a:rPr>
              <a:t> </a:t>
            </a:r>
            <a:r>
              <a:rPr lang="de-CH" sz="1800" b="1" dirty="0" err="1" smtClean="0">
                <a:solidFill>
                  <a:srgbClr val="CC0000"/>
                </a:solidFill>
                <a:latin typeface="Calibri" pitchFamily="34" charset="0"/>
                <a:cs typeface="Calibri" pitchFamily="34" charset="0"/>
              </a:rPr>
              <a:t>clock</a:t>
            </a:r>
            <a:endParaRPr lang="de-CH" sz="1800" b="1" dirty="0">
              <a:solidFill>
                <a:srgbClr val="CC0000"/>
              </a:solidFill>
              <a:latin typeface="Calibri" pitchFamily="34" charset="0"/>
              <a:cs typeface="Calibri" pitchFamily="34" charset="0"/>
            </a:endParaRPr>
          </a:p>
        </p:txBody>
      </p:sp>
      <p:sp>
        <p:nvSpPr>
          <p:cNvPr id="9" name="Textfeld 7"/>
          <p:cNvSpPr txBox="1">
            <a:spLocks noChangeArrowheads="1"/>
          </p:cNvSpPr>
          <p:nvPr/>
        </p:nvSpPr>
        <p:spPr bwMode="auto">
          <a:xfrm>
            <a:off x="4693989" y="1108745"/>
            <a:ext cx="3767137" cy="376237"/>
          </a:xfrm>
          <a:prstGeom prst="rect">
            <a:avLst/>
          </a:prstGeom>
          <a:solidFill>
            <a:schemeClr val="bg1"/>
          </a:solidFill>
          <a:ln w="9525">
            <a:solidFill>
              <a:srgbClr val="C00000"/>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de-CH" sz="1800" b="1" dirty="0" err="1" smtClean="0">
                <a:solidFill>
                  <a:srgbClr val="C00000"/>
                </a:solidFill>
                <a:latin typeface="Calibri" pitchFamily="34" charset="0"/>
                <a:cs typeface="Calibri" pitchFamily="34" charset="0"/>
              </a:rPr>
              <a:t>Endogenuous</a:t>
            </a:r>
            <a:r>
              <a:rPr lang="de-CH" sz="1800" b="1" dirty="0" smtClean="0">
                <a:solidFill>
                  <a:srgbClr val="C00000"/>
                </a:solidFill>
                <a:latin typeface="Calibri" pitchFamily="34" charset="0"/>
                <a:cs typeface="Calibri" pitchFamily="34" charset="0"/>
              </a:rPr>
              <a:t> circadian </a:t>
            </a:r>
            <a:r>
              <a:rPr lang="de-CH" sz="1800" b="1" dirty="0" err="1" smtClean="0">
                <a:solidFill>
                  <a:srgbClr val="C00000"/>
                </a:solidFill>
                <a:latin typeface="Calibri" pitchFamily="34" charset="0"/>
                <a:cs typeface="Calibri" pitchFamily="34" charset="0"/>
              </a:rPr>
              <a:t>rhythms</a:t>
            </a:r>
            <a:endParaRPr lang="de-CH" sz="1800" b="1" dirty="0">
              <a:solidFill>
                <a:srgbClr val="C00000"/>
              </a:solidFill>
              <a:latin typeface="Calibri" pitchFamily="34" charset="0"/>
              <a:cs typeface="Calibri" pitchFamily="34" charset="0"/>
            </a:endParaRPr>
          </a:p>
        </p:txBody>
      </p:sp>
      <p:grpSp>
        <p:nvGrpSpPr>
          <p:cNvPr id="10" name="Gruppieren 9"/>
          <p:cNvGrpSpPr>
            <a:grpSpLocks/>
          </p:cNvGrpSpPr>
          <p:nvPr/>
        </p:nvGrpSpPr>
        <p:grpSpPr bwMode="auto">
          <a:xfrm>
            <a:off x="541089" y="908720"/>
            <a:ext cx="4751387" cy="5688012"/>
            <a:chOff x="467544" y="837331"/>
            <a:chExt cx="4751388" cy="5688013"/>
          </a:xfrm>
        </p:grpSpPr>
        <p:sp>
          <p:nvSpPr>
            <p:cNvPr id="11" name="Rectangle 84"/>
            <p:cNvSpPr>
              <a:spLocks noChangeArrowheads="1"/>
            </p:cNvSpPr>
            <p:nvPr/>
          </p:nvSpPr>
          <p:spPr bwMode="auto">
            <a:xfrm>
              <a:off x="467544" y="837331"/>
              <a:ext cx="3384550" cy="5688013"/>
            </a:xfrm>
            <a:prstGeom prst="rect">
              <a:avLst/>
            </a:prstGeom>
            <a:gradFill rotWithShape="1">
              <a:gsLst>
                <a:gs pos="0">
                  <a:srgbClr val="006600">
                    <a:alpha val="21001"/>
                  </a:srgbClr>
                </a:gs>
                <a:gs pos="100000">
                  <a:schemeClr val="bg1"/>
                </a:gs>
              </a:gsLst>
              <a:lin ang="0" scaled="1"/>
            </a:gradFill>
            <a:ln w="19050">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latin typeface="Calibri" pitchFamily="34" charset="0"/>
                <a:ea typeface="ＭＳ Ｐゴシック" pitchFamily="34" charset="-128"/>
                <a:cs typeface="Calibri" pitchFamily="34" charset="0"/>
              </a:endParaRPr>
            </a:p>
          </p:txBody>
        </p:sp>
        <p:sp>
          <p:nvSpPr>
            <p:cNvPr id="12" name="Textfeld 3"/>
            <p:cNvSpPr txBox="1">
              <a:spLocks noChangeArrowheads="1"/>
            </p:cNvSpPr>
            <p:nvPr/>
          </p:nvSpPr>
          <p:spPr bwMode="auto">
            <a:xfrm>
              <a:off x="2661916" y="2997298"/>
              <a:ext cx="1909762" cy="376238"/>
            </a:xfrm>
            <a:prstGeom prst="rect">
              <a:avLst/>
            </a:prstGeom>
            <a:solidFill>
              <a:schemeClr val="bg1"/>
            </a:solidFill>
            <a:ln w="19050">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de-CH" sz="1800" b="1" dirty="0" err="1" smtClean="0">
                  <a:solidFill>
                    <a:srgbClr val="006600"/>
                  </a:solidFill>
                  <a:latin typeface="Calibri" pitchFamily="34" charset="0"/>
                  <a:cs typeface="Calibri" pitchFamily="34" charset="0"/>
                </a:rPr>
                <a:t>Entrainment</a:t>
              </a:r>
              <a:endParaRPr lang="de-CH" sz="1800" b="1" dirty="0">
                <a:solidFill>
                  <a:srgbClr val="006600"/>
                </a:solidFill>
                <a:latin typeface="Calibri" pitchFamily="34" charset="0"/>
                <a:cs typeface="Calibri" pitchFamily="34" charset="0"/>
              </a:endParaRPr>
            </a:p>
          </p:txBody>
        </p:sp>
        <p:grpSp>
          <p:nvGrpSpPr>
            <p:cNvPr id="13" name="Group 24"/>
            <p:cNvGrpSpPr>
              <a:grpSpLocks/>
            </p:cNvGrpSpPr>
            <p:nvPr/>
          </p:nvGrpSpPr>
          <p:grpSpPr bwMode="auto">
            <a:xfrm>
              <a:off x="3561582" y="1485031"/>
              <a:ext cx="1058862" cy="1141412"/>
              <a:chOff x="1718" y="1026"/>
              <a:chExt cx="667" cy="718"/>
            </a:xfrm>
          </p:grpSpPr>
          <p:sp>
            <p:nvSpPr>
              <p:cNvPr id="22" name="Oval 87"/>
              <p:cNvSpPr>
                <a:spLocks noChangeArrowheads="1"/>
              </p:cNvSpPr>
              <p:nvPr/>
            </p:nvSpPr>
            <p:spPr bwMode="auto">
              <a:xfrm rot="-160442">
                <a:off x="1896" y="1438"/>
                <a:ext cx="53" cy="111"/>
              </a:xfrm>
              <a:prstGeom prst="ellipse">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latin typeface="Calibri" pitchFamily="34" charset="0"/>
                  <a:ea typeface="ＭＳ Ｐゴシック" pitchFamily="34" charset="-128"/>
                  <a:cs typeface="Calibri" pitchFamily="34" charset="0"/>
                </a:endParaRPr>
              </a:p>
            </p:txBody>
          </p:sp>
          <p:sp>
            <p:nvSpPr>
              <p:cNvPr id="23" name="Freeform 88"/>
              <p:cNvSpPr>
                <a:spLocks/>
              </p:cNvSpPr>
              <p:nvPr/>
            </p:nvSpPr>
            <p:spPr bwMode="auto">
              <a:xfrm>
                <a:off x="1892" y="1271"/>
                <a:ext cx="396" cy="138"/>
              </a:xfrm>
              <a:custGeom>
                <a:avLst/>
                <a:gdLst>
                  <a:gd name="T0" fmla="*/ 0 w 725"/>
                  <a:gd name="T1" fmla="*/ 1 h 261"/>
                  <a:gd name="T2" fmla="*/ 1 w 725"/>
                  <a:gd name="T3" fmla="*/ 1 h 261"/>
                  <a:gd name="T4" fmla="*/ 1 w 725"/>
                  <a:gd name="T5" fmla="*/ 1 h 261"/>
                  <a:gd name="T6" fmla="*/ 1 w 725"/>
                  <a:gd name="T7" fmla="*/ 1 h 261"/>
                  <a:gd name="T8" fmla="*/ 1 w 725"/>
                  <a:gd name="T9" fmla="*/ 1 h 261"/>
                  <a:gd name="T10" fmla="*/ 1 w 725"/>
                  <a:gd name="T11" fmla="*/ 1 h 261"/>
                  <a:gd name="T12" fmla="*/ 1 w 725"/>
                  <a:gd name="T13" fmla="*/ 1 h 261"/>
                  <a:gd name="T14" fmla="*/ 1 w 725"/>
                  <a:gd name="T15" fmla="*/ 1 h 261"/>
                  <a:gd name="T16" fmla="*/ 1 w 725"/>
                  <a:gd name="T17" fmla="*/ 1 h 261"/>
                  <a:gd name="T18" fmla="*/ 1 w 725"/>
                  <a:gd name="T19" fmla="*/ 1 h 261"/>
                  <a:gd name="T20" fmla="*/ 1 w 725"/>
                  <a:gd name="T21" fmla="*/ 1 h 261"/>
                  <a:gd name="T22" fmla="*/ 1 w 725"/>
                  <a:gd name="T23" fmla="*/ 1 h 261"/>
                  <a:gd name="T24" fmla="*/ 1 w 725"/>
                  <a:gd name="T25" fmla="*/ 1 h 261"/>
                  <a:gd name="T26" fmla="*/ 1 w 725"/>
                  <a:gd name="T27" fmla="*/ 1 h 261"/>
                  <a:gd name="T28" fmla="*/ 1 w 725"/>
                  <a:gd name="T29" fmla="*/ 1 h 261"/>
                  <a:gd name="T30" fmla="*/ 1 w 725"/>
                  <a:gd name="T31" fmla="*/ 1 h 2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5" h="261">
                    <a:moveTo>
                      <a:pt x="0" y="261"/>
                    </a:moveTo>
                    <a:cubicBezTo>
                      <a:pt x="6" y="250"/>
                      <a:pt x="12" y="240"/>
                      <a:pt x="18" y="231"/>
                    </a:cubicBezTo>
                    <a:cubicBezTo>
                      <a:pt x="24" y="222"/>
                      <a:pt x="29" y="212"/>
                      <a:pt x="36" y="203"/>
                    </a:cubicBezTo>
                    <a:cubicBezTo>
                      <a:pt x="43" y="194"/>
                      <a:pt x="50" y="185"/>
                      <a:pt x="58" y="175"/>
                    </a:cubicBezTo>
                    <a:cubicBezTo>
                      <a:pt x="66" y="165"/>
                      <a:pt x="69" y="155"/>
                      <a:pt x="82" y="142"/>
                    </a:cubicBezTo>
                    <a:cubicBezTo>
                      <a:pt x="95" y="129"/>
                      <a:pt x="118" y="108"/>
                      <a:pt x="137" y="94"/>
                    </a:cubicBezTo>
                    <a:cubicBezTo>
                      <a:pt x="156" y="80"/>
                      <a:pt x="171" y="69"/>
                      <a:pt x="197" y="57"/>
                    </a:cubicBezTo>
                    <a:cubicBezTo>
                      <a:pt x="223" y="45"/>
                      <a:pt x="256" y="28"/>
                      <a:pt x="292" y="19"/>
                    </a:cubicBezTo>
                    <a:cubicBezTo>
                      <a:pt x="328" y="10"/>
                      <a:pt x="383" y="7"/>
                      <a:pt x="413" y="4"/>
                    </a:cubicBezTo>
                    <a:cubicBezTo>
                      <a:pt x="443" y="1"/>
                      <a:pt x="448" y="0"/>
                      <a:pt x="472" y="4"/>
                    </a:cubicBezTo>
                    <a:cubicBezTo>
                      <a:pt x="496" y="8"/>
                      <a:pt x="535" y="22"/>
                      <a:pt x="559" y="30"/>
                    </a:cubicBezTo>
                    <a:cubicBezTo>
                      <a:pt x="583" y="38"/>
                      <a:pt x="602" y="46"/>
                      <a:pt x="618" y="55"/>
                    </a:cubicBezTo>
                    <a:cubicBezTo>
                      <a:pt x="634" y="64"/>
                      <a:pt x="643" y="73"/>
                      <a:pt x="654" y="82"/>
                    </a:cubicBezTo>
                    <a:cubicBezTo>
                      <a:pt x="665" y="91"/>
                      <a:pt x="672" y="97"/>
                      <a:pt x="681" y="106"/>
                    </a:cubicBezTo>
                    <a:cubicBezTo>
                      <a:pt x="690" y="115"/>
                      <a:pt x="700" y="127"/>
                      <a:pt x="707" y="135"/>
                    </a:cubicBezTo>
                    <a:cubicBezTo>
                      <a:pt x="714" y="143"/>
                      <a:pt x="719" y="149"/>
                      <a:pt x="725" y="155"/>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24" name="Freeform 89"/>
              <p:cNvSpPr>
                <a:spLocks/>
              </p:cNvSpPr>
              <p:nvPr/>
            </p:nvSpPr>
            <p:spPr bwMode="auto">
              <a:xfrm>
                <a:off x="1891" y="1283"/>
                <a:ext cx="395" cy="172"/>
              </a:xfrm>
              <a:custGeom>
                <a:avLst/>
                <a:gdLst>
                  <a:gd name="T0" fmla="*/ 0 w 724"/>
                  <a:gd name="T1" fmla="*/ 1 h 326"/>
                  <a:gd name="T2" fmla="*/ 1 w 724"/>
                  <a:gd name="T3" fmla="*/ 1 h 326"/>
                  <a:gd name="T4" fmla="*/ 1 w 724"/>
                  <a:gd name="T5" fmla="*/ 1 h 326"/>
                  <a:gd name="T6" fmla="*/ 1 w 724"/>
                  <a:gd name="T7" fmla="*/ 1 h 326"/>
                  <a:gd name="T8" fmla="*/ 1 w 724"/>
                  <a:gd name="T9" fmla="*/ 1 h 326"/>
                  <a:gd name="T10" fmla="*/ 1 w 724"/>
                  <a:gd name="T11" fmla="*/ 1 h 326"/>
                  <a:gd name="T12" fmla="*/ 1 w 724"/>
                  <a:gd name="T13" fmla="*/ 1 h 326"/>
                  <a:gd name="T14" fmla="*/ 1 w 724"/>
                  <a:gd name="T15" fmla="*/ 1 h 326"/>
                  <a:gd name="T16" fmla="*/ 1 w 724"/>
                  <a:gd name="T17" fmla="*/ 1 h 326"/>
                  <a:gd name="T18" fmla="*/ 1 w 724"/>
                  <a:gd name="T19" fmla="*/ 1 h 326"/>
                  <a:gd name="T20" fmla="*/ 1 w 724"/>
                  <a:gd name="T21" fmla="*/ 1 h 326"/>
                  <a:gd name="T22" fmla="*/ 1 w 724"/>
                  <a:gd name="T23" fmla="*/ 1 h 326"/>
                  <a:gd name="T24" fmla="*/ 1 w 724"/>
                  <a:gd name="T25" fmla="*/ 1 h 326"/>
                  <a:gd name="T26" fmla="*/ 1 w 724"/>
                  <a:gd name="T27" fmla="*/ 1 h 326"/>
                  <a:gd name="T28" fmla="*/ 1 w 724"/>
                  <a:gd name="T29" fmla="*/ 1 h 326"/>
                  <a:gd name="T30" fmla="*/ 1 w 724"/>
                  <a:gd name="T31" fmla="*/ 1 h 326"/>
                  <a:gd name="T32" fmla="*/ 1 w 724"/>
                  <a:gd name="T33" fmla="*/ 1 h 326"/>
                  <a:gd name="T34" fmla="*/ 1 w 724"/>
                  <a:gd name="T35" fmla="*/ 1 h 326"/>
                  <a:gd name="T36" fmla="*/ 1 w 724"/>
                  <a:gd name="T37" fmla="*/ 1 h 326"/>
                  <a:gd name="T38" fmla="*/ 1 w 724"/>
                  <a:gd name="T39" fmla="*/ 1 h 326"/>
                  <a:gd name="T40" fmla="*/ 1 w 724"/>
                  <a:gd name="T41" fmla="*/ 1 h 3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24" h="326">
                    <a:moveTo>
                      <a:pt x="0" y="326"/>
                    </a:moveTo>
                    <a:cubicBezTo>
                      <a:pt x="0" y="318"/>
                      <a:pt x="0" y="310"/>
                      <a:pt x="2" y="303"/>
                    </a:cubicBezTo>
                    <a:cubicBezTo>
                      <a:pt x="4" y="296"/>
                      <a:pt x="8" y="287"/>
                      <a:pt x="12" y="282"/>
                    </a:cubicBezTo>
                    <a:cubicBezTo>
                      <a:pt x="16" y="277"/>
                      <a:pt x="20" y="273"/>
                      <a:pt x="24" y="270"/>
                    </a:cubicBezTo>
                    <a:cubicBezTo>
                      <a:pt x="28" y="267"/>
                      <a:pt x="33" y="265"/>
                      <a:pt x="39" y="264"/>
                    </a:cubicBezTo>
                    <a:cubicBezTo>
                      <a:pt x="45" y="263"/>
                      <a:pt x="54" y="266"/>
                      <a:pt x="58" y="264"/>
                    </a:cubicBezTo>
                    <a:cubicBezTo>
                      <a:pt x="62" y="262"/>
                      <a:pt x="62" y="262"/>
                      <a:pt x="63" y="253"/>
                    </a:cubicBezTo>
                    <a:cubicBezTo>
                      <a:pt x="64" y="244"/>
                      <a:pt x="60" y="227"/>
                      <a:pt x="66" y="210"/>
                    </a:cubicBezTo>
                    <a:cubicBezTo>
                      <a:pt x="72" y="193"/>
                      <a:pt x="86" y="170"/>
                      <a:pt x="99" y="151"/>
                    </a:cubicBezTo>
                    <a:cubicBezTo>
                      <a:pt x="112" y="132"/>
                      <a:pt x="121" y="114"/>
                      <a:pt x="142" y="97"/>
                    </a:cubicBezTo>
                    <a:cubicBezTo>
                      <a:pt x="163" y="80"/>
                      <a:pt x="202" y="60"/>
                      <a:pt x="228" y="48"/>
                    </a:cubicBezTo>
                    <a:cubicBezTo>
                      <a:pt x="254" y="36"/>
                      <a:pt x="277" y="33"/>
                      <a:pt x="296" y="27"/>
                    </a:cubicBezTo>
                    <a:cubicBezTo>
                      <a:pt x="315" y="21"/>
                      <a:pt x="327" y="16"/>
                      <a:pt x="344" y="12"/>
                    </a:cubicBezTo>
                    <a:cubicBezTo>
                      <a:pt x="361" y="8"/>
                      <a:pt x="379" y="5"/>
                      <a:pt x="397" y="3"/>
                    </a:cubicBezTo>
                    <a:cubicBezTo>
                      <a:pt x="415" y="1"/>
                      <a:pt x="440" y="0"/>
                      <a:pt x="454" y="1"/>
                    </a:cubicBezTo>
                    <a:cubicBezTo>
                      <a:pt x="468" y="2"/>
                      <a:pt x="468" y="3"/>
                      <a:pt x="483" y="6"/>
                    </a:cubicBezTo>
                    <a:cubicBezTo>
                      <a:pt x="498" y="9"/>
                      <a:pt x="523" y="15"/>
                      <a:pt x="543" y="22"/>
                    </a:cubicBezTo>
                    <a:cubicBezTo>
                      <a:pt x="563" y="29"/>
                      <a:pt x="581" y="38"/>
                      <a:pt x="601" y="49"/>
                    </a:cubicBezTo>
                    <a:cubicBezTo>
                      <a:pt x="621" y="60"/>
                      <a:pt x="644" y="77"/>
                      <a:pt x="661" y="91"/>
                    </a:cubicBezTo>
                    <a:cubicBezTo>
                      <a:pt x="678" y="105"/>
                      <a:pt x="694" y="123"/>
                      <a:pt x="704" y="134"/>
                    </a:cubicBezTo>
                    <a:cubicBezTo>
                      <a:pt x="714" y="145"/>
                      <a:pt x="720" y="156"/>
                      <a:pt x="724" y="16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25" name="Freeform 90"/>
              <p:cNvSpPr>
                <a:spLocks/>
              </p:cNvSpPr>
              <p:nvPr/>
            </p:nvSpPr>
            <p:spPr bwMode="auto">
              <a:xfrm>
                <a:off x="1889" y="1573"/>
                <a:ext cx="496" cy="150"/>
              </a:xfrm>
              <a:custGeom>
                <a:avLst/>
                <a:gdLst>
                  <a:gd name="T0" fmla="*/ 0 w 910"/>
                  <a:gd name="T1" fmla="*/ 0 h 281"/>
                  <a:gd name="T2" fmla="*/ 1 w 910"/>
                  <a:gd name="T3" fmla="*/ 1 h 281"/>
                  <a:gd name="T4" fmla="*/ 1 w 910"/>
                  <a:gd name="T5" fmla="*/ 1 h 281"/>
                  <a:gd name="T6" fmla="*/ 1 w 910"/>
                  <a:gd name="T7" fmla="*/ 1 h 281"/>
                  <a:gd name="T8" fmla="*/ 1 w 910"/>
                  <a:gd name="T9" fmla="*/ 1 h 281"/>
                  <a:gd name="T10" fmla="*/ 1 w 910"/>
                  <a:gd name="T11" fmla="*/ 1 h 281"/>
                  <a:gd name="T12" fmla="*/ 1 w 910"/>
                  <a:gd name="T13" fmla="*/ 1 h 281"/>
                  <a:gd name="T14" fmla="*/ 1 w 910"/>
                  <a:gd name="T15" fmla="*/ 1 h 281"/>
                  <a:gd name="T16" fmla="*/ 1 w 910"/>
                  <a:gd name="T17" fmla="*/ 1 h 281"/>
                  <a:gd name="T18" fmla="*/ 1 w 910"/>
                  <a:gd name="T19" fmla="*/ 1 h 281"/>
                  <a:gd name="T20" fmla="*/ 1 w 910"/>
                  <a:gd name="T21" fmla="*/ 1 h 281"/>
                  <a:gd name="T22" fmla="*/ 1 w 910"/>
                  <a:gd name="T23" fmla="*/ 1 h 281"/>
                  <a:gd name="T24" fmla="*/ 1 w 910"/>
                  <a:gd name="T25" fmla="*/ 1 h 281"/>
                  <a:gd name="T26" fmla="*/ 1 w 910"/>
                  <a:gd name="T27" fmla="*/ 1 h 281"/>
                  <a:gd name="T28" fmla="*/ 1 w 910"/>
                  <a:gd name="T29" fmla="*/ 1 h 281"/>
                  <a:gd name="T30" fmla="*/ 1 w 910"/>
                  <a:gd name="T31" fmla="*/ 1 h 281"/>
                  <a:gd name="T32" fmla="*/ 1 w 910"/>
                  <a:gd name="T33" fmla="*/ 1 h 281"/>
                  <a:gd name="T34" fmla="*/ 1 w 910"/>
                  <a:gd name="T35" fmla="*/ 1 h 281"/>
                  <a:gd name="T36" fmla="*/ 1 w 910"/>
                  <a:gd name="T37" fmla="*/ 1 h 281"/>
                  <a:gd name="T38" fmla="*/ 1 w 910"/>
                  <a:gd name="T39" fmla="*/ 1 h 281"/>
                  <a:gd name="T40" fmla="*/ 1 w 910"/>
                  <a:gd name="T41" fmla="*/ 1 h 281"/>
                  <a:gd name="T42" fmla="*/ 1 w 910"/>
                  <a:gd name="T43" fmla="*/ 1 h 281"/>
                  <a:gd name="T44" fmla="*/ 1 w 910"/>
                  <a:gd name="T45" fmla="*/ 1 h 281"/>
                  <a:gd name="T46" fmla="*/ 1 w 910"/>
                  <a:gd name="T47" fmla="*/ 1 h 281"/>
                  <a:gd name="T48" fmla="*/ 1 w 910"/>
                  <a:gd name="T49" fmla="*/ 1 h 281"/>
                  <a:gd name="T50" fmla="*/ 1 w 910"/>
                  <a:gd name="T51" fmla="*/ 1 h 281"/>
                  <a:gd name="T52" fmla="*/ 1 w 910"/>
                  <a:gd name="T53" fmla="*/ 1 h 281"/>
                  <a:gd name="T54" fmla="*/ 1 w 910"/>
                  <a:gd name="T55" fmla="*/ 1 h 281"/>
                  <a:gd name="T56" fmla="*/ 1 w 910"/>
                  <a:gd name="T57" fmla="*/ 1 h 281"/>
                  <a:gd name="T58" fmla="*/ 1 w 910"/>
                  <a:gd name="T59" fmla="*/ 1 h 281"/>
                  <a:gd name="T60" fmla="*/ 1 w 910"/>
                  <a:gd name="T61" fmla="*/ 1 h 281"/>
                  <a:gd name="T62" fmla="*/ 1 w 910"/>
                  <a:gd name="T63" fmla="*/ 1 h 2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10" h="281">
                    <a:moveTo>
                      <a:pt x="0" y="0"/>
                    </a:moveTo>
                    <a:cubicBezTo>
                      <a:pt x="4" y="8"/>
                      <a:pt x="9" y="16"/>
                      <a:pt x="14" y="24"/>
                    </a:cubicBezTo>
                    <a:cubicBezTo>
                      <a:pt x="19" y="32"/>
                      <a:pt x="26" y="39"/>
                      <a:pt x="31" y="46"/>
                    </a:cubicBezTo>
                    <a:cubicBezTo>
                      <a:pt x="36" y="53"/>
                      <a:pt x="39" y="59"/>
                      <a:pt x="44" y="67"/>
                    </a:cubicBezTo>
                    <a:cubicBezTo>
                      <a:pt x="49" y="75"/>
                      <a:pt x="53" y="81"/>
                      <a:pt x="61" y="91"/>
                    </a:cubicBezTo>
                    <a:cubicBezTo>
                      <a:pt x="69" y="101"/>
                      <a:pt x="77" y="114"/>
                      <a:pt x="90" y="129"/>
                    </a:cubicBezTo>
                    <a:cubicBezTo>
                      <a:pt x="103" y="144"/>
                      <a:pt x="123" y="168"/>
                      <a:pt x="138" y="181"/>
                    </a:cubicBezTo>
                    <a:cubicBezTo>
                      <a:pt x="153" y="194"/>
                      <a:pt x="166" y="202"/>
                      <a:pt x="178" y="210"/>
                    </a:cubicBezTo>
                    <a:cubicBezTo>
                      <a:pt x="190" y="218"/>
                      <a:pt x="198" y="221"/>
                      <a:pt x="211" y="228"/>
                    </a:cubicBezTo>
                    <a:cubicBezTo>
                      <a:pt x="224" y="235"/>
                      <a:pt x="240" y="245"/>
                      <a:pt x="256" y="251"/>
                    </a:cubicBezTo>
                    <a:cubicBezTo>
                      <a:pt x="272" y="257"/>
                      <a:pt x="290" y="263"/>
                      <a:pt x="305" y="267"/>
                    </a:cubicBezTo>
                    <a:cubicBezTo>
                      <a:pt x="320" y="271"/>
                      <a:pt x="328" y="271"/>
                      <a:pt x="348" y="273"/>
                    </a:cubicBezTo>
                    <a:cubicBezTo>
                      <a:pt x="368" y="275"/>
                      <a:pt x="406" y="279"/>
                      <a:pt x="428" y="280"/>
                    </a:cubicBezTo>
                    <a:cubicBezTo>
                      <a:pt x="450" y="281"/>
                      <a:pt x="463" y="281"/>
                      <a:pt x="478" y="280"/>
                    </a:cubicBezTo>
                    <a:cubicBezTo>
                      <a:pt x="493" y="279"/>
                      <a:pt x="508" y="277"/>
                      <a:pt x="520" y="273"/>
                    </a:cubicBezTo>
                    <a:cubicBezTo>
                      <a:pt x="532" y="269"/>
                      <a:pt x="543" y="261"/>
                      <a:pt x="552" y="257"/>
                    </a:cubicBezTo>
                    <a:cubicBezTo>
                      <a:pt x="561" y="253"/>
                      <a:pt x="567" y="254"/>
                      <a:pt x="575" y="250"/>
                    </a:cubicBezTo>
                    <a:cubicBezTo>
                      <a:pt x="583" y="246"/>
                      <a:pt x="595" y="239"/>
                      <a:pt x="602" y="235"/>
                    </a:cubicBezTo>
                    <a:cubicBezTo>
                      <a:pt x="609" y="231"/>
                      <a:pt x="610" y="232"/>
                      <a:pt x="619" y="226"/>
                    </a:cubicBezTo>
                    <a:cubicBezTo>
                      <a:pt x="628" y="220"/>
                      <a:pt x="647" y="205"/>
                      <a:pt x="655" y="198"/>
                    </a:cubicBezTo>
                    <a:cubicBezTo>
                      <a:pt x="663" y="191"/>
                      <a:pt x="664" y="190"/>
                      <a:pt x="670" y="186"/>
                    </a:cubicBezTo>
                    <a:cubicBezTo>
                      <a:pt x="676" y="182"/>
                      <a:pt x="682" y="177"/>
                      <a:pt x="688" y="172"/>
                    </a:cubicBezTo>
                    <a:cubicBezTo>
                      <a:pt x="694" y="167"/>
                      <a:pt x="700" y="164"/>
                      <a:pt x="706" y="159"/>
                    </a:cubicBezTo>
                    <a:cubicBezTo>
                      <a:pt x="712" y="154"/>
                      <a:pt x="720" y="147"/>
                      <a:pt x="726" y="144"/>
                    </a:cubicBezTo>
                    <a:cubicBezTo>
                      <a:pt x="732" y="141"/>
                      <a:pt x="735" y="139"/>
                      <a:pt x="740" y="138"/>
                    </a:cubicBezTo>
                    <a:cubicBezTo>
                      <a:pt x="745" y="137"/>
                      <a:pt x="751" y="137"/>
                      <a:pt x="758" y="137"/>
                    </a:cubicBezTo>
                    <a:cubicBezTo>
                      <a:pt x="765" y="137"/>
                      <a:pt x="773" y="135"/>
                      <a:pt x="780" y="137"/>
                    </a:cubicBezTo>
                    <a:cubicBezTo>
                      <a:pt x="787" y="139"/>
                      <a:pt x="795" y="142"/>
                      <a:pt x="803" y="147"/>
                    </a:cubicBezTo>
                    <a:cubicBezTo>
                      <a:pt x="811" y="152"/>
                      <a:pt x="818" y="160"/>
                      <a:pt x="830" y="167"/>
                    </a:cubicBezTo>
                    <a:cubicBezTo>
                      <a:pt x="842" y="174"/>
                      <a:pt x="860" y="185"/>
                      <a:pt x="872" y="191"/>
                    </a:cubicBezTo>
                    <a:cubicBezTo>
                      <a:pt x="884" y="197"/>
                      <a:pt x="893" y="201"/>
                      <a:pt x="899" y="203"/>
                    </a:cubicBezTo>
                    <a:cubicBezTo>
                      <a:pt x="905" y="205"/>
                      <a:pt x="907" y="204"/>
                      <a:pt x="910" y="204"/>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26" name="Freeform 91"/>
              <p:cNvSpPr>
                <a:spLocks/>
              </p:cNvSpPr>
              <p:nvPr/>
            </p:nvSpPr>
            <p:spPr bwMode="auto">
              <a:xfrm>
                <a:off x="1885" y="1515"/>
                <a:ext cx="498" cy="196"/>
              </a:xfrm>
              <a:custGeom>
                <a:avLst/>
                <a:gdLst>
                  <a:gd name="T0" fmla="*/ 0 w 913"/>
                  <a:gd name="T1" fmla="*/ 0 h 369"/>
                  <a:gd name="T2" fmla="*/ 1 w 913"/>
                  <a:gd name="T3" fmla="*/ 1 h 369"/>
                  <a:gd name="T4" fmla="*/ 1 w 913"/>
                  <a:gd name="T5" fmla="*/ 1 h 369"/>
                  <a:gd name="T6" fmla="*/ 1 w 913"/>
                  <a:gd name="T7" fmla="*/ 1 h 369"/>
                  <a:gd name="T8" fmla="*/ 1 w 913"/>
                  <a:gd name="T9" fmla="*/ 1 h 369"/>
                  <a:gd name="T10" fmla="*/ 1 w 913"/>
                  <a:gd name="T11" fmla="*/ 1 h 369"/>
                  <a:gd name="T12" fmla="*/ 1 w 913"/>
                  <a:gd name="T13" fmla="*/ 1 h 369"/>
                  <a:gd name="T14" fmla="*/ 1 w 913"/>
                  <a:gd name="T15" fmla="*/ 1 h 369"/>
                  <a:gd name="T16" fmla="*/ 1 w 913"/>
                  <a:gd name="T17" fmla="*/ 1 h 369"/>
                  <a:gd name="T18" fmla="*/ 1 w 913"/>
                  <a:gd name="T19" fmla="*/ 1 h 369"/>
                  <a:gd name="T20" fmla="*/ 1 w 913"/>
                  <a:gd name="T21" fmla="*/ 1 h 369"/>
                  <a:gd name="T22" fmla="*/ 1 w 913"/>
                  <a:gd name="T23" fmla="*/ 1 h 369"/>
                  <a:gd name="T24" fmla="*/ 1 w 913"/>
                  <a:gd name="T25" fmla="*/ 1 h 369"/>
                  <a:gd name="T26" fmla="*/ 1 w 913"/>
                  <a:gd name="T27" fmla="*/ 1 h 369"/>
                  <a:gd name="T28" fmla="*/ 1 w 913"/>
                  <a:gd name="T29" fmla="*/ 1 h 369"/>
                  <a:gd name="T30" fmla="*/ 1 w 913"/>
                  <a:gd name="T31" fmla="*/ 1 h 369"/>
                  <a:gd name="T32" fmla="*/ 1 w 913"/>
                  <a:gd name="T33" fmla="*/ 1 h 369"/>
                  <a:gd name="T34" fmla="*/ 1 w 913"/>
                  <a:gd name="T35" fmla="*/ 1 h 369"/>
                  <a:gd name="T36" fmla="*/ 1 w 913"/>
                  <a:gd name="T37" fmla="*/ 1 h 369"/>
                  <a:gd name="T38" fmla="*/ 1 w 913"/>
                  <a:gd name="T39" fmla="*/ 1 h 369"/>
                  <a:gd name="T40" fmla="*/ 1 w 913"/>
                  <a:gd name="T41" fmla="*/ 1 h 369"/>
                  <a:gd name="T42" fmla="*/ 1 w 913"/>
                  <a:gd name="T43" fmla="*/ 1 h 369"/>
                  <a:gd name="T44" fmla="*/ 1 w 913"/>
                  <a:gd name="T45" fmla="*/ 1 h 369"/>
                  <a:gd name="T46" fmla="*/ 1 w 913"/>
                  <a:gd name="T47" fmla="*/ 1 h 369"/>
                  <a:gd name="T48" fmla="*/ 1 w 913"/>
                  <a:gd name="T49" fmla="*/ 1 h 369"/>
                  <a:gd name="T50" fmla="*/ 1 w 913"/>
                  <a:gd name="T51" fmla="*/ 1 h 369"/>
                  <a:gd name="T52" fmla="*/ 1 w 913"/>
                  <a:gd name="T53" fmla="*/ 1 h 369"/>
                  <a:gd name="T54" fmla="*/ 1 w 913"/>
                  <a:gd name="T55" fmla="*/ 1 h 369"/>
                  <a:gd name="T56" fmla="*/ 1 w 913"/>
                  <a:gd name="T57" fmla="*/ 1 h 369"/>
                  <a:gd name="T58" fmla="*/ 1 w 913"/>
                  <a:gd name="T59" fmla="*/ 1 h 369"/>
                  <a:gd name="T60" fmla="*/ 1 w 913"/>
                  <a:gd name="T61" fmla="*/ 1 h 369"/>
                  <a:gd name="T62" fmla="*/ 1 w 913"/>
                  <a:gd name="T63" fmla="*/ 1 h 369"/>
                  <a:gd name="T64" fmla="*/ 1 w 913"/>
                  <a:gd name="T65" fmla="*/ 1 h 369"/>
                  <a:gd name="T66" fmla="*/ 1 w 913"/>
                  <a:gd name="T67" fmla="*/ 1 h 369"/>
                  <a:gd name="T68" fmla="*/ 1 w 913"/>
                  <a:gd name="T69" fmla="*/ 1 h 369"/>
                  <a:gd name="T70" fmla="*/ 1 w 913"/>
                  <a:gd name="T71" fmla="*/ 1 h 369"/>
                  <a:gd name="T72" fmla="*/ 1 w 913"/>
                  <a:gd name="T73" fmla="*/ 1 h 369"/>
                  <a:gd name="T74" fmla="*/ 1 w 913"/>
                  <a:gd name="T75" fmla="*/ 1 h 369"/>
                  <a:gd name="T76" fmla="*/ 1 w 913"/>
                  <a:gd name="T77" fmla="*/ 1 h 369"/>
                  <a:gd name="T78" fmla="*/ 1 w 913"/>
                  <a:gd name="T79" fmla="*/ 1 h 36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13" h="369">
                    <a:moveTo>
                      <a:pt x="0" y="0"/>
                    </a:moveTo>
                    <a:cubicBezTo>
                      <a:pt x="2" y="6"/>
                      <a:pt x="5" y="13"/>
                      <a:pt x="7" y="17"/>
                    </a:cubicBezTo>
                    <a:cubicBezTo>
                      <a:pt x="9" y="21"/>
                      <a:pt x="11" y="20"/>
                      <a:pt x="13" y="25"/>
                    </a:cubicBezTo>
                    <a:cubicBezTo>
                      <a:pt x="15" y="30"/>
                      <a:pt x="16" y="43"/>
                      <a:pt x="18" y="49"/>
                    </a:cubicBezTo>
                    <a:cubicBezTo>
                      <a:pt x="20" y="55"/>
                      <a:pt x="24" y="57"/>
                      <a:pt x="25" y="62"/>
                    </a:cubicBezTo>
                    <a:cubicBezTo>
                      <a:pt x="26" y="67"/>
                      <a:pt x="23" y="75"/>
                      <a:pt x="26" y="80"/>
                    </a:cubicBezTo>
                    <a:cubicBezTo>
                      <a:pt x="29" y="85"/>
                      <a:pt x="41" y="92"/>
                      <a:pt x="45" y="95"/>
                    </a:cubicBezTo>
                    <a:cubicBezTo>
                      <a:pt x="49" y="98"/>
                      <a:pt x="50" y="99"/>
                      <a:pt x="53" y="101"/>
                    </a:cubicBezTo>
                    <a:cubicBezTo>
                      <a:pt x="56" y="103"/>
                      <a:pt x="58" y="102"/>
                      <a:pt x="61" y="104"/>
                    </a:cubicBezTo>
                    <a:cubicBezTo>
                      <a:pt x="64" y="106"/>
                      <a:pt x="67" y="110"/>
                      <a:pt x="69" y="113"/>
                    </a:cubicBezTo>
                    <a:cubicBezTo>
                      <a:pt x="71" y="116"/>
                      <a:pt x="73" y="117"/>
                      <a:pt x="74" y="122"/>
                    </a:cubicBezTo>
                    <a:cubicBezTo>
                      <a:pt x="75" y="127"/>
                      <a:pt x="77" y="134"/>
                      <a:pt x="77" y="141"/>
                    </a:cubicBezTo>
                    <a:cubicBezTo>
                      <a:pt x="77" y="148"/>
                      <a:pt x="75" y="155"/>
                      <a:pt x="77" y="164"/>
                    </a:cubicBezTo>
                    <a:cubicBezTo>
                      <a:pt x="79" y="173"/>
                      <a:pt x="84" y="184"/>
                      <a:pt x="92" y="197"/>
                    </a:cubicBezTo>
                    <a:cubicBezTo>
                      <a:pt x="100" y="210"/>
                      <a:pt x="116" y="230"/>
                      <a:pt x="127" y="242"/>
                    </a:cubicBezTo>
                    <a:cubicBezTo>
                      <a:pt x="138" y="254"/>
                      <a:pt x="148" y="265"/>
                      <a:pt x="156" y="272"/>
                    </a:cubicBezTo>
                    <a:cubicBezTo>
                      <a:pt x="164" y="279"/>
                      <a:pt x="169" y="281"/>
                      <a:pt x="176" y="287"/>
                    </a:cubicBezTo>
                    <a:cubicBezTo>
                      <a:pt x="183" y="293"/>
                      <a:pt x="190" y="298"/>
                      <a:pt x="201" y="306"/>
                    </a:cubicBezTo>
                    <a:cubicBezTo>
                      <a:pt x="212" y="314"/>
                      <a:pt x="226" y="325"/>
                      <a:pt x="243" y="333"/>
                    </a:cubicBezTo>
                    <a:cubicBezTo>
                      <a:pt x="260" y="341"/>
                      <a:pt x="284" y="351"/>
                      <a:pt x="302" y="356"/>
                    </a:cubicBezTo>
                    <a:cubicBezTo>
                      <a:pt x="320" y="361"/>
                      <a:pt x="335" y="363"/>
                      <a:pt x="350" y="365"/>
                    </a:cubicBezTo>
                    <a:cubicBezTo>
                      <a:pt x="365" y="367"/>
                      <a:pt x="379" y="366"/>
                      <a:pt x="393" y="367"/>
                    </a:cubicBezTo>
                    <a:cubicBezTo>
                      <a:pt x="407" y="368"/>
                      <a:pt x="420" y="369"/>
                      <a:pt x="432" y="369"/>
                    </a:cubicBezTo>
                    <a:cubicBezTo>
                      <a:pt x="444" y="369"/>
                      <a:pt x="453" y="369"/>
                      <a:pt x="464" y="369"/>
                    </a:cubicBezTo>
                    <a:cubicBezTo>
                      <a:pt x="475" y="369"/>
                      <a:pt x="483" y="369"/>
                      <a:pt x="498" y="367"/>
                    </a:cubicBezTo>
                    <a:cubicBezTo>
                      <a:pt x="513" y="365"/>
                      <a:pt x="538" y="362"/>
                      <a:pt x="554" y="357"/>
                    </a:cubicBezTo>
                    <a:cubicBezTo>
                      <a:pt x="570" y="352"/>
                      <a:pt x="582" y="343"/>
                      <a:pt x="593" y="336"/>
                    </a:cubicBezTo>
                    <a:cubicBezTo>
                      <a:pt x="604" y="329"/>
                      <a:pt x="611" y="324"/>
                      <a:pt x="621" y="318"/>
                    </a:cubicBezTo>
                    <a:cubicBezTo>
                      <a:pt x="631" y="312"/>
                      <a:pt x="642" y="305"/>
                      <a:pt x="650" y="299"/>
                    </a:cubicBezTo>
                    <a:cubicBezTo>
                      <a:pt x="658" y="293"/>
                      <a:pt x="661" y="288"/>
                      <a:pt x="668" y="281"/>
                    </a:cubicBezTo>
                    <a:cubicBezTo>
                      <a:pt x="675" y="274"/>
                      <a:pt x="684" y="264"/>
                      <a:pt x="692" y="257"/>
                    </a:cubicBezTo>
                    <a:cubicBezTo>
                      <a:pt x="700" y="250"/>
                      <a:pt x="709" y="245"/>
                      <a:pt x="717" y="239"/>
                    </a:cubicBezTo>
                    <a:cubicBezTo>
                      <a:pt x="725" y="233"/>
                      <a:pt x="736" y="226"/>
                      <a:pt x="743" y="223"/>
                    </a:cubicBezTo>
                    <a:cubicBezTo>
                      <a:pt x="750" y="220"/>
                      <a:pt x="755" y="223"/>
                      <a:pt x="762" y="223"/>
                    </a:cubicBezTo>
                    <a:cubicBezTo>
                      <a:pt x="769" y="223"/>
                      <a:pt x="780" y="221"/>
                      <a:pt x="788" y="223"/>
                    </a:cubicBezTo>
                    <a:cubicBezTo>
                      <a:pt x="796" y="225"/>
                      <a:pt x="803" y="232"/>
                      <a:pt x="810" y="236"/>
                    </a:cubicBezTo>
                    <a:cubicBezTo>
                      <a:pt x="817" y="240"/>
                      <a:pt x="823" y="244"/>
                      <a:pt x="830" y="248"/>
                    </a:cubicBezTo>
                    <a:cubicBezTo>
                      <a:pt x="837" y="252"/>
                      <a:pt x="845" y="256"/>
                      <a:pt x="854" y="261"/>
                    </a:cubicBezTo>
                    <a:cubicBezTo>
                      <a:pt x="863" y="266"/>
                      <a:pt x="873" y="271"/>
                      <a:pt x="883" y="276"/>
                    </a:cubicBezTo>
                    <a:cubicBezTo>
                      <a:pt x="893" y="281"/>
                      <a:pt x="903" y="287"/>
                      <a:pt x="913" y="293"/>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27" name="Freeform 92"/>
              <p:cNvSpPr>
                <a:spLocks/>
              </p:cNvSpPr>
              <p:nvPr/>
            </p:nvSpPr>
            <p:spPr bwMode="auto">
              <a:xfrm>
                <a:off x="1987" y="1588"/>
                <a:ext cx="319" cy="116"/>
              </a:xfrm>
              <a:custGeom>
                <a:avLst/>
                <a:gdLst>
                  <a:gd name="T0" fmla="*/ 0 w 586"/>
                  <a:gd name="T1" fmla="*/ 1 h 220"/>
                  <a:gd name="T2" fmla="*/ 1 w 586"/>
                  <a:gd name="T3" fmla="*/ 1 h 220"/>
                  <a:gd name="T4" fmla="*/ 1 w 586"/>
                  <a:gd name="T5" fmla="*/ 1 h 220"/>
                  <a:gd name="T6" fmla="*/ 1 w 586"/>
                  <a:gd name="T7" fmla="*/ 1 h 220"/>
                  <a:gd name="T8" fmla="*/ 1 w 586"/>
                  <a:gd name="T9" fmla="*/ 1 h 220"/>
                  <a:gd name="T10" fmla="*/ 1 w 586"/>
                  <a:gd name="T11" fmla="*/ 1 h 220"/>
                  <a:gd name="T12" fmla="*/ 1 w 586"/>
                  <a:gd name="T13" fmla="*/ 1 h 220"/>
                  <a:gd name="T14" fmla="*/ 1 w 586"/>
                  <a:gd name="T15" fmla="*/ 1 h 220"/>
                  <a:gd name="T16" fmla="*/ 1 w 586"/>
                  <a:gd name="T17" fmla="*/ 1 h 220"/>
                  <a:gd name="T18" fmla="*/ 1 w 586"/>
                  <a:gd name="T19" fmla="*/ 1 h 220"/>
                  <a:gd name="T20" fmla="*/ 1 w 586"/>
                  <a:gd name="T21" fmla="*/ 1 h 220"/>
                  <a:gd name="T22" fmla="*/ 1 w 586"/>
                  <a:gd name="T23" fmla="*/ 1 h 220"/>
                  <a:gd name="T24" fmla="*/ 1 w 586"/>
                  <a:gd name="T25" fmla="*/ 1 h 220"/>
                  <a:gd name="T26" fmla="*/ 1 w 586"/>
                  <a:gd name="T27" fmla="*/ 1 h 220"/>
                  <a:gd name="T28" fmla="*/ 1 w 586"/>
                  <a:gd name="T29" fmla="*/ 1 h 220"/>
                  <a:gd name="T30" fmla="*/ 1 w 586"/>
                  <a:gd name="T31" fmla="*/ 1 h 220"/>
                  <a:gd name="T32" fmla="*/ 1 w 586"/>
                  <a:gd name="T33" fmla="*/ 0 h 2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6" h="220">
                    <a:moveTo>
                      <a:pt x="0" y="152"/>
                    </a:moveTo>
                    <a:cubicBezTo>
                      <a:pt x="10" y="158"/>
                      <a:pt x="20" y="164"/>
                      <a:pt x="38" y="172"/>
                    </a:cubicBezTo>
                    <a:cubicBezTo>
                      <a:pt x="56" y="180"/>
                      <a:pt x="85" y="192"/>
                      <a:pt x="108" y="199"/>
                    </a:cubicBezTo>
                    <a:cubicBezTo>
                      <a:pt x="131" y="206"/>
                      <a:pt x="152" y="209"/>
                      <a:pt x="179" y="212"/>
                    </a:cubicBezTo>
                    <a:cubicBezTo>
                      <a:pt x="206" y="215"/>
                      <a:pt x="245" y="220"/>
                      <a:pt x="273" y="218"/>
                    </a:cubicBezTo>
                    <a:cubicBezTo>
                      <a:pt x="301" y="216"/>
                      <a:pt x="328" y="208"/>
                      <a:pt x="349" y="202"/>
                    </a:cubicBezTo>
                    <a:cubicBezTo>
                      <a:pt x="370" y="196"/>
                      <a:pt x="383" y="191"/>
                      <a:pt x="398" y="184"/>
                    </a:cubicBezTo>
                    <a:cubicBezTo>
                      <a:pt x="413" y="177"/>
                      <a:pt x="426" y="167"/>
                      <a:pt x="438" y="158"/>
                    </a:cubicBezTo>
                    <a:cubicBezTo>
                      <a:pt x="450" y="149"/>
                      <a:pt x="459" y="143"/>
                      <a:pt x="471" y="132"/>
                    </a:cubicBezTo>
                    <a:cubicBezTo>
                      <a:pt x="483" y="121"/>
                      <a:pt x="502" y="101"/>
                      <a:pt x="512" y="92"/>
                    </a:cubicBezTo>
                    <a:cubicBezTo>
                      <a:pt x="522" y="83"/>
                      <a:pt x="523" y="83"/>
                      <a:pt x="530" y="78"/>
                    </a:cubicBezTo>
                    <a:cubicBezTo>
                      <a:pt x="537" y="73"/>
                      <a:pt x="545" y="64"/>
                      <a:pt x="552" y="61"/>
                    </a:cubicBezTo>
                    <a:cubicBezTo>
                      <a:pt x="559" y="58"/>
                      <a:pt x="566" y="60"/>
                      <a:pt x="571" y="58"/>
                    </a:cubicBezTo>
                    <a:cubicBezTo>
                      <a:pt x="576" y="56"/>
                      <a:pt x="584" y="51"/>
                      <a:pt x="585" y="46"/>
                    </a:cubicBezTo>
                    <a:cubicBezTo>
                      <a:pt x="586" y="41"/>
                      <a:pt x="578" y="32"/>
                      <a:pt x="577" y="27"/>
                    </a:cubicBezTo>
                    <a:cubicBezTo>
                      <a:pt x="576" y="22"/>
                      <a:pt x="575" y="19"/>
                      <a:pt x="576" y="15"/>
                    </a:cubicBezTo>
                    <a:cubicBezTo>
                      <a:pt x="577" y="11"/>
                      <a:pt x="581" y="5"/>
                      <a:pt x="585" y="0"/>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28" name="Freeform 93"/>
              <p:cNvSpPr>
                <a:spLocks/>
              </p:cNvSpPr>
              <p:nvPr/>
            </p:nvSpPr>
            <p:spPr bwMode="auto">
              <a:xfrm>
                <a:off x="2288" y="1353"/>
                <a:ext cx="93" cy="260"/>
              </a:xfrm>
              <a:custGeom>
                <a:avLst/>
                <a:gdLst>
                  <a:gd name="T0" fmla="*/ 0 w 170"/>
                  <a:gd name="T1" fmla="*/ 0 h 490"/>
                  <a:gd name="T2" fmla="*/ 1 w 170"/>
                  <a:gd name="T3" fmla="*/ 1 h 490"/>
                  <a:gd name="T4" fmla="*/ 1 w 170"/>
                  <a:gd name="T5" fmla="*/ 1 h 490"/>
                  <a:gd name="T6" fmla="*/ 1 w 170"/>
                  <a:gd name="T7" fmla="*/ 1 h 490"/>
                  <a:gd name="T8" fmla="*/ 1 w 170"/>
                  <a:gd name="T9" fmla="*/ 1 h 490"/>
                  <a:gd name="T10" fmla="*/ 1 w 170"/>
                  <a:gd name="T11" fmla="*/ 1 h 490"/>
                  <a:gd name="T12" fmla="*/ 1 w 170"/>
                  <a:gd name="T13" fmla="*/ 1 h 490"/>
                  <a:gd name="T14" fmla="*/ 1 w 170"/>
                  <a:gd name="T15" fmla="*/ 1 h 490"/>
                  <a:gd name="T16" fmla="*/ 1 w 170"/>
                  <a:gd name="T17" fmla="*/ 1 h 490"/>
                  <a:gd name="T18" fmla="*/ 1 w 170"/>
                  <a:gd name="T19" fmla="*/ 1 h 490"/>
                  <a:gd name="T20" fmla="*/ 1 w 170"/>
                  <a:gd name="T21" fmla="*/ 1 h 490"/>
                  <a:gd name="T22" fmla="*/ 1 w 170"/>
                  <a:gd name="T23" fmla="*/ 1 h 490"/>
                  <a:gd name="T24" fmla="*/ 1 w 170"/>
                  <a:gd name="T25" fmla="*/ 1 h 490"/>
                  <a:gd name="T26" fmla="*/ 1 w 170"/>
                  <a:gd name="T27" fmla="*/ 1 h 490"/>
                  <a:gd name="T28" fmla="*/ 1 w 170"/>
                  <a:gd name="T29" fmla="*/ 1 h 490"/>
                  <a:gd name="T30" fmla="*/ 1 w 170"/>
                  <a:gd name="T31" fmla="*/ 1 h 490"/>
                  <a:gd name="T32" fmla="*/ 1 w 170"/>
                  <a:gd name="T33" fmla="*/ 1 h 4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0" h="490">
                    <a:moveTo>
                      <a:pt x="0" y="0"/>
                    </a:moveTo>
                    <a:cubicBezTo>
                      <a:pt x="4" y="4"/>
                      <a:pt x="8" y="8"/>
                      <a:pt x="16" y="20"/>
                    </a:cubicBezTo>
                    <a:cubicBezTo>
                      <a:pt x="24" y="32"/>
                      <a:pt x="40" y="55"/>
                      <a:pt x="49" y="70"/>
                    </a:cubicBezTo>
                    <a:cubicBezTo>
                      <a:pt x="58" y="85"/>
                      <a:pt x="61" y="96"/>
                      <a:pt x="67" y="110"/>
                    </a:cubicBezTo>
                    <a:cubicBezTo>
                      <a:pt x="73" y="124"/>
                      <a:pt x="80" y="141"/>
                      <a:pt x="84" y="154"/>
                    </a:cubicBezTo>
                    <a:cubicBezTo>
                      <a:pt x="88" y="167"/>
                      <a:pt x="89" y="174"/>
                      <a:pt x="91" y="186"/>
                    </a:cubicBezTo>
                    <a:cubicBezTo>
                      <a:pt x="93" y="198"/>
                      <a:pt x="97" y="211"/>
                      <a:pt x="98" y="224"/>
                    </a:cubicBezTo>
                    <a:cubicBezTo>
                      <a:pt x="99" y="237"/>
                      <a:pt x="98" y="251"/>
                      <a:pt x="98" y="263"/>
                    </a:cubicBezTo>
                    <a:cubicBezTo>
                      <a:pt x="98" y="275"/>
                      <a:pt x="98" y="286"/>
                      <a:pt x="98" y="299"/>
                    </a:cubicBezTo>
                    <a:cubicBezTo>
                      <a:pt x="98" y="312"/>
                      <a:pt x="98" y="330"/>
                      <a:pt x="97" y="342"/>
                    </a:cubicBezTo>
                    <a:cubicBezTo>
                      <a:pt x="96" y="354"/>
                      <a:pt x="92" y="363"/>
                      <a:pt x="89" y="374"/>
                    </a:cubicBezTo>
                    <a:cubicBezTo>
                      <a:pt x="86" y="385"/>
                      <a:pt x="81" y="398"/>
                      <a:pt x="77" y="409"/>
                    </a:cubicBezTo>
                    <a:cubicBezTo>
                      <a:pt x="73" y="420"/>
                      <a:pt x="68" y="431"/>
                      <a:pt x="66" y="440"/>
                    </a:cubicBezTo>
                    <a:cubicBezTo>
                      <a:pt x="64" y="449"/>
                      <a:pt x="61" y="456"/>
                      <a:pt x="67" y="462"/>
                    </a:cubicBezTo>
                    <a:cubicBezTo>
                      <a:pt x="73" y="468"/>
                      <a:pt x="91" y="472"/>
                      <a:pt x="101" y="474"/>
                    </a:cubicBezTo>
                    <a:cubicBezTo>
                      <a:pt x="111" y="476"/>
                      <a:pt x="116" y="471"/>
                      <a:pt x="128" y="474"/>
                    </a:cubicBezTo>
                    <a:cubicBezTo>
                      <a:pt x="140" y="477"/>
                      <a:pt x="155" y="483"/>
                      <a:pt x="170" y="49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29" name="Freeform 94"/>
              <p:cNvSpPr>
                <a:spLocks/>
              </p:cNvSpPr>
              <p:nvPr/>
            </p:nvSpPr>
            <p:spPr bwMode="auto">
              <a:xfrm>
                <a:off x="2285" y="1365"/>
                <a:ext cx="49" cy="230"/>
              </a:xfrm>
              <a:custGeom>
                <a:avLst/>
                <a:gdLst>
                  <a:gd name="T0" fmla="*/ 0 w 91"/>
                  <a:gd name="T1" fmla="*/ 0 h 434"/>
                  <a:gd name="T2" fmla="*/ 1 w 91"/>
                  <a:gd name="T3" fmla="*/ 1 h 434"/>
                  <a:gd name="T4" fmla="*/ 1 w 91"/>
                  <a:gd name="T5" fmla="*/ 1 h 434"/>
                  <a:gd name="T6" fmla="*/ 1 w 91"/>
                  <a:gd name="T7" fmla="*/ 1 h 434"/>
                  <a:gd name="T8" fmla="*/ 1 w 91"/>
                  <a:gd name="T9" fmla="*/ 1 h 434"/>
                  <a:gd name="T10" fmla="*/ 1 w 91"/>
                  <a:gd name="T11" fmla="*/ 1 h 434"/>
                  <a:gd name="T12" fmla="*/ 1 w 91"/>
                  <a:gd name="T13" fmla="*/ 1 h 434"/>
                  <a:gd name="T14" fmla="*/ 1 w 91"/>
                  <a:gd name="T15" fmla="*/ 1 h 434"/>
                  <a:gd name="T16" fmla="*/ 1 w 91"/>
                  <a:gd name="T17" fmla="*/ 1 h 434"/>
                  <a:gd name="T18" fmla="*/ 1 w 91"/>
                  <a:gd name="T19" fmla="*/ 1 h 434"/>
                  <a:gd name="T20" fmla="*/ 1 w 91"/>
                  <a:gd name="T21" fmla="*/ 1 h 434"/>
                  <a:gd name="T22" fmla="*/ 1 w 91"/>
                  <a:gd name="T23" fmla="*/ 1 h 434"/>
                  <a:gd name="T24" fmla="*/ 1 w 91"/>
                  <a:gd name="T25" fmla="*/ 1 h 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434">
                    <a:moveTo>
                      <a:pt x="0" y="0"/>
                    </a:moveTo>
                    <a:cubicBezTo>
                      <a:pt x="4" y="5"/>
                      <a:pt x="9" y="11"/>
                      <a:pt x="14" y="18"/>
                    </a:cubicBezTo>
                    <a:cubicBezTo>
                      <a:pt x="19" y="25"/>
                      <a:pt x="24" y="33"/>
                      <a:pt x="31" y="43"/>
                    </a:cubicBezTo>
                    <a:cubicBezTo>
                      <a:pt x="38" y="53"/>
                      <a:pt x="49" y="69"/>
                      <a:pt x="55" y="81"/>
                    </a:cubicBezTo>
                    <a:cubicBezTo>
                      <a:pt x="61" y="93"/>
                      <a:pt x="66" y="104"/>
                      <a:pt x="70" y="117"/>
                    </a:cubicBezTo>
                    <a:cubicBezTo>
                      <a:pt x="74" y="130"/>
                      <a:pt x="76" y="140"/>
                      <a:pt x="79" y="159"/>
                    </a:cubicBezTo>
                    <a:cubicBezTo>
                      <a:pt x="82" y="178"/>
                      <a:pt x="89" y="214"/>
                      <a:pt x="90" y="234"/>
                    </a:cubicBezTo>
                    <a:cubicBezTo>
                      <a:pt x="91" y="254"/>
                      <a:pt x="89" y="263"/>
                      <a:pt x="88" y="280"/>
                    </a:cubicBezTo>
                    <a:cubicBezTo>
                      <a:pt x="87" y="297"/>
                      <a:pt x="85" y="322"/>
                      <a:pt x="82" y="338"/>
                    </a:cubicBezTo>
                    <a:cubicBezTo>
                      <a:pt x="79" y="354"/>
                      <a:pt x="76" y="365"/>
                      <a:pt x="72" y="375"/>
                    </a:cubicBezTo>
                    <a:cubicBezTo>
                      <a:pt x="68" y="385"/>
                      <a:pt x="63" y="392"/>
                      <a:pt x="60" y="399"/>
                    </a:cubicBezTo>
                    <a:cubicBezTo>
                      <a:pt x="57" y="406"/>
                      <a:pt x="55" y="412"/>
                      <a:pt x="54" y="418"/>
                    </a:cubicBezTo>
                    <a:cubicBezTo>
                      <a:pt x="53" y="424"/>
                      <a:pt x="53" y="429"/>
                      <a:pt x="54" y="434"/>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30" name="Freeform 95"/>
              <p:cNvSpPr>
                <a:spLocks/>
              </p:cNvSpPr>
              <p:nvPr/>
            </p:nvSpPr>
            <p:spPr bwMode="auto">
              <a:xfrm>
                <a:off x="1906" y="1545"/>
                <a:ext cx="4" cy="17"/>
              </a:xfrm>
              <a:custGeom>
                <a:avLst/>
                <a:gdLst>
                  <a:gd name="T0" fmla="*/ 0 w 9"/>
                  <a:gd name="T1" fmla="*/ 1 h 33"/>
                  <a:gd name="T2" fmla="*/ 0 w 9"/>
                  <a:gd name="T3" fmla="*/ 0 h 33"/>
                  <a:gd name="T4" fmla="*/ 0 60000 65536"/>
                  <a:gd name="T5" fmla="*/ 0 60000 65536"/>
                </a:gdLst>
                <a:ahLst/>
                <a:cxnLst>
                  <a:cxn ang="T4">
                    <a:pos x="T0" y="T1"/>
                  </a:cxn>
                  <a:cxn ang="T5">
                    <a:pos x="T2" y="T3"/>
                  </a:cxn>
                </a:cxnLst>
                <a:rect l="0" t="0" r="r" b="b"/>
                <a:pathLst>
                  <a:path w="9" h="33">
                    <a:moveTo>
                      <a:pt x="0" y="33"/>
                    </a:moveTo>
                    <a:cubicBezTo>
                      <a:pt x="0" y="33"/>
                      <a:pt x="4" y="16"/>
                      <a:pt x="9" y="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31" name="Freeform 96"/>
              <p:cNvSpPr>
                <a:spLocks/>
              </p:cNvSpPr>
              <p:nvPr/>
            </p:nvSpPr>
            <p:spPr bwMode="auto">
              <a:xfrm>
                <a:off x="1921" y="1550"/>
                <a:ext cx="3" cy="23"/>
              </a:xfrm>
              <a:custGeom>
                <a:avLst/>
                <a:gdLst>
                  <a:gd name="T0" fmla="*/ 0 w 6"/>
                  <a:gd name="T1" fmla="*/ 1 h 42"/>
                  <a:gd name="T2" fmla="*/ 1 w 6"/>
                  <a:gd name="T3" fmla="*/ 1 h 42"/>
                  <a:gd name="T4" fmla="*/ 1 w 6"/>
                  <a:gd name="T5" fmla="*/ 0 h 42"/>
                  <a:gd name="T6" fmla="*/ 0 60000 65536"/>
                  <a:gd name="T7" fmla="*/ 0 60000 65536"/>
                  <a:gd name="T8" fmla="*/ 0 60000 65536"/>
                </a:gdLst>
                <a:ahLst/>
                <a:cxnLst>
                  <a:cxn ang="T6">
                    <a:pos x="T0" y="T1"/>
                  </a:cxn>
                  <a:cxn ang="T7">
                    <a:pos x="T2" y="T3"/>
                  </a:cxn>
                  <a:cxn ang="T8">
                    <a:pos x="T4" y="T5"/>
                  </a:cxn>
                </a:cxnLst>
                <a:rect l="0" t="0" r="r" b="b"/>
                <a:pathLst>
                  <a:path w="6" h="42">
                    <a:moveTo>
                      <a:pt x="0" y="42"/>
                    </a:moveTo>
                    <a:cubicBezTo>
                      <a:pt x="1" y="37"/>
                      <a:pt x="3" y="33"/>
                      <a:pt x="4" y="26"/>
                    </a:cubicBezTo>
                    <a:cubicBezTo>
                      <a:pt x="5" y="19"/>
                      <a:pt x="6" y="5"/>
                      <a:pt x="6" y="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32" name="Freeform 97"/>
              <p:cNvSpPr>
                <a:spLocks/>
              </p:cNvSpPr>
              <p:nvPr/>
            </p:nvSpPr>
            <p:spPr bwMode="auto">
              <a:xfrm>
                <a:off x="1914" y="1547"/>
                <a:ext cx="3" cy="20"/>
              </a:xfrm>
              <a:custGeom>
                <a:avLst/>
                <a:gdLst>
                  <a:gd name="T0" fmla="*/ 0 w 6"/>
                  <a:gd name="T1" fmla="*/ 1 h 37"/>
                  <a:gd name="T2" fmla="*/ 1 w 6"/>
                  <a:gd name="T3" fmla="*/ 0 h 37"/>
                  <a:gd name="T4" fmla="*/ 0 60000 65536"/>
                  <a:gd name="T5" fmla="*/ 0 60000 65536"/>
                </a:gdLst>
                <a:ahLst/>
                <a:cxnLst>
                  <a:cxn ang="T4">
                    <a:pos x="T0" y="T1"/>
                  </a:cxn>
                  <a:cxn ang="T5">
                    <a:pos x="T2" y="T3"/>
                  </a:cxn>
                </a:cxnLst>
                <a:rect l="0" t="0" r="r" b="b"/>
                <a:pathLst>
                  <a:path w="6" h="37">
                    <a:moveTo>
                      <a:pt x="0" y="37"/>
                    </a:moveTo>
                    <a:cubicBezTo>
                      <a:pt x="0" y="37"/>
                      <a:pt x="3" y="18"/>
                      <a:pt x="6" y="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33" name="Freeform 98"/>
              <p:cNvSpPr>
                <a:spLocks/>
              </p:cNvSpPr>
              <p:nvPr/>
            </p:nvSpPr>
            <p:spPr bwMode="auto">
              <a:xfrm>
                <a:off x="1901" y="1426"/>
                <a:ext cx="7" cy="15"/>
              </a:xfrm>
              <a:custGeom>
                <a:avLst/>
                <a:gdLst>
                  <a:gd name="T0" fmla="*/ 0 w 12"/>
                  <a:gd name="T1" fmla="*/ 0 h 28"/>
                  <a:gd name="T2" fmla="*/ 1 w 12"/>
                  <a:gd name="T3" fmla="*/ 1 h 28"/>
                  <a:gd name="T4" fmla="*/ 0 60000 65536"/>
                  <a:gd name="T5" fmla="*/ 0 60000 65536"/>
                </a:gdLst>
                <a:ahLst/>
                <a:cxnLst>
                  <a:cxn ang="T4">
                    <a:pos x="T0" y="T1"/>
                  </a:cxn>
                  <a:cxn ang="T5">
                    <a:pos x="T2" y="T3"/>
                  </a:cxn>
                </a:cxnLst>
                <a:rect l="0" t="0" r="r" b="b"/>
                <a:pathLst>
                  <a:path w="12" h="28">
                    <a:moveTo>
                      <a:pt x="0" y="0"/>
                    </a:moveTo>
                    <a:cubicBezTo>
                      <a:pt x="5" y="11"/>
                      <a:pt x="10" y="23"/>
                      <a:pt x="12" y="28"/>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34" name="Freeform 99"/>
              <p:cNvSpPr>
                <a:spLocks/>
              </p:cNvSpPr>
              <p:nvPr/>
            </p:nvSpPr>
            <p:spPr bwMode="auto">
              <a:xfrm>
                <a:off x="1914" y="1422"/>
                <a:ext cx="3" cy="15"/>
              </a:xfrm>
              <a:custGeom>
                <a:avLst/>
                <a:gdLst>
                  <a:gd name="T0" fmla="*/ 0 w 6"/>
                  <a:gd name="T1" fmla="*/ 0 h 27"/>
                  <a:gd name="T2" fmla="*/ 1 w 6"/>
                  <a:gd name="T3" fmla="*/ 1 h 27"/>
                  <a:gd name="T4" fmla="*/ 1 w 6"/>
                  <a:gd name="T5" fmla="*/ 1 h 27"/>
                  <a:gd name="T6" fmla="*/ 0 60000 65536"/>
                  <a:gd name="T7" fmla="*/ 0 60000 65536"/>
                  <a:gd name="T8" fmla="*/ 0 60000 65536"/>
                </a:gdLst>
                <a:ahLst/>
                <a:cxnLst>
                  <a:cxn ang="T6">
                    <a:pos x="T0" y="T1"/>
                  </a:cxn>
                  <a:cxn ang="T7">
                    <a:pos x="T2" y="T3"/>
                  </a:cxn>
                  <a:cxn ang="T8">
                    <a:pos x="T4" y="T5"/>
                  </a:cxn>
                </a:cxnLst>
                <a:rect l="0" t="0" r="r" b="b"/>
                <a:pathLst>
                  <a:path w="6" h="27">
                    <a:moveTo>
                      <a:pt x="0" y="0"/>
                    </a:moveTo>
                    <a:cubicBezTo>
                      <a:pt x="0" y="4"/>
                      <a:pt x="1" y="8"/>
                      <a:pt x="2" y="12"/>
                    </a:cubicBezTo>
                    <a:cubicBezTo>
                      <a:pt x="3" y="16"/>
                      <a:pt x="5" y="24"/>
                      <a:pt x="6" y="27"/>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35" name="Freeform 100"/>
              <p:cNvSpPr>
                <a:spLocks/>
              </p:cNvSpPr>
              <p:nvPr/>
            </p:nvSpPr>
            <p:spPr bwMode="auto">
              <a:xfrm>
                <a:off x="1922" y="1424"/>
                <a:ext cx="4" cy="16"/>
              </a:xfrm>
              <a:custGeom>
                <a:avLst/>
                <a:gdLst>
                  <a:gd name="T0" fmla="*/ 1 w 6"/>
                  <a:gd name="T1" fmla="*/ 1 h 30"/>
                  <a:gd name="T2" fmla="*/ 1 w 6"/>
                  <a:gd name="T3" fmla="*/ 1 h 30"/>
                  <a:gd name="T4" fmla="*/ 0 w 6"/>
                  <a:gd name="T5" fmla="*/ 0 h 30"/>
                  <a:gd name="T6" fmla="*/ 0 60000 65536"/>
                  <a:gd name="T7" fmla="*/ 0 60000 65536"/>
                  <a:gd name="T8" fmla="*/ 0 60000 65536"/>
                </a:gdLst>
                <a:ahLst/>
                <a:cxnLst>
                  <a:cxn ang="T6">
                    <a:pos x="T0" y="T1"/>
                  </a:cxn>
                  <a:cxn ang="T7">
                    <a:pos x="T2" y="T3"/>
                  </a:cxn>
                  <a:cxn ang="T8">
                    <a:pos x="T4" y="T5"/>
                  </a:cxn>
                </a:cxnLst>
                <a:rect l="0" t="0" r="r" b="b"/>
                <a:pathLst>
                  <a:path w="6" h="30">
                    <a:moveTo>
                      <a:pt x="5" y="30"/>
                    </a:moveTo>
                    <a:cubicBezTo>
                      <a:pt x="5" y="23"/>
                      <a:pt x="6" y="17"/>
                      <a:pt x="5" y="12"/>
                    </a:cubicBezTo>
                    <a:cubicBezTo>
                      <a:pt x="4" y="7"/>
                      <a:pt x="1" y="2"/>
                      <a:pt x="0" y="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36" name="Freeform 101"/>
              <p:cNvSpPr>
                <a:spLocks/>
              </p:cNvSpPr>
              <p:nvPr/>
            </p:nvSpPr>
            <p:spPr bwMode="auto">
              <a:xfrm>
                <a:off x="2086" y="1288"/>
                <a:ext cx="236" cy="300"/>
              </a:xfrm>
              <a:custGeom>
                <a:avLst/>
                <a:gdLst>
                  <a:gd name="T0" fmla="*/ 0 w 432"/>
                  <a:gd name="T1" fmla="*/ 0 h 567"/>
                  <a:gd name="T2" fmla="*/ 1 w 432"/>
                  <a:gd name="T3" fmla="*/ 1 h 567"/>
                  <a:gd name="T4" fmla="*/ 1 w 432"/>
                  <a:gd name="T5" fmla="*/ 1 h 567"/>
                  <a:gd name="T6" fmla="*/ 1 w 432"/>
                  <a:gd name="T7" fmla="*/ 1 h 567"/>
                  <a:gd name="T8" fmla="*/ 1 w 432"/>
                  <a:gd name="T9" fmla="*/ 1 h 567"/>
                  <a:gd name="T10" fmla="*/ 1 w 432"/>
                  <a:gd name="T11" fmla="*/ 1 h 567"/>
                  <a:gd name="T12" fmla="*/ 1 w 432"/>
                  <a:gd name="T13" fmla="*/ 1 h 567"/>
                  <a:gd name="T14" fmla="*/ 1 w 432"/>
                  <a:gd name="T15" fmla="*/ 1 h 567"/>
                  <a:gd name="T16" fmla="*/ 1 w 432"/>
                  <a:gd name="T17" fmla="*/ 1 h 567"/>
                  <a:gd name="T18" fmla="*/ 1 w 432"/>
                  <a:gd name="T19" fmla="*/ 1 h 567"/>
                  <a:gd name="T20" fmla="*/ 1 w 432"/>
                  <a:gd name="T21" fmla="*/ 1 h 567"/>
                  <a:gd name="T22" fmla="*/ 1 w 432"/>
                  <a:gd name="T23" fmla="*/ 1 h 5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2" h="567">
                    <a:moveTo>
                      <a:pt x="0" y="0"/>
                    </a:moveTo>
                    <a:cubicBezTo>
                      <a:pt x="16" y="1"/>
                      <a:pt x="33" y="2"/>
                      <a:pt x="60" y="7"/>
                    </a:cubicBezTo>
                    <a:cubicBezTo>
                      <a:pt x="87" y="12"/>
                      <a:pt x="126" y="18"/>
                      <a:pt x="160" y="29"/>
                    </a:cubicBezTo>
                    <a:cubicBezTo>
                      <a:pt x="194" y="40"/>
                      <a:pt x="237" y="58"/>
                      <a:pt x="265" y="76"/>
                    </a:cubicBezTo>
                    <a:cubicBezTo>
                      <a:pt x="293" y="94"/>
                      <a:pt x="308" y="113"/>
                      <a:pt x="328" y="136"/>
                    </a:cubicBezTo>
                    <a:cubicBezTo>
                      <a:pt x="348" y="159"/>
                      <a:pt x="371" y="189"/>
                      <a:pt x="385" y="214"/>
                    </a:cubicBezTo>
                    <a:cubicBezTo>
                      <a:pt x="399" y="239"/>
                      <a:pt x="407" y="261"/>
                      <a:pt x="414" y="287"/>
                    </a:cubicBezTo>
                    <a:cubicBezTo>
                      <a:pt x="421" y="313"/>
                      <a:pt x="428" y="342"/>
                      <a:pt x="430" y="369"/>
                    </a:cubicBezTo>
                    <a:cubicBezTo>
                      <a:pt x="432" y="396"/>
                      <a:pt x="430" y="424"/>
                      <a:pt x="427" y="448"/>
                    </a:cubicBezTo>
                    <a:cubicBezTo>
                      <a:pt x="424" y="472"/>
                      <a:pt x="417" y="499"/>
                      <a:pt x="414" y="515"/>
                    </a:cubicBezTo>
                    <a:cubicBezTo>
                      <a:pt x="411" y="531"/>
                      <a:pt x="410" y="536"/>
                      <a:pt x="408" y="545"/>
                    </a:cubicBezTo>
                    <a:cubicBezTo>
                      <a:pt x="406" y="554"/>
                      <a:pt x="403" y="560"/>
                      <a:pt x="401" y="567"/>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37" name="Line 108"/>
              <p:cNvSpPr>
                <a:spLocks noChangeShapeType="1"/>
              </p:cNvSpPr>
              <p:nvPr/>
            </p:nvSpPr>
            <p:spPr bwMode="auto">
              <a:xfrm flipV="1">
                <a:off x="1951" y="1469"/>
                <a:ext cx="351" cy="15"/>
              </a:xfrm>
              <a:prstGeom prst="line">
                <a:avLst/>
              </a:prstGeom>
              <a:noFill/>
              <a:ln w="1270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38" name="Line 109"/>
              <p:cNvSpPr>
                <a:spLocks noChangeShapeType="1"/>
              </p:cNvSpPr>
              <p:nvPr/>
            </p:nvSpPr>
            <p:spPr bwMode="auto">
              <a:xfrm flipV="1">
                <a:off x="1718" y="1486"/>
                <a:ext cx="197" cy="9"/>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39" name="Freeform 117"/>
              <p:cNvSpPr>
                <a:spLocks/>
              </p:cNvSpPr>
              <p:nvPr/>
            </p:nvSpPr>
            <p:spPr bwMode="auto">
              <a:xfrm>
                <a:off x="1853" y="1407"/>
                <a:ext cx="39" cy="168"/>
              </a:xfrm>
              <a:custGeom>
                <a:avLst/>
                <a:gdLst>
                  <a:gd name="T0" fmla="*/ 1 w 69"/>
                  <a:gd name="T1" fmla="*/ 0 h 304"/>
                  <a:gd name="T2" fmla="*/ 1 w 69"/>
                  <a:gd name="T3" fmla="*/ 1 h 304"/>
                  <a:gd name="T4" fmla="*/ 1 w 69"/>
                  <a:gd name="T5" fmla="*/ 1 h 304"/>
                  <a:gd name="T6" fmla="*/ 1 w 69"/>
                  <a:gd name="T7" fmla="*/ 1 h 304"/>
                  <a:gd name="T8" fmla="*/ 1 w 69"/>
                  <a:gd name="T9" fmla="*/ 1 h 304"/>
                  <a:gd name="T10" fmla="*/ 1 w 69"/>
                  <a:gd name="T11" fmla="*/ 1 h 304"/>
                  <a:gd name="T12" fmla="*/ 1 w 69"/>
                  <a:gd name="T13" fmla="*/ 1 h 3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304">
                    <a:moveTo>
                      <a:pt x="69" y="0"/>
                    </a:moveTo>
                    <a:cubicBezTo>
                      <a:pt x="61" y="10"/>
                      <a:pt x="54" y="20"/>
                      <a:pt x="46" y="31"/>
                    </a:cubicBezTo>
                    <a:cubicBezTo>
                      <a:pt x="38" y="42"/>
                      <a:pt x="29" y="53"/>
                      <a:pt x="23" y="65"/>
                    </a:cubicBezTo>
                    <a:cubicBezTo>
                      <a:pt x="17" y="77"/>
                      <a:pt x="10" y="81"/>
                      <a:pt x="7" y="101"/>
                    </a:cubicBezTo>
                    <a:cubicBezTo>
                      <a:pt x="4" y="121"/>
                      <a:pt x="0" y="159"/>
                      <a:pt x="3" y="185"/>
                    </a:cubicBezTo>
                    <a:cubicBezTo>
                      <a:pt x="6" y="211"/>
                      <a:pt x="17" y="235"/>
                      <a:pt x="27" y="255"/>
                    </a:cubicBezTo>
                    <a:cubicBezTo>
                      <a:pt x="37" y="275"/>
                      <a:pt x="50" y="289"/>
                      <a:pt x="64" y="304"/>
                    </a:cubicBezTo>
                  </a:path>
                </a:pathLst>
              </a:custGeom>
              <a:noFill/>
              <a:ln w="127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40" name="Freeform 118"/>
              <p:cNvSpPr>
                <a:spLocks/>
              </p:cNvSpPr>
              <p:nvPr/>
            </p:nvSpPr>
            <p:spPr bwMode="auto">
              <a:xfrm>
                <a:off x="1881" y="1411"/>
                <a:ext cx="9" cy="161"/>
              </a:xfrm>
              <a:custGeom>
                <a:avLst/>
                <a:gdLst>
                  <a:gd name="T0" fmla="*/ 1 w 17"/>
                  <a:gd name="T1" fmla="*/ 1 h 303"/>
                  <a:gd name="T2" fmla="*/ 1 w 17"/>
                  <a:gd name="T3" fmla="*/ 1 h 303"/>
                  <a:gd name="T4" fmla="*/ 1 w 17"/>
                  <a:gd name="T5" fmla="*/ 1 h 303"/>
                  <a:gd name="T6" fmla="*/ 1 w 17"/>
                  <a:gd name="T7" fmla="*/ 1 h 303"/>
                  <a:gd name="T8" fmla="*/ 1 w 17"/>
                  <a:gd name="T9" fmla="*/ 1 h 303"/>
                  <a:gd name="T10" fmla="*/ 1 w 17"/>
                  <a:gd name="T11" fmla="*/ 1 h 303"/>
                  <a:gd name="T12" fmla="*/ 1 w 17"/>
                  <a:gd name="T13" fmla="*/ 1 h 303"/>
                  <a:gd name="T14" fmla="*/ 1 w 17"/>
                  <a:gd name="T15" fmla="*/ 1 h 303"/>
                  <a:gd name="T16" fmla="*/ 1 w 17"/>
                  <a:gd name="T17" fmla="*/ 1 h 303"/>
                  <a:gd name="T18" fmla="*/ 1 w 17"/>
                  <a:gd name="T19" fmla="*/ 1 h 303"/>
                  <a:gd name="T20" fmla="*/ 1 w 17"/>
                  <a:gd name="T21" fmla="*/ 1 h 303"/>
                  <a:gd name="T22" fmla="*/ 1 w 17"/>
                  <a:gd name="T23" fmla="*/ 1 h 303"/>
                  <a:gd name="T24" fmla="*/ 1 w 17"/>
                  <a:gd name="T25" fmla="*/ 0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 h="303">
                    <a:moveTo>
                      <a:pt x="12" y="303"/>
                    </a:moveTo>
                    <a:cubicBezTo>
                      <a:pt x="11" y="286"/>
                      <a:pt x="10" y="270"/>
                      <a:pt x="9" y="260"/>
                    </a:cubicBezTo>
                    <a:cubicBezTo>
                      <a:pt x="8" y="250"/>
                      <a:pt x="4" y="248"/>
                      <a:pt x="3" y="240"/>
                    </a:cubicBezTo>
                    <a:cubicBezTo>
                      <a:pt x="2" y="232"/>
                      <a:pt x="3" y="217"/>
                      <a:pt x="3" y="209"/>
                    </a:cubicBezTo>
                    <a:cubicBezTo>
                      <a:pt x="3" y="201"/>
                      <a:pt x="3" y="197"/>
                      <a:pt x="3" y="192"/>
                    </a:cubicBezTo>
                    <a:cubicBezTo>
                      <a:pt x="3" y="187"/>
                      <a:pt x="1" y="185"/>
                      <a:pt x="1" y="177"/>
                    </a:cubicBezTo>
                    <a:cubicBezTo>
                      <a:pt x="1" y="169"/>
                      <a:pt x="1" y="152"/>
                      <a:pt x="1" y="143"/>
                    </a:cubicBezTo>
                    <a:cubicBezTo>
                      <a:pt x="1" y="134"/>
                      <a:pt x="0" y="128"/>
                      <a:pt x="2" y="123"/>
                    </a:cubicBezTo>
                    <a:cubicBezTo>
                      <a:pt x="4" y="118"/>
                      <a:pt x="13" y="118"/>
                      <a:pt x="15" y="110"/>
                    </a:cubicBezTo>
                    <a:cubicBezTo>
                      <a:pt x="17" y="102"/>
                      <a:pt x="17" y="85"/>
                      <a:pt x="16" y="77"/>
                    </a:cubicBezTo>
                    <a:cubicBezTo>
                      <a:pt x="15" y="69"/>
                      <a:pt x="8" y="72"/>
                      <a:pt x="8" y="63"/>
                    </a:cubicBezTo>
                    <a:cubicBezTo>
                      <a:pt x="8" y="54"/>
                      <a:pt x="13" y="34"/>
                      <a:pt x="14" y="24"/>
                    </a:cubicBezTo>
                    <a:cubicBezTo>
                      <a:pt x="15" y="14"/>
                      <a:pt x="15" y="7"/>
                      <a:pt x="16" y="0"/>
                    </a:cubicBezTo>
                  </a:path>
                </a:pathLst>
              </a:custGeom>
              <a:noFill/>
              <a:ln w="127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41" name="Freeform 119"/>
              <p:cNvSpPr>
                <a:spLocks/>
              </p:cNvSpPr>
              <p:nvPr/>
            </p:nvSpPr>
            <p:spPr bwMode="auto">
              <a:xfrm>
                <a:off x="1828" y="1254"/>
                <a:ext cx="554" cy="490"/>
              </a:xfrm>
              <a:custGeom>
                <a:avLst/>
                <a:gdLst>
                  <a:gd name="T0" fmla="*/ 1 w 1015"/>
                  <a:gd name="T1" fmla="*/ 1 h 923"/>
                  <a:gd name="T2" fmla="*/ 1 w 1015"/>
                  <a:gd name="T3" fmla="*/ 1 h 923"/>
                  <a:gd name="T4" fmla="*/ 1 w 1015"/>
                  <a:gd name="T5" fmla="*/ 1 h 923"/>
                  <a:gd name="T6" fmla="*/ 1 w 1015"/>
                  <a:gd name="T7" fmla="*/ 1 h 923"/>
                  <a:gd name="T8" fmla="*/ 1 w 1015"/>
                  <a:gd name="T9" fmla="*/ 1 h 923"/>
                  <a:gd name="T10" fmla="*/ 1 w 1015"/>
                  <a:gd name="T11" fmla="*/ 1 h 923"/>
                  <a:gd name="T12" fmla="*/ 1 w 1015"/>
                  <a:gd name="T13" fmla="*/ 1 h 923"/>
                  <a:gd name="T14" fmla="*/ 1 w 1015"/>
                  <a:gd name="T15" fmla="*/ 1 h 923"/>
                  <a:gd name="T16" fmla="*/ 1 w 1015"/>
                  <a:gd name="T17" fmla="*/ 1 h 923"/>
                  <a:gd name="T18" fmla="*/ 1 w 1015"/>
                  <a:gd name="T19" fmla="*/ 1 h 923"/>
                  <a:gd name="T20" fmla="*/ 1 w 1015"/>
                  <a:gd name="T21" fmla="*/ 1 h 923"/>
                  <a:gd name="T22" fmla="*/ 1 w 1015"/>
                  <a:gd name="T23" fmla="*/ 1 h 923"/>
                  <a:gd name="T24" fmla="*/ 1 w 1015"/>
                  <a:gd name="T25" fmla="*/ 1 h 923"/>
                  <a:gd name="T26" fmla="*/ 1 w 1015"/>
                  <a:gd name="T27" fmla="*/ 1 h 923"/>
                  <a:gd name="T28" fmla="*/ 1 w 1015"/>
                  <a:gd name="T29" fmla="*/ 1 h 923"/>
                  <a:gd name="T30" fmla="*/ 1 w 1015"/>
                  <a:gd name="T31" fmla="*/ 1 h 923"/>
                  <a:gd name="T32" fmla="*/ 1 w 1015"/>
                  <a:gd name="T33" fmla="*/ 1 h 923"/>
                  <a:gd name="T34" fmla="*/ 1 w 1015"/>
                  <a:gd name="T35" fmla="*/ 1 h 923"/>
                  <a:gd name="T36" fmla="*/ 1 w 1015"/>
                  <a:gd name="T37" fmla="*/ 1 h 923"/>
                  <a:gd name="T38" fmla="*/ 1 w 1015"/>
                  <a:gd name="T39" fmla="*/ 1 h 923"/>
                  <a:gd name="T40" fmla="*/ 1 w 1015"/>
                  <a:gd name="T41" fmla="*/ 1 h 923"/>
                  <a:gd name="T42" fmla="*/ 1 w 1015"/>
                  <a:gd name="T43" fmla="*/ 1 h 923"/>
                  <a:gd name="T44" fmla="*/ 1 w 1015"/>
                  <a:gd name="T45" fmla="*/ 1 h 923"/>
                  <a:gd name="T46" fmla="*/ 1 w 1015"/>
                  <a:gd name="T47" fmla="*/ 1 h 923"/>
                  <a:gd name="T48" fmla="*/ 1 w 1015"/>
                  <a:gd name="T49" fmla="*/ 1 h 923"/>
                  <a:gd name="T50" fmla="*/ 1 w 1015"/>
                  <a:gd name="T51" fmla="*/ 1 h 923"/>
                  <a:gd name="T52" fmla="*/ 1 w 1015"/>
                  <a:gd name="T53" fmla="*/ 1 h 923"/>
                  <a:gd name="T54" fmla="*/ 1 w 1015"/>
                  <a:gd name="T55" fmla="*/ 1 h 923"/>
                  <a:gd name="T56" fmla="*/ 1 w 1015"/>
                  <a:gd name="T57" fmla="*/ 1 h 923"/>
                  <a:gd name="T58" fmla="*/ 1 w 1015"/>
                  <a:gd name="T59" fmla="*/ 1 h 923"/>
                  <a:gd name="T60" fmla="*/ 1 w 1015"/>
                  <a:gd name="T61" fmla="*/ 1 h 923"/>
                  <a:gd name="T62" fmla="*/ 1 w 1015"/>
                  <a:gd name="T63" fmla="*/ 1 h 923"/>
                  <a:gd name="T64" fmla="*/ 1 w 1015"/>
                  <a:gd name="T65" fmla="*/ 1 h 923"/>
                  <a:gd name="T66" fmla="*/ 1 w 1015"/>
                  <a:gd name="T67" fmla="*/ 1 h 923"/>
                  <a:gd name="T68" fmla="*/ 1 w 1015"/>
                  <a:gd name="T69" fmla="*/ 1 h 923"/>
                  <a:gd name="T70" fmla="*/ 1 w 1015"/>
                  <a:gd name="T71" fmla="*/ 1 h 923"/>
                  <a:gd name="T72" fmla="*/ 1 w 1015"/>
                  <a:gd name="T73" fmla="*/ 1 h 923"/>
                  <a:gd name="T74" fmla="*/ 1 w 1015"/>
                  <a:gd name="T75" fmla="*/ 1 h 9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15" h="923">
                    <a:moveTo>
                      <a:pt x="1015" y="649"/>
                    </a:moveTo>
                    <a:cubicBezTo>
                      <a:pt x="1000" y="642"/>
                      <a:pt x="985" y="636"/>
                      <a:pt x="975" y="632"/>
                    </a:cubicBezTo>
                    <a:cubicBezTo>
                      <a:pt x="965" y="628"/>
                      <a:pt x="957" y="632"/>
                      <a:pt x="953" y="625"/>
                    </a:cubicBezTo>
                    <a:cubicBezTo>
                      <a:pt x="949" y="618"/>
                      <a:pt x="949" y="604"/>
                      <a:pt x="951" y="587"/>
                    </a:cubicBezTo>
                    <a:cubicBezTo>
                      <a:pt x="953" y="570"/>
                      <a:pt x="962" y="546"/>
                      <a:pt x="964" y="524"/>
                    </a:cubicBezTo>
                    <a:cubicBezTo>
                      <a:pt x="966" y="502"/>
                      <a:pt x="965" y="480"/>
                      <a:pt x="964" y="455"/>
                    </a:cubicBezTo>
                    <a:cubicBezTo>
                      <a:pt x="963" y="430"/>
                      <a:pt x="960" y="399"/>
                      <a:pt x="955" y="372"/>
                    </a:cubicBezTo>
                    <a:cubicBezTo>
                      <a:pt x="950" y="345"/>
                      <a:pt x="942" y="319"/>
                      <a:pt x="932" y="293"/>
                    </a:cubicBezTo>
                    <a:cubicBezTo>
                      <a:pt x="922" y="267"/>
                      <a:pt x="911" y="246"/>
                      <a:pt x="893" y="217"/>
                    </a:cubicBezTo>
                    <a:cubicBezTo>
                      <a:pt x="875" y="188"/>
                      <a:pt x="852" y="147"/>
                      <a:pt x="826" y="120"/>
                    </a:cubicBezTo>
                    <a:cubicBezTo>
                      <a:pt x="800" y="93"/>
                      <a:pt x="774" y="73"/>
                      <a:pt x="739" y="54"/>
                    </a:cubicBezTo>
                    <a:cubicBezTo>
                      <a:pt x="704" y="35"/>
                      <a:pt x="670" y="16"/>
                      <a:pt x="617" y="8"/>
                    </a:cubicBezTo>
                    <a:cubicBezTo>
                      <a:pt x="564" y="0"/>
                      <a:pt x="471" y="1"/>
                      <a:pt x="419" y="7"/>
                    </a:cubicBezTo>
                    <a:cubicBezTo>
                      <a:pt x="367" y="13"/>
                      <a:pt x="335" y="27"/>
                      <a:pt x="303" y="42"/>
                    </a:cubicBezTo>
                    <a:cubicBezTo>
                      <a:pt x="271" y="57"/>
                      <a:pt x="245" y="82"/>
                      <a:pt x="227" y="95"/>
                    </a:cubicBezTo>
                    <a:cubicBezTo>
                      <a:pt x="209" y="108"/>
                      <a:pt x="208" y="109"/>
                      <a:pt x="196" y="120"/>
                    </a:cubicBezTo>
                    <a:cubicBezTo>
                      <a:pt x="184" y="131"/>
                      <a:pt x="169" y="146"/>
                      <a:pt x="155" y="162"/>
                    </a:cubicBezTo>
                    <a:cubicBezTo>
                      <a:pt x="141" y="178"/>
                      <a:pt x="121" y="205"/>
                      <a:pt x="112" y="218"/>
                    </a:cubicBezTo>
                    <a:cubicBezTo>
                      <a:pt x="103" y="231"/>
                      <a:pt x="103" y="234"/>
                      <a:pt x="98" y="243"/>
                    </a:cubicBezTo>
                    <a:cubicBezTo>
                      <a:pt x="93" y="252"/>
                      <a:pt x="88" y="265"/>
                      <a:pt x="82" y="275"/>
                    </a:cubicBezTo>
                    <a:cubicBezTo>
                      <a:pt x="76" y="285"/>
                      <a:pt x="71" y="294"/>
                      <a:pt x="64" y="302"/>
                    </a:cubicBezTo>
                    <a:cubicBezTo>
                      <a:pt x="57" y="310"/>
                      <a:pt x="47" y="313"/>
                      <a:pt x="39" y="325"/>
                    </a:cubicBezTo>
                    <a:cubicBezTo>
                      <a:pt x="31" y="337"/>
                      <a:pt x="21" y="351"/>
                      <a:pt x="15" y="372"/>
                    </a:cubicBezTo>
                    <a:cubicBezTo>
                      <a:pt x="9" y="393"/>
                      <a:pt x="2" y="424"/>
                      <a:pt x="1" y="450"/>
                    </a:cubicBezTo>
                    <a:cubicBezTo>
                      <a:pt x="0" y="476"/>
                      <a:pt x="4" y="503"/>
                      <a:pt x="11" y="528"/>
                    </a:cubicBezTo>
                    <a:cubicBezTo>
                      <a:pt x="18" y="553"/>
                      <a:pt x="21" y="569"/>
                      <a:pt x="44" y="602"/>
                    </a:cubicBezTo>
                    <a:cubicBezTo>
                      <a:pt x="67" y="635"/>
                      <a:pt x="121" y="696"/>
                      <a:pt x="146" y="726"/>
                    </a:cubicBezTo>
                    <a:cubicBezTo>
                      <a:pt x="171" y="756"/>
                      <a:pt x="170" y="759"/>
                      <a:pt x="193" y="780"/>
                    </a:cubicBezTo>
                    <a:cubicBezTo>
                      <a:pt x="216" y="801"/>
                      <a:pt x="255" y="834"/>
                      <a:pt x="285" y="852"/>
                    </a:cubicBezTo>
                    <a:cubicBezTo>
                      <a:pt x="315" y="870"/>
                      <a:pt x="332" y="878"/>
                      <a:pt x="374" y="889"/>
                    </a:cubicBezTo>
                    <a:cubicBezTo>
                      <a:pt x="416" y="900"/>
                      <a:pt x="495" y="917"/>
                      <a:pt x="538" y="920"/>
                    </a:cubicBezTo>
                    <a:cubicBezTo>
                      <a:pt x="581" y="923"/>
                      <a:pt x="601" y="917"/>
                      <a:pt x="634" y="907"/>
                    </a:cubicBezTo>
                    <a:cubicBezTo>
                      <a:pt x="667" y="897"/>
                      <a:pt x="703" y="876"/>
                      <a:pt x="734" y="857"/>
                    </a:cubicBezTo>
                    <a:cubicBezTo>
                      <a:pt x="765" y="838"/>
                      <a:pt x="800" y="810"/>
                      <a:pt x="821" y="794"/>
                    </a:cubicBezTo>
                    <a:cubicBezTo>
                      <a:pt x="842" y="778"/>
                      <a:pt x="849" y="767"/>
                      <a:pt x="861" y="761"/>
                    </a:cubicBezTo>
                    <a:cubicBezTo>
                      <a:pt x="873" y="755"/>
                      <a:pt x="880" y="753"/>
                      <a:pt x="895" y="759"/>
                    </a:cubicBezTo>
                    <a:cubicBezTo>
                      <a:pt x="910" y="765"/>
                      <a:pt x="929" y="786"/>
                      <a:pt x="949" y="800"/>
                    </a:cubicBezTo>
                    <a:cubicBezTo>
                      <a:pt x="969" y="814"/>
                      <a:pt x="991" y="828"/>
                      <a:pt x="1013" y="842"/>
                    </a:cubicBezTo>
                  </a:path>
                </a:pathLst>
              </a:custGeom>
              <a:noFill/>
              <a:ln w="1905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42" name="Text Box 140"/>
              <p:cNvSpPr txBox="1">
                <a:spLocks noChangeArrowheads="1"/>
              </p:cNvSpPr>
              <p:nvPr/>
            </p:nvSpPr>
            <p:spPr bwMode="auto">
              <a:xfrm>
                <a:off x="1911" y="1026"/>
                <a:ext cx="278"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de-CH" sz="1400" b="1" dirty="0" smtClean="0">
                    <a:solidFill>
                      <a:srgbClr val="000000"/>
                    </a:solidFill>
                    <a:latin typeface="Calibri" pitchFamily="34" charset="0"/>
                    <a:cs typeface="Calibri" pitchFamily="34" charset="0"/>
                  </a:rPr>
                  <a:t>Eye</a:t>
                </a:r>
                <a:endParaRPr lang="de-CH" sz="1400" b="1" dirty="0">
                  <a:solidFill>
                    <a:srgbClr val="000000"/>
                  </a:solidFill>
                  <a:latin typeface="Calibri" pitchFamily="34" charset="0"/>
                  <a:cs typeface="Calibri" pitchFamily="34" charset="0"/>
                </a:endParaRPr>
              </a:p>
            </p:txBody>
          </p:sp>
          <p:sp>
            <p:nvSpPr>
              <p:cNvPr id="43" name="Text Box 142"/>
              <p:cNvSpPr txBox="1">
                <a:spLocks noChangeArrowheads="1"/>
              </p:cNvSpPr>
              <p:nvPr/>
            </p:nvSpPr>
            <p:spPr bwMode="auto">
              <a:xfrm>
                <a:off x="2029" y="1525"/>
                <a:ext cx="290"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de-CH" sz="800" b="1">
                    <a:solidFill>
                      <a:srgbClr val="000000"/>
                    </a:solidFill>
                    <a:latin typeface="Calibri" pitchFamily="34" charset="0"/>
                    <a:cs typeface="Calibri" pitchFamily="34" charset="0"/>
                  </a:rPr>
                  <a:t>Retina</a:t>
                </a:r>
              </a:p>
            </p:txBody>
          </p:sp>
          <p:sp>
            <p:nvSpPr>
              <p:cNvPr id="44" name="Line 143"/>
              <p:cNvSpPr>
                <a:spLocks noChangeShapeType="1"/>
              </p:cNvSpPr>
              <p:nvPr/>
            </p:nvSpPr>
            <p:spPr bwMode="auto">
              <a:xfrm flipH="1">
                <a:off x="1950" y="1438"/>
                <a:ext cx="65" cy="18"/>
              </a:xfrm>
              <a:prstGeom prst="line">
                <a:avLst/>
              </a:prstGeom>
              <a:noFill/>
              <a:ln w="9525">
                <a:solidFill>
                  <a:schemeClr val="tx1"/>
                </a:solidFill>
                <a:round/>
                <a:headEnd/>
                <a:tailEnd type="stealth"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45" name="Line 144"/>
              <p:cNvSpPr>
                <a:spLocks noChangeShapeType="1"/>
              </p:cNvSpPr>
              <p:nvPr/>
            </p:nvSpPr>
            <p:spPr bwMode="auto">
              <a:xfrm>
                <a:off x="2211" y="1607"/>
                <a:ext cx="37" cy="34"/>
              </a:xfrm>
              <a:prstGeom prst="line">
                <a:avLst/>
              </a:prstGeom>
              <a:noFill/>
              <a:ln w="9525">
                <a:solidFill>
                  <a:schemeClr val="tx1"/>
                </a:solidFill>
                <a:round/>
                <a:headEnd/>
                <a:tailEnd type="stealth"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grpSp>
        <p:sp>
          <p:nvSpPr>
            <p:cNvPr id="14" name="Line 49"/>
            <p:cNvSpPr>
              <a:spLocks noChangeShapeType="1"/>
            </p:cNvSpPr>
            <p:nvPr/>
          </p:nvSpPr>
          <p:spPr bwMode="auto">
            <a:xfrm>
              <a:off x="4642669" y="2423243"/>
              <a:ext cx="576263" cy="71438"/>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15" name="Line 65"/>
            <p:cNvSpPr>
              <a:spLocks noChangeShapeType="1"/>
            </p:cNvSpPr>
            <p:nvPr/>
          </p:nvSpPr>
          <p:spPr bwMode="auto">
            <a:xfrm>
              <a:off x="2482082" y="2205756"/>
              <a:ext cx="1134715" cy="10542"/>
            </a:xfrm>
            <a:prstGeom prst="line">
              <a:avLst/>
            </a:prstGeom>
            <a:noFill/>
            <a:ln w="762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16" name="Text Box 76"/>
            <p:cNvSpPr txBox="1">
              <a:spLocks noChangeArrowheads="1"/>
            </p:cNvSpPr>
            <p:nvPr/>
          </p:nvSpPr>
          <p:spPr bwMode="auto">
            <a:xfrm>
              <a:off x="934716" y="2997298"/>
              <a:ext cx="1800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r>
                <a:rPr lang="de-CH" sz="1800" b="1" dirty="0" smtClean="0">
                  <a:solidFill>
                    <a:srgbClr val="006600"/>
                  </a:solidFill>
                  <a:latin typeface="Calibri" pitchFamily="34" charset="0"/>
                  <a:cs typeface="Calibri" pitchFamily="34" charset="0"/>
                </a:rPr>
                <a:t>«Zeitgeber»</a:t>
              </a:r>
              <a:endParaRPr lang="de-CH" sz="1800" b="1" dirty="0">
                <a:solidFill>
                  <a:srgbClr val="006600"/>
                </a:solidFill>
                <a:latin typeface="Calibri" pitchFamily="34" charset="0"/>
                <a:cs typeface="Calibri" pitchFamily="34" charset="0"/>
              </a:endParaRPr>
            </a:p>
          </p:txBody>
        </p:sp>
        <p:grpSp>
          <p:nvGrpSpPr>
            <p:cNvPr id="17" name="Group 83"/>
            <p:cNvGrpSpPr>
              <a:grpSpLocks/>
            </p:cNvGrpSpPr>
            <p:nvPr/>
          </p:nvGrpSpPr>
          <p:grpSpPr bwMode="auto">
            <a:xfrm>
              <a:off x="1115617" y="1602236"/>
              <a:ext cx="1295028" cy="1322708"/>
              <a:chOff x="158" y="799"/>
              <a:chExt cx="998" cy="999"/>
            </a:xfrm>
          </p:grpSpPr>
          <p:pic>
            <p:nvPicPr>
              <p:cNvPr id="19" name="Picture 23" descr="Erde-helldunk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 y="799"/>
                <a:ext cx="998" cy="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56"/>
              <p:cNvSpPr>
                <a:spLocks noChangeArrowheads="1"/>
              </p:cNvSpPr>
              <p:nvPr/>
            </p:nvSpPr>
            <p:spPr bwMode="auto">
              <a:xfrm>
                <a:off x="204" y="845"/>
                <a:ext cx="273" cy="273"/>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latin typeface="Calibri" pitchFamily="34" charset="0"/>
                  <a:ea typeface="ＭＳ Ｐゴシック" pitchFamily="34" charset="-128"/>
                  <a:cs typeface="Calibri" pitchFamily="34" charset="0"/>
                </a:endParaRPr>
              </a:p>
            </p:txBody>
          </p:sp>
          <p:sp>
            <p:nvSpPr>
              <p:cNvPr id="21" name="AutoShape 82"/>
              <p:cNvSpPr>
                <a:spLocks noChangeArrowheads="1"/>
              </p:cNvSpPr>
              <p:nvPr/>
            </p:nvSpPr>
            <p:spPr bwMode="auto">
              <a:xfrm>
                <a:off x="884" y="890"/>
                <a:ext cx="182" cy="227"/>
              </a:xfrm>
              <a:prstGeom prst="moon">
                <a:avLst>
                  <a:gd name="adj" fmla="val 50000"/>
                </a:avLst>
              </a:prstGeom>
              <a:solidFill>
                <a:srgbClr val="BABF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latin typeface="Calibri" pitchFamily="34" charset="0"/>
                  <a:ea typeface="ＭＳ Ｐゴシック" pitchFamily="34" charset="-128"/>
                  <a:cs typeface="Calibri" pitchFamily="34" charset="0"/>
                </a:endParaRPr>
              </a:p>
            </p:txBody>
          </p:sp>
        </p:grpSp>
        <p:sp>
          <p:nvSpPr>
            <p:cNvPr id="18" name="Textfeld 86"/>
            <p:cNvSpPr txBox="1">
              <a:spLocks noChangeArrowheads="1"/>
            </p:cNvSpPr>
            <p:nvPr/>
          </p:nvSpPr>
          <p:spPr bwMode="auto">
            <a:xfrm>
              <a:off x="659632" y="1037356"/>
              <a:ext cx="2951162" cy="376237"/>
            </a:xfrm>
            <a:prstGeom prst="rect">
              <a:avLst/>
            </a:prstGeom>
            <a:solidFill>
              <a:schemeClr val="bg1"/>
            </a:solidFill>
            <a:ln w="9525">
              <a:solidFill>
                <a:srgbClr val="006600"/>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de-CH" sz="1800" b="1" dirty="0" smtClean="0">
                  <a:solidFill>
                    <a:srgbClr val="006600"/>
                  </a:solidFill>
                  <a:latin typeface="Calibri" pitchFamily="34" charset="0"/>
                  <a:cs typeface="Calibri" pitchFamily="34" charset="0"/>
                </a:rPr>
                <a:t>24-h </a:t>
              </a:r>
              <a:r>
                <a:rPr lang="de-CH" sz="1800" b="1" dirty="0" err="1" smtClean="0">
                  <a:solidFill>
                    <a:srgbClr val="006600"/>
                  </a:solidFill>
                  <a:latin typeface="Calibri" pitchFamily="34" charset="0"/>
                  <a:cs typeface="Calibri" pitchFamily="34" charset="0"/>
                </a:rPr>
                <a:t>rhythms</a:t>
              </a:r>
              <a:endParaRPr lang="de-CH" sz="1800" b="1" dirty="0">
                <a:solidFill>
                  <a:srgbClr val="006600"/>
                </a:solidFill>
                <a:latin typeface="Calibri" pitchFamily="34" charset="0"/>
                <a:cs typeface="Calibri" pitchFamily="34" charset="0"/>
              </a:endParaRPr>
            </a:p>
          </p:txBody>
        </p:sp>
      </p:grpSp>
      <p:grpSp>
        <p:nvGrpSpPr>
          <p:cNvPr id="46" name="Gruppieren 3"/>
          <p:cNvGrpSpPr>
            <a:grpSpLocks/>
          </p:cNvGrpSpPr>
          <p:nvPr/>
        </p:nvGrpSpPr>
        <p:grpSpPr bwMode="auto">
          <a:xfrm>
            <a:off x="4314576" y="4364707"/>
            <a:ext cx="4146550" cy="2130425"/>
            <a:chOff x="4241032" y="4293318"/>
            <a:chExt cx="4147069" cy="2130152"/>
          </a:xfrm>
        </p:grpSpPr>
        <p:sp>
          <p:nvSpPr>
            <p:cNvPr id="47" name="Rechteck 46"/>
            <p:cNvSpPr/>
            <p:nvPr/>
          </p:nvSpPr>
          <p:spPr>
            <a:xfrm>
              <a:off x="4241032" y="4293318"/>
              <a:ext cx="4147069" cy="1007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CH">
                <a:solidFill>
                  <a:srgbClr val="FFFFFF"/>
                </a:solidFill>
                <a:latin typeface="Calibri" pitchFamily="34" charset="0"/>
                <a:cs typeface="Calibri" pitchFamily="34" charset="0"/>
              </a:endParaRPr>
            </a:p>
          </p:txBody>
        </p:sp>
        <p:sp>
          <p:nvSpPr>
            <p:cNvPr id="48" name="AutoShape 88"/>
            <p:cNvSpPr>
              <a:spLocks noChangeArrowheads="1"/>
            </p:cNvSpPr>
            <p:nvPr/>
          </p:nvSpPr>
          <p:spPr bwMode="auto">
            <a:xfrm>
              <a:off x="4787875" y="5445570"/>
              <a:ext cx="1223963" cy="977900"/>
            </a:xfrm>
            <a:prstGeom prst="flowChartAlternateProcess">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latin typeface="Calibri" pitchFamily="34" charset="0"/>
                <a:ea typeface="ＭＳ Ｐゴシック" pitchFamily="34" charset="-128"/>
                <a:cs typeface="Calibri" pitchFamily="34" charset="0"/>
              </a:endParaRPr>
            </a:p>
          </p:txBody>
        </p:sp>
        <p:pic>
          <p:nvPicPr>
            <p:cNvPr id="49" name="Picture 175" descr="leber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669" y="4561606"/>
              <a:ext cx="793750" cy="60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Grafik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36419" y="4364757"/>
              <a:ext cx="88143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Grafik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15919" y="4509218"/>
              <a:ext cx="514867" cy="5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Grafik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24387" y="5553520"/>
              <a:ext cx="1150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 Box 77"/>
            <p:cNvSpPr txBox="1">
              <a:spLocks noChangeArrowheads="1"/>
            </p:cNvSpPr>
            <p:nvPr/>
          </p:nvSpPr>
          <p:spPr bwMode="auto">
            <a:xfrm>
              <a:off x="6026673" y="5628393"/>
              <a:ext cx="2361428" cy="646248"/>
            </a:xfrm>
            <a:prstGeom prst="rect">
              <a:avLst/>
            </a:prstGeom>
            <a:solidFill>
              <a:schemeClr val="bg1"/>
            </a:solidFill>
            <a:ln>
              <a:noFill/>
            </a:ln>
            <a:effectLst/>
            <a:extLs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r>
                <a:rPr lang="de-CH" sz="1800" b="1" dirty="0" err="1" smtClean="0">
                  <a:solidFill>
                    <a:srgbClr val="CC0000"/>
                  </a:solidFill>
                  <a:latin typeface="Calibri" pitchFamily="34" charset="0"/>
                  <a:cs typeface="Calibri" pitchFamily="34" charset="0"/>
                </a:rPr>
                <a:t>Oscillation</a:t>
              </a:r>
              <a:r>
                <a:rPr lang="de-CH" sz="1800" b="1" dirty="0" smtClean="0">
                  <a:solidFill>
                    <a:srgbClr val="CC0000"/>
                  </a:solidFill>
                  <a:latin typeface="Calibri" pitchFamily="34" charset="0"/>
                  <a:cs typeface="Calibri" pitchFamily="34" charset="0"/>
                </a:rPr>
                <a:t> in </a:t>
              </a:r>
              <a:r>
                <a:rPr lang="de-CH" sz="1800" b="1" dirty="0" err="1" smtClean="0">
                  <a:solidFill>
                    <a:srgbClr val="CC0000"/>
                  </a:solidFill>
                  <a:latin typeface="Calibri" pitchFamily="34" charset="0"/>
                  <a:cs typeface="Calibri" pitchFamily="34" charset="0"/>
                </a:rPr>
                <a:t>cells</a:t>
              </a:r>
              <a:r>
                <a:rPr lang="de-CH" sz="1800" b="1" dirty="0" smtClean="0">
                  <a:solidFill>
                    <a:srgbClr val="CC0000"/>
                  </a:solidFill>
                  <a:latin typeface="Calibri" pitchFamily="34" charset="0"/>
                  <a:cs typeface="Calibri" pitchFamily="34" charset="0"/>
                </a:rPr>
                <a:t> (genes)</a:t>
              </a:r>
              <a:endParaRPr lang="de-CH" sz="1800" b="1" dirty="0">
                <a:solidFill>
                  <a:srgbClr val="CC0000"/>
                </a:solidFill>
                <a:latin typeface="Calibri" pitchFamily="34" charset="0"/>
                <a:cs typeface="Calibri" pitchFamily="34" charset="0"/>
              </a:endParaRPr>
            </a:p>
          </p:txBody>
        </p:sp>
        <p:sp>
          <p:nvSpPr>
            <p:cNvPr id="54" name="Text Box 77"/>
            <p:cNvSpPr txBox="1">
              <a:spLocks noChangeArrowheads="1"/>
            </p:cNvSpPr>
            <p:nvPr/>
          </p:nvSpPr>
          <p:spPr bwMode="auto">
            <a:xfrm>
              <a:off x="6946651" y="4293715"/>
              <a:ext cx="1441450" cy="646248"/>
            </a:xfrm>
            <a:prstGeom prst="rect">
              <a:avLst/>
            </a:prstGeom>
            <a:solidFill>
              <a:schemeClr val="bg1"/>
            </a:solidFill>
            <a:ln>
              <a:noFill/>
            </a:ln>
            <a:effectLst/>
            <a:extLs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r>
                <a:rPr lang="de-CH" sz="1800" b="1" dirty="0" err="1" smtClean="0">
                  <a:solidFill>
                    <a:srgbClr val="CC0000"/>
                  </a:solidFill>
                  <a:latin typeface="Calibri" pitchFamily="34" charset="0"/>
                  <a:cs typeface="Calibri" pitchFamily="34" charset="0"/>
                </a:rPr>
                <a:t>Oscillation</a:t>
              </a:r>
              <a:r>
                <a:rPr lang="de-CH" sz="1800" b="1" dirty="0" smtClean="0">
                  <a:solidFill>
                    <a:srgbClr val="CC0000"/>
                  </a:solidFill>
                  <a:latin typeface="Calibri" pitchFamily="34" charset="0"/>
                  <a:cs typeface="Calibri" pitchFamily="34" charset="0"/>
                </a:rPr>
                <a:t> in </a:t>
              </a:r>
              <a:r>
                <a:rPr lang="de-CH" sz="1800" b="1" dirty="0" err="1" smtClean="0">
                  <a:solidFill>
                    <a:srgbClr val="CC0000"/>
                  </a:solidFill>
                  <a:latin typeface="Calibri" pitchFamily="34" charset="0"/>
                  <a:cs typeface="Calibri" pitchFamily="34" charset="0"/>
                </a:rPr>
                <a:t>organs</a:t>
              </a:r>
              <a:endParaRPr lang="de-CH" sz="1800" b="1" dirty="0">
                <a:solidFill>
                  <a:srgbClr val="CC0000"/>
                </a:solidFill>
                <a:latin typeface="Calibri" pitchFamily="34" charset="0"/>
                <a:cs typeface="Calibri" pitchFamily="34" charset="0"/>
              </a:endParaRPr>
            </a:p>
          </p:txBody>
        </p:sp>
      </p:grpSp>
      <p:pic>
        <p:nvPicPr>
          <p:cNvPr id="55" name="Grafik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233739" y="2199357"/>
            <a:ext cx="40957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uppieren 55"/>
          <p:cNvGrpSpPr>
            <a:grpSpLocks/>
          </p:cNvGrpSpPr>
          <p:nvPr/>
        </p:nvGrpSpPr>
        <p:grpSpPr bwMode="auto">
          <a:xfrm>
            <a:off x="5314701" y="2708945"/>
            <a:ext cx="3074988" cy="3584575"/>
            <a:chOff x="5242545" y="2636838"/>
            <a:chExt cx="3074368" cy="3584161"/>
          </a:xfrm>
        </p:grpSpPr>
        <p:grpSp>
          <p:nvGrpSpPr>
            <p:cNvPr id="57" name="Gruppieren 4"/>
            <p:cNvGrpSpPr>
              <a:grpSpLocks/>
            </p:cNvGrpSpPr>
            <p:nvPr/>
          </p:nvGrpSpPr>
          <p:grpSpPr bwMode="auto">
            <a:xfrm>
              <a:off x="5508625" y="2636838"/>
              <a:ext cx="2808288" cy="1727200"/>
              <a:chOff x="5507857" y="2637556"/>
              <a:chExt cx="2808287" cy="1727200"/>
            </a:xfrm>
          </p:grpSpPr>
          <p:sp>
            <p:nvSpPr>
              <p:cNvPr id="60" name="Text Box 77"/>
              <p:cNvSpPr txBox="1">
                <a:spLocks noChangeArrowheads="1"/>
              </p:cNvSpPr>
              <p:nvPr/>
            </p:nvSpPr>
            <p:spPr bwMode="auto">
              <a:xfrm>
                <a:off x="5866632" y="3629743"/>
                <a:ext cx="2449512" cy="37623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r>
                  <a:rPr lang="de-CH" sz="1800" b="1">
                    <a:solidFill>
                      <a:srgbClr val="CC0000"/>
                    </a:solidFill>
                    <a:latin typeface="Calibri" pitchFamily="34" charset="0"/>
                    <a:cs typeface="Calibri" pitchFamily="34" charset="0"/>
                  </a:rPr>
                  <a:t>SYNCHRONISATION</a:t>
                </a:r>
              </a:p>
            </p:txBody>
          </p:sp>
          <p:sp>
            <p:nvSpPr>
              <p:cNvPr id="61" name="Line 65"/>
              <p:cNvSpPr>
                <a:spLocks noChangeShapeType="1"/>
              </p:cNvSpPr>
              <p:nvPr/>
            </p:nvSpPr>
            <p:spPr bwMode="auto">
              <a:xfrm>
                <a:off x="5507857" y="2637556"/>
                <a:ext cx="0" cy="1727200"/>
              </a:xfrm>
              <a:prstGeom prst="line">
                <a:avLst/>
              </a:prstGeom>
              <a:noFill/>
              <a:ln w="762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grpSp>
        <p:pic>
          <p:nvPicPr>
            <p:cNvPr id="58" name="Grafik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52120" y="4594646"/>
              <a:ext cx="40957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Grafik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242545" y="5730461"/>
              <a:ext cx="40957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 name="Gruppieren 61"/>
          <p:cNvGrpSpPr>
            <a:grpSpLocks/>
          </p:cNvGrpSpPr>
          <p:nvPr/>
        </p:nvGrpSpPr>
        <p:grpSpPr bwMode="auto">
          <a:xfrm>
            <a:off x="1074489" y="3531270"/>
            <a:ext cx="2994025" cy="2633662"/>
            <a:chOff x="1001713" y="3459163"/>
            <a:chExt cx="2994025" cy="2633662"/>
          </a:xfrm>
        </p:grpSpPr>
        <p:grpSp>
          <p:nvGrpSpPr>
            <p:cNvPr id="63" name="Gruppieren 8"/>
            <p:cNvGrpSpPr>
              <a:grpSpLocks/>
            </p:cNvGrpSpPr>
            <p:nvPr/>
          </p:nvGrpSpPr>
          <p:grpSpPr bwMode="auto">
            <a:xfrm>
              <a:off x="1001713" y="3459163"/>
              <a:ext cx="2994025" cy="2633662"/>
              <a:chOff x="1001767" y="3458933"/>
              <a:chExt cx="2993971" cy="2633892"/>
            </a:xfrm>
          </p:grpSpPr>
          <p:sp>
            <p:nvSpPr>
              <p:cNvPr id="65" name="Line 74"/>
              <p:cNvSpPr>
                <a:spLocks noChangeShapeType="1"/>
              </p:cNvSpPr>
              <p:nvPr/>
            </p:nvSpPr>
            <p:spPr bwMode="auto">
              <a:xfrm>
                <a:off x="2987577" y="3932684"/>
                <a:ext cx="1007889" cy="0"/>
              </a:xfrm>
              <a:prstGeom prst="line">
                <a:avLst/>
              </a:prstGeom>
              <a:noFill/>
              <a:ln w="381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66" name="Line 75"/>
              <p:cNvSpPr>
                <a:spLocks noChangeShapeType="1"/>
              </p:cNvSpPr>
              <p:nvPr/>
            </p:nvSpPr>
            <p:spPr bwMode="auto">
              <a:xfrm>
                <a:off x="2987577" y="5948562"/>
                <a:ext cx="1007889" cy="0"/>
              </a:xfrm>
              <a:prstGeom prst="line">
                <a:avLst/>
              </a:prstGeom>
              <a:noFill/>
              <a:ln w="381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pic>
            <p:nvPicPr>
              <p:cNvPr id="67" name="Grafik 1"/>
              <p:cNvPicPr>
                <a:picLocks noChangeAspect="1"/>
              </p:cNvPicPr>
              <p:nvPr/>
            </p:nvPicPr>
            <p:blipFill>
              <a:blip r:embed="rId10">
                <a:duotone>
                  <a:prstClr val="black"/>
                  <a:srgbClr val="000000">
                    <a:alpha val="27843"/>
                    <a:tint val="45000"/>
                    <a:satMod val="400000"/>
                  </a:srgbClr>
                </a:duotone>
                <a:extLst>
                  <a:ext uri="{28A0092B-C50C-407E-A947-70E740481C1C}">
                    <a14:useLocalDpi xmlns:a14="http://schemas.microsoft.com/office/drawing/2010/main" val="0"/>
                  </a:ext>
                </a:extLst>
              </a:blip>
              <a:srcRect/>
              <a:stretch>
                <a:fillRect/>
              </a:stretch>
            </p:blipFill>
            <p:spPr bwMode="auto">
              <a:xfrm>
                <a:off x="1629239" y="5300663"/>
                <a:ext cx="99043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Grafik 2"/>
              <p:cNvPicPr>
                <a:picLocks noChangeAspect="1"/>
              </p:cNvPicPr>
              <p:nvPr/>
            </p:nvPicPr>
            <p:blipFill>
              <a:blip r:embed="rId11">
                <a:duotone>
                  <a:prstClr val="black"/>
                  <a:srgbClr val="000000">
                    <a:alpha val="27843"/>
                    <a:tint val="45000"/>
                    <a:satMod val="400000"/>
                  </a:srgbClr>
                </a:duotone>
                <a:extLst>
                  <a:ext uri="{28A0092B-C50C-407E-A947-70E740481C1C}">
                    <a14:useLocalDpi xmlns:a14="http://schemas.microsoft.com/office/drawing/2010/main" val="0"/>
                  </a:ext>
                </a:extLst>
              </a:blip>
              <a:srcRect/>
              <a:stretch>
                <a:fillRect/>
              </a:stretch>
            </p:blipFill>
            <p:spPr bwMode="auto">
              <a:xfrm>
                <a:off x="1920983" y="3458933"/>
                <a:ext cx="980861" cy="872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Line 74"/>
              <p:cNvSpPr>
                <a:spLocks noChangeShapeType="1"/>
              </p:cNvSpPr>
              <p:nvPr/>
            </p:nvSpPr>
            <p:spPr bwMode="auto">
              <a:xfrm>
                <a:off x="2987577" y="4651822"/>
                <a:ext cx="1007889" cy="0"/>
              </a:xfrm>
              <a:prstGeom prst="line">
                <a:avLst/>
              </a:prstGeom>
              <a:noFill/>
              <a:ln w="381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sp>
            <p:nvSpPr>
              <p:cNvPr id="70" name="Line 75"/>
              <p:cNvSpPr>
                <a:spLocks noChangeShapeType="1"/>
              </p:cNvSpPr>
              <p:nvPr/>
            </p:nvSpPr>
            <p:spPr bwMode="auto">
              <a:xfrm>
                <a:off x="2987849" y="5300490"/>
                <a:ext cx="1007889" cy="0"/>
              </a:xfrm>
              <a:prstGeom prst="line">
                <a:avLst/>
              </a:prstGeom>
              <a:noFill/>
              <a:ln w="381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sz="2400">
                  <a:solidFill>
                    <a:srgbClr val="000000"/>
                  </a:solidFill>
                  <a:latin typeface="Calibri" pitchFamily="34" charset="0"/>
                  <a:ea typeface="ＭＳ Ｐゴシック" pitchFamily="34" charset="-128"/>
                  <a:cs typeface="Calibri" pitchFamily="34" charset="0"/>
                </a:endParaRPr>
              </a:p>
            </p:txBody>
          </p:sp>
          <p:pic>
            <p:nvPicPr>
              <p:cNvPr id="71" name="Grafik 4"/>
              <p:cNvPicPr>
                <a:picLocks noChangeAspect="1"/>
              </p:cNvPicPr>
              <p:nvPr/>
            </p:nvPicPr>
            <p:blipFill>
              <a:blip r:embed="rId12">
                <a:duotone>
                  <a:prstClr val="black"/>
                  <a:srgbClr val="000000">
                    <a:alpha val="27843"/>
                    <a:tint val="45000"/>
                    <a:satMod val="400000"/>
                  </a:srgbClr>
                </a:duotone>
                <a:extLst>
                  <a:ext uri="{28A0092B-C50C-407E-A947-70E740481C1C}">
                    <a14:useLocalDpi xmlns:a14="http://schemas.microsoft.com/office/drawing/2010/main" val="0"/>
                  </a:ext>
                </a:extLst>
              </a:blip>
              <a:srcRect/>
              <a:stretch>
                <a:fillRect/>
              </a:stretch>
            </p:blipFill>
            <p:spPr bwMode="auto">
              <a:xfrm>
                <a:off x="1001767" y="3595607"/>
                <a:ext cx="833830" cy="71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4" name="Picture 72"/>
            <p:cNvPicPr>
              <a:picLocks noChangeAspect="1" noChangeArrowheads="1"/>
            </p:cNvPicPr>
            <p:nvPr/>
          </p:nvPicPr>
          <p:blipFill>
            <a:blip r:embed="rId13">
              <a:duotone>
                <a:prstClr val="black"/>
                <a:srgbClr val="000000">
                  <a:alpha val="27843"/>
                  <a:tint val="45000"/>
                  <a:satMod val="400000"/>
                </a:srgbClr>
              </a:duotone>
              <a:extLst>
                <a:ext uri="{28A0092B-C50C-407E-A947-70E740481C1C}">
                  <a14:useLocalDpi xmlns:a14="http://schemas.microsoft.com/office/drawing/2010/main" val="0"/>
                </a:ext>
              </a:extLst>
            </a:blip>
            <a:srcRect/>
            <a:stretch>
              <a:fillRect/>
            </a:stretch>
          </p:blipFill>
          <p:spPr bwMode="auto">
            <a:xfrm>
              <a:off x="1403648" y="4379621"/>
              <a:ext cx="1381394" cy="92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el 1"/>
          <p:cNvSpPr>
            <a:spLocks noGrp="1"/>
          </p:cNvSpPr>
          <p:nvPr>
            <p:ph type="title"/>
          </p:nvPr>
        </p:nvSpPr>
        <p:spPr>
          <a:xfrm>
            <a:off x="0" y="-99392"/>
            <a:ext cx="9144000" cy="990600"/>
          </a:xfrm>
        </p:spPr>
        <p:txBody>
          <a:bodyPr>
            <a:normAutofit/>
          </a:bodyPr>
          <a:lstStyle/>
          <a:p>
            <a:r>
              <a:rPr lang="de-CH" sz="3000" b="1" dirty="0" err="1" smtClean="0">
                <a:solidFill>
                  <a:schemeClr val="tx1"/>
                </a:solidFill>
                <a:latin typeface="Arial" panose="020B0604020202020204" pitchFamily="34" charset="0"/>
                <a:cs typeface="Arial" panose="020B0604020202020204" pitchFamily="34" charset="0"/>
              </a:rPr>
              <a:t>Exogenuous</a:t>
            </a:r>
            <a:r>
              <a:rPr lang="de-CH" sz="3000" b="1" dirty="0" smtClean="0">
                <a:solidFill>
                  <a:schemeClr val="tx1"/>
                </a:solidFill>
                <a:latin typeface="Arial" panose="020B0604020202020204" pitchFamily="34" charset="0"/>
                <a:cs typeface="Arial" panose="020B0604020202020204" pitchFamily="34" charset="0"/>
              </a:rPr>
              <a:t> – </a:t>
            </a:r>
            <a:r>
              <a:rPr lang="de-CH" sz="3000" b="1" dirty="0" err="1">
                <a:solidFill>
                  <a:schemeClr val="tx1"/>
                </a:solidFill>
                <a:latin typeface="Arial" panose="020B0604020202020204" pitchFamily="34" charset="0"/>
                <a:cs typeface="Arial" panose="020B0604020202020204" pitchFamily="34" charset="0"/>
              </a:rPr>
              <a:t>E</a:t>
            </a:r>
            <a:r>
              <a:rPr lang="de-CH" sz="3000" b="1" dirty="0" err="1" smtClean="0">
                <a:solidFill>
                  <a:schemeClr val="tx1"/>
                </a:solidFill>
                <a:latin typeface="Arial" panose="020B0604020202020204" pitchFamily="34" charset="0"/>
                <a:cs typeface="Arial" panose="020B0604020202020204" pitchFamily="34" charset="0"/>
              </a:rPr>
              <a:t>ndogenuous</a:t>
            </a:r>
            <a:r>
              <a:rPr lang="de-CH" sz="3000" b="1" dirty="0" smtClean="0">
                <a:solidFill>
                  <a:schemeClr val="tx1"/>
                </a:solidFill>
                <a:latin typeface="Arial" panose="020B0604020202020204" pitchFamily="34" charset="0"/>
                <a:cs typeface="Arial" panose="020B0604020202020204" pitchFamily="34" charset="0"/>
              </a:rPr>
              <a:t> </a:t>
            </a:r>
            <a:r>
              <a:rPr lang="de-CH" sz="3000" b="1" dirty="0" err="1" smtClean="0">
                <a:solidFill>
                  <a:schemeClr val="tx1"/>
                </a:solidFill>
                <a:latin typeface="Arial" panose="020B0604020202020204" pitchFamily="34" charset="0"/>
                <a:cs typeface="Arial" panose="020B0604020202020204" pitchFamily="34" charset="0"/>
              </a:rPr>
              <a:t>clocks</a:t>
            </a:r>
            <a:endParaRPr lang="de-CH" sz="3000" b="1" dirty="0">
              <a:solidFill>
                <a:schemeClr val="tx1"/>
              </a:solidFill>
              <a:latin typeface="Arial" panose="020B0604020202020204" pitchFamily="34" charset="0"/>
              <a:cs typeface="Arial" panose="020B0604020202020204" pitchFamily="34" charset="0"/>
            </a:endParaRPr>
          </a:p>
        </p:txBody>
      </p:sp>
      <p:grpSp>
        <p:nvGrpSpPr>
          <p:cNvPr id="3" name="Group 2"/>
          <p:cNvGrpSpPr/>
          <p:nvPr/>
        </p:nvGrpSpPr>
        <p:grpSpPr>
          <a:xfrm>
            <a:off x="6588224" y="1616224"/>
            <a:ext cx="2257834" cy="1656184"/>
            <a:chOff x="6588224" y="1844824"/>
            <a:chExt cx="2257834" cy="1656184"/>
          </a:xfrm>
        </p:grpSpPr>
        <p:pic>
          <p:nvPicPr>
            <p:cNvPr id="72" name="Picture 6"/>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4245" t="650" b="1"/>
            <a:stretch/>
          </p:blipFill>
          <p:spPr bwMode="auto">
            <a:xfrm>
              <a:off x="6757569" y="1844824"/>
              <a:ext cx="2088489" cy="1596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Text Box 4"/>
            <p:cNvSpPr txBox="1">
              <a:spLocks noChangeArrowheads="1"/>
            </p:cNvSpPr>
            <p:nvPr/>
          </p:nvSpPr>
          <p:spPr bwMode="auto">
            <a:xfrm>
              <a:off x="6588224" y="3285564"/>
              <a:ext cx="130837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GB" altLang="en-US" sz="800" dirty="0" err="1" smtClean="0">
                  <a:solidFill>
                    <a:srgbClr val="000000"/>
                  </a:solidFill>
                  <a:latin typeface="Arial" panose="020B0604020202020204" pitchFamily="34" charset="0"/>
                  <a:cs typeface="Arial" panose="020B0604020202020204" pitchFamily="34" charset="0"/>
                </a:rPr>
                <a:t>Dijk</a:t>
              </a:r>
              <a:r>
                <a:rPr lang="en-GB" altLang="en-US" sz="800" dirty="0" smtClean="0">
                  <a:solidFill>
                    <a:srgbClr val="000000"/>
                  </a:solidFill>
                  <a:latin typeface="Arial" panose="020B0604020202020204" pitchFamily="34" charset="0"/>
                  <a:cs typeface="Arial" panose="020B0604020202020204" pitchFamily="34" charset="0"/>
                </a:rPr>
                <a:t> </a:t>
              </a:r>
              <a:r>
                <a:rPr lang="en-GB" altLang="en-US" sz="800" dirty="0">
                  <a:solidFill>
                    <a:srgbClr val="000000"/>
                  </a:solidFill>
                  <a:latin typeface="Arial" panose="020B0604020202020204" pitchFamily="34" charset="0"/>
                  <a:cs typeface="Arial" panose="020B0604020202020204" pitchFamily="34" charset="0"/>
                </a:rPr>
                <a:t>et al. J </a:t>
              </a:r>
              <a:r>
                <a:rPr lang="en-GB" altLang="en-US" sz="800" dirty="0" err="1">
                  <a:solidFill>
                    <a:srgbClr val="000000"/>
                  </a:solidFill>
                  <a:latin typeface="Arial" panose="020B0604020202020204" pitchFamily="34" charset="0"/>
                  <a:cs typeface="Arial" panose="020B0604020202020204" pitchFamily="34" charset="0"/>
                </a:rPr>
                <a:t>Physiol</a:t>
              </a:r>
              <a:r>
                <a:rPr lang="en-GB" altLang="en-US" sz="800" dirty="0">
                  <a:solidFill>
                    <a:srgbClr val="000000"/>
                  </a:solidFill>
                  <a:latin typeface="Arial" panose="020B0604020202020204" pitchFamily="34" charset="0"/>
                  <a:cs typeface="Arial" panose="020B0604020202020204" pitchFamily="34" charset="0"/>
                </a:rPr>
                <a:t> 1997</a:t>
              </a:r>
            </a:p>
          </p:txBody>
        </p:sp>
      </p:grpSp>
      <p:sp>
        <p:nvSpPr>
          <p:cNvPr id="74" name="TextBox 73"/>
          <p:cNvSpPr txBox="1"/>
          <p:nvPr/>
        </p:nvSpPr>
        <p:spPr>
          <a:xfrm>
            <a:off x="6696744" y="6546830"/>
            <a:ext cx="2555776" cy="338554"/>
          </a:xfrm>
          <a:prstGeom prst="rect">
            <a:avLst/>
          </a:prstGeom>
          <a:noFill/>
        </p:spPr>
        <p:txBody>
          <a:bodyPr wrap="square" rtlCol="0">
            <a:spAutoFit/>
          </a:bodyPr>
          <a:lstStyle/>
          <a:p>
            <a:pPr algn="r"/>
            <a:r>
              <a:rPr lang="fr-BE" sz="1600" dirty="0" err="1" smtClean="0"/>
              <a:t>Bromundt</a:t>
            </a:r>
            <a:r>
              <a:rPr lang="fr-BE" sz="1600" dirty="0" smtClean="0"/>
              <a:t>, PhD </a:t>
            </a:r>
            <a:r>
              <a:rPr lang="fr-BE" sz="1600" dirty="0" err="1" smtClean="0"/>
              <a:t>thesis</a:t>
            </a:r>
            <a:endParaRPr lang="en-US" sz="1600" dirty="0"/>
          </a:p>
        </p:txBody>
      </p:sp>
    </p:spTree>
    <p:extLst>
      <p:ext uri="{BB962C8B-B14F-4D97-AF65-F5344CB8AC3E}">
        <p14:creationId xmlns:p14="http://schemas.microsoft.com/office/powerpoint/2010/main" val="370527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62"/>
                                        </p:tgtEl>
                                        <p:attrNameLst>
                                          <p:attrName>style.visibility</p:attrName>
                                        </p:attrNameLst>
                                      </p:cBhvr>
                                      <p:to>
                                        <p:strVal val="visible"/>
                                      </p:to>
                                    </p:set>
                                    <p:anim calcmode="lin" valueType="num">
                                      <p:cBhvr additive="base">
                                        <p:cTn id="24" dur="500" fill="hold"/>
                                        <p:tgtEl>
                                          <p:spTgt spid="62"/>
                                        </p:tgtEl>
                                        <p:attrNameLst>
                                          <p:attrName>ppt_x</p:attrName>
                                        </p:attrNameLst>
                                      </p:cBhvr>
                                      <p:tavLst>
                                        <p:tav tm="0">
                                          <p:val>
                                            <p:strVal val="0-#ppt_w/2"/>
                                          </p:val>
                                        </p:tav>
                                        <p:tav tm="100000">
                                          <p:val>
                                            <p:strVal val="#ppt_x"/>
                                          </p:val>
                                        </p:tav>
                                      </p:tavLst>
                                    </p:anim>
                                    <p:anim calcmode="lin" valueType="num">
                                      <p:cBhvr additive="base">
                                        <p:cTn id="25"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p:cNvSpPr>
            <a:spLocks noChangeShapeType="1"/>
          </p:cNvSpPr>
          <p:nvPr/>
        </p:nvSpPr>
        <p:spPr bwMode="auto">
          <a:xfrm>
            <a:off x="1526798" y="3240360"/>
            <a:ext cx="366713" cy="431800"/>
          </a:xfrm>
          <a:prstGeom prst="line">
            <a:avLst/>
          </a:prstGeom>
          <a:noFill/>
          <a:ln w="476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mtClean="0">
              <a:solidFill>
                <a:srgbClr val="000000"/>
              </a:solidFill>
              <a:latin typeface="Arial" panose="020B0604020202020204" pitchFamily="34" charset="0"/>
              <a:cs typeface="Arial" panose="020B0604020202020204" pitchFamily="34" charset="0"/>
            </a:endParaRPr>
          </a:p>
        </p:txBody>
      </p:sp>
      <p:sp>
        <p:nvSpPr>
          <p:cNvPr id="72707" name="Line 3"/>
          <p:cNvSpPr>
            <a:spLocks noChangeShapeType="1"/>
          </p:cNvSpPr>
          <p:nvPr/>
        </p:nvSpPr>
        <p:spPr bwMode="auto">
          <a:xfrm flipH="1">
            <a:off x="5655886" y="2876822"/>
            <a:ext cx="474662" cy="339725"/>
          </a:xfrm>
          <a:prstGeom prst="line">
            <a:avLst/>
          </a:prstGeom>
          <a:noFill/>
          <a:ln w="98425">
            <a:solidFill>
              <a:schemeClr val="fo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GB" smtClean="0">
              <a:solidFill>
                <a:srgbClr val="000000"/>
              </a:solidFill>
              <a:latin typeface="Arial" panose="020B0604020202020204" pitchFamily="34" charset="0"/>
              <a:cs typeface="Arial" panose="020B0604020202020204" pitchFamily="34" charset="0"/>
            </a:endParaRPr>
          </a:p>
        </p:txBody>
      </p:sp>
      <p:sp>
        <p:nvSpPr>
          <p:cNvPr id="72709" name="Oval 5"/>
          <p:cNvSpPr>
            <a:spLocks noChangeArrowheads="1"/>
          </p:cNvSpPr>
          <p:nvPr/>
        </p:nvSpPr>
        <p:spPr bwMode="auto">
          <a:xfrm>
            <a:off x="2892048" y="4853260"/>
            <a:ext cx="1449388" cy="858837"/>
          </a:xfrm>
          <a:prstGeom prst="ellipse">
            <a:avLst/>
          </a:prstGeom>
          <a:solidFill>
            <a:schemeClr val="bg1"/>
          </a:solidFill>
          <a:ln w="12700">
            <a:solidFill>
              <a:schemeClr val="tx1"/>
            </a:solidFill>
            <a:round/>
            <a:headEnd type="none" w="sm" len="sm"/>
            <a:tailEnd type="none" w="sm" len="sm"/>
          </a:ln>
        </p:spPr>
        <p:txBody>
          <a:bodyPr wrap="none" anchor="ctr"/>
          <a:lstStyle/>
          <a:p>
            <a:pPr algn="ctr" eaLnBrk="0" hangingPunct="0"/>
            <a:r>
              <a:rPr lang="en-US" sz="2400" b="1" smtClean="0">
                <a:solidFill>
                  <a:srgbClr val="000000"/>
                </a:solidFill>
                <a:latin typeface="Arial" panose="020B0604020202020204" pitchFamily="34" charset="0"/>
                <a:cs typeface="Arial" panose="020B0604020202020204" pitchFamily="34" charset="0"/>
              </a:rPr>
              <a:t>Circadian</a:t>
            </a:r>
          </a:p>
        </p:txBody>
      </p:sp>
      <p:sp>
        <p:nvSpPr>
          <p:cNvPr id="72710" name="AutoShape 6"/>
          <p:cNvSpPr>
            <a:spLocks noChangeArrowheads="1"/>
          </p:cNvSpPr>
          <p:nvPr/>
        </p:nvSpPr>
        <p:spPr bwMode="auto">
          <a:xfrm>
            <a:off x="4947861" y="4856435"/>
            <a:ext cx="1609725" cy="855662"/>
          </a:xfrm>
          <a:prstGeom prst="octagon">
            <a:avLst>
              <a:gd name="adj" fmla="val 29287"/>
            </a:avLst>
          </a:prstGeom>
          <a:solidFill>
            <a:schemeClr val="bg1"/>
          </a:solidFill>
          <a:ln w="12700">
            <a:solidFill>
              <a:schemeClr val="tx1"/>
            </a:solidFill>
            <a:miter lim="800000"/>
            <a:headEnd type="none" w="sm" len="sm"/>
            <a:tailEnd type="none" w="sm" len="sm"/>
          </a:ln>
        </p:spPr>
        <p:txBody>
          <a:bodyPr wrap="none" anchor="ctr"/>
          <a:lstStyle/>
          <a:p>
            <a:pPr algn="ctr" eaLnBrk="0" hangingPunct="0"/>
            <a:r>
              <a:rPr lang="en-US" sz="2400" b="1" smtClean="0">
                <a:solidFill>
                  <a:srgbClr val="000000"/>
                </a:solidFill>
                <a:latin typeface="Arial" panose="020B0604020202020204" pitchFamily="34" charset="0"/>
                <a:cs typeface="Arial" panose="020B0604020202020204" pitchFamily="34" charset="0"/>
              </a:rPr>
              <a:t>Homeostat</a:t>
            </a:r>
          </a:p>
        </p:txBody>
      </p:sp>
      <p:sp>
        <p:nvSpPr>
          <p:cNvPr id="72711" name="AutoShape 7"/>
          <p:cNvSpPr>
            <a:spLocks noChangeArrowheads="1"/>
          </p:cNvSpPr>
          <p:nvPr/>
        </p:nvSpPr>
        <p:spPr bwMode="auto">
          <a:xfrm rot="-3651204">
            <a:off x="3335755" y="4003153"/>
            <a:ext cx="1028700" cy="712787"/>
          </a:xfrm>
          <a:prstGeom prst="rightArrow">
            <a:avLst>
              <a:gd name="adj1" fmla="val 50000"/>
              <a:gd name="adj2" fmla="val 36080"/>
            </a:avLst>
          </a:prstGeom>
          <a:solidFill>
            <a:schemeClr val="bg1"/>
          </a:solidFill>
          <a:ln w="12700">
            <a:solidFill>
              <a:schemeClr val="tx1"/>
            </a:solidFill>
            <a:miter lim="800000"/>
            <a:headEnd type="none" w="sm" len="sm"/>
            <a:tailEnd type="none" w="sm" len="sm"/>
          </a:ln>
        </p:spPr>
        <p:txBody>
          <a:bodyPr wrap="none" anchor="ctr"/>
          <a:lstStyle/>
          <a:p>
            <a:endParaRPr lang="en-US" smtClean="0">
              <a:solidFill>
                <a:srgbClr val="000000"/>
              </a:solidFill>
              <a:latin typeface="Arial" panose="020B0604020202020204" pitchFamily="34" charset="0"/>
              <a:cs typeface="Arial" panose="020B0604020202020204" pitchFamily="34" charset="0"/>
            </a:endParaRPr>
          </a:p>
        </p:txBody>
      </p:sp>
      <p:sp>
        <p:nvSpPr>
          <p:cNvPr id="72712" name="AutoShape 8"/>
          <p:cNvSpPr>
            <a:spLocks noChangeArrowheads="1"/>
          </p:cNvSpPr>
          <p:nvPr/>
        </p:nvSpPr>
        <p:spPr bwMode="auto">
          <a:xfrm rot="-7624612">
            <a:off x="5103436" y="3984897"/>
            <a:ext cx="1066800" cy="733425"/>
          </a:xfrm>
          <a:prstGeom prst="rightArrow">
            <a:avLst>
              <a:gd name="adj1" fmla="val 50000"/>
              <a:gd name="adj2" fmla="val 36364"/>
            </a:avLst>
          </a:prstGeom>
          <a:solidFill>
            <a:schemeClr val="bg1"/>
          </a:solidFill>
          <a:ln w="12700">
            <a:solidFill>
              <a:schemeClr val="tx1"/>
            </a:solidFill>
            <a:miter lim="800000"/>
            <a:headEnd type="none" w="sm" len="sm"/>
            <a:tailEnd type="none" w="sm" len="sm"/>
          </a:ln>
        </p:spPr>
        <p:txBody>
          <a:bodyPr wrap="none" anchor="ctr"/>
          <a:lstStyle/>
          <a:p>
            <a:endParaRPr lang="en-US" smtClean="0">
              <a:solidFill>
                <a:srgbClr val="000000"/>
              </a:solidFill>
              <a:latin typeface="Arial" panose="020B0604020202020204" pitchFamily="34" charset="0"/>
              <a:cs typeface="Arial" panose="020B0604020202020204" pitchFamily="34" charset="0"/>
            </a:endParaRPr>
          </a:p>
        </p:txBody>
      </p:sp>
      <p:sp>
        <p:nvSpPr>
          <p:cNvPr id="72713" name="Rectangle 9"/>
          <p:cNvSpPr>
            <a:spLocks noChangeArrowheads="1"/>
          </p:cNvSpPr>
          <p:nvPr/>
        </p:nvSpPr>
        <p:spPr bwMode="auto">
          <a:xfrm>
            <a:off x="3126998" y="3240360"/>
            <a:ext cx="2984500" cy="609600"/>
          </a:xfrm>
          <a:prstGeom prst="rect">
            <a:avLst/>
          </a:prstGeom>
          <a:solidFill>
            <a:schemeClr val="bg1"/>
          </a:solidFill>
          <a:ln w="12700">
            <a:solidFill>
              <a:schemeClr val="tx1"/>
            </a:solidFill>
            <a:miter lim="800000"/>
            <a:headEnd type="none" w="sm" len="sm"/>
            <a:tailEnd type="none" w="sm" len="sm"/>
          </a:ln>
        </p:spPr>
        <p:txBody>
          <a:bodyPr wrap="none" anchor="ctr"/>
          <a:lstStyle/>
          <a:p>
            <a:pPr algn="ctr" eaLnBrk="0" hangingPunct="0"/>
            <a:r>
              <a:rPr lang="en-US" sz="2400" b="1" dirty="0" smtClean="0">
                <a:solidFill>
                  <a:srgbClr val="000000"/>
                </a:solidFill>
                <a:latin typeface="Arial" panose="020B0604020202020204" pitchFamily="34" charset="0"/>
                <a:cs typeface="Arial" panose="020B0604020202020204" pitchFamily="34" charset="0"/>
              </a:rPr>
              <a:t>Sleep-Wake</a:t>
            </a:r>
          </a:p>
        </p:txBody>
      </p:sp>
      <p:sp>
        <p:nvSpPr>
          <p:cNvPr id="72714" name="AutoShape 10"/>
          <p:cNvSpPr>
            <a:spLocks noChangeArrowheads="1"/>
          </p:cNvSpPr>
          <p:nvPr/>
        </p:nvSpPr>
        <p:spPr bwMode="auto">
          <a:xfrm>
            <a:off x="1609348" y="3513410"/>
            <a:ext cx="1327150" cy="1709737"/>
          </a:xfrm>
          <a:prstGeom prst="curvedRightArrow">
            <a:avLst>
              <a:gd name="adj1" fmla="val 25766"/>
              <a:gd name="adj2" fmla="val 51531"/>
              <a:gd name="adj3" fmla="val 33333"/>
            </a:avLst>
          </a:prstGeom>
          <a:solidFill>
            <a:schemeClr val="bg1"/>
          </a:solidFill>
          <a:ln w="12700">
            <a:solidFill>
              <a:schemeClr val="tx1"/>
            </a:solidFill>
            <a:miter lim="800000"/>
            <a:headEnd type="none" w="sm" len="sm"/>
            <a:tailEnd type="none" w="sm" len="sm"/>
          </a:ln>
        </p:spPr>
        <p:txBody>
          <a:bodyPr wrap="none" anchor="ctr"/>
          <a:lstStyle/>
          <a:p>
            <a:endParaRPr lang="en-US" smtClean="0">
              <a:solidFill>
                <a:srgbClr val="000000"/>
              </a:solidFill>
              <a:latin typeface="Arial" panose="020B0604020202020204" pitchFamily="34" charset="0"/>
              <a:cs typeface="Arial" panose="020B0604020202020204" pitchFamily="34" charset="0"/>
            </a:endParaRPr>
          </a:p>
        </p:txBody>
      </p:sp>
      <p:sp>
        <p:nvSpPr>
          <p:cNvPr id="72715" name="Text Box 11"/>
          <p:cNvSpPr txBox="1">
            <a:spLocks noChangeArrowheads="1"/>
          </p:cNvSpPr>
          <p:nvPr/>
        </p:nvSpPr>
        <p:spPr bwMode="auto">
          <a:xfrm>
            <a:off x="491748" y="2549797"/>
            <a:ext cx="1600200" cy="650875"/>
          </a:xfrm>
          <a:prstGeom prst="rect">
            <a:avLst/>
          </a:prstGeom>
          <a:noFill/>
          <a:ln w="50800">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0000"/>
              </a:lnSpc>
              <a:spcBef>
                <a:spcPct val="50000"/>
              </a:spcBef>
            </a:pPr>
            <a:r>
              <a:rPr lang="en-US" sz="2000" b="1" dirty="0" smtClean="0">
                <a:solidFill>
                  <a:srgbClr val="000000"/>
                </a:solidFill>
                <a:cs typeface="Arial" panose="020B0604020202020204" pitchFamily="34" charset="0"/>
              </a:rPr>
              <a:t>Light-Dark Cycle</a:t>
            </a:r>
            <a:endParaRPr lang="en-US" sz="2400" dirty="0" smtClean="0">
              <a:solidFill>
                <a:srgbClr val="000000"/>
              </a:solidFill>
              <a:cs typeface="Arial" panose="020B0604020202020204" pitchFamily="34" charset="0"/>
            </a:endParaRPr>
          </a:p>
        </p:txBody>
      </p:sp>
      <p:sp>
        <p:nvSpPr>
          <p:cNvPr id="72716" name="AutoShape 12"/>
          <p:cNvSpPr>
            <a:spLocks noChangeArrowheads="1"/>
          </p:cNvSpPr>
          <p:nvPr/>
        </p:nvSpPr>
        <p:spPr bwMode="auto">
          <a:xfrm>
            <a:off x="6390898" y="3513410"/>
            <a:ext cx="1460500" cy="1709737"/>
          </a:xfrm>
          <a:prstGeom prst="curvedLeftArrow">
            <a:avLst>
              <a:gd name="adj1" fmla="val 23413"/>
              <a:gd name="adj2" fmla="val 46826"/>
              <a:gd name="adj3" fmla="val 33333"/>
            </a:avLst>
          </a:prstGeom>
          <a:solidFill>
            <a:schemeClr val="bg1"/>
          </a:solidFill>
          <a:ln w="12700">
            <a:solidFill>
              <a:schemeClr val="tx1"/>
            </a:solidFill>
            <a:miter lim="800000"/>
            <a:headEnd type="none" w="sm" len="sm"/>
            <a:tailEnd type="none" w="sm" len="sm"/>
          </a:ln>
        </p:spPr>
        <p:txBody>
          <a:bodyPr wrap="none" anchor="ctr"/>
          <a:lstStyle/>
          <a:p>
            <a:endParaRPr lang="en-US" smtClean="0">
              <a:solidFill>
                <a:srgbClr val="000000"/>
              </a:solidFill>
              <a:latin typeface="Arial" panose="020B0604020202020204" pitchFamily="34" charset="0"/>
              <a:cs typeface="Arial" panose="020B0604020202020204" pitchFamily="34" charset="0"/>
            </a:endParaRPr>
          </a:p>
        </p:txBody>
      </p:sp>
      <p:sp>
        <p:nvSpPr>
          <p:cNvPr id="72717" name="Line 13"/>
          <p:cNvSpPr>
            <a:spLocks noChangeShapeType="1"/>
          </p:cNvSpPr>
          <p:nvPr/>
        </p:nvSpPr>
        <p:spPr bwMode="auto">
          <a:xfrm>
            <a:off x="2136398" y="3897585"/>
            <a:ext cx="995363" cy="1038225"/>
          </a:xfrm>
          <a:prstGeom prst="line">
            <a:avLst/>
          </a:prstGeom>
          <a:noFill/>
          <a:ln w="444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mtClean="0">
              <a:solidFill>
                <a:srgbClr val="000000"/>
              </a:solidFill>
              <a:latin typeface="Arial" panose="020B0604020202020204" pitchFamily="34" charset="0"/>
              <a:cs typeface="Arial" panose="020B0604020202020204" pitchFamily="34" charset="0"/>
            </a:endParaRPr>
          </a:p>
        </p:txBody>
      </p:sp>
      <p:sp>
        <p:nvSpPr>
          <p:cNvPr id="72718" name="Text Box 14"/>
          <p:cNvSpPr txBox="1">
            <a:spLocks noChangeArrowheads="1"/>
          </p:cNvSpPr>
          <p:nvPr/>
        </p:nvSpPr>
        <p:spPr bwMode="auto">
          <a:xfrm>
            <a:off x="2445961" y="5654947"/>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000" smtClean="0">
                <a:solidFill>
                  <a:srgbClr val="000000"/>
                </a:solidFill>
                <a:cs typeface="Arial" panose="020B0604020202020204" pitchFamily="34" charset="0"/>
              </a:rPr>
              <a:t>Biological time</a:t>
            </a:r>
          </a:p>
        </p:txBody>
      </p:sp>
      <p:sp>
        <p:nvSpPr>
          <p:cNvPr id="72719" name="Text Box 15"/>
          <p:cNvSpPr txBox="1">
            <a:spLocks noChangeArrowheads="1"/>
          </p:cNvSpPr>
          <p:nvPr/>
        </p:nvSpPr>
        <p:spPr bwMode="auto">
          <a:xfrm>
            <a:off x="4370011" y="5680347"/>
            <a:ext cx="289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000" dirty="0" smtClean="0">
                <a:solidFill>
                  <a:srgbClr val="000000"/>
                </a:solidFill>
                <a:cs typeface="Arial" panose="020B0604020202020204" pitchFamily="34" charset="0"/>
              </a:rPr>
              <a:t>Sleep-wake history</a:t>
            </a:r>
          </a:p>
        </p:txBody>
      </p:sp>
      <p:sp>
        <p:nvSpPr>
          <p:cNvPr id="72720" name="Text Box 17"/>
          <p:cNvSpPr txBox="1">
            <a:spLocks noChangeArrowheads="1"/>
          </p:cNvSpPr>
          <p:nvPr/>
        </p:nvSpPr>
        <p:spPr bwMode="auto">
          <a:xfrm>
            <a:off x="6145728" y="2510109"/>
            <a:ext cx="2482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000" b="1" dirty="0" smtClean="0">
                <a:solidFill>
                  <a:srgbClr val="000000"/>
                </a:solidFill>
                <a:cs typeface="Arial" panose="020B0604020202020204" pitchFamily="34" charset="0"/>
              </a:rPr>
              <a:t>Social/Behavioural Factors</a:t>
            </a:r>
          </a:p>
        </p:txBody>
      </p:sp>
      <p:sp>
        <p:nvSpPr>
          <p:cNvPr id="72721" name="Text Box 18"/>
          <p:cNvSpPr txBox="1">
            <a:spLocks noChangeArrowheads="1"/>
          </p:cNvSpPr>
          <p:nvPr/>
        </p:nvSpPr>
        <p:spPr bwMode="auto">
          <a:xfrm>
            <a:off x="15498" y="3273697"/>
            <a:ext cx="17637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1600" dirty="0" smtClean="0">
                <a:solidFill>
                  <a:srgbClr val="000000"/>
                </a:solidFill>
                <a:cs typeface="Arial" panose="020B0604020202020204" pitchFamily="34" charset="0"/>
              </a:rPr>
              <a:t>Circadian Photoreception</a:t>
            </a:r>
          </a:p>
        </p:txBody>
      </p:sp>
      <p:sp>
        <p:nvSpPr>
          <p:cNvPr id="72722" name="Text Box 19"/>
          <p:cNvSpPr txBox="1">
            <a:spLocks noChangeArrowheads="1"/>
          </p:cNvSpPr>
          <p:nvPr/>
        </p:nvSpPr>
        <p:spPr bwMode="auto">
          <a:xfrm>
            <a:off x="4956644" y="6497491"/>
            <a:ext cx="414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GB" sz="1600" i="1" dirty="0" smtClean="0">
                <a:solidFill>
                  <a:srgbClr val="000000"/>
                </a:solidFill>
                <a:cs typeface="Arial" panose="020B0604020202020204" pitchFamily="34" charset="0"/>
              </a:rPr>
              <a:t>Modified from </a:t>
            </a:r>
            <a:r>
              <a:rPr lang="en-GB" sz="1600" i="1" dirty="0" err="1" smtClean="0">
                <a:solidFill>
                  <a:srgbClr val="000000"/>
                </a:solidFill>
                <a:cs typeface="Arial" panose="020B0604020202020204" pitchFamily="34" charset="0"/>
              </a:rPr>
              <a:t>Dijk</a:t>
            </a:r>
            <a:r>
              <a:rPr lang="en-GB" sz="1600" i="1" dirty="0" smtClean="0">
                <a:solidFill>
                  <a:srgbClr val="000000"/>
                </a:solidFill>
                <a:cs typeface="Arial" panose="020B0604020202020204" pitchFamily="34" charset="0"/>
              </a:rPr>
              <a:t> &amp; Lockley 2002</a:t>
            </a:r>
          </a:p>
        </p:txBody>
      </p:sp>
      <p:sp>
        <p:nvSpPr>
          <p:cNvPr id="72723" name="Rectangle 20"/>
          <p:cNvSpPr>
            <a:spLocks noChangeArrowheads="1"/>
          </p:cNvSpPr>
          <p:nvPr/>
        </p:nvSpPr>
        <p:spPr bwMode="auto">
          <a:xfrm>
            <a:off x="2424430" y="1829072"/>
            <a:ext cx="4403948" cy="636588"/>
          </a:xfrm>
          <a:prstGeom prst="rect">
            <a:avLst/>
          </a:prstGeom>
          <a:solidFill>
            <a:schemeClr val="bg1"/>
          </a:solidFill>
          <a:ln w="38100">
            <a:solidFill>
              <a:schemeClr val="accent3">
                <a:lumMod val="75000"/>
              </a:schemeClr>
            </a:solidFill>
            <a:miter lim="800000"/>
            <a:headEnd type="none" w="sm" len="sm"/>
            <a:tailEnd type="none" w="sm" len="sm"/>
          </a:ln>
          <a:extLst/>
        </p:spPr>
        <p:txBody>
          <a:bodyPr wrap="none" anchor="ctr"/>
          <a:lstStyle/>
          <a:p>
            <a:pPr algn="ctr" eaLnBrk="0" hangingPunct="0"/>
            <a:r>
              <a:rPr lang="en-US" sz="2600" b="1" dirty="0" smtClean="0">
                <a:latin typeface="Arial" panose="020B0604020202020204" pitchFamily="34" charset="0"/>
                <a:cs typeface="Arial" panose="020B0604020202020204" pitchFamily="34" charset="0"/>
              </a:rPr>
              <a:t>Neurobehavioral function</a:t>
            </a:r>
          </a:p>
        </p:txBody>
      </p:sp>
      <p:sp>
        <p:nvSpPr>
          <p:cNvPr id="72724" name="AutoShape 21"/>
          <p:cNvSpPr>
            <a:spLocks noChangeArrowheads="1"/>
          </p:cNvSpPr>
          <p:nvPr/>
        </p:nvSpPr>
        <p:spPr bwMode="auto">
          <a:xfrm>
            <a:off x="4376361" y="2587897"/>
            <a:ext cx="360362" cy="503238"/>
          </a:xfrm>
          <a:prstGeom prst="upArrow">
            <a:avLst>
              <a:gd name="adj1" fmla="val 50000"/>
              <a:gd name="adj2" fmla="val 34912"/>
            </a:avLst>
          </a:prstGeom>
          <a:solidFill>
            <a:schemeClr val="bg1"/>
          </a:solidFill>
          <a:ln w="9525">
            <a:solidFill>
              <a:schemeClr val="tx1"/>
            </a:solidFill>
            <a:miter lim="800000"/>
            <a:headEnd/>
            <a:tailEnd/>
          </a:ln>
        </p:spPr>
        <p:txBody>
          <a:bodyPr wrap="none" anchor="ctr"/>
          <a:lstStyle/>
          <a:p>
            <a:endParaRPr lang="en-US" smtClean="0">
              <a:solidFill>
                <a:srgbClr val="000000"/>
              </a:solidFill>
              <a:latin typeface="Arial" panose="020B0604020202020204" pitchFamily="34" charset="0"/>
              <a:cs typeface="Arial" panose="020B0604020202020204" pitchFamily="34" charset="0"/>
            </a:endParaRPr>
          </a:p>
        </p:txBody>
      </p:sp>
      <p:sp>
        <p:nvSpPr>
          <p:cNvPr id="22" name="Rectangle 21"/>
          <p:cNvSpPr/>
          <p:nvPr/>
        </p:nvSpPr>
        <p:spPr>
          <a:xfrm>
            <a:off x="-36512" y="188640"/>
            <a:ext cx="8948384" cy="830997"/>
          </a:xfrm>
          <a:prstGeom prst="rect">
            <a:avLst/>
          </a:prstGeom>
        </p:spPr>
        <p:txBody>
          <a:bodyPr wrap="square">
            <a:spAutoFit/>
          </a:bodyPr>
          <a:lstStyle/>
          <a:p>
            <a:pPr lvl="1" algn="ctr"/>
            <a:r>
              <a:rPr lang="en-GB" sz="2400" b="1" dirty="0">
                <a:latin typeface="Arial" panose="020B0604020202020204" pitchFamily="34" charset="0"/>
                <a:cs typeface="Arial" panose="020B0604020202020204" pitchFamily="34" charset="0"/>
              </a:rPr>
              <a:t>Timing and history of sleep and wakefulness can modify </a:t>
            </a:r>
            <a:r>
              <a:rPr lang="en-GB" sz="2400" b="1" dirty="0" smtClean="0">
                <a:latin typeface="Arial" panose="020B0604020202020204" pitchFamily="34" charset="0"/>
                <a:cs typeface="Arial" panose="020B0604020202020204" pitchFamily="34" charset="0"/>
              </a:rPr>
              <a:t>neurobehavioral function</a:t>
            </a:r>
            <a:endParaRPr lang="de-DE" sz="2400" b="1" dirty="0">
              <a:latin typeface="Arial" panose="020B0604020202020204" pitchFamily="34" charset="0"/>
              <a:cs typeface="Arial" panose="020B0604020202020204" pitchFamily="34" charset="0"/>
            </a:endParaRPr>
          </a:p>
        </p:txBody>
      </p:sp>
      <p:cxnSp>
        <p:nvCxnSpPr>
          <p:cNvPr id="23" name="Gerade Verbindung 207"/>
          <p:cNvCxnSpPr/>
          <p:nvPr/>
        </p:nvCxnSpPr>
        <p:spPr>
          <a:xfrm>
            <a:off x="0" y="1190967"/>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Рисунок 5" descr="Logo_CRC_IVI.tif"/>
          <p:cNvPicPr>
            <a:picLocks noChangeAspect="1"/>
          </p:cNvPicPr>
          <p:nvPr/>
        </p:nvPicPr>
        <p:blipFill>
          <a:blip r:embed="rId3" cstate="print"/>
          <a:srcRect l="7141" t="7899" r="82016" b="70411"/>
          <a:stretch>
            <a:fillRect/>
          </a:stretch>
        </p:blipFill>
        <p:spPr>
          <a:xfrm>
            <a:off x="8151582" y="548680"/>
            <a:ext cx="636677" cy="716416"/>
          </a:xfrm>
          <a:prstGeom prst="rect">
            <a:avLst/>
          </a:prstGeom>
        </p:spPr>
      </p:pic>
    </p:spTree>
    <p:extLst>
      <p:ext uri="{BB962C8B-B14F-4D97-AF65-F5344CB8AC3E}">
        <p14:creationId xmlns:p14="http://schemas.microsoft.com/office/powerpoint/2010/main" val="236079020"/>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79512" y="2093592"/>
            <a:ext cx="81899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20000"/>
              </a:spcBef>
              <a:buClr>
                <a:srgbClr val="00CCFF"/>
              </a:buClr>
              <a:buSzPct val="65000"/>
              <a:defRPr/>
            </a:pPr>
            <a:r>
              <a:rPr lang="en-US" sz="2400" dirty="0">
                <a:solidFill>
                  <a:schemeClr val="accent4">
                    <a:lumMod val="10000"/>
                  </a:schemeClr>
                </a:solidFill>
                <a:latin typeface="Arial" panose="020B0604020202020204" pitchFamily="34" charset="0"/>
                <a:cs typeface="Arial" panose="020B0604020202020204" pitchFamily="34" charset="0"/>
              </a:rPr>
              <a:t>Forced </a:t>
            </a:r>
            <a:r>
              <a:rPr lang="en-US" sz="2400" dirty="0" err="1">
                <a:solidFill>
                  <a:schemeClr val="accent4">
                    <a:lumMod val="10000"/>
                  </a:schemeClr>
                </a:solidFill>
                <a:latin typeface="Arial" panose="020B0604020202020204" pitchFamily="34" charset="0"/>
                <a:cs typeface="Arial" panose="020B0604020202020204" pitchFamily="34" charset="0"/>
              </a:rPr>
              <a:t>Desynchrony</a:t>
            </a:r>
            <a:r>
              <a:rPr lang="en-US" sz="2400" dirty="0">
                <a:solidFill>
                  <a:schemeClr val="accent4">
                    <a:lumMod val="10000"/>
                  </a:schemeClr>
                </a:solidFill>
                <a:latin typeface="Arial" panose="020B0604020202020204" pitchFamily="34" charset="0"/>
                <a:cs typeface="Arial" panose="020B0604020202020204" pitchFamily="34" charset="0"/>
              </a:rPr>
              <a:t> protocol (FD)</a:t>
            </a:r>
          </a:p>
          <a:p>
            <a:pPr algn="l">
              <a:spcBef>
                <a:spcPct val="20000"/>
              </a:spcBef>
              <a:buClr>
                <a:srgbClr val="00CCFF"/>
              </a:buClr>
              <a:buSzPct val="65000"/>
              <a:defRPr/>
            </a:pPr>
            <a:endParaRPr lang="en-US" sz="2400" dirty="0" smtClean="0">
              <a:solidFill>
                <a:schemeClr val="accent4">
                  <a:lumMod val="10000"/>
                </a:schemeClr>
              </a:solidFill>
              <a:latin typeface="Arial" panose="020B0604020202020204" pitchFamily="34" charset="0"/>
              <a:cs typeface="Arial" panose="020B0604020202020204" pitchFamily="34" charset="0"/>
            </a:endParaRPr>
          </a:p>
          <a:p>
            <a:pPr algn="l">
              <a:spcBef>
                <a:spcPct val="20000"/>
              </a:spcBef>
              <a:buClr>
                <a:srgbClr val="00CCFF"/>
              </a:buClr>
              <a:buSzPct val="65000"/>
              <a:defRPr/>
            </a:pPr>
            <a:r>
              <a:rPr lang="en-US" sz="2400" dirty="0" smtClean="0">
                <a:solidFill>
                  <a:schemeClr val="accent4">
                    <a:lumMod val="10000"/>
                  </a:schemeClr>
                </a:solidFill>
                <a:latin typeface="Arial" panose="020B0604020202020204" pitchFamily="34" charset="0"/>
                <a:cs typeface="Arial" panose="020B0604020202020204" pitchFamily="34" charset="0"/>
              </a:rPr>
              <a:t>Constant </a:t>
            </a:r>
            <a:r>
              <a:rPr lang="en-US" sz="2400" dirty="0">
                <a:solidFill>
                  <a:schemeClr val="accent4">
                    <a:lumMod val="10000"/>
                  </a:schemeClr>
                </a:solidFill>
                <a:latin typeface="Arial" panose="020B0604020202020204" pitchFamily="34" charset="0"/>
                <a:cs typeface="Arial" panose="020B0604020202020204" pitchFamily="34" charset="0"/>
              </a:rPr>
              <a:t>Routine </a:t>
            </a:r>
            <a:r>
              <a:rPr lang="en-US" sz="2400" dirty="0" smtClean="0">
                <a:solidFill>
                  <a:schemeClr val="accent4">
                    <a:lumMod val="10000"/>
                  </a:schemeClr>
                </a:solidFill>
                <a:latin typeface="Arial" panose="020B0604020202020204" pitchFamily="34" charset="0"/>
                <a:cs typeface="Arial" panose="020B0604020202020204" pitchFamily="34" charset="0"/>
              </a:rPr>
              <a:t>(</a:t>
            </a:r>
            <a:r>
              <a:rPr lang="en-US" sz="2400" dirty="0">
                <a:solidFill>
                  <a:schemeClr val="accent4">
                    <a:lumMod val="10000"/>
                  </a:schemeClr>
                </a:solidFill>
                <a:latin typeface="Arial" panose="020B0604020202020204" pitchFamily="34" charset="0"/>
                <a:cs typeface="Arial" panose="020B0604020202020204" pitchFamily="34" charset="0"/>
              </a:rPr>
              <a:t>CR</a:t>
            </a:r>
            <a:r>
              <a:rPr lang="en-US" sz="2400" dirty="0" smtClean="0">
                <a:solidFill>
                  <a:schemeClr val="accent4">
                    <a:lumMod val="10000"/>
                  </a:schemeClr>
                </a:solidFill>
                <a:latin typeface="Arial" panose="020B0604020202020204" pitchFamily="34" charset="0"/>
                <a:cs typeface="Arial" panose="020B0604020202020204" pitchFamily="34" charset="0"/>
              </a:rPr>
              <a:t>): </a:t>
            </a:r>
          </a:p>
          <a:p>
            <a:pPr lvl="1" algn="l">
              <a:spcBef>
                <a:spcPct val="20000"/>
              </a:spcBef>
              <a:buClr>
                <a:srgbClr val="00CCFF"/>
              </a:buClr>
              <a:buSzPct val="65000"/>
              <a:defRPr/>
            </a:pPr>
            <a:r>
              <a:rPr lang="en-US" sz="2400" dirty="0" smtClean="0">
                <a:solidFill>
                  <a:schemeClr val="accent4">
                    <a:lumMod val="10000"/>
                  </a:schemeClr>
                </a:solidFill>
                <a:latin typeface="Arial" panose="020B0604020202020204" pitchFamily="34" charset="0"/>
                <a:cs typeface="Arial" panose="020B0604020202020204" pitchFamily="34" charset="0"/>
              </a:rPr>
              <a:t>- Sleep deprivation</a:t>
            </a:r>
          </a:p>
          <a:p>
            <a:pPr lvl="1" algn="l">
              <a:spcBef>
                <a:spcPct val="20000"/>
              </a:spcBef>
              <a:buClr>
                <a:srgbClr val="00CCFF"/>
              </a:buClr>
              <a:buSzPct val="65000"/>
              <a:defRPr/>
            </a:pPr>
            <a:r>
              <a:rPr lang="en-US" sz="2400" dirty="0" smtClean="0">
                <a:solidFill>
                  <a:schemeClr val="accent4">
                    <a:lumMod val="10000"/>
                  </a:schemeClr>
                </a:solidFill>
                <a:latin typeface="Arial" panose="020B0604020202020204" pitchFamily="34" charset="0"/>
                <a:cs typeface="Arial" panose="020B0604020202020204" pitchFamily="34" charset="0"/>
              </a:rPr>
              <a:t>- Ultra-short sleep wake cycle protocols</a:t>
            </a:r>
            <a:endParaRPr lang="en-US" sz="2400" dirty="0">
              <a:solidFill>
                <a:schemeClr val="accent4">
                  <a:lumMod val="10000"/>
                </a:schemeClr>
              </a:solidFill>
              <a:latin typeface="Arial" panose="020B0604020202020204" pitchFamily="34" charset="0"/>
              <a:cs typeface="Arial" panose="020B0604020202020204" pitchFamily="34" charset="0"/>
            </a:endParaRPr>
          </a:p>
          <a:p>
            <a:pPr marL="342900" indent="-342900" algn="l">
              <a:spcBef>
                <a:spcPct val="20000"/>
              </a:spcBef>
              <a:buClr>
                <a:srgbClr val="00CCFF"/>
              </a:buClr>
              <a:buSzPct val="65000"/>
              <a:buFont typeface="Wingdings" pitchFamily="2" charset="2"/>
              <a:buNone/>
              <a:defRPr/>
            </a:pPr>
            <a:endParaRPr lang="en-US" sz="2400" dirty="0">
              <a:solidFill>
                <a:schemeClr val="accent4">
                  <a:lumMod val="10000"/>
                </a:schemeClr>
              </a:solidFill>
              <a:latin typeface="Arial" panose="020B0604020202020204" pitchFamily="34" charset="0"/>
              <a:cs typeface="Arial" panose="020B0604020202020204" pitchFamily="34" charset="0"/>
            </a:endParaRPr>
          </a:p>
        </p:txBody>
      </p:sp>
      <p:cxnSp>
        <p:nvCxnSpPr>
          <p:cNvPr id="6" name="Gerade Verbindung 207"/>
          <p:cNvCxnSpPr/>
          <p:nvPr/>
        </p:nvCxnSpPr>
        <p:spPr>
          <a:xfrm>
            <a:off x="0" y="1190967"/>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Рисунок 5" descr="Logo_CRC_IVI.tif"/>
          <p:cNvPicPr>
            <a:picLocks noChangeAspect="1"/>
          </p:cNvPicPr>
          <p:nvPr/>
        </p:nvPicPr>
        <p:blipFill>
          <a:blip r:embed="rId2" cstate="print"/>
          <a:srcRect l="7141" t="7899" r="82016" b="70411"/>
          <a:stretch>
            <a:fillRect/>
          </a:stretch>
        </p:blipFill>
        <p:spPr>
          <a:xfrm>
            <a:off x="8151582" y="548680"/>
            <a:ext cx="636677" cy="716416"/>
          </a:xfrm>
          <a:prstGeom prst="rect">
            <a:avLst/>
          </a:prstGeom>
        </p:spPr>
      </p:pic>
      <p:sp>
        <p:nvSpPr>
          <p:cNvPr id="2" name="Rectangle 1"/>
          <p:cNvSpPr/>
          <p:nvPr/>
        </p:nvSpPr>
        <p:spPr>
          <a:xfrm>
            <a:off x="107504" y="260648"/>
            <a:ext cx="8044078" cy="1200329"/>
          </a:xfrm>
          <a:prstGeom prst="rect">
            <a:avLst/>
          </a:prstGeom>
        </p:spPr>
        <p:txBody>
          <a:bodyPr wrap="square">
            <a:spAutoFit/>
          </a:bodyPr>
          <a:lstStyle/>
          <a:p>
            <a:pPr>
              <a:defRPr/>
            </a:pPr>
            <a:r>
              <a:rPr lang="en-US" sz="2400" b="1" dirty="0">
                <a:solidFill>
                  <a:schemeClr val="accent4">
                    <a:lumMod val="10000"/>
                  </a:schemeClr>
                </a:solidFill>
                <a:latin typeface="Arial" panose="020B0604020202020204" pitchFamily="34" charset="0"/>
                <a:cs typeface="Arial" panose="020B0604020202020204" pitchFamily="34" charset="0"/>
              </a:rPr>
              <a:t>Protocols to Investigate the Influence of the Circadian and Homeostatic Process in Humans</a:t>
            </a:r>
            <a:br>
              <a:rPr lang="en-US" sz="2400" b="1" dirty="0">
                <a:solidFill>
                  <a:schemeClr val="accent4">
                    <a:lumMod val="10000"/>
                  </a:schemeClr>
                </a:solidFill>
                <a:latin typeface="Arial" panose="020B0604020202020204" pitchFamily="34" charset="0"/>
                <a:cs typeface="Arial" panose="020B0604020202020204" pitchFamily="34" charset="0"/>
              </a:rPr>
            </a:br>
            <a:endParaRPr lang="en-US" sz="2400" b="1" dirty="0">
              <a:solidFill>
                <a:schemeClr val="accent4">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26508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398838" y="3211513"/>
            <a:ext cx="4410075" cy="3095625"/>
          </a:xfrm>
          <a:prstGeom prst="rect">
            <a:avLst/>
          </a:prstGeom>
          <a:solidFill>
            <a:srgbClr val="5F5F5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a:spcBef>
                <a:spcPct val="0"/>
              </a:spcBef>
              <a:buClrTx/>
              <a:buSzTx/>
              <a:buFontTx/>
              <a:buNone/>
            </a:pPr>
            <a:endParaRPr lang="de-DE" altLang="fr-FR" sz="2400">
              <a:latin typeface="Times New Roman" pitchFamily="18" charset="0"/>
            </a:endParaRPr>
          </a:p>
        </p:txBody>
      </p:sp>
      <p:sp>
        <p:nvSpPr>
          <p:cNvPr id="22531" name="Rectangle 3"/>
          <p:cNvSpPr>
            <a:spLocks noChangeArrowheads="1"/>
          </p:cNvSpPr>
          <p:nvPr/>
        </p:nvSpPr>
        <p:spPr bwMode="auto">
          <a:xfrm>
            <a:off x="3395663" y="1246188"/>
            <a:ext cx="4410075" cy="1958975"/>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32" name="Text Box 4"/>
          <p:cNvSpPr txBox="1">
            <a:spLocks noChangeArrowheads="1"/>
          </p:cNvSpPr>
          <p:nvPr/>
        </p:nvSpPr>
        <p:spPr bwMode="auto">
          <a:xfrm>
            <a:off x="3457575" y="720725"/>
            <a:ext cx="4297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fr-FR" sz="1800" b="1">
                <a:solidFill>
                  <a:schemeClr val="bg1"/>
                </a:solidFill>
                <a:latin typeface="Arial" charset="0"/>
              </a:rPr>
              <a:t>Timing of Sleep Episodes in a Bunker</a:t>
            </a:r>
            <a:endParaRPr lang="en-US" altLang="fr-FR" sz="1800" b="1">
              <a:solidFill>
                <a:schemeClr val="bg1"/>
              </a:solidFill>
              <a:latin typeface="Times New Roman" pitchFamily="18" charset="0"/>
            </a:endParaRPr>
          </a:p>
        </p:txBody>
      </p:sp>
      <p:sp>
        <p:nvSpPr>
          <p:cNvPr id="22533" name="Rectangle 5"/>
          <p:cNvSpPr>
            <a:spLocks noChangeArrowheads="1"/>
          </p:cNvSpPr>
          <p:nvPr/>
        </p:nvSpPr>
        <p:spPr bwMode="auto">
          <a:xfrm>
            <a:off x="396875" y="6646863"/>
            <a:ext cx="20415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fr-FR" sz="1200" b="1">
                <a:solidFill>
                  <a:schemeClr val="bg1"/>
                </a:solidFill>
                <a:latin typeface="Arial" charset="0"/>
              </a:rPr>
              <a:t>Modified from Aschoff, 1965</a:t>
            </a:r>
          </a:p>
        </p:txBody>
      </p:sp>
      <p:sp>
        <p:nvSpPr>
          <p:cNvPr id="22534" name="Rectangle 6"/>
          <p:cNvSpPr>
            <a:spLocks noChangeArrowheads="1"/>
          </p:cNvSpPr>
          <p:nvPr/>
        </p:nvSpPr>
        <p:spPr bwMode="auto">
          <a:xfrm>
            <a:off x="3438525" y="3211513"/>
            <a:ext cx="776288" cy="76200"/>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35" name="Rectangle 7"/>
          <p:cNvSpPr>
            <a:spLocks noChangeArrowheads="1"/>
          </p:cNvSpPr>
          <p:nvPr/>
        </p:nvSpPr>
        <p:spPr bwMode="auto">
          <a:xfrm>
            <a:off x="3576638" y="3305175"/>
            <a:ext cx="776287" cy="76200"/>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36" name="Rectangle 8"/>
          <p:cNvSpPr>
            <a:spLocks noChangeArrowheads="1"/>
          </p:cNvSpPr>
          <p:nvPr/>
        </p:nvSpPr>
        <p:spPr bwMode="auto">
          <a:xfrm>
            <a:off x="3757613" y="3398838"/>
            <a:ext cx="841375" cy="76200"/>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37" name="Rectangle 9"/>
          <p:cNvSpPr>
            <a:spLocks noChangeArrowheads="1"/>
          </p:cNvSpPr>
          <p:nvPr/>
        </p:nvSpPr>
        <p:spPr bwMode="auto">
          <a:xfrm>
            <a:off x="3762375" y="3494088"/>
            <a:ext cx="630238"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38" name="Rectangle 10"/>
          <p:cNvSpPr>
            <a:spLocks noChangeArrowheads="1"/>
          </p:cNvSpPr>
          <p:nvPr/>
        </p:nvSpPr>
        <p:spPr bwMode="auto">
          <a:xfrm>
            <a:off x="3940175" y="3586163"/>
            <a:ext cx="746125"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39" name="Rectangle 11"/>
          <p:cNvSpPr>
            <a:spLocks noChangeArrowheads="1"/>
          </p:cNvSpPr>
          <p:nvPr/>
        </p:nvSpPr>
        <p:spPr bwMode="auto">
          <a:xfrm>
            <a:off x="4033838" y="3678238"/>
            <a:ext cx="873125"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40" name="Rectangle 12"/>
          <p:cNvSpPr>
            <a:spLocks noChangeArrowheads="1"/>
          </p:cNvSpPr>
          <p:nvPr/>
        </p:nvSpPr>
        <p:spPr bwMode="auto">
          <a:xfrm>
            <a:off x="4440238" y="3771900"/>
            <a:ext cx="687387"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41" name="Rectangle 13"/>
          <p:cNvSpPr>
            <a:spLocks noChangeArrowheads="1"/>
          </p:cNvSpPr>
          <p:nvPr/>
        </p:nvSpPr>
        <p:spPr bwMode="auto">
          <a:xfrm>
            <a:off x="4795838" y="3863975"/>
            <a:ext cx="566737"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42" name="Rectangle 14"/>
          <p:cNvSpPr>
            <a:spLocks noChangeArrowheads="1"/>
          </p:cNvSpPr>
          <p:nvPr/>
        </p:nvSpPr>
        <p:spPr bwMode="auto">
          <a:xfrm>
            <a:off x="4781550" y="3956050"/>
            <a:ext cx="674688"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43" name="Rectangle 15"/>
          <p:cNvSpPr>
            <a:spLocks noChangeArrowheads="1"/>
          </p:cNvSpPr>
          <p:nvPr/>
        </p:nvSpPr>
        <p:spPr bwMode="auto">
          <a:xfrm>
            <a:off x="4722813" y="4049713"/>
            <a:ext cx="588962"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44" name="Rectangle 16"/>
          <p:cNvSpPr>
            <a:spLocks noChangeArrowheads="1"/>
          </p:cNvSpPr>
          <p:nvPr/>
        </p:nvSpPr>
        <p:spPr bwMode="auto">
          <a:xfrm>
            <a:off x="4514850" y="4141788"/>
            <a:ext cx="828675"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45" name="Rectangle 17"/>
          <p:cNvSpPr>
            <a:spLocks noChangeArrowheads="1"/>
          </p:cNvSpPr>
          <p:nvPr/>
        </p:nvSpPr>
        <p:spPr bwMode="auto">
          <a:xfrm>
            <a:off x="4895850" y="4233863"/>
            <a:ext cx="685800"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46" name="Rectangle 18"/>
          <p:cNvSpPr>
            <a:spLocks noChangeArrowheads="1"/>
          </p:cNvSpPr>
          <p:nvPr/>
        </p:nvSpPr>
        <p:spPr bwMode="auto">
          <a:xfrm>
            <a:off x="5726113" y="4881563"/>
            <a:ext cx="669925"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47" name="Rectangle 19"/>
          <p:cNvSpPr>
            <a:spLocks noChangeArrowheads="1"/>
          </p:cNvSpPr>
          <p:nvPr/>
        </p:nvSpPr>
        <p:spPr bwMode="auto">
          <a:xfrm>
            <a:off x="5570538" y="4975225"/>
            <a:ext cx="795337"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48" name="Rectangle 20"/>
          <p:cNvSpPr>
            <a:spLocks noChangeArrowheads="1"/>
          </p:cNvSpPr>
          <p:nvPr/>
        </p:nvSpPr>
        <p:spPr bwMode="auto">
          <a:xfrm>
            <a:off x="5556250" y="5067300"/>
            <a:ext cx="695325"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49" name="Rectangle 21"/>
          <p:cNvSpPr>
            <a:spLocks noChangeArrowheads="1"/>
          </p:cNvSpPr>
          <p:nvPr/>
        </p:nvSpPr>
        <p:spPr bwMode="auto">
          <a:xfrm>
            <a:off x="5737225" y="5159375"/>
            <a:ext cx="776288"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50" name="Rectangle 22"/>
          <p:cNvSpPr>
            <a:spLocks noChangeArrowheads="1"/>
          </p:cNvSpPr>
          <p:nvPr/>
        </p:nvSpPr>
        <p:spPr bwMode="auto">
          <a:xfrm>
            <a:off x="6094413" y="5253038"/>
            <a:ext cx="787400"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51" name="Rectangle 23"/>
          <p:cNvSpPr>
            <a:spLocks noChangeArrowheads="1"/>
          </p:cNvSpPr>
          <p:nvPr/>
        </p:nvSpPr>
        <p:spPr bwMode="auto">
          <a:xfrm>
            <a:off x="6303963" y="5345113"/>
            <a:ext cx="847725"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52" name="Rectangle 24"/>
          <p:cNvSpPr>
            <a:spLocks noChangeArrowheads="1"/>
          </p:cNvSpPr>
          <p:nvPr/>
        </p:nvSpPr>
        <p:spPr bwMode="auto">
          <a:xfrm>
            <a:off x="6527800" y="5437188"/>
            <a:ext cx="565150"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53" name="Rectangle 25"/>
          <p:cNvSpPr>
            <a:spLocks noChangeArrowheads="1"/>
          </p:cNvSpPr>
          <p:nvPr/>
        </p:nvSpPr>
        <p:spPr bwMode="auto">
          <a:xfrm>
            <a:off x="6600825" y="5530850"/>
            <a:ext cx="687388"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54" name="Rectangle 26"/>
          <p:cNvSpPr>
            <a:spLocks noChangeArrowheads="1"/>
          </p:cNvSpPr>
          <p:nvPr/>
        </p:nvSpPr>
        <p:spPr bwMode="auto">
          <a:xfrm>
            <a:off x="6715125" y="5622925"/>
            <a:ext cx="739775"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55" name="Rectangle 27"/>
          <p:cNvSpPr>
            <a:spLocks noChangeArrowheads="1"/>
          </p:cNvSpPr>
          <p:nvPr/>
        </p:nvSpPr>
        <p:spPr bwMode="auto">
          <a:xfrm>
            <a:off x="6996113" y="5715000"/>
            <a:ext cx="665162"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56" name="Rectangle 28"/>
          <p:cNvSpPr>
            <a:spLocks noChangeArrowheads="1"/>
          </p:cNvSpPr>
          <p:nvPr/>
        </p:nvSpPr>
        <p:spPr bwMode="auto">
          <a:xfrm>
            <a:off x="6592888" y="5808663"/>
            <a:ext cx="812800"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57" name="Rectangle 29"/>
          <p:cNvSpPr>
            <a:spLocks noChangeArrowheads="1"/>
          </p:cNvSpPr>
          <p:nvPr/>
        </p:nvSpPr>
        <p:spPr bwMode="auto">
          <a:xfrm>
            <a:off x="6908800" y="5900738"/>
            <a:ext cx="852488"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58" name="Rectangle 30"/>
          <p:cNvSpPr>
            <a:spLocks noChangeArrowheads="1"/>
          </p:cNvSpPr>
          <p:nvPr/>
        </p:nvSpPr>
        <p:spPr bwMode="auto">
          <a:xfrm>
            <a:off x="6904038" y="5992813"/>
            <a:ext cx="803275"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59" name="Rectangle 31"/>
          <p:cNvSpPr>
            <a:spLocks noChangeArrowheads="1"/>
          </p:cNvSpPr>
          <p:nvPr/>
        </p:nvSpPr>
        <p:spPr bwMode="auto">
          <a:xfrm>
            <a:off x="7186613" y="6086475"/>
            <a:ext cx="623887"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60" name="Rectangle 32"/>
          <p:cNvSpPr>
            <a:spLocks noChangeArrowheads="1"/>
          </p:cNvSpPr>
          <p:nvPr/>
        </p:nvSpPr>
        <p:spPr bwMode="auto">
          <a:xfrm>
            <a:off x="3406775" y="1265238"/>
            <a:ext cx="4410075" cy="5040312"/>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61" name="Rectangle 33"/>
          <p:cNvSpPr>
            <a:spLocks noChangeArrowheads="1"/>
          </p:cNvSpPr>
          <p:nvPr/>
        </p:nvSpPr>
        <p:spPr bwMode="auto">
          <a:xfrm>
            <a:off x="3448050" y="1360488"/>
            <a:ext cx="604838"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62" name="Rectangle 34"/>
          <p:cNvSpPr>
            <a:spLocks noChangeArrowheads="1"/>
          </p:cNvSpPr>
          <p:nvPr/>
        </p:nvSpPr>
        <p:spPr bwMode="auto">
          <a:xfrm>
            <a:off x="3440113" y="1452563"/>
            <a:ext cx="604837"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63" name="Rectangle 35"/>
          <p:cNvSpPr>
            <a:spLocks noChangeArrowheads="1"/>
          </p:cNvSpPr>
          <p:nvPr/>
        </p:nvSpPr>
        <p:spPr bwMode="auto">
          <a:xfrm>
            <a:off x="3430588" y="1544638"/>
            <a:ext cx="619125"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64" name="Rectangle 36"/>
          <p:cNvSpPr>
            <a:spLocks noChangeArrowheads="1"/>
          </p:cNvSpPr>
          <p:nvPr/>
        </p:nvSpPr>
        <p:spPr bwMode="auto">
          <a:xfrm>
            <a:off x="3444875" y="1636713"/>
            <a:ext cx="603250"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65" name="Rectangle 37"/>
          <p:cNvSpPr>
            <a:spLocks noChangeArrowheads="1"/>
          </p:cNvSpPr>
          <p:nvPr/>
        </p:nvSpPr>
        <p:spPr bwMode="auto">
          <a:xfrm>
            <a:off x="3446463" y="1730375"/>
            <a:ext cx="569912"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66" name="Rectangle 38"/>
          <p:cNvSpPr>
            <a:spLocks noChangeArrowheads="1"/>
          </p:cNvSpPr>
          <p:nvPr/>
        </p:nvSpPr>
        <p:spPr bwMode="auto">
          <a:xfrm>
            <a:off x="3435350" y="1822450"/>
            <a:ext cx="611188"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67" name="Rectangle 39"/>
          <p:cNvSpPr>
            <a:spLocks noChangeArrowheads="1"/>
          </p:cNvSpPr>
          <p:nvPr/>
        </p:nvSpPr>
        <p:spPr bwMode="auto">
          <a:xfrm>
            <a:off x="3468688" y="1914525"/>
            <a:ext cx="579437"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68" name="Rectangle 40"/>
          <p:cNvSpPr>
            <a:spLocks noChangeArrowheads="1"/>
          </p:cNvSpPr>
          <p:nvPr/>
        </p:nvSpPr>
        <p:spPr bwMode="auto">
          <a:xfrm>
            <a:off x="3459163" y="2008188"/>
            <a:ext cx="585787"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69" name="Rectangle 41"/>
          <p:cNvSpPr>
            <a:spLocks noChangeArrowheads="1"/>
          </p:cNvSpPr>
          <p:nvPr/>
        </p:nvSpPr>
        <p:spPr bwMode="auto">
          <a:xfrm>
            <a:off x="3432175" y="2100263"/>
            <a:ext cx="611188"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70" name="Rectangle 42"/>
          <p:cNvSpPr>
            <a:spLocks noChangeArrowheads="1"/>
          </p:cNvSpPr>
          <p:nvPr/>
        </p:nvSpPr>
        <p:spPr bwMode="auto">
          <a:xfrm>
            <a:off x="3432175" y="2192338"/>
            <a:ext cx="615950"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71" name="Rectangle 43"/>
          <p:cNvSpPr>
            <a:spLocks noChangeArrowheads="1"/>
          </p:cNvSpPr>
          <p:nvPr/>
        </p:nvSpPr>
        <p:spPr bwMode="auto">
          <a:xfrm>
            <a:off x="3432175" y="2286000"/>
            <a:ext cx="439738"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72" name="Rectangle 44"/>
          <p:cNvSpPr>
            <a:spLocks noChangeArrowheads="1"/>
          </p:cNvSpPr>
          <p:nvPr/>
        </p:nvSpPr>
        <p:spPr bwMode="auto">
          <a:xfrm>
            <a:off x="3444875" y="2378075"/>
            <a:ext cx="600075"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73" name="Rectangle 45"/>
          <p:cNvSpPr>
            <a:spLocks noChangeArrowheads="1"/>
          </p:cNvSpPr>
          <p:nvPr/>
        </p:nvSpPr>
        <p:spPr bwMode="auto">
          <a:xfrm>
            <a:off x="3894138" y="2284413"/>
            <a:ext cx="153987"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74" name="Rectangle 46"/>
          <p:cNvSpPr>
            <a:spLocks noChangeArrowheads="1"/>
          </p:cNvSpPr>
          <p:nvPr/>
        </p:nvSpPr>
        <p:spPr bwMode="auto">
          <a:xfrm>
            <a:off x="3454400" y="2470150"/>
            <a:ext cx="600075"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75" name="Rectangle 47"/>
          <p:cNvSpPr>
            <a:spLocks noChangeArrowheads="1"/>
          </p:cNvSpPr>
          <p:nvPr/>
        </p:nvSpPr>
        <p:spPr bwMode="auto">
          <a:xfrm>
            <a:off x="3468688" y="2563813"/>
            <a:ext cx="573087"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76" name="Rectangle 48"/>
          <p:cNvSpPr>
            <a:spLocks noChangeArrowheads="1"/>
          </p:cNvSpPr>
          <p:nvPr/>
        </p:nvSpPr>
        <p:spPr bwMode="auto">
          <a:xfrm>
            <a:off x="3470275" y="2655888"/>
            <a:ext cx="454025"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77" name="Rectangle 49"/>
          <p:cNvSpPr>
            <a:spLocks noChangeArrowheads="1"/>
          </p:cNvSpPr>
          <p:nvPr/>
        </p:nvSpPr>
        <p:spPr bwMode="auto">
          <a:xfrm>
            <a:off x="3479800" y="2747963"/>
            <a:ext cx="573088"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78" name="Rectangle 50"/>
          <p:cNvSpPr>
            <a:spLocks noChangeArrowheads="1"/>
          </p:cNvSpPr>
          <p:nvPr/>
        </p:nvSpPr>
        <p:spPr bwMode="auto">
          <a:xfrm>
            <a:off x="3960813" y="2657475"/>
            <a:ext cx="85725"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79" name="Rectangle 51"/>
          <p:cNvSpPr>
            <a:spLocks noChangeArrowheads="1"/>
          </p:cNvSpPr>
          <p:nvPr/>
        </p:nvSpPr>
        <p:spPr bwMode="auto">
          <a:xfrm>
            <a:off x="3432175" y="2841625"/>
            <a:ext cx="612775"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80" name="Rectangle 52"/>
          <p:cNvSpPr>
            <a:spLocks noChangeArrowheads="1"/>
          </p:cNvSpPr>
          <p:nvPr/>
        </p:nvSpPr>
        <p:spPr bwMode="auto">
          <a:xfrm>
            <a:off x="3438525" y="2933700"/>
            <a:ext cx="612775"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81" name="Rectangle 53"/>
          <p:cNvSpPr>
            <a:spLocks noChangeArrowheads="1"/>
          </p:cNvSpPr>
          <p:nvPr/>
        </p:nvSpPr>
        <p:spPr bwMode="auto">
          <a:xfrm>
            <a:off x="3455988" y="3025775"/>
            <a:ext cx="598487"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82" name="Rectangle 54"/>
          <p:cNvSpPr>
            <a:spLocks noChangeArrowheads="1"/>
          </p:cNvSpPr>
          <p:nvPr/>
        </p:nvSpPr>
        <p:spPr bwMode="auto">
          <a:xfrm>
            <a:off x="3444875" y="3117850"/>
            <a:ext cx="608013"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583" name="Line 55"/>
          <p:cNvSpPr>
            <a:spLocks noChangeShapeType="1"/>
          </p:cNvSpPr>
          <p:nvPr/>
        </p:nvSpPr>
        <p:spPr bwMode="auto">
          <a:xfrm>
            <a:off x="5624513" y="1255713"/>
            <a:ext cx="0" cy="5141912"/>
          </a:xfrm>
          <a:prstGeom prst="line">
            <a:avLst/>
          </a:prstGeom>
          <a:noFill/>
          <a:ln w="1905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a:p>
        </p:txBody>
      </p:sp>
      <p:sp>
        <p:nvSpPr>
          <p:cNvPr id="22584" name="Line 56"/>
          <p:cNvSpPr>
            <a:spLocks noChangeShapeType="1"/>
          </p:cNvSpPr>
          <p:nvPr/>
        </p:nvSpPr>
        <p:spPr bwMode="auto">
          <a:xfrm flipH="1">
            <a:off x="3309938" y="1439863"/>
            <a:ext cx="88900" cy="63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a:p>
        </p:txBody>
      </p:sp>
      <p:sp>
        <p:nvSpPr>
          <p:cNvPr id="22585" name="Line 57"/>
          <p:cNvSpPr>
            <a:spLocks noChangeShapeType="1"/>
          </p:cNvSpPr>
          <p:nvPr/>
        </p:nvSpPr>
        <p:spPr bwMode="auto">
          <a:xfrm flipH="1">
            <a:off x="3309938" y="2259013"/>
            <a:ext cx="88900" cy="63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a:p>
        </p:txBody>
      </p:sp>
      <p:sp>
        <p:nvSpPr>
          <p:cNvPr id="22586" name="Line 58"/>
          <p:cNvSpPr>
            <a:spLocks noChangeShapeType="1"/>
          </p:cNvSpPr>
          <p:nvPr/>
        </p:nvSpPr>
        <p:spPr bwMode="auto">
          <a:xfrm flipH="1">
            <a:off x="3309938" y="3186113"/>
            <a:ext cx="88900" cy="63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a:p>
        </p:txBody>
      </p:sp>
      <p:sp>
        <p:nvSpPr>
          <p:cNvPr id="22587" name="Line 59"/>
          <p:cNvSpPr>
            <a:spLocks noChangeShapeType="1"/>
          </p:cNvSpPr>
          <p:nvPr/>
        </p:nvSpPr>
        <p:spPr bwMode="auto">
          <a:xfrm flipH="1">
            <a:off x="3309938" y="4094163"/>
            <a:ext cx="88900" cy="63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a:p>
        </p:txBody>
      </p:sp>
      <p:sp>
        <p:nvSpPr>
          <p:cNvPr id="22588" name="Line 60"/>
          <p:cNvSpPr>
            <a:spLocks noChangeShapeType="1"/>
          </p:cNvSpPr>
          <p:nvPr/>
        </p:nvSpPr>
        <p:spPr bwMode="auto">
          <a:xfrm flipH="1">
            <a:off x="3309938" y="5008563"/>
            <a:ext cx="88900" cy="63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a:p>
        </p:txBody>
      </p:sp>
      <p:sp>
        <p:nvSpPr>
          <p:cNvPr id="22589" name="Line 61"/>
          <p:cNvSpPr>
            <a:spLocks noChangeShapeType="1"/>
          </p:cNvSpPr>
          <p:nvPr/>
        </p:nvSpPr>
        <p:spPr bwMode="auto">
          <a:xfrm flipH="1">
            <a:off x="3309938" y="5942013"/>
            <a:ext cx="88900" cy="63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a:p>
        </p:txBody>
      </p:sp>
      <p:sp>
        <p:nvSpPr>
          <p:cNvPr id="22590" name="Text Box 62"/>
          <p:cNvSpPr txBox="1">
            <a:spLocks noChangeArrowheads="1"/>
          </p:cNvSpPr>
          <p:nvPr/>
        </p:nvSpPr>
        <p:spPr bwMode="auto">
          <a:xfrm>
            <a:off x="3225800" y="6405563"/>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fr-FR" sz="1400" b="1">
                <a:solidFill>
                  <a:schemeClr val="bg1"/>
                </a:solidFill>
                <a:latin typeface="Arial" charset="0"/>
              </a:rPr>
              <a:t>24</a:t>
            </a:r>
            <a:endParaRPr lang="en-US" altLang="fr-FR" sz="1400">
              <a:solidFill>
                <a:schemeClr val="bg1"/>
              </a:solidFill>
              <a:latin typeface="Times New Roman" pitchFamily="18" charset="0"/>
            </a:endParaRPr>
          </a:p>
        </p:txBody>
      </p:sp>
      <p:sp>
        <p:nvSpPr>
          <p:cNvPr id="22591" name="Text Box 63"/>
          <p:cNvSpPr txBox="1">
            <a:spLocks noChangeArrowheads="1"/>
          </p:cNvSpPr>
          <p:nvPr/>
        </p:nvSpPr>
        <p:spPr bwMode="auto">
          <a:xfrm>
            <a:off x="4321175" y="6405563"/>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fr-FR" sz="1400" b="1">
                <a:solidFill>
                  <a:schemeClr val="bg1"/>
                </a:solidFill>
                <a:latin typeface="Arial" charset="0"/>
              </a:rPr>
              <a:t>12</a:t>
            </a:r>
            <a:endParaRPr lang="en-US" altLang="fr-FR" sz="1400">
              <a:solidFill>
                <a:schemeClr val="bg1"/>
              </a:solidFill>
              <a:latin typeface="Times New Roman" pitchFamily="18" charset="0"/>
            </a:endParaRPr>
          </a:p>
        </p:txBody>
      </p:sp>
      <p:sp>
        <p:nvSpPr>
          <p:cNvPr id="22592" name="Text Box 64"/>
          <p:cNvSpPr txBox="1">
            <a:spLocks noChangeArrowheads="1"/>
          </p:cNvSpPr>
          <p:nvPr/>
        </p:nvSpPr>
        <p:spPr bwMode="auto">
          <a:xfrm>
            <a:off x="5416550" y="6405563"/>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fr-FR" sz="1400" b="1">
                <a:solidFill>
                  <a:schemeClr val="bg1"/>
                </a:solidFill>
                <a:latin typeface="Arial" charset="0"/>
              </a:rPr>
              <a:t>24</a:t>
            </a:r>
            <a:endParaRPr lang="en-US" altLang="fr-FR" sz="1400">
              <a:solidFill>
                <a:schemeClr val="bg1"/>
              </a:solidFill>
              <a:latin typeface="Times New Roman" pitchFamily="18" charset="0"/>
            </a:endParaRPr>
          </a:p>
        </p:txBody>
      </p:sp>
      <p:sp>
        <p:nvSpPr>
          <p:cNvPr id="22593" name="Text Box 65"/>
          <p:cNvSpPr txBox="1">
            <a:spLocks noChangeArrowheads="1"/>
          </p:cNvSpPr>
          <p:nvPr/>
        </p:nvSpPr>
        <p:spPr bwMode="auto">
          <a:xfrm>
            <a:off x="6511925" y="6405563"/>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fr-FR" sz="1400" b="1">
                <a:solidFill>
                  <a:schemeClr val="bg1"/>
                </a:solidFill>
                <a:latin typeface="Arial" charset="0"/>
              </a:rPr>
              <a:t>12</a:t>
            </a:r>
            <a:endParaRPr lang="en-US" altLang="fr-FR" sz="1400">
              <a:solidFill>
                <a:schemeClr val="bg1"/>
              </a:solidFill>
              <a:latin typeface="Times New Roman" pitchFamily="18" charset="0"/>
            </a:endParaRPr>
          </a:p>
        </p:txBody>
      </p:sp>
      <p:sp>
        <p:nvSpPr>
          <p:cNvPr id="22594" name="Text Box 66"/>
          <p:cNvSpPr txBox="1">
            <a:spLocks noChangeArrowheads="1"/>
          </p:cNvSpPr>
          <p:nvPr/>
        </p:nvSpPr>
        <p:spPr bwMode="auto">
          <a:xfrm>
            <a:off x="7626350" y="6405563"/>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fr-FR" sz="1400" b="1">
                <a:solidFill>
                  <a:schemeClr val="bg1"/>
                </a:solidFill>
                <a:latin typeface="Arial" charset="0"/>
              </a:rPr>
              <a:t>24</a:t>
            </a:r>
            <a:endParaRPr lang="en-US" altLang="fr-FR" sz="1400">
              <a:solidFill>
                <a:schemeClr val="bg1"/>
              </a:solidFill>
              <a:latin typeface="Times New Roman" pitchFamily="18" charset="0"/>
            </a:endParaRPr>
          </a:p>
        </p:txBody>
      </p:sp>
      <p:sp>
        <p:nvSpPr>
          <p:cNvPr id="22595" name="Text Box 67"/>
          <p:cNvSpPr txBox="1">
            <a:spLocks noChangeArrowheads="1"/>
          </p:cNvSpPr>
          <p:nvPr/>
        </p:nvSpPr>
        <p:spPr bwMode="auto">
          <a:xfrm>
            <a:off x="3079750" y="1290638"/>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fr-FR" sz="1400" b="1">
                <a:solidFill>
                  <a:schemeClr val="bg1"/>
                </a:solidFill>
                <a:latin typeface="Arial" charset="0"/>
              </a:rPr>
              <a:t>1</a:t>
            </a:r>
            <a:endParaRPr lang="en-US" altLang="fr-FR" sz="1400" b="1">
              <a:solidFill>
                <a:schemeClr val="bg1"/>
              </a:solidFill>
              <a:latin typeface="Times New Roman" pitchFamily="18" charset="0"/>
            </a:endParaRPr>
          </a:p>
        </p:txBody>
      </p:sp>
      <p:sp>
        <p:nvSpPr>
          <p:cNvPr id="22596" name="Text Box 68"/>
          <p:cNvSpPr txBox="1">
            <a:spLocks noChangeArrowheads="1"/>
          </p:cNvSpPr>
          <p:nvPr/>
        </p:nvSpPr>
        <p:spPr bwMode="auto">
          <a:xfrm>
            <a:off x="2981325" y="2097088"/>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fr-FR" sz="1400" b="1">
                <a:solidFill>
                  <a:schemeClr val="bg1"/>
                </a:solidFill>
                <a:latin typeface="Arial" charset="0"/>
              </a:rPr>
              <a:t>10</a:t>
            </a:r>
            <a:endParaRPr lang="en-US" altLang="fr-FR" sz="1400" b="1">
              <a:solidFill>
                <a:schemeClr val="bg1"/>
              </a:solidFill>
              <a:latin typeface="Times New Roman" pitchFamily="18" charset="0"/>
            </a:endParaRPr>
          </a:p>
        </p:txBody>
      </p:sp>
      <p:sp>
        <p:nvSpPr>
          <p:cNvPr id="22597" name="Text Box 69"/>
          <p:cNvSpPr txBox="1">
            <a:spLocks noChangeArrowheads="1"/>
          </p:cNvSpPr>
          <p:nvPr/>
        </p:nvSpPr>
        <p:spPr bwMode="auto">
          <a:xfrm>
            <a:off x="2981325" y="3036888"/>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fr-FR" sz="1400" b="1">
                <a:solidFill>
                  <a:schemeClr val="bg1"/>
                </a:solidFill>
                <a:latin typeface="Arial" charset="0"/>
              </a:rPr>
              <a:t>20</a:t>
            </a:r>
            <a:endParaRPr lang="en-US" altLang="fr-FR" sz="1400" b="1">
              <a:solidFill>
                <a:schemeClr val="bg1"/>
              </a:solidFill>
              <a:latin typeface="Times New Roman" pitchFamily="18" charset="0"/>
            </a:endParaRPr>
          </a:p>
        </p:txBody>
      </p:sp>
      <p:sp>
        <p:nvSpPr>
          <p:cNvPr id="22598" name="Text Box 70"/>
          <p:cNvSpPr txBox="1">
            <a:spLocks noChangeArrowheads="1"/>
          </p:cNvSpPr>
          <p:nvPr/>
        </p:nvSpPr>
        <p:spPr bwMode="auto">
          <a:xfrm>
            <a:off x="2981325" y="3944938"/>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fr-FR" sz="1400" b="1">
                <a:solidFill>
                  <a:schemeClr val="bg1"/>
                </a:solidFill>
                <a:latin typeface="Arial" charset="0"/>
              </a:rPr>
              <a:t>30</a:t>
            </a:r>
            <a:endParaRPr lang="en-US" altLang="fr-FR" sz="1400" b="1">
              <a:solidFill>
                <a:schemeClr val="bg1"/>
              </a:solidFill>
              <a:latin typeface="Times New Roman" pitchFamily="18" charset="0"/>
            </a:endParaRPr>
          </a:p>
        </p:txBody>
      </p:sp>
      <p:sp>
        <p:nvSpPr>
          <p:cNvPr id="22599" name="Text Box 71"/>
          <p:cNvSpPr txBox="1">
            <a:spLocks noChangeArrowheads="1"/>
          </p:cNvSpPr>
          <p:nvPr/>
        </p:nvSpPr>
        <p:spPr bwMode="auto">
          <a:xfrm>
            <a:off x="2981325" y="4859338"/>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fr-FR" sz="1400" b="1">
                <a:solidFill>
                  <a:schemeClr val="bg1"/>
                </a:solidFill>
                <a:latin typeface="Arial" charset="0"/>
              </a:rPr>
              <a:t>40</a:t>
            </a:r>
            <a:endParaRPr lang="en-US" altLang="fr-FR" sz="1400" b="1">
              <a:solidFill>
                <a:schemeClr val="bg1"/>
              </a:solidFill>
              <a:latin typeface="Times New Roman" pitchFamily="18" charset="0"/>
            </a:endParaRPr>
          </a:p>
        </p:txBody>
      </p:sp>
      <p:sp>
        <p:nvSpPr>
          <p:cNvPr id="22600" name="Text Box 72"/>
          <p:cNvSpPr txBox="1">
            <a:spLocks noChangeArrowheads="1"/>
          </p:cNvSpPr>
          <p:nvPr/>
        </p:nvSpPr>
        <p:spPr bwMode="auto">
          <a:xfrm>
            <a:off x="2981325" y="5799138"/>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fr-FR" sz="1400" b="1">
                <a:solidFill>
                  <a:schemeClr val="bg1"/>
                </a:solidFill>
                <a:latin typeface="Arial" charset="0"/>
              </a:rPr>
              <a:t>50</a:t>
            </a:r>
            <a:endParaRPr lang="en-US" altLang="fr-FR" sz="1400" b="1">
              <a:solidFill>
                <a:schemeClr val="bg1"/>
              </a:solidFill>
              <a:latin typeface="Times New Roman" pitchFamily="18" charset="0"/>
            </a:endParaRPr>
          </a:p>
        </p:txBody>
      </p:sp>
      <p:sp>
        <p:nvSpPr>
          <p:cNvPr id="22601" name="Text Box 73"/>
          <p:cNvSpPr txBox="1">
            <a:spLocks noChangeArrowheads="1"/>
          </p:cNvSpPr>
          <p:nvPr/>
        </p:nvSpPr>
        <p:spPr bwMode="auto">
          <a:xfrm rot="16200000" flipH="1">
            <a:off x="1257300" y="3429001"/>
            <a:ext cx="3019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fr-FR" sz="1400" b="1">
                <a:solidFill>
                  <a:schemeClr val="bg1"/>
                </a:solidFill>
                <a:latin typeface="Arial" charset="0"/>
              </a:rPr>
              <a:t>Consecutive Days in Bunker         </a:t>
            </a:r>
            <a:endParaRPr lang="en-US" altLang="fr-FR" sz="1400">
              <a:solidFill>
                <a:schemeClr val="bg1"/>
              </a:solidFill>
              <a:latin typeface="Times New Roman" pitchFamily="18" charset="0"/>
            </a:endParaRPr>
          </a:p>
        </p:txBody>
      </p:sp>
      <p:sp>
        <p:nvSpPr>
          <p:cNvPr id="22602" name="Text Box 74"/>
          <p:cNvSpPr txBox="1">
            <a:spLocks noChangeArrowheads="1"/>
          </p:cNvSpPr>
          <p:nvPr/>
        </p:nvSpPr>
        <p:spPr bwMode="auto">
          <a:xfrm>
            <a:off x="4154488" y="1898650"/>
            <a:ext cx="11731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fr-FR" sz="1400" b="1" i="1">
                <a:latin typeface="Symbol" pitchFamily="18" charset="2"/>
              </a:rPr>
              <a:t>t </a:t>
            </a:r>
            <a:r>
              <a:rPr lang="en-US" altLang="fr-FR" sz="1400" b="1">
                <a:latin typeface="Symbol" pitchFamily="18" charset="2"/>
              </a:rPr>
              <a:t> </a:t>
            </a:r>
            <a:r>
              <a:rPr lang="en-US" altLang="fr-FR" sz="1400" b="1">
                <a:latin typeface="Arial" charset="0"/>
              </a:rPr>
              <a:t>= 24.0 hrs</a:t>
            </a:r>
            <a:endParaRPr lang="en-US" altLang="fr-FR" sz="1400">
              <a:solidFill>
                <a:schemeClr val="bg1"/>
              </a:solidFill>
              <a:latin typeface="Arial" charset="0"/>
            </a:endParaRPr>
          </a:p>
        </p:txBody>
      </p:sp>
      <p:sp>
        <p:nvSpPr>
          <p:cNvPr id="22603" name="Text Box 75"/>
          <p:cNvSpPr txBox="1">
            <a:spLocks noChangeArrowheads="1"/>
          </p:cNvSpPr>
          <p:nvPr/>
        </p:nvSpPr>
        <p:spPr bwMode="auto">
          <a:xfrm>
            <a:off x="4141788" y="5157788"/>
            <a:ext cx="11731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fr-FR" sz="1400" b="1" i="1">
                <a:latin typeface="Symbol" pitchFamily="18" charset="2"/>
              </a:rPr>
              <a:t>t</a:t>
            </a:r>
            <a:r>
              <a:rPr lang="en-US" altLang="fr-FR" sz="1400" b="1">
                <a:latin typeface="Symbol" pitchFamily="18" charset="2"/>
              </a:rPr>
              <a:t>  </a:t>
            </a:r>
            <a:r>
              <a:rPr lang="en-US" altLang="fr-FR" sz="1400" b="1">
                <a:latin typeface="Arial" charset="0"/>
              </a:rPr>
              <a:t>= 25.3 hrs</a:t>
            </a:r>
            <a:endParaRPr lang="en-US" altLang="fr-FR" sz="1400">
              <a:latin typeface="Arial" charset="0"/>
            </a:endParaRPr>
          </a:p>
        </p:txBody>
      </p:sp>
      <p:sp>
        <p:nvSpPr>
          <p:cNvPr id="22604" name="Line 76"/>
          <p:cNvSpPr>
            <a:spLocks noChangeShapeType="1"/>
          </p:cNvSpPr>
          <p:nvPr/>
        </p:nvSpPr>
        <p:spPr bwMode="auto">
          <a:xfrm>
            <a:off x="3408363" y="6307138"/>
            <a:ext cx="0" cy="1079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a:p>
        </p:txBody>
      </p:sp>
      <p:sp>
        <p:nvSpPr>
          <p:cNvPr id="22605" name="Line 77"/>
          <p:cNvSpPr>
            <a:spLocks noChangeShapeType="1"/>
          </p:cNvSpPr>
          <p:nvPr/>
        </p:nvSpPr>
        <p:spPr bwMode="auto">
          <a:xfrm>
            <a:off x="4508500" y="6302375"/>
            <a:ext cx="0" cy="1079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a:p>
        </p:txBody>
      </p:sp>
      <p:sp>
        <p:nvSpPr>
          <p:cNvPr id="22606" name="Line 78"/>
          <p:cNvSpPr>
            <a:spLocks noChangeShapeType="1"/>
          </p:cNvSpPr>
          <p:nvPr/>
        </p:nvSpPr>
        <p:spPr bwMode="auto">
          <a:xfrm>
            <a:off x="5622925" y="6288088"/>
            <a:ext cx="0" cy="1079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a:p>
        </p:txBody>
      </p:sp>
      <p:sp>
        <p:nvSpPr>
          <p:cNvPr id="22607" name="Line 79"/>
          <p:cNvSpPr>
            <a:spLocks noChangeShapeType="1"/>
          </p:cNvSpPr>
          <p:nvPr/>
        </p:nvSpPr>
        <p:spPr bwMode="auto">
          <a:xfrm>
            <a:off x="6699250" y="6321425"/>
            <a:ext cx="0" cy="1079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a:p>
        </p:txBody>
      </p:sp>
      <p:sp>
        <p:nvSpPr>
          <p:cNvPr id="22608" name="Line 80"/>
          <p:cNvSpPr>
            <a:spLocks noChangeShapeType="1"/>
          </p:cNvSpPr>
          <p:nvPr/>
        </p:nvSpPr>
        <p:spPr bwMode="auto">
          <a:xfrm>
            <a:off x="7813675" y="6302375"/>
            <a:ext cx="0" cy="1079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a:p>
        </p:txBody>
      </p:sp>
      <p:sp>
        <p:nvSpPr>
          <p:cNvPr id="22609" name="Text Box 81"/>
          <p:cNvSpPr txBox="1">
            <a:spLocks noChangeArrowheads="1"/>
          </p:cNvSpPr>
          <p:nvPr/>
        </p:nvSpPr>
        <p:spPr bwMode="auto">
          <a:xfrm>
            <a:off x="4906963" y="6605588"/>
            <a:ext cx="15319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fr-FR" sz="1400" b="1">
                <a:solidFill>
                  <a:schemeClr val="bg1"/>
                </a:solidFill>
                <a:latin typeface="Arial" charset="0"/>
              </a:rPr>
              <a:t>Time of Day (h)</a:t>
            </a:r>
            <a:endParaRPr lang="en-US" altLang="fr-FR" sz="1800" b="1">
              <a:solidFill>
                <a:schemeClr val="bg1"/>
              </a:solidFill>
              <a:latin typeface="Times New Roman" pitchFamily="18" charset="0"/>
            </a:endParaRPr>
          </a:p>
        </p:txBody>
      </p:sp>
      <p:pic>
        <p:nvPicPr>
          <p:cNvPr id="22610" name="Picture 8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100" y="769938"/>
            <a:ext cx="2284413" cy="267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611" name="Rectangle 83"/>
          <p:cNvSpPr>
            <a:spLocks noChangeArrowheads="1"/>
          </p:cNvSpPr>
          <p:nvPr/>
        </p:nvSpPr>
        <p:spPr bwMode="auto">
          <a:xfrm>
            <a:off x="4838700" y="4327525"/>
            <a:ext cx="790575"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612" name="Rectangle 84"/>
          <p:cNvSpPr>
            <a:spLocks noChangeArrowheads="1"/>
          </p:cNvSpPr>
          <p:nvPr/>
        </p:nvSpPr>
        <p:spPr bwMode="auto">
          <a:xfrm>
            <a:off x="4999038" y="4419600"/>
            <a:ext cx="709612"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613" name="Rectangle 85"/>
          <p:cNvSpPr>
            <a:spLocks noChangeArrowheads="1"/>
          </p:cNvSpPr>
          <p:nvPr/>
        </p:nvSpPr>
        <p:spPr bwMode="auto">
          <a:xfrm>
            <a:off x="5029200" y="4511675"/>
            <a:ext cx="701675"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614" name="Rectangle 86"/>
          <p:cNvSpPr>
            <a:spLocks noChangeArrowheads="1"/>
          </p:cNvSpPr>
          <p:nvPr/>
        </p:nvSpPr>
        <p:spPr bwMode="auto">
          <a:xfrm>
            <a:off x="5118100" y="4697413"/>
            <a:ext cx="887413"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615" name="Rectangle 87"/>
          <p:cNvSpPr>
            <a:spLocks noChangeArrowheads="1"/>
          </p:cNvSpPr>
          <p:nvPr/>
        </p:nvSpPr>
        <p:spPr bwMode="auto">
          <a:xfrm>
            <a:off x="5392738" y="4789488"/>
            <a:ext cx="811212" cy="74612"/>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616" name="Rectangle 88"/>
          <p:cNvSpPr>
            <a:spLocks noChangeArrowheads="1"/>
          </p:cNvSpPr>
          <p:nvPr/>
        </p:nvSpPr>
        <p:spPr bwMode="auto">
          <a:xfrm>
            <a:off x="5072063" y="4603750"/>
            <a:ext cx="801687" cy="74613"/>
          </a:xfrm>
          <a:prstGeom prst="rect">
            <a:avLst/>
          </a:prstGeom>
          <a:solidFill>
            <a:srgbClr val="FFCC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de-DE" altLang="fr-FR" sz="1800">
              <a:latin typeface="Arial" charset="0"/>
            </a:endParaRPr>
          </a:p>
        </p:txBody>
      </p:sp>
      <p:sp>
        <p:nvSpPr>
          <p:cNvPr id="22617" name="Text Box 89"/>
          <p:cNvSpPr txBox="1">
            <a:spLocks noChangeArrowheads="1"/>
          </p:cNvSpPr>
          <p:nvPr/>
        </p:nvSpPr>
        <p:spPr bwMode="auto">
          <a:xfrm>
            <a:off x="5857875" y="3373438"/>
            <a:ext cx="20240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a:solidFill>
                  <a:schemeClr val="bg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de-CH" altLang="fr-FR" sz="2400">
                <a:latin typeface="Arial" charset="0"/>
              </a:rPr>
              <a:t>Free run</a:t>
            </a:r>
          </a:p>
        </p:txBody>
      </p:sp>
      <p:sp>
        <p:nvSpPr>
          <p:cNvPr id="22618" name="Text Box 90"/>
          <p:cNvSpPr txBox="1">
            <a:spLocks noChangeArrowheads="1"/>
          </p:cNvSpPr>
          <p:nvPr/>
        </p:nvSpPr>
        <p:spPr bwMode="auto">
          <a:xfrm>
            <a:off x="5784850" y="1346200"/>
            <a:ext cx="20208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rnd">
                <a:solidFill>
                  <a:schemeClr val="bg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de-CH" altLang="fr-FR" sz="2400">
                <a:solidFill>
                  <a:srgbClr val="000099"/>
                </a:solidFill>
                <a:latin typeface="Arial" charset="0"/>
              </a:rPr>
              <a:t>Entrained</a:t>
            </a:r>
          </a:p>
        </p:txBody>
      </p:sp>
      <p:sp>
        <p:nvSpPr>
          <p:cNvPr id="2" name="Rectangle 1"/>
          <p:cNvSpPr/>
          <p:nvPr/>
        </p:nvSpPr>
        <p:spPr>
          <a:xfrm>
            <a:off x="3244850" y="73084"/>
            <a:ext cx="5719638" cy="1077218"/>
          </a:xfrm>
          <a:prstGeom prst="rect">
            <a:avLst/>
          </a:prstGeom>
        </p:spPr>
        <p:txBody>
          <a:bodyPr wrap="square">
            <a:spAutoFit/>
          </a:bodyPr>
          <a:lstStyle/>
          <a:p>
            <a:pPr fontAlgn="auto">
              <a:spcAft>
                <a:spcPts val="0"/>
              </a:spcAft>
            </a:pPr>
            <a:r>
              <a:rPr lang="en-US" altLang="en-US" sz="3200" dirty="0">
                <a:latin typeface="Arial" panose="020B0604020202020204" pitchFamily="34" charset="0"/>
                <a:cs typeface="Arial" panose="020B0604020202020204" pitchFamily="34" charset="0"/>
              </a:rPr>
              <a:t>Human sleep cycles are generated by internal clocks </a:t>
            </a:r>
          </a:p>
        </p:txBody>
      </p:sp>
      <p:sp>
        <p:nvSpPr>
          <p:cNvPr id="92" name="Text Box 4"/>
          <p:cNvSpPr txBox="1">
            <a:spLocks noChangeArrowheads="1"/>
          </p:cNvSpPr>
          <p:nvPr/>
        </p:nvSpPr>
        <p:spPr bwMode="auto">
          <a:xfrm>
            <a:off x="6565475" y="6579428"/>
            <a:ext cx="230223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defRPr>
                <a:solidFill>
                  <a:schemeClr val="tx1"/>
                </a:solidFill>
                <a:latin typeface="Georgia" pitchFamily="18" charset="0"/>
                <a:ea typeface="MS PGothic" pitchFamily="34" charset="-128"/>
                <a:cs typeface="Georgia" pitchFamily="18" charset="0"/>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r" defTabSz="457200" fontAlgn="auto">
              <a:spcAft>
                <a:spcPts val="0"/>
              </a:spcAft>
              <a:buClr>
                <a:srgbClr val="4B226D"/>
              </a:buClr>
              <a:buFontTx/>
              <a:buNone/>
            </a:pPr>
            <a:r>
              <a:rPr lang="en-US" altLang="en-US" sz="1000" dirty="0" err="1">
                <a:latin typeface="Calibri"/>
              </a:rPr>
              <a:t>Aschoff</a:t>
            </a:r>
            <a:r>
              <a:rPr lang="en-US" altLang="en-US" sz="1000" dirty="0">
                <a:latin typeface="Calibri"/>
              </a:rPr>
              <a:t> J. Science 1965; 148: 1427–1432</a:t>
            </a:r>
            <a:endParaRPr lang="en-GB" altLang="en-US" sz="1000" dirty="0">
              <a:latin typeface="Calibri"/>
            </a:endParaRPr>
          </a:p>
        </p:txBody>
      </p:sp>
    </p:spTree>
    <p:extLst>
      <p:ext uri="{BB962C8B-B14F-4D97-AF65-F5344CB8AC3E}">
        <p14:creationId xmlns:p14="http://schemas.microsoft.com/office/powerpoint/2010/main" val="9394602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5921</TotalTime>
  <Words>4269</Words>
  <Application>Microsoft Office PowerPoint</Application>
  <PresentationFormat>On-screen Show (4:3)</PresentationFormat>
  <Paragraphs>592</Paragraphs>
  <Slides>44</Slides>
  <Notes>36</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8" baseType="lpstr">
      <vt:lpstr>MS PGothic</vt:lpstr>
      <vt:lpstr>MS PGothic</vt:lpstr>
      <vt:lpstr>Agency FB</vt:lpstr>
      <vt:lpstr>Arial</vt:lpstr>
      <vt:lpstr>Calibri</vt:lpstr>
      <vt:lpstr>Century Gothic</vt:lpstr>
      <vt:lpstr>Georgia</vt:lpstr>
      <vt:lpstr>Symbol</vt:lpstr>
      <vt:lpstr>Times New Roman</vt:lpstr>
      <vt:lpstr>Trebuchet MS</vt:lpstr>
      <vt:lpstr>Wingdings</vt:lpstr>
      <vt:lpstr>Wingdings 3</vt:lpstr>
      <vt:lpstr>Thème Office</vt:lpstr>
      <vt:lpstr>SPW 12.0 Graph</vt:lpstr>
      <vt:lpstr>Temporal constraints on sleep &amp; cognition</vt:lpstr>
      <vt:lpstr>PowerPoint Presentation</vt:lpstr>
      <vt:lpstr>The 2-processes of sleep-wake regulation</vt:lpstr>
      <vt:lpstr>The 2-processes of sleep-wake regulation</vt:lpstr>
      <vt:lpstr>PowerPoint Presentation</vt:lpstr>
      <vt:lpstr>Exogenuous – Endogenuous clocks</vt:lpstr>
      <vt:lpstr>PowerPoint Presentation</vt:lpstr>
      <vt:lpstr>PowerPoint Presentation</vt:lpstr>
      <vt:lpstr>PowerPoint Presentation</vt:lpstr>
      <vt:lpstr>PowerPoint Presentation</vt:lpstr>
      <vt:lpstr>PowerPoint Presentation</vt:lpstr>
      <vt:lpstr>Circadian rhythm of wake propensity associates with melatonin rhythm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ULG</dc:creator>
  <cp:lastModifiedBy>Microsoft account</cp:lastModifiedBy>
  <cp:revision>296</cp:revision>
  <dcterms:created xsi:type="dcterms:W3CDTF">2020-01-13T14:57:30Z</dcterms:created>
  <dcterms:modified xsi:type="dcterms:W3CDTF">2022-09-18T15:15:04Z</dcterms:modified>
</cp:coreProperties>
</file>