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75" r:id="rId5"/>
    <p:sldId id="276" r:id="rId6"/>
    <p:sldId id="277" r:id="rId7"/>
    <p:sldId id="278" r:id="rId8"/>
    <p:sldId id="279" r:id="rId9"/>
    <p:sldId id="280" r:id="rId10"/>
    <p:sldId id="281" r:id="rId11"/>
    <p:sldId id="282" r:id="rId12"/>
    <p:sldId id="288" r:id="rId13"/>
    <p:sldId id="285" r:id="rId14"/>
    <p:sldId id="283" r:id="rId15"/>
    <p:sldId id="284" r:id="rId16"/>
    <p:sldId id="259" r:id="rId17"/>
    <p:sldId id="260" r:id="rId18"/>
    <p:sldId id="286" r:id="rId19"/>
    <p:sldId id="261" r:id="rId20"/>
    <p:sldId id="262" r:id="rId21"/>
    <p:sldId id="263" r:id="rId22"/>
    <p:sldId id="264" r:id="rId23"/>
    <p:sldId id="267" r:id="rId24"/>
    <p:sldId id="268" r:id="rId25"/>
    <p:sldId id="269" r:id="rId26"/>
    <p:sldId id="270" r:id="rId27"/>
    <p:sldId id="271" r:id="rId28"/>
    <p:sldId id="287" r:id="rId29"/>
    <p:sldId id="272" r:id="rId30"/>
    <p:sldId id="273" r:id="rId31"/>
    <p:sldId id="274" r:id="rId3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7CE9F7E-C9C4-4E8D-8933-EE66C52399A3}" type="datetimeFigureOut">
              <a:rPr lang="fr-BE" smtClean="0"/>
              <a:t>18-10-21</a:t>
            </a:fld>
            <a:endParaRPr lang="fr-B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B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CCC67ED-18DC-4267-B85B-825F63BDB700}" type="slidenum">
              <a:rPr lang="fr-BE" smtClean="0"/>
              <a:t>‹N°›</a:t>
            </a:fld>
            <a:endParaRPr lang="fr-B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929101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7CE9F7E-C9C4-4E8D-8933-EE66C52399A3}" type="datetimeFigureOut">
              <a:rPr lang="fr-BE" smtClean="0"/>
              <a:t>18-10-21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CCC67ED-18DC-4267-B85B-825F63BDB700}" type="slidenum">
              <a:rPr lang="fr-BE" smtClean="0"/>
              <a:t>‹N°›</a:t>
            </a:fld>
            <a:endParaRPr lang="fr-BE"/>
          </a:p>
        </p:txBody>
      </p:sp>
    </p:spTree>
    <p:extLst>
      <p:ext uri="{BB962C8B-B14F-4D97-AF65-F5344CB8AC3E}">
        <p14:creationId xmlns:p14="http://schemas.microsoft.com/office/powerpoint/2010/main" val="178862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7CE9F7E-C9C4-4E8D-8933-EE66C52399A3}" type="datetimeFigureOut">
              <a:rPr lang="fr-BE" smtClean="0"/>
              <a:t>18-10-21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CCC67ED-18DC-4267-B85B-825F63BDB700}" type="slidenum">
              <a:rPr lang="fr-BE" smtClean="0"/>
              <a:t>‹N°›</a:t>
            </a:fld>
            <a:endParaRPr lang="fr-BE"/>
          </a:p>
        </p:txBody>
      </p:sp>
    </p:spTree>
    <p:extLst>
      <p:ext uri="{BB962C8B-B14F-4D97-AF65-F5344CB8AC3E}">
        <p14:creationId xmlns:p14="http://schemas.microsoft.com/office/powerpoint/2010/main" val="387204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7CE9F7E-C9C4-4E8D-8933-EE66C52399A3}" type="datetimeFigureOut">
              <a:rPr lang="fr-BE" smtClean="0"/>
              <a:t>18-10-21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CCC67ED-18DC-4267-B85B-825F63BDB700}" type="slidenum">
              <a:rPr lang="fr-BE" smtClean="0"/>
              <a:t>‹N°›</a:t>
            </a:fld>
            <a:endParaRPr lang="fr-BE"/>
          </a:p>
        </p:txBody>
      </p:sp>
    </p:spTree>
    <p:extLst>
      <p:ext uri="{BB962C8B-B14F-4D97-AF65-F5344CB8AC3E}">
        <p14:creationId xmlns:p14="http://schemas.microsoft.com/office/powerpoint/2010/main" val="423653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7CE9F7E-C9C4-4E8D-8933-EE66C52399A3}" type="datetimeFigureOut">
              <a:rPr lang="fr-BE" smtClean="0"/>
              <a:t>18-10-21</a:t>
            </a:fld>
            <a:endParaRPr lang="fr-B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B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CCC67ED-18DC-4267-B85B-825F63BDB700}" type="slidenum">
              <a:rPr lang="fr-BE" smtClean="0"/>
              <a:t>‹N°›</a:t>
            </a:fld>
            <a:endParaRPr lang="fr-B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023687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7CE9F7E-C9C4-4E8D-8933-EE66C52399A3}" type="datetimeFigureOut">
              <a:rPr lang="fr-BE" smtClean="0"/>
              <a:t>18-10-21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CCC67ED-18DC-4267-B85B-825F63BDB700}" type="slidenum">
              <a:rPr lang="fr-BE" smtClean="0"/>
              <a:t>‹N°›</a:t>
            </a:fld>
            <a:endParaRPr lang="fr-BE"/>
          </a:p>
        </p:txBody>
      </p:sp>
    </p:spTree>
    <p:extLst>
      <p:ext uri="{BB962C8B-B14F-4D97-AF65-F5344CB8AC3E}">
        <p14:creationId xmlns:p14="http://schemas.microsoft.com/office/powerpoint/2010/main" val="366299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7CE9F7E-C9C4-4E8D-8933-EE66C52399A3}" type="datetimeFigureOut">
              <a:rPr lang="fr-BE" smtClean="0"/>
              <a:t>18-10-21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6CCC67ED-18DC-4267-B85B-825F63BDB700}" type="slidenum">
              <a:rPr lang="fr-BE" smtClean="0"/>
              <a:t>‹N°›</a:t>
            </a:fld>
            <a:endParaRPr lang="fr-BE"/>
          </a:p>
        </p:txBody>
      </p:sp>
    </p:spTree>
    <p:extLst>
      <p:ext uri="{BB962C8B-B14F-4D97-AF65-F5344CB8AC3E}">
        <p14:creationId xmlns:p14="http://schemas.microsoft.com/office/powerpoint/2010/main" val="15224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7CE9F7E-C9C4-4E8D-8933-EE66C52399A3}" type="datetimeFigureOut">
              <a:rPr lang="fr-BE" smtClean="0"/>
              <a:t>18-10-21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6CCC67ED-18DC-4267-B85B-825F63BDB700}" type="slidenum">
              <a:rPr lang="fr-BE" smtClean="0"/>
              <a:t>‹N°›</a:t>
            </a:fld>
            <a:endParaRPr lang="fr-BE"/>
          </a:p>
        </p:txBody>
      </p:sp>
    </p:spTree>
    <p:extLst>
      <p:ext uri="{BB962C8B-B14F-4D97-AF65-F5344CB8AC3E}">
        <p14:creationId xmlns:p14="http://schemas.microsoft.com/office/powerpoint/2010/main" val="989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E9F7E-C9C4-4E8D-8933-EE66C52399A3}" type="datetimeFigureOut">
              <a:rPr lang="fr-BE" smtClean="0"/>
              <a:t>18-10-21</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6CCC67ED-18DC-4267-B85B-825F63BDB700}" type="slidenum">
              <a:rPr lang="fr-BE" smtClean="0"/>
              <a:t>‹N°›</a:t>
            </a:fld>
            <a:endParaRPr lang="fr-BE"/>
          </a:p>
        </p:txBody>
      </p:sp>
    </p:spTree>
    <p:extLst>
      <p:ext uri="{BB962C8B-B14F-4D97-AF65-F5344CB8AC3E}">
        <p14:creationId xmlns:p14="http://schemas.microsoft.com/office/powerpoint/2010/main" val="412501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7CE9F7E-C9C4-4E8D-8933-EE66C52399A3}" type="datetimeFigureOut">
              <a:rPr lang="fr-BE" smtClean="0"/>
              <a:t>18-10-21</a:t>
            </a:fld>
            <a:endParaRPr lang="fr-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CCC67ED-18DC-4267-B85B-825F63BDB700}" type="slidenum">
              <a:rPr lang="fr-BE" smtClean="0"/>
              <a:t>‹N°›</a:t>
            </a:fld>
            <a:endParaRPr lang="fr-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089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7CE9F7E-C9C4-4E8D-8933-EE66C52399A3}" type="datetimeFigureOut">
              <a:rPr lang="fr-BE" smtClean="0"/>
              <a:t>18-10-21</a:t>
            </a:fld>
            <a:endParaRPr lang="fr-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CCC67ED-18DC-4267-B85B-825F63BDB700}" type="slidenum">
              <a:rPr lang="fr-BE" smtClean="0"/>
              <a:t>‹N°›</a:t>
            </a:fld>
            <a:endParaRPr lang="fr-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359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7CE9F7E-C9C4-4E8D-8933-EE66C52399A3}" type="datetimeFigureOut">
              <a:rPr lang="fr-BE" smtClean="0"/>
              <a:t>18-10-21</a:t>
            </a:fld>
            <a:endParaRPr lang="fr-B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B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CCC67ED-18DC-4267-B85B-825F63BDB700}" type="slidenum">
              <a:rPr lang="fr-BE" smtClean="0"/>
              <a:t>‹N°›</a:t>
            </a:fld>
            <a:endParaRPr lang="fr-B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33992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5127" y="2039112"/>
            <a:ext cx="8361229" cy="1298928"/>
          </a:xfrm>
        </p:spPr>
        <p:txBody>
          <a:bodyPr>
            <a:normAutofit/>
          </a:bodyPr>
          <a:lstStyle/>
          <a:p>
            <a:r>
              <a:rPr lang="fr-BE" sz="4000" b="1" cap="none" dirty="0" smtClean="0">
                <a:latin typeface="Garamond" panose="02020404030301010803" pitchFamily="18" charset="0"/>
                <a:ea typeface="Cambria" panose="02040503050406030204" pitchFamily="18" charset="0"/>
              </a:rPr>
              <a:t>Terminologie juridique et analyse de textes en langue allemande</a:t>
            </a:r>
            <a:endParaRPr lang="fr-BE" sz="4000" b="1" cap="none" dirty="0">
              <a:latin typeface="Garamond" panose="02020404030301010803" pitchFamily="18" charset="0"/>
              <a:ea typeface="Cambria" panose="02040503050406030204" pitchFamily="18" charset="0"/>
            </a:endParaRPr>
          </a:p>
        </p:txBody>
      </p:sp>
      <p:sp>
        <p:nvSpPr>
          <p:cNvPr id="3" name="Sous-titre 2"/>
          <p:cNvSpPr>
            <a:spLocks noGrp="1"/>
          </p:cNvSpPr>
          <p:nvPr>
            <p:ph type="subTitle" idx="1"/>
          </p:nvPr>
        </p:nvSpPr>
        <p:spPr>
          <a:xfrm>
            <a:off x="2679904" y="3453359"/>
            <a:ext cx="6831673" cy="1086237"/>
          </a:xfrm>
        </p:spPr>
        <p:txBody>
          <a:bodyPr>
            <a:normAutofit fontScale="85000" lnSpcReduction="10000"/>
          </a:bodyPr>
          <a:lstStyle/>
          <a:p>
            <a:r>
              <a:rPr lang="fr-BE" sz="2800" i="1" dirty="0" smtClean="0">
                <a:latin typeface="Garamond" panose="02020404030301010803" pitchFamily="18" charset="0"/>
                <a:ea typeface="Cambria" panose="02040503050406030204" pitchFamily="18" charset="0"/>
              </a:rPr>
              <a:t>Introduction au contexte général de l’utilisation de la terminologie juridique allemande en Belgique et aux sources documentaires</a:t>
            </a:r>
            <a:endParaRPr lang="fr-BE" sz="2800" i="1" dirty="0">
              <a:latin typeface="Garamond" panose="02020404030301010803" pitchFamily="18" charset="0"/>
              <a:ea typeface="Cambria" panose="02040503050406030204" pitchFamily="18" charset="0"/>
            </a:endParaRPr>
          </a:p>
        </p:txBody>
      </p:sp>
    </p:spTree>
    <p:extLst>
      <p:ext uri="{BB962C8B-B14F-4D97-AF65-F5344CB8AC3E}">
        <p14:creationId xmlns:p14="http://schemas.microsoft.com/office/powerpoint/2010/main" val="3610160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just"/>
            <a:r>
              <a:rPr lang="fr-BE" sz="3200" b="1" dirty="0">
                <a:latin typeface="Garamond" panose="02020404030301010803" pitchFamily="18" charset="0"/>
              </a:rPr>
              <a:t>Première partie: Introduction au contexte général de l’utilisation de la terminologie juridique allemande en Belgique </a:t>
            </a:r>
          </a:p>
        </p:txBody>
      </p:sp>
      <p:sp>
        <p:nvSpPr>
          <p:cNvPr id="3" name="Espace réservé du contenu 2"/>
          <p:cNvSpPr>
            <a:spLocks noGrp="1"/>
          </p:cNvSpPr>
          <p:nvPr>
            <p:ph idx="1"/>
          </p:nvPr>
        </p:nvSpPr>
        <p:spPr/>
        <p:txBody>
          <a:bodyPr/>
          <a:lstStyle/>
          <a:p>
            <a:pPr marL="0" indent="0" algn="ctr">
              <a:buNone/>
            </a:pPr>
            <a:r>
              <a:rPr lang="fr-BE" sz="2800" b="1" dirty="0" smtClean="0">
                <a:latin typeface="Garamond" panose="02020404030301010803" pitchFamily="18" charset="0"/>
              </a:rPr>
              <a:t>II. Aperçu </a:t>
            </a:r>
            <a:r>
              <a:rPr lang="fr-BE" sz="2800" b="1" dirty="0">
                <a:latin typeface="Garamond" panose="02020404030301010803" pitchFamily="18" charset="0"/>
              </a:rPr>
              <a:t>de quelques </a:t>
            </a:r>
            <a:r>
              <a:rPr lang="fr-BE" sz="2800" b="1" dirty="0" smtClean="0">
                <a:latin typeface="Garamond" panose="02020404030301010803" pitchFamily="18" charset="0"/>
              </a:rPr>
              <a:t>normes centrales </a:t>
            </a:r>
            <a:r>
              <a:rPr lang="fr-BE" sz="2800" b="1" dirty="0">
                <a:latin typeface="Garamond" panose="02020404030301010803" pitchFamily="18" charset="0"/>
              </a:rPr>
              <a:t>en matière d’emploi de la langue allemande</a:t>
            </a:r>
          </a:p>
          <a:p>
            <a:pPr marL="0" indent="0" algn="ctr">
              <a:buNone/>
            </a:pPr>
            <a:endParaRPr lang="fr-BE" sz="2800" b="1" dirty="0" smtClean="0">
              <a:latin typeface="Garamond" panose="02020404030301010803" pitchFamily="18" charset="0"/>
            </a:endParaRP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pic>
        <p:nvPicPr>
          <p:cNvPr id="5" name="Image 4"/>
          <p:cNvPicPr>
            <a:picLocks noChangeAspect="1"/>
          </p:cNvPicPr>
          <p:nvPr/>
        </p:nvPicPr>
        <p:blipFill>
          <a:blip r:embed="rId2">
            <a:clrChange>
              <a:clrFrom>
                <a:srgbClr val="FFFFFF"/>
              </a:clrFrom>
              <a:clrTo>
                <a:srgbClr val="FFFFFF">
                  <a:alpha val="0"/>
                </a:srgbClr>
              </a:clrTo>
            </a:clrChange>
          </a:blip>
          <a:stretch>
            <a:fillRect/>
          </a:stretch>
        </p:blipFill>
        <p:spPr>
          <a:xfrm>
            <a:off x="4234243" y="3425445"/>
            <a:ext cx="3875913" cy="2460243"/>
          </a:xfrm>
          <a:prstGeom prst="rect">
            <a:avLst/>
          </a:prstGeom>
        </p:spPr>
      </p:pic>
    </p:spTree>
    <p:extLst>
      <p:ext uri="{BB962C8B-B14F-4D97-AF65-F5344CB8AC3E}">
        <p14:creationId xmlns:p14="http://schemas.microsoft.com/office/powerpoint/2010/main" val="1157875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3352" y="256032"/>
            <a:ext cx="9601200" cy="3581400"/>
          </a:xfrm>
        </p:spPr>
        <p:txBody>
          <a:bodyPr/>
          <a:lstStyle/>
          <a:p>
            <a:pPr marL="0" indent="0" algn="ctr">
              <a:buNone/>
            </a:pPr>
            <a:r>
              <a:rPr lang="fr-BE" sz="2800" b="1" dirty="0" smtClean="0">
                <a:latin typeface="Garamond" panose="02020404030301010803" pitchFamily="18" charset="0"/>
              </a:rPr>
              <a:t>II. Aperçu </a:t>
            </a:r>
            <a:r>
              <a:rPr lang="fr-BE" sz="2800" b="1" dirty="0">
                <a:latin typeface="Garamond" panose="02020404030301010803" pitchFamily="18" charset="0"/>
              </a:rPr>
              <a:t>de quelques </a:t>
            </a:r>
            <a:r>
              <a:rPr lang="fr-BE" sz="2800" b="1" dirty="0" smtClean="0">
                <a:latin typeface="Garamond" panose="02020404030301010803" pitchFamily="18" charset="0"/>
              </a:rPr>
              <a:t>normes centrales </a:t>
            </a:r>
            <a:r>
              <a:rPr lang="fr-BE" sz="2800" b="1" dirty="0">
                <a:latin typeface="Garamond" panose="02020404030301010803" pitchFamily="18" charset="0"/>
              </a:rPr>
              <a:t>en matière d’emploi de la langue allemande</a:t>
            </a:r>
          </a:p>
          <a:p>
            <a:pPr marL="0" indent="0" algn="ctr">
              <a:buNone/>
            </a:pPr>
            <a:endParaRPr lang="fr-BE" sz="2800" b="1" dirty="0" smtClean="0">
              <a:latin typeface="Garamond" panose="02020404030301010803" pitchFamily="18" charset="0"/>
            </a:endParaRPr>
          </a:p>
          <a:p>
            <a:pPr algn="just">
              <a:buFont typeface="Arial" panose="020B0604020202020204" pitchFamily="34" charset="0"/>
              <a:buChar char="•"/>
            </a:pPr>
            <a:r>
              <a:rPr lang="fr-BE" sz="2600" dirty="0" smtClean="0">
                <a:latin typeface="Garamond" panose="02020404030301010803" pitchFamily="18" charset="0"/>
              </a:rPr>
              <a:t>Constitution, artic</a:t>
            </a:r>
            <a:r>
              <a:rPr lang="fr-BE" sz="2600" dirty="0" smtClean="0">
                <a:latin typeface="Garamond" panose="02020404030301010803" pitchFamily="18" charset="0"/>
              </a:rPr>
              <a:t>le 189: </a:t>
            </a:r>
            <a:r>
              <a:rPr lang="fr-FR" sz="2600" dirty="0">
                <a:latin typeface="Garamond" panose="02020404030301010803" pitchFamily="18" charset="0"/>
              </a:rPr>
              <a:t>« Le texte de la Constitution est établi en français, en néerlandais et en allemand ». </a:t>
            </a:r>
            <a:endParaRPr lang="fr-BE" sz="2600" dirty="0" smtClean="0">
              <a:latin typeface="Garamond" panose="02020404030301010803" pitchFamily="18" charset="0"/>
            </a:endParaRPr>
          </a:p>
          <a:p>
            <a:pPr marL="0" indent="0" algn="just">
              <a:buNone/>
            </a:pPr>
            <a:endParaRPr lang="fr-BE" sz="2400" dirty="0" smtClean="0">
              <a:latin typeface="Garamond" panose="02020404030301010803" pitchFamily="18" charset="0"/>
            </a:endParaRPr>
          </a:p>
        </p:txBody>
      </p:sp>
      <p:pic>
        <p:nvPicPr>
          <p:cNvPr id="8" name="Image 7"/>
          <p:cNvPicPr>
            <a:picLocks noChangeAspect="1"/>
          </p:cNvPicPr>
          <p:nvPr/>
        </p:nvPicPr>
        <p:blipFill rotWithShape="1">
          <a:blip r:embed="rId2"/>
          <a:srcRect l="41873" t="30641" r="42864" b="29412"/>
          <a:stretch/>
        </p:blipFill>
        <p:spPr>
          <a:xfrm>
            <a:off x="5688811" y="2689525"/>
            <a:ext cx="1570282" cy="2776828"/>
          </a:xfrm>
          <a:prstGeom prst="rect">
            <a:avLst/>
          </a:prstGeom>
        </p:spPr>
      </p:pic>
    </p:spTree>
    <p:extLst>
      <p:ext uri="{BB962C8B-B14F-4D97-AF65-F5344CB8AC3E}">
        <p14:creationId xmlns:p14="http://schemas.microsoft.com/office/powerpoint/2010/main" val="214062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3352" y="256032"/>
            <a:ext cx="9601200" cy="3581400"/>
          </a:xfrm>
        </p:spPr>
        <p:txBody>
          <a:bodyPr/>
          <a:lstStyle/>
          <a:p>
            <a:pPr marL="0" indent="0" algn="ctr">
              <a:buNone/>
            </a:pPr>
            <a:r>
              <a:rPr lang="fr-BE" sz="2800" b="1" dirty="0" smtClean="0">
                <a:latin typeface="Garamond" panose="02020404030301010803" pitchFamily="18" charset="0"/>
              </a:rPr>
              <a:t>II. Aperçu </a:t>
            </a:r>
            <a:r>
              <a:rPr lang="fr-BE" sz="2800" b="1" dirty="0">
                <a:latin typeface="Garamond" panose="02020404030301010803" pitchFamily="18" charset="0"/>
              </a:rPr>
              <a:t>de quelques </a:t>
            </a:r>
            <a:r>
              <a:rPr lang="fr-BE" sz="2800" b="1" dirty="0" smtClean="0">
                <a:latin typeface="Garamond" panose="02020404030301010803" pitchFamily="18" charset="0"/>
              </a:rPr>
              <a:t>normes centrales </a:t>
            </a:r>
            <a:r>
              <a:rPr lang="fr-BE" sz="2800" b="1" dirty="0">
                <a:latin typeface="Garamond" panose="02020404030301010803" pitchFamily="18" charset="0"/>
              </a:rPr>
              <a:t>en matière d’emploi de la langue allemande</a:t>
            </a:r>
          </a:p>
          <a:p>
            <a:pPr marL="0" indent="0" algn="ctr">
              <a:buNone/>
            </a:pPr>
            <a:endParaRPr lang="fr-BE" sz="2800" b="1" dirty="0" smtClean="0">
              <a:latin typeface="Garamond" panose="02020404030301010803" pitchFamily="18" charset="0"/>
            </a:endParaRPr>
          </a:p>
          <a:p>
            <a:pPr algn="just">
              <a:buFont typeface="Arial" panose="020B0604020202020204" pitchFamily="34" charset="0"/>
              <a:buChar char="•"/>
            </a:pPr>
            <a:r>
              <a:rPr lang="fr-BE" sz="2600" dirty="0" smtClean="0">
                <a:latin typeface="Garamond" panose="02020404030301010803" pitchFamily="18" charset="0"/>
              </a:rPr>
              <a:t>Loi du 15 juin 1935 concernant </a:t>
            </a:r>
            <a:r>
              <a:rPr lang="fr-BE" sz="2600" dirty="0">
                <a:latin typeface="Garamond" panose="02020404030301010803" pitchFamily="18" charset="0"/>
              </a:rPr>
              <a:t>l'emploi des langues en matière </a:t>
            </a:r>
            <a:r>
              <a:rPr lang="fr-BE" sz="2600" dirty="0" smtClean="0">
                <a:latin typeface="Garamond" panose="02020404030301010803" pitchFamily="18" charset="0"/>
              </a:rPr>
              <a:t>judiciaire</a:t>
            </a:r>
          </a:p>
          <a:p>
            <a:pPr marL="0" indent="0" algn="just">
              <a:buNone/>
            </a:pPr>
            <a:endParaRPr lang="fr-BE" sz="2400" dirty="0" smtClean="0">
              <a:latin typeface="Garamond" panose="02020404030301010803" pitchFamily="18" charset="0"/>
            </a:endParaRPr>
          </a:p>
        </p:txBody>
      </p:sp>
      <p:pic>
        <p:nvPicPr>
          <p:cNvPr id="8194" name="Picture 2" descr="Résultat de recherche d'images pour &quot;justizpalast eupe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04" y="3527261"/>
            <a:ext cx="3639185" cy="242421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4562919" y="3516847"/>
            <a:ext cx="3639185" cy="2434627"/>
          </a:xfrm>
          <a:prstGeom prst="rect">
            <a:avLst/>
          </a:prstGeom>
        </p:spPr>
      </p:pic>
      <p:pic>
        <p:nvPicPr>
          <p:cNvPr id="7" name="Image 6"/>
          <p:cNvPicPr>
            <a:picLocks noChangeAspect="1"/>
          </p:cNvPicPr>
          <p:nvPr/>
        </p:nvPicPr>
        <p:blipFill>
          <a:blip r:embed="rId4"/>
          <a:stretch>
            <a:fillRect/>
          </a:stretch>
        </p:blipFill>
        <p:spPr>
          <a:xfrm>
            <a:off x="8412226" y="3529762"/>
            <a:ext cx="3639185" cy="2421712"/>
          </a:xfrm>
          <a:prstGeom prst="rect">
            <a:avLst/>
          </a:prstGeom>
        </p:spPr>
      </p:pic>
    </p:spTree>
    <p:extLst>
      <p:ext uri="{BB962C8B-B14F-4D97-AF65-F5344CB8AC3E}">
        <p14:creationId xmlns:p14="http://schemas.microsoft.com/office/powerpoint/2010/main" val="1026366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3352" y="256032"/>
            <a:ext cx="9601200" cy="3581400"/>
          </a:xfrm>
        </p:spPr>
        <p:txBody>
          <a:bodyPr/>
          <a:lstStyle/>
          <a:p>
            <a:pPr marL="0" indent="0" algn="ctr">
              <a:buNone/>
            </a:pPr>
            <a:r>
              <a:rPr lang="fr-BE" sz="2800" b="1" dirty="0" smtClean="0">
                <a:latin typeface="Garamond" panose="02020404030301010803" pitchFamily="18" charset="0"/>
              </a:rPr>
              <a:t>II. Aperçu </a:t>
            </a:r>
            <a:r>
              <a:rPr lang="fr-BE" sz="2800" b="1" dirty="0">
                <a:latin typeface="Garamond" panose="02020404030301010803" pitchFamily="18" charset="0"/>
              </a:rPr>
              <a:t>de quelques </a:t>
            </a:r>
            <a:r>
              <a:rPr lang="fr-BE" sz="2800" b="1" dirty="0" smtClean="0">
                <a:latin typeface="Garamond" panose="02020404030301010803" pitchFamily="18" charset="0"/>
              </a:rPr>
              <a:t>normes centrales </a:t>
            </a:r>
            <a:r>
              <a:rPr lang="fr-BE" sz="2800" b="1" dirty="0">
                <a:latin typeface="Garamond" panose="02020404030301010803" pitchFamily="18" charset="0"/>
              </a:rPr>
              <a:t>en matière d’emploi de la langue allemande</a:t>
            </a:r>
          </a:p>
          <a:p>
            <a:pPr marL="0" indent="0" algn="ctr">
              <a:buNone/>
            </a:pPr>
            <a:endParaRPr lang="fr-BE" sz="2800" b="1" dirty="0" smtClean="0">
              <a:latin typeface="Garamond" panose="02020404030301010803" pitchFamily="18" charset="0"/>
            </a:endParaRPr>
          </a:p>
          <a:p>
            <a:pPr algn="just">
              <a:buFont typeface="Arial" panose="020B0604020202020204" pitchFamily="34" charset="0"/>
              <a:buChar char="•"/>
            </a:pPr>
            <a:r>
              <a:rPr lang="fr-BE" sz="2600" dirty="0">
                <a:latin typeface="Garamond" panose="02020404030301010803" pitchFamily="18" charset="0"/>
              </a:rPr>
              <a:t>Loi </a:t>
            </a:r>
            <a:r>
              <a:rPr lang="fr-BE" sz="2600" dirty="0" smtClean="0">
                <a:latin typeface="Garamond" panose="02020404030301010803" pitchFamily="18" charset="0"/>
              </a:rPr>
              <a:t>du 31 mai 1961 relative </a:t>
            </a:r>
            <a:r>
              <a:rPr lang="fr-BE" sz="2600" dirty="0">
                <a:latin typeface="Garamond" panose="02020404030301010803" pitchFamily="18" charset="0"/>
              </a:rPr>
              <a:t>à </a:t>
            </a:r>
            <a:r>
              <a:rPr lang="fr-BE" sz="2600" dirty="0" smtClean="0">
                <a:latin typeface="Garamond" panose="02020404030301010803" pitchFamily="18" charset="0"/>
              </a:rPr>
              <a:t>l’emploi </a:t>
            </a:r>
            <a:r>
              <a:rPr lang="fr-BE" sz="2600" dirty="0">
                <a:latin typeface="Garamond" panose="02020404030301010803" pitchFamily="18" charset="0"/>
              </a:rPr>
              <a:t>des langues en matière législative, à la présentation, à la publication et à l'entrée en vigueur des textes légaux et </a:t>
            </a:r>
            <a:r>
              <a:rPr lang="fr-BE" sz="2600" dirty="0" smtClean="0">
                <a:latin typeface="Garamond" panose="02020404030301010803" pitchFamily="18" charset="0"/>
              </a:rPr>
              <a:t>réglementaires (</a:t>
            </a:r>
            <a:r>
              <a:rPr lang="fr-BE" sz="2600" i="1" dirty="0" smtClean="0">
                <a:latin typeface="Garamond" panose="02020404030301010803" pitchFamily="18" charset="0"/>
              </a:rPr>
              <a:t>infra</a:t>
            </a:r>
            <a:r>
              <a:rPr lang="fr-BE" sz="2600" dirty="0" smtClean="0">
                <a:latin typeface="Garamond" panose="02020404030301010803" pitchFamily="18" charset="0"/>
              </a:rPr>
              <a:t>, point III)</a:t>
            </a:r>
            <a:endParaRPr lang="fr-BE" sz="2400" dirty="0" smtClean="0">
              <a:latin typeface="Garamond" panose="02020404030301010803" pitchFamily="18" charset="0"/>
            </a:endParaRPr>
          </a:p>
        </p:txBody>
      </p:sp>
    </p:spTree>
    <p:extLst>
      <p:ext uri="{BB962C8B-B14F-4D97-AF65-F5344CB8AC3E}">
        <p14:creationId xmlns:p14="http://schemas.microsoft.com/office/powerpoint/2010/main" val="1795300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3352" y="256032"/>
            <a:ext cx="9601200" cy="3581400"/>
          </a:xfrm>
        </p:spPr>
        <p:txBody>
          <a:bodyPr/>
          <a:lstStyle/>
          <a:p>
            <a:pPr marL="0" indent="0" algn="ctr">
              <a:buNone/>
            </a:pPr>
            <a:r>
              <a:rPr lang="fr-BE" sz="2800" b="1" dirty="0" smtClean="0">
                <a:latin typeface="Garamond" panose="02020404030301010803" pitchFamily="18" charset="0"/>
              </a:rPr>
              <a:t>II. Aperçu </a:t>
            </a:r>
            <a:r>
              <a:rPr lang="fr-BE" sz="2800" b="1" dirty="0">
                <a:latin typeface="Garamond" panose="02020404030301010803" pitchFamily="18" charset="0"/>
              </a:rPr>
              <a:t>de quelques </a:t>
            </a:r>
            <a:r>
              <a:rPr lang="fr-BE" sz="2800" b="1" dirty="0" smtClean="0">
                <a:latin typeface="Garamond" panose="02020404030301010803" pitchFamily="18" charset="0"/>
              </a:rPr>
              <a:t>normes centrales </a:t>
            </a:r>
            <a:r>
              <a:rPr lang="fr-BE" sz="2800" b="1" dirty="0">
                <a:latin typeface="Garamond" panose="02020404030301010803" pitchFamily="18" charset="0"/>
              </a:rPr>
              <a:t>en matière d’emploi de la langue allemande</a:t>
            </a:r>
          </a:p>
          <a:p>
            <a:pPr marL="0" indent="0" algn="ctr">
              <a:buNone/>
            </a:pPr>
            <a:endParaRPr lang="fr-BE" sz="2800" b="1" dirty="0" smtClean="0">
              <a:latin typeface="Garamond" panose="02020404030301010803" pitchFamily="18" charset="0"/>
            </a:endParaRPr>
          </a:p>
          <a:p>
            <a:pPr algn="just">
              <a:buFont typeface="Arial" panose="020B0604020202020204" pitchFamily="34" charset="0"/>
              <a:buChar char="•"/>
            </a:pPr>
            <a:r>
              <a:rPr lang="fr-BE" sz="2600" dirty="0">
                <a:latin typeface="Garamond" panose="02020404030301010803" pitchFamily="18" charset="0"/>
              </a:rPr>
              <a:t>Lois sur l'emploi des langues en matière </a:t>
            </a:r>
            <a:r>
              <a:rPr lang="fr-BE" sz="2600" dirty="0" smtClean="0">
                <a:latin typeface="Garamond" panose="02020404030301010803" pitchFamily="18" charset="0"/>
              </a:rPr>
              <a:t>administrative, coordonnées le 18 juillet 1966</a:t>
            </a:r>
            <a:endParaRPr lang="fr-BE" sz="2400" dirty="0" smtClean="0">
              <a:latin typeface="Garamond" panose="02020404030301010803" pitchFamily="18" charset="0"/>
            </a:endParaRPr>
          </a:p>
        </p:txBody>
      </p:sp>
      <p:pic>
        <p:nvPicPr>
          <p:cNvPr id="8" name="Picture 2" descr="Résultat de recherche d'images pour &quot;rathaus st vith&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668" y="2988689"/>
            <a:ext cx="4068567" cy="339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751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fontScale="90000"/>
          </a:bodyPr>
          <a:lstStyle/>
          <a:p>
            <a:pPr algn="just"/>
            <a:r>
              <a:rPr lang="fr-BE" sz="3200" b="1" dirty="0">
                <a:latin typeface="Garamond" panose="02020404030301010803" pitchFamily="18" charset="0"/>
              </a:rPr>
              <a:t>Première partie: Introduction au contexte général de l’utilisation de la terminologie juridique allemande en Belgique </a:t>
            </a:r>
            <a:r>
              <a:rPr lang="fr-BE" sz="3200" b="1" dirty="0" smtClean="0">
                <a:latin typeface="Garamond" panose="02020404030301010803" pitchFamily="18" charset="0"/>
              </a:rPr>
              <a:t/>
            </a:r>
            <a:br>
              <a:rPr lang="fr-BE" sz="3200" b="1" dirty="0" smtClean="0">
                <a:latin typeface="Garamond" panose="02020404030301010803" pitchFamily="18" charset="0"/>
              </a:rPr>
            </a:br>
            <a:r>
              <a:rPr lang="fr-BE" sz="3200" b="1" dirty="0">
                <a:latin typeface="Garamond" panose="02020404030301010803" pitchFamily="18" charset="0"/>
              </a:rPr>
              <a:t/>
            </a:r>
            <a:br>
              <a:rPr lang="fr-BE" sz="3200" b="1" dirty="0">
                <a:latin typeface="Garamond" panose="02020404030301010803" pitchFamily="18" charset="0"/>
              </a:rPr>
            </a:br>
            <a:r>
              <a:rPr lang="fr-BE" sz="3200" b="1" dirty="0" smtClean="0">
                <a:latin typeface="Garamond" panose="02020404030301010803" pitchFamily="18" charset="0"/>
              </a:rPr>
              <a:t/>
            </a:r>
            <a:br>
              <a:rPr lang="fr-BE" sz="3200" b="1" dirty="0" smtClean="0">
                <a:latin typeface="Garamond" panose="02020404030301010803" pitchFamily="18" charset="0"/>
              </a:rPr>
            </a:br>
            <a:r>
              <a:rPr lang="fr-BE" sz="3200" b="1" dirty="0" smtClean="0">
                <a:latin typeface="Garamond" panose="02020404030301010803" pitchFamily="18" charset="0"/>
              </a:rPr>
              <a:t>III. Approfondissements sur l’emploi des langues en matière législative</a:t>
            </a:r>
            <a:r>
              <a:rPr lang="fr-BE" sz="3200" b="1" dirty="0">
                <a:latin typeface="Garamond" panose="02020404030301010803" pitchFamily="18" charset="0"/>
              </a:rPr>
              <a:t/>
            </a:r>
            <a:br>
              <a:rPr lang="fr-BE" sz="3200" b="1" dirty="0">
                <a:latin typeface="Garamond" panose="02020404030301010803" pitchFamily="18" charset="0"/>
              </a:rPr>
            </a:br>
            <a:endParaRPr lang="fr-BE" sz="3200" b="1" dirty="0">
              <a:latin typeface="Garamond" panose="02020404030301010803" pitchFamily="18" charset="0"/>
            </a:endParaRPr>
          </a:p>
        </p:txBody>
      </p:sp>
      <p:sp>
        <p:nvSpPr>
          <p:cNvPr id="3" name="Espace réservé du contenu 2"/>
          <p:cNvSpPr>
            <a:spLocks noGrp="1"/>
          </p:cNvSpPr>
          <p:nvPr>
            <p:ph idx="1"/>
          </p:nvPr>
        </p:nvSpPr>
        <p:spPr>
          <a:xfrm>
            <a:off x="8964047" y="18866486"/>
            <a:ext cx="3179057" cy="2608008"/>
          </a:xfrm>
        </p:spPr>
        <p:txBody>
          <a:bodyPr>
            <a:normAutofit/>
          </a:bodyPr>
          <a:lstStyle/>
          <a:p>
            <a:pPr marL="0" indent="0" algn="ctr">
              <a:buNone/>
            </a:pPr>
            <a:r>
              <a:rPr lang="fr-BE" sz="2800" b="1" dirty="0" smtClean="0">
                <a:latin typeface="Garamond" panose="02020404030301010803" pitchFamily="18" charset="0"/>
              </a:rPr>
              <a:t>III. Approfondissements</a:t>
            </a:r>
            <a:r>
              <a:rPr lang="fr-BE" sz="2800" b="1" dirty="0">
                <a:latin typeface="Garamond" panose="02020404030301010803" pitchFamily="18" charset="0"/>
              </a:rPr>
              <a:t>: l’emploi de la langue juridique allemande en matière législative</a:t>
            </a:r>
          </a:p>
          <a:p>
            <a:pPr marL="0" indent="0" algn="ctr">
              <a:buNone/>
            </a:pPr>
            <a:endParaRPr lang="fr-BE" sz="2800" b="1" dirty="0" smtClean="0">
              <a:latin typeface="Garamond" panose="02020404030301010803" pitchFamily="18" charset="0"/>
            </a:endParaRP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pic>
        <p:nvPicPr>
          <p:cNvPr id="13318" name="Picture 6" descr="Résultat de recherche d'images pour &quot;parlement fédéral&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799" y="3566161"/>
            <a:ext cx="3895217" cy="2608008"/>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Résultat de recherche d'images pour &quot;parlement communauté germanopho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016" y="3566161"/>
            <a:ext cx="3876929" cy="2608008"/>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Image associé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6945" y="3566161"/>
            <a:ext cx="3589385" cy="260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2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1600" y="320040"/>
            <a:ext cx="9601200" cy="5547360"/>
          </a:xfrm>
        </p:spPr>
        <p:txBody>
          <a:bodyPr/>
          <a:lstStyle/>
          <a:p>
            <a:pPr marL="0" indent="0" algn="ctr">
              <a:buNone/>
            </a:pPr>
            <a:endParaRPr lang="fr-BE" sz="2800" b="1" dirty="0" smtClean="0">
              <a:latin typeface="Garamond" panose="02020404030301010803" pitchFamily="18" charset="0"/>
            </a:endParaRPr>
          </a:p>
          <a:p>
            <a:pPr marL="0" indent="0" algn="ctr">
              <a:buNone/>
            </a:pPr>
            <a:r>
              <a:rPr lang="fr-BE" sz="2800" b="1" dirty="0" smtClean="0">
                <a:latin typeface="Garamond" panose="02020404030301010803" pitchFamily="18" charset="0"/>
              </a:rPr>
              <a:t>A. Précisions liminaires</a:t>
            </a:r>
          </a:p>
          <a:p>
            <a:pPr algn="just">
              <a:buFont typeface="Arial" panose="020B0604020202020204" pitchFamily="34" charset="0"/>
              <a:buChar char="•"/>
            </a:pPr>
            <a:endParaRPr lang="fr-BE" sz="1800" dirty="0" smtClean="0">
              <a:latin typeface="Garamond" panose="02020404030301010803" pitchFamily="18" charset="0"/>
            </a:endParaRPr>
          </a:p>
          <a:p>
            <a:pPr algn="just">
              <a:buFont typeface="Arial" panose="020B0604020202020204" pitchFamily="34" charset="0"/>
              <a:buChar char="•"/>
            </a:pPr>
            <a:endParaRPr lang="fr-BE" sz="1800" dirty="0">
              <a:latin typeface="Garamond" panose="02020404030301010803" pitchFamily="18" charset="0"/>
            </a:endParaRPr>
          </a:p>
          <a:p>
            <a:pPr algn="just">
              <a:buFont typeface="Arial" panose="020B0604020202020204" pitchFamily="34" charset="0"/>
              <a:buChar char="•"/>
            </a:pPr>
            <a:endParaRPr lang="fr-BE" sz="1800" dirty="0" smtClean="0">
              <a:latin typeface="Garamond" panose="02020404030301010803" pitchFamily="18" charset="0"/>
            </a:endParaRPr>
          </a:p>
          <a:p>
            <a:pPr algn="just">
              <a:buFont typeface="Arial" panose="020B0604020202020204" pitchFamily="34" charset="0"/>
              <a:buChar char="•"/>
            </a:pPr>
            <a:r>
              <a:rPr lang="fr-BE" sz="2400" dirty="0" smtClean="0">
                <a:latin typeface="Garamond" panose="02020404030301010803" pitchFamily="18" charset="0"/>
              </a:rPr>
              <a:t>Compétences territoriales en Belgique</a:t>
            </a: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pic>
        <p:nvPicPr>
          <p:cNvPr id="1028" name="Picture 4" descr="RÃ©sultat de recherche d'images pour &quot;rÃ©gion de langue allemande de belg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408" y="3401568"/>
            <a:ext cx="4279392" cy="28529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rÃ©gion de langue allemande de belg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031" y="3401568"/>
            <a:ext cx="4227690" cy="287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41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1600" y="201168"/>
            <a:ext cx="9601200" cy="5666232"/>
          </a:xfrm>
        </p:spPr>
        <p:txBody>
          <a:bodyPr/>
          <a:lstStyle/>
          <a:p>
            <a:pPr marL="457200" indent="-457200" algn="ctr">
              <a:buAutoNum type="alphaUcPeriod"/>
            </a:pPr>
            <a:endParaRPr lang="fr-BE" sz="2400" b="1" dirty="0" smtClean="0">
              <a:latin typeface="Garamond" panose="02020404030301010803" pitchFamily="18" charset="0"/>
            </a:endParaRPr>
          </a:p>
          <a:p>
            <a:pPr marL="457200" indent="-457200" algn="ctr">
              <a:buAutoNum type="alphaUcPeriod"/>
            </a:pPr>
            <a:r>
              <a:rPr lang="fr-BE" sz="2400" b="1" dirty="0" smtClean="0">
                <a:latin typeface="Garamond" panose="02020404030301010803" pitchFamily="18" charset="0"/>
              </a:rPr>
              <a:t>Précisions liminaires</a:t>
            </a:r>
          </a:p>
          <a:p>
            <a:pPr marL="457200" indent="-457200" algn="ctr">
              <a:buAutoNum type="alphaUcPeriod"/>
            </a:pPr>
            <a:endParaRPr lang="fr-BE" sz="2400" b="1" dirty="0">
              <a:latin typeface="Garamond" panose="02020404030301010803" pitchFamily="18" charset="0"/>
            </a:endParaRPr>
          </a:p>
          <a:p>
            <a:pPr marL="457200" indent="-457200" algn="ctr">
              <a:buAutoNum type="alphaUcPeriod"/>
            </a:pPr>
            <a:endParaRPr lang="fr-BE" sz="2400" b="1" dirty="0" smtClean="0">
              <a:latin typeface="Garamond" panose="02020404030301010803" pitchFamily="18" charset="0"/>
            </a:endParaRPr>
          </a:p>
          <a:p>
            <a:pPr marL="0" indent="0" algn="ctr">
              <a:buNone/>
            </a:pPr>
            <a:endParaRPr lang="fr-BE" sz="2400" b="1" dirty="0" smtClean="0">
              <a:latin typeface="Garamond" panose="02020404030301010803" pitchFamily="18" charset="0"/>
            </a:endParaRPr>
          </a:p>
          <a:p>
            <a:pPr algn="just">
              <a:buFont typeface="Arial" panose="020B0604020202020204" pitchFamily="34" charset="0"/>
              <a:buChar char="•"/>
            </a:pPr>
            <a:r>
              <a:rPr lang="fr-BE" sz="2400" dirty="0" smtClean="0">
                <a:latin typeface="Garamond" panose="02020404030301010803" pitchFamily="18" charset="0"/>
              </a:rPr>
              <a:t>Autorité fédérale, Régions, Communautés</a:t>
            </a:r>
          </a:p>
          <a:p>
            <a:pPr algn="just">
              <a:buFont typeface="Arial" panose="020B0604020202020204" pitchFamily="34" charset="0"/>
              <a:buChar char="•"/>
            </a:pPr>
            <a:r>
              <a:rPr lang="fr-BE" sz="2400" dirty="0" smtClean="0">
                <a:latin typeface="Garamond" panose="02020404030301010803" pitchFamily="18" charset="0"/>
              </a:rPr>
              <a:t>Compétences territoriales en Belgique</a:t>
            </a:r>
          </a:p>
          <a:p>
            <a:pPr algn="just">
              <a:buFont typeface="Arial" panose="020B0604020202020204" pitchFamily="34" charset="0"/>
              <a:buChar char="•"/>
            </a:pPr>
            <a:r>
              <a:rPr lang="fr-BE" sz="2400" dirty="0" smtClean="0">
                <a:latin typeface="Garamond" panose="02020404030301010803" pitchFamily="18" charset="0"/>
              </a:rPr>
              <a:t>Compétences matérielles en Belgique</a:t>
            </a:r>
          </a:p>
          <a:p>
            <a:pPr lvl="1" algn="just">
              <a:buFont typeface="Arial" panose="020B0604020202020204" pitchFamily="34" charset="0"/>
              <a:buChar char="•"/>
            </a:pPr>
            <a:r>
              <a:rPr lang="fr-BE" sz="2400" dirty="0" smtClean="0">
                <a:latin typeface="Garamond" panose="02020404030301010803" pitchFamily="18" charset="0"/>
              </a:rPr>
              <a:t>Emploi des langues (quelle langue est utilisée par le législateur): Autorité fédérale</a:t>
            </a:r>
          </a:p>
          <a:p>
            <a:pPr lvl="1" algn="just">
              <a:buFont typeface="Arial" panose="020B0604020202020204" pitchFamily="34" charset="0"/>
              <a:buChar char="•"/>
            </a:pPr>
            <a:r>
              <a:rPr lang="fr-BE" sz="2400" dirty="0" smtClean="0">
                <a:latin typeface="Garamond" panose="02020404030301010803" pitchFamily="18" charset="0"/>
              </a:rPr>
              <a:t>Terminologie juridique (quelle terminologie doit être utilisée): </a:t>
            </a:r>
            <a:r>
              <a:rPr lang="fr-BE" sz="2400" dirty="0" smtClean="0">
                <a:latin typeface="Garamond" panose="02020404030301010803" pitchFamily="18" charset="0"/>
              </a:rPr>
              <a:t>Communautés</a:t>
            </a:r>
          </a:p>
          <a:p>
            <a:pPr algn="just">
              <a:buFont typeface="Arial" panose="020B0604020202020204" pitchFamily="34" charset="0"/>
              <a:buChar char="•"/>
            </a:pPr>
            <a:r>
              <a:rPr lang="fr-BE" sz="2400" dirty="0" smtClean="0">
                <a:latin typeface="Garamond" panose="02020404030301010803" pitchFamily="18" charset="0"/>
              </a:rPr>
              <a:t>Intérêt </a:t>
            </a:r>
            <a:r>
              <a:rPr lang="fr-BE" sz="2400" dirty="0">
                <a:latin typeface="Garamond" panose="02020404030301010803" pitchFamily="18" charset="0"/>
              </a:rPr>
              <a:t>de disposer de normes en allemand? </a:t>
            </a: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spTree>
    <p:extLst>
      <p:ext uri="{BB962C8B-B14F-4D97-AF65-F5344CB8AC3E}">
        <p14:creationId xmlns:p14="http://schemas.microsoft.com/office/powerpoint/2010/main" val="1180938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1600" y="201168"/>
            <a:ext cx="9601200" cy="6153912"/>
          </a:xfrm>
        </p:spPr>
        <p:txBody>
          <a:bodyPr>
            <a:normAutofit fontScale="92500" lnSpcReduction="20000"/>
          </a:bodyPr>
          <a:lstStyle/>
          <a:p>
            <a:pPr marL="457200" indent="-457200" algn="ctr">
              <a:buAutoNum type="alphaUcPeriod"/>
            </a:pPr>
            <a:endParaRPr lang="fr-BE" sz="2400" b="1" dirty="0" smtClean="0">
              <a:latin typeface="Garamond" panose="02020404030301010803" pitchFamily="18" charset="0"/>
            </a:endParaRPr>
          </a:p>
          <a:p>
            <a:pPr marL="457200" indent="-457200" algn="ctr">
              <a:buAutoNum type="alphaUcPeriod"/>
            </a:pPr>
            <a:r>
              <a:rPr lang="fr-BE" sz="2400" b="1" dirty="0" smtClean="0">
                <a:latin typeface="Garamond" panose="02020404030301010803" pitchFamily="18" charset="0"/>
              </a:rPr>
              <a:t>Précisions liminaires</a:t>
            </a:r>
          </a:p>
          <a:p>
            <a:pPr marL="457200" indent="-457200" algn="ctr">
              <a:buAutoNum type="alphaUcPeriod"/>
            </a:pPr>
            <a:endParaRPr lang="fr-BE" sz="2400" b="1" dirty="0">
              <a:latin typeface="Garamond" panose="02020404030301010803" pitchFamily="18" charset="0"/>
            </a:endParaRPr>
          </a:p>
          <a:p>
            <a:pPr marL="457200" indent="-457200" algn="ctr">
              <a:buAutoNum type="alphaUcPeriod"/>
            </a:pPr>
            <a:endParaRPr lang="fr-BE" sz="2400" b="1" dirty="0" smtClean="0">
              <a:latin typeface="Garamond" panose="02020404030301010803" pitchFamily="18" charset="0"/>
            </a:endParaRPr>
          </a:p>
          <a:p>
            <a:pPr marL="0" indent="0" algn="ctr">
              <a:buNone/>
            </a:pPr>
            <a:endParaRPr lang="fr-BE" sz="2800" b="1" dirty="0" smtClean="0">
              <a:latin typeface="Garamond" panose="02020404030301010803" pitchFamily="18" charset="0"/>
            </a:endParaRPr>
          </a:p>
          <a:p>
            <a:pPr algn="just">
              <a:buFont typeface="Arial" panose="020B0604020202020204" pitchFamily="34" charset="0"/>
              <a:buChar char="•"/>
            </a:pPr>
            <a:r>
              <a:rPr lang="fr-BE" sz="2400" dirty="0" smtClean="0">
                <a:latin typeface="Garamond" panose="02020404030301010803" pitchFamily="18" charset="0"/>
              </a:rPr>
              <a:t>Autorité fédérale, Régions, Communautés</a:t>
            </a:r>
          </a:p>
          <a:p>
            <a:pPr algn="just">
              <a:buFont typeface="Arial" panose="020B0604020202020204" pitchFamily="34" charset="0"/>
              <a:buChar char="•"/>
            </a:pPr>
            <a:r>
              <a:rPr lang="fr-BE" sz="2400" dirty="0" smtClean="0">
                <a:latin typeface="Garamond" panose="02020404030301010803" pitchFamily="18" charset="0"/>
              </a:rPr>
              <a:t>Compétences territoriales en Belgique</a:t>
            </a:r>
          </a:p>
          <a:p>
            <a:pPr algn="just">
              <a:buFont typeface="Arial" panose="020B0604020202020204" pitchFamily="34" charset="0"/>
              <a:buChar char="•"/>
            </a:pPr>
            <a:r>
              <a:rPr lang="fr-BE" sz="2400" dirty="0" smtClean="0">
                <a:latin typeface="Garamond" panose="02020404030301010803" pitchFamily="18" charset="0"/>
              </a:rPr>
              <a:t>Compétences matérielles en Belgique</a:t>
            </a:r>
          </a:p>
          <a:p>
            <a:pPr lvl="1" algn="just">
              <a:buFont typeface="Arial" panose="020B0604020202020204" pitchFamily="34" charset="0"/>
              <a:buChar char="•"/>
            </a:pPr>
            <a:r>
              <a:rPr lang="fr-BE" sz="2400" dirty="0" smtClean="0">
                <a:latin typeface="Garamond" panose="02020404030301010803" pitchFamily="18" charset="0"/>
              </a:rPr>
              <a:t>Emploi des langues (quelle langue est utilisée par le législateur): Autorité fédérale</a:t>
            </a:r>
          </a:p>
          <a:p>
            <a:pPr lvl="1" algn="just">
              <a:buFont typeface="Arial" panose="020B0604020202020204" pitchFamily="34" charset="0"/>
              <a:buChar char="•"/>
            </a:pPr>
            <a:r>
              <a:rPr lang="fr-BE" sz="2400" dirty="0" smtClean="0">
                <a:latin typeface="Garamond" panose="02020404030301010803" pitchFamily="18" charset="0"/>
              </a:rPr>
              <a:t>Terminologie juridique (quelle terminologie doit être utilisée): Communautés</a:t>
            </a:r>
          </a:p>
          <a:p>
            <a:pPr algn="just">
              <a:buFont typeface="Arial" panose="020B0604020202020204" pitchFamily="34" charset="0"/>
              <a:buChar char="•"/>
            </a:pPr>
            <a:r>
              <a:rPr lang="fr-BE" dirty="0">
                <a:latin typeface="Garamond" panose="02020404030301010803" pitchFamily="18" charset="0"/>
              </a:rPr>
              <a:t>Intérêt de disposer de normes en allemand? </a:t>
            </a:r>
          </a:p>
          <a:p>
            <a:pPr lvl="1" algn="just">
              <a:buFont typeface="Arial" panose="020B0604020202020204" pitchFamily="34" charset="0"/>
              <a:buChar char="•"/>
            </a:pPr>
            <a:r>
              <a:rPr lang="fr-BE" dirty="0">
                <a:latin typeface="Garamond" panose="02020404030301010803" pitchFamily="18" charset="0"/>
              </a:rPr>
              <a:t>Nul n’est censé ignorer la loi (droit de disposer de normes en sa langue maternelle: C.A., n° 59/94, 14 juillet 1994)</a:t>
            </a:r>
          </a:p>
          <a:p>
            <a:pPr lvl="1" algn="just">
              <a:buFont typeface="Arial" panose="020B0604020202020204" pitchFamily="34" charset="0"/>
              <a:buChar char="•"/>
            </a:pPr>
            <a:r>
              <a:rPr lang="fr-BE" dirty="0">
                <a:latin typeface="Garamond" panose="02020404030301010803" pitchFamily="18" charset="0"/>
              </a:rPr>
              <a:t>Emploi des langues en matière judiciaire</a:t>
            </a:r>
          </a:p>
          <a:p>
            <a:pPr lvl="1" algn="just">
              <a:buFont typeface="Arial" panose="020B0604020202020204" pitchFamily="34" charset="0"/>
              <a:buChar char="•"/>
            </a:pPr>
            <a:r>
              <a:rPr lang="fr-BE" dirty="0">
                <a:latin typeface="Garamond" panose="02020404030301010803" pitchFamily="18" charset="0"/>
              </a:rPr>
              <a:t>Emploi des langues en matière administrative</a:t>
            </a:r>
          </a:p>
          <a:p>
            <a:pPr lvl="1" algn="just">
              <a:buFont typeface="Arial" panose="020B0604020202020204" pitchFamily="34" charset="0"/>
              <a:buChar char="•"/>
            </a:pPr>
            <a:r>
              <a:rPr lang="fr-BE" dirty="0">
                <a:latin typeface="Garamond" panose="02020404030301010803" pitchFamily="18" charset="0"/>
              </a:rPr>
              <a:t>…</a:t>
            </a: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spTree>
    <p:extLst>
      <p:ext uri="{BB962C8B-B14F-4D97-AF65-F5344CB8AC3E}">
        <p14:creationId xmlns:p14="http://schemas.microsoft.com/office/powerpoint/2010/main" val="1697042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1600" y="365760"/>
            <a:ext cx="9601200" cy="5501640"/>
          </a:xfrm>
        </p:spPr>
        <p:txBody>
          <a:bodyPr>
            <a:normAutofit/>
          </a:bodyPr>
          <a:lstStyle/>
          <a:p>
            <a:pPr marL="0" indent="0" algn="ctr">
              <a:buNone/>
            </a:pPr>
            <a:r>
              <a:rPr lang="fr-BE" sz="2400" b="1" dirty="0" smtClean="0">
                <a:latin typeface="Garamond" panose="02020404030301010803" pitchFamily="18" charset="0"/>
              </a:rPr>
              <a:t>B. Emploi des langues en matière législative: quelle langue?</a:t>
            </a:r>
          </a:p>
          <a:p>
            <a:pPr marL="0" indent="0" algn="just">
              <a:buNone/>
            </a:pPr>
            <a:endParaRPr lang="fr-BE" sz="2400" b="1" dirty="0">
              <a:latin typeface="Garamond" panose="02020404030301010803" pitchFamily="18" charset="0"/>
            </a:endParaRPr>
          </a:p>
          <a:p>
            <a:pPr marL="0" indent="0" algn="just">
              <a:buNone/>
            </a:pPr>
            <a:endParaRPr lang="fr-BE" sz="3200" b="1" i="1" dirty="0" smtClean="0">
              <a:latin typeface="Garamond" panose="02020404030301010803" pitchFamily="18" charset="0"/>
            </a:endParaRPr>
          </a:p>
          <a:p>
            <a:pPr marL="0" indent="0" algn="just">
              <a:buNone/>
            </a:pPr>
            <a:endParaRPr lang="fr-BE" sz="3200" b="1" i="1" dirty="0">
              <a:latin typeface="Garamond" panose="02020404030301010803" pitchFamily="18" charset="0"/>
            </a:endParaRPr>
          </a:p>
          <a:p>
            <a:pPr marL="0" indent="0" algn="just">
              <a:buNone/>
            </a:pPr>
            <a:endParaRPr lang="fr-BE" sz="3200" b="1" i="1" dirty="0" smtClean="0">
              <a:latin typeface="Garamond" panose="02020404030301010803" pitchFamily="18" charset="0"/>
            </a:endParaRPr>
          </a:p>
          <a:p>
            <a:pPr marL="342900" indent="-342900" algn="just">
              <a:buAutoNum type="arabicPeriod"/>
            </a:pPr>
            <a:r>
              <a:rPr lang="fr-BE" sz="2400" b="1" i="1" dirty="0" smtClean="0">
                <a:latin typeface="Garamond" panose="02020404030301010803" pitchFamily="18" charset="0"/>
              </a:rPr>
              <a:t>Communauté germanophone</a:t>
            </a:r>
          </a:p>
          <a:p>
            <a:pPr marL="342900" indent="-342900" algn="just">
              <a:buAutoNum type="arabicPeriod"/>
            </a:pPr>
            <a:r>
              <a:rPr lang="fr-BE" sz="2400" b="1" i="1" dirty="0" smtClean="0">
                <a:latin typeface="Garamond" panose="02020404030301010803" pitchFamily="18" charset="0"/>
              </a:rPr>
              <a:t>Autorité fédérale</a:t>
            </a:r>
          </a:p>
          <a:p>
            <a:pPr marL="342900" indent="-342900" algn="just">
              <a:buAutoNum type="arabicPeriod"/>
            </a:pPr>
            <a:r>
              <a:rPr lang="fr-BE" sz="2400" b="1" i="1" dirty="0" smtClean="0">
                <a:latin typeface="Garamond" panose="02020404030301010803" pitchFamily="18" charset="0"/>
              </a:rPr>
              <a:t>Région wallonne</a:t>
            </a:r>
            <a:endParaRPr lang="fr-BE" sz="3200" b="1" i="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spTree>
    <p:extLst>
      <p:ext uri="{BB962C8B-B14F-4D97-AF65-F5344CB8AC3E}">
        <p14:creationId xmlns:p14="http://schemas.microsoft.com/office/powerpoint/2010/main" val="4073034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dirty="0" smtClean="0">
                <a:latin typeface="Garamond" panose="02020404030301010803" pitchFamily="18" charset="0"/>
              </a:rPr>
              <a:t>Plan</a:t>
            </a:r>
            <a:endParaRPr lang="fr-BE" b="1" dirty="0">
              <a:latin typeface="Garamond" panose="02020404030301010803" pitchFamily="18" charset="0"/>
            </a:endParaRPr>
          </a:p>
        </p:txBody>
      </p:sp>
      <p:sp>
        <p:nvSpPr>
          <p:cNvPr id="3" name="Espace réservé du contenu 2"/>
          <p:cNvSpPr>
            <a:spLocks noGrp="1"/>
          </p:cNvSpPr>
          <p:nvPr>
            <p:ph idx="1"/>
          </p:nvPr>
        </p:nvSpPr>
        <p:spPr>
          <a:xfrm>
            <a:off x="1141413" y="2478023"/>
            <a:ext cx="9905998" cy="3313177"/>
          </a:xfrm>
        </p:spPr>
        <p:txBody>
          <a:bodyPr/>
          <a:lstStyle/>
          <a:p>
            <a:pPr marL="0" indent="0" algn="just">
              <a:buNone/>
            </a:pPr>
            <a:r>
              <a:rPr lang="fr-BE" b="1" dirty="0" smtClean="0">
                <a:latin typeface="Garamond" panose="02020404030301010803" pitchFamily="18" charset="0"/>
              </a:rPr>
              <a:t>Première partie: Introduction au contexte général de l’utilisation de la terminologie juridique allemande en Belgique </a:t>
            </a:r>
          </a:p>
          <a:p>
            <a:pPr marL="400050" indent="-400050">
              <a:buAutoNum type="romanUcPeriod"/>
            </a:pPr>
            <a:r>
              <a:rPr lang="fr-BE" dirty="0" smtClean="0">
                <a:latin typeface="Garamond" panose="02020404030301010803" pitchFamily="18" charset="0"/>
              </a:rPr>
              <a:t>Aperçu historique</a:t>
            </a:r>
          </a:p>
          <a:p>
            <a:pPr marL="400050" indent="-400050">
              <a:buAutoNum type="romanUcPeriod"/>
            </a:pPr>
            <a:r>
              <a:rPr lang="fr-BE" dirty="0" smtClean="0">
                <a:latin typeface="Garamond" panose="02020404030301010803" pitchFamily="18" charset="0"/>
              </a:rPr>
              <a:t>Aperçu de quelques </a:t>
            </a:r>
            <a:r>
              <a:rPr lang="fr-BE" dirty="0" smtClean="0">
                <a:latin typeface="Garamond" panose="02020404030301010803" pitchFamily="18" charset="0"/>
              </a:rPr>
              <a:t>normes centrales </a:t>
            </a:r>
            <a:r>
              <a:rPr lang="fr-BE" dirty="0" smtClean="0">
                <a:latin typeface="Garamond" panose="02020404030301010803" pitchFamily="18" charset="0"/>
              </a:rPr>
              <a:t>en matière d’emploi de la langue allemande</a:t>
            </a:r>
          </a:p>
          <a:p>
            <a:pPr marL="514350" indent="-514350">
              <a:buAutoNum type="romanUcPeriod"/>
            </a:pPr>
            <a:r>
              <a:rPr lang="fr-BE" dirty="0" smtClean="0">
                <a:latin typeface="Garamond" panose="02020404030301010803" pitchFamily="18" charset="0"/>
              </a:rPr>
              <a:t>Approfondissements: l’emploi de la langue juridique allemande en matière législative</a:t>
            </a:r>
          </a:p>
          <a:p>
            <a:pPr marL="0" indent="0">
              <a:buNone/>
            </a:pPr>
            <a:r>
              <a:rPr lang="fr-BE" b="1" dirty="0" smtClean="0">
                <a:latin typeface="Garamond" panose="02020404030301010803" pitchFamily="18" charset="0"/>
              </a:rPr>
              <a:t>Deuxième partie: Aperçu pratique des sources documentaires de la terminologie juridique en langue allemande</a:t>
            </a:r>
          </a:p>
          <a:p>
            <a:endParaRPr lang="fr-BE" dirty="0">
              <a:latin typeface="Garamond" panose="02020404030301010803" pitchFamily="18" charset="0"/>
            </a:endParaRPr>
          </a:p>
        </p:txBody>
      </p:sp>
    </p:spTree>
    <p:extLst>
      <p:ext uri="{BB962C8B-B14F-4D97-AF65-F5344CB8AC3E}">
        <p14:creationId xmlns:p14="http://schemas.microsoft.com/office/powerpoint/2010/main" val="2355055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3200" b="1" dirty="0">
                <a:latin typeface="Garamond" panose="02020404030301010803" pitchFamily="18" charset="0"/>
              </a:rPr>
              <a:t>B. Emploi des langues en matière législative: quelle langue? </a:t>
            </a:r>
          </a:p>
        </p:txBody>
      </p:sp>
      <p:sp>
        <p:nvSpPr>
          <p:cNvPr id="3" name="Espace réservé du contenu 2"/>
          <p:cNvSpPr>
            <a:spLocks noGrp="1"/>
          </p:cNvSpPr>
          <p:nvPr>
            <p:ph idx="1"/>
          </p:nvPr>
        </p:nvSpPr>
        <p:spPr>
          <a:xfrm>
            <a:off x="1371600" y="1645920"/>
            <a:ext cx="9601200" cy="4221480"/>
          </a:xfrm>
        </p:spPr>
        <p:txBody>
          <a:bodyPr>
            <a:normAutofit/>
          </a:bodyPr>
          <a:lstStyle/>
          <a:p>
            <a:pPr marL="0" indent="0" algn="ctr">
              <a:buNone/>
            </a:pPr>
            <a:endParaRPr lang="fr-BE" sz="2400" b="1" dirty="0" smtClean="0">
              <a:latin typeface="Garamond" panose="02020404030301010803" pitchFamily="18" charset="0"/>
            </a:endParaRPr>
          </a:p>
          <a:p>
            <a:pPr marL="0" indent="0" algn="just">
              <a:buNone/>
            </a:pPr>
            <a:r>
              <a:rPr lang="fr-BE" sz="2400" b="1" i="1" dirty="0" smtClean="0">
                <a:latin typeface="Garamond" panose="02020404030301010803" pitchFamily="18" charset="0"/>
              </a:rPr>
              <a:t>1. Communauté germanophone</a:t>
            </a:r>
          </a:p>
          <a:p>
            <a:pPr algn="just">
              <a:buFont typeface="Arial" panose="020B0604020202020204" pitchFamily="34" charset="0"/>
              <a:buChar char="•"/>
            </a:pPr>
            <a:r>
              <a:rPr lang="fr-BE" sz="2400" b="1" dirty="0" smtClean="0">
                <a:latin typeface="Garamond" panose="02020404030301010803" pitchFamily="18" charset="0"/>
              </a:rPr>
              <a:t>Loi </a:t>
            </a:r>
            <a:r>
              <a:rPr lang="fr-BE" sz="2400" b="1" dirty="0">
                <a:latin typeface="Garamond" panose="02020404030301010803" pitchFamily="18" charset="0"/>
              </a:rPr>
              <a:t>de réformes institutionnelles pour la Communauté </a:t>
            </a:r>
            <a:r>
              <a:rPr lang="fr-BE" sz="2400" b="1" dirty="0" smtClean="0">
                <a:latin typeface="Garamond" panose="02020404030301010803" pitchFamily="18" charset="0"/>
              </a:rPr>
              <a:t>germanophone</a:t>
            </a:r>
            <a:r>
              <a:rPr lang="fr-BE" sz="2400" b="1" dirty="0">
                <a:latin typeface="Garamond" panose="02020404030301010803" pitchFamily="18" charset="0"/>
              </a:rPr>
              <a:t> </a:t>
            </a:r>
            <a:r>
              <a:rPr lang="fr-BE" sz="2400" b="1" dirty="0" smtClean="0">
                <a:latin typeface="Garamond" panose="02020404030301010803" pitchFamily="18" charset="0"/>
              </a:rPr>
              <a:t>du 31 décembre 1983 (article 47)</a:t>
            </a:r>
            <a:r>
              <a:rPr lang="fr-BE" sz="2400" dirty="0" smtClean="0">
                <a:latin typeface="Garamond" panose="02020404030301010803" pitchFamily="18" charset="0"/>
              </a:rPr>
              <a:t>: « Après </a:t>
            </a:r>
            <a:r>
              <a:rPr lang="fr-BE" sz="2400" dirty="0">
                <a:latin typeface="Garamond" panose="02020404030301010803" pitchFamily="18" charset="0"/>
              </a:rPr>
              <a:t>leur promulgation, les décrets du (Parlement) sont publiés au </a:t>
            </a:r>
            <a:r>
              <a:rPr lang="fr-BE" sz="2400" i="1" dirty="0">
                <a:latin typeface="Garamond" panose="02020404030301010803" pitchFamily="18" charset="0"/>
              </a:rPr>
              <a:t>Moniteur belge </a:t>
            </a:r>
            <a:r>
              <a:rPr lang="fr-BE" sz="2400" i="1" u="sng" dirty="0">
                <a:latin typeface="Garamond" panose="02020404030301010803" pitchFamily="18" charset="0"/>
              </a:rPr>
              <a:t>en allemand</a:t>
            </a:r>
            <a:r>
              <a:rPr lang="fr-BE" sz="2400" dirty="0">
                <a:latin typeface="Garamond" panose="02020404030301010803" pitchFamily="18" charset="0"/>
              </a:rPr>
              <a:t>, avec une </a:t>
            </a:r>
            <a:r>
              <a:rPr lang="fr-BE" sz="2400" i="1" u="sng" dirty="0">
                <a:latin typeface="Garamond" panose="02020404030301010803" pitchFamily="18" charset="0"/>
              </a:rPr>
              <a:t>traduction en français et en néerlandais</a:t>
            </a:r>
            <a:r>
              <a:rPr lang="fr-BE" sz="2400" dirty="0">
                <a:latin typeface="Garamond" panose="02020404030301010803" pitchFamily="18" charset="0"/>
              </a:rPr>
              <a:t>, ainsi qu'au Mémorial (des </a:t>
            </a:r>
            <a:r>
              <a:rPr lang="fr-BE" sz="2400" dirty="0" err="1">
                <a:latin typeface="Garamond" panose="02020404030301010803" pitchFamily="18" charset="0"/>
              </a:rPr>
              <a:t>Parlaments</a:t>
            </a:r>
            <a:r>
              <a:rPr lang="fr-BE" sz="2400" dirty="0">
                <a:latin typeface="Garamond" panose="02020404030301010803" pitchFamily="18" charset="0"/>
              </a:rPr>
              <a:t>) der </a:t>
            </a:r>
            <a:r>
              <a:rPr lang="fr-BE" sz="2400" dirty="0" err="1">
                <a:latin typeface="Garamond" panose="02020404030301010803" pitchFamily="18" charset="0"/>
              </a:rPr>
              <a:t>deutschsprachigen</a:t>
            </a:r>
            <a:r>
              <a:rPr lang="fr-BE" sz="2400" dirty="0">
                <a:latin typeface="Garamond" panose="02020404030301010803" pitchFamily="18" charset="0"/>
              </a:rPr>
              <a:t> </a:t>
            </a:r>
            <a:r>
              <a:rPr lang="fr-BE" sz="2400" dirty="0" err="1">
                <a:latin typeface="Garamond" panose="02020404030301010803" pitchFamily="18" charset="0"/>
              </a:rPr>
              <a:t>Gemeinschaft</a:t>
            </a:r>
            <a:r>
              <a:rPr lang="fr-BE" sz="2400" dirty="0">
                <a:latin typeface="Garamond" panose="02020404030301010803" pitchFamily="18" charset="0"/>
              </a:rPr>
              <a:t> en </a:t>
            </a:r>
            <a:r>
              <a:rPr lang="fr-BE" sz="2400" dirty="0" smtClean="0">
                <a:latin typeface="Garamond" panose="02020404030301010803" pitchFamily="18" charset="0"/>
              </a:rPr>
              <a:t>allemand »</a:t>
            </a:r>
          </a:p>
          <a:p>
            <a:pPr algn="just">
              <a:buFont typeface="Arial" panose="020B0604020202020204" pitchFamily="34" charset="0"/>
              <a:buChar char="•"/>
            </a:pPr>
            <a:r>
              <a:rPr lang="fr-BE" sz="2400" dirty="0" smtClean="0">
                <a:latin typeface="Garamond" panose="02020404030301010803" pitchFamily="18" charset="0"/>
              </a:rPr>
              <a:t>Version authentique &gt;&lt; traduction (valeur juridique différente)</a:t>
            </a:r>
            <a:endParaRPr lang="fr-BE" sz="2400" dirty="0">
              <a:latin typeface="Garamond" panose="02020404030301010803" pitchFamily="18" charset="0"/>
            </a:endParaRPr>
          </a:p>
        </p:txBody>
      </p:sp>
      <p:pic>
        <p:nvPicPr>
          <p:cNvPr id="4" name="Picture 4" descr="Résultat de recherche d'images pour &quot;ostbelgie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887" y="4615663"/>
            <a:ext cx="2102993" cy="176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13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3200" b="1" dirty="0">
                <a:latin typeface="Garamond" panose="02020404030301010803" pitchFamily="18" charset="0"/>
              </a:rPr>
              <a:t>B. Emploi des langues en matière législative: quelle langue? </a:t>
            </a:r>
          </a:p>
        </p:txBody>
      </p:sp>
      <p:sp>
        <p:nvSpPr>
          <p:cNvPr id="3" name="Espace réservé du contenu 2"/>
          <p:cNvSpPr>
            <a:spLocks noGrp="1"/>
          </p:cNvSpPr>
          <p:nvPr>
            <p:ph idx="1"/>
          </p:nvPr>
        </p:nvSpPr>
        <p:spPr>
          <a:xfrm>
            <a:off x="1371600" y="1463040"/>
            <a:ext cx="9601200" cy="4937760"/>
          </a:xfrm>
        </p:spPr>
        <p:txBody>
          <a:bodyPr>
            <a:noAutofit/>
          </a:bodyPr>
          <a:lstStyle/>
          <a:p>
            <a:pPr marL="0" indent="0" algn="just">
              <a:buNone/>
            </a:pPr>
            <a:r>
              <a:rPr lang="fr-BE" sz="1800" b="1" i="1" dirty="0" smtClean="0">
                <a:latin typeface="Garamond" panose="02020404030301010803" pitchFamily="18" charset="0"/>
              </a:rPr>
              <a:t>2. Autorité fédérale</a:t>
            </a:r>
          </a:p>
          <a:p>
            <a:pPr algn="just">
              <a:buFont typeface="Arial" panose="020B0604020202020204" pitchFamily="34" charset="0"/>
              <a:buChar char="•"/>
            </a:pPr>
            <a:r>
              <a:rPr lang="fr-BE" sz="1800" b="1" dirty="0">
                <a:latin typeface="Garamond" panose="02020404030301010803" pitchFamily="18" charset="0"/>
              </a:rPr>
              <a:t>Loi </a:t>
            </a:r>
            <a:r>
              <a:rPr lang="fr-BE" sz="1800" b="1" dirty="0" smtClean="0">
                <a:latin typeface="Garamond" panose="02020404030301010803" pitchFamily="18" charset="0"/>
              </a:rPr>
              <a:t>du 31 mai 1961 relative </a:t>
            </a:r>
            <a:r>
              <a:rPr lang="fr-BE" sz="1800" b="1" dirty="0">
                <a:latin typeface="Garamond" panose="02020404030301010803" pitchFamily="18" charset="0"/>
              </a:rPr>
              <a:t>à l'emploi des langues en matière législative, à la présentation, à la publication et à l'entrée en vigueur des textes légaux et </a:t>
            </a:r>
            <a:r>
              <a:rPr lang="fr-BE" sz="1800" b="1" dirty="0" smtClean="0">
                <a:latin typeface="Garamond" panose="02020404030301010803" pitchFamily="18" charset="0"/>
              </a:rPr>
              <a:t>réglementaires (article 1</a:t>
            </a:r>
            <a:r>
              <a:rPr lang="fr-BE" sz="1800" b="1" baseline="30000" dirty="0" smtClean="0">
                <a:latin typeface="Garamond" panose="02020404030301010803" pitchFamily="18" charset="0"/>
              </a:rPr>
              <a:t>er</a:t>
            </a:r>
            <a:r>
              <a:rPr lang="fr-BE" sz="1800" b="1" dirty="0" smtClean="0">
                <a:latin typeface="Garamond" panose="02020404030301010803" pitchFamily="18" charset="0"/>
              </a:rPr>
              <a:t>)</a:t>
            </a:r>
            <a:r>
              <a:rPr lang="fr-BE" sz="1800" dirty="0" smtClean="0">
                <a:latin typeface="Garamond" panose="02020404030301010803" pitchFamily="18" charset="0"/>
              </a:rPr>
              <a:t>: </a:t>
            </a:r>
          </a:p>
          <a:p>
            <a:pPr marL="357188" indent="0" algn="just">
              <a:buNone/>
            </a:pPr>
            <a:r>
              <a:rPr lang="fr-BE" sz="1800" dirty="0" smtClean="0">
                <a:latin typeface="Garamond" panose="02020404030301010803" pitchFamily="18" charset="0"/>
              </a:rPr>
              <a:t>Les </a:t>
            </a:r>
            <a:r>
              <a:rPr lang="fr-BE" sz="1800" i="1" u="sng" dirty="0">
                <a:latin typeface="Garamond" panose="02020404030301010803" pitchFamily="18" charset="0"/>
              </a:rPr>
              <a:t>lois sont votées, sanctionnées, promulguées et publiées en langue française et en langue néerlandaise</a:t>
            </a:r>
            <a:r>
              <a:rPr lang="fr-BE" sz="1800" dirty="0" smtClean="0">
                <a:latin typeface="Garamond" panose="02020404030301010803" pitchFamily="18" charset="0"/>
              </a:rPr>
              <a:t>.</a:t>
            </a:r>
          </a:p>
          <a:p>
            <a:pPr marL="357188" indent="0" algn="just">
              <a:buNone/>
            </a:pPr>
            <a:r>
              <a:rPr lang="fr-BE" sz="1800" i="1" u="sng" dirty="0" smtClean="0">
                <a:latin typeface="Garamond" panose="02020404030301010803" pitchFamily="18" charset="0"/>
              </a:rPr>
              <a:t>Le </a:t>
            </a:r>
            <a:r>
              <a:rPr lang="fr-BE" sz="1800" i="1" u="sng" dirty="0">
                <a:latin typeface="Garamond" panose="02020404030301010803" pitchFamily="18" charset="0"/>
              </a:rPr>
              <a:t>Service central de traduction allemande </a:t>
            </a:r>
            <a:r>
              <a:rPr lang="fr-BE" sz="1800" dirty="0">
                <a:latin typeface="Garamond" panose="02020404030301010803" pitchFamily="18" charset="0"/>
              </a:rPr>
              <a:t>du Service public fédéral Intérieur assure la </a:t>
            </a:r>
            <a:r>
              <a:rPr lang="fr-BE" sz="1800" i="1" u="sng" dirty="0">
                <a:latin typeface="Garamond" panose="02020404030301010803" pitchFamily="18" charset="0"/>
              </a:rPr>
              <a:t>traduction</a:t>
            </a:r>
            <a:r>
              <a:rPr lang="fr-BE" sz="1800" dirty="0">
                <a:latin typeface="Garamond" panose="02020404030301010803" pitchFamily="18" charset="0"/>
              </a:rPr>
              <a:t> des lois en langue </a:t>
            </a:r>
            <a:r>
              <a:rPr lang="fr-BE" sz="1800" dirty="0" smtClean="0">
                <a:latin typeface="Garamond" panose="02020404030301010803" pitchFamily="18" charset="0"/>
              </a:rPr>
              <a:t>allemande</a:t>
            </a:r>
            <a:r>
              <a:rPr lang="fr-BE" sz="1800" dirty="0">
                <a:latin typeface="Garamond" panose="02020404030301010803" pitchFamily="18" charset="0"/>
              </a:rPr>
              <a:t>. Sur la </a:t>
            </a:r>
            <a:r>
              <a:rPr lang="fr-BE" sz="1800" i="1" dirty="0">
                <a:latin typeface="Garamond" panose="02020404030301010803" pitchFamily="18" charset="0"/>
              </a:rPr>
              <a:t>proposition du Service central </a:t>
            </a:r>
            <a:r>
              <a:rPr lang="fr-BE" sz="1800" dirty="0">
                <a:latin typeface="Garamond" panose="02020404030301010803" pitchFamily="18" charset="0"/>
              </a:rPr>
              <a:t>précité et après </a:t>
            </a:r>
            <a:r>
              <a:rPr lang="fr-BE" sz="1800" i="1" u="sng" dirty="0">
                <a:latin typeface="Garamond" panose="02020404030301010803" pitchFamily="18" charset="0"/>
              </a:rPr>
              <a:t>avis du Gouvernement de la Communauté germanophone</a:t>
            </a:r>
            <a:r>
              <a:rPr lang="fr-BE" sz="1800" dirty="0">
                <a:latin typeface="Garamond" panose="02020404030301010803" pitchFamily="18" charset="0"/>
              </a:rPr>
              <a:t>, le </a:t>
            </a:r>
            <a:r>
              <a:rPr lang="fr-BE" sz="1800" dirty="0" smtClean="0">
                <a:latin typeface="Garamond" panose="02020404030301010803" pitchFamily="18" charset="0"/>
              </a:rPr>
              <a:t>Ministre </a:t>
            </a:r>
            <a:r>
              <a:rPr lang="fr-BE" sz="1800" dirty="0">
                <a:latin typeface="Garamond" panose="02020404030301010803" pitchFamily="18" charset="0"/>
              </a:rPr>
              <a:t>de la Justice arrête tous les trois mois la </a:t>
            </a:r>
            <a:r>
              <a:rPr lang="fr-BE" sz="1800" i="1" u="sng" dirty="0">
                <a:latin typeface="Garamond" panose="02020404030301010803" pitchFamily="18" charset="0"/>
              </a:rPr>
              <a:t>liste des lois à traduire </a:t>
            </a:r>
            <a:r>
              <a:rPr lang="fr-BE" sz="1800" dirty="0">
                <a:latin typeface="Garamond" panose="02020404030301010803" pitchFamily="18" charset="0"/>
              </a:rPr>
              <a:t>en langue allemande en fonction de </a:t>
            </a:r>
            <a:r>
              <a:rPr lang="fr-BE" sz="1800" i="1" u="sng" dirty="0">
                <a:latin typeface="Garamond" panose="02020404030301010803" pitchFamily="18" charset="0"/>
              </a:rPr>
              <a:t>l'intérêt</a:t>
            </a:r>
            <a:r>
              <a:rPr lang="fr-BE" sz="1800" dirty="0">
                <a:latin typeface="Garamond" panose="02020404030301010803" pitchFamily="18" charset="0"/>
              </a:rPr>
              <a:t> qu'elles présentent pour les habitants de la région de langue allemande et en accordant la priorité aux textes principaux ainsi qu'à l'établissement de coordinations officieuses en langue allemande. </a:t>
            </a:r>
            <a:r>
              <a:rPr lang="fr-BE" sz="1800" dirty="0">
                <a:solidFill>
                  <a:schemeClr val="bg1">
                    <a:lumMod val="50000"/>
                  </a:schemeClr>
                </a:solidFill>
                <a:latin typeface="Garamond" panose="02020404030301010803" pitchFamily="18" charset="0"/>
              </a:rPr>
              <a:t>Dans l'accomplissement de ce travail de traduction, le Service central précité applique les règles de terminologie juridique telles qu'elles sont établies pour la langue </a:t>
            </a:r>
            <a:r>
              <a:rPr lang="fr-BE" sz="1800" dirty="0" smtClean="0">
                <a:solidFill>
                  <a:schemeClr val="bg1">
                    <a:lumMod val="50000"/>
                  </a:schemeClr>
                </a:solidFill>
                <a:latin typeface="Garamond" panose="02020404030301010803" pitchFamily="18" charset="0"/>
              </a:rPr>
              <a:t>allemande.</a:t>
            </a:r>
            <a:br>
              <a:rPr lang="fr-BE" sz="1800" dirty="0" smtClean="0">
                <a:solidFill>
                  <a:schemeClr val="bg1">
                    <a:lumMod val="50000"/>
                  </a:schemeClr>
                </a:solidFill>
                <a:latin typeface="Garamond" panose="02020404030301010803" pitchFamily="18" charset="0"/>
              </a:rPr>
            </a:br>
            <a:endParaRPr lang="fr-BE" sz="1800" dirty="0" smtClean="0">
              <a:solidFill>
                <a:schemeClr val="bg1">
                  <a:lumMod val="50000"/>
                </a:schemeClr>
              </a:solidFill>
              <a:latin typeface="Garamond" panose="02020404030301010803" pitchFamily="18" charset="0"/>
            </a:endParaRPr>
          </a:p>
          <a:p>
            <a:pPr marL="357188" indent="0" algn="just">
              <a:buNone/>
            </a:pPr>
            <a:r>
              <a:rPr lang="fr-BE" sz="1800" dirty="0" smtClean="0">
                <a:latin typeface="Garamond" panose="02020404030301010803" pitchFamily="18" charset="0"/>
              </a:rPr>
              <a:t>La </a:t>
            </a:r>
            <a:r>
              <a:rPr lang="fr-BE" sz="1800" dirty="0">
                <a:latin typeface="Garamond" panose="02020404030301010803" pitchFamily="18" charset="0"/>
              </a:rPr>
              <a:t>traduction allemande des lois est publiée au </a:t>
            </a:r>
            <a:r>
              <a:rPr lang="fr-BE" sz="1800" i="1" dirty="0">
                <a:latin typeface="Garamond" panose="02020404030301010803" pitchFamily="18" charset="0"/>
              </a:rPr>
              <a:t>Moniteur belge </a:t>
            </a:r>
            <a:r>
              <a:rPr lang="fr-BE" sz="1800" dirty="0">
                <a:latin typeface="Garamond" panose="02020404030301010803" pitchFamily="18" charset="0"/>
              </a:rPr>
              <a:t>dans un </a:t>
            </a:r>
            <a:r>
              <a:rPr lang="fr-BE" sz="1800" i="1" u="sng" dirty="0">
                <a:latin typeface="Garamond" panose="02020404030301010803" pitchFamily="18" charset="0"/>
              </a:rPr>
              <a:t>délai raisonnable </a:t>
            </a:r>
            <a:r>
              <a:rPr lang="fr-BE" sz="1800" dirty="0">
                <a:latin typeface="Garamond" panose="02020404030301010803" pitchFamily="18" charset="0"/>
              </a:rPr>
              <a:t>après leur publication en français et en néerlandais </a:t>
            </a:r>
            <a:endParaRPr lang="fr-BE" sz="1800" dirty="0" smtClean="0">
              <a:latin typeface="Garamond" panose="02020404030301010803" pitchFamily="18" charset="0"/>
            </a:endParaRPr>
          </a:p>
        </p:txBody>
      </p:sp>
    </p:spTree>
    <p:extLst>
      <p:ext uri="{BB962C8B-B14F-4D97-AF65-F5344CB8AC3E}">
        <p14:creationId xmlns:p14="http://schemas.microsoft.com/office/powerpoint/2010/main" val="2200487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3200" b="1" dirty="0">
                <a:latin typeface="Garamond" panose="02020404030301010803" pitchFamily="18" charset="0"/>
              </a:rPr>
              <a:t>B. Emploi des langues en matière législative: quelle langue? </a:t>
            </a:r>
          </a:p>
        </p:txBody>
      </p:sp>
      <p:sp>
        <p:nvSpPr>
          <p:cNvPr id="3" name="Espace réservé du contenu 2"/>
          <p:cNvSpPr>
            <a:spLocks noGrp="1"/>
          </p:cNvSpPr>
          <p:nvPr>
            <p:ph idx="1"/>
          </p:nvPr>
        </p:nvSpPr>
        <p:spPr>
          <a:xfrm>
            <a:off x="1371600" y="1609344"/>
            <a:ext cx="9601200" cy="4258056"/>
          </a:xfrm>
        </p:spPr>
        <p:txBody>
          <a:bodyPr>
            <a:noAutofit/>
          </a:bodyPr>
          <a:lstStyle/>
          <a:p>
            <a:pPr marL="0" indent="0" algn="just">
              <a:buNone/>
            </a:pPr>
            <a:r>
              <a:rPr lang="fr-BE" b="1" i="1" dirty="0" smtClean="0">
                <a:latin typeface="Garamond" panose="02020404030301010803" pitchFamily="18" charset="0"/>
              </a:rPr>
              <a:t>2. Autorité fédérale</a:t>
            </a:r>
          </a:p>
          <a:p>
            <a:pPr algn="just">
              <a:buFont typeface="Arial" panose="020B0604020202020204" pitchFamily="34" charset="0"/>
              <a:buChar char="•"/>
            </a:pPr>
            <a:r>
              <a:rPr lang="fr-BE" b="1" dirty="0">
                <a:latin typeface="Garamond" panose="02020404030301010803" pitchFamily="18" charset="0"/>
              </a:rPr>
              <a:t>Loi </a:t>
            </a:r>
            <a:r>
              <a:rPr lang="fr-BE" b="1" dirty="0" smtClean="0">
                <a:latin typeface="Garamond" panose="02020404030301010803" pitchFamily="18" charset="0"/>
              </a:rPr>
              <a:t>du 31 mai 1961 relative </a:t>
            </a:r>
            <a:r>
              <a:rPr lang="fr-BE" b="1" dirty="0">
                <a:latin typeface="Garamond" panose="02020404030301010803" pitchFamily="18" charset="0"/>
              </a:rPr>
              <a:t>à l'emploi des langues en matière législative, à la présentation, à la publication et à l'entrée en vigueur des textes légaux et </a:t>
            </a:r>
            <a:r>
              <a:rPr lang="fr-BE" b="1" dirty="0" smtClean="0">
                <a:latin typeface="Garamond" panose="02020404030301010803" pitchFamily="18" charset="0"/>
              </a:rPr>
              <a:t>réglementaires (article 1</a:t>
            </a:r>
            <a:r>
              <a:rPr lang="fr-BE" b="1" baseline="30000" dirty="0" smtClean="0">
                <a:latin typeface="Garamond" panose="02020404030301010803" pitchFamily="18" charset="0"/>
              </a:rPr>
              <a:t>er</a:t>
            </a:r>
            <a:r>
              <a:rPr lang="fr-BE" b="1" dirty="0" smtClean="0">
                <a:latin typeface="Garamond" panose="02020404030301010803" pitchFamily="18" charset="0"/>
              </a:rPr>
              <a:t>)</a:t>
            </a:r>
            <a:endParaRPr lang="fr-BE" dirty="0">
              <a:latin typeface="Garamond" panose="02020404030301010803" pitchFamily="18" charset="0"/>
            </a:endParaRPr>
          </a:p>
          <a:p>
            <a:pPr algn="just">
              <a:buFont typeface="Arial" panose="020B0604020202020204" pitchFamily="34" charset="0"/>
              <a:buChar char="•"/>
            </a:pPr>
            <a:r>
              <a:rPr lang="fr-BE" dirty="0" smtClean="0">
                <a:latin typeface="Garamond" panose="02020404030301010803" pitchFamily="18" charset="0"/>
              </a:rPr>
              <a:t>Version authentique (français, néerlandais) &gt;&lt; traduction (allemand) </a:t>
            </a:r>
          </a:p>
          <a:p>
            <a:pPr algn="just">
              <a:buFont typeface="Arial" panose="020B0604020202020204" pitchFamily="34" charset="0"/>
              <a:buChar char="•"/>
            </a:pPr>
            <a:r>
              <a:rPr lang="fr-BE" dirty="0" smtClean="0">
                <a:latin typeface="Garamond" panose="02020404030301010803" pitchFamily="18" charset="0"/>
              </a:rPr>
              <a:t>Traduction partielle</a:t>
            </a:r>
          </a:p>
          <a:p>
            <a:pPr lvl="1" algn="just">
              <a:buFont typeface="Arial" panose="020B0604020202020204" pitchFamily="34" charset="0"/>
              <a:buChar char="•"/>
            </a:pPr>
            <a:r>
              <a:rPr lang="fr-BE" dirty="0" smtClean="0">
                <a:latin typeface="Garamond" panose="02020404030301010803" pitchFamily="18" charset="0"/>
              </a:rPr>
              <a:t>Critère de l’intérêt </a:t>
            </a:r>
          </a:p>
          <a:p>
            <a:pPr lvl="1" algn="just">
              <a:buFont typeface="Arial" panose="020B0604020202020204" pitchFamily="34" charset="0"/>
              <a:buChar char="•"/>
            </a:pPr>
            <a:r>
              <a:rPr lang="fr-BE" dirty="0" smtClean="0">
                <a:latin typeface="Garamond" panose="02020404030301010803" pitchFamily="18" charset="0"/>
              </a:rPr>
              <a:t>Système de liste (proposée par le S.C.T.A., avis du gouvernement de la CG, arrêtée par le ministre de la justice)</a:t>
            </a:r>
          </a:p>
          <a:p>
            <a:pPr lvl="1" algn="just">
              <a:buFont typeface="Arial" panose="020B0604020202020204" pitchFamily="34" charset="0"/>
              <a:buChar char="•"/>
            </a:pPr>
            <a:r>
              <a:rPr lang="fr-BE" dirty="0" smtClean="0">
                <a:latin typeface="Garamond" panose="02020404030301010803" pitchFamily="18" charset="0"/>
              </a:rPr>
              <a:t>Conformité à la Constitution?</a:t>
            </a:r>
          </a:p>
          <a:p>
            <a:pPr algn="just">
              <a:buFont typeface="Arial" panose="020B0604020202020204" pitchFamily="34" charset="0"/>
              <a:buChar char="•"/>
            </a:pPr>
            <a:r>
              <a:rPr lang="fr-BE" dirty="0" smtClean="0">
                <a:latin typeface="Garamond" panose="02020404030301010803" pitchFamily="18" charset="0"/>
              </a:rPr>
              <a:t>S.C.T.A. (</a:t>
            </a:r>
            <a:r>
              <a:rPr lang="fr-BE" i="1" dirty="0" smtClean="0">
                <a:latin typeface="Garamond" panose="02020404030301010803" pitchFamily="18" charset="0"/>
              </a:rPr>
              <a:t>Z.D.D.Ü</a:t>
            </a:r>
            <a:r>
              <a:rPr lang="fr-BE" dirty="0" smtClean="0">
                <a:latin typeface="Garamond" panose="02020404030301010803" pitchFamily="18" charset="0"/>
              </a:rPr>
              <a:t>.) : mis en place en 1976, gère la banque de données </a:t>
            </a:r>
            <a:r>
              <a:rPr lang="fr-BE" dirty="0" err="1" smtClean="0">
                <a:latin typeface="Garamond" panose="02020404030301010803" pitchFamily="18" charset="0"/>
              </a:rPr>
              <a:t>Semamdy</a:t>
            </a:r>
            <a:r>
              <a:rPr lang="fr-BE" dirty="0" smtClean="0">
                <a:latin typeface="Garamond" panose="02020404030301010803" pitchFamily="18" charset="0"/>
              </a:rPr>
              <a:t> (</a:t>
            </a:r>
            <a:r>
              <a:rPr lang="fr-BE" i="1" dirty="0" smtClean="0">
                <a:latin typeface="Garamond" panose="02020404030301010803" pitchFamily="18" charset="0"/>
              </a:rPr>
              <a:t>infra</a:t>
            </a:r>
            <a:r>
              <a:rPr lang="fr-BE" dirty="0" smtClean="0">
                <a:latin typeface="Garamond" panose="02020404030301010803" pitchFamily="18" charset="0"/>
              </a:rPr>
              <a:t>)</a:t>
            </a:r>
          </a:p>
          <a:p>
            <a:pPr algn="just">
              <a:buFont typeface="Arial" panose="020B0604020202020204" pitchFamily="34" charset="0"/>
              <a:buChar char="•"/>
            </a:pPr>
            <a:r>
              <a:rPr lang="fr-BE" dirty="0" smtClean="0">
                <a:latin typeface="Garamond" panose="02020404030301010803" pitchFamily="18" charset="0"/>
              </a:rPr>
              <a:t>Publication au </a:t>
            </a:r>
            <a:r>
              <a:rPr lang="fr-BE" i="1" dirty="0" smtClean="0">
                <a:latin typeface="Garamond" panose="02020404030301010803" pitchFamily="18" charset="0"/>
              </a:rPr>
              <a:t>M.B</a:t>
            </a:r>
            <a:r>
              <a:rPr lang="fr-BE" dirty="0" smtClean="0">
                <a:latin typeface="Garamond" panose="02020404030301010803" pitchFamily="18" charset="0"/>
              </a:rPr>
              <a:t>. dans un délai raisonnable</a:t>
            </a:r>
          </a:p>
        </p:txBody>
      </p:sp>
    </p:spTree>
    <p:extLst>
      <p:ext uri="{BB962C8B-B14F-4D97-AF65-F5344CB8AC3E}">
        <p14:creationId xmlns:p14="http://schemas.microsoft.com/office/powerpoint/2010/main" val="2782780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3200" b="1" dirty="0">
                <a:latin typeface="Garamond" panose="02020404030301010803" pitchFamily="18" charset="0"/>
              </a:rPr>
              <a:t>B. Emploi des langues en matière législative: quelle langue? </a:t>
            </a:r>
          </a:p>
        </p:txBody>
      </p:sp>
      <p:sp>
        <p:nvSpPr>
          <p:cNvPr id="3" name="Espace réservé du contenu 2"/>
          <p:cNvSpPr>
            <a:spLocks noGrp="1"/>
          </p:cNvSpPr>
          <p:nvPr>
            <p:ph idx="1"/>
          </p:nvPr>
        </p:nvSpPr>
        <p:spPr/>
        <p:txBody>
          <a:bodyPr>
            <a:normAutofit/>
          </a:bodyPr>
          <a:lstStyle/>
          <a:p>
            <a:pPr marL="0" indent="0" algn="just">
              <a:buNone/>
            </a:pPr>
            <a:r>
              <a:rPr lang="fr-BE" b="1" i="1" dirty="0" smtClean="0">
                <a:latin typeface="Garamond" panose="02020404030301010803" pitchFamily="18" charset="0"/>
              </a:rPr>
              <a:t>3. Région wallonne</a:t>
            </a:r>
            <a:endParaRPr lang="fr-BE" sz="2800" b="1" i="1" dirty="0">
              <a:latin typeface="Garamond" panose="02020404030301010803" pitchFamily="18" charset="0"/>
            </a:endParaRPr>
          </a:p>
          <a:p>
            <a:pPr algn="just">
              <a:buFont typeface="Arial" panose="020B0604020202020204" pitchFamily="34" charset="0"/>
              <a:buChar char="•"/>
            </a:pPr>
            <a:r>
              <a:rPr lang="fr-BE" b="1" dirty="0" smtClean="0">
                <a:latin typeface="Garamond" panose="02020404030301010803" pitchFamily="18" charset="0"/>
              </a:rPr>
              <a:t>Loi spéciale de réformes institutionnelles du 8 août 1980 </a:t>
            </a:r>
            <a:r>
              <a:rPr lang="fr-BE" b="1" dirty="0">
                <a:latin typeface="Garamond" panose="02020404030301010803" pitchFamily="18" charset="0"/>
              </a:rPr>
              <a:t>(article 55)</a:t>
            </a:r>
            <a:r>
              <a:rPr lang="fr-BE" dirty="0">
                <a:latin typeface="Garamond" panose="02020404030301010803" pitchFamily="18" charset="0"/>
              </a:rPr>
              <a:t>: « Après promulgation, les décrets du </a:t>
            </a:r>
            <a:r>
              <a:rPr lang="fr-BE" dirty="0" smtClean="0">
                <a:latin typeface="Garamond" panose="02020404030301010803" pitchFamily="18" charset="0"/>
              </a:rPr>
              <a:t>Parlement flamand sont </a:t>
            </a:r>
            <a:r>
              <a:rPr lang="fr-BE" dirty="0">
                <a:latin typeface="Garamond" panose="02020404030301010803" pitchFamily="18" charset="0"/>
              </a:rPr>
              <a:t>publiés </a:t>
            </a:r>
            <a:r>
              <a:rPr lang="fr-BE" dirty="0" smtClean="0">
                <a:latin typeface="Garamond" panose="02020404030301010803" pitchFamily="18" charset="0"/>
              </a:rPr>
              <a:t>au, </a:t>
            </a:r>
            <a:r>
              <a:rPr lang="fr-BE" dirty="0">
                <a:latin typeface="Garamond" panose="02020404030301010803" pitchFamily="18" charset="0"/>
              </a:rPr>
              <a:t>avec une traduction en langue française, les décrets du </a:t>
            </a:r>
            <a:r>
              <a:rPr lang="fr-BE" dirty="0" smtClean="0">
                <a:latin typeface="Garamond" panose="02020404030301010803" pitchFamily="18" charset="0"/>
              </a:rPr>
              <a:t>Parlement </a:t>
            </a:r>
            <a:r>
              <a:rPr lang="fr-BE" dirty="0">
                <a:latin typeface="Garamond" panose="02020404030301010803" pitchFamily="18" charset="0"/>
              </a:rPr>
              <a:t>de la Communauté </a:t>
            </a:r>
            <a:r>
              <a:rPr lang="fr-BE" dirty="0" smtClean="0">
                <a:latin typeface="Garamond" panose="02020404030301010803" pitchFamily="18" charset="0"/>
              </a:rPr>
              <a:t>française </a:t>
            </a:r>
            <a:r>
              <a:rPr lang="fr-BE" i="1" dirty="0">
                <a:latin typeface="Garamond" panose="02020404030301010803" pitchFamily="18" charset="0"/>
              </a:rPr>
              <a:t>Moniteur </a:t>
            </a:r>
            <a:r>
              <a:rPr lang="fr-BE" i="1" dirty="0" smtClean="0">
                <a:latin typeface="Garamond" panose="02020404030301010803" pitchFamily="18" charset="0"/>
              </a:rPr>
              <a:t>belge </a:t>
            </a:r>
            <a:r>
              <a:rPr lang="fr-BE" dirty="0" smtClean="0">
                <a:latin typeface="Garamond" panose="02020404030301010803" pitchFamily="18" charset="0"/>
              </a:rPr>
              <a:t>avec </a:t>
            </a:r>
            <a:r>
              <a:rPr lang="fr-BE" dirty="0">
                <a:latin typeface="Garamond" panose="02020404030301010803" pitchFamily="18" charset="0"/>
              </a:rPr>
              <a:t>une traduction en langue néerlandaise et les </a:t>
            </a:r>
            <a:r>
              <a:rPr lang="fr-BE" i="1" u="sng" dirty="0">
                <a:latin typeface="Garamond" panose="02020404030301010803" pitchFamily="18" charset="0"/>
              </a:rPr>
              <a:t>décrets du </a:t>
            </a:r>
            <a:r>
              <a:rPr lang="fr-BE" i="1" u="sng" dirty="0" smtClean="0">
                <a:latin typeface="Garamond" panose="02020404030301010803" pitchFamily="18" charset="0"/>
              </a:rPr>
              <a:t>Parlement wallon avec </a:t>
            </a:r>
            <a:r>
              <a:rPr lang="fr-BE" i="1" u="sng" dirty="0">
                <a:latin typeface="Garamond" panose="02020404030301010803" pitchFamily="18" charset="0"/>
              </a:rPr>
              <a:t>une traduction en langue néerlandaise et en langue </a:t>
            </a:r>
            <a:r>
              <a:rPr lang="fr-BE" i="1" u="sng" dirty="0" smtClean="0">
                <a:latin typeface="Garamond" panose="02020404030301010803" pitchFamily="18" charset="0"/>
              </a:rPr>
              <a:t>allemande</a:t>
            </a:r>
            <a:r>
              <a:rPr lang="fr-BE" dirty="0" smtClean="0">
                <a:latin typeface="Garamond" panose="02020404030301010803" pitchFamily="18" charset="0"/>
              </a:rPr>
              <a:t> »</a:t>
            </a:r>
          </a:p>
        </p:txBody>
      </p:sp>
    </p:spTree>
    <p:extLst>
      <p:ext uri="{BB962C8B-B14F-4D97-AF65-F5344CB8AC3E}">
        <p14:creationId xmlns:p14="http://schemas.microsoft.com/office/powerpoint/2010/main" val="1971781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3200" b="1" dirty="0">
                <a:latin typeface="Garamond" panose="02020404030301010803" pitchFamily="18" charset="0"/>
              </a:rPr>
              <a:t>C. Terminologie juridique allemande utilisée par les législateurs belges</a:t>
            </a:r>
          </a:p>
        </p:txBody>
      </p:sp>
      <p:sp>
        <p:nvSpPr>
          <p:cNvPr id="3" name="Espace réservé du contenu 2"/>
          <p:cNvSpPr>
            <a:spLocks noGrp="1"/>
          </p:cNvSpPr>
          <p:nvPr>
            <p:ph idx="1"/>
          </p:nvPr>
        </p:nvSpPr>
        <p:spPr/>
        <p:txBody>
          <a:bodyPr>
            <a:normAutofit/>
          </a:bodyPr>
          <a:lstStyle/>
          <a:p>
            <a:pPr marL="0" indent="0" algn="just">
              <a:buNone/>
            </a:pPr>
            <a:endParaRPr lang="fr-BE" sz="2400" b="1" i="1" dirty="0" smtClean="0">
              <a:latin typeface="Garamond" panose="02020404030301010803" pitchFamily="18" charset="0"/>
            </a:endParaRPr>
          </a:p>
          <a:p>
            <a:pPr marL="0" indent="0" algn="just">
              <a:buNone/>
            </a:pPr>
            <a:r>
              <a:rPr lang="fr-BE" sz="2400" b="1" i="1" dirty="0" smtClean="0">
                <a:latin typeface="Garamond" panose="02020404030301010803" pitchFamily="18" charset="0"/>
              </a:rPr>
              <a:t>1. Sources d’inspiration pour la terminologie juridique allemande en Belgique</a:t>
            </a:r>
          </a:p>
          <a:p>
            <a:pPr marL="0" indent="0" algn="just">
              <a:buNone/>
            </a:pPr>
            <a:r>
              <a:rPr lang="fr-BE" sz="2400" b="1" i="1" dirty="0" smtClean="0">
                <a:latin typeface="Garamond" panose="02020404030301010803" pitchFamily="18" charset="0"/>
              </a:rPr>
              <a:t>2. Communauté germanophone</a:t>
            </a:r>
          </a:p>
          <a:p>
            <a:pPr marL="0" indent="0" algn="just">
              <a:buNone/>
            </a:pPr>
            <a:r>
              <a:rPr lang="fr-BE" sz="2400" b="1" i="1" dirty="0" smtClean="0">
                <a:latin typeface="Garamond" panose="02020404030301010803" pitchFamily="18" charset="0"/>
              </a:rPr>
              <a:t>3. Autorité fédérale</a:t>
            </a:r>
          </a:p>
          <a:p>
            <a:pPr marL="0" indent="0" algn="just">
              <a:buNone/>
            </a:pPr>
            <a:r>
              <a:rPr lang="fr-BE" sz="2400" b="1" i="1" dirty="0" smtClean="0">
                <a:latin typeface="Garamond" panose="02020404030301010803" pitchFamily="18" charset="0"/>
              </a:rPr>
              <a:t>4. Région wallonne</a:t>
            </a:r>
            <a:endParaRPr lang="fr-BE" sz="3200" b="1" i="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spTree>
    <p:extLst>
      <p:ext uri="{BB962C8B-B14F-4D97-AF65-F5344CB8AC3E}">
        <p14:creationId xmlns:p14="http://schemas.microsoft.com/office/powerpoint/2010/main" val="3696641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3200" b="1" dirty="0">
                <a:latin typeface="Garamond" panose="02020404030301010803" pitchFamily="18" charset="0"/>
              </a:rPr>
              <a:t>C. Terminologie juridique allemande utilisée par les législateurs belges</a:t>
            </a:r>
          </a:p>
        </p:txBody>
      </p:sp>
      <p:sp>
        <p:nvSpPr>
          <p:cNvPr id="3" name="Espace réservé du contenu 2"/>
          <p:cNvSpPr>
            <a:spLocks noGrp="1"/>
          </p:cNvSpPr>
          <p:nvPr>
            <p:ph idx="1"/>
          </p:nvPr>
        </p:nvSpPr>
        <p:spPr/>
        <p:txBody>
          <a:bodyPr>
            <a:normAutofit/>
          </a:bodyPr>
          <a:lstStyle/>
          <a:p>
            <a:pPr marL="0" indent="0" algn="just">
              <a:buNone/>
            </a:pPr>
            <a:r>
              <a:rPr lang="fr-BE" b="1" i="1" dirty="0" smtClean="0">
                <a:latin typeface="Garamond" panose="02020404030301010803" pitchFamily="18" charset="0"/>
              </a:rPr>
              <a:t>1. Sources d’inspiration pour la terminologie juridique allemande en Belgique</a:t>
            </a:r>
          </a:p>
          <a:p>
            <a:pPr algn="just">
              <a:buFont typeface="Arial" panose="020B0604020202020204" pitchFamily="34" charset="0"/>
              <a:buChar char="•"/>
            </a:pPr>
            <a:r>
              <a:rPr lang="fr-BE" dirty="0" smtClean="0">
                <a:latin typeface="Garamond" panose="02020404030301010803" pitchFamily="18" charset="0"/>
              </a:rPr>
              <a:t>Terminologie juridique allemande préexistante (travail du S.C.T.A., autres commissions et services, pratique …)</a:t>
            </a:r>
          </a:p>
          <a:p>
            <a:pPr algn="just">
              <a:buFont typeface="Arial" panose="020B0604020202020204" pitchFamily="34" charset="0"/>
              <a:buChar char="•"/>
            </a:pPr>
            <a:r>
              <a:rPr lang="fr-BE" dirty="0" smtClean="0">
                <a:latin typeface="Garamond" panose="02020404030301010803" pitchFamily="18" charset="0"/>
              </a:rPr>
              <a:t>Terminologie juridique allemande d’autres ordres juridiques (Allemagne, Autriche, Suisse, …)</a:t>
            </a:r>
          </a:p>
          <a:p>
            <a:pPr algn="just">
              <a:buFont typeface="Arial" panose="020B0604020202020204" pitchFamily="34" charset="0"/>
              <a:buChar char="•"/>
            </a:pPr>
            <a:r>
              <a:rPr lang="fr-BE" dirty="0" smtClean="0">
                <a:latin typeface="Garamond" panose="02020404030301010803" pitchFamily="18" charset="0"/>
              </a:rPr>
              <a:t>Néologismes (s’inspirant du texte français ou néerlandais) (</a:t>
            </a:r>
            <a:r>
              <a:rPr lang="fr-BE" i="1" dirty="0" smtClean="0">
                <a:latin typeface="Garamond" panose="02020404030301010803" pitchFamily="18" charset="0"/>
              </a:rPr>
              <a:t>exemples du procureur du Roi et du greffier, infra</a:t>
            </a:r>
            <a:r>
              <a:rPr lang="fr-BE" dirty="0" smtClean="0">
                <a:latin typeface="Garamond" panose="02020404030301010803" pitchFamily="18" charset="0"/>
              </a:rPr>
              <a:t>)</a:t>
            </a:r>
          </a:p>
          <a:p>
            <a:pPr algn="just">
              <a:buFont typeface="Arial" panose="020B0604020202020204" pitchFamily="34" charset="0"/>
              <a:buChar char="•"/>
            </a:pPr>
            <a:endParaRPr lang="fr-BE" sz="1800" dirty="0" smtClean="0">
              <a:latin typeface="Garamond" panose="02020404030301010803" pitchFamily="18" charset="0"/>
            </a:endParaRPr>
          </a:p>
        </p:txBody>
      </p:sp>
    </p:spTree>
    <p:extLst>
      <p:ext uri="{BB962C8B-B14F-4D97-AF65-F5344CB8AC3E}">
        <p14:creationId xmlns:p14="http://schemas.microsoft.com/office/powerpoint/2010/main" val="1312899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3200" b="1" dirty="0">
                <a:latin typeface="Garamond" panose="02020404030301010803" pitchFamily="18" charset="0"/>
              </a:rPr>
              <a:t>C. Terminologie juridique allemande utilisée par les législateurs belges</a:t>
            </a:r>
          </a:p>
        </p:txBody>
      </p:sp>
      <p:sp>
        <p:nvSpPr>
          <p:cNvPr id="3" name="Espace réservé du contenu 2"/>
          <p:cNvSpPr>
            <a:spLocks noGrp="1"/>
          </p:cNvSpPr>
          <p:nvPr>
            <p:ph idx="1"/>
          </p:nvPr>
        </p:nvSpPr>
        <p:spPr>
          <a:xfrm>
            <a:off x="1371600" y="2286000"/>
            <a:ext cx="9601200" cy="4279392"/>
          </a:xfrm>
        </p:spPr>
        <p:txBody>
          <a:bodyPr>
            <a:normAutofit lnSpcReduction="10000"/>
          </a:bodyPr>
          <a:lstStyle/>
          <a:p>
            <a:pPr marL="0" indent="0" algn="just">
              <a:buNone/>
            </a:pPr>
            <a:r>
              <a:rPr lang="fr-BE" b="1" i="1" dirty="0" smtClean="0">
                <a:latin typeface="Garamond" panose="02020404030301010803" pitchFamily="18" charset="0"/>
              </a:rPr>
              <a:t>2. Communauté germanophone</a:t>
            </a:r>
          </a:p>
          <a:p>
            <a:pPr algn="just">
              <a:buFont typeface="Arial" panose="020B0604020202020204" pitchFamily="34" charset="0"/>
              <a:buChar char="•"/>
            </a:pPr>
            <a:r>
              <a:rPr lang="fr-BE" dirty="0">
                <a:latin typeface="Garamond" panose="02020404030301010803" pitchFamily="18" charset="0"/>
              </a:rPr>
              <a:t>Décret </a:t>
            </a:r>
            <a:r>
              <a:rPr lang="fr-BE" dirty="0" smtClean="0">
                <a:latin typeface="Garamond" panose="02020404030301010803" pitchFamily="18" charset="0"/>
              </a:rPr>
              <a:t>du 19 janvier 2009 fixant </a:t>
            </a:r>
            <a:r>
              <a:rPr lang="fr-BE" dirty="0">
                <a:latin typeface="Garamond" panose="02020404030301010803" pitchFamily="18" charset="0"/>
              </a:rPr>
              <a:t>les règles de la terminologie juridique pour la langue </a:t>
            </a:r>
            <a:r>
              <a:rPr lang="fr-BE" dirty="0" smtClean="0">
                <a:latin typeface="Garamond" panose="02020404030301010803" pitchFamily="18" charset="0"/>
              </a:rPr>
              <a:t>allemande: Commission </a:t>
            </a:r>
            <a:r>
              <a:rPr lang="fr-BE" dirty="0">
                <a:latin typeface="Garamond" panose="02020404030301010803" pitchFamily="18" charset="0"/>
              </a:rPr>
              <a:t>de la Communauté germanophone pour la terminologie juridique </a:t>
            </a:r>
            <a:r>
              <a:rPr lang="fr-BE" dirty="0" smtClean="0">
                <a:latin typeface="Garamond" panose="02020404030301010803" pitchFamily="18" charset="0"/>
              </a:rPr>
              <a:t>allemande</a:t>
            </a:r>
          </a:p>
          <a:p>
            <a:pPr algn="just">
              <a:buFont typeface="Arial" panose="020B0604020202020204" pitchFamily="34" charset="0"/>
              <a:buChar char="•"/>
            </a:pPr>
            <a:r>
              <a:rPr lang="fr-BE" dirty="0" smtClean="0">
                <a:latin typeface="Garamond" panose="02020404030301010803" pitchFamily="18" charset="0"/>
              </a:rPr>
              <a:t>Article 1</a:t>
            </a:r>
            <a:r>
              <a:rPr lang="fr-BE" baseline="30000" dirty="0" smtClean="0">
                <a:latin typeface="Garamond" panose="02020404030301010803" pitchFamily="18" charset="0"/>
              </a:rPr>
              <a:t>er</a:t>
            </a:r>
            <a:r>
              <a:rPr lang="fr-BE" dirty="0" smtClean="0">
                <a:latin typeface="Garamond" panose="02020404030301010803" pitchFamily="18" charset="0"/>
              </a:rPr>
              <a:t> du décret: La </a:t>
            </a:r>
            <a:r>
              <a:rPr lang="fr-BE" dirty="0">
                <a:latin typeface="Garamond" panose="02020404030301010803" pitchFamily="18" charset="0"/>
              </a:rPr>
              <a:t>Commission de terminologie </a:t>
            </a:r>
            <a:r>
              <a:rPr lang="fr-BE" dirty="0" smtClean="0">
                <a:latin typeface="Garamond" panose="02020404030301010803" pitchFamily="18" charset="0"/>
              </a:rPr>
              <a:t>: §1</a:t>
            </a:r>
            <a:r>
              <a:rPr lang="fr-BE" baseline="30000" dirty="0" smtClean="0">
                <a:latin typeface="Garamond" panose="02020404030301010803" pitchFamily="18" charset="0"/>
              </a:rPr>
              <a:t>er</a:t>
            </a:r>
            <a:r>
              <a:rPr lang="fr-BE" dirty="0">
                <a:latin typeface="Garamond" panose="02020404030301010803" pitchFamily="18" charset="0"/>
              </a:rPr>
              <a:t> </a:t>
            </a:r>
            <a:r>
              <a:rPr lang="fr-BE" dirty="0" smtClean="0">
                <a:latin typeface="Garamond" panose="02020404030301010803" pitchFamily="18" charset="0"/>
              </a:rPr>
              <a:t>[…]  </a:t>
            </a:r>
            <a:r>
              <a:rPr lang="fr-BE" dirty="0">
                <a:latin typeface="Garamond" panose="02020404030301010803" pitchFamily="18" charset="0"/>
              </a:rPr>
              <a:t>1° fixe de manière contraignante la terminologie juridique </a:t>
            </a:r>
            <a:r>
              <a:rPr lang="fr-BE" dirty="0" smtClean="0">
                <a:latin typeface="Garamond" panose="02020404030301010803" pitchFamily="18" charset="0"/>
              </a:rPr>
              <a:t>allemande</a:t>
            </a:r>
            <a:r>
              <a:rPr lang="fr-BE" dirty="0">
                <a:latin typeface="Garamond" panose="02020404030301010803" pitchFamily="18" charset="0"/>
              </a:rPr>
              <a:t> </a:t>
            </a:r>
            <a:r>
              <a:rPr lang="fr-BE" dirty="0" smtClean="0">
                <a:latin typeface="Garamond" panose="02020404030301010803" pitchFamily="18" charset="0"/>
              </a:rPr>
              <a:t>[…]</a:t>
            </a:r>
            <a:br>
              <a:rPr lang="fr-BE" dirty="0" smtClean="0">
                <a:latin typeface="Garamond" panose="02020404030301010803" pitchFamily="18" charset="0"/>
              </a:rPr>
            </a:br>
            <a:r>
              <a:rPr lang="fr-BE" dirty="0" smtClean="0">
                <a:latin typeface="Garamond" panose="02020404030301010803" pitchFamily="18" charset="0"/>
              </a:rPr>
              <a:t>§ </a:t>
            </a:r>
            <a:r>
              <a:rPr lang="fr-BE" dirty="0">
                <a:latin typeface="Garamond" panose="02020404030301010803" pitchFamily="18" charset="0"/>
              </a:rPr>
              <a:t>2. Toutes les entités politiques, tous les services et établissements publics ainsi que les services assimilés à des services publics appliquent la terminologie fixée de manière contraignante par la Commission de </a:t>
            </a:r>
            <a:r>
              <a:rPr lang="fr-BE" dirty="0" smtClean="0">
                <a:latin typeface="Garamond" panose="02020404030301010803" pitchFamily="18" charset="0"/>
              </a:rPr>
              <a:t>terminologie. Ceci </a:t>
            </a:r>
            <a:r>
              <a:rPr lang="fr-BE" dirty="0">
                <a:latin typeface="Garamond" panose="02020404030301010803" pitchFamily="18" charset="0"/>
              </a:rPr>
              <a:t>vaut également pour les établissements et associations qui reçoivent des subsides de la Communauté germanophone</a:t>
            </a:r>
            <a:r>
              <a:rPr lang="fr-BE" dirty="0" smtClean="0">
                <a:latin typeface="Garamond" panose="02020404030301010803" pitchFamily="18" charset="0"/>
              </a:rPr>
              <a:t>.</a:t>
            </a:r>
          </a:p>
          <a:p>
            <a:pPr algn="just">
              <a:buFont typeface="Arial" panose="020B0604020202020204" pitchFamily="34" charset="0"/>
              <a:buChar char="•"/>
            </a:pPr>
            <a:r>
              <a:rPr lang="fr-BE" dirty="0" smtClean="0">
                <a:latin typeface="Garamond" panose="02020404030301010803" pitchFamily="18" charset="0"/>
              </a:rPr>
              <a:t>Ratification par le gouvernement de la Communauté germanophone</a:t>
            </a:r>
          </a:p>
          <a:p>
            <a:pPr algn="just">
              <a:buFont typeface="Arial" panose="020B0604020202020204" pitchFamily="34" charset="0"/>
              <a:buChar char="•"/>
            </a:pPr>
            <a:r>
              <a:rPr lang="fr-BE" i="1" dirty="0" err="1" smtClean="0">
                <a:latin typeface="Garamond" panose="02020404030301010803" pitchFamily="18" charset="0"/>
              </a:rPr>
              <a:t>Debeterm</a:t>
            </a:r>
            <a:endParaRPr lang="fr-BE" i="1" dirty="0" smtClean="0">
              <a:latin typeface="Garamond" panose="02020404030301010803" pitchFamily="18" charset="0"/>
            </a:endParaRPr>
          </a:p>
          <a:p>
            <a:pPr marL="0" indent="0" algn="just">
              <a:buNone/>
            </a:pPr>
            <a:endParaRPr lang="fr-BE" sz="1800" i="1" dirty="0">
              <a:latin typeface="Garamond" panose="02020404030301010803" pitchFamily="18" charset="0"/>
            </a:endParaRPr>
          </a:p>
          <a:p>
            <a:pPr marL="0" indent="0" algn="just">
              <a:buNone/>
            </a:pPr>
            <a:endParaRPr lang="fr-BE" sz="1800" dirty="0" smtClean="0">
              <a:latin typeface="Garamond" panose="02020404030301010803" pitchFamily="18" charset="0"/>
            </a:endParaRPr>
          </a:p>
        </p:txBody>
      </p:sp>
    </p:spTree>
    <p:extLst>
      <p:ext uri="{BB962C8B-B14F-4D97-AF65-F5344CB8AC3E}">
        <p14:creationId xmlns:p14="http://schemas.microsoft.com/office/powerpoint/2010/main" val="2629721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3200" b="1" dirty="0">
                <a:latin typeface="Garamond" panose="02020404030301010803" pitchFamily="18" charset="0"/>
              </a:rPr>
              <a:t>C. Terminologie juridique allemande utilisée par les législateurs belges</a:t>
            </a:r>
          </a:p>
        </p:txBody>
      </p:sp>
      <p:sp>
        <p:nvSpPr>
          <p:cNvPr id="3" name="Espace réservé du contenu 2"/>
          <p:cNvSpPr>
            <a:spLocks noGrp="1"/>
          </p:cNvSpPr>
          <p:nvPr>
            <p:ph idx="1"/>
          </p:nvPr>
        </p:nvSpPr>
        <p:spPr>
          <a:xfrm>
            <a:off x="1371600" y="1609344"/>
            <a:ext cx="9601200" cy="4809744"/>
          </a:xfrm>
        </p:spPr>
        <p:txBody>
          <a:bodyPr>
            <a:normAutofit/>
          </a:bodyPr>
          <a:lstStyle/>
          <a:p>
            <a:pPr marL="0" indent="0" algn="just">
              <a:buNone/>
            </a:pPr>
            <a:r>
              <a:rPr lang="fr-BE" sz="1800" b="1" i="1" dirty="0" smtClean="0">
                <a:latin typeface="Garamond" panose="02020404030301010803" pitchFamily="18" charset="0"/>
              </a:rPr>
              <a:t>3. Autorité fédérale</a:t>
            </a:r>
          </a:p>
          <a:p>
            <a:pPr algn="just">
              <a:buFont typeface="Arial" panose="020B0604020202020204" pitchFamily="34" charset="0"/>
              <a:buChar char="•"/>
            </a:pPr>
            <a:r>
              <a:rPr lang="fr-BE" sz="1800" dirty="0" smtClean="0">
                <a:latin typeface="Garamond" panose="02020404030301010803" pitchFamily="18" charset="0"/>
              </a:rPr>
              <a:t>Terminologie de la Commission de terminologie? Pas évident: compétence territoriale de la Communauté germanophone</a:t>
            </a:r>
          </a:p>
          <a:p>
            <a:pPr algn="just">
              <a:buFont typeface="Arial" panose="020B0604020202020204" pitchFamily="34" charset="0"/>
              <a:buChar char="•"/>
            </a:pPr>
            <a:endParaRPr lang="fr-BE" sz="1800" dirty="0" smtClean="0">
              <a:latin typeface="Garamond" panose="02020404030301010803" pitchFamily="18" charset="0"/>
            </a:endParaRPr>
          </a:p>
        </p:txBody>
      </p:sp>
      <p:pic>
        <p:nvPicPr>
          <p:cNvPr id="4" name="Picture 4" descr="RÃ©sultat de recherche d'images pour &quot;rÃ©gion de langue allemande de belgiqu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672" y="3191256"/>
            <a:ext cx="4279392" cy="285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2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3200" b="1" dirty="0">
                <a:latin typeface="Garamond" panose="02020404030301010803" pitchFamily="18" charset="0"/>
              </a:rPr>
              <a:t>C. Terminologie juridique allemande utilisée par les législateurs belges</a:t>
            </a:r>
          </a:p>
        </p:txBody>
      </p:sp>
      <p:sp>
        <p:nvSpPr>
          <p:cNvPr id="3" name="Espace réservé du contenu 2"/>
          <p:cNvSpPr>
            <a:spLocks noGrp="1"/>
          </p:cNvSpPr>
          <p:nvPr>
            <p:ph idx="1"/>
          </p:nvPr>
        </p:nvSpPr>
        <p:spPr>
          <a:xfrm>
            <a:off x="1371600" y="1609344"/>
            <a:ext cx="9601200" cy="4809744"/>
          </a:xfrm>
        </p:spPr>
        <p:txBody>
          <a:bodyPr>
            <a:normAutofit fontScale="92500" lnSpcReduction="10000"/>
          </a:bodyPr>
          <a:lstStyle/>
          <a:p>
            <a:pPr marL="0" indent="0" algn="just">
              <a:buNone/>
            </a:pPr>
            <a:r>
              <a:rPr lang="fr-BE" sz="1800" b="1" i="1" dirty="0" smtClean="0">
                <a:latin typeface="Garamond" panose="02020404030301010803" pitchFamily="18" charset="0"/>
              </a:rPr>
              <a:t>3. Autorité fédérale</a:t>
            </a:r>
          </a:p>
          <a:p>
            <a:pPr algn="just">
              <a:buFont typeface="Arial" panose="020B0604020202020204" pitchFamily="34" charset="0"/>
              <a:buChar char="•"/>
            </a:pPr>
            <a:r>
              <a:rPr lang="fr-BE" sz="1800" dirty="0" smtClean="0">
                <a:latin typeface="Garamond" panose="02020404030301010803" pitchFamily="18" charset="0"/>
              </a:rPr>
              <a:t>Terminologie de la Commission de terminologie? Pas évident: compétence territoriale de la Communauté germanophone</a:t>
            </a:r>
          </a:p>
          <a:p>
            <a:pPr algn="just">
              <a:buFont typeface="Arial" panose="020B0604020202020204" pitchFamily="34" charset="0"/>
              <a:buChar char="•"/>
            </a:pPr>
            <a:r>
              <a:rPr lang="fr-BE" sz="1800" dirty="0" smtClean="0">
                <a:latin typeface="Garamond" panose="02020404030301010803" pitchFamily="18" charset="0"/>
              </a:rPr>
              <a:t>Solution? Loi </a:t>
            </a:r>
            <a:r>
              <a:rPr lang="fr-BE" sz="1800" dirty="0">
                <a:latin typeface="Garamond" panose="02020404030301010803" pitchFamily="18" charset="0"/>
              </a:rPr>
              <a:t>du 31 mai 1961 relative à l'emploi des langues en matière législative, à la présentation, à la publication et à l'entrée en vigueur des textes légaux et réglementaires (article </a:t>
            </a:r>
            <a:r>
              <a:rPr lang="fr-BE" sz="1800" dirty="0" smtClean="0">
                <a:latin typeface="Garamond" panose="02020404030301010803" pitchFamily="18" charset="0"/>
              </a:rPr>
              <a:t>1</a:t>
            </a:r>
            <a:r>
              <a:rPr lang="fr-BE" sz="1800" baseline="30000" dirty="0" smtClean="0">
                <a:latin typeface="Garamond" panose="02020404030301010803" pitchFamily="18" charset="0"/>
              </a:rPr>
              <a:t>er</a:t>
            </a:r>
            <a:r>
              <a:rPr lang="fr-BE" sz="1800" dirty="0" smtClean="0">
                <a:latin typeface="Garamond" panose="02020404030301010803" pitchFamily="18" charset="0"/>
              </a:rPr>
              <a:t>, alinéa 2, </a:t>
            </a:r>
            <a:r>
              <a:rPr lang="fr-BE" sz="1800" i="1" dirty="0" smtClean="0">
                <a:latin typeface="Garamond" panose="02020404030301010803" pitchFamily="18" charset="0"/>
              </a:rPr>
              <a:t>in fine</a:t>
            </a:r>
            <a:r>
              <a:rPr lang="fr-BE" sz="1800" dirty="0" smtClean="0">
                <a:latin typeface="Garamond" panose="02020404030301010803" pitchFamily="18" charset="0"/>
              </a:rPr>
              <a:t>): </a:t>
            </a:r>
            <a:endParaRPr lang="fr-BE" sz="1800" dirty="0">
              <a:latin typeface="Garamond" panose="02020404030301010803" pitchFamily="18" charset="0"/>
            </a:endParaRPr>
          </a:p>
          <a:p>
            <a:pPr marL="357188" indent="0" algn="just">
              <a:buNone/>
            </a:pPr>
            <a:r>
              <a:rPr lang="fr-BE" sz="1800" dirty="0">
                <a:latin typeface="Garamond" panose="02020404030301010803" pitchFamily="18" charset="0"/>
              </a:rPr>
              <a:t>Les lois sont votées, sanctionnées, promulguées et publiées en langue française et en langue néerlandaise.</a:t>
            </a:r>
          </a:p>
          <a:p>
            <a:pPr marL="357188" indent="0" algn="just">
              <a:buNone/>
            </a:pPr>
            <a:r>
              <a:rPr lang="fr-BE" sz="1800" dirty="0">
                <a:latin typeface="Garamond" panose="02020404030301010803" pitchFamily="18" charset="0"/>
              </a:rPr>
              <a:t>Le Service central de traduction allemande du Service public fédéral Intérieur assure la traduction des lois en langue allemande. Sur la proposition du Service central précité et après avis du Gouvernement de la Communauté germanophone, le Ministre de la Justice arrête tous les trois mois la liste des lois à traduire en langue allemande en fonction de l'intérêt qu'elles présentent pour les habitants de la région de langue allemande et en accordant la priorité aux textes principaux ainsi qu'à l'établissement de coordinations officieuses en langue allemande. </a:t>
            </a:r>
            <a:r>
              <a:rPr lang="fr-BE" sz="1800" b="1" dirty="0">
                <a:solidFill>
                  <a:srgbClr val="FF0000"/>
                </a:solidFill>
                <a:latin typeface="Garamond" panose="02020404030301010803" pitchFamily="18" charset="0"/>
              </a:rPr>
              <a:t>Dans l'accomplissement de ce travail de traduction, le Service central précité applique les règles de terminologie juridique telles qu'elles sont établies pour la </a:t>
            </a:r>
            <a:r>
              <a:rPr lang="fr-BE" sz="1800" b="1" dirty="0" smtClean="0">
                <a:solidFill>
                  <a:srgbClr val="FF0000"/>
                </a:solidFill>
                <a:latin typeface="Garamond" panose="02020404030301010803" pitchFamily="18" charset="0"/>
              </a:rPr>
              <a:t>langue allemande</a:t>
            </a:r>
            <a:r>
              <a:rPr lang="fr-BE" sz="1800" b="1" dirty="0">
                <a:solidFill>
                  <a:srgbClr val="FF0000"/>
                </a:solidFill>
                <a:latin typeface="Garamond" panose="02020404030301010803" pitchFamily="18" charset="0"/>
              </a:rPr>
              <a:t>.</a:t>
            </a:r>
            <a:br>
              <a:rPr lang="fr-BE" sz="1800" b="1" dirty="0">
                <a:solidFill>
                  <a:srgbClr val="FF0000"/>
                </a:solidFill>
                <a:latin typeface="Garamond" panose="02020404030301010803" pitchFamily="18" charset="0"/>
              </a:rPr>
            </a:br>
            <a:endParaRPr lang="fr-BE" sz="1800" b="1" dirty="0">
              <a:solidFill>
                <a:srgbClr val="FF0000"/>
              </a:solidFill>
              <a:latin typeface="Garamond" panose="02020404030301010803" pitchFamily="18" charset="0"/>
            </a:endParaRPr>
          </a:p>
          <a:p>
            <a:pPr marL="357188" indent="0" algn="just">
              <a:buNone/>
            </a:pPr>
            <a:r>
              <a:rPr lang="fr-BE" sz="1800" dirty="0">
                <a:latin typeface="Garamond" panose="02020404030301010803" pitchFamily="18" charset="0"/>
              </a:rPr>
              <a:t>La traduction allemande des lois est publiée au </a:t>
            </a:r>
            <a:r>
              <a:rPr lang="fr-BE" sz="1800" i="1" dirty="0">
                <a:latin typeface="Garamond" panose="02020404030301010803" pitchFamily="18" charset="0"/>
              </a:rPr>
              <a:t>Moniteur belge </a:t>
            </a:r>
            <a:r>
              <a:rPr lang="fr-BE" sz="1800" dirty="0">
                <a:latin typeface="Garamond" panose="02020404030301010803" pitchFamily="18" charset="0"/>
              </a:rPr>
              <a:t>dans un délai raisonnable après leur publication en français et en néerlandais </a:t>
            </a:r>
          </a:p>
          <a:p>
            <a:pPr algn="just">
              <a:buFont typeface="Arial" panose="020B0604020202020204" pitchFamily="34" charset="0"/>
              <a:buChar char="•"/>
            </a:pPr>
            <a:endParaRPr lang="fr-BE" sz="1800" dirty="0" smtClean="0">
              <a:latin typeface="Garamond" panose="02020404030301010803" pitchFamily="18" charset="0"/>
            </a:endParaRPr>
          </a:p>
        </p:txBody>
      </p:sp>
    </p:spTree>
    <p:extLst>
      <p:ext uri="{BB962C8B-B14F-4D97-AF65-F5344CB8AC3E}">
        <p14:creationId xmlns:p14="http://schemas.microsoft.com/office/powerpoint/2010/main" val="941669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2800" b="1" dirty="0">
                <a:latin typeface="Garamond" panose="02020404030301010803" pitchFamily="18" charset="0"/>
              </a:rPr>
              <a:t>C. Terminologie juridique allemande utilisée par les législateurs belges</a:t>
            </a:r>
            <a:endParaRPr lang="fr-BE" sz="3000" dirty="0">
              <a:latin typeface="Garamond" panose="02020404030301010803" pitchFamily="18" charset="0"/>
            </a:endParaRPr>
          </a:p>
        </p:txBody>
      </p:sp>
      <p:sp>
        <p:nvSpPr>
          <p:cNvPr id="3" name="Espace réservé du contenu 2"/>
          <p:cNvSpPr>
            <a:spLocks noGrp="1"/>
          </p:cNvSpPr>
          <p:nvPr>
            <p:ph idx="1"/>
          </p:nvPr>
        </p:nvSpPr>
        <p:spPr>
          <a:xfrm>
            <a:off x="1371600" y="2286000"/>
            <a:ext cx="9601200" cy="4197096"/>
          </a:xfrm>
        </p:spPr>
        <p:txBody>
          <a:bodyPr>
            <a:normAutofit/>
          </a:bodyPr>
          <a:lstStyle/>
          <a:p>
            <a:pPr marL="0" indent="0" algn="just">
              <a:buNone/>
            </a:pPr>
            <a:r>
              <a:rPr lang="fr-BE" sz="1800" b="1" i="1" dirty="0" smtClean="0">
                <a:latin typeface="Garamond" panose="02020404030301010803" pitchFamily="18" charset="0"/>
              </a:rPr>
              <a:t>4. Région wallonne</a:t>
            </a:r>
          </a:p>
          <a:p>
            <a:pPr algn="just">
              <a:buFont typeface="Arial" panose="020B0604020202020204" pitchFamily="34" charset="0"/>
              <a:buChar char="•"/>
            </a:pPr>
            <a:r>
              <a:rPr lang="fr-BE" sz="1800" dirty="0" smtClean="0">
                <a:latin typeface="Garamond" panose="02020404030301010803" pitchFamily="18" charset="0"/>
              </a:rPr>
              <a:t>Terminologie de la Commission de terminologie? Pas évident: compétence territoriale de la Communauté germanophone</a:t>
            </a:r>
          </a:p>
          <a:p>
            <a:pPr algn="just">
              <a:buFont typeface="Arial" panose="020B0604020202020204" pitchFamily="34" charset="0"/>
              <a:buChar char="•"/>
            </a:pPr>
            <a:r>
              <a:rPr lang="fr-BE" sz="1800" dirty="0" smtClean="0">
                <a:solidFill>
                  <a:schemeClr val="tx1"/>
                </a:solidFill>
                <a:latin typeface="Garamond" panose="02020404030301010803" pitchFamily="18" charset="0"/>
              </a:rPr>
              <a:t>Solution? Non : Pas d’obligation légale de tenir compte de la terminologie fixée par la Commission de terminologie</a:t>
            </a:r>
          </a:p>
          <a:p>
            <a:pPr algn="just">
              <a:buFont typeface="Arial" panose="020B0604020202020204" pitchFamily="34" charset="0"/>
              <a:buChar char="•"/>
            </a:pPr>
            <a:r>
              <a:rPr lang="fr-BE" sz="1800" dirty="0" smtClean="0">
                <a:solidFill>
                  <a:schemeClr val="tx1"/>
                </a:solidFill>
                <a:latin typeface="Garamond" panose="02020404030301010803" pitchFamily="18" charset="0"/>
              </a:rPr>
              <a:t>En pratique: Volonté politique, échanges administratifs, mais de façon imparfaite</a:t>
            </a:r>
          </a:p>
          <a:p>
            <a:pPr algn="just">
              <a:buFont typeface="Arial" panose="020B0604020202020204" pitchFamily="34" charset="0"/>
              <a:buChar char="•"/>
            </a:pPr>
            <a:r>
              <a:rPr lang="fr-BE" sz="1800" dirty="0">
                <a:solidFill>
                  <a:schemeClr val="tx1"/>
                </a:solidFill>
                <a:latin typeface="Garamond" panose="02020404030301010803" pitchFamily="18" charset="0"/>
              </a:rPr>
              <a:t>Exemple: </a:t>
            </a:r>
            <a:r>
              <a:rPr lang="fr-BE" sz="1800" dirty="0" smtClean="0">
                <a:solidFill>
                  <a:schemeClr val="tx1"/>
                </a:solidFill>
                <a:latin typeface="Garamond" panose="02020404030301010803" pitchFamily="18" charset="0"/>
              </a:rPr>
              <a:t>Arrêté </a:t>
            </a:r>
            <a:r>
              <a:rPr lang="fr-BE" sz="1800" dirty="0">
                <a:solidFill>
                  <a:schemeClr val="tx1"/>
                </a:solidFill>
                <a:latin typeface="Garamond" panose="02020404030301010803" pitchFamily="18" charset="0"/>
              </a:rPr>
              <a:t>ministériel </a:t>
            </a:r>
            <a:r>
              <a:rPr lang="fr-BE" sz="1800" dirty="0" smtClean="0">
                <a:solidFill>
                  <a:schemeClr val="tx1"/>
                </a:solidFill>
                <a:latin typeface="Garamond" panose="02020404030301010803" pitchFamily="18" charset="0"/>
              </a:rPr>
              <a:t>du 21 novembre 2002 interdisant </a:t>
            </a:r>
            <a:r>
              <a:rPr lang="fr-BE" sz="1800" dirty="0">
                <a:solidFill>
                  <a:schemeClr val="tx1"/>
                </a:solidFill>
                <a:latin typeface="Garamond" panose="02020404030301010803" pitchFamily="18" charset="0"/>
              </a:rPr>
              <a:t>la circulation dans les bois et forêts</a:t>
            </a:r>
          </a:p>
          <a:p>
            <a:pPr algn="just">
              <a:buFont typeface="Arial" panose="020B0604020202020204" pitchFamily="34" charset="0"/>
              <a:buChar char="•"/>
            </a:pPr>
            <a:endParaRPr lang="fr-BE" sz="1800" dirty="0" smtClean="0">
              <a:latin typeface="Garamond" panose="02020404030301010803" pitchFamily="18" charset="0"/>
            </a:endParaRPr>
          </a:p>
        </p:txBody>
      </p:sp>
    </p:spTree>
    <p:extLst>
      <p:ext uri="{BB962C8B-B14F-4D97-AF65-F5344CB8AC3E}">
        <p14:creationId xmlns:p14="http://schemas.microsoft.com/office/powerpoint/2010/main" val="4131565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just"/>
            <a:r>
              <a:rPr lang="fr-BE" sz="3200" b="1" dirty="0">
                <a:latin typeface="Garamond" panose="02020404030301010803" pitchFamily="18" charset="0"/>
              </a:rPr>
              <a:t>Première partie: Introduction au contexte général de l’utilisation de la terminologie juridique allemande en Belgique </a:t>
            </a:r>
          </a:p>
        </p:txBody>
      </p:sp>
      <p:sp>
        <p:nvSpPr>
          <p:cNvPr id="3" name="Espace réservé du contenu 2"/>
          <p:cNvSpPr>
            <a:spLocks noGrp="1"/>
          </p:cNvSpPr>
          <p:nvPr>
            <p:ph idx="1"/>
          </p:nvPr>
        </p:nvSpPr>
        <p:spPr/>
        <p:txBody>
          <a:bodyPr/>
          <a:lstStyle/>
          <a:p>
            <a:pPr marL="514350" indent="-514350" algn="ctr">
              <a:buAutoNum type="romanUcPeriod"/>
            </a:pPr>
            <a:r>
              <a:rPr lang="fr-BE" sz="2800" b="1" dirty="0" smtClean="0">
                <a:latin typeface="Garamond" panose="02020404030301010803" pitchFamily="18" charset="0"/>
              </a:rPr>
              <a:t>Aperçu historique</a:t>
            </a:r>
          </a:p>
          <a:p>
            <a:pPr marL="0" indent="0" algn="ctr">
              <a:buNone/>
            </a:pPr>
            <a:endParaRPr lang="fr-BE" sz="2800" b="1" dirty="0" smtClean="0">
              <a:latin typeface="Garamond" panose="02020404030301010803" pitchFamily="18" charset="0"/>
            </a:endParaRP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pic>
        <p:nvPicPr>
          <p:cNvPr id="4" name="Image 3"/>
          <p:cNvPicPr>
            <a:picLocks noChangeAspect="1"/>
          </p:cNvPicPr>
          <p:nvPr/>
        </p:nvPicPr>
        <p:blipFill>
          <a:blip r:embed="rId2"/>
          <a:stretch>
            <a:fillRect/>
          </a:stretch>
        </p:blipFill>
        <p:spPr>
          <a:xfrm>
            <a:off x="4361688" y="3364991"/>
            <a:ext cx="4023360" cy="278617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53148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56" y="438912"/>
            <a:ext cx="10479024" cy="1810512"/>
          </a:xfrm>
        </p:spPr>
        <p:txBody>
          <a:bodyPr>
            <a:normAutofit/>
          </a:bodyPr>
          <a:lstStyle/>
          <a:p>
            <a:pPr algn="ctr"/>
            <a:r>
              <a:rPr lang="fr-BE" sz="2800" b="1" dirty="0">
                <a:latin typeface="Garamond" panose="02020404030301010803" pitchFamily="18" charset="0"/>
              </a:rPr>
              <a:t>C. Terminologie juridique allemande utilisée par les législateurs belges</a:t>
            </a:r>
            <a:endParaRPr lang="fr-BE" sz="3000" dirty="0">
              <a:latin typeface="Garamond" panose="02020404030301010803" pitchFamily="18" charset="0"/>
            </a:endParaRPr>
          </a:p>
        </p:txBody>
      </p:sp>
      <p:sp>
        <p:nvSpPr>
          <p:cNvPr id="3" name="Espace réservé du contenu 2"/>
          <p:cNvSpPr>
            <a:spLocks noGrp="1"/>
          </p:cNvSpPr>
          <p:nvPr>
            <p:ph idx="1"/>
          </p:nvPr>
        </p:nvSpPr>
        <p:spPr/>
        <p:txBody>
          <a:bodyPr>
            <a:normAutofit/>
          </a:bodyPr>
          <a:lstStyle/>
          <a:p>
            <a:pPr marL="0" indent="0" algn="just">
              <a:buNone/>
            </a:pPr>
            <a:r>
              <a:rPr lang="fr-BE" sz="1800" b="1" i="1" dirty="0" smtClean="0">
                <a:latin typeface="Garamond" panose="02020404030301010803" pitchFamily="18" charset="0"/>
              </a:rPr>
              <a:t>4. Région wallonne</a:t>
            </a:r>
          </a:p>
          <a:p>
            <a:pPr algn="just">
              <a:buFont typeface="Arial" panose="020B0604020202020204" pitchFamily="34" charset="0"/>
              <a:buChar char="•"/>
            </a:pPr>
            <a:r>
              <a:rPr lang="fr-BE" sz="1800" dirty="0" smtClean="0">
                <a:latin typeface="Garamond" panose="02020404030301010803" pitchFamily="18" charset="0"/>
              </a:rPr>
              <a:t>Terminologie de la Commission de terminologie? Pas évident: compétence territoriale de la Communauté germanophone</a:t>
            </a:r>
          </a:p>
          <a:p>
            <a:pPr algn="just">
              <a:buFont typeface="Arial" panose="020B0604020202020204" pitchFamily="34" charset="0"/>
              <a:buChar char="•"/>
            </a:pPr>
            <a:r>
              <a:rPr lang="fr-BE" sz="1800" dirty="0" smtClean="0">
                <a:solidFill>
                  <a:schemeClr val="tx1"/>
                </a:solidFill>
                <a:latin typeface="Garamond" panose="02020404030301010803" pitchFamily="18" charset="0"/>
              </a:rPr>
              <a:t>Solution? Non : Pas d’obligation légale de tenir compte de la terminologie fixée par la Commission de terminologie</a:t>
            </a:r>
          </a:p>
          <a:p>
            <a:pPr algn="just">
              <a:buFont typeface="Arial" panose="020B0604020202020204" pitchFamily="34" charset="0"/>
              <a:buChar char="•"/>
            </a:pPr>
            <a:r>
              <a:rPr lang="fr-BE" sz="1800" dirty="0" smtClean="0">
                <a:solidFill>
                  <a:schemeClr val="tx1"/>
                </a:solidFill>
                <a:latin typeface="Garamond" panose="02020404030301010803" pitchFamily="18" charset="0"/>
              </a:rPr>
              <a:t>En pratique: Volonté politique, échanges administratifs, mais de façon imparfaite</a:t>
            </a:r>
          </a:p>
          <a:p>
            <a:pPr algn="just">
              <a:buFont typeface="Arial" panose="020B0604020202020204" pitchFamily="34" charset="0"/>
              <a:buChar char="•"/>
            </a:pPr>
            <a:r>
              <a:rPr lang="fr-BE" sz="1800" dirty="0">
                <a:solidFill>
                  <a:schemeClr val="tx1"/>
                </a:solidFill>
                <a:latin typeface="Garamond" panose="02020404030301010803" pitchFamily="18" charset="0"/>
              </a:rPr>
              <a:t>Exemple: </a:t>
            </a:r>
            <a:r>
              <a:rPr lang="fr-BE" sz="1800" dirty="0" smtClean="0">
                <a:solidFill>
                  <a:schemeClr val="tx1"/>
                </a:solidFill>
                <a:latin typeface="Garamond" panose="02020404030301010803" pitchFamily="18" charset="0"/>
              </a:rPr>
              <a:t>Arrêté </a:t>
            </a:r>
            <a:r>
              <a:rPr lang="fr-BE" sz="1800" dirty="0">
                <a:solidFill>
                  <a:schemeClr val="tx1"/>
                </a:solidFill>
                <a:latin typeface="Garamond" panose="02020404030301010803" pitchFamily="18" charset="0"/>
              </a:rPr>
              <a:t>ministériel </a:t>
            </a:r>
            <a:r>
              <a:rPr lang="fr-BE" sz="1800" dirty="0" smtClean="0">
                <a:solidFill>
                  <a:schemeClr val="tx1"/>
                </a:solidFill>
                <a:latin typeface="Garamond" panose="02020404030301010803" pitchFamily="18" charset="0"/>
              </a:rPr>
              <a:t>du 21 novembre 2002 interdisant </a:t>
            </a:r>
            <a:r>
              <a:rPr lang="fr-BE" sz="1800" dirty="0">
                <a:solidFill>
                  <a:schemeClr val="tx1"/>
                </a:solidFill>
                <a:latin typeface="Garamond" panose="02020404030301010803" pitchFamily="18" charset="0"/>
              </a:rPr>
              <a:t>la circulation dans les bois et </a:t>
            </a:r>
            <a:r>
              <a:rPr lang="fr-BE" sz="1800" dirty="0" smtClean="0">
                <a:solidFill>
                  <a:schemeClr val="tx1"/>
                </a:solidFill>
                <a:latin typeface="Garamond" panose="02020404030301010803" pitchFamily="18" charset="0"/>
              </a:rPr>
              <a:t>forêts → </a:t>
            </a:r>
            <a:r>
              <a:rPr lang="de-DE" sz="1800" dirty="0">
                <a:solidFill>
                  <a:schemeClr val="tx1"/>
                </a:solidFill>
                <a:latin typeface="Garamond" panose="02020404030301010803" pitchFamily="18" charset="0"/>
              </a:rPr>
              <a:t>Ministerialerlass vom 21. November 2002 zum Verbot des Verkehrs in Wäldern und Förstern </a:t>
            </a:r>
            <a:endParaRPr lang="fr-BE" sz="1800" dirty="0">
              <a:solidFill>
                <a:schemeClr val="tx1"/>
              </a:solidFill>
              <a:latin typeface="Garamond" panose="02020404030301010803" pitchFamily="18" charset="0"/>
            </a:endParaRPr>
          </a:p>
          <a:p>
            <a:pPr algn="just">
              <a:buFont typeface="Arial" panose="020B0604020202020204" pitchFamily="34" charset="0"/>
              <a:buChar char="•"/>
            </a:pPr>
            <a:endParaRPr lang="fr-BE" sz="1800" dirty="0" smtClean="0">
              <a:latin typeface="Garamond" panose="02020404030301010803" pitchFamily="18" charset="0"/>
            </a:endParaRPr>
          </a:p>
        </p:txBody>
      </p:sp>
    </p:spTree>
    <p:extLst>
      <p:ext uri="{BB962C8B-B14F-4D97-AF65-F5344CB8AC3E}">
        <p14:creationId xmlns:p14="http://schemas.microsoft.com/office/powerpoint/2010/main" val="1972311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BE" sz="3000" b="1" dirty="0">
                <a:latin typeface="Garamond" panose="02020404030301010803" pitchFamily="18" charset="0"/>
              </a:rPr>
              <a:t>Deuxième Partie: Aperçu pratique des sources documentaires de la terminologie juridique en langue allemande</a:t>
            </a:r>
            <a:br>
              <a:rPr lang="fr-BE" sz="3000" b="1" dirty="0">
                <a:latin typeface="Garamond" panose="02020404030301010803" pitchFamily="18" charset="0"/>
              </a:rPr>
            </a:br>
            <a:endParaRPr lang="fr-BE" sz="3000" dirty="0">
              <a:latin typeface="Garamond" panose="02020404030301010803" pitchFamily="18" charset="0"/>
            </a:endParaRPr>
          </a:p>
        </p:txBody>
      </p:sp>
      <p:sp>
        <p:nvSpPr>
          <p:cNvPr id="3" name="Espace réservé du contenu 2"/>
          <p:cNvSpPr>
            <a:spLocks noGrp="1"/>
          </p:cNvSpPr>
          <p:nvPr>
            <p:ph idx="1"/>
          </p:nvPr>
        </p:nvSpPr>
        <p:spPr>
          <a:xfrm>
            <a:off x="1371600" y="2285999"/>
            <a:ext cx="9601200" cy="4416725"/>
          </a:xfrm>
        </p:spPr>
        <p:txBody>
          <a:bodyPr>
            <a:normAutofit fontScale="92500" lnSpcReduction="10000"/>
          </a:bodyPr>
          <a:lstStyle/>
          <a:p>
            <a:pPr marL="0" indent="0" algn="ctr">
              <a:buNone/>
            </a:pPr>
            <a:r>
              <a:rPr lang="fr-BE" b="1" dirty="0" smtClean="0">
                <a:latin typeface="Garamond" panose="02020404030301010803" pitchFamily="18" charset="0"/>
              </a:rPr>
              <a:t>I. Terminologie juridique en langue allemande « officielle »</a:t>
            </a:r>
          </a:p>
          <a:p>
            <a:pPr>
              <a:buFont typeface="Arial" panose="020B0604020202020204" pitchFamily="34" charset="0"/>
              <a:buChar char="•"/>
            </a:pPr>
            <a:r>
              <a:rPr lang="fr-BE" sz="1800" dirty="0" err="1" smtClean="0">
                <a:latin typeface="Garamond" panose="02020404030301010803" pitchFamily="18" charset="0"/>
              </a:rPr>
              <a:t>Debeterm</a:t>
            </a:r>
            <a:r>
              <a:rPr lang="fr-BE" sz="1800" dirty="0" smtClean="0">
                <a:latin typeface="Garamond" panose="02020404030301010803" pitchFamily="18" charset="0"/>
              </a:rPr>
              <a:t> (exemples, dont procureur du Roi et greffier)</a:t>
            </a:r>
          </a:p>
          <a:p>
            <a:pPr>
              <a:buFont typeface="Arial" panose="020B0604020202020204" pitchFamily="34" charset="0"/>
              <a:buChar char="•"/>
            </a:pPr>
            <a:r>
              <a:rPr lang="fr-BE" sz="1800" dirty="0" err="1" smtClean="0">
                <a:latin typeface="Garamond" panose="02020404030301010803" pitchFamily="18" charset="0"/>
              </a:rPr>
              <a:t>Semamdy</a:t>
            </a:r>
            <a:r>
              <a:rPr lang="fr-BE" sz="1800" dirty="0" smtClean="0">
                <a:latin typeface="Garamond" panose="02020404030301010803" pitchFamily="18" charset="0"/>
              </a:rPr>
              <a:t> (banque de données et traductions)</a:t>
            </a:r>
          </a:p>
          <a:p>
            <a:pPr>
              <a:buFont typeface="Arial" panose="020B0604020202020204" pitchFamily="34" charset="0"/>
              <a:buChar char="•"/>
            </a:pPr>
            <a:r>
              <a:rPr lang="fr-BE" sz="1800" dirty="0" err="1" smtClean="0">
                <a:latin typeface="Garamond" panose="02020404030301010803" pitchFamily="18" charset="0"/>
              </a:rPr>
              <a:t>Iate</a:t>
            </a:r>
            <a:r>
              <a:rPr lang="fr-BE" sz="1800" dirty="0" smtClean="0">
                <a:latin typeface="Garamond" panose="02020404030301010803" pitchFamily="18" charset="0"/>
              </a:rPr>
              <a:t> (banque de données de droit européen)</a:t>
            </a:r>
          </a:p>
          <a:p>
            <a:pPr>
              <a:buFont typeface="Arial" panose="020B0604020202020204" pitchFamily="34" charset="0"/>
              <a:buChar char="•"/>
            </a:pPr>
            <a:endParaRPr lang="fr-BE" sz="1800" dirty="0">
              <a:latin typeface="Garamond" panose="02020404030301010803" pitchFamily="18" charset="0"/>
            </a:endParaRPr>
          </a:p>
          <a:p>
            <a:pPr marL="0" indent="0" algn="ctr">
              <a:buNone/>
            </a:pPr>
            <a:r>
              <a:rPr lang="fr-BE" sz="1800" b="1" dirty="0" smtClean="0">
                <a:latin typeface="Garamond" panose="02020404030301010803" pitchFamily="18" charset="0"/>
              </a:rPr>
              <a:t>II. </a:t>
            </a:r>
            <a:r>
              <a:rPr lang="fr-BE" sz="1800" b="1" dirty="0" smtClean="0">
                <a:latin typeface="Garamond" panose="02020404030301010803" pitchFamily="18" charset="0"/>
              </a:rPr>
              <a:t>Autres ressources</a:t>
            </a:r>
            <a:endParaRPr lang="fr-BE" sz="1800" b="1" dirty="0" smtClean="0">
              <a:latin typeface="Garamond" panose="02020404030301010803" pitchFamily="18" charset="0"/>
            </a:endParaRPr>
          </a:p>
          <a:p>
            <a:pPr algn="just">
              <a:buFont typeface="Arial" panose="020B0604020202020204" pitchFamily="34" charset="0"/>
              <a:buChar char="•"/>
            </a:pPr>
            <a:r>
              <a:rPr lang="fr-BE" sz="1800" dirty="0" smtClean="0">
                <a:latin typeface="Garamond" panose="02020404030301010803" pitchFamily="18" charset="0"/>
              </a:rPr>
              <a:t>Site du Sénat</a:t>
            </a:r>
          </a:p>
          <a:p>
            <a:pPr algn="just">
              <a:buFont typeface="Arial" panose="020B0604020202020204" pitchFamily="34" charset="0"/>
              <a:buChar char="•"/>
            </a:pPr>
            <a:r>
              <a:rPr lang="fr-BE" sz="1800" i="1" dirty="0" smtClean="0">
                <a:latin typeface="Garamond" panose="02020404030301010803" pitchFamily="18" charset="0"/>
              </a:rPr>
              <a:t>Moniteur </a:t>
            </a:r>
            <a:r>
              <a:rPr lang="fr-BE" sz="1800" i="1" dirty="0" smtClean="0">
                <a:latin typeface="Garamond" panose="02020404030301010803" pitchFamily="18" charset="0"/>
              </a:rPr>
              <a:t>belge </a:t>
            </a:r>
            <a:r>
              <a:rPr lang="fr-BE" sz="1800" dirty="0" smtClean="0">
                <a:latin typeface="Garamond" panose="02020404030301010803" pitchFamily="18" charset="0"/>
              </a:rPr>
              <a:t>(exemple)</a:t>
            </a:r>
          </a:p>
          <a:p>
            <a:pPr algn="just">
              <a:buFont typeface="Arial" panose="020B0604020202020204" pitchFamily="34" charset="0"/>
              <a:buChar char="•"/>
            </a:pPr>
            <a:r>
              <a:rPr lang="fr-BE" sz="1800" dirty="0" smtClean="0">
                <a:latin typeface="Garamond" panose="02020404030301010803" pitchFamily="18" charset="0"/>
              </a:rPr>
              <a:t>DG-</a:t>
            </a:r>
            <a:r>
              <a:rPr lang="fr-BE" sz="1800" dirty="0" err="1" smtClean="0">
                <a:latin typeface="Garamond" panose="02020404030301010803" pitchFamily="18" charset="0"/>
              </a:rPr>
              <a:t>Lex</a:t>
            </a:r>
            <a:endParaRPr lang="fr-BE" sz="1800" dirty="0" smtClean="0">
              <a:latin typeface="Garamond" panose="02020404030301010803" pitchFamily="18" charset="0"/>
            </a:endParaRPr>
          </a:p>
          <a:p>
            <a:pPr algn="just">
              <a:buFont typeface="Arial" panose="020B0604020202020204" pitchFamily="34" charset="0"/>
              <a:buChar char="•"/>
            </a:pPr>
            <a:r>
              <a:rPr lang="fr-BE" sz="1800" dirty="0" smtClean="0">
                <a:latin typeface="Garamond" panose="02020404030301010803" pitchFamily="18" charset="0"/>
              </a:rPr>
              <a:t>Dictionnaires de terminologie </a:t>
            </a:r>
            <a:r>
              <a:rPr lang="fr-BE" sz="1800" dirty="0" smtClean="0">
                <a:latin typeface="Garamond" panose="02020404030301010803" pitchFamily="18" charset="0"/>
              </a:rPr>
              <a:t>juridique (</a:t>
            </a:r>
            <a:r>
              <a:rPr lang="fr-BE" sz="1800" dirty="0" err="1" smtClean="0">
                <a:latin typeface="Garamond" panose="02020404030301010803" pitchFamily="18" charset="0"/>
              </a:rPr>
              <a:t>Graulich</a:t>
            </a:r>
            <a:r>
              <a:rPr lang="fr-BE" sz="1800" dirty="0" smtClean="0">
                <a:latin typeface="Garamond" panose="02020404030301010803" pitchFamily="18" charset="0"/>
              </a:rPr>
              <a:t>)</a:t>
            </a:r>
          </a:p>
          <a:p>
            <a:pPr marL="0" indent="0" algn="ctr">
              <a:buNone/>
            </a:pPr>
            <a:r>
              <a:rPr lang="fr-BE" sz="1800" b="1" i="1" dirty="0" smtClean="0">
                <a:solidFill>
                  <a:srgbClr val="7030A0"/>
                </a:solidFill>
                <a:latin typeface="Garamond" panose="02020404030301010803" pitchFamily="18" charset="0"/>
              </a:rPr>
              <a:t>Renvoi vers le </a:t>
            </a:r>
            <a:r>
              <a:rPr lang="fr-FR" sz="1800" b="1" i="1" dirty="0">
                <a:solidFill>
                  <a:srgbClr val="7030A0"/>
                </a:solidFill>
                <a:latin typeface="Garamond" panose="02020404030301010803" pitchFamily="18" charset="0"/>
              </a:rPr>
              <a:t>Petit guide de ressources utiles pour la traduction de textes juridiques allemands en Belgique</a:t>
            </a:r>
          </a:p>
          <a:p>
            <a:pPr algn="just">
              <a:buFont typeface="Arial" panose="020B0604020202020204" pitchFamily="34" charset="0"/>
              <a:buChar char="•"/>
            </a:pPr>
            <a:endParaRPr lang="fr-BE" sz="1800" dirty="0" smtClean="0">
              <a:latin typeface="Garamond" panose="02020404030301010803" pitchFamily="18" charset="0"/>
            </a:endParaRPr>
          </a:p>
          <a:p>
            <a:pPr algn="just">
              <a:buFont typeface="Arial" panose="020B0604020202020204" pitchFamily="34" charset="0"/>
              <a:buChar char="•"/>
            </a:pPr>
            <a:endParaRPr lang="fr-BE" sz="1800" dirty="0">
              <a:latin typeface="Garamond" panose="02020404030301010803" pitchFamily="18" charset="0"/>
            </a:endParaRPr>
          </a:p>
          <a:p>
            <a:pPr algn="just">
              <a:buFont typeface="Arial" panose="020B0604020202020204" pitchFamily="34" charset="0"/>
              <a:buChar char="•"/>
            </a:pPr>
            <a:endParaRPr lang="fr-BE" sz="1800" dirty="0">
              <a:latin typeface="Garamond" panose="02020404030301010803" pitchFamily="18" charset="0"/>
            </a:endParaRPr>
          </a:p>
        </p:txBody>
      </p:sp>
    </p:spTree>
    <p:extLst>
      <p:ext uri="{BB962C8B-B14F-4D97-AF65-F5344CB8AC3E}">
        <p14:creationId xmlns:p14="http://schemas.microsoft.com/office/powerpoint/2010/main" val="3415470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4208" y="146304"/>
            <a:ext cx="9601200" cy="3581400"/>
          </a:xfrm>
        </p:spPr>
        <p:txBody>
          <a:bodyPr/>
          <a:lstStyle/>
          <a:p>
            <a:pPr marL="514350" indent="-514350" algn="ctr">
              <a:buAutoNum type="romanUcPeriod"/>
            </a:pPr>
            <a:r>
              <a:rPr lang="fr-BE" sz="3200" b="1" dirty="0" smtClean="0">
                <a:latin typeface="Garamond" panose="02020404030301010803" pitchFamily="18" charset="0"/>
              </a:rPr>
              <a:t>Aperçu historique</a:t>
            </a:r>
          </a:p>
          <a:p>
            <a:pPr marL="0" indent="0" algn="ctr">
              <a:buNone/>
            </a:pPr>
            <a:r>
              <a:rPr lang="fr-BE" sz="3200" b="1" dirty="0" smtClean="0">
                <a:latin typeface="Garamond" panose="02020404030301010803" pitchFamily="18" charset="0"/>
              </a:rPr>
              <a:t>1830/1831</a:t>
            </a:r>
          </a:p>
          <a:p>
            <a:pPr marL="0" indent="0" algn="ctr">
              <a:buNone/>
            </a:pPr>
            <a:endParaRPr lang="fr-BE" sz="2800" b="1" dirty="0" smtClean="0">
              <a:latin typeface="Garamond" panose="02020404030301010803" pitchFamily="18" charset="0"/>
            </a:endParaRP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pic>
        <p:nvPicPr>
          <p:cNvPr id="1026" name="Picture 2" descr="Résultat de recherche d'images pour &quot;carte belgique 1831&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526" y="2078758"/>
            <a:ext cx="3757994" cy="316989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879592" y="2037035"/>
            <a:ext cx="5385816" cy="4524315"/>
          </a:xfrm>
          <a:prstGeom prst="rect">
            <a:avLst/>
          </a:prstGeom>
          <a:noFill/>
        </p:spPr>
        <p:txBody>
          <a:bodyPr wrap="square" rtlCol="0">
            <a:spAutoFit/>
          </a:bodyPr>
          <a:lstStyle/>
          <a:p>
            <a:pPr marL="285750" indent="-285750" algn="just">
              <a:buFont typeface="Arial" panose="020B0604020202020204" pitchFamily="34" charset="0"/>
              <a:buChar char="•"/>
            </a:pPr>
            <a:r>
              <a:rPr lang="fr-BE" dirty="0" smtClean="0">
                <a:latin typeface="Garamond" panose="02020404030301010803" pitchFamily="18" charset="0"/>
              </a:rPr>
              <a:t>Art. 23 de la Constitution: «</a:t>
            </a:r>
            <a:r>
              <a:rPr lang="fr-BE" dirty="0">
                <a:latin typeface="Garamond" panose="02020404030301010803" pitchFamily="18" charset="0"/>
              </a:rPr>
              <a:t> L'emploi des langues usitées en Belgique est facultatif; </a:t>
            </a:r>
            <a:r>
              <a:rPr lang="fr-BE" i="1" dirty="0">
                <a:latin typeface="Garamond" panose="02020404030301010803" pitchFamily="18" charset="0"/>
              </a:rPr>
              <a:t>il ne peut être réglé que par la loi, et seulement pour les actes de l'autorité publique et pour les affaires </a:t>
            </a:r>
            <a:r>
              <a:rPr lang="fr-BE" i="1" dirty="0" smtClean="0">
                <a:latin typeface="Garamond" panose="02020404030301010803" pitchFamily="18" charset="0"/>
              </a:rPr>
              <a:t>judiciaires</a:t>
            </a:r>
            <a:r>
              <a:rPr lang="fr-BE" dirty="0" smtClean="0">
                <a:latin typeface="Garamond" panose="02020404030301010803" pitchFamily="18" charset="0"/>
              </a:rPr>
              <a:t> »</a:t>
            </a:r>
          </a:p>
          <a:p>
            <a:pPr algn="just"/>
            <a:endParaRPr lang="fr-BE" dirty="0" smtClean="0">
              <a:latin typeface="Garamond" panose="02020404030301010803" pitchFamily="18" charset="0"/>
            </a:endParaRPr>
          </a:p>
          <a:p>
            <a:pPr marL="285750" indent="-285750" algn="just">
              <a:buFont typeface="Arial" panose="020B0604020202020204" pitchFamily="34" charset="0"/>
              <a:buChar char="•"/>
            </a:pPr>
            <a:r>
              <a:rPr lang="de-DE" dirty="0" err="1" smtClean="0">
                <a:latin typeface="Garamond" panose="02020404030301010803" pitchFamily="18" charset="0"/>
              </a:rPr>
              <a:t>Décret</a:t>
            </a:r>
            <a:r>
              <a:rPr lang="de-DE" dirty="0" smtClean="0">
                <a:latin typeface="Garamond" panose="02020404030301010803" pitchFamily="18" charset="0"/>
              </a:rPr>
              <a:t> n° 1 du </a:t>
            </a:r>
            <a:r>
              <a:rPr lang="de-DE" dirty="0" err="1" smtClean="0">
                <a:latin typeface="Garamond" panose="02020404030301010803" pitchFamily="18" charset="0"/>
              </a:rPr>
              <a:t>Congrès</a:t>
            </a:r>
            <a:r>
              <a:rPr lang="de-DE" dirty="0" smtClean="0">
                <a:latin typeface="Garamond" panose="02020404030301010803" pitchFamily="18" charset="0"/>
              </a:rPr>
              <a:t> national du 27 </a:t>
            </a:r>
            <a:r>
              <a:rPr lang="de-DE" dirty="0" err="1" smtClean="0">
                <a:latin typeface="Garamond" panose="02020404030301010803" pitchFamily="18" charset="0"/>
              </a:rPr>
              <a:t>novembre</a:t>
            </a:r>
            <a:r>
              <a:rPr lang="de-DE" dirty="0" smtClean="0">
                <a:latin typeface="Garamond" panose="02020404030301010803" pitchFamily="18" charset="0"/>
              </a:rPr>
              <a:t> 1830 „</a:t>
            </a:r>
            <a:r>
              <a:rPr lang="de-DE" dirty="0">
                <a:latin typeface="Garamond" panose="02020404030301010803" pitchFamily="18" charset="0"/>
              </a:rPr>
              <a:t>In Anbetracht, andererseits, dass die flämische und </a:t>
            </a:r>
            <a:r>
              <a:rPr lang="de-DE" dirty="0" smtClean="0">
                <a:latin typeface="Garamond" panose="02020404030301010803" pitchFamily="18" charset="0"/>
              </a:rPr>
              <a:t>die deutsche </a:t>
            </a:r>
            <a:r>
              <a:rPr lang="de-DE" dirty="0">
                <a:latin typeface="Garamond" panose="02020404030301010803" pitchFamily="18" charset="0"/>
              </a:rPr>
              <a:t>Sprache, die von den Einwohnern bestimmter Ortschaften gesprochen </a:t>
            </a:r>
            <a:r>
              <a:rPr lang="de-DE" dirty="0" smtClean="0">
                <a:latin typeface="Garamond" panose="02020404030301010803" pitchFamily="18" charset="0"/>
              </a:rPr>
              <a:t>wird, von </a:t>
            </a:r>
            <a:r>
              <a:rPr lang="de-DE" dirty="0">
                <a:latin typeface="Garamond" panose="02020404030301010803" pitchFamily="18" charset="0"/>
              </a:rPr>
              <a:t>Provinz zu Provinz verschieden ist, und manchmal von Bezirk zu Bezirk, so </a:t>
            </a:r>
            <a:r>
              <a:rPr lang="de-DE" dirty="0" smtClean="0">
                <a:latin typeface="Garamond" panose="02020404030301010803" pitchFamily="18" charset="0"/>
              </a:rPr>
              <a:t>dass es </a:t>
            </a:r>
            <a:r>
              <a:rPr lang="de-DE" dirty="0">
                <a:latin typeface="Garamond" panose="02020404030301010803" pitchFamily="18" charset="0"/>
              </a:rPr>
              <a:t>unmöglich wäre, einen amtlichen Text der Gesetze und Erlasse in flämischer </a:t>
            </a:r>
            <a:r>
              <a:rPr lang="de-DE" dirty="0" smtClean="0">
                <a:latin typeface="Garamond" panose="02020404030301010803" pitchFamily="18" charset="0"/>
              </a:rPr>
              <a:t>und deutscher </a:t>
            </a:r>
            <a:r>
              <a:rPr lang="de-DE" dirty="0">
                <a:latin typeface="Garamond" panose="02020404030301010803" pitchFamily="18" charset="0"/>
              </a:rPr>
              <a:t>Sprache zu erlassen</a:t>
            </a:r>
            <a:r>
              <a:rPr lang="de-DE" dirty="0" smtClean="0">
                <a:latin typeface="Garamond" panose="02020404030301010803" pitchFamily="18" charset="0"/>
              </a:rPr>
              <a:t>...“</a:t>
            </a:r>
          </a:p>
          <a:p>
            <a:pPr algn="just"/>
            <a:endParaRPr lang="de-DE" dirty="0" smtClean="0">
              <a:latin typeface="Garamond" panose="02020404030301010803" pitchFamily="18" charset="0"/>
            </a:endParaRPr>
          </a:p>
          <a:p>
            <a:pPr marL="285750" indent="-285750" algn="just">
              <a:buFont typeface="Arial" panose="020B0604020202020204" pitchFamily="34" charset="0"/>
              <a:buChar char="•"/>
            </a:pPr>
            <a:r>
              <a:rPr lang="de-DE" dirty="0" smtClean="0">
                <a:latin typeface="Garamond" panose="02020404030301010803" pitchFamily="18" charset="0"/>
              </a:rPr>
              <a:t>Français, </a:t>
            </a:r>
            <a:r>
              <a:rPr lang="de-DE" dirty="0" err="1" smtClean="0">
                <a:latin typeface="Garamond" panose="02020404030301010803" pitchFamily="18" charset="0"/>
              </a:rPr>
              <a:t>seule</a:t>
            </a:r>
            <a:r>
              <a:rPr lang="de-DE" dirty="0" smtClean="0">
                <a:latin typeface="Garamond" panose="02020404030301010803" pitchFamily="18" charset="0"/>
              </a:rPr>
              <a:t> </a:t>
            </a:r>
            <a:r>
              <a:rPr lang="de-DE" dirty="0" err="1" smtClean="0">
                <a:latin typeface="Garamond" panose="02020404030301010803" pitchFamily="18" charset="0"/>
              </a:rPr>
              <a:t>langue</a:t>
            </a:r>
            <a:r>
              <a:rPr lang="de-DE" dirty="0" smtClean="0">
                <a:latin typeface="Garamond" panose="02020404030301010803" pitchFamily="18" charset="0"/>
              </a:rPr>
              <a:t> </a:t>
            </a:r>
            <a:r>
              <a:rPr lang="de-DE" dirty="0" err="1" smtClean="0">
                <a:latin typeface="Garamond" panose="02020404030301010803" pitchFamily="18" charset="0"/>
              </a:rPr>
              <a:t>authentique</a:t>
            </a:r>
            <a:r>
              <a:rPr lang="de-DE" dirty="0" smtClean="0">
                <a:latin typeface="Garamond" panose="02020404030301010803" pitchFamily="18" charset="0"/>
              </a:rPr>
              <a:t> (</a:t>
            </a:r>
            <a:r>
              <a:rPr lang="de-DE" dirty="0" err="1" smtClean="0">
                <a:latin typeface="Garamond" panose="02020404030301010803" pitchFamily="18" charset="0"/>
              </a:rPr>
              <a:t>mais</a:t>
            </a:r>
            <a:r>
              <a:rPr lang="de-DE" dirty="0" smtClean="0">
                <a:latin typeface="Garamond" panose="02020404030301010803" pitchFamily="18" charset="0"/>
              </a:rPr>
              <a:t> </a:t>
            </a:r>
            <a:r>
              <a:rPr lang="de-DE" dirty="0" err="1" smtClean="0">
                <a:latin typeface="Garamond" panose="02020404030301010803" pitchFamily="18" charset="0"/>
              </a:rPr>
              <a:t>traductions</a:t>
            </a:r>
            <a:r>
              <a:rPr lang="de-DE" dirty="0" smtClean="0">
                <a:latin typeface="Garamond" panose="02020404030301010803" pitchFamily="18" charset="0"/>
              </a:rPr>
              <a:t>)</a:t>
            </a:r>
            <a:endParaRPr lang="de-DE" dirty="0" smtClean="0">
              <a:latin typeface="Garamond" panose="02020404030301010803" pitchFamily="18" charset="0"/>
            </a:endParaRPr>
          </a:p>
          <a:p>
            <a:pPr marL="285750" indent="-285750" algn="just">
              <a:buFont typeface="Arial" panose="020B0604020202020204" pitchFamily="34" charset="0"/>
              <a:buChar char="•"/>
            </a:pPr>
            <a:endParaRPr lang="de-DE" dirty="0" smtClean="0">
              <a:latin typeface="Garamond" panose="02020404030301010803" pitchFamily="18" charset="0"/>
            </a:endParaRPr>
          </a:p>
        </p:txBody>
      </p:sp>
    </p:spTree>
    <p:extLst>
      <p:ext uri="{BB962C8B-B14F-4D97-AF65-F5344CB8AC3E}">
        <p14:creationId xmlns:p14="http://schemas.microsoft.com/office/powerpoint/2010/main" val="3619995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4208" y="146304"/>
            <a:ext cx="9601200" cy="3581400"/>
          </a:xfrm>
        </p:spPr>
        <p:txBody>
          <a:bodyPr/>
          <a:lstStyle/>
          <a:p>
            <a:pPr marL="514350" indent="-514350" algn="ctr">
              <a:buAutoNum type="romanUcPeriod"/>
            </a:pPr>
            <a:r>
              <a:rPr lang="fr-BE" sz="3200" b="1" dirty="0" smtClean="0">
                <a:latin typeface="Garamond" panose="02020404030301010803" pitchFamily="18" charset="0"/>
              </a:rPr>
              <a:t>Aperçu historique</a:t>
            </a:r>
          </a:p>
          <a:p>
            <a:pPr marL="0" indent="0" algn="ctr">
              <a:buNone/>
            </a:pPr>
            <a:r>
              <a:rPr lang="fr-BE" sz="3200" b="1" dirty="0" smtClean="0">
                <a:latin typeface="Garamond" panose="02020404030301010803" pitchFamily="18" charset="0"/>
              </a:rPr>
              <a:t>1839</a:t>
            </a:r>
          </a:p>
          <a:p>
            <a:pPr marL="0" indent="0" algn="ctr">
              <a:buNone/>
            </a:pPr>
            <a:endParaRPr lang="fr-BE" sz="2800" b="1" dirty="0" smtClean="0">
              <a:latin typeface="Garamond" panose="02020404030301010803" pitchFamily="18" charset="0"/>
            </a:endParaRP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pic>
        <p:nvPicPr>
          <p:cNvPr id="1026" name="Picture 2" descr="Résultat de recherche d'images pour &quot;carte belgique 1831&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774" y="2384537"/>
            <a:ext cx="3757994" cy="316989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950208" y="1506683"/>
            <a:ext cx="5385816" cy="1477328"/>
          </a:xfrm>
          <a:prstGeom prst="rect">
            <a:avLst/>
          </a:prstGeom>
          <a:noFill/>
        </p:spPr>
        <p:txBody>
          <a:bodyPr wrap="square" rtlCol="0">
            <a:spAutoFit/>
          </a:bodyPr>
          <a:lstStyle/>
          <a:p>
            <a:pPr algn="just"/>
            <a:r>
              <a:rPr lang="fr-BE" b="1" dirty="0" smtClean="0">
                <a:latin typeface="Garamond" panose="02020404030301010803" pitchFamily="18" charset="0"/>
              </a:rPr>
              <a:t>Traité </a:t>
            </a:r>
            <a:r>
              <a:rPr lang="fr-BE" b="1" dirty="0">
                <a:latin typeface="Garamond" panose="02020404030301010803" pitchFamily="18" charset="0"/>
              </a:rPr>
              <a:t>des XXIV </a:t>
            </a:r>
            <a:r>
              <a:rPr lang="fr-BE" b="1" dirty="0" smtClean="0">
                <a:latin typeface="Garamond" panose="02020404030301010803" pitchFamily="18" charset="0"/>
              </a:rPr>
              <a:t>articles du 19 avril 1839 (protocole de Londres)</a:t>
            </a:r>
          </a:p>
          <a:p>
            <a:pPr algn="just"/>
            <a:endParaRPr lang="fr-BE" dirty="0" smtClean="0">
              <a:latin typeface="Garamond" panose="02020404030301010803" pitchFamily="18" charset="0"/>
            </a:endParaRPr>
          </a:p>
          <a:p>
            <a:pPr algn="just"/>
            <a:endParaRPr lang="de-DE" dirty="0" smtClean="0">
              <a:latin typeface="Garamond" panose="02020404030301010803" pitchFamily="18" charset="0"/>
            </a:endParaRPr>
          </a:p>
          <a:p>
            <a:pPr algn="just"/>
            <a:endParaRPr lang="fr-BE" dirty="0">
              <a:latin typeface="Garamond" panose="02020404030301010803" pitchFamily="18"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027" y="2384537"/>
            <a:ext cx="3757994" cy="3169898"/>
          </a:xfrm>
          <a:prstGeom prst="rect">
            <a:avLst/>
          </a:prstGeom>
        </p:spPr>
      </p:pic>
      <p:sp>
        <p:nvSpPr>
          <p:cNvPr id="7" name="ZoneTexte 6"/>
          <p:cNvSpPr txBox="1"/>
          <p:nvPr/>
        </p:nvSpPr>
        <p:spPr>
          <a:xfrm>
            <a:off x="1353312" y="5687568"/>
            <a:ext cx="3648456" cy="369332"/>
          </a:xfrm>
          <a:prstGeom prst="rect">
            <a:avLst/>
          </a:prstGeom>
          <a:noFill/>
        </p:spPr>
        <p:txBody>
          <a:bodyPr wrap="square" rtlCol="0">
            <a:spAutoFit/>
          </a:bodyPr>
          <a:lstStyle/>
          <a:p>
            <a:pPr algn="ctr"/>
            <a:r>
              <a:rPr lang="fr-BE" dirty="0" smtClean="0">
                <a:latin typeface="Garamond" panose="02020404030301010803" pitchFamily="18" charset="0"/>
              </a:rPr>
              <a:t>+- 250.000 germanophones</a:t>
            </a:r>
            <a:endParaRPr lang="fr-BE" dirty="0">
              <a:latin typeface="Garamond" panose="02020404030301010803" pitchFamily="18" charset="0"/>
            </a:endParaRPr>
          </a:p>
        </p:txBody>
      </p:sp>
      <p:sp>
        <p:nvSpPr>
          <p:cNvPr id="10" name="ZoneTexte 9"/>
          <p:cNvSpPr txBox="1"/>
          <p:nvPr/>
        </p:nvSpPr>
        <p:spPr>
          <a:xfrm>
            <a:off x="7566565" y="5687568"/>
            <a:ext cx="3648456" cy="369332"/>
          </a:xfrm>
          <a:prstGeom prst="rect">
            <a:avLst/>
          </a:prstGeom>
          <a:noFill/>
        </p:spPr>
        <p:txBody>
          <a:bodyPr wrap="square" rtlCol="0">
            <a:spAutoFit/>
          </a:bodyPr>
          <a:lstStyle/>
          <a:p>
            <a:r>
              <a:rPr lang="fr-BE" dirty="0" smtClean="0">
                <a:latin typeface="Garamond" panose="02020404030301010803" pitchFamily="18" charset="0"/>
              </a:rPr>
              <a:t>+- 35.000 germanophones</a:t>
            </a:r>
            <a:endParaRPr lang="fr-BE" dirty="0">
              <a:latin typeface="Garamond" panose="02020404030301010803" pitchFamily="18" charset="0"/>
            </a:endParaRPr>
          </a:p>
        </p:txBody>
      </p:sp>
      <p:sp>
        <p:nvSpPr>
          <p:cNvPr id="9" name="Flèche droite 8"/>
          <p:cNvSpPr/>
          <p:nvPr/>
        </p:nvSpPr>
        <p:spPr>
          <a:xfrm>
            <a:off x="5422202" y="2798064"/>
            <a:ext cx="1655254" cy="8503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lèche droite 11"/>
          <p:cNvSpPr/>
          <p:nvPr/>
        </p:nvSpPr>
        <p:spPr>
          <a:xfrm>
            <a:off x="5422202" y="3727704"/>
            <a:ext cx="1655254" cy="8503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lèche droite 12"/>
          <p:cNvSpPr/>
          <p:nvPr/>
        </p:nvSpPr>
        <p:spPr>
          <a:xfrm>
            <a:off x="5422202" y="4662887"/>
            <a:ext cx="1655254" cy="8503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15355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4208" y="146304"/>
            <a:ext cx="9601200" cy="3581400"/>
          </a:xfrm>
        </p:spPr>
        <p:txBody>
          <a:bodyPr/>
          <a:lstStyle/>
          <a:p>
            <a:pPr marL="514350" indent="-514350" algn="ctr">
              <a:buAutoNum type="romanUcPeriod"/>
            </a:pPr>
            <a:r>
              <a:rPr lang="fr-BE" sz="3200" b="1" dirty="0" smtClean="0">
                <a:latin typeface="Garamond" panose="02020404030301010803" pitchFamily="18" charset="0"/>
              </a:rPr>
              <a:t>Aperçu historique</a:t>
            </a:r>
          </a:p>
          <a:p>
            <a:pPr marL="0" indent="0" algn="ctr">
              <a:buNone/>
            </a:pPr>
            <a:r>
              <a:rPr lang="fr-BE" sz="3200" b="1" dirty="0" smtClean="0">
                <a:latin typeface="Garamond" panose="02020404030301010803" pitchFamily="18" charset="0"/>
              </a:rPr>
              <a:t>1919</a:t>
            </a:r>
          </a:p>
          <a:p>
            <a:pPr marL="0" indent="0" algn="ctr">
              <a:buNone/>
            </a:pPr>
            <a:endParaRPr lang="fr-BE" sz="2800" b="1" dirty="0" smtClean="0">
              <a:latin typeface="Garamond" panose="02020404030301010803" pitchFamily="18" charset="0"/>
            </a:endParaRP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sp>
        <p:nvSpPr>
          <p:cNvPr id="5" name="ZoneTexte 4"/>
          <p:cNvSpPr txBox="1"/>
          <p:nvPr/>
        </p:nvSpPr>
        <p:spPr>
          <a:xfrm>
            <a:off x="996696" y="2741123"/>
            <a:ext cx="5385816" cy="2677656"/>
          </a:xfrm>
          <a:prstGeom prst="rect">
            <a:avLst/>
          </a:prstGeom>
          <a:noFill/>
        </p:spPr>
        <p:txBody>
          <a:bodyPr wrap="square" rtlCol="0">
            <a:spAutoFit/>
          </a:bodyPr>
          <a:lstStyle/>
          <a:p>
            <a:pPr marL="285750" indent="-285750" algn="just">
              <a:buFont typeface="Arial" panose="020B0604020202020204" pitchFamily="34" charset="0"/>
              <a:buChar char="•"/>
            </a:pPr>
            <a:r>
              <a:rPr lang="fr-BE" sz="2400" dirty="0" smtClean="0">
                <a:latin typeface="Garamond" panose="02020404030301010803" pitchFamily="18" charset="0"/>
              </a:rPr>
              <a:t>Traité de Versailles 28 juin 1919</a:t>
            </a:r>
          </a:p>
          <a:p>
            <a:pPr algn="just"/>
            <a:endParaRPr lang="fr-BE" sz="2400" dirty="0" smtClean="0">
              <a:latin typeface="Garamond" panose="02020404030301010803" pitchFamily="18" charset="0"/>
            </a:endParaRPr>
          </a:p>
          <a:p>
            <a:pPr marL="285750" indent="-285750" algn="just">
              <a:buFont typeface="Arial" panose="020B0604020202020204" pitchFamily="34" charset="0"/>
              <a:buChar char="•"/>
            </a:pPr>
            <a:r>
              <a:rPr lang="fr-BE" sz="2400" dirty="0" smtClean="0">
                <a:latin typeface="Garamond" panose="02020404030301010803" pitchFamily="18" charset="0"/>
              </a:rPr>
              <a:t>+ 60.000 germanophones dans les cercles transférés (minorité francophone) </a:t>
            </a:r>
          </a:p>
          <a:p>
            <a:pPr algn="just"/>
            <a:endParaRPr lang="fr-BE" sz="2400" dirty="0" smtClean="0">
              <a:latin typeface="Garamond" panose="02020404030301010803" pitchFamily="18" charset="0"/>
            </a:endParaRPr>
          </a:p>
          <a:p>
            <a:pPr algn="just"/>
            <a:endParaRPr lang="de-DE" sz="2400" dirty="0" smtClean="0">
              <a:latin typeface="Garamond" panose="02020404030301010803" pitchFamily="18" charset="0"/>
            </a:endParaRPr>
          </a:p>
          <a:p>
            <a:pPr algn="just"/>
            <a:endParaRPr lang="fr-BE" sz="2400" dirty="0">
              <a:latin typeface="Garamond" panose="02020404030301010803" pitchFamily="18" charset="0"/>
            </a:endParaRPr>
          </a:p>
        </p:txBody>
      </p:sp>
      <p:pic>
        <p:nvPicPr>
          <p:cNvPr id="4098" name="Picture 2" descr="Résultat de recherche d'images pour &quot;cantons de l'est 1919&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751" y="2106847"/>
            <a:ext cx="4503657" cy="368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206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4208" y="146304"/>
            <a:ext cx="9601200" cy="3581400"/>
          </a:xfrm>
        </p:spPr>
        <p:txBody>
          <a:bodyPr/>
          <a:lstStyle/>
          <a:p>
            <a:pPr marL="514350" indent="-514350" algn="ctr">
              <a:buAutoNum type="romanUcPeriod"/>
            </a:pPr>
            <a:r>
              <a:rPr lang="fr-BE" sz="3200" b="1" dirty="0" smtClean="0">
                <a:latin typeface="Garamond" panose="02020404030301010803" pitchFamily="18" charset="0"/>
              </a:rPr>
              <a:t>Aperçu historique</a:t>
            </a:r>
          </a:p>
          <a:p>
            <a:pPr marL="0" indent="0" algn="ctr">
              <a:buNone/>
            </a:pPr>
            <a:r>
              <a:rPr lang="fr-BE" sz="3200" b="1" dirty="0" smtClean="0">
                <a:latin typeface="Garamond" panose="02020404030301010803" pitchFamily="18" charset="0"/>
              </a:rPr>
              <a:t>1919-1925</a:t>
            </a:r>
          </a:p>
          <a:p>
            <a:pPr marL="0" indent="0" algn="ctr">
              <a:buNone/>
            </a:pPr>
            <a:endParaRPr lang="fr-BE" sz="2800" b="1" dirty="0" smtClean="0">
              <a:latin typeface="Garamond" panose="02020404030301010803" pitchFamily="18" charset="0"/>
            </a:endParaRP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sp>
        <p:nvSpPr>
          <p:cNvPr id="5" name="ZoneTexte 4"/>
          <p:cNvSpPr txBox="1"/>
          <p:nvPr/>
        </p:nvSpPr>
        <p:spPr>
          <a:xfrm>
            <a:off x="969264" y="2106847"/>
            <a:ext cx="6839712" cy="3046988"/>
          </a:xfrm>
          <a:prstGeom prst="rect">
            <a:avLst/>
          </a:prstGeom>
          <a:noFill/>
        </p:spPr>
        <p:txBody>
          <a:bodyPr wrap="square" rtlCol="0">
            <a:spAutoFit/>
          </a:bodyPr>
          <a:lstStyle/>
          <a:p>
            <a:pPr marL="285750" indent="-285750" algn="just">
              <a:buFont typeface="Arial" panose="020B0604020202020204" pitchFamily="34" charset="0"/>
              <a:buChar char="•"/>
            </a:pPr>
            <a:r>
              <a:rPr lang="fr-BE" sz="2400" dirty="0" smtClean="0">
                <a:latin typeface="Garamond" panose="02020404030301010803" pitchFamily="18" charset="0"/>
              </a:rPr>
              <a:t>Période transitoire sous le haut commissaire </a:t>
            </a:r>
            <a:r>
              <a:rPr lang="fr-BE" sz="2400" dirty="0" err="1" smtClean="0">
                <a:latin typeface="Garamond" panose="02020404030301010803" pitchFamily="18" charset="0"/>
              </a:rPr>
              <a:t>Baltia</a:t>
            </a:r>
            <a:endParaRPr lang="fr-BE" sz="2400" dirty="0" smtClean="0">
              <a:latin typeface="Garamond" panose="02020404030301010803" pitchFamily="18" charset="0"/>
            </a:endParaRPr>
          </a:p>
          <a:p>
            <a:pPr algn="just"/>
            <a:endParaRPr lang="fr-BE" sz="2400" dirty="0" smtClean="0">
              <a:latin typeface="Garamond" panose="02020404030301010803" pitchFamily="18" charset="0"/>
            </a:endParaRPr>
          </a:p>
          <a:p>
            <a:pPr marL="285750" indent="-285750" algn="just">
              <a:buFont typeface="Arial" panose="020B0604020202020204" pitchFamily="34" charset="0"/>
              <a:buChar char="•"/>
            </a:pPr>
            <a:r>
              <a:rPr lang="fr-BE" sz="2400" dirty="0" smtClean="0">
                <a:latin typeface="Garamond" panose="02020404030301010803" pitchFamily="18" charset="0"/>
              </a:rPr>
              <a:t>Maintien du droit d’utiliser la langue allemande </a:t>
            </a:r>
          </a:p>
          <a:p>
            <a:pPr algn="just"/>
            <a:endParaRPr lang="fr-BE" sz="2400" dirty="0" smtClean="0">
              <a:latin typeface="Garamond" panose="02020404030301010803" pitchFamily="18" charset="0"/>
            </a:endParaRPr>
          </a:p>
          <a:p>
            <a:pPr marL="285750" indent="-285750" algn="just">
              <a:buFont typeface="Arial" panose="020B0604020202020204" pitchFamily="34" charset="0"/>
              <a:buChar char="•"/>
            </a:pPr>
            <a:r>
              <a:rPr lang="fr-BE" sz="2400" dirty="0" smtClean="0">
                <a:latin typeface="Garamond" panose="02020404030301010803" pitchFamily="18" charset="0"/>
              </a:rPr>
              <a:t>Etablissement de traductions (fin en 1940)</a:t>
            </a:r>
          </a:p>
          <a:p>
            <a:pPr algn="just"/>
            <a:endParaRPr lang="fr-BE" sz="2400" dirty="0" smtClean="0">
              <a:latin typeface="Garamond" panose="02020404030301010803" pitchFamily="18" charset="0"/>
            </a:endParaRPr>
          </a:p>
          <a:p>
            <a:pPr algn="just"/>
            <a:endParaRPr lang="de-DE" sz="2400" dirty="0" smtClean="0">
              <a:latin typeface="Garamond" panose="02020404030301010803" pitchFamily="18" charset="0"/>
            </a:endParaRPr>
          </a:p>
          <a:p>
            <a:pPr algn="just"/>
            <a:endParaRPr lang="fr-BE" sz="2400" dirty="0">
              <a:latin typeface="Garamond" panose="02020404030301010803" pitchFamily="18" charset="0"/>
            </a:endParaRPr>
          </a:p>
        </p:txBody>
      </p:sp>
      <p:pic>
        <p:nvPicPr>
          <p:cNvPr id="7" name="Picture 4" descr="Résultat de recherche d'images pour &quot;haut commissaire balti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047" y="1937004"/>
            <a:ext cx="2359025" cy="286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56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4208" y="146304"/>
            <a:ext cx="9601200" cy="3581400"/>
          </a:xfrm>
        </p:spPr>
        <p:txBody>
          <a:bodyPr/>
          <a:lstStyle/>
          <a:p>
            <a:pPr marL="514350" indent="-514350" algn="ctr">
              <a:buAutoNum type="romanUcPeriod"/>
            </a:pPr>
            <a:r>
              <a:rPr lang="fr-BE" sz="3200" b="1" dirty="0" smtClean="0">
                <a:latin typeface="Garamond" panose="02020404030301010803" pitchFamily="18" charset="0"/>
              </a:rPr>
              <a:t>Aperçu historique</a:t>
            </a:r>
          </a:p>
          <a:p>
            <a:pPr marL="0" indent="0" algn="ctr">
              <a:buNone/>
            </a:pPr>
            <a:r>
              <a:rPr lang="fr-BE" sz="3200" b="1" dirty="0" smtClean="0">
                <a:latin typeface="Garamond" panose="02020404030301010803" pitchFamily="18" charset="0"/>
              </a:rPr>
              <a:t>1925-1970</a:t>
            </a:r>
          </a:p>
          <a:p>
            <a:pPr marL="0" indent="0" algn="ctr">
              <a:buNone/>
            </a:pPr>
            <a:endParaRPr lang="fr-BE" sz="2800" b="1" dirty="0" smtClean="0">
              <a:latin typeface="Garamond" panose="02020404030301010803" pitchFamily="18" charset="0"/>
            </a:endParaRP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sp>
        <p:nvSpPr>
          <p:cNvPr id="5" name="ZoneTexte 4"/>
          <p:cNvSpPr txBox="1"/>
          <p:nvPr/>
        </p:nvSpPr>
        <p:spPr>
          <a:xfrm>
            <a:off x="1078992" y="1937004"/>
            <a:ext cx="5385816" cy="4524315"/>
          </a:xfrm>
          <a:prstGeom prst="rect">
            <a:avLst/>
          </a:prstGeom>
          <a:noFill/>
        </p:spPr>
        <p:txBody>
          <a:bodyPr wrap="square" rtlCol="0">
            <a:spAutoFit/>
          </a:bodyPr>
          <a:lstStyle/>
          <a:p>
            <a:pPr marL="285750" indent="-285750" algn="just">
              <a:buFont typeface="Arial" panose="020B0604020202020204" pitchFamily="34" charset="0"/>
              <a:buChar char="•"/>
            </a:pPr>
            <a:r>
              <a:rPr lang="fr-BE" sz="2400" dirty="0" smtClean="0">
                <a:latin typeface="Garamond" panose="02020404030301010803" pitchFamily="18" charset="0"/>
              </a:rPr>
              <a:t>Consécration législative progressive d’une région de langue allemande (not. 1935 et 1963)</a:t>
            </a:r>
          </a:p>
          <a:p>
            <a:pPr algn="just"/>
            <a:endParaRPr lang="fr-BE" sz="2400" dirty="0" smtClean="0">
              <a:latin typeface="Garamond" panose="02020404030301010803" pitchFamily="18" charset="0"/>
            </a:endParaRPr>
          </a:p>
          <a:p>
            <a:pPr marL="285750" indent="-285750" algn="just">
              <a:buFont typeface="Arial" panose="020B0604020202020204" pitchFamily="34" charset="0"/>
              <a:buChar char="•"/>
            </a:pPr>
            <a:r>
              <a:rPr lang="fr-BE" sz="2400" dirty="0" smtClean="0">
                <a:latin typeface="Garamond" panose="02020404030301010803" pitchFamily="18" charset="0"/>
              </a:rPr>
              <a:t>Consécration constitutionnelle en 1970</a:t>
            </a:r>
          </a:p>
          <a:p>
            <a:pPr marL="285750" indent="-285750" algn="just">
              <a:buFont typeface="Arial" panose="020B0604020202020204" pitchFamily="34" charset="0"/>
              <a:buChar char="•"/>
            </a:pPr>
            <a:endParaRPr lang="fr-BE" sz="2400" dirty="0" smtClean="0">
              <a:latin typeface="Garamond" panose="02020404030301010803" pitchFamily="18" charset="0"/>
            </a:endParaRPr>
          </a:p>
          <a:p>
            <a:pPr marL="285750" indent="-285750" algn="just">
              <a:buFont typeface="Arial" panose="020B0604020202020204" pitchFamily="34" charset="0"/>
              <a:buChar char="•"/>
            </a:pPr>
            <a:r>
              <a:rPr lang="fr-BE" sz="2400" dirty="0" smtClean="0">
                <a:latin typeface="Garamond" panose="02020404030301010803" pitchFamily="18" charset="0"/>
              </a:rPr>
              <a:t> Création de la Communauté culturelle allemande (devenue Communauté germanophone)</a:t>
            </a:r>
          </a:p>
          <a:p>
            <a:pPr algn="just"/>
            <a:endParaRPr lang="fr-BE" sz="2400" dirty="0" smtClean="0">
              <a:latin typeface="Garamond" panose="02020404030301010803" pitchFamily="18" charset="0"/>
            </a:endParaRPr>
          </a:p>
          <a:p>
            <a:pPr algn="just"/>
            <a:endParaRPr lang="de-DE" sz="2400" dirty="0" smtClean="0">
              <a:latin typeface="Garamond" panose="02020404030301010803" pitchFamily="18" charset="0"/>
            </a:endParaRPr>
          </a:p>
          <a:p>
            <a:pPr algn="just"/>
            <a:endParaRPr lang="fr-BE" sz="2400" dirty="0">
              <a:latin typeface="Garamond" panose="02020404030301010803" pitchFamily="18" charset="0"/>
            </a:endParaRPr>
          </a:p>
        </p:txBody>
      </p:sp>
      <p:pic>
        <p:nvPicPr>
          <p:cNvPr id="4098" name="Picture 2" descr="Résultat de recherche d'images pour &quot;cantons de l'est 1919&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751" y="2106847"/>
            <a:ext cx="4503657" cy="368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58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4208" y="146304"/>
            <a:ext cx="9601200" cy="3581400"/>
          </a:xfrm>
        </p:spPr>
        <p:txBody>
          <a:bodyPr/>
          <a:lstStyle/>
          <a:p>
            <a:pPr marL="514350" indent="-514350" algn="ctr">
              <a:buAutoNum type="romanUcPeriod"/>
            </a:pPr>
            <a:r>
              <a:rPr lang="fr-BE" sz="3200" b="1" dirty="0" smtClean="0">
                <a:latin typeface="Garamond" panose="02020404030301010803" pitchFamily="18" charset="0"/>
              </a:rPr>
              <a:t>Aperçu historique</a:t>
            </a:r>
          </a:p>
          <a:p>
            <a:pPr marL="0" indent="0" algn="ctr">
              <a:buNone/>
            </a:pPr>
            <a:r>
              <a:rPr lang="fr-BE" sz="3200" b="1" dirty="0" smtClean="0">
                <a:latin typeface="Garamond" panose="02020404030301010803" pitchFamily="18" charset="0"/>
              </a:rPr>
              <a:t>1970 →</a:t>
            </a:r>
          </a:p>
          <a:p>
            <a:pPr marL="0" indent="0" algn="ctr">
              <a:buNone/>
            </a:pPr>
            <a:endParaRPr lang="fr-BE" sz="2800" b="1" dirty="0" smtClean="0">
              <a:latin typeface="Garamond" panose="02020404030301010803" pitchFamily="18" charset="0"/>
            </a:endParaRPr>
          </a:p>
          <a:p>
            <a:pPr marL="0" indent="0" algn="ctr">
              <a:buNone/>
            </a:pPr>
            <a:endParaRPr lang="fr-BE" sz="2400" b="1" dirty="0">
              <a:latin typeface="Garamond" panose="02020404030301010803" pitchFamily="18" charset="0"/>
            </a:endParaRPr>
          </a:p>
          <a:p>
            <a:pPr marL="0" indent="0" algn="ctr">
              <a:buNone/>
            </a:pPr>
            <a:endParaRPr lang="fr-BE" sz="2400" b="1" dirty="0" smtClean="0">
              <a:latin typeface="Garamond" panose="02020404030301010803" pitchFamily="18" charset="0"/>
            </a:endParaRPr>
          </a:p>
        </p:txBody>
      </p:sp>
      <p:sp>
        <p:nvSpPr>
          <p:cNvPr id="5" name="ZoneTexte 4"/>
          <p:cNvSpPr txBox="1"/>
          <p:nvPr/>
        </p:nvSpPr>
        <p:spPr>
          <a:xfrm>
            <a:off x="1078992" y="1937004"/>
            <a:ext cx="10287000" cy="3785652"/>
          </a:xfrm>
          <a:prstGeom prst="rect">
            <a:avLst/>
          </a:prstGeom>
          <a:noFill/>
        </p:spPr>
        <p:txBody>
          <a:bodyPr wrap="square" rtlCol="0">
            <a:spAutoFit/>
          </a:bodyPr>
          <a:lstStyle/>
          <a:p>
            <a:pPr marL="285750" indent="-285750" algn="just">
              <a:buFont typeface="Arial" panose="020B0604020202020204" pitchFamily="34" charset="0"/>
              <a:buChar char="•"/>
            </a:pPr>
            <a:r>
              <a:rPr lang="fr-BE" sz="2400" dirty="0" smtClean="0">
                <a:latin typeface="Garamond" panose="02020404030301010803" pitchFamily="18" charset="0"/>
              </a:rPr>
              <a:t>Amélioration progressive des conditions d’utilisation de la langue (juridique allemande en Belgique)</a:t>
            </a:r>
          </a:p>
          <a:p>
            <a:pPr algn="just"/>
            <a:endParaRPr lang="fr-BE" sz="2400" dirty="0" smtClean="0">
              <a:latin typeface="Garamond" panose="02020404030301010803" pitchFamily="18" charset="0"/>
            </a:endParaRPr>
          </a:p>
          <a:p>
            <a:pPr marL="285750" indent="-285750" algn="just">
              <a:buFont typeface="Arial" panose="020B0604020202020204" pitchFamily="34" charset="0"/>
              <a:buChar char="•"/>
            </a:pPr>
            <a:r>
              <a:rPr lang="fr-BE" sz="2400" dirty="0" smtClean="0">
                <a:latin typeface="Garamond" panose="02020404030301010803" pitchFamily="18" charset="0"/>
              </a:rPr>
              <a:t>Création de services pour la traduction de textes en langue allemande</a:t>
            </a:r>
          </a:p>
          <a:p>
            <a:pPr marL="285750" indent="-285750" algn="just">
              <a:buFont typeface="Arial" panose="020B0604020202020204" pitchFamily="34" charset="0"/>
              <a:buChar char="•"/>
            </a:pPr>
            <a:endParaRPr lang="fr-BE" sz="2400" dirty="0" smtClean="0">
              <a:latin typeface="Garamond" panose="02020404030301010803" pitchFamily="18" charset="0"/>
            </a:endParaRPr>
          </a:p>
          <a:p>
            <a:pPr marL="742950" lvl="1" indent="-285750" algn="just">
              <a:buFont typeface="Arial" panose="020B0604020202020204" pitchFamily="34" charset="0"/>
              <a:buChar char="•"/>
            </a:pPr>
            <a:r>
              <a:rPr lang="fr-BE" sz="2400" dirty="0" smtClean="0">
                <a:latin typeface="Garamond" panose="02020404030301010803" pitchFamily="18" charset="0"/>
              </a:rPr>
              <a:t>Service central de traduction allemande</a:t>
            </a:r>
          </a:p>
          <a:p>
            <a:pPr marL="742950" lvl="1" indent="-285750" algn="just">
              <a:buFont typeface="Arial" panose="020B0604020202020204" pitchFamily="34" charset="0"/>
              <a:buChar char="•"/>
            </a:pPr>
            <a:r>
              <a:rPr lang="fr-BE" sz="2400" dirty="0" smtClean="0">
                <a:latin typeface="Garamond" panose="02020404030301010803" pitchFamily="18" charset="0"/>
              </a:rPr>
              <a:t>Commission de terminologie (et ses prédécesseurs)</a:t>
            </a:r>
          </a:p>
          <a:p>
            <a:pPr algn="just"/>
            <a:endParaRPr lang="fr-BE" sz="2400" dirty="0" smtClean="0">
              <a:latin typeface="Garamond" panose="02020404030301010803" pitchFamily="18" charset="0"/>
            </a:endParaRPr>
          </a:p>
          <a:p>
            <a:pPr algn="just"/>
            <a:endParaRPr lang="de-DE" sz="2400" dirty="0" smtClean="0">
              <a:latin typeface="Garamond" panose="02020404030301010803" pitchFamily="18" charset="0"/>
            </a:endParaRPr>
          </a:p>
          <a:p>
            <a:pPr algn="just"/>
            <a:endParaRPr lang="fr-BE" sz="2400" dirty="0">
              <a:latin typeface="Garamond" panose="02020404030301010803" pitchFamily="18" charset="0"/>
            </a:endParaRPr>
          </a:p>
        </p:txBody>
      </p:sp>
    </p:spTree>
    <p:extLst>
      <p:ext uri="{BB962C8B-B14F-4D97-AF65-F5344CB8AC3E}">
        <p14:creationId xmlns:p14="http://schemas.microsoft.com/office/powerpoint/2010/main" val="3939521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TM10001105[[fn=Rogner]]</Template>
  <TotalTime>939</TotalTime>
  <Words>1576</Words>
  <Application>Microsoft Office PowerPoint</Application>
  <PresentationFormat>Grand écran</PresentationFormat>
  <Paragraphs>195</Paragraphs>
  <Slides>31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Cambria</vt:lpstr>
      <vt:lpstr>Franklin Gothic Book</vt:lpstr>
      <vt:lpstr>Garamond</vt:lpstr>
      <vt:lpstr>Crop</vt:lpstr>
      <vt:lpstr>Terminologie juridique et analyse de textes en langue allemande</vt:lpstr>
      <vt:lpstr>Plan</vt:lpstr>
      <vt:lpstr>Première partie: Introduction au contexte général de l’utilisation de la terminologie juridique allemande en Belgique </vt:lpstr>
      <vt:lpstr>Présentation PowerPoint</vt:lpstr>
      <vt:lpstr>Présentation PowerPoint</vt:lpstr>
      <vt:lpstr>Présentation PowerPoint</vt:lpstr>
      <vt:lpstr>Présentation PowerPoint</vt:lpstr>
      <vt:lpstr>Présentation PowerPoint</vt:lpstr>
      <vt:lpstr>Présentation PowerPoint</vt:lpstr>
      <vt:lpstr>Première partie: Introduction au contexte général de l’utilisation de la terminologie juridique allemande en Belgique </vt:lpstr>
      <vt:lpstr>Présentation PowerPoint</vt:lpstr>
      <vt:lpstr>Présentation PowerPoint</vt:lpstr>
      <vt:lpstr>Présentation PowerPoint</vt:lpstr>
      <vt:lpstr>Présentation PowerPoint</vt:lpstr>
      <vt:lpstr>Première partie: Introduction au contexte général de l’utilisation de la terminologie juridique allemande en Belgique    III. Approfondissements sur l’emploi des langues en matière législative </vt:lpstr>
      <vt:lpstr>Présentation PowerPoint</vt:lpstr>
      <vt:lpstr>Présentation PowerPoint</vt:lpstr>
      <vt:lpstr>Présentation PowerPoint</vt:lpstr>
      <vt:lpstr>Présentation PowerPoint</vt:lpstr>
      <vt:lpstr>B. Emploi des langues en matière législative: quelle langue? </vt:lpstr>
      <vt:lpstr>B. Emploi des langues en matière législative: quelle langue? </vt:lpstr>
      <vt:lpstr>B. Emploi des langues en matière législative: quelle langue? </vt:lpstr>
      <vt:lpstr>B. Emploi des langues en matière législative: quelle langue? </vt:lpstr>
      <vt:lpstr>C. Terminologie juridique allemande utilisée par les législateurs belges</vt:lpstr>
      <vt:lpstr>C. Terminologie juridique allemande utilisée par les législateurs belges</vt:lpstr>
      <vt:lpstr>C. Terminologie juridique allemande utilisée par les législateurs belges</vt:lpstr>
      <vt:lpstr>C. Terminologie juridique allemande utilisée par les législateurs belges</vt:lpstr>
      <vt:lpstr>C. Terminologie juridique allemande utilisée par les législateurs belges</vt:lpstr>
      <vt:lpstr>C. Terminologie juridique allemande utilisée par les législateurs belges</vt:lpstr>
      <vt:lpstr>C. Terminologie juridique allemande utilisée par les législateurs belges</vt:lpstr>
      <vt:lpstr>Deuxième Partie: Aperçu pratique des sources documentaires de la terminologie juridique en langue allemande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Terminologie juridique et analyse de textes en langue allemande</dc:title>
  <dc:creator>Andy Jousten</dc:creator>
  <cp:lastModifiedBy>Andy Jousten</cp:lastModifiedBy>
  <cp:revision>34</cp:revision>
  <cp:lastPrinted>2019-10-14T10:26:20Z</cp:lastPrinted>
  <dcterms:created xsi:type="dcterms:W3CDTF">2018-09-25T07:38:55Z</dcterms:created>
  <dcterms:modified xsi:type="dcterms:W3CDTF">2021-10-18T09:17:43Z</dcterms:modified>
</cp:coreProperties>
</file>