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0"/>
  </p:notesMasterIdLst>
  <p:sldIdLst>
    <p:sldId id="256" r:id="rId2"/>
    <p:sldId id="257" r:id="rId3"/>
    <p:sldId id="294" r:id="rId4"/>
    <p:sldId id="284" r:id="rId5"/>
    <p:sldId id="286" r:id="rId6"/>
    <p:sldId id="293" r:id="rId7"/>
    <p:sldId id="269" r:id="rId8"/>
    <p:sldId id="288" r:id="rId9"/>
    <p:sldId id="276" r:id="rId10"/>
    <p:sldId id="270" r:id="rId11"/>
    <p:sldId id="280" r:id="rId12"/>
    <p:sldId id="291" r:id="rId13"/>
    <p:sldId id="266" r:id="rId14"/>
    <p:sldId id="272" r:id="rId15"/>
    <p:sldId id="292" r:id="rId16"/>
    <p:sldId id="281" r:id="rId17"/>
    <p:sldId id="282" r:id="rId18"/>
    <p:sldId id="267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>
      <p:cViewPr varScale="1">
        <p:scale>
          <a:sx n="73" d="100"/>
          <a:sy n="73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10D03-0399-4618-B70B-DB725274F279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B709F5-431C-4247-81CE-2E817208922C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Individuels</a:t>
          </a:r>
          <a:endParaRPr lang="fr-F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A76FC-D22E-4556-A956-1C51BE615498}" type="parTrans" cxnId="{487236E4-A5AE-4F41-A0A0-F371A9D47B2D}">
      <dgm:prSet/>
      <dgm:spPr/>
      <dgm:t>
        <a:bodyPr/>
        <a:lstStyle/>
        <a:p>
          <a:endParaRPr lang="fr-FR"/>
        </a:p>
      </dgm:t>
    </dgm:pt>
    <dgm:pt modelId="{4B9D9475-C812-464A-B349-9EF64F849885}" type="sibTrans" cxnId="{487236E4-A5AE-4F41-A0A0-F371A9D47B2D}">
      <dgm:prSet/>
      <dgm:spPr/>
      <dgm:t>
        <a:bodyPr/>
        <a:lstStyle/>
        <a:p>
          <a:endParaRPr lang="fr-FR"/>
        </a:p>
      </dgm:t>
    </dgm:pt>
    <dgm:pt modelId="{004E07B5-0F86-4EF2-A5BE-7F811F46668D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Organisationnels</a:t>
          </a:r>
          <a:endParaRPr lang="fr-F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FA401-CD30-430D-9ECA-15FAF86987BE}" type="parTrans" cxnId="{B0599A73-B580-4069-A5C7-B8DFDE6110B8}">
      <dgm:prSet/>
      <dgm:spPr/>
      <dgm:t>
        <a:bodyPr/>
        <a:lstStyle/>
        <a:p>
          <a:endParaRPr lang="fr-FR"/>
        </a:p>
      </dgm:t>
    </dgm:pt>
    <dgm:pt modelId="{53E3AA7D-F548-4CFF-A3E1-6870FD31AAAC}" type="sibTrans" cxnId="{B0599A73-B580-4069-A5C7-B8DFDE6110B8}">
      <dgm:prSet/>
      <dgm:spPr/>
      <dgm:t>
        <a:bodyPr/>
        <a:lstStyle/>
        <a:p>
          <a:endParaRPr lang="fr-FR"/>
        </a:p>
      </dgm:t>
    </dgm:pt>
    <dgm:pt modelId="{DD1DD199-64C1-40AB-A707-567FC3EB8F71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Genre</a:t>
          </a:r>
          <a:endParaRPr lang="fr-F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270372-204C-42CF-B468-773D7575D632}" type="parTrans" cxnId="{77959376-2287-4A99-A4E5-9343C364ABB8}">
      <dgm:prSet/>
      <dgm:spPr/>
      <dgm:t>
        <a:bodyPr/>
        <a:lstStyle/>
        <a:p>
          <a:endParaRPr lang="fr-FR"/>
        </a:p>
      </dgm:t>
    </dgm:pt>
    <dgm:pt modelId="{3F48C891-9E37-4404-A794-598C592A5F12}" type="sibTrans" cxnId="{77959376-2287-4A99-A4E5-9343C364ABB8}">
      <dgm:prSet/>
      <dgm:spPr/>
      <dgm:t>
        <a:bodyPr/>
        <a:lstStyle/>
        <a:p>
          <a:endParaRPr lang="fr-FR"/>
        </a:p>
      </dgm:t>
    </dgm:pt>
    <dgm:pt modelId="{28D0BF3B-372C-46CC-8E1A-F722A1E210EE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sociétaux</a:t>
          </a:r>
          <a:endParaRPr lang="fr-F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EA472F-EC1B-491F-A906-F90381EA23AF}" type="parTrans" cxnId="{B17AF87E-322C-4A4B-8CAC-5CD8417D8022}">
      <dgm:prSet/>
      <dgm:spPr/>
      <dgm:t>
        <a:bodyPr/>
        <a:lstStyle/>
        <a:p>
          <a:endParaRPr lang="fr-FR"/>
        </a:p>
      </dgm:t>
    </dgm:pt>
    <dgm:pt modelId="{FB6CECF0-DB20-4E3D-907D-FF9FCA5F6DCE}" type="sibTrans" cxnId="{B17AF87E-322C-4A4B-8CAC-5CD8417D8022}">
      <dgm:prSet/>
      <dgm:spPr/>
      <dgm:t>
        <a:bodyPr/>
        <a:lstStyle/>
        <a:p>
          <a:endParaRPr lang="fr-FR"/>
        </a:p>
      </dgm:t>
    </dgm:pt>
    <dgm:pt modelId="{1D76C27E-35A7-4E6C-9A41-DBE65640EFC2}" type="pres">
      <dgm:prSet presAssocID="{00910D03-0399-4618-B70B-DB725274F27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49BA0B0-5C91-4611-8DAA-0FB833E47EBE}" type="pres">
      <dgm:prSet presAssocID="{00910D03-0399-4618-B70B-DB725274F279}" presName="triangle1" presStyleLbl="node1" presStyleIdx="0" presStyleCnt="4" custLinFactNeighborX="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199DAF-D474-441D-AF0A-52289A59804F}" type="pres">
      <dgm:prSet presAssocID="{00910D03-0399-4618-B70B-DB725274F27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730F95-1C7D-4E23-92F9-1F65B1C1F3E6}" type="pres">
      <dgm:prSet presAssocID="{00910D03-0399-4618-B70B-DB725274F27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308779-4B6D-41D0-BBF7-6EA0E44CEA5D}" type="pres">
      <dgm:prSet presAssocID="{00910D03-0399-4618-B70B-DB725274F27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553C0B-D9B1-4DE6-BFA1-94B5B5DEE9F5}" type="presOf" srcId="{00910D03-0399-4618-B70B-DB725274F279}" destId="{1D76C27E-35A7-4E6C-9A41-DBE65640EFC2}" srcOrd="0" destOrd="0" presId="urn:microsoft.com/office/officeart/2005/8/layout/pyramid4"/>
    <dgm:cxn modelId="{CD19D988-94C9-4854-A4FF-137F6B994A97}" type="presOf" srcId="{ACB709F5-431C-4247-81CE-2E817208922C}" destId="{149BA0B0-5C91-4611-8DAA-0FB833E47EBE}" srcOrd="0" destOrd="0" presId="urn:microsoft.com/office/officeart/2005/8/layout/pyramid4"/>
    <dgm:cxn modelId="{77959376-2287-4A99-A4E5-9343C364ABB8}" srcId="{00910D03-0399-4618-B70B-DB725274F279}" destId="{DD1DD199-64C1-40AB-A707-567FC3EB8F71}" srcOrd="2" destOrd="0" parTransId="{74270372-204C-42CF-B468-773D7575D632}" sibTransId="{3F48C891-9E37-4404-A794-598C592A5F12}"/>
    <dgm:cxn modelId="{E18DA3E4-A0E9-4EC4-874B-99A2F2F9FB77}" type="presOf" srcId="{DD1DD199-64C1-40AB-A707-567FC3EB8F71}" destId="{1E730F95-1C7D-4E23-92F9-1F65B1C1F3E6}" srcOrd="0" destOrd="0" presId="urn:microsoft.com/office/officeart/2005/8/layout/pyramid4"/>
    <dgm:cxn modelId="{487236E4-A5AE-4F41-A0A0-F371A9D47B2D}" srcId="{00910D03-0399-4618-B70B-DB725274F279}" destId="{ACB709F5-431C-4247-81CE-2E817208922C}" srcOrd="0" destOrd="0" parTransId="{134A76FC-D22E-4556-A956-1C51BE615498}" sibTransId="{4B9D9475-C812-464A-B349-9EF64F849885}"/>
    <dgm:cxn modelId="{B0599A73-B580-4069-A5C7-B8DFDE6110B8}" srcId="{00910D03-0399-4618-B70B-DB725274F279}" destId="{004E07B5-0F86-4EF2-A5BE-7F811F46668D}" srcOrd="1" destOrd="0" parTransId="{254FA401-CD30-430D-9ECA-15FAF86987BE}" sibTransId="{53E3AA7D-F548-4CFF-A3E1-6870FD31AAAC}"/>
    <dgm:cxn modelId="{8EC6822B-629A-4B14-A445-41E693183F50}" type="presOf" srcId="{28D0BF3B-372C-46CC-8E1A-F722A1E210EE}" destId="{CE308779-4B6D-41D0-BBF7-6EA0E44CEA5D}" srcOrd="0" destOrd="0" presId="urn:microsoft.com/office/officeart/2005/8/layout/pyramid4"/>
    <dgm:cxn modelId="{98D36B9E-3A18-4AF1-8D6B-47782DCC0F84}" type="presOf" srcId="{004E07B5-0F86-4EF2-A5BE-7F811F46668D}" destId="{E7199DAF-D474-441D-AF0A-52289A59804F}" srcOrd="0" destOrd="0" presId="urn:microsoft.com/office/officeart/2005/8/layout/pyramid4"/>
    <dgm:cxn modelId="{B17AF87E-322C-4A4B-8CAC-5CD8417D8022}" srcId="{00910D03-0399-4618-B70B-DB725274F279}" destId="{28D0BF3B-372C-46CC-8E1A-F722A1E210EE}" srcOrd="3" destOrd="0" parTransId="{27EA472F-EC1B-491F-A906-F90381EA23AF}" sibTransId="{FB6CECF0-DB20-4E3D-907D-FF9FCA5F6DCE}"/>
    <dgm:cxn modelId="{66DC8032-CA91-4FB0-B6F3-3560536E2769}" type="presParOf" srcId="{1D76C27E-35A7-4E6C-9A41-DBE65640EFC2}" destId="{149BA0B0-5C91-4611-8DAA-0FB833E47EBE}" srcOrd="0" destOrd="0" presId="urn:microsoft.com/office/officeart/2005/8/layout/pyramid4"/>
    <dgm:cxn modelId="{8FA6EE20-CE37-4C87-B561-77C6EBFFA219}" type="presParOf" srcId="{1D76C27E-35A7-4E6C-9A41-DBE65640EFC2}" destId="{E7199DAF-D474-441D-AF0A-52289A59804F}" srcOrd="1" destOrd="0" presId="urn:microsoft.com/office/officeart/2005/8/layout/pyramid4"/>
    <dgm:cxn modelId="{B233A6F5-F02C-4711-AE41-A81E62DFA93A}" type="presParOf" srcId="{1D76C27E-35A7-4E6C-9A41-DBE65640EFC2}" destId="{1E730F95-1C7D-4E23-92F9-1F65B1C1F3E6}" srcOrd="2" destOrd="0" presId="urn:microsoft.com/office/officeart/2005/8/layout/pyramid4"/>
    <dgm:cxn modelId="{0A8CEAFD-0112-4E76-BA00-828B2BF20138}" type="presParOf" srcId="{1D76C27E-35A7-4E6C-9A41-DBE65640EFC2}" destId="{CE308779-4B6D-41D0-BBF7-6EA0E44CEA5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19C37B-74CE-C348-B437-4164C421DDAE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054CAE-FC69-2A47-A7D4-43CE968F5570}">
      <dgm:prSet phldrT="[Texte]"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choix de carrière des femmes (ancre de carrière Schein)</a:t>
          </a:r>
        </a:p>
      </dgm:t>
    </dgm:pt>
    <dgm:pt modelId="{AFEF7E08-C708-224C-A82C-7729F20032A2}" type="parTrans" cxnId="{6F754F17-C55D-9041-B4E7-3E7C755BDFFD}">
      <dgm:prSet/>
      <dgm:spPr/>
      <dgm:t>
        <a:bodyPr/>
        <a:lstStyle/>
        <a:p>
          <a:endParaRPr lang="fr-FR"/>
        </a:p>
      </dgm:t>
    </dgm:pt>
    <dgm:pt modelId="{1F699AD2-4448-7644-A429-425F096136E9}" type="sibTrans" cxnId="{6F754F17-C55D-9041-B4E7-3E7C755BDFFD}">
      <dgm:prSet/>
      <dgm:spPr/>
      <dgm:t>
        <a:bodyPr/>
        <a:lstStyle/>
        <a:p>
          <a:endParaRPr lang="fr-FR"/>
        </a:p>
      </dgm:t>
    </dgm:pt>
    <dgm:pt modelId="{3A02BE5E-F83E-694E-A6D9-77D0905B3E4B}">
      <dgm:prSet phldrT="[Texte]" custT="1"/>
      <dgm:spPr/>
      <dgm:t>
        <a:bodyPr/>
        <a:lstStyle/>
        <a:p>
          <a:r>
            <a:rPr lang="fr-F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individuels – âge – comparaison générationnelle</a:t>
          </a:r>
        </a:p>
      </dgm:t>
    </dgm:pt>
    <dgm:pt modelId="{3CA01EED-6FB9-1F4A-B5F4-48529A2CABA6}" type="parTrans" cxnId="{46B75840-D384-E040-B539-EA3C756CEDF6}">
      <dgm:prSet/>
      <dgm:spPr/>
      <dgm:t>
        <a:bodyPr/>
        <a:lstStyle/>
        <a:p>
          <a:endParaRPr lang="fr-FR"/>
        </a:p>
      </dgm:t>
    </dgm:pt>
    <dgm:pt modelId="{88862D83-C482-6F43-994B-B44F1CF6066D}" type="sibTrans" cxnId="{46B75840-D384-E040-B539-EA3C756CEDF6}">
      <dgm:prSet/>
      <dgm:spPr/>
      <dgm:t>
        <a:bodyPr/>
        <a:lstStyle/>
        <a:p>
          <a:endParaRPr lang="fr-FR"/>
        </a:p>
      </dgm:t>
    </dgm:pt>
    <dgm:pt modelId="{6EA6D5B3-639B-3346-ABE2-F272B0F62D1F}">
      <dgm:prSet phldrT="[Texte]" custT="1"/>
      <dgm:spPr/>
      <dgm:t>
        <a:bodyPr/>
        <a:lstStyle/>
        <a:p>
          <a:r>
            <a:rPr lang="fr-F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organisationnels</a:t>
          </a:r>
        </a:p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(secteur professionnel (GE/PME/ etc.) / statut emploi </a:t>
          </a:r>
          <a:r>
            <a:rPr lang="fr-F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(emploi public, emploi privé, indépendant</a:t>
          </a:r>
          <a:r>
            <a:rPr lang="fr-FR" sz="1600" dirty="0" smtClean="0">
              <a:solidFill>
                <a:schemeClr val="tx1"/>
              </a:solidFill>
            </a:rPr>
            <a:t>)</a:t>
          </a:r>
          <a:endParaRPr lang="fr-FR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E37D2-4956-9140-BD27-902D2E67183E}" type="parTrans" cxnId="{435E7D1E-581D-9A45-95F5-E20EBB679203}">
      <dgm:prSet/>
      <dgm:spPr/>
      <dgm:t>
        <a:bodyPr/>
        <a:lstStyle/>
        <a:p>
          <a:endParaRPr lang="fr-FR"/>
        </a:p>
      </dgm:t>
    </dgm:pt>
    <dgm:pt modelId="{AF553F90-ED03-C948-B749-199D3E3BC316}" type="sibTrans" cxnId="{435E7D1E-581D-9A45-95F5-E20EBB679203}">
      <dgm:prSet/>
      <dgm:spPr/>
      <dgm:t>
        <a:bodyPr/>
        <a:lstStyle/>
        <a:p>
          <a:endParaRPr lang="fr-FR"/>
        </a:p>
      </dgm:t>
    </dgm:pt>
    <dgm:pt modelId="{1F8ED509-571C-A540-A3F4-43C3085FDF86}">
      <dgm:prSet phldrT="[Texte]" custT="1"/>
      <dgm:spPr/>
      <dgm:t>
        <a:bodyPr/>
        <a:lstStyle/>
        <a:p>
          <a:r>
            <a:rPr lang="fr-F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sociétaux</a:t>
          </a:r>
        </a:p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(lois / économique/ position femmes société </a:t>
          </a:r>
          <a:r>
            <a:rPr lang="fr-F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congolaise </a:t>
          </a:r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 religion</a:t>
          </a:r>
        </a:p>
      </dgm:t>
    </dgm:pt>
    <dgm:pt modelId="{3D24C08D-0570-7A44-923A-2A9678D68C76}" type="parTrans" cxnId="{EDC5FAB6-A945-D345-B051-0B0F19BA9CF5}">
      <dgm:prSet/>
      <dgm:spPr/>
      <dgm:t>
        <a:bodyPr/>
        <a:lstStyle/>
        <a:p>
          <a:endParaRPr lang="fr-FR"/>
        </a:p>
      </dgm:t>
    </dgm:pt>
    <dgm:pt modelId="{D1F40DC4-54B2-5B42-BECF-064B8B43617B}" type="sibTrans" cxnId="{EDC5FAB6-A945-D345-B051-0B0F19BA9CF5}">
      <dgm:prSet/>
      <dgm:spPr/>
      <dgm:t>
        <a:bodyPr/>
        <a:lstStyle/>
        <a:p>
          <a:endParaRPr lang="fr-FR"/>
        </a:p>
      </dgm:t>
    </dgm:pt>
    <dgm:pt modelId="{B6649FE7-FF0D-4F4C-940C-ECEFD4CF806A}" type="pres">
      <dgm:prSet presAssocID="{B119C37B-74CE-C348-B437-4164C421DD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567B70E-E3FA-5D45-8647-E3FB1FB3F06E}" type="pres">
      <dgm:prSet presAssocID="{2F054CAE-FC69-2A47-A7D4-43CE968F5570}" presName="centerShape" presStyleLbl="node0" presStyleIdx="0" presStyleCnt="1"/>
      <dgm:spPr/>
      <dgm:t>
        <a:bodyPr/>
        <a:lstStyle/>
        <a:p>
          <a:endParaRPr lang="fr-FR"/>
        </a:p>
      </dgm:t>
    </dgm:pt>
    <dgm:pt modelId="{F944B8A9-40E4-EA4F-AF1E-A3878A44FB33}" type="pres">
      <dgm:prSet presAssocID="{3CA01EED-6FB9-1F4A-B5F4-48529A2CABA6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67028394-FF73-1F4A-96BC-FC75BF9AD3D5}" type="pres">
      <dgm:prSet presAssocID="{3A02BE5E-F83E-694E-A6D9-77D0905B3E4B}" presName="node" presStyleLbl="node1" presStyleIdx="0" presStyleCnt="3" custRadScaleRad="107138" custRadScaleInc="-50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95F731-ECC8-AF46-B517-4676345AB7DD}" type="pres">
      <dgm:prSet presAssocID="{11BE37D2-4956-9140-BD27-902D2E67183E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EB262BFB-4BFB-B04F-9EE1-B7C5556E986D}" type="pres">
      <dgm:prSet presAssocID="{6EA6D5B3-639B-3346-ABE2-F272B0F62D1F}" presName="node" presStyleLbl="node1" presStyleIdx="1" presStyleCnt="3" custScaleX="1165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59E37F-89ED-C64B-91D6-376580CDA0DF}" type="pres">
      <dgm:prSet presAssocID="{3D24C08D-0570-7A44-923A-2A9678D68C76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1B2A9850-B41F-3B42-934B-47DDE6947D70}" type="pres">
      <dgm:prSet presAssocID="{1F8ED509-571C-A540-A3F4-43C3085FDF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F754F17-C55D-9041-B4E7-3E7C755BDFFD}" srcId="{B119C37B-74CE-C348-B437-4164C421DDAE}" destId="{2F054CAE-FC69-2A47-A7D4-43CE968F5570}" srcOrd="0" destOrd="0" parTransId="{AFEF7E08-C708-224C-A82C-7729F20032A2}" sibTransId="{1F699AD2-4448-7644-A429-425F096136E9}"/>
    <dgm:cxn modelId="{D55A1794-4AF2-3A4A-8956-BB8F865EE021}" type="presOf" srcId="{B119C37B-74CE-C348-B437-4164C421DDAE}" destId="{B6649FE7-FF0D-4F4C-940C-ECEFD4CF806A}" srcOrd="0" destOrd="0" presId="urn:microsoft.com/office/officeart/2005/8/layout/radial4"/>
    <dgm:cxn modelId="{435E7D1E-581D-9A45-95F5-E20EBB679203}" srcId="{2F054CAE-FC69-2A47-A7D4-43CE968F5570}" destId="{6EA6D5B3-639B-3346-ABE2-F272B0F62D1F}" srcOrd="1" destOrd="0" parTransId="{11BE37D2-4956-9140-BD27-902D2E67183E}" sibTransId="{AF553F90-ED03-C948-B749-199D3E3BC316}"/>
    <dgm:cxn modelId="{13333035-74D2-8B46-9AC2-03B492D7A4CA}" type="presOf" srcId="{1F8ED509-571C-A540-A3F4-43C3085FDF86}" destId="{1B2A9850-B41F-3B42-934B-47DDE6947D70}" srcOrd="0" destOrd="0" presId="urn:microsoft.com/office/officeart/2005/8/layout/radial4"/>
    <dgm:cxn modelId="{ED5AA74D-FC2D-B441-B892-57C3CC290DEB}" type="presOf" srcId="{6EA6D5B3-639B-3346-ABE2-F272B0F62D1F}" destId="{EB262BFB-4BFB-B04F-9EE1-B7C5556E986D}" srcOrd="0" destOrd="0" presId="urn:microsoft.com/office/officeart/2005/8/layout/radial4"/>
    <dgm:cxn modelId="{46B75840-D384-E040-B539-EA3C756CEDF6}" srcId="{2F054CAE-FC69-2A47-A7D4-43CE968F5570}" destId="{3A02BE5E-F83E-694E-A6D9-77D0905B3E4B}" srcOrd="0" destOrd="0" parTransId="{3CA01EED-6FB9-1F4A-B5F4-48529A2CABA6}" sibTransId="{88862D83-C482-6F43-994B-B44F1CF6066D}"/>
    <dgm:cxn modelId="{3223220D-E375-2247-A545-242D7CA19AE2}" type="presOf" srcId="{2F054CAE-FC69-2A47-A7D4-43CE968F5570}" destId="{3567B70E-E3FA-5D45-8647-E3FB1FB3F06E}" srcOrd="0" destOrd="0" presId="urn:microsoft.com/office/officeart/2005/8/layout/radial4"/>
    <dgm:cxn modelId="{C74FEF6E-D685-B340-82DA-860E125118FB}" type="presOf" srcId="{3CA01EED-6FB9-1F4A-B5F4-48529A2CABA6}" destId="{F944B8A9-40E4-EA4F-AF1E-A3878A44FB33}" srcOrd="0" destOrd="0" presId="urn:microsoft.com/office/officeart/2005/8/layout/radial4"/>
    <dgm:cxn modelId="{EDC5FAB6-A945-D345-B051-0B0F19BA9CF5}" srcId="{2F054CAE-FC69-2A47-A7D4-43CE968F5570}" destId="{1F8ED509-571C-A540-A3F4-43C3085FDF86}" srcOrd="2" destOrd="0" parTransId="{3D24C08D-0570-7A44-923A-2A9678D68C76}" sibTransId="{D1F40DC4-54B2-5B42-BECF-064B8B43617B}"/>
    <dgm:cxn modelId="{BCF09B74-1198-0B41-ABFB-84C216EFC4B5}" type="presOf" srcId="{3A02BE5E-F83E-694E-A6D9-77D0905B3E4B}" destId="{67028394-FF73-1F4A-96BC-FC75BF9AD3D5}" srcOrd="0" destOrd="0" presId="urn:microsoft.com/office/officeart/2005/8/layout/radial4"/>
    <dgm:cxn modelId="{971EABDD-DD6E-8E41-945C-BB055807AB1E}" type="presOf" srcId="{11BE37D2-4956-9140-BD27-902D2E67183E}" destId="{9B95F731-ECC8-AF46-B517-4676345AB7DD}" srcOrd="0" destOrd="0" presId="urn:microsoft.com/office/officeart/2005/8/layout/radial4"/>
    <dgm:cxn modelId="{FDF036E1-638E-CF4C-AC9E-919BCDB42890}" type="presOf" srcId="{3D24C08D-0570-7A44-923A-2A9678D68C76}" destId="{8F59E37F-89ED-C64B-91D6-376580CDA0DF}" srcOrd="0" destOrd="0" presId="urn:microsoft.com/office/officeart/2005/8/layout/radial4"/>
    <dgm:cxn modelId="{56B85C10-CF5C-2D49-AA88-F93DAD097FEF}" type="presParOf" srcId="{B6649FE7-FF0D-4F4C-940C-ECEFD4CF806A}" destId="{3567B70E-E3FA-5D45-8647-E3FB1FB3F06E}" srcOrd="0" destOrd="0" presId="urn:microsoft.com/office/officeart/2005/8/layout/radial4"/>
    <dgm:cxn modelId="{A303B7C1-078B-944D-9F32-2AD98CC3016C}" type="presParOf" srcId="{B6649FE7-FF0D-4F4C-940C-ECEFD4CF806A}" destId="{F944B8A9-40E4-EA4F-AF1E-A3878A44FB33}" srcOrd="1" destOrd="0" presId="urn:microsoft.com/office/officeart/2005/8/layout/radial4"/>
    <dgm:cxn modelId="{B9689769-662D-9E44-BC4A-97B736E059DD}" type="presParOf" srcId="{B6649FE7-FF0D-4F4C-940C-ECEFD4CF806A}" destId="{67028394-FF73-1F4A-96BC-FC75BF9AD3D5}" srcOrd="2" destOrd="0" presId="urn:microsoft.com/office/officeart/2005/8/layout/radial4"/>
    <dgm:cxn modelId="{38A369BD-7C5E-B34A-9A56-A763A8055119}" type="presParOf" srcId="{B6649FE7-FF0D-4F4C-940C-ECEFD4CF806A}" destId="{9B95F731-ECC8-AF46-B517-4676345AB7DD}" srcOrd="3" destOrd="0" presId="urn:microsoft.com/office/officeart/2005/8/layout/radial4"/>
    <dgm:cxn modelId="{62EAB9F8-47AF-F74A-9CF9-9EFCF17AF6E2}" type="presParOf" srcId="{B6649FE7-FF0D-4F4C-940C-ECEFD4CF806A}" destId="{EB262BFB-4BFB-B04F-9EE1-B7C5556E986D}" srcOrd="4" destOrd="0" presId="urn:microsoft.com/office/officeart/2005/8/layout/radial4"/>
    <dgm:cxn modelId="{0311DD1E-A3D8-1D41-A21C-D3B3EB2A6CE8}" type="presParOf" srcId="{B6649FE7-FF0D-4F4C-940C-ECEFD4CF806A}" destId="{8F59E37F-89ED-C64B-91D6-376580CDA0DF}" srcOrd="5" destOrd="0" presId="urn:microsoft.com/office/officeart/2005/8/layout/radial4"/>
    <dgm:cxn modelId="{5C8D9598-95D7-9D46-B1FE-1AE411C0B61B}" type="presParOf" srcId="{B6649FE7-FF0D-4F4C-940C-ECEFD4CF806A}" destId="{1B2A9850-B41F-3B42-934B-47DDE6947D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BA0B0-5C91-4611-8DAA-0FB833E47EBE}">
      <dsp:nvSpPr>
        <dsp:cNvPr id="0" name=""/>
        <dsp:cNvSpPr/>
      </dsp:nvSpPr>
      <dsp:spPr>
        <a:xfrm>
          <a:off x="2836995" y="0"/>
          <a:ext cx="2448272" cy="24482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Individuels</a:t>
          </a: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9063" y="1224136"/>
        <a:ext cx="1224136" cy="1224136"/>
      </dsp:txXfrm>
    </dsp:sp>
    <dsp:sp modelId="{E7199DAF-D474-441D-AF0A-52289A59804F}">
      <dsp:nvSpPr>
        <dsp:cNvPr id="0" name=""/>
        <dsp:cNvSpPr/>
      </dsp:nvSpPr>
      <dsp:spPr>
        <a:xfrm>
          <a:off x="1611634" y="2448272"/>
          <a:ext cx="2448272" cy="24482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Organisationnels</a:t>
          </a: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3702" y="3672408"/>
        <a:ext cx="1224136" cy="1224136"/>
      </dsp:txXfrm>
    </dsp:sp>
    <dsp:sp modelId="{1E730F95-1C7D-4E23-92F9-1F65B1C1F3E6}">
      <dsp:nvSpPr>
        <dsp:cNvPr id="0" name=""/>
        <dsp:cNvSpPr/>
      </dsp:nvSpPr>
      <dsp:spPr>
        <a:xfrm rot="10800000">
          <a:off x="2835770" y="2448272"/>
          <a:ext cx="2448272" cy="24482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Genre</a:t>
          </a:r>
          <a:endParaRPr lang="fr-F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447838" y="2448272"/>
        <a:ext cx="1224136" cy="1224136"/>
      </dsp:txXfrm>
    </dsp:sp>
    <dsp:sp modelId="{CE308779-4B6D-41D0-BBF7-6EA0E44CEA5D}">
      <dsp:nvSpPr>
        <dsp:cNvPr id="0" name=""/>
        <dsp:cNvSpPr/>
      </dsp:nvSpPr>
      <dsp:spPr>
        <a:xfrm>
          <a:off x="4059907" y="2448272"/>
          <a:ext cx="2448272" cy="24482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sociétaux</a:t>
          </a:r>
          <a:endParaRPr lang="fr-F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1975" y="3672408"/>
        <a:ext cx="1224136" cy="122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7B70E-E3FA-5D45-8647-E3FB1FB3F06E}">
      <dsp:nvSpPr>
        <dsp:cNvPr id="0" name=""/>
        <dsp:cNvSpPr/>
      </dsp:nvSpPr>
      <dsp:spPr>
        <a:xfrm>
          <a:off x="2445004" y="2582685"/>
          <a:ext cx="2024718" cy="2024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choix de carrière des femmes (ancre de carrière Schein)</a:t>
          </a:r>
        </a:p>
      </dsp:txBody>
      <dsp:txXfrm>
        <a:off x="2741517" y="2879198"/>
        <a:ext cx="1431692" cy="1431692"/>
      </dsp:txXfrm>
    </dsp:sp>
    <dsp:sp modelId="{F944B8A9-40E4-EA4F-AF1E-A3878A44FB33}">
      <dsp:nvSpPr>
        <dsp:cNvPr id="0" name=""/>
        <dsp:cNvSpPr/>
      </dsp:nvSpPr>
      <dsp:spPr>
        <a:xfrm rot="12761378">
          <a:off x="815583" y="2203373"/>
          <a:ext cx="1845529" cy="577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28394-FF73-1F4A-96BC-FC75BF9AD3D5}">
      <dsp:nvSpPr>
        <dsp:cNvPr id="0" name=""/>
        <dsp:cNvSpPr/>
      </dsp:nvSpPr>
      <dsp:spPr>
        <a:xfrm>
          <a:off x="0" y="1224128"/>
          <a:ext cx="1923482" cy="153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individuels – âge – comparaison générationnelle</a:t>
          </a:r>
        </a:p>
      </dsp:txBody>
      <dsp:txXfrm>
        <a:off x="45070" y="1269198"/>
        <a:ext cx="1833342" cy="1448646"/>
      </dsp:txXfrm>
    </dsp:sp>
    <dsp:sp modelId="{9B95F731-ECC8-AF46-B517-4676345AB7DD}">
      <dsp:nvSpPr>
        <dsp:cNvPr id="0" name=""/>
        <dsp:cNvSpPr/>
      </dsp:nvSpPr>
      <dsp:spPr>
        <a:xfrm rot="16200000">
          <a:off x="2601106" y="1338235"/>
          <a:ext cx="1712514" cy="577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62BFB-4BFB-B04F-9EE1-B7C5556E986D}">
      <dsp:nvSpPr>
        <dsp:cNvPr id="0" name=""/>
        <dsp:cNvSpPr/>
      </dsp:nvSpPr>
      <dsp:spPr>
        <a:xfrm>
          <a:off x="2336060" y="1107"/>
          <a:ext cx="2242607" cy="153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organisationnels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(secteur professionnel (GE/PME/ etc.) / statut emploi </a:t>
          </a:r>
          <a:r>
            <a:rPr lang="fr-FR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(emploi public, emploi privé, indépendant</a:t>
          </a:r>
          <a:r>
            <a:rPr lang="fr-FR" sz="1600" kern="1200" dirty="0" smtClean="0">
              <a:solidFill>
                <a:schemeClr val="tx1"/>
              </a:solidFill>
            </a:rPr>
            <a:t>)</a:t>
          </a:r>
          <a:endParaRPr lang="fr-FR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1130" y="46177"/>
        <a:ext cx="2152467" cy="1448646"/>
      </dsp:txXfrm>
    </dsp:sp>
    <dsp:sp modelId="{8F59E37F-89ED-C64B-91D6-376580CDA0DF}">
      <dsp:nvSpPr>
        <dsp:cNvPr id="0" name=""/>
        <dsp:cNvSpPr/>
      </dsp:nvSpPr>
      <dsp:spPr>
        <a:xfrm rot="19500000">
          <a:off x="4213432" y="2177559"/>
          <a:ext cx="1712514" cy="577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A9850-B41F-3B42-934B-47DDE6947D70}">
      <dsp:nvSpPr>
        <dsp:cNvPr id="0" name=""/>
        <dsp:cNvSpPr/>
      </dsp:nvSpPr>
      <dsp:spPr>
        <a:xfrm>
          <a:off x="4809353" y="1205559"/>
          <a:ext cx="1923482" cy="153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Facteurs </a:t>
          </a: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sociétaux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(lois / économique/ position femmes société </a:t>
          </a:r>
          <a:r>
            <a:rPr lang="fr-FR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congolaise </a:t>
          </a: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 religion</a:t>
          </a:r>
        </a:p>
      </dsp:txBody>
      <dsp:txXfrm>
        <a:off x="4854423" y="1250629"/>
        <a:ext cx="1833342" cy="1448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F5778-9ED0-4830-BAE5-36F4F06D30F3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0E68-D2A2-4D46-AFFE-5A80DD2B8A9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4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3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846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17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87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182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55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80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96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2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63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D7F6-2F85-46BE-8CFA-49878678CA3B}" type="datetimeFigureOut">
              <a:rPr lang="fr-FR" smtClean="0"/>
              <a:t>07/06/2021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5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06531"/>
            <a:ext cx="8064896" cy="432048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Trajectoires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professionnelles des femmes diplômées d’enseignement supérieur en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RDC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16016" y="4365104"/>
            <a:ext cx="3826851" cy="1538559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r"/>
            <a:r>
              <a:rPr lang="fr-FR" dirty="0"/>
              <a:t>Projet de thèse</a:t>
            </a:r>
          </a:p>
          <a:p>
            <a:pPr algn="r"/>
            <a:r>
              <a:rPr lang="fr-FR" dirty="0"/>
              <a:t>Présenté par</a:t>
            </a:r>
          </a:p>
          <a:p>
            <a:pPr algn="r"/>
            <a:r>
              <a:rPr lang="fr-FR" b="1" dirty="0"/>
              <a:t>Sara KITENGE MANINGO</a:t>
            </a:r>
          </a:p>
          <a:p>
            <a:pPr algn="r"/>
            <a:r>
              <a:rPr lang="fr-FR" b="1" dirty="0"/>
              <a:t>Promoteur : Professeure Annie Cornet</a:t>
            </a:r>
          </a:p>
          <a:p>
            <a:pPr algn="r"/>
            <a:endParaRPr lang="fr-FR" b="1" dirty="0"/>
          </a:p>
        </p:txBody>
      </p:sp>
      <p:pic>
        <p:nvPicPr>
          <p:cNvPr id="4" name="Image 3" descr="RÃ©sultat de recherche d'images pour &quot;logo de l'universitÃ© de LiÃ¨ge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22" y="4653136"/>
            <a:ext cx="1610995" cy="907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9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Originalité de la recherche</a:t>
            </a:r>
            <a:endParaRPr lang="fr-B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84784"/>
            <a:ext cx="7488831" cy="4752528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L’originalité de cette étude réside dans le fait que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 modèle théorique combine la 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théorie d’ancres de carrière de Schein 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(Schein, 1996)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celle de GOS de (E. Fagenson, 1990) en tenant compte des facteurs de contexte de la RDC. </a:t>
            </a:r>
          </a:p>
          <a:p>
            <a:pPr marL="0" indent="0" algn="just">
              <a:buNone/>
            </a:pPr>
            <a:endPara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 cherchons proposer un nouveau modèle d’ancres de carrière enraciné en africain subsaharienne et dans le genre (Kamdem, Chevalier, &amp; Payaud, 2020).</a:t>
            </a:r>
          </a:p>
          <a:p>
            <a:pPr marL="0" indent="0" algn="just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47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 modèle d’analyse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82922"/>
              </p:ext>
            </p:extLst>
          </p:nvPr>
        </p:nvGraphicFramePr>
        <p:xfrm>
          <a:off x="1619672" y="1556792"/>
          <a:ext cx="69147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892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Epistémologie pragmatiste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’épistémologie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pragmatiste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prend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compte la géographie, la démographie, les cultures, les structures familiales et sociales, les traditions.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amène à mettre en dialogue les connaissances du Nord et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Sud, afin de proposer les améliorations possibles et les dépassements, en vue des fins explicitées (Kamdem et al., 2020).</a:t>
            </a:r>
          </a:p>
        </p:txBody>
      </p:sp>
    </p:spTree>
    <p:extLst>
      <p:ext uri="{BB962C8B-B14F-4D97-AF65-F5344CB8AC3E}">
        <p14:creationId xmlns:p14="http://schemas.microsoft.com/office/powerpoint/2010/main" val="279856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1942410" y="274320"/>
            <a:ext cx="6600451" cy="911589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599" y="1185910"/>
            <a:ext cx="7571261" cy="567209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87624" y="1296537"/>
            <a:ext cx="2736303" cy="1215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 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épistémologique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297" y="2717426"/>
            <a:ext cx="2788630" cy="80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292079" y="5095706"/>
            <a:ext cx="3250781" cy="853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Entretiens semi-directifs</a:t>
            </a:r>
            <a:endParaRPr lang="fr-F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2765" y="2860766"/>
            <a:ext cx="3280095" cy="1019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(récits de vie)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2080" y="1296537"/>
            <a:ext cx="3250780" cy="1338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B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Pragmatiste</a:t>
            </a: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8314" y="5976582"/>
            <a:ext cx="2736302" cy="808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des données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2295" y="4971950"/>
            <a:ext cx="2736303" cy="777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de collecte des données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06762" y="6093296"/>
            <a:ext cx="3236097" cy="589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contenu</a:t>
            </a:r>
          </a:p>
        </p:txBody>
      </p:sp>
      <p:cxnSp>
        <p:nvCxnSpPr>
          <p:cNvPr id="14" name="Connecteur droit avec flèche 13"/>
          <p:cNvCxnSpPr>
            <a:stCxn id="4" idx="3"/>
          </p:cNvCxnSpPr>
          <p:nvPr/>
        </p:nvCxnSpPr>
        <p:spPr>
          <a:xfrm flipV="1">
            <a:off x="3923927" y="1875198"/>
            <a:ext cx="1353190" cy="289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818596" y="3271787"/>
            <a:ext cx="1413451" cy="105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3829509" y="5423415"/>
            <a:ext cx="1479551" cy="99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871599" y="6252505"/>
            <a:ext cx="139116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513873" y="2501510"/>
            <a:ext cx="0" cy="2253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541395" y="3587208"/>
            <a:ext cx="3742" cy="3194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12295" y="3840481"/>
            <a:ext cx="2736304" cy="885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Echantillon</a:t>
            </a:r>
            <a:endParaRPr lang="fr-F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77117" y="4073824"/>
            <a:ext cx="3265743" cy="855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femmes diplômées de l’ESU</a:t>
            </a:r>
            <a:endParaRPr lang="fr-B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3829509" y="4467915"/>
            <a:ext cx="1413451" cy="105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9" idx="0"/>
          </p:cNvCxnSpPr>
          <p:nvPr/>
        </p:nvCxnSpPr>
        <p:spPr>
          <a:xfrm flipH="1">
            <a:off x="2526465" y="5570043"/>
            <a:ext cx="24672" cy="4065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9" idx="2"/>
            <a:endCxn id="10" idx="0"/>
          </p:cNvCxnSpPr>
          <p:nvPr/>
        </p:nvCxnSpPr>
        <p:spPr>
          <a:xfrm>
            <a:off x="2580447" y="4725835"/>
            <a:ext cx="0" cy="2461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379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pPr algn="ctr"/>
            <a:r>
              <a:rPr lang="fr-B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Premiers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484784"/>
            <a:ext cx="6806049" cy="4426438"/>
          </a:xfrm>
        </p:spPr>
        <p:txBody>
          <a:bodyPr>
            <a:normAutofit/>
          </a:bodyPr>
          <a:lstStyle/>
          <a:p>
            <a:pPr algn="just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individuels : 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CVP/VF; Présence </a:t>
            </a: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enfants en bas-âges ; </a:t>
            </a:r>
            <a:r>
              <a:rPr lang="fr-B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jalousie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soutien familial; </a:t>
            </a:r>
            <a:r>
              <a:rPr lang="fr-B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appartenance tribale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confiance en soi.</a:t>
            </a: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organisationnels : organisation de travail; politique 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RH. </a:t>
            </a:r>
          </a:p>
          <a:p>
            <a:pPr algn="just"/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</a:t>
            </a: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sociétaux: niveau de salaire des ménages; </a:t>
            </a:r>
            <a:r>
              <a:rPr lang="fr-B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croyances </a:t>
            </a:r>
            <a:r>
              <a:rPr lang="fr-B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religieuses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9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Premiers Résultats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Ancres </a:t>
            </a:r>
            <a:r>
              <a:rPr lang="fr-B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carrière: </a:t>
            </a: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 et la créativité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(-35, 35-50 ans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fr-B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 de devoir à la </a:t>
            </a:r>
            <a:r>
              <a:rPr lang="fr-B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famille et défi pur </a:t>
            </a:r>
            <a:r>
              <a:rPr lang="fr-B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(+50 ans</a:t>
            </a:r>
            <a:r>
              <a:rPr lang="fr-B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BE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B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Croyances religieuses</a:t>
            </a:r>
          </a:p>
          <a:p>
            <a:pPr algn="just">
              <a:buFontTx/>
              <a:buChar char="-"/>
            </a:pPr>
            <a:r>
              <a:rPr lang="fr-B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7598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 managériale et théorique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3" y="2133600"/>
            <a:ext cx="6914728" cy="4247728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 managériale:</a:t>
            </a: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Attirer et fidéliser les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femmes au sein des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 théorique: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d’ancres de carrière contextualisé en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Afrique.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4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Limites et perspectives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Limites: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généralisation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résultats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(Méthodologie qualitative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Rareté littérature africaine sur le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sujet.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Perspective: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Nécessité recherche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84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2416" y="1268761"/>
            <a:ext cx="6600451" cy="2520279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attention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2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5112568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/questions de recherche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Intérêt de la recherche</a:t>
            </a: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Revue de littérature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théorique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Originalité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 épistémologique </a:t>
            </a: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Premiers résultats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 managériale/théorique</a:t>
            </a: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Limites</a:t>
            </a: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43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 </a:t>
            </a:r>
            <a:endParaRPr lang="fr-F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Ségrégation verticale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Ségrégation horizontale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Carrière classique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Carrière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nomade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Trajectoire professionnelle</a:t>
            </a: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2E90C-46A2-DD42-B078-8053F461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/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de recherche</a:t>
            </a:r>
            <a:endParaRPr lang="fr-CN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40EA8A-F386-9443-96E8-C5AF15616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616" y="2136706"/>
            <a:ext cx="4032448" cy="395659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bjectifs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qui influencent leurs trajectoires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professionnelles des femmes en RDC.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ancres des carrières des femmes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RDC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CN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B73B12-B366-674B-81FA-CEADAF9C0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4048" y="2136706"/>
            <a:ext cx="3960439" cy="395659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uestions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les facteurs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influencent leurs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trajectoires professionnelles des femmes  en RDC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?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Quelles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les ancres de carrières des femmes en RDC ?</a:t>
            </a:r>
          </a:p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N" dirty="0"/>
          </a:p>
        </p:txBody>
      </p:sp>
    </p:spTree>
    <p:extLst>
      <p:ext uri="{BB962C8B-B14F-4D97-AF65-F5344CB8AC3E}">
        <p14:creationId xmlns:p14="http://schemas.microsoft.com/office/powerpoint/2010/main" val="2491080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/ Questions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1600" y="2136706"/>
            <a:ext cx="4175166" cy="3767397"/>
          </a:xfrm>
        </p:spPr>
        <p:txBody>
          <a:bodyPr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nouveau modèle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d’ancres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carrières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enraciné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Afrique Subsaharienne.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483165" cy="3767397"/>
          </a:xfrm>
        </p:spPr>
        <p:txBody>
          <a:bodyPr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de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d’ancres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carrières des femmes enracinées en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Afrique Subsaharienne, à proposer à la RDC?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65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Intérêt de la recherche</a:t>
            </a:r>
            <a:endParaRPr lang="fr-F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tudes menées sur les carrières des femmes: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Pays du Nord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Cornet,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2020; Denave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2017; Gadrey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Gadrey,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Portela &amp; Signoretto,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Marry et al.,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Belghiti-Mahut et al.,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Dodeler &amp; Tremblay,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Gavray,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Zannad &amp; Galindo, 2016, etc. 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Afrique : Sahraoui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Bentaleb,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2020; R</a:t>
            </a:r>
            <a:r>
              <a:rPr lang="fr-FR" sz="2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ollinde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Marguerite, 2010; Thérèse Locoh, 2007.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Littérature facteurs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I/O/S</a:t>
            </a:r>
            <a:endParaRPr lang="fr-B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3" y="1484784"/>
            <a:ext cx="7274767" cy="5112568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individuels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maternité,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enfants 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bas-âges, CVP/VF, etc.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(Cornet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 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Gadrey &amp; Gadrey, 2017; N. Dodeler &amp; Tremblay,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2014; etc.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organisationnels: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pratiques GRH, organisation du travail, politique RH (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Cornet, 2020;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Sahraoui Bentaleb, 2020; Denave, 2017; Marry et al., 2015; Dujardin et al., 2014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etc.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sociétaux: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de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sécurité, politiques publiques, lois,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situation économique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Cornet, 2020; Sahraoui Bentaleb, 2020;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Denave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2017; Dujardin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2014, etc. )</a:t>
            </a: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théorique :</a:t>
            </a:r>
            <a:b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théorie </a:t>
            </a:r>
            <a:r>
              <a:rPr lang="fr-B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 </a:t>
            </a:r>
            <a: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 Fagenson, 1990)</a:t>
            </a:r>
            <a:br>
              <a:rPr lang="fr-F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204767"/>
              </p:ext>
            </p:extLst>
          </p:nvPr>
        </p:nvGraphicFramePr>
        <p:xfrm>
          <a:off x="628650" y="1700808"/>
          <a:ext cx="811981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328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368152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Théorie d’ancre de carrière de Schein (1996)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700808"/>
            <a:ext cx="7488831" cy="4896544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Schein définit huit ancres de carrière qui déterminent le choix de carrière: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individus ancrés “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”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individus ancrés “compétence managériale”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individus orientés “ancre autonomie/indépendance”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individus ancrés “sécurité/stabilité”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Ceux qui ont l’ancre “créativité”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L’ancre “dévouement à une cause”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individus ancrés “défi pur” </a:t>
            </a: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personnes ancrées “qualité de vie”</a:t>
            </a:r>
            <a:endParaRPr lang="fr-FR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836</Words>
  <Application>Microsoft Office PowerPoint</Application>
  <PresentationFormat>Affichage à l'écran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Thème Office</vt:lpstr>
      <vt:lpstr> Trajectoires professionnelles des femmes diplômées d’enseignement supérieur en RDC  </vt:lpstr>
      <vt:lpstr>Plan de La présentation</vt:lpstr>
      <vt:lpstr>Contexte </vt:lpstr>
      <vt:lpstr>Objectifs / Questions de recherche</vt:lpstr>
      <vt:lpstr>Objectifs / Questions de recherche</vt:lpstr>
      <vt:lpstr>Intérêt de la recherche</vt:lpstr>
      <vt:lpstr>Littérature facteurs I/O/S</vt:lpstr>
      <vt:lpstr>Cadre théorique : la théorie GOS (E. Fagenson, 1990) </vt:lpstr>
      <vt:lpstr>Théorie d’ancre de carrière de Schein (1996)</vt:lpstr>
      <vt:lpstr>Originalité de la recherche</vt:lpstr>
      <vt:lpstr>Notre modèle d’analyse</vt:lpstr>
      <vt:lpstr>Epistémologie pragmatiste</vt:lpstr>
      <vt:lpstr>Méthodologie</vt:lpstr>
      <vt:lpstr>Premiers Résultats </vt:lpstr>
      <vt:lpstr>Premiers Résultats </vt:lpstr>
      <vt:lpstr>Implication managériale et théorique</vt:lpstr>
      <vt:lpstr>Limites et perspectives de recherche</vt:lpstr>
      <vt:lpstr>Merci pour votre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vie professionnelle des femmes en Afrique subsaharienne au travers des récits de vie</dc:title>
  <dc:creator>intel</dc:creator>
  <cp:lastModifiedBy>SARA KITENGE</cp:lastModifiedBy>
  <cp:revision>255</cp:revision>
  <dcterms:created xsi:type="dcterms:W3CDTF">2018-09-07T15:08:07Z</dcterms:created>
  <dcterms:modified xsi:type="dcterms:W3CDTF">2021-06-07T10:22:49Z</dcterms:modified>
</cp:coreProperties>
</file>