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72" r:id="rId5"/>
    <p:sldId id="273" r:id="rId6"/>
    <p:sldId id="446" r:id="rId7"/>
    <p:sldId id="369" r:id="rId8"/>
    <p:sldId id="368" r:id="rId9"/>
    <p:sldId id="434" r:id="rId10"/>
    <p:sldId id="260" r:id="rId11"/>
    <p:sldId id="457" r:id="rId12"/>
    <p:sldId id="413" r:id="rId13"/>
    <p:sldId id="412" r:id="rId14"/>
    <p:sldId id="305" r:id="rId15"/>
    <p:sldId id="315" r:id="rId16"/>
    <p:sldId id="445" r:id="rId17"/>
    <p:sldId id="447" r:id="rId18"/>
    <p:sldId id="456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E583"/>
    <a:srgbClr val="2FE845"/>
    <a:srgbClr val="5B9BD6"/>
    <a:srgbClr val="94F41A"/>
    <a:srgbClr val="46DEBF"/>
    <a:srgbClr val="FFC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3"/>
    <p:restoredTop sz="68058"/>
  </p:normalViewPr>
  <p:slideViewPr>
    <p:cSldViewPr snapToGrid="0" snapToObjects="1">
      <p:cViewPr varScale="1">
        <p:scale>
          <a:sx n="66" d="100"/>
          <a:sy n="66" d="100"/>
        </p:scale>
        <p:origin x="8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0C7D3E-DD9E-B24F-8194-C2C6D78E4384}" type="doc">
      <dgm:prSet loTypeId="urn:microsoft.com/office/officeart/2008/layout/VerticalCurvedList" loCatId="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B9AB86CD-CFB0-8246-9253-9601A2240009}">
      <dgm:prSet custT="1"/>
      <dgm:spPr/>
      <dgm:t>
        <a:bodyPr/>
        <a:lstStyle/>
        <a:p>
          <a:r>
            <a:rPr lang="fr-FR" sz="2400" dirty="0"/>
            <a:t>Une implémentation non anticipée et non préparée, sans intégration dans la stratégie de l’organisation</a:t>
          </a:r>
          <a:endParaRPr lang="fr-BE" sz="2400" dirty="0"/>
        </a:p>
      </dgm:t>
    </dgm:pt>
    <dgm:pt modelId="{E52E63C3-84E0-2F45-92F8-EA7E045C0867}" type="parTrans" cxnId="{888D5AD9-770F-A84F-99FF-C248BAA68BBF}">
      <dgm:prSet/>
      <dgm:spPr/>
      <dgm:t>
        <a:bodyPr/>
        <a:lstStyle/>
        <a:p>
          <a:endParaRPr lang="fr-FR" sz="2000"/>
        </a:p>
      </dgm:t>
    </dgm:pt>
    <dgm:pt modelId="{590199DC-3BCE-F149-8BAF-54DED175787E}" type="sibTrans" cxnId="{888D5AD9-770F-A84F-99FF-C248BAA68BBF}">
      <dgm:prSet/>
      <dgm:spPr/>
      <dgm:t>
        <a:bodyPr/>
        <a:lstStyle/>
        <a:p>
          <a:endParaRPr lang="fr-FR" sz="2000"/>
        </a:p>
      </dgm:t>
    </dgm:pt>
    <dgm:pt modelId="{25754EB2-9774-084B-A231-8C86016C42A9}">
      <dgm:prSet custT="1"/>
      <dgm:spPr/>
      <dgm:t>
        <a:bodyPr/>
        <a:lstStyle/>
        <a:p>
          <a:r>
            <a:rPr lang="fr-FR" sz="2400" dirty="0"/>
            <a:t>Une mise en œuvre massive et immédiate</a:t>
          </a:r>
          <a:endParaRPr lang="fr-BE" sz="2400" dirty="0"/>
        </a:p>
      </dgm:t>
    </dgm:pt>
    <dgm:pt modelId="{C6E131FE-F035-9549-99F9-5972CF2CDC75}" type="parTrans" cxnId="{DF8EEC85-114C-CF47-A3A8-ABC1AE628CD6}">
      <dgm:prSet/>
      <dgm:spPr/>
      <dgm:t>
        <a:bodyPr/>
        <a:lstStyle/>
        <a:p>
          <a:endParaRPr lang="fr-FR" sz="2000"/>
        </a:p>
      </dgm:t>
    </dgm:pt>
    <dgm:pt modelId="{44A4FE88-BEB0-AC45-8890-0D838C7467E9}" type="sibTrans" cxnId="{DF8EEC85-114C-CF47-A3A8-ABC1AE628CD6}">
      <dgm:prSet/>
      <dgm:spPr/>
      <dgm:t>
        <a:bodyPr/>
        <a:lstStyle/>
        <a:p>
          <a:endParaRPr lang="fr-FR" sz="2000"/>
        </a:p>
      </dgm:t>
    </dgm:pt>
    <dgm:pt modelId="{DB2DF6DD-5FDD-7B4C-9AF8-2DD3FF3B73AF}">
      <dgm:prSet custT="1"/>
      <dgm:spPr/>
      <dgm:t>
        <a:bodyPr/>
        <a:lstStyle/>
        <a:p>
          <a:r>
            <a:rPr lang="fr-FR" sz="2400" dirty="0"/>
            <a:t>Une entrée en vigueur à temps plein</a:t>
          </a:r>
          <a:endParaRPr lang="fr-BE" sz="2400" dirty="0"/>
        </a:p>
      </dgm:t>
    </dgm:pt>
    <dgm:pt modelId="{445B72B0-6B28-2B45-B262-EEFDE066EB00}" type="parTrans" cxnId="{EBFA2F12-494A-8144-9106-CFE4138D0410}">
      <dgm:prSet/>
      <dgm:spPr/>
      <dgm:t>
        <a:bodyPr/>
        <a:lstStyle/>
        <a:p>
          <a:endParaRPr lang="fr-FR" sz="2000"/>
        </a:p>
      </dgm:t>
    </dgm:pt>
    <dgm:pt modelId="{C605F107-F922-7A43-B43E-B1392417BB07}" type="sibTrans" cxnId="{EBFA2F12-494A-8144-9106-CFE4138D0410}">
      <dgm:prSet/>
      <dgm:spPr/>
      <dgm:t>
        <a:bodyPr/>
        <a:lstStyle/>
        <a:p>
          <a:endParaRPr lang="fr-FR" sz="2000"/>
        </a:p>
      </dgm:t>
    </dgm:pt>
    <dgm:pt modelId="{C24C5F5A-D5EE-1B42-BA6B-A22931652F28}">
      <dgm:prSet custT="1"/>
      <dgm:spPr/>
      <dgm:t>
        <a:bodyPr/>
        <a:lstStyle/>
        <a:p>
          <a:r>
            <a:rPr lang="fr-FR" sz="2400"/>
            <a:t>Des enjeux nouveaux en matière de conciliation vie privée-vie professionnelle</a:t>
          </a:r>
          <a:endParaRPr lang="fr-FR" sz="2400" dirty="0"/>
        </a:p>
      </dgm:t>
    </dgm:pt>
    <dgm:pt modelId="{AD6959AA-3C18-5447-8051-0D6A8017CE13}" type="parTrans" cxnId="{DCDE03DD-362F-894D-A2AB-D6DDA4737B2A}">
      <dgm:prSet/>
      <dgm:spPr/>
      <dgm:t>
        <a:bodyPr/>
        <a:lstStyle/>
        <a:p>
          <a:endParaRPr lang="fr-FR" sz="2000"/>
        </a:p>
      </dgm:t>
    </dgm:pt>
    <dgm:pt modelId="{A0DE0F20-9E83-E04F-A676-7A5BD7578FD5}" type="sibTrans" cxnId="{DCDE03DD-362F-894D-A2AB-D6DDA4737B2A}">
      <dgm:prSet/>
      <dgm:spPr/>
      <dgm:t>
        <a:bodyPr/>
        <a:lstStyle/>
        <a:p>
          <a:endParaRPr lang="fr-FR" sz="2000"/>
        </a:p>
      </dgm:t>
    </dgm:pt>
    <dgm:pt modelId="{3EAB94CC-2C9E-EE4E-9EDD-65FE0620B97A}" type="pres">
      <dgm:prSet presAssocID="{5C0C7D3E-DD9E-B24F-8194-C2C6D78E4384}" presName="Name0" presStyleCnt="0">
        <dgm:presLayoutVars>
          <dgm:chMax val="7"/>
          <dgm:chPref val="7"/>
          <dgm:dir/>
        </dgm:presLayoutVars>
      </dgm:prSet>
      <dgm:spPr/>
    </dgm:pt>
    <dgm:pt modelId="{6871BC91-4BCB-3E4E-A67C-0BC2FBF5C1EB}" type="pres">
      <dgm:prSet presAssocID="{5C0C7D3E-DD9E-B24F-8194-C2C6D78E4384}" presName="Name1" presStyleCnt="0"/>
      <dgm:spPr/>
    </dgm:pt>
    <dgm:pt modelId="{572AB033-84FA-F64D-9B5E-A2D04801AE51}" type="pres">
      <dgm:prSet presAssocID="{5C0C7D3E-DD9E-B24F-8194-C2C6D78E4384}" presName="cycle" presStyleCnt="0"/>
      <dgm:spPr/>
    </dgm:pt>
    <dgm:pt modelId="{05B838F4-7A2B-AB49-A749-C5E265A0A87B}" type="pres">
      <dgm:prSet presAssocID="{5C0C7D3E-DD9E-B24F-8194-C2C6D78E4384}" presName="srcNode" presStyleLbl="node1" presStyleIdx="0" presStyleCnt="4"/>
      <dgm:spPr/>
    </dgm:pt>
    <dgm:pt modelId="{F55F7D9D-93C3-A543-A6E3-B9B22E0D9716}" type="pres">
      <dgm:prSet presAssocID="{5C0C7D3E-DD9E-B24F-8194-C2C6D78E4384}" presName="conn" presStyleLbl="parChTrans1D2" presStyleIdx="0" presStyleCnt="1"/>
      <dgm:spPr/>
    </dgm:pt>
    <dgm:pt modelId="{0A799F72-919E-0A4C-88CF-A848E8A119E9}" type="pres">
      <dgm:prSet presAssocID="{5C0C7D3E-DD9E-B24F-8194-C2C6D78E4384}" presName="extraNode" presStyleLbl="node1" presStyleIdx="0" presStyleCnt="4"/>
      <dgm:spPr/>
    </dgm:pt>
    <dgm:pt modelId="{AB1ADD16-9B80-D04E-BC7E-87FD1EEFBF56}" type="pres">
      <dgm:prSet presAssocID="{5C0C7D3E-DD9E-B24F-8194-C2C6D78E4384}" presName="dstNode" presStyleLbl="node1" presStyleIdx="0" presStyleCnt="4"/>
      <dgm:spPr/>
    </dgm:pt>
    <dgm:pt modelId="{59F1B09D-DFBD-A043-9D66-10268C607F8F}" type="pres">
      <dgm:prSet presAssocID="{B9AB86CD-CFB0-8246-9253-9601A2240009}" presName="text_1" presStyleLbl="node1" presStyleIdx="0" presStyleCnt="4">
        <dgm:presLayoutVars>
          <dgm:bulletEnabled val="1"/>
        </dgm:presLayoutVars>
      </dgm:prSet>
      <dgm:spPr/>
    </dgm:pt>
    <dgm:pt modelId="{40701266-94DE-EB4E-B8FB-5B422C29DA22}" type="pres">
      <dgm:prSet presAssocID="{B9AB86CD-CFB0-8246-9253-9601A2240009}" presName="accent_1" presStyleCnt="0"/>
      <dgm:spPr/>
    </dgm:pt>
    <dgm:pt modelId="{8207BEC3-6483-EA41-9178-D23A055DE3E4}" type="pres">
      <dgm:prSet presAssocID="{B9AB86CD-CFB0-8246-9253-9601A2240009}" presName="accentRepeatNode" presStyleLbl="solidFgAcc1" presStyleIdx="0" presStyleCnt="4"/>
      <dgm:spPr/>
    </dgm:pt>
    <dgm:pt modelId="{75387C45-749B-B84C-A5A7-BB6E6BA57110}" type="pres">
      <dgm:prSet presAssocID="{25754EB2-9774-084B-A231-8C86016C42A9}" presName="text_2" presStyleLbl="node1" presStyleIdx="1" presStyleCnt="4">
        <dgm:presLayoutVars>
          <dgm:bulletEnabled val="1"/>
        </dgm:presLayoutVars>
      </dgm:prSet>
      <dgm:spPr/>
    </dgm:pt>
    <dgm:pt modelId="{AC2F352E-CCE4-4948-8B56-AF4F0B13A846}" type="pres">
      <dgm:prSet presAssocID="{25754EB2-9774-084B-A231-8C86016C42A9}" presName="accent_2" presStyleCnt="0"/>
      <dgm:spPr/>
    </dgm:pt>
    <dgm:pt modelId="{34A4B620-0CF9-044A-8A12-42281A8C8069}" type="pres">
      <dgm:prSet presAssocID="{25754EB2-9774-084B-A231-8C86016C42A9}" presName="accentRepeatNode" presStyleLbl="solidFgAcc1" presStyleIdx="1" presStyleCnt="4"/>
      <dgm:spPr/>
    </dgm:pt>
    <dgm:pt modelId="{B9A97543-6D06-C944-938E-B8E235C66DB4}" type="pres">
      <dgm:prSet presAssocID="{DB2DF6DD-5FDD-7B4C-9AF8-2DD3FF3B73AF}" presName="text_3" presStyleLbl="node1" presStyleIdx="2" presStyleCnt="4">
        <dgm:presLayoutVars>
          <dgm:bulletEnabled val="1"/>
        </dgm:presLayoutVars>
      </dgm:prSet>
      <dgm:spPr/>
    </dgm:pt>
    <dgm:pt modelId="{B306E229-7D79-014B-B305-1622274FF281}" type="pres">
      <dgm:prSet presAssocID="{DB2DF6DD-5FDD-7B4C-9AF8-2DD3FF3B73AF}" presName="accent_3" presStyleCnt="0"/>
      <dgm:spPr/>
    </dgm:pt>
    <dgm:pt modelId="{D951256D-A667-B240-8132-B80A3000868D}" type="pres">
      <dgm:prSet presAssocID="{DB2DF6DD-5FDD-7B4C-9AF8-2DD3FF3B73AF}" presName="accentRepeatNode" presStyleLbl="solidFgAcc1" presStyleIdx="2" presStyleCnt="4"/>
      <dgm:spPr/>
    </dgm:pt>
    <dgm:pt modelId="{30A88BFC-2BD2-F742-8DE6-52340EBCA6FA}" type="pres">
      <dgm:prSet presAssocID="{C24C5F5A-D5EE-1B42-BA6B-A22931652F28}" presName="text_4" presStyleLbl="node1" presStyleIdx="3" presStyleCnt="4">
        <dgm:presLayoutVars>
          <dgm:bulletEnabled val="1"/>
        </dgm:presLayoutVars>
      </dgm:prSet>
      <dgm:spPr/>
    </dgm:pt>
    <dgm:pt modelId="{7D95B4C0-C71B-9540-BDFD-95FC49550486}" type="pres">
      <dgm:prSet presAssocID="{C24C5F5A-D5EE-1B42-BA6B-A22931652F28}" presName="accent_4" presStyleCnt="0"/>
      <dgm:spPr/>
    </dgm:pt>
    <dgm:pt modelId="{979C592C-E21A-1E47-84A8-9E399E023070}" type="pres">
      <dgm:prSet presAssocID="{C24C5F5A-D5EE-1B42-BA6B-A22931652F28}" presName="accentRepeatNode" presStyleLbl="solidFgAcc1" presStyleIdx="3" presStyleCnt="4"/>
      <dgm:spPr/>
    </dgm:pt>
  </dgm:ptLst>
  <dgm:cxnLst>
    <dgm:cxn modelId="{EBFA2F12-494A-8144-9106-CFE4138D0410}" srcId="{5C0C7D3E-DD9E-B24F-8194-C2C6D78E4384}" destId="{DB2DF6DD-5FDD-7B4C-9AF8-2DD3FF3B73AF}" srcOrd="2" destOrd="0" parTransId="{445B72B0-6B28-2B45-B262-EEFDE066EB00}" sibTransId="{C605F107-F922-7A43-B43E-B1392417BB07}"/>
    <dgm:cxn modelId="{041C156B-8598-E549-8D4B-7CFA3DC4035C}" type="presOf" srcId="{590199DC-3BCE-F149-8BAF-54DED175787E}" destId="{F55F7D9D-93C3-A543-A6E3-B9B22E0D9716}" srcOrd="0" destOrd="0" presId="urn:microsoft.com/office/officeart/2008/layout/VerticalCurvedList"/>
    <dgm:cxn modelId="{F92C8571-0580-534B-B693-0CB7ABECAEBD}" type="presOf" srcId="{C24C5F5A-D5EE-1B42-BA6B-A22931652F28}" destId="{30A88BFC-2BD2-F742-8DE6-52340EBCA6FA}" srcOrd="0" destOrd="0" presId="urn:microsoft.com/office/officeart/2008/layout/VerticalCurvedList"/>
    <dgm:cxn modelId="{DF8EEC85-114C-CF47-A3A8-ABC1AE628CD6}" srcId="{5C0C7D3E-DD9E-B24F-8194-C2C6D78E4384}" destId="{25754EB2-9774-084B-A231-8C86016C42A9}" srcOrd="1" destOrd="0" parTransId="{C6E131FE-F035-9549-99F9-5972CF2CDC75}" sibTransId="{44A4FE88-BEB0-AC45-8890-0D838C7467E9}"/>
    <dgm:cxn modelId="{47E8D498-0D16-004D-A4A5-D3B4F94ACB93}" type="presOf" srcId="{25754EB2-9774-084B-A231-8C86016C42A9}" destId="{75387C45-749B-B84C-A5A7-BB6E6BA57110}" srcOrd="0" destOrd="0" presId="urn:microsoft.com/office/officeart/2008/layout/VerticalCurvedList"/>
    <dgm:cxn modelId="{696DA9A5-5BF1-6E45-8186-130AE1903009}" type="presOf" srcId="{B9AB86CD-CFB0-8246-9253-9601A2240009}" destId="{59F1B09D-DFBD-A043-9D66-10268C607F8F}" srcOrd="0" destOrd="0" presId="urn:microsoft.com/office/officeart/2008/layout/VerticalCurvedList"/>
    <dgm:cxn modelId="{1FA458CA-28C4-B749-B313-186C19CF39D4}" type="presOf" srcId="{5C0C7D3E-DD9E-B24F-8194-C2C6D78E4384}" destId="{3EAB94CC-2C9E-EE4E-9EDD-65FE0620B97A}" srcOrd="0" destOrd="0" presId="urn:microsoft.com/office/officeart/2008/layout/VerticalCurvedList"/>
    <dgm:cxn modelId="{888D5AD9-770F-A84F-99FF-C248BAA68BBF}" srcId="{5C0C7D3E-DD9E-B24F-8194-C2C6D78E4384}" destId="{B9AB86CD-CFB0-8246-9253-9601A2240009}" srcOrd="0" destOrd="0" parTransId="{E52E63C3-84E0-2F45-92F8-EA7E045C0867}" sibTransId="{590199DC-3BCE-F149-8BAF-54DED175787E}"/>
    <dgm:cxn modelId="{DCDE03DD-362F-894D-A2AB-D6DDA4737B2A}" srcId="{5C0C7D3E-DD9E-B24F-8194-C2C6D78E4384}" destId="{C24C5F5A-D5EE-1B42-BA6B-A22931652F28}" srcOrd="3" destOrd="0" parTransId="{AD6959AA-3C18-5447-8051-0D6A8017CE13}" sibTransId="{A0DE0F20-9E83-E04F-A676-7A5BD7578FD5}"/>
    <dgm:cxn modelId="{4BA107E5-298B-DC41-87F5-9A7C9FCBE427}" type="presOf" srcId="{DB2DF6DD-5FDD-7B4C-9AF8-2DD3FF3B73AF}" destId="{B9A97543-6D06-C944-938E-B8E235C66DB4}" srcOrd="0" destOrd="0" presId="urn:microsoft.com/office/officeart/2008/layout/VerticalCurvedList"/>
    <dgm:cxn modelId="{2EF222C2-0C9E-3541-8BB3-5A911D882EC0}" type="presParOf" srcId="{3EAB94CC-2C9E-EE4E-9EDD-65FE0620B97A}" destId="{6871BC91-4BCB-3E4E-A67C-0BC2FBF5C1EB}" srcOrd="0" destOrd="0" presId="urn:microsoft.com/office/officeart/2008/layout/VerticalCurvedList"/>
    <dgm:cxn modelId="{9879C15E-2081-0548-86DB-F5425A627418}" type="presParOf" srcId="{6871BC91-4BCB-3E4E-A67C-0BC2FBF5C1EB}" destId="{572AB033-84FA-F64D-9B5E-A2D04801AE51}" srcOrd="0" destOrd="0" presId="urn:microsoft.com/office/officeart/2008/layout/VerticalCurvedList"/>
    <dgm:cxn modelId="{F4E08396-6BE8-2942-8E61-E12A9B1973CE}" type="presParOf" srcId="{572AB033-84FA-F64D-9B5E-A2D04801AE51}" destId="{05B838F4-7A2B-AB49-A749-C5E265A0A87B}" srcOrd="0" destOrd="0" presId="urn:microsoft.com/office/officeart/2008/layout/VerticalCurvedList"/>
    <dgm:cxn modelId="{17656C11-8D33-E545-94F5-07F0F92E9BF5}" type="presParOf" srcId="{572AB033-84FA-F64D-9B5E-A2D04801AE51}" destId="{F55F7D9D-93C3-A543-A6E3-B9B22E0D9716}" srcOrd="1" destOrd="0" presId="urn:microsoft.com/office/officeart/2008/layout/VerticalCurvedList"/>
    <dgm:cxn modelId="{DB8E745F-399D-124C-99D8-48A2055D5CEC}" type="presParOf" srcId="{572AB033-84FA-F64D-9B5E-A2D04801AE51}" destId="{0A799F72-919E-0A4C-88CF-A848E8A119E9}" srcOrd="2" destOrd="0" presId="urn:microsoft.com/office/officeart/2008/layout/VerticalCurvedList"/>
    <dgm:cxn modelId="{D233E687-245B-0743-BD58-FF745C749D7A}" type="presParOf" srcId="{572AB033-84FA-F64D-9B5E-A2D04801AE51}" destId="{AB1ADD16-9B80-D04E-BC7E-87FD1EEFBF56}" srcOrd="3" destOrd="0" presId="urn:microsoft.com/office/officeart/2008/layout/VerticalCurvedList"/>
    <dgm:cxn modelId="{E99C64B6-F0F1-864B-B496-A8EFE2612DB4}" type="presParOf" srcId="{6871BC91-4BCB-3E4E-A67C-0BC2FBF5C1EB}" destId="{59F1B09D-DFBD-A043-9D66-10268C607F8F}" srcOrd="1" destOrd="0" presId="urn:microsoft.com/office/officeart/2008/layout/VerticalCurvedList"/>
    <dgm:cxn modelId="{7E9EA8EF-0441-3842-A647-2EA156EBCF87}" type="presParOf" srcId="{6871BC91-4BCB-3E4E-A67C-0BC2FBF5C1EB}" destId="{40701266-94DE-EB4E-B8FB-5B422C29DA22}" srcOrd="2" destOrd="0" presId="urn:microsoft.com/office/officeart/2008/layout/VerticalCurvedList"/>
    <dgm:cxn modelId="{716C4EE7-1D78-D04B-89E7-29A1B04F9A1D}" type="presParOf" srcId="{40701266-94DE-EB4E-B8FB-5B422C29DA22}" destId="{8207BEC3-6483-EA41-9178-D23A055DE3E4}" srcOrd="0" destOrd="0" presId="urn:microsoft.com/office/officeart/2008/layout/VerticalCurvedList"/>
    <dgm:cxn modelId="{D429FA8A-AFA3-5D42-A002-6BEBFE314636}" type="presParOf" srcId="{6871BC91-4BCB-3E4E-A67C-0BC2FBF5C1EB}" destId="{75387C45-749B-B84C-A5A7-BB6E6BA57110}" srcOrd="3" destOrd="0" presId="urn:microsoft.com/office/officeart/2008/layout/VerticalCurvedList"/>
    <dgm:cxn modelId="{FEBCC10A-2C19-5F46-A705-481B81315164}" type="presParOf" srcId="{6871BC91-4BCB-3E4E-A67C-0BC2FBF5C1EB}" destId="{AC2F352E-CCE4-4948-8B56-AF4F0B13A846}" srcOrd="4" destOrd="0" presId="urn:microsoft.com/office/officeart/2008/layout/VerticalCurvedList"/>
    <dgm:cxn modelId="{66C2070D-46A4-F740-90AD-67008DFAAC4E}" type="presParOf" srcId="{AC2F352E-CCE4-4948-8B56-AF4F0B13A846}" destId="{34A4B620-0CF9-044A-8A12-42281A8C8069}" srcOrd="0" destOrd="0" presId="urn:microsoft.com/office/officeart/2008/layout/VerticalCurvedList"/>
    <dgm:cxn modelId="{B3B07F32-5CCB-3F43-A92E-CC08E35964F4}" type="presParOf" srcId="{6871BC91-4BCB-3E4E-A67C-0BC2FBF5C1EB}" destId="{B9A97543-6D06-C944-938E-B8E235C66DB4}" srcOrd="5" destOrd="0" presId="urn:microsoft.com/office/officeart/2008/layout/VerticalCurvedList"/>
    <dgm:cxn modelId="{C147594C-DE2D-304D-9615-F14425ABDD15}" type="presParOf" srcId="{6871BC91-4BCB-3E4E-A67C-0BC2FBF5C1EB}" destId="{B306E229-7D79-014B-B305-1622274FF281}" srcOrd="6" destOrd="0" presId="urn:microsoft.com/office/officeart/2008/layout/VerticalCurvedList"/>
    <dgm:cxn modelId="{03446514-EC54-3C49-B0D9-AB85BF9A8EA2}" type="presParOf" srcId="{B306E229-7D79-014B-B305-1622274FF281}" destId="{D951256D-A667-B240-8132-B80A3000868D}" srcOrd="0" destOrd="0" presId="urn:microsoft.com/office/officeart/2008/layout/VerticalCurvedList"/>
    <dgm:cxn modelId="{8E556E70-3946-804E-93F4-B2FF2C5F429D}" type="presParOf" srcId="{6871BC91-4BCB-3E4E-A67C-0BC2FBF5C1EB}" destId="{30A88BFC-2BD2-F742-8DE6-52340EBCA6FA}" srcOrd="7" destOrd="0" presId="urn:microsoft.com/office/officeart/2008/layout/VerticalCurvedList"/>
    <dgm:cxn modelId="{D857CF13-B301-334A-8496-EFAC382A91B0}" type="presParOf" srcId="{6871BC91-4BCB-3E4E-A67C-0BC2FBF5C1EB}" destId="{7D95B4C0-C71B-9540-BDFD-95FC49550486}" srcOrd="8" destOrd="0" presId="urn:microsoft.com/office/officeart/2008/layout/VerticalCurvedList"/>
    <dgm:cxn modelId="{AC3ACF4B-1862-144B-85B5-0060A17D69D8}" type="presParOf" srcId="{7D95B4C0-C71B-9540-BDFD-95FC49550486}" destId="{979C592C-E21A-1E47-84A8-9E399E02307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A30233-491F-A447-88FE-3E66E1C0C88C}" type="doc">
      <dgm:prSet loTypeId="urn:microsoft.com/office/officeart/2009/3/layout/RandomtoResultProcess" loCatId="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D1F292BF-3017-B840-A645-9FCC59503A08}">
      <dgm:prSet phldrT="[Texte]" custT="1"/>
      <dgm:spPr/>
      <dgm:t>
        <a:bodyPr/>
        <a:lstStyle/>
        <a:p>
          <a:r>
            <a:rPr lang="fr-FR" sz="2000" dirty="0"/>
            <a:t>Le confinement: mise en place dans l’urgence</a:t>
          </a:r>
        </a:p>
      </dgm:t>
    </dgm:pt>
    <dgm:pt modelId="{DD731E6F-B82A-3646-8979-E52011609D1D}" type="parTrans" cxnId="{31A06864-CAA9-5A4A-AC76-E3A30E2E7319}">
      <dgm:prSet/>
      <dgm:spPr/>
      <dgm:t>
        <a:bodyPr/>
        <a:lstStyle/>
        <a:p>
          <a:endParaRPr lang="fr-FR"/>
        </a:p>
      </dgm:t>
    </dgm:pt>
    <dgm:pt modelId="{DD1E5A5C-3220-084C-8EEC-BF79576F108E}" type="sibTrans" cxnId="{31A06864-CAA9-5A4A-AC76-E3A30E2E7319}">
      <dgm:prSet/>
      <dgm:spPr/>
      <dgm:t>
        <a:bodyPr/>
        <a:lstStyle/>
        <a:p>
          <a:endParaRPr lang="fr-FR"/>
        </a:p>
      </dgm:t>
    </dgm:pt>
    <dgm:pt modelId="{EB156C30-0BCA-4B4B-96E5-58AFAD53E0B2}">
      <dgm:prSet custT="1"/>
      <dgm:spPr/>
      <dgm:t>
        <a:bodyPr/>
        <a:lstStyle/>
        <a:p>
          <a:r>
            <a:rPr lang="fr-FR" sz="2000" dirty="0"/>
            <a:t>Le </a:t>
          </a:r>
          <a:r>
            <a:rPr lang="fr-FR" sz="2000" dirty="0" err="1"/>
            <a:t>déconfinement</a:t>
          </a:r>
          <a:r>
            <a:rPr lang="fr-FR" sz="2000" dirty="0"/>
            <a:t> : structuration progressive, effets d’apprentissage</a:t>
          </a:r>
        </a:p>
      </dgm:t>
    </dgm:pt>
    <dgm:pt modelId="{CE39A410-9D6B-CD4B-9AA0-A46DCE76FB3A}" type="parTrans" cxnId="{E6F4E023-1D64-9147-93F8-9F8EB728F853}">
      <dgm:prSet/>
      <dgm:spPr/>
      <dgm:t>
        <a:bodyPr/>
        <a:lstStyle/>
        <a:p>
          <a:endParaRPr lang="fr-FR"/>
        </a:p>
      </dgm:t>
    </dgm:pt>
    <dgm:pt modelId="{3B68BFCE-992C-5D43-B3D9-32A6E84DB4F4}" type="sibTrans" cxnId="{E6F4E023-1D64-9147-93F8-9F8EB728F853}">
      <dgm:prSet/>
      <dgm:spPr/>
      <dgm:t>
        <a:bodyPr/>
        <a:lstStyle/>
        <a:p>
          <a:endParaRPr lang="fr-FR"/>
        </a:p>
      </dgm:t>
    </dgm:pt>
    <dgm:pt modelId="{0099BD16-B903-7745-8E4F-143374B60C5C}">
      <dgm:prSet custT="1"/>
      <dgm:spPr/>
      <dgm:t>
        <a:bodyPr/>
        <a:lstStyle/>
        <a:p>
          <a:r>
            <a:rPr lang="fr-FR" sz="1800" dirty="0"/>
            <a:t>Intégration stratégique dans les modes de fonctionnement de l’organisation</a:t>
          </a:r>
          <a:endParaRPr lang="fr-FR" sz="2000" dirty="0"/>
        </a:p>
      </dgm:t>
    </dgm:pt>
    <dgm:pt modelId="{CF6A4BDC-F65E-EF4E-B000-799D8B939F4B}" type="parTrans" cxnId="{69621758-4378-E646-AD04-16DAF0498E32}">
      <dgm:prSet/>
      <dgm:spPr/>
      <dgm:t>
        <a:bodyPr/>
        <a:lstStyle/>
        <a:p>
          <a:endParaRPr lang="fr-FR"/>
        </a:p>
      </dgm:t>
    </dgm:pt>
    <dgm:pt modelId="{55DADF67-F7B6-ED4D-8C72-2805F77E624E}" type="sibTrans" cxnId="{69621758-4378-E646-AD04-16DAF0498E32}">
      <dgm:prSet/>
      <dgm:spPr/>
      <dgm:t>
        <a:bodyPr/>
        <a:lstStyle/>
        <a:p>
          <a:endParaRPr lang="fr-FR"/>
        </a:p>
      </dgm:t>
    </dgm:pt>
    <dgm:pt modelId="{337CBA5D-DFDA-5643-AC4F-3BF093E0238B}" type="pres">
      <dgm:prSet presAssocID="{BEA30233-491F-A447-88FE-3E66E1C0C88C}" presName="Name0" presStyleCnt="0">
        <dgm:presLayoutVars>
          <dgm:dir/>
          <dgm:animOne val="branch"/>
          <dgm:animLvl val="lvl"/>
        </dgm:presLayoutVars>
      </dgm:prSet>
      <dgm:spPr/>
    </dgm:pt>
    <dgm:pt modelId="{9DCCB8F4-8BC0-F64D-86A1-317F6D1FAB16}" type="pres">
      <dgm:prSet presAssocID="{D1F292BF-3017-B840-A645-9FCC59503A08}" presName="chaos" presStyleCnt="0"/>
      <dgm:spPr/>
    </dgm:pt>
    <dgm:pt modelId="{A500BE7F-8A2C-F54A-A859-7ABD647116DD}" type="pres">
      <dgm:prSet presAssocID="{D1F292BF-3017-B840-A645-9FCC59503A08}" presName="parTx1" presStyleLbl="revTx" presStyleIdx="0" presStyleCnt="2"/>
      <dgm:spPr/>
    </dgm:pt>
    <dgm:pt modelId="{217FD313-2BC5-C844-BC27-00651A2D703A}" type="pres">
      <dgm:prSet presAssocID="{D1F292BF-3017-B840-A645-9FCC59503A08}" presName="c1" presStyleLbl="node1" presStyleIdx="0" presStyleCnt="19"/>
      <dgm:spPr/>
    </dgm:pt>
    <dgm:pt modelId="{4DA5696E-72B6-514D-9D4F-F2D53D5FD9C4}" type="pres">
      <dgm:prSet presAssocID="{D1F292BF-3017-B840-A645-9FCC59503A08}" presName="c2" presStyleLbl="node1" presStyleIdx="1" presStyleCnt="19"/>
      <dgm:spPr/>
    </dgm:pt>
    <dgm:pt modelId="{FD6AB0A4-858C-EB49-BB93-99546524206E}" type="pres">
      <dgm:prSet presAssocID="{D1F292BF-3017-B840-A645-9FCC59503A08}" presName="c3" presStyleLbl="node1" presStyleIdx="2" presStyleCnt="19"/>
      <dgm:spPr/>
    </dgm:pt>
    <dgm:pt modelId="{D31489A8-2E49-4A4C-8682-5E7438310E45}" type="pres">
      <dgm:prSet presAssocID="{D1F292BF-3017-B840-A645-9FCC59503A08}" presName="c4" presStyleLbl="node1" presStyleIdx="3" presStyleCnt="19"/>
      <dgm:spPr/>
    </dgm:pt>
    <dgm:pt modelId="{8FB7119F-216C-B44C-A67E-5AC214440B1C}" type="pres">
      <dgm:prSet presAssocID="{D1F292BF-3017-B840-A645-9FCC59503A08}" presName="c5" presStyleLbl="node1" presStyleIdx="4" presStyleCnt="19"/>
      <dgm:spPr/>
    </dgm:pt>
    <dgm:pt modelId="{3235B13F-8F38-2347-B187-A7E0EE780BC6}" type="pres">
      <dgm:prSet presAssocID="{D1F292BF-3017-B840-A645-9FCC59503A08}" presName="c6" presStyleLbl="node1" presStyleIdx="5" presStyleCnt="19"/>
      <dgm:spPr/>
    </dgm:pt>
    <dgm:pt modelId="{09976349-3F77-E74C-A15C-D96D4A6E6225}" type="pres">
      <dgm:prSet presAssocID="{D1F292BF-3017-B840-A645-9FCC59503A08}" presName="c7" presStyleLbl="node1" presStyleIdx="6" presStyleCnt="19"/>
      <dgm:spPr/>
    </dgm:pt>
    <dgm:pt modelId="{EC430721-A13D-1744-9902-7A04EFA8CAB8}" type="pres">
      <dgm:prSet presAssocID="{D1F292BF-3017-B840-A645-9FCC59503A08}" presName="c8" presStyleLbl="node1" presStyleIdx="7" presStyleCnt="19"/>
      <dgm:spPr/>
    </dgm:pt>
    <dgm:pt modelId="{7F02B686-F87E-0A48-A71D-4995FC07483F}" type="pres">
      <dgm:prSet presAssocID="{D1F292BF-3017-B840-A645-9FCC59503A08}" presName="c9" presStyleLbl="node1" presStyleIdx="8" presStyleCnt="19"/>
      <dgm:spPr/>
    </dgm:pt>
    <dgm:pt modelId="{B76E9A73-C42E-164A-903F-E4205A335805}" type="pres">
      <dgm:prSet presAssocID="{D1F292BF-3017-B840-A645-9FCC59503A08}" presName="c10" presStyleLbl="node1" presStyleIdx="9" presStyleCnt="19"/>
      <dgm:spPr/>
    </dgm:pt>
    <dgm:pt modelId="{ED03DFCE-5350-C54B-8E8F-D16531B3F4A7}" type="pres">
      <dgm:prSet presAssocID="{D1F292BF-3017-B840-A645-9FCC59503A08}" presName="c11" presStyleLbl="node1" presStyleIdx="10" presStyleCnt="19"/>
      <dgm:spPr/>
    </dgm:pt>
    <dgm:pt modelId="{E369EC48-A7A6-0F4A-B3C6-188B1B4713BC}" type="pres">
      <dgm:prSet presAssocID="{D1F292BF-3017-B840-A645-9FCC59503A08}" presName="c12" presStyleLbl="node1" presStyleIdx="11" presStyleCnt="19"/>
      <dgm:spPr/>
    </dgm:pt>
    <dgm:pt modelId="{BB2E1BDE-AB9F-2B4B-AD90-57F0A1C2D786}" type="pres">
      <dgm:prSet presAssocID="{D1F292BF-3017-B840-A645-9FCC59503A08}" presName="c13" presStyleLbl="node1" presStyleIdx="12" presStyleCnt="19"/>
      <dgm:spPr/>
    </dgm:pt>
    <dgm:pt modelId="{550A45DF-A80B-E442-B6F6-6BFDFEE4AA01}" type="pres">
      <dgm:prSet presAssocID="{D1F292BF-3017-B840-A645-9FCC59503A08}" presName="c14" presStyleLbl="node1" presStyleIdx="13" presStyleCnt="19"/>
      <dgm:spPr/>
    </dgm:pt>
    <dgm:pt modelId="{77C07186-8CA3-F540-9084-D9D8E0DC6522}" type="pres">
      <dgm:prSet presAssocID="{D1F292BF-3017-B840-A645-9FCC59503A08}" presName="c15" presStyleLbl="node1" presStyleIdx="14" presStyleCnt="19"/>
      <dgm:spPr/>
    </dgm:pt>
    <dgm:pt modelId="{125EE908-5673-FA47-9359-50E116193F2C}" type="pres">
      <dgm:prSet presAssocID="{D1F292BF-3017-B840-A645-9FCC59503A08}" presName="c16" presStyleLbl="node1" presStyleIdx="15" presStyleCnt="19"/>
      <dgm:spPr/>
    </dgm:pt>
    <dgm:pt modelId="{9A0BCD7A-326F-4149-852A-BD83337D59B0}" type="pres">
      <dgm:prSet presAssocID="{D1F292BF-3017-B840-A645-9FCC59503A08}" presName="c17" presStyleLbl="node1" presStyleIdx="16" presStyleCnt="19"/>
      <dgm:spPr/>
    </dgm:pt>
    <dgm:pt modelId="{EFD5CF4B-295F-1E45-B812-47F41A63EB26}" type="pres">
      <dgm:prSet presAssocID="{D1F292BF-3017-B840-A645-9FCC59503A08}" presName="c18" presStyleLbl="node1" presStyleIdx="17" presStyleCnt="19"/>
      <dgm:spPr/>
    </dgm:pt>
    <dgm:pt modelId="{DF727DF6-9016-AC4B-BE0F-C06C0641AE34}" type="pres">
      <dgm:prSet presAssocID="{DD1E5A5C-3220-084C-8EEC-BF79576F108E}" presName="chevronComposite1" presStyleCnt="0"/>
      <dgm:spPr/>
    </dgm:pt>
    <dgm:pt modelId="{584E449C-A822-1540-9274-9DA871436374}" type="pres">
      <dgm:prSet presAssocID="{DD1E5A5C-3220-084C-8EEC-BF79576F108E}" presName="chevron1" presStyleLbl="sibTrans2D1" presStyleIdx="0" presStyleCnt="2"/>
      <dgm:spPr/>
    </dgm:pt>
    <dgm:pt modelId="{5F03FDEF-085B-8941-BC7E-F631094AAAF8}" type="pres">
      <dgm:prSet presAssocID="{DD1E5A5C-3220-084C-8EEC-BF79576F108E}" presName="spChevron1" presStyleCnt="0"/>
      <dgm:spPr/>
    </dgm:pt>
    <dgm:pt modelId="{DE9DED89-9BCA-AD4E-9F41-5C1B824F6A5E}" type="pres">
      <dgm:prSet presAssocID="{EB156C30-0BCA-4B4B-96E5-58AFAD53E0B2}" presName="middle" presStyleCnt="0"/>
      <dgm:spPr/>
    </dgm:pt>
    <dgm:pt modelId="{18263280-30F8-D648-95D8-B7730BF427DB}" type="pres">
      <dgm:prSet presAssocID="{EB156C30-0BCA-4B4B-96E5-58AFAD53E0B2}" presName="parTxMid" presStyleLbl="revTx" presStyleIdx="1" presStyleCnt="2"/>
      <dgm:spPr/>
    </dgm:pt>
    <dgm:pt modelId="{5452BEF1-3D6D-C24E-9E20-ADC19D9D8250}" type="pres">
      <dgm:prSet presAssocID="{EB156C30-0BCA-4B4B-96E5-58AFAD53E0B2}" presName="spMid" presStyleCnt="0"/>
      <dgm:spPr/>
    </dgm:pt>
    <dgm:pt modelId="{7BF9AC5B-AB70-2648-BE98-F962A032ED76}" type="pres">
      <dgm:prSet presAssocID="{3B68BFCE-992C-5D43-B3D9-32A6E84DB4F4}" presName="chevronComposite1" presStyleCnt="0"/>
      <dgm:spPr/>
    </dgm:pt>
    <dgm:pt modelId="{C25CDEE6-2232-334D-95A1-9FC2EC598CDB}" type="pres">
      <dgm:prSet presAssocID="{3B68BFCE-992C-5D43-B3D9-32A6E84DB4F4}" presName="chevron1" presStyleLbl="sibTrans2D1" presStyleIdx="1" presStyleCnt="2"/>
      <dgm:spPr/>
    </dgm:pt>
    <dgm:pt modelId="{CD7432EA-5D86-0048-91B7-8BEA0B908159}" type="pres">
      <dgm:prSet presAssocID="{3B68BFCE-992C-5D43-B3D9-32A6E84DB4F4}" presName="spChevron1" presStyleCnt="0"/>
      <dgm:spPr/>
    </dgm:pt>
    <dgm:pt modelId="{29E8F0D7-FE46-5849-A01D-71EECA35CC3E}" type="pres">
      <dgm:prSet presAssocID="{0099BD16-B903-7745-8E4F-143374B60C5C}" presName="last" presStyleCnt="0"/>
      <dgm:spPr/>
    </dgm:pt>
    <dgm:pt modelId="{E3B9506C-549F-D445-A1CE-46238E03AD63}" type="pres">
      <dgm:prSet presAssocID="{0099BD16-B903-7745-8E4F-143374B60C5C}" presName="circleTx" presStyleLbl="node1" presStyleIdx="18" presStyleCnt="19" custScaleX="120802" custScaleY="117008"/>
      <dgm:spPr/>
    </dgm:pt>
    <dgm:pt modelId="{12188E5F-C1C3-5947-8A7C-BB1929656233}" type="pres">
      <dgm:prSet presAssocID="{0099BD16-B903-7745-8E4F-143374B60C5C}" presName="spN" presStyleCnt="0"/>
      <dgm:spPr/>
    </dgm:pt>
  </dgm:ptLst>
  <dgm:cxnLst>
    <dgm:cxn modelId="{910C9507-B931-214F-87E7-979AC84F2B34}" type="presOf" srcId="{D1F292BF-3017-B840-A645-9FCC59503A08}" destId="{A500BE7F-8A2C-F54A-A859-7ABD647116DD}" srcOrd="0" destOrd="0" presId="urn:microsoft.com/office/officeart/2009/3/layout/RandomtoResultProcess"/>
    <dgm:cxn modelId="{AF83CC11-5A8D-6D41-B67E-960A3E96E6F8}" type="presOf" srcId="{BEA30233-491F-A447-88FE-3E66E1C0C88C}" destId="{337CBA5D-DFDA-5643-AC4F-3BF093E0238B}" srcOrd="0" destOrd="0" presId="urn:microsoft.com/office/officeart/2009/3/layout/RandomtoResultProcess"/>
    <dgm:cxn modelId="{E6F4E023-1D64-9147-93F8-9F8EB728F853}" srcId="{BEA30233-491F-A447-88FE-3E66E1C0C88C}" destId="{EB156C30-0BCA-4B4B-96E5-58AFAD53E0B2}" srcOrd="1" destOrd="0" parTransId="{CE39A410-9D6B-CD4B-9AA0-A46DCE76FB3A}" sibTransId="{3B68BFCE-992C-5D43-B3D9-32A6E84DB4F4}"/>
    <dgm:cxn modelId="{69621758-4378-E646-AD04-16DAF0498E32}" srcId="{BEA30233-491F-A447-88FE-3E66E1C0C88C}" destId="{0099BD16-B903-7745-8E4F-143374B60C5C}" srcOrd="2" destOrd="0" parTransId="{CF6A4BDC-F65E-EF4E-B000-799D8B939F4B}" sibTransId="{55DADF67-F7B6-ED4D-8C72-2805F77E624E}"/>
    <dgm:cxn modelId="{25174B63-E392-2148-A6FB-6517E60E505D}" type="presOf" srcId="{EB156C30-0BCA-4B4B-96E5-58AFAD53E0B2}" destId="{18263280-30F8-D648-95D8-B7730BF427DB}" srcOrd="0" destOrd="0" presId="urn:microsoft.com/office/officeart/2009/3/layout/RandomtoResultProcess"/>
    <dgm:cxn modelId="{31A06864-CAA9-5A4A-AC76-E3A30E2E7319}" srcId="{BEA30233-491F-A447-88FE-3E66E1C0C88C}" destId="{D1F292BF-3017-B840-A645-9FCC59503A08}" srcOrd="0" destOrd="0" parTransId="{DD731E6F-B82A-3646-8979-E52011609D1D}" sibTransId="{DD1E5A5C-3220-084C-8EEC-BF79576F108E}"/>
    <dgm:cxn modelId="{D06B5094-E3D0-E84D-B412-E6341568081F}" type="presOf" srcId="{0099BD16-B903-7745-8E4F-143374B60C5C}" destId="{E3B9506C-549F-D445-A1CE-46238E03AD63}" srcOrd="0" destOrd="0" presId="urn:microsoft.com/office/officeart/2009/3/layout/RandomtoResultProcess"/>
    <dgm:cxn modelId="{A8EDA87C-EE9F-0B44-98BD-869D765A3326}" type="presParOf" srcId="{337CBA5D-DFDA-5643-AC4F-3BF093E0238B}" destId="{9DCCB8F4-8BC0-F64D-86A1-317F6D1FAB16}" srcOrd="0" destOrd="0" presId="urn:microsoft.com/office/officeart/2009/3/layout/RandomtoResultProcess"/>
    <dgm:cxn modelId="{F54D5F24-B868-E04E-B694-39E642F94DC8}" type="presParOf" srcId="{9DCCB8F4-8BC0-F64D-86A1-317F6D1FAB16}" destId="{A500BE7F-8A2C-F54A-A859-7ABD647116DD}" srcOrd="0" destOrd="0" presId="urn:microsoft.com/office/officeart/2009/3/layout/RandomtoResultProcess"/>
    <dgm:cxn modelId="{493859DA-2AF5-094F-B755-3D94C9AA1A5B}" type="presParOf" srcId="{9DCCB8F4-8BC0-F64D-86A1-317F6D1FAB16}" destId="{217FD313-2BC5-C844-BC27-00651A2D703A}" srcOrd="1" destOrd="0" presId="urn:microsoft.com/office/officeart/2009/3/layout/RandomtoResultProcess"/>
    <dgm:cxn modelId="{AA47903C-CAC1-4D41-8D5F-2CDD058E595F}" type="presParOf" srcId="{9DCCB8F4-8BC0-F64D-86A1-317F6D1FAB16}" destId="{4DA5696E-72B6-514D-9D4F-F2D53D5FD9C4}" srcOrd="2" destOrd="0" presId="urn:microsoft.com/office/officeart/2009/3/layout/RandomtoResultProcess"/>
    <dgm:cxn modelId="{FBA6BB80-A65B-924C-8060-FC7CFE0C3C50}" type="presParOf" srcId="{9DCCB8F4-8BC0-F64D-86A1-317F6D1FAB16}" destId="{FD6AB0A4-858C-EB49-BB93-99546524206E}" srcOrd="3" destOrd="0" presId="urn:microsoft.com/office/officeart/2009/3/layout/RandomtoResultProcess"/>
    <dgm:cxn modelId="{310FC824-5F0B-C242-8A01-944B45F49766}" type="presParOf" srcId="{9DCCB8F4-8BC0-F64D-86A1-317F6D1FAB16}" destId="{D31489A8-2E49-4A4C-8682-5E7438310E45}" srcOrd="4" destOrd="0" presId="urn:microsoft.com/office/officeart/2009/3/layout/RandomtoResultProcess"/>
    <dgm:cxn modelId="{011DAE10-A825-D249-B6D9-F33D365FB31F}" type="presParOf" srcId="{9DCCB8F4-8BC0-F64D-86A1-317F6D1FAB16}" destId="{8FB7119F-216C-B44C-A67E-5AC214440B1C}" srcOrd="5" destOrd="0" presId="urn:microsoft.com/office/officeart/2009/3/layout/RandomtoResultProcess"/>
    <dgm:cxn modelId="{FD3B26C4-E506-2549-8AE4-C3064B9921A7}" type="presParOf" srcId="{9DCCB8F4-8BC0-F64D-86A1-317F6D1FAB16}" destId="{3235B13F-8F38-2347-B187-A7E0EE780BC6}" srcOrd="6" destOrd="0" presId="urn:microsoft.com/office/officeart/2009/3/layout/RandomtoResultProcess"/>
    <dgm:cxn modelId="{78213E08-506A-964C-A5DB-D6A395BC2B70}" type="presParOf" srcId="{9DCCB8F4-8BC0-F64D-86A1-317F6D1FAB16}" destId="{09976349-3F77-E74C-A15C-D96D4A6E6225}" srcOrd="7" destOrd="0" presId="urn:microsoft.com/office/officeart/2009/3/layout/RandomtoResultProcess"/>
    <dgm:cxn modelId="{6F47B902-A958-E642-9C0F-2B545F2CC86C}" type="presParOf" srcId="{9DCCB8F4-8BC0-F64D-86A1-317F6D1FAB16}" destId="{EC430721-A13D-1744-9902-7A04EFA8CAB8}" srcOrd="8" destOrd="0" presId="urn:microsoft.com/office/officeart/2009/3/layout/RandomtoResultProcess"/>
    <dgm:cxn modelId="{C9CE2653-6CD3-3D44-AED0-AF8CE8092008}" type="presParOf" srcId="{9DCCB8F4-8BC0-F64D-86A1-317F6D1FAB16}" destId="{7F02B686-F87E-0A48-A71D-4995FC07483F}" srcOrd="9" destOrd="0" presId="urn:microsoft.com/office/officeart/2009/3/layout/RandomtoResultProcess"/>
    <dgm:cxn modelId="{C7163447-D655-5D43-8F5B-ED1706976C8D}" type="presParOf" srcId="{9DCCB8F4-8BC0-F64D-86A1-317F6D1FAB16}" destId="{B76E9A73-C42E-164A-903F-E4205A335805}" srcOrd="10" destOrd="0" presId="urn:microsoft.com/office/officeart/2009/3/layout/RandomtoResultProcess"/>
    <dgm:cxn modelId="{38618EBA-17DA-EF4D-A9F9-85E6F8CAC6D5}" type="presParOf" srcId="{9DCCB8F4-8BC0-F64D-86A1-317F6D1FAB16}" destId="{ED03DFCE-5350-C54B-8E8F-D16531B3F4A7}" srcOrd="11" destOrd="0" presId="urn:microsoft.com/office/officeart/2009/3/layout/RandomtoResultProcess"/>
    <dgm:cxn modelId="{CEECED9D-5CF6-C14A-97F9-48E962115A51}" type="presParOf" srcId="{9DCCB8F4-8BC0-F64D-86A1-317F6D1FAB16}" destId="{E369EC48-A7A6-0F4A-B3C6-188B1B4713BC}" srcOrd="12" destOrd="0" presId="urn:microsoft.com/office/officeart/2009/3/layout/RandomtoResultProcess"/>
    <dgm:cxn modelId="{3951EDE6-B57E-5942-8385-39C30F3AB09E}" type="presParOf" srcId="{9DCCB8F4-8BC0-F64D-86A1-317F6D1FAB16}" destId="{BB2E1BDE-AB9F-2B4B-AD90-57F0A1C2D786}" srcOrd="13" destOrd="0" presId="urn:microsoft.com/office/officeart/2009/3/layout/RandomtoResultProcess"/>
    <dgm:cxn modelId="{95231374-BFB2-2142-AA5E-D67277905817}" type="presParOf" srcId="{9DCCB8F4-8BC0-F64D-86A1-317F6D1FAB16}" destId="{550A45DF-A80B-E442-B6F6-6BFDFEE4AA01}" srcOrd="14" destOrd="0" presId="urn:microsoft.com/office/officeart/2009/3/layout/RandomtoResultProcess"/>
    <dgm:cxn modelId="{A7702054-6A76-0848-A089-08767FFB3582}" type="presParOf" srcId="{9DCCB8F4-8BC0-F64D-86A1-317F6D1FAB16}" destId="{77C07186-8CA3-F540-9084-D9D8E0DC6522}" srcOrd="15" destOrd="0" presId="urn:microsoft.com/office/officeart/2009/3/layout/RandomtoResultProcess"/>
    <dgm:cxn modelId="{588BD782-636E-CF44-9036-E8DF93E1DD20}" type="presParOf" srcId="{9DCCB8F4-8BC0-F64D-86A1-317F6D1FAB16}" destId="{125EE908-5673-FA47-9359-50E116193F2C}" srcOrd="16" destOrd="0" presId="urn:microsoft.com/office/officeart/2009/3/layout/RandomtoResultProcess"/>
    <dgm:cxn modelId="{687CC0EC-0C33-B643-A52B-E813CFEF0BC8}" type="presParOf" srcId="{9DCCB8F4-8BC0-F64D-86A1-317F6D1FAB16}" destId="{9A0BCD7A-326F-4149-852A-BD83337D59B0}" srcOrd="17" destOrd="0" presId="urn:microsoft.com/office/officeart/2009/3/layout/RandomtoResultProcess"/>
    <dgm:cxn modelId="{E3C5CB9F-A6F6-6C41-9CF4-B874AE3F0B92}" type="presParOf" srcId="{9DCCB8F4-8BC0-F64D-86A1-317F6D1FAB16}" destId="{EFD5CF4B-295F-1E45-B812-47F41A63EB26}" srcOrd="18" destOrd="0" presId="urn:microsoft.com/office/officeart/2009/3/layout/RandomtoResultProcess"/>
    <dgm:cxn modelId="{FE4AF5E3-0DB7-D648-85FA-17AEC3C3395E}" type="presParOf" srcId="{337CBA5D-DFDA-5643-AC4F-3BF093E0238B}" destId="{DF727DF6-9016-AC4B-BE0F-C06C0641AE34}" srcOrd="1" destOrd="0" presId="urn:microsoft.com/office/officeart/2009/3/layout/RandomtoResultProcess"/>
    <dgm:cxn modelId="{977F1792-52DA-4646-8107-79C002FB12BC}" type="presParOf" srcId="{DF727DF6-9016-AC4B-BE0F-C06C0641AE34}" destId="{584E449C-A822-1540-9274-9DA871436374}" srcOrd="0" destOrd="0" presId="urn:microsoft.com/office/officeart/2009/3/layout/RandomtoResultProcess"/>
    <dgm:cxn modelId="{8C346BE3-0D41-E048-99E9-4A576795904D}" type="presParOf" srcId="{DF727DF6-9016-AC4B-BE0F-C06C0641AE34}" destId="{5F03FDEF-085B-8941-BC7E-F631094AAAF8}" srcOrd="1" destOrd="0" presId="urn:microsoft.com/office/officeart/2009/3/layout/RandomtoResultProcess"/>
    <dgm:cxn modelId="{03D4589C-925D-204D-B98F-CD7BF7055377}" type="presParOf" srcId="{337CBA5D-DFDA-5643-AC4F-3BF093E0238B}" destId="{DE9DED89-9BCA-AD4E-9F41-5C1B824F6A5E}" srcOrd="2" destOrd="0" presId="urn:microsoft.com/office/officeart/2009/3/layout/RandomtoResultProcess"/>
    <dgm:cxn modelId="{7C8796C7-7AF4-F44D-B1E5-8E9B2CCB5040}" type="presParOf" srcId="{DE9DED89-9BCA-AD4E-9F41-5C1B824F6A5E}" destId="{18263280-30F8-D648-95D8-B7730BF427DB}" srcOrd="0" destOrd="0" presId="urn:microsoft.com/office/officeart/2009/3/layout/RandomtoResultProcess"/>
    <dgm:cxn modelId="{6645EF7A-D06C-7E43-9317-4C6D2C7FE9FA}" type="presParOf" srcId="{DE9DED89-9BCA-AD4E-9F41-5C1B824F6A5E}" destId="{5452BEF1-3D6D-C24E-9E20-ADC19D9D8250}" srcOrd="1" destOrd="0" presId="urn:microsoft.com/office/officeart/2009/3/layout/RandomtoResultProcess"/>
    <dgm:cxn modelId="{F7D1C89B-BAA4-C340-B82B-E3E7EC56C819}" type="presParOf" srcId="{337CBA5D-DFDA-5643-AC4F-3BF093E0238B}" destId="{7BF9AC5B-AB70-2648-BE98-F962A032ED76}" srcOrd="3" destOrd="0" presId="urn:microsoft.com/office/officeart/2009/3/layout/RandomtoResultProcess"/>
    <dgm:cxn modelId="{1A53F9C4-71FD-B241-8036-4CD8A176CD9C}" type="presParOf" srcId="{7BF9AC5B-AB70-2648-BE98-F962A032ED76}" destId="{C25CDEE6-2232-334D-95A1-9FC2EC598CDB}" srcOrd="0" destOrd="0" presId="urn:microsoft.com/office/officeart/2009/3/layout/RandomtoResultProcess"/>
    <dgm:cxn modelId="{B77B2311-B65C-7147-B1DD-232A9DAF7E45}" type="presParOf" srcId="{7BF9AC5B-AB70-2648-BE98-F962A032ED76}" destId="{CD7432EA-5D86-0048-91B7-8BEA0B908159}" srcOrd="1" destOrd="0" presId="urn:microsoft.com/office/officeart/2009/3/layout/RandomtoResultProcess"/>
    <dgm:cxn modelId="{3910BD35-4BF3-9343-A4C5-F73781182889}" type="presParOf" srcId="{337CBA5D-DFDA-5643-AC4F-3BF093E0238B}" destId="{29E8F0D7-FE46-5849-A01D-71EECA35CC3E}" srcOrd="4" destOrd="0" presId="urn:microsoft.com/office/officeart/2009/3/layout/RandomtoResultProcess"/>
    <dgm:cxn modelId="{CB93905F-734A-E242-BFC9-B38563E3D76A}" type="presParOf" srcId="{29E8F0D7-FE46-5849-A01D-71EECA35CC3E}" destId="{E3B9506C-549F-D445-A1CE-46238E03AD63}" srcOrd="0" destOrd="0" presId="urn:microsoft.com/office/officeart/2009/3/layout/RandomtoResultProcess"/>
    <dgm:cxn modelId="{0EF48FC8-E272-AE4A-A0E7-2C10091EBB3D}" type="presParOf" srcId="{29E8F0D7-FE46-5849-A01D-71EECA35CC3E}" destId="{12188E5F-C1C3-5947-8A7C-BB1929656233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BFA130-3186-5A4D-B5F4-CB3DD8731C5A}" type="doc">
      <dgm:prSet loTypeId="urn:microsoft.com/office/officeart/2005/8/layout/list1" loCatId="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D09A8BA3-2752-9544-9309-AE8770A4A379}">
      <dgm:prSet phldrT="[Texte]" custT="1"/>
      <dgm:spPr/>
      <dgm:t>
        <a:bodyPr/>
        <a:lstStyle/>
        <a:p>
          <a:pPr>
            <a:buNone/>
          </a:pPr>
          <a:r>
            <a:rPr lang="fr-BE" sz="1800" dirty="0">
              <a:latin typeface="+mj-lt"/>
            </a:rPr>
            <a:t>Intégrer le télétravail comme une évolution globale dans la stratégie de l’organisation et anticiper ses défis culturels, organisationnels et managériaux</a:t>
          </a:r>
          <a:endParaRPr lang="fr-FR" sz="1800" dirty="0"/>
        </a:p>
      </dgm:t>
    </dgm:pt>
    <dgm:pt modelId="{E8B18F50-C551-DD47-8C62-2E031331FFDA}" type="parTrans" cxnId="{646E4E09-643D-2340-8A44-C0A719E200DA}">
      <dgm:prSet/>
      <dgm:spPr/>
      <dgm:t>
        <a:bodyPr/>
        <a:lstStyle/>
        <a:p>
          <a:endParaRPr lang="fr-FR"/>
        </a:p>
      </dgm:t>
    </dgm:pt>
    <dgm:pt modelId="{94251361-D6A5-594D-9E03-A88F60F2B516}" type="sibTrans" cxnId="{646E4E09-643D-2340-8A44-C0A719E200DA}">
      <dgm:prSet/>
      <dgm:spPr/>
      <dgm:t>
        <a:bodyPr/>
        <a:lstStyle/>
        <a:p>
          <a:endParaRPr lang="fr-FR"/>
        </a:p>
      </dgm:t>
    </dgm:pt>
    <dgm:pt modelId="{FE635556-DAEE-6C43-A3B3-4DC5FC5A8A8B}">
      <dgm:prSet phldrT="[Texte]" custT="1"/>
      <dgm:spPr/>
      <dgm:t>
        <a:bodyPr/>
        <a:lstStyle/>
        <a:p>
          <a:pPr>
            <a:buNone/>
          </a:pPr>
          <a:r>
            <a:rPr lang="fr-FR" sz="1800" dirty="0">
              <a:latin typeface="+mj-lt"/>
            </a:rPr>
            <a:t>Pas de one best </a:t>
          </a:r>
          <a:r>
            <a:rPr lang="fr-FR" sz="1800" dirty="0" err="1">
              <a:latin typeface="+mj-lt"/>
            </a:rPr>
            <a:t>way</a:t>
          </a:r>
          <a:r>
            <a:rPr lang="fr-FR" sz="1800" dirty="0">
              <a:latin typeface="+mj-lt"/>
            </a:rPr>
            <a:t> mais des dispositifs-cadre à adapter au contexte de chaque organisation (voire de chaque service)</a:t>
          </a:r>
          <a:endParaRPr lang="fr-FR" sz="1800" dirty="0"/>
        </a:p>
      </dgm:t>
    </dgm:pt>
    <dgm:pt modelId="{07C52F36-9746-DC47-9BF6-6969B14E0BBE}" type="parTrans" cxnId="{F13F7C0E-B453-2943-9973-42388173CF33}">
      <dgm:prSet/>
      <dgm:spPr/>
      <dgm:t>
        <a:bodyPr/>
        <a:lstStyle/>
        <a:p>
          <a:endParaRPr lang="fr-FR"/>
        </a:p>
      </dgm:t>
    </dgm:pt>
    <dgm:pt modelId="{0B78533F-E6EC-F44E-9E92-5E68B949E85B}" type="sibTrans" cxnId="{F13F7C0E-B453-2943-9973-42388173CF33}">
      <dgm:prSet/>
      <dgm:spPr/>
      <dgm:t>
        <a:bodyPr/>
        <a:lstStyle/>
        <a:p>
          <a:endParaRPr lang="fr-FR"/>
        </a:p>
      </dgm:t>
    </dgm:pt>
    <dgm:pt modelId="{A5D6AAEA-5110-A443-98AA-6E6E01E735C4}">
      <dgm:prSet phldrT="[Texte]" custT="1"/>
      <dgm:spPr/>
      <dgm:t>
        <a:bodyPr/>
        <a:lstStyle/>
        <a:p>
          <a:pPr>
            <a:buNone/>
          </a:pPr>
          <a:r>
            <a:rPr lang="fr-FR" sz="1800">
              <a:latin typeface="+mj-lt"/>
            </a:rPr>
            <a:t>Concilier de multiples dimensions en tension : trouver des équilibres, accepter l’hybridité</a:t>
          </a:r>
          <a:endParaRPr lang="fr-FR" sz="1800" dirty="0"/>
        </a:p>
      </dgm:t>
    </dgm:pt>
    <dgm:pt modelId="{E9B7CB7F-38CF-B14B-9430-F513DCE38CA6}" type="parTrans" cxnId="{9890D60A-8A91-D84D-AE8E-B0414FAD1000}">
      <dgm:prSet/>
      <dgm:spPr/>
      <dgm:t>
        <a:bodyPr/>
        <a:lstStyle/>
        <a:p>
          <a:endParaRPr lang="fr-FR"/>
        </a:p>
      </dgm:t>
    </dgm:pt>
    <dgm:pt modelId="{7DA223B7-641F-7C42-AE46-A320ACAE0615}" type="sibTrans" cxnId="{9890D60A-8A91-D84D-AE8E-B0414FAD1000}">
      <dgm:prSet/>
      <dgm:spPr/>
      <dgm:t>
        <a:bodyPr/>
        <a:lstStyle/>
        <a:p>
          <a:endParaRPr lang="fr-FR"/>
        </a:p>
      </dgm:t>
    </dgm:pt>
    <dgm:pt modelId="{9632E41E-4DC2-A54E-8B50-A705E18423C8}">
      <dgm:prSet custT="1"/>
      <dgm:spPr/>
      <dgm:t>
        <a:bodyPr/>
        <a:lstStyle/>
        <a:p>
          <a:pPr>
            <a:buNone/>
          </a:pPr>
          <a:r>
            <a:rPr lang="fr-FR" sz="1800">
              <a:latin typeface="+mj-lt"/>
              <a:cs typeface="Calibri Light"/>
            </a:rPr>
            <a:t>Eviter les démarches top-down, la précipitation, le dogmatisme : favoriser un </a:t>
          </a:r>
          <a:r>
            <a:rPr lang="fr-FR" sz="1800" b="1">
              <a:latin typeface="+mj-lt"/>
              <a:cs typeface="Calibri Light"/>
            </a:rPr>
            <a:t>processus</a:t>
          </a:r>
          <a:r>
            <a:rPr lang="fr-FR" sz="1800">
              <a:latin typeface="+mj-lt"/>
              <a:cs typeface="Calibri Light"/>
            </a:rPr>
            <a:t> expérimental, ouvert à la polyphonie</a:t>
          </a:r>
          <a:endParaRPr lang="fr-FR" sz="1800" dirty="0"/>
        </a:p>
      </dgm:t>
    </dgm:pt>
    <dgm:pt modelId="{37EBB7E3-7998-AC4C-AB41-1DD2B6498388}" type="parTrans" cxnId="{8B21A67A-29A6-4A44-B5EA-60CF29DEBC65}">
      <dgm:prSet/>
      <dgm:spPr/>
      <dgm:t>
        <a:bodyPr/>
        <a:lstStyle/>
        <a:p>
          <a:endParaRPr lang="fr-FR"/>
        </a:p>
      </dgm:t>
    </dgm:pt>
    <dgm:pt modelId="{2B91A9C6-F2D9-0247-87EB-46EB729FCCB7}" type="sibTrans" cxnId="{8B21A67A-29A6-4A44-B5EA-60CF29DEBC65}">
      <dgm:prSet/>
      <dgm:spPr/>
      <dgm:t>
        <a:bodyPr/>
        <a:lstStyle/>
        <a:p>
          <a:endParaRPr lang="fr-FR"/>
        </a:p>
      </dgm:t>
    </dgm:pt>
    <dgm:pt modelId="{7FE0E0C2-C9A0-D245-A1C7-B07F3234CCFB}">
      <dgm:prSet custT="1"/>
      <dgm:spPr/>
      <dgm:t>
        <a:bodyPr/>
        <a:lstStyle/>
        <a:p>
          <a:pPr>
            <a:buNone/>
          </a:pPr>
          <a:r>
            <a:rPr lang="fr-BE" sz="1800"/>
            <a:t>Période d’après-crise : de nouveaux enseignements sur le télétravail, via une transformation des perceptions et du rapport au travail</a:t>
          </a:r>
          <a:endParaRPr lang="fr-FR" sz="1800" dirty="0"/>
        </a:p>
      </dgm:t>
    </dgm:pt>
    <dgm:pt modelId="{61F5BF9A-6C96-A64C-A249-B9B36E519B15}" type="parTrans" cxnId="{259AC538-1506-AD49-B5FE-496ADE6037A9}">
      <dgm:prSet/>
      <dgm:spPr/>
      <dgm:t>
        <a:bodyPr/>
        <a:lstStyle/>
        <a:p>
          <a:endParaRPr lang="fr-FR"/>
        </a:p>
      </dgm:t>
    </dgm:pt>
    <dgm:pt modelId="{8027EF90-5F11-EB44-ADCC-03F1BAFD8529}" type="sibTrans" cxnId="{259AC538-1506-AD49-B5FE-496ADE6037A9}">
      <dgm:prSet/>
      <dgm:spPr/>
      <dgm:t>
        <a:bodyPr/>
        <a:lstStyle/>
        <a:p>
          <a:endParaRPr lang="fr-FR"/>
        </a:p>
      </dgm:t>
    </dgm:pt>
    <dgm:pt modelId="{6267745E-E9A2-184B-BFE7-3029995F51FF}" type="pres">
      <dgm:prSet presAssocID="{50BFA130-3186-5A4D-B5F4-CB3DD8731C5A}" presName="linear" presStyleCnt="0">
        <dgm:presLayoutVars>
          <dgm:dir/>
          <dgm:animLvl val="lvl"/>
          <dgm:resizeHandles val="exact"/>
        </dgm:presLayoutVars>
      </dgm:prSet>
      <dgm:spPr/>
    </dgm:pt>
    <dgm:pt modelId="{345014E0-FC22-4D46-9EBE-E7470FCFBB8E}" type="pres">
      <dgm:prSet presAssocID="{D09A8BA3-2752-9544-9309-AE8770A4A379}" presName="parentLin" presStyleCnt="0"/>
      <dgm:spPr/>
    </dgm:pt>
    <dgm:pt modelId="{F7652A6D-7AAE-A34D-A2F5-24A0C3C4A13A}" type="pres">
      <dgm:prSet presAssocID="{D09A8BA3-2752-9544-9309-AE8770A4A379}" presName="parentLeftMargin" presStyleLbl="node1" presStyleIdx="0" presStyleCnt="5"/>
      <dgm:spPr/>
    </dgm:pt>
    <dgm:pt modelId="{ACF6D1BF-E0C4-0F41-9D00-834E4194682C}" type="pres">
      <dgm:prSet presAssocID="{D09A8BA3-2752-9544-9309-AE8770A4A379}" presName="parentText" presStyleLbl="node1" presStyleIdx="0" presStyleCnt="5" custScaleX="142857" custLinFactNeighborY="30206">
        <dgm:presLayoutVars>
          <dgm:chMax val="0"/>
          <dgm:bulletEnabled val="1"/>
        </dgm:presLayoutVars>
      </dgm:prSet>
      <dgm:spPr/>
    </dgm:pt>
    <dgm:pt modelId="{1CED87E3-078B-C64E-B205-6025329D0CF6}" type="pres">
      <dgm:prSet presAssocID="{D09A8BA3-2752-9544-9309-AE8770A4A379}" presName="negativeSpace" presStyleCnt="0"/>
      <dgm:spPr/>
    </dgm:pt>
    <dgm:pt modelId="{17067062-25BF-0240-9E0E-0CF65C30223B}" type="pres">
      <dgm:prSet presAssocID="{D09A8BA3-2752-9544-9309-AE8770A4A379}" presName="childText" presStyleLbl="conFgAcc1" presStyleIdx="0" presStyleCnt="5" custLinFactY="13957" custLinFactNeighborY="100000">
        <dgm:presLayoutVars>
          <dgm:bulletEnabled val="1"/>
        </dgm:presLayoutVars>
      </dgm:prSet>
      <dgm:spPr/>
    </dgm:pt>
    <dgm:pt modelId="{6FE9EA2B-9D5F-7746-832F-302C2B449879}" type="pres">
      <dgm:prSet presAssocID="{94251361-D6A5-594D-9E03-A88F60F2B516}" presName="spaceBetweenRectangles" presStyleCnt="0"/>
      <dgm:spPr/>
    </dgm:pt>
    <dgm:pt modelId="{79443249-F720-7E45-BE80-6DA6CED0D1E9}" type="pres">
      <dgm:prSet presAssocID="{FE635556-DAEE-6C43-A3B3-4DC5FC5A8A8B}" presName="parentLin" presStyleCnt="0"/>
      <dgm:spPr/>
    </dgm:pt>
    <dgm:pt modelId="{EA82D906-02B0-944A-AD7C-D60881B4FC7F}" type="pres">
      <dgm:prSet presAssocID="{FE635556-DAEE-6C43-A3B3-4DC5FC5A8A8B}" presName="parentLeftMargin" presStyleLbl="node1" presStyleIdx="0" presStyleCnt="5"/>
      <dgm:spPr/>
    </dgm:pt>
    <dgm:pt modelId="{B1A28B2C-139E-AC42-A6F2-0E5DB8535D04}" type="pres">
      <dgm:prSet presAssocID="{FE635556-DAEE-6C43-A3B3-4DC5FC5A8A8B}" presName="parentText" presStyleLbl="node1" presStyleIdx="1" presStyleCnt="5" custScaleX="142857" custLinFactNeighborY="30206">
        <dgm:presLayoutVars>
          <dgm:chMax val="0"/>
          <dgm:bulletEnabled val="1"/>
        </dgm:presLayoutVars>
      </dgm:prSet>
      <dgm:spPr/>
    </dgm:pt>
    <dgm:pt modelId="{E058DE80-F937-D949-807E-86B4F0F24DFC}" type="pres">
      <dgm:prSet presAssocID="{FE635556-DAEE-6C43-A3B3-4DC5FC5A8A8B}" presName="negativeSpace" presStyleCnt="0"/>
      <dgm:spPr/>
    </dgm:pt>
    <dgm:pt modelId="{6764F465-4282-5F45-BD0B-E0E0123231E0}" type="pres">
      <dgm:prSet presAssocID="{FE635556-DAEE-6C43-A3B3-4DC5FC5A8A8B}" presName="childText" presStyleLbl="conFgAcc1" presStyleIdx="1" presStyleCnt="5" custLinFactY="13957" custLinFactNeighborY="100000">
        <dgm:presLayoutVars>
          <dgm:bulletEnabled val="1"/>
        </dgm:presLayoutVars>
      </dgm:prSet>
      <dgm:spPr/>
    </dgm:pt>
    <dgm:pt modelId="{C6C02224-4C4F-DF4A-8176-8BC58D9DAA3F}" type="pres">
      <dgm:prSet presAssocID="{0B78533F-E6EC-F44E-9E92-5E68B949E85B}" presName="spaceBetweenRectangles" presStyleCnt="0"/>
      <dgm:spPr/>
    </dgm:pt>
    <dgm:pt modelId="{A2031B38-D174-8447-BF94-73BEFAADF1A4}" type="pres">
      <dgm:prSet presAssocID="{A5D6AAEA-5110-A443-98AA-6E6E01E735C4}" presName="parentLin" presStyleCnt="0"/>
      <dgm:spPr/>
    </dgm:pt>
    <dgm:pt modelId="{0C456706-514A-FE41-BD2C-CBDE671BBA12}" type="pres">
      <dgm:prSet presAssocID="{A5D6AAEA-5110-A443-98AA-6E6E01E735C4}" presName="parentLeftMargin" presStyleLbl="node1" presStyleIdx="1" presStyleCnt="5"/>
      <dgm:spPr/>
    </dgm:pt>
    <dgm:pt modelId="{CBEA4B4F-0CC5-1949-8A63-7DF5277977F1}" type="pres">
      <dgm:prSet presAssocID="{A5D6AAEA-5110-A443-98AA-6E6E01E735C4}" presName="parentText" presStyleLbl="node1" presStyleIdx="2" presStyleCnt="5" custScaleX="142857" custLinFactNeighborY="30206">
        <dgm:presLayoutVars>
          <dgm:chMax val="0"/>
          <dgm:bulletEnabled val="1"/>
        </dgm:presLayoutVars>
      </dgm:prSet>
      <dgm:spPr/>
    </dgm:pt>
    <dgm:pt modelId="{9073ED9D-284B-0C42-9F22-CF7546F91F3B}" type="pres">
      <dgm:prSet presAssocID="{A5D6AAEA-5110-A443-98AA-6E6E01E735C4}" presName="negativeSpace" presStyleCnt="0"/>
      <dgm:spPr/>
    </dgm:pt>
    <dgm:pt modelId="{C1EC53BE-FA38-EA47-939D-BE48E7B7FD5E}" type="pres">
      <dgm:prSet presAssocID="{A5D6AAEA-5110-A443-98AA-6E6E01E735C4}" presName="childText" presStyleLbl="conFgAcc1" presStyleIdx="2" presStyleCnt="5" custLinFactY="13957" custLinFactNeighborY="100000">
        <dgm:presLayoutVars>
          <dgm:bulletEnabled val="1"/>
        </dgm:presLayoutVars>
      </dgm:prSet>
      <dgm:spPr/>
    </dgm:pt>
    <dgm:pt modelId="{2B1044DA-232B-234C-8CE5-D2282A40E556}" type="pres">
      <dgm:prSet presAssocID="{7DA223B7-641F-7C42-AE46-A320ACAE0615}" presName="spaceBetweenRectangles" presStyleCnt="0"/>
      <dgm:spPr/>
    </dgm:pt>
    <dgm:pt modelId="{1CD542B1-BED1-CE48-85AC-79B475F2E267}" type="pres">
      <dgm:prSet presAssocID="{9632E41E-4DC2-A54E-8B50-A705E18423C8}" presName="parentLin" presStyleCnt="0"/>
      <dgm:spPr/>
    </dgm:pt>
    <dgm:pt modelId="{2BE7F436-B3ED-B943-9B1C-7A500C8D3217}" type="pres">
      <dgm:prSet presAssocID="{9632E41E-4DC2-A54E-8B50-A705E18423C8}" presName="parentLeftMargin" presStyleLbl="node1" presStyleIdx="2" presStyleCnt="5"/>
      <dgm:spPr/>
    </dgm:pt>
    <dgm:pt modelId="{7485FF2A-73ED-F34A-8509-D8E7219A742B}" type="pres">
      <dgm:prSet presAssocID="{9632E41E-4DC2-A54E-8B50-A705E18423C8}" presName="parentText" presStyleLbl="node1" presStyleIdx="3" presStyleCnt="5" custScaleX="142857" custLinFactNeighborY="30206">
        <dgm:presLayoutVars>
          <dgm:chMax val="0"/>
          <dgm:bulletEnabled val="1"/>
        </dgm:presLayoutVars>
      </dgm:prSet>
      <dgm:spPr/>
    </dgm:pt>
    <dgm:pt modelId="{E01CF21D-461F-F742-9346-488E7BCC1F85}" type="pres">
      <dgm:prSet presAssocID="{9632E41E-4DC2-A54E-8B50-A705E18423C8}" presName="negativeSpace" presStyleCnt="0"/>
      <dgm:spPr/>
    </dgm:pt>
    <dgm:pt modelId="{0320093F-9DF4-2746-916B-139C42226619}" type="pres">
      <dgm:prSet presAssocID="{9632E41E-4DC2-A54E-8B50-A705E18423C8}" presName="childText" presStyleLbl="conFgAcc1" presStyleIdx="3" presStyleCnt="5" custLinFactY="13957" custLinFactNeighborY="100000">
        <dgm:presLayoutVars>
          <dgm:bulletEnabled val="1"/>
        </dgm:presLayoutVars>
      </dgm:prSet>
      <dgm:spPr/>
    </dgm:pt>
    <dgm:pt modelId="{6911BB63-E698-C441-966B-A8AB8F2A2284}" type="pres">
      <dgm:prSet presAssocID="{2B91A9C6-F2D9-0247-87EB-46EB729FCCB7}" presName="spaceBetweenRectangles" presStyleCnt="0"/>
      <dgm:spPr/>
    </dgm:pt>
    <dgm:pt modelId="{3CDFE09F-1AC3-514D-ACEB-6D2E492CD098}" type="pres">
      <dgm:prSet presAssocID="{7FE0E0C2-C9A0-D245-A1C7-B07F3234CCFB}" presName="parentLin" presStyleCnt="0"/>
      <dgm:spPr/>
    </dgm:pt>
    <dgm:pt modelId="{E103F5A8-34B3-6E4E-9FB1-F98DC98E56D3}" type="pres">
      <dgm:prSet presAssocID="{7FE0E0C2-C9A0-D245-A1C7-B07F3234CCFB}" presName="parentLeftMargin" presStyleLbl="node1" presStyleIdx="3" presStyleCnt="5"/>
      <dgm:spPr/>
    </dgm:pt>
    <dgm:pt modelId="{0FBF1CF2-F485-FE49-B47E-FF376EC07615}" type="pres">
      <dgm:prSet presAssocID="{7FE0E0C2-C9A0-D245-A1C7-B07F3234CCFB}" presName="parentText" presStyleLbl="node1" presStyleIdx="4" presStyleCnt="5" custScaleX="142857" custLinFactNeighborY="30206">
        <dgm:presLayoutVars>
          <dgm:chMax val="0"/>
          <dgm:bulletEnabled val="1"/>
        </dgm:presLayoutVars>
      </dgm:prSet>
      <dgm:spPr/>
    </dgm:pt>
    <dgm:pt modelId="{2EA7E589-260B-5647-8CD2-14EDEF7D8CB0}" type="pres">
      <dgm:prSet presAssocID="{7FE0E0C2-C9A0-D245-A1C7-B07F3234CCFB}" presName="negativeSpace" presStyleCnt="0"/>
      <dgm:spPr/>
    </dgm:pt>
    <dgm:pt modelId="{A93A68EA-F2BC-094D-8518-4897CA023412}" type="pres">
      <dgm:prSet presAssocID="{7FE0E0C2-C9A0-D245-A1C7-B07F3234CCFB}" presName="childText" presStyleLbl="conFgAcc1" presStyleIdx="4" presStyleCnt="5" custLinFactNeighborY="52182">
        <dgm:presLayoutVars>
          <dgm:bulletEnabled val="1"/>
        </dgm:presLayoutVars>
      </dgm:prSet>
      <dgm:spPr/>
    </dgm:pt>
  </dgm:ptLst>
  <dgm:cxnLst>
    <dgm:cxn modelId="{9CB50501-8F79-2340-8CFC-1B8B2ADF9EAC}" type="presOf" srcId="{A5D6AAEA-5110-A443-98AA-6E6E01E735C4}" destId="{0C456706-514A-FE41-BD2C-CBDE671BBA12}" srcOrd="0" destOrd="0" presId="urn:microsoft.com/office/officeart/2005/8/layout/list1"/>
    <dgm:cxn modelId="{646E4E09-643D-2340-8A44-C0A719E200DA}" srcId="{50BFA130-3186-5A4D-B5F4-CB3DD8731C5A}" destId="{D09A8BA3-2752-9544-9309-AE8770A4A379}" srcOrd="0" destOrd="0" parTransId="{E8B18F50-C551-DD47-8C62-2E031331FFDA}" sibTransId="{94251361-D6A5-594D-9E03-A88F60F2B516}"/>
    <dgm:cxn modelId="{9890D60A-8A91-D84D-AE8E-B0414FAD1000}" srcId="{50BFA130-3186-5A4D-B5F4-CB3DD8731C5A}" destId="{A5D6AAEA-5110-A443-98AA-6E6E01E735C4}" srcOrd="2" destOrd="0" parTransId="{E9B7CB7F-38CF-B14B-9430-F513DCE38CA6}" sibTransId="{7DA223B7-641F-7C42-AE46-A320ACAE0615}"/>
    <dgm:cxn modelId="{F13F7C0E-B453-2943-9973-42388173CF33}" srcId="{50BFA130-3186-5A4D-B5F4-CB3DD8731C5A}" destId="{FE635556-DAEE-6C43-A3B3-4DC5FC5A8A8B}" srcOrd="1" destOrd="0" parTransId="{07C52F36-9746-DC47-9BF6-6969B14E0BBE}" sibTransId="{0B78533F-E6EC-F44E-9E92-5E68B949E85B}"/>
    <dgm:cxn modelId="{EEE76C1F-A160-644B-A084-083B65BAAD9B}" type="presOf" srcId="{7FE0E0C2-C9A0-D245-A1C7-B07F3234CCFB}" destId="{E103F5A8-34B3-6E4E-9FB1-F98DC98E56D3}" srcOrd="0" destOrd="0" presId="urn:microsoft.com/office/officeart/2005/8/layout/list1"/>
    <dgm:cxn modelId="{5AD4C326-87B2-FC4B-A94E-0CB6C80D04AF}" type="presOf" srcId="{FE635556-DAEE-6C43-A3B3-4DC5FC5A8A8B}" destId="{B1A28B2C-139E-AC42-A6F2-0E5DB8535D04}" srcOrd="1" destOrd="0" presId="urn:microsoft.com/office/officeart/2005/8/layout/list1"/>
    <dgm:cxn modelId="{259AC538-1506-AD49-B5FE-496ADE6037A9}" srcId="{50BFA130-3186-5A4D-B5F4-CB3DD8731C5A}" destId="{7FE0E0C2-C9A0-D245-A1C7-B07F3234CCFB}" srcOrd="4" destOrd="0" parTransId="{61F5BF9A-6C96-A64C-A249-B9B36E519B15}" sibTransId="{8027EF90-5F11-EB44-ADCC-03F1BAFD8529}"/>
    <dgm:cxn modelId="{17553B53-DB0B-2B43-881F-92C1FEE7449F}" type="presOf" srcId="{FE635556-DAEE-6C43-A3B3-4DC5FC5A8A8B}" destId="{EA82D906-02B0-944A-AD7C-D60881B4FC7F}" srcOrd="0" destOrd="0" presId="urn:microsoft.com/office/officeart/2005/8/layout/list1"/>
    <dgm:cxn modelId="{18A0CE70-8B9D-E34B-ACDF-DB7833C23AA2}" type="presOf" srcId="{9632E41E-4DC2-A54E-8B50-A705E18423C8}" destId="{2BE7F436-B3ED-B943-9B1C-7A500C8D3217}" srcOrd="0" destOrd="0" presId="urn:microsoft.com/office/officeart/2005/8/layout/list1"/>
    <dgm:cxn modelId="{8B21A67A-29A6-4A44-B5EA-60CF29DEBC65}" srcId="{50BFA130-3186-5A4D-B5F4-CB3DD8731C5A}" destId="{9632E41E-4DC2-A54E-8B50-A705E18423C8}" srcOrd="3" destOrd="0" parTransId="{37EBB7E3-7998-AC4C-AB41-1DD2B6498388}" sibTransId="{2B91A9C6-F2D9-0247-87EB-46EB729FCCB7}"/>
    <dgm:cxn modelId="{B6533D80-9C02-1148-977F-B00AA52839B8}" type="presOf" srcId="{9632E41E-4DC2-A54E-8B50-A705E18423C8}" destId="{7485FF2A-73ED-F34A-8509-D8E7219A742B}" srcOrd="1" destOrd="0" presId="urn:microsoft.com/office/officeart/2005/8/layout/list1"/>
    <dgm:cxn modelId="{E488B183-CAC5-8E4F-87FC-9D4D16F0B4C6}" type="presOf" srcId="{D09A8BA3-2752-9544-9309-AE8770A4A379}" destId="{ACF6D1BF-E0C4-0F41-9D00-834E4194682C}" srcOrd="1" destOrd="0" presId="urn:microsoft.com/office/officeart/2005/8/layout/list1"/>
    <dgm:cxn modelId="{2E1ECC87-575E-194A-A598-ED8B745FAF40}" type="presOf" srcId="{A5D6AAEA-5110-A443-98AA-6E6E01E735C4}" destId="{CBEA4B4F-0CC5-1949-8A63-7DF5277977F1}" srcOrd="1" destOrd="0" presId="urn:microsoft.com/office/officeart/2005/8/layout/list1"/>
    <dgm:cxn modelId="{268C5891-1435-344B-842B-FA04E96AA8E4}" type="presOf" srcId="{7FE0E0C2-C9A0-D245-A1C7-B07F3234CCFB}" destId="{0FBF1CF2-F485-FE49-B47E-FF376EC07615}" srcOrd="1" destOrd="0" presId="urn:microsoft.com/office/officeart/2005/8/layout/list1"/>
    <dgm:cxn modelId="{7A69CCE7-A1AB-754F-89F8-3E2F9695C035}" type="presOf" srcId="{D09A8BA3-2752-9544-9309-AE8770A4A379}" destId="{F7652A6D-7AAE-A34D-A2F5-24A0C3C4A13A}" srcOrd="0" destOrd="0" presId="urn:microsoft.com/office/officeart/2005/8/layout/list1"/>
    <dgm:cxn modelId="{541461FD-E2E3-0F42-8A94-B3FD9CEA9D11}" type="presOf" srcId="{50BFA130-3186-5A4D-B5F4-CB3DD8731C5A}" destId="{6267745E-E9A2-184B-BFE7-3029995F51FF}" srcOrd="0" destOrd="0" presId="urn:microsoft.com/office/officeart/2005/8/layout/list1"/>
    <dgm:cxn modelId="{2710D022-623C-7146-B618-B6FA2762A887}" type="presParOf" srcId="{6267745E-E9A2-184B-BFE7-3029995F51FF}" destId="{345014E0-FC22-4D46-9EBE-E7470FCFBB8E}" srcOrd="0" destOrd="0" presId="urn:microsoft.com/office/officeart/2005/8/layout/list1"/>
    <dgm:cxn modelId="{5D9F26E0-C02B-EC4E-B827-2466996E2394}" type="presParOf" srcId="{345014E0-FC22-4D46-9EBE-E7470FCFBB8E}" destId="{F7652A6D-7AAE-A34D-A2F5-24A0C3C4A13A}" srcOrd="0" destOrd="0" presId="urn:microsoft.com/office/officeart/2005/8/layout/list1"/>
    <dgm:cxn modelId="{74E5B0D4-5662-FA4E-A1BE-AF13115A7314}" type="presParOf" srcId="{345014E0-FC22-4D46-9EBE-E7470FCFBB8E}" destId="{ACF6D1BF-E0C4-0F41-9D00-834E4194682C}" srcOrd="1" destOrd="0" presId="urn:microsoft.com/office/officeart/2005/8/layout/list1"/>
    <dgm:cxn modelId="{CCD3FB47-FE4C-B244-9BEA-BC35C9E2CE31}" type="presParOf" srcId="{6267745E-E9A2-184B-BFE7-3029995F51FF}" destId="{1CED87E3-078B-C64E-B205-6025329D0CF6}" srcOrd="1" destOrd="0" presId="urn:microsoft.com/office/officeart/2005/8/layout/list1"/>
    <dgm:cxn modelId="{1008FECA-E918-4549-87BD-8A358A3F2B61}" type="presParOf" srcId="{6267745E-E9A2-184B-BFE7-3029995F51FF}" destId="{17067062-25BF-0240-9E0E-0CF65C30223B}" srcOrd="2" destOrd="0" presId="urn:microsoft.com/office/officeart/2005/8/layout/list1"/>
    <dgm:cxn modelId="{E4D2C000-BCCB-1E4E-988D-64B5EFC8163B}" type="presParOf" srcId="{6267745E-E9A2-184B-BFE7-3029995F51FF}" destId="{6FE9EA2B-9D5F-7746-832F-302C2B449879}" srcOrd="3" destOrd="0" presId="urn:microsoft.com/office/officeart/2005/8/layout/list1"/>
    <dgm:cxn modelId="{689A8E49-5BF7-3143-AEDB-6234F845CD24}" type="presParOf" srcId="{6267745E-E9A2-184B-BFE7-3029995F51FF}" destId="{79443249-F720-7E45-BE80-6DA6CED0D1E9}" srcOrd="4" destOrd="0" presId="urn:microsoft.com/office/officeart/2005/8/layout/list1"/>
    <dgm:cxn modelId="{49B2AC69-40B5-B446-B2A1-E5F4D2817278}" type="presParOf" srcId="{79443249-F720-7E45-BE80-6DA6CED0D1E9}" destId="{EA82D906-02B0-944A-AD7C-D60881B4FC7F}" srcOrd="0" destOrd="0" presId="urn:microsoft.com/office/officeart/2005/8/layout/list1"/>
    <dgm:cxn modelId="{121BCC60-47C2-5D4D-92AF-9D58D6F3CF6A}" type="presParOf" srcId="{79443249-F720-7E45-BE80-6DA6CED0D1E9}" destId="{B1A28B2C-139E-AC42-A6F2-0E5DB8535D04}" srcOrd="1" destOrd="0" presId="urn:microsoft.com/office/officeart/2005/8/layout/list1"/>
    <dgm:cxn modelId="{75905111-166F-5B4C-93C6-2B0B1986C243}" type="presParOf" srcId="{6267745E-E9A2-184B-BFE7-3029995F51FF}" destId="{E058DE80-F937-D949-807E-86B4F0F24DFC}" srcOrd="5" destOrd="0" presId="urn:microsoft.com/office/officeart/2005/8/layout/list1"/>
    <dgm:cxn modelId="{643004E9-E234-B34C-8DB2-C00ADE268482}" type="presParOf" srcId="{6267745E-E9A2-184B-BFE7-3029995F51FF}" destId="{6764F465-4282-5F45-BD0B-E0E0123231E0}" srcOrd="6" destOrd="0" presId="urn:microsoft.com/office/officeart/2005/8/layout/list1"/>
    <dgm:cxn modelId="{73988FE5-7A31-0345-8E0F-30A18EB8AA42}" type="presParOf" srcId="{6267745E-E9A2-184B-BFE7-3029995F51FF}" destId="{C6C02224-4C4F-DF4A-8176-8BC58D9DAA3F}" srcOrd="7" destOrd="0" presId="urn:microsoft.com/office/officeart/2005/8/layout/list1"/>
    <dgm:cxn modelId="{E925D717-D56E-F549-94AC-D0D19E70AFBD}" type="presParOf" srcId="{6267745E-E9A2-184B-BFE7-3029995F51FF}" destId="{A2031B38-D174-8447-BF94-73BEFAADF1A4}" srcOrd="8" destOrd="0" presId="urn:microsoft.com/office/officeart/2005/8/layout/list1"/>
    <dgm:cxn modelId="{09D46601-7146-5748-A39E-3715CB6EADB2}" type="presParOf" srcId="{A2031B38-D174-8447-BF94-73BEFAADF1A4}" destId="{0C456706-514A-FE41-BD2C-CBDE671BBA12}" srcOrd="0" destOrd="0" presId="urn:microsoft.com/office/officeart/2005/8/layout/list1"/>
    <dgm:cxn modelId="{8028F889-BA0C-2345-97BA-17B8F37A69FA}" type="presParOf" srcId="{A2031B38-D174-8447-BF94-73BEFAADF1A4}" destId="{CBEA4B4F-0CC5-1949-8A63-7DF5277977F1}" srcOrd="1" destOrd="0" presId="urn:microsoft.com/office/officeart/2005/8/layout/list1"/>
    <dgm:cxn modelId="{3E3B04B8-9EDF-D44A-B012-002691EBEE61}" type="presParOf" srcId="{6267745E-E9A2-184B-BFE7-3029995F51FF}" destId="{9073ED9D-284B-0C42-9F22-CF7546F91F3B}" srcOrd="9" destOrd="0" presId="urn:microsoft.com/office/officeart/2005/8/layout/list1"/>
    <dgm:cxn modelId="{12AE3444-4B3C-2943-91CD-2EDE574C1904}" type="presParOf" srcId="{6267745E-E9A2-184B-BFE7-3029995F51FF}" destId="{C1EC53BE-FA38-EA47-939D-BE48E7B7FD5E}" srcOrd="10" destOrd="0" presId="urn:microsoft.com/office/officeart/2005/8/layout/list1"/>
    <dgm:cxn modelId="{4930835C-1B4D-AD40-90B6-CFDF149C3B0F}" type="presParOf" srcId="{6267745E-E9A2-184B-BFE7-3029995F51FF}" destId="{2B1044DA-232B-234C-8CE5-D2282A40E556}" srcOrd="11" destOrd="0" presId="urn:microsoft.com/office/officeart/2005/8/layout/list1"/>
    <dgm:cxn modelId="{5FE68C31-376A-6B42-9CCF-09D714DB97D1}" type="presParOf" srcId="{6267745E-E9A2-184B-BFE7-3029995F51FF}" destId="{1CD542B1-BED1-CE48-85AC-79B475F2E267}" srcOrd="12" destOrd="0" presId="urn:microsoft.com/office/officeart/2005/8/layout/list1"/>
    <dgm:cxn modelId="{4B6845C8-7710-8144-B722-E565CF7D1699}" type="presParOf" srcId="{1CD542B1-BED1-CE48-85AC-79B475F2E267}" destId="{2BE7F436-B3ED-B943-9B1C-7A500C8D3217}" srcOrd="0" destOrd="0" presId="urn:microsoft.com/office/officeart/2005/8/layout/list1"/>
    <dgm:cxn modelId="{1BA73E97-3E50-6348-9A7B-238E20FBF93F}" type="presParOf" srcId="{1CD542B1-BED1-CE48-85AC-79B475F2E267}" destId="{7485FF2A-73ED-F34A-8509-D8E7219A742B}" srcOrd="1" destOrd="0" presId="urn:microsoft.com/office/officeart/2005/8/layout/list1"/>
    <dgm:cxn modelId="{3F005218-A1EA-2747-945A-08ED8B9861C8}" type="presParOf" srcId="{6267745E-E9A2-184B-BFE7-3029995F51FF}" destId="{E01CF21D-461F-F742-9346-488E7BCC1F85}" srcOrd="13" destOrd="0" presId="urn:microsoft.com/office/officeart/2005/8/layout/list1"/>
    <dgm:cxn modelId="{51A4369D-1EB5-C546-8DEF-706028B567BC}" type="presParOf" srcId="{6267745E-E9A2-184B-BFE7-3029995F51FF}" destId="{0320093F-9DF4-2746-916B-139C42226619}" srcOrd="14" destOrd="0" presId="urn:microsoft.com/office/officeart/2005/8/layout/list1"/>
    <dgm:cxn modelId="{C96D4229-4C2D-964B-92A3-F8116010836F}" type="presParOf" srcId="{6267745E-E9A2-184B-BFE7-3029995F51FF}" destId="{6911BB63-E698-C441-966B-A8AB8F2A2284}" srcOrd="15" destOrd="0" presId="urn:microsoft.com/office/officeart/2005/8/layout/list1"/>
    <dgm:cxn modelId="{A5E57E9A-C653-3649-80F1-4069F9FC7DB0}" type="presParOf" srcId="{6267745E-E9A2-184B-BFE7-3029995F51FF}" destId="{3CDFE09F-1AC3-514D-ACEB-6D2E492CD098}" srcOrd="16" destOrd="0" presId="urn:microsoft.com/office/officeart/2005/8/layout/list1"/>
    <dgm:cxn modelId="{DF82B3BF-5FBB-EA41-8DD6-7D085BBE9633}" type="presParOf" srcId="{3CDFE09F-1AC3-514D-ACEB-6D2E492CD098}" destId="{E103F5A8-34B3-6E4E-9FB1-F98DC98E56D3}" srcOrd="0" destOrd="0" presId="urn:microsoft.com/office/officeart/2005/8/layout/list1"/>
    <dgm:cxn modelId="{F1C8A368-42BC-E547-A693-CC8581E62699}" type="presParOf" srcId="{3CDFE09F-1AC3-514D-ACEB-6D2E492CD098}" destId="{0FBF1CF2-F485-FE49-B47E-FF376EC07615}" srcOrd="1" destOrd="0" presId="urn:microsoft.com/office/officeart/2005/8/layout/list1"/>
    <dgm:cxn modelId="{5F296BD3-00E5-A242-B596-383FB5965587}" type="presParOf" srcId="{6267745E-E9A2-184B-BFE7-3029995F51FF}" destId="{2EA7E589-260B-5647-8CD2-14EDEF7D8CB0}" srcOrd="17" destOrd="0" presId="urn:microsoft.com/office/officeart/2005/8/layout/list1"/>
    <dgm:cxn modelId="{0EC0F838-79F0-CB43-8DDD-1A62EF834630}" type="presParOf" srcId="{6267745E-E9A2-184B-BFE7-3029995F51FF}" destId="{A93A68EA-F2BC-094D-8518-4897CA023412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5F7D9D-93C3-A543-A6E3-B9B22E0D9716}">
      <dsp:nvSpPr>
        <dsp:cNvPr id="0" name=""/>
        <dsp:cNvSpPr/>
      </dsp:nvSpPr>
      <dsp:spPr>
        <a:xfrm>
          <a:off x="-4919424" y="-753830"/>
          <a:ext cx="5858998" cy="5858998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F1B09D-DFBD-A043-9D66-10268C607F8F}">
      <dsp:nvSpPr>
        <dsp:cNvPr id="0" name=""/>
        <dsp:cNvSpPr/>
      </dsp:nvSpPr>
      <dsp:spPr>
        <a:xfrm>
          <a:off x="492024" y="334530"/>
          <a:ext cx="9963850" cy="66940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34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Une implémentation non anticipée et non préparée, sans intégration dans la stratégie de l’organisation</a:t>
          </a:r>
          <a:endParaRPr lang="fr-BE" sz="2400" kern="1200" dirty="0"/>
        </a:p>
      </dsp:txBody>
      <dsp:txXfrm>
        <a:off x="492024" y="334530"/>
        <a:ext cx="9963850" cy="669409"/>
      </dsp:txXfrm>
    </dsp:sp>
    <dsp:sp modelId="{8207BEC3-6483-EA41-9178-D23A055DE3E4}">
      <dsp:nvSpPr>
        <dsp:cNvPr id="0" name=""/>
        <dsp:cNvSpPr/>
      </dsp:nvSpPr>
      <dsp:spPr>
        <a:xfrm>
          <a:off x="73643" y="250854"/>
          <a:ext cx="836762" cy="8367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387C45-749B-B84C-A5A7-BB6E6BA57110}">
      <dsp:nvSpPr>
        <dsp:cNvPr id="0" name=""/>
        <dsp:cNvSpPr/>
      </dsp:nvSpPr>
      <dsp:spPr>
        <a:xfrm>
          <a:off x="875812" y="1338819"/>
          <a:ext cx="9580062" cy="669409"/>
        </a:xfrm>
        <a:prstGeom prst="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34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Une mise en œuvre massive et immédiate</a:t>
          </a:r>
          <a:endParaRPr lang="fr-BE" sz="2400" kern="1200" dirty="0"/>
        </a:p>
      </dsp:txBody>
      <dsp:txXfrm>
        <a:off x="875812" y="1338819"/>
        <a:ext cx="9580062" cy="669409"/>
      </dsp:txXfrm>
    </dsp:sp>
    <dsp:sp modelId="{34A4B620-0CF9-044A-8A12-42281A8C8069}">
      <dsp:nvSpPr>
        <dsp:cNvPr id="0" name=""/>
        <dsp:cNvSpPr/>
      </dsp:nvSpPr>
      <dsp:spPr>
        <a:xfrm>
          <a:off x="457431" y="1255143"/>
          <a:ext cx="836762" cy="8367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252848"/>
              <a:satOff val="-5806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A97543-6D06-C944-938E-B8E235C66DB4}">
      <dsp:nvSpPr>
        <dsp:cNvPr id="0" name=""/>
        <dsp:cNvSpPr/>
      </dsp:nvSpPr>
      <dsp:spPr>
        <a:xfrm>
          <a:off x="875812" y="2343108"/>
          <a:ext cx="9580062" cy="669409"/>
        </a:xfrm>
        <a:prstGeom prst="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34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Une entrée en vigueur à temps plein</a:t>
          </a:r>
          <a:endParaRPr lang="fr-BE" sz="2400" kern="1200" dirty="0"/>
        </a:p>
      </dsp:txBody>
      <dsp:txXfrm>
        <a:off x="875812" y="2343108"/>
        <a:ext cx="9580062" cy="669409"/>
      </dsp:txXfrm>
    </dsp:sp>
    <dsp:sp modelId="{D951256D-A667-B240-8132-B80A3000868D}">
      <dsp:nvSpPr>
        <dsp:cNvPr id="0" name=""/>
        <dsp:cNvSpPr/>
      </dsp:nvSpPr>
      <dsp:spPr>
        <a:xfrm>
          <a:off x="457431" y="2259432"/>
          <a:ext cx="836762" cy="8367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505695"/>
              <a:satOff val="-11613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A88BFC-2BD2-F742-8DE6-52340EBCA6FA}">
      <dsp:nvSpPr>
        <dsp:cNvPr id="0" name=""/>
        <dsp:cNvSpPr/>
      </dsp:nvSpPr>
      <dsp:spPr>
        <a:xfrm>
          <a:off x="492024" y="3347397"/>
          <a:ext cx="9963850" cy="669409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344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/>
            <a:t>Des enjeux nouveaux en matière de conciliation vie privée-vie professionnelle</a:t>
          </a:r>
          <a:endParaRPr lang="fr-FR" sz="2400" kern="1200" dirty="0"/>
        </a:p>
      </dsp:txBody>
      <dsp:txXfrm>
        <a:off x="492024" y="3347397"/>
        <a:ext cx="9963850" cy="669409"/>
      </dsp:txXfrm>
    </dsp:sp>
    <dsp:sp modelId="{979C592C-E21A-1E47-84A8-9E399E023070}">
      <dsp:nvSpPr>
        <dsp:cNvPr id="0" name=""/>
        <dsp:cNvSpPr/>
      </dsp:nvSpPr>
      <dsp:spPr>
        <a:xfrm>
          <a:off x="73643" y="3263721"/>
          <a:ext cx="836762" cy="8367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00BE7F-8A2C-F54A-A859-7ABD647116DD}">
      <dsp:nvSpPr>
        <dsp:cNvPr id="0" name=""/>
        <dsp:cNvSpPr/>
      </dsp:nvSpPr>
      <dsp:spPr>
        <a:xfrm>
          <a:off x="161425" y="2325205"/>
          <a:ext cx="2403762" cy="7921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Le confinement: mise en place dans l’urgence</a:t>
          </a:r>
        </a:p>
      </dsp:txBody>
      <dsp:txXfrm>
        <a:off x="161425" y="2325205"/>
        <a:ext cx="2403762" cy="792148"/>
      </dsp:txXfrm>
    </dsp:sp>
    <dsp:sp modelId="{217FD313-2BC5-C844-BC27-00651A2D703A}">
      <dsp:nvSpPr>
        <dsp:cNvPr id="0" name=""/>
        <dsp:cNvSpPr/>
      </dsp:nvSpPr>
      <dsp:spPr>
        <a:xfrm>
          <a:off x="158693" y="2084283"/>
          <a:ext cx="191208" cy="19120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A5696E-72B6-514D-9D4F-F2D53D5FD9C4}">
      <dsp:nvSpPr>
        <dsp:cNvPr id="0" name=""/>
        <dsp:cNvSpPr/>
      </dsp:nvSpPr>
      <dsp:spPr>
        <a:xfrm>
          <a:off x="292539" y="1816591"/>
          <a:ext cx="191208" cy="191208"/>
        </a:xfrm>
        <a:prstGeom prst="ellipse">
          <a:avLst/>
        </a:prstGeom>
        <a:solidFill>
          <a:schemeClr val="accent5">
            <a:hueOff val="-375475"/>
            <a:satOff val="-968"/>
            <a:lumOff val="-6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6AB0A4-858C-EB49-BB93-99546524206E}">
      <dsp:nvSpPr>
        <dsp:cNvPr id="0" name=""/>
        <dsp:cNvSpPr/>
      </dsp:nvSpPr>
      <dsp:spPr>
        <a:xfrm>
          <a:off x="613769" y="1870129"/>
          <a:ext cx="300470" cy="300470"/>
        </a:xfrm>
        <a:prstGeom prst="ellipse">
          <a:avLst/>
        </a:prstGeom>
        <a:solidFill>
          <a:schemeClr val="accent5">
            <a:hueOff val="-750949"/>
            <a:satOff val="-1935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1489A8-2E49-4A4C-8682-5E7438310E45}">
      <dsp:nvSpPr>
        <dsp:cNvPr id="0" name=""/>
        <dsp:cNvSpPr/>
      </dsp:nvSpPr>
      <dsp:spPr>
        <a:xfrm>
          <a:off x="881461" y="1575668"/>
          <a:ext cx="191208" cy="191208"/>
        </a:xfrm>
        <a:prstGeom prst="ellipse">
          <a:avLst/>
        </a:prstGeom>
        <a:solidFill>
          <a:schemeClr val="accent5">
            <a:hueOff val="-1126424"/>
            <a:satOff val="-2903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B7119F-216C-B44C-A67E-5AC214440B1C}">
      <dsp:nvSpPr>
        <dsp:cNvPr id="0" name=""/>
        <dsp:cNvSpPr/>
      </dsp:nvSpPr>
      <dsp:spPr>
        <a:xfrm>
          <a:off x="1229460" y="1468592"/>
          <a:ext cx="191208" cy="191208"/>
        </a:xfrm>
        <a:prstGeom prst="ellipse">
          <a:avLst/>
        </a:prstGeom>
        <a:solidFill>
          <a:schemeClr val="accent5">
            <a:hueOff val="-1501898"/>
            <a:satOff val="-3871"/>
            <a:lumOff val="-26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35B13F-8F38-2347-B187-A7E0EE780BC6}">
      <dsp:nvSpPr>
        <dsp:cNvPr id="0" name=""/>
        <dsp:cNvSpPr/>
      </dsp:nvSpPr>
      <dsp:spPr>
        <a:xfrm>
          <a:off x="1657767" y="1655976"/>
          <a:ext cx="191208" cy="191208"/>
        </a:xfrm>
        <a:prstGeom prst="ellipse">
          <a:avLst/>
        </a:prstGeom>
        <a:solidFill>
          <a:schemeClr val="accent5">
            <a:hueOff val="-1877373"/>
            <a:satOff val="-4839"/>
            <a:lumOff val="-32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976349-3F77-E74C-A15C-D96D4A6E6225}">
      <dsp:nvSpPr>
        <dsp:cNvPr id="0" name=""/>
        <dsp:cNvSpPr/>
      </dsp:nvSpPr>
      <dsp:spPr>
        <a:xfrm>
          <a:off x="1925458" y="1789822"/>
          <a:ext cx="300470" cy="300470"/>
        </a:xfrm>
        <a:prstGeom prst="ellipse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430721-A13D-1744-9902-7A04EFA8CAB8}">
      <dsp:nvSpPr>
        <dsp:cNvPr id="0" name=""/>
        <dsp:cNvSpPr/>
      </dsp:nvSpPr>
      <dsp:spPr>
        <a:xfrm>
          <a:off x="2300227" y="2084283"/>
          <a:ext cx="191208" cy="191208"/>
        </a:xfrm>
        <a:prstGeom prst="ellipse">
          <a:avLst/>
        </a:prstGeom>
        <a:solidFill>
          <a:schemeClr val="accent5">
            <a:hueOff val="-2628322"/>
            <a:satOff val="-6774"/>
            <a:lumOff val="-45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02B686-F87E-0A48-A71D-4995FC07483F}">
      <dsp:nvSpPr>
        <dsp:cNvPr id="0" name=""/>
        <dsp:cNvSpPr/>
      </dsp:nvSpPr>
      <dsp:spPr>
        <a:xfrm>
          <a:off x="2460842" y="2378744"/>
          <a:ext cx="191208" cy="191208"/>
        </a:xfrm>
        <a:prstGeom prst="ellipse">
          <a:avLst/>
        </a:prstGeom>
        <a:solidFill>
          <a:schemeClr val="accent5">
            <a:hueOff val="-3003797"/>
            <a:satOff val="-7742"/>
            <a:lumOff val="-52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6E9A73-C42E-164A-903F-E4205A335805}">
      <dsp:nvSpPr>
        <dsp:cNvPr id="0" name=""/>
        <dsp:cNvSpPr/>
      </dsp:nvSpPr>
      <dsp:spPr>
        <a:xfrm>
          <a:off x="1068845" y="1816591"/>
          <a:ext cx="491678" cy="491678"/>
        </a:xfrm>
        <a:prstGeom prst="ellipse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03DFCE-5350-C54B-8E8F-D16531B3F4A7}">
      <dsp:nvSpPr>
        <dsp:cNvPr id="0" name=""/>
        <dsp:cNvSpPr/>
      </dsp:nvSpPr>
      <dsp:spPr>
        <a:xfrm>
          <a:off x="24847" y="2833819"/>
          <a:ext cx="191208" cy="191208"/>
        </a:xfrm>
        <a:prstGeom prst="ellipse">
          <a:avLst/>
        </a:prstGeom>
        <a:solidFill>
          <a:schemeClr val="accent5">
            <a:hueOff val="-3754746"/>
            <a:satOff val="-9677"/>
            <a:lumOff val="-653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69EC48-A7A6-0F4A-B3C6-188B1B4713BC}">
      <dsp:nvSpPr>
        <dsp:cNvPr id="0" name=""/>
        <dsp:cNvSpPr/>
      </dsp:nvSpPr>
      <dsp:spPr>
        <a:xfrm>
          <a:off x="185462" y="3074742"/>
          <a:ext cx="300470" cy="300470"/>
        </a:xfrm>
        <a:prstGeom prst="ellipse">
          <a:avLst/>
        </a:prstGeom>
        <a:solidFill>
          <a:schemeClr val="accent5">
            <a:hueOff val="-4130220"/>
            <a:satOff val="-10645"/>
            <a:lumOff val="-71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2E1BDE-AB9F-2B4B-AD90-57F0A1C2D786}">
      <dsp:nvSpPr>
        <dsp:cNvPr id="0" name=""/>
        <dsp:cNvSpPr/>
      </dsp:nvSpPr>
      <dsp:spPr>
        <a:xfrm>
          <a:off x="587000" y="3288895"/>
          <a:ext cx="437047" cy="437047"/>
        </a:xfrm>
        <a:prstGeom prst="ellipse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0A45DF-A80B-E442-B6F6-6BFDFEE4AA01}">
      <dsp:nvSpPr>
        <dsp:cNvPr id="0" name=""/>
        <dsp:cNvSpPr/>
      </dsp:nvSpPr>
      <dsp:spPr>
        <a:xfrm>
          <a:off x="1149153" y="3636894"/>
          <a:ext cx="191208" cy="191208"/>
        </a:xfrm>
        <a:prstGeom prst="ellipse">
          <a:avLst/>
        </a:prstGeom>
        <a:solidFill>
          <a:schemeClr val="accent5">
            <a:hueOff val="-4881170"/>
            <a:satOff val="-12580"/>
            <a:lumOff val="-84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C07186-8CA3-F540-9084-D9D8E0DC6522}">
      <dsp:nvSpPr>
        <dsp:cNvPr id="0" name=""/>
        <dsp:cNvSpPr/>
      </dsp:nvSpPr>
      <dsp:spPr>
        <a:xfrm>
          <a:off x="1256229" y="3288895"/>
          <a:ext cx="300470" cy="300470"/>
        </a:xfrm>
        <a:prstGeom prst="ellipse">
          <a:avLst/>
        </a:prstGeom>
        <a:solidFill>
          <a:schemeClr val="accent5">
            <a:hueOff val="-5256644"/>
            <a:satOff val="-13548"/>
            <a:lumOff val="-91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EE908-5673-FA47-9359-50E116193F2C}">
      <dsp:nvSpPr>
        <dsp:cNvPr id="0" name=""/>
        <dsp:cNvSpPr/>
      </dsp:nvSpPr>
      <dsp:spPr>
        <a:xfrm>
          <a:off x="1523921" y="3663664"/>
          <a:ext cx="191208" cy="191208"/>
        </a:xfrm>
        <a:prstGeom prst="ellipse">
          <a:avLst/>
        </a:prstGeom>
        <a:solidFill>
          <a:schemeClr val="accent5">
            <a:hueOff val="-5632119"/>
            <a:satOff val="-14516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0BCD7A-326F-4149-852A-BD83337D59B0}">
      <dsp:nvSpPr>
        <dsp:cNvPr id="0" name=""/>
        <dsp:cNvSpPr/>
      </dsp:nvSpPr>
      <dsp:spPr>
        <a:xfrm>
          <a:off x="1764843" y="3235357"/>
          <a:ext cx="437047" cy="437047"/>
        </a:xfrm>
        <a:prstGeom prst="ellipse">
          <a:avLst/>
        </a:prstGeom>
        <a:solidFill>
          <a:schemeClr val="accent5">
            <a:hueOff val="-6007594"/>
            <a:satOff val="-15484"/>
            <a:lumOff val="-104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D5CF4B-295F-1E45-B812-47F41A63EB26}">
      <dsp:nvSpPr>
        <dsp:cNvPr id="0" name=""/>
        <dsp:cNvSpPr/>
      </dsp:nvSpPr>
      <dsp:spPr>
        <a:xfrm>
          <a:off x="2353765" y="3128280"/>
          <a:ext cx="300470" cy="300470"/>
        </a:xfrm>
        <a:prstGeom prst="ellipse">
          <a:avLst/>
        </a:prstGeom>
        <a:solidFill>
          <a:schemeClr val="accent5">
            <a:hueOff val="-6383068"/>
            <a:satOff val="-16451"/>
            <a:lumOff val="-1111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4E449C-A822-1540-9274-9DA871436374}">
      <dsp:nvSpPr>
        <dsp:cNvPr id="0" name=""/>
        <dsp:cNvSpPr/>
      </dsp:nvSpPr>
      <dsp:spPr>
        <a:xfrm>
          <a:off x="2654235" y="1869684"/>
          <a:ext cx="882438" cy="1684671"/>
        </a:xfrm>
        <a:prstGeom prst="chevron">
          <a:avLst>
            <a:gd name="adj" fmla="val 623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263280-30F8-D648-95D8-B7730BF427DB}">
      <dsp:nvSpPr>
        <dsp:cNvPr id="0" name=""/>
        <dsp:cNvSpPr/>
      </dsp:nvSpPr>
      <dsp:spPr>
        <a:xfrm>
          <a:off x="3536674" y="1870502"/>
          <a:ext cx="2406650" cy="16846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Le </a:t>
          </a:r>
          <a:r>
            <a:rPr lang="fr-FR" sz="2000" kern="1200" dirty="0" err="1"/>
            <a:t>déconfinement</a:t>
          </a:r>
          <a:r>
            <a:rPr lang="fr-FR" sz="2000" kern="1200" dirty="0"/>
            <a:t> : structuration progressive, effets d’apprentissage</a:t>
          </a:r>
        </a:p>
      </dsp:txBody>
      <dsp:txXfrm>
        <a:off x="3536674" y="1870502"/>
        <a:ext cx="2406650" cy="1684655"/>
      </dsp:txXfrm>
    </dsp:sp>
    <dsp:sp modelId="{C25CDEE6-2232-334D-95A1-9FC2EC598CDB}">
      <dsp:nvSpPr>
        <dsp:cNvPr id="0" name=""/>
        <dsp:cNvSpPr/>
      </dsp:nvSpPr>
      <dsp:spPr>
        <a:xfrm>
          <a:off x="5943324" y="1869684"/>
          <a:ext cx="882438" cy="1684671"/>
        </a:xfrm>
        <a:prstGeom prst="chevron">
          <a:avLst>
            <a:gd name="adj" fmla="val 6231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B9506C-549F-D445-A1CE-46238E03AD63}">
      <dsp:nvSpPr>
        <dsp:cNvPr id="0" name=""/>
        <dsp:cNvSpPr/>
      </dsp:nvSpPr>
      <dsp:spPr>
        <a:xfrm>
          <a:off x="6825762" y="1556497"/>
          <a:ext cx="2471189" cy="2393577"/>
        </a:xfrm>
        <a:prstGeom prst="ellipse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Intégration stratégique dans les modes de fonctionnement de l’organisation</a:t>
          </a:r>
          <a:endParaRPr lang="fr-FR" sz="2000" kern="1200" dirty="0"/>
        </a:p>
      </dsp:txBody>
      <dsp:txXfrm>
        <a:off x="7187659" y="1907028"/>
        <a:ext cx="1747395" cy="16925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067062-25BF-0240-9E0E-0CF65C30223B}">
      <dsp:nvSpPr>
        <dsp:cNvPr id="0" name=""/>
        <dsp:cNvSpPr/>
      </dsp:nvSpPr>
      <dsp:spPr>
        <a:xfrm>
          <a:off x="0" y="620785"/>
          <a:ext cx="9580343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F6D1BF-E0C4-0F41-9D00-834E4194682C}">
      <dsp:nvSpPr>
        <dsp:cNvPr id="0" name=""/>
        <dsp:cNvSpPr/>
      </dsp:nvSpPr>
      <dsp:spPr>
        <a:xfrm>
          <a:off x="456095" y="266536"/>
          <a:ext cx="9121899" cy="7084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3480" tIns="0" rIns="25348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 dirty="0">
              <a:latin typeface="+mj-lt"/>
            </a:rPr>
            <a:t>Intégrer le télétravail comme une évolution globale dans la stratégie de l’organisation et anticiper ses défis culturels, organisationnels et managériaux</a:t>
          </a:r>
          <a:endParaRPr lang="fr-FR" sz="1800" kern="1200" dirty="0"/>
        </a:p>
      </dsp:txBody>
      <dsp:txXfrm>
        <a:off x="490680" y="301121"/>
        <a:ext cx="9052729" cy="639310"/>
      </dsp:txXfrm>
    </dsp:sp>
    <dsp:sp modelId="{6764F465-4282-5F45-BD0B-E0E0123231E0}">
      <dsp:nvSpPr>
        <dsp:cNvPr id="0" name=""/>
        <dsp:cNvSpPr/>
      </dsp:nvSpPr>
      <dsp:spPr>
        <a:xfrm>
          <a:off x="0" y="1709425"/>
          <a:ext cx="9580343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689636"/>
              <a:satOff val="-4355"/>
              <a:lumOff val="-29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A28B2C-139E-AC42-A6F2-0E5DB8535D04}">
      <dsp:nvSpPr>
        <dsp:cNvPr id="0" name=""/>
        <dsp:cNvSpPr/>
      </dsp:nvSpPr>
      <dsp:spPr>
        <a:xfrm>
          <a:off x="456095" y="1355176"/>
          <a:ext cx="9121899" cy="708480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3480" tIns="0" rIns="25348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latin typeface="+mj-lt"/>
            </a:rPr>
            <a:t>Pas de one best </a:t>
          </a:r>
          <a:r>
            <a:rPr lang="fr-FR" sz="1800" kern="1200" dirty="0" err="1">
              <a:latin typeface="+mj-lt"/>
            </a:rPr>
            <a:t>way</a:t>
          </a:r>
          <a:r>
            <a:rPr lang="fr-FR" sz="1800" kern="1200" dirty="0">
              <a:latin typeface="+mj-lt"/>
            </a:rPr>
            <a:t> mais des dispositifs-cadre à adapter au contexte de chaque organisation (voire de chaque service)</a:t>
          </a:r>
          <a:endParaRPr lang="fr-FR" sz="1800" kern="1200" dirty="0"/>
        </a:p>
      </dsp:txBody>
      <dsp:txXfrm>
        <a:off x="490680" y="1389761"/>
        <a:ext cx="9052729" cy="639310"/>
      </dsp:txXfrm>
    </dsp:sp>
    <dsp:sp modelId="{C1EC53BE-FA38-EA47-939D-BE48E7B7FD5E}">
      <dsp:nvSpPr>
        <dsp:cNvPr id="0" name=""/>
        <dsp:cNvSpPr/>
      </dsp:nvSpPr>
      <dsp:spPr>
        <a:xfrm>
          <a:off x="0" y="2798065"/>
          <a:ext cx="9580343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EA4B4F-0CC5-1949-8A63-7DF5277977F1}">
      <dsp:nvSpPr>
        <dsp:cNvPr id="0" name=""/>
        <dsp:cNvSpPr/>
      </dsp:nvSpPr>
      <dsp:spPr>
        <a:xfrm>
          <a:off x="456095" y="2443816"/>
          <a:ext cx="9121899" cy="70848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3480" tIns="0" rIns="25348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>
              <a:latin typeface="+mj-lt"/>
            </a:rPr>
            <a:t>Concilier de multiples dimensions en tension : trouver des équilibres, accepter l’hybridité</a:t>
          </a:r>
          <a:endParaRPr lang="fr-FR" sz="1800" kern="1200" dirty="0"/>
        </a:p>
      </dsp:txBody>
      <dsp:txXfrm>
        <a:off x="490680" y="2478401"/>
        <a:ext cx="9052729" cy="639310"/>
      </dsp:txXfrm>
    </dsp:sp>
    <dsp:sp modelId="{0320093F-9DF4-2746-916B-139C42226619}">
      <dsp:nvSpPr>
        <dsp:cNvPr id="0" name=""/>
        <dsp:cNvSpPr/>
      </dsp:nvSpPr>
      <dsp:spPr>
        <a:xfrm>
          <a:off x="0" y="3886705"/>
          <a:ext cx="9580343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5068907"/>
              <a:satOff val="-13064"/>
              <a:lumOff val="-88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85FF2A-73ED-F34A-8509-D8E7219A742B}">
      <dsp:nvSpPr>
        <dsp:cNvPr id="0" name=""/>
        <dsp:cNvSpPr/>
      </dsp:nvSpPr>
      <dsp:spPr>
        <a:xfrm>
          <a:off x="456095" y="3532456"/>
          <a:ext cx="9121899" cy="708480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3480" tIns="0" rIns="25348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>
              <a:latin typeface="+mj-lt"/>
              <a:cs typeface="Calibri Light"/>
            </a:rPr>
            <a:t>Eviter les démarches top-down, la précipitation, le dogmatisme : favoriser un </a:t>
          </a:r>
          <a:r>
            <a:rPr lang="fr-FR" sz="1800" b="1" kern="1200">
              <a:latin typeface="+mj-lt"/>
              <a:cs typeface="Calibri Light"/>
            </a:rPr>
            <a:t>processus</a:t>
          </a:r>
          <a:r>
            <a:rPr lang="fr-FR" sz="1800" kern="1200">
              <a:latin typeface="+mj-lt"/>
              <a:cs typeface="Calibri Light"/>
            </a:rPr>
            <a:t> expérimental, ouvert à la polyphonie</a:t>
          </a:r>
          <a:endParaRPr lang="fr-FR" sz="1800" kern="1200" dirty="0"/>
        </a:p>
      </dsp:txBody>
      <dsp:txXfrm>
        <a:off x="490680" y="3567041"/>
        <a:ext cx="9052729" cy="639310"/>
      </dsp:txXfrm>
    </dsp:sp>
    <dsp:sp modelId="{A93A68EA-F2BC-094D-8518-4897CA023412}">
      <dsp:nvSpPr>
        <dsp:cNvPr id="0" name=""/>
        <dsp:cNvSpPr/>
      </dsp:nvSpPr>
      <dsp:spPr>
        <a:xfrm>
          <a:off x="0" y="4813867"/>
          <a:ext cx="9580343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BF1CF2-F485-FE49-B47E-FF376EC07615}">
      <dsp:nvSpPr>
        <dsp:cNvPr id="0" name=""/>
        <dsp:cNvSpPr/>
      </dsp:nvSpPr>
      <dsp:spPr>
        <a:xfrm>
          <a:off x="456095" y="4621096"/>
          <a:ext cx="9121899" cy="70848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3480" tIns="0" rIns="25348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800" kern="1200"/>
            <a:t>Période d’après-crise : de nouveaux enseignements sur le télétravail, via une transformation des perceptions et du rapport au travail</a:t>
          </a:r>
          <a:endParaRPr lang="fr-FR" sz="1800" kern="1200" dirty="0"/>
        </a:p>
      </dsp:txBody>
      <dsp:txXfrm>
        <a:off x="490680" y="4655681"/>
        <a:ext cx="9052729" cy="639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B3E01-FD3E-4A44-926E-26BA57AD37F7}" type="datetimeFigureOut">
              <a:rPr lang="fr-FR" smtClean="0"/>
              <a:t>02/03/2021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796277-8088-E54B-8680-AA6572A9DC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5483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ED5F11-AC3A-4242-A341-5AFDA182E11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83763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ED5F11-AC3A-4242-A341-5AFDA182E114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071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890310-5C88-7143-9F6C-166312D0E0EB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70863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/>
              <a:buNone/>
            </a:pPr>
            <a:endParaRPr lang="fr-B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3E0BB-02C4-4F3E-8A3B-DFCEBBBB9EA4}" type="slidenum">
              <a:rPr lang="fr-BE" smtClean="0"/>
              <a:pPr/>
              <a:t>14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896922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3E0BB-02C4-4F3E-8A3B-DFCEBBBB9EA4}" type="slidenum">
              <a:rPr lang="fr-BE" smtClean="0"/>
              <a:pPr/>
              <a:t>15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942538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890310-5C88-7143-9F6C-166312D0E0EB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64171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796277-8088-E54B-8680-AA6572A9DCE0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19167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18DFA0-3FEA-A043-8B1B-F1DD35424FB2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741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ED5F11-AC3A-4242-A341-5AFDA182E114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2482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Espace réservé de l'image des diapositives 1">
            <a:extLst>
              <a:ext uri="{FF2B5EF4-FFF2-40B4-BE49-F238E27FC236}">
                <a16:creationId xmlns:a16="http://schemas.microsoft.com/office/drawing/2014/main" id="{4B4E540C-2728-CA44-BAF7-B128FFE431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6" name="Espace réservé des commentaires 2">
            <a:extLst>
              <a:ext uri="{FF2B5EF4-FFF2-40B4-BE49-F238E27FC236}">
                <a16:creationId xmlns:a16="http://schemas.microsoft.com/office/drawing/2014/main" id="{1229771A-2784-764B-9CF6-DD04DCE634E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dirty="0">
              <a:ea typeface="ＭＳ Ｐゴシック" panose="020B0600070205080204" pitchFamily="34" charset="-128"/>
            </a:endParaRPr>
          </a:p>
        </p:txBody>
      </p:sp>
      <p:sp>
        <p:nvSpPr>
          <p:cNvPr id="26627" name="Espace réservé du numéro de diapositive 3">
            <a:extLst>
              <a:ext uri="{FF2B5EF4-FFF2-40B4-BE49-F238E27FC236}">
                <a16:creationId xmlns:a16="http://schemas.microsoft.com/office/drawing/2014/main" id="{52D5C360-A379-A342-9433-006C9AA149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DAC4798-2B34-E44F-A0AE-0B50F4582BEE}" type="slidenum">
              <a:rPr lang="fr-FR" altLang="fr-FR" sz="1200">
                <a:latin typeface="Calibri" panose="020F0502020204030204" pitchFamily="34" charset="0"/>
              </a:rPr>
              <a:pPr eaLnBrk="1" hangingPunct="1"/>
              <a:t>4</a:t>
            </a:fld>
            <a:endParaRPr lang="fr-FR" altLang="fr-FR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034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Espace réservé de l'image des diapositives 1">
            <a:extLst>
              <a:ext uri="{FF2B5EF4-FFF2-40B4-BE49-F238E27FC236}">
                <a16:creationId xmlns:a16="http://schemas.microsoft.com/office/drawing/2014/main" id="{C86C0EE4-DA3C-DA4F-9FA8-AFEB0B2B3E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4" name="Espace réservé des commentaires 2">
            <a:extLst>
              <a:ext uri="{FF2B5EF4-FFF2-40B4-BE49-F238E27FC236}">
                <a16:creationId xmlns:a16="http://schemas.microsoft.com/office/drawing/2014/main" id="{097454D0-BB8D-A645-86FC-F8090ADA704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dirty="0">
              <a:ea typeface="ＭＳ Ｐゴシック" panose="020B0600070205080204" pitchFamily="34" charset="-128"/>
            </a:endParaRPr>
          </a:p>
        </p:txBody>
      </p:sp>
      <p:sp>
        <p:nvSpPr>
          <p:cNvPr id="28675" name="Espace réservé du numéro de diapositive 3">
            <a:extLst>
              <a:ext uri="{FF2B5EF4-FFF2-40B4-BE49-F238E27FC236}">
                <a16:creationId xmlns:a16="http://schemas.microsoft.com/office/drawing/2014/main" id="{BC7B35EE-D92F-214F-9F61-EEA07A6404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587ED16-78C7-C74F-97E8-BDAE5FCCC8BE}" type="slidenum">
              <a:rPr lang="fr-FR" altLang="fr-FR" sz="1200">
                <a:latin typeface="Calibri" panose="020F0502020204030204" pitchFamily="34" charset="0"/>
              </a:rPr>
              <a:pPr eaLnBrk="1" hangingPunct="1"/>
              <a:t>5</a:t>
            </a:fld>
            <a:endParaRPr lang="fr-FR" altLang="fr-FR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7738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3112" cy="400843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4C4E9-64B4-4C45-AC30-256223C85CDA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18690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3112" cy="400843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B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3E0BB-02C4-4F3E-8A3B-DFCEBBBB9EA4}" type="slidenum">
              <a:rPr lang="fr-BE" smtClean="0"/>
              <a:pPr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743063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endParaRPr lang="fr-FR" sz="1200" dirty="0">
              <a:latin typeface="+mj-lt"/>
              <a:ea typeface="ＭＳ Ｐゴシック" pitchFamily="34" charset="-128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3E0BB-02C4-4F3E-8A3B-DFCEBBBB9EA4}" type="slidenum">
              <a:rPr lang="fr-BE" smtClean="0"/>
              <a:pPr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397223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ED5F11-AC3A-4242-A341-5AFDA182E114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32513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ED5F11-AC3A-4242-A341-5AFDA182E114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646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4292A-FE1D-7148-9D9E-FA9A3C9879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3019632-ABAC-A148-B561-546F3C2CE3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60B86C-C7A4-EB4A-87DB-FB46BCF7A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95DD-194D-F147-B986-6F40B3E65B90}" type="datetimeFigureOut">
              <a:rPr lang="fr-FR" smtClean="0"/>
              <a:t>02/03/2021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6C0331-6DC2-6B4E-903A-9AD04E27C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3C324B-4021-4546-B621-4F9CC9A9F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4B7B2-93E2-5541-8786-800B134C04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109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816AB4-67A4-FB45-8C7F-2DE03DE59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60AA86F-29A6-5048-BE72-EC37E26B08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C15F50-77AC-184D-BE52-8ADB0CD75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95DD-194D-F147-B986-6F40B3E65B90}" type="datetimeFigureOut">
              <a:rPr lang="fr-FR" smtClean="0"/>
              <a:t>02/03/2021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35CB48-E89B-9F42-86ED-6AA984C86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FDB43E-362C-334A-8D49-960B6D074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4B7B2-93E2-5541-8786-800B134C04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9211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B55F713-6EFF-2344-B2FC-A6B8D419DF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F9E0255-AEFF-0043-B78F-FF3B16F2B9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8A7C33-5B56-5545-B119-351E770D3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95DD-194D-F147-B986-6F40B3E65B90}" type="datetimeFigureOut">
              <a:rPr lang="fr-FR" smtClean="0"/>
              <a:t>02/03/2021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8A922F-B0D2-C343-B13F-C8423259A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D5E77F-5989-434A-B2E5-AB8C4A317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4B7B2-93E2-5541-8786-800B134C04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3559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06400" y="3227040"/>
            <a:ext cx="8838720" cy="1218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ftr" idx="10"/>
          </p:nvPr>
        </p:nvSpPr>
        <p:spPr>
          <a:xfrm>
            <a:off x="4791267" y="6549804"/>
            <a:ext cx="3860160" cy="364680"/>
          </a:xfrm>
          <a:prstGeom prst="rect">
            <a:avLst/>
          </a:prstGeom>
        </p:spPr>
        <p:txBody>
          <a:bodyPr lIns="90000" tIns="45000" rIns="90000" bIns="45000"/>
          <a:lstStyle>
            <a:lvl1pPr algn="ctr">
              <a:defRPr sz="1100"/>
            </a:lvl1pPr>
          </a:lstStyle>
          <a:p>
            <a:r>
              <a:rPr lang="fr-FR" spc="-1" dirty="0">
                <a:latin typeface="Times New Roman"/>
              </a:rPr>
              <a:t>Document non validé - non diffusable</a:t>
            </a:r>
          </a:p>
        </p:txBody>
      </p:sp>
    </p:spTree>
    <p:extLst>
      <p:ext uri="{BB962C8B-B14F-4D97-AF65-F5344CB8AC3E}">
        <p14:creationId xmlns:p14="http://schemas.microsoft.com/office/powerpoint/2010/main" val="2749662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75BECB-3DCD-1F49-97BA-26B0C52B6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D7C194-3078-A147-960B-D5F1E00FD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7E6486-7BEA-6143-A75D-282CBCF2C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95DD-194D-F147-B986-6F40B3E65B90}" type="datetimeFigureOut">
              <a:rPr lang="fr-FR" smtClean="0"/>
              <a:t>02/03/2021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E890E9-B18E-4241-8AB5-236D94EB5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7A2855-0AC7-CB4A-A463-F62B13702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4B7B2-93E2-5541-8786-800B134C04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0317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B373BB-1214-144F-9F3D-B4481FB77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C7F471-FA96-F84B-B013-155AEF7D2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D0D462-065A-3B49-8451-B34ACD59E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95DD-194D-F147-B986-6F40B3E65B90}" type="datetimeFigureOut">
              <a:rPr lang="fr-FR" smtClean="0"/>
              <a:t>02/03/2021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F918BE8-1672-864E-A15C-19F53165F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3400A3-D98A-4F49-90BF-B9168932B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4B7B2-93E2-5541-8786-800B134C04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6710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0B50EF-F014-784A-BDC0-A06698BE6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C90ED1-4B51-6541-9B17-F82C2BD152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BC49D13-DBDC-9047-AFA3-ABA086BA81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31B171D-4C58-BE45-81BA-ACE946494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95DD-194D-F147-B986-6F40B3E65B90}" type="datetimeFigureOut">
              <a:rPr lang="fr-FR" smtClean="0"/>
              <a:t>02/03/2021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E85C16E-27B0-BA40-9787-ECFF66039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2055714-DC66-C242-93AD-AAEFDADFE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4B7B2-93E2-5541-8786-800B134C04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570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2DF041-8804-644A-8A86-3733C7DAC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613F47-47EE-3A4B-BF5E-01F2F3D4E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07D3E8D-38D6-5346-B979-7EA7A2BC91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77FA23A-E534-5849-ABD6-BF90844CBE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39D9A68-9F41-DD48-AC83-8C68F613AE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9F1E613-8989-974E-83A7-C2A2EDEF8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95DD-194D-F147-B986-6F40B3E65B90}" type="datetimeFigureOut">
              <a:rPr lang="fr-FR" smtClean="0"/>
              <a:t>02/03/2021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45A9092-BADD-4A40-85DB-BA31F5CFD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90BBDD1-382B-FF42-8EDD-8135CDEB1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4B7B2-93E2-5541-8786-800B134C04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2583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232B4E-9D26-D341-B799-C9DC83384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0B04456-6F3D-8D4C-B564-30C7DAD02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95DD-194D-F147-B986-6F40B3E65B90}" type="datetimeFigureOut">
              <a:rPr lang="fr-FR" smtClean="0"/>
              <a:t>02/03/2021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3F582E6-1580-A041-9D9B-A8CB83B12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28C38E2-6FBD-DA42-A438-6F2864578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4B7B2-93E2-5541-8786-800B134C04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2811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38DB0C0-D727-9C46-A3C5-F3AC4E339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95DD-194D-F147-B986-6F40B3E65B90}" type="datetimeFigureOut">
              <a:rPr lang="fr-FR" smtClean="0"/>
              <a:t>02/03/2021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6229DB5-2B9D-9A4D-9144-5F778712B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12DD5E9-8814-7345-B9EB-B3F03D26F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4B7B2-93E2-5541-8786-800B134C04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0055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2713FC-08E9-0944-89A2-C83C01C52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A1C82A-A049-204B-8F6E-C1D98BB44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A48792A-E629-854B-A255-EB19D96821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427A50E-8FEB-6A4D-81CB-7BAA90878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95DD-194D-F147-B986-6F40B3E65B90}" type="datetimeFigureOut">
              <a:rPr lang="fr-FR" smtClean="0"/>
              <a:t>02/03/2021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0BC5199-4310-EE44-94A8-8BDDE23CE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142253A-CE1B-694B-8955-ABF4ABF56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4B7B2-93E2-5541-8786-800B134C04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2549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85226F-5BAE-6F4F-BB83-0F66C9648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1609590-5E34-6841-80A8-630DE5371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CC524D0-1165-1640-BE21-1ADCF7948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6B47E61-5A3E-F642-A4B1-7E799F273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95DD-194D-F147-B986-6F40B3E65B90}" type="datetimeFigureOut">
              <a:rPr lang="fr-FR" smtClean="0"/>
              <a:t>02/03/2021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CACEBF4-E42D-0A42-8136-A83B8DFAB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2F6C7F7-F5B3-4342-83AE-2E441AEB4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4B7B2-93E2-5541-8786-800B134C04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8614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98DDD49-4514-6148-AAF7-9FD384860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64F13F0-44DE-4F46-BC58-7E8F4A982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FD88C3-00F0-D649-9E74-D66EA947FB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B95DD-194D-F147-B986-6F40B3E65B90}" type="datetimeFigureOut">
              <a:rPr lang="fr-FR" smtClean="0"/>
              <a:t>02/03/2021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0DD64A-F591-7F4D-B157-8E820DA01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FA90D5-AD39-DF42-9EEB-49CA12DD7E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4B7B2-93E2-5541-8786-800B134C04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841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hyperlink" Target="https://my.arh.uliege.be/upload/docs/application/pdf/2020-10/2020-09-29_arh-tad-sup-hier.pdf" TargetMode="Externa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g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Relationship Id="rId9" Type="http://schemas.openxmlformats.org/officeDocument/2006/relationships/image" Target="../media/image3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kvaldiviezo@uliege.be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hyperlink" Target="mailto:cgraindorge@uliege.be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295CCB-67C2-6E44-B43F-1EB3668FA5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26973"/>
            <a:ext cx="9144000" cy="2387600"/>
          </a:xfrm>
        </p:spPr>
        <p:txBody>
          <a:bodyPr anchor="ctr">
            <a:normAutofit/>
          </a:bodyPr>
          <a:lstStyle/>
          <a:p>
            <a:r>
              <a:rPr lang="fr-BE" sz="4400" b="1" cap="small" dirty="0">
                <a:solidFill>
                  <a:srgbClr val="5B9BD6"/>
                </a:solidFill>
                <a:latin typeface="Calibri Light"/>
                <a:cs typeface="Calibri Light"/>
              </a:rPr>
              <a:t>Sensibilisation des responsables d'équipes aux enjeux du télétravail</a:t>
            </a:r>
            <a:endParaRPr lang="fr-FR" sz="4400" b="1" cap="small" dirty="0">
              <a:solidFill>
                <a:srgbClr val="5B9BD6"/>
              </a:solidFill>
              <a:latin typeface="Calibri Light"/>
              <a:cs typeface="Calibri Light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365DD0A-16DF-564E-B6AD-C4D98811D6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pic>
        <p:nvPicPr>
          <p:cNvPr id="4" name="Image 3" descr="Logo_01.png">
            <a:extLst>
              <a:ext uri="{FF2B5EF4-FFF2-40B4-BE49-F238E27FC236}">
                <a16:creationId xmlns:a16="http://schemas.microsoft.com/office/drawing/2014/main" id="{BA2B825F-0A6B-5641-907D-DA011B15EA2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97"/>
          <a:stretch/>
        </p:blipFill>
        <p:spPr>
          <a:xfrm>
            <a:off x="251520" y="6403509"/>
            <a:ext cx="1160392" cy="36273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7E5E6678-F850-184B-B98C-CA0065E853EF}"/>
              </a:ext>
            </a:extLst>
          </p:cNvPr>
          <p:cNvSpPr txBox="1">
            <a:spLocks/>
          </p:cNvSpPr>
          <p:nvPr/>
        </p:nvSpPr>
        <p:spPr>
          <a:xfrm>
            <a:off x="1524000" y="3906836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dirty="0">
                <a:solidFill>
                  <a:srgbClr val="0CE583"/>
                </a:solidFill>
              </a:rPr>
              <a:t>Dr. Giseline Rondeaux</a:t>
            </a:r>
          </a:p>
          <a:p>
            <a:r>
              <a:rPr lang="fr-FR" dirty="0"/>
              <a:t>Chargée de recherche au </a:t>
            </a:r>
            <a:r>
              <a:rPr lang="fr-FR" dirty="0" err="1"/>
              <a:t>Lentic</a:t>
            </a:r>
            <a:r>
              <a:rPr lang="fr-FR" dirty="0"/>
              <a:t> (HEC Recherche - </a:t>
            </a:r>
            <a:r>
              <a:rPr lang="fr-FR" dirty="0" err="1"/>
              <a:t>ULiège</a:t>
            </a:r>
            <a:r>
              <a:rPr lang="fr-FR" dirty="0"/>
              <a:t>)</a:t>
            </a:r>
          </a:p>
          <a:p>
            <a:r>
              <a:rPr lang="fr-FR" dirty="0"/>
              <a:t>Responsable scientifique du programme « New </a:t>
            </a:r>
            <a:r>
              <a:rPr lang="fr-FR" dirty="0" err="1"/>
              <a:t>Ways</a:t>
            </a:r>
            <a:r>
              <a:rPr lang="fr-FR" dirty="0"/>
              <a:t> of </a:t>
            </a:r>
            <a:r>
              <a:rPr lang="fr-FR" dirty="0" err="1"/>
              <a:t>Working</a:t>
            </a:r>
            <a:r>
              <a:rPr lang="fr-FR" dirty="0"/>
              <a:t> »   (HEC Liège </a:t>
            </a:r>
            <a:r>
              <a:rPr lang="fr-FR" dirty="0" err="1"/>
              <a:t>Executive</a:t>
            </a:r>
            <a:r>
              <a:rPr lang="fr-FR" dirty="0"/>
              <a:t> Education)</a:t>
            </a:r>
          </a:p>
        </p:txBody>
      </p:sp>
      <p:pic>
        <p:nvPicPr>
          <p:cNvPr id="7" name="inconnu.png" descr="inconnu.png">
            <a:extLst>
              <a:ext uri="{FF2B5EF4-FFF2-40B4-BE49-F238E27FC236}">
                <a16:creationId xmlns:a16="http://schemas.microsoft.com/office/drawing/2014/main" id="{1005F970-13B2-EF45-8D9E-07E4493322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3686" y="12148211"/>
            <a:ext cx="2346744" cy="1575917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inconnu.png" descr="inconnu.png">
            <a:extLst>
              <a:ext uri="{FF2B5EF4-FFF2-40B4-BE49-F238E27FC236}">
                <a16:creationId xmlns:a16="http://schemas.microsoft.com/office/drawing/2014/main" id="{287DF693-8490-2B43-8023-F407585F9D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6086" y="12300611"/>
            <a:ext cx="2346744" cy="1575917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109D1CA4-D181-6040-98CD-013907F610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8530" y="6302264"/>
            <a:ext cx="1968669" cy="52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618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D358AC-B277-1349-A604-FF65F29CC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Conscientiser et former le management</a:t>
            </a: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F21E231D-8E9F-8746-9B88-7410594E9C97}"/>
              </a:ext>
            </a:extLst>
          </p:cNvPr>
          <p:cNvGrpSpPr/>
          <p:nvPr/>
        </p:nvGrpSpPr>
        <p:grpSpPr>
          <a:xfrm>
            <a:off x="5044440" y="1755350"/>
            <a:ext cx="6309360" cy="1359793"/>
            <a:chOff x="4206240" y="0"/>
            <a:chExt cx="6309360" cy="1359793"/>
          </a:xfrm>
          <a:solidFill>
            <a:srgbClr val="FFC001">
              <a:alpha val="20000"/>
            </a:srgbClr>
          </a:solidFill>
        </p:grpSpPr>
        <p:sp>
          <p:nvSpPr>
            <p:cNvPr id="22" name="Flèche vers la droite 21">
              <a:extLst>
                <a:ext uri="{FF2B5EF4-FFF2-40B4-BE49-F238E27FC236}">
                  <a16:creationId xmlns:a16="http://schemas.microsoft.com/office/drawing/2014/main" id="{3EDCE930-171B-C447-873F-7EC2FB897D80}"/>
                </a:ext>
              </a:extLst>
            </p:cNvPr>
            <p:cNvSpPr/>
            <p:nvPr/>
          </p:nvSpPr>
          <p:spPr>
            <a:xfrm>
              <a:off x="4206240" y="0"/>
              <a:ext cx="6309360" cy="1359793"/>
            </a:xfrm>
            <a:prstGeom prst="rightArrow">
              <a:avLst>
                <a:gd name="adj1" fmla="val 75000"/>
                <a:gd name="adj2" fmla="val 50000"/>
              </a:avLst>
            </a:prstGeom>
            <a:solidFill>
              <a:srgbClr val="FFC001">
                <a:alpha val="40000"/>
              </a:srgbClr>
            </a:solidFill>
            <a:ln>
              <a:noFill/>
            </a:ln>
          </p:spPr>
          <p:style>
            <a:lnRef idx="2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Flèche vers la droite 4">
              <a:extLst>
                <a:ext uri="{FF2B5EF4-FFF2-40B4-BE49-F238E27FC236}">
                  <a16:creationId xmlns:a16="http://schemas.microsoft.com/office/drawing/2014/main" id="{A3D917E5-2350-B640-9AA7-F1D8611BB076}"/>
                </a:ext>
              </a:extLst>
            </p:cNvPr>
            <p:cNvSpPr txBox="1"/>
            <p:nvPr/>
          </p:nvSpPr>
          <p:spPr>
            <a:xfrm>
              <a:off x="4206240" y="169974"/>
              <a:ext cx="5799438" cy="101984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590" tIns="21590" rIns="21590" bIns="21590" numCol="1" spcCol="1270" anchor="ctr" anchorCtr="1">
              <a:noAutofit/>
            </a:bodyPr>
            <a:lstStyle/>
            <a:p>
              <a:pPr marL="285750" lvl="1" indent="-285750" algn="l" defTabSz="1511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3200" kern="1200" dirty="0"/>
                <a:t>   Vers + de confiance et d’autonomisation</a:t>
              </a:r>
            </a:p>
          </p:txBody>
        </p:sp>
      </p:grpSp>
      <p:grpSp>
        <p:nvGrpSpPr>
          <p:cNvPr id="7" name="Groupe 6">
            <a:extLst>
              <a:ext uri="{FF2B5EF4-FFF2-40B4-BE49-F238E27FC236}">
                <a16:creationId xmlns:a16="http://schemas.microsoft.com/office/drawing/2014/main" id="{31C97D7A-4F81-5343-BD99-A5CD8B4C4E80}"/>
              </a:ext>
            </a:extLst>
          </p:cNvPr>
          <p:cNvGrpSpPr/>
          <p:nvPr/>
        </p:nvGrpSpPr>
        <p:grpSpPr>
          <a:xfrm>
            <a:off x="838200" y="1755350"/>
            <a:ext cx="4206240" cy="1359793"/>
            <a:chOff x="0" y="0"/>
            <a:chExt cx="4206240" cy="1359793"/>
          </a:xfrm>
          <a:solidFill>
            <a:srgbClr val="FFC001"/>
          </a:solidFill>
        </p:grpSpPr>
        <p:sp>
          <p:nvSpPr>
            <p:cNvPr id="20" name="Rectangle à coins arrondis 19">
              <a:extLst>
                <a:ext uri="{FF2B5EF4-FFF2-40B4-BE49-F238E27FC236}">
                  <a16:creationId xmlns:a16="http://schemas.microsoft.com/office/drawing/2014/main" id="{061F26FE-41CF-504C-9C19-D9BD92F29339}"/>
                </a:ext>
              </a:extLst>
            </p:cNvPr>
            <p:cNvSpPr/>
            <p:nvPr/>
          </p:nvSpPr>
          <p:spPr>
            <a:xfrm>
              <a:off x="0" y="0"/>
              <a:ext cx="4206240" cy="1359793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F656A7DD-0A60-914E-AAA7-E6F04EEC442F}"/>
                </a:ext>
              </a:extLst>
            </p:cNvPr>
            <p:cNvSpPr txBox="1"/>
            <p:nvPr/>
          </p:nvSpPr>
          <p:spPr>
            <a:xfrm>
              <a:off x="66380" y="66380"/>
              <a:ext cx="4073480" cy="122703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4780" tIns="72390" rIns="144780" bIns="72390" numCol="1" spcCol="1270" anchor="ctr" anchorCtr="0">
              <a:noAutofit/>
            </a:bodyPr>
            <a:lstStyle/>
            <a:p>
              <a:pPr marL="0" lvl="0" indent="0"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3200" kern="1200" dirty="0"/>
                <a:t>Transformer le style de leadership</a:t>
              </a: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7E2FD101-55C7-D541-9186-313041A3F7D9}"/>
              </a:ext>
            </a:extLst>
          </p:cNvPr>
          <p:cNvGrpSpPr/>
          <p:nvPr/>
        </p:nvGrpSpPr>
        <p:grpSpPr>
          <a:xfrm>
            <a:off x="5044440" y="3233186"/>
            <a:ext cx="6309360" cy="1359793"/>
            <a:chOff x="4206240" y="1477836"/>
            <a:chExt cx="6309360" cy="1359793"/>
          </a:xfrm>
          <a:solidFill>
            <a:srgbClr val="2FE845">
              <a:alpha val="21000"/>
            </a:srgbClr>
          </a:solidFill>
        </p:grpSpPr>
        <p:sp>
          <p:nvSpPr>
            <p:cNvPr id="18" name="Flèche vers la droite 17">
              <a:extLst>
                <a:ext uri="{FF2B5EF4-FFF2-40B4-BE49-F238E27FC236}">
                  <a16:creationId xmlns:a16="http://schemas.microsoft.com/office/drawing/2014/main" id="{8B5BAD49-1244-6943-A355-B207E2C2D41A}"/>
                </a:ext>
              </a:extLst>
            </p:cNvPr>
            <p:cNvSpPr/>
            <p:nvPr/>
          </p:nvSpPr>
          <p:spPr>
            <a:xfrm>
              <a:off x="4206240" y="1477836"/>
              <a:ext cx="6309360" cy="1359793"/>
            </a:xfrm>
            <a:prstGeom prst="rightArrow">
              <a:avLst>
                <a:gd name="adj1" fmla="val 75000"/>
                <a:gd name="adj2" fmla="val 50000"/>
              </a:avLst>
            </a:prstGeom>
            <a:grpFill/>
          </p:spPr>
          <p:style>
            <a:lnRef idx="2">
              <a:schemeClr val="accent5">
                <a:tint val="40000"/>
                <a:alpha val="90000"/>
                <a:hueOff val="-3369881"/>
                <a:satOff val="-11416"/>
                <a:lumOff val="-1464"/>
                <a:alphaOff val="0"/>
              </a:schemeClr>
            </a:lnRef>
            <a:fillRef idx="1">
              <a:schemeClr val="accent5">
                <a:tint val="40000"/>
                <a:alpha val="90000"/>
                <a:hueOff val="-3369881"/>
                <a:satOff val="-11416"/>
                <a:lumOff val="-1464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-3369881"/>
                <a:satOff val="-11416"/>
                <a:lumOff val="-1464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Flèche vers la droite 8">
              <a:extLst>
                <a:ext uri="{FF2B5EF4-FFF2-40B4-BE49-F238E27FC236}">
                  <a16:creationId xmlns:a16="http://schemas.microsoft.com/office/drawing/2014/main" id="{508FAF15-7685-6B44-8D08-337C05809C2A}"/>
                </a:ext>
              </a:extLst>
            </p:cNvPr>
            <p:cNvSpPr txBox="1"/>
            <p:nvPr/>
          </p:nvSpPr>
          <p:spPr>
            <a:xfrm>
              <a:off x="4206241" y="1647810"/>
              <a:ext cx="5799437" cy="101984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590" tIns="21590" rIns="21590" bIns="21590" numCol="1" spcCol="1270" anchor="ctr" anchorCtr="1">
              <a:noAutofit/>
            </a:bodyPr>
            <a:lstStyle/>
            <a:p>
              <a:pPr marL="285750" lvl="1" indent="-285750" algn="l" defTabSz="1511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3200" kern="1200" dirty="0"/>
                <a:t>   Adapter les modalités de coordination et d’échange</a:t>
              </a:r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F9FCD612-B6EC-E94E-968F-CBE262C0823F}"/>
              </a:ext>
            </a:extLst>
          </p:cNvPr>
          <p:cNvGrpSpPr/>
          <p:nvPr/>
        </p:nvGrpSpPr>
        <p:grpSpPr>
          <a:xfrm>
            <a:off x="838200" y="3251122"/>
            <a:ext cx="4206240" cy="1359793"/>
            <a:chOff x="0" y="1495772"/>
            <a:chExt cx="4206240" cy="1359793"/>
          </a:xfrm>
          <a:solidFill>
            <a:srgbClr val="2FE845"/>
          </a:solidFill>
        </p:grpSpPr>
        <p:sp>
          <p:nvSpPr>
            <p:cNvPr id="16" name="Rectangle à coins arrondis 15">
              <a:extLst>
                <a:ext uri="{FF2B5EF4-FFF2-40B4-BE49-F238E27FC236}">
                  <a16:creationId xmlns:a16="http://schemas.microsoft.com/office/drawing/2014/main" id="{450DF118-5629-6C46-A829-F6AEC9179256}"/>
                </a:ext>
              </a:extLst>
            </p:cNvPr>
            <p:cNvSpPr/>
            <p:nvPr/>
          </p:nvSpPr>
          <p:spPr>
            <a:xfrm>
              <a:off x="0" y="1495772"/>
              <a:ext cx="4206240" cy="1359793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3379271"/>
                <a:satOff val="-8710"/>
                <a:lumOff val="-5883"/>
                <a:alphaOff val="0"/>
              </a:schemeClr>
            </a:fillRef>
            <a:effectRef idx="0">
              <a:schemeClr val="accent5">
                <a:hueOff val="-3379271"/>
                <a:satOff val="-8710"/>
                <a:lumOff val="-588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4844F9C8-B584-C343-9F87-7D652F760300}"/>
                </a:ext>
              </a:extLst>
            </p:cNvPr>
            <p:cNvSpPr txBox="1"/>
            <p:nvPr/>
          </p:nvSpPr>
          <p:spPr>
            <a:xfrm>
              <a:off x="66380" y="1562152"/>
              <a:ext cx="4073480" cy="122703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4780" tIns="72390" rIns="144780" bIns="72390" numCol="1" spcCol="1270" anchor="ctr" anchorCtr="0">
              <a:noAutofit/>
            </a:bodyPr>
            <a:lstStyle/>
            <a:p>
              <a:pPr marL="0" lvl="0" indent="0"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3200" kern="1200" dirty="0"/>
                <a:t>Gérer l’hybridité</a:t>
              </a:r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25F96F6A-6091-8040-8961-C76958A55A51}"/>
              </a:ext>
            </a:extLst>
          </p:cNvPr>
          <p:cNvGrpSpPr/>
          <p:nvPr/>
        </p:nvGrpSpPr>
        <p:grpSpPr>
          <a:xfrm>
            <a:off x="5044440" y="4746894"/>
            <a:ext cx="6309360" cy="1359793"/>
            <a:chOff x="4206240" y="2991544"/>
            <a:chExt cx="6309360" cy="1359793"/>
          </a:xfrm>
          <a:solidFill>
            <a:srgbClr val="46DEBF">
              <a:alpha val="10000"/>
            </a:srgbClr>
          </a:solidFill>
        </p:grpSpPr>
        <p:sp>
          <p:nvSpPr>
            <p:cNvPr id="14" name="Flèche vers la droite 13">
              <a:extLst>
                <a:ext uri="{FF2B5EF4-FFF2-40B4-BE49-F238E27FC236}">
                  <a16:creationId xmlns:a16="http://schemas.microsoft.com/office/drawing/2014/main" id="{F86A1306-A4BC-FD47-A796-C41BE81F0945}"/>
                </a:ext>
              </a:extLst>
            </p:cNvPr>
            <p:cNvSpPr/>
            <p:nvPr/>
          </p:nvSpPr>
          <p:spPr>
            <a:xfrm>
              <a:off x="4206240" y="2991544"/>
              <a:ext cx="6309360" cy="1359793"/>
            </a:xfrm>
            <a:prstGeom prst="rightArrow">
              <a:avLst>
                <a:gd name="adj1" fmla="val 75000"/>
                <a:gd name="adj2" fmla="val 50000"/>
              </a:avLst>
            </a:prstGeom>
            <a:grpFill/>
          </p:spPr>
          <p:style>
            <a:lnRef idx="2">
              <a:schemeClr val="accent5">
                <a:tint val="40000"/>
                <a:alpha val="90000"/>
                <a:hueOff val="-6739762"/>
                <a:satOff val="-22832"/>
                <a:lumOff val="-2928"/>
                <a:alphaOff val="0"/>
              </a:schemeClr>
            </a:lnRef>
            <a:fillRef idx="1">
              <a:schemeClr val="accent5">
                <a:tint val="40000"/>
                <a:alpha val="90000"/>
                <a:hueOff val="-6739762"/>
                <a:satOff val="-22832"/>
                <a:lumOff val="-2928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-6739762"/>
                <a:satOff val="-22832"/>
                <a:lumOff val="-2928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Flèche vers la droite 12">
              <a:extLst>
                <a:ext uri="{FF2B5EF4-FFF2-40B4-BE49-F238E27FC236}">
                  <a16:creationId xmlns:a16="http://schemas.microsoft.com/office/drawing/2014/main" id="{ABA73F22-6B8B-A14C-BA44-A3216FCBD510}"/>
                </a:ext>
              </a:extLst>
            </p:cNvPr>
            <p:cNvSpPr txBox="1"/>
            <p:nvPr/>
          </p:nvSpPr>
          <p:spPr>
            <a:xfrm>
              <a:off x="4206240" y="3161518"/>
              <a:ext cx="5799438" cy="101984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1590" tIns="21590" rIns="21590" bIns="21590" numCol="1" spcCol="1270" anchor="ctr" anchorCtr="1">
              <a:noAutofit/>
            </a:bodyPr>
            <a:lstStyle/>
            <a:p>
              <a:pPr marL="285750" lvl="1" indent="-285750" algn="l" defTabSz="1511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3200" kern="1200" dirty="0"/>
                <a:t>   (</a:t>
              </a:r>
              <a:r>
                <a:rPr lang="fr-FR" sz="3200" kern="1200" dirty="0" err="1"/>
                <a:t>re</a:t>
              </a:r>
              <a:r>
                <a:rPr lang="fr-FR" sz="3200" kern="1200" dirty="0"/>
                <a:t>)tisser les liens et garantir l’équité</a:t>
              </a:r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37904561-CE8D-F846-81FB-4797E3C0D4BF}"/>
              </a:ext>
            </a:extLst>
          </p:cNvPr>
          <p:cNvGrpSpPr/>
          <p:nvPr/>
        </p:nvGrpSpPr>
        <p:grpSpPr>
          <a:xfrm>
            <a:off x="838200" y="4746894"/>
            <a:ext cx="4206240" cy="1359793"/>
            <a:chOff x="0" y="2991544"/>
            <a:chExt cx="4206240" cy="1359793"/>
          </a:xfrm>
          <a:solidFill>
            <a:srgbClr val="46DEBF"/>
          </a:solidFill>
        </p:grpSpPr>
        <p:sp>
          <p:nvSpPr>
            <p:cNvPr id="12" name="Rectangle à coins arrondis 11">
              <a:extLst>
                <a:ext uri="{FF2B5EF4-FFF2-40B4-BE49-F238E27FC236}">
                  <a16:creationId xmlns:a16="http://schemas.microsoft.com/office/drawing/2014/main" id="{C4131A07-630A-154C-9CA5-0270486DB884}"/>
                </a:ext>
              </a:extLst>
            </p:cNvPr>
            <p:cNvSpPr/>
            <p:nvPr/>
          </p:nvSpPr>
          <p:spPr>
            <a:xfrm>
              <a:off x="0" y="2991544"/>
              <a:ext cx="4206240" cy="1359793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6758543"/>
                <a:satOff val="-17419"/>
                <a:lumOff val="-11765"/>
                <a:alphaOff val="0"/>
              </a:schemeClr>
            </a:fillRef>
            <a:effectRef idx="0">
              <a:schemeClr val="accent5">
                <a:hueOff val="-6758543"/>
                <a:satOff val="-17419"/>
                <a:lumOff val="-1176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DB6058E9-FBB9-6847-93E1-89369E729E82}"/>
                </a:ext>
              </a:extLst>
            </p:cNvPr>
            <p:cNvSpPr txBox="1"/>
            <p:nvPr/>
          </p:nvSpPr>
          <p:spPr>
            <a:xfrm>
              <a:off x="66380" y="3057924"/>
              <a:ext cx="4073480" cy="122703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68580" rIns="137160" bIns="68580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3200" kern="1200" dirty="0"/>
                <a:t>Veiller à la cohésion d’équipe</a:t>
              </a:r>
            </a:p>
          </p:txBody>
        </p:sp>
      </p:grpSp>
      <p:pic>
        <p:nvPicPr>
          <p:cNvPr id="24" name="Image 23" descr="Logo_01.png">
            <a:extLst>
              <a:ext uri="{FF2B5EF4-FFF2-40B4-BE49-F238E27FC236}">
                <a16:creationId xmlns:a16="http://schemas.microsoft.com/office/drawing/2014/main" id="{915F5A57-A92B-6B41-91AE-2FFE90127DA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97"/>
          <a:stretch/>
        </p:blipFill>
        <p:spPr>
          <a:xfrm>
            <a:off x="251520" y="6403509"/>
            <a:ext cx="1160392" cy="362735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4375B05D-C822-A94D-B3E4-4F6228B09D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8530" y="6302264"/>
            <a:ext cx="1968669" cy="52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7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D358AC-B277-1349-A604-FF65F29CC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653"/>
            <a:ext cx="10515600" cy="1325563"/>
          </a:xfrm>
        </p:spPr>
        <p:txBody>
          <a:bodyPr>
            <a:normAutofit/>
          </a:bodyPr>
          <a:lstStyle/>
          <a:p>
            <a:r>
              <a:rPr lang="fr-FR" dirty="0"/>
              <a:t>Un outil proposé par l’ARH</a:t>
            </a:r>
          </a:p>
        </p:txBody>
      </p:sp>
      <p:pic>
        <p:nvPicPr>
          <p:cNvPr id="24" name="Image 23" descr="Logo_01.png">
            <a:extLst>
              <a:ext uri="{FF2B5EF4-FFF2-40B4-BE49-F238E27FC236}">
                <a16:creationId xmlns:a16="http://schemas.microsoft.com/office/drawing/2014/main" id="{915F5A57-A92B-6B41-91AE-2FFE90127DA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97"/>
          <a:stretch/>
        </p:blipFill>
        <p:spPr>
          <a:xfrm>
            <a:off x="251520" y="6403509"/>
            <a:ext cx="1160392" cy="362735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A37D590F-B4C1-8940-85B6-52F5B797FC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7276" y="1244600"/>
            <a:ext cx="4038600" cy="561340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0FC36961-34BC-0F4A-8032-4CB136DBAE7A}"/>
              </a:ext>
            </a:extLst>
          </p:cNvPr>
          <p:cNvSpPr txBox="1"/>
          <p:nvPr/>
        </p:nvSpPr>
        <p:spPr>
          <a:xfrm>
            <a:off x="6281240" y="3090672"/>
            <a:ext cx="54132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000" dirty="0">
                <a:hlinkClick r:id="rId5"/>
              </a:rPr>
              <a:t>https://my.arh.uliege.be/upload/docs/application/pdf/2020-10/2020-09-29_arh-tad-sup-hier.pdf</a:t>
            </a:r>
            <a:endParaRPr lang="fr-BE" sz="2000" dirty="0"/>
          </a:p>
          <a:p>
            <a:br>
              <a:rPr lang="fr-BE" sz="2000" dirty="0"/>
            </a:br>
            <a:endParaRPr lang="fr-FR" sz="200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DE9190F2-BB3F-C444-AC54-4C3A98F0BB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18530" y="6302264"/>
            <a:ext cx="1968669" cy="52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426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A8C9D5D-66C9-E64C-AC1D-810808BDB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397" y="629816"/>
            <a:ext cx="8758403" cy="1143000"/>
          </a:xfrm>
        </p:spPr>
        <p:txBody>
          <a:bodyPr>
            <a:noAutofit/>
          </a:bodyPr>
          <a:lstStyle/>
          <a:p>
            <a:r>
              <a:rPr lang="fr-FR" cap="small" dirty="0">
                <a:solidFill>
                  <a:srgbClr val="000000"/>
                </a:solidFill>
                <a:cs typeface="Calibri Light"/>
              </a:rPr>
              <a:t>La confiance dans la relation de travail</a:t>
            </a:r>
            <a:br>
              <a:rPr lang="fr-FR" dirty="0">
                <a:ea typeface="ＭＳ Ｐゴシック" pitchFamily="34" charset="-128"/>
              </a:rPr>
            </a:b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F2D201D-B9CC-6B43-86B6-3F799063192C}"/>
              </a:ext>
            </a:extLst>
          </p:cNvPr>
          <p:cNvSpPr txBox="1"/>
          <p:nvPr/>
        </p:nvSpPr>
        <p:spPr>
          <a:xfrm>
            <a:off x="1452397" y="1873632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Construire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4F6A430-E978-9749-8F2C-DC5E3ACD1132}"/>
              </a:ext>
            </a:extLst>
          </p:cNvPr>
          <p:cNvSpPr txBox="1"/>
          <p:nvPr/>
        </p:nvSpPr>
        <p:spPr>
          <a:xfrm>
            <a:off x="6826746" y="1825660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Maintenir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5F91CFAE-3835-F24A-A9D0-D2E1AD2EF5D7}"/>
              </a:ext>
            </a:extLst>
          </p:cNvPr>
          <p:cNvGrpSpPr/>
          <p:nvPr/>
        </p:nvGrpSpPr>
        <p:grpSpPr>
          <a:xfrm>
            <a:off x="1981200" y="2497608"/>
            <a:ext cx="7779914" cy="4002043"/>
            <a:chOff x="3287688" y="2646315"/>
            <a:chExt cx="5650085" cy="2674057"/>
          </a:xfrm>
        </p:grpSpPr>
        <p:sp>
          <p:nvSpPr>
            <p:cNvPr id="16" name="Virage 15">
              <a:extLst>
                <a:ext uri="{FF2B5EF4-FFF2-40B4-BE49-F238E27FC236}">
                  <a16:creationId xmlns:a16="http://schemas.microsoft.com/office/drawing/2014/main" id="{583ABFAE-5272-5C49-A27D-F1C1E7B7C16F}"/>
                </a:ext>
              </a:extLst>
            </p:cNvPr>
            <p:cNvSpPr/>
            <p:nvPr/>
          </p:nvSpPr>
          <p:spPr>
            <a:xfrm rot="10800000">
              <a:off x="6816081" y="3664188"/>
              <a:ext cx="1296144" cy="1224136"/>
            </a:xfrm>
            <a:prstGeom prst="bentArrow">
              <a:avLst/>
            </a:prstGeom>
            <a:solidFill>
              <a:srgbClr val="5B9BD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grpSp>
          <p:nvGrpSpPr>
            <p:cNvPr id="6" name="Groupe 5">
              <a:extLst>
                <a:ext uri="{FF2B5EF4-FFF2-40B4-BE49-F238E27FC236}">
                  <a16:creationId xmlns:a16="http://schemas.microsoft.com/office/drawing/2014/main" id="{6671CDDB-D854-074A-ADEE-54B7240B2824}"/>
                </a:ext>
              </a:extLst>
            </p:cNvPr>
            <p:cNvGrpSpPr/>
            <p:nvPr/>
          </p:nvGrpSpPr>
          <p:grpSpPr>
            <a:xfrm>
              <a:off x="5231905" y="3801808"/>
              <a:ext cx="1580095" cy="1518564"/>
              <a:chOff x="1655823" y="1544098"/>
              <a:chExt cx="1224856" cy="1224856"/>
            </a:xfrm>
            <a:solidFill>
              <a:srgbClr val="52CAB8"/>
            </a:solidFill>
          </p:grpSpPr>
          <p:sp>
            <p:nvSpPr>
              <p:cNvPr id="7" name="Ellipse 6">
                <a:extLst>
                  <a:ext uri="{FF2B5EF4-FFF2-40B4-BE49-F238E27FC236}">
                    <a16:creationId xmlns:a16="http://schemas.microsoft.com/office/drawing/2014/main" id="{79C2FAEA-951D-E74B-AE73-C9F81FC5BFCC}"/>
                  </a:ext>
                </a:extLst>
              </p:cNvPr>
              <p:cNvSpPr/>
              <p:nvPr/>
            </p:nvSpPr>
            <p:spPr>
              <a:xfrm>
                <a:off x="1655823" y="1544098"/>
                <a:ext cx="1224856" cy="1224856"/>
              </a:xfrm>
              <a:prstGeom prst="ellipse">
                <a:avLst/>
              </a:prstGeom>
              <a:solidFill>
                <a:srgbClr val="46DEBF"/>
              </a:solidFill>
              <a:ln>
                <a:solidFill>
                  <a:schemeClr val="tx1"/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8" name="Ellipse 4">
                <a:extLst>
                  <a:ext uri="{FF2B5EF4-FFF2-40B4-BE49-F238E27FC236}">
                    <a16:creationId xmlns:a16="http://schemas.microsoft.com/office/drawing/2014/main" id="{52A9B2A1-FA6D-C745-A22C-2E7A9BF6CDFB}"/>
                  </a:ext>
                </a:extLst>
              </p:cNvPr>
              <p:cNvSpPr/>
              <p:nvPr/>
            </p:nvSpPr>
            <p:spPr>
              <a:xfrm>
                <a:off x="1835199" y="1723474"/>
                <a:ext cx="866104" cy="866104"/>
              </a:xfrm>
              <a:prstGeom prst="rect">
                <a:avLst/>
              </a:prstGeom>
              <a:solidFill>
                <a:srgbClr val="46DEBF"/>
              </a:solidFill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0160" tIns="10160" rIns="10160" bIns="10160" numCol="1" spcCol="1270" anchor="ctr" anchorCtr="0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BE" sz="2400" b="1" dirty="0">
                    <a:solidFill>
                      <a:schemeClr val="bg1"/>
                    </a:solidFill>
                  </a:rPr>
                  <a:t>Confiance</a:t>
                </a:r>
                <a:endParaRPr lang="fr-BE" sz="2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EC5B580-FCAF-9B44-BF74-51772953F9F8}"/>
                </a:ext>
              </a:extLst>
            </p:cNvPr>
            <p:cNvSpPr/>
            <p:nvPr/>
          </p:nvSpPr>
          <p:spPr>
            <a:xfrm>
              <a:off x="7071718" y="2646315"/>
              <a:ext cx="1866055" cy="1089882"/>
            </a:xfrm>
            <a:prstGeom prst="rect">
              <a:avLst/>
            </a:prstGeom>
            <a:solidFill>
              <a:srgbClr val="94F41A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2385" tIns="32385" rIns="32385" bIns="32385" numCol="1" spcCol="1270" anchor="ctr" anchorCtr="0">
              <a:noAutofit/>
            </a:bodyPr>
            <a:lstStyle/>
            <a:p>
              <a:pPr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BE" sz="2200" b="1" dirty="0">
                  <a:solidFill>
                    <a:schemeClr val="bg1"/>
                  </a:solidFill>
                </a:rPr>
                <a:t>Politique des « petits pas » </a:t>
              </a:r>
              <a:r>
                <a:rPr lang="fr-BE" sz="2200" dirty="0">
                  <a:solidFill>
                    <a:schemeClr val="bg1"/>
                  </a:solidFill>
                </a:rPr>
                <a:t>(visibilité/ relâchement du contrôle)</a:t>
              </a:r>
            </a:p>
          </p:txBody>
        </p:sp>
        <p:sp>
          <p:nvSpPr>
            <p:cNvPr id="15" name="Virage 14">
              <a:extLst>
                <a:ext uri="{FF2B5EF4-FFF2-40B4-BE49-F238E27FC236}">
                  <a16:creationId xmlns:a16="http://schemas.microsoft.com/office/drawing/2014/main" id="{086B8B32-A092-6344-9D31-8F72C4EA7099}"/>
                </a:ext>
              </a:extLst>
            </p:cNvPr>
            <p:cNvSpPr/>
            <p:nvPr/>
          </p:nvSpPr>
          <p:spPr>
            <a:xfrm rot="10800000">
              <a:off x="3935760" y="3592180"/>
              <a:ext cx="1296144" cy="1224136"/>
            </a:xfrm>
            <a:prstGeom prst="bentArrow">
              <a:avLst>
                <a:gd name="adj1" fmla="val 25000"/>
                <a:gd name="adj2" fmla="val 25000"/>
                <a:gd name="adj3" fmla="val 25000"/>
                <a:gd name="adj4" fmla="val 33375"/>
              </a:avLst>
            </a:prstGeom>
            <a:solidFill>
              <a:srgbClr val="5B9BD6"/>
            </a:solidFill>
            <a:scene3d>
              <a:camera prst="orthographicFront">
                <a:rot lat="0" lon="10500000" rev="0"/>
              </a:camera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grpSp>
          <p:nvGrpSpPr>
            <p:cNvPr id="9" name="Groupe 8">
              <a:extLst>
                <a:ext uri="{FF2B5EF4-FFF2-40B4-BE49-F238E27FC236}">
                  <a16:creationId xmlns:a16="http://schemas.microsoft.com/office/drawing/2014/main" id="{53A1CD76-9680-CF43-A5AF-8FD088626AE8}"/>
                </a:ext>
              </a:extLst>
            </p:cNvPr>
            <p:cNvGrpSpPr/>
            <p:nvPr/>
          </p:nvGrpSpPr>
          <p:grpSpPr>
            <a:xfrm>
              <a:off x="3287688" y="2674018"/>
              <a:ext cx="1600558" cy="1062179"/>
              <a:chOff x="91970" y="721241"/>
              <a:chExt cx="1163613" cy="930890"/>
            </a:xfrm>
            <a:solidFill>
              <a:srgbClr val="48C064"/>
            </a:solidFill>
          </p:grpSpPr>
          <p:sp>
            <p:nvSpPr>
              <p:cNvPr id="10" name="Rectangle à coins arrondis 9">
                <a:extLst>
                  <a:ext uri="{FF2B5EF4-FFF2-40B4-BE49-F238E27FC236}">
                    <a16:creationId xmlns:a16="http://schemas.microsoft.com/office/drawing/2014/main" id="{F6F58D9B-342D-B647-979D-D7136E5572C8}"/>
                  </a:ext>
                </a:extLst>
              </p:cNvPr>
              <p:cNvSpPr/>
              <p:nvPr/>
            </p:nvSpPr>
            <p:spPr>
              <a:xfrm>
                <a:off x="91970" y="721241"/>
                <a:ext cx="1163613" cy="930890"/>
              </a:xfrm>
              <a:prstGeom prst="roundRect">
                <a:avLst>
                  <a:gd name="adj" fmla="val 10000"/>
                </a:avLst>
              </a:prstGeom>
              <a:solidFill>
                <a:srgbClr val="94F41A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6E03B78-7516-A449-89B1-15A6F3A8B5E3}"/>
                  </a:ext>
                </a:extLst>
              </p:cNvPr>
              <p:cNvSpPr/>
              <p:nvPr/>
            </p:nvSpPr>
            <p:spPr>
              <a:xfrm>
                <a:off x="91970" y="748506"/>
                <a:ext cx="1109083" cy="876360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32385" tIns="32385" rIns="32385" bIns="32385" numCol="1" spcCol="1270" anchor="ctr" anchorCtr="0">
                <a:noAutofit/>
              </a:bodyPr>
              <a:lstStyle/>
              <a:p>
                <a:pPr algn="ctr" defTabSz="7556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BE" sz="2400" b="1" dirty="0">
                    <a:solidFill>
                      <a:schemeClr val="bg1"/>
                    </a:solidFill>
                  </a:rPr>
                  <a:t>Présentiel préalable</a:t>
                </a:r>
              </a:p>
            </p:txBody>
          </p:sp>
        </p:grpSp>
      </p:grpSp>
      <p:pic>
        <p:nvPicPr>
          <p:cNvPr id="23" name="Image 22" descr="Logo_01.png">
            <a:extLst>
              <a:ext uri="{FF2B5EF4-FFF2-40B4-BE49-F238E27FC236}">
                <a16:creationId xmlns:a16="http://schemas.microsoft.com/office/drawing/2014/main" id="{349A4708-0331-8340-ACF0-AB70B3162C1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97"/>
          <a:stretch/>
        </p:blipFill>
        <p:spPr>
          <a:xfrm>
            <a:off x="251520" y="6403509"/>
            <a:ext cx="1160392" cy="362735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2947E8A3-469C-C74A-B8D5-A2C17232E2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8530" y="6302264"/>
            <a:ext cx="1968669" cy="52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472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A8C9D5D-66C9-E64C-AC1D-810808BDB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27724" cy="1325563"/>
          </a:xfrm>
        </p:spPr>
        <p:txBody>
          <a:bodyPr>
            <a:normAutofit/>
          </a:bodyPr>
          <a:lstStyle/>
          <a:p>
            <a:r>
              <a:rPr lang="fr-FR" cap="small" dirty="0">
                <a:solidFill>
                  <a:srgbClr val="000000"/>
                </a:solidFill>
                <a:cs typeface="Calibri Light"/>
              </a:rPr>
              <a:t>Adapter les modalités d’échange et de coordination</a:t>
            </a:r>
          </a:p>
        </p:txBody>
      </p:sp>
      <p:sp>
        <p:nvSpPr>
          <p:cNvPr id="9" name="Rectangle à coins arrondis 8">
            <a:extLst>
              <a:ext uri="{FF2B5EF4-FFF2-40B4-BE49-F238E27FC236}">
                <a16:creationId xmlns:a16="http://schemas.microsoft.com/office/drawing/2014/main" id="{7B920DA9-5F1C-0746-9D78-64E53033A487}"/>
              </a:ext>
            </a:extLst>
          </p:cNvPr>
          <p:cNvSpPr/>
          <p:nvPr/>
        </p:nvSpPr>
        <p:spPr>
          <a:xfrm>
            <a:off x="1027721" y="2610663"/>
            <a:ext cx="3683292" cy="2098302"/>
          </a:xfrm>
          <a:prstGeom prst="roundRect">
            <a:avLst/>
          </a:prstGeom>
          <a:noFill/>
          <a:ln w="31750">
            <a:solidFill>
              <a:srgbClr val="48C0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000" dirty="0">
                <a:solidFill>
                  <a:schemeClr val="tx1"/>
                </a:solidFill>
              </a:rPr>
              <a:t>Adéquation des outils </a:t>
            </a:r>
          </a:p>
          <a:p>
            <a:pPr algn="ctr"/>
            <a:r>
              <a:rPr lang="fr-BE" sz="2000" dirty="0">
                <a:solidFill>
                  <a:schemeClr val="tx1"/>
                </a:solidFill>
              </a:rPr>
              <a:t>et de leurs usages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>
                <a:solidFill>
                  <a:schemeClr val="tx1"/>
                </a:solidFill>
              </a:rPr>
              <a:t>Avec le profil du managé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dirty="0">
                <a:solidFill>
                  <a:schemeClr val="tx1"/>
                </a:solidFill>
              </a:rPr>
              <a:t>Selon les types d’interaction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50BA68D2-95C9-C840-A404-9EE84ACA6D2E}"/>
              </a:ext>
            </a:extLst>
          </p:cNvPr>
          <p:cNvGrpSpPr/>
          <p:nvPr/>
        </p:nvGrpSpPr>
        <p:grpSpPr>
          <a:xfrm>
            <a:off x="6016734" y="3435086"/>
            <a:ext cx="1357788" cy="1357788"/>
            <a:chOff x="3505735" y="1684766"/>
            <a:chExt cx="1357788" cy="1357788"/>
          </a:xfrm>
        </p:grpSpPr>
        <p:sp>
          <p:nvSpPr>
            <p:cNvPr id="11" name="Rectangle à coins arrondis 10">
              <a:extLst>
                <a:ext uri="{FF2B5EF4-FFF2-40B4-BE49-F238E27FC236}">
                  <a16:creationId xmlns:a16="http://schemas.microsoft.com/office/drawing/2014/main" id="{7604E30D-1C14-1D44-B7D7-4145F713AAAA}"/>
                </a:ext>
              </a:extLst>
            </p:cNvPr>
            <p:cNvSpPr/>
            <p:nvPr/>
          </p:nvSpPr>
          <p:spPr>
            <a:xfrm>
              <a:off x="3505735" y="1684766"/>
              <a:ext cx="1357788" cy="135778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27B6A16-2BDA-1B4B-996D-68DA11983FC6}"/>
                </a:ext>
              </a:extLst>
            </p:cNvPr>
            <p:cNvSpPr/>
            <p:nvPr/>
          </p:nvSpPr>
          <p:spPr>
            <a:xfrm>
              <a:off x="3572017" y="1751048"/>
              <a:ext cx="1225224" cy="12252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5880" tIns="55880" rIns="55880" bIns="55880" numCol="1" spcCol="1270" anchor="ctr" anchorCtr="0">
              <a:noAutofit/>
            </a:bodyPr>
            <a:lstStyle/>
            <a:p>
              <a:pPr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BE" sz="2000" b="1" dirty="0">
                  <a:solidFill>
                    <a:schemeClr val="tx1"/>
                  </a:solidFill>
                  <a:latin typeface="+mj-lt"/>
                </a:rPr>
                <a:t>Échanges</a:t>
              </a:r>
            </a:p>
          </p:txBody>
        </p:sp>
      </p:grpSp>
      <p:sp>
        <p:nvSpPr>
          <p:cNvPr id="13" name="Connecteur droit 5">
            <a:extLst>
              <a:ext uri="{FF2B5EF4-FFF2-40B4-BE49-F238E27FC236}">
                <a16:creationId xmlns:a16="http://schemas.microsoft.com/office/drawing/2014/main" id="{8FC40076-4B41-EB4B-948F-CD0E1EC9A148}"/>
              </a:ext>
            </a:extLst>
          </p:cNvPr>
          <p:cNvSpPr/>
          <p:nvPr/>
        </p:nvSpPr>
        <p:spPr>
          <a:xfrm rot="16208958">
            <a:off x="6432307" y="3169303"/>
            <a:ext cx="531566" cy="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531566" y="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4B5E4D1F-E6E9-0748-81E7-B5F755DE2D34}"/>
              </a:ext>
            </a:extLst>
          </p:cNvPr>
          <p:cNvGrpSpPr/>
          <p:nvPr/>
        </p:nvGrpSpPr>
        <p:grpSpPr>
          <a:xfrm>
            <a:off x="5152633" y="1408670"/>
            <a:ext cx="3768952" cy="1494850"/>
            <a:chOff x="2641633" y="243482"/>
            <a:chExt cx="3094671" cy="909718"/>
          </a:xfrm>
        </p:grpSpPr>
        <p:sp>
          <p:nvSpPr>
            <p:cNvPr id="15" name="Rectangle à coins arrondis 14">
              <a:extLst>
                <a:ext uri="{FF2B5EF4-FFF2-40B4-BE49-F238E27FC236}">
                  <a16:creationId xmlns:a16="http://schemas.microsoft.com/office/drawing/2014/main" id="{5B3BFB82-9B2D-124C-9C90-87F7CF3EF5C4}"/>
                </a:ext>
              </a:extLst>
            </p:cNvPr>
            <p:cNvSpPr/>
            <p:nvPr/>
          </p:nvSpPr>
          <p:spPr>
            <a:xfrm>
              <a:off x="2641633" y="243482"/>
              <a:ext cx="3094671" cy="909718"/>
            </a:xfrm>
            <a:prstGeom prst="roundRect">
              <a:avLst/>
            </a:prstGeom>
            <a:solidFill>
              <a:srgbClr val="5B9BD6"/>
            </a:solidFill>
            <a:ln>
              <a:solidFill>
                <a:srgbClr val="5B9BD6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9233669-B4E0-C54E-923E-63E6843ADD06}"/>
                </a:ext>
              </a:extLst>
            </p:cNvPr>
            <p:cNvSpPr/>
            <p:nvPr/>
          </p:nvSpPr>
          <p:spPr>
            <a:xfrm>
              <a:off x="2686042" y="287891"/>
              <a:ext cx="3005853" cy="820900"/>
            </a:xfrm>
            <a:prstGeom prst="rect">
              <a:avLst/>
            </a:prstGeom>
            <a:solidFill>
              <a:srgbClr val="5B9BD6"/>
            </a:solidFill>
            <a:ln>
              <a:solidFill>
                <a:srgbClr val="5B9BD6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000" b="1" dirty="0">
                  <a:solidFill>
                    <a:schemeClr val="bg1"/>
                  </a:solidFill>
                  <a:latin typeface="+mj-lt"/>
                  <a:ea typeface="ＭＳ Ｐゴシック" pitchFamily="34" charset="-128"/>
                  <a:cs typeface="Times New Roman"/>
                </a:rPr>
                <a:t>Homogénéité du contenu de la communication </a:t>
              </a:r>
              <a:r>
                <a:rPr lang="fr-FR" sz="2000" dirty="0">
                  <a:solidFill>
                    <a:schemeClr val="bg1"/>
                  </a:solidFill>
                  <a:latin typeface="+mj-lt"/>
                  <a:ea typeface="ＭＳ Ｐゴシック" pitchFamily="34" charset="-128"/>
                  <a:cs typeface="Times New Roman"/>
                </a:rPr>
                <a:t>pour les managés sur site/à distance</a:t>
              </a:r>
              <a:endParaRPr lang="fr-BE" sz="20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17" name="Connecteur droit 8">
            <a:extLst>
              <a:ext uri="{FF2B5EF4-FFF2-40B4-BE49-F238E27FC236}">
                <a16:creationId xmlns:a16="http://schemas.microsoft.com/office/drawing/2014/main" id="{88B25EE4-16CD-994B-8211-7D432070C350}"/>
              </a:ext>
            </a:extLst>
          </p:cNvPr>
          <p:cNvSpPr/>
          <p:nvPr/>
        </p:nvSpPr>
        <p:spPr>
          <a:xfrm rot="2280882">
            <a:off x="7265317" y="4961698"/>
            <a:ext cx="1029535" cy="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1029535" y="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3889049F-779E-3642-B149-81F888177B48}"/>
              </a:ext>
            </a:extLst>
          </p:cNvPr>
          <p:cNvGrpSpPr/>
          <p:nvPr/>
        </p:nvGrpSpPr>
        <p:grpSpPr>
          <a:xfrm>
            <a:off x="7551556" y="4693593"/>
            <a:ext cx="2961834" cy="1494850"/>
            <a:chOff x="5040557" y="3528405"/>
            <a:chExt cx="2431950" cy="909718"/>
          </a:xfrm>
          <a:solidFill>
            <a:srgbClr val="46DEBF"/>
          </a:solidFill>
        </p:grpSpPr>
        <p:sp>
          <p:nvSpPr>
            <p:cNvPr id="19" name="Rectangle à coins arrondis 18">
              <a:extLst>
                <a:ext uri="{FF2B5EF4-FFF2-40B4-BE49-F238E27FC236}">
                  <a16:creationId xmlns:a16="http://schemas.microsoft.com/office/drawing/2014/main" id="{E90C9B2C-F1EB-204A-8B75-06F0E2396CEE}"/>
                </a:ext>
              </a:extLst>
            </p:cNvPr>
            <p:cNvSpPr/>
            <p:nvPr/>
          </p:nvSpPr>
          <p:spPr>
            <a:xfrm>
              <a:off x="5040557" y="3528405"/>
              <a:ext cx="2431950" cy="90971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4D5D4F1-6180-E14E-9C33-1C15268B83D4}"/>
                </a:ext>
              </a:extLst>
            </p:cNvPr>
            <p:cNvSpPr/>
            <p:nvPr/>
          </p:nvSpPr>
          <p:spPr>
            <a:xfrm>
              <a:off x="5084966" y="3572814"/>
              <a:ext cx="2343132" cy="82090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000" b="1" dirty="0">
                  <a:solidFill>
                    <a:schemeClr val="bg1"/>
                  </a:solidFill>
                  <a:latin typeface="+mj-lt"/>
                  <a:ea typeface="ＭＳ Ｐゴシック" pitchFamily="34" charset="-128"/>
                  <a:cs typeface="Times New Roman"/>
                </a:rPr>
                <a:t>Négociation des modalités de coordination</a:t>
              </a:r>
              <a:endParaRPr lang="fr-BE" sz="20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21" name="Connecteur droit 11">
            <a:extLst>
              <a:ext uri="{FF2B5EF4-FFF2-40B4-BE49-F238E27FC236}">
                <a16:creationId xmlns:a16="http://schemas.microsoft.com/office/drawing/2014/main" id="{D4C22BE7-ACCF-8A46-8B1C-55C48A024AFF}"/>
              </a:ext>
            </a:extLst>
          </p:cNvPr>
          <p:cNvSpPr/>
          <p:nvPr/>
        </p:nvSpPr>
        <p:spPr>
          <a:xfrm rot="8424063">
            <a:off x="5221267" y="4961967"/>
            <a:ext cx="898566" cy="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898566" y="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DF1F9ADB-91D3-0C40-90F2-ED5E5A4692B5}"/>
              </a:ext>
            </a:extLst>
          </p:cNvPr>
          <p:cNvGrpSpPr/>
          <p:nvPr/>
        </p:nvGrpSpPr>
        <p:grpSpPr>
          <a:xfrm>
            <a:off x="3410201" y="5132776"/>
            <a:ext cx="3323154" cy="1494850"/>
            <a:chOff x="899202" y="3498025"/>
            <a:chExt cx="2728628" cy="909718"/>
          </a:xfrm>
          <a:solidFill>
            <a:srgbClr val="2FE845"/>
          </a:solidFill>
        </p:grpSpPr>
        <p:sp>
          <p:nvSpPr>
            <p:cNvPr id="23" name="Rectangle à coins arrondis 22">
              <a:extLst>
                <a:ext uri="{FF2B5EF4-FFF2-40B4-BE49-F238E27FC236}">
                  <a16:creationId xmlns:a16="http://schemas.microsoft.com/office/drawing/2014/main" id="{EC21A62B-1DDB-EF4D-A325-4C2205F9641A}"/>
                </a:ext>
              </a:extLst>
            </p:cNvPr>
            <p:cNvSpPr/>
            <p:nvPr/>
          </p:nvSpPr>
          <p:spPr>
            <a:xfrm>
              <a:off x="899202" y="3498025"/>
              <a:ext cx="2728628" cy="909718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1570B2B8-4B8B-AC42-9281-FA3038E6238E}"/>
                </a:ext>
              </a:extLst>
            </p:cNvPr>
            <p:cNvSpPr/>
            <p:nvPr/>
          </p:nvSpPr>
          <p:spPr>
            <a:xfrm>
              <a:off x="943611" y="3542434"/>
              <a:ext cx="2639810" cy="82090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000" b="1" dirty="0">
                  <a:solidFill>
                    <a:schemeClr val="bg1"/>
                  </a:solidFill>
                  <a:latin typeface="+mj-lt"/>
                  <a:ea typeface="ＭＳ Ｐゴシック" pitchFamily="34" charset="-128"/>
                  <a:cs typeface="Times New Roman"/>
                </a:rPr>
                <a:t>Spécificité des moyens de communication </a:t>
              </a:r>
              <a:endParaRPr lang="fr-BE" sz="20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cxnSp>
        <p:nvCxnSpPr>
          <p:cNvPr id="25" name="Connecteur en arc 24">
            <a:extLst>
              <a:ext uri="{FF2B5EF4-FFF2-40B4-BE49-F238E27FC236}">
                <a16:creationId xmlns:a16="http://schemas.microsoft.com/office/drawing/2014/main" id="{0B64640D-F89A-C049-A1AC-2773283DDB86}"/>
              </a:ext>
            </a:extLst>
          </p:cNvPr>
          <p:cNvCxnSpPr>
            <a:cxnSpLocks/>
            <a:stCxn id="9" idx="2"/>
            <a:endCxn id="23" idx="0"/>
          </p:cNvCxnSpPr>
          <p:nvPr/>
        </p:nvCxnSpPr>
        <p:spPr>
          <a:xfrm rot="16200000" flipH="1">
            <a:off x="3758667" y="3819664"/>
            <a:ext cx="423811" cy="2202411"/>
          </a:xfrm>
          <a:prstGeom prst="curved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Image 28" descr="Logo_01.png">
            <a:extLst>
              <a:ext uri="{FF2B5EF4-FFF2-40B4-BE49-F238E27FC236}">
                <a16:creationId xmlns:a16="http://schemas.microsoft.com/office/drawing/2014/main" id="{1A6BEB73-AF97-F846-B4CB-471E639610B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97"/>
          <a:stretch/>
        </p:blipFill>
        <p:spPr>
          <a:xfrm>
            <a:off x="251520" y="6403509"/>
            <a:ext cx="1160392" cy="362735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01B87786-1D3F-0540-A714-263F740BA3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8530" y="6302264"/>
            <a:ext cx="1968669" cy="52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253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9818" y="452858"/>
            <a:ext cx="8363272" cy="1143000"/>
          </a:xfrm>
        </p:spPr>
        <p:txBody>
          <a:bodyPr>
            <a:noAutofit/>
          </a:bodyPr>
          <a:lstStyle/>
          <a:p>
            <a:r>
              <a:rPr lang="fr-FR" cap="small" dirty="0">
                <a:solidFill>
                  <a:srgbClr val="000000"/>
                </a:solidFill>
                <a:cs typeface="Calibri Light"/>
              </a:rPr>
              <a:t>(</a:t>
            </a:r>
            <a:r>
              <a:rPr lang="fr-FR" cap="small" dirty="0" err="1">
                <a:solidFill>
                  <a:srgbClr val="000000"/>
                </a:solidFill>
                <a:cs typeface="Calibri Light"/>
              </a:rPr>
              <a:t>re</a:t>
            </a:r>
            <a:r>
              <a:rPr lang="fr-FR" cap="small" dirty="0">
                <a:solidFill>
                  <a:srgbClr val="000000"/>
                </a:solidFill>
                <a:cs typeface="Calibri Light"/>
              </a:rPr>
              <a:t>)tisser les liens</a:t>
            </a:r>
            <a:endParaRPr lang="fr-BE" cap="small" dirty="0">
              <a:solidFill>
                <a:srgbClr val="000000"/>
              </a:solidFill>
              <a:cs typeface="Calibri Light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C95E0-8A92-406D-B9CA-50537856C607}" type="slidenum">
              <a:rPr lang="fr-BE" smtClean="0"/>
              <a:pPr/>
              <a:t>14</a:t>
            </a:fld>
            <a:endParaRPr lang="fr-BE"/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30F0A7A2-79E0-B04F-A5F2-A65F74AA0B90}"/>
              </a:ext>
            </a:extLst>
          </p:cNvPr>
          <p:cNvGrpSpPr/>
          <p:nvPr/>
        </p:nvGrpSpPr>
        <p:grpSpPr>
          <a:xfrm>
            <a:off x="3168355" y="1303505"/>
            <a:ext cx="6462027" cy="5157760"/>
            <a:chOff x="3440730" y="1816948"/>
            <a:chExt cx="5310542" cy="4138480"/>
          </a:xfrm>
        </p:grpSpPr>
        <p:sp>
          <p:nvSpPr>
            <p:cNvPr id="6" name="Flèche en arc 5"/>
            <p:cNvSpPr/>
            <p:nvPr/>
          </p:nvSpPr>
          <p:spPr>
            <a:xfrm>
              <a:off x="4137305" y="1816948"/>
              <a:ext cx="3917390" cy="3917390"/>
            </a:xfrm>
            <a:prstGeom prst="circularArrow">
              <a:avLst>
                <a:gd name="adj1" fmla="val 4668"/>
                <a:gd name="adj2" fmla="val 272909"/>
                <a:gd name="adj3" fmla="val 12997352"/>
                <a:gd name="adj4" fmla="val 17918726"/>
                <a:gd name="adj5" fmla="val 4847"/>
              </a:avLst>
            </a:prstGeom>
            <a:solidFill>
              <a:srgbClr val="5B9BD6"/>
            </a:solidFill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grpSp>
          <p:nvGrpSpPr>
            <p:cNvPr id="7" name="Groupe 6"/>
            <p:cNvGrpSpPr/>
            <p:nvPr/>
          </p:nvGrpSpPr>
          <p:grpSpPr>
            <a:xfrm>
              <a:off x="4847334" y="1893554"/>
              <a:ext cx="2497335" cy="1248667"/>
              <a:chOff x="1799332" y="1062"/>
              <a:chExt cx="2497335" cy="1248667"/>
            </a:xfrm>
            <a:solidFill>
              <a:srgbClr val="FFC001"/>
            </a:solidFill>
          </p:grpSpPr>
          <p:sp>
            <p:nvSpPr>
              <p:cNvPr id="17" name="Rectangle à coins arrondis 16"/>
              <p:cNvSpPr/>
              <p:nvPr/>
            </p:nvSpPr>
            <p:spPr>
              <a:xfrm>
                <a:off x="1799332" y="1062"/>
                <a:ext cx="2497335" cy="1248667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8" name="Rectangle 17"/>
              <p:cNvSpPr/>
              <p:nvPr/>
            </p:nvSpPr>
            <p:spPr>
              <a:xfrm>
                <a:off x="1860287" y="62017"/>
                <a:ext cx="2375425" cy="1126757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4770" tIns="64770" rIns="64770" bIns="64770" numCol="1" spcCol="1270" anchor="ctr" anchorCtr="0">
                <a:noAutofit/>
              </a:bodyPr>
              <a:lstStyle/>
              <a:p>
                <a:pPr marL="36000" algn="ctr" defTabSz="755650">
                  <a:spcBef>
                    <a:spcPct val="0"/>
                  </a:spcBef>
                </a:pPr>
                <a:r>
                  <a:rPr lang="fr-FR" b="1" dirty="0">
                    <a:solidFill>
                      <a:schemeClr val="tx1"/>
                    </a:solidFill>
                  </a:rPr>
                  <a:t>Dispositifs de socialisation </a:t>
                </a:r>
              </a:p>
              <a:p>
                <a:pPr marL="36000" algn="ctr" defTabSz="755650">
                  <a:spcBef>
                    <a:spcPct val="0"/>
                  </a:spcBef>
                </a:pPr>
                <a:r>
                  <a:rPr lang="fr-FR" b="1" dirty="0">
                    <a:solidFill>
                      <a:schemeClr val="tx1"/>
                    </a:solidFill>
                  </a:rPr>
                  <a:t>et d’acculturation               </a:t>
                </a:r>
              </a:p>
              <a:p>
                <a:pPr marL="36000" algn="ctr" defTabSz="755650">
                  <a:spcBef>
                    <a:spcPct val="0"/>
                  </a:spcBef>
                </a:pPr>
                <a:r>
                  <a:rPr lang="fr-FR" dirty="0">
                    <a:solidFill>
                      <a:schemeClr val="tx1"/>
                    </a:solidFill>
                  </a:rPr>
                  <a:t>(en particulier au début)</a:t>
                </a:r>
                <a:endParaRPr lang="fr-BE" dirty="0"/>
              </a:p>
            </p:txBody>
          </p:sp>
        </p:grpSp>
        <p:grpSp>
          <p:nvGrpSpPr>
            <p:cNvPr id="8" name="Groupe 7"/>
            <p:cNvGrpSpPr/>
            <p:nvPr/>
          </p:nvGrpSpPr>
          <p:grpSpPr>
            <a:xfrm>
              <a:off x="6253937" y="3300158"/>
              <a:ext cx="2497335" cy="1248667"/>
              <a:chOff x="3205935" y="1407666"/>
              <a:chExt cx="2497335" cy="1248667"/>
            </a:xfrm>
            <a:solidFill>
              <a:srgbClr val="94F41A"/>
            </a:solidFill>
          </p:grpSpPr>
          <p:sp>
            <p:nvSpPr>
              <p:cNvPr id="15" name="Rectangle à coins arrondis 14"/>
              <p:cNvSpPr/>
              <p:nvPr/>
            </p:nvSpPr>
            <p:spPr>
              <a:xfrm>
                <a:off x="3205935" y="1407666"/>
                <a:ext cx="2497335" cy="1248667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6" name="Rectangle 15"/>
              <p:cNvSpPr/>
              <p:nvPr/>
            </p:nvSpPr>
            <p:spPr>
              <a:xfrm>
                <a:off x="3266890" y="1468621"/>
                <a:ext cx="2375425" cy="1126757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4770" tIns="64770" rIns="64770" bIns="64770" numCol="1" spcCol="1270" anchor="ctr" anchorCtr="0">
                <a:noAutofit/>
              </a:bodyPr>
              <a:lstStyle/>
              <a:p>
                <a:pPr algn="ctr" defTabSz="7556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dirty="0">
                    <a:solidFill>
                      <a:schemeClr val="tx1"/>
                    </a:solidFill>
                  </a:rPr>
                  <a:t>Eviter la «distanciation forcée» et garantie du </a:t>
                </a:r>
                <a:r>
                  <a:rPr lang="fr-FR" b="1" dirty="0">
                    <a:solidFill>
                      <a:schemeClr val="tx1"/>
                    </a:solidFill>
                  </a:rPr>
                  <a:t>choix</a:t>
                </a:r>
                <a:endParaRPr lang="fr-BE" b="1" dirty="0"/>
              </a:p>
            </p:txBody>
          </p:sp>
        </p:grpSp>
        <p:grpSp>
          <p:nvGrpSpPr>
            <p:cNvPr id="9" name="Groupe 8"/>
            <p:cNvGrpSpPr/>
            <p:nvPr/>
          </p:nvGrpSpPr>
          <p:grpSpPr>
            <a:xfrm>
              <a:off x="4847334" y="4706761"/>
              <a:ext cx="2497335" cy="1248667"/>
              <a:chOff x="1799332" y="2814269"/>
              <a:chExt cx="2497335" cy="1248667"/>
            </a:xfrm>
            <a:solidFill>
              <a:srgbClr val="2FE845"/>
            </a:solidFill>
          </p:grpSpPr>
          <p:sp>
            <p:nvSpPr>
              <p:cNvPr id="13" name="Rectangle à coins arrondis 12"/>
              <p:cNvSpPr/>
              <p:nvPr/>
            </p:nvSpPr>
            <p:spPr>
              <a:xfrm>
                <a:off x="1799332" y="2814269"/>
                <a:ext cx="2497335" cy="1248667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4" name="Rectangle 13"/>
              <p:cNvSpPr/>
              <p:nvPr/>
            </p:nvSpPr>
            <p:spPr>
              <a:xfrm>
                <a:off x="1860287" y="2875224"/>
                <a:ext cx="2375425" cy="1126757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4770" tIns="64770" rIns="64770" bIns="64770" numCol="1" spcCol="1270" anchor="ctr" anchorCtr="0">
                <a:noAutofit/>
              </a:bodyPr>
              <a:lstStyle/>
              <a:p>
                <a:pPr algn="ctr" defTabSz="755650">
                  <a:lnSpc>
                    <a:spcPct val="90000"/>
                  </a:lnSpc>
                  <a:spcBef>
                    <a:spcPct val="0"/>
                  </a:spcBef>
                </a:pPr>
                <a:r>
                  <a:rPr lang="fr-FR" dirty="0">
                    <a:solidFill>
                      <a:schemeClr val="tx1"/>
                    </a:solidFill>
                  </a:rPr>
                  <a:t>Priorité au </a:t>
                </a:r>
                <a:r>
                  <a:rPr lang="fr-FR" b="1" dirty="0">
                    <a:solidFill>
                      <a:schemeClr val="tx1"/>
                    </a:solidFill>
                  </a:rPr>
                  <a:t>principe </a:t>
                </a:r>
              </a:p>
              <a:p>
                <a:pPr algn="ctr" defTabSz="755650">
                  <a:lnSpc>
                    <a:spcPct val="90000"/>
                  </a:lnSpc>
                  <a:spcBef>
                    <a:spcPct val="0"/>
                  </a:spcBef>
                </a:pPr>
                <a:r>
                  <a:rPr lang="fr-FR" b="1" dirty="0">
                    <a:solidFill>
                      <a:schemeClr val="tx1"/>
                    </a:solidFill>
                  </a:rPr>
                  <a:t>de l’alternance</a:t>
                </a:r>
                <a:endParaRPr lang="fr-BE" b="1" dirty="0"/>
              </a:p>
            </p:txBody>
          </p:sp>
        </p:grpSp>
        <p:grpSp>
          <p:nvGrpSpPr>
            <p:cNvPr id="10" name="Groupe 9"/>
            <p:cNvGrpSpPr/>
            <p:nvPr/>
          </p:nvGrpSpPr>
          <p:grpSpPr>
            <a:xfrm>
              <a:off x="3440730" y="3300158"/>
              <a:ext cx="2497335" cy="1248667"/>
              <a:chOff x="392728" y="1407666"/>
              <a:chExt cx="2497335" cy="1248667"/>
            </a:xfrm>
            <a:solidFill>
              <a:srgbClr val="46DEBF"/>
            </a:solidFill>
          </p:grpSpPr>
          <p:sp>
            <p:nvSpPr>
              <p:cNvPr id="11" name="Rectangle à coins arrondis 10"/>
              <p:cNvSpPr/>
              <p:nvPr/>
            </p:nvSpPr>
            <p:spPr>
              <a:xfrm>
                <a:off x="392728" y="1407666"/>
                <a:ext cx="2497335" cy="1248667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2" name="Rectangle 11"/>
              <p:cNvSpPr/>
              <p:nvPr/>
            </p:nvSpPr>
            <p:spPr>
              <a:xfrm>
                <a:off x="453683" y="1468621"/>
                <a:ext cx="2375425" cy="1126757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4770" tIns="64770" rIns="64770" bIns="64770" numCol="1" spcCol="1270" anchor="ctr" anchorCtr="0">
                <a:noAutofit/>
              </a:bodyPr>
              <a:lstStyle/>
              <a:p>
                <a:pPr algn="ctr" defTabSz="7556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dirty="0">
                    <a:solidFill>
                      <a:schemeClr val="tx1"/>
                    </a:solidFill>
                  </a:rPr>
                  <a:t>Facilitation managériale du </a:t>
                </a:r>
                <a:r>
                  <a:rPr lang="fr-FR" b="1" dirty="0">
                    <a:solidFill>
                      <a:schemeClr val="tx1"/>
                    </a:solidFill>
                  </a:rPr>
                  <a:t>partage des connaissances</a:t>
                </a:r>
                <a:endParaRPr lang="fr-BE" b="1" dirty="0"/>
              </a:p>
            </p:txBody>
          </p:sp>
        </p:grpSp>
      </p:grpSp>
      <p:pic>
        <p:nvPicPr>
          <p:cNvPr id="20" name="Image 19" descr="Logo_01.png">
            <a:extLst>
              <a:ext uri="{FF2B5EF4-FFF2-40B4-BE49-F238E27FC236}">
                <a16:creationId xmlns:a16="http://schemas.microsoft.com/office/drawing/2014/main" id="{07BA2390-7348-AD46-810A-E43C355AFDF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97"/>
          <a:stretch/>
        </p:blipFill>
        <p:spPr>
          <a:xfrm>
            <a:off x="251520" y="6403509"/>
            <a:ext cx="1160392" cy="362735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7C3A3203-1961-6143-B986-906FE024FA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8530" y="6302264"/>
            <a:ext cx="1968669" cy="52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637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cap="small" dirty="0">
                <a:solidFill>
                  <a:srgbClr val="000000"/>
                </a:solidFill>
                <a:cs typeface="Calibri Light"/>
              </a:rPr>
              <a:t>Garantir l’équité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C95E0-8A92-406D-B9CA-50537856C607}" type="slidenum">
              <a:rPr lang="fr-BE" smtClean="0"/>
              <a:pPr/>
              <a:t>15</a:t>
            </a:fld>
            <a:endParaRPr lang="fr-BE"/>
          </a:p>
        </p:txBody>
      </p:sp>
      <p:grpSp>
        <p:nvGrpSpPr>
          <p:cNvPr id="15" name="Groupe 14"/>
          <p:cNvGrpSpPr/>
          <p:nvPr/>
        </p:nvGrpSpPr>
        <p:grpSpPr>
          <a:xfrm>
            <a:off x="4693968" y="1517554"/>
            <a:ext cx="2715577" cy="2715577"/>
            <a:chOff x="2757011" y="56574"/>
            <a:chExt cx="2715577" cy="2715577"/>
          </a:xfrm>
        </p:grpSpPr>
        <p:sp>
          <p:nvSpPr>
            <p:cNvPr id="22" name="Ellipse 21"/>
            <p:cNvSpPr/>
            <p:nvPr/>
          </p:nvSpPr>
          <p:spPr>
            <a:xfrm>
              <a:off x="2757011" y="56574"/>
              <a:ext cx="2715577" cy="2715577"/>
            </a:xfrm>
            <a:prstGeom prst="ellipse">
              <a:avLst/>
            </a:prstGeom>
            <a:solidFill>
              <a:srgbClr val="FFC001">
                <a:alpha val="50000"/>
              </a:srgb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3" name="Ellipse 4"/>
            <p:cNvSpPr/>
            <p:nvPr/>
          </p:nvSpPr>
          <p:spPr>
            <a:xfrm>
              <a:off x="3119088" y="531800"/>
              <a:ext cx="1991423" cy="12220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BE" sz="1900" b="1" dirty="0"/>
                <a:t>Conditions d’éligibilité justes et claires</a:t>
              </a:r>
            </a:p>
          </p:txBody>
        </p:sp>
      </p:grpSp>
      <p:grpSp>
        <p:nvGrpSpPr>
          <p:cNvPr id="16" name="Groupe 15"/>
          <p:cNvGrpSpPr/>
          <p:nvPr/>
        </p:nvGrpSpPr>
        <p:grpSpPr>
          <a:xfrm>
            <a:off x="5673839" y="3214790"/>
            <a:ext cx="2715577" cy="2715577"/>
            <a:chOff x="3736882" y="1753810"/>
            <a:chExt cx="2715577" cy="2715577"/>
          </a:xfrm>
          <a:solidFill>
            <a:srgbClr val="94F41A"/>
          </a:solidFill>
        </p:grpSpPr>
        <p:sp>
          <p:nvSpPr>
            <p:cNvPr id="20" name="Ellipse 19"/>
            <p:cNvSpPr/>
            <p:nvPr/>
          </p:nvSpPr>
          <p:spPr>
            <a:xfrm>
              <a:off x="3736882" y="1753810"/>
              <a:ext cx="2715577" cy="2715577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1" name="Ellipse 6"/>
            <p:cNvSpPr/>
            <p:nvPr/>
          </p:nvSpPr>
          <p:spPr>
            <a:xfrm>
              <a:off x="4567396" y="2455334"/>
              <a:ext cx="1629346" cy="149356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BE" sz="1900" b="1" dirty="0"/>
                <a:t>Réversibilité mutuelle</a:t>
              </a:r>
            </a:p>
          </p:txBody>
        </p:sp>
      </p:grpSp>
      <p:grpSp>
        <p:nvGrpSpPr>
          <p:cNvPr id="17" name="Groupe 16"/>
          <p:cNvGrpSpPr/>
          <p:nvPr/>
        </p:nvGrpSpPr>
        <p:grpSpPr>
          <a:xfrm>
            <a:off x="3714097" y="3214790"/>
            <a:ext cx="2715577" cy="2715577"/>
            <a:chOff x="1777140" y="1753810"/>
            <a:chExt cx="2715577" cy="2715577"/>
          </a:xfrm>
          <a:solidFill>
            <a:srgbClr val="46DEBF"/>
          </a:solidFill>
        </p:grpSpPr>
        <p:sp>
          <p:nvSpPr>
            <p:cNvPr id="18" name="Ellipse 17"/>
            <p:cNvSpPr/>
            <p:nvPr/>
          </p:nvSpPr>
          <p:spPr>
            <a:xfrm>
              <a:off x="1777140" y="1753810"/>
              <a:ext cx="2715577" cy="2715577"/>
            </a:xfrm>
            <a:prstGeom prst="ellipse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9" name="Ellipse 8"/>
            <p:cNvSpPr/>
            <p:nvPr/>
          </p:nvSpPr>
          <p:spPr>
            <a:xfrm>
              <a:off x="2169658" y="2400069"/>
              <a:ext cx="1899330" cy="149356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BE" sz="1900" dirty="0"/>
                <a:t>Attention à la </a:t>
              </a:r>
              <a:r>
                <a:rPr lang="fr-BE" sz="1900" b="1" dirty="0"/>
                <a:t>visibilité du managé à distance </a:t>
              </a:r>
              <a:r>
                <a:rPr lang="fr-BE" sz="1900" dirty="0"/>
                <a:t>(reporting + croisement des regards)</a:t>
              </a:r>
            </a:p>
          </p:txBody>
        </p:sp>
      </p:grpSp>
      <p:pic>
        <p:nvPicPr>
          <p:cNvPr id="25" name="Image 24" descr="Logo_01.png">
            <a:extLst>
              <a:ext uri="{FF2B5EF4-FFF2-40B4-BE49-F238E27FC236}">
                <a16:creationId xmlns:a16="http://schemas.microsoft.com/office/drawing/2014/main" id="{7243C66A-B6D1-4A48-B56C-F4142E99B40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97"/>
          <a:stretch/>
        </p:blipFill>
        <p:spPr>
          <a:xfrm>
            <a:off x="251520" y="6403509"/>
            <a:ext cx="1160392" cy="362735"/>
          </a:xfrm>
          <a:prstGeom prst="rect">
            <a:avLst/>
          </a:prstGeom>
        </p:spPr>
      </p:pic>
      <p:sp>
        <p:nvSpPr>
          <p:cNvPr id="27" name="Rectangle à coins arrondis 26">
            <a:extLst>
              <a:ext uri="{FF2B5EF4-FFF2-40B4-BE49-F238E27FC236}">
                <a16:creationId xmlns:a16="http://schemas.microsoft.com/office/drawing/2014/main" id="{197FE732-777D-5F4A-8C83-AF2B58FB90D7}"/>
              </a:ext>
            </a:extLst>
          </p:cNvPr>
          <p:cNvSpPr/>
          <p:nvPr/>
        </p:nvSpPr>
        <p:spPr>
          <a:xfrm>
            <a:off x="7319026" y="1472785"/>
            <a:ext cx="2160240" cy="864096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1700" dirty="0"/>
              <a:t>Créer du sens et éviter les </a:t>
            </a:r>
            <a:r>
              <a:rPr lang="fr-BE" sz="1700" dirty="0" err="1"/>
              <a:t>rancoeurs</a:t>
            </a:r>
            <a:endParaRPr lang="fr-BE" sz="1700" dirty="0"/>
          </a:p>
        </p:txBody>
      </p:sp>
      <p:sp>
        <p:nvSpPr>
          <p:cNvPr id="28" name="Rectangle à coins arrondis 27">
            <a:extLst>
              <a:ext uri="{FF2B5EF4-FFF2-40B4-BE49-F238E27FC236}">
                <a16:creationId xmlns:a16="http://schemas.microsoft.com/office/drawing/2014/main" id="{7B7642BD-C4A4-0D42-A920-0EDC34A16923}"/>
              </a:ext>
            </a:extLst>
          </p:cNvPr>
          <p:cNvSpPr/>
          <p:nvPr/>
        </p:nvSpPr>
        <p:spPr>
          <a:xfrm>
            <a:off x="1479178" y="3369035"/>
            <a:ext cx="2160240" cy="864096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1700" dirty="0"/>
              <a:t>Responsabilisation du managé</a:t>
            </a:r>
          </a:p>
        </p:txBody>
      </p:sp>
      <p:sp>
        <p:nvSpPr>
          <p:cNvPr id="29" name="Rectangle à coins arrondis 28">
            <a:extLst>
              <a:ext uri="{FF2B5EF4-FFF2-40B4-BE49-F238E27FC236}">
                <a16:creationId xmlns:a16="http://schemas.microsoft.com/office/drawing/2014/main" id="{9D8EE8C7-0928-674E-8945-E9D3E04CBD33}"/>
              </a:ext>
            </a:extLst>
          </p:cNvPr>
          <p:cNvSpPr/>
          <p:nvPr/>
        </p:nvSpPr>
        <p:spPr>
          <a:xfrm>
            <a:off x="8513666" y="4233131"/>
            <a:ext cx="2840133" cy="117675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BE" sz="1700" dirty="0"/>
              <a:t>Ni un avantage, ni un droit acquis mais un dispositif que l’on choisit d’activer ou non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28C4B9FF-A95D-944E-B3CE-711780EB77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8530" y="6302264"/>
            <a:ext cx="1968669" cy="52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442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A8C9D5D-66C9-E64C-AC1D-810808BDB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800"/>
            <a:ext cx="10515600" cy="1325563"/>
          </a:xfrm>
        </p:spPr>
        <p:txBody>
          <a:bodyPr/>
          <a:lstStyle/>
          <a:p>
            <a:r>
              <a:rPr lang="fr-BE" cap="small" dirty="0">
                <a:solidFill>
                  <a:srgbClr val="000000"/>
                </a:solidFill>
                <a:cs typeface="Calibri Light"/>
              </a:rPr>
              <a:t>Les défis RH</a:t>
            </a:r>
            <a:endParaRPr lang="fr-FR" cap="small" dirty="0">
              <a:solidFill>
                <a:srgbClr val="000000"/>
              </a:solidFill>
              <a:cs typeface="Calibri Ligh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B5F3D02-99CE-C643-B81D-23BAF1C6EF9E}"/>
              </a:ext>
            </a:extLst>
          </p:cNvPr>
          <p:cNvSpPr/>
          <p:nvPr/>
        </p:nvSpPr>
        <p:spPr>
          <a:xfrm>
            <a:off x="8213170" y="1403294"/>
            <a:ext cx="2131302" cy="585546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2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2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EA1E97A-4C58-E44F-83DA-1F1F148C7219}"/>
              </a:ext>
            </a:extLst>
          </p:cNvPr>
          <p:cNvSpPr/>
          <p:nvPr/>
        </p:nvSpPr>
        <p:spPr>
          <a:xfrm>
            <a:off x="5250693" y="1916832"/>
            <a:ext cx="2176180" cy="3549840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2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2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E6B38CB4-3371-6943-B922-97516EB751B0}"/>
              </a:ext>
            </a:extLst>
          </p:cNvPr>
          <p:cNvGrpSpPr/>
          <p:nvPr/>
        </p:nvGrpSpPr>
        <p:grpSpPr>
          <a:xfrm>
            <a:off x="2950830" y="1159284"/>
            <a:ext cx="8764754" cy="2725551"/>
            <a:chOff x="2474414" y="635"/>
            <a:chExt cx="8764754" cy="2725551"/>
          </a:xfrm>
        </p:grpSpPr>
        <p:sp>
          <p:nvSpPr>
            <p:cNvPr id="18" name="Flèche vers la droite 17">
              <a:extLst>
                <a:ext uri="{FF2B5EF4-FFF2-40B4-BE49-F238E27FC236}">
                  <a16:creationId xmlns:a16="http://schemas.microsoft.com/office/drawing/2014/main" id="{8931CCB7-379C-C948-B5B8-50392BB30572}"/>
                </a:ext>
              </a:extLst>
            </p:cNvPr>
            <p:cNvSpPr/>
            <p:nvPr/>
          </p:nvSpPr>
          <p:spPr>
            <a:xfrm>
              <a:off x="2474414" y="635"/>
              <a:ext cx="8764754" cy="2725551"/>
            </a:xfrm>
            <a:prstGeom prst="rightArrow">
              <a:avLst>
                <a:gd name="adj1" fmla="val 75000"/>
                <a:gd name="adj2" fmla="val 50000"/>
              </a:avLst>
            </a:prstGeom>
          </p:spPr>
          <p:style>
            <a:lnRef idx="2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Flèche vers la droite 4">
              <a:extLst>
                <a:ext uri="{FF2B5EF4-FFF2-40B4-BE49-F238E27FC236}">
                  <a16:creationId xmlns:a16="http://schemas.microsoft.com/office/drawing/2014/main" id="{E50EEF6C-F7F2-CB4F-B16A-7BDF527FB453}"/>
                </a:ext>
              </a:extLst>
            </p:cNvPr>
            <p:cNvSpPr txBox="1"/>
            <p:nvPr/>
          </p:nvSpPr>
          <p:spPr>
            <a:xfrm>
              <a:off x="2474414" y="310357"/>
              <a:ext cx="7835589" cy="20453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065" tIns="12065" rIns="12065" bIns="12065" numCol="1" spcCol="1270" anchor="t" anchorCtr="0">
              <a:noAutofit/>
            </a:bodyPr>
            <a:lstStyle/>
            <a:p>
              <a:pPr marL="342900" lvl="1" indent="-342900" algn="l" defTabSz="84455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fr-BE" altLang="fr-FR" sz="1900" kern="1200" dirty="0">
                  <a:solidFill>
                    <a:srgbClr val="000000"/>
                  </a:solidFill>
                </a:rPr>
                <a:t>Sensibiliser le management à </a:t>
              </a:r>
              <a:r>
                <a:rPr lang="fr-BE" altLang="fr-FR" sz="1900" b="1" kern="1200" dirty="0">
                  <a:solidFill>
                    <a:srgbClr val="000000"/>
                  </a:solidFill>
                </a:rPr>
                <a:t>l’évolution</a:t>
              </a:r>
              <a:r>
                <a:rPr lang="fr-BE" altLang="fr-FR" sz="1900" kern="1200" dirty="0">
                  <a:solidFill>
                    <a:srgbClr val="000000"/>
                  </a:solidFill>
                </a:rPr>
                <a:t> de son rôle (</a:t>
              </a:r>
              <a:r>
                <a:rPr lang="fr-BE" altLang="fr-FR" sz="1900" dirty="0">
                  <a:solidFill>
                    <a:srgbClr val="000000"/>
                  </a:solidFill>
                </a:rPr>
                <a:t>notamment au niveau de la </a:t>
              </a:r>
              <a:r>
                <a:rPr lang="fr-BE" altLang="fr-FR" sz="1900" kern="1200" dirty="0">
                  <a:solidFill>
                    <a:srgbClr val="000000"/>
                  </a:solidFill>
                </a:rPr>
                <a:t>prévention du stress)</a:t>
              </a:r>
              <a:endParaRPr lang="fr-FR" sz="1900" kern="1200" dirty="0"/>
            </a:p>
            <a:p>
              <a:pPr marL="342900" lvl="1" indent="-342900" algn="l" defTabSz="84455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fr-BE" altLang="fr-FR" sz="1900" kern="1200" dirty="0">
                  <a:solidFill>
                    <a:srgbClr val="000000"/>
                  </a:solidFill>
                </a:rPr>
                <a:t>Développer les compétences liées à la </a:t>
              </a:r>
              <a:r>
                <a:rPr lang="fr-BE" altLang="fr-FR" sz="1900" b="1" kern="1200" dirty="0">
                  <a:solidFill>
                    <a:srgbClr val="000000"/>
                  </a:solidFill>
                </a:rPr>
                <a:t>fixation et la priorisation d’objectifs et aux pratiques d’évaluation </a:t>
              </a:r>
            </a:p>
            <a:p>
              <a:pPr marL="342900" lvl="1" indent="-342900" algn="l" defTabSz="84455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fr-BE" altLang="fr-FR" sz="1900" kern="1200" dirty="0">
                  <a:solidFill>
                    <a:srgbClr val="000000"/>
                  </a:solidFill>
                </a:rPr>
                <a:t>Développer les compétences de </a:t>
              </a:r>
              <a:r>
                <a:rPr lang="fr-BE" altLang="fr-FR" sz="1900" b="1" kern="1200" dirty="0">
                  <a:solidFill>
                    <a:srgbClr val="000000"/>
                  </a:solidFill>
                </a:rPr>
                <a:t>communication</a:t>
              </a:r>
            </a:p>
            <a:p>
              <a:pPr marL="342900" lvl="1" indent="-342900" algn="l" defTabSz="84455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fr-BE" altLang="fr-FR" sz="1900" kern="1200" dirty="0">
                  <a:solidFill>
                    <a:srgbClr val="000000"/>
                  </a:solidFill>
                </a:rPr>
                <a:t>Favoriser la </a:t>
              </a:r>
              <a:r>
                <a:rPr lang="fr-BE" altLang="fr-FR" sz="1900" b="1" kern="1200" dirty="0">
                  <a:solidFill>
                    <a:srgbClr val="000000"/>
                  </a:solidFill>
                </a:rPr>
                <a:t>transversalité</a:t>
              </a:r>
              <a:r>
                <a:rPr lang="fr-BE" altLang="fr-FR" sz="1900" kern="1200" dirty="0">
                  <a:solidFill>
                    <a:srgbClr val="000000"/>
                  </a:solidFill>
                </a:rPr>
                <a:t> au moyen de dispositifs de partage des connaissances (Tutorat? Equipes projet transversales? Outils de support IT?)</a:t>
              </a:r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04B707A5-4BD6-0542-9FB7-A95C684BE245}"/>
              </a:ext>
            </a:extLst>
          </p:cNvPr>
          <p:cNvGrpSpPr/>
          <p:nvPr/>
        </p:nvGrpSpPr>
        <p:grpSpPr>
          <a:xfrm>
            <a:off x="476416" y="1346322"/>
            <a:ext cx="2468935" cy="2168051"/>
            <a:chOff x="0" y="635"/>
            <a:chExt cx="2468935" cy="2477773"/>
          </a:xfrm>
        </p:grpSpPr>
        <p:sp>
          <p:nvSpPr>
            <p:cNvPr id="16" name="Rectangle à coins arrondis 15">
              <a:extLst>
                <a:ext uri="{FF2B5EF4-FFF2-40B4-BE49-F238E27FC236}">
                  <a16:creationId xmlns:a16="http://schemas.microsoft.com/office/drawing/2014/main" id="{5DBAC343-482E-4947-A2E0-D2C5EA93AF5D}"/>
                </a:ext>
              </a:extLst>
            </p:cNvPr>
            <p:cNvSpPr/>
            <p:nvPr/>
          </p:nvSpPr>
          <p:spPr>
            <a:xfrm>
              <a:off x="0" y="635"/>
              <a:ext cx="2468935" cy="2477773"/>
            </a:xfrm>
            <a:prstGeom prst="roundRect">
              <a:avLst/>
            </a:prstGeom>
            <a:solidFill>
              <a:srgbClr val="5B9BD6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D6CC2903-B4B4-984D-BD17-D017AA4BC634}"/>
                </a:ext>
              </a:extLst>
            </p:cNvPr>
            <p:cNvSpPr txBox="1"/>
            <p:nvPr/>
          </p:nvSpPr>
          <p:spPr>
            <a:xfrm>
              <a:off x="120523" y="121158"/>
              <a:ext cx="2227889" cy="22367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45720" rIns="91440" bIns="4572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2400" b="1" kern="1200" dirty="0">
                  <a:solidFill>
                    <a:schemeClr val="bg1"/>
                  </a:solidFill>
                </a:rPr>
                <a:t>Formation et développement des compétences</a:t>
              </a:r>
              <a:endParaRPr lang="fr-FR" sz="24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DA2228C6-E70F-EA4E-A885-0DC13329AAD6}"/>
              </a:ext>
            </a:extLst>
          </p:cNvPr>
          <p:cNvGrpSpPr/>
          <p:nvPr/>
        </p:nvGrpSpPr>
        <p:grpSpPr>
          <a:xfrm>
            <a:off x="2950830" y="3884835"/>
            <a:ext cx="8764754" cy="2477773"/>
            <a:chOff x="2474414" y="2726186"/>
            <a:chExt cx="8764754" cy="2477773"/>
          </a:xfrm>
        </p:grpSpPr>
        <p:sp>
          <p:nvSpPr>
            <p:cNvPr id="14" name="Flèche vers la droite 13">
              <a:extLst>
                <a:ext uri="{FF2B5EF4-FFF2-40B4-BE49-F238E27FC236}">
                  <a16:creationId xmlns:a16="http://schemas.microsoft.com/office/drawing/2014/main" id="{0443157F-B7C2-CC4F-95ED-BF86431C2485}"/>
                </a:ext>
              </a:extLst>
            </p:cNvPr>
            <p:cNvSpPr/>
            <p:nvPr/>
          </p:nvSpPr>
          <p:spPr>
            <a:xfrm>
              <a:off x="2474414" y="2726186"/>
              <a:ext cx="8764754" cy="2477773"/>
            </a:xfrm>
            <a:prstGeom prst="rightArrow">
              <a:avLst>
                <a:gd name="adj1" fmla="val 75000"/>
                <a:gd name="adj2" fmla="val 50000"/>
              </a:avLst>
            </a:prstGeom>
            <a:solidFill>
              <a:srgbClr val="2FE845">
                <a:alpha val="23000"/>
              </a:srgbClr>
            </a:solidFill>
            <a:ln>
              <a:solidFill>
                <a:schemeClr val="accent5">
                  <a:tint val="40000"/>
                  <a:hueOff val="-6739762"/>
                  <a:satOff val="-22832"/>
                  <a:lumOff val="-2928"/>
                  <a:alpha val="16000"/>
                </a:schemeClr>
              </a:solidFill>
            </a:ln>
          </p:spPr>
          <p:style>
            <a:lnRef idx="2">
              <a:schemeClr val="accent5">
                <a:tint val="40000"/>
                <a:alpha val="90000"/>
                <a:hueOff val="-6739762"/>
                <a:satOff val="-22832"/>
                <a:lumOff val="-2928"/>
                <a:alphaOff val="0"/>
              </a:schemeClr>
            </a:lnRef>
            <a:fillRef idx="1">
              <a:schemeClr val="accent5">
                <a:tint val="40000"/>
                <a:alpha val="90000"/>
                <a:hueOff val="-6739762"/>
                <a:satOff val="-22832"/>
                <a:lumOff val="-2928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-6739762"/>
                <a:satOff val="-22832"/>
                <a:lumOff val="-2928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Flèche vers la droite 8">
              <a:extLst>
                <a:ext uri="{FF2B5EF4-FFF2-40B4-BE49-F238E27FC236}">
                  <a16:creationId xmlns:a16="http://schemas.microsoft.com/office/drawing/2014/main" id="{D286484F-4671-3C49-A894-ECAC68F20ED9}"/>
                </a:ext>
              </a:extLst>
            </p:cNvPr>
            <p:cNvSpPr txBox="1"/>
            <p:nvPr/>
          </p:nvSpPr>
          <p:spPr>
            <a:xfrm>
              <a:off x="2474414" y="3035908"/>
              <a:ext cx="7835589" cy="18583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065" tIns="12065" rIns="12065" bIns="12065" numCol="1" spcCol="1270" anchor="t" anchorCtr="0">
              <a:noAutofit/>
            </a:bodyPr>
            <a:lstStyle/>
            <a:p>
              <a:pPr marL="342900" lvl="1" indent="-342900" algn="l" defTabSz="84455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fr-BE" altLang="fr-FR" sz="1900" kern="1200" dirty="0">
                  <a:solidFill>
                    <a:srgbClr val="000000"/>
                  </a:solidFill>
                </a:rPr>
                <a:t>Veiller à la </a:t>
              </a:r>
              <a:r>
                <a:rPr lang="fr-BE" altLang="fr-FR" sz="1900" b="1" kern="1200" dirty="0" err="1">
                  <a:solidFill>
                    <a:srgbClr val="000000"/>
                  </a:solidFill>
                </a:rPr>
                <a:t>visibilisation</a:t>
              </a:r>
              <a:r>
                <a:rPr lang="fr-BE" altLang="fr-FR" sz="1900" kern="1200" dirty="0">
                  <a:solidFill>
                    <a:srgbClr val="000000"/>
                  </a:solidFill>
                </a:rPr>
                <a:t> des personnes, de leurs besoins en termes de développement et de leurs accomplissements</a:t>
              </a:r>
              <a:endParaRPr lang="fr-FR" sz="1900" kern="1200" dirty="0"/>
            </a:p>
            <a:p>
              <a:pPr marL="342900" lvl="1" indent="-342900" algn="l" defTabSz="84455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fr-BE" altLang="fr-FR" sz="1900" b="1" kern="1200" dirty="0">
                  <a:solidFill>
                    <a:srgbClr val="000000"/>
                  </a:solidFill>
                </a:rPr>
                <a:t>Clarifier les rôles </a:t>
              </a:r>
              <a:r>
                <a:rPr lang="fr-BE" altLang="fr-FR" sz="1900" kern="1200" dirty="0">
                  <a:solidFill>
                    <a:srgbClr val="000000"/>
                  </a:solidFill>
                </a:rPr>
                <a:t>de chacun dans la structure (périmètre de responsabilité)</a:t>
              </a:r>
            </a:p>
            <a:p>
              <a:pPr marL="342900" lvl="1" indent="-342900" algn="l" defTabSz="844550"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fr-BE" altLang="fr-FR" sz="1900" kern="1200" dirty="0">
                  <a:solidFill>
                    <a:srgbClr val="000000"/>
                  </a:solidFill>
                </a:rPr>
                <a:t>Assurer une </a:t>
              </a:r>
              <a:r>
                <a:rPr lang="fr-BE" altLang="fr-FR" sz="1900" b="1" kern="1200" dirty="0">
                  <a:solidFill>
                    <a:srgbClr val="000000"/>
                  </a:solidFill>
                </a:rPr>
                <a:t>équité de traitement </a:t>
              </a:r>
              <a:r>
                <a:rPr lang="fr-BE" altLang="fr-FR" sz="1900" kern="1200" dirty="0">
                  <a:solidFill>
                    <a:srgbClr val="000000"/>
                  </a:solidFill>
                </a:rPr>
                <a:t>sur le plan de la carrière (formations </a:t>
              </a:r>
              <a:r>
                <a:rPr lang="fr-BE" altLang="fr-FR" sz="1900" kern="1200" dirty="0" err="1">
                  <a:solidFill>
                    <a:srgbClr val="000000"/>
                  </a:solidFill>
                </a:rPr>
                <a:t>certifiantes</a:t>
              </a:r>
              <a:r>
                <a:rPr lang="fr-BE" altLang="fr-FR" sz="1900" kern="1200" dirty="0">
                  <a:solidFill>
                    <a:srgbClr val="000000"/>
                  </a:solidFill>
                </a:rPr>
                <a:t>, évolution du profil de compétences, enrichissement des fonctions)</a:t>
              </a:r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19B10E52-AC1B-BC4E-9A31-15F7958BCABE}"/>
              </a:ext>
            </a:extLst>
          </p:cNvPr>
          <p:cNvGrpSpPr/>
          <p:nvPr/>
        </p:nvGrpSpPr>
        <p:grpSpPr>
          <a:xfrm>
            <a:off x="476416" y="4071873"/>
            <a:ext cx="2468935" cy="2168051"/>
            <a:chOff x="0" y="2726186"/>
            <a:chExt cx="2468935" cy="2477773"/>
          </a:xfrm>
          <a:solidFill>
            <a:srgbClr val="2FE845"/>
          </a:solidFill>
        </p:grpSpPr>
        <p:sp>
          <p:nvSpPr>
            <p:cNvPr id="12" name="Rectangle à coins arrondis 11">
              <a:extLst>
                <a:ext uri="{FF2B5EF4-FFF2-40B4-BE49-F238E27FC236}">
                  <a16:creationId xmlns:a16="http://schemas.microsoft.com/office/drawing/2014/main" id="{46E53B76-1C9F-964D-B40B-1467BD2026C6}"/>
                </a:ext>
              </a:extLst>
            </p:cNvPr>
            <p:cNvSpPr/>
            <p:nvPr/>
          </p:nvSpPr>
          <p:spPr>
            <a:xfrm>
              <a:off x="0" y="2726186"/>
              <a:ext cx="2468935" cy="2477773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6758543"/>
                <a:satOff val="-17419"/>
                <a:lumOff val="-11765"/>
                <a:alphaOff val="0"/>
              </a:schemeClr>
            </a:fillRef>
            <a:effectRef idx="0">
              <a:schemeClr val="accent5">
                <a:hueOff val="-6758543"/>
                <a:satOff val="-17419"/>
                <a:lumOff val="-1176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42CDEF20-38C2-4F4F-8D71-34243DBCF411}"/>
                </a:ext>
              </a:extLst>
            </p:cNvPr>
            <p:cNvSpPr txBox="1"/>
            <p:nvPr/>
          </p:nvSpPr>
          <p:spPr>
            <a:xfrm>
              <a:off x="120523" y="2846709"/>
              <a:ext cx="2227889" cy="223672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45720" rIns="91440" bIns="4572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2400" b="1" kern="1200" dirty="0">
                  <a:solidFill>
                    <a:schemeClr val="bg1"/>
                  </a:solidFill>
                </a:rPr>
                <a:t>Gestion des carrières : de l’évaluation aux décisions de mobilité</a:t>
              </a:r>
              <a:endParaRPr lang="fr-FR" sz="2400" kern="12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25" name="Image 24" descr="Logo_01.png">
            <a:extLst>
              <a:ext uri="{FF2B5EF4-FFF2-40B4-BE49-F238E27FC236}">
                <a16:creationId xmlns:a16="http://schemas.microsoft.com/office/drawing/2014/main" id="{253F804B-4C9D-644E-8C9F-20810EC4093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97"/>
          <a:stretch/>
        </p:blipFill>
        <p:spPr>
          <a:xfrm>
            <a:off x="251520" y="6403509"/>
            <a:ext cx="1160392" cy="362735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134DBC32-AFD2-5D46-905D-6B60A20121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8530" y="6302264"/>
            <a:ext cx="1968669" cy="52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31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D6E01B-3546-CF4C-A1D1-C20009727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722"/>
            <a:ext cx="10515600" cy="1325563"/>
          </a:xfrm>
        </p:spPr>
        <p:txBody>
          <a:bodyPr/>
          <a:lstStyle/>
          <a:p>
            <a:r>
              <a:rPr lang="fr-FR" cap="small" dirty="0">
                <a:solidFill>
                  <a:srgbClr val="000000"/>
                </a:solidFill>
                <a:cs typeface="Calibri Light"/>
              </a:rPr>
              <a:t>En conclusion</a:t>
            </a:r>
          </a:p>
        </p:txBody>
      </p:sp>
      <p:pic>
        <p:nvPicPr>
          <p:cNvPr id="27" name="Image 26" descr="Logo_01.png">
            <a:extLst>
              <a:ext uri="{FF2B5EF4-FFF2-40B4-BE49-F238E27FC236}">
                <a16:creationId xmlns:a16="http://schemas.microsoft.com/office/drawing/2014/main" id="{7EA2037A-71ED-DF4E-BDD0-C05AC3749F8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97"/>
          <a:stretch/>
        </p:blipFill>
        <p:spPr>
          <a:xfrm>
            <a:off x="251520" y="6403509"/>
            <a:ext cx="1160392" cy="362735"/>
          </a:xfrm>
          <a:prstGeom prst="rect">
            <a:avLst/>
          </a:prstGeom>
        </p:spPr>
      </p:pic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3656B892-CEF4-094D-9D8A-F68C3FF8C0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5075643"/>
              </p:ext>
            </p:extLst>
          </p:nvPr>
        </p:nvGraphicFramePr>
        <p:xfrm>
          <a:off x="1411911" y="914221"/>
          <a:ext cx="958034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id="{6C9945AF-24DD-B342-AE1B-FAA8C214F2D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918530" y="6302264"/>
            <a:ext cx="1968669" cy="52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2744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3572DF-2D2C-344E-BF67-CF132F03D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cap="small" dirty="0">
                <a:solidFill>
                  <a:srgbClr val="000000"/>
                </a:solidFill>
                <a:cs typeface="Calibri Light"/>
              </a:rPr>
              <a:t>Pour aller plus loin…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1A2FD9-7542-664E-B7F9-516A41750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BE" dirty="0">
                <a:latin typeface="+mj-lt"/>
              </a:rPr>
              <a:t>Invitation à prendre part aux groupes de travail thématiques… ou à leur adresser vos questions</a:t>
            </a:r>
          </a:p>
          <a:p>
            <a:pPr marL="457200" lvl="1" indent="0">
              <a:buNone/>
            </a:pPr>
            <a:endParaRPr lang="fr-BE" dirty="0">
              <a:latin typeface="+mj-lt"/>
            </a:endParaRPr>
          </a:p>
          <a:p>
            <a:pPr marL="457200" lvl="1" indent="0">
              <a:buNone/>
            </a:pPr>
            <a:endParaRPr lang="fr-BE" dirty="0">
              <a:latin typeface="+mj-lt"/>
            </a:endParaRPr>
          </a:p>
          <a:p>
            <a:pPr marL="457200" lvl="1" indent="0">
              <a:buNone/>
            </a:pPr>
            <a:r>
              <a:rPr lang="fr-BE" dirty="0">
                <a:latin typeface="+mj-lt"/>
              </a:rPr>
              <a:t>Vos personnes-ressource à l’ARH:</a:t>
            </a:r>
          </a:p>
          <a:p>
            <a:pPr marL="457200" lvl="1" indent="0">
              <a:buNone/>
            </a:pPr>
            <a:endParaRPr lang="fr-BE" dirty="0"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lvl="1"/>
            <a:r>
              <a:rPr lang="fr-BE" dirty="0"/>
              <a:t>Karen </a:t>
            </a:r>
            <a:r>
              <a:rPr lang="fr-BE"/>
              <a:t>Valdiviezo  </a:t>
            </a:r>
            <a:r>
              <a:rPr lang="fr-BE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kvaldiviezo@uliege.be</a:t>
            </a:r>
            <a:r>
              <a:rPr lang="fr-BE" dirty="0"/>
              <a:t>  </a:t>
            </a:r>
          </a:p>
          <a:p>
            <a:pPr lvl="1"/>
            <a:r>
              <a:rPr lang="fr-BE" dirty="0"/>
              <a:t>Caroline </a:t>
            </a:r>
            <a:r>
              <a:rPr lang="fr-BE" dirty="0" err="1"/>
              <a:t>Graindorge</a:t>
            </a:r>
            <a:r>
              <a:rPr lang="fr-BE" dirty="0"/>
              <a:t>    </a:t>
            </a:r>
            <a:r>
              <a:rPr lang="fr-BE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cgraindorge@uliege.be</a:t>
            </a:r>
            <a:r>
              <a:rPr lang="fr-BE" dirty="0"/>
              <a:t> </a:t>
            </a:r>
          </a:p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5FCFFC1-3011-E247-BCD1-3A4D3EF6C86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18530" y="6302264"/>
            <a:ext cx="1968669" cy="52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016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26F9AE-23EA-E249-A88A-BB397C6EE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9595"/>
            <a:ext cx="10515600" cy="1325563"/>
          </a:xfrm>
        </p:spPr>
        <p:txBody>
          <a:bodyPr/>
          <a:lstStyle/>
          <a:p>
            <a:r>
              <a:rPr lang="fr-FR" dirty="0"/>
              <a:t>Une situation atypique et biaisée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4B8E0677-1346-D74A-8100-17B3B72D1B9D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Image 4" descr="Logo_01.png">
            <a:extLst>
              <a:ext uri="{FF2B5EF4-FFF2-40B4-BE49-F238E27FC236}">
                <a16:creationId xmlns:a16="http://schemas.microsoft.com/office/drawing/2014/main" id="{00279A2B-5E03-7145-B9A7-6985C594F5D8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97"/>
          <a:stretch/>
        </p:blipFill>
        <p:spPr>
          <a:xfrm>
            <a:off x="251520" y="6403509"/>
            <a:ext cx="1160392" cy="36273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105A2433-9700-A54C-99C2-EE601F7B042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918530" y="6302264"/>
            <a:ext cx="1968669" cy="52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805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97EBD3-DF5F-A140-B52E-DEE7A9E43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3383"/>
            <a:ext cx="10515600" cy="1325563"/>
          </a:xfrm>
        </p:spPr>
        <p:txBody>
          <a:bodyPr/>
          <a:lstStyle/>
          <a:p>
            <a:r>
              <a:rPr lang="fr-FR" dirty="0"/>
              <a:t>Du télétravail conjoncturel au télétravail structurel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82D41D-4B2C-154E-9D18-4E3B66602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91554"/>
            <a:ext cx="10515600" cy="4351338"/>
          </a:xfrm>
        </p:spPr>
        <p:txBody>
          <a:bodyPr>
            <a:normAutofit/>
          </a:bodyPr>
          <a:lstStyle/>
          <a:p>
            <a:endParaRPr lang="fr-FR" dirty="0"/>
          </a:p>
          <a:p>
            <a:pPr marL="0" indent="0" algn="ctr">
              <a:buNone/>
            </a:pPr>
            <a:r>
              <a:rPr lang="fr-FR" dirty="0">
                <a:sym typeface="Wingdings" pitchFamily="2" charset="2"/>
              </a:rPr>
              <a:t>Mise en œuvre d’une </a:t>
            </a:r>
            <a:r>
              <a:rPr lang="fr-FR" dirty="0"/>
              <a:t>stratégie progressive de change management   qui tienne compte du contexte spécifique de chaque organisation</a:t>
            </a:r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DC8951F1-EFC1-FA42-B87B-DB97017390CD}"/>
              </a:ext>
            </a:extLst>
          </p:cNvPr>
          <p:cNvGraphicFramePr/>
          <p:nvPr>
            <p:extLst/>
          </p:nvPr>
        </p:nvGraphicFramePr>
        <p:xfrm>
          <a:off x="1322294" y="719666"/>
          <a:ext cx="93218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Flèche droite rayée 4">
            <a:extLst>
              <a:ext uri="{FF2B5EF4-FFF2-40B4-BE49-F238E27FC236}">
                <a16:creationId xmlns:a16="http://schemas.microsoft.com/office/drawing/2014/main" id="{65F5638C-6537-5B4A-B000-73CEF836E1A2}"/>
              </a:ext>
            </a:extLst>
          </p:cNvPr>
          <p:cNvSpPr/>
          <p:nvPr/>
        </p:nvSpPr>
        <p:spPr>
          <a:xfrm>
            <a:off x="340659" y="5468471"/>
            <a:ext cx="497541" cy="376517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Logo_01.png">
            <a:extLst>
              <a:ext uri="{FF2B5EF4-FFF2-40B4-BE49-F238E27FC236}">
                <a16:creationId xmlns:a16="http://schemas.microsoft.com/office/drawing/2014/main" id="{F81360F5-20B2-0343-A12B-7D88645C4A34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97"/>
          <a:stretch/>
        </p:blipFill>
        <p:spPr>
          <a:xfrm>
            <a:off x="251520" y="6403509"/>
            <a:ext cx="1160392" cy="36273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D2089039-EF2E-754B-9E85-90CC3D3DE14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918530" y="6302264"/>
            <a:ext cx="1968669" cy="52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116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re 1">
            <a:extLst>
              <a:ext uri="{FF2B5EF4-FFF2-40B4-BE49-F238E27FC236}">
                <a16:creationId xmlns:a16="http://schemas.microsoft.com/office/drawing/2014/main" id="{70551BE0-320C-C542-B305-E415C1007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2750" y="549275"/>
            <a:ext cx="8229600" cy="1143000"/>
          </a:xfrm>
        </p:spPr>
        <p:txBody>
          <a:bodyPr/>
          <a:lstStyle/>
          <a:p>
            <a:r>
              <a:rPr lang="fr-BE" altLang="fr-FR" sz="3600" cap="small" dirty="0">
                <a:latin typeface="Calibri Light"/>
                <a:cs typeface="Calibri Light"/>
              </a:rPr>
              <a:t>Des avantages…</a:t>
            </a:r>
          </a:p>
        </p:txBody>
      </p:sp>
      <p:sp>
        <p:nvSpPr>
          <p:cNvPr id="4" name="Rectangle à coins arrondis 3">
            <a:extLst>
              <a:ext uri="{FF2B5EF4-FFF2-40B4-BE49-F238E27FC236}">
                <a16:creationId xmlns:a16="http://schemas.microsoft.com/office/drawing/2014/main" id="{DC075770-7226-BF40-989D-D1E33F70F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055" y="1980731"/>
            <a:ext cx="2364221" cy="840291"/>
          </a:xfrm>
          <a:prstGeom prst="roundRect">
            <a:avLst>
              <a:gd name="adj" fmla="val 16667"/>
            </a:avLst>
          </a:prstGeom>
          <a:solidFill>
            <a:srgbClr val="94F41A"/>
          </a:solidFill>
          <a:ln w="9525">
            <a:solidFill>
              <a:srgbClr val="B6DCDF"/>
            </a:solidFill>
            <a:round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fr-BE" altLang="fr-FR" b="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Pour le télétravailleur </a:t>
            </a:r>
          </a:p>
        </p:txBody>
      </p:sp>
      <p:sp>
        <p:nvSpPr>
          <p:cNvPr id="5" name="Rectangle à coins arrondis 4">
            <a:extLst>
              <a:ext uri="{FF2B5EF4-FFF2-40B4-BE49-F238E27FC236}">
                <a16:creationId xmlns:a16="http://schemas.microsoft.com/office/drawing/2014/main" id="{F556C2E2-1A5E-F143-97B3-7546756A89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055" y="3689748"/>
            <a:ext cx="2364221" cy="840291"/>
          </a:xfrm>
          <a:prstGeom prst="roundRect">
            <a:avLst>
              <a:gd name="adj" fmla="val 16667"/>
            </a:avLst>
          </a:prstGeom>
          <a:solidFill>
            <a:srgbClr val="46DEBF"/>
          </a:solidFill>
          <a:ln w="9525">
            <a:noFill/>
            <a:round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fr-BE" sz="2400" b="1" dirty="0">
                <a:solidFill>
                  <a:schemeClr val="lt1"/>
                </a:solidFill>
                <a:latin typeface="+mj-lt"/>
              </a:rPr>
              <a:t>Pour le collectif de travail</a:t>
            </a:r>
          </a:p>
        </p:txBody>
      </p:sp>
      <p:sp>
        <p:nvSpPr>
          <p:cNvPr id="6" name="Rectangle à coins arrondis 5">
            <a:extLst>
              <a:ext uri="{FF2B5EF4-FFF2-40B4-BE49-F238E27FC236}">
                <a16:creationId xmlns:a16="http://schemas.microsoft.com/office/drawing/2014/main" id="{4120CB5B-D4B4-BE4C-9DE6-3E4ED93AA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490" y="5210142"/>
            <a:ext cx="2364223" cy="842941"/>
          </a:xfrm>
          <a:prstGeom prst="roundRect">
            <a:avLst>
              <a:gd name="adj" fmla="val 16667"/>
            </a:avLst>
          </a:prstGeom>
          <a:solidFill>
            <a:srgbClr val="5B9BD6"/>
          </a:solidFill>
          <a:ln w="9525">
            <a:noFill/>
            <a:round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fr-BE" altLang="fr-FR" b="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Pour l’organisation  </a:t>
            </a:r>
          </a:p>
        </p:txBody>
      </p:sp>
      <p:sp>
        <p:nvSpPr>
          <p:cNvPr id="25605" name="ZoneTexte 6">
            <a:extLst>
              <a:ext uri="{FF2B5EF4-FFF2-40B4-BE49-F238E27FC236}">
                <a16:creationId xmlns:a16="http://schemas.microsoft.com/office/drawing/2014/main" id="{7ECBB52B-E946-764D-94D4-25AD4E7AF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7214" y="1692276"/>
            <a:ext cx="7824786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Char char="-"/>
            </a:pPr>
            <a:r>
              <a:rPr lang="fr-BE" altLang="fr-FR" sz="1800" dirty="0">
                <a:latin typeface="+mj-lt"/>
              </a:rPr>
              <a:t>Flexibilité → </a:t>
            </a:r>
            <a:r>
              <a:rPr lang="fr-FR" altLang="fr-FR" sz="1800" dirty="0">
                <a:latin typeface="+mj-lt"/>
              </a:rPr>
              <a:t>meilleur équilibre entre vie privée et vie professionnelle</a:t>
            </a:r>
          </a:p>
          <a:p>
            <a:pPr eaLnBrk="1" hangingPunct="1">
              <a:buFontTx/>
              <a:buChar char="-"/>
            </a:pPr>
            <a:r>
              <a:rPr lang="fr-FR" altLang="fr-FR" sz="1800" dirty="0">
                <a:latin typeface="+mj-lt"/>
              </a:rPr>
              <a:t>Réduction du stress </a:t>
            </a:r>
          </a:p>
          <a:p>
            <a:pPr eaLnBrk="1" hangingPunct="1">
              <a:buFontTx/>
              <a:buChar char="-"/>
            </a:pPr>
            <a:r>
              <a:rPr lang="fr-FR" altLang="fr-FR" sz="1800" dirty="0">
                <a:latin typeface="+mj-lt"/>
              </a:rPr>
              <a:t>Autocontrôle → plus grande satisfaction au travail  </a:t>
            </a:r>
          </a:p>
          <a:p>
            <a:pPr eaLnBrk="1" hangingPunct="1">
              <a:buFontTx/>
              <a:buChar char="-"/>
            </a:pPr>
            <a:r>
              <a:rPr lang="fr-FR" altLang="fr-FR" sz="1800" dirty="0">
                <a:latin typeface="+mj-lt"/>
              </a:rPr>
              <a:t>Davantage d</a:t>
            </a:r>
            <a:r>
              <a:rPr lang="nl-BE" altLang="fr-FR" sz="1800" dirty="0">
                <a:latin typeface="+mj-lt"/>
              </a:rPr>
              <a:t>’</a:t>
            </a:r>
            <a:r>
              <a:rPr lang="fr-FR" altLang="ja-JP" sz="1800" dirty="0">
                <a:latin typeface="+mj-lt"/>
              </a:rPr>
              <a:t>autonomie → Accroissement de la motivation au travail</a:t>
            </a:r>
          </a:p>
          <a:p>
            <a:pPr eaLnBrk="1" hangingPunct="1"/>
            <a:endParaRPr lang="fr-FR" altLang="fr-FR" sz="1800" dirty="0">
              <a:latin typeface="+mj-lt"/>
            </a:endParaRPr>
          </a:p>
          <a:p>
            <a:pPr eaLnBrk="1" hangingPunct="1">
              <a:buFontTx/>
              <a:buChar char="-"/>
            </a:pPr>
            <a:r>
              <a:rPr lang="fr-FR" altLang="fr-FR" sz="1800" dirty="0">
                <a:latin typeface="+mj-lt"/>
              </a:rPr>
              <a:t>Flexibilité dans la planification du travail</a:t>
            </a:r>
          </a:p>
          <a:p>
            <a:pPr eaLnBrk="1" hangingPunct="1">
              <a:buFontTx/>
              <a:buChar char="-"/>
            </a:pPr>
            <a:r>
              <a:rPr lang="fr-FR" altLang="fr-FR" sz="1800" dirty="0">
                <a:latin typeface="+mj-lt"/>
              </a:rPr>
              <a:t>Meilleure connaissance du contenu et du volume de travail</a:t>
            </a:r>
          </a:p>
          <a:p>
            <a:pPr eaLnBrk="1" hangingPunct="1">
              <a:buFontTx/>
              <a:buChar char="-"/>
            </a:pPr>
            <a:r>
              <a:rPr lang="fr-FR" altLang="fr-FR" sz="1800" dirty="0">
                <a:latin typeface="+mj-lt"/>
              </a:rPr>
              <a:t>Meilleure adaptation des opérations et continuité des services</a:t>
            </a:r>
          </a:p>
          <a:p>
            <a:pPr eaLnBrk="1" hangingPunct="1">
              <a:buFontTx/>
              <a:buChar char="-"/>
            </a:pPr>
            <a:r>
              <a:rPr lang="fr-FR" altLang="fr-FR" sz="1800" dirty="0">
                <a:latin typeface="+mj-lt"/>
              </a:rPr>
              <a:t>Diminution de l</a:t>
            </a:r>
            <a:r>
              <a:rPr lang="nl-BE" altLang="fr-FR" sz="1800" dirty="0">
                <a:latin typeface="+mj-lt"/>
              </a:rPr>
              <a:t>’</a:t>
            </a:r>
            <a:r>
              <a:rPr lang="fr-FR" altLang="ja-JP" sz="1800" dirty="0">
                <a:latin typeface="+mj-lt"/>
              </a:rPr>
              <a:t>absentéisme et du turnover</a:t>
            </a:r>
          </a:p>
          <a:p>
            <a:pPr eaLnBrk="1" hangingPunct="1">
              <a:buFontTx/>
              <a:buChar char="-"/>
            </a:pPr>
            <a:r>
              <a:rPr lang="fr-FR" altLang="fr-FR" sz="1800" dirty="0">
                <a:latin typeface="+mj-lt"/>
              </a:rPr>
              <a:t>Accroissement de la loyauté et de l</a:t>
            </a:r>
            <a:r>
              <a:rPr lang="nl-BE" altLang="fr-FR" sz="1800" dirty="0">
                <a:latin typeface="+mj-lt"/>
              </a:rPr>
              <a:t>’</a:t>
            </a:r>
            <a:r>
              <a:rPr lang="fr-FR" altLang="ja-JP" sz="1800" dirty="0">
                <a:latin typeface="+mj-lt"/>
              </a:rPr>
              <a:t>engagement du télétravailleur</a:t>
            </a:r>
          </a:p>
          <a:p>
            <a:pPr eaLnBrk="1" hangingPunct="1">
              <a:buFontTx/>
              <a:buChar char="-"/>
            </a:pPr>
            <a:r>
              <a:rPr lang="fr-FR" altLang="fr-FR" sz="1800" dirty="0">
                <a:latin typeface="+mj-lt"/>
              </a:rPr>
              <a:t>Augmentation de la base de recrutement et meilleure rétention des compétences</a:t>
            </a:r>
          </a:p>
          <a:p>
            <a:pPr eaLnBrk="1" hangingPunct="1">
              <a:buFontTx/>
              <a:buChar char="-"/>
            </a:pPr>
            <a:endParaRPr lang="fr-FR" altLang="fr-FR" sz="1800" dirty="0">
              <a:latin typeface="+mj-lt"/>
            </a:endParaRPr>
          </a:p>
          <a:p>
            <a:pPr eaLnBrk="1" hangingPunct="1">
              <a:buFontTx/>
              <a:buChar char="-"/>
            </a:pPr>
            <a:r>
              <a:rPr lang="fr-FR" altLang="fr-FR" sz="1800" dirty="0">
                <a:latin typeface="+mj-lt"/>
              </a:rPr>
              <a:t>Amélioration de son image ou de son prestige</a:t>
            </a:r>
          </a:p>
          <a:p>
            <a:pPr eaLnBrk="1" hangingPunct="1">
              <a:buFontTx/>
              <a:buChar char="-"/>
            </a:pPr>
            <a:r>
              <a:rPr lang="fr-FR" altLang="fr-FR" sz="1800" dirty="0">
                <a:latin typeface="+mj-lt"/>
              </a:rPr>
              <a:t>Augmentation de la productivité</a:t>
            </a:r>
          </a:p>
          <a:p>
            <a:pPr eaLnBrk="1" hangingPunct="1">
              <a:buFontTx/>
              <a:buChar char="-"/>
            </a:pPr>
            <a:r>
              <a:rPr lang="fr-FR" altLang="fr-FR" sz="1800" dirty="0">
                <a:latin typeface="+mj-lt"/>
              </a:rPr>
              <a:t>Réalisation d</a:t>
            </a:r>
            <a:r>
              <a:rPr lang="nl-BE" altLang="fr-FR" sz="1800" dirty="0">
                <a:latin typeface="+mj-lt"/>
              </a:rPr>
              <a:t>’</a:t>
            </a:r>
            <a:r>
              <a:rPr lang="fr-FR" altLang="ja-JP" sz="1800" dirty="0">
                <a:latin typeface="+mj-lt"/>
              </a:rPr>
              <a:t>économies en termes d</a:t>
            </a:r>
            <a:r>
              <a:rPr lang="ja-JP" altLang="fr-FR" sz="1800">
                <a:latin typeface="+mj-lt"/>
              </a:rPr>
              <a:t>’</a:t>
            </a:r>
            <a:r>
              <a:rPr lang="fr-FR" altLang="ja-JP" sz="1800" dirty="0">
                <a:latin typeface="+mj-lt"/>
              </a:rPr>
              <a:t>espace </a:t>
            </a:r>
            <a:endParaRPr lang="fr-BE" altLang="fr-FR" sz="1800" dirty="0">
              <a:latin typeface="+mj-lt"/>
            </a:endParaRP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166D5D19-AD3A-AE4D-8354-5CB0939070CE}"/>
              </a:ext>
            </a:extLst>
          </p:cNvPr>
          <p:cNvCxnSpPr/>
          <p:nvPr/>
        </p:nvCxnSpPr>
        <p:spPr>
          <a:xfrm flipV="1">
            <a:off x="3430589" y="2274452"/>
            <a:ext cx="865187" cy="63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25BC4C2F-D307-3B4F-A968-013F95ADC69A}"/>
              </a:ext>
            </a:extLst>
          </p:cNvPr>
          <p:cNvCxnSpPr/>
          <p:nvPr/>
        </p:nvCxnSpPr>
        <p:spPr>
          <a:xfrm flipV="1">
            <a:off x="3432175" y="3983469"/>
            <a:ext cx="865188" cy="63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2CB5A693-BD61-3643-A641-84CB129488F5}"/>
              </a:ext>
            </a:extLst>
          </p:cNvPr>
          <p:cNvCxnSpPr/>
          <p:nvPr/>
        </p:nvCxnSpPr>
        <p:spPr>
          <a:xfrm flipV="1">
            <a:off x="3432175" y="5570536"/>
            <a:ext cx="865188" cy="63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 descr="Logo_01.png">
            <a:extLst>
              <a:ext uri="{FF2B5EF4-FFF2-40B4-BE49-F238E27FC236}">
                <a16:creationId xmlns:a16="http://schemas.microsoft.com/office/drawing/2014/main" id="{DAE85306-59CF-544B-987F-3D5C658392A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97"/>
          <a:stretch/>
        </p:blipFill>
        <p:spPr>
          <a:xfrm>
            <a:off x="251520" y="6403509"/>
            <a:ext cx="1160392" cy="362735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3A0FBFC8-C72B-DD40-B246-C40ACD8CE7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8530" y="6302264"/>
            <a:ext cx="1968669" cy="52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267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re 1">
            <a:extLst>
              <a:ext uri="{FF2B5EF4-FFF2-40B4-BE49-F238E27FC236}">
                <a16:creationId xmlns:a16="http://schemas.microsoft.com/office/drawing/2014/main" id="{10B6F893-ED18-FE42-906A-F0572D3C7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2750" y="549275"/>
            <a:ext cx="8229600" cy="1143000"/>
          </a:xfrm>
        </p:spPr>
        <p:txBody>
          <a:bodyPr/>
          <a:lstStyle/>
          <a:p>
            <a:r>
              <a:rPr lang="fr-BE" altLang="fr-FR" sz="3600" cap="small" dirty="0">
                <a:latin typeface="Calibri Light"/>
                <a:cs typeface="Calibri Light"/>
              </a:rPr>
              <a:t>Mais aussi des enjeux</a:t>
            </a:r>
          </a:p>
        </p:txBody>
      </p:sp>
      <p:sp>
        <p:nvSpPr>
          <p:cNvPr id="4" name="Rectangle à coins arrondis 3">
            <a:extLst>
              <a:ext uri="{FF2B5EF4-FFF2-40B4-BE49-F238E27FC236}">
                <a16:creationId xmlns:a16="http://schemas.microsoft.com/office/drawing/2014/main" id="{50280403-08CA-FB40-8DA3-D9FF3E1B1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055" y="2023309"/>
            <a:ext cx="2364221" cy="817169"/>
          </a:xfrm>
          <a:prstGeom prst="roundRect">
            <a:avLst>
              <a:gd name="adj" fmla="val 16667"/>
            </a:avLst>
          </a:prstGeom>
          <a:solidFill>
            <a:srgbClr val="94F41A"/>
          </a:solidFill>
          <a:ln w="9525">
            <a:noFill/>
            <a:round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fr-BE" altLang="fr-FR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Pour le télétravailleur </a:t>
            </a:r>
          </a:p>
        </p:txBody>
      </p:sp>
      <p:sp>
        <p:nvSpPr>
          <p:cNvPr id="5" name="Rectangle à coins arrondis 4">
            <a:extLst>
              <a:ext uri="{FF2B5EF4-FFF2-40B4-BE49-F238E27FC236}">
                <a16:creationId xmlns:a16="http://schemas.microsoft.com/office/drawing/2014/main" id="{EBEF2AB5-F573-674B-9A91-00DD8F3D6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055" y="3400823"/>
            <a:ext cx="2364221" cy="817171"/>
          </a:xfrm>
          <a:prstGeom prst="roundRect">
            <a:avLst>
              <a:gd name="adj" fmla="val 16667"/>
            </a:avLst>
          </a:prstGeom>
          <a:solidFill>
            <a:srgbClr val="46DEBF"/>
          </a:solidFill>
          <a:ln w="9525">
            <a:noFill/>
            <a:round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fr-BE" altLang="fr-FR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Pour le manager</a:t>
            </a:r>
          </a:p>
        </p:txBody>
      </p:sp>
      <p:sp>
        <p:nvSpPr>
          <p:cNvPr id="6" name="Rectangle à coins arrondis 5">
            <a:extLst>
              <a:ext uri="{FF2B5EF4-FFF2-40B4-BE49-F238E27FC236}">
                <a16:creationId xmlns:a16="http://schemas.microsoft.com/office/drawing/2014/main" id="{73871566-4BDA-D74E-8DD8-F2BA40C4C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490" y="4802734"/>
            <a:ext cx="2364223" cy="819748"/>
          </a:xfrm>
          <a:prstGeom prst="roundRect">
            <a:avLst>
              <a:gd name="adj" fmla="val 16667"/>
            </a:avLst>
          </a:prstGeom>
          <a:solidFill>
            <a:srgbClr val="5B9BD6"/>
          </a:solidFill>
          <a:ln w="9525">
            <a:noFill/>
            <a:round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fr-BE" altLang="fr-FR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Pour l’organisation  </a:t>
            </a:r>
          </a:p>
        </p:txBody>
      </p:sp>
      <p:sp>
        <p:nvSpPr>
          <p:cNvPr id="27653" name="ZoneTexte 6">
            <a:extLst>
              <a:ext uri="{FF2B5EF4-FFF2-40B4-BE49-F238E27FC236}">
                <a16:creationId xmlns:a16="http://schemas.microsoft.com/office/drawing/2014/main" id="{B2B552CE-437F-F84B-8049-BAE666C92D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7214" y="1692275"/>
            <a:ext cx="7332950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Char char="-"/>
            </a:pPr>
            <a:r>
              <a:rPr lang="fr-BE" altLang="fr-FR" sz="2000" dirty="0">
                <a:latin typeface="+mj-lt"/>
              </a:rPr>
              <a:t>Distanciation physique et psychologique → sentiment d’isolement</a:t>
            </a:r>
          </a:p>
          <a:p>
            <a:pPr eaLnBrk="1" hangingPunct="1">
              <a:buFontTx/>
              <a:buChar char="-"/>
            </a:pPr>
            <a:r>
              <a:rPr lang="fr-BE" altLang="fr-FR" sz="2000" dirty="0">
                <a:latin typeface="+mj-lt"/>
              </a:rPr>
              <a:t>Conciliation vie privée – vie professionnelle </a:t>
            </a:r>
          </a:p>
          <a:p>
            <a:pPr eaLnBrk="1" hangingPunct="1">
              <a:buFontTx/>
              <a:buChar char="-"/>
            </a:pPr>
            <a:r>
              <a:rPr lang="fr-BE" altLang="fr-FR" sz="2000" dirty="0">
                <a:latin typeface="+mj-lt"/>
              </a:rPr>
              <a:t>Autocontrôle et autogestion du télétravailleur</a:t>
            </a:r>
          </a:p>
          <a:p>
            <a:pPr eaLnBrk="1" hangingPunct="1">
              <a:buFontTx/>
              <a:buChar char="-"/>
            </a:pPr>
            <a:r>
              <a:rPr lang="fr-BE" altLang="fr-FR" sz="2000" dirty="0">
                <a:latin typeface="+mj-lt"/>
              </a:rPr>
              <a:t>Évolution de la carrière du télétravailleur</a:t>
            </a:r>
          </a:p>
          <a:p>
            <a:pPr eaLnBrk="1" hangingPunct="1"/>
            <a:endParaRPr lang="fr-FR" altLang="fr-FR" dirty="0">
              <a:latin typeface="+mj-lt"/>
            </a:endParaRPr>
          </a:p>
          <a:p>
            <a:pPr eaLnBrk="1" hangingPunct="1">
              <a:buFontTx/>
              <a:buChar char="-"/>
            </a:pPr>
            <a:r>
              <a:rPr lang="fr-FR" altLang="fr-FR" sz="2000" dirty="0">
                <a:latin typeface="+mj-lt"/>
              </a:rPr>
              <a:t>Possibilité et nature du contrôle à distance du télétravailleur</a:t>
            </a:r>
          </a:p>
          <a:p>
            <a:pPr eaLnBrk="1" hangingPunct="1">
              <a:buFontTx/>
              <a:buChar char="-"/>
            </a:pPr>
            <a:r>
              <a:rPr lang="fr-FR" altLang="fr-FR" sz="2000" dirty="0">
                <a:latin typeface="+mj-lt"/>
              </a:rPr>
              <a:t>Style de leadership / profil du manager de télétravailleurs</a:t>
            </a:r>
          </a:p>
          <a:p>
            <a:pPr eaLnBrk="1" hangingPunct="1">
              <a:buFontTx/>
              <a:buChar char="-"/>
            </a:pPr>
            <a:endParaRPr lang="fr-FR" altLang="fr-FR" sz="2000" dirty="0">
              <a:latin typeface="+mj-lt"/>
            </a:endParaRPr>
          </a:p>
          <a:p>
            <a:pPr eaLnBrk="1" hangingPunct="1"/>
            <a:endParaRPr lang="fr-FR" altLang="fr-FR" sz="1100" dirty="0">
              <a:latin typeface="+mj-lt"/>
            </a:endParaRPr>
          </a:p>
          <a:p>
            <a:pPr eaLnBrk="1" hangingPunct="1"/>
            <a:endParaRPr lang="fr-FR" altLang="fr-FR" sz="1800" dirty="0">
              <a:latin typeface="+mj-lt"/>
            </a:endParaRPr>
          </a:p>
          <a:p>
            <a:pPr eaLnBrk="1" hangingPunct="1">
              <a:buFontTx/>
              <a:buChar char="-"/>
            </a:pPr>
            <a:r>
              <a:rPr lang="fr-FR" altLang="fr-FR" sz="2000" dirty="0">
                <a:latin typeface="+mj-lt"/>
              </a:rPr>
              <a:t>Adéquation du travail à distance avec la culture de l</a:t>
            </a:r>
            <a:r>
              <a:rPr lang="nl-BE" altLang="fr-FR" sz="2000" dirty="0">
                <a:latin typeface="+mj-lt"/>
              </a:rPr>
              <a:t>’</a:t>
            </a:r>
            <a:r>
              <a:rPr lang="fr-FR" altLang="ja-JP" sz="2000" dirty="0">
                <a:latin typeface="+mj-lt"/>
              </a:rPr>
              <a:t>organisation</a:t>
            </a:r>
          </a:p>
          <a:p>
            <a:pPr eaLnBrk="1" hangingPunct="1">
              <a:buFontTx/>
              <a:buChar char="-"/>
            </a:pPr>
            <a:r>
              <a:rPr lang="fr-BE" altLang="fr-FR" sz="2000" dirty="0">
                <a:latin typeface="+mj-lt"/>
              </a:rPr>
              <a:t>Rapport au collectif (avec les non-télétravailleurs)</a:t>
            </a:r>
          </a:p>
          <a:p>
            <a:pPr eaLnBrk="1" hangingPunct="1">
              <a:buFontTx/>
              <a:buChar char="-"/>
            </a:pPr>
            <a:r>
              <a:rPr lang="fr-BE" altLang="fr-FR" sz="2000" dirty="0">
                <a:latin typeface="+mj-lt"/>
              </a:rPr>
              <a:t>Transmission des données et partage des connaissances</a:t>
            </a:r>
          </a:p>
          <a:p>
            <a:pPr eaLnBrk="1" hangingPunct="1"/>
            <a:endParaRPr lang="fr-BE" altLang="fr-FR" sz="2000" dirty="0">
              <a:latin typeface="+mj-lt"/>
            </a:endParaRPr>
          </a:p>
          <a:p>
            <a:pPr eaLnBrk="1" hangingPunct="1">
              <a:buFontTx/>
              <a:buChar char="-"/>
            </a:pPr>
            <a:endParaRPr lang="fr-FR" altLang="fr-FR" sz="2000" dirty="0">
              <a:latin typeface="+mj-lt"/>
            </a:endParaRPr>
          </a:p>
          <a:p>
            <a:pPr eaLnBrk="1" hangingPunct="1">
              <a:buFontTx/>
              <a:buChar char="-"/>
            </a:pPr>
            <a:endParaRPr lang="fr-FR" altLang="fr-FR" sz="2000" dirty="0">
              <a:latin typeface="+mj-lt"/>
            </a:endParaRP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84772CE9-5ADF-624E-88E6-F87727245452}"/>
              </a:ext>
            </a:extLst>
          </p:cNvPr>
          <p:cNvCxnSpPr/>
          <p:nvPr/>
        </p:nvCxnSpPr>
        <p:spPr>
          <a:xfrm flipV="1">
            <a:off x="3430589" y="2317028"/>
            <a:ext cx="865187" cy="63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E48A81D3-DF3A-AD41-AE09-28918894B42F}"/>
              </a:ext>
            </a:extLst>
          </p:cNvPr>
          <p:cNvCxnSpPr/>
          <p:nvPr/>
        </p:nvCxnSpPr>
        <p:spPr>
          <a:xfrm flipV="1">
            <a:off x="3432175" y="3694544"/>
            <a:ext cx="865188" cy="63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28893667-95A9-B74A-8552-CC3A5B4D3F28}"/>
              </a:ext>
            </a:extLst>
          </p:cNvPr>
          <p:cNvCxnSpPr/>
          <p:nvPr/>
        </p:nvCxnSpPr>
        <p:spPr>
          <a:xfrm flipV="1">
            <a:off x="3432175" y="5163128"/>
            <a:ext cx="865188" cy="63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 descr="Logo_01.png">
            <a:extLst>
              <a:ext uri="{FF2B5EF4-FFF2-40B4-BE49-F238E27FC236}">
                <a16:creationId xmlns:a16="http://schemas.microsoft.com/office/drawing/2014/main" id="{21F4B78D-6A05-2841-8D66-CA394F15F61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97"/>
          <a:stretch/>
        </p:blipFill>
        <p:spPr>
          <a:xfrm>
            <a:off x="251520" y="6403509"/>
            <a:ext cx="1160392" cy="362735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4C535401-3B94-FF4D-AC9E-D5244FD34F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8530" y="6302264"/>
            <a:ext cx="1968669" cy="52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743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4C9752-455D-A846-B532-7209E4C8F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615"/>
            <a:ext cx="10515600" cy="1325563"/>
          </a:xfrm>
        </p:spPr>
        <p:txBody>
          <a:bodyPr/>
          <a:lstStyle/>
          <a:p>
            <a:r>
              <a:rPr lang="fr-FR" sz="3600" cap="small" dirty="0">
                <a:latin typeface="Calibri Light"/>
                <a:cs typeface="Calibri Light"/>
              </a:rPr>
              <a:t>Des notions en tension, des équilibres à trouver</a:t>
            </a: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4D4D49C9-8E48-AC4F-BB7F-A7211A22E934}"/>
              </a:ext>
            </a:extLst>
          </p:cNvPr>
          <p:cNvGrpSpPr/>
          <p:nvPr/>
        </p:nvGrpSpPr>
        <p:grpSpPr>
          <a:xfrm>
            <a:off x="646771" y="1202064"/>
            <a:ext cx="10370633" cy="912043"/>
            <a:chOff x="4380202" y="1146"/>
            <a:chExt cx="2435419" cy="974167"/>
          </a:xfrm>
        </p:grpSpPr>
        <p:sp>
          <p:nvSpPr>
            <p:cNvPr id="19" name="Chevron 18">
              <a:extLst>
                <a:ext uri="{FF2B5EF4-FFF2-40B4-BE49-F238E27FC236}">
                  <a16:creationId xmlns:a16="http://schemas.microsoft.com/office/drawing/2014/main" id="{63319CDF-582F-DA41-A1E9-A2FD094B9278}"/>
                </a:ext>
              </a:extLst>
            </p:cNvPr>
            <p:cNvSpPr/>
            <p:nvPr/>
          </p:nvSpPr>
          <p:spPr>
            <a:xfrm>
              <a:off x="4380202" y="1146"/>
              <a:ext cx="2435419" cy="974167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Chevron 4">
              <a:extLst>
                <a:ext uri="{FF2B5EF4-FFF2-40B4-BE49-F238E27FC236}">
                  <a16:creationId xmlns:a16="http://schemas.microsoft.com/office/drawing/2014/main" id="{46CAAFDC-A5A2-4E41-84FC-8101DFA5B211}"/>
                </a:ext>
              </a:extLst>
            </p:cNvPr>
            <p:cNvSpPr txBox="1"/>
            <p:nvPr/>
          </p:nvSpPr>
          <p:spPr>
            <a:xfrm>
              <a:off x="4634943" y="1146"/>
              <a:ext cx="1877797" cy="9741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15240" rIns="0" bIns="152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kern="1200" dirty="0" err="1"/>
                <a:t>Hypervisibilité</a:t>
              </a:r>
              <a:r>
                <a:rPr lang="fr-FR" sz="2400" kern="1200" dirty="0"/>
                <a:t> </a:t>
              </a:r>
              <a:r>
                <a:rPr lang="fr-FR" sz="2400" dirty="0">
                  <a:sym typeface="Wingdings" pitchFamily="2" charset="2"/>
                </a:rPr>
                <a:t>&lt;-&gt;</a:t>
              </a:r>
              <a:r>
                <a:rPr lang="fr-FR" sz="2400" kern="1200" dirty="0"/>
                <a:t> invisibilité: la confiance au cœur du processus</a:t>
              </a:r>
            </a:p>
          </p:txBody>
        </p:sp>
      </p:grpSp>
      <p:grpSp>
        <p:nvGrpSpPr>
          <p:cNvPr id="7" name="Groupe 6">
            <a:extLst>
              <a:ext uri="{FF2B5EF4-FFF2-40B4-BE49-F238E27FC236}">
                <a16:creationId xmlns:a16="http://schemas.microsoft.com/office/drawing/2014/main" id="{3E2BAF7B-6AF5-004E-A2B6-241F95609B8F}"/>
              </a:ext>
            </a:extLst>
          </p:cNvPr>
          <p:cNvGrpSpPr/>
          <p:nvPr/>
        </p:nvGrpSpPr>
        <p:grpSpPr>
          <a:xfrm>
            <a:off x="646771" y="2241794"/>
            <a:ext cx="10370633" cy="912043"/>
            <a:chOff x="4380202" y="1111698"/>
            <a:chExt cx="2435419" cy="974167"/>
          </a:xfrm>
        </p:grpSpPr>
        <p:sp>
          <p:nvSpPr>
            <p:cNvPr id="17" name="Chevron 16">
              <a:extLst>
                <a:ext uri="{FF2B5EF4-FFF2-40B4-BE49-F238E27FC236}">
                  <a16:creationId xmlns:a16="http://schemas.microsoft.com/office/drawing/2014/main" id="{CABE4BE2-64E3-CA47-94C6-87613A9B2C57}"/>
                </a:ext>
              </a:extLst>
            </p:cNvPr>
            <p:cNvSpPr/>
            <p:nvPr/>
          </p:nvSpPr>
          <p:spPr>
            <a:xfrm>
              <a:off x="4380202" y="1111698"/>
              <a:ext cx="2435419" cy="974167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2450223"/>
                <a:satOff val="-10194"/>
                <a:lumOff val="2402"/>
                <a:alphaOff val="0"/>
              </a:schemeClr>
            </a:fillRef>
            <a:effectRef idx="0">
              <a:schemeClr val="accent4">
                <a:hueOff val="2450223"/>
                <a:satOff val="-10194"/>
                <a:lumOff val="240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Chevron 6">
              <a:extLst>
                <a:ext uri="{FF2B5EF4-FFF2-40B4-BE49-F238E27FC236}">
                  <a16:creationId xmlns:a16="http://schemas.microsoft.com/office/drawing/2014/main" id="{FDEB45FF-6850-634F-87E4-C9C3C726BEE5}"/>
                </a:ext>
              </a:extLst>
            </p:cNvPr>
            <p:cNvSpPr txBox="1"/>
            <p:nvPr/>
          </p:nvSpPr>
          <p:spPr>
            <a:xfrm>
              <a:off x="4867286" y="1111698"/>
              <a:ext cx="1461252" cy="9741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15240" rIns="0" bIns="152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kern="1200" dirty="0"/>
                <a:t>Autonomie </a:t>
              </a:r>
              <a:r>
                <a:rPr lang="fr-FR" sz="2400" dirty="0"/>
                <a:t>&lt;-&gt; </a:t>
              </a:r>
              <a:r>
                <a:rPr lang="fr-FR" sz="2400" kern="1200" dirty="0"/>
                <a:t>contrôle : articuler les outils</a:t>
              </a: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39F677F3-CA44-8D4F-B7A1-0BE0E22B97EE}"/>
              </a:ext>
            </a:extLst>
          </p:cNvPr>
          <p:cNvGrpSpPr/>
          <p:nvPr/>
        </p:nvGrpSpPr>
        <p:grpSpPr>
          <a:xfrm>
            <a:off x="646771" y="3281524"/>
            <a:ext cx="10370633" cy="912043"/>
            <a:chOff x="4380202" y="2222249"/>
            <a:chExt cx="2435419" cy="974167"/>
          </a:xfrm>
        </p:grpSpPr>
        <p:sp>
          <p:nvSpPr>
            <p:cNvPr id="15" name="Chevron 14">
              <a:extLst>
                <a:ext uri="{FF2B5EF4-FFF2-40B4-BE49-F238E27FC236}">
                  <a16:creationId xmlns:a16="http://schemas.microsoft.com/office/drawing/2014/main" id="{545B3C52-9CFC-CE42-8939-E01690D53ED3}"/>
                </a:ext>
              </a:extLst>
            </p:cNvPr>
            <p:cNvSpPr/>
            <p:nvPr/>
          </p:nvSpPr>
          <p:spPr>
            <a:xfrm>
              <a:off x="4380202" y="2222249"/>
              <a:ext cx="2435419" cy="974167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4900445"/>
                <a:satOff val="-20388"/>
                <a:lumOff val="4804"/>
                <a:alphaOff val="0"/>
              </a:schemeClr>
            </a:fillRef>
            <a:effectRef idx="0">
              <a:schemeClr val="accent4">
                <a:hueOff val="4900445"/>
                <a:satOff val="-20388"/>
                <a:lumOff val="4804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Chevron 8">
              <a:extLst>
                <a:ext uri="{FF2B5EF4-FFF2-40B4-BE49-F238E27FC236}">
                  <a16:creationId xmlns:a16="http://schemas.microsoft.com/office/drawing/2014/main" id="{0317C000-CD47-0B44-91F6-44DADB1C6CE1}"/>
                </a:ext>
              </a:extLst>
            </p:cNvPr>
            <p:cNvSpPr txBox="1"/>
            <p:nvPr/>
          </p:nvSpPr>
          <p:spPr>
            <a:xfrm>
              <a:off x="4634943" y="2222249"/>
              <a:ext cx="1909779" cy="9741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15240" rIns="0" bIns="152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kern="1200" dirty="0"/>
                <a:t>Travail omniprésent (</a:t>
              </a:r>
              <a:r>
                <a:rPr lang="fr-FR" sz="2400" i="1" kern="1200" dirty="0" err="1"/>
                <a:t>anytime</a:t>
              </a:r>
              <a:r>
                <a:rPr lang="fr-FR" sz="2400" i="1" kern="1200" dirty="0"/>
                <a:t>, </a:t>
              </a:r>
              <a:r>
                <a:rPr lang="fr-FR" sz="2400" i="1" kern="1200" dirty="0" err="1"/>
                <a:t>anywhere</a:t>
              </a:r>
              <a:r>
                <a:rPr lang="fr-FR" sz="2400" kern="1200" dirty="0"/>
                <a:t>) &lt;-&gt; droit à la déconnexion: encadrer la flexibilité</a:t>
              </a:r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04838AF8-184C-8B44-A40E-52E8661FB386}"/>
              </a:ext>
            </a:extLst>
          </p:cNvPr>
          <p:cNvGrpSpPr/>
          <p:nvPr/>
        </p:nvGrpSpPr>
        <p:grpSpPr>
          <a:xfrm>
            <a:off x="646771" y="4321253"/>
            <a:ext cx="10370633" cy="912043"/>
            <a:chOff x="4380202" y="3332800"/>
            <a:chExt cx="2435419" cy="974167"/>
          </a:xfrm>
        </p:grpSpPr>
        <p:sp>
          <p:nvSpPr>
            <p:cNvPr id="13" name="Chevron 12">
              <a:extLst>
                <a:ext uri="{FF2B5EF4-FFF2-40B4-BE49-F238E27FC236}">
                  <a16:creationId xmlns:a16="http://schemas.microsoft.com/office/drawing/2014/main" id="{C6F86591-A738-CC47-808D-47DC7A308210}"/>
                </a:ext>
              </a:extLst>
            </p:cNvPr>
            <p:cNvSpPr/>
            <p:nvPr/>
          </p:nvSpPr>
          <p:spPr>
            <a:xfrm>
              <a:off x="4380202" y="3332800"/>
              <a:ext cx="2435419" cy="974167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7350668"/>
                <a:satOff val="-30583"/>
                <a:lumOff val="7206"/>
                <a:alphaOff val="0"/>
              </a:schemeClr>
            </a:fillRef>
            <a:effectRef idx="0">
              <a:schemeClr val="accent4">
                <a:hueOff val="7350668"/>
                <a:satOff val="-30583"/>
                <a:lumOff val="720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Chevron 10">
              <a:extLst>
                <a:ext uri="{FF2B5EF4-FFF2-40B4-BE49-F238E27FC236}">
                  <a16:creationId xmlns:a16="http://schemas.microsoft.com/office/drawing/2014/main" id="{364F8A8A-F4EA-2742-A62B-7292E7B1F644}"/>
                </a:ext>
              </a:extLst>
            </p:cNvPr>
            <p:cNvSpPr txBox="1"/>
            <p:nvPr/>
          </p:nvSpPr>
          <p:spPr>
            <a:xfrm>
              <a:off x="4634943" y="3332800"/>
              <a:ext cx="1909779" cy="9741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15240" rIns="0" bIns="152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kern="1200" dirty="0"/>
                <a:t>Indépendance &lt;-&gt; interdépendance: maintenir la cohésion d’équipe</a:t>
              </a:r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14763323-4DB0-C74F-9D45-DCDABBAD7426}"/>
              </a:ext>
            </a:extLst>
          </p:cNvPr>
          <p:cNvGrpSpPr/>
          <p:nvPr/>
        </p:nvGrpSpPr>
        <p:grpSpPr>
          <a:xfrm>
            <a:off x="646771" y="5360983"/>
            <a:ext cx="10370633" cy="912043"/>
            <a:chOff x="4380202" y="4443352"/>
            <a:chExt cx="2435419" cy="974167"/>
          </a:xfrm>
        </p:grpSpPr>
        <p:sp>
          <p:nvSpPr>
            <p:cNvPr id="11" name="Chevron 10">
              <a:extLst>
                <a:ext uri="{FF2B5EF4-FFF2-40B4-BE49-F238E27FC236}">
                  <a16:creationId xmlns:a16="http://schemas.microsoft.com/office/drawing/2014/main" id="{31D2A355-2E4B-3041-9787-7933B93A642B}"/>
                </a:ext>
              </a:extLst>
            </p:cNvPr>
            <p:cNvSpPr/>
            <p:nvPr/>
          </p:nvSpPr>
          <p:spPr>
            <a:xfrm>
              <a:off x="4380202" y="4443352"/>
              <a:ext cx="2435419" cy="974167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9800891"/>
                <a:satOff val="-40777"/>
                <a:lumOff val="9608"/>
                <a:alphaOff val="0"/>
              </a:schemeClr>
            </a:fillRef>
            <a:effectRef idx="0">
              <a:schemeClr val="accent4">
                <a:hueOff val="9800891"/>
                <a:satOff val="-40777"/>
                <a:lumOff val="960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Chevron 12">
              <a:extLst>
                <a:ext uri="{FF2B5EF4-FFF2-40B4-BE49-F238E27FC236}">
                  <a16:creationId xmlns:a16="http://schemas.microsoft.com/office/drawing/2014/main" id="{7AF7E0AD-F325-D348-AFD9-59BBDF530AEB}"/>
                </a:ext>
              </a:extLst>
            </p:cNvPr>
            <p:cNvSpPr txBox="1"/>
            <p:nvPr/>
          </p:nvSpPr>
          <p:spPr>
            <a:xfrm>
              <a:off x="4867286" y="4443352"/>
              <a:ext cx="1591355" cy="9741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15240" rIns="0" bIns="152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2400" kern="1200" dirty="0"/>
                <a:t>Travail sur site &lt;-&gt; travail à distance: gérer l’hybridité</a:t>
              </a:r>
            </a:p>
          </p:txBody>
        </p:sp>
      </p:grpSp>
      <p:pic>
        <p:nvPicPr>
          <p:cNvPr id="22" name="Image 21" descr="Logo_01.png">
            <a:extLst>
              <a:ext uri="{FF2B5EF4-FFF2-40B4-BE49-F238E27FC236}">
                <a16:creationId xmlns:a16="http://schemas.microsoft.com/office/drawing/2014/main" id="{044C17A2-7C93-C441-A3C6-FFC24B8CE45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97"/>
          <a:stretch/>
        </p:blipFill>
        <p:spPr>
          <a:xfrm>
            <a:off x="251520" y="6403509"/>
            <a:ext cx="1160392" cy="362735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C1D2D9D9-23B9-D844-8D95-C4C93A75EE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18530" y="6302264"/>
            <a:ext cx="1968669" cy="52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945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049064" y="128653"/>
            <a:ext cx="6629040" cy="1218960"/>
          </a:xfrm>
        </p:spPr>
        <p:txBody>
          <a:bodyPr/>
          <a:lstStyle/>
          <a:p>
            <a:r>
              <a:rPr lang="fr-FR" sz="3600" cap="small" dirty="0">
                <a:latin typeface="Calibri Light"/>
                <a:cs typeface="Calibri Light"/>
              </a:rPr>
              <a:t>La problématique de la visibilité</a:t>
            </a:r>
          </a:p>
        </p:txBody>
      </p:sp>
      <p:sp>
        <p:nvSpPr>
          <p:cNvPr id="10" name="Ellipse 9"/>
          <p:cNvSpPr/>
          <p:nvPr/>
        </p:nvSpPr>
        <p:spPr>
          <a:xfrm>
            <a:off x="5081430" y="2539782"/>
            <a:ext cx="2050437" cy="2041346"/>
          </a:xfrm>
          <a:prstGeom prst="ellipse">
            <a:avLst/>
          </a:prstGeom>
          <a:solidFill>
            <a:srgbClr val="5B9B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 sz="1600" dirty="0"/>
          </a:p>
          <a:p>
            <a:endParaRPr lang="fr-FR" sz="1050" dirty="0"/>
          </a:p>
          <a:p>
            <a:pPr algn="ctr"/>
            <a:r>
              <a:rPr lang="fr-FR" sz="2400" dirty="0"/>
              <a:t>Confiance</a:t>
            </a:r>
          </a:p>
        </p:txBody>
      </p:sp>
      <p:grpSp>
        <p:nvGrpSpPr>
          <p:cNvPr id="12" name="Grouper 11"/>
          <p:cNvGrpSpPr/>
          <p:nvPr/>
        </p:nvGrpSpPr>
        <p:grpSpPr>
          <a:xfrm>
            <a:off x="1750981" y="1811293"/>
            <a:ext cx="3217481" cy="3850208"/>
            <a:chOff x="-249542" y="830771"/>
            <a:chExt cx="3217481" cy="4188604"/>
          </a:xfrm>
          <a:solidFill>
            <a:schemeClr val="bg1">
              <a:lumMod val="65000"/>
            </a:schemeClr>
          </a:solidFill>
        </p:grpSpPr>
        <p:sp>
          <p:nvSpPr>
            <p:cNvPr id="18" name="Arrondir un rectangle avec un coin du même côté 17"/>
            <p:cNvSpPr/>
            <p:nvPr/>
          </p:nvSpPr>
          <p:spPr>
            <a:xfrm rot="16200000">
              <a:off x="-735103" y="1316332"/>
              <a:ext cx="4188604" cy="3217481"/>
            </a:xfrm>
            <a:prstGeom prst="round2SameRect">
              <a:avLst>
                <a:gd name="adj1" fmla="val 16670"/>
                <a:gd name="adj2" fmla="val 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Arrondir un rectangle avec un coin du même côté 4"/>
            <p:cNvSpPr/>
            <p:nvPr/>
          </p:nvSpPr>
          <p:spPr>
            <a:xfrm>
              <a:off x="48541" y="994431"/>
              <a:ext cx="2919397" cy="382170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1440" tIns="152400" rIns="137160" bIns="152400" numCol="1" spcCol="1270" anchor="t" anchorCtr="0">
              <a:noAutofit/>
            </a:bodyPr>
            <a:lstStyle/>
            <a:p>
              <a:pPr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400" b="1" dirty="0">
                  <a:latin typeface="Calibri Light"/>
                  <a:cs typeface="Calibri Light"/>
                </a:rPr>
                <a:t>Collaborateurs</a:t>
              </a:r>
            </a:p>
            <a:p>
              <a:pPr marL="171450" lvl="1" indent="-171450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2000" dirty="0">
                  <a:latin typeface="Calibri Light"/>
                  <a:cs typeface="Calibri Light"/>
                </a:rPr>
                <a:t>Accentuation par la mise en scène ostensible de sa présence </a:t>
              </a:r>
              <a:r>
                <a:rPr lang="fr-FR" sz="2000" dirty="0">
                  <a:latin typeface="Calibri Light"/>
                  <a:cs typeface="Calibri Light"/>
                  <a:sym typeface="Wingdings"/>
                </a:rPr>
                <a:t></a:t>
              </a:r>
              <a:r>
                <a:rPr lang="fr-FR" sz="2000" dirty="0">
                  <a:latin typeface="Calibri Light"/>
                  <a:cs typeface="Calibri Light"/>
                </a:rPr>
                <a:t> stratégies d’hyper-visibilité</a:t>
              </a:r>
            </a:p>
            <a:p>
              <a:pPr marL="171450" lvl="1" indent="-171450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2000" dirty="0">
                  <a:latin typeface="Calibri Light"/>
                  <a:cs typeface="Calibri Light"/>
                </a:rPr>
                <a:t>Dissimulation de l’emploi du temps ou de l’activité </a:t>
              </a:r>
              <a:r>
                <a:rPr lang="fr-FR" sz="2000" dirty="0">
                  <a:latin typeface="Calibri Light"/>
                  <a:cs typeface="Calibri Light"/>
                  <a:sym typeface="Wingdings"/>
                </a:rPr>
                <a:t> </a:t>
              </a:r>
              <a:r>
                <a:rPr lang="fr-FR" sz="2000" dirty="0">
                  <a:latin typeface="Calibri Light"/>
                  <a:cs typeface="Calibri Light"/>
                </a:rPr>
                <a:t>stratégies d’invisibilité</a:t>
              </a:r>
            </a:p>
          </p:txBody>
        </p:sp>
      </p:grpSp>
      <p:grpSp>
        <p:nvGrpSpPr>
          <p:cNvPr id="13" name="Grouper 12"/>
          <p:cNvGrpSpPr/>
          <p:nvPr/>
        </p:nvGrpSpPr>
        <p:grpSpPr>
          <a:xfrm>
            <a:off x="7251128" y="1811291"/>
            <a:ext cx="2946038" cy="3850209"/>
            <a:chOff x="5222995" y="833461"/>
            <a:chExt cx="2946038" cy="4188605"/>
          </a:xfrm>
          <a:solidFill>
            <a:schemeClr val="bg1">
              <a:lumMod val="65000"/>
            </a:schemeClr>
          </a:solidFill>
        </p:grpSpPr>
        <p:sp>
          <p:nvSpPr>
            <p:cNvPr id="16" name="Arrondir un rectangle avec un coin du même côté 15"/>
            <p:cNvSpPr/>
            <p:nvPr/>
          </p:nvSpPr>
          <p:spPr>
            <a:xfrm rot="5400000">
              <a:off x="4601711" y="1454745"/>
              <a:ext cx="4188605" cy="2946038"/>
            </a:xfrm>
            <a:prstGeom prst="round2SameRect">
              <a:avLst>
                <a:gd name="adj1" fmla="val 16670"/>
                <a:gd name="adj2" fmla="val 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Arrondir un rectangle avec un coin du même côté 6"/>
            <p:cNvSpPr/>
            <p:nvPr/>
          </p:nvSpPr>
          <p:spPr>
            <a:xfrm>
              <a:off x="5292020" y="997122"/>
              <a:ext cx="2719824" cy="382170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1445" tIns="146050" rIns="87630" bIns="146050" numCol="1" spcCol="1270" anchor="t" anchorCtr="0">
              <a:noAutofit/>
            </a:bodyPr>
            <a:lstStyle/>
            <a:p>
              <a:pPr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400" b="1" dirty="0">
                  <a:latin typeface="Calibri Light"/>
                  <a:cs typeface="Calibri Light"/>
                </a:rPr>
                <a:t>Managers</a:t>
              </a:r>
            </a:p>
            <a:p>
              <a:pPr marL="171450" lvl="1" indent="-171450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2000" dirty="0">
                  <a:latin typeface="Calibri Light"/>
                  <a:cs typeface="Calibri Light"/>
                </a:rPr>
                <a:t>Quête de visibilité par la superposition des modes de contrôle</a:t>
              </a:r>
            </a:p>
            <a:p>
              <a:pPr marL="171450" lvl="1" indent="-171450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2000" dirty="0">
                  <a:latin typeface="Calibri Light"/>
                  <a:cs typeface="Calibri Light"/>
                </a:rPr>
                <a:t>Mise en place de rituels (hello mail)</a:t>
              </a:r>
            </a:p>
            <a:p>
              <a:pPr marL="171450" lvl="1" indent="-171450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2000" dirty="0">
                  <a:latin typeface="Calibri Light"/>
                  <a:cs typeface="Calibri Light"/>
                </a:rPr>
                <a:t>Systématisation de jours de présence collectifs simultanés</a:t>
              </a:r>
            </a:p>
          </p:txBody>
        </p:sp>
      </p:grpSp>
      <p:sp>
        <p:nvSpPr>
          <p:cNvPr id="14" name="Flèche en arc 13"/>
          <p:cNvSpPr/>
          <p:nvPr/>
        </p:nvSpPr>
        <p:spPr>
          <a:xfrm>
            <a:off x="4813750" y="1171438"/>
            <a:ext cx="2618733" cy="2188452"/>
          </a:xfrm>
          <a:prstGeom prst="circularArrow">
            <a:avLst>
              <a:gd name="adj1" fmla="val 12500"/>
              <a:gd name="adj2" fmla="val 1142322"/>
              <a:gd name="adj3" fmla="val 20457678"/>
              <a:gd name="adj4" fmla="val 10800000"/>
              <a:gd name="adj5" fmla="val 12500"/>
            </a:avLst>
          </a:prstGeom>
          <a:solidFill>
            <a:srgbClr val="2FE845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Flèche en arc 14"/>
          <p:cNvSpPr/>
          <p:nvPr/>
        </p:nvSpPr>
        <p:spPr>
          <a:xfrm rot="10800000">
            <a:off x="4813749" y="3711284"/>
            <a:ext cx="2618733" cy="2188452"/>
          </a:xfrm>
          <a:prstGeom prst="circularArrow">
            <a:avLst>
              <a:gd name="adj1" fmla="val 12500"/>
              <a:gd name="adj2" fmla="val 1142322"/>
              <a:gd name="adj3" fmla="val 20457678"/>
              <a:gd name="adj4" fmla="val 10800000"/>
              <a:gd name="adj5" fmla="val 12500"/>
            </a:avLst>
          </a:prstGeom>
          <a:solidFill>
            <a:srgbClr val="2FE845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pic>
        <p:nvPicPr>
          <p:cNvPr id="21" name="Image 20" descr="Logo_01.png">
            <a:extLst>
              <a:ext uri="{FF2B5EF4-FFF2-40B4-BE49-F238E27FC236}">
                <a16:creationId xmlns:a16="http://schemas.microsoft.com/office/drawing/2014/main" id="{35C9CF41-E1C4-2843-9D65-C3DE186C3CC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97"/>
          <a:stretch/>
        </p:blipFill>
        <p:spPr>
          <a:xfrm>
            <a:off x="251520" y="6403509"/>
            <a:ext cx="1160392" cy="362735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9A97B769-F569-8D41-84AD-74F7DA03AF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8530" y="6302264"/>
            <a:ext cx="1968669" cy="52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211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03883" y="411306"/>
            <a:ext cx="9819278" cy="1232216"/>
          </a:xfrm>
        </p:spPr>
        <p:txBody>
          <a:bodyPr>
            <a:noAutofit/>
          </a:bodyPr>
          <a:lstStyle/>
          <a:p>
            <a:pPr algn="ctr"/>
            <a:r>
              <a:rPr lang="fr-BE" sz="3600" cap="small" dirty="0">
                <a:latin typeface="Calibri Light"/>
                <a:cs typeface="Calibri Light"/>
              </a:rPr>
              <a:t>Les perceptions contrastées du contrôle managérial</a:t>
            </a:r>
          </a:p>
        </p:txBody>
      </p:sp>
      <p:sp>
        <p:nvSpPr>
          <p:cNvPr id="13" name="Double flèche horizontale 12"/>
          <p:cNvSpPr/>
          <p:nvPr/>
        </p:nvSpPr>
        <p:spPr>
          <a:xfrm>
            <a:off x="5254058" y="5071272"/>
            <a:ext cx="4226318" cy="648647"/>
          </a:xfrm>
          <a:prstGeom prst="leftRightArrow">
            <a:avLst/>
          </a:prstGeom>
          <a:solidFill>
            <a:srgbClr val="46DE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000" dirty="0">
                <a:latin typeface="Calibri Light"/>
                <a:cs typeface="Calibri Light"/>
              </a:rPr>
              <a:t>-    Perception     +</a:t>
            </a:r>
          </a:p>
        </p:txBody>
      </p:sp>
      <p:sp>
        <p:nvSpPr>
          <p:cNvPr id="14" name="Double flèche horizontale 13"/>
          <p:cNvSpPr/>
          <p:nvPr/>
        </p:nvSpPr>
        <p:spPr>
          <a:xfrm rot="16200000">
            <a:off x="3355012" y="3005491"/>
            <a:ext cx="3648640" cy="646753"/>
          </a:xfrm>
          <a:prstGeom prst="leftRightArrow">
            <a:avLst/>
          </a:prstGeom>
          <a:solidFill>
            <a:srgbClr val="46DE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2000" dirty="0">
                <a:latin typeface="Calibri Light"/>
                <a:cs typeface="Calibri Light"/>
              </a:rPr>
              <a:t>-    Contrôle     +</a:t>
            </a:r>
          </a:p>
        </p:txBody>
      </p:sp>
      <p:sp>
        <p:nvSpPr>
          <p:cNvPr id="15" name="Rectangle avec flèche vers la droite 14"/>
          <p:cNvSpPr/>
          <p:nvPr/>
        </p:nvSpPr>
        <p:spPr>
          <a:xfrm>
            <a:off x="2431473" y="1718016"/>
            <a:ext cx="2556975" cy="3270127"/>
          </a:xfrm>
          <a:prstGeom prst="rightArrowCallout">
            <a:avLst/>
          </a:prstGeom>
          <a:solidFill>
            <a:srgbClr val="2FE8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937" lvl="1">
              <a:spcAft>
                <a:spcPts val="600"/>
              </a:spcAft>
            </a:pPr>
            <a:r>
              <a:rPr lang="fr-BE" sz="2000" dirty="0">
                <a:solidFill>
                  <a:schemeClr val="bg1"/>
                </a:solidFill>
              </a:rPr>
              <a:t>3</a:t>
            </a:r>
            <a:r>
              <a:rPr lang="fr-BE" sz="1500" dirty="0">
                <a:solidFill>
                  <a:schemeClr val="bg1"/>
                </a:solidFill>
              </a:rPr>
              <a:t> </a:t>
            </a:r>
            <a:r>
              <a:rPr lang="fr-BE" sz="2000" dirty="0">
                <a:solidFill>
                  <a:schemeClr val="bg1"/>
                </a:solidFill>
              </a:rPr>
              <a:t>formes de contrôle</a:t>
            </a:r>
          </a:p>
          <a:p>
            <a:pPr marL="88900" lvl="1" indent="-80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BE" sz="2000" dirty="0">
                <a:solidFill>
                  <a:schemeClr val="bg1"/>
                </a:solidFill>
              </a:rPr>
              <a:t>Technologie/ outils </a:t>
            </a:r>
          </a:p>
          <a:p>
            <a:pPr marL="88900" lvl="1" indent="-80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BE" sz="2000" dirty="0">
                <a:solidFill>
                  <a:schemeClr val="bg1"/>
                </a:solidFill>
              </a:rPr>
              <a:t>Déclaratif</a:t>
            </a:r>
          </a:p>
          <a:p>
            <a:pPr marL="88900" lvl="1" indent="-8096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BE" sz="2000" dirty="0">
                <a:solidFill>
                  <a:schemeClr val="bg1"/>
                </a:solidFill>
              </a:rPr>
              <a:t>Résultats (MBO</a:t>
            </a:r>
            <a:endParaRPr lang="fr-FR" sz="3600" dirty="0"/>
          </a:p>
        </p:txBody>
      </p:sp>
      <p:sp>
        <p:nvSpPr>
          <p:cNvPr id="9" name="Flèche courbée vers le haut 8"/>
          <p:cNvSpPr/>
          <p:nvPr/>
        </p:nvSpPr>
        <p:spPr>
          <a:xfrm>
            <a:off x="6674968" y="5645247"/>
            <a:ext cx="1509264" cy="492115"/>
          </a:xfrm>
          <a:prstGeom prst="curvedUp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>
              <a:solidFill>
                <a:schemeClr val="tx1"/>
              </a:solidFill>
            </a:endParaRPr>
          </a:p>
        </p:txBody>
      </p:sp>
      <p:sp>
        <p:nvSpPr>
          <p:cNvPr id="17" name="Losange 16"/>
          <p:cNvSpPr/>
          <p:nvPr/>
        </p:nvSpPr>
        <p:spPr>
          <a:xfrm>
            <a:off x="5613905" y="1676879"/>
            <a:ext cx="3504243" cy="3504243"/>
          </a:xfrm>
          <a:prstGeom prst="diamond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1" name="Grouper 20"/>
          <p:cNvGrpSpPr/>
          <p:nvPr/>
        </p:nvGrpSpPr>
        <p:grpSpPr>
          <a:xfrm>
            <a:off x="5946807" y="2009781"/>
            <a:ext cx="1366654" cy="1366654"/>
            <a:chOff x="1893149" y="332903"/>
            <a:chExt cx="1366654" cy="1366654"/>
          </a:xfrm>
          <a:solidFill>
            <a:srgbClr val="5B9BD6"/>
          </a:solidFill>
        </p:grpSpPr>
        <p:sp>
          <p:nvSpPr>
            <p:cNvPr id="32" name="Rectangle à coins arrondis 31"/>
            <p:cNvSpPr/>
            <p:nvPr/>
          </p:nvSpPr>
          <p:spPr>
            <a:xfrm>
              <a:off x="1893149" y="332903"/>
              <a:ext cx="1366654" cy="1366654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1959864" y="399618"/>
              <a:ext cx="1233224" cy="123322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BE" sz="1900" dirty="0">
                  <a:latin typeface="Calibri Light"/>
                  <a:cs typeface="Calibri Light"/>
                </a:rPr>
                <a:t>Intrusion</a:t>
              </a:r>
            </a:p>
          </p:txBody>
        </p:sp>
      </p:grpSp>
      <p:grpSp>
        <p:nvGrpSpPr>
          <p:cNvPr id="22" name="Grouper 21"/>
          <p:cNvGrpSpPr/>
          <p:nvPr/>
        </p:nvGrpSpPr>
        <p:grpSpPr>
          <a:xfrm>
            <a:off x="7418589" y="2009781"/>
            <a:ext cx="1366654" cy="1366654"/>
            <a:chOff x="3364931" y="332903"/>
            <a:chExt cx="1366654" cy="1366654"/>
          </a:xfrm>
          <a:solidFill>
            <a:srgbClr val="5B9BD6"/>
          </a:solidFill>
        </p:grpSpPr>
        <p:sp>
          <p:nvSpPr>
            <p:cNvPr id="30" name="Rectangle à coins arrondis 29"/>
            <p:cNvSpPr/>
            <p:nvPr/>
          </p:nvSpPr>
          <p:spPr>
            <a:xfrm>
              <a:off x="3364931" y="332903"/>
              <a:ext cx="1366654" cy="1366654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3431646" y="399618"/>
              <a:ext cx="1233224" cy="123322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BE" sz="1900" dirty="0">
                  <a:latin typeface="Calibri Light"/>
                  <a:cs typeface="Calibri Light"/>
                </a:rPr>
                <a:t>Soutien</a:t>
              </a:r>
            </a:p>
          </p:txBody>
        </p:sp>
      </p:grpSp>
      <p:grpSp>
        <p:nvGrpSpPr>
          <p:cNvPr id="23" name="Grouper 22"/>
          <p:cNvGrpSpPr/>
          <p:nvPr/>
        </p:nvGrpSpPr>
        <p:grpSpPr>
          <a:xfrm>
            <a:off x="5946807" y="3481563"/>
            <a:ext cx="1366654" cy="1366654"/>
            <a:chOff x="1893149" y="1804685"/>
            <a:chExt cx="1366654" cy="1366654"/>
          </a:xfrm>
          <a:solidFill>
            <a:srgbClr val="5B9BD6"/>
          </a:solidFill>
        </p:grpSpPr>
        <p:sp>
          <p:nvSpPr>
            <p:cNvPr id="27" name="Rectangle à coins arrondis 26"/>
            <p:cNvSpPr/>
            <p:nvPr/>
          </p:nvSpPr>
          <p:spPr>
            <a:xfrm>
              <a:off x="1893149" y="1804685"/>
              <a:ext cx="1366654" cy="1366654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1959864" y="1871400"/>
              <a:ext cx="1233224" cy="123322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BE" sz="1900" dirty="0">
                  <a:latin typeface="Calibri Light"/>
                  <a:cs typeface="Calibri Light"/>
                </a:rPr>
                <a:t>Désintérêt</a:t>
              </a:r>
            </a:p>
          </p:txBody>
        </p:sp>
      </p:grpSp>
      <p:grpSp>
        <p:nvGrpSpPr>
          <p:cNvPr id="24" name="Grouper 23"/>
          <p:cNvGrpSpPr/>
          <p:nvPr/>
        </p:nvGrpSpPr>
        <p:grpSpPr>
          <a:xfrm>
            <a:off x="7418589" y="3481563"/>
            <a:ext cx="1366654" cy="1366654"/>
            <a:chOff x="3364931" y="1804685"/>
            <a:chExt cx="1366654" cy="1366654"/>
          </a:xfrm>
          <a:solidFill>
            <a:srgbClr val="5B9BD6"/>
          </a:solidFill>
        </p:grpSpPr>
        <p:sp>
          <p:nvSpPr>
            <p:cNvPr id="25" name="Rectangle à coins arrondis 24"/>
            <p:cNvSpPr/>
            <p:nvPr/>
          </p:nvSpPr>
          <p:spPr>
            <a:xfrm>
              <a:off x="3364931" y="1804685"/>
              <a:ext cx="1366654" cy="1366654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3431646" y="1871400"/>
              <a:ext cx="1233224" cy="123322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BE" sz="1900" dirty="0">
                  <a:latin typeface="Calibri Light"/>
                  <a:cs typeface="Calibri Light"/>
                </a:rPr>
                <a:t>Autonomie</a:t>
              </a:r>
            </a:p>
          </p:txBody>
        </p:sp>
      </p:grpSp>
      <p:pic>
        <p:nvPicPr>
          <p:cNvPr id="29" name="Image 28" descr="Logo_01.png">
            <a:extLst>
              <a:ext uri="{FF2B5EF4-FFF2-40B4-BE49-F238E27FC236}">
                <a16:creationId xmlns:a16="http://schemas.microsoft.com/office/drawing/2014/main" id="{46D00866-006B-444F-83F8-CDA99F08A69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97"/>
          <a:stretch/>
        </p:blipFill>
        <p:spPr>
          <a:xfrm>
            <a:off x="251520" y="6403509"/>
            <a:ext cx="1160392" cy="362735"/>
          </a:xfrm>
          <a:prstGeom prst="rect">
            <a:avLst/>
          </a:prstGeom>
        </p:spPr>
      </p:pic>
      <p:pic>
        <p:nvPicPr>
          <p:cNvPr id="35" name="Image 34">
            <a:extLst>
              <a:ext uri="{FF2B5EF4-FFF2-40B4-BE49-F238E27FC236}">
                <a16:creationId xmlns:a16="http://schemas.microsoft.com/office/drawing/2014/main" id="{228749CD-3B1F-9D4A-83A1-7E11C28241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8530" y="6302264"/>
            <a:ext cx="1968669" cy="52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200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24478" y="336286"/>
            <a:ext cx="9613776" cy="1143000"/>
          </a:xfrm>
        </p:spPr>
        <p:txBody>
          <a:bodyPr>
            <a:noAutofit/>
          </a:bodyPr>
          <a:lstStyle/>
          <a:p>
            <a:r>
              <a:rPr lang="fr-BE" cap="small" dirty="0">
                <a:solidFill>
                  <a:srgbClr val="000000"/>
                </a:solidFill>
                <a:cs typeface="Calibri Light"/>
              </a:rPr>
              <a:t>Articuler les différents modes de contrôle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135560" y="5373217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Le choix d’un contrôle adapté (différencié selon les situations et métiers) contribue au maintien de la relation de confiance entre les partenaires</a:t>
            </a:r>
          </a:p>
        </p:txBody>
      </p:sp>
      <p:sp>
        <p:nvSpPr>
          <p:cNvPr id="6" name="Connecteur droit 5">
            <a:extLst>
              <a:ext uri="{FF2B5EF4-FFF2-40B4-BE49-F238E27FC236}">
                <a16:creationId xmlns:a16="http://schemas.microsoft.com/office/drawing/2014/main" id="{21B06A55-6C51-CB49-9621-022853FAFE57}"/>
              </a:ext>
            </a:extLst>
          </p:cNvPr>
          <p:cNvSpPr/>
          <p:nvPr/>
        </p:nvSpPr>
        <p:spPr>
          <a:xfrm>
            <a:off x="2678397" y="5041913"/>
            <a:ext cx="7685806" cy="0"/>
          </a:xfrm>
          <a:prstGeom prst="line">
            <a:avLst/>
          </a:prstGeom>
          <a:ln>
            <a:solidFill>
              <a:srgbClr val="48C064"/>
            </a:solidFill>
          </a:ln>
        </p:spPr>
        <p:style>
          <a:lnRef idx="2">
            <a:schemeClr val="accent2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Connecteur droit 6">
            <a:extLst>
              <a:ext uri="{FF2B5EF4-FFF2-40B4-BE49-F238E27FC236}">
                <a16:creationId xmlns:a16="http://schemas.microsoft.com/office/drawing/2014/main" id="{22E60A0A-9279-6C4F-B44F-49BC7C8A4EB3}"/>
              </a:ext>
            </a:extLst>
          </p:cNvPr>
          <p:cNvSpPr/>
          <p:nvPr/>
        </p:nvSpPr>
        <p:spPr>
          <a:xfrm>
            <a:off x="2678397" y="3949295"/>
            <a:ext cx="7685806" cy="0"/>
          </a:xfrm>
          <a:prstGeom prst="line">
            <a:avLst/>
          </a:prstGeom>
          <a:ln>
            <a:solidFill>
              <a:srgbClr val="52CAB8"/>
            </a:solidFill>
          </a:ln>
        </p:spPr>
        <p:style>
          <a:lnRef idx="2">
            <a:schemeClr val="accent2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Connecteur droit 8">
            <a:extLst>
              <a:ext uri="{FF2B5EF4-FFF2-40B4-BE49-F238E27FC236}">
                <a16:creationId xmlns:a16="http://schemas.microsoft.com/office/drawing/2014/main" id="{BFA94055-F2A7-4646-8409-4B711907594E}"/>
              </a:ext>
            </a:extLst>
          </p:cNvPr>
          <p:cNvSpPr/>
          <p:nvPr/>
        </p:nvSpPr>
        <p:spPr>
          <a:xfrm>
            <a:off x="2678397" y="2856677"/>
            <a:ext cx="7685806" cy="0"/>
          </a:xfrm>
          <a:prstGeom prst="line">
            <a:avLst/>
          </a:prstGeom>
          <a:ln>
            <a:solidFill>
              <a:srgbClr val="5B9BD6"/>
            </a:solidFill>
          </a:ln>
        </p:spPr>
        <p:style>
          <a:lnRef idx="2">
            <a:schemeClr val="accent2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06DC85B1-919A-1844-8D2F-5E1E8D6F79A1}"/>
              </a:ext>
            </a:extLst>
          </p:cNvPr>
          <p:cNvGrpSpPr/>
          <p:nvPr/>
        </p:nvGrpSpPr>
        <p:grpSpPr>
          <a:xfrm>
            <a:off x="4676706" y="1447650"/>
            <a:ext cx="7102394" cy="1409026"/>
            <a:chOff x="1998309" y="108"/>
            <a:chExt cx="6093066" cy="1040588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86BCCB5-00FE-7C4B-BA67-37BBA81442D7}"/>
                </a:ext>
              </a:extLst>
            </p:cNvPr>
            <p:cNvSpPr/>
            <p:nvPr/>
          </p:nvSpPr>
          <p:spPr>
            <a:xfrm>
              <a:off x="1998309" y="108"/>
              <a:ext cx="5687496" cy="104058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9BE44634-1976-1D48-A41C-4E442F1303E6}"/>
                </a:ext>
              </a:extLst>
            </p:cNvPr>
            <p:cNvSpPr txBox="1"/>
            <p:nvPr/>
          </p:nvSpPr>
          <p:spPr>
            <a:xfrm>
              <a:off x="1998309" y="108"/>
              <a:ext cx="6093066" cy="10405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b" anchorCtr="0">
              <a:noAutofit/>
            </a:bodyPr>
            <a:lstStyle/>
            <a:p>
              <a:pPr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BE" sz="2400" dirty="0"/>
                <a:t>Encadrement qualitatif</a:t>
              </a:r>
              <a:br>
                <a:rPr lang="fr-BE" sz="2400" dirty="0"/>
              </a:br>
              <a:r>
                <a:rPr lang="fr-BE" sz="2400" dirty="0"/>
                <a:t>Charte bilatérale (dont garantie du droit à la déconnexion)</a:t>
              </a:r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4D845C1F-875D-384A-8BF3-9F2194B60ACE}"/>
              </a:ext>
            </a:extLst>
          </p:cNvPr>
          <p:cNvGrpSpPr/>
          <p:nvPr/>
        </p:nvGrpSpPr>
        <p:grpSpPr>
          <a:xfrm>
            <a:off x="2678398" y="1816088"/>
            <a:ext cx="1998309" cy="1040588"/>
            <a:chOff x="0" y="108"/>
            <a:chExt cx="1998309" cy="1040588"/>
          </a:xfrm>
          <a:solidFill>
            <a:srgbClr val="FFC001"/>
          </a:solidFill>
        </p:grpSpPr>
        <p:sp>
          <p:nvSpPr>
            <p:cNvPr id="24" name="Rectangle avec coin arrondi du même côté 23">
              <a:extLst>
                <a:ext uri="{FF2B5EF4-FFF2-40B4-BE49-F238E27FC236}">
                  <a16:creationId xmlns:a16="http://schemas.microsoft.com/office/drawing/2014/main" id="{331D9AC8-6AB6-6843-A352-33743026D70F}"/>
                </a:ext>
              </a:extLst>
            </p:cNvPr>
            <p:cNvSpPr/>
            <p:nvPr/>
          </p:nvSpPr>
          <p:spPr>
            <a:xfrm>
              <a:off x="0" y="108"/>
              <a:ext cx="1998309" cy="1040588"/>
            </a:xfrm>
            <a:prstGeom prst="round2SameRect">
              <a:avLst>
                <a:gd name="adj1" fmla="val 1667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82CE93CA-B6F5-134F-BDFB-A3A63A0A18DA}"/>
                </a:ext>
              </a:extLst>
            </p:cNvPr>
            <p:cNvSpPr txBox="1"/>
            <p:nvPr/>
          </p:nvSpPr>
          <p:spPr>
            <a:xfrm>
              <a:off x="50806" y="50914"/>
              <a:ext cx="1896697" cy="989782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BE" sz="2000" dirty="0">
                  <a:solidFill>
                    <a:schemeClr val="tx1"/>
                  </a:solidFill>
                </a:rPr>
                <a:t>Contrôle par les TIC / outils</a:t>
              </a:r>
            </a:p>
          </p:txBody>
        </p: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BA040CC5-75EB-4049-B344-BDF7613E5895}"/>
              </a:ext>
            </a:extLst>
          </p:cNvPr>
          <p:cNvGrpSpPr/>
          <p:nvPr/>
        </p:nvGrpSpPr>
        <p:grpSpPr>
          <a:xfrm>
            <a:off x="4676706" y="2713266"/>
            <a:ext cx="7328276" cy="1409026"/>
            <a:chOff x="1998309" y="1092726"/>
            <a:chExt cx="6286848" cy="104058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6AC92D0-2278-3240-9352-889D026382B5}"/>
                </a:ext>
              </a:extLst>
            </p:cNvPr>
            <p:cNvSpPr/>
            <p:nvPr/>
          </p:nvSpPr>
          <p:spPr>
            <a:xfrm>
              <a:off x="1998309" y="1092726"/>
              <a:ext cx="5687496" cy="104058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C37B5512-22BB-5E4A-AFC8-FC70AE8668CA}"/>
                </a:ext>
              </a:extLst>
            </p:cNvPr>
            <p:cNvSpPr txBox="1"/>
            <p:nvPr/>
          </p:nvSpPr>
          <p:spPr>
            <a:xfrm>
              <a:off x="1998309" y="1092726"/>
              <a:ext cx="6286848" cy="10405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BE" sz="2400" dirty="0"/>
                <a:t>Limitation en faveur d’un </a:t>
              </a:r>
              <a:r>
                <a:rPr lang="fr-BE" sz="2400" dirty="0" err="1"/>
                <a:t>reporting</a:t>
              </a:r>
              <a:r>
                <a:rPr lang="fr-BE" sz="2400" dirty="0"/>
                <a:t> davantage                      à l’initiative du managé </a:t>
              </a:r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50FD5FEB-6ECC-DE46-9B76-A9DC34597DDC}"/>
              </a:ext>
            </a:extLst>
          </p:cNvPr>
          <p:cNvGrpSpPr/>
          <p:nvPr/>
        </p:nvGrpSpPr>
        <p:grpSpPr>
          <a:xfrm>
            <a:off x="2678398" y="2908706"/>
            <a:ext cx="1998309" cy="1040588"/>
            <a:chOff x="0" y="1092726"/>
            <a:chExt cx="1998309" cy="1040588"/>
          </a:xfrm>
          <a:solidFill>
            <a:srgbClr val="2FE845"/>
          </a:solidFill>
        </p:grpSpPr>
        <p:sp>
          <p:nvSpPr>
            <p:cNvPr id="20" name="Rectangle avec coin arrondi du même côté 19">
              <a:extLst>
                <a:ext uri="{FF2B5EF4-FFF2-40B4-BE49-F238E27FC236}">
                  <a16:creationId xmlns:a16="http://schemas.microsoft.com/office/drawing/2014/main" id="{7EE4C6C0-230D-E743-B30E-44324402198B}"/>
                </a:ext>
              </a:extLst>
            </p:cNvPr>
            <p:cNvSpPr/>
            <p:nvPr/>
          </p:nvSpPr>
          <p:spPr>
            <a:xfrm>
              <a:off x="0" y="1092726"/>
              <a:ext cx="1998309" cy="1040588"/>
            </a:xfrm>
            <a:prstGeom prst="round2SameRect">
              <a:avLst>
                <a:gd name="adj1" fmla="val 1667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5B423DC3-19BA-7A46-B289-321B7C153C90}"/>
                </a:ext>
              </a:extLst>
            </p:cNvPr>
            <p:cNvSpPr txBox="1"/>
            <p:nvPr/>
          </p:nvSpPr>
          <p:spPr>
            <a:xfrm>
              <a:off x="50806" y="1143532"/>
              <a:ext cx="1896697" cy="989782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BE" sz="2000" dirty="0">
                  <a:solidFill>
                    <a:schemeClr val="tx1"/>
                  </a:solidFill>
                </a:rPr>
                <a:t>Contrôle déclaratif</a:t>
              </a:r>
            </a:p>
          </p:txBody>
        </p: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450939CA-8A13-9044-99BF-542C2902F14E}"/>
              </a:ext>
            </a:extLst>
          </p:cNvPr>
          <p:cNvGrpSpPr/>
          <p:nvPr/>
        </p:nvGrpSpPr>
        <p:grpSpPr>
          <a:xfrm>
            <a:off x="4676706" y="3781170"/>
            <a:ext cx="7102394" cy="1409026"/>
            <a:chOff x="1998309" y="2185344"/>
            <a:chExt cx="6093066" cy="1040588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CA67E92-6E29-CA4A-8569-7E7E87A9CB49}"/>
                </a:ext>
              </a:extLst>
            </p:cNvPr>
            <p:cNvSpPr/>
            <p:nvPr/>
          </p:nvSpPr>
          <p:spPr>
            <a:xfrm>
              <a:off x="1998309" y="2185344"/>
              <a:ext cx="5687496" cy="104058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CACC5077-9AB1-664C-B523-1CAB3DEF6069}"/>
                </a:ext>
              </a:extLst>
            </p:cNvPr>
            <p:cNvSpPr txBox="1"/>
            <p:nvPr/>
          </p:nvSpPr>
          <p:spPr>
            <a:xfrm>
              <a:off x="1998309" y="2185344"/>
              <a:ext cx="6093066" cy="10405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BE" sz="2400" dirty="0"/>
                <a:t>Association à un encadrement qualitatif, y compris        en amont (support moral et pédagogique)</a:t>
              </a: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49101C-A904-A249-A4B3-35F5AE04214F}"/>
              </a:ext>
            </a:extLst>
          </p:cNvPr>
          <p:cNvGrpSpPr/>
          <p:nvPr/>
        </p:nvGrpSpPr>
        <p:grpSpPr>
          <a:xfrm>
            <a:off x="2678398" y="4001324"/>
            <a:ext cx="1998309" cy="1040588"/>
            <a:chOff x="0" y="2185344"/>
            <a:chExt cx="1998309" cy="1040588"/>
          </a:xfrm>
          <a:solidFill>
            <a:srgbClr val="5B9BD6"/>
          </a:solidFill>
        </p:grpSpPr>
        <p:sp>
          <p:nvSpPr>
            <p:cNvPr id="16" name="Rectangle avec coin arrondi du même côté 15">
              <a:extLst>
                <a:ext uri="{FF2B5EF4-FFF2-40B4-BE49-F238E27FC236}">
                  <a16:creationId xmlns:a16="http://schemas.microsoft.com/office/drawing/2014/main" id="{85FD69C8-6A67-9644-A497-0CEC4B7848B6}"/>
                </a:ext>
              </a:extLst>
            </p:cNvPr>
            <p:cNvSpPr/>
            <p:nvPr/>
          </p:nvSpPr>
          <p:spPr>
            <a:xfrm>
              <a:off x="0" y="2185344"/>
              <a:ext cx="1998309" cy="1040588"/>
            </a:xfrm>
            <a:prstGeom prst="round2SameRect">
              <a:avLst>
                <a:gd name="adj1" fmla="val 1667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07FDC939-0D77-CA49-BE0A-97CC3418BC7E}"/>
                </a:ext>
              </a:extLst>
            </p:cNvPr>
            <p:cNvSpPr txBox="1"/>
            <p:nvPr/>
          </p:nvSpPr>
          <p:spPr>
            <a:xfrm>
              <a:off x="50806" y="2236150"/>
              <a:ext cx="1896697" cy="989782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BE" sz="2000" dirty="0">
                  <a:solidFill>
                    <a:schemeClr val="tx1"/>
                  </a:solidFill>
                </a:rPr>
                <a:t>Contrôle des résultats</a:t>
              </a:r>
            </a:p>
          </p:txBody>
        </p:sp>
      </p:grpSp>
      <p:pic>
        <p:nvPicPr>
          <p:cNvPr id="31" name="Image 30" descr="Logo_01.png">
            <a:extLst>
              <a:ext uri="{FF2B5EF4-FFF2-40B4-BE49-F238E27FC236}">
                <a16:creationId xmlns:a16="http://schemas.microsoft.com/office/drawing/2014/main" id="{9EE93B0E-FCDB-BF4A-9F37-A0F9D99B37E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97"/>
          <a:stretch/>
        </p:blipFill>
        <p:spPr>
          <a:xfrm>
            <a:off x="251520" y="6403509"/>
            <a:ext cx="1160392" cy="362735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2B3D724F-27A8-F741-9CAD-527242ADA7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18530" y="6302264"/>
            <a:ext cx="1968669" cy="52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968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6322</TotalTime>
  <Words>1089</Words>
  <Application>Microsoft Macintosh PowerPoint</Application>
  <PresentationFormat>Grand écran</PresentationFormat>
  <Paragraphs>170</Paragraphs>
  <Slides>18</Slides>
  <Notes>16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5" baseType="lpstr">
      <vt:lpstr>ＭＳ Ｐゴシック</vt:lpstr>
      <vt:lpstr>Arial</vt:lpstr>
      <vt:lpstr>Calibri</vt:lpstr>
      <vt:lpstr>Calibri Light</vt:lpstr>
      <vt:lpstr>Times New Roman</vt:lpstr>
      <vt:lpstr>Wingdings</vt:lpstr>
      <vt:lpstr>Thème Office</vt:lpstr>
      <vt:lpstr>Sensibilisation des responsables d'équipes aux enjeux du télétravail</vt:lpstr>
      <vt:lpstr>Une situation atypique et biaisée</vt:lpstr>
      <vt:lpstr>Du télétravail conjoncturel au télétravail structurel</vt:lpstr>
      <vt:lpstr>Des avantages…</vt:lpstr>
      <vt:lpstr>Mais aussi des enjeux</vt:lpstr>
      <vt:lpstr>Des notions en tension, des équilibres à trouver</vt:lpstr>
      <vt:lpstr>La problématique de la visibilité</vt:lpstr>
      <vt:lpstr>Les perceptions contrastées du contrôle managérial</vt:lpstr>
      <vt:lpstr>Articuler les différents modes de contrôle</vt:lpstr>
      <vt:lpstr>Conscientiser et former le management</vt:lpstr>
      <vt:lpstr>Un outil proposé par l’ARH</vt:lpstr>
      <vt:lpstr>La confiance dans la relation de travail </vt:lpstr>
      <vt:lpstr>Adapter les modalités d’échange et de coordination</vt:lpstr>
      <vt:lpstr>(re)tisser les liens</vt:lpstr>
      <vt:lpstr>Garantir l’équité</vt:lpstr>
      <vt:lpstr>Les défis RH</vt:lpstr>
      <vt:lpstr>En conclusion</vt:lpstr>
      <vt:lpstr>Pour aller plus loin…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Giseline Rondeaux</dc:creator>
  <cp:lastModifiedBy>Giseline Rondeaux</cp:lastModifiedBy>
  <cp:revision>38</cp:revision>
  <dcterms:created xsi:type="dcterms:W3CDTF">2020-10-08T09:03:03Z</dcterms:created>
  <dcterms:modified xsi:type="dcterms:W3CDTF">2021-03-02T15:11:26Z</dcterms:modified>
</cp:coreProperties>
</file>