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7" r:id="rId2"/>
    <p:sldId id="256" r:id="rId3"/>
    <p:sldId id="260" r:id="rId4"/>
    <p:sldId id="258" r:id="rId5"/>
    <p:sldId id="259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tion Dominique" initials="VD" lastIdx="5" clrIdx="0">
    <p:extLst>
      <p:ext uri="{19B8F6BF-5375-455C-9EA6-DF929625EA0E}">
        <p15:presenceInfo xmlns:p15="http://schemas.microsoft.com/office/powerpoint/2012/main" userId="S-1-5-21-1712809230-2894524113-2631035602-4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7A2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400" autoAdjust="0"/>
  </p:normalViewPr>
  <p:slideViewPr>
    <p:cSldViewPr snapToGrid="0">
      <p:cViewPr varScale="1">
        <p:scale>
          <a:sx n="79" d="100"/>
          <a:sy n="79" d="100"/>
        </p:scale>
        <p:origin x="19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4T09:39:18.295" idx="3">
    <p:pos x="3104" y="4088"/>
    <p:text>Indiquezle nom des personnes du groupe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6T17:48:12.091" idx="4">
    <p:pos x="2048" y="1966"/>
    <p:text>Prendre dans la banque d'images les espèces cibles/ Idem pour les organes et systèmes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16T17:56:12.020" idx="5">
    <p:pos x="1856" y="1770"/>
    <p:text>tous les mots particuliers éventuellement rencontrés dans la fiche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BDFD0-38E4-4274-B193-77944924E146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A06A1-5339-4533-B496-1C9569E62A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7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Actuellement seul le chapitre de l’excrétion a été mis sous forme de syllabus</a:t>
            </a:r>
          </a:p>
          <a:p>
            <a:r>
              <a:rPr lang="fr-FR" dirty="0" smtClean="0"/>
              <a:t>Le cours du Prof </a:t>
            </a:r>
            <a:r>
              <a:rPr lang="fr-FR" dirty="0" err="1" smtClean="0"/>
              <a:t>Lekeux</a:t>
            </a:r>
            <a:r>
              <a:rPr lang="fr-FR" dirty="0" smtClean="0"/>
              <a:t> est une succession de dia sans table de matière </a:t>
            </a:r>
          </a:p>
          <a:p>
            <a:r>
              <a:rPr lang="fr-FR" dirty="0" smtClean="0"/>
              <a:t>Les étudiants ont retranscri</a:t>
            </a:r>
            <a:r>
              <a:rPr lang="fr-FR" baseline="0" dirty="0" smtClean="0"/>
              <a:t>t manuellement les TP, et TD disponibles via e-campus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06A1-5339-4533-B496-1C9569E62A2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67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évènement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06A1-5339-4533-B496-1C9569E62A2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8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29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71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11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6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1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89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64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75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12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87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1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E9E40-EF5B-4619-B2DB-57E3FCE6C3AE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EDDA-28BD-4AC4-ACAF-F2515E6D64A0}" type="slidenum">
              <a:rPr lang="en-GB" smtClean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53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omments" Target="../comments/comment2.xm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-canope.fr/corpus/video/l-excretion-urinaire-41.html" TargetMode="External"/><Relationship Id="rId7" Type="http://schemas.openxmlformats.org/officeDocument/2006/relationships/comments" Target="../comments/commen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equistro.fr/articles/la-fonction-renale" TargetMode="External"/><Relationship Id="rId4" Type="http://schemas.openxmlformats.org/officeDocument/2006/relationships/hyperlink" Target="https://www.youtube.com/watch?v=CTH95gdKbd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115762"/>
            <a:ext cx="6489700" cy="9688638"/>
          </a:xfrm>
          <a:prstGeom prst="rect">
            <a:avLst/>
          </a:prstGeom>
          <a:solidFill>
            <a:srgbClr val="5B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2268891"/>
            <a:ext cx="5829300" cy="3448756"/>
          </a:xfrm>
        </p:spPr>
        <p:txBody>
          <a:bodyPr>
            <a:noAutofit/>
          </a:bodyPr>
          <a:lstStyle/>
          <a:p>
            <a:pPr lvl="0">
              <a:spcBef>
                <a:spcPts val="750"/>
              </a:spcBef>
            </a:pPr>
            <a:r>
              <a:rPr lang="en-GB" sz="60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Fiche de </a:t>
            </a:r>
            <a:r>
              <a:rPr lang="fr-FR" sz="6000" b="1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synthèse</a:t>
            </a:r>
            <a:r>
              <a:rPr lang="en-GB" sz="6000" b="1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n°20</a:t>
            </a:r>
            <a:r>
              <a:rPr lang="en-GB" sz="60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60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GB" sz="6000" b="1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GB" sz="6000" b="1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fr-BE" sz="4000" b="1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Intoxication </a:t>
            </a:r>
            <a:r>
              <a:rPr lang="fr-BE" sz="4000" b="1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à: </a:t>
            </a:r>
            <a:br>
              <a:rPr lang="fr-BE" sz="4000" b="1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fr-BE" sz="4000" dirty="0" err="1">
                <a:solidFill>
                  <a:schemeClr val="bg1"/>
                </a:solidFill>
              </a:rPr>
              <a:t>Principium</a:t>
            </a:r>
            <a:r>
              <a:rPr lang="fr-BE" sz="4000" dirty="0">
                <a:solidFill>
                  <a:schemeClr val="bg1"/>
                </a:solidFill>
              </a:rPr>
              <a:t> </a:t>
            </a:r>
            <a:r>
              <a:rPr lang="fr-BE" sz="4000" dirty="0" err="1">
                <a:solidFill>
                  <a:schemeClr val="bg1"/>
                </a:solidFill>
              </a:rPr>
              <a:t>autem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6300" y="6511044"/>
            <a:ext cx="5143500" cy="2391656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Collectif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d’auteurs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Contribution</a:t>
            </a:r>
          </a:p>
          <a:p>
            <a:r>
              <a:rPr lang="fr-FR" sz="2000" dirty="0" smtClean="0">
                <a:solidFill>
                  <a:schemeClr val="bg1"/>
                </a:solidFill>
              </a:rPr>
              <a:t>Noms des étudiants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2" y="369762"/>
            <a:ext cx="5337676" cy="13724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19" y="8219200"/>
            <a:ext cx="1132563" cy="1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80163" y="8902700"/>
            <a:ext cx="152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Dernière mise à jour:</a:t>
            </a:r>
          </a:p>
          <a:p>
            <a:pPr algn="ctr"/>
            <a:r>
              <a:rPr lang="fr-FR" sz="1200" b="1" dirty="0" smtClean="0">
                <a:solidFill>
                  <a:schemeClr val="bg1"/>
                </a:solidFill>
              </a:rPr>
              <a:t>XX-XX-202X</a:t>
            </a:r>
            <a:endParaRPr lang="fr-F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7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453304" y="1987803"/>
            <a:ext cx="1054565" cy="9440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057400" cy="9906000"/>
          </a:xfrm>
          <a:prstGeom prst="rect">
            <a:avLst/>
          </a:prstGeom>
          <a:solidFill>
            <a:srgbClr val="5B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24127" y="1663700"/>
            <a:ext cx="4605428" cy="114300"/>
          </a:xfrm>
          <a:prstGeom prst="rect">
            <a:avLst/>
          </a:prstGeom>
          <a:solidFill>
            <a:srgbClr val="5B57A2"/>
          </a:solidFill>
          <a:ln>
            <a:solidFill>
              <a:srgbClr val="5B5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7" y="9132764"/>
            <a:ext cx="1711145" cy="4399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ZoneTexte 8"/>
          <p:cNvSpPr txBox="1"/>
          <p:nvPr/>
        </p:nvSpPr>
        <p:spPr>
          <a:xfrm>
            <a:off x="2082800" y="540297"/>
            <a:ext cx="2915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rgbClr val="5B57A2"/>
                </a:solidFill>
              </a:rPr>
              <a:t>Principium</a:t>
            </a:r>
            <a:r>
              <a:rPr lang="fr-FR" sz="2800" b="1" dirty="0">
                <a:solidFill>
                  <a:srgbClr val="5B57A2"/>
                </a:solidFill>
              </a:rPr>
              <a:t> </a:t>
            </a:r>
            <a:r>
              <a:rPr lang="fr-FR" sz="2800" b="1" dirty="0" err="1">
                <a:solidFill>
                  <a:srgbClr val="5B57A2"/>
                </a:solidFill>
              </a:rPr>
              <a:t>autem</a:t>
            </a:r>
            <a:r>
              <a:rPr lang="fr-FR" sz="2800" b="1" dirty="0">
                <a:solidFill>
                  <a:srgbClr val="5B57A2"/>
                </a:solidFill>
              </a:rPr>
              <a:t> </a:t>
            </a:r>
            <a:endParaRPr lang="fr-FR" sz="2800" b="1" dirty="0" smtClean="0">
              <a:solidFill>
                <a:srgbClr val="5B57A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8324" y="4389304"/>
            <a:ext cx="15908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Synthèse en 1 minute:</a:t>
            </a:r>
          </a:p>
          <a:p>
            <a:pPr algn="just"/>
            <a:r>
              <a:rPr lang="fr-BE" sz="1000" dirty="0" err="1">
                <a:solidFill>
                  <a:schemeClr val="bg1"/>
                </a:solidFill>
              </a:rPr>
              <a:t>Principium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autem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unde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latius</a:t>
            </a:r>
            <a:r>
              <a:rPr lang="fr-BE" sz="1000" dirty="0">
                <a:solidFill>
                  <a:schemeClr val="bg1"/>
                </a:solidFill>
              </a:rPr>
              <a:t> se </a:t>
            </a:r>
            <a:r>
              <a:rPr lang="fr-BE" sz="1000" dirty="0" err="1">
                <a:solidFill>
                  <a:schemeClr val="bg1"/>
                </a:solidFill>
              </a:rPr>
              <a:t>funditabat</a:t>
            </a:r>
            <a:r>
              <a:rPr lang="fr-BE" sz="1000" dirty="0">
                <a:solidFill>
                  <a:schemeClr val="bg1"/>
                </a:solidFill>
              </a:rPr>
              <a:t>, </a:t>
            </a:r>
            <a:r>
              <a:rPr lang="fr-BE" sz="1000" dirty="0" err="1">
                <a:solidFill>
                  <a:schemeClr val="bg1"/>
                </a:solidFill>
              </a:rPr>
              <a:t>emersit</a:t>
            </a:r>
            <a:r>
              <a:rPr lang="fr-BE" sz="1000" dirty="0">
                <a:solidFill>
                  <a:schemeClr val="bg1"/>
                </a:solidFill>
              </a:rPr>
              <a:t> ex </a:t>
            </a:r>
            <a:r>
              <a:rPr lang="fr-BE" sz="1000" dirty="0" err="1">
                <a:solidFill>
                  <a:schemeClr val="bg1"/>
                </a:solidFill>
              </a:rPr>
              <a:t>negotio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tali</a:t>
            </a:r>
            <a:r>
              <a:rPr lang="fr-BE" sz="1000" dirty="0">
                <a:solidFill>
                  <a:schemeClr val="bg1"/>
                </a:solidFill>
              </a:rPr>
              <a:t>. </a:t>
            </a:r>
            <a:r>
              <a:rPr lang="fr-BE" sz="1000" dirty="0" err="1">
                <a:solidFill>
                  <a:schemeClr val="bg1"/>
                </a:solidFill>
              </a:rPr>
              <a:t>Chilo</a:t>
            </a:r>
            <a:r>
              <a:rPr lang="fr-BE" sz="1000" dirty="0">
                <a:solidFill>
                  <a:schemeClr val="bg1"/>
                </a:solidFill>
              </a:rPr>
              <a:t> ex </a:t>
            </a:r>
            <a:r>
              <a:rPr lang="fr-BE" sz="1000" dirty="0" err="1">
                <a:solidFill>
                  <a:schemeClr val="bg1"/>
                </a:solidFill>
              </a:rPr>
              <a:t>vicario</a:t>
            </a:r>
            <a:r>
              <a:rPr lang="fr-BE" sz="1000" dirty="0">
                <a:solidFill>
                  <a:schemeClr val="bg1"/>
                </a:solidFill>
              </a:rPr>
              <a:t> et </a:t>
            </a:r>
            <a:r>
              <a:rPr lang="fr-BE" sz="1000" dirty="0" err="1">
                <a:solidFill>
                  <a:schemeClr val="bg1"/>
                </a:solidFill>
              </a:rPr>
              <a:t>coniux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eius</a:t>
            </a:r>
            <a:r>
              <a:rPr lang="fr-BE" sz="1000" dirty="0">
                <a:solidFill>
                  <a:schemeClr val="bg1"/>
                </a:solidFill>
              </a:rPr>
              <a:t> Maxima nomine, </a:t>
            </a:r>
            <a:r>
              <a:rPr lang="fr-BE" sz="1000" dirty="0" err="1">
                <a:solidFill>
                  <a:schemeClr val="bg1"/>
                </a:solidFill>
              </a:rPr>
              <a:t>questi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apud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Olybrium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ea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tempestate</a:t>
            </a:r>
            <a:r>
              <a:rPr lang="fr-BE" sz="1000" dirty="0">
                <a:solidFill>
                  <a:schemeClr val="bg1"/>
                </a:solidFill>
              </a:rPr>
              <a:t> urbi </a:t>
            </a:r>
            <a:r>
              <a:rPr lang="fr-BE" sz="1000" dirty="0" err="1" smtClean="0">
                <a:solidFill>
                  <a:schemeClr val="bg1"/>
                </a:solidFill>
              </a:rPr>
              <a:t>praefectum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Principium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autem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unde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latius</a:t>
            </a:r>
            <a:r>
              <a:rPr lang="fr-BE" sz="1000" dirty="0">
                <a:solidFill>
                  <a:schemeClr val="bg1"/>
                </a:solidFill>
              </a:rPr>
              <a:t> se </a:t>
            </a:r>
            <a:r>
              <a:rPr lang="fr-BE" sz="1000" dirty="0" err="1">
                <a:solidFill>
                  <a:schemeClr val="bg1"/>
                </a:solidFill>
              </a:rPr>
              <a:t>funditabat</a:t>
            </a:r>
            <a:endParaRPr lang="fr-FR" sz="1000" dirty="0" smtClean="0">
              <a:solidFill>
                <a:schemeClr val="bg1"/>
              </a:solidFill>
            </a:endParaRPr>
          </a:p>
          <a:p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400" y="4318000"/>
            <a:ext cx="1651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73127" y="292100"/>
            <a:ext cx="1651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33272" y="1701800"/>
            <a:ext cx="1651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79342" y="279644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>
                <a:solidFill>
                  <a:schemeClr val="bg1"/>
                </a:solidFill>
              </a:rPr>
              <a:t>20</a:t>
            </a:r>
            <a:endParaRPr lang="fr-FR" sz="96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63964" y="9570952"/>
            <a:ext cx="1877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5B57A2"/>
                </a:solidFill>
              </a:rPr>
              <a:t>Fiche de synthèse n°20</a:t>
            </a:r>
            <a:endParaRPr lang="fr-FR" sz="1400" b="1" dirty="0">
              <a:solidFill>
                <a:srgbClr val="5B57A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48438" y="9264658"/>
            <a:ext cx="183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>
                <a:solidFill>
                  <a:srgbClr val="5B57A2"/>
                </a:solidFill>
              </a:rPr>
              <a:t>Sujets connexes</a:t>
            </a:r>
          </a:p>
          <a:p>
            <a:r>
              <a:rPr lang="fr-FR" sz="1000" b="1" dirty="0" smtClean="0">
                <a:solidFill>
                  <a:srgbClr val="5B57A2"/>
                </a:solidFill>
              </a:rPr>
              <a:t>Fiche n°15: </a:t>
            </a:r>
            <a:r>
              <a:rPr lang="fr-FR" sz="1000" b="1" dirty="0" err="1" smtClean="0">
                <a:solidFill>
                  <a:srgbClr val="5B57A2"/>
                </a:solidFill>
              </a:rPr>
              <a:t>blabla</a:t>
            </a:r>
            <a:r>
              <a:rPr lang="fr-FR" sz="1000" b="1" dirty="0" smtClean="0">
                <a:solidFill>
                  <a:srgbClr val="5B57A2"/>
                </a:solidFill>
              </a:rPr>
              <a:t> </a:t>
            </a:r>
            <a:r>
              <a:rPr lang="fr-FR" sz="1000" b="1" dirty="0" err="1" smtClean="0">
                <a:solidFill>
                  <a:srgbClr val="5B57A2"/>
                </a:solidFill>
              </a:rPr>
              <a:t>blabla</a:t>
            </a:r>
            <a:r>
              <a:rPr lang="fr-FR" sz="1000" b="1" dirty="0" smtClean="0">
                <a:solidFill>
                  <a:srgbClr val="5B57A2"/>
                </a:solidFill>
              </a:rPr>
              <a:t> </a:t>
            </a:r>
            <a:r>
              <a:rPr lang="fr-FR" sz="1000" b="1" dirty="0" err="1" smtClean="0">
                <a:solidFill>
                  <a:srgbClr val="5B57A2"/>
                </a:solidFill>
              </a:rPr>
              <a:t>blala</a:t>
            </a:r>
            <a:endParaRPr lang="fr-FR" sz="1000" b="1" dirty="0" smtClean="0">
              <a:solidFill>
                <a:srgbClr val="5B57A2"/>
              </a:solidFill>
            </a:endParaRPr>
          </a:p>
          <a:p>
            <a:r>
              <a:rPr lang="fr-FR" sz="1000" b="1" dirty="0" smtClean="0">
                <a:solidFill>
                  <a:srgbClr val="5B57A2"/>
                </a:solidFill>
              </a:rPr>
              <a:t>Fiche n°21: </a:t>
            </a:r>
            <a:r>
              <a:rPr lang="fr-FR" sz="1000" b="1" dirty="0">
                <a:solidFill>
                  <a:srgbClr val="5B57A2"/>
                </a:solidFill>
              </a:rPr>
              <a:t>: </a:t>
            </a:r>
            <a:r>
              <a:rPr lang="fr-FR" sz="1000" b="1" dirty="0" err="1">
                <a:solidFill>
                  <a:srgbClr val="5B57A2"/>
                </a:solidFill>
              </a:rPr>
              <a:t>blabla</a:t>
            </a:r>
            <a:r>
              <a:rPr lang="fr-FR" sz="1000" b="1" dirty="0">
                <a:solidFill>
                  <a:srgbClr val="5B57A2"/>
                </a:solidFill>
              </a:rPr>
              <a:t> </a:t>
            </a:r>
            <a:r>
              <a:rPr lang="fr-FR" sz="1000" b="1" dirty="0" err="1">
                <a:solidFill>
                  <a:srgbClr val="5B57A2"/>
                </a:solidFill>
              </a:rPr>
              <a:t>blabla</a:t>
            </a:r>
            <a:r>
              <a:rPr lang="fr-FR" sz="1000" b="1" dirty="0">
                <a:solidFill>
                  <a:srgbClr val="5B57A2"/>
                </a:solidFill>
              </a:rPr>
              <a:t> </a:t>
            </a:r>
            <a:r>
              <a:rPr lang="fr-FR" sz="1000" b="1" dirty="0" err="1">
                <a:solidFill>
                  <a:srgbClr val="5B57A2"/>
                </a:solidFill>
              </a:rPr>
              <a:t>blala</a:t>
            </a:r>
            <a:endParaRPr lang="fr-FR" sz="1000" b="1" dirty="0">
              <a:solidFill>
                <a:srgbClr val="5B57A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66680" y="1913966"/>
            <a:ext cx="300221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Source(s) de l’intoxication</a:t>
            </a:r>
          </a:p>
          <a:p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Principium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unde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latius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funditabat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emersit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negotio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tali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Chilo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vicario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coniux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eius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Maxima nomine,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questi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apud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Olybrium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tempestate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urbi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praefectum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Principium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autem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unde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latius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fr-FR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funditabat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068246" y="3077477"/>
            <a:ext cx="4852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Espèces cibles</a:t>
            </a:r>
          </a:p>
          <a:p>
            <a:endParaRPr lang="fr-FR" sz="1400" b="1" dirty="0">
              <a:solidFill>
                <a:srgbClr val="5B57A2"/>
              </a:solidFill>
              <a:latin typeface="Georgia" pitchFamily="18" charset="0"/>
              <a:ea typeface="+mj-ea"/>
              <a:cs typeface="+mj-cs"/>
            </a:endParaRPr>
          </a:p>
          <a:p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2" name="Imag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551" y="7580623"/>
            <a:ext cx="1842401" cy="1610026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4147693" y="7596204"/>
            <a:ext cx="27150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Description des évènements menant au signes d’intoxication</a:t>
            </a:r>
          </a:p>
          <a:p>
            <a:pPr marL="171450" lvl="0" indent="-171450" defTabSz="914400">
              <a:buFont typeface="Wingdings" panose="05000000000000000000" pitchFamily="2" charset="2"/>
              <a:buChar char="Ø"/>
              <a:defRPr/>
            </a:pPr>
            <a:r>
              <a:rPr lang="fr-BE" sz="1100" dirty="0" err="1" smtClean="0">
                <a:solidFill>
                  <a:schemeClr val="bg2">
                    <a:lumMod val="50000"/>
                  </a:schemeClr>
                </a:solidFill>
              </a:rPr>
              <a:t>Principium</a:t>
            </a:r>
            <a:r>
              <a:rPr lang="fr-BE" sz="11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100" dirty="0" err="1">
                <a:solidFill>
                  <a:schemeClr val="bg2">
                    <a:lumMod val="50000"/>
                  </a:schemeClr>
                </a:solidFill>
              </a:rPr>
              <a:t>autem</a:t>
            </a:r>
            <a:r>
              <a:rPr lang="fr-BE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100" dirty="0" err="1">
                <a:solidFill>
                  <a:schemeClr val="bg2">
                    <a:lumMod val="50000"/>
                  </a:schemeClr>
                </a:solidFill>
              </a:rPr>
              <a:t>unde</a:t>
            </a:r>
            <a:r>
              <a:rPr lang="fr-BE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100" dirty="0" err="1">
                <a:solidFill>
                  <a:schemeClr val="bg2">
                    <a:lumMod val="50000"/>
                  </a:schemeClr>
                </a:solidFill>
              </a:rPr>
              <a:t>latius</a:t>
            </a:r>
            <a:r>
              <a:rPr lang="fr-BE" sz="11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fr-BE" sz="1100" dirty="0" err="1">
                <a:solidFill>
                  <a:schemeClr val="bg2">
                    <a:lumMod val="50000"/>
                  </a:schemeClr>
                </a:solidFill>
              </a:rPr>
              <a:t>funditabat</a:t>
            </a:r>
            <a:r>
              <a:rPr lang="fr-BE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BE" sz="1100" dirty="0" err="1">
                <a:solidFill>
                  <a:schemeClr val="bg2">
                    <a:lumMod val="50000"/>
                  </a:schemeClr>
                </a:solidFill>
              </a:rPr>
              <a:t>emersit</a:t>
            </a:r>
            <a:r>
              <a:rPr lang="fr-BE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100" dirty="0" smtClean="0">
                <a:solidFill>
                  <a:schemeClr val="bg2">
                    <a:lumMod val="50000"/>
                  </a:schemeClr>
                </a:solidFill>
              </a:rPr>
              <a:t>ex</a:t>
            </a:r>
          </a:p>
          <a:p>
            <a:pPr marL="171450" indent="-171450" defTabSz="914400">
              <a:buFont typeface="Wingdings" panose="05000000000000000000" pitchFamily="2" charset="2"/>
              <a:buChar char="Ø"/>
              <a:defRPr/>
            </a:pPr>
            <a:r>
              <a:rPr lang="fr-BE" sz="1100" dirty="0" err="1">
                <a:solidFill>
                  <a:schemeClr val="bg2">
                    <a:lumMod val="50000"/>
                  </a:schemeClr>
                </a:solidFill>
              </a:rPr>
              <a:t>Principium</a:t>
            </a:r>
            <a:r>
              <a:rPr lang="fr-BE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100" dirty="0" err="1">
                <a:solidFill>
                  <a:schemeClr val="bg2">
                    <a:lumMod val="50000"/>
                  </a:schemeClr>
                </a:solidFill>
              </a:rPr>
              <a:t>autem</a:t>
            </a:r>
            <a:r>
              <a:rPr lang="fr-BE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100" dirty="0" err="1">
                <a:solidFill>
                  <a:schemeClr val="bg2">
                    <a:lumMod val="50000"/>
                  </a:schemeClr>
                </a:solidFill>
              </a:rPr>
              <a:t>unde</a:t>
            </a:r>
            <a:r>
              <a:rPr lang="fr-BE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100" dirty="0" err="1">
                <a:solidFill>
                  <a:schemeClr val="bg2">
                    <a:lumMod val="50000"/>
                  </a:schemeClr>
                </a:solidFill>
              </a:rPr>
              <a:t>latius</a:t>
            </a:r>
            <a:r>
              <a:rPr lang="fr-BE" sz="11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fr-BE" sz="1100" dirty="0" err="1">
                <a:solidFill>
                  <a:schemeClr val="bg2">
                    <a:lumMod val="50000"/>
                  </a:schemeClr>
                </a:solidFill>
              </a:rPr>
              <a:t>funditabat</a:t>
            </a:r>
            <a:r>
              <a:rPr lang="fr-BE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fr-BE" sz="1100" dirty="0" err="1">
                <a:solidFill>
                  <a:schemeClr val="bg2">
                    <a:lumMod val="50000"/>
                  </a:schemeClr>
                </a:solidFill>
              </a:rPr>
              <a:t>emersit</a:t>
            </a:r>
            <a:r>
              <a:rPr lang="fr-BE" sz="1100" dirty="0">
                <a:solidFill>
                  <a:schemeClr val="bg2">
                    <a:lumMod val="50000"/>
                  </a:schemeClr>
                </a:solidFill>
              </a:rPr>
              <a:t> ex</a:t>
            </a:r>
            <a:endParaRPr lang="fr-FR" sz="11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defTabSz="914400">
              <a:buFont typeface="Wingdings" panose="05000000000000000000" pitchFamily="2" charset="2"/>
              <a:buChar char="Ø"/>
              <a:defRPr/>
            </a:pPr>
            <a:r>
              <a:rPr lang="fr-BE" sz="1100" dirty="0" err="1">
                <a:solidFill>
                  <a:srgbClr val="E7E6E6">
                    <a:lumMod val="50000"/>
                  </a:srgbClr>
                </a:solidFill>
              </a:rPr>
              <a:t>Principium</a:t>
            </a:r>
            <a:r>
              <a:rPr lang="fr-BE" sz="1100" dirty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fr-BE" sz="1100" dirty="0" err="1">
                <a:solidFill>
                  <a:srgbClr val="E7E6E6">
                    <a:lumMod val="50000"/>
                  </a:srgbClr>
                </a:solidFill>
              </a:rPr>
              <a:t>autem</a:t>
            </a:r>
            <a:r>
              <a:rPr lang="fr-BE" sz="1100" dirty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fr-BE" sz="1100" dirty="0" err="1">
                <a:solidFill>
                  <a:srgbClr val="E7E6E6">
                    <a:lumMod val="50000"/>
                  </a:srgbClr>
                </a:solidFill>
              </a:rPr>
              <a:t>unde</a:t>
            </a:r>
            <a:r>
              <a:rPr lang="fr-BE" sz="1100" dirty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fr-BE" sz="1100" dirty="0" err="1">
                <a:solidFill>
                  <a:srgbClr val="E7E6E6">
                    <a:lumMod val="50000"/>
                  </a:srgbClr>
                </a:solidFill>
              </a:rPr>
              <a:t>latius</a:t>
            </a:r>
            <a:r>
              <a:rPr lang="fr-BE" sz="1100" dirty="0">
                <a:solidFill>
                  <a:srgbClr val="E7E6E6">
                    <a:lumMod val="50000"/>
                  </a:srgbClr>
                </a:solidFill>
              </a:rPr>
              <a:t> se </a:t>
            </a:r>
            <a:r>
              <a:rPr lang="fr-BE" sz="1100" dirty="0" err="1">
                <a:solidFill>
                  <a:srgbClr val="E7E6E6">
                    <a:lumMod val="50000"/>
                  </a:srgbClr>
                </a:solidFill>
              </a:rPr>
              <a:t>funditabat</a:t>
            </a:r>
            <a:r>
              <a:rPr lang="fr-BE" sz="1100" dirty="0">
                <a:solidFill>
                  <a:srgbClr val="E7E6E6">
                    <a:lumMod val="50000"/>
                  </a:srgbClr>
                </a:solidFill>
              </a:rPr>
              <a:t>, </a:t>
            </a:r>
            <a:r>
              <a:rPr lang="fr-BE" sz="1100" dirty="0" err="1">
                <a:solidFill>
                  <a:srgbClr val="E7E6E6">
                    <a:lumMod val="50000"/>
                  </a:srgbClr>
                </a:solidFill>
              </a:rPr>
              <a:t>emersit</a:t>
            </a:r>
            <a:r>
              <a:rPr lang="fr-BE" sz="1100" dirty="0">
                <a:solidFill>
                  <a:srgbClr val="E7E6E6">
                    <a:lumMod val="50000"/>
                  </a:srgbClr>
                </a:solidFill>
              </a:rPr>
              <a:t> </a:t>
            </a:r>
            <a:r>
              <a:rPr lang="fr-BE" sz="1100" dirty="0" smtClean="0">
                <a:solidFill>
                  <a:srgbClr val="E7E6E6">
                    <a:lumMod val="50000"/>
                  </a:srgbClr>
                </a:solidFill>
              </a:rPr>
              <a:t>ex</a:t>
            </a:r>
            <a:endParaRPr lang="fr-FR" sz="1100" dirty="0">
              <a:solidFill>
                <a:srgbClr val="E7E6E6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129671" y="7217603"/>
            <a:ext cx="4852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La cascade d’évènements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129229" y="5817124"/>
            <a:ext cx="464722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fr-FR" sz="11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fois ingéré, le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Principium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autem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latius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funditabat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emersit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negotio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tali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Chilo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vicario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coniux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eius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Maxima nomine,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questi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apud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Olybrium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tempestate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urbi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praefectum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Principium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autem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latius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funditabat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Principium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autem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latius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funditabat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emersit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negotio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tali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Chilo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ex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vicario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coniux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eius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Maxima nomine,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questi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apud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Olybrium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tempestate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urbi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praefectum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Principium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autem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latius</a:t>
            </a:r>
            <a:r>
              <a:rPr lang="fr-FR" sz="1100" dirty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fr-FR" sz="1100" dirty="0" err="1" smtClean="0">
                <a:solidFill>
                  <a:prstClr val="black">
                    <a:lumMod val="65000"/>
                    <a:lumOff val="3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funditabat</a:t>
            </a:r>
            <a:endParaRPr lang="fr-FR" sz="1100" dirty="0" smtClean="0">
              <a:solidFill>
                <a:prstClr val="black">
                  <a:lumMod val="65000"/>
                  <a:lumOff val="3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endParaRPr lang="fr-FR" sz="1100" dirty="0">
              <a:solidFill>
                <a:prstClr val="black">
                  <a:lumMod val="65000"/>
                  <a:lumOff val="3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CB64360-A33A-F742-8FF9-5D67229C75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3333CC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254098" y="3560991"/>
            <a:ext cx="737592" cy="579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24"/>
          <p:cNvPicPr>
            <a:picLocks noChangeAspect="1"/>
          </p:cNvPicPr>
          <p:nvPr/>
        </p:nvPicPr>
        <p:blipFill>
          <a:blip r:embed="rId6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5141" y="3538216"/>
            <a:ext cx="814249" cy="60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7" cstate="print">
            <a:duotone>
              <a:srgbClr val="3333C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2841" y="3223358"/>
            <a:ext cx="1259632" cy="91717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ZoneTexte 32"/>
          <p:cNvSpPr txBox="1"/>
          <p:nvPr/>
        </p:nvSpPr>
        <p:spPr>
          <a:xfrm>
            <a:off x="2166680" y="4376954"/>
            <a:ext cx="4647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Organes et systèmes cibles</a:t>
            </a:r>
          </a:p>
          <a:p>
            <a:endParaRPr lang="fr-FR" sz="1400" b="1" dirty="0">
              <a:solidFill>
                <a:srgbClr val="5B57A2"/>
              </a:solidFill>
              <a:latin typeface="Georgia" pitchFamily="18" charset="0"/>
              <a:ea typeface="+mj-ea"/>
              <a:cs typeface="+mj-cs"/>
            </a:endParaRPr>
          </a:p>
          <a:p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1548" y="4723674"/>
            <a:ext cx="485775" cy="55245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19" y="4626227"/>
            <a:ext cx="507682" cy="72668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11" y="4738353"/>
            <a:ext cx="1028471" cy="44808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48" y="4626212"/>
            <a:ext cx="857730" cy="649254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5453304" y="1987803"/>
            <a:ext cx="1054565" cy="839202"/>
            <a:chOff x="5374990" y="1858960"/>
            <a:chExt cx="1054565" cy="839202"/>
          </a:xfrm>
        </p:grpSpPr>
        <p:sp>
          <p:nvSpPr>
            <p:cNvPr id="40" name="Titre 1"/>
            <p:cNvSpPr txBox="1">
              <a:spLocks/>
            </p:cNvSpPr>
            <p:nvPr/>
          </p:nvSpPr>
          <p:spPr bwMode="auto">
            <a:xfrm>
              <a:off x="5374990" y="1858960"/>
              <a:ext cx="1054565" cy="45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5200" b="1" kern="1200">
                  <a:solidFill>
                    <a:srgbClr val="65256E"/>
                  </a:solidFill>
                  <a:latin typeface="Georgia" pitchFamily="18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5pPr>
              <a:lvl6pPr marL="660380" algn="ctr" rtl="0" fontAlgn="base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6pPr>
              <a:lvl7pPr marL="1320759" algn="ctr" rtl="0" fontAlgn="base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7pPr>
              <a:lvl8pPr marL="1981139" algn="ctr" rtl="0" fontAlgn="base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8pPr>
              <a:lvl9pPr marL="2641519" algn="ctr" rtl="0" fontAlgn="base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9pPr>
            </a:lstStyle>
            <a:p>
              <a:pPr algn="ctr"/>
              <a:r>
                <a:rPr lang="fr-FR" sz="900" b="0" dirty="0">
                  <a:solidFill>
                    <a:srgbClr val="5B57A2"/>
                  </a:solidFill>
                </a:rPr>
                <a:t>Nom </a:t>
              </a:r>
              <a:r>
                <a:rPr lang="fr-FR" sz="900" b="0" dirty="0" smtClean="0">
                  <a:solidFill>
                    <a:srgbClr val="5B57A2"/>
                  </a:solidFill>
                </a:rPr>
                <a:t>de la molécule toxique</a:t>
              </a:r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272" y="2260503"/>
              <a:ext cx="786000" cy="437659"/>
            </a:xfrm>
            <a:prstGeom prst="rect">
              <a:avLst/>
            </a:prstGeom>
          </p:spPr>
        </p:pic>
      </p:grpSp>
      <p:sp>
        <p:nvSpPr>
          <p:cNvPr id="34" name="ZoneTexte 33"/>
          <p:cNvSpPr txBox="1"/>
          <p:nvPr/>
        </p:nvSpPr>
        <p:spPr>
          <a:xfrm>
            <a:off x="2129229" y="5573553"/>
            <a:ext cx="4852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Mode </a:t>
            </a:r>
            <a:r>
              <a:rPr lang="fr-FR" sz="1400" b="1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d’action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368" y="-14991"/>
            <a:ext cx="2057400" cy="9906000"/>
          </a:xfrm>
          <a:prstGeom prst="rect">
            <a:avLst/>
          </a:prstGeom>
          <a:solidFill>
            <a:srgbClr val="5B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7" y="9132764"/>
            <a:ext cx="1711145" cy="4399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/>
          <p:cNvSpPr txBox="1"/>
          <p:nvPr/>
        </p:nvSpPr>
        <p:spPr>
          <a:xfrm>
            <a:off x="235961" y="4501927"/>
            <a:ext cx="1941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chemeClr val="bg1"/>
                </a:solidFill>
              </a:rPr>
              <a:t>Synthèse</a:t>
            </a:r>
            <a:r>
              <a:rPr lang="en-GB" sz="1400" b="1" dirty="0" smtClean="0">
                <a:solidFill>
                  <a:schemeClr val="bg1"/>
                </a:solidFill>
              </a:rPr>
              <a:t> en 3 </a:t>
            </a:r>
            <a:r>
              <a:rPr lang="en-GB" sz="1400" b="1" dirty="0" err="1" smtClean="0">
                <a:solidFill>
                  <a:schemeClr val="bg1"/>
                </a:solidFill>
              </a:rPr>
              <a:t>secondes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6400" y="4318000"/>
            <a:ext cx="1651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73127" y="292100"/>
            <a:ext cx="1651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33272" y="1701800"/>
            <a:ext cx="1651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279342" y="279644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solidFill>
                  <a:schemeClr val="bg1"/>
                </a:solidFill>
              </a:rPr>
              <a:t>20</a:t>
            </a:r>
            <a:endParaRPr lang="en-GB" sz="96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63964" y="9570952"/>
            <a:ext cx="1877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5B57A2"/>
                </a:solidFill>
              </a:rPr>
              <a:t>Fiche de </a:t>
            </a:r>
            <a:r>
              <a:rPr lang="en-GB" sz="1400" b="1" dirty="0" err="1" smtClean="0">
                <a:solidFill>
                  <a:srgbClr val="5B57A2"/>
                </a:solidFill>
              </a:rPr>
              <a:t>synthèse</a:t>
            </a:r>
            <a:r>
              <a:rPr lang="en-GB" sz="1400" b="1" dirty="0" smtClean="0">
                <a:solidFill>
                  <a:srgbClr val="5B57A2"/>
                </a:solidFill>
              </a:rPr>
              <a:t> n°20</a:t>
            </a:r>
            <a:endParaRPr lang="en-GB" sz="1400" b="1" dirty="0">
              <a:solidFill>
                <a:srgbClr val="5B57A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42254" y="1607128"/>
            <a:ext cx="465797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Quand</a:t>
            </a:r>
            <a:r>
              <a:rPr lang="en-GB" sz="1400" b="1" dirty="0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GB" sz="1400" b="1" dirty="0" err="1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suspecter</a:t>
            </a:r>
            <a:r>
              <a:rPr lang="en-GB" sz="1400" b="1" dirty="0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GB" sz="1400" b="1" dirty="0" err="1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une</a:t>
            </a:r>
            <a:r>
              <a:rPr lang="en-GB" sz="1400" b="1" dirty="0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 intoxication?</a:t>
            </a:r>
          </a:p>
          <a:p>
            <a:r>
              <a:rPr lang="en-GB" sz="1400" i="1" dirty="0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Les </a:t>
            </a:r>
            <a:r>
              <a:rPr lang="en-GB" sz="1400" i="1" dirty="0" err="1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éléments</a:t>
            </a:r>
            <a:r>
              <a:rPr lang="en-GB" sz="1400" i="1" dirty="0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 </a:t>
            </a:r>
            <a:r>
              <a:rPr lang="en-GB" sz="1400" i="1" dirty="0" err="1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clés</a:t>
            </a:r>
            <a:r>
              <a:rPr lang="en-GB" sz="1400" i="1" dirty="0" smtClean="0">
                <a:solidFill>
                  <a:srgbClr val="5B57A2"/>
                </a:solidFill>
                <a:latin typeface="Georgia" pitchFamily="18" charset="0"/>
                <a:ea typeface="+mj-ea"/>
                <a:cs typeface="+mj-cs"/>
              </a:rPr>
              <a:t>:</a:t>
            </a:r>
          </a:p>
          <a:p>
            <a:endParaRPr lang="en-GB" sz="1400" b="1" dirty="0">
              <a:solidFill>
                <a:srgbClr val="5B57A2"/>
              </a:solidFill>
              <a:latin typeface="Georgia" pitchFamily="18" charset="0"/>
              <a:ea typeface="+mj-ea"/>
              <a:cs typeface="+mj-cs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l’anamnèse: </a:t>
            </a: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rincipium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autem unde latius se funditabat Principium autem unde latius se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funditabat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l’environnement: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rincipium autem unde latius se funditabat Principium autem unde latius se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funditabat</a:t>
            </a:r>
            <a:endParaRPr lang="fr-FR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 signes cliniques: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rincipium autem unde latius se funditabat Principium autem unde latius se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funditabat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 examens complémentaires: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rincipium autem unde latius se funditabat Principium autem unde latius se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funditabat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l’autopsie: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rincipium autem unde latius se funditabat Principium autem unde latius se funditabat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sz="600" b="1" dirty="0">
              <a:solidFill>
                <a:srgbClr val="00206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0" name="Titre 1"/>
          <p:cNvSpPr txBox="1">
            <a:spLocks/>
          </p:cNvSpPr>
          <p:nvPr/>
        </p:nvSpPr>
        <p:spPr bwMode="auto">
          <a:xfrm>
            <a:off x="2103469" y="4299341"/>
            <a:ext cx="4800600" cy="63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200" b="1" kern="1200">
                <a:solidFill>
                  <a:srgbClr val="65256E"/>
                </a:solidFill>
                <a:latin typeface="Georgia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rgbClr val="65256E"/>
                </a:solidFill>
                <a:latin typeface="Georg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rgbClr val="65256E"/>
                </a:solidFill>
                <a:latin typeface="Georg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rgbClr val="65256E"/>
                </a:solidFill>
                <a:latin typeface="Georg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200" b="1">
                <a:solidFill>
                  <a:srgbClr val="65256E"/>
                </a:solidFill>
                <a:latin typeface="Georgia" pitchFamily="18" charset="0"/>
              </a:defRPr>
            </a:lvl5pPr>
            <a:lvl6pPr marL="660380" algn="ctr" rtl="0" fontAlgn="base">
              <a:spcBef>
                <a:spcPct val="0"/>
              </a:spcBef>
              <a:spcAft>
                <a:spcPct val="0"/>
              </a:spcAft>
              <a:defRPr sz="5200" b="1">
                <a:solidFill>
                  <a:srgbClr val="65256E"/>
                </a:solidFill>
                <a:latin typeface="Georgia" pitchFamily="18" charset="0"/>
              </a:defRPr>
            </a:lvl6pPr>
            <a:lvl7pPr marL="1320759" algn="ctr" rtl="0" fontAlgn="base">
              <a:spcBef>
                <a:spcPct val="0"/>
              </a:spcBef>
              <a:spcAft>
                <a:spcPct val="0"/>
              </a:spcAft>
              <a:defRPr sz="5200" b="1">
                <a:solidFill>
                  <a:srgbClr val="65256E"/>
                </a:solidFill>
                <a:latin typeface="Georgia" pitchFamily="18" charset="0"/>
              </a:defRPr>
            </a:lvl7pPr>
            <a:lvl8pPr marL="1981139" algn="ctr" rtl="0" fontAlgn="base">
              <a:spcBef>
                <a:spcPct val="0"/>
              </a:spcBef>
              <a:spcAft>
                <a:spcPct val="0"/>
              </a:spcAft>
              <a:defRPr sz="5200" b="1">
                <a:solidFill>
                  <a:srgbClr val="65256E"/>
                </a:solidFill>
                <a:latin typeface="Georgia" pitchFamily="18" charset="0"/>
              </a:defRPr>
            </a:lvl8pPr>
            <a:lvl9pPr marL="2641519" algn="ctr" rtl="0" fontAlgn="base">
              <a:spcBef>
                <a:spcPct val="0"/>
              </a:spcBef>
              <a:spcAft>
                <a:spcPct val="0"/>
              </a:spcAft>
              <a:defRPr sz="5200" b="1">
                <a:solidFill>
                  <a:srgbClr val="65256E"/>
                </a:solidFill>
                <a:latin typeface="Georgia" pitchFamily="18" charset="0"/>
              </a:defRPr>
            </a:lvl9pPr>
          </a:lstStyle>
          <a:p>
            <a:r>
              <a:rPr lang="fr-FR" sz="1400" dirty="0" smtClean="0">
                <a:solidFill>
                  <a:srgbClr val="5B57A2"/>
                </a:solidFill>
                <a:sym typeface="Wingdings" panose="05000000000000000000" pitchFamily="2" charset="2"/>
              </a:rPr>
              <a:t>Collecte d’échantillons et conservation</a:t>
            </a:r>
          </a:p>
          <a:p>
            <a:pPr algn="ctr"/>
            <a:endParaRPr lang="fr-FR" sz="1400" dirty="0">
              <a:solidFill>
                <a:srgbClr val="5B57A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66982" y="145147"/>
            <a:ext cx="42483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err="1" smtClean="0">
                <a:solidFill>
                  <a:srgbClr val="5B57A2"/>
                </a:solidFill>
                <a:latin typeface="Georgia" pitchFamily="18" charset="0"/>
              </a:rPr>
              <a:t>Quels</a:t>
            </a:r>
            <a:r>
              <a:rPr lang="en-GB" sz="1400" b="1" dirty="0" smtClean="0">
                <a:solidFill>
                  <a:srgbClr val="5B57A2"/>
                </a:solidFill>
                <a:latin typeface="Georgia" pitchFamily="18" charset="0"/>
              </a:rPr>
              <a:t> </a:t>
            </a:r>
            <a:r>
              <a:rPr lang="en-GB" sz="1400" b="1" dirty="0" err="1" smtClean="0">
                <a:solidFill>
                  <a:srgbClr val="5B57A2"/>
                </a:solidFill>
                <a:latin typeface="Georgia" pitchFamily="18" charset="0"/>
              </a:rPr>
              <a:t>sont</a:t>
            </a:r>
            <a:r>
              <a:rPr lang="en-GB" sz="1400" b="1" dirty="0" smtClean="0">
                <a:solidFill>
                  <a:srgbClr val="5B57A2"/>
                </a:solidFill>
                <a:latin typeface="Georgia" pitchFamily="18" charset="0"/>
              </a:rPr>
              <a:t> les </a:t>
            </a:r>
            <a:r>
              <a:rPr lang="en-GB" sz="1400" b="1" dirty="0" err="1" smtClean="0">
                <a:solidFill>
                  <a:srgbClr val="5B57A2"/>
                </a:solidFill>
                <a:latin typeface="Georgia" pitchFamily="18" charset="0"/>
              </a:rPr>
              <a:t>signes</a:t>
            </a:r>
            <a:r>
              <a:rPr lang="en-GB" sz="1400" b="1" dirty="0" smtClean="0">
                <a:solidFill>
                  <a:srgbClr val="5B57A2"/>
                </a:solidFill>
                <a:latin typeface="Georgia" pitchFamily="18" charset="0"/>
              </a:rPr>
              <a:t> </a:t>
            </a:r>
            <a:r>
              <a:rPr lang="en-GB" sz="1400" b="1" dirty="0" err="1" smtClean="0">
                <a:solidFill>
                  <a:srgbClr val="5B57A2"/>
                </a:solidFill>
                <a:latin typeface="Georgia" pitchFamily="18" charset="0"/>
              </a:rPr>
              <a:t>cliniques</a:t>
            </a:r>
            <a:r>
              <a:rPr lang="en-GB" sz="1400" b="1" dirty="0" smtClean="0">
                <a:solidFill>
                  <a:srgbClr val="5B57A2"/>
                </a:solidFill>
                <a:latin typeface="Georgia" pitchFamily="18" charset="0"/>
              </a:rPr>
              <a:t> </a:t>
            </a:r>
            <a:r>
              <a:rPr lang="en-GB" sz="1400" b="1" dirty="0" err="1" smtClean="0">
                <a:solidFill>
                  <a:srgbClr val="5B57A2"/>
                </a:solidFill>
                <a:latin typeface="Georgia" pitchFamily="18" charset="0"/>
              </a:rPr>
              <a:t>attendus</a:t>
            </a:r>
            <a:r>
              <a:rPr lang="en-GB" sz="1400" b="1" dirty="0" smtClean="0">
                <a:solidFill>
                  <a:srgbClr val="5B57A2"/>
                </a:solidFill>
                <a:latin typeface="Georgia" pitchFamily="18" charset="0"/>
              </a:rPr>
              <a:t>?</a:t>
            </a:r>
          </a:p>
          <a:p>
            <a:pPr lvl="0"/>
            <a:endParaRPr lang="en-GB" sz="1400" b="1" dirty="0">
              <a:solidFill>
                <a:srgbClr val="5B57A2"/>
              </a:solidFill>
              <a:latin typeface="Georgia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Principium autem unde latius se funditabat Principium autem unde latius se funditabat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Principium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autem unde latius se funditabat Principium autem unde latius se funditabat</a:t>
            </a:r>
            <a:endParaRPr lang="fr-F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46801" y="4784304"/>
            <a:ext cx="1789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BE" sz="1000" dirty="0" err="1">
                <a:solidFill>
                  <a:schemeClr val="bg1"/>
                </a:solidFill>
              </a:rPr>
              <a:t>Principium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autem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unde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latius</a:t>
            </a:r>
            <a:r>
              <a:rPr lang="fr-BE" sz="1000" dirty="0">
                <a:solidFill>
                  <a:schemeClr val="bg1"/>
                </a:solidFill>
              </a:rPr>
              <a:t> se </a:t>
            </a:r>
            <a:r>
              <a:rPr lang="fr-BE" sz="1000" dirty="0" err="1" smtClean="0">
                <a:solidFill>
                  <a:schemeClr val="bg1"/>
                </a:solidFill>
              </a:rPr>
              <a:t>funditabat</a:t>
            </a:r>
            <a:r>
              <a:rPr lang="fr-BE" sz="1000" dirty="0" smtClean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Principium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autem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unde</a:t>
            </a:r>
            <a:r>
              <a:rPr lang="fr-BE" sz="1000" dirty="0">
                <a:solidFill>
                  <a:schemeClr val="bg1"/>
                </a:solidFill>
              </a:rPr>
              <a:t> </a:t>
            </a:r>
            <a:r>
              <a:rPr lang="fr-BE" sz="1000" dirty="0" err="1">
                <a:solidFill>
                  <a:schemeClr val="bg1"/>
                </a:solidFill>
              </a:rPr>
              <a:t>latius</a:t>
            </a:r>
            <a:r>
              <a:rPr lang="fr-BE" sz="1000" dirty="0">
                <a:solidFill>
                  <a:schemeClr val="bg1"/>
                </a:solidFill>
              </a:rPr>
              <a:t> se </a:t>
            </a:r>
            <a:r>
              <a:rPr lang="fr-BE" sz="1000" dirty="0" err="1">
                <a:solidFill>
                  <a:schemeClr val="bg1"/>
                </a:solidFill>
              </a:rPr>
              <a:t>funditabat</a:t>
            </a:r>
            <a:endParaRPr lang="fr-FR" sz="1000" dirty="0">
              <a:solidFill>
                <a:schemeClr val="bg1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901831" y="7037194"/>
            <a:ext cx="1859611" cy="2467157"/>
            <a:chOff x="4940374" y="6667963"/>
            <a:chExt cx="1859611" cy="2467157"/>
          </a:xfrm>
        </p:grpSpPr>
        <p:sp>
          <p:nvSpPr>
            <p:cNvPr id="24" name="Rectangle 23"/>
            <p:cNvSpPr/>
            <p:nvPr/>
          </p:nvSpPr>
          <p:spPr>
            <a:xfrm>
              <a:off x="4971440" y="6667963"/>
              <a:ext cx="1797478" cy="24108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980352" y="6762098"/>
              <a:ext cx="17796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5B57A2"/>
                  </a:solidFill>
                  <a:latin typeface="Georgia" pitchFamily="18" charset="0"/>
                  <a:ea typeface="+mj-ea"/>
                  <a:cs typeface="+mj-cs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5pPr>
              <a:lvl6pPr marL="660380" algn="ctr" fontAlgn="base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6pPr>
              <a:lvl7pPr marL="1320759" algn="ctr" fontAlgn="base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7pPr>
              <a:lvl8pPr marL="1981139" algn="ctr" fontAlgn="base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8pPr>
              <a:lvl9pPr marL="2641519" algn="ctr" fontAlgn="base">
                <a:spcBef>
                  <a:spcPct val="0"/>
                </a:spcBef>
                <a:spcAft>
                  <a:spcPct val="0"/>
                </a:spcAft>
                <a:defRPr sz="5200" b="1">
                  <a:solidFill>
                    <a:srgbClr val="65256E"/>
                  </a:solidFill>
                  <a:latin typeface="Georgia" pitchFamily="18" charset="0"/>
                </a:defRPr>
              </a:lvl9pPr>
            </a:lstStyle>
            <a:p>
              <a:r>
                <a:rPr lang="fr-FR" dirty="0"/>
                <a:t>Un peu d’histoire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940374" y="7103795"/>
              <a:ext cx="185961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/>
                <a:t>1906 : M. JABOULEY (FR) greffe un rein de chèvre au coude d’une femme</a:t>
              </a:r>
              <a:br>
                <a:rPr lang="fr-FR" sz="900" dirty="0"/>
              </a:br>
              <a:r>
                <a:rPr lang="fr-FR" sz="900" dirty="0" smtClean="0"/>
                <a:t>1933 </a:t>
              </a:r>
              <a:r>
                <a:rPr lang="fr-FR" sz="900" dirty="0"/>
                <a:t>: VORONOY réalise la 1° transplantation de rein de cadavre sur une jeune femme atteinte d’insuffisance rénale</a:t>
              </a:r>
              <a:br>
                <a:rPr lang="fr-FR" sz="900" dirty="0"/>
              </a:br>
              <a:r>
                <a:rPr lang="fr-FR" sz="900" dirty="0" smtClean="0"/>
                <a:t>1950 </a:t>
              </a:r>
              <a:r>
                <a:rPr lang="fr-FR" sz="900" dirty="0"/>
                <a:t>: R. </a:t>
              </a:r>
              <a:r>
                <a:rPr lang="fr-FR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LAWLER</a:t>
              </a:r>
              <a:r>
                <a:rPr lang="fr-FR" sz="900" dirty="0"/>
                <a:t> (USA) greffe un rein mais à la place du rein ôté</a:t>
              </a:r>
              <a:br>
                <a:rPr lang="fr-FR" sz="900" dirty="0"/>
              </a:br>
              <a:r>
                <a:rPr lang="fr-FR" sz="900" dirty="0" smtClean="0"/>
                <a:t>1952 </a:t>
              </a:r>
              <a:r>
                <a:rPr lang="fr-FR" sz="900" dirty="0"/>
                <a:t>: J. HAMBURGER, L.MICHON, N.OECONOMOS, J.VAYSSE (FR) greffent le rein d’un donneur vivant à Marius Renard (de la mère vers le fils</a:t>
              </a:r>
              <a:r>
                <a:rPr lang="fr-FR" sz="900" dirty="0" smtClean="0"/>
                <a:t>)</a:t>
              </a:r>
              <a:endParaRPr lang="fr-FR" sz="900" dirty="0"/>
            </a:p>
          </p:txBody>
        </p:sp>
      </p:grp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441677"/>
              </p:ext>
            </p:extLst>
          </p:nvPr>
        </p:nvGraphicFramePr>
        <p:xfrm>
          <a:off x="2189442" y="4821569"/>
          <a:ext cx="457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3953569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7688699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02051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Nature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Quantité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Instructions particulières</a:t>
                      </a:r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418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dirty="0" err="1" smtClean="0"/>
                        <a:t>xxxxxx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 smtClean="0"/>
                        <a:t>xxxxxxx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Exemple: conserver à température</a:t>
                      </a:r>
                      <a:r>
                        <a:rPr lang="fr-FR" sz="800" baseline="0" dirty="0" smtClean="0"/>
                        <a:t> ambiante</a:t>
                      </a:r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43291"/>
                  </a:ext>
                </a:extLst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2217769" y="6669738"/>
            <a:ext cx="2091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5B57A2"/>
                </a:solidFill>
              </a:defRPr>
            </a:lvl1pPr>
          </a:lstStyle>
          <a:p>
            <a:r>
              <a:rPr lang="en-GB" dirty="0" err="1"/>
              <a:t>Particularité</a:t>
            </a:r>
            <a:r>
              <a:rPr lang="en-GB" dirty="0"/>
              <a:t> </a:t>
            </a:r>
            <a:r>
              <a:rPr lang="en-GB" dirty="0" err="1"/>
              <a:t>d’espèces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15713" y="4561862"/>
            <a:ext cx="1266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srgbClr val="5B57A2"/>
                </a:solidFill>
                <a:latin typeface="Georgia" pitchFamily="18" charset="0"/>
              </a:rPr>
              <a:t>Ante-mortem</a:t>
            </a:r>
            <a:endParaRPr lang="fr-FR" dirty="0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50610"/>
              </p:ext>
            </p:extLst>
          </p:nvPr>
        </p:nvGraphicFramePr>
        <p:xfrm>
          <a:off x="2217769" y="5801879"/>
          <a:ext cx="457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39535696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7688699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02051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Nature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Quantité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Instructions particulières</a:t>
                      </a:r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418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800" dirty="0" err="1" smtClean="0"/>
                        <a:t>xxxxxx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err="1" smtClean="0"/>
                        <a:t>xxxxxxx</a:t>
                      </a:r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 smtClean="0"/>
                        <a:t>Exemple: conserver à température</a:t>
                      </a:r>
                      <a:r>
                        <a:rPr lang="fr-FR" sz="800" baseline="0" dirty="0" smtClean="0"/>
                        <a:t> ambiante</a:t>
                      </a:r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4329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2144040" y="5542172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solidFill>
                  <a:srgbClr val="5B57A2"/>
                </a:solidFill>
                <a:latin typeface="Georgia" pitchFamily="18" charset="0"/>
              </a:rPr>
              <a:t>Post-mortem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2218273" y="7130468"/>
            <a:ext cx="18464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Principium autem unde latius se funditabat </a:t>
            </a:r>
            <a:endParaRPr lang="pt-BR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Principium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autem unde latius se funditabat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Principium autem unde latius se funditabat </a:t>
            </a:r>
            <a:endParaRPr lang="pt-BR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057400" cy="9906000"/>
          </a:xfrm>
          <a:prstGeom prst="rect">
            <a:avLst/>
          </a:prstGeom>
          <a:solidFill>
            <a:srgbClr val="5B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7" y="9132764"/>
            <a:ext cx="1711145" cy="4399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ZoneTexte 1"/>
          <p:cNvSpPr txBox="1"/>
          <p:nvPr/>
        </p:nvSpPr>
        <p:spPr>
          <a:xfrm>
            <a:off x="2125734" y="2739216"/>
            <a:ext cx="429104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5B57A2"/>
                </a:solidFill>
              </a:rPr>
              <a:t>Glossaire</a:t>
            </a:r>
          </a:p>
          <a:p>
            <a:pPr>
              <a:spcAft>
                <a:spcPts val="600"/>
              </a:spcAft>
            </a:pPr>
            <a:r>
              <a:rPr lang="fr-FR" sz="1100" b="1" dirty="0" smtClean="0"/>
              <a:t>Homéostasie: </a:t>
            </a:r>
            <a:r>
              <a:rPr lang="fr-FR" sz="1100" dirty="0" smtClean="0"/>
              <a:t>Maintien de l’équilibre dynamique stable des propriétés physiques et chimiques du milieu intérieur dans lequel baignent les cellules de l’organisme grâce à l’action coordonnée des différents systèmes et appareils de l’organisme</a:t>
            </a:r>
          </a:p>
          <a:p>
            <a:pPr>
              <a:spcAft>
                <a:spcPts val="600"/>
              </a:spcAft>
            </a:pPr>
            <a:r>
              <a:rPr lang="fr-FR" sz="1100" b="1" dirty="0" smtClean="0"/>
              <a:t>Osmose</a:t>
            </a:r>
            <a:r>
              <a:rPr lang="fr-FR" sz="1100" b="1" dirty="0"/>
              <a:t>: </a:t>
            </a:r>
            <a:r>
              <a:rPr lang="fr-FR" sz="1100" dirty="0"/>
              <a:t>Mouvement d’eau à travers une membrane semi-perméable, du compartiment le moins concentré en particules en solution vers le compartiment le plus en particules en solution.</a:t>
            </a:r>
          </a:p>
          <a:p>
            <a:pPr>
              <a:spcAft>
                <a:spcPts val="600"/>
              </a:spcAft>
            </a:pPr>
            <a:r>
              <a:rPr lang="fr-FR" sz="1100" b="1" dirty="0" smtClean="0"/>
              <a:t>Osmolarité: </a:t>
            </a:r>
            <a:r>
              <a:rPr lang="fr-FR" sz="1100" dirty="0" smtClean="0"/>
              <a:t>concentration </a:t>
            </a:r>
            <a:r>
              <a:rPr lang="fr-FR" sz="1100" dirty="0"/>
              <a:t>en substances </a:t>
            </a:r>
            <a:r>
              <a:rPr lang="fr-FR" sz="1100" dirty="0" smtClean="0"/>
              <a:t>dissoutes;</a:t>
            </a:r>
            <a:endParaRPr lang="fr-FR" sz="1100" dirty="0"/>
          </a:p>
          <a:p>
            <a:pPr>
              <a:spcAft>
                <a:spcPts val="600"/>
              </a:spcAft>
            </a:pPr>
            <a:r>
              <a:rPr lang="fr-FR" sz="1100" dirty="0" smtClean="0"/>
              <a:t>l’osmolarité d’une solution est donc le nombre de moles de particules en solution dans 1 litre de solution.  1 </a:t>
            </a:r>
            <a:r>
              <a:rPr lang="fr-FR" sz="1100" dirty="0" err="1" smtClean="0"/>
              <a:t>osmole</a:t>
            </a:r>
            <a:r>
              <a:rPr lang="fr-FR" sz="1100" dirty="0" smtClean="0"/>
              <a:t> (</a:t>
            </a:r>
            <a:r>
              <a:rPr lang="fr-FR" sz="1100" dirty="0" err="1" smtClean="0"/>
              <a:t>osm</a:t>
            </a:r>
            <a:r>
              <a:rPr lang="fr-FR" sz="1100" dirty="0" smtClean="0"/>
              <a:t>) correspond à une mole de particules. </a:t>
            </a:r>
          </a:p>
          <a:p>
            <a:pPr>
              <a:spcAft>
                <a:spcPts val="600"/>
              </a:spcAft>
            </a:pPr>
            <a:r>
              <a:rPr lang="fr-FR" sz="1100" b="1" dirty="0" smtClean="0"/>
              <a:t>Pression </a:t>
            </a:r>
            <a:r>
              <a:rPr lang="fr-FR" sz="1100" b="1" dirty="0"/>
              <a:t>osmotique: </a:t>
            </a:r>
            <a:r>
              <a:rPr lang="fr-FR" sz="1100" dirty="0"/>
              <a:t>La pression osmotique est la pression exercée par les particules en solution, et responsable de l’osmose. </a:t>
            </a:r>
            <a:endParaRPr lang="fr-FR" sz="1100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2147306" y="6311472"/>
            <a:ext cx="1311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5B57A2"/>
                </a:solidFill>
              </a:rPr>
              <a:t>Bibliographie</a:t>
            </a:r>
            <a:endParaRPr lang="en-GB" sz="1600" b="1" dirty="0">
              <a:solidFill>
                <a:srgbClr val="5B57A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127" y="292100"/>
            <a:ext cx="1651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33272" y="1701800"/>
            <a:ext cx="1651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279342" y="279644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solidFill>
                  <a:schemeClr val="bg1"/>
                </a:solidFill>
              </a:rPr>
              <a:t>20</a:t>
            </a:r>
            <a:endParaRPr lang="en-GB" sz="96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963964" y="9570952"/>
            <a:ext cx="1877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5B57A2"/>
                </a:solidFill>
              </a:rPr>
              <a:t>Fiche de </a:t>
            </a:r>
            <a:r>
              <a:rPr lang="en-GB" sz="1400" b="1" dirty="0" err="1" smtClean="0">
                <a:solidFill>
                  <a:srgbClr val="5B57A2"/>
                </a:solidFill>
              </a:rPr>
              <a:t>synthèse</a:t>
            </a:r>
            <a:r>
              <a:rPr lang="en-GB" sz="1400" b="1" dirty="0" smtClean="0">
                <a:solidFill>
                  <a:srgbClr val="5B57A2"/>
                </a:solidFill>
              </a:rPr>
              <a:t> n°20</a:t>
            </a:r>
            <a:endParaRPr lang="en-GB" sz="1400" b="1" dirty="0">
              <a:solidFill>
                <a:srgbClr val="5B57A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8598" y="8121184"/>
            <a:ext cx="4316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dirty="0">
                <a:hlinkClick r:id="rId3"/>
              </a:rPr>
              <a:t>https://</a:t>
            </a:r>
            <a:r>
              <a:rPr lang="fr-BE" sz="1200" dirty="0" smtClean="0">
                <a:hlinkClick r:id="rId3"/>
              </a:rPr>
              <a:t>www.reseau-canope.fr/corpus/video/l-excretion-urinaire-41.html</a:t>
            </a:r>
            <a:endParaRPr lang="fr-BE" sz="1200" dirty="0" smtClean="0"/>
          </a:p>
          <a:p>
            <a:r>
              <a:rPr lang="fr-BE" sz="1200" dirty="0">
                <a:hlinkClick r:id="rId4"/>
              </a:rPr>
              <a:t>https://</a:t>
            </a:r>
            <a:r>
              <a:rPr lang="fr-BE" sz="1200" dirty="0" smtClean="0">
                <a:hlinkClick r:id="rId4"/>
              </a:rPr>
              <a:t>www.youtube.com/watch?v=CTH95gdKbd0</a:t>
            </a:r>
            <a:endParaRPr lang="fr-BE" sz="1200" dirty="0" smtClean="0"/>
          </a:p>
          <a:p>
            <a:r>
              <a:rPr lang="fr-BE" sz="1200" dirty="0">
                <a:hlinkClick r:id="rId5"/>
              </a:rPr>
              <a:t>https://</a:t>
            </a:r>
            <a:r>
              <a:rPr lang="fr-BE" sz="1200" dirty="0" smtClean="0">
                <a:hlinkClick r:id="rId5"/>
              </a:rPr>
              <a:t>www.articles/la-fonction-renale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138598" y="7812880"/>
            <a:ext cx="1662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5B57A2"/>
                </a:solidFill>
              </a:rPr>
              <a:t>Tutoriaux</a:t>
            </a:r>
            <a:r>
              <a:rPr lang="en-GB" sz="1600" b="1" dirty="0" smtClean="0">
                <a:solidFill>
                  <a:srgbClr val="5B57A2"/>
                </a:solidFill>
              </a:rPr>
              <a:t> </a:t>
            </a:r>
            <a:r>
              <a:rPr lang="en-GB" sz="1600" b="1" dirty="0" err="1" smtClean="0">
                <a:solidFill>
                  <a:srgbClr val="5B57A2"/>
                </a:solidFill>
              </a:rPr>
              <a:t>vérifiés</a:t>
            </a:r>
            <a:endParaRPr lang="en-GB" sz="1600" b="1" dirty="0">
              <a:solidFill>
                <a:srgbClr val="5B57A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8598" y="6601519"/>
            <a:ext cx="4550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Bunert, C., Langer, S., Votion, D., </a:t>
            </a:r>
            <a:r>
              <a:rPr lang="fr-FR" sz="800" dirty="0" err="1"/>
              <a:t>Boemer</a:t>
            </a:r>
            <a:r>
              <a:rPr lang="fr-FR" sz="800" dirty="0"/>
              <a:t>, F., Anja, M., Ternes, K., </a:t>
            </a:r>
            <a:r>
              <a:rPr lang="fr-FR" sz="800" dirty="0" err="1"/>
              <a:t>Liesegang</a:t>
            </a:r>
            <a:r>
              <a:rPr lang="fr-FR" sz="800" dirty="0"/>
              <a:t>, A., 2018. </a:t>
            </a:r>
            <a:r>
              <a:rPr lang="fr-FR" sz="800" dirty="0" err="1"/>
              <a:t>Atypical</a:t>
            </a:r>
            <a:r>
              <a:rPr lang="fr-FR" sz="800" dirty="0"/>
              <a:t> </a:t>
            </a:r>
            <a:r>
              <a:rPr lang="fr-FR" sz="800" dirty="0" err="1"/>
              <a:t>myopathy</a:t>
            </a:r>
            <a:r>
              <a:rPr lang="fr-FR" sz="800" dirty="0"/>
              <a:t> in Père David ’ s </a:t>
            </a:r>
            <a:r>
              <a:rPr lang="fr-FR" sz="800" dirty="0" err="1"/>
              <a:t>deer</a:t>
            </a:r>
            <a:r>
              <a:rPr lang="fr-FR" sz="800" dirty="0"/>
              <a:t> ( Elaphurus davidianus ) </a:t>
            </a:r>
            <a:r>
              <a:rPr lang="fr-FR" sz="800" dirty="0" err="1"/>
              <a:t>associated</a:t>
            </a:r>
            <a:r>
              <a:rPr lang="fr-FR" sz="800" dirty="0"/>
              <a:t> </a:t>
            </a:r>
            <a:r>
              <a:rPr lang="fr-FR" sz="800" dirty="0" err="1"/>
              <a:t>with</a:t>
            </a:r>
            <a:r>
              <a:rPr lang="fr-FR" sz="800" dirty="0"/>
              <a:t> ingestion of hypoglycin A 1–11. https://doi.org/10.1093/jas/sky200</a:t>
            </a:r>
          </a:p>
          <a:p>
            <a:r>
              <a:rPr lang="fr-FR" sz="800" dirty="0"/>
              <a:t>Chen, K.K., Anderson, C., </a:t>
            </a:r>
            <a:r>
              <a:rPr lang="fr-FR" sz="800" dirty="0" err="1"/>
              <a:t>Mccowen</a:t>
            </a:r>
            <a:r>
              <a:rPr lang="fr-FR" sz="800" dirty="0"/>
              <a:t>, C., Harris, P.N., 1956. </a:t>
            </a:r>
            <a:r>
              <a:rPr lang="fr-FR" sz="800" dirty="0" err="1"/>
              <a:t>Pharmacologic</a:t>
            </a:r>
            <a:r>
              <a:rPr lang="fr-FR" sz="800" dirty="0"/>
              <a:t> Action </a:t>
            </a:r>
            <a:r>
              <a:rPr lang="fr-FR" sz="800" dirty="0" err="1"/>
              <a:t>og</a:t>
            </a:r>
            <a:r>
              <a:rPr lang="fr-FR" sz="800" dirty="0"/>
              <a:t> Hypoglycin A and B. J. </a:t>
            </a:r>
            <a:r>
              <a:rPr lang="fr-FR" sz="800" dirty="0" err="1"/>
              <a:t>Pharmacol</a:t>
            </a:r>
            <a:r>
              <a:rPr lang="fr-FR" sz="800" dirty="0"/>
              <a:t>. </a:t>
            </a:r>
            <a:r>
              <a:rPr lang="fr-FR" sz="800" dirty="0" err="1"/>
              <a:t>Exp</a:t>
            </a:r>
            <a:r>
              <a:rPr lang="fr-FR" sz="800" dirty="0"/>
              <a:t>. </a:t>
            </a:r>
            <a:r>
              <a:rPr lang="fr-FR" sz="800" dirty="0" err="1"/>
              <a:t>Ther</a:t>
            </a:r>
            <a:r>
              <a:rPr lang="fr-FR" sz="800" dirty="0"/>
              <a:t>. 121, 272–285.</a:t>
            </a:r>
          </a:p>
          <a:p>
            <a:r>
              <a:rPr lang="fr-FR" sz="800" dirty="0" err="1"/>
              <a:t>Cresci</a:t>
            </a:r>
            <a:r>
              <a:rPr lang="fr-FR" sz="800" dirty="0"/>
              <a:t>, G.A., </a:t>
            </a:r>
            <a:r>
              <a:rPr lang="fr-FR" sz="800" dirty="0" err="1"/>
              <a:t>Bawden</a:t>
            </a:r>
            <a:r>
              <a:rPr lang="fr-FR" sz="800" dirty="0"/>
              <a:t>, E., 2015. Gut </a:t>
            </a:r>
            <a:r>
              <a:rPr lang="fr-FR" sz="800" dirty="0" err="1"/>
              <a:t>Microbiome</a:t>
            </a:r>
            <a:r>
              <a:rPr lang="fr-FR" sz="800" dirty="0"/>
              <a:t>: </a:t>
            </a:r>
            <a:r>
              <a:rPr lang="fr-FR" sz="800" dirty="0" err="1"/>
              <a:t>What</a:t>
            </a:r>
            <a:r>
              <a:rPr lang="fr-FR" sz="800" dirty="0"/>
              <a:t> </a:t>
            </a:r>
            <a:r>
              <a:rPr lang="fr-FR" sz="800" dirty="0" err="1"/>
              <a:t>We</a:t>
            </a:r>
            <a:r>
              <a:rPr lang="fr-FR" sz="800" dirty="0"/>
              <a:t> Do and </a:t>
            </a:r>
            <a:r>
              <a:rPr lang="fr-FR" sz="800" dirty="0" err="1"/>
              <a:t>Don’t</a:t>
            </a:r>
            <a:r>
              <a:rPr lang="fr-FR" sz="800" dirty="0"/>
              <a:t> Know. </a:t>
            </a:r>
            <a:r>
              <a:rPr lang="fr-FR" sz="800" dirty="0" err="1"/>
              <a:t>Nutr</a:t>
            </a:r>
            <a:r>
              <a:rPr lang="fr-FR" sz="800" dirty="0"/>
              <a:t>. Clin. </a:t>
            </a:r>
            <a:r>
              <a:rPr lang="fr-FR" sz="800" dirty="0" err="1"/>
              <a:t>Pract</a:t>
            </a:r>
            <a:r>
              <a:rPr lang="fr-FR" sz="800" dirty="0"/>
              <a:t>. 30, 734–46. https://doi.org/10.1177/0884533615609899</a:t>
            </a:r>
          </a:p>
          <a:p>
            <a:r>
              <a:rPr lang="fr-FR" sz="800" dirty="0" err="1"/>
              <a:t>Dai</a:t>
            </a:r>
            <a:r>
              <a:rPr lang="fr-FR" sz="800" dirty="0"/>
              <a:t>, Z.L., Li, X.L., Peng-Bin, X., Zhang, J., Wu, G., Zhu, W.Y., 2012. </a:t>
            </a:r>
            <a:r>
              <a:rPr lang="fr-FR" sz="800" dirty="0" err="1"/>
              <a:t>Metabolism</a:t>
            </a:r>
            <a:r>
              <a:rPr lang="fr-FR" sz="800" dirty="0"/>
              <a:t> of select </a:t>
            </a:r>
            <a:r>
              <a:rPr lang="fr-FR" sz="800" dirty="0" err="1"/>
              <a:t>amino</a:t>
            </a:r>
            <a:r>
              <a:rPr lang="fr-FR" sz="800" dirty="0"/>
              <a:t> </a:t>
            </a:r>
            <a:r>
              <a:rPr lang="fr-FR" sz="800" dirty="0" err="1"/>
              <a:t>acids</a:t>
            </a:r>
            <a:r>
              <a:rPr lang="fr-FR" sz="800" dirty="0"/>
              <a:t> in </a:t>
            </a:r>
            <a:r>
              <a:rPr lang="fr-FR" sz="800" dirty="0" err="1"/>
              <a:t>bacteria</a:t>
            </a:r>
            <a:r>
              <a:rPr lang="fr-FR" sz="800" dirty="0"/>
              <a:t> </a:t>
            </a:r>
            <a:r>
              <a:rPr lang="fr-FR" sz="800" dirty="0" err="1"/>
              <a:t>from</a:t>
            </a:r>
            <a:r>
              <a:rPr lang="fr-FR" sz="800" dirty="0"/>
              <a:t> the </a:t>
            </a:r>
            <a:r>
              <a:rPr lang="fr-FR" sz="800" dirty="0" err="1"/>
              <a:t>pig</a:t>
            </a:r>
            <a:r>
              <a:rPr lang="fr-FR" sz="800" dirty="0"/>
              <a:t> </a:t>
            </a:r>
            <a:r>
              <a:rPr lang="fr-FR" sz="800" dirty="0" err="1"/>
              <a:t>small</a:t>
            </a:r>
            <a:r>
              <a:rPr lang="fr-FR" sz="800" dirty="0"/>
              <a:t> intestine. </a:t>
            </a:r>
            <a:r>
              <a:rPr lang="fr-FR" sz="800" dirty="0" err="1"/>
              <a:t>Amino</a:t>
            </a:r>
            <a:r>
              <a:rPr lang="fr-FR" sz="800" dirty="0"/>
              <a:t> </a:t>
            </a:r>
            <a:r>
              <a:rPr lang="fr-FR" sz="800" dirty="0" err="1"/>
              <a:t>Acids</a:t>
            </a:r>
            <a:r>
              <a:rPr lang="fr-FR" sz="800" dirty="0"/>
              <a:t> 42, 1597–1608.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230527" y="292100"/>
            <a:ext cx="2028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>
                <a:solidFill>
                  <a:srgbClr val="5B57A2"/>
                </a:solidFill>
              </a:rPr>
              <a:t>Trouvailles</a:t>
            </a:r>
            <a:r>
              <a:rPr lang="en-GB" sz="1600" b="1" dirty="0" smtClean="0">
                <a:solidFill>
                  <a:srgbClr val="5B57A2"/>
                </a:solidFill>
              </a:rPr>
              <a:t> </a:t>
            </a:r>
            <a:r>
              <a:rPr lang="en-GB" sz="1600" b="1" dirty="0" err="1" smtClean="0">
                <a:solidFill>
                  <a:srgbClr val="5B57A2"/>
                </a:solidFill>
              </a:rPr>
              <a:t>d’autopsie</a:t>
            </a:r>
            <a:endParaRPr lang="en-GB" sz="1600" b="1" dirty="0">
              <a:solidFill>
                <a:srgbClr val="5B57A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742" y="707487"/>
            <a:ext cx="1778764" cy="1306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59031" y="729748"/>
            <a:ext cx="18464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Principium autem unde latius se funditabat </a:t>
            </a:r>
            <a:endParaRPr lang="pt-BR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Principium 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autem unde latius se funditabat</a:t>
            </a: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Principium autem unde latius se funditabat </a:t>
            </a:r>
            <a:endParaRPr lang="pt-BR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057400" cy="9906000"/>
          </a:xfrm>
          <a:prstGeom prst="rect">
            <a:avLst/>
          </a:prstGeom>
          <a:solidFill>
            <a:srgbClr val="5B57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7" y="9132764"/>
            <a:ext cx="1711145" cy="4399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ZoneTexte 2"/>
          <p:cNvSpPr txBox="1"/>
          <p:nvPr/>
        </p:nvSpPr>
        <p:spPr>
          <a:xfrm>
            <a:off x="2103469" y="279644"/>
            <a:ext cx="2289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5B57A2"/>
                </a:solidFill>
              </a:rPr>
              <a:t>Tester </a:t>
            </a:r>
            <a:r>
              <a:rPr lang="en-GB" sz="1600" b="1" dirty="0" err="1" smtClean="0">
                <a:solidFill>
                  <a:srgbClr val="5B57A2"/>
                </a:solidFill>
              </a:rPr>
              <a:t>vos</a:t>
            </a:r>
            <a:r>
              <a:rPr lang="en-GB" sz="1600" b="1" dirty="0" smtClean="0">
                <a:solidFill>
                  <a:srgbClr val="5B57A2"/>
                </a:solidFill>
              </a:rPr>
              <a:t> </a:t>
            </a:r>
            <a:r>
              <a:rPr lang="en-GB" sz="1600" b="1" dirty="0" err="1" smtClean="0">
                <a:solidFill>
                  <a:srgbClr val="5B57A2"/>
                </a:solidFill>
              </a:rPr>
              <a:t>connaissances</a:t>
            </a:r>
            <a:endParaRPr lang="en-GB" sz="1600" b="1" dirty="0">
              <a:solidFill>
                <a:srgbClr val="5B57A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057400" y="6472535"/>
            <a:ext cx="4784450" cy="400110"/>
          </a:xfrm>
          <a:prstGeom prst="rect">
            <a:avLst/>
          </a:prstGeom>
          <a:solidFill>
            <a:srgbClr val="5B57A2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Pour </a:t>
            </a:r>
            <a:r>
              <a:rPr lang="en-GB" sz="2000" b="1" dirty="0" err="1" smtClean="0">
                <a:solidFill>
                  <a:schemeClr val="bg1"/>
                </a:solidFill>
              </a:rPr>
              <a:t>aller</a:t>
            </a:r>
            <a:r>
              <a:rPr lang="en-GB" sz="2000" b="1" dirty="0" smtClean="0">
                <a:solidFill>
                  <a:schemeClr val="bg1"/>
                </a:solidFill>
              </a:rPr>
              <a:t> plus loin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127" y="292100"/>
            <a:ext cx="1651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33272" y="1701800"/>
            <a:ext cx="1651000" cy="76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/>
          <p:cNvSpPr txBox="1"/>
          <p:nvPr/>
        </p:nvSpPr>
        <p:spPr>
          <a:xfrm>
            <a:off x="279342" y="279644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b="1" dirty="0" smtClean="0">
                <a:solidFill>
                  <a:schemeClr val="bg1"/>
                </a:solidFill>
              </a:rPr>
              <a:t>20</a:t>
            </a:r>
            <a:endParaRPr lang="en-GB" sz="96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963964" y="9570952"/>
            <a:ext cx="1877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5B57A2"/>
                </a:solidFill>
              </a:rPr>
              <a:t>Fiche de </a:t>
            </a:r>
            <a:r>
              <a:rPr lang="en-GB" sz="1400" b="1" dirty="0" err="1" smtClean="0">
                <a:solidFill>
                  <a:srgbClr val="5B57A2"/>
                </a:solidFill>
              </a:rPr>
              <a:t>synthèse</a:t>
            </a:r>
            <a:r>
              <a:rPr lang="en-GB" sz="1400" b="1" dirty="0" smtClean="0">
                <a:solidFill>
                  <a:srgbClr val="5B57A2"/>
                </a:solidFill>
              </a:rPr>
              <a:t> n°20</a:t>
            </a:r>
            <a:endParaRPr lang="en-GB" sz="1400" b="1" dirty="0">
              <a:solidFill>
                <a:srgbClr val="5B57A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69" y="618198"/>
            <a:ext cx="4549956" cy="44051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164" y="4658477"/>
            <a:ext cx="1546843" cy="16832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876" y="7003499"/>
            <a:ext cx="3082224" cy="24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926</Words>
  <Application>Microsoft Office PowerPoint</Application>
  <PresentationFormat>Format A4 (210 x 297 mm)</PresentationFormat>
  <Paragraphs>95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Times New Roman</vt:lpstr>
      <vt:lpstr>Wingdings</vt:lpstr>
      <vt:lpstr>Thème Office</vt:lpstr>
      <vt:lpstr>Fiche de synthèse n°20  Intoxication à:  Principium autem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Votion Dominique</dc:creator>
  <cp:lastModifiedBy>Votion Dominique</cp:lastModifiedBy>
  <cp:revision>43</cp:revision>
  <dcterms:created xsi:type="dcterms:W3CDTF">2019-08-14T07:24:16Z</dcterms:created>
  <dcterms:modified xsi:type="dcterms:W3CDTF">2020-09-21T11:42:13Z</dcterms:modified>
</cp:coreProperties>
</file>