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591" r:id="rId3"/>
    <p:sldId id="592" r:id="rId4"/>
    <p:sldId id="593" r:id="rId5"/>
    <p:sldId id="594" r:id="rId6"/>
    <p:sldId id="601" r:id="rId7"/>
    <p:sldId id="595" r:id="rId8"/>
    <p:sldId id="596" r:id="rId9"/>
    <p:sldId id="597" r:id="rId10"/>
    <p:sldId id="600" r:id="rId11"/>
    <p:sldId id="598" r:id="rId12"/>
    <p:sldId id="599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82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1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1D506-780D-E64F-BB0D-A515587569EC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3111F-365C-B248-80D2-B27E8018F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445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24A97-357F-0F44-9932-4FC321EC6938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126F1-B1C3-B64D-8B63-9EB0BB89BF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681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B54B31A-B3D8-0147-AEED-AE162112A4C2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BE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B2D6-71AB-184D-93FC-17595A9D9EE0}" type="datetime1">
              <a:rPr lang="fr-BE" smtClean="0"/>
              <a:t>21/12/21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nl-BE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56B7-C3E7-F243-99AF-AA35DC6CCD88}" type="datetime1">
              <a:rPr lang="fr-BE" smtClean="0"/>
              <a:t>21/12/21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nl-BE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7F6B-892E-074F-9F50-D552F397D576}" type="datetime1">
              <a:rPr lang="fr-BE" smtClean="0"/>
              <a:t>21/12/21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30B-483F-D640-8AE8-1D67CAAF051E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239B-B0C5-4448-B854-1397ECD9CF02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1EBB-AE86-4A4C-9AE6-CD6422F2C9B0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52F2CEFF-03C8-5048-BDC0-558815AA7685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nl-BE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BE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D4E7-CA7A-BE42-BA4C-32DF01B0DB3E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57-F8CF-714D-8A7E-1E1F72768D56}" type="datetime1">
              <a:rPr lang="fr-BE" smtClean="0"/>
              <a:t>21/12/21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1647-EC8A-2247-B415-BEDDC36A59A7}" type="datetime1">
              <a:rPr lang="fr-BE" smtClean="0"/>
              <a:t>21/12/21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220-1703-F14D-9FEE-3B018339E757}" type="datetime1">
              <a:rPr lang="fr-BE" smtClean="0"/>
              <a:t>21/12/21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9F78-2F29-0445-AD44-7C36D242ACE8}" type="datetime1">
              <a:rPr lang="fr-BE" smtClean="0"/>
              <a:t>21/12/21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BE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BB8C-F128-DB4D-B4BE-197849F40EC2}" type="datetime1">
              <a:rPr lang="fr-BE" smtClean="0"/>
              <a:t>21/12/21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4E95693-FABD-164C-BAFE-F355F378B394}" type="datetime1">
              <a:rPr lang="fr-BE" smtClean="0"/>
              <a:t>21/12/21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AEB9AF6-C444-3C42-A747-0DDD1727594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Démocratie au XXIe siècle?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UTAN</a:t>
            </a:r>
          </a:p>
          <a:p>
            <a:r>
              <a:rPr lang="fr-FR" dirty="0"/>
              <a:t>Pierre </a:t>
            </a:r>
            <a:r>
              <a:rPr lang="fr-FR" dirty="0" err="1"/>
              <a:t>Verjans</a:t>
            </a:r>
            <a:r>
              <a:rPr lang="fr-FR" dirty="0"/>
              <a:t>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4363830"/>
            <a:ext cx="2857500" cy="742950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6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A09AD-E38B-9840-8BC6-024DEEEA9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Nouvelles menaces?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B66BB6-86F5-2B4B-BF32-4ED14AA80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partie</a:t>
            </a:r>
          </a:p>
          <a:p>
            <a:pPr marL="0" indent="0">
              <a:buNone/>
            </a:pPr>
            <a:r>
              <a:rPr lang="fr-FR" dirty="0"/>
              <a:t>		mais toujours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		réticences au poids des urnes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CB8851-D116-B448-927D-4D7D82CA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5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798A7-5BEC-5B42-B102-65AF447B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C42456-4E2A-C645-A87A-1056FBE3E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Evolution des modalités de mobilisation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87AC79-1DD8-844C-91B4-0D65745D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7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CB0E468-DE1B-3243-8AAD-0D7CCB59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C7679C-6000-6648-A164-6E2928B169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Des questions? Un débat?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DA2C60-FA9A-6E4B-B0B6-E45969BB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93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Modèle démocratique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/>
              <a:t>Contestation:</a:t>
            </a:r>
          </a:p>
          <a:p>
            <a:pPr marL="0" indent="0">
              <a:buNone/>
            </a:pPr>
            <a:r>
              <a:rPr lang="fr-BE" dirty="0"/>
              <a:t>	Extérieur: sociétés totalitaires et </a:t>
            </a:r>
            <a:r>
              <a:rPr lang="fr-BE" dirty="0" err="1"/>
              <a:t>illibérales</a:t>
            </a:r>
            <a:r>
              <a:rPr lang="fr-BE" dirty="0"/>
              <a:t>. </a:t>
            </a:r>
          </a:p>
          <a:p>
            <a:pPr marL="0" indent="0">
              <a:buNone/>
            </a:pPr>
            <a:r>
              <a:rPr lang="fr-BE" dirty="0"/>
              <a:t>	Intérieur: gouvernants </a:t>
            </a:r>
            <a:r>
              <a:rPr lang="fr-BE" dirty="0" err="1"/>
              <a:t>récalctitrants</a:t>
            </a:r>
            <a:r>
              <a:rPr lang="fr-BE" dirty="0"/>
              <a:t>, mouvements populaires.</a:t>
            </a:r>
          </a:p>
          <a:p>
            <a:pPr marL="0" indent="0">
              <a:buNone/>
            </a:pPr>
            <a:r>
              <a:rPr lang="fr-BE" dirty="0"/>
              <a:t>	Réseaux sociaux et individualisme</a:t>
            </a:r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72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971E5-6657-F140-81FA-A5B52810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Démocratie ou systèmes représentatifs?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F2A976-08B9-7047-8964-FEAE9F679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Démos </a:t>
            </a:r>
            <a:r>
              <a:rPr lang="fr-FR" dirty="0" err="1"/>
              <a:t>cratein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Pouvoir au peuple</a:t>
            </a:r>
          </a:p>
          <a:p>
            <a:pPr lvl="2"/>
            <a:r>
              <a:rPr lang="fr-FR" dirty="0"/>
              <a:t>=&gt; qui décide?</a:t>
            </a:r>
          </a:p>
          <a:p>
            <a:pPr lvl="2"/>
            <a:r>
              <a:rPr lang="fr-FR" dirty="0"/>
              <a:t>=&gt; qui applique la décision?</a:t>
            </a:r>
          </a:p>
          <a:p>
            <a:pPr lvl="2"/>
            <a:r>
              <a:rPr lang="fr-FR" dirty="0"/>
              <a:t>En cas de doute, qui tranche?</a:t>
            </a:r>
          </a:p>
          <a:p>
            <a:r>
              <a:rPr lang="fr-FR" dirty="0"/>
              <a:t>=&gt; séparation des pouvoirs: </a:t>
            </a:r>
          </a:p>
          <a:p>
            <a:pPr lvl="1"/>
            <a:r>
              <a:rPr lang="fr-FR" dirty="0"/>
              <a:t>Délibératif élu</a:t>
            </a:r>
          </a:p>
          <a:p>
            <a:pPr lvl="1"/>
            <a:r>
              <a:rPr lang="fr-FR" dirty="0"/>
              <a:t>Exécutif contrôlé par les élus</a:t>
            </a:r>
          </a:p>
          <a:p>
            <a:pPr lvl="1"/>
            <a:r>
              <a:rPr lang="fr-FR" dirty="0"/>
              <a:t>Judiciaire nommés et promus…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ED82E0-6EC3-1E4C-8F0A-A2AE82E3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45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AFC3C-4C87-2D47-8265-FD9FC1E1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Systèmes représentatifs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C4DC51-C2A5-EB41-9FFF-B6188962A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 principes:</a:t>
            </a:r>
          </a:p>
          <a:p>
            <a:endParaRPr lang="fr-FR" dirty="0"/>
          </a:p>
          <a:p>
            <a:pPr lvl="1"/>
            <a:r>
              <a:rPr lang="fr-FR" dirty="0"/>
              <a:t>Réitération des élections</a:t>
            </a:r>
          </a:p>
          <a:p>
            <a:pPr lvl="1"/>
            <a:r>
              <a:rPr lang="fr-FR" dirty="0"/>
              <a:t>Liberté de l’opinion publique</a:t>
            </a:r>
          </a:p>
          <a:p>
            <a:pPr lvl="1"/>
            <a:r>
              <a:rPr lang="fr-FR" dirty="0"/>
              <a:t>Liberté des gouvernants pendant leur mandat</a:t>
            </a:r>
          </a:p>
          <a:p>
            <a:pPr lvl="1"/>
            <a:r>
              <a:rPr lang="fr-FR" dirty="0"/>
              <a:t>Décisions prises après délibérations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C4196F-AA33-CE4C-BB85-28F8AC86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82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24A6F-0D7B-3E4F-9C75-40887B4A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dans le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1C138D-F3E7-1B43-B8CD-D1358D17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Parlementarisme</a:t>
            </a:r>
          </a:p>
          <a:p>
            <a:pPr lvl="1"/>
            <a:r>
              <a:rPr lang="fr-FR" dirty="0"/>
              <a:t>Suffrage censitaire ou capacitaire</a:t>
            </a:r>
          </a:p>
          <a:p>
            <a:r>
              <a:rPr lang="fr-FR" dirty="0"/>
              <a:t>Démocratie de partis</a:t>
            </a:r>
          </a:p>
          <a:p>
            <a:pPr lvl="1"/>
            <a:r>
              <a:rPr lang="fr-FR" dirty="0"/>
              <a:t>Suffrage universel et discipline de partis</a:t>
            </a:r>
          </a:p>
          <a:p>
            <a:pPr lvl="1"/>
            <a:endParaRPr lang="fr-FR" dirty="0"/>
          </a:p>
          <a:p>
            <a:r>
              <a:rPr lang="fr-FR" dirty="0"/>
              <a:t>Démocratie du public</a:t>
            </a:r>
          </a:p>
          <a:p>
            <a:pPr lvl="1"/>
            <a:r>
              <a:rPr lang="fr-FR" dirty="0"/>
              <a:t>Médias et nouveaux réseaux sociaux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B54FEF-FF59-6943-BC94-38F56EB6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90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0329F-5AD4-964F-B6B5-F79C47AD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Division du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1AD261-BC0A-8349-BBCD-23922431E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Séparation des fonctions professionnelles</a:t>
            </a:r>
          </a:p>
          <a:p>
            <a:r>
              <a:rPr lang="fr-FR" dirty="0"/>
              <a:t>Séparation des fonctions politiques:</a:t>
            </a:r>
          </a:p>
          <a:p>
            <a:endParaRPr lang="fr-FR" dirty="0"/>
          </a:p>
          <a:p>
            <a:pPr lvl="1"/>
            <a:r>
              <a:rPr lang="fr-FR" dirty="0"/>
              <a:t>Le représentant</a:t>
            </a:r>
          </a:p>
          <a:p>
            <a:pPr lvl="1"/>
            <a:r>
              <a:rPr lang="fr-FR" dirty="0"/>
              <a:t>Le représenté</a:t>
            </a:r>
          </a:p>
          <a:p>
            <a:pPr lvl="1"/>
            <a:endParaRPr lang="fr-FR" dirty="0"/>
          </a:p>
          <a:p>
            <a:r>
              <a:rPr lang="fr-FR" dirty="0"/>
              <a:t>Libéralisme:  marché // élections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9C3E50-4554-5C44-9144-DB1F92BA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20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BA73EB-D4F2-4B42-A7FA-D534ED69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Contestations externes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70808-E2B5-3C41-945D-112C618DE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Autoritarismes, totalitarismes</a:t>
            </a:r>
          </a:p>
          <a:p>
            <a:pPr lvl="1"/>
            <a:r>
              <a:rPr lang="fr-FR" dirty="0"/>
              <a:t>Opposés au système représentatif depuis 200 ans</a:t>
            </a:r>
          </a:p>
          <a:p>
            <a:pPr lvl="1"/>
            <a:endParaRPr lang="fr-FR" dirty="0"/>
          </a:p>
          <a:p>
            <a:r>
              <a:rPr lang="fr-FR" dirty="0" err="1"/>
              <a:t>Illibéralisme</a:t>
            </a:r>
            <a:endParaRPr lang="fr-FR" dirty="0"/>
          </a:p>
          <a:p>
            <a:pPr lvl="1"/>
            <a:r>
              <a:rPr lang="fr-FR" dirty="0"/>
              <a:t>Dirigeants adhérents sans conviction aux principes représentatifs: </a:t>
            </a:r>
            <a:r>
              <a:rPr lang="fr-FR" dirty="0" err="1"/>
              <a:t>Orban</a:t>
            </a:r>
            <a:r>
              <a:rPr lang="fr-FR" dirty="0"/>
              <a:t>, </a:t>
            </a:r>
            <a:r>
              <a:rPr lang="fr-FR" dirty="0" err="1"/>
              <a:t>Trump</a:t>
            </a:r>
            <a:r>
              <a:rPr lang="fr-FR" dirty="0"/>
              <a:t>, </a:t>
            </a:r>
            <a:r>
              <a:rPr lang="fr-FR" dirty="0" err="1"/>
              <a:t>Bolsonaro</a:t>
            </a:r>
            <a:r>
              <a:rPr lang="fr-FR" dirty="0"/>
              <a:t>, etc.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1DC44E-CD46-A04D-8080-4E091BC9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5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1DEC6-DB0C-5749-A5AC-B692EF21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Contestations internes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CD7204-C2F1-6146-AA17-5D438D56F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Dirigeants récalcitrants: tentation plébiscite</a:t>
            </a:r>
          </a:p>
          <a:p>
            <a:r>
              <a:rPr lang="fr-FR" dirty="0"/>
              <a:t>Mouvements contestataires</a:t>
            </a:r>
          </a:p>
          <a:p>
            <a:pPr lvl="1"/>
            <a:r>
              <a:rPr lang="fr-FR" dirty="0" err="1"/>
              <a:t>Indignados</a:t>
            </a:r>
            <a:endParaRPr lang="fr-FR" dirty="0"/>
          </a:p>
          <a:p>
            <a:pPr lvl="1"/>
            <a:r>
              <a:rPr lang="fr-FR" dirty="0"/>
              <a:t>Gilets jaunes</a:t>
            </a:r>
          </a:p>
          <a:p>
            <a:pPr lvl="1"/>
            <a:r>
              <a:rPr lang="fr-FR" dirty="0"/>
              <a:t>Opposants à des mesures concrètes</a:t>
            </a:r>
          </a:p>
          <a:p>
            <a:pPr lvl="1"/>
            <a:r>
              <a:rPr lang="fr-FR" dirty="0"/>
              <a:t>Tentation anarchiste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E4FB3D-1874-C042-B70F-94BB5686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3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F7636-E525-2849-82B3-33C882314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4ADB1-5C93-3640-8B10-00928CE1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Liberté individuelle:</a:t>
            </a:r>
          </a:p>
          <a:p>
            <a:pPr lvl="1"/>
            <a:r>
              <a:rPr lang="fr-FR" dirty="0"/>
              <a:t>Individualisme et liberté de mouvement</a:t>
            </a:r>
          </a:p>
          <a:p>
            <a:pPr lvl="1"/>
            <a:r>
              <a:rPr lang="fr-FR" dirty="0"/>
              <a:t>Individualisme et liberté de communication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Réseaux sociaux: </a:t>
            </a:r>
          </a:p>
          <a:p>
            <a:pPr lvl="2"/>
            <a:r>
              <a:rPr lang="fr-FR" dirty="0"/>
              <a:t>communication sans contrôle apparent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B101A8-A31B-E24E-B2E3-73A2A86D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067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9703</TotalTime>
  <Words>251</Words>
  <Application>Microsoft Macintosh PowerPoint</Application>
  <PresentationFormat>Affichage à l'écran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Brush Script MT</vt:lpstr>
      <vt:lpstr>Arial</vt:lpstr>
      <vt:lpstr>Calibri</vt:lpstr>
      <vt:lpstr>Calisto MT</vt:lpstr>
      <vt:lpstr>Capital</vt:lpstr>
      <vt:lpstr>Démocratie au XXIe siècle?</vt:lpstr>
      <vt:lpstr>Modèle démocratique</vt:lpstr>
      <vt:lpstr>Démocratie ou systèmes représentatifs?</vt:lpstr>
      <vt:lpstr>Systèmes représentatifs</vt:lpstr>
      <vt:lpstr>Evolution dans le temps</vt:lpstr>
      <vt:lpstr>Division du travail</vt:lpstr>
      <vt:lpstr>Contestations externes</vt:lpstr>
      <vt:lpstr>Contestations internes</vt:lpstr>
      <vt:lpstr>Causes</vt:lpstr>
      <vt:lpstr>Nouvelles menaces?</vt:lpstr>
      <vt:lpstr>Conclusion</vt:lpstr>
      <vt:lpstr>Merci de votre attention</vt:lpstr>
    </vt:vector>
  </TitlesOfParts>
  <Company>ULg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 vadis? Belgique: situation et itinérance</dc:title>
  <dc:creator>Pierre Verjans</dc:creator>
  <cp:lastModifiedBy>Verjans Pierre</cp:lastModifiedBy>
  <cp:revision>80</cp:revision>
  <dcterms:created xsi:type="dcterms:W3CDTF">2017-10-03T14:30:48Z</dcterms:created>
  <dcterms:modified xsi:type="dcterms:W3CDTF">2021-12-21T17:03:29Z</dcterms:modified>
</cp:coreProperties>
</file>