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256" r:id="rId2"/>
    <p:sldId id="591" r:id="rId3"/>
    <p:sldId id="592" r:id="rId4"/>
    <p:sldId id="593" r:id="rId5"/>
    <p:sldId id="594" r:id="rId6"/>
    <p:sldId id="601" r:id="rId7"/>
    <p:sldId id="595" r:id="rId8"/>
    <p:sldId id="596" r:id="rId9"/>
    <p:sldId id="597" r:id="rId10"/>
    <p:sldId id="600" r:id="rId11"/>
    <p:sldId id="598" r:id="rId12"/>
    <p:sldId id="599" r:id="rId13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Style moyen 4 - Accentuation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9882"/>
    <p:restoredTop sz="94681"/>
  </p:normalViewPr>
  <p:slideViewPr>
    <p:cSldViewPr snapToGrid="0" snapToObjects="1">
      <p:cViewPr varScale="1">
        <p:scale>
          <a:sx n="107" d="100"/>
          <a:sy n="107" d="100"/>
        </p:scale>
        <p:origin x="1136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51D506-780D-E64F-BB0D-A515587569EC}" type="datetimeFigureOut">
              <a:rPr lang="fr-FR" smtClean="0"/>
              <a:t>21/12/2021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73111F-365C-B248-80D2-B27E8018F9F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714456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624A97-357F-0F44-9932-4FC321EC6938}" type="datetimeFigureOut">
              <a:rPr lang="fr-FR" smtClean="0"/>
              <a:t>21/12/2021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BE"/>
              <a:t>Cliquez pour modifier les styles du texte du masque</a:t>
            </a:r>
          </a:p>
          <a:p>
            <a:pPr lvl="1"/>
            <a:r>
              <a:rPr lang="nl-BE"/>
              <a:t>Deuxième niveau</a:t>
            </a:r>
          </a:p>
          <a:p>
            <a:pPr lvl="2"/>
            <a:r>
              <a:rPr lang="nl-BE"/>
              <a:t>Troisième niveau</a:t>
            </a:r>
          </a:p>
          <a:p>
            <a:pPr lvl="3"/>
            <a:r>
              <a:rPr lang="nl-BE"/>
              <a:t>Quatrième niveau</a:t>
            </a:r>
          </a:p>
          <a:p>
            <a:pPr lvl="4"/>
            <a:r>
              <a:rPr lang="nl-BE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A126F1-B1C3-B64D-8B63-9EB0BB89BFB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0968110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486873" y="411480"/>
            <a:ext cx="8170254" cy="6035040"/>
            <a:chOff x="486873" y="411480"/>
            <a:chExt cx="8170254" cy="6035040"/>
          </a:xfrm>
        </p:grpSpPr>
        <p:sp>
          <p:nvSpPr>
            <p:cNvPr id="8" name="Rectangle 7"/>
            <p:cNvSpPr/>
            <p:nvPr/>
          </p:nvSpPr>
          <p:spPr>
            <a:xfrm>
              <a:off x="486873" y="411480"/>
              <a:ext cx="8170254" cy="60350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>
              <a:spLocks/>
            </p:cNvSpPr>
            <p:nvPr/>
          </p:nvSpPr>
          <p:spPr>
            <a:xfrm>
              <a:off x="562843" y="475488"/>
              <a:ext cx="7982712" cy="5888736"/>
            </a:xfrm>
            <a:prstGeom prst="rect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cxnSp>
          <p:nvCxnSpPr>
            <p:cNvPr id="15" name="Straight Connector 14"/>
            <p:cNvCxnSpPr/>
            <p:nvPr/>
          </p:nvCxnSpPr>
          <p:spPr>
            <a:xfrm>
              <a:off x="562842" y="6133646"/>
              <a:ext cx="7982712" cy="1472"/>
            </a:xfrm>
            <a:prstGeom prst="line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7" name="Rectangle 16"/>
            <p:cNvSpPr/>
            <p:nvPr/>
          </p:nvSpPr>
          <p:spPr>
            <a:xfrm>
              <a:off x="562843" y="457200"/>
              <a:ext cx="7982712" cy="25786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3950"/>
            <a:ext cx="7342188" cy="1924050"/>
          </a:xfrm>
        </p:spPr>
        <p:txBody>
          <a:bodyPr anchor="b" anchorCtr="0">
            <a:noAutofit/>
          </a:bodyPr>
          <a:lstStyle>
            <a:lvl1pPr>
              <a:defRPr sz="540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BE"/>
              <a:t>Cliquez et modifiez le titre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429000"/>
            <a:ext cx="7342188" cy="1752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BE"/>
              <a:t>Cliquez pour modifier le style des sous-titres du masque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73741" y="6122894"/>
            <a:ext cx="2133600" cy="259317"/>
          </a:xfrm>
        </p:spPr>
        <p:txBody>
          <a:bodyPr/>
          <a:lstStyle/>
          <a:p>
            <a:fld id="{3B54B31A-B3D8-0147-AEED-AE162112A4C2}" type="datetime1">
              <a:rPr lang="fr-BE" smtClean="0"/>
              <a:t>21/12/21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38800" y="6122894"/>
            <a:ext cx="2895600" cy="257810"/>
          </a:xfr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191000" y="6122894"/>
            <a:ext cx="762000" cy="271463"/>
          </a:xfrm>
        </p:spPr>
        <p:txBody>
          <a:bodyPr/>
          <a:lstStyle/>
          <a:p>
            <a:fld id="{5AEB9AF6-C444-3C42-A747-0DDD1727594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u, imag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26" name="Group 2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grpSp>
            <p:nvGrpSpPr>
              <p:cNvPr id="27" name="Group 26"/>
              <p:cNvGrpSpPr/>
              <p:nvPr/>
            </p:nvGrpSpPr>
            <p:grpSpPr>
              <a:xfrm>
                <a:off x="182880" y="173699"/>
                <a:ext cx="8778240" cy="6510602"/>
                <a:chOff x="182880" y="173699"/>
                <a:chExt cx="8778240" cy="6510602"/>
              </a:xfrm>
            </p:grpSpPr>
            <p:sp>
              <p:nvSpPr>
                <p:cNvPr id="29" name="Rectangle 28"/>
                <p:cNvSpPr/>
                <p:nvPr/>
              </p:nvSpPr>
              <p:spPr>
                <a:xfrm>
                  <a:off x="182880" y="173699"/>
                  <a:ext cx="8778240" cy="6510602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  <a:ln w="12700">
                  <a:noFill/>
                </a:ln>
                <a:effectLst>
                  <a:outerShdw blurRad="63500" sx="101000" sy="101000" algn="ctr" rotWithShape="0">
                    <a:prstClr val="black">
                      <a:alpha val="40000"/>
                    </a:prstClr>
                  </a:outerShdw>
                </a:effectLst>
                <a:scene3d>
                  <a:camera prst="perspectiveFront" fov="4800000"/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30" name="Group 10"/>
                <p:cNvGrpSpPr/>
                <p:nvPr/>
              </p:nvGrpSpPr>
              <p:grpSpPr>
                <a:xfrm>
                  <a:off x="256032" y="237744"/>
                  <a:ext cx="8622792" cy="6364224"/>
                  <a:chOff x="247157" y="247430"/>
                  <a:chExt cx="8622792" cy="6364224"/>
                </a:xfrm>
              </p:grpSpPr>
              <p:sp>
                <p:nvSpPr>
                  <p:cNvPr id="31" name="Rectangle 30"/>
                  <p:cNvSpPr>
                    <a:spLocks/>
                  </p:cNvSpPr>
                  <p:nvPr/>
                </p:nvSpPr>
                <p:spPr>
                  <a:xfrm>
                    <a:off x="247157" y="247430"/>
                    <a:ext cx="8622792" cy="6364224"/>
                  </a:xfrm>
                  <a:prstGeom prst="rect">
                    <a:avLst/>
                  </a:prstGeom>
                  <a:noFill/>
                  <a:ln w="12700">
                    <a:solidFill>
                      <a:schemeClr val="tx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/>
                  </a:p>
                </p:txBody>
              </p:sp>
              <p:cxnSp>
                <p:nvCxnSpPr>
                  <p:cNvPr id="32" name="Straight Connector 31"/>
                  <p:cNvCxnSpPr/>
                  <p:nvPr/>
                </p:nvCxnSpPr>
                <p:spPr>
                  <a:xfrm>
                    <a:off x="247157" y="6389024"/>
                    <a:ext cx="8622792" cy="1588"/>
                  </a:xfrm>
                  <a:prstGeom prst="line">
                    <a:avLst/>
                  </a:prstGeom>
                  <a:noFill/>
                  <a:ln w="12700">
                    <a:solidFill>
                      <a:schemeClr val="tx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</p:cxnSp>
            </p:grpSp>
          </p:grpSp>
          <p:sp>
            <p:nvSpPr>
              <p:cNvPr id="28" name="Rectangle 27"/>
              <p:cNvSpPr/>
              <p:nvPr/>
            </p:nvSpPr>
            <p:spPr>
              <a:xfrm rot="5400000">
                <a:off x="801086" y="3274090"/>
                <a:ext cx="6135624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  <p:sp>
          <p:nvSpPr>
            <p:cNvPr id="25" name="Rectangle 24"/>
            <p:cNvSpPr/>
            <p:nvPr/>
          </p:nvSpPr>
          <p:spPr>
            <a:xfrm rot="10800000">
              <a:off x="258763" y="1594462"/>
              <a:ext cx="357530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5" y="1694329"/>
            <a:ext cx="3008313" cy="9144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nl-BE"/>
              <a:t>Cliquez et modifiez le titre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8319" y="609600"/>
            <a:ext cx="4114800" cy="5465763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/>
              <a:t>Cliquez pour modifier les styles du texte du masque</a:t>
            </a:r>
          </a:p>
          <a:p>
            <a:pPr lvl="1"/>
            <a:r>
              <a:rPr lang="nl-BE"/>
              <a:t>Deuxième niveau</a:t>
            </a:r>
          </a:p>
          <a:p>
            <a:pPr lvl="2"/>
            <a:r>
              <a:rPr lang="nl-BE"/>
              <a:t>Troisième niveau</a:t>
            </a:r>
          </a:p>
          <a:p>
            <a:pPr lvl="3"/>
            <a:r>
              <a:rPr lang="nl-BE"/>
              <a:t>Quatrième niveau</a:t>
            </a:r>
          </a:p>
          <a:p>
            <a:pPr lvl="4"/>
            <a:r>
              <a:rPr lang="nl-BE"/>
              <a:t>Cinquième niveau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225" y="2672323"/>
            <a:ext cx="3008313" cy="3403040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BE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AB2D6-71AB-184D-93FC-17595A9D9EE0}" type="datetime1">
              <a:rPr lang="fr-BE" smtClean="0"/>
              <a:t>21/12/21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B9AF6-C444-3C42-A747-0DDD1727594F}" type="slidenum">
              <a:rPr lang="fr-FR" smtClean="0"/>
              <a:t>‹N°›</a:t>
            </a:fld>
            <a:endParaRPr lang="fr-FR"/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13"/>
          </p:nvPr>
        </p:nvSpPr>
        <p:spPr>
          <a:xfrm>
            <a:off x="352892" y="310123"/>
            <a:ext cx="3398837" cy="1204912"/>
          </a:xfrm>
        </p:spPr>
        <p:txBody>
          <a:bodyPr>
            <a:normAutofit/>
          </a:bodyPr>
          <a:lstStyle>
            <a:lvl1pPr>
              <a:buNone/>
              <a:defRPr sz="1800"/>
            </a:lvl1pPr>
          </a:lstStyle>
          <a:p>
            <a:r>
              <a:rPr lang="nl-BE"/>
              <a:t>Faire glisser l'image vers l'espace réservé ou cliquer sur l'icône pour l'ajouter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6" name="Group 1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9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0" name="Rectangle 19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1" name="Straight Connector 20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17" name="Rectangle 16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691640"/>
            <a:ext cx="3008376" cy="914400"/>
          </a:xfrm>
        </p:spPr>
        <p:txBody>
          <a:bodyPr anchor="b">
            <a:noAutofit/>
          </a:bodyPr>
          <a:lstStyle>
            <a:lvl1pPr algn="l">
              <a:defRPr sz="2800" b="0"/>
            </a:lvl1pPr>
          </a:lstStyle>
          <a:p>
            <a:r>
              <a:rPr lang="nl-BE"/>
              <a:t>Cliquez et modifiez le titre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338559" y="612775"/>
            <a:ext cx="4114800" cy="5468112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BE"/>
              <a:t>Faire glisser l'image vers l'espace réservé ou cliquer sur l'icône pour l'ajouter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2" y="2670048"/>
            <a:ext cx="3008376" cy="3401568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2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nl-BE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756B7-C3E7-F243-99AF-AA35DC6CCD88}" type="datetime1">
              <a:rPr lang="fr-BE" smtClean="0"/>
              <a:t>21/12/21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B9AF6-C444-3C42-A747-0DDD1727594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u-dessus de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7" name="Group 16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9" name="Rectangle 18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1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2" name="Rectangle 21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3" name="Straight Connector 22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20" name="Rectangle 19"/>
            <p:cNvSpPr/>
            <p:nvPr/>
          </p:nvSpPr>
          <p:spPr>
            <a:xfrm>
              <a:off x="256032" y="4203192"/>
              <a:ext cx="8622792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1" y="4287819"/>
            <a:ext cx="8021977" cy="916193"/>
          </a:xfrm>
        </p:spPr>
        <p:txBody>
          <a:bodyPr anchor="b">
            <a:noAutofit/>
          </a:bodyPr>
          <a:lstStyle>
            <a:lvl1pPr algn="l">
              <a:defRPr sz="3600" b="0"/>
            </a:lvl1pPr>
          </a:lstStyle>
          <a:p>
            <a:r>
              <a:rPr lang="nl-BE"/>
              <a:t>Cliquez et modifiez le titre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56347" y="331694"/>
            <a:ext cx="8421624" cy="3783106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BE"/>
              <a:t>Faire glisser l'image vers l'espace réservé ou cliquer sur l'icône pour l'ajouter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1" y="5271247"/>
            <a:ext cx="8021977" cy="1013011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spcBef>
                <a:spcPts val="0"/>
              </a:spcBef>
              <a:buNone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2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nl-BE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57F6B-892E-074F-9F50-D552F397D576}" type="datetime1">
              <a:rPr lang="fr-BE" smtClean="0"/>
              <a:t>21/12/21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B9AF6-C444-3C42-A747-0DDD1727594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4" name="Rectangle 13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5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6" name="Rectangle 15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7" name="Straight Connector 16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18" name="Rectangle 17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/>
              <a:t>Cliquez et modifiez le titre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nl-BE"/>
              <a:t>Cliquez pour modifier les styles du texte du masque</a:t>
            </a:r>
          </a:p>
          <a:p>
            <a:pPr lvl="1"/>
            <a:r>
              <a:rPr lang="nl-BE"/>
              <a:t>Deuxième niveau</a:t>
            </a:r>
          </a:p>
          <a:p>
            <a:pPr lvl="2"/>
            <a:r>
              <a:rPr lang="nl-BE"/>
              <a:t>Troisième niveau</a:t>
            </a:r>
          </a:p>
          <a:p>
            <a:pPr lvl="3"/>
            <a:r>
              <a:rPr lang="nl-BE"/>
              <a:t>Quatrième niveau</a:t>
            </a:r>
          </a:p>
          <a:p>
            <a:pPr lvl="4"/>
            <a:r>
              <a:rPr lang="nl-BE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4330B-483F-D640-8AE8-1D67CAAF051E}" type="datetime1">
              <a:rPr lang="fr-BE" smtClean="0"/>
              <a:t>21/12/21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B9AF6-C444-3C42-A747-0DDD1727594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4" name="Group 13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6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17" name="Rectangle 16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19" name="Straight Connector 18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18" name="Rectangle 17"/>
            <p:cNvSpPr/>
            <p:nvPr/>
          </p:nvSpPr>
          <p:spPr>
            <a:xfrm rot="5400000">
              <a:off x="4242277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399" y="609600"/>
            <a:ext cx="1416423" cy="5516563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nl-BE"/>
              <a:t>Cliquez et modifiez le titre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222" y="609600"/>
            <a:ext cx="6279777" cy="5516563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nl-BE"/>
              <a:t>Cliquez pour modifier les styles du texte du masque</a:t>
            </a:r>
          </a:p>
          <a:p>
            <a:pPr lvl="1"/>
            <a:r>
              <a:rPr lang="nl-BE"/>
              <a:t>Deuxième niveau</a:t>
            </a:r>
          </a:p>
          <a:p>
            <a:pPr lvl="2"/>
            <a:r>
              <a:rPr lang="nl-BE"/>
              <a:t>Troisième niveau</a:t>
            </a:r>
          </a:p>
          <a:p>
            <a:pPr lvl="3"/>
            <a:r>
              <a:rPr lang="nl-BE"/>
              <a:t>Quatrième niveau</a:t>
            </a:r>
          </a:p>
          <a:p>
            <a:pPr lvl="4"/>
            <a:r>
              <a:rPr lang="nl-BE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1239B-B0C5-4448-B854-1397ECD9CF02}" type="datetime1">
              <a:rPr lang="fr-BE" smtClean="0"/>
              <a:t>21/12/21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B9AF6-C444-3C42-A747-0DDD1727594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3" name="Rectangle 12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9" name="Rectangle 18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0" name="Straight Connector 19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1" name="Rectangle 20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nl-BE"/>
              <a:t>Cliquez pour modifier les styles du texte du masque</a:t>
            </a:r>
          </a:p>
          <a:p>
            <a:pPr lvl="1"/>
            <a:r>
              <a:rPr lang="nl-BE"/>
              <a:t>Deuxième niveau</a:t>
            </a:r>
          </a:p>
          <a:p>
            <a:pPr lvl="2"/>
            <a:r>
              <a:rPr lang="nl-BE"/>
              <a:t>Troisième niveau</a:t>
            </a:r>
          </a:p>
          <a:p>
            <a:pPr lvl="3"/>
            <a:r>
              <a:rPr lang="nl-BE"/>
              <a:t>Quatrième niveau</a:t>
            </a:r>
          </a:p>
          <a:p>
            <a:pPr lvl="4"/>
            <a:r>
              <a:rPr lang="nl-BE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A1EBB-AE86-4A4C-9AE6-CD6422F2C9B0}" type="datetime1">
              <a:rPr lang="fr-BE" smtClean="0"/>
              <a:t>21/12/21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B9AF6-C444-3C42-A747-0DDD1727594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 avec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486873" y="411480"/>
            <a:ext cx="8170254" cy="6035040"/>
            <a:chOff x="486873" y="411480"/>
            <a:chExt cx="8170254" cy="6035040"/>
          </a:xfrm>
        </p:grpSpPr>
        <p:sp>
          <p:nvSpPr>
            <p:cNvPr id="12" name="Rectangle 11"/>
            <p:cNvSpPr/>
            <p:nvPr/>
          </p:nvSpPr>
          <p:spPr>
            <a:xfrm>
              <a:off x="486873" y="411480"/>
              <a:ext cx="8170254" cy="60350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" name="Group 11"/>
            <p:cNvGrpSpPr/>
            <p:nvPr/>
          </p:nvGrpSpPr>
          <p:grpSpPr>
            <a:xfrm>
              <a:off x="562842" y="475488"/>
              <a:ext cx="7982713" cy="5888736"/>
              <a:chOff x="562842" y="475488"/>
              <a:chExt cx="7982713" cy="5888736"/>
            </a:xfrm>
          </p:grpSpPr>
          <p:sp>
            <p:nvSpPr>
              <p:cNvPr id="8" name="Rectangle 7"/>
              <p:cNvSpPr>
                <a:spLocks/>
              </p:cNvSpPr>
              <p:nvPr/>
            </p:nvSpPr>
            <p:spPr>
              <a:xfrm>
                <a:off x="562843" y="475488"/>
                <a:ext cx="7982712" cy="5888736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9" name="Straight Connector 8"/>
              <p:cNvCxnSpPr/>
              <p:nvPr/>
            </p:nvCxnSpPr>
            <p:spPr>
              <a:xfrm>
                <a:off x="562842" y="6133646"/>
                <a:ext cx="7982712" cy="1472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>
                <a:off x="562842" y="3427528"/>
                <a:ext cx="7982712" cy="1472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00113" y="3442447"/>
            <a:ext cx="7345362" cy="1532965"/>
          </a:xfrm>
        </p:spPr>
        <p:txBody>
          <a:bodyPr anchor="b" anchorCtr="0">
            <a:normAutofit/>
          </a:bodyPr>
          <a:lstStyle>
            <a:lvl1pPr>
              <a:defRPr sz="5400"/>
            </a:lvl1pPr>
          </a:lstStyle>
          <a:p>
            <a:r>
              <a:rPr lang="nl-BE"/>
              <a:t>Cliquez et modifiez le titre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0113" y="5029200"/>
            <a:ext cx="7345362" cy="990600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BE"/>
              <a:t>Cliquez pour modifier le style des sous-titres du masque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9259" y="6122894"/>
            <a:ext cx="2133600" cy="259317"/>
          </a:xfrm>
        </p:spPr>
        <p:txBody>
          <a:bodyPr/>
          <a:lstStyle/>
          <a:p>
            <a:fld id="{52F2CEFF-03C8-5048-BDC0-558815AA7685}" type="datetime1">
              <a:rPr lang="fr-BE" smtClean="0"/>
              <a:t>21/12/21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38800" y="6124401"/>
            <a:ext cx="2895600" cy="257810"/>
          </a:xfrm>
        </p:spPr>
        <p:txBody>
          <a:bodyPr/>
          <a:lstStyle/>
          <a:p>
            <a:endParaRPr lang="fr-FR"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2"/>
          </p:nvPr>
        </p:nvSpPr>
        <p:spPr>
          <a:xfrm>
            <a:off x="636493" y="533400"/>
            <a:ext cx="7836408" cy="2828925"/>
          </a:xfrm>
        </p:spPr>
        <p:txBody>
          <a:bodyPr>
            <a:normAutofit/>
          </a:bodyPr>
          <a:lstStyle>
            <a:lvl1pPr>
              <a:buNone/>
              <a:defRPr sz="2000"/>
            </a:lvl1pPr>
          </a:lstStyle>
          <a:p>
            <a:r>
              <a:rPr lang="nl-BE"/>
              <a:t>Faire glisser l'image vers l'espace réservé ou cliquer sur l'icône pour l'ajouter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2" name="Rectangle 11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7" name="Rectangle 26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8" name="Straight Connector 27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13" y="1371600"/>
            <a:ext cx="7345362" cy="1676400"/>
          </a:xfrm>
        </p:spPr>
        <p:txBody>
          <a:bodyPr anchor="b" anchorCtr="0">
            <a:noAutofit/>
          </a:bodyPr>
          <a:lstStyle>
            <a:lvl1pPr algn="ctr">
              <a:defRPr sz="5400" b="0" i="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nl-BE"/>
              <a:t>Cliquez et modifiez le titre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3" y="3134566"/>
            <a:ext cx="7345362" cy="1500187"/>
          </a:xfrm>
        </p:spPr>
        <p:txBody>
          <a:bodyPr anchor="t" anchorCtr="0"/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BE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4D4E7-CA7A-BE42-BA4C-32DF01B0DB3E}" type="datetime1">
              <a:rPr lang="fr-BE" smtClean="0"/>
              <a:t>21/12/21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B9AF6-C444-3C42-A747-0DDD1727594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21" name="Rectangle 20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2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3" name="Rectangle 22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4" name="Straight Connector 23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5" name="Rectangle 24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0111" y="2147888"/>
            <a:ext cx="3566160" cy="39274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/>
              <a:t>Cliquez pour modifier les styles du texte du masque</a:t>
            </a:r>
          </a:p>
          <a:p>
            <a:pPr lvl="1"/>
            <a:r>
              <a:rPr lang="nl-BE"/>
              <a:t>Deuxième niveau</a:t>
            </a:r>
          </a:p>
          <a:p>
            <a:pPr lvl="2"/>
            <a:r>
              <a:rPr lang="nl-BE"/>
              <a:t>Troisième niveau</a:t>
            </a:r>
          </a:p>
          <a:p>
            <a:pPr lvl="3"/>
            <a:r>
              <a:rPr lang="nl-BE"/>
              <a:t>Quatrième niveau</a:t>
            </a:r>
          </a:p>
          <a:p>
            <a:pPr lvl="4"/>
            <a:r>
              <a:rPr lang="nl-BE"/>
              <a:t>Cinquième niveau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2147888"/>
            <a:ext cx="3566160" cy="39274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/>
              <a:t>Cliquez pour modifier les styles du texte du masque</a:t>
            </a:r>
          </a:p>
          <a:p>
            <a:pPr lvl="1"/>
            <a:r>
              <a:rPr lang="nl-BE"/>
              <a:t>Deuxième niveau</a:t>
            </a:r>
          </a:p>
          <a:p>
            <a:pPr lvl="2"/>
            <a:r>
              <a:rPr lang="nl-BE"/>
              <a:t>Troisième niveau</a:t>
            </a:r>
          </a:p>
          <a:p>
            <a:pPr lvl="3"/>
            <a:r>
              <a:rPr lang="nl-BE"/>
              <a:t>Quatrième niveau</a:t>
            </a:r>
          </a:p>
          <a:p>
            <a:pPr lvl="4"/>
            <a:r>
              <a:rPr lang="nl-BE"/>
              <a:t>Cinquième niveau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E657-F8CF-714D-8A7E-1E1F72768D56}" type="datetime1">
              <a:rPr lang="fr-BE" smtClean="0"/>
              <a:t>21/12/21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B9AF6-C444-3C42-A747-0DDD1727594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26" name="Group 2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27" name="Rectangle 26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9" name="Rectangle 28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31" name="Straight Connector 30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sp>
              <p:nvSpPr>
                <p:cNvPr id="32" name="Rectangle 31"/>
                <p:cNvSpPr/>
                <p:nvPr/>
              </p:nvSpPr>
              <p:spPr>
                <a:xfrm>
                  <a:off x="247157" y="1612392"/>
                  <a:ext cx="8622792" cy="64008"/>
                </a:xfrm>
                <a:prstGeom prst="rect">
                  <a:avLst/>
                </a:prstGeom>
                <a:solidFill>
                  <a:schemeClr val="bg2">
                    <a:lumMod val="40000"/>
                    <a:lumOff val="60000"/>
                  </a:schemeClr>
                </a:solidFill>
                <a:ln w="3175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</p:grpSp>
        </p:grpSp>
        <p:cxnSp>
          <p:nvCxnSpPr>
            <p:cNvPr id="23" name="Straight Connector 22"/>
            <p:cNvCxnSpPr/>
            <p:nvPr/>
          </p:nvCxnSpPr>
          <p:spPr>
            <a:xfrm rot="16200000" flipH="1">
              <a:off x="2217480" y="4026438"/>
              <a:ext cx="4711326" cy="2286"/>
            </a:xfrm>
            <a:prstGeom prst="line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BE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301" y="1708990"/>
            <a:ext cx="3566160" cy="832503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BE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2301" y="2590801"/>
            <a:ext cx="3566160" cy="34845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BE"/>
              <a:t>Cliquez pour modifier les styles du texte du masque</a:t>
            </a:r>
          </a:p>
          <a:p>
            <a:pPr lvl="1"/>
            <a:r>
              <a:rPr lang="nl-BE"/>
              <a:t>Deuxième niveau</a:t>
            </a:r>
          </a:p>
          <a:p>
            <a:pPr lvl="2"/>
            <a:r>
              <a:rPr lang="nl-BE"/>
              <a:t>Troisième niveau</a:t>
            </a:r>
          </a:p>
          <a:p>
            <a:pPr lvl="3"/>
            <a:r>
              <a:rPr lang="nl-BE"/>
              <a:t>Quatrième niveau</a:t>
            </a:r>
          </a:p>
          <a:p>
            <a:pPr lvl="4"/>
            <a:r>
              <a:rPr lang="nl-BE"/>
              <a:t>Cinquième niveau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45539" y="1708990"/>
            <a:ext cx="3566160" cy="832503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BE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45539" y="2590801"/>
            <a:ext cx="3566160" cy="34845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BE"/>
              <a:t>Cliquez pour modifier les styles du texte du masque</a:t>
            </a:r>
          </a:p>
          <a:p>
            <a:pPr lvl="1"/>
            <a:r>
              <a:rPr lang="nl-BE"/>
              <a:t>Deuxième niveau</a:t>
            </a:r>
          </a:p>
          <a:p>
            <a:pPr lvl="2"/>
            <a:r>
              <a:rPr lang="nl-BE"/>
              <a:t>Troisième niveau</a:t>
            </a:r>
          </a:p>
          <a:p>
            <a:pPr lvl="3"/>
            <a:r>
              <a:rPr lang="nl-BE"/>
              <a:t>Quatrième niveau</a:t>
            </a:r>
          </a:p>
          <a:p>
            <a:pPr lvl="4"/>
            <a:r>
              <a:rPr lang="nl-BE"/>
              <a:t>Cinquième niveau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71647-EC8A-2247-B415-BEDDC36A59A7}" type="datetime1">
              <a:rPr lang="fr-BE" smtClean="0"/>
              <a:t>21/12/21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B9AF6-C444-3C42-A747-0DDD1727594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3" name="Rectangle 12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4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5" name="Rectangle 14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6" name="Straight Connector 15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17" name="Rectangle 16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/>
              <a:t>Cliquez et modifiez le titre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73220-1703-F14D-9FEE-3B018339E757}" type="datetime1">
              <a:rPr lang="fr-BE" smtClean="0"/>
              <a:t>21/12/21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B9AF6-C444-3C42-A747-0DDD1727594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1" name="Rectangle 10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2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3" name="Rectangle 12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4" name="Straight Connector 13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29F78-2F29-0445-AD44-7C36D242ACE8}" type="datetime1">
              <a:rPr lang="fr-BE" smtClean="0"/>
              <a:t>21/12/21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B9AF6-C444-3C42-A747-0DDD1727594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6" name="Group 1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8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19" name="Rectangle 18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0" name="Straight Connector 19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33" name="Rectangle 32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5" y="1169892"/>
            <a:ext cx="3008313" cy="9144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nl-BE"/>
              <a:t>Cliquez et modifiez le titre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8319" y="609600"/>
            <a:ext cx="4114800" cy="5465763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/>
              <a:t>Cliquez pour modifier les styles du texte du masque</a:t>
            </a:r>
          </a:p>
          <a:p>
            <a:pPr lvl="1"/>
            <a:r>
              <a:rPr lang="nl-BE"/>
              <a:t>Deuxième niveau</a:t>
            </a:r>
          </a:p>
          <a:p>
            <a:pPr lvl="2"/>
            <a:r>
              <a:rPr lang="nl-BE"/>
              <a:t>Troisième niveau</a:t>
            </a:r>
          </a:p>
          <a:p>
            <a:pPr lvl="3"/>
            <a:r>
              <a:rPr lang="nl-BE"/>
              <a:t>Quatrième niveau</a:t>
            </a:r>
          </a:p>
          <a:p>
            <a:pPr lvl="4"/>
            <a:r>
              <a:rPr lang="nl-BE"/>
              <a:t>Cinquième niveau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225" y="2147888"/>
            <a:ext cx="3008313" cy="3262313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1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nl-BE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DBB8C-F128-DB4D-B4BE-197849F40EC2}" type="datetime1">
              <a:rPr lang="fr-BE" smtClean="0"/>
              <a:t>21/12/21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B9AF6-C444-3C42-A747-0DDD1727594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00113" y="244158"/>
            <a:ext cx="7345362" cy="13398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BE"/>
              <a:t>Cliquez et modifiez le titre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2" y="2133601"/>
            <a:ext cx="7345363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BE"/>
              <a:t>Cliquez pour modifier les styles du texte du masque</a:t>
            </a:r>
          </a:p>
          <a:p>
            <a:pPr lvl="1"/>
            <a:r>
              <a:rPr lang="nl-BE"/>
              <a:t>Deuxième niveau</a:t>
            </a:r>
          </a:p>
          <a:p>
            <a:pPr lvl="2"/>
            <a:r>
              <a:rPr lang="nl-BE"/>
              <a:t>Troisième niveau</a:t>
            </a:r>
          </a:p>
          <a:p>
            <a:pPr lvl="3"/>
            <a:r>
              <a:rPr lang="nl-BE"/>
              <a:t>Quatrième niveau</a:t>
            </a:r>
          </a:p>
          <a:p>
            <a:pPr lvl="4"/>
            <a:r>
              <a:rPr lang="nl-BE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3840" y="6371591"/>
            <a:ext cx="2133600" cy="2593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>
                    <a:lumMod val="60000"/>
                    <a:lumOff val="40000"/>
                  </a:schemeClr>
                </a:solidFill>
                <a:latin typeface="Brush Script MT" pitchFamily="66" charset="0"/>
              </a:defRPr>
            </a:lvl1pPr>
          </a:lstStyle>
          <a:p>
            <a:fld id="{34E95693-FABD-164C-BAFE-F355F378B394}" type="datetime1">
              <a:rPr lang="fr-BE" smtClean="0"/>
              <a:t>21/12/21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58840" y="6371591"/>
            <a:ext cx="2895600" cy="2578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bg2">
                    <a:lumMod val="60000"/>
                    <a:lumOff val="40000"/>
                  </a:schemeClr>
                </a:solidFill>
                <a:latin typeface="Brush Script MT" pitchFamily="66" charset="0"/>
                <a:ea typeface="+mn-ea"/>
                <a:cs typeface="+mn-cs"/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91000" y="6356350"/>
            <a:ext cx="762000" cy="2714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1200" kern="1200">
                <a:solidFill>
                  <a:schemeClr val="bg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5AEB9AF6-C444-3C42-A747-0DDD1727594F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79438" indent="-22860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08038" indent="-2286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36638" indent="-22860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265238" indent="-2286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485900" indent="-22860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712913" indent="-228600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947863" indent="-22860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174875" indent="-228600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lang="en-US" sz="1800" kern="1200" dirty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Démocratie au XXIe siècle?</a:t>
            </a:r>
            <a:endParaRPr lang="fr-FR" sz="32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UTAN</a:t>
            </a:r>
          </a:p>
          <a:p>
            <a:r>
              <a:rPr lang="fr-FR" dirty="0"/>
              <a:t>Pierre </a:t>
            </a:r>
            <a:r>
              <a:rPr lang="fr-FR" dirty="0" err="1"/>
              <a:t>Verjans</a:t>
            </a:r>
            <a:r>
              <a:rPr lang="fr-FR" dirty="0"/>
              <a:t> 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6900" y="4363830"/>
            <a:ext cx="2857500" cy="742950"/>
          </a:xfrm>
          <a:prstGeom prst="rect">
            <a:avLst/>
          </a:prstGeom>
        </p:spPr>
      </p:pic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98661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4BA09AD-E38B-9840-8BC6-024DEEEA97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Nouvelles menaces?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4B66BB6-86F5-2B4B-BF32-4ED14AA809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En partie</a:t>
            </a:r>
          </a:p>
          <a:p>
            <a:pPr marL="0" indent="0">
              <a:buNone/>
            </a:pPr>
            <a:r>
              <a:rPr lang="fr-FR" dirty="0"/>
              <a:t>		mais toujours 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			réticences au poids des urnes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3CB8851-D116-B448-927D-4D7D82CAE5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1534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51798A7-5BEC-5B42-B102-65AF447BAF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Conclusion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7C42456-4E2A-C645-A87A-1056FBE3E8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Evolution des modalités de mobilisation</a:t>
            </a:r>
          </a:p>
          <a:p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A87AC79-1DD8-844C-91B4-0D65745D3D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01720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7CB0E468-DE1B-3243-8AAD-0D7CCB590A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Merci de votre attention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BC7679C-6000-6648-A164-6E2928B169D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Des questions? Un débat?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1DA2C60-FA9A-6E4B-B0B6-E45969BBD6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09342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Modèle démocratique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BE" dirty="0"/>
              <a:t>Contestation:</a:t>
            </a:r>
          </a:p>
          <a:p>
            <a:pPr marL="0" indent="0">
              <a:buNone/>
            </a:pPr>
            <a:r>
              <a:rPr lang="fr-BE" dirty="0"/>
              <a:t>	Extérieur: sociétés totalitaires et </a:t>
            </a:r>
            <a:r>
              <a:rPr lang="fr-BE" dirty="0" err="1"/>
              <a:t>illibérales</a:t>
            </a:r>
            <a:r>
              <a:rPr lang="fr-BE" dirty="0"/>
              <a:t>. </a:t>
            </a:r>
          </a:p>
          <a:p>
            <a:pPr marL="0" indent="0">
              <a:buNone/>
            </a:pPr>
            <a:r>
              <a:rPr lang="fr-BE" dirty="0"/>
              <a:t>	Intérieur: gouvernants </a:t>
            </a:r>
            <a:r>
              <a:rPr lang="fr-BE" dirty="0" err="1"/>
              <a:t>récalctitrants</a:t>
            </a:r>
            <a:r>
              <a:rPr lang="fr-BE" dirty="0"/>
              <a:t>, mouvements populaires.</a:t>
            </a:r>
          </a:p>
          <a:p>
            <a:pPr marL="0" indent="0">
              <a:buNone/>
            </a:pPr>
            <a:r>
              <a:rPr lang="fr-BE" dirty="0"/>
              <a:t>	Réseaux sociaux et individualisme</a:t>
            </a:r>
          </a:p>
          <a:p>
            <a:endParaRPr lang="fr-FR" dirty="0"/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07207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00971E5-6657-F140-81FA-A5B528102D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Démocratie ou systèmes représentatifs?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9F2A976-08B9-7047-8964-FEAE9F679C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Démos </a:t>
            </a:r>
            <a:r>
              <a:rPr lang="fr-FR" dirty="0" err="1"/>
              <a:t>cratein</a:t>
            </a:r>
            <a:r>
              <a:rPr lang="fr-FR" dirty="0"/>
              <a:t>: </a:t>
            </a:r>
          </a:p>
          <a:p>
            <a:pPr lvl="1"/>
            <a:r>
              <a:rPr lang="fr-FR" dirty="0"/>
              <a:t>Pouvoir au peuple</a:t>
            </a:r>
          </a:p>
          <a:p>
            <a:pPr lvl="2"/>
            <a:r>
              <a:rPr lang="fr-FR" dirty="0"/>
              <a:t>=&gt; qui décide?</a:t>
            </a:r>
          </a:p>
          <a:p>
            <a:pPr lvl="2"/>
            <a:r>
              <a:rPr lang="fr-FR" dirty="0"/>
              <a:t>=&gt; qui applique la décision?</a:t>
            </a:r>
          </a:p>
          <a:p>
            <a:pPr lvl="2"/>
            <a:r>
              <a:rPr lang="fr-FR" dirty="0"/>
              <a:t>En cas de doute, qui tranche?</a:t>
            </a:r>
          </a:p>
          <a:p>
            <a:r>
              <a:rPr lang="fr-FR" dirty="0"/>
              <a:t>=&gt; séparation des pouvoirs: </a:t>
            </a:r>
          </a:p>
          <a:p>
            <a:pPr lvl="1"/>
            <a:r>
              <a:rPr lang="fr-FR" dirty="0"/>
              <a:t>Délibératif élu</a:t>
            </a:r>
          </a:p>
          <a:p>
            <a:pPr lvl="1"/>
            <a:r>
              <a:rPr lang="fr-FR" dirty="0"/>
              <a:t>Exécutif contrôlé par les élus</a:t>
            </a:r>
          </a:p>
          <a:p>
            <a:pPr lvl="1"/>
            <a:r>
              <a:rPr lang="fr-FR" dirty="0"/>
              <a:t>Judiciaire nommés et promus…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4ED82E0-6EC3-1E4C-8F0A-A2AE82E3EF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34570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CFAFC3C-4C87-2D47-8265-FD9FC1E157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Systèmes représentatifs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9C4DC51-C2A5-EB41-9FFF-B6188962AF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4 principes:</a:t>
            </a:r>
          </a:p>
          <a:p>
            <a:endParaRPr lang="fr-FR" dirty="0"/>
          </a:p>
          <a:p>
            <a:pPr lvl="1"/>
            <a:r>
              <a:rPr lang="fr-FR" dirty="0"/>
              <a:t>Réitération des élections</a:t>
            </a:r>
          </a:p>
          <a:p>
            <a:pPr lvl="1"/>
            <a:r>
              <a:rPr lang="fr-FR" dirty="0"/>
              <a:t>Liberté de l’opinion publique</a:t>
            </a:r>
          </a:p>
          <a:p>
            <a:pPr lvl="1"/>
            <a:r>
              <a:rPr lang="fr-FR" dirty="0"/>
              <a:t>Liberté des gouvernants pendant leur mandat</a:t>
            </a:r>
          </a:p>
          <a:p>
            <a:pPr lvl="1"/>
            <a:r>
              <a:rPr lang="fr-FR" dirty="0"/>
              <a:t>Décisions prises après délibérations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6C4196F-AA33-CE4C-BB85-28F8AC86B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888291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9524A6F-0D7B-3E4F-9C75-40887B4ADE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Evolution dans le temps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71C138D-F3E7-1B43-B8CD-D1358D17EA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Parlementarisme</a:t>
            </a:r>
          </a:p>
          <a:p>
            <a:pPr lvl="1"/>
            <a:r>
              <a:rPr lang="fr-FR" dirty="0"/>
              <a:t>Suffrage censitaire ou capacitaire</a:t>
            </a:r>
          </a:p>
          <a:p>
            <a:r>
              <a:rPr lang="fr-FR" dirty="0"/>
              <a:t>Démocratie de partis</a:t>
            </a:r>
          </a:p>
          <a:p>
            <a:pPr lvl="1"/>
            <a:r>
              <a:rPr lang="fr-FR" dirty="0"/>
              <a:t>Suffrage universel et discipline de partis</a:t>
            </a:r>
          </a:p>
          <a:p>
            <a:pPr lvl="1"/>
            <a:endParaRPr lang="fr-FR" dirty="0"/>
          </a:p>
          <a:p>
            <a:r>
              <a:rPr lang="fr-FR" dirty="0"/>
              <a:t>Démocratie du public</a:t>
            </a:r>
          </a:p>
          <a:p>
            <a:pPr lvl="1"/>
            <a:r>
              <a:rPr lang="fr-FR" dirty="0"/>
              <a:t>Médias et nouveaux réseaux sociaux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B54FEF-FF59-6943-BC94-38F56EB662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89049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E40329F-5AD4-964F-B6B5-F79C47AD79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Division du travail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E1AD261-BC0A-8349-BBCD-23922431EA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Séparation des fonctions professionnelles</a:t>
            </a:r>
          </a:p>
          <a:p>
            <a:r>
              <a:rPr lang="fr-FR" dirty="0"/>
              <a:t>Séparation des fonctions politiques:</a:t>
            </a:r>
          </a:p>
          <a:p>
            <a:endParaRPr lang="fr-FR" dirty="0"/>
          </a:p>
          <a:p>
            <a:pPr lvl="1"/>
            <a:r>
              <a:rPr lang="fr-FR" dirty="0"/>
              <a:t>Le représentant</a:t>
            </a:r>
          </a:p>
          <a:p>
            <a:pPr lvl="1"/>
            <a:r>
              <a:rPr lang="fr-FR" dirty="0"/>
              <a:t>Le représenté</a:t>
            </a:r>
          </a:p>
          <a:p>
            <a:pPr lvl="1"/>
            <a:endParaRPr lang="fr-FR" dirty="0"/>
          </a:p>
          <a:p>
            <a:r>
              <a:rPr lang="fr-FR" dirty="0"/>
              <a:t>Libéralisme:  marché // élections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D9C3E50-4554-5C44-9144-DB1F92BAFC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92036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FBA73EB-D4F2-4B42-A7FA-D534ED6972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Contestations externes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FA70808-E2B5-3C41-945D-112C618DE4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Autoritarismes, totalitarismes</a:t>
            </a:r>
          </a:p>
          <a:p>
            <a:pPr lvl="1"/>
            <a:r>
              <a:rPr lang="fr-FR" dirty="0"/>
              <a:t>Opposés au système représentatif depuis 200 ans</a:t>
            </a:r>
          </a:p>
          <a:p>
            <a:pPr lvl="1"/>
            <a:endParaRPr lang="fr-FR" dirty="0"/>
          </a:p>
          <a:p>
            <a:r>
              <a:rPr lang="fr-FR" dirty="0" err="1"/>
              <a:t>Illibéralisme</a:t>
            </a:r>
            <a:endParaRPr lang="fr-FR" dirty="0"/>
          </a:p>
          <a:p>
            <a:pPr lvl="1"/>
            <a:r>
              <a:rPr lang="fr-FR" dirty="0"/>
              <a:t>Dirigeants adhérents sans conviction aux principes représentatifs: </a:t>
            </a:r>
            <a:r>
              <a:rPr lang="fr-FR" dirty="0" err="1"/>
              <a:t>Orban</a:t>
            </a:r>
            <a:r>
              <a:rPr lang="fr-FR" dirty="0"/>
              <a:t>, </a:t>
            </a:r>
            <a:r>
              <a:rPr lang="fr-FR" dirty="0" err="1"/>
              <a:t>Trump</a:t>
            </a:r>
            <a:r>
              <a:rPr lang="fr-FR" dirty="0"/>
              <a:t>, </a:t>
            </a:r>
            <a:r>
              <a:rPr lang="fr-FR" dirty="0" err="1"/>
              <a:t>Bolsonaro</a:t>
            </a:r>
            <a:r>
              <a:rPr lang="fr-FR" dirty="0"/>
              <a:t>, etc.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51DC44E-CD46-A04D-8080-4E091BC90B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63571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D01DEC6-DB0C-5749-A5AC-B692EF21BC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Contestations internes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FCD7204-C2F1-6146-AA17-5D438D56F6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Dirigeants récalcitrants: tentation plébiscite</a:t>
            </a:r>
          </a:p>
          <a:p>
            <a:r>
              <a:rPr lang="fr-FR" dirty="0"/>
              <a:t>Mouvements contestataires</a:t>
            </a:r>
          </a:p>
          <a:p>
            <a:pPr lvl="1"/>
            <a:r>
              <a:rPr lang="fr-FR" dirty="0" err="1"/>
              <a:t>Indignados</a:t>
            </a:r>
            <a:endParaRPr lang="fr-FR" dirty="0"/>
          </a:p>
          <a:p>
            <a:pPr lvl="1"/>
            <a:r>
              <a:rPr lang="fr-FR" dirty="0"/>
              <a:t>Gilets jaunes</a:t>
            </a:r>
          </a:p>
          <a:p>
            <a:pPr lvl="1"/>
            <a:r>
              <a:rPr lang="fr-FR" dirty="0"/>
              <a:t>Opposants à des mesures concrètes</a:t>
            </a:r>
          </a:p>
          <a:p>
            <a:pPr lvl="1"/>
            <a:r>
              <a:rPr lang="fr-FR" dirty="0"/>
              <a:t>Tentation anarchiste</a:t>
            </a:r>
          </a:p>
          <a:p>
            <a:pPr lvl="1"/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6E4FB3D-1874-C042-B70F-94BB5686F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2359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6DF7636-E525-2849-82B3-33C882314E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Causes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FD4ADB1-5C93-3640-8B10-00928CE148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Liberté individuelle:</a:t>
            </a:r>
          </a:p>
          <a:p>
            <a:pPr lvl="1"/>
            <a:r>
              <a:rPr lang="fr-FR" dirty="0"/>
              <a:t>Individualisme et liberté de mouvement</a:t>
            </a:r>
          </a:p>
          <a:p>
            <a:pPr lvl="1"/>
            <a:r>
              <a:rPr lang="fr-FR" dirty="0"/>
              <a:t>Individualisme et liberté de communication</a:t>
            </a:r>
          </a:p>
          <a:p>
            <a:pPr lvl="1"/>
            <a:endParaRPr lang="fr-FR" dirty="0"/>
          </a:p>
          <a:p>
            <a:pPr lvl="1"/>
            <a:r>
              <a:rPr lang="fr-FR" dirty="0"/>
              <a:t>Réseaux sociaux: </a:t>
            </a:r>
          </a:p>
          <a:p>
            <a:pPr lvl="2"/>
            <a:r>
              <a:rPr lang="fr-FR" dirty="0"/>
              <a:t>communication sans contrôle apparent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FB101A8-A31B-E24E-B2E3-73A2A86DAD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8006751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pital">
  <a:themeElements>
    <a:clrScheme name="Capital">
      <a:dk1>
        <a:srgbClr val="000000"/>
      </a:dk1>
      <a:lt1>
        <a:srgbClr val="FFFFFF"/>
      </a:lt1>
      <a:dk2>
        <a:srgbClr val="6F6D5D"/>
      </a:dk2>
      <a:lt2>
        <a:srgbClr val="7C8F97"/>
      </a:lt2>
      <a:accent1>
        <a:srgbClr val="4B5A60"/>
      </a:accent1>
      <a:accent2>
        <a:srgbClr val="9C5238"/>
      </a:accent2>
      <a:accent3>
        <a:srgbClr val="504539"/>
      </a:accent3>
      <a:accent4>
        <a:srgbClr val="C1AD79"/>
      </a:accent4>
      <a:accent5>
        <a:srgbClr val="667559"/>
      </a:accent5>
      <a:accent6>
        <a:srgbClr val="BAD6AD"/>
      </a:accent6>
      <a:hlink>
        <a:srgbClr val="524A82"/>
      </a:hlink>
      <a:folHlink>
        <a:srgbClr val="8F9954"/>
      </a:folHlink>
    </a:clrScheme>
    <a:fontScheme name="Capital">
      <a:majorFont>
        <a:latin typeface="Calisto MT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Calisto MT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Capital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atMod val="150000"/>
                <a:lumMod val="50000"/>
              </a:schemeClr>
              <a:schemeClr val="phClr">
                <a:satMod val="300000"/>
                <a:lumMod val="125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atMod val="135000"/>
                <a:lumMod val="80000"/>
              </a:schemeClr>
              <a:schemeClr val="phClr">
                <a:satMod val="250000"/>
                <a:lumMod val="15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>
              <a:shade val="90000"/>
            </a:schemeClr>
          </a:solidFill>
          <a:prstDash val="solid"/>
        </a:ln>
        <a:ln w="44450" cap="flat" cmpd="sng" algn="ctr">
          <a:solidFill>
            <a:schemeClr val="phClr">
              <a:shade val="85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sx="101000" sy="101000" algn="ctr" rotWithShape="0">
              <a:srgbClr val="000000">
                <a:alpha val="40000"/>
              </a:srgbClr>
            </a:outerShdw>
          </a:effectLst>
          <a:scene3d>
            <a:camera prst="perspectiveFront" fov="3000000"/>
            <a:lightRig rig="threePt" dir="tl"/>
          </a:scene3d>
          <a:sp3d>
            <a:bevelT w="0" h="0"/>
          </a:sp3d>
        </a:effectStyle>
        <a:effectStyle>
          <a:effectLst>
            <a:innerShdw blurRad="190500">
              <a:srgbClr val="000000">
                <a:alpha val="50000"/>
              </a:srgbClr>
            </a:innerShdw>
          </a:effectLst>
          <a:scene3d>
            <a:camera prst="perspectiveFront" fov="4800000"/>
            <a:lightRig rig="twoPt" dir="t">
              <a:rot lat="0" lon="0" rev="4800000"/>
            </a:lightRig>
          </a:scene3d>
          <a:sp3d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3">
            <a:duotone>
              <a:schemeClr val="phClr">
                <a:satMod val="150000"/>
                <a:lumMod val="50000"/>
              </a:schemeClr>
              <a:schemeClr val="phClr">
                <a:satMod val="400000"/>
                <a:lumMod val="16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Capital.thmx</Template>
  <TotalTime>9703</TotalTime>
  <Words>251</Words>
  <Application>Microsoft Macintosh PowerPoint</Application>
  <PresentationFormat>Affichage à l'écran (4:3)</PresentationFormat>
  <Paragraphs>70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7" baseType="lpstr">
      <vt:lpstr>Brush Script MT</vt:lpstr>
      <vt:lpstr>Arial</vt:lpstr>
      <vt:lpstr>Calibri</vt:lpstr>
      <vt:lpstr>Calisto MT</vt:lpstr>
      <vt:lpstr>Capital</vt:lpstr>
      <vt:lpstr>Démocratie au XXIe siècle?</vt:lpstr>
      <vt:lpstr>Modèle démocratique</vt:lpstr>
      <vt:lpstr>Démocratie ou systèmes représentatifs?</vt:lpstr>
      <vt:lpstr>Systèmes représentatifs</vt:lpstr>
      <vt:lpstr>Evolution dans le temps</vt:lpstr>
      <vt:lpstr>Division du travail</vt:lpstr>
      <vt:lpstr>Contestations externes</vt:lpstr>
      <vt:lpstr>Contestations internes</vt:lpstr>
      <vt:lpstr>Causes</vt:lpstr>
      <vt:lpstr>Nouvelles menaces?</vt:lpstr>
      <vt:lpstr>Conclusion</vt:lpstr>
      <vt:lpstr>Merci de votre attention</vt:lpstr>
    </vt:vector>
  </TitlesOfParts>
  <Company>ULg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Quo vadis? Belgique: situation et itinérance</dc:title>
  <dc:creator>Pierre Verjans</dc:creator>
  <cp:lastModifiedBy>Verjans Pierre</cp:lastModifiedBy>
  <cp:revision>80</cp:revision>
  <dcterms:created xsi:type="dcterms:W3CDTF">2017-10-03T14:30:48Z</dcterms:created>
  <dcterms:modified xsi:type="dcterms:W3CDTF">2021-12-21T17:03:29Z</dcterms:modified>
</cp:coreProperties>
</file>