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0" r:id="rId18"/>
    <p:sldId id="292" r:id="rId19"/>
    <p:sldId id="293" r:id="rId20"/>
    <p:sldId id="294" r:id="rId21"/>
    <p:sldId id="295" r:id="rId22"/>
    <p:sldId id="298" r:id="rId23"/>
    <p:sldId id="299" r:id="rId24"/>
    <p:sldId id="296" r:id="rId25"/>
    <p:sldId id="297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B73"/>
    <a:srgbClr val="139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5" autoAdjust="0"/>
    <p:restoredTop sz="94660"/>
  </p:normalViewPr>
  <p:slideViewPr>
    <p:cSldViewPr snapToGrid="0">
      <p:cViewPr>
        <p:scale>
          <a:sx n="100" d="100"/>
          <a:sy n="100" d="100"/>
        </p:scale>
        <p:origin x="763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B89B-0CF2-4956-A6A3-FA5E8AF1DAD4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E91E5-7B62-4160-9F06-6CBD68E1525A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94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8FA-73FF-496F-BBB6-AE209A727FA0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3A95-518C-45F0-AE06-6CAD2A09054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74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8FA-73FF-496F-BBB6-AE209A727FA0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3A95-518C-45F0-AE06-6CAD2A09054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66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8FA-73FF-496F-BBB6-AE209A727FA0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3A95-518C-45F0-AE06-6CAD2A09054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6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8FA-73FF-496F-BBB6-AE209A727FA0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3A95-518C-45F0-AE06-6CAD2A09054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21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8FA-73FF-496F-BBB6-AE209A727FA0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3A95-518C-45F0-AE06-6CAD2A09054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6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8FA-73FF-496F-BBB6-AE209A727FA0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3A95-518C-45F0-AE06-6CAD2A09054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35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8FA-73FF-496F-BBB6-AE209A727FA0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3A95-518C-45F0-AE06-6CAD2A09054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99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8FA-73FF-496F-BBB6-AE209A727FA0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3A95-518C-45F0-AE06-6CAD2A09054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57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8FA-73FF-496F-BBB6-AE209A727FA0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3A95-518C-45F0-AE06-6CAD2A09054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45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8FA-73FF-496F-BBB6-AE209A727FA0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3A95-518C-45F0-AE06-6CAD2A09054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32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98FA-73FF-496F-BBB6-AE209A727FA0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3A95-518C-45F0-AE06-6CAD2A09054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74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298FA-73FF-496F-BBB6-AE209A727FA0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3A95-518C-45F0-AE06-6CAD2A09054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41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eur-lex.europa.eu/LexUriServ/LexUriServ.do?uri=OJ:L:2004:136:0085:0090:fr: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ur-lex.europa.eu/LexUriServ/LexUriServ.do?uri=OJ:L:2008:354:0034:0050:EN:PDF" TargetMode="External"/><Relationship Id="rId5" Type="http://schemas.openxmlformats.org/officeDocument/2006/relationships/hyperlink" Target="http://eur-lex.europa.eu/LexUriServ/LexUriServ.do?uri=OJ:L:2009:342:0059:0209:EN:PDF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7" y="4137811"/>
            <a:ext cx="4341515" cy="3147151"/>
          </a:xfrm>
        </p:spPr>
        <p:txBody>
          <a:bodyPr>
            <a:normAutofit/>
          </a:bodyPr>
          <a:lstStyle/>
          <a:p>
            <a:pPr algn="l"/>
            <a:endParaRPr lang="en-US" sz="8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400" dirty="0">
                <a:latin typeface="Century Gothic" panose="020B0502020202020204" pitchFamily="34" charset="0"/>
              </a:rPr>
              <a:t>Prof. Marie-Laure FAUCONNIER</a:t>
            </a:r>
          </a:p>
          <a:p>
            <a:pPr algn="l">
              <a:lnSpc>
                <a:spcPct val="100000"/>
              </a:lnSpc>
            </a:pPr>
            <a:r>
              <a:rPr lang="es-ES" sz="1400" dirty="0" err="1">
                <a:latin typeface="Century Gothic" panose="020B0502020202020204" pitchFamily="34" charset="0"/>
              </a:rPr>
              <a:t>Laboratory</a:t>
            </a:r>
            <a:r>
              <a:rPr lang="es-ES" sz="1400" dirty="0">
                <a:latin typeface="Century Gothic" panose="020B0502020202020204" pitchFamily="34" charset="0"/>
              </a:rPr>
              <a:t> </a:t>
            </a:r>
            <a:r>
              <a:rPr lang="es-ES" sz="1400" dirty="0" err="1">
                <a:latin typeface="Century Gothic" panose="020B0502020202020204" pitchFamily="34" charset="0"/>
              </a:rPr>
              <a:t>of</a:t>
            </a:r>
            <a:r>
              <a:rPr lang="es-ES" sz="1400" dirty="0">
                <a:latin typeface="Century Gothic" panose="020B0502020202020204" pitchFamily="34" charset="0"/>
              </a:rPr>
              <a:t> </a:t>
            </a:r>
            <a:r>
              <a:rPr lang="es-ES" sz="1400" dirty="0" err="1">
                <a:latin typeface="Century Gothic" panose="020B0502020202020204" pitchFamily="34" charset="0"/>
              </a:rPr>
              <a:t>Chemistry</a:t>
            </a:r>
            <a:r>
              <a:rPr lang="es-ES" sz="1400" dirty="0">
                <a:latin typeface="Century Gothic" panose="020B0502020202020204" pitchFamily="34" charset="0"/>
              </a:rPr>
              <a:t> </a:t>
            </a:r>
            <a:r>
              <a:rPr lang="es-ES" sz="1400" dirty="0" err="1">
                <a:latin typeface="Century Gothic" panose="020B0502020202020204" pitchFamily="34" charset="0"/>
              </a:rPr>
              <a:t>of</a:t>
            </a:r>
            <a:r>
              <a:rPr lang="es-ES" sz="1400" dirty="0">
                <a:latin typeface="Century Gothic" panose="020B0502020202020204" pitchFamily="34" charset="0"/>
              </a:rPr>
              <a:t> Natural </a:t>
            </a:r>
            <a:r>
              <a:rPr lang="es-ES" sz="1400" dirty="0" err="1">
                <a:latin typeface="Century Gothic" panose="020B0502020202020204" pitchFamily="34" charset="0"/>
              </a:rPr>
              <a:t>Molecules</a:t>
            </a:r>
            <a:endParaRPr lang="es-ES" sz="1400" dirty="0"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400" dirty="0" err="1">
                <a:latin typeface="Century Gothic" panose="020B0502020202020204" pitchFamily="34" charset="0"/>
              </a:rPr>
              <a:t>Gembloux</a:t>
            </a:r>
            <a:r>
              <a:rPr lang="es-ES" sz="1400" dirty="0">
                <a:latin typeface="Century Gothic" panose="020B0502020202020204" pitchFamily="34" charset="0"/>
              </a:rPr>
              <a:t> Agro-Bio </a:t>
            </a:r>
            <a:r>
              <a:rPr lang="es-ES" sz="1400" dirty="0" err="1">
                <a:latin typeface="Century Gothic" panose="020B0502020202020204" pitchFamily="34" charset="0"/>
              </a:rPr>
              <a:t>Tech</a:t>
            </a:r>
            <a:endParaRPr lang="es-ES" sz="1400" dirty="0"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400" dirty="0" err="1">
                <a:latin typeface="Century Gothic" panose="020B0502020202020204" pitchFamily="34" charset="0"/>
              </a:rPr>
              <a:t>University</a:t>
            </a:r>
            <a:r>
              <a:rPr lang="es-ES" sz="1400" dirty="0">
                <a:latin typeface="Century Gothic" panose="020B0502020202020204" pitchFamily="34" charset="0"/>
              </a:rPr>
              <a:t> </a:t>
            </a:r>
            <a:r>
              <a:rPr lang="es-ES" sz="1400" dirty="0" err="1">
                <a:latin typeface="Century Gothic" panose="020B0502020202020204" pitchFamily="34" charset="0"/>
              </a:rPr>
              <a:t>of</a:t>
            </a:r>
            <a:r>
              <a:rPr lang="es-ES" sz="1400" dirty="0">
                <a:latin typeface="Century Gothic" panose="020B0502020202020204" pitchFamily="34" charset="0"/>
              </a:rPr>
              <a:t> </a:t>
            </a:r>
            <a:r>
              <a:rPr lang="es-ES" sz="1400" dirty="0" err="1">
                <a:latin typeface="Century Gothic" panose="020B0502020202020204" pitchFamily="34" charset="0"/>
              </a:rPr>
              <a:t>Liège</a:t>
            </a:r>
            <a:r>
              <a:rPr lang="es-ES" sz="1400" dirty="0">
                <a:latin typeface="Century Gothic" panose="020B0502020202020204" pitchFamily="34" charset="0"/>
              </a:rPr>
              <a:t> (</a:t>
            </a:r>
            <a:r>
              <a:rPr lang="es-ES" sz="1400" dirty="0" err="1">
                <a:latin typeface="Century Gothic" panose="020B0502020202020204" pitchFamily="34" charset="0"/>
              </a:rPr>
              <a:t>Belgium</a:t>
            </a:r>
            <a:r>
              <a:rPr lang="es-ES" sz="1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D3AB52A-2E27-47BF-BBCC-0864722802AE}"/>
              </a:ext>
            </a:extLst>
          </p:cNvPr>
          <p:cNvSpPr txBox="1"/>
          <p:nvPr/>
        </p:nvSpPr>
        <p:spPr>
          <a:xfrm>
            <a:off x="685989" y="5933876"/>
            <a:ext cx="35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www.eohubbio.eu</a:t>
            </a: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6873467-5CE6-4CDC-8A45-76EB8A6973CF}"/>
              </a:ext>
            </a:extLst>
          </p:cNvPr>
          <p:cNvSpPr txBox="1"/>
          <p:nvPr/>
        </p:nvSpPr>
        <p:spPr>
          <a:xfrm>
            <a:off x="605383" y="818978"/>
            <a:ext cx="7852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Essential oils in </a:t>
            </a:r>
            <a:r>
              <a:rPr lang="en-US" sz="3200" dirty="0" err="1"/>
              <a:t>agro</a:t>
            </a:r>
            <a:r>
              <a:rPr lang="en-US" sz="3200" dirty="0"/>
              <a:t>-food industries: from traditional uses to new applications.</a:t>
            </a:r>
          </a:p>
        </p:txBody>
      </p:sp>
      <p:pic>
        <p:nvPicPr>
          <p:cNvPr id="18" name="Picture 4" descr="Les huiles essentielles revitalisent l'industrie cosmétique - Madame Figaro">
            <a:extLst>
              <a:ext uri="{FF2B5EF4-FFF2-40B4-BE49-F238E27FC236}">
                <a16:creationId xmlns:a16="http://schemas.microsoft.com/office/drawing/2014/main" id="{34F23201-92D6-450A-9464-97D0D01E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63" y="2592648"/>
            <a:ext cx="2821200" cy="13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722829" y="2494625"/>
            <a:ext cx="4417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Cooperation Agreement--National Demonstration Base for Talent Introduction</a:t>
            </a:r>
          </a:p>
          <a:p>
            <a:r>
              <a:rPr lang="en-US" dirty="0">
                <a:solidFill>
                  <a:srgbClr val="00B050"/>
                </a:solidFill>
              </a:rPr>
              <a:t>Institute of Food Science and Technology, Chinese Academy of Agricultural Sciences</a:t>
            </a:r>
          </a:p>
          <a:p>
            <a:r>
              <a:rPr lang="fr-FR" dirty="0">
                <a:solidFill>
                  <a:srgbClr val="00B050"/>
                </a:solidFill>
              </a:rPr>
              <a:t>21st of D</a:t>
            </a:r>
            <a:r>
              <a:rPr lang="en-US" dirty="0" err="1">
                <a:solidFill>
                  <a:srgbClr val="00B050"/>
                </a:solidFill>
              </a:rPr>
              <a:t>ecember</a:t>
            </a:r>
            <a:r>
              <a:rPr lang="en-US" dirty="0">
                <a:solidFill>
                  <a:srgbClr val="00B05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87114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19596" y="733317"/>
            <a:ext cx="872674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B050"/>
                </a:solidFill>
              </a:rPr>
              <a:t>Composition: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600" dirty="0" err="1"/>
              <a:t>Mainly</a:t>
            </a:r>
            <a:r>
              <a:rPr lang="fr-FR" sz="1600" dirty="0"/>
              <a:t> </a:t>
            </a:r>
            <a:r>
              <a:rPr lang="fr-FR" sz="1600" dirty="0" err="1"/>
              <a:t>three</a:t>
            </a:r>
            <a:r>
              <a:rPr lang="fr-FR" sz="1600" dirty="0"/>
              <a:t> </a:t>
            </a:r>
            <a:r>
              <a:rPr lang="fr-FR" sz="1600" dirty="0" err="1"/>
              <a:t>pathways</a:t>
            </a:r>
            <a:r>
              <a:rPr lang="fr-FR" sz="1600" dirty="0"/>
              <a:t> </a:t>
            </a:r>
          </a:p>
          <a:p>
            <a:pPr marL="742950" lvl="1" indent="-285750">
              <a:buFontTx/>
              <a:buChar char="-"/>
            </a:pPr>
            <a:endParaRPr lang="fr-FR" sz="800" dirty="0"/>
          </a:p>
          <a:p>
            <a:pPr marL="1200150" lvl="2" indent="-285750">
              <a:buFontTx/>
              <a:buChar char="-"/>
            </a:pPr>
            <a:r>
              <a:rPr lang="fr-FR" sz="1600" dirty="0" err="1"/>
              <a:t>Mevalonate</a:t>
            </a:r>
            <a:r>
              <a:rPr lang="fr-FR" sz="1600" dirty="0"/>
              <a:t> </a:t>
            </a:r>
            <a:r>
              <a:rPr lang="fr-FR" sz="1600" dirty="0">
                <a:sym typeface="Wingdings" panose="05000000000000000000" pitchFamily="2" charset="2"/>
              </a:rPr>
              <a:t> </a:t>
            </a:r>
            <a:r>
              <a:rPr lang="fr-FR" sz="1600" dirty="0" err="1">
                <a:sym typeface="Wingdings" panose="05000000000000000000" pitchFamily="2" charset="2"/>
              </a:rPr>
              <a:t>sesquiterpenes</a:t>
            </a:r>
            <a:endParaRPr lang="fr-FR" sz="1600" dirty="0">
              <a:sym typeface="Wingdings" panose="05000000000000000000" pitchFamily="2" charset="2"/>
            </a:endParaRPr>
          </a:p>
          <a:p>
            <a:pPr marL="1200150" lvl="2" indent="-285750">
              <a:buFontTx/>
              <a:buChar char="-"/>
            </a:pPr>
            <a:endParaRPr lang="fr-FR" sz="800" dirty="0">
              <a:sym typeface="Wingdings" panose="05000000000000000000" pitchFamily="2" charset="2"/>
            </a:endParaRPr>
          </a:p>
          <a:p>
            <a:pPr marL="1200150" lvl="2" indent="-285750">
              <a:buFontTx/>
              <a:buChar char="-"/>
            </a:pPr>
            <a:r>
              <a:rPr lang="fr-FR" sz="1600" dirty="0" err="1">
                <a:sym typeface="Wingdings" panose="05000000000000000000" pitchFamily="2" charset="2"/>
              </a:rPr>
              <a:t>Methyl-erythritol</a:t>
            </a:r>
            <a:r>
              <a:rPr lang="fr-FR" sz="1600" dirty="0">
                <a:sym typeface="Wingdings" panose="05000000000000000000" pitchFamily="2" charset="2"/>
              </a:rPr>
              <a:t>  mono and </a:t>
            </a:r>
            <a:r>
              <a:rPr lang="fr-FR" sz="1600" dirty="0" err="1">
                <a:sym typeface="Wingdings" panose="05000000000000000000" pitchFamily="2" charset="2"/>
              </a:rPr>
              <a:t>diterpenes</a:t>
            </a:r>
            <a:endParaRPr lang="fr-FR" sz="1600" dirty="0">
              <a:sym typeface="Wingdings" panose="05000000000000000000" pitchFamily="2" charset="2"/>
            </a:endParaRPr>
          </a:p>
          <a:p>
            <a:pPr lvl="2"/>
            <a:endParaRPr lang="fr-FR" sz="800" dirty="0">
              <a:sym typeface="Wingdings" panose="05000000000000000000" pitchFamily="2" charset="2"/>
            </a:endParaRPr>
          </a:p>
          <a:p>
            <a:pPr marL="1200150" lvl="2" indent="-285750">
              <a:buFontTx/>
              <a:buChar char="-"/>
            </a:pPr>
            <a:r>
              <a:rPr lang="fr-FR" sz="1600" dirty="0" err="1">
                <a:sym typeface="Wingdings" panose="05000000000000000000" pitchFamily="2" charset="2"/>
              </a:rPr>
              <a:t>Shikimic</a:t>
            </a:r>
            <a:r>
              <a:rPr lang="fr-FR" sz="1600" dirty="0">
                <a:sym typeface="Wingdings" panose="05000000000000000000" pitchFamily="2" charset="2"/>
              </a:rPr>
              <a:t>  </a:t>
            </a:r>
            <a:r>
              <a:rPr lang="fr-FR" sz="1600" dirty="0" err="1">
                <a:sym typeface="Wingdings" panose="05000000000000000000" pitchFamily="2" charset="2"/>
              </a:rPr>
              <a:t>phenylpropenes</a:t>
            </a:r>
            <a:endParaRPr lang="fr-FR" sz="1600" dirty="0">
              <a:sym typeface="Wingdings" panose="05000000000000000000" pitchFamily="2" charset="2"/>
            </a:endParaRPr>
          </a:p>
          <a:p>
            <a:pPr marL="1200150" lvl="2" indent="-285750">
              <a:buFontTx/>
              <a:buChar char="-"/>
            </a:pPr>
            <a:endParaRPr lang="fr-FR" sz="800" dirty="0">
              <a:solidFill>
                <a:srgbClr val="00B05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600" dirty="0"/>
              <a:t>But </a:t>
            </a:r>
            <a:r>
              <a:rPr lang="fr-FR" sz="1600" dirty="0" err="1"/>
              <a:t>also</a:t>
            </a:r>
            <a:r>
              <a:rPr lang="fr-FR" sz="1600" dirty="0"/>
              <a:t> :</a:t>
            </a:r>
          </a:p>
          <a:p>
            <a:pPr marL="1200150" lvl="2" indent="-285750">
              <a:buFontTx/>
              <a:buChar char="-"/>
            </a:pPr>
            <a:r>
              <a:rPr lang="fr-FR" sz="1600" dirty="0"/>
              <a:t>Acid</a:t>
            </a:r>
          </a:p>
          <a:p>
            <a:pPr marL="1200150" lvl="2" indent="-285750">
              <a:buFontTx/>
              <a:buChar char="-"/>
            </a:pPr>
            <a:r>
              <a:rPr lang="fr-FR" sz="1600" dirty="0" err="1"/>
              <a:t>Alcohol</a:t>
            </a:r>
            <a:endParaRPr lang="fr-FR" sz="1600" dirty="0"/>
          </a:p>
          <a:p>
            <a:pPr marL="1200150" lvl="2" indent="-285750">
              <a:buFontTx/>
              <a:buChar char="-"/>
            </a:pPr>
            <a:r>
              <a:rPr lang="fr-FR" sz="1600" dirty="0" err="1"/>
              <a:t>Ketones</a:t>
            </a:r>
            <a:endParaRPr lang="fr-FR" sz="1600" dirty="0"/>
          </a:p>
          <a:p>
            <a:pPr marL="1200150" lvl="2" indent="-285750">
              <a:buFontTx/>
              <a:buChar char="-"/>
            </a:pPr>
            <a:r>
              <a:rPr lang="fr-FR" sz="1600" dirty="0"/>
              <a:t>Esters</a:t>
            </a:r>
          </a:p>
          <a:p>
            <a:pPr marL="1200150" lvl="2" indent="-285750">
              <a:buFontTx/>
              <a:buChar char="-"/>
            </a:pPr>
            <a:r>
              <a:rPr lang="fr-FR" sz="1600" dirty="0"/>
              <a:t>S and N </a:t>
            </a:r>
            <a:r>
              <a:rPr lang="fr-FR" sz="1600" dirty="0" err="1"/>
              <a:t>containing</a:t>
            </a:r>
            <a:r>
              <a:rPr lang="fr-FR" sz="1600" dirty="0"/>
              <a:t> compounds</a:t>
            </a:r>
          </a:p>
          <a:p>
            <a:pPr marL="1200150" lvl="2" indent="-285750">
              <a:buFontTx/>
              <a:buChar char="-"/>
            </a:pPr>
            <a:endParaRPr lang="fr-FR" sz="1600" dirty="0"/>
          </a:p>
          <a:p>
            <a:pPr lvl="3"/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very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complex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composition e.g. ylang </a:t>
            </a:r>
            <a:r>
              <a:rPr lang="fr-FR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ylang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EO : &gt; 450 compounds</a:t>
            </a:r>
            <a:endParaRPr lang="fr-FR" sz="1600" dirty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7" descr="Ilip010">
            <a:extLst>
              <a:ext uri="{FF2B5EF4-FFF2-40B4-BE49-F238E27FC236}">
                <a16:creationId xmlns:a16="http://schemas.microsoft.com/office/drawing/2014/main" id="{C7E4553B-9DAE-4624-B3CE-ECF5B21C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3465" y="2121154"/>
            <a:ext cx="1162511" cy="9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Ilip018">
            <a:extLst>
              <a:ext uri="{FF2B5EF4-FFF2-40B4-BE49-F238E27FC236}">
                <a16:creationId xmlns:a16="http://schemas.microsoft.com/office/drawing/2014/main" id="{7EDB7AF7-F9A5-4652-8E91-143E36C3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92" y="818978"/>
            <a:ext cx="1466552" cy="116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ugénol, 99 %, Acros Organics 500 g Eugénol, 99 %, Acros Organics | Fisher  Scientific">
            <a:extLst>
              <a:ext uri="{FF2B5EF4-FFF2-40B4-BE49-F238E27FC236}">
                <a16:creationId xmlns:a16="http://schemas.microsoft.com/office/drawing/2014/main" id="{6F3FB6FA-D38B-49A5-A996-E1AF82824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86" y="2518696"/>
            <a:ext cx="1376454" cy="13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C473AAF-FF36-4003-8C44-4116A2B2EB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4146" y="1763309"/>
            <a:ext cx="1162511" cy="11625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CD0D66A-060A-47F8-B1DF-5CB5D8CD92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596" y="4806064"/>
            <a:ext cx="1326105" cy="1262683"/>
          </a:xfrm>
          <a:prstGeom prst="rect">
            <a:avLst/>
          </a:prstGeom>
        </p:spPr>
      </p:pic>
      <p:pic>
        <p:nvPicPr>
          <p:cNvPr id="1028" name="Picture 4" descr="Les 6 vertus santé du clou de girofle : Femme Actuelle Le MAG">
            <a:extLst>
              <a:ext uri="{FF2B5EF4-FFF2-40B4-BE49-F238E27FC236}">
                <a16:creationId xmlns:a16="http://schemas.microsoft.com/office/drawing/2014/main" id="{022C0D83-0EEC-4BB7-BCA9-E6B3CD19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66" y="3302001"/>
            <a:ext cx="1117257" cy="8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mium purpureum 280405.jpg">
            <a:extLst>
              <a:ext uri="{FF2B5EF4-FFF2-40B4-BE49-F238E27FC236}">
                <a16:creationId xmlns:a16="http://schemas.microsoft.com/office/drawing/2014/main" id="{5C09B14B-8BEC-4BD2-8BE6-59E0C3C4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31" y="544261"/>
            <a:ext cx="1162511" cy="11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romatoML">
            <a:extLst>
              <a:ext uri="{FF2B5EF4-FFF2-40B4-BE49-F238E27FC236}">
                <a16:creationId xmlns:a16="http://schemas.microsoft.com/office/drawing/2014/main" id="{5A551454-A104-4EB9-8A6E-B117BD2E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6259" y="5023835"/>
            <a:ext cx="4066259" cy="1428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75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19597" y="733317"/>
            <a:ext cx="8637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B050"/>
                </a:solidFill>
              </a:rPr>
              <a:t>Composition:</a:t>
            </a:r>
          </a:p>
          <a:p>
            <a:pPr marL="742950" lvl="1" indent="-285750">
              <a:buFontTx/>
              <a:buChar char="-"/>
            </a:pPr>
            <a:r>
              <a:rPr lang="fr-FR" dirty="0" err="1"/>
              <a:t>Depends</a:t>
            </a:r>
            <a:r>
              <a:rPr lang="fr-FR" dirty="0"/>
              <a:t> on the </a:t>
            </a:r>
            <a:r>
              <a:rPr lang="fr-FR" dirty="0" err="1"/>
              <a:t>organ</a:t>
            </a:r>
            <a:r>
              <a:rPr lang="fr-FR" dirty="0"/>
              <a:t> (</a:t>
            </a:r>
            <a:r>
              <a:rPr lang="fr-FR" dirty="0" err="1"/>
              <a:t>cinnamon</a:t>
            </a:r>
            <a:r>
              <a:rPr lang="fr-FR" dirty="0"/>
              <a:t> </a:t>
            </a:r>
            <a:r>
              <a:rPr lang="fr-FR" dirty="0" err="1"/>
              <a:t>leaves</a:t>
            </a:r>
            <a:r>
              <a:rPr lang="fr-FR" dirty="0"/>
              <a:t>: </a:t>
            </a:r>
            <a:r>
              <a:rPr lang="fr-FR" dirty="0" err="1"/>
              <a:t>eugenol</a:t>
            </a:r>
            <a:r>
              <a:rPr lang="fr-FR" dirty="0"/>
              <a:t>, </a:t>
            </a:r>
            <a:r>
              <a:rPr lang="fr-FR" dirty="0" err="1"/>
              <a:t>cinnamon</a:t>
            </a:r>
            <a:r>
              <a:rPr lang="fr-FR" dirty="0"/>
              <a:t> </a:t>
            </a:r>
            <a:r>
              <a:rPr lang="fr-FR" dirty="0" err="1"/>
              <a:t>bark</a:t>
            </a:r>
            <a:r>
              <a:rPr lang="fr-FR" dirty="0"/>
              <a:t>: </a:t>
            </a:r>
            <a:r>
              <a:rPr lang="fr-FR" dirty="0" err="1"/>
              <a:t>cinnamaldehyde</a:t>
            </a:r>
            <a:r>
              <a:rPr lang="fr-FR" dirty="0"/>
              <a:t>, </a:t>
            </a:r>
            <a:r>
              <a:rPr lang="fr-FR" dirty="0" err="1"/>
              <a:t>cinnammon</a:t>
            </a:r>
            <a:r>
              <a:rPr lang="fr-FR" dirty="0"/>
              <a:t> </a:t>
            </a:r>
            <a:r>
              <a:rPr lang="fr-FR" dirty="0" err="1"/>
              <a:t>roots</a:t>
            </a:r>
            <a:r>
              <a:rPr lang="fr-FR" dirty="0"/>
              <a:t>: </a:t>
            </a:r>
            <a:r>
              <a:rPr lang="fr-FR" dirty="0" err="1"/>
              <a:t>camphor</a:t>
            </a:r>
            <a:r>
              <a:rPr lang="fr-FR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fr-FR" dirty="0" err="1"/>
              <a:t>Depends</a:t>
            </a:r>
            <a:r>
              <a:rPr lang="fr-FR" dirty="0"/>
              <a:t> on the </a:t>
            </a:r>
            <a:r>
              <a:rPr lang="fr-FR" dirty="0" err="1"/>
              <a:t>season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 err="1"/>
              <a:t>Depends</a:t>
            </a:r>
            <a:r>
              <a:rPr lang="fr-FR" dirty="0"/>
              <a:t> on the </a:t>
            </a:r>
            <a:r>
              <a:rPr lang="fr-FR" dirty="0" err="1"/>
              <a:t>climate</a:t>
            </a:r>
            <a:r>
              <a:rPr lang="fr-FR" dirty="0"/>
              <a:t>-</a:t>
            </a:r>
            <a:r>
              <a:rPr lang="fr-FR" dirty="0" err="1"/>
              <a:t>soil</a:t>
            </a:r>
            <a:r>
              <a:rPr lang="fr-FR" dirty="0"/>
              <a:t>-distillation (terroir </a:t>
            </a:r>
            <a:r>
              <a:rPr lang="fr-FR" dirty="0" err="1"/>
              <a:t>effect</a:t>
            </a:r>
            <a:r>
              <a:rPr lang="fr-FR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fr-FR" dirty="0" err="1"/>
              <a:t>Presence</a:t>
            </a:r>
            <a:r>
              <a:rPr lang="fr-FR" dirty="0"/>
              <a:t> of </a:t>
            </a:r>
            <a:r>
              <a:rPr lang="fr-FR" dirty="0" err="1"/>
              <a:t>pathogens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 err="1"/>
              <a:t>Chemotypes</a:t>
            </a:r>
            <a:endParaRPr lang="fr-FR" dirty="0"/>
          </a:p>
          <a:p>
            <a:pPr marL="742950" lvl="1" indent="-285750">
              <a:buFontTx/>
              <a:buChar char="-"/>
            </a:pPr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F039C6D-2617-41BA-BD16-4C2CB5CF2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0" y="3114590"/>
            <a:ext cx="4076030" cy="32990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8097A7D-34FF-4744-869D-42ABB47FD859}"/>
              </a:ext>
            </a:extLst>
          </p:cNvPr>
          <p:cNvSpPr txBox="1"/>
          <p:nvPr/>
        </p:nvSpPr>
        <p:spPr>
          <a:xfrm>
            <a:off x="5208438" y="2872741"/>
            <a:ext cx="24166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Thyme</a:t>
            </a:r>
            <a:r>
              <a:rPr lang="fr-FR" dirty="0"/>
              <a:t>: 7 </a:t>
            </a:r>
            <a:r>
              <a:rPr lang="fr-FR" dirty="0" err="1"/>
              <a:t>chemotypes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r>
              <a:rPr lang="fr-BE" sz="1600" dirty="0"/>
              <a:t>Linalol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1600" dirty="0"/>
              <a:t>Géraniol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1600" dirty="0"/>
              <a:t>Thymol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1600" dirty="0" err="1"/>
              <a:t>Thujanol</a:t>
            </a:r>
            <a:endParaRPr lang="fr-BE" sz="1600" dirty="0"/>
          </a:p>
          <a:p>
            <a:pPr marL="914400" lvl="1" indent="-457200">
              <a:buFont typeface="+mj-lt"/>
              <a:buAutoNum type="arabicPeriod"/>
            </a:pPr>
            <a:r>
              <a:rPr lang="fr-BE" sz="1600" i="1" dirty="0" err="1"/>
              <a:t>Carvacrol</a:t>
            </a:r>
            <a:endParaRPr lang="fr-BE" sz="1600" i="1" dirty="0"/>
          </a:p>
          <a:p>
            <a:pPr marL="914400" lvl="1" indent="-457200">
              <a:buFont typeface="+mj-lt"/>
              <a:buAutoNum type="arabicPeriod"/>
            </a:pPr>
            <a:r>
              <a:rPr lang="fr-BE" sz="1600" i="1" dirty="0"/>
              <a:t>α-terpinéol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1600" i="1" dirty="0"/>
              <a:t>Hydrate de </a:t>
            </a:r>
            <a:r>
              <a:rPr lang="fr-BE" sz="1600" i="1" dirty="0" err="1"/>
              <a:t>sabinène</a:t>
            </a:r>
            <a:endParaRPr lang="fr-FR" sz="16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19597" y="733317"/>
            <a:ext cx="8637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>
                <a:solidFill>
                  <a:srgbClr val="00B050"/>
                </a:solidFill>
              </a:rPr>
              <a:t>Main EOS in the world market (2021)</a:t>
            </a:r>
          </a:p>
          <a:p>
            <a:pPr marL="285750" indent="-285750">
              <a:buFontTx/>
              <a:buChar char="-"/>
            </a:pPr>
            <a:endParaRPr lang="fr-FR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/>
              <a:t>3000 Eos described but 300 on the market</a:t>
            </a:r>
          </a:p>
          <a:p>
            <a:endParaRPr lang="fr-FR" sz="1600"/>
          </a:p>
          <a:p>
            <a:pPr marL="342900" indent="-342900">
              <a:buAutoNum type="arabicPeriod"/>
            </a:pPr>
            <a:r>
              <a:rPr lang="en-US" sz="1600"/>
              <a:t>Orange (soft drinks, sweets, fragrances)</a:t>
            </a:r>
          </a:p>
          <a:p>
            <a:pPr marL="342900" indent="-342900">
              <a:buAutoNum type="arabicPeriod"/>
            </a:pPr>
            <a:r>
              <a:rPr lang="en-US" sz="1600"/>
              <a:t>Cornmint (oral care, chewing gum, confectionery, fragrances)</a:t>
            </a:r>
          </a:p>
          <a:p>
            <a:pPr marL="342900" indent="-342900">
              <a:buAutoNum type="arabicPeriod"/>
            </a:pPr>
            <a:r>
              <a:rPr lang="en-US" sz="1600"/>
              <a:t>Peppermint (oral care, chewing gum, confectionery, liquors, tobacco)</a:t>
            </a:r>
          </a:p>
          <a:p>
            <a:pPr marL="342900" indent="-342900">
              <a:buAutoNum type="arabicPeriod"/>
            </a:pPr>
            <a:r>
              <a:rPr lang="en-US" sz="1600"/>
              <a:t>Eucalyptus (oral care, chewing gum, confectionery, fragrances, pharmaceutical)</a:t>
            </a:r>
          </a:p>
          <a:p>
            <a:pPr marL="342900" indent="-342900">
              <a:buAutoNum type="arabicPeriod"/>
            </a:pPr>
            <a:r>
              <a:rPr lang="en-US" sz="1600"/>
              <a:t>Lemon (soft drinks, sweets, fragrances, household products)</a:t>
            </a:r>
          </a:p>
          <a:p>
            <a:pPr marL="342900" indent="-342900">
              <a:buAutoNum type="arabicPeriod"/>
            </a:pPr>
            <a:r>
              <a:rPr lang="en-US" sz="1600"/>
              <a:t>Citronella (perfumery, toiletries, household products)</a:t>
            </a:r>
          </a:p>
          <a:p>
            <a:pPr marL="342900" indent="-342900">
              <a:buAutoNum type="arabicPeriod"/>
            </a:pPr>
            <a:r>
              <a:rPr lang="en-US" sz="1600"/>
              <a:t>Clove leaf (condiment, sweets, pharmaceuticals, tobacco, household products</a:t>
            </a:r>
          </a:p>
          <a:p>
            <a:pPr marL="342900" indent="-342900">
              <a:buAutoNum type="arabicPeriod"/>
            </a:pPr>
            <a:r>
              <a:rPr lang="en-US" sz="1600"/>
              <a:t>Spearmint (oral care, chewing gum, confectionery)</a:t>
            </a:r>
          </a:p>
          <a:p>
            <a:pPr marL="342900" indent="-342900">
              <a:buAutoNum type="arabicPeriod"/>
            </a:pPr>
            <a:r>
              <a:rPr lang="fr-FR" sz="1600"/>
              <a:t>C</a:t>
            </a:r>
            <a:r>
              <a:rPr lang="en-US" sz="1600"/>
              <a:t>edarwood (perfumery, toiletries, household products)</a:t>
            </a:r>
          </a:p>
          <a:p>
            <a:pPr marL="342900" indent="-342900">
              <a:buAutoNum type="arabicPeriod"/>
            </a:pPr>
            <a:r>
              <a:rPr lang="fr-FR" sz="1600"/>
              <a:t>L</a:t>
            </a:r>
            <a:r>
              <a:rPr lang="en-US" sz="1600"/>
              <a:t>ime (soft drinks, sweets, diary, fragrances)</a:t>
            </a:r>
          </a:p>
          <a:p>
            <a:pPr marL="342900" indent="-342900">
              <a:buAutoNum type="arabicPeriod"/>
            </a:pPr>
            <a:r>
              <a:rPr lang="fr-FR" sz="1600"/>
              <a:t>L</a:t>
            </a:r>
            <a:r>
              <a:rPr lang="en-US" sz="1600"/>
              <a:t>avandin (perfumery, cosmetics, toiletries)</a:t>
            </a:r>
          </a:p>
          <a:p>
            <a:pPr marL="342900" indent="-342900">
              <a:buAutoNum type="arabicPeriod"/>
            </a:pPr>
            <a:endParaRPr lang="fr-FR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41408" y="542140"/>
            <a:ext cx="48325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B050"/>
                </a:solidFill>
              </a:rPr>
              <a:t>Main EOS in the world </a:t>
            </a:r>
            <a:r>
              <a:rPr lang="fr-FR" dirty="0" err="1">
                <a:solidFill>
                  <a:srgbClr val="00B050"/>
                </a:solidFill>
              </a:rPr>
              <a:t>market</a:t>
            </a:r>
            <a:r>
              <a:rPr lang="fr-FR" dirty="0">
                <a:solidFill>
                  <a:srgbClr val="00B050"/>
                </a:solidFill>
              </a:rPr>
              <a:t> (2021)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China top essential </a:t>
            </a:r>
            <a:r>
              <a:rPr lang="fr-FR" dirty="0" err="1">
                <a:solidFill>
                  <a:srgbClr val="00B050"/>
                </a:solidFill>
              </a:rPr>
              <a:t>oil</a:t>
            </a:r>
            <a:r>
              <a:rPr lang="fr-FR" dirty="0">
                <a:solidFill>
                  <a:srgbClr val="00B050"/>
                </a:solidFill>
              </a:rPr>
              <a:t> production :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Cornmint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Peppermint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Eucalyptus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Citronella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Spearmint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</a:t>
            </a:r>
            <a:r>
              <a:rPr lang="en-US" dirty="0" err="1"/>
              <a:t>edarwood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/>
              <a:t>L</a:t>
            </a:r>
            <a:r>
              <a:rPr lang="en-US" i="1" dirty="0" err="1"/>
              <a:t>itsea</a:t>
            </a:r>
            <a:r>
              <a:rPr lang="en-US" i="1" dirty="0"/>
              <a:t> </a:t>
            </a:r>
            <a:r>
              <a:rPr lang="en-US" i="1" dirty="0" err="1"/>
              <a:t>cubeba</a:t>
            </a:r>
            <a:endParaRPr lang="en-US" i="1" dirty="0"/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4" name="Picture 6" descr="Amazon.com: Cornmint Oil (Mentha arvensis) 100% Natural Pure Undiluted  Uncut Essential Oil 100ml : Health &amp; Household">
            <a:extLst>
              <a:ext uri="{FF2B5EF4-FFF2-40B4-BE49-F238E27FC236}">
                <a16:creationId xmlns:a16="http://schemas.microsoft.com/office/drawing/2014/main" id="{5A04A395-A514-4F8C-9ACD-A2EC4949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73" y="1524334"/>
            <a:ext cx="569995" cy="78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nefits of Peppermint Oil: Uses, Side Effects &amp; Research">
            <a:extLst>
              <a:ext uri="{FF2B5EF4-FFF2-40B4-BE49-F238E27FC236}">
                <a16:creationId xmlns:a16="http://schemas.microsoft.com/office/drawing/2014/main" id="{96349FB0-48CC-427C-865B-485D2A57C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54" y="2065265"/>
            <a:ext cx="122464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uile Essentielle D'eucalyptus,1 Pièce,Prix Spécial - Buy Eucalyptus Oil,Eucalyptus  Oil Price,Australian Eucalyptus Oil Product on Alibaba.com">
            <a:extLst>
              <a:ext uri="{FF2B5EF4-FFF2-40B4-BE49-F238E27FC236}">
                <a16:creationId xmlns:a16="http://schemas.microsoft.com/office/drawing/2014/main" id="{3A0B3881-630E-443F-8F5E-793E9FC26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58" y="2499111"/>
            <a:ext cx="881671" cy="7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itronella Oil at Rs 200/piece | गंजनी का तेल - Blue Ocean Aroma, Chennai |  ID: 14575141155">
            <a:extLst>
              <a:ext uri="{FF2B5EF4-FFF2-40B4-BE49-F238E27FC236}">
                <a16:creationId xmlns:a16="http://schemas.microsoft.com/office/drawing/2014/main" id="{ACE95D6B-E069-4117-914A-DAE9451D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48" y="3064913"/>
            <a:ext cx="1071561" cy="10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100% Spearmint Oil USP, Rs 2500 /litre Norex Flavours Private Limited | ID:  6506364888">
            <a:extLst>
              <a:ext uri="{FF2B5EF4-FFF2-40B4-BE49-F238E27FC236}">
                <a16:creationId xmlns:a16="http://schemas.microsoft.com/office/drawing/2014/main" id="{5A829A6F-F397-4E39-8A81-2C1F0E51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357" y="3610915"/>
            <a:ext cx="839152" cy="7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edar wood Essential Oil | Buy pure &amp; fresh Cedar Wood Essential Oil at  great prices">
            <a:extLst>
              <a:ext uri="{FF2B5EF4-FFF2-40B4-BE49-F238E27FC236}">
                <a16:creationId xmlns:a16="http://schemas.microsoft.com/office/drawing/2014/main" id="{F64AE337-5FCE-45BF-80F8-F6B2C02A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28" y="4160981"/>
            <a:ext cx="1071561" cy="10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itsea Cubeba Essential Oil Organic - SMSOrganics, Pure Essential Oils,  Carrier Oils, Attar, Flower Waters">
            <a:extLst>
              <a:ext uri="{FF2B5EF4-FFF2-40B4-BE49-F238E27FC236}">
                <a16:creationId xmlns:a16="http://schemas.microsoft.com/office/drawing/2014/main" id="{F4B76382-97AD-4EE9-A3FA-7C57576B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30" y="4656910"/>
            <a:ext cx="870759" cy="87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6215EE0-CE3E-4AB1-A8CB-62A67F3971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3979" y="1860566"/>
            <a:ext cx="3881394" cy="29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41408" y="542140"/>
            <a:ext cx="4832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Eos traditional uses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72029A-36CF-4C3F-BEA8-B32A2A6AD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83" y="1465470"/>
            <a:ext cx="3381674" cy="27982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9BC82A-2ABF-42A2-AA98-128C35162697}"/>
              </a:ext>
            </a:extLst>
          </p:cNvPr>
          <p:cNvSpPr/>
          <p:nvPr/>
        </p:nvSpPr>
        <p:spPr>
          <a:xfrm>
            <a:off x="3858773" y="1109237"/>
            <a:ext cx="49438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Cosmetics &amp; Perfumes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Aromatherapy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Aroma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entury Gothic" panose="020B0502020202020204" pitchFamily="34" charset="0"/>
              </a:rPr>
              <a:t>Pharmacy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Household products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Additives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Biocides (agronomy/ veterinary/food)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1400" dirty="0">
                <a:latin typeface="Century Gothic" panose="020B0502020202020204" pitchFamily="34" charset="0"/>
              </a:rPr>
              <a:t>I</a:t>
            </a:r>
            <a:r>
              <a:rPr lang="en-US" sz="1400" dirty="0" err="1">
                <a:latin typeface="Century Gothic" panose="020B0502020202020204" pitchFamily="34" charset="0"/>
              </a:rPr>
              <a:t>nsecticide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1400" dirty="0">
                <a:latin typeface="Century Gothic" panose="020B0502020202020204" pitchFamily="34" charset="0"/>
              </a:rPr>
              <a:t>Fongicide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1400" dirty="0" err="1">
                <a:latin typeface="Century Gothic" panose="020B0502020202020204" pitchFamily="34" charset="0"/>
              </a:rPr>
              <a:t>Bactericide</a:t>
            </a:r>
            <a:endParaRPr lang="fr-FR" sz="14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1400" dirty="0">
                <a:latin typeface="Century Gothic" panose="020B0502020202020204" pitchFamily="34" charset="0"/>
              </a:rPr>
              <a:t>Virucide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1400" dirty="0" err="1">
                <a:latin typeface="Century Gothic" panose="020B0502020202020204" pitchFamily="34" charset="0"/>
              </a:rPr>
              <a:t>Nematicide</a:t>
            </a:r>
            <a:endParaRPr lang="fr-FR" sz="14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1400" dirty="0">
                <a:latin typeface="Century Gothic" panose="020B0502020202020204" pitchFamily="34" charset="0"/>
              </a:rPr>
              <a:t>Acaricide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1400" dirty="0">
                <a:latin typeface="Century Gothic" panose="020B0502020202020204" pitchFamily="34" charset="0"/>
              </a:rPr>
              <a:t>Anti-</a:t>
            </a:r>
            <a:r>
              <a:rPr lang="fr-FR" sz="1400" dirty="0" err="1">
                <a:latin typeface="Century Gothic" panose="020B0502020202020204" pitchFamily="34" charset="0"/>
              </a:rPr>
              <a:t>sprouting</a:t>
            </a:r>
            <a:endParaRPr lang="fr-FR" sz="1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anose="020B0502020202020204" pitchFamily="34" charset="0"/>
              </a:rPr>
              <a:t>Builiding</a:t>
            </a:r>
            <a:r>
              <a:rPr lang="en-US" dirty="0">
                <a:latin typeface="Century Gothic" panose="020B0502020202020204" pitchFamily="34" charset="0"/>
              </a:rPr>
              <a:t> block for chemical synthesis</a:t>
            </a:r>
          </a:p>
        </p:txBody>
      </p:sp>
    </p:spTree>
    <p:extLst>
      <p:ext uri="{BB962C8B-B14F-4D97-AF65-F5344CB8AC3E}">
        <p14:creationId xmlns:p14="http://schemas.microsoft.com/office/powerpoint/2010/main" val="3614093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41407" y="542140"/>
            <a:ext cx="8314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Eos traditional uses in </a:t>
            </a:r>
            <a:r>
              <a:rPr lang="en-US" dirty="0" err="1">
                <a:solidFill>
                  <a:srgbClr val="00B050"/>
                </a:solidFill>
              </a:rPr>
              <a:t>agro</a:t>
            </a:r>
            <a:r>
              <a:rPr lang="en-US" dirty="0">
                <a:solidFill>
                  <a:srgbClr val="00B050"/>
                </a:solidFill>
              </a:rPr>
              <a:t>-food industries: flavor </a:t>
            </a:r>
          </a:p>
          <a:p>
            <a:r>
              <a:rPr lang="en-US" dirty="0">
                <a:solidFill>
                  <a:srgbClr val="00B050"/>
                </a:solidFill>
              </a:rPr>
              <a:t>(decreasing market position of EOs in food products)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2E76F7D-5D49-4F2A-AC26-B9E43E2A0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89165"/>
              </p:ext>
            </p:extLst>
          </p:nvPr>
        </p:nvGraphicFramePr>
        <p:xfrm>
          <a:off x="341406" y="1280804"/>
          <a:ext cx="558293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251">
                  <a:extLst>
                    <a:ext uri="{9D8B030D-6E8A-4147-A177-3AD203B41FA5}">
                      <a16:colId xmlns:a16="http://schemas.microsoft.com/office/drawing/2014/main" val="3035829018"/>
                    </a:ext>
                  </a:extLst>
                </a:gridCol>
                <a:gridCol w="1224283">
                  <a:extLst>
                    <a:ext uri="{9D8B030D-6E8A-4147-A177-3AD203B41FA5}">
                      <a16:colId xmlns:a16="http://schemas.microsoft.com/office/drawing/2014/main" val="1592199834"/>
                    </a:ext>
                  </a:extLst>
                </a:gridCol>
                <a:gridCol w="1451398">
                  <a:extLst>
                    <a:ext uri="{9D8B030D-6E8A-4147-A177-3AD203B41FA5}">
                      <a16:colId xmlns:a16="http://schemas.microsoft.com/office/drawing/2014/main" val="524438177"/>
                    </a:ext>
                  </a:extLst>
                </a:gridCol>
              </a:tblGrid>
              <a:tr h="590901">
                <a:tc>
                  <a:txBody>
                    <a:bodyPr/>
                    <a:lstStyle/>
                    <a:p>
                      <a:r>
                        <a:rPr lang="fr-FR" dirty="0"/>
                        <a:t>Food </a:t>
                      </a:r>
                      <a:r>
                        <a:rPr lang="fr-FR" dirty="0" err="1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Flavor</a:t>
                      </a:r>
                      <a:r>
                        <a:rPr lang="fr-FR" dirty="0"/>
                        <a:t> dosage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EO content in </a:t>
                      </a:r>
                      <a:r>
                        <a:rPr lang="fr-FR" dirty="0" err="1"/>
                        <a:t>flavor</a:t>
                      </a:r>
                      <a:r>
                        <a:rPr lang="fr-FR" dirty="0"/>
                        <a:t> (%)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988780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r>
                        <a:rPr lang="fr-FR" dirty="0"/>
                        <a:t>1. </a:t>
                      </a:r>
                      <a:r>
                        <a:rPr lang="fr-FR" dirty="0" err="1"/>
                        <a:t>Alcoholic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beverage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0,05-0,15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3-100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749355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r>
                        <a:rPr lang="fr-FR" dirty="0"/>
                        <a:t>2. Soft drinks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0,10-0,15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2-5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2735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r>
                        <a:rPr lang="fr-FR" dirty="0"/>
                        <a:t>3. </a:t>
                      </a:r>
                      <a:r>
                        <a:rPr lang="fr-FR" dirty="0" err="1"/>
                        <a:t>Sweets</a:t>
                      </a:r>
                      <a:r>
                        <a:rPr lang="fr-FR" dirty="0"/>
                        <a:t> (</a:t>
                      </a:r>
                      <a:r>
                        <a:rPr lang="fr-FR" dirty="0" err="1"/>
                        <a:t>confectionery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chocolate</a:t>
                      </a:r>
                      <a:r>
                        <a:rPr lang="fr-FR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0,15-0,25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1-100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44989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4. </a:t>
                      </a:r>
                      <a:r>
                        <a:rPr lang="fr-FR" dirty="0" err="1"/>
                        <a:t>Bakery</a:t>
                      </a:r>
                      <a:r>
                        <a:rPr lang="fr-FR" dirty="0"/>
                        <a:t> (cake, biscuits, …)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0,10-0,25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1-50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52143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r>
                        <a:rPr lang="fr-FR" dirty="0"/>
                        <a:t>5. </a:t>
                      </a:r>
                      <a:r>
                        <a:rPr lang="fr-FR" dirty="0" err="1"/>
                        <a:t>Ice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creams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0,10-0,30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2-100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966201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r>
                        <a:rPr lang="fr-FR" dirty="0"/>
                        <a:t>6. </a:t>
                      </a:r>
                      <a:r>
                        <a:rPr lang="fr-FR" dirty="0" err="1"/>
                        <a:t>Dairy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products</a:t>
                      </a:r>
                      <a:r>
                        <a:rPr lang="fr-FR" dirty="0"/>
                        <a:t>, desserts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0,05-0,25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1-50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90745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r>
                        <a:rPr lang="fr-FR" dirty="0"/>
                        <a:t>7. </a:t>
                      </a:r>
                      <a:r>
                        <a:rPr lang="fr-FR" dirty="0" err="1"/>
                        <a:t>Meat</a:t>
                      </a:r>
                      <a:r>
                        <a:rPr lang="fr-FR" dirty="0"/>
                        <a:t> and </a:t>
                      </a:r>
                      <a:r>
                        <a:rPr lang="fr-FR" dirty="0" err="1"/>
                        <a:t>fish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0,10-0,25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10-20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281613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r>
                        <a:rPr lang="fr-FR" dirty="0"/>
                        <a:t>8. Sauces, ketchup, condiments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0,10-0,50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2-10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2065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r>
                        <a:rPr lang="fr-FR" dirty="0"/>
                        <a:t>9. Food </a:t>
                      </a:r>
                      <a:r>
                        <a:rPr lang="fr-FR" dirty="0" err="1"/>
                        <a:t>concentrates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0,10-0,50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1-25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119816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r>
                        <a:rPr lang="fr-FR" dirty="0"/>
                        <a:t>10. Snacks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0,10-0,15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2-20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7913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BFC08208-211E-49BF-A562-407ACC4B241C}"/>
              </a:ext>
            </a:extLst>
          </p:cNvPr>
          <p:cNvSpPr txBox="1"/>
          <p:nvPr/>
        </p:nvSpPr>
        <p:spPr>
          <a:xfrm>
            <a:off x="6126480" y="1072732"/>
            <a:ext cx="2903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Flavor</a:t>
            </a:r>
            <a:r>
              <a:rPr lang="fr-FR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Solution in </a:t>
            </a:r>
            <a:r>
              <a:rPr lang="fr-FR" dirty="0" err="1"/>
              <a:t>ethanol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Emulsion (</a:t>
            </a:r>
            <a:r>
              <a:rPr lang="fr-FR" dirty="0" err="1"/>
              <a:t>gum</a:t>
            </a:r>
            <a:r>
              <a:rPr lang="fr-FR" dirty="0"/>
              <a:t> </a:t>
            </a:r>
            <a:r>
              <a:rPr lang="fr-FR" dirty="0" err="1"/>
              <a:t>arabic</a:t>
            </a:r>
            <a:r>
              <a:rPr lang="fr-FR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fr-FR" dirty="0" err="1"/>
              <a:t>Maltodextrin</a:t>
            </a:r>
            <a:endParaRPr lang="fr-FR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6146" name="Picture 2" descr="Smirnoff Peppermint Twist Price &amp;amp; Reviews | Drizly">
            <a:extLst>
              <a:ext uri="{FF2B5EF4-FFF2-40B4-BE49-F238E27FC236}">
                <a16:creationId xmlns:a16="http://schemas.microsoft.com/office/drawing/2014/main" id="{E83E5021-3D4B-403F-B6A0-E9F53044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41" y="2740100"/>
            <a:ext cx="1535769" cy="230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ca Cola (24 x 20cl) | Contaynor">
            <a:extLst>
              <a:ext uri="{FF2B5EF4-FFF2-40B4-BE49-F238E27FC236}">
                <a16:creationId xmlns:a16="http://schemas.microsoft.com/office/drawing/2014/main" id="{9EDCCCD0-179E-424D-9A5C-7EFA6308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08" y="3244730"/>
            <a:ext cx="1477328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9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41407" y="542140"/>
            <a:ext cx="8314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Formula of an orange </a:t>
            </a:r>
            <a:r>
              <a:rPr lang="fr-FR" dirty="0" err="1">
                <a:solidFill>
                  <a:srgbClr val="00B050"/>
                </a:solidFill>
              </a:rPr>
              <a:t>aroma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ready</a:t>
            </a:r>
            <a:r>
              <a:rPr lang="fr-FR" dirty="0">
                <a:solidFill>
                  <a:srgbClr val="00B050"/>
                </a:solidFill>
              </a:rPr>
              <a:t> to </a:t>
            </a:r>
            <a:r>
              <a:rPr lang="fr-FR" dirty="0" err="1">
                <a:solidFill>
                  <a:srgbClr val="00B050"/>
                </a:solidFill>
              </a:rPr>
              <a:t>be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diluted</a:t>
            </a:r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F6357EED-7513-46F7-9F7D-E1F28EAD7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434045"/>
              </p:ext>
            </p:extLst>
          </p:nvPr>
        </p:nvGraphicFramePr>
        <p:xfrm>
          <a:off x="341407" y="1513218"/>
          <a:ext cx="560099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801">
                <a:tc>
                  <a:txBody>
                    <a:bodyPr/>
                    <a:lstStyle/>
                    <a:p>
                      <a:r>
                        <a:rPr lang="fr-BE" dirty="0" err="1"/>
                        <a:t>Category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70">
                <a:tc>
                  <a:txBody>
                    <a:bodyPr/>
                    <a:lstStyle/>
                    <a:p>
                      <a:r>
                        <a:rPr lang="fr-BE" dirty="0" err="1"/>
                        <a:t>Flavor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preparation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Concentrated</a:t>
                      </a:r>
                      <a:r>
                        <a:rPr lang="fr-BE" dirty="0"/>
                        <a:t> orange 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70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Deterpenated</a:t>
                      </a:r>
                      <a:r>
                        <a:rPr lang="fr-BE" dirty="0"/>
                        <a:t> orange 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7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Citronella</a:t>
                      </a:r>
                      <a:r>
                        <a:rPr lang="fr-BE" dirty="0"/>
                        <a:t> 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70">
                <a:tc>
                  <a:txBody>
                    <a:bodyPr/>
                    <a:lstStyle/>
                    <a:p>
                      <a:r>
                        <a:rPr lang="fr-BE" dirty="0" err="1"/>
                        <a:t>Flavor</a:t>
                      </a:r>
                      <a:r>
                        <a:rPr lang="fr-BE" dirty="0"/>
                        <a:t> compounds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Linalool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270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Ethyl</a:t>
                      </a:r>
                      <a:r>
                        <a:rPr lang="fr-BE" dirty="0"/>
                        <a:t> butyrate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270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Citral</a:t>
                      </a:r>
                      <a:r>
                        <a:rPr lang="fr-BE" baseline="0" dirty="0"/>
                        <a:t> 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270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Nerol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270">
                <a:tc>
                  <a:txBody>
                    <a:bodyPr/>
                    <a:lstStyle/>
                    <a:p>
                      <a:r>
                        <a:rPr lang="fr-BE" dirty="0"/>
                        <a:t>Solvent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Ethanol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270">
                <a:tc>
                  <a:txBody>
                    <a:bodyPr/>
                    <a:lstStyle/>
                    <a:p>
                      <a:r>
                        <a:rPr lang="fr-BE" dirty="0"/>
                        <a:t>Additive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Alpha-</a:t>
                      </a:r>
                      <a:r>
                        <a:rPr lang="fr-BE" dirty="0" err="1"/>
                        <a:t>tocopherol</a:t>
                      </a:r>
                      <a:r>
                        <a:rPr lang="fr-BE" dirty="0"/>
                        <a:t>, BHA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196" name="Picture 4" descr="ORANGINA-VP-25CL-X32">
            <a:extLst>
              <a:ext uri="{FF2B5EF4-FFF2-40B4-BE49-F238E27FC236}">
                <a16:creationId xmlns:a16="http://schemas.microsoft.com/office/drawing/2014/main" id="{EB8EE35F-52B8-4B11-A5D3-415BFDA1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59" y="1638579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3A4CC75-407D-4CDF-A97E-591125CC3A23}"/>
              </a:ext>
            </a:extLst>
          </p:cNvPr>
          <p:cNvSpPr txBox="1"/>
          <p:nvPr/>
        </p:nvSpPr>
        <p:spPr>
          <a:xfrm>
            <a:off x="777240" y="5657671"/>
            <a:ext cx="459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Flavor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an additive but an </a:t>
            </a:r>
            <a:r>
              <a:rPr lang="fr-FR" dirty="0" err="1"/>
              <a:t>ingredient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8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41407" y="542140"/>
            <a:ext cx="831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Food </a:t>
            </a:r>
            <a:r>
              <a:rPr lang="fr-FR" dirty="0" err="1">
                <a:solidFill>
                  <a:srgbClr val="00B050"/>
                </a:solidFill>
              </a:rPr>
              <a:t>legislation</a:t>
            </a:r>
            <a:r>
              <a:rPr lang="fr-FR" dirty="0">
                <a:solidFill>
                  <a:srgbClr val="00B050"/>
                </a:solidFill>
              </a:rPr>
              <a:t> for Eos (</a:t>
            </a:r>
            <a:r>
              <a:rPr lang="fr-FR" dirty="0" err="1">
                <a:solidFill>
                  <a:srgbClr val="00B050"/>
                </a:solidFill>
              </a:rPr>
              <a:t>european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legislation</a:t>
            </a:r>
            <a:r>
              <a:rPr lang="fr-FR" dirty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A37E79-2413-4DF8-9CCA-B4BEAFB8C96F}"/>
              </a:ext>
            </a:extLst>
          </p:cNvPr>
          <p:cNvSpPr/>
          <p:nvPr/>
        </p:nvSpPr>
        <p:spPr>
          <a:xfrm>
            <a:off x="487937" y="1131494"/>
            <a:ext cx="80845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/>
              <a:t>Legislation</a:t>
            </a:r>
            <a:r>
              <a:rPr lang="fr-FR" sz="1600" dirty="0"/>
              <a:t> </a:t>
            </a:r>
            <a:r>
              <a:rPr lang="fr-FR" sz="1600" dirty="0" err="1"/>
              <a:t>different</a:t>
            </a:r>
            <a:r>
              <a:rPr lang="fr-FR" sz="1600" dirty="0"/>
              <a:t> </a:t>
            </a:r>
            <a:r>
              <a:rPr lang="fr-FR" sz="1600" dirty="0" err="1"/>
              <a:t>depending</a:t>
            </a:r>
            <a:r>
              <a:rPr lang="fr-FR" sz="1600" dirty="0"/>
              <a:t> on uses</a:t>
            </a:r>
          </a:p>
          <a:p>
            <a:pPr lvl="1"/>
            <a:r>
              <a:rPr lang="fr-FR" sz="1600" dirty="0"/>
              <a:t>Cosmetics : </a:t>
            </a:r>
            <a:r>
              <a:rPr lang="fr-FR" sz="1600" dirty="0" err="1">
                <a:hlinkClick r:id="rId5"/>
              </a:rPr>
              <a:t>Regulation</a:t>
            </a:r>
            <a:r>
              <a:rPr lang="fr-FR" sz="1600" dirty="0">
                <a:hlinkClick r:id="rId5"/>
              </a:rPr>
              <a:t> (EC) N°1223/2009</a:t>
            </a:r>
            <a:endParaRPr lang="fr-FR" sz="1600" dirty="0"/>
          </a:p>
          <a:p>
            <a:pPr lvl="1"/>
            <a:r>
              <a:rPr lang="fr-FR" sz="1600" dirty="0"/>
              <a:t>Food : </a:t>
            </a:r>
            <a:r>
              <a:rPr lang="fr-FR" sz="1600" dirty="0" err="1">
                <a:hlinkClick r:id="rId6"/>
              </a:rPr>
              <a:t>Regulation</a:t>
            </a:r>
            <a:r>
              <a:rPr lang="fr-FR" sz="1600" dirty="0">
                <a:hlinkClick r:id="rId6"/>
              </a:rPr>
              <a:t> (EC) N°1334/2008 </a:t>
            </a:r>
            <a:endParaRPr lang="fr-FR" sz="1600" dirty="0"/>
          </a:p>
          <a:p>
            <a:pPr lvl="1"/>
            <a:r>
              <a:rPr lang="fr-FR" sz="1600" dirty="0" err="1"/>
              <a:t>Pharmacy</a:t>
            </a:r>
            <a:r>
              <a:rPr lang="fr-FR" sz="1600" dirty="0"/>
              <a:t> : </a:t>
            </a:r>
            <a:r>
              <a:rPr lang="fr-FR" sz="1600" dirty="0">
                <a:hlinkClick r:id="rId7"/>
              </a:rPr>
              <a:t>Directive 2004/24/CE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Flavourings</a:t>
            </a:r>
            <a:r>
              <a:rPr lang="en-US" sz="1600" dirty="0"/>
              <a:t>” shall mean products: not intended to be consumed as such, which are added to food in order to impart or modify </a:t>
            </a:r>
            <a:r>
              <a:rPr lang="en-US" sz="1600" dirty="0" err="1"/>
              <a:t>odour</a:t>
            </a:r>
            <a:r>
              <a:rPr lang="en-US" sz="1600" dirty="0"/>
              <a:t> and/or taste </a:t>
            </a:r>
            <a:r>
              <a:rPr lang="en-US" sz="1600" dirty="0">
                <a:sym typeface="Wingdings" panose="05000000000000000000" pitchFamily="2" charset="2"/>
              </a:rPr>
              <a:t> not to increase preservation !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E29D98-2C9A-45A2-B795-F20A210EBE5D}"/>
              </a:ext>
            </a:extLst>
          </p:cNvPr>
          <p:cNvSpPr/>
          <p:nvPr/>
        </p:nvSpPr>
        <p:spPr>
          <a:xfrm>
            <a:off x="455941" y="3167398"/>
            <a:ext cx="8002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Not to be added as such in food</a:t>
            </a:r>
          </a:p>
          <a:p>
            <a:r>
              <a:rPr lang="en-US" sz="1600" dirty="0"/>
              <a:t>Beta </a:t>
            </a:r>
            <a:r>
              <a:rPr lang="en-US" sz="1600" dirty="0" err="1"/>
              <a:t>asarone</a:t>
            </a:r>
            <a:r>
              <a:rPr lang="en-US" sz="1600" dirty="0"/>
              <a:t>, Agaric acid, </a:t>
            </a:r>
            <a:r>
              <a:rPr lang="en-US" sz="1600" dirty="0" err="1">
                <a:solidFill>
                  <a:srgbClr val="FF0000"/>
                </a:solidFill>
              </a:rPr>
              <a:t>Estragol</a:t>
            </a:r>
            <a:r>
              <a:rPr lang="en-US" sz="1600" dirty="0"/>
              <a:t>, </a:t>
            </a:r>
            <a:r>
              <a:rPr lang="en-US" sz="1600" dirty="0" err="1"/>
              <a:t>Aloin</a:t>
            </a:r>
            <a:r>
              <a:rPr lang="en-US" sz="1600" dirty="0"/>
              <a:t>, Hydrocyanic acid, </a:t>
            </a:r>
            <a:r>
              <a:rPr lang="en-US" sz="1600" dirty="0" err="1"/>
              <a:t>Capsaicine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FF0000"/>
                </a:solidFill>
              </a:rPr>
              <a:t>Menthofuran</a:t>
            </a:r>
            <a:r>
              <a:rPr lang="en-US" sz="1600" dirty="0"/>
              <a:t>, </a:t>
            </a:r>
            <a:r>
              <a:rPr lang="en-US" sz="1600" dirty="0" err="1"/>
              <a:t>Hypericine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Methyl eugenol</a:t>
            </a:r>
            <a:r>
              <a:rPr lang="en-US" sz="1600" dirty="0"/>
              <a:t>, </a:t>
            </a:r>
            <a:r>
              <a:rPr lang="en-US" sz="1600" dirty="0" err="1"/>
              <a:t>Teucrine</a:t>
            </a:r>
            <a:r>
              <a:rPr lang="en-US" sz="1600" dirty="0"/>
              <a:t> A, </a:t>
            </a:r>
            <a:r>
              <a:rPr lang="en-US" sz="1600" dirty="0">
                <a:solidFill>
                  <a:srgbClr val="FF0000"/>
                </a:solidFill>
              </a:rPr>
              <a:t>Pulegone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Thujone</a:t>
            </a:r>
            <a:r>
              <a:rPr lang="en-US" sz="1600" dirty="0"/>
              <a:t>, </a:t>
            </a:r>
            <a:r>
              <a:rPr lang="en-US" sz="1600" dirty="0" err="1"/>
              <a:t>Quassine</a:t>
            </a:r>
            <a:r>
              <a:rPr lang="en-US" sz="1600" dirty="0"/>
              <a:t> Coumarin </a:t>
            </a:r>
            <a:r>
              <a:rPr lang="en-US" sz="1600" dirty="0" err="1"/>
              <a:t>Safrol</a:t>
            </a:r>
            <a:endParaRPr lang="en-US" sz="1600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8485B1A-F66B-492F-B708-6AEE13F37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18329"/>
              </p:ext>
            </p:extLst>
          </p:nvPr>
        </p:nvGraphicFramePr>
        <p:xfrm>
          <a:off x="381965" y="4388356"/>
          <a:ext cx="8420627" cy="140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275">
                  <a:extLst>
                    <a:ext uri="{9D8B030D-6E8A-4147-A177-3AD203B41FA5}">
                      <a16:colId xmlns:a16="http://schemas.microsoft.com/office/drawing/2014/main" val="4184941959"/>
                    </a:ext>
                  </a:extLst>
                </a:gridCol>
                <a:gridCol w="2037144">
                  <a:extLst>
                    <a:ext uri="{9D8B030D-6E8A-4147-A177-3AD203B41FA5}">
                      <a16:colId xmlns:a16="http://schemas.microsoft.com/office/drawing/2014/main" val="1277615970"/>
                    </a:ext>
                  </a:extLst>
                </a:gridCol>
                <a:gridCol w="1504709">
                  <a:extLst>
                    <a:ext uri="{9D8B030D-6E8A-4147-A177-3AD203B41FA5}">
                      <a16:colId xmlns:a16="http://schemas.microsoft.com/office/drawing/2014/main" val="1901388111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4026763095"/>
                    </a:ext>
                  </a:extLst>
                </a:gridCol>
                <a:gridCol w="2463605">
                  <a:extLst>
                    <a:ext uri="{9D8B030D-6E8A-4147-A177-3AD203B41FA5}">
                      <a16:colId xmlns:a16="http://schemas.microsoft.com/office/drawing/2014/main" val="753935530"/>
                    </a:ext>
                  </a:extLst>
                </a:gridCol>
              </a:tblGrid>
              <a:tr h="760007">
                <a:tc>
                  <a:txBody>
                    <a:bodyPr/>
                    <a:lstStyle/>
                    <a:p>
                      <a:r>
                        <a:rPr lang="fr-FR" dirty="0"/>
                        <a:t>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Example 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Food </a:t>
                      </a:r>
                      <a:r>
                        <a:rPr lang="fr-FR" dirty="0" err="1"/>
                        <a:t>product</a:t>
                      </a:r>
                      <a:endParaRPr lang="fr-FR" dirty="0"/>
                    </a:p>
                    <a:p>
                      <a:r>
                        <a:rPr lang="fr-FR" dirty="0"/>
                        <a:t>(mg/kg)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Beverage</a:t>
                      </a:r>
                    </a:p>
                    <a:p>
                      <a:r>
                        <a:rPr lang="fr-FR" dirty="0"/>
                        <a:t>(mg/kg)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Restrictions</a:t>
                      </a:r>
                    </a:p>
                    <a:p>
                      <a:r>
                        <a:rPr lang="fr-FR" dirty="0"/>
                        <a:t>(mg/kg)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15589"/>
                  </a:ext>
                </a:extLst>
              </a:tr>
              <a:tr h="440322">
                <a:tc>
                  <a:txBody>
                    <a:bodyPr/>
                    <a:lstStyle/>
                    <a:p>
                      <a:r>
                        <a:rPr lang="fr-FR" dirty="0" err="1"/>
                        <a:t>Pulegone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Mentha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pulegium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Mint </a:t>
                      </a:r>
                      <a:r>
                        <a:rPr lang="fr-FR" dirty="0" err="1"/>
                        <a:t>beverage</a:t>
                      </a:r>
                      <a:r>
                        <a:rPr lang="fr-FR" dirty="0"/>
                        <a:t> (250)</a:t>
                      </a:r>
                    </a:p>
                    <a:p>
                      <a:r>
                        <a:rPr lang="fr-FR" dirty="0"/>
                        <a:t>Mint </a:t>
                      </a:r>
                      <a:r>
                        <a:rPr lang="fr-FR" dirty="0" err="1"/>
                        <a:t>sweeties</a:t>
                      </a:r>
                      <a:r>
                        <a:rPr lang="fr-FR" dirty="0"/>
                        <a:t> (350)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774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38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8DEDE6-7BE1-487F-BEA7-C96763438803}"/>
              </a:ext>
            </a:extLst>
          </p:cNvPr>
          <p:cNvSpPr txBox="1"/>
          <p:nvPr/>
        </p:nvSpPr>
        <p:spPr>
          <a:xfrm>
            <a:off x="709822" y="798168"/>
            <a:ext cx="80797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New applications of Eos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1) Due to the biocide properties: a lot of applications in agronomy (number of references in Google Scholar)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lvl="2">
              <a:buFontTx/>
              <a:buChar char="-"/>
            </a:pPr>
            <a:r>
              <a:rPr lang="en-US" sz="1200" dirty="0">
                <a:latin typeface="Century Gothic" panose="020B0502020202020204" pitchFamily="34" charset="0"/>
              </a:rPr>
              <a:t>Insecticide (GS 106 000</a:t>
            </a:r>
            <a:r>
              <a:rPr lang="en-US" sz="1200" dirty="0"/>
              <a:t>)</a:t>
            </a:r>
            <a:endParaRPr lang="en-US" sz="1200" dirty="0">
              <a:latin typeface="Century Gothic" panose="020B0502020202020204" pitchFamily="34" charset="0"/>
            </a:endParaRPr>
          </a:p>
          <a:p>
            <a:pPr lvl="2">
              <a:buFontTx/>
              <a:buChar char="-"/>
            </a:pPr>
            <a:r>
              <a:rPr lang="en-US" sz="1200" dirty="0">
                <a:latin typeface="Century Gothic" panose="020B0502020202020204" pitchFamily="34" charset="0"/>
              </a:rPr>
              <a:t>Herbicide (GS 56 600</a:t>
            </a:r>
            <a:r>
              <a:rPr lang="en-US" sz="1200" dirty="0"/>
              <a:t>)</a:t>
            </a:r>
            <a:r>
              <a:rPr lang="en-US" sz="1200" dirty="0">
                <a:latin typeface="Century Gothic" panose="020B0502020202020204" pitchFamily="34" charset="0"/>
              </a:rPr>
              <a:t>     </a:t>
            </a:r>
          </a:p>
          <a:p>
            <a:pPr lvl="2">
              <a:buFontTx/>
              <a:buChar char="-"/>
            </a:pPr>
            <a:r>
              <a:rPr lang="en-US" sz="1200" dirty="0">
                <a:latin typeface="Century Gothic" panose="020B0502020202020204" pitchFamily="34" charset="0"/>
              </a:rPr>
              <a:t>Bactericide-</a:t>
            </a:r>
            <a:r>
              <a:rPr lang="en-US" sz="1200" dirty="0" err="1">
                <a:latin typeface="Century Gothic" panose="020B0502020202020204" pitchFamily="34" charset="0"/>
              </a:rPr>
              <a:t>fongicide</a:t>
            </a:r>
            <a:r>
              <a:rPr lang="en-US" sz="1200" dirty="0">
                <a:latin typeface="Century Gothic" panose="020B0502020202020204" pitchFamily="34" charset="0"/>
              </a:rPr>
              <a:t> (GS 68 200)</a:t>
            </a:r>
          </a:p>
          <a:p>
            <a:pPr lvl="2">
              <a:buFontTx/>
              <a:buChar char="-"/>
            </a:pPr>
            <a:r>
              <a:rPr lang="en-US" sz="1200" dirty="0">
                <a:latin typeface="Century Gothic" panose="020B0502020202020204" pitchFamily="34" charset="0"/>
              </a:rPr>
              <a:t>Acaricide-</a:t>
            </a:r>
            <a:r>
              <a:rPr lang="en-US" sz="1200" dirty="0" err="1">
                <a:latin typeface="Century Gothic" panose="020B0502020202020204" pitchFamily="34" charset="0"/>
              </a:rPr>
              <a:t>nématicide</a:t>
            </a:r>
            <a:r>
              <a:rPr lang="en-US" sz="1200" dirty="0">
                <a:latin typeface="Century Gothic" panose="020B0502020202020204" pitchFamily="34" charset="0"/>
              </a:rPr>
              <a:t> (GS 25 000)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1400" dirty="0">
                <a:sym typeface="Wingdings" panose="05000000000000000000" pitchFamily="2" charset="2"/>
              </a:rPr>
              <a:t>Decrease the use of conventional pesticides (replacement of glyphosate)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1400" dirty="0">
                <a:sym typeface="Wingdings" panose="05000000000000000000" pitchFamily="2" charset="2"/>
              </a:rPr>
              <a:t>Reduce resistance due to complex composition and mode of actions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1400" dirty="0">
                <a:sym typeface="Wingdings" panose="05000000000000000000" pitchFamily="2" charset="2"/>
              </a:rPr>
              <a:t>Due to their volatility: decrease the residue in agri-food products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1400" dirty="0">
                <a:sym typeface="Wingdings" panose="05000000000000000000" pitchFamily="2" charset="2"/>
              </a:rPr>
              <a:t>Good degradability  no soil pollution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1400" dirty="0">
                <a:sym typeface="Wingdings" panose="05000000000000000000" pitchFamily="2" charset="2"/>
              </a:rPr>
              <a:t>Reduced effect on non target organisms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2) As building block to replace </a:t>
            </a:r>
            <a:r>
              <a:rPr lang="en-US" dirty="0" err="1">
                <a:solidFill>
                  <a:srgbClr val="00B050"/>
                </a:solidFill>
              </a:rPr>
              <a:t>fosil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ressources</a:t>
            </a:r>
            <a:r>
              <a:rPr lang="en-US" dirty="0">
                <a:solidFill>
                  <a:srgbClr val="00B050"/>
                </a:solidFill>
              </a:rPr>
              <a:t> or as green solvent (limonene) 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BF4719A-F082-4FE9-882C-4D9E23027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804" y="1917333"/>
            <a:ext cx="1703124" cy="1140295"/>
          </a:xfrm>
          <a:prstGeom prst="rect">
            <a:avLst/>
          </a:prstGeom>
        </p:spPr>
      </p:pic>
      <p:pic>
        <p:nvPicPr>
          <p:cNvPr id="15362" name="Picture 2" descr="Limonene as an agro-chemical building block for the synthesis and  extraction of bioactive compounds - ScienceDirect">
            <a:extLst>
              <a:ext uri="{FF2B5EF4-FFF2-40B4-BE49-F238E27FC236}">
                <a16:creationId xmlns:a16="http://schemas.microsoft.com/office/drawing/2014/main" id="{2FECD781-DBD2-4F54-B723-B748B4A71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78" y="5046374"/>
            <a:ext cx="3489363" cy="151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57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8DEDE6-7BE1-487F-BEA7-C96763438803}"/>
              </a:ext>
            </a:extLst>
          </p:cNvPr>
          <p:cNvSpPr txBox="1"/>
          <p:nvPr/>
        </p:nvSpPr>
        <p:spPr>
          <a:xfrm>
            <a:off x="722830" y="937549"/>
            <a:ext cx="799445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New applications of Eos as preservative / increase self live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sz="1600" dirty="0">
                <a:solidFill>
                  <a:srgbClr val="00B050"/>
                </a:solidFill>
              </a:rPr>
              <a:t>D</a:t>
            </a:r>
            <a:r>
              <a:rPr lang="en-US" sz="1600" dirty="0" err="1">
                <a:solidFill>
                  <a:srgbClr val="00B050"/>
                </a:solidFill>
              </a:rPr>
              <a:t>ue</a:t>
            </a:r>
            <a:r>
              <a:rPr lang="en-US" sz="1600" dirty="0">
                <a:solidFill>
                  <a:srgbClr val="00B050"/>
                </a:solidFill>
              </a:rPr>
              <a:t> to its anti-oxidant, bactericide and fungicide activities EOs are used as preservatives in food industries to increase self live.</a:t>
            </a:r>
          </a:p>
          <a:p>
            <a:endParaRPr lang="fr-FR" sz="1600" dirty="0">
              <a:solidFill>
                <a:srgbClr val="00B050"/>
              </a:solidFill>
            </a:endParaRPr>
          </a:p>
          <a:p>
            <a:r>
              <a:rPr lang="fr-FR" sz="1600" dirty="0">
                <a:solidFill>
                  <a:srgbClr val="00B050"/>
                </a:solidFill>
              </a:rPr>
              <a:t>T</a:t>
            </a:r>
            <a:r>
              <a:rPr lang="en-US" sz="1600" dirty="0" err="1">
                <a:solidFill>
                  <a:srgbClr val="00B050"/>
                </a:solidFill>
              </a:rPr>
              <a:t>aking</a:t>
            </a:r>
            <a:r>
              <a:rPr lang="en-US" sz="1600" dirty="0">
                <a:solidFill>
                  <a:srgbClr val="00B050"/>
                </a:solidFill>
              </a:rPr>
              <a:t> into account legislation it is “limit” as the objective is not to modify the flavor BUT to increase self-live.</a:t>
            </a:r>
          </a:p>
          <a:p>
            <a:endParaRPr lang="fr-FR" sz="1600" dirty="0">
              <a:solidFill>
                <a:srgbClr val="00B050"/>
              </a:solidFill>
            </a:endParaRPr>
          </a:p>
          <a:p>
            <a:r>
              <a:rPr lang="fr-FR" sz="1600" dirty="0">
                <a:solidFill>
                  <a:srgbClr val="00B050"/>
                </a:solidFill>
              </a:rPr>
              <a:t>E</a:t>
            </a:r>
            <a:r>
              <a:rPr lang="en-US" sz="1600" dirty="0" err="1">
                <a:solidFill>
                  <a:srgbClr val="00B050"/>
                </a:solidFill>
              </a:rPr>
              <a:t>xample</a:t>
            </a:r>
            <a:r>
              <a:rPr lang="en-US" sz="1600" dirty="0">
                <a:solidFill>
                  <a:srgbClr val="00B050"/>
                </a:solidFill>
              </a:rPr>
              <a:t> of Rosmarinus EOs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Added to </a:t>
            </a:r>
            <a:r>
              <a:rPr lang="fr-FR" sz="1600" dirty="0" err="1"/>
              <a:t>sliced</a:t>
            </a:r>
            <a:r>
              <a:rPr lang="fr-FR" sz="1600" dirty="0"/>
              <a:t> </a:t>
            </a:r>
            <a:r>
              <a:rPr lang="fr-FR" sz="1600" dirty="0" err="1"/>
              <a:t>beef</a:t>
            </a:r>
            <a:r>
              <a:rPr lang="fr-FR" sz="1600" dirty="0"/>
              <a:t> </a:t>
            </a:r>
            <a:r>
              <a:rPr lang="fr-FR" sz="1600" dirty="0" err="1"/>
              <a:t>extend</a:t>
            </a:r>
            <a:r>
              <a:rPr lang="fr-FR" sz="1600" dirty="0"/>
              <a:t> self-live up to 15 </a:t>
            </a:r>
            <a:r>
              <a:rPr lang="fr-FR" sz="1600" dirty="0" err="1"/>
              <a:t>days</a:t>
            </a:r>
            <a:r>
              <a:rPr lang="fr-FR" sz="1600" dirty="0"/>
              <a:t> </a:t>
            </a:r>
          </a:p>
          <a:p>
            <a:r>
              <a:rPr lang="fr-FR" sz="1600" dirty="0"/>
              <a:t>      (in combination </a:t>
            </a:r>
            <a:r>
              <a:rPr lang="fr-FR" sz="1600" dirty="0" err="1"/>
              <a:t>with</a:t>
            </a:r>
            <a:r>
              <a:rPr lang="fr-FR" sz="1600" dirty="0"/>
              <a:t> high O2 </a:t>
            </a:r>
            <a:r>
              <a:rPr lang="fr-FR" sz="1600" dirty="0" err="1"/>
              <a:t>athmosphere</a:t>
            </a:r>
            <a:r>
              <a:rPr lang="fr-FR" sz="1600" dirty="0"/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Microencapsulated</a:t>
            </a:r>
            <a:r>
              <a:rPr lang="fr-FR" sz="1600" dirty="0"/>
              <a:t> </a:t>
            </a:r>
            <a:r>
              <a:rPr lang="fr-FR" sz="1600" dirty="0" err="1"/>
              <a:t>Rosmarinus</a:t>
            </a:r>
            <a:r>
              <a:rPr lang="fr-FR" sz="1600" dirty="0"/>
              <a:t> EO </a:t>
            </a:r>
            <a:r>
              <a:rPr lang="fr-FR" sz="1600" dirty="0" err="1"/>
              <a:t>increases</a:t>
            </a:r>
            <a:r>
              <a:rPr lang="fr-FR" sz="1600" dirty="0"/>
              <a:t> self-live of </a:t>
            </a:r>
          </a:p>
          <a:p>
            <a:r>
              <a:rPr lang="fr-FR" sz="1600" dirty="0"/>
              <a:t>      </a:t>
            </a:r>
            <a:r>
              <a:rPr lang="fr-FR" sz="1600" dirty="0" err="1"/>
              <a:t>cheese</a:t>
            </a:r>
            <a:r>
              <a:rPr lang="fr-FR" sz="1600" dirty="0"/>
              <a:t>, </a:t>
            </a:r>
            <a:r>
              <a:rPr lang="fr-FR" sz="1600" dirty="0" err="1"/>
              <a:t>fresh</a:t>
            </a:r>
            <a:r>
              <a:rPr lang="fr-FR" sz="1600" dirty="0"/>
              <a:t> </a:t>
            </a:r>
            <a:r>
              <a:rPr lang="fr-FR" sz="1600" dirty="0" err="1"/>
              <a:t>truit</a:t>
            </a:r>
            <a:r>
              <a:rPr lang="fr-FR" sz="1600" dirty="0"/>
              <a:t>, </a:t>
            </a:r>
            <a:r>
              <a:rPr lang="fr-FR" sz="1600" dirty="0" err="1"/>
              <a:t>lam</a:t>
            </a:r>
            <a:r>
              <a:rPr lang="fr-FR" sz="1600" dirty="0"/>
              <a:t> slices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Rosmarinus</a:t>
            </a:r>
            <a:r>
              <a:rPr lang="fr-FR" sz="1600" dirty="0"/>
              <a:t> Eo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used</a:t>
            </a:r>
            <a:r>
              <a:rPr lang="fr-FR" sz="1600" dirty="0"/>
              <a:t> to </a:t>
            </a:r>
            <a:r>
              <a:rPr lang="fr-FR" sz="1600" dirty="0" err="1"/>
              <a:t>decrease</a:t>
            </a:r>
            <a:r>
              <a:rPr lang="fr-FR" sz="1600" dirty="0"/>
              <a:t> </a:t>
            </a:r>
            <a:r>
              <a:rPr lang="fr-FR" sz="1600" dirty="0" err="1"/>
              <a:t>oil</a:t>
            </a:r>
            <a:r>
              <a:rPr lang="fr-FR" sz="1600" dirty="0"/>
              <a:t> </a:t>
            </a:r>
            <a:r>
              <a:rPr lang="fr-FR" sz="1600" dirty="0" err="1"/>
              <a:t>oxidation</a:t>
            </a:r>
            <a:r>
              <a:rPr lang="fr-FR" sz="1600" dirty="0"/>
              <a:t> in </a:t>
            </a:r>
            <a:r>
              <a:rPr lang="fr-FR" sz="1600" dirty="0" err="1"/>
              <a:t>potato</a:t>
            </a:r>
            <a:r>
              <a:rPr lang="fr-FR" sz="1600" dirty="0"/>
              <a:t> chips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4338" name="Picture 2" descr="Carrefour Selection Chips Handcooked Romarin 150 g | Carrefour Site">
            <a:extLst>
              <a:ext uri="{FF2B5EF4-FFF2-40B4-BE49-F238E27FC236}">
                <a16:creationId xmlns:a16="http://schemas.microsoft.com/office/drawing/2014/main" id="{397E8710-92DF-4E31-ADE7-69DDA48D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77" y="2842098"/>
            <a:ext cx="2509515" cy="27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3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6873467-5CE6-4CDC-8A45-76EB8A6973CF}"/>
              </a:ext>
            </a:extLst>
          </p:cNvPr>
          <p:cNvSpPr txBox="1"/>
          <p:nvPr/>
        </p:nvSpPr>
        <p:spPr>
          <a:xfrm>
            <a:off x="487937" y="680559"/>
            <a:ext cx="7852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Essential oils in </a:t>
            </a:r>
            <a:r>
              <a:rPr lang="en-US" sz="3200" dirty="0" err="1"/>
              <a:t>agro</a:t>
            </a:r>
            <a:r>
              <a:rPr lang="en-US" sz="3200" dirty="0"/>
              <a:t>-food industries: from traditional uses to new applications.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826995" y="2349521"/>
            <a:ext cx="44173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Definition of Eos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Extraction techniques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Composition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Main Eos in the world market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Traditional uses of Eos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Traditional uses of Eos in food industries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Legislation of Eos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New applications of Eos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New applications of Eos in </a:t>
            </a:r>
            <a:r>
              <a:rPr lang="en-US" dirty="0" err="1">
                <a:solidFill>
                  <a:srgbClr val="00B050"/>
                </a:solidFill>
              </a:rPr>
              <a:t>agro</a:t>
            </a:r>
            <a:r>
              <a:rPr lang="en-US" dirty="0">
                <a:solidFill>
                  <a:srgbClr val="00B050"/>
                </a:solidFill>
              </a:rPr>
              <a:t>-food industries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Advantages / disadvantages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C654F19-9AB5-4F77-8F2B-F205ECF75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128" y="2376395"/>
            <a:ext cx="1768967" cy="10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35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8DEDE6-7BE1-487F-BEA7-C96763438803}"/>
              </a:ext>
            </a:extLst>
          </p:cNvPr>
          <p:cNvSpPr txBox="1"/>
          <p:nvPr/>
        </p:nvSpPr>
        <p:spPr>
          <a:xfrm>
            <a:off x="722830" y="937549"/>
            <a:ext cx="5944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New applications of Eo in post-</a:t>
            </a:r>
            <a:r>
              <a:rPr lang="fr-FR" dirty="0" err="1">
                <a:solidFill>
                  <a:srgbClr val="00B050"/>
                </a:solidFill>
              </a:rPr>
              <a:t>harvest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treatment</a:t>
            </a:r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dirty="0" err="1">
                <a:solidFill>
                  <a:srgbClr val="00B050"/>
                </a:solidFill>
              </a:rPr>
              <a:t>Carvone</a:t>
            </a:r>
            <a:r>
              <a:rPr lang="fr-FR" dirty="0">
                <a:solidFill>
                  <a:srgbClr val="00B050"/>
                </a:solidFill>
              </a:rPr>
              <a:t> (</a:t>
            </a:r>
            <a:r>
              <a:rPr lang="fr-FR" dirty="0" err="1">
                <a:solidFill>
                  <a:srgbClr val="00B050"/>
                </a:solidFill>
              </a:rPr>
              <a:t>caraway</a:t>
            </a:r>
            <a:r>
              <a:rPr lang="fr-FR" dirty="0">
                <a:solidFill>
                  <a:srgbClr val="00B050"/>
                </a:solidFill>
              </a:rPr>
              <a:t> EO) </a:t>
            </a:r>
            <a:r>
              <a:rPr lang="fr-FR" dirty="0" err="1">
                <a:solidFill>
                  <a:srgbClr val="00B050"/>
                </a:solidFill>
              </a:rPr>
              <a:t>is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used</a:t>
            </a:r>
            <a:r>
              <a:rPr lang="fr-FR" dirty="0">
                <a:solidFill>
                  <a:srgbClr val="00B050"/>
                </a:solidFill>
              </a:rPr>
              <a:t> as anti-</a:t>
            </a:r>
            <a:r>
              <a:rPr lang="fr-FR" dirty="0" err="1">
                <a:solidFill>
                  <a:srgbClr val="00B050"/>
                </a:solidFill>
              </a:rPr>
              <a:t>sprouting</a:t>
            </a:r>
            <a:r>
              <a:rPr lang="fr-FR" dirty="0">
                <a:solidFill>
                  <a:srgbClr val="00B050"/>
                </a:solidFill>
              </a:rPr>
              <a:t> agent on </a:t>
            </a:r>
            <a:r>
              <a:rPr lang="fr-FR" dirty="0" err="1">
                <a:solidFill>
                  <a:srgbClr val="00B050"/>
                </a:solidFill>
              </a:rPr>
              <a:t>potato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tubers</a:t>
            </a:r>
            <a:r>
              <a:rPr lang="fr-FR" dirty="0">
                <a:solidFill>
                  <a:srgbClr val="00B050"/>
                </a:solidFill>
              </a:rPr>
              <a:t> 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Essential </a:t>
            </a:r>
            <a:r>
              <a:rPr lang="fr-FR" dirty="0" err="1">
                <a:solidFill>
                  <a:srgbClr val="00B050"/>
                </a:solidFill>
              </a:rPr>
              <a:t>oils</a:t>
            </a:r>
            <a:r>
              <a:rPr lang="fr-FR" dirty="0">
                <a:solidFill>
                  <a:srgbClr val="00B050"/>
                </a:solidFill>
              </a:rPr>
              <a:t> are </a:t>
            </a:r>
            <a:r>
              <a:rPr lang="fr-FR" dirty="0" err="1">
                <a:solidFill>
                  <a:srgbClr val="00B050"/>
                </a:solidFill>
              </a:rPr>
              <a:t>used</a:t>
            </a:r>
            <a:r>
              <a:rPr lang="fr-FR" dirty="0">
                <a:solidFill>
                  <a:srgbClr val="00B050"/>
                </a:solidFill>
              </a:rPr>
              <a:t> to </a:t>
            </a:r>
            <a:r>
              <a:rPr lang="fr-FR" dirty="0" err="1">
                <a:solidFill>
                  <a:srgbClr val="00B050"/>
                </a:solidFill>
              </a:rPr>
              <a:t>avoid</a:t>
            </a:r>
            <a:r>
              <a:rPr lang="fr-FR" dirty="0">
                <a:solidFill>
                  <a:srgbClr val="00B050"/>
                </a:solidFill>
              </a:rPr>
              <a:t> botrytis on </a:t>
            </a:r>
            <a:r>
              <a:rPr lang="fr-FR" dirty="0" err="1">
                <a:solidFill>
                  <a:srgbClr val="00B050"/>
                </a:solidFill>
              </a:rPr>
              <a:t>strawberries</a:t>
            </a:r>
            <a:r>
              <a:rPr lang="fr-FR" dirty="0">
                <a:solidFill>
                  <a:srgbClr val="00B050"/>
                </a:solidFill>
              </a:rPr>
              <a:t>, </a:t>
            </a:r>
            <a:r>
              <a:rPr lang="fr-FR" dirty="0" err="1">
                <a:solidFill>
                  <a:srgbClr val="00B050"/>
                </a:solidFill>
              </a:rPr>
              <a:t>also</a:t>
            </a:r>
            <a:r>
              <a:rPr lang="fr-FR" dirty="0">
                <a:solidFill>
                  <a:srgbClr val="00B050"/>
                </a:solidFill>
              </a:rPr>
              <a:t> inhibition of </a:t>
            </a:r>
            <a:r>
              <a:rPr lang="fr-FR" i="1" dirty="0">
                <a:solidFill>
                  <a:srgbClr val="00B050"/>
                </a:solidFill>
              </a:rPr>
              <a:t>Aspergillus </a:t>
            </a:r>
            <a:r>
              <a:rPr lang="fr-FR" i="1" dirty="0" err="1">
                <a:solidFill>
                  <a:srgbClr val="00B050"/>
                </a:solidFill>
              </a:rPr>
              <a:t>flavus</a:t>
            </a:r>
            <a:r>
              <a:rPr lang="fr-FR" i="1" dirty="0">
                <a:solidFill>
                  <a:srgbClr val="00B050"/>
                </a:solidFill>
              </a:rPr>
              <a:t> </a:t>
            </a:r>
            <a:r>
              <a:rPr lang="fr-FR" dirty="0">
                <a:solidFill>
                  <a:srgbClr val="00B050"/>
                </a:solidFill>
              </a:rPr>
              <a:t>(</a:t>
            </a:r>
            <a:r>
              <a:rPr lang="fr-FR" dirty="0" err="1">
                <a:solidFill>
                  <a:srgbClr val="00B050"/>
                </a:solidFill>
              </a:rPr>
              <a:t>aflatoxin</a:t>
            </a:r>
            <a:r>
              <a:rPr lang="fr-FR" dirty="0">
                <a:solidFill>
                  <a:srgbClr val="00B050"/>
                </a:solidFill>
              </a:rPr>
              <a:t> B1) 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Essential </a:t>
            </a:r>
            <a:r>
              <a:rPr lang="fr-FR" dirty="0" err="1">
                <a:solidFill>
                  <a:srgbClr val="00B050"/>
                </a:solidFill>
              </a:rPr>
              <a:t>oils</a:t>
            </a:r>
            <a:r>
              <a:rPr lang="fr-FR" dirty="0">
                <a:solidFill>
                  <a:srgbClr val="00B050"/>
                </a:solidFill>
              </a:rPr>
              <a:t> are </a:t>
            </a:r>
            <a:r>
              <a:rPr lang="fr-FR" dirty="0" err="1">
                <a:solidFill>
                  <a:srgbClr val="00B050"/>
                </a:solidFill>
              </a:rPr>
              <a:t>used</a:t>
            </a:r>
            <a:r>
              <a:rPr lang="fr-FR" dirty="0">
                <a:solidFill>
                  <a:srgbClr val="00B050"/>
                </a:solidFill>
              </a:rPr>
              <a:t> in </a:t>
            </a:r>
            <a:r>
              <a:rPr lang="fr-FR" dirty="0" err="1">
                <a:solidFill>
                  <a:srgbClr val="00B050"/>
                </a:solidFill>
              </a:rPr>
              <a:t>cereals</a:t>
            </a:r>
            <a:r>
              <a:rPr lang="fr-FR" dirty="0">
                <a:solidFill>
                  <a:srgbClr val="00B050"/>
                </a:solidFill>
              </a:rPr>
              <a:t> silo to </a:t>
            </a:r>
            <a:r>
              <a:rPr lang="fr-FR" dirty="0" err="1">
                <a:solidFill>
                  <a:srgbClr val="00B050"/>
                </a:solidFill>
              </a:rPr>
              <a:t>avoid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insects</a:t>
            </a:r>
            <a:r>
              <a:rPr lang="fr-FR" dirty="0">
                <a:solidFill>
                  <a:srgbClr val="00B050"/>
                </a:solidFill>
              </a:rPr>
              <a:t> damages </a:t>
            </a:r>
          </a:p>
          <a:p>
            <a:r>
              <a:rPr lang="fr-FR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1" name="Picture 2" descr="Now we know: Why do potatoes sprout?">
            <a:extLst>
              <a:ext uri="{FF2B5EF4-FFF2-40B4-BE49-F238E27FC236}">
                <a16:creationId xmlns:a16="http://schemas.microsoft.com/office/drawing/2014/main" id="{10C4A2B0-38DE-4121-8D3E-16D5155B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92" y="1157440"/>
            <a:ext cx="1364452" cy="13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30AB7D3-32B6-4C6D-A7E8-84F068FE01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202" y="3892424"/>
            <a:ext cx="1089642" cy="1516361"/>
          </a:xfrm>
          <a:prstGeom prst="rect">
            <a:avLst/>
          </a:prstGeom>
        </p:spPr>
      </p:pic>
      <p:pic>
        <p:nvPicPr>
          <p:cNvPr id="13" name="Picture 4" descr="Botrytis cinerea — Wikipédia">
            <a:extLst>
              <a:ext uri="{FF2B5EF4-FFF2-40B4-BE49-F238E27FC236}">
                <a16:creationId xmlns:a16="http://schemas.microsoft.com/office/drawing/2014/main" id="{7954E21F-B95C-43F6-965B-FFC3310B5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89" y="2572550"/>
            <a:ext cx="1140255" cy="127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3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8DEDE6-7BE1-487F-BEA7-C96763438803}"/>
              </a:ext>
            </a:extLst>
          </p:cNvPr>
          <p:cNvSpPr txBox="1"/>
          <p:nvPr/>
        </p:nvSpPr>
        <p:spPr>
          <a:xfrm>
            <a:off x="487936" y="681351"/>
            <a:ext cx="8656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New applications of Eo in packaging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To </a:t>
            </a:r>
            <a:r>
              <a:rPr lang="fr-FR" dirty="0" err="1">
                <a:solidFill>
                  <a:srgbClr val="00B050"/>
                </a:solidFill>
              </a:rPr>
              <a:t>obtained</a:t>
            </a:r>
            <a:r>
              <a:rPr lang="fr-FR" dirty="0">
                <a:solidFill>
                  <a:srgbClr val="00B050"/>
                </a:solidFill>
              </a:rPr>
              <a:t> a slow and </a:t>
            </a:r>
            <a:r>
              <a:rPr lang="fr-FR" dirty="0" err="1">
                <a:solidFill>
                  <a:srgbClr val="00B050"/>
                </a:solidFill>
              </a:rPr>
              <a:t>controlled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relaese</a:t>
            </a:r>
            <a:r>
              <a:rPr lang="fr-FR" dirty="0">
                <a:solidFill>
                  <a:srgbClr val="00B050"/>
                </a:solidFill>
              </a:rPr>
              <a:t> of Eos, encapsulation </a:t>
            </a:r>
            <a:r>
              <a:rPr lang="fr-FR" dirty="0" err="1">
                <a:solidFill>
                  <a:srgbClr val="00B050"/>
                </a:solidFill>
              </a:rPr>
              <a:t>is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used</a:t>
            </a:r>
            <a:r>
              <a:rPr lang="fr-FR" dirty="0">
                <a:solidFill>
                  <a:srgbClr val="00B050"/>
                </a:solidFill>
              </a:rPr>
              <a:t> (alginate, </a:t>
            </a:r>
            <a:r>
              <a:rPr lang="fr-FR" dirty="0" err="1">
                <a:solidFill>
                  <a:srgbClr val="00B050"/>
                </a:solidFill>
              </a:rPr>
              <a:t>chitosan</a:t>
            </a:r>
            <a:r>
              <a:rPr lang="fr-FR" dirty="0">
                <a:solidFill>
                  <a:srgbClr val="00B050"/>
                </a:solidFill>
              </a:rPr>
              <a:t>, </a:t>
            </a:r>
            <a:r>
              <a:rPr lang="fr-FR" dirty="0" err="1">
                <a:solidFill>
                  <a:srgbClr val="00B050"/>
                </a:solidFill>
              </a:rPr>
              <a:t>cyclodextrins</a:t>
            </a:r>
            <a:r>
              <a:rPr lang="fr-FR" dirty="0">
                <a:solidFill>
                  <a:srgbClr val="00B050"/>
                </a:solidFill>
              </a:rPr>
              <a:t>, </a:t>
            </a:r>
            <a:r>
              <a:rPr lang="fr-FR" dirty="0" err="1">
                <a:solidFill>
                  <a:srgbClr val="00B050"/>
                </a:solidFill>
              </a:rPr>
              <a:t>arabic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gum</a:t>
            </a:r>
            <a:r>
              <a:rPr lang="fr-FR" dirty="0">
                <a:solidFill>
                  <a:srgbClr val="00B050"/>
                </a:solidFill>
              </a:rPr>
              <a:t>). Ex </a:t>
            </a:r>
            <a:r>
              <a:rPr lang="fr-FR" dirty="0" err="1">
                <a:solidFill>
                  <a:srgbClr val="00B050"/>
                </a:solidFill>
              </a:rPr>
              <a:t>chitosan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containing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clove</a:t>
            </a:r>
            <a:r>
              <a:rPr lang="fr-FR" dirty="0">
                <a:solidFill>
                  <a:srgbClr val="00B050"/>
                </a:solidFill>
              </a:rPr>
              <a:t> EO 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pomergranate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chitosan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-lemongrass EO 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guava</a:t>
            </a:r>
            <a:r>
              <a:rPr lang="fr-FR" dirty="0">
                <a:solidFill>
                  <a:srgbClr val="00B050"/>
                </a:solidFill>
              </a:rPr>
              <a:t> 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921725-3935-4F68-BACC-C2CBC4720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30" y="2723990"/>
            <a:ext cx="5531077" cy="30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3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8DEDE6-7BE1-487F-BEA7-C96763438803}"/>
              </a:ext>
            </a:extLst>
          </p:cNvPr>
          <p:cNvSpPr txBox="1"/>
          <p:nvPr/>
        </p:nvSpPr>
        <p:spPr>
          <a:xfrm>
            <a:off x="487937" y="681351"/>
            <a:ext cx="71960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New applications of Eo in packaging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dirty="0" err="1">
                <a:solidFill>
                  <a:srgbClr val="00B050"/>
                </a:solidFill>
              </a:rPr>
              <a:t>biodegradable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polylactic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acid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nanocapsules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increase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self live of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fresh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fruits (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apple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persimmon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peach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, ..)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Also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starch-gellan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films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against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i="1" dirty="0" err="1">
                <a:solidFill>
                  <a:srgbClr val="00B050"/>
                </a:solidFill>
                <a:sym typeface="Wingdings" panose="05000000000000000000" pitchFamily="2" charset="2"/>
              </a:rPr>
              <a:t>Alternaria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, </a:t>
            </a:r>
            <a:r>
              <a:rPr lang="fr-FR" i="1" dirty="0">
                <a:solidFill>
                  <a:srgbClr val="00B050"/>
                </a:solidFill>
                <a:sym typeface="Wingdings" panose="05000000000000000000" pitchFamily="2" charset="2"/>
              </a:rPr>
              <a:t>Botrytis</a:t>
            </a:r>
          </a:p>
          <a:p>
            <a:endParaRPr lang="fr-FR" i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i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i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i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i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i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i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9271912-FA16-495A-8241-D28A3A5A0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30" y="3233915"/>
            <a:ext cx="5437043" cy="217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8DEDE6-7BE1-487F-BEA7-C96763438803}"/>
              </a:ext>
            </a:extLst>
          </p:cNvPr>
          <p:cNvSpPr txBox="1"/>
          <p:nvPr/>
        </p:nvSpPr>
        <p:spPr>
          <a:xfrm>
            <a:off x="487937" y="681351"/>
            <a:ext cx="7196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New applications of Eo in packaging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 </a:t>
            </a:r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1770E1-67B9-4929-B214-94405536D3DE}"/>
              </a:ext>
            </a:extLst>
          </p:cNvPr>
          <p:cNvSpPr/>
          <p:nvPr/>
        </p:nvSpPr>
        <p:spPr>
          <a:xfrm>
            <a:off x="487937" y="1286820"/>
            <a:ext cx="8275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Inclusion of Eos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into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polyethylene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films by extrusion: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increase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pork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meat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self-life</a:t>
            </a: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Use of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multilayer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packaging (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polyurethane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adhesive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with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cinnamon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EO) </a:t>
            </a: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Polyolefin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containg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EO 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degradable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packaging for fruits and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vegetables</a:t>
            </a:r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Edible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films (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gelatin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capsules)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00F779E-116A-4D16-B46E-A0C67FF7F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36" y="3702509"/>
            <a:ext cx="4513924" cy="25310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C651B7-EEA8-45FE-9ABD-B23342735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729" y="3617746"/>
            <a:ext cx="3761423" cy="279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8DEDE6-7BE1-487F-BEA7-C96763438803}"/>
              </a:ext>
            </a:extLst>
          </p:cNvPr>
          <p:cNvSpPr txBox="1"/>
          <p:nvPr/>
        </p:nvSpPr>
        <p:spPr>
          <a:xfrm>
            <a:off x="722830" y="937549"/>
            <a:ext cx="59441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Advantages</a:t>
            </a:r>
            <a:r>
              <a:rPr lang="fr-FR" dirty="0">
                <a:solidFill>
                  <a:srgbClr val="00B050"/>
                </a:solidFill>
              </a:rPr>
              <a:t> / </a:t>
            </a:r>
            <a:r>
              <a:rPr lang="fr-FR" dirty="0" err="1">
                <a:solidFill>
                  <a:srgbClr val="00B050"/>
                </a:solidFill>
              </a:rPr>
              <a:t>inconvenients</a:t>
            </a:r>
            <a:r>
              <a:rPr lang="fr-FR" dirty="0">
                <a:solidFill>
                  <a:srgbClr val="00B050"/>
                </a:solidFill>
              </a:rPr>
              <a:t> of Eos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Price</a:t>
            </a:r>
          </a:p>
          <a:p>
            <a:r>
              <a:rPr lang="fr-FR" dirty="0" err="1">
                <a:solidFill>
                  <a:srgbClr val="00B050"/>
                </a:solidFill>
              </a:rPr>
              <a:t>Disponibility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 err="1">
                <a:solidFill>
                  <a:srgbClr val="00B050"/>
                </a:solidFill>
              </a:rPr>
              <a:t>Variability</a:t>
            </a:r>
            <a:r>
              <a:rPr lang="fr-FR" dirty="0">
                <a:solidFill>
                  <a:srgbClr val="00B050"/>
                </a:solidFill>
              </a:rPr>
              <a:t> of composition</a:t>
            </a:r>
          </a:p>
          <a:p>
            <a:r>
              <a:rPr lang="fr-FR" dirty="0" err="1">
                <a:solidFill>
                  <a:srgbClr val="00B050"/>
                </a:solidFill>
              </a:rPr>
              <a:t>Flavor</a:t>
            </a:r>
            <a:r>
              <a:rPr lang="fr-FR" dirty="0">
                <a:solidFill>
                  <a:srgbClr val="00B050"/>
                </a:solidFill>
              </a:rPr>
              <a:t> </a:t>
            </a:r>
          </a:p>
          <a:p>
            <a:r>
              <a:rPr lang="fr-FR" dirty="0" err="1">
                <a:solidFill>
                  <a:srgbClr val="00B050"/>
                </a:solidFill>
              </a:rPr>
              <a:t>Volatility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 err="1">
                <a:solidFill>
                  <a:srgbClr val="00B050"/>
                </a:solidFill>
              </a:rPr>
              <a:t>Regulatory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 err="1">
                <a:solidFill>
                  <a:srgbClr val="00B050"/>
                </a:solidFill>
              </a:rPr>
              <a:t>Phytotoxicity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In vitro </a:t>
            </a:r>
            <a:r>
              <a:rPr lang="fr-FR" dirty="0" err="1">
                <a:solidFill>
                  <a:srgbClr val="00B050"/>
                </a:solidFill>
              </a:rPr>
              <a:t>study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mainly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Poor </a:t>
            </a:r>
            <a:r>
              <a:rPr lang="fr-FR" dirty="0" err="1">
                <a:solidFill>
                  <a:srgbClr val="00B050"/>
                </a:solidFill>
              </a:rPr>
              <a:t>understanding</a:t>
            </a:r>
            <a:r>
              <a:rPr lang="fr-FR" dirty="0">
                <a:solidFill>
                  <a:srgbClr val="00B050"/>
                </a:solidFill>
              </a:rPr>
              <a:t> of action mode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Good </a:t>
            </a:r>
            <a:r>
              <a:rPr lang="fr-FR" dirty="0" err="1">
                <a:solidFill>
                  <a:srgbClr val="00B050"/>
                </a:solidFill>
              </a:rPr>
              <a:t>acceptability</a:t>
            </a:r>
            <a:r>
              <a:rPr lang="fr-FR" dirty="0">
                <a:solidFill>
                  <a:srgbClr val="00B050"/>
                </a:solidFill>
              </a:rPr>
              <a:t> by </a:t>
            </a:r>
            <a:r>
              <a:rPr lang="fr-FR" dirty="0" err="1">
                <a:solidFill>
                  <a:srgbClr val="00B050"/>
                </a:solidFill>
              </a:rPr>
              <a:t>consumers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 err="1">
                <a:solidFill>
                  <a:srgbClr val="00B050"/>
                </a:solidFill>
              </a:rPr>
              <a:t>Generally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healthy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 err="1">
                <a:solidFill>
                  <a:srgbClr val="00B050"/>
                </a:solidFill>
              </a:rPr>
              <a:t>Complex</a:t>
            </a:r>
            <a:r>
              <a:rPr lang="fr-FR" dirty="0">
                <a:solidFill>
                  <a:srgbClr val="00B050"/>
                </a:solidFill>
              </a:rPr>
              <a:t> composition (</a:t>
            </a:r>
            <a:r>
              <a:rPr lang="fr-FR" dirty="0" err="1">
                <a:solidFill>
                  <a:srgbClr val="00B050"/>
                </a:solidFill>
              </a:rPr>
              <a:t>resistance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limited</a:t>
            </a:r>
            <a:r>
              <a:rPr lang="fr-FR" dirty="0">
                <a:solidFill>
                  <a:srgbClr val="00B050"/>
                </a:solidFill>
              </a:rPr>
              <a:t>)</a:t>
            </a:r>
          </a:p>
          <a:p>
            <a:r>
              <a:rPr lang="fr-FR" dirty="0" err="1">
                <a:solidFill>
                  <a:srgbClr val="00B050"/>
                </a:solidFill>
              </a:rPr>
              <a:t>Volatility</a:t>
            </a:r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 So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many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researches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to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be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performed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!</a:t>
            </a:r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3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532532-E4D8-415F-8DD2-0C156D7F73EC}"/>
              </a:ext>
            </a:extLst>
          </p:cNvPr>
          <p:cNvSpPr txBox="1"/>
          <p:nvPr/>
        </p:nvSpPr>
        <p:spPr>
          <a:xfrm>
            <a:off x="1342663" y="2430684"/>
            <a:ext cx="6737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258B73"/>
                </a:solidFill>
              </a:rPr>
              <a:t>Thank</a:t>
            </a:r>
            <a:r>
              <a:rPr lang="fr-FR" sz="4000" dirty="0">
                <a:solidFill>
                  <a:srgbClr val="258B73"/>
                </a:solidFill>
              </a:rPr>
              <a:t> </a:t>
            </a:r>
            <a:r>
              <a:rPr lang="fr-FR" sz="4000" dirty="0" err="1">
                <a:solidFill>
                  <a:srgbClr val="258B73"/>
                </a:solidFill>
              </a:rPr>
              <a:t>you</a:t>
            </a:r>
            <a:r>
              <a:rPr lang="fr-FR" sz="4000" dirty="0">
                <a:solidFill>
                  <a:srgbClr val="258B73"/>
                </a:solidFill>
              </a:rPr>
              <a:t> for </a:t>
            </a:r>
            <a:r>
              <a:rPr lang="fr-FR" sz="4000" dirty="0" err="1">
                <a:solidFill>
                  <a:srgbClr val="258B73"/>
                </a:solidFill>
              </a:rPr>
              <a:t>your</a:t>
            </a:r>
            <a:r>
              <a:rPr lang="fr-FR" sz="4000" dirty="0">
                <a:solidFill>
                  <a:srgbClr val="258B73"/>
                </a:solidFill>
              </a:rPr>
              <a:t> attention!</a:t>
            </a:r>
            <a:endParaRPr lang="en-US" sz="4000" dirty="0">
              <a:solidFill>
                <a:srgbClr val="258B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8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19596" y="733317"/>
            <a:ext cx="8726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Definition of Eos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B050"/>
              </a:solidFill>
            </a:endParaRPr>
          </a:p>
          <a:p>
            <a:pPr algn="just"/>
            <a:r>
              <a:rPr lang="fr-FR" i="1" dirty="0"/>
              <a:t>E</a:t>
            </a:r>
            <a:r>
              <a:rPr lang="en-US" i="1" dirty="0" err="1"/>
              <a:t>ssential</a:t>
            </a:r>
            <a:r>
              <a:rPr lang="en-US" i="1" dirty="0"/>
              <a:t> oils are complex mixtures of volatile compounds produced by living organisms and isolated by physical means only (pressing and distillation) from a whole plant or a plant part of known taxonomic origin.</a:t>
            </a:r>
          </a:p>
          <a:p>
            <a:pPr algn="just"/>
            <a:endParaRPr lang="fr-FR" i="1" dirty="0"/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 plant extract obtained by solvent extraction (like vanilla) or by supercritical CO</a:t>
            </a:r>
            <a:r>
              <a:rPr lang="en-US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is NOT an essential oil !</a:t>
            </a:r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ssential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oils are NOT oils (like peanut oils)</a:t>
            </a:r>
          </a:p>
          <a:p>
            <a:pPr marL="285750" indent="-285750" algn="just">
              <a:buFont typeface="Wingdings" panose="05000000000000000000" pitchFamily="2" charset="2"/>
              <a:buChar char="è"/>
            </a:pP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Does all the plants are essential oils bearing plants?</a:t>
            </a:r>
          </a:p>
          <a:p>
            <a:pPr algn="just"/>
            <a:endParaRPr lang="fr-F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r>
              <a:rPr lang="fr-FR" dirty="0">
                <a:sym typeface="Wingdings" panose="05000000000000000000" pitchFamily="2" charset="2"/>
              </a:rPr>
              <a:t>Y</a:t>
            </a:r>
            <a:r>
              <a:rPr lang="en-US" dirty="0">
                <a:sym typeface="Wingdings" panose="05000000000000000000" pitchFamily="2" charset="2"/>
              </a:rPr>
              <a:t>es theoretically</a:t>
            </a:r>
          </a:p>
          <a:p>
            <a:pPr algn="just"/>
            <a:r>
              <a:rPr lang="fr-FR" dirty="0">
                <a:sym typeface="Wingdings" panose="05000000000000000000" pitchFamily="2" charset="2"/>
              </a:rPr>
              <a:t>N</a:t>
            </a:r>
            <a:r>
              <a:rPr lang="en-US" dirty="0">
                <a:sym typeface="Wingdings" panose="05000000000000000000" pitchFamily="2" charset="2"/>
              </a:rPr>
              <a:t>o in fact</a:t>
            </a:r>
          </a:p>
          <a:p>
            <a:pPr algn="just"/>
            <a:r>
              <a:rPr lang="en-US" dirty="0">
                <a:sym typeface="Wingdings" panose="05000000000000000000" pitchFamily="2" charset="2"/>
              </a:rPr>
              <a:t>- typical and unique blend of volatiles (rose, lavender)</a:t>
            </a:r>
          </a:p>
          <a:p>
            <a:pPr algn="just"/>
            <a:r>
              <a:rPr lang="fr-FR" dirty="0">
                <a:sym typeface="Wingdings" panose="05000000000000000000" pitchFamily="2" charset="2"/>
              </a:rPr>
              <a:t>- </a:t>
            </a:r>
            <a:r>
              <a:rPr lang="en-US" dirty="0">
                <a:sym typeface="Wingdings" panose="05000000000000000000" pitchFamily="2" charset="2"/>
              </a:rPr>
              <a:t>secretion and accumulation in specialized anatomical structures (e.g. trichomes)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C10E38-B391-47F7-B7EC-E60D4B20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50" y="3337586"/>
            <a:ext cx="1718761" cy="9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33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19596" y="733317"/>
            <a:ext cx="872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Extraction techniques: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pic>
        <p:nvPicPr>
          <p:cNvPr id="12" name="Picture 5" descr="alambic1">
            <a:extLst>
              <a:ext uri="{FF2B5EF4-FFF2-40B4-BE49-F238E27FC236}">
                <a16:creationId xmlns:a16="http://schemas.microsoft.com/office/drawing/2014/main" id="{7673D624-3C90-4097-BED2-74BF7B78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937" y="1407545"/>
            <a:ext cx="4472683" cy="357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F78656F-1107-4A5C-A27B-62E1F6C7E8F7}"/>
              </a:ext>
            </a:extLst>
          </p:cNvPr>
          <p:cNvSpPr txBox="1"/>
          <p:nvPr/>
        </p:nvSpPr>
        <p:spPr>
          <a:xfrm>
            <a:off x="4885670" y="2175028"/>
            <a:ext cx="387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Hydrodistillation: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very</a:t>
            </a:r>
            <a:r>
              <a:rPr lang="fr-FR" dirty="0"/>
              <a:t> simple</a:t>
            </a:r>
          </a:p>
          <a:p>
            <a:pPr marL="285750" indent="-285750">
              <a:buFontTx/>
              <a:buChar char="-"/>
            </a:pPr>
            <a:r>
              <a:rPr lang="fr-FR" dirty="0"/>
              <a:t>not </a:t>
            </a:r>
            <a:r>
              <a:rPr lang="fr-FR" dirty="0" err="1"/>
              <a:t>expensive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direct contact </a:t>
            </a:r>
            <a:r>
              <a:rPr lang="fr-FR" dirty="0" err="1"/>
              <a:t>with</a:t>
            </a:r>
            <a:r>
              <a:rPr lang="fr-FR" dirty="0"/>
              <a:t> plant </a:t>
            </a:r>
            <a:r>
              <a:rPr lang="fr-FR" dirty="0" err="1"/>
              <a:t>material</a:t>
            </a:r>
            <a:endParaRPr lang="fr-FR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3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19596" y="733317"/>
            <a:ext cx="872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Extraction techniques: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78656F-1107-4A5C-A27B-62E1F6C7E8F7}"/>
              </a:ext>
            </a:extLst>
          </p:cNvPr>
          <p:cNvSpPr txBox="1"/>
          <p:nvPr/>
        </p:nvSpPr>
        <p:spPr>
          <a:xfrm>
            <a:off x="1774861" y="4316574"/>
            <a:ext cx="387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Steam distillation:</a:t>
            </a:r>
          </a:p>
          <a:p>
            <a:pPr marL="285750" indent="-285750">
              <a:buFontTx/>
              <a:buChar char="-"/>
            </a:pPr>
            <a:r>
              <a:rPr lang="fr-FR" dirty="0"/>
              <a:t>more </a:t>
            </a:r>
            <a:r>
              <a:rPr lang="fr-FR" dirty="0" err="1"/>
              <a:t>complex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more </a:t>
            </a:r>
            <a:r>
              <a:rPr lang="fr-FR" dirty="0" err="1"/>
              <a:t>expensive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no direct contact </a:t>
            </a:r>
            <a:r>
              <a:rPr lang="fr-FR" dirty="0" err="1"/>
              <a:t>with</a:t>
            </a:r>
            <a:r>
              <a:rPr lang="fr-FR" dirty="0"/>
              <a:t> plant </a:t>
            </a:r>
            <a:r>
              <a:rPr lang="fr-FR" dirty="0" err="1"/>
              <a:t>material</a:t>
            </a:r>
            <a:endParaRPr lang="fr-FR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1" name="Picture 5" descr="alambic3">
            <a:extLst>
              <a:ext uri="{FF2B5EF4-FFF2-40B4-BE49-F238E27FC236}">
                <a16:creationId xmlns:a16="http://schemas.microsoft.com/office/drawing/2014/main" id="{2E44C8B4-AEE2-4D8B-B4F5-7B81198E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596" y="1257811"/>
            <a:ext cx="5274595" cy="26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1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19596" y="733317"/>
            <a:ext cx="872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Extraction techniques: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78656F-1107-4A5C-A27B-62E1F6C7E8F7}"/>
              </a:ext>
            </a:extLst>
          </p:cNvPr>
          <p:cNvSpPr txBox="1"/>
          <p:nvPr/>
        </p:nvSpPr>
        <p:spPr>
          <a:xfrm>
            <a:off x="5264459" y="1969338"/>
            <a:ext cx="387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 </a:t>
            </a:r>
            <a:r>
              <a:rPr lang="fr-FR" dirty="0" err="1"/>
              <a:t>field</a:t>
            </a:r>
            <a:r>
              <a:rPr lang="fr-FR" dirty="0"/>
              <a:t> </a:t>
            </a:r>
            <a:r>
              <a:rPr lang="fr-FR" dirty="0" err="1"/>
              <a:t>steam</a:t>
            </a:r>
            <a:r>
              <a:rPr lang="fr-FR" dirty="0"/>
              <a:t> distillation:</a:t>
            </a:r>
          </a:p>
          <a:p>
            <a:pPr marL="285750" indent="-285750">
              <a:buFontTx/>
              <a:buChar char="-"/>
            </a:pPr>
            <a:r>
              <a:rPr lang="fr-FR" dirty="0"/>
              <a:t>of </a:t>
            </a:r>
            <a:r>
              <a:rPr lang="fr-FR" dirty="0" err="1"/>
              <a:t>practical</a:t>
            </a:r>
            <a:r>
              <a:rPr lang="fr-FR" dirty="0"/>
              <a:t> use</a:t>
            </a:r>
          </a:p>
          <a:p>
            <a:pPr marL="285750" indent="-285750">
              <a:buFontTx/>
              <a:buChar char="-"/>
            </a:pPr>
            <a:r>
              <a:rPr lang="fr-FR" dirty="0"/>
              <a:t>direct distillation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harvest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limited</a:t>
            </a:r>
            <a:r>
              <a:rPr lang="fr-FR" dirty="0"/>
              <a:t> volume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2" name="Picture 2" descr="AGRONOVA: Resources management, essential oils &amp; herbal products, sound &amp;  music design">
            <a:extLst>
              <a:ext uri="{FF2B5EF4-FFF2-40B4-BE49-F238E27FC236}">
                <a16:creationId xmlns:a16="http://schemas.microsoft.com/office/drawing/2014/main" id="{BF777080-1B33-4C30-8449-A0147A32F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02" y="4012878"/>
            <a:ext cx="2419098" cy="19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alambic4">
            <a:extLst>
              <a:ext uri="{FF2B5EF4-FFF2-40B4-BE49-F238E27FC236}">
                <a16:creationId xmlns:a16="http://schemas.microsoft.com/office/drawing/2014/main" id="{A9B21738-99B3-42F2-94BC-4987D628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581" y="1430823"/>
            <a:ext cx="4254940" cy="21303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98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19596" y="733317"/>
            <a:ext cx="872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Extraction techniques: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78656F-1107-4A5C-A27B-62E1F6C7E8F7}"/>
              </a:ext>
            </a:extLst>
          </p:cNvPr>
          <p:cNvSpPr txBox="1"/>
          <p:nvPr/>
        </p:nvSpPr>
        <p:spPr>
          <a:xfrm>
            <a:off x="6682740" y="1969338"/>
            <a:ext cx="2186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Pressing: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used</a:t>
            </a:r>
            <a:r>
              <a:rPr lang="fr-FR" dirty="0"/>
              <a:t> for citrus Eos</a:t>
            </a:r>
          </a:p>
          <a:p>
            <a:pPr marL="285750" indent="-285750">
              <a:buFontTx/>
              <a:buChar char="-"/>
            </a:pPr>
            <a:r>
              <a:rPr lang="fr-FR" dirty="0"/>
              <a:t>Eos </a:t>
            </a:r>
            <a:r>
              <a:rPr lang="fr-FR" dirty="0" err="1"/>
              <a:t>contain</a:t>
            </a:r>
            <a:r>
              <a:rPr lang="fr-FR" dirty="0"/>
              <a:t> non volatile compounds</a:t>
            </a:r>
          </a:p>
          <a:p>
            <a:pPr marL="285750" indent="-285750">
              <a:buFontTx/>
              <a:buChar char="-"/>
            </a:pPr>
            <a:r>
              <a:rPr lang="fr-FR" dirty="0"/>
              <a:t>not </a:t>
            </a:r>
            <a:r>
              <a:rPr lang="fr-FR" dirty="0" err="1"/>
              <a:t>expensive</a:t>
            </a:r>
            <a:endParaRPr lang="fr-FR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1" name="Image 10" descr="How Are Essential Oils Made?– Kokoa Eco Beauty">
            <a:extLst>
              <a:ext uri="{FF2B5EF4-FFF2-40B4-BE49-F238E27FC236}">
                <a16:creationId xmlns:a16="http://schemas.microsoft.com/office/drawing/2014/main" id="{6E537966-7A9A-4369-AC10-B926A8F960E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1627384"/>
            <a:ext cx="5389998" cy="3338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37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19596" y="733317"/>
            <a:ext cx="872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Extraction techniques: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pic>
        <p:nvPicPr>
          <p:cNvPr id="12" name="Espace réservé du contenu 3">
            <a:extLst>
              <a:ext uri="{FF2B5EF4-FFF2-40B4-BE49-F238E27FC236}">
                <a16:creationId xmlns:a16="http://schemas.microsoft.com/office/drawing/2014/main" id="{769EBADD-2A52-4324-B6F3-DC4BABC34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06" y="1308671"/>
            <a:ext cx="3633944" cy="24841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4F8033C-4C31-4AF9-99E6-A0A05ABA9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970" y="1671157"/>
            <a:ext cx="3081198" cy="30584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54B9CA8-97FB-4234-9F77-A3DC1D19B2E8}"/>
              </a:ext>
            </a:extLst>
          </p:cNvPr>
          <p:cNvSpPr txBox="1"/>
          <p:nvPr/>
        </p:nvSpPr>
        <p:spPr>
          <a:xfrm>
            <a:off x="4897394" y="720989"/>
            <a:ext cx="324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Microwave</a:t>
            </a:r>
            <a:r>
              <a:rPr lang="fr-FR" dirty="0"/>
              <a:t> </a:t>
            </a:r>
            <a:r>
              <a:rPr lang="fr-FR" dirty="0" err="1"/>
              <a:t>Assisted</a:t>
            </a:r>
            <a:r>
              <a:rPr lang="fr-FR" dirty="0"/>
              <a:t> Distillation (1-5l)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FE56D85-B257-40D5-AE21-6DCFBC4A8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356" y="4835889"/>
            <a:ext cx="2088818" cy="13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66" y="6233531"/>
            <a:ext cx="1558206" cy="445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77" y="5488842"/>
            <a:ext cx="532364" cy="744689"/>
          </a:xfrm>
          <a:prstGeom prst="rect">
            <a:avLst/>
          </a:prstGeom>
        </p:spPr>
      </p:pic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F27B0E13-31A7-4B05-B667-C5C371009FA3}"/>
              </a:ext>
            </a:extLst>
          </p:cNvPr>
          <p:cNvSpPr/>
          <p:nvPr/>
        </p:nvSpPr>
        <p:spPr>
          <a:xfrm rot="5400000">
            <a:off x="466965" y="563113"/>
            <a:ext cx="276837" cy="2348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MBLOUX - Charte graphique">
            <a:extLst>
              <a:ext uri="{FF2B5EF4-FFF2-40B4-BE49-F238E27FC236}">
                <a16:creationId xmlns:a16="http://schemas.microsoft.com/office/drawing/2014/main" id="{B26EB73B-9CBF-413A-BC1B-5759DA0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0" y="5488842"/>
            <a:ext cx="1263831" cy="4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340461-7DE8-4782-8EF1-12BFA748D031}"/>
              </a:ext>
            </a:extLst>
          </p:cNvPr>
          <p:cNvSpPr txBox="1"/>
          <p:nvPr/>
        </p:nvSpPr>
        <p:spPr>
          <a:xfrm>
            <a:off x="319596" y="733317"/>
            <a:ext cx="872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Extraction techniques: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14DFBC5B-AEE4-472B-9B32-045141A0E4E6}"/>
              </a:ext>
            </a:extLst>
          </p:cNvPr>
          <p:cNvSpPr txBox="1"/>
          <p:nvPr/>
        </p:nvSpPr>
        <p:spPr>
          <a:xfrm>
            <a:off x="0" y="-8311"/>
            <a:ext cx="9143999" cy="307777"/>
          </a:xfrm>
          <a:prstGeom prst="rect">
            <a:avLst/>
          </a:prstGeom>
          <a:solidFill>
            <a:srgbClr val="139D8D"/>
          </a:solidFill>
          <a:ln>
            <a:solidFill>
              <a:srgbClr val="139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 oils in </a:t>
            </a:r>
            <a:r>
              <a:rPr lang="en-US" sz="1400" dirty="0" err="1"/>
              <a:t>agro</a:t>
            </a:r>
            <a:r>
              <a:rPr lang="en-US" sz="1400" dirty="0"/>
              <a:t>-food industries: from traditional uses to new applications.</a:t>
            </a:r>
          </a:p>
        </p:txBody>
      </p:sp>
      <p:sp>
        <p:nvSpPr>
          <p:cNvPr id="16" name="Título 13">
            <a:extLst>
              <a:ext uri="{FF2B5EF4-FFF2-40B4-BE49-F238E27FC236}">
                <a16:creationId xmlns:a16="http://schemas.microsoft.com/office/drawing/2014/main" id="{1A258639-9F40-4747-A997-AB4455DE1C05}"/>
              </a:ext>
            </a:extLst>
          </p:cNvPr>
          <p:cNvSpPr txBox="1">
            <a:spLocks/>
          </p:cNvSpPr>
          <p:nvPr/>
        </p:nvSpPr>
        <p:spPr>
          <a:xfrm>
            <a:off x="341408" y="493468"/>
            <a:ext cx="8461184" cy="83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200" b="1" dirty="0" err="1">
                <a:latin typeface="Century Gothic" panose="020B0502020202020204" pitchFamily="34" charset="0"/>
              </a:rPr>
              <a:t>Microwave</a:t>
            </a:r>
            <a:r>
              <a:rPr lang="fr-BE" sz="1200" b="1" dirty="0">
                <a:latin typeface="Century Gothic" panose="020B0502020202020204" pitchFamily="34" charset="0"/>
              </a:rPr>
              <a:t> </a:t>
            </a:r>
            <a:r>
              <a:rPr lang="fr-BE" sz="1200" b="1" dirty="0" err="1">
                <a:latin typeface="Century Gothic" panose="020B0502020202020204" pitchFamily="34" charset="0"/>
              </a:rPr>
              <a:t>Hydrodiffusion</a:t>
            </a:r>
            <a:r>
              <a:rPr lang="fr-BE" sz="1200" b="1" dirty="0">
                <a:latin typeface="Century Gothic" panose="020B0502020202020204" pitchFamily="34" charset="0"/>
              </a:rPr>
              <a:t> Gravity (HMG)</a:t>
            </a:r>
            <a:endParaRPr lang="fr-BE" sz="1200" b="1" dirty="0">
              <a:solidFill>
                <a:srgbClr val="139D8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Espace réservé du contenu 3">
            <a:extLst>
              <a:ext uri="{FF2B5EF4-FFF2-40B4-BE49-F238E27FC236}">
                <a16:creationId xmlns:a16="http://schemas.microsoft.com/office/drawing/2014/main" id="{EF2A1432-BA4E-4CE6-A544-E8172CE1C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6" y="1847824"/>
            <a:ext cx="4031383" cy="256032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B792252-7B0A-48C7-97DE-75A1BDC33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82" y="2075021"/>
            <a:ext cx="4144567" cy="30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76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6916</TotalTime>
  <Words>1701</Words>
  <Application>Microsoft Office PowerPoint</Application>
  <PresentationFormat>Affichage à l'écran (4:3)</PresentationFormat>
  <Paragraphs>360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Courier New</vt:lpstr>
      <vt:lpstr>Wingdings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Hub on New Challenges in the Field of Essential Oils - EOHUB</dc:title>
  <dc:creator>HP</dc:creator>
  <cp:lastModifiedBy>Fauconnier Marie-Laure</cp:lastModifiedBy>
  <cp:revision>94</cp:revision>
  <dcterms:created xsi:type="dcterms:W3CDTF">2019-03-07T10:01:26Z</dcterms:created>
  <dcterms:modified xsi:type="dcterms:W3CDTF">2021-12-18T09:05:17Z</dcterms:modified>
</cp:coreProperties>
</file>