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2" r:id="rId1"/>
  </p:sldMasterIdLst>
  <p:notesMasterIdLst>
    <p:notesMasterId r:id="rId26"/>
  </p:notesMasterIdLst>
  <p:sldIdLst>
    <p:sldId id="315" r:id="rId2"/>
    <p:sldId id="346" r:id="rId3"/>
    <p:sldId id="257" r:id="rId4"/>
    <p:sldId id="354" r:id="rId5"/>
    <p:sldId id="260" r:id="rId6"/>
    <p:sldId id="349" r:id="rId7"/>
    <p:sldId id="356" r:id="rId8"/>
    <p:sldId id="347" r:id="rId9"/>
    <p:sldId id="350" r:id="rId10"/>
    <p:sldId id="337" r:id="rId11"/>
    <p:sldId id="283" r:id="rId12"/>
    <p:sldId id="352" r:id="rId13"/>
    <p:sldId id="368" r:id="rId14"/>
    <p:sldId id="369" r:id="rId15"/>
    <p:sldId id="367" r:id="rId16"/>
    <p:sldId id="357" r:id="rId17"/>
    <p:sldId id="359" r:id="rId18"/>
    <p:sldId id="360" r:id="rId19"/>
    <p:sldId id="364" r:id="rId20"/>
    <p:sldId id="370" r:id="rId21"/>
    <p:sldId id="362" r:id="rId22"/>
    <p:sldId id="365" r:id="rId23"/>
    <p:sldId id="363" r:id="rId24"/>
    <p:sldId id="37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811"/>
    <a:srgbClr val="C03433"/>
    <a:srgbClr val="75891A"/>
    <a:srgbClr val="FF9A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p:restoredTop sz="94715"/>
  </p:normalViewPr>
  <p:slideViewPr>
    <p:cSldViewPr snapToGrid="0" snapToObjects="1">
      <p:cViewPr varScale="1">
        <p:scale>
          <a:sx n="122" d="100"/>
          <a:sy n="122" d="100"/>
        </p:scale>
        <p:origin x="129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8DC69-91EB-C447-ADB0-26A6CA6C3E0A}" type="datetimeFigureOut">
              <a:rPr lang="fr-FR" smtClean="0"/>
              <a:t>09/12/2021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E0E6E-9D7B-CD4B-9F44-431A284EE87B}" type="slidenum">
              <a:rPr lang="fr-FR" smtClean="0"/>
              <a:t>‹N°›</a:t>
            </a:fld>
            <a:endParaRPr lang="fr-FR"/>
          </a:p>
        </p:txBody>
      </p:sp>
    </p:spTree>
    <p:extLst>
      <p:ext uri="{BB962C8B-B14F-4D97-AF65-F5344CB8AC3E}">
        <p14:creationId xmlns:p14="http://schemas.microsoft.com/office/powerpoint/2010/main" val="2042855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0E0E6E-9D7B-CD4B-9F44-431A284EE87B}" type="slidenum">
              <a:rPr lang="fr-FR" smtClean="0"/>
              <a:t>11</a:t>
            </a:fld>
            <a:endParaRPr lang="fr-FR"/>
          </a:p>
        </p:txBody>
      </p:sp>
    </p:spTree>
    <p:extLst>
      <p:ext uri="{BB962C8B-B14F-4D97-AF65-F5344CB8AC3E}">
        <p14:creationId xmlns:p14="http://schemas.microsoft.com/office/powerpoint/2010/main" val="291212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nl-BE"/>
              <a:t>Cliquez et modifiez le titre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en-US" dirty="0"/>
          </a:p>
        </p:txBody>
      </p:sp>
      <p:sp>
        <p:nvSpPr>
          <p:cNvPr id="4" name="Date Placeholder 3"/>
          <p:cNvSpPr>
            <a:spLocks noGrp="1"/>
          </p:cNvSpPr>
          <p:nvPr>
            <p:ph type="dt" sz="half" idx="10"/>
          </p:nvPr>
        </p:nvSpPr>
        <p:spPr/>
        <p:txBody>
          <a:bodyPr/>
          <a:lstStyle/>
          <a:p>
            <a:fld id="{6441D7B3-F7C5-4013-AC5D-399DD8DB11FA}" type="datetime4">
              <a:rPr lang="en-US" smtClean="0"/>
              <a:pPr/>
              <a:t>December 9,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3" name="Vertical Text Placeholder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4" name="Date Placeholder 3"/>
          <p:cNvSpPr>
            <a:spLocks noGrp="1"/>
          </p:cNvSpPr>
          <p:nvPr>
            <p:ph type="dt" sz="half" idx="10"/>
          </p:nvPr>
        </p:nvSpPr>
        <p:spPr/>
        <p:txBody>
          <a:bodyPr/>
          <a:lstStyle/>
          <a:p>
            <a:fld id="{6441D7B3-F7C5-4013-AC5D-399DD8DB11FA}" type="datetime4">
              <a:rPr lang="en-US" smtClean="0"/>
              <a:pPr/>
              <a:t>December 9,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nl-BE"/>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4" name="Date Placeholder 3"/>
          <p:cNvSpPr>
            <a:spLocks noGrp="1"/>
          </p:cNvSpPr>
          <p:nvPr>
            <p:ph type="dt" sz="half" idx="10"/>
          </p:nvPr>
        </p:nvSpPr>
        <p:spPr/>
        <p:txBody>
          <a:bodyPr/>
          <a:lstStyle/>
          <a:p>
            <a:fld id="{6441D7B3-F7C5-4013-AC5D-399DD8DB11FA}" type="datetime4">
              <a:rPr lang="en-US" smtClean="0"/>
              <a:pPr/>
              <a:t>December 9,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3" name="Content Placeholder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4" name="Date Placeholder 3"/>
          <p:cNvSpPr>
            <a:spLocks noGrp="1"/>
          </p:cNvSpPr>
          <p:nvPr>
            <p:ph type="dt" sz="half" idx="10"/>
          </p:nvPr>
        </p:nvSpPr>
        <p:spPr/>
        <p:txBody>
          <a:bodyPr/>
          <a:lstStyle/>
          <a:p>
            <a:fld id="{6441D7B3-F7C5-4013-AC5D-399DD8DB11FA}" type="datetime4">
              <a:rPr lang="en-US" smtClean="0"/>
              <a:pPr/>
              <a:t>December 9,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nl-BE"/>
              <a:t>Cliquez et modifiez le titre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Date Placeholder 3"/>
          <p:cNvSpPr>
            <a:spLocks noGrp="1"/>
          </p:cNvSpPr>
          <p:nvPr>
            <p:ph type="dt" sz="half" idx="10"/>
          </p:nvPr>
        </p:nvSpPr>
        <p:spPr/>
        <p:txBody>
          <a:bodyPr/>
          <a:lstStyle/>
          <a:p>
            <a:fld id="{6441D7B3-F7C5-4013-AC5D-399DD8DB11FA}" type="datetime4">
              <a:rPr lang="en-US" smtClean="0"/>
              <a:pPr/>
              <a:t>December 9, 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5" name="Date Placeholder 4"/>
          <p:cNvSpPr>
            <a:spLocks noGrp="1"/>
          </p:cNvSpPr>
          <p:nvPr>
            <p:ph type="dt" sz="half" idx="10"/>
          </p:nvPr>
        </p:nvSpPr>
        <p:spPr/>
        <p:txBody>
          <a:bodyPr/>
          <a:lstStyle/>
          <a:p>
            <a:fld id="{6441D7B3-F7C5-4013-AC5D-399DD8DB11FA}" type="datetime4">
              <a:rPr lang="en-US" smtClean="0"/>
              <a:pPr/>
              <a:t>December 9, 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Cliquez et modifiez le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7" name="Date Placeholder 6"/>
          <p:cNvSpPr>
            <a:spLocks noGrp="1"/>
          </p:cNvSpPr>
          <p:nvPr>
            <p:ph type="dt" sz="half" idx="10"/>
          </p:nvPr>
        </p:nvSpPr>
        <p:spPr/>
        <p:txBody>
          <a:bodyPr/>
          <a:lstStyle/>
          <a:p>
            <a:fld id="{6441D7B3-F7C5-4013-AC5D-399DD8DB11FA}" type="datetime4">
              <a:rPr lang="en-US" smtClean="0"/>
              <a:pPr/>
              <a:t>December 9, 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3" name="Date Placeholder 2"/>
          <p:cNvSpPr>
            <a:spLocks noGrp="1"/>
          </p:cNvSpPr>
          <p:nvPr>
            <p:ph type="dt" sz="half" idx="10"/>
          </p:nvPr>
        </p:nvSpPr>
        <p:spPr/>
        <p:txBody>
          <a:bodyPr/>
          <a:lstStyle/>
          <a:p>
            <a:fld id="{6441D7B3-F7C5-4013-AC5D-399DD8DB11FA}" type="datetime4">
              <a:rPr lang="en-US" smtClean="0"/>
              <a:pPr/>
              <a:t>December 9, 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1D7B3-F7C5-4013-AC5D-399DD8DB11FA}" type="datetime4">
              <a:rPr lang="en-US" smtClean="0"/>
              <a:pPr/>
              <a:t>December 9, 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44759D-0EFF-4FB2-9CCE-04E00944F0FE}" type="slidenum">
              <a:rPr lang="en-US" smtClean="0"/>
              <a:pPr/>
              <a:t>‹N°›</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nl-BE"/>
              <a:t>Cliquez et modifiez le titre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Date Placeholder 4"/>
          <p:cNvSpPr>
            <a:spLocks noGrp="1"/>
          </p:cNvSpPr>
          <p:nvPr>
            <p:ph type="dt" sz="half" idx="10"/>
          </p:nvPr>
        </p:nvSpPr>
        <p:spPr/>
        <p:txBody>
          <a:bodyPr/>
          <a:lstStyle/>
          <a:p>
            <a:fld id="{6441D7B3-F7C5-4013-AC5D-399DD8DB11FA}" type="datetime4">
              <a:rPr lang="en-US" smtClean="0"/>
              <a:pPr/>
              <a:t>December 9, 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‹N°›</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nl-BE"/>
              <a:t>Cliquez et modifiez le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a:t>Faire glisser l'image vers l'espace réservé ou cliquer sur l'icône pour l'ajouter</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8" name="Date Placeholder 7"/>
          <p:cNvSpPr>
            <a:spLocks noGrp="1"/>
          </p:cNvSpPr>
          <p:nvPr>
            <p:ph type="dt" sz="half" idx="10"/>
          </p:nvPr>
        </p:nvSpPr>
        <p:spPr/>
        <p:txBody>
          <a:bodyPr/>
          <a:lstStyle/>
          <a:p>
            <a:fld id="{6441D7B3-F7C5-4013-AC5D-399DD8DB11FA}" type="datetime4">
              <a:rPr lang="en-US" smtClean="0"/>
              <a:pPr/>
              <a:t>December 9, 2021</a:t>
            </a:fld>
            <a:endParaRPr lang="en-US"/>
          </a:p>
        </p:txBody>
      </p:sp>
      <p:sp>
        <p:nvSpPr>
          <p:cNvPr id="9" name="Slide Number Placeholder 8"/>
          <p:cNvSpPr>
            <a:spLocks noGrp="1"/>
          </p:cNvSpPr>
          <p:nvPr>
            <p:ph type="sldNum" sz="quarter" idx="11"/>
          </p:nvPr>
        </p:nvSpPr>
        <p:spPr/>
        <p:txBody>
          <a:bodyPr/>
          <a:lstStyle/>
          <a:p>
            <a:fld id="{5744759D-0EFF-4FB2-9CCE-04E00944F0FE}" type="slidenum">
              <a:rPr lang="en-US" smtClean="0"/>
              <a:pPr/>
              <a:t>‹N°›</a:t>
            </a:fld>
            <a:endParaRPr lang="en-US"/>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nl-BE"/>
              <a:t>Cliquez et modifiez le titre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744759D-0EFF-4FB2-9CCE-04E00944F0FE}" type="slidenum">
              <a:rPr lang="en-US" smtClean="0"/>
              <a:pPr/>
              <a:t>‹N°›</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441D7B3-F7C5-4013-AC5D-399DD8DB11FA}" type="datetime4">
              <a:rPr lang="en-US" smtClean="0"/>
              <a:pPr/>
              <a:t>December 9, 2021</a:t>
            </a:fld>
            <a:endParaRPr 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opostext.org/place/388273PAig"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D320C8-17DE-A941-BD7E-39CF31FA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180" y="5988497"/>
            <a:ext cx="2817709" cy="760040"/>
          </a:xfrm>
          <a:prstGeom prst="rect">
            <a:avLst/>
          </a:prstGeom>
          <a:effectLst>
            <a:outerShdw blurRad="63500" sx="102000" sy="102000" algn="ctr" rotWithShape="0">
              <a:prstClr val="black">
                <a:alpha val="40000"/>
              </a:prstClr>
            </a:outerShdw>
            <a:softEdge rad="31750"/>
          </a:effectLst>
        </p:spPr>
      </p:pic>
      <p:sp>
        <p:nvSpPr>
          <p:cNvPr id="13" name="ZoneTexte 12">
            <a:extLst>
              <a:ext uri="{FF2B5EF4-FFF2-40B4-BE49-F238E27FC236}">
                <a16:creationId xmlns:a16="http://schemas.microsoft.com/office/drawing/2014/main" id="{9ACBBC14-0604-4A4D-8919-4E60B5A6FF50}"/>
              </a:ext>
            </a:extLst>
          </p:cNvPr>
          <p:cNvSpPr txBox="1"/>
          <p:nvPr/>
        </p:nvSpPr>
        <p:spPr>
          <a:xfrm>
            <a:off x="177112" y="3477839"/>
            <a:ext cx="7653821" cy="800219"/>
          </a:xfrm>
          <a:prstGeom prst="rect">
            <a:avLst/>
          </a:prstGeom>
          <a:noFill/>
        </p:spPr>
        <p:txBody>
          <a:bodyPr wrap="square" rtlCol="0">
            <a:spAutoFit/>
          </a:bodyPr>
          <a:lstStyle/>
          <a:p>
            <a:pPr algn="ctr"/>
            <a:r>
              <a:rPr lang="fr-FR" sz="1600" b="1" dirty="0">
                <a:cs typeface="Times New Roman" panose="02020603050405020304" pitchFamily="18" charset="0"/>
              </a:rPr>
              <a:t>Luca </a:t>
            </a:r>
            <a:r>
              <a:rPr lang="fr-FR" sz="1600" b="1" cap="small" dirty="0" err="1">
                <a:cs typeface="Times New Roman" panose="02020603050405020304" pitchFamily="18" charset="0"/>
              </a:rPr>
              <a:t>Lorenzon</a:t>
            </a:r>
            <a:r>
              <a:rPr lang="fr-FR" sz="1600" b="1" dirty="0">
                <a:cs typeface="Times New Roman" panose="02020603050405020304" pitchFamily="18" charset="0"/>
              </a:rPr>
              <a:t> </a:t>
            </a:r>
            <a:r>
              <a:rPr lang="fr-FR" sz="1600" dirty="0">
                <a:cs typeface="Times New Roman" panose="02020603050405020304" pitchFamily="18" charset="0"/>
              </a:rPr>
              <a:t>- </a:t>
            </a:r>
            <a:r>
              <a:rPr lang="fr-FR" sz="1400" dirty="0">
                <a:cs typeface="Times New Roman" panose="02020603050405020304" pitchFamily="18" charset="0"/>
              </a:rPr>
              <a:t>aspirant FRS-F.N.R.S., </a:t>
            </a:r>
            <a:r>
              <a:rPr lang="fr-FR" sz="1400" dirty="0" err="1">
                <a:cs typeface="Times New Roman" panose="02020603050405020304" pitchFamily="18" charset="0"/>
              </a:rPr>
              <a:t>ULiège</a:t>
            </a:r>
            <a:r>
              <a:rPr lang="fr-FR" sz="1400" dirty="0">
                <a:cs typeface="Times New Roman" panose="02020603050405020304" pitchFamily="18" charset="0"/>
              </a:rPr>
              <a:t> (</a:t>
            </a:r>
            <a:r>
              <a:rPr lang="fr-FR" sz="1400" u="sng" dirty="0" err="1">
                <a:cs typeface="Times New Roman" panose="02020603050405020304" pitchFamily="18" charset="0"/>
              </a:rPr>
              <a:t>luca.lorenzon@uliege.be</a:t>
            </a:r>
            <a:r>
              <a:rPr lang="fr-FR" sz="1400" dirty="0">
                <a:cs typeface="Times New Roman" panose="02020603050405020304" pitchFamily="18" charset="0"/>
              </a:rPr>
              <a:t>)</a:t>
            </a:r>
          </a:p>
          <a:p>
            <a:pPr algn="ctr"/>
            <a:endParaRPr lang="fr-FR" sz="1400" dirty="0">
              <a:cs typeface="Times New Roman" panose="02020603050405020304" pitchFamily="18" charset="0"/>
            </a:endParaRPr>
          </a:p>
          <a:p>
            <a:pPr algn="ctr"/>
            <a:endParaRPr lang="fr-FR" sz="1600" dirty="0"/>
          </a:p>
        </p:txBody>
      </p:sp>
      <p:sp>
        <p:nvSpPr>
          <p:cNvPr id="14" name="ZoneTexte 13">
            <a:extLst>
              <a:ext uri="{FF2B5EF4-FFF2-40B4-BE49-F238E27FC236}">
                <a16:creationId xmlns:a16="http://schemas.microsoft.com/office/drawing/2014/main" id="{23D6C6F2-896D-CD4A-85EA-197BF7321CA1}"/>
              </a:ext>
            </a:extLst>
          </p:cNvPr>
          <p:cNvSpPr txBox="1"/>
          <p:nvPr/>
        </p:nvSpPr>
        <p:spPr>
          <a:xfrm>
            <a:off x="570501" y="1285762"/>
            <a:ext cx="7771120" cy="1569660"/>
          </a:xfrm>
          <a:prstGeom prst="rect">
            <a:avLst/>
          </a:prstGeom>
          <a:noFill/>
        </p:spPr>
        <p:txBody>
          <a:bodyPr wrap="square" rtlCol="0">
            <a:spAutoFit/>
          </a:bodyPr>
          <a:lstStyle/>
          <a:p>
            <a:pPr algn="ctr"/>
            <a:r>
              <a:rPr lang="en-GB" sz="4000" b="1" dirty="0">
                <a:latin typeface="+mj-lt"/>
                <a:cs typeface="Times New Roman" panose="02020603050405020304" pitchFamily="18" charset="0"/>
              </a:rPr>
              <a:t>Honouring humans as gods</a:t>
            </a:r>
          </a:p>
          <a:p>
            <a:pPr algn="ctr"/>
            <a:r>
              <a:rPr lang="en-GB" sz="3600" b="1" dirty="0">
                <a:latin typeface="+mj-lt"/>
                <a:cs typeface="Times New Roman" panose="02020603050405020304" pitchFamily="18" charset="0"/>
              </a:rPr>
              <a:t> </a:t>
            </a:r>
            <a:r>
              <a:rPr lang="en-GB" sz="2000" b="1" dirty="0">
                <a:latin typeface="+mj-lt"/>
                <a:cs typeface="Times New Roman" panose="02020603050405020304" pitchFamily="18" charset="0"/>
              </a:rPr>
              <a:t>Ritual construction and critical discourse in the Hellenistic and Roman periods</a:t>
            </a:r>
            <a:endParaRPr lang="en-GB" sz="1400" b="1" dirty="0">
              <a:latin typeface="+mj-lt"/>
              <a:cs typeface="Times New Roman" panose="02020603050405020304" pitchFamily="18" charset="0"/>
            </a:endParaRPr>
          </a:p>
        </p:txBody>
      </p:sp>
      <p:pic>
        <p:nvPicPr>
          <p:cNvPr id="11" name="Image 10">
            <a:extLst>
              <a:ext uri="{FF2B5EF4-FFF2-40B4-BE49-F238E27FC236}">
                <a16:creationId xmlns:a16="http://schemas.microsoft.com/office/drawing/2014/main" id="{C5FB6344-8C06-C440-9056-B515D67E4240}"/>
              </a:ext>
            </a:extLst>
          </p:cNvPr>
          <p:cNvPicPr>
            <a:picLocks noChangeAspect="1"/>
          </p:cNvPicPr>
          <p:nvPr/>
        </p:nvPicPr>
        <p:blipFill rotWithShape="1">
          <a:blip r:embed="rId3"/>
          <a:srcRect t="2280" r="6" b="9368"/>
          <a:stretch/>
        </p:blipFill>
        <p:spPr>
          <a:xfrm>
            <a:off x="6944383" y="5910462"/>
            <a:ext cx="812252" cy="797962"/>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ln w="63500">
            <a:solidFill>
              <a:schemeClr val="tx1">
                <a:alpha val="80000"/>
              </a:schemeClr>
            </a:solidFill>
          </a:ln>
          <a:effectLst>
            <a:glow rad="127000">
              <a:schemeClr val="accent1">
                <a:alpha val="82000"/>
              </a:schemeClr>
            </a:glow>
          </a:effectLst>
        </p:spPr>
      </p:pic>
      <p:sp>
        <p:nvSpPr>
          <p:cNvPr id="4" name="ZoneTexte 3">
            <a:extLst>
              <a:ext uri="{FF2B5EF4-FFF2-40B4-BE49-F238E27FC236}">
                <a16:creationId xmlns:a16="http://schemas.microsoft.com/office/drawing/2014/main" id="{23BAA0B5-142E-AF48-A073-536CBA0092A2}"/>
              </a:ext>
            </a:extLst>
          </p:cNvPr>
          <p:cNvSpPr txBox="1"/>
          <p:nvPr/>
        </p:nvSpPr>
        <p:spPr>
          <a:xfrm>
            <a:off x="802378" y="4339490"/>
            <a:ext cx="7539243" cy="584775"/>
          </a:xfrm>
          <a:prstGeom prst="rect">
            <a:avLst/>
          </a:prstGeom>
          <a:noFill/>
        </p:spPr>
        <p:txBody>
          <a:bodyPr wrap="none" rtlCol="0">
            <a:spAutoFit/>
          </a:bodyPr>
          <a:lstStyle/>
          <a:p>
            <a:r>
              <a:rPr lang="fr-BE" b="1" dirty="0"/>
              <a:t>the 11th Day on </a:t>
            </a:r>
            <a:r>
              <a:rPr lang="fr-BE" b="1" dirty="0" err="1"/>
              <a:t>Belgian</a:t>
            </a:r>
            <a:r>
              <a:rPr lang="fr-BE" b="1" dirty="0"/>
              <a:t> </a:t>
            </a:r>
            <a:r>
              <a:rPr lang="fr-BE" b="1" dirty="0" err="1"/>
              <a:t>Archaeological</a:t>
            </a:r>
            <a:r>
              <a:rPr lang="fr-BE" b="1" dirty="0"/>
              <a:t> </a:t>
            </a:r>
            <a:r>
              <a:rPr lang="fr-BE" b="1" dirty="0" err="1"/>
              <a:t>Research</a:t>
            </a:r>
            <a:r>
              <a:rPr lang="fr-BE" b="1" dirty="0"/>
              <a:t> in the Ancient Greek World </a:t>
            </a:r>
            <a:endParaRPr lang="fr-BE" sz="1400" dirty="0"/>
          </a:p>
          <a:p>
            <a:pPr algn="ctr"/>
            <a:r>
              <a:rPr lang="fr-FR" sz="1400" dirty="0">
                <a:cs typeface="Times New Roman" panose="02020603050405020304" pitchFamily="18" charset="0"/>
              </a:rPr>
              <a:t>10 décembre 2021 – Musées royaux d’art et d’Histoire</a:t>
            </a:r>
          </a:p>
        </p:txBody>
      </p:sp>
      <p:pic>
        <p:nvPicPr>
          <p:cNvPr id="6" name="Image 5">
            <a:extLst>
              <a:ext uri="{FF2B5EF4-FFF2-40B4-BE49-F238E27FC236}">
                <a16:creationId xmlns:a16="http://schemas.microsoft.com/office/drawing/2014/main" id="{5A5EA66A-25CE-F943-9F18-4075DFD05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5" y="6169099"/>
            <a:ext cx="1667654" cy="398838"/>
          </a:xfrm>
          <a:prstGeom prst="rect">
            <a:avLst/>
          </a:prstGeom>
        </p:spPr>
      </p:pic>
      <p:pic>
        <p:nvPicPr>
          <p:cNvPr id="8" name="Image 7">
            <a:extLst>
              <a:ext uri="{FF2B5EF4-FFF2-40B4-BE49-F238E27FC236}">
                <a16:creationId xmlns:a16="http://schemas.microsoft.com/office/drawing/2014/main" id="{ED2E9234-9FAD-B240-A420-7249A356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119" y="5869786"/>
            <a:ext cx="900934" cy="900934"/>
          </a:xfrm>
          <a:prstGeom prst="ellipse">
            <a:avLst/>
          </a:prstGeom>
        </p:spPr>
      </p:pic>
    </p:spTree>
    <p:extLst>
      <p:ext uri="{BB962C8B-B14F-4D97-AF65-F5344CB8AC3E}">
        <p14:creationId xmlns:p14="http://schemas.microsoft.com/office/powerpoint/2010/main" val="2604760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FD516-D86D-F648-A8D2-5D11CF8182EA}"/>
              </a:ext>
            </a:extLst>
          </p:cNvPr>
          <p:cNvSpPr>
            <a:spLocks noGrp="1"/>
          </p:cNvSpPr>
          <p:nvPr>
            <p:ph type="title"/>
          </p:nvPr>
        </p:nvSpPr>
        <p:spPr/>
        <p:txBody>
          <a:bodyPr/>
          <a:lstStyle/>
          <a:p>
            <a:pPr algn="ctr"/>
            <a:r>
              <a:rPr lang="fr-FR" sz="3200" dirty="0"/>
              <a:t>PHRC (</a:t>
            </a:r>
            <a:r>
              <a:rPr lang="fr-BE" sz="3200" dirty="0" err="1"/>
              <a:t>Practicalities</a:t>
            </a:r>
            <a:r>
              <a:rPr lang="fr-BE" sz="3200" dirty="0"/>
              <a:t> of </a:t>
            </a:r>
            <a:r>
              <a:rPr lang="fr-BE" sz="3200" dirty="0" err="1"/>
              <a:t>Hellenistic</a:t>
            </a:r>
            <a:r>
              <a:rPr lang="fr-BE" sz="3200" dirty="0"/>
              <a:t> </a:t>
            </a:r>
            <a:r>
              <a:rPr lang="fr-BE" sz="3200" dirty="0" err="1"/>
              <a:t>Ruler</a:t>
            </a:r>
            <a:r>
              <a:rPr lang="fr-BE" sz="3200" dirty="0"/>
              <a:t> </a:t>
            </a:r>
            <a:r>
              <a:rPr lang="fr-BE" sz="3200" dirty="0" err="1"/>
              <a:t>Cults</a:t>
            </a:r>
            <a:r>
              <a:rPr lang="fr-BE" sz="3200" dirty="0"/>
              <a:t>)</a:t>
            </a:r>
            <a:br>
              <a:rPr lang="fr-BE" sz="3200" dirty="0"/>
            </a:br>
            <a:r>
              <a:rPr lang="fr-BE" sz="3200" dirty="0"/>
              <a:t>(http://</a:t>
            </a:r>
            <a:r>
              <a:rPr lang="fr-BE" sz="3200" dirty="0" err="1"/>
              <a:t>phrc.it</a:t>
            </a:r>
            <a:r>
              <a:rPr lang="fr-BE" sz="3200" dirty="0"/>
              <a:t>/)</a:t>
            </a:r>
            <a:endParaRPr lang="fr-FR" sz="3200" dirty="0"/>
          </a:p>
        </p:txBody>
      </p:sp>
      <p:pic>
        <p:nvPicPr>
          <p:cNvPr id="5" name="Espace réservé du contenu 4">
            <a:extLst>
              <a:ext uri="{FF2B5EF4-FFF2-40B4-BE49-F238E27FC236}">
                <a16:creationId xmlns:a16="http://schemas.microsoft.com/office/drawing/2014/main" id="{1C3E5CA2-10D7-8F4A-BD25-CE0E276D07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1941"/>
            <a:ext cx="7620000" cy="4757118"/>
          </a:xfrm>
          <a:effectLst>
            <a:softEdge rad="31750"/>
          </a:effectLst>
        </p:spPr>
      </p:pic>
    </p:spTree>
    <p:extLst>
      <p:ext uri="{BB962C8B-B14F-4D97-AF65-F5344CB8AC3E}">
        <p14:creationId xmlns:p14="http://schemas.microsoft.com/office/powerpoint/2010/main" val="3279454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66978" y="3132365"/>
            <a:ext cx="7366679" cy="1790700"/>
          </a:xfrm>
        </p:spPr>
        <p:txBody>
          <a:bodyPr>
            <a:normAutofit/>
          </a:bodyPr>
          <a:lstStyle/>
          <a:p>
            <a:pPr>
              <a:lnSpc>
                <a:spcPct val="150000"/>
              </a:lnSpc>
              <a:spcBef>
                <a:spcPts val="450"/>
              </a:spcBef>
              <a:spcAft>
                <a:spcPts val="450"/>
              </a:spcAft>
            </a:pPr>
            <a:br>
              <a:rPr lang="it-IT" sz="1350" dirty="0">
                <a:latin typeface="Times New Roman" panose="02020603050405020304" pitchFamily="18" charset="0"/>
                <a:cs typeface="Times New Roman" panose="02020603050405020304" pitchFamily="18" charset="0"/>
              </a:rPr>
            </a:br>
            <a:br>
              <a:rPr lang="it-IT" sz="1350" dirty="0">
                <a:latin typeface="Times New Roman" panose="02020603050405020304" pitchFamily="18" charset="0"/>
                <a:cs typeface="Times New Roman" panose="02020603050405020304" pitchFamily="18" charset="0"/>
              </a:rPr>
            </a:br>
            <a:br>
              <a:rPr lang="it-IT" sz="975" dirty="0">
                <a:latin typeface="Garamond" panose="02020404030301010803" pitchFamily="18" charset="0"/>
              </a:rPr>
            </a:br>
            <a:br>
              <a:rPr lang="it-IT" sz="1500" dirty="0">
                <a:latin typeface="Garamond" panose="02020404030301010803" pitchFamily="18" charset="0"/>
              </a:rPr>
            </a:br>
            <a:endParaRPr lang="it-IT" sz="1500" dirty="0">
              <a:latin typeface="Garamond" panose="02020404030301010803" pitchFamily="18" charset="0"/>
            </a:endParaRPr>
          </a:p>
        </p:txBody>
      </p:sp>
      <p:sp>
        <p:nvSpPr>
          <p:cNvPr id="3" name="Rectangle 2"/>
          <p:cNvSpPr/>
          <p:nvPr/>
        </p:nvSpPr>
        <p:spPr>
          <a:xfrm>
            <a:off x="280798" y="1365448"/>
            <a:ext cx="7836942" cy="4062651"/>
          </a:xfrm>
          <a:prstGeom prst="rect">
            <a:avLst/>
          </a:prstGeom>
        </p:spPr>
        <p:txBody>
          <a:bodyPr wrap="square">
            <a:spAutoFit/>
          </a:bodyPr>
          <a:lstStyle/>
          <a:p>
            <a:pPr marL="214313" indent="-214313"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focus of the epigraphic documentation is entirely pragmatic</a:t>
            </a:r>
          </a:p>
          <a:p>
            <a:pPr marL="214313" indent="-214313"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a:latin typeface="Times New Roman" panose="02020603050405020304" pitchFamily="18" charset="0"/>
                <a:cs typeface="Times New Roman" panose="02020603050405020304" pitchFamily="18" charset="0"/>
              </a:rPr>
              <a:t>The efficacy of the process of embedding rituals for new human recipients within the religious life of a community</a:t>
            </a:r>
          </a:p>
          <a:p>
            <a:pPr marL="214313" indent="-214313"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Lack of theoretical reflections </a:t>
            </a:r>
            <a:r>
              <a:rPr lang="en-US" dirty="0">
                <a:latin typeface="Times New Roman" panose="02020603050405020304" pitchFamily="18" charset="0"/>
                <a:cs typeface="Times New Roman" panose="02020603050405020304" pitchFamily="18" charset="0"/>
              </a:rPr>
              <a:t>about the implications of granting cultic </a:t>
            </a:r>
            <a:r>
              <a:rPr lang="en-US" dirty="0" err="1">
                <a:latin typeface="Times New Roman" panose="02020603050405020304" pitchFamily="18" charset="0"/>
                <a:cs typeface="Times New Roman" panose="02020603050405020304" pitchFamily="18" charset="0"/>
              </a:rPr>
              <a:t>honours</a:t>
            </a:r>
            <a:r>
              <a:rPr lang="en-US" dirty="0">
                <a:latin typeface="Times New Roman" panose="02020603050405020304" pitchFamily="18" charset="0"/>
                <a:cs typeface="Times New Roman" panose="02020603050405020304" pitchFamily="18" charset="0"/>
              </a:rPr>
              <a:t> with regard to the mutual positioning of the </a:t>
            </a:r>
            <a:r>
              <a:rPr lang="en-US" dirty="0" err="1">
                <a:latin typeface="Times New Roman" panose="02020603050405020304" pitchFamily="18" charset="0"/>
                <a:cs typeface="Times New Roman" panose="02020603050405020304" pitchFamily="18" charset="0"/>
              </a:rPr>
              <a:t>honoured</a:t>
            </a:r>
            <a:r>
              <a:rPr lang="en-US" dirty="0">
                <a:latin typeface="Times New Roman" panose="02020603050405020304" pitchFamily="18" charset="0"/>
                <a:cs typeface="Times New Roman" panose="02020603050405020304" pitchFamily="18" charset="0"/>
              </a:rPr>
              <a:t> humans and the divine sphere</a:t>
            </a:r>
          </a:p>
          <a:p>
            <a:pPr algn="just"/>
            <a:endParaRPr lang="en-US" dirty="0">
              <a:latin typeface="Times New Roman" panose="02020603050405020304" pitchFamily="18" charset="0"/>
              <a:cs typeface="Times New Roman" panose="02020603050405020304" pitchFamily="18" charset="0"/>
            </a:endParaRPr>
          </a:p>
          <a:p>
            <a:pPr marL="285750" indent="-285750" algn="ctr">
              <a:buFont typeface="Wingdings" pitchFamily="2" charset="2"/>
              <a:buChar char="à"/>
            </a:pPr>
            <a:r>
              <a:rPr lang="en-US" dirty="0">
                <a:latin typeface="Times New Roman" panose="02020603050405020304" pitchFamily="18" charset="0"/>
                <a:cs typeface="Times New Roman" panose="02020603050405020304" pitchFamily="18" charset="0"/>
              </a:rPr>
              <a:t>Where do we find discursive treatments of this topic?</a:t>
            </a:r>
          </a:p>
          <a:p>
            <a:pPr algn="ctr"/>
            <a:r>
              <a:rPr lang="en-US" b="1" u="sng" dirty="0">
                <a:latin typeface="Times New Roman" panose="02020603050405020304" pitchFamily="18" charset="0"/>
                <a:cs typeface="Times New Roman" panose="02020603050405020304" pitchFamily="18" charset="0"/>
              </a:rPr>
              <a:t>Literary sources</a:t>
            </a:r>
          </a:p>
          <a:p>
            <a:pPr marL="214313" indent="-214313" algn="just">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14313" indent="-214313" algn="just">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“Faire </a:t>
            </a:r>
            <a:r>
              <a:rPr lang="en-US" dirty="0" err="1">
                <a:latin typeface="Times New Roman" panose="02020603050405020304" pitchFamily="18" charset="0"/>
                <a:cs typeface="Times New Roman" panose="02020603050405020304" pitchFamily="18" charset="0"/>
              </a:rPr>
              <a:t>c’est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croire</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sym typeface="Wingdings" pitchFamily="2" charset="2"/>
              </a:rPr>
              <a:t> </a:t>
            </a:r>
            <a:r>
              <a:rPr lang="en-US" dirty="0">
                <a:latin typeface="Times New Roman" panose="02020603050405020304" pitchFamily="18" charset="0"/>
                <a:cs typeface="Times New Roman" panose="02020603050405020304" pitchFamily="18" charset="0"/>
              </a:rPr>
              <a:t>Concealing </a:t>
            </a:r>
            <a:r>
              <a:rPr lang="en-US" b="1" u="sng" dirty="0">
                <a:latin typeface="Times New Roman" panose="02020603050405020304" pitchFamily="18" charset="0"/>
                <a:cs typeface="Times New Roman" panose="02020603050405020304" pitchFamily="18" charset="0"/>
              </a:rPr>
              <a:t>actions</a:t>
            </a:r>
            <a:r>
              <a:rPr lang="en-US" dirty="0">
                <a:latin typeface="Times New Roman" panose="02020603050405020304" pitchFamily="18" charset="0"/>
                <a:cs typeface="Times New Roman" panose="02020603050405020304" pitchFamily="18" charset="0"/>
              </a:rPr>
              <a:t> and </a:t>
            </a:r>
            <a:r>
              <a:rPr lang="en-US" b="1" u="sng" dirty="0">
                <a:latin typeface="Times New Roman" panose="02020603050405020304" pitchFamily="18" charset="0"/>
                <a:cs typeface="Times New Roman" panose="02020603050405020304" pitchFamily="18" charset="0"/>
              </a:rPr>
              <a:t>statements</a:t>
            </a:r>
          </a:p>
          <a:p>
            <a:pPr algn="just"/>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868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899546-BB4F-9344-A210-5F5BE92AC915}"/>
              </a:ext>
            </a:extLst>
          </p:cNvPr>
          <p:cNvSpPr txBox="1"/>
          <p:nvPr/>
        </p:nvSpPr>
        <p:spPr>
          <a:xfrm>
            <a:off x="115614" y="336330"/>
            <a:ext cx="8345214" cy="830997"/>
          </a:xfrm>
          <a:prstGeom prst="rect">
            <a:avLst/>
          </a:prstGeom>
          <a:noFill/>
        </p:spPr>
        <p:txBody>
          <a:bodyPr wrap="square" rtlCol="0">
            <a:spAutoFit/>
          </a:bodyPr>
          <a:lstStyle/>
          <a:p>
            <a:pPr algn="ctr"/>
            <a:r>
              <a:rPr lang="en-AU" sz="2400" dirty="0">
                <a:latin typeface="Times New Roman" panose="02020603050405020304" pitchFamily="18" charset="0"/>
                <a:cs typeface="Times New Roman" panose="02020603050405020304" pitchFamily="18" charset="0"/>
              </a:rPr>
              <a:t>3. Honouring the deceased as gods: the contribution of funerary epigrams </a:t>
            </a:r>
          </a:p>
        </p:txBody>
      </p:sp>
      <p:sp>
        <p:nvSpPr>
          <p:cNvPr id="4" name="Rectangle 3">
            <a:extLst>
              <a:ext uri="{FF2B5EF4-FFF2-40B4-BE49-F238E27FC236}">
                <a16:creationId xmlns:a16="http://schemas.microsoft.com/office/drawing/2014/main" id="{0DCDA9E0-2DF3-A44F-8393-E39386026289}"/>
              </a:ext>
            </a:extLst>
          </p:cNvPr>
          <p:cNvSpPr/>
          <p:nvPr/>
        </p:nvSpPr>
        <p:spPr>
          <a:xfrm>
            <a:off x="199697" y="1417822"/>
            <a:ext cx="8024648" cy="4801314"/>
          </a:xfrm>
          <a:prstGeom prst="rect">
            <a:avLst/>
          </a:prstGeom>
        </p:spPr>
        <p:txBody>
          <a:bodyPr wrap="square">
            <a:spAutoFit/>
          </a:bodyPr>
          <a:lstStyle/>
          <a:p>
            <a:pPr algn="just"/>
            <a:r>
              <a:rPr lang="fr-BE" dirty="0" err="1">
                <a:latin typeface="Times New Roman" panose="02020603050405020304" pitchFamily="18" charset="0"/>
                <a:ea typeface="Calibri" panose="020F0502020204030204" pitchFamily="34" charset="0"/>
                <a:cs typeface="Times New Roman (Corps CS)"/>
              </a:rPr>
              <a:t>Ciceron</a:t>
            </a:r>
            <a:r>
              <a:rPr lang="fr-BE" dirty="0">
                <a:latin typeface="Times New Roman" panose="02020603050405020304" pitchFamily="18" charset="0"/>
                <a:ea typeface="Calibri" panose="020F0502020204030204" pitchFamily="34" charset="0"/>
                <a:cs typeface="Times New Roman (Corps CS)"/>
              </a:rPr>
              <a:t>, Att., 12.36.1:</a:t>
            </a:r>
          </a:p>
          <a:p>
            <a:pPr algn="just"/>
            <a:r>
              <a:rPr lang="fr-BE" dirty="0">
                <a:latin typeface="Times New Roman" panose="02020603050405020304" pitchFamily="18" charset="0"/>
                <a:ea typeface="Calibri" panose="020F0502020204030204" pitchFamily="34" charset="0"/>
                <a:cs typeface="Times New Roman (Corps CS)"/>
              </a:rPr>
              <a:t>Fanum </a:t>
            </a:r>
            <a:r>
              <a:rPr lang="fr-BE" dirty="0" err="1">
                <a:latin typeface="Times New Roman" panose="02020603050405020304" pitchFamily="18" charset="0"/>
                <a:ea typeface="Calibri" panose="020F0502020204030204" pitchFamily="34" charset="0"/>
                <a:cs typeface="Times New Roman (Corps CS)"/>
              </a:rPr>
              <a:t>fieri</a:t>
            </a:r>
            <a:r>
              <a:rPr lang="fr-BE" dirty="0">
                <a:latin typeface="Times New Roman" panose="02020603050405020304" pitchFamily="18" charset="0"/>
                <a:ea typeface="Calibri" panose="020F0502020204030204" pitchFamily="34" charset="0"/>
                <a:cs typeface="Times New Roman (Corps CS)"/>
              </a:rPr>
              <a:t> volo; </a:t>
            </a:r>
            <a:r>
              <a:rPr lang="fr-BE" dirty="0" err="1">
                <a:latin typeface="Times New Roman" panose="02020603050405020304" pitchFamily="18" charset="0"/>
                <a:ea typeface="Calibri" panose="020F0502020204030204" pitchFamily="34" charset="0"/>
                <a:cs typeface="Times New Roman (Corps CS)"/>
              </a:rPr>
              <a:t>neque</a:t>
            </a:r>
            <a:r>
              <a:rPr lang="fr-BE" dirty="0">
                <a:latin typeface="Times New Roman" panose="02020603050405020304" pitchFamily="18" charset="0"/>
                <a:ea typeface="Calibri" panose="020F0502020204030204" pitchFamily="34" charset="0"/>
                <a:cs typeface="Times New Roman (Corps CS)"/>
              </a:rPr>
              <a:t> hoc </a:t>
            </a:r>
            <a:r>
              <a:rPr lang="fr-BE" dirty="0" err="1">
                <a:latin typeface="Times New Roman" panose="02020603050405020304" pitchFamily="18" charset="0"/>
                <a:ea typeface="Calibri" panose="020F0502020204030204" pitchFamily="34" charset="0"/>
                <a:cs typeface="Times New Roman (Corps CS)"/>
              </a:rPr>
              <a:t>mihi</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eripi</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potest</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Sepulcri</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similitudinem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effugere</a:t>
            </a:r>
            <a:r>
              <a:rPr lang="fr-BE" dirty="0">
                <a:latin typeface="Times New Roman" panose="02020603050405020304" pitchFamily="18" charset="0"/>
                <a:ea typeface="Calibri" panose="020F0502020204030204" pitchFamily="34" charset="0"/>
                <a:cs typeface="Times New Roman (Corps CS)"/>
              </a:rPr>
              <a:t> non </a:t>
            </a:r>
            <a:r>
              <a:rPr lang="fr-BE" dirty="0" err="1">
                <a:latin typeface="Times New Roman" panose="02020603050405020304" pitchFamily="18" charset="0"/>
                <a:ea typeface="Calibri" panose="020F0502020204030204" pitchFamily="34" charset="0"/>
                <a:cs typeface="Times New Roman (Corps CS)"/>
              </a:rPr>
              <a:t>tam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propter</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poenam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legis</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studeo</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quam</a:t>
            </a:r>
            <a:r>
              <a:rPr lang="fr-BE" dirty="0">
                <a:latin typeface="Times New Roman" panose="02020603050405020304" pitchFamily="18" charset="0"/>
                <a:ea typeface="Calibri" panose="020F0502020204030204" pitchFamily="34" charset="0"/>
                <a:cs typeface="Times New Roman (Corps CS)"/>
              </a:rPr>
              <a:t> ut maxime </a:t>
            </a:r>
            <a:r>
              <a:rPr lang="fr-BE" dirty="0" err="1">
                <a:latin typeface="Times New Roman" panose="02020603050405020304" pitchFamily="18" charset="0"/>
                <a:ea typeface="Calibri" panose="020F0502020204030204" pitchFamily="34" charset="0"/>
                <a:cs typeface="Times New Roman (Corps CS)"/>
              </a:rPr>
              <a:t>adsequar</a:t>
            </a:r>
            <a:r>
              <a:rPr lang="fr-BE" dirty="0">
                <a:latin typeface="Times New Roman" panose="02020603050405020304" pitchFamily="18" charset="0"/>
                <a:ea typeface="Calibri" panose="020F0502020204030204" pitchFamily="34" charset="0"/>
                <a:cs typeface="Times New Roman (Corps CS)"/>
              </a:rPr>
              <a:t> </a:t>
            </a:r>
            <a:r>
              <a:rPr lang="fr-BE" b="1" dirty="0" err="1">
                <a:solidFill>
                  <a:srgbClr val="FF0000"/>
                </a:solidFill>
                <a:latin typeface="Times New Roman" panose="02020603050405020304" pitchFamily="18" charset="0"/>
                <a:ea typeface="Calibri" panose="020F0502020204030204" pitchFamily="34" charset="0"/>
                <a:cs typeface="Times New Roman (Corps CS)"/>
              </a:rPr>
              <a:t>ἀ</a:t>
            </a:r>
            <a:r>
              <a:rPr lang="fr-BE" b="1" dirty="0">
                <a:solidFill>
                  <a:srgbClr val="FF0000"/>
                </a:solidFill>
                <a:latin typeface="Times New Roman" panose="02020603050405020304" pitchFamily="18" charset="0"/>
                <a:ea typeface="Calibri" panose="020F0502020204030204" pitchFamily="34" charset="0"/>
                <a:cs typeface="Times New Roman (Corps CS)"/>
              </a:rPr>
              <a:t>π</a:t>
            </a:r>
            <a:r>
              <a:rPr lang="fr-BE" b="1" dirty="0" err="1">
                <a:solidFill>
                  <a:srgbClr val="FF0000"/>
                </a:solidFill>
                <a:latin typeface="Times New Roman" panose="02020603050405020304" pitchFamily="18" charset="0"/>
                <a:ea typeface="Calibri" panose="020F0502020204030204" pitchFamily="34" charset="0"/>
                <a:cs typeface="Times New Roman (Corps CS)"/>
              </a:rPr>
              <a:t>οθέωσιν</a:t>
            </a:r>
            <a:r>
              <a:rPr lang="fr-BE" dirty="0">
                <a:latin typeface="Times New Roman" panose="02020603050405020304" pitchFamily="18" charset="0"/>
                <a:ea typeface="Calibri" panose="020F0502020204030204" pitchFamily="34" charset="0"/>
                <a:cs typeface="Times New Roman (Corps CS)"/>
              </a:rPr>
              <a:t>. Quod </a:t>
            </a:r>
            <a:r>
              <a:rPr lang="fr-BE" dirty="0" err="1">
                <a:latin typeface="Times New Roman" panose="02020603050405020304" pitchFamily="18" charset="0"/>
                <a:ea typeface="Calibri" panose="020F0502020204030204" pitchFamily="34" charset="0"/>
                <a:cs typeface="Times New Roman (Corps CS)"/>
              </a:rPr>
              <a:t>poteram</a:t>
            </a:r>
            <a:r>
              <a:rPr lang="fr-BE" dirty="0">
                <a:latin typeface="Times New Roman" panose="02020603050405020304" pitchFamily="18" charset="0"/>
                <a:ea typeface="Calibri" panose="020F0502020204030204" pitchFamily="34" charset="0"/>
                <a:cs typeface="Times New Roman (Corps CS)"/>
              </a:rPr>
              <a:t>, si in </a:t>
            </a:r>
            <a:r>
              <a:rPr lang="fr-BE" dirty="0" err="1">
                <a:latin typeface="Times New Roman" panose="02020603050405020304" pitchFamily="18" charset="0"/>
                <a:ea typeface="Calibri" panose="020F0502020204030204" pitchFamily="34" charset="0"/>
                <a:cs typeface="Times New Roman (Corps CS)"/>
              </a:rPr>
              <a:t>ipsa</a:t>
            </a:r>
            <a:r>
              <a:rPr lang="fr-BE" dirty="0">
                <a:latin typeface="Times New Roman" panose="02020603050405020304" pitchFamily="18" charset="0"/>
                <a:ea typeface="Calibri" panose="020F0502020204030204" pitchFamily="34" charset="0"/>
                <a:cs typeface="Times New Roman (Corps CS)"/>
              </a:rPr>
              <a:t> villa </a:t>
            </a:r>
            <a:r>
              <a:rPr lang="fr-BE" dirty="0" err="1">
                <a:latin typeface="Times New Roman" panose="02020603050405020304" pitchFamily="18" charset="0"/>
                <a:ea typeface="Calibri" panose="020F0502020204030204" pitchFamily="34" charset="0"/>
                <a:cs typeface="Times New Roman (Corps CS)"/>
              </a:rPr>
              <a:t>facerem</a:t>
            </a:r>
            <a:r>
              <a:rPr lang="fr-BE" dirty="0">
                <a:latin typeface="Times New Roman" panose="02020603050405020304" pitchFamily="18" charset="0"/>
                <a:ea typeface="Calibri" panose="020F0502020204030204" pitchFamily="34" charset="0"/>
                <a:cs typeface="Times New Roman (Corps CS)"/>
              </a:rPr>
              <a:t> : </a:t>
            </a:r>
            <a:r>
              <a:rPr lang="fr-BE" dirty="0" err="1">
                <a:latin typeface="Times New Roman" panose="02020603050405020304" pitchFamily="18" charset="0"/>
                <a:ea typeface="Calibri" panose="020F0502020204030204" pitchFamily="34" charset="0"/>
                <a:cs typeface="Times New Roman (Corps CS)"/>
              </a:rPr>
              <a:t>sed</a:t>
            </a:r>
            <a:r>
              <a:rPr lang="fr-BE" dirty="0">
                <a:latin typeface="Times New Roman" panose="02020603050405020304" pitchFamily="18" charset="0"/>
                <a:ea typeface="Calibri" panose="020F0502020204030204" pitchFamily="34" charset="0"/>
                <a:cs typeface="Times New Roman (Corps CS)"/>
              </a:rPr>
              <a:t>, ut </a:t>
            </a:r>
            <a:r>
              <a:rPr lang="fr-BE" dirty="0" err="1">
                <a:latin typeface="Times New Roman" panose="02020603050405020304" pitchFamily="18" charset="0"/>
                <a:ea typeface="Calibri" panose="020F0502020204030204" pitchFamily="34" charset="0"/>
                <a:cs typeface="Times New Roman (Corps CS)"/>
              </a:rPr>
              <a:t>saepe</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locuti</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sumus</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commutationes</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dominorum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reformido</a:t>
            </a:r>
            <a:r>
              <a:rPr lang="fr-BE" dirty="0">
                <a:latin typeface="Times New Roman" panose="02020603050405020304" pitchFamily="18" charset="0"/>
                <a:ea typeface="Calibri" panose="020F0502020204030204" pitchFamily="34" charset="0"/>
                <a:cs typeface="Times New Roman (Corps CS)"/>
              </a:rPr>
              <a:t>. In agro </a:t>
            </a:r>
            <a:r>
              <a:rPr lang="fr-BE" dirty="0" err="1">
                <a:latin typeface="Times New Roman" panose="02020603050405020304" pitchFamily="18" charset="0"/>
                <a:ea typeface="Calibri" panose="020F0502020204030204" pitchFamily="34" charset="0"/>
                <a:cs typeface="Times New Roman (Corps CS)"/>
              </a:rPr>
              <a:t>ubicumque</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fecero</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mihi</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videor</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adsequi</a:t>
            </a:r>
            <a:r>
              <a:rPr lang="fr-BE" dirty="0">
                <a:latin typeface="Times New Roman" panose="02020603050405020304" pitchFamily="18" charset="0"/>
                <a:ea typeface="Calibri" panose="020F0502020204030204" pitchFamily="34" charset="0"/>
                <a:cs typeface="Times New Roman (Corps CS)"/>
              </a:rPr>
              <a:t> posse, ut </a:t>
            </a:r>
            <a:r>
              <a:rPr lang="fr-BE" dirty="0" err="1">
                <a:latin typeface="Times New Roman" panose="02020603050405020304" pitchFamily="18" charset="0"/>
                <a:ea typeface="Calibri" panose="020F0502020204030204" pitchFamily="34" charset="0"/>
                <a:cs typeface="Times New Roman (Corps CS)"/>
              </a:rPr>
              <a:t>posteritas</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habeat</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religionem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Hae</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meae</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tibi</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ineptiae</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fateor</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enim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ferendae</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sunt</a:t>
            </a:r>
            <a:r>
              <a:rPr lang="fr-BE" dirty="0">
                <a:latin typeface="Times New Roman" panose="02020603050405020304" pitchFamily="18" charset="0"/>
                <a:ea typeface="Calibri" panose="020F0502020204030204" pitchFamily="34" charset="0"/>
                <a:cs typeface="Times New Roman (Corps CS)"/>
              </a:rPr>
              <a:t>. Nam </a:t>
            </a:r>
            <a:r>
              <a:rPr lang="fr-BE" dirty="0" err="1">
                <a:latin typeface="Times New Roman" panose="02020603050405020304" pitchFamily="18" charset="0"/>
                <a:ea typeface="Calibri" panose="020F0502020204030204" pitchFamily="34" charset="0"/>
                <a:cs typeface="Times New Roman (Corps CS)"/>
              </a:rPr>
              <a:t>habeo</a:t>
            </a:r>
            <a:r>
              <a:rPr lang="fr-BE" dirty="0">
                <a:latin typeface="Times New Roman" panose="02020603050405020304" pitchFamily="18" charset="0"/>
                <a:ea typeface="Calibri" panose="020F0502020204030204" pitchFamily="34" charset="0"/>
                <a:cs typeface="Times New Roman (Corps CS)"/>
              </a:rPr>
              <a:t>, ne me </a:t>
            </a:r>
            <a:r>
              <a:rPr lang="fr-BE" dirty="0" err="1">
                <a:latin typeface="Times New Roman" panose="02020603050405020304" pitchFamily="18" charset="0"/>
                <a:ea typeface="Calibri" panose="020F0502020204030204" pitchFamily="34" charset="0"/>
                <a:cs typeface="Times New Roman (Corps CS)"/>
              </a:rPr>
              <a:t>quidem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ipsum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quicum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tam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audacter</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communicem</a:t>
            </a:r>
            <a:r>
              <a:rPr lang="fr-BE" dirty="0">
                <a:latin typeface="Times New Roman" panose="02020603050405020304" pitchFamily="18" charset="0"/>
                <a:ea typeface="Calibri" panose="020F0502020204030204" pitchFamily="34" charset="0"/>
                <a:cs typeface="Times New Roman (Corps CS)"/>
              </a:rPr>
              <a:t>, </a:t>
            </a:r>
            <a:r>
              <a:rPr lang="fr-BE" dirty="0" err="1">
                <a:latin typeface="Times New Roman" panose="02020603050405020304" pitchFamily="18" charset="0"/>
                <a:ea typeface="Calibri" panose="020F0502020204030204" pitchFamily="34" charset="0"/>
                <a:cs typeface="Times New Roman (Corps CS)"/>
              </a:rPr>
              <a:t>quam</a:t>
            </a:r>
            <a:r>
              <a:rPr lang="fr-BE" dirty="0">
                <a:latin typeface="Times New Roman" panose="02020603050405020304" pitchFamily="18" charset="0"/>
                <a:ea typeface="Calibri" panose="020F0502020204030204" pitchFamily="34" charset="0"/>
                <a:cs typeface="Times New Roman (Corps CS)"/>
              </a:rPr>
              <a:t> te.</a:t>
            </a:r>
          </a:p>
          <a:p>
            <a:pPr algn="just"/>
            <a:endParaRPr lang="fr-BE" dirty="0">
              <a:latin typeface="Times New Roman" panose="02020603050405020304" pitchFamily="18" charset="0"/>
              <a:ea typeface="Calibri" panose="020F0502020204030204" pitchFamily="34" charset="0"/>
              <a:cs typeface="Times New Roman (Corps CS)"/>
            </a:endParaRPr>
          </a:p>
          <a:p>
            <a:pPr algn="just"/>
            <a:r>
              <a:rPr lang="en-AU" dirty="0">
                <a:latin typeface="Times New Roman" panose="02020603050405020304" pitchFamily="18" charset="0"/>
                <a:ea typeface="Calibri" panose="020F0502020204030204" pitchFamily="34" charset="0"/>
                <a:cs typeface="Times New Roman (Corps CS)"/>
              </a:rPr>
              <a:t>I want a shrine to be made, nor is it possible to dissuade me from this. I am zealous to avoid the likeness of a tomb, not so much because of the threat of legal punishment but so that I might most greatly achieve </a:t>
            </a:r>
            <a:r>
              <a:rPr lang="en-AU" b="1" i="1" dirty="0">
                <a:solidFill>
                  <a:srgbClr val="FF0000"/>
                </a:solidFill>
                <a:latin typeface="Times New Roman" panose="02020603050405020304" pitchFamily="18" charset="0"/>
                <a:ea typeface="Calibri" panose="020F0502020204030204" pitchFamily="34" charset="0"/>
                <a:cs typeface="Times New Roman (Corps CS)"/>
              </a:rPr>
              <a:t>apotheosis</a:t>
            </a:r>
            <a:r>
              <a:rPr lang="en-AU" dirty="0">
                <a:latin typeface="Times New Roman" panose="02020603050405020304" pitchFamily="18" charset="0"/>
                <a:ea typeface="Calibri" panose="020F0502020204030204" pitchFamily="34" charset="0"/>
                <a:cs typeface="Times New Roman (Corps CS)"/>
              </a:rPr>
              <a:t>. And this aim I would be able to achieve, if I constructed the shrine in the villa itself; but, as we have often discussed, I am afraid of future changes of ownership. If I construct it anywhere in the field, it seems to me that I will be able to assure that future generations might have religious duty to the shrine. You must endure these (I’ll admit) silly fancies of mine; for I have no one, not even my own self, with whom I can communicate so boldly as with you.</a:t>
            </a:r>
          </a:p>
        </p:txBody>
      </p:sp>
    </p:spTree>
    <p:extLst>
      <p:ext uri="{BB962C8B-B14F-4D97-AF65-F5344CB8AC3E}">
        <p14:creationId xmlns:p14="http://schemas.microsoft.com/office/powerpoint/2010/main" val="345272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588AD8D-21BE-FA4E-B3B6-0B97AB4C0CA0}"/>
              </a:ext>
            </a:extLst>
          </p:cNvPr>
          <p:cNvSpPr txBox="1"/>
          <p:nvPr/>
        </p:nvSpPr>
        <p:spPr>
          <a:xfrm>
            <a:off x="0" y="1030987"/>
            <a:ext cx="8450317" cy="4524315"/>
          </a:xfrm>
          <a:prstGeom prst="rect">
            <a:avLst/>
          </a:prstGeom>
          <a:noFill/>
        </p:spPr>
        <p:txBody>
          <a:bodyPr wrap="square" rtlCol="0">
            <a:spAutoFit/>
          </a:bodyPr>
          <a:lstStyle/>
          <a:p>
            <a:pPr marL="285750" indent="-285750" algn="just">
              <a:buFont typeface="Wingdings" pitchFamily="2" charset="2"/>
              <a:buChar char="Ø"/>
            </a:pPr>
            <a:r>
              <a:rPr lang="en-AU" i="1" dirty="0">
                <a:latin typeface="Times New Roman" panose="02020603050405020304" pitchFamily="18" charset="0"/>
                <a:cs typeface="Times New Roman" panose="02020603050405020304" pitchFamily="18" charset="0"/>
              </a:rPr>
              <a:t>Apotheosis</a:t>
            </a:r>
            <a:r>
              <a:rPr lang="en-AU" dirty="0">
                <a:latin typeface="Times New Roman" panose="02020603050405020304" pitchFamily="18" charset="0"/>
                <a:cs typeface="Times New Roman" panose="02020603050405020304" pitchFamily="18" charset="0"/>
              </a:rPr>
              <a:t> in Egypt: </a:t>
            </a:r>
            <a:r>
              <a:rPr lang="en-AU" i="1" dirty="0">
                <a:latin typeface="Times New Roman" panose="02020603050405020304" pitchFamily="18" charset="0"/>
                <a:cs typeface="Times New Roman" panose="02020603050405020304" pitchFamily="18" charset="0"/>
              </a:rPr>
              <a:t>OGIS</a:t>
            </a:r>
            <a:r>
              <a:rPr lang="en-AU" dirty="0">
                <a:latin typeface="Times New Roman" panose="02020603050405020304" pitchFamily="18" charset="0"/>
                <a:cs typeface="Times New Roman" panose="02020603050405020304" pitchFamily="18" charset="0"/>
              </a:rPr>
              <a:t> 56A and 56B (lines 56-57: </a:t>
            </a:r>
            <a:r>
              <a:rPr lang="el-GR" dirty="0" err="1">
                <a:latin typeface="Times New Roman" panose="02020603050405020304" pitchFamily="18" charset="0"/>
                <a:cs typeface="Times New Roman" panose="02020603050405020304" pitchFamily="18" charset="0"/>
              </a:rPr>
              <a:t>ἐν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ὧι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ἡ</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ἀποθέωσις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αὐ</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τῆς</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ἐν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ἀρχῆι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ἐγενήθη</a:t>
            </a:r>
            <a:r>
              <a:rPr lang="nl-BE" dirty="0">
                <a:latin typeface="Times New Roman" panose="02020603050405020304" pitchFamily="18" charset="0"/>
                <a:cs typeface="Times New Roman" panose="02020603050405020304" pitchFamily="18" charset="0"/>
              </a:rPr>
              <a:t>); </a:t>
            </a:r>
            <a:r>
              <a:rPr lang="nl-BE" i="1" dirty="0">
                <a:latin typeface="Times New Roman" panose="02020603050405020304" pitchFamily="18" charset="0"/>
                <a:cs typeface="Times New Roman" panose="02020603050405020304" pitchFamily="18" charset="0"/>
              </a:rPr>
              <a:t>Prose sur Pierre </a:t>
            </a:r>
            <a:r>
              <a:rPr lang="nl-BE" dirty="0">
                <a:latin typeface="Times New Roman" panose="02020603050405020304" pitchFamily="18" charset="0"/>
                <a:cs typeface="Times New Roman" panose="02020603050405020304" pitchFamily="18" charset="0"/>
              </a:rPr>
              <a:t>42, 43, 44 (lines 26-27: </a:t>
            </a:r>
            <a:r>
              <a:rPr lang="el-GR" dirty="0" err="1">
                <a:latin typeface="Times New Roman" panose="02020603050405020304" pitchFamily="18" charset="0"/>
                <a:cs typeface="Times New Roman" panose="02020603050405020304" pitchFamily="18" charset="0"/>
              </a:rPr>
              <a:t>ἀπὸ</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βορρᾶ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τάφων</a:t>
            </a:r>
            <a:r>
              <a:rPr lang="el-GR" dirty="0">
                <a:latin typeface="Times New Roman" panose="02020603050405020304" pitchFamily="18" charset="0"/>
                <a:cs typeface="Times New Roman" panose="02020603050405020304" pitchFamily="18" charset="0"/>
              </a:rPr>
              <a:t>̣</a:t>
            </a:r>
            <a:r>
              <a:rPr lang="nl-BE"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τῶν</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ἀποθειουμένων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ἱερῶν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ζῴων</a:t>
            </a:r>
            <a:r>
              <a:rPr lang="nl-BE" dirty="0">
                <a:latin typeface="Times New Roman" panose="02020603050405020304" pitchFamily="18" charset="0"/>
                <a:cs typeface="Times New Roman" panose="02020603050405020304" pitchFamily="18" charset="0"/>
              </a:rPr>
              <a:t>); </a:t>
            </a:r>
            <a:r>
              <a:rPr lang="nl-BE" i="1" dirty="0">
                <a:latin typeface="Times New Roman" panose="02020603050405020304" pitchFamily="18" charset="0"/>
                <a:cs typeface="Times New Roman" panose="02020603050405020304" pitchFamily="18" charset="0"/>
              </a:rPr>
              <a:t>P.Tebt </a:t>
            </a:r>
            <a:r>
              <a:rPr lang="nl-BE" dirty="0">
                <a:latin typeface="Times New Roman" panose="02020603050405020304" pitchFamily="18" charset="0"/>
                <a:cs typeface="Times New Roman" panose="02020603050405020304" pitchFamily="18" charset="0"/>
              </a:rPr>
              <a:t>I, 15 (line 78: </a:t>
            </a:r>
            <a:r>
              <a:rPr lang="el-GR" dirty="0" err="1">
                <a:latin typeface="Times New Roman" panose="02020603050405020304" pitchFamily="18" charset="0"/>
                <a:cs typeface="Times New Roman" panose="02020603050405020304" pitchFamily="18" charset="0"/>
              </a:rPr>
              <a:t>ἐπὶ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τῶν</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ἀποτεθεωμένων</a:t>
            </a:r>
            <a:r>
              <a:rPr lang="nl-BE" dirty="0">
                <a:latin typeface="Times New Roman" panose="02020603050405020304" pitchFamily="18" charset="0"/>
                <a:cs typeface="Times New Roman" panose="02020603050405020304" pitchFamily="18" charset="0"/>
              </a:rPr>
              <a:t>). Cf. also Pfeiffer, Callimachus, vol. 1 frag 228; Theocritus 17.46; Ps. Call.3.32.4-7.</a:t>
            </a:r>
          </a:p>
          <a:p>
            <a:pPr marL="285750" indent="-285750" algn="just">
              <a:buFont typeface="Wingdings" pitchFamily="2" charset="2"/>
              <a:buChar char="Ø"/>
            </a:pPr>
            <a:endParaRPr lang="nl-BE"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endParaRPr lang="nl-BE"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nl-BE" i="1" dirty="0">
                <a:latin typeface="Times New Roman" panose="02020603050405020304" pitchFamily="18" charset="0"/>
                <a:cs typeface="Times New Roman" panose="02020603050405020304" pitchFamily="18" charset="0"/>
              </a:rPr>
              <a:t>MDAI(A) </a:t>
            </a:r>
            <a:r>
              <a:rPr lang="nl-BE" dirty="0">
                <a:latin typeface="Times New Roman" panose="02020603050405020304" pitchFamily="18" charset="0"/>
                <a:cs typeface="Times New Roman" panose="02020603050405020304" pitchFamily="18" charset="0"/>
              </a:rPr>
              <a:t>33 (1908) 381,3, line 10: </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μετὰ</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δὲ</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τὴν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τῶν</a:t>
            </a:r>
            <a:r>
              <a:rPr lang="el-GR" dirty="0">
                <a:latin typeface="Times New Roman" panose="02020603050405020304" pitchFamily="18" charset="0"/>
                <a:cs typeface="Times New Roman" panose="02020603050405020304" pitchFamily="18" charset="0"/>
              </a:rPr>
              <a:t> β]</a:t>
            </a:r>
            <a:r>
              <a:rPr lang="el-GR" dirty="0" err="1">
                <a:latin typeface="Times New Roman" panose="02020603050405020304" pitchFamily="18" charset="0"/>
                <a:cs typeface="Times New Roman" panose="02020603050405020304" pitchFamily="18" charset="0"/>
              </a:rPr>
              <a:t>ασιλέων</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ἀποθέωσιν</a:t>
            </a:r>
            <a:r>
              <a:rPr lang="nl-BE" dirty="0">
                <a:latin typeface="Times New Roman" panose="02020603050405020304" pitchFamily="18" charset="0"/>
                <a:cs typeface="Times New Roman" panose="02020603050405020304" pitchFamily="18" charset="0"/>
              </a:rPr>
              <a:t>. Euphemism for death? </a:t>
            </a:r>
          </a:p>
          <a:p>
            <a:pPr marL="285750" indent="-285750" algn="just">
              <a:buFont typeface="Wingdings" pitchFamily="2" charset="2"/>
              <a:buChar char="Ø"/>
            </a:pPr>
            <a:endParaRPr lang="nl-BE"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nl-BE" i="1" dirty="0">
                <a:latin typeface="Times New Roman" panose="02020603050405020304" pitchFamily="18" charset="0"/>
                <a:cs typeface="Times New Roman" panose="02020603050405020304" pitchFamily="18" charset="0"/>
              </a:rPr>
              <a:t>SEG</a:t>
            </a:r>
            <a:r>
              <a:rPr lang="nl-BE" dirty="0">
                <a:latin typeface="Times New Roman" panose="02020603050405020304" pitchFamily="18" charset="0"/>
                <a:cs typeface="Times New Roman" panose="02020603050405020304" pitchFamily="18" charset="0"/>
              </a:rPr>
              <a:t> 57, 1188, lines 25-29: </a:t>
            </a:r>
            <a:r>
              <a:rPr lang="el-GR" dirty="0" err="1">
                <a:latin typeface="Times New Roman" panose="02020603050405020304" pitchFamily="18" charset="0"/>
                <a:cs typeface="Times New Roman" panose="02020603050405020304" pitchFamily="18" charset="0"/>
              </a:rPr>
              <a:t>οἵτινες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συμ</a:t>
            </a:r>
            <a:r>
              <a:rPr lang="fr-F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μείξαντες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Ἁρπάλωι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Ἀθηνοδώρωι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τάς</a:t>
            </a:r>
            <a:r>
              <a:rPr lang="nl-BE"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t>
            </a:r>
            <a:r>
              <a:rPr lang="fr-BE"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τε </a:t>
            </a:r>
            <a:r>
              <a:rPr lang="el-GR" dirty="0" err="1">
                <a:latin typeface="Times New Roman" panose="02020603050405020304" pitchFamily="18" charset="0"/>
                <a:cs typeface="Times New Roman" panose="02020603050405020304" pitchFamily="18" charset="0"/>
              </a:rPr>
              <a:t>ἐψηφισμένας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τιμὰς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ἀποδώσουσιν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nl-BE"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t>
            </a:r>
            <a:r>
              <a:rPr lang="fr-BE"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παρακαλέσουσιν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αὐτοὺς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μετρίως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ἐνεγκεῖν</a:t>
            </a:r>
            <a:r>
              <a:rPr lang="nl-BE"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t>
            </a:r>
            <a:r>
              <a:rPr lang="fr-BE"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τὴν</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ἀποθέωσιν</a:t>
            </a:r>
            <a:r>
              <a:rPr lang="nl-BE" dirty="0">
                <a:latin typeface="Times New Roman" panose="02020603050405020304" pitchFamily="18" charset="0"/>
                <a:cs typeface="Times New Roman" panose="02020603050405020304" pitchFamily="18" charset="0"/>
              </a:rPr>
              <a:t>. </a:t>
            </a:r>
          </a:p>
          <a:p>
            <a:pPr marL="285750" indent="-285750" algn="just">
              <a:buFont typeface="Wingdings" pitchFamily="2" charset="2"/>
              <a:buChar char="Ø"/>
            </a:pPr>
            <a:endParaRPr lang="nl-BE"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endParaRPr lang="nl-BE" dirty="0">
              <a:latin typeface="Times New Roman" panose="02020603050405020304" pitchFamily="18" charset="0"/>
              <a:cs typeface="Times New Roman" panose="02020603050405020304" pitchFamily="18" charset="0"/>
            </a:endParaRPr>
          </a:p>
          <a:p>
            <a:pPr algn="ctr"/>
            <a:r>
              <a:rPr lang="nl-BE" dirty="0">
                <a:latin typeface="Times New Roman" panose="02020603050405020304" pitchFamily="18" charset="0"/>
                <a:cs typeface="Times New Roman" panose="02020603050405020304" pitchFamily="18" charset="0"/>
                <a:sym typeface="Wingdings" pitchFamily="2" charset="2"/>
              </a:rPr>
              <a:t> These examples underline the innovative nature of Cicero’s initiative</a:t>
            </a:r>
            <a:endParaRPr lang="nl-BE"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endParaRPr lang="en-AU" dirty="0">
              <a:latin typeface="Times New Roman" panose="02020603050405020304" pitchFamily="18" charset="0"/>
              <a:cs typeface="Times New Roman" panose="02020603050405020304" pitchFamily="18" charset="0"/>
            </a:endParaRPr>
          </a:p>
        </p:txBody>
      </p:sp>
      <p:sp>
        <p:nvSpPr>
          <p:cNvPr id="4" name="Titre 1">
            <a:extLst>
              <a:ext uri="{FF2B5EF4-FFF2-40B4-BE49-F238E27FC236}">
                <a16:creationId xmlns:a16="http://schemas.microsoft.com/office/drawing/2014/main" id="{ED964AE3-F5AD-2641-862E-24041A4B9C87}"/>
              </a:ext>
            </a:extLst>
          </p:cNvPr>
          <p:cNvSpPr txBox="1">
            <a:spLocks/>
          </p:cNvSpPr>
          <p:nvPr/>
        </p:nvSpPr>
        <p:spPr>
          <a:xfrm>
            <a:off x="0" y="148514"/>
            <a:ext cx="7620000" cy="882473"/>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AU" sz="2800" dirty="0">
                <a:solidFill>
                  <a:srgbClr val="675E47"/>
                </a:solidFill>
                <a:latin typeface="Times New Roman"/>
                <a:cs typeface="Times New Roman"/>
              </a:rPr>
              <a:t>Some Greek precedents</a:t>
            </a:r>
          </a:p>
        </p:txBody>
      </p:sp>
    </p:spTree>
    <p:extLst>
      <p:ext uri="{BB962C8B-B14F-4D97-AF65-F5344CB8AC3E}">
        <p14:creationId xmlns:p14="http://schemas.microsoft.com/office/powerpoint/2010/main" val="143898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9D6DD-92C1-2543-84D6-71105A932ED7}"/>
              </a:ext>
            </a:extLst>
          </p:cNvPr>
          <p:cNvSpPr/>
          <p:nvPr/>
        </p:nvSpPr>
        <p:spPr>
          <a:xfrm>
            <a:off x="225973" y="1061545"/>
            <a:ext cx="7977350" cy="4524315"/>
          </a:xfrm>
          <a:prstGeom prst="rect">
            <a:avLst/>
          </a:prstGeom>
        </p:spPr>
        <p:txBody>
          <a:bodyPr wrap="square">
            <a:spAutoFit/>
          </a:bodyPr>
          <a:lstStyle/>
          <a:p>
            <a:pPr algn="just"/>
            <a:r>
              <a:rPr lang="fr-FR" sz="1600" dirty="0" err="1">
                <a:latin typeface="Times New Roman" panose="02020603050405020304" pitchFamily="18" charset="0"/>
                <a:ea typeface="Calibri" panose="020F0502020204030204" pitchFamily="34" charset="0"/>
                <a:cs typeface="Times New Roman (Corps CS)"/>
              </a:rPr>
              <a:t>Herodian</a:t>
            </a:r>
            <a:r>
              <a:rPr lang="fr-FR" sz="1600" dirty="0">
                <a:latin typeface="Times New Roman" panose="02020603050405020304" pitchFamily="18" charset="0"/>
                <a:ea typeface="Calibri" panose="020F0502020204030204" pitchFamily="34" charset="0"/>
                <a:cs typeface="Times New Roman (Corps CS)"/>
              </a:rPr>
              <a:t>, IV, 3 :</a:t>
            </a:r>
            <a:endParaRPr lang="fr-BE" sz="1600" dirty="0">
              <a:latin typeface="Times New Roman" panose="02020603050405020304" pitchFamily="18" charset="0"/>
              <a:ea typeface="Calibri" panose="020F0502020204030204" pitchFamily="34" charset="0"/>
              <a:cs typeface="Times New Roman (Corps CS)"/>
            </a:endParaRPr>
          </a:p>
          <a:p>
            <a:pPr algn="just"/>
            <a:r>
              <a:rPr lang="fr-FR" sz="1600" dirty="0" err="1">
                <a:latin typeface="Times New Roman" panose="02020603050405020304" pitchFamily="18" charset="0"/>
                <a:ea typeface="Calibri" panose="020F0502020204030204" pitchFamily="34" charset="0"/>
                <a:cs typeface="Times New Roman (Corps CS)"/>
              </a:rPr>
              <a:t>Ἔθος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γάρ</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ἐστι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Ῥωμ</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ίοις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ἐκθειάζειν</a:t>
            </a:r>
            <a:r>
              <a:rPr lang="fr-FR" sz="1600" dirty="0">
                <a:latin typeface="Times New Roman" panose="02020603050405020304" pitchFamily="18" charset="0"/>
                <a:ea typeface="Calibri" panose="020F0502020204030204" pitchFamily="34" charset="0"/>
                <a:cs typeface="Times New Roman (Corps CS)"/>
              </a:rPr>
              <a:t> βα</a:t>
            </a:r>
            <a:r>
              <a:rPr lang="fr-FR" sz="1600" dirty="0" err="1">
                <a:latin typeface="Times New Roman" panose="02020603050405020304" pitchFamily="18" charset="0"/>
                <a:ea typeface="Calibri" panose="020F0502020204030204" pitchFamily="34" charset="0"/>
                <a:cs typeface="Times New Roman (Corps CS)"/>
              </a:rPr>
              <a:t>σιλέων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τοὺς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ὶ</a:t>
            </a:r>
            <a:r>
              <a:rPr lang="fr-FR" sz="1600" dirty="0">
                <a:latin typeface="Times New Roman" panose="02020603050405020304" pitchFamily="18" charset="0"/>
                <a:ea typeface="Calibri" panose="020F0502020204030204" pitchFamily="34" charset="0"/>
                <a:cs typeface="Times New Roman (Corps CS)"/>
              </a:rPr>
              <a:t> πα</a:t>
            </a:r>
            <a:r>
              <a:rPr lang="fr-FR" sz="1600" dirty="0" err="1">
                <a:latin typeface="Times New Roman" panose="02020603050405020304" pitchFamily="18" charset="0"/>
                <a:ea typeface="Calibri" panose="020F0502020204030204" pitchFamily="34" charset="0"/>
                <a:cs typeface="Times New Roman (Corps CS)"/>
              </a:rPr>
              <a:t>ισὶ</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ἢ</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δι</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δόχοις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τελευτήσ</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ντ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τήν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τε</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τοι</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ύτην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τιμὴν</a:t>
            </a:r>
            <a:r>
              <a:rPr lang="fr-FR" sz="1600" dirty="0">
                <a:latin typeface="Times New Roman" panose="02020603050405020304" pitchFamily="18" charset="0"/>
                <a:ea typeface="Calibri" panose="020F0502020204030204" pitchFamily="34" charset="0"/>
                <a:cs typeface="Times New Roman (Corps CS)"/>
              </a:rPr>
              <a:t> </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ἀ</a:t>
            </a:r>
            <a:r>
              <a:rPr lang="fr-FR" sz="1600" b="1" dirty="0">
                <a:solidFill>
                  <a:srgbClr val="FF0000"/>
                </a:solidFill>
                <a:latin typeface="Times New Roman" panose="02020603050405020304" pitchFamily="18" charset="0"/>
                <a:ea typeface="Calibri" panose="020F0502020204030204" pitchFamily="34" charset="0"/>
                <a:cs typeface="Times New Roman (Corps CS)"/>
              </a:rPr>
              <a:t>π</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οθέωσιν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κ</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λοῦσι</a:t>
            </a:r>
            <a:r>
              <a:rPr lang="el-GR" sz="1600" dirty="0">
                <a:latin typeface="Times New Roman" panose="02020603050405020304" pitchFamily="18" charset="0"/>
                <a:ea typeface="Calibri" panose="020F0502020204030204" pitchFamily="34" charset="0"/>
                <a:cs typeface="Times New Roman (Corps CS)"/>
              </a:rPr>
              <a:t>ν</a:t>
            </a:r>
            <a:r>
              <a:rPr lang="fr-FR" sz="1600" dirty="0">
                <a:latin typeface="Times New Roman" panose="02020603050405020304" pitchFamily="18" charset="0"/>
                <a:ea typeface="Calibri" panose="020F0502020204030204" pitchFamily="34" charset="0"/>
                <a:cs typeface="Times New Roman (Corps CS)"/>
              </a:rPr>
              <a:t>. (…) </a:t>
            </a:r>
            <a:r>
              <a:rPr lang="fr-FR" sz="1600" dirty="0" err="1">
                <a:latin typeface="Times New Roman" panose="02020603050405020304" pitchFamily="18" charset="0"/>
                <a:ea typeface="Calibri" panose="020F0502020204030204" pitchFamily="34" charset="0"/>
                <a:cs typeface="Times New Roman (Corps CS)"/>
              </a:rPr>
              <a:t>Τούτων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δὲ</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συντελεσθέντων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λ</a:t>
            </a:r>
            <a:r>
              <a:rPr lang="fr-FR" sz="1600" dirty="0">
                <a:latin typeface="Times New Roman" panose="02020603050405020304" pitchFamily="18" charset="0"/>
                <a:ea typeface="Calibri" panose="020F0502020204030204" pitchFamily="34" charset="0"/>
                <a:cs typeface="Times New Roman (Corps CS)"/>
              </a:rPr>
              <a:t>αβ</a:t>
            </a:r>
            <a:r>
              <a:rPr lang="fr-FR" sz="1600" dirty="0" err="1">
                <a:latin typeface="Times New Roman" panose="02020603050405020304" pitchFamily="18" charset="0"/>
                <a:ea typeface="Calibri" panose="020F0502020204030204" pitchFamily="34" charset="0"/>
                <a:cs typeface="Times New Roman (Corps CS)"/>
              </a:rPr>
              <a:t>ὼν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λ</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μ</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άδ</a:t>
            </a:r>
            <a:r>
              <a:rPr lang="fr-FR" sz="1600" dirty="0">
                <a:latin typeface="Times New Roman" panose="02020603050405020304" pitchFamily="18" charset="0"/>
                <a:ea typeface="Calibri" panose="020F0502020204030204" pitchFamily="34" charset="0"/>
                <a:cs typeface="Times New Roman (Corps CS)"/>
              </a:rPr>
              <a:t>α </a:t>
            </a:r>
            <a:r>
              <a:rPr lang="fr-FR" sz="1600" dirty="0" err="1">
                <a:latin typeface="Times New Roman" panose="02020603050405020304" pitchFamily="18" charset="0"/>
                <a:ea typeface="Calibri" panose="020F0502020204030204" pitchFamily="34" charset="0"/>
                <a:cs typeface="Times New Roman (Corps CS)"/>
              </a:rPr>
              <a:t>ὁ</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τὴν</a:t>
            </a:r>
            <a:r>
              <a:rPr lang="fr-FR" sz="1600" dirty="0">
                <a:latin typeface="Times New Roman" panose="02020603050405020304" pitchFamily="18" charset="0"/>
                <a:ea typeface="Calibri" panose="020F0502020204030204" pitchFamily="34" charset="0"/>
                <a:cs typeface="Times New Roman (Corps CS)"/>
              </a:rPr>
              <a:t> βα</a:t>
            </a:r>
            <a:r>
              <a:rPr lang="fr-FR" sz="1600" dirty="0" err="1">
                <a:latin typeface="Times New Roman" panose="02020603050405020304" pitchFamily="18" charset="0"/>
                <a:ea typeface="Calibri" panose="020F0502020204030204" pitchFamily="34" charset="0"/>
                <a:cs typeface="Times New Roman (Corps CS)"/>
              </a:rPr>
              <a:t>σιλεί</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δι</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δεξάμενος</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ροσφέρει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τῷ</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οἰκήμ</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τι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οἵ</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τε</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λοι</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οὶ</a:t>
            </a:r>
            <a:r>
              <a:rPr lang="fr-FR" sz="1600" dirty="0">
                <a:latin typeface="Times New Roman" panose="02020603050405020304" pitchFamily="18" charset="0"/>
                <a:ea typeface="Calibri" panose="020F0502020204030204" pitchFamily="34" charset="0"/>
                <a:cs typeface="Times New Roman (Corps CS)"/>
              </a:rPr>
              <a:t> πα</a:t>
            </a:r>
            <a:r>
              <a:rPr lang="fr-FR" sz="1600" dirty="0" err="1">
                <a:latin typeface="Times New Roman" panose="02020603050405020304" pitchFamily="18" charset="0"/>
                <a:ea typeface="Calibri" panose="020F0502020204030204" pitchFamily="34" charset="0"/>
                <a:cs typeface="Times New Roman (Corps CS)"/>
              </a:rPr>
              <a:t>ντ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χόθεν</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ῦρ</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εριτιθέ</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σι</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άντ</a:t>
            </a:r>
            <a:r>
              <a:rPr lang="fr-FR" sz="1600" dirty="0">
                <a:latin typeface="Times New Roman" panose="02020603050405020304" pitchFamily="18" charset="0"/>
                <a:ea typeface="Calibri" panose="020F0502020204030204" pitchFamily="34" charset="0"/>
                <a:cs typeface="Times New Roman (Corps CS)"/>
              </a:rPr>
              <a:t>α </a:t>
            </a:r>
            <a:r>
              <a:rPr lang="fr-FR" sz="1600" dirty="0" err="1">
                <a:latin typeface="Times New Roman" panose="02020603050405020304" pitchFamily="18" charset="0"/>
                <a:ea typeface="Calibri" panose="020F0502020204030204" pitchFamily="34" charset="0"/>
                <a:cs typeface="Times New Roman (Corps CS)"/>
              </a:rPr>
              <a:t>δὲ</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ῥᾷστ</a:t>
            </a:r>
            <a:r>
              <a:rPr lang="fr-FR" sz="1600" dirty="0">
                <a:latin typeface="Times New Roman" panose="02020603050405020304" pitchFamily="18" charset="0"/>
                <a:ea typeface="Calibri" panose="020F0502020204030204" pitchFamily="34" charset="0"/>
                <a:cs typeface="Times New Roman (Corps CS)"/>
              </a:rPr>
              <a:t>α </a:t>
            </a:r>
            <a:r>
              <a:rPr lang="fr-FR" sz="1600" dirty="0" err="1">
                <a:latin typeface="Times New Roman" panose="02020603050405020304" pitchFamily="18" charset="0"/>
                <a:ea typeface="Calibri" panose="020F0502020204030204" pitchFamily="34" charset="0"/>
                <a:cs typeface="Times New Roman (Corps CS)"/>
              </a:rPr>
              <a:t>ἀνά</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τετ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κ</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ὶ</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εὐμ</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ρῶς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ὑ</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ὸ</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τοῦ</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υρός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φρυγάνων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τε</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λήθους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κ</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ὶ</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θυμι</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μάτων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ινηθέντος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Ἐκ</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δὲ</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τοῦ</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τελευτ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ίου</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κ</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ὶ</a:t>
            </a:r>
            <a:r>
              <a:rPr lang="fr-FR" sz="1600" dirty="0">
                <a:latin typeface="Times New Roman" panose="02020603050405020304" pitchFamily="18" charset="0"/>
                <a:ea typeface="Calibri" panose="020F0502020204030204" pitchFamily="34" charset="0"/>
                <a:cs typeface="Times New Roman (Corps CS)"/>
              </a:rPr>
              <a:t> β</a:t>
            </a:r>
            <a:r>
              <a:rPr lang="fr-FR" sz="1600" dirty="0" err="1">
                <a:latin typeface="Times New Roman" panose="02020603050405020304" pitchFamily="18" charset="0"/>
                <a:ea typeface="Calibri" panose="020F0502020204030204" pitchFamily="34" charset="0"/>
                <a:cs typeface="Times New Roman (Corps CS)"/>
              </a:rPr>
              <a:t>ρ</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χυτάτου</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κ</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σκευάσμ</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τος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ὥσ</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ερ</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ἀ</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τινος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άλξεως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ἀετὸς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ἀφίετ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σὺν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τῷ</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υρὶ</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ἀνελευσόμενος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τὸν</a:t>
            </a:r>
            <a:r>
              <a:rPr lang="fr-FR" sz="1600" dirty="0">
                <a:latin typeface="Times New Roman" panose="02020603050405020304" pitchFamily="18" charset="0"/>
                <a:ea typeface="Calibri" panose="020F0502020204030204" pitchFamily="34" charset="0"/>
                <a:cs typeface="Times New Roman (Corps CS)"/>
              </a:rPr>
              <a:t> α</a:t>
            </a:r>
            <a:r>
              <a:rPr lang="fr-FR" sz="1600" dirty="0" err="1">
                <a:latin typeface="Times New Roman" panose="02020603050405020304" pitchFamily="18" charset="0"/>
                <a:ea typeface="Calibri" panose="020F0502020204030204" pitchFamily="34" charset="0"/>
                <a:cs typeface="Times New Roman (Corps CS)"/>
              </a:rPr>
              <a:t>ἰθέρ</a:t>
            </a:r>
            <a:r>
              <a:rPr lang="fr-FR" sz="1600" dirty="0">
                <a:latin typeface="Times New Roman" panose="02020603050405020304" pitchFamily="18" charset="0"/>
                <a:ea typeface="Calibri" panose="020F0502020204030204" pitchFamily="34" charset="0"/>
                <a:cs typeface="Times New Roman (Corps CS)"/>
              </a:rPr>
              <a:t>α, </a:t>
            </a:r>
            <a:r>
              <a:rPr lang="fr-FR" sz="1600" dirty="0" err="1">
                <a:latin typeface="Times New Roman" panose="02020603050405020304" pitchFamily="18" charset="0"/>
                <a:ea typeface="Calibri" panose="020F0502020204030204" pitchFamily="34" charset="0"/>
                <a:cs typeface="Times New Roman (Corps CS)"/>
              </a:rPr>
              <a:t>ὃς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φέρειν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ἀ</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ὸ</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γῆς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οὐρ</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νὸν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τὴν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τοῦ</a:t>
            </a:r>
            <a:r>
              <a:rPr lang="fr-FR" sz="1600" dirty="0">
                <a:latin typeface="Times New Roman" panose="02020603050405020304" pitchFamily="18" charset="0"/>
                <a:ea typeface="Calibri" panose="020F0502020204030204" pitchFamily="34" charset="0"/>
                <a:cs typeface="Times New Roman (Corps CS)"/>
              </a:rPr>
              <a:t> βα</a:t>
            </a:r>
            <a:r>
              <a:rPr lang="fr-FR" sz="1600" dirty="0" err="1">
                <a:latin typeface="Times New Roman" panose="02020603050405020304" pitchFamily="18" charset="0"/>
                <a:ea typeface="Calibri" panose="020F0502020204030204" pitchFamily="34" charset="0"/>
                <a:cs typeface="Times New Roman (Corps CS)"/>
              </a:rPr>
              <a:t>σιλέως</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ψυχὴν</a:t>
            </a:r>
            <a:r>
              <a:rPr lang="fr-FR" sz="1600" dirty="0">
                <a:latin typeface="Times New Roman" panose="02020603050405020304" pitchFamily="18" charset="0"/>
                <a:ea typeface="Calibri" panose="020F0502020204030204" pitchFamily="34" charset="0"/>
                <a:cs typeface="Times New Roman (Corps CS)"/>
              </a:rPr>
              <a:t> π</a:t>
            </a:r>
            <a:r>
              <a:rPr lang="fr-FR" sz="1600" dirty="0" err="1">
                <a:latin typeface="Times New Roman" panose="02020603050405020304" pitchFamily="18" charset="0"/>
                <a:ea typeface="Calibri" panose="020F0502020204030204" pitchFamily="34" charset="0"/>
                <a:cs typeface="Times New Roman (Corps CS)"/>
              </a:rPr>
              <a:t>ιστεύετ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ι</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ὑ</a:t>
            </a:r>
            <a:r>
              <a:rPr lang="fr-FR" sz="1600" dirty="0">
                <a:latin typeface="Times New Roman" panose="02020603050405020304" pitchFamily="18" charset="0"/>
                <a:ea typeface="Calibri" panose="020F0502020204030204" pitchFamily="34" charset="0"/>
                <a:cs typeface="Times New Roman (Corps CS)"/>
              </a:rPr>
              <a:t>π</a:t>
            </a:r>
            <a:r>
              <a:rPr lang="fr-FR" sz="1600" dirty="0" err="1">
                <a:latin typeface="Times New Roman" panose="02020603050405020304" pitchFamily="18" charset="0"/>
                <a:ea typeface="Calibri" panose="020F0502020204030204" pitchFamily="34" charset="0"/>
                <a:cs typeface="Times New Roman (Corps CS)"/>
              </a:rPr>
              <a:t>ὸ</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Ῥωμ</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ίων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κ</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ὶ</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ἐξ</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ἐκείνου</a:t>
            </a:r>
            <a:r>
              <a:rPr lang="fr-FR" sz="1600" dirty="0">
                <a:latin typeface="Times New Roman" panose="02020603050405020304" pitchFamily="18" charset="0"/>
                <a:ea typeface="Calibri" panose="020F0502020204030204" pitchFamily="34" charset="0"/>
                <a:cs typeface="Times New Roman (Corps CS)"/>
              </a:rPr>
              <a:t> </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μετὰ</a:t>
            </a:r>
            <a:r>
              <a:rPr lang="fr-FR" sz="1600" b="1" dirty="0">
                <a:solidFill>
                  <a:srgbClr val="FF0000"/>
                </a:solidFill>
                <a:latin typeface="Times New Roman" panose="02020603050405020304" pitchFamily="18" charset="0"/>
                <a:ea typeface="Calibri" panose="020F0502020204030204" pitchFamily="34" charset="0"/>
                <a:cs typeface="Times New Roman (Corps CS)"/>
              </a:rPr>
              <a:t> </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τῶν</a:t>
            </a:r>
            <a:r>
              <a:rPr lang="fr-FR" sz="1600" b="1" dirty="0">
                <a:solidFill>
                  <a:srgbClr val="FF0000"/>
                </a:solidFill>
                <a:latin typeface="Times New Roman" panose="02020603050405020304" pitchFamily="18" charset="0"/>
                <a:ea typeface="Calibri" panose="020F0502020204030204" pitchFamily="34" charset="0"/>
                <a:cs typeface="Times New Roman (Corps CS)"/>
              </a:rPr>
              <a:t> </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λοι</a:t>
            </a:r>
            <a:r>
              <a:rPr lang="fr-FR" sz="1600" b="1" dirty="0">
                <a:solidFill>
                  <a:srgbClr val="FF0000"/>
                </a:solidFill>
                <a:latin typeface="Times New Roman" panose="02020603050405020304" pitchFamily="18" charset="0"/>
                <a:ea typeface="Calibri" panose="020F0502020204030204" pitchFamily="34" charset="0"/>
                <a:cs typeface="Times New Roman (Corps CS)"/>
              </a:rPr>
              <a:t>π</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ῶν</a:t>
            </a:r>
            <a:r>
              <a:rPr lang="fr-FR" sz="1600" b="1" dirty="0">
                <a:solidFill>
                  <a:srgbClr val="FF0000"/>
                </a:solidFill>
                <a:latin typeface="Times New Roman" panose="02020603050405020304" pitchFamily="18" charset="0"/>
                <a:ea typeface="Calibri" panose="020F0502020204030204" pitchFamily="34" charset="0"/>
                <a:cs typeface="Times New Roman (Corps CS)"/>
              </a:rPr>
              <a:t> </a:t>
            </a:r>
            <a:r>
              <a:rPr lang="fr-FR" sz="1600" b="1" dirty="0" err="1">
                <a:solidFill>
                  <a:srgbClr val="FF0000"/>
                </a:solidFill>
                <a:latin typeface="Times New Roman" panose="02020603050405020304" pitchFamily="18" charset="0"/>
                <a:ea typeface="Calibri" panose="020F0502020204030204" pitchFamily="34" charset="0"/>
                <a:cs typeface="Times New Roman (Corps CS)"/>
              </a:rPr>
              <a:t>θεῶν</a:t>
            </a:r>
            <a:r>
              <a:rPr lang="fr-FR" sz="1600" dirty="0">
                <a:latin typeface="Times New Roman" panose="02020603050405020304" pitchFamily="18" charset="0"/>
                <a:ea typeface="Calibri" panose="020F0502020204030204" pitchFamily="34" charset="0"/>
                <a:cs typeface="Times New Roman (Corps CS)"/>
              </a:rPr>
              <a:t> </a:t>
            </a:r>
            <a:r>
              <a:rPr lang="fr-FR" sz="1600" dirty="0" err="1">
                <a:latin typeface="Times New Roman" panose="02020603050405020304" pitchFamily="18" charset="0"/>
                <a:ea typeface="Calibri" panose="020F0502020204030204" pitchFamily="34" charset="0"/>
                <a:cs typeface="Times New Roman (Corps CS)"/>
              </a:rPr>
              <a:t>θρησκεύετ</a:t>
            </a:r>
            <a:r>
              <a:rPr lang="fr-FR" sz="1600" dirty="0">
                <a:latin typeface="Times New Roman" panose="02020603050405020304" pitchFamily="18" charset="0"/>
                <a:ea typeface="Calibri" panose="020F0502020204030204" pitchFamily="34" charset="0"/>
                <a:cs typeface="Times New Roman (Corps CS)"/>
              </a:rPr>
              <a:t>α</a:t>
            </a:r>
            <a:r>
              <a:rPr lang="fr-FR" sz="1600" dirty="0" err="1">
                <a:latin typeface="Times New Roman" panose="02020603050405020304" pitchFamily="18" charset="0"/>
                <a:ea typeface="Calibri" panose="020F0502020204030204" pitchFamily="34" charset="0"/>
                <a:cs typeface="Times New Roman (Corps CS)"/>
              </a:rPr>
              <a:t>ι</a:t>
            </a:r>
            <a:r>
              <a:rPr lang="fr-FR" sz="1600" dirty="0">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pPr algn="just"/>
            <a:r>
              <a:rPr lang="fr-FR" sz="1600" dirty="0">
                <a:latin typeface="Times New Roman" panose="02020603050405020304" pitchFamily="18" charset="0"/>
                <a:ea typeface="Calibri" panose="020F0502020204030204" pitchFamily="34" charset="0"/>
                <a:cs typeface="Times New Roman (Corps CS)"/>
              </a:rPr>
              <a:t> </a:t>
            </a:r>
            <a:endParaRPr lang="fr-BE" sz="1600" dirty="0">
              <a:latin typeface="Times New Roman" panose="02020603050405020304" pitchFamily="18" charset="0"/>
              <a:ea typeface="Calibri" panose="020F0502020204030204" pitchFamily="34" charset="0"/>
              <a:cs typeface="Times New Roman (Corps CS)"/>
            </a:endParaRPr>
          </a:p>
          <a:p>
            <a:pPr algn="just"/>
            <a:r>
              <a:rPr lang="en-US" sz="1600" dirty="0">
                <a:latin typeface="Times New Roman" panose="02020603050405020304" pitchFamily="18" charset="0"/>
                <a:ea typeface="Calibri" panose="020F0502020204030204" pitchFamily="34" charset="0"/>
                <a:cs typeface="Times New Roman (Corps CS)"/>
              </a:rPr>
              <a:t>It is the Roman custom to elevate to divine status those emperors who at their death leave sons or designated successors; they call this honor </a:t>
            </a:r>
            <a:r>
              <a:rPr lang="en-US" sz="1600" b="1" i="1" dirty="0">
                <a:solidFill>
                  <a:srgbClr val="FF0000"/>
                </a:solidFill>
                <a:latin typeface="Times New Roman" panose="02020603050405020304" pitchFamily="18" charset="0"/>
                <a:ea typeface="Calibri" panose="020F0502020204030204" pitchFamily="34" charset="0"/>
                <a:cs typeface="Times New Roman (Corps CS)"/>
              </a:rPr>
              <a:t>apotheosis</a:t>
            </a:r>
            <a:r>
              <a:rPr lang="en-US" sz="1600" dirty="0">
                <a:latin typeface="Times New Roman" panose="02020603050405020304" pitchFamily="18" charset="0"/>
                <a:ea typeface="Calibri" panose="020F0502020204030204" pitchFamily="34" charset="0"/>
                <a:cs typeface="Times New Roman (Corps CS)"/>
              </a:rPr>
              <a:t>. (…) When these rites have been completed, the emperor's successor puts a torch to the structure, after which the people set it on fire on all sides. The flames easily and quickly consume the enormous pile of fire-wood and fragrant stuffs. From the topmost and smallest story, as if from a battlement, an eagle flies forth, soaring with the flames into the sky; the Romans believe that this eagle carries the soul of the emperor from the earth up to heaven. Thereafter </a:t>
            </a:r>
            <a:r>
              <a:rPr lang="en-US" sz="1600" b="1" dirty="0">
                <a:solidFill>
                  <a:srgbClr val="FF0000"/>
                </a:solidFill>
                <a:latin typeface="Times New Roman" panose="02020603050405020304" pitchFamily="18" charset="0"/>
                <a:ea typeface="Calibri" panose="020F0502020204030204" pitchFamily="34" charset="0"/>
                <a:cs typeface="Times New Roman (Corps CS)"/>
              </a:rPr>
              <a:t>the emperor is worshiped with the rest of the gods</a:t>
            </a:r>
            <a:r>
              <a:rPr lang="en-US" sz="1600" dirty="0">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p:txBody>
      </p:sp>
      <p:sp>
        <p:nvSpPr>
          <p:cNvPr id="5" name="Titre 1">
            <a:extLst>
              <a:ext uri="{FF2B5EF4-FFF2-40B4-BE49-F238E27FC236}">
                <a16:creationId xmlns:a16="http://schemas.microsoft.com/office/drawing/2014/main" id="{DAC32938-BDC2-8D4C-92F6-442A24F78E81}"/>
              </a:ext>
            </a:extLst>
          </p:cNvPr>
          <p:cNvSpPr txBox="1">
            <a:spLocks/>
          </p:cNvSpPr>
          <p:nvPr/>
        </p:nvSpPr>
        <p:spPr>
          <a:xfrm>
            <a:off x="-1" y="148514"/>
            <a:ext cx="7977349" cy="882473"/>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AU" sz="2800" dirty="0">
                <a:latin typeface="Times New Roman" panose="02020603050405020304" pitchFamily="18" charset="0"/>
                <a:cs typeface="Times New Roman" panose="02020603050405020304" pitchFamily="18" charset="0"/>
              </a:rPr>
              <a:t>The </a:t>
            </a:r>
            <a:r>
              <a:rPr lang="en-AU" sz="2800" i="1" dirty="0">
                <a:latin typeface="Times New Roman" panose="02020603050405020304" pitchFamily="18" charset="0"/>
                <a:cs typeface="Times New Roman" panose="02020603050405020304" pitchFamily="18" charset="0"/>
              </a:rPr>
              <a:t>apotheosis</a:t>
            </a:r>
            <a:r>
              <a:rPr lang="en-AU" sz="2800" dirty="0">
                <a:latin typeface="Times New Roman" panose="02020603050405020304" pitchFamily="18" charset="0"/>
                <a:cs typeface="Times New Roman" panose="02020603050405020304" pitchFamily="18" charset="0"/>
              </a:rPr>
              <a:t>/</a:t>
            </a:r>
            <a:r>
              <a:rPr lang="en-AU" sz="2800" i="1" dirty="0" err="1">
                <a:latin typeface="Times New Roman" panose="02020603050405020304" pitchFamily="18" charset="0"/>
                <a:cs typeface="Times New Roman" panose="02020603050405020304" pitchFamily="18" charset="0"/>
              </a:rPr>
              <a:t>consecratio</a:t>
            </a:r>
            <a:r>
              <a:rPr lang="en-AU" sz="2800" dirty="0">
                <a:latin typeface="Times New Roman" panose="02020603050405020304" pitchFamily="18" charset="0"/>
                <a:cs typeface="Times New Roman" panose="02020603050405020304" pitchFamily="18" charset="0"/>
              </a:rPr>
              <a:t> of the Roman emperors</a:t>
            </a:r>
          </a:p>
          <a:p>
            <a:endParaRPr lang="en-AU" sz="3200" dirty="0">
              <a:solidFill>
                <a:srgbClr val="675E47"/>
              </a:solidFill>
              <a:latin typeface="Times New Roman"/>
              <a:cs typeface="Times New Roman"/>
            </a:endParaRPr>
          </a:p>
        </p:txBody>
      </p:sp>
    </p:spTree>
    <p:extLst>
      <p:ext uri="{BB962C8B-B14F-4D97-AF65-F5344CB8AC3E}">
        <p14:creationId xmlns:p14="http://schemas.microsoft.com/office/powerpoint/2010/main" val="336096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BF23D8-F7F9-1049-AD4D-51CCD1F91682}"/>
              </a:ext>
            </a:extLst>
          </p:cNvPr>
          <p:cNvSpPr/>
          <p:nvPr/>
        </p:nvSpPr>
        <p:spPr>
          <a:xfrm>
            <a:off x="6043448" y="834155"/>
            <a:ext cx="2785241" cy="938719"/>
          </a:xfrm>
          <a:prstGeom prst="rect">
            <a:avLst/>
          </a:prstGeom>
        </p:spPr>
        <p:txBody>
          <a:bodyPr wrap="square">
            <a:spAutoFit/>
          </a:bodyPr>
          <a:lstStyle/>
          <a:p>
            <a:r>
              <a:rPr lang="fr-FR" sz="1100" dirty="0" err="1">
                <a:latin typeface="Times New Roman" panose="02020603050405020304" pitchFamily="18" charset="0"/>
                <a:cs typeface="Times New Roman" panose="02020603050405020304" pitchFamily="18" charset="0"/>
              </a:rPr>
              <a:t>Decursio</a:t>
            </a:r>
            <a:r>
              <a:rPr lang="fr-FR" sz="1100" dirty="0">
                <a:latin typeface="Times New Roman" panose="02020603050405020304" pitchFamily="18" charset="0"/>
                <a:cs typeface="Times New Roman" panose="02020603050405020304" pitchFamily="18" charset="0"/>
              </a:rPr>
              <a:t> relief, base of the </a:t>
            </a:r>
            <a:r>
              <a:rPr lang="fr-FR" sz="1100" dirty="0" err="1">
                <a:latin typeface="Times New Roman" panose="02020603050405020304" pitchFamily="18" charset="0"/>
                <a:cs typeface="Times New Roman" panose="02020603050405020304" pitchFamily="18" charset="0"/>
              </a:rPr>
              <a:t>Column</a:t>
            </a:r>
            <a:r>
              <a:rPr lang="fr-FR" sz="1100" dirty="0">
                <a:latin typeface="Times New Roman" panose="02020603050405020304" pitchFamily="18" charset="0"/>
                <a:cs typeface="Times New Roman" panose="02020603050405020304" pitchFamily="18" charset="0"/>
              </a:rPr>
              <a:t> of </a:t>
            </a:r>
            <a:r>
              <a:rPr lang="fr-FR" sz="1100" dirty="0" err="1">
                <a:latin typeface="Times New Roman" panose="02020603050405020304" pitchFamily="18" charset="0"/>
                <a:cs typeface="Times New Roman" panose="02020603050405020304" pitchFamily="18" charset="0"/>
              </a:rPr>
              <a:t>Antoninus</a:t>
            </a:r>
            <a:r>
              <a:rPr lang="fr-FR" sz="1100" dirty="0">
                <a:latin typeface="Times New Roman" panose="02020603050405020304" pitchFamily="18" charset="0"/>
                <a:cs typeface="Times New Roman" panose="02020603050405020304" pitchFamily="18" charset="0"/>
              </a:rPr>
              <a:t> Pius, 161 AD</a:t>
            </a:r>
          </a:p>
          <a:p>
            <a:r>
              <a:rPr lang="fr-FR" sz="1100" dirty="0">
                <a:latin typeface="Times New Roman" panose="02020603050405020304" pitchFamily="18" charset="0"/>
                <a:cs typeface="Times New Roman" panose="02020603050405020304" pitchFamily="18" charset="0"/>
              </a:rPr>
              <a:t>Inv. No. 5115.</a:t>
            </a:r>
          </a:p>
          <a:p>
            <a:r>
              <a:rPr lang="fr-FR" sz="1100" dirty="0">
                <a:latin typeface="Times New Roman" panose="02020603050405020304" pitchFamily="18" charset="0"/>
                <a:cs typeface="Times New Roman" panose="02020603050405020304" pitchFamily="18" charset="0"/>
              </a:rPr>
              <a:t>Rome, Vatican </a:t>
            </a:r>
            <a:r>
              <a:rPr lang="fr-FR" sz="1100" dirty="0" err="1">
                <a:latin typeface="Times New Roman" panose="02020603050405020304" pitchFamily="18" charset="0"/>
                <a:cs typeface="Times New Roman" panose="02020603050405020304" pitchFamily="18" charset="0"/>
              </a:rPr>
              <a:t>Museums</a:t>
            </a:r>
            <a:r>
              <a:rPr lang="fr-FR" sz="1100" dirty="0">
                <a:latin typeface="Times New Roman" panose="02020603050405020304" pitchFamily="18" charset="0"/>
                <a:cs typeface="Times New Roman" panose="02020603050405020304" pitchFamily="18" charset="0"/>
              </a:rPr>
              <a:t>, Cortile delle </a:t>
            </a:r>
            <a:r>
              <a:rPr lang="fr-FR" sz="1100" dirty="0" err="1">
                <a:latin typeface="Times New Roman" panose="02020603050405020304" pitchFamily="18" charset="0"/>
                <a:cs typeface="Times New Roman" panose="02020603050405020304" pitchFamily="18" charset="0"/>
              </a:rPr>
              <a:t>Corazze</a:t>
            </a:r>
            <a:endParaRPr lang="fr-FR" sz="1100"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B1771F8F-3FF7-214B-A14D-3297208DF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76" y="642722"/>
            <a:ext cx="5864772" cy="4259155"/>
          </a:xfrm>
          <a:prstGeom prst="rect">
            <a:avLst/>
          </a:prstGeom>
          <a:effectLst>
            <a:glow rad="127000">
              <a:schemeClr val="accent1">
                <a:alpha val="52000"/>
              </a:schemeClr>
            </a:glow>
          </a:effectLst>
        </p:spPr>
      </p:pic>
      <p:pic>
        <p:nvPicPr>
          <p:cNvPr id="5" name="Image 4">
            <a:extLst>
              <a:ext uri="{FF2B5EF4-FFF2-40B4-BE49-F238E27FC236}">
                <a16:creationId xmlns:a16="http://schemas.microsoft.com/office/drawing/2014/main" id="{362E6642-643A-2747-BFED-322904D44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537" y="5044966"/>
            <a:ext cx="2464517" cy="1778738"/>
          </a:xfrm>
          <a:prstGeom prst="rect">
            <a:avLst/>
          </a:prstGeom>
          <a:effectLst>
            <a:glow rad="127000">
              <a:schemeClr val="accent1">
                <a:alpha val="61240"/>
              </a:schemeClr>
            </a:glow>
          </a:effectLst>
        </p:spPr>
      </p:pic>
      <p:sp>
        <p:nvSpPr>
          <p:cNvPr id="7" name="Rectangle 6">
            <a:extLst>
              <a:ext uri="{FF2B5EF4-FFF2-40B4-BE49-F238E27FC236}">
                <a16:creationId xmlns:a16="http://schemas.microsoft.com/office/drawing/2014/main" id="{8CF337DF-9437-D047-8F6F-3243B8CB596E}"/>
              </a:ext>
            </a:extLst>
          </p:cNvPr>
          <p:cNvSpPr/>
          <p:nvPr/>
        </p:nvSpPr>
        <p:spPr>
          <a:xfrm>
            <a:off x="4803807" y="5384281"/>
            <a:ext cx="3578772" cy="830997"/>
          </a:xfrm>
          <a:prstGeom prst="rect">
            <a:avLst/>
          </a:prstGeom>
        </p:spPr>
        <p:txBody>
          <a:bodyPr wrap="square">
            <a:spAutoFit/>
          </a:bodyPr>
          <a:lstStyle/>
          <a:p>
            <a:r>
              <a:rPr lang="fr-FR" sz="1600" dirty="0">
                <a:latin typeface="Times New Roman" panose="02020603050405020304" pitchFamily="18" charset="0"/>
                <a:cs typeface="Times New Roman" panose="02020603050405020304" pitchFamily="18" charset="0"/>
              </a:rPr>
              <a:t>DIVO ANTONINO AVG(</a:t>
            </a:r>
            <a:r>
              <a:rPr lang="fr-FR" sz="1600" dirty="0" err="1">
                <a:latin typeface="Times New Roman" panose="02020603050405020304" pitchFamily="18" charset="0"/>
                <a:cs typeface="Times New Roman" panose="02020603050405020304" pitchFamily="18" charset="0"/>
              </a:rPr>
              <a:t>usto</a:t>
            </a:r>
            <a:r>
              <a:rPr lang="fr-FR" sz="1600" dirty="0">
                <a:latin typeface="Times New Roman" panose="02020603050405020304" pitchFamily="18" charset="0"/>
                <a:cs typeface="Times New Roman" panose="02020603050405020304" pitchFamily="18" charset="0"/>
              </a:rPr>
              <a:t>) </a:t>
            </a:r>
          </a:p>
          <a:p>
            <a:r>
              <a:rPr lang="fr-FR" sz="1600" dirty="0">
                <a:latin typeface="Times New Roman" panose="02020603050405020304" pitchFamily="18" charset="0"/>
                <a:cs typeface="Times New Roman" panose="02020603050405020304" pitchFamily="18" charset="0"/>
              </a:rPr>
              <a:t>PIO ANTONINVS AVGVSTVS ET VERVS AVGVSTVS FILII</a:t>
            </a:r>
          </a:p>
        </p:txBody>
      </p:sp>
      <p:sp>
        <p:nvSpPr>
          <p:cNvPr id="8" name="Titre 1">
            <a:extLst>
              <a:ext uri="{FF2B5EF4-FFF2-40B4-BE49-F238E27FC236}">
                <a16:creationId xmlns:a16="http://schemas.microsoft.com/office/drawing/2014/main" id="{B3B690F0-AC92-CD41-86DA-143836DC7C9E}"/>
              </a:ext>
            </a:extLst>
          </p:cNvPr>
          <p:cNvSpPr txBox="1">
            <a:spLocks/>
          </p:cNvSpPr>
          <p:nvPr/>
        </p:nvSpPr>
        <p:spPr>
          <a:xfrm>
            <a:off x="815132" y="0"/>
            <a:ext cx="7977349" cy="882473"/>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AU" sz="2800" dirty="0">
                <a:latin typeface="Times New Roman" panose="02020603050405020304" pitchFamily="18" charset="0"/>
                <a:cs typeface="Times New Roman" panose="02020603050405020304" pitchFamily="18" charset="0"/>
              </a:rPr>
              <a:t>The </a:t>
            </a:r>
            <a:r>
              <a:rPr lang="en-AU" sz="2800" i="1" dirty="0">
                <a:latin typeface="Times New Roman" panose="02020603050405020304" pitchFamily="18" charset="0"/>
                <a:cs typeface="Times New Roman" panose="02020603050405020304" pitchFamily="18" charset="0"/>
              </a:rPr>
              <a:t>apotheosis</a:t>
            </a:r>
            <a:r>
              <a:rPr lang="en-AU" sz="2800" dirty="0">
                <a:latin typeface="Times New Roman" panose="02020603050405020304" pitchFamily="18" charset="0"/>
                <a:cs typeface="Times New Roman" panose="02020603050405020304" pitchFamily="18" charset="0"/>
              </a:rPr>
              <a:t>/</a:t>
            </a:r>
            <a:r>
              <a:rPr lang="en-AU" sz="2800" i="1" dirty="0" err="1">
                <a:latin typeface="Times New Roman" panose="02020603050405020304" pitchFamily="18" charset="0"/>
                <a:cs typeface="Times New Roman" panose="02020603050405020304" pitchFamily="18" charset="0"/>
              </a:rPr>
              <a:t>consecratio</a:t>
            </a:r>
            <a:r>
              <a:rPr lang="en-AU" sz="2800" dirty="0">
                <a:latin typeface="Times New Roman" panose="02020603050405020304" pitchFamily="18" charset="0"/>
                <a:cs typeface="Times New Roman" panose="02020603050405020304" pitchFamily="18" charset="0"/>
              </a:rPr>
              <a:t> of the Roman emperors</a:t>
            </a:r>
          </a:p>
          <a:p>
            <a:endParaRPr lang="en-AU" sz="3200" dirty="0">
              <a:solidFill>
                <a:srgbClr val="675E47"/>
              </a:solidFill>
              <a:latin typeface="Times New Roman"/>
              <a:cs typeface="Times New Roman"/>
            </a:endParaRPr>
          </a:p>
        </p:txBody>
      </p:sp>
    </p:spTree>
    <p:extLst>
      <p:ext uri="{BB962C8B-B14F-4D97-AF65-F5344CB8AC3E}">
        <p14:creationId xmlns:p14="http://schemas.microsoft.com/office/powerpoint/2010/main" val="268943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53431B-019E-6F4E-B2B1-F0FA19F54C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37" b="98518" l="9979" r="89807">
                        <a14:foregroundMark x1="37124" y1="9407" x2="77468" y2="6637"/>
                        <a14:foregroundMark x1="77468" y1="6637" x2="81116" y2="12564"/>
                        <a14:foregroundMark x1="12339" y1="89497" x2="14700" y2="97101"/>
                        <a14:foregroundMark x1="14700" y1="97101" x2="40665" y2="99936"/>
                        <a14:foregroundMark x1="40665" y1="99936" x2="78004" y2="98518"/>
                        <a14:foregroundMark x1="78004" y1="98518" x2="80258" y2="88853"/>
                        <a14:foregroundMark x1="21137" y1="53866" x2="33691" y2="53866"/>
                        <a14:foregroundMark x1="33691" y1="53866" x2="31009" y2="52706"/>
                        <a14:foregroundMark x1="54721" y1="50387" x2="78648" y2="51224"/>
                        <a14:foregroundMark x1="36588" y1="9407" x2="36588" y2="9407"/>
                        <a14:foregroundMark x1="35730" y1="10245" x2="35730" y2="10245"/>
                        <a14:foregroundMark x1="75858" y1="6959" x2="75858" y2="6959"/>
                        <a14:foregroundMark x1="74249" y1="7088" x2="74249" y2="7088"/>
                      </a14:backgroundRemoval>
                    </a14:imgEffect>
                  </a14:imgLayer>
                </a14:imgProps>
              </a:ext>
              <a:ext uri="{28A0092B-C50C-407E-A947-70E740481C1C}">
                <a14:useLocalDpi xmlns:a14="http://schemas.microsoft.com/office/drawing/2010/main" val="0"/>
              </a:ext>
            </a:extLst>
          </a:blip>
          <a:stretch>
            <a:fillRect/>
          </a:stretch>
        </p:blipFill>
        <p:spPr>
          <a:xfrm>
            <a:off x="-167306" y="594157"/>
            <a:ext cx="3609366" cy="6010447"/>
          </a:xfrm>
          <a:prstGeom prst="rect">
            <a:avLst/>
          </a:prstGeom>
        </p:spPr>
      </p:pic>
      <p:sp>
        <p:nvSpPr>
          <p:cNvPr id="7" name="ZoneTexte 6">
            <a:extLst>
              <a:ext uri="{FF2B5EF4-FFF2-40B4-BE49-F238E27FC236}">
                <a16:creationId xmlns:a16="http://schemas.microsoft.com/office/drawing/2014/main" id="{C5EBC421-1779-194B-8432-D957096ECD7C}"/>
              </a:ext>
            </a:extLst>
          </p:cNvPr>
          <p:cNvSpPr txBox="1"/>
          <p:nvPr/>
        </p:nvSpPr>
        <p:spPr>
          <a:xfrm>
            <a:off x="3242654" y="611715"/>
            <a:ext cx="2406428"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IG</a:t>
            </a:r>
            <a:r>
              <a:rPr lang="en-US" sz="1400" dirty="0">
                <a:latin typeface="Times New Roman" panose="02020603050405020304" pitchFamily="18" charset="0"/>
                <a:cs typeface="Times New Roman" panose="02020603050405020304" pitchFamily="18" charset="0"/>
              </a:rPr>
              <a:t> XIV 1389</a:t>
            </a:r>
            <a:r>
              <a:rPr lang="fr-BE" sz="1400" dirty="0">
                <a:latin typeface="Times New Roman" panose="02020603050405020304" pitchFamily="18" charset="0"/>
                <a:cs typeface="Times New Roman" panose="02020603050405020304" pitchFamily="18" charset="0"/>
              </a:rPr>
              <a:t>, ; </a:t>
            </a:r>
            <a:r>
              <a:rPr lang="fr-FR" sz="1400" dirty="0">
                <a:latin typeface="Times New Roman" panose="02020603050405020304" pitchFamily="18" charset="0"/>
                <a:cs typeface="Times New Roman" panose="02020603050405020304" pitchFamily="18" charset="0"/>
              </a:rPr>
              <a:t>161 AD, Rome</a:t>
            </a:r>
          </a:p>
        </p:txBody>
      </p:sp>
      <p:pic>
        <p:nvPicPr>
          <p:cNvPr id="8" name="Image 7">
            <a:extLst>
              <a:ext uri="{FF2B5EF4-FFF2-40B4-BE49-F238E27FC236}">
                <a16:creationId xmlns:a16="http://schemas.microsoft.com/office/drawing/2014/main" id="{CB8390EF-32A6-164B-B8D4-7CF439B37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820" y="1045992"/>
            <a:ext cx="3741776" cy="2495994"/>
          </a:xfrm>
          <a:prstGeom prst="rect">
            <a:avLst/>
          </a:prstGeom>
          <a:effectLst>
            <a:glow rad="127000">
              <a:schemeClr val="accent1">
                <a:alpha val="63038"/>
              </a:schemeClr>
            </a:glow>
            <a:reflection endPos="0" dir="5400000" sy="-100000" algn="bl" rotWithShape="0"/>
          </a:effectLst>
        </p:spPr>
      </p:pic>
      <p:pic>
        <p:nvPicPr>
          <p:cNvPr id="10" name="Image 9">
            <a:extLst>
              <a:ext uri="{FF2B5EF4-FFF2-40B4-BE49-F238E27FC236}">
                <a16:creationId xmlns:a16="http://schemas.microsoft.com/office/drawing/2014/main" id="{EFB12EB1-A6FA-0940-9C0A-BBABC3F9D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834" y="3900754"/>
            <a:ext cx="5538497" cy="2656453"/>
          </a:xfrm>
          <a:prstGeom prst="rect">
            <a:avLst/>
          </a:prstGeom>
          <a:effectLst>
            <a:glow rad="127000">
              <a:schemeClr val="accent1">
                <a:alpha val="77000"/>
              </a:schemeClr>
            </a:glow>
          </a:effectLst>
        </p:spPr>
      </p:pic>
      <p:sp>
        <p:nvSpPr>
          <p:cNvPr id="11" name="Rectangle 10">
            <a:extLst>
              <a:ext uri="{FF2B5EF4-FFF2-40B4-BE49-F238E27FC236}">
                <a16:creationId xmlns:a16="http://schemas.microsoft.com/office/drawing/2014/main" id="{2FD90485-2E77-AE44-8A6A-827CB832B7F3}"/>
              </a:ext>
            </a:extLst>
          </p:cNvPr>
          <p:cNvSpPr/>
          <p:nvPr/>
        </p:nvSpPr>
        <p:spPr>
          <a:xfrm>
            <a:off x="2170831" y="28635"/>
            <a:ext cx="4749480" cy="954107"/>
          </a:xfrm>
          <a:prstGeom prst="rect">
            <a:avLst/>
          </a:prstGeom>
        </p:spPr>
        <p:txBody>
          <a:bodyPr wrap="square">
            <a:spAutoFit/>
          </a:bodyPr>
          <a:lstStyle/>
          <a:p>
            <a:r>
              <a:rPr lang="en-AU" sz="2800" dirty="0" err="1">
                <a:solidFill>
                  <a:srgbClr val="675E47"/>
                </a:solidFill>
                <a:latin typeface="Times New Roman"/>
                <a:cs typeface="Times New Roman"/>
              </a:rPr>
              <a:t>Annia</a:t>
            </a:r>
            <a:r>
              <a:rPr lang="en-AU" sz="2800" dirty="0">
                <a:solidFill>
                  <a:srgbClr val="675E47"/>
                </a:solidFill>
                <a:latin typeface="Times New Roman"/>
                <a:cs typeface="Times New Roman"/>
              </a:rPr>
              <a:t> </a:t>
            </a:r>
            <a:r>
              <a:rPr lang="en-AU" sz="2800" dirty="0" err="1">
                <a:solidFill>
                  <a:srgbClr val="675E47"/>
                </a:solidFill>
                <a:latin typeface="Times New Roman"/>
                <a:cs typeface="Times New Roman"/>
              </a:rPr>
              <a:t>Regilla’s</a:t>
            </a:r>
            <a:r>
              <a:rPr lang="en-AU" sz="2800" dirty="0">
                <a:solidFill>
                  <a:srgbClr val="675E47"/>
                </a:solidFill>
                <a:latin typeface="Times New Roman"/>
                <a:cs typeface="Times New Roman"/>
              </a:rPr>
              <a:t> </a:t>
            </a:r>
            <a:r>
              <a:rPr lang="en-AU" sz="2800" dirty="0" err="1">
                <a:solidFill>
                  <a:srgbClr val="675E47"/>
                </a:solidFill>
                <a:latin typeface="Times New Roman"/>
                <a:cs typeface="Times New Roman"/>
              </a:rPr>
              <a:t>funery</a:t>
            </a:r>
            <a:r>
              <a:rPr lang="en-AU" sz="2800" dirty="0">
                <a:solidFill>
                  <a:srgbClr val="675E47"/>
                </a:solidFill>
                <a:latin typeface="Times New Roman"/>
                <a:cs typeface="Times New Roman"/>
              </a:rPr>
              <a:t> epitaph</a:t>
            </a:r>
          </a:p>
          <a:p>
            <a:r>
              <a:rPr lang="en-AU" sz="2800" dirty="0">
                <a:solidFill>
                  <a:srgbClr val="675E47"/>
                </a:solidFill>
                <a:latin typeface="Times New Roman"/>
                <a:cs typeface="Times New Roman"/>
              </a:rPr>
              <a:t>  </a:t>
            </a:r>
          </a:p>
        </p:txBody>
      </p:sp>
    </p:spTree>
    <p:extLst>
      <p:ext uri="{BB962C8B-B14F-4D97-AF65-F5344CB8AC3E}">
        <p14:creationId xmlns:p14="http://schemas.microsoft.com/office/powerpoint/2010/main" val="3595492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587008-84F3-284F-A1B8-9F088C7A3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95" y="2759275"/>
            <a:ext cx="5961705" cy="2971143"/>
          </a:xfrm>
          <a:prstGeom prst="rect">
            <a:avLst/>
          </a:prstGeom>
          <a:effectLst>
            <a:glow rad="127000">
              <a:schemeClr val="accent1">
                <a:alpha val="39728"/>
              </a:schemeClr>
            </a:glow>
          </a:effectLst>
        </p:spPr>
      </p:pic>
      <p:sp>
        <p:nvSpPr>
          <p:cNvPr id="4" name="ZoneTexte 3">
            <a:extLst>
              <a:ext uri="{FF2B5EF4-FFF2-40B4-BE49-F238E27FC236}">
                <a16:creationId xmlns:a16="http://schemas.microsoft.com/office/drawing/2014/main" id="{48E77D53-03ED-B244-A664-C0D23D280B41}"/>
              </a:ext>
            </a:extLst>
          </p:cNvPr>
          <p:cNvSpPr txBox="1"/>
          <p:nvPr/>
        </p:nvSpPr>
        <p:spPr>
          <a:xfrm>
            <a:off x="372695" y="5745545"/>
            <a:ext cx="3720662" cy="307777"/>
          </a:xfrm>
          <a:prstGeom prst="rect">
            <a:avLst/>
          </a:prstGeom>
          <a:noFill/>
        </p:spPr>
        <p:txBody>
          <a:bodyPr wrap="square" rtlCol="0">
            <a:spAutoFit/>
          </a:bodyPr>
          <a:lstStyle/>
          <a:p>
            <a:r>
              <a:rPr lang="en-AU" sz="1400" dirty="0">
                <a:latin typeface="Times New Roman" panose="02020603050405020304" pitchFamily="18" charset="0"/>
                <a:cs typeface="Times New Roman" panose="02020603050405020304" pitchFamily="18" charset="0"/>
              </a:rPr>
              <a:t>Odeon of </a:t>
            </a:r>
            <a:r>
              <a:rPr lang="en-AU" sz="1400" dirty="0" err="1">
                <a:latin typeface="Times New Roman" panose="02020603050405020304" pitchFamily="18" charset="0"/>
                <a:cs typeface="Times New Roman" panose="02020603050405020304" pitchFamily="18" charset="0"/>
              </a:rPr>
              <a:t>Herodes</a:t>
            </a:r>
            <a:r>
              <a:rPr lang="en-AU" sz="1400" dirty="0">
                <a:latin typeface="Times New Roman" panose="02020603050405020304" pitchFamily="18" charset="0"/>
                <a:cs typeface="Times New Roman" panose="02020603050405020304" pitchFamily="18" charset="0"/>
              </a:rPr>
              <a:t> Atticus, Athens</a:t>
            </a:r>
          </a:p>
        </p:txBody>
      </p:sp>
      <p:pic>
        <p:nvPicPr>
          <p:cNvPr id="6" name="Image 5">
            <a:extLst>
              <a:ext uri="{FF2B5EF4-FFF2-40B4-BE49-F238E27FC236}">
                <a16:creationId xmlns:a16="http://schemas.microsoft.com/office/drawing/2014/main" id="{D1071195-5BCC-3C4F-B673-B8182EF88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790" y="158679"/>
            <a:ext cx="1602322" cy="2308470"/>
          </a:xfrm>
          <a:prstGeom prst="rect">
            <a:avLst/>
          </a:prstGeom>
          <a:effectLst>
            <a:glow rad="127000">
              <a:schemeClr val="accent1">
                <a:alpha val="50897"/>
              </a:schemeClr>
            </a:glow>
          </a:effectLst>
        </p:spPr>
      </p:pic>
      <p:sp>
        <p:nvSpPr>
          <p:cNvPr id="7" name="ZoneTexte 6">
            <a:extLst>
              <a:ext uri="{FF2B5EF4-FFF2-40B4-BE49-F238E27FC236}">
                <a16:creationId xmlns:a16="http://schemas.microsoft.com/office/drawing/2014/main" id="{8D10F32F-2721-284F-BB53-74665F2AC786}"/>
              </a:ext>
            </a:extLst>
          </p:cNvPr>
          <p:cNvSpPr txBox="1"/>
          <p:nvPr/>
        </p:nvSpPr>
        <p:spPr>
          <a:xfrm>
            <a:off x="6216790" y="2467149"/>
            <a:ext cx="1189300" cy="276999"/>
          </a:xfrm>
          <a:prstGeom prst="rect">
            <a:avLst/>
          </a:prstGeom>
          <a:noFill/>
        </p:spPr>
        <p:txBody>
          <a:bodyPr wrap="none" rtlCol="0">
            <a:spAutoFit/>
          </a:bodyPr>
          <a:lstStyle/>
          <a:p>
            <a:r>
              <a:rPr lang="fr-FR" sz="1200" dirty="0">
                <a:latin typeface="Times New Roman" panose="02020603050405020304" pitchFamily="18" charset="0"/>
                <a:cs typeface="Times New Roman" panose="02020603050405020304" pitchFamily="18" charset="0"/>
              </a:rPr>
              <a:t>161 AD, Louvre</a:t>
            </a:r>
          </a:p>
        </p:txBody>
      </p:sp>
      <p:sp>
        <p:nvSpPr>
          <p:cNvPr id="9" name="Rectangle 8">
            <a:extLst>
              <a:ext uri="{FF2B5EF4-FFF2-40B4-BE49-F238E27FC236}">
                <a16:creationId xmlns:a16="http://schemas.microsoft.com/office/drawing/2014/main" id="{DE956BAE-CA62-B84C-90AF-C66016CD0642}"/>
              </a:ext>
            </a:extLst>
          </p:cNvPr>
          <p:cNvSpPr/>
          <p:nvPr/>
        </p:nvSpPr>
        <p:spPr>
          <a:xfrm>
            <a:off x="684368" y="268852"/>
            <a:ext cx="3078335" cy="523220"/>
          </a:xfrm>
          <a:prstGeom prst="rect">
            <a:avLst/>
          </a:prstGeom>
        </p:spPr>
        <p:txBody>
          <a:bodyPr wrap="square">
            <a:spAutoFit/>
          </a:bodyPr>
          <a:lstStyle/>
          <a:p>
            <a:r>
              <a:rPr lang="en-AU" sz="2800" dirty="0" err="1">
                <a:solidFill>
                  <a:srgbClr val="675E47"/>
                </a:solidFill>
                <a:latin typeface="Times New Roman"/>
                <a:cs typeface="Times New Roman"/>
              </a:rPr>
              <a:t>Herodes</a:t>
            </a:r>
            <a:r>
              <a:rPr lang="en-AU" sz="2800" dirty="0">
                <a:solidFill>
                  <a:srgbClr val="675E47"/>
                </a:solidFill>
                <a:latin typeface="Times New Roman"/>
                <a:cs typeface="Times New Roman"/>
              </a:rPr>
              <a:t> Atticus</a:t>
            </a:r>
          </a:p>
        </p:txBody>
      </p:sp>
      <p:sp>
        <p:nvSpPr>
          <p:cNvPr id="8" name="ZoneTexte 7">
            <a:extLst>
              <a:ext uri="{FF2B5EF4-FFF2-40B4-BE49-F238E27FC236}">
                <a16:creationId xmlns:a16="http://schemas.microsoft.com/office/drawing/2014/main" id="{4E641CF7-1723-2746-B046-19400037F945}"/>
              </a:ext>
            </a:extLst>
          </p:cNvPr>
          <p:cNvSpPr txBox="1"/>
          <p:nvPr/>
        </p:nvSpPr>
        <p:spPr>
          <a:xfrm>
            <a:off x="1" y="1127582"/>
            <a:ext cx="5803768" cy="2308324"/>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Lines 36-37 : </a:t>
            </a:r>
            <a:r>
              <a:rPr lang="el-GR" dirty="0" err="1">
                <a:latin typeface="Times New Roman" panose="02020603050405020304" pitchFamily="18" charset="0"/>
                <a:cs typeface="Times New Roman" panose="02020603050405020304" pitchFamily="18" charset="0"/>
              </a:rPr>
              <a:t>Ἑλλάδι</a:t>
            </a:r>
            <a:r>
              <a:rPr lang="el-GR" dirty="0">
                <a:latin typeface="Times New Roman" panose="02020603050405020304" pitchFamily="18" charset="0"/>
                <a:cs typeface="Times New Roman" panose="02020603050405020304" pitchFamily="18" charset="0"/>
              </a:rPr>
              <a:t> δ’ </a:t>
            </a:r>
            <a:r>
              <a:rPr lang="el-GR" dirty="0" err="1">
                <a:latin typeface="Times New Roman" panose="02020603050405020304" pitchFamily="18" charset="0"/>
                <a:cs typeface="Times New Roman" panose="02020603050405020304" pitchFamily="18" charset="0"/>
              </a:rPr>
              <a:t>οὔτε</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γένος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βασιλεύτερος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οὔτε</a:t>
            </a:r>
            <a:r>
              <a:rPr lang="el-GR" dirty="0">
                <a:latin typeface="Times New Roman" panose="02020603050405020304" pitchFamily="18" charset="0"/>
                <a:cs typeface="Times New Roman" panose="02020603050405020304" pitchFamily="18" charset="0"/>
              </a:rPr>
              <a:t> τι </a:t>
            </a:r>
            <a:r>
              <a:rPr lang="el-GR" dirty="0" err="1">
                <a:latin typeface="Times New Roman" panose="02020603050405020304" pitchFamily="18" charset="0"/>
                <a:cs typeface="Times New Roman" panose="02020603050405020304" pitchFamily="18" charset="0"/>
              </a:rPr>
              <a:t>φωνὴν</a:t>
            </a:r>
            <a:r>
              <a:rPr lang="nl-BE"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Ἡρώδεω</a:t>
            </a:r>
            <a:r>
              <a:rPr lang="fr-BE" dirty="0">
                <a:latin typeface="Times New Roman" panose="02020603050405020304" pitchFamily="18" charset="0"/>
                <a:cs typeface="Times New Roman" panose="02020603050405020304" pitchFamily="18" charset="0"/>
              </a:rPr>
              <a:t> </a:t>
            </a:r>
          </a:p>
          <a:p>
            <a:r>
              <a:rPr lang="fr-BE" dirty="0">
                <a:latin typeface="Times New Roman" panose="02020603050405020304" pitchFamily="18" charset="0"/>
                <a:ea typeface="Calibri" panose="020F0502020204030204" pitchFamily="34" charset="0"/>
                <a:cs typeface="Times New Roman" panose="02020603050405020304" pitchFamily="18" charset="0"/>
              </a:rPr>
              <a:t>In </a:t>
            </a:r>
            <a:r>
              <a:rPr lang="fr-BE" dirty="0" err="1">
                <a:latin typeface="Times New Roman" panose="02020603050405020304" pitchFamily="18" charset="0"/>
                <a:ea typeface="Calibri" panose="020F0502020204030204" pitchFamily="34" charset="0"/>
                <a:cs typeface="Times New Roman" panose="02020603050405020304" pitchFamily="18" charset="0"/>
              </a:rPr>
              <a:t>Greece</a:t>
            </a:r>
            <a:r>
              <a:rPr lang="fr-BE" dirty="0">
                <a:latin typeface="Times New Roman" panose="02020603050405020304" pitchFamily="18" charset="0"/>
                <a:ea typeface="Calibri" panose="020F0502020204030204" pitchFamily="34" charset="0"/>
                <a:cs typeface="Times New Roman" panose="02020603050405020304" pitchFamily="18" charset="0"/>
              </a:rPr>
              <a:t> </a:t>
            </a:r>
            <a:r>
              <a:rPr lang="fr-BE" dirty="0" err="1">
                <a:latin typeface="Times New Roman" panose="02020603050405020304" pitchFamily="18" charset="0"/>
                <a:ea typeface="Calibri" panose="020F0502020204030204" pitchFamily="34" charset="0"/>
                <a:cs typeface="Times New Roman" panose="02020603050405020304" pitchFamily="18" charset="0"/>
              </a:rPr>
              <a:t>there</a:t>
            </a:r>
            <a:r>
              <a:rPr lang="fr-BE" dirty="0">
                <a:latin typeface="Times New Roman" panose="02020603050405020304" pitchFamily="18" charset="0"/>
                <a:ea typeface="Calibri" panose="020F0502020204030204" pitchFamily="34" charset="0"/>
                <a:cs typeface="Times New Roman" panose="02020603050405020304" pitchFamily="18" charset="0"/>
              </a:rPr>
              <a:t> </a:t>
            </a:r>
            <a:r>
              <a:rPr lang="fr-BE" dirty="0" err="1">
                <a:latin typeface="Times New Roman" panose="02020603050405020304" pitchFamily="18" charset="0"/>
                <a:ea typeface="Calibri" panose="020F0502020204030204" pitchFamily="34" charset="0"/>
                <a:cs typeface="Times New Roman" panose="02020603050405020304" pitchFamily="18" charset="0"/>
              </a:rPr>
              <a:t>is</a:t>
            </a:r>
            <a:r>
              <a:rPr lang="fr-BE" dirty="0">
                <a:latin typeface="Times New Roman" panose="02020603050405020304" pitchFamily="18" charset="0"/>
                <a:ea typeface="Calibri" panose="020F0502020204030204" pitchFamily="34" charset="0"/>
                <a:cs typeface="Times New Roman" panose="02020603050405020304" pitchFamily="18" charset="0"/>
              </a:rPr>
              <a:t> no </a:t>
            </a:r>
            <a:r>
              <a:rPr lang="fr-BE" dirty="0" err="1">
                <a:latin typeface="Times New Roman" panose="02020603050405020304" pitchFamily="18" charset="0"/>
                <a:ea typeface="Calibri" panose="020F0502020204030204" pitchFamily="34" charset="0"/>
                <a:cs typeface="Times New Roman" panose="02020603050405020304" pitchFamily="18" charset="0"/>
              </a:rPr>
              <a:t>family</a:t>
            </a:r>
            <a:r>
              <a:rPr lang="fr-BE" dirty="0">
                <a:latin typeface="Times New Roman" panose="02020603050405020304" pitchFamily="18" charset="0"/>
                <a:ea typeface="Calibri" panose="020F0502020204030204" pitchFamily="34" charset="0"/>
                <a:cs typeface="Times New Roman" panose="02020603050405020304" pitchFamily="18" charset="0"/>
              </a:rPr>
              <a:t> or </a:t>
            </a:r>
            <a:r>
              <a:rPr lang="fr-BE" dirty="0" err="1">
                <a:latin typeface="Times New Roman" panose="02020603050405020304" pitchFamily="18" charset="0"/>
                <a:ea typeface="Calibri" panose="020F0502020204030204" pitchFamily="34" charset="0"/>
                <a:cs typeface="Times New Roman" panose="02020603050405020304" pitchFamily="18" charset="0"/>
              </a:rPr>
              <a:t>reputation</a:t>
            </a:r>
            <a:r>
              <a:rPr lang="fr-BE" dirty="0">
                <a:latin typeface="Times New Roman" panose="02020603050405020304" pitchFamily="18" charset="0"/>
                <a:ea typeface="Calibri" panose="020F0502020204030204" pitchFamily="34" charset="0"/>
                <a:cs typeface="Times New Roman" panose="02020603050405020304" pitchFamily="18" charset="0"/>
              </a:rPr>
              <a:t> more royal </a:t>
            </a:r>
            <a:r>
              <a:rPr lang="fr-BE" dirty="0" err="1">
                <a:latin typeface="Times New Roman" panose="02020603050405020304" pitchFamily="18" charset="0"/>
                <a:ea typeface="Calibri" panose="020F0502020204030204" pitchFamily="34" charset="0"/>
                <a:cs typeface="Times New Roman" panose="02020603050405020304" pitchFamily="18" charset="0"/>
              </a:rPr>
              <a:t>than</a:t>
            </a:r>
            <a:r>
              <a:rPr lang="fr-BE" dirty="0">
                <a:latin typeface="Times New Roman" panose="02020603050405020304" pitchFamily="18" charset="0"/>
                <a:ea typeface="Calibri" panose="020F0502020204030204" pitchFamily="34" charset="0"/>
                <a:cs typeface="Times New Roman" panose="02020603050405020304" pitchFamily="18" charset="0"/>
              </a:rPr>
              <a:t> </a:t>
            </a:r>
            <a:r>
              <a:rPr lang="fr-BE" dirty="0" err="1">
                <a:latin typeface="Times New Roman" panose="02020603050405020304" pitchFamily="18" charset="0"/>
                <a:ea typeface="Calibri" panose="020F0502020204030204" pitchFamily="34" charset="0"/>
                <a:cs typeface="Times New Roman" panose="02020603050405020304" pitchFamily="18" charset="0"/>
              </a:rPr>
              <a:t>Herodes</a:t>
            </a:r>
            <a:r>
              <a:rPr lang="fr-BE" dirty="0">
                <a:latin typeface="Times New Roman" panose="02020603050405020304" pitchFamily="18" charset="0"/>
                <a:ea typeface="Calibri" panose="020F0502020204030204" pitchFamily="34" charset="0"/>
                <a:cs typeface="Times New Roman" panose="02020603050405020304" pitchFamily="18" charset="0"/>
              </a:rPr>
              <a:t>’.</a:t>
            </a:r>
          </a:p>
          <a:p>
            <a:br>
              <a:rPr lang="fr-BE" dirty="0"/>
            </a:br>
            <a:endParaRPr lang="fr-BE" dirty="0"/>
          </a:p>
          <a:p>
            <a:endParaRPr lang="fr-FR" dirty="0"/>
          </a:p>
          <a:p>
            <a:endParaRPr lang="fr-FR" dirty="0"/>
          </a:p>
        </p:txBody>
      </p:sp>
    </p:spTree>
    <p:extLst>
      <p:ext uri="{BB962C8B-B14F-4D97-AF65-F5344CB8AC3E}">
        <p14:creationId xmlns:p14="http://schemas.microsoft.com/office/powerpoint/2010/main" val="3243470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53431B-019E-6F4E-B2B1-F0FA19F54C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37" b="98518" l="9979" r="89807">
                        <a14:foregroundMark x1="37124" y1="9407" x2="77468" y2="6637"/>
                        <a14:foregroundMark x1="77468" y1="6637" x2="81116" y2="12564"/>
                        <a14:foregroundMark x1="12339" y1="89497" x2="14700" y2="97101"/>
                        <a14:foregroundMark x1="14700" y1="97101" x2="40665" y2="99936"/>
                        <a14:foregroundMark x1="40665" y1="99936" x2="78004" y2="98518"/>
                        <a14:foregroundMark x1="78004" y1="98518" x2="80258" y2="88853"/>
                        <a14:foregroundMark x1="21137" y1="53866" x2="33691" y2="53866"/>
                        <a14:foregroundMark x1="33691" y1="53866" x2="31009" y2="52706"/>
                        <a14:foregroundMark x1="54721" y1="50387" x2="78648" y2="51224"/>
                        <a14:foregroundMark x1="36588" y1="9407" x2="36588" y2="9407"/>
                        <a14:foregroundMark x1="35730" y1="10245" x2="35730" y2="10245"/>
                        <a14:foregroundMark x1="75858" y1="6959" x2="75858" y2="6959"/>
                        <a14:foregroundMark x1="74249" y1="7088" x2="74249" y2="7088"/>
                      </a14:backgroundRemoval>
                    </a14:imgEffect>
                  </a14:imgLayer>
                </a14:imgProps>
              </a:ext>
              <a:ext uri="{28A0092B-C50C-407E-A947-70E740481C1C}">
                <a14:useLocalDpi xmlns:a14="http://schemas.microsoft.com/office/drawing/2010/main" val="0"/>
              </a:ext>
            </a:extLst>
          </a:blip>
          <a:stretch>
            <a:fillRect/>
          </a:stretch>
        </p:blipFill>
        <p:spPr>
          <a:xfrm>
            <a:off x="179536" y="600560"/>
            <a:ext cx="3609366" cy="6010447"/>
          </a:xfrm>
          <a:prstGeom prst="rect">
            <a:avLst/>
          </a:prstGeom>
        </p:spPr>
      </p:pic>
      <p:sp>
        <p:nvSpPr>
          <p:cNvPr id="6" name="Rectangle 5">
            <a:extLst>
              <a:ext uri="{FF2B5EF4-FFF2-40B4-BE49-F238E27FC236}">
                <a16:creationId xmlns:a16="http://schemas.microsoft.com/office/drawing/2014/main" id="{51C64E56-2694-D942-AC8B-29A0D0FEE6E2}"/>
              </a:ext>
            </a:extLst>
          </p:cNvPr>
          <p:cNvSpPr/>
          <p:nvPr/>
        </p:nvSpPr>
        <p:spPr>
          <a:xfrm>
            <a:off x="3505200" y="1260756"/>
            <a:ext cx="4572000" cy="5355312"/>
          </a:xfrm>
          <a:prstGeom prst="rect">
            <a:avLst/>
          </a:prstGeom>
        </p:spPr>
        <p:txBody>
          <a:bodyPr>
            <a:spAutoFit/>
          </a:bodyPr>
          <a:lstStyle/>
          <a:p>
            <a:r>
              <a:rPr lang="el-GR" dirty="0" err="1">
                <a:latin typeface="Times New Roman" panose="02020603050405020304" pitchFamily="18" charset="0"/>
                <a:cs typeface="Times New Roman" panose="02020603050405020304" pitchFamily="18" charset="0"/>
              </a:rPr>
              <a:t>σύ</a:t>
            </a:r>
            <a:r>
              <a:rPr lang="el-GR" dirty="0">
                <a:latin typeface="Times New Roman" panose="02020603050405020304" pitchFamily="18" charset="0"/>
                <a:cs typeface="Times New Roman" panose="02020603050405020304" pitchFamily="18" charset="0"/>
              </a:rPr>
              <a:t> δ’, </a:t>
            </a:r>
            <a:r>
              <a:rPr lang="el-GR" dirty="0" err="1">
                <a:latin typeface="Times New Roman" panose="02020603050405020304" pitchFamily="18" charset="0"/>
                <a:cs typeface="Times New Roman" panose="02020603050405020304" pitchFamily="18" charset="0"/>
              </a:rPr>
              <a:t>ἰ</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φίλον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ἱερὰ</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ῥέξαι</a:t>
            </a:r>
            <a:endParaRPr lang="el-GR" dirty="0">
              <a:latin typeface="Times New Roman" panose="02020603050405020304" pitchFamily="18" charset="0"/>
              <a:cs typeface="Times New Roman" panose="02020603050405020304" pitchFamily="18" charset="0"/>
            </a:endParaRPr>
          </a:p>
          <a:p>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θῦσαι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θυέων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ἀτὰρ</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οὐκ</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ἀέκοντος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ἀνάγκη</a:t>
            </a:r>
            <a:r>
              <a:rPr lang="el-GR" dirty="0">
                <a:latin typeface="Times New Roman" panose="02020603050405020304" pitchFamily="18" charset="0"/>
                <a:cs typeface="Times New Roman" panose="02020603050405020304" pitchFamily="18" charset="0"/>
              </a:rPr>
              <a:t>,</a:t>
            </a:r>
          </a:p>
          <a:p>
            <a:r>
              <a:rPr lang="el-GR" dirty="0">
                <a:latin typeface="Times New Roman" panose="02020603050405020304" pitchFamily="18" charset="0"/>
                <a:cs typeface="Times New Roman" panose="02020603050405020304" pitchFamily="18" charset="0"/>
              </a:rPr>
              <a:t>ε&lt;</a:t>
            </a:r>
            <a:r>
              <a:rPr lang="el-GR" dirty="0" err="1">
                <a:latin typeface="Times New Roman" panose="02020603050405020304" pitchFamily="18" charset="0"/>
                <a:cs typeface="Times New Roman" panose="02020603050405020304" pitchFamily="18" charset="0"/>
              </a:rPr>
              <a:t>ὖ</a:t>
            </a:r>
            <a:r>
              <a:rPr lang="el-GR" dirty="0">
                <a:latin typeface="Times New Roman" panose="02020603050405020304" pitchFamily="18" charset="0"/>
                <a:cs typeface="Times New Roman" panose="02020603050405020304" pitchFamily="18" charset="0"/>
              </a:rPr>
              <a:t>&gt; </a:t>
            </a:r>
            <a:r>
              <a:rPr lang="el-GR" dirty="0" err="1">
                <a:latin typeface="Times New Roman" panose="02020603050405020304" pitchFamily="18" charset="0"/>
                <a:cs typeface="Times New Roman" panose="02020603050405020304" pitchFamily="18" charset="0"/>
              </a:rPr>
              <a:t>δέ</a:t>
            </a:r>
            <a:r>
              <a:rPr lang="el-GR" dirty="0">
                <a:latin typeface="Times New Roman" panose="02020603050405020304" pitchFamily="18" charset="0"/>
                <a:cs typeface="Times New Roman" panose="02020603050405020304" pitchFamily="18" charset="0"/>
              </a:rPr>
              <a:t> τοι </a:t>
            </a:r>
            <a:r>
              <a:rPr lang="el-GR" dirty="0" err="1">
                <a:latin typeface="Times New Roman" panose="02020603050405020304" pitchFamily="18" charset="0"/>
                <a:cs typeface="Times New Roman" panose="02020603050405020304" pitchFamily="18" charset="0"/>
              </a:rPr>
              <a:t>εὐσεβέεσσι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ἡρώων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ἀλεγίζειν</a:t>
            </a:r>
            <a:r>
              <a:rPr lang="el-GR" dirty="0">
                <a:latin typeface="Times New Roman" panose="02020603050405020304" pitchFamily="18" charset="0"/>
                <a:cs typeface="Times New Roman" panose="02020603050405020304" pitchFamily="18" charset="0"/>
              </a:rPr>
              <a:t>.</a:t>
            </a:r>
          </a:p>
          <a:p>
            <a:r>
              <a:rPr lang="el-GR" dirty="0" err="1">
                <a:latin typeface="Times New Roman" panose="02020603050405020304" pitchFamily="18" charset="0"/>
                <a:cs typeface="Times New Roman" panose="02020603050405020304" pitchFamily="18" charset="0"/>
              </a:rPr>
              <a:t>οὐ</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μὲγ</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γὰρ</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θνητή</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ἀτὰρ</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οὐδὲ</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θέαινα</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τέτυκται</a:t>
            </a:r>
            <a:r>
              <a:rPr lang="el-GR" dirty="0">
                <a:latin typeface="Times New Roman" panose="02020603050405020304" pitchFamily="18" charset="0"/>
                <a:cs typeface="Times New Roman" panose="02020603050405020304" pitchFamily="18" charset="0"/>
              </a:rPr>
              <a:t>·</a:t>
            </a:r>
          </a:p>
          <a:p>
            <a:r>
              <a:rPr lang="el-GR" dirty="0" err="1">
                <a:latin typeface="Times New Roman" panose="02020603050405020304" pitchFamily="18" charset="0"/>
                <a:cs typeface="Times New Roman" panose="02020603050405020304" pitchFamily="18" charset="0"/>
              </a:rPr>
              <a:t>τοὔνεκεν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οὔτε</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νεὼν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ἱερὸν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λάχεν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οὔτε</a:t>
            </a:r>
            <a:r>
              <a:rPr lang="el-GR" dirty="0">
                <a:latin typeface="Times New Roman" panose="02020603050405020304" pitchFamily="18" charset="0"/>
                <a:cs typeface="Times New Roman" panose="02020603050405020304" pitchFamily="18" charset="0"/>
              </a:rPr>
              <a:t> τι </a:t>
            </a:r>
            <a:r>
              <a:rPr lang="el-GR" dirty="0" err="1">
                <a:latin typeface="Times New Roman" panose="02020603050405020304" pitchFamily="18" charset="0"/>
                <a:cs typeface="Times New Roman" panose="02020603050405020304" pitchFamily="18" charset="0"/>
              </a:rPr>
              <a:t>τύμβον</a:t>
            </a:r>
            <a:r>
              <a:rPr lang="el-GR" dirty="0">
                <a:latin typeface="Times New Roman" panose="02020603050405020304" pitchFamily="18" charset="0"/>
                <a:cs typeface="Times New Roman" panose="02020603050405020304" pitchFamily="18" charset="0"/>
              </a:rPr>
              <a:t>.</a:t>
            </a:r>
          </a:p>
          <a:p>
            <a:r>
              <a:rPr lang="el-GR" dirty="0" err="1">
                <a:latin typeface="Times New Roman" panose="02020603050405020304" pitchFamily="18" charset="0"/>
                <a:cs typeface="Times New Roman" panose="02020603050405020304" pitchFamily="18" charset="0"/>
              </a:rPr>
              <a:t>οὐδὲ</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γέρα</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θνητοῖς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ἀτὰρ</a:t>
            </a:r>
            <a:r>
              <a:rPr lang="el-GR" dirty="0">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οὐδὲ</a:t>
            </a:r>
            <a:r>
              <a:rPr lang="el-GR" b="1" dirty="0">
                <a:solidFill>
                  <a:srgbClr val="FF0000"/>
                </a:solidFill>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θεοῖσιν</a:t>
            </a:r>
            <a:r>
              <a:rPr lang="el-GR" b="1" dirty="0">
                <a:solidFill>
                  <a:srgbClr val="FF0000"/>
                </a:solidFill>
                <a:latin typeface="Times New Roman" panose="02020603050405020304" pitchFamily="18" charset="0"/>
                <a:cs typeface="Times New Roman" panose="02020603050405020304" pitchFamily="18" charset="0"/>
              </a:rPr>
              <a:t> </a:t>
            </a:r>
            <a:r>
              <a:rPr lang="el-GR" b="1" dirty="0" err="1">
                <a:solidFill>
                  <a:srgbClr val="FF0000"/>
                </a:solidFill>
                <a:latin typeface="Times New Roman" panose="02020603050405020304" pitchFamily="18" charset="0"/>
                <a:cs typeface="Times New Roman" panose="02020603050405020304" pitchFamily="18" charset="0"/>
              </a:rPr>
              <a:t>ὅμοια</a:t>
            </a:r>
            <a:r>
              <a:rPr lang="el-GR" dirty="0">
                <a:latin typeface="Times New Roman" panose="02020603050405020304" pitchFamily="18" charset="0"/>
                <a:cs typeface="Times New Roman" panose="02020603050405020304" pitchFamily="18" charset="0"/>
              </a:rPr>
              <a:t>.</a:t>
            </a:r>
            <a:endParaRPr lang="nl-BE" dirty="0">
              <a:latin typeface="Times New Roman" panose="02020603050405020304" pitchFamily="18" charset="0"/>
              <a:cs typeface="Times New Roman" panose="02020603050405020304" pitchFamily="18" charset="0"/>
            </a:endParaRPr>
          </a:p>
          <a:p>
            <a:endParaRPr lang="nl-BE" dirty="0">
              <a:latin typeface="Times New Roman" panose="02020603050405020304" pitchFamily="18" charset="0"/>
              <a:cs typeface="Times New Roman" panose="02020603050405020304" pitchFamily="18" charset="0"/>
            </a:endParaRPr>
          </a:p>
          <a:p>
            <a:endParaRPr lang="nl-BE" dirty="0">
              <a:latin typeface="Times New Roman" panose="02020603050405020304" pitchFamily="18" charset="0"/>
              <a:cs typeface="Times New Roman" panose="02020603050405020304" pitchFamily="18" charset="0"/>
            </a:endParaRPr>
          </a:p>
          <a:p>
            <a:pPr algn="just"/>
            <a:r>
              <a:rPr lang="nl-BE" dirty="0">
                <a:latin typeface="Times New Roman" panose="02020603050405020304" pitchFamily="18" charset="0"/>
                <a:cs typeface="Times New Roman" panose="02020603050405020304" pitchFamily="18" charset="0"/>
              </a:rPr>
              <a:t>As for you [the reader], if you are willing, please go and make sacrifices and burn them. But it is necessary that the one who sacrifices be not unwilling. It is good for the pious to also care about </a:t>
            </a:r>
            <a:r>
              <a:rPr lang="nl-BE" b="1" dirty="0">
                <a:solidFill>
                  <a:srgbClr val="FF0000"/>
                </a:solidFill>
                <a:latin typeface="Times New Roman" panose="02020603050405020304" pitchFamily="18" charset="0"/>
                <a:cs typeface="Times New Roman" panose="02020603050405020304" pitchFamily="18" charset="0"/>
              </a:rPr>
              <a:t>heroes</a:t>
            </a:r>
            <a:r>
              <a:rPr lang="nl-BE" dirty="0">
                <a:latin typeface="Times New Roman" panose="02020603050405020304" pitchFamily="18" charset="0"/>
                <a:cs typeface="Times New Roman" panose="02020603050405020304" pitchFamily="18" charset="0"/>
              </a:rPr>
              <a:t>. For she [Regilla] is neither mortal, </a:t>
            </a:r>
            <a:r>
              <a:rPr lang="nl-BE" b="1" dirty="0">
                <a:solidFill>
                  <a:srgbClr val="FF0000"/>
                </a:solidFill>
                <a:latin typeface="Times New Roman" panose="02020603050405020304" pitchFamily="18" charset="0"/>
                <a:cs typeface="Times New Roman" panose="02020603050405020304" pitchFamily="18" charset="0"/>
              </a:rPr>
              <a:t>nor divine</a:t>
            </a:r>
            <a:r>
              <a:rPr lang="nl-BE" dirty="0">
                <a:latin typeface="Times New Roman" panose="02020603050405020304" pitchFamily="18" charset="0"/>
                <a:cs typeface="Times New Roman" panose="02020603050405020304" pitchFamily="18" charset="0"/>
              </a:rPr>
              <a:t>. Therefore she has neither sacred temple nor tomb, neither honours for mortals, </a:t>
            </a:r>
            <a:r>
              <a:rPr lang="nl-BE" b="1" dirty="0">
                <a:solidFill>
                  <a:srgbClr val="FF0000"/>
                </a:solidFill>
                <a:latin typeface="Times New Roman" panose="02020603050405020304" pitchFamily="18" charset="0"/>
                <a:cs typeface="Times New Roman" panose="02020603050405020304" pitchFamily="18" charset="0"/>
              </a:rPr>
              <a:t>nor honours like those for the divine</a:t>
            </a:r>
            <a:r>
              <a:rPr lang="nl-BE" dirty="0">
                <a:latin typeface="Times New Roman" panose="02020603050405020304" pitchFamily="18" charset="0"/>
                <a:cs typeface="Times New Roman" panose="02020603050405020304" pitchFamily="18" charset="0"/>
              </a:rPr>
              <a:t>. </a:t>
            </a:r>
          </a:p>
          <a:p>
            <a:endParaRPr lang="el-GR" dirty="0">
              <a:highlight>
                <a:srgbClr val="FFFF00"/>
              </a:highlight>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C5EBC421-1779-194B-8432-D957096ECD7C}"/>
              </a:ext>
            </a:extLst>
          </p:cNvPr>
          <p:cNvSpPr txBox="1"/>
          <p:nvPr/>
        </p:nvSpPr>
        <p:spPr>
          <a:xfrm>
            <a:off x="3108088" y="594157"/>
            <a:ext cx="3244478"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IG</a:t>
            </a:r>
            <a:r>
              <a:rPr lang="en-US" sz="1400" dirty="0">
                <a:latin typeface="Times New Roman" panose="02020603050405020304" pitchFamily="18" charset="0"/>
                <a:cs typeface="Times New Roman" panose="02020603050405020304" pitchFamily="18" charset="0"/>
              </a:rPr>
              <a:t> XIV 1389</a:t>
            </a:r>
            <a:r>
              <a:rPr lang="fr-BE"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lines</a:t>
            </a:r>
            <a:r>
              <a:rPr lang="fr-FR" sz="1400" dirty="0">
                <a:latin typeface="Times New Roman" panose="02020603050405020304" pitchFamily="18" charset="0"/>
                <a:cs typeface="Times New Roman" panose="02020603050405020304" pitchFamily="18" charset="0"/>
              </a:rPr>
              <a:t> 40-45 ; 161 AD, Rome</a:t>
            </a:r>
          </a:p>
        </p:txBody>
      </p:sp>
      <p:sp>
        <p:nvSpPr>
          <p:cNvPr id="8" name="Rectangle 7">
            <a:extLst>
              <a:ext uri="{FF2B5EF4-FFF2-40B4-BE49-F238E27FC236}">
                <a16:creationId xmlns:a16="http://schemas.microsoft.com/office/drawing/2014/main" id="{A05B3782-D751-8C42-83DF-502B15313142}"/>
              </a:ext>
            </a:extLst>
          </p:cNvPr>
          <p:cNvSpPr/>
          <p:nvPr/>
        </p:nvSpPr>
        <p:spPr>
          <a:xfrm>
            <a:off x="2355587" y="123506"/>
            <a:ext cx="4749480" cy="954107"/>
          </a:xfrm>
          <a:prstGeom prst="rect">
            <a:avLst/>
          </a:prstGeom>
        </p:spPr>
        <p:txBody>
          <a:bodyPr wrap="square">
            <a:spAutoFit/>
          </a:bodyPr>
          <a:lstStyle/>
          <a:p>
            <a:r>
              <a:rPr lang="en-AU" sz="2800" dirty="0" err="1">
                <a:solidFill>
                  <a:srgbClr val="675E47"/>
                </a:solidFill>
                <a:latin typeface="Times New Roman"/>
                <a:cs typeface="Times New Roman"/>
              </a:rPr>
              <a:t>Annia</a:t>
            </a:r>
            <a:r>
              <a:rPr lang="en-AU" sz="2800" dirty="0">
                <a:solidFill>
                  <a:srgbClr val="675E47"/>
                </a:solidFill>
                <a:latin typeface="Times New Roman"/>
                <a:cs typeface="Times New Roman"/>
              </a:rPr>
              <a:t> </a:t>
            </a:r>
            <a:r>
              <a:rPr lang="en-AU" sz="2800" dirty="0" err="1">
                <a:solidFill>
                  <a:srgbClr val="675E47"/>
                </a:solidFill>
                <a:latin typeface="Times New Roman"/>
                <a:cs typeface="Times New Roman"/>
              </a:rPr>
              <a:t>Regilla’s</a:t>
            </a:r>
            <a:r>
              <a:rPr lang="en-AU" sz="2800" dirty="0">
                <a:solidFill>
                  <a:srgbClr val="675E47"/>
                </a:solidFill>
                <a:latin typeface="Times New Roman"/>
                <a:cs typeface="Times New Roman"/>
              </a:rPr>
              <a:t> </a:t>
            </a:r>
            <a:r>
              <a:rPr lang="en-AU" sz="2800" dirty="0" err="1">
                <a:solidFill>
                  <a:srgbClr val="675E47"/>
                </a:solidFill>
                <a:latin typeface="Times New Roman"/>
                <a:cs typeface="Times New Roman"/>
              </a:rPr>
              <a:t>funery</a:t>
            </a:r>
            <a:r>
              <a:rPr lang="en-AU" sz="2800" dirty="0">
                <a:solidFill>
                  <a:srgbClr val="675E47"/>
                </a:solidFill>
                <a:latin typeface="Times New Roman"/>
                <a:cs typeface="Times New Roman"/>
              </a:rPr>
              <a:t> epitaph</a:t>
            </a:r>
          </a:p>
          <a:p>
            <a:r>
              <a:rPr lang="en-AU" sz="2800" dirty="0">
                <a:solidFill>
                  <a:srgbClr val="675E47"/>
                </a:solidFill>
                <a:latin typeface="Times New Roman"/>
                <a:cs typeface="Times New Roman"/>
              </a:rPr>
              <a:t>  </a:t>
            </a:r>
          </a:p>
        </p:txBody>
      </p:sp>
    </p:spTree>
    <p:extLst>
      <p:ext uri="{BB962C8B-B14F-4D97-AF65-F5344CB8AC3E}">
        <p14:creationId xmlns:p14="http://schemas.microsoft.com/office/powerpoint/2010/main" val="1299532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78BA9A-F1AA-FA42-8E91-45EEA0195E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42" b="97215" l="1760" r="97801">
                        <a14:foregroundMark x1="3784" y1="14044" x2="5865" y2="54237"/>
                        <a14:foregroundMark x1="3243" y1="3592" x2="3289" y2="4479"/>
                        <a14:foregroundMark x1="3226" y1="3269" x2="3237" y2="3484"/>
                        <a14:foregroundMark x1="13388" y1="70710" x2="19355" y2="83777"/>
                        <a14:foregroundMark x1="12377" y1="68497" x2="12994" y2="69848"/>
                        <a14:foregroundMark x1="5865" y1="54237" x2="8369" y2="59720"/>
                        <a14:foregroundMark x1="19355" y1="83777" x2="23143" y2="87200"/>
                        <a14:foregroundMark x1="34110" y1="92772" x2="48974" y2="96973"/>
                        <a14:foregroundMark x1="48974" y1="96973" x2="63976" y2="97566"/>
                        <a14:foregroundMark x1="79358" y1="96833" x2="86804" y2="93584"/>
                        <a14:foregroundMark x1="86804" y1="93584" x2="92522" y2="84746"/>
                        <a14:foregroundMark x1="92522" y1="84746" x2="97361" y2="80630"/>
                        <a14:foregroundMark x1="8755" y1="4633" x2="5720" y2="5960"/>
                        <a14:foregroundMark x1="2693" y1="14044" x2="8301" y2="59749"/>
                        <a14:foregroundMark x1="5132" y1="1816" x2="6924" y2="1811"/>
                        <a14:foregroundMark x1="56968" y1="1695" x2="58798" y2="1695"/>
                        <a14:foregroundMark x1="58798" y1="1695" x2="71408" y2="1453"/>
                        <a14:foregroundMark x1="71408" y1="1453" x2="83284" y2="1453"/>
                        <a14:foregroundMark x1="83284" y1="1453" x2="94282" y2="484"/>
                        <a14:foregroundMark x1="94282" y1="484" x2="95353" y2="2105"/>
                        <a14:foregroundMark x1="34452" y1="92456" x2="53372" y2="82567"/>
                        <a14:foregroundMark x1="53372" y1="82567" x2="64516" y2="80993"/>
                        <a14:foregroundMark x1="64516" y1="80993" x2="76246" y2="81719"/>
                        <a14:foregroundMark x1="76246" y1="81719" x2="88123" y2="93220"/>
                        <a14:foregroundMark x1="64464" y1="96922" x2="49560" y2="96610"/>
                        <a14:backgroundMark x1="1906" y1="19734" x2="587" y2="10048"/>
                        <a14:backgroundMark x1="587" y1="10048" x2="3226" y2="3511"/>
                        <a14:backgroundMark x1="3226" y1="4479" x2="3226" y2="14044"/>
                        <a14:backgroundMark x1="6012" y1="3027" x2="57331" y2="1211"/>
                        <a14:backgroundMark x1="6745" y1="60412" x2="12317" y2="68523"/>
                        <a14:backgroundMark x1="12317" y1="68523" x2="12317" y2="69128"/>
                        <a14:backgroundMark x1="12610" y1="69976" x2="13050" y2="70823"/>
                        <a14:backgroundMark x1="63783" y1="97821" x2="78886" y2="97458"/>
                        <a14:backgroundMark x1="97801" y1="1211" x2="98534" y2="14649"/>
                        <a14:backgroundMark x1="32258" y1="93220" x2="22874" y2="88378"/>
                        <a14:backgroundMark x1="22874" y1="88378" x2="34018" y2="92857"/>
                      </a14:backgroundRemoval>
                    </a14:imgEffect>
                  </a14:imgLayer>
                </a14:imgProps>
              </a:ext>
              <a:ext uri="{28A0092B-C50C-407E-A947-70E740481C1C}">
                <a14:useLocalDpi xmlns:a14="http://schemas.microsoft.com/office/drawing/2010/main" val="0"/>
              </a:ext>
            </a:extLst>
          </a:blip>
          <a:stretch>
            <a:fillRect/>
          </a:stretch>
        </p:blipFill>
        <p:spPr>
          <a:xfrm>
            <a:off x="241300" y="911554"/>
            <a:ext cx="4330700" cy="5245100"/>
          </a:xfrm>
          <a:prstGeom prst="rect">
            <a:avLst/>
          </a:prstGeom>
        </p:spPr>
      </p:pic>
      <p:sp>
        <p:nvSpPr>
          <p:cNvPr id="4" name="Rectangle 3">
            <a:extLst>
              <a:ext uri="{FF2B5EF4-FFF2-40B4-BE49-F238E27FC236}">
                <a16:creationId xmlns:a16="http://schemas.microsoft.com/office/drawing/2014/main" id="{8919FB77-D7FA-0743-B1A6-AF2BC2FC5D7E}"/>
              </a:ext>
            </a:extLst>
          </p:cNvPr>
          <p:cNvSpPr/>
          <p:nvPr/>
        </p:nvSpPr>
        <p:spPr>
          <a:xfrm>
            <a:off x="5081752" y="1182948"/>
            <a:ext cx="3200400" cy="4247317"/>
          </a:xfrm>
          <a:prstGeom prst="rect">
            <a:avLst/>
          </a:prstGeom>
        </p:spPr>
        <p:txBody>
          <a:bodyPr wrap="square">
            <a:spAutoFit/>
          </a:bodyPr>
          <a:lstStyle/>
          <a:p>
            <a:r>
              <a:rPr lang="el-GR" b="1" dirty="0" err="1">
                <a:solidFill>
                  <a:srgbClr val="FF0000"/>
                </a:solidFill>
                <a:latin typeface="Times New Roman" panose="02020603050405020304" pitchFamily="18" charset="0"/>
                <a:ea typeface="Calibri" panose="020F0502020204030204" pitchFamily="34" charset="0"/>
                <a:cs typeface="Times New Roman (Corps CS)"/>
              </a:rPr>
              <a:t>Θεᾷ</a:t>
            </a:r>
            <a:r>
              <a:rPr lang="el-GR" b="1" dirty="0">
                <a:solidFill>
                  <a:srgbClr val="FF0000"/>
                </a:solidFill>
                <a:latin typeface="Times New Roman" panose="02020603050405020304" pitchFamily="18" charset="0"/>
                <a:ea typeface="Calibri" panose="020F0502020204030204" pitchFamily="34" charset="0"/>
                <a:cs typeface="Times New Roman (Corps CS)"/>
              </a:rPr>
              <a:t> </a:t>
            </a:r>
            <a:r>
              <a:rPr lang="el-GR" b="1" dirty="0" err="1">
                <a:solidFill>
                  <a:srgbClr val="FF0000"/>
                </a:solidFill>
                <a:latin typeface="Times New Roman" panose="02020603050405020304" pitchFamily="18" charset="0"/>
                <a:ea typeface="Calibri" panose="020F0502020204030204" pitchFamily="34" charset="0"/>
                <a:cs typeface="Times New Roman (Corps CS)"/>
              </a:rPr>
              <a:t>παρθένῳ</a:t>
            </a:r>
            <a:endParaRPr lang="fr-BE" b="1" dirty="0">
              <a:solidFill>
                <a:srgbClr val="FF0000"/>
              </a:solidFill>
              <a:latin typeface="Times New Roman" panose="02020603050405020304" pitchFamily="18" charset="0"/>
              <a:ea typeface="Calibri" panose="020F0502020204030204" pitchFamily="34" charset="0"/>
              <a:cs typeface="Times New Roman (Corps CS)"/>
            </a:endParaRPr>
          </a:p>
          <a:p>
            <a:r>
              <a:rPr lang="el-GR" dirty="0" err="1">
                <a:latin typeface="Times New Roman" panose="02020603050405020304" pitchFamily="18" charset="0"/>
                <a:ea typeface="Calibri" panose="020F0502020204030204" pitchFamily="34" charset="0"/>
                <a:cs typeface="Times New Roman (Corps CS)"/>
              </a:rPr>
              <a:t>Οὐελειτίᾳ</a:t>
            </a:r>
            <a:r>
              <a:rPr lang="el-GR" dirty="0">
                <a:latin typeface="Times New Roman" panose="02020603050405020304" pitchFamily="18" charset="0"/>
                <a:ea typeface="Calibri" panose="020F0502020204030204" pitchFamily="34" charset="0"/>
                <a:cs typeface="Times New Roman (Corps CS)"/>
              </a:rPr>
              <a:t> </a:t>
            </a:r>
            <a:r>
              <a:rPr lang="el-GR" dirty="0" err="1">
                <a:latin typeface="Times New Roman" panose="02020603050405020304" pitchFamily="18" charset="0"/>
                <a:ea typeface="Calibri" panose="020F0502020204030204" pitchFamily="34" charset="0"/>
                <a:cs typeface="Times New Roman (Corps CS)"/>
              </a:rPr>
              <a:t>Φουρίᾳ</a:t>
            </a:r>
            <a:endParaRPr lang="fr-BE" dirty="0">
              <a:latin typeface="Times New Roman" panose="02020603050405020304" pitchFamily="18" charset="0"/>
              <a:ea typeface="Calibri" panose="020F0502020204030204" pitchFamily="34" charset="0"/>
              <a:cs typeface="Times New Roman (Corps CS)"/>
            </a:endParaRPr>
          </a:p>
          <a:p>
            <a:r>
              <a:rPr lang="el-GR" dirty="0" err="1">
                <a:latin typeface="Times New Roman" panose="02020603050405020304" pitchFamily="18" charset="0"/>
                <a:ea typeface="Calibri" panose="020F0502020204030204" pitchFamily="34" charset="0"/>
                <a:cs typeface="Times New Roman (Corps CS)"/>
              </a:rPr>
              <a:t>Ἀπφίᾳ</a:t>
            </a:r>
            <a:r>
              <a:rPr lang="el-GR" dirty="0">
                <a:latin typeface="Times New Roman" panose="02020603050405020304" pitchFamily="18" charset="0"/>
                <a:ea typeface="Calibri" panose="020F0502020204030204" pitchFamily="34" charset="0"/>
                <a:cs typeface="Times New Roman (Corps CS)"/>
              </a:rPr>
              <a:t> Π. </a:t>
            </a:r>
            <a:r>
              <a:rPr lang="el-GR" dirty="0" err="1">
                <a:latin typeface="Times New Roman" panose="02020603050405020304" pitchFamily="18" charset="0"/>
                <a:ea typeface="Calibri" panose="020F0502020204030204" pitchFamily="34" charset="0"/>
                <a:cs typeface="Times New Roman (Corps CS)"/>
              </a:rPr>
              <a:t>Οὐελειτί</a:t>
            </a:r>
            <a:r>
              <a:rPr lang="el-GR" dirty="0">
                <a:latin typeface="Times New Roman" panose="02020603050405020304" pitchFamily="18" charset="0"/>
                <a:ea typeface="Calibri" panose="020F0502020204030204" pitchFamily="34" charset="0"/>
                <a:cs typeface="Times New Roman (Corps CS)"/>
              </a:rPr>
              <a:t>-</a:t>
            </a:r>
            <a:endParaRPr lang="fr-BE" dirty="0">
              <a:latin typeface="Times New Roman" panose="02020603050405020304" pitchFamily="18" charset="0"/>
              <a:ea typeface="Calibri" panose="020F0502020204030204" pitchFamily="34" charset="0"/>
              <a:cs typeface="Times New Roman (Corps CS)"/>
            </a:endParaRPr>
          </a:p>
          <a:p>
            <a:r>
              <a:rPr lang="el-GR" dirty="0">
                <a:latin typeface="Times New Roman" panose="02020603050405020304" pitchFamily="18" charset="0"/>
                <a:ea typeface="Calibri" panose="020F0502020204030204" pitchFamily="34" charset="0"/>
                <a:cs typeface="Times New Roman (Corps CS)"/>
              </a:rPr>
              <a:t>[ο]ς </a:t>
            </a:r>
            <a:r>
              <a:rPr lang="el-GR" dirty="0" err="1">
                <a:latin typeface="Times New Roman" panose="02020603050405020304" pitchFamily="18" charset="0"/>
                <a:ea typeface="Calibri" panose="020F0502020204030204" pitchFamily="34" charset="0"/>
                <a:cs typeface="Times New Roman (Corps CS)"/>
              </a:rPr>
              <a:t>Θοινείτης</a:t>
            </a:r>
            <a:r>
              <a:rPr lang="el-GR" dirty="0">
                <a:latin typeface="Times New Roman" panose="02020603050405020304" pitchFamily="18" charset="0"/>
                <a:ea typeface="Calibri" panose="020F0502020204030204" pitchFamily="34" charset="0"/>
                <a:cs typeface="Times New Roman (Corps CS)"/>
              </a:rPr>
              <a:t> Φον</a:t>
            </a:r>
            <a:r>
              <a:rPr lang="nl-NL" dirty="0">
                <a:latin typeface="Times New Roman" panose="02020603050405020304" pitchFamily="18" charset="0"/>
                <a:ea typeface="Calibri" panose="020F0502020204030204" pitchFamily="34" charset="0"/>
                <a:cs typeface="Times New Roman (Corps CS)"/>
              </a:rPr>
              <a:t>-</a:t>
            </a:r>
            <a:endParaRPr lang="fr-BE" dirty="0">
              <a:latin typeface="Times New Roman" panose="02020603050405020304" pitchFamily="18" charset="0"/>
              <a:ea typeface="Calibri" panose="020F0502020204030204" pitchFamily="34" charset="0"/>
              <a:cs typeface="Times New Roman (Corps CS)"/>
            </a:endParaRPr>
          </a:p>
          <a:p>
            <a:r>
              <a:rPr lang="nl-NL" dirty="0">
                <a:latin typeface="Times New Roman" panose="02020603050405020304" pitchFamily="18" charset="0"/>
                <a:ea typeface="Calibri" panose="020F0502020204030204" pitchFamily="34" charset="0"/>
                <a:cs typeface="Times New Roman (Corps CS)"/>
              </a:rPr>
              <a:t>[</a:t>
            </a:r>
            <a:r>
              <a:rPr lang="el-GR" dirty="0">
                <a:latin typeface="Times New Roman" panose="02020603050405020304" pitchFamily="18" charset="0"/>
                <a:ea typeface="Calibri" panose="020F0502020204030204" pitchFamily="34" charset="0"/>
                <a:cs typeface="Times New Roman (Corps CS)"/>
              </a:rPr>
              <a:t>τ</a:t>
            </a:r>
            <a:r>
              <a:rPr lang="nl-NL" dirty="0">
                <a:latin typeface="Times New Roman" panose="02020603050405020304" pitchFamily="18" charset="0"/>
                <a:ea typeface="Calibri" panose="020F0502020204030204" pitchFamily="34" charset="0"/>
                <a:cs typeface="Times New Roman (Corps CS)"/>
              </a:rPr>
              <a:t>]</a:t>
            </a:r>
            <a:r>
              <a:rPr lang="el-GR" dirty="0" err="1">
                <a:latin typeface="Times New Roman" panose="02020603050405020304" pitchFamily="18" charset="0"/>
                <a:ea typeface="Calibri" panose="020F0502020204030204" pitchFamily="34" charset="0"/>
                <a:cs typeface="Times New Roman (Corps CS)"/>
              </a:rPr>
              <a:t>ηιανὸς</a:t>
            </a:r>
            <a:r>
              <a:rPr lang="el-GR" dirty="0">
                <a:latin typeface="Times New Roman" panose="02020603050405020304" pitchFamily="18" charset="0"/>
                <a:ea typeface="Calibri" panose="020F0502020204030204" pitchFamily="34" charset="0"/>
                <a:cs typeface="Times New Roman (Corps CS)"/>
              </a:rPr>
              <a:t> </a:t>
            </a:r>
            <a:r>
              <a:rPr lang="el-GR" dirty="0" err="1">
                <a:latin typeface="Times New Roman" panose="02020603050405020304" pitchFamily="18" charset="0"/>
                <a:ea typeface="Calibri" panose="020F0502020204030204" pitchFamily="34" charset="0"/>
                <a:cs typeface="Times New Roman (Corps CS)"/>
              </a:rPr>
              <a:t>καὶ</a:t>
            </a:r>
            <a:r>
              <a:rPr lang="el-GR" dirty="0">
                <a:latin typeface="Times New Roman" panose="02020603050405020304" pitchFamily="18" charset="0"/>
                <a:ea typeface="Calibri" panose="020F0502020204030204" pitchFamily="34" charset="0"/>
                <a:cs typeface="Times New Roman (Corps CS)"/>
              </a:rPr>
              <a:t> </a:t>
            </a:r>
            <a:r>
              <a:rPr lang="el-GR" dirty="0" err="1">
                <a:latin typeface="Times New Roman" panose="02020603050405020304" pitchFamily="18" charset="0"/>
                <a:ea typeface="Calibri" panose="020F0502020204030204" pitchFamily="34" charset="0"/>
                <a:cs typeface="Times New Roman (Corps CS)"/>
              </a:rPr>
              <a:t>Λειβία</a:t>
            </a:r>
            <a:r>
              <a:rPr lang="el-GR" dirty="0">
                <a:latin typeface="Times New Roman" panose="02020603050405020304" pitchFamily="18" charset="0"/>
                <a:ea typeface="Calibri" panose="020F0502020204030204" pitchFamily="34" charset="0"/>
                <a:cs typeface="Times New Roman (Corps CS)"/>
              </a:rPr>
              <a:t> </a:t>
            </a:r>
            <a:endParaRPr lang="fr-BE" dirty="0">
              <a:latin typeface="Times New Roman" panose="02020603050405020304" pitchFamily="18" charset="0"/>
              <a:ea typeface="Calibri" panose="020F0502020204030204" pitchFamily="34" charset="0"/>
              <a:cs typeface="Times New Roman (Corps CS)"/>
            </a:endParaRPr>
          </a:p>
          <a:p>
            <a:r>
              <a:rPr lang="nl-NL" dirty="0">
                <a:latin typeface="Times New Roman" panose="02020603050405020304" pitchFamily="18" charset="0"/>
                <a:ea typeface="Calibri" panose="020F0502020204030204" pitchFamily="34" charset="0"/>
                <a:cs typeface="Times New Roman (Corps CS)"/>
              </a:rPr>
              <a:t>[</a:t>
            </a:r>
            <a:r>
              <a:rPr lang="el-GR" dirty="0" err="1">
                <a:latin typeface="Times New Roman" panose="02020603050405020304" pitchFamily="18" charset="0"/>
                <a:ea typeface="Calibri" panose="020F0502020204030204" pitchFamily="34" charset="0"/>
                <a:cs typeface="Times New Roman (Corps CS)"/>
              </a:rPr>
              <a:t>Οὐα</a:t>
            </a:r>
            <a:r>
              <a:rPr lang="nl-NL" dirty="0">
                <a:latin typeface="Times New Roman" panose="02020603050405020304" pitchFamily="18" charset="0"/>
                <a:ea typeface="Calibri" panose="020F0502020204030204" pitchFamily="34" charset="0"/>
                <a:cs typeface="Times New Roman (Corps CS)"/>
              </a:rPr>
              <a:t>]</a:t>
            </a:r>
            <a:r>
              <a:rPr lang="el-GR" dirty="0" err="1">
                <a:latin typeface="Times New Roman" panose="02020603050405020304" pitchFamily="18" charset="0"/>
                <a:ea typeface="Calibri" panose="020F0502020204030204" pitchFamily="34" charset="0"/>
                <a:cs typeface="Times New Roman (Corps CS)"/>
              </a:rPr>
              <a:t>λερία</a:t>
            </a:r>
            <a:r>
              <a:rPr lang="nl-NL" dirty="0">
                <a:latin typeface="Times New Roman" panose="02020603050405020304" pitchFamily="18" charset="0"/>
                <a:ea typeface="Calibri" panose="020F0502020204030204" pitchFamily="34" charset="0"/>
                <a:cs typeface="Times New Roman (Corps CS)"/>
              </a:rPr>
              <a:t>. </a:t>
            </a:r>
            <a:r>
              <a:rPr lang="nl-NL" dirty="0" err="1">
                <a:latin typeface="Times New Roman" panose="02020603050405020304" pitchFamily="18" charset="0"/>
                <a:ea typeface="Calibri" panose="020F0502020204030204" pitchFamily="34" charset="0"/>
                <a:cs typeface="Times New Roman (Corps CS)"/>
              </a:rPr>
              <a:t>leaf</a:t>
            </a:r>
            <a:endParaRPr lang="fr-BE" dirty="0">
              <a:latin typeface="Times New Roman" panose="02020603050405020304" pitchFamily="18" charset="0"/>
              <a:ea typeface="Calibri" panose="020F0502020204030204" pitchFamily="34" charset="0"/>
              <a:cs typeface="Times New Roman (Corps CS)"/>
            </a:endParaRPr>
          </a:p>
          <a:p>
            <a:r>
              <a:rPr lang="nl-NL" dirty="0">
                <a:latin typeface="Times New Roman" panose="02020603050405020304" pitchFamily="18" charset="0"/>
                <a:ea typeface="Calibri" panose="020F0502020204030204" pitchFamily="34" charset="0"/>
                <a:cs typeface="Times New Roman (Corps CS)"/>
              </a:rPr>
              <a:t>Vac. </a:t>
            </a:r>
            <a:endParaRPr lang="fr-BE" dirty="0">
              <a:latin typeface="Times New Roman" panose="02020603050405020304" pitchFamily="18" charset="0"/>
              <a:ea typeface="Calibri" panose="020F0502020204030204" pitchFamily="34" charset="0"/>
              <a:cs typeface="Times New Roman (Corps CS)"/>
            </a:endParaRPr>
          </a:p>
          <a:p>
            <a:r>
              <a:rPr lang="nl-NL" dirty="0">
                <a:latin typeface="Times New Roman" panose="02020603050405020304" pitchFamily="18" charset="0"/>
                <a:ea typeface="Calibri" panose="020F0502020204030204" pitchFamily="34" charset="0"/>
                <a:cs typeface="Times New Roman (Corps CS)"/>
              </a:rPr>
              <a:t>[</a:t>
            </a:r>
            <a:r>
              <a:rPr lang="el-GR" dirty="0" err="1">
                <a:latin typeface="Times New Roman" panose="02020603050405020304" pitchFamily="18" charset="0"/>
                <a:ea typeface="Calibri" panose="020F0502020204030204" pitchFamily="34" charset="0"/>
                <a:cs typeface="Times New Roman (Corps CS)"/>
              </a:rPr>
              <a:t>Ἔτου</a:t>
            </a:r>
            <a:r>
              <a:rPr lang="nl-NL" dirty="0">
                <a:latin typeface="Times New Roman" panose="02020603050405020304" pitchFamily="18" charset="0"/>
                <a:ea typeface="Calibri" panose="020F0502020204030204" pitchFamily="34" charset="0"/>
                <a:cs typeface="Times New Roman (Corps CS)"/>
              </a:rPr>
              <a:t>]</a:t>
            </a:r>
            <a:r>
              <a:rPr lang="el-GR" dirty="0">
                <a:latin typeface="Times New Roman" panose="02020603050405020304" pitchFamily="18" charset="0"/>
                <a:ea typeface="Calibri" panose="020F0502020204030204" pitchFamily="34" charset="0"/>
                <a:cs typeface="Times New Roman (Corps CS)"/>
              </a:rPr>
              <a:t>ς ρ</a:t>
            </a:r>
            <a:r>
              <a:rPr lang="nl-NL" dirty="0">
                <a:latin typeface="Times New Roman" panose="02020603050405020304" pitchFamily="18" charset="0"/>
                <a:ea typeface="Calibri" panose="020F0502020204030204" pitchFamily="34" charset="0"/>
                <a:cs typeface="Times New Roman (Corps CS)"/>
              </a:rPr>
              <a:t>q</a:t>
            </a:r>
            <a:r>
              <a:rPr lang="el-GR" dirty="0">
                <a:latin typeface="Times New Roman" panose="02020603050405020304" pitchFamily="18" charset="0"/>
                <a:ea typeface="Calibri" panose="020F0502020204030204" pitchFamily="34" charset="0"/>
                <a:cs typeface="Times New Roman (Corps CS)"/>
              </a:rPr>
              <a:t>ς</a:t>
            </a:r>
            <a:r>
              <a:rPr lang="nl-NL" dirty="0">
                <a:latin typeface="Times New Roman" panose="02020603050405020304" pitchFamily="18" charset="0"/>
                <a:ea typeface="Calibri" panose="020F0502020204030204" pitchFamily="34" charset="0"/>
                <a:cs typeface="Times New Roman (Corps CS)"/>
              </a:rPr>
              <a:t>’, </a:t>
            </a:r>
            <a:r>
              <a:rPr lang="el-GR" dirty="0">
                <a:latin typeface="Times New Roman" panose="02020603050405020304" pitchFamily="18" charset="0"/>
                <a:ea typeface="Calibri" panose="020F0502020204030204" pitchFamily="34" charset="0"/>
                <a:cs typeface="Times New Roman (Corps CS)"/>
              </a:rPr>
              <a:t>μη</a:t>
            </a:r>
            <a:r>
              <a:rPr lang="nl-NL" dirty="0">
                <a:latin typeface="Times New Roman" panose="02020603050405020304" pitchFamily="18" charset="0"/>
                <a:ea typeface="Calibri" panose="020F0502020204030204" pitchFamily="34" charset="0"/>
                <a:cs typeface="Times New Roman (Corps CS)"/>
              </a:rPr>
              <a:t>(</a:t>
            </a:r>
            <a:r>
              <a:rPr lang="el-GR" dirty="0" err="1">
                <a:latin typeface="Times New Roman" panose="02020603050405020304" pitchFamily="18" charset="0"/>
                <a:ea typeface="Calibri" panose="020F0502020204030204" pitchFamily="34" charset="0"/>
                <a:cs typeface="Times New Roman (Corps CS)"/>
              </a:rPr>
              <a:t>νὸς</a:t>
            </a:r>
            <a:r>
              <a:rPr lang="nl-NL" dirty="0">
                <a:latin typeface="Times New Roman" panose="02020603050405020304" pitchFamily="18" charset="0"/>
                <a:ea typeface="Calibri" panose="020F0502020204030204" pitchFamily="34" charset="0"/>
                <a:cs typeface="Times New Roman (Corps CS)"/>
              </a:rPr>
              <a:t>) </a:t>
            </a:r>
            <a:r>
              <a:rPr lang="el-GR" dirty="0" err="1">
                <a:latin typeface="Times New Roman" panose="02020603050405020304" pitchFamily="18" charset="0"/>
                <a:ea typeface="Calibri" panose="020F0502020204030204" pitchFamily="34" charset="0"/>
                <a:cs typeface="Times New Roman (Corps CS)"/>
              </a:rPr>
              <a:t>Ἀπελ</a:t>
            </a:r>
            <a:r>
              <a:rPr lang="nl-NL" dirty="0">
                <a:latin typeface="Times New Roman" panose="02020603050405020304" pitchFamily="18" charset="0"/>
                <a:ea typeface="Calibri" panose="020F0502020204030204" pitchFamily="34" charset="0"/>
                <a:cs typeface="Times New Roman (Corps CS)"/>
              </a:rPr>
              <a:t>-</a:t>
            </a:r>
            <a:endParaRPr lang="fr-BE" dirty="0">
              <a:latin typeface="Times New Roman" panose="02020603050405020304" pitchFamily="18" charset="0"/>
              <a:ea typeface="Calibri" panose="020F0502020204030204" pitchFamily="34" charset="0"/>
              <a:cs typeface="Times New Roman (Corps CS)"/>
            </a:endParaRPr>
          </a:p>
          <a:p>
            <a:r>
              <a:rPr lang="nl-NL" dirty="0">
                <a:latin typeface="Times New Roman" panose="02020603050405020304" pitchFamily="18" charset="0"/>
                <a:ea typeface="Calibri" panose="020F0502020204030204" pitchFamily="34" charset="0"/>
                <a:cs typeface="Times New Roman (Corps CS)"/>
              </a:rPr>
              <a:t>[</a:t>
            </a:r>
            <a:r>
              <a:rPr lang="el-GR" dirty="0" err="1">
                <a:latin typeface="Times New Roman" panose="02020603050405020304" pitchFamily="18" charset="0"/>
                <a:ea typeface="Calibri" panose="020F0502020204030204" pitchFamily="34" charset="0"/>
                <a:cs typeface="Times New Roman (Corps CS)"/>
              </a:rPr>
              <a:t>λαίου</a:t>
            </a:r>
            <a:r>
              <a:rPr lang="el-GR" dirty="0">
                <a:latin typeface="Times New Roman" panose="02020603050405020304" pitchFamily="18" charset="0"/>
                <a:ea typeface="Calibri" panose="020F0502020204030204" pitchFamily="34" charset="0"/>
                <a:cs typeface="Times New Roman (Corps CS)"/>
              </a:rPr>
              <a:t> </a:t>
            </a:r>
            <a:r>
              <a:rPr lang="nl-NL" dirty="0">
                <a:latin typeface="Times New Roman" panose="02020603050405020304" pitchFamily="18" charset="0"/>
                <a:ea typeface="Calibri" panose="020F0502020204030204" pitchFamily="34" charset="0"/>
                <a:cs typeface="Times New Roman (Corps CS)"/>
              </a:rPr>
              <a:t>…]</a:t>
            </a:r>
            <a:endParaRPr lang="fr-BE" dirty="0">
              <a:latin typeface="Times New Roman" panose="02020603050405020304" pitchFamily="18" charset="0"/>
              <a:ea typeface="Calibri" panose="020F0502020204030204" pitchFamily="34" charset="0"/>
              <a:cs typeface="Times New Roman (Corps CS)"/>
            </a:endParaRPr>
          </a:p>
          <a:p>
            <a:r>
              <a:rPr lang="nl-NL" dirty="0">
                <a:latin typeface="Times New Roman" panose="02020603050405020304" pitchFamily="18" charset="0"/>
                <a:ea typeface="Calibri" panose="020F0502020204030204" pitchFamily="34" charset="0"/>
                <a:cs typeface="Times New Roman (Corps CS)"/>
              </a:rPr>
              <a:t> </a:t>
            </a:r>
            <a:endParaRPr lang="fr-BE" dirty="0">
              <a:latin typeface="Times New Roman" panose="02020603050405020304" pitchFamily="18" charset="0"/>
              <a:ea typeface="Calibri" panose="020F0502020204030204" pitchFamily="34" charset="0"/>
              <a:cs typeface="Times New Roman (Corps CS)"/>
            </a:endParaRPr>
          </a:p>
          <a:p>
            <a:r>
              <a:rPr lang="en-US" dirty="0">
                <a:latin typeface="Times New Roman" panose="02020603050405020304" pitchFamily="18" charset="0"/>
                <a:ea typeface="Calibri" panose="020F0502020204030204" pitchFamily="34" charset="0"/>
                <a:cs typeface="Times New Roman (Corps CS)"/>
              </a:rPr>
              <a:t>To the </a:t>
            </a:r>
            <a:r>
              <a:rPr lang="en-US" b="1" dirty="0">
                <a:solidFill>
                  <a:srgbClr val="FF0000"/>
                </a:solidFill>
                <a:latin typeface="Times New Roman" panose="02020603050405020304" pitchFamily="18" charset="0"/>
                <a:ea typeface="Calibri" panose="020F0502020204030204" pitchFamily="34" charset="0"/>
                <a:cs typeface="Times New Roman (Corps CS)"/>
              </a:rPr>
              <a:t>virgin goddess </a:t>
            </a:r>
            <a:r>
              <a:rPr lang="en-US" dirty="0" err="1">
                <a:latin typeface="Times New Roman" panose="02020603050405020304" pitchFamily="18" charset="0"/>
                <a:ea typeface="Calibri" panose="020F0502020204030204" pitchFamily="34" charset="0"/>
                <a:cs typeface="Times New Roman (Corps CS)"/>
              </a:rPr>
              <a:t>Velitia</a:t>
            </a:r>
            <a:r>
              <a:rPr lang="en-US" dirty="0">
                <a:latin typeface="Times New Roman" panose="02020603050405020304" pitchFamily="18" charset="0"/>
                <a:ea typeface="Calibri" panose="020F0502020204030204" pitchFamily="34" charset="0"/>
                <a:cs typeface="Times New Roman (Corps CS)"/>
              </a:rPr>
              <a:t> </a:t>
            </a:r>
            <a:r>
              <a:rPr lang="en-US" dirty="0" err="1">
                <a:latin typeface="Times New Roman" panose="02020603050405020304" pitchFamily="18" charset="0"/>
                <a:ea typeface="Calibri" panose="020F0502020204030204" pitchFamily="34" charset="0"/>
                <a:cs typeface="Times New Roman (Corps CS)"/>
              </a:rPr>
              <a:t>Furia</a:t>
            </a:r>
            <a:r>
              <a:rPr lang="en-US" dirty="0">
                <a:latin typeface="Times New Roman" panose="02020603050405020304" pitchFamily="18" charset="0"/>
                <a:ea typeface="Calibri" panose="020F0502020204030204" pitchFamily="34" charset="0"/>
                <a:cs typeface="Times New Roman (Corps CS)"/>
              </a:rPr>
              <a:t> </a:t>
            </a:r>
            <a:r>
              <a:rPr lang="en-US" dirty="0" err="1">
                <a:latin typeface="Times New Roman" panose="02020603050405020304" pitchFamily="18" charset="0"/>
                <a:ea typeface="Calibri" panose="020F0502020204030204" pitchFamily="34" charset="0"/>
                <a:cs typeface="Times New Roman (Corps CS)"/>
              </a:rPr>
              <a:t>Apphia</a:t>
            </a:r>
            <a:r>
              <a:rPr lang="en-US" dirty="0">
                <a:latin typeface="Times New Roman" panose="02020603050405020304" pitchFamily="18" charset="0"/>
                <a:ea typeface="Calibri" panose="020F0502020204030204" pitchFamily="34" charset="0"/>
                <a:cs typeface="Times New Roman (Corps CS)"/>
              </a:rPr>
              <a:t>. Publius </a:t>
            </a:r>
            <a:r>
              <a:rPr lang="en-US" dirty="0" err="1">
                <a:latin typeface="Times New Roman" panose="02020603050405020304" pitchFamily="18" charset="0"/>
                <a:ea typeface="Calibri" panose="020F0502020204030204" pitchFamily="34" charset="0"/>
                <a:cs typeface="Times New Roman (Corps CS)"/>
              </a:rPr>
              <a:t>Velitius</a:t>
            </a:r>
            <a:r>
              <a:rPr lang="en-US" dirty="0">
                <a:latin typeface="Times New Roman" panose="02020603050405020304" pitchFamily="18" charset="0"/>
                <a:ea typeface="Calibri" panose="020F0502020204030204" pitchFamily="34" charset="0"/>
                <a:cs typeface="Times New Roman (Corps CS)"/>
              </a:rPr>
              <a:t> </a:t>
            </a:r>
            <a:r>
              <a:rPr lang="en-US" dirty="0" err="1">
                <a:latin typeface="Times New Roman" panose="02020603050405020304" pitchFamily="18" charset="0"/>
                <a:ea typeface="Calibri" panose="020F0502020204030204" pitchFamily="34" charset="0"/>
                <a:cs typeface="Times New Roman (Corps CS)"/>
              </a:rPr>
              <a:t>Thynetes</a:t>
            </a:r>
            <a:r>
              <a:rPr lang="en-US" dirty="0">
                <a:latin typeface="Times New Roman" panose="02020603050405020304" pitchFamily="18" charset="0"/>
                <a:ea typeface="Calibri" panose="020F0502020204030204" pitchFamily="34" charset="0"/>
                <a:cs typeface="Times New Roman (Corps CS)"/>
              </a:rPr>
              <a:t> and Livia [</a:t>
            </a:r>
            <a:r>
              <a:rPr lang="en-US" dirty="0" err="1">
                <a:latin typeface="Times New Roman" panose="02020603050405020304" pitchFamily="18" charset="0"/>
                <a:ea typeface="Calibri" panose="020F0502020204030204" pitchFamily="34" charset="0"/>
                <a:cs typeface="Times New Roman (Corps CS)"/>
              </a:rPr>
              <a:t>Va</a:t>
            </a:r>
            <a:r>
              <a:rPr lang="en-US" dirty="0">
                <a:latin typeface="Times New Roman" panose="02020603050405020304" pitchFamily="18" charset="0"/>
                <a:ea typeface="Calibri" panose="020F0502020204030204" pitchFamily="34" charset="0"/>
                <a:cs typeface="Times New Roman (Corps CS)"/>
              </a:rPr>
              <a:t>]</a:t>
            </a:r>
            <a:r>
              <a:rPr lang="en-US" dirty="0" err="1">
                <a:latin typeface="Times New Roman" panose="02020603050405020304" pitchFamily="18" charset="0"/>
                <a:ea typeface="Calibri" panose="020F0502020204030204" pitchFamily="34" charset="0"/>
                <a:cs typeface="Times New Roman (Corps CS)"/>
              </a:rPr>
              <a:t>leria</a:t>
            </a:r>
            <a:r>
              <a:rPr lang="en-US" dirty="0">
                <a:latin typeface="Times New Roman" panose="02020603050405020304" pitchFamily="18" charset="0"/>
                <a:ea typeface="Calibri" panose="020F0502020204030204" pitchFamily="34" charset="0"/>
                <a:cs typeface="Times New Roman (Corps CS)"/>
              </a:rPr>
              <a:t>. Year 196, in the month Appel[</a:t>
            </a:r>
            <a:r>
              <a:rPr lang="en-US" dirty="0" err="1">
                <a:latin typeface="Times New Roman" panose="02020603050405020304" pitchFamily="18" charset="0"/>
                <a:ea typeface="Calibri" panose="020F0502020204030204" pitchFamily="34" charset="0"/>
                <a:cs typeface="Times New Roman (Corps CS)"/>
              </a:rPr>
              <a:t>laios</a:t>
            </a:r>
            <a:r>
              <a:rPr lang="en-US" dirty="0">
                <a:latin typeface="Times New Roman" panose="02020603050405020304" pitchFamily="18" charset="0"/>
                <a:ea typeface="Calibri" panose="020F0502020204030204" pitchFamily="34" charset="0"/>
                <a:cs typeface="Times New Roman (Corps CS)"/>
              </a:rPr>
              <a:t>]</a:t>
            </a:r>
            <a:endParaRPr lang="fr-BE" dirty="0">
              <a:latin typeface="Times New Roman" panose="02020603050405020304" pitchFamily="18" charset="0"/>
              <a:ea typeface="Calibri" panose="020F0502020204030204" pitchFamily="34" charset="0"/>
              <a:cs typeface="Times New Roman (Corps CS)"/>
            </a:endParaRPr>
          </a:p>
        </p:txBody>
      </p:sp>
      <p:sp>
        <p:nvSpPr>
          <p:cNvPr id="5" name="Rectangle 4">
            <a:extLst>
              <a:ext uri="{FF2B5EF4-FFF2-40B4-BE49-F238E27FC236}">
                <a16:creationId xmlns:a16="http://schemas.microsoft.com/office/drawing/2014/main" id="{E1DFA506-993E-C442-876C-D25A90A0B5AD}"/>
              </a:ext>
            </a:extLst>
          </p:cNvPr>
          <p:cNvSpPr/>
          <p:nvPr/>
        </p:nvSpPr>
        <p:spPr>
          <a:xfrm>
            <a:off x="2294422" y="547457"/>
            <a:ext cx="4199932" cy="307777"/>
          </a:xfrm>
          <a:prstGeom prst="rect">
            <a:avLst/>
          </a:prstGeom>
        </p:spPr>
        <p:txBody>
          <a:bodyPr wrap="none">
            <a:spAutoFit/>
          </a:bodyPr>
          <a:lstStyle/>
          <a:p>
            <a:pPr lvl="0"/>
            <a:r>
              <a:rPr lang="fr-BE" sz="1400" dirty="0" err="1">
                <a:solidFill>
                  <a:srgbClr val="333333"/>
                </a:solidFill>
                <a:latin typeface="Times New Roman" panose="02020603050405020304" pitchFamily="18" charset="0"/>
                <a:ea typeface="Calibri" panose="020F0502020204030204" pitchFamily="34" charset="0"/>
              </a:rPr>
              <a:t>Malay-Petzl</a:t>
            </a:r>
            <a:r>
              <a:rPr lang="fr-BE" sz="1400" dirty="0">
                <a:solidFill>
                  <a:srgbClr val="333333"/>
                </a:solidFill>
                <a:latin typeface="Times New Roman" panose="02020603050405020304" pitchFamily="18" charset="0"/>
                <a:ea typeface="Calibri" panose="020F0502020204030204" pitchFamily="34" charset="0"/>
              </a:rPr>
              <a:t> 2017 n°17, p. 59-60 ; </a:t>
            </a:r>
            <a:r>
              <a:rPr lang="fr-BE" sz="1400" dirty="0" err="1">
                <a:solidFill>
                  <a:srgbClr val="333333"/>
                </a:solidFill>
                <a:latin typeface="Times New Roman" panose="02020603050405020304" pitchFamily="18" charset="0"/>
                <a:ea typeface="Calibri" panose="020F0502020204030204" pitchFamily="34" charset="0"/>
              </a:rPr>
              <a:t>Phrygia</a:t>
            </a:r>
            <a:r>
              <a:rPr lang="fr-BE" sz="1400" dirty="0">
                <a:solidFill>
                  <a:srgbClr val="333333"/>
                </a:solidFill>
                <a:latin typeface="Times New Roman" panose="02020603050405020304" pitchFamily="18" charset="0"/>
                <a:ea typeface="Calibri" panose="020F0502020204030204" pitchFamily="34" charset="0"/>
              </a:rPr>
              <a:t>, 165/166 AD</a:t>
            </a:r>
          </a:p>
        </p:txBody>
      </p:sp>
      <p:sp>
        <p:nvSpPr>
          <p:cNvPr id="7" name="Rectangle 6">
            <a:extLst>
              <a:ext uri="{FF2B5EF4-FFF2-40B4-BE49-F238E27FC236}">
                <a16:creationId xmlns:a16="http://schemas.microsoft.com/office/drawing/2014/main" id="{2421F122-7656-EE41-A977-084BD242DDF5}"/>
              </a:ext>
            </a:extLst>
          </p:cNvPr>
          <p:cNvSpPr/>
          <p:nvPr/>
        </p:nvSpPr>
        <p:spPr>
          <a:xfrm>
            <a:off x="1411236" y="104296"/>
            <a:ext cx="6321527" cy="1323439"/>
          </a:xfrm>
          <a:prstGeom prst="rect">
            <a:avLst/>
          </a:prstGeom>
        </p:spPr>
        <p:txBody>
          <a:bodyPr wrap="square">
            <a:spAutoFit/>
          </a:bodyPr>
          <a:lstStyle/>
          <a:p>
            <a:r>
              <a:rPr lang="en-AU" sz="2400" dirty="0">
                <a:solidFill>
                  <a:srgbClr val="675E47"/>
                </a:solidFill>
                <a:latin typeface="Times New Roman"/>
                <a:cs typeface="Times New Roman"/>
              </a:rPr>
              <a:t>Funerary dedication to </a:t>
            </a:r>
            <a:r>
              <a:rPr lang="en-AU" sz="2400" dirty="0" err="1">
                <a:solidFill>
                  <a:srgbClr val="675E47"/>
                </a:solidFill>
                <a:latin typeface="Times New Roman"/>
                <a:cs typeface="Times New Roman"/>
              </a:rPr>
              <a:t>Velitia</a:t>
            </a:r>
            <a:r>
              <a:rPr lang="en-AU" sz="2400" dirty="0">
                <a:solidFill>
                  <a:srgbClr val="675E47"/>
                </a:solidFill>
                <a:latin typeface="Times New Roman"/>
                <a:cs typeface="Times New Roman"/>
              </a:rPr>
              <a:t> the virgin goddess </a:t>
            </a:r>
          </a:p>
          <a:p>
            <a:endParaRPr lang="en-AU" sz="2800" dirty="0">
              <a:solidFill>
                <a:srgbClr val="675E47"/>
              </a:solidFill>
              <a:latin typeface="Times New Roman"/>
              <a:cs typeface="Times New Roman"/>
            </a:endParaRPr>
          </a:p>
          <a:p>
            <a:r>
              <a:rPr lang="en-AU" sz="2800" dirty="0">
                <a:solidFill>
                  <a:srgbClr val="675E47"/>
                </a:solidFill>
                <a:latin typeface="Times New Roman"/>
                <a:cs typeface="Times New Roman"/>
              </a:rPr>
              <a:t>  </a:t>
            </a:r>
          </a:p>
        </p:txBody>
      </p:sp>
    </p:spTree>
    <p:extLst>
      <p:ext uri="{BB962C8B-B14F-4D97-AF65-F5344CB8AC3E}">
        <p14:creationId xmlns:p14="http://schemas.microsoft.com/office/powerpoint/2010/main" val="444326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7099249-5C81-964E-9366-B2F661835377}"/>
              </a:ext>
            </a:extLst>
          </p:cNvPr>
          <p:cNvSpPr txBox="1"/>
          <p:nvPr/>
        </p:nvSpPr>
        <p:spPr>
          <a:xfrm>
            <a:off x="73573" y="1618593"/>
            <a:ext cx="8271642" cy="3416320"/>
          </a:xfrm>
          <a:prstGeom prst="rect">
            <a:avLst/>
          </a:prstGeom>
          <a:noFill/>
        </p:spPr>
        <p:txBody>
          <a:bodyPr wrap="square" rtlCol="0">
            <a:spAutoFit/>
          </a:bodyPr>
          <a:lstStyle/>
          <a:p>
            <a:pPr marL="342900" indent="-342900">
              <a:buAutoNum type="arabicPeriod"/>
            </a:pPr>
            <a:r>
              <a:rPr lang="en-AU" sz="2400" dirty="0">
                <a:latin typeface="Times New Roman" panose="02020603050405020304" pitchFamily="18" charset="0"/>
                <a:cs typeface="Times New Roman" panose="02020603050405020304" pitchFamily="18" charset="0"/>
              </a:rPr>
              <a:t>Introduction to the cult of human beings during the Hellenistic and Imperial periods</a:t>
            </a:r>
          </a:p>
          <a:p>
            <a:pPr marL="342900" indent="-342900">
              <a:buAutoNum type="arabicPeriod"/>
            </a:pPr>
            <a:endParaRPr lang="en-AU" sz="2400" dirty="0">
              <a:latin typeface="Times New Roman" panose="02020603050405020304" pitchFamily="18" charset="0"/>
              <a:cs typeface="Times New Roman" panose="02020603050405020304" pitchFamily="18" charset="0"/>
            </a:endParaRPr>
          </a:p>
          <a:p>
            <a:pPr marL="342900" indent="-342900">
              <a:buAutoNum type="arabicPeriod"/>
            </a:pPr>
            <a:endParaRPr lang="en-AU" sz="2400" dirty="0">
              <a:latin typeface="Times New Roman" panose="02020603050405020304" pitchFamily="18" charset="0"/>
              <a:cs typeface="Times New Roman" panose="02020603050405020304" pitchFamily="18" charset="0"/>
            </a:endParaRPr>
          </a:p>
          <a:p>
            <a:pPr marL="342900" indent="-342900">
              <a:buFontTx/>
              <a:buAutoNum type="arabicPeriod"/>
            </a:pPr>
            <a:r>
              <a:rPr lang="en-AU" sz="2400" dirty="0">
                <a:latin typeface="Times New Roman" panose="02020603050405020304" pitchFamily="18" charset="0"/>
                <a:cs typeface="Times New Roman" panose="02020603050405020304" pitchFamily="18" charset="0"/>
              </a:rPr>
              <a:t>Bridging the gap between literary and epigraphic sources</a:t>
            </a:r>
          </a:p>
          <a:p>
            <a:pPr marL="342900" indent="-342900">
              <a:buAutoNum type="arabicPeriod"/>
            </a:pPr>
            <a:endParaRPr lang="en-AU" sz="2400" dirty="0">
              <a:latin typeface="Times New Roman" panose="02020603050405020304" pitchFamily="18" charset="0"/>
              <a:cs typeface="Times New Roman" panose="02020603050405020304" pitchFamily="18" charset="0"/>
            </a:endParaRPr>
          </a:p>
          <a:p>
            <a:pPr marL="342900" indent="-342900">
              <a:buAutoNum type="arabicPeriod"/>
            </a:pPr>
            <a:endParaRPr lang="en-AU" sz="2400" dirty="0">
              <a:latin typeface="Times New Roman" panose="02020603050405020304" pitchFamily="18" charset="0"/>
              <a:cs typeface="Times New Roman" panose="02020603050405020304" pitchFamily="18" charset="0"/>
            </a:endParaRPr>
          </a:p>
          <a:p>
            <a:pPr marL="342900" indent="-342900">
              <a:buAutoNum type="arabicPeriod"/>
            </a:pPr>
            <a:r>
              <a:rPr lang="en-AU" sz="2400" dirty="0">
                <a:latin typeface="Times New Roman" panose="02020603050405020304" pitchFamily="18" charset="0"/>
                <a:cs typeface="Times New Roman" panose="02020603050405020304" pitchFamily="18" charset="0"/>
              </a:rPr>
              <a:t>Honouring the deceased as gods: the contribution of funerary epigrams </a:t>
            </a:r>
          </a:p>
        </p:txBody>
      </p:sp>
    </p:spTree>
    <p:extLst>
      <p:ext uri="{BB962C8B-B14F-4D97-AF65-F5344CB8AC3E}">
        <p14:creationId xmlns:p14="http://schemas.microsoft.com/office/powerpoint/2010/main" val="307093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0AE4A-0342-674A-B956-5CE55529328E}"/>
              </a:ext>
            </a:extLst>
          </p:cNvPr>
          <p:cNvSpPr/>
          <p:nvPr/>
        </p:nvSpPr>
        <p:spPr>
          <a:xfrm>
            <a:off x="719958" y="1309751"/>
            <a:ext cx="7309945" cy="313932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Two possibly compatible hypotheses </a:t>
            </a:r>
          </a:p>
          <a:p>
            <a:endParaRPr lang="fr-FR"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fr-FR" dirty="0" err="1">
                <a:latin typeface="Times New Roman" panose="02020603050405020304" pitchFamily="18" charset="0"/>
                <a:cs typeface="Times New Roman" panose="02020603050405020304" pitchFamily="18" charset="0"/>
              </a:rPr>
              <a:t>During</a:t>
            </a:r>
            <a:r>
              <a:rPr lang="fr-FR" dirty="0">
                <a:latin typeface="Times New Roman" panose="02020603050405020304" pitchFamily="18" charset="0"/>
                <a:cs typeface="Times New Roman" panose="02020603050405020304" pitchFamily="18" charset="0"/>
              </a:rPr>
              <a:t> the second </a:t>
            </a:r>
            <a:r>
              <a:rPr lang="fr-FR" dirty="0" err="1">
                <a:latin typeface="Times New Roman" panose="02020603050405020304" pitchFamily="18" charset="0"/>
                <a:cs typeface="Times New Roman" panose="02020603050405020304" pitchFamily="18" charset="0"/>
              </a:rPr>
              <a:t>century</a:t>
            </a:r>
            <a:r>
              <a:rPr lang="fr-FR" dirty="0">
                <a:latin typeface="Times New Roman" panose="02020603050405020304" pitchFamily="18" charset="0"/>
                <a:cs typeface="Times New Roman" panose="02020603050405020304" pitchFamily="18" charset="0"/>
              </a:rPr>
              <a:t>, the </a:t>
            </a:r>
            <a:r>
              <a:rPr lang="fr-FR" dirty="0" err="1">
                <a:latin typeface="Times New Roman" panose="02020603050405020304" pitchFamily="18" charset="0"/>
                <a:cs typeface="Times New Roman" panose="02020603050405020304" pitchFamily="18" charset="0"/>
              </a:rPr>
              <a:t>deification</a:t>
            </a:r>
            <a:r>
              <a:rPr lang="fr-FR" dirty="0">
                <a:latin typeface="Times New Roman" panose="02020603050405020304" pitchFamily="18" charset="0"/>
                <a:cs typeface="Times New Roman" panose="02020603050405020304" pitchFamily="18" charset="0"/>
              </a:rPr>
              <a:t> of the non-</a:t>
            </a:r>
            <a:r>
              <a:rPr lang="fr-FR" dirty="0" err="1">
                <a:latin typeface="Times New Roman" panose="02020603050405020304" pitchFamily="18" charset="0"/>
                <a:cs typeface="Times New Roman" panose="02020603050405020304" pitchFamily="18" charset="0"/>
              </a:rPr>
              <a:t>imperial</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deceased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occurs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only</a:t>
            </a:r>
            <a:r>
              <a:rPr lang="fr-FR" dirty="0">
                <a:latin typeface="Times New Roman" panose="02020603050405020304" pitchFamily="18" charset="0"/>
                <a:cs typeface="Times New Roman" panose="02020603050405020304" pitchFamily="18" charset="0"/>
              </a:rPr>
              <a:t> in </a:t>
            </a:r>
            <a:r>
              <a:rPr lang="fr-FR" dirty="0" err="1">
                <a:latin typeface="Times New Roman" panose="02020603050405020304" pitchFamily="18" charset="0"/>
                <a:cs typeface="Times New Roman" panose="02020603050405020304" pitchFamily="18" charset="0"/>
              </a:rPr>
              <a:t>remote</a:t>
            </a:r>
            <a:r>
              <a:rPr lang="fr-FR" dirty="0">
                <a:latin typeface="Times New Roman" panose="02020603050405020304" pitchFamily="18" charset="0"/>
                <a:cs typeface="Times New Roman" panose="02020603050405020304" pitchFamily="18" charset="0"/>
              </a:rPr>
              <a:t> provinces of the empire, </a:t>
            </a:r>
            <a:r>
              <a:rPr lang="fr-FR" dirty="0" err="1">
                <a:latin typeface="Times New Roman" panose="02020603050405020304" pitchFamily="18" charset="0"/>
                <a:cs typeface="Times New Roman" panose="02020603050405020304" pitchFamily="18" charset="0"/>
              </a:rPr>
              <a:t>such</a:t>
            </a:r>
            <a:r>
              <a:rPr lang="fr-FR" dirty="0">
                <a:latin typeface="Times New Roman" panose="02020603050405020304" pitchFamily="18" charset="0"/>
                <a:cs typeface="Times New Roman" panose="02020603050405020304" pitchFamily="18" charset="0"/>
              </a:rPr>
              <a:t> as </a:t>
            </a:r>
            <a:r>
              <a:rPr lang="fr-FR" dirty="0" err="1">
                <a:latin typeface="Times New Roman" panose="02020603050405020304" pitchFamily="18" charset="0"/>
                <a:cs typeface="Times New Roman" panose="02020603050405020304" pitchFamily="18" charset="0"/>
              </a:rPr>
              <a:t>Phrygia</a:t>
            </a:r>
            <a:r>
              <a:rPr lang="fr-FR" dirty="0">
                <a:latin typeface="Times New Roman" panose="02020603050405020304" pitchFamily="18" charset="0"/>
                <a:cs typeface="Times New Roman" panose="02020603050405020304" pitchFamily="18" charset="0"/>
              </a:rPr>
              <a:t>.</a:t>
            </a:r>
          </a:p>
          <a:p>
            <a:pPr marL="285750" indent="-285750" algn="just">
              <a:buFont typeface="Wingdings" pitchFamily="2" charset="2"/>
              <a:buChar char="Ø"/>
            </a:pPr>
            <a:endParaRPr lang="fr-FR"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fr-FR" dirty="0" err="1">
                <a:latin typeface="Times New Roman" panose="02020603050405020304" pitchFamily="18" charset="0"/>
                <a:cs typeface="Times New Roman" panose="02020603050405020304" pitchFamily="18" charset="0"/>
              </a:rPr>
              <a:t>Deification</a:t>
            </a:r>
            <a:r>
              <a:rPr lang="fr-FR" dirty="0">
                <a:latin typeface="Times New Roman" panose="02020603050405020304" pitchFamily="18" charset="0"/>
                <a:cs typeface="Times New Roman" panose="02020603050405020304" pitchFamily="18" charset="0"/>
              </a:rPr>
              <a:t> of the </a:t>
            </a:r>
            <a:r>
              <a:rPr lang="fr-FR" dirty="0" err="1">
                <a:latin typeface="Times New Roman" panose="02020603050405020304" pitchFamily="18" charset="0"/>
                <a:cs typeface="Times New Roman" panose="02020603050405020304" pitchFamily="18" charset="0"/>
              </a:rPr>
              <a:t>deceased</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does</a:t>
            </a:r>
            <a:r>
              <a:rPr lang="fr-FR" dirty="0">
                <a:latin typeface="Times New Roman" panose="02020603050405020304" pitchFamily="18" charset="0"/>
                <a:cs typeface="Times New Roman" panose="02020603050405020304" pitchFamily="18" charset="0"/>
              </a:rPr>
              <a:t> not </a:t>
            </a:r>
            <a:r>
              <a:rPr lang="fr-FR" dirty="0" err="1">
                <a:latin typeface="Times New Roman" panose="02020603050405020304" pitchFamily="18" charset="0"/>
                <a:cs typeface="Times New Roman" panose="02020603050405020304" pitchFamily="18" charset="0"/>
              </a:rPr>
              <a:t>take</a:t>
            </a:r>
            <a:r>
              <a:rPr lang="fr-FR" dirty="0">
                <a:latin typeface="Times New Roman" panose="02020603050405020304" pitchFamily="18" charset="0"/>
                <a:cs typeface="Times New Roman" panose="02020603050405020304" pitchFamily="18" charset="0"/>
              </a:rPr>
              <a:t> place in the </a:t>
            </a:r>
            <a:r>
              <a:rPr lang="fr-FR" dirty="0" err="1">
                <a:latin typeface="Times New Roman" panose="02020603050405020304" pitchFamily="18" charset="0"/>
                <a:cs typeface="Times New Roman" panose="02020603050405020304" pitchFamily="18" charset="0"/>
              </a:rPr>
              <a:t>circles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closest</a:t>
            </a:r>
            <a:r>
              <a:rPr lang="fr-FR" dirty="0">
                <a:latin typeface="Times New Roman" panose="02020603050405020304" pitchFamily="18" charset="0"/>
                <a:cs typeface="Times New Roman" panose="02020603050405020304" pitchFamily="18" charset="0"/>
              </a:rPr>
              <a:t> to the </a:t>
            </a:r>
            <a:r>
              <a:rPr lang="fr-FR" dirty="0" err="1">
                <a:latin typeface="Times New Roman" panose="02020603050405020304" pitchFamily="18" charset="0"/>
                <a:cs typeface="Times New Roman" panose="02020603050405020304" pitchFamily="18" charset="0"/>
              </a:rPr>
              <a:t>emperor</a:t>
            </a:r>
            <a:r>
              <a:rPr lang="fr-FR" dirty="0">
                <a:latin typeface="Times New Roman" panose="02020603050405020304" pitchFamily="18" charset="0"/>
                <a:cs typeface="Times New Roman" panose="02020603050405020304" pitchFamily="18" charset="0"/>
              </a:rPr>
              <a:t>, but spreads to the </a:t>
            </a:r>
            <a:r>
              <a:rPr lang="fr-FR" dirty="0" err="1">
                <a:latin typeface="Times New Roman" panose="02020603050405020304" pitchFamily="18" charset="0"/>
                <a:cs typeface="Times New Roman" panose="02020603050405020304" pitchFamily="18" charset="0"/>
              </a:rPr>
              <a:t>lower</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strata</a:t>
            </a:r>
            <a:r>
              <a:rPr lang="fr-FR" dirty="0">
                <a:latin typeface="Times New Roman" panose="02020603050405020304" pitchFamily="18" charset="0"/>
                <a:cs typeface="Times New Roman" panose="02020603050405020304" pitchFamily="18" charset="0"/>
              </a:rPr>
              <a:t> of society. </a:t>
            </a:r>
          </a:p>
          <a:p>
            <a:pPr marL="285750" indent="-285750">
              <a:buFont typeface="Wingdings" pitchFamily="2" charset="2"/>
              <a:buChar char="Ø"/>
            </a:pPr>
            <a:endParaRPr lang="fr-FR"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fr-FR" dirty="0">
              <a:latin typeface="Times New Roman" panose="02020603050405020304" pitchFamily="18" charset="0"/>
              <a:cs typeface="Times New Roman" panose="02020603050405020304" pitchFamily="18" charset="0"/>
            </a:endParaRPr>
          </a:p>
          <a:p>
            <a:pPr marL="285750" indent="-285750" algn="ctr">
              <a:buFont typeface="Wingdings" pitchFamily="2" charset="2"/>
              <a:buChar char="è"/>
            </a:pPr>
            <a:r>
              <a:rPr lang="en-AU" dirty="0">
                <a:latin typeface="Times New Roman" panose="02020603050405020304" pitchFamily="18" charset="0"/>
                <a:cs typeface="Times New Roman" panose="02020603050405020304" pitchFamily="18" charset="0"/>
              </a:rPr>
              <a:t>Gradual and sporadic emergence during the II century AD</a:t>
            </a:r>
          </a:p>
          <a:p>
            <a:pPr marL="285750" indent="-285750" algn="ctr">
              <a:buFont typeface="Wingdings" pitchFamily="2" charset="2"/>
              <a:buChar char="è"/>
            </a:pPr>
            <a:r>
              <a:rPr lang="en-AU" dirty="0">
                <a:latin typeface="Times New Roman" panose="02020603050405020304" pitchFamily="18" charset="0"/>
                <a:cs typeface="Times New Roman" panose="02020603050405020304" pitchFamily="18" charset="0"/>
              </a:rPr>
              <a:t>Expansion of the practice during the III century AD</a:t>
            </a:r>
          </a:p>
        </p:txBody>
      </p:sp>
    </p:spTree>
    <p:extLst>
      <p:ext uri="{BB962C8B-B14F-4D97-AF65-F5344CB8AC3E}">
        <p14:creationId xmlns:p14="http://schemas.microsoft.com/office/powerpoint/2010/main" val="316091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328C36-D7F3-AD47-8CB0-789B2FECE14E}"/>
              </a:ext>
            </a:extLst>
          </p:cNvPr>
          <p:cNvSpPr/>
          <p:nvPr/>
        </p:nvSpPr>
        <p:spPr>
          <a:xfrm>
            <a:off x="225972" y="1043731"/>
            <a:ext cx="4051738" cy="4770537"/>
          </a:xfrm>
          <a:prstGeom prst="rect">
            <a:avLst/>
          </a:prstGeom>
        </p:spPr>
        <p:txBody>
          <a:bodyPr wrap="square">
            <a:spAutoFit/>
          </a:bodyPr>
          <a:lstStyle/>
          <a:p>
            <a:r>
              <a:rPr lang="fr-BE" sz="1600" dirty="0" err="1">
                <a:solidFill>
                  <a:srgbClr val="000000"/>
                </a:solidFill>
                <a:latin typeface="Times New Roman" panose="02020603050405020304" pitchFamily="18" charset="0"/>
                <a:ea typeface="Calibri" panose="020F0502020204030204" pitchFamily="34" charset="0"/>
                <a:cs typeface="Times New Roman (Corps CS)"/>
              </a:rPr>
              <a:t>ἱερὸς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οὗτος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ὁ</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χῶρος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ὃν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Αἰνεί</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ἀγ</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νόφρων</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εἵσ</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θ</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ἑοῦ</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ἑτάροιο</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σε</a:t>
            </a:r>
            <a:r>
              <a:rPr lang="fr-BE" sz="1600" dirty="0">
                <a:solidFill>
                  <a:srgbClr val="000000"/>
                </a:solidFill>
                <a:latin typeface="Times New Roman" panose="02020603050405020304" pitchFamily="18" charset="0"/>
                <a:ea typeface="Calibri" panose="020F0502020204030204" pitchFamily="34" charset="0"/>
                <a:cs typeface="Times New Roman (Corps CS)"/>
              </a:rPr>
              <a:t>β</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άσμιον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Ἠιθέοιο</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a:solidFill>
                  <a:srgbClr val="000000"/>
                </a:solidFill>
                <a:latin typeface="Times New Roman" panose="02020603050405020304" pitchFamily="18" charset="0"/>
                <a:ea typeface="Calibri" panose="020F0502020204030204" pitchFamily="34" charset="0"/>
                <a:cs typeface="Times New Roman (Corps CS)"/>
              </a:rPr>
              <a:t>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άντ</a:t>
            </a:r>
            <a:r>
              <a:rPr lang="fr-BE" sz="1600" dirty="0">
                <a:solidFill>
                  <a:srgbClr val="000000"/>
                </a:solidFill>
                <a:latin typeface="Times New Roman" panose="02020603050405020304" pitchFamily="18" charset="0"/>
                <a:ea typeface="Calibri" panose="020F0502020204030204" pitchFamily="34" charset="0"/>
                <a:cs typeface="Times New Roman (Corps CS)"/>
              </a:rPr>
              <a:t>α </a:t>
            </a:r>
            <a:r>
              <a:rPr lang="fr-BE" sz="1600" b="1" dirty="0">
                <a:solidFill>
                  <a:srgbClr val="FF0000"/>
                </a:solidFill>
                <a:latin typeface="Times New Roman" panose="02020603050405020304" pitchFamily="18" charset="0"/>
                <a:ea typeface="Calibri" panose="020F0502020204030204" pitchFamily="34" charset="0"/>
                <a:cs typeface="Times New Roman (Corps CS)"/>
              </a:rPr>
              <a:t>πα</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λ</a:t>
            </a:r>
            <a:r>
              <a:rPr lang="fr-BE" sz="1600" b="1" dirty="0">
                <a:solidFill>
                  <a:srgbClr val="FF0000"/>
                </a:solidFill>
                <a:latin typeface="Times New Roman" panose="02020603050405020304" pitchFamily="18" charset="0"/>
                <a:ea typeface="Calibri" panose="020F0502020204030204" pitchFamily="34" charset="0"/>
                <a:cs typeface="Times New Roman (Corps CS)"/>
              </a:rPr>
              <a:t>α</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ιγενέεσσιν</a:t>
            </a:r>
            <a:r>
              <a:rPr lang="fr-BE" sz="1600" b="1" dirty="0">
                <a:solidFill>
                  <a:srgbClr val="FF0000"/>
                </a:solidFill>
                <a:latin typeface="Times New Roman" panose="02020603050405020304" pitchFamily="18" charset="0"/>
                <a:ea typeface="Calibri" panose="020F0502020204030204" pitchFamily="34" charset="0"/>
                <a:cs typeface="Times New Roman (Corps CS)"/>
              </a:rPr>
              <a:t>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ἀλινκίου</a:t>
            </a:r>
            <a:r>
              <a:rPr lang="fr-BE" sz="1600" b="1" dirty="0">
                <a:solidFill>
                  <a:srgbClr val="FF0000"/>
                </a:solidFill>
                <a:latin typeface="Times New Roman" panose="02020603050405020304" pitchFamily="18" charset="0"/>
                <a:ea typeface="Calibri" panose="020F0502020204030204" pitchFamily="34" charset="0"/>
                <a:cs typeface="Times New Roman (Corps CS)"/>
              </a:rPr>
              <a:t>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ἡρώεσσιν</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κάλλος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ἠνορέην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ἀγ</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νοφρο</a:t>
            </a:r>
            <a:r>
              <a:rPr lang="fr-BE" sz="1600" dirty="0">
                <a:solidFill>
                  <a:srgbClr val="000000"/>
                </a:solidFill>
                <a:latin typeface="Times New Roman" panose="02020603050405020304" pitchFamily="18" charset="0"/>
                <a:ea typeface="Calibri" panose="020F0502020204030204" pitchFamily="34" charset="0"/>
                <a:cs typeface="Times New Roman (Corps CS)"/>
              </a:rPr>
              <a:t>&lt;</a:t>
            </a:r>
            <a:r>
              <a:rPr lang="fr-BE" sz="1600" dirty="0" err="1">
                <a:solidFill>
                  <a:srgbClr val="000000"/>
                </a:solidFill>
                <a:latin typeface="Times New Roman" panose="02020603050405020304" pitchFamily="18" charset="0"/>
                <a:ea typeface="Calibri" panose="020F0502020204030204" pitchFamily="34" charset="0"/>
                <a:cs typeface="Times New Roman (Corps CS)"/>
              </a:rPr>
              <a:t>σ</a:t>
            </a:r>
            <a:r>
              <a:rPr lang="fr-BE" sz="1600" dirty="0">
                <a:solidFill>
                  <a:srgbClr val="000000"/>
                </a:solidFill>
                <a:latin typeface="Times New Roman" panose="02020603050405020304" pitchFamily="18" charset="0"/>
                <a:ea typeface="Calibri" panose="020F0502020204030204" pitchFamily="34" charset="0"/>
                <a:cs typeface="Times New Roman (Corps CS)"/>
              </a:rPr>
              <a:t>&gt;</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ύν̣ην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νόον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a:solidFill>
                  <a:srgbClr val="000000"/>
                </a:solidFill>
                <a:latin typeface="Times New Roman" panose="02020603050405020304" pitchFamily="18" charset="0"/>
                <a:ea typeface="Calibri" panose="020F0502020204030204" pitchFamily="34" charset="0"/>
                <a:cs typeface="Times New Roman (Corps CS)"/>
              </a:rPr>
              <a:t>[</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ἐ</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νθάδε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δ</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ἐ</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νν</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ί</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r>
              <a:rPr lang="fr-BE" sz="1600" dirty="0" err="1">
                <a:solidFill>
                  <a:srgbClr val="000000"/>
                </a:solidFill>
                <a:latin typeface="Times New Roman" panose="02020603050405020304" pitchFamily="18" charset="0"/>
                <a:ea typeface="Calibri" panose="020F0502020204030204" pitchFamily="34" charset="0"/>
                <a:cs typeface="Times New Roman (Corps CS)"/>
              </a:rPr>
              <a:t>ει</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κ</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ὶ</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Ὀλυμ</a:t>
            </a:r>
            <a:r>
              <a:rPr lang="fr-BE" sz="1600" dirty="0">
                <a:solidFill>
                  <a:srgbClr val="000000"/>
                </a:solidFill>
                <a:latin typeface="Times New Roman" panose="02020603050405020304" pitchFamily="18" charset="0"/>
                <a:ea typeface="Calibri" panose="020F0502020204030204" pitchFamily="34" charset="0"/>
                <a:cs typeface="Times New Roman (Corps CS)"/>
              </a:rPr>
              <a:t>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ιάς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εἱμερόεσσ</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Ἠιθέοιο</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δάμ</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ρ</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κ</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ὶ</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ἀδελφεὴ</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Αἰνεί</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ο</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ἣ</a:t>
            </a:r>
            <a:r>
              <a:rPr lang="fr-BE" sz="1600" dirty="0">
                <a:solidFill>
                  <a:srgbClr val="000000"/>
                </a:solidFill>
                <a:latin typeface="Times New Roman" panose="02020603050405020304" pitchFamily="18" charset="0"/>
                <a:ea typeface="Calibri" panose="020F0502020204030204" pitchFamily="34" charset="0"/>
                <a:cs typeface="Times New Roman (Corps CS)"/>
              </a:rPr>
              <a:t> 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άσ</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b="1" dirty="0">
                <a:solidFill>
                  <a:srgbClr val="FF0000"/>
                </a:solidFill>
                <a:latin typeface="Times New Roman" panose="02020603050405020304" pitchFamily="18" charset="0"/>
                <a:ea typeface="Calibri" panose="020F0502020204030204" pitchFamily="34" charset="0"/>
                <a:cs typeface="Times New Roman (Corps CS)"/>
              </a:rPr>
              <a:t>πα</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ράμ</a:t>
            </a:r>
            <a:r>
              <a:rPr lang="fr-BE" sz="1600" b="1" dirty="0">
                <a:solidFill>
                  <a:srgbClr val="FF0000"/>
                </a:solidFill>
                <a:latin typeface="Times New Roman" panose="02020603050405020304" pitchFamily="18" charset="0"/>
                <a:ea typeface="Calibri" panose="020F0502020204030204" pitchFamily="34" charset="0"/>
                <a:cs typeface="Times New Roman (Corps CS)"/>
              </a:rPr>
              <a:t>[</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ι</a:t>
            </a:r>
            <a:r>
              <a:rPr lang="fr-BE" sz="1600" b="1" dirty="0">
                <a:solidFill>
                  <a:srgbClr val="FF0000"/>
                </a:solidFill>
                <a:latin typeface="Times New Roman" panose="02020603050405020304" pitchFamily="18" charset="0"/>
                <a:ea typeface="Calibri" panose="020F0502020204030204" pitchFamily="34" charset="0"/>
                <a:cs typeface="Times New Roman (Corps CS)"/>
              </a:rPr>
              <a:t>]</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ψ</a:t>
            </a:r>
            <a:r>
              <a:rPr lang="fr-BE" sz="1600" b="1" dirty="0">
                <a:solidFill>
                  <a:srgbClr val="FF0000"/>
                </a:solidFill>
                <a:latin typeface="Times New Roman" panose="02020603050405020304" pitchFamily="18" charset="0"/>
                <a:ea typeface="Calibri" panose="020F0502020204030204" pitchFamily="34" charset="0"/>
                <a:cs typeface="Times New Roman (Corps CS)"/>
              </a:rPr>
              <a:t>[</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ε</a:t>
            </a:r>
            <a:r>
              <a:rPr lang="fr-BE" sz="1600" b="1" dirty="0">
                <a:solidFill>
                  <a:srgbClr val="FF0000"/>
                </a:solidFill>
                <a:latin typeface="Times New Roman" panose="02020603050405020304" pitchFamily="18" charset="0"/>
                <a:ea typeface="Calibri" panose="020F0502020204030204" pitchFamily="34" charset="0"/>
                <a:cs typeface="Times New Roman (Corps CS)"/>
              </a:rPr>
              <a:t>]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φιλάνδρους</a:t>
            </a:r>
            <a:r>
              <a:rPr lang="fr-BE" sz="1600" b="1" dirty="0">
                <a:solidFill>
                  <a:srgbClr val="FF0000"/>
                </a:solidFill>
                <a:latin typeface="Times New Roman" panose="02020603050405020304" pitchFamily="18" charset="0"/>
                <a:ea typeface="Calibri" panose="020F0502020204030204" pitchFamily="34" charset="0"/>
                <a:cs typeface="Times New Roman (Corps CS)"/>
              </a:rPr>
              <a:t>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ἡρωίν</a:t>
            </a:r>
            <a:r>
              <a:rPr lang="fr-BE" sz="1600" b="1" dirty="0">
                <a:solidFill>
                  <a:srgbClr val="FF0000"/>
                </a:solidFill>
                <a:latin typeface="Times New Roman" panose="02020603050405020304" pitchFamily="18" charset="0"/>
                <a:ea typeface="Calibri" panose="020F0502020204030204" pitchFamily="34" charset="0"/>
                <a:cs typeface="Times New Roman (Corps CS)"/>
              </a:rPr>
              <a:t>α</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ς</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Ἄλκηστιν</a:t>
            </a:r>
            <a:r>
              <a:rPr lang="fr-BE" sz="1600" dirty="0">
                <a:solidFill>
                  <a:srgbClr val="000000"/>
                </a:solidFill>
                <a:latin typeface="Times New Roman" panose="02020603050405020304" pitchFamily="18" charset="0"/>
                <a:ea typeface="Calibri" panose="020F0502020204030204" pitchFamily="34" charset="0"/>
                <a:cs typeface="Times New Roman (Corps CS)"/>
              </a:rPr>
              <a:t> 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ινυτῇ</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μορφῇ</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δ</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ἐρ</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τώ</a:t>
            </a:r>
            <a:r>
              <a:rPr lang="fr-BE" sz="1600" dirty="0">
                <a:solidFill>
                  <a:srgbClr val="000000"/>
                </a:solidFill>
                <a:latin typeface="Times New Roman" panose="02020603050405020304" pitchFamily="18" charset="0"/>
                <a:ea typeface="Calibri" panose="020F0502020204030204" pitchFamily="34" charset="0"/>
                <a:cs typeface="Times New Roman (Corps CS)"/>
              </a:rPr>
              <a:t>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ιδ</a:t>
            </a:r>
            <a:r>
              <a:rPr lang="fr-BE" sz="1600" dirty="0">
                <a:solidFill>
                  <a:srgbClr val="000000"/>
                </a:solidFill>
                <a:latin typeface="Times New Roman" panose="02020603050405020304" pitchFamily="18" charset="0"/>
                <a:ea typeface="Calibri" panose="020F0502020204030204" pitchFamily="34" charset="0"/>
                <a:cs typeface="Times New Roman (Corps CS)"/>
              </a:rPr>
              <a:t>α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Λήδην</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τοῦτ</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ἐτύμως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νῆσοι</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μ</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κάρων</a:t>
            </a:r>
            <a:r>
              <a:rPr lang="fr-BE" sz="1600" dirty="0">
                <a:solidFill>
                  <a:srgbClr val="000000"/>
                </a:solidFill>
                <a:latin typeface="Times New Roman" panose="02020603050405020304" pitchFamily="18" charset="0"/>
                <a:ea typeface="Calibri" panose="020F0502020204030204" pitchFamily="34" charset="0"/>
                <a:cs typeface="Times New Roman (Corps CS)"/>
              </a:rPr>
              <a:t> 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έδον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ἔνθ</a:t>
            </a:r>
            <a:r>
              <a:rPr lang="fr-BE" sz="1600" dirty="0">
                <a:solidFill>
                  <a:srgbClr val="000000"/>
                </a:solidFill>
                <a:latin typeface="Times New Roman" panose="02020603050405020304" pitchFamily="18" charset="0"/>
                <a:ea typeface="Calibri" panose="020F0502020204030204" pitchFamily="34" charset="0"/>
                <a:cs typeface="Times New Roman (Corps CS)"/>
              </a:rPr>
              <a:t>α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φῶτες</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εὐσε</a:t>
            </a:r>
            <a:r>
              <a:rPr lang="fr-BE" sz="1600" dirty="0">
                <a:solidFill>
                  <a:srgbClr val="000000"/>
                </a:solidFill>
                <a:latin typeface="Times New Roman" panose="02020603050405020304" pitchFamily="18" charset="0"/>
                <a:ea typeface="Calibri" panose="020F0502020204030204" pitchFamily="34" charset="0"/>
                <a:cs typeface="Times New Roman (Corps CS)"/>
              </a:rPr>
              <a:t>β</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έες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ίουσι</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δικ</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ιότ</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τοί</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ἀγ</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νοί</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οἳ</a:t>
            </a:r>
            <a:r>
              <a:rPr lang="fr-BE" sz="1600" dirty="0">
                <a:solidFill>
                  <a:srgbClr val="000000"/>
                </a:solidFill>
                <a:latin typeface="Times New Roman" panose="02020603050405020304" pitchFamily="18" charset="0"/>
                <a:ea typeface="Calibri" panose="020F0502020204030204" pitchFamily="34" charset="0"/>
                <a:cs typeface="Times New Roman (Corps CS)"/>
              </a:rPr>
              <a:t> &lt;</a:t>
            </a:r>
            <a:r>
              <a:rPr lang="fr-BE" sz="1600" dirty="0" err="1">
                <a:solidFill>
                  <a:srgbClr val="000000"/>
                </a:solidFill>
                <a:latin typeface="Times New Roman" panose="02020603050405020304" pitchFamily="18" charset="0"/>
                <a:ea typeface="Calibri" panose="020F0502020204030204" pitchFamily="34" charset="0"/>
                <a:cs typeface="Times New Roman (Corps CS)"/>
              </a:rPr>
              <a:t>ξ</a:t>
            </a:r>
            <a:r>
              <a:rPr lang="fr-BE" sz="1600" dirty="0">
                <a:solidFill>
                  <a:srgbClr val="000000"/>
                </a:solidFill>
                <a:latin typeface="Times New Roman" panose="02020603050405020304" pitchFamily="18" charset="0"/>
                <a:ea typeface="Calibri" panose="020F0502020204030204" pitchFamily="34" charset="0"/>
                <a:cs typeface="Times New Roman (Corps CS)"/>
              </a:rPr>
              <a:t>&gt;</a:t>
            </a:r>
            <a:r>
              <a:rPr lang="fr-BE" sz="1600" dirty="0" err="1">
                <a:solidFill>
                  <a:srgbClr val="000000"/>
                </a:solidFill>
                <a:latin typeface="Times New Roman" panose="02020603050405020304" pitchFamily="18" charset="0"/>
                <a:ea typeface="Calibri" panose="020F0502020204030204" pitchFamily="34" charset="0"/>
                <a:cs typeface="Times New Roman (Corps CS)"/>
              </a:rPr>
              <a:t>υνὸν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ζώοντες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ἔχον</a:t>
            </a:r>
            <a:r>
              <a:rPr lang="fr-BE" sz="1600" dirty="0">
                <a:solidFill>
                  <a:srgbClr val="000000"/>
                </a:solidFill>
                <a:latin typeface="Times New Roman" panose="02020603050405020304" pitchFamily="18" charset="0"/>
                <a:ea typeface="Calibri" panose="020F0502020204030204" pitchFamily="34" charset="0"/>
                <a:cs typeface="Times New Roman (Corps CS)"/>
              </a:rPr>
              <a:t> β</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ίον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ἀλλήλοισιν</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σὺν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κόσμῳ</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σοφίῃ</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δικ</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ιοσύνῃ</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κ</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ὶ</a:t>
            </a:r>
            <a:r>
              <a:rPr lang="fr-BE" sz="1600" dirty="0">
                <a:solidFill>
                  <a:srgbClr val="000000"/>
                </a:solidFill>
                <a:latin typeface="Times New Roman" panose="02020603050405020304" pitchFamily="18" charset="0"/>
                <a:ea typeface="Calibri" panose="020F0502020204030204" pitchFamily="34" charset="0"/>
                <a:cs typeface="Times New Roman (Corps CS)"/>
              </a:rPr>
              <a:t> 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ἰδοῖ</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ἀγγέλλω</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τάδε</a:t>
            </a:r>
            <a:r>
              <a:rPr lang="fr-BE" sz="1600" dirty="0">
                <a:solidFill>
                  <a:srgbClr val="000000"/>
                </a:solidFill>
                <a:latin typeface="Times New Roman" panose="02020603050405020304" pitchFamily="18" charset="0"/>
                <a:ea typeface="Calibri" panose="020F0502020204030204" pitchFamily="34" charset="0"/>
                <a:cs typeface="Times New Roman (Corps CS)"/>
              </a:rPr>
              <a:t> β</a:t>
            </a:r>
            <a:r>
              <a:rPr lang="fr-BE" sz="1600" dirty="0" err="1">
                <a:solidFill>
                  <a:srgbClr val="000000"/>
                </a:solidFill>
                <a:latin typeface="Times New Roman" panose="02020603050405020304" pitchFamily="18" charset="0"/>
                <a:ea typeface="Calibri" panose="020F0502020204030204" pitchFamily="34" charset="0"/>
                <a:cs typeface="Times New Roman (Corps CS)"/>
              </a:rPr>
              <a:t>ωμός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ὃν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Αἰνεί</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ς</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ἀνέθηκεν</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a:p>
            <a:r>
              <a:rPr lang="fr-BE" sz="1600" dirty="0" err="1">
                <a:solidFill>
                  <a:srgbClr val="000000"/>
                </a:solidFill>
                <a:latin typeface="Times New Roman" panose="02020603050405020304" pitchFamily="18" charset="0"/>
                <a:ea typeface="Calibri" panose="020F0502020204030204" pitchFamily="34" charset="0"/>
                <a:cs typeface="Times New Roman (Corps CS)"/>
              </a:rPr>
              <a:t>ὄφρ</a:t>
            </a:r>
            <a:r>
              <a:rPr lang="fr-BE" sz="1600" dirty="0">
                <a:solidFill>
                  <a:srgbClr val="000000"/>
                </a:solidFill>
                <a:latin typeface="Times New Roman" panose="02020603050405020304" pitchFamily="18" charset="0"/>
                <a:ea typeface="Calibri" panose="020F0502020204030204" pitchFamily="34" charset="0"/>
                <a:cs typeface="Times New Roman (Corps CS)"/>
              </a:rPr>
              <a:t>α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κε</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κυδ</a:t>
            </a:r>
            <a:r>
              <a:rPr lang="fr-BE" sz="1600" b="1" dirty="0">
                <a:solidFill>
                  <a:srgbClr val="FF0000"/>
                </a:solidFill>
                <a:latin typeface="Times New Roman" panose="02020603050405020304" pitchFamily="18" charset="0"/>
                <a:ea typeface="Calibri" panose="020F0502020204030204" pitchFamily="34" charset="0"/>
                <a:cs typeface="Times New Roman (Corps CS)"/>
              </a:rPr>
              <a:t>α</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ίνωντ</a:t>
            </a:r>
            <a:r>
              <a:rPr lang="fr-BE" sz="1600" b="1" dirty="0">
                <a:solidFill>
                  <a:srgbClr val="FF0000"/>
                </a:solidFill>
                <a:latin typeface="Times New Roman" panose="02020603050405020304" pitchFamily="18" charset="0"/>
                <a:ea typeface="Calibri" panose="020F0502020204030204" pitchFamily="34" charset="0"/>
                <a:cs typeface="Times New Roman (Corps CS)"/>
              </a:rPr>
              <a:t>α</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ι</a:t>
            </a:r>
            <a:r>
              <a:rPr lang="fr-BE" sz="1600" dirty="0">
                <a:solidFill>
                  <a:srgbClr val="FF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ὑ</a:t>
            </a:r>
            <a:r>
              <a:rPr lang="fr-BE" sz="1600" dirty="0">
                <a:solidFill>
                  <a:srgbClr val="000000"/>
                </a:solidFill>
                <a:latin typeface="Times New Roman" panose="02020603050405020304" pitchFamily="18" charset="0"/>
                <a:ea typeface="Calibri" panose="020F0502020204030204" pitchFamily="34" charset="0"/>
                <a:cs typeface="Times New Roman (Corps CS)"/>
              </a:rPr>
              <a:t>π’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ἀντιθέοις</a:t>
            </a:r>
            <a:r>
              <a:rPr lang="fr-BE" sz="1600" b="1" dirty="0">
                <a:solidFill>
                  <a:srgbClr val="FF0000"/>
                </a:solidFill>
                <a:latin typeface="Times New Roman" panose="02020603050405020304" pitchFamily="18" charset="0"/>
                <a:ea typeface="Calibri" panose="020F0502020204030204" pitchFamily="34" charset="0"/>
                <a:cs typeface="Times New Roman (Corps CS)"/>
              </a:rPr>
              <a:t> </a:t>
            </a:r>
            <a:r>
              <a:rPr lang="fr-BE" sz="1600" b="1" dirty="0" err="1">
                <a:solidFill>
                  <a:srgbClr val="FF0000"/>
                </a:solidFill>
                <a:latin typeface="Times New Roman" panose="02020603050405020304" pitchFamily="18" charset="0"/>
                <a:ea typeface="Calibri" panose="020F0502020204030204" pitchFamily="34" charset="0"/>
                <a:cs typeface="Times New Roman (Corps CS)"/>
              </a:rPr>
              <a:t>γεράεσσιν</a:t>
            </a:r>
            <a:endParaRPr lang="fr-BE" sz="1600" dirty="0">
              <a:latin typeface="Times New Roman" panose="02020603050405020304" pitchFamily="18" charset="0"/>
              <a:ea typeface="Calibri" panose="020F0502020204030204" pitchFamily="34" charset="0"/>
              <a:cs typeface="Times New Roman (Corps CS)"/>
            </a:endParaRPr>
          </a:p>
          <a:p>
            <a:r>
              <a:rPr lang="fr-BE" sz="1600" dirty="0">
                <a:solidFill>
                  <a:srgbClr val="000000"/>
                </a:solidFill>
                <a:latin typeface="Times New Roman" panose="02020603050405020304" pitchFamily="18" charset="0"/>
                <a:ea typeface="Calibri" panose="020F0502020204030204" pitchFamily="34" charset="0"/>
                <a:cs typeface="Times New Roman (Corps CS)"/>
              </a:rPr>
              <a:t>π</a:t>
            </a:r>
            <a:r>
              <a:rPr lang="fr-BE" sz="1600" dirty="0" err="1">
                <a:solidFill>
                  <a:srgbClr val="000000"/>
                </a:solidFill>
                <a:latin typeface="Times New Roman" panose="02020603050405020304" pitchFamily="18" charset="0"/>
                <a:ea typeface="Calibri" panose="020F0502020204030204" pitchFamily="34" charset="0"/>
                <a:cs typeface="Times New Roman (Corps CS)"/>
              </a:rPr>
              <a:t>ᾶσιν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ἐν</a:t>
            </a:r>
            <a:r>
              <a:rPr lang="fr-BE" sz="1600" dirty="0">
                <a:solidFill>
                  <a:srgbClr val="000000"/>
                </a:solidFill>
                <a:latin typeface="Times New Roman" panose="02020603050405020304" pitchFamily="18" charset="0"/>
                <a:ea typeface="Calibri" panose="020F0502020204030204" pitchFamily="34" charset="0"/>
                <a:cs typeface="Times New Roman (Corps CS)"/>
              </a:rPr>
              <a:t> 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ἰώνεσσιν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ὑ</a:t>
            </a:r>
            <a:r>
              <a:rPr lang="fr-BE" sz="1600" dirty="0">
                <a:solidFill>
                  <a:srgbClr val="000000"/>
                </a:solidFill>
                <a:latin typeface="Times New Roman" panose="02020603050405020304" pitchFamily="18" charset="0"/>
                <a:ea typeface="Calibri" panose="020F0502020204030204" pitchFamily="34" charset="0"/>
                <a:cs typeface="Times New Roman (Corps CS)"/>
              </a:rPr>
              <a:t>π’ </a:t>
            </a:r>
            <a:r>
              <a:rPr lang="fr-BE" sz="1600" dirty="0" err="1">
                <a:solidFill>
                  <a:srgbClr val="000000"/>
                </a:solidFill>
                <a:latin typeface="Times New Roman" panose="02020603050405020304" pitchFamily="18" charset="0"/>
                <a:ea typeface="Calibri" panose="020F0502020204030204" pitchFamily="34" charset="0"/>
                <a:cs typeface="Times New Roman (Corps CS)"/>
              </a:rPr>
              <a:t>εὐσε</a:t>
            </a:r>
            <a:r>
              <a:rPr lang="fr-BE" sz="1600" dirty="0">
                <a:solidFill>
                  <a:srgbClr val="000000"/>
                </a:solidFill>
                <a:latin typeface="Times New Roman" panose="02020603050405020304" pitchFamily="18" charset="0"/>
                <a:ea typeface="Calibri" panose="020F0502020204030204" pitchFamily="34" charset="0"/>
                <a:cs typeface="Times New Roman (Corps CS)"/>
              </a:rPr>
              <a:t>β</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ίῃσιν</a:t>
            </a:r>
            <a:r>
              <a:rPr lang="fr-BE" sz="1600" dirty="0">
                <a:solidFill>
                  <a:srgbClr val="000000"/>
                </a:solidFill>
                <a:latin typeface="Times New Roman" panose="02020603050405020304" pitchFamily="18" charset="0"/>
                <a:ea typeface="Calibri" panose="020F0502020204030204" pitchFamily="34" charset="0"/>
                <a:cs typeface="Times New Roman (Corps CS)"/>
              </a:rPr>
              <a:t> </a:t>
            </a:r>
            <a:r>
              <a:rPr lang="fr-BE" sz="1600" dirty="0" err="1">
                <a:solidFill>
                  <a:srgbClr val="000000"/>
                </a:solidFill>
                <a:latin typeface="Times New Roman" panose="02020603050405020304" pitchFamily="18" charset="0"/>
                <a:ea typeface="Calibri" panose="020F0502020204030204" pitchFamily="34" charset="0"/>
                <a:cs typeface="Times New Roman (Corps CS)"/>
              </a:rPr>
              <a:t>ἑτ</a:t>
            </a:r>
            <a:r>
              <a:rPr lang="fr-BE" sz="1600" dirty="0">
                <a:solidFill>
                  <a:srgbClr val="000000"/>
                </a:solidFill>
                <a:latin typeface="Times New Roman" panose="02020603050405020304" pitchFamily="18" charset="0"/>
                <a:ea typeface="Calibri" panose="020F0502020204030204" pitchFamily="34" charset="0"/>
                <a:cs typeface="Times New Roman (Corps CS)"/>
              </a:rPr>
              <a:t>α</a:t>
            </a:r>
            <a:r>
              <a:rPr lang="fr-BE" sz="1600" dirty="0" err="1">
                <a:solidFill>
                  <a:srgbClr val="000000"/>
                </a:solidFill>
                <a:latin typeface="Times New Roman" panose="02020603050405020304" pitchFamily="18" charset="0"/>
                <a:ea typeface="Calibri" panose="020F0502020204030204" pitchFamily="34" charset="0"/>
                <a:cs typeface="Times New Roman (Corps CS)"/>
              </a:rPr>
              <a:t>ίρων</a:t>
            </a:r>
            <a:r>
              <a:rPr lang="fr-BE" sz="1600" dirty="0">
                <a:solidFill>
                  <a:srgbClr val="000000"/>
                </a:solidFill>
                <a:latin typeface="Times New Roman" panose="02020603050405020304" pitchFamily="18" charset="0"/>
                <a:ea typeface="Calibri" panose="020F0502020204030204" pitchFamily="34" charset="0"/>
                <a:cs typeface="Times New Roman (Corps CS)"/>
              </a:rPr>
              <a:t>.</a:t>
            </a:r>
            <a:endParaRPr lang="fr-BE" sz="1600" dirty="0">
              <a:latin typeface="Times New Roman" panose="02020603050405020304" pitchFamily="18" charset="0"/>
              <a:ea typeface="Calibri" panose="020F0502020204030204" pitchFamily="34" charset="0"/>
              <a:cs typeface="Times New Roman (Corps CS)"/>
            </a:endParaRPr>
          </a:p>
        </p:txBody>
      </p:sp>
      <p:sp>
        <p:nvSpPr>
          <p:cNvPr id="5" name="Rectangle 4">
            <a:extLst>
              <a:ext uri="{FF2B5EF4-FFF2-40B4-BE49-F238E27FC236}">
                <a16:creationId xmlns:a16="http://schemas.microsoft.com/office/drawing/2014/main" id="{72BAA36E-060F-AB44-BE22-DBA1278AECD8}"/>
              </a:ext>
            </a:extLst>
          </p:cNvPr>
          <p:cNvSpPr/>
          <p:nvPr/>
        </p:nvSpPr>
        <p:spPr>
          <a:xfrm>
            <a:off x="4572000" y="949904"/>
            <a:ext cx="3605048" cy="4770537"/>
          </a:xfrm>
          <a:prstGeom prst="rect">
            <a:avLst/>
          </a:prstGeom>
        </p:spPr>
        <p:txBody>
          <a:bodyPr wrap="square">
            <a:spAutoFit/>
          </a:bodyPr>
          <a:lstStyle/>
          <a:p>
            <a:pPr algn="just"/>
            <a:r>
              <a:rPr lang="en-AU" sz="1600" dirty="0">
                <a:latin typeface="Times New Roman" panose="02020603050405020304" pitchFamily="18" charset="0"/>
                <a:ea typeface="Calibri" panose="020F0502020204030204" pitchFamily="34" charset="0"/>
                <a:cs typeface="Times New Roman (Corps CS)"/>
              </a:rPr>
              <a:t>This sacred ground, which Aeneas graciously dedicated to his companion </a:t>
            </a:r>
            <a:r>
              <a:rPr lang="en-AU" sz="1600" dirty="0" err="1">
                <a:latin typeface="Times New Roman" panose="02020603050405020304" pitchFamily="18" charset="0"/>
                <a:ea typeface="Calibri" panose="020F0502020204030204" pitchFamily="34" charset="0"/>
                <a:cs typeface="Times New Roman (Corps CS)"/>
              </a:rPr>
              <a:t>Eitheos</a:t>
            </a:r>
            <a:r>
              <a:rPr lang="en-AU" sz="1600" dirty="0">
                <a:latin typeface="Times New Roman" panose="02020603050405020304" pitchFamily="18" charset="0"/>
                <a:ea typeface="Calibri" panose="020F0502020204030204" pitchFamily="34" charset="0"/>
                <a:cs typeface="Times New Roman (Corps CS)"/>
              </a:rPr>
              <a:t>, in all matter </a:t>
            </a:r>
            <a:r>
              <a:rPr lang="en-AU" sz="1600" b="1" dirty="0">
                <a:solidFill>
                  <a:srgbClr val="FF0000"/>
                </a:solidFill>
                <a:latin typeface="Times New Roman" panose="02020603050405020304" pitchFamily="18" charset="0"/>
                <a:ea typeface="Calibri" panose="020F0502020204030204" pitchFamily="34" charset="0"/>
                <a:cs typeface="Times New Roman (Corps CS)"/>
              </a:rPr>
              <a:t>similar to the heroes of the past</a:t>
            </a:r>
            <a:r>
              <a:rPr lang="en-AU" sz="1600" dirty="0">
                <a:latin typeface="Times New Roman" panose="02020603050405020304" pitchFamily="18" charset="0"/>
                <a:ea typeface="Calibri" panose="020F0502020204030204" pitchFamily="34" charset="0"/>
                <a:cs typeface="Times New Roman (Corps CS)"/>
              </a:rPr>
              <a:t>, beautiful in his virility, kindness and intelligence. Here lies also Olympias, the fascinating wife of </a:t>
            </a:r>
            <a:r>
              <a:rPr lang="en-AU" sz="1600" dirty="0" err="1">
                <a:latin typeface="Times New Roman" panose="02020603050405020304" pitchFamily="18" charset="0"/>
                <a:ea typeface="Calibri" panose="020F0502020204030204" pitchFamily="34" charset="0"/>
                <a:cs typeface="Times New Roman (Corps CS)"/>
              </a:rPr>
              <a:t>Eitheos</a:t>
            </a:r>
            <a:r>
              <a:rPr lang="en-AU" sz="1600" dirty="0">
                <a:latin typeface="Times New Roman" panose="02020603050405020304" pitchFamily="18" charset="0"/>
                <a:ea typeface="Calibri" panose="020F0502020204030204" pitchFamily="34" charset="0"/>
                <a:cs typeface="Times New Roman (Corps CS)"/>
              </a:rPr>
              <a:t> and sister of Aeneas, who </a:t>
            </a:r>
            <a:r>
              <a:rPr lang="en-AU" sz="1600" b="1" dirty="0">
                <a:solidFill>
                  <a:srgbClr val="FF0000"/>
                </a:solidFill>
                <a:latin typeface="Times New Roman" panose="02020603050405020304" pitchFamily="18" charset="0"/>
                <a:ea typeface="Calibri" panose="020F0502020204030204" pitchFamily="34" charset="0"/>
                <a:cs typeface="Times New Roman (Corps CS)"/>
              </a:rPr>
              <a:t>surpassed the heroines of conjugal love</a:t>
            </a:r>
            <a:r>
              <a:rPr lang="en-AU" sz="1600" dirty="0">
                <a:latin typeface="Times New Roman" panose="02020603050405020304" pitchFamily="18" charset="0"/>
                <a:ea typeface="Calibri" panose="020F0502020204030204" pitchFamily="34" charset="0"/>
                <a:cs typeface="Times New Roman (Corps CS)"/>
              </a:rPr>
              <a:t>: Alcestis by wisdom, and Leda with a seductive face by beauty. On this island of the blessed live the pious, the most just and kindest beings, those who, when they were alive, lived a life in common with one another in order, wisdom, justice and dignity. I, the altar which Aeneas set up, declare these facts so that they may </a:t>
            </a:r>
            <a:r>
              <a:rPr lang="en-AU" sz="1600" b="1" dirty="0">
                <a:solidFill>
                  <a:srgbClr val="FF0000"/>
                </a:solidFill>
                <a:latin typeface="Times New Roman" panose="02020603050405020304" pitchFamily="18" charset="0"/>
                <a:ea typeface="Calibri" panose="020F0502020204030204" pitchFamily="34" charset="0"/>
                <a:cs typeface="Times New Roman (Corps CS)"/>
              </a:rPr>
              <a:t>be </a:t>
            </a:r>
            <a:r>
              <a:rPr lang="en-AU" sz="1600" b="1" dirty="0" err="1">
                <a:solidFill>
                  <a:srgbClr val="FF0000"/>
                </a:solidFill>
                <a:latin typeface="Times New Roman" panose="02020603050405020304" pitchFamily="18" charset="0"/>
                <a:ea typeface="Calibri" panose="020F0502020204030204" pitchFamily="34" charset="0"/>
                <a:cs typeface="Times New Roman (Corps CS)"/>
              </a:rPr>
              <a:t>honored</a:t>
            </a:r>
            <a:r>
              <a:rPr lang="en-AU" sz="1600" b="1" dirty="0">
                <a:solidFill>
                  <a:srgbClr val="FF0000"/>
                </a:solidFill>
                <a:latin typeface="Times New Roman" panose="02020603050405020304" pitchFamily="18" charset="0"/>
                <a:ea typeface="Calibri" panose="020F0502020204030204" pitchFamily="34" charset="0"/>
                <a:cs typeface="Times New Roman (Corps CS)"/>
              </a:rPr>
              <a:t> for ever with offerings worthy of the gods </a:t>
            </a:r>
            <a:r>
              <a:rPr lang="en-AU" sz="1600" dirty="0">
                <a:latin typeface="Times New Roman" panose="02020603050405020304" pitchFamily="18" charset="0"/>
                <a:ea typeface="Calibri" panose="020F0502020204030204" pitchFamily="34" charset="0"/>
                <a:cs typeface="Times New Roman (Corps CS)"/>
              </a:rPr>
              <a:t>by the most pious of their companions.</a:t>
            </a:r>
          </a:p>
        </p:txBody>
      </p:sp>
      <p:sp>
        <p:nvSpPr>
          <p:cNvPr id="6" name="ZoneTexte 5">
            <a:extLst>
              <a:ext uri="{FF2B5EF4-FFF2-40B4-BE49-F238E27FC236}">
                <a16:creationId xmlns:a16="http://schemas.microsoft.com/office/drawing/2014/main" id="{EB77DD01-2398-174C-A47D-38EBA81DC637}"/>
              </a:ext>
            </a:extLst>
          </p:cNvPr>
          <p:cNvSpPr txBox="1"/>
          <p:nvPr/>
        </p:nvSpPr>
        <p:spPr>
          <a:xfrm>
            <a:off x="2525110" y="344825"/>
            <a:ext cx="2787623" cy="307777"/>
          </a:xfrm>
          <a:prstGeom prst="rect">
            <a:avLst/>
          </a:prstGeom>
          <a:noFill/>
        </p:spPr>
        <p:txBody>
          <a:bodyPr wrap="none" rtlCol="0">
            <a:spAutoFit/>
          </a:bodyPr>
          <a:lstStyle/>
          <a:p>
            <a:r>
              <a:rPr lang="fr-FR" sz="1400" i="1" dirty="0">
                <a:latin typeface="Times New Roman" panose="02020603050405020304" pitchFamily="18" charset="0"/>
                <a:cs typeface="Times New Roman" panose="02020603050405020304" pitchFamily="18" charset="0"/>
              </a:rPr>
              <a:t>IGUR</a:t>
            </a:r>
            <a:r>
              <a:rPr lang="fr-FR" sz="1400" dirty="0">
                <a:latin typeface="Times New Roman" panose="02020603050405020304" pitchFamily="18" charset="0"/>
                <a:cs typeface="Times New Roman" panose="02020603050405020304" pitchFamily="18" charset="0"/>
              </a:rPr>
              <a:t> III 1226 ; Rome, III/IV c. AD</a:t>
            </a:r>
          </a:p>
        </p:txBody>
      </p:sp>
      <p:sp>
        <p:nvSpPr>
          <p:cNvPr id="3" name="Rectangle 2">
            <a:extLst>
              <a:ext uri="{FF2B5EF4-FFF2-40B4-BE49-F238E27FC236}">
                <a16:creationId xmlns:a16="http://schemas.microsoft.com/office/drawing/2014/main" id="{AE627052-D547-4149-9B5C-63C4FB665071}"/>
              </a:ext>
            </a:extLst>
          </p:cNvPr>
          <p:cNvSpPr/>
          <p:nvPr/>
        </p:nvSpPr>
        <p:spPr>
          <a:xfrm>
            <a:off x="1991710" y="72668"/>
            <a:ext cx="4572000" cy="646331"/>
          </a:xfrm>
          <a:prstGeom prst="rect">
            <a:avLst/>
          </a:prstGeom>
        </p:spPr>
        <p:txBody>
          <a:bodyPr>
            <a:spAutoFit/>
          </a:bodyPr>
          <a:lstStyle/>
          <a:p>
            <a:r>
              <a:rPr lang="en-AU" dirty="0">
                <a:solidFill>
                  <a:srgbClr val="675E47"/>
                </a:solidFill>
                <a:latin typeface="Times New Roman"/>
                <a:cs typeface="Times New Roman"/>
              </a:rPr>
              <a:t>Funerary epitaph of </a:t>
            </a:r>
            <a:r>
              <a:rPr lang="en-AU" dirty="0" err="1">
                <a:solidFill>
                  <a:srgbClr val="675E47"/>
                </a:solidFill>
                <a:latin typeface="Times New Roman"/>
                <a:cs typeface="Times New Roman"/>
              </a:rPr>
              <a:t>Eitheos</a:t>
            </a:r>
            <a:r>
              <a:rPr lang="en-AU" dirty="0">
                <a:solidFill>
                  <a:srgbClr val="675E47"/>
                </a:solidFill>
                <a:latin typeface="Times New Roman"/>
                <a:cs typeface="Times New Roman"/>
              </a:rPr>
              <a:t> and Olympias</a:t>
            </a:r>
          </a:p>
          <a:p>
            <a:endParaRPr lang="en-AU" dirty="0">
              <a:solidFill>
                <a:srgbClr val="675E47"/>
              </a:solidFill>
              <a:latin typeface="Times New Roman"/>
              <a:cs typeface="Times New Roman"/>
            </a:endParaRPr>
          </a:p>
        </p:txBody>
      </p:sp>
    </p:spTree>
    <p:extLst>
      <p:ext uri="{BB962C8B-B14F-4D97-AF65-F5344CB8AC3E}">
        <p14:creationId xmlns:p14="http://schemas.microsoft.com/office/powerpoint/2010/main" val="730899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93D02E-3C4D-EF4F-AEA9-E7534B3CAF22}"/>
              </a:ext>
            </a:extLst>
          </p:cNvPr>
          <p:cNvSpPr/>
          <p:nvPr/>
        </p:nvSpPr>
        <p:spPr>
          <a:xfrm>
            <a:off x="120870" y="1495096"/>
            <a:ext cx="8250620" cy="2831544"/>
          </a:xfrm>
          <a:prstGeom prst="rect">
            <a:avLst/>
          </a:prstGeom>
        </p:spPr>
        <p:txBody>
          <a:bodyPr wrap="square">
            <a:spAutoFit/>
          </a:bodyPr>
          <a:lstStyle/>
          <a:p>
            <a:r>
              <a:rPr lang="fr-FR" dirty="0" err="1">
                <a:latin typeface="Times New Roman" panose="02020603050405020304" pitchFamily="18" charset="0"/>
                <a:cs typeface="Times New Roman" panose="02020603050405020304" pitchFamily="18" charset="0"/>
              </a:rPr>
              <a:t>Menander</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rhetor</a:t>
            </a:r>
            <a:endParaRPr lang="fr-FR" dirty="0">
              <a:latin typeface="Times New Roman" panose="02020603050405020304" pitchFamily="18" charset="0"/>
              <a:cs typeface="Times New Roman" panose="02020603050405020304" pitchFamily="18" charset="0"/>
            </a:endParaRPr>
          </a:p>
          <a:p>
            <a:r>
              <a:rPr lang="el-GR" sz="1600" dirty="0">
                <a:latin typeface="Times New Roman" panose="02020603050405020304" pitchFamily="18" charset="0"/>
                <a:cs typeface="Times New Roman" panose="02020603050405020304" pitchFamily="18" charset="0"/>
              </a:rPr>
              <a:t>ΠΕΡΙ ΠΑΡΑΜΥΘΗΤΙΚΟΥ</a:t>
            </a:r>
            <a:r>
              <a:rPr lang="nl-BE" sz="1600" dirty="0">
                <a:latin typeface="Times New Roman" panose="02020603050405020304" pitchFamily="18" charset="0"/>
                <a:cs typeface="Times New Roman" panose="02020603050405020304" pitchFamily="18" charset="0"/>
              </a:rPr>
              <a:t>, 414, 21-27:</a:t>
            </a:r>
            <a:endParaRPr lang="el-GR" sz="1600" dirty="0">
              <a:latin typeface="Times New Roman" panose="02020603050405020304" pitchFamily="18" charset="0"/>
              <a:cs typeface="Times New Roman" panose="02020603050405020304" pitchFamily="18" charset="0"/>
            </a:endParaRPr>
          </a:p>
          <a:p>
            <a:pPr algn="just"/>
            <a:r>
              <a:rPr lang="el-GR" sz="1600" dirty="0" err="1">
                <a:latin typeface="Times New Roman" panose="02020603050405020304" pitchFamily="18" charset="0"/>
                <a:cs typeface="Times New Roman" panose="02020603050405020304" pitchFamily="18" charset="0"/>
              </a:rPr>
              <a:t>συγγενὴς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γὰρ</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οὖσα</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τοῦ</a:t>
            </a:r>
            <a:r>
              <a:rPr lang="el-GR" sz="1600" dirty="0">
                <a:latin typeface="Times New Roman" panose="02020603050405020304" pitchFamily="18" charset="0"/>
                <a:cs typeface="Times New Roman" panose="02020603050405020304" pitchFamily="18" charset="0"/>
              </a:rPr>
              <a:t> θείου </a:t>
            </a:r>
            <a:r>
              <a:rPr lang="el-GR" sz="1600" dirty="0" err="1">
                <a:latin typeface="Times New Roman" panose="02020603050405020304" pitchFamily="18" charset="0"/>
                <a:cs typeface="Times New Roman" panose="02020603050405020304" pitchFamily="18" charset="0"/>
              </a:rPr>
              <a:t>ἡ</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ψυχὴ</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κἀκεῖθεν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κατιοῦσα</a:t>
            </a:r>
            <a:r>
              <a:rPr lang="el-GR" sz="1600" dirty="0">
                <a:latin typeface="Times New Roman" panose="02020603050405020304" pitchFamily="18" charset="0"/>
                <a:cs typeface="Times New Roman" panose="02020603050405020304" pitchFamily="18" charset="0"/>
              </a:rPr>
              <a:t> σπεύδει </a:t>
            </a:r>
            <a:r>
              <a:rPr lang="el-GR" sz="1600" dirty="0" err="1">
                <a:latin typeface="Times New Roman" panose="02020603050405020304" pitchFamily="18" charset="0"/>
                <a:cs typeface="Times New Roman" panose="02020603050405020304" pitchFamily="18" charset="0"/>
              </a:rPr>
              <a:t>πάλιν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ἄνω</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πρὸς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τὸ</a:t>
            </a:r>
            <a:r>
              <a:rPr lang="el-GR" sz="1600" dirty="0">
                <a:latin typeface="Times New Roman" panose="02020603050405020304" pitchFamily="18" charset="0"/>
                <a:cs typeface="Times New Roman" panose="02020603050405020304" pitchFamily="18" charset="0"/>
              </a:rPr>
              <a:t> συγγενές· </a:t>
            </a:r>
            <a:r>
              <a:rPr lang="el-GR" sz="1600" dirty="0" err="1">
                <a:latin typeface="Times New Roman" panose="02020603050405020304" pitchFamily="18" charset="0"/>
                <a:cs typeface="Times New Roman" panose="02020603050405020304" pitchFamily="18" charset="0"/>
              </a:rPr>
              <a:t>οὕτω</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Ἑλένην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οὕτω</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τοὺς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Διοσκούρους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τὸν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Ἡρακλέα</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λέγουσιν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συμπολιτεύεσθαι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μετὰ</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θεῶν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ὑμνῶμεν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οὖν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αὐτὸν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ὡς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ἥρωα</a:t>
            </a:r>
            <a:r>
              <a:rPr lang="el-GR" sz="1600" dirty="0">
                <a:latin typeface="Times New Roman" panose="02020603050405020304" pitchFamily="18" charset="0"/>
                <a:cs typeface="Times New Roman" panose="02020603050405020304" pitchFamily="18" charset="0"/>
              </a:rPr>
              <a:t>, </a:t>
            </a:r>
            <a:r>
              <a:rPr lang="el-GR" sz="1600" b="1" dirty="0" err="1">
                <a:solidFill>
                  <a:srgbClr val="FF0000"/>
                </a:solidFill>
                <a:latin typeface="Times New Roman" panose="02020603050405020304" pitchFamily="18" charset="0"/>
                <a:cs typeface="Times New Roman" panose="02020603050405020304" pitchFamily="18" charset="0"/>
              </a:rPr>
              <a:t>μᾶλλον</a:t>
            </a:r>
            <a:r>
              <a:rPr lang="el-GR" sz="1600" b="1" dirty="0">
                <a:solidFill>
                  <a:srgbClr val="FF0000"/>
                </a:solidFill>
                <a:latin typeface="Times New Roman" panose="02020603050405020304" pitchFamily="18" charset="0"/>
                <a:cs typeface="Times New Roman" panose="02020603050405020304" pitchFamily="18" charset="0"/>
              </a:rPr>
              <a:t> </a:t>
            </a:r>
            <a:r>
              <a:rPr lang="el-GR" sz="1600" b="1" dirty="0" err="1">
                <a:solidFill>
                  <a:srgbClr val="FF0000"/>
                </a:solidFill>
                <a:latin typeface="Times New Roman" panose="02020603050405020304" pitchFamily="18" charset="0"/>
                <a:cs typeface="Times New Roman" panose="02020603050405020304" pitchFamily="18" charset="0"/>
              </a:rPr>
              <a:t>δὲ</a:t>
            </a:r>
            <a:r>
              <a:rPr lang="el-GR" sz="1600" b="1" dirty="0">
                <a:solidFill>
                  <a:srgbClr val="FF0000"/>
                </a:solidFill>
                <a:latin typeface="Times New Roman" panose="02020603050405020304" pitchFamily="18" charset="0"/>
                <a:cs typeface="Times New Roman" panose="02020603050405020304" pitchFamily="18" charset="0"/>
              </a:rPr>
              <a:t> </a:t>
            </a:r>
            <a:r>
              <a:rPr lang="el-GR" sz="1600" b="1" dirty="0" err="1">
                <a:solidFill>
                  <a:srgbClr val="FF0000"/>
                </a:solidFill>
                <a:latin typeface="Times New Roman" panose="02020603050405020304" pitchFamily="18" charset="0"/>
                <a:cs typeface="Times New Roman" panose="02020603050405020304" pitchFamily="18" charset="0"/>
              </a:rPr>
              <a:t>ὡς</a:t>
            </a:r>
            <a:r>
              <a:rPr lang="el-GR" sz="1600" b="1" dirty="0">
                <a:solidFill>
                  <a:srgbClr val="FF0000"/>
                </a:solidFill>
                <a:latin typeface="Times New Roman" panose="02020603050405020304" pitchFamily="18" charset="0"/>
                <a:cs typeface="Times New Roman" panose="02020603050405020304" pitchFamily="18" charset="0"/>
              </a:rPr>
              <a:t> </a:t>
            </a:r>
            <a:r>
              <a:rPr lang="el-GR" sz="1600" b="1" dirty="0" err="1">
                <a:solidFill>
                  <a:srgbClr val="FF0000"/>
                </a:solidFill>
                <a:latin typeface="Times New Roman" panose="02020603050405020304" pitchFamily="18" charset="0"/>
                <a:cs typeface="Times New Roman" panose="02020603050405020304" pitchFamily="18" charset="0"/>
              </a:rPr>
              <a:t>θεὸν</a:t>
            </a:r>
            <a:r>
              <a:rPr lang="el-GR" sz="1600" b="1" dirty="0">
                <a:solidFill>
                  <a:srgbClr val="FF0000"/>
                </a:solidFill>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αὐτὸν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μακαρίσωμεν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εἰκόνας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γράψωμεν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ἱλασκώμεθα</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ὡς</a:t>
            </a:r>
            <a:r>
              <a:rPr lang="el-GR" sz="1600" dirty="0">
                <a:latin typeface="Times New Roman" panose="02020603050405020304" pitchFamily="18" charset="0"/>
                <a:cs typeface="Times New Roman" panose="02020603050405020304" pitchFamily="18" charset="0"/>
              </a:rPr>
              <a:t> δαίμονα. </a:t>
            </a:r>
            <a:endParaRPr lang="nl-BE" sz="1600" dirty="0">
              <a:latin typeface="Times New Roman" panose="02020603050405020304" pitchFamily="18" charset="0"/>
              <a:cs typeface="Times New Roman" panose="02020603050405020304" pitchFamily="18" charset="0"/>
            </a:endParaRPr>
          </a:p>
          <a:p>
            <a:pPr algn="just"/>
            <a:endParaRPr lang="nl-BE" sz="1600" dirty="0">
              <a:latin typeface="Times New Roman" panose="02020603050405020304" pitchFamily="18" charset="0"/>
              <a:cs typeface="Times New Roman" panose="02020603050405020304" pitchFamily="18" charset="0"/>
            </a:endParaRPr>
          </a:p>
          <a:p>
            <a:pPr algn="just"/>
            <a:r>
              <a:rPr lang="nl-BE" sz="1600" dirty="0">
                <a:latin typeface="Times New Roman" panose="02020603050405020304" pitchFamily="18" charset="0"/>
                <a:cs typeface="Times New Roman" panose="02020603050405020304" pitchFamily="18" charset="0"/>
              </a:rPr>
              <a:t>For the soul, being kin to the divine and coming down from on high to earth, makes haste back again to its kindred. Thus they say Helen and the Dioscuri and Heracles share the community of the gods. Let us therefore sing his praises as a hero, </a:t>
            </a:r>
            <a:r>
              <a:rPr lang="nl-BE" sz="1600" b="1" dirty="0">
                <a:solidFill>
                  <a:srgbClr val="FF0000"/>
                </a:solidFill>
                <a:latin typeface="Times New Roman" panose="02020603050405020304" pitchFamily="18" charset="0"/>
                <a:cs typeface="Times New Roman" panose="02020603050405020304" pitchFamily="18" charset="0"/>
              </a:rPr>
              <a:t>or rather bless him as a god</a:t>
            </a:r>
            <a:r>
              <a:rPr lang="nl-BE" sz="1600" dirty="0">
                <a:latin typeface="Times New Roman" panose="02020603050405020304" pitchFamily="18" charset="0"/>
                <a:cs typeface="Times New Roman" panose="02020603050405020304" pitchFamily="18" charset="0"/>
              </a:rPr>
              <a:t>, make paintings of him, placate him as a superhuman being.</a:t>
            </a: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69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3C9EAA3-85AD-5946-84BA-F0BCABAB6492}"/>
              </a:ext>
            </a:extLst>
          </p:cNvPr>
          <p:cNvSpPr txBox="1"/>
          <p:nvPr/>
        </p:nvSpPr>
        <p:spPr>
          <a:xfrm>
            <a:off x="0" y="956836"/>
            <a:ext cx="8397766" cy="3785652"/>
          </a:xfrm>
          <a:prstGeom prst="rect">
            <a:avLst/>
          </a:prstGeom>
          <a:noFill/>
        </p:spPr>
        <p:txBody>
          <a:bodyPr wrap="square" rtlCol="0">
            <a:spAutoFit/>
          </a:bodyPr>
          <a:lstStyle/>
          <a:p>
            <a:pPr marL="285750" indent="-285750">
              <a:buFont typeface="Wingdings" pitchFamily="2" charset="2"/>
              <a:buChar char="Ø"/>
            </a:pPr>
            <a:endParaRPr lang="fr-FR"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fr-FR" dirty="0">
              <a:latin typeface="Times New Roman" panose="02020603050405020304" pitchFamily="18" charset="0"/>
              <a:cs typeface="Times New Roman" panose="02020603050405020304" pitchFamily="18" charset="0"/>
            </a:endParaRPr>
          </a:p>
          <a:p>
            <a:pPr algn="ctr"/>
            <a:r>
              <a:rPr lang="fr-FR" sz="2000" b="1" dirty="0" err="1">
                <a:latin typeface="Times New Roman" panose="02020603050405020304" pitchFamily="18" charset="0"/>
                <a:cs typeface="Times New Roman" panose="02020603050405020304" pitchFamily="18" charset="0"/>
                <a:sym typeface="Wingdings" pitchFamily="2" charset="2"/>
              </a:rPr>
              <a:t>What</a:t>
            </a:r>
            <a:r>
              <a:rPr lang="fr-FR" sz="2000" b="1" dirty="0">
                <a:latin typeface="Times New Roman" panose="02020603050405020304" pitchFamily="18" charset="0"/>
                <a:cs typeface="Times New Roman" panose="02020603050405020304" pitchFamily="18" charset="0"/>
                <a:sym typeface="Wingdings" pitchFamily="2" charset="2"/>
              </a:rPr>
              <a:t> are the </a:t>
            </a:r>
            <a:r>
              <a:rPr lang="fr-FR" sz="2000" b="1" dirty="0" err="1">
                <a:latin typeface="Times New Roman" panose="02020603050405020304" pitchFamily="18" charset="0"/>
                <a:cs typeface="Times New Roman" panose="02020603050405020304" pitchFamily="18" charset="0"/>
                <a:sym typeface="Wingdings" pitchFamily="2" charset="2"/>
              </a:rPr>
              <a:t>reasons</a:t>
            </a:r>
            <a:r>
              <a:rPr lang="fr-FR" sz="2000" b="1" dirty="0">
                <a:latin typeface="Times New Roman" panose="02020603050405020304" pitchFamily="18" charset="0"/>
                <a:cs typeface="Times New Roman" panose="02020603050405020304" pitchFamily="18" charset="0"/>
                <a:sym typeface="Wingdings" pitchFamily="2" charset="2"/>
              </a:rPr>
              <a:t> for </a:t>
            </a:r>
            <a:r>
              <a:rPr lang="fr-FR" sz="2000" b="1" dirty="0" err="1">
                <a:latin typeface="Times New Roman" panose="02020603050405020304" pitchFamily="18" charset="0"/>
                <a:cs typeface="Times New Roman" panose="02020603050405020304" pitchFamily="18" charset="0"/>
                <a:sym typeface="Wingdings" pitchFamily="2" charset="2"/>
              </a:rPr>
              <a:t>this</a:t>
            </a:r>
            <a:r>
              <a:rPr lang="fr-FR" sz="2000" b="1" dirty="0">
                <a:latin typeface="Times New Roman" panose="02020603050405020304" pitchFamily="18" charset="0"/>
                <a:cs typeface="Times New Roman" panose="02020603050405020304" pitchFamily="18" charset="0"/>
                <a:sym typeface="Wingdings" pitchFamily="2" charset="2"/>
              </a:rPr>
              <a:t> expansion of the practice of post-mortem divine </a:t>
            </a:r>
            <a:r>
              <a:rPr lang="fr-FR" sz="2000" b="1" dirty="0" err="1">
                <a:latin typeface="Times New Roman" panose="02020603050405020304" pitchFamily="18" charset="0"/>
                <a:cs typeface="Times New Roman" panose="02020603050405020304" pitchFamily="18" charset="0"/>
                <a:sym typeface="Wingdings" pitchFamily="2" charset="2"/>
              </a:rPr>
              <a:t>honors</a:t>
            </a:r>
            <a:r>
              <a:rPr lang="fr-FR" sz="2000" b="1" dirty="0">
                <a:latin typeface="Times New Roman" panose="02020603050405020304" pitchFamily="18" charset="0"/>
                <a:cs typeface="Times New Roman" panose="02020603050405020304" pitchFamily="18" charset="0"/>
                <a:sym typeface="Wingdings" pitchFamily="2" charset="2"/>
              </a:rPr>
              <a:t>?</a:t>
            </a:r>
          </a:p>
          <a:p>
            <a:pPr algn="ctr"/>
            <a:endParaRPr lang="fr-FR" sz="2000" b="1" dirty="0">
              <a:latin typeface="Times New Roman" panose="02020603050405020304" pitchFamily="18" charset="0"/>
              <a:cs typeface="Times New Roman" panose="02020603050405020304" pitchFamily="18" charset="0"/>
              <a:sym typeface="Wingdings" pitchFamily="2" charset="2"/>
            </a:endParaRPr>
          </a:p>
          <a:p>
            <a:pPr marL="285750" indent="-285750">
              <a:buFont typeface="Wingdings" pitchFamily="2" charset="2"/>
              <a:buChar char="è"/>
            </a:pPr>
            <a:endParaRPr lang="fr-FR" dirty="0">
              <a:latin typeface="Times New Roman" panose="02020603050405020304" pitchFamily="18" charset="0"/>
              <a:cs typeface="Times New Roman" panose="02020603050405020304" pitchFamily="18" charset="0"/>
              <a:sym typeface="Wingdings" pitchFamily="2" charset="2"/>
            </a:endParaRPr>
          </a:p>
          <a:p>
            <a:pPr marL="285750" indent="-285750">
              <a:buFont typeface="Wingdings" pitchFamily="2" charset="2"/>
              <a:buChar char="Ø"/>
            </a:pPr>
            <a:r>
              <a:rPr lang="fr-FR" dirty="0">
                <a:latin typeface="Times New Roman" panose="02020603050405020304" pitchFamily="18" charset="0"/>
                <a:cs typeface="Times New Roman" panose="02020603050405020304" pitchFamily="18" charset="0"/>
                <a:sym typeface="Wingdings" pitchFamily="2" charset="2"/>
              </a:rPr>
              <a:t>Diffusion to </a:t>
            </a:r>
            <a:r>
              <a:rPr lang="fr-FR" dirty="0" err="1">
                <a:latin typeface="Times New Roman" panose="02020603050405020304" pitchFamily="18" charset="0"/>
                <a:cs typeface="Times New Roman" panose="02020603050405020304" pitchFamily="18" charset="0"/>
                <a:sym typeface="Wingdings" pitchFamily="2" charset="2"/>
              </a:rPr>
              <a:t>different</a:t>
            </a:r>
            <a:r>
              <a:rPr lang="fr-FR" dirty="0">
                <a:latin typeface="Times New Roman" panose="02020603050405020304" pitchFamily="18" charset="0"/>
                <a:cs typeface="Times New Roman" panose="02020603050405020304" pitchFamily="18" charset="0"/>
                <a:sym typeface="Wingdings" pitchFamily="2" charset="2"/>
              </a:rPr>
              <a:t> </a:t>
            </a:r>
            <a:r>
              <a:rPr lang="fr-FR" dirty="0" err="1">
                <a:latin typeface="Times New Roman" panose="02020603050405020304" pitchFamily="18" charset="0"/>
                <a:cs typeface="Times New Roman" panose="02020603050405020304" pitchFamily="18" charset="0"/>
                <a:sym typeface="Wingdings" pitchFamily="2" charset="2"/>
              </a:rPr>
              <a:t>strata</a:t>
            </a:r>
            <a:r>
              <a:rPr lang="fr-FR" dirty="0">
                <a:latin typeface="Times New Roman" panose="02020603050405020304" pitchFamily="18" charset="0"/>
                <a:cs typeface="Times New Roman" panose="02020603050405020304" pitchFamily="18" charset="0"/>
                <a:sym typeface="Wingdings" pitchFamily="2" charset="2"/>
              </a:rPr>
              <a:t> of society of the model of the </a:t>
            </a:r>
            <a:r>
              <a:rPr lang="fr-FR" dirty="0" err="1">
                <a:latin typeface="Times New Roman" panose="02020603050405020304" pitchFamily="18" charset="0"/>
                <a:cs typeface="Times New Roman" panose="02020603050405020304" pitchFamily="18" charset="0"/>
                <a:sym typeface="Wingdings" pitchFamily="2" charset="2"/>
              </a:rPr>
              <a:t>emperor’s</a:t>
            </a:r>
            <a:r>
              <a:rPr lang="fr-FR" dirty="0">
                <a:latin typeface="Times New Roman" panose="02020603050405020304" pitchFamily="18" charset="0"/>
                <a:cs typeface="Times New Roman" panose="02020603050405020304" pitchFamily="18" charset="0"/>
                <a:sym typeface="Wingdings" pitchFamily="2" charset="2"/>
              </a:rPr>
              <a:t> </a:t>
            </a:r>
            <a:r>
              <a:rPr lang="fr-FR" dirty="0" err="1">
                <a:latin typeface="Times New Roman" panose="02020603050405020304" pitchFamily="18" charset="0"/>
                <a:cs typeface="Times New Roman" panose="02020603050405020304" pitchFamily="18" charset="0"/>
                <a:sym typeface="Wingdings" pitchFamily="2" charset="2"/>
              </a:rPr>
              <a:t>apotheosis</a:t>
            </a:r>
            <a:r>
              <a:rPr lang="fr-FR" dirty="0">
                <a:latin typeface="Times New Roman" panose="02020603050405020304" pitchFamily="18" charset="0"/>
                <a:cs typeface="Times New Roman" panose="02020603050405020304" pitchFamily="18" charset="0"/>
                <a:sym typeface="Wingdings" pitchFamily="2" charset="2"/>
              </a:rPr>
              <a:t> </a:t>
            </a:r>
          </a:p>
          <a:p>
            <a:pPr marL="285750" indent="-285750">
              <a:buFont typeface="Wingdings" pitchFamily="2" charset="2"/>
              <a:buChar char="Ø"/>
            </a:pPr>
            <a:endParaRPr lang="fr-FR" dirty="0">
              <a:latin typeface="Times New Roman" panose="02020603050405020304" pitchFamily="18" charset="0"/>
              <a:cs typeface="Times New Roman" panose="02020603050405020304" pitchFamily="18" charset="0"/>
              <a:sym typeface="Wingdings" pitchFamily="2" charset="2"/>
            </a:endParaRPr>
          </a:p>
          <a:p>
            <a:pPr marL="285750" indent="-285750">
              <a:buFont typeface="Wingdings" pitchFamily="2" charset="2"/>
              <a:buChar char="Ø"/>
            </a:pPr>
            <a:r>
              <a:rPr lang="en-AU" dirty="0">
                <a:latin typeface="Times New Roman" panose="02020603050405020304" pitchFamily="18" charset="0"/>
                <a:cs typeface="Times New Roman" panose="02020603050405020304" pitchFamily="18" charset="0"/>
                <a:sym typeface="Wingdings" pitchFamily="2" charset="2"/>
              </a:rPr>
              <a:t>Simultaneous expansion, in the second and third centuries, of the category of “heroes” to the deceased</a:t>
            </a:r>
          </a:p>
          <a:p>
            <a:endParaRPr lang="fr-FR" dirty="0">
              <a:latin typeface="Times New Roman" panose="02020603050405020304" pitchFamily="18" charset="0"/>
              <a:cs typeface="Times New Roman" panose="02020603050405020304" pitchFamily="18" charset="0"/>
              <a:sym typeface="Wingdings" pitchFamily="2" charset="2"/>
            </a:endParaRPr>
          </a:p>
          <a:p>
            <a:pPr marL="285750" indent="-285750">
              <a:buFont typeface="Wingdings" pitchFamily="2" charset="2"/>
              <a:buChar char="Ø"/>
            </a:pPr>
            <a:r>
              <a:rPr lang="fr-FR" dirty="0">
                <a:latin typeface="Times New Roman" panose="02020603050405020304" pitchFamily="18" charset="0"/>
                <a:cs typeface="Times New Roman" panose="02020603050405020304" pitchFamily="18" charset="0"/>
                <a:sym typeface="Wingdings" pitchFamily="2" charset="2"/>
              </a:rPr>
              <a:t>Divine </a:t>
            </a:r>
            <a:r>
              <a:rPr lang="fr-FR" dirty="0" err="1">
                <a:latin typeface="Times New Roman" panose="02020603050405020304" pitchFamily="18" charset="0"/>
                <a:cs typeface="Times New Roman" panose="02020603050405020304" pitchFamily="18" charset="0"/>
                <a:sym typeface="Wingdings" pitchFamily="2" charset="2"/>
              </a:rPr>
              <a:t>cult</a:t>
            </a:r>
            <a:r>
              <a:rPr lang="fr-FR" dirty="0">
                <a:latin typeface="Times New Roman" panose="02020603050405020304" pitchFamily="18" charset="0"/>
                <a:cs typeface="Times New Roman" panose="02020603050405020304" pitchFamily="18" charset="0"/>
                <a:sym typeface="Wingdings" pitchFamily="2" charset="2"/>
              </a:rPr>
              <a:t> of </a:t>
            </a:r>
            <a:r>
              <a:rPr lang="fr-FR" dirty="0" err="1">
                <a:latin typeface="Times New Roman" panose="02020603050405020304" pitchFamily="18" charset="0"/>
                <a:cs typeface="Times New Roman" panose="02020603050405020304" pitchFamily="18" charset="0"/>
                <a:sym typeface="Wingdings" pitchFamily="2" charset="2"/>
              </a:rPr>
              <a:t>Antinous</a:t>
            </a:r>
            <a:endParaRPr lang="fr-FR"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fr-FR" dirty="0"/>
          </a:p>
        </p:txBody>
      </p:sp>
    </p:spTree>
    <p:extLst>
      <p:ext uri="{BB962C8B-B14F-4D97-AF65-F5344CB8AC3E}">
        <p14:creationId xmlns:p14="http://schemas.microsoft.com/office/powerpoint/2010/main" val="610253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D320C8-17DE-A941-BD7E-39CF31FA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180" y="5988497"/>
            <a:ext cx="2817709" cy="760040"/>
          </a:xfrm>
          <a:prstGeom prst="rect">
            <a:avLst/>
          </a:prstGeom>
          <a:effectLst>
            <a:outerShdw blurRad="63500" sx="102000" sy="102000" algn="ctr" rotWithShape="0">
              <a:prstClr val="black">
                <a:alpha val="40000"/>
              </a:prstClr>
            </a:outerShdw>
            <a:softEdge rad="31750"/>
          </a:effectLst>
        </p:spPr>
      </p:pic>
      <p:sp>
        <p:nvSpPr>
          <p:cNvPr id="13" name="ZoneTexte 12">
            <a:extLst>
              <a:ext uri="{FF2B5EF4-FFF2-40B4-BE49-F238E27FC236}">
                <a16:creationId xmlns:a16="http://schemas.microsoft.com/office/drawing/2014/main" id="{9ACBBC14-0604-4A4D-8919-4E60B5A6FF50}"/>
              </a:ext>
            </a:extLst>
          </p:cNvPr>
          <p:cNvSpPr txBox="1"/>
          <p:nvPr/>
        </p:nvSpPr>
        <p:spPr>
          <a:xfrm>
            <a:off x="177112" y="3477839"/>
            <a:ext cx="7653821" cy="800219"/>
          </a:xfrm>
          <a:prstGeom prst="rect">
            <a:avLst/>
          </a:prstGeom>
          <a:noFill/>
        </p:spPr>
        <p:txBody>
          <a:bodyPr wrap="square" rtlCol="0">
            <a:spAutoFit/>
          </a:bodyPr>
          <a:lstStyle/>
          <a:p>
            <a:pPr algn="ctr"/>
            <a:r>
              <a:rPr lang="fr-FR" sz="1600" b="1" dirty="0">
                <a:cs typeface="Times New Roman" panose="02020603050405020304" pitchFamily="18" charset="0"/>
              </a:rPr>
              <a:t>Luca </a:t>
            </a:r>
            <a:r>
              <a:rPr lang="fr-FR" sz="1600" b="1" cap="small" dirty="0" err="1">
                <a:cs typeface="Times New Roman" panose="02020603050405020304" pitchFamily="18" charset="0"/>
              </a:rPr>
              <a:t>Lorenzon</a:t>
            </a:r>
            <a:r>
              <a:rPr lang="fr-FR" sz="1600" b="1" dirty="0">
                <a:cs typeface="Times New Roman" panose="02020603050405020304" pitchFamily="18" charset="0"/>
              </a:rPr>
              <a:t> </a:t>
            </a:r>
            <a:r>
              <a:rPr lang="fr-FR" sz="1600" dirty="0">
                <a:cs typeface="Times New Roman" panose="02020603050405020304" pitchFamily="18" charset="0"/>
              </a:rPr>
              <a:t>- </a:t>
            </a:r>
            <a:r>
              <a:rPr lang="fr-FR" sz="1400" dirty="0">
                <a:cs typeface="Times New Roman" panose="02020603050405020304" pitchFamily="18" charset="0"/>
              </a:rPr>
              <a:t>aspirant FRS-F.N.R.S., </a:t>
            </a:r>
            <a:r>
              <a:rPr lang="fr-FR" sz="1400" dirty="0" err="1">
                <a:cs typeface="Times New Roman" panose="02020603050405020304" pitchFamily="18" charset="0"/>
              </a:rPr>
              <a:t>ULiège</a:t>
            </a:r>
            <a:r>
              <a:rPr lang="fr-FR" sz="1400" dirty="0">
                <a:cs typeface="Times New Roman" panose="02020603050405020304" pitchFamily="18" charset="0"/>
              </a:rPr>
              <a:t> (</a:t>
            </a:r>
            <a:r>
              <a:rPr lang="fr-FR" sz="1400" u="sng" dirty="0" err="1">
                <a:cs typeface="Times New Roman" panose="02020603050405020304" pitchFamily="18" charset="0"/>
              </a:rPr>
              <a:t>luca.lorenzon@uliege.be</a:t>
            </a:r>
            <a:r>
              <a:rPr lang="fr-FR" sz="1400" dirty="0">
                <a:cs typeface="Times New Roman" panose="02020603050405020304" pitchFamily="18" charset="0"/>
              </a:rPr>
              <a:t>)</a:t>
            </a:r>
          </a:p>
          <a:p>
            <a:pPr algn="ctr"/>
            <a:endParaRPr lang="fr-FR" sz="1400" dirty="0">
              <a:cs typeface="Times New Roman" panose="02020603050405020304" pitchFamily="18" charset="0"/>
            </a:endParaRPr>
          </a:p>
          <a:p>
            <a:pPr algn="ctr"/>
            <a:endParaRPr lang="fr-FR" sz="1600" dirty="0"/>
          </a:p>
        </p:txBody>
      </p:sp>
      <p:sp>
        <p:nvSpPr>
          <p:cNvPr id="14" name="ZoneTexte 13">
            <a:extLst>
              <a:ext uri="{FF2B5EF4-FFF2-40B4-BE49-F238E27FC236}">
                <a16:creationId xmlns:a16="http://schemas.microsoft.com/office/drawing/2014/main" id="{23D6C6F2-896D-CD4A-85EA-197BF7321CA1}"/>
              </a:ext>
            </a:extLst>
          </p:cNvPr>
          <p:cNvSpPr txBox="1"/>
          <p:nvPr/>
        </p:nvSpPr>
        <p:spPr>
          <a:xfrm>
            <a:off x="439870" y="2009099"/>
            <a:ext cx="7771120" cy="523220"/>
          </a:xfrm>
          <a:prstGeom prst="rect">
            <a:avLst/>
          </a:prstGeom>
          <a:noFill/>
        </p:spPr>
        <p:txBody>
          <a:bodyPr wrap="square" rtlCol="0">
            <a:spAutoFit/>
          </a:bodyPr>
          <a:lstStyle/>
          <a:p>
            <a:pPr algn="ctr"/>
            <a:r>
              <a:rPr lang="en-GB" sz="2800" b="1" dirty="0">
                <a:latin typeface="+mj-lt"/>
                <a:cs typeface="Times New Roman" panose="02020603050405020304" pitchFamily="18" charset="0"/>
              </a:rPr>
              <a:t>Thank you for your attention !</a:t>
            </a:r>
            <a:endParaRPr lang="en-GB" b="1" dirty="0">
              <a:latin typeface="+mj-lt"/>
              <a:cs typeface="Times New Roman" panose="02020603050405020304" pitchFamily="18" charset="0"/>
            </a:endParaRPr>
          </a:p>
        </p:txBody>
      </p:sp>
      <p:pic>
        <p:nvPicPr>
          <p:cNvPr id="11" name="Image 10">
            <a:extLst>
              <a:ext uri="{FF2B5EF4-FFF2-40B4-BE49-F238E27FC236}">
                <a16:creationId xmlns:a16="http://schemas.microsoft.com/office/drawing/2014/main" id="{C5FB6344-8C06-C440-9056-B515D67E4240}"/>
              </a:ext>
            </a:extLst>
          </p:cNvPr>
          <p:cNvPicPr>
            <a:picLocks noChangeAspect="1"/>
          </p:cNvPicPr>
          <p:nvPr/>
        </p:nvPicPr>
        <p:blipFill rotWithShape="1">
          <a:blip r:embed="rId3"/>
          <a:srcRect t="2280" r="6" b="9368"/>
          <a:stretch/>
        </p:blipFill>
        <p:spPr>
          <a:xfrm>
            <a:off x="6944383" y="5910462"/>
            <a:ext cx="812252" cy="797962"/>
          </a:xfrm>
          <a:custGeom>
            <a:avLst/>
            <a:gdLst/>
            <a:ahLst/>
            <a:cxnLst/>
            <a:rect l="l" t="t" r="r" b="b"/>
            <a:pathLst>
              <a:path w="2034550" h="1797684">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ln w="63500">
            <a:solidFill>
              <a:schemeClr val="tx1">
                <a:alpha val="80000"/>
              </a:schemeClr>
            </a:solidFill>
          </a:ln>
          <a:effectLst>
            <a:glow rad="127000">
              <a:schemeClr val="accent1">
                <a:alpha val="82000"/>
              </a:schemeClr>
            </a:glow>
          </a:effectLst>
        </p:spPr>
      </p:pic>
      <p:sp>
        <p:nvSpPr>
          <p:cNvPr id="4" name="ZoneTexte 3">
            <a:extLst>
              <a:ext uri="{FF2B5EF4-FFF2-40B4-BE49-F238E27FC236}">
                <a16:creationId xmlns:a16="http://schemas.microsoft.com/office/drawing/2014/main" id="{23BAA0B5-142E-AF48-A073-536CBA0092A2}"/>
              </a:ext>
            </a:extLst>
          </p:cNvPr>
          <p:cNvSpPr txBox="1"/>
          <p:nvPr/>
        </p:nvSpPr>
        <p:spPr>
          <a:xfrm>
            <a:off x="802378" y="4339490"/>
            <a:ext cx="7539243" cy="584775"/>
          </a:xfrm>
          <a:prstGeom prst="rect">
            <a:avLst/>
          </a:prstGeom>
          <a:noFill/>
        </p:spPr>
        <p:txBody>
          <a:bodyPr wrap="none" rtlCol="0">
            <a:spAutoFit/>
          </a:bodyPr>
          <a:lstStyle/>
          <a:p>
            <a:r>
              <a:rPr lang="fr-BE" b="1" dirty="0"/>
              <a:t>the 11th Day on </a:t>
            </a:r>
            <a:r>
              <a:rPr lang="fr-BE" b="1" dirty="0" err="1"/>
              <a:t>Belgian</a:t>
            </a:r>
            <a:r>
              <a:rPr lang="fr-BE" b="1" dirty="0"/>
              <a:t> </a:t>
            </a:r>
            <a:r>
              <a:rPr lang="fr-BE" b="1" dirty="0" err="1"/>
              <a:t>Archaeological</a:t>
            </a:r>
            <a:r>
              <a:rPr lang="fr-BE" b="1" dirty="0"/>
              <a:t> </a:t>
            </a:r>
            <a:r>
              <a:rPr lang="fr-BE" b="1" dirty="0" err="1"/>
              <a:t>Research</a:t>
            </a:r>
            <a:r>
              <a:rPr lang="fr-BE" b="1" dirty="0"/>
              <a:t> in the Ancient Greek World </a:t>
            </a:r>
            <a:endParaRPr lang="fr-BE" sz="1400" dirty="0"/>
          </a:p>
          <a:p>
            <a:pPr algn="ctr"/>
            <a:r>
              <a:rPr lang="fr-FR" sz="1400" dirty="0">
                <a:cs typeface="Times New Roman" panose="02020603050405020304" pitchFamily="18" charset="0"/>
              </a:rPr>
              <a:t>10 décembre 2021 – Musées royaux d’art et d’Histoire</a:t>
            </a:r>
          </a:p>
        </p:txBody>
      </p:sp>
      <p:pic>
        <p:nvPicPr>
          <p:cNvPr id="6" name="Image 5">
            <a:extLst>
              <a:ext uri="{FF2B5EF4-FFF2-40B4-BE49-F238E27FC236}">
                <a16:creationId xmlns:a16="http://schemas.microsoft.com/office/drawing/2014/main" id="{5A5EA66A-25CE-F943-9F18-4075DFD05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5" y="6169099"/>
            <a:ext cx="1667654" cy="398838"/>
          </a:xfrm>
          <a:prstGeom prst="rect">
            <a:avLst/>
          </a:prstGeom>
        </p:spPr>
      </p:pic>
      <p:pic>
        <p:nvPicPr>
          <p:cNvPr id="8" name="Image 7">
            <a:extLst>
              <a:ext uri="{FF2B5EF4-FFF2-40B4-BE49-F238E27FC236}">
                <a16:creationId xmlns:a16="http://schemas.microsoft.com/office/drawing/2014/main" id="{ED2E9234-9FAD-B240-A420-7249A356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119" y="5869786"/>
            <a:ext cx="900934" cy="900934"/>
          </a:xfrm>
          <a:prstGeom prst="ellipse">
            <a:avLst/>
          </a:prstGeom>
        </p:spPr>
      </p:pic>
    </p:spTree>
    <p:extLst>
      <p:ext uri="{BB962C8B-B14F-4D97-AF65-F5344CB8AC3E}">
        <p14:creationId xmlns:p14="http://schemas.microsoft.com/office/powerpoint/2010/main" val="452288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8FDCF46-19F5-F84D-A69A-7823C0068D28}"/>
              </a:ext>
            </a:extLst>
          </p:cNvPr>
          <p:cNvSpPr txBox="1"/>
          <p:nvPr/>
        </p:nvSpPr>
        <p:spPr>
          <a:xfrm>
            <a:off x="457199" y="707477"/>
            <a:ext cx="7784308" cy="6640279"/>
          </a:xfrm>
          <a:prstGeom prst="rect">
            <a:avLst/>
          </a:prstGeom>
          <a:noFill/>
        </p:spPr>
        <p:txBody>
          <a:bodyPr wrap="square" rtlCol="0">
            <a:spAutoFit/>
          </a:bodyPr>
          <a:lstStyle/>
          <a:p>
            <a:endParaRPr lang="fr-FR" sz="1600" dirty="0">
              <a:latin typeface="Times New Roman" panose="02020603050405020304" pitchFamily="18" charset="0"/>
              <a:cs typeface="Times New Roman" panose="02020603050405020304" pitchFamily="18" charset="0"/>
            </a:endParaRPr>
          </a:p>
          <a:p>
            <a:endParaRPr lang="fr-FR" sz="1600" dirty="0">
              <a:latin typeface="Times New Roman" panose="02020603050405020304" pitchFamily="18" charset="0"/>
              <a:cs typeface="Times New Roman" panose="02020603050405020304" pitchFamily="18" charset="0"/>
            </a:endParaRPr>
          </a:p>
          <a:p>
            <a:r>
              <a:rPr lang="fr-FR" sz="2200" dirty="0" err="1">
                <a:latin typeface="Times New Roman" panose="02020603050405020304" pitchFamily="18" charset="0"/>
                <a:cs typeface="Times New Roman" panose="02020603050405020304" pitchFamily="18" charset="0"/>
              </a:rPr>
              <a:t>Plutarch</a:t>
            </a:r>
            <a:r>
              <a:rPr lang="fr-FR" sz="2200" dirty="0">
                <a:latin typeface="Times New Roman" panose="02020603050405020304" pitchFamily="18" charset="0"/>
                <a:cs typeface="Times New Roman" panose="02020603050405020304" pitchFamily="18" charset="0"/>
              </a:rPr>
              <a:t>, </a:t>
            </a:r>
            <a:r>
              <a:rPr lang="fr-FR" sz="2200" i="1" dirty="0">
                <a:latin typeface="Times New Roman" panose="02020603050405020304" pitchFamily="18" charset="0"/>
                <a:cs typeface="Times New Roman" panose="02020603050405020304" pitchFamily="18" charset="0"/>
              </a:rPr>
              <a:t>On the </a:t>
            </a:r>
            <a:r>
              <a:rPr lang="fr-FR" sz="2200" i="1" dirty="0" err="1">
                <a:latin typeface="Times New Roman" panose="02020603050405020304" pitchFamily="18" charset="0"/>
                <a:cs typeface="Times New Roman" panose="02020603050405020304" pitchFamily="18" charset="0"/>
              </a:rPr>
              <a:t>Failure</a:t>
            </a:r>
            <a:r>
              <a:rPr lang="fr-FR" sz="2200" i="1" dirty="0">
                <a:latin typeface="Times New Roman" panose="02020603050405020304" pitchFamily="18" charset="0"/>
                <a:cs typeface="Times New Roman" panose="02020603050405020304" pitchFamily="18" charset="0"/>
              </a:rPr>
              <a:t> of Oracles</a:t>
            </a:r>
            <a:r>
              <a:rPr lang="fr-FR" sz="2200" dirty="0">
                <a:latin typeface="Times New Roman" panose="02020603050405020304" pitchFamily="18" charset="0"/>
                <a:cs typeface="Times New Roman" panose="02020603050405020304" pitchFamily="18" charset="0"/>
              </a:rPr>
              <a:t>, 415b</a:t>
            </a:r>
          </a:p>
          <a:p>
            <a:pPr algn="just"/>
            <a:r>
              <a:rPr lang="el-GR" sz="2000" dirty="0" err="1">
                <a:latin typeface="Times New Roman" panose="02020603050405020304" pitchFamily="18" charset="0"/>
                <a:cs typeface="Times New Roman" panose="02020603050405020304" pitchFamily="18" charset="0"/>
              </a:rPr>
              <a:t>Ἡσίοδος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δὲ</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καθαρῶς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καὶ</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διωρισμένως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πρῶτος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ἐξέθηκε</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τῶν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λογικῶν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τέσσαρα</a:t>
            </a:r>
            <a:r>
              <a:rPr lang="el-GR" sz="2000" dirty="0">
                <a:latin typeface="Times New Roman" panose="02020603050405020304" pitchFamily="18" charset="0"/>
                <a:cs typeface="Times New Roman" panose="02020603050405020304" pitchFamily="18" charset="0"/>
              </a:rPr>
              <a:t> γένη, </a:t>
            </a:r>
            <a:r>
              <a:rPr lang="el-GR" sz="2000" dirty="0" err="1">
                <a:latin typeface="Times New Roman" panose="02020603050405020304" pitchFamily="18" charset="0"/>
                <a:cs typeface="Times New Roman" panose="02020603050405020304" pitchFamily="18" charset="0"/>
              </a:rPr>
              <a:t>θεοὺς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εἶτα</a:t>
            </a:r>
            <a:r>
              <a:rPr lang="el-GR" sz="2000" dirty="0">
                <a:latin typeface="Times New Roman" panose="02020603050405020304" pitchFamily="18" charset="0"/>
                <a:cs typeface="Times New Roman" panose="02020603050405020304" pitchFamily="18" charset="0"/>
              </a:rPr>
              <a:t> δαίμονας </a:t>
            </a:r>
            <a:r>
              <a:rPr lang="el-GR" sz="2000" dirty="0" err="1">
                <a:latin typeface="Times New Roman" panose="02020603050405020304" pitchFamily="18" charset="0"/>
                <a:cs typeface="Times New Roman" panose="02020603050405020304" pitchFamily="18" charset="0"/>
              </a:rPr>
              <a:t>εἶθ</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ἥρωας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τὸ</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δ’ἐπὶ</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πᾶσιν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ἀνθρώπους</a:t>
            </a:r>
            <a:r>
              <a:rPr lang="nl-BE" sz="2000" dirty="0">
                <a:latin typeface="Times New Roman" panose="02020603050405020304" pitchFamily="18" charset="0"/>
                <a:cs typeface="Times New Roman" panose="02020603050405020304" pitchFamily="18" charset="0"/>
              </a:rPr>
              <a:t>. </a:t>
            </a:r>
          </a:p>
          <a:p>
            <a:pPr algn="just"/>
            <a:endParaRPr lang="fr-FR" sz="2200" dirty="0">
              <a:latin typeface="Times New Roman" panose="02020603050405020304" pitchFamily="18" charset="0"/>
              <a:cs typeface="Times New Roman" panose="02020603050405020304" pitchFamily="18" charset="0"/>
            </a:endParaRPr>
          </a:p>
          <a:p>
            <a:pPr algn="just"/>
            <a:r>
              <a:rPr lang="fr-FR" sz="2200" dirty="0" err="1">
                <a:latin typeface="Times New Roman" panose="02020603050405020304" pitchFamily="18" charset="0"/>
                <a:cs typeface="Times New Roman" panose="02020603050405020304" pitchFamily="18" charset="0"/>
              </a:rPr>
              <a:t>Hesiod</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clearly</a:t>
            </a:r>
            <a:r>
              <a:rPr lang="fr-FR" sz="2200" dirty="0">
                <a:latin typeface="Times New Roman" panose="02020603050405020304" pitchFamily="18" charset="0"/>
                <a:cs typeface="Times New Roman" panose="02020603050405020304" pitchFamily="18" charset="0"/>
              </a:rPr>
              <a:t> and </a:t>
            </a:r>
            <a:r>
              <a:rPr lang="fr-FR" sz="2200" dirty="0" err="1">
                <a:latin typeface="Times New Roman" panose="02020603050405020304" pitchFamily="18" charset="0"/>
                <a:cs typeface="Times New Roman" panose="02020603050405020304" pitchFamily="18" charset="0"/>
              </a:rPr>
              <a:t>distinctly</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established</a:t>
            </a:r>
            <a:r>
              <a:rPr lang="fr-FR" sz="2200" dirty="0">
                <a:latin typeface="Times New Roman" panose="02020603050405020304" pitchFamily="18" charset="0"/>
                <a:cs typeface="Times New Roman" panose="02020603050405020304" pitchFamily="18" charset="0"/>
              </a:rPr>
              <a:t> a classification of rational </a:t>
            </a:r>
            <a:r>
              <a:rPr lang="fr-FR" sz="2200" dirty="0" err="1">
                <a:latin typeface="Times New Roman" panose="02020603050405020304" pitchFamily="18" charset="0"/>
                <a:cs typeface="Times New Roman" panose="02020603050405020304" pitchFamily="18" charset="0"/>
              </a:rPr>
              <a:t>beings</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into</a:t>
            </a:r>
            <a:r>
              <a:rPr lang="fr-FR" sz="2200" dirty="0">
                <a:latin typeface="Times New Roman" panose="02020603050405020304" pitchFamily="18" charset="0"/>
                <a:cs typeface="Times New Roman" panose="02020603050405020304" pitchFamily="18" charset="0"/>
              </a:rPr>
              <a:t> four </a:t>
            </a:r>
            <a:r>
              <a:rPr lang="fr-FR" sz="2200" dirty="0" err="1">
                <a:latin typeface="Times New Roman" panose="02020603050405020304" pitchFamily="18" charset="0"/>
                <a:cs typeface="Times New Roman" panose="02020603050405020304" pitchFamily="18" charset="0"/>
              </a:rPr>
              <a:t>categories</a:t>
            </a:r>
            <a:r>
              <a:rPr lang="fr-FR" sz="2200" dirty="0">
                <a:latin typeface="Times New Roman" panose="02020603050405020304" pitchFamily="18" charset="0"/>
                <a:cs typeface="Times New Roman" panose="02020603050405020304" pitchFamily="18" charset="0"/>
              </a:rPr>
              <a:t>: first the </a:t>
            </a:r>
            <a:r>
              <a:rPr lang="fr-FR" sz="2200" dirty="0" err="1">
                <a:latin typeface="Times New Roman" panose="02020603050405020304" pitchFamily="18" charset="0"/>
                <a:cs typeface="Times New Roman" panose="02020603050405020304" pitchFamily="18" charset="0"/>
              </a:rPr>
              <a:t>gods</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then</a:t>
            </a:r>
            <a:r>
              <a:rPr lang="fr-FR" sz="2200" dirty="0">
                <a:latin typeface="Times New Roman" panose="02020603050405020304" pitchFamily="18" charset="0"/>
                <a:cs typeface="Times New Roman" panose="02020603050405020304" pitchFamily="18" charset="0"/>
              </a:rPr>
              <a:t> the </a:t>
            </a:r>
            <a:r>
              <a:rPr lang="fr-FR" sz="2200" i="1" dirty="0" err="1">
                <a:latin typeface="Times New Roman" panose="02020603050405020304" pitchFamily="18" charset="0"/>
                <a:cs typeface="Times New Roman" panose="02020603050405020304" pitchFamily="18" charset="0"/>
              </a:rPr>
              <a:t>daimones</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then</a:t>
            </a:r>
            <a:r>
              <a:rPr lang="fr-FR" sz="2200" dirty="0">
                <a:latin typeface="Times New Roman" panose="02020603050405020304" pitchFamily="18" charset="0"/>
                <a:cs typeface="Times New Roman" panose="02020603050405020304" pitchFamily="18" charset="0"/>
              </a:rPr>
              <a:t> the </a:t>
            </a:r>
            <a:r>
              <a:rPr lang="fr-FR" sz="2200" dirty="0" err="1">
                <a:latin typeface="Times New Roman" panose="02020603050405020304" pitchFamily="18" charset="0"/>
                <a:cs typeface="Times New Roman" panose="02020603050405020304" pitchFamily="18" charset="0"/>
              </a:rPr>
              <a:t>heroes</a:t>
            </a:r>
            <a:r>
              <a:rPr lang="fr-FR" sz="2200" dirty="0">
                <a:latin typeface="Times New Roman" panose="02020603050405020304" pitchFamily="18" charset="0"/>
                <a:cs typeface="Times New Roman" panose="02020603050405020304" pitchFamily="18" charset="0"/>
              </a:rPr>
              <a:t> and </a:t>
            </a:r>
            <a:r>
              <a:rPr lang="fr-FR" sz="2200" dirty="0" err="1">
                <a:latin typeface="Times New Roman" panose="02020603050405020304" pitchFamily="18" charset="0"/>
                <a:cs typeface="Times New Roman" panose="02020603050405020304" pitchFamily="18" charset="0"/>
              </a:rPr>
              <a:t>finally</a:t>
            </a:r>
            <a:r>
              <a:rPr lang="fr-FR" sz="2200" dirty="0">
                <a:latin typeface="Times New Roman" panose="02020603050405020304" pitchFamily="18" charset="0"/>
                <a:cs typeface="Times New Roman" panose="02020603050405020304" pitchFamily="18" charset="0"/>
              </a:rPr>
              <a:t> the men.</a:t>
            </a:r>
          </a:p>
          <a:p>
            <a:pPr algn="just"/>
            <a:endParaRPr lang="fr-FR" sz="2200" dirty="0">
              <a:latin typeface="Times New Roman" panose="02020603050405020304" pitchFamily="18" charset="0"/>
              <a:cs typeface="Times New Roman" panose="02020603050405020304" pitchFamily="18" charset="0"/>
            </a:endParaRPr>
          </a:p>
          <a:p>
            <a:pPr marL="214313" indent="-214313">
              <a:buFont typeface="Wingdings" pitchFamily="2" charset="2"/>
              <a:buChar char="Ø"/>
            </a:pPr>
            <a:r>
              <a:rPr lang="fr-FR" sz="2200" dirty="0">
                <a:latin typeface="Times New Roman" panose="02020603050405020304" pitchFamily="18" charset="0"/>
                <a:cs typeface="Times New Roman" panose="02020603050405020304" pitchFamily="18" charset="0"/>
              </a:rPr>
              <a:t> Men</a:t>
            </a:r>
          </a:p>
          <a:p>
            <a:endParaRPr lang="fr-FR" sz="2200" dirty="0">
              <a:latin typeface="Times New Roman" panose="02020603050405020304" pitchFamily="18" charset="0"/>
              <a:cs typeface="Times New Roman" panose="02020603050405020304" pitchFamily="18" charset="0"/>
            </a:endParaRPr>
          </a:p>
          <a:p>
            <a:pPr marL="214313" indent="-214313">
              <a:buFont typeface="Wingdings" pitchFamily="2" charset="2"/>
              <a:buChar char="Ø"/>
            </a:pPr>
            <a:r>
              <a:rPr lang="fr-FR" sz="2200" dirty="0">
                <a:latin typeface="Times New Roman" panose="02020603050405020304" pitchFamily="18" charset="0"/>
                <a:cs typeface="Times New Roman" panose="02020603050405020304" pitchFamily="18" charset="0"/>
              </a:rPr>
              <a:t> Heroes</a:t>
            </a:r>
          </a:p>
          <a:p>
            <a:r>
              <a:rPr lang="fr-FR" sz="2200" dirty="0">
                <a:latin typeface="Times New Roman" panose="02020603050405020304" pitchFamily="18" charset="0"/>
                <a:cs typeface="Times New Roman" panose="02020603050405020304" pitchFamily="18" charset="0"/>
              </a:rPr>
              <a:t> </a:t>
            </a:r>
          </a:p>
          <a:p>
            <a:pPr marL="214313" indent="-214313">
              <a:buFont typeface="Wingdings" pitchFamily="2" charset="2"/>
              <a:buChar char="Ø"/>
            </a:pP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Gods</a:t>
            </a:r>
            <a:r>
              <a:rPr lang="fr-FR" sz="2200" dirty="0">
                <a:latin typeface="Times New Roman" panose="02020603050405020304" pitchFamily="18" charset="0"/>
                <a:cs typeface="Times New Roman" panose="02020603050405020304" pitchFamily="18" charset="0"/>
              </a:rPr>
              <a:t> </a:t>
            </a:r>
          </a:p>
          <a:p>
            <a:pPr marL="214313" indent="-214313">
              <a:buFont typeface="Wingdings" pitchFamily="2" charset="2"/>
              <a:buChar char="Ø"/>
            </a:pPr>
            <a:endParaRPr lang="fr-FR" sz="2200" dirty="0">
              <a:latin typeface="Times New Roman" panose="02020603050405020304" pitchFamily="18" charset="0"/>
              <a:cs typeface="Times New Roman" panose="02020603050405020304" pitchFamily="18" charset="0"/>
            </a:endParaRPr>
          </a:p>
          <a:p>
            <a:pPr marL="214313" indent="-214313">
              <a:buFont typeface="Wingdings" pitchFamily="2" charset="2"/>
              <a:buChar char="v"/>
            </a:pPr>
            <a:r>
              <a:rPr lang="fr-FR" sz="2200" dirty="0">
                <a:latin typeface="Times New Roman" panose="02020603050405020304" pitchFamily="18" charset="0"/>
                <a:cs typeface="Times New Roman" panose="02020603050405020304" pitchFamily="18" charset="0"/>
              </a:rPr>
              <a:t> </a:t>
            </a:r>
            <a:r>
              <a:rPr lang="fr-FR" sz="2200" i="1" dirty="0" err="1">
                <a:latin typeface="Times New Roman" panose="02020603050405020304" pitchFamily="18" charset="0"/>
                <a:cs typeface="Times New Roman" panose="02020603050405020304" pitchFamily="18" charset="0"/>
              </a:rPr>
              <a:t>Daimones</a:t>
            </a:r>
            <a:endParaRPr lang="fr-FR" sz="2200" i="1" dirty="0">
              <a:latin typeface="Times New Roman" panose="02020603050405020304" pitchFamily="18" charset="0"/>
              <a:cs typeface="Times New Roman" panose="02020603050405020304" pitchFamily="18" charset="0"/>
            </a:endParaRPr>
          </a:p>
          <a:p>
            <a:endParaRPr lang="fr-FR" sz="1350" dirty="0">
              <a:latin typeface="Times New Roman" panose="02020603050405020304" pitchFamily="18" charset="0"/>
              <a:cs typeface="Times New Roman" panose="02020603050405020304" pitchFamily="18" charset="0"/>
            </a:endParaRPr>
          </a:p>
          <a:p>
            <a:endParaRPr lang="fr-FR" sz="1350" dirty="0">
              <a:latin typeface="Times New Roman" panose="02020603050405020304" pitchFamily="18" charset="0"/>
              <a:cs typeface="Times New Roman" panose="02020603050405020304" pitchFamily="18" charset="0"/>
            </a:endParaRPr>
          </a:p>
          <a:p>
            <a:endParaRPr lang="fr-FR" sz="1350" dirty="0">
              <a:latin typeface="Times New Roman" panose="02020603050405020304" pitchFamily="18" charset="0"/>
              <a:cs typeface="Times New Roman" panose="02020603050405020304" pitchFamily="18" charset="0"/>
            </a:endParaRPr>
          </a:p>
          <a:p>
            <a:endParaRPr lang="fr-FR" sz="1350" dirty="0">
              <a:latin typeface="Times New Roman" panose="02020603050405020304" pitchFamily="18" charset="0"/>
              <a:cs typeface="Times New Roman" panose="02020603050405020304" pitchFamily="18" charset="0"/>
            </a:endParaRPr>
          </a:p>
          <a:p>
            <a:endParaRPr lang="fr-FR" sz="1350" dirty="0">
              <a:latin typeface="Times New Roman" panose="02020603050405020304" pitchFamily="18" charset="0"/>
              <a:cs typeface="Times New Roman" panose="02020603050405020304" pitchFamily="18" charset="0"/>
            </a:endParaRPr>
          </a:p>
        </p:txBody>
      </p:sp>
      <p:sp>
        <p:nvSpPr>
          <p:cNvPr id="3" name="Titre 1"/>
          <p:cNvSpPr txBox="1">
            <a:spLocks/>
          </p:cNvSpPr>
          <p:nvPr/>
        </p:nvSpPr>
        <p:spPr>
          <a:xfrm>
            <a:off x="457200" y="274638"/>
            <a:ext cx="7620000" cy="882473"/>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AU" sz="4000" dirty="0">
                <a:solidFill>
                  <a:srgbClr val="675E47"/>
                </a:solidFill>
                <a:latin typeface="Times New Roman"/>
                <a:cs typeface="Times New Roman"/>
              </a:rPr>
              <a:t>Categorizing the divine</a:t>
            </a:r>
          </a:p>
        </p:txBody>
      </p:sp>
    </p:spTree>
    <p:extLst>
      <p:ext uri="{BB962C8B-B14F-4D97-AF65-F5344CB8AC3E}">
        <p14:creationId xmlns:p14="http://schemas.microsoft.com/office/powerpoint/2010/main" val="3278535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E549D5F-DE66-594F-ADD4-104FE3B8B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34" y="1142579"/>
            <a:ext cx="2639088" cy="5361027"/>
          </a:xfrm>
          <a:prstGeom prst="rect">
            <a:avLst/>
          </a:prstGeom>
          <a:effectLst>
            <a:glow rad="127000">
              <a:schemeClr val="accent1">
                <a:alpha val="25000"/>
              </a:schemeClr>
            </a:glow>
            <a:outerShdw blurRad="50800" sx="1000" sy="1000" algn="ctr" rotWithShape="0">
              <a:srgbClr val="000000"/>
            </a:outerShdw>
            <a:reflection endPos="0" dist="50800" dir="5400000" sy="-100000" algn="bl" rotWithShape="0"/>
          </a:effectLst>
        </p:spPr>
      </p:pic>
      <p:sp>
        <p:nvSpPr>
          <p:cNvPr id="4" name="ZoneTexte 3">
            <a:extLst>
              <a:ext uri="{FF2B5EF4-FFF2-40B4-BE49-F238E27FC236}">
                <a16:creationId xmlns:a16="http://schemas.microsoft.com/office/drawing/2014/main" id="{DCA40228-8225-BC49-8CE3-54435DCC8845}"/>
              </a:ext>
            </a:extLst>
          </p:cNvPr>
          <p:cNvSpPr txBox="1"/>
          <p:nvPr/>
        </p:nvSpPr>
        <p:spPr>
          <a:xfrm>
            <a:off x="0" y="6469778"/>
            <a:ext cx="4532713" cy="307777"/>
          </a:xfrm>
          <a:prstGeom prst="rect">
            <a:avLst/>
          </a:prstGeom>
          <a:noFill/>
        </p:spPr>
        <p:txBody>
          <a:bodyPr wrap="square" rtlCol="0">
            <a:spAutoFit/>
          </a:bodyPr>
          <a:lstStyle/>
          <a:p>
            <a:r>
              <a:rPr lang="fr-FR" sz="1400" dirty="0" err="1">
                <a:latin typeface="Times New Roman" panose="02020603050405020304" pitchFamily="18" charset="0"/>
                <a:cs typeface="Times New Roman" panose="02020603050405020304" pitchFamily="18" charset="0"/>
              </a:rPr>
              <a:t>Metopes</a:t>
            </a:r>
            <a:r>
              <a:rPr lang="fr-FR" sz="1400" dirty="0">
                <a:latin typeface="Times New Roman" panose="02020603050405020304" pitchFamily="18" charset="0"/>
                <a:cs typeface="Times New Roman" panose="02020603050405020304" pitchFamily="18" charset="0"/>
              </a:rPr>
              <a:t> of the Temple of Zeus in Olympia, 5th </a:t>
            </a:r>
            <a:r>
              <a:rPr lang="fr-FR" sz="1400" dirty="0" err="1">
                <a:latin typeface="Times New Roman" panose="02020603050405020304" pitchFamily="18" charset="0"/>
                <a:cs typeface="Times New Roman" panose="02020603050405020304" pitchFamily="18" charset="0"/>
              </a:rPr>
              <a:t>century</a:t>
            </a:r>
            <a:r>
              <a:rPr lang="fr-FR" sz="1400" dirty="0">
                <a:latin typeface="Times New Roman" panose="02020603050405020304" pitchFamily="18" charset="0"/>
                <a:cs typeface="Times New Roman" panose="02020603050405020304" pitchFamily="18" charset="0"/>
              </a:rPr>
              <a:t> BC</a:t>
            </a:r>
          </a:p>
        </p:txBody>
      </p:sp>
      <p:pic>
        <p:nvPicPr>
          <p:cNvPr id="5" name="Picture 1" descr="page47image44431168">
            <a:extLst>
              <a:ext uri="{FF2B5EF4-FFF2-40B4-BE49-F238E27FC236}">
                <a16:creationId xmlns:a16="http://schemas.microsoft.com/office/drawing/2014/main" id="{1E4A2169-8419-ED44-ABDE-4DED80B32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873" y="1142579"/>
            <a:ext cx="4107938" cy="5717628"/>
          </a:xfrm>
          <a:prstGeom prst="rect">
            <a:avLst/>
          </a:prstGeom>
          <a:noFill/>
          <a:effectLst>
            <a:reflection endPos="65000" dist="50800" dir="5400000" sy="-100000" algn="bl" rotWithShape="0"/>
          </a:effectLst>
          <a:extLst>
            <a:ext uri="{909E8E84-426E-40dd-AFC4-6F175D3DCCD1}">
              <a14:hiddenFill xmlns=""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FE33921-21DA-0A4F-B780-C506E2196A1B}"/>
              </a:ext>
            </a:extLst>
          </p:cNvPr>
          <p:cNvSpPr txBox="1"/>
          <p:nvPr/>
        </p:nvSpPr>
        <p:spPr>
          <a:xfrm>
            <a:off x="4803228" y="5169504"/>
            <a:ext cx="2975495" cy="369332"/>
          </a:xfrm>
          <a:prstGeom prst="rect">
            <a:avLst/>
          </a:prstGeom>
          <a:noFill/>
        </p:spPr>
        <p:txBody>
          <a:bodyPr wrap="none" rtlCol="0">
            <a:spAutoFit/>
          </a:bodyPr>
          <a:lstStyle/>
          <a:p>
            <a:r>
              <a:rPr lang="fr-FR" dirty="0" err="1">
                <a:latin typeface="Times New Roman" panose="02020603050405020304" pitchFamily="18" charset="0"/>
                <a:cs typeface="Times New Roman" panose="02020603050405020304" pitchFamily="18" charset="0"/>
              </a:rPr>
              <a:t>Herakles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apotheosis</a:t>
            </a:r>
            <a:r>
              <a:rPr lang="fr-FR" dirty="0">
                <a:latin typeface="Times New Roman" panose="02020603050405020304" pitchFamily="18" charset="0"/>
                <a:cs typeface="Times New Roman" panose="02020603050405020304" pitchFamily="18" charset="0"/>
              </a:rPr>
              <a:t> (Louvre)</a:t>
            </a:r>
          </a:p>
        </p:txBody>
      </p:sp>
      <p:sp>
        <p:nvSpPr>
          <p:cNvPr id="7" name="Titre 1">
            <a:extLst>
              <a:ext uri="{FF2B5EF4-FFF2-40B4-BE49-F238E27FC236}">
                <a16:creationId xmlns:a16="http://schemas.microsoft.com/office/drawing/2014/main" id="{A754A93B-E6B9-6643-9C27-7DFBDC3E4706}"/>
              </a:ext>
            </a:extLst>
          </p:cNvPr>
          <p:cNvSpPr txBox="1">
            <a:spLocks/>
          </p:cNvSpPr>
          <p:nvPr/>
        </p:nvSpPr>
        <p:spPr>
          <a:xfrm>
            <a:off x="144391" y="-32790"/>
            <a:ext cx="7509641" cy="602976"/>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AU" sz="4000" dirty="0">
                <a:solidFill>
                  <a:srgbClr val="675E47"/>
                </a:solidFill>
                <a:latin typeface="Times New Roman"/>
                <a:cs typeface="Times New Roman"/>
              </a:rPr>
              <a:t>The fluidity of the categories</a:t>
            </a:r>
          </a:p>
        </p:txBody>
      </p:sp>
    </p:spTree>
    <p:extLst>
      <p:ext uri="{BB962C8B-B14F-4D97-AF65-F5344CB8AC3E}">
        <p14:creationId xmlns:p14="http://schemas.microsoft.com/office/powerpoint/2010/main" val="3249590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83BDF7-0A50-6444-B8FD-2FE69DEE6A12}"/>
              </a:ext>
            </a:extLst>
          </p:cNvPr>
          <p:cNvSpPr txBox="1"/>
          <p:nvPr/>
        </p:nvSpPr>
        <p:spPr>
          <a:xfrm>
            <a:off x="170696" y="1199723"/>
            <a:ext cx="8019393" cy="3662541"/>
          </a:xfrm>
          <a:prstGeom prst="rect">
            <a:avLst/>
          </a:prstGeom>
          <a:noFill/>
        </p:spPr>
        <p:txBody>
          <a:bodyPr wrap="square" rtlCol="0">
            <a:spAutoFit/>
          </a:bodyPr>
          <a:lstStyle/>
          <a:p>
            <a:pPr algn="ctr"/>
            <a:endParaRPr lang="fr-FR" sz="1600" dirty="0">
              <a:latin typeface="Times New Roman" panose="02020603050405020304" pitchFamily="18" charset="0"/>
              <a:cs typeface="Times New Roman" panose="02020603050405020304" pitchFamily="18" charset="0"/>
            </a:endParaRPr>
          </a:p>
          <a:p>
            <a:pPr algn="ctr"/>
            <a:endParaRPr lang="fr-FR" sz="1600" dirty="0">
              <a:latin typeface="Times New Roman" panose="02020603050405020304" pitchFamily="18" charset="0"/>
              <a:cs typeface="Times New Roman" panose="02020603050405020304" pitchFamily="18" charset="0"/>
            </a:endParaRPr>
          </a:p>
          <a:p>
            <a:pPr algn="just"/>
            <a:endParaRPr lang="nl-BE" sz="2000" dirty="0">
              <a:latin typeface="Times New Roman" panose="02020603050405020304" pitchFamily="18" charset="0"/>
              <a:cs typeface="Times New Roman" panose="02020603050405020304" pitchFamily="18" charset="0"/>
            </a:endParaRPr>
          </a:p>
          <a:p>
            <a:pPr algn="just"/>
            <a:r>
              <a:rPr lang="nl-BE" sz="2000" dirty="0">
                <a:latin typeface="Times New Roman" panose="02020603050405020304" pitchFamily="18" charset="0"/>
                <a:cs typeface="Times New Roman" panose="02020603050405020304" pitchFamily="18" charset="0"/>
              </a:rPr>
              <a:t>Herodotus, II, 44 : </a:t>
            </a:r>
            <a:r>
              <a:rPr lang="el-GR" sz="2000" dirty="0">
                <a:latin typeface="Times New Roman" panose="02020603050405020304" pitchFamily="18" charset="0"/>
                <a:cs typeface="Times New Roman" panose="02020603050405020304" pitchFamily="18" charset="0"/>
              </a:rPr>
              <a:t>Τὰ </a:t>
            </a:r>
            <a:r>
              <a:rPr lang="el-GR" sz="2000" dirty="0" err="1">
                <a:latin typeface="Times New Roman" panose="02020603050405020304" pitchFamily="18" charset="0"/>
                <a:cs typeface="Times New Roman" panose="02020603050405020304" pitchFamily="18" charset="0"/>
              </a:rPr>
              <a:t>μέν</a:t>
            </a:r>
            <a:r>
              <a:rPr lang="el-GR" sz="2000" dirty="0">
                <a:latin typeface="Times New Roman" panose="02020603050405020304" pitchFamily="18" charset="0"/>
                <a:cs typeface="Times New Roman" panose="02020603050405020304" pitchFamily="18" charset="0"/>
              </a:rPr>
              <a:t> νυν </a:t>
            </a:r>
            <a:r>
              <a:rPr lang="el-GR" sz="2000" dirty="0" err="1">
                <a:latin typeface="Times New Roman" panose="02020603050405020304" pitchFamily="18" charset="0"/>
                <a:cs typeface="Times New Roman" panose="02020603050405020304" pitchFamily="18" charset="0"/>
              </a:rPr>
              <a:t>ἱστορημένα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δηλοι</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σαφέως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παλαιὸν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θεὸν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Ἡρακλέα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ἐόντα</a:t>
            </a:r>
            <a:r>
              <a:rPr lang="el-GR" sz="2000" dirty="0">
                <a:latin typeface="Times New Roman" panose="02020603050405020304" pitchFamily="18" charset="0"/>
                <a:cs typeface="Times New Roman" panose="02020603050405020304" pitchFamily="18" charset="0"/>
              </a:rPr>
              <a:t>· καὶ </a:t>
            </a:r>
            <a:r>
              <a:rPr lang="el-GR" sz="2000" dirty="0" err="1">
                <a:latin typeface="Times New Roman" panose="02020603050405020304" pitchFamily="18" charset="0"/>
                <a:cs typeface="Times New Roman" panose="02020603050405020304" pitchFamily="18" charset="0"/>
              </a:rPr>
              <a:t>δοκέουσι</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δέ</a:t>
            </a:r>
            <a:r>
              <a:rPr lang="el-GR" sz="2000" dirty="0">
                <a:latin typeface="Times New Roman" panose="02020603050405020304" pitchFamily="18" charset="0"/>
                <a:cs typeface="Times New Roman" panose="02020603050405020304" pitchFamily="18" charset="0"/>
              </a:rPr>
              <a:t> μοι </a:t>
            </a:r>
            <a:r>
              <a:rPr lang="el-GR" sz="2000" dirty="0" err="1">
                <a:latin typeface="Times New Roman" panose="02020603050405020304" pitchFamily="18" charset="0"/>
                <a:cs typeface="Times New Roman" panose="02020603050405020304" pitchFamily="18" charset="0"/>
              </a:rPr>
              <a:t>οὗτοι</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ὀρθότατα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Ἑλλήνων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ποιέειν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οἱ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διξα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Ἡράκλεια</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ἱδρυσάμενοι</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ἔκτηνται</a:t>
            </a:r>
            <a:r>
              <a:rPr lang="el-GR" sz="2000" dirty="0">
                <a:latin typeface="Times New Roman" panose="02020603050405020304" pitchFamily="18" charset="0"/>
                <a:cs typeface="Times New Roman" panose="02020603050405020304" pitchFamily="18" charset="0"/>
              </a:rPr>
              <a:t>, καὶ </a:t>
            </a:r>
            <a:r>
              <a:rPr lang="el-GR" sz="2000" dirty="0" err="1">
                <a:latin typeface="Times New Roman" panose="02020603050405020304" pitchFamily="18" charset="0"/>
                <a:cs typeface="Times New Roman" panose="02020603050405020304" pitchFamily="18" charset="0"/>
              </a:rPr>
              <a:t>τῷ</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μὲν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ὡς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ἀθανάτῳ</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Ὀλυμπίῳ</a:t>
            </a:r>
            <a:r>
              <a:rPr lang="el-GR" sz="2000" dirty="0">
                <a:latin typeface="Times New Roman" panose="02020603050405020304" pitchFamily="18" charset="0"/>
                <a:cs typeface="Times New Roman" panose="02020603050405020304" pitchFamily="18" charset="0"/>
              </a:rPr>
              <a:t> δὲ </a:t>
            </a:r>
            <a:r>
              <a:rPr lang="el-GR" sz="2000" dirty="0" err="1">
                <a:latin typeface="Times New Roman" panose="02020603050405020304" pitchFamily="18" charset="0"/>
                <a:cs typeface="Times New Roman" panose="02020603050405020304" pitchFamily="18" charset="0"/>
              </a:rPr>
              <a:t>ἐπωνυμίην</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θύουσι</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τῷ</a:t>
            </a:r>
            <a:r>
              <a:rPr lang="el-GR" sz="2000" dirty="0">
                <a:latin typeface="Times New Roman" panose="02020603050405020304" pitchFamily="18" charset="0"/>
                <a:cs typeface="Times New Roman" panose="02020603050405020304" pitchFamily="18" charset="0"/>
              </a:rPr>
              <a:t> δὲ </a:t>
            </a:r>
            <a:r>
              <a:rPr lang="el-GR" sz="2000" dirty="0" err="1">
                <a:latin typeface="Times New Roman" panose="02020603050405020304" pitchFamily="18" charset="0"/>
                <a:cs typeface="Times New Roman" panose="02020603050405020304" pitchFamily="18" charset="0"/>
              </a:rPr>
              <a:t>ἑτέρῳ</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ὡς</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ἥρωι</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ἐναγίζουσι</a:t>
            </a:r>
            <a:r>
              <a:rPr lang="el-GR" sz="2000" dirty="0">
                <a:latin typeface="Times New Roman" panose="02020603050405020304" pitchFamily="18" charset="0"/>
                <a:cs typeface="Times New Roman" panose="02020603050405020304" pitchFamily="18" charset="0"/>
              </a:rPr>
              <a:t>.</a:t>
            </a:r>
            <a:endParaRPr lang="nl-BE" sz="2000" dirty="0">
              <a:latin typeface="Times New Roman" panose="02020603050405020304" pitchFamily="18" charset="0"/>
              <a:cs typeface="Times New Roman" panose="02020603050405020304" pitchFamily="18" charset="0"/>
            </a:endParaRPr>
          </a:p>
          <a:p>
            <a:pPr algn="just"/>
            <a:endParaRPr lang="nl-BE" sz="2000" dirty="0">
              <a:latin typeface="Times New Roman" panose="02020603050405020304" pitchFamily="18" charset="0"/>
              <a:cs typeface="Times New Roman" panose="02020603050405020304" pitchFamily="18" charset="0"/>
            </a:endParaRPr>
          </a:p>
          <a:p>
            <a:pPr algn="just"/>
            <a:r>
              <a:rPr lang="fr-BE" sz="2000" dirty="0">
                <a:latin typeface="Times New Roman" panose="02020603050405020304" pitchFamily="18" charset="0"/>
                <a:cs typeface="Times New Roman" panose="02020603050405020304" pitchFamily="18" charset="0"/>
              </a:rPr>
              <a:t>This </a:t>
            </a:r>
            <a:r>
              <a:rPr lang="fr-BE" sz="2000" dirty="0" err="1">
                <a:latin typeface="Times New Roman" panose="02020603050405020304" pitchFamily="18" charset="0"/>
                <a:cs typeface="Times New Roman" panose="02020603050405020304" pitchFamily="18" charset="0"/>
              </a:rPr>
              <a:t>research</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clearly</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proves</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that</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Herakles</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is</a:t>
            </a:r>
            <a:r>
              <a:rPr lang="fr-BE" sz="2000" dirty="0">
                <a:latin typeface="Times New Roman" panose="02020603050405020304" pitchFamily="18" charset="0"/>
                <a:cs typeface="Times New Roman" panose="02020603050405020304" pitchFamily="18" charset="0"/>
              </a:rPr>
              <a:t> an </a:t>
            </a:r>
            <a:r>
              <a:rPr lang="fr-BE" sz="2000" dirty="0" err="1">
                <a:latin typeface="Times New Roman" panose="02020603050405020304" pitchFamily="18" charset="0"/>
                <a:cs typeface="Times New Roman" panose="02020603050405020304" pitchFamily="18" charset="0"/>
              </a:rPr>
              <a:t>ancient</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god</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also</a:t>
            </a:r>
            <a:r>
              <a:rPr lang="fr-BE" sz="2000" dirty="0">
                <a:latin typeface="Times New Roman" panose="02020603050405020304" pitchFamily="18" charset="0"/>
                <a:cs typeface="Times New Roman" panose="02020603050405020304" pitchFamily="18" charset="0"/>
              </a:rPr>
              <a:t> the </a:t>
            </a:r>
            <a:r>
              <a:rPr lang="fr-BE" sz="2000" dirty="0" err="1">
                <a:latin typeface="Times New Roman" panose="02020603050405020304" pitchFamily="18" charset="0"/>
                <a:cs typeface="Times New Roman" panose="02020603050405020304" pitchFamily="18" charset="0"/>
              </a:rPr>
              <a:t>Greeks</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who</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erected</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two</a:t>
            </a:r>
            <a:r>
              <a:rPr lang="fr-BE" sz="2000" dirty="0">
                <a:latin typeface="Times New Roman" panose="02020603050405020304" pitchFamily="18" charset="0"/>
                <a:cs typeface="Times New Roman" panose="02020603050405020304" pitchFamily="18" charset="0"/>
              </a:rPr>
              <a:t> temples at </a:t>
            </a:r>
            <a:r>
              <a:rPr lang="fr-BE" sz="2000" dirty="0" err="1">
                <a:latin typeface="Times New Roman" panose="02020603050405020304" pitchFamily="18" charset="0"/>
                <a:cs typeface="Times New Roman" panose="02020603050405020304" pitchFamily="18" charset="0"/>
              </a:rPr>
              <a:t>Herakles</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seem</a:t>
            </a:r>
            <a:r>
              <a:rPr lang="fr-BE" sz="2000" dirty="0">
                <a:latin typeface="Times New Roman" panose="02020603050405020304" pitchFamily="18" charset="0"/>
                <a:cs typeface="Times New Roman" panose="02020603050405020304" pitchFamily="18" charset="0"/>
              </a:rPr>
              <a:t> tome to have </a:t>
            </a:r>
            <a:r>
              <a:rPr lang="fr-BE" sz="2000" dirty="0" err="1">
                <a:latin typeface="Times New Roman" panose="02020603050405020304" pitchFamily="18" charset="0"/>
                <a:cs typeface="Times New Roman" panose="02020603050405020304" pitchFamily="18" charset="0"/>
              </a:rPr>
              <a:t>acted</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very</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wisely</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They</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offer</a:t>
            </a:r>
            <a:r>
              <a:rPr lang="fr-BE" sz="2000" dirty="0">
                <a:latin typeface="Times New Roman" panose="02020603050405020304" pitchFamily="18" charset="0"/>
                <a:cs typeface="Times New Roman" panose="02020603050405020304" pitchFamily="18" charset="0"/>
              </a:rPr>
              <a:t> sacrifices to one, </a:t>
            </a:r>
            <a:r>
              <a:rPr lang="fr-BE" sz="2000" dirty="0" err="1">
                <a:latin typeface="Times New Roman" panose="02020603050405020304" pitchFamily="18" charset="0"/>
                <a:cs typeface="Times New Roman" panose="02020603050405020304" pitchFamily="18" charset="0"/>
              </a:rPr>
              <a:t>whom</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they</a:t>
            </a:r>
            <a:r>
              <a:rPr lang="fr-BE" sz="2000" dirty="0">
                <a:latin typeface="Times New Roman" panose="02020603050405020304" pitchFamily="18" charset="0"/>
                <a:cs typeface="Times New Roman" panose="02020603050405020304" pitchFamily="18" charset="0"/>
              </a:rPr>
              <a:t> have </a:t>
            </a:r>
            <a:r>
              <a:rPr lang="fr-BE" sz="2000" dirty="0" err="1">
                <a:latin typeface="Times New Roman" panose="02020603050405020304" pitchFamily="18" charset="0"/>
                <a:cs typeface="Times New Roman" panose="02020603050405020304" pitchFamily="18" charset="0"/>
              </a:rPr>
              <a:t>called</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Olympian</a:t>
            </a:r>
            <a:r>
              <a:rPr lang="fr-BE" sz="2000" dirty="0">
                <a:latin typeface="Times New Roman" panose="02020603050405020304" pitchFamily="18" charset="0"/>
                <a:cs typeface="Times New Roman" panose="02020603050405020304" pitchFamily="18" charset="0"/>
              </a:rPr>
              <a:t>, </a:t>
            </a:r>
            <a:r>
              <a:rPr lang="fr-BE" sz="2000" b="1" dirty="0">
                <a:solidFill>
                  <a:srgbClr val="FF0000"/>
                </a:solidFill>
                <a:latin typeface="Times New Roman" panose="02020603050405020304" pitchFamily="18" charset="0"/>
                <a:cs typeface="Times New Roman" panose="02020603050405020304" pitchFamily="18" charset="0"/>
              </a:rPr>
              <a:t>as to an </a:t>
            </a:r>
            <a:r>
              <a:rPr lang="fr-BE" sz="2000" b="1" dirty="0" err="1">
                <a:solidFill>
                  <a:srgbClr val="FF0000"/>
                </a:solidFill>
                <a:latin typeface="Times New Roman" panose="02020603050405020304" pitchFamily="18" charset="0"/>
                <a:cs typeface="Times New Roman" panose="02020603050405020304" pitchFamily="18" charset="0"/>
              </a:rPr>
              <a:t>immortal</a:t>
            </a:r>
            <a:r>
              <a:rPr lang="fr-BE" sz="2000" dirty="0">
                <a:latin typeface="Times New Roman" panose="02020603050405020304" pitchFamily="18" charset="0"/>
                <a:cs typeface="Times New Roman" panose="02020603050405020304" pitchFamily="18" charset="0"/>
              </a:rPr>
              <a:t>, and </a:t>
            </a:r>
            <a:r>
              <a:rPr lang="fr-BE" sz="2000" dirty="0" err="1">
                <a:latin typeface="Times New Roman" panose="02020603050405020304" pitchFamily="18" charset="0"/>
                <a:cs typeface="Times New Roman" panose="02020603050405020304" pitchFamily="18" charset="0"/>
              </a:rPr>
              <a:t>make</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funerary</a:t>
            </a:r>
            <a:r>
              <a:rPr lang="fr-BE" sz="2000" dirty="0">
                <a:latin typeface="Times New Roman" panose="02020603050405020304" pitchFamily="18" charset="0"/>
                <a:cs typeface="Times New Roman" panose="02020603050405020304" pitchFamily="18" charset="0"/>
              </a:rPr>
              <a:t> </a:t>
            </a:r>
            <a:r>
              <a:rPr lang="fr-BE" sz="2000" dirty="0" err="1">
                <a:latin typeface="Times New Roman" panose="02020603050405020304" pitchFamily="18" charset="0"/>
                <a:cs typeface="Times New Roman" panose="02020603050405020304" pitchFamily="18" charset="0"/>
              </a:rPr>
              <a:t>offerings</a:t>
            </a:r>
            <a:r>
              <a:rPr lang="fr-BE" sz="2000" dirty="0">
                <a:latin typeface="Times New Roman" panose="02020603050405020304" pitchFamily="18" charset="0"/>
                <a:cs typeface="Times New Roman" panose="02020603050405020304" pitchFamily="18" charset="0"/>
              </a:rPr>
              <a:t> to the </a:t>
            </a:r>
            <a:r>
              <a:rPr lang="fr-BE" sz="2000" dirty="0" err="1">
                <a:latin typeface="Times New Roman" panose="02020603050405020304" pitchFamily="18" charset="0"/>
                <a:cs typeface="Times New Roman" panose="02020603050405020304" pitchFamily="18" charset="0"/>
              </a:rPr>
              <a:t>other</a:t>
            </a:r>
            <a:r>
              <a:rPr lang="fr-BE" sz="2000" dirty="0">
                <a:latin typeface="Times New Roman" panose="02020603050405020304" pitchFamily="18" charset="0"/>
                <a:cs typeface="Times New Roman" panose="02020603050405020304" pitchFamily="18" charset="0"/>
              </a:rPr>
              <a:t>, </a:t>
            </a:r>
            <a:r>
              <a:rPr lang="fr-BE" sz="2000" b="1" dirty="0">
                <a:solidFill>
                  <a:srgbClr val="FF0000"/>
                </a:solidFill>
                <a:latin typeface="Times New Roman" panose="02020603050405020304" pitchFamily="18" charset="0"/>
                <a:cs typeface="Times New Roman" panose="02020603050405020304" pitchFamily="18" charset="0"/>
              </a:rPr>
              <a:t>as to a </a:t>
            </a:r>
            <a:r>
              <a:rPr lang="fr-BE" sz="2000" b="1" dirty="0" err="1">
                <a:solidFill>
                  <a:srgbClr val="FF0000"/>
                </a:solidFill>
                <a:latin typeface="Times New Roman" panose="02020603050405020304" pitchFamily="18" charset="0"/>
                <a:cs typeface="Times New Roman" panose="02020603050405020304" pitchFamily="18" charset="0"/>
              </a:rPr>
              <a:t>hero</a:t>
            </a:r>
            <a:r>
              <a:rPr lang="fr-BE" sz="2000" dirty="0">
                <a:latin typeface="Times New Roman" panose="02020603050405020304" pitchFamily="18" charset="0"/>
                <a:cs typeface="Times New Roman" panose="02020603050405020304" pitchFamily="18" charset="0"/>
              </a:rPr>
              <a:t>.</a:t>
            </a:r>
            <a:endParaRPr lang="fr-FR" sz="1350" dirty="0"/>
          </a:p>
        </p:txBody>
      </p:sp>
    </p:spTree>
    <p:extLst>
      <p:ext uri="{BB962C8B-B14F-4D97-AF65-F5344CB8AC3E}">
        <p14:creationId xmlns:p14="http://schemas.microsoft.com/office/powerpoint/2010/main" val="1684407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11982280-BE45-E349-A411-56ABEB25C4BB}"/>
              </a:ext>
            </a:extLst>
          </p:cNvPr>
          <p:cNvSpPr>
            <a:spLocks noGrp="1"/>
          </p:cNvSpPr>
          <p:nvPr>
            <p:ph type="subTitle" idx="1"/>
          </p:nvPr>
        </p:nvSpPr>
        <p:spPr>
          <a:xfrm>
            <a:off x="1855156" y="3240250"/>
            <a:ext cx="6129300" cy="1227666"/>
          </a:xfrm>
        </p:spPr>
        <p:txBody>
          <a:bodyPr>
            <a:normAutofit/>
          </a:bodyPr>
          <a:lstStyle/>
          <a:p>
            <a:pPr marL="457200" indent="-457200">
              <a:buFont typeface="Wingdings" charset="2"/>
              <a:buChar char="Ø"/>
            </a:pPr>
            <a:r>
              <a:rPr lang="it-IT" sz="2800" dirty="0" err="1">
                <a:solidFill>
                  <a:schemeClr val="tx1"/>
                </a:solidFill>
                <a:latin typeface="Times New Roman" panose="02020603050405020304" pitchFamily="18" charset="0"/>
                <a:cs typeface="Times New Roman" panose="02020603050405020304" pitchFamily="18" charset="0"/>
              </a:rPr>
              <a:t>Political</a:t>
            </a:r>
            <a:r>
              <a:rPr lang="it-IT" sz="2800" dirty="0">
                <a:solidFill>
                  <a:schemeClr val="tx1"/>
                </a:solidFill>
                <a:latin typeface="Times New Roman" panose="02020603050405020304" pitchFamily="18" charset="0"/>
                <a:cs typeface="Times New Roman" panose="02020603050405020304" pitchFamily="18" charset="0"/>
              </a:rPr>
              <a:t>/</a:t>
            </a:r>
            <a:r>
              <a:rPr lang="it-IT" sz="2800" dirty="0" err="1">
                <a:solidFill>
                  <a:schemeClr val="tx1"/>
                </a:solidFill>
                <a:latin typeface="Times New Roman" panose="02020603050405020304" pitchFamily="18" charset="0"/>
                <a:cs typeface="Times New Roman" panose="02020603050405020304" pitchFamily="18" charset="0"/>
              </a:rPr>
              <a:t>diplomatical</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dimension</a:t>
            </a:r>
            <a:endParaRPr lang="it-IT" sz="2800" dirty="0">
              <a:solidFill>
                <a:schemeClr val="tx1"/>
              </a:solidFill>
              <a:latin typeface="Times New Roman" panose="02020603050405020304" pitchFamily="18" charset="0"/>
              <a:cs typeface="Times New Roman" panose="02020603050405020304" pitchFamily="18" charset="0"/>
            </a:endParaRPr>
          </a:p>
          <a:p>
            <a:pPr marL="257175" indent="-257175">
              <a:buFont typeface="Wingdings" pitchFamily="2" charset="2"/>
              <a:buChar char="Ø"/>
            </a:pP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Religious</a:t>
            </a:r>
            <a:r>
              <a:rPr lang="it-IT" sz="2800" dirty="0">
                <a:solidFill>
                  <a:schemeClr val="tx1"/>
                </a:solidFill>
                <a:latin typeface="Times New Roman" panose="02020603050405020304" pitchFamily="18" charset="0"/>
                <a:cs typeface="Times New Roman" panose="02020603050405020304" pitchFamily="18" charset="0"/>
              </a:rPr>
              <a:t> </a:t>
            </a:r>
            <a:r>
              <a:rPr lang="it-IT" sz="2800" dirty="0" err="1">
                <a:solidFill>
                  <a:schemeClr val="tx1"/>
                </a:solidFill>
                <a:latin typeface="Times New Roman" panose="02020603050405020304" pitchFamily="18" charset="0"/>
                <a:cs typeface="Times New Roman" panose="02020603050405020304" pitchFamily="18" charset="0"/>
              </a:rPr>
              <a:t>dimension</a:t>
            </a:r>
            <a:endParaRPr lang="it-IT" sz="2800" dirty="0">
              <a:solidFill>
                <a:schemeClr val="tx1"/>
              </a:solidFill>
              <a:latin typeface="Times New Roman" panose="02020603050405020304" pitchFamily="18" charset="0"/>
              <a:cs typeface="Times New Roman" panose="02020603050405020304" pitchFamily="18" charset="0"/>
            </a:endParaRPr>
          </a:p>
          <a:p>
            <a:endParaRPr lang="fr-BE" sz="16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Tableau 5">
            <a:extLst>
              <a:ext uri="{FF2B5EF4-FFF2-40B4-BE49-F238E27FC236}">
                <a16:creationId xmlns:a16="http://schemas.microsoft.com/office/drawing/2014/main" id="{70BDAFCC-2C50-214F-8E24-D9ECD776A8CB}"/>
              </a:ext>
            </a:extLst>
          </p:cNvPr>
          <p:cNvGraphicFramePr>
            <a:graphicFrameLocks noGrp="1"/>
          </p:cNvGraphicFramePr>
          <p:nvPr>
            <p:extLst>
              <p:ext uri="{D42A27DB-BD31-4B8C-83A1-F6EECF244321}">
                <p14:modId xmlns:p14="http://schemas.microsoft.com/office/powerpoint/2010/main" val="2356304389"/>
              </p:ext>
            </p:extLst>
          </p:nvPr>
        </p:nvGraphicFramePr>
        <p:xfrm>
          <a:off x="105755" y="954008"/>
          <a:ext cx="8297333" cy="1165860"/>
        </p:xfrm>
        <a:graphic>
          <a:graphicData uri="http://schemas.openxmlformats.org/drawingml/2006/table">
            <a:tbl>
              <a:tblPr firstRow="1" bandRow="1">
                <a:tableStyleId>{D7AC3CCA-C797-4891-BE02-D94E43425B78}</a:tableStyleId>
              </a:tblPr>
              <a:tblGrid>
                <a:gridCol w="3848423">
                  <a:extLst>
                    <a:ext uri="{9D8B030D-6E8A-4147-A177-3AD203B41FA5}">
                      <a16:colId xmlns:a16="http://schemas.microsoft.com/office/drawing/2014/main" val="433688218"/>
                    </a:ext>
                  </a:extLst>
                </a:gridCol>
                <a:gridCol w="4448910">
                  <a:extLst>
                    <a:ext uri="{9D8B030D-6E8A-4147-A177-3AD203B41FA5}">
                      <a16:colId xmlns:a16="http://schemas.microsoft.com/office/drawing/2014/main" val="2741421290"/>
                    </a:ext>
                  </a:extLst>
                </a:gridCol>
              </a:tblGrid>
              <a:tr h="967302">
                <a:tc>
                  <a:txBody>
                    <a:bodyPr/>
                    <a:lstStyle/>
                    <a:p>
                      <a:r>
                        <a:rPr lang="el-GR" sz="1800" b="0" dirty="0">
                          <a:latin typeface="Times New Roman" panose="02020603050405020304" pitchFamily="18" charset="0"/>
                          <a:cs typeface="Times New Roman" panose="02020603050405020304" pitchFamily="18" charset="0"/>
                        </a:rPr>
                        <a:t>Τί θεός</a:t>
                      </a:r>
                      <a:r>
                        <a:rPr lang="nl-BE" sz="1800" b="0" dirty="0">
                          <a:latin typeface="Times New Roman" panose="02020603050405020304" pitchFamily="18" charset="0"/>
                          <a:cs typeface="Times New Roman" panose="02020603050405020304" pitchFamily="18" charset="0"/>
                        </a:rPr>
                        <a:t> ;</a:t>
                      </a:r>
                      <a:r>
                        <a:rPr lang="el-GR" sz="1800" b="0" dirty="0">
                          <a:latin typeface="Times New Roman" panose="02020603050405020304" pitchFamily="18" charset="0"/>
                          <a:cs typeface="Times New Roman" panose="02020603050405020304" pitchFamily="18" charset="0"/>
                        </a:rPr>
                        <a:t> Τὸ κρατοῦν.</a:t>
                      </a:r>
                    </a:p>
                    <a:p>
                      <a:r>
                        <a:rPr lang="el-GR" sz="1800" b="0" dirty="0">
                          <a:latin typeface="Times New Roman" panose="02020603050405020304" pitchFamily="18" charset="0"/>
                          <a:cs typeface="Times New Roman" panose="02020603050405020304" pitchFamily="18" charset="0"/>
                        </a:rPr>
                        <a:t>Τί βασιλεύς</a:t>
                      </a:r>
                      <a:r>
                        <a:rPr lang="nl-BE" sz="1800" b="0" dirty="0">
                          <a:latin typeface="Times New Roman" panose="02020603050405020304" pitchFamily="18" charset="0"/>
                          <a:cs typeface="Times New Roman" panose="02020603050405020304" pitchFamily="18" charset="0"/>
                        </a:rPr>
                        <a:t> ;</a:t>
                      </a:r>
                      <a:r>
                        <a:rPr lang="el-GR" sz="1800" b="0" dirty="0">
                          <a:latin typeface="Times New Roman" panose="02020603050405020304" pitchFamily="18" charset="0"/>
                          <a:cs typeface="Times New Roman" panose="02020603050405020304" pitchFamily="18" charset="0"/>
                        </a:rPr>
                        <a:t> ἰσόθεος</a:t>
                      </a:r>
                    </a:p>
                    <a:p>
                      <a:r>
                        <a:rPr lang="el-GR" sz="1800" b="0" dirty="0">
                          <a:latin typeface="Times New Roman" panose="02020603050405020304" pitchFamily="18" charset="0"/>
                          <a:cs typeface="Times New Roman" panose="02020603050405020304" pitchFamily="18" charset="0"/>
                        </a:rPr>
                        <a:t>Τί ἀθάνατον</a:t>
                      </a:r>
                      <a:r>
                        <a:rPr lang="nl-BE" sz="1800" b="0" dirty="0">
                          <a:latin typeface="Times New Roman" panose="02020603050405020304" pitchFamily="18" charset="0"/>
                          <a:cs typeface="Times New Roman" panose="02020603050405020304" pitchFamily="18" charset="0"/>
                        </a:rPr>
                        <a:t> ;</a:t>
                      </a:r>
                      <a:r>
                        <a:rPr lang="el-GR" sz="1800" b="0" dirty="0">
                          <a:latin typeface="Times New Roman" panose="02020603050405020304" pitchFamily="18" charset="0"/>
                          <a:cs typeface="Times New Roman" panose="02020603050405020304" pitchFamily="18" charset="0"/>
                        </a:rPr>
                        <a:t> τὸ ἀγήρατον</a:t>
                      </a:r>
                      <a:endParaRPr lang="nl-BE" sz="1800" b="0" dirty="0">
                        <a:latin typeface="Times New Roman" panose="02020603050405020304" pitchFamily="18" charset="0"/>
                        <a:cs typeface="Times New Roman" panose="02020603050405020304" pitchFamily="18" charset="0"/>
                      </a:endParaRPr>
                    </a:p>
                    <a:p>
                      <a:endParaRPr lang="fr-FR" sz="1800" b="0" dirty="0"/>
                    </a:p>
                  </a:txBody>
                  <a:tcPr marL="68580" marR="68580" marT="34290" marB="34290">
                    <a:noFill/>
                  </a:tcPr>
                </a:tc>
                <a:tc>
                  <a:txBody>
                    <a:bodyPr/>
                    <a:lstStyle/>
                    <a:p>
                      <a:r>
                        <a:rPr lang="nl-BE" sz="1800" b="0" dirty="0">
                          <a:latin typeface="Times New Roman" panose="02020603050405020304" pitchFamily="18" charset="0"/>
                          <a:cs typeface="Times New Roman" panose="02020603050405020304" pitchFamily="18" charset="0"/>
                        </a:rPr>
                        <a:t>What is a god? Power.</a:t>
                      </a:r>
                    </a:p>
                    <a:p>
                      <a:r>
                        <a:rPr lang="nl-BE" sz="1800" b="0" dirty="0">
                          <a:latin typeface="Times New Roman" panose="02020603050405020304" pitchFamily="18" charset="0"/>
                          <a:cs typeface="Times New Roman" panose="02020603050405020304" pitchFamily="18" charset="0"/>
                        </a:rPr>
                        <a:t>What is a king? Equal to god.</a:t>
                      </a:r>
                    </a:p>
                    <a:p>
                      <a:r>
                        <a:rPr lang="nl-BE" sz="1800" b="0" dirty="0">
                          <a:latin typeface="Times New Roman" panose="02020603050405020304" pitchFamily="18" charset="0"/>
                          <a:cs typeface="Times New Roman" panose="02020603050405020304" pitchFamily="18" charset="0"/>
                        </a:rPr>
                        <a:t>What is immortality? Lack of old age.</a:t>
                      </a:r>
                      <a:endParaRPr lang="fr-FR" sz="1800" b="0" dirty="0"/>
                    </a:p>
                  </a:txBody>
                  <a:tcPr marL="68580" marR="68580" marT="34290" marB="34290">
                    <a:noFill/>
                  </a:tcPr>
                </a:tc>
                <a:extLst>
                  <a:ext uri="{0D108BD9-81ED-4DB2-BD59-A6C34878D82A}">
                    <a16:rowId xmlns:a16="http://schemas.microsoft.com/office/drawing/2014/main" val="2766941335"/>
                  </a:ext>
                </a:extLst>
              </a:tr>
            </a:tbl>
          </a:graphicData>
        </a:graphic>
      </p:graphicFrame>
      <p:sp>
        <p:nvSpPr>
          <p:cNvPr id="7" name="Rectangle 6">
            <a:extLst>
              <a:ext uri="{FF2B5EF4-FFF2-40B4-BE49-F238E27FC236}">
                <a16:creationId xmlns:a16="http://schemas.microsoft.com/office/drawing/2014/main" id="{88264702-0A68-BA4A-84E1-8AF37AD1E649}"/>
              </a:ext>
            </a:extLst>
          </p:cNvPr>
          <p:cNvSpPr/>
          <p:nvPr/>
        </p:nvSpPr>
        <p:spPr>
          <a:xfrm>
            <a:off x="6358682" y="2074390"/>
            <a:ext cx="2044406" cy="338554"/>
          </a:xfrm>
          <a:prstGeom prst="rect">
            <a:avLst/>
          </a:prstGeom>
        </p:spPr>
        <p:txBody>
          <a:bodyPr wrap="none">
            <a:spAutoFit/>
          </a:bodyPr>
          <a:lstStyle/>
          <a:p>
            <a:r>
              <a:rPr lang="nl-BE" sz="1600" i="1" dirty="0">
                <a:latin typeface="Times New Roman" panose="02020603050405020304" pitchFamily="18" charset="0"/>
                <a:cs typeface="Times New Roman" panose="02020603050405020304" pitchFamily="18" charset="0"/>
              </a:rPr>
              <a:t>P. Heidelberg</a:t>
            </a:r>
            <a:r>
              <a:rPr lang="nl-BE" sz="1600" dirty="0">
                <a:latin typeface="Times New Roman" panose="02020603050405020304" pitchFamily="18" charset="0"/>
                <a:cs typeface="Times New Roman" panose="02020603050405020304" pitchFamily="18" charset="0"/>
              </a:rPr>
              <a:t>, 1716 v. </a:t>
            </a:r>
          </a:p>
        </p:txBody>
      </p:sp>
    </p:spTree>
    <p:extLst>
      <p:ext uri="{BB962C8B-B14F-4D97-AF65-F5344CB8AC3E}">
        <p14:creationId xmlns:p14="http://schemas.microsoft.com/office/powerpoint/2010/main" val="428308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3E0E76C-BCF2-224D-9DA8-B62D74146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676" y="1115568"/>
            <a:ext cx="5124922" cy="3196670"/>
          </a:xfrm>
          <a:prstGeom prst="rect">
            <a:avLst/>
          </a:prstGeom>
          <a:effectLst>
            <a:glow rad="127000">
              <a:schemeClr val="accent1">
                <a:alpha val="62715"/>
              </a:schemeClr>
            </a:glow>
            <a:outerShdw dist="50800" sx="1000" sy="1000" algn="ctr" rotWithShape="0">
              <a:srgbClr val="000000"/>
            </a:outerShdw>
          </a:effectLst>
        </p:spPr>
      </p:pic>
      <p:sp>
        <p:nvSpPr>
          <p:cNvPr id="5" name="ZoneTexte 4">
            <a:extLst>
              <a:ext uri="{FF2B5EF4-FFF2-40B4-BE49-F238E27FC236}">
                <a16:creationId xmlns:a16="http://schemas.microsoft.com/office/drawing/2014/main" id="{C6016332-D300-CE4E-897B-4281B7959F7C}"/>
              </a:ext>
            </a:extLst>
          </p:cNvPr>
          <p:cNvSpPr txBox="1"/>
          <p:nvPr/>
        </p:nvSpPr>
        <p:spPr>
          <a:xfrm>
            <a:off x="4267199" y="4386203"/>
            <a:ext cx="3174125" cy="276999"/>
          </a:xfrm>
          <a:prstGeom prst="rect">
            <a:avLst/>
          </a:prstGeom>
          <a:noFill/>
        </p:spPr>
        <p:txBody>
          <a:bodyPr wrap="square" rtlCol="0">
            <a:spAutoFit/>
          </a:bodyPr>
          <a:lstStyle/>
          <a:p>
            <a:r>
              <a:rPr lang="fr-FR" sz="1200" dirty="0">
                <a:latin typeface="Times New Roman" panose="02020603050405020304" pitchFamily="18" charset="0"/>
                <a:cs typeface="Times New Roman" panose="02020603050405020304" pitchFamily="18" charset="0"/>
                <a:hlinkClick r:id="rId3"/>
              </a:rPr>
              <a:t>https://topostext.org/place/388273PAig</a:t>
            </a:r>
            <a:r>
              <a:rPr lang="fr-FR" sz="1200" dirty="0">
                <a:latin typeface="Times New Roman" panose="02020603050405020304" pitchFamily="18" charset="0"/>
                <a:cs typeface="Times New Roman" panose="02020603050405020304" pitchFamily="18" charset="0"/>
              </a:rPr>
              <a:t>  </a:t>
            </a:r>
          </a:p>
        </p:txBody>
      </p:sp>
      <p:pic>
        <p:nvPicPr>
          <p:cNvPr id="6" name="Image 5">
            <a:extLst>
              <a:ext uri="{FF2B5EF4-FFF2-40B4-BE49-F238E27FC236}">
                <a16:creationId xmlns:a16="http://schemas.microsoft.com/office/drawing/2014/main" id="{FED3F1A7-A421-184C-A08B-52C6C1E64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81" b="99294" l="8543" r="94598">
                        <a14:foregroundMark x1="20226" y1="3723" x2="42839" y2="26316"/>
                        <a14:foregroundMark x1="42839" y1="26316" x2="33668" y2="37997"/>
                        <a14:foregroundMark x1="33668" y1="37997" x2="20226" y2="45379"/>
                        <a14:foregroundMark x1="20226" y1="45379" x2="8543" y2="66239"/>
                        <a14:foregroundMark x1="8543" y1="66239" x2="9296" y2="81065"/>
                        <a14:foregroundMark x1="76256" y1="3081" x2="80276" y2="21309"/>
                        <a14:foregroundMark x1="80276" y1="21309" x2="81658" y2="23877"/>
                        <a14:foregroundMark x1="88317" y1="62901" x2="94598" y2="92875"/>
                        <a14:foregroundMark x1="78518" y1="75674" x2="79397" y2="85302"/>
                        <a14:foregroundMark x1="79397" y1="85302" x2="80528" y2="85687"/>
                        <a14:foregroundMark x1="30779" y1="99101" x2="63693" y2="99294"/>
                        <a14:foregroundMark x1="70352" y1="98909" x2="54648" y2="99101"/>
                      </a14:backgroundRemoval>
                    </a14:imgEffect>
                  </a14:imgLayer>
                </a14:imgProps>
              </a:ext>
              <a:ext uri="{28A0092B-C50C-407E-A947-70E740481C1C}">
                <a14:useLocalDpi xmlns:a14="http://schemas.microsoft.com/office/drawing/2010/main" val="0"/>
              </a:ext>
            </a:extLst>
          </a:blip>
          <a:srcRect b="3363"/>
          <a:stretch/>
        </p:blipFill>
        <p:spPr>
          <a:xfrm>
            <a:off x="0" y="1285700"/>
            <a:ext cx="2684875" cy="5078313"/>
          </a:xfrm>
          <a:prstGeom prst="rect">
            <a:avLst/>
          </a:prstGeom>
          <a:effectLst>
            <a:glow rad="139700">
              <a:schemeClr val="accent6">
                <a:satMod val="175000"/>
                <a:alpha val="63253"/>
              </a:schemeClr>
            </a:glow>
          </a:effectLst>
        </p:spPr>
      </p:pic>
      <p:sp>
        <p:nvSpPr>
          <p:cNvPr id="7" name="ZoneTexte 6">
            <a:extLst>
              <a:ext uri="{FF2B5EF4-FFF2-40B4-BE49-F238E27FC236}">
                <a16:creationId xmlns:a16="http://schemas.microsoft.com/office/drawing/2014/main" id="{8822B86F-4D37-D744-BA72-532A66509F12}"/>
              </a:ext>
            </a:extLst>
          </p:cNvPr>
          <p:cNvSpPr txBox="1"/>
          <p:nvPr/>
        </p:nvSpPr>
        <p:spPr>
          <a:xfrm>
            <a:off x="2133600" y="136976"/>
            <a:ext cx="5223641" cy="707886"/>
          </a:xfrm>
          <a:prstGeom prst="rect">
            <a:avLst/>
          </a:prstGeom>
          <a:noFill/>
        </p:spPr>
        <p:txBody>
          <a:bodyPr wrap="square" rtlCol="0">
            <a:spAutoFit/>
          </a:bodyPr>
          <a:lstStyle/>
          <a:p>
            <a:pPr algn="ctr"/>
            <a:r>
              <a:rPr lang="fr-FR" sz="2000" b="1" dirty="0" err="1">
                <a:latin typeface="Times New Roman" panose="02020603050405020304" pitchFamily="18" charset="0"/>
                <a:cs typeface="Times New Roman" panose="02020603050405020304" pitchFamily="18" charset="0"/>
              </a:rPr>
              <a:t>Aigai</a:t>
            </a:r>
            <a:endParaRPr lang="fr-FR" sz="2000" b="1" dirty="0">
              <a:latin typeface="Times New Roman" panose="02020603050405020304" pitchFamily="18" charset="0"/>
              <a:cs typeface="Times New Roman" panose="02020603050405020304" pitchFamily="18" charset="0"/>
            </a:endParaRPr>
          </a:p>
          <a:p>
            <a:pPr algn="ctr"/>
            <a:r>
              <a:rPr lang="fr-FR" sz="2000" i="1" dirty="0">
                <a:latin typeface="Times New Roman" panose="02020603050405020304" pitchFamily="18" charset="0"/>
                <a:cs typeface="Times New Roman" panose="02020603050405020304" pitchFamily="18" charset="0"/>
              </a:rPr>
              <a:t>SEG</a:t>
            </a:r>
            <a:r>
              <a:rPr lang="fr-FR" sz="2000" dirty="0">
                <a:latin typeface="Times New Roman" panose="02020603050405020304" pitchFamily="18" charset="0"/>
                <a:cs typeface="Times New Roman" panose="02020603050405020304" pitchFamily="18" charset="0"/>
              </a:rPr>
              <a:t> 59, 1406 (</a:t>
            </a:r>
            <a:r>
              <a:rPr lang="fr-FR" sz="2000" i="1" dirty="0">
                <a:latin typeface="Times New Roman" panose="02020603050405020304" pitchFamily="18" charset="0"/>
                <a:cs typeface="Times New Roman" panose="02020603050405020304" pitchFamily="18" charset="0"/>
              </a:rPr>
              <a:t>CGRN</a:t>
            </a:r>
            <a:r>
              <a:rPr lang="fr-FR" sz="2000" dirty="0">
                <a:latin typeface="Times New Roman" panose="02020603050405020304" pitchFamily="18" charset="0"/>
                <a:cs typeface="Times New Roman" panose="02020603050405020304" pitchFamily="18" charset="0"/>
              </a:rPr>
              <a:t> 137) ; 281 BC</a:t>
            </a:r>
          </a:p>
        </p:txBody>
      </p:sp>
    </p:spTree>
    <p:extLst>
      <p:ext uri="{BB962C8B-B14F-4D97-AF65-F5344CB8AC3E}">
        <p14:creationId xmlns:p14="http://schemas.microsoft.com/office/powerpoint/2010/main" val="1301134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81C2B35-61D8-304C-8FDD-B10037D7D9FC}"/>
              </a:ext>
            </a:extLst>
          </p:cNvPr>
          <p:cNvSpPr txBox="1"/>
          <p:nvPr/>
        </p:nvSpPr>
        <p:spPr>
          <a:xfrm>
            <a:off x="2133600" y="136976"/>
            <a:ext cx="5223641" cy="707886"/>
          </a:xfrm>
          <a:prstGeom prst="rect">
            <a:avLst/>
          </a:prstGeom>
          <a:noFill/>
        </p:spPr>
        <p:txBody>
          <a:bodyPr wrap="square" rtlCol="0">
            <a:spAutoFit/>
          </a:bodyPr>
          <a:lstStyle/>
          <a:p>
            <a:pPr algn="ctr"/>
            <a:r>
              <a:rPr lang="fr-FR" sz="2000" b="1" dirty="0" err="1">
                <a:latin typeface="Times New Roman" panose="02020603050405020304" pitchFamily="18" charset="0"/>
                <a:cs typeface="Times New Roman" panose="02020603050405020304" pitchFamily="18" charset="0"/>
              </a:rPr>
              <a:t>Aigai</a:t>
            </a:r>
            <a:endParaRPr lang="fr-FR" sz="2000" b="1" dirty="0">
              <a:latin typeface="Times New Roman" panose="02020603050405020304" pitchFamily="18" charset="0"/>
              <a:cs typeface="Times New Roman" panose="02020603050405020304" pitchFamily="18" charset="0"/>
            </a:endParaRPr>
          </a:p>
          <a:p>
            <a:pPr algn="ctr"/>
            <a:r>
              <a:rPr lang="fr-FR" sz="2000" i="1" dirty="0">
                <a:latin typeface="Times New Roman" panose="02020603050405020304" pitchFamily="18" charset="0"/>
                <a:cs typeface="Times New Roman" panose="02020603050405020304" pitchFamily="18" charset="0"/>
              </a:rPr>
              <a:t>SEG</a:t>
            </a:r>
            <a:r>
              <a:rPr lang="fr-FR" sz="2000" dirty="0">
                <a:latin typeface="Times New Roman" panose="02020603050405020304" pitchFamily="18" charset="0"/>
                <a:cs typeface="Times New Roman" panose="02020603050405020304" pitchFamily="18" charset="0"/>
              </a:rPr>
              <a:t> 59, 1406 (</a:t>
            </a:r>
            <a:r>
              <a:rPr lang="fr-FR" sz="2000" i="1" dirty="0">
                <a:latin typeface="Times New Roman" panose="02020603050405020304" pitchFamily="18" charset="0"/>
                <a:cs typeface="Times New Roman" panose="02020603050405020304" pitchFamily="18" charset="0"/>
              </a:rPr>
              <a:t>CGRN</a:t>
            </a:r>
            <a:r>
              <a:rPr lang="fr-FR" sz="2000" dirty="0">
                <a:latin typeface="Times New Roman" panose="02020603050405020304" pitchFamily="18" charset="0"/>
                <a:cs typeface="Times New Roman" panose="02020603050405020304" pitchFamily="18" charset="0"/>
              </a:rPr>
              <a:t> 137) </a:t>
            </a:r>
            <a:r>
              <a:rPr lang="fr-FR" sz="2000" dirty="0" err="1">
                <a:latin typeface="Times New Roman" panose="02020603050405020304" pitchFamily="18" charset="0"/>
                <a:cs typeface="Times New Roman" panose="02020603050405020304" pitchFamily="18" charset="0"/>
              </a:rPr>
              <a:t>lines</a:t>
            </a:r>
            <a:r>
              <a:rPr lang="fr-FR" sz="2000" dirty="0">
                <a:latin typeface="Times New Roman" panose="02020603050405020304" pitchFamily="18" charset="0"/>
                <a:cs typeface="Times New Roman" panose="02020603050405020304" pitchFamily="18" charset="0"/>
              </a:rPr>
              <a:t> 1-11 ; 281 BC</a:t>
            </a:r>
          </a:p>
        </p:txBody>
      </p:sp>
      <p:sp>
        <p:nvSpPr>
          <p:cNvPr id="5" name="Rectangle 4">
            <a:extLst>
              <a:ext uri="{FF2B5EF4-FFF2-40B4-BE49-F238E27FC236}">
                <a16:creationId xmlns:a16="http://schemas.microsoft.com/office/drawing/2014/main" id="{2A8C1496-5B06-F74B-9470-0817C2B65D17}"/>
              </a:ext>
            </a:extLst>
          </p:cNvPr>
          <p:cNvSpPr/>
          <p:nvPr/>
        </p:nvSpPr>
        <p:spPr>
          <a:xfrm>
            <a:off x="4868919" y="1365712"/>
            <a:ext cx="3368566" cy="5355312"/>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cs typeface="Times New Roman (Corps CS)"/>
              </a:rPr>
              <a:t>[...] and well (?) [...] for </a:t>
            </a:r>
            <a:r>
              <a:rPr lang="en-US" dirty="0" err="1">
                <a:latin typeface="Times New Roman" panose="02020603050405020304" pitchFamily="18" charset="0"/>
                <a:ea typeface="Calibri" panose="020F0502020204030204" pitchFamily="34" charset="0"/>
                <a:cs typeface="Times New Roman (Corps CS)"/>
              </a:rPr>
              <a:t>Seleukos</a:t>
            </a:r>
            <a:r>
              <a:rPr lang="en-US" dirty="0">
                <a:latin typeface="Times New Roman" panose="02020603050405020304" pitchFamily="18" charset="0"/>
                <a:ea typeface="Calibri" panose="020F0502020204030204" pitchFamily="34" charset="0"/>
                <a:cs typeface="Times New Roman (Corps CS)"/>
              </a:rPr>
              <a:t> and </a:t>
            </a:r>
            <a:r>
              <a:rPr lang="en-US" dirty="0" err="1">
                <a:latin typeface="Times New Roman" panose="02020603050405020304" pitchFamily="18" charset="0"/>
                <a:ea typeface="Calibri" panose="020F0502020204030204" pitchFamily="34" charset="0"/>
                <a:cs typeface="Times New Roman (Corps CS)"/>
              </a:rPr>
              <a:t>Antiochos</a:t>
            </a:r>
            <a:r>
              <a:rPr lang="en-US" dirty="0">
                <a:latin typeface="Times New Roman" panose="02020603050405020304" pitchFamily="18" charset="0"/>
                <a:ea typeface="Calibri" panose="020F0502020204030204" pitchFamily="34" charset="0"/>
                <a:cs typeface="Times New Roman (Corps CS)"/>
              </a:rPr>
              <a:t> [...]. And so that for all time as (?) by men the appropriate (viz. gratitude) for their </a:t>
            </a:r>
            <a:r>
              <a:rPr lang="en-US" b="1" dirty="0">
                <a:solidFill>
                  <a:srgbClr val="FF0000"/>
                </a:solidFill>
                <a:latin typeface="Times New Roman" panose="02020603050405020304" pitchFamily="18" charset="0"/>
                <a:ea typeface="Calibri" panose="020F0502020204030204" pitchFamily="34" charset="0"/>
                <a:cs typeface="Times New Roman (Corps CS)"/>
              </a:rPr>
              <a:t>benefactions</a:t>
            </a:r>
            <a:r>
              <a:rPr lang="en-US" dirty="0">
                <a:latin typeface="Times New Roman" panose="02020603050405020304" pitchFamily="18" charset="0"/>
                <a:ea typeface="Calibri" panose="020F0502020204030204" pitchFamily="34" charset="0"/>
                <a:cs typeface="Times New Roman (Corps CS)"/>
              </a:rPr>
              <a:t> (e.g. may be showed), with which </a:t>
            </a:r>
            <a:r>
              <a:rPr lang="en-US" dirty="0" err="1">
                <a:latin typeface="Times New Roman" panose="02020603050405020304" pitchFamily="18" charset="0"/>
                <a:ea typeface="Calibri" panose="020F0502020204030204" pitchFamily="34" charset="0"/>
                <a:cs typeface="Times New Roman (Corps CS)"/>
              </a:rPr>
              <a:t>Seleukos</a:t>
            </a:r>
            <a:r>
              <a:rPr lang="en-US" dirty="0">
                <a:latin typeface="Times New Roman" panose="02020603050405020304" pitchFamily="18" charset="0"/>
                <a:ea typeface="Calibri" panose="020F0502020204030204" pitchFamily="34" charset="0"/>
                <a:cs typeface="Times New Roman (Corps CS)"/>
              </a:rPr>
              <a:t> and </a:t>
            </a:r>
            <a:r>
              <a:rPr lang="en-US" dirty="0" err="1">
                <a:latin typeface="Times New Roman" panose="02020603050405020304" pitchFamily="18" charset="0"/>
                <a:ea typeface="Calibri" panose="020F0502020204030204" pitchFamily="34" charset="0"/>
                <a:cs typeface="Times New Roman (Corps CS)"/>
              </a:rPr>
              <a:t>Antiochos</a:t>
            </a:r>
            <a:r>
              <a:rPr lang="en-US" dirty="0">
                <a:latin typeface="Times New Roman" panose="02020603050405020304" pitchFamily="18" charset="0"/>
                <a:ea typeface="Calibri" panose="020F0502020204030204" pitchFamily="34" charset="0"/>
                <a:cs typeface="Times New Roman (Corps CS)"/>
              </a:rPr>
              <a:t> (5) who are </a:t>
            </a:r>
            <a:r>
              <a:rPr lang="en-US" b="1" dirty="0">
                <a:solidFill>
                  <a:srgbClr val="FF0000"/>
                </a:solidFill>
                <a:latin typeface="Times New Roman" panose="02020603050405020304" pitchFamily="18" charset="0"/>
                <a:ea typeface="Calibri" panose="020F0502020204030204" pitchFamily="34" charset="0"/>
                <a:cs typeface="Times New Roman (Corps CS)"/>
              </a:rPr>
              <a:t>may be </a:t>
            </a:r>
            <a:r>
              <a:rPr lang="en-US" b="1" dirty="0" err="1">
                <a:solidFill>
                  <a:srgbClr val="FF0000"/>
                </a:solidFill>
                <a:latin typeface="Times New Roman" panose="02020603050405020304" pitchFamily="18" charset="0"/>
                <a:ea typeface="Calibri" panose="020F0502020204030204" pitchFamily="34" charset="0"/>
                <a:cs typeface="Times New Roman (Corps CS)"/>
              </a:rPr>
              <a:t>honoured</a:t>
            </a:r>
            <a:r>
              <a:rPr lang="en-US" b="1" dirty="0">
                <a:solidFill>
                  <a:srgbClr val="FF0000"/>
                </a:solidFill>
                <a:latin typeface="Times New Roman" panose="02020603050405020304" pitchFamily="18" charset="0"/>
                <a:ea typeface="Calibri" panose="020F0502020204030204" pitchFamily="34" charset="0"/>
                <a:cs typeface="Times New Roman (Corps CS)"/>
              </a:rPr>
              <a:t> as gods </a:t>
            </a:r>
            <a:r>
              <a:rPr lang="en-US" dirty="0">
                <a:latin typeface="Times New Roman" panose="02020603050405020304" pitchFamily="18" charset="0"/>
                <a:ea typeface="Calibri" panose="020F0502020204030204" pitchFamily="34" charset="0"/>
                <a:cs typeface="Times New Roman (Corps CS)"/>
              </a:rPr>
              <a:t>manifest, a temple as beautiful as possible is to be built adjacent to the enclosure of Apollo and the place is to be surrounded by a precinct and two statues as beautiful as possible are to be consecrated, identified with inscriptions as "</a:t>
            </a:r>
            <a:r>
              <a:rPr lang="en-US" dirty="0" err="1">
                <a:latin typeface="Times New Roman" panose="02020603050405020304" pitchFamily="18" charset="0"/>
                <a:ea typeface="Calibri" panose="020F0502020204030204" pitchFamily="34" charset="0"/>
                <a:cs typeface="Times New Roman (Corps CS)"/>
              </a:rPr>
              <a:t>Seleukos</a:t>
            </a:r>
            <a:r>
              <a:rPr lang="en-US" dirty="0">
                <a:latin typeface="Times New Roman" panose="02020603050405020304" pitchFamily="18" charset="0"/>
                <a:ea typeface="Calibri" panose="020F0502020204030204" pitchFamily="34" charset="0"/>
                <a:cs typeface="Times New Roman (Corps CS)"/>
              </a:rPr>
              <a:t>" and (10) "</a:t>
            </a:r>
            <a:r>
              <a:rPr lang="en-US" dirty="0" err="1">
                <a:latin typeface="Times New Roman" panose="02020603050405020304" pitchFamily="18" charset="0"/>
                <a:ea typeface="Calibri" panose="020F0502020204030204" pitchFamily="34" charset="0"/>
                <a:cs typeface="Times New Roman (Corps CS)"/>
              </a:rPr>
              <a:t>Antiochos</a:t>
            </a:r>
            <a:r>
              <a:rPr lang="en-US" dirty="0">
                <a:latin typeface="Times New Roman" panose="02020603050405020304" pitchFamily="18" charset="0"/>
                <a:ea typeface="Calibri" panose="020F0502020204030204" pitchFamily="34" charset="0"/>
                <a:cs typeface="Times New Roman (Corps CS)"/>
              </a:rPr>
              <a:t>", and in front of the temple are to be erected a statue and an altar of the </a:t>
            </a:r>
            <a:r>
              <a:rPr lang="en-US" dirty="0" err="1">
                <a:latin typeface="Times New Roman" panose="02020603050405020304" pitchFamily="18" charset="0"/>
                <a:ea typeface="Calibri" panose="020F0502020204030204" pitchFamily="34" charset="0"/>
                <a:cs typeface="Times New Roman (Corps CS)"/>
              </a:rPr>
              <a:t>Soteira</a:t>
            </a:r>
            <a:r>
              <a:rPr lang="en-US" dirty="0">
                <a:latin typeface="Times New Roman" panose="02020603050405020304" pitchFamily="18" charset="0"/>
                <a:ea typeface="Calibri" panose="020F0502020204030204" pitchFamily="34" charset="0"/>
                <a:cs typeface="Times New Roman (Corps CS)"/>
              </a:rPr>
              <a:t>.</a:t>
            </a:r>
            <a:endParaRPr lang="fr-BE" dirty="0">
              <a:latin typeface="Times New Roman" panose="02020603050405020304" pitchFamily="18" charset="0"/>
              <a:ea typeface="Calibri" panose="020F0502020204030204" pitchFamily="34" charset="0"/>
              <a:cs typeface="Times New Roman (Corps CS)"/>
            </a:endParaRPr>
          </a:p>
        </p:txBody>
      </p:sp>
      <p:sp>
        <p:nvSpPr>
          <p:cNvPr id="4" name="ZoneTexte 3">
            <a:extLst>
              <a:ext uri="{FF2B5EF4-FFF2-40B4-BE49-F238E27FC236}">
                <a16:creationId xmlns:a16="http://schemas.microsoft.com/office/drawing/2014/main" id="{BC7D3950-AA87-5242-A2CA-3258A3BE5898}"/>
              </a:ext>
            </a:extLst>
          </p:cNvPr>
          <p:cNvSpPr txBox="1"/>
          <p:nvPr/>
        </p:nvSpPr>
        <p:spPr>
          <a:xfrm>
            <a:off x="0" y="1582340"/>
            <a:ext cx="4579883" cy="3693319"/>
          </a:xfrm>
          <a:prstGeom prst="rect">
            <a:avLst/>
          </a:prstGeom>
          <a:noFill/>
        </p:spPr>
        <p:txBody>
          <a:bodyPr wrap="square" rtlCol="0">
            <a:spAutoFit/>
          </a:bodyPr>
          <a:lstStyle/>
          <a:p>
            <a:r>
              <a:rPr lang="el-GR" dirty="0">
                <a:latin typeface="Times New Roman" panose="02020603050405020304" pitchFamily="18" charset="0"/>
                <a:cs typeface="Times New Roman" panose="02020603050405020304" pitchFamily="18" charset="0"/>
              </a:rPr>
              <a:t>[..</a:t>
            </a:r>
            <a:r>
              <a:rPr lang="el-GR" baseline="30000"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 κ]</a:t>
            </a:r>
            <a:r>
              <a:rPr lang="el-GR" dirty="0" err="1">
                <a:latin typeface="Times New Roman" panose="02020603050405020304" pitchFamily="18" charset="0"/>
                <a:cs typeface="Times New Roman" panose="02020603050405020304" pitchFamily="18" charset="0"/>
              </a:rPr>
              <a:t>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καλῶ</a:t>
            </a:r>
            <a:r>
              <a:rPr lang="el-GR" dirty="0">
                <a:latin typeface="Times New Roman" panose="02020603050405020304" pitchFamily="18" charset="0"/>
                <a:cs typeface="Times New Roman" panose="02020603050405020304" pitchFamily="18" charset="0"/>
              </a:rPr>
              <a:t>[ς ....</a:t>
            </a:r>
            <a:r>
              <a:rPr lang="el-GR" baseline="30000" dirty="0">
                <a:latin typeface="Times New Roman" panose="02020603050405020304" pitchFamily="18" charset="0"/>
                <a:cs typeface="Times New Roman" panose="02020603050405020304" pitchFamily="18" charset="0"/>
              </a:rPr>
              <a:t>7</a:t>
            </a:r>
            <a:r>
              <a:rPr lang="el-GR" dirty="0">
                <a:latin typeface="Times New Roman" panose="02020603050405020304" pitchFamily="18" charset="0"/>
                <a:cs typeface="Times New Roman" panose="02020603050405020304" pitchFamily="18" charset="0"/>
              </a:rPr>
              <a:t>...]</a:t>
            </a:r>
            <a:r>
              <a:rPr lang="el-GR" cap="all" dirty="0">
                <a:latin typeface="Times New Roman" panose="02020603050405020304" pitchFamily="18" charset="0"/>
                <a:cs typeface="Times New Roman" panose="02020603050405020304" pitchFamily="18" charset="0"/>
              </a:rPr>
              <a:t>ΝΑΙ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Σελεύκωι</a:t>
            </a:r>
            <a:r>
              <a:rPr lang="el-GR" dirty="0">
                <a:latin typeface="Times New Roman" panose="02020603050405020304" pitchFamily="18" charset="0"/>
                <a:cs typeface="Times New Roman" panose="02020603050405020304" pitchFamily="18" charset="0"/>
              </a:rPr>
              <a:t> κ[</a:t>
            </a:r>
            <a:r>
              <a:rPr lang="el-GR" dirty="0" err="1">
                <a:latin typeface="Times New Roman" panose="02020603050405020304" pitchFamily="18" charset="0"/>
                <a:cs typeface="Times New Roman" panose="02020603050405020304" pitchFamily="18" charset="0"/>
              </a:rPr>
              <a:t>αὶ</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err="1">
                <a:latin typeface="Times New Roman" panose="02020603050405020304" pitchFamily="18" charset="0"/>
                <a:cs typeface="Times New Roman" panose="02020603050405020304" pitchFamily="18" charset="0"/>
              </a:rPr>
              <a:t>Ἀντιόχωι</a:t>
            </a:r>
            <a:r>
              <a:rPr lang="el-GR" dirty="0">
                <a:latin typeface="Times New Roman" panose="02020603050405020304" pitchFamily="18" charset="0"/>
                <a:cs typeface="Times New Roman" panose="02020603050405020304" pitchFamily="18" charset="0"/>
              </a:rPr>
              <a:t> [....</a:t>
            </a:r>
            <a:r>
              <a:rPr lang="el-GR" baseline="30000" dirty="0">
                <a:latin typeface="Times New Roman" panose="02020603050405020304" pitchFamily="18" charset="0"/>
                <a:cs typeface="Times New Roman" panose="02020603050405020304" pitchFamily="18" charset="0"/>
              </a:rPr>
              <a:t>8</a:t>
            </a:r>
            <a:r>
              <a:rPr lang="el-GR" dirty="0">
                <a:latin typeface="Times New Roman" panose="02020603050405020304" pitchFamily="18" charset="0"/>
                <a:cs typeface="Times New Roman" panose="02020603050405020304" pitchFamily="18" charset="0"/>
              </a:rPr>
              <a:t>....]</a:t>
            </a:r>
            <a:r>
              <a:rPr lang="el-GR" cap="all" dirty="0">
                <a:latin typeface="Times New Roman" panose="02020603050405020304" pitchFamily="18" charset="0"/>
                <a:cs typeface="Times New Roman" panose="02020603050405020304" pitchFamily="18" charset="0"/>
              </a:rPr>
              <a:t>Ε</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ἵνα</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δὲ</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εἰς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τὸν</a:t>
            </a:r>
            <a:r>
              <a:rPr lang="el-GR" dirty="0">
                <a:latin typeface="Times New Roman" panose="02020603050405020304" pitchFamily="18" charset="0"/>
                <a:cs typeface="Times New Roman" panose="02020603050405020304" pitchFamily="18" charset="0"/>
              </a:rPr>
              <a:t> π[</a:t>
            </a:r>
            <a:r>
              <a:rPr lang="el-GR" dirty="0" err="1">
                <a:latin typeface="Times New Roman" panose="02020603050405020304" pitchFamily="18" charset="0"/>
                <a:cs typeface="Times New Roman" panose="02020603050405020304" pitchFamily="18" charset="0"/>
              </a:rPr>
              <a:t>ά</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[ν]τα </a:t>
            </a:r>
            <a:r>
              <a:rPr lang="el-GR" dirty="0" err="1">
                <a:latin typeface="Times New Roman" panose="02020603050405020304" pitchFamily="18" charset="0"/>
                <a:cs typeface="Times New Roman" panose="02020603050405020304" pitchFamily="18" charset="0"/>
              </a:rPr>
              <a:t>χρόνον</a:t>
            </a:r>
            <a:r>
              <a:rPr lang="el-GR" dirty="0">
                <a:latin typeface="Times New Roman" panose="02020603050405020304" pitchFamily="18" charset="0"/>
                <a:cs typeface="Times New Roman" panose="02020603050405020304" pitchFamily="18" charset="0"/>
              </a:rPr>
              <a:t> [.]</a:t>
            </a:r>
            <a:r>
              <a:rPr lang="el-GR" cap="all" dirty="0">
                <a:latin typeface="Times New Roman" panose="02020603050405020304" pitchFamily="18" charset="0"/>
                <a:cs typeface="Times New Roman" panose="02020603050405020304" pitchFamily="18" charset="0"/>
              </a:rPr>
              <a:t>Σ</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ὑπ</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ἀν</a:t>
            </a:r>
            <a:r>
              <a:rPr lang="el-GR" dirty="0">
                <a:latin typeface="Times New Roman" panose="02020603050405020304" pitchFamily="18" charset="0"/>
                <a:cs typeface="Times New Roman" panose="02020603050405020304" pitchFamily="18" charset="0"/>
              </a:rPr>
              <a:t>[θ]</a:t>
            </a:r>
            <a:r>
              <a:rPr lang="el-GR" dirty="0" err="1">
                <a:latin typeface="Times New Roman" panose="02020603050405020304" pitchFamily="18" charset="0"/>
                <a:cs typeface="Times New Roman" panose="02020603050405020304" pitchFamily="18" charset="0"/>
              </a:rPr>
              <a:t>ρώπων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τὴν</a:t>
            </a:r>
            <a:r>
              <a:rPr lang="el-GR" dirty="0">
                <a:latin typeface="Times New Roman" panose="02020603050405020304" pitchFamily="18" charset="0"/>
                <a:cs typeface="Times New Roman" panose="02020603050405020304" pitchFamily="18" charset="0"/>
              </a:rPr>
              <a:t> κ[α]</a:t>
            </a:r>
            <a:r>
              <a:rPr lang="el-GR" dirty="0" err="1">
                <a:latin typeface="Times New Roman" panose="02020603050405020304" pitchFamily="18" charset="0"/>
                <a:cs typeface="Times New Roman" panose="02020603050405020304" pitchFamily="18" charset="0"/>
              </a:rPr>
              <a:t>ταξίαν</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[τ]</a:t>
            </a:r>
            <a:r>
              <a:rPr lang="el-GR" dirty="0" err="1">
                <a:latin typeface="Times New Roman" panose="02020603050405020304" pitchFamily="18" charset="0"/>
                <a:cs typeface="Times New Roman" panose="02020603050405020304" pitchFamily="18" charset="0"/>
              </a:rPr>
              <a:t>ῶν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εὐεργετημάτων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ἧι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θεοὶ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οἱ</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ἐ</a:t>
            </a:r>
            <a:r>
              <a:rPr lang="el-GR" dirty="0">
                <a:latin typeface="Times New Roman" panose="02020603050405020304" pitchFamily="18" charset="0"/>
                <a:cs typeface="Times New Roman" panose="02020603050405020304" pitchFamily="18" charset="0"/>
              </a:rPr>
              <a:t>[πι]</a:t>
            </a:r>
            <a:r>
              <a:rPr lang="el-GR" dirty="0" err="1">
                <a:latin typeface="Times New Roman" panose="02020603050405020304" pitchFamily="18" charset="0"/>
                <a:cs typeface="Times New Roman" panose="02020603050405020304" pitchFamily="18" charset="0"/>
              </a:rPr>
              <a:t>φανέ</a:t>
            </a:r>
            <a:r>
              <a:rPr lang="el-GR" dirty="0">
                <a:latin typeface="Times New Roman" panose="02020603050405020304" pitchFamily="18" charset="0"/>
                <a:cs typeface="Times New Roman" panose="02020603050405020304" pitchFamily="18" charset="0"/>
              </a:rPr>
              <a:t>[ν]-</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[τε]ς </a:t>
            </a:r>
            <a:r>
              <a:rPr lang="el-GR" dirty="0" err="1">
                <a:latin typeface="Times New Roman" panose="02020603050405020304" pitchFamily="18" charset="0"/>
                <a:cs typeface="Times New Roman" panose="02020603050405020304" pitchFamily="18" charset="0"/>
              </a:rPr>
              <a:t>τιμῶνται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Σέλευκος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Ἀντ</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ίο</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χος</a:t>
            </a:r>
            <a:r>
              <a:rPr lang="el-GR" dirty="0">
                <a:latin typeface="Times New Roman" panose="02020603050405020304" pitchFamily="18" charset="0"/>
                <a:cs typeface="Times New Roman" panose="02020603050405020304" pitchFamily="18" charset="0"/>
              </a:rPr>
              <a:t>, να-</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ό</a:t>
            </a:r>
            <a:r>
              <a:rPr lang="el-GR" dirty="0">
                <a:latin typeface="Times New Roman" panose="02020603050405020304" pitchFamily="18" charset="0"/>
                <a:cs typeface="Times New Roman" panose="02020603050405020304" pitchFamily="18" charset="0"/>
              </a:rPr>
              <a:t>]ν τε </a:t>
            </a:r>
            <a:r>
              <a:rPr lang="el-GR" dirty="0" err="1">
                <a:latin typeface="Times New Roman" panose="02020603050405020304" pitchFamily="18" charset="0"/>
                <a:cs typeface="Times New Roman" panose="02020603050405020304" pitchFamily="18" charset="0"/>
              </a:rPr>
              <a:t>οἰκοδομῆσαι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ὡς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κάλλιστ</a:t>
            </a:r>
            <a:r>
              <a:rPr lang="el-GR" dirty="0">
                <a:latin typeface="Times New Roman" panose="02020603050405020304" pitchFamily="18" charset="0"/>
                <a:cs typeface="Times New Roman" panose="02020603050405020304" pitchFamily="18" charset="0"/>
              </a:rPr>
              <a:t>[ον] </a:t>
            </a:r>
            <a:r>
              <a:rPr lang="el-GR" dirty="0" err="1">
                <a:latin typeface="Times New Roman" panose="02020603050405020304" pitchFamily="18" charset="0"/>
                <a:cs typeface="Times New Roman" panose="02020603050405020304" pitchFamily="18" charset="0"/>
              </a:rPr>
              <a:t>πρὸς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τῶ</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[ι] </a:t>
            </a:r>
            <a:r>
              <a:rPr lang="el-GR" dirty="0" err="1">
                <a:latin typeface="Times New Roman" panose="02020603050405020304" pitchFamily="18" charset="0"/>
                <a:cs typeface="Times New Roman" panose="02020603050405020304" pitchFamily="18" charset="0"/>
              </a:rPr>
              <a:t>περιβόλωι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τοῦ</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Ἀπόλλωνος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τό</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πον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πε</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ρι</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βαλέσθαι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ἀγάλματα</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ἀναθ</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εῖ</a:t>
            </a:r>
            <a:r>
              <a:rPr lang="el-GR" dirty="0">
                <a:latin typeface="Times New Roman" panose="02020603050405020304" pitchFamily="18" charset="0"/>
                <a:cs typeface="Times New Roman" panose="02020603050405020304" pitchFamily="18" charset="0"/>
              </a:rPr>
              <a:t>]ναι </a:t>
            </a:r>
            <a:r>
              <a:rPr lang="el-GR" dirty="0" err="1">
                <a:latin typeface="Times New Roman" panose="02020603050405020304" pitchFamily="18" charset="0"/>
                <a:cs typeface="Times New Roman" panose="02020603050405020304" pitchFamily="18" charset="0"/>
              </a:rPr>
              <a:t>δύ</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[ο] </a:t>
            </a:r>
            <a:r>
              <a:rPr lang="el-GR" dirty="0" err="1">
                <a:latin typeface="Times New Roman" panose="02020603050405020304" pitchFamily="18" charset="0"/>
                <a:cs typeface="Times New Roman" panose="02020603050405020304" pitchFamily="18" charset="0"/>
              </a:rPr>
              <a:t>ὡς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κάλλιστα</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ἐπιγράψαντας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Σέ</a:t>
            </a:r>
            <a:r>
              <a:rPr lang="el-GR" dirty="0">
                <a:latin typeface="Times New Roman" panose="02020603050405020304" pitchFamily="18" charset="0"/>
                <a:cs typeface="Times New Roman" panose="02020603050405020304" pitchFamily="18" charset="0"/>
              </a:rPr>
              <a:t>[λ]</a:t>
            </a:r>
            <a:r>
              <a:rPr lang="el-GR" dirty="0" err="1">
                <a:latin typeface="Times New Roman" panose="02020603050405020304" pitchFamily="18" charset="0"/>
                <a:cs typeface="Times New Roman" panose="02020603050405020304" pitchFamily="18" charset="0"/>
              </a:rPr>
              <a:t>ευκον</a:t>
            </a:r>
            <a:r>
              <a:rPr lang="el-GR" dirty="0">
                <a:latin typeface="Times New Roman" panose="02020603050405020304" pitchFamily="18" charset="0"/>
                <a:cs typeface="Times New Roman" panose="02020603050405020304" pitchFamily="18" charset="0"/>
              </a:rPr>
              <a:t>" κ-</a:t>
            </a:r>
            <a:br>
              <a:rPr lang="el-GR" dirty="0">
                <a:latin typeface="Times New Roman" panose="02020603050405020304" pitchFamily="18" charset="0"/>
                <a:cs typeface="Times New Roman" panose="02020603050405020304" pitchFamily="18" charset="0"/>
              </a:rPr>
            </a:br>
            <a:r>
              <a:rPr lang="el-GR" dirty="0" err="1">
                <a:latin typeface="Times New Roman" panose="02020603050405020304" pitchFamily="18" charset="0"/>
                <a:cs typeface="Times New Roman" panose="02020603050405020304" pitchFamily="18" charset="0"/>
              </a:rPr>
              <a:t>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Ἀντίοχον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πρὸ</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τοῦ</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ναοῦ</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στῆσαι</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ἄγα</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l-GR" dirty="0">
                <a:latin typeface="Times New Roman" panose="02020603050405020304" pitchFamily="18" charset="0"/>
                <a:cs typeface="Times New Roman" panose="02020603050405020304" pitchFamily="18" charset="0"/>
              </a:rPr>
              <a:t>[λ]μα </a:t>
            </a:r>
            <a:r>
              <a:rPr lang="el-GR" dirty="0" err="1">
                <a:latin typeface="Times New Roman" panose="02020603050405020304" pitchFamily="18" charset="0"/>
                <a:cs typeface="Times New Roman" panose="02020603050405020304" pitchFamily="18" charset="0"/>
              </a:rPr>
              <a:t>καὶ</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βωμὸν</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τῆς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Σωτείρας</a:t>
            </a:r>
            <a:r>
              <a:rPr lang="el-GR" dirty="0">
                <a:latin typeface="Times New Roman" panose="02020603050405020304" pitchFamily="18" charset="0"/>
                <a:cs typeface="Times New Roman" panose="02020603050405020304" pitchFamily="18" charset="0"/>
              </a:rPr>
              <a:t>·</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92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A4F1B0-3E2D-DC43-B0FA-63840863001E}"/>
              </a:ext>
            </a:extLst>
          </p:cNvPr>
          <p:cNvSpPr/>
          <p:nvPr/>
        </p:nvSpPr>
        <p:spPr>
          <a:xfrm>
            <a:off x="462455" y="391988"/>
            <a:ext cx="7956332" cy="830997"/>
          </a:xfrm>
          <a:prstGeom prst="rect">
            <a:avLst/>
          </a:prstGeom>
        </p:spPr>
        <p:txBody>
          <a:bodyPr wrap="square">
            <a:spAutoFit/>
          </a:bodyPr>
          <a:lstStyle/>
          <a:p>
            <a:r>
              <a:rPr lang="en-AU" sz="2400" dirty="0">
                <a:solidFill>
                  <a:srgbClr val="675E47"/>
                </a:solidFill>
                <a:latin typeface="Times New Roman"/>
                <a:cs typeface="Times New Roman"/>
              </a:rPr>
              <a:t>2. Bridging the gap between literary and epigraphic sources</a:t>
            </a:r>
          </a:p>
          <a:p>
            <a:endParaRPr lang="en-AU" sz="2400" dirty="0">
              <a:solidFill>
                <a:srgbClr val="675E47"/>
              </a:solidFill>
              <a:latin typeface="Times New Roman"/>
              <a:cs typeface="Times New Roman"/>
            </a:endParaRPr>
          </a:p>
        </p:txBody>
      </p:sp>
      <p:sp>
        <p:nvSpPr>
          <p:cNvPr id="5" name="ZoneTexte 4">
            <a:extLst>
              <a:ext uri="{FF2B5EF4-FFF2-40B4-BE49-F238E27FC236}">
                <a16:creationId xmlns:a16="http://schemas.microsoft.com/office/drawing/2014/main" id="{868105DD-689D-9D46-A207-1ACABFA85C6F}"/>
              </a:ext>
            </a:extLst>
          </p:cNvPr>
          <p:cNvSpPr txBox="1"/>
          <p:nvPr/>
        </p:nvSpPr>
        <p:spPr>
          <a:xfrm>
            <a:off x="462455" y="4988684"/>
            <a:ext cx="754642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cap="small" dirty="0">
                <a:latin typeface="Times New Roman" panose="02020603050405020304" pitchFamily="18" charset="0"/>
                <a:cs typeface="Times New Roman" panose="02020603050405020304" pitchFamily="18" charset="0"/>
              </a:rPr>
              <a:t>Habicht </a:t>
            </a:r>
            <a:r>
              <a:rPr lang="de-DE" cap="small" dirty="0" err="1">
                <a:latin typeface="Times New Roman" panose="02020603050405020304" pitchFamily="18" charset="0"/>
                <a:cs typeface="Times New Roman" panose="02020603050405020304" pitchFamily="18" charset="0"/>
              </a:rPr>
              <a:t>C</a:t>
            </a:r>
            <a:r>
              <a:rPr lang="de-DE" dirty="0" err="1">
                <a:latin typeface="Times New Roman" panose="02020603050405020304" pitchFamily="18" charset="0"/>
                <a:cs typeface="Times New Roman" panose="02020603050405020304" pitchFamily="18" charset="0"/>
              </a:rPr>
              <a:t>h</a:t>
            </a:r>
            <a:r>
              <a:rPr lang="de-DE" dirty="0">
                <a:latin typeface="Times New Roman" panose="02020603050405020304" pitchFamily="18" charset="0"/>
                <a:cs typeface="Times New Roman" panose="02020603050405020304" pitchFamily="18" charset="0"/>
              </a:rPr>
              <a:t>. 1956, </a:t>
            </a:r>
            <a:r>
              <a:rPr lang="de-DE" i="1" dirty="0">
                <a:latin typeface="Times New Roman" panose="02020603050405020304" pitchFamily="18" charset="0"/>
                <a:cs typeface="Times New Roman" panose="02020603050405020304" pitchFamily="18" charset="0"/>
              </a:rPr>
              <a:t>Gottmenschentum und griechische Städte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Munich</a:t>
            </a:r>
            <a:r>
              <a:rPr lang="de-DE" dirty="0">
                <a:latin typeface="Times New Roman" panose="02020603050405020304" pitchFamily="18" charset="0"/>
                <a:cs typeface="Times New Roman" panose="02020603050405020304" pitchFamily="18" charset="0"/>
              </a:rPr>
              <a:t> (</a:t>
            </a:r>
            <a:r>
              <a:rPr lang="de-DE" i="1" dirty="0" err="1">
                <a:latin typeface="Times New Roman" panose="02020603050405020304" pitchFamily="18" charset="0"/>
                <a:cs typeface="Times New Roman" panose="02020603050405020304" pitchFamily="18" charset="0"/>
              </a:rPr>
              <a:t>Zetemata</a:t>
            </a:r>
            <a:r>
              <a:rPr lang="de-DE" dirty="0">
                <a:latin typeface="Times New Roman" panose="02020603050405020304" pitchFamily="18" charset="0"/>
                <a:cs typeface="Times New Roman" panose="02020603050405020304" pitchFamily="18" charset="0"/>
              </a:rPr>
              <a:t>, 14).</a:t>
            </a:r>
            <a:endParaRPr lang="fr-BE" dirty="0">
              <a:latin typeface="Times New Roman" panose="02020603050405020304" pitchFamily="18" charset="0"/>
              <a:cs typeface="Times New Roman" panose="02020603050405020304" pitchFamily="18" charset="0"/>
            </a:endParaRPr>
          </a:p>
          <a:p>
            <a:pPr marL="257175" indent="-257175">
              <a:buFont typeface="Wingdings" pitchFamily="2" charset="2"/>
              <a:buChar char="è"/>
            </a:pPr>
            <a:r>
              <a:rPr lang="en-US" cap="small" dirty="0" err="1">
                <a:latin typeface="Times New Roman" panose="02020603050405020304" pitchFamily="18" charset="0"/>
                <a:cs typeface="Times New Roman" panose="02020603050405020304" pitchFamily="18" charset="0"/>
              </a:rPr>
              <a:t>Habicht</a:t>
            </a:r>
            <a:r>
              <a:rPr lang="en-US" dirty="0">
                <a:latin typeface="Times New Roman" panose="02020603050405020304" pitchFamily="18" charset="0"/>
                <a:cs typeface="Times New Roman" panose="02020603050405020304" pitchFamily="18" charset="0"/>
              </a:rPr>
              <a:t> Ch., 2017</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Divine Honors for Mortal Men in Greek Cities: The Early Cases</a:t>
            </a:r>
            <a:r>
              <a:rPr lang="en-US" dirty="0">
                <a:latin typeface="Times New Roman" panose="02020603050405020304" pitchFamily="18" charset="0"/>
                <a:cs typeface="Times New Roman" panose="02020603050405020304" pitchFamily="18" charset="0"/>
              </a:rPr>
              <a:t>, Ann Arbor.</a:t>
            </a:r>
          </a:p>
          <a:p>
            <a:endParaRPr lang="nl-BE" dirty="0"/>
          </a:p>
        </p:txBody>
      </p:sp>
      <p:sp>
        <p:nvSpPr>
          <p:cNvPr id="6" name="Rectangle 5">
            <a:extLst>
              <a:ext uri="{FF2B5EF4-FFF2-40B4-BE49-F238E27FC236}">
                <a16:creationId xmlns:a16="http://schemas.microsoft.com/office/drawing/2014/main" id="{8E78150D-E2A9-A844-A738-5BB4179F4F07}"/>
              </a:ext>
            </a:extLst>
          </p:cNvPr>
          <p:cNvSpPr/>
          <p:nvPr/>
        </p:nvSpPr>
        <p:spPr>
          <a:xfrm>
            <a:off x="462455" y="1305342"/>
            <a:ext cx="7620000" cy="3170099"/>
          </a:xfrm>
          <a:prstGeom prst="rect">
            <a:avLst/>
          </a:prstGeom>
        </p:spPr>
        <p:txBody>
          <a:bodyPr wrap="square">
            <a:spAutoFit/>
          </a:bodyPr>
          <a:lstStyle/>
          <a:p>
            <a:pPr algn="just"/>
            <a:r>
              <a:rPr lang="en-AU" sz="2000" dirty="0">
                <a:latin typeface="Times New Roman" panose="02020603050405020304" pitchFamily="18" charset="0"/>
                <a:cs typeface="Times New Roman" panose="02020603050405020304" pitchFamily="18" charset="0"/>
              </a:rPr>
              <a:t>The cult of human beings used to be perceived as:</a:t>
            </a:r>
          </a:p>
          <a:p>
            <a:pPr algn="just"/>
            <a:endParaRPr lang="en-AU" sz="2000" dirty="0">
              <a:latin typeface="Times New Roman" panose="02020603050405020304" pitchFamily="18" charset="0"/>
              <a:cs typeface="Times New Roman" panose="02020603050405020304" pitchFamily="18" charset="0"/>
            </a:endParaRPr>
          </a:p>
          <a:p>
            <a:pPr marL="214313" indent="-214313" algn="just">
              <a:buFont typeface="Wingdings" pitchFamily="2" charset="2"/>
              <a:buChar char="Ø"/>
            </a:pPr>
            <a:r>
              <a:rPr lang="en-AU" sz="2000" dirty="0">
                <a:latin typeface="Times New Roman" panose="02020603050405020304" pitchFamily="18" charset="0"/>
                <a:cs typeface="Times New Roman" panose="02020603050405020304" pitchFamily="18" charset="0"/>
              </a:rPr>
              <a:t> a degeneration of Greek religion of the Classical period</a:t>
            </a:r>
          </a:p>
          <a:p>
            <a:pPr algn="just"/>
            <a:endParaRPr lang="en-AU" sz="2000" dirty="0">
              <a:latin typeface="Times New Roman" panose="02020603050405020304" pitchFamily="18" charset="0"/>
              <a:cs typeface="Times New Roman" panose="02020603050405020304" pitchFamily="18" charset="0"/>
            </a:endParaRPr>
          </a:p>
          <a:p>
            <a:pPr marL="214313" indent="-214313" algn="just">
              <a:buFont typeface="Wingdings" pitchFamily="2" charset="2"/>
              <a:buChar char="Ø"/>
            </a:pPr>
            <a:r>
              <a:rPr lang="en-AU" sz="2000" dirty="0">
                <a:latin typeface="Times New Roman" panose="02020603050405020304" pitchFamily="18" charset="0"/>
                <a:cs typeface="Times New Roman" panose="02020603050405020304" pitchFamily="18" charset="0"/>
              </a:rPr>
              <a:t> an influence from eastern populations</a:t>
            </a:r>
          </a:p>
          <a:p>
            <a:pPr algn="just"/>
            <a:endParaRPr lang="en-AU" sz="2000" dirty="0">
              <a:latin typeface="Times New Roman" panose="02020603050405020304" pitchFamily="18" charset="0"/>
              <a:cs typeface="Times New Roman" panose="02020603050405020304" pitchFamily="18" charset="0"/>
            </a:endParaRPr>
          </a:p>
          <a:p>
            <a:pPr marL="214313" indent="-214313" algn="just">
              <a:buFont typeface="Wingdings" pitchFamily="2" charset="2"/>
              <a:buChar char="Ø"/>
            </a:pPr>
            <a:r>
              <a:rPr lang="en-AU" sz="2000" dirty="0">
                <a:latin typeface="Times New Roman" panose="02020603050405020304" pitchFamily="18" charset="0"/>
                <a:cs typeface="Times New Roman" panose="02020603050405020304" pitchFamily="18" charset="0"/>
              </a:rPr>
              <a:t> a tool used for religious propaganda (&lt; influence of a Judeo-Christian research environment)</a:t>
            </a:r>
          </a:p>
          <a:p>
            <a:pPr marL="214313" indent="-214313" algn="just">
              <a:buFont typeface="Wingdings" pitchFamily="2" charset="2"/>
              <a:buChar char="Ø"/>
            </a:pPr>
            <a:endParaRPr lang="en-AU" sz="2000" dirty="0">
              <a:latin typeface="Times New Roman" panose="02020603050405020304" pitchFamily="18" charset="0"/>
              <a:cs typeface="Times New Roman" panose="02020603050405020304" pitchFamily="18" charset="0"/>
            </a:endParaRPr>
          </a:p>
          <a:p>
            <a:pPr algn="ctr"/>
            <a:r>
              <a:rPr lang="en-AU" sz="2000" dirty="0">
                <a:latin typeface="Times New Roman" panose="02020603050405020304" pitchFamily="18" charset="0"/>
                <a:cs typeface="Times New Roman" panose="02020603050405020304" pitchFamily="18" charset="0"/>
              </a:rPr>
              <a:t>To sum up: Influence of polemical literary sources</a:t>
            </a:r>
          </a:p>
        </p:txBody>
      </p:sp>
    </p:spTree>
    <p:extLst>
      <p:ext uri="{BB962C8B-B14F-4D97-AF65-F5344CB8AC3E}">
        <p14:creationId xmlns:p14="http://schemas.microsoft.com/office/powerpoint/2010/main" val="29517986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 par défaut">
  <a:themeElements>
    <a:clrScheme name="Ajd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jd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jd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par défaut.thmx</Template>
  <TotalTime>10753</TotalTime>
  <Words>2525</Words>
  <Application>Microsoft Macintosh PowerPoint</Application>
  <PresentationFormat>Affichage à l'écran (4:3)</PresentationFormat>
  <Paragraphs>189</Paragraphs>
  <Slides>24</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Arial</vt:lpstr>
      <vt:lpstr>Calibri</vt:lpstr>
      <vt:lpstr>Cambria</vt:lpstr>
      <vt:lpstr>Garamond</vt:lpstr>
      <vt:lpstr>Times New Roman</vt:lpstr>
      <vt:lpstr>Wingdings</vt:lpstr>
      <vt:lpstr>Thème par défaut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PHRC (Practicalities of Hellenistic Ruler Cults) (http://phrc.it/)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Saint véronique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Julien Dechevez</dc:creator>
  <cp:lastModifiedBy>Microsoft Office User</cp:lastModifiedBy>
  <cp:revision>120</cp:revision>
  <dcterms:created xsi:type="dcterms:W3CDTF">2021-10-13T10:31:05Z</dcterms:created>
  <dcterms:modified xsi:type="dcterms:W3CDTF">2021-12-09T22:36:00Z</dcterms:modified>
</cp:coreProperties>
</file>