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0.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63" r:id="rId2"/>
    <p:sldId id="260" r:id="rId3"/>
    <p:sldId id="261" r:id="rId4"/>
    <p:sldId id="265" r:id="rId5"/>
    <p:sldId id="264" r:id="rId6"/>
    <p:sldId id="266" r:id="rId7"/>
    <p:sldId id="267" r:id="rId8"/>
    <p:sldId id="269" r:id="rId9"/>
    <p:sldId id="271" r:id="rId10"/>
    <p:sldId id="272" r:id="rId11"/>
    <p:sldId id="274" r:id="rId12"/>
    <p:sldId id="275" r:id="rId13"/>
    <p:sldId id="276" r:id="rId14"/>
    <p:sldId id="366" r:id="rId15"/>
    <p:sldId id="367" r:id="rId16"/>
    <p:sldId id="368" r:id="rId17"/>
    <p:sldId id="369" r:id="rId18"/>
    <p:sldId id="370" r:id="rId19"/>
    <p:sldId id="372" r:id="rId20"/>
    <p:sldId id="373" r:id="rId21"/>
    <p:sldId id="374" r:id="rId22"/>
    <p:sldId id="375" r:id="rId23"/>
    <p:sldId id="377" r:id="rId24"/>
    <p:sldId id="376" r:id="rId25"/>
    <p:sldId id="378" r:id="rId26"/>
    <p:sldId id="380" r:id="rId27"/>
    <p:sldId id="382" r:id="rId28"/>
    <p:sldId id="383" r:id="rId29"/>
    <p:sldId id="384" r:id="rId30"/>
    <p:sldId id="385" r:id="rId31"/>
    <p:sldId id="420" r:id="rId32"/>
    <p:sldId id="421" r:id="rId33"/>
    <p:sldId id="386" r:id="rId34"/>
    <p:sldId id="387" r:id="rId35"/>
    <p:sldId id="388" r:id="rId36"/>
    <p:sldId id="389" r:id="rId37"/>
    <p:sldId id="390" r:id="rId38"/>
    <p:sldId id="391" r:id="rId39"/>
    <p:sldId id="381" r:id="rId40"/>
    <p:sldId id="396" r:id="rId41"/>
    <p:sldId id="429" r:id="rId42"/>
    <p:sldId id="430" r:id="rId43"/>
    <p:sldId id="431" r:id="rId44"/>
    <p:sldId id="432" r:id="rId45"/>
    <p:sldId id="433" r:id="rId46"/>
    <p:sldId id="434" r:id="rId47"/>
    <p:sldId id="435" r:id="rId48"/>
    <p:sldId id="273" r:id="rId49"/>
    <p:sldId id="436" r:id="rId50"/>
    <p:sldId id="437" r:id="rId51"/>
    <p:sldId id="438" r:id="rId52"/>
    <p:sldId id="439" r:id="rId53"/>
    <p:sldId id="440" r:id="rId54"/>
    <p:sldId id="441" r:id="rId55"/>
    <p:sldId id="442" r:id="rId56"/>
    <p:sldId id="443" r:id="rId57"/>
    <p:sldId id="444" r:id="rId58"/>
  </p:sldIdLst>
  <p:sldSz cx="9144000" cy="6858000" type="screen4x3"/>
  <p:notesSz cx="6858000" cy="9144000"/>
  <p:custDataLst>
    <p:tags r:id="rId6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enice Foncoux" initials="BF" lastIdx="1" clrIdx="0">
    <p:extLst>
      <p:ext uri="{19B8F6BF-5375-455C-9EA6-DF929625EA0E}">
        <p15:presenceInfo xmlns:p15="http://schemas.microsoft.com/office/powerpoint/2012/main" userId="36d2b26d3a01e6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B73"/>
    <a:srgbClr val="139D8D"/>
    <a:srgbClr val="B1E1C9"/>
    <a:srgbClr val="CAF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9" autoAdjust="0"/>
    <p:restoredTop sz="90704" autoAdjust="0"/>
  </p:normalViewPr>
  <p:slideViewPr>
    <p:cSldViewPr snapToGrid="0">
      <p:cViewPr varScale="1">
        <p:scale>
          <a:sx n="78" d="100"/>
          <a:sy n="78" d="100"/>
        </p:scale>
        <p:origin x="1402"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400" b="1" dirty="0">
                <a:latin typeface="Century Gothic" panose="020B0502020202020204" pitchFamily="34" charset="0"/>
              </a:rPr>
              <a:t>Exports </a:t>
            </a:r>
            <a:r>
              <a:rPr lang="en-US" sz="2400" b="1" dirty="0" err="1">
                <a:latin typeface="Century Gothic" panose="020B0502020202020204" pitchFamily="34" charset="0"/>
              </a:rPr>
              <a:t>en</a:t>
            </a:r>
            <a:r>
              <a:rPr lang="en-US" sz="2400" b="1" dirty="0">
                <a:latin typeface="Century Gothic" panose="020B0502020202020204" pitchFamily="34" charset="0"/>
              </a:rPr>
              <a:t> 2019</a:t>
            </a:r>
            <a:r>
              <a:rPr lang="en-US" sz="2400" b="1" baseline="0" dirty="0">
                <a:latin typeface="Century Gothic" panose="020B0502020202020204" pitchFamily="34" charset="0"/>
              </a:rPr>
              <a:t> </a:t>
            </a:r>
            <a:r>
              <a:rPr lang="en-US" sz="2000" b="1" baseline="0" dirty="0">
                <a:latin typeface="Century Gothic" panose="020B0502020202020204" pitchFamily="34" charset="0"/>
              </a:rPr>
              <a:t>(</a:t>
            </a:r>
            <a:r>
              <a:rPr lang="en-US" sz="2000" b="1" baseline="0" dirty="0" err="1">
                <a:latin typeface="Century Gothic" panose="020B0502020202020204" pitchFamily="34" charset="0"/>
              </a:rPr>
              <a:t>en</a:t>
            </a:r>
            <a:r>
              <a:rPr lang="en-US" sz="2000" b="1" baseline="0" dirty="0">
                <a:latin typeface="Century Gothic" panose="020B0502020202020204" pitchFamily="34" charset="0"/>
              </a:rPr>
              <a:t> milliard USD)</a:t>
            </a:r>
            <a:endParaRPr lang="en-US" sz="2400" dirty="0">
              <a:latin typeface="Century Gothic" panose="020B0502020202020204" pitchFamily="34" charset="0"/>
            </a:endParaRPr>
          </a:p>
        </c:rich>
      </c:tx>
      <c:layout>
        <c:manualLayout>
          <c:xMode val="edge"/>
          <c:yMode val="edge"/>
          <c:x val="0.13952063778153279"/>
          <c:y val="1.016011742916531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Exports (US$'000)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06E-4FC1-B43B-A590479B7C1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06E-4FC1-B43B-A590479B7C1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06E-4FC1-B43B-A590479B7C1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06E-4FC1-B43B-A590479B7C1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06E-4FC1-B43B-A590479B7C13}"/>
              </c:ext>
            </c:extLst>
          </c:dPt>
          <c:dLbls>
            <c:dLbl>
              <c:idx val="3"/>
              <c:layout>
                <c:manualLayout>
                  <c:x val="0.15211573566584818"/>
                  <c:y val="1.923397206827923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6E-4FC1-B43B-A590479B7C1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France</c:v>
                </c:pt>
                <c:pt idx="1">
                  <c:v>US</c:v>
                </c:pt>
                <c:pt idx="2">
                  <c:v>Allemagne</c:v>
                </c:pt>
                <c:pt idx="3">
                  <c:v>Singapore</c:v>
                </c:pt>
                <c:pt idx="4">
                  <c:v>Irlande</c:v>
                </c:pt>
              </c:strCache>
            </c:strRef>
          </c:cat>
          <c:val>
            <c:numRef>
              <c:f>Feuil1!$B$2:$B$6</c:f>
              <c:numCache>
                <c:formatCode>General</c:formatCode>
                <c:ptCount val="5"/>
                <c:pt idx="0">
                  <c:v>20.12</c:v>
                </c:pt>
                <c:pt idx="1">
                  <c:v>13.85</c:v>
                </c:pt>
                <c:pt idx="2">
                  <c:v>11.7</c:v>
                </c:pt>
                <c:pt idx="3">
                  <c:v>9.67</c:v>
                </c:pt>
                <c:pt idx="4">
                  <c:v>8.75</c:v>
                </c:pt>
              </c:numCache>
            </c:numRef>
          </c:val>
          <c:extLst>
            <c:ext xmlns:c16="http://schemas.microsoft.com/office/drawing/2014/chart" uri="{C3380CC4-5D6E-409C-BE32-E72D297353CC}">
              <c16:uniqueId val="{0000000A-706E-4FC1-B43B-A590479B7C13}"/>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3024051913362985E-2"/>
          <c:y val="0.83712261008870448"/>
          <c:w val="0.9156835039394301"/>
          <c:h val="0.118086548756477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Imports </a:t>
            </a:r>
            <a:r>
              <a:rPr lang="en-US" dirty="0" err="1"/>
              <a:t>en</a:t>
            </a:r>
            <a:r>
              <a:rPr lang="en-US" dirty="0"/>
              <a:t> 2019</a:t>
            </a:r>
            <a:r>
              <a:rPr lang="en-US" baseline="0" dirty="0"/>
              <a:t> </a:t>
            </a:r>
            <a:r>
              <a:rPr lang="en-US" sz="2000" baseline="0" dirty="0"/>
              <a:t>(</a:t>
            </a:r>
            <a:r>
              <a:rPr lang="en-US" sz="2000" baseline="0" dirty="0" err="1"/>
              <a:t>en</a:t>
            </a:r>
            <a:r>
              <a:rPr lang="en-US" sz="2000" baseline="0" dirty="0"/>
              <a:t> milliard USD)</a:t>
            </a:r>
            <a:endParaRPr lang="en-US" dirty="0"/>
          </a:p>
        </c:rich>
      </c:tx>
      <c:layout>
        <c:manualLayout>
          <c:xMode val="edge"/>
          <c:yMode val="edge"/>
          <c:x val="0.16068679406222969"/>
          <c:y val="3.0838281622958055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Imports in 2019 (en millaird USD)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1B5-4D1B-95D4-0DB6EA8DBA2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1B5-4D1B-95D4-0DB6EA8DBA21}"/>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1B5-4D1B-95D4-0DB6EA8DBA21}"/>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91B5-4D1B-95D4-0DB6EA8DBA21}"/>
              </c:ext>
            </c:extLst>
          </c:dPt>
          <c:dPt>
            <c:idx val="4"/>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91B5-4D1B-95D4-0DB6EA8DBA21}"/>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Chine</c:v>
                </c:pt>
                <c:pt idx="1">
                  <c:v>US</c:v>
                </c:pt>
                <c:pt idx="2">
                  <c:v>Germany</c:v>
                </c:pt>
                <c:pt idx="3">
                  <c:v>UK</c:v>
                </c:pt>
                <c:pt idx="4">
                  <c:v>France</c:v>
                </c:pt>
              </c:strCache>
            </c:strRef>
          </c:cat>
          <c:val>
            <c:numRef>
              <c:f>Feuil1!$B$2:$B$6</c:f>
              <c:numCache>
                <c:formatCode>General</c:formatCode>
                <c:ptCount val="5"/>
                <c:pt idx="0">
                  <c:v>16.149999999999999</c:v>
                </c:pt>
                <c:pt idx="1">
                  <c:v>14.58</c:v>
                </c:pt>
                <c:pt idx="2">
                  <c:v>8.33</c:v>
                </c:pt>
                <c:pt idx="3">
                  <c:v>6.55</c:v>
                </c:pt>
                <c:pt idx="4">
                  <c:v>6.42</c:v>
                </c:pt>
              </c:numCache>
            </c:numRef>
          </c:val>
          <c:extLst>
            <c:ext xmlns:c16="http://schemas.microsoft.com/office/drawing/2014/chart" uri="{C3380CC4-5D6E-409C-BE32-E72D297353CC}">
              <c16:uniqueId val="{0000000A-91B5-4D1B-95D4-0DB6EA8DBA21}"/>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4305449654363673E-2"/>
          <c:y val="0.86159599935591036"/>
          <c:w val="0.84161024816644869"/>
          <c:h val="0.118582686406867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Exports in 2005 (US$'000</a:t>
            </a:r>
            <a:r>
              <a:rPr lang="en-US" sz="2400" dirty="0"/>
              <a:t>)</a:t>
            </a:r>
          </a:p>
        </c:rich>
      </c:tx>
      <c:layout>
        <c:manualLayout>
          <c:xMode val="edge"/>
          <c:yMode val="edge"/>
          <c:x val="0.29200140248323403"/>
          <c:y val="4.65760586426399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12570742994532649"/>
          <c:y val="0.83712261008870448"/>
          <c:w val="0.75214616096947617"/>
          <c:h val="0.1180865487564778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5.4305449654363673E-2"/>
          <c:y val="0.86159599935591036"/>
          <c:w val="0.89778768216053528"/>
          <c:h val="0.11858268640686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a:latin typeface="Century Gothic" panose="020B0502020202020204" pitchFamily="34" charset="0"/>
              </a:rPr>
              <a:t> </a:t>
            </a:r>
            <a:r>
              <a:rPr lang="en-US" b="1" dirty="0" err="1">
                <a:latin typeface="Century Gothic" panose="020B0502020202020204" pitchFamily="34" charset="0"/>
              </a:rPr>
              <a:t>Répartition</a:t>
            </a:r>
            <a:r>
              <a:rPr lang="en-US" b="1" dirty="0">
                <a:latin typeface="Century Gothic" panose="020B0502020202020204" pitchFamily="34" charset="0"/>
              </a:rPr>
              <a:t> (%)</a:t>
            </a:r>
          </a:p>
        </c:rich>
      </c:tx>
      <c:layout>
        <c:manualLayout>
          <c:xMode val="edge"/>
          <c:yMode val="edge"/>
          <c:x val="0.18452129545407522"/>
          <c:y val="3.100630192287900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73021489386343E-2"/>
          <c:y val="7.588586750712727E-4"/>
          <c:w val="0.57390430538830051"/>
          <c:h val="0.78098545577197998"/>
        </c:manualLayout>
      </c:layout>
      <c:pie3DChart>
        <c:varyColors val="1"/>
        <c:ser>
          <c:idx val="0"/>
          <c:order val="0"/>
          <c:tx>
            <c:strRef>
              <c:f>Feuil1!$B$1</c:f>
              <c:strCache>
                <c:ptCount val="1"/>
                <c:pt idx="0">
                  <c:v> EO repartition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8F1-4D67-A261-792A15C31EF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8F1-4D67-A261-792A15C31EF5}"/>
              </c:ext>
            </c:extLst>
          </c:dPt>
          <c:dPt>
            <c:idx val="2"/>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8F1-4D67-A261-792A15C31EF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8F1-4D67-A261-792A15C31EF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3"/>
                <c:pt idx="0">
                  <c:v>Flavors</c:v>
                </c:pt>
                <c:pt idx="1">
                  <c:v>Pharmacy</c:v>
                </c:pt>
                <c:pt idx="2">
                  <c:v>Fragrances (Perfumes/Fragrances, Aromatherapy, Hair&amp;Skin care)</c:v>
                </c:pt>
              </c:strCache>
            </c:strRef>
          </c:cat>
          <c:val>
            <c:numRef>
              <c:f>Feuil1!$B$2:$B$5</c:f>
              <c:numCache>
                <c:formatCode>General</c:formatCode>
                <c:ptCount val="4"/>
                <c:pt idx="0">
                  <c:v>39</c:v>
                </c:pt>
                <c:pt idx="1">
                  <c:v>12</c:v>
                </c:pt>
                <c:pt idx="2">
                  <c:v>49</c:v>
                </c:pt>
              </c:numCache>
            </c:numRef>
          </c:val>
          <c:extLst>
            <c:ext xmlns:c16="http://schemas.microsoft.com/office/drawing/2014/chart" uri="{C3380CC4-5D6E-409C-BE32-E72D297353CC}">
              <c16:uniqueId val="{00000008-78F1-4D67-A261-792A15C31EF5}"/>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
          <c:y val="0.62008171691152447"/>
          <c:w val="0.79635970703048131"/>
          <c:h val="0.3793439705641349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Exports in 2005 (US$'000</a:t>
            </a:r>
            <a:r>
              <a:rPr lang="en-US" sz="2400" dirty="0"/>
              <a:t>)</a:t>
            </a:r>
          </a:p>
        </c:rich>
      </c:tx>
      <c:layout>
        <c:manualLayout>
          <c:xMode val="edge"/>
          <c:yMode val="edge"/>
          <c:x val="0.29200140248323403"/>
          <c:y val="4.65760586426399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12570742994532649"/>
          <c:y val="0.83712261008870448"/>
          <c:w val="0.75214616096947617"/>
          <c:h val="0.1180865487564778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5.4305449654363673E-2"/>
          <c:y val="0.86159599935591036"/>
          <c:w val="0.89778768216053528"/>
          <c:h val="0.11858268640686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E0FCC-9F34-45FD-8EFE-A3CC1F3A84B4}" type="doc">
      <dgm:prSet loTypeId="urn:microsoft.com/office/officeart/2005/8/layout/arrow2" loCatId="process" qsTypeId="urn:microsoft.com/office/officeart/2005/8/quickstyle/simple1" qsCatId="simple" csTypeId="urn:microsoft.com/office/officeart/2005/8/colors/accent3_2" csCatId="accent3" phldr="1"/>
      <dgm:spPr/>
      <dgm:t>
        <a:bodyPr/>
        <a:lstStyle/>
        <a:p>
          <a:endParaRPr lang="fr-FR"/>
        </a:p>
      </dgm:t>
    </dgm:pt>
    <dgm:pt modelId="{08DED7D4-BC18-4CAC-A062-1F39826B32F4}">
      <dgm:prSet phldrT="[Texte]" custT="1"/>
      <dgm:spPr/>
      <dgm:t>
        <a:bodyPr/>
        <a:lstStyle/>
        <a:p>
          <a:r>
            <a:rPr lang="fr-FR" sz="2000" dirty="0">
              <a:latin typeface="Century Gothic" panose="020B0502020202020204" pitchFamily="34" charset="0"/>
            </a:rPr>
            <a:t>Enfleurage</a:t>
          </a:r>
        </a:p>
      </dgm:t>
    </dgm:pt>
    <dgm:pt modelId="{1D6E8D0D-D14B-4CDE-A3FE-163F78010CD4}" type="parTrans" cxnId="{D9573269-8324-4E67-A8C1-98382466B8AC}">
      <dgm:prSet/>
      <dgm:spPr/>
      <dgm:t>
        <a:bodyPr/>
        <a:lstStyle/>
        <a:p>
          <a:endParaRPr lang="fr-FR"/>
        </a:p>
      </dgm:t>
    </dgm:pt>
    <dgm:pt modelId="{1B4ED6EC-D02E-40F6-A2E2-36BDEE6C04C5}" type="sibTrans" cxnId="{D9573269-8324-4E67-A8C1-98382466B8AC}">
      <dgm:prSet/>
      <dgm:spPr/>
      <dgm:t>
        <a:bodyPr/>
        <a:lstStyle/>
        <a:p>
          <a:endParaRPr lang="fr-FR"/>
        </a:p>
      </dgm:t>
    </dgm:pt>
    <dgm:pt modelId="{9B7DB48E-D46D-4F85-8164-362E74685F3A}">
      <dgm:prSet phldrT="[Texte]" custT="1"/>
      <dgm:spPr/>
      <dgm:t>
        <a:bodyPr/>
        <a:lstStyle/>
        <a:p>
          <a:r>
            <a:rPr lang="fr-FR" sz="2000" dirty="0" err="1">
              <a:latin typeface="Century Gothic" panose="020B0502020202020204" pitchFamily="34" charset="0"/>
            </a:rPr>
            <a:t>Hydrodistillation</a:t>
          </a:r>
          <a:endParaRPr lang="fr-FR" sz="2000" dirty="0">
            <a:latin typeface="Century Gothic" panose="020B0502020202020204" pitchFamily="34" charset="0"/>
          </a:endParaRPr>
        </a:p>
      </dgm:t>
    </dgm:pt>
    <dgm:pt modelId="{58C9E0ED-7EE0-49D6-BBFB-53DC8357F266}" type="parTrans" cxnId="{C6B294EF-A496-4887-B44F-059B04944C84}">
      <dgm:prSet/>
      <dgm:spPr/>
      <dgm:t>
        <a:bodyPr/>
        <a:lstStyle/>
        <a:p>
          <a:endParaRPr lang="fr-FR"/>
        </a:p>
      </dgm:t>
    </dgm:pt>
    <dgm:pt modelId="{8EBA6C5A-907A-49E1-A39E-CACB86BFA7CE}" type="sibTrans" cxnId="{C6B294EF-A496-4887-B44F-059B04944C84}">
      <dgm:prSet/>
      <dgm:spPr/>
      <dgm:t>
        <a:bodyPr/>
        <a:lstStyle/>
        <a:p>
          <a:endParaRPr lang="fr-FR"/>
        </a:p>
      </dgm:t>
    </dgm:pt>
    <dgm:pt modelId="{DF69FE1F-7C20-4612-BDA9-5684E104F19E}">
      <dgm:prSet phldrT="[Texte]" custT="1"/>
      <dgm:spPr/>
      <dgm:t>
        <a:bodyPr/>
        <a:lstStyle/>
        <a:p>
          <a:r>
            <a:rPr lang="fr-FR" sz="2000" dirty="0">
              <a:latin typeface="Century Gothic" panose="020B0502020202020204" pitchFamily="34" charset="0"/>
            </a:rPr>
            <a:t>Distillation vapeur</a:t>
          </a:r>
        </a:p>
      </dgm:t>
    </dgm:pt>
    <dgm:pt modelId="{83B439D3-FA6C-4784-BFE0-06A717C8403A}" type="parTrans" cxnId="{BE1A8F91-C284-4CC8-805C-75DCEBDE7EEE}">
      <dgm:prSet/>
      <dgm:spPr/>
      <dgm:t>
        <a:bodyPr/>
        <a:lstStyle/>
        <a:p>
          <a:endParaRPr lang="fr-FR"/>
        </a:p>
      </dgm:t>
    </dgm:pt>
    <dgm:pt modelId="{0532626C-A6F9-48D2-91F9-098E114CA37A}" type="sibTrans" cxnId="{BE1A8F91-C284-4CC8-805C-75DCEBDE7EEE}">
      <dgm:prSet/>
      <dgm:spPr/>
      <dgm:t>
        <a:bodyPr/>
        <a:lstStyle/>
        <a:p>
          <a:endParaRPr lang="fr-FR"/>
        </a:p>
      </dgm:t>
    </dgm:pt>
    <dgm:pt modelId="{C4C70361-DFBE-4D11-A596-2AF2A52491BC}">
      <dgm:prSet phldrT="[Texte]" custT="1"/>
      <dgm:spPr/>
      <dgm:t>
        <a:bodyPr/>
        <a:lstStyle/>
        <a:p>
          <a:r>
            <a:rPr lang="fr-FR" sz="2000" dirty="0">
              <a:latin typeface="Century Gothic" panose="020B0502020202020204" pitchFamily="34" charset="0"/>
            </a:rPr>
            <a:t>CO</a:t>
          </a:r>
          <a:r>
            <a:rPr lang="fr-FR" sz="2000" baseline="-25000" dirty="0">
              <a:latin typeface="Century Gothic" panose="020B0502020202020204" pitchFamily="34" charset="0"/>
            </a:rPr>
            <a:t>2</a:t>
          </a:r>
          <a:r>
            <a:rPr lang="fr-FR" sz="2000" dirty="0">
              <a:latin typeface="Century Gothic" panose="020B0502020202020204" pitchFamily="34" charset="0"/>
            </a:rPr>
            <a:t> supercritique</a:t>
          </a:r>
        </a:p>
      </dgm:t>
    </dgm:pt>
    <dgm:pt modelId="{52C9F107-7ED2-4FE4-AE62-C63B3C97BEA6}" type="sibTrans" cxnId="{294A26BC-EB50-4C38-9578-5FAC5617E58C}">
      <dgm:prSet/>
      <dgm:spPr/>
      <dgm:t>
        <a:bodyPr/>
        <a:lstStyle/>
        <a:p>
          <a:endParaRPr lang="fr-FR"/>
        </a:p>
      </dgm:t>
    </dgm:pt>
    <dgm:pt modelId="{B622AC80-FA79-42F4-945A-6C1B7615043B}" type="parTrans" cxnId="{294A26BC-EB50-4C38-9578-5FAC5617E58C}">
      <dgm:prSet/>
      <dgm:spPr/>
      <dgm:t>
        <a:bodyPr/>
        <a:lstStyle/>
        <a:p>
          <a:endParaRPr lang="fr-FR"/>
        </a:p>
      </dgm:t>
    </dgm:pt>
    <dgm:pt modelId="{1B8493EF-0C7E-4A54-9696-4273C895D05F}">
      <dgm:prSet phldrT="[Texte]" custT="1"/>
      <dgm:spPr/>
      <dgm:t>
        <a:bodyPr/>
        <a:lstStyle/>
        <a:p>
          <a:pPr algn="l"/>
          <a:r>
            <a:rPr lang="fr-FR" sz="2000" dirty="0">
              <a:latin typeface="Century Gothic" panose="020B0502020202020204" pitchFamily="34" charset="0"/>
            </a:rPr>
            <a:t>Micro-ondes</a:t>
          </a:r>
        </a:p>
      </dgm:t>
    </dgm:pt>
    <dgm:pt modelId="{9A1B7B9E-B896-44B1-9C56-50E744E7C552}" type="sibTrans" cxnId="{9676BDF4-DCEE-463A-9AED-910974599D82}">
      <dgm:prSet/>
      <dgm:spPr/>
      <dgm:t>
        <a:bodyPr/>
        <a:lstStyle/>
        <a:p>
          <a:endParaRPr lang="fr-FR"/>
        </a:p>
      </dgm:t>
    </dgm:pt>
    <dgm:pt modelId="{A628EF0A-2E3D-4DCF-9B0B-358CA3EDCC6C}" type="parTrans" cxnId="{9676BDF4-DCEE-463A-9AED-910974599D82}">
      <dgm:prSet/>
      <dgm:spPr/>
      <dgm:t>
        <a:bodyPr/>
        <a:lstStyle/>
        <a:p>
          <a:endParaRPr lang="fr-FR"/>
        </a:p>
      </dgm:t>
    </dgm:pt>
    <dgm:pt modelId="{B4993438-CE55-42F7-B40D-F7B249C6116A}">
      <dgm:prSet phldrT="[Texte]" custScaleX="207234" custScaleY="26365" custLinFactNeighborX="43198" custLinFactNeighborY="-21231"/>
      <dgm:spPr/>
      <dgm:t>
        <a:bodyPr/>
        <a:lstStyle/>
        <a:p>
          <a:endParaRPr lang="fr-FR" dirty="0"/>
        </a:p>
      </dgm:t>
    </dgm:pt>
    <dgm:pt modelId="{F388301D-DC46-428A-87D2-3AD2267C3819}" type="parTrans" cxnId="{1848DBA1-D69A-4139-986D-DE4D64991921}">
      <dgm:prSet/>
      <dgm:spPr/>
      <dgm:t>
        <a:bodyPr/>
        <a:lstStyle/>
        <a:p>
          <a:endParaRPr lang="fr-FR"/>
        </a:p>
      </dgm:t>
    </dgm:pt>
    <dgm:pt modelId="{9B091595-FC03-44ED-8782-BEA96A069865}" type="sibTrans" cxnId="{1848DBA1-D69A-4139-986D-DE4D64991921}">
      <dgm:prSet/>
      <dgm:spPr/>
      <dgm:t>
        <a:bodyPr/>
        <a:lstStyle/>
        <a:p>
          <a:endParaRPr lang="fr-FR"/>
        </a:p>
      </dgm:t>
    </dgm:pt>
    <dgm:pt modelId="{62EF5084-8316-4353-BA7B-285E1471C2CF}">
      <dgm:prSet phldrT="[Texte]" custScaleX="207234" custScaleY="26365" custLinFactNeighborX="43198" custLinFactNeighborY="-21231"/>
      <dgm:spPr/>
      <dgm:t>
        <a:bodyPr/>
        <a:lstStyle/>
        <a:p>
          <a:endParaRPr lang="fr-FR"/>
        </a:p>
      </dgm:t>
    </dgm:pt>
    <dgm:pt modelId="{7E828F15-1BC7-43F5-A34E-25C87397C486}" type="parTrans" cxnId="{1523170F-5E49-4B19-A983-8E0DE983F480}">
      <dgm:prSet/>
      <dgm:spPr/>
      <dgm:t>
        <a:bodyPr/>
        <a:lstStyle/>
        <a:p>
          <a:endParaRPr lang="fr-FR"/>
        </a:p>
      </dgm:t>
    </dgm:pt>
    <dgm:pt modelId="{374BAD76-0662-46D0-872A-D0CD177C2D16}" type="sibTrans" cxnId="{1523170F-5E49-4B19-A983-8E0DE983F480}">
      <dgm:prSet/>
      <dgm:spPr/>
      <dgm:t>
        <a:bodyPr/>
        <a:lstStyle/>
        <a:p>
          <a:endParaRPr lang="fr-FR"/>
        </a:p>
      </dgm:t>
    </dgm:pt>
    <dgm:pt modelId="{7E35E31D-A711-47CE-B29D-8FF736DB4117}" type="pres">
      <dgm:prSet presAssocID="{3C0E0FCC-9F34-45FD-8EFE-A3CC1F3A84B4}" presName="arrowDiagram" presStyleCnt="0">
        <dgm:presLayoutVars>
          <dgm:chMax val="5"/>
          <dgm:dir/>
          <dgm:resizeHandles val="exact"/>
        </dgm:presLayoutVars>
      </dgm:prSet>
      <dgm:spPr/>
    </dgm:pt>
    <dgm:pt modelId="{4300ACA0-53BC-4073-82D2-7BB30CAE95F9}" type="pres">
      <dgm:prSet presAssocID="{3C0E0FCC-9F34-45FD-8EFE-A3CC1F3A84B4}" presName="arrow" presStyleLbl="bgShp" presStyleIdx="0" presStyleCnt="1" custLinFactNeighborX="-171" custLinFactNeighborY="1975"/>
      <dgm:spPr/>
    </dgm:pt>
    <dgm:pt modelId="{D31D804A-612E-4825-8F4E-01D56D2039B9}" type="pres">
      <dgm:prSet presAssocID="{3C0E0FCC-9F34-45FD-8EFE-A3CC1F3A84B4}" presName="arrowDiagram5" presStyleCnt="0"/>
      <dgm:spPr/>
    </dgm:pt>
    <dgm:pt modelId="{8F98AE7C-8D93-4CB6-ACEA-62549592F24C}" type="pres">
      <dgm:prSet presAssocID="{08DED7D4-BC18-4CAC-A062-1F39826B32F4}" presName="bullet5a" presStyleLbl="node1" presStyleIdx="0" presStyleCnt="5"/>
      <dgm:spPr>
        <a:solidFill>
          <a:srgbClr val="139D8D"/>
        </a:solidFill>
      </dgm:spPr>
    </dgm:pt>
    <dgm:pt modelId="{FB6518F4-A332-4F48-85C2-4F0B70B825F1}" type="pres">
      <dgm:prSet presAssocID="{08DED7D4-BC18-4CAC-A062-1F39826B32F4}" presName="textBox5a" presStyleLbl="revTx" presStyleIdx="0" presStyleCnt="5" custScaleX="188511" custScaleY="40977" custLinFactNeighborX="60407" custLinFactNeighborY="-15590">
        <dgm:presLayoutVars>
          <dgm:bulletEnabled val="1"/>
        </dgm:presLayoutVars>
      </dgm:prSet>
      <dgm:spPr/>
    </dgm:pt>
    <dgm:pt modelId="{9FAEF804-F06D-43E3-81BD-6A90E832FAE1}" type="pres">
      <dgm:prSet presAssocID="{9B7DB48E-D46D-4F85-8164-362E74685F3A}" presName="bullet5b" presStyleLbl="node1" presStyleIdx="1" presStyleCnt="5"/>
      <dgm:spPr>
        <a:solidFill>
          <a:srgbClr val="139D8D"/>
        </a:solidFill>
      </dgm:spPr>
    </dgm:pt>
    <dgm:pt modelId="{C60D6BCA-86E8-42B2-B5C7-A5B5E6B5DF8B}" type="pres">
      <dgm:prSet presAssocID="{9B7DB48E-D46D-4F85-8164-362E74685F3A}" presName="textBox5b" presStyleLbl="revTx" presStyleIdx="1" presStyleCnt="5" custScaleX="207234" custScaleY="26365" custLinFactNeighborX="57143" custLinFactNeighborY="-20642">
        <dgm:presLayoutVars>
          <dgm:bulletEnabled val="1"/>
        </dgm:presLayoutVars>
      </dgm:prSet>
      <dgm:spPr/>
    </dgm:pt>
    <dgm:pt modelId="{0343D53F-29C9-4EF8-B136-96FAFF7582DD}" type="pres">
      <dgm:prSet presAssocID="{DF69FE1F-7C20-4612-BDA9-5684E104F19E}" presName="bullet5c" presStyleLbl="node1" presStyleIdx="2" presStyleCnt="5"/>
      <dgm:spPr>
        <a:solidFill>
          <a:srgbClr val="139D8D"/>
        </a:solidFill>
      </dgm:spPr>
    </dgm:pt>
    <dgm:pt modelId="{0FFCE61B-619D-47DF-850A-BA49A0580DD7}" type="pres">
      <dgm:prSet presAssocID="{DF69FE1F-7C20-4612-BDA9-5684E104F19E}" presName="textBox5c" presStyleLbl="revTx" presStyleIdx="2" presStyleCnt="5" custScaleX="268048" custScaleY="21887" custLinFactNeighborX="82733" custLinFactNeighborY="-20479">
        <dgm:presLayoutVars>
          <dgm:bulletEnabled val="1"/>
        </dgm:presLayoutVars>
      </dgm:prSet>
      <dgm:spPr/>
    </dgm:pt>
    <dgm:pt modelId="{07F54E8D-5B61-4F84-B302-3D864BC89B5D}" type="pres">
      <dgm:prSet presAssocID="{C4C70361-DFBE-4D11-A596-2AF2A52491BC}" presName="bullet5d" presStyleLbl="node1" presStyleIdx="3" presStyleCnt="5" custLinFactNeighborX="-29870" custLinFactNeighborY="2489"/>
      <dgm:spPr>
        <a:solidFill>
          <a:srgbClr val="139D8D"/>
        </a:solidFill>
      </dgm:spPr>
    </dgm:pt>
    <dgm:pt modelId="{E04B6681-824E-4BD9-8242-1FEB65492691}" type="pres">
      <dgm:prSet presAssocID="{C4C70361-DFBE-4D11-A596-2AF2A52491BC}" presName="textBox5d" presStyleLbl="revTx" presStyleIdx="3" presStyleCnt="5" custScaleX="137701" custScaleY="13881" custLinFactNeighborX="19305" custLinFactNeighborY="-32172">
        <dgm:presLayoutVars>
          <dgm:bulletEnabled val="1"/>
        </dgm:presLayoutVars>
      </dgm:prSet>
      <dgm:spPr/>
    </dgm:pt>
    <dgm:pt modelId="{245A56D7-6EB3-473C-A3CA-386AA894BF09}" type="pres">
      <dgm:prSet presAssocID="{1B8493EF-0C7E-4A54-9696-4273C895D05F}" presName="bullet5e" presStyleLbl="node1" presStyleIdx="4" presStyleCnt="5" custLinFactNeighborX="-48838" custLinFactNeighborY="-9768"/>
      <dgm:spPr>
        <a:solidFill>
          <a:srgbClr val="139D8D"/>
        </a:solidFill>
      </dgm:spPr>
    </dgm:pt>
    <dgm:pt modelId="{0A12B79D-535E-4ECF-AB04-ABFA094B67F7}" type="pres">
      <dgm:prSet presAssocID="{1B8493EF-0C7E-4A54-9696-4273C895D05F}" presName="textBox5e" presStyleLbl="revTx" presStyleIdx="4" presStyleCnt="5" custScaleX="106173" custScaleY="21783" custLinFactNeighborX="5704" custLinFactNeighborY="-53010">
        <dgm:presLayoutVars>
          <dgm:bulletEnabled val="1"/>
        </dgm:presLayoutVars>
      </dgm:prSet>
      <dgm:spPr/>
    </dgm:pt>
  </dgm:ptLst>
  <dgm:cxnLst>
    <dgm:cxn modelId="{1523170F-5E49-4B19-A983-8E0DE983F480}" srcId="{3C0E0FCC-9F34-45FD-8EFE-A3CC1F3A84B4}" destId="{62EF5084-8316-4353-BA7B-285E1471C2CF}" srcOrd="6" destOrd="0" parTransId="{7E828F15-1BC7-43F5-A34E-25C87397C486}" sibTransId="{374BAD76-0662-46D0-872A-D0CD177C2D16}"/>
    <dgm:cxn modelId="{DF66413E-32D3-4ADD-A4D7-A5C84DE75206}" type="presOf" srcId="{C4C70361-DFBE-4D11-A596-2AF2A52491BC}" destId="{E04B6681-824E-4BD9-8242-1FEB65492691}" srcOrd="0" destOrd="0" presId="urn:microsoft.com/office/officeart/2005/8/layout/arrow2"/>
    <dgm:cxn modelId="{D9573269-8324-4E67-A8C1-98382466B8AC}" srcId="{3C0E0FCC-9F34-45FD-8EFE-A3CC1F3A84B4}" destId="{08DED7D4-BC18-4CAC-A062-1F39826B32F4}" srcOrd="0" destOrd="0" parTransId="{1D6E8D0D-D14B-4CDE-A3FE-163F78010CD4}" sibTransId="{1B4ED6EC-D02E-40F6-A2E2-36BDEE6C04C5}"/>
    <dgm:cxn modelId="{EEE9694D-4A18-4125-89F3-B7E5B1AC04A2}" type="presOf" srcId="{3C0E0FCC-9F34-45FD-8EFE-A3CC1F3A84B4}" destId="{7E35E31D-A711-47CE-B29D-8FF736DB4117}" srcOrd="0" destOrd="0" presId="urn:microsoft.com/office/officeart/2005/8/layout/arrow2"/>
    <dgm:cxn modelId="{529F5B59-C65F-4141-8AE9-07F7E1C440A4}" type="presOf" srcId="{9B7DB48E-D46D-4F85-8164-362E74685F3A}" destId="{C60D6BCA-86E8-42B2-B5C7-A5B5E6B5DF8B}" srcOrd="0" destOrd="0" presId="urn:microsoft.com/office/officeart/2005/8/layout/arrow2"/>
    <dgm:cxn modelId="{BE1A8F91-C284-4CC8-805C-75DCEBDE7EEE}" srcId="{3C0E0FCC-9F34-45FD-8EFE-A3CC1F3A84B4}" destId="{DF69FE1F-7C20-4612-BDA9-5684E104F19E}" srcOrd="2" destOrd="0" parTransId="{83B439D3-FA6C-4784-BFE0-06A717C8403A}" sibTransId="{0532626C-A6F9-48D2-91F9-098E114CA37A}"/>
    <dgm:cxn modelId="{DF71CC9B-4AFB-4AF8-920C-AD9840DAA9DF}" type="presOf" srcId="{1B8493EF-0C7E-4A54-9696-4273C895D05F}" destId="{0A12B79D-535E-4ECF-AB04-ABFA094B67F7}" srcOrd="0" destOrd="0" presId="urn:microsoft.com/office/officeart/2005/8/layout/arrow2"/>
    <dgm:cxn modelId="{1848DBA1-D69A-4139-986D-DE4D64991921}" srcId="{3C0E0FCC-9F34-45FD-8EFE-A3CC1F3A84B4}" destId="{B4993438-CE55-42F7-B40D-F7B249C6116A}" srcOrd="5" destOrd="0" parTransId="{F388301D-DC46-428A-87D2-3AD2267C3819}" sibTransId="{9B091595-FC03-44ED-8782-BEA96A069865}"/>
    <dgm:cxn modelId="{294A26BC-EB50-4C38-9578-5FAC5617E58C}" srcId="{3C0E0FCC-9F34-45FD-8EFE-A3CC1F3A84B4}" destId="{C4C70361-DFBE-4D11-A596-2AF2A52491BC}" srcOrd="3" destOrd="0" parTransId="{B622AC80-FA79-42F4-945A-6C1B7615043B}" sibTransId="{52C9F107-7ED2-4FE4-AE62-C63B3C97BEA6}"/>
    <dgm:cxn modelId="{B8519DC3-1FE1-4D04-AF41-5876B44FFDFE}" type="presOf" srcId="{DF69FE1F-7C20-4612-BDA9-5684E104F19E}" destId="{0FFCE61B-619D-47DF-850A-BA49A0580DD7}" srcOrd="0" destOrd="0" presId="urn:microsoft.com/office/officeart/2005/8/layout/arrow2"/>
    <dgm:cxn modelId="{30BD69D4-80E1-4502-BB43-0C01767ED7B6}" type="presOf" srcId="{08DED7D4-BC18-4CAC-A062-1F39826B32F4}" destId="{FB6518F4-A332-4F48-85C2-4F0B70B825F1}" srcOrd="0" destOrd="0" presId="urn:microsoft.com/office/officeart/2005/8/layout/arrow2"/>
    <dgm:cxn modelId="{C6B294EF-A496-4887-B44F-059B04944C84}" srcId="{3C0E0FCC-9F34-45FD-8EFE-A3CC1F3A84B4}" destId="{9B7DB48E-D46D-4F85-8164-362E74685F3A}" srcOrd="1" destOrd="0" parTransId="{58C9E0ED-7EE0-49D6-BBFB-53DC8357F266}" sibTransId="{8EBA6C5A-907A-49E1-A39E-CACB86BFA7CE}"/>
    <dgm:cxn modelId="{9676BDF4-DCEE-463A-9AED-910974599D82}" srcId="{3C0E0FCC-9F34-45FD-8EFE-A3CC1F3A84B4}" destId="{1B8493EF-0C7E-4A54-9696-4273C895D05F}" srcOrd="4" destOrd="0" parTransId="{A628EF0A-2E3D-4DCF-9B0B-358CA3EDCC6C}" sibTransId="{9A1B7B9E-B896-44B1-9C56-50E744E7C552}"/>
    <dgm:cxn modelId="{B5A9ABE5-549C-46D0-B869-02A3C606CD76}" type="presParOf" srcId="{7E35E31D-A711-47CE-B29D-8FF736DB4117}" destId="{4300ACA0-53BC-4073-82D2-7BB30CAE95F9}" srcOrd="0" destOrd="0" presId="urn:microsoft.com/office/officeart/2005/8/layout/arrow2"/>
    <dgm:cxn modelId="{7D2BF1EC-22D8-4D2B-9B64-D5472DF89042}" type="presParOf" srcId="{7E35E31D-A711-47CE-B29D-8FF736DB4117}" destId="{D31D804A-612E-4825-8F4E-01D56D2039B9}" srcOrd="1" destOrd="0" presId="urn:microsoft.com/office/officeart/2005/8/layout/arrow2"/>
    <dgm:cxn modelId="{4FB421BF-CF55-4F74-B023-1D587658E1B4}" type="presParOf" srcId="{D31D804A-612E-4825-8F4E-01D56D2039B9}" destId="{8F98AE7C-8D93-4CB6-ACEA-62549592F24C}" srcOrd="0" destOrd="0" presId="urn:microsoft.com/office/officeart/2005/8/layout/arrow2"/>
    <dgm:cxn modelId="{A540E21D-5B95-4F3E-AEE2-88690D16A630}" type="presParOf" srcId="{D31D804A-612E-4825-8F4E-01D56D2039B9}" destId="{FB6518F4-A332-4F48-85C2-4F0B70B825F1}" srcOrd="1" destOrd="0" presId="urn:microsoft.com/office/officeart/2005/8/layout/arrow2"/>
    <dgm:cxn modelId="{9225EA36-0ED5-4603-9F17-088402E7461B}" type="presParOf" srcId="{D31D804A-612E-4825-8F4E-01D56D2039B9}" destId="{9FAEF804-F06D-43E3-81BD-6A90E832FAE1}" srcOrd="2" destOrd="0" presId="urn:microsoft.com/office/officeart/2005/8/layout/arrow2"/>
    <dgm:cxn modelId="{B65C688A-CD68-4F55-8A0B-B18B121C66FF}" type="presParOf" srcId="{D31D804A-612E-4825-8F4E-01D56D2039B9}" destId="{C60D6BCA-86E8-42B2-B5C7-A5B5E6B5DF8B}" srcOrd="3" destOrd="0" presId="urn:microsoft.com/office/officeart/2005/8/layout/arrow2"/>
    <dgm:cxn modelId="{C8350636-ADEE-4086-9501-B07CD9C8AFF8}" type="presParOf" srcId="{D31D804A-612E-4825-8F4E-01D56D2039B9}" destId="{0343D53F-29C9-4EF8-B136-96FAFF7582DD}" srcOrd="4" destOrd="0" presId="urn:microsoft.com/office/officeart/2005/8/layout/arrow2"/>
    <dgm:cxn modelId="{55FE5BCE-330F-4D50-AF48-D997BF41A973}" type="presParOf" srcId="{D31D804A-612E-4825-8F4E-01D56D2039B9}" destId="{0FFCE61B-619D-47DF-850A-BA49A0580DD7}" srcOrd="5" destOrd="0" presId="urn:microsoft.com/office/officeart/2005/8/layout/arrow2"/>
    <dgm:cxn modelId="{DA8995C0-7E89-4A4E-A8F4-0AD5294AC7C3}" type="presParOf" srcId="{D31D804A-612E-4825-8F4E-01D56D2039B9}" destId="{07F54E8D-5B61-4F84-B302-3D864BC89B5D}" srcOrd="6" destOrd="0" presId="urn:microsoft.com/office/officeart/2005/8/layout/arrow2"/>
    <dgm:cxn modelId="{407D3EFF-CF0E-44E8-9983-0F2D40A549B0}" type="presParOf" srcId="{D31D804A-612E-4825-8F4E-01D56D2039B9}" destId="{E04B6681-824E-4BD9-8242-1FEB65492691}" srcOrd="7" destOrd="0" presId="urn:microsoft.com/office/officeart/2005/8/layout/arrow2"/>
    <dgm:cxn modelId="{0A6C9A15-A818-44AA-B00E-4DD0ECFE5477}" type="presParOf" srcId="{D31D804A-612E-4825-8F4E-01D56D2039B9}" destId="{245A56D7-6EB3-473C-A3CA-386AA894BF09}" srcOrd="8" destOrd="0" presId="urn:microsoft.com/office/officeart/2005/8/layout/arrow2"/>
    <dgm:cxn modelId="{F7EE9A98-EEAB-4E7F-B79B-B39271452697}" type="presParOf" srcId="{D31D804A-612E-4825-8F4E-01D56D2039B9}" destId="{0A12B79D-535E-4ECF-AB04-ABFA094B67F7}" srcOrd="9"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2E94EC6-8A23-4736-A2EA-387086F47EEB}" type="doc">
      <dgm:prSet loTypeId="urn:microsoft.com/office/officeart/2005/8/layout/equation1" loCatId="process" qsTypeId="urn:microsoft.com/office/officeart/2005/8/quickstyle/simple1" qsCatId="simple" csTypeId="urn:microsoft.com/office/officeart/2005/8/colors/accent1_2" csCatId="accent1" phldr="1"/>
      <dgm:spPr/>
    </dgm:pt>
    <dgm:pt modelId="{EA276FCF-AD10-406C-92CB-2B16603F80A7}">
      <dgm:prSet phldrT="[Texte]"/>
      <dgm:spPr>
        <a:solidFill>
          <a:srgbClr val="139D8D"/>
        </a:solidFill>
      </dgm:spPr>
      <dgm:t>
        <a:bodyPr/>
        <a:lstStyle/>
        <a:p>
          <a:r>
            <a:rPr lang="fr-FR" dirty="0">
              <a:latin typeface="Century Gothic" panose="020B0502020202020204" pitchFamily="34" charset="0"/>
            </a:rPr>
            <a:t>Rapidité</a:t>
          </a:r>
        </a:p>
      </dgm:t>
    </dgm:pt>
    <dgm:pt modelId="{9FEE685C-CF7C-434B-A47F-23909D453F91}" type="parTrans" cxnId="{2E430EB8-B6FB-4930-864A-9E9BD888B0E4}">
      <dgm:prSet/>
      <dgm:spPr/>
      <dgm:t>
        <a:bodyPr/>
        <a:lstStyle/>
        <a:p>
          <a:endParaRPr lang="fr-FR"/>
        </a:p>
      </dgm:t>
    </dgm:pt>
    <dgm:pt modelId="{213A7463-04DC-477C-906D-FA60A0354CE2}" type="sibTrans" cxnId="{2E430EB8-B6FB-4930-864A-9E9BD888B0E4}">
      <dgm:prSet/>
      <dgm:spPr>
        <a:solidFill>
          <a:schemeClr val="bg2">
            <a:lumMod val="75000"/>
          </a:schemeClr>
        </a:solidFill>
      </dgm:spPr>
      <dgm:t>
        <a:bodyPr/>
        <a:lstStyle/>
        <a:p>
          <a:endParaRPr lang="fr-FR"/>
        </a:p>
      </dgm:t>
    </dgm:pt>
    <dgm:pt modelId="{4E38CBD1-47A7-4F16-8AA0-C81460728E9A}">
      <dgm:prSet phldrT="[Texte]"/>
      <dgm:spPr>
        <a:solidFill>
          <a:srgbClr val="139D8D"/>
        </a:solidFill>
      </dgm:spPr>
      <dgm:t>
        <a:bodyPr/>
        <a:lstStyle/>
        <a:p>
          <a:r>
            <a:rPr lang="fr-FR" dirty="0">
              <a:latin typeface="Century Gothic" panose="020B0502020202020204" pitchFamily="34" charset="0"/>
            </a:rPr>
            <a:t>Efficacité</a:t>
          </a:r>
        </a:p>
      </dgm:t>
    </dgm:pt>
    <dgm:pt modelId="{BC305221-D9EF-43A2-BD91-867DA5CEC15A}" type="parTrans" cxnId="{904A8D47-9E76-4A8F-A487-4B58F3864431}">
      <dgm:prSet/>
      <dgm:spPr/>
      <dgm:t>
        <a:bodyPr/>
        <a:lstStyle/>
        <a:p>
          <a:endParaRPr lang="fr-FR"/>
        </a:p>
      </dgm:t>
    </dgm:pt>
    <dgm:pt modelId="{DDDA6C8C-B255-43E7-AC62-BD0F2588F920}" type="sibTrans" cxnId="{904A8D47-9E76-4A8F-A487-4B58F3864431}">
      <dgm:prSet/>
      <dgm:spPr>
        <a:solidFill>
          <a:schemeClr val="bg2">
            <a:lumMod val="75000"/>
          </a:schemeClr>
        </a:solidFill>
      </dgm:spPr>
      <dgm:t>
        <a:bodyPr/>
        <a:lstStyle/>
        <a:p>
          <a:endParaRPr lang="fr-FR"/>
        </a:p>
      </dgm:t>
    </dgm:pt>
    <dgm:pt modelId="{9124FDA5-9B65-46E4-AE14-BA086445A5C4}">
      <dgm:prSet phldrT="[Texte]"/>
      <dgm:spPr>
        <a:solidFill>
          <a:srgbClr val="139D8D"/>
        </a:solidFill>
      </dgm:spPr>
      <dgm:t>
        <a:bodyPr/>
        <a:lstStyle/>
        <a:p>
          <a:r>
            <a:rPr lang="fr-FR" dirty="0">
              <a:latin typeface="Century Gothic" panose="020B0502020202020204" pitchFamily="34" charset="0"/>
            </a:rPr>
            <a:t>Extraction idéale</a:t>
          </a:r>
        </a:p>
      </dgm:t>
    </dgm:pt>
    <dgm:pt modelId="{99F863E1-4EE9-4DBE-8AE8-DCDBF0D13247}" type="parTrans" cxnId="{5BB408CE-4069-479C-A232-57149ECF075A}">
      <dgm:prSet/>
      <dgm:spPr/>
      <dgm:t>
        <a:bodyPr/>
        <a:lstStyle/>
        <a:p>
          <a:endParaRPr lang="fr-FR"/>
        </a:p>
      </dgm:t>
    </dgm:pt>
    <dgm:pt modelId="{1D19E27A-8A25-49BE-97B5-E7B833EEDD39}" type="sibTrans" cxnId="{5BB408CE-4069-479C-A232-57149ECF075A}">
      <dgm:prSet/>
      <dgm:spPr/>
      <dgm:t>
        <a:bodyPr/>
        <a:lstStyle/>
        <a:p>
          <a:endParaRPr lang="fr-FR"/>
        </a:p>
      </dgm:t>
    </dgm:pt>
    <dgm:pt modelId="{35C1B283-C1EB-4047-9989-4BCB557E8A3F}">
      <dgm:prSet phldrT="[Texte]"/>
      <dgm:spPr>
        <a:solidFill>
          <a:srgbClr val="139D8D"/>
        </a:solidFill>
      </dgm:spPr>
      <dgm:t>
        <a:bodyPr/>
        <a:lstStyle/>
        <a:p>
          <a:r>
            <a:rPr lang="fr-FR" dirty="0">
              <a:latin typeface="Century Gothic" panose="020B0502020202020204" pitchFamily="34" charset="0"/>
            </a:rPr>
            <a:t>Sélectivité</a:t>
          </a:r>
        </a:p>
      </dgm:t>
    </dgm:pt>
    <dgm:pt modelId="{18297163-70FA-4F66-B555-AACFF5D4568A}" type="parTrans" cxnId="{F3C436FB-1D0C-4D80-B892-AA8C2D1C1345}">
      <dgm:prSet/>
      <dgm:spPr/>
      <dgm:t>
        <a:bodyPr/>
        <a:lstStyle/>
        <a:p>
          <a:endParaRPr lang="fr-FR"/>
        </a:p>
      </dgm:t>
    </dgm:pt>
    <dgm:pt modelId="{10F26FFF-A7C8-49BF-9E82-6798C92CF4C8}" type="sibTrans" cxnId="{F3C436FB-1D0C-4D80-B892-AA8C2D1C1345}">
      <dgm:prSet/>
      <dgm:spPr>
        <a:solidFill>
          <a:schemeClr val="bg2">
            <a:lumMod val="75000"/>
          </a:schemeClr>
        </a:solidFill>
      </dgm:spPr>
      <dgm:t>
        <a:bodyPr/>
        <a:lstStyle/>
        <a:p>
          <a:endParaRPr lang="fr-FR"/>
        </a:p>
      </dgm:t>
    </dgm:pt>
    <dgm:pt modelId="{16EF9988-D3F2-47E7-9DF0-EFB3610AC2B6}" type="pres">
      <dgm:prSet presAssocID="{52E94EC6-8A23-4736-A2EA-387086F47EEB}" presName="linearFlow" presStyleCnt="0">
        <dgm:presLayoutVars>
          <dgm:dir/>
          <dgm:resizeHandles val="exact"/>
        </dgm:presLayoutVars>
      </dgm:prSet>
      <dgm:spPr/>
    </dgm:pt>
    <dgm:pt modelId="{15938A9B-1615-4132-AE37-F08F57231571}" type="pres">
      <dgm:prSet presAssocID="{EA276FCF-AD10-406C-92CB-2B16603F80A7}" presName="node" presStyleLbl="node1" presStyleIdx="0" presStyleCnt="4">
        <dgm:presLayoutVars>
          <dgm:bulletEnabled val="1"/>
        </dgm:presLayoutVars>
      </dgm:prSet>
      <dgm:spPr/>
    </dgm:pt>
    <dgm:pt modelId="{11F0D4A6-FA14-4115-9C7E-609FF9DCE867}" type="pres">
      <dgm:prSet presAssocID="{213A7463-04DC-477C-906D-FA60A0354CE2}" presName="spacerL" presStyleCnt="0"/>
      <dgm:spPr/>
    </dgm:pt>
    <dgm:pt modelId="{E62B2AC9-4D75-485E-BAD5-A16729129266}" type="pres">
      <dgm:prSet presAssocID="{213A7463-04DC-477C-906D-FA60A0354CE2}" presName="sibTrans" presStyleLbl="sibTrans2D1" presStyleIdx="0" presStyleCnt="3"/>
      <dgm:spPr/>
    </dgm:pt>
    <dgm:pt modelId="{3B46811F-167E-403E-8FA9-FFF5DCAA3AC9}" type="pres">
      <dgm:prSet presAssocID="{213A7463-04DC-477C-906D-FA60A0354CE2}" presName="spacerR" presStyleCnt="0"/>
      <dgm:spPr/>
    </dgm:pt>
    <dgm:pt modelId="{39B27B4C-A4F1-47A8-A849-B4636DC576FD}" type="pres">
      <dgm:prSet presAssocID="{4E38CBD1-47A7-4F16-8AA0-C81460728E9A}" presName="node" presStyleLbl="node1" presStyleIdx="1" presStyleCnt="4">
        <dgm:presLayoutVars>
          <dgm:bulletEnabled val="1"/>
        </dgm:presLayoutVars>
      </dgm:prSet>
      <dgm:spPr/>
    </dgm:pt>
    <dgm:pt modelId="{680042D9-7AF3-4B32-AB38-6CEFFAADBF5F}" type="pres">
      <dgm:prSet presAssocID="{DDDA6C8C-B255-43E7-AC62-BD0F2588F920}" presName="spacerL" presStyleCnt="0"/>
      <dgm:spPr/>
    </dgm:pt>
    <dgm:pt modelId="{A84882C3-34DF-45E6-9FA7-50E5F297A243}" type="pres">
      <dgm:prSet presAssocID="{DDDA6C8C-B255-43E7-AC62-BD0F2588F920}" presName="sibTrans" presStyleLbl="sibTrans2D1" presStyleIdx="1" presStyleCnt="3"/>
      <dgm:spPr/>
    </dgm:pt>
    <dgm:pt modelId="{85F0E99A-28CB-4FFD-8BD4-430412110FE6}" type="pres">
      <dgm:prSet presAssocID="{DDDA6C8C-B255-43E7-AC62-BD0F2588F920}" presName="spacerR" presStyleCnt="0"/>
      <dgm:spPr/>
    </dgm:pt>
    <dgm:pt modelId="{7B24D385-F59E-4775-B45D-19302B36B324}" type="pres">
      <dgm:prSet presAssocID="{35C1B283-C1EB-4047-9989-4BCB557E8A3F}" presName="node" presStyleLbl="node1" presStyleIdx="2" presStyleCnt="4">
        <dgm:presLayoutVars>
          <dgm:bulletEnabled val="1"/>
        </dgm:presLayoutVars>
      </dgm:prSet>
      <dgm:spPr/>
    </dgm:pt>
    <dgm:pt modelId="{755B212A-3664-41F9-BBDA-E10D8FC6882B}" type="pres">
      <dgm:prSet presAssocID="{10F26FFF-A7C8-49BF-9E82-6798C92CF4C8}" presName="spacerL" presStyleCnt="0"/>
      <dgm:spPr/>
    </dgm:pt>
    <dgm:pt modelId="{C11E2D66-1511-4D70-A20A-4C02B829E003}" type="pres">
      <dgm:prSet presAssocID="{10F26FFF-A7C8-49BF-9E82-6798C92CF4C8}" presName="sibTrans" presStyleLbl="sibTrans2D1" presStyleIdx="2" presStyleCnt="3"/>
      <dgm:spPr/>
    </dgm:pt>
    <dgm:pt modelId="{C1EA6B0A-C9DD-4C67-B0C8-5FB2DBA02F58}" type="pres">
      <dgm:prSet presAssocID="{10F26FFF-A7C8-49BF-9E82-6798C92CF4C8}" presName="spacerR" presStyleCnt="0"/>
      <dgm:spPr/>
    </dgm:pt>
    <dgm:pt modelId="{1594B73B-D141-4C9D-BB68-E4D99CD03A50}" type="pres">
      <dgm:prSet presAssocID="{9124FDA5-9B65-46E4-AE14-BA086445A5C4}" presName="node" presStyleLbl="node1" presStyleIdx="3" presStyleCnt="4">
        <dgm:presLayoutVars>
          <dgm:bulletEnabled val="1"/>
        </dgm:presLayoutVars>
      </dgm:prSet>
      <dgm:spPr/>
    </dgm:pt>
  </dgm:ptLst>
  <dgm:cxnLst>
    <dgm:cxn modelId="{AD198A0C-3F0F-4A4F-BFD2-F0F64B0F14DA}" type="presOf" srcId="{52E94EC6-8A23-4736-A2EA-387086F47EEB}" destId="{16EF9988-D3F2-47E7-9DF0-EFB3610AC2B6}" srcOrd="0" destOrd="0" presId="urn:microsoft.com/office/officeart/2005/8/layout/equation1"/>
    <dgm:cxn modelId="{0F88B22F-655B-48A0-9990-E4B0A709F08A}" type="presOf" srcId="{35C1B283-C1EB-4047-9989-4BCB557E8A3F}" destId="{7B24D385-F59E-4775-B45D-19302B36B324}" srcOrd="0" destOrd="0" presId="urn:microsoft.com/office/officeart/2005/8/layout/equation1"/>
    <dgm:cxn modelId="{904A8D47-9E76-4A8F-A487-4B58F3864431}" srcId="{52E94EC6-8A23-4736-A2EA-387086F47EEB}" destId="{4E38CBD1-47A7-4F16-8AA0-C81460728E9A}" srcOrd="1" destOrd="0" parTransId="{BC305221-D9EF-43A2-BD91-867DA5CEC15A}" sibTransId="{DDDA6C8C-B255-43E7-AC62-BD0F2588F920}"/>
    <dgm:cxn modelId="{E142BD51-CDD8-49D8-9008-F3B7A631E158}" type="presOf" srcId="{EA276FCF-AD10-406C-92CB-2B16603F80A7}" destId="{15938A9B-1615-4132-AE37-F08F57231571}" srcOrd="0" destOrd="0" presId="urn:microsoft.com/office/officeart/2005/8/layout/equation1"/>
    <dgm:cxn modelId="{9CB3B752-A768-4337-8A8B-4B661962F4A2}" type="presOf" srcId="{213A7463-04DC-477C-906D-FA60A0354CE2}" destId="{E62B2AC9-4D75-485E-BAD5-A16729129266}" srcOrd="0" destOrd="0" presId="urn:microsoft.com/office/officeart/2005/8/layout/equation1"/>
    <dgm:cxn modelId="{2643F383-157A-4B64-A367-7FE805CDE796}" type="presOf" srcId="{4E38CBD1-47A7-4F16-8AA0-C81460728E9A}" destId="{39B27B4C-A4F1-47A8-A849-B4636DC576FD}" srcOrd="0" destOrd="0" presId="urn:microsoft.com/office/officeart/2005/8/layout/equation1"/>
    <dgm:cxn modelId="{6D11EE84-5751-46BA-9160-526F9E01C45F}" type="presOf" srcId="{DDDA6C8C-B255-43E7-AC62-BD0F2588F920}" destId="{A84882C3-34DF-45E6-9FA7-50E5F297A243}" srcOrd="0" destOrd="0" presId="urn:microsoft.com/office/officeart/2005/8/layout/equation1"/>
    <dgm:cxn modelId="{2E430EB8-B6FB-4930-864A-9E9BD888B0E4}" srcId="{52E94EC6-8A23-4736-A2EA-387086F47EEB}" destId="{EA276FCF-AD10-406C-92CB-2B16603F80A7}" srcOrd="0" destOrd="0" parTransId="{9FEE685C-CF7C-434B-A47F-23909D453F91}" sibTransId="{213A7463-04DC-477C-906D-FA60A0354CE2}"/>
    <dgm:cxn modelId="{5BB408CE-4069-479C-A232-57149ECF075A}" srcId="{52E94EC6-8A23-4736-A2EA-387086F47EEB}" destId="{9124FDA5-9B65-46E4-AE14-BA086445A5C4}" srcOrd="3" destOrd="0" parTransId="{99F863E1-4EE9-4DBE-8AE8-DCDBF0D13247}" sibTransId="{1D19E27A-8A25-49BE-97B5-E7B833EEDD39}"/>
    <dgm:cxn modelId="{F3C436FB-1D0C-4D80-B892-AA8C2D1C1345}" srcId="{52E94EC6-8A23-4736-A2EA-387086F47EEB}" destId="{35C1B283-C1EB-4047-9989-4BCB557E8A3F}" srcOrd="2" destOrd="0" parTransId="{18297163-70FA-4F66-B555-AACFF5D4568A}" sibTransId="{10F26FFF-A7C8-49BF-9E82-6798C92CF4C8}"/>
    <dgm:cxn modelId="{A67A43FB-7916-4976-809C-8DEE95E49DE0}" type="presOf" srcId="{9124FDA5-9B65-46E4-AE14-BA086445A5C4}" destId="{1594B73B-D141-4C9D-BB68-E4D99CD03A50}" srcOrd="0" destOrd="0" presId="urn:microsoft.com/office/officeart/2005/8/layout/equation1"/>
    <dgm:cxn modelId="{97CC1EFE-ACCF-49EA-B5E3-C22AA843F6C0}" type="presOf" srcId="{10F26FFF-A7C8-49BF-9E82-6798C92CF4C8}" destId="{C11E2D66-1511-4D70-A20A-4C02B829E003}" srcOrd="0" destOrd="0" presId="urn:microsoft.com/office/officeart/2005/8/layout/equation1"/>
    <dgm:cxn modelId="{1F7F0F17-A65F-466E-BED8-8879A5BC849E}" type="presParOf" srcId="{16EF9988-D3F2-47E7-9DF0-EFB3610AC2B6}" destId="{15938A9B-1615-4132-AE37-F08F57231571}" srcOrd="0" destOrd="0" presId="urn:microsoft.com/office/officeart/2005/8/layout/equation1"/>
    <dgm:cxn modelId="{53EFBF8E-5B8B-41DA-B9BF-BD8174BAC0F6}" type="presParOf" srcId="{16EF9988-D3F2-47E7-9DF0-EFB3610AC2B6}" destId="{11F0D4A6-FA14-4115-9C7E-609FF9DCE867}" srcOrd="1" destOrd="0" presId="urn:microsoft.com/office/officeart/2005/8/layout/equation1"/>
    <dgm:cxn modelId="{95C0C366-E339-440F-9FA4-1F2426CBCC8E}" type="presParOf" srcId="{16EF9988-D3F2-47E7-9DF0-EFB3610AC2B6}" destId="{E62B2AC9-4D75-485E-BAD5-A16729129266}" srcOrd="2" destOrd="0" presId="urn:microsoft.com/office/officeart/2005/8/layout/equation1"/>
    <dgm:cxn modelId="{8FB1AA69-F8A8-4B9C-A102-895BE471C09B}" type="presParOf" srcId="{16EF9988-D3F2-47E7-9DF0-EFB3610AC2B6}" destId="{3B46811F-167E-403E-8FA9-FFF5DCAA3AC9}" srcOrd="3" destOrd="0" presId="urn:microsoft.com/office/officeart/2005/8/layout/equation1"/>
    <dgm:cxn modelId="{5CFDBE0A-9902-4AF2-9E94-B1C20B66522B}" type="presParOf" srcId="{16EF9988-D3F2-47E7-9DF0-EFB3610AC2B6}" destId="{39B27B4C-A4F1-47A8-A849-B4636DC576FD}" srcOrd="4" destOrd="0" presId="urn:microsoft.com/office/officeart/2005/8/layout/equation1"/>
    <dgm:cxn modelId="{8A8FF03B-E33D-4FF1-AEE1-62458B3EDC2A}" type="presParOf" srcId="{16EF9988-D3F2-47E7-9DF0-EFB3610AC2B6}" destId="{680042D9-7AF3-4B32-AB38-6CEFFAADBF5F}" srcOrd="5" destOrd="0" presId="urn:microsoft.com/office/officeart/2005/8/layout/equation1"/>
    <dgm:cxn modelId="{E4502365-D1DC-467C-B8FD-5953119EF563}" type="presParOf" srcId="{16EF9988-D3F2-47E7-9DF0-EFB3610AC2B6}" destId="{A84882C3-34DF-45E6-9FA7-50E5F297A243}" srcOrd="6" destOrd="0" presId="urn:microsoft.com/office/officeart/2005/8/layout/equation1"/>
    <dgm:cxn modelId="{3254B57F-D7D7-478D-8DCE-16D3ED544A40}" type="presParOf" srcId="{16EF9988-D3F2-47E7-9DF0-EFB3610AC2B6}" destId="{85F0E99A-28CB-4FFD-8BD4-430412110FE6}" srcOrd="7" destOrd="0" presId="urn:microsoft.com/office/officeart/2005/8/layout/equation1"/>
    <dgm:cxn modelId="{8DD76B0D-E22D-4E41-B476-3641B0DB8A77}" type="presParOf" srcId="{16EF9988-D3F2-47E7-9DF0-EFB3610AC2B6}" destId="{7B24D385-F59E-4775-B45D-19302B36B324}" srcOrd="8" destOrd="0" presId="urn:microsoft.com/office/officeart/2005/8/layout/equation1"/>
    <dgm:cxn modelId="{F2189620-BDFA-497A-8133-74D1C7E8C0DC}" type="presParOf" srcId="{16EF9988-D3F2-47E7-9DF0-EFB3610AC2B6}" destId="{755B212A-3664-41F9-BBDA-E10D8FC6882B}" srcOrd="9" destOrd="0" presId="urn:microsoft.com/office/officeart/2005/8/layout/equation1"/>
    <dgm:cxn modelId="{128708F9-E30A-4967-8643-2460510F9EAD}" type="presParOf" srcId="{16EF9988-D3F2-47E7-9DF0-EFB3610AC2B6}" destId="{C11E2D66-1511-4D70-A20A-4C02B829E003}" srcOrd="10" destOrd="0" presId="urn:microsoft.com/office/officeart/2005/8/layout/equation1"/>
    <dgm:cxn modelId="{50D498CD-36A4-4687-AAF1-D93374E8A5E0}" type="presParOf" srcId="{16EF9988-D3F2-47E7-9DF0-EFB3610AC2B6}" destId="{C1EA6B0A-C9DD-4C67-B0C8-5FB2DBA02F58}" srcOrd="11" destOrd="0" presId="urn:microsoft.com/office/officeart/2005/8/layout/equation1"/>
    <dgm:cxn modelId="{E9A07CB3-E3A3-4D8A-9CA4-9FC699F2B343}" type="presParOf" srcId="{16EF9988-D3F2-47E7-9DF0-EFB3610AC2B6}" destId="{1594B73B-D141-4C9D-BB68-E4D99CD03A50}" srcOrd="12"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AB62D3-145D-4B48-8B78-75D499D306C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D9D7B4F1-C298-428E-AF04-72D62B852974}">
      <dgm:prSet phldrT="[Texte]"/>
      <dgm:spPr>
        <a:solidFill>
          <a:srgbClr val="139D8D"/>
        </a:solidFill>
        <a:ln>
          <a:solidFill>
            <a:srgbClr val="258B73"/>
          </a:solidFill>
        </a:ln>
      </dgm:spPr>
      <dgm:t>
        <a:bodyPr/>
        <a:lstStyle/>
        <a:p>
          <a:r>
            <a:rPr lang="fr-FR" dirty="0"/>
            <a:t>1</a:t>
          </a:r>
          <a:endParaRPr lang="en-US" dirty="0"/>
        </a:p>
      </dgm:t>
    </dgm:pt>
    <dgm:pt modelId="{9B082CE0-991F-468A-A750-80EE6EB31B16}" type="parTrans" cxnId="{438CA98E-2F32-41D0-BE6A-0F60B2FCCFEE}">
      <dgm:prSet/>
      <dgm:spPr/>
      <dgm:t>
        <a:bodyPr/>
        <a:lstStyle/>
        <a:p>
          <a:endParaRPr lang="en-US"/>
        </a:p>
      </dgm:t>
    </dgm:pt>
    <dgm:pt modelId="{1D7C0E89-F399-4DF6-B501-D9DB9A015C68}" type="sibTrans" cxnId="{438CA98E-2F32-41D0-BE6A-0F60B2FCCFEE}">
      <dgm:prSet/>
      <dgm:spPr/>
      <dgm:t>
        <a:bodyPr/>
        <a:lstStyle/>
        <a:p>
          <a:endParaRPr lang="en-US"/>
        </a:p>
      </dgm:t>
    </dgm:pt>
    <dgm:pt modelId="{772D1877-1E0F-46F3-B178-841497757D0B}">
      <dgm:prSet phldrT="[Texte]" custT="1"/>
      <dgm:spPr>
        <a:ln>
          <a:solidFill>
            <a:srgbClr val="258B73"/>
          </a:solidFill>
        </a:ln>
      </dgm:spPr>
      <dgm:t>
        <a:bodyPr/>
        <a:lstStyle/>
        <a:p>
          <a:r>
            <a:rPr lang="fr-FR" sz="1400" dirty="0"/>
            <a:t>Etude ethnobotanique, usages traditionnels</a:t>
          </a:r>
          <a:endParaRPr lang="en-US" sz="1400" dirty="0"/>
        </a:p>
      </dgm:t>
    </dgm:pt>
    <dgm:pt modelId="{9222E3D0-90BD-42C1-BB56-DE12E7879BB4}" type="parTrans" cxnId="{6ED1F551-1A63-4CF2-847E-0F88CCE39DFB}">
      <dgm:prSet/>
      <dgm:spPr/>
      <dgm:t>
        <a:bodyPr/>
        <a:lstStyle/>
        <a:p>
          <a:endParaRPr lang="en-US"/>
        </a:p>
      </dgm:t>
    </dgm:pt>
    <dgm:pt modelId="{E8EF7DF7-F416-4462-A046-BBC0C2E8AD2B}" type="sibTrans" cxnId="{6ED1F551-1A63-4CF2-847E-0F88CCE39DFB}">
      <dgm:prSet/>
      <dgm:spPr/>
      <dgm:t>
        <a:bodyPr/>
        <a:lstStyle/>
        <a:p>
          <a:endParaRPr lang="en-US"/>
        </a:p>
      </dgm:t>
    </dgm:pt>
    <dgm:pt modelId="{252DCE23-30A4-4CEB-B395-10A9858C244B}">
      <dgm:prSet phldrT="[Texte]"/>
      <dgm:spPr>
        <a:solidFill>
          <a:srgbClr val="139D8D"/>
        </a:solidFill>
      </dgm:spPr>
      <dgm:t>
        <a:bodyPr/>
        <a:lstStyle/>
        <a:p>
          <a:r>
            <a:rPr lang="fr-FR" dirty="0"/>
            <a:t>2</a:t>
          </a:r>
          <a:endParaRPr lang="en-US" dirty="0"/>
        </a:p>
      </dgm:t>
    </dgm:pt>
    <dgm:pt modelId="{48CB1879-D3A4-42EC-9E1B-85D51493EFA4}" type="parTrans" cxnId="{0F790513-A1FE-4727-8C0E-86C76E2A0004}">
      <dgm:prSet/>
      <dgm:spPr/>
      <dgm:t>
        <a:bodyPr/>
        <a:lstStyle/>
        <a:p>
          <a:endParaRPr lang="en-US"/>
        </a:p>
      </dgm:t>
    </dgm:pt>
    <dgm:pt modelId="{43B60742-14AB-4E9C-817F-00B0E125E89C}" type="sibTrans" cxnId="{0F790513-A1FE-4727-8C0E-86C76E2A0004}">
      <dgm:prSet/>
      <dgm:spPr/>
      <dgm:t>
        <a:bodyPr/>
        <a:lstStyle/>
        <a:p>
          <a:endParaRPr lang="en-US"/>
        </a:p>
      </dgm:t>
    </dgm:pt>
    <dgm:pt modelId="{009C5B19-3CB2-462D-8D1A-7861B8667689}">
      <dgm:prSet phldrT="[Texte]" custT="1"/>
      <dgm:spPr>
        <a:ln>
          <a:solidFill>
            <a:srgbClr val="258B73"/>
          </a:solidFill>
        </a:ln>
      </dgm:spPr>
      <dgm:t>
        <a:bodyPr/>
        <a:lstStyle/>
        <a:p>
          <a:r>
            <a:rPr lang="fr-FR" sz="1400" dirty="0"/>
            <a:t>Caractérisation chimique de la composition de l’huile essentielle</a:t>
          </a:r>
          <a:endParaRPr lang="en-US" sz="1400" dirty="0"/>
        </a:p>
      </dgm:t>
    </dgm:pt>
    <dgm:pt modelId="{E000B685-4401-4065-B7E8-580F89848E51}" type="parTrans" cxnId="{DE7520A8-F6D4-4D46-A12C-93A15842ECBD}">
      <dgm:prSet/>
      <dgm:spPr/>
      <dgm:t>
        <a:bodyPr/>
        <a:lstStyle/>
        <a:p>
          <a:endParaRPr lang="en-US"/>
        </a:p>
      </dgm:t>
    </dgm:pt>
    <dgm:pt modelId="{2E54813B-18DB-493A-8474-F6628B11AC16}" type="sibTrans" cxnId="{DE7520A8-F6D4-4D46-A12C-93A15842ECBD}">
      <dgm:prSet/>
      <dgm:spPr/>
      <dgm:t>
        <a:bodyPr/>
        <a:lstStyle/>
        <a:p>
          <a:endParaRPr lang="en-US"/>
        </a:p>
      </dgm:t>
    </dgm:pt>
    <dgm:pt modelId="{B111C814-A7FB-4E94-A454-F0A753C09EA5}">
      <dgm:prSet phldrT="[Texte]"/>
      <dgm:spPr>
        <a:solidFill>
          <a:srgbClr val="139D8D"/>
        </a:solidFill>
      </dgm:spPr>
      <dgm:t>
        <a:bodyPr/>
        <a:lstStyle/>
        <a:p>
          <a:r>
            <a:rPr lang="fr-FR" dirty="0"/>
            <a:t>3</a:t>
          </a:r>
          <a:endParaRPr lang="en-US" dirty="0"/>
        </a:p>
      </dgm:t>
    </dgm:pt>
    <dgm:pt modelId="{0B531BF6-0A16-40E7-A1D1-4F72E953CF6C}" type="parTrans" cxnId="{57B846DD-C810-41A6-BD23-088DD991C98B}">
      <dgm:prSet/>
      <dgm:spPr/>
      <dgm:t>
        <a:bodyPr/>
        <a:lstStyle/>
        <a:p>
          <a:endParaRPr lang="en-US"/>
        </a:p>
      </dgm:t>
    </dgm:pt>
    <dgm:pt modelId="{59FDD977-527E-49A9-AE96-D64D250FB009}" type="sibTrans" cxnId="{57B846DD-C810-41A6-BD23-088DD991C98B}">
      <dgm:prSet/>
      <dgm:spPr/>
      <dgm:t>
        <a:bodyPr/>
        <a:lstStyle/>
        <a:p>
          <a:endParaRPr lang="en-US"/>
        </a:p>
      </dgm:t>
    </dgm:pt>
    <dgm:pt modelId="{2CE2FA91-066E-4E4B-9A2D-7F9108B26448}">
      <dgm:prSet phldrT="[Texte]" custT="1"/>
      <dgm:spPr>
        <a:ln>
          <a:solidFill>
            <a:srgbClr val="258B73"/>
          </a:solidFill>
        </a:ln>
      </dgm:spPr>
      <dgm:t>
        <a:bodyPr/>
        <a:lstStyle/>
        <a:p>
          <a:r>
            <a:rPr lang="fr-FR" sz="1400" dirty="0"/>
            <a:t>Effet cytotoxique sur des lignées cancéreuses et effet dose</a:t>
          </a:r>
          <a:endParaRPr lang="en-US" sz="1400" dirty="0"/>
        </a:p>
      </dgm:t>
    </dgm:pt>
    <dgm:pt modelId="{07DB617E-6B60-4A17-B75A-1EEE2FA69E9C}" type="parTrans" cxnId="{2416F20B-8666-4BBF-9251-C4BB5DDDCD98}">
      <dgm:prSet/>
      <dgm:spPr/>
      <dgm:t>
        <a:bodyPr/>
        <a:lstStyle/>
        <a:p>
          <a:endParaRPr lang="en-US"/>
        </a:p>
      </dgm:t>
    </dgm:pt>
    <dgm:pt modelId="{D2696617-9C8D-4488-A614-6CC91ADAE327}" type="sibTrans" cxnId="{2416F20B-8666-4BBF-9251-C4BB5DDDCD98}">
      <dgm:prSet/>
      <dgm:spPr/>
      <dgm:t>
        <a:bodyPr/>
        <a:lstStyle/>
        <a:p>
          <a:endParaRPr lang="en-US"/>
        </a:p>
      </dgm:t>
    </dgm:pt>
    <dgm:pt modelId="{0CEB8DC8-4B8D-4743-A4C1-B93CCBAB16EE}">
      <dgm:prSet phldrT="[Texte]" custT="1"/>
      <dgm:spPr>
        <a:ln>
          <a:solidFill>
            <a:srgbClr val="258B73"/>
          </a:solidFill>
        </a:ln>
      </dgm:spPr>
      <dgm:t>
        <a:bodyPr/>
        <a:lstStyle/>
        <a:p>
          <a:r>
            <a:rPr lang="fr-FR" sz="1400" dirty="0"/>
            <a:t>Viabilité des cellules « normales » (parfois)</a:t>
          </a:r>
          <a:endParaRPr lang="en-US" sz="1400" dirty="0"/>
        </a:p>
      </dgm:t>
    </dgm:pt>
    <dgm:pt modelId="{A63D03F8-4495-431D-8E2B-780430C5EE37}" type="parTrans" cxnId="{05A8AD43-59C3-491D-B892-A399984DE210}">
      <dgm:prSet/>
      <dgm:spPr/>
      <dgm:t>
        <a:bodyPr/>
        <a:lstStyle/>
        <a:p>
          <a:endParaRPr lang="en-US"/>
        </a:p>
      </dgm:t>
    </dgm:pt>
    <dgm:pt modelId="{607CE9DD-DD9D-4BE1-9C2C-897ED5CB0A8A}" type="sibTrans" cxnId="{05A8AD43-59C3-491D-B892-A399984DE210}">
      <dgm:prSet/>
      <dgm:spPr/>
      <dgm:t>
        <a:bodyPr/>
        <a:lstStyle/>
        <a:p>
          <a:endParaRPr lang="en-US"/>
        </a:p>
      </dgm:t>
    </dgm:pt>
    <dgm:pt modelId="{8164B99E-1F28-4BCA-B14D-5E398535C32A}">
      <dgm:prSet phldrT="[Texte]" custT="1"/>
      <dgm:spPr>
        <a:ln>
          <a:solidFill>
            <a:srgbClr val="258B73"/>
          </a:solidFill>
        </a:ln>
      </dgm:spPr>
      <dgm:t>
        <a:bodyPr/>
        <a:lstStyle/>
        <a:p>
          <a:r>
            <a:rPr lang="fr-FR" sz="1400" dirty="0"/>
            <a:t>Comparaison à un médicament existant (parfois)</a:t>
          </a:r>
          <a:endParaRPr lang="en-US" sz="1400" dirty="0"/>
        </a:p>
      </dgm:t>
    </dgm:pt>
    <dgm:pt modelId="{86414F60-2CA7-4ED8-AAB7-6DDC1FFA9850}" type="parTrans" cxnId="{D5998C38-0BB5-4A54-A1F4-092FD0C236F5}">
      <dgm:prSet/>
      <dgm:spPr/>
      <dgm:t>
        <a:bodyPr/>
        <a:lstStyle/>
        <a:p>
          <a:endParaRPr lang="en-US"/>
        </a:p>
      </dgm:t>
    </dgm:pt>
    <dgm:pt modelId="{AA4A373F-076D-49C9-AF39-BEB776FBFBFA}" type="sibTrans" cxnId="{D5998C38-0BB5-4A54-A1F4-092FD0C236F5}">
      <dgm:prSet/>
      <dgm:spPr/>
      <dgm:t>
        <a:bodyPr/>
        <a:lstStyle/>
        <a:p>
          <a:endParaRPr lang="en-US"/>
        </a:p>
      </dgm:t>
    </dgm:pt>
    <dgm:pt modelId="{CDA9FC4B-ED69-4B46-BF57-7066A47A01AD}">
      <dgm:prSet phldrT="[Texte]"/>
      <dgm:spPr>
        <a:solidFill>
          <a:srgbClr val="139D8D"/>
        </a:solidFill>
      </dgm:spPr>
      <dgm:t>
        <a:bodyPr/>
        <a:lstStyle/>
        <a:p>
          <a:r>
            <a:rPr lang="fr-FR" dirty="0"/>
            <a:t>4</a:t>
          </a:r>
          <a:endParaRPr lang="en-US" dirty="0"/>
        </a:p>
      </dgm:t>
    </dgm:pt>
    <dgm:pt modelId="{504E20B8-DDB8-4529-AE1C-8E472BC04177}" type="parTrans" cxnId="{152AA3A5-0F35-4083-AAE7-437A171C2E32}">
      <dgm:prSet/>
      <dgm:spPr/>
      <dgm:t>
        <a:bodyPr/>
        <a:lstStyle/>
        <a:p>
          <a:endParaRPr lang="en-US"/>
        </a:p>
      </dgm:t>
    </dgm:pt>
    <dgm:pt modelId="{EF737C59-DC58-4DDF-B576-10D838EF2E26}" type="sibTrans" cxnId="{152AA3A5-0F35-4083-AAE7-437A171C2E32}">
      <dgm:prSet/>
      <dgm:spPr/>
      <dgm:t>
        <a:bodyPr/>
        <a:lstStyle/>
        <a:p>
          <a:endParaRPr lang="en-US"/>
        </a:p>
      </dgm:t>
    </dgm:pt>
    <dgm:pt modelId="{E51BDF09-0171-41D7-A40F-C239210D3E74}">
      <dgm:prSet phldrT="[Texte]" custT="1"/>
      <dgm:spPr>
        <a:ln>
          <a:solidFill>
            <a:srgbClr val="258B73"/>
          </a:solidFill>
        </a:ln>
      </dgm:spPr>
      <dgm:t>
        <a:bodyPr/>
        <a:lstStyle/>
        <a:p>
          <a:r>
            <a:rPr lang="fr-FR" sz="1400" dirty="0"/>
            <a:t>Test sur molécules isolées de l’huile essentielle (parfois)</a:t>
          </a:r>
          <a:endParaRPr lang="en-US" sz="1400" dirty="0"/>
        </a:p>
      </dgm:t>
    </dgm:pt>
    <dgm:pt modelId="{BEAB7C4C-127D-4A0C-A8B9-BE3A6B9046C5}" type="parTrans" cxnId="{E480B7DE-8A98-4134-B998-F51EADEC7E70}">
      <dgm:prSet/>
      <dgm:spPr/>
      <dgm:t>
        <a:bodyPr/>
        <a:lstStyle/>
        <a:p>
          <a:endParaRPr lang="en-US"/>
        </a:p>
      </dgm:t>
    </dgm:pt>
    <dgm:pt modelId="{09A55BDB-CFC3-4459-84CA-495ED6E6581E}" type="sibTrans" cxnId="{E480B7DE-8A98-4134-B998-F51EADEC7E70}">
      <dgm:prSet/>
      <dgm:spPr/>
      <dgm:t>
        <a:bodyPr/>
        <a:lstStyle/>
        <a:p>
          <a:endParaRPr lang="en-US"/>
        </a:p>
      </dgm:t>
    </dgm:pt>
    <dgm:pt modelId="{F9E7EC20-5D76-43A6-96EC-2F1171FF2069}">
      <dgm:prSet phldrT="[Texte]"/>
      <dgm:spPr>
        <a:ln>
          <a:solidFill>
            <a:srgbClr val="258B73"/>
          </a:solidFill>
        </a:ln>
      </dgm:spPr>
      <dgm:t>
        <a:bodyPr/>
        <a:lstStyle/>
        <a:p>
          <a:endParaRPr lang="en-US" sz="1100" dirty="0"/>
        </a:p>
      </dgm:t>
    </dgm:pt>
    <dgm:pt modelId="{292E3B22-A25C-41E7-868F-E7C2B67AAFBE}" type="parTrans" cxnId="{C0E5B5E2-1AEF-4FAB-81F6-1E667805B83B}">
      <dgm:prSet/>
      <dgm:spPr/>
      <dgm:t>
        <a:bodyPr/>
        <a:lstStyle/>
        <a:p>
          <a:endParaRPr lang="en-US"/>
        </a:p>
      </dgm:t>
    </dgm:pt>
    <dgm:pt modelId="{FC86B444-DD5A-41D1-8E32-40A4E180ABC5}" type="sibTrans" cxnId="{C0E5B5E2-1AEF-4FAB-81F6-1E667805B83B}">
      <dgm:prSet/>
      <dgm:spPr/>
      <dgm:t>
        <a:bodyPr/>
        <a:lstStyle/>
        <a:p>
          <a:endParaRPr lang="en-US"/>
        </a:p>
      </dgm:t>
    </dgm:pt>
    <dgm:pt modelId="{2189B6E9-CD2B-407E-B039-B86A257B9CC9}">
      <dgm:prSet phldrT="[Texte]" custT="1"/>
      <dgm:spPr>
        <a:ln>
          <a:solidFill>
            <a:srgbClr val="258B73"/>
          </a:solidFill>
        </a:ln>
      </dgm:spPr>
      <dgm:t>
        <a:bodyPr/>
        <a:lstStyle/>
        <a:p>
          <a:r>
            <a:rPr lang="fr-FR" sz="1400" dirty="0"/>
            <a:t>Essai in vivo (très rarement sur souris ou xénogreffe)</a:t>
          </a:r>
          <a:endParaRPr lang="en-US" sz="1400" dirty="0"/>
        </a:p>
      </dgm:t>
    </dgm:pt>
    <dgm:pt modelId="{E23E82A0-B7A4-4B83-A1BA-DBDE266A094E}" type="parTrans" cxnId="{D49615A2-8A3E-4F91-9F58-CD407928BEC2}">
      <dgm:prSet/>
      <dgm:spPr/>
      <dgm:t>
        <a:bodyPr/>
        <a:lstStyle/>
        <a:p>
          <a:endParaRPr lang="en-US"/>
        </a:p>
      </dgm:t>
    </dgm:pt>
    <dgm:pt modelId="{6836FCE2-7EF7-4F46-9866-2C175C19583C}" type="sibTrans" cxnId="{D49615A2-8A3E-4F91-9F58-CD407928BEC2}">
      <dgm:prSet/>
      <dgm:spPr/>
      <dgm:t>
        <a:bodyPr/>
        <a:lstStyle/>
        <a:p>
          <a:endParaRPr lang="en-US"/>
        </a:p>
      </dgm:t>
    </dgm:pt>
    <dgm:pt modelId="{FC4CBBAD-3D9A-40D7-9D77-057761AEF27F}">
      <dgm:prSet phldrT="[Texte]" custT="1"/>
      <dgm:spPr>
        <a:ln>
          <a:solidFill>
            <a:srgbClr val="258B73"/>
          </a:solidFill>
        </a:ln>
      </dgm:spPr>
      <dgm:t>
        <a:bodyPr/>
        <a:lstStyle/>
        <a:p>
          <a:r>
            <a:rPr lang="fr-FR" sz="1400" dirty="0"/>
            <a:t>Mécanisme d’action (très </a:t>
          </a:r>
          <a:r>
            <a:rPr lang="fr-FR" sz="1400" dirty="0" err="1"/>
            <a:t>très</a:t>
          </a:r>
          <a:r>
            <a:rPr lang="fr-FR" sz="1400" dirty="0"/>
            <a:t> rarement)</a:t>
          </a:r>
          <a:endParaRPr lang="en-US" sz="1400" dirty="0"/>
        </a:p>
      </dgm:t>
    </dgm:pt>
    <dgm:pt modelId="{D0854A63-3ED8-4777-B90D-7E9EF5576361}" type="parTrans" cxnId="{B7D6B441-8929-4908-9A1F-07EFC0D70508}">
      <dgm:prSet/>
      <dgm:spPr/>
      <dgm:t>
        <a:bodyPr/>
        <a:lstStyle/>
        <a:p>
          <a:endParaRPr lang="en-US"/>
        </a:p>
      </dgm:t>
    </dgm:pt>
    <dgm:pt modelId="{F701F3CE-8D8D-4EB1-9A8A-91B2DF2C137A}" type="sibTrans" cxnId="{B7D6B441-8929-4908-9A1F-07EFC0D70508}">
      <dgm:prSet/>
      <dgm:spPr/>
      <dgm:t>
        <a:bodyPr/>
        <a:lstStyle/>
        <a:p>
          <a:endParaRPr lang="en-US"/>
        </a:p>
      </dgm:t>
    </dgm:pt>
    <dgm:pt modelId="{E44D5800-4A3A-4FBA-AF6C-A78754C13BCC}" type="pres">
      <dgm:prSet presAssocID="{56AB62D3-145D-4B48-8B78-75D499D306C8}" presName="linearFlow" presStyleCnt="0">
        <dgm:presLayoutVars>
          <dgm:dir/>
          <dgm:animLvl val="lvl"/>
          <dgm:resizeHandles val="exact"/>
        </dgm:presLayoutVars>
      </dgm:prSet>
      <dgm:spPr/>
    </dgm:pt>
    <dgm:pt modelId="{09BEE283-92FA-47C1-A96F-971DC3FE8ED4}" type="pres">
      <dgm:prSet presAssocID="{D9D7B4F1-C298-428E-AF04-72D62B852974}" presName="composite" presStyleCnt="0"/>
      <dgm:spPr/>
    </dgm:pt>
    <dgm:pt modelId="{38E93694-513E-457D-8F35-02A7D8745ED1}" type="pres">
      <dgm:prSet presAssocID="{D9D7B4F1-C298-428E-AF04-72D62B852974}" presName="parentText" presStyleLbl="alignNode1" presStyleIdx="0" presStyleCnt="4">
        <dgm:presLayoutVars>
          <dgm:chMax val="1"/>
          <dgm:bulletEnabled val="1"/>
        </dgm:presLayoutVars>
      </dgm:prSet>
      <dgm:spPr/>
    </dgm:pt>
    <dgm:pt modelId="{08639DBC-F89F-49A6-8BE3-AB666B6689D3}" type="pres">
      <dgm:prSet presAssocID="{D9D7B4F1-C298-428E-AF04-72D62B852974}" presName="descendantText" presStyleLbl="alignAcc1" presStyleIdx="0" presStyleCnt="4">
        <dgm:presLayoutVars>
          <dgm:bulletEnabled val="1"/>
        </dgm:presLayoutVars>
      </dgm:prSet>
      <dgm:spPr/>
    </dgm:pt>
    <dgm:pt modelId="{7FBC8CB7-55DA-41C6-BF25-2ED3077C84BC}" type="pres">
      <dgm:prSet presAssocID="{1D7C0E89-F399-4DF6-B501-D9DB9A015C68}" presName="sp" presStyleCnt="0"/>
      <dgm:spPr/>
    </dgm:pt>
    <dgm:pt modelId="{79BCB1E6-D471-4350-8C04-460B1617DF3D}" type="pres">
      <dgm:prSet presAssocID="{252DCE23-30A4-4CEB-B395-10A9858C244B}" presName="composite" presStyleCnt="0"/>
      <dgm:spPr/>
    </dgm:pt>
    <dgm:pt modelId="{D1752A23-E028-4337-86AB-BB55ECA8AA1C}" type="pres">
      <dgm:prSet presAssocID="{252DCE23-30A4-4CEB-B395-10A9858C244B}" presName="parentText" presStyleLbl="alignNode1" presStyleIdx="1" presStyleCnt="4">
        <dgm:presLayoutVars>
          <dgm:chMax val="1"/>
          <dgm:bulletEnabled val="1"/>
        </dgm:presLayoutVars>
      </dgm:prSet>
      <dgm:spPr/>
    </dgm:pt>
    <dgm:pt modelId="{58940EE2-3A6D-4EFE-B8BE-A9849F8E679A}" type="pres">
      <dgm:prSet presAssocID="{252DCE23-30A4-4CEB-B395-10A9858C244B}" presName="descendantText" presStyleLbl="alignAcc1" presStyleIdx="1" presStyleCnt="4" custLinFactNeighborY="0">
        <dgm:presLayoutVars>
          <dgm:bulletEnabled val="1"/>
        </dgm:presLayoutVars>
      </dgm:prSet>
      <dgm:spPr/>
    </dgm:pt>
    <dgm:pt modelId="{1A701E87-5589-4E73-809E-122E299EEFD1}" type="pres">
      <dgm:prSet presAssocID="{43B60742-14AB-4E9C-817F-00B0E125E89C}" presName="sp" presStyleCnt="0"/>
      <dgm:spPr/>
    </dgm:pt>
    <dgm:pt modelId="{5314CBB5-D336-467B-A58A-C0042B8EBF07}" type="pres">
      <dgm:prSet presAssocID="{B111C814-A7FB-4E94-A454-F0A753C09EA5}" presName="composite" presStyleCnt="0"/>
      <dgm:spPr/>
    </dgm:pt>
    <dgm:pt modelId="{9EC2D2AC-061A-47D8-AFFF-AD5425DD2A8D}" type="pres">
      <dgm:prSet presAssocID="{B111C814-A7FB-4E94-A454-F0A753C09EA5}" presName="parentText" presStyleLbl="alignNode1" presStyleIdx="2" presStyleCnt="4">
        <dgm:presLayoutVars>
          <dgm:chMax val="1"/>
          <dgm:bulletEnabled val="1"/>
        </dgm:presLayoutVars>
      </dgm:prSet>
      <dgm:spPr/>
    </dgm:pt>
    <dgm:pt modelId="{0E3AA60A-3680-4EE9-983D-C1A680D50AD0}" type="pres">
      <dgm:prSet presAssocID="{B111C814-A7FB-4E94-A454-F0A753C09EA5}" presName="descendantText" presStyleLbl="alignAcc1" presStyleIdx="2" presStyleCnt="4">
        <dgm:presLayoutVars>
          <dgm:bulletEnabled val="1"/>
        </dgm:presLayoutVars>
      </dgm:prSet>
      <dgm:spPr/>
    </dgm:pt>
    <dgm:pt modelId="{2DD15DBB-56EA-4462-A1DB-C4CF388D9309}" type="pres">
      <dgm:prSet presAssocID="{59FDD977-527E-49A9-AE96-D64D250FB009}" presName="sp" presStyleCnt="0"/>
      <dgm:spPr/>
    </dgm:pt>
    <dgm:pt modelId="{FD1E8FE2-085D-4B7E-B406-06D515B3C3DF}" type="pres">
      <dgm:prSet presAssocID="{CDA9FC4B-ED69-4B46-BF57-7066A47A01AD}" presName="composite" presStyleCnt="0"/>
      <dgm:spPr/>
    </dgm:pt>
    <dgm:pt modelId="{0C934422-1D36-406D-8EFC-96D9121BBEBA}" type="pres">
      <dgm:prSet presAssocID="{CDA9FC4B-ED69-4B46-BF57-7066A47A01AD}" presName="parentText" presStyleLbl="alignNode1" presStyleIdx="3" presStyleCnt="4">
        <dgm:presLayoutVars>
          <dgm:chMax val="1"/>
          <dgm:bulletEnabled val="1"/>
        </dgm:presLayoutVars>
      </dgm:prSet>
      <dgm:spPr/>
    </dgm:pt>
    <dgm:pt modelId="{9C27DE10-2107-4926-8889-DAD0F8A8ADC7}" type="pres">
      <dgm:prSet presAssocID="{CDA9FC4B-ED69-4B46-BF57-7066A47A01AD}" presName="descendantText" presStyleLbl="alignAcc1" presStyleIdx="3" presStyleCnt="4">
        <dgm:presLayoutVars>
          <dgm:bulletEnabled val="1"/>
        </dgm:presLayoutVars>
      </dgm:prSet>
      <dgm:spPr/>
    </dgm:pt>
  </dgm:ptLst>
  <dgm:cxnLst>
    <dgm:cxn modelId="{A8F7F506-4F28-4A8C-9199-D407DFD444A4}" type="presOf" srcId="{0CEB8DC8-4B8D-4743-A4C1-B93CCBAB16EE}" destId="{0E3AA60A-3680-4EE9-983D-C1A680D50AD0}" srcOrd="0" destOrd="1" presId="urn:microsoft.com/office/officeart/2005/8/layout/chevron2"/>
    <dgm:cxn modelId="{2416F20B-8666-4BBF-9251-C4BB5DDDCD98}" srcId="{B111C814-A7FB-4E94-A454-F0A753C09EA5}" destId="{2CE2FA91-066E-4E4B-9A2D-7F9108B26448}" srcOrd="0" destOrd="0" parTransId="{07DB617E-6B60-4A17-B75A-1EEE2FA69E9C}" sibTransId="{D2696617-9C8D-4488-A614-6CC91ADAE327}"/>
    <dgm:cxn modelId="{0F790513-A1FE-4727-8C0E-86C76E2A0004}" srcId="{56AB62D3-145D-4B48-8B78-75D499D306C8}" destId="{252DCE23-30A4-4CEB-B395-10A9858C244B}" srcOrd="1" destOrd="0" parTransId="{48CB1879-D3A4-42EC-9E1B-85D51493EFA4}" sibTransId="{43B60742-14AB-4E9C-817F-00B0E125E89C}"/>
    <dgm:cxn modelId="{C65D5820-26DB-4BC4-8FBD-8BDFE48AF484}" type="presOf" srcId="{8164B99E-1F28-4BCA-B14D-5E398535C32A}" destId="{0E3AA60A-3680-4EE9-983D-C1A680D50AD0}" srcOrd="0" destOrd="2" presId="urn:microsoft.com/office/officeart/2005/8/layout/chevron2"/>
    <dgm:cxn modelId="{7DEEEF2D-B345-47E4-B1A4-7188F2E730E5}" type="presOf" srcId="{B111C814-A7FB-4E94-A454-F0A753C09EA5}" destId="{9EC2D2AC-061A-47D8-AFFF-AD5425DD2A8D}" srcOrd="0" destOrd="0" presId="urn:microsoft.com/office/officeart/2005/8/layout/chevron2"/>
    <dgm:cxn modelId="{D5998C38-0BB5-4A54-A1F4-092FD0C236F5}" srcId="{B111C814-A7FB-4E94-A454-F0A753C09EA5}" destId="{8164B99E-1F28-4BCA-B14D-5E398535C32A}" srcOrd="2" destOrd="0" parTransId="{86414F60-2CA7-4ED8-AAB7-6DDC1FFA9850}" sibTransId="{AA4A373F-076D-49C9-AF39-BEB776FBFBFA}"/>
    <dgm:cxn modelId="{B7D6B441-8929-4908-9A1F-07EFC0D70508}" srcId="{CDA9FC4B-ED69-4B46-BF57-7066A47A01AD}" destId="{FC4CBBAD-3D9A-40D7-9D77-057761AEF27F}" srcOrd="2" destOrd="0" parTransId="{D0854A63-3ED8-4777-B90D-7E9EF5576361}" sibTransId="{F701F3CE-8D8D-4EB1-9A8A-91B2DF2C137A}"/>
    <dgm:cxn modelId="{05A8AD43-59C3-491D-B892-A399984DE210}" srcId="{B111C814-A7FB-4E94-A454-F0A753C09EA5}" destId="{0CEB8DC8-4B8D-4743-A4C1-B93CCBAB16EE}" srcOrd="1" destOrd="0" parTransId="{A63D03F8-4495-431D-8E2B-780430C5EE37}" sibTransId="{607CE9DD-DD9D-4BE1-9C2C-897ED5CB0A8A}"/>
    <dgm:cxn modelId="{6B23FC4B-4C51-475F-8ACD-236F383A4E13}" type="presOf" srcId="{252DCE23-30A4-4CEB-B395-10A9858C244B}" destId="{D1752A23-E028-4337-86AB-BB55ECA8AA1C}" srcOrd="0" destOrd="0" presId="urn:microsoft.com/office/officeart/2005/8/layout/chevron2"/>
    <dgm:cxn modelId="{6ED1F551-1A63-4CF2-847E-0F88CCE39DFB}" srcId="{D9D7B4F1-C298-428E-AF04-72D62B852974}" destId="{772D1877-1E0F-46F3-B178-841497757D0B}" srcOrd="0" destOrd="0" parTransId="{9222E3D0-90BD-42C1-BB56-DE12E7879BB4}" sibTransId="{E8EF7DF7-F416-4462-A046-BBC0C2E8AD2B}"/>
    <dgm:cxn modelId="{9B0D3752-2DA2-479F-AF70-9A83A6A6E4DC}" type="presOf" srcId="{F9E7EC20-5D76-43A6-96EC-2F1171FF2069}" destId="{9C27DE10-2107-4926-8889-DAD0F8A8ADC7}" srcOrd="0" destOrd="3" presId="urn:microsoft.com/office/officeart/2005/8/layout/chevron2"/>
    <dgm:cxn modelId="{9A0FBF85-2CD5-4CCE-9E82-0231E86E47BB}" type="presOf" srcId="{56AB62D3-145D-4B48-8B78-75D499D306C8}" destId="{E44D5800-4A3A-4FBA-AF6C-A78754C13BCC}" srcOrd="0" destOrd="0" presId="urn:microsoft.com/office/officeart/2005/8/layout/chevron2"/>
    <dgm:cxn modelId="{438CA98E-2F32-41D0-BE6A-0F60B2FCCFEE}" srcId="{56AB62D3-145D-4B48-8B78-75D499D306C8}" destId="{D9D7B4F1-C298-428E-AF04-72D62B852974}" srcOrd="0" destOrd="0" parTransId="{9B082CE0-991F-468A-A750-80EE6EB31B16}" sibTransId="{1D7C0E89-F399-4DF6-B501-D9DB9A015C68}"/>
    <dgm:cxn modelId="{D061D294-6922-460B-9D1A-C2F51FC582E1}" type="presOf" srcId="{2189B6E9-CD2B-407E-B039-B86A257B9CC9}" destId="{9C27DE10-2107-4926-8889-DAD0F8A8ADC7}" srcOrd="0" destOrd="1" presId="urn:microsoft.com/office/officeart/2005/8/layout/chevron2"/>
    <dgm:cxn modelId="{C4BF239D-BB6E-4CF5-8528-C38A288D6BEC}" type="presOf" srcId="{772D1877-1E0F-46F3-B178-841497757D0B}" destId="{08639DBC-F89F-49A6-8BE3-AB666B6689D3}" srcOrd="0" destOrd="0" presId="urn:microsoft.com/office/officeart/2005/8/layout/chevron2"/>
    <dgm:cxn modelId="{D49615A2-8A3E-4F91-9F58-CD407928BEC2}" srcId="{CDA9FC4B-ED69-4B46-BF57-7066A47A01AD}" destId="{2189B6E9-CD2B-407E-B039-B86A257B9CC9}" srcOrd="1" destOrd="0" parTransId="{E23E82A0-B7A4-4B83-A1BA-DBDE266A094E}" sibTransId="{6836FCE2-7EF7-4F46-9866-2C175C19583C}"/>
    <dgm:cxn modelId="{152AA3A5-0F35-4083-AAE7-437A171C2E32}" srcId="{56AB62D3-145D-4B48-8B78-75D499D306C8}" destId="{CDA9FC4B-ED69-4B46-BF57-7066A47A01AD}" srcOrd="3" destOrd="0" parTransId="{504E20B8-DDB8-4529-AE1C-8E472BC04177}" sibTransId="{EF737C59-DC58-4DDF-B576-10D838EF2E26}"/>
    <dgm:cxn modelId="{DE7520A8-F6D4-4D46-A12C-93A15842ECBD}" srcId="{252DCE23-30A4-4CEB-B395-10A9858C244B}" destId="{009C5B19-3CB2-462D-8D1A-7861B8667689}" srcOrd="0" destOrd="0" parTransId="{E000B685-4401-4065-B7E8-580F89848E51}" sibTransId="{2E54813B-18DB-493A-8474-F6628B11AC16}"/>
    <dgm:cxn modelId="{20A0BECB-DD01-4EF4-B569-A64E2F9F3885}" type="presOf" srcId="{FC4CBBAD-3D9A-40D7-9D77-057761AEF27F}" destId="{9C27DE10-2107-4926-8889-DAD0F8A8ADC7}" srcOrd="0" destOrd="2" presId="urn:microsoft.com/office/officeart/2005/8/layout/chevron2"/>
    <dgm:cxn modelId="{57B846DD-C810-41A6-BD23-088DD991C98B}" srcId="{56AB62D3-145D-4B48-8B78-75D499D306C8}" destId="{B111C814-A7FB-4E94-A454-F0A753C09EA5}" srcOrd="2" destOrd="0" parTransId="{0B531BF6-0A16-40E7-A1D1-4F72E953CF6C}" sibTransId="{59FDD977-527E-49A9-AE96-D64D250FB009}"/>
    <dgm:cxn modelId="{E480B7DE-8A98-4134-B998-F51EADEC7E70}" srcId="{CDA9FC4B-ED69-4B46-BF57-7066A47A01AD}" destId="{E51BDF09-0171-41D7-A40F-C239210D3E74}" srcOrd="0" destOrd="0" parTransId="{BEAB7C4C-127D-4A0C-A8B9-BE3A6B9046C5}" sibTransId="{09A55BDB-CFC3-4459-84CA-495ED6E6581E}"/>
    <dgm:cxn modelId="{C0E5B5E2-1AEF-4FAB-81F6-1E667805B83B}" srcId="{CDA9FC4B-ED69-4B46-BF57-7066A47A01AD}" destId="{F9E7EC20-5D76-43A6-96EC-2F1171FF2069}" srcOrd="3" destOrd="0" parTransId="{292E3B22-A25C-41E7-868F-E7C2B67AAFBE}" sibTransId="{FC86B444-DD5A-41D1-8E32-40A4E180ABC5}"/>
    <dgm:cxn modelId="{D96061E4-FFA6-4AD2-B796-A2ADE68DD644}" type="presOf" srcId="{D9D7B4F1-C298-428E-AF04-72D62B852974}" destId="{38E93694-513E-457D-8F35-02A7D8745ED1}" srcOrd="0" destOrd="0" presId="urn:microsoft.com/office/officeart/2005/8/layout/chevron2"/>
    <dgm:cxn modelId="{D25714E5-6AC4-4057-8846-DD5E94714958}" type="presOf" srcId="{CDA9FC4B-ED69-4B46-BF57-7066A47A01AD}" destId="{0C934422-1D36-406D-8EFC-96D9121BBEBA}" srcOrd="0" destOrd="0" presId="urn:microsoft.com/office/officeart/2005/8/layout/chevron2"/>
    <dgm:cxn modelId="{C32B3FE5-2CAD-4BAF-95D2-48B6F3B61427}" type="presOf" srcId="{009C5B19-3CB2-462D-8D1A-7861B8667689}" destId="{58940EE2-3A6D-4EFE-B8BE-A9849F8E679A}" srcOrd="0" destOrd="0" presId="urn:microsoft.com/office/officeart/2005/8/layout/chevron2"/>
    <dgm:cxn modelId="{2AA940E5-7232-47B6-9167-D4DD96989D9F}" type="presOf" srcId="{E51BDF09-0171-41D7-A40F-C239210D3E74}" destId="{9C27DE10-2107-4926-8889-DAD0F8A8ADC7}" srcOrd="0" destOrd="0" presId="urn:microsoft.com/office/officeart/2005/8/layout/chevron2"/>
    <dgm:cxn modelId="{01BC5AFF-51D5-49AE-983B-73F4E7035D51}" type="presOf" srcId="{2CE2FA91-066E-4E4B-9A2D-7F9108B26448}" destId="{0E3AA60A-3680-4EE9-983D-C1A680D50AD0}" srcOrd="0" destOrd="0" presId="urn:microsoft.com/office/officeart/2005/8/layout/chevron2"/>
    <dgm:cxn modelId="{D8119ACC-3F50-4007-8D79-275D1E74480C}" type="presParOf" srcId="{E44D5800-4A3A-4FBA-AF6C-A78754C13BCC}" destId="{09BEE283-92FA-47C1-A96F-971DC3FE8ED4}" srcOrd="0" destOrd="0" presId="urn:microsoft.com/office/officeart/2005/8/layout/chevron2"/>
    <dgm:cxn modelId="{E623283C-DEAF-49C9-A5C4-899A2A4B5E05}" type="presParOf" srcId="{09BEE283-92FA-47C1-A96F-971DC3FE8ED4}" destId="{38E93694-513E-457D-8F35-02A7D8745ED1}" srcOrd="0" destOrd="0" presId="urn:microsoft.com/office/officeart/2005/8/layout/chevron2"/>
    <dgm:cxn modelId="{27E1FB92-0D4C-4731-99AE-B25C921EA7C3}" type="presParOf" srcId="{09BEE283-92FA-47C1-A96F-971DC3FE8ED4}" destId="{08639DBC-F89F-49A6-8BE3-AB666B6689D3}" srcOrd="1" destOrd="0" presId="urn:microsoft.com/office/officeart/2005/8/layout/chevron2"/>
    <dgm:cxn modelId="{50233F45-E010-4AEC-8B59-B4C6A8F195B1}" type="presParOf" srcId="{E44D5800-4A3A-4FBA-AF6C-A78754C13BCC}" destId="{7FBC8CB7-55DA-41C6-BF25-2ED3077C84BC}" srcOrd="1" destOrd="0" presId="urn:microsoft.com/office/officeart/2005/8/layout/chevron2"/>
    <dgm:cxn modelId="{71A59D29-9FDB-4F37-9696-3CB24CC63D91}" type="presParOf" srcId="{E44D5800-4A3A-4FBA-AF6C-A78754C13BCC}" destId="{79BCB1E6-D471-4350-8C04-460B1617DF3D}" srcOrd="2" destOrd="0" presId="urn:microsoft.com/office/officeart/2005/8/layout/chevron2"/>
    <dgm:cxn modelId="{1253EB50-2037-4CF0-A99F-B9C77AEAEED0}" type="presParOf" srcId="{79BCB1E6-D471-4350-8C04-460B1617DF3D}" destId="{D1752A23-E028-4337-86AB-BB55ECA8AA1C}" srcOrd="0" destOrd="0" presId="urn:microsoft.com/office/officeart/2005/8/layout/chevron2"/>
    <dgm:cxn modelId="{94E648D6-DAB8-4EDC-A7F4-B6F0906C22EA}" type="presParOf" srcId="{79BCB1E6-D471-4350-8C04-460B1617DF3D}" destId="{58940EE2-3A6D-4EFE-B8BE-A9849F8E679A}" srcOrd="1" destOrd="0" presId="urn:microsoft.com/office/officeart/2005/8/layout/chevron2"/>
    <dgm:cxn modelId="{F097C387-83AB-41AA-B933-78E05BC2A8B9}" type="presParOf" srcId="{E44D5800-4A3A-4FBA-AF6C-A78754C13BCC}" destId="{1A701E87-5589-4E73-809E-122E299EEFD1}" srcOrd="3" destOrd="0" presId="urn:microsoft.com/office/officeart/2005/8/layout/chevron2"/>
    <dgm:cxn modelId="{867E0522-7DD7-4FB8-AA1C-096BD1CC25EC}" type="presParOf" srcId="{E44D5800-4A3A-4FBA-AF6C-A78754C13BCC}" destId="{5314CBB5-D336-467B-A58A-C0042B8EBF07}" srcOrd="4" destOrd="0" presId="urn:microsoft.com/office/officeart/2005/8/layout/chevron2"/>
    <dgm:cxn modelId="{7100B4B7-DE3E-4174-8C46-2186FFEBD6AE}" type="presParOf" srcId="{5314CBB5-D336-467B-A58A-C0042B8EBF07}" destId="{9EC2D2AC-061A-47D8-AFFF-AD5425DD2A8D}" srcOrd="0" destOrd="0" presId="urn:microsoft.com/office/officeart/2005/8/layout/chevron2"/>
    <dgm:cxn modelId="{200455D9-24F0-412C-9A0A-BD82A1BDD5C0}" type="presParOf" srcId="{5314CBB5-D336-467B-A58A-C0042B8EBF07}" destId="{0E3AA60A-3680-4EE9-983D-C1A680D50AD0}" srcOrd="1" destOrd="0" presId="urn:microsoft.com/office/officeart/2005/8/layout/chevron2"/>
    <dgm:cxn modelId="{E2DE7A0D-B5A3-479B-BA3F-5DC3CBA84B2B}" type="presParOf" srcId="{E44D5800-4A3A-4FBA-AF6C-A78754C13BCC}" destId="{2DD15DBB-56EA-4462-A1DB-C4CF388D9309}" srcOrd="5" destOrd="0" presId="urn:microsoft.com/office/officeart/2005/8/layout/chevron2"/>
    <dgm:cxn modelId="{D4522227-708D-48B1-AA6E-2BE5C5EEBFAB}" type="presParOf" srcId="{E44D5800-4A3A-4FBA-AF6C-A78754C13BCC}" destId="{FD1E8FE2-085D-4B7E-B406-06D515B3C3DF}" srcOrd="6" destOrd="0" presId="urn:microsoft.com/office/officeart/2005/8/layout/chevron2"/>
    <dgm:cxn modelId="{EC7D7972-6F53-421D-A8F8-913A8A03F5A3}" type="presParOf" srcId="{FD1E8FE2-085D-4B7E-B406-06D515B3C3DF}" destId="{0C934422-1D36-406D-8EFC-96D9121BBEBA}" srcOrd="0" destOrd="0" presId="urn:microsoft.com/office/officeart/2005/8/layout/chevron2"/>
    <dgm:cxn modelId="{B6194680-7412-4F50-B6C7-6CA5B9A187CA}" type="presParOf" srcId="{FD1E8FE2-085D-4B7E-B406-06D515B3C3DF}" destId="{9C27DE10-2107-4926-8889-DAD0F8A8ADC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0ACA0-53BC-4073-82D2-7BB30CAE95F9}">
      <dsp:nvSpPr>
        <dsp:cNvPr id="0" name=""/>
        <dsp:cNvSpPr/>
      </dsp:nvSpPr>
      <dsp:spPr>
        <a:xfrm>
          <a:off x="-25265" y="475469"/>
          <a:ext cx="8185743" cy="5116089"/>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8AE7C-8D93-4CB6-ACEA-62549592F24C}">
      <dsp:nvSpPr>
        <dsp:cNvPr id="0" name=""/>
        <dsp:cNvSpPr/>
      </dsp:nvSpPr>
      <dsp:spPr>
        <a:xfrm>
          <a:off x="781030" y="4178750"/>
          <a:ext cx="188272" cy="188272"/>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518F4-A332-4F48-85C2-4F0B70B825F1}">
      <dsp:nvSpPr>
        <dsp:cNvPr id="0" name=""/>
        <dsp:cNvSpPr/>
      </dsp:nvSpPr>
      <dsp:spPr>
        <a:xfrm>
          <a:off x="1048364" y="4442398"/>
          <a:ext cx="2021464" cy="498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1"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Enfleurage</a:t>
          </a:r>
        </a:p>
      </dsp:txBody>
      <dsp:txXfrm>
        <a:off x="1048364" y="4442398"/>
        <a:ext cx="2021464" cy="498947"/>
      </dsp:txXfrm>
    </dsp:sp>
    <dsp:sp modelId="{9FAEF804-F06D-43E3-81BD-6A90E832FAE1}">
      <dsp:nvSpPr>
        <dsp:cNvPr id="0" name=""/>
        <dsp:cNvSpPr/>
      </dsp:nvSpPr>
      <dsp:spPr>
        <a:xfrm>
          <a:off x="1800155" y="3199530"/>
          <a:ext cx="294686" cy="294686"/>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D6BCA-86E8-42B2-B5C7-A5B5E6B5DF8B}">
      <dsp:nvSpPr>
        <dsp:cNvPr id="0" name=""/>
        <dsp:cNvSpPr/>
      </dsp:nvSpPr>
      <dsp:spPr>
        <a:xfrm>
          <a:off x="1995411" y="3693618"/>
          <a:ext cx="2815964" cy="565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48"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err="1">
              <a:latin typeface="Century Gothic" panose="020B0502020202020204" pitchFamily="34" charset="0"/>
            </a:rPr>
            <a:t>Hydrodistillation</a:t>
          </a:r>
          <a:endParaRPr lang="fr-FR" sz="2000" kern="1200" dirty="0">
            <a:latin typeface="Century Gothic" panose="020B0502020202020204" pitchFamily="34" charset="0"/>
          </a:endParaRPr>
        </a:p>
      </dsp:txBody>
      <dsp:txXfrm>
        <a:off x="1995411" y="3693618"/>
        <a:ext cx="2815964" cy="565171"/>
      </dsp:txXfrm>
    </dsp:sp>
    <dsp:sp modelId="{0343D53F-29C9-4EF8-B136-96FAFF7582DD}">
      <dsp:nvSpPr>
        <dsp:cNvPr id="0" name=""/>
        <dsp:cNvSpPr/>
      </dsp:nvSpPr>
      <dsp:spPr>
        <a:xfrm>
          <a:off x="3109874" y="2418815"/>
          <a:ext cx="392915" cy="392915"/>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CE61B-619D-47DF-850A-BA49A0580DD7}">
      <dsp:nvSpPr>
        <dsp:cNvPr id="0" name=""/>
        <dsp:cNvSpPr/>
      </dsp:nvSpPr>
      <dsp:spPr>
        <a:xfrm>
          <a:off x="3285936" y="3149421"/>
          <a:ext cx="4234752" cy="629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198"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Distillation vapeur</a:t>
          </a:r>
        </a:p>
      </dsp:txBody>
      <dsp:txXfrm>
        <a:off x="3285936" y="3149421"/>
        <a:ext cx="4234752" cy="629304"/>
      </dsp:txXfrm>
    </dsp:sp>
    <dsp:sp modelId="{07F54E8D-5B61-4F84-B302-3D864BC89B5D}">
      <dsp:nvSpPr>
        <dsp:cNvPr id="0" name=""/>
        <dsp:cNvSpPr/>
      </dsp:nvSpPr>
      <dsp:spPr>
        <a:xfrm>
          <a:off x="4480827" y="1821609"/>
          <a:ext cx="507516" cy="507516"/>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B6681-824E-4BD9-8242-1FEB65492691}">
      <dsp:nvSpPr>
        <dsp:cNvPr id="0" name=""/>
        <dsp:cNvSpPr/>
      </dsp:nvSpPr>
      <dsp:spPr>
        <a:xfrm>
          <a:off x="4893621" y="2435935"/>
          <a:ext cx="2254369" cy="47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22"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CO</a:t>
          </a:r>
          <a:r>
            <a:rPr lang="fr-FR" sz="2000" kern="1200" baseline="-25000" dirty="0">
              <a:latin typeface="Century Gothic" panose="020B0502020202020204" pitchFamily="34" charset="0"/>
            </a:rPr>
            <a:t>2</a:t>
          </a:r>
          <a:r>
            <a:rPr lang="fr-FR" sz="2000" kern="1200" dirty="0">
              <a:latin typeface="Century Gothic" panose="020B0502020202020204" pitchFamily="34" charset="0"/>
            </a:rPr>
            <a:t> supercritique</a:t>
          </a:r>
        </a:p>
      </dsp:txBody>
      <dsp:txXfrm>
        <a:off x="4893621" y="2435935"/>
        <a:ext cx="2254369" cy="475810"/>
      </dsp:txXfrm>
    </dsp:sp>
    <dsp:sp modelId="{245A56D7-6EB3-473C-A3CA-386AA894BF09}">
      <dsp:nvSpPr>
        <dsp:cNvPr id="0" name=""/>
        <dsp:cNvSpPr/>
      </dsp:nvSpPr>
      <dsp:spPr>
        <a:xfrm>
          <a:off x="5884169" y="1338569"/>
          <a:ext cx="646673" cy="646673"/>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12B79D-535E-4ECF-AB04-ABFA094B67F7}">
      <dsp:nvSpPr>
        <dsp:cNvPr id="0" name=""/>
        <dsp:cNvSpPr/>
      </dsp:nvSpPr>
      <dsp:spPr>
        <a:xfrm>
          <a:off x="6472798" y="1201621"/>
          <a:ext cx="1738209" cy="82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659" tIns="0" rIns="0" bIns="0" numCol="1" spcCol="1270" anchor="t" anchorCtr="0">
          <a:noAutofit/>
        </a:bodyPr>
        <a:lstStyle/>
        <a:p>
          <a:pPr marL="0" lvl="0" indent="0" algn="l" defTabSz="889000">
            <a:lnSpc>
              <a:spcPct val="90000"/>
            </a:lnSpc>
            <a:spcBef>
              <a:spcPct val="0"/>
            </a:spcBef>
            <a:spcAft>
              <a:spcPct val="35000"/>
            </a:spcAft>
            <a:buNone/>
          </a:pPr>
          <a:r>
            <a:rPr lang="fr-FR" sz="2000" kern="1200" dirty="0">
              <a:latin typeface="Century Gothic" panose="020B0502020202020204" pitchFamily="34" charset="0"/>
            </a:rPr>
            <a:t>Micro-ondes</a:t>
          </a:r>
        </a:p>
      </dsp:txBody>
      <dsp:txXfrm>
        <a:off x="6472798" y="1201621"/>
        <a:ext cx="1738209" cy="820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38A9B-1615-4132-AE37-F08F57231571}">
      <dsp:nvSpPr>
        <dsp:cNvPr id="0" name=""/>
        <dsp:cNvSpPr/>
      </dsp:nvSpPr>
      <dsp:spPr>
        <a:xfrm>
          <a:off x="5042"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Rapidité</a:t>
          </a:r>
        </a:p>
      </dsp:txBody>
      <dsp:txXfrm>
        <a:off x="210209" y="436063"/>
        <a:ext cx="990637" cy="990637"/>
      </dsp:txXfrm>
    </dsp:sp>
    <dsp:sp modelId="{E62B2AC9-4D75-485E-BAD5-A16729129266}">
      <dsp:nvSpPr>
        <dsp:cNvPr id="0" name=""/>
        <dsp:cNvSpPr/>
      </dsp:nvSpPr>
      <dsp:spPr>
        <a:xfrm>
          <a:off x="1519772" y="525100"/>
          <a:ext cx="812563" cy="812563"/>
        </a:xfrm>
        <a:prstGeom prst="mathPlus">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1627477" y="835824"/>
        <a:ext cx="597153" cy="191115"/>
      </dsp:txXfrm>
    </dsp:sp>
    <dsp:sp modelId="{39B27B4C-A4F1-47A8-A849-B4636DC576FD}">
      <dsp:nvSpPr>
        <dsp:cNvPr id="0" name=""/>
        <dsp:cNvSpPr/>
      </dsp:nvSpPr>
      <dsp:spPr>
        <a:xfrm>
          <a:off x="2446095"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Efficacité</a:t>
          </a:r>
        </a:p>
      </dsp:txBody>
      <dsp:txXfrm>
        <a:off x="2651262" y="436063"/>
        <a:ext cx="990637" cy="990637"/>
      </dsp:txXfrm>
    </dsp:sp>
    <dsp:sp modelId="{A84882C3-34DF-45E6-9FA7-50E5F297A243}">
      <dsp:nvSpPr>
        <dsp:cNvPr id="0" name=""/>
        <dsp:cNvSpPr/>
      </dsp:nvSpPr>
      <dsp:spPr>
        <a:xfrm>
          <a:off x="3960825" y="525100"/>
          <a:ext cx="812563" cy="812563"/>
        </a:xfrm>
        <a:prstGeom prst="mathPlus">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4068530" y="835824"/>
        <a:ext cx="597153" cy="191115"/>
      </dsp:txXfrm>
    </dsp:sp>
    <dsp:sp modelId="{7B24D385-F59E-4775-B45D-19302B36B324}">
      <dsp:nvSpPr>
        <dsp:cNvPr id="0" name=""/>
        <dsp:cNvSpPr/>
      </dsp:nvSpPr>
      <dsp:spPr>
        <a:xfrm>
          <a:off x="4887147"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Sélectivité</a:t>
          </a:r>
        </a:p>
      </dsp:txBody>
      <dsp:txXfrm>
        <a:off x="5092314" y="436063"/>
        <a:ext cx="990637" cy="990637"/>
      </dsp:txXfrm>
    </dsp:sp>
    <dsp:sp modelId="{C11E2D66-1511-4D70-A20A-4C02B829E003}">
      <dsp:nvSpPr>
        <dsp:cNvPr id="0" name=""/>
        <dsp:cNvSpPr/>
      </dsp:nvSpPr>
      <dsp:spPr>
        <a:xfrm>
          <a:off x="6401877" y="525100"/>
          <a:ext cx="812563" cy="812563"/>
        </a:xfrm>
        <a:prstGeom prst="mathEqual">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6509582" y="692488"/>
        <a:ext cx="597153" cy="477787"/>
      </dsp:txXfrm>
    </dsp:sp>
    <dsp:sp modelId="{1594B73B-D141-4C9D-BB68-E4D99CD03A50}">
      <dsp:nvSpPr>
        <dsp:cNvPr id="0" name=""/>
        <dsp:cNvSpPr/>
      </dsp:nvSpPr>
      <dsp:spPr>
        <a:xfrm>
          <a:off x="7328200" y="230896"/>
          <a:ext cx="1400971" cy="1400971"/>
        </a:xfrm>
        <a:prstGeom prst="ellipse">
          <a:avLst/>
        </a:prstGeom>
        <a:solidFill>
          <a:srgbClr val="139D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Century Gothic" panose="020B0502020202020204" pitchFamily="34" charset="0"/>
            </a:rPr>
            <a:t>Extraction idéale</a:t>
          </a:r>
        </a:p>
      </dsp:txBody>
      <dsp:txXfrm>
        <a:off x="7533367" y="436063"/>
        <a:ext cx="990637" cy="990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93694-513E-457D-8F35-02A7D8745ED1}">
      <dsp:nvSpPr>
        <dsp:cNvPr id="0" name=""/>
        <dsp:cNvSpPr/>
      </dsp:nvSpPr>
      <dsp:spPr>
        <a:xfrm rot="5400000">
          <a:off x="-191699" y="194396"/>
          <a:ext cx="1277995" cy="894596"/>
        </a:xfrm>
        <a:prstGeom prst="chevron">
          <a:avLst/>
        </a:prstGeom>
        <a:solidFill>
          <a:srgbClr val="139D8D"/>
        </a:solidFill>
        <a:ln w="12700" cap="flat" cmpd="sng" algn="ctr">
          <a:solidFill>
            <a:srgbClr val="258B7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t>1</a:t>
          </a:r>
          <a:endParaRPr lang="en-US" sz="2500" kern="1200" dirty="0"/>
        </a:p>
      </dsp:txBody>
      <dsp:txXfrm rot="-5400000">
        <a:off x="1" y="449994"/>
        <a:ext cx="894596" cy="383399"/>
      </dsp:txXfrm>
    </dsp:sp>
    <dsp:sp modelId="{08639DBC-F89F-49A6-8BE3-AB666B6689D3}">
      <dsp:nvSpPr>
        <dsp:cNvPr id="0" name=""/>
        <dsp:cNvSpPr/>
      </dsp:nvSpPr>
      <dsp:spPr>
        <a:xfrm rot="5400000">
          <a:off x="3227433" y="-2330139"/>
          <a:ext cx="830697" cy="5496371"/>
        </a:xfrm>
        <a:prstGeom prst="round2SameRect">
          <a:avLst/>
        </a:prstGeom>
        <a:solidFill>
          <a:schemeClr val="lt1">
            <a:alpha val="90000"/>
            <a:hueOff val="0"/>
            <a:satOff val="0"/>
            <a:lumOff val="0"/>
            <a:alphaOff val="0"/>
          </a:schemeClr>
        </a:solidFill>
        <a:ln w="12700" cap="flat" cmpd="sng" algn="ctr">
          <a:solidFill>
            <a:srgbClr val="258B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Etude ethnobotanique, usages traditionnels</a:t>
          </a:r>
          <a:endParaRPr lang="en-US" sz="1400" kern="1200" dirty="0"/>
        </a:p>
      </dsp:txBody>
      <dsp:txXfrm rot="-5400000">
        <a:off x="894597" y="43248"/>
        <a:ext cx="5455820" cy="749595"/>
      </dsp:txXfrm>
    </dsp:sp>
    <dsp:sp modelId="{D1752A23-E028-4337-86AB-BB55ECA8AA1C}">
      <dsp:nvSpPr>
        <dsp:cNvPr id="0" name=""/>
        <dsp:cNvSpPr/>
      </dsp:nvSpPr>
      <dsp:spPr>
        <a:xfrm rot="5400000">
          <a:off x="-191699" y="1326060"/>
          <a:ext cx="1277995" cy="894596"/>
        </a:xfrm>
        <a:prstGeom prst="chevron">
          <a:avLst/>
        </a:prstGeom>
        <a:solidFill>
          <a:srgbClr val="139D8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t>2</a:t>
          </a:r>
          <a:endParaRPr lang="en-US" sz="2500" kern="1200" dirty="0"/>
        </a:p>
      </dsp:txBody>
      <dsp:txXfrm rot="-5400000">
        <a:off x="1" y="1581658"/>
        <a:ext cx="894596" cy="383399"/>
      </dsp:txXfrm>
    </dsp:sp>
    <dsp:sp modelId="{58940EE2-3A6D-4EFE-B8BE-A9849F8E679A}">
      <dsp:nvSpPr>
        <dsp:cNvPr id="0" name=""/>
        <dsp:cNvSpPr/>
      </dsp:nvSpPr>
      <dsp:spPr>
        <a:xfrm rot="5400000">
          <a:off x="3227433" y="-1198476"/>
          <a:ext cx="830697" cy="5496371"/>
        </a:xfrm>
        <a:prstGeom prst="round2SameRect">
          <a:avLst/>
        </a:prstGeom>
        <a:solidFill>
          <a:schemeClr val="lt1">
            <a:alpha val="90000"/>
            <a:hueOff val="0"/>
            <a:satOff val="0"/>
            <a:lumOff val="0"/>
            <a:alphaOff val="0"/>
          </a:schemeClr>
        </a:solidFill>
        <a:ln w="12700" cap="flat" cmpd="sng" algn="ctr">
          <a:solidFill>
            <a:srgbClr val="258B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Caractérisation chimique de la composition de l’huile essentielle</a:t>
          </a:r>
          <a:endParaRPr lang="en-US" sz="1400" kern="1200" dirty="0"/>
        </a:p>
      </dsp:txBody>
      <dsp:txXfrm rot="-5400000">
        <a:off x="894597" y="1174911"/>
        <a:ext cx="5455820" cy="749595"/>
      </dsp:txXfrm>
    </dsp:sp>
    <dsp:sp modelId="{9EC2D2AC-061A-47D8-AFFF-AD5425DD2A8D}">
      <dsp:nvSpPr>
        <dsp:cNvPr id="0" name=""/>
        <dsp:cNvSpPr/>
      </dsp:nvSpPr>
      <dsp:spPr>
        <a:xfrm rot="5400000">
          <a:off x="-191699" y="2457723"/>
          <a:ext cx="1277995" cy="894596"/>
        </a:xfrm>
        <a:prstGeom prst="chevron">
          <a:avLst/>
        </a:prstGeom>
        <a:solidFill>
          <a:srgbClr val="139D8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t>3</a:t>
          </a:r>
          <a:endParaRPr lang="en-US" sz="2500" kern="1200" dirty="0"/>
        </a:p>
      </dsp:txBody>
      <dsp:txXfrm rot="-5400000">
        <a:off x="1" y="2713321"/>
        <a:ext cx="894596" cy="383399"/>
      </dsp:txXfrm>
    </dsp:sp>
    <dsp:sp modelId="{0E3AA60A-3680-4EE9-983D-C1A680D50AD0}">
      <dsp:nvSpPr>
        <dsp:cNvPr id="0" name=""/>
        <dsp:cNvSpPr/>
      </dsp:nvSpPr>
      <dsp:spPr>
        <a:xfrm rot="5400000">
          <a:off x="3227433" y="-66812"/>
          <a:ext cx="830697" cy="5496371"/>
        </a:xfrm>
        <a:prstGeom prst="round2SameRect">
          <a:avLst/>
        </a:prstGeom>
        <a:solidFill>
          <a:schemeClr val="lt1">
            <a:alpha val="90000"/>
            <a:hueOff val="0"/>
            <a:satOff val="0"/>
            <a:lumOff val="0"/>
            <a:alphaOff val="0"/>
          </a:schemeClr>
        </a:solidFill>
        <a:ln w="12700" cap="flat" cmpd="sng" algn="ctr">
          <a:solidFill>
            <a:srgbClr val="258B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Effet cytotoxique sur des lignées cancéreuses et effet dose</a:t>
          </a:r>
          <a:endParaRPr lang="en-US" sz="1400" kern="1200" dirty="0"/>
        </a:p>
        <a:p>
          <a:pPr marL="114300" lvl="1" indent="-114300" algn="l" defTabSz="622300">
            <a:lnSpc>
              <a:spcPct val="90000"/>
            </a:lnSpc>
            <a:spcBef>
              <a:spcPct val="0"/>
            </a:spcBef>
            <a:spcAft>
              <a:spcPct val="15000"/>
            </a:spcAft>
            <a:buChar char="•"/>
          </a:pPr>
          <a:r>
            <a:rPr lang="fr-FR" sz="1400" kern="1200" dirty="0"/>
            <a:t>Viabilité des cellules « normales » (parfois)</a:t>
          </a:r>
          <a:endParaRPr lang="en-US" sz="1400" kern="1200" dirty="0"/>
        </a:p>
        <a:p>
          <a:pPr marL="114300" lvl="1" indent="-114300" algn="l" defTabSz="622300">
            <a:lnSpc>
              <a:spcPct val="90000"/>
            </a:lnSpc>
            <a:spcBef>
              <a:spcPct val="0"/>
            </a:spcBef>
            <a:spcAft>
              <a:spcPct val="15000"/>
            </a:spcAft>
            <a:buChar char="•"/>
          </a:pPr>
          <a:r>
            <a:rPr lang="fr-FR" sz="1400" kern="1200" dirty="0"/>
            <a:t>Comparaison à un médicament existant (parfois)</a:t>
          </a:r>
          <a:endParaRPr lang="en-US" sz="1400" kern="1200" dirty="0"/>
        </a:p>
      </dsp:txBody>
      <dsp:txXfrm rot="-5400000">
        <a:off x="894597" y="2306575"/>
        <a:ext cx="5455820" cy="749595"/>
      </dsp:txXfrm>
    </dsp:sp>
    <dsp:sp modelId="{0C934422-1D36-406D-8EFC-96D9121BBEBA}">
      <dsp:nvSpPr>
        <dsp:cNvPr id="0" name=""/>
        <dsp:cNvSpPr/>
      </dsp:nvSpPr>
      <dsp:spPr>
        <a:xfrm rot="5400000">
          <a:off x="-191699" y="3589387"/>
          <a:ext cx="1277995" cy="894596"/>
        </a:xfrm>
        <a:prstGeom prst="chevron">
          <a:avLst/>
        </a:prstGeom>
        <a:solidFill>
          <a:srgbClr val="139D8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dirty="0"/>
            <a:t>4</a:t>
          </a:r>
          <a:endParaRPr lang="en-US" sz="2500" kern="1200" dirty="0"/>
        </a:p>
      </dsp:txBody>
      <dsp:txXfrm rot="-5400000">
        <a:off x="1" y="3844985"/>
        <a:ext cx="894596" cy="383399"/>
      </dsp:txXfrm>
    </dsp:sp>
    <dsp:sp modelId="{9C27DE10-2107-4926-8889-DAD0F8A8ADC7}">
      <dsp:nvSpPr>
        <dsp:cNvPr id="0" name=""/>
        <dsp:cNvSpPr/>
      </dsp:nvSpPr>
      <dsp:spPr>
        <a:xfrm rot="5400000">
          <a:off x="3227433" y="1064851"/>
          <a:ext cx="830697" cy="5496371"/>
        </a:xfrm>
        <a:prstGeom prst="round2SameRect">
          <a:avLst/>
        </a:prstGeom>
        <a:solidFill>
          <a:schemeClr val="lt1">
            <a:alpha val="90000"/>
            <a:hueOff val="0"/>
            <a:satOff val="0"/>
            <a:lumOff val="0"/>
            <a:alphaOff val="0"/>
          </a:schemeClr>
        </a:solidFill>
        <a:ln w="12700" cap="flat" cmpd="sng" algn="ctr">
          <a:solidFill>
            <a:srgbClr val="258B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Test sur molécules isolées de l’huile essentielle (parfois)</a:t>
          </a:r>
          <a:endParaRPr lang="en-US" sz="1400" kern="1200" dirty="0"/>
        </a:p>
        <a:p>
          <a:pPr marL="114300" lvl="1" indent="-114300" algn="l" defTabSz="622300">
            <a:lnSpc>
              <a:spcPct val="90000"/>
            </a:lnSpc>
            <a:spcBef>
              <a:spcPct val="0"/>
            </a:spcBef>
            <a:spcAft>
              <a:spcPct val="15000"/>
            </a:spcAft>
            <a:buChar char="•"/>
          </a:pPr>
          <a:r>
            <a:rPr lang="fr-FR" sz="1400" kern="1200" dirty="0"/>
            <a:t>Essai in vivo (très rarement sur souris ou xénogreffe)</a:t>
          </a:r>
          <a:endParaRPr lang="en-US" sz="1400" kern="1200" dirty="0"/>
        </a:p>
        <a:p>
          <a:pPr marL="114300" lvl="1" indent="-114300" algn="l" defTabSz="622300">
            <a:lnSpc>
              <a:spcPct val="90000"/>
            </a:lnSpc>
            <a:spcBef>
              <a:spcPct val="0"/>
            </a:spcBef>
            <a:spcAft>
              <a:spcPct val="15000"/>
            </a:spcAft>
            <a:buChar char="•"/>
          </a:pPr>
          <a:r>
            <a:rPr lang="fr-FR" sz="1400" kern="1200" dirty="0"/>
            <a:t>Mécanisme d’action (très </a:t>
          </a:r>
          <a:r>
            <a:rPr lang="fr-FR" sz="1400" kern="1200" dirty="0" err="1"/>
            <a:t>très</a:t>
          </a:r>
          <a:r>
            <a:rPr lang="fr-FR" sz="1400" kern="1200" dirty="0"/>
            <a:t> rarement)</a:t>
          </a:r>
          <a:endParaRPr lang="en-US" sz="1400" kern="1200" dirty="0"/>
        </a:p>
        <a:p>
          <a:pPr marL="57150" lvl="1" indent="-57150" algn="l" defTabSz="488950">
            <a:lnSpc>
              <a:spcPct val="90000"/>
            </a:lnSpc>
            <a:spcBef>
              <a:spcPct val="0"/>
            </a:spcBef>
            <a:spcAft>
              <a:spcPct val="15000"/>
            </a:spcAft>
            <a:buChar char="•"/>
          </a:pPr>
          <a:endParaRPr lang="en-US" sz="1100" kern="1200" dirty="0"/>
        </a:p>
      </dsp:txBody>
      <dsp:txXfrm rot="-5400000">
        <a:off x="894597" y="3438239"/>
        <a:ext cx="5455820" cy="74959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2B89B-0CF2-4956-A6A3-FA5E8AF1DAD4}" type="datetimeFigureOut">
              <a:rPr lang="es-ES" smtClean="0"/>
              <a:t>10/12/2021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91E5-7B62-4160-9F06-6CBD68E1525A}" type="slidenum">
              <a:rPr lang="es-ES" smtClean="0"/>
              <a:t>‹N°›</a:t>
            </a:fld>
            <a:endParaRPr lang="es-ES"/>
          </a:p>
        </p:txBody>
      </p:sp>
    </p:spTree>
    <p:extLst>
      <p:ext uri="{BB962C8B-B14F-4D97-AF65-F5344CB8AC3E}">
        <p14:creationId xmlns:p14="http://schemas.microsoft.com/office/powerpoint/2010/main" val="86194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a:t>
            </a:fld>
            <a:endParaRPr lang="es-ES"/>
          </a:p>
        </p:txBody>
      </p:sp>
    </p:spTree>
    <p:extLst>
      <p:ext uri="{BB962C8B-B14F-4D97-AF65-F5344CB8AC3E}">
        <p14:creationId xmlns:p14="http://schemas.microsoft.com/office/powerpoint/2010/main" val="326505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11</a:t>
            </a:fld>
            <a:endParaRPr lang="es-ES"/>
          </a:p>
        </p:txBody>
      </p:sp>
    </p:spTree>
    <p:extLst>
      <p:ext uri="{BB962C8B-B14F-4D97-AF65-F5344CB8AC3E}">
        <p14:creationId xmlns:p14="http://schemas.microsoft.com/office/powerpoint/2010/main" val="29243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12</a:t>
            </a:fld>
            <a:endParaRPr lang="es-ES"/>
          </a:p>
        </p:txBody>
      </p:sp>
    </p:spTree>
    <p:extLst>
      <p:ext uri="{BB962C8B-B14F-4D97-AF65-F5344CB8AC3E}">
        <p14:creationId xmlns:p14="http://schemas.microsoft.com/office/powerpoint/2010/main" val="85922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13</a:t>
            </a:fld>
            <a:endParaRPr lang="es-ES"/>
          </a:p>
        </p:txBody>
      </p:sp>
    </p:spTree>
    <p:extLst>
      <p:ext uri="{BB962C8B-B14F-4D97-AF65-F5344CB8AC3E}">
        <p14:creationId xmlns:p14="http://schemas.microsoft.com/office/powerpoint/2010/main" val="412218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15</a:t>
            </a:fld>
            <a:endParaRPr lang="es-ES"/>
          </a:p>
        </p:txBody>
      </p:sp>
    </p:spTree>
    <p:extLst>
      <p:ext uri="{BB962C8B-B14F-4D97-AF65-F5344CB8AC3E}">
        <p14:creationId xmlns:p14="http://schemas.microsoft.com/office/powerpoint/2010/main" val="295390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b="1" dirty="0">
                <a:solidFill>
                  <a:srgbClr val="42B5C7"/>
                </a:solidFill>
                <a:latin typeface="Century Gothic" panose="020B0502020202020204" pitchFamily="34" charset="0"/>
              </a:rPr>
              <a:t>Pas de </a:t>
            </a:r>
            <a:r>
              <a:rPr lang="es-ES" altLang="es-ES" sz="1200" b="1" dirty="0" err="1">
                <a:solidFill>
                  <a:srgbClr val="42B5C7"/>
                </a:solidFill>
                <a:latin typeface="Century Gothic" panose="020B0502020202020204" pitchFamily="34" charset="0"/>
              </a:rPr>
              <a:t>substance</a:t>
            </a:r>
            <a:r>
              <a:rPr lang="es-ES" altLang="es-ES" sz="1200" b="1" dirty="0">
                <a:solidFill>
                  <a:srgbClr val="42B5C7"/>
                </a:solidFill>
                <a:latin typeface="Century Gothic" panose="020B0502020202020204" pitchFamily="34" charset="0"/>
              </a:rPr>
              <a:t> de </a:t>
            </a:r>
            <a:r>
              <a:rPr lang="es-ES" altLang="es-ES" sz="1200" b="1" dirty="0" err="1">
                <a:solidFill>
                  <a:srgbClr val="42B5C7"/>
                </a:solidFill>
                <a:latin typeface="Century Gothic" panose="020B0502020202020204" pitchFamily="34" charset="0"/>
              </a:rPr>
              <a:t>l’HE</a:t>
            </a:r>
            <a:r>
              <a:rPr lang="es-ES" altLang="es-ES" sz="1200" b="1" dirty="0">
                <a:solidFill>
                  <a:srgbClr val="42B5C7"/>
                </a:solidFill>
                <a:latin typeface="Century Gothic" panose="020B0502020202020204" pitchFamily="34" charset="0"/>
              </a:rPr>
              <a:t> de </a:t>
            </a:r>
            <a:r>
              <a:rPr lang="es-ES" altLang="es-ES" sz="1200" b="1" dirty="0" err="1">
                <a:solidFill>
                  <a:srgbClr val="42B5C7"/>
                </a:solidFill>
                <a:latin typeface="Century Gothic" panose="020B0502020202020204" pitchFamily="34" charset="0"/>
              </a:rPr>
              <a:t>lavande</a:t>
            </a:r>
            <a:r>
              <a:rPr lang="es-ES" altLang="es-ES" sz="1200" b="1" dirty="0">
                <a:solidFill>
                  <a:srgbClr val="42B5C7"/>
                </a:solidFill>
                <a:latin typeface="Century Gothic" panose="020B0502020202020204" pitchFamily="34" charset="0"/>
              </a:rPr>
              <a:t> </a:t>
            </a:r>
            <a:r>
              <a:rPr lang="es-ES" altLang="es-ES" sz="1200" b="1" dirty="0" err="1">
                <a:solidFill>
                  <a:srgbClr val="42B5C7"/>
                </a:solidFill>
                <a:latin typeface="Century Gothic" panose="020B0502020202020204" pitchFamily="34" charset="0"/>
              </a:rPr>
              <a:t>interdite</a:t>
            </a:r>
            <a:endParaRPr lang="es-ES" altLang="es-ES" sz="1200" b="1" dirty="0">
              <a:solidFill>
                <a:srgbClr val="42B5C7"/>
              </a:solidFill>
              <a:latin typeface="Century Gothic" panose="020B0502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16</a:t>
            </a:fld>
            <a:endParaRPr lang="es-ES"/>
          </a:p>
        </p:txBody>
      </p:sp>
    </p:spTree>
    <p:extLst>
      <p:ext uri="{BB962C8B-B14F-4D97-AF65-F5344CB8AC3E}">
        <p14:creationId xmlns:p14="http://schemas.microsoft.com/office/powerpoint/2010/main" val="98076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Pour</a:t>
            </a:r>
            <a:r>
              <a:rPr lang="es-ES" dirty="0"/>
              <a:t> la </a:t>
            </a:r>
            <a:r>
              <a:rPr lang="es-ES" dirty="0" err="1"/>
              <a:t>lavande</a:t>
            </a:r>
            <a:r>
              <a:rPr lang="es-ES" dirty="0"/>
              <a:t>, </a:t>
            </a:r>
            <a:r>
              <a:rPr lang="es-ES" dirty="0" err="1"/>
              <a:t>il</a:t>
            </a:r>
            <a:r>
              <a:rPr lang="es-ES" dirty="0"/>
              <a:t> existe des </a:t>
            </a:r>
            <a:r>
              <a:rPr lang="es-ES" dirty="0" err="1"/>
              <a:t>restrictions</a:t>
            </a:r>
            <a:r>
              <a:rPr lang="es-ES" dirty="0"/>
              <a:t> </a:t>
            </a:r>
            <a:r>
              <a:rPr lang="es-ES" dirty="0" err="1"/>
              <a:t>pour</a:t>
            </a:r>
            <a:r>
              <a:rPr lang="es-ES" dirty="0"/>
              <a:t> le </a:t>
            </a:r>
            <a:r>
              <a:rPr lang="es-ES" dirty="0" err="1"/>
              <a:t>camphre</a:t>
            </a:r>
            <a:r>
              <a:rPr lang="es-ES" dirty="0"/>
              <a:t> sur les </a:t>
            </a:r>
            <a:r>
              <a:rPr lang="es-ES" dirty="0" err="1"/>
              <a:t>produits</a:t>
            </a:r>
            <a:r>
              <a:rPr lang="fr-FR" sz="1200" dirty="0"/>
              <a:t> laitiers; mat. grasse et viande; glaces; confiserie, céréales, boulangerie, soupe-sauce, amuse-gueule et boisson. https://eur-lex.europa.eu/legal-content/FR/TXT/PDF/?uri=CELEX:02008R1334-20190521&amp;from=EN </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17</a:t>
            </a:fld>
            <a:endParaRPr lang="es-ES"/>
          </a:p>
        </p:txBody>
      </p:sp>
    </p:spTree>
    <p:extLst>
      <p:ext uri="{BB962C8B-B14F-4D97-AF65-F5344CB8AC3E}">
        <p14:creationId xmlns:p14="http://schemas.microsoft.com/office/powerpoint/2010/main" val="2901092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 </a:t>
            </a:r>
            <a:r>
              <a:rPr lang="es-ES" dirty="0" err="1"/>
              <a:t>linalol</a:t>
            </a:r>
            <a:r>
              <a:rPr lang="es-ES" dirty="0"/>
              <a:t> </a:t>
            </a:r>
            <a:r>
              <a:rPr lang="es-ES" dirty="0" err="1"/>
              <a:t>est</a:t>
            </a:r>
            <a:r>
              <a:rPr lang="es-ES" dirty="0"/>
              <a:t> </a:t>
            </a:r>
            <a:r>
              <a:rPr lang="es-ES" dirty="0" err="1"/>
              <a:t>présent</a:t>
            </a:r>
            <a:r>
              <a:rPr lang="es-ES" dirty="0"/>
              <a:t> de 30 à 45% </a:t>
            </a:r>
            <a:r>
              <a:rPr lang="es-ES" dirty="0" err="1"/>
              <a:t>dans</a:t>
            </a:r>
            <a:r>
              <a:rPr lang="es-ES" dirty="0"/>
              <a:t> </a:t>
            </a:r>
            <a:r>
              <a:rPr lang="es-ES" dirty="0" err="1"/>
              <a:t>l’HE</a:t>
            </a:r>
            <a:r>
              <a:rPr lang="es-ES" dirty="0"/>
              <a:t> de </a:t>
            </a:r>
            <a:r>
              <a:rPr lang="es-ES" dirty="0" err="1"/>
              <a:t>lavande</a:t>
            </a:r>
            <a:r>
              <a:rPr lang="es-ES" dirty="0"/>
              <a:t> </a:t>
            </a:r>
            <a:r>
              <a:rPr lang="es-ES" dirty="0" err="1"/>
              <a:t>vraie</a:t>
            </a:r>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18</a:t>
            </a:fld>
            <a:endParaRPr lang="es-ES"/>
          </a:p>
        </p:txBody>
      </p:sp>
    </p:spTree>
    <p:extLst>
      <p:ext uri="{BB962C8B-B14F-4D97-AF65-F5344CB8AC3E}">
        <p14:creationId xmlns:p14="http://schemas.microsoft.com/office/powerpoint/2010/main" val="4149065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19</a:t>
            </a:fld>
            <a:endParaRPr lang="es-ES"/>
          </a:p>
        </p:txBody>
      </p:sp>
    </p:spTree>
    <p:extLst>
      <p:ext uri="{BB962C8B-B14F-4D97-AF65-F5344CB8AC3E}">
        <p14:creationId xmlns:p14="http://schemas.microsoft.com/office/powerpoint/2010/main" val="1620657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20</a:t>
            </a:fld>
            <a:endParaRPr lang="es-ES"/>
          </a:p>
        </p:txBody>
      </p:sp>
    </p:spTree>
    <p:extLst>
      <p:ext uri="{BB962C8B-B14F-4D97-AF65-F5344CB8AC3E}">
        <p14:creationId xmlns:p14="http://schemas.microsoft.com/office/powerpoint/2010/main" val="3732354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21</a:t>
            </a:fld>
            <a:endParaRPr lang="es-ES"/>
          </a:p>
        </p:txBody>
      </p:sp>
    </p:spTree>
    <p:extLst>
      <p:ext uri="{BB962C8B-B14F-4D97-AF65-F5344CB8AC3E}">
        <p14:creationId xmlns:p14="http://schemas.microsoft.com/office/powerpoint/2010/main" val="273129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a:t>
            </a:fld>
            <a:endParaRPr lang="es-ES"/>
          </a:p>
        </p:txBody>
      </p:sp>
    </p:spTree>
    <p:extLst>
      <p:ext uri="{BB962C8B-B14F-4D97-AF65-F5344CB8AC3E}">
        <p14:creationId xmlns:p14="http://schemas.microsoft.com/office/powerpoint/2010/main" val="29879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22</a:t>
            </a:fld>
            <a:endParaRPr lang="es-ES"/>
          </a:p>
        </p:txBody>
      </p:sp>
    </p:spTree>
    <p:extLst>
      <p:ext uri="{BB962C8B-B14F-4D97-AF65-F5344CB8AC3E}">
        <p14:creationId xmlns:p14="http://schemas.microsoft.com/office/powerpoint/2010/main" val="603220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23</a:t>
            </a:fld>
            <a:endParaRPr lang="es-ES"/>
          </a:p>
        </p:txBody>
      </p:sp>
    </p:spTree>
    <p:extLst>
      <p:ext uri="{BB962C8B-B14F-4D97-AF65-F5344CB8AC3E}">
        <p14:creationId xmlns:p14="http://schemas.microsoft.com/office/powerpoint/2010/main" val="164929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24</a:t>
            </a:fld>
            <a:endParaRPr lang="es-ES"/>
          </a:p>
        </p:txBody>
      </p:sp>
    </p:spTree>
    <p:extLst>
      <p:ext uri="{BB962C8B-B14F-4D97-AF65-F5344CB8AC3E}">
        <p14:creationId xmlns:p14="http://schemas.microsoft.com/office/powerpoint/2010/main" val="1221294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25</a:t>
            </a:fld>
            <a:endParaRPr lang="es-ES"/>
          </a:p>
        </p:txBody>
      </p:sp>
    </p:spTree>
    <p:extLst>
      <p:ext uri="{BB962C8B-B14F-4D97-AF65-F5344CB8AC3E}">
        <p14:creationId xmlns:p14="http://schemas.microsoft.com/office/powerpoint/2010/main" val="3332990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26</a:t>
            </a:fld>
            <a:endParaRPr lang="es-ES"/>
          </a:p>
        </p:txBody>
      </p:sp>
    </p:spTree>
    <p:extLst>
      <p:ext uri="{BB962C8B-B14F-4D97-AF65-F5344CB8AC3E}">
        <p14:creationId xmlns:p14="http://schemas.microsoft.com/office/powerpoint/2010/main" val="3678789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27</a:t>
            </a:fld>
            <a:endParaRPr lang="es-ES"/>
          </a:p>
        </p:txBody>
      </p:sp>
    </p:spTree>
    <p:extLst>
      <p:ext uri="{BB962C8B-B14F-4D97-AF65-F5344CB8AC3E}">
        <p14:creationId xmlns:p14="http://schemas.microsoft.com/office/powerpoint/2010/main" val="3041368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28</a:t>
            </a:fld>
            <a:endParaRPr lang="es-ES"/>
          </a:p>
        </p:txBody>
      </p:sp>
    </p:spTree>
    <p:extLst>
      <p:ext uri="{BB962C8B-B14F-4D97-AF65-F5344CB8AC3E}">
        <p14:creationId xmlns:p14="http://schemas.microsoft.com/office/powerpoint/2010/main" val="4027742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29</a:t>
            </a:fld>
            <a:endParaRPr lang="es-ES"/>
          </a:p>
        </p:txBody>
      </p:sp>
    </p:spTree>
    <p:extLst>
      <p:ext uri="{BB962C8B-B14F-4D97-AF65-F5344CB8AC3E}">
        <p14:creationId xmlns:p14="http://schemas.microsoft.com/office/powerpoint/2010/main" val="265700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30</a:t>
            </a:fld>
            <a:endParaRPr lang="es-ES"/>
          </a:p>
        </p:txBody>
      </p:sp>
    </p:spTree>
    <p:extLst>
      <p:ext uri="{BB962C8B-B14F-4D97-AF65-F5344CB8AC3E}">
        <p14:creationId xmlns:p14="http://schemas.microsoft.com/office/powerpoint/2010/main" val="2187448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31</a:t>
            </a:fld>
            <a:endParaRPr lang="es-ES"/>
          </a:p>
        </p:txBody>
      </p:sp>
    </p:spTree>
    <p:extLst>
      <p:ext uri="{BB962C8B-B14F-4D97-AF65-F5344CB8AC3E}">
        <p14:creationId xmlns:p14="http://schemas.microsoft.com/office/powerpoint/2010/main" val="231227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a:t>
            </a:fld>
            <a:endParaRPr lang="es-ES"/>
          </a:p>
        </p:txBody>
      </p:sp>
    </p:spTree>
    <p:extLst>
      <p:ext uri="{BB962C8B-B14F-4D97-AF65-F5344CB8AC3E}">
        <p14:creationId xmlns:p14="http://schemas.microsoft.com/office/powerpoint/2010/main" val="1964774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32</a:t>
            </a:fld>
            <a:endParaRPr lang="es-ES"/>
          </a:p>
        </p:txBody>
      </p:sp>
    </p:spTree>
    <p:extLst>
      <p:ext uri="{BB962C8B-B14F-4D97-AF65-F5344CB8AC3E}">
        <p14:creationId xmlns:p14="http://schemas.microsoft.com/office/powerpoint/2010/main" val="1888177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Pas une HE car CO2 </a:t>
            </a:r>
            <a:r>
              <a:rPr lang="es-ES" dirty="0" err="1"/>
              <a:t>est</a:t>
            </a:r>
            <a:r>
              <a:rPr lang="es-ES" dirty="0"/>
              <a:t> un </a:t>
            </a:r>
            <a:r>
              <a:rPr lang="es-ES" dirty="0" err="1"/>
              <a:t>solvant</a:t>
            </a:r>
            <a:r>
              <a:rPr lang="es-ES" dirty="0"/>
              <a:t> </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33</a:t>
            </a:fld>
            <a:endParaRPr lang="es-ES"/>
          </a:p>
        </p:txBody>
      </p:sp>
    </p:spTree>
    <p:extLst>
      <p:ext uri="{BB962C8B-B14F-4D97-AF65-F5344CB8AC3E}">
        <p14:creationId xmlns:p14="http://schemas.microsoft.com/office/powerpoint/2010/main" val="3841224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34</a:t>
            </a:fld>
            <a:endParaRPr lang="es-ES"/>
          </a:p>
        </p:txBody>
      </p:sp>
    </p:spTree>
    <p:extLst>
      <p:ext uri="{BB962C8B-B14F-4D97-AF65-F5344CB8AC3E}">
        <p14:creationId xmlns:p14="http://schemas.microsoft.com/office/powerpoint/2010/main" val="2254989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35</a:t>
            </a:fld>
            <a:endParaRPr lang="es-ES"/>
          </a:p>
        </p:txBody>
      </p:sp>
    </p:spTree>
    <p:extLst>
      <p:ext uri="{BB962C8B-B14F-4D97-AF65-F5344CB8AC3E}">
        <p14:creationId xmlns:p14="http://schemas.microsoft.com/office/powerpoint/2010/main" val="8411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36</a:t>
            </a:fld>
            <a:endParaRPr lang="es-ES"/>
          </a:p>
        </p:txBody>
      </p:sp>
    </p:spTree>
    <p:extLst>
      <p:ext uri="{BB962C8B-B14F-4D97-AF65-F5344CB8AC3E}">
        <p14:creationId xmlns:p14="http://schemas.microsoft.com/office/powerpoint/2010/main" val="1060522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37</a:t>
            </a:fld>
            <a:endParaRPr lang="es-ES"/>
          </a:p>
        </p:txBody>
      </p:sp>
    </p:spTree>
    <p:extLst>
      <p:ext uri="{BB962C8B-B14F-4D97-AF65-F5344CB8AC3E}">
        <p14:creationId xmlns:p14="http://schemas.microsoft.com/office/powerpoint/2010/main" val="2911446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38</a:t>
            </a:fld>
            <a:endParaRPr lang="es-ES"/>
          </a:p>
        </p:txBody>
      </p:sp>
    </p:spTree>
    <p:extLst>
      <p:ext uri="{BB962C8B-B14F-4D97-AF65-F5344CB8AC3E}">
        <p14:creationId xmlns:p14="http://schemas.microsoft.com/office/powerpoint/2010/main" val="1527333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39</a:t>
            </a:fld>
            <a:endParaRPr lang="es-ES"/>
          </a:p>
        </p:txBody>
      </p:sp>
    </p:spTree>
    <p:extLst>
      <p:ext uri="{BB962C8B-B14F-4D97-AF65-F5344CB8AC3E}">
        <p14:creationId xmlns:p14="http://schemas.microsoft.com/office/powerpoint/2010/main" val="1804015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40</a:t>
            </a:fld>
            <a:endParaRPr lang="es-ES"/>
          </a:p>
        </p:txBody>
      </p:sp>
    </p:spTree>
    <p:extLst>
      <p:ext uri="{BB962C8B-B14F-4D97-AF65-F5344CB8AC3E}">
        <p14:creationId xmlns:p14="http://schemas.microsoft.com/office/powerpoint/2010/main" val="746328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41</a:t>
            </a:fld>
            <a:endParaRPr lang="es-ES"/>
          </a:p>
        </p:txBody>
      </p:sp>
    </p:spTree>
    <p:extLst>
      <p:ext uri="{BB962C8B-B14F-4D97-AF65-F5344CB8AC3E}">
        <p14:creationId xmlns:p14="http://schemas.microsoft.com/office/powerpoint/2010/main" val="29879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a:t>
            </a:fld>
            <a:endParaRPr lang="es-ES"/>
          </a:p>
        </p:txBody>
      </p:sp>
    </p:spTree>
    <p:extLst>
      <p:ext uri="{BB962C8B-B14F-4D97-AF65-F5344CB8AC3E}">
        <p14:creationId xmlns:p14="http://schemas.microsoft.com/office/powerpoint/2010/main" val="4290310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42</a:t>
            </a:fld>
            <a:endParaRPr lang="es-ES"/>
          </a:p>
        </p:txBody>
      </p:sp>
    </p:spTree>
    <p:extLst>
      <p:ext uri="{BB962C8B-B14F-4D97-AF65-F5344CB8AC3E}">
        <p14:creationId xmlns:p14="http://schemas.microsoft.com/office/powerpoint/2010/main" val="2404401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43</a:t>
            </a:fld>
            <a:endParaRPr lang="es-ES"/>
          </a:p>
        </p:txBody>
      </p:sp>
    </p:spTree>
    <p:extLst>
      <p:ext uri="{BB962C8B-B14F-4D97-AF65-F5344CB8AC3E}">
        <p14:creationId xmlns:p14="http://schemas.microsoft.com/office/powerpoint/2010/main" val="161862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44</a:t>
            </a:fld>
            <a:endParaRPr lang="es-ES"/>
          </a:p>
        </p:txBody>
      </p:sp>
    </p:spTree>
    <p:extLst>
      <p:ext uri="{BB962C8B-B14F-4D97-AF65-F5344CB8AC3E}">
        <p14:creationId xmlns:p14="http://schemas.microsoft.com/office/powerpoint/2010/main" val="2437610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45</a:t>
            </a:fld>
            <a:endParaRPr lang="es-ES"/>
          </a:p>
        </p:txBody>
      </p:sp>
    </p:spTree>
    <p:extLst>
      <p:ext uri="{BB962C8B-B14F-4D97-AF65-F5344CB8AC3E}">
        <p14:creationId xmlns:p14="http://schemas.microsoft.com/office/powerpoint/2010/main" val="1853072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46</a:t>
            </a:fld>
            <a:endParaRPr lang="es-ES"/>
          </a:p>
        </p:txBody>
      </p:sp>
    </p:spTree>
    <p:extLst>
      <p:ext uri="{BB962C8B-B14F-4D97-AF65-F5344CB8AC3E}">
        <p14:creationId xmlns:p14="http://schemas.microsoft.com/office/powerpoint/2010/main" val="1132126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47</a:t>
            </a:fld>
            <a:endParaRPr lang="es-ES"/>
          </a:p>
        </p:txBody>
      </p:sp>
    </p:spTree>
    <p:extLst>
      <p:ext uri="{BB962C8B-B14F-4D97-AF65-F5344CB8AC3E}">
        <p14:creationId xmlns:p14="http://schemas.microsoft.com/office/powerpoint/2010/main" val="367462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48</a:t>
            </a:fld>
            <a:endParaRPr lang="es-ES"/>
          </a:p>
        </p:txBody>
      </p:sp>
    </p:spTree>
    <p:extLst>
      <p:ext uri="{BB962C8B-B14F-4D97-AF65-F5344CB8AC3E}">
        <p14:creationId xmlns:p14="http://schemas.microsoft.com/office/powerpoint/2010/main" val="698217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49</a:t>
            </a:fld>
            <a:endParaRPr lang="es-ES"/>
          </a:p>
        </p:txBody>
      </p:sp>
    </p:spTree>
    <p:extLst>
      <p:ext uri="{BB962C8B-B14F-4D97-AF65-F5344CB8AC3E}">
        <p14:creationId xmlns:p14="http://schemas.microsoft.com/office/powerpoint/2010/main" val="298793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50</a:t>
            </a:fld>
            <a:endParaRPr lang="es-ES"/>
          </a:p>
        </p:txBody>
      </p:sp>
    </p:spTree>
    <p:extLst>
      <p:ext uri="{BB962C8B-B14F-4D97-AF65-F5344CB8AC3E}">
        <p14:creationId xmlns:p14="http://schemas.microsoft.com/office/powerpoint/2010/main" val="603410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51</a:t>
            </a:fld>
            <a:endParaRPr lang="es-ES"/>
          </a:p>
        </p:txBody>
      </p:sp>
    </p:spTree>
    <p:extLst>
      <p:ext uri="{BB962C8B-B14F-4D97-AF65-F5344CB8AC3E}">
        <p14:creationId xmlns:p14="http://schemas.microsoft.com/office/powerpoint/2010/main" val="356862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Le graphe pour le marché marocain date de 2015.</a:t>
            </a:r>
          </a:p>
          <a:p>
            <a:r>
              <a:rPr lang="fr-BE" noProof="0" dirty="0"/>
              <a:t>Je ne trouve pas de donnée infirmant le graphe des HE par pays</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6</a:t>
            </a:fld>
            <a:endParaRPr lang="es-ES"/>
          </a:p>
        </p:txBody>
      </p:sp>
    </p:spTree>
    <p:extLst>
      <p:ext uri="{BB962C8B-B14F-4D97-AF65-F5344CB8AC3E}">
        <p14:creationId xmlns:p14="http://schemas.microsoft.com/office/powerpoint/2010/main" val="1226020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52</a:t>
            </a:fld>
            <a:endParaRPr lang="es-ES"/>
          </a:p>
        </p:txBody>
      </p:sp>
    </p:spTree>
    <p:extLst>
      <p:ext uri="{BB962C8B-B14F-4D97-AF65-F5344CB8AC3E}">
        <p14:creationId xmlns:p14="http://schemas.microsoft.com/office/powerpoint/2010/main" val="1201947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53</a:t>
            </a:fld>
            <a:endParaRPr lang="es-ES"/>
          </a:p>
        </p:txBody>
      </p:sp>
    </p:spTree>
    <p:extLst>
      <p:ext uri="{BB962C8B-B14F-4D97-AF65-F5344CB8AC3E}">
        <p14:creationId xmlns:p14="http://schemas.microsoft.com/office/powerpoint/2010/main" val="2000796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54</a:t>
            </a:fld>
            <a:endParaRPr lang="es-ES"/>
          </a:p>
        </p:txBody>
      </p:sp>
    </p:spTree>
    <p:extLst>
      <p:ext uri="{BB962C8B-B14F-4D97-AF65-F5344CB8AC3E}">
        <p14:creationId xmlns:p14="http://schemas.microsoft.com/office/powerpoint/2010/main" val="804590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55</a:t>
            </a:fld>
            <a:endParaRPr lang="es-ES"/>
          </a:p>
        </p:txBody>
      </p:sp>
    </p:spTree>
    <p:extLst>
      <p:ext uri="{BB962C8B-B14F-4D97-AF65-F5344CB8AC3E}">
        <p14:creationId xmlns:p14="http://schemas.microsoft.com/office/powerpoint/2010/main" val="3805777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56</a:t>
            </a:fld>
            <a:endParaRPr lang="es-ES"/>
          </a:p>
        </p:txBody>
      </p:sp>
    </p:spTree>
    <p:extLst>
      <p:ext uri="{BB962C8B-B14F-4D97-AF65-F5344CB8AC3E}">
        <p14:creationId xmlns:p14="http://schemas.microsoft.com/office/powerpoint/2010/main" val="3088596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s-ES" altLang="es-ES" sz="1200" dirty="0">
                <a:solidFill>
                  <a:srgbClr val="7F7F7F"/>
                </a:solidFill>
                <a:latin typeface="Century Gothic" panose="020B0502020202020204" pitchFamily="34" charset="0"/>
              </a:rPr>
              <a:t>Turismo </a:t>
            </a:r>
            <a:r>
              <a:rPr lang="es-ES" altLang="es-ES" sz="1200" b="1" dirty="0">
                <a:solidFill>
                  <a:srgbClr val="42B5C7"/>
                </a:solidFill>
                <a:latin typeface="Century Gothic" panose="020B0502020202020204" pitchFamily="34" charset="0"/>
              </a:rPr>
              <a:t>responsable, sostenible</a:t>
            </a:r>
          </a:p>
          <a:p>
            <a:pPr eaLnBrk="1" hangingPunct="1"/>
            <a:r>
              <a:rPr lang="es-ES" altLang="es-ES" sz="1200" b="1" dirty="0">
                <a:solidFill>
                  <a:srgbClr val="42B5C7"/>
                </a:solidFill>
                <a:latin typeface="Century Gothic" panose="020B0502020202020204" pitchFamily="34" charset="0"/>
              </a:rPr>
              <a:t>Fomento del desarrollo socioeconómico</a:t>
            </a:r>
            <a:r>
              <a:rPr lang="es-ES" altLang="es-ES" sz="1200" dirty="0">
                <a:latin typeface="Century Gothic" panose="020B0502020202020204" pitchFamily="34" charset="0"/>
              </a:rPr>
              <a:t> </a:t>
            </a:r>
            <a:r>
              <a:rPr lang="es-ES" altLang="es-ES" sz="1200" dirty="0">
                <a:solidFill>
                  <a:srgbClr val="7F7F7F"/>
                </a:solidFill>
                <a:latin typeface="Century Gothic" panose="020B0502020202020204" pitchFamily="34" charset="0"/>
              </a:rPr>
              <a:t>de la zona </a:t>
            </a:r>
          </a:p>
          <a:p>
            <a:pPr eaLnBrk="1" hangingPunct="1"/>
            <a:r>
              <a:rPr lang="es-ES" altLang="es-ES" sz="1200" dirty="0">
                <a:solidFill>
                  <a:srgbClr val="7F7F7F"/>
                </a:solidFill>
                <a:latin typeface="Century Gothic" panose="020B0502020202020204" pitchFamily="34" charset="0"/>
              </a:rPr>
              <a:t>Integración de la </a:t>
            </a:r>
            <a:r>
              <a:rPr lang="es-ES" altLang="es-ES" sz="1200" b="1" dirty="0">
                <a:solidFill>
                  <a:srgbClr val="42B5C7"/>
                </a:solidFill>
                <a:latin typeface="Century Gothic" panose="020B0502020202020204" pitchFamily="34" charset="0"/>
              </a:rPr>
              <a:t>población local </a:t>
            </a:r>
            <a:r>
              <a:rPr lang="es-ES" altLang="es-ES" sz="1200" dirty="0">
                <a:solidFill>
                  <a:srgbClr val="7F7F7F"/>
                </a:solidFill>
                <a:latin typeface="Century Gothic" panose="020B0502020202020204" pitchFamily="34" charset="0"/>
              </a:rPr>
              <a:t>en el proyecto. </a:t>
            </a:r>
            <a:r>
              <a:rPr lang="es-ES" altLang="es-ES" sz="1200" b="1" dirty="0">
                <a:solidFill>
                  <a:srgbClr val="42B5C7"/>
                </a:solidFill>
                <a:latin typeface="Century Gothic" panose="020B0502020202020204" pitchFamily="34" charset="0"/>
              </a:rPr>
              <a:t>Intercambio sociocultural</a:t>
            </a:r>
          </a:p>
          <a:p>
            <a:pPr eaLnBrk="1" hangingPunct="1"/>
            <a:r>
              <a:rPr lang="es-ES" altLang="es-ES" sz="1200" dirty="0">
                <a:solidFill>
                  <a:srgbClr val="7F7F7F"/>
                </a:solidFill>
                <a:latin typeface="Century Gothic" panose="020B0502020202020204" pitchFamily="34" charset="0"/>
              </a:rPr>
              <a:t>Puesta en valor del </a:t>
            </a:r>
            <a:r>
              <a:rPr lang="es-ES" altLang="es-ES" sz="1200" b="1" dirty="0">
                <a:solidFill>
                  <a:srgbClr val="42B5C7"/>
                </a:solidFill>
                <a:latin typeface="Century Gothic" panose="020B0502020202020204" pitchFamily="34" charset="0"/>
              </a:rPr>
              <a:t>patrimonio</a:t>
            </a:r>
          </a:p>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57</a:t>
            </a:fld>
            <a:endParaRPr lang="es-ES"/>
          </a:p>
        </p:txBody>
      </p:sp>
    </p:spTree>
    <p:extLst>
      <p:ext uri="{BB962C8B-B14F-4D97-AF65-F5344CB8AC3E}">
        <p14:creationId xmlns:p14="http://schemas.microsoft.com/office/powerpoint/2010/main" val="143670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BE" noProof="0" dirty="0"/>
              <a:t>L’Irlande est un gros exportateur car ils achète et reconditionne les HE. C’est aussi dû au fait que le géant des HE </a:t>
            </a:r>
            <a:r>
              <a:rPr lang="fr-BE" noProof="0" dirty="0" err="1"/>
              <a:t>doTERRA</a:t>
            </a:r>
            <a:r>
              <a:rPr lang="fr-BE" noProof="0" dirty="0"/>
              <a:t> est installé en Irlande</a:t>
            </a:r>
          </a:p>
        </p:txBody>
      </p:sp>
      <p:sp>
        <p:nvSpPr>
          <p:cNvPr id="4" name="Marcador de número de diapositiva 3"/>
          <p:cNvSpPr>
            <a:spLocks noGrp="1"/>
          </p:cNvSpPr>
          <p:nvPr>
            <p:ph type="sldNum" sz="quarter" idx="10"/>
          </p:nvPr>
        </p:nvSpPr>
        <p:spPr/>
        <p:txBody>
          <a:bodyPr/>
          <a:lstStyle/>
          <a:p>
            <a:fld id="{7247E035-F8D4-4BBF-B3CF-BCE8D8C054A4}" type="slidenum">
              <a:rPr lang="es-ES" smtClean="0"/>
              <a:t>7</a:t>
            </a:fld>
            <a:endParaRPr lang="es-ES"/>
          </a:p>
        </p:txBody>
      </p:sp>
    </p:spTree>
    <p:extLst>
      <p:ext uri="{BB962C8B-B14F-4D97-AF65-F5344CB8AC3E}">
        <p14:creationId xmlns:p14="http://schemas.microsoft.com/office/powerpoint/2010/main" val="282236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8</a:t>
            </a:fld>
            <a:endParaRPr lang="es-ES"/>
          </a:p>
        </p:txBody>
      </p:sp>
    </p:spTree>
    <p:extLst>
      <p:ext uri="{BB962C8B-B14F-4D97-AF65-F5344CB8AC3E}">
        <p14:creationId xmlns:p14="http://schemas.microsoft.com/office/powerpoint/2010/main" val="109167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9</a:t>
            </a:fld>
            <a:endParaRPr lang="es-ES"/>
          </a:p>
        </p:txBody>
      </p:sp>
    </p:spTree>
    <p:extLst>
      <p:ext uri="{BB962C8B-B14F-4D97-AF65-F5344CB8AC3E}">
        <p14:creationId xmlns:p14="http://schemas.microsoft.com/office/powerpoint/2010/main" val="54263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247E035-F8D4-4BBF-B3CF-BCE8D8C054A4}" type="slidenum">
              <a:rPr lang="es-ES" smtClean="0"/>
              <a:t>10</a:t>
            </a:fld>
            <a:endParaRPr lang="es-ES"/>
          </a:p>
        </p:txBody>
      </p:sp>
    </p:spTree>
    <p:extLst>
      <p:ext uri="{BB962C8B-B14F-4D97-AF65-F5344CB8AC3E}">
        <p14:creationId xmlns:p14="http://schemas.microsoft.com/office/powerpoint/2010/main" val="2747619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10/12/2021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99274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10/12/2021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081668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10/12/2021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401446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10/12/2021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80021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34298FA-73FF-496F-BBB6-AE209A727FA0}" type="datetimeFigureOut">
              <a:rPr lang="es-ES" smtClean="0"/>
              <a:t>10/12/2021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4366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34298FA-73FF-496F-BBB6-AE209A727FA0}" type="datetimeFigureOut">
              <a:rPr lang="es-ES" smtClean="0"/>
              <a:t>10/12/2021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339135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34298FA-73FF-496F-BBB6-AE209A727FA0}" type="datetimeFigureOut">
              <a:rPr lang="es-ES" smtClean="0"/>
              <a:t>10/12/2021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84599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34298FA-73FF-496F-BBB6-AE209A727FA0}" type="datetimeFigureOut">
              <a:rPr lang="es-ES" smtClean="0"/>
              <a:t>10/12/2021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00557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298FA-73FF-496F-BBB6-AE209A727FA0}" type="datetimeFigureOut">
              <a:rPr lang="es-ES" smtClean="0"/>
              <a:t>10/12/2021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61145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34298FA-73FF-496F-BBB6-AE209A727FA0}" type="datetimeFigureOut">
              <a:rPr lang="es-ES" smtClean="0"/>
              <a:t>10/12/2021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39832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34298FA-73FF-496F-BBB6-AE209A727FA0}" type="datetimeFigureOut">
              <a:rPr lang="es-ES" smtClean="0"/>
              <a:t>10/12/2021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196274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298FA-73FF-496F-BBB6-AE209A727FA0}" type="datetimeFigureOut">
              <a:rPr lang="es-ES" smtClean="0"/>
              <a:t>10/12/2021</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33A95-518C-45F0-AE06-6CAD2A09054C}" type="slidenum">
              <a:rPr lang="es-ES" smtClean="0"/>
              <a:t>‹N°›</a:t>
            </a:fld>
            <a:endParaRPr lang="es-ES"/>
          </a:p>
        </p:txBody>
      </p:sp>
    </p:spTree>
    <p:extLst>
      <p:ext uri="{BB962C8B-B14F-4D97-AF65-F5344CB8AC3E}">
        <p14:creationId xmlns:p14="http://schemas.microsoft.com/office/powerpoint/2010/main" val="3375411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www.plantesmedicinales.qc.ca/colloques/2006/pres_Mompon.pdf"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hyperlink" Target="../Legislation%20HE/ISO/ISO_TC_54_p.12,%20Dossier.PDF" TargetMode="External"/><Relationship Id="rId3" Type="http://schemas.openxmlformats.org/officeDocument/2006/relationships/notesSlide" Target="../notesSlides/notesSlide12.xml"/><Relationship Id="rId7" Type="http://schemas.openxmlformats.org/officeDocument/2006/relationships/hyperlink" Target="../Legislation%20HE/IFRA/23355_GD_2014_01_23_IFRA_Standards_Booklet_(47th_Amendment).pdf"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eur-lex.europa.eu/LexUriServ/LexUriServ.do?uri=OJ:L:2004:136:0085:0090:fr:PDF" TargetMode="External"/><Relationship Id="rId5" Type="http://schemas.openxmlformats.org/officeDocument/2006/relationships/hyperlink" Target="http://eur-lex.europa.eu/LexUriServ/LexUriServ.do?uri=OJ:L:2008:354:0034:0050:EN:PDF" TargetMode="External"/><Relationship Id="rId4" Type="http://schemas.openxmlformats.org/officeDocument/2006/relationships/hyperlink" Target="http://eur-lex.europa.eu/LexUriServ/LexUriServ.do?uri=OJ:L:2009:342:0059:0209:EN:PDF" TargetMode="Externa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hyperlink" Target="http://www.fda.gov/" TargetMode="External"/><Relationship Id="rId13" Type="http://schemas.openxmlformats.org/officeDocument/2006/relationships/hyperlink" Target="http://www.febea.fr/" TargetMode="External"/><Relationship Id="rId18" Type="http://schemas.openxmlformats.org/officeDocument/2006/relationships/hyperlink" Target="http://www.edqm.eu/en/edqm-homepage-628.html" TargetMode="External"/><Relationship Id="rId3" Type="http://schemas.openxmlformats.org/officeDocument/2006/relationships/hyperlink" Target="http://www.rifm.org/" TargetMode="External"/><Relationship Id="rId21" Type="http://schemas.openxmlformats.org/officeDocument/2006/relationships/hyperlink" Target="http://echa.europa.eu/" TargetMode="External"/><Relationship Id="rId7" Type="http://schemas.openxmlformats.org/officeDocument/2006/relationships/hyperlink" Target="http://www.iofi.org/" TargetMode="External"/><Relationship Id="rId12" Type="http://schemas.openxmlformats.org/officeDocument/2006/relationships/hyperlink" Target="http://www.detic.be/pages/FR/detic.asp" TargetMode="External"/><Relationship Id="rId17" Type="http://schemas.openxmlformats.org/officeDocument/2006/relationships/hyperlink" Target="http://ansm.sante.fr/" TargetMode="External"/><Relationship Id="rId25" Type="http://schemas.openxmlformats.org/officeDocument/2006/relationships/image" Target="../media/image9.jpeg"/><Relationship Id="rId2" Type="http://schemas.openxmlformats.org/officeDocument/2006/relationships/hyperlink" Target="http://www.ifraorg.org/" TargetMode="External"/><Relationship Id="rId16" Type="http://schemas.openxmlformats.org/officeDocument/2006/relationships/hyperlink" Target="http://www.iso.org/iso/home.html" TargetMode="External"/><Relationship Id="rId20" Type="http://schemas.openxmlformats.org/officeDocument/2006/relationships/hyperlink" Target="http://www.usp.org/" TargetMode="External"/><Relationship Id="rId1" Type="http://schemas.openxmlformats.org/officeDocument/2006/relationships/slideLayout" Target="../slideLayouts/slideLayout2.xml"/><Relationship Id="rId6" Type="http://schemas.openxmlformats.org/officeDocument/2006/relationships/hyperlink" Target="http://www.effa.eu/en/about/welcome-to-effa" TargetMode="External"/><Relationship Id="rId11" Type="http://schemas.openxmlformats.org/officeDocument/2006/relationships/hyperlink" Target="http://www.effci.org/" TargetMode="External"/><Relationship Id="rId24" Type="http://schemas.openxmlformats.org/officeDocument/2006/relationships/image" Target="../media/image8.jpeg"/><Relationship Id="rId5" Type="http://schemas.openxmlformats.org/officeDocument/2006/relationships/hyperlink" Target="http://www.efeo-org.org/" TargetMode="External"/><Relationship Id="rId15" Type="http://schemas.openxmlformats.org/officeDocument/2006/relationships/hyperlink" Target="https://www.cen.eu/Pages/default.aspx" TargetMode="External"/><Relationship Id="rId23" Type="http://schemas.openxmlformats.org/officeDocument/2006/relationships/hyperlink" Target="http://www.legifrance.gouv.fr/" TargetMode="External"/><Relationship Id="rId10" Type="http://schemas.openxmlformats.org/officeDocument/2006/relationships/hyperlink" Target="https://www.cosmeticseurope.eu/" TargetMode="External"/><Relationship Id="rId19" Type="http://schemas.openxmlformats.org/officeDocument/2006/relationships/hyperlink" Target="http://www.ema.europa.eu/ema/" TargetMode="External"/><Relationship Id="rId4" Type="http://schemas.openxmlformats.org/officeDocument/2006/relationships/hyperlink" Target="http://www.ifeat.org/" TargetMode="External"/><Relationship Id="rId9" Type="http://schemas.openxmlformats.org/officeDocument/2006/relationships/hyperlink" Target="http://www.efsa.europa.eu/" TargetMode="External"/><Relationship Id="rId14" Type="http://schemas.openxmlformats.org/officeDocument/2006/relationships/hyperlink" Target="http://www.afnor.org/fr" TargetMode="External"/><Relationship Id="rId22" Type="http://schemas.openxmlformats.org/officeDocument/2006/relationships/hyperlink" Target="http://eur-lex.europa.eu/homepage.html"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ansm.sante.fr/var/ansm_site/storage/original/application/657257784ff10b16654e1ac94b60e3fb.pdf"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6.png"/><Relationship Id="rId5" Type="http://schemas.openxmlformats.org/officeDocument/2006/relationships/image" Target="../media/image9.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0.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7.png"/><Relationship Id="rId5" Type="http://schemas.openxmlformats.org/officeDocument/2006/relationships/image" Target="../media/image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0.png"/><Relationship Id="rId5" Type="http://schemas.openxmlformats.org/officeDocument/2006/relationships/image" Target="../media/image9.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9.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2.jpg"/><Relationship Id="rId5" Type="http://schemas.openxmlformats.org/officeDocument/2006/relationships/image" Target="../media/image9.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9.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7.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6.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Data" Target="../diagrams/data1.xml"/><Relationship Id="rId5" Type="http://schemas.openxmlformats.org/officeDocument/2006/relationships/image" Target="../media/image9.jpeg"/><Relationship Id="rId10" Type="http://schemas.microsoft.com/office/2007/relationships/diagramDrawing" Target="../diagrams/drawing1.xml"/><Relationship Id="rId4" Type="http://schemas.openxmlformats.org/officeDocument/2006/relationships/image" Target="../media/image8.jpeg"/><Relationship Id="rId9" Type="http://schemas.openxmlformats.org/officeDocument/2006/relationships/diagramColors" Target="../diagrams/colors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4.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hyperlink" Target="http://plus.franceculture.fr/partenaires/avignon-et-pays-de-vaucluse/la-lecon-de-l-universite-de-farid-chemat-les-huiles" TargetMode="Externa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5.jpeg"/><Relationship Id="rId5" Type="http://schemas.openxmlformats.org/officeDocument/2006/relationships/image" Target="../media/image9.jpe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6.jpeg"/><Relationship Id="rId5" Type="http://schemas.openxmlformats.org/officeDocument/2006/relationships/image" Target="../media/image9.jpeg"/><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7.jpeg"/><Relationship Id="rId5" Type="http://schemas.openxmlformats.org/officeDocument/2006/relationships/image" Target="../media/image9.jpe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8.png"/><Relationship Id="rId5" Type="http://schemas.openxmlformats.org/officeDocument/2006/relationships/image" Target="../media/image9.jpe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32.xml"/><Relationship Id="rId7"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Data" Target="../diagrams/data2.xml"/><Relationship Id="rId5" Type="http://schemas.openxmlformats.org/officeDocument/2006/relationships/image" Target="../media/image9.jpeg"/><Relationship Id="rId10" Type="http://schemas.microsoft.com/office/2007/relationships/diagramDrawing" Target="../diagrams/drawing2.xml"/><Relationship Id="rId4" Type="http://schemas.openxmlformats.org/officeDocument/2006/relationships/image" Target="../media/image8.jpeg"/><Relationship Id="rId9" Type="http://schemas.openxmlformats.org/officeDocument/2006/relationships/diagramColors" Target="../diagrams/colors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www.plantesmedicinales.qc.ca/colloques/2006/pres_Mompon.pdf"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9.png"/><Relationship Id="rId5" Type="http://schemas.openxmlformats.org/officeDocument/2006/relationships/image" Target="../media/image9.jpe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8" Type="http://schemas.openxmlformats.org/officeDocument/2006/relationships/hyperlink" Target="../Prof%20Farid%20Chemat/Mercredi_de_la_Science_-_Chemat.pdf" TargetMode="External"/><Relationship Id="rId3" Type="http://schemas.openxmlformats.org/officeDocument/2006/relationships/notesSlide" Target="../notesSlides/notesSlide34.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5.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Prof%20Farid%20Chemat/Mercredi_de_la_Science_-_Chemat.pdf"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7.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7.jpe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jpeg"/><Relationship Id="rId7"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7.jpeg"/><Relationship Id="rId9"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jpeg"/><Relationship Id="rId7"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jpeg"/><Relationship Id="rId7"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jpeg"/><Relationship Id="rId7" Type="http://schemas.openxmlformats.org/officeDocument/2006/relationships/diagramQuickStyle" Target="../diagrams/quickStyle3.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3.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hyperlink" Target="https://comtrade.un.org/data/" TargetMode="External"/><Relationship Id="rId3" Type="http://schemas.openxmlformats.org/officeDocument/2006/relationships/notesSlide" Target="../notesSlides/notesSlide6.xml"/><Relationship Id="rId7"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chart" Target="../charts/chart1.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7.xml"/><Relationship Id="rId7" Type="http://schemas.openxmlformats.org/officeDocument/2006/relationships/chart" Target="../charts/chart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chart" Target="../charts/chart3.xml"/><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hyperlink" Target="https://www.grandviewresearch.com/industry-analysis/essential-oils-marke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chart" Target="../charts/chart7.xml"/><Relationship Id="rId12" Type="http://schemas.openxmlformats.org/officeDocument/2006/relationships/hyperlink" Target="http://www.incensemania.com/fragranceinfo.html"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chart" Target="../charts/chart6.xml"/><Relationship Id="rId11" Type="http://schemas.openxmlformats.org/officeDocument/2006/relationships/hyperlink" Target="http://www.belle-aire.com/pdfs/FragranceGeneology.pdf" TargetMode="External"/><Relationship Id="rId5" Type="http://schemas.openxmlformats.org/officeDocument/2006/relationships/image" Target="../media/image9.jpeg"/><Relationship Id="rId10" Type="http://schemas.openxmlformats.org/officeDocument/2006/relationships/hyperlink" Target="http://www.fragrancesoftheworld.com/fragrancewheel.aspx" TargetMode="External"/><Relationship Id="rId4" Type="http://schemas.openxmlformats.org/officeDocument/2006/relationships/image" Target="../media/image8.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st Time To See The Lavender Fields in Provence - TripUSAFrance">
            <a:extLst>
              <a:ext uri="{FF2B5EF4-FFF2-40B4-BE49-F238E27FC236}">
                <a16:creationId xmlns:a16="http://schemas.microsoft.com/office/drawing/2014/main" id="{6B1B7CAA-0592-4691-97CE-CEBB6CB5C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 y="-15602"/>
            <a:ext cx="9152363" cy="5621811"/>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269877" y="2249525"/>
            <a:ext cx="8595881" cy="2949915"/>
          </a:xfrm>
        </p:spPr>
        <p:txBody>
          <a:bodyPr>
            <a:normAutofit/>
          </a:bodyPr>
          <a:lstStyle/>
          <a:p>
            <a:r>
              <a:rPr lang="es-ES" sz="4400" dirty="0">
                <a:solidFill>
                  <a:schemeClr val="accent6">
                    <a:lumMod val="40000"/>
                    <a:lumOff val="60000"/>
                  </a:schemeClr>
                </a:solidFill>
                <a:latin typeface="Century Gothic" panose="020B0502020202020204" pitchFamily="34" charset="0"/>
              </a:rPr>
              <a:t>Les </a:t>
            </a:r>
            <a:r>
              <a:rPr lang="es-ES" sz="4400" dirty="0" err="1">
                <a:solidFill>
                  <a:schemeClr val="accent6">
                    <a:lumMod val="40000"/>
                    <a:lumOff val="60000"/>
                  </a:schemeClr>
                </a:solidFill>
                <a:latin typeface="Century Gothic" panose="020B0502020202020204" pitchFamily="34" charset="0"/>
              </a:rPr>
              <a:t>huiles</a:t>
            </a:r>
            <a:r>
              <a:rPr lang="es-ES" sz="4400" dirty="0">
                <a:solidFill>
                  <a:schemeClr val="accent6">
                    <a:lumMod val="40000"/>
                    <a:lumOff val="60000"/>
                  </a:schemeClr>
                </a:solidFill>
                <a:latin typeface="Century Gothic" panose="020B0502020202020204" pitchFamily="34" charset="0"/>
              </a:rPr>
              <a:t> </a:t>
            </a:r>
            <a:r>
              <a:rPr lang="es-ES" sz="4400" dirty="0" err="1">
                <a:solidFill>
                  <a:schemeClr val="accent6">
                    <a:lumMod val="40000"/>
                    <a:lumOff val="60000"/>
                  </a:schemeClr>
                </a:solidFill>
                <a:latin typeface="Century Gothic" panose="020B0502020202020204" pitchFamily="34" charset="0"/>
              </a:rPr>
              <a:t>essentielles</a:t>
            </a:r>
            <a:r>
              <a:rPr lang="es-ES" sz="4400" dirty="0">
                <a:solidFill>
                  <a:schemeClr val="accent6">
                    <a:lumMod val="40000"/>
                    <a:lumOff val="60000"/>
                  </a:schemeClr>
                </a:solidFill>
                <a:latin typeface="Century Gothic" panose="020B0502020202020204" pitchFamily="34" charset="0"/>
              </a:rPr>
              <a:t> :</a:t>
            </a:r>
          </a:p>
          <a:p>
            <a:endParaRPr lang="es-ES" dirty="0">
              <a:latin typeface="Century Gothic" panose="020B0502020202020204" pitchFamily="34" charset="0"/>
            </a:endParaRPr>
          </a:p>
          <a:p>
            <a:endParaRPr lang="es-ES" sz="1800" dirty="0">
              <a:latin typeface="Century Gothic" panose="020B0502020202020204" pitchFamily="34" charset="0"/>
            </a:endParaRPr>
          </a:p>
          <a:p>
            <a:r>
              <a:rPr lang="es-ES" dirty="0">
                <a:solidFill>
                  <a:schemeClr val="bg1"/>
                </a:solidFill>
                <a:latin typeface="Century Gothic" panose="020B0502020202020204" pitchFamily="34" charset="0"/>
              </a:rPr>
              <a:t>Marie-Laure Fauconnier</a:t>
            </a:r>
          </a:p>
          <a:p>
            <a:endParaRPr lang="es-ES" dirty="0">
              <a:solidFill>
                <a:schemeClr val="bg1"/>
              </a:solidFill>
              <a:latin typeface="Century Gothic" panose="020B0502020202020204" pitchFamily="34" charset="0"/>
            </a:endParaRPr>
          </a:p>
          <a:p>
            <a:endParaRPr lang="es-ES" dirty="0">
              <a:latin typeface="Century Gothic" panose="020B0502020202020204" pitchFamily="34" charset="0"/>
            </a:endParaRPr>
          </a:p>
        </p:txBody>
      </p:sp>
      <p:sp>
        <p:nvSpPr>
          <p:cNvPr id="4" name="Rectángulo 3"/>
          <p:cNvSpPr/>
          <p:nvPr/>
        </p:nvSpPr>
        <p:spPr>
          <a:xfrm>
            <a:off x="0" y="5615539"/>
            <a:ext cx="9144000" cy="4892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w="0"/>
              <a:solidFill>
                <a:schemeClr val="tx1"/>
              </a:solidFill>
              <a:effectLst>
                <a:outerShdw blurRad="38100" dist="19050" dir="2700000" algn="tl" rotWithShape="0">
                  <a:schemeClr val="dk1">
                    <a:alpha val="40000"/>
                  </a:schemeClr>
                </a:outerShdw>
              </a:effectLst>
            </a:endParaRPr>
          </a:p>
        </p:txBody>
      </p:sp>
      <p:sp>
        <p:nvSpPr>
          <p:cNvPr id="5" name="CuadroTexto 4"/>
          <p:cNvSpPr txBox="1"/>
          <p:nvPr/>
        </p:nvSpPr>
        <p:spPr>
          <a:xfrm>
            <a:off x="-8362" y="5705632"/>
            <a:ext cx="1280160" cy="246221"/>
          </a:xfrm>
          <a:prstGeom prst="rect">
            <a:avLst/>
          </a:prstGeom>
          <a:noFill/>
        </p:spPr>
        <p:txBody>
          <a:bodyPr wrap="square" rtlCol="0">
            <a:spAutoFit/>
          </a:bodyPr>
          <a:lstStyle/>
          <a:p>
            <a:r>
              <a:rPr lang="es-ES" sz="1000" dirty="0">
                <a:latin typeface="Century Gothic" panose="020B0502020202020204" pitchFamily="34" charset="0"/>
              </a:rPr>
              <a:t>PROMOTED BY:</a:t>
            </a:r>
          </a:p>
        </p:txBody>
      </p:sp>
      <p:sp>
        <p:nvSpPr>
          <p:cNvPr id="8" name="Rectángulo 7"/>
          <p:cNvSpPr/>
          <p:nvPr/>
        </p:nvSpPr>
        <p:spPr>
          <a:xfrm>
            <a:off x="3371156" y="5662069"/>
            <a:ext cx="66879" cy="1232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63" y="5969103"/>
            <a:ext cx="716015" cy="770608"/>
          </a:xfrm>
          <a:prstGeom prst="rect">
            <a:avLst/>
          </a:prstGeom>
        </p:spPr>
      </p:pic>
      <p:sp>
        <p:nvSpPr>
          <p:cNvPr id="7" name="CuadroTexto 6"/>
          <p:cNvSpPr txBox="1"/>
          <p:nvPr/>
        </p:nvSpPr>
        <p:spPr>
          <a:xfrm>
            <a:off x="3506221" y="5705632"/>
            <a:ext cx="1638517" cy="246221"/>
          </a:xfrm>
          <a:prstGeom prst="rect">
            <a:avLst/>
          </a:prstGeom>
          <a:noFill/>
        </p:spPr>
        <p:txBody>
          <a:bodyPr wrap="square" rtlCol="0">
            <a:spAutoFit/>
          </a:bodyPr>
          <a:lstStyle/>
          <a:p>
            <a:r>
              <a:rPr lang="es-ES" sz="1000" dirty="0">
                <a:latin typeface="Century Gothic" panose="020B0502020202020204" pitchFamily="34" charset="0"/>
              </a:rPr>
              <a:t>IN PARTNERSHIP WITH:</a:t>
            </a:r>
          </a:p>
        </p:txBody>
      </p:sp>
      <p:pic>
        <p:nvPicPr>
          <p:cNvPr id="17" name="Imagen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9861" y="5991469"/>
            <a:ext cx="2460117" cy="702711"/>
          </a:xfrm>
          <a:prstGeom prst="rect">
            <a:avLst/>
          </a:prstGeom>
        </p:spPr>
      </p:pic>
      <p:pic>
        <p:nvPicPr>
          <p:cNvPr id="9" name="Imagen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1494" y="-44480"/>
            <a:ext cx="1122506" cy="1570200"/>
          </a:xfrm>
          <a:prstGeom prst="rect">
            <a:avLst/>
          </a:prstGeom>
        </p:spPr>
      </p:pic>
      <p:pic>
        <p:nvPicPr>
          <p:cNvPr id="1032" name="Picture 8" descr="GEMBLOUX - Charte graphique">
            <a:extLst>
              <a:ext uri="{FF2B5EF4-FFF2-40B4-BE49-F238E27FC236}">
                <a16:creationId xmlns:a16="http://schemas.microsoft.com/office/drawing/2014/main" id="{D246F539-750E-42F2-A001-418531F0A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217" y="5982821"/>
            <a:ext cx="2190750" cy="771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8823301"/>
      </p:ext>
    </p:extLst>
  </p:cSld>
  <p:clrMapOvr>
    <a:masterClrMapping/>
  </p:clrMapOvr>
  <mc:AlternateContent xmlns:mc="http://schemas.openxmlformats.org/markup-compatibility/2006" xmlns:p14="http://schemas.microsoft.com/office/powerpoint/2010/main">
    <mc:Choice Requires="p14">
      <p:transition spd="slow" p14:dur="2000" advTm="7064"/>
    </mc:Choice>
    <mc:Fallback xmlns="">
      <p:transition spd="slow" advTm="706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10</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416725"/>
            <a:ext cx="3713644" cy="1005818"/>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Nouvelle</a:t>
            </a:r>
            <a:r>
              <a:rPr lang="es-ES" sz="2800" b="1" dirty="0">
                <a:latin typeface="Century Gothic" panose="020B0502020202020204" pitchFamily="34" charset="0"/>
              </a:rPr>
              <a:t> </a:t>
            </a:r>
            <a:r>
              <a:rPr lang="es-ES" sz="2800" b="1" dirty="0" err="1">
                <a:latin typeface="Century Gothic" panose="020B0502020202020204" pitchFamily="34" charset="0"/>
              </a:rPr>
              <a:t>tendances</a:t>
            </a:r>
            <a:r>
              <a:rPr lang="es-ES" sz="2800" b="1" dirty="0">
                <a:latin typeface="Century Gothic" panose="020B0502020202020204" pitchFamily="34" charset="0"/>
              </a:rPr>
              <a:t> ?</a:t>
            </a:r>
            <a:endParaRPr lang="es-ES" sz="2800" b="1" dirty="0">
              <a:solidFill>
                <a:srgbClr val="139D8D"/>
              </a:solidFill>
              <a:latin typeface="Century Gothic" panose="020B0502020202020204" pitchFamily="34" charset="0"/>
            </a:endParaRPr>
          </a:p>
        </p:txBody>
      </p:sp>
      <p:pic>
        <p:nvPicPr>
          <p:cNvPr id="2" name="Image 1">
            <a:extLst>
              <a:ext uri="{FF2B5EF4-FFF2-40B4-BE49-F238E27FC236}">
                <a16:creationId xmlns:a16="http://schemas.microsoft.com/office/drawing/2014/main" id="{326B2B88-90B0-4501-835D-1E5A115AEC7F}"/>
              </a:ext>
            </a:extLst>
          </p:cNvPr>
          <p:cNvPicPr>
            <a:picLocks noChangeAspect="1"/>
          </p:cNvPicPr>
          <p:nvPr/>
        </p:nvPicPr>
        <p:blipFill>
          <a:blip r:embed="rId6"/>
          <a:stretch>
            <a:fillRect/>
          </a:stretch>
        </p:blipFill>
        <p:spPr>
          <a:xfrm>
            <a:off x="0" y="3416539"/>
            <a:ext cx="4385187" cy="3379029"/>
          </a:xfrm>
          <a:prstGeom prst="rect">
            <a:avLst/>
          </a:prstGeom>
        </p:spPr>
      </p:pic>
      <p:pic>
        <p:nvPicPr>
          <p:cNvPr id="3" name="Image 2">
            <a:extLst>
              <a:ext uri="{FF2B5EF4-FFF2-40B4-BE49-F238E27FC236}">
                <a16:creationId xmlns:a16="http://schemas.microsoft.com/office/drawing/2014/main" id="{BCE29A23-F822-437E-9CEB-706337C7355F}"/>
              </a:ext>
            </a:extLst>
          </p:cNvPr>
          <p:cNvPicPr>
            <a:picLocks noChangeAspect="1"/>
          </p:cNvPicPr>
          <p:nvPr/>
        </p:nvPicPr>
        <p:blipFill>
          <a:blip r:embed="rId7"/>
          <a:stretch>
            <a:fillRect/>
          </a:stretch>
        </p:blipFill>
        <p:spPr>
          <a:xfrm>
            <a:off x="3805084" y="537750"/>
            <a:ext cx="5178650" cy="3542425"/>
          </a:xfrm>
          <a:prstGeom prst="rect">
            <a:avLst/>
          </a:prstGeom>
        </p:spPr>
      </p:pic>
      <p:sp>
        <p:nvSpPr>
          <p:cNvPr id="12" name="ZoneTexte 11">
            <a:extLst>
              <a:ext uri="{FF2B5EF4-FFF2-40B4-BE49-F238E27FC236}">
                <a16:creationId xmlns:a16="http://schemas.microsoft.com/office/drawing/2014/main" id="{5606EE5F-978B-4957-9B26-51BCD0FF050B}"/>
              </a:ext>
            </a:extLst>
          </p:cNvPr>
          <p:cNvSpPr txBox="1"/>
          <p:nvPr/>
        </p:nvSpPr>
        <p:spPr>
          <a:xfrm>
            <a:off x="4283319" y="6356351"/>
            <a:ext cx="4232031" cy="369332"/>
          </a:xfrm>
          <a:prstGeom prst="rect">
            <a:avLst/>
          </a:prstGeom>
          <a:noFill/>
        </p:spPr>
        <p:txBody>
          <a:bodyPr wrap="square" rtlCol="0">
            <a:spAutoFit/>
          </a:bodyPr>
          <a:lstStyle/>
          <a:p>
            <a:r>
              <a:rPr lang="fr-FR" i="1" dirty="0" err="1"/>
              <a:t>Mintel</a:t>
            </a:r>
            <a:r>
              <a:rPr lang="fr-FR" i="1" dirty="0"/>
              <a:t> @ In-</a:t>
            </a:r>
            <a:r>
              <a:rPr lang="fr-FR" i="1" dirty="0" err="1"/>
              <a:t>Cosmetics</a:t>
            </a:r>
            <a:r>
              <a:rPr lang="fr-FR" i="1" dirty="0"/>
              <a:t> 2014 (Hambourg)</a:t>
            </a:r>
          </a:p>
        </p:txBody>
      </p:sp>
      <p:sp>
        <p:nvSpPr>
          <p:cNvPr id="20" name="ZoneTexte 19">
            <a:extLst>
              <a:ext uri="{FF2B5EF4-FFF2-40B4-BE49-F238E27FC236}">
                <a16:creationId xmlns:a16="http://schemas.microsoft.com/office/drawing/2014/main" id="{AACF8E99-0715-4F9D-B6FB-1B46F42A8D1B}"/>
              </a:ext>
            </a:extLst>
          </p:cNvPr>
          <p:cNvSpPr txBox="1"/>
          <p:nvPr/>
        </p:nvSpPr>
        <p:spPr>
          <a:xfrm>
            <a:off x="4232587" y="4610017"/>
            <a:ext cx="4819973" cy="461665"/>
          </a:xfrm>
          <a:prstGeom prst="rect">
            <a:avLst/>
          </a:prstGeom>
          <a:noFill/>
        </p:spPr>
        <p:txBody>
          <a:bodyPr wrap="square" rtlCol="0">
            <a:spAutoFit/>
          </a:bodyPr>
          <a:lstStyle/>
          <a:p>
            <a:pPr algn="ctr"/>
            <a:r>
              <a:rPr lang="fr-FR" sz="2400" dirty="0">
                <a:solidFill>
                  <a:srgbClr val="139D8D"/>
                </a:solidFill>
                <a:latin typeface="Century Gothic" panose="020B0502020202020204" pitchFamily="34" charset="0"/>
              </a:rPr>
              <a:t>Vers plus de fonctionnalités</a:t>
            </a:r>
          </a:p>
        </p:txBody>
      </p:sp>
    </p:spTree>
    <p:custDataLst>
      <p:tags r:id="rId1"/>
    </p:custDataLst>
    <p:extLst>
      <p:ext uri="{BB962C8B-B14F-4D97-AF65-F5344CB8AC3E}">
        <p14:creationId xmlns:p14="http://schemas.microsoft.com/office/powerpoint/2010/main" val="22663458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11</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Arial" panose="020B0604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Caractérisation</a:t>
            </a:r>
            <a:r>
              <a:rPr lang="tr-TR" sz="3600" dirty="0">
                <a:solidFill>
                  <a:prstClr val="black"/>
                </a:solidFill>
                <a:latin typeface="Century Gothic" panose="020B0502020202020204" pitchFamily="34" charset="0"/>
                <a:cs typeface="Arial" panose="020B0604020202020204" pitchFamily="34" charset="0"/>
              </a:rPr>
              <a:t>  </a:t>
            </a:r>
            <a:endParaRPr lang="fr-FR"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Applications en agronomie</a:t>
            </a:r>
            <a:endParaRPr lang="fr-BE"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308967" y="2712148"/>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382533936"/>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12</a:t>
            </a:fld>
            <a:endParaRPr lang="es-ES"/>
          </a:p>
        </p:txBody>
      </p:sp>
      <p:sp>
        <p:nvSpPr>
          <p:cNvPr id="6" name="Título 13"/>
          <p:cNvSpPr>
            <a:spLocks noGrp="1"/>
          </p:cNvSpPr>
          <p:nvPr>
            <p:ph type="title"/>
          </p:nvPr>
        </p:nvSpPr>
        <p:spPr>
          <a:xfrm>
            <a:off x="342575" y="573054"/>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Législation</a:t>
            </a:r>
            <a:r>
              <a:rPr lang="es-ES" sz="2800" b="1" dirty="0">
                <a:latin typeface="Century Gothic" panose="020B0502020202020204" pitchFamily="34" charset="0"/>
              </a:rPr>
              <a:t> : </a:t>
            </a:r>
            <a:r>
              <a:rPr lang="es-ES" sz="2800" b="1" dirty="0" err="1">
                <a:latin typeface="Century Gothic" panose="020B0502020202020204" pitchFamily="34" charset="0"/>
              </a:rPr>
              <a:t>laquelle</a:t>
            </a:r>
            <a:r>
              <a:rPr lang="es-ES" sz="2800" b="1" dirty="0">
                <a:latin typeface="Century Gothic" panose="020B0502020202020204" pitchFamily="34" charset="0"/>
              </a:rPr>
              <a:t> ? </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Espace réservé du contenu 6">
            <a:extLst>
              <a:ext uri="{FF2B5EF4-FFF2-40B4-BE49-F238E27FC236}">
                <a16:creationId xmlns:a16="http://schemas.microsoft.com/office/drawing/2014/main" id="{4542EBEA-6376-41A6-812C-CAE97A1EB107}"/>
              </a:ext>
            </a:extLst>
          </p:cNvPr>
          <p:cNvPicPr>
            <a:picLocks noGrp="1" noChangeAspect="1"/>
          </p:cNvPicPr>
          <p:nvPr>
            <p:ph idx="1"/>
          </p:nvPr>
        </p:nvPicPr>
        <p:blipFill>
          <a:blip r:embed="rId6"/>
          <a:stretch>
            <a:fillRect/>
          </a:stretch>
        </p:blipFill>
        <p:spPr>
          <a:xfrm>
            <a:off x="1461529" y="1381212"/>
            <a:ext cx="6220941" cy="4587158"/>
          </a:xfrm>
          <a:prstGeom prst="rect">
            <a:avLst/>
          </a:prstGeom>
        </p:spPr>
      </p:pic>
      <p:sp>
        <p:nvSpPr>
          <p:cNvPr id="18" name="ZoneTexte 17">
            <a:extLst>
              <a:ext uri="{FF2B5EF4-FFF2-40B4-BE49-F238E27FC236}">
                <a16:creationId xmlns:a16="http://schemas.microsoft.com/office/drawing/2014/main" id="{B0CA3CC1-2DDE-45A7-B084-E30CC0E9F29E}"/>
              </a:ext>
            </a:extLst>
          </p:cNvPr>
          <p:cNvSpPr txBox="1"/>
          <p:nvPr/>
        </p:nvSpPr>
        <p:spPr>
          <a:xfrm>
            <a:off x="208727" y="6359311"/>
            <a:ext cx="2219839" cy="369332"/>
          </a:xfrm>
          <a:prstGeom prst="rect">
            <a:avLst/>
          </a:prstGeom>
          <a:noFill/>
        </p:spPr>
        <p:txBody>
          <a:bodyPr wrap="square" rtlCol="0">
            <a:spAutoFit/>
          </a:bodyPr>
          <a:lstStyle/>
          <a:p>
            <a:r>
              <a:rPr lang="fr-FR" i="1" dirty="0"/>
              <a:t>Source : </a:t>
            </a:r>
            <a:r>
              <a:rPr lang="fr-FR" i="1" dirty="0" err="1">
                <a:hlinkClick r:id="rId7"/>
              </a:rPr>
              <a:t>Archimex</a:t>
            </a:r>
            <a:endParaRPr lang="fr-FR" i="1" dirty="0"/>
          </a:p>
        </p:txBody>
      </p:sp>
    </p:spTree>
    <p:custDataLst>
      <p:tags r:id="rId1"/>
    </p:custDataLst>
    <p:extLst>
      <p:ext uri="{BB962C8B-B14F-4D97-AF65-F5344CB8AC3E}">
        <p14:creationId xmlns:p14="http://schemas.microsoft.com/office/powerpoint/2010/main" val="201813050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13</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Législation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sp>
        <p:nvSpPr>
          <p:cNvPr id="16" name="Espace réservé du contenu 2">
            <a:extLst>
              <a:ext uri="{FF2B5EF4-FFF2-40B4-BE49-F238E27FC236}">
                <a16:creationId xmlns:a16="http://schemas.microsoft.com/office/drawing/2014/main" id="{9A1A5ABC-4304-4FFF-B222-5983E0A11AB7}"/>
              </a:ext>
            </a:extLst>
          </p:cNvPr>
          <p:cNvSpPr>
            <a:spLocks noGrp="1"/>
          </p:cNvSpPr>
          <p:nvPr>
            <p:ph idx="1"/>
          </p:nvPr>
        </p:nvSpPr>
        <p:spPr>
          <a:xfrm>
            <a:off x="288408" y="1331154"/>
            <a:ext cx="8515350" cy="5616723"/>
          </a:xfrm>
        </p:spPr>
        <p:txBody>
          <a:bodyPr>
            <a:normAutofit fontScale="77500" lnSpcReduction="20000"/>
          </a:bodyPr>
          <a:lstStyle/>
          <a:p>
            <a:r>
              <a:rPr lang="fr-FR" dirty="0">
                <a:latin typeface="Century Gothic" panose="020B0502020202020204" pitchFamily="34" charset="0"/>
              </a:rPr>
              <a:t>Complexe car pas de législation propre aux HE </a:t>
            </a:r>
          </a:p>
          <a:p>
            <a:r>
              <a:rPr lang="fr-FR" dirty="0">
                <a:latin typeface="Century Gothic" panose="020B0502020202020204" pitchFamily="34" charset="0"/>
              </a:rPr>
              <a:t>Législation HE réglementée par le secteur d’application : Cosmétique, Alimentaire, Médicament, </a:t>
            </a:r>
            <a:r>
              <a:rPr lang="fr-FR" dirty="0" err="1">
                <a:latin typeface="Century Gothic" panose="020B0502020202020204" pitchFamily="34" charset="0"/>
              </a:rPr>
              <a:t>etc</a:t>
            </a:r>
            <a:endParaRPr lang="fr-FR" dirty="0">
              <a:latin typeface="Century Gothic" panose="020B0502020202020204" pitchFamily="34" charset="0"/>
            </a:endParaRPr>
          </a:p>
          <a:p>
            <a:pPr lvl="1"/>
            <a:r>
              <a:rPr lang="fr-FR" dirty="0">
                <a:latin typeface="Century Gothic" panose="020B0502020202020204" pitchFamily="34" charset="0"/>
              </a:rPr>
              <a:t>Cosmétique : </a:t>
            </a:r>
            <a:r>
              <a:rPr lang="fr-FR" dirty="0" err="1">
                <a:latin typeface="Century Gothic" panose="020B0502020202020204" pitchFamily="34" charset="0"/>
                <a:hlinkClick r:id="rId4"/>
              </a:rPr>
              <a:t>Regulation</a:t>
            </a:r>
            <a:r>
              <a:rPr lang="fr-FR" dirty="0">
                <a:latin typeface="Century Gothic" panose="020B0502020202020204" pitchFamily="34" charset="0"/>
                <a:hlinkClick r:id="rId4"/>
              </a:rPr>
              <a:t> (EC) N°1223/2009</a:t>
            </a:r>
            <a:endParaRPr lang="fr-FR" dirty="0">
              <a:latin typeface="Century Gothic" panose="020B0502020202020204" pitchFamily="34" charset="0"/>
            </a:endParaRPr>
          </a:p>
          <a:p>
            <a:pPr lvl="1"/>
            <a:r>
              <a:rPr lang="fr-FR" dirty="0">
                <a:latin typeface="Century Gothic" panose="020B0502020202020204" pitchFamily="34" charset="0"/>
              </a:rPr>
              <a:t>Alimentaire : </a:t>
            </a:r>
            <a:r>
              <a:rPr lang="fr-FR" dirty="0" err="1">
                <a:latin typeface="Century Gothic" panose="020B0502020202020204" pitchFamily="34" charset="0"/>
                <a:hlinkClick r:id="rId5"/>
              </a:rPr>
              <a:t>Regulation</a:t>
            </a:r>
            <a:r>
              <a:rPr lang="fr-FR" dirty="0">
                <a:latin typeface="Century Gothic" panose="020B0502020202020204" pitchFamily="34" charset="0"/>
                <a:hlinkClick r:id="rId5"/>
              </a:rPr>
              <a:t> (EC) N°1334/2008 </a:t>
            </a:r>
            <a:endParaRPr lang="fr-FR" dirty="0">
              <a:latin typeface="Century Gothic" panose="020B0502020202020204" pitchFamily="34" charset="0"/>
            </a:endParaRPr>
          </a:p>
          <a:p>
            <a:pPr lvl="1"/>
            <a:r>
              <a:rPr lang="fr-FR" dirty="0">
                <a:latin typeface="Century Gothic" panose="020B0502020202020204" pitchFamily="34" charset="0"/>
              </a:rPr>
              <a:t>Médicament : </a:t>
            </a:r>
            <a:r>
              <a:rPr lang="fr-FR" dirty="0">
                <a:latin typeface="Century Gothic" panose="020B0502020202020204" pitchFamily="34" charset="0"/>
                <a:hlinkClick r:id="rId6"/>
              </a:rPr>
              <a:t>Directive 2004/24/CE</a:t>
            </a:r>
            <a:endParaRPr lang="fr-FR" dirty="0">
              <a:latin typeface="Century Gothic" panose="020B0502020202020204" pitchFamily="34" charset="0"/>
            </a:endParaRPr>
          </a:p>
          <a:p>
            <a:r>
              <a:rPr lang="fr-FR" dirty="0">
                <a:latin typeface="Century Gothic" panose="020B0502020202020204" pitchFamily="34" charset="0"/>
              </a:rPr>
              <a:t>Complexe car ces textes de loi peuvent se contredire</a:t>
            </a:r>
          </a:p>
          <a:p>
            <a:r>
              <a:rPr lang="fr-FR" dirty="0">
                <a:latin typeface="Century Gothic" panose="020B0502020202020204" pitchFamily="34" charset="0"/>
              </a:rPr>
              <a:t>Complexe car beaucoup d’acteurs législatifs directs ou indirects en jeu</a:t>
            </a:r>
          </a:p>
          <a:p>
            <a:r>
              <a:rPr lang="fr-FR" dirty="0">
                <a:latin typeface="Century Gothic" panose="020B0502020202020204" pitchFamily="34" charset="0"/>
              </a:rPr>
              <a:t>Complexe car se rajoute la législation REACH &amp; CLP</a:t>
            </a:r>
          </a:p>
          <a:p>
            <a:pPr lvl="1"/>
            <a:r>
              <a:rPr lang="fr-FR" i="1" dirty="0">
                <a:latin typeface="Century Gothic" panose="020B0502020202020204" pitchFamily="34" charset="0"/>
              </a:rPr>
              <a:t>REACH : Registration, Evaluation, Autorisation and Restriction of </a:t>
            </a:r>
            <a:r>
              <a:rPr lang="fr-FR" i="1" dirty="0" err="1">
                <a:latin typeface="Century Gothic" panose="020B0502020202020204" pitchFamily="34" charset="0"/>
              </a:rPr>
              <a:t>Chemicals</a:t>
            </a:r>
            <a:endParaRPr lang="fr-FR" i="1" dirty="0">
              <a:latin typeface="Century Gothic" panose="020B0502020202020204" pitchFamily="34" charset="0"/>
            </a:endParaRPr>
          </a:p>
          <a:p>
            <a:pPr lvl="1"/>
            <a:r>
              <a:rPr lang="fr-FR" i="1" dirty="0">
                <a:latin typeface="Century Gothic" panose="020B0502020202020204" pitchFamily="34" charset="0"/>
              </a:rPr>
              <a:t>CLP : Classification, Labelling and Packaging</a:t>
            </a:r>
          </a:p>
          <a:p>
            <a:r>
              <a:rPr lang="fr-FR" dirty="0">
                <a:latin typeface="Century Gothic" panose="020B0502020202020204" pitchFamily="34" charset="0"/>
              </a:rPr>
              <a:t>Pas de </a:t>
            </a:r>
            <a:r>
              <a:rPr lang="fr-FR" dirty="0" err="1">
                <a:latin typeface="Century Gothic" panose="020B0502020202020204" pitchFamily="34" charset="0"/>
              </a:rPr>
              <a:t>standardization</a:t>
            </a:r>
            <a:r>
              <a:rPr lang="fr-FR" dirty="0">
                <a:latin typeface="Century Gothic" panose="020B0502020202020204" pitchFamily="34" charset="0"/>
              </a:rPr>
              <a:t> reconnue à l’échelon EU, il existe néanmoins les </a:t>
            </a:r>
            <a:r>
              <a:rPr lang="fr-FR" dirty="0">
                <a:latin typeface="Century Gothic" panose="020B0502020202020204" pitchFamily="34" charset="0"/>
                <a:hlinkClick r:id="rId7" action="ppaction://hlinkfile"/>
              </a:rPr>
              <a:t>standards de l’IFRA</a:t>
            </a:r>
            <a:r>
              <a:rPr lang="fr-FR" dirty="0">
                <a:latin typeface="Century Gothic" panose="020B0502020202020204" pitchFamily="34" charset="0"/>
              </a:rPr>
              <a:t>, guidé par le RIFM</a:t>
            </a:r>
          </a:p>
          <a:p>
            <a:r>
              <a:rPr lang="fr-FR" dirty="0">
                <a:latin typeface="Century Gothic" panose="020B0502020202020204" pitchFamily="34" charset="0"/>
              </a:rPr>
              <a:t>Besoin d’harmonisation : collaboration ISO/DEQM/IFRA </a:t>
            </a:r>
            <a:r>
              <a:rPr lang="fr-FR" dirty="0">
                <a:latin typeface="Century Gothic" panose="020B0502020202020204" pitchFamily="34" charset="0"/>
                <a:hlinkClick r:id="rId8" action="ppaction://hlinkfile"/>
              </a:rPr>
              <a:t>(ISO/TC 54</a:t>
            </a:r>
            <a:r>
              <a:rPr lang="fr-FR" dirty="0">
                <a:latin typeface="Century Gothic" panose="020B0502020202020204" pitchFamily="34" charset="0"/>
              </a:rPr>
              <a:t>)</a:t>
            </a:r>
          </a:p>
        </p:txBody>
      </p:sp>
      <p:pic>
        <p:nvPicPr>
          <p:cNvPr id="4" name="Image 3">
            <a:extLst>
              <a:ext uri="{FF2B5EF4-FFF2-40B4-BE49-F238E27FC236}">
                <a16:creationId xmlns:a16="http://schemas.microsoft.com/office/drawing/2014/main" id="{5B95D346-6095-44F9-89C5-0F76F09D9FA0}"/>
              </a:ext>
            </a:extLst>
          </p:cNvPr>
          <p:cNvPicPr>
            <a:picLocks noChangeAspect="1"/>
          </p:cNvPicPr>
          <p:nvPr/>
        </p:nvPicPr>
        <p:blipFill>
          <a:blip r:embed="rId9"/>
          <a:stretch>
            <a:fillRect/>
          </a:stretch>
        </p:blipFill>
        <p:spPr>
          <a:xfrm>
            <a:off x="6921910" y="24348"/>
            <a:ext cx="2293490" cy="1311877"/>
          </a:xfrm>
          <a:prstGeom prst="rect">
            <a:avLst/>
          </a:prstGeom>
        </p:spPr>
      </p:pic>
    </p:spTree>
    <p:custDataLst>
      <p:tags r:id="rId1"/>
    </p:custDataLst>
    <p:extLst>
      <p:ext uri="{BB962C8B-B14F-4D97-AF65-F5344CB8AC3E}">
        <p14:creationId xmlns:p14="http://schemas.microsoft.com/office/powerpoint/2010/main" val="142748725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321" y="352988"/>
            <a:ext cx="6518705" cy="429669"/>
          </a:xfrm>
        </p:spPr>
        <p:txBody>
          <a:bodyPr>
            <a:noAutofit/>
          </a:bodyPr>
          <a:lstStyle/>
          <a:p>
            <a:r>
              <a:rPr lang="fr-FR" sz="3200" b="1" dirty="0">
                <a:solidFill>
                  <a:srgbClr val="258B73"/>
                </a:solidFill>
                <a:latin typeface="Century Gothic" panose="020B0502020202020204" pitchFamily="34" charset="0"/>
              </a:rPr>
              <a:t>Huiles essentielles : </a:t>
            </a:r>
            <a:r>
              <a:rPr lang="fr-FR" sz="3200" b="1" dirty="0">
                <a:latin typeface="Century Gothic" panose="020B0502020202020204" pitchFamily="34" charset="0"/>
              </a:rPr>
              <a:t>les nombreux acteurs législatifs</a:t>
            </a:r>
          </a:p>
        </p:txBody>
      </p:sp>
      <p:sp>
        <p:nvSpPr>
          <p:cNvPr id="3" name="Espace réservé du contenu 2"/>
          <p:cNvSpPr>
            <a:spLocks noGrp="1"/>
          </p:cNvSpPr>
          <p:nvPr>
            <p:ph idx="1"/>
          </p:nvPr>
        </p:nvSpPr>
        <p:spPr>
          <a:xfrm>
            <a:off x="1527295" y="1295125"/>
            <a:ext cx="7203434" cy="5490797"/>
          </a:xfrm>
        </p:spPr>
        <p:txBody>
          <a:bodyPr>
            <a:normAutofit fontScale="92500" lnSpcReduction="10000"/>
          </a:bodyPr>
          <a:lstStyle/>
          <a:p>
            <a:r>
              <a:rPr lang="fr-FR" sz="800" dirty="0">
                <a:latin typeface="Century Gothic" panose="020B0502020202020204" pitchFamily="34" charset="0"/>
                <a:hlinkClick r:id="rId2"/>
              </a:rPr>
              <a:t>IFRA</a:t>
            </a:r>
            <a:r>
              <a:rPr lang="fr-FR" sz="800" dirty="0">
                <a:latin typeface="Century Gothic" panose="020B0502020202020204" pitchFamily="34" charset="0"/>
              </a:rPr>
              <a:t> (International Fragrances Association)</a:t>
            </a:r>
          </a:p>
          <a:p>
            <a:r>
              <a:rPr lang="fr-FR" sz="800" dirty="0">
                <a:latin typeface="Century Gothic" panose="020B0502020202020204" pitchFamily="34" charset="0"/>
                <a:hlinkClick r:id="rId3"/>
              </a:rPr>
              <a:t>RIFM</a:t>
            </a:r>
            <a:r>
              <a:rPr lang="fr-FR" sz="800" dirty="0">
                <a:latin typeface="Century Gothic" panose="020B0502020202020204" pitchFamily="34" charset="0"/>
              </a:rPr>
              <a:t> (</a:t>
            </a:r>
            <a:r>
              <a:rPr lang="fr-FR" sz="800" dirty="0" err="1">
                <a:latin typeface="Century Gothic" panose="020B0502020202020204" pitchFamily="34" charset="0"/>
              </a:rPr>
              <a:t>Research</a:t>
            </a:r>
            <a:r>
              <a:rPr lang="fr-FR" sz="800" dirty="0">
                <a:latin typeface="Century Gothic" panose="020B0502020202020204" pitchFamily="34" charset="0"/>
              </a:rPr>
              <a:t> Institute for Fragrances </a:t>
            </a:r>
            <a:r>
              <a:rPr lang="fr-FR" sz="800" dirty="0" err="1">
                <a:latin typeface="Century Gothic" panose="020B0502020202020204" pitchFamily="34" charset="0"/>
              </a:rPr>
              <a:t>Materials</a:t>
            </a:r>
            <a:r>
              <a:rPr lang="fr-FR" sz="800" dirty="0">
                <a:latin typeface="Century Gothic" panose="020B0502020202020204" pitchFamily="34" charset="0"/>
              </a:rPr>
              <a:t>) </a:t>
            </a:r>
          </a:p>
          <a:p>
            <a:r>
              <a:rPr lang="fr-FR" sz="800" dirty="0">
                <a:latin typeface="Century Gothic" panose="020B0502020202020204" pitchFamily="34" charset="0"/>
                <a:hlinkClick r:id="rId4"/>
              </a:rPr>
              <a:t>IFEAT</a:t>
            </a:r>
            <a:r>
              <a:rPr lang="fr-FR" sz="800" dirty="0">
                <a:latin typeface="Century Gothic" panose="020B0502020202020204" pitchFamily="34" charset="0"/>
              </a:rPr>
              <a:t> (</a:t>
            </a:r>
            <a:r>
              <a:rPr lang="en-GB" sz="800" dirty="0">
                <a:latin typeface="Century Gothic" panose="020B0502020202020204" pitchFamily="34" charset="0"/>
              </a:rPr>
              <a:t>International Federation of Essential oils and Aromas trades)</a:t>
            </a:r>
          </a:p>
          <a:p>
            <a:r>
              <a:rPr lang="fr-FR" sz="800" dirty="0">
                <a:latin typeface="Century Gothic" panose="020B0502020202020204" pitchFamily="34" charset="0"/>
                <a:hlinkClick r:id="rId5"/>
              </a:rPr>
              <a:t>EFEO</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Federation</a:t>
            </a:r>
            <a:r>
              <a:rPr lang="fr-FR" sz="800" dirty="0">
                <a:latin typeface="Century Gothic" panose="020B0502020202020204" pitchFamily="34" charset="0"/>
              </a:rPr>
              <a:t> of Essential </a:t>
            </a:r>
            <a:r>
              <a:rPr lang="fr-FR" sz="800" dirty="0" err="1">
                <a:latin typeface="Century Gothic" panose="020B0502020202020204" pitchFamily="34" charset="0"/>
              </a:rPr>
              <a:t>Oil</a:t>
            </a:r>
            <a:r>
              <a:rPr lang="fr-FR" sz="800" dirty="0">
                <a:latin typeface="Century Gothic" panose="020B0502020202020204" pitchFamily="34" charset="0"/>
              </a:rPr>
              <a:t>)</a:t>
            </a:r>
          </a:p>
          <a:p>
            <a:r>
              <a:rPr lang="fr-FR" sz="800" dirty="0">
                <a:latin typeface="Century Gothic" panose="020B0502020202020204" pitchFamily="34" charset="0"/>
                <a:hlinkClick r:id="rId6"/>
              </a:rPr>
              <a:t>EFFA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Flavour</a:t>
            </a:r>
            <a:r>
              <a:rPr lang="fr-FR" sz="800" dirty="0">
                <a:latin typeface="Century Gothic" panose="020B0502020202020204" pitchFamily="34" charset="0"/>
              </a:rPr>
              <a:t> Association)</a:t>
            </a:r>
          </a:p>
          <a:p>
            <a:r>
              <a:rPr lang="fr-FR" sz="800" dirty="0">
                <a:latin typeface="Century Gothic" panose="020B0502020202020204" pitchFamily="34" charset="0"/>
                <a:hlinkClick r:id="rId7"/>
              </a:rPr>
              <a:t>IOFI</a:t>
            </a:r>
            <a:r>
              <a:rPr lang="fr-FR" sz="800" dirty="0">
                <a:latin typeface="Century Gothic" panose="020B0502020202020204" pitchFamily="34" charset="0"/>
              </a:rPr>
              <a:t> (International </a:t>
            </a:r>
            <a:r>
              <a:rPr lang="fr-FR" sz="800" dirty="0" err="1">
                <a:latin typeface="Century Gothic" panose="020B0502020202020204" pitchFamily="34" charset="0"/>
              </a:rPr>
              <a:t>Organization</a:t>
            </a:r>
            <a:r>
              <a:rPr lang="fr-FR" sz="800" dirty="0">
                <a:latin typeface="Century Gothic" panose="020B0502020202020204" pitchFamily="34" charset="0"/>
              </a:rPr>
              <a:t> of the </a:t>
            </a:r>
            <a:r>
              <a:rPr lang="fr-FR" sz="800" dirty="0" err="1">
                <a:latin typeface="Century Gothic" panose="020B0502020202020204" pitchFamily="34" charset="0"/>
              </a:rPr>
              <a:t>Flavour</a:t>
            </a:r>
            <a:r>
              <a:rPr lang="fr-FR" sz="800" dirty="0">
                <a:latin typeface="Century Gothic" panose="020B0502020202020204" pitchFamily="34" charset="0"/>
              </a:rPr>
              <a:t> </a:t>
            </a:r>
            <a:r>
              <a:rPr lang="fr-FR" sz="800" dirty="0" err="1">
                <a:latin typeface="Century Gothic" panose="020B0502020202020204" pitchFamily="34" charset="0"/>
              </a:rPr>
              <a:t>Industry</a:t>
            </a:r>
            <a:r>
              <a:rPr lang="fr-FR" sz="800" dirty="0">
                <a:latin typeface="Century Gothic" panose="020B0502020202020204" pitchFamily="34" charset="0"/>
              </a:rPr>
              <a:t>)</a:t>
            </a:r>
          </a:p>
          <a:p>
            <a:r>
              <a:rPr lang="fr-FR" sz="800" dirty="0">
                <a:latin typeface="Century Gothic" panose="020B0502020202020204" pitchFamily="34" charset="0"/>
                <a:hlinkClick r:id="rId8"/>
              </a:rPr>
              <a:t>FDA</a:t>
            </a:r>
            <a:r>
              <a:rPr lang="fr-FR" sz="800" dirty="0">
                <a:latin typeface="Century Gothic" panose="020B0502020202020204" pitchFamily="34" charset="0"/>
              </a:rPr>
              <a:t> (Food &amp; Drug Administration)</a:t>
            </a:r>
          </a:p>
          <a:p>
            <a:r>
              <a:rPr lang="fr-FR" sz="800" dirty="0">
                <a:latin typeface="Century Gothic" panose="020B0502020202020204" pitchFamily="34" charset="0"/>
                <a:hlinkClick r:id="rId9"/>
              </a:rPr>
              <a:t>EFSA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Food </a:t>
            </a:r>
            <a:r>
              <a:rPr lang="fr-FR" sz="800" dirty="0" err="1">
                <a:latin typeface="Century Gothic" panose="020B0502020202020204" pitchFamily="34" charset="0"/>
              </a:rPr>
              <a:t>Safety</a:t>
            </a:r>
            <a:r>
              <a:rPr lang="fr-FR" sz="800" dirty="0">
                <a:latin typeface="Century Gothic" panose="020B0502020202020204" pitchFamily="34" charset="0"/>
              </a:rPr>
              <a:t> </a:t>
            </a:r>
            <a:r>
              <a:rPr lang="fr-FR" sz="800" dirty="0" err="1">
                <a:latin typeface="Century Gothic" panose="020B0502020202020204" pitchFamily="34" charset="0"/>
              </a:rPr>
              <a:t>Authority</a:t>
            </a:r>
            <a:r>
              <a:rPr lang="fr-FR" sz="800" dirty="0">
                <a:latin typeface="Century Gothic" panose="020B0502020202020204" pitchFamily="34" charset="0"/>
              </a:rPr>
              <a:t>)</a:t>
            </a:r>
          </a:p>
          <a:p>
            <a:endParaRPr lang="fr-FR" sz="800" dirty="0">
              <a:latin typeface="Century Gothic" panose="020B0502020202020204" pitchFamily="34" charset="0"/>
            </a:endParaRPr>
          </a:p>
          <a:p>
            <a:r>
              <a:rPr lang="fr-FR" sz="800" dirty="0" err="1">
                <a:latin typeface="Century Gothic" panose="020B0502020202020204" pitchFamily="34" charset="0"/>
                <a:hlinkClick r:id="rId10"/>
              </a:rPr>
              <a:t>Cosmetics</a:t>
            </a:r>
            <a:r>
              <a:rPr lang="fr-FR" sz="800" dirty="0">
                <a:latin typeface="Century Gothic" panose="020B0502020202020204" pitchFamily="34" charset="0"/>
                <a:hlinkClick r:id="rId10"/>
              </a:rPr>
              <a:t> Europe Association</a:t>
            </a:r>
            <a:r>
              <a:rPr lang="fr-FR" sz="800" dirty="0">
                <a:latin typeface="Century Gothic" panose="020B0502020202020204" pitchFamily="34" charset="0"/>
              </a:rPr>
              <a:t> (anciennement </a:t>
            </a:r>
            <a:r>
              <a:rPr lang="fr-FR" sz="800" dirty="0" err="1">
                <a:latin typeface="Century Gothic" panose="020B0502020202020204" pitchFamily="34" charset="0"/>
              </a:rPr>
              <a:t>Colipa</a:t>
            </a:r>
            <a:r>
              <a:rPr lang="fr-FR" sz="800" dirty="0">
                <a:latin typeface="Century Gothic" panose="020B0502020202020204" pitchFamily="34" charset="0"/>
              </a:rPr>
              <a:t>)</a:t>
            </a:r>
          </a:p>
          <a:p>
            <a:r>
              <a:rPr lang="fr-FR" sz="800" dirty="0" err="1">
                <a:latin typeface="Century Gothic" panose="020B0502020202020204" pitchFamily="34" charset="0"/>
                <a:hlinkClick r:id="rId11"/>
              </a:rPr>
              <a:t>EFfCI</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Federation</a:t>
            </a:r>
            <a:r>
              <a:rPr lang="fr-FR" sz="800" dirty="0">
                <a:latin typeface="Century Gothic" panose="020B0502020202020204" pitchFamily="34" charset="0"/>
              </a:rPr>
              <a:t> for </a:t>
            </a:r>
            <a:r>
              <a:rPr lang="fr-FR" sz="800" dirty="0" err="1">
                <a:latin typeface="Century Gothic" panose="020B0502020202020204" pitchFamily="34" charset="0"/>
              </a:rPr>
              <a:t>Cosmetic</a:t>
            </a:r>
            <a:r>
              <a:rPr lang="fr-FR" sz="800" dirty="0">
                <a:latin typeface="Century Gothic" panose="020B0502020202020204" pitchFamily="34" charset="0"/>
              </a:rPr>
              <a:t> </a:t>
            </a:r>
            <a:r>
              <a:rPr lang="fr-FR" sz="800" dirty="0" err="1">
                <a:latin typeface="Century Gothic" panose="020B0502020202020204" pitchFamily="34" charset="0"/>
              </a:rPr>
              <a:t>Ingredients</a:t>
            </a:r>
            <a:r>
              <a:rPr lang="fr-FR" sz="800" dirty="0">
                <a:latin typeface="Century Gothic" panose="020B0502020202020204" pitchFamily="34" charset="0"/>
              </a:rPr>
              <a:t>)</a:t>
            </a:r>
          </a:p>
          <a:p>
            <a:r>
              <a:rPr lang="fr-FR" sz="800" dirty="0">
                <a:latin typeface="Century Gothic" panose="020B0502020202020204" pitchFamily="34" charset="0"/>
                <a:hlinkClick r:id="rId12"/>
              </a:rPr>
              <a:t>DETIC</a:t>
            </a:r>
            <a:r>
              <a:rPr lang="fr-FR" sz="800" dirty="0">
                <a:latin typeface="Century Gothic" panose="020B0502020202020204" pitchFamily="34" charset="0"/>
              </a:rPr>
              <a:t> (Association Belgo-Luxembourgeoise des producteurs et des distributeurs de savons, cosmétiques, détergents, produits d'entretien, d'hygiène et de toilette, colles, produits et matériel connexes)</a:t>
            </a:r>
          </a:p>
          <a:p>
            <a:r>
              <a:rPr lang="fr-FR" sz="800" dirty="0">
                <a:latin typeface="Century Gothic" panose="020B0502020202020204" pitchFamily="34" charset="0"/>
                <a:hlinkClick r:id="rId13"/>
              </a:rPr>
              <a:t>FEBEA</a:t>
            </a:r>
            <a:r>
              <a:rPr lang="fr-FR" sz="800" dirty="0">
                <a:latin typeface="Century Gothic" panose="020B0502020202020204" pitchFamily="34" charset="0"/>
              </a:rPr>
              <a:t> (Fédération des Entreprises de la Beauté)</a:t>
            </a:r>
          </a:p>
          <a:p>
            <a:endParaRPr lang="fr-FR" sz="800" dirty="0">
              <a:latin typeface="Century Gothic" panose="020B0502020202020204" pitchFamily="34" charset="0"/>
            </a:endParaRPr>
          </a:p>
          <a:p>
            <a:r>
              <a:rPr lang="fr-FR" sz="800" dirty="0">
                <a:latin typeface="Century Gothic" panose="020B0502020202020204" pitchFamily="34" charset="0"/>
                <a:hlinkClick r:id="rId14"/>
              </a:rPr>
              <a:t>AFNOR</a:t>
            </a:r>
            <a:r>
              <a:rPr lang="fr-FR" sz="800" dirty="0">
                <a:latin typeface="Century Gothic" panose="020B0502020202020204" pitchFamily="34" charset="0"/>
              </a:rPr>
              <a:t> (Agence Française de Normalisation)</a:t>
            </a:r>
          </a:p>
          <a:p>
            <a:r>
              <a:rPr lang="fr-FR" sz="800" dirty="0">
                <a:latin typeface="Century Gothic" panose="020B0502020202020204" pitchFamily="34" charset="0"/>
                <a:hlinkClick r:id="rId15"/>
              </a:rPr>
              <a:t>CEN</a:t>
            </a:r>
            <a:r>
              <a:rPr lang="fr-FR" sz="800" dirty="0">
                <a:latin typeface="Century Gothic" panose="020B0502020202020204" pitchFamily="34" charset="0"/>
              </a:rPr>
              <a:t> (Comité Européen de Normalisation)</a:t>
            </a:r>
          </a:p>
          <a:p>
            <a:r>
              <a:rPr lang="fr-FR" sz="800" dirty="0">
                <a:latin typeface="Century Gothic" panose="020B0502020202020204" pitchFamily="34" charset="0"/>
                <a:hlinkClick r:id="rId16"/>
              </a:rPr>
              <a:t>ISO</a:t>
            </a:r>
            <a:r>
              <a:rPr lang="fr-FR" sz="800" dirty="0">
                <a:latin typeface="Century Gothic" panose="020B0502020202020204" pitchFamily="34" charset="0"/>
              </a:rPr>
              <a:t> (International </a:t>
            </a:r>
            <a:r>
              <a:rPr lang="fr-FR" sz="800" dirty="0" err="1">
                <a:latin typeface="Century Gothic" panose="020B0502020202020204" pitchFamily="34" charset="0"/>
              </a:rPr>
              <a:t>Organization</a:t>
            </a:r>
            <a:r>
              <a:rPr lang="fr-FR" sz="800" dirty="0">
                <a:latin typeface="Century Gothic" panose="020B0502020202020204" pitchFamily="34" charset="0"/>
              </a:rPr>
              <a:t> for </a:t>
            </a:r>
            <a:r>
              <a:rPr lang="fr-FR" sz="800" dirty="0" err="1">
                <a:latin typeface="Century Gothic" panose="020B0502020202020204" pitchFamily="34" charset="0"/>
              </a:rPr>
              <a:t>Standardization</a:t>
            </a:r>
            <a:r>
              <a:rPr lang="fr-FR" sz="800" dirty="0">
                <a:latin typeface="Century Gothic" panose="020B0502020202020204" pitchFamily="34" charset="0"/>
              </a:rPr>
              <a:t>)</a:t>
            </a:r>
          </a:p>
          <a:p>
            <a:endParaRPr lang="fr-FR" sz="800" dirty="0">
              <a:latin typeface="Century Gothic" panose="020B0502020202020204" pitchFamily="34" charset="0"/>
            </a:endParaRPr>
          </a:p>
          <a:p>
            <a:r>
              <a:rPr lang="fr-FR" sz="800" dirty="0">
                <a:latin typeface="Century Gothic" panose="020B0502020202020204" pitchFamily="34" charset="0"/>
              </a:rPr>
              <a:t>AFSSAPS (Agence Française de Sécurité Sanitaire des Produits de Santé) devenu ANSM</a:t>
            </a:r>
          </a:p>
          <a:p>
            <a:r>
              <a:rPr lang="fr-FR" sz="800" dirty="0">
                <a:latin typeface="Century Gothic" panose="020B0502020202020204" pitchFamily="34" charset="0"/>
                <a:hlinkClick r:id="rId17"/>
              </a:rPr>
              <a:t>ANSM</a:t>
            </a:r>
            <a:r>
              <a:rPr lang="fr-FR" sz="800" dirty="0">
                <a:latin typeface="Century Gothic" panose="020B0502020202020204" pitchFamily="34" charset="0"/>
              </a:rPr>
              <a:t> (Agence Nationale de Sécurité du Médicament et des produits de santé) : section Comité Français de la Pharmacopée « plantes médicinales et huiles essentielles)</a:t>
            </a:r>
          </a:p>
          <a:p>
            <a:r>
              <a:rPr lang="fr-FR" sz="800" dirty="0">
                <a:latin typeface="Century Gothic" panose="020B0502020202020204" pitchFamily="34" charset="0"/>
                <a:hlinkClick r:id="rId18"/>
              </a:rPr>
              <a:t>EDQM</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Directorate</a:t>
            </a:r>
            <a:r>
              <a:rPr lang="fr-FR" sz="800" dirty="0">
                <a:latin typeface="Century Gothic" panose="020B0502020202020204" pitchFamily="34" charset="0"/>
              </a:rPr>
              <a:t> for the </a:t>
            </a:r>
            <a:r>
              <a:rPr lang="fr-FR" sz="800" dirty="0" err="1">
                <a:latin typeface="Century Gothic" panose="020B0502020202020204" pitchFamily="34" charset="0"/>
              </a:rPr>
              <a:t>Quality</a:t>
            </a:r>
            <a:r>
              <a:rPr lang="fr-FR" sz="800" dirty="0">
                <a:latin typeface="Century Gothic" panose="020B0502020202020204" pitchFamily="34" charset="0"/>
              </a:rPr>
              <a:t> of </a:t>
            </a:r>
            <a:r>
              <a:rPr lang="fr-FR" sz="800" dirty="0" err="1">
                <a:latin typeface="Century Gothic" panose="020B0502020202020204" pitchFamily="34" charset="0"/>
              </a:rPr>
              <a:t>Medicine</a:t>
            </a:r>
            <a:r>
              <a:rPr lang="fr-FR" sz="800" dirty="0">
                <a:latin typeface="Century Gothic" panose="020B0502020202020204" pitchFamily="34" charset="0"/>
              </a:rPr>
              <a:t>) au sein du Conseil de l’Europe</a:t>
            </a:r>
          </a:p>
          <a:p>
            <a:r>
              <a:rPr lang="fr-FR" sz="800" dirty="0">
                <a:latin typeface="Century Gothic" panose="020B0502020202020204" pitchFamily="34" charset="0"/>
                <a:hlinkClick r:id="rId19"/>
              </a:rPr>
              <a:t>EMEA</a:t>
            </a:r>
            <a:r>
              <a:rPr lang="fr-FR" sz="800" dirty="0">
                <a:latin typeface="Century Gothic" panose="020B0502020202020204" pitchFamily="34" charset="0"/>
              </a:rPr>
              <a:t> (</a:t>
            </a:r>
            <a:r>
              <a:rPr lang="fr-FR" sz="800" dirty="0" err="1">
                <a:latin typeface="Century Gothic" panose="020B0502020202020204" pitchFamily="34" charset="0"/>
              </a:rPr>
              <a:t>European</a:t>
            </a:r>
            <a:r>
              <a:rPr lang="fr-FR" sz="800" dirty="0">
                <a:latin typeface="Century Gothic" panose="020B0502020202020204" pitchFamily="34" charset="0"/>
              </a:rPr>
              <a:t> </a:t>
            </a:r>
            <a:r>
              <a:rPr lang="fr-FR" sz="800" dirty="0" err="1">
                <a:latin typeface="Century Gothic" panose="020B0502020202020204" pitchFamily="34" charset="0"/>
              </a:rPr>
              <a:t>Medicines</a:t>
            </a:r>
            <a:r>
              <a:rPr lang="fr-FR" sz="800" dirty="0">
                <a:latin typeface="Century Gothic" panose="020B0502020202020204" pitchFamily="34" charset="0"/>
              </a:rPr>
              <a:t> Agency)</a:t>
            </a:r>
          </a:p>
          <a:p>
            <a:r>
              <a:rPr lang="fr-FR" sz="800" dirty="0">
                <a:latin typeface="Century Gothic" panose="020B0502020202020204" pitchFamily="34" charset="0"/>
                <a:hlinkClick r:id="rId20"/>
              </a:rPr>
              <a:t>USP</a:t>
            </a:r>
            <a:r>
              <a:rPr lang="fr-FR" sz="800" dirty="0">
                <a:latin typeface="Century Gothic" panose="020B0502020202020204" pitchFamily="34" charset="0"/>
              </a:rPr>
              <a:t> (US </a:t>
            </a:r>
            <a:r>
              <a:rPr lang="fr-FR" sz="800" dirty="0" err="1">
                <a:latin typeface="Century Gothic" panose="020B0502020202020204" pitchFamily="34" charset="0"/>
              </a:rPr>
              <a:t>Pharmacopeial</a:t>
            </a:r>
            <a:r>
              <a:rPr lang="fr-FR" sz="800" dirty="0">
                <a:latin typeface="Century Gothic" panose="020B0502020202020204" pitchFamily="34" charset="0"/>
              </a:rPr>
              <a:t> convention)</a:t>
            </a:r>
          </a:p>
          <a:p>
            <a:pPr marL="0" indent="0">
              <a:buNone/>
            </a:pPr>
            <a:endParaRPr lang="fr-FR" sz="800" dirty="0">
              <a:latin typeface="Century Gothic" panose="020B0502020202020204" pitchFamily="34" charset="0"/>
            </a:endParaRPr>
          </a:p>
          <a:p>
            <a:r>
              <a:rPr lang="fr-FR" sz="800" dirty="0">
                <a:latin typeface="Century Gothic" panose="020B0502020202020204" pitchFamily="34" charset="0"/>
                <a:hlinkClick r:id="rId21"/>
              </a:rPr>
              <a:t>ECHA </a:t>
            </a:r>
            <a:r>
              <a:rPr lang="fr-FR" sz="800" dirty="0">
                <a:latin typeface="Century Gothic" panose="020B0502020202020204" pitchFamily="34" charset="0"/>
              </a:rPr>
              <a:t>(</a:t>
            </a:r>
            <a:r>
              <a:rPr lang="fr-FR" sz="800" dirty="0" err="1">
                <a:latin typeface="Century Gothic" panose="020B0502020202020204" pitchFamily="34" charset="0"/>
              </a:rPr>
              <a:t>European</a:t>
            </a:r>
            <a:r>
              <a:rPr lang="fr-FR" sz="800" dirty="0">
                <a:latin typeface="Century Gothic" panose="020B0502020202020204" pitchFamily="34" charset="0"/>
              </a:rPr>
              <a:t> Chemical Agency)</a:t>
            </a:r>
          </a:p>
        </p:txBody>
      </p:sp>
      <p:sp>
        <p:nvSpPr>
          <p:cNvPr id="4" name="Accolade ouvrante 3"/>
          <p:cNvSpPr/>
          <p:nvPr/>
        </p:nvSpPr>
        <p:spPr>
          <a:xfrm>
            <a:off x="1333318" y="1367203"/>
            <a:ext cx="218304" cy="154657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5" name="ZoneTexte 4"/>
          <p:cNvSpPr txBox="1"/>
          <p:nvPr/>
        </p:nvSpPr>
        <p:spPr>
          <a:xfrm>
            <a:off x="279134" y="1866887"/>
            <a:ext cx="948456" cy="461665"/>
          </a:xfrm>
          <a:prstGeom prst="rect">
            <a:avLst/>
          </a:prstGeom>
          <a:noFill/>
        </p:spPr>
        <p:txBody>
          <a:bodyPr wrap="square" rtlCol="0">
            <a:spAutoFit/>
          </a:bodyPr>
          <a:lstStyle/>
          <a:p>
            <a:pPr algn="ctr"/>
            <a:r>
              <a:rPr lang="fr-FR" sz="1200" dirty="0">
                <a:latin typeface="Century Gothic" panose="020B0502020202020204" pitchFamily="34" charset="0"/>
              </a:rPr>
              <a:t>Parfums &amp; Arômes</a:t>
            </a:r>
          </a:p>
        </p:txBody>
      </p:sp>
      <p:sp>
        <p:nvSpPr>
          <p:cNvPr id="6" name="Accolade ouvrante 5"/>
          <p:cNvSpPr/>
          <p:nvPr/>
        </p:nvSpPr>
        <p:spPr>
          <a:xfrm>
            <a:off x="1383534" y="3194362"/>
            <a:ext cx="143761" cy="85932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7" name="ZoneTexte 6"/>
          <p:cNvSpPr txBox="1"/>
          <p:nvPr/>
        </p:nvSpPr>
        <p:spPr>
          <a:xfrm>
            <a:off x="57048" y="3485523"/>
            <a:ext cx="1190956" cy="276999"/>
          </a:xfrm>
          <a:prstGeom prst="rect">
            <a:avLst/>
          </a:prstGeom>
          <a:noFill/>
        </p:spPr>
        <p:txBody>
          <a:bodyPr wrap="square" rtlCol="0">
            <a:spAutoFit/>
          </a:bodyPr>
          <a:lstStyle/>
          <a:p>
            <a:pPr algn="ctr"/>
            <a:r>
              <a:rPr lang="fr-FR" sz="1200" dirty="0">
                <a:latin typeface="Century Gothic" panose="020B0502020202020204" pitchFamily="34" charset="0"/>
              </a:rPr>
              <a:t>Cosmétiques</a:t>
            </a:r>
          </a:p>
        </p:txBody>
      </p:sp>
      <p:sp>
        <p:nvSpPr>
          <p:cNvPr id="8" name="Accolade ouvrante 7"/>
          <p:cNvSpPr/>
          <p:nvPr/>
        </p:nvSpPr>
        <p:spPr>
          <a:xfrm>
            <a:off x="1425178" y="4351876"/>
            <a:ext cx="102117" cy="58181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9" name="ZoneTexte 8"/>
          <p:cNvSpPr txBox="1"/>
          <p:nvPr/>
        </p:nvSpPr>
        <p:spPr>
          <a:xfrm>
            <a:off x="13041" y="4504285"/>
            <a:ext cx="1278971" cy="276999"/>
          </a:xfrm>
          <a:prstGeom prst="rect">
            <a:avLst/>
          </a:prstGeom>
          <a:noFill/>
        </p:spPr>
        <p:txBody>
          <a:bodyPr wrap="square" rtlCol="0">
            <a:spAutoFit/>
          </a:bodyPr>
          <a:lstStyle/>
          <a:p>
            <a:pPr algn="ctr"/>
            <a:r>
              <a:rPr lang="fr-FR" sz="1200" dirty="0" err="1">
                <a:latin typeface="Century Gothic" panose="020B0502020202020204" pitchFamily="34" charset="0"/>
              </a:rPr>
              <a:t>Normalization</a:t>
            </a:r>
            <a:endParaRPr lang="fr-FR" sz="1200" dirty="0">
              <a:latin typeface="Century Gothic" panose="020B0502020202020204" pitchFamily="34" charset="0"/>
            </a:endParaRPr>
          </a:p>
        </p:txBody>
      </p:sp>
      <p:sp>
        <p:nvSpPr>
          <p:cNvPr id="10" name="Accolade ouvrante 9"/>
          <p:cNvSpPr/>
          <p:nvPr/>
        </p:nvSpPr>
        <p:spPr>
          <a:xfrm>
            <a:off x="1407860" y="5231887"/>
            <a:ext cx="143761" cy="101249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latin typeface="Century Gothic" panose="020B0502020202020204" pitchFamily="34" charset="0"/>
            </a:endParaRPr>
          </a:p>
        </p:txBody>
      </p:sp>
      <p:sp>
        <p:nvSpPr>
          <p:cNvPr id="12" name="ZoneTexte 11"/>
          <p:cNvSpPr txBox="1"/>
          <p:nvPr/>
        </p:nvSpPr>
        <p:spPr>
          <a:xfrm>
            <a:off x="-60404" y="5622928"/>
            <a:ext cx="1443938" cy="276999"/>
          </a:xfrm>
          <a:prstGeom prst="rect">
            <a:avLst/>
          </a:prstGeom>
          <a:noFill/>
        </p:spPr>
        <p:txBody>
          <a:bodyPr wrap="square" rtlCol="0">
            <a:spAutoFit/>
          </a:bodyPr>
          <a:lstStyle/>
          <a:p>
            <a:pPr algn="ctr"/>
            <a:r>
              <a:rPr lang="fr-FR" sz="1200" dirty="0">
                <a:latin typeface="Century Gothic" panose="020B0502020202020204" pitchFamily="34" charset="0"/>
              </a:rPr>
              <a:t>Pharmaceutique</a:t>
            </a:r>
          </a:p>
        </p:txBody>
      </p:sp>
      <p:sp>
        <p:nvSpPr>
          <p:cNvPr id="14" name="ZoneTexte 13"/>
          <p:cNvSpPr txBox="1"/>
          <p:nvPr/>
        </p:nvSpPr>
        <p:spPr>
          <a:xfrm>
            <a:off x="88564" y="6485840"/>
            <a:ext cx="1190956" cy="276999"/>
          </a:xfrm>
          <a:prstGeom prst="rect">
            <a:avLst/>
          </a:prstGeom>
          <a:noFill/>
        </p:spPr>
        <p:txBody>
          <a:bodyPr wrap="square" rtlCol="0">
            <a:spAutoFit/>
          </a:bodyPr>
          <a:lstStyle/>
          <a:p>
            <a:pPr algn="ctr"/>
            <a:r>
              <a:rPr lang="fr-FR" sz="1200" dirty="0">
                <a:latin typeface="Century Gothic" panose="020B0502020202020204" pitchFamily="34" charset="0"/>
              </a:rPr>
              <a:t>REACH &amp; CLP</a:t>
            </a:r>
          </a:p>
        </p:txBody>
      </p:sp>
      <p:sp>
        <p:nvSpPr>
          <p:cNvPr id="15" name="Rectangle 14"/>
          <p:cNvSpPr/>
          <p:nvPr/>
        </p:nvSpPr>
        <p:spPr>
          <a:xfrm>
            <a:off x="5488832" y="1374071"/>
            <a:ext cx="3655168" cy="1546577"/>
          </a:xfrm>
          <a:prstGeom prst="rect">
            <a:avLst/>
          </a:prstGeom>
        </p:spPr>
        <p:txBody>
          <a:bodyPr wrap="none">
            <a:spAutoFit/>
          </a:bodyPr>
          <a:lstStyle/>
          <a:p>
            <a:r>
              <a:rPr lang="fr-FR" sz="1350" b="1" u="sng" dirty="0">
                <a:latin typeface="Century Gothic" panose="020B0502020202020204" pitchFamily="34" charset="0"/>
              </a:rPr>
              <a:t>Textes de loi EU</a:t>
            </a:r>
          </a:p>
          <a:p>
            <a:r>
              <a:rPr lang="fr-FR" sz="1350" b="1" dirty="0">
                <a:latin typeface="Century Gothic" panose="020B0502020202020204" pitchFamily="34" charset="0"/>
                <a:hlinkClick r:id="rId22"/>
              </a:rPr>
              <a:t>http://eur-lex.europa.eu/homepage.html</a:t>
            </a:r>
            <a:endParaRPr lang="fr-FR" sz="1350" b="1" dirty="0">
              <a:latin typeface="Century Gothic" panose="020B0502020202020204" pitchFamily="34" charset="0"/>
            </a:endParaRPr>
          </a:p>
          <a:p>
            <a:endParaRPr lang="fr-FR" sz="1350" b="1" dirty="0">
              <a:latin typeface="Century Gothic" panose="020B0502020202020204" pitchFamily="34" charset="0"/>
            </a:endParaRPr>
          </a:p>
          <a:p>
            <a:r>
              <a:rPr lang="fr-FR" sz="1350" b="1" dirty="0">
                <a:latin typeface="Century Gothic" panose="020B0502020202020204" pitchFamily="34" charset="0"/>
              </a:rPr>
              <a:t>Texte de loi FR</a:t>
            </a:r>
          </a:p>
          <a:p>
            <a:r>
              <a:rPr lang="fr-FR" sz="1350" b="1" dirty="0">
                <a:latin typeface="Century Gothic" panose="020B0502020202020204" pitchFamily="34" charset="0"/>
                <a:hlinkClick r:id="rId23"/>
              </a:rPr>
              <a:t>http://www.legifrance.gouv.fr/</a:t>
            </a:r>
            <a:endParaRPr lang="fr-FR" sz="1350" b="1" dirty="0">
              <a:latin typeface="Century Gothic" panose="020B0502020202020204" pitchFamily="34" charset="0"/>
            </a:endParaRPr>
          </a:p>
          <a:p>
            <a:endParaRPr lang="fr-FR" sz="1350" b="1" dirty="0">
              <a:latin typeface="Century Gothic" panose="020B0502020202020204" pitchFamily="34" charset="0"/>
            </a:endParaRPr>
          </a:p>
          <a:p>
            <a:endParaRPr lang="fr-FR" sz="1350" b="1" dirty="0">
              <a:latin typeface="Century Gothic" panose="020B0502020202020204" pitchFamily="34" charset="0"/>
            </a:endParaRPr>
          </a:p>
        </p:txBody>
      </p:sp>
      <p:grpSp>
        <p:nvGrpSpPr>
          <p:cNvPr id="16" name="Grupo 12">
            <a:extLst>
              <a:ext uri="{FF2B5EF4-FFF2-40B4-BE49-F238E27FC236}">
                <a16:creationId xmlns:a16="http://schemas.microsoft.com/office/drawing/2014/main" id="{9F1F8EDC-02ED-4F6B-AB34-1628930C6769}"/>
              </a:ext>
            </a:extLst>
          </p:cNvPr>
          <p:cNvGrpSpPr/>
          <p:nvPr/>
        </p:nvGrpSpPr>
        <p:grpSpPr>
          <a:xfrm>
            <a:off x="6607743" y="0"/>
            <a:ext cx="2444817" cy="500513"/>
            <a:chOff x="115503" y="6150543"/>
            <a:chExt cx="3269133" cy="706321"/>
          </a:xfrm>
        </p:grpSpPr>
        <p:pic>
          <p:nvPicPr>
            <p:cNvPr id="17" name="Imagen 13">
              <a:extLst>
                <a:ext uri="{FF2B5EF4-FFF2-40B4-BE49-F238E27FC236}">
                  <a16:creationId xmlns:a16="http://schemas.microsoft.com/office/drawing/2014/main" id="{CBF6EE6B-CADD-4CBE-B738-46D560BEE5D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8" name="Imagen 14">
              <a:extLst>
                <a:ext uri="{FF2B5EF4-FFF2-40B4-BE49-F238E27FC236}">
                  <a16:creationId xmlns:a16="http://schemas.microsoft.com/office/drawing/2014/main" id="{1F4026FC-62AC-4B52-A49F-4F592851CE8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Tree>
    <p:extLst>
      <p:ext uri="{BB962C8B-B14F-4D97-AF65-F5344CB8AC3E}">
        <p14:creationId xmlns:p14="http://schemas.microsoft.com/office/powerpoint/2010/main" val="2219905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15</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 Contradiction/législation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Espace réservé du contenu 2">
            <a:extLst>
              <a:ext uri="{FF2B5EF4-FFF2-40B4-BE49-F238E27FC236}">
                <a16:creationId xmlns:a16="http://schemas.microsoft.com/office/drawing/2014/main" id="{280748E2-C05B-4520-9827-54FC4EB2CECE}"/>
              </a:ext>
            </a:extLst>
          </p:cNvPr>
          <p:cNvSpPr>
            <a:spLocks noGrp="1"/>
          </p:cNvSpPr>
          <p:nvPr>
            <p:ph idx="1"/>
          </p:nvPr>
        </p:nvSpPr>
        <p:spPr>
          <a:xfrm>
            <a:off x="170121" y="1087120"/>
            <a:ext cx="8803758" cy="4481727"/>
          </a:xfrm>
        </p:spPr>
        <p:txBody>
          <a:bodyPr>
            <a:normAutofit fontScale="77500" lnSpcReduction="20000"/>
          </a:bodyPr>
          <a:lstStyle/>
          <a:p>
            <a:r>
              <a:rPr lang="fr-FR" u="sng" dirty="0">
                <a:latin typeface="Century Gothic" panose="020B0502020202020204" pitchFamily="34" charset="0"/>
              </a:rPr>
              <a:t>Huile Essentielle :</a:t>
            </a:r>
          </a:p>
          <a:p>
            <a:pPr marL="0" indent="0">
              <a:buNone/>
            </a:pPr>
            <a:r>
              <a:rPr lang="fr-FR" sz="2400" i="1" dirty="0">
                <a:latin typeface="Century Gothic" panose="020B0502020202020204" pitchFamily="34" charset="0"/>
              </a:rPr>
              <a:t>« Produit odorant, généralement de composition complexe, obtenu à partir d’une matière première végétale botaniquement définie, soit par entraînement à la vapeur d’eau, soit par distillation sèche, soit par un procédé mécanique approprié sans chauffage. L’huile essentielle est le plus souvent séparée de la phase aqueuse par un procédé physique n’entraînant pas de changement significatif de sa composition »</a:t>
            </a:r>
          </a:p>
          <a:p>
            <a:pPr marL="0" indent="0">
              <a:buNone/>
            </a:pPr>
            <a:endParaRPr lang="fr-FR" i="1" dirty="0">
              <a:latin typeface="Century Gothic" panose="020B0502020202020204" pitchFamily="34" charset="0"/>
            </a:endParaRPr>
          </a:p>
          <a:p>
            <a:r>
              <a:rPr lang="fr-FR" u="sng" dirty="0">
                <a:latin typeface="Century Gothic" panose="020B0502020202020204" pitchFamily="34" charset="0"/>
              </a:rPr>
              <a:t>Cosmétique :</a:t>
            </a:r>
          </a:p>
          <a:p>
            <a:pPr marL="0" indent="0">
              <a:buNone/>
            </a:pPr>
            <a:r>
              <a:rPr lang="fr-FR" sz="2400" i="1" dirty="0">
                <a:latin typeface="Century Gothic" panose="020B0502020202020204" pitchFamily="34" charset="0"/>
              </a:rPr>
              <a:t>« Les produits cosmétiques sont définis à l’article L. 5131-1 du Code de la santé publique comme « toute substance ou mélange destiné à être mis en contact avec les diverses parties </a:t>
            </a:r>
            <a:r>
              <a:rPr lang="fr-FR" sz="2400" b="1" i="1" dirty="0">
                <a:latin typeface="Century Gothic" panose="020B0502020202020204" pitchFamily="34" charset="0"/>
              </a:rPr>
              <a:t>superficielles</a:t>
            </a:r>
            <a:r>
              <a:rPr lang="fr-FR" sz="2400" i="1" dirty="0">
                <a:latin typeface="Century Gothic" panose="020B0502020202020204" pitchFamily="34" charset="0"/>
              </a:rPr>
              <a:t> du corps humain, notamment </a:t>
            </a:r>
            <a:r>
              <a:rPr lang="fr-FR" sz="2400" b="1" i="1" dirty="0">
                <a:latin typeface="Century Gothic" panose="020B0502020202020204" pitchFamily="34" charset="0"/>
              </a:rPr>
              <a:t>l'épiderme</a:t>
            </a:r>
            <a:r>
              <a:rPr lang="fr-FR" sz="2400" i="1" dirty="0">
                <a:latin typeface="Century Gothic" panose="020B0502020202020204" pitchFamily="34" charset="0"/>
              </a:rPr>
              <a:t>, les systèmes pileux et capillaire, les ongles, les lèvres et les organes génitaux externes, ou avec les dents et les muqueuses buccales, en vue, exclusivement ou principalement, de les nettoyer, de les parfumer, d'en modifier l'aspect, de les protéger, de les maintenir en bon état ou de corriger les odeurs corporelles ». </a:t>
            </a:r>
          </a:p>
        </p:txBody>
      </p:sp>
      <p:sp>
        <p:nvSpPr>
          <p:cNvPr id="17" name="ZoneTexte 16">
            <a:extLst>
              <a:ext uri="{FF2B5EF4-FFF2-40B4-BE49-F238E27FC236}">
                <a16:creationId xmlns:a16="http://schemas.microsoft.com/office/drawing/2014/main" id="{BE1A4FE1-8846-452A-BBDA-6418E99CA033}"/>
              </a:ext>
            </a:extLst>
          </p:cNvPr>
          <p:cNvSpPr txBox="1"/>
          <p:nvPr/>
        </p:nvSpPr>
        <p:spPr>
          <a:xfrm>
            <a:off x="415532" y="5360729"/>
            <a:ext cx="8154589" cy="1200329"/>
          </a:xfrm>
          <a:prstGeom prst="rect">
            <a:avLst/>
          </a:prstGeom>
          <a:noFill/>
        </p:spPr>
        <p:txBody>
          <a:bodyPr wrap="square" rtlCol="0">
            <a:spAutoFit/>
          </a:bodyPr>
          <a:lstStyle/>
          <a:p>
            <a:pPr algn="ctr"/>
            <a:r>
              <a:rPr lang="fr-FR" sz="2400" dirty="0">
                <a:latin typeface="Century Gothic" panose="020B0502020202020204" pitchFamily="34" charset="0"/>
              </a:rPr>
              <a:t>HE ne devrait pas pouvoir être considéré comme ingrédient dans un produit cosmétique car elles passent la </a:t>
            </a:r>
            <a:r>
              <a:rPr lang="fr-FR" sz="2400" b="1" dirty="0">
                <a:solidFill>
                  <a:srgbClr val="258B73"/>
                </a:solidFill>
                <a:latin typeface="Century Gothic" panose="020B0502020202020204" pitchFamily="34" charset="0"/>
              </a:rPr>
              <a:t>barrière cutanée</a:t>
            </a:r>
          </a:p>
        </p:txBody>
      </p:sp>
    </p:spTree>
    <p:custDataLst>
      <p:tags r:id="rId1"/>
    </p:custDataLst>
    <p:extLst>
      <p:ext uri="{BB962C8B-B14F-4D97-AF65-F5344CB8AC3E}">
        <p14:creationId xmlns:p14="http://schemas.microsoft.com/office/powerpoint/2010/main" val="247275659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16</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Toxicité/alimentaire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TextBox 7">
            <a:extLst>
              <a:ext uri="{FF2B5EF4-FFF2-40B4-BE49-F238E27FC236}">
                <a16:creationId xmlns:a16="http://schemas.microsoft.com/office/drawing/2014/main" id="{0CE24006-B605-45C9-B2E3-724E8BA1AABE}"/>
              </a:ext>
            </a:extLst>
          </p:cNvPr>
          <p:cNvSpPr txBox="1">
            <a:spLocks noChangeArrowheads="1"/>
          </p:cNvSpPr>
          <p:nvPr/>
        </p:nvSpPr>
        <p:spPr bwMode="auto">
          <a:xfrm>
            <a:off x="293078" y="1008969"/>
            <a:ext cx="83327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fr-BE" altLang="fr-FR" sz="2000" i="1" dirty="0">
                <a:latin typeface="Century Gothic" panose="020B0502020202020204" pitchFamily="34" charset="0"/>
              </a:rPr>
              <a:t>Liste substances : </a:t>
            </a:r>
            <a:r>
              <a:rPr lang="fr-BE" altLang="fr-FR" sz="2000" b="1" i="1" dirty="0">
                <a:latin typeface="Century Gothic" panose="020B0502020202020204" pitchFamily="34" charset="0"/>
              </a:rPr>
              <a:t>interdites</a:t>
            </a:r>
            <a:r>
              <a:rPr lang="fr-BE" altLang="fr-FR" sz="2000" i="1" dirty="0">
                <a:latin typeface="Century Gothic" panose="020B0502020202020204" pitchFamily="34" charset="0"/>
              </a:rPr>
              <a:t> si ajoutées telles quelle dans les denrées alimentaires</a:t>
            </a:r>
          </a:p>
          <a:p>
            <a:pPr algn="ctr" eaLnBrk="1" hangingPunct="1">
              <a:spcBef>
                <a:spcPct val="0"/>
              </a:spcBef>
              <a:buFontTx/>
              <a:buNone/>
            </a:pPr>
            <a:r>
              <a:rPr lang="fr-BE" altLang="fr-FR" sz="2000" i="1" dirty="0">
                <a:latin typeface="Century Gothic" panose="020B0502020202020204" pitchFamily="34" charset="0"/>
              </a:rPr>
              <a:t>(</a:t>
            </a:r>
            <a:r>
              <a:rPr lang="fr-BE" altLang="fr-FR" sz="2000" i="1" dirty="0" err="1">
                <a:latin typeface="Century Gothic" panose="020B0502020202020204" pitchFamily="34" charset="0"/>
              </a:rPr>
              <a:t>Regulation</a:t>
            </a:r>
            <a:r>
              <a:rPr lang="fr-BE" altLang="fr-FR" sz="2000" i="1" dirty="0">
                <a:latin typeface="Century Gothic" panose="020B0502020202020204" pitchFamily="34" charset="0"/>
              </a:rPr>
              <a:t> N°1334/2008 – Annexe III part A)</a:t>
            </a:r>
            <a:endParaRPr lang="en-US" altLang="fr-FR" sz="2000" i="1" dirty="0">
              <a:latin typeface="Century Gothic" panose="020B0502020202020204" pitchFamily="34" charset="0"/>
            </a:endParaRPr>
          </a:p>
        </p:txBody>
      </p:sp>
      <p:sp>
        <p:nvSpPr>
          <p:cNvPr id="18" name="Espace réservé du contenu 7">
            <a:extLst>
              <a:ext uri="{FF2B5EF4-FFF2-40B4-BE49-F238E27FC236}">
                <a16:creationId xmlns:a16="http://schemas.microsoft.com/office/drawing/2014/main" id="{94F0B250-DC4B-4B82-B551-CBD5CD69803A}"/>
              </a:ext>
            </a:extLst>
          </p:cNvPr>
          <p:cNvSpPr>
            <a:spLocks noGrp="1"/>
          </p:cNvSpPr>
          <p:nvPr>
            <p:ph idx="1"/>
          </p:nvPr>
        </p:nvSpPr>
        <p:spPr>
          <a:xfrm>
            <a:off x="920711" y="2372784"/>
            <a:ext cx="7302578" cy="4382054"/>
          </a:xfrm>
        </p:spPr>
        <p:txBody>
          <a:bodyPr numCol="2">
            <a:normAutofit lnSpcReduction="10000"/>
          </a:bodyPr>
          <a:lstStyle/>
          <a:p>
            <a:r>
              <a:rPr lang="fr-FR" sz="3000" dirty="0">
                <a:latin typeface="Century Gothic" panose="020B0502020202020204" pitchFamily="34" charset="0"/>
              </a:rPr>
              <a:t>Acide </a:t>
            </a:r>
            <a:r>
              <a:rPr lang="fr-FR" sz="3000" dirty="0" err="1">
                <a:latin typeface="Century Gothic" panose="020B0502020202020204" pitchFamily="34" charset="0"/>
              </a:rPr>
              <a:t>agarique</a:t>
            </a:r>
            <a:endParaRPr lang="fr-FR" sz="3000" dirty="0">
              <a:latin typeface="Century Gothic" panose="020B0502020202020204" pitchFamily="34" charset="0"/>
            </a:endParaRPr>
          </a:p>
          <a:p>
            <a:r>
              <a:rPr lang="fr-FR" sz="3000" dirty="0" err="1">
                <a:latin typeface="Century Gothic" panose="020B0502020202020204" pitchFamily="34" charset="0"/>
              </a:rPr>
              <a:t>Aloine</a:t>
            </a:r>
            <a:endParaRPr lang="fr-FR" sz="3000" dirty="0">
              <a:latin typeface="Century Gothic" panose="020B0502020202020204" pitchFamily="34" charset="0"/>
            </a:endParaRPr>
          </a:p>
          <a:p>
            <a:r>
              <a:rPr lang="fr-FR" sz="3000" dirty="0">
                <a:latin typeface="Century Gothic" panose="020B0502020202020204" pitchFamily="34" charset="0"/>
              </a:rPr>
              <a:t>Beta-</a:t>
            </a:r>
            <a:r>
              <a:rPr lang="fr-FR" sz="3000" dirty="0" err="1">
                <a:latin typeface="Century Gothic" panose="020B0502020202020204" pitchFamily="34" charset="0"/>
              </a:rPr>
              <a:t>asarone</a:t>
            </a:r>
            <a:endParaRPr lang="fr-FR" sz="3000" dirty="0">
              <a:latin typeface="Century Gothic" panose="020B0502020202020204" pitchFamily="34" charset="0"/>
            </a:endParaRPr>
          </a:p>
          <a:p>
            <a:r>
              <a:rPr lang="fr-FR" sz="3000" dirty="0" err="1">
                <a:latin typeface="Century Gothic" panose="020B0502020202020204" pitchFamily="34" charset="0"/>
              </a:rPr>
              <a:t>Capsaicine</a:t>
            </a:r>
            <a:endParaRPr lang="fr-FR" sz="3000" dirty="0">
              <a:latin typeface="Century Gothic" panose="020B0502020202020204" pitchFamily="34" charset="0"/>
            </a:endParaRPr>
          </a:p>
          <a:p>
            <a:r>
              <a:rPr lang="fr-FR" sz="3000" dirty="0">
                <a:latin typeface="Century Gothic" panose="020B0502020202020204" pitchFamily="34" charset="0"/>
              </a:rPr>
              <a:t>Coumarine</a:t>
            </a:r>
          </a:p>
          <a:p>
            <a:r>
              <a:rPr lang="fr-FR" sz="3000" dirty="0" err="1">
                <a:latin typeface="Century Gothic" panose="020B0502020202020204" pitchFamily="34" charset="0"/>
              </a:rPr>
              <a:t>Estragole</a:t>
            </a:r>
            <a:endParaRPr lang="fr-FR" sz="3000" dirty="0">
              <a:latin typeface="Century Gothic" panose="020B0502020202020204" pitchFamily="34" charset="0"/>
            </a:endParaRPr>
          </a:p>
          <a:p>
            <a:r>
              <a:rPr lang="fr-FR" sz="3000" dirty="0">
                <a:latin typeface="Century Gothic" panose="020B0502020202020204" pitchFamily="34" charset="0"/>
              </a:rPr>
              <a:t>Acide cyanhydrique</a:t>
            </a:r>
          </a:p>
          <a:p>
            <a:r>
              <a:rPr lang="fr-FR" sz="3000" dirty="0" err="1">
                <a:latin typeface="Century Gothic" panose="020B0502020202020204" pitchFamily="34" charset="0"/>
              </a:rPr>
              <a:t>Hypéricine</a:t>
            </a:r>
            <a:endParaRPr lang="fr-FR" sz="3000" dirty="0">
              <a:latin typeface="Century Gothic" panose="020B0502020202020204" pitchFamily="34" charset="0"/>
            </a:endParaRPr>
          </a:p>
          <a:p>
            <a:r>
              <a:rPr lang="fr-FR" sz="3000" dirty="0" err="1">
                <a:latin typeface="Century Gothic" panose="020B0502020202020204" pitchFamily="34" charset="0"/>
              </a:rPr>
              <a:t>Menthofurane</a:t>
            </a:r>
            <a:endParaRPr lang="fr-FR" sz="3000" dirty="0">
              <a:latin typeface="Century Gothic" panose="020B0502020202020204" pitchFamily="34" charset="0"/>
            </a:endParaRPr>
          </a:p>
          <a:p>
            <a:r>
              <a:rPr lang="fr-FR" sz="3000" dirty="0">
                <a:latin typeface="Century Gothic" panose="020B0502020202020204" pitchFamily="34" charset="0"/>
              </a:rPr>
              <a:t>Méthyl eugénol</a:t>
            </a:r>
          </a:p>
          <a:p>
            <a:r>
              <a:rPr lang="fr-FR" sz="3000" dirty="0" err="1">
                <a:latin typeface="Century Gothic" panose="020B0502020202020204" pitchFamily="34" charset="0"/>
              </a:rPr>
              <a:t>Pulégone</a:t>
            </a:r>
            <a:endParaRPr lang="fr-FR" sz="3000" dirty="0">
              <a:latin typeface="Century Gothic" panose="020B0502020202020204" pitchFamily="34" charset="0"/>
            </a:endParaRPr>
          </a:p>
          <a:p>
            <a:r>
              <a:rPr lang="fr-FR" sz="3000" dirty="0">
                <a:latin typeface="Century Gothic" panose="020B0502020202020204" pitchFamily="34" charset="0"/>
              </a:rPr>
              <a:t>Quassine</a:t>
            </a:r>
          </a:p>
          <a:p>
            <a:r>
              <a:rPr lang="fr-FR" sz="3000" dirty="0" err="1">
                <a:latin typeface="Century Gothic" panose="020B0502020202020204" pitchFamily="34" charset="0"/>
              </a:rPr>
              <a:t>Safrole</a:t>
            </a:r>
            <a:endParaRPr lang="fr-FR" sz="3000" dirty="0">
              <a:latin typeface="Century Gothic" panose="020B0502020202020204" pitchFamily="34" charset="0"/>
            </a:endParaRPr>
          </a:p>
          <a:p>
            <a:r>
              <a:rPr lang="fr-FR" sz="3000" dirty="0" err="1">
                <a:latin typeface="Century Gothic" panose="020B0502020202020204" pitchFamily="34" charset="0"/>
              </a:rPr>
              <a:t>Teucrine</a:t>
            </a:r>
            <a:r>
              <a:rPr lang="fr-FR" sz="3000" dirty="0">
                <a:latin typeface="Century Gothic" panose="020B0502020202020204" pitchFamily="34" charset="0"/>
              </a:rPr>
              <a:t> A</a:t>
            </a:r>
          </a:p>
          <a:p>
            <a:r>
              <a:rPr lang="fr-FR" sz="3000" dirty="0" err="1">
                <a:latin typeface="Century Gothic" panose="020B0502020202020204" pitchFamily="34" charset="0"/>
              </a:rPr>
              <a:t>Thuyone</a:t>
            </a:r>
            <a:r>
              <a:rPr lang="fr-FR" sz="3000" dirty="0">
                <a:latin typeface="Century Gothic" panose="020B0502020202020204" pitchFamily="34" charset="0"/>
              </a:rPr>
              <a:t> alpha et béta</a:t>
            </a:r>
          </a:p>
          <a:p>
            <a:pPr marL="0" indent="0">
              <a:buNone/>
            </a:pPr>
            <a:endParaRPr lang="fr-FR" dirty="0"/>
          </a:p>
        </p:txBody>
      </p:sp>
    </p:spTree>
    <p:custDataLst>
      <p:tags r:id="rId1"/>
    </p:custDataLst>
    <p:extLst>
      <p:ext uri="{BB962C8B-B14F-4D97-AF65-F5344CB8AC3E}">
        <p14:creationId xmlns:p14="http://schemas.microsoft.com/office/powerpoint/2010/main" val="1737732139"/>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17</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Toxicité/alimentaire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TextBox 7">
            <a:extLst>
              <a:ext uri="{FF2B5EF4-FFF2-40B4-BE49-F238E27FC236}">
                <a16:creationId xmlns:a16="http://schemas.microsoft.com/office/drawing/2014/main" id="{66F8566E-4D27-4389-856D-8F8DE11C7A34}"/>
              </a:ext>
            </a:extLst>
          </p:cNvPr>
          <p:cNvSpPr txBox="1">
            <a:spLocks noChangeArrowheads="1"/>
          </p:cNvSpPr>
          <p:nvPr/>
        </p:nvSpPr>
        <p:spPr bwMode="auto">
          <a:xfrm>
            <a:off x="226462" y="937195"/>
            <a:ext cx="86910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r>
              <a:rPr lang="fr-BE" altLang="fr-FR" sz="2000" i="1" dirty="0">
                <a:latin typeface="Century Gothic" panose="020B0502020202020204" pitchFamily="34" charset="0"/>
              </a:rPr>
              <a:t>Liste substances : </a:t>
            </a:r>
            <a:r>
              <a:rPr lang="fr-BE" altLang="fr-FR" sz="2000" b="1" i="1" dirty="0">
                <a:latin typeface="Century Gothic" panose="020B0502020202020204" pitchFamily="34" charset="0"/>
              </a:rPr>
              <a:t>autorisées</a:t>
            </a:r>
            <a:r>
              <a:rPr lang="fr-BE" altLang="fr-FR" sz="2000" i="1" dirty="0">
                <a:latin typeface="Century Gothic" panose="020B0502020202020204" pitchFamily="34" charset="0"/>
              </a:rPr>
              <a:t> si ajoutées par le </a:t>
            </a:r>
            <a:r>
              <a:rPr lang="fr-BE" altLang="fr-FR" sz="2000" i="1" dirty="0">
                <a:solidFill>
                  <a:srgbClr val="139D8D"/>
                </a:solidFill>
                <a:latin typeface="Century Gothic" panose="020B0502020202020204" pitchFamily="34" charset="0"/>
              </a:rPr>
              <a:t>biais d’HE </a:t>
            </a:r>
            <a:r>
              <a:rPr lang="fr-BE" altLang="fr-FR" sz="2000" i="1" dirty="0">
                <a:latin typeface="Century Gothic" panose="020B0502020202020204" pitchFamily="34" charset="0"/>
              </a:rPr>
              <a:t>avec restrictions</a:t>
            </a:r>
          </a:p>
          <a:p>
            <a:pPr algn="ctr"/>
            <a:r>
              <a:rPr lang="fr-BE" altLang="fr-FR" sz="2000" i="1" dirty="0">
                <a:latin typeface="Century Gothic" panose="020B0502020202020204" pitchFamily="34" charset="0"/>
              </a:rPr>
              <a:t>(</a:t>
            </a:r>
            <a:r>
              <a:rPr lang="fr-BE" altLang="fr-FR" sz="2000" i="1" dirty="0" err="1">
                <a:latin typeface="Century Gothic" panose="020B0502020202020204" pitchFamily="34" charset="0"/>
              </a:rPr>
              <a:t>Regulation</a:t>
            </a:r>
            <a:r>
              <a:rPr lang="fr-BE" altLang="fr-FR" sz="2000" i="1" dirty="0">
                <a:latin typeface="Century Gothic" panose="020B0502020202020204" pitchFamily="34" charset="0"/>
              </a:rPr>
              <a:t> N°1334/2008 – Annexe III part B)</a:t>
            </a:r>
            <a:endParaRPr lang="en-US" altLang="fr-FR" sz="2000" i="1" dirty="0">
              <a:latin typeface="Century Gothic" panose="020B0502020202020204" pitchFamily="34" charset="0"/>
            </a:endParaRPr>
          </a:p>
          <a:p>
            <a:pPr algn="ctr" eaLnBrk="1" hangingPunct="1">
              <a:spcBef>
                <a:spcPct val="0"/>
              </a:spcBef>
              <a:buFontTx/>
              <a:buNone/>
            </a:pPr>
            <a:endParaRPr lang="en-US" altLang="fr-FR" sz="2400" i="1" dirty="0"/>
          </a:p>
        </p:txBody>
      </p:sp>
      <p:pic>
        <p:nvPicPr>
          <p:cNvPr id="17" name="Image 16">
            <a:extLst>
              <a:ext uri="{FF2B5EF4-FFF2-40B4-BE49-F238E27FC236}">
                <a16:creationId xmlns:a16="http://schemas.microsoft.com/office/drawing/2014/main" id="{D024288C-E997-4F46-A5E7-5BEF6621357B}"/>
              </a:ext>
            </a:extLst>
          </p:cNvPr>
          <p:cNvPicPr>
            <a:picLocks noChangeAspect="1"/>
          </p:cNvPicPr>
          <p:nvPr/>
        </p:nvPicPr>
        <p:blipFill>
          <a:blip r:embed="rId6"/>
          <a:stretch>
            <a:fillRect/>
          </a:stretch>
        </p:blipFill>
        <p:spPr>
          <a:xfrm rot="16200000">
            <a:off x="-537041" y="2723649"/>
            <a:ext cx="4432219" cy="3198309"/>
          </a:xfrm>
          <a:prstGeom prst="rect">
            <a:avLst/>
          </a:prstGeom>
        </p:spPr>
      </p:pic>
      <p:pic>
        <p:nvPicPr>
          <p:cNvPr id="19" name="Espace réservé du contenu 16">
            <a:extLst>
              <a:ext uri="{FF2B5EF4-FFF2-40B4-BE49-F238E27FC236}">
                <a16:creationId xmlns:a16="http://schemas.microsoft.com/office/drawing/2014/main" id="{D21780F9-7C6A-4A3A-8B7C-3011D8264CA7}"/>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293807" y="3482863"/>
            <a:ext cx="5770280" cy="1598943"/>
          </a:xfrm>
        </p:spPr>
      </p:pic>
    </p:spTree>
    <p:custDataLst>
      <p:tags r:id="rId1"/>
    </p:custDataLst>
    <p:extLst>
      <p:ext uri="{BB962C8B-B14F-4D97-AF65-F5344CB8AC3E}">
        <p14:creationId xmlns:p14="http://schemas.microsoft.com/office/powerpoint/2010/main" val="384694806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18</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Toxicité/cosmétique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Espace réservé du contenu 2">
            <a:extLst>
              <a:ext uri="{FF2B5EF4-FFF2-40B4-BE49-F238E27FC236}">
                <a16:creationId xmlns:a16="http://schemas.microsoft.com/office/drawing/2014/main" id="{C9D549DD-26AF-49DA-B5A7-C5E1FDE72C39}"/>
              </a:ext>
            </a:extLst>
          </p:cNvPr>
          <p:cNvSpPr>
            <a:spLocks noGrp="1"/>
          </p:cNvSpPr>
          <p:nvPr>
            <p:ph idx="1"/>
          </p:nvPr>
        </p:nvSpPr>
        <p:spPr>
          <a:xfrm>
            <a:off x="208809" y="1068662"/>
            <a:ext cx="8594949" cy="5230753"/>
          </a:xfrm>
        </p:spPr>
        <p:txBody>
          <a:bodyPr/>
          <a:lstStyle/>
          <a:p>
            <a:r>
              <a:rPr lang="fr-FR" dirty="0">
                <a:latin typeface="Century Gothic" panose="020B0502020202020204" pitchFamily="34" charset="0"/>
              </a:rPr>
              <a:t>Cosmétique (directive 2003/15/CEE)</a:t>
            </a:r>
          </a:p>
          <a:p>
            <a:pPr lvl="1"/>
            <a:r>
              <a:rPr lang="fr-FR" dirty="0">
                <a:latin typeface="Century Gothic" panose="020B0502020202020204" pitchFamily="34" charset="0"/>
                <a:hlinkClick r:id="rId6"/>
              </a:rPr>
              <a:t>26 substances allergène</a:t>
            </a:r>
            <a:r>
              <a:rPr lang="fr-FR" dirty="0">
                <a:latin typeface="Century Gothic" panose="020B0502020202020204" pitchFamily="34" charset="0"/>
              </a:rPr>
              <a:t>s (mention obligatoire sur étiquette si) ex: linalol</a:t>
            </a:r>
          </a:p>
          <a:p>
            <a:pPr lvl="2"/>
            <a:r>
              <a:rPr lang="fr-FR" dirty="0">
                <a:latin typeface="Century Gothic" panose="020B0502020202020204" pitchFamily="34" charset="0"/>
              </a:rPr>
              <a:t>&gt; 0,001% dans les produits non rincés (lait corporel, crème visage...)</a:t>
            </a:r>
          </a:p>
          <a:p>
            <a:pPr lvl="2"/>
            <a:r>
              <a:rPr lang="fr-FR" dirty="0">
                <a:latin typeface="Century Gothic" panose="020B0502020202020204" pitchFamily="34" charset="0"/>
              </a:rPr>
              <a:t>&gt; 0,01% dans les produits rincés (gel douche, shampoing…)</a:t>
            </a:r>
          </a:p>
          <a:p>
            <a:pPr lvl="2"/>
            <a:endParaRPr lang="fr-FR" dirty="0">
              <a:latin typeface="Century Gothic" panose="020B0502020202020204" pitchFamily="34" charset="0"/>
            </a:endParaRPr>
          </a:p>
          <a:p>
            <a:pPr lvl="1"/>
            <a:r>
              <a:rPr lang="fr-FR" dirty="0">
                <a:latin typeface="Century Gothic" panose="020B0502020202020204" pitchFamily="34" charset="0"/>
              </a:rPr>
              <a:t>15 substances pouvant se retrouver dans HE</a:t>
            </a:r>
          </a:p>
          <a:p>
            <a:pPr lvl="2"/>
            <a:r>
              <a:rPr lang="fr-FR" dirty="0">
                <a:latin typeface="Century Gothic" panose="020B0502020202020204" pitchFamily="34" charset="0"/>
              </a:rPr>
              <a:t>Ex : Méthyl eugénol interdit dans les produits cosmétiques sauf </a:t>
            </a:r>
            <a:endParaRPr lang="fr-FR" dirty="0"/>
          </a:p>
          <a:p>
            <a:endParaRPr lang="fr-FR" dirty="0"/>
          </a:p>
          <a:p>
            <a:endParaRPr lang="fr-FR" dirty="0"/>
          </a:p>
        </p:txBody>
      </p:sp>
      <p:pic>
        <p:nvPicPr>
          <p:cNvPr id="4" name="Image 3">
            <a:extLst>
              <a:ext uri="{FF2B5EF4-FFF2-40B4-BE49-F238E27FC236}">
                <a16:creationId xmlns:a16="http://schemas.microsoft.com/office/drawing/2014/main" id="{C826741B-715D-4B6E-B4F9-D454A7615A73}"/>
              </a:ext>
            </a:extLst>
          </p:cNvPr>
          <p:cNvPicPr>
            <a:picLocks noChangeAspect="1"/>
          </p:cNvPicPr>
          <p:nvPr/>
        </p:nvPicPr>
        <p:blipFill>
          <a:blip r:embed="rId7"/>
          <a:stretch>
            <a:fillRect/>
          </a:stretch>
        </p:blipFill>
        <p:spPr>
          <a:xfrm>
            <a:off x="832318" y="4829074"/>
            <a:ext cx="7479363" cy="1748828"/>
          </a:xfrm>
          <a:prstGeom prst="rect">
            <a:avLst/>
          </a:prstGeom>
        </p:spPr>
      </p:pic>
    </p:spTree>
    <p:custDataLst>
      <p:tags r:id="rId1"/>
    </p:custDataLst>
    <p:extLst>
      <p:ext uri="{BB962C8B-B14F-4D97-AF65-F5344CB8AC3E}">
        <p14:creationId xmlns:p14="http://schemas.microsoft.com/office/powerpoint/2010/main" val="292358799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19</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 Définition &amp; Composition</a:t>
            </a:r>
          </a:p>
          <a:p>
            <a:pPr marL="1073150" indent="-457200">
              <a:buFont typeface="Arial" panose="020B0604020202020204" pitchFamily="34" charset="0"/>
              <a:buChar char="•"/>
            </a:pPr>
            <a:r>
              <a:rPr lang="fr-FR" sz="3600" dirty="0">
                <a:latin typeface="Century Gothic" panose="020B0502020202020204" pitchFamily="34" charset="0"/>
              </a:rPr>
              <a:t> 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Applications en agronomie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3172572"/>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64613606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216539"/>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457200" indent="-457200">
              <a:buFont typeface="Arial" panose="020B0604020202020204" pitchFamily="34" charset="0"/>
              <a:buChar char="•"/>
            </a:pPr>
            <a:r>
              <a:rPr lang="fr-FR" sz="2600" dirty="0">
                <a:latin typeface="Century Gothic" panose="020B0502020202020204" pitchFamily="34" charset="0"/>
              </a:rPr>
              <a:t>Historique</a:t>
            </a:r>
          </a:p>
          <a:p>
            <a:pPr marL="457200" indent="-457200">
              <a:buFont typeface="Arial" panose="020B0604020202020204" pitchFamily="34" charset="0"/>
              <a:buChar char="•"/>
            </a:pPr>
            <a:r>
              <a:rPr lang="fr-FR" sz="2600" dirty="0">
                <a:latin typeface="Century Gothic" panose="020B0502020202020204" pitchFamily="34" charset="0"/>
              </a:rPr>
              <a:t>Marché mondial</a:t>
            </a:r>
          </a:p>
          <a:p>
            <a:pPr marL="457200" indent="-457200">
              <a:buFont typeface="Arial" panose="020B0604020202020204" pitchFamily="34" charset="0"/>
              <a:buChar char="•"/>
            </a:pPr>
            <a:r>
              <a:rPr lang="fr-FR" sz="2600" dirty="0">
                <a:latin typeface="Century Gothic" panose="020B0502020202020204" pitchFamily="34" charset="0"/>
              </a:rPr>
              <a:t>Législation </a:t>
            </a:r>
          </a:p>
          <a:p>
            <a:pPr marL="457200" indent="-457200">
              <a:buFont typeface="Arial" panose="020B0604020202020204" pitchFamily="34" charset="0"/>
              <a:buChar char="•"/>
            </a:pPr>
            <a:r>
              <a:rPr lang="fr-FR" sz="2600" dirty="0">
                <a:latin typeface="Century Gothic" panose="020B0502020202020204" pitchFamily="34" charset="0"/>
              </a:rPr>
              <a:t>Définition &amp; Composition</a:t>
            </a:r>
          </a:p>
          <a:p>
            <a:pPr marL="457200" indent="-457200">
              <a:buFont typeface="Arial" panose="020B0604020202020204" pitchFamily="34" charset="0"/>
              <a:buChar char="•"/>
            </a:pPr>
            <a:r>
              <a:rPr lang="fr-FR" sz="2600" dirty="0">
                <a:latin typeface="Century Gothic" panose="020B0502020202020204" pitchFamily="34" charset="0"/>
              </a:rPr>
              <a:t>Méthodes d’Extraction </a:t>
            </a:r>
          </a:p>
          <a:p>
            <a:pPr marL="457200" indent="-457200">
              <a:buFont typeface="Arial" panose="020B0604020202020204" pitchFamily="34" charset="0"/>
              <a:buChar char="•"/>
            </a:pPr>
            <a:r>
              <a:rPr lang="fr-FR" sz="2600" dirty="0">
                <a:latin typeface="Century Gothic" panose="020B0502020202020204" pitchFamily="34" charset="0"/>
              </a:rPr>
              <a:t>Caractérisation</a:t>
            </a:r>
            <a:r>
              <a:rPr lang="tr-TR" sz="2600" dirty="0">
                <a:solidFill>
                  <a:prstClr val="black"/>
                </a:solidFill>
                <a:latin typeface="Century Gothic" panose="020B0502020202020204" pitchFamily="34" charset="0"/>
                <a:cs typeface="Arial" panose="020B0604020202020204" pitchFamily="34" charset="0"/>
              </a:rPr>
              <a:t>  </a:t>
            </a:r>
            <a:endParaRPr lang="fr-FR" sz="2600" dirty="0">
              <a:solidFill>
                <a:prstClr val="black"/>
              </a:solidFill>
              <a:latin typeface="Century Gothic" panose="020B0502020202020204" pitchFamily="34" charset="0"/>
              <a:cs typeface="Arial" panose="020B0604020202020204" pitchFamily="34" charset="0"/>
            </a:endParaRPr>
          </a:p>
          <a:p>
            <a:pPr marL="457200" indent="-457200">
              <a:buFont typeface="Arial" panose="020B0604020202020204" pitchFamily="34" charset="0"/>
              <a:buChar char="•"/>
            </a:pPr>
            <a:r>
              <a:rPr lang="fr-FR" sz="2600" dirty="0">
                <a:solidFill>
                  <a:prstClr val="black"/>
                </a:solidFill>
                <a:latin typeface="Century Gothic" panose="020B0502020202020204" pitchFamily="34" charset="0"/>
                <a:cs typeface="Arial" panose="020B0604020202020204" pitchFamily="34" charset="0"/>
              </a:rPr>
              <a:t>Applications en agronomie</a:t>
            </a:r>
          </a:p>
          <a:p>
            <a:pPr marL="457200" indent="-457200">
              <a:buFont typeface="Arial" panose="020B0604020202020204" pitchFamily="34" charset="0"/>
              <a:buChar char="•"/>
            </a:pPr>
            <a:r>
              <a:rPr lang="fr-FR" sz="2600" dirty="0">
                <a:solidFill>
                  <a:prstClr val="black"/>
                </a:solidFill>
                <a:latin typeface="Century Gothic" panose="020B0502020202020204" pitchFamily="34" charset="0"/>
                <a:cs typeface="Arial" panose="020B0604020202020204" pitchFamily="34" charset="0"/>
              </a:rPr>
              <a:t>En recherche contre </a:t>
            </a:r>
            <a:r>
              <a:rPr lang="fr-FR" sz="2600">
                <a:solidFill>
                  <a:prstClr val="black"/>
                </a:solidFill>
                <a:latin typeface="Century Gothic" panose="020B0502020202020204" pitchFamily="34" charset="0"/>
                <a:cs typeface="Arial" panose="020B0604020202020204" pitchFamily="34" charset="0"/>
              </a:rPr>
              <a:t>le cancer</a:t>
            </a:r>
            <a:endParaRPr lang="fr-FR" sz="2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Tree>
    <p:custDataLst>
      <p:tags r:id="rId1"/>
    </p:custDataLst>
    <p:extLst>
      <p:ext uri="{BB962C8B-B14F-4D97-AF65-F5344CB8AC3E}">
        <p14:creationId xmlns:p14="http://schemas.microsoft.com/office/powerpoint/2010/main" val="333223171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20</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Définition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6" name="Espace réservé du contenu 2">
            <a:extLst>
              <a:ext uri="{FF2B5EF4-FFF2-40B4-BE49-F238E27FC236}">
                <a16:creationId xmlns:a16="http://schemas.microsoft.com/office/drawing/2014/main" id="{77A04EBF-DD6A-4322-8BF7-7CAB968521FC}"/>
              </a:ext>
            </a:extLst>
          </p:cNvPr>
          <p:cNvSpPr>
            <a:spLocks noGrp="1"/>
          </p:cNvSpPr>
          <p:nvPr>
            <p:ph idx="1"/>
          </p:nvPr>
        </p:nvSpPr>
        <p:spPr>
          <a:xfrm>
            <a:off x="452285" y="1087120"/>
            <a:ext cx="8079120" cy="5331265"/>
          </a:xfrm>
        </p:spPr>
        <p:txBody>
          <a:bodyPr/>
          <a:lstStyle/>
          <a:p>
            <a:r>
              <a:rPr lang="fr-BE" b="1" u="sng" dirty="0">
                <a:solidFill>
                  <a:schemeClr val="accent3">
                    <a:lumMod val="75000"/>
                  </a:schemeClr>
                </a:solidFill>
                <a:latin typeface="Times New Roman" pitchFamily="18" charset="0"/>
                <a:cs typeface="Times New Roman" pitchFamily="18" charset="0"/>
              </a:rPr>
              <a:t>ISO 9235.2</a:t>
            </a:r>
          </a:p>
          <a:p>
            <a:pPr marL="0" indent="0">
              <a:buNone/>
            </a:pPr>
            <a:r>
              <a:rPr lang="fr-BE" i="1" dirty="0">
                <a:latin typeface="Times New Roman" pitchFamily="18" charset="0"/>
                <a:cs typeface="Times New Roman" pitchFamily="18" charset="0"/>
              </a:rPr>
              <a:t>« Produit obtenu au départ d’une matière première végétale soit par </a:t>
            </a:r>
            <a:r>
              <a:rPr lang="fr-BE" i="1" dirty="0" err="1">
                <a:latin typeface="Times New Roman" pitchFamily="18" charset="0"/>
                <a:cs typeface="Times New Roman" pitchFamily="18" charset="0"/>
              </a:rPr>
              <a:t>hydrodistillation</a:t>
            </a:r>
            <a:r>
              <a:rPr lang="fr-BE" i="1" dirty="0">
                <a:latin typeface="Times New Roman" pitchFamily="18" charset="0"/>
                <a:cs typeface="Times New Roman" pitchFamily="18" charset="0"/>
              </a:rPr>
              <a:t> ou distillation à la vapeur d’eau, soit par procédé mécanique par pressage de l’épicarpe des Citrus, soit par distillation sèche »</a:t>
            </a:r>
          </a:p>
          <a:p>
            <a:pPr marL="0" indent="0">
              <a:buNone/>
            </a:pPr>
            <a:r>
              <a:rPr lang="fr-BE" dirty="0">
                <a:latin typeface="Times New Roman" pitchFamily="18" charset="0"/>
                <a:cs typeface="Times New Roman" pitchFamily="18" charset="0"/>
              </a:rPr>
              <a:t>« </a:t>
            </a:r>
            <a:r>
              <a:rPr lang="fr-BE" i="1" dirty="0">
                <a:latin typeface="Times New Roman" pitchFamily="18" charset="0"/>
                <a:cs typeface="Times New Roman" pitchFamily="18" charset="0"/>
              </a:rPr>
              <a:t>…peut avoir subi des traitements physiques (par exemple : </a:t>
            </a:r>
            <a:r>
              <a:rPr lang="fr-BE" i="1" dirty="0" err="1">
                <a:latin typeface="Times New Roman" pitchFamily="18" charset="0"/>
                <a:cs typeface="Times New Roman" pitchFamily="18" charset="0"/>
              </a:rPr>
              <a:t>re-distillation</a:t>
            </a:r>
            <a:r>
              <a:rPr lang="fr-BE" i="1" dirty="0">
                <a:latin typeface="Times New Roman" pitchFamily="18" charset="0"/>
                <a:cs typeface="Times New Roman" pitchFamily="18" charset="0"/>
              </a:rPr>
              <a:t>, aération) qui n’impliquent pas des changements significatifs de la composition de départ</a:t>
            </a:r>
            <a:r>
              <a:rPr lang="fr-BE" dirty="0">
                <a:latin typeface="Times New Roman" pitchFamily="18" charset="0"/>
                <a:cs typeface="Times New Roman" pitchFamily="18" charset="0"/>
              </a:rPr>
              <a:t> » </a:t>
            </a:r>
          </a:p>
          <a:p>
            <a:pPr marL="0" indent="0">
              <a:buNone/>
            </a:pPr>
            <a:endParaRPr lang="fr-BE" dirty="0">
              <a:latin typeface="Times New Roman" pitchFamily="18" charset="0"/>
              <a:cs typeface="Times New Roman" pitchFamily="18" charset="0"/>
            </a:endParaRPr>
          </a:p>
          <a:p>
            <a:pPr marL="0" indent="0">
              <a:buNone/>
            </a:pPr>
            <a:endParaRPr lang="fr-BE" dirty="0">
              <a:latin typeface="Times New Roman" pitchFamily="18" charset="0"/>
              <a:cs typeface="Times New Roman" pitchFamily="18" charset="0"/>
            </a:endParaRPr>
          </a:p>
          <a:p>
            <a:pPr marL="0" indent="0">
              <a:buNone/>
            </a:pPr>
            <a:endParaRPr lang="fr-FR" dirty="0"/>
          </a:p>
        </p:txBody>
      </p:sp>
    </p:spTree>
    <p:custDataLst>
      <p:tags r:id="rId1"/>
    </p:custDataLst>
    <p:extLst>
      <p:ext uri="{BB962C8B-B14F-4D97-AF65-F5344CB8AC3E}">
        <p14:creationId xmlns:p14="http://schemas.microsoft.com/office/powerpoint/2010/main" val="239902812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21</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Terminologie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1" name="Espace réservé du contenu 3">
            <a:extLst>
              <a:ext uri="{FF2B5EF4-FFF2-40B4-BE49-F238E27FC236}">
                <a16:creationId xmlns:a16="http://schemas.microsoft.com/office/drawing/2014/main" id="{338C194B-4DB6-44E1-AB13-D858302DEB08}"/>
              </a:ext>
            </a:extLst>
          </p:cNvPr>
          <p:cNvPicPr>
            <a:picLocks noGrp="1" noChangeAspect="1"/>
          </p:cNvPicPr>
          <p:nvPr>
            <p:ph idx="1"/>
          </p:nvPr>
        </p:nvPicPr>
        <p:blipFill>
          <a:blip r:embed="rId6"/>
          <a:stretch>
            <a:fillRect/>
          </a:stretch>
        </p:blipFill>
        <p:spPr>
          <a:xfrm>
            <a:off x="1178561" y="949168"/>
            <a:ext cx="6938986" cy="5502956"/>
          </a:xfrm>
          <a:prstGeom prst="rect">
            <a:avLst/>
          </a:prstGeom>
        </p:spPr>
      </p:pic>
      <p:sp>
        <p:nvSpPr>
          <p:cNvPr id="12" name="ZoneTexte 11">
            <a:extLst>
              <a:ext uri="{FF2B5EF4-FFF2-40B4-BE49-F238E27FC236}">
                <a16:creationId xmlns:a16="http://schemas.microsoft.com/office/drawing/2014/main" id="{72124C8B-96A3-4699-B8D9-B105C654479D}"/>
              </a:ext>
            </a:extLst>
          </p:cNvPr>
          <p:cNvSpPr txBox="1"/>
          <p:nvPr/>
        </p:nvSpPr>
        <p:spPr>
          <a:xfrm>
            <a:off x="126190" y="6451119"/>
            <a:ext cx="2787032" cy="369332"/>
          </a:xfrm>
          <a:prstGeom prst="rect">
            <a:avLst/>
          </a:prstGeom>
          <a:noFill/>
        </p:spPr>
        <p:txBody>
          <a:bodyPr wrap="square" rtlCol="0">
            <a:spAutoFit/>
          </a:bodyPr>
          <a:lstStyle/>
          <a:p>
            <a:r>
              <a:rPr lang="fr-FR" i="1" dirty="0"/>
              <a:t>Source : Perron 1992</a:t>
            </a:r>
          </a:p>
        </p:txBody>
      </p:sp>
    </p:spTree>
    <p:custDataLst>
      <p:tags r:id="rId1"/>
    </p:custDataLst>
    <p:extLst>
      <p:ext uri="{BB962C8B-B14F-4D97-AF65-F5344CB8AC3E}">
        <p14:creationId xmlns:p14="http://schemas.microsoft.com/office/powerpoint/2010/main" val="80413525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22</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Composition complexe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6" name="Rectangle 3">
            <a:extLst>
              <a:ext uri="{FF2B5EF4-FFF2-40B4-BE49-F238E27FC236}">
                <a16:creationId xmlns:a16="http://schemas.microsoft.com/office/drawing/2014/main" id="{65F6B1D2-F2C1-4425-A6D3-F8BC2E9D377E}"/>
              </a:ext>
            </a:extLst>
          </p:cNvPr>
          <p:cNvSpPr txBox="1">
            <a:spLocks noChangeArrowheads="1"/>
          </p:cNvSpPr>
          <p:nvPr/>
        </p:nvSpPr>
        <p:spPr>
          <a:xfrm>
            <a:off x="0" y="1234214"/>
            <a:ext cx="5265116" cy="4876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fr-BE" altLang="fr-FR" sz="2400" dirty="0">
                <a:latin typeface="Century Gothic" panose="020B0502020202020204" pitchFamily="34" charset="0"/>
              </a:rPr>
              <a:t>ex: HE lavande plus de 250 composés </a:t>
            </a:r>
          </a:p>
          <a:p>
            <a:pPr>
              <a:lnSpc>
                <a:spcPct val="80000"/>
              </a:lnSpc>
              <a:buFontTx/>
              <a:buNone/>
            </a:pPr>
            <a:r>
              <a:rPr lang="fr-BE" altLang="fr-FR" sz="2400" dirty="0">
                <a:latin typeface="Century Gothic" panose="020B0502020202020204" pitchFamily="34" charset="0"/>
              </a:rPr>
              <a:t>	- acides</a:t>
            </a:r>
          </a:p>
          <a:p>
            <a:pPr>
              <a:lnSpc>
                <a:spcPct val="80000"/>
              </a:lnSpc>
              <a:buFontTx/>
              <a:buNone/>
            </a:pPr>
            <a:r>
              <a:rPr lang="fr-BE" altLang="fr-FR" sz="2400" dirty="0">
                <a:latin typeface="Century Gothic" panose="020B0502020202020204" pitchFamily="34" charset="0"/>
              </a:rPr>
              <a:t>	- alcools</a:t>
            </a:r>
          </a:p>
          <a:p>
            <a:pPr>
              <a:lnSpc>
                <a:spcPct val="80000"/>
              </a:lnSpc>
              <a:buFontTx/>
              <a:buNone/>
            </a:pPr>
            <a:r>
              <a:rPr lang="fr-BE" altLang="fr-FR" sz="2400" dirty="0">
                <a:latin typeface="Century Gothic" panose="020B0502020202020204" pitchFamily="34" charset="0"/>
              </a:rPr>
              <a:t>	- cétones</a:t>
            </a:r>
          </a:p>
          <a:p>
            <a:pPr>
              <a:lnSpc>
                <a:spcPct val="80000"/>
              </a:lnSpc>
              <a:buFontTx/>
              <a:buNone/>
            </a:pPr>
            <a:r>
              <a:rPr lang="fr-BE" altLang="fr-FR" sz="2400" dirty="0">
                <a:latin typeface="Century Gothic" panose="020B0502020202020204" pitchFamily="34" charset="0"/>
              </a:rPr>
              <a:t>	- esters</a:t>
            </a:r>
          </a:p>
          <a:p>
            <a:pPr>
              <a:lnSpc>
                <a:spcPct val="80000"/>
              </a:lnSpc>
              <a:buFontTx/>
              <a:buNone/>
            </a:pPr>
            <a:r>
              <a:rPr lang="fr-BE" altLang="fr-FR" sz="2400" dirty="0">
                <a:latin typeface="Century Gothic" panose="020B0502020202020204" pitchFamily="34" charset="0"/>
              </a:rPr>
              <a:t>	- composés soufrés/azotés </a:t>
            </a:r>
          </a:p>
          <a:p>
            <a:pPr>
              <a:lnSpc>
                <a:spcPct val="80000"/>
              </a:lnSpc>
              <a:buFontTx/>
              <a:buNone/>
            </a:pPr>
            <a:endParaRPr lang="fr-BE" altLang="fr-FR" sz="2400" dirty="0">
              <a:latin typeface="Century Gothic" panose="020B0502020202020204" pitchFamily="34" charset="0"/>
            </a:endParaRPr>
          </a:p>
          <a:p>
            <a:pPr>
              <a:lnSpc>
                <a:spcPct val="80000"/>
              </a:lnSpc>
              <a:buFontTx/>
              <a:buNone/>
            </a:pPr>
            <a:r>
              <a:rPr lang="fr-BE" altLang="fr-FR" sz="2000" dirty="0">
                <a:latin typeface="Century Gothic" panose="020B0502020202020204" pitchFamily="34" charset="0"/>
              </a:rPr>
              <a:t>	</a:t>
            </a:r>
            <a:r>
              <a:rPr lang="fr-BE" altLang="fr-FR" sz="2400" dirty="0">
                <a:latin typeface="Century Gothic" panose="020B0502020202020204" pitchFamily="34" charset="0"/>
              </a:rPr>
              <a:t>Mais surtout </a:t>
            </a:r>
            <a:r>
              <a:rPr lang="fr-BE" altLang="fr-FR" sz="2400" b="1" dirty="0">
                <a:latin typeface="Century Gothic" panose="020B0502020202020204" pitchFamily="34" charset="0"/>
              </a:rPr>
              <a:t>terpènes</a:t>
            </a:r>
            <a:r>
              <a:rPr lang="fr-BE" altLang="fr-FR" sz="2400" dirty="0">
                <a:latin typeface="Century Gothic" panose="020B0502020202020204" pitchFamily="34" charset="0"/>
              </a:rPr>
              <a:t> ! Dérivé isoprène</a:t>
            </a:r>
          </a:p>
          <a:p>
            <a:pPr>
              <a:lnSpc>
                <a:spcPct val="80000"/>
              </a:lnSpc>
              <a:buFontTx/>
              <a:buNone/>
            </a:pPr>
            <a:endParaRPr lang="fr-BE" altLang="fr-FR" dirty="0">
              <a:latin typeface="Century Gothic" panose="020B0502020202020204" pitchFamily="34" charset="0"/>
            </a:endParaRPr>
          </a:p>
          <a:p>
            <a:pPr>
              <a:lnSpc>
                <a:spcPct val="80000"/>
              </a:lnSpc>
              <a:buFontTx/>
              <a:buNone/>
            </a:pPr>
            <a:r>
              <a:rPr lang="fr-BE" altLang="fr-FR" sz="1800" dirty="0">
                <a:latin typeface="Century Gothic" panose="020B0502020202020204" pitchFamily="34" charset="0"/>
              </a:rPr>
              <a:t>	</a:t>
            </a:r>
          </a:p>
          <a:p>
            <a:pPr>
              <a:lnSpc>
                <a:spcPct val="80000"/>
              </a:lnSpc>
              <a:buFontTx/>
              <a:buNone/>
            </a:pPr>
            <a:endParaRPr lang="fr-BE" altLang="fr-FR" sz="18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a:p>
            <a:pPr lvl="1">
              <a:lnSpc>
                <a:spcPct val="80000"/>
              </a:lnSpc>
            </a:pPr>
            <a:endParaRPr lang="fr-BE" altLang="fr-FR" sz="1200" dirty="0">
              <a:latin typeface="Century Gothic" panose="020B0502020202020204" pitchFamily="34" charset="0"/>
            </a:endParaRPr>
          </a:p>
        </p:txBody>
      </p:sp>
      <p:sp>
        <p:nvSpPr>
          <p:cNvPr id="17" name="Espace réservé du contenu 1">
            <a:extLst>
              <a:ext uri="{FF2B5EF4-FFF2-40B4-BE49-F238E27FC236}">
                <a16:creationId xmlns:a16="http://schemas.microsoft.com/office/drawing/2014/main" id="{5FD97B60-B9D9-4290-9EB0-F9D77238DCF9}"/>
              </a:ext>
            </a:extLst>
          </p:cNvPr>
          <p:cNvSpPr txBox="1">
            <a:spLocks/>
          </p:cNvSpPr>
          <p:nvPr/>
        </p:nvSpPr>
        <p:spPr>
          <a:xfrm>
            <a:off x="5037941" y="1145578"/>
            <a:ext cx="4106059" cy="4756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latin typeface="Century Gothic" panose="020B0502020202020204" pitchFamily="34" charset="0"/>
              </a:rPr>
              <a:t>Monoterpènes (C10)</a:t>
            </a: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endParaRPr lang="fr-FR" sz="2400" dirty="0">
              <a:latin typeface="Century Gothic" panose="020B0502020202020204" pitchFamily="34" charset="0"/>
            </a:endParaRPr>
          </a:p>
          <a:p>
            <a:r>
              <a:rPr lang="fr-FR" sz="2400" dirty="0">
                <a:latin typeface="Century Gothic" panose="020B0502020202020204" pitchFamily="34" charset="0"/>
              </a:rPr>
              <a:t>Sesquiterpènes (C15)</a:t>
            </a:r>
          </a:p>
        </p:txBody>
      </p:sp>
      <p:pic>
        <p:nvPicPr>
          <p:cNvPr id="18" name="Picture 6" descr="Ilip007">
            <a:extLst>
              <a:ext uri="{FF2B5EF4-FFF2-40B4-BE49-F238E27FC236}">
                <a16:creationId xmlns:a16="http://schemas.microsoft.com/office/drawing/2014/main" id="{0E05A608-A992-4881-B2B1-296D46F25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04774" y="5292625"/>
            <a:ext cx="1962554" cy="1401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7" descr="Ilip010">
            <a:extLst>
              <a:ext uri="{FF2B5EF4-FFF2-40B4-BE49-F238E27FC236}">
                <a16:creationId xmlns:a16="http://schemas.microsoft.com/office/drawing/2014/main" id="{F6DA0F2C-212A-4D14-858B-305C4B6C0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668344" y="1825511"/>
            <a:ext cx="2124170" cy="167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1" descr="Ilip018">
            <a:extLst>
              <a:ext uri="{FF2B5EF4-FFF2-40B4-BE49-F238E27FC236}">
                <a16:creationId xmlns:a16="http://schemas.microsoft.com/office/drawing/2014/main" id="{7D02EFAC-337D-4092-8109-1BA14BF2AB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077" y="4674674"/>
            <a:ext cx="2213437" cy="1760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7BEF5597-0724-4CFF-BBDF-C69256757074}"/>
              </a:ext>
            </a:extLst>
          </p:cNvPr>
          <p:cNvSpPr txBox="1"/>
          <p:nvPr/>
        </p:nvSpPr>
        <p:spPr>
          <a:xfrm>
            <a:off x="7631241" y="2104603"/>
            <a:ext cx="1512759" cy="830997"/>
          </a:xfrm>
          <a:prstGeom prst="rect">
            <a:avLst/>
          </a:prstGeom>
          <a:noFill/>
        </p:spPr>
        <p:txBody>
          <a:bodyPr wrap="square" rtlCol="0">
            <a:spAutoFit/>
          </a:bodyPr>
          <a:lstStyle/>
          <a:p>
            <a:pPr algn="ctr"/>
            <a:r>
              <a:rPr lang="fr-FR" sz="2400" dirty="0">
                <a:latin typeface="Century Gothic" panose="020B0502020202020204" pitchFamily="34" charset="0"/>
              </a:rPr>
              <a:t>Très volatil</a:t>
            </a:r>
          </a:p>
        </p:txBody>
      </p:sp>
      <p:sp>
        <p:nvSpPr>
          <p:cNvPr id="22" name="ZoneTexte 21">
            <a:extLst>
              <a:ext uri="{FF2B5EF4-FFF2-40B4-BE49-F238E27FC236}">
                <a16:creationId xmlns:a16="http://schemas.microsoft.com/office/drawing/2014/main" id="{5BD97D8E-77EB-4EF1-80AE-47407870CC83}"/>
              </a:ext>
            </a:extLst>
          </p:cNvPr>
          <p:cNvSpPr txBox="1"/>
          <p:nvPr/>
        </p:nvSpPr>
        <p:spPr>
          <a:xfrm>
            <a:off x="7516466" y="5296886"/>
            <a:ext cx="1512759" cy="461665"/>
          </a:xfrm>
          <a:prstGeom prst="rect">
            <a:avLst/>
          </a:prstGeom>
          <a:noFill/>
        </p:spPr>
        <p:txBody>
          <a:bodyPr wrap="square" rtlCol="0">
            <a:spAutoFit/>
          </a:bodyPr>
          <a:lstStyle/>
          <a:p>
            <a:pPr algn="ctr"/>
            <a:r>
              <a:rPr lang="fr-FR" sz="2400" dirty="0">
                <a:latin typeface="Century Gothic" panose="020B0502020202020204" pitchFamily="34" charset="0"/>
              </a:rPr>
              <a:t>Volatil</a:t>
            </a:r>
          </a:p>
        </p:txBody>
      </p:sp>
    </p:spTree>
    <p:custDataLst>
      <p:tags r:id="rId1"/>
    </p:custDataLst>
    <p:extLst>
      <p:ext uri="{BB962C8B-B14F-4D97-AF65-F5344CB8AC3E}">
        <p14:creationId xmlns:p14="http://schemas.microsoft.com/office/powerpoint/2010/main" val="429378712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23</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err="1">
                <a:latin typeface="Century Gothic" panose="020B0502020202020204" pitchFamily="34" charset="0"/>
              </a:rPr>
              <a:t>Chémotype</a:t>
            </a:r>
            <a:r>
              <a:rPr lang="fr-BE" sz="2800" b="1" dirty="0">
                <a:latin typeface="Century Gothic" panose="020B0502020202020204" pitchFamily="34" charset="0"/>
              </a:rPr>
              <a:t>, importance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3" name="Espace réservé du contenu 2">
            <a:extLst>
              <a:ext uri="{FF2B5EF4-FFF2-40B4-BE49-F238E27FC236}">
                <a16:creationId xmlns:a16="http://schemas.microsoft.com/office/drawing/2014/main" id="{7395DA59-5EE0-487D-9A0E-714B2717BD1A}"/>
              </a:ext>
            </a:extLst>
          </p:cNvPr>
          <p:cNvSpPr>
            <a:spLocks noGrp="1"/>
          </p:cNvSpPr>
          <p:nvPr>
            <p:ph idx="1"/>
          </p:nvPr>
        </p:nvSpPr>
        <p:spPr>
          <a:xfrm>
            <a:off x="115789" y="1200992"/>
            <a:ext cx="8803759" cy="5037974"/>
          </a:xfrm>
        </p:spPr>
        <p:txBody>
          <a:bodyPr>
            <a:normAutofit/>
          </a:bodyPr>
          <a:lstStyle/>
          <a:p>
            <a:pPr marL="0" indent="0">
              <a:buNone/>
            </a:pPr>
            <a:r>
              <a:rPr lang="fr-BE" altLang="fr-FR" sz="2400" u="sng" dirty="0" err="1">
                <a:latin typeface="Century Gothic" panose="020B0502020202020204" pitchFamily="34" charset="0"/>
              </a:rPr>
              <a:t>Chémotype</a:t>
            </a:r>
            <a:r>
              <a:rPr lang="fr-BE" altLang="fr-FR" sz="2400" u="sng" dirty="0">
                <a:latin typeface="Century Gothic" panose="020B0502020202020204" pitchFamily="34" charset="0"/>
              </a:rPr>
              <a:t>:</a:t>
            </a:r>
            <a:r>
              <a:rPr lang="fr-BE" altLang="fr-FR" sz="2400" dirty="0">
                <a:latin typeface="Century Gothic" panose="020B0502020202020204" pitchFamily="34" charset="0"/>
              </a:rPr>
              <a:t> même espèce botanique mais composition ≠ </a:t>
            </a:r>
            <a:r>
              <a:rPr lang="fr-BE" altLang="fr-FR" sz="2000" dirty="0">
                <a:latin typeface="Century Gothic" panose="020B0502020202020204" pitchFamily="34" charset="0"/>
              </a:rPr>
              <a:t>Ex : Thym</a:t>
            </a:r>
          </a:p>
          <a:p>
            <a:pPr lvl="1"/>
            <a:endParaRPr lang="fr-BE" altLang="fr-FR" sz="2000" dirty="0">
              <a:latin typeface="Century Gothic" panose="020B0502020202020204" pitchFamily="34" charset="0"/>
            </a:endParaRPr>
          </a:p>
          <a:p>
            <a:pPr marL="457200" lvl="1" indent="0">
              <a:buNone/>
            </a:pPr>
            <a:r>
              <a:rPr lang="fr-BE" altLang="fr-FR" sz="2000" dirty="0">
                <a:latin typeface="Century Gothic" panose="020B0502020202020204" pitchFamily="34" charset="0"/>
              </a:rPr>
              <a:t>Plus de 7 </a:t>
            </a:r>
            <a:r>
              <a:rPr lang="fr-BE" altLang="fr-FR" sz="2000" dirty="0" err="1">
                <a:latin typeface="Century Gothic" panose="020B0502020202020204" pitchFamily="34" charset="0"/>
              </a:rPr>
              <a:t>chémotypes</a:t>
            </a:r>
            <a:endParaRPr lang="fr-BE" altLang="fr-FR" sz="2000" dirty="0">
              <a:latin typeface="Century Gothic" panose="020B0502020202020204" pitchFamily="34" charset="0"/>
            </a:endParaRPr>
          </a:p>
          <a:p>
            <a:pPr marL="914400" lvl="1" indent="-457200">
              <a:buFont typeface="+mj-lt"/>
              <a:buAutoNum type="arabicPeriod"/>
            </a:pPr>
            <a:r>
              <a:rPr lang="fr-BE" sz="2000" dirty="0" err="1">
                <a:latin typeface="Century Gothic" panose="020B0502020202020204" pitchFamily="34" charset="0"/>
              </a:rPr>
              <a:t>Linalol</a:t>
            </a:r>
            <a:endParaRPr lang="fr-BE" sz="2000" dirty="0">
              <a:latin typeface="Century Gothic" panose="020B0502020202020204" pitchFamily="34" charset="0"/>
            </a:endParaRPr>
          </a:p>
          <a:p>
            <a:pPr marL="914400" lvl="1" indent="-457200">
              <a:buFont typeface="+mj-lt"/>
              <a:buAutoNum type="arabicPeriod"/>
            </a:pPr>
            <a:r>
              <a:rPr lang="fr-BE" sz="2000" dirty="0">
                <a:latin typeface="Century Gothic" panose="020B0502020202020204" pitchFamily="34" charset="0"/>
              </a:rPr>
              <a:t>Géraniol</a:t>
            </a:r>
          </a:p>
          <a:p>
            <a:pPr marL="914400" lvl="1" indent="-457200">
              <a:buFont typeface="+mj-lt"/>
              <a:buAutoNum type="arabicPeriod"/>
            </a:pPr>
            <a:r>
              <a:rPr lang="fr-BE" sz="2000" dirty="0">
                <a:latin typeface="Century Gothic" panose="020B0502020202020204" pitchFamily="34" charset="0"/>
              </a:rPr>
              <a:t>Thymol</a:t>
            </a:r>
          </a:p>
          <a:p>
            <a:pPr marL="914400" lvl="1" indent="-457200">
              <a:buFont typeface="+mj-lt"/>
              <a:buAutoNum type="arabicPeriod"/>
            </a:pPr>
            <a:r>
              <a:rPr lang="fr-BE" sz="2000" dirty="0" err="1">
                <a:latin typeface="Century Gothic" panose="020B0502020202020204" pitchFamily="34" charset="0"/>
              </a:rPr>
              <a:t>Thujanol</a:t>
            </a:r>
            <a:endParaRPr lang="fr-BE" sz="2000" dirty="0">
              <a:latin typeface="Century Gothic" panose="020B0502020202020204" pitchFamily="34" charset="0"/>
            </a:endParaRPr>
          </a:p>
          <a:p>
            <a:pPr marL="914400" lvl="1" indent="-457200">
              <a:buFont typeface="+mj-lt"/>
              <a:buAutoNum type="arabicPeriod"/>
            </a:pPr>
            <a:r>
              <a:rPr lang="fr-BE" sz="2000" i="1" dirty="0" err="1">
                <a:latin typeface="Century Gothic" panose="020B0502020202020204" pitchFamily="34" charset="0"/>
              </a:rPr>
              <a:t>Carvacrol</a:t>
            </a:r>
            <a:endParaRPr lang="fr-BE" sz="2000" i="1" dirty="0">
              <a:latin typeface="Century Gothic" panose="020B0502020202020204" pitchFamily="34" charset="0"/>
            </a:endParaRPr>
          </a:p>
          <a:p>
            <a:pPr marL="914400" lvl="1" indent="-457200">
              <a:buFont typeface="+mj-lt"/>
              <a:buAutoNum type="arabicPeriod"/>
            </a:pPr>
            <a:r>
              <a:rPr lang="fr-BE" sz="2000" i="1" dirty="0">
                <a:latin typeface="Century Gothic" panose="020B0502020202020204" pitchFamily="34" charset="0"/>
              </a:rPr>
              <a:t>α-terpinéol</a:t>
            </a:r>
          </a:p>
          <a:p>
            <a:pPr marL="914400" lvl="1" indent="-457200">
              <a:buFont typeface="+mj-lt"/>
              <a:buAutoNum type="arabicPeriod"/>
            </a:pPr>
            <a:r>
              <a:rPr lang="fr-BE" sz="2000" i="1" dirty="0">
                <a:latin typeface="Century Gothic" panose="020B0502020202020204" pitchFamily="34" charset="0"/>
              </a:rPr>
              <a:t>Hydrate de </a:t>
            </a:r>
            <a:r>
              <a:rPr lang="fr-BE" sz="2000" i="1" dirty="0" err="1">
                <a:latin typeface="Century Gothic" panose="020B0502020202020204" pitchFamily="34" charset="0"/>
              </a:rPr>
              <a:t>sabinène</a:t>
            </a:r>
            <a:endParaRPr lang="fr-FR" sz="2000" i="1" dirty="0">
              <a:latin typeface="Century Gothic" panose="020B0502020202020204" pitchFamily="34" charset="0"/>
            </a:endParaRPr>
          </a:p>
        </p:txBody>
      </p:sp>
      <p:pic>
        <p:nvPicPr>
          <p:cNvPr id="24" name="Image 23">
            <a:extLst>
              <a:ext uri="{FF2B5EF4-FFF2-40B4-BE49-F238E27FC236}">
                <a16:creationId xmlns:a16="http://schemas.microsoft.com/office/drawing/2014/main" id="{5DBB6F6C-888B-47D1-AB63-6EA7E006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4542" y="2174430"/>
            <a:ext cx="4906816" cy="3971454"/>
          </a:xfrm>
          <a:prstGeom prst="rect">
            <a:avLst/>
          </a:prstGeom>
        </p:spPr>
      </p:pic>
      <p:sp>
        <p:nvSpPr>
          <p:cNvPr id="2" name="ZoneTexte 1">
            <a:extLst>
              <a:ext uri="{FF2B5EF4-FFF2-40B4-BE49-F238E27FC236}">
                <a16:creationId xmlns:a16="http://schemas.microsoft.com/office/drawing/2014/main" id="{A95AC5A9-D9F6-4570-B54D-3F3B12E30985}"/>
              </a:ext>
            </a:extLst>
          </p:cNvPr>
          <p:cNvSpPr txBox="1"/>
          <p:nvPr/>
        </p:nvSpPr>
        <p:spPr>
          <a:xfrm>
            <a:off x="831975" y="5685975"/>
            <a:ext cx="3569904" cy="461665"/>
          </a:xfrm>
          <a:prstGeom prst="rect">
            <a:avLst/>
          </a:prstGeom>
          <a:noFill/>
        </p:spPr>
        <p:txBody>
          <a:bodyPr wrap="square" rtlCol="0">
            <a:spAutoFit/>
          </a:bodyPr>
          <a:lstStyle/>
          <a:p>
            <a:r>
              <a:rPr lang="fr-FR" sz="2400" dirty="0">
                <a:latin typeface="Century Gothic" panose="020B0502020202020204" pitchFamily="34" charset="0"/>
              </a:rPr>
              <a:t>Activité  &amp; Toxicité</a:t>
            </a:r>
          </a:p>
        </p:txBody>
      </p:sp>
      <p:sp>
        <p:nvSpPr>
          <p:cNvPr id="3" name="Flèche droite 5">
            <a:extLst>
              <a:ext uri="{FF2B5EF4-FFF2-40B4-BE49-F238E27FC236}">
                <a16:creationId xmlns:a16="http://schemas.microsoft.com/office/drawing/2014/main" id="{A70DC737-375B-4008-BBAA-2513888035EF}"/>
              </a:ext>
            </a:extLst>
          </p:cNvPr>
          <p:cNvSpPr/>
          <p:nvPr/>
        </p:nvSpPr>
        <p:spPr>
          <a:xfrm>
            <a:off x="106575" y="5674195"/>
            <a:ext cx="648182" cy="485224"/>
          </a:xfrm>
          <a:prstGeom prst="rightArrow">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64523469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24</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Chiralité, facteur essentiel</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5" name="Rectangle 3">
            <a:extLst>
              <a:ext uri="{FF2B5EF4-FFF2-40B4-BE49-F238E27FC236}">
                <a16:creationId xmlns:a16="http://schemas.microsoft.com/office/drawing/2014/main" id="{902B2C94-10E1-4CF9-B5DB-1B6D80D01FB7}"/>
              </a:ext>
            </a:extLst>
          </p:cNvPr>
          <p:cNvSpPr txBox="1">
            <a:spLocks noChangeArrowheads="1"/>
          </p:cNvSpPr>
          <p:nvPr/>
        </p:nvSpPr>
        <p:spPr>
          <a:xfrm>
            <a:off x="178136" y="1716517"/>
            <a:ext cx="3816350"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altLang="fr-FR" dirty="0">
                <a:latin typeface="Century Gothic" panose="020B0502020202020204" pitchFamily="34" charset="0"/>
              </a:rPr>
              <a:t>Composés très proches dans leur structure chimique (même masse molaire, …) donc très difficiles à analyser mais important !!!</a:t>
            </a:r>
          </a:p>
          <a:p>
            <a:endParaRPr lang="fr-BE" altLang="fr-FR" dirty="0"/>
          </a:p>
          <a:p>
            <a:endParaRPr lang="fr-BE" altLang="fr-FR" dirty="0"/>
          </a:p>
        </p:txBody>
      </p:sp>
      <p:pic>
        <p:nvPicPr>
          <p:cNvPr id="26" name="Picture 4" descr="carvone">
            <a:extLst>
              <a:ext uri="{FF2B5EF4-FFF2-40B4-BE49-F238E27FC236}">
                <a16:creationId xmlns:a16="http://schemas.microsoft.com/office/drawing/2014/main" id="{B43C9134-8B47-4709-9047-A2A78ACE63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112657" y="1280040"/>
            <a:ext cx="4541466" cy="36022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6">
            <a:extLst>
              <a:ext uri="{FF2B5EF4-FFF2-40B4-BE49-F238E27FC236}">
                <a16:creationId xmlns:a16="http://schemas.microsoft.com/office/drawing/2014/main" id="{22982AFF-B135-42FE-A7E2-29E88E695C1E}"/>
              </a:ext>
            </a:extLst>
          </p:cNvPr>
          <p:cNvSpPr txBox="1">
            <a:spLocks noChangeArrowheads="1"/>
          </p:cNvSpPr>
          <p:nvPr/>
        </p:nvSpPr>
        <p:spPr bwMode="auto">
          <a:xfrm>
            <a:off x="2204298" y="5075161"/>
            <a:ext cx="78285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BE" altLang="fr-FR" sz="2000" b="1" dirty="0">
                <a:latin typeface="Century Gothic" panose="020B0502020202020204" pitchFamily="34" charset="0"/>
              </a:rPr>
              <a:t>         Cumin                             Menthe  </a:t>
            </a:r>
          </a:p>
          <a:p>
            <a:pPr algn="ctr" eaLnBrk="1" hangingPunct="1">
              <a:spcBef>
                <a:spcPct val="50000"/>
              </a:spcBef>
            </a:pPr>
            <a:r>
              <a:rPr lang="fr-BE" altLang="fr-FR" sz="2000" b="1" dirty="0">
                <a:latin typeface="Century Gothic" panose="020B0502020202020204" pitchFamily="34" charset="0"/>
              </a:rPr>
              <a:t>Configuration spatiale détermine l’odeur</a:t>
            </a:r>
          </a:p>
        </p:txBody>
      </p:sp>
    </p:spTree>
    <p:custDataLst>
      <p:tags r:id="rId1"/>
    </p:custDataLst>
    <p:extLst>
      <p:ext uri="{BB962C8B-B14F-4D97-AF65-F5344CB8AC3E}">
        <p14:creationId xmlns:p14="http://schemas.microsoft.com/office/powerpoint/2010/main" val="410310118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25</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Rectification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1" name="Espace réservé du contenu 2">
            <a:extLst>
              <a:ext uri="{FF2B5EF4-FFF2-40B4-BE49-F238E27FC236}">
                <a16:creationId xmlns:a16="http://schemas.microsoft.com/office/drawing/2014/main" id="{78CEC70C-CA7F-4EAC-B7EC-87B711953D8D}"/>
              </a:ext>
            </a:extLst>
          </p:cNvPr>
          <p:cNvSpPr>
            <a:spLocks noGrp="1"/>
          </p:cNvSpPr>
          <p:nvPr>
            <p:ph idx="1"/>
          </p:nvPr>
        </p:nvSpPr>
        <p:spPr>
          <a:xfrm>
            <a:off x="293842" y="1135850"/>
            <a:ext cx="8482264" cy="5534527"/>
          </a:xfrm>
        </p:spPr>
        <p:txBody>
          <a:bodyPr>
            <a:normAutofit/>
          </a:bodyPr>
          <a:lstStyle/>
          <a:p>
            <a:pPr marL="514350" indent="-514350">
              <a:buFont typeface="+mj-lt"/>
              <a:buAutoNum type="arabicPeriod"/>
            </a:pPr>
            <a:r>
              <a:rPr lang="fr-FR" sz="2400" dirty="0">
                <a:latin typeface="Century Gothic" panose="020B0502020202020204" pitchFamily="34" charset="0"/>
              </a:rPr>
              <a:t>Eliminer impuretés : composés peu volatils (phénols à haut poids moléculaire, cires ….)</a:t>
            </a:r>
          </a:p>
          <a:p>
            <a:pPr marL="514350" indent="-514350">
              <a:buFont typeface="+mj-lt"/>
              <a:buAutoNum type="arabicPeriod"/>
            </a:pPr>
            <a:endParaRPr lang="fr-FR" sz="2400" dirty="0">
              <a:latin typeface="Century Gothic" panose="020B0502020202020204" pitchFamily="34" charset="0"/>
            </a:endParaRPr>
          </a:p>
          <a:p>
            <a:pPr marL="514350" indent="-514350">
              <a:buFont typeface="+mj-lt"/>
              <a:buAutoNum type="arabicPeriod"/>
            </a:pPr>
            <a:r>
              <a:rPr lang="fr-FR" sz="2400" dirty="0">
                <a:latin typeface="Century Gothic" panose="020B0502020202020204" pitchFamily="34" charset="0"/>
              </a:rPr>
              <a:t>Eliminer odeur indésirable de composés très volatil </a:t>
            </a:r>
          </a:p>
          <a:p>
            <a:pPr lvl="1"/>
            <a:r>
              <a:rPr lang="fr-FR" sz="2000" dirty="0">
                <a:latin typeface="Century Gothic" panose="020B0502020202020204" pitchFamily="34" charset="0"/>
              </a:rPr>
              <a:t>Composés soufrés : </a:t>
            </a:r>
            <a:r>
              <a:rPr lang="fr-FR" sz="2000" dirty="0" err="1">
                <a:latin typeface="Century Gothic" panose="020B0502020202020204" pitchFamily="34" charset="0"/>
              </a:rPr>
              <a:t>dimethyl</a:t>
            </a:r>
            <a:r>
              <a:rPr lang="fr-FR" sz="2000" dirty="0">
                <a:latin typeface="Century Gothic" panose="020B0502020202020204" pitchFamily="34" charset="0"/>
              </a:rPr>
              <a:t> </a:t>
            </a:r>
            <a:r>
              <a:rPr lang="fr-FR" sz="2000" dirty="0" err="1">
                <a:latin typeface="Century Gothic" panose="020B0502020202020204" pitchFamily="34" charset="0"/>
              </a:rPr>
              <a:t>sulfide</a:t>
            </a:r>
            <a:r>
              <a:rPr lang="fr-FR" sz="2000" dirty="0">
                <a:latin typeface="Century Gothic" panose="020B0502020202020204" pitchFamily="34" charset="0"/>
              </a:rPr>
              <a:t> dans HE de menthe poivrée</a:t>
            </a: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endParaRPr lang="fr-FR" sz="2000" dirty="0">
              <a:latin typeface="Century Gothic" panose="020B0502020202020204" pitchFamily="34" charset="0"/>
            </a:endParaRPr>
          </a:p>
          <a:p>
            <a:pPr lvl="1"/>
            <a:r>
              <a:rPr lang="fr-FR" sz="2000" dirty="0">
                <a:latin typeface="Century Gothic" panose="020B0502020202020204" pitchFamily="34" charset="0"/>
              </a:rPr>
              <a:t>Composés azotés</a:t>
            </a:r>
          </a:p>
          <a:p>
            <a:pPr lvl="1"/>
            <a:endParaRPr lang="fr-FR" sz="2000" dirty="0">
              <a:latin typeface="Century Gothic" panose="020B0502020202020204" pitchFamily="34" charset="0"/>
            </a:endParaRPr>
          </a:p>
          <a:p>
            <a:pPr marL="514350" indent="-514350">
              <a:buFont typeface="+mj-lt"/>
              <a:buAutoNum type="arabicPeriod"/>
            </a:pPr>
            <a:r>
              <a:rPr lang="fr-FR" sz="2400" dirty="0">
                <a:latin typeface="Century Gothic" panose="020B0502020202020204" pitchFamily="34" charset="0"/>
              </a:rPr>
              <a:t>Enrichir en un composé particulier </a:t>
            </a:r>
          </a:p>
          <a:p>
            <a:pPr marL="457200" lvl="1" indent="0">
              <a:buNone/>
            </a:pPr>
            <a:r>
              <a:rPr lang="fr-FR" sz="2000" dirty="0">
                <a:latin typeface="Century Gothic" panose="020B0502020202020204" pitchFamily="34" charset="0"/>
              </a:rPr>
              <a:t>(ex : HE  d’eucalyptus enrichi en 1,8-cinéole)</a:t>
            </a:r>
          </a:p>
        </p:txBody>
      </p:sp>
      <p:pic>
        <p:nvPicPr>
          <p:cNvPr id="12" name="Image 11">
            <a:extLst>
              <a:ext uri="{FF2B5EF4-FFF2-40B4-BE49-F238E27FC236}">
                <a16:creationId xmlns:a16="http://schemas.microsoft.com/office/drawing/2014/main" id="{B6E978B2-189C-4AEF-8272-9AAC2DD3D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005" y="3364997"/>
            <a:ext cx="1962060" cy="1076235"/>
          </a:xfrm>
          <a:prstGeom prst="rect">
            <a:avLst/>
          </a:prstGeom>
        </p:spPr>
      </p:pic>
      <p:pic>
        <p:nvPicPr>
          <p:cNvPr id="16" name="Picture 2" descr="C:\Users\sheuskin\Documents\1er assistant\Cours Cambodge juin 2013\Cours\Photos support\Dimethyl_sulfide_structure.png">
            <a:extLst>
              <a:ext uri="{FF2B5EF4-FFF2-40B4-BE49-F238E27FC236}">
                <a16:creationId xmlns:a16="http://schemas.microsoft.com/office/drawing/2014/main" id="{11A1884B-71E8-4800-B288-C136169531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2459" y="3557765"/>
            <a:ext cx="2035141" cy="690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244425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26</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Critère qualité (AFNOR)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17" name="Espace réservé du contenu 4">
            <a:extLst>
              <a:ext uri="{FF2B5EF4-FFF2-40B4-BE49-F238E27FC236}">
                <a16:creationId xmlns:a16="http://schemas.microsoft.com/office/drawing/2014/main" id="{0394B1B3-5F56-496D-8DB0-C9350197C9E0}"/>
              </a:ext>
            </a:extLst>
          </p:cNvPr>
          <p:cNvGraphicFramePr>
            <a:graphicFrameLocks noGrp="1"/>
          </p:cNvGraphicFramePr>
          <p:nvPr>
            <p:ph idx="1"/>
            <p:extLst>
              <p:ext uri="{D42A27DB-BD31-4B8C-83A1-F6EECF244321}">
                <p14:modId xmlns:p14="http://schemas.microsoft.com/office/powerpoint/2010/main" val="1165278607"/>
              </p:ext>
            </p:extLst>
          </p:nvPr>
        </p:nvGraphicFramePr>
        <p:xfrm>
          <a:off x="340242" y="882316"/>
          <a:ext cx="8530677" cy="5810515"/>
        </p:xfrm>
        <a:graphic>
          <a:graphicData uri="http://schemas.openxmlformats.org/drawingml/2006/table">
            <a:tbl>
              <a:tblPr firstRow="1" bandRow="1">
                <a:tableStyleId>{5C22544A-7EE6-4342-B048-85BDC9FD1C3A}</a:tableStyleId>
              </a:tblPr>
              <a:tblGrid>
                <a:gridCol w="368618">
                  <a:extLst>
                    <a:ext uri="{9D8B030D-6E8A-4147-A177-3AD203B41FA5}">
                      <a16:colId xmlns:a16="http://schemas.microsoft.com/office/drawing/2014/main" val="20000"/>
                    </a:ext>
                  </a:extLst>
                </a:gridCol>
                <a:gridCol w="8162059">
                  <a:extLst>
                    <a:ext uri="{9D8B030D-6E8A-4147-A177-3AD203B41FA5}">
                      <a16:colId xmlns:a16="http://schemas.microsoft.com/office/drawing/2014/main" val="20001"/>
                    </a:ext>
                  </a:extLst>
                </a:gridCol>
              </a:tblGrid>
              <a:tr h="372701">
                <a:tc>
                  <a:txBody>
                    <a:bodyPr/>
                    <a:lstStyle/>
                    <a:p>
                      <a:endParaRPr lang="fr-FR" sz="2000" dirty="0"/>
                    </a:p>
                  </a:txBody>
                  <a:tcPr>
                    <a:solidFill>
                      <a:srgbClr val="258B73"/>
                    </a:solidFill>
                  </a:tcPr>
                </a:tc>
                <a:tc>
                  <a:txBody>
                    <a:bodyPr/>
                    <a:lstStyle/>
                    <a:p>
                      <a:r>
                        <a:rPr lang="fr-FR" sz="1600" b="1" dirty="0">
                          <a:latin typeface="Century Gothic" panose="020B0502020202020204" pitchFamily="34" charset="0"/>
                        </a:rPr>
                        <a:t>Matières premières végétales</a:t>
                      </a:r>
                    </a:p>
                  </a:txBody>
                  <a:tcPr>
                    <a:solidFill>
                      <a:srgbClr val="258B73"/>
                    </a:solidFill>
                  </a:tcPr>
                </a:tc>
                <a:extLst>
                  <a:ext uri="{0D108BD9-81ED-4DB2-BD59-A6C34878D82A}">
                    <a16:rowId xmlns:a16="http://schemas.microsoft.com/office/drawing/2014/main" val="10000"/>
                  </a:ext>
                </a:extLst>
              </a:tr>
              <a:tr h="372701">
                <a:tc>
                  <a:txBody>
                    <a:bodyPr/>
                    <a:lstStyle/>
                    <a:p>
                      <a:r>
                        <a:rPr lang="fr-FR" sz="2000" dirty="0"/>
                        <a:t>1</a:t>
                      </a:r>
                    </a:p>
                  </a:txBody>
                  <a:tcPr>
                    <a:solidFill>
                      <a:schemeClr val="bg1">
                        <a:lumMod val="95000"/>
                      </a:schemeClr>
                    </a:solidFill>
                  </a:tcPr>
                </a:tc>
                <a:tc>
                  <a:txBody>
                    <a:bodyPr/>
                    <a:lstStyle/>
                    <a:p>
                      <a:r>
                        <a:rPr lang="fr-FR" sz="1600" dirty="0">
                          <a:latin typeface="Century Gothic" panose="020B0502020202020204" pitchFamily="34" charset="0"/>
                        </a:rPr>
                        <a:t>Dénomination</a:t>
                      </a:r>
                      <a:r>
                        <a:rPr lang="fr-FR" sz="1600" baseline="0" dirty="0">
                          <a:latin typeface="Century Gothic" panose="020B0502020202020204" pitchFamily="34" charset="0"/>
                        </a:rPr>
                        <a:t> </a:t>
                      </a:r>
                      <a:r>
                        <a:rPr lang="fr-FR" sz="1600" dirty="0">
                          <a:latin typeface="Century Gothic" panose="020B0502020202020204" pitchFamily="34" charset="0"/>
                        </a:rPr>
                        <a:t>Botanique</a:t>
                      </a:r>
                      <a:r>
                        <a:rPr lang="fr-FR" sz="1600" baseline="0" dirty="0">
                          <a:latin typeface="Century Gothic" panose="020B0502020202020204" pitchFamily="34" charset="0"/>
                        </a:rPr>
                        <a:t> </a:t>
                      </a:r>
                      <a:r>
                        <a:rPr lang="fr-FR" sz="1600" dirty="0">
                          <a:latin typeface="Century Gothic" panose="020B0502020202020204" pitchFamily="34" charset="0"/>
                        </a:rPr>
                        <a:t>(genre, espèce, sous espèce, variété)</a:t>
                      </a:r>
                    </a:p>
                  </a:txBody>
                  <a:tcPr>
                    <a:solidFill>
                      <a:schemeClr val="bg1">
                        <a:lumMod val="95000"/>
                      </a:schemeClr>
                    </a:solidFill>
                  </a:tcPr>
                </a:tc>
                <a:extLst>
                  <a:ext uri="{0D108BD9-81ED-4DB2-BD59-A6C34878D82A}">
                    <a16:rowId xmlns:a16="http://schemas.microsoft.com/office/drawing/2014/main" val="10001"/>
                  </a:ext>
                </a:extLst>
              </a:tr>
              <a:tr h="659395">
                <a:tc>
                  <a:txBody>
                    <a:bodyPr/>
                    <a:lstStyle/>
                    <a:p>
                      <a:r>
                        <a:rPr lang="fr-FR" sz="2000" dirty="0"/>
                        <a:t>2</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Conditions production de la plante (collecte, cultivées: semis/bouturage,</a:t>
                      </a:r>
                      <a:r>
                        <a:rPr lang="fr-FR" sz="1600" baseline="0" dirty="0">
                          <a:latin typeface="Century Gothic" panose="020B0502020202020204" pitchFamily="34" charset="0"/>
                        </a:rPr>
                        <a:t> origine géographique, conditions récolte, séchage, fragmentation, pesticides, traitements </a:t>
                      </a:r>
                      <a:r>
                        <a:rPr lang="fr-FR" sz="1600" baseline="0" dirty="0" err="1">
                          <a:latin typeface="Century Gothic" panose="020B0502020202020204" pitchFamily="34" charset="0"/>
                        </a:rPr>
                        <a:t>additionels</a:t>
                      </a:r>
                      <a:r>
                        <a:rPr lang="fr-FR" sz="1600" baseline="0" dirty="0">
                          <a:latin typeface="Century Gothic" panose="020B0502020202020204" pitchFamily="34" charset="0"/>
                        </a:rPr>
                        <a:t> </a:t>
                      </a:r>
                      <a:r>
                        <a:rPr lang="fr-FR" sz="1600" dirty="0" err="1">
                          <a:latin typeface="Century Gothic" panose="020B0502020202020204" pitchFamily="34" charset="0"/>
                        </a:rPr>
                        <a:t>etc</a:t>
                      </a:r>
                      <a:r>
                        <a:rPr lang="fr-FR" sz="1600" dirty="0">
                          <a:latin typeface="Century Gothic" panose="020B0502020202020204" pitchFamily="34" charset="0"/>
                        </a:rPr>
                        <a:t>)</a:t>
                      </a:r>
                    </a:p>
                  </a:txBody>
                  <a:tcPr>
                    <a:solidFill>
                      <a:schemeClr val="bg2"/>
                    </a:solidFill>
                  </a:tcPr>
                </a:tc>
                <a:extLst>
                  <a:ext uri="{0D108BD9-81ED-4DB2-BD59-A6C34878D82A}">
                    <a16:rowId xmlns:a16="http://schemas.microsoft.com/office/drawing/2014/main" val="10002"/>
                  </a:ext>
                </a:extLst>
              </a:tr>
              <a:tr h="372701">
                <a:tc>
                  <a:txBody>
                    <a:bodyPr/>
                    <a:lstStyle/>
                    <a:p>
                      <a:r>
                        <a:rPr lang="fr-FR" sz="2000" dirty="0"/>
                        <a:t>3</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Partie de la plante utilisée (fleurs,</a:t>
                      </a:r>
                      <a:r>
                        <a:rPr lang="fr-FR" sz="1600" baseline="0" dirty="0">
                          <a:latin typeface="Century Gothic" panose="020B0502020202020204" pitchFamily="34" charset="0"/>
                        </a:rPr>
                        <a:t> feuilles, écorces, bois, racines, rhizomes, fruits, graines</a:t>
                      </a:r>
                      <a:endParaRPr lang="fr-FR" sz="1600" dirty="0">
                        <a:latin typeface="Century Gothic" panose="020B0502020202020204" pitchFamily="34" charset="0"/>
                      </a:endParaRPr>
                    </a:p>
                  </a:txBody>
                  <a:tcPr>
                    <a:solidFill>
                      <a:schemeClr val="bg1">
                        <a:lumMod val="95000"/>
                      </a:schemeClr>
                    </a:solidFill>
                  </a:tcPr>
                </a:tc>
                <a:extLst>
                  <a:ext uri="{0D108BD9-81ED-4DB2-BD59-A6C34878D82A}">
                    <a16:rowId xmlns:a16="http://schemas.microsoft.com/office/drawing/2014/main" val="10003"/>
                  </a:ext>
                </a:extLst>
              </a:tr>
              <a:tr h="372701">
                <a:tc>
                  <a:txBody>
                    <a:bodyPr/>
                    <a:lstStyle/>
                    <a:p>
                      <a:r>
                        <a:rPr lang="fr-FR" sz="2000" dirty="0"/>
                        <a:t>4</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Précision du </a:t>
                      </a:r>
                      <a:r>
                        <a:rPr lang="fr-FR" sz="1600" dirty="0" err="1">
                          <a:latin typeface="Century Gothic" panose="020B0502020202020204" pitchFamily="34" charset="0"/>
                        </a:rPr>
                        <a:t>chémotype</a:t>
                      </a:r>
                      <a:r>
                        <a:rPr lang="fr-FR" sz="1600" dirty="0">
                          <a:latin typeface="Century Gothic" panose="020B0502020202020204" pitchFamily="34" charset="0"/>
                        </a:rPr>
                        <a:t> (=race chimique)  </a:t>
                      </a:r>
                    </a:p>
                  </a:txBody>
                  <a:tcPr>
                    <a:solidFill>
                      <a:schemeClr val="bg2"/>
                    </a:solidFill>
                  </a:tcPr>
                </a:tc>
                <a:extLst>
                  <a:ext uri="{0D108BD9-81ED-4DB2-BD59-A6C34878D82A}">
                    <a16:rowId xmlns:a16="http://schemas.microsoft.com/office/drawing/2014/main" val="10004"/>
                  </a:ext>
                </a:extLst>
              </a:tr>
              <a:tr h="659395">
                <a:tc>
                  <a:txBody>
                    <a:bodyPr/>
                    <a:lstStyle/>
                    <a:p>
                      <a:r>
                        <a:rPr lang="fr-FR" sz="2000" dirty="0"/>
                        <a:t>5</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Identification de la plante</a:t>
                      </a:r>
                      <a:r>
                        <a:rPr lang="fr-FR" sz="1600" baseline="0" dirty="0">
                          <a:latin typeface="Century Gothic" panose="020B0502020202020204" pitchFamily="34" charset="0"/>
                        </a:rPr>
                        <a:t> ou partie </a:t>
                      </a:r>
                      <a:r>
                        <a:rPr lang="fr-FR" sz="1600" dirty="0">
                          <a:latin typeface="Century Gothic" panose="020B0502020202020204" pitchFamily="34" charset="0"/>
                        </a:rPr>
                        <a:t>(macroscopique, microscopique, CCM ou CPG, réaction</a:t>
                      </a:r>
                      <a:r>
                        <a:rPr lang="fr-FR" sz="1600" baseline="0" dirty="0">
                          <a:latin typeface="Century Gothic" panose="020B0502020202020204" pitchFamily="34" charset="0"/>
                        </a:rPr>
                        <a:t> colorées, cendres, teneur en eau</a:t>
                      </a:r>
                      <a:r>
                        <a:rPr lang="fr-FR" sz="1600" dirty="0">
                          <a:latin typeface="Century Gothic" panose="020B0502020202020204" pitchFamily="34" charset="0"/>
                        </a:rPr>
                        <a:t>)</a:t>
                      </a:r>
                    </a:p>
                  </a:txBody>
                  <a:tcPr>
                    <a:solidFill>
                      <a:schemeClr val="bg1">
                        <a:lumMod val="95000"/>
                      </a:schemeClr>
                    </a:solidFill>
                  </a:tcPr>
                </a:tc>
                <a:extLst>
                  <a:ext uri="{0D108BD9-81ED-4DB2-BD59-A6C34878D82A}">
                    <a16:rowId xmlns:a16="http://schemas.microsoft.com/office/drawing/2014/main" val="10005"/>
                  </a:ext>
                </a:extLst>
              </a:tr>
              <a:tr h="372701">
                <a:tc>
                  <a:txBody>
                    <a:bodyPr/>
                    <a:lstStyle/>
                    <a:p>
                      <a:r>
                        <a:rPr lang="fr-FR" sz="2000" dirty="0"/>
                        <a:t>6</a:t>
                      </a:r>
                    </a:p>
                  </a:txBody>
                  <a:tcPr>
                    <a:solidFill>
                      <a:schemeClr val="bg2"/>
                    </a:solidFill>
                  </a:tcPr>
                </a:tc>
                <a:tc>
                  <a:txBody>
                    <a:bodyPr/>
                    <a:lstStyle/>
                    <a:p>
                      <a:r>
                        <a:rPr lang="fr-FR" sz="1600" dirty="0">
                          <a:latin typeface="Century Gothic" panose="020B0502020202020204" pitchFamily="34" charset="0"/>
                        </a:rPr>
                        <a:t>Résidus de pesticides,</a:t>
                      </a:r>
                      <a:r>
                        <a:rPr lang="fr-FR" sz="1600" baseline="0" dirty="0">
                          <a:latin typeface="Century Gothic" panose="020B0502020202020204" pitchFamily="34" charset="0"/>
                        </a:rPr>
                        <a:t> </a:t>
                      </a:r>
                      <a:r>
                        <a:rPr lang="fr-FR" sz="1600" baseline="0" dirty="0" err="1">
                          <a:latin typeface="Century Gothic" panose="020B0502020202020204" pitchFamily="34" charset="0"/>
                        </a:rPr>
                        <a:t>Nbre</a:t>
                      </a:r>
                      <a:r>
                        <a:rPr lang="fr-FR" sz="1600" baseline="0" dirty="0">
                          <a:latin typeface="Century Gothic" panose="020B0502020202020204" pitchFamily="34" charset="0"/>
                        </a:rPr>
                        <a:t> de microorganismes</a:t>
                      </a:r>
                      <a:endParaRPr lang="fr-FR" sz="1600" dirty="0">
                        <a:latin typeface="Century Gothic" panose="020B0502020202020204" pitchFamily="34" charset="0"/>
                      </a:endParaRPr>
                    </a:p>
                  </a:txBody>
                  <a:tcPr>
                    <a:solidFill>
                      <a:schemeClr val="bg2"/>
                    </a:solidFill>
                  </a:tcPr>
                </a:tc>
                <a:extLst>
                  <a:ext uri="{0D108BD9-81ED-4DB2-BD59-A6C34878D82A}">
                    <a16:rowId xmlns:a16="http://schemas.microsoft.com/office/drawing/2014/main" val="10006"/>
                  </a:ext>
                </a:extLst>
              </a:tr>
              <a:tr h="372701">
                <a:tc>
                  <a:txBody>
                    <a:bodyPr/>
                    <a:lstStyle/>
                    <a:p>
                      <a:endParaRPr lang="fr-FR" sz="2000" dirty="0">
                        <a:solidFill>
                          <a:schemeClr val="bg1"/>
                        </a:solidFill>
                      </a:endParaRPr>
                    </a:p>
                  </a:txBody>
                  <a:tcPr>
                    <a:solidFill>
                      <a:srgbClr val="258B73"/>
                    </a:solidFill>
                  </a:tcPr>
                </a:tc>
                <a:tc>
                  <a:txBody>
                    <a:bodyPr/>
                    <a:lstStyle/>
                    <a:p>
                      <a:r>
                        <a:rPr lang="fr-FR" sz="1600" b="1" dirty="0">
                          <a:solidFill>
                            <a:schemeClr val="bg1"/>
                          </a:solidFill>
                          <a:latin typeface="Century Gothic" panose="020B0502020202020204" pitchFamily="34" charset="0"/>
                        </a:rPr>
                        <a:t>Huiles</a:t>
                      </a:r>
                      <a:r>
                        <a:rPr lang="fr-FR" sz="1600" b="1" baseline="0" dirty="0">
                          <a:solidFill>
                            <a:schemeClr val="bg1"/>
                          </a:solidFill>
                          <a:latin typeface="Century Gothic" panose="020B0502020202020204" pitchFamily="34" charset="0"/>
                        </a:rPr>
                        <a:t> essentielles</a:t>
                      </a:r>
                      <a:endParaRPr lang="fr-FR" sz="1600" b="1" dirty="0">
                        <a:solidFill>
                          <a:schemeClr val="bg1"/>
                        </a:solidFill>
                        <a:latin typeface="Century Gothic" panose="020B0502020202020204" pitchFamily="34" charset="0"/>
                      </a:endParaRPr>
                    </a:p>
                  </a:txBody>
                  <a:tcPr>
                    <a:solidFill>
                      <a:srgbClr val="258B73"/>
                    </a:solidFill>
                  </a:tcPr>
                </a:tc>
                <a:extLst>
                  <a:ext uri="{0D108BD9-81ED-4DB2-BD59-A6C34878D82A}">
                    <a16:rowId xmlns:a16="http://schemas.microsoft.com/office/drawing/2014/main" val="10007"/>
                  </a:ext>
                </a:extLst>
              </a:tr>
              <a:tr h="372701">
                <a:tc>
                  <a:txBody>
                    <a:bodyPr/>
                    <a:lstStyle/>
                    <a:p>
                      <a:r>
                        <a:rPr lang="fr-FR" sz="2000" dirty="0"/>
                        <a:t>1</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Mode d’obtention (entraînement vapeur d’eau, distillation</a:t>
                      </a:r>
                      <a:r>
                        <a:rPr lang="fr-FR" sz="1600" baseline="0" dirty="0">
                          <a:latin typeface="Century Gothic" panose="020B0502020202020204" pitchFamily="34" charset="0"/>
                        </a:rPr>
                        <a:t> sèche, expression à froid)</a:t>
                      </a:r>
                      <a:endParaRPr lang="fr-FR" sz="1600" dirty="0">
                        <a:latin typeface="Century Gothic" panose="020B0502020202020204" pitchFamily="34" charset="0"/>
                      </a:endParaRPr>
                    </a:p>
                  </a:txBody>
                  <a:tcPr>
                    <a:solidFill>
                      <a:schemeClr val="bg2"/>
                    </a:solidFill>
                  </a:tcPr>
                </a:tc>
                <a:extLst>
                  <a:ext uri="{0D108BD9-81ED-4DB2-BD59-A6C34878D82A}">
                    <a16:rowId xmlns:a16="http://schemas.microsoft.com/office/drawing/2014/main" val="10008"/>
                  </a:ext>
                </a:extLst>
              </a:tr>
              <a:tr h="372701">
                <a:tc>
                  <a:txBody>
                    <a:bodyPr/>
                    <a:lstStyle/>
                    <a:p>
                      <a:r>
                        <a:rPr lang="fr-FR" sz="2000" dirty="0"/>
                        <a:t>2</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Caractères physico-chimiques</a:t>
                      </a:r>
                    </a:p>
                  </a:txBody>
                  <a:tcPr>
                    <a:solidFill>
                      <a:schemeClr val="bg1">
                        <a:lumMod val="95000"/>
                      </a:schemeClr>
                    </a:solidFill>
                  </a:tcPr>
                </a:tc>
                <a:extLst>
                  <a:ext uri="{0D108BD9-81ED-4DB2-BD59-A6C34878D82A}">
                    <a16:rowId xmlns:a16="http://schemas.microsoft.com/office/drawing/2014/main" val="10009"/>
                  </a:ext>
                </a:extLst>
              </a:tr>
              <a:tr h="372701">
                <a:tc>
                  <a:txBody>
                    <a:bodyPr/>
                    <a:lstStyle/>
                    <a:p>
                      <a:r>
                        <a:rPr lang="fr-FR" sz="2000" dirty="0"/>
                        <a:t>3</a:t>
                      </a:r>
                    </a:p>
                  </a:txBody>
                  <a:tcPr>
                    <a:solidFill>
                      <a:schemeClr val="bg2"/>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Identification &amp; analyses chromatographiques </a:t>
                      </a:r>
                    </a:p>
                  </a:txBody>
                  <a:tcPr>
                    <a:solidFill>
                      <a:schemeClr val="bg2"/>
                    </a:solidFill>
                  </a:tcPr>
                </a:tc>
                <a:extLst>
                  <a:ext uri="{0D108BD9-81ED-4DB2-BD59-A6C34878D82A}">
                    <a16:rowId xmlns:a16="http://schemas.microsoft.com/office/drawing/2014/main" val="10010"/>
                  </a:ext>
                </a:extLst>
              </a:tr>
              <a:tr h="372701">
                <a:tc>
                  <a:txBody>
                    <a:bodyPr/>
                    <a:lstStyle/>
                    <a:p>
                      <a:r>
                        <a:rPr lang="fr-FR" sz="2000" dirty="0"/>
                        <a:t>4</a:t>
                      </a:r>
                    </a:p>
                  </a:txBody>
                  <a:tcPr>
                    <a:solidFill>
                      <a:schemeClr val="bg1">
                        <a:lumMod val="95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1600" dirty="0">
                          <a:latin typeface="Century Gothic" panose="020B0502020202020204" pitchFamily="34" charset="0"/>
                        </a:rPr>
                        <a:t>Condition de conservation et de stockage</a:t>
                      </a:r>
                    </a:p>
                  </a:txBody>
                  <a:tcPr>
                    <a:solidFill>
                      <a:schemeClr val="bg1">
                        <a:lumMod val="95000"/>
                      </a:schemeClr>
                    </a:solidFill>
                  </a:tcPr>
                </a:tc>
                <a:extLst>
                  <a:ext uri="{0D108BD9-81ED-4DB2-BD59-A6C34878D82A}">
                    <a16:rowId xmlns:a16="http://schemas.microsoft.com/office/drawing/2014/main" val="10011"/>
                  </a:ext>
                </a:extLst>
              </a:tr>
            </a:tbl>
          </a:graphicData>
        </a:graphic>
      </p:graphicFrame>
      <p:sp>
        <p:nvSpPr>
          <p:cNvPr id="4" name="Rectangle 3">
            <a:extLst>
              <a:ext uri="{FF2B5EF4-FFF2-40B4-BE49-F238E27FC236}">
                <a16:creationId xmlns:a16="http://schemas.microsoft.com/office/drawing/2014/main" id="{874461F7-4A25-4618-81A7-6EE3E5A0460D}"/>
              </a:ext>
            </a:extLst>
          </p:cNvPr>
          <p:cNvSpPr/>
          <p:nvPr/>
        </p:nvSpPr>
        <p:spPr>
          <a:xfrm>
            <a:off x="340242" y="5479932"/>
            <a:ext cx="8530677" cy="818148"/>
          </a:xfrm>
          <a:prstGeom prst="rect">
            <a:avLst/>
          </a:prstGeom>
          <a:noFill/>
          <a:ln w="5715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8839766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27</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 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BE"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Applications en agronomie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3733010"/>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41635449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28</a:t>
            </a:fld>
            <a:endParaRPr lang="es-ES"/>
          </a:p>
        </p:txBody>
      </p:sp>
      <p:sp>
        <p:nvSpPr>
          <p:cNvPr id="6" name="Título 13"/>
          <p:cNvSpPr>
            <a:spLocks noGrp="1"/>
          </p:cNvSpPr>
          <p:nvPr>
            <p:ph type="title"/>
          </p:nvPr>
        </p:nvSpPr>
        <p:spPr>
          <a:xfrm>
            <a:off x="342574" y="250256"/>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Vers une éco-extraction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17" name="Espace réservé du contenu 3">
            <a:extLst>
              <a:ext uri="{FF2B5EF4-FFF2-40B4-BE49-F238E27FC236}">
                <a16:creationId xmlns:a16="http://schemas.microsoft.com/office/drawing/2014/main" id="{AA9677F6-F08B-4D0B-988A-8D533FDEBDF8}"/>
              </a:ext>
            </a:extLst>
          </p:cNvPr>
          <p:cNvGraphicFramePr>
            <a:graphicFrameLocks noGrp="1"/>
          </p:cNvGraphicFramePr>
          <p:nvPr>
            <p:ph idx="1"/>
            <p:extLst>
              <p:ext uri="{D42A27DB-BD31-4B8C-83A1-F6EECF244321}">
                <p14:modId xmlns:p14="http://schemas.microsoft.com/office/powerpoint/2010/main" val="1754370471"/>
              </p:ext>
            </p:extLst>
          </p:nvPr>
        </p:nvGraphicFramePr>
        <p:xfrm>
          <a:off x="437147" y="993059"/>
          <a:ext cx="8185743" cy="5864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26435700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29</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Hydrodistillation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1" name="Picture 5" descr="alambic1">
            <a:extLst>
              <a:ext uri="{FF2B5EF4-FFF2-40B4-BE49-F238E27FC236}">
                <a16:creationId xmlns:a16="http://schemas.microsoft.com/office/drawing/2014/main" id="{DAD0A452-A895-4747-960F-C76943E29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69206" y="893085"/>
            <a:ext cx="3027357" cy="24220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5">
            <a:extLst>
              <a:ext uri="{FF2B5EF4-FFF2-40B4-BE49-F238E27FC236}">
                <a16:creationId xmlns:a16="http://schemas.microsoft.com/office/drawing/2014/main" id="{BBBEE219-E08A-4AAB-9054-0C777B3F8677}"/>
              </a:ext>
            </a:extLst>
          </p:cNvPr>
          <p:cNvSpPr txBox="1">
            <a:spLocks noChangeArrowheads="1"/>
          </p:cNvSpPr>
          <p:nvPr/>
        </p:nvSpPr>
        <p:spPr>
          <a:xfrm>
            <a:off x="4193277" y="1976285"/>
            <a:ext cx="4154310" cy="1117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000" b="1" dirty="0">
                <a:solidFill>
                  <a:srgbClr val="92D050"/>
                </a:solidFill>
                <a:latin typeface="Century Gothic" panose="020B0502020202020204" pitchFamily="34" charset="0"/>
              </a:rPr>
              <a:t>Avantage</a:t>
            </a:r>
            <a:r>
              <a:rPr lang="fr-BE" altLang="fr-FR" sz="2000" dirty="0">
                <a:latin typeface="Century Gothic" panose="020B0502020202020204" pitchFamily="34" charset="0"/>
              </a:rPr>
              <a:t> : simplicité du dispositif</a:t>
            </a:r>
          </a:p>
          <a:p>
            <a:r>
              <a:rPr lang="fr-BE" altLang="fr-FR" sz="2000" b="1" dirty="0">
                <a:solidFill>
                  <a:srgbClr val="FFC000"/>
                </a:solidFill>
                <a:latin typeface="Century Gothic" panose="020B0502020202020204" pitchFamily="34" charset="0"/>
              </a:rPr>
              <a:t>Inconvénient</a:t>
            </a:r>
            <a:r>
              <a:rPr lang="fr-BE" altLang="fr-FR" sz="2000" dirty="0">
                <a:latin typeface="Century Gothic" panose="020B0502020202020204" pitchFamily="34" charset="0"/>
              </a:rPr>
              <a:t> : dégradations (chaleur et eau)</a:t>
            </a:r>
          </a:p>
        </p:txBody>
      </p:sp>
      <p:sp>
        <p:nvSpPr>
          <p:cNvPr id="16" name="ZoneTexte 15">
            <a:extLst>
              <a:ext uri="{FF2B5EF4-FFF2-40B4-BE49-F238E27FC236}">
                <a16:creationId xmlns:a16="http://schemas.microsoft.com/office/drawing/2014/main" id="{B62D7D8D-12BF-4436-8EEA-C74336CE5FC7}"/>
              </a:ext>
            </a:extLst>
          </p:cNvPr>
          <p:cNvSpPr txBox="1"/>
          <p:nvPr/>
        </p:nvSpPr>
        <p:spPr>
          <a:xfrm>
            <a:off x="340242" y="3429000"/>
            <a:ext cx="8027054" cy="3363678"/>
          </a:xfrm>
          <a:prstGeom prst="rect">
            <a:avLst/>
          </a:prstGeom>
          <a:noFill/>
        </p:spPr>
        <p:txBody>
          <a:bodyPr wrap="square" rtlCol="0">
            <a:spAutoFit/>
          </a:bodyPr>
          <a:lstStyle/>
          <a:p>
            <a:pPr>
              <a:lnSpc>
                <a:spcPct val="150000"/>
              </a:lnSpc>
            </a:pPr>
            <a:r>
              <a:rPr lang="fr-BE" b="1" dirty="0">
                <a:solidFill>
                  <a:srgbClr val="FF0000"/>
                </a:solidFill>
                <a:latin typeface="Century Gothic" panose="020B0502020202020204" pitchFamily="34" charset="0"/>
                <a:cs typeface="Times New Roman" pitchFamily="18" charset="0"/>
              </a:rPr>
              <a:t>Attention ! </a:t>
            </a:r>
          </a:p>
          <a:p>
            <a:pPr>
              <a:lnSpc>
                <a:spcPct val="150000"/>
              </a:lnSpc>
            </a:pPr>
            <a:r>
              <a:rPr lang="fr-BE" dirty="0">
                <a:latin typeface="Century Gothic" panose="020B0502020202020204" pitchFamily="34" charset="0"/>
                <a:cs typeface="Times New Roman" pitchFamily="18" charset="0"/>
              </a:rPr>
              <a:t> -   Si chauffage à feu nu de l’alambic : </a:t>
            </a:r>
          </a:p>
          <a:p>
            <a:pPr marL="1257300" lvl="2" indent="-342900">
              <a:lnSpc>
                <a:spcPct val="150000"/>
              </a:lnSpc>
              <a:buFont typeface="Wingdings" pitchFamily="2" charset="2"/>
              <a:buChar char="ü"/>
            </a:pPr>
            <a:r>
              <a:rPr lang="fr-BE" dirty="0">
                <a:latin typeface="Century Gothic" panose="020B0502020202020204" pitchFamily="34" charset="0"/>
                <a:cs typeface="Times New Roman" pitchFamily="18" charset="0"/>
              </a:rPr>
              <a:t>Quantité d’eau suffisante</a:t>
            </a:r>
          </a:p>
          <a:p>
            <a:pPr marL="1257300" lvl="2" indent="-342900">
              <a:lnSpc>
                <a:spcPct val="150000"/>
              </a:lnSpc>
              <a:buFont typeface="Wingdings" pitchFamily="2" charset="2"/>
              <a:buChar char="ü"/>
            </a:pPr>
            <a:r>
              <a:rPr lang="fr-BE" dirty="0">
                <a:latin typeface="Century Gothic" panose="020B0502020202020204" pitchFamily="34" charset="0"/>
                <a:cs typeface="Times New Roman" pitchFamily="18" charset="0"/>
              </a:rPr>
              <a:t> Couche supérieure de la biomasse pas en surchauffe</a:t>
            </a:r>
          </a:p>
          <a:p>
            <a:pPr marL="431800" lvl="2" indent="-342900">
              <a:lnSpc>
                <a:spcPct val="150000"/>
              </a:lnSpc>
              <a:buFontTx/>
              <a:buChar char="-"/>
            </a:pPr>
            <a:r>
              <a:rPr lang="fr-BE" dirty="0">
                <a:latin typeface="Century Gothic" panose="020B0502020202020204" pitchFamily="34" charset="0"/>
                <a:cs typeface="Times New Roman" pitchFamily="18" charset="0"/>
              </a:rPr>
              <a:t>Pas de surcharge de l’alambic </a:t>
            </a:r>
            <a:r>
              <a:rPr lang="fr-BE" dirty="0">
                <a:latin typeface="Century Gothic" panose="020B0502020202020204" pitchFamily="34" charset="0"/>
                <a:cs typeface="Times New Roman" pitchFamily="18" charset="0"/>
                <a:sym typeface="Wingdings" pitchFamily="2" charset="2"/>
              </a:rPr>
              <a:t> mouvement des plantes dans eau (augmentation surface de contact)</a:t>
            </a:r>
          </a:p>
          <a:p>
            <a:pPr marL="431800" lvl="2" indent="-342900">
              <a:lnSpc>
                <a:spcPct val="150000"/>
              </a:lnSpc>
              <a:buFontTx/>
              <a:buChar char="-"/>
            </a:pPr>
            <a:r>
              <a:rPr lang="fr-BE" dirty="0">
                <a:latin typeface="Century Gothic" panose="020B0502020202020204" pitchFamily="34" charset="0"/>
                <a:cs typeface="Times New Roman" pitchFamily="18" charset="0"/>
                <a:sym typeface="Wingdings" pitchFamily="2" charset="2"/>
              </a:rPr>
              <a:t>D</a:t>
            </a:r>
            <a:r>
              <a:rPr lang="fr-BE" dirty="0">
                <a:latin typeface="Century Gothic" panose="020B0502020202020204" pitchFamily="34" charset="0"/>
                <a:cs typeface="Times New Roman" pitchFamily="18" charset="0"/>
              </a:rPr>
              <a:t>urée de distillation minimale : réduire réactions chimiques (hydrolyse) et de décomposition</a:t>
            </a:r>
          </a:p>
        </p:txBody>
      </p:sp>
    </p:spTree>
    <p:custDataLst>
      <p:tags r:id="rId1"/>
    </p:custDataLst>
    <p:extLst>
      <p:ext uri="{BB962C8B-B14F-4D97-AF65-F5344CB8AC3E}">
        <p14:creationId xmlns:p14="http://schemas.microsoft.com/office/powerpoint/2010/main" val="52684073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a:t>
            </a:fld>
            <a:endParaRPr lang="es-ES"/>
          </a:p>
        </p:txBody>
      </p:sp>
      <p:sp>
        <p:nvSpPr>
          <p:cNvPr id="6" name="Título 13"/>
          <p:cNvSpPr>
            <a:spLocks noGrp="1"/>
          </p:cNvSpPr>
          <p:nvPr>
            <p:ph type="title"/>
          </p:nvPr>
        </p:nvSpPr>
        <p:spPr>
          <a:xfrm>
            <a:off x="340242" y="500514"/>
            <a:ext cx="7886700" cy="500513"/>
          </a:xfrm>
        </p:spPr>
        <p:txBody>
          <a:bodyPr>
            <a:normAutofit fontScale="90000"/>
          </a:bodyPr>
          <a:lstStyle/>
          <a:p>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 </a:t>
            </a:r>
            <a:r>
              <a:rPr lang="es-ES" sz="3600" b="1" dirty="0">
                <a:latin typeface="Century Gothic" panose="020B0502020202020204" pitchFamily="34" charset="0"/>
              </a:rPr>
              <a:t>un </a:t>
            </a:r>
            <a:r>
              <a:rPr lang="es-ES" sz="3600" b="1" dirty="0" err="1">
                <a:latin typeface="Century Gothic" panose="020B0502020202020204" pitchFamily="34" charset="0"/>
              </a:rPr>
              <a:t>bref</a:t>
            </a:r>
            <a:r>
              <a:rPr lang="es-ES" sz="3600" b="1" dirty="0">
                <a:latin typeface="Century Gothic" panose="020B0502020202020204" pitchFamily="34" charset="0"/>
              </a:rPr>
              <a:t> </a:t>
            </a:r>
            <a:r>
              <a:rPr lang="es-ES" sz="3600" b="1" dirty="0" err="1">
                <a:latin typeface="Century Gothic" panose="020B0502020202020204" pitchFamily="34" charset="0"/>
              </a:rPr>
              <a:t>historique</a:t>
            </a:r>
            <a:endParaRPr lang="es-ES" sz="36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3" name="Image 2">
            <a:extLst>
              <a:ext uri="{FF2B5EF4-FFF2-40B4-BE49-F238E27FC236}">
                <a16:creationId xmlns:a16="http://schemas.microsoft.com/office/drawing/2014/main" id="{ADCD5B43-73B0-4CBC-9A2B-CB9C4C25CF01}"/>
              </a:ext>
            </a:extLst>
          </p:cNvPr>
          <p:cNvPicPr>
            <a:picLocks noChangeAspect="1"/>
          </p:cNvPicPr>
          <p:nvPr/>
        </p:nvPicPr>
        <p:blipFill>
          <a:blip r:embed="rId6"/>
          <a:stretch>
            <a:fillRect/>
          </a:stretch>
        </p:blipFill>
        <p:spPr>
          <a:xfrm>
            <a:off x="-898008" y="1054289"/>
            <a:ext cx="10363200" cy="4933808"/>
          </a:xfrm>
          <a:prstGeom prst="rect">
            <a:avLst/>
          </a:prstGeom>
        </p:spPr>
      </p:pic>
      <p:sp>
        <p:nvSpPr>
          <p:cNvPr id="4" name="ZoneTexte 3">
            <a:extLst>
              <a:ext uri="{FF2B5EF4-FFF2-40B4-BE49-F238E27FC236}">
                <a16:creationId xmlns:a16="http://schemas.microsoft.com/office/drawing/2014/main" id="{6C76F50B-BAE1-4DD7-9AE1-4182F04A2319}"/>
              </a:ext>
            </a:extLst>
          </p:cNvPr>
          <p:cNvSpPr txBox="1"/>
          <p:nvPr/>
        </p:nvSpPr>
        <p:spPr>
          <a:xfrm>
            <a:off x="132815" y="6211669"/>
            <a:ext cx="8538127" cy="646331"/>
          </a:xfrm>
          <a:prstGeom prst="rect">
            <a:avLst/>
          </a:prstGeom>
          <a:noFill/>
        </p:spPr>
        <p:txBody>
          <a:bodyPr wrap="square" rtlCol="0">
            <a:spAutoFit/>
          </a:bodyPr>
          <a:lstStyle/>
          <a:p>
            <a:pPr algn="ctr"/>
            <a:r>
              <a:rPr lang="fr-FR" i="1" dirty="0">
                <a:hlinkClick r:id="rId7"/>
              </a:rPr>
              <a:t>La leçon de l’université de Farid </a:t>
            </a:r>
            <a:r>
              <a:rPr lang="fr-FR" i="1" dirty="0" err="1">
                <a:hlinkClick r:id="rId7"/>
              </a:rPr>
              <a:t>Chemat</a:t>
            </a:r>
            <a:r>
              <a:rPr lang="fr-FR" i="1" dirty="0">
                <a:hlinkClick r:id="rId7"/>
              </a:rPr>
              <a:t> « les huiles essentielles: de l’alambic aux micro-ondes, France Culture, 2009</a:t>
            </a:r>
            <a:endParaRPr lang="fr-FR" i="1" dirty="0"/>
          </a:p>
        </p:txBody>
      </p:sp>
      <p:pic>
        <p:nvPicPr>
          <p:cNvPr id="16" name="Image 15">
            <a:extLst>
              <a:ext uri="{FF2B5EF4-FFF2-40B4-BE49-F238E27FC236}">
                <a16:creationId xmlns:a16="http://schemas.microsoft.com/office/drawing/2014/main" id="{3D9B26B4-B314-4CD9-BC05-07D145E704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969" y="1674848"/>
            <a:ext cx="1009171" cy="1407528"/>
          </a:xfrm>
          <a:prstGeom prst="rect">
            <a:avLst/>
          </a:prstGeom>
        </p:spPr>
      </p:pic>
      <p:pic>
        <p:nvPicPr>
          <p:cNvPr id="17" name="Image 16">
            <a:extLst>
              <a:ext uri="{FF2B5EF4-FFF2-40B4-BE49-F238E27FC236}">
                <a16:creationId xmlns:a16="http://schemas.microsoft.com/office/drawing/2014/main" id="{39AD051B-624C-42F8-A4F0-400404F00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5143" y="3761559"/>
            <a:ext cx="1067612" cy="1067612"/>
          </a:xfrm>
          <a:prstGeom prst="rect">
            <a:avLst/>
          </a:prstGeom>
        </p:spPr>
      </p:pic>
      <p:pic>
        <p:nvPicPr>
          <p:cNvPr id="18" name="Image 17">
            <a:extLst>
              <a:ext uri="{FF2B5EF4-FFF2-40B4-BE49-F238E27FC236}">
                <a16:creationId xmlns:a16="http://schemas.microsoft.com/office/drawing/2014/main" id="{E14FBB17-09C1-44CF-A653-0ED988365A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3389" y="2012531"/>
            <a:ext cx="1009171" cy="1438606"/>
          </a:xfrm>
          <a:prstGeom prst="rect">
            <a:avLst/>
          </a:prstGeom>
        </p:spPr>
      </p:pic>
    </p:spTree>
    <p:custDataLst>
      <p:tags r:id="rId1"/>
    </p:custDataLst>
    <p:extLst>
      <p:ext uri="{BB962C8B-B14F-4D97-AF65-F5344CB8AC3E}">
        <p14:creationId xmlns:p14="http://schemas.microsoft.com/office/powerpoint/2010/main" val="1191703830"/>
      </p:ext>
    </p:extLst>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30</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Distillation à la vapeur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7" name="Picture 5" descr="alambic3">
            <a:extLst>
              <a:ext uri="{FF2B5EF4-FFF2-40B4-BE49-F238E27FC236}">
                <a16:creationId xmlns:a16="http://schemas.microsoft.com/office/drawing/2014/main" id="{2C7AE008-7E9A-4575-AD67-E7145F937D4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 y="1632155"/>
            <a:ext cx="4891117" cy="2448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4891116" y="2129839"/>
            <a:ext cx="4266276" cy="15785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meilleur contrôle de la température, isolation thermique du système, moins de dégradations</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plus complexe, plus coûteux</a:t>
            </a:r>
          </a:p>
        </p:txBody>
      </p:sp>
      <p:sp>
        <p:nvSpPr>
          <p:cNvPr id="19" name="ZoneTexte 18">
            <a:extLst>
              <a:ext uri="{FF2B5EF4-FFF2-40B4-BE49-F238E27FC236}">
                <a16:creationId xmlns:a16="http://schemas.microsoft.com/office/drawing/2014/main" id="{E859A0E2-1D3D-494B-9825-71112A39F861}"/>
              </a:ext>
            </a:extLst>
          </p:cNvPr>
          <p:cNvSpPr txBox="1"/>
          <p:nvPr/>
        </p:nvSpPr>
        <p:spPr>
          <a:xfrm>
            <a:off x="340242" y="4415656"/>
            <a:ext cx="7796564" cy="2034339"/>
          </a:xfrm>
          <a:prstGeom prst="rect">
            <a:avLst/>
          </a:prstGeom>
          <a:noFill/>
        </p:spPr>
        <p:txBody>
          <a:bodyPr wrap="square" rtlCol="0">
            <a:spAutoFit/>
          </a:bodyPr>
          <a:lstStyle/>
          <a:p>
            <a:pPr>
              <a:lnSpc>
                <a:spcPct val="150000"/>
              </a:lnSpc>
            </a:pPr>
            <a:r>
              <a:rPr lang="fr-BE" sz="2000" b="1" dirty="0">
                <a:solidFill>
                  <a:srgbClr val="FF0000"/>
                </a:solidFill>
                <a:latin typeface="Century Gothic" panose="020B0502020202020204" pitchFamily="34" charset="0"/>
                <a:cs typeface="Times New Roman" pitchFamily="18" charset="0"/>
              </a:rPr>
              <a:t>Attention !</a:t>
            </a:r>
          </a:p>
          <a:p>
            <a:pPr lvl="1"/>
            <a:r>
              <a:rPr lang="fr-BE" sz="2000" dirty="0">
                <a:latin typeface="Century Gothic" panose="020B0502020202020204" pitchFamily="34" charset="0"/>
                <a:cs typeface="Times New Roman" pitchFamily="18" charset="0"/>
              </a:rPr>
              <a:t>Vapeur à haute température :</a:t>
            </a:r>
          </a:p>
          <a:p>
            <a:r>
              <a:rPr lang="fr-BE" sz="2000" dirty="0">
                <a:latin typeface="Century Gothic" panose="020B0502020202020204" pitchFamily="34" charset="0"/>
                <a:cs typeface="Times New Roman" pitchFamily="18" charset="0"/>
              </a:rPr>
              <a:t>	- risque de décomposition des constituants de l’HE</a:t>
            </a:r>
          </a:p>
          <a:p>
            <a:pPr>
              <a:lnSpc>
                <a:spcPct val="150000"/>
              </a:lnSpc>
            </a:pPr>
            <a:r>
              <a:rPr lang="fr-BE" sz="2000" dirty="0">
                <a:latin typeface="Century Gothic" panose="020B0502020202020204" pitchFamily="34" charset="0"/>
                <a:cs typeface="Times New Roman" pitchFamily="18" charset="0"/>
              </a:rPr>
              <a:t>	- si biomasse sèche </a:t>
            </a:r>
            <a:r>
              <a:rPr lang="fr-BE" sz="2000" dirty="0">
                <a:latin typeface="Century Gothic" panose="020B0502020202020204" pitchFamily="34" charset="0"/>
                <a:cs typeface="Times New Roman" pitchFamily="18" charset="0"/>
                <a:sym typeface="Wingdings" pitchFamily="2" charset="2"/>
              </a:rPr>
              <a:t> blocage </a:t>
            </a:r>
            <a:r>
              <a:rPr lang="fr-BE" sz="2000" dirty="0" err="1">
                <a:latin typeface="Century Gothic" panose="020B0502020202020204" pitchFamily="34" charset="0"/>
                <a:cs typeface="Times New Roman" pitchFamily="18" charset="0"/>
                <a:sym typeface="Wingdings" pitchFamily="2" charset="2"/>
              </a:rPr>
              <a:t>hydrodiffusion</a:t>
            </a:r>
            <a:r>
              <a:rPr lang="fr-BE" sz="2000" dirty="0">
                <a:latin typeface="Century Gothic" panose="020B0502020202020204" pitchFamily="34" charset="0"/>
                <a:cs typeface="Times New Roman" pitchFamily="18" charset="0"/>
                <a:sym typeface="Wingdings" pitchFamily="2" charset="2"/>
              </a:rPr>
              <a:t> de l’HE car vapeur plus saturée en eau</a:t>
            </a:r>
            <a:endParaRPr lang="fr-BE" sz="2000" dirty="0">
              <a:latin typeface="Century Gothic" panose="020B0502020202020204" pitchFamily="34" charset="0"/>
              <a:cs typeface="Times New Roman" pitchFamily="18" charset="0"/>
            </a:endParaRPr>
          </a:p>
        </p:txBody>
      </p:sp>
    </p:spTree>
    <p:custDataLst>
      <p:tags r:id="rId1"/>
    </p:custDataLst>
    <p:extLst>
      <p:ext uri="{BB962C8B-B14F-4D97-AF65-F5344CB8AC3E}">
        <p14:creationId xmlns:p14="http://schemas.microsoft.com/office/powerpoint/2010/main" val="127546358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31</a:t>
            </a:fld>
            <a:endParaRPr lang="es-ES"/>
          </a:p>
        </p:txBody>
      </p:sp>
      <p:sp>
        <p:nvSpPr>
          <p:cNvPr id="6" name="Título 13"/>
          <p:cNvSpPr>
            <a:spLocks noGrp="1"/>
          </p:cNvSpPr>
          <p:nvPr>
            <p:ph type="title"/>
          </p:nvPr>
        </p:nvSpPr>
        <p:spPr>
          <a:xfrm>
            <a:off x="340242" y="417784"/>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Distillation à la vapeur en champ</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3" name="ZoneTexte 2">
            <a:extLst>
              <a:ext uri="{FF2B5EF4-FFF2-40B4-BE49-F238E27FC236}">
                <a16:creationId xmlns:a16="http://schemas.microsoft.com/office/drawing/2014/main" id="{3DF7480F-5ECA-45B3-B4D2-DFC7FB530EDC}"/>
              </a:ext>
            </a:extLst>
          </p:cNvPr>
          <p:cNvSpPr txBox="1"/>
          <p:nvPr/>
        </p:nvSpPr>
        <p:spPr>
          <a:xfrm>
            <a:off x="340242" y="5508749"/>
            <a:ext cx="8463516" cy="461665"/>
          </a:xfrm>
          <a:prstGeom prst="rect">
            <a:avLst/>
          </a:prstGeom>
          <a:noFill/>
        </p:spPr>
        <p:txBody>
          <a:bodyPr wrap="square" rtlCol="0">
            <a:spAutoFit/>
          </a:bodyPr>
          <a:lstStyle/>
          <a:p>
            <a:r>
              <a:rPr lang="fr-BE" sz="2400" dirty="0">
                <a:latin typeface="Century Gothic" panose="020B0502020202020204" pitchFamily="34" charset="0"/>
              </a:rPr>
              <a:t>Fréquemment utilisé pour l’</a:t>
            </a:r>
            <a:r>
              <a:rPr lang="fr-BE" sz="2400" dirty="0">
                <a:solidFill>
                  <a:srgbClr val="258B73"/>
                </a:solidFill>
                <a:latin typeface="Century Gothic" panose="020B0502020202020204" pitchFamily="34" charset="0"/>
              </a:rPr>
              <a:t>HE de lavande</a:t>
            </a:r>
          </a:p>
        </p:txBody>
      </p:sp>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5090150" y="1850478"/>
            <a:ext cx="3962410" cy="157852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Distillation immédiate de l’HE, évite étape séchage, augmente le rendement</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Capacité maximale 1000-1200kg, diminue la qualité de l’HE</a:t>
            </a:r>
          </a:p>
        </p:txBody>
      </p:sp>
      <p:pic>
        <p:nvPicPr>
          <p:cNvPr id="3074" name="Picture 2" descr="AGRONOVA: Resources management, essential oils &amp; herbal products, sound &amp;  music design">
            <a:extLst>
              <a:ext uri="{FF2B5EF4-FFF2-40B4-BE49-F238E27FC236}">
                <a16:creationId xmlns:a16="http://schemas.microsoft.com/office/drawing/2014/main" id="{0B726780-748A-4F3E-90C6-26CCD7E99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42" y="1444783"/>
            <a:ext cx="4588066" cy="37919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5821770"/>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32</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Expression à froid</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Image 11" descr="How Are Essential Oils Made?– Kokoa Eco Beauty">
            <a:extLst>
              <a:ext uri="{FF2B5EF4-FFF2-40B4-BE49-F238E27FC236}">
                <a16:creationId xmlns:a16="http://schemas.microsoft.com/office/drawing/2014/main" id="{977B610E-9E35-432F-A28C-20977F0639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40242" y="1627384"/>
            <a:ext cx="5389998" cy="3338452"/>
          </a:xfrm>
          <a:prstGeom prst="rect">
            <a:avLst/>
          </a:prstGeom>
          <a:noFill/>
          <a:ln>
            <a:noFill/>
          </a:ln>
        </p:spPr>
      </p:pic>
      <p:sp>
        <p:nvSpPr>
          <p:cNvPr id="3" name="ZoneTexte 2">
            <a:extLst>
              <a:ext uri="{FF2B5EF4-FFF2-40B4-BE49-F238E27FC236}">
                <a16:creationId xmlns:a16="http://schemas.microsoft.com/office/drawing/2014/main" id="{3DF7480F-5ECA-45B3-B4D2-DFC7FB530EDC}"/>
              </a:ext>
            </a:extLst>
          </p:cNvPr>
          <p:cNvSpPr txBox="1"/>
          <p:nvPr/>
        </p:nvSpPr>
        <p:spPr>
          <a:xfrm>
            <a:off x="340242" y="5320632"/>
            <a:ext cx="8463516" cy="461665"/>
          </a:xfrm>
          <a:prstGeom prst="rect">
            <a:avLst/>
          </a:prstGeom>
          <a:noFill/>
        </p:spPr>
        <p:txBody>
          <a:bodyPr wrap="square" rtlCol="0">
            <a:spAutoFit/>
          </a:bodyPr>
          <a:lstStyle/>
          <a:p>
            <a:r>
              <a:rPr lang="fr-BE" sz="2400" dirty="0">
                <a:latin typeface="Century Gothic" panose="020B0502020202020204" pitchFamily="34" charset="0"/>
              </a:rPr>
              <a:t>Pour les HE d’agrumes qui sont très sensible à la chaleur</a:t>
            </a:r>
          </a:p>
        </p:txBody>
      </p:sp>
      <p:sp>
        <p:nvSpPr>
          <p:cNvPr id="18" name="Rectangle 5">
            <a:extLst>
              <a:ext uri="{FF2B5EF4-FFF2-40B4-BE49-F238E27FC236}">
                <a16:creationId xmlns:a16="http://schemas.microsoft.com/office/drawing/2014/main" id="{A9111FA8-9632-494B-BB5F-71F3566BBC6F}"/>
              </a:ext>
            </a:extLst>
          </p:cNvPr>
          <p:cNvSpPr txBox="1">
            <a:spLocks noChangeArrowheads="1"/>
          </p:cNvSpPr>
          <p:nvPr/>
        </p:nvSpPr>
        <p:spPr>
          <a:xfrm>
            <a:off x="5090150" y="1850478"/>
            <a:ext cx="4266276" cy="15785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b="1" dirty="0">
                <a:solidFill>
                  <a:srgbClr val="92D050"/>
                </a:solidFill>
                <a:latin typeface="Century Gothic" panose="020B0502020202020204" pitchFamily="34" charset="0"/>
              </a:rPr>
              <a:t>Avantages</a:t>
            </a:r>
            <a:r>
              <a:rPr lang="fr-BE" altLang="fr-FR" dirty="0">
                <a:solidFill>
                  <a:srgbClr val="92D050"/>
                </a:solidFill>
                <a:latin typeface="Century Gothic" panose="020B0502020202020204" pitchFamily="34" charset="0"/>
              </a:rPr>
              <a:t> : </a:t>
            </a:r>
            <a:r>
              <a:rPr lang="fr-BE" altLang="fr-FR" dirty="0">
                <a:latin typeface="Century Gothic" panose="020B0502020202020204" pitchFamily="34" charset="0"/>
              </a:rPr>
              <a:t>Évite une dégradation thermique des aldéhydes de l’HE</a:t>
            </a:r>
          </a:p>
          <a:p>
            <a:r>
              <a:rPr lang="fr-BE" altLang="fr-FR" b="1" dirty="0">
                <a:solidFill>
                  <a:srgbClr val="FFC000"/>
                </a:solidFill>
                <a:latin typeface="Century Gothic" panose="020B0502020202020204" pitchFamily="34" charset="0"/>
              </a:rPr>
              <a:t>Inconvénients</a:t>
            </a:r>
            <a:r>
              <a:rPr lang="fr-BE" altLang="fr-FR" dirty="0">
                <a:solidFill>
                  <a:srgbClr val="FFC000"/>
                </a:solidFill>
                <a:latin typeface="Century Gothic" panose="020B0502020202020204" pitchFamily="34" charset="0"/>
              </a:rPr>
              <a:t> : </a:t>
            </a:r>
            <a:r>
              <a:rPr lang="fr-BE" altLang="fr-FR" dirty="0">
                <a:latin typeface="Century Gothic" panose="020B0502020202020204" pitchFamily="34" charset="0"/>
              </a:rPr>
              <a:t>Machine mécanisée demande plus d’investissement </a:t>
            </a:r>
          </a:p>
        </p:txBody>
      </p:sp>
    </p:spTree>
    <p:custDataLst>
      <p:tags r:id="rId1"/>
    </p:custDataLst>
    <p:extLst>
      <p:ext uri="{BB962C8B-B14F-4D97-AF65-F5344CB8AC3E}">
        <p14:creationId xmlns:p14="http://schemas.microsoft.com/office/powerpoint/2010/main" val="2897927050"/>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33</a:t>
            </a:fld>
            <a:endParaRPr lang="es-ES"/>
          </a:p>
        </p:txBody>
      </p:sp>
      <p:sp>
        <p:nvSpPr>
          <p:cNvPr id="6" name="Título 13"/>
          <p:cNvSpPr>
            <a:spLocks noGrp="1"/>
          </p:cNvSpPr>
          <p:nvPr>
            <p:ph type="title"/>
          </p:nvPr>
        </p:nvSpPr>
        <p:spPr>
          <a:xfrm>
            <a:off x="342574" y="230591"/>
            <a:ext cx="7622865"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Extraction CO</a:t>
            </a:r>
            <a:r>
              <a:rPr lang="fr-BE" sz="2800" b="1" baseline="-25000" dirty="0">
                <a:latin typeface="Century Gothic" panose="020B0502020202020204" pitchFamily="34" charset="0"/>
              </a:rPr>
              <a:t>2</a:t>
            </a:r>
            <a:r>
              <a:rPr lang="fr-BE" sz="2800" b="1" dirty="0">
                <a:latin typeface="Century Gothic" panose="020B0502020202020204" pitchFamily="34" charset="0"/>
              </a:rPr>
              <a:t> supercritique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Picture 2" descr="C:\Users\sheuskin\Documents\1er assistant\Cours Cambodge juin 2013\Cours\Photos support\co2 supercritique.png">
            <a:extLst>
              <a:ext uri="{FF2B5EF4-FFF2-40B4-BE49-F238E27FC236}">
                <a16:creationId xmlns:a16="http://schemas.microsoft.com/office/drawing/2014/main" id="{C4B6631B-3376-4B88-ACD1-B1AB8047E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8" y="1067455"/>
            <a:ext cx="4555232" cy="34021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A421EE62-14EE-4333-9309-5F6D4AD2C068}"/>
              </a:ext>
            </a:extLst>
          </p:cNvPr>
          <p:cNvSpPr txBox="1">
            <a:spLocks noChangeArrowheads="1"/>
          </p:cNvSpPr>
          <p:nvPr/>
        </p:nvSpPr>
        <p:spPr>
          <a:xfrm>
            <a:off x="4803234" y="1393673"/>
            <a:ext cx="4436139" cy="3237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altLang="fr-FR" sz="2000" b="1" u="sng" dirty="0">
                <a:latin typeface="Century Gothic" panose="020B0502020202020204" pitchFamily="34" charset="0"/>
              </a:rPr>
              <a:t>Principe: </a:t>
            </a:r>
          </a:p>
          <a:p>
            <a:r>
              <a:rPr lang="fr-BE" altLang="fr-FR" sz="2000" dirty="0">
                <a:latin typeface="Century Gothic" panose="020B0502020202020204" pitchFamily="34" charset="0"/>
              </a:rPr>
              <a:t>CO</a:t>
            </a:r>
            <a:r>
              <a:rPr lang="fr-BE" altLang="fr-FR" sz="2000" baseline="-25000" dirty="0">
                <a:latin typeface="Century Gothic" panose="020B0502020202020204" pitchFamily="34" charset="0"/>
              </a:rPr>
              <a:t>2</a:t>
            </a:r>
            <a:r>
              <a:rPr lang="fr-BE" altLang="fr-FR" sz="2000" dirty="0">
                <a:latin typeface="Century Gothic" panose="020B0502020202020204" pitchFamily="34" charset="0"/>
              </a:rPr>
              <a:t> dans des conditions de T &amp; P données (P critique: 73,8 bar et T° critique: 31 °C)</a:t>
            </a:r>
          </a:p>
          <a:p>
            <a:r>
              <a:rPr lang="fr-BE" altLang="fr-FR" sz="2000" dirty="0">
                <a:latin typeface="Century Gothic" panose="020B0502020202020204" pitchFamily="34" charset="0"/>
              </a:rPr>
              <a:t>CO</a:t>
            </a:r>
            <a:r>
              <a:rPr lang="fr-BE" altLang="fr-FR" sz="2000" baseline="-25000" dirty="0">
                <a:latin typeface="Century Gothic" panose="020B0502020202020204" pitchFamily="34" charset="0"/>
              </a:rPr>
              <a:t>2</a:t>
            </a:r>
            <a:r>
              <a:rPr lang="fr-BE" altLang="fr-FR" sz="2000" dirty="0">
                <a:latin typeface="Century Gothic" panose="020B0502020202020204" pitchFamily="34" charset="0"/>
              </a:rPr>
              <a:t> : </a:t>
            </a:r>
          </a:p>
          <a:p>
            <a:pPr lvl="1"/>
            <a:r>
              <a:rPr lang="fr-BE" altLang="fr-FR" sz="1800" dirty="0">
                <a:latin typeface="Century Gothic" panose="020B0502020202020204" pitchFamily="34" charset="0"/>
              </a:rPr>
              <a:t>liquide (bonne capacités d’extraction) </a:t>
            </a:r>
          </a:p>
          <a:p>
            <a:pPr lvl="1"/>
            <a:r>
              <a:rPr lang="fr-BE" altLang="fr-FR" sz="1800" dirty="0">
                <a:latin typeface="Century Gothic" panose="020B0502020202020204" pitchFamily="34" charset="0"/>
              </a:rPr>
              <a:t>gaz (bonne diffusion)</a:t>
            </a:r>
          </a:p>
        </p:txBody>
      </p:sp>
      <p:sp>
        <p:nvSpPr>
          <p:cNvPr id="20" name="Rectangle 5">
            <a:extLst>
              <a:ext uri="{FF2B5EF4-FFF2-40B4-BE49-F238E27FC236}">
                <a16:creationId xmlns:a16="http://schemas.microsoft.com/office/drawing/2014/main" id="{804E2DCB-9553-4693-B1B2-ACAEEA0FEB69}"/>
              </a:ext>
            </a:extLst>
          </p:cNvPr>
          <p:cNvSpPr txBox="1">
            <a:spLocks noChangeArrowheads="1"/>
          </p:cNvSpPr>
          <p:nvPr/>
        </p:nvSpPr>
        <p:spPr>
          <a:xfrm>
            <a:off x="175920" y="4687794"/>
            <a:ext cx="8803759" cy="19396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2400" dirty="0">
                <a:latin typeface="Century Gothic" panose="020B0502020202020204" pitchFamily="34" charset="0"/>
              </a:rPr>
              <a:t>Application : </a:t>
            </a:r>
            <a:r>
              <a:rPr lang="fr-BE" altLang="fr-FR" sz="2400" dirty="0" err="1">
                <a:latin typeface="Century Gothic" panose="020B0502020202020204" pitchFamily="34" charset="0"/>
              </a:rPr>
              <a:t>décaféination</a:t>
            </a:r>
            <a:r>
              <a:rPr lang="fr-BE" altLang="fr-FR" sz="2400" dirty="0">
                <a:latin typeface="Century Gothic" panose="020B0502020202020204" pitchFamily="34" charset="0"/>
              </a:rPr>
              <a:t> du café &amp; arômes à haute valeur ajoutée</a:t>
            </a:r>
          </a:p>
          <a:p>
            <a:r>
              <a:rPr lang="fr-BE" altLang="fr-FR" sz="2400" b="1" dirty="0">
                <a:solidFill>
                  <a:srgbClr val="92D050"/>
                </a:solidFill>
                <a:latin typeface="Century Gothic" panose="020B0502020202020204" pitchFamily="34" charset="0"/>
              </a:rPr>
              <a:t>Avantages : </a:t>
            </a:r>
            <a:r>
              <a:rPr lang="fr-BE" altLang="fr-FR" sz="2400" dirty="0">
                <a:latin typeface="Century Gothic" panose="020B0502020202020204" pitchFamily="34" charset="0"/>
              </a:rPr>
              <a:t>pas de résidus de solvant, très doux pour molécules fragiles, haute capacités d’extraction, très sélectif</a:t>
            </a:r>
          </a:p>
          <a:p>
            <a:r>
              <a:rPr lang="fr-BE" altLang="fr-FR" sz="2400" b="1" dirty="0">
                <a:solidFill>
                  <a:srgbClr val="FFC000"/>
                </a:solidFill>
                <a:latin typeface="Century Gothic" panose="020B0502020202020204" pitchFamily="34" charset="0"/>
              </a:rPr>
              <a:t>Inconvénients</a:t>
            </a:r>
            <a:r>
              <a:rPr lang="fr-BE" altLang="fr-FR" sz="2400" dirty="0">
                <a:solidFill>
                  <a:srgbClr val="FFC000"/>
                </a:solidFill>
                <a:latin typeface="Century Gothic" panose="020B0502020202020204" pitchFamily="34" charset="0"/>
              </a:rPr>
              <a:t> : </a:t>
            </a:r>
            <a:r>
              <a:rPr lang="fr-BE" altLang="fr-FR" sz="2400" dirty="0">
                <a:latin typeface="Century Gothic" panose="020B0502020202020204" pitchFamily="34" charset="0"/>
              </a:rPr>
              <a:t>très coûteux, installations complexes</a:t>
            </a:r>
          </a:p>
        </p:txBody>
      </p:sp>
    </p:spTree>
    <p:custDataLst>
      <p:tags r:id="rId1"/>
    </p:custDataLst>
    <p:extLst>
      <p:ext uri="{BB962C8B-B14F-4D97-AF65-F5344CB8AC3E}">
        <p14:creationId xmlns:p14="http://schemas.microsoft.com/office/powerpoint/2010/main" val="377269800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34</a:t>
            </a:fld>
            <a:endParaRPr lang="es-ES"/>
          </a:p>
        </p:txBody>
      </p:sp>
      <p:sp>
        <p:nvSpPr>
          <p:cNvPr id="6" name="Título 13"/>
          <p:cNvSpPr>
            <a:spLocks noGrp="1"/>
          </p:cNvSpPr>
          <p:nvPr>
            <p:ph type="title"/>
          </p:nvPr>
        </p:nvSpPr>
        <p:spPr>
          <a:xfrm>
            <a:off x="342574" y="230591"/>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Besoin d’alternatives ? </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1" name="Espace réservé du contenu 2">
            <a:extLst>
              <a:ext uri="{FF2B5EF4-FFF2-40B4-BE49-F238E27FC236}">
                <a16:creationId xmlns:a16="http://schemas.microsoft.com/office/drawing/2014/main" id="{9F98DA57-85F0-4A29-B310-623FDA3C46C7}"/>
              </a:ext>
            </a:extLst>
          </p:cNvPr>
          <p:cNvSpPr>
            <a:spLocks noGrp="1"/>
          </p:cNvSpPr>
          <p:nvPr>
            <p:ph idx="1"/>
          </p:nvPr>
        </p:nvSpPr>
        <p:spPr>
          <a:xfrm>
            <a:off x="0" y="1073026"/>
            <a:ext cx="8888361" cy="3272590"/>
          </a:xfrm>
        </p:spPr>
        <p:txBody>
          <a:bodyPr>
            <a:noAutofit/>
          </a:bodyPr>
          <a:lstStyle/>
          <a:p>
            <a:r>
              <a:rPr lang="fr-FR" sz="2400" dirty="0">
                <a:latin typeface="Century Gothic" panose="020B0502020202020204" pitchFamily="34" charset="0"/>
              </a:rPr>
              <a:t>Perte de certains constituants </a:t>
            </a:r>
          </a:p>
          <a:p>
            <a:r>
              <a:rPr lang="fr-FR" sz="2400" dirty="0">
                <a:latin typeface="Century Gothic" panose="020B0502020202020204" pitchFamily="34" charset="0"/>
              </a:rPr>
              <a:t>Dégradation de certains composés insaturés par effet T° ou par hydrolyse</a:t>
            </a:r>
          </a:p>
          <a:p>
            <a:r>
              <a:rPr lang="fr-FR" sz="2400" dirty="0">
                <a:latin typeface="Century Gothic" panose="020B0502020202020204" pitchFamily="34" charset="0"/>
              </a:rPr>
              <a:t>Eco-extraction : </a:t>
            </a:r>
          </a:p>
          <a:p>
            <a:pPr lvl="1"/>
            <a:r>
              <a:rPr lang="fr-FR" dirty="0">
                <a:latin typeface="Century Gothic" panose="020B0502020202020204" pitchFamily="34" charset="0"/>
              </a:rPr>
              <a:t>Amélioration procédés existants : </a:t>
            </a:r>
            <a:r>
              <a:rPr lang="fr-FR" dirty="0" err="1">
                <a:solidFill>
                  <a:srgbClr val="139D8D"/>
                </a:solidFill>
                <a:latin typeface="Century Gothic" panose="020B0502020202020204" pitchFamily="34" charset="0"/>
              </a:rPr>
              <a:t>turbodistillation</a:t>
            </a:r>
            <a:endParaRPr lang="fr-FR" dirty="0">
              <a:solidFill>
                <a:srgbClr val="139D8D"/>
              </a:solidFill>
              <a:latin typeface="Century Gothic" panose="020B0502020202020204" pitchFamily="34" charset="0"/>
            </a:endParaRPr>
          </a:p>
          <a:p>
            <a:pPr lvl="1"/>
            <a:r>
              <a:rPr lang="fr-FR" dirty="0">
                <a:latin typeface="Century Gothic" panose="020B0502020202020204" pitchFamily="34" charset="0"/>
              </a:rPr>
              <a:t>Détournement d’appareils : optimalisé mat 1</a:t>
            </a:r>
            <a:r>
              <a:rPr lang="fr-FR" baseline="30000" dirty="0">
                <a:latin typeface="Century Gothic" panose="020B0502020202020204" pitchFamily="34" charset="0"/>
              </a:rPr>
              <a:t>ère</a:t>
            </a:r>
            <a:r>
              <a:rPr lang="fr-FR" dirty="0">
                <a:latin typeface="Century Gothic" panose="020B0502020202020204" pitchFamily="34" charset="0"/>
              </a:rPr>
              <a:t>/énergie : </a:t>
            </a:r>
            <a:r>
              <a:rPr lang="fr-FR" dirty="0">
                <a:solidFill>
                  <a:srgbClr val="139D8D"/>
                </a:solidFill>
                <a:latin typeface="Century Gothic" panose="020B0502020202020204" pitchFamily="34" charset="0"/>
              </a:rPr>
              <a:t>ultrasons</a:t>
            </a:r>
          </a:p>
          <a:p>
            <a:pPr lvl="1"/>
            <a:r>
              <a:rPr lang="fr-FR" dirty="0">
                <a:latin typeface="Century Gothic" panose="020B0502020202020204" pitchFamily="34" charset="0"/>
              </a:rPr>
              <a:t>Innovation méthodologique/technologique : </a:t>
            </a:r>
            <a:r>
              <a:rPr lang="fr-FR" dirty="0">
                <a:solidFill>
                  <a:srgbClr val="139D8D"/>
                </a:solidFill>
                <a:latin typeface="Century Gothic" panose="020B0502020202020204" pitchFamily="34" charset="0"/>
              </a:rPr>
              <a:t>micro-ondes, CO</a:t>
            </a:r>
            <a:r>
              <a:rPr lang="fr-FR" baseline="-25000" dirty="0">
                <a:solidFill>
                  <a:srgbClr val="139D8D"/>
                </a:solidFill>
                <a:latin typeface="Century Gothic" panose="020B0502020202020204" pitchFamily="34" charset="0"/>
              </a:rPr>
              <a:t>2</a:t>
            </a:r>
            <a:r>
              <a:rPr lang="fr-FR" dirty="0">
                <a:solidFill>
                  <a:srgbClr val="139D8D"/>
                </a:solidFill>
                <a:latin typeface="Century Gothic" panose="020B0502020202020204" pitchFamily="34" charset="0"/>
              </a:rPr>
              <a:t> supercritique</a:t>
            </a:r>
            <a:r>
              <a:rPr lang="fr-FR" dirty="0">
                <a:latin typeface="Century Gothic" panose="020B0502020202020204" pitchFamily="34" charset="0"/>
              </a:rPr>
              <a:t>…</a:t>
            </a:r>
          </a:p>
        </p:txBody>
      </p:sp>
      <p:graphicFrame>
        <p:nvGraphicFramePr>
          <p:cNvPr id="17" name="Diagramme 16">
            <a:extLst>
              <a:ext uri="{FF2B5EF4-FFF2-40B4-BE49-F238E27FC236}">
                <a16:creationId xmlns:a16="http://schemas.microsoft.com/office/drawing/2014/main" id="{8FFB5FF4-5370-49F0-A4E7-82E60E7C8DFD}"/>
              </a:ext>
            </a:extLst>
          </p:cNvPr>
          <p:cNvGraphicFramePr/>
          <p:nvPr>
            <p:extLst>
              <p:ext uri="{D42A27DB-BD31-4B8C-83A1-F6EECF244321}">
                <p14:modId xmlns:p14="http://schemas.microsoft.com/office/powerpoint/2010/main" val="244054515"/>
              </p:ext>
            </p:extLst>
          </p:nvPr>
        </p:nvGraphicFramePr>
        <p:xfrm>
          <a:off x="242638" y="4695133"/>
          <a:ext cx="8734214" cy="18627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890735002"/>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35</a:t>
            </a:fld>
            <a:endParaRPr lang="es-ES"/>
          </a:p>
        </p:txBody>
      </p:sp>
      <p:sp>
        <p:nvSpPr>
          <p:cNvPr id="6" name="Título 13"/>
          <p:cNvSpPr>
            <a:spLocks noGrp="1"/>
          </p:cNvSpPr>
          <p:nvPr>
            <p:ph type="title"/>
          </p:nvPr>
        </p:nvSpPr>
        <p:spPr>
          <a:xfrm>
            <a:off x="342574" y="230591"/>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Cycle de l’extraction/purification</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2" name="Espace réservé du contenu 6">
            <a:extLst>
              <a:ext uri="{FF2B5EF4-FFF2-40B4-BE49-F238E27FC236}">
                <a16:creationId xmlns:a16="http://schemas.microsoft.com/office/drawing/2014/main" id="{2B64FE9A-A770-474E-9CBF-02FB5EDFEAC6}"/>
              </a:ext>
            </a:extLst>
          </p:cNvPr>
          <p:cNvPicPr>
            <a:picLocks noGrp="1" noChangeAspect="1"/>
          </p:cNvPicPr>
          <p:nvPr>
            <p:ph idx="1"/>
          </p:nvPr>
        </p:nvPicPr>
        <p:blipFill>
          <a:blip r:embed="rId6"/>
          <a:stretch>
            <a:fillRect/>
          </a:stretch>
        </p:blipFill>
        <p:spPr>
          <a:xfrm>
            <a:off x="340242" y="954339"/>
            <a:ext cx="8617581" cy="5390147"/>
          </a:xfrm>
          <a:prstGeom prst="rect">
            <a:avLst/>
          </a:prstGeom>
        </p:spPr>
      </p:pic>
      <p:sp>
        <p:nvSpPr>
          <p:cNvPr id="16" name="ZoneTexte 15">
            <a:extLst>
              <a:ext uri="{FF2B5EF4-FFF2-40B4-BE49-F238E27FC236}">
                <a16:creationId xmlns:a16="http://schemas.microsoft.com/office/drawing/2014/main" id="{34C44632-8617-4C6E-A80F-706508B6CBDF}"/>
              </a:ext>
            </a:extLst>
          </p:cNvPr>
          <p:cNvSpPr txBox="1"/>
          <p:nvPr/>
        </p:nvSpPr>
        <p:spPr>
          <a:xfrm>
            <a:off x="0" y="6457457"/>
            <a:ext cx="2100266" cy="369332"/>
          </a:xfrm>
          <a:prstGeom prst="rect">
            <a:avLst/>
          </a:prstGeom>
          <a:noFill/>
        </p:spPr>
        <p:txBody>
          <a:bodyPr wrap="square" rtlCol="0">
            <a:spAutoFit/>
          </a:bodyPr>
          <a:lstStyle/>
          <a:p>
            <a:r>
              <a:rPr lang="fr-FR" i="1" dirty="0"/>
              <a:t>Source : </a:t>
            </a:r>
            <a:r>
              <a:rPr lang="fr-FR" i="1" dirty="0" err="1">
                <a:hlinkClick r:id="rId7"/>
              </a:rPr>
              <a:t>Archimex</a:t>
            </a:r>
            <a:endParaRPr lang="fr-FR" i="1" dirty="0"/>
          </a:p>
        </p:txBody>
      </p:sp>
      <p:sp>
        <p:nvSpPr>
          <p:cNvPr id="18" name="Rectangle à coins arrondis 8">
            <a:extLst>
              <a:ext uri="{FF2B5EF4-FFF2-40B4-BE49-F238E27FC236}">
                <a16:creationId xmlns:a16="http://schemas.microsoft.com/office/drawing/2014/main" id="{06A35093-B62D-4812-93EA-C440A61437E0}"/>
              </a:ext>
            </a:extLst>
          </p:cNvPr>
          <p:cNvSpPr/>
          <p:nvPr/>
        </p:nvSpPr>
        <p:spPr>
          <a:xfrm>
            <a:off x="2721600" y="3216276"/>
            <a:ext cx="1475874" cy="577516"/>
          </a:xfrm>
          <a:prstGeom prst="roundRect">
            <a:avLst/>
          </a:prstGeom>
          <a:noFill/>
          <a:ln w="76200">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9">
            <a:extLst>
              <a:ext uri="{FF2B5EF4-FFF2-40B4-BE49-F238E27FC236}">
                <a16:creationId xmlns:a16="http://schemas.microsoft.com/office/drawing/2014/main" id="{886AE595-4546-4A2A-BB34-BB273A462F84}"/>
              </a:ext>
            </a:extLst>
          </p:cNvPr>
          <p:cNvSpPr/>
          <p:nvPr/>
        </p:nvSpPr>
        <p:spPr>
          <a:xfrm>
            <a:off x="1353865" y="3248360"/>
            <a:ext cx="998767" cy="545432"/>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20413927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36</a:t>
            </a:fld>
            <a:endParaRPr lang="es-ES"/>
          </a:p>
        </p:txBody>
      </p:sp>
      <p:sp>
        <p:nvSpPr>
          <p:cNvPr id="6" name="Título 13"/>
          <p:cNvSpPr>
            <a:spLocks noGrp="1"/>
          </p:cNvSpPr>
          <p:nvPr>
            <p:ph type="title"/>
          </p:nvPr>
        </p:nvSpPr>
        <p:spPr>
          <a:xfrm>
            <a:off x="342574" y="230591"/>
            <a:ext cx="8461184"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Micro-onde</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7" name="Espace réservé du contenu 3">
            <a:extLst>
              <a:ext uri="{FF2B5EF4-FFF2-40B4-BE49-F238E27FC236}">
                <a16:creationId xmlns:a16="http://schemas.microsoft.com/office/drawing/2014/main" id="{AFEA8F8A-423F-41A0-AC14-EDD8A7CBD7BA}"/>
              </a:ext>
            </a:extLst>
          </p:cNvPr>
          <p:cNvPicPr>
            <a:picLocks noGrp="1" noChangeAspect="1"/>
          </p:cNvPicPr>
          <p:nvPr>
            <p:ph idx="1"/>
          </p:nvPr>
        </p:nvPicPr>
        <p:blipFill>
          <a:blip r:embed="rId6"/>
          <a:stretch>
            <a:fillRect/>
          </a:stretch>
        </p:blipFill>
        <p:spPr>
          <a:xfrm>
            <a:off x="110906" y="1308671"/>
            <a:ext cx="3633944" cy="2484170"/>
          </a:xfrm>
          <a:prstGeom prst="rect">
            <a:avLst/>
          </a:prstGeom>
        </p:spPr>
      </p:pic>
      <p:pic>
        <p:nvPicPr>
          <p:cNvPr id="20" name="Image 19">
            <a:extLst>
              <a:ext uri="{FF2B5EF4-FFF2-40B4-BE49-F238E27FC236}">
                <a16:creationId xmlns:a16="http://schemas.microsoft.com/office/drawing/2014/main" id="{1D687473-F406-4BBF-8946-D76EC6BCC093}"/>
              </a:ext>
            </a:extLst>
          </p:cNvPr>
          <p:cNvPicPr>
            <a:picLocks noChangeAspect="1"/>
          </p:cNvPicPr>
          <p:nvPr/>
        </p:nvPicPr>
        <p:blipFill>
          <a:blip r:embed="rId7"/>
          <a:stretch>
            <a:fillRect/>
          </a:stretch>
        </p:blipFill>
        <p:spPr>
          <a:xfrm>
            <a:off x="3744850" y="2049382"/>
            <a:ext cx="3081198" cy="3058486"/>
          </a:xfrm>
          <a:prstGeom prst="rect">
            <a:avLst/>
          </a:prstGeom>
        </p:spPr>
      </p:pic>
      <p:sp>
        <p:nvSpPr>
          <p:cNvPr id="21" name="ZoneTexte 20">
            <a:extLst>
              <a:ext uri="{FF2B5EF4-FFF2-40B4-BE49-F238E27FC236}">
                <a16:creationId xmlns:a16="http://schemas.microsoft.com/office/drawing/2014/main" id="{97A14556-8DBE-413B-874D-1477F18EE607}"/>
              </a:ext>
            </a:extLst>
          </p:cNvPr>
          <p:cNvSpPr txBox="1"/>
          <p:nvPr/>
        </p:nvSpPr>
        <p:spPr>
          <a:xfrm>
            <a:off x="4042268" y="1623114"/>
            <a:ext cx="2486361" cy="369332"/>
          </a:xfrm>
          <a:prstGeom prst="rect">
            <a:avLst/>
          </a:prstGeom>
          <a:noFill/>
        </p:spPr>
        <p:txBody>
          <a:bodyPr wrap="square" rtlCol="0">
            <a:spAutoFit/>
          </a:bodyPr>
          <a:lstStyle/>
          <a:p>
            <a:pPr algn="ctr"/>
            <a:r>
              <a:rPr lang="fr-FR" dirty="0" err="1">
                <a:latin typeface="Century Gothic" panose="020B0502020202020204" pitchFamily="34" charset="0"/>
              </a:rPr>
              <a:t>Archimex</a:t>
            </a:r>
            <a:r>
              <a:rPr lang="fr-FR" dirty="0">
                <a:latin typeface="Century Gothic" panose="020B0502020202020204" pitchFamily="34" charset="0"/>
              </a:rPr>
              <a:t> (10-100l)</a:t>
            </a:r>
          </a:p>
        </p:txBody>
      </p:sp>
      <p:sp>
        <p:nvSpPr>
          <p:cNvPr id="22" name="ZoneTexte 21">
            <a:extLst>
              <a:ext uri="{FF2B5EF4-FFF2-40B4-BE49-F238E27FC236}">
                <a16:creationId xmlns:a16="http://schemas.microsoft.com/office/drawing/2014/main" id="{37B1A7A1-9F4C-43AF-8C21-018FA516F340}"/>
              </a:ext>
            </a:extLst>
          </p:cNvPr>
          <p:cNvSpPr txBox="1"/>
          <p:nvPr/>
        </p:nvSpPr>
        <p:spPr>
          <a:xfrm>
            <a:off x="110906" y="3884923"/>
            <a:ext cx="3249944" cy="646331"/>
          </a:xfrm>
          <a:prstGeom prst="rect">
            <a:avLst/>
          </a:prstGeom>
          <a:noFill/>
        </p:spPr>
        <p:txBody>
          <a:bodyPr wrap="square" rtlCol="0">
            <a:spAutoFit/>
          </a:bodyPr>
          <a:lstStyle/>
          <a:p>
            <a:r>
              <a:rPr lang="fr-FR" dirty="0" err="1">
                <a:latin typeface="Century Gothic" panose="020B0502020202020204" pitchFamily="34" charset="0"/>
              </a:rPr>
              <a:t>Microwave</a:t>
            </a:r>
            <a:r>
              <a:rPr lang="fr-FR" dirty="0">
                <a:latin typeface="Century Gothic" panose="020B0502020202020204" pitchFamily="34" charset="0"/>
              </a:rPr>
              <a:t> </a:t>
            </a:r>
            <a:r>
              <a:rPr lang="fr-FR" dirty="0" err="1">
                <a:latin typeface="Century Gothic" panose="020B0502020202020204" pitchFamily="34" charset="0"/>
              </a:rPr>
              <a:t>Assisted</a:t>
            </a:r>
            <a:r>
              <a:rPr lang="fr-FR" dirty="0">
                <a:latin typeface="Century Gothic" panose="020B0502020202020204" pitchFamily="34" charset="0"/>
              </a:rPr>
              <a:t> Distillation (1-5l)</a:t>
            </a:r>
          </a:p>
        </p:txBody>
      </p:sp>
      <p:sp>
        <p:nvSpPr>
          <p:cNvPr id="23" name="ZoneTexte 22">
            <a:extLst>
              <a:ext uri="{FF2B5EF4-FFF2-40B4-BE49-F238E27FC236}">
                <a16:creationId xmlns:a16="http://schemas.microsoft.com/office/drawing/2014/main" id="{B8C4FD4E-D2CE-4CE5-B55C-2D913612CBE6}"/>
              </a:ext>
            </a:extLst>
          </p:cNvPr>
          <p:cNvSpPr txBox="1"/>
          <p:nvPr/>
        </p:nvSpPr>
        <p:spPr>
          <a:xfrm>
            <a:off x="0" y="6443050"/>
            <a:ext cx="4956948" cy="369332"/>
          </a:xfrm>
          <a:prstGeom prst="rect">
            <a:avLst/>
          </a:prstGeom>
          <a:noFill/>
        </p:spPr>
        <p:txBody>
          <a:bodyPr wrap="square" rtlCol="0">
            <a:spAutoFit/>
          </a:bodyPr>
          <a:lstStyle/>
          <a:p>
            <a:r>
              <a:rPr lang="fr-FR" i="1" dirty="0"/>
              <a:t>Source : </a:t>
            </a:r>
            <a:r>
              <a:rPr lang="fr-FR" i="1" dirty="0">
                <a:hlinkClick r:id="rId8" action="ppaction://hlinkfile"/>
              </a:rPr>
              <a:t>F. </a:t>
            </a:r>
            <a:r>
              <a:rPr lang="fr-FR" i="1" dirty="0" err="1">
                <a:hlinkClick r:id="rId8" action="ppaction://hlinkfile"/>
              </a:rPr>
              <a:t>Chemat</a:t>
            </a:r>
            <a:r>
              <a:rPr lang="fr-FR" i="1" dirty="0">
                <a:hlinkClick r:id="rId8" action="ppaction://hlinkfile"/>
              </a:rPr>
              <a:t> « Les mercredis de la science »</a:t>
            </a:r>
            <a:endParaRPr lang="fr-FR" i="1" dirty="0"/>
          </a:p>
        </p:txBody>
      </p:sp>
      <p:pic>
        <p:nvPicPr>
          <p:cNvPr id="24" name="Image 23">
            <a:extLst>
              <a:ext uri="{FF2B5EF4-FFF2-40B4-BE49-F238E27FC236}">
                <a16:creationId xmlns:a16="http://schemas.microsoft.com/office/drawing/2014/main" id="{913AFE9C-D749-4A5A-BB76-9ACA6AFE95D2}"/>
              </a:ext>
            </a:extLst>
          </p:cNvPr>
          <p:cNvPicPr>
            <a:picLocks noChangeAspect="1"/>
          </p:cNvPicPr>
          <p:nvPr/>
        </p:nvPicPr>
        <p:blipFill>
          <a:blip r:embed="rId9"/>
          <a:stretch>
            <a:fillRect/>
          </a:stretch>
        </p:blipFill>
        <p:spPr>
          <a:xfrm>
            <a:off x="5547876" y="4102961"/>
            <a:ext cx="3485218" cy="2331983"/>
          </a:xfrm>
          <a:prstGeom prst="rect">
            <a:avLst/>
          </a:prstGeom>
        </p:spPr>
      </p:pic>
    </p:spTree>
    <p:custDataLst>
      <p:tags r:id="rId1"/>
    </p:custDataLst>
    <p:extLst>
      <p:ext uri="{BB962C8B-B14F-4D97-AF65-F5344CB8AC3E}">
        <p14:creationId xmlns:p14="http://schemas.microsoft.com/office/powerpoint/2010/main" val="201655539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37</a:t>
            </a:fld>
            <a:endParaRPr lang="es-ES"/>
          </a:p>
        </p:txBody>
      </p:sp>
      <p:sp>
        <p:nvSpPr>
          <p:cNvPr id="6" name="Título 13"/>
          <p:cNvSpPr>
            <a:spLocks noGrp="1"/>
          </p:cNvSpPr>
          <p:nvPr>
            <p:ph type="title"/>
          </p:nvPr>
        </p:nvSpPr>
        <p:spPr>
          <a:xfrm>
            <a:off x="341408" y="493468"/>
            <a:ext cx="8461184" cy="836864"/>
          </a:xfrm>
        </p:spPr>
        <p:txBody>
          <a:bodyPr>
            <a:normAutofit fontScale="90000"/>
          </a:bodyPr>
          <a:lstStyle/>
          <a:p>
            <a:r>
              <a:rPr lang="fr-BE" sz="2800" b="1" dirty="0">
                <a:solidFill>
                  <a:srgbClr val="139D8D"/>
                </a:solidFill>
                <a:latin typeface="Century Gothic" panose="020B0502020202020204" pitchFamily="34" charset="0"/>
              </a:rPr>
              <a:t>Huiles essentielles : </a:t>
            </a:r>
            <a:r>
              <a:rPr lang="fr-BE" sz="2800" b="1" dirty="0" err="1">
                <a:latin typeface="Century Gothic" panose="020B0502020202020204" pitchFamily="34" charset="0"/>
              </a:rPr>
              <a:t>Microwave</a:t>
            </a:r>
            <a:r>
              <a:rPr lang="fr-BE" sz="2800" b="1" dirty="0">
                <a:latin typeface="Century Gothic" panose="020B0502020202020204" pitchFamily="34" charset="0"/>
              </a:rPr>
              <a:t> </a:t>
            </a:r>
            <a:r>
              <a:rPr lang="fr-BE" sz="2800" b="1" dirty="0" err="1">
                <a:latin typeface="Century Gothic" panose="020B0502020202020204" pitchFamily="34" charset="0"/>
              </a:rPr>
              <a:t>Hydrodiffusion</a:t>
            </a:r>
            <a:r>
              <a:rPr lang="fr-BE" sz="2800" b="1" dirty="0">
                <a:latin typeface="Century Gothic" panose="020B0502020202020204" pitchFamily="34" charset="0"/>
              </a:rPr>
              <a:t> Gravity (HMG)</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3" name="ZoneTexte 22">
            <a:extLst>
              <a:ext uri="{FF2B5EF4-FFF2-40B4-BE49-F238E27FC236}">
                <a16:creationId xmlns:a16="http://schemas.microsoft.com/office/drawing/2014/main" id="{B8C4FD4E-D2CE-4CE5-B55C-2D913612CBE6}"/>
              </a:ext>
            </a:extLst>
          </p:cNvPr>
          <p:cNvSpPr txBox="1"/>
          <p:nvPr/>
        </p:nvSpPr>
        <p:spPr>
          <a:xfrm>
            <a:off x="0" y="6443050"/>
            <a:ext cx="4956948" cy="369332"/>
          </a:xfrm>
          <a:prstGeom prst="rect">
            <a:avLst/>
          </a:prstGeom>
          <a:noFill/>
        </p:spPr>
        <p:txBody>
          <a:bodyPr wrap="square" rtlCol="0">
            <a:spAutoFit/>
          </a:bodyPr>
          <a:lstStyle/>
          <a:p>
            <a:r>
              <a:rPr lang="fr-FR" i="1" dirty="0"/>
              <a:t>Source : </a:t>
            </a:r>
            <a:r>
              <a:rPr lang="fr-FR" i="1" dirty="0">
                <a:hlinkClick r:id="rId6" action="ppaction://hlinkfile"/>
              </a:rPr>
              <a:t>F. </a:t>
            </a:r>
            <a:r>
              <a:rPr lang="fr-FR" i="1" dirty="0" err="1">
                <a:hlinkClick r:id="rId6" action="ppaction://hlinkfile"/>
              </a:rPr>
              <a:t>Chemat</a:t>
            </a:r>
            <a:r>
              <a:rPr lang="fr-FR" i="1" dirty="0">
                <a:hlinkClick r:id="rId6" action="ppaction://hlinkfile"/>
              </a:rPr>
              <a:t> « Les mercredis de la science »</a:t>
            </a:r>
            <a:endParaRPr lang="fr-FR" i="1" dirty="0"/>
          </a:p>
        </p:txBody>
      </p:sp>
      <p:pic>
        <p:nvPicPr>
          <p:cNvPr id="16" name="Espace réservé du contenu 3">
            <a:extLst>
              <a:ext uri="{FF2B5EF4-FFF2-40B4-BE49-F238E27FC236}">
                <a16:creationId xmlns:a16="http://schemas.microsoft.com/office/drawing/2014/main" id="{6914161F-2777-4D03-B58E-889DC2592C6C}"/>
              </a:ext>
            </a:extLst>
          </p:cNvPr>
          <p:cNvPicPr>
            <a:picLocks noGrp="1" noChangeAspect="1"/>
          </p:cNvPicPr>
          <p:nvPr>
            <p:ph idx="1"/>
          </p:nvPr>
        </p:nvPicPr>
        <p:blipFill>
          <a:blip r:embed="rId7"/>
          <a:stretch>
            <a:fillRect/>
          </a:stretch>
        </p:blipFill>
        <p:spPr>
          <a:xfrm>
            <a:off x="68408" y="1523999"/>
            <a:ext cx="4503592" cy="2860220"/>
          </a:xfrm>
          <a:prstGeom prst="rect">
            <a:avLst/>
          </a:prstGeom>
        </p:spPr>
      </p:pic>
      <p:pic>
        <p:nvPicPr>
          <p:cNvPr id="18" name="Image 17">
            <a:extLst>
              <a:ext uri="{FF2B5EF4-FFF2-40B4-BE49-F238E27FC236}">
                <a16:creationId xmlns:a16="http://schemas.microsoft.com/office/drawing/2014/main" id="{C7046BC6-64A5-47EE-A168-8312AC33D8A2}"/>
              </a:ext>
            </a:extLst>
          </p:cNvPr>
          <p:cNvPicPr>
            <a:picLocks noChangeAspect="1"/>
          </p:cNvPicPr>
          <p:nvPr/>
        </p:nvPicPr>
        <p:blipFill>
          <a:blip r:embed="rId8"/>
          <a:stretch>
            <a:fillRect/>
          </a:stretch>
        </p:blipFill>
        <p:spPr>
          <a:xfrm>
            <a:off x="4172807" y="2721919"/>
            <a:ext cx="4869872" cy="3620846"/>
          </a:xfrm>
          <a:prstGeom prst="rect">
            <a:avLst/>
          </a:prstGeom>
        </p:spPr>
      </p:pic>
    </p:spTree>
    <p:custDataLst>
      <p:tags r:id="rId1"/>
    </p:custDataLst>
    <p:extLst>
      <p:ext uri="{BB962C8B-B14F-4D97-AF65-F5344CB8AC3E}">
        <p14:creationId xmlns:p14="http://schemas.microsoft.com/office/powerpoint/2010/main" val="418084763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38</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 Caractérisation</a:t>
            </a:r>
            <a:r>
              <a:rPr lang="tr-TR" sz="3600" dirty="0">
                <a:solidFill>
                  <a:prstClr val="black"/>
                </a:solidFill>
                <a:latin typeface="Century Gothic" panose="020B0502020202020204" pitchFamily="34" charset="0"/>
                <a:cs typeface="Arial" panose="020B0604020202020204" pitchFamily="34" charset="0"/>
              </a:rPr>
              <a:t>  </a:t>
            </a:r>
            <a:endParaRPr lang="fr-FR"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tx1">
                    <a:lumMod val="50000"/>
                    <a:lumOff val="50000"/>
                  </a:schemeClr>
                </a:solidFill>
                <a:latin typeface="Century Gothic" panose="020B0502020202020204" pitchFamily="34" charset="0"/>
                <a:cs typeface="Arial" panose="020B0604020202020204" pitchFamily="34" charset="0"/>
              </a:rPr>
              <a:t>Applications en agronomie</a:t>
            </a:r>
            <a:endParaRPr lang="fr-BE" sz="3600" dirty="0">
              <a:solidFill>
                <a:schemeClr val="tx1">
                  <a:lumMod val="50000"/>
                  <a:lumOff val="50000"/>
                </a:schemeClr>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4303281"/>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155547007"/>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39</a:t>
            </a:fld>
            <a:endParaRPr lang="es-ES"/>
          </a:p>
        </p:txBody>
      </p:sp>
      <p:sp>
        <p:nvSpPr>
          <p:cNvPr id="6" name="Título 13"/>
          <p:cNvSpPr>
            <a:spLocks noGrp="1"/>
          </p:cNvSpPr>
          <p:nvPr>
            <p:ph type="title"/>
          </p:nvPr>
        </p:nvSpPr>
        <p:spPr>
          <a:xfrm>
            <a:off x="342574" y="250256"/>
            <a:ext cx="7622865" cy="836864"/>
          </a:xfrm>
        </p:spPr>
        <p:txBody>
          <a:bodyPr>
            <a:normAutofit/>
          </a:bodyPr>
          <a:lstStyle/>
          <a:p>
            <a:r>
              <a:rPr lang="fr-BE" sz="2800" b="1" dirty="0">
                <a:solidFill>
                  <a:srgbClr val="139D8D"/>
                </a:solidFill>
                <a:latin typeface="Century Gothic" panose="020B0502020202020204" pitchFamily="34" charset="0"/>
              </a:rPr>
              <a:t>Huiles essentielles : </a:t>
            </a:r>
            <a:r>
              <a:rPr lang="fr-BE" sz="2800" b="1" dirty="0">
                <a:latin typeface="Century Gothic" panose="020B0502020202020204" pitchFamily="34" charset="0"/>
              </a:rPr>
              <a:t>Critère qualité (AFNOR)</a:t>
            </a:r>
            <a:endParaRPr lang="fr-BE"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12" name="Espace réservé du contenu 10">
            <a:extLst>
              <a:ext uri="{FF2B5EF4-FFF2-40B4-BE49-F238E27FC236}">
                <a16:creationId xmlns:a16="http://schemas.microsoft.com/office/drawing/2014/main" id="{8B18E9D1-DB0C-4081-B3AA-779129A145F3}"/>
              </a:ext>
            </a:extLst>
          </p:cNvPr>
          <p:cNvSpPr>
            <a:spLocks noGrp="1"/>
          </p:cNvSpPr>
          <p:nvPr>
            <p:ph idx="1"/>
          </p:nvPr>
        </p:nvSpPr>
        <p:spPr>
          <a:xfrm>
            <a:off x="121884" y="2280668"/>
            <a:ext cx="4279996" cy="3405982"/>
          </a:xfrm>
        </p:spPr>
        <p:txBody>
          <a:bodyPr>
            <a:normAutofit fontScale="40000" lnSpcReduction="20000"/>
          </a:bodyPr>
          <a:lstStyle/>
          <a:p>
            <a:pPr>
              <a:buFont typeface="Wingdings" panose="05000000000000000000" pitchFamily="2" charset="2"/>
              <a:buChar char="ü"/>
            </a:pPr>
            <a:r>
              <a:rPr lang="fr-FR" sz="5000" dirty="0">
                <a:latin typeface="Century Gothic" panose="020B0502020202020204" pitchFamily="34" charset="0"/>
              </a:rPr>
              <a:t> Couleur, aspect, odeur</a:t>
            </a:r>
          </a:p>
          <a:p>
            <a:pPr>
              <a:buFont typeface="Wingdings" panose="05000000000000000000" pitchFamily="2" charset="2"/>
              <a:buChar char="ü"/>
            </a:pPr>
            <a:r>
              <a:rPr lang="fr-FR" sz="5000" dirty="0">
                <a:latin typeface="Century Gothic" panose="020B0502020202020204" pitchFamily="34" charset="0"/>
              </a:rPr>
              <a:t> Densité</a:t>
            </a:r>
          </a:p>
          <a:p>
            <a:pPr>
              <a:buFont typeface="Wingdings" panose="05000000000000000000" pitchFamily="2" charset="2"/>
              <a:buChar char="ü"/>
            </a:pPr>
            <a:r>
              <a:rPr lang="fr-FR" sz="5000" dirty="0">
                <a:latin typeface="Century Gothic" panose="020B0502020202020204" pitchFamily="34" charset="0"/>
              </a:rPr>
              <a:t> Indice de réfraction</a:t>
            </a:r>
          </a:p>
          <a:p>
            <a:pPr>
              <a:buFont typeface="Wingdings" panose="05000000000000000000" pitchFamily="2" charset="2"/>
              <a:buChar char="ü"/>
            </a:pPr>
            <a:r>
              <a:rPr lang="fr-FR" sz="5000" dirty="0">
                <a:latin typeface="Century Gothic" panose="020B0502020202020204" pitchFamily="34" charset="0"/>
              </a:rPr>
              <a:t>Densité relative</a:t>
            </a:r>
          </a:p>
          <a:p>
            <a:pPr>
              <a:buFont typeface="Wingdings" panose="05000000000000000000" pitchFamily="2" charset="2"/>
              <a:buChar char="ü"/>
            </a:pPr>
            <a:r>
              <a:rPr lang="fr-FR" sz="5000" dirty="0">
                <a:latin typeface="Century Gothic" panose="020B0502020202020204" pitchFamily="34" charset="0"/>
              </a:rPr>
              <a:t> Pouvoir rotatoire</a:t>
            </a:r>
          </a:p>
          <a:p>
            <a:pPr>
              <a:buFont typeface="Wingdings" panose="05000000000000000000" pitchFamily="2" charset="2"/>
              <a:buChar char="ü"/>
            </a:pPr>
            <a:r>
              <a:rPr lang="fr-FR" sz="5000" dirty="0">
                <a:latin typeface="Century Gothic" panose="020B0502020202020204" pitchFamily="34" charset="0"/>
              </a:rPr>
              <a:t>Solubilité dans l’éthanol</a:t>
            </a:r>
          </a:p>
          <a:p>
            <a:pPr>
              <a:buFont typeface="Wingdings" panose="05000000000000000000" pitchFamily="2" charset="2"/>
              <a:buChar char="ü"/>
            </a:pPr>
            <a:r>
              <a:rPr lang="fr-FR" sz="5000" dirty="0">
                <a:latin typeface="Century Gothic" panose="020B0502020202020204" pitchFamily="34" charset="0"/>
              </a:rPr>
              <a:t>Résidu d’évaporation</a:t>
            </a:r>
          </a:p>
          <a:p>
            <a:pPr>
              <a:buFont typeface="Wingdings" panose="05000000000000000000" pitchFamily="2" charset="2"/>
              <a:buChar char="ü"/>
            </a:pPr>
            <a:r>
              <a:rPr lang="fr-FR" sz="5000" dirty="0">
                <a:latin typeface="Century Gothic" panose="020B0502020202020204" pitchFamily="34" charset="0"/>
              </a:rPr>
              <a:t>Indice d’acide, d’ester, de peroxyde</a:t>
            </a:r>
          </a:p>
          <a:p>
            <a:pPr>
              <a:buFont typeface="Wingdings" panose="05000000000000000000" pitchFamily="2" charset="2"/>
              <a:buChar char="ü"/>
            </a:pPr>
            <a:r>
              <a:rPr lang="fr-FR" sz="5000" dirty="0">
                <a:latin typeface="Century Gothic" panose="020B0502020202020204" pitchFamily="34" charset="0"/>
              </a:rPr>
              <a:t>….</a:t>
            </a:r>
          </a:p>
          <a:p>
            <a:endParaRPr lang="fr-FR" dirty="0"/>
          </a:p>
        </p:txBody>
      </p:sp>
      <p:sp>
        <p:nvSpPr>
          <p:cNvPr id="16" name="Rectangle à coins arrondis 13">
            <a:extLst>
              <a:ext uri="{FF2B5EF4-FFF2-40B4-BE49-F238E27FC236}">
                <a16:creationId xmlns:a16="http://schemas.microsoft.com/office/drawing/2014/main" id="{DF9EB871-EDCD-4C3F-BECD-9695F62808C0}"/>
              </a:ext>
            </a:extLst>
          </p:cNvPr>
          <p:cNvSpPr/>
          <p:nvPr/>
        </p:nvSpPr>
        <p:spPr>
          <a:xfrm>
            <a:off x="139656" y="1171350"/>
            <a:ext cx="3651254" cy="799684"/>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cs typeface="Aharoni" panose="02010803020104030203" pitchFamily="2" charset="-79"/>
              </a:rPr>
              <a:t>Caractères</a:t>
            </a:r>
          </a:p>
          <a:p>
            <a:pPr algn="ctr"/>
            <a:r>
              <a:rPr lang="fr-FR" sz="2400" dirty="0">
                <a:latin typeface="Century Gothic" panose="020B0502020202020204" pitchFamily="34" charset="0"/>
                <a:cs typeface="Aharoni" panose="02010803020104030203" pitchFamily="2" charset="-79"/>
              </a:rPr>
              <a:t>Physico-chimiques</a:t>
            </a:r>
          </a:p>
        </p:txBody>
      </p:sp>
      <p:sp>
        <p:nvSpPr>
          <p:cNvPr id="18" name="Rectangle à coins arrondis 14">
            <a:extLst>
              <a:ext uri="{FF2B5EF4-FFF2-40B4-BE49-F238E27FC236}">
                <a16:creationId xmlns:a16="http://schemas.microsoft.com/office/drawing/2014/main" id="{DFD157A9-D6D9-4CCB-A9E9-289858544C7D}"/>
              </a:ext>
            </a:extLst>
          </p:cNvPr>
          <p:cNvSpPr/>
          <p:nvPr/>
        </p:nvSpPr>
        <p:spPr>
          <a:xfrm>
            <a:off x="5353092" y="1171348"/>
            <a:ext cx="3651252" cy="799685"/>
          </a:xfrm>
          <a:prstGeom prst="roundRect">
            <a:avLst/>
          </a:prstGeom>
          <a:solidFill>
            <a:srgbClr val="139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atin typeface="Century Gothic" panose="020B0502020202020204" pitchFamily="34" charset="0"/>
                <a:cs typeface="Aharoni" panose="02010803020104030203" pitchFamily="2" charset="-79"/>
              </a:rPr>
              <a:t>Analyse chromatographique</a:t>
            </a:r>
          </a:p>
        </p:txBody>
      </p:sp>
      <p:sp>
        <p:nvSpPr>
          <p:cNvPr id="19" name="Espace réservé du contenu 10">
            <a:extLst>
              <a:ext uri="{FF2B5EF4-FFF2-40B4-BE49-F238E27FC236}">
                <a16:creationId xmlns:a16="http://schemas.microsoft.com/office/drawing/2014/main" id="{2AF15B15-74E0-46E1-A38F-D157B33A1406}"/>
              </a:ext>
            </a:extLst>
          </p:cNvPr>
          <p:cNvSpPr txBox="1">
            <a:spLocks/>
          </p:cNvSpPr>
          <p:nvPr/>
        </p:nvSpPr>
        <p:spPr>
          <a:xfrm>
            <a:off x="4912242" y="2163028"/>
            <a:ext cx="4231758" cy="3888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fr-FR" sz="2000" dirty="0">
                <a:latin typeface="Century Gothic" panose="020B0502020202020204" pitchFamily="34" charset="0"/>
              </a:rPr>
              <a:t> Chromatographie sur couche mince (CCM)</a:t>
            </a:r>
          </a:p>
          <a:p>
            <a:pPr>
              <a:buFont typeface="Wingdings" panose="05000000000000000000" pitchFamily="2" charset="2"/>
              <a:buChar char="ü"/>
            </a:pPr>
            <a:r>
              <a:rPr lang="fr-FR" sz="2000" dirty="0">
                <a:latin typeface="Century Gothic" panose="020B0502020202020204" pitchFamily="34" charset="0"/>
              </a:rPr>
              <a:t> Chromatographie en phase liquide à haute performance (CLHP)</a:t>
            </a:r>
          </a:p>
          <a:p>
            <a:pPr>
              <a:buFont typeface="Wingdings" panose="05000000000000000000" pitchFamily="2" charset="2"/>
              <a:buChar char="ü"/>
            </a:pPr>
            <a:r>
              <a:rPr lang="fr-FR" sz="2000" dirty="0">
                <a:latin typeface="Century Gothic" panose="020B0502020202020204" pitchFamily="34" charset="0"/>
              </a:rPr>
              <a:t> Chromatographie en phase gazeuse (CPG)</a:t>
            </a:r>
          </a:p>
          <a:p>
            <a:pPr>
              <a:buFont typeface="Wingdings" panose="05000000000000000000" pitchFamily="2" charset="2"/>
              <a:buChar char="ü"/>
            </a:pPr>
            <a:r>
              <a:rPr lang="fr-FR" sz="2000" dirty="0">
                <a:latin typeface="Century Gothic" panose="020B0502020202020204" pitchFamily="34" charset="0"/>
              </a:rPr>
              <a:t>SURTOUT GC-MS</a:t>
            </a:r>
            <a:endParaRPr lang="fr-FR" dirty="0"/>
          </a:p>
        </p:txBody>
      </p:sp>
      <p:sp>
        <p:nvSpPr>
          <p:cNvPr id="20" name="Plus 16">
            <a:extLst>
              <a:ext uri="{FF2B5EF4-FFF2-40B4-BE49-F238E27FC236}">
                <a16:creationId xmlns:a16="http://schemas.microsoft.com/office/drawing/2014/main" id="{56450177-1EE0-4C7B-A214-77E2A93E8920}"/>
              </a:ext>
            </a:extLst>
          </p:cNvPr>
          <p:cNvSpPr/>
          <p:nvPr/>
        </p:nvSpPr>
        <p:spPr>
          <a:xfrm>
            <a:off x="4237549" y="1171121"/>
            <a:ext cx="705853" cy="79968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55F21242-598B-4AA4-80EC-7CD995C34C0A}"/>
              </a:ext>
            </a:extLst>
          </p:cNvPr>
          <p:cNvSpPr txBox="1"/>
          <p:nvPr/>
        </p:nvSpPr>
        <p:spPr>
          <a:xfrm>
            <a:off x="225833" y="6108507"/>
            <a:ext cx="8023432" cy="584775"/>
          </a:xfrm>
          <a:prstGeom prst="rect">
            <a:avLst/>
          </a:prstGeom>
          <a:noFill/>
        </p:spPr>
        <p:txBody>
          <a:bodyPr wrap="square" rtlCol="0">
            <a:spAutoFit/>
          </a:bodyPr>
          <a:lstStyle/>
          <a:p>
            <a:r>
              <a:rPr lang="fr-FR" sz="1600" dirty="0">
                <a:latin typeface="Century Gothic" panose="020B0502020202020204" pitchFamily="34" charset="0"/>
              </a:rPr>
              <a:t>Emballage, Conditionnement, Stockage HE (</a:t>
            </a:r>
            <a:r>
              <a:rPr lang="fr-FR" sz="1600" dirty="0" err="1">
                <a:latin typeface="Century Gothic" panose="020B0502020202020204" pitchFamily="34" charset="0"/>
              </a:rPr>
              <a:t>cf</a:t>
            </a:r>
            <a:r>
              <a:rPr lang="fr-FR" sz="1600" dirty="0">
                <a:latin typeface="Century Gothic" panose="020B0502020202020204" pitchFamily="34" charset="0"/>
              </a:rPr>
              <a:t> AFNOR NF T75-001, 1996) et marquage HE (</a:t>
            </a:r>
            <a:r>
              <a:rPr lang="fr-FR" sz="1600" dirty="0" err="1">
                <a:latin typeface="Century Gothic" panose="020B0502020202020204" pitchFamily="34" charset="0"/>
              </a:rPr>
              <a:t>cf</a:t>
            </a:r>
            <a:r>
              <a:rPr lang="fr-FR" sz="1600" dirty="0">
                <a:latin typeface="Century Gothic" panose="020B0502020202020204" pitchFamily="34" charset="0"/>
              </a:rPr>
              <a:t> norme NF 75-002, 1996)</a:t>
            </a:r>
          </a:p>
        </p:txBody>
      </p:sp>
    </p:spTree>
    <p:custDataLst>
      <p:tags r:id="rId1"/>
    </p:custDataLst>
    <p:extLst>
      <p:ext uri="{BB962C8B-B14F-4D97-AF65-F5344CB8AC3E}">
        <p14:creationId xmlns:p14="http://schemas.microsoft.com/office/powerpoint/2010/main" val="226381401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Arial" panose="020B0604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latin typeface="Century Gothic" panose="020B0502020202020204" pitchFamily="34" charset="0"/>
              </a:rPr>
              <a:t>Marché mondial</a:t>
            </a:r>
          </a:p>
          <a:p>
            <a:pPr marL="1073150" indent="-457200">
              <a:buFont typeface="Arial" panose="020B0604020202020204" pitchFamily="34" charset="0"/>
              <a:buChar char="•"/>
            </a:pPr>
            <a:r>
              <a:rPr lang="fr-FR" sz="3600" dirty="0">
                <a:latin typeface="Century Gothic" panose="020B0502020202020204" pitchFamily="34" charset="0"/>
              </a:rPr>
              <a:t>Législation </a:t>
            </a:r>
          </a:p>
          <a:p>
            <a:pPr marL="1073150" indent="-457200">
              <a:buFont typeface="Arial" panose="020B0604020202020204" pitchFamily="34" charset="0"/>
              <a:buChar char="•"/>
            </a:pPr>
            <a:r>
              <a:rPr lang="fr-FR" sz="3600" dirty="0">
                <a:latin typeface="Century Gothic" panose="020B0502020202020204" pitchFamily="34" charset="0"/>
              </a:rPr>
              <a:t>Définition &amp; Composition</a:t>
            </a:r>
          </a:p>
          <a:p>
            <a:pPr marL="1073150" indent="-457200">
              <a:buFont typeface="Arial" panose="020B0604020202020204" pitchFamily="34" charset="0"/>
              <a:buChar char="•"/>
            </a:pPr>
            <a:r>
              <a:rPr lang="fr-FR" sz="3600" dirty="0">
                <a:latin typeface="Century Gothic" panose="020B0502020202020204" pitchFamily="34" charset="0"/>
              </a:rPr>
              <a:t>Méthodes d’Extraction </a:t>
            </a:r>
          </a:p>
          <a:p>
            <a:pPr marL="1073150" indent="-457200">
              <a:buFont typeface="Arial" panose="020B0604020202020204" pitchFamily="34" charset="0"/>
              <a:buChar char="•"/>
            </a:pPr>
            <a:r>
              <a:rPr lang="fr-FR" sz="3600" dirty="0">
                <a:latin typeface="Century Gothic" panose="020B0502020202020204" pitchFamily="34" charset="0"/>
              </a:rPr>
              <a:t>Caractérisation</a:t>
            </a:r>
            <a:r>
              <a:rPr lang="tr-TR" sz="3600" dirty="0">
                <a:solidFill>
                  <a:prstClr val="black"/>
                </a:solidFill>
                <a:latin typeface="Century Gothic" panose="020B0502020202020204" pitchFamily="34" charset="0"/>
                <a:cs typeface="Arial" panose="020B0604020202020204" pitchFamily="34" charset="0"/>
              </a:rPr>
              <a:t>  </a:t>
            </a:r>
            <a:endParaRPr lang="fr-FR" sz="36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Applications en agronomie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89861" y="2137038"/>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975325086"/>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40</a:t>
            </a:fld>
            <a:endParaRPr lang="es-ES"/>
          </a:p>
        </p:txBody>
      </p:sp>
      <p:sp>
        <p:nvSpPr>
          <p:cNvPr id="11" name="CuadroTexto 10"/>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Hub</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a:t>
            </a:r>
          </a:p>
        </p:txBody>
      </p:sp>
      <p:sp>
        <p:nvSpPr>
          <p:cNvPr id="17" name="Metin kutusu 8"/>
          <p:cNvSpPr txBox="1"/>
          <p:nvPr/>
        </p:nvSpPr>
        <p:spPr>
          <a:xfrm>
            <a:off x="388726" y="584713"/>
            <a:ext cx="7781731" cy="4893647"/>
          </a:xfrm>
          <a:prstGeom prst="rect">
            <a:avLst/>
          </a:prstGeom>
          <a:noFill/>
        </p:spPr>
        <p:txBody>
          <a:bodyPr wrap="square" rtlCol="0">
            <a:spAutoFit/>
          </a:bodyPr>
          <a:lstStyle/>
          <a:p>
            <a:r>
              <a:rPr lang="fr-BE" sz="3600" b="1" dirty="0">
                <a:solidFill>
                  <a:srgbClr val="139D8D"/>
                </a:solidFill>
                <a:latin typeface="Century Gothic" panose="020B0502020202020204" pitchFamily="34" charset="0"/>
                <a:ea typeface="+mj-ea"/>
                <a:cs typeface="+mj-cs"/>
              </a:rPr>
              <a:t>Plan</a:t>
            </a:r>
            <a:endParaRPr lang="tr-TR" sz="3600" b="1" dirty="0">
              <a:solidFill>
                <a:srgbClr val="139D8D"/>
              </a:solidFill>
              <a:latin typeface="Century Gothic" panose="020B0502020202020204" pitchFamily="34" charset="0"/>
              <a:ea typeface="+mj-ea"/>
              <a:cs typeface="+mj-cs"/>
            </a:endParaRPr>
          </a:p>
          <a:p>
            <a:endParaRPr lang="tr-TR" sz="2400" dirty="0">
              <a:solidFill>
                <a:prstClr val="black"/>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Historique</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Marché mondial</a:t>
            </a:r>
          </a:p>
          <a:p>
            <a:pPr marL="1073150" indent="-457200">
              <a:buFont typeface="Arial" panose="020B0604020202020204" pitchFamily="34" charset="0"/>
              <a:buChar char="•"/>
            </a:pPr>
            <a:r>
              <a:rPr lang="fr-FR" sz="3600" dirty="0">
                <a:solidFill>
                  <a:schemeClr val="bg2">
                    <a:lumMod val="75000"/>
                  </a:schemeClr>
                </a:solidFill>
                <a:latin typeface="Century Gothic" panose="020B0502020202020204" pitchFamily="34" charset="0"/>
              </a:rPr>
              <a:t>Législation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Définition &amp; Composition</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Méthodes d’Extraction </a:t>
            </a:r>
          </a:p>
          <a:p>
            <a:pPr marL="1073150" indent="-457200">
              <a:buFont typeface="Arial" panose="020B0604020202020204" pitchFamily="34" charset="0"/>
              <a:buChar char="•"/>
            </a:pPr>
            <a:r>
              <a:rPr lang="fr-FR" sz="3600" dirty="0">
                <a:solidFill>
                  <a:schemeClr val="bg1">
                    <a:lumMod val="65000"/>
                  </a:schemeClr>
                </a:solidFill>
                <a:latin typeface="Century Gothic" panose="020B0502020202020204" pitchFamily="34" charset="0"/>
              </a:rPr>
              <a:t>Caractérisation</a:t>
            </a:r>
            <a:r>
              <a:rPr lang="tr-TR" sz="3600" dirty="0">
                <a:solidFill>
                  <a:schemeClr val="bg1">
                    <a:lumMod val="65000"/>
                  </a:schemeClr>
                </a:solidFill>
                <a:latin typeface="Century Gothic" panose="020B0502020202020204" pitchFamily="34" charset="0"/>
                <a:cs typeface="Arial" panose="020B0604020202020204" pitchFamily="34" charset="0"/>
              </a:rPr>
              <a:t>  </a:t>
            </a:r>
            <a:endParaRPr lang="fr-BE" sz="3600" dirty="0">
              <a:solidFill>
                <a:schemeClr val="bg1">
                  <a:lumMod val="65000"/>
                </a:schemeClr>
              </a:solidFill>
              <a:latin typeface="Century Gothic" panose="020B0502020202020204" pitchFamily="34" charset="0"/>
              <a:cs typeface="Arial" panose="020B0604020202020204" pitchFamily="34" charset="0"/>
            </a:endParaRPr>
          </a:p>
          <a:p>
            <a:pPr marL="1073150" indent="-457200">
              <a:buFont typeface="Arial" panose="020B0604020202020204" pitchFamily="34" charset="0"/>
              <a:buChar char="•"/>
            </a:pPr>
            <a:r>
              <a:rPr lang="fr-FR" sz="3600" dirty="0">
                <a:solidFill>
                  <a:prstClr val="black"/>
                </a:solidFill>
                <a:latin typeface="Century Gothic" panose="020B0502020202020204" pitchFamily="34" charset="0"/>
                <a:cs typeface="Arial" panose="020B0604020202020204" pitchFamily="34" charset="0"/>
              </a:rPr>
              <a:t> Applications en agronomie</a:t>
            </a:r>
            <a:endParaRPr lang="tr-TR" sz="3600" dirty="0">
              <a:solidFill>
                <a:prstClr val="black"/>
              </a:solidFill>
              <a:latin typeface="Century Gothic" panose="020B0502020202020204" pitchFamily="34" charset="0"/>
              <a:cs typeface="Arial" panose="020B0604020202020204" pitchFamily="34" charset="0"/>
            </a:endParaRPr>
          </a:p>
        </p:txBody>
      </p:sp>
      <p:grpSp>
        <p:nvGrpSpPr>
          <p:cNvPr id="6" name="Grupo 5"/>
          <p:cNvGrpSpPr/>
          <p:nvPr/>
        </p:nvGrpSpPr>
        <p:grpSpPr>
          <a:xfrm>
            <a:off x="115503" y="6150543"/>
            <a:ext cx="3269133" cy="706321"/>
            <a:chOff x="115503" y="6150543"/>
            <a:chExt cx="3269133" cy="706321"/>
          </a:xfrm>
        </p:grpSpPr>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2" name="Flèche droite 3">
            <a:extLst>
              <a:ext uri="{FF2B5EF4-FFF2-40B4-BE49-F238E27FC236}">
                <a16:creationId xmlns:a16="http://schemas.microsoft.com/office/drawing/2014/main" id="{88A99F52-C466-459B-8695-3BD9C44B4DF0}"/>
              </a:ext>
            </a:extLst>
          </p:cNvPr>
          <p:cNvSpPr/>
          <p:nvPr/>
        </p:nvSpPr>
        <p:spPr>
          <a:xfrm>
            <a:off x="218375" y="4853887"/>
            <a:ext cx="755168" cy="512856"/>
          </a:xfrm>
          <a:prstGeom prst="rightArrow">
            <a:avLst/>
          </a:prstGeom>
          <a:solidFill>
            <a:srgbClr val="139D8D"/>
          </a:solidFill>
          <a:ln>
            <a:solidFill>
              <a:srgbClr val="139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942772244"/>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41</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
        <p:nvSpPr>
          <p:cNvPr id="7" name="Marcador de contenido 14"/>
          <p:cNvSpPr txBox="1">
            <a:spLocks/>
          </p:cNvSpPr>
          <p:nvPr/>
        </p:nvSpPr>
        <p:spPr>
          <a:xfrm>
            <a:off x="388726" y="1899821"/>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err="1">
                <a:latin typeface="Century Gothic" panose="020B0502020202020204" pitchFamily="34" charset="0"/>
              </a:rPr>
              <a:t>Utilisation</a:t>
            </a:r>
            <a:r>
              <a:rPr lang="en-US" sz="1800" dirty="0">
                <a:latin typeface="Century Gothic" panose="020B0502020202020204" pitchFamily="34" charset="0"/>
              </a:rPr>
              <a:t> </a:t>
            </a:r>
            <a:r>
              <a:rPr lang="en-US" sz="1800" dirty="0" err="1">
                <a:latin typeface="Century Gothic" panose="020B0502020202020204" pitchFamily="34" charset="0"/>
              </a:rPr>
              <a:t>conventionnelle</a:t>
            </a:r>
            <a:r>
              <a:rPr lang="en-US" sz="1800" dirty="0">
                <a:latin typeface="Century Gothic" panose="020B0502020202020204" pitchFamily="34" charset="0"/>
              </a:rPr>
              <a:t> HE:</a:t>
            </a:r>
          </a:p>
          <a:p>
            <a:pPr lvl="1">
              <a:buFontTx/>
              <a:buChar char="-"/>
            </a:pPr>
            <a:r>
              <a:rPr lang="fr-FR" sz="1800" dirty="0">
                <a:latin typeface="Century Gothic" panose="020B0502020202020204" pitchFamily="34" charset="0"/>
              </a:rPr>
              <a:t>A</a:t>
            </a:r>
            <a:r>
              <a:rPr lang="en-US" sz="1800" dirty="0" err="1">
                <a:latin typeface="Century Gothic" panose="020B0502020202020204" pitchFamily="34" charset="0"/>
              </a:rPr>
              <a:t>liments</a:t>
            </a:r>
            <a:r>
              <a:rPr lang="en-US" sz="1800" dirty="0">
                <a:latin typeface="Century Gothic" panose="020B0502020202020204" pitchFamily="34" charset="0"/>
              </a:rPr>
              <a:t> </a:t>
            </a:r>
          </a:p>
          <a:p>
            <a:pPr lvl="1">
              <a:buFontTx/>
              <a:buChar char="-"/>
            </a:pPr>
            <a:r>
              <a:rPr lang="fr-FR" sz="1800" dirty="0">
                <a:latin typeface="Century Gothic" panose="020B0502020202020204" pitchFamily="34" charset="0"/>
              </a:rPr>
              <a:t>B</a:t>
            </a:r>
            <a:r>
              <a:rPr lang="en-US" sz="1800" dirty="0" err="1">
                <a:latin typeface="Century Gothic" panose="020B0502020202020204" pitchFamily="34" charset="0"/>
              </a:rPr>
              <a:t>oissons</a:t>
            </a:r>
            <a:endParaRPr lang="en-US" sz="1800" dirty="0">
              <a:latin typeface="Century Gothic" panose="020B0502020202020204" pitchFamily="34" charset="0"/>
            </a:endParaRPr>
          </a:p>
          <a:p>
            <a:pPr lvl="1">
              <a:buFontTx/>
              <a:buChar char="-"/>
            </a:pPr>
            <a:r>
              <a:rPr lang="fr-FR" sz="1800" dirty="0">
                <a:latin typeface="Century Gothic" panose="020B0502020202020204" pitchFamily="34" charset="0"/>
              </a:rPr>
              <a:t>C</a:t>
            </a:r>
            <a:r>
              <a:rPr lang="en-US" sz="1800" dirty="0" err="1">
                <a:latin typeface="Century Gothic" panose="020B0502020202020204" pitchFamily="34" charset="0"/>
              </a:rPr>
              <a:t>osmétique</a:t>
            </a:r>
            <a:r>
              <a:rPr lang="en-US" sz="1800" dirty="0">
                <a:latin typeface="Century Gothic" panose="020B0502020202020204" pitchFamily="34" charset="0"/>
              </a:rPr>
              <a:t>/parfum</a:t>
            </a:r>
          </a:p>
          <a:p>
            <a:pPr lvl="1">
              <a:buFontTx/>
              <a:buChar char="-"/>
            </a:pPr>
            <a:r>
              <a:rPr lang="en-US" sz="1800" dirty="0" err="1">
                <a:latin typeface="Century Gothic" panose="020B0502020202020204" pitchFamily="34" charset="0"/>
              </a:rPr>
              <a:t>Aromatherapie</a:t>
            </a:r>
            <a:endParaRPr lang="en-US" sz="1800" dirty="0">
              <a:latin typeface="Century Gothic" panose="020B0502020202020204" pitchFamily="34" charset="0"/>
            </a:endParaRPr>
          </a:p>
          <a:p>
            <a:pPr lvl="1">
              <a:buFontTx/>
              <a:buChar char="-"/>
            </a:pPr>
            <a:endParaRPr lang="en-US" sz="1800" dirty="0">
              <a:latin typeface="Century Gothic" panose="020B0502020202020204" pitchFamily="34" charset="0"/>
            </a:endParaRPr>
          </a:p>
          <a:p>
            <a:pPr lvl="1">
              <a:buFontTx/>
              <a:buChar char="-"/>
            </a:pPr>
            <a:r>
              <a:rPr lang="en-US" sz="1800" dirty="0">
                <a:latin typeface="Century Gothic" panose="020B0502020202020204" pitchFamily="34" charset="0"/>
              </a:rPr>
              <a:t>Plus </a:t>
            </a:r>
            <a:r>
              <a:rPr lang="en-US" sz="1800" dirty="0" err="1">
                <a:latin typeface="Century Gothic" panose="020B0502020202020204" pitchFamily="34" charset="0"/>
              </a:rPr>
              <a:t>récemment</a:t>
            </a:r>
            <a:r>
              <a:rPr lang="en-US" sz="1800" dirty="0">
                <a:latin typeface="Century Gothic" panose="020B0502020202020204" pitchFamily="34" charset="0"/>
              </a:rPr>
              <a:t> </a:t>
            </a:r>
            <a:r>
              <a:rPr lang="en-US" sz="1800" dirty="0" err="1">
                <a:latin typeface="Century Gothic" panose="020B0502020202020204" pitchFamily="34" charset="0"/>
              </a:rPr>
              <a:t>nombreuses</a:t>
            </a:r>
            <a:r>
              <a:rPr lang="en-US" sz="1800" dirty="0">
                <a:latin typeface="Century Gothic" panose="020B0502020202020204" pitchFamily="34" charset="0"/>
              </a:rPr>
              <a:t> applications </a:t>
            </a:r>
            <a:r>
              <a:rPr lang="en-US" sz="1800" dirty="0" err="1">
                <a:latin typeface="Century Gothic" panose="020B0502020202020204" pitchFamily="34" charset="0"/>
              </a:rPr>
              <a:t>en</a:t>
            </a:r>
            <a:r>
              <a:rPr lang="en-US" sz="1800" dirty="0">
                <a:latin typeface="Century Gothic" panose="020B0502020202020204" pitchFamily="34" charset="0"/>
              </a:rPr>
              <a:t> </a:t>
            </a:r>
            <a:r>
              <a:rPr lang="en-US" sz="1800" dirty="0" err="1">
                <a:latin typeface="Century Gothic" panose="020B0502020202020204" pitchFamily="34" charset="0"/>
              </a:rPr>
              <a:t>agronomie</a:t>
            </a:r>
            <a:r>
              <a:rPr lang="en-US" sz="1800" dirty="0">
                <a:latin typeface="Century Gothic" panose="020B0502020202020204" pitchFamily="34" charset="0"/>
              </a:rPr>
              <a:t> (biocide)</a:t>
            </a:r>
          </a:p>
          <a:p>
            <a:pPr lvl="2">
              <a:buFontTx/>
              <a:buChar char="-"/>
            </a:pPr>
            <a:r>
              <a:rPr lang="en-US" sz="1200" dirty="0">
                <a:latin typeface="Century Gothic" panose="020B0502020202020204" pitchFamily="34" charset="0"/>
              </a:rPr>
              <a:t>Insecticide (GS 106 000</a:t>
            </a:r>
            <a:r>
              <a:rPr lang="en-US" sz="1200" dirty="0"/>
              <a:t>)</a:t>
            </a:r>
            <a:endParaRPr lang="en-US" sz="1200" dirty="0">
              <a:latin typeface="Century Gothic" panose="020B0502020202020204" pitchFamily="34" charset="0"/>
            </a:endParaRPr>
          </a:p>
          <a:p>
            <a:pPr lvl="2">
              <a:buFontTx/>
              <a:buChar char="-"/>
            </a:pPr>
            <a:r>
              <a:rPr lang="en-US" sz="1200" dirty="0">
                <a:latin typeface="Century Gothic" panose="020B0502020202020204" pitchFamily="34" charset="0"/>
              </a:rPr>
              <a:t>Herbicide (GS 56 600</a:t>
            </a:r>
            <a:r>
              <a:rPr lang="en-US" sz="1200" dirty="0"/>
              <a:t>)</a:t>
            </a:r>
            <a:r>
              <a:rPr lang="en-US" sz="1200" dirty="0">
                <a:latin typeface="Century Gothic" panose="020B0502020202020204" pitchFamily="34" charset="0"/>
              </a:rPr>
              <a:t>     </a:t>
            </a:r>
          </a:p>
          <a:p>
            <a:pPr lvl="2">
              <a:buFontTx/>
              <a:buChar char="-"/>
            </a:pPr>
            <a:r>
              <a:rPr lang="en-US" sz="1200" dirty="0">
                <a:latin typeface="Century Gothic" panose="020B0502020202020204" pitchFamily="34" charset="0"/>
              </a:rPr>
              <a:t>Bactericide-</a:t>
            </a:r>
            <a:r>
              <a:rPr lang="en-US" sz="1200" dirty="0" err="1">
                <a:latin typeface="Century Gothic" panose="020B0502020202020204" pitchFamily="34" charset="0"/>
              </a:rPr>
              <a:t>fongicide</a:t>
            </a:r>
            <a:r>
              <a:rPr lang="en-US" sz="1200" dirty="0">
                <a:latin typeface="Century Gothic" panose="020B0502020202020204" pitchFamily="34" charset="0"/>
              </a:rPr>
              <a:t> (GS 68 200)</a:t>
            </a:r>
          </a:p>
          <a:p>
            <a:pPr lvl="2">
              <a:buFontTx/>
              <a:buChar char="-"/>
            </a:pPr>
            <a:r>
              <a:rPr lang="en-US" sz="1200" dirty="0">
                <a:latin typeface="Century Gothic" panose="020B0502020202020204" pitchFamily="34" charset="0"/>
              </a:rPr>
              <a:t>Acaricide-</a:t>
            </a:r>
            <a:r>
              <a:rPr lang="en-US" sz="1200" dirty="0" err="1">
                <a:latin typeface="Century Gothic" panose="020B0502020202020204" pitchFamily="34" charset="0"/>
              </a:rPr>
              <a:t>nématicide</a:t>
            </a:r>
            <a:r>
              <a:rPr lang="en-US" sz="1200" dirty="0">
                <a:latin typeface="Century Gothic" panose="020B0502020202020204" pitchFamily="34" charset="0"/>
              </a:rPr>
              <a:t> (GS 25 000)</a:t>
            </a:r>
          </a:p>
          <a:p>
            <a:pPr lvl="2">
              <a:buFontTx/>
              <a:buChar char="-"/>
            </a:pPr>
            <a:endParaRPr lang="en-US" sz="1200" dirty="0">
              <a:latin typeface="Century Gothic" panose="020B0502020202020204" pitchFamily="34" charset="0"/>
            </a:endParaRPr>
          </a:p>
          <a:p>
            <a:pPr lvl="2">
              <a:buFontTx/>
              <a:buChar char="-"/>
            </a:pPr>
            <a:endParaRPr lang="fr-FR" sz="1200" dirty="0">
              <a:latin typeface="Century Gothic" panose="020B0502020202020204" pitchFamily="34" charset="0"/>
            </a:endParaRPr>
          </a:p>
          <a:p>
            <a:pPr lvl="2">
              <a:buFontTx/>
              <a:buChar char="-"/>
            </a:pPr>
            <a:r>
              <a:rPr lang="fr-FR" sz="1200" dirty="0">
                <a:latin typeface="Century Gothic" panose="020B0502020202020204" pitchFamily="34" charset="0"/>
              </a:rPr>
              <a:t>Mais aussi </a:t>
            </a:r>
            <a:r>
              <a:rPr lang="fr-FR" sz="1200" dirty="0" err="1">
                <a:latin typeface="Century Gothic" panose="020B0502020202020204" pitchFamily="34" charset="0"/>
              </a:rPr>
              <a:t>anti-germinatif</a:t>
            </a:r>
            <a:r>
              <a:rPr lang="fr-FR" sz="1200" dirty="0">
                <a:latin typeface="Century Gothic" panose="020B0502020202020204" pitchFamily="34" charset="0"/>
              </a:rPr>
              <a:t>, virucide, augmentation de la qualité microbiologique des sol, traitement des maladies post-récolte, augmentation des durées de conservation</a:t>
            </a:r>
            <a:endParaRPr lang="en-US" sz="1200" dirty="0">
              <a:latin typeface="Century Gothic" panose="020B0502020202020204" pitchFamily="34" charset="0"/>
            </a:endParaRPr>
          </a:p>
          <a:p>
            <a:pPr lvl="2">
              <a:buFontTx/>
              <a:buChar char="-"/>
            </a:pPr>
            <a:endParaRPr lang="es-ES" sz="12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9" name="Image 8">
            <a:extLst>
              <a:ext uri="{FF2B5EF4-FFF2-40B4-BE49-F238E27FC236}">
                <a16:creationId xmlns:a16="http://schemas.microsoft.com/office/drawing/2014/main" id="{B3A97DE3-7048-4BDD-8F8E-4CC6311DB9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5503" y="4122168"/>
            <a:ext cx="1089642" cy="1516361"/>
          </a:xfrm>
          <a:prstGeom prst="rect">
            <a:avLst/>
          </a:prstGeom>
        </p:spPr>
      </p:pic>
      <p:pic>
        <p:nvPicPr>
          <p:cNvPr id="2" name="Image 1">
            <a:extLst>
              <a:ext uri="{FF2B5EF4-FFF2-40B4-BE49-F238E27FC236}">
                <a16:creationId xmlns:a16="http://schemas.microsoft.com/office/drawing/2014/main" id="{FE8D5FDA-A9C5-425D-AF89-C7FBD6818E61}"/>
              </a:ext>
            </a:extLst>
          </p:cNvPr>
          <p:cNvPicPr>
            <a:picLocks noChangeAspect="1"/>
          </p:cNvPicPr>
          <p:nvPr/>
        </p:nvPicPr>
        <p:blipFill>
          <a:blip r:embed="rId6"/>
          <a:stretch>
            <a:fillRect/>
          </a:stretch>
        </p:blipFill>
        <p:spPr>
          <a:xfrm>
            <a:off x="6058704" y="1899821"/>
            <a:ext cx="1768967" cy="1088926"/>
          </a:xfrm>
          <a:prstGeom prst="rect">
            <a:avLst/>
          </a:prstGeom>
        </p:spPr>
      </p:pic>
      <p:pic>
        <p:nvPicPr>
          <p:cNvPr id="16" name="Picture 2">
            <a:extLst>
              <a:ext uri="{FF2B5EF4-FFF2-40B4-BE49-F238E27FC236}">
                <a16:creationId xmlns:a16="http://schemas.microsoft.com/office/drawing/2014/main" id="{81A251CC-1833-44C9-A01A-1BE1CB76C0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4426" y="4230230"/>
            <a:ext cx="1718761" cy="96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61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5759366" y="6431340"/>
            <a:ext cx="2057400" cy="365125"/>
          </a:xfrm>
        </p:spPr>
        <p:txBody>
          <a:bodyPr/>
          <a:lstStyle/>
          <a:p>
            <a:fld id="{BCF8F5CE-CE78-4A74-9B53-E2B3F9522D03}" type="slidenum">
              <a:rPr lang="es-ES" smtClean="0"/>
              <a:t>42</a:t>
            </a:fld>
            <a:endParaRPr lang="es-ES"/>
          </a:p>
        </p:txBody>
      </p:sp>
      <p:sp>
        <p:nvSpPr>
          <p:cNvPr id="7" name="Marcador de contenido 14"/>
          <p:cNvSpPr txBox="1">
            <a:spLocks/>
          </p:cNvSpPr>
          <p:nvPr/>
        </p:nvSpPr>
        <p:spPr>
          <a:xfrm>
            <a:off x="388726" y="1899821"/>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sz="1200" dirty="0">
              <a:latin typeface="Century Gothic" panose="020B0502020202020204" pitchFamily="34" charset="0"/>
            </a:endParaRPr>
          </a:p>
          <a:p>
            <a:pPr lvl="2">
              <a:buFontTx/>
              <a:buChar char="-"/>
            </a:pPr>
            <a:endParaRPr lang="es-ES" sz="12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2" name="Image 1">
            <a:extLst>
              <a:ext uri="{FF2B5EF4-FFF2-40B4-BE49-F238E27FC236}">
                <a16:creationId xmlns:a16="http://schemas.microsoft.com/office/drawing/2014/main" id="{B8290AE5-A7CD-4DD7-8A72-AF841DE01916}"/>
              </a:ext>
            </a:extLst>
          </p:cNvPr>
          <p:cNvPicPr>
            <a:picLocks noChangeAspect="1"/>
          </p:cNvPicPr>
          <p:nvPr/>
        </p:nvPicPr>
        <p:blipFill>
          <a:blip r:embed="rId5"/>
          <a:stretch>
            <a:fillRect/>
          </a:stretch>
        </p:blipFill>
        <p:spPr>
          <a:xfrm>
            <a:off x="1968416" y="4220907"/>
            <a:ext cx="5848350" cy="1733550"/>
          </a:xfrm>
          <a:prstGeom prst="rect">
            <a:avLst/>
          </a:prstGeom>
        </p:spPr>
      </p:pic>
      <p:sp>
        <p:nvSpPr>
          <p:cNvPr id="3" name="ZoneTexte 2">
            <a:extLst>
              <a:ext uri="{FF2B5EF4-FFF2-40B4-BE49-F238E27FC236}">
                <a16:creationId xmlns:a16="http://schemas.microsoft.com/office/drawing/2014/main" id="{58D4CF3F-13FF-424B-8769-1FDCE7D6D35F}"/>
              </a:ext>
            </a:extLst>
          </p:cNvPr>
          <p:cNvSpPr txBox="1"/>
          <p:nvPr/>
        </p:nvSpPr>
        <p:spPr>
          <a:xfrm>
            <a:off x="1254762" y="1582422"/>
            <a:ext cx="7548996" cy="2308324"/>
          </a:xfrm>
          <a:prstGeom prst="rect">
            <a:avLst/>
          </a:prstGeom>
          <a:noFill/>
        </p:spPr>
        <p:txBody>
          <a:bodyPr wrap="square" rtlCol="0">
            <a:spAutoFit/>
          </a:bodyPr>
          <a:lstStyle/>
          <a:p>
            <a:r>
              <a:rPr lang="fr-FR" b="1" dirty="0">
                <a:latin typeface="Century Gothic" panose="020B0502020202020204" pitchFamily="34" charset="0"/>
              </a:rPr>
              <a:t>HE comme insecticide:</a:t>
            </a:r>
          </a:p>
          <a:p>
            <a:endParaRPr lang="fr-FR" dirty="0">
              <a:latin typeface="Century Gothic" panose="020B0502020202020204" pitchFamily="34" charset="0"/>
            </a:endParaRPr>
          </a:p>
          <a:p>
            <a:pPr marL="285750" indent="-285750">
              <a:buFontTx/>
              <a:buChar char="-"/>
            </a:pPr>
            <a:r>
              <a:rPr lang="fr-FR" dirty="0">
                <a:latin typeface="Century Gothic" panose="020B0502020202020204" pitchFamily="34" charset="0"/>
              </a:rPr>
              <a:t>HE utilisées seules ou en mélange (synergie, effet additif)</a:t>
            </a:r>
          </a:p>
          <a:p>
            <a:pPr marL="285750" indent="-285750">
              <a:buFontTx/>
              <a:buChar char="-"/>
            </a:pPr>
            <a:r>
              <a:rPr lang="fr-FR" dirty="0">
                <a:latin typeface="Century Gothic" panose="020B0502020202020204" pitchFamily="34" charset="0"/>
              </a:rPr>
              <a:t>Anti-appétant, répulsif, toxicité aigüe (ingestion, inhalation, application topique)</a:t>
            </a:r>
          </a:p>
          <a:p>
            <a:pPr marL="285750" indent="-285750">
              <a:buFontTx/>
              <a:buChar char="-"/>
            </a:pPr>
            <a:endParaRPr lang="fr-FR" dirty="0">
              <a:latin typeface="Century Gothic" panose="020B0502020202020204" pitchFamily="34" charset="0"/>
            </a:endParaRPr>
          </a:p>
          <a:p>
            <a:r>
              <a:rPr lang="fr-FR" dirty="0">
                <a:latin typeface="Century Gothic" panose="020B0502020202020204" pitchFamily="34" charset="0"/>
                <a:sym typeface="Wingdings" panose="05000000000000000000" pitchFamily="2" charset="2"/>
              </a:rPr>
              <a:t> Insectes des denrées stockées, insectes causant des dégâts aux cultures, insectes ravageurs des forêts, insectes domestiques</a:t>
            </a:r>
            <a:endParaRPr lang="en-US" dirty="0">
              <a:latin typeface="Century Gothic" panose="020B0502020202020204" pitchFamily="34" charset="0"/>
            </a:endParaRPr>
          </a:p>
        </p:txBody>
      </p:sp>
      <p:sp>
        <p:nvSpPr>
          <p:cNvPr id="16" name="Título 13">
            <a:extLst>
              <a:ext uri="{FF2B5EF4-FFF2-40B4-BE49-F238E27FC236}">
                <a16:creationId xmlns:a16="http://schemas.microsoft.com/office/drawing/2014/main" id="{20E33E31-4232-44CB-B098-7608BEB63492}"/>
              </a:ext>
            </a:extLst>
          </p:cNvPr>
          <p:cNvSpPr txBox="1">
            <a:spLocks/>
          </p:cNvSpPr>
          <p:nvPr/>
        </p:nvSpPr>
        <p:spPr>
          <a:xfrm>
            <a:off x="388725" y="244097"/>
            <a:ext cx="8504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rgbClr val="139D8D"/>
                </a:solidFill>
                <a:latin typeface="Century Gothic" panose="020B0502020202020204" pitchFamily="34" charset="0"/>
              </a:rPr>
              <a:t>Les huiles essentielles en agronomie, quoi de neuf ?</a:t>
            </a:r>
            <a:endParaRPr lang="es-ES" sz="3600" b="1" dirty="0">
              <a:solidFill>
                <a:srgbClr val="139D8D"/>
              </a:solidFill>
              <a:latin typeface="Century Gothic" panose="020B0502020202020204" pitchFamily="34" charset="0"/>
            </a:endParaRPr>
          </a:p>
        </p:txBody>
      </p:sp>
    </p:spTree>
    <p:extLst>
      <p:ext uri="{BB962C8B-B14F-4D97-AF65-F5344CB8AC3E}">
        <p14:creationId xmlns:p14="http://schemas.microsoft.com/office/powerpoint/2010/main" val="74223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43</a:t>
            </a:fld>
            <a:endParaRPr lang="es-ES"/>
          </a:p>
        </p:txBody>
      </p:sp>
      <p:sp>
        <p:nvSpPr>
          <p:cNvPr id="7" name="Marcador de contenido 14"/>
          <p:cNvSpPr txBox="1">
            <a:spLocks/>
          </p:cNvSpPr>
          <p:nvPr/>
        </p:nvSpPr>
        <p:spPr>
          <a:xfrm>
            <a:off x="109836" y="1512310"/>
            <a:ext cx="8924325"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fr-FR" sz="1800" dirty="0">
                <a:latin typeface="Century Gothic" panose="020B0502020202020204" pitchFamily="34" charset="0"/>
              </a:rPr>
              <a:t>Les HE en tant qu'herbicides : le désherbage dans le contexte du remplacement du glyphosate </a:t>
            </a:r>
          </a:p>
          <a:p>
            <a:pPr marL="457200" lvl="1" indent="0">
              <a:buNone/>
            </a:pPr>
            <a:r>
              <a:rPr lang="fr-FR" sz="1800" dirty="0">
                <a:latin typeface="Century Gothic" panose="020B0502020202020204" pitchFamily="34" charset="0"/>
              </a:rPr>
              <a:t>- De nombreux HE ont une activité herbicide (totale ou sélective et/ou antigerminative)</a:t>
            </a:r>
          </a:p>
          <a:p>
            <a:pPr marL="0" indent="0">
              <a:buNone/>
            </a:pPr>
            <a:endParaRPr lang="fr-FR" sz="18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8" name="Image 7">
            <a:extLst>
              <a:ext uri="{FF2B5EF4-FFF2-40B4-BE49-F238E27FC236}">
                <a16:creationId xmlns:a16="http://schemas.microsoft.com/office/drawing/2014/main" id="{11F03E76-47BE-4559-98C7-2D6983308A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725" y="2961266"/>
            <a:ext cx="6401513" cy="3088212"/>
          </a:xfrm>
          <a:prstGeom prst="rect">
            <a:avLst/>
          </a:prstGeom>
        </p:spPr>
      </p:pic>
      <p:sp>
        <p:nvSpPr>
          <p:cNvPr id="9" name="ZoneTexte 8">
            <a:extLst>
              <a:ext uri="{FF2B5EF4-FFF2-40B4-BE49-F238E27FC236}">
                <a16:creationId xmlns:a16="http://schemas.microsoft.com/office/drawing/2014/main" id="{4FFAEAC1-C0BC-4D28-8889-50E17769C4C5}"/>
              </a:ext>
            </a:extLst>
          </p:cNvPr>
          <p:cNvSpPr txBox="1"/>
          <p:nvPr/>
        </p:nvSpPr>
        <p:spPr>
          <a:xfrm>
            <a:off x="5913120" y="5974080"/>
            <a:ext cx="2602230" cy="646331"/>
          </a:xfrm>
          <a:prstGeom prst="rect">
            <a:avLst/>
          </a:prstGeom>
          <a:noFill/>
        </p:spPr>
        <p:txBody>
          <a:bodyPr wrap="square" rtlCol="0">
            <a:spAutoFit/>
          </a:bodyPr>
          <a:lstStyle/>
          <a:p>
            <a:r>
              <a:rPr lang="fr-FR" dirty="0" err="1"/>
              <a:t>Handbook</a:t>
            </a:r>
            <a:r>
              <a:rPr lang="fr-FR" dirty="0"/>
              <a:t> of essential </a:t>
            </a:r>
            <a:r>
              <a:rPr lang="fr-FR" dirty="0" err="1"/>
              <a:t>oils</a:t>
            </a:r>
            <a:r>
              <a:rPr lang="fr-FR" dirty="0"/>
              <a:t> CRC </a:t>
            </a:r>
            <a:r>
              <a:rPr lang="fr-FR" dirty="0" err="1"/>
              <a:t>press</a:t>
            </a:r>
            <a:r>
              <a:rPr lang="fr-FR" dirty="0"/>
              <a:t> ED.</a:t>
            </a:r>
            <a:endParaRPr lang="en-US" dirty="0"/>
          </a:p>
        </p:txBody>
      </p:sp>
      <p:sp>
        <p:nvSpPr>
          <p:cNvPr id="16" name="Título 13">
            <a:extLst>
              <a:ext uri="{FF2B5EF4-FFF2-40B4-BE49-F238E27FC236}">
                <a16:creationId xmlns:a16="http://schemas.microsoft.com/office/drawing/2014/main" id="{7C7319BF-1590-4617-B44D-8663EC228CA5}"/>
              </a:ext>
            </a:extLst>
          </p:cNvPr>
          <p:cNvSpPr txBox="1">
            <a:spLocks/>
          </p:cNvSpPr>
          <p:nvPr/>
        </p:nvSpPr>
        <p:spPr>
          <a:xfrm>
            <a:off x="388725" y="244097"/>
            <a:ext cx="8504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a:solidFill>
                  <a:srgbClr val="139D8D"/>
                </a:solidFill>
                <a:latin typeface="Century Gothic" panose="020B0502020202020204" pitchFamily="34" charset="0"/>
              </a:rPr>
              <a:t>Les huiles essentielles en agronomie, quoi de neuf ?</a:t>
            </a:r>
            <a:endParaRPr lang="es-ES" sz="3600" b="1" dirty="0">
              <a:solidFill>
                <a:srgbClr val="139D8D"/>
              </a:solidFill>
              <a:latin typeface="Century Gothic" panose="020B0502020202020204" pitchFamily="34" charset="0"/>
            </a:endParaRPr>
          </a:p>
        </p:txBody>
      </p:sp>
    </p:spTree>
    <p:extLst>
      <p:ext uri="{BB962C8B-B14F-4D97-AF65-F5344CB8AC3E}">
        <p14:creationId xmlns:p14="http://schemas.microsoft.com/office/powerpoint/2010/main" val="86594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44</a:t>
            </a:fld>
            <a:endParaRPr lang="es-ES"/>
          </a:p>
        </p:txBody>
      </p:sp>
      <p:sp>
        <p:nvSpPr>
          <p:cNvPr id="7" name="Marcador de contenido 14"/>
          <p:cNvSpPr txBox="1">
            <a:spLocks/>
          </p:cNvSpPr>
          <p:nvPr/>
        </p:nvSpPr>
        <p:spPr>
          <a:xfrm>
            <a:off x="388726" y="1899821"/>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t>HE comme herbicide : le désherbage dans le contexte du remplacement du glyphosate </a:t>
            </a:r>
          </a:p>
          <a:p>
            <a:pPr marL="0" indent="0">
              <a:buNone/>
            </a:pPr>
            <a:r>
              <a:rPr lang="fr-FR" sz="1800" dirty="0"/>
              <a:t>Faible persistance, modes d'action multiples (moins de résistance)</a:t>
            </a:r>
          </a:p>
          <a:p>
            <a:pPr marL="0" indent="0">
              <a:buNone/>
            </a:pPr>
            <a:endParaRPr lang="fr-FR" sz="1800" b="1" dirty="0"/>
          </a:p>
          <a:p>
            <a:endParaRPr lang="fr-FR" dirty="0"/>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2" name="Image 1">
            <a:extLst>
              <a:ext uri="{FF2B5EF4-FFF2-40B4-BE49-F238E27FC236}">
                <a16:creationId xmlns:a16="http://schemas.microsoft.com/office/drawing/2014/main" id="{4679C1A1-6DEE-4001-AE62-258489F3AEB6}"/>
              </a:ext>
            </a:extLst>
          </p:cNvPr>
          <p:cNvPicPr>
            <a:picLocks noChangeAspect="1"/>
          </p:cNvPicPr>
          <p:nvPr/>
        </p:nvPicPr>
        <p:blipFill>
          <a:blip r:embed="rId5"/>
          <a:stretch>
            <a:fillRect/>
          </a:stretch>
        </p:blipFill>
        <p:spPr>
          <a:xfrm>
            <a:off x="1256106" y="2861617"/>
            <a:ext cx="5598007" cy="2688552"/>
          </a:xfrm>
          <a:prstGeom prst="rect">
            <a:avLst/>
          </a:prstGeom>
        </p:spPr>
      </p:pic>
      <p:pic>
        <p:nvPicPr>
          <p:cNvPr id="3" name="Image 2">
            <a:extLst>
              <a:ext uri="{FF2B5EF4-FFF2-40B4-BE49-F238E27FC236}">
                <a16:creationId xmlns:a16="http://schemas.microsoft.com/office/drawing/2014/main" id="{9DE0693C-AA18-44F1-87A7-EAFBF729C868}"/>
              </a:ext>
            </a:extLst>
          </p:cNvPr>
          <p:cNvPicPr>
            <a:picLocks noChangeAspect="1"/>
          </p:cNvPicPr>
          <p:nvPr/>
        </p:nvPicPr>
        <p:blipFill>
          <a:blip r:embed="rId6"/>
          <a:stretch>
            <a:fillRect/>
          </a:stretch>
        </p:blipFill>
        <p:spPr>
          <a:xfrm>
            <a:off x="5583665" y="5664041"/>
            <a:ext cx="2931685" cy="987652"/>
          </a:xfrm>
          <a:prstGeom prst="rect">
            <a:avLst/>
          </a:prstGeom>
        </p:spPr>
      </p:pic>
      <p:sp>
        <p:nvSpPr>
          <p:cNvPr id="16" name="Título 13">
            <a:extLst>
              <a:ext uri="{FF2B5EF4-FFF2-40B4-BE49-F238E27FC236}">
                <a16:creationId xmlns:a16="http://schemas.microsoft.com/office/drawing/2014/main" id="{D8420A82-515C-42A9-A49E-098BDE8C62ED}"/>
              </a:ext>
            </a:extLst>
          </p:cNvPr>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Tree>
    <p:extLst>
      <p:ext uri="{BB962C8B-B14F-4D97-AF65-F5344CB8AC3E}">
        <p14:creationId xmlns:p14="http://schemas.microsoft.com/office/powerpoint/2010/main" val="3347331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45</a:t>
            </a:fld>
            <a:endParaRPr lang="es-ES"/>
          </a:p>
        </p:txBody>
      </p:sp>
      <p:sp>
        <p:nvSpPr>
          <p:cNvPr id="7" name="Marcador de contenido 14"/>
          <p:cNvSpPr txBox="1">
            <a:spLocks/>
          </p:cNvSpPr>
          <p:nvPr/>
        </p:nvSpPr>
        <p:spPr>
          <a:xfrm>
            <a:off x="364483" y="1715241"/>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Tx/>
              <a:buChar char="-"/>
            </a:pPr>
            <a:r>
              <a:rPr lang="fr-FR" sz="1800" dirty="0">
                <a:latin typeface="Century Gothic" panose="020B0502020202020204" pitchFamily="34" charset="0"/>
              </a:rPr>
              <a:t>HE comme bactéricide/fongicide</a:t>
            </a:r>
          </a:p>
          <a:p>
            <a:pPr lvl="2">
              <a:buFontTx/>
              <a:buChar char="-"/>
            </a:pPr>
            <a:endParaRPr lang="fr-FR" sz="1800" dirty="0">
              <a:latin typeface="Century Gothic" panose="020B0502020202020204" pitchFamily="34" charset="0"/>
            </a:endParaRPr>
          </a:p>
          <a:p>
            <a:pPr lvl="2">
              <a:buFontTx/>
              <a:buChar char="-"/>
            </a:pPr>
            <a:r>
              <a:rPr lang="fr-FR" sz="1800" dirty="0">
                <a:latin typeface="Century Gothic" panose="020B0502020202020204" pitchFamily="34" charset="0"/>
              </a:rPr>
              <a:t>Bactéricide : activité contre les Gram + et les Gram -, divers modes d'action.</a:t>
            </a:r>
          </a:p>
          <a:p>
            <a:pPr lvl="2">
              <a:buFontTx/>
              <a:buChar char="-"/>
            </a:pPr>
            <a:r>
              <a:rPr lang="fr-FR" sz="1800" dirty="0">
                <a:latin typeface="Century Gothic" panose="020B0502020202020204" pitchFamily="34" charset="0"/>
              </a:rPr>
              <a:t>Fongicide mais aussi fongistatique</a:t>
            </a:r>
            <a:endParaRPr lang="es-ES" sz="18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2" name="Image 1">
            <a:extLst>
              <a:ext uri="{FF2B5EF4-FFF2-40B4-BE49-F238E27FC236}">
                <a16:creationId xmlns:a16="http://schemas.microsoft.com/office/drawing/2014/main" id="{FE2AA42D-ACE9-4BE8-97AE-C3DA4F5135CD}"/>
              </a:ext>
            </a:extLst>
          </p:cNvPr>
          <p:cNvPicPr>
            <a:picLocks noChangeAspect="1"/>
          </p:cNvPicPr>
          <p:nvPr/>
        </p:nvPicPr>
        <p:blipFill>
          <a:blip r:embed="rId5"/>
          <a:stretch>
            <a:fillRect/>
          </a:stretch>
        </p:blipFill>
        <p:spPr>
          <a:xfrm>
            <a:off x="1983675" y="3642696"/>
            <a:ext cx="5712933" cy="2117725"/>
          </a:xfrm>
          <a:prstGeom prst="rect">
            <a:avLst/>
          </a:prstGeom>
        </p:spPr>
      </p:pic>
      <p:sp>
        <p:nvSpPr>
          <p:cNvPr id="16" name="Título 13">
            <a:extLst>
              <a:ext uri="{FF2B5EF4-FFF2-40B4-BE49-F238E27FC236}">
                <a16:creationId xmlns:a16="http://schemas.microsoft.com/office/drawing/2014/main" id="{6128D407-43B7-4224-A34C-BEB4FC918B9B}"/>
              </a:ext>
            </a:extLst>
          </p:cNvPr>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Tree>
    <p:extLst>
      <p:ext uri="{BB962C8B-B14F-4D97-AF65-F5344CB8AC3E}">
        <p14:creationId xmlns:p14="http://schemas.microsoft.com/office/powerpoint/2010/main" val="528612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46</a:t>
            </a:fld>
            <a:endParaRPr lang="es-ES"/>
          </a:p>
        </p:txBody>
      </p:sp>
      <p:sp>
        <p:nvSpPr>
          <p:cNvPr id="7" name="Marcador de contenido 14"/>
          <p:cNvSpPr txBox="1">
            <a:spLocks/>
          </p:cNvSpPr>
          <p:nvPr/>
        </p:nvSpPr>
        <p:spPr>
          <a:xfrm>
            <a:off x="-73793" y="1613263"/>
            <a:ext cx="5878413" cy="5117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Tx/>
              <a:buChar char="-"/>
            </a:pPr>
            <a:endParaRPr lang="es-ES" sz="1200" dirty="0">
              <a:latin typeface="Century Gothic" panose="020B0502020202020204" pitchFamily="34" charset="0"/>
            </a:endParaRPr>
          </a:p>
          <a:p>
            <a:pPr lvl="2">
              <a:buFontTx/>
              <a:buChar char="-"/>
            </a:pPr>
            <a:endParaRPr lang="es-ES" sz="12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2" name="Image 1">
            <a:extLst>
              <a:ext uri="{FF2B5EF4-FFF2-40B4-BE49-F238E27FC236}">
                <a16:creationId xmlns:a16="http://schemas.microsoft.com/office/drawing/2014/main" id="{F54FF835-7C2C-4AB7-A68A-2FFA629103D5}"/>
              </a:ext>
            </a:extLst>
          </p:cNvPr>
          <p:cNvPicPr>
            <a:picLocks noChangeAspect="1"/>
          </p:cNvPicPr>
          <p:nvPr/>
        </p:nvPicPr>
        <p:blipFill>
          <a:blip r:embed="rId5"/>
          <a:stretch>
            <a:fillRect/>
          </a:stretch>
        </p:blipFill>
        <p:spPr>
          <a:xfrm>
            <a:off x="6625895" y="1377295"/>
            <a:ext cx="1703124" cy="1140295"/>
          </a:xfrm>
          <a:prstGeom prst="rect">
            <a:avLst/>
          </a:prstGeom>
        </p:spPr>
      </p:pic>
      <p:pic>
        <p:nvPicPr>
          <p:cNvPr id="3" name="Image 2">
            <a:extLst>
              <a:ext uri="{FF2B5EF4-FFF2-40B4-BE49-F238E27FC236}">
                <a16:creationId xmlns:a16="http://schemas.microsoft.com/office/drawing/2014/main" id="{7E367B16-2460-4B54-8D4E-70EC20400074}"/>
              </a:ext>
            </a:extLst>
          </p:cNvPr>
          <p:cNvPicPr>
            <a:picLocks noChangeAspect="1"/>
          </p:cNvPicPr>
          <p:nvPr/>
        </p:nvPicPr>
        <p:blipFill>
          <a:blip r:embed="rId6"/>
          <a:stretch>
            <a:fillRect/>
          </a:stretch>
        </p:blipFill>
        <p:spPr>
          <a:xfrm>
            <a:off x="7433323" y="2326235"/>
            <a:ext cx="1160537" cy="1279845"/>
          </a:xfrm>
          <a:prstGeom prst="rect">
            <a:avLst/>
          </a:prstGeom>
        </p:spPr>
      </p:pic>
      <p:pic>
        <p:nvPicPr>
          <p:cNvPr id="1026" name="Picture 2" descr="Now we know: Why do potatoes sprout?">
            <a:extLst>
              <a:ext uri="{FF2B5EF4-FFF2-40B4-BE49-F238E27FC236}">
                <a16:creationId xmlns:a16="http://schemas.microsoft.com/office/drawing/2014/main" id="{E79BD394-44F1-40E7-BA52-F829DC250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6351" y="3872794"/>
            <a:ext cx="1364452" cy="136445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C5F2443-062E-41EF-9E39-171303134559}"/>
              </a:ext>
            </a:extLst>
          </p:cNvPr>
          <p:cNvPicPr>
            <a:picLocks noChangeAspect="1"/>
          </p:cNvPicPr>
          <p:nvPr/>
        </p:nvPicPr>
        <p:blipFill>
          <a:blip r:embed="rId8"/>
          <a:stretch>
            <a:fillRect/>
          </a:stretch>
        </p:blipFill>
        <p:spPr>
          <a:xfrm>
            <a:off x="6086506" y="2736534"/>
            <a:ext cx="1279845" cy="1279845"/>
          </a:xfrm>
          <a:prstGeom prst="rect">
            <a:avLst/>
          </a:prstGeom>
        </p:spPr>
      </p:pic>
      <p:pic>
        <p:nvPicPr>
          <p:cNvPr id="1028" name="Picture 4" descr="Botrytis cinerea — Wikipédia">
            <a:extLst>
              <a:ext uri="{FF2B5EF4-FFF2-40B4-BE49-F238E27FC236}">
                <a16:creationId xmlns:a16="http://schemas.microsoft.com/office/drawing/2014/main" id="{C13D64F2-F5A1-4B04-AED8-B12516FC26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8840" y="4340400"/>
            <a:ext cx="1140255" cy="127984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04A9B47-861A-4EE6-8C8D-762988BA9FBC}"/>
              </a:ext>
            </a:extLst>
          </p:cNvPr>
          <p:cNvPicPr>
            <a:picLocks noChangeAspect="1"/>
          </p:cNvPicPr>
          <p:nvPr/>
        </p:nvPicPr>
        <p:blipFill>
          <a:blip r:embed="rId10"/>
          <a:stretch>
            <a:fillRect/>
          </a:stretch>
        </p:blipFill>
        <p:spPr>
          <a:xfrm>
            <a:off x="7208958" y="5590041"/>
            <a:ext cx="1421409" cy="869568"/>
          </a:xfrm>
          <a:prstGeom prst="rect">
            <a:avLst/>
          </a:prstGeom>
        </p:spPr>
      </p:pic>
      <p:sp>
        <p:nvSpPr>
          <p:cNvPr id="17" name="Título 13">
            <a:extLst>
              <a:ext uri="{FF2B5EF4-FFF2-40B4-BE49-F238E27FC236}">
                <a16:creationId xmlns:a16="http://schemas.microsoft.com/office/drawing/2014/main" id="{D1B1844E-90E6-438D-ADEE-79E19D4093F7}"/>
              </a:ext>
            </a:extLst>
          </p:cNvPr>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
        <p:nvSpPr>
          <p:cNvPr id="11" name="Rectangle 10">
            <a:extLst>
              <a:ext uri="{FF2B5EF4-FFF2-40B4-BE49-F238E27FC236}">
                <a16:creationId xmlns:a16="http://schemas.microsoft.com/office/drawing/2014/main" id="{9CB3F96B-3CC5-4A03-8321-BE8647C61FAB}"/>
              </a:ext>
            </a:extLst>
          </p:cNvPr>
          <p:cNvSpPr/>
          <p:nvPr/>
        </p:nvSpPr>
        <p:spPr>
          <a:xfrm>
            <a:off x="198847" y="1613263"/>
            <a:ext cx="5925152" cy="4247317"/>
          </a:xfrm>
          <a:prstGeom prst="rect">
            <a:avLst/>
          </a:prstGeom>
        </p:spPr>
        <p:txBody>
          <a:bodyPr wrap="square">
            <a:spAutoFit/>
          </a:bodyPr>
          <a:lstStyle/>
          <a:p>
            <a:pPr marL="742950" lvl="1" indent="-285750">
              <a:buFont typeface="Arial" panose="020B0604020202020204" pitchFamily="34" charset="0"/>
              <a:buChar char="•"/>
            </a:pPr>
            <a:r>
              <a:rPr lang="fr-FR" dirty="0"/>
              <a:t>Acaricide : Bons résultats de l'HE de </a:t>
            </a:r>
            <a:r>
              <a:rPr lang="fr-FR" i="1" dirty="0" err="1"/>
              <a:t>Deverra</a:t>
            </a:r>
            <a:r>
              <a:rPr lang="fr-FR" i="1" dirty="0"/>
              <a:t> </a:t>
            </a:r>
            <a:r>
              <a:rPr lang="fr-FR" i="1" dirty="0" err="1"/>
              <a:t>scoparia</a:t>
            </a:r>
            <a:r>
              <a:rPr lang="fr-FR" i="1" dirty="0"/>
              <a:t> </a:t>
            </a:r>
            <a:r>
              <a:rPr lang="fr-FR" dirty="0"/>
              <a:t>sur </a:t>
            </a:r>
            <a:r>
              <a:rPr lang="fr-FR" i="1" dirty="0" err="1"/>
              <a:t>Tetranychus</a:t>
            </a:r>
            <a:r>
              <a:rPr lang="fr-FR" i="1" dirty="0"/>
              <a:t> </a:t>
            </a:r>
            <a:r>
              <a:rPr lang="fr-FR" i="1" dirty="0" err="1"/>
              <a:t>urticae</a:t>
            </a:r>
            <a:r>
              <a:rPr lang="fr-FR" i="1" dirty="0"/>
              <a:t> </a:t>
            </a:r>
            <a:r>
              <a:rPr lang="fr-FR" dirty="0"/>
              <a:t>(araignée rouge). Répulsif, mortalité directe, réduction de la fécondité.</a:t>
            </a:r>
          </a:p>
          <a:p>
            <a:pPr marL="742950" lvl="1" indent="-285750">
              <a:buFont typeface="Arial" panose="020B0604020202020204" pitchFamily="34" charset="0"/>
              <a:buChar char="•"/>
            </a:pPr>
            <a:r>
              <a:rPr lang="fr-FR" dirty="0"/>
              <a:t>Nématicide : effet du limonène contenant de l’HE et beaucoup d'autres sur les nématodes.</a:t>
            </a:r>
          </a:p>
          <a:p>
            <a:pPr marL="742950" lvl="1" indent="-285750">
              <a:buFont typeface="Arial" panose="020B0604020202020204" pitchFamily="34" charset="0"/>
              <a:buChar char="•"/>
            </a:pPr>
            <a:r>
              <a:rPr lang="fr-FR" dirty="0"/>
              <a:t>Virucide : virus de la mosaïque du tabac (HE de limonène)</a:t>
            </a:r>
          </a:p>
          <a:p>
            <a:pPr marL="742950" lvl="1" indent="-285750">
              <a:buFont typeface="Arial" panose="020B0604020202020204" pitchFamily="34" charset="0"/>
              <a:buChar char="•"/>
            </a:pPr>
            <a:r>
              <a:rPr lang="fr-FR" dirty="0"/>
              <a:t>Agent anti-germination (pommes de terre, HE riches en </a:t>
            </a:r>
            <a:r>
              <a:rPr lang="fr-FR" dirty="0" err="1"/>
              <a:t>carvone</a:t>
            </a:r>
            <a:r>
              <a:rPr lang="fr-FR" dirty="0"/>
              <a:t>)</a:t>
            </a:r>
          </a:p>
          <a:p>
            <a:pPr marL="742950" lvl="1" indent="-285750">
              <a:buFont typeface="Arial" panose="020B0604020202020204" pitchFamily="34" charset="0"/>
              <a:buChar char="•"/>
            </a:pPr>
            <a:r>
              <a:rPr lang="fr-FR" dirty="0"/>
              <a:t>Amélioration de la microbiologie du sol : biodégradation mais source de nutriments pour les micro-organismes du sol.</a:t>
            </a:r>
          </a:p>
          <a:p>
            <a:pPr marL="742950" lvl="1" indent="-285750">
              <a:buFont typeface="Arial" panose="020B0604020202020204" pitchFamily="34" charset="0"/>
              <a:buChar char="•"/>
            </a:pPr>
            <a:r>
              <a:rPr lang="fr-FR" dirty="0"/>
              <a:t>Maladies post-récolte : bactéries, champignons.</a:t>
            </a:r>
          </a:p>
          <a:p>
            <a:pPr marL="742950" lvl="1" indent="-285750">
              <a:buFont typeface="Arial" panose="020B0604020202020204" pitchFamily="34" charset="0"/>
              <a:buChar char="•"/>
            </a:pPr>
            <a:r>
              <a:rPr lang="fr-FR" dirty="0"/>
              <a:t>Augmentation de la durée de vie : emballage innovant (film de thym comestible)</a:t>
            </a:r>
            <a:endParaRPr lang="en-US" dirty="0"/>
          </a:p>
        </p:txBody>
      </p:sp>
    </p:spTree>
    <p:extLst>
      <p:ext uri="{BB962C8B-B14F-4D97-AF65-F5344CB8AC3E}">
        <p14:creationId xmlns:p14="http://schemas.microsoft.com/office/powerpoint/2010/main" val="2851169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47</a:t>
            </a:fld>
            <a:endParaRPr lang="es-ES"/>
          </a:p>
        </p:txBody>
      </p:sp>
      <p:sp>
        <p:nvSpPr>
          <p:cNvPr id="7" name="Marcador de contenido 14"/>
          <p:cNvSpPr txBox="1">
            <a:spLocks/>
          </p:cNvSpPr>
          <p:nvPr/>
        </p:nvSpPr>
        <p:spPr>
          <a:xfrm>
            <a:off x="-868573" y="1642790"/>
            <a:ext cx="9143999" cy="43426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buFontTx/>
              <a:buChar char="-"/>
            </a:pPr>
            <a:r>
              <a:rPr lang="fr-FR" sz="1800" b="1" dirty="0">
                <a:latin typeface="Century Gothic" panose="020B0502020202020204" pitchFamily="34" charset="0"/>
              </a:rPr>
              <a:t>Avantages et contraintes</a:t>
            </a:r>
          </a:p>
          <a:p>
            <a:pPr lvl="2">
              <a:buFontTx/>
              <a:buChar char="-"/>
            </a:pPr>
            <a:endParaRPr lang="fr-FR" sz="1800" dirty="0">
              <a:latin typeface="Century Gothic" panose="020B0502020202020204" pitchFamily="34" charset="0"/>
            </a:endParaRPr>
          </a:p>
          <a:p>
            <a:pPr marL="914400" lvl="2" indent="0">
              <a:buNone/>
            </a:pPr>
            <a:r>
              <a:rPr lang="fr-FR" sz="1800" b="1" dirty="0">
                <a:latin typeface="Century Gothic" panose="020B0502020202020204" pitchFamily="34" charset="0"/>
              </a:rPr>
              <a:t>Avantages : </a:t>
            </a:r>
          </a:p>
          <a:p>
            <a:pPr lvl="2">
              <a:buFontTx/>
              <a:buChar char="-"/>
            </a:pPr>
            <a:r>
              <a:rPr lang="fr-FR" sz="1800" dirty="0">
                <a:latin typeface="Century Gothic" panose="020B0502020202020204" pitchFamily="34" charset="0"/>
              </a:rPr>
              <a:t>effets secondaires réduits (humains, organismes non ciblés, environnement)</a:t>
            </a:r>
          </a:p>
          <a:p>
            <a:pPr lvl="2">
              <a:buFontTx/>
              <a:buChar char="-"/>
            </a:pPr>
            <a:r>
              <a:rPr lang="fr-FR" sz="1800" dirty="0">
                <a:latin typeface="Century Gothic" panose="020B0502020202020204" pitchFamily="34" charset="0"/>
              </a:rPr>
              <a:t>faible persistance</a:t>
            </a:r>
          </a:p>
          <a:p>
            <a:pPr lvl="2">
              <a:buFontTx/>
              <a:buChar char="-"/>
            </a:pPr>
            <a:r>
              <a:rPr lang="fr-FR" sz="1800" dirty="0">
                <a:latin typeface="Century Gothic" panose="020B0502020202020204" pitchFamily="34" charset="0"/>
              </a:rPr>
              <a:t>mode d'action multiple (moins de résistance)</a:t>
            </a:r>
          </a:p>
          <a:p>
            <a:pPr lvl="2">
              <a:buFontTx/>
              <a:buChar char="-"/>
            </a:pPr>
            <a:r>
              <a:rPr lang="fr-FR" sz="1800" dirty="0">
                <a:latin typeface="Century Gothic" panose="020B0502020202020204" pitchFamily="34" charset="0"/>
              </a:rPr>
              <a:t>Bonne acceptabilité par les consommateurs</a:t>
            </a:r>
          </a:p>
          <a:p>
            <a:pPr lvl="2">
              <a:buFontTx/>
              <a:buChar char="-"/>
            </a:pPr>
            <a:endParaRPr lang="fr-FR" sz="1800" dirty="0">
              <a:latin typeface="Century Gothic" panose="020B0502020202020204" pitchFamily="34" charset="0"/>
            </a:endParaRPr>
          </a:p>
          <a:p>
            <a:pPr marL="914400" lvl="2" indent="0">
              <a:buNone/>
            </a:pPr>
            <a:r>
              <a:rPr lang="fr-FR" sz="1800" b="1" dirty="0">
                <a:latin typeface="Century Gothic" panose="020B0502020202020204" pitchFamily="34" charset="0"/>
              </a:rPr>
              <a:t>Contraintes : </a:t>
            </a:r>
          </a:p>
          <a:p>
            <a:pPr lvl="2">
              <a:buFontTx/>
              <a:buChar char="-"/>
            </a:pPr>
            <a:r>
              <a:rPr lang="fr-FR" sz="1800" dirty="0">
                <a:latin typeface="Century Gothic" panose="020B0502020202020204" pitchFamily="34" charset="0"/>
              </a:rPr>
              <a:t>Saveur</a:t>
            </a:r>
          </a:p>
          <a:p>
            <a:pPr lvl="2">
              <a:buFontTx/>
              <a:buChar char="-"/>
            </a:pPr>
            <a:r>
              <a:rPr lang="fr-FR" sz="1800" dirty="0">
                <a:latin typeface="Century Gothic" panose="020B0502020202020204" pitchFamily="34" charset="0"/>
              </a:rPr>
              <a:t>variabilité (composition) </a:t>
            </a:r>
            <a:r>
              <a:rPr lang="fr-FR" sz="1800" dirty="0">
                <a:latin typeface="Century Gothic" panose="020B0502020202020204" pitchFamily="34" charset="0"/>
                <a:sym typeface="Wingdings" panose="05000000000000000000" pitchFamily="2" charset="2"/>
              </a:rPr>
              <a:t> </a:t>
            </a:r>
            <a:r>
              <a:rPr lang="fr-FR" sz="1800" dirty="0">
                <a:latin typeface="Century Gothic" panose="020B0502020202020204" pitchFamily="34" charset="0"/>
              </a:rPr>
              <a:t>normalisation</a:t>
            </a:r>
          </a:p>
          <a:p>
            <a:pPr lvl="2">
              <a:buFontTx/>
              <a:buChar char="-"/>
            </a:pPr>
            <a:r>
              <a:rPr lang="fr-FR" sz="1800" dirty="0">
                <a:latin typeface="Century Gothic" panose="020B0502020202020204" pitchFamily="34" charset="0"/>
              </a:rPr>
              <a:t>phytotoxicité </a:t>
            </a:r>
          </a:p>
          <a:p>
            <a:pPr lvl="2">
              <a:buFontTx/>
              <a:buChar char="-"/>
            </a:pPr>
            <a:r>
              <a:rPr lang="fr-FR" sz="1800" dirty="0">
                <a:latin typeface="Century Gothic" panose="020B0502020202020204" pitchFamily="34" charset="0"/>
              </a:rPr>
              <a:t>volatilité (encapsulation + nouveau mode d'injection)</a:t>
            </a:r>
          </a:p>
          <a:p>
            <a:pPr lvl="2">
              <a:buFontTx/>
              <a:buChar char="-"/>
            </a:pPr>
            <a:r>
              <a:rPr lang="fr-FR" sz="1800" dirty="0">
                <a:latin typeface="Century Gothic" panose="020B0502020202020204" pitchFamily="34" charset="0"/>
              </a:rPr>
              <a:t>Coût (uniquement pour les cultures à haute valeur ajoutée ?)</a:t>
            </a:r>
          </a:p>
          <a:p>
            <a:pPr lvl="2">
              <a:buFontTx/>
              <a:buChar char="-"/>
            </a:pPr>
            <a:r>
              <a:rPr lang="fr-FR" sz="1800" dirty="0">
                <a:latin typeface="Century Gothic" panose="020B0502020202020204" pitchFamily="34" charset="0"/>
              </a:rPr>
              <a:t>Durabilité de la ressource</a:t>
            </a:r>
          </a:p>
          <a:p>
            <a:pPr lvl="2">
              <a:buFontTx/>
              <a:buChar char="-"/>
            </a:pPr>
            <a:r>
              <a:rPr lang="fr-FR" sz="1800" dirty="0">
                <a:latin typeface="Century Gothic" panose="020B0502020202020204" pitchFamily="34" charset="0"/>
              </a:rPr>
              <a:t>Aspects réglementaires (USA versus UE)</a:t>
            </a:r>
            <a:endParaRPr lang="es-ES" sz="12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10" name="Image 9">
            <a:extLst>
              <a:ext uri="{FF2B5EF4-FFF2-40B4-BE49-F238E27FC236}">
                <a16:creationId xmlns:a16="http://schemas.microsoft.com/office/drawing/2014/main" id="{04F0E31E-5527-47A7-AB7C-0E822629EF9D}"/>
              </a:ext>
            </a:extLst>
          </p:cNvPr>
          <p:cNvPicPr>
            <a:picLocks noChangeAspect="1"/>
          </p:cNvPicPr>
          <p:nvPr/>
        </p:nvPicPr>
        <p:blipFill>
          <a:blip r:embed="rId5"/>
          <a:stretch>
            <a:fillRect/>
          </a:stretch>
        </p:blipFill>
        <p:spPr>
          <a:xfrm>
            <a:off x="6022190" y="5636064"/>
            <a:ext cx="2870601" cy="999926"/>
          </a:xfrm>
          <a:prstGeom prst="rect">
            <a:avLst/>
          </a:prstGeom>
        </p:spPr>
      </p:pic>
      <p:pic>
        <p:nvPicPr>
          <p:cNvPr id="3" name="Image 2">
            <a:extLst>
              <a:ext uri="{FF2B5EF4-FFF2-40B4-BE49-F238E27FC236}">
                <a16:creationId xmlns:a16="http://schemas.microsoft.com/office/drawing/2014/main" id="{34574599-601B-4C48-BD20-D573B78B4FF8}"/>
              </a:ext>
            </a:extLst>
          </p:cNvPr>
          <p:cNvPicPr>
            <a:picLocks noChangeAspect="1"/>
          </p:cNvPicPr>
          <p:nvPr/>
        </p:nvPicPr>
        <p:blipFill>
          <a:blip r:embed="rId6"/>
          <a:stretch>
            <a:fillRect/>
          </a:stretch>
        </p:blipFill>
        <p:spPr>
          <a:xfrm>
            <a:off x="5820484" y="2867687"/>
            <a:ext cx="3332331" cy="1122625"/>
          </a:xfrm>
          <a:prstGeom prst="rect">
            <a:avLst/>
          </a:prstGeom>
        </p:spPr>
      </p:pic>
      <p:pic>
        <p:nvPicPr>
          <p:cNvPr id="4" name="Image 3">
            <a:extLst>
              <a:ext uri="{FF2B5EF4-FFF2-40B4-BE49-F238E27FC236}">
                <a16:creationId xmlns:a16="http://schemas.microsoft.com/office/drawing/2014/main" id="{B4AFB7AD-3EB3-4AA4-A76C-60B2CCB3D98E}"/>
              </a:ext>
            </a:extLst>
          </p:cNvPr>
          <p:cNvPicPr>
            <a:picLocks noChangeAspect="1"/>
          </p:cNvPicPr>
          <p:nvPr/>
        </p:nvPicPr>
        <p:blipFill>
          <a:blip r:embed="rId7"/>
          <a:stretch>
            <a:fillRect/>
          </a:stretch>
        </p:blipFill>
        <p:spPr>
          <a:xfrm>
            <a:off x="6446939" y="4105677"/>
            <a:ext cx="2596924" cy="911573"/>
          </a:xfrm>
          <a:prstGeom prst="rect">
            <a:avLst/>
          </a:prstGeom>
        </p:spPr>
      </p:pic>
      <p:sp>
        <p:nvSpPr>
          <p:cNvPr id="16" name="Título 13">
            <a:extLst>
              <a:ext uri="{FF2B5EF4-FFF2-40B4-BE49-F238E27FC236}">
                <a16:creationId xmlns:a16="http://schemas.microsoft.com/office/drawing/2014/main" id="{5E452AAD-743F-46BD-A7F0-DBE5359B0A5F}"/>
              </a:ext>
            </a:extLst>
          </p:cNvPr>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Tree>
    <p:extLst>
      <p:ext uri="{BB962C8B-B14F-4D97-AF65-F5344CB8AC3E}">
        <p14:creationId xmlns:p14="http://schemas.microsoft.com/office/powerpoint/2010/main" val="2474626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48</a:t>
            </a:fld>
            <a:endParaRPr lang="es-ES"/>
          </a:p>
        </p:txBody>
      </p:sp>
      <p:sp>
        <p:nvSpPr>
          <p:cNvPr id="7" name="Marcador de contenido 14"/>
          <p:cNvSpPr txBox="1">
            <a:spLocks/>
          </p:cNvSpPr>
          <p:nvPr/>
        </p:nvSpPr>
        <p:spPr>
          <a:xfrm>
            <a:off x="-691431" y="1882927"/>
            <a:ext cx="5816234"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fr-FR" sz="1800" b="1" dirty="0">
                <a:latin typeface="Century Gothic" panose="020B0502020202020204" pitchFamily="34" charset="0"/>
              </a:rPr>
              <a:t>Défis: et après …</a:t>
            </a:r>
          </a:p>
          <a:p>
            <a:pPr marL="914400" lvl="2" indent="0">
              <a:buNone/>
            </a:pPr>
            <a:endParaRPr lang="fr-FR" sz="1800" dirty="0">
              <a:latin typeface="Century Gothic" panose="020B0502020202020204" pitchFamily="34" charset="0"/>
            </a:endParaRPr>
          </a:p>
          <a:p>
            <a:pPr marL="914400" lvl="2" indent="0">
              <a:buNone/>
            </a:pPr>
            <a:r>
              <a:rPr lang="fr-FR" sz="1800" dirty="0">
                <a:latin typeface="Century Gothic" panose="020B0502020202020204" pitchFamily="34" charset="0"/>
              </a:rPr>
              <a:t>- Test </a:t>
            </a:r>
            <a:r>
              <a:rPr lang="fr-FR" sz="1800" i="1" dirty="0">
                <a:latin typeface="Century Gothic" panose="020B0502020202020204" pitchFamily="34" charset="0"/>
              </a:rPr>
              <a:t>in vitro</a:t>
            </a:r>
            <a:r>
              <a:rPr lang="fr-FR" sz="1800" i="1" dirty="0">
                <a:latin typeface="Century Gothic" panose="020B0502020202020204" pitchFamily="34" charset="0"/>
                <a:sym typeface="Wingdings" panose="05000000000000000000" pitchFamily="2" charset="2"/>
              </a:rPr>
              <a:t> </a:t>
            </a:r>
            <a:r>
              <a:rPr lang="fr-FR" sz="1800" i="1" dirty="0">
                <a:latin typeface="Century Gothic" panose="020B0502020202020204" pitchFamily="34" charset="0"/>
              </a:rPr>
              <a:t> in vivo</a:t>
            </a:r>
          </a:p>
          <a:p>
            <a:pPr marL="914400" lvl="2" indent="0">
              <a:buNone/>
            </a:pPr>
            <a:r>
              <a:rPr lang="fr-FR" sz="1800" dirty="0">
                <a:latin typeface="Century Gothic" panose="020B0502020202020204" pitchFamily="34" charset="0"/>
              </a:rPr>
              <a:t>- Conditions contrôlées versus conditions de terrain</a:t>
            </a:r>
          </a:p>
          <a:p>
            <a:pPr marL="914400" lvl="2" indent="0">
              <a:buNone/>
            </a:pPr>
            <a:r>
              <a:rPr lang="fr-FR" sz="1800" dirty="0">
                <a:latin typeface="Century Gothic" panose="020B0502020202020204" pitchFamily="34" charset="0"/>
              </a:rPr>
              <a:t>- Compréhension du mode d'action</a:t>
            </a:r>
          </a:p>
          <a:p>
            <a:pPr marL="914400" lvl="2" indent="0">
              <a:buNone/>
            </a:pPr>
            <a:r>
              <a:rPr lang="fr-FR" sz="1800" dirty="0">
                <a:latin typeface="Century Gothic" panose="020B0502020202020204" pitchFamily="34" charset="0"/>
              </a:rPr>
              <a:t>   (relation structure-activité)</a:t>
            </a:r>
          </a:p>
          <a:p>
            <a:pPr marL="914400" lvl="2" indent="0">
              <a:buNone/>
            </a:pPr>
            <a:r>
              <a:rPr lang="fr-FR" sz="1800" dirty="0">
                <a:latin typeface="Century Gothic" panose="020B0502020202020204" pitchFamily="34" charset="0"/>
              </a:rPr>
              <a:t>- Formulation innovante</a:t>
            </a:r>
          </a:p>
          <a:p>
            <a:pPr marL="914400" lvl="2" indent="0">
              <a:buNone/>
            </a:pPr>
            <a:r>
              <a:rPr lang="fr-FR" sz="1800" dirty="0">
                <a:latin typeface="Century Gothic" panose="020B0502020202020204" pitchFamily="34" charset="0"/>
              </a:rPr>
              <a:t>- Exploration de nouvelles HE </a:t>
            </a:r>
          </a:p>
          <a:p>
            <a:pPr marL="914400" lvl="2" indent="0">
              <a:buNone/>
            </a:pPr>
            <a:endParaRPr lang="es-ES" sz="12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9" name="Image 8">
            <a:extLst>
              <a:ext uri="{FF2B5EF4-FFF2-40B4-BE49-F238E27FC236}">
                <a16:creationId xmlns:a16="http://schemas.microsoft.com/office/drawing/2014/main" id="{53AB36A1-2F4B-488E-9D50-FD9AC94F18ED}"/>
              </a:ext>
            </a:extLst>
          </p:cNvPr>
          <p:cNvPicPr>
            <a:picLocks noChangeAspect="1"/>
          </p:cNvPicPr>
          <p:nvPr/>
        </p:nvPicPr>
        <p:blipFill>
          <a:blip r:embed="rId5"/>
          <a:stretch>
            <a:fillRect/>
          </a:stretch>
        </p:blipFill>
        <p:spPr>
          <a:xfrm>
            <a:off x="5124803" y="2814583"/>
            <a:ext cx="4019196" cy="1512596"/>
          </a:xfrm>
          <a:prstGeom prst="rect">
            <a:avLst/>
          </a:prstGeom>
        </p:spPr>
      </p:pic>
      <p:pic>
        <p:nvPicPr>
          <p:cNvPr id="10" name="Image 9">
            <a:extLst>
              <a:ext uri="{FF2B5EF4-FFF2-40B4-BE49-F238E27FC236}">
                <a16:creationId xmlns:a16="http://schemas.microsoft.com/office/drawing/2014/main" id="{66BE1D18-2EC8-4E82-9499-767924896AC4}"/>
              </a:ext>
            </a:extLst>
          </p:cNvPr>
          <p:cNvPicPr>
            <a:picLocks noChangeAspect="1"/>
          </p:cNvPicPr>
          <p:nvPr/>
        </p:nvPicPr>
        <p:blipFill>
          <a:blip r:embed="rId6"/>
          <a:stretch>
            <a:fillRect/>
          </a:stretch>
        </p:blipFill>
        <p:spPr>
          <a:xfrm>
            <a:off x="5244834" y="5595022"/>
            <a:ext cx="2987299" cy="1247274"/>
          </a:xfrm>
          <a:prstGeom prst="rect">
            <a:avLst/>
          </a:prstGeom>
        </p:spPr>
      </p:pic>
      <p:pic>
        <p:nvPicPr>
          <p:cNvPr id="11" name="Image 10">
            <a:extLst>
              <a:ext uri="{FF2B5EF4-FFF2-40B4-BE49-F238E27FC236}">
                <a16:creationId xmlns:a16="http://schemas.microsoft.com/office/drawing/2014/main" id="{1DDF1E2B-9C67-4E3C-B9D7-8D94DE35873B}"/>
              </a:ext>
            </a:extLst>
          </p:cNvPr>
          <p:cNvPicPr>
            <a:picLocks noChangeAspect="1"/>
          </p:cNvPicPr>
          <p:nvPr/>
        </p:nvPicPr>
        <p:blipFill>
          <a:blip r:embed="rId7"/>
          <a:stretch>
            <a:fillRect/>
          </a:stretch>
        </p:blipFill>
        <p:spPr>
          <a:xfrm>
            <a:off x="5124803" y="1251648"/>
            <a:ext cx="3654712" cy="1428537"/>
          </a:xfrm>
          <a:prstGeom prst="rect">
            <a:avLst/>
          </a:prstGeom>
        </p:spPr>
      </p:pic>
      <p:pic>
        <p:nvPicPr>
          <p:cNvPr id="16" name="Image 15">
            <a:extLst>
              <a:ext uri="{FF2B5EF4-FFF2-40B4-BE49-F238E27FC236}">
                <a16:creationId xmlns:a16="http://schemas.microsoft.com/office/drawing/2014/main" id="{942BCBE1-6963-4921-8C37-405433A33948}"/>
              </a:ext>
            </a:extLst>
          </p:cNvPr>
          <p:cNvPicPr>
            <a:picLocks noChangeAspect="1"/>
          </p:cNvPicPr>
          <p:nvPr/>
        </p:nvPicPr>
        <p:blipFill>
          <a:blip r:embed="rId8"/>
          <a:stretch>
            <a:fillRect/>
          </a:stretch>
        </p:blipFill>
        <p:spPr>
          <a:xfrm>
            <a:off x="5244834" y="4461577"/>
            <a:ext cx="2734395" cy="1026793"/>
          </a:xfrm>
          <a:prstGeom prst="rect">
            <a:avLst/>
          </a:prstGeom>
        </p:spPr>
      </p:pic>
      <p:sp>
        <p:nvSpPr>
          <p:cNvPr id="17" name="Título 13">
            <a:extLst>
              <a:ext uri="{FF2B5EF4-FFF2-40B4-BE49-F238E27FC236}">
                <a16:creationId xmlns:a16="http://schemas.microsoft.com/office/drawing/2014/main" id="{D4D91721-8C13-4384-A891-B554E1721714}"/>
              </a:ext>
            </a:extLst>
          </p:cNvPr>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r>
              <a:rPr lang="es-ES" sz="3600" b="1" dirty="0">
                <a:solidFill>
                  <a:srgbClr val="139D8D"/>
                </a:solidFill>
                <a:latin typeface="Century Gothic" panose="020B0502020202020204" pitchFamily="34" charset="0"/>
              </a:rPr>
              <a:t> en </a:t>
            </a:r>
            <a:r>
              <a:rPr lang="es-ES" sz="3600" b="1" dirty="0" err="1">
                <a:solidFill>
                  <a:srgbClr val="139D8D"/>
                </a:solidFill>
                <a:latin typeface="Century Gothic" panose="020B0502020202020204" pitchFamily="34" charset="0"/>
              </a:rPr>
              <a:t>agronomie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quoi</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neuf</a:t>
            </a:r>
            <a:r>
              <a:rPr lang="es-ES" sz="3600" b="1" dirty="0">
                <a:solidFill>
                  <a:srgbClr val="139D8D"/>
                </a:solidFill>
                <a:latin typeface="Century Gothic" panose="020B0502020202020204" pitchFamily="34" charset="0"/>
              </a:rPr>
              <a:t> ?</a:t>
            </a:r>
          </a:p>
        </p:txBody>
      </p:sp>
    </p:spTree>
    <p:extLst>
      <p:ext uri="{BB962C8B-B14F-4D97-AF65-F5344CB8AC3E}">
        <p14:creationId xmlns:p14="http://schemas.microsoft.com/office/powerpoint/2010/main" val="1526429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49</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Application</a:t>
            </a:r>
            <a:r>
              <a:rPr lang="es-ES" sz="3600" b="1" dirty="0">
                <a:solidFill>
                  <a:srgbClr val="139D8D"/>
                </a:solidFill>
                <a:latin typeface="Century Gothic" panose="020B0502020202020204" pitchFamily="34" charset="0"/>
              </a:rPr>
              <a:t> des </a:t>
            </a:r>
            <a:r>
              <a:rPr lang="es-ES" sz="3600" b="1" dirty="0" err="1">
                <a:solidFill>
                  <a:srgbClr val="139D8D"/>
                </a:solidFill>
                <a:latin typeface="Century Gothic" panose="020B0502020202020204" pitchFamily="34" charset="0"/>
              </a:rPr>
              <a:t>huiles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essentielles</a:t>
            </a:r>
            <a:endParaRPr lang="es-ES" sz="3600" b="1" dirty="0">
              <a:solidFill>
                <a:srgbClr val="139D8D"/>
              </a:solidFill>
              <a:latin typeface="Century Gothic" panose="020B0502020202020204" pitchFamily="34" charset="0"/>
            </a:endParaRPr>
          </a:p>
        </p:txBody>
      </p:sp>
      <p:sp>
        <p:nvSpPr>
          <p:cNvPr id="7" name="Marcador de contenido 14"/>
          <p:cNvSpPr txBox="1">
            <a:spLocks/>
          </p:cNvSpPr>
          <p:nvPr/>
        </p:nvSpPr>
        <p:spPr>
          <a:xfrm>
            <a:off x="340243" y="1434034"/>
            <a:ext cx="8415032" cy="43426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err="1">
                <a:latin typeface="Century Gothic" panose="020B0502020202020204" pitchFamily="34" charset="0"/>
              </a:rPr>
              <a:t>Utilisation</a:t>
            </a:r>
            <a:r>
              <a:rPr lang="en-US" sz="1800" dirty="0">
                <a:latin typeface="Century Gothic" panose="020B0502020202020204" pitchFamily="34" charset="0"/>
              </a:rPr>
              <a:t> </a:t>
            </a:r>
            <a:r>
              <a:rPr lang="en-US" sz="1800" dirty="0" err="1">
                <a:latin typeface="Century Gothic" panose="020B0502020202020204" pitchFamily="34" charset="0"/>
              </a:rPr>
              <a:t>conventionnelle</a:t>
            </a:r>
            <a:r>
              <a:rPr lang="en-US" sz="1800" dirty="0">
                <a:latin typeface="Century Gothic" panose="020B0502020202020204" pitchFamily="34" charset="0"/>
              </a:rPr>
              <a:t> HE:</a:t>
            </a:r>
          </a:p>
          <a:p>
            <a:pPr lvl="1">
              <a:buFontTx/>
              <a:buChar char="-"/>
            </a:pPr>
            <a:r>
              <a:rPr lang="fr-FR" sz="1800" dirty="0">
                <a:latin typeface="Century Gothic" panose="020B0502020202020204" pitchFamily="34" charset="0"/>
              </a:rPr>
              <a:t>A</a:t>
            </a:r>
            <a:r>
              <a:rPr lang="en-US" sz="1800" dirty="0" err="1">
                <a:latin typeface="Century Gothic" panose="020B0502020202020204" pitchFamily="34" charset="0"/>
              </a:rPr>
              <a:t>liments</a:t>
            </a:r>
            <a:r>
              <a:rPr lang="en-US" sz="1800" dirty="0">
                <a:latin typeface="Century Gothic" panose="020B0502020202020204" pitchFamily="34" charset="0"/>
              </a:rPr>
              <a:t> </a:t>
            </a:r>
          </a:p>
          <a:p>
            <a:pPr lvl="1">
              <a:buFontTx/>
              <a:buChar char="-"/>
            </a:pPr>
            <a:r>
              <a:rPr lang="fr-FR" sz="1800" dirty="0">
                <a:latin typeface="Century Gothic" panose="020B0502020202020204" pitchFamily="34" charset="0"/>
              </a:rPr>
              <a:t>B</a:t>
            </a:r>
            <a:r>
              <a:rPr lang="en-US" sz="1800" dirty="0" err="1">
                <a:latin typeface="Century Gothic" panose="020B0502020202020204" pitchFamily="34" charset="0"/>
              </a:rPr>
              <a:t>oissons</a:t>
            </a:r>
            <a:endParaRPr lang="en-US" sz="1800" dirty="0">
              <a:latin typeface="Century Gothic" panose="020B0502020202020204" pitchFamily="34" charset="0"/>
            </a:endParaRPr>
          </a:p>
          <a:p>
            <a:pPr lvl="1">
              <a:buFontTx/>
              <a:buChar char="-"/>
            </a:pPr>
            <a:r>
              <a:rPr lang="fr-FR" sz="1800" dirty="0">
                <a:latin typeface="Century Gothic" panose="020B0502020202020204" pitchFamily="34" charset="0"/>
              </a:rPr>
              <a:t>C</a:t>
            </a:r>
            <a:r>
              <a:rPr lang="en-US" sz="1800" dirty="0" err="1">
                <a:latin typeface="Century Gothic" panose="020B0502020202020204" pitchFamily="34" charset="0"/>
              </a:rPr>
              <a:t>osmétique</a:t>
            </a:r>
            <a:r>
              <a:rPr lang="en-US" sz="1800" dirty="0">
                <a:latin typeface="Century Gothic" panose="020B0502020202020204" pitchFamily="34" charset="0"/>
              </a:rPr>
              <a:t>/parfum</a:t>
            </a:r>
          </a:p>
          <a:p>
            <a:pPr lvl="1">
              <a:buFontTx/>
              <a:buChar char="-"/>
            </a:pPr>
            <a:r>
              <a:rPr lang="en-US" sz="1800" dirty="0" err="1">
                <a:latin typeface="Century Gothic" panose="020B0502020202020204" pitchFamily="34" charset="0"/>
              </a:rPr>
              <a:t>Aromatherapie</a:t>
            </a:r>
            <a:endParaRPr lang="en-US" sz="1800" dirty="0">
              <a:latin typeface="Century Gothic" panose="020B0502020202020204" pitchFamily="34" charset="0"/>
            </a:endParaRPr>
          </a:p>
          <a:p>
            <a:pPr lvl="1">
              <a:buFontTx/>
              <a:buChar char="-"/>
            </a:pPr>
            <a:endParaRPr lang="en-US" sz="1800" dirty="0">
              <a:latin typeface="Century Gothic" panose="020B0502020202020204" pitchFamily="34" charset="0"/>
            </a:endParaRPr>
          </a:p>
          <a:p>
            <a:pPr lvl="1">
              <a:buFontTx/>
              <a:buChar char="-"/>
            </a:pPr>
            <a:r>
              <a:rPr lang="en-US" sz="1800" dirty="0">
                <a:latin typeface="Century Gothic" panose="020B0502020202020204" pitchFamily="34" charset="0"/>
              </a:rPr>
              <a:t>Plus </a:t>
            </a:r>
            <a:r>
              <a:rPr lang="en-US" sz="1800" dirty="0" err="1">
                <a:latin typeface="Century Gothic" panose="020B0502020202020204" pitchFamily="34" charset="0"/>
              </a:rPr>
              <a:t>récemment</a:t>
            </a:r>
            <a:r>
              <a:rPr lang="en-US" sz="1800" dirty="0">
                <a:latin typeface="Century Gothic" panose="020B0502020202020204" pitchFamily="34" charset="0"/>
              </a:rPr>
              <a:t> </a:t>
            </a:r>
            <a:r>
              <a:rPr lang="en-US" sz="1800" dirty="0" err="1">
                <a:latin typeface="Century Gothic" panose="020B0502020202020204" pitchFamily="34" charset="0"/>
              </a:rPr>
              <a:t>nombreuses</a:t>
            </a:r>
            <a:r>
              <a:rPr lang="en-US" sz="1800" dirty="0">
                <a:latin typeface="Century Gothic" panose="020B0502020202020204" pitchFamily="34" charset="0"/>
              </a:rPr>
              <a:t> applications </a:t>
            </a:r>
            <a:r>
              <a:rPr lang="en-US" sz="1800" dirty="0" err="1">
                <a:latin typeface="Century Gothic" panose="020B0502020202020204" pitchFamily="34" charset="0"/>
              </a:rPr>
              <a:t>en</a:t>
            </a:r>
            <a:r>
              <a:rPr lang="en-US" sz="1800" dirty="0">
                <a:latin typeface="Century Gothic" panose="020B0502020202020204" pitchFamily="34" charset="0"/>
              </a:rPr>
              <a:t> </a:t>
            </a:r>
            <a:r>
              <a:rPr lang="en-US" sz="1800" dirty="0" err="1">
                <a:latin typeface="Century Gothic" panose="020B0502020202020204" pitchFamily="34" charset="0"/>
              </a:rPr>
              <a:t>agronomie</a:t>
            </a:r>
            <a:r>
              <a:rPr lang="en-US" sz="1800" dirty="0">
                <a:latin typeface="Century Gothic" panose="020B0502020202020204" pitchFamily="34" charset="0"/>
              </a:rPr>
              <a:t> (biocide)</a:t>
            </a:r>
          </a:p>
          <a:p>
            <a:pPr lvl="2">
              <a:buFontTx/>
              <a:buChar char="-"/>
            </a:pPr>
            <a:r>
              <a:rPr lang="en-US" sz="1600" dirty="0">
                <a:latin typeface="Century Gothic" panose="020B0502020202020204" pitchFamily="34" charset="0"/>
              </a:rPr>
              <a:t>Insecticide (GS 106 000</a:t>
            </a:r>
            <a:r>
              <a:rPr lang="en-US" sz="1600" dirty="0"/>
              <a:t>)</a:t>
            </a:r>
            <a:endParaRPr lang="en-US" sz="1600" dirty="0">
              <a:latin typeface="Century Gothic" panose="020B0502020202020204" pitchFamily="34" charset="0"/>
            </a:endParaRPr>
          </a:p>
          <a:p>
            <a:pPr lvl="2">
              <a:buFontTx/>
              <a:buChar char="-"/>
            </a:pPr>
            <a:r>
              <a:rPr lang="en-US" sz="1600" dirty="0">
                <a:latin typeface="Century Gothic" panose="020B0502020202020204" pitchFamily="34" charset="0"/>
              </a:rPr>
              <a:t>Herbicide (GS 56 600</a:t>
            </a:r>
            <a:r>
              <a:rPr lang="en-US" sz="1600" dirty="0"/>
              <a:t>)</a:t>
            </a:r>
            <a:r>
              <a:rPr lang="en-US" sz="1600" dirty="0">
                <a:latin typeface="Century Gothic" panose="020B0502020202020204" pitchFamily="34" charset="0"/>
              </a:rPr>
              <a:t>     </a:t>
            </a:r>
          </a:p>
          <a:p>
            <a:pPr lvl="2">
              <a:buFontTx/>
              <a:buChar char="-"/>
            </a:pPr>
            <a:r>
              <a:rPr lang="en-US" sz="1600" dirty="0">
                <a:latin typeface="Century Gothic" panose="020B0502020202020204" pitchFamily="34" charset="0"/>
              </a:rPr>
              <a:t>Bactericide-</a:t>
            </a:r>
            <a:r>
              <a:rPr lang="en-US" sz="1600" dirty="0" err="1">
                <a:latin typeface="Century Gothic" panose="020B0502020202020204" pitchFamily="34" charset="0"/>
              </a:rPr>
              <a:t>fongicide</a:t>
            </a:r>
            <a:r>
              <a:rPr lang="en-US" sz="1600" dirty="0">
                <a:latin typeface="Century Gothic" panose="020B0502020202020204" pitchFamily="34" charset="0"/>
              </a:rPr>
              <a:t> (GS 68 200)</a:t>
            </a:r>
          </a:p>
          <a:p>
            <a:pPr lvl="2">
              <a:buFontTx/>
              <a:buChar char="-"/>
            </a:pPr>
            <a:r>
              <a:rPr lang="en-US" sz="1600" dirty="0">
                <a:latin typeface="Century Gothic" panose="020B0502020202020204" pitchFamily="34" charset="0"/>
              </a:rPr>
              <a:t>Acaricide-</a:t>
            </a:r>
            <a:r>
              <a:rPr lang="en-US" sz="1600" dirty="0" err="1">
                <a:latin typeface="Century Gothic" panose="020B0502020202020204" pitchFamily="34" charset="0"/>
              </a:rPr>
              <a:t>nématicide</a:t>
            </a:r>
            <a:r>
              <a:rPr lang="en-US" sz="1600" dirty="0">
                <a:latin typeface="Century Gothic" panose="020B0502020202020204" pitchFamily="34" charset="0"/>
              </a:rPr>
              <a:t> (GS 25 000)</a:t>
            </a:r>
          </a:p>
          <a:p>
            <a:pPr marL="914400" lvl="2" indent="0">
              <a:buNone/>
            </a:pPr>
            <a:endParaRPr lang="en-US" sz="1200" dirty="0">
              <a:latin typeface="Century Gothic" panose="020B0502020202020204" pitchFamily="34" charset="0"/>
            </a:endParaRPr>
          </a:p>
          <a:p>
            <a:pPr lvl="2">
              <a:buFontTx/>
              <a:buChar char="-"/>
            </a:pPr>
            <a:endParaRPr lang="en-US" sz="1200" dirty="0">
              <a:latin typeface="Century Gothic" panose="020B0502020202020204" pitchFamily="34" charset="0"/>
            </a:endParaRPr>
          </a:p>
          <a:p>
            <a:pPr lvl="2">
              <a:buFontTx/>
              <a:buChar char="-"/>
            </a:pPr>
            <a:r>
              <a:rPr lang="es-ES" sz="1800" dirty="0">
                <a:latin typeface="Century Gothic" panose="020B0502020202020204" pitchFamily="34" charset="0"/>
              </a:rPr>
              <a:t>Et </a:t>
            </a:r>
            <a:r>
              <a:rPr lang="es-ES" sz="1800" dirty="0" err="1">
                <a:latin typeface="Century Gothic" panose="020B0502020202020204" pitchFamily="34" charset="0"/>
              </a:rPr>
              <a:t>dans</a:t>
            </a:r>
            <a:r>
              <a:rPr lang="es-ES" sz="1800" dirty="0">
                <a:latin typeface="Century Gothic" panose="020B0502020202020204" pitchFamily="34" charset="0"/>
              </a:rPr>
              <a:t> les </a:t>
            </a:r>
            <a:r>
              <a:rPr lang="es-ES" sz="1800" dirty="0" err="1">
                <a:latin typeface="Century Gothic" panose="020B0502020202020204" pitchFamily="34" charset="0"/>
              </a:rPr>
              <a:t>thérapies</a:t>
            </a:r>
            <a:r>
              <a:rPr lang="es-ES" sz="1800" dirty="0">
                <a:latin typeface="Century Gothic" panose="020B0502020202020204" pitchFamily="34" charset="0"/>
              </a:rPr>
              <a:t> </a:t>
            </a:r>
            <a:r>
              <a:rPr lang="es-ES" sz="1800" dirty="0" err="1">
                <a:latin typeface="Century Gothic" panose="020B0502020202020204" pitchFamily="34" charset="0"/>
              </a:rPr>
              <a:t>contre</a:t>
            </a:r>
            <a:r>
              <a:rPr lang="es-ES" sz="1800" dirty="0">
                <a:latin typeface="Century Gothic" panose="020B0502020202020204" pitchFamily="34" charset="0"/>
              </a:rPr>
              <a:t> le </a:t>
            </a:r>
            <a:r>
              <a:rPr lang="es-ES" sz="1800" dirty="0" err="1">
                <a:latin typeface="Century Gothic" panose="020B0502020202020204" pitchFamily="34" charset="0"/>
              </a:rPr>
              <a:t>cancer</a:t>
            </a:r>
            <a:r>
              <a:rPr lang="es-ES" sz="1800" dirty="0">
                <a:latin typeface="Century Gothic" panose="020B0502020202020204" pitchFamily="34" charset="0"/>
              </a:rPr>
              <a:t> ?</a:t>
            </a:r>
          </a:p>
          <a:p>
            <a:pPr lvl="3">
              <a:buFontTx/>
              <a:buChar char="-"/>
            </a:pPr>
            <a:r>
              <a:rPr lang="es-ES" sz="1600" dirty="0" err="1">
                <a:latin typeface="Century Gothic" panose="020B0502020202020204" pitchFamily="34" charset="0"/>
              </a:rPr>
              <a:t>Essential</a:t>
            </a:r>
            <a:r>
              <a:rPr lang="es-ES" sz="1600" dirty="0">
                <a:latin typeface="Century Gothic" panose="020B0502020202020204" pitchFamily="34" charset="0"/>
              </a:rPr>
              <a:t> </a:t>
            </a:r>
            <a:r>
              <a:rPr lang="es-ES" sz="1600" dirty="0" err="1">
                <a:latin typeface="Century Gothic" panose="020B0502020202020204" pitchFamily="34" charset="0"/>
              </a:rPr>
              <a:t>oils</a:t>
            </a:r>
            <a:r>
              <a:rPr lang="es-ES" sz="1600" dirty="0">
                <a:latin typeface="Century Gothic" panose="020B0502020202020204" pitchFamily="34" charset="0"/>
              </a:rPr>
              <a:t> and </a:t>
            </a:r>
            <a:r>
              <a:rPr lang="es-ES" sz="1600" dirty="0" err="1">
                <a:latin typeface="Century Gothic" panose="020B0502020202020204" pitchFamily="34" charset="0"/>
              </a:rPr>
              <a:t>cancer</a:t>
            </a:r>
            <a:r>
              <a:rPr lang="es-ES" sz="1600" dirty="0">
                <a:latin typeface="Century Gothic" panose="020B0502020202020204" pitchFamily="34" charset="0"/>
              </a:rPr>
              <a:t> : GS 252.000</a:t>
            </a:r>
          </a:p>
          <a:p>
            <a:pPr lvl="3">
              <a:buFontTx/>
              <a:buChar char="-"/>
            </a:pPr>
            <a:r>
              <a:rPr lang="es-ES" sz="1600" dirty="0" err="1">
                <a:latin typeface="Century Gothic" panose="020B0502020202020204" pitchFamily="34" charset="0"/>
              </a:rPr>
              <a:t>Essential</a:t>
            </a:r>
            <a:r>
              <a:rPr lang="es-ES" sz="1600" dirty="0">
                <a:latin typeface="Century Gothic" panose="020B0502020202020204" pitchFamily="34" charset="0"/>
              </a:rPr>
              <a:t> </a:t>
            </a:r>
            <a:r>
              <a:rPr lang="es-ES" sz="1600" dirty="0" err="1">
                <a:latin typeface="Century Gothic" panose="020B0502020202020204" pitchFamily="34" charset="0"/>
              </a:rPr>
              <a:t>oils</a:t>
            </a:r>
            <a:r>
              <a:rPr lang="es-ES" sz="1600" dirty="0">
                <a:latin typeface="Century Gothic" panose="020B0502020202020204" pitchFamily="34" charset="0"/>
              </a:rPr>
              <a:t> and </a:t>
            </a:r>
            <a:r>
              <a:rPr lang="es-ES" sz="1600" dirty="0" err="1">
                <a:latin typeface="Century Gothic" panose="020B0502020202020204" pitchFamily="34" charset="0"/>
              </a:rPr>
              <a:t>anti-tumor</a:t>
            </a:r>
            <a:r>
              <a:rPr lang="es-ES" sz="1600" dirty="0">
                <a:latin typeface="Century Gothic" panose="020B0502020202020204" pitchFamily="34" charset="0"/>
              </a:rPr>
              <a:t> : GS 54.700</a:t>
            </a:r>
          </a:p>
          <a:p>
            <a:pPr lvl="3">
              <a:buFontTx/>
              <a:buChar char="-"/>
            </a:pPr>
            <a:r>
              <a:rPr lang="es-ES" sz="1600" dirty="0" err="1">
                <a:latin typeface="Century Gothic" panose="020B0502020202020204" pitchFamily="34" charset="0"/>
              </a:rPr>
              <a:t>Essential</a:t>
            </a:r>
            <a:r>
              <a:rPr lang="es-ES" sz="1600" dirty="0">
                <a:latin typeface="Century Gothic" panose="020B0502020202020204" pitchFamily="34" charset="0"/>
              </a:rPr>
              <a:t> </a:t>
            </a:r>
            <a:r>
              <a:rPr lang="es-ES" sz="1600" dirty="0" err="1">
                <a:latin typeface="Century Gothic" panose="020B0502020202020204" pitchFamily="34" charset="0"/>
              </a:rPr>
              <a:t>oils</a:t>
            </a:r>
            <a:r>
              <a:rPr lang="es-ES" sz="1600" dirty="0">
                <a:latin typeface="Century Gothic" panose="020B0502020202020204" pitchFamily="34" charset="0"/>
              </a:rPr>
              <a:t> and </a:t>
            </a:r>
            <a:r>
              <a:rPr lang="es-ES" sz="1600" dirty="0" err="1">
                <a:latin typeface="Century Gothic" panose="020B0502020202020204" pitchFamily="34" charset="0"/>
              </a:rPr>
              <a:t>cytotoxicity</a:t>
            </a:r>
            <a:r>
              <a:rPr lang="es-ES" sz="1600" dirty="0">
                <a:latin typeface="Century Gothic" panose="020B0502020202020204" pitchFamily="34" charset="0"/>
              </a:rPr>
              <a:t> : GS 82.200</a:t>
            </a:r>
          </a:p>
          <a:p>
            <a:pPr lvl="3">
              <a:buFontTx/>
              <a:buChar char="-"/>
            </a:pPr>
            <a:endParaRPr lang="fr-FR" sz="1000" dirty="0">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9" name="Image 8">
            <a:extLst>
              <a:ext uri="{FF2B5EF4-FFF2-40B4-BE49-F238E27FC236}">
                <a16:creationId xmlns:a16="http://schemas.microsoft.com/office/drawing/2014/main" id="{B3A97DE3-7048-4BDD-8F8E-4CC6311DB9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5503" y="3689076"/>
            <a:ext cx="1089642" cy="1516361"/>
          </a:xfrm>
          <a:prstGeom prst="rect">
            <a:avLst/>
          </a:prstGeom>
        </p:spPr>
      </p:pic>
      <p:pic>
        <p:nvPicPr>
          <p:cNvPr id="2" name="Image 1">
            <a:extLst>
              <a:ext uri="{FF2B5EF4-FFF2-40B4-BE49-F238E27FC236}">
                <a16:creationId xmlns:a16="http://schemas.microsoft.com/office/drawing/2014/main" id="{FE8D5FDA-A9C5-425D-AF89-C7FBD6818E61}"/>
              </a:ext>
            </a:extLst>
          </p:cNvPr>
          <p:cNvPicPr>
            <a:picLocks noChangeAspect="1"/>
          </p:cNvPicPr>
          <p:nvPr/>
        </p:nvPicPr>
        <p:blipFill>
          <a:blip r:embed="rId6"/>
          <a:stretch>
            <a:fillRect/>
          </a:stretch>
        </p:blipFill>
        <p:spPr>
          <a:xfrm>
            <a:off x="5232794" y="1645938"/>
            <a:ext cx="1768967" cy="1088926"/>
          </a:xfrm>
          <a:prstGeom prst="rect">
            <a:avLst/>
          </a:prstGeom>
        </p:spPr>
      </p:pic>
      <p:pic>
        <p:nvPicPr>
          <p:cNvPr id="16" name="Picture 2">
            <a:extLst>
              <a:ext uri="{FF2B5EF4-FFF2-40B4-BE49-F238E27FC236}">
                <a16:creationId xmlns:a16="http://schemas.microsoft.com/office/drawing/2014/main" id="{81A251CC-1833-44C9-A01A-1BE1CB76C0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8956" y="3568406"/>
            <a:ext cx="1718761" cy="96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Les huiles essentielles revitalisent l'industrie cosmétique - Madame Figaro">
            <a:extLst>
              <a:ext uri="{FF2B5EF4-FFF2-40B4-BE49-F238E27FC236}">
                <a16:creationId xmlns:a16="http://schemas.microsoft.com/office/drawing/2014/main" id="{69407674-3B3D-448A-B718-4DA8416B69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4075" y="4930584"/>
            <a:ext cx="2821200" cy="133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97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a:t>
            </a:fld>
            <a:endParaRPr lang="es-ES"/>
          </a:p>
        </p:txBody>
      </p:sp>
      <p:sp>
        <p:nvSpPr>
          <p:cNvPr id="6" name="Título 13"/>
          <p:cNvSpPr>
            <a:spLocks noGrp="1"/>
          </p:cNvSpPr>
          <p:nvPr>
            <p:ph type="title"/>
          </p:nvPr>
        </p:nvSpPr>
        <p:spPr>
          <a:xfrm>
            <a:off x="332742" y="405014"/>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Production</a:t>
            </a:r>
            <a:r>
              <a:rPr lang="es-ES" sz="2800" b="1" dirty="0">
                <a:latin typeface="Century Gothic" panose="020B0502020202020204" pitchFamily="34" charset="0"/>
              </a:rPr>
              <a:t> </a:t>
            </a:r>
            <a:r>
              <a:rPr lang="es-ES" sz="2800" b="1" dirty="0" err="1">
                <a:latin typeface="Century Gothic" panose="020B0502020202020204" pitchFamily="34" charset="0"/>
              </a:rPr>
              <a:t>mondiale</a:t>
            </a:r>
            <a:endParaRPr lang="es-ES" sz="2800" b="1" dirty="0">
              <a:solidFill>
                <a:srgbClr val="139D8D"/>
              </a:solidFill>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pic>
        <p:nvPicPr>
          <p:cNvPr id="3" name="Image 2">
            <a:extLst>
              <a:ext uri="{FF2B5EF4-FFF2-40B4-BE49-F238E27FC236}">
                <a16:creationId xmlns:a16="http://schemas.microsoft.com/office/drawing/2014/main" id="{5D1A7822-0861-48C7-9551-C85F3BEB6A6E}"/>
              </a:ext>
            </a:extLst>
          </p:cNvPr>
          <p:cNvPicPr>
            <a:picLocks noChangeAspect="1"/>
          </p:cNvPicPr>
          <p:nvPr/>
        </p:nvPicPr>
        <p:blipFill>
          <a:blip r:embed="rId6"/>
          <a:stretch>
            <a:fillRect/>
          </a:stretch>
        </p:blipFill>
        <p:spPr>
          <a:xfrm>
            <a:off x="-86299" y="1947073"/>
            <a:ext cx="4362391" cy="2824180"/>
          </a:xfrm>
          <a:prstGeom prst="rect">
            <a:avLst/>
          </a:prstGeom>
        </p:spPr>
      </p:pic>
      <p:sp>
        <p:nvSpPr>
          <p:cNvPr id="4" name="ZoneTexte 3">
            <a:extLst>
              <a:ext uri="{FF2B5EF4-FFF2-40B4-BE49-F238E27FC236}">
                <a16:creationId xmlns:a16="http://schemas.microsoft.com/office/drawing/2014/main" id="{076BB7BD-4059-4168-A7FA-34973EFA9CD6}"/>
              </a:ext>
            </a:extLst>
          </p:cNvPr>
          <p:cNvSpPr txBox="1"/>
          <p:nvPr/>
        </p:nvSpPr>
        <p:spPr>
          <a:xfrm>
            <a:off x="49033" y="5703870"/>
            <a:ext cx="4502857" cy="830997"/>
          </a:xfrm>
          <a:prstGeom prst="rect">
            <a:avLst/>
          </a:prstGeom>
          <a:noFill/>
        </p:spPr>
        <p:txBody>
          <a:bodyPr wrap="square" rtlCol="0">
            <a:spAutoFit/>
          </a:bodyPr>
          <a:lstStyle/>
          <a:p>
            <a:r>
              <a:rPr lang="fr-FR" sz="1600" i="1" dirty="0">
                <a:latin typeface="Century Gothic" panose="020B0502020202020204" pitchFamily="34" charset="0"/>
              </a:rPr>
              <a:t>Source : </a:t>
            </a:r>
            <a:r>
              <a:rPr lang="fr-FR" sz="1600" i="1" dirty="0" err="1">
                <a:latin typeface="Century Gothic" panose="020B0502020202020204" pitchFamily="34" charset="0"/>
              </a:rPr>
              <a:t>Handbook</a:t>
            </a:r>
            <a:r>
              <a:rPr lang="fr-FR" sz="1600" i="1" dirty="0">
                <a:latin typeface="Century Gothic" panose="020B0502020202020204" pitchFamily="34" charset="0"/>
              </a:rPr>
              <a:t> of Essential </a:t>
            </a:r>
            <a:r>
              <a:rPr lang="fr-FR" sz="1600" i="1" dirty="0" err="1">
                <a:latin typeface="Century Gothic" panose="020B0502020202020204" pitchFamily="34" charset="0"/>
              </a:rPr>
              <a:t>Oil</a:t>
            </a:r>
            <a:r>
              <a:rPr lang="fr-FR" sz="1600" i="1" dirty="0">
                <a:latin typeface="Century Gothic" panose="020B0502020202020204" pitchFamily="34" charset="0"/>
              </a:rPr>
              <a:t>, Science, </a:t>
            </a:r>
            <a:r>
              <a:rPr lang="fr-FR" sz="1600" i="1" dirty="0" err="1">
                <a:latin typeface="Century Gothic" panose="020B0502020202020204" pitchFamily="34" charset="0"/>
              </a:rPr>
              <a:t>Technology</a:t>
            </a:r>
            <a:r>
              <a:rPr lang="fr-FR" sz="1600" i="1" dirty="0">
                <a:latin typeface="Century Gothic" panose="020B0502020202020204" pitchFamily="34" charset="0"/>
              </a:rPr>
              <a:t> and Applications </a:t>
            </a:r>
            <a:r>
              <a:rPr lang="fr-FR" sz="1600" i="1" dirty="0" err="1">
                <a:latin typeface="Century Gothic" panose="020B0502020202020204" pitchFamily="34" charset="0"/>
              </a:rPr>
              <a:t>edited</a:t>
            </a:r>
            <a:r>
              <a:rPr lang="fr-FR" sz="1600" i="1" dirty="0">
                <a:latin typeface="Century Gothic" panose="020B0502020202020204" pitchFamily="34" charset="0"/>
              </a:rPr>
              <a:t> by K. </a:t>
            </a:r>
            <a:r>
              <a:rPr lang="fr-FR" sz="1600" i="1" dirty="0" err="1">
                <a:latin typeface="Century Gothic" panose="020B0502020202020204" pitchFamily="34" charset="0"/>
              </a:rPr>
              <a:t>Husnu</a:t>
            </a:r>
            <a:r>
              <a:rPr lang="fr-FR" sz="1600" i="1" dirty="0">
                <a:latin typeface="Century Gothic" panose="020B0502020202020204" pitchFamily="34" charset="0"/>
              </a:rPr>
              <a:t> Can Baser and G. </a:t>
            </a:r>
            <a:r>
              <a:rPr lang="fr-FR" sz="1600" i="1" dirty="0" err="1">
                <a:latin typeface="Century Gothic" panose="020B0502020202020204" pitchFamily="34" charset="0"/>
              </a:rPr>
              <a:t>Buchbauer</a:t>
            </a:r>
            <a:r>
              <a:rPr lang="fr-FR" sz="1600" i="1" dirty="0">
                <a:latin typeface="Century Gothic" panose="020B0502020202020204" pitchFamily="34" charset="0"/>
              </a:rPr>
              <a:t>, </a:t>
            </a:r>
            <a:r>
              <a:rPr lang="fr-FR" sz="1600" i="1" dirty="0" err="1">
                <a:latin typeface="Century Gothic" panose="020B0502020202020204" pitchFamily="34" charset="0"/>
              </a:rPr>
              <a:t>chap</a:t>
            </a:r>
            <a:endParaRPr lang="fr-FR" sz="1600" i="1" dirty="0">
              <a:latin typeface="Century Gothic" panose="020B0502020202020204" pitchFamily="34" charset="0"/>
            </a:endParaRPr>
          </a:p>
        </p:txBody>
      </p:sp>
      <p:sp>
        <p:nvSpPr>
          <p:cNvPr id="11" name="ZoneTexte 10">
            <a:extLst>
              <a:ext uri="{FF2B5EF4-FFF2-40B4-BE49-F238E27FC236}">
                <a16:creationId xmlns:a16="http://schemas.microsoft.com/office/drawing/2014/main" id="{65F73A95-DCE2-438C-80E8-EC557E04B3CD}"/>
              </a:ext>
            </a:extLst>
          </p:cNvPr>
          <p:cNvSpPr txBox="1"/>
          <p:nvPr/>
        </p:nvSpPr>
        <p:spPr>
          <a:xfrm>
            <a:off x="5171995" y="5090260"/>
            <a:ext cx="3789162" cy="1631216"/>
          </a:xfrm>
          <a:prstGeom prst="rect">
            <a:avLst/>
          </a:prstGeom>
          <a:noFill/>
        </p:spPr>
        <p:txBody>
          <a:bodyPr wrap="square" rtlCol="0">
            <a:spAutoFit/>
          </a:bodyPr>
          <a:lstStyle/>
          <a:p>
            <a:r>
              <a:rPr lang="fr-FR" sz="2000" dirty="0">
                <a:latin typeface="Century Gothic" panose="020B0502020202020204" pitchFamily="34" charset="0"/>
              </a:rPr>
              <a:t>1850-1950 : France, Italie, Espagne, Portugal</a:t>
            </a:r>
          </a:p>
          <a:p>
            <a:pPr marL="342900" indent="-342900">
              <a:buFont typeface="Arial" panose="020B0604020202020204" pitchFamily="34" charset="0"/>
              <a:buChar char="•"/>
            </a:pPr>
            <a:r>
              <a:rPr lang="fr-FR" sz="2000" dirty="0">
                <a:latin typeface="Century Gothic" panose="020B0502020202020204" pitchFamily="34" charset="0"/>
              </a:rPr>
              <a:t>1950 : Afrique du Nord</a:t>
            </a:r>
          </a:p>
          <a:p>
            <a:pPr marL="342900" indent="-342900">
              <a:buFont typeface="Arial" panose="020B0604020202020204" pitchFamily="34" charset="0"/>
              <a:buChar char="•"/>
            </a:pPr>
            <a:r>
              <a:rPr lang="fr-FR" sz="2000" dirty="0">
                <a:latin typeface="Century Gothic" panose="020B0502020202020204" pitchFamily="34" charset="0"/>
              </a:rPr>
              <a:t>1990 : Chine, Inde</a:t>
            </a:r>
          </a:p>
          <a:p>
            <a:pPr marL="342900" indent="-342900">
              <a:buFont typeface="Arial" panose="020B0604020202020204" pitchFamily="34" charset="0"/>
              <a:buChar char="•"/>
            </a:pPr>
            <a:r>
              <a:rPr lang="fr-FR" sz="2000" dirty="0">
                <a:latin typeface="Century Gothic" panose="020B0502020202020204" pitchFamily="34" charset="0"/>
                <a:sym typeface="Symbol" panose="05050102010706020507" pitchFamily="18" charset="2"/>
              </a:rPr>
              <a:t></a:t>
            </a:r>
            <a:r>
              <a:rPr lang="fr-FR" sz="2000" dirty="0">
                <a:latin typeface="Century Gothic" panose="020B0502020202020204" pitchFamily="34" charset="0"/>
              </a:rPr>
              <a:t>2010 : Inde</a:t>
            </a:r>
          </a:p>
        </p:txBody>
      </p:sp>
      <p:pic>
        <p:nvPicPr>
          <p:cNvPr id="20" name="Image 19">
            <a:extLst>
              <a:ext uri="{FF2B5EF4-FFF2-40B4-BE49-F238E27FC236}">
                <a16:creationId xmlns:a16="http://schemas.microsoft.com/office/drawing/2014/main" id="{3C291CAA-097C-42CD-8F2F-9B73818E21CD}"/>
              </a:ext>
            </a:extLst>
          </p:cNvPr>
          <p:cNvPicPr>
            <a:picLocks noChangeAspect="1"/>
          </p:cNvPicPr>
          <p:nvPr/>
        </p:nvPicPr>
        <p:blipFill>
          <a:blip r:embed="rId7"/>
          <a:stretch>
            <a:fillRect/>
          </a:stretch>
        </p:blipFill>
        <p:spPr>
          <a:xfrm>
            <a:off x="4276092" y="1690874"/>
            <a:ext cx="4908616" cy="3080379"/>
          </a:xfrm>
          <a:prstGeom prst="rect">
            <a:avLst/>
          </a:prstGeom>
        </p:spPr>
      </p:pic>
    </p:spTree>
    <p:custDataLst>
      <p:tags r:id="rId1"/>
    </p:custDataLst>
    <p:extLst>
      <p:ext uri="{BB962C8B-B14F-4D97-AF65-F5344CB8AC3E}">
        <p14:creationId xmlns:p14="http://schemas.microsoft.com/office/powerpoint/2010/main" val="142721743"/>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50</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a:solidFill>
                  <a:srgbClr val="139D8D"/>
                </a:solidFill>
                <a:latin typeface="Century Gothic" panose="020B0502020202020204" pitchFamily="34" charset="0"/>
              </a:rPr>
              <a:t>La </a:t>
            </a:r>
            <a:r>
              <a:rPr lang="es-ES" sz="3600" b="1" dirty="0" err="1">
                <a:solidFill>
                  <a:srgbClr val="139D8D"/>
                </a:solidFill>
                <a:latin typeface="Century Gothic" panose="020B0502020202020204" pitchFamily="34" charset="0"/>
              </a:rPr>
              <a:t>stratégie</a:t>
            </a:r>
            <a:r>
              <a:rPr lang="es-ES" sz="3600" b="1" dirty="0">
                <a:solidFill>
                  <a:srgbClr val="139D8D"/>
                </a:solidFill>
                <a:latin typeface="Century Gothic" panose="020B0502020202020204" pitchFamily="34" charset="0"/>
              </a:rPr>
              <a:t> de </a:t>
            </a:r>
            <a:r>
              <a:rPr lang="es-ES" sz="3600" b="1" dirty="0" err="1">
                <a:solidFill>
                  <a:srgbClr val="139D8D"/>
                </a:solidFill>
                <a:latin typeface="Century Gothic" panose="020B0502020202020204" pitchFamily="34" charset="0"/>
              </a:rPr>
              <a:t>recherche</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classique</a:t>
            </a:r>
            <a:r>
              <a:rPr lang="es-ES" sz="3600" b="1" dirty="0">
                <a:solidFill>
                  <a:srgbClr val="139D8D"/>
                </a:solidFill>
                <a:latin typeface="Century Gothic" panose="020B0502020202020204" pitchFamily="34" charset="0"/>
              </a:rPr>
              <a:t> :</a:t>
            </a: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3" name="Diagramme 2">
            <a:extLst>
              <a:ext uri="{FF2B5EF4-FFF2-40B4-BE49-F238E27FC236}">
                <a16:creationId xmlns:a16="http://schemas.microsoft.com/office/drawing/2014/main" id="{73C8157C-213D-4B59-87B6-02CB7DFF1BB5}"/>
              </a:ext>
            </a:extLst>
          </p:cNvPr>
          <p:cNvGraphicFramePr/>
          <p:nvPr>
            <p:extLst/>
          </p:nvPr>
        </p:nvGraphicFramePr>
        <p:xfrm>
          <a:off x="1524000" y="1396999"/>
          <a:ext cx="6390968" cy="46783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4393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51</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Cancer</a:t>
            </a:r>
            <a:r>
              <a:rPr lang="es-ES" sz="3600" b="1" dirty="0">
                <a:solidFill>
                  <a:srgbClr val="139D8D"/>
                </a:solidFill>
                <a:latin typeface="Century Gothic" panose="020B0502020202020204" pitchFamily="34" charset="0"/>
              </a:rPr>
              <a:t> du </a:t>
            </a:r>
            <a:r>
              <a:rPr lang="es-ES" sz="3600" b="1" dirty="0" err="1">
                <a:solidFill>
                  <a:srgbClr val="139D8D"/>
                </a:solidFill>
                <a:latin typeface="Century Gothic" panose="020B0502020202020204" pitchFamily="34" charset="0"/>
              </a:rPr>
              <a:t>sein</a:t>
            </a:r>
            <a:r>
              <a:rPr lang="es-ES" sz="3600" b="1" dirty="0">
                <a:solidFill>
                  <a:srgbClr val="139D8D"/>
                </a:solidFill>
                <a:latin typeface="Century Gothic" panose="020B0502020202020204" pitchFamily="34" charset="0"/>
              </a:rPr>
              <a:t> :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472441" y="1379960"/>
          <a:ext cx="8420351" cy="5341514"/>
        </p:xfrm>
        <a:graphic>
          <a:graphicData uri="http://schemas.openxmlformats.org/drawingml/2006/table">
            <a:tbl>
              <a:tblPr firstRow="1" bandRow="1">
                <a:tableStyleId>{5C22544A-7EE6-4342-B048-85BDC9FD1C3A}</a:tableStyleId>
              </a:tblPr>
              <a:tblGrid>
                <a:gridCol w="1338790">
                  <a:extLst>
                    <a:ext uri="{9D8B030D-6E8A-4147-A177-3AD203B41FA5}">
                      <a16:colId xmlns:a16="http://schemas.microsoft.com/office/drawing/2014/main" val="4214208030"/>
                    </a:ext>
                  </a:extLst>
                </a:gridCol>
                <a:gridCol w="1133726">
                  <a:extLst>
                    <a:ext uri="{9D8B030D-6E8A-4147-A177-3AD203B41FA5}">
                      <a16:colId xmlns:a16="http://schemas.microsoft.com/office/drawing/2014/main" val="1206388981"/>
                    </a:ext>
                  </a:extLst>
                </a:gridCol>
                <a:gridCol w="2135579">
                  <a:extLst>
                    <a:ext uri="{9D8B030D-6E8A-4147-A177-3AD203B41FA5}">
                      <a16:colId xmlns:a16="http://schemas.microsoft.com/office/drawing/2014/main" val="2706495112"/>
                    </a:ext>
                  </a:extLst>
                </a:gridCol>
                <a:gridCol w="1284473">
                  <a:extLst>
                    <a:ext uri="{9D8B030D-6E8A-4147-A177-3AD203B41FA5}">
                      <a16:colId xmlns:a16="http://schemas.microsoft.com/office/drawing/2014/main" val="3560705745"/>
                    </a:ext>
                  </a:extLst>
                </a:gridCol>
                <a:gridCol w="1621308">
                  <a:extLst>
                    <a:ext uri="{9D8B030D-6E8A-4147-A177-3AD203B41FA5}">
                      <a16:colId xmlns:a16="http://schemas.microsoft.com/office/drawing/2014/main" val="1124646771"/>
                    </a:ext>
                  </a:extLst>
                </a:gridCol>
                <a:gridCol w="906475">
                  <a:extLst>
                    <a:ext uri="{9D8B030D-6E8A-4147-A177-3AD203B41FA5}">
                      <a16:colId xmlns:a16="http://schemas.microsoft.com/office/drawing/2014/main" val="4224839864"/>
                    </a:ext>
                  </a:extLst>
                </a:gridCol>
              </a:tblGrid>
              <a:tr h="678731">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770844">
                <a:tc>
                  <a:txBody>
                    <a:bodyPr/>
                    <a:lstStyle/>
                    <a:p>
                      <a:r>
                        <a:rPr lang="fr-FR" sz="1390" i="1" baseline="0" dirty="0" err="1"/>
                        <a:t>Santalum</a:t>
                      </a:r>
                      <a:r>
                        <a:rPr lang="fr-FR" sz="1390" i="1" baseline="0" dirty="0"/>
                        <a:t> album </a:t>
                      </a:r>
                      <a:r>
                        <a:rPr lang="fr-FR" sz="1390" i="0" u="none" baseline="0" dirty="0"/>
                        <a:t>L.</a:t>
                      </a:r>
                      <a:endParaRPr lang="en-US" sz="1390" i="0" u="none" baseline="0" dirty="0"/>
                    </a:p>
                  </a:txBody>
                  <a:tcPr>
                    <a:solidFill>
                      <a:srgbClr val="CAF2ED"/>
                    </a:solidFill>
                  </a:tcPr>
                </a:tc>
                <a:tc>
                  <a:txBody>
                    <a:bodyPr/>
                    <a:lstStyle/>
                    <a:p>
                      <a:r>
                        <a:rPr lang="fr-FR" sz="1390" baseline="0" dirty="0"/>
                        <a:t>Bois de santal</a:t>
                      </a:r>
                      <a:endParaRPr lang="en-US" sz="1390" baseline="0" dirty="0"/>
                    </a:p>
                  </a:txBody>
                  <a:tcPr>
                    <a:solidFill>
                      <a:srgbClr val="CAF2ED"/>
                    </a:solidFill>
                  </a:tcPr>
                </a:tc>
                <a:tc>
                  <a:txBody>
                    <a:bodyPr/>
                    <a:lstStyle/>
                    <a:p>
                      <a:r>
                        <a:rPr lang="el-GR" sz="1390" baseline="0" dirty="0"/>
                        <a:t>α</a:t>
                      </a:r>
                      <a:r>
                        <a:rPr lang="fr-FR" sz="1390" baseline="0" dirty="0"/>
                        <a:t>-</a:t>
                      </a:r>
                      <a:r>
                        <a:rPr lang="fr-FR" sz="1390" baseline="0" dirty="0" err="1"/>
                        <a:t>santalol</a:t>
                      </a:r>
                      <a:endParaRPr lang="fr-FR" sz="1390" baseline="0" dirty="0"/>
                    </a:p>
                    <a:p>
                      <a:r>
                        <a:rPr lang="fr-FR" sz="1390" baseline="0" dirty="0" err="1"/>
                        <a:t>Nuciferol</a:t>
                      </a:r>
                      <a:endParaRPr lang="fr-FR" sz="1390" baseline="0" dirty="0"/>
                    </a:p>
                    <a:p>
                      <a:r>
                        <a:rPr lang="el-GR" sz="1390" baseline="0" dirty="0"/>
                        <a:t>β</a:t>
                      </a:r>
                      <a:r>
                        <a:rPr lang="fr-FR" sz="1390" baseline="0" dirty="0"/>
                        <a:t>-</a:t>
                      </a:r>
                      <a:r>
                        <a:rPr lang="fr-FR" sz="1390" baseline="0" dirty="0" err="1"/>
                        <a:t>santalol</a:t>
                      </a:r>
                      <a:endParaRPr lang="en-US" sz="1390" baseline="0" dirty="0"/>
                    </a:p>
                  </a:txBody>
                  <a:tcPr>
                    <a:solidFill>
                      <a:srgbClr val="CAF2ED"/>
                    </a:solidFill>
                  </a:tcPr>
                </a:tc>
                <a:tc>
                  <a:txBody>
                    <a:bodyPr/>
                    <a:lstStyle/>
                    <a:p>
                      <a:r>
                        <a:rPr lang="fr-FR" sz="1390" baseline="0" dirty="0"/>
                        <a:t>MCF-7</a:t>
                      </a:r>
                    </a:p>
                    <a:p>
                      <a:r>
                        <a:rPr lang="fr-FR" sz="1390" baseline="0" dirty="0"/>
                        <a:t>MCF-10A</a:t>
                      </a:r>
                      <a:endParaRPr lang="en-US" sz="1390" baseline="0" dirty="0"/>
                    </a:p>
                  </a:txBody>
                  <a:tcPr>
                    <a:solidFill>
                      <a:srgbClr val="CAF2ED"/>
                    </a:solidFill>
                  </a:tcPr>
                </a:tc>
                <a:tc>
                  <a:txBody>
                    <a:bodyPr/>
                    <a:lstStyle/>
                    <a:p>
                      <a:r>
                        <a:rPr lang="fr-FR" sz="1390" baseline="0" dirty="0"/>
                        <a:t>8 µg/</a:t>
                      </a:r>
                      <a:r>
                        <a:rPr lang="fr-FR" sz="1390" baseline="0" dirty="0" err="1"/>
                        <a:t>mL</a:t>
                      </a:r>
                      <a:endParaRPr lang="fr-FR" sz="1390" baseline="0" dirty="0"/>
                    </a:p>
                    <a:p>
                      <a:r>
                        <a:rPr lang="fr-FR" sz="1390" baseline="0" dirty="0"/>
                        <a:t>12 µg/</a:t>
                      </a:r>
                      <a:r>
                        <a:rPr lang="fr-FR" sz="1390" baseline="0" dirty="0" err="1"/>
                        <a:t>mL</a:t>
                      </a:r>
                      <a:endParaRPr lang="en-US" sz="1390" baseline="0" dirty="0"/>
                    </a:p>
                  </a:txBody>
                  <a:tcPr>
                    <a:solidFill>
                      <a:srgbClr val="CAF2ED"/>
                    </a:solidFill>
                  </a:tcPr>
                </a:tc>
                <a:tc>
                  <a:txBody>
                    <a:bodyPr/>
                    <a:lstStyle/>
                    <a:p>
                      <a:r>
                        <a:rPr lang="fr-FR" sz="1390" baseline="0" dirty="0"/>
                        <a:t>Ortiz et al. 2016</a:t>
                      </a:r>
                      <a:endParaRPr lang="en-US" sz="1390" baseline="0" dirty="0"/>
                    </a:p>
                  </a:txBody>
                  <a:tcPr>
                    <a:solidFill>
                      <a:srgbClr val="CAF2ED"/>
                    </a:solidFill>
                  </a:tcPr>
                </a:tc>
                <a:extLst>
                  <a:ext uri="{0D108BD9-81ED-4DB2-BD59-A6C34878D82A}">
                    <a16:rowId xmlns:a16="http://schemas.microsoft.com/office/drawing/2014/main" val="486175560"/>
                  </a:ext>
                </a:extLst>
              </a:tr>
              <a:tr h="892708">
                <a:tc>
                  <a:txBody>
                    <a:bodyPr/>
                    <a:lstStyle/>
                    <a:p>
                      <a:r>
                        <a:rPr lang="fr-FR" sz="1390" i="1" baseline="0" dirty="0" err="1"/>
                        <a:t>Decatropis</a:t>
                      </a:r>
                      <a:r>
                        <a:rPr lang="fr-FR" sz="1390" i="1" baseline="0" dirty="0"/>
                        <a:t> bicolor </a:t>
                      </a:r>
                      <a:r>
                        <a:rPr lang="fr-FR" sz="1390" i="0" baseline="0" dirty="0" err="1"/>
                        <a:t>Radlk</a:t>
                      </a:r>
                      <a:r>
                        <a:rPr lang="fr-FR" sz="1390" i="1" baseline="0" dirty="0"/>
                        <a:t> </a:t>
                      </a:r>
                      <a:endParaRPr lang="en-US" sz="1390" i="1" baseline="0" dirty="0"/>
                    </a:p>
                  </a:txBody>
                  <a:tcPr>
                    <a:solidFill>
                      <a:srgbClr val="CAF2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90" baseline="0" dirty="0"/>
                        <a:t>Trad. Mexique</a:t>
                      </a:r>
                      <a:endParaRPr lang="en-US" sz="1390" baseline="0" dirty="0"/>
                    </a:p>
                    <a:p>
                      <a:endParaRPr lang="en-US" sz="1390" baseline="0" dirty="0"/>
                    </a:p>
                  </a:txBody>
                  <a:tcPr>
                    <a:solidFill>
                      <a:srgbClr val="CAF2ED"/>
                    </a:solidFill>
                  </a:tcPr>
                </a:tc>
                <a:tc>
                  <a:txBody>
                    <a:bodyPr/>
                    <a:lstStyle/>
                    <a:p>
                      <a:r>
                        <a:rPr lang="en-US" sz="1390" b="0" i="0" kern="1200" baseline="0" dirty="0">
                          <a:solidFill>
                            <a:schemeClr val="dk1"/>
                          </a:solidFill>
                          <a:effectLst/>
                          <a:latin typeface="+mn-lt"/>
                          <a:ea typeface="+mn-ea"/>
                          <a:cs typeface="+mn-cs"/>
                        </a:rPr>
                        <a:t>1,5-cyclooctadiene,3-(methyl-2)propenyl</a:t>
                      </a:r>
                    </a:p>
                    <a:p>
                      <a:r>
                        <a:rPr lang="el-GR" sz="1390" b="0" i="0" kern="1200" baseline="0" dirty="0">
                          <a:solidFill>
                            <a:schemeClr val="dk1"/>
                          </a:solidFill>
                          <a:effectLst/>
                          <a:latin typeface="+mn-lt"/>
                          <a:ea typeface="+mn-ea"/>
                          <a:cs typeface="+mn-cs"/>
                        </a:rPr>
                        <a:t>Β</a:t>
                      </a:r>
                      <a:r>
                        <a:rPr lang="en-US" sz="1390" b="0" i="0" kern="1200" baseline="0" dirty="0">
                          <a:solidFill>
                            <a:schemeClr val="dk1"/>
                          </a:solidFill>
                          <a:effectLst/>
                          <a:latin typeface="+mn-lt"/>
                          <a:ea typeface="+mn-ea"/>
                          <a:cs typeface="+mn-cs"/>
                        </a:rPr>
                        <a:t>-terpineol</a:t>
                      </a:r>
                      <a:endParaRPr lang="en-US" sz="1390" baseline="0" dirty="0"/>
                    </a:p>
                  </a:txBody>
                  <a:tcPr>
                    <a:solidFill>
                      <a:srgbClr val="CAF2ED"/>
                    </a:solidFill>
                  </a:tcPr>
                </a:tc>
                <a:tc>
                  <a:txBody>
                    <a:bodyPr/>
                    <a:lstStyle/>
                    <a:p>
                      <a:r>
                        <a:rPr lang="fr-FR" sz="1390" baseline="0" dirty="0"/>
                        <a:t>DA-MB-231</a:t>
                      </a:r>
                    </a:p>
                    <a:p>
                      <a:endParaRPr lang="fr-FR" sz="1390" baseline="0" dirty="0"/>
                    </a:p>
                    <a:p>
                      <a:r>
                        <a:rPr lang="fr-FR" sz="1390" baseline="0" dirty="0"/>
                        <a:t>paclitaxel</a:t>
                      </a:r>
                      <a:endParaRPr lang="en-US" sz="1390" baseline="0" dirty="0"/>
                    </a:p>
                  </a:txBody>
                  <a:tcPr>
                    <a:solidFill>
                      <a:srgbClr val="CAF2ED"/>
                    </a:solidFill>
                  </a:tcPr>
                </a:tc>
                <a:tc>
                  <a:txBody>
                    <a:bodyPr/>
                    <a:lstStyle/>
                    <a:p>
                      <a:r>
                        <a:rPr lang="fr-FR" sz="1390" baseline="0" dirty="0"/>
                        <a:t>53 µg/</a:t>
                      </a:r>
                      <a:r>
                        <a:rPr lang="fr-FR" sz="1390" baseline="0" dirty="0" err="1"/>
                        <a:t>mL</a:t>
                      </a:r>
                      <a:endParaRPr lang="fr-FR" sz="1390" baseline="0" dirty="0"/>
                    </a:p>
                    <a:p>
                      <a:endParaRPr lang="fr-FR" sz="1390" baseline="0" dirty="0"/>
                    </a:p>
                    <a:p>
                      <a:r>
                        <a:rPr lang="fr-FR" sz="1390" baseline="0" dirty="0"/>
                        <a:t>0,25 µg/</a:t>
                      </a:r>
                      <a:r>
                        <a:rPr lang="fr-FR" sz="1390" baseline="0" dirty="0" err="1"/>
                        <a:t>mL</a:t>
                      </a:r>
                      <a:endParaRPr lang="en-US" sz="1390" baseline="0" dirty="0"/>
                    </a:p>
                  </a:txBody>
                  <a:tcPr>
                    <a:solidFill>
                      <a:srgbClr val="CAF2ED"/>
                    </a:solidFill>
                  </a:tcPr>
                </a:tc>
                <a:tc>
                  <a:txBody>
                    <a:bodyPr/>
                    <a:lstStyle/>
                    <a:p>
                      <a:r>
                        <a:rPr lang="fr-FR" sz="1390" baseline="0" dirty="0"/>
                        <a:t>Gomez et al. 2016</a:t>
                      </a:r>
                      <a:endParaRPr lang="en-US" sz="1390" baseline="0" dirty="0"/>
                    </a:p>
                  </a:txBody>
                  <a:tcPr>
                    <a:solidFill>
                      <a:srgbClr val="CAF2ED"/>
                    </a:solidFill>
                  </a:tcPr>
                </a:tc>
                <a:extLst>
                  <a:ext uri="{0D108BD9-81ED-4DB2-BD59-A6C34878D82A}">
                    <a16:rowId xmlns:a16="http://schemas.microsoft.com/office/drawing/2014/main" val="2202431930"/>
                  </a:ext>
                </a:extLst>
              </a:tr>
              <a:tr h="686699">
                <a:tc>
                  <a:txBody>
                    <a:bodyPr/>
                    <a:lstStyle/>
                    <a:p>
                      <a:r>
                        <a:rPr lang="fr-FR" sz="1390" i="1" baseline="0" dirty="0"/>
                        <a:t>Curcuma </a:t>
                      </a:r>
                      <a:r>
                        <a:rPr lang="fr-FR" sz="1390" i="1" baseline="0" dirty="0" err="1"/>
                        <a:t>longa</a:t>
                      </a:r>
                      <a:r>
                        <a:rPr lang="fr-FR" sz="1390" i="1" baseline="0" dirty="0"/>
                        <a:t> </a:t>
                      </a:r>
                      <a:r>
                        <a:rPr lang="fr-FR" sz="1390" i="0" baseline="0" dirty="0"/>
                        <a:t>L.</a:t>
                      </a:r>
                      <a:endParaRPr lang="en-US" sz="1390" i="0" baseline="0" dirty="0"/>
                    </a:p>
                  </a:txBody>
                  <a:tcPr>
                    <a:solidFill>
                      <a:srgbClr val="CAF2ED"/>
                    </a:solidFill>
                  </a:tcPr>
                </a:tc>
                <a:tc>
                  <a:txBody>
                    <a:bodyPr/>
                    <a:lstStyle/>
                    <a:p>
                      <a:r>
                        <a:rPr lang="fr-FR" sz="1390" baseline="0" dirty="0"/>
                        <a:t>Curcuma</a:t>
                      </a:r>
                      <a:endParaRPr lang="en-US" sz="1390" baseline="0" dirty="0"/>
                    </a:p>
                  </a:txBody>
                  <a:tcPr>
                    <a:solidFill>
                      <a:srgbClr val="CAF2ED"/>
                    </a:solidFill>
                  </a:tcPr>
                </a:tc>
                <a:tc>
                  <a:txBody>
                    <a:bodyPr/>
                    <a:lstStyle/>
                    <a:p>
                      <a:r>
                        <a:rPr lang="fr-FR" sz="1390" baseline="0" dirty="0" err="1"/>
                        <a:t>Furanodienone</a:t>
                      </a:r>
                      <a:endParaRPr lang="fr-FR" sz="1390" baseline="0" dirty="0"/>
                    </a:p>
                    <a:p>
                      <a:r>
                        <a:rPr lang="fr-FR" sz="1390" baseline="0" dirty="0" err="1"/>
                        <a:t>Furanodiene</a:t>
                      </a:r>
                      <a:endParaRPr lang="en-US" sz="1390" baseline="0" dirty="0"/>
                    </a:p>
                  </a:txBody>
                  <a:tcPr>
                    <a:solidFill>
                      <a:srgbClr val="CAF2ED"/>
                    </a:solidFill>
                  </a:tcPr>
                </a:tc>
                <a:tc>
                  <a:txBody>
                    <a:bodyPr/>
                    <a:lstStyle/>
                    <a:p>
                      <a:r>
                        <a:rPr lang="fr-FR" sz="1390" baseline="0" dirty="0"/>
                        <a:t>MCF-7</a:t>
                      </a:r>
                      <a:endParaRPr lang="en-US" sz="1390" baseline="0" dirty="0"/>
                    </a:p>
                  </a:txBody>
                  <a:tcPr>
                    <a:solidFill>
                      <a:srgbClr val="CAF2ED"/>
                    </a:solidFill>
                  </a:tcPr>
                </a:tc>
                <a:tc>
                  <a:txBody>
                    <a:bodyPr/>
                    <a:lstStyle/>
                    <a:p>
                      <a:r>
                        <a:rPr lang="fr-FR" sz="1390" baseline="0" dirty="0"/>
                        <a:t>77 µg/</a:t>
                      </a:r>
                      <a:r>
                        <a:rPr lang="fr-FR" sz="1390" baseline="0" dirty="0" err="1"/>
                        <a:t>mL</a:t>
                      </a:r>
                      <a:endParaRPr lang="en-US" sz="1390" baseline="0" dirty="0"/>
                    </a:p>
                  </a:txBody>
                  <a:tcPr>
                    <a:solidFill>
                      <a:srgbClr val="CAF2ED"/>
                    </a:solidFill>
                  </a:tcPr>
                </a:tc>
                <a:tc>
                  <a:txBody>
                    <a:bodyPr/>
                    <a:lstStyle/>
                    <a:p>
                      <a:r>
                        <a:rPr lang="fr-FR" sz="1390" baseline="0" dirty="0"/>
                        <a:t>Zhong et al. 2018</a:t>
                      </a:r>
                      <a:endParaRPr lang="en-US" sz="1390" baseline="0" dirty="0"/>
                    </a:p>
                  </a:txBody>
                  <a:tcPr>
                    <a:solidFill>
                      <a:srgbClr val="CAF2ED"/>
                    </a:solidFill>
                  </a:tcPr>
                </a:tc>
                <a:extLst>
                  <a:ext uri="{0D108BD9-81ED-4DB2-BD59-A6C34878D82A}">
                    <a16:rowId xmlns:a16="http://schemas.microsoft.com/office/drawing/2014/main" val="2658434307"/>
                  </a:ext>
                </a:extLst>
              </a:tr>
              <a:tr h="770844">
                <a:tc>
                  <a:txBody>
                    <a:bodyPr/>
                    <a:lstStyle/>
                    <a:p>
                      <a:r>
                        <a:rPr lang="fr-FR" sz="1390" i="1" baseline="0" dirty="0" err="1"/>
                        <a:t>Boswellia</a:t>
                      </a:r>
                      <a:r>
                        <a:rPr lang="fr-FR" sz="1390" i="1" baseline="0" dirty="0"/>
                        <a:t> </a:t>
                      </a:r>
                      <a:r>
                        <a:rPr lang="fr-FR" sz="1390" i="1" baseline="0" dirty="0" err="1"/>
                        <a:t>carteri</a:t>
                      </a:r>
                      <a:r>
                        <a:rPr lang="fr-FR" sz="1390" i="1" baseline="0" dirty="0"/>
                        <a:t> </a:t>
                      </a:r>
                      <a:r>
                        <a:rPr lang="fr-FR" sz="1390" baseline="0" dirty="0" err="1"/>
                        <a:t>Birdw</a:t>
                      </a:r>
                      <a:r>
                        <a:rPr lang="fr-FR" sz="1390" baseline="0" dirty="0"/>
                        <a:t>.</a:t>
                      </a:r>
                      <a:endParaRPr lang="en-US" sz="1390" baseline="0" dirty="0"/>
                    </a:p>
                  </a:txBody>
                  <a:tcPr>
                    <a:solidFill>
                      <a:srgbClr val="CAF2ED"/>
                    </a:solidFill>
                  </a:tcPr>
                </a:tc>
                <a:tc>
                  <a:txBody>
                    <a:bodyPr/>
                    <a:lstStyle/>
                    <a:p>
                      <a:r>
                        <a:rPr lang="fr-FR" sz="1390" baseline="0" dirty="0"/>
                        <a:t>Encens</a:t>
                      </a:r>
                      <a:endParaRPr lang="en-US" sz="1390" baseline="0" dirty="0"/>
                    </a:p>
                  </a:txBody>
                  <a:tcPr>
                    <a:solidFill>
                      <a:srgbClr val="CAF2ED"/>
                    </a:solidFill>
                  </a:tcPr>
                </a:tc>
                <a:tc>
                  <a:txBody>
                    <a:bodyPr/>
                    <a:lstStyle/>
                    <a:p>
                      <a:r>
                        <a:rPr lang="el-GR" sz="1390" baseline="0" dirty="0"/>
                        <a:t>α</a:t>
                      </a:r>
                      <a:r>
                        <a:rPr lang="fr-FR" sz="1390" baseline="0" dirty="0"/>
                        <a:t>-pinène</a:t>
                      </a:r>
                    </a:p>
                    <a:p>
                      <a:r>
                        <a:rPr lang="el-GR" sz="1390" baseline="0" dirty="0"/>
                        <a:t>α</a:t>
                      </a:r>
                      <a:r>
                        <a:rPr lang="fr-FR" sz="1390" baseline="0" dirty="0"/>
                        <a:t>-</a:t>
                      </a:r>
                      <a:r>
                        <a:rPr lang="fr-FR" sz="1390" baseline="0" dirty="0" err="1"/>
                        <a:t>thujène</a:t>
                      </a:r>
                      <a:endParaRPr lang="fr-FR" sz="1390" baseline="0" dirty="0"/>
                    </a:p>
                    <a:p>
                      <a:endParaRPr lang="en-US" sz="1390" baseline="0" dirty="0"/>
                    </a:p>
                  </a:txBody>
                  <a:tcPr>
                    <a:solidFill>
                      <a:srgbClr val="CAF2ED"/>
                    </a:solidFill>
                  </a:tcPr>
                </a:tc>
                <a:tc>
                  <a:txBody>
                    <a:bodyPr/>
                    <a:lstStyle/>
                    <a:p>
                      <a:r>
                        <a:rPr lang="fr-FR" sz="1390" baseline="0" dirty="0"/>
                        <a:t>MCF-7</a:t>
                      </a:r>
                      <a:endParaRPr lang="en-US" sz="1390" baseline="0" dirty="0"/>
                    </a:p>
                  </a:txBody>
                  <a:tcPr>
                    <a:solidFill>
                      <a:srgbClr val="CAF2ED"/>
                    </a:solidFill>
                  </a:tcPr>
                </a:tc>
                <a:tc>
                  <a:txBody>
                    <a:bodyPr/>
                    <a:lstStyle/>
                    <a:p>
                      <a:r>
                        <a:rPr lang="fr-FR" sz="1390" baseline="0" dirty="0"/>
                        <a:t>43 µg/</a:t>
                      </a:r>
                      <a:r>
                        <a:rPr lang="fr-FR" sz="1390" baseline="0" dirty="0" err="1"/>
                        <a:t>mL</a:t>
                      </a:r>
                      <a:endParaRPr lang="en-US" sz="1390" baseline="0" dirty="0"/>
                    </a:p>
                  </a:txBody>
                  <a:tcPr>
                    <a:solidFill>
                      <a:srgbClr val="CAF2ED"/>
                    </a:solidFill>
                  </a:tcPr>
                </a:tc>
                <a:tc>
                  <a:txBody>
                    <a:bodyPr/>
                    <a:lstStyle/>
                    <a:p>
                      <a:r>
                        <a:rPr lang="fr-FR" sz="1390" baseline="0" dirty="0" err="1"/>
                        <a:t>Suhail</a:t>
                      </a:r>
                      <a:r>
                        <a:rPr lang="fr-FR" sz="1390" baseline="0" dirty="0"/>
                        <a:t> et al. 2011</a:t>
                      </a:r>
                      <a:endParaRPr lang="en-US" sz="1390" baseline="0" dirty="0"/>
                    </a:p>
                  </a:txBody>
                  <a:tcPr>
                    <a:solidFill>
                      <a:srgbClr val="CAF2ED"/>
                    </a:solidFill>
                  </a:tcPr>
                </a:tc>
                <a:extLst>
                  <a:ext uri="{0D108BD9-81ED-4DB2-BD59-A6C34878D82A}">
                    <a16:rowId xmlns:a16="http://schemas.microsoft.com/office/drawing/2014/main" val="2330725808"/>
                  </a:ext>
                </a:extLst>
              </a:tr>
              <a:tr h="770844">
                <a:tc>
                  <a:txBody>
                    <a:bodyPr/>
                    <a:lstStyle/>
                    <a:p>
                      <a:r>
                        <a:rPr lang="fr-FR" sz="1390" i="1" baseline="0" dirty="0" err="1"/>
                        <a:t>Pallenis</a:t>
                      </a:r>
                      <a:r>
                        <a:rPr lang="fr-FR" sz="1390" i="1" baseline="0" dirty="0"/>
                        <a:t> </a:t>
                      </a:r>
                      <a:r>
                        <a:rPr lang="fr-FR" sz="1390" i="1" baseline="0" dirty="0" err="1"/>
                        <a:t>spinosa</a:t>
                      </a:r>
                      <a:r>
                        <a:rPr lang="fr-FR" sz="1390" i="1" baseline="0" dirty="0"/>
                        <a:t> </a:t>
                      </a:r>
                      <a:r>
                        <a:rPr lang="fr-FR" sz="1390" baseline="0" dirty="0"/>
                        <a:t>de Cassini</a:t>
                      </a:r>
                      <a:endParaRPr lang="en-US" sz="1390" baseline="0" dirty="0"/>
                    </a:p>
                  </a:txBody>
                  <a:tcPr>
                    <a:solidFill>
                      <a:srgbClr val="CAF2ED"/>
                    </a:solidFill>
                  </a:tcPr>
                </a:tc>
                <a:tc>
                  <a:txBody>
                    <a:bodyPr/>
                    <a:lstStyle/>
                    <a:p>
                      <a:r>
                        <a:rPr lang="fr-FR" sz="1390" baseline="0" dirty="0" err="1"/>
                        <a:t>Astérolide</a:t>
                      </a:r>
                      <a:r>
                        <a:rPr lang="fr-FR" sz="1390" baseline="0" dirty="0"/>
                        <a:t> épineux</a:t>
                      </a:r>
                      <a:endParaRPr lang="en-US" sz="1390" baseline="0" dirty="0"/>
                    </a:p>
                  </a:txBody>
                  <a:tcPr>
                    <a:solidFill>
                      <a:srgbClr val="CAF2ED"/>
                    </a:solidFill>
                  </a:tcPr>
                </a:tc>
                <a:tc>
                  <a:txBody>
                    <a:bodyPr/>
                    <a:lstStyle/>
                    <a:p>
                      <a:r>
                        <a:rPr lang="el-GR" sz="1390" baseline="0" dirty="0"/>
                        <a:t>γ</a:t>
                      </a:r>
                      <a:r>
                        <a:rPr lang="fr-FR" sz="1390" baseline="0" dirty="0"/>
                        <a:t>-</a:t>
                      </a:r>
                      <a:r>
                        <a:rPr lang="fr-FR" sz="1390" baseline="0" dirty="0" err="1"/>
                        <a:t>cadinol</a:t>
                      </a:r>
                      <a:endParaRPr lang="fr-FR" sz="139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390" baseline="0" dirty="0"/>
                        <a:t>γ</a:t>
                      </a:r>
                      <a:r>
                        <a:rPr lang="fr-FR" sz="1390" baseline="0" dirty="0"/>
                        <a:t>-</a:t>
                      </a:r>
                      <a:r>
                        <a:rPr lang="fr-FR" sz="1390" baseline="0" dirty="0" err="1"/>
                        <a:t>cadinène</a:t>
                      </a:r>
                      <a:endParaRPr lang="en-US" sz="1390" baseline="0" dirty="0"/>
                    </a:p>
                    <a:p>
                      <a:endParaRPr lang="en-US" sz="1390" baseline="0" dirty="0"/>
                    </a:p>
                  </a:txBody>
                  <a:tcPr>
                    <a:solidFill>
                      <a:srgbClr val="CAF2ED"/>
                    </a:solidFill>
                  </a:tcPr>
                </a:tc>
                <a:tc>
                  <a:txBody>
                    <a:bodyPr/>
                    <a:lstStyle/>
                    <a:p>
                      <a:r>
                        <a:rPr lang="fr-FR" sz="1390" baseline="0" dirty="0"/>
                        <a:t>MCF-7</a:t>
                      </a:r>
                      <a:endParaRPr lang="en-US" sz="1390" baseline="0" dirty="0"/>
                    </a:p>
                  </a:txBody>
                  <a:tcPr>
                    <a:solidFill>
                      <a:srgbClr val="CAF2ED"/>
                    </a:solidFill>
                  </a:tcPr>
                </a:tc>
                <a:tc>
                  <a:txBody>
                    <a:bodyPr/>
                    <a:lstStyle/>
                    <a:p>
                      <a:r>
                        <a:rPr lang="fr-FR" sz="1390" baseline="0" dirty="0"/>
                        <a:t>0,25 µg/</a:t>
                      </a:r>
                      <a:r>
                        <a:rPr lang="fr-FR" sz="1390" baseline="0" dirty="0" err="1"/>
                        <a:t>mL</a:t>
                      </a:r>
                      <a:r>
                        <a:rPr lang="fr-FR" sz="1390" baseline="0" dirty="0"/>
                        <a:t>  (HE fleur)</a:t>
                      </a:r>
                      <a:endParaRPr lang="en-US" sz="1390" baseline="0" dirty="0"/>
                    </a:p>
                  </a:txBody>
                  <a:tcPr>
                    <a:solidFill>
                      <a:srgbClr val="CAF2ED"/>
                    </a:solidFill>
                  </a:tcPr>
                </a:tc>
                <a:tc>
                  <a:txBody>
                    <a:bodyPr/>
                    <a:lstStyle/>
                    <a:p>
                      <a:r>
                        <a:rPr lang="fr-FR" sz="1390" baseline="0" dirty="0" err="1"/>
                        <a:t>Cavero</a:t>
                      </a:r>
                      <a:r>
                        <a:rPr lang="fr-FR" sz="1390" baseline="0" dirty="0"/>
                        <a:t> et al. 2015)</a:t>
                      </a:r>
                      <a:endParaRPr lang="en-US" sz="1390" baseline="0" dirty="0"/>
                    </a:p>
                  </a:txBody>
                  <a:tcPr>
                    <a:solidFill>
                      <a:srgbClr val="CAF2ED"/>
                    </a:solidFill>
                  </a:tcPr>
                </a:tc>
                <a:extLst>
                  <a:ext uri="{0D108BD9-81ED-4DB2-BD59-A6C34878D82A}">
                    <a16:rowId xmlns:a16="http://schemas.microsoft.com/office/drawing/2014/main" val="2451355040"/>
                  </a:ext>
                </a:extLst>
              </a:tr>
              <a:tr h="770844">
                <a:tc>
                  <a:txBody>
                    <a:bodyPr/>
                    <a:lstStyle/>
                    <a:p>
                      <a:r>
                        <a:rPr lang="fr-FR" sz="1390" baseline="0" dirty="0" err="1"/>
                        <a:t>Rosmarinus</a:t>
                      </a:r>
                      <a:r>
                        <a:rPr lang="fr-FR" sz="1390" baseline="0" dirty="0"/>
                        <a:t> </a:t>
                      </a:r>
                      <a:r>
                        <a:rPr lang="fr-FR" sz="1390" baseline="0" dirty="0" err="1"/>
                        <a:t>officinalis</a:t>
                      </a:r>
                      <a:r>
                        <a:rPr lang="fr-FR" sz="1390" baseline="0" dirty="0"/>
                        <a:t> L.</a:t>
                      </a:r>
                      <a:endParaRPr lang="en-US" sz="1390" baseline="0" dirty="0"/>
                    </a:p>
                  </a:txBody>
                  <a:tcPr>
                    <a:solidFill>
                      <a:srgbClr val="CAF2ED"/>
                    </a:solidFill>
                  </a:tcPr>
                </a:tc>
                <a:tc>
                  <a:txBody>
                    <a:bodyPr/>
                    <a:lstStyle/>
                    <a:p>
                      <a:r>
                        <a:rPr lang="fr-FR" sz="1390" baseline="0" dirty="0"/>
                        <a:t>Romarin</a:t>
                      </a:r>
                      <a:endParaRPr lang="en-US" sz="1390" baseline="0" dirty="0"/>
                    </a:p>
                  </a:txBody>
                  <a:tcPr>
                    <a:solidFill>
                      <a:srgbClr val="CAF2ED"/>
                    </a:solidFill>
                  </a:tcPr>
                </a:tc>
                <a:tc>
                  <a:txBody>
                    <a:bodyPr/>
                    <a:lstStyle/>
                    <a:p>
                      <a:r>
                        <a:rPr lang="fr-FR" sz="1390" baseline="0" dirty="0"/>
                        <a:t>1,8-cinéole</a:t>
                      </a:r>
                    </a:p>
                    <a:p>
                      <a:r>
                        <a:rPr lang="fr-FR" sz="1390" baseline="0" dirty="0"/>
                        <a:t>Camphre</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390" baseline="0" dirty="0"/>
                        <a:t>α</a:t>
                      </a:r>
                      <a:r>
                        <a:rPr lang="fr-FR" sz="1390" baseline="0" dirty="0"/>
                        <a:t>-pinène</a:t>
                      </a:r>
                    </a:p>
                  </a:txBody>
                  <a:tcPr>
                    <a:solidFill>
                      <a:srgbClr val="CAF2ED"/>
                    </a:solidFill>
                  </a:tcPr>
                </a:tc>
                <a:tc>
                  <a:txBody>
                    <a:bodyPr/>
                    <a:lstStyle/>
                    <a:p>
                      <a:r>
                        <a:rPr lang="fr-FR" sz="1390" baseline="0" dirty="0"/>
                        <a:t>MCF-7</a:t>
                      </a:r>
                    </a:p>
                    <a:p>
                      <a:r>
                        <a:rPr lang="fr-FR" sz="1390" baseline="0" dirty="0"/>
                        <a:t>HeLa </a:t>
                      </a:r>
                      <a:r>
                        <a:rPr lang="fr-FR" sz="1390" baseline="0" dirty="0" err="1"/>
                        <a:t>Cells</a:t>
                      </a:r>
                      <a:endParaRPr lang="en-US" sz="1390" baseline="0" dirty="0"/>
                    </a:p>
                  </a:txBody>
                  <a:tcPr>
                    <a:solidFill>
                      <a:srgbClr val="CAF2ED"/>
                    </a:solidFill>
                  </a:tcPr>
                </a:tc>
                <a:tc>
                  <a:txBody>
                    <a:bodyPr/>
                    <a:lstStyle/>
                    <a:p>
                      <a:r>
                        <a:rPr lang="fr-FR" sz="1390" baseline="0" dirty="0"/>
                        <a:t>0,25 µL/</a:t>
                      </a:r>
                      <a:r>
                        <a:rPr lang="fr-FR" sz="1390" baseline="0" dirty="0" err="1"/>
                        <a:t>mL</a:t>
                      </a:r>
                      <a:r>
                        <a:rPr lang="fr-FR" sz="1390" baseline="0" dirty="0"/>
                        <a:t> </a:t>
                      </a:r>
                    </a:p>
                    <a:p>
                      <a:r>
                        <a:rPr lang="fr-FR" sz="1390" baseline="0" dirty="0"/>
                        <a:t>0,01 µL/</a:t>
                      </a:r>
                      <a:r>
                        <a:rPr lang="fr-FR" sz="1390" baseline="0" dirty="0" err="1"/>
                        <a:t>mL</a:t>
                      </a:r>
                      <a:r>
                        <a:rPr lang="fr-FR" sz="1390" baseline="0" dirty="0"/>
                        <a:t> </a:t>
                      </a:r>
                      <a:endParaRPr lang="en-US" sz="1390" baseline="0" dirty="0"/>
                    </a:p>
                  </a:txBody>
                  <a:tcPr>
                    <a:solidFill>
                      <a:srgbClr val="CAF2ED"/>
                    </a:solidFill>
                  </a:tcPr>
                </a:tc>
                <a:tc>
                  <a:txBody>
                    <a:bodyPr/>
                    <a:lstStyle/>
                    <a:p>
                      <a:r>
                        <a:rPr lang="fr-FR" sz="1390" baseline="0" dirty="0" err="1"/>
                        <a:t>Jardak</a:t>
                      </a:r>
                      <a:r>
                        <a:rPr lang="fr-FR" sz="1390" baseline="0" dirty="0"/>
                        <a:t> et al. 2017</a:t>
                      </a:r>
                      <a:endParaRPr lang="en-US" sz="1390" baseline="0" dirty="0"/>
                    </a:p>
                  </a:txBody>
                  <a:tcPr>
                    <a:solidFill>
                      <a:srgbClr val="CAF2ED"/>
                    </a:solidFill>
                  </a:tcPr>
                </a:tc>
                <a:extLst>
                  <a:ext uri="{0D108BD9-81ED-4DB2-BD59-A6C34878D82A}">
                    <a16:rowId xmlns:a16="http://schemas.microsoft.com/office/drawing/2014/main" val="385416854"/>
                  </a:ext>
                </a:extLst>
              </a:tr>
            </a:tbl>
          </a:graphicData>
        </a:graphic>
      </p:graphicFrame>
    </p:spTree>
    <p:extLst>
      <p:ext uri="{BB962C8B-B14F-4D97-AF65-F5344CB8AC3E}">
        <p14:creationId xmlns:p14="http://schemas.microsoft.com/office/powerpoint/2010/main" val="2590417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52</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Cancer</a:t>
            </a:r>
            <a:r>
              <a:rPr lang="es-ES" sz="3600" b="1" dirty="0">
                <a:solidFill>
                  <a:srgbClr val="139D8D"/>
                </a:solidFill>
                <a:latin typeface="Century Gothic" panose="020B0502020202020204" pitchFamily="34" charset="0"/>
              </a:rPr>
              <a:t> de la </a:t>
            </a:r>
            <a:r>
              <a:rPr lang="es-ES" sz="3600" b="1" dirty="0" err="1">
                <a:solidFill>
                  <a:srgbClr val="139D8D"/>
                </a:solidFill>
                <a:latin typeface="Century Gothic" panose="020B0502020202020204" pitchFamily="34" charset="0"/>
              </a:rPr>
              <a:t>prostate</a:t>
            </a:r>
            <a:r>
              <a:rPr lang="es-ES" sz="3600" b="1" dirty="0">
                <a:solidFill>
                  <a:srgbClr val="139D8D"/>
                </a:solidFill>
                <a:latin typeface="Century Gothic" panose="020B0502020202020204" pitchFamily="34" charset="0"/>
              </a:rPr>
              <a:t> :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589934" y="1569660"/>
          <a:ext cx="7925418" cy="4338977"/>
        </p:xfrm>
        <a:graphic>
          <a:graphicData uri="http://schemas.openxmlformats.org/drawingml/2006/table">
            <a:tbl>
              <a:tblPr firstRow="1" bandRow="1">
                <a:tableStyleId>{5C22544A-7EE6-4342-B048-85BDC9FD1C3A}</a:tableStyleId>
              </a:tblPr>
              <a:tblGrid>
                <a:gridCol w="1320903">
                  <a:extLst>
                    <a:ext uri="{9D8B030D-6E8A-4147-A177-3AD203B41FA5}">
                      <a16:colId xmlns:a16="http://schemas.microsoft.com/office/drawing/2014/main" val="4214208030"/>
                    </a:ext>
                  </a:extLst>
                </a:gridCol>
                <a:gridCol w="1320903">
                  <a:extLst>
                    <a:ext uri="{9D8B030D-6E8A-4147-A177-3AD203B41FA5}">
                      <a16:colId xmlns:a16="http://schemas.microsoft.com/office/drawing/2014/main" val="1206388981"/>
                    </a:ext>
                  </a:extLst>
                </a:gridCol>
                <a:gridCol w="1370740">
                  <a:extLst>
                    <a:ext uri="{9D8B030D-6E8A-4147-A177-3AD203B41FA5}">
                      <a16:colId xmlns:a16="http://schemas.microsoft.com/office/drawing/2014/main" val="2706495112"/>
                    </a:ext>
                  </a:extLst>
                </a:gridCol>
                <a:gridCol w="1271066">
                  <a:extLst>
                    <a:ext uri="{9D8B030D-6E8A-4147-A177-3AD203B41FA5}">
                      <a16:colId xmlns:a16="http://schemas.microsoft.com/office/drawing/2014/main" val="3560705745"/>
                    </a:ext>
                  </a:extLst>
                </a:gridCol>
                <a:gridCol w="1320903">
                  <a:extLst>
                    <a:ext uri="{9D8B030D-6E8A-4147-A177-3AD203B41FA5}">
                      <a16:colId xmlns:a16="http://schemas.microsoft.com/office/drawing/2014/main" val="1124646771"/>
                    </a:ext>
                  </a:extLst>
                </a:gridCol>
                <a:gridCol w="1320903">
                  <a:extLst>
                    <a:ext uri="{9D8B030D-6E8A-4147-A177-3AD203B41FA5}">
                      <a16:colId xmlns:a16="http://schemas.microsoft.com/office/drawing/2014/main" val="4224839864"/>
                    </a:ext>
                  </a:extLst>
                </a:gridCol>
              </a:tblGrid>
              <a:tr h="381290">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940167">
                <a:tc>
                  <a:txBody>
                    <a:bodyPr/>
                    <a:lstStyle/>
                    <a:p>
                      <a:r>
                        <a:rPr lang="fr-FR" i="1" dirty="0"/>
                        <a:t>Ageratum </a:t>
                      </a:r>
                      <a:r>
                        <a:rPr lang="fr-FR" i="1" dirty="0" err="1"/>
                        <a:t>conyzoides</a:t>
                      </a:r>
                      <a:r>
                        <a:rPr lang="fr-FR" i="1" dirty="0"/>
                        <a:t> </a:t>
                      </a:r>
                      <a:r>
                        <a:rPr lang="fr-FR" dirty="0"/>
                        <a:t>L.</a:t>
                      </a:r>
                      <a:endParaRPr lang="en-US" dirty="0"/>
                    </a:p>
                  </a:txBody>
                  <a:tcPr>
                    <a:solidFill>
                      <a:srgbClr val="CAF2ED"/>
                    </a:solidFill>
                  </a:tcPr>
                </a:tc>
                <a:tc>
                  <a:txBody>
                    <a:bodyPr/>
                    <a:lstStyle/>
                    <a:p>
                      <a:r>
                        <a:rPr lang="fr-FR" dirty="0"/>
                        <a:t>Herbe à bouc</a:t>
                      </a:r>
                      <a:endParaRPr lang="en-US" dirty="0"/>
                    </a:p>
                  </a:txBody>
                  <a:tcPr>
                    <a:solidFill>
                      <a:srgbClr val="CAF2ED"/>
                    </a:solidFill>
                  </a:tcPr>
                </a:tc>
                <a:tc>
                  <a:txBody>
                    <a:bodyPr/>
                    <a:lstStyle/>
                    <a:p>
                      <a:r>
                        <a:rPr lang="el-GR" dirty="0"/>
                        <a:t>δ</a:t>
                      </a:r>
                      <a:r>
                        <a:rPr lang="fr-FR" dirty="0"/>
                        <a:t>-</a:t>
                      </a:r>
                      <a:r>
                        <a:rPr lang="fr-FR" dirty="0" err="1"/>
                        <a:t>cadino</a:t>
                      </a:r>
                      <a:endParaRPr lang="fr-FR" dirty="0"/>
                    </a:p>
                    <a:p>
                      <a:r>
                        <a:rPr lang="fr-FR" dirty="0"/>
                        <a:t>1,8-cinéolel</a:t>
                      </a:r>
                      <a:endParaRPr lang="en-US" dirty="0"/>
                    </a:p>
                  </a:txBody>
                  <a:tcPr>
                    <a:solidFill>
                      <a:srgbClr val="CAF2ED"/>
                    </a:solidFill>
                  </a:tcPr>
                </a:tc>
                <a:tc>
                  <a:txBody>
                    <a:bodyPr/>
                    <a:lstStyle/>
                    <a:p>
                      <a:r>
                        <a:rPr lang="fr-FR" dirty="0" err="1"/>
                        <a:t>LCNCaP</a:t>
                      </a:r>
                      <a:endParaRPr lang="en-US" dirty="0"/>
                    </a:p>
                  </a:txBody>
                  <a:tcPr>
                    <a:solidFill>
                      <a:srgbClr val="CAF2ED"/>
                    </a:solidFill>
                  </a:tcPr>
                </a:tc>
                <a:tc>
                  <a:txBody>
                    <a:bodyPr/>
                    <a:lstStyle/>
                    <a:p>
                      <a:r>
                        <a:rPr lang="fr-FR" dirty="0"/>
                        <a:t>0,35 mg/</a:t>
                      </a:r>
                      <a:r>
                        <a:rPr lang="fr-FR" dirty="0" err="1"/>
                        <a:t>mL</a:t>
                      </a:r>
                      <a:endParaRPr lang="en-US" dirty="0"/>
                    </a:p>
                  </a:txBody>
                  <a:tcPr>
                    <a:solidFill>
                      <a:srgbClr val="CAF2ED"/>
                    </a:solidFill>
                  </a:tcPr>
                </a:tc>
                <a:tc>
                  <a:txBody>
                    <a:bodyPr/>
                    <a:lstStyle/>
                    <a:p>
                      <a:r>
                        <a:rPr lang="fr-FR" dirty="0" err="1"/>
                        <a:t>Bayala</a:t>
                      </a:r>
                      <a:r>
                        <a:rPr lang="fr-FR" dirty="0"/>
                        <a:t> et al. 2014</a:t>
                      </a:r>
                      <a:endParaRPr lang="en-US" dirty="0"/>
                    </a:p>
                  </a:txBody>
                  <a:tcPr>
                    <a:solidFill>
                      <a:srgbClr val="CAF2ED"/>
                    </a:solidFill>
                  </a:tcPr>
                </a:tc>
                <a:extLst>
                  <a:ext uri="{0D108BD9-81ED-4DB2-BD59-A6C34878D82A}">
                    <a16:rowId xmlns:a16="http://schemas.microsoft.com/office/drawing/2014/main" val="486175560"/>
                  </a:ext>
                </a:extLst>
              </a:tr>
              <a:tr h="940167">
                <a:tc>
                  <a:txBody>
                    <a:bodyPr/>
                    <a:lstStyle/>
                    <a:p>
                      <a:r>
                        <a:rPr lang="fr-FR" i="1" dirty="0" err="1"/>
                        <a:t>Zingiber</a:t>
                      </a:r>
                      <a:r>
                        <a:rPr lang="fr-FR" i="1" dirty="0"/>
                        <a:t> officinale </a:t>
                      </a:r>
                      <a:r>
                        <a:rPr lang="fr-FR" dirty="0" err="1"/>
                        <a:t>Rosc</a:t>
                      </a:r>
                      <a:r>
                        <a:rPr lang="fr-FR" dirty="0"/>
                        <a:t>.</a:t>
                      </a:r>
                      <a:endParaRPr lang="en-US" dirty="0"/>
                    </a:p>
                  </a:txBody>
                  <a:tcPr>
                    <a:solidFill>
                      <a:srgbClr val="CAF2ED"/>
                    </a:solidFill>
                  </a:tcPr>
                </a:tc>
                <a:tc>
                  <a:txBody>
                    <a:bodyPr/>
                    <a:lstStyle/>
                    <a:p>
                      <a:r>
                        <a:rPr lang="fr-FR" dirty="0"/>
                        <a:t>Gingembre</a:t>
                      </a:r>
                      <a:endParaRPr lang="en-US" dirty="0"/>
                    </a:p>
                  </a:txBody>
                  <a:tcPr>
                    <a:solidFill>
                      <a:srgbClr val="CAF2ED"/>
                    </a:solidFill>
                  </a:tcPr>
                </a:tc>
                <a:tc>
                  <a:txBody>
                    <a:bodyPr/>
                    <a:lstStyle/>
                    <a:p>
                      <a:r>
                        <a:rPr lang="el-GR" dirty="0"/>
                        <a:t>α</a:t>
                      </a:r>
                      <a:r>
                        <a:rPr lang="fr-FR" dirty="0"/>
                        <a:t>-</a:t>
                      </a:r>
                      <a:r>
                        <a:rPr lang="fr-FR" dirty="0" err="1"/>
                        <a:t>gingibérène</a:t>
                      </a:r>
                      <a:endParaRPr lang="fr-FR" dirty="0"/>
                    </a:p>
                    <a:p>
                      <a:r>
                        <a:rPr lang="fr-FR" dirty="0" err="1"/>
                        <a:t>curcumène</a:t>
                      </a:r>
                      <a:endParaRPr lang="fr-FR" dirty="0"/>
                    </a:p>
                    <a:p>
                      <a:endParaRPr lang="en-US" dirty="0"/>
                    </a:p>
                  </a:txBody>
                  <a:tcPr>
                    <a:solidFill>
                      <a:srgbClr val="CAF2ED"/>
                    </a:solidFill>
                  </a:tcPr>
                </a:tc>
                <a:tc>
                  <a:txBody>
                    <a:bodyPr/>
                    <a:lstStyle/>
                    <a:p>
                      <a:r>
                        <a:rPr lang="fr-FR" dirty="0" err="1"/>
                        <a:t>LCNCaP</a:t>
                      </a:r>
                      <a:endParaRPr lang="en-US" dirty="0"/>
                    </a:p>
                  </a:txBody>
                  <a:tcPr>
                    <a:solidFill>
                      <a:srgbClr val="CAF2ED"/>
                    </a:solidFill>
                  </a:tcPr>
                </a:tc>
                <a:tc>
                  <a:txBody>
                    <a:bodyPr/>
                    <a:lstStyle/>
                    <a:p>
                      <a:r>
                        <a:rPr lang="fr-FR" dirty="0"/>
                        <a:t>0,30 mg/</a:t>
                      </a:r>
                      <a:r>
                        <a:rPr lang="fr-FR" dirty="0" err="1"/>
                        <a:t>mL</a:t>
                      </a:r>
                      <a:endParaRPr lang="en-US" dirty="0"/>
                    </a:p>
                  </a:txBody>
                  <a:tcPr>
                    <a:solidFill>
                      <a:srgbClr val="CAF2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Bayala</a:t>
                      </a:r>
                      <a:r>
                        <a:rPr lang="fr-FR" dirty="0"/>
                        <a:t> et al. 2014</a:t>
                      </a:r>
                      <a:endParaRPr lang="en-US" dirty="0"/>
                    </a:p>
                    <a:p>
                      <a:endParaRPr lang="en-US" dirty="0"/>
                    </a:p>
                  </a:txBody>
                  <a:tcPr>
                    <a:solidFill>
                      <a:srgbClr val="CAF2ED"/>
                    </a:solidFill>
                  </a:tcPr>
                </a:tc>
                <a:extLst>
                  <a:ext uri="{0D108BD9-81ED-4DB2-BD59-A6C34878D82A}">
                    <a16:rowId xmlns:a16="http://schemas.microsoft.com/office/drawing/2014/main" val="2202431930"/>
                  </a:ext>
                </a:extLst>
              </a:tr>
              <a:tr h="381290">
                <a:tc>
                  <a:txBody>
                    <a:bodyPr/>
                    <a:lstStyle/>
                    <a:p>
                      <a:r>
                        <a:rPr lang="fr-FR" i="1" dirty="0" err="1"/>
                        <a:t>Lavandula</a:t>
                      </a:r>
                      <a:r>
                        <a:rPr lang="fr-FR" i="1" dirty="0"/>
                        <a:t> </a:t>
                      </a:r>
                      <a:r>
                        <a:rPr lang="fr-FR" i="1" dirty="0" err="1"/>
                        <a:t>angustifolia</a:t>
                      </a:r>
                      <a:r>
                        <a:rPr lang="fr-FR" i="1" dirty="0"/>
                        <a:t> </a:t>
                      </a:r>
                      <a:r>
                        <a:rPr lang="fr-FR" dirty="0"/>
                        <a:t>L.</a:t>
                      </a:r>
                      <a:endParaRPr lang="en-US" dirty="0"/>
                    </a:p>
                  </a:txBody>
                  <a:tcPr>
                    <a:solidFill>
                      <a:srgbClr val="CAF2ED"/>
                    </a:solidFill>
                  </a:tcPr>
                </a:tc>
                <a:tc>
                  <a:txBody>
                    <a:bodyPr/>
                    <a:lstStyle/>
                    <a:p>
                      <a:r>
                        <a:rPr lang="fr-FR" dirty="0"/>
                        <a:t>Lavande</a:t>
                      </a:r>
                      <a:endParaRPr lang="en-US" dirty="0"/>
                    </a:p>
                  </a:txBody>
                  <a:tcPr>
                    <a:solidFill>
                      <a:srgbClr val="CAF2ED"/>
                    </a:solidFill>
                  </a:tcPr>
                </a:tc>
                <a:tc>
                  <a:txBody>
                    <a:bodyPr/>
                    <a:lstStyle/>
                    <a:p>
                      <a:r>
                        <a:rPr lang="fr-FR" dirty="0"/>
                        <a:t>Linalol</a:t>
                      </a:r>
                    </a:p>
                    <a:p>
                      <a:r>
                        <a:rPr lang="fr-FR" dirty="0"/>
                        <a:t>Acétate de </a:t>
                      </a:r>
                      <a:r>
                        <a:rPr lang="fr-FR" dirty="0" err="1"/>
                        <a:t>linalyle</a:t>
                      </a:r>
                      <a:endParaRPr lang="fr-FR" dirty="0"/>
                    </a:p>
                  </a:txBody>
                  <a:tcPr>
                    <a:solidFill>
                      <a:srgbClr val="CAF2ED"/>
                    </a:solidFill>
                  </a:tcPr>
                </a:tc>
                <a:tc>
                  <a:txBody>
                    <a:bodyPr/>
                    <a:lstStyle/>
                    <a:p>
                      <a:r>
                        <a:rPr lang="fr-FR" dirty="0"/>
                        <a:t>Xénogreffe tumorale (souris)</a:t>
                      </a:r>
                      <a:endParaRPr lang="en-US" dirty="0"/>
                    </a:p>
                  </a:txBody>
                  <a:tcPr>
                    <a:solidFill>
                      <a:srgbClr val="CAF2ED"/>
                    </a:solidFill>
                  </a:tcPr>
                </a:tc>
                <a:tc>
                  <a:txBody>
                    <a:bodyPr/>
                    <a:lstStyle/>
                    <a:p>
                      <a:r>
                        <a:rPr lang="fr-FR" dirty="0"/>
                        <a:t>Réduction taille tumeur</a:t>
                      </a:r>
                      <a:endParaRPr lang="en-US" dirty="0"/>
                    </a:p>
                  </a:txBody>
                  <a:tcPr>
                    <a:solidFill>
                      <a:srgbClr val="CAF2ED"/>
                    </a:solidFill>
                  </a:tcPr>
                </a:tc>
                <a:tc>
                  <a:txBody>
                    <a:bodyPr/>
                    <a:lstStyle/>
                    <a:p>
                      <a:r>
                        <a:rPr lang="fr-FR" dirty="0"/>
                        <a:t>Zhao et al. 2016</a:t>
                      </a:r>
                      <a:endParaRPr lang="en-US" dirty="0"/>
                    </a:p>
                  </a:txBody>
                  <a:tcPr>
                    <a:solidFill>
                      <a:srgbClr val="CAF2ED"/>
                    </a:solidFill>
                  </a:tcPr>
                </a:tc>
                <a:extLst>
                  <a:ext uri="{0D108BD9-81ED-4DB2-BD59-A6C34878D82A}">
                    <a16:rowId xmlns:a16="http://schemas.microsoft.com/office/drawing/2014/main" val="2658434307"/>
                  </a:ext>
                </a:extLst>
              </a:tr>
              <a:tr h="370533">
                <a:tc>
                  <a:txBody>
                    <a:bodyPr/>
                    <a:lstStyle/>
                    <a:p>
                      <a:r>
                        <a:rPr lang="fr-FR" dirty="0" err="1"/>
                        <a:t>Carvacrol</a:t>
                      </a:r>
                      <a:endParaRPr lang="en-US" dirty="0"/>
                    </a:p>
                  </a:txBody>
                  <a:tcPr>
                    <a:solidFill>
                      <a:srgbClr val="CAF2ED"/>
                    </a:solidFill>
                  </a:tcPr>
                </a:tc>
                <a:tc>
                  <a:txBody>
                    <a:bodyPr/>
                    <a:lstStyle/>
                    <a:p>
                      <a:r>
                        <a:rPr lang="fr-FR" dirty="0"/>
                        <a:t>(thym)</a:t>
                      </a:r>
                      <a:endParaRPr lang="en-US" dirty="0"/>
                    </a:p>
                  </a:txBody>
                  <a:tcPr>
                    <a:solidFill>
                      <a:srgbClr val="CAF2ED"/>
                    </a:solidFill>
                  </a:tcPr>
                </a:tc>
                <a:tc>
                  <a:txBody>
                    <a:bodyPr/>
                    <a:lstStyle/>
                    <a:p>
                      <a:r>
                        <a:rPr lang="fr-FR" dirty="0" err="1"/>
                        <a:t>carvacrol</a:t>
                      </a:r>
                      <a:endParaRPr lang="en-US" dirty="0"/>
                    </a:p>
                  </a:txBody>
                  <a:tcPr>
                    <a:solidFill>
                      <a:srgbClr val="CAF2ED"/>
                    </a:solidFill>
                  </a:tcPr>
                </a:tc>
                <a:tc>
                  <a:txBody>
                    <a:bodyPr/>
                    <a:lstStyle/>
                    <a:p>
                      <a:r>
                        <a:rPr lang="fr-FR" dirty="0" err="1"/>
                        <a:t>Bloquage</a:t>
                      </a:r>
                      <a:r>
                        <a:rPr lang="fr-FR" dirty="0"/>
                        <a:t> récepteur (TRPM7)</a:t>
                      </a:r>
                      <a:endParaRPr lang="en-US" dirty="0"/>
                    </a:p>
                  </a:txBody>
                  <a:tcPr>
                    <a:solidFill>
                      <a:srgbClr val="CAF2ED"/>
                    </a:solidFill>
                  </a:tcPr>
                </a:tc>
                <a:tc>
                  <a:txBody>
                    <a:bodyPr/>
                    <a:lstStyle/>
                    <a:p>
                      <a:endParaRPr lang="en-US" dirty="0"/>
                    </a:p>
                  </a:txBody>
                  <a:tcPr>
                    <a:solidFill>
                      <a:srgbClr val="CAF2ED"/>
                    </a:solidFill>
                  </a:tcPr>
                </a:tc>
                <a:tc>
                  <a:txBody>
                    <a:bodyPr/>
                    <a:lstStyle/>
                    <a:p>
                      <a:r>
                        <a:rPr lang="fr-FR" dirty="0"/>
                        <a:t>Luo et al. 2016</a:t>
                      </a:r>
                      <a:endParaRPr lang="en-US" dirty="0"/>
                    </a:p>
                  </a:txBody>
                  <a:tcPr>
                    <a:solidFill>
                      <a:srgbClr val="CAF2ED"/>
                    </a:solidFill>
                  </a:tcPr>
                </a:tc>
                <a:extLst>
                  <a:ext uri="{0D108BD9-81ED-4DB2-BD59-A6C34878D82A}">
                    <a16:rowId xmlns:a16="http://schemas.microsoft.com/office/drawing/2014/main" val="2330725808"/>
                  </a:ext>
                </a:extLst>
              </a:tr>
            </a:tbl>
          </a:graphicData>
        </a:graphic>
      </p:graphicFrame>
    </p:spTree>
    <p:extLst>
      <p:ext uri="{BB962C8B-B14F-4D97-AF65-F5344CB8AC3E}">
        <p14:creationId xmlns:p14="http://schemas.microsoft.com/office/powerpoint/2010/main" val="2791593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53</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Cancer</a:t>
            </a:r>
            <a:r>
              <a:rPr lang="es-ES" sz="3600" b="1" dirty="0">
                <a:solidFill>
                  <a:srgbClr val="139D8D"/>
                </a:solidFill>
                <a:latin typeface="Century Gothic" panose="020B0502020202020204" pitchFamily="34" charset="0"/>
              </a:rPr>
              <a:t> du foie: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388725" y="1985546"/>
          <a:ext cx="8279610" cy="3603530"/>
        </p:xfrm>
        <a:graphic>
          <a:graphicData uri="http://schemas.openxmlformats.org/drawingml/2006/table">
            <a:tbl>
              <a:tblPr firstRow="1" bandRow="1">
                <a:tableStyleId>{5C22544A-7EE6-4342-B048-85BDC9FD1C3A}</a:tableStyleId>
              </a:tblPr>
              <a:tblGrid>
                <a:gridCol w="1418004">
                  <a:extLst>
                    <a:ext uri="{9D8B030D-6E8A-4147-A177-3AD203B41FA5}">
                      <a16:colId xmlns:a16="http://schemas.microsoft.com/office/drawing/2014/main" val="4214208030"/>
                    </a:ext>
                  </a:extLst>
                </a:gridCol>
                <a:gridCol w="1134424">
                  <a:extLst>
                    <a:ext uri="{9D8B030D-6E8A-4147-A177-3AD203B41FA5}">
                      <a16:colId xmlns:a16="http://schemas.microsoft.com/office/drawing/2014/main" val="1206388981"/>
                    </a:ext>
                  </a:extLst>
                </a:gridCol>
                <a:gridCol w="1610219">
                  <a:extLst>
                    <a:ext uri="{9D8B030D-6E8A-4147-A177-3AD203B41FA5}">
                      <a16:colId xmlns:a16="http://schemas.microsoft.com/office/drawing/2014/main" val="2706495112"/>
                    </a:ext>
                  </a:extLst>
                </a:gridCol>
                <a:gridCol w="1372321">
                  <a:extLst>
                    <a:ext uri="{9D8B030D-6E8A-4147-A177-3AD203B41FA5}">
                      <a16:colId xmlns:a16="http://schemas.microsoft.com/office/drawing/2014/main" val="3560705745"/>
                    </a:ext>
                  </a:extLst>
                </a:gridCol>
                <a:gridCol w="1372321">
                  <a:extLst>
                    <a:ext uri="{9D8B030D-6E8A-4147-A177-3AD203B41FA5}">
                      <a16:colId xmlns:a16="http://schemas.microsoft.com/office/drawing/2014/main" val="1124646771"/>
                    </a:ext>
                  </a:extLst>
                </a:gridCol>
                <a:gridCol w="1372321">
                  <a:extLst>
                    <a:ext uri="{9D8B030D-6E8A-4147-A177-3AD203B41FA5}">
                      <a16:colId xmlns:a16="http://schemas.microsoft.com/office/drawing/2014/main" val="4224839864"/>
                    </a:ext>
                  </a:extLst>
                </a:gridCol>
              </a:tblGrid>
              <a:tr h="485964">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912458">
                <a:tc>
                  <a:txBody>
                    <a:bodyPr/>
                    <a:lstStyle/>
                    <a:p>
                      <a:r>
                        <a:rPr lang="fr-FR" sz="1400" i="1" dirty="0" err="1"/>
                        <a:t>Eupatorium</a:t>
                      </a:r>
                      <a:r>
                        <a:rPr lang="fr-FR" sz="1400" i="1" dirty="0"/>
                        <a:t> </a:t>
                      </a:r>
                      <a:r>
                        <a:rPr lang="fr-FR" sz="1400" i="1" dirty="0" err="1"/>
                        <a:t>adenophorum</a:t>
                      </a:r>
                      <a:r>
                        <a:rPr lang="fr-FR" sz="1400" i="1" dirty="0"/>
                        <a:t> </a:t>
                      </a:r>
                      <a:r>
                        <a:rPr lang="fr-FR" sz="1400" dirty="0" err="1"/>
                        <a:t>Spreng</a:t>
                      </a:r>
                      <a:r>
                        <a:rPr lang="fr-FR" sz="1400" dirty="0"/>
                        <a:t>.</a:t>
                      </a:r>
                      <a:endParaRPr lang="en-US" sz="1400" dirty="0"/>
                    </a:p>
                  </a:txBody>
                  <a:tcPr>
                    <a:solidFill>
                      <a:srgbClr val="CAF2ED"/>
                    </a:solidFill>
                  </a:tcPr>
                </a:tc>
                <a:tc>
                  <a:txBody>
                    <a:bodyPr/>
                    <a:lstStyle/>
                    <a:p>
                      <a:r>
                        <a:rPr lang="fr-FR" sz="1400" dirty="0"/>
                        <a:t>Eupatoire glanduleuse</a:t>
                      </a:r>
                      <a:endParaRPr lang="en-US" sz="1400" dirty="0"/>
                    </a:p>
                  </a:txBody>
                  <a:tcPr>
                    <a:solidFill>
                      <a:srgbClr val="CAF2ED"/>
                    </a:solidFill>
                  </a:tcPr>
                </a:tc>
                <a:tc>
                  <a:txBody>
                    <a:bodyPr/>
                    <a:lstStyle/>
                    <a:p>
                      <a:r>
                        <a:rPr lang="en-US" sz="1400" b="0" i="0" kern="1200" dirty="0">
                          <a:solidFill>
                            <a:schemeClr val="dk1"/>
                          </a:solidFill>
                          <a:effectLst/>
                          <a:latin typeface="+mn-lt"/>
                          <a:ea typeface="+mn-ea"/>
                          <a:cs typeface="+mn-cs"/>
                        </a:rPr>
                        <a:t>amorph-4-en-7-ol </a:t>
                      </a:r>
                      <a:r>
                        <a:rPr lang="en-US" sz="1400" b="0" i="0" kern="1200" dirty="0" err="1">
                          <a:solidFill>
                            <a:schemeClr val="dk1"/>
                          </a:solidFill>
                          <a:effectLst/>
                          <a:latin typeface="+mn-lt"/>
                          <a:ea typeface="+mn-ea"/>
                          <a:cs typeface="+mn-cs"/>
                        </a:rPr>
                        <a:t>Acétate</a:t>
                      </a:r>
                      <a:r>
                        <a:rPr lang="en-US" sz="1400" b="0" i="0" kern="1200" dirty="0">
                          <a:solidFill>
                            <a:schemeClr val="dk1"/>
                          </a:solidFill>
                          <a:effectLst/>
                          <a:latin typeface="+mn-lt"/>
                          <a:ea typeface="+mn-ea"/>
                          <a:cs typeface="+mn-cs"/>
                        </a:rPr>
                        <a:t> de </a:t>
                      </a:r>
                      <a:r>
                        <a:rPr lang="en-US" sz="1400" b="0" i="0" kern="1200" dirty="0" err="1">
                          <a:solidFill>
                            <a:schemeClr val="dk1"/>
                          </a:solidFill>
                          <a:effectLst/>
                          <a:latin typeface="+mn-lt"/>
                          <a:ea typeface="+mn-ea"/>
                          <a:cs typeface="+mn-cs"/>
                        </a:rPr>
                        <a:t>bornye</a:t>
                      </a:r>
                      <a:endParaRPr lang="en-US" sz="1400" b="0" i="0" kern="1200" dirty="0">
                        <a:solidFill>
                          <a:schemeClr val="dk1"/>
                        </a:solidFill>
                        <a:effectLst/>
                        <a:latin typeface="+mn-lt"/>
                        <a:ea typeface="+mn-ea"/>
                        <a:cs typeface="+mn-cs"/>
                      </a:endParaRPr>
                    </a:p>
                    <a:p>
                      <a:r>
                        <a:rPr lang="en-US" sz="1400" b="0" i="0" kern="1200" dirty="0">
                          <a:solidFill>
                            <a:schemeClr val="dk1"/>
                          </a:solidFill>
                          <a:effectLst/>
                          <a:latin typeface="+mn-lt"/>
                          <a:ea typeface="+mn-ea"/>
                          <a:cs typeface="+mn-cs"/>
                        </a:rPr>
                        <a:t>p-cymene</a:t>
                      </a:r>
                      <a:endParaRPr lang="en-US" sz="1400" dirty="0"/>
                    </a:p>
                  </a:txBody>
                  <a:tcPr>
                    <a:solidFill>
                      <a:srgbClr val="CAF2ED"/>
                    </a:solidFill>
                  </a:tcPr>
                </a:tc>
                <a:tc>
                  <a:txBody>
                    <a:bodyPr/>
                    <a:lstStyle/>
                    <a:p>
                      <a:r>
                        <a:rPr lang="fr-FR" sz="1400" dirty="0"/>
                        <a:t>HepG2</a:t>
                      </a:r>
                    </a:p>
                    <a:p>
                      <a:r>
                        <a:rPr lang="fr-FR" sz="1400" dirty="0"/>
                        <a:t>Hep3B</a:t>
                      </a:r>
                    </a:p>
                    <a:p>
                      <a:r>
                        <a:rPr lang="fr-FR" sz="1400" dirty="0"/>
                        <a:t>SMMC-7721</a:t>
                      </a:r>
                      <a:endParaRPr lang="en-US" sz="1400" dirty="0"/>
                    </a:p>
                  </a:txBody>
                  <a:tcPr>
                    <a:solidFill>
                      <a:srgbClr val="CAF2ED"/>
                    </a:solidFill>
                  </a:tcPr>
                </a:tc>
                <a:tc>
                  <a:txBody>
                    <a:bodyPr/>
                    <a:lstStyle/>
                    <a:p>
                      <a:r>
                        <a:rPr lang="fr-FR" sz="1400" dirty="0"/>
                        <a:t>17-50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a:t>Chen et al. 2018</a:t>
                      </a:r>
                      <a:endParaRPr lang="en-US" sz="1400" dirty="0"/>
                    </a:p>
                  </a:txBody>
                  <a:tcPr>
                    <a:solidFill>
                      <a:srgbClr val="CAF2ED"/>
                    </a:solidFill>
                  </a:tcPr>
                </a:tc>
                <a:extLst>
                  <a:ext uri="{0D108BD9-81ED-4DB2-BD59-A6C34878D82A}">
                    <a16:rowId xmlns:a16="http://schemas.microsoft.com/office/drawing/2014/main" val="486175560"/>
                  </a:ext>
                </a:extLst>
              </a:tr>
              <a:tr h="646325">
                <a:tc>
                  <a:txBody>
                    <a:bodyPr/>
                    <a:lstStyle/>
                    <a:p>
                      <a:r>
                        <a:rPr lang="fr-FR" sz="1400" i="1" dirty="0" err="1"/>
                        <a:t>Siegesbeckia</a:t>
                      </a:r>
                      <a:r>
                        <a:rPr lang="fr-FR" sz="1400" i="1" dirty="0"/>
                        <a:t> </a:t>
                      </a:r>
                      <a:r>
                        <a:rPr lang="fr-FR" sz="1400" i="1" dirty="0" err="1"/>
                        <a:t>pubescens</a:t>
                      </a:r>
                      <a:r>
                        <a:rPr lang="fr-FR" sz="1400" i="1" dirty="0"/>
                        <a:t> </a:t>
                      </a:r>
                      <a:r>
                        <a:rPr lang="fr-FR" sz="1400" dirty="0"/>
                        <a:t>L. </a:t>
                      </a:r>
                      <a:endParaRPr lang="en-US" sz="1400" dirty="0"/>
                    </a:p>
                  </a:txBody>
                  <a:tcPr>
                    <a:solidFill>
                      <a:srgbClr val="CAF2ED"/>
                    </a:solidFill>
                  </a:tcPr>
                </a:tc>
                <a:tc>
                  <a:txBody>
                    <a:bodyPr/>
                    <a:lstStyle/>
                    <a:p>
                      <a:r>
                        <a:rPr lang="fr-FR" sz="1400" dirty="0"/>
                        <a:t>Colle-colle</a:t>
                      </a:r>
                      <a:endParaRPr lang="en-US" sz="1400" dirty="0"/>
                    </a:p>
                  </a:txBody>
                  <a:tcPr>
                    <a:solidFill>
                      <a:srgbClr val="CAF2ED"/>
                    </a:solidFill>
                  </a:tcPr>
                </a:tc>
                <a:tc>
                  <a:txBody>
                    <a:bodyPr/>
                    <a:lstStyle/>
                    <a:p>
                      <a:r>
                        <a:rPr lang="fr-FR" sz="1400" dirty="0"/>
                        <a:t>Oxyde de </a:t>
                      </a:r>
                      <a:r>
                        <a:rPr lang="fr-FR" sz="1400" dirty="0" err="1"/>
                        <a:t>carryophyllene</a:t>
                      </a:r>
                      <a:endParaRPr lang="en-US" sz="1400" dirty="0"/>
                    </a:p>
                  </a:txBody>
                  <a:tcPr>
                    <a:solidFill>
                      <a:srgbClr val="CAF2ED"/>
                    </a:solidFill>
                  </a:tcPr>
                </a:tc>
                <a:tc>
                  <a:txBody>
                    <a:bodyPr/>
                    <a:lstStyle/>
                    <a:p>
                      <a:r>
                        <a:rPr lang="fr-FR" sz="1400" dirty="0"/>
                        <a:t>Hep3B</a:t>
                      </a:r>
                    </a:p>
                  </a:txBody>
                  <a:tcPr>
                    <a:solidFill>
                      <a:srgbClr val="CAF2ED"/>
                    </a:solidFill>
                  </a:tcPr>
                </a:tc>
                <a:tc>
                  <a:txBody>
                    <a:bodyPr/>
                    <a:lstStyle/>
                    <a:p>
                      <a:r>
                        <a:rPr lang="fr-FR" sz="1400" dirty="0"/>
                        <a:t>38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a:t>Gao et al. 2018</a:t>
                      </a:r>
                      <a:endParaRPr lang="en-US" sz="1400" dirty="0"/>
                    </a:p>
                  </a:txBody>
                  <a:tcPr>
                    <a:solidFill>
                      <a:srgbClr val="CAF2ED"/>
                    </a:solidFill>
                  </a:tcPr>
                </a:tc>
                <a:extLst>
                  <a:ext uri="{0D108BD9-81ED-4DB2-BD59-A6C34878D82A}">
                    <a16:rowId xmlns:a16="http://schemas.microsoft.com/office/drawing/2014/main" val="2202431930"/>
                  </a:ext>
                </a:extLst>
              </a:tr>
              <a:tr h="646325">
                <a:tc>
                  <a:txBody>
                    <a:bodyPr/>
                    <a:lstStyle/>
                    <a:p>
                      <a:r>
                        <a:rPr lang="fr-FR" sz="1400" i="1" dirty="0" err="1"/>
                        <a:t>Murraya</a:t>
                      </a:r>
                      <a:r>
                        <a:rPr lang="fr-FR" sz="1400" i="1" dirty="0"/>
                        <a:t> </a:t>
                      </a:r>
                      <a:r>
                        <a:rPr lang="fr-FR" sz="1400" i="1" dirty="0" err="1"/>
                        <a:t>paniculata</a:t>
                      </a:r>
                      <a:r>
                        <a:rPr lang="fr-FR" sz="1400" i="1" dirty="0"/>
                        <a:t> </a:t>
                      </a:r>
                      <a:r>
                        <a:rPr lang="fr-FR" sz="1400" dirty="0"/>
                        <a:t>L.</a:t>
                      </a:r>
                      <a:endParaRPr lang="en-US" sz="1400" dirty="0"/>
                    </a:p>
                  </a:txBody>
                  <a:tcPr>
                    <a:solidFill>
                      <a:srgbClr val="CAF2ED"/>
                    </a:solidFill>
                  </a:tcPr>
                </a:tc>
                <a:tc>
                  <a:txBody>
                    <a:bodyPr/>
                    <a:lstStyle/>
                    <a:p>
                      <a:r>
                        <a:rPr lang="fr-FR" sz="1400" dirty="0"/>
                        <a:t>Buis de Chine</a:t>
                      </a:r>
                      <a:endParaRPr lang="en-US" sz="1400" dirty="0"/>
                    </a:p>
                  </a:txBody>
                  <a:tcPr>
                    <a:solidFill>
                      <a:srgbClr val="CAF2ED"/>
                    </a:solidFill>
                  </a:tcPr>
                </a:tc>
                <a:tc>
                  <a:txBody>
                    <a:bodyPr/>
                    <a:lstStyle/>
                    <a:p>
                      <a:r>
                        <a:rPr lang="el-GR" sz="1400" dirty="0"/>
                        <a:t>β</a:t>
                      </a:r>
                      <a:r>
                        <a:rPr lang="fr-FR" sz="1400" dirty="0"/>
                        <a:t>-</a:t>
                      </a:r>
                      <a:r>
                        <a:rPr lang="fr-FR" sz="1400" dirty="0" err="1"/>
                        <a:t>carryophyllene</a:t>
                      </a:r>
                      <a:endParaRPr lang="fr-FR" sz="1400" dirty="0"/>
                    </a:p>
                    <a:p>
                      <a:r>
                        <a:rPr lang="el-GR" sz="1400" dirty="0"/>
                        <a:t>α</a:t>
                      </a:r>
                      <a:r>
                        <a:rPr lang="fr-FR" sz="1400" dirty="0"/>
                        <a:t>-</a:t>
                      </a:r>
                      <a:r>
                        <a:rPr lang="fr-FR" sz="1400" dirty="0" err="1"/>
                        <a:t>zingibérène</a:t>
                      </a:r>
                      <a:endParaRPr lang="en-US" sz="1400" dirty="0"/>
                    </a:p>
                  </a:txBody>
                  <a:tcPr>
                    <a:solidFill>
                      <a:srgbClr val="CAF2ED"/>
                    </a:solidFill>
                  </a:tcPr>
                </a:tc>
                <a:tc>
                  <a:txBody>
                    <a:bodyPr/>
                    <a:lstStyle/>
                    <a:p>
                      <a:r>
                        <a:rPr lang="fr-FR" sz="1400" dirty="0"/>
                        <a:t>?</a:t>
                      </a:r>
                      <a:endParaRPr lang="en-US" sz="1400" dirty="0"/>
                    </a:p>
                  </a:txBody>
                  <a:tcPr>
                    <a:solidFill>
                      <a:srgbClr val="CAF2ED"/>
                    </a:solidFill>
                  </a:tcPr>
                </a:tc>
                <a:tc>
                  <a:txBody>
                    <a:bodyPr/>
                    <a:lstStyle/>
                    <a:p>
                      <a:r>
                        <a:rPr lang="fr-FR" sz="1400" dirty="0"/>
                        <a:t>64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a:t>Zhang et al. 2011</a:t>
                      </a:r>
                      <a:endParaRPr lang="en-US" sz="1400" dirty="0"/>
                    </a:p>
                  </a:txBody>
                  <a:tcPr>
                    <a:solidFill>
                      <a:srgbClr val="CAF2ED"/>
                    </a:solidFill>
                  </a:tcPr>
                </a:tc>
                <a:extLst>
                  <a:ext uri="{0D108BD9-81ED-4DB2-BD59-A6C34878D82A}">
                    <a16:rowId xmlns:a16="http://schemas.microsoft.com/office/drawing/2014/main" val="2658434307"/>
                  </a:ext>
                </a:extLst>
              </a:tr>
              <a:tr h="912458">
                <a:tc>
                  <a:txBody>
                    <a:bodyPr/>
                    <a:lstStyle/>
                    <a:p>
                      <a:r>
                        <a:rPr lang="fr-FR" sz="1400" i="1" dirty="0" err="1"/>
                        <a:t>Plectranthus</a:t>
                      </a:r>
                      <a:r>
                        <a:rPr lang="fr-FR" sz="1400" i="1" dirty="0"/>
                        <a:t> </a:t>
                      </a:r>
                      <a:r>
                        <a:rPr lang="fr-FR" sz="1400" i="1" dirty="0" err="1"/>
                        <a:t>cylindraceus</a:t>
                      </a:r>
                      <a:r>
                        <a:rPr lang="fr-FR" sz="1400" i="1" dirty="0"/>
                        <a:t> </a:t>
                      </a:r>
                      <a:r>
                        <a:rPr lang="fr-FR" sz="1400" dirty="0" err="1"/>
                        <a:t>Hocst</a:t>
                      </a:r>
                      <a:endParaRPr lang="en-US" sz="1400" dirty="0"/>
                    </a:p>
                  </a:txBody>
                  <a:tcPr>
                    <a:solidFill>
                      <a:srgbClr val="CAF2ED"/>
                    </a:solidFill>
                  </a:tcPr>
                </a:tc>
                <a:tc>
                  <a:txBody>
                    <a:bodyPr/>
                    <a:lstStyle/>
                    <a:p>
                      <a:r>
                        <a:rPr lang="fr-FR" sz="1400" dirty="0" err="1"/>
                        <a:t>Lekeldei</a:t>
                      </a:r>
                      <a:endParaRPr lang="en-US" sz="1400" dirty="0"/>
                    </a:p>
                  </a:txBody>
                  <a:tcPr>
                    <a:solidFill>
                      <a:srgbClr val="CAF2ED"/>
                    </a:solidFill>
                  </a:tcPr>
                </a:tc>
                <a:tc>
                  <a:txBody>
                    <a:bodyPr/>
                    <a:lstStyle/>
                    <a:p>
                      <a:r>
                        <a:rPr lang="fr-FR" sz="1400" dirty="0"/>
                        <a:t>Patchouli alcool</a:t>
                      </a:r>
                    </a:p>
                    <a:p>
                      <a:r>
                        <a:rPr lang="fr-FR" sz="1400" dirty="0"/>
                        <a:t>1,8-cineole</a:t>
                      </a:r>
                      <a:endParaRPr lang="en-US" sz="1400" dirty="0"/>
                    </a:p>
                  </a:txBody>
                  <a:tcPr>
                    <a:solidFill>
                      <a:srgbClr val="CAF2ED"/>
                    </a:solidFill>
                  </a:tcPr>
                </a:tc>
                <a:tc>
                  <a:txBody>
                    <a:bodyPr/>
                    <a:lstStyle/>
                    <a:p>
                      <a:r>
                        <a:rPr lang="fr-FR" sz="1400" dirty="0"/>
                        <a:t>HepG2</a:t>
                      </a:r>
                      <a:endParaRPr lang="en-US" sz="1400" dirty="0"/>
                    </a:p>
                  </a:txBody>
                  <a:tcPr>
                    <a:solidFill>
                      <a:srgbClr val="CAF2ED"/>
                    </a:solidFill>
                  </a:tcPr>
                </a:tc>
                <a:tc>
                  <a:txBody>
                    <a:bodyPr/>
                    <a:lstStyle/>
                    <a:p>
                      <a:r>
                        <a:rPr lang="fr-FR" sz="1400" dirty="0"/>
                        <a:t>4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err="1"/>
                        <a:t>Mothana</a:t>
                      </a:r>
                      <a:r>
                        <a:rPr lang="fr-FR" sz="1400" dirty="0"/>
                        <a:t> et al. 2018</a:t>
                      </a:r>
                      <a:endParaRPr lang="en-US" sz="1400" dirty="0"/>
                    </a:p>
                  </a:txBody>
                  <a:tcPr>
                    <a:solidFill>
                      <a:srgbClr val="CAF2ED"/>
                    </a:solidFill>
                  </a:tcPr>
                </a:tc>
                <a:extLst>
                  <a:ext uri="{0D108BD9-81ED-4DB2-BD59-A6C34878D82A}">
                    <a16:rowId xmlns:a16="http://schemas.microsoft.com/office/drawing/2014/main" val="2330725808"/>
                  </a:ext>
                </a:extLst>
              </a:tr>
            </a:tbl>
          </a:graphicData>
        </a:graphic>
      </p:graphicFrame>
    </p:spTree>
    <p:extLst>
      <p:ext uri="{BB962C8B-B14F-4D97-AF65-F5344CB8AC3E}">
        <p14:creationId xmlns:p14="http://schemas.microsoft.com/office/powerpoint/2010/main" val="3481462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54</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Cancer</a:t>
            </a:r>
            <a:r>
              <a:rPr lang="es-ES" sz="3600" b="1" dirty="0">
                <a:solidFill>
                  <a:srgbClr val="139D8D"/>
                </a:solidFill>
                <a:latin typeface="Century Gothic" panose="020B0502020202020204" pitchFamily="34" charset="0"/>
              </a:rPr>
              <a:t> du </a:t>
            </a:r>
            <a:r>
              <a:rPr lang="es-ES" sz="3600" b="1" dirty="0" err="1">
                <a:solidFill>
                  <a:srgbClr val="139D8D"/>
                </a:solidFill>
                <a:latin typeface="Century Gothic" panose="020B0502020202020204" pitchFamily="34" charset="0"/>
              </a:rPr>
              <a:t>poumon</a:t>
            </a:r>
            <a:r>
              <a:rPr lang="es-ES" sz="3600" b="1" dirty="0">
                <a:solidFill>
                  <a:srgbClr val="139D8D"/>
                </a:solidFill>
                <a:latin typeface="Century Gothic" panose="020B0502020202020204" pitchFamily="34" charset="0"/>
              </a:rPr>
              <a:t> :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589934" y="1747519"/>
          <a:ext cx="8178144" cy="4020815"/>
        </p:xfrm>
        <a:graphic>
          <a:graphicData uri="http://schemas.openxmlformats.org/drawingml/2006/table">
            <a:tbl>
              <a:tblPr firstRow="1" bandRow="1">
                <a:tableStyleId>{5C22544A-7EE6-4342-B048-85BDC9FD1C3A}</a:tableStyleId>
              </a:tblPr>
              <a:tblGrid>
                <a:gridCol w="1543666">
                  <a:extLst>
                    <a:ext uri="{9D8B030D-6E8A-4147-A177-3AD203B41FA5}">
                      <a16:colId xmlns:a16="http://schemas.microsoft.com/office/drawing/2014/main" val="4214208030"/>
                    </a:ext>
                  </a:extLst>
                </a:gridCol>
                <a:gridCol w="1182382">
                  <a:extLst>
                    <a:ext uri="{9D8B030D-6E8A-4147-A177-3AD203B41FA5}">
                      <a16:colId xmlns:a16="http://schemas.microsoft.com/office/drawing/2014/main" val="1206388981"/>
                    </a:ext>
                  </a:extLst>
                </a:gridCol>
                <a:gridCol w="1804658">
                  <a:extLst>
                    <a:ext uri="{9D8B030D-6E8A-4147-A177-3AD203B41FA5}">
                      <a16:colId xmlns:a16="http://schemas.microsoft.com/office/drawing/2014/main" val="2706495112"/>
                    </a:ext>
                  </a:extLst>
                </a:gridCol>
                <a:gridCol w="921390">
                  <a:extLst>
                    <a:ext uri="{9D8B030D-6E8A-4147-A177-3AD203B41FA5}">
                      <a16:colId xmlns:a16="http://schemas.microsoft.com/office/drawing/2014/main" val="3560705745"/>
                    </a:ext>
                  </a:extLst>
                </a:gridCol>
                <a:gridCol w="1363024">
                  <a:extLst>
                    <a:ext uri="{9D8B030D-6E8A-4147-A177-3AD203B41FA5}">
                      <a16:colId xmlns:a16="http://schemas.microsoft.com/office/drawing/2014/main" val="1124646771"/>
                    </a:ext>
                  </a:extLst>
                </a:gridCol>
                <a:gridCol w="1363024">
                  <a:extLst>
                    <a:ext uri="{9D8B030D-6E8A-4147-A177-3AD203B41FA5}">
                      <a16:colId xmlns:a16="http://schemas.microsoft.com/office/drawing/2014/main" val="4224839864"/>
                    </a:ext>
                  </a:extLst>
                </a:gridCol>
              </a:tblGrid>
              <a:tr h="368640">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908975">
                <a:tc>
                  <a:txBody>
                    <a:bodyPr/>
                    <a:lstStyle/>
                    <a:p>
                      <a:r>
                        <a:rPr lang="fr-FR" i="1" dirty="0" err="1"/>
                        <a:t>Nigella</a:t>
                      </a:r>
                      <a:r>
                        <a:rPr lang="fr-FR" i="1" dirty="0"/>
                        <a:t> sativa </a:t>
                      </a:r>
                      <a:r>
                        <a:rPr lang="fr-FR" dirty="0"/>
                        <a:t>L.</a:t>
                      </a:r>
                      <a:endParaRPr lang="en-US" dirty="0"/>
                    </a:p>
                  </a:txBody>
                  <a:tcPr>
                    <a:solidFill>
                      <a:srgbClr val="CAF2ED"/>
                    </a:solidFill>
                  </a:tcPr>
                </a:tc>
                <a:tc>
                  <a:txBody>
                    <a:bodyPr/>
                    <a:lstStyle/>
                    <a:p>
                      <a:r>
                        <a:rPr lang="fr-FR" dirty="0"/>
                        <a:t>Nigelle cultivée</a:t>
                      </a:r>
                      <a:endParaRPr lang="en-US" dirty="0"/>
                    </a:p>
                  </a:txBody>
                  <a:tcPr>
                    <a:solidFill>
                      <a:srgbClr val="CAF2ED"/>
                    </a:solidFill>
                  </a:tcPr>
                </a:tc>
                <a:tc>
                  <a:txBody>
                    <a:bodyPr/>
                    <a:lstStyle/>
                    <a:p>
                      <a:r>
                        <a:rPr lang="en-US" sz="1800" b="0" i="0" kern="1200" dirty="0">
                          <a:solidFill>
                            <a:schemeClr val="dk1"/>
                          </a:solidFill>
                          <a:effectLst/>
                          <a:latin typeface="+mn-lt"/>
                          <a:ea typeface="+mn-ea"/>
                          <a:cs typeface="+mn-cs"/>
                        </a:rPr>
                        <a:t>thymoquinone </a:t>
                      </a:r>
                    </a:p>
                    <a:p>
                      <a:r>
                        <a:rPr lang="en-US" sz="1800" b="0" i="0" kern="1200" dirty="0">
                          <a:solidFill>
                            <a:schemeClr val="dk1"/>
                          </a:solidFill>
                          <a:effectLst/>
                          <a:latin typeface="+mn-lt"/>
                          <a:ea typeface="+mn-ea"/>
                          <a:cs typeface="+mn-cs"/>
                        </a:rPr>
                        <a:t>p-cymene </a:t>
                      </a:r>
                      <a:endParaRPr lang="en-US" dirty="0"/>
                    </a:p>
                  </a:txBody>
                  <a:tcPr>
                    <a:solidFill>
                      <a:srgbClr val="CAF2ED"/>
                    </a:solidFill>
                  </a:tcPr>
                </a:tc>
                <a:tc>
                  <a:txBody>
                    <a:bodyPr/>
                    <a:lstStyle/>
                    <a:p>
                      <a:r>
                        <a:rPr lang="fr-FR" dirty="0"/>
                        <a:t>A-549</a:t>
                      </a:r>
                      <a:endParaRPr lang="en-US" dirty="0"/>
                    </a:p>
                  </a:txBody>
                  <a:tcPr>
                    <a:solidFill>
                      <a:srgbClr val="CAF2ED"/>
                    </a:solidFill>
                  </a:tcPr>
                </a:tc>
                <a:tc>
                  <a:txBody>
                    <a:bodyPr/>
                    <a:lstStyle/>
                    <a:p>
                      <a:r>
                        <a:rPr lang="fr-FR" dirty="0" err="1"/>
                        <a:t>Reuction</a:t>
                      </a:r>
                      <a:r>
                        <a:rPr lang="fr-FR" dirty="0"/>
                        <a:t> viabilité</a:t>
                      </a:r>
                      <a:endParaRPr lang="en-US" dirty="0"/>
                    </a:p>
                  </a:txBody>
                  <a:tcPr>
                    <a:solidFill>
                      <a:srgbClr val="CAF2ED"/>
                    </a:solidFill>
                  </a:tcPr>
                </a:tc>
                <a:tc>
                  <a:txBody>
                    <a:bodyPr/>
                    <a:lstStyle/>
                    <a:p>
                      <a:r>
                        <a:rPr lang="fr-FR" dirty="0"/>
                        <a:t>Al-</a:t>
                      </a:r>
                      <a:r>
                        <a:rPr lang="fr-FR" dirty="0" err="1"/>
                        <a:t>Sheddi</a:t>
                      </a:r>
                      <a:r>
                        <a:rPr lang="fr-FR" dirty="0"/>
                        <a:t> et al. 2014</a:t>
                      </a:r>
                      <a:endParaRPr lang="en-US" dirty="0"/>
                    </a:p>
                  </a:txBody>
                  <a:tcPr>
                    <a:solidFill>
                      <a:srgbClr val="CAF2ED"/>
                    </a:solidFill>
                  </a:tcPr>
                </a:tc>
                <a:extLst>
                  <a:ext uri="{0D108BD9-81ED-4DB2-BD59-A6C34878D82A}">
                    <a16:rowId xmlns:a16="http://schemas.microsoft.com/office/drawing/2014/main" val="486175560"/>
                  </a:ext>
                </a:extLst>
              </a:tr>
              <a:tr h="1181667">
                <a:tc>
                  <a:txBody>
                    <a:bodyPr/>
                    <a:lstStyle/>
                    <a:p>
                      <a:r>
                        <a:rPr lang="fr-FR" i="1" dirty="0" err="1"/>
                        <a:t>Rosmarinus</a:t>
                      </a:r>
                      <a:r>
                        <a:rPr lang="fr-FR" i="1" dirty="0"/>
                        <a:t> </a:t>
                      </a:r>
                      <a:r>
                        <a:rPr lang="fr-FR" i="1" dirty="0" err="1"/>
                        <a:t>officinalis</a:t>
                      </a:r>
                      <a:r>
                        <a:rPr lang="fr-FR" i="1" dirty="0"/>
                        <a:t> </a:t>
                      </a:r>
                      <a:r>
                        <a:rPr lang="fr-FR" dirty="0"/>
                        <a:t>L.</a:t>
                      </a:r>
                      <a:endParaRPr lang="en-US" dirty="0"/>
                    </a:p>
                  </a:txBody>
                  <a:tcPr>
                    <a:solidFill>
                      <a:srgbClr val="CAF2ED"/>
                    </a:solidFill>
                  </a:tcPr>
                </a:tc>
                <a:tc>
                  <a:txBody>
                    <a:bodyPr/>
                    <a:lstStyle/>
                    <a:p>
                      <a:r>
                        <a:rPr lang="fr-FR" dirty="0"/>
                        <a:t>Romarin</a:t>
                      </a:r>
                      <a:endParaRPr lang="en-US" dirty="0"/>
                    </a:p>
                  </a:txBody>
                  <a:tcPr>
                    <a:solidFill>
                      <a:srgbClr val="CAF2ED"/>
                    </a:solidFill>
                  </a:tcPr>
                </a:tc>
                <a:tc>
                  <a:txBody>
                    <a:bodyPr/>
                    <a:lstStyle/>
                    <a:p>
                      <a:r>
                        <a:rPr lang="en-US" sz="1800" b="0" i="0" kern="1200" dirty="0" err="1">
                          <a:solidFill>
                            <a:schemeClr val="dk1"/>
                          </a:solidFill>
                          <a:effectLst/>
                          <a:latin typeface="+mn-lt"/>
                          <a:ea typeface="+mn-ea"/>
                          <a:cs typeface="+mn-cs"/>
                        </a:rPr>
                        <a:t>Camphre</a:t>
                      </a:r>
                      <a:r>
                        <a:rPr lang="en-US" sz="1800" b="0" i="0" kern="1200" dirty="0">
                          <a:solidFill>
                            <a:schemeClr val="dk1"/>
                          </a:solidFill>
                          <a:effectLst/>
                          <a:latin typeface="+mn-lt"/>
                          <a:ea typeface="+mn-ea"/>
                          <a:cs typeface="+mn-cs"/>
                        </a:rPr>
                        <a:t>  Verbenone  Borneol Eucalyptol</a:t>
                      </a:r>
                      <a:endParaRPr lang="en-US" dirty="0"/>
                    </a:p>
                  </a:txBody>
                  <a:tcPr>
                    <a:solidFill>
                      <a:srgbClr val="CAF2ED"/>
                    </a:solidFill>
                  </a:tcPr>
                </a:tc>
                <a:tc>
                  <a:txBody>
                    <a:bodyPr/>
                    <a:lstStyle/>
                    <a:p>
                      <a:r>
                        <a:rPr lang="fr-FR" dirty="0"/>
                        <a:t>A549</a:t>
                      </a:r>
                    </a:p>
                    <a:p>
                      <a:r>
                        <a:rPr lang="fr-FR" dirty="0"/>
                        <a:t>H1299</a:t>
                      </a:r>
                      <a:endParaRPr lang="en-US" dirty="0"/>
                    </a:p>
                  </a:txBody>
                  <a:tcPr>
                    <a:solidFill>
                      <a:srgbClr val="CAF2ED"/>
                    </a:solidFill>
                  </a:tcPr>
                </a:tc>
                <a:tc>
                  <a:txBody>
                    <a:bodyPr/>
                    <a:lstStyle/>
                    <a:p>
                      <a:r>
                        <a:rPr lang="fr-FR" dirty="0"/>
                        <a:t>4-7 </a:t>
                      </a:r>
                      <a:r>
                        <a:rPr lang="fr-FR" sz="1800" baseline="0" dirty="0"/>
                        <a:t>µg/</a:t>
                      </a:r>
                      <a:r>
                        <a:rPr lang="fr-FR" sz="1800" baseline="0" dirty="0" err="1"/>
                        <a:t>mL</a:t>
                      </a:r>
                      <a:endParaRPr lang="en-US" dirty="0"/>
                    </a:p>
                  </a:txBody>
                  <a:tcPr>
                    <a:solidFill>
                      <a:srgbClr val="CAF2ED"/>
                    </a:solidFill>
                  </a:tcPr>
                </a:tc>
                <a:tc>
                  <a:txBody>
                    <a:bodyPr/>
                    <a:lstStyle/>
                    <a:p>
                      <a:r>
                        <a:rPr lang="fr-FR" dirty="0" err="1"/>
                        <a:t>Gezici</a:t>
                      </a:r>
                      <a:r>
                        <a:rPr lang="fr-FR" dirty="0"/>
                        <a:t> et al. 2017</a:t>
                      </a:r>
                      <a:endParaRPr lang="en-US" dirty="0"/>
                    </a:p>
                  </a:txBody>
                  <a:tcPr>
                    <a:solidFill>
                      <a:srgbClr val="CAF2ED"/>
                    </a:solidFill>
                  </a:tcPr>
                </a:tc>
                <a:extLst>
                  <a:ext uri="{0D108BD9-81ED-4DB2-BD59-A6C34878D82A}">
                    <a16:rowId xmlns:a16="http://schemas.microsoft.com/office/drawing/2014/main" val="2202431930"/>
                  </a:ext>
                </a:extLst>
              </a:tr>
              <a:tr h="368640">
                <a:tc>
                  <a:txBody>
                    <a:bodyPr/>
                    <a:lstStyle/>
                    <a:p>
                      <a:r>
                        <a:rPr lang="fr-FR" i="1" dirty="0" err="1"/>
                        <a:t>Tridax</a:t>
                      </a:r>
                      <a:r>
                        <a:rPr lang="fr-FR" i="1" dirty="0"/>
                        <a:t> </a:t>
                      </a:r>
                      <a:r>
                        <a:rPr lang="fr-FR" i="1" dirty="0" err="1"/>
                        <a:t>procumbens</a:t>
                      </a:r>
                      <a:r>
                        <a:rPr lang="fr-FR" i="1" dirty="0"/>
                        <a:t> </a:t>
                      </a:r>
                      <a:r>
                        <a:rPr lang="fr-FR" dirty="0"/>
                        <a:t>L.</a:t>
                      </a:r>
                      <a:endParaRPr lang="en-US" dirty="0"/>
                    </a:p>
                  </a:txBody>
                  <a:tcPr>
                    <a:solidFill>
                      <a:srgbClr val="CAF2ED"/>
                    </a:solidFill>
                  </a:tcPr>
                </a:tc>
                <a:tc>
                  <a:txBody>
                    <a:bodyPr/>
                    <a:lstStyle/>
                    <a:p>
                      <a:r>
                        <a:rPr lang="fr-FR" dirty="0" err="1"/>
                        <a:t>Agatabi</a:t>
                      </a:r>
                      <a:endParaRPr lang="en-US" dirty="0"/>
                    </a:p>
                  </a:txBody>
                  <a:tcPr>
                    <a:solidFill>
                      <a:srgbClr val="CAF2ED"/>
                    </a:solidFill>
                  </a:tcPr>
                </a:tc>
                <a:tc>
                  <a:txBody>
                    <a:bodyPr/>
                    <a:lstStyle/>
                    <a:p>
                      <a:r>
                        <a:rPr lang="en-US" dirty="0"/>
                        <a:t>p-cymene </a:t>
                      </a:r>
                    </a:p>
                    <a:p>
                      <a:r>
                        <a:rPr lang="el-GR" dirty="0"/>
                        <a:t>β-</a:t>
                      </a:r>
                      <a:r>
                        <a:rPr lang="en-US" dirty="0"/>
                        <a:t>caryophyllene </a:t>
                      </a:r>
                    </a:p>
                    <a:p>
                      <a:r>
                        <a:rPr lang="el-GR" dirty="0"/>
                        <a:t>β-</a:t>
                      </a:r>
                      <a:r>
                        <a:rPr lang="en-US" dirty="0"/>
                        <a:t>selinene </a:t>
                      </a:r>
                    </a:p>
                  </a:txBody>
                  <a:tcPr>
                    <a:solidFill>
                      <a:srgbClr val="CAF2ED"/>
                    </a:solidFill>
                  </a:tcPr>
                </a:tc>
                <a:tc>
                  <a:txBody>
                    <a:bodyPr/>
                    <a:lstStyle/>
                    <a:p>
                      <a:r>
                        <a:rPr lang="fr-FR" dirty="0"/>
                        <a:t>B16F-10 </a:t>
                      </a:r>
                      <a:r>
                        <a:rPr lang="fr-FR" dirty="0" err="1"/>
                        <a:t>ds</a:t>
                      </a:r>
                      <a:r>
                        <a:rPr lang="fr-FR" dirty="0"/>
                        <a:t> souris </a:t>
                      </a:r>
                      <a:endParaRPr lang="en-US" dirty="0"/>
                    </a:p>
                  </a:txBody>
                  <a:tcPr>
                    <a:solidFill>
                      <a:srgbClr val="CAF2ED"/>
                    </a:solidFill>
                  </a:tcPr>
                </a:tc>
                <a:tc>
                  <a:txBody>
                    <a:bodyPr/>
                    <a:lstStyle/>
                    <a:p>
                      <a:r>
                        <a:rPr lang="fr-FR" dirty="0"/>
                        <a:t>71 % réduction &lt;&gt; témoin</a:t>
                      </a:r>
                      <a:endParaRPr lang="en-US" dirty="0"/>
                    </a:p>
                  </a:txBody>
                  <a:tcPr>
                    <a:solidFill>
                      <a:srgbClr val="CAF2ED"/>
                    </a:solidFill>
                  </a:tcPr>
                </a:tc>
                <a:tc>
                  <a:txBody>
                    <a:bodyPr/>
                    <a:lstStyle/>
                    <a:p>
                      <a:r>
                        <a:rPr lang="fr-FR" dirty="0" err="1"/>
                        <a:t>Majamalai</a:t>
                      </a:r>
                      <a:r>
                        <a:rPr lang="fr-FR" dirty="0"/>
                        <a:t> et al. 2012</a:t>
                      </a:r>
                      <a:endParaRPr lang="en-US" dirty="0"/>
                    </a:p>
                  </a:txBody>
                  <a:tcPr>
                    <a:solidFill>
                      <a:srgbClr val="CAF2ED"/>
                    </a:solidFill>
                  </a:tcPr>
                </a:tc>
                <a:extLst>
                  <a:ext uri="{0D108BD9-81ED-4DB2-BD59-A6C34878D82A}">
                    <a16:rowId xmlns:a16="http://schemas.microsoft.com/office/drawing/2014/main" val="2658434307"/>
                  </a:ext>
                </a:extLst>
              </a:tr>
              <a:tr h="368640">
                <a:tc>
                  <a:txBody>
                    <a:bodyPr/>
                    <a:lstStyle/>
                    <a:p>
                      <a:r>
                        <a:rPr lang="fr-FR" dirty="0"/>
                        <a:t>Citrus X </a:t>
                      </a:r>
                      <a:r>
                        <a:rPr lang="fr-FR" dirty="0" err="1"/>
                        <a:t>Sinensis</a:t>
                      </a:r>
                      <a:endParaRPr lang="en-US" dirty="0"/>
                    </a:p>
                  </a:txBody>
                  <a:tcPr>
                    <a:solidFill>
                      <a:srgbClr val="CAF2ED"/>
                    </a:solidFill>
                  </a:tcPr>
                </a:tc>
                <a:tc>
                  <a:txBody>
                    <a:bodyPr/>
                    <a:lstStyle/>
                    <a:p>
                      <a:r>
                        <a:rPr lang="fr-FR" dirty="0"/>
                        <a:t>Orange navel</a:t>
                      </a:r>
                      <a:endParaRPr lang="en-US" dirty="0"/>
                    </a:p>
                  </a:txBody>
                  <a:tcPr>
                    <a:solidFill>
                      <a:srgbClr val="CAF2ED"/>
                    </a:solidFill>
                  </a:tcPr>
                </a:tc>
                <a:tc>
                  <a:txBody>
                    <a:bodyPr/>
                    <a:lstStyle/>
                    <a:p>
                      <a:r>
                        <a:rPr lang="fr-FR" dirty="0"/>
                        <a:t>Limonène</a:t>
                      </a:r>
                      <a:endParaRPr lang="en-US" dirty="0"/>
                    </a:p>
                  </a:txBody>
                  <a:tcPr>
                    <a:solidFill>
                      <a:srgbClr val="CAF2ED"/>
                    </a:solidFill>
                  </a:tcPr>
                </a:tc>
                <a:tc>
                  <a:txBody>
                    <a:bodyPr/>
                    <a:lstStyle/>
                    <a:p>
                      <a:r>
                        <a:rPr lang="fr-FR" dirty="0"/>
                        <a:t>A549</a:t>
                      </a:r>
                      <a:endParaRPr lang="en-US" dirty="0"/>
                    </a:p>
                  </a:txBody>
                  <a:tcPr>
                    <a:solidFill>
                      <a:srgbClr val="CAF2ED"/>
                    </a:solidFill>
                  </a:tcPr>
                </a:tc>
                <a:tc>
                  <a:txBody>
                    <a:bodyPr/>
                    <a:lstStyle/>
                    <a:p>
                      <a:r>
                        <a:rPr lang="fr-FR" dirty="0"/>
                        <a:t>?</a:t>
                      </a:r>
                      <a:endParaRPr lang="en-US" dirty="0"/>
                    </a:p>
                  </a:txBody>
                  <a:tcPr>
                    <a:solidFill>
                      <a:srgbClr val="CAF2ED"/>
                    </a:solidFill>
                  </a:tcPr>
                </a:tc>
                <a:tc>
                  <a:txBody>
                    <a:bodyPr/>
                    <a:lstStyle/>
                    <a:p>
                      <a:r>
                        <a:rPr lang="fr-FR" dirty="0"/>
                        <a:t>Yang et al. 2017</a:t>
                      </a:r>
                      <a:endParaRPr lang="en-US" dirty="0"/>
                    </a:p>
                  </a:txBody>
                  <a:tcPr>
                    <a:solidFill>
                      <a:srgbClr val="CAF2ED"/>
                    </a:solidFill>
                  </a:tcPr>
                </a:tc>
                <a:extLst>
                  <a:ext uri="{0D108BD9-81ED-4DB2-BD59-A6C34878D82A}">
                    <a16:rowId xmlns:a16="http://schemas.microsoft.com/office/drawing/2014/main" val="2330725808"/>
                  </a:ext>
                </a:extLst>
              </a:tr>
            </a:tbl>
          </a:graphicData>
        </a:graphic>
      </p:graphicFrame>
    </p:spTree>
    <p:extLst>
      <p:ext uri="{BB962C8B-B14F-4D97-AF65-F5344CB8AC3E}">
        <p14:creationId xmlns:p14="http://schemas.microsoft.com/office/powerpoint/2010/main" val="1720444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55</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Cancer</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colorectal</a:t>
            </a:r>
            <a:r>
              <a:rPr lang="es-ES" sz="3600" b="1" dirty="0">
                <a:solidFill>
                  <a:srgbClr val="139D8D"/>
                </a:solidFill>
                <a:latin typeface="Century Gothic" panose="020B0502020202020204" pitchFamily="34" charset="0"/>
              </a:rPr>
              <a:t> :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506896" y="1715241"/>
          <a:ext cx="8385894" cy="4363720"/>
        </p:xfrm>
        <a:graphic>
          <a:graphicData uri="http://schemas.openxmlformats.org/drawingml/2006/table">
            <a:tbl>
              <a:tblPr firstRow="1" bandRow="1">
                <a:tableStyleId>{5C22544A-7EE6-4342-B048-85BDC9FD1C3A}</a:tableStyleId>
              </a:tblPr>
              <a:tblGrid>
                <a:gridCol w="1474754">
                  <a:extLst>
                    <a:ext uri="{9D8B030D-6E8A-4147-A177-3AD203B41FA5}">
                      <a16:colId xmlns:a16="http://schemas.microsoft.com/office/drawing/2014/main" val="4214208030"/>
                    </a:ext>
                  </a:extLst>
                </a:gridCol>
                <a:gridCol w="1039846">
                  <a:extLst>
                    <a:ext uri="{9D8B030D-6E8A-4147-A177-3AD203B41FA5}">
                      <a16:colId xmlns:a16="http://schemas.microsoft.com/office/drawing/2014/main" val="1206388981"/>
                    </a:ext>
                  </a:extLst>
                </a:gridCol>
                <a:gridCol w="1724610">
                  <a:extLst>
                    <a:ext uri="{9D8B030D-6E8A-4147-A177-3AD203B41FA5}">
                      <a16:colId xmlns:a16="http://schemas.microsoft.com/office/drawing/2014/main" val="2706495112"/>
                    </a:ext>
                  </a:extLst>
                </a:gridCol>
                <a:gridCol w="1382228">
                  <a:extLst>
                    <a:ext uri="{9D8B030D-6E8A-4147-A177-3AD203B41FA5}">
                      <a16:colId xmlns:a16="http://schemas.microsoft.com/office/drawing/2014/main" val="3560705745"/>
                    </a:ext>
                  </a:extLst>
                </a:gridCol>
                <a:gridCol w="1382228">
                  <a:extLst>
                    <a:ext uri="{9D8B030D-6E8A-4147-A177-3AD203B41FA5}">
                      <a16:colId xmlns:a16="http://schemas.microsoft.com/office/drawing/2014/main" val="1124646771"/>
                    </a:ext>
                  </a:extLst>
                </a:gridCol>
                <a:gridCol w="1382228">
                  <a:extLst>
                    <a:ext uri="{9D8B030D-6E8A-4147-A177-3AD203B41FA5}">
                      <a16:colId xmlns:a16="http://schemas.microsoft.com/office/drawing/2014/main" val="4224839864"/>
                    </a:ext>
                  </a:extLst>
                </a:gridCol>
              </a:tblGrid>
              <a:tr h="370840">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370840">
                <a:tc>
                  <a:txBody>
                    <a:bodyPr/>
                    <a:lstStyle/>
                    <a:p>
                      <a:r>
                        <a:rPr lang="fr-FR" sz="1400" i="1" dirty="0" err="1"/>
                        <a:t>Melaleuca</a:t>
                      </a:r>
                      <a:r>
                        <a:rPr lang="fr-FR" sz="1400" i="1" dirty="0"/>
                        <a:t> </a:t>
                      </a:r>
                      <a:r>
                        <a:rPr lang="fr-FR" sz="1400" i="1" dirty="0" err="1"/>
                        <a:t>alternifolia</a:t>
                      </a:r>
                      <a:r>
                        <a:rPr lang="fr-FR" sz="1400" i="1" dirty="0"/>
                        <a:t> </a:t>
                      </a:r>
                      <a:r>
                        <a:rPr lang="fr-FR" sz="1400" dirty="0" err="1"/>
                        <a:t>Cheel</a:t>
                      </a:r>
                      <a:endParaRPr lang="en-US" sz="1400" dirty="0"/>
                    </a:p>
                  </a:txBody>
                  <a:tcPr>
                    <a:solidFill>
                      <a:srgbClr val="CAF2ED"/>
                    </a:solidFill>
                  </a:tcPr>
                </a:tc>
                <a:tc>
                  <a:txBody>
                    <a:bodyPr/>
                    <a:lstStyle/>
                    <a:p>
                      <a:r>
                        <a:rPr lang="fr-FR" sz="1400" dirty="0"/>
                        <a:t>Tea </a:t>
                      </a:r>
                      <a:r>
                        <a:rPr lang="fr-FR" sz="1400" dirty="0" err="1"/>
                        <a:t>tree</a:t>
                      </a:r>
                      <a:endParaRPr lang="en-US" sz="1400" dirty="0"/>
                    </a:p>
                  </a:txBody>
                  <a:tcPr>
                    <a:solidFill>
                      <a:srgbClr val="CAF2ED"/>
                    </a:solidFill>
                  </a:tcPr>
                </a:tc>
                <a:tc>
                  <a:txBody>
                    <a:bodyPr/>
                    <a:lstStyle/>
                    <a:p>
                      <a:r>
                        <a:rPr lang="fr-FR" sz="1400" dirty="0"/>
                        <a:t>Terpinen-4-ol</a:t>
                      </a:r>
                      <a:endParaRPr lang="en-US" sz="1400" dirty="0"/>
                    </a:p>
                  </a:txBody>
                  <a:tcPr>
                    <a:solidFill>
                      <a:srgbClr val="CAF2ED"/>
                    </a:solidFill>
                  </a:tcPr>
                </a:tc>
                <a:tc>
                  <a:txBody>
                    <a:bodyPr/>
                    <a:lstStyle/>
                    <a:p>
                      <a:r>
                        <a:rPr lang="fr-FR" sz="1400" dirty="0"/>
                        <a:t>HCT116</a:t>
                      </a:r>
                    </a:p>
                    <a:p>
                      <a:r>
                        <a:rPr lang="fr-FR" sz="1400" dirty="0" err="1"/>
                        <a:t>xenogreffe</a:t>
                      </a:r>
                      <a:endParaRPr lang="en-US" sz="1400" dirty="0"/>
                    </a:p>
                  </a:txBody>
                  <a:tcPr>
                    <a:solidFill>
                      <a:srgbClr val="CAF2ED"/>
                    </a:solidFill>
                  </a:tcPr>
                </a:tc>
                <a:tc>
                  <a:txBody>
                    <a:bodyPr/>
                    <a:lstStyle/>
                    <a:p>
                      <a:r>
                        <a:rPr lang="fr-FR" sz="1400" dirty="0"/>
                        <a:t>Diminution tumeur</a:t>
                      </a:r>
                    </a:p>
                    <a:p>
                      <a:r>
                        <a:rPr lang="fr-FR" sz="1400" dirty="0"/>
                        <a:t>Pas de dégâts aux cellules non tumorales</a:t>
                      </a:r>
                      <a:endParaRPr lang="en-US" sz="1400" dirty="0"/>
                    </a:p>
                  </a:txBody>
                  <a:tcPr>
                    <a:solidFill>
                      <a:srgbClr val="CAF2ED"/>
                    </a:solidFill>
                  </a:tcPr>
                </a:tc>
                <a:tc>
                  <a:txBody>
                    <a:bodyPr/>
                    <a:lstStyle/>
                    <a:p>
                      <a:r>
                        <a:rPr lang="fr-FR" sz="1400" dirty="0" err="1"/>
                        <a:t>Nakayama</a:t>
                      </a:r>
                      <a:r>
                        <a:rPr lang="fr-FR" sz="1400" dirty="0"/>
                        <a:t> 2017</a:t>
                      </a:r>
                      <a:endParaRPr lang="en-US" sz="1400" dirty="0"/>
                    </a:p>
                  </a:txBody>
                  <a:tcPr>
                    <a:solidFill>
                      <a:srgbClr val="CAF2ED"/>
                    </a:solidFill>
                  </a:tcPr>
                </a:tc>
                <a:extLst>
                  <a:ext uri="{0D108BD9-81ED-4DB2-BD59-A6C34878D82A}">
                    <a16:rowId xmlns:a16="http://schemas.microsoft.com/office/drawing/2014/main" val="486175560"/>
                  </a:ext>
                </a:extLst>
              </a:tr>
              <a:tr h="370840">
                <a:tc>
                  <a:txBody>
                    <a:bodyPr/>
                    <a:lstStyle/>
                    <a:p>
                      <a:r>
                        <a:rPr lang="fr-FR" sz="1400" i="1" dirty="0"/>
                        <a:t>Piper </a:t>
                      </a:r>
                      <a:r>
                        <a:rPr lang="fr-FR" sz="1400" i="1" dirty="0" err="1"/>
                        <a:t>aequale</a:t>
                      </a:r>
                      <a:r>
                        <a:rPr lang="fr-FR" sz="1400" i="1" dirty="0"/>
                        <a:t> </a:t>
                      </a:r>
                      <a:r>
                        <a:rPr lang="fr-FR" sz="1400" dirty="0"/>
                        <a:t>L. </a:t>
                      </a:r>
                      <a:endParaRPr lang="en-US" sz="1400" dirty="0"/>
                    </a:p>
                  </a:txBody>
                  <a:tcPr>
                    <a:solidFill>
                      <a:srgbClr val="CAF2ED"/>
                    </a:solidFill>
                  </a:tcPr>
                </a:tc>
                <a:tc>
                  <a:txBody>
                    <a:bodyPr/>
                    <a:lstStyle/>
                    <a:p>
                      <a:r>
                        <a:rPr lang="fr-FR" sz="1400" dirty="0"/>
                        <a:t>Poivrier</a:t>
                      </a:r>
                      <a:endParaRPr lang="en-US" sz="1400" dirty="0"/>
                    </a:p>
                  </a:txBody>
                  <a:tcPr>
                    <a:solidFill>
                      <a:srgbClr val="CAF2ED"/>
                    </a:solidFill>
                  </a:tcPr>
                </a:tc>
                <a:tc>
                  <a:txBody>
                    <a:bodyPr/>
                    <a:lstStyle/>
                    <a:p>
                      <a:r>
                        <a:rPr lang="el-GR" sz="1400" dirty="0"/>
                        <a:t>δ</a:t>
                      </a:r>
                      <a:r>
                        <a:rPr lang="fr-FR" sz="1400" dirty="0"/>
                        <a:t>-</a:t>
                      </a:r>
                      <a:r>
                        <a:rPr lang="fr-FR" sz="1400" dirty="0" err="1"/>
                        <a:t>élémène</a:t>
                      </a:r>
                      <a:endParaRPr lang="fr-FR" sz="1400" dirty="0"/>
                    </a:p>
                    <a:p>
                      <a:r>
                        <a:rPr lang="el-GR" sz="1400" dirty="0"/>
                        <a:t>β</a:t>
                      </a:r>
                      <a:r>
                        <a:rPr lang="fr-FR" sz="1400" dirty="0"/>
                        <a:t>-pinène</a:t>
                      </a:r>
                    </a:p>
                    <a:p>
                      <a:r>
                        <a:rPr lang="el-GR" sz="1400" dirty="0"/>
                        <a:t>α</a:t>
                      </a:r>
                      <a:r>
                        <a:rPr lang="fr-FR" sz="1400" dirty="0"/>
                        <a:t>-pinène</a:t>
                      </a:r>
                    </a:p>
                    <a:p>
                      <a:endParaRPr lang="en-US" sz="1400" dirty="0"/>
                    </a:p>
                  </a:txBody>
                  <a:tcPr>
                    <a:solidFill>
                      <a:srgbClr val="CAF2ED"/>
                    </a:solidFill>
                  </a:tcPr>
                </a:tc>
                <a:tc>
                  <a:txBody>
                    <a:bodyPr/>
                    <a:lstStyle/>
                    <a:p>
                      <a:r>
                        <a:rPr lang="fr-FR" sz="1400" dirty="0"/>
                        <a:t>HCT116</a:t>
                      </a:r>
                      <a:endParaRPr lang="en-US" sz="1400" dirty="0"/>
                    </a:p>
                  </a:txBody>
                  <a:tcPr>
                    <a:solidFill>
                      <a:srgbClr val="CAF2ED"/>
                    </a:solidFill>
                  </a:tcPr>
                </a:tc>
                <a:tc>
                  <a:txBody>
                    <a:bodyPr/>
                    <a:lstStyle/>
                    <a:p>
                      <a:r>
                        <a:rPr lang="fr-FR" sz="1400" dirty="0"/>
                        <a:t>8,7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a:t>Da Silva et al. 2017</a:t>
                      </a:r>
                      <a:endParaRPr lang="en-US" sz="1400" dirty="0"/>
                    </a:p>
                  </a:txBody>
                  <a:tcPr>
                    <a:solidFill>
                      <a:srgbClr val="CAF2ED"/>
                    </a:solidFill>
                  </a:tcPr>
                </a:tc>
                <a:extLst>
                  <a:ext uri="{0D108BD9-81ED-4DB2-BD59-A6C34878D82A}">
                    <a16:rowId xmlns:a16="http://schemas.microsoft.com/office/drawing/2014/main" val="2202431930"/>
                  </a:ext>
                </a:extLst>
              </a:tr>
              <a:tr h="370840">
                <a:tc>
                  <a:txBody>
                    <a:bodyPr/>
                    <a:lstStyle/>
                    <a:p>
                      <a:r>
                        <a:rPr lang="fr-FR" sz="1400" i="1" dirty="0" err="1"/>
                        <a:t>Euphorbia</a:t>
                      </a:r>
                      <a:r>
                        <a:rPr lang="fr-FR" sz="1400" i="1" dirty="0"/>
                        <a:t> </a:t>
                      </a:r>
                      <a:r>
                        <a:rPr lang="fr-FR" sz="1400" i="1" dirty="0" err="1"/>
                        <a:t>macrorrhiza</a:t>
                      </a:r>
                      <a:r>
                        <a:rPr lang="fr-FR" sz="1400" i="1" dirty="0"/>
                        <a:t> </a:t>
                      </a:r>
                      <a:r>
                        <a:rPr lang="fr-FR" sz="1400" dirty="0"/>
                        <a:t>Mey (root)</a:t>
                      </a:r>
                      <a:endParaRPr lang="en-US" sz="1400" dirty="0"/>
                    </a:p>
                  </a:txBody>
                  <a:tcPr>
                    <a:solidFill>
                      <a:srgbClr val="CAF2ED"/>
                    </a:solidFill>
                  </a:tcPr>
                </a:tc>
                <a:tc>
                  <a:txBody>
                    <a:bodyPr/>
                    <a:lstStyle/>
                    <a:p>
                      <a:r>
                        <a:rPr lang="fr-FR" sz="1400" dirty="0"/>
                        <a:t>?</a:t>
                      </a:r>
                      <a:endParaRPr lang="en-US" sz="1400" dirty="0"/>
                    </a:p>
                  </a:txBody>
                  <a:tcPr>
                    <a:solidFill>
                      <a:srgbClr val="CAF2ED"/>
                    </a:solidFill>
                  </a:tcPr>
                </a:tc>
                <a:tc>
                  <a:txBody>
                    <a:bodyPr/>
                    <a:lstStyle/>
                    <a:p>
                      <a:r>
                        <a:rPr lang="fr-FR" sz="1400" dirty="0" err="1"/>
                        <a:t>Acorenone</a:t>
                      </a:r>
                      <a:r>
                        <a:rPr lang="fr-FR" sz="1400" dirty="0"/>
                        <a:t> B</a:t>
                      </a:r>
                    </a:p>
                    <a:p>
                      <a:r>
                        <a:rPr lang="fr-FR" sz="1400" dirty="0" err="1"/>
                        <a:t>Cycloisosativène</a:t>
                      </a:r>
                      <a:endParaRPr lang="fr-FR" sz="1400" dirty="0"/>
                    </a:p>
                    <a:p>
                      <a:r>
                        <a:rPr lang="fr-FR" sz="1400" dirty="0" err="1"/>
                        <a:t>Copaène</a:t>
                      </a:r>
                      <a:endParaRPr lang="en-US" sz="1400" dirty="0"/>
                    </a:p>
                  </a:txBody>
                  <a:tcPr>
                    <a:solidFill>
                      <a:srgbClr val="CAF2ED"/>
                    </a:solidFill>
                  </a:tcPr>
                </a:tc>
                <a:tc>
                  <a:txBody>
                    <a:bodyPr/>
                    <a:lstStyle/>
                    <a:p>
                      <a:r>
                        <a:rPr lang="fr-FR" sz="1400" dirty="0"/>
                        <a:t>Caco-2 </a:t>
                      </a:r>
                      <a:r>
                        <a:rPr lang="fr-FR" sz="1400" dirty="0" err="1"/>
                        <a:t>cells</a:t>
                      </a:r>
                      <a:endParaRPr lang="en-US" sz="1400" dirty="0"/>
                    </a:p>
                  </a:txBody>
                  <a:tcPr>
                    <a:solidFill>
                      <a:srgbClr val="CAF2ED"/>
                    </a:solidFill>
                  </a:tcPr>
                </a:tc>
                <a:tc>
                  <a:txBody>
                    <a:bodyPr/>
                    <a:lstStyle/>
                    <a:p>
                      <a:r>
                        <a:rPr lang="fr-FR" sz="1400" dirty="0"/>
                        <a:t>11,9 </a:t>
                      </a:r>
                      <a:r>
                        <a:rPr lang="fr-FR" sz="1400" baseline="0" dirty="0"/>
                        <a:t>µg/</a:t>
                      </a:r>
                      <a:r>
                        <a:rPr lang="fr-FR" sz="1400" baseline="0" dirty="0" err="1"/>
                        <a:t>mL</a:t>
                      </a:r>
                      <a:endParaRPr lang="en-US" sz="1400" dirty="0"/>
                    </a:p>
                  </a:txBody>
                  <a:tcPr>
                    <a:solidFill>
                      <a:srgbClr val="CAF2ED"/>
                    </a:solidFill>
                  </a:tcPr>
                </a:tc>
                <a:tc>
                  <a:txBody>
                    <a:bodyPr/>
                    <a:lstStyle/>
                    <a:p>
                      <a:r>
                        <a:rPr lang="fr-FR" sz="1400" dirty="0"/>
                        <a:t>Lin et al. 2012</a:t>
                      </a:r>
                      <a:endParaRPr lang="en-US" sz="1400" dirty="0"/>
                    </a:p>
                  </a:txBody>
                  <a:tcPr>
                    <a:solidFill>
                      <a:srgbClr val="CAF2ED"/>
                    </a:solidFill>
                  </a:tcPr>
                </a:tc>
                <a:extLst>
                  <a:ext uri="{0D108BD9-81ED-4DB2-BD59-A6C34878D82A}">
                    <a16:rowId xmlns:a16="http://schemas.microsoft.com/office/drawing/2014/main" val="2658434307"/>
                  </a:ext>
                </a:extLst>
              </a:tr>
              <a:tr h="370840">
                <a:tc>
                  <a:txBody>
                    <a:bodyPr/>
                    <a:lstStyle/>
                    <a:p>
                      <a:r>
                        <a:rPr lang="fr-FR" sz="1400" i="1" dirty="0"/>
                        <a:t>Pinus </a:t>
                      </a:r>
                      <a:r>
                        <a:rPr lang="fr-FR" sz="1400" i="1" dirty="0" err="1"/>
                        <a:t>koraiensis</a:t>
                      </a:r>
                      <a:r>
                        <a:rPr lang="fr-FR" sz="1400" i="1" dirty="0"/>
                        <a:t> </a:t>
                      </a:r>
                      <a:r>
                        <a:rPr lang="fr-FR" sz="1400" dirty="0" err="1"/>
                        <a:t>Sieb</a:t>
                      </a:r>
                      <a:r>
                        <a:rPr lang="fr-FR" sz="1400" dirty="0"/>
                        <a:t>.</a:t>
                      </a:r>
                      <a:endParaRPr lang="en-US" sz="1400" dirty="0"/>
                    </a:p>
                  </a:txBody>
                  <a:tcPr>
                    <a:solidFill>
                      <a:srgbClr val="CAF2ED"/>
                    </a:solidFill>
                  </a:tcPr>
                </a:tc>
                <a:tc>
                  <a:txBody>
                    <a:bodyPr/>
                    <a:lstStyle/>
                    <a:p>
                      <a:r>
                        <a:rPr lang="fr-FR" sz="1400" dirty="0"/>
                        <a:t>Pin de Corée</a:t>
                      </a:r>
                      <a:endParaRPr lang="en-US" sz="1400" dirty="0"/>
                    </a:p>
                  </a:txBody>
                  <a:tcPr>
                    <a:solidFill>
                      <a:srgbClr val="CAF2ED"/>
                    </a:solidFill>
                  </a:tcPr>
                </a:tc>
                <a:tc>
                  <a:txBody>
                    <a:bodyPr/>
                    <a:lstStyle/>
                    <a:p>
                      <a:r>
                        <a:rPr lang="fr-FR" sz="1400" dirty="0"/>
                        <a:t>Camphène</a:t>
                      </a:r>
                    </a:p>
                    <a:p>
                      <a:r>
                        <a:rPr lang="fr-FR" sz="1400" dirty="0"/>
                        <a:t>Limonène</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α</a:t>
                      </a:r>
                      <a:r>
                        <a:rPr lang="fr-FR" sz="1400" dirty="0"/>
                        <a:t>-pinène</a:t>
                      </a:r>
                    </a:p>
                    <a:p>
                      <a:r>
                        <a:rPr lang="fr-FR" sz="1400" dirty="0"/>
                        <a:t>Bornéol</a:t>
                      </a:r>
                    </a:p>
                    <a:p>
                      <a:endParaRPr lang="en-US" sz="1400" dirty="0"/>
                    </a:p>
                  </a:txBody>
                  <a:tcPr>
                    <a:solidFill>
                      <a:srgbClr val="CAF2ED"/>
                    </a:solidFill>
                  </a:tcPr>
                </a:tc>
                <a:tc>
                  <a:txBody>
                    <a:bodyPr/>
                    <a:lstStyle/>
                    <a:p>
                      <a:r>
                        <a:rPr lang="fr-FR" sz="1400" dirty="0"/>
                        <a:t>HCT116</a:t>
                      </a:r>
                      <a:endParaRPr lang="en-US" sz="1400" dirty="0"/>
                    </a:p>
                  </a:txBody>
                  <a:tcPr>
                    <a:solidFill>
                      <a:srgbClr val="CAF2ED"/>
                    </a:solidFill>
                  </a:tcPr>
                </a:tc>
                <a:tc>
                  <a:txBody>
                    <a:bodyPr/>
                    <a:lstStyle/>
                    <a:p>
                      <a:r>
                        <a:rPr lang="fr-FR" sz="1400" dirty="0"/>
                        <a:t>Prolifération </a:t>
                      </a:r>
                      <a:r>
                        <a:rPr lang="fr-FR" sz="1400" dirty="0" err="1"/>
                        <a:t>cellulaireréduite</a:t>
                      </a:r>
                      <a:endParaRPr lang="fr-FR" sz="1400" dirty="0"/>
                    </a:p>
                    <a:p>
                      <a:r>
                        <a:rPr lang="fr-FR" sz="1400" dirty="0"/>
                        <a:t>Pas d’effet sur cellules saines</a:t>
                      </a:r>
                      <a:endParaRPr lang="en-US" sz="1400" dirty="0"/>
                    </a:p>
                  </a:txBody>
                  <a:tcPr>
                    <a:solidFill>
                      <a:srgbClr val="CAF2ED"/>
                    </a:solidFill>
                  </a:tcPr>
                </a:tc>
                <a:tc>
                  <a:txBody>
                    <a:bodyPr/>
                    <a:lstStyle/>
                    <a:p>
                      <a:r>
                        <a:rPr lang="fr-FR" sz="1400" dirty="0"/>
                        <a:t>Cho et al. 2014</a:t>
                      </a:r>
                      <a:endParaRPr lang="en-US" sz="1400" dirty="0"/>
                    </a:p>
                  </a:txBody>
                  <a:tcPr>
                    <a:solidFill>
                      <a:srgbClr val="CAF2ED"/>
                    </a:solidFill>
                  </a:tcPr>
                </a:tc>
                <a:extLst>
                  <a:ext uri="{0D108BD9-81ED-4DB2-BD59-A6C34878D82A}">
                    <a16:rowId xmlns:a16="http://schemas.microsoft.com/office/drawing/2014/main" val="2330725808"/>
                  </a:ext>
                </a:extLst>
              </a:tr>
            </a:tbl>
          </a:graphicData>
        </a:graphic>
      </p:graphicFrame>
    </p:spTree>
    <p:extLst>
      <p:ext uri="{BB962C8B-B14F-4D97-AF65-F5344CB8AC3E}">
        <p14:creationId xmlns:p14="http://schemas.microsoft.com/office/powerpoint/2010/main" val="325207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56</a:t>
            </a:fld>
            <a:endParaRPr lang="es-ES"/>
          </a:p>
        </p:txBody>
      </p:sp>
      <p:sp>
        <p:nvSpPr>
          <p:cNvPr id="6" name="Título 13"/>
          <p:cNvSpPr>
            <a:spLocks noGrp="1"/>
          </p:cNvSpPr>
          <p:nvPr>
            <p:ph type="title"/>
          </p:nvPr>
        </p:nvSpPr>
        <p:spPr>
          <a:xfrm>
            <a:off x="388725" y="244097"/>
            <a:ext cx="8504066" cy="1325563"/>
          </a:xfrm>
        </p:spPr>
        <p:txBody>
          <a:bodyPr>
            <a:normAutofit/>
          </a:bodyPr>
          <a:lstStyle/>
          <a:p>
            <a:r>
              <a:rPr lang="es-ES" sz="3600" b="1" dirty="0" err="1">
                <a:solidFill>
                  <a:srgbClr val="139D8D"/>
                </a:solidFill>
                <a:latin typeface="Century Gothic" panose="020B0502020202020204" pitchFamily="34" charset="0"/>
              </a:rPr>
              <a:t>Mélanome</a:t>
            </a:r>
            <a:r>
              <a:rPr lang="es-ES" sz="3600" b="1" dirty="0">
                <a:solidFill>
                  <a:srgbClr val="139D8D"/>
                </a:solidFill>
                <a:latin typeface="Century Gothic" panose="020B0502020202020204" pitchFamily="34" charset="0"/>
              </a:rPr>
              <a:t> : </a:t>
            </a:r>
            <a:r>
              <a:rPr lang="es-ES" sz="3600" b="1" dirty="0" err="1">
                <a:solidFill>
                  <a:srgbClr val="139D8D"/>
                </a:solidFill>
                <a:latin typeface="Century Gothic" panose="020B0502020202020204" pitchFamily="34" charset="0"/>
              </a:rPr>
              <a:t>études</a:t>
            </a:r>
            <a:r>
              <a:rPr lang="es-ES" sz="3600" b="1" dirty="0">
                <a:solidFill>
                  <a:srgbClr val="139D8D"/>
                </a:solidFill>
                <a:latin typeface="Century Gothic" panose="020B0502020202020204" pitchFamily="34" charset="0"/>
              </a:rPr>
              <a:t> </a:t>
            </a:r>
            <a:r>
              <a:rPr lang="es-ES" sz="3600" b="1" dirty="0" err="1">
                <a:solidFill>
                  <a:srgbClr val="139D8D"/>
                </a:solidFill>
                <a:latin typeface="Century Gothic" panose="020B0502020202020204" pitchFamily="34" charset="0"/>
              </a:rPr>
              <a:t>prometeuses</a:t>
            </a:r>
            <a:endParaRPr lang="es-ES" sz="3600" b="1" dirty="0">
              <a:solidFill>
                <a:srgbClr val="139D8D"/>
              </a:solidFill>
              <a:latin typeface="Century Gothic" panose="020B0502020202020204" pitchFamily="34" charset="0"/>
            </a:endParaRP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graphicFrame>
        <p:nvGraphicFramePr>
          <p:cNvPr id="2" name="Tableau 1">
            <a:extLst>
              <a:ext uri="{FF2B5EF4-FFF2-40B4-BE49-F238E27FC236}">
                <a16:creationId xmlns:a16="http://schemas.microsoft.com/office/drawing/2014/main" id="{798703AE-A6A0-47FC-B191-5DDB5E6B2685}"/>
              </a:ext>
            </a:extLst>
          </p:cNvPr>
          <p:cNvGraphicFramePr>
            <a:graphicFrameLocks noGrp="1"/>
          </p:cNvGraphicFramePr>
          <p:nvPr>
            <p:extLst/>
          </p:nvPr>
        </p:nvGraphicFramePr>
        <p:xfrm>
          <a:off x="589935" y="1715241"/>
          <a:ext cx="7808628" cy="4485640"/>
        </p:xfrm>
        <a:graphic>
          <a:graphicData uri="http://schemas.openxmlformats.org/drawingml/2006/table">
            <a:tbl>
              <a:tblPr firstRow="1" bandRow="1">
                <a:tableStyleId>{5C22544A-7EE6-4342-B048-85BDC9FD1C3A}</a:tableStyleId>
              </a:tblPr>
              <a:tblGrid>
                <a:gridCol w="1301438">
                  <a:extLst>
                    <a:ext uri="{9D8B030D-6E8A-4147-A177-3AD203B41FA5}">
                      <a16:colId xmlns:a16="http://schemas.microsoft.com/office/drawing/2014/main" val="4214208030"/>
                    </a:ext>
                  </a:extLst>
                </a:gridCol>
                <a:gridCol w="1301438">
                  <a:extLst>
                    <a:ext uri="{9D8B030D-6E8A-4147-A177-3AD203B41FA5}">
                      <a16:colId xmlns:a16="http://schemas.microsoft.com/office/drawing/2014/main" val="1206388981"/>
                    </a:ext>
                  </a:extLst>
                </a:gridCol>
                <a:gridCol w="1301438">
                  <a:extLst>
                    <a:ext uri="{9D8B030D-6E8A-4147-A177-3AD203B41FA5}">
                      <a16:colId xmlns:a16="http://schemas.microsoft.com/office/drawing/2014/main" val="2706495112"/>
                    </a:ext>
                  </a:extLst>
                </a:gridCol>
                <a:gridCol w="1301438">
                  <a:extLst>
                    <a:ext uri="{9D8B030D-6E8A-4147-A177-3AD203B41FA5}">
                      <a16:colId xmlns:a16="http://schemas.microsoft.com/office/drawing/2014/main" val="3560705745"/>
                    </a:ext>
                  </a:extLst>
                </a:gridCol>
                <a:gridCol w="1301438">
                  <a:extLst>
                    <a:ext uri="{9D8B030D-6E8A-4147-A177-3AD203B41FA5}">
                      <a16:colId xmlns:a16="http://schemas.microsoft.com/office/drawing/2014/main" val="1124646771"/>
                    </a:ext>
                  </a:extLst>
                </a:gridCol>
                <a:gridCol w="1301438">
                  <a:extLst>
                    <a:ext uri="{9D8B030D-6E8A-4147-A177-3AD203B41FA5}">
                      <a16:colId xmlns:a16="http://schemas.microsoft.com/office/drawing/2014/main" val="4224839864"/>
                    </a:ext>
                  </a:extLst>
                </a:gridCol>
              </a:tblGrid>
              <a:tr h="370840">
                <a:tc>
                  <a:txBody>
                    <a:bodyPr/>
                    <a:lstStyle/>
                    <a:p>
                      <a:r>
                        <a:rPr lang="fr-FR" dirty="0">
                          <a:solidFill>
                            <a:srgbClr val="258B73"/>
                          </a:solidFill>
                        </a:rPr>
                        <a:t>Nom latin</a:t>
                      </a:r>
                      <a:endParaRPr lang="en-US" dirty="0">
                        <a:solidFill>
                          <a:srgbClr val="258B73"/>
                        </a:solidFill>
                      </a:endParaRPr>
                    </a:p>
                  </a:txBody>
                  <a:tcPr>
                    <a:solidFill>
                      <a:srgbClr val="CAF2ED"/>
                    </a:solidFill>
                  </a:tcPr>
                </a:tc>
                <a:tc>
                  <a:txBody>
                    <a:bodyPr/>
                    <a:lstStyle/>
                    <a:p>
                      <a:r>
                        <a:rPr lang="fr-FR" dirty="0">
                          <a:solidFill>
                            <a:srgbClr val="258B73"/>
                          </a:solidFill>
                        </a:rPr>
                        <a:t>Nom ver.</a:t>
                      </a:r>
                      <a:endParaRPr lang="en-US" dirty="0">
                        <a:solidFill>
                          <a:srgbClr val="258B73"/>
                        </a:solidFill>
                      </a:endParaRPr>
                    </a:p>
                  </a:txBody>
                  <a:tcPr>
                    <a:solidFill>
                      <a:srgbClr val="CAF2ED"/>
                    </a:solidFill>
                  </a:tcPr>
                </a:tc>
                <a:tc>
                  <a:txBody>
                    <a:bodyPr/>
                    <a:lstStyle/>
                    <a:p>
                      <a:r>
                        <a:rPr lang="fr-FR" dirty="0">
                          <a:solidFill>
                            <a:srgbClr val="258B73"/>
                          </a:solidFill>
                        </a:rPr>
                        <a:t>Molécules</a:t>
                      </a:r>
                      <a:endParaRPr lang="en-US" dirty="0">
                        <a:solidFill>
                          <a:srgbClr val="258B73"/>
                        </a:solidFill>
                      </a:endParaRPr>
                    </a:p>
                  </a:txBody>
                  <a:tcPr>
                    <a:solidFill>
                      <a:srgbClr val="CAF2ED"/>
                    </a:solidFill>
                  </a:tcPr>
                </a:tc>
                <a:tc>
                  <a:txBody>
                    <a:bodyPr/>
                    <a:lstStyle/>
                    <a:p>
                      <a:r>
                        <a:rPr lang="fr-FR" dirty="0">
                          <a:solidFill>
                            <a:srgbClr val="258B73"/>
                          </a:solidFill>
                        </a:rPr>
                        <a:t>Lignée</a:t>
                      </a:r>
                      <a:endParaRPr lang="en-US" dirty="0">
                        <a:solidFill>
                          <a:srgbClr val="258B73"/>
                        </a:solidFill>
                      </a:endParaRPr>
                    </a:p>
                  </a:txBody>
                  <a:tcPr>
                    <a:solidFill>
                      <a:srgbClr val="CAF2ED"/>
                    </a:solidFill>
                  </a:tcPr>
                </a:tc>
                <a:tc>
                  <a:txBody>
                    <a:bodyPr/>
                    <a:lstStyle/>
                    <a:p>
                      <a:r>
                        <a:rPr lang="fr-FR" dirty="0">
                          <a:solidFill>
                            <a:srgbClr val="258B73"/>
                          </a:solidFill>
                        </a:rPr>
                        <a:t>IC50</a:t>
                      </a:r>
                      <a:endParaRPr lang="en-US" dirty="0">
                        <a:solidFill>
                          <a:srgbClr val="258B73"/>
                        </a:solidFill>
                      </a:endParaRPr>
                    </a:p>
                  </a:txBody>
                  <a:tcPr>
                    <a:solidFill>
                      <a:srgbClr val="CAF2ED"/>
                    </a:solidFill>
                  </a:tcPr>
                </a:tc>
                <a:tc>
                  <a:txBody>
                    <a:bodyPr/>
                    <a:lstStyle/>
                    <a:p>
                      <a:r>
                        <a:rPr lang="fr-FR" dirty="0">
                          <a:solidFill>
                            <a:srgbClr val="258B73"/>
                          </a:solidFill>
                        </a:rPr>
                        <a:t>Remarque</a:t>
                      </a:r>
                      <a:endParaRPr lang="en-US" dirty="0">
                        <a:solidFill>
                          <a:srgbClr val="258B73"/>
                        </a:solidFill>
                      </a:endParaRPr>
                    </a:p>
                  </a:txBody>
                  <a:tcPr>
                    <a:solidFill>
                      <a:srgbClr val="CAF2ED"/>
                    </a:solidFill>
                  </a:tcPr>
                </a:tc>
                <a:extLst>
                  <a:ext uri="{0D108BD9-81ED-4DB2-BD59-A6C34878D82A}">
                    <a16:rowId xmlns:a16="http://schemas.microsoft.com/office/drawing/2014/main" val="3728303052"/>
                  </a:ext>
                </a:extLst>
              </a:tr>
              <a:tr h="370840">
                <a:tc>
                  <a:txBody>
                    <a:bodyPr/>
                    <a:lstStyle/>
                    <a:p>
                      <a:r>
                        <a:rPr lang="fr-FR" i="1" dirty="0"/>
                        <a:t>Salvia </a:t>
                      </a:r>
                      <a:r>
                        <a:rPr lang="fr-FR" i="1" dirty="0" err="1"/>
                        <a:t>officinalis</a:t>
                      </a:r>
                      <a:r>
                        <a:rPr lang="fr-FR" i="1" dirty="0"/>
                        <a:t> </a:t>
                      </a:r>
                      <a:r>
                        <a:rPr lang="fr-FR" dirty="0"/>
                        <a:t>L.</a:t>
                      </a:r>
                      <a:endParaRPr lang="en-US" dirty="0"/>
                    </a:p>
                  </a:txBody>
                  <a:tcPr>
                    <a:solidFill>
                      <a:srgbClr val="CAF2ED"/>
                    </a:solidFill>
                  </a:tcPr>
                </a:tc>
                <a:tc>
                  <a:txBody>
                    <a:bodyPr/>
                    <a:lstStyle/>
                    <a:p>
                      <a:r>
                        <a:rPr lang="fr-FR" dirty="0"/>
                        <a:t>Sauge</a:t>
                      </a:r>
                      <a:endParaRPr lang="en-US" dirty="0"/>
                    </a:p>
                  </a:txBody>
                  <a:tcPr>
                    <a:solidFill>
                      <a:srgbClr val="CAF2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β-</a:t>
                      </a:r>
                      <a:r>
                        <a:rPr lang="en-US" dirty="0"/>
                        <a:t>caryophyllene </a:t>
                      </a:r>
                    </a:p>
                    <a:p>
                      <a:r>
                        <a:rPr lang="fr-FR" dirty="0"/>
                        <a:t>Camphène</a:t>
                      </a:r>
                    </a:p>
                    <a:p>
                      <a:r>
                        <a:rPr lang="fr-FR" dirty="0"/>
                        <a:t>Eucalyptol</a:t>
                      </a:r>
                      <a:endParaRPr lang="en-US" dirty="0"/>
                    </a:p>
                  </a:txBody>
                  <a:tcPr>
                    <a:solidFill>
                      <a:srgbClr val="CAF2ED"/>
                    </a:solidFill>
                  </a:tcPr>
                </a:tc>
                <a:tc>
                  <a:txBody>
                    <a:bodyPr/>
                    <a:lstStyle/>
                    <a:p>
                      <a:r>
                        <a:rPr lang="fr-FR" dirty="0"/>
                        <a:t>A375</a:t>
                      </a:r>
                      <a:endParaRPr lang="en-US" dirty="0"/>
                    </a:p>
                  </a:txBody>
                  <a:tcPr>
                    <a:solidFill>
                      <a:srgbClr val="CAF2ED"/>
                    </a:solidFill>
                  </a:tcPr>
                </a:tc>
                <a:tc>
                  <a:txBody>
                    <a:bodyPr/>
                    <a:lstStyle/>
                    <a:p>
                      <a:r>
                        <a:rPr lang="fr-FR" dirty="0"/>
                        <a:t>Réduction 30 % &lt;&gt; contrôle</a:t>
                      </a:r>
                      <a:endParaRPr lang="en-US" dirty="0"/>
                    </a:p>
                  </a:txBody>
                  <a:tcPr>
                    <a:solidFill>
                      <a:srgbClr val="CAF2ED"/>
                    </a:solidFill>
                  </a:tcPr>
                </a:tc>
                <a:tc>
                  <a:txBody>
                    <a:bodyPr/>
                    <a:lstStyle/>
                    <a:p>
                      <a:r>
                        <a:rPr lang="fr-FR" dirty="0"/>
                        <a:t>Alexa et al. 2018 </a:t>
                      </a:r>
                    </a:p>
                    <a:p>
                      <a:r>
                        <a:rPr lang="fr-FR" dirty="0"/>
                        <a:t>Aussi mélange avec HE thym</a:t>
                      </a:r>
                      <a:endParaRPr lang="en-US" dirty="0"/>
                    </a:p>
                  </a:txBody>
                  <a:tcPr>
                    <a:solidFill>
                      <a:srgbClr val="CAF2ED"/>
                    </a:solidFill>
                  </a:tcPr>
                </a:tc>
                <a:extLst>
                  <a:ext uri="{0D108BD9-81ED-4DB2-BD59-A6C34878D82A}">
                    <a16:rowId xmlns:a16="http://schemas.microsoft.com/office/drawing/2014/main" val="486175560"/>
                  </a:ext>
                </a:extLst>
              </a:tr>
              <a:tr h="370840">
                <a:tc>
                  <a:txBody>
                    <a:bodyPr/>
                    <a:lstStyle/>
                    <a:p>
                      <a:r>
                        <a:rPr lang="fr-FR" i="1" dirty="0" err="1"/>
                        <a:t>Pituranthos</a:t>
                      </a:r>
                      <a:r>
                        <a:rPr lang="fr-FR" i="1" dirty="0"/>
                        <a:t> </a:t>
                      </a:r>
                      <a:r>
                        <a:rPr lang="fr-FR" i="1" dirty="0" err="1"/>
                        <a:t>tortuosus</a:t>
                      </a:r>
                      <a:r>
                        <a:rPr lang="fr-FR" i="1" dirty="0"/>
                        <a:t> </a:t>
                      </a:r>
                      <a:r>
                        <a:rPr lang="fr-FR" dirty="0" err="1"/>
                        <a:t>Benth</a:t>
                      </a:r>
                      <a:r>
                        <a:rPr lang="fr-FR" dirty="0"/>
                        <a:t> and Hook</a:t>
                      </a:r>
                      <a:endParaRPr lang="en-US" dirty="0"/>
                    </a:p>
                  </a:txBody>
                  <a:tcPr>
                    <a:solidFill>
                      <a:srgbClr val="CAF2ED"/>
                    </a:solidFill>
                  </a:tcPr>
                </a:tc>
                <a:tc>
                  <a:txBody>
                    <a:bodyPr/>
                    <a:lstStyle/>
                    <a:p>
                      <a:r>
                        <a:rPr lang="fr-FR" dirty="0"/>
                        <a:t>?</a:t>
                      </a:r>
                      <a:endParaRPr lang="en-US" dirty="0"/>
                    </a:p>
                  </a:txBody>
                  <a:tcPr>
                    <a:solidFill>
                      <a:srgbClr val="CAF2ED"/>
                    </a:solidFill>
                  </a:tcPr>
                </a:tc>
                <a:tc>
                  <a:txBody>
                    <a:bodyPr/>
                    <a:lstStyle/>
                    <a:p>
                      <a:r>
                        <a:rPr lang="fr-FR" dirty="0" err="1"/>
                        <a:t>Sabinène</a:t>
                      </a:r>
                      <a:endParaRPr lang="fr-FR" dirty="0"/>
                    </a:p>
                    <a:p>
                      <a:r>
                        <a:rPr lang="el-GR" dirty="0"/>
                        <a:t>α</a:t>
                      </a:r>
                      <a:r>
                        <a:rPr lang="fr-FR" dirty="0"/>
                        <a:t>-pinène</a:t>
                      </a:r>
                    </a:p>
                    <a:p>
                      <a:r>
                        <a:rPr lang="fr-FR" dirty="0"/>
                        <a:t>Limonène</a:t>
                      </a:r>
                    </a:p>
                    <a:p>
                      <a:endParaRPr lang="en-US" dirty="0"/>
                    </a:p>
                  </a:txBody>
                  <a:tcPr>
                    <a:solidFill>
                      <a:srgbClr val="CAF2ED"/>
                    </a:solidFill>
                  </a:tcPr>
                </a:tc>
                <a:tc>
                  <a:txBody>
                    <a:bodyPr/>
                    <a:lstStyle/>
                    <a:p>
                      <a:r>
                        <a:rPr lang="fr-FR" dirty="0"/>
                        <a:t>B16F10</a:t>
                      </a:r>
                      <a:endParaRPr lang="en-US" dirty="0"/>
                    </a:p>
                  </a:txBody>
                  <a:tcPr>
                    <a:solidFill>
                      <a:srgbClr val="CAF2ED"/>
                    </a:solidFill>
                  </a:tcPr>
                </a:tc>
                <a:tc>
                  <a:txBody>
                    <a:bodyPr/>
                    <a:lstStyle/>
                    <a:p>
                      <a:r>
                        <a:rPr lang="fr-FR" dirty="0"/>
                        <a:t>80 </a:t>
                      </a:r>
                      <a:r>
                        <a:rPr lang="fr-FR" sz="1800" baseline="0" dirty="0"/>
                        <a:t>µg/</a:t>
                      </a:r>
                      <a:r>
                        <a:rPr lang="fr-FR" sz="1800" baseline="0" dirty="0" err="1"/>
                        <a:t>mL</a:t>
                      </a:r>
                      <a:endParaRPr lang="en-US" dirty="0"/>
                    </a:p>
                  </a:txBody>
                  <a:tcPr>
                    <a:solidFill>
                      <a:srgbClr val="CAF2ED"/>
                    </a:solidFill>
                  </a:tcPr>
                </a:tc>
                <a:tc>
                  <a:txBody>
                    <a:bodyPr/>
                    <a:lstStyle/>
                    <a:p>
                      <a:r>
                        <a:rPr lang="fr-FR" dirty="0" err="1"/>
                        <a:t>Krifa</a:t>
                      </a:r>
                      <a:r>
                        <a:rPr lang="fr-FR" dirty="0"/>
                        <a:t> et al. 2016</a:t>
                      </a:r>
                      <a:endParaRPr lang="en-US" dirty="0"/>
                    </a:p>
                  </a:txBody>
                  <a:tcPr>
                    <a:solidFill>
                      <a:srgbClr val="CAF2ED"/>
                    </a:solidFill>
                  </a:tcPr>
                </a:tc>
                <a:extLst>
                  <a:ext uri="{0D108BD9-81ED-4DB2-BD59-A6C34878D82A}">
                    <a16:rowId xmlns:a16="http://schemas.microsoft.com/office/drawing/2014/main" val="2202431930"/>
                  </a:ext>
                </a:extLst>
              </a:tr>
              <a:tr h="370840">
                <a:tc>
                  <a:txBody>
                    <a:bodyPr/>
                    <a:lstStyle/>
                    <a:p>
                      <a:r>
                        <a:rPr lang="fr-FR" i="1" dirty="0" err="1"/>
                        <a:t>Lippia</a:t>
                      </a:r>
                      <a:r>
                        <a:rPr lang="fr-FR" i="1" dirty="0"/>
                        <a:t> alba </a:t>
                      </a:r>
                      <a:r>
                        <a:rPr lang="fr-FR" dirty="0"/>
                        <a:t>Mill.</a:t>
                      </a:r>
                      <a:endParaRPr lang="en-US" dirty="0"/>
                    </a:p>
                  </a:txBody>
                  <a:tcPr>
                    <a:solidFill>
                      <a:srgbClr val="CAF2ED"/>
                    </a:solidFill>
                  </a:tcPr>
                </a:tc>
                <a:tc>
                  <a:txBody>
                    <a:bodyPr/>
                    <a:lstStyle/>
                    <a:p>
                      <a:r>
                        <a:rPr lang="fr-FR" dirty="0"/>
                        <a:t>Verveine blanche</a:t>
                      </a:r>
                      <a:endParaRPr lang="en-US" dirty="0"/>
                    </a:p>
                  </a:txBody>
                  <a:tcPr>
                    <a:solidFill>
                      <a:srgbClr val="CAF2ED"/>
                    </a:solidFill>
                  </a:tcPr>
                </a:tc>
                <a:tc>
                  <a:txBody>
                    <a:bodyPr/>
                    <a:lstStyle/>
                    <a:p>
                      <a:r>
                        <a:rPr lang="fr-FR" dirty="0" err="1"/>
                        <a:t>Nerol</a:t>
                      </a:r>
                      <a:r>
                        <a:rPr lang="fr-FR" dirty="0"/>
                        <a:t>/géraniol</a:t>
                      </a:r>
                    </a:p>
                    <a:p>
                      <a:r>
                        <a:rPr lang="fr-FR" dirty="0" err="1"/>
                        <a:t>Néral</a:t>
                      </a:r>
                      <a:r>
                        <a:rPr lang="fr-FR" dirty="0"/>
                        <a:t>/géranial</a:t>
                      </a:r>
                      <a:endParaRPr lang="en-US" dirty="0"/>
                    </a:p>
                  </a:txBody>
                  <a:tcPr>
                    <a:solidFill>
                      <a:srgbClr val="CAF2ED"/>
                    </a:solidFill>
                  </a:tcPr>
                </a:tc>
                <a:tc>
                  <a:txBody>
                    <a:bodyPr/>
                    <a:lstStyle/>
                    <a:p>
                      <a:r>
                        <a:rPr lang="fr-FR" dirty="0"/>
                        <a:t>B16F10Nex2</a:t>
                      </a:r>
                      <a:endParaRPr lang="en-US" dirty="0"/>
                    </a:p>
                  </a:txBody>
                  <a:tcPr>
                    <a:solidFill>
                      <a:srgbClr val="CAF2ED"/>
                    </a:solidFill>
                  </a:tcPr>
                </a:tc>
                <a:tc>
                  <a:txBody>
                    <a:bodyPr/>
                    <a:lstStyle/>
                    <a:p>
                      <a:r>
                        <a:rPr lang="fr-FR" dirty="0"/>
                        <a:t>46 </a:t>
                      </a:r>
                      <a:r>
                        <a:rPr lang="fr-FR" sz="1800" baseline="0" dirty="0"/>
                        <a:t>µg/</a:t>
                      </a:r>
                      <a:r>
                        <a:rPr lang="fr-FR" sz="1800" baseline="0" dirty="0" err="1"/>
                        <a:t>mL</a:t>
                      </a:r>
                      <a:endParaRPr lang="fr-FR" sz="1800" baseline="0" dirty="0"/>
                    </a:p>
                    <a:p>
                      <a:r>
                        <a:rPr lang="fr-FR" sz="1800" baseline="0" dirty="0" err="1"/>
                        <a:t>Ciplastin</a:t>
                      </a:r>
                      <a:r>
                        <a:rPr lang="fr-FR" sz="1800" baseline="0" dirty="0"/>
                        <a:t> : 53 µg/</a:t>
                      </a:r>
                      <a:r>
                        <a:rPr lang="fr-FR" sz="1800" baseline="0" dirty="0" err="1"/>
                        <a:t>mL</a:t>
                      </a:r>
                      <a:endParaRPr lang="en-US" dirty="0"/>
                    </a:p>
                  </a:txBody>
                  <a:tcPr>
                    <a:solidFill>
                      <a:srgbClr val="CAF2ED"/>
                    </a:solidFill>
                  </a:tcPr>
                </a:tc>
                <a:tc>
                  <a:txBody>
                    <a:bodyPr/>
                    <a:lstStyle/>
                    <a:p>
                      <a:r>
                        <a:rPr lang="fr-FR" dirty="0"/>
                        <a:t>Santos et al. 2016</a:t>
                      </a:r>
                      <a:endParaRPr lang="en-US" dirty="0"/>
                    </a:p>
                  </a:txBody>
                  <a:tcPr>
                    <a:solidFill>
                      <a:srgbClr val="CAF2ED"/>
                    </a:solidFill>
                  </a:tcPr>
                </a:tc>
                <a:extLst>
                  <a:ext uri="{0D108BD9-81ED-4DB2-BD59-A6C34878D82A}">
                    <a16:rowId xmlns:a16="http://schemas.microsoft.com/office/drawing/2014/main" val="2658434307"/>
                  </a:ext>
                </a:extLst>
              </a:tr>
            </a:tbl>
          </a:graphicData>
        </a:graphic>
      </p:graphicFrame>
    </p:spTree>
    <p:extLst>
      <p:ext uri="{BB962C8B-B14F-4D97-AF65-F5344CB8AC3E}">
        <p14:creationId xmlns:p14="http://schemas.microsoft.com/office/powerpoint/2010/main" val="3514799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57</a:t>
            </a:fld>
            <a:endParaRPr lang="es-ES"/>
          </a:p>
        </p:txBody>
      </p:sp>
      <p:sp>
        <p:nvSpPr>
          <p:cNvPr id="6" name="Título 13"/>
          <p:cNvSpPr>
            <a:spLocks noGrp="1"/>
          </p:cNvSpPr>
          <p:nvPr>
            <p:ph type="title"/>
          </p:nvPr>
        </p:nvSpPr>
        <p:spPr>
          <a:xfrm>
            <a:off x="440168" y="3470166"/>
            <a:ext cx="8504066" cy="1325563"/>
          </a:xfrm>
        </p:spPr>
        <p:txBody>
          <a:bodyPr>
            <a:normAutofit/>
          </a:bodyPr>
          <a:lstStyle/>
          <a:p>
            <a:r>
              <a:rPr lang="es-ES" sz="3600" b="1" dirty="0">
                <a:solidFill>
                  <a:srgbClr val="139D8D"/>
                </a:solidFill>
                <a:latin typeface="Century Gothic" panose="020B0502020202020204" pitchFamily="34" charset="0"/>
              </a:rPr>
              <a:t>Et </a:t>
            </a:r>
            <a:r>
              <a:rPr lang="es-ES" sz="3600" b="1" dirty="0" err="1">
                <a:solidFill>
                  <a:srgbClr val="139D8D"/>
                </a:solidFill>
                <a:latin typeface="Century Gothic" panose="020B0502020202020204" pitchFamily="34" charset="0"/>
              </a:rPr>
              <a:t>après</a:t>
            </a:r>
            <a:r>
              <a:rPr lang="es-ES" sz="3600" b="1" dirty="0">
                <a:solidFill>
                  <a:srgbClr val="139D8D"/>
                </a:solidFill>
                <a:latin typeface="Century Gothic" panose="020B0502020202020204" pitchFamily="34" charset="0"/>
              </a:rPr>
              <a:t> ?</a:t>
            </a:r>
          </a:p>
        </p:txBody>
      </p:sp>
      <p:sp>
        <p:nvSpPr>
          <p:cNvPr id="12" name="CuadroTexto 11"/>
          <p:cNvSpPr txBox="1"/>
          <p:nvPr/>
        </p:nvSpPr>
        <p:spPr>
          <a:xfrm>
            <a:off x="0" y="-8311"/>
            <a:ext cx="9143999" cy="307777"/>
          </a:xfrm>
          <a:prstGeom prst="rect">
            <a:avLst/>
          </a:prstGeom>
          <a:solidFill>
            <a:srgbClr val="139D8D"/>
          </a:solidFill>
          <a:ln>
            <a:solidFill>
              <a:srgbClr val="139D8D"/>
            </a:solidFill>
          </a:ln>
        </p:spPr>
        <p:txBody>
          <a:bodyPr wrap="square" rtlCol="0">
            <a:spAutoFit/>
          </a:bodyPr>
          <a:lstStyle/>
          <a:p>
            <a:pPr algn="ctr"/>
            <a:r>
              <a:rPr lang="es-ES" sz="1400" b="1" dirty="0" err="1">
                <a:solidFill>
                  <a:schemeClr val="bg1"/>
                </a:solidFill>
                <a:latin typeface="Century Gothic" panose="020B0502020202020204" pitchFamily="34" charset="0"/>
              </a:rPr>
              <a:t>European</a:t>
            </a:r>
            <a:r>
              <a:rPr lang="es-ES" sz="1400" b="1" dirty="0">
                <a:solidFill>
                  <a:schemeClr val="bg1"/>
                </a:solidFill>
                <a:latin typeface="Century Gothic" panose="020B0502020202020204" pitchFamily="34" charset="0"/>
              </a:rPr>
              <a:t> Hub </a:t>
            </a:r>
            <a:r>
              <a:rPr lang="es-ES" sz="1400" b="1" dirty="0" err="1">
                <a:solidFill>
                  <a:schemeClr val="bg1"/>
                </a:solidFill>
                <a:latin typeface="Century Gothic" panose="020B0502020202020204" pitchFamily="34" charset="0"/>
              </a:rPr>
              <a:t>on</a:t>
            </a:r>
            <a:r>
              <a:rPr lang="es-ES" sz="1400" b="1" dirty="0">
                <a:solidFill>
                  <a:schemeClr val="bg1"/>
                </a:solidFill>
                <a:latin typeface="Century Gothic" panose="020B0502020202020204" pitchFamily="34" charset="0"/>
              </a:rPr>
              <a:t> New </a:t>
            </a:r>
            <a:r>
              <a:rPr lang="es-ES" sz="1400" b="1" dirty="0" err="1">
                <a:solidFill>
                  <a:schemeClr val="bg1"/>
                </a:solidFill>
                <a:latin typeface="Century Gothic" panose="020B0502020202020204" pitchFamily="34" charset="0"/>
              </a:rPr>
              <a:t>Challenges</a:t>
            </a:r>
            <a:r>
              <a:rPr lang="es-ES" sz="1400" b="1" dirty="0">
                <a:solidFill>
                  <a:schemeClr val="bg1"/>
                </a:solidFill>
                <a:latin typeface="Century Gothic" panose="020B0502020202020204" pitchFamily="34" charset="0"/>
              </a:rPr>
              <a:t> in </a:t>
            </a:r>
            <a:r>
              <a:rPr lang="es-ES" sz="1400" b="1" dirty="0" err="1">
                <a:solidFill>
                  <a:schemeClr val="bg1"/>
                </a:solidFill>
                <a:latin typeface="Century Gothic" panose="020B0502020202020204" pitchFamily="34" charset="0"/>
              </a:rPr>
              <a:t>the</a:t>
            </a:r>
            <a:r>
              <a:rPr lang="es-ES" sz="1400" b="1" dirty="0">
                <a:solidFill>
                  <a:schemeClr val="bg1"/>
                </a:solidFill>
                <a:latin typeface="Century Gothic" panose="020B0502020202020204" pitchFamily="34" charset="0"/>
              </a:rPr>
              <a:t> Field of </a:t>
            </a:r>
            <a:r>
              <a:rPr lang="es-ES" sz="1400" b="1" dirty="0" err="1">
                <a:solidFill>
                  <a:schemeClr val="bg1"/>
                </a:solidFill>
                <a:latin typeface="Century Gothic" panose="020B0502020202020204" pitchFamily="34" charset="0"/>
              </a:rPr>
              <a:t>Essential</a:t>
            </a:r>
            <a:r>
              <a:rPr lang="es-ES" sz="1400" b="1" dirty="0">
                <a:solidFill>
                  <a:schemeClr val="bg1"/>
                </a:solidFill>
                <a:latin typeface="Century Gothic" panose="020B0502020202020204" pitchFamily="34" charset="0"/>
              </a:rPr>
              <a:t> </a:t>
            </a:r>
            <a:r>
              <a:rPr lang="es-ES" sz="1400" b="1" dirty="0" err="1">
                <a:solidFill>
                  <a:schemeClr val="bg1"/>
                </a:solidFill>
                <a:latin typeface="Century Gothic" panose="020B0502020202020204" pitchFamily="34" charset="0"/>
              </a:rPr>
              <a:t>Oils</a:t>
            </a:r>
            <a:r>
              <a:rPr lang="es-ES" sz="1400" b="1" dirty="0">
                <a:solidFill>
                  <a:schemeClr val="bg1"/>
                </a:solidFill>
                <a:latin typeface="Century Gothic" panose="020B0502020202020204" pitchFamily="34" charset="0"/>
              </a:rPr>
              <a:t> – EOHUB WEBINAR</a:t>
            </a:r>
          </a:p>
        </p:txBody>
      </p:sp>
      <p:grpSp>
        <p:nvGrpSpPr>
          <p:cNvPr id="13" name="Grupo 12"/>
          <p:cNvGrpSpPr/>
          <p:nvPr/>
        </p:nvGrpSpPr>
        <p:grpSpPr>
          <a:xfrm>
            <a:off x="115503" y="6150543"/>
            <a:ext cx="3269133" cy="706321"/>
            <a:chOff x="115503" y="6150543"/>
            <a:chExt cx="3269133" cy="706321"/>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3" name="ZoneTexte 2">
            <a:extLst>
              <a:ext uri="{FF2B5EF4-FFF2-40B4-BE49-F238E27FC236}">
                <a16:creationId xmlns:a16="http://schemas.microsoft.com/office/drawing/2014/main" id="{1680C797-6977-4B38-B198-461C104EDEDB}"/>
              </a:ext>
            </a:extLst>
          </p:cNvPr>
          <p:cNvSpPr txBox="1"/>
          <p:nvPr/>
        </p:nvSpPr>
        <p:spPr>
          <a:xfrm>
            <a:off x="440168" y="1330903"/>
            <a:ext cx="8263662" cy="3416320"/>
          </a:xfrm>
          <a:prstGeom prst="rect">
            <a:avLst/>
          </a:prstGeom>
          <a:noFill/>
        </p:spPr>
        <p:txBody>
          <a:bodyPr wrap="square" rtlCol="0">
            <a:spAutoFit/>
          </a:bodyPr>
          <a:lstStyle/>
          <a:p>
            <a:pPr marL="285750" indent="-285750">
              <a:buFont typeface="Wingdings" panose="05000000000000000000" pitchFamily="2" charset="2"/>
              <a:buChar char="§"/>
            </a:pPr>
            <a:r>
              <a:rPr lang="fr-FR" dirty="0"/>
              <a:t>Nombreuses HE avec cytotoxicité ciblée contre lignées tumorales (IC</a:t>
            </a:r>
            <a:r>
              <a:rPr lang="fr-FR" sz="1050" dirty="0"/>
              <a:t>50</a:t>
            </a:r>
            <a:r>
              <a:rPr lang="fr-FR" dirty="0"/>
              <a:t> proche traitements conventionnels de référence)</a:t>
            </a:r>
          </a:p>
          <a:p>
            <a:pPr marL="285750" indent="-285750">
              <a:buFont typeface="Wingdings" panose="05000000000000000000" pitchFamily="2" charset="2"/>
              <a:buChar char="§"/>
            </a:pPr>
            <a:r>
              <a:rPr lang="fr-FR" dirty="0"/>
              <a:t>Très peu d’études réalisées </a:t>
            </a:r>
            <a:r>
              <a:rPr lang="fr-FR" i="1" dirty="0"/>
              <a:t>in vivo </a:t>
            </a:r>
          </a:p>
          <a:p>
            <a:pPr marL="285750" indent="-285750">
              <a:buFont typeface="Wingdings" panose="05000000000000000000" pitchFamily="2" charset="2"/>
              <a:buChar char="§"/>
            </a:pPr>
            <a:r>
              <a:rPr lang="fr-FR" dirty="0"/>
              <a:t>Composition très complexe </a:t>
            </a:r>
            <a:r>
              <a:rPr lang="fr-FR" dirty="0">
                <a:sym typeface="Wingdings" panose="05000000000000000000" pitchFamily="2" charset="2"/>
              </a:rPr>
              <a:t> mécanismes d’action difficiles à étudier</a:t>
            </a:r>
          </a:p>
          <a:p>
            <a:pPr marL="285750" indent="-285750">
              <a:buFont typeface="Wingdings" panose="05000000000000000000" pitchFamily="2" charset="2"/>
              <a:buChar char="§"/>
            </a:pPr>
            <a:r>
              <a:rPr lang="fr-FR" dirty="0">
                <a:sym typeface="Wingdings" panose="05000000000000000000" pitchFamily="2" charset="2"/>
              </a:rPr>
              <a:t>Etude sur molécules isolées prometteuses</a:t>
            </a:r>
          </a:p>
          <a:p>
            <a:pPr marL="285750" indent="-285750">
              <a:buFont typeface="Wingdings" panose="05000000000000000000" pitchFamily="2" charset="2"/>
              <a:buChar char="§"/>
            </a:pPr>
            <a:r>
              <a:rPr lang="fr-FR" dirty="0">
                <a:sym typeface="Wingdings" panose="05000000000000000000" pitchFamily="2" charset="2"/>
              </a:rPr>
              <a:t>Attention à la variabilité </a:t>
            </a:r>
            <a:r>
              <a:rPr lang="fr-FR" dirty="0"/>
              <a:t> de la matière première</a:t>
            </a:r>
          </a:p>
          <a:p>
            <a:pPr marL="285750" indent="-285750">
              <a:buFont typeface="Wingdings" panose="05000000000000000000" pitchFamily="2" charset="2"/>
              <a:buChar char="§"/>
            </a:pPr>
            <a:r>
              <a:rPr lang="fr-FR" dirty="0"/>
              <a:t>Peu d’information sur des effets secondaires potentiels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endParaRPr lang="en-US" dirty="0"/>
          </a:p>
        </p:txBody>
      </p:sp>
      <p:sp>
        <p:nvSpPr>
          <p:cNvPr id="10" name="Título 13">
            <a:extLst>
              <a:ext uri="{FF2B5EF4-FFF2-40B4-BE49-F238E27FC236}">
                <a16:creationId xmlns:a16="http://schemas.microsoft.com/office/drawing/2014/main" id="{8A0BD751-3A32-4B09-87EC-013CD36AFA7F}"/>
              </a:ext>
            </a:extLst>
          </p:cNvPr>
          <p:cNvSpPr txBox="1">
            <a:spLocks/>
          </p:cNvSpPr>
          <p:nvPr/>
        </p:nvSpPr>
        <p:spPr>
          <a:xfrm>
            <a:off x="639933" y="227545"/>
            <a:ext cx="85040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139D8D"/>
                </a:solidFill>
                <a:latin typeface="Century Gothic" panose="020B0502020202020204" pitchFamily="34" charset="0"/>
              </a:rPr>
              <a:t>Que </a:t>
            </a:r>
            <a:r>
              <a:rPr lang="es-ES" sz="3600" b="1" dirty="0" err="1">
                <a:solidFill>
                  <a:srgbClr val="139D8D"/>
                </a:solidFill>
                <a:latin typeface="Century Gothic" panose="020B0502020202020204" pitchFamily="34" charset="0"/>
              </a:rPr>
              <a:t>conclure</a:t>
            </a:r>
            <a:r>
              <a:rPr lang="es-ES" sz="3600" b="1" dirty="0">
                <a:solidFill>
                  <a:srgbClr val="139D8D"/>
                </a:solidFill>
                <a:latin typeface="Century Gothic" panose="020B0502020202020204" pitchFamily="34" charset="0"/>
              </a:rPr>
              <a:t> ?</a:t>
            </a:r>
          </a:p>
        </p:txBody>
      </p:sp>
      <p:sp>
        <p:nvSpPr>
          <p:cNvPr id="16" name="ZoneTexte 15">
            <a:extLst>
              <a:ext uri="{FF2B5EF4-FFF2-40B4-BE49-F238E27FC236}">
                <a16:creationId xmlns:a16="http://schemas.microsoft.com/office/drawing/2014/main" id="{9C0E97DD-1475-4A3D-A331-C16EA50A7133}"/>
              </a:ext>
            </a:extLst>
          </p:cNvPr>
          <p:cNvSpPr txBox="1"/>
          <p:nvPr/>
        </p:nvSpPr>
        <p:spPr>
          <a:xfrm>
            <a:off x="440168" y="4600791"/>
            <a:ext cx="8263662" cy="1477328"/>
          </a:xfrm>
          <a:prstGeom prst="rect">
            <a:avLst/>
          </a:prstGeom>
          <a:noFill/>
        </p:spPr>
        <p:txBody>
          <a:bodyPr wrap="square" rtlCol="0">
            <a:spAutoFit/>
          </a:bodyPr>
          <a:lstStyle/>
          <a:p>
            <a:pPr marL="285750" indent="-285750">
              <a:buFont typeface="Wingdings" panose="05000000000000000000" pitchFamily="2" charset="2"/>
              <a:buChar char="§"/>
            </a:pPr>
            <a:r>
              <a:rPr lang="fr-FR" dirty="0"/>
              <a:t>Qui va financer des essais pour des molécules naturelles peu couteuses ?</a:t>
            </a:r>
          </a:p>
          <a:p>
            <a:pPr marL="285750" indent="-285750">
              <a:buFont typeface="Wingdings" panose="05000000000000000000" pitchFamily="2" charset="2"/>
              <a:buChar char="§"/>
            </a:pPr>
            <a:r>
              <a:rPr lang="fr-FR" dirty="0"/>
              <a:t>Encore tellement d’huiles essentielles à découvrir et à tester</a:t>
            </a:r>
          </a:p>
          <a:p>
            <a:pPr marL="285750" indent="-285750">
              <a:buFont typeface="Wingdings" panose="05000000000000000000" pitchFamily="2" charset="2"/>
              <a:buChar char="§"/>
            </a:pPr>
            <a:r>
              <a:rPr lang="fr-FR" dirty="0"/>
              <a:t>Beaucoup d’autres usages en support aux traitements traditionnels (bien être) ici uniquement aspect cytotoxique</a:t>
            </a:r>
          </a:p>
          <a:p>
            <a:endParaRPr lang="en-US" dirty="0"/>
          </a:p>
        </p:txBody>
      </p:sp>
    </p:spTree>
    <p:extLst>
      <p:ext uri="{BB962C8B-B14F-4D97-AF65-F5344CB8AC3E}">
        <p14:creationId xmlns:p14="http://schemas.microsoft.com/office/powerpoint/2010/main" val="125920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6</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pic>
        <p:nvPicPr>
          <p:cNvPr id="12" name="Espace réservé du contenu 3">
            <a:extLst>
              <a:ext uri="{FF2B5EF4-FFF2-40B4-BE49-F238E27FC236}">
                <a16:creationId xmlns:a16="http://schemas.microsoft.com/office/drawing/2014/main" id="{6829E6FD-8253-462F-A6B0-6FD192B57B9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1110820" y="-1175178"/>
            <a:ext cx="6857999" cy="9208358"/>
          </a:xfrm>
        </p:spPr>
      </p:pic>
      <p:sp>
        <p:nvSpPr>
          <p:cNvPr id="16" name="Titre 1">
            <a:extLst>
              <a:ext uri="{FF2B5EF4-FFF2-40B4-BE49-F238E27FC236}">
                <a16:creationId xmlns:a16="http://schemas.microsoft.com/office/drawing/2014/main" id="{BF6D1754-685A-41B8-B518-61195E88354E}"/>
              </a:ext>
            </a:extLst>
          </p:cNvPr>
          <p:cNvSpPr txBox="1">
            <a:spLocks/>
          </p:cNvSpPr>
          <p:nvPr/>
        </p:nvSpPr>
        <p:spPr>
          <a:xfrm>
            <a:off x="0" y="447252"/>
            <a:ext cx="4519779" cy="716018"/>
          </a:xfrm>
          <a:prstGeom prst="rect">
            <a:avLst/>
          </a:prstGeom>
          <a:solidFill>
            <a:schemeClr val="bg1"/>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139D8D"/>
                </a:solidFill>
              </a:rPr>
              <a:t>HE</a:t>
            </a:r>
            <a:r>
              <a:rPr lang="fr-FR" b="1" dirty="0"/>
              <a:t>: Répartition mondiale</a:t>
            </a:r>
          </a:p>
          <a:p>
            <a:r>
              <a:rPr lang="fr-FR" sz="2600" b="1" i="1" dirty="0"/>
              <a:t>3000 plantes, 300 sur le marché</a:t>
            </a: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Tree>
    <p:custDataLst>
      <p:tags r:id="rId1"/>
    </p:custDataLst>
    <p:extLst>
      <p:ext uri="{BB962C8B-B14F-4D97-AF65-F5344CB8AC3E}">
        <p14:creationId xmlns:p14="http://schemas.microsoft.com/office/powerpoint/2010/main" val="3433568756"/>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a:xfrm>
            <a:off x="6470682" y="6355080"/>
            <a:ext cx="2057400" cy="365125"/>
          </a:xfrm>
        </p:spPr>
        <p:txBody>
          <a:bodyPr/>
          <a:lstStyle/>
          <a:p>
            <a:fld id="{BCF8F5CE-CE78-4A74-9B53-E2B3F9522D03}" type="slidenum">
              <a:rPr lang="es-ES" smtClean="0">
                <a:latin typeface="Century Gothic" panose="020B0502020202020204" pitchFamily="34" charset="0"/>
              </a:rPr>
              <a:t>7</a:t>
            </a:fld>
            <a:endParaRPr lang="es-ES">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345442"/>
            <a:ext cx="7886700"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Import</a:t>
            </a:r>
            <a:r>
              <a:rPr lang="es-ES" sz="2800" b="1" dirty="0">
                <a:latin typeface="Century Gothic" panose="020B0502020202020204" pitchFamily="34" charset="0"/>
              </a:rPr>
              <a:t>/</a:t>
            </a:r>
            <a:r>
              <a:rPr lang="es-ES" sz="2800" b="1" dirty="0" err="1">
                <a:latin typeface="Century Gothic" panose="020B0502020202020204" pitchFamily="34" charset="0"/>
              </a:rPr>
              <a:t>Export</a:t>
            </a:r>
            <a:r>
              <a:rPr lang="es-ES" sz="2800" b="1" dirty="0">
                <a:latin typeface="Century Gothic" panose="020B0502020202020204" pitchFamily="34" charset="0"/>
              </a:rPr>
              <a:t> (Top 5 in US$)</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extLst>
              <p:ext uri="{D42A27DB-BD31-4B8C-83A1-F6EECF244321}">
                <p14:modId xmlns:p14="http://schemas.microsoft.com/office/powerpoint/2010/main" val="288139866"/>
              </p:ext>
            </p:extLst>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extLst>
              <p:ext uri="{D42A27DB-BD31-4B8C-83A1-F6EECF244321}">
                <p14:modId xmlns:p14="http://schemas.microsoft.com/office/powerpoint/2010/main" val="3872815161"/>
              </p:ext>
            </p:extLst>
          </p:nvPr>
        </p:nvGraphicFramePr>
        <p:xfrm>
          <a:off x="4184439" y="1335822"/>
          <a:ext cx="5425673" cy="4118258"/>
        </p:xfrm>
        <a:graphic>
          <a:graphicData uri="http://schemas.openxmlformats.org/drawingml/2006/chart">
            <c:chart xmlns:c="http://schemas.openxmlformats.org/drawingml/2006/chart" xmlns:r="http://schemas.openxmlformats.org/officeDocument/2006/relationships" r:id="rId7"/>
          </a:graphicData>
        </a:graphic>
      </p:graphicFrame>
      <p:sp>
        <p:nvSpPr>
          <p:cNvPr id="12" name="ZoneTexte 11">
            <a:extLst>
              <a:ext uri="{FF2B5EF4-FFF2-40B4-BE49-F238E27FC236}">
                <a16:creationId xmlns:a16="http://schemas.microsoft.com/office/drawing/2014/main" id="{72629DCF-17C9-4DAE-B17D-A472FBE36BDA}"/>
              </a:ext>
            </a:extLst>
          </p:cNvPr>
          <p:cNvSpPr txBox="1"/>
          <p:nvPr/>
        </p:nvSpPr>
        <p:spPr>
          <a:xfrm>
            <a:off x="1644618" y="6203781"/>
            <a:ext cx="6130067" cy="369332"/>
          </a:xfrm>
          <a:prstGeom prst="rect">
            <a:avLst/>
          </a:prstGeom>
          <a:noFill/>
        </p:spPr>
        <p:txBody>
          <a:bodyPr wrap="square" rtlCol="0">
            <a:spAutoFit/>
          </a:bodyPr>
          <a:lstStyle/>
          <a:p>
            <a:r>
              <a:rPr lang="fr-FR" i="1" dirty="0">
                <a:latin typeface="Century Gothic" panose="020B0502020202020204" pitchFamily="34" charset="0"/>
              </a:rPr>
              <a:t>Source : </a:t>
            </a:r>
            <a:r>
              <a:rPr lang="fr-BE" dirty="0">
                <a:latin typeface="Century Gothic" panose="020B0502020202020204" pitchFamily="34" charset="0"/>
                <a:hlinkClick r:id="rId8"/>
              </a:rPr>
              <a:t>UN COMTRADE </a:t>
            </a:r>
            <a:r>
              <a:rPr lang="fr-BE" dirty="0" err="1">
                <a:latin typeface="Century Gothic" panose="020B0502020202020204" pitchFamily="34" charset="0"/>
                <a:hlinkClick r:id="rId8"/>
              </a:rPr>
              <a:t>Database</a:t>
            </a:r>
            <a:r>
              <a:rPr lang="fr-BE" dirty="0">
                <a:latin typeface="Century Gothic" panose="020B0502020202020204" pitchFamily="34" charset="0"/>
                <a:hlinkClick r:id="rId8"/>
              </a:rPr>
              <a:t> « Essential </a:t>
            </a:r>
            <a:r>
              <a:rPr lang="fr-BE" dirty="0" err="1">
                <a:latin typeface="Century Gothic" panose="020B0502020202020204" pitchFamily="34" charset="0"/>
                <a:hlinkClick r:id="rId8"/>
              </a:rPr>
              <a:t>Oils</a:t>
            </a:r>
            <a:r>
              <a:rPr lang="fr-BE" dirty="0">
                <a:latin typeface="Century Gothic" panose="020B0502020202020204" pitchFamily="34" charset="0"/>
                <a:hlinkClick r:id="rId8"/>
              </a:rPr>
              <a:t> »</a:t>
            </a:r>
            <a:endParaRPr lang="fr-FR"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470815778"/>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latin typeface="Century Gothic" panose="020B0502020202020204" pitchFamily="34" charset="0"/>
              </a:rPr>
              <a:t>8</a:t>
            </a:fld>
            <a:endParaRPr lang="es-ES">
              <a:latin typeface="Century Gothic" panose="020B0502020202020204" pitchFamily="34" charset="0"/>
            </a:endParaRPr>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278585"/>
            <a:ext cx="7886700" cy="735617"/>
          </a:xfrm>
        </p:spPr>
        <p:txBody>
          <a:bodyPr>
            <a:normAutofit/>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Répartition</a:t>
            </a:r>
            <a:r>
              <a:rPr lang="es-ES" sz="2800" b="1" dirty="0">
                <a:latin typeface="Century Gothic" panose="020B0502020202020204" pitchFamily="34" charset="0"/>
              </a:rPr>
              <a:t> par </a:t>
            </a:r>
            <a:r>
              <a:rPr lang="es-ES" sz="2800" b="1" dirty="0" err="1">
                <a:latin typeface="Century Gothic" panose="020B0502020202020204" pitchFamily="34" charset="0"/>
              </a:rPr>
              <a:t>secteur</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extLst>
              <p:ext uri="{D42A27DB-BD31-4B8C-83A1-F6EECF244321}">
                <p14:modId xmlns:p14="http://schemas.microsoft.com/office/powerpoint/2010/main" val="3309355328"/>
              </p:ext>
            </p:extLst>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extLst>
              <p:ext uri="{D42A27DB-BD31-4B8C-83A1-F6EECF244321}">
                <p14:modId xmlns:p14="http://schemas.microsoft.com/office/powerpoint/2010/main" val="953865666"/>
              </p:ext>
            </p:extLst>
          </p:nvPr>
        </p:nvGraphicFramePr>
        <p:xfrm>
          <a:off x="4184439" y="1342037"/>
          <a:ext cx="5425673" cy="41182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Espace réservé du contenu 7">
            <a:extLst>
              <a:ext uri="{FF2B5EF4-FFF2-40B4-BE49-F238E27FC236}">
                <a16:creationId xmlns:a16="http://schemas.microsoft.com/office/drawing/2014/main" id="{F6EC8AD9-E6DD-4707-ACE8-A67D40FDE16E}"/>
              </a:ext>
            </a:extLst>
          </p:cNvPr>
          <p:cNvGraphicFramePr>
            <a:graphicFrameLocks noGrp="1"/>
          </p:cNvGraphicFramePr>
          <p:nvPr>
            <p:ph idx="1"/>
            <p:extLst>
              <p:ext uri="{D42A27DB-BD31-4B8C-83A1-F6EECF244321}">
                <p14:modId xmlns:p14="http://schemas.microsoft.com/office/powerpoint/2010/main" val="3079567134"/>
              </p:ext>
            </p:extLst>
          </p:nvPr>
        </p:nvGraphicFramePr>
        <p:xfrm>
          <a:off x="-132465" y="917755"/>
          <a:ext cx="6428109" cy="5324724"/>
        </p:xfrm>
        <a:graphic>
          <a:graphicData uri="http://schemas.openxmlformats.org/drawingml/2006/chart">
            <c:chart xmlns:c="http://schemas.openxmlformats.org/drawingml/2006/chart" xmlns:r="http://schemas.openxmlformats.org/officeDocument/2006/relationships" r:id="rId8"/>
          </a:graphicData>
        </a:graphic>
      </p:graphicFrame>
      <p:sp>
        <p:nvSpPr>
          <p:cNvPr id="17" name="ZoneTexte 16">
            <a:extLst>
              <a:ext uri="{FF2B5EF4-FFF2-40B4-BE49-F238E27FC236}">
                <a16:creationId xmlns:a16="http://schemas.microsoft.com/office/drawing/2014/main" id="{D70CFFC3-33FA-43FA-80D1-8D71C3BBF382}"/>
              </a:ext>
            </a:extLst>
          </p:cNvPr>
          <p:cNvSpPr txBox="1"/>
          <p:nvPr/>
        </p:nvSpPr>
        <p:spPr>
          <a:xfrm>
            <a:off x="5001296" y="1096725"/>
            <a:ext cx="4443984" cy="4154984"/>
          </a:xfrm>
          <a:prstGeom prst="rect">
            <a:avLst/>
          </a:prstGeom>
          <a:noFill/>
        </p:spPr>
        <p:txBody>
          <a:bodyPr wrap="square" rtlCol="0">
            <a:spAutoFit/>
          </a:bodyPr>
          <a:lstStyle/>
          <a:p>
            <a:r>
              <a:rPr lang="fr-FR" sz="2400" b="1" u="sng" dirty="0">
                <a:solidFill>
                  <a:srgbClr val="7030A0"/>
                </a:solidFill>
                <a:latin typeface="Century Gothic" panose="020B0502020202020204" pitchFamily="34" charset="0"/>
              </a:rPr>
              <a:t>Usages Multiples</a:t>
            </a:r>
          </a:p>
          <a:p>
            <a:pPr marL="457200" indent="-457200">
              <a:buFont typeface="Arial" panose="020B0604020202020204" pitchFamily="34" charset="0"/>
              <a:buChar char="•"/>
            </a:pPr>
            <a:r>
              <a:rPr lang="fr-FR" sz="2400" dirty="0">
                <a:solidFill>
                  <a:srgbClr val="92D050"/>
                </a:solidFill>
                <a:latin typeface="Century Gothic" panose="020B0502020202020204" pitchFamily="34" charset="0"/>
              </a:rPr>
              <a:t>Cosmétiques &amp; Parfums</a:t>
            </a:r>
          </a:p>
          <a:p>
            <a:pPr marL="457200" indent="-457200">
              <a:buFont typeface="Arial" panose="020B0604020202020204" pitchFamily="34" charset="0"/>
              <a:buChar char="•"/>
            </a:pPr>
            <a:r>
              <a:rPr lang="fr-FR" sz="2400" dirty="0">
                <a:solidFill>
                  <a:srgbClr val="92D050"/>
                </a:solidFill>
                <a:latin typeface="Century Gothic" panose="020B0502020202020204" pitchFamily="34" charset="0"/>
              </a:rPr>
              <a:t>Aromathérapie</a:t>
            </a:r>
          </a:p>
          <a:p>
            <a:pPr marL="457200" indent="-457200">
              <a:buFont typeface="Arial" panose="020B0604020202020204" pitchFamily="34" charset="0"/>
              <a:buChar char="•"/>
            </a:pPr>
            <a:r>
              <a:rPr lang="fr-FR" sz="2400" dirty="0">
                <a:solidFill>
                  <a:srgbClr val="0070C0"/>
                </a:solidFill>
                <a:latin typeface="Century Gothic" panose="020B0502020202020204" pitchFamily="34" charset="0"/>
              </a:rPr>
              <a:t>Arômes</a:t>
            </a:r>
          </a:p>
          <a:p>
            <a:pPr marL="457200" indent="-457200">
              <a:buFont typeface="Arial" panose="020B0604020202020204" pitchFamily="34" charset="0"/>
              <a:buChar char="•"/>
            </a:pPr>
            <a:r>
              <a:rPr lang="fr-FR" sz="2400" dirty="0">
                <a:solidFill>
                  <a:srgbClr val="FFC000"/>
                </a:solidFill>
                <a:latin typeface="Century Gothic" panose="020B0502020202020204" pitchFamily="34" charset="0"/>
              </a:rPr>
              <a:t>Pharmacie </a:t>
            </a:r>
          </a:p>
          <a:p>
            <a:pPr marL="457200" indent="-457200">
              <a:buFont typeface="Arial" panose="020B0604020202020204" pitchFamily="34" charset="0"/>
              <a:buChar char="•"/>
            </a:pPr>
            <a:endParaRPr lang="fr-FR" sz="2400" dirty="0">
              <a:latin typeface="Century Gothic" panose="020B0502020202020204" pitchFamily="34" charset="0"/>
            </a:endParaRPr>
          </a:p>
          <a:p>
            <a:pPr marL="457200" indent="-457200">
              <a:buFont typeface="Arial" panose="020B0604020202020204" pitchFamily="34" charset="0"/>
              <a:buChar char="•"/>
            </a:pPr>
            <a:r>
              <a:rPr lang="fr-FR" sz="2400" dirty="0">
                <a:latin typeface="Century Gothic" panose="020B0502020202020204" pitchFamily="34" charset="0"/>
              </a:rPr>
              <a:t>Produits ménagers </a:t>
            </a:r>
          </a:p>
          <a:p>
            <a:pPr marL="457200" indent="-457200">
              <a:buFont typeface="Arial" panose="020B0604020202020204" pitchFamily="34" charset="0"/>
              <a:buChar char="•"/>
            </a:pPr>
            <a:r>
              <a:rPr lang="fr-FR" sz="2400" dirty="0">
                <a:latin typeface="Century Gothic" panose="020B0502020202020204" pitchFamily="34" charset="0"/>
              </a:rPr>
              <a:t>Additifs</a:t>
            </a:r>
          </a:p>
          <a:p>
            <a:pPr marL="457200" indent="-457200">
              <a:buFont typeface="Arial" panose="020B0604020202020204" pitchFamily="34" charset="0"/>
              <a:buChar char="•"/>
            </a:pPr>
            <a:r>
              <a:rPr lang="fr-FR" sz="2400" dirty="0">
                <a:latin typeface="Century Gothic" panose="020B0502020202020204" pitchFamily="34" charset="0"/>
              </a:rPr>
              <a:t>Biocides</a:t>
            </a:r>
          </a:p>
          <a:p>
            <a:pPr marL="457200" indent="-457200">
              <a:buFont typeface="Arial" panose="020B0604020202020204" pitchFamily="34" charset="0"/>
              <a:buChar char="•"/>
            </a:pPr>
            <a:r>
              <a:rPr lang="fr-FR" sz="2400" dirty="0">
                <a:latin typeface="Century Gothic" panose="020B0502020202020204" pitchFamily="34" charset="0"/>
              </a:rPr>
              <a:t>Insecticides</a:t>
            </a:r>
          </a:p>
          <a:p>
            <a:pPr marL="457200" indent="-457200">
              <a:buFont typeface="Arial" panose="020B0604020202020204" pitchFamily="34" charset="0"/>
              <a:buChar char="•"/>
            </a:pPr>
            <a:r>
              <a:rPr lang="fr-FR" sz="2400" dirty="0">
                <a:latin typeface="Century Gothic" panose="020B0502020202020204" pitchFamily="34" charset="0"/>
              </a:rPr>
              <a:t>Précurseurs de synthèse</a:t>
            </a:r>
          </a:p>
        </p:txBody>
      </p:sp>
      <p:sp>
        <p:nvSpPr>
          <p:cNvPr id="18" name="ZoneTexte 17">
            <a:extLst>
              <a:ext uri="{FF2B5EF4-FFF2-40B4-BE49-F238E27FC236}">
                <a16:creationId xmlns:a16="http://schemas.microsoft.com/office/drawing/2014/main" id="{8A22C3C5-A7C8-451C-90F5-0A906F0E2045}"/>
              </a:ext>
            </a:extLst>
          </p:cNvPr>
          <p:cNvSpPr txBox="1"/>
          <p:nvPr/>
        </p:nvSpPr>
        <p:spPr>
          <a:xfrm>
            <a:off x="226957" y="6432884"/>
            <a:ext cx="8368403" cy="369332"/>
          </a:xfrm>
          <a:prstGeom prst="rect">
            <a:avLst/>
          </a:prstGeom>
          <a:noFill/>
        </p:spPr>
        <p:txBody>
          <a:bodyPr wrap="square" rtlCol="0">
            <a:spAutoFit/>
          </a:bodyPr>
          <a:lstStyle/>
          <a:p>
            <a:r>
              <a:rPr lang="fr-FR" i="1" dirty="0">
                <a:latin typeface="Century Gothic" panose="020B0502020202020204" pitchFamily="34" charset="0"/>
              </a:rPr>
              <a:t>Source : </a:t>
            </a:r>
            <a:r>
              <a:rPr lang="en-US" b="0" i="0" dirty="0">
                <a:solidFill>
                  <a:srgbClr val="128AB7"/>
                </a:solidFill>
                <a:effectLst/>
                <a:latin typeface="ITCFranklinGothicStd-Demi"/>
                <a:hlinkClick r:id="rId9"/>
              </a:rPr>
              <a:t>Essential Oils Market Size, Share &amp; Trends Analysis Report, 2020</a:t>
            </a:r>
            <a:endParaRPr lang="fr-FR"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022572721"/>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BCF8F5CE-CE78-4A74-9B53-E2B3F9522D03}" type="slidenum">
              <a:rPr lang="es-ES" smtClean="0"/>
              <a:t>9</a:t>
            </a:fld>
            <a:endParaRPr lang="es-ES"/>
          </a:p>
        </p:txBody>
      </p:sp>
      <p:sp>
        <p:nvSpPr>
          <p:cNvPr id="7" name="Marcador de contenido 14"/>
          <p:cNvSpPr txBox="1">
            <a:spLocks/>
          </p:cNvSpPr>
          <p:nvPr/>
        </p:nvSpPr>
        <p:spPr>
          <a:xfrm>
            <a:off x="0" y="1422543"/>
            <a:ext cx="8803758" cy="4819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s-ES" sz="1600" dirty="0">
              <a:latin typeface="Century Gothic" panose="020B0502020202020204" pitchFamily="34" charset="0"/>
            </a:endParaRPr>
          </a:p>
        </p:txBody>
      </p:sp>
      <p:grpSp>
        <p:nvGrpSpPr>
          <p:cNvPr id="13" name="Grupo 12"/>
          <p:cNvGrpSpPr/>
          <p:nvPr/>
        </p:nvGrpSpPr>
        <p:grpSpPr>
          <a:xfrm>
            <a:off x="6607743" y="0"/>
            <a:ext cx="2444817" cy="500513"/>
            <a:chOff x="115503" y="6150543"/>
            <a:chExt cx="3269133" cy="706321"/>
          </a:xfrm>
        </p:grpSpPr>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679" y="6296124"/>
              <a:ext cx="1699957" cy="485578"/>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l="7486" t="22720" b="21589"/>
            <a:stretch/>
          </p:blipFill>
          <p:spPr>
            <a:xfrm>
              <a:off x="115503" y="6150543"/>
              <a:ext cx="1646176" cy="706321"/>
            </a:xfrm>
            <a:prstGeom prst="rect">
              <a:avLst/>
            </a:prstGeom>
          </p:spPr>
        </p:pic>
      </p:grpSp>
      <p:sp>
        <p:nvSpPr>
          <p:cNvPr id="6" name="Título 13"/>
          <p:cNvSpPr>
            <a:spLocks noGrp="1"/>
          </p:cNvSpPr>
          <p:nvPr>
            <p:ph type="title"/>
          </p:nvPr>
        </p:nvSpPr>
        <p:spPr>
          <a:xfrm>
            <a:off x="91440" y="102577"/>
            <a:ext cx="6516303" cy="735617"/>
          </a:xfrm>
        </p:spPr>
        <p:txBody>
          <a:bodyPr>
            <a:normAutofit fontScale="90000"/>
          </a:bodyPr>
          <a:lstStyle/>
          <a:p>
            <a:r>
              <a:rPr lang="es-ES" sz="2800" b="1" dirty="0" err="1">
                <a:solidFill>
                  <a:srgbClr val="139D8D"/>
                </a:solidFill>
                <a:latin typeface="Century Gothic" panose="020B0502020202020204" pitchFamily="34" charset="0"/>
              </a:rPr>
              <a:t>Huiles</a:t>
            </a:r>
            <a:r>
              <a:rPr lang="es-ES" sz="2800" b="1" dirty="0">
                <a:solidFill>
                  <a:srgbClr val="139D8D"/>
                </a:solidFill>
                <a:latin typeface="Century Gothic" panose="020B0502020202020204" pitchFamily="34" charset="0"/>
              </a:rPr>
              <a:t> </a:t>
            </a:r>
            <a:r>
              <a:rPr lang="es-ES" sz="2800" b="1" dirty="0" err="1">
                <a:solidFill>
                  <a:srgbClr val="139D8D"/>
                </a:solidFill>
                <a:latin typeface="Century Gothic" panose="020B0502020202020204" pitchFamily="34" charset="0"/>
              </a:rPr>
              <a:t>essentielles</a:t>
            </a:r>
            <a:r>
              <a:rPr lang="es-ES" sz="2800" b="1" dirty="0">
                <a:solidFill>
                  <a:srgbClr val="139D8D"/>
                </a:solidFill>
                <a:latin typeface="Century Gothic" panose="020B0502020202020204" pitchFamily="34" charset="0"/>
              </a:rPr>
              <a:t> : </a:t>
            </a:r>
            <a:r>
              <a:rPr lang="es-ES" sz="2800" b="1" dirty="0" err="1">
                <a:latin typeface="Century Gothic" panose="020B0502020202020204" pitchFamily="34" charset="0"/>
              </a:rPr>
              <a:t>Tendance</a:t>
            </a:r>
            <a:r>
              <a:rPr lang="es-ES" sz="2800" b="1" dirty="0">
                <a:latin typeface="Century Gothic" panose="020B0502020202020204" pitchFamily="34" charset="0"/>
              </a:rPr>
              <a:t> </a:t>
            </a:r>
            <a:r>
              <a:rPr lang="es-ES" sz="2800" b="1" dirty="0" err="1">
                <a:latin typeface="Century Gothic" panose="020B0502020202020204" pitchFamily="34" charset="0"/>
              </a:rPr>
              <a:t>olfactive</a:t>
            </a:r>
            <a:r>
              <a:rPr lang="es-ES" sz="2800" b="1" dirty="0">
                <a:latin typeface="Century Gothic" panose="020B0502020202020204" pitchFamily="34" charset="0"/>
              </a:rPr>
              <a:t> par </a:t>
            </a:r>
            <a:r>
              <a:rPr lang="es-ES" sz="2800" b="1" dirty="0" err="1">
                <a:latin typeface="Century Gothic" panose="020B0502020202020204" pitchFamily="34" charset="0"/>
              </a:rPr>
              <a:t>continent</a:t>
            </a:r>
            <a:endParaRPr lang="es-ES" sz="2800" b="1" dirty="0">
              <a:solidFill>
                <a:srgbClr val="139D8D"/>
              </a:solidFill>
              <a:latin typeface="Century Gothic" panose="020B0502020202020204" pitchFamily="34" charset="0"/>
            </a:endParaRPr>
          </a:p>
        </p:txBody>
      </p:sp>
      <p:graphicFrame>
        <p:nvGraphicFramePr>
          <p:cNvPr id="10" name="Graphique 9">
            <a:extLst>
              <a:ext uri="{FF2B5EF4-FFF2-40B4-BE49-F238E27FC236}">
                <a16:creationId xmlns:a16="http://schemas.microsoft.com/office/drawing/2014/main" id="{96F7E6B0-488C-4B59-B8E6-52FF97820CE8}"/>
              </a:ext>
            </a:extLst>
          </p:cNvPr>
          <p:cNvGraphicFramePr/>
          <p:nvPr/>
        </p:nvGraphicFramePr>
        <p:xfrm>
          <a:off x="-182808" y="1335822"/>
          <a:ext cx="4892459" cy="41849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phique 10">
            <a:extLst>
              <a:ext uri="{FF2B5EF4-FFF2-40B4-BE49-F238E27FC236}">
                <a16:creationId xmlns:a16="http://schemas.microsoft.com/office/drawing/2014/main" id="{512BAC03-46A4-4853-8FD5-C98AF84C314B}"/>
              </a:ext>
            </a:extLst>
          </p:cNvPr>
          <p:cNvGraphicFramePr/>
          <p:nvPr/>
        </p:nvGraphicFramePr>
        <p:xfrm>
          <a:off x="4184439" y="1342037"/>
          <a:ext cx="5425673" cy="4118258"/>
        </p:xfrm>
        <a:graphic>
          <a:graphicData uri="http://schemas.openxmlformats.org/drawingml/2006/chart">
            <c:chart xmlns:c="http://schemas.openxmlformats.org/drawingml/2006/chart" xmlns:r="http://schemas.openxmlformats.org/officeDocument/2006/relationships" r:id="rId7"/>
          </a:graphicData>
        </a:graphic>
      </p:graphicFrame>
      <p:pic>
        <p:nvPicPr>
          <p:cNvPr id="4" name="Image 3">
            <a:extLst>
              <a:ext uri="{FF2B5EF4-FFF2-40B4-BE49-F238E27FC236}">
                <a16:creationId xmlns:a16="http://schemas.microsoft.com/office/drawing/2014/main" id="{8723791C-B861-4039-A04D-7401B55514E0}"/>
              </a:ext>
            </a:extLst>
          </p:cNvPr>
          <p:cNvPicPr>
            <a:picLocks noChangeAspect="1"/>
          </p:cNvPicPr>
          <p:nvPr/>
        </p:nvPicPr>
        <p:blipFill>
          <a:blip r:embed="rId8"/>
          <a:stretch>
            <a:fillRect/>
          </a:stretch>
        </p:blipFill>
        <p:spPr>
          <a:xfrm>
            <a:off x="1943531" y="1373074"/>
            <a:ext cx="7301615" cy="4478313"/>
          </a:xfrm>
          <a:prstGeom prst="rect">
            <a:avLst/>
          </a:prstGeom>
        </p:spPr>
      </p:pic>
      <p:pic>
        <p:nvPicPr>
          <p:cNvPr id="8" name="Image 7">
            <a:extLst>
              <a:ext uri="{FF2B5EF4-FFF2-40B4-BE49-F238E27FC236}">
                <a16:creationId xmlns:a16="http://schemas.microsoft.com/office/drawing/2014/main" id="{6468227E-D55B-441F-B965-F10F4A4767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32" y="1776057"/>
            <a:ext cx="2324733" cy="2324733"/>
          </a:xfrm>
          <a:prstGeom prst="rect">
            <a:avLst/>
          </a:prstGeom>
        </p:spPr>
      </p:pic>
      <p:sp>
        <p:nvSpPr>
          <p:cNvPr id="9" name="ZoneTexte 8">
            <a:extLst>
              <a:ext uri="{FF2B5EF4-FFF2-40B4-BE49-F238E27FC236}">
                <a16:creationId xmlns:a16="http://schemas.microsoft.com/office/drawing/2014/main" id="{D4B70255-5922-4360-A186-7750BD303320}"/>
              </a:ext>
            </a:extLst>
          </p:cNvPr>
          <p:cNvSpPr txBox="1"/>
          <p:nvPr/>
        </p:nvSpPr>
        <p:spPr>
          <a:xfrm>
            <a:off x="130337" y="4195793"/>
            <a:ext cx="2642627" cy="369332"/>
          </a:xfrm>
          <a:prstGeom prst="rect">
            <a:avLst/>
          </a:prstGeom>
          <a:noFill/>
        </p:spPr>
        <p:txBody>
          <a:bodyPr wrap="square" rtlCol="0">
            <a:spAutoFit/>
          </a:bodyPr>
          <a:lstStyle/>
          <a:p>
            <a:r>
              <a:rPr lang="fr-FR" i="1" dirty="0">
                <a:hlinkClick r:id="rId10"/>
              </a:rPr>
              <a:t>Fragrances of the world</a:t>
            </a:r>
            <a:endParaRPr lang="fr-FR" i="1" dirty="0"/>
          </a:p>
        </p:txBody>
      </p:sp>
      <p:sp>
        <p:nvSpPr>
          <p:cNvPr id="16" name="Rectangle 15">
            <a:hlinkClick r:id="rId11"/>
            <a:extLst>
              <a:ext uri="{FF2B5EF4-FFF2-40B4-BE49-F238E27FC236}">
                <a16:creationId xmlns:a16="http://schemas.microsoft.com/office/drawing/2014/main" id="{8A935F4C-1DDD-41E0-BEF1-D653F01BB4CB}"/>
              </a:ext>
            </a:extLst>
          </p:cNvPr>
          <p:cNvSpPr/>
          <p:nvPr/>
        </p:nvSpPr>
        <p:spPr>
          <a:xfrm>
            <a:off x="4789325" y="1389296"/>
            <a:ext cx="756069" cy="325386"/>
          </a:xfrm>
          <a:prstGeom prst="rect">
            <a:avLst/>
          </a:prstGeom>
          <a:noFill/>
          <a:ln w="571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Parchemin vertical 13">
            <a:extLst>
              <a:ext uri="{FF2B5EF4-FFF2-40B4-BE49-F238E27FC236}">
                <a16:creationId xmlns:a16="http://schemas.microsoft.com/office/drawing/2014/main" id="{4B69B52D-3B56-40AB-906B-EE26ABD45B97}"/>
              </a:ext>
            </a:extLst>
          </p:cNvPr>
          <p:cNvSpPr/>
          <p:nvPr/>
        </p:nvSpPr>
        <p:spPr>
          <a:xfrm>
            <a:off x="6041975" y="1732979"/>
            <a:ext cx="2944266" cy="1040524"/>
          </a:xfrm>
          <a:prstGeom prst="verticalScroll">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Chocolate</a:t>
            </a:r>
            <a:r>
              <a:rPr lang="fr-FR" dirty="0"/>
              <a:t> cookie</a:t>
            </a:r>
          </a:p>
          <a:p>
            <a:pPr algn="ctr"/>
            <a:r>
              <a:rPr lang="fr-FR" dirty="0" err="1"/>
              <a:t>Lemon</a:t>
            </a:r>
            <a:r>
              <a:rPr lang="fr-FR" dirty="0"/>
              <a:t> Pie</a:t>
            </a:r>
          </a:p>
          <a:p>
            <a:pPr algn="ctr"/>
            <a:r>
              <a:rPr lang="fr-FR" dirty="0" err="1"/>
              <a:t>German</a:t>
            </a:r>
            <a:r>
              <a:rPr lang="fr-FR" dirty="0"/>
              <a:t> </a:t>
            </a:r>
            <a:r>
              <a:rPr lang="fr-FR" dirty="0" err="1"/>
              <a:t>chocolate</a:t>
            </a:r>
            <a:r>
              <a:rPr lang="fr-FR" dirty="0"/>
              <a:t> cake</a:t>
            </a:r>
          </a:p>
        </p:txBody>
      </p:sp>
      <p:sp>
        <p:nvSpPr>
          <p:cNvPr id="18" name="Rectangle 17">
            <a:hlinkClick r:id="rId12"/>
            <a:extLst>
              <a:ext uri="{FF2B5EF4-FFF2-40B4-BE49-F238E27FC236}">
                <a16:creationId xmlns:a16="http://schemas.microsoft.com/office/drawing/2014/main" id="{66B03F51-7351-47DE-8171-E29BAD384677}"/>
              </a:ext>
            </a:extLst>
          </p:cNvPr>
          <p:cNvSpPr/>
          <p:nvPr/>
        </p:nvSpPr>
        <p:spPr>
          <a:xfrm>
            <a:off x="3901667" y="1389296"/>
            <a:ext cx="499829" cy="32538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Parchemin vertical 12">
            <a:extLst>
              <a:ext uri="{FF2B5EF4-FFF2-40B4-BE49-F238E27FC236}">
                <a16:creationId xmlns:a16="http://schemas.microsoft.com/office/drawing/2014/main" id="{FC0F5526-4584-46D3-A143-07AAFBCD7890}"/>
              </a:ext>
            </a:extLst>
          </p:cNvPr>
          <p:cNvSpPr/>
          <p:nvPr/>
        </p:nvSpPr>
        <p:spPr>
          <a:xfrm>
            <a:off x="2852115" y="1768067"/>
            <a:ext cx="1183509" cy="888485"/>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Floral &amp; </a:t>
            </a:r>
            <a:r>
              <a:rPr lang="fr-FR" dirty="0" err="1"/>
              <a:t>Sandal</a:t>
            </a:r>
            <a:r>
              <a:rPr lang="fr-FR" dirty="0"/>
              <a:t> </a:t>
            </a:r>
            <a:r>
              <a:rPr lang="fr-FR" dirty="0" err="1"/>
              <a:t>wood</a:t>
            </a:r>
            <a:endParaRPr lang="fr-FR" dirty="0"/>
          </a:p>
        </p:txBody>
      </p:sp>
    </p:spTree>
    <p:custDataLst>
      <p:tags r:id="rId1"/>
    </p:custDataLst>
    <p:extLst>
      <p:ext uri="{BB962C8B-B14F-4D97-AF65-F5344CB8AC3E}">
        <p14:creationId xmlns:p14="http://schemas.microsoft.com/office/powerpoint/2010/main" val="2249183055"/>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d3065de8cb6c3944b365f066b7488aa2&quot;,&quot;LanguageCode&quot;:&quot;en-US&quot;,&quot;SlideGuids&quot;:[&quot;6a273849-4689-432c-8420-be0864ab6f15&quot;,&quot;1cb464f0-7c2f-455d-bff6-93df50ac835a&quot;,&quot;0aed76cc-af70-41a9-af0b-5bba37d125d7&quot;,&quot;bb577fbc-a94f-44ac-bb96-c926c869cf47&quot;,&quot;586292e4-2368-4062-af1a-4c5be0d839fd&quot;],&quot;TimeStamp&quot;:&quot;2020-03-19T11:11:08.4589837+01:00&quot;}"/>
</p:tagLst>
</file>

<file path=ppt/tags/tag1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2.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1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19.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6a273849-4689-432c-8420-be0864ab6f15&quot;,&quot;TimeStamp&quot;:&quot;2020-03-03T11:26:33.541502+01:00&quot;}"/>
</p:tagLst>
</file>

<file path=ppt/tags/tag2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7.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2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2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30.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3.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4.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38.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3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0aed76cc-af70-41a9-af0b-5bba37d125d7&quot;,&quot;TimeStamp&quot;:&quot;2020-03-03T11:26:33.7453576+01:00&quot;}"/>
</p:tagLst>
</file>

<file path=ppt/tags/tag40.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1cb464f0-7c2f-455d-bff6-93df50ac835a&quot;,&quot;TimeStamp&quot;:&quot;2020-03-03T11:26:33.7453576+01: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577fbc-a94f-44ac-bb96-c926c869cf47&quot;,&quot;TimeStamp&quot;:&quot;2020-03-03T11:26:33.7453576+01:00&quot;}"/>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7761</TotalTime>
  <Words>4431</Words>
  <Application>Microsoft Office PowerPoint</Application>
  <PresentationFormat>Affichage à l'écran (4:3)</PresentationFormat>
  <Paragraphs>911</Paragraphs>
  <Slides>57</Slides>
  <Notes>55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57</vt:i4>
      </vt:variant>
    </vt:vector>
  </HeadingPairs>
  <TitlesOfParts>
    <vt:vector size="67" baseType="lpstr">
      <vt:lpstr>Aharoni</vt:lpstr>
      <vt:lpstr>Arial</vt:lpstr>
      <vt:lpstr>Calibri</vt:lpstr>
      <vt:lpstr>Calibri Light</vt:lpstr>
      <vt:lpstr>Century Gothic</vt:lpstr>
      <vt:lpstr>ITCFranklinGothicStd-Demi</vt:lpstr>
      <vt:lpstr>Symbol</vt:lpstr>
      <vt:lpstr>Times New Roman</vt:lpstr>
      <vt:lpstr>Wingdings</vt:lpstr>
      <vt:lpstr>Tema de Office</vt:lpstr>
      <vt:lpstr>Présentation PowerPoint</vt:lpstr>
      <vt:lpstr>Présentation PowerPoint</vt:lpstr>
      <vt:lpstr>Huiles essentielles : un bref historique</vt:lpstr>
      <vt:lpstr>Présentation PowerPoint</vt:lpstr>
      <vt:lpstr>Huiles essentielles : Production mondiale</vt:lpstr>
      <vt:lpstr>Présentation PowerPoint</vt:lpstr>
      <vt:lpstr>Huiles essentielles : Import/Export (Top 5 in US$)</vt:lpstr>
      <vt:lpstr>Huiles essentielles : Répartition par secteur</vt:lpstr>
      <vt:lpstr>Huiles essentielles : Tendance olfactive par continent</vt:lpstr>
      <vt:lpstr>Huiles essentielles : Nouvelle tendances ?</vt:lpstr>
      <vt:lpstr>Présentation PowerPoint</vt:lpstr>
      <vt:lpstr>Huiles essentielles : Législation : laquelle ? </vt:lpstr>
      <vt:lpstr>Huiles essentielles : Législation</vt:lpstr>
      <vt:lpstr>Huiles essentielles : les nombreux acteurs législatifs</vt:lpstr>
      <vt:lpstr>Huiles essentielles : ex Contradiction/législation</vt:lpstr>
      <vt:lpstr>Huiles essentielles : Toxicité/alimentaire</vt:lpstr>
      <vt:lpstr>Huiles essentielles : Toxicité/alimentaire</vt:lpstr>
      <vt:lpstr>Huiles essentielles : Toxicité/cosmétique</vt:lpstr>
      <vt:lpstr>Présentation PowerPoint</vt:lpstr>
      <vt:lpstr>Huiles essentielles : Définition</vt:lpstr>
      <vt:lpstr>Huiles essentielles : Terminologie</vt:lpstr>
      <vt:lpstr>Huiles essentielles : Composition complexe</vt:lpstr>
      <vt:lpstr>Huiles essentielles : Chémotype, importance !</vt:lpstr>
      <vt:lpstr>Huiles essentielles : Chiralité, facteur essentiel</vt:lpstr>
      <vt:lpstr>Huiles essentielles : Rectification</vt:lpstr>
      <vt:lpstr>Huiles essentielles : Critère qualité (AFNOR)</vt:lpstr>
      <vt:lpstr>Présentation PowerPoint</vt:lpstr>
      <vt:lpstr>Huiles essentielles : Vers une éco-extraction</vt:lpstr>
      <vt:lpstr>Huiles essentielles : Hydrodistillation </vt:lpstr>
      <vt:lpstr>Huiles essentielles : Distillation à la vapeur</vt:lpstr>
      <vt:lpstr>Huiles essentielles : Distillation à la vapeur en champ</vt:lpstr>
      <vt:lpstr>Huiles essentielles : Expression à froid</vt:lpstr>
      <vt:lpstr>Huiles essentielles : Extraction CO2 supercritique </vt:lpstr>
      <vt:lpstr>Huiles essentielles : Besoin d’alternatives ? </vt:lpstr>
      <vt:lpstr>Huiles essentielles : Cycle de l’extraction/purification</vt:lpstr>
      <vt:lpstr>Huiles essentielles : Micro-onde</vt:lpstr>
      <vt:lpstr>Huiles essentielles : Microwave Hydrodiffusion Gravity (HMG)</vt:lpstr>
      <vt:lpstr>Présentation PowerPoint</vt:lpstr>
      <vt:lpstr>Huiles essentielles : Critère qualité (AFNOR)</vt:lpstr>
      <vt:lpstr>Présentation PowerPoint</vt:lpstr>
      <vt:lpstr>Les huiles essentielles en agronomie, quoi de neuf ?</vt:lpstr>
      <vt:lpstr>Présentation PowerPoint</vt:lpstr>
      <vt:lpstr>Présentation PowerPoint</vt:lpstr>
      <vt:lpstr>Les huiles essentielles en agronomie, quoi de neuf ?</vt:lpstr>
      <vt:lpstr>Les huiles essentielles en agronomie, quoi de neuf ?</vt:lpstr>
      <vt:lpstr>Les huiles essentielles en agronomie, quoi de neuf ?</vt:lpstr>
      <vt:lpstr>Les huiles essentielles en agronomie, quoi de neuf ?</vt:lpstr>
      <vt:lpstr>Les huiles essentielles en agronomie, quoi de neuf ?</vt:lpstr>
      <vt:lpstr>Application des huiles essentielles</vt:lpstr>
      <vt:lpstr>La stratégie de recherche classique :</vt:lpstr>
      <vt:lpstr>Cancer du sein : études prometeuses</vt:lpstr>
      <vt:lpstr>Cancer de la prostate : études prometeuses</vt:lpstr>
      <vt:lpstr>Cancer du foie: études prometeuses</vt:lpstr>
      <vt:lpstr>Cancer du poumon : études prometeuses</vt:lpstr>
      <vt:lpstr>Cancer colorectal : études prometeuses</vt:lpstr>
      <vt:lpstr>Mélanome : études prometeuses</vt:lpstr>
      <vt:lpstr>Et après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Hub on New Challenges in the Field of Essential Oils - EOHUB</dc:title>
  <dc:creator>HP</dc:creator>
  <cp:lastModifiedBy>Fauconnier Marie-Laure</cp:lastModifiedBy>
  <cp:revision>314</cp:revision>
  <dcterms:created xsi:type="dcterms:W3CDTF">2019-03-07T10:01:26Z</dcterms:created>
  <dcterms:modified xsi:type="dcterms:W3CDTF">2021-12-10T13:24:52Z</dcterms:modified>
</cp:coreProperties>
</file>