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9.xml" ContentType="application/vnd.openxmlformats-officedocument.theme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4" r:id="rId2"/>
    <p:sldMasterId id="2147483674" r:id="rId3"/>
    <p:sldMasterId id="2147483685" r:id="rId4"/>
    <p:sldMasterId id="2147483679" r:id="rId5"/>
    <p:sldMasterId id="2147483692" r:id="rId6"/>
    <p:sldMasterId id="2147483695" r:id="rId7"/>
    <p:sldMasterId id="2147483698" r:id="rId8"/>
    <p:sldMasterId id="2147483701" r:id="rId9"/>
    <p:sldMasterId id="2147483677" r:id="rId10"/>
  </p:sldMasterIdLst>
  <p:notesMasterIdLst>
    <p:notesMasterId r:id="rId20"/>
  </p:notesMasterIdLst>
  <p:sldIdLst>
    <p:sldId id="256" r:id="rId11"/>
    <p:sldId id="257" r:id="rId12"/>
    <p:sldId id="258" r:id="rId13"/>
    <p:sldId id="264" r:id="rId14"/>
    <p:sldId id="265" r:id="rId15"/>
    <p:sldId id="266" r:id="rId16"/>
    <p:sldId id="267" r:id="rId17"/>
    <p:sldId id="269" r:id="rId18"/>
    <p:sldId id="26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73829"/>
  </p:normalViewPr>
  <p:slideViewPr>
    <p:cSldViewPr snapToGrid="0" snapToObjects="1">
      <p:cViewPr varScale="1">
        <p:scale>
          <a:sx n="91" d="100"/>
          <a:sy n="91" d="100"/>
        </p:scale>
        <p:origin x="224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906FC-71F2-354B-8ADE-79AD7016F930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239D-CD14-8C4D-96AD-79C4373599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2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The « 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strategic</a:t>
            </a:r>
            <a:r>
              <a:rPr lang="fr-FR" dirty="0"/>
              <a:t> culture » </a:t>
            </a:r>
            <a:r>
              <a:rPr lang="fr-FR" dirty="0" err="1"/>
              <a:t>will</a:t>
            </a:r>
            <a:r>
              <a:rPr lang="fr-FR" dirty="0"/>
              <a:t> not </a:t>
            </a:r>
            <a:r>
              <a:rPr lang="fr-FR" dirty="0" err="1"/>
              <a:t>be</a:t>
            </a:r>
            <a:r>
              <a:rPr lang="fr-FR" dirty="0"/>
              <a:t> a </a:t>
            </a:r>
            <a:r>
              <a:rPr lang="fr-FR" dirty="0" err="1"/>
              <a:t>revolution</a:t>
            </a:r>
            <a:r>
              <a:rPr lang="fr-FR" dirty="0"/>
              <a:t>:</a:t>
            </a:r>
          </a:p>
          <a:p>
            <a:r>
              <a:rPr lang="fr-FR" dirty="0"/>
              <a:t>It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needed</a:t>
            </a:r>
            <a:r>
              <a:rPr lang="fr-FR" dirty="0"/>
              <a:t>, </a:t>
            </a:r>
          </a:p>
          <a:p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exists</a:t>
            </a:r>
            <a:r>
              <a:rPr lang="fr-FR" dirty="0"/>
              <a:t>, </a:t>
            </a:r>
          </a:p>
          <a:p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and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improved</a:t>
            </a:r>
            <a:r>
              <a:rPr lang="fr-FR" dirty="0"/>
              <a:t> and </a:t>
            </a:r>
            <a:r>
              <a:rPr lang="fr-FR" dirty="0" err="1"/>
              <a:t>developed</a:t>
            </a:r>
            <a:endParaRPr lang="fr-FR" dirty="0"/>
          </a:p>
          <a:p>
            <a:r>
              <a:rPr lang="fr-FR" dirty="0"/>
              <a:t>It </a:t>
            </a:r>
            <a:r>
              <a:rPr lang="fr-FR" dirty="0" err="1"/>
              <a:t>is</a:t>
            </a:r>
            <a:r>
              <a:rPr lang="fr-FR" dirty="0"/>
              <a:t> an </a:t>
            </a:r>
            <a:r>
              <a:rPr lang="fr-FR" dirty="0" err="1"/>
              <a:t>iterative</a:t>
            </a:r>
            <a:r>
              <a:rPr lang="fr-FR" dirty="0"/>
              <a:t> </a:t>
            </a:r>
            <a:r>
              <a:rPr lang="fr-FR" dirty="0" err="1"/>
              <a:t>process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The « 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strategic</a:t>
            </a:r>
            <a:r>
              <a:rPr lang="fr-FR" dirty="0"/>
              <a:t> culture » </a:t>
            </a:r>
            <a:r>
              <a:rPr lang="fr-FR" dirty="0" err="1"/>
              <a:t>will</a:t>
            </a:r>
            <a:r>
              <a:rPr lang="fr-FR" dirty="0"/>
              <a:t> not </a:t>
            </a:r>
            <a:r>
              <a:rPr lang="fr-FR" dirty="0" err="1"/>
              <a:t>be</a:t>
            </a:r>
            <a:r>
              <a:rPr lang="fr-FR" dirty="0"/>
              <a:t> a </a:t>
            </a:r>
            <a:r>
              <a:rPr lang="fr-FR" dirty="0" err="1"/>
              <a:t>revolution</a:t>
            </a:r>
            <a:r>
              <a:rPr lang="fr-FR" dirty="0"/>
              <a:t> 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requires</a:t>
            </a:r>
            <a:r>
              <a:rPr lang="fr-FR" dirty="0"/>
              <a:t> </a:t>
            </a:r>
            <a:r>
              <a:rPr lang="fr-FR" dirty="0" err="1"/>
              <a:t>evolutions</a:t>
            </a:r>
            <a:r>
              <a:rPr lang="fr-FR" dirty="0"/>
              <a:t> (</a:t>
            </a:r>
            <a:r>
              <a:rPr lang="fr-FR" dirty="0" err="1"/>
              <a:t>small</a:t>
            </a:r>
            <a:r>
              <a:rPr lang="fr-FR" dirty="0"/>
              <a:t> </a:t>
            </a:r>
            <a:r>
              <a:rPr lang="fr-FR" dirty="0" err="1"/>
              <a:t>steps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16239D-CD14-8C4D-96AD-79C4373599B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752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6B6C73FD-8550-49C7-B340-7D4BE34C7F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512" y="3789040"/>
            <a:ext cx="4104456" cy="1329370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fr-BE" sz="24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TITRE</a:t>
            </a:r>
            <a:endParaRPr lang="fr-BE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6F63451-F9F4-4383-B544-EB66FAA323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8569" y="2931606"/>
            <a:ext cx="4104457" cy="3607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  <a:lvl2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2pPr>
            <a:lvl3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3pPr>
            <a:lvl4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4pPr>
            <a:lvl5pPr marL="0" algn="l" defTabSz="914400" rtl="0" eaLnBrk="1" latinLnBrk="0" hangingPunct="1">
              <a:defRPr lang="fr-BE" sz="1600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5pPr>
          </a:lstStyle>
          <a:p>
            <a:pPr lvl="0"/>
            <a:r>
              <a:rPr lang="fr-FR" dirty="0"/>
              <a:t>Faculté…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E9D0464-66E0-44DB-9CAE-88A3DF1146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9388" y="6021288"/>
            <a:ext cx="5759995" cy="360709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  <a:lvl2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2pPr>
            <a:lvl3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3pPr>
            <a:lvl4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4pPr>
            <a:lvl5pPr marL="0" algn="l" defTabSz="914400" rtl="0" eaLnBrk="1" latinLnBrk="0" hangingPunct="1">
              <a:defRPr lang="fr-BE" sz="1400" b="1" kern="1200" dirty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14481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803598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20540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144355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882053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186489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7662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59774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854229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367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8B80E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4621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510205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5102058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886761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5037364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071342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11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AEAEAE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3471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09456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6273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95C674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3465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05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6083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rgbClr val="9D9E9E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2668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7757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93094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3" descr="ФОН ДЛЯ ПРЕЗЫ_обложка.jpg">
            <a:extLst>
              <a:ext uri="{FF2B5EF4-FFF2-40B4-BE49-F238E27FC236}">
                <a16:creationId xmlns:a16="http://schemas.microsoft.com/office/drawing/2014/main" id="{9A1E12A8-34E4-4A0B-BDC8-CF6D6434CE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3999" cy="70179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30" descr="ФОН ДЛЯ ПРЕЗЫ_pflyzz.jpg">
            <a:extLst>
              <a:ext uri="{FF2B5EF4-FFF2-40B4-BE49-F238E27FC236}">
                <a16:creationId xmlns:a16="http://schemas.microsoft.com/office/drawing/2014/main" id="{07289750-79C7-4122-A82E-DC9EB1638AE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70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98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4" descr="джипег.jpg">
            <a:extLst>
              <a:ext uri="{FF2B5EF4-FFF2-40B4-BE49-F238E27FC236}">
                <a16:creationId xmlns:a16="http://schemas.microsoft.com/office/drawing/2014/main" id="{6AF69240-AD2E-4529-B7D8-170C13DB59E8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9534" cy="1196752"/>
          </a:xfrm>
          <a:prstGeom prst="rect">
            <a:avLst/>
          </a:prstGeom>
        </p:spPr>
      </p:pic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8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4" descr="джипег.jpg">
            <a:extLst>
              <a:ext uri="{FF2B5EF4-FFF2-40B4-BE49-F238E27FC236}">
                <a16:creationId xmlns:a16="http://schemas.microsoft.com/office/drawing/2014/main" id="{6AF69240-AD2E-4529-B7D8-170C13DB59E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9534" cy="1196752"/>
          </a:xfrm>
          <a:prstGeom prst="rect">
            <a:avLst/>
          </a:prstGeom>
        </p:spPr>
      </p:pic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9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8B8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0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AEA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32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09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85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95C6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05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76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94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paile@uliege.b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FCC99-1494-A343-A39F-62A2E59F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1" y="3789040"/>
            <a:ext cx="4302053" cy="1329370"/>
          </a:xfrm>
        </p:spPr>
        <p:txBody>
          <a:bodyPr/>
          <a:lstStyle/>
          <a:p>
            <a:r>
              <a:rPr lang="fr-FR" dirty="0"/>
              <a:t>The construction of a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strategic</a:t>
            </a:r>
            <a:r>
              <a:rPr lang="fr-FR" dirty="0"/>
              <a:t> culture in Europe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23E508-F97B-7241-A458-9897F06B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Department</a:t>
            </a:r>
            <a:r>
              <a:rPr lang="fr-FR" dirty="0"/>
              <a:t> of </a:t>
            </a:r>
            <a:r>
              <a:rPr lang="fr-FR" dirty="0" err="1"/>
              <a:t>Political</a:t>
            </a:r>
            <a:r>
              <a:rPr lang="fr-FR" dirty="0"/>
              <a:t> Science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9F8D03-EAB3-C04F-B8C9-D8A3C3C8E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8569" y="5434780"/>
            <a:ext cx="6320705" cy="1423220"/>
          </a:xfrm>
        </p:spPr>
        <p:txBody>
          <a:bodyPr/>
          <a:lstStyle/>
          <a:p>
            <a:pPr indent="0">
              <a:buNone/>
            </a:pPr>
            <a:r>
              <a:rPr lang="fr-FR" sz="1600" dirty="0" err="1"/>
              <a:t>Conference</a:t>
            </a:r>
            <a:r>
              <a:rPr lang="fr-FR" sz="1600" dirty="0"/>
              <a:t> about the Future of Europe </a:t>
            </a:r>
            <a:r>
              <a:rPr lang="fr-FR" sz="1600" dirty="0" err="1"/>
              <a:t>from</a:t>
            </a:r>
            <a:r>
              <a:rPr lang="fr-FR" sz="1600" dirty="0"/>
              <a:t> the Security and </a:t>
            </a:r>
            <a:r>
              <a:rPr lang="fr-FR" sz="1600" dirty="0" err="1"/>
              <a:t>Defence</a:t>
            </a:r>
            <a:r>
              <a:rPr lang="fr-FR" sz="1600" dirty="0"/>
              <a:t> Perspective</a:t>
            </a:r>
          </a:p>
          <a:p>
            <a:pPr indent="0">
              <a:buNone/>
            </a:pPr>
            <a:r>
              <a:rPr lang="en-GB" dirty="0"/>
              <a:t>University of Public Service Ludovika, 9 December 2021</a:t>
            </a:r>
            <a:endParaRPr lang="fr-BE" dirty="0"/>
          </a:p>
          <a:p>
            <a:pPr indent="0">
              <a:buNone/>
            </a:pPr>
            <a:endParaRPr lang="fr-FR" dirty="0"/>
          </a:p>
          <a:p>
            <a:pPr indent="0">
              <a:buNone/>
            </a:pPr>
            <a:r>
              <a:rPr lang="fr-FR" i="1" dirty="0"/>
              <a:t>Dr. Sylvain </a:t>
            </a:r>
            <a:r>
              <a:rPr lang="fr-FR" i="1" dirty="0" err="1"/>
              <a:t>Paile</a:t>
            </a:r>
            <a:r>
              <a:rPr lang="fr-FR" i="1" dirty="0"/>
              <a:t>-Calvo (</a:t>
            </a:r>
            <a:r>
              <a:rPr lang="fr-FR" i="1" dirty="0">
                <a:hlinkClick r:id="rId2"/>
              </a:rPr>
              <a:t>spaile@uliege.be</a:t>
            </a:r>
            <a:r>
              <a:rPr lang="fr-FR" i="1" dirty="0"/>
              <a:t>)</a:t>
            </a:r>
          </a:p>
          <a:p>
            <a:pPr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1885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5B827FA-C7EC-944D-A37B-C72D5094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26" y="1463040"/>
            <a:ext cx="7596554" cy="3540759"/>
          </a:xfrm>
        </p:spPr>
        <p:txBody>
          <a:bodyPr>
            <a:normAutofit/>
          </a:bodyPr>
          <a:lstStyle/>
          <a:p>
            <a:r>
              <a:rPr lang="fr-FR" sz="3600" dirty="0"/>
              <a:t>The construction of a </a:t>
            </a:r>
            <a:r>
              <a:rPr lang="fr-FR" sz="3600" dirty="0" err="1"/>
              <a:t>common</a:t>
            </a:r>
            <a:r>
              <a:rPr lang="fr-FR" sz="3600" dirty="0"/>
              <a:t> (</a:t>
            </a:r>
            <a:r>
              <a:rPr lang="fr-FR" sz="3600" dirty="0" err="1"/>
              <a:t>European</a:t>
            </a:r>
            <a:r>
              <a:rPr lang="fr-FR" sz="3600" dirty="0"/>
              <a:t>) </a:t>
            </a:r>
            <a:r>
              <a:rPr lang="fr-FR" sz="3600" dirty="0" err="1"/>
              <a:t>strategic</a:t>
            </a:r>
            <a:r>
              <a:rPr lang="fr-FR" sz="3600" dirty="0"/>
              <a:t> culture</a:t>
            </a:r>
            <a:br>
              <a:rPr lang="fr-FR" dirty="0"/>
            </a:br>
            <a:br>
              <a:rPr lang="fr-FR" dirty="0"/>
            </a:br>
            <a:r>
              <a:rPr lang="fr-FR" sz="3200" b="0" dirty="0" err="1"/>
              <a:t>Why</a:t>
            </a:r>
            <a:r>
              <a:rPr lang="fr-FR" sz="3200" b="0" dirty="0"/>
              <a:t>? </a:t>
            </a:r>
            <a:r>
              <a:rPr lang="fr-FR" sz="3200" b="0" dirty="0" err="1"/>
              <a:t>What</a:t>
            </a:r>
            <a:r>
              <a:rPr lang="fr-FR" sz="3200" b="0" dirty="0"/>
              <a:t>? How?</a:t>
            </a:r>
            <a:endParaRPr lang="fr-FR" sz="4900" dirty="0"/>
          </a:p>
        </p:txBody>
      </p:sp>
    </p:spTree>
    <p:extLst>
      <p:ext uri="{BB962C8B-B14F-4D97-AF65-F5344CB8AC3E}">
        <p14:creationId xmlns:p14="http://schemas.microsoft.com/office/powerpoint/2010/main" val="5169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Why</a:t>
            </a:r>
            <a:r>
              <a:rPr lang="fr-FR" dirty="0"/>
              <a:t> - </a:t>
            </a:r>
            <a:r>
              <a:rPr lang="fr-FR" dirty="0" err="1"/>
              <a:t>Contexts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367008"/>
            <a:ext cx="8686800" cy="4270068"/>
          </a:xfrm>
        </p:spPr>
        <p:txBody>
          <a:bodyPr/>
          <a:lstStyle/>
          <a:p>
            <a:pPr marL="0" indent="0">
              <a:buNone/>
            </a:pPr>
            <a:r>
              <a:rPr lang="fr-FR" i="1" dirty="0" err="1"/>
              <a:t>Why</a:t>
            </a:r>
            <a:r>
              <a:rPr lang="fr-FR" i="1" dirty="0"/>
              <a:t> </a:t>
            </a:r>
            <a:r>
              <a:rPr lang="fr-FR" i="1" dirty="0" err="1"/>
              <a:t>would</a:t>
            </a:r>
            <a:r>
              <a:rPr lang="fr-FR" i="1" dirty="0"/>
              <a:t> </a:t>
            </a:r>
            <a:r>
              <a:rPr lang="fr-FR" i="1" dirty="0" err="1"/>
              <a:t>we</a:t>
            </a:r>
            <a:r>
              <a:rPr lang="fr-FR" i="1" dirty="0"/>
              <a:t> </a:t>
            </a:r>
            <a:r>
              <a:rPr lang="fr-FR" i="1" dirty="0" err="1"/>
              <a:t>need</a:t>
            </a:r>
            <a:r>
              <a:rPr lang="fr-FR" i="1" dirty="0"/>
              <a:t> to have a </a:t>
            </a:r>
            <a:r>
              <a:rPr lang="fr-FR" i="1" dirty="0" err="1"/>
              <a:t>common</a:t>
            </a:r>
            <a:r>
              <a:rPr lang="fr-FR" i="1" dirty="0"/>
              <a:t> </a:t>
            </a:r>
            <a:r>
              <a:rPr lang="fr-FR" i="1" dirty="0" err="1"/>
              <a:t>strategic</a:t>
            </a:r>
            <a:r>
              <a:rPr lang="fr-FR" i="1" dirty="0"/>
              <a:t> culture?</a:t>
            </a:r>
          </a:p>
          <a:p>
            <a:pPr>
              <a:buFontTx/>
              <a:buChar char="-"/>
            </a:pPr>
            <a:r>
              <a:rPr lang="fr-FR" sz="2400" b="1" dirty="0"/>
              <a:t>Missions and </a:t>
            </a:r>
            <a:r>
              <a:rPr lang="fr-FR" sz="2400" b="1" dirty="0" err="1"/>
              <a:t>operations</a:t>
            </a:r>
            <a:r>
              <a:rPr lang="fr-FR" sz="2400" b="1" dirty="0"/>
              <a:t> </a:t>
            </a:r>
            <a:r>
              <a:rPr lang="fr-FR" sz="2400" dirty="0"/>
              <a:t>(/NATO, </a:t>
            </a:r>
            <a:r>
              <a:rPr lang="fr-FR" sz="2400" dirty="0" err="1"/>
              <a:t>comprehensive</a:t>
            </a:r>
            <a:r>
              <a:rPr lang="fr-FR" sz="2400" dirty="0"/>
              <a:t> </a:t>
            </a:r>
            <a:r>
              <a:rPr lang="fr-FR" sz="2400" dirty="0" err="1"/>
              <a:t>approach</a:t>
            </a:r>
            <a:r>
              <a:rPr lang="fr-FR" sz="2400" dirty="0"/>
              <a:t>)</a:t>
            </a:r>
          </a:p>
          <a:p>
            <a:pPr>
              <a:buFontTx/>
              <a:buChar char="-"/>
            </a:pPr>
            <a:r>
              <a:rPr lang="fr-FR" sz="2400" dirty="0" err="1"/>
              <a:t>Capacities</a:t>
            </a:r>
            <a:r>
              <a:rPr lang="fr-FR" sz="2400" dirty="0"/>
              <a:t>, </a:t>
            </a:r>
            <a:r>
              <a:rPr lang="fr-FR" sz="2400" b="1" dirty="0" err="1"/>
              <a:t>interoperability</a:t>
            </a:r>
            <a:r>
              <a:rPr lang="fr-FR" sz="2400" dirty="0"/>
              <a:t>, </a:t>
            </a:r>
            <a:r>
              <a:rPr lang="fr-FR" sz="2400" dirty="0" err="1"/>
              <a:t>strategic</a:t>
            </a:r>
            <a:r>
              <a:rPr lang="fr-FR" sz="2400" dirty="0"/>
              <a:t> </a:t>
            </a:r>
            <a:r>
              <a:rPr lang="fr-FR" sz="2400" b="1" dirty="0" err="1"/>
              <a:t>autonomy</a:t>
            </a:r>
            <a:endParaRPr lang="fr-FR" sz="2400" b="1" dirty="0"/>
          </a:p>
          <a:p>
            <a:pPr>
              <a:buFontTx/>
              <a:buChar char="-"/>
            </a:pPr>
            <a:r>
              <a:rPr lang="fr-FR" sz="2400" dirty="0"/>
              <a:t>Common </a:t>
            </a:r>
            <a:r>
              <a:rPr lang="fr-FR" sz="2400" b="1" dirty="0" err="1"/>
              <a:t>funds</a:t>
            </a:r>
            <a:r>
              <a:rPr lang="fr-FR" sz="2400" b="1" dirty="0"/>
              <a:t> and </a:t>
            </a:r>
            <a:r>
              <a:rPr lang="fr-FR" sz="2400" b="1" dirty="0" err="1"/>
              <a:t>projects</a:t>
            </a:r>
            <a:r>
              <a:rPr lang="fr-FR" sz="2400" b="1" dirty="0"/>
              <a:t> </a:t>
            </a:r>
            <a:r>
              <a:rPr lang="fr-FR" sz="2400" dirty="0"/>
              <a:t>(</a:t>
            </a:r>
            <a:r>
              <a:rPr lang="fr-FR" sz="2400" dirty="0" err="1"/>
              <a:t>e.g</a:t>
            </a:r>
            <a:r>
              <a:rPr lang="fr-FR" sz="2400" dirty="0"/>
              <a:t>. PESCO, EDF)</a:t>
            </a:r>
          </a:p>
          <a:p>
            <a:pPr>
              <a:buFontTx/>
              <a:buChar char="-"/>
            </a:pPr>
            <a:r>
              <a:rPr lang="fr-FR" sz="2400" dirty="0"/>
              <a:t>Common </a:t>
            </a:r>
            <a:r>
              <a:rPr lang="fr-FR" sz="2400" dirty="0" err="1"/>
              <a:t>assessment</a:t>
            </a:r>
            <a:r>
              <a:rPr lang="fr-FR" sz="2400" dirty="0"/>
              <a:t> (</a:t>
            </a:r>
            <a:r>
              <a:rPr lang="fr-FR" sz="2400" dirty="0" err="1"/>
              <a:t>e.g</a:t>
            </a:r>
            <a:r>
              <a:rPr lang="fr-FR" sz="2400" dirty="0"/>
              <a:t>. </a:t>
            </a:r>
            <a:r>
              <a:rPr lang="fr-FR" sz="2400" dirty="0" err="1"/>
              <a:t>Strategy</a:t>
            </a:r>
            <a:r>
              <a:rPr lang="fr-FR" sz="2400" dirty="0"/>
              <a:t>)</a:t>
            </a:r>
          </a:p>
          <a:p>
            <a:pPr>
              <a:buFontTx/>
              <a:buChar char="-"/>
            </a:pPr>
            <a:r>
              <a:rPr lang="fr-FR" sz="2400" dirty="0"/>
              <a:t>27 national </a:t>
            </a:r>
            <a:r>
              <a:rPr lang="fr-FR" sz="2400" dirty="0" err="1"/>
              <a:t>strategic</a:t>
            </a:r>
            <a:r>
              <a:rPr lang="fr-FR" sz="2400" dirty="0"/>
              <a:t> cultures, </a:t>
            </a:r>
          </a:p>
          <a:p>
            <a:pPr>
              <a:buFontTx/>
              <a:buChar char="-"/>
            </a:pPr>
            <a:r>
              <a:rPr lang="fr-FR" sz="2400" dirty="0"/>
              <a:t>Common </a:t>
            </a:r>
            <a:r>
              <a:rPr lang="fr-FR" sz="2400" b="1" dirty="0"/>
              <a:t>horizon </a:t>
            </a:r>
            <a:r>
              <a:rPr lang="fr-FR" sz="2400" dirty="0"/>
              <a:t>(Strategic </a:t>
            </a:r>
            <a:r>
              <a:rPr lang="fr-FR" sz="2400" dirty="0" err="1"/>
              <a:t>Compass</a:t>
            </a:r>
            <a:r>
              <a:rPr lang="fr-FR" sz="2400" dirty="0"/>
              <a:t>)</a:t>
            </a:r>
          </a:p>
          <a:p>
            <a:pPr>
              <a:buFontTx/>
              <a:buChar char="-"/>
            </a:pPr>
            <a:r>
              <a:rPr lang="fr-FR" sz="2400" dirty="0" err="1"/>
              <a:t>Current</a:t>
            </a:r>
            <a:r>
              <a:rPr lang="fr-FR" sz="2400" dirty="0"/>
              <a:t> </a:t>
            </a:r>
            <a:r>
              <a:rPr lang="fr-FR" sz="2400" dirty="0" err="1"/>
              <a:t>lack</a:t>
            </a:r>
            <a:r>
              <a:rPr lang="fr-FR" sz="2400" dirty="0"/>
              <a:t> of practice of CSDP</a:t>
            </a:r>
          </a:p>
          <a:p>
            <a:pPr>
              <a:buFontTx/>
              <a:buChar char="-"/>
            </a:pPr>
            <a:r>
              <a:rPr lang="fr-FR" sz="2400" dirty="0" err="1"/>
              <a:t>Difficulties</a:t>
            </a:r>
            <a:r>
              <a:rPr lang="fr-FR" sz="2400" dirty="0"/>
              <a:t> to </a:t>
            </a:r>
            <a:r>
              <a:rPr lang="fr-FR" sz="2400" b="1" dirty="0" err="1"/>
              <a:t>communicate</a:t>
            </a:r>
            <a:r>
              <a:rPr lang="fr-FR" sz="2400" b="1" dirty="0"/>
              <a:t> </a:t>
            </a:r>
            <a:r>
              <a:rPr lang="fr-FR" sz="2400" dirty="0"/>
              <a:t>on CSDP VS </a:t>
            </a:r>
            <a:r>
              <a:rPr lang="fr-FR" sz="2400" dirty="0" err="1"/>
              <a:t>strong</a:t>
            </a:r>
            <a:r>
              <a:rPr lang="fr-FR" sz="2400" dirty="0"/>
              <a:t> expectations</a:t>
            </a:r>
          </a:p>
          <a:p>
            <a:pPr>
              <a:buFontTx/>
              <a:buChar char="-"/>
            </a:pPr>
            <a:r>
              <a:rPr lang="fr-FR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3794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- Concepts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54467"/>
            <a:ext cx="8686800" cy="4270068"/>
          </a:xfrm>
        </p:spPr>
        <p:txBody>
          <a:bodyPr/>
          <a:lstStyle/>
          <a:p>
            <a:pPr marL="0" indent="0">
              <a:buNone/>
            </a:pPr>
            <a:r>
              <a:rPr lang="fr-FR" i="1" dirty="0" err="1"/>
              <a:t>What</a:t>
            </a:r>
            <a:r>
              <a:rPr lang="fr-FR" i="1" dirty="0"/>
              <a:t> do </a:t>
            </a:r>
            <a:r>
              <a:rPr lang="fr-FR" i="1" dirty="0" err="1"/>
              <a:t>we</a:t>
            </a:r>
            <a:r>
              <a:rPr lang="fr-FR" i="1" dirty="0"/>
              <a:t> </a:t>
            </a:r>
            <a:r>
              <a:rPr lang="fr-FR" i="1" dirty="0" err="1"/>
              <a:t>mean</a:t>
            </a:r>
            <a:r>
              <a:rPr lang="fr-FR" i="1" dirty="0"/>
              <a:t> (or </a:t>
            </a:r>
            <a:r>
              <a:rPr lang="fr-FR" i="1" dirty="0" err="1"/>
              <a:t>intend</a:t>
            </a:r>
            <a:r>
              <a:rPr lang="fr-FR" i="1" dirty="0"/>
              <a:t>) </a:t>
            </a:r>
            <a:r>
              <a:rPr lang="fr-FR" i="1" dirty="0" err="1"/>
              <a:t>with</a:t>
            </a:r>
            <a:r>
              <a:rPr lang="fr-FR" i="1" dirty="0"/>
              <a:t> « </a:t>
            </a:r>
            <a:r>
              <a:rPr lang="fr-FR" i="1" dirty="0" err="1"/>
              <a:t>strategic</a:t>
            </a:r>
            <a:r>
              <a:rPr lang="fr-FR" i="1" dirty="0"/>
              <a:t> culture »?</a:t>
            </a:r>
          </a:p>
          <a:p>
            <a:r>
              <a:rPr lang="fr-FR" dirty="0"/>
              <a:t>« A</a:t>
            </a:r>
            <a:r>
              <a:rPr lang="en-GB" dirty="0"/>
              <a:t> set of beliefs, attitudes and norms towards the use of military force</a:t>
            </a:r>
            <a:r>
              <a:rPr lang="fr-BE" dirty="0"/>
              <a:t> » (Laura Chappell)</a:t>
            </a:r>
          </a:p>
          <a:p>
            <a:r>
              <a:rPr lang="en-GB" dirty="0"/>
              <a:t>“A set of beliefs, assumptions, attitudes, norms, world views and patterns of habitual behaviour held by strategic decision-makers regarding the political objectives of war, and the best way to achieve it”</a:t>
            </a:r>
            <a:r>
              <a:rPr lang="fr-BE" dirty="0"/>
              <a:t> (</a:t>
            </a:r>
            <a:r>
              <a:rPr lang="en-GB" dirty="0"/>
              <a:t>Alessia Brava, Margriet Drent and Graeme P. Herd</a:t>
            </a:r>
            <a:r>
              <a:rPr lang="fr-BE" dirty="0"/>
              <a:t>)</a:t>
            </a:r>
          </a:p>
          <a:p>
            <a:r>
              <a:rPr lang="fr-BE" dirty="0"/>
              <a:t>« A set of traditions, values, patterns of </a:t>
            </a:r>
            <a:r>
              <a:rPr lang="fr-BE" dirty="0" err="1"/>
              <a:t>behaviour</a:t>
            </a:r>
            <a:r>
              <a:rPr lang="fr-BE" dirty="0"/>
              <a:t>, common achievements and history and </a:t>
            </a:r>
            <a:r>
              <a:rPr lang="fr-BE" dirty="0" err="1"/>
              <a:t>methods</a:t>
            </a:r>
            <a:r>
              <a:rPr lang="fr-BE" dirty="0"/>
              <a:t> of </a:t>
            </a:r>
            <a:r>
              <a:rPr lang="fr-BE" dirty="0" err="1"/>
              <a:t>problem</a:t>
            </a:r>
            <a:r>
              <a:rPr lang="fr-BE" dirty="0"/>
              <a:t> </a:t>
            </a:r>
            <a:r>
              <a:rPr lang="fr-BE" dirty="0" err="1"/>
              <a:t>solving</a:t>
            </a:r>
            <a:r>
              <a:rPr lang="fr-BE" dirty="0"/>
              <a:t> and </a:t>
            </a:r>
            <a:r>
              <a:rPr lang="fr-BE" dirty="0" err="1"/>
              <a:t>decision-making</a:t>
            </a:r>
            <a:r>
              <a:rPr lang="fr-BE" dirty="0"/>
              <a:t> » (EU ISS – DGRIS)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04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Concepts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310737"/>
            <a:ext cx="8686800" cy="458362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So: </a:t>
            </a:r>
          </a:p>
          <a:p>
            <a:pPr>
              <a:buFontTx/>
              <a:buChar char="-"/>
            </a:pPr>
            <a:r>
              <a:rPr lang="fr-FR" dirty="0"/>
              <a:t>The </a:t>
            </a:r>
            <a:r>
              <a:rPr lang="en-GB" dirty="0"/>
              <a:t>culture is at the same time </a:t>
            </a:r>
            <a:r>
              <a:rPr lang="en-GB" b="1" dirty="0"/>
              <a:t>historically-based</a:t>
            </a:r>
            <a:r>
              <a:rPr lang="en-GB" dirty="0"/>
              <a:t> and </a:t>
            </a:r>
            <a:r>
              <a:rPr lang="en-GB" b="1" dirty="0"/>
              <a:t>future-oriented</a:t>
            </a:r>
            <a:r>
              <a:rPr lang="en-GB" dirty="0"/>
              <a:t>,</a:t>
            </a:r>
            <a:endParaRPr lang="fr-BE" dirty="0"/>
          </a:p>
          <a:p>
            <a:pPr>
              <a:buFontTx/>
              <a:buChar char="-"/>
            </a:pPr>
            <a:r>
              <a:rPr lang="fr-BE" b="1" dirty="0" err="1"/>
              <a:t>Needs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disconnected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« </a:t>
            </a:r>
            <a:r>
              <a:rPr lang="fr-BE" dirty="0" err="1"/>
              <a:t>military-only</a:t>
            </a:r>
            <a:r>
              <a:rPr lang="fr-BE" dirty="0"/>
              <a:t> » perceptions (</a:t>
            </a:r>
            <a:r>
              <a:rPr lang="fr-BE" dirty="0" err="1"/>
              <a:t>comprehensiveness</a:t>
            </a:r>
            <a:r>
              <a:rPr lang="fr-BE" dirty="0"/>
              <a:t>). Use of « 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security</a:t>
            </a:r>
            <a:r>
              <a:rPr lang="fr-BE" dirty="0"/>
              <a:t> and </a:t>
            </a:r>
            <a:r>
              <a:rPr lang="fr-BE" dirty="0" err="1"/>
              <a:t>defence</a:t>
            </a:r>
            <a:r>
              <a:rPr lang="fr-BE" dirty="0"/>
              <a:t> culture »;</a:t>
            </a:r>
          </a:p>
          <a:p>
            <a:pPr>
              <a:buFontTx/>
              <a:buChar char="-"/>
            </a:pPr>
            <a:r>
              <a:rPr lang="fr-BE" b="1" dirty="0"/>
              <a:t>Diverse </a:t>
            </a:r>
            <a:r>
              <a:rPr lang="fr-BE" dirty="0" err="1"/>
              <a:t>strategic</a:t>
            </a:r>
            <a:r>
              <a:rPr lang="fr-BE" dirty="0"/>
              <a:t> cultures;</a:t>
            </a:r>
          </a:p>
          <a:p>
            <a:pPr>
              <a:buFontTx/>
              <a:buChar char="-"/>
            </a:pPr>
            <a:r>
              <a:rPr lang="fr-BE" dirty="0"/>
              <a:t>As for the EU, the concept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questionned</a:t>
            </a:r>
            <a:r>
              <a:rPr lang="fr-BE" dirty="0"/>
              <a:t>: </a:t>
            </a:r>
          </a:p>
          <a:p>
            <a:pPr lvl="1">
              <a:buFontTx/>
              <a:buChar char="-"/>
            </a:pPr>
            <a:r>
              <a:rPr lang="fr-BE" dirty="0"/>
              <a:t>It </a:t>
            </a:r>
            <a:r>
              <a:rPr lang="fr-BE" dirty="0" err="1"/>
              <a:t>is</a:t>
            </a:r>
            <a:r>
              <a:rPr lang="fr-BE" dirty="0"/>
              <a:t> an </a:t>
            </a:r>
            <a:r>
              <a:rPr lang="fr-BE" b="1" dirty="0"/>
              <a:t>objective</a:t>
            </a:r>
            <a:r>
              <a:rPr lang="fr-BE" dirty="0"/>
              <a:t>: </a:t>
            </a:r>
            <a:r>
              <a:rPr lang="fr-BE" i="1" dirty="0" err="1"/>
              <a:t>shared</a:t>
            </a:r>
            <a:r>
              <a:rPr lang="fr-BE" dirty="0"/>
              <a:t> but not </a:t>
            </a:r>
            <a:r>
              <a:rPr lang="fr-BE" i="1" dirty="0"/>
              <a:t>single</a:t>
            </a:r>
            <a:r>
              <a:rPr lang="fr-BE" dirty="0"/>
              <a:t> culture</a:t>
            </a:r>
          </a:p>
          <a:p>
            <a:pPr lvl="1">
              <a:buFontTx/>
              <a:buChar char="-"/>
            </a:pPr>
            <a:r>
              <a:rPr lang="fr-BE" dirty="0" err="1"/>
              <a:t>Assumption</a:t>
            </a:r>
            <a:r>
              <a:rPr lang="fr-BE" dirty="0"/>
              <a:t>: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a </a:t>
            </a:r>
            <a:r>
              <a:rPr lang="fr-BE" b="1" dirty="0"/>
              <a:t>reality</a:t>
            </a:r>
            <a:r>
              <a:rPr lang="fr-B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851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How - Instruments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65482"/>
            <a:ext cx="8686800" cy="4270068"/>
          </a:xfrm>
        </p:spPr>
        <p:txBody>
          <a:bodyPr/>
          <a:lstStyle/>
          <a:p>
            <a:pPr marL="0" indent="0">
              <a:buNone/>
            </a:pPr>
            <a:r>
              <a:rPr lang="fr-FR" i="1" dirty="0"/>
              <a:t>How to </a:t>
            </a:r>
            <a:r>
              <a:rPr lang="fr-FR" i="1" dirty="0" err="1"/>
              <a:t>make</a:t>
            </a:r>
            <a:r>
              <a:rPr lang="fr-FR" i="1" dirty="0"/>
              <a:t> </a:t>
            </a:r>
            <a:r>
              <a:rPr lang="fr-FR" i="1" dirty="0" err="1"/>
              <a:t>it</a:t>
            </a:r>
            <a:r>
              <a:rPr lang="fr-FR" i="1" dirty="0"/>
              <a:t> </a:t>
            </a:r>
            <a:r>
              <a:rPr lang="fr-FR" i="1" dirty="0" err="1"/>
              <a:t>grow</a:t>
            </a:r>
            <a:r>
              <a:rPr lang="fr-FR" i="1" dirty="0"/>
              <a:t>?</a:t>
            </a:r>
          </a:p>
          <a:p>
            <a:pPr marL="0" indent="0">
              <a:buNone/>
            </a:pPr>
            <a:r>
              <a:rPr lang="fr-FR" dirty="0" err="1"/>
              <a:t>Comprehensively</a:t>
            </a:r>
            <a:r>
              <a:rPr lang="fr-FR" dirty="0"/>
              <a:t> by </a:t>
            </a:r>
            <a:r>
              <a:rPr lang="fr-FR" dirty="0" err="1"/>
              <a:t>political</a:t>
            </a:r>
            <a:r>
              <a:rPr lang="fr-FR" dirty="0"/>
              <a:t> action:</a:t>
            </a:r>
          </a:p>
          <a:p>
            <a:pPr>
              <a:buFontTx/>
              <a:buChar char="-"/>
            </a:pPr>
            <a:r>
              <a:rPr lang="nl-BE" dirty="0"/>
              <a:t>The Strategic Compass:</a:t>
            </a:r>
            <a:endParaRPr lang="fr-BE" dirty="0"/>
          </a:p>
          <a:p>
            <a:pPr lvl="1">
              <a:buFontTx/>
              <a:buChar char="-"/>
            </a:pPr>
            <a:r>
              <a:rPr lang="en-GB" sz="2000" dirty="0"/>
              <a:t>“could further contribute to develop the common European security and defence culture” (Council Conclusions 17 June 2020)</a:t>
            </a:r>
          </a:p>
          <a:p>
            <a:pPr lvl="1">
              <a:buFontTx/>
              <a:buChar char="-"/>
            </a:pPr>
            <a:r>
              <a:rPr lang="en-GB" sz="2000" dirty="0"/>
              <a:t>“could chart a route towards a better understanding of what type of security and defence actor the EU should be</a:t>
            </a:r>
            <a:r>
              <a:rPr lang="fr-BE" sz="2000" dirty="0"/>
              <a:t> » (Daniel </a:t>
            </a:r>
            <a:r>
              <a:rPr lang="fr-BE" sz="2000" dirty="0" err="1"/>
              <a:t>Fiott</a:t>
            </a:r>
            <a:r>
              <a:rPr lang="fr-BE" sz="2000" dirty="0"/>
              <a:t>)</a:t>
            </a:r>
          </a:p>
          <a:p>
            <a:pPr lvl="1">
              <a:buFontTx/>
              <a:buChar char="-"/>
            </a:pPr>
            <a:r>
              <a:rPr lang="en-GB" sz="2000" dirty="0"/>
              <a:t>“It is only through repeated interaction and discussion (about the threat analysis and of the Strategic Compass) that a common security and defence culture can gradually emerge</a:t>
            </a:r>
            <a:r>
              <a:rPr lang="fr-BE" sz="2000" dirty="0"/>
              <a:t> » (Nicole </a:t>
            </a:r>
            <a:r>
              <a:rPr lang="fr-BE" sz="2000" dirty="0" err="1"/>
              <a:t>Koening</a:t>
            </a:r>
            <a:r>
              <a:rPr lang="fr-BE" sz="2000" dirty="0"/>
              <a:t>)</a:t>
            </a:r>
          </a:p>
          <a:p>
            <a:pPr>
              <a:buFontTx/>
              <a:buChar char="-"/>
            </a:pPr>
            <a:r>
              <a:rPr lang="fr-BE" dirty="0"/>
              <a:t>The </a:t>
            </a:r>
            <a:r>
              <a:rPr lang="fr-BE" dirty="0" err="1"/>
              <a:t>Conference</a:t>
            </a:r>
            <a:r>
              <a:rPr lang="fr-BE" dirty="0"/>
              <a:t> on the Future of Europe (?)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764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Instruments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45634"/>
            <a:ext cx="8686800" cy="4270068"/>
          </a:xfrm>
        </p:spPr>
        <p:txBody>
          <a:bodyPr/>
          <a:lstStyle/>
          <a:p>
            <a:pPr marL="0" indent="0">
              <a:buNone/>
            </a:pPr>
            <a:r>
              <a:rPr lang="fr-FR" i="1" dirty="0"/>
              <a:t>How to </a:t>
            </a:r>
            <a:r>
              <a:rPr lang="fr-FR" i="1" dirty="0" err="1"/>
              <a:t>make</a:t>
            </a:r>
            <a:r>
              <a:rPr lang="fr-FR" i="1" dirty="0"/>
              <a:t> </a:t>
            </a:r>
            <a:r>
              <a:rPr lang="fr-FR" i="1" dirty="0" err="1"/>
              <a:t>it</a:t>
            </a:r>
            <a:r>
              <a:rPr lang="fr-FR" i="1" dirty="0"/>
              <a:t> </a:t>
            </a:r>
            <a:r>
              <a:rPr lang="fr-FR" i="1" dirty="0" err="1"/>
              <a:t>grow</a:t>
            </a:r>
            <a:r>
              <a:rPr lang="fr-FR" i="1" dirty="0"/>
              <a:t>?</a:t>
            </a:r>
          </a:p>
          <a:p>
            <a:pPr marL="0" indent="0">
              <a:buNone/>
            </a:pPr>
            <a:r>
              <a:rPr lang="fr-FR" dirty="0" err="1"/>
              <a:t>Specifically</a:t>
            </a:r>
            <a:r>
              <a:rPr lang="fr-FR" dirty="0"/>
              <a:t> by </a:t>
            </a:r>
            <a:r>
              <a:rPr lang="fr-FR" dirty="0" err="1"/>
              <a:t>target</a:t>
            </a:r>
            <a:r>
              <a:rPr lang="fr-FR" dirty="0"/>
              <a:t> actions:</a:t>
            </a:r>
          </a:p>
          <a:p>
            <a:pPr>
              <a:buFontTx/>
              <a:buChar char="-"/>
            </a:pPr>
            <a:r>
              <a:rPr lang="nl-BE" dirty="0"/>
              <a:t>Researching: the EU Institute for Security Studies</a:t>
            </a:r>
          </a:p>
          <a:p>
            <a:pPr>
              <a:buFontTx/>
              <a:buChar char="-"/>
            </a:pPr>
            <a:r>
              <a:rPr lang="nl-BE" dirty="0"/>
              <a:t>Training: the European Security and Defence College</a:t>
            </a:r>
          </a:p>
          <a:p>
            <a:pPr lvl="1">
              <a:buFontTx/>
              <a:buChar char="-"/>
            </a:pPr>
            <a:r>
              <a:rPr lang="nl-BE" sz="2000" dirty="0"/>
              <a:t>ESDC training offer (status, 84 courses)</a:t>
            </a:r>
          </a:p>
          <a:p>
            <a:pPr lvl="1">
              <a:buFontTx/>
              <a:buChar char="-"/>
            </a:pPr>
            <a:r>
              <a:rPr lang="nl-BE" sz="2000" dirty="0"/>
              <a:t>EU Military Secondary Schools Forum (EUMSSF)</a:t>
            </a:r>
          </a:p>
          <a:p>
            <a:pPr lvl="1">
              <a:buFontTx/>
              <a:buChar char="-"/>
            </a:pPr>
            <a:r>
              <a:rPr lang="nl-BE" sz="2000" dirty="0"/>
              <a:t>Military Erasmus</a:t>
            </a:r>
          </a:p>
          <a:p>
            <a:pPr lvl="1">
              <a:buFontTx/>
              <a:buChar char="-"/>
            </a:pPr>
            <a:r>
              <a:rPr lang="nl-BE" sz="2000" dirty="0"/>
              <a:t>CSDP Doctoral School</a:t>
            </a:r>
          </a:p>
          <a:p>
            <a:pPr lvl="1">
              <a:buFontTx/>
              <a:buChar char="-"/>
            </a:pPr>
            <a:r>
              <a:rPr lang="nl-BE" sz="2000" dirty="0"/>
              <a:t>Sectorial Qualification Framework of the Military Officers profession (SQF-MILOF)</a:t>
            </a:r>
          </a:p>
          <a:p>
            <a:pPr lvl="1">
              <a:buFontTx/>
              <a:buChar char="-"/>
            </a:pPr>
            <a:r>
              <a:rPr lang="nl-BE" sz="2000" dirty="0"/>
              <a:t>Project of ”European War/Higher Defence Studies School” </a:t>
            </a:r>
          </a:p>
        </p:txBody>
      </p:sp>
    </p:spTree>
    <p:extLst>
      <p:ext uri="{BB962C8B-B14F-4D97-AF65-F5344CB8AC3E}">
        <p14:creationId xmlns:p14="http://schemas.microsoft.com/office/powerpoint/2010/main" val="210892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Instruments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AB1F8BD-84DB-C04D-B70E-787BA56194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45634"/>
            <a:ext cx="8686800" cy="4270068"/>
          </a:xfrm>
        </p:spPr>
        <p:txBody>
          <a:bodyPr/>
          <a:lstStyle/>
          <a:p>
            <a:pPr marL="0" indent="0">
              <a:buNone/>
            </a:pPr>
            <a:r>
              <a:rPr lang="fr-FR" i="1" dirty="0"/>
              <a:t>How to </a:t>
            </a:r>
            <a:r>
              <a:rPr lang="fr-FR" i="1" dirty="0" err="1"/>
              <a:t>make</a:t>
            </a:r>
            <a:r>
              <a:rPr lang="fr-FR" i="1" dirty="0"/>
              <a:t> </a:t>
            </a:r>
            <a:r>
              <a:rPr lang="fr-FR" i="1" dirty="0" err="1"/>
              <a:t>it</a:t>
            </a:r>
            <a:r>
              <a:rPr lang="fr-FR" i="1" dirty="0"/>
              <a:t> </a:t>
            </a:r>
            <a:r>
              <a:rPr lang="fr-FR" i="1" dirty="0" err="1"/>
              <a:t>grow</a:t>
            </a:r>
            <a:r>
              <a:rPr lang="fr-FR" i="1" dirty="0"/>
              <a:t>?</a:t>
            </a:r>
          </a:p>
          <a:p>
            <a:pPr marL="0" indent="0">
              <a:buNone/>
            </a:pPr>
            <a:r>
              <a:rPr lang="nl-BE" dirty="0"/>
              <a:t>By “Doing” (iterative process): </a:t>
            </a:r>
          </a:p>
          <a:p>
            <a:pPr>
              <a:buFontTx/>
              <a:buChar char="-"/>
            </a:pPr>
            <a:r>
              <a:rPr lang="nl-BE" dirty="0"/>
              <a:t>Creating capacities (Coordinated Maritime Presence), </a:t>
            </a:r>
          </a:p>
          <a:p>
            <a:pPr>
              <a:buFontTx/>
              <a:buChar char="-"/>
            </a:pPr>
            <a:r>
              <a:rPr lang="nl-BE" dirty="0"/>
              <a:t>Rationalising structures and institutions (PESCO, EDF, etc.)</a:t>
            </a:r>
          </a:p>
        </p:txBody>
      </p:sp>
    </p:spTree>
    <p:extLst>
      <p:ext uri="{BB962C8B-B14F-4D97-AF65-F5344CB8AC3E}">
        <p14:creationId xmlns:p14="http://schemas.microsoft.com/office/powerpoint/2010/main" val="141245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3659850"/>
      </p:ext>
    </p:extLst>
  </p:cSld>
  <p:clrMapOvr>
    <a:masterClrMapping/>
  </p:clrMapOvr>
</p:sld>
</file>

<file path=ppt/theme/theme1.xml><?xml version="1.0" encoding="utf-8"?>
<a:theme xmlns:a="http://schemas.openxmlformats.org/drawingml/2006/main" name="ESU new template - Lectures V1.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U new template - Lectures V1.3" id="{AA0ECAD6-44A4-44D3-B992-D42CA987E3F1}" vid="{4119DFF1-9314-465B-8E59-50BC86337FE8}"/>
    </a:ext>
  </a:extLst>
</a:theme>
</file>

<file path=ppt/theme/theme10.xml><?xml version="1.0" encoding="utf-8"?>
<a:theme xmlns:a="http://schemas.openxmlformats.org/drawingml/2006/main" name="E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ody -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ody - Yello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ody - Gre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Body - Oran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Body - 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Body - Red/Pi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Body - Max spa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ESU new template - Lectures V1</Template>
  <TotalTime>240</TotalTime>
  <Words>605</Words>
  <Application>Microsoft Macintosh PowerPoint</Application>
  <PresentationFormat>Affichage à l'écran (4:3)</PresentationFormat>
  <Paragraphs>62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Meiryo UI</vt:lpstr>
      <vt:lpstr>ＭＳ Ｐゴシック</vt:lpstr>
      <vt:lpstr>Arial</vt:lpstr>
      <vt:lpstr>Calibri</vt:lpstr>
      <vt:lpstr>ESU new template - Lectures V1.3</vt:lpstr>
      <vt:lpstr>TITLE</vt:lpstr>
      <vt:lpstr>Body - White</vt:lpstr>
      <vt:lpstr>Body - Yellow</vt:lpstr>
      <vt:lpstr>Body - Grey</vt:lpstr>
      <vt:lpstr>Body - Orange</vt:lpstr>
      <vt:lpstr>Body - Green</vt:lpstr>
      <vt:lpstr>Body - Red/Pink</vt:lpstr>
      <vt:lpstr>Body - Max space</vt:lpstr>
      <vt:lpstr>End</vt:lpstr>
      <vt:lpstr>The construction of a common strategic culture in Europe</vt:lpstr>
      <vt:lpstr>The construction of a common (European) strategic culture  Why? What? How?</vt:lpstr>
      <vt:lpstr>Why - Contexts</vt:lpstr>
      <vt:lpstr>What - Concepts</vt:lpstr>
      <vt:lpstr>Concepts</vt:lpstr>
      <vt:lpstr>How - Instruments</vt:lpstr>
      <vt:lpstr>Instruments</vt:lpstr>
      <vt:lpstr>Instruments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SPC</cp:lastModifiedBy>
  <cp:revision>16</cp:revision>
  <dcterms:created xsi:type="dcterms:W3CDTF">2019-09-12T08:57:08Z</dcterms:created>
  <dcterms:modified xsi:type="dcterms:W3CDTF">2021-12-08T12:17:41Z</dcterms:modified>
</cp:coreProperties>
</file>