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0279975" cy="42808525"/>
  <p:notesSz cx="6797675" cy="9928225"/>
  <p:defaultTextStyle>
    <a:defPPr>
      <a:defRPr lang="fr-FR"/>
    </a:defPPr>
    <a:lvl1pPr marL="0" algn="l" defTabSz="4176431" rtl="0" eaLnBrk="1" latinLnBrk="0" hangingPunct="1">
      <a:defRPr sz="8200" kern="1200">
        <a:solidFill>
          <a:schemeClr val="tx1"/>
        </a:solidFill>
        <a:latin typeface="+mn-lt"/>
        <a:ea typeface="+mn-ea"/>
        <a:cs typeface="+mn-cs"/>
      </a:defRPr>
    </a:lvl1pPr>
    <a:lvl2pPr marL="2088215" algn="l" defTabSz="4176431" rtl="0" eaLnBrk="1" latinLnBrk="0" hangingPunct="1">
      <a:defRPr sz="8200" kern="1200">
        <a:solidFill>
          <a:schemeClr val="tx1"/>
        </a:solidFill>
        <a:latin typeface="+mn-lt"/>
        <a:ea typeface="+mn-ea"/>
        <a:cs typeface="+mn-cs"/>
      </a:defRPr>
    </a:lvl2pPr>
    <a:lvl3pPr marL="4176431" algn="l" defTabSz="4176431" rtl="0" eaLnBrk="1" latinLnBrk="0" hangingPunct="1">
      <a:defRPr sz="8200" kern="1200">
        <a:solidFill>
          <a:schemeClr val="tx1"/>
        </a:solidFill>
        <a:latin typeface="+mn-lt"/>
        <a:ea typeface="+mn-ea"/>
        <a:cs typeface="+mn-cs"/>
      </a:defRPr>
    </a:lvl3pPr>
    <a:lvl4pPr marL="6264646" algn="l" defTabSz="4176431" rtl="0" eaLnBrk="1" latinLnBrk="0" hangingPunct="1">
      <a:defRPr sz="8200" kern="1200">
        <a:solidFill>
          <a:schemeClr val="tx1"/>
        </a:solidFill>
        <a:latin typeface="+mn-lt"/>
        <a:ea typeface="+mn-ea"/>
        <a:cs typeface="+mn-cs"/>
      </a:defRPr>
    </a:lvl4pPr>
    <a:lvl5pPr marL="8352861" algn="l" defTabSz="4176431" rtl="0" eaLnBrk="1" latinLnBrk="0" hangingPunct="1">
      <a:defRPr sz="8200" kern="1200">
        <a:solidFill>
          <a:schemeClr val="tx1"/>
        </a:solidFill>
        <a:latin typeface="+mn-lt"/>
        <a:ea typeface="+mn-ea"/>
        <a:cs typeface="+mn-cs"/>
      </a:defRPr>
    </a:lvl5pPr>
    <a:lvl6pPr marL="10441076" algn="l" defTabSz="4176431" rtl="0" eaLnBrk="1" latinLnBrk="0" hangingPunct="1">
      <a:defRPr sz="8200" kern="1200">
        <a:solidFill>
          <a:schemeClr val="tx1"/>
        </a:solidFill>
        <a:latin typeface="+mn-lt"/>
        <a:ea typeface="+mn-ea"/>
        <a:cs typeface="+mn-cs"/>
      </a:defRPr>
    </a:lvl6pPr>
    <a:lvl7pPr marL="12529292" algn="l" defTabSz="4176431" rtl="0" eaLnBrk="1" latinLnBrk="0" hangingPunct="1">
      <a:defRPr sz="8200" kern="1200">
        <a:solidFill>
          <a:schemeClr val="tx1"/>
        </a:solidFill>
        <a:latin typeface="+mn-lt"/>
        <a:ea typeface="+mn-ea"/>
        <a:cs typeface="+mn-cs"/>
      </a:defRPr>
    </a:lvl7pPr>
    <a:lvl8pPr marL="14617507" algn="l" defTabSz="4176431" rtl="0" eaLnBrk="1" latinLnBrk="0" hangingPunct="1">
      <a:defRPr sz="8200" kern="1200">
        <a:solidFill>
          <a:schemeClr val="tx1"/>
        </a:solidFill>
        <a:latin typeface="+mn-lt"/>
        <a:ea typeface="+mn-ea"/>
        <a:cs typeface="+mn-cs"/>
      </a:defRPr>
    </a:lvl8pPr>
    <a:lvl9pPr marL="16705722" algn="l" defTabSz="4176431"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3">
          <p15:clr>
            <a:srgbClr val="A4A3A4"/>
          </p15:clr>
        </p15:guide>
        <p15:guide id="2" pos="953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C4FB"/>
    <a:srgbClr val="FF00FF"/>
    <a:srgbClr val="FFB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0000" autoAdjust="0"/>
    <p:restoredTop sz="95538" autoAdjust="0"/>
  </p:normalViewPr>
  <p:slideViewPr>
    <p:cSldViewPr>
      <p:cViewPr varScale="1">
        <p:scale>
          <a:sx n="17" d="100"/>
          <a:sy n="17" d="100"/>
        </p:scale>
        <p:origin x="4152" y="232"/>
      </p:cViewPr>
      <p:guideLst>
        <p:guide orient="horz" pos="13483"/>
        <p:guide pos="953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fr-BE" dirty="0"/>
          </a:p>
        </p:txBody>
      </p:sp>
      <p:sp>
        <p:nvSpPr>
          <p:cNvPr id="3" name="Espace réservé de la date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715ED1E2-532C-4F3C-8AB3-37A5EE314590}" type="datetimeFigureOut">
              <a:rPr lang="fr-BE" smtClean="0"/>
              <a:t>1/12/21</a:t>
            </a:fld>
            <a:endParaRPr lang="fr-BE" dirty="0"/>
          </a:p>
        </p:txBody>
      </p:sp>
      <p:sp>
        <p:nvSpPr>
          <p:cNvPr id="4" name="Espace réservé de l'image des diapositives 3"/>
          <p:cNvSpPr>
            <a:spLocks noGrp="1" noRot="1" noChangeAspect="1"/>
          </p:cNvSpPr>
          <p:nvPr>
            <p:ph type="sldImg" idx="2"/>
          </p:nvPr>
        </p:nvSpPr>
        <p:spPr>
          <a:xfrm>
            <a:off x="2082800" y="744538"/>
            <a:ext cx="2632075" cy="3722687"/>
          </a:xfrm>
          <a:prstGeom prst="rect">
            <a:avLst/>
          </a:prstGeom>
          <a:noFill/>
          <a:ln w="12700">
            <a:solidFill>
              <a:prstClr val="black"/>
            </a:solidFill>
          </a:ln>
        </p:spPr>
        <p:txBody>
          <a:bodyPr vert="horz" lIns="91440" tIns="45720" rIns="91440" bIns="45720" rtlCol="0" anchor="ctr"/>
          <a:lstStyle/>
          <a:p>
            <a:endParaRPr lang="fr-BE" dirty="0"/>
          </a:p>
        </p:txBody>
      </p:sp>
      <p:sp>
        <p:nvSpPr>
          <p:cNvPr id="5" name="Espace réservé des commentaires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fr-BE" dirty="0"/>
          </a:p>
        </p:txBody>
      </p:sp>
      <p:sp>
        <p:nvSpPr>
          <p:cNvPr id="7" name="Espace réservé du numéro de diapositive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FB690C60-021F-4C25-8E7F-A646E557859D}" type="slidenum">
              <a:rPr lang="fr-BE" smtClean="0"/>
              <a:t>‹#›</a:t>
            </a:fld>
            <a:endParaRPr lang="fr-BE" dirty="0"/>
          </a:p>
        </p:txBody>
      </p:sp>
    </p:spTree>
    <p:extLst>
      <p:ext uri="{BB962C8B-B14F-4D97-AF65-F5344CB8AC3E}">
        <p14:creationId xmlns:p14="http://schemas.microsoft.com/office/powerpoint/2010/main" val="3387411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FB690C60-021F-4C25-8E7F-A646E557859D}" type="slidenum">
              <a:rPr lang="fr-BE" smtClean="0"/>
              <a:t>1</a:t>
            </a:fld>
            <a:endParaRPr lang="fr-BE" dirty="0"/>
          </a:p>
        </p:txBody>
      </p:sp>
    </p:spTree>
    <p:extLst>
      <p:ext uri="{BB962C8B-B14F-4D97-AF65-F5344CB8AC3E}">
        <p14:creationId xmlns:p14="http://schemas.microsoft.com/office/powerpoint/2010/main" val="3325988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2270998" y="13298398"/>
            <a:ext cx="25737979" cy="9176085"/>
          </a:xfrm>
        </p:spPr>
        <p:txBody>
          <a:bodyPr/>
          <a:lstStyle/>
          <a:p>
            <a:r>
              <a:rPr lang="fr-FR"/>
              <a:t>Modifiez le style du titre</a:t>
            </a:r>
            <a:endParaRPr lang="fr-BE"/>
          </a:p>
        </p:txBody>
      </p:sp>
      <p:sp>
        <p:nvSpPr>
          <p:cNvPr id="3" name="Sous-titre 2"/>
          <p:cNvSpPr>
            <a:spLocks noGrp="1"/>
          </p:cNvSpPr>
          <p:nvPr>
            <p:ph type="subTitle" idx="1"/>
          </p:nvPr>
        </p:nvSpPr>
        <p:spPr>
          <a:xfrm>
            <a:off x="4541996" y="24258164"/>
            <a:ext cx="21195983" cy="10939956"/>
          </a:xfrm>
        </p:spPr>
        <p:txBody>
          <a:bodyPr/>
          <a:lstStyle>
            <a:lvl1pPr marL="0" indent="0" algn="ctr">
              <a:buNone/>
              <a:defRPr>
                <a:solidFill>
                  <a:schemeClr val="tx1">
                    <a:tint val="75000"/>
                  </a:schemeClr>
                </a:solidFill>
              </a:defRPr>
            </a:lvl1pPr>
            <a:lvl2pPr marL="2088215" indent="0" algn="ctr">
              <a:buNone/>
              <a:defRPr>
                <a:solidFill>
                  <a:schemeClr val="tx1">
                    <a:tint val="75000"/>
                  </a:schemeClr>
                </a:solidFill>
              </a:defRPr>
            </a:lvl2pPr>
            <a:lvl3pPr marL="4176431" indent="0" algn="ctr">
              <a:buNone/>
              <a:defRPr>
                <a:solidFill>
                  <a:schemeClr val="tx1">
                    <a:tint val="75000"/>
                  </a:schemeClr>
                </a:solidFill>
              </a:defRPr>
            </a:lvl3pPr>
            <a:lvl4pPr marL="6264646" indent="0" algn="ctr">
              <a:buNone/>
              <a:defRPr>
                <a:solidFill>
                  <a:schemeClr val="tx1">
                    <a:tint val="75000"/>
                  </a:schemeClr>
                </a:solidFill>
              </a:defRPr>
            </a:lvl4pPr>
            <a:lvl5pPr marL="8352861" indent="0" algn="ctr">
              <a:buNone/>
              <a:defRPr>
                <a:solidFill>
                  <a:schemeClr val="tx1">
                    <a:tint val="75000"/>
                  </a:schemeClr>
                </a:solidFill>
              </a:defRPr>
            </a:lvl5pPr>
            <a:lvl6pPr marL="10441076" indent="0" algn="ctr">
              <a:buNone/>
              <a:defRPr>
                <a:solidFill>
                  <a:schemeClr val="tx1">
                    <a:tint val="75000"/>
                  </a:schemeClr>
                </a:solidFill>
              </a:defRPr>
            </a:lvl6pPr>
            <a:lvl7pPr marL="12529292" indent="0" algn="ctr">
              <a:buNone/>
              <a:defRPr>
                <a:solidFill>
                  <a:schemeClr val="tx1">
                    <a:tint val="75000"/>
                  </a:schemeClr>
                </a:solidFill>
              </a:defRPr>
            </a:lvl7pPr>
            <a:lvl8pPr marL="14617507" indent="0" algn="ctr">
              <a:buNone/>
              <a:defRPr>
                <a:solidFill>
                  <a:schemeClr val="tx1">
                    <a:tint val="75000"/>
                  </a:schemeClr>
                </a:solidFill>
              </a:defRPr>
            </a:lvl8pPr>
            <a:lvl9pPr marL="16705722" indent="0" algn="ctr">
              <a:buNone/>
              <a:defRPr>
                <a:solidFill>
                  <a:schemeClr val="tx1">
                    <a:tint val="75000"/>
                  </a:schemeClr>
                </a:solidFill>
              </a:defRPr>
            </a:lvl9pPr>
          </a:lstStyle>
          <a:p>
            <a:r>
              <a:rPr lang="fr-FR"/>
              <a:t>Modifiez le style des sous-titres du masque</a:t>
            </a:r>
            <a:endParaRPr lang="fr-BE"/>
          </a:p>
        </p:txBody>
      </p:sp>
      <p:sp>
        <p:nvSpPr>
          <p:cNvPr id="4" name="Espace réservé de la date 3"/>
          <p:cNvSpPr>
            <a:spLocks noGrp="1"/>
          </p:cNvSpPr>
          <p:nvPr>
            <p:ph type="dt" sz="half" idx="10"/>
          </p:nvPr>
        </p:nvSpPr>
        <p:spPr/>
        <p:txBody>
          <a:bodyPr/>
          <a:lstStyle/>
          <a:p>
            <a:fld id="{A12EF3D8-EE9C-4D34-98CE-6BFDF46319C6}" type="datetimeFigureOut">
              <a:rPr lang="fr-BE" smtClean="0"/>
              <a:t>1/12/21</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380AE689-BE70-456E-93CD-F7AED416722A}" type="slidenum">
              <a:rPr lang="fr-BE" smtClean="0"/>
              <a:t>‹#›</a:t>
            </a:fld>
            <a:endParaRPr lang="fr-BE" dirty="0"/>
          </a:p>
        </p:txBody>
      </p:sp>
    </p:spTree>
    <p:extLst>
      <p:ext uri="{BB962C8B-B14F-4D97-AF65-F5344CB8AC3E}">
        <p14:creationId xmlns:p14="http://schemas.microsoft.com/office/powerpoint/2010/main" val="2732601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12EF3D8-EE9C-4D34-98CE-6BFDF46319C6}" type="datetimeFigureOut">
              <a:rPr lang="fr-BE" smtClean="0"/>
              <a:t>1/12/21</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380AE689-BE70-456E-93CD-F7AED416722A}" type="slidenum">
              <a:rPr lang="fr-BE" smtClean="0"/>
              <a:t>‹#›</a:t>
            </a:fld>
            <a:endParaRPr lang="fr-BE" dirty="0"/>
          </a:p>
        </p:txBody>
      </p:sp>
    </p:spTree>
    <p:extLst>
      <p:ext uri="{BB962C8B-B14F-4D97-AF65-F5344CB8AC3E}">
        <p14:creationId xmlns:p14="http://schemas.microsoft.com/office/powerpoint/2010/main" val="2864801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21952982" y="1714333"/>
            <a:ext cx="6812994" cy="36525976"/>
          </a:xfrm>
        </p:spPr>
        <p:txBody>
          <a:bodyPr vert="eaVert"/>
          <a:lstStyle/>
          <a:p>
            <a:r>
              <a:rPr lang="fr-FR"/>
              <a:t>Modifiez le style du titre</a:t>
            </a:r>
            <a:endParaRPr lang="fr-BE"/>
          </a:p>
        </p:txBody>
      </p:sp>
      <p:sp>
        <p:nvSpPr>
          <p:cNvPr id="3" name="Espace réservé du texte vertical 2"/>
          <p:cNvSpPr>
            <a:spLocks noGrp="1"/>
          </p:cNvSpPr>
          <p:nvPr>
            <p:ph type="body" orient="vert" idx="1"/>
          </p:nvPr>
        </p:nvSpPr>
        <p:spPr>
          <a:xfrm>
            <a:off x="1513999" y="1714333"/>
            <a:ext cx="19934317" cy="36525976"/>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12EF3D8-EE9C-4D34-98CE-6BFDF46319C6}" type="datetimeFigureOut">
              <a:rPr lang="fr-BE" smtClean="0"/>
              <a:t>1/12/21</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380AE689-BE70-456E-93CD-F7AED416722A}" type="slidenum">
              <a:rPr lang="fr-BE" smtClean="0"/>
              <a:t>‹#›</a:t>
            </a:fld>
            <a:endParaRPr lang="fr-BE" dirty="0"/>
          </a:p>
        </p:txBody>
      </p:sp>
    </p:spTree>
    <p:extLst>
      <p:ext uri="{BB962C8B-B14F-4D97-AF65-F5344CB8AC3E}">
        <p14:creationId xmlns:p14="http://schemas.microsoft.com/office/powerpoint/2010/main" val="3137015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12EF3D8-EE9C-4D34-98CE-6BFDF46319C6}" type="datetimeFigureOut">
              <a:rPr lang="fr-BE" smtClean="0"/>
              <a:t>1/12/21</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380AE689-BE70-456E-93CD-F7AED416722A}" type="slidenum">
              <a:rPr lang="fr-BE" smtClean="0"/>
              <a:t>‹#›</a:t>
            </a:fld>
            <a:endParaRPr lang="fr-BE" dirty="0"/>
          </a:p>
        </p:txBody>
      </p:sp>
    </p:spTree>
    <p:extLst>
      <p:ext uri="{BB962C8B-B14F-4D97-AF65-F5344CB8AC3E}">
        <p14:creationId xmlns:p14="http://schemas.microsoft.com/office/powerpoint/2010/main" val="1616124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2391910" y="27508442"/>
            <a:ext cx="25737979" cy="8502249"/>
          </a:xfrm>
        </p:spPr>
        <p:txBody>
          <a:bodyPr anchor="t"/>
          <a:lstStyle>
            <a:lvl1pPr algn="l">
              <a:defRPr sz="18300" b="1" cap="all"/>
            </a:lvl1pPr>
          </a:lstStyle>
          <a:p>
            <a:r>
              <a:rPr lang="fr-FR"/>
              <a:t>Modifiez le style du titre</a:t>
            </a:r>
            <a:endParaRPr lang="fr-BE"/>
          </a:p>
        </p:txBody>
      </p:sp>
      <p:sp>
        <p:nvSpPr>
          <p:cNvPr id="3" name="Espace réservé du texte 2"/>
          <p:cNvSpPr>
            <a:spLocks noGrp="1"/>
          </p:cNvSpPr>
          <p:nvPr>
            <p:ph type="body" idx="1"/>
          </p:nvPr>
        </p:nvSpPr>
        <p:spPr>
          <a:xfrm>
            <a:off x="2391910" y="18144085"/>
            <a:ext cx="25737979" cy="9364360"/>
          </a:xfrm>
        </p:spPr>
        <p:txBody>
          <a:bodyPr anchor="b"/>
          <a:lstStyle>
            <a:lvl1pPr marL="0" indent="0">
              <a:buNone/>
              <a:defRPr sz="9100">
                <a:solidFill>
                  <a:schemeClr val="tx1">
                    <a:tint val="75000"/>
                  </a:schemeClr>
                </a:solidFill>
              </a:defRPr>
            </a:lvl1pPr>
            <a:lvl2pPr marL="2088215" indent="0">
              <a:buNone/>
              <a:defRPr sz="8200">
                <a:solidFill>
                  <a:schemeClr val="tx1">
                    <a:tint val="75000"/>
                  </a:schemeClr>
                </a:solidFill>
              </a:defRPr>
            </a:lvl2pPr>
            <a:lvl3pPr marL="4176431" indent="0">
              <a:buNone/>
              <a:defRPr sz="7300">
                <a:solidFill>
                  <a:schemeClr val="tx1">
                    <a:tint val="75000"/>
                  </a:schemeClr>
                </a:solidFill>
              </a:defRPr>
            </a:lvl3pPr>
            <a:lvl4pPr marL="6264646" indent="0">
              <a:buNone/>
              <a:defRPr sz="6400">
                <a:solidFill>
                  <a:schemeClr val="tx1">
                    <a:tint val="75000"/>
                  </a:schemeClr>
                </a:solidFill>
              </a:defRPr>
            </a:lvl4pPr>
            <a:lvl5pPr marL="8352861" indent="0">
              <a:buNone/>
              <a:defRPr sz="6400">
                <a:solidFill>
                  <a:schemeClr val="tx1">
                    <a:tint val="75000"/>
                  </a:schemeClr>
                </a:solidFill>
              </a:defRPr>
            </a:lvl5pPr>
            <a:lvl6pPr marL="10441076" indent="0">
              <a:buNone/>
              <a:defRPr sz="6400">
                <a:solidFill>
                  <a:schemeClr val="tx1">
                    <a:tint val="75000"/>
                  </a:schemeClr>
                </a:solidFill>
              </a:defRPr>
            </a:lvl6pPr>
            <a:lvl7pPr marL="12529292" indent="0">
              <a:buNone/>
              <a:defRPr sz="6400">
                <a:solidFill>
                  <a:schemeClr val="tx1">
                    <a:tint val="75000"/>
                  </a:schemeClr>
                </a:solidFill>
              </a:defRPr>
            </a:lvl7pPr>
            <a:lvl8pPr marL="14617507" indent="0">
              <a:buNone/>
              <a:defRPr sz="6400">
                <a:solidFill>
                  <a:schemeClr val="tx1">
                    <a:tint val="75000"/>
                  </a:schemeClr>
                </a:solidFill>
              </a:defRPr>
            </a:lvl8pPr>
            <a:lvl9pPr marL="16705722" indent="0">
              <a:buNone/>
              <a:defRPr sz="6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A12EF3D8-EE9C-4D34-98CE-6BFDF46319C6}" type="datetimeFigureOut">
              <a:rPr lang="fr-BE" smtClean="0"/>
              <a:t>1/12/21</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380AE689-BE70-456E-93CD-F7AED416722A}" type="slidenum">
              <a:rPr lang="fr-BE" smtClean="0"/>
              <a:t>‹#›</a:t>
            </a:fld>
            <a:endParaRPr lang="fr-BE" dirty="0"/>
          </a:p>
        </p:txBody>
      </p:sp>
    </p:spTree>
    <p:extLst>
      <p:ext uri="{BB962C8B-B14F-4D97-AF65-F5344CB8AC3E}">
        <p14:creationId xmlns:p14="http://schemas.microsoft.com/office/powerpoint/2010/main" val="4014322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contenu 2"/>
          <p:cNvSpPr>
            <a:spLocks noGrp="1"/>
          </p:cNvSpPr>
          <p:nvPr>
            <p:ph sz="half" idx="1"/>
          </p:nvPr>
        </p:nvSpPr>
        <p:spPr>
          <a:xfrm>
            <a:off x="1513999" y="9988663"/>
            <a:ext cx="13373656" cy="28251646"/>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15392320" y="9988663"/>
            <a:ext cx="13373656" cy="28251646"/>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p:txBody>
          <a:bodyPr/>
          <a:lstStyle/>
          <a:p>
            <a:fld id="{A12EF3D8-EE9C-4D34-98CE-6BFDF46319C6}" type="datetimeFigureOut">
              <a:rPr lang="fr-BE" smtClean="0"/>
              <a:t>1/12/21</a:t>
            </a:fld>
            <a:endParaRPr lang="fr-BE" dirty="0"/>
          </a:p>
        </p:txBody>
      </p:sp>
      <p:sp>
        <p:nvSpPr>
          <p:cNvPr id="6" name="Espace réservé du pied de page 5"/>
          <p:cNvSpPr>
            <a:spLocks noGrp="1"/>
          </p:cNvSpPr>
          <p:nvPr>
            <p:ph type="ftr" sz="quarter" idx="11"/>
          </p:nvPr>
        </p:nvSpPr>
        <p:spPr/>
        <p:txBody>
          <a:bodyPr/>
          <a:lstStyle/>
          <a:p>
            <a:endParaRPr lang="fr-BE" dirty="0"/>
          </a:p>
        </p:txBody>
      </p:sp>
      <p:sp>
        <p:nvSpPr>
          <p:cNvPr id="7" name="Espace réservé du numéro de diapositive 6"/>
          <p:cNvSpPr>
            <a:spLocks noGrp="1"/>
          </p:cNvSpPr>
          <p:nvPr>
            <p:ph type="sldNum" sz="quarter" idx="12"/>
          </p:nvPr>
        </p:nvSpPr>
        <p:spPr/>
        <p:txBody>
          <a:bodyPr/>
          <a:lstStyle/>
          <a:p>
            <a:fld id="{380AE689-BE70-456E-93CD-F7AED416722A}" type="slidenum">
              <a:rPr lang="fr-BE" smtClean="0"/>
              <a:t>‹#›</a:t>
            </a:fld>
            <a:endParaRPr lang="fr-BE" dirty="0"/>
          </a:p>
        </p:txBody>
      </p:sp>
    </p:spTree>
    <p:extLst>
      <p:ext uri="{BB962C8B-B14F-4D97-AF65-F5344CB8AC3E}">
        <p14:creationId xmlns:p14="http://schemas.microsoft.com/office/powerpoint/2010/main" val="3761518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fr-BE"/>
          </a:p>
        </p:txBody>
      </p:sp>
      <p:sp>
        <p:nvSpPr>
          <p:cNvPr id="3" name="Espace réservé du texte 2"/>
          <p:cNvSpPr>
            <a:spLocks noGrp="1"/>
          </p:cNvSpPr>
          <p:nvPr>
            <p:ph type="body" idx="1"/>
          </p:nvPr>
        </p:nvSpPr>
        <p:spPr>
          <a:xfrm>
            <a:off x="1514001" y="9582373"/>
            <a:ext cx="13378914" cy="3993477"/>
          </a:xfrm>
        </p:spPr>
        <p:txBody>
          <a:bodyPr anchor="b"/>
          <a:lstStyle>
            <a:lvl1pPr marL="0" indent="0">
              <a:buNone/>
              <a:defRPr sz="11000" b="1"/>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lang="fr-FR"/>
              <a:t>Modifiez les styles du texte du masque</a:t>
            </a:r>
          </a:p>
        </p:txBody>
      </p:sp>
      <p:sp>
        <p:nvSpPr>
          <p:cNvPr id="4" name="Espace réservé du contenu 3"/>
          <p:cNvSpPr>
            <a:spLocks noGrp="1"/>
          </p:cNvSpPr>
          <p:nvPr>
            <p:ph sz="half" idx="2"/>
          </p:nvPr>
        </p:nvSpPr>
        <p:spPr>
          <a:xfrm>
            <a:off x="1514001" y="13575850"/>
            <a:ext cx="13378914" cy="24664452"/>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15381810" y="9582373"/>
            <a:ext cx="13384168" cy="3993477"/>
          </a:xfrm>
        </p:spPr>
        <p:txBody>
          <a:bodyPr anchor="b"/>
          <a:lstStyle>
            <a:lvl1pPr marL="0" indent="0">
              <a:buNone/>
              <a:defRPr sz="11000" b="1"/>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lang="fr-FR"/>
              <a:t>Modifiez les styles du texte du masque</a:t>
            </a:r>
          </a:p>
        </p:txBody>
      </p:sp>
      <p:sp>
        <p:nvSpPr>
          <p:cNvPr id="6" name="Espace réservé du contenu 5"/>
          <p:cNvSpPr>
            <a:spLocks noGrp="1"/>
          </p:cNvSpPr>
          <p:nvPr>
            <p:ph sz="quarter" idx="4"/>
          </p:nvPr>
        </p:nvSpPr>
        <p:spPr>
          <a:xfrm>
            <a:off x="15381810" y="13575850"/>
            <a:ext cx="13384168" cy="24664452"/>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p:txBody>
          <a:bodyPr/>
          <a:lstStyle/>
          <a:p>
            <a:fld id="{A12EF3D8-EE9C-4D34-98CE-6BFDF46319C6}" type="datetimeFigureOut">
              <a:rPr lang="fr-BE" smtClean="0"/>
              <a:t>1/12/21</a:t>
            </a:fld>
            <a:endParaRPr lang="fr-BE" dirty="0"/>
          </a:p>
        </p:txBody>
      </p:sp>
      <p:sp>
        <p:nvSpPr>
          <p:cNvPr id="8" name="Espace réservé du pied de page 7"/>
          <p:cNvSpPr>
            <a:spLocks noGrp="1"/>
          </p:cNvSpPr>
          <p:nvPr>
            <p:ph type="ftr" sz="quarter" idx="11"/>
          </p:nvPr>
        </p:nvSpPr>
        <p:spPr/>
        <p:txBody>
          <a:bodyPr/>
          <a:lstStyle/>
          <a:p>
            <a:endParaRPr lang="fr-BE" dirty="0"/>
          </a:p>
        </p:txBody>
      </p:sp>
      <p:sp>
        <p:nvSpPr>
          <p:cNvPr id="9" name="Espace réservé du numéro de diapositive 8"/>
          <p:cNvSpPr>
            <a:spLocks noGrp="1"/>
          </p:cNvSpPr>
          <p:nvPr>
            <p:ph type="sldNum" sz="quarter" idx="12"/>
          </p:nvPr>
        </p:nvSpPr>
        <p:spPr/>
        <p:txBody>
          <a:bodyPr/>
          <a:lstStyle/>
          <a:p>
            <a:fld id="{380AE689-BE70-456E-93CD-F7AED416722A}" type="slidenum">
              <a:rPr lang="fr-BE" smtClean="0"/>
              <a:t>‹#›</a:t>
            </a:fld>
            <a:endParaRPr lang="fr-BE" dirty="0"/>
          </a:p>
        </p:txBody>
      </p:sp>
    </p:spTree>
    <p:extLst>
      <p:ext uri="{BB962C8B-B14F-4D97-AF65-F5344CB8AC3E}">
        <p14:creationId xmlns:p14="http://schemas.microsoft.com/office/powerpoint/2010/main" val="991142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e la date 2"/>
          <p:cNvSpPr>
            <a:spLocks noGrp="1"/>
          </p:cNvSpPr>
          <p:nvPr>
            <p:ph type="dt" sz="half" idx="10"/>
          </p:nvPr>
        </p:nvSpPr>
        <p:spPr/>
        <p:txBody>
          <a:bodyPr/>
          <a:lstStyle/>
          <a:p>
            <a:fld id="{A12EF3D8-EE9C-4D34-98CE-6BFDF46319C6}" type="datetimeFigureOut">
              <a:rPr lang="fr-BE" smtClean="0"/>
              <a:t>1/12/21</a:t>
            </a:fld>
            <a:endParaRPr lang="fr-BE" dirty="0"/>
          </a:p>
        </p:txBody>
      </p:sp>
      <p:sp>
        <p:nvSpPr>
          <p:cNvPr id="4" name="Espace réservé du pied de page 3"/>
          <p:cNvSpPr>
            <a:spLocks noGrp="1"/>
          </p:cNvSpPr>
          <p:nvPr>
            <p:ph type="ftr" sz="quarter" idx="11"/>
          </p:nvPr>
        </p:nvSpPr>
        <p:spPr/>
        <p:txBody>
          <a:bodyPr/>
          <a:lstStyle/>
          <a:p>
            <a:endParaRPr lang="fr-BE" dirty="0"/>
          </a:p>
        </p:txBody>
      </p:sp>
      <p:sp>
        <p:nvSpPr>
          <p:cNvPr id="5" name="Espace réservé du numéro de diapositive 4"/>
          <p:cNvSpPr>
            <a:spLocks noGrp="1"/>
          </p:cNvSpPr>
          <p:nvPr>
            <p:ph type="sldNum" sz="quarter" idx="12"/>
          </p:nvPr>
        </p:nvSpPr>
        <p:spPr/>
        <p:txBody>
          <a:bodyPr/>
          <a:lstStyle/>
          <a:p>
            <a:fld id="{380AE689-BE70-456E-93CD-F7AED416722A}" type="slidenum">
              <a:rPr lang="fr-BE" smtClean="0"/>
              <a:t>‹#›</a:t>
            </a:fld>
            <a:endParaRPr lang="fr-BE" dirty="0"/>
          </a:p>
        </p:txBody>
      </p:sp>
    </p:spTree>
    <p:extLst>
      <p:ext uri="{BB962C8B-B14F-4D97-AF65-F5344CB8AC3E}">
        <p14:creationId xmlns:p14="http://schemas.microsoft.com/office/powerpoint/2010/main" val="2929746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12EF3D8-EE9C-4D34-98CE-6BFDF46319C6}" type="datetimeFigureOut">
              <a:rPr lang="fr-BE" smtClean="0"/>
              <a:t>1/12/21</a:t>
            </a:fld>
            <a:endParaRPr lang="fr-BE" dirty="0"/>
          </a:p>
        </p:txBody>
      </p:sp>
      <p:sp>
        <p:nvSpPr>
          <p:cNvPr id="3" name="Espace réservé du pied de page 2"/>
          <p:cNvSpPr>
            <a:spLocks noGrp="1"/>
          </p:cNvSpPr>
          <p:nvPr>
            <p:ph type="ftr" sz="quarter" idx="11"/>
          </p:nvPr>
        </p:nvSpPr>
        <p:spPr/>
        <p:txBody>
          <a:bodyPr/>
          <a:lstStyle/>
          <a:p>
            <a:endParaRPr lang="fr-BE" dirty="0"/>
          </a:p>
        </p:txBody>
      </p:sp>
      <p:sp>
        <p:nvSpPr>
          <p:cNvPr id="4" name="Espace réservé du numéro de diapositive 3"/>
          <p:cNvSpPr>
            <a:spLocks noGrp="1"/>
          </p:cNvSpPr>
          <p:nvPr>
            <p:ph type="sldNum" sz="quarter" idx="12"/>
          </p:nvPr>
        </p:nvSpPr>
        <p:spPr/>
        <p:txBody>
          <a:bodyPr/>
          <a:lstStyle/>
          <a:p>
            <a:fld id="{380AE689-BE70-456E-93CD-F7AED416722A}" type="slidenum">
              <a:rPr lang="fr-BE" smtClean="0"/>
              <a:t>‹#›</a:t>
            </a:fld>
            <a:endParaRPr lang="fr-BE" dirty="0"/>
          </a:p>
        </p:txBody>
      </p:sp>
    </p:spTree>
    <p:extLst>
      <p:ext uri="{BB962C8B-B14F-4D97-AF65-F5344CB8AC3E}">
        <p14:creationId xmlns:p14="http://schemas.microsoft.com/office/powerpoint/2010/main" val="3916631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514001" y="1704415"/>
            <a:ext cx="9961904" cy="7253667"/>
          </a:xfrm>
        </p:spPr>
        <p:txBody>
          <a:bodyPr anchor="b"/>
          <a:lstStyle>
            <a:lvl1pPr algn="l">
              <a:defRPr sz="9100" b="1"/>
            </a:lvl1pPr>
          </a:lstStyle>
          <a:p>
            <a:r>
              <a:rPr lang="fr-FR"/>
              <a:t>Modifiez le style du titre</a:t>
            </a:r>
            <a:endParaRPr lang="fr-BE"/>
          </a:p>
        </p:txBody>
      </p:sp>
      <p:sp>
        <p:nvSpPr>
          <p:cNvPr id="3" name="Espace réservé du contenu 2"/>
          <p:cNvSpPr>
            <a:spLocks noGrp="1"/>
          </p:cNvSpPr>
          <p:nvPr>
            <p:ph idx="1"/>
          </p:nvPr>
        </p:nvSpPr>
        <p:spPr>
          <a:xfrm>
            <a:off x="11838629" y="1704417"/>
            <a:ext cx="16927349" cy="36535892"/>
          </a:xfrm>
        </p:spPr>
        <p:txBody>
          <a:bodyPr/>
          <a:lstStyle>
            <a:lvl1pPr>
              <a:defRPr sz="146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1514001" y="8958084"/>
            <a:ext cx="9961904" cy="29282225"/>
          </a:xfrm>
        </p:spPr>
        <p:txBody>
          <a:bodyPr/>
          <a:lstStyle>
            <a:lvl1pPr marL="0" indent="0">
              <a:buNone/>
              <a:defRPr sz="6400"/>
            </a:lvl1pPr>
            <a:lvl2pPr marL="2088215" indent="0">
              <a:buNone/>
              <a:defRPr sz="5500"/>
            </a:lvl2pPr>
            <a:lvl3pPr marL="4176431" indent="0">
              <a:buNone/>
              <a:defRPr sz="4600"/>
            </a:lvl3pPr>
            <a:lvl4pPr marL="6264646" indent="0">
              <a:buNone/>
              <a:defRPr sz="4100"/>
            </a:lvl4pPr>
            <a:lvl5pPr marL="8352861" indent="0">
              <a:buNone/>
              <a:defRPr sz="4100"/>
            </a:lvl5pPr>
            <a:lvl6pPr marL="10441076" indent="0">
              <a:buNone/>
              <a:defRPr sz="4100"/>
            </a:lvl6pPr>
            <a:lvl7pPr marL="12529292" indent="0">
              <a:buNone/>
              <a:defRPr sz="4100"/>
            </a:lvl7pPr>
            <a:lvl8pPr marL="14617507" indent="0">
              <a:buNone/>
              <a:defRPr sz="4100"/>
            </a:lvl8pPr>
            <a:lvl9pPr marL="16705722" indent="0">
              <a:buNone/>
              <a:defRPr sz="41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A12EF3D8-EE9C-4D34-98CE-6BFDF46319C6}" type="datetimeFigureOut">
              <a:rPr lang="fr-BE" smtClean="0"/>
              <a:t>1/12/21</a:t>
            </a:fld>
            <a:endParaRPr lang="fr-BE" dirty="0"/>
          </a:p>
        </p:txBody>
      </p:sp>
      <p:sp>
        <p:nvSpPr>
          <p:cNvPr id="6" name="Espace réservé du pied de page 5"/>
          <p:cNvSpPr>
            <a:spLocks noGrp="1"/>
          </p:cNvSpPr>
          <p:nvPr>
            <p:ph type="ftr" sz="quarter" idx="11"/>
          </p:nvPr>
        </p:nvSpPr>
        <p:spPr/>
        <p:txBody>
          <a:bodyPr/>
          <a:lstStyle/>
          <a:p>
            <a:endParaRPr lang="fr-BE" dirty="0"/>
          </a:p>
        </p:txBody>
      </p:sp>
      <p:sp>
        <p:nvSpPr>
          <p:cNvPr id="7" name="Espace réservé du numéro de diapositive 6"/>
          <p:cNvSpPr>
            <a:spLocks noGrp="1"/>
          </p:cNvSpPr>
          <p:nvPr>
            <p:ph type="sldNum" sz="quarter" idx="12"/>
          </p:nvPr>
        </p:nvSpPr>
        <p:spPr/>
        <p:txBody>
          <a:bodyPr/>
          <a:lstStyle/>
          <a:p>
            <a:fld id="{380AE689-BE70-456E-93CD-F7AED416722A}" type="slidenum">
              <a:rPr lang="fr-BE" smtClean="0"/>
              <a:t>‹#›</a:t>
            </a:fld>
            <a:endParaRPr lang="fr-BE" dirty="0"/>
          </a:p>
        </p:txBody>
      </p:sp>
    </p:spTree>
    <p:extLst>
      <p:ext uri="{BB962C8B-B14F-4D97-AF65-F5344CB8AC3E}">
        <p14:creationId xmlns:p14="http://schemas.microsoft.com/office/powerpoint/2010/main" val="3806801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935087" y="29965970"/>
            <a:ext cx="18167985" cy="3537654"/>
          </a:xfrm>
        </p:spPr>
        <p:txBody>
          <a:bodyPr anchor="b"/>
          <a:lstStyle>
            <a:lvl1pPr algn="l">
              <a:defRPr sz="9100" b="1"/>
            </a:lvl1pPr>
          </a:lstStyle>
          <a:p>
            <a:r>
              <a:rPr lang="fr-FR"/>
              <a:t>Modifiez le style du titre</a:t>
            </a:r>
            <a:endParaRPr lang="fr-BE"/>
          </a:p>
        </p:txBody>
      </p:sp>
      <p:sp>
        <p:nvSpPr>
          <p:cNvPr id="3" name="Espace réservé pour une image  2"/>
          <p:cNvSpPr>
            <a:spLocks noGrp="1"/>
          </p:cNvSpPr>
          <p:nvPr>
            <p:ph type="pic" idx="1"/>
          </p:nvPr>
        </p:nvSpPr>
        <p:spPr>
          <a:xfrm>
            <a:off x="5935087" y="3825019"/>
            <a:ext cx="18167985" cy="25685115"/>
          </a:xfrm>
        </p:spPr>
        <p:txBody>
          <a:bodyPr/>
          <a:lstStyle>
            <a:lvl1pPr marL="0" indent="0">
              <a:buNone/>
              <a:defRPr sz="14600"/>
            </a:lvl1pPr>
            <a:lvl2pPr marL="2088215" indent="0">
              <a:buNone/>
              <a:defRPr sz="12800"/>
            </a:lvl2pPr>
            <a:lvl3pPr marL="4176431" indent="0">
              <a:buNone/>
              <a:defRPr sz="11000"/>
            </a:lvl3pPr>
            <a:lvl4pPr marL="6264646" indent="0">
              <a:buNone/>
              <a:defRPr sz="9100"/>
            </a:lvl4pPr>
            <a:lvl5pPr marL="8352861" indent="0">
              <a:buNone/>
              <a:defRPr sz="9100"/>
            </a:lvl5pPr>
            <a:lvl6pPr marL="10441076" indent="0">
              <a:buNone/>
              <a:defRPr sz="9100"/>
            </a:lvl6pPr>
            <a:lvl7pPr marL="12529292" indent="0">
              <a:buNone/>
              <a:defRPr sz="9100"/>
            </a:lvl7pPr>
            <a:lvl8pPr marL="14617507" indent="0">
              <a:buNone/>
              <a:defRPr sz="9100"/>
            </a:lvl8pPr>
            <a:lvl9pPr marL="16705722" indent="0">
              <a:buNone/>
              <a:defRPr sz="9100"/>
            </a:lvl9pPr>
          </a:lstStyle>
          <a:p>
            <a:endParaRPr lang="fr-BE" dirty="0"/>
          </a:p>
        </p:txBody>
      </p:sp>
      <p:sp>
        <p:nvSpPr>
          <p:cNvPr id="4" name="Espace réservé du texte 3"/>
          <p:cNvSpPr>
            <a:spLocks noGrp="1"/>
          </p:cNvSpPr>
          <p:nvPr>
            <p:ph type="body" sz="half" idx="2"/>
          </p:nvPr>
        </p:nvSpPr>
        <p:spPr>
          <a:xfrm>
            <a:off x="5935087" y="33503624"/>
            <a:ext cx="18167985" cy="5024051"/>
          </a:xfrm>
        </p:spPr>
        <p:txBody>
          <a:bodyPr/>
          <a:lstStyle>
            <a:lvl1pPr marL="0" indent="0">
              <a:buNone/>
              <a:defRPr sz="6400"/>
            </a:lvl1pPr>
            <a:lvl2pPr marL="2088215" indent="0">
              <a:buNone/>
              <a:defRPr sz="5500"/>
            </a:lvl2pPr>
            <a:lvl3pPr marL="4176431" indent="0">
              <a:buNone/>
              <a:defRPr sz="4600"/>
            </a:lvl3pPr>
            <a:lvl4pPr marL="6264646" indent="0">
              <a:buNone/>
              <a:defRPr sz="4100"/>
            </a:lvl4pPr>
            <a:lvl5pPr marL="8352861" indent="0">
              <a:buNone/>
              <a:defRPr sz="4100"/>
            </a:lvl5pPr>
            <a:lvl6pPr marL="10441076" indent="0">
              <a:buNone/>
              <a:defRPr sz="4100"/>
            </a:lvl6pPr>
            <a:lvl7pPr marL="12529292" indent="0">
              <a:buNone/>
              <a:defRPr sz="4100"/>
            </a:lvl7pPr>
            <a:lvl8pPr marL="14617507" indent="0">
              <a:buNone/>
              <a:defRPr sz="4100"/>
            </a:lvl8pPr>
            <a:lvl9pPr marL="16705722" indent="0">
              <a:buNone/>
              <a:defRPr sz="41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A12EF3D8-EE9C-4D34-98CE-6BFDF46319C6}" type="datetimeFigureOut">
              <a:rPr lang="fr-BE" smtClean="0"/>
              <a:t>1/12/21</a:t>
            </a:fld>
            <a:endParaRPr lang="fr-BE" dirty="0"/>
          </a:p>
        </p:txBody>
      </p:sp>
      <p:sp>
        <p:nvSpPr>
          <p:cNvPr id="6" name="Espace réservé du pied de page 5"/>
          <p:cNvSpPr>
            <a:spLocks noGrp="1"/>
          </p:cNvSpPr>
          <p:nvPr>
            <p:ph type="ftr" sz="quarter" idx="11"/>
          </p:nvPr>
        </p:nvSpPr>
        <p:spPr/>
        <p:txBody>
          <a:bodyPr/>
          <a:lstStyle/>
          <a:p>
            <a:endParaRPr lang="fr-BE" dirty="0"/>
          </a:p>
        </p:txBody>
      </p:sp>
      <p:sp>
        <p:nvSpPr>
          <p:cNvPr id="7" name="Espace réservé du numéro de diapositive 6"/>
          <p:cNvSpPr>
            <a:spLocks noGrp="1"/>
          </p:cNvSpPr>
          <p:nvPr>
            <p:ph type="sldNum" sz="quarter" idx="12"/>
          </p:nvPr>
        </p:nvSpPr>
        <p:spPr/>
        <p:txBody>
          <a:bodyPr/>
          <a:lstStyle/>
          <a:p>
            <a:fld id="{380AE689-BE70-456E-93CD-F7AED416722A}" type="slidenum">
              <a:rPr lang="fr-BE" smtClean="0"/>
              <a:t>‹#›</a:t>
            </a:fld>
            <a:endParaRPr lang="fr-BE" dirty="0"/>
          </a:p>
        </p:txBody>
      </p:sp>
    </p:spTree>
    <p:extLst>
      <p:ext uri="{BB962C8B-B14F-4D97-AF65-F5344CB8AC3E}">
        <p14:creationId xmlns:p14="http://schemas.microsoft.com/office/powerpoint/2010/main" val="4085813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513999" y="1714326"/>
            <a:ext cx="27251978" cy="7134754"/>
          </a:xfrm>
          <a:prstGeom prst="rect">
            <a:avLst/>
          </a:prstGeom>
        </p:spPr>
        <p:txBody>
          <a:bodyPr vert="horz" lIns="417643" tIns="208822" rIns="417643" bIns="208822" rtlCol="0" anchor="ctr">
            <a:normAutofit/>
          </a:bodyPr>
          <a:lstStyle/>
          <a:p>
            <a:r>
              <a:rPr lang="fr-FR"/>
              <a:t>Modifiez le style du titre</a:t>
            </a:r>
            <a:endParaRPr lang="fr-BE"/>
          </a:p>
        </p:txBody>
      </p:sp>
      <p:sp>
        <p:nvSpPr>
          <p:cNvPr id="3" name="Espace réservé du texte 2"/>
          <p:cNvSpPr>
            <a:spLocks noGrp="1"/>
          </p:cNvSpPr>
          <p:nvPr>
            <p:ph type="body" idx="1"/>
          </p:nvPr>
        </p:nvSpPr>
        <p:spPr>
          <a:xfrm>
            <a:off x="1513999" y="9988663"/>
            <a:ext cx="27251978" cy="28251646"/>
          </a:xfrm>
          <a:prstGeom prst="rect">
            <a:avLst/>
          </a:prstGeom>
        </p:spPr>
        <p:txBody>
          <a:bodyPr vert="horz" lIns="417643" tIns="208822" rIns="417643" bIns="208822"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2"/>
          </p:nvPr>
        </p:nvSpPr>
        <p:spPr>
          <a:xfrm>
            <a:off x="1513998" y="39677166"/>
            <a:ext cx="7065328" cy="2279156"/>
          </a:xfrm>
          <a:prstGeom prst="rect">
            <a:avLst/>
          </a:prstGeom>
        </p:spPr>
        <p:txBody>
          <a:bodyPr vert="horz" lIns="417643" tIns="208822" rIns="417643" bIns="208822" rtlCol="0" anchor="ctr"/>
          <a:lstStyle>
            <a:lvl1pPr algn="l">
              <a:defRPr sz="5500">
                <a:solidFill>
                  <a:schemeClr val="tx1">
                    <a:tint val="75000"/>
                  </a:schemeClr>
                </a:solidFill>
              </a:defRPr>
            </a:lvl1pPr>
          </a:lstStyle>
          <a:p>
            <a:fld id="{A12EF3D8-EE9C-4D34-98CE-6BFDF46319C6}" type="datetimeFigureOut">
              <a:rPr lang="fr-BE" smtClean="0"/>
              <a:t>1/12/21</a:t>
            </a:fld>
            <a:endParaRPr lang="fr-BE" dirty="0"/>
          </a:p>
        </p:txBody>
      </p:sp>
      <p:sp>
        <p:nvSpPr>
          <p:cNvPr id="5" name="Espace réservé du pied de page 4"/>
          <p:cNvSpPr>
            <a:spLocks noGrp="1"/>
          </p:cNvSpPr>
          <p:nvPr>
            <p:ph type="ftr" sz="quarter" idx="3"/>
          </p:nvPr>
        </p:nvSpPr>
        <p:spPr>
          <a:xfrm>
            <a:off x="10345658" y="39677166"/>
            <a:ext cx="9588659" cy="2279156"/>
          </a:xfrm>
          <a:prstGeom prst="rect">
            <a:avLst/>
          </a:prstGeom>
        </p:spPr>
        <p:txBody>
          <a:bodyPr vert="horz" lIns="417643" tIns="208822" rIns="417643" bIns="208822" rtlCol="0" anchor="ctr"/>
          <a:lstStyle>
            <a:lvl1pPr algn="ctr">
              <a:defRPr sz="5500">
                <a:solidFill>
                  <a:schemeClr val="tx1">
                    <a:tint val="75000"/>
                  </a:schemeClr>
                </a:solidFill>
              </a:defRPr>
            </a:lvl1pPr>
          </a:lstStyle>
          <a:p>
            <a:endParaRPr lang="fr-BE" dirty="0"/>
          </a:p>
        </p:txBody>
      </p:sp>
      <p:sp>
        <p:nvSpPr>
          <p:cNvPr id="6" name="Espace réservé du numéro de diapositive 5"/>
          <p:cNvSpPr>
            <a:spLocks noGrp="1"/>
          </p:cNvSpPr>
          <p:nvPr>
            <p:ph type="sldNum" sz="quarter" idx="4"/>
          </p:nvPr>
        </p:nvSpPr>
        <p:spPr>
          <a:xfrm>
            <a:off x="21700649" y="39677166"/>
            <a:ext cx="7065328" cy="2279156"/>
          </a:xfrm>
          <a:prstGeom prst="rect">
            <a:avLst/>
          </a:prstGeom>
        </p:spPr>
        <p:txBody>
          <a:bodyPr vert="horz" lIns="417643" tIns="208822" rIns="417643" bIns="208822" rtlCol="0" anchor="ctr"/>
          <a:lstStyle>
            <a:lvl1pPr algn="r">
              <a:defRPr sz="5500">
                <a:solidFill>
                  <a:schemeClr val="tx1">
                    <a:tint val="75000"/>
                  </a:schemeClr>
                </a:solidFill>
              </a:defRPr>
            </a:lvl1pPr>
          </a:lstStyle>
          <a:p>
            <a:fld id="{380AE689-BE70-456E-93CD-F7AED416722A}" type="slidenum">
              <a:rPr lang="fr-BE" smtClean="0"/>
              <a:t>‹#›</a:t>
            </a:fld>
            <a:endParaRPr lang="fr-BE" dirty="0"/>
          </a:p>
        </p:txBody>
      </p:sp>
    </p:spTree>
    <p:extLst>
      <p:ext uri="{BB962C8B-B14F-4D97-AF65-F5344CB8AC3E}">
        <p14:creationId xmlns:p14="http://schemas.microsoft.com/office/powerpoint/2010/main" val="2282409638"/>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76431" rtl="0" eaLnBrk="1" latinLnBrk="0" hangingPunct="1">
        <a:spcBef>
          <a:spcPct val="0"/>
        </a:spcBef>
        <a:buNone/>
        <a:defRPr sz="20100" kern="1200">
          <a:solidFill>
            <a:schemeClr val="tx1"/>
          </a:solidFill>
          <a:latin typeface="+mj-lt"/>
          <a:ea typeface="+mj-ea"/>
          <a:cs typeface="+mj-cs"/>
        </a:defRPr>
      </a:lvl1pPr>
    </p:titleStyle>
    <p:bodyStyle>
      <a:lvl1pPr marL="1566161" indent="-1566161" algn="l" defTabSz="4176431" rtl="0" eaLnBrk="1" latinLnBrk="0" hangingPunct="1">
        <a:spcBef>
          <a:spcPct val="20000"/>
        </a:spcBef>
        <a:buFont typeface="Arial" panose="020B0604020202020204" pitchFamily="34" charset="0"/>
        <a:buChar char="•"/>
        <a:defRPr sz="14600" kern="1200">
          <a:solidFill>
            <a:schemeClr val="tx1"/>
          </a:solidFill>
          <a:latin typeface="+mn-lt"/>
          <a:ea typeface="+mn-ea"/>
          <a:cs typeface="+mn-cs"/>
        </a:defRPr>
      </a:lvl1pPr>
      <a:lvl2pPr marL="3393350" indent="-1305135" algn="l" defTabSz="4176431" rtl="0" eaLnBrk="1" latinLnBrk="0" hangingPunct="1">
        <a:spcBef>
          <a:spcPct val="20000"/>
        </a:spcBef>
        <a:buFont typeface="Arial" panose="020B0604020202020204" pitchFamily="34" charset="0"/>
        <a:buChar char="–"/>
        <a:defRPr sz="12800" kern="1200">
          <a:solidFill>
            <a:schemeClr val="tx1"/>
          </a:solidFill>
          <a:latin typeface="+mn-lt"/>
          <a:ea typeface="+mn-ea"/>
          <a:cs typeface="+mn-cs"/>
        </a:defRPr>
      </a:lvl2pPr>
      <a:lvl3pPr marL="5220538" indent="-1044108" algn="l" defTabSz="4176431" rtl="0" eaLnBrk="1" latinLnBrk="0" hangingPunct="1">
        <a:spcBef>
          <a:spcPct val="20000"/>
        </a:spcBef>
        <a:buFont typeface="Arial" panose="020B0604020202020204" pitchFamily="34" charset="0"/>
        <a:buChar char="•"/>
        <a:defRPr sz="11000" kern="1200">
          <a:solidFill>
            <a:schemeClr val="tx1"/>
          </a:solidFill>
          <a:latin typeface="+mn-lt"/>
          <a:ea typeface="+mn-ea"/>
          <a:cs typeface="+mn-cs"/>
        </a:defRPr>
      </a:lvl3pPr>
      <a:lvl4pPr marL="7308753"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4pPr>
      <a:lvl5pPr marL="9396969"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5pPr>
      <a:lvl6pPr marL="11485184"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6pPr>
      <a:lvl7pPr marL="13573399"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7pPr>
      <a:lvl8pPr marL="15661615"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8pPr>
      <a:lvl9pPr marL="17749830"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9pPr>
    </p:bodyStyle>
    <p:otherStyle>
      <a:defPPr>
        <a:defRPr lang="fr-FR"/>
      </a:defPPr>
      <a:lvl1pPr marL="0" algn="l" defTabSz="4176431" rtl="0" eaLnBrk="1" latinLnBrk="0" hangingPunct="1">
        <a:defRPr sz="8200" kern="1200">
          <a:solidFill>
            <a:schemeClr val="tx1"/>
          </a:solidFill>
          <a:latin typeface="+mn-lt"/>
          <a:ea typeface="+mn-ea"/>
          <a:cs typeface="+mn-cs"/>
        </a:defRPr>
      </a:lvl1pPr>
      <a:lvl2pPr marL="2088215" algn="l" defTabSz="4176431" rtl="0" eaLnBrk="1" latinLnBrk="0" hangingPunct="1">
        <a:defRPr sz="8200" kern="1200">
          <a:solidFill>
            <a:schemeClr val="tx1"/>
          </a:solidFill>
          <a:latin typeface="+mn-lt"/>
          <a:ea typeface="+mn-ea"/>
          <a:cs typeface="+mn-cs"/>
        </a:defRPr>
      </a:lvl2pPr>
      <a:lvl3pPr marL="4176431" algn="l" defTabSz="4176431" rtl="0" eaLnBrk="1" latinLnBrk="0" hangingPunct="1">
        <a:defRPr sz="8200" kern="1200">
          <a:solidFill>
            <a:schemeClr val="tx1"/>
          </a:solidFill>
          <a:latin typeface="+mn-lt"/>
          <a:ea typeface="+mn-ea"/>
          <a:cs typeface="+mn-cs"/>
        </a:defRPr>
      </a:lvl3pPr>
      <a:lvl4pPr marL="6264646" algn="l" defTabSz="4176431" rtl="0" eaLnBrk="1" latinLnBrk="0" hangingPunct="1">
        <a:defRPr sz="8200" kern="1200">
          <a:solidFill>
            <a:schemeClr val="tx1"/>
          </a:solidFill>
          <a:latin typeface="+mn-lt"/>
          <a:ea typeface="+mn-ea"/>
          <a:cs typeface="+mn-cs"/>
        </a:defRPr>
      </a:lvl4pPr>
      <a:lvl5pPr marL="8352861" algn="l" defTabSz="4176431" rtl="0" eaLnBrk="1" latinLnBrk="0" hangingPunct="1">
        <a:defRPr sz="8200" kern="1200">
          <a:solidFill>
            <a:schemeClr val="tx1"/>
          </a:solidFill>
          <a:latin typeface="+mn-lt"/>
          <a:ea typeface="+mn-ea"/>
          <a:cs typeface="+mn-cs"/>
        </a:defRPr>
      </a:lvl5pPr>
      <a:lvl6pPr marL="10441076" algn="l" defTabSz="4176431" rtl="0" eaLnBrk="1" latinLnBrk="0" hangingPunct="1">
        <a:defRPr sz="8200" kern="1200">
          <a:solidFill>
            <a:schemeClr val="tx1"/>
          </a:solidFill>
          <a:latin typeface="+mn-lt"/>
          <a:ea typeface="+mn-ea"/>
          <a:cs typeface="+mn-cs"/>
        </a:defRPr>
      </a:lvl6pPr>
      <a:lvl7pPr marL="12529292" algn="l" defTabSz="4176431" rtl="0" eaLnBrk="1" latinLnBrk="0" hangingPunct="1">
        <a:defRPr sz="8200" kern="1200">
          <a:solidFill>
            <a:schemeClr val="tx1"/>
          </a:solidFill>
          <a:latin typeface="+mn-lt"/>
          <a:ea typeface="+mn-ea"/>
          <a:cs typeface="+mn-cs"/>
        </a:defRPr>
      </a:lvl7pPr>
      <a:lvl8pPr marL="14617507" algn="l" defTabSz="4176431" rtl="0" eaLnBrk="1" latinLnBrk="0" hangingPunct="1">
        <a:defRPr sz="8200" kern="1200">
          <a:solidFill>
            <a:schemeClr val="tx1"/>
          </a:solidFill>
          <a:latin typeface="+mn-lt"/>
          <a:ea typeface="+mn-ea"/>
          <a:cs typeface="+mn-cs"/>
        </a:defRPr>
      </a:lvl8pPr>
      <a:lvl9pPr marL="16705722" algn="l" defTabSz="4176431"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9.png"/><Relationship Id="rId18" Type="http://schemas.openxmlformats.org/officeDocument/2006/relationships/image" Target="../media/image13.png"/><Relationship Id="rId26" Type="http://schemas.microsoft.com/office/2007/relationships/hdphoto" Target="../media/hdphoto5.wdp"/><Relationship Id="rId39" Type="http://schemas.openxmlformats.org/officeDocument/2006/relationships/image" Target="../media/image32.png"/><Relationship Id="rId21" Type="http://schemas.microsoft.com/office/2007/relationships/hdphoto" Target="../media/hdphoto4.wdp"/><Relationship Id="rId34" Type="http://schemas.openxmlformats.org/officeDocument/2006/relationships/image" Target="../media/image27.png"/><Relationship Id="rId42" Type="http://schemas.openxmlformats.org/officeDocument/2006/relationships/image" Target="../media/image35.png"/><Relationship Id="rId47" Type="http://schemas.openxmlformats.org/officeDocument/2006/relationships/image" Target="../media/image40.png"/><Relationship Id="rId7" Type="http://schemas.microsoft.com/office/2007/relationships/hdphoto" Target="../media/hdphoto1.wdp"/><Relationship Id="rId2" Type="http://schemas.openxmlformats.org/officeDocument/2006/relationships/notesSlide" Target="../notesSlides/notesSlide1.xml"/><Relationship Id="rId16" Type="http://schemas.openxmlformats.org/officeDocument/2006/relationships/image" Target="../media/image12.png"/><Relationship Id="rId29"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24" Type="http://schemas.openxmlformats.org/officeDocument/2006/relationships/image" Target="../media/image18.png"/><Relationship Id="rId32" Type="http://schemas.openxmlformats.org/officeDocument/2006/relationships/image" Target="../media/image25.png"/><Relationship Id="rId37" Type="http://schemas.openxmlformats.org/officeDocument/2006/relationships/image" Target="../media/image30.png"/><Relationship Id="rId40" Type="http://schemas.openxmlformats.org/officeDocument/2006/relationships/image" Target="../media/image33.png"/><Relationship Id="rId45" Type="http://schemas.openxmlformats.org/officeDocument/2006/relationships/image" Target="../media/image38.png"/><Relationship Id="rId5" Type="http://schemas.openxmlformats.org/officeDocument/2006/relationships/image" Target="../media/image3.png"/><Relationship Id="rId15" Type="http://schemas.openxmlformats.org/officeDocument/2006/relationships/image" Target="../media/image11.png"/><Relationship Id="rId23" Type="http://schemas.openxmlformats.org/officeDocument/2006/relationships/image" Target="../media/image17.png"/><Relationship Id="rId28" Type="http://schemas.openxmlformats.org/officeDocument/2006/relationships/image" Target="../media/image21.png"/><Relationship Id="rId36" Type="http://schemas.openxmlformats.org/officeDocument/2006/relationships/image" Target="../media/image29.png"/><Relationship Id="rId10" Type="http://schemas.openxmlformats.org/officeDocument/2006/relationships/image" Target="../media/image7.png"/><Relationship Id="rId19" Type="http://schemas.openxmlformats.org/officeDocument/2006/relationships/image" Target="../media/image14.png"/><Relationship Id="rId31" Type="http://schemas.openxmlformats.org/officeDocument/2006/relationships/image" Target="../media/image24.png"/><Relationship Id="rId44" Type="http://schemas.openxmlformats.org/officeDocument/2006/relationships/image" Target="../media/image37.png"/><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10.png"/><Relationship Id="rId22" Type="http://schemas.openxmlformats.org/officeDocument/2006/relationships/image" Target="../media/image16.png"/><Relationship Id="rId27" Type="http://schemas.openxmlformats.org/officeDocument/2006/relationships/image" Target="../media/image20.png"/><Relationship Id="rId30" Type="http://schemas.openxmlformats.org/officeDocument/2006/relationships/image" Target="../media/image23.png"/><Relationship Id="rId35" Type="http://schemas.openxmlformats.org/officeDocument/2006/relationships/image" Target="../media/image28.png"/><Relationship Id="rId43" Type="http://schemas.openxmlformats.org/officeDocument/2006/relationships/image" Target="../media/image36.png"/><Relationship Id="rId8" Type="http://schemas.openxmlformats.org/officeDocument/2006/relationships/image" Target="../media/image5.png"/><Relationship Id="rId3" Type="http://schemas.openxmlformats.org/officeDocument/2006/relationships/image" Target="../media/image1.png"/><Relationship Id="rId12" Type="http://schemas.microsoft.com/office/2007/relationships/hdphoto" Target="../media/hdphoto2.wdp"/><Relationship Id="rId17" Type="http://schemas.microsoft.com/office/2007/relationships/hdphoto" Target="../media/hdphoto3.wdp"/><Relationship Id="rId25" Type="http://schemas.openxmlformats.org/officeDocument/2006/relationships/image" Target="../media/image19.png"/><Relationship Id="rId33" Type="http://schemas.openxmlformats.org/officeDocument/2006/relationships/image" Target="../media/image26.png"/><Relationship Id="rId38" Type="http://schemas.openxmlformats.org/officeDocument/2006/relationships/image" Target="../media/image31.png"/><Relationship Id="rId46" Type="http://schemas.openxmlformats.org/officeDocument/2006/relationships/image" Target="../media/image39.png"/><Relationship Id="rId20" Type="http://schemas.openxmlformats.org/officeDocument/2006/relationships/image" Target="../media/image15.png"/><Relationship Id="rId41"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ZoneTexte 5"/>
          <p:cNvSpPr txBox="1"/>
          <p:nvPr/>
        </p:nvSpPr>
        <p:spPr>
          <a:xfrm>
            <a:off x="329453" y="210426"/>
            <a:ext cx="29621069" cy="5570756"/>
          </a:xfrm>
          <a:prstGeom prst="rect">
            <a:avLst/>
          </a:prstGeom>
          <a:solidFill>
            <a:schemeClr val="bg2">
              <a:lumMod val="75000"/>
            </a:schemeClr>
          </a:solidFill>
          <a:ln>
            <a:solidFill>
              <a:schemeClr val="bg1"/>
            </a:solidFill>
          </a:ln>
        </p:spPr>
        <p:txBody>
          <a:bodyPr wrap="square" rtlCol="0">
            <a:spAutoFit/>
          </a:bodyPr>
          <a:lstStyle/>
          <a:p>
            <a:pPr lvl="0" algn="ctr"/>
            <a:endParaRPr lang="en-US" sz="7300" b="1" dirty="0">
              <a:latin typeface="Times New Roman" panose="02020603050405020304" pitchFamily="18" charset="0"/>
              <a:cs typeface="Times New Roman" panose="02020603050405020304" pitchFamily="18" charset="0"/>
            </a:endParaRPr>
          </a:p>
          <a:p>
            <a:pPr algn="ctr"/>
            <a:r>
              <a:rPr lang="en-US" sz="7300" b="1" dirty="0">
                <a:latin typeface="Times New Roman" panose="02020603050405020304" pitchFamily="18" charset="0"/>
                <a:cs typeface="Times New Roman" panose="02020603050405020304" pitchFamily="18" charset="0"/>
              </a:rPr>
              <a:t>DHX15-independent roles for TFIP11 in U6 snRNA</a:t>
            </a:r>
          </a:p>
          <a:p>
            <a:pPr algn="ctr"/>
            <a:r>
              <a:rPr lang="en-US" sz="7300" b="1" dirty="0">
                <a:latin typeface="Times New Roman" panose="02020603050405020304" pitchFamily="18" charset="0"/>
                <a:cs typeface="Times New Roman" panose="02020603050405020304" pitchFamily="18" charset="0"/>
              </a:rPr>
              <a:t>modification, U4/U6.U5 tri-snRNP assembly and pre-mRNA </a:t>
            </a:r>
          </a:p>
          <a:p>
            <a:pPr algn="ctr"/>
            <a:r>
              <a:rPr lang="en-US" sz="7300" b="1" dirty="0">
                <a:latin typeface="Times New Roman" panose="02020603050405020304" pitchFamily="18" charset="0"/>
                <a:cs typeface="Times New Roman" panose="02020603050405020304" pitchFamily="18" charset="0"/>
              </a:rPr>
              <a:t> splicing fidelity</a:t>
            </a:r>
          </a:p>
          <a:p>
            <a:pPr algn="ct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Sarah Hanache</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Amandine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Duchemin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Tina O’Grady,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Agnès</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Mereau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Marc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Thiry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Ludivine</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Wacheul</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Catherine Michaux, Eric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Perpete</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Eric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Hervouet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Paul Peixoto, Felix G.M. Ernst, Yann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Audic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Franck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Dequiedt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Denis L.J. Lafontaine and Denis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Mottet</a:t>
            </a:r>
            <a:endParaRPr lang="en-US" sz="2800" baseline="30000" dirty="0">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en-US" sz="1200" b="1" baseline="30000"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9" name="Image 8"/>
          <p:cNvPicPr>
            <a:picLocks noChangeAspect="1"/>
          </p:cNvPicPr>
          <p:nvPr/>
        </p:nvPicPr>
        <p:blipFill rotWithShape="1">
          <a:blip r:embed="rId3">
            <a:extLst>
              <a:ext uri="{28A0092B-C50C-407E-A947-70E740481C1C}">
                <a14:useLocalDpi xmlns:a14="http://schemas.microsoft.com/office/drawing/2010/main" val="0"/>
              </a:ext>
            </a:extLst>
          </a:blip>
          <a:srcRect l="59150" t="-7500" b="-1"/>
          <a:stretch/>
        </p:blipFill>
        <p:spPr>
          <a:xfrm>
            <a:off x="28819901" y="233910"/>
            <a:ext cx="1081726" cy="2068535"/>
          </a:xfrm>
          <a:prstGeom prst="rect">
            <a:avLst/>
          </a:prstGeom>
        </p:spPr>
      </p:pic>
      <p:sp>
        <p:nvSpPr>
          <p:cNvPr id="93" name="ZoneTexte 92"/>
          <p:cNvSpPr txBox="1"/>
          <p:nvPr/>
        </p:nvSpPr>
        <p:spPr>
          <a:xfrm>
            <a:off x="491390" y="11749151"/>
            <a:ext cx="23631979" cy="892552"/>
          </a:xfrm>
          <a:prstGeom prst="rect">
            <a:avLst/>
          </a:prstGeom>
          <a:noFill/>
        </p:spPr>
        <p:txBody>
          <a:bodyPr wrap="square" rtlCol="0">
            <a:spAutoFit/>
          </a:bodyPr>
          <a:lstStyle/>
          <a:p>
            <a:pPr lvl="0"/>
            <a:r>
              <a:rPr lang="en-US" sz="4700" b="1" dirty="0">
                <a:solidFill>
                  <a:schemeClr val="bg1"/>
                </a:solidFill>
                <a:latin typeface="Times New Roman" panose="02020603050405020304" pitchFamily="18" charset="0"/>
                <a:cs typeface="Times New Roman" panose="02020603050405020304" pitchFamily="18" charset="0"/>
              </a:rPr>
              <a:t>RESULTS</a:t>
            </a:r>
          </a:p>
          <a:p>
            <a:pPr lvl="0"/>
            <a:endParaRPr lang="en-US" sz="500" b="1" dirty="0">
              <a:solidFill>
                <a:schemeClr val="bg1"/>
              </a:solidFill>
              <a:latin typeface="Times New Roman" panose="02020603050405020304" pitchFamily="18" charset="0"/>
              <a:cs typeface="Times New Roman" panose="02020603050405020304" pitchFamily="18" charset="0"/>
            </a:endParaRPr>
          </a:p>
        </p:txBody>
      </p: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35511" y="305616"/>
            <a:ext cx="2452806" cy="2068534"/>
          </a:xfrm>
          <a:prstGeom prst="rect">
            <a:avLst/>
          </a:prstGeom>
        </p:spPr>
      </p:pic>
      <p:pic>
        <p:nvPicPr>
          <p:cNvPr id="11" name="Imag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3682" y="368403"/>
            <a:ext cx="1897779" cy="1897779"/>
          </a:xfrm>
          <a:prstGeom prst="rect">
            <a:avLst/>
          </a:prstGeom>
        </p:spPr>
      </p:pic>
      <p:sp>
        <p:nvSpPr>
          <p:cNvPr id="3" name="ZoneTexte 2"/>
          <p:cNvSpPr txBox="1"/>
          <p:nvPr/>
        </p:nvSpPr>
        <p:spPr>
          <a:xfrm>
            <a:off x="25207500" y="42272076"/>
            <a:ext cx="10777790" cy="461665"/>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Sarah.Hanache@student.uliege.be</a:t>
            </a:r>
            <a:endParaRPr lang="en-US" sz="2400" b="1" dirty="0">
              <a:latin typeface="Times New Roman" panose="02020603050405020304" pitchFamily="18" charset="0"/>
              <a:cs typeface="Times New Roman" panose="02020603050405020304" pitchFamily="18" charset="0"/>
            </a:endParaRPr>
          </a:p>
        </p:txBody>
      </p:sp>
      <p:grpSp>
        <p:nvGrpSpPr>
          <p:cNvPr id="39" name="Group 38">
            <a:extLst>
              <a:ext uri="{FF2B5EF4-FFF2-40B4-BE49-F238E27FC236}">
                <a16:creationId xmlns:a16="http://schemas.microsoft.com/office/drawing/2014/main" id="{BE919C1D-6CD7-EA44-B769-14BBDF567559}"/>
              </a:ext>
            </a:extLst>
          </p:cNvPr>
          <p:cNvGrpSpPr/>
          <p:nvPr/>
        </p:nvGrpSpPr>
        <p:grpSpPr>
          <a:xfrm>
            <a:off x="0" y="5918626"/>
            <a:ext cx="29960979" cy="36492060"/>
            <a:chOff x="2426" y="5447358"/>
            <a:chExt cx="29960979" cy="34694521"/>
          </a:xfrm>
        </p:grpSpPr>
        <p:sp>
          <p:nvSpPr>
            <p:cNvPr id="4" name="Rectangle 3">
              <a:extLst>
                <a:ext uri="{FF2B5EF4-FFF2-40B4-BE49-F238E27FC236}">
                  <a16:creationId xmlns:a16="http://schemas.microsoft.com/office/drawing/2014/main" id="{AC4EF654-D13D-A34B-AB36-16053FAB2601}"/>
                </a:ext>
              </a:extLst>
            </p:cNvPr>
            <p:cNvSpPr/>
            <p:nvPr/>
          </p:nvSpPr>
          <p:spPr>
            <a:xfrm>
              <a:off x="2426" y="9544432"/>
              <a:ext cx="29960979" cy="3059744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13" name="ZoneTexte 12"/>
            <p:cNvSpPr txBox="1"/>
            <p:nvPr/>
          </p:nvSpPr>
          <p:spPr>
            <a:xfrm>
              <a:off x="331879" y="5447358"/>
              <a:ext cx="17690854" cy="3950316"/>
            </a:xfrm>
            <a:prstGeom prst="rect">
              <a:avLst/>
            </a:prstGeom>
            <a:solidFill>
              <a:schemeClr val="tx1"/>
            </a:solidFill>
            <a:ln>
              <a:solidFill>
                <a:schemeClr val="bg1"/>
              </a:solidFill>
            </a:ln>
          </p:spPr>
          <p:txBody>
            <a:bodyPr wrap="square" rtlCol="0">
              <a:spAutoFit/>
            </a:bodyPr>
            <a:lstStyle/>
            <a:p>
              <a:pPr lvl="0"/>
              <a:r>
                <a:rPr lang="en-US" sz="4000" b="1" dirty="0">
                  <a:solidFill>
                    <a:schemeClr val="bg1"/>
                  </a:solidFill>
                  <a:latin typeface="Times New Roman" panose="02020603050405020304" pitchFamily="18" charset="0"/>
                  <a:cs typeface="Times New Roman" panose="02020603050405020304" pitchFamily="18" charset="0"/>
                </a:rPr>
                <a:t>BACKGROUND</a:t>
              </a:r>
            </a:p>
            <a:p>
              <a:pPr lvl="0" algn="just"/>
              <a:r>
                <a:rPr lang="en-US" sz="3200" b="1" dirty="0">
                  <a:solidFill>
                    <a:schemeClr val="bg1"/>
                  </a:solidFill>
                  <a:latin typeface="Times New Roman" panose="02020603050405020304" pitchFamily="18" charset="0"/>
                  <a:cs typeface="Times New Roman" panose="02020603050405020304" pitchFamily="18" charset="0"/>
                </a:rPr>
                <a:t>2’O-methylation is the most common modification of U6 snRNA, the core catalytic element of the spliceosome. How this modification is regulated is still uncharacterized. Here we report that the splicing factor TFIP11 localizes to </a:t>
              </a:r>
              <a:r>
                <a:rPr lang="en-US" sz="3200" b="1" dirty="0" err="1">
                  <a:solidFill>
                    <a:schemeClr val="bg1"/>
                  </a:solidFill>
                  <a:latin typeface="Times New Roman" panose="02020603050405020304" pitchFamily="18" charset="0"/>
                  <a:cs typeface="Times New Roman" panose="02020603050405020304" pitchFamily="18" charset="0"/>
                </a:rPr>
                <a:t>Cajal</a:t>
              </a:r>
              <a:r>
                <a:rPr lang="en-US" sz="3200" b="1" dirty="0">
                  <a:solidFill>
                    <a:schemeClr val="bg1"/>
                  </a:solidFill>
                  <a:latin typeface="Times New Roman" panose="02020603050405020304" pitchFamily="18" charset="0"/>
                  <a:cs typeface="Times New Roman" panose="02020603050405020304" pitchFamily="18" charset="0"/>
                </a:rPr>
                <a:t> bodies and nucleoli and is a critical factor for the assembly of mature U4/U6.U5 tri-snRNPs and for proper 2’-O-methylation of U6 snRNA. Strikingly, this function is independent of the RNA helicase DHX15, as described in yeast. Mechanistically, TFIP11 controls the association of U6 with Fibrillarin and associated snoRNAs, regulating by this the 2’O-methylation of U6, U4/U6.U5 stability and spliceosome assembly.</a:t>
              </a:r>
            </a:p>
          </p:txBody>
        </p:sp>
      </p:grpSp>
      <p:sp>
        <p:nvSpPr>
          <p:cNvPr id="179" name="ZoneTexte 95">
            <a:extLst>
              <a:ext uri="{FF2B5EF4-FFF2-40B4-BE49-F238E27FC236}">
                <a16:creationId xmlns:a16="http://schemas.microsoft.com/office/drawing/2014/main" id="{5B354FDA-62FB-2840-9C0D-3ABA44EFE929}"/>
              </a:ext>
            </a:extLst>
          </p:cNvPr>
          <p:cNvSpPr txBox="1"/>
          <p:nvPr/>
        </p:nvSpPr>
        <p:spPr>
          <a:xfrm>
            <a:off x="18371287" y="23194600"/>
            <a:ext cx="11438528" cy="1107996"/>
          </a:xfrm>
          <a:prstGeom prst="rect">
            <a:avLst/>
          </a:prstGeom>
          <a:noFill/>
          <a:ln w="76200">
            <a:solidFill>
              <a:srgbClr val="0070C0"/>
            </a:solidFill>
          </a:ln>
        </p:spPr>
        <p:txBody>
          <a:bodyPr wrap="square" rtlCol="0">
            <a:spAutoFit/>
          </a:bodyPr>
          <a:lstStyle/>
          <a:p>
            <a:pPr lvl="0" algn="ctr"/>
            <a:r>
              <a:rPr lang="en-US" sz="3300" b="1" dirty="0">
                <a:solidFill>
                  <a:schemeClr val="bg1"/>
                </a:solidFill>
                <a:latin typeface="Times New Roman" panose="02020603050405020304" pitchFamily="18" charset="0"/>
                <a:cs typeface="Times New Roman" panose="02020603050405020304" pitchFamily="18" charset="0"/>
              </a:rPr>
              <a:t>TFIP11 Knockdown induces intron retention of cell cycle</a:t>
            </a:r>
          </a:p>
          <a:p>
            <a:pPr lvl="0" algn="ctr"/>
            <a:r>
              <a:rPr lang="en-US" sz="3300" b="1" dirty="0">
                <a:solidFill>
                  <a:schemeClr val="bg1"/>
                </a:solidFill>
                <a:latin typeface="Times New Roman" panose="02020603050405020304" pitchFamily="18" charset="0"/>
                <a:cs typeface="Times New Roman" panose="02020603050405020304" pitchFamily="18" charset="0"/>
              </a:rPr>
              <a:t>related genes and affects their expression </a:t>
            </a:r>
            <a:endParaRPr lang="en-US" sz="3300" b="1" i="1" dirty="0">
              <a:solidFill>
                <a:schemeClr val="bg1"/>
              </a:solidFill>
              <a:latin typeface="Times New Roman" panose="02020603050405020304" pitchFamily="18" charset="0"/>
              <a:cs typeface="Times New Roman" panose="02020603050405020304" pitchFamily="18" charset="0"/>
            </a:endParaRPr>
          </a:p>
        </p:txBody>
      </p:sp>
      <p:sp>
        <p:nvSpPr>
          <p:cNvPr id="308" name="ZoneTexte 95">
            <a:extLst>
              <a:ext uri="{FF2B5EF4-FFF2-40B4-BE49-F238E27FC236}">
                <a16:creationId xmlns:a16="http://schemas.microsoft.com/office/drawing/2014/main" id="{3A57CF97-4221-6647-AEDC-FE05AC7A644C}"/>
              </a:ext>
            </a:extLst>
          </p:cNvPr>
          <p:cNvSpPr txBox="1"/>
          <p:nvPr/>
        </p:nvSpPr>
        <p:spPr>
          <a:xfrm>
            <a:off x="18701275" y="31052099"/>
            <a:ext cx="11177022" cy="600164"/>
          </a:xfrm>
          <a:prstGeom prst="rect">
            <a:avLst/>
          </a:prstGeom>
          <a:noFill/>
          <a:ln w="76200">
            <a:solidFill>
              <a:srgbClr val="0070C0"/>
            </a:solidFill>
          </a:ln>
        </p:spPr>
        <p:txBody>
          <a:bodyPr wrap="square" rtlCol="0">
            <a:spAutoFit/>
          </a:bodyPr>
          <a:lstStyle/>
          <a:p>
            <a:pPr lvl="0" algn="ctr"/>
            <a:r>
              <a:rPr lang="en-US" sz="3300" b="1" dirty="0">
                <a:solidFill>
                  <a:schemeClr val="bg1"/>
                </a:solidFill>
                <a:latin typeface="Times New Roman" panose="02020603050405020304" pitchFamily="18" charset="0"/>
                <a:cs typeface="Times New Roman" panose="02020603050405020304" pitchFamily="18" charset="0"/>
              </a:rPr>
              <a:t>TFIP11 Knockdown induces cell cycle arrest</a:t>
            </a:r>
          </a:p>
        </p:txBody>
      </p:sp>
      <p:sp>
        <p:nvSpPr>
          <p:cNvPr id="180" name="ZoneTexte 69">
            <a:extLst>
              <a:ext uri="{FF2B5EF4-FFF2-40B4-BE49-F238E27FC236}">
                <a16:creationId xmlns:a16="http://schemas.microsoft.com/office/drawing/2014/main" id="{5C0B8402-3CCE-1949-BC25-AE85A3A7E22F}"/>
              </a:ext>
            </a:extLst>
          </p:cNvPr>
          <p:cNvSpPr txBox="1"/>
          <p:nvPr/>
        </p:nvSpPr>
        <p:spPr>
          <a:xfrm>
            <a:off x="503817" y="25304953"/>
            <a:ext cx="17315500" cy="584775"/>
          </a:xfrm>
          <a:prstGeom prst="rect">
            <a:avLst/>
          </a:prstGeom>
          <a:noFill/>
          <a:ln w="76200">
            <a:solidFill>
              <a:srgbClr val="0070C0"/>
            </a:solidFill>
          </a:ln>
        </p:spPr>
        <p:txBody>
          <a:bodyPr wrap="square" rtlCol="0">
            <a:spAutoFit/>
          </a:bodyPr>
          <a:lstStyle/>
          <a:p>
            <a:pPr lvl="0" algn="ctr"/>
            <a:r>
              <a:rPr lang="en-US" sz="3200" b="1" dirty="0">
                <a:solidFill>
                  <a:schemeClr val="bg1"/>
                </a:solidFill>
                <a:latin typeface="Times New Roman" panose="02020603050405020304" pitchFamily="18" charset="0"/>
                <a:cs typeface="Times New Roman" panose="02020603050405020304" pitchFamily="18" charset="0"/>
              </a:rPr>
              <a:t>TFIP11 knockdown effects alters CB and nucleoli structure and U4/U6.U5 tri-snRNP stability</a:t>
            </a:r>
          </a:p>
        </p:txBody>
      </p:sp>
      <p:grpSp>
        <p:nvGrpSpPr>
          <p:cNvPr id="40" name="Group 39">
            <a:extLst>
              <a:ext uri="{FF2B5EF4-FFF2-40B4-BE49-F238E27FC236}">
                <a16:creationId xmlns:a16="http://schemas.microsoft.com/office/drawing/2014/main" id="{ACFFD57F-BA91-054C-92FF-A85B6B3B578F}"/>
              </a:ext>
            </a:extLst>
          </p:cNvPr>
          <p:cNvGrpSpPr/>
          <p:nvPr/>
        </p:nvGrpSpPr>
        <p:grpSpPr>
          <a:xfrm>
            <a:off x="453021" y="11941151"/>
            <a:ext cx="3660741" cy="5339242"/>
            <a:chOff x="453021" y="14308252"/>
            <a:chExt cx="3074649" cy="4657245"/>
          </a:xfrm>
        </p:grpSpPr>
        <p:sp>
          <p:nvSpPr>
            <p:cNvPr id="181" name="ZoneTexte 213">
              <a:extLst>
                <a:ext uri="{FF2B5EF4-FFF2-40B4-BE49-F238E27FC236}">
                  <a16:creationId xmlns:a16="http://schemas.microsoft.com/office/drawing/2014/main" id="{C6FD5AF3-F561-CB47-95AA-5455B180DCBC}"/>
                </a:ext>
              </a:extLst>
            </p:cNvPr>
            <p:cNvSpPr txBox="1"/>
            <p:nvPr/>
          </p:nvSpPr>
          <p:spPr>
            <a:xfrm>
              <a:off x="459132" y="15531589"/>
              <a:ext cx="899995" cy="268464"/>
            </a:xfrm>
            <a:prstGeom prst="rect">
              <a:avLst/>
            </a:prstGeom>
            <a:solidFill>
              <a:schemeClr val="tx1"/>
            </a:solidFill>
          </p:spPr>
          <p:txBody>
            <a:bodyPr wrap="square" rtlCol="0">
              <a:spAutoFit/>
            </a:bodyPr>
            <a:lstStyle/>
            <a:p>
              <a:pPr algn="ctr"/>
              <a:r>
                <a:rPr lang="fr-FR" sz="1400" dirty="0">
                  <a:solidFill>
                    <a:srgbClr val="00FF00"/>
                  </a:solidFill>
                  <a:latin typeface="Arial" panose="020B0604020202020204" pitchFamily="34" charset="0"/>
                  <a:cs typeface="Arial" panose="020B0604020202020204" pitchFamily="34" charset="0"/>
                </a:rPr>
                <a:t>TFIP11</a:t>
              </a:r>
              <a:endParaRPr lang="fr-FR" sz="1400" dirty="0">
                <a:solidFill>
                  <a:srgbClr val="0000FF"/>
                </a:solidFill>
                <a:latin typeface="Arial" panose="020B0604020202020204" pitchFamily="34" charset="0"/>
                <a:cs typeface="Arial" panose="020B0604020202020204" pitchFamily="34" charset="0"/>
              </a:endParaRPr>
            </a:p>
          </p:txBody>
        </p:sp>
        <p:sp>
          <p:nvSpPr>
            <p:cNvPr id="182" name="ZoneTexte 215">
              <a:extLst>
                <a:ext uri="{FF2B5EF4-FFF2-40B4-BE49-F238E27FC236}">
                  <a16:creationId xmlns:a16="http://schemas.microsoft.com/office/drawing/2014/main" id="{BF7518B9-8025-054B-B7EA-D3D429FEF690}"/>
                </a:ext>
              </a:extLst>
            </p:cNvPr>
            <p:cNvSpPr txBox="1"/>
            <p:nvPr/>
          </p:nvSpPr>
          <p:spPr>
            <a:xfrm>
              <a:off x="1376963" y="15531589"/>
              <a:ext cx="899995" cy="268464"/>
            </a:xfrm>
            <a:prstGeom prst="rect">
              <a:avLst/>
            </a:prstGeom>
            <a:solidFill>
              <a:schemeClr val="tx1"/>
            </a:solidFill>
          </p:spPr>
          <p:txBody>
            <a:bodyPr wrap="square" rtlCol="0">
              <a:spAutoFit/>
            </a:bodyPr>
            <a:lstStyle/>
            <a:p>
              <a:pPr algn="ctr"/>
              <a:r>
                <a:rPr lang="fr-FR" sz="1400" dirty="0" err="1">
                  <a:solidFill>
                    <a:srgbClr val="FF0000"/>
                  </a:solidFill>
                  <a:latin typeface="Arial" panose="020B0604020202020204" pitchFamily="34" charset="0"/>
                  <a:cs typeface="Arial" panose="020B0604020202020204" pitchFamily="34" charset="0"/>
                </a:rPr>
                <a:t>Coilin</a:t>
              </a:r>
              <a:endParaRPr lang="fr-FR" sz="1400" dirty="0">
                <a:solidFill>
                  <a:srgbClr val="FF0000"/>
                </a:solidFill>
                <a:latin typeface="Arial" panose="020B0604020202020204" pitchFamily="34" charset="0"/>
                <a:cs typeface="Arial" panose="020B0604020202020204" pitchFamily="34" charset="0"/>
              </a:endParaRPr>
            </a:p>
          </p:txBody>
        </p:sp>
        <p:sp>
          <p:nvSpPr>
            <p:cNvPr id="184" name="ZoneTexte 102">
              <a:extLst>
                <a:ext uri="{FF2B5EF4-FFF2-40B4-BE49-F238E27FC236}">
                  <a16:creationId xmlns:a16="http://schemas.microsoft.com/office/drawing/2014/main" id="{1D7321A3-9805-A946-AB03-F0D700FC7CA9}"/>
                </a:ext>
              </a:extLst>
            </p:cNvPr>
            <p:cNvSpPr txBox="1"/>
            <p:nvPr/>
          </p:nvSpPr>
          <p:spPr>
            <a:xfrm>
              <a:off x="453245" y="14372059"/>
              <a:ext cx="899995" cy="268464"/>
            </a:xfrm>
            <a:prstGeom prst="rect">
              <a:avLst/>
            </a:prstGeom>
            <a:solidFill>
              <a:schemeClr val="tx1"/>
            </a:solidFill>
          </p:spPr>
          <p:txBody>
            <a:bodyPr wrap="square" rtlCol="0">
              <a:spAutoFit/>
            </a:bodyPr>
            <a:lstStyle/>
            <a:p>
              <a:pPr algn="ctr"/>
              <a:r>
                <a:rPr lang="fr-FR" sz="1400" dirty="0">
                  <a:solidFill>
                    <a:srgbClr val="00FF00"/>
                  </a:solidFill>
                  <a:latin typeface="Arial" panose="020B0604020202020204" pitchFamily="34" charset="0"/>
                  <a:cs typeface="Arial" panose="020B0604020202020204" pitchFamily="34" charset="0"/>
                </a:rPr>
                <a:t>TFIP11</a:t>
              </a:r>
              <a:endParaRPr lang="fr-FR" sz="1400" dirty="0">
                <a:solidFill>
                  <a:srgbClr val="0000FF"/>
                </a:solidFill>
                <a:latin typeface="Arial" panose="020B0604020202020204" pitchFamily="34" charset="0"/>
                <a:cs typeface="Arial" panose="020B0604020202020204" pitchFamily="34" charset="0"/>
              </a:endParaRPr>
            </a:p>
          </p:txBody>
        </p:sp>
        <p:sp>
          <p:nvSpPr>
            <p:cNvPr id="185" name="ZoneTexte 108">
              <a:extLst>
                <a:ext uri="{FF2B5EF4-FFF2-40B4-BE49-F238E27FC236}">
                  <a16:creationId xmlns:a16="http://schemas.microsoft.com/office/drawing/2014/main" id="{BF34746E-6E46-E740-92E1-FC0E53A6F26C}"/>
                </a:ext>
              </a:extLst>
            </p:cNvPr>
            <p:cNvSpPr txBox="1"/>
            <p:nvPr/>
          </p:nvSpPr>
          <p:spPr>
            <a:xfrm>
              <a:off x="2203182" y="14308252"/>
              <a:ext cx="1206617" cy="268464"/>
            </a:xfrm>
            <a:prstGeom prst="rect">
              <a:avLst/>
            </a:prstGeom>
            <a:solidFill>
              <a:schemeClr val="tx1"/>
            </a:solidFill>
          </p:spPr>
          <p:txBody>
            <a:bodyPr wrap="square" rtlCol="0">
              <a:spAutoFit/>
            </a:bodyPr>
            <a:lstStyle/>
            <a:p>
              <a:pPr algn="ctr"/>
              <a:r>
                <a:rPr lang="fr-FR" sz="1400" dirty="0" err="1">
                  <a:solidFill>
                    <a:schemeClr val="bg1"/>
                  </a:solidFill>
                  <a:latin typeface="Arial" panose="020B0604020202020204" pitchFamily="34" charset="0"/>
                  <a:cs typeface="Arial" panose="020B0604020202020204" pitchFamily="34" charset="0"/>
                </a:rPr>
                <a:t>Merge</a:t>
              </a:r>
              <a:r>
                <a:rPr lang="fr-FR" sz="1400" dirty="0">
                  <a:solidFill>
                    <a:schemeClr val="bg1"/>
                  </a:solidFill>
                  <a:latin typeface="Arial" panose="020B0604020202020204" pitchFamily="34" charset="0"/>
                  <a:cs typeface="Arial" panose="020B0604020202020204" pitchFamily="34" charset="0"/>
                </a:rPr>
                <a:t> </a:t>
              </a:r>
              <a:r>
                <a:rPr lang="fr-FR" sz="1400" dirty="0">
                  <a:solidFill>
                    <a:srgbClr val="0000FF"/>
                  </a:solidFill>
                  <a:latin typeface="Arial" panose="020B0604020202020204" pitchFamily="34" charset="0"/>
                  <a:cs typeface="Arial" panose="020B0604020202020204" pitchFamily="34" charset="0"/>
                </a:rPr>
                <a:t>DAPI</a:t>
              </a:r>
            </a:p>
          </p:txBody>
        </p:sp>
        <p:sp>
          <p:nvSpPr>
            <p:cNvPr id="186" name="ZoneTexte 116">
              <a:extLst>
                <a:ext uri="{FF2B5EF4-FFF2-40B4-BE49-F238E27FC236}">
                  <a16:creationId xmlns:a16="http://schemas.microsoft.com/office/drawing/2014/main" id="{F6F23238-B91D-7542-B98E-1C669AF471AA}"/>
                </a:ext>
              </a:extLst>
            </p:cNvPr>
            <p:cNvSpPr txBox="1"/>
            <p:nvPr/>
          </p:nvSpPr>
          <p:spPr>
            <a:xfrm>
              <a:off x="1369492" y="14372059"/>
              <a:ext cx="899995" cy="268464"/>
            </a:xfrm>
            <a:prstGeom prst="rect">
              <a:avLst/>
            </a:prstGeom>
            <a:solidFill>
              <a:schemeClr val="tx1"/>
            </a:solidFill>
          </p:spPr>
          <p:txBody>
            <a:bodyPr wrap="square" rtlCol="0">
              <a:spAutoFit/>
            </a:bodyPr>
            <a:lstStyle/>
            <a:p>
              <a:pPr algn="ctr"/>
              <a:r>
                <a:rPr lang="fr-FR" sz="1400" dirty="0">
                  <a:solidFill>
                    <a:srgbClr val="FF0000"/>
                  </a:solidFill>
                  <a:latin typeface="Arial" panose="020B0604020202020204" pitchFamily="34" charset="0"/>
                  <a:cs typeface="Arial" panose="020B0604020202020204" pitchFamily="34" charset="0"/>
                </a:rPr>
                <a:t>SC35</a:t>
              </a:r>
            </a:p>
          </p:txBody>
        </p:sp>
        <p:pic>
          <p:nvPicPr>
            <p:cNvPr id="187" name="Image 248">
              <a:extLst>
                <a:ext uri="{FF2B5EF4-FFF2-40B4-BE49-F238E27FC236}">
                  <a16:creationId xmlns:a16="http://schemas.microsoft.com/office/drawing/2014/main" id="{3633B0A2-850A-E94B-B758-353F8CFF2F6C}"/>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20000"/>
                      </a14:imgEffect>
                    </a14:imgLayer>
                  </a14:imgProps>
                </a:ext>
              </a:extLst>
            </a:blip>
            <a:stretch>
              <a:fillRect/>
            </a:stretch>
          </p:blipFill>
          <p:spPr>
            <a:xfrm>
              <a:off x="459129" y="15763493"/>
              <a:ext cx="900000" cy="900000"/>
            </a:xfrm>
            <a:prstGeom prst="rect">
              <a:avLst/>
            </a:prstGeom>
          </p:spPr>
        </p:pic>
        <p:pic>
          <p:nvPicPr>
            <p:cNvPr id="188" name="Image 249">
              <a:extLst>
                <a:ext uri="{FF2B5EF4-FFF2-40B4-BE49-F238E27FC236}">
                  <a16:creationId xmlns:a16="http://schemas.microsoft.com/office/drawing/2014/main" id="{AA5A63D0-B0F4-3349-AD58-8B579F136351}"/>
                </a:ext>
              </a:extLst>
            </p:cNvPr>
            <p:cNvPicPr>
              <a:picLocks noChangeAspect="1"/>
            </p:cNvPicPr>
            <p:nvPr/>
          </p:nvPicPr>
          <p:blipFill>
            <a:blip r:embed="rId8"/>
            <a:stretch>
              <a:fillRect/>
            </a:stretch>
          </p:blipFill>
          <p:spPr>
            <a:xfrm>
              <a:off x="1376960" y="15763493"/>
              <a:ext cx="900000" cy="900000"/>
            </a:xfrm>
            <a:prstGeom prst="rect">
              <a:avLst/>
            </a:prstGeom>
          </p:spPr>
        </p:pic>
        <p:pic>
          <p:nvPicPr>
            <p:cNvPr id="189" name="Image 250">
              <a:extLst>
                <a:ext uri="{FF2B5EF4-FFF2-40B4-BE49-F238E27FC236}">
                  <a16:creationId xmlns:a16="http://schemas.microsoft.com/office/drawing/2014/main" id="{4A2A1E0C-AD9C-4940-BD34-F9378923C875}"/>
                </a:ext>
              </a:extLst>
            </p:cNvPr>
            <p:cNvPicPr>
              <a:picLocks noChangeAspect="1"/>
            </p:cNvPicPr>
            <p:nvPr/>
          </p:nvPicPr>
          <p:blipFill>
            <a:blip r:embed="rId9"/>
            <a:stretch>
              <a:fillRect/>
            </a:stretch>
          </p:blipFill>
          <p:spPr>
            <a:xfrm>
              <a:off x="2292392" y="15763493"/>
              <a:ext cx="900000" cy="900000"/>
            </a:xfrm>
            <a:prstGeom prst="rect">
              <a:avLst/>
            </a:prstGeom>
          </p:spPr>
        </p:pic>
        <p:pic>
          <p:nvPicPr>
            <p:cNvPr id="190" name="Image 251">
              <a:extLst>
                <a:ext uri="{FF2B5EF4-FFF2-40B4-BE49-F238E27FC236}">
                  <a16:creationId xmlns:a16="http://schemas.microsoft.com/office/drawing/2014/main" id="{F593FEAC-B622-A34B-A1E5-15FDB7845939}"/>
                </a:ext>
              </a:extLst>
            </p:cNvPr>
            <p:cNvPicPr>
              <a:picLocks noChangeAspect="1"/>
            </p:cNvPicPr>
            <p:nvPr/>
          </p:nvPicPr>
          <p:blipFill>
            <a:blip r:embed="rId10"/>
            <a:stretch>
              <a:fillRect/>
            </a:stretch>
          </p:blipFill>
          <p:spPr>
            <a:xfrm>
              <a:off x="2903731" y="16371481"/>
              <a:ext cx="288000" cy="288000"/>
            </a:xfrm>
            <a:prstGeom prst="rect">
              <a:avLst/>
            </a:prstGeom>
            <a:ln>
              <a:solidFill>
                <a:srgbClr val="FFFFFF"/>
              </a:solidFill>
            </a:ln>
          </p:spPr>
        </p:pic>
        <p:pic>
          <p:nvPicPr>
            <p:cNvPr id="191" name="Image 252">
              <a:extLst>
                <a:ext uri="{FF2B5EF4-FFF2-40B4-BE49-F238E27FC236}">
                  <a16:creationId xmlns:a16="http://schemas.microsoft.com/office/drawing/2014/main" id="{D992DEF2-1822-ED48-A754-8AE50C196234}"/>
                </a:ext>
              </a:extLst>
            </p:cNvPr>
            <p:cNvPicPr>
              <a:picLocks noChangeAspect="1"/>
            </p:cNvPicPr>
            <p:nvPr/>
          </p:nvPicPr>
          <p:blipFill>
            <a:blip r:embed="rId11">
              <a:extLst>
                <a:ext uri="{BEBA8EAE-BF5A-486C-A8C5-ECC9F3942E4B}">
                  <a14:imgProps xmlns:a14="http://schemas.microsoft.com/office/drawing/2010/main">
                    <a14:imgLayer r:embed="rId12">
                      <a14:imgEffect>
                        <a14:brightnessContrast bright="20000"/>
                      </a14:imgEffect>
                    </a14:imgLayer>
                  </a14:imgProps>
                </a:ext>
              </a:extLst>
            </a:blip>
            <a:stretch>
              <a:fillRect/>
            </a:stretch>
          </p:blipFill>
          <p:spPr>
            <a:xfrm>
              <a:off x="453242" y="14603963"/>
              <a:ext cx="900000" cy="900000"/>
            </a:xfrm>
            <a:prstGeom prst="rect">
              <a:avLst/>
            </a:prstGeom>
          </p:spPr>
        </p:pic>
        <p:pic>
          <p:nvPicPr>
            <p:cNvPr id="192" name="Image 253">
              <a:extLst>
                <a:ext uri="{FF2B5EF4-FFF2-40B4-BE49-F238E27FC236}">
                  <a16:creationId xmlns:a16="http://schemas.microsoft.com/office/drawing/2014/main" id="{93AB152A-EDBA-4A4D-90FE-697D4E79379D}"/>
                </a:ext>
              </a:extLst>
            </p:cNvPr>
            <p:cNvPicPr>
              <a:picLocks noChangeAspect="1"/>
            </p:cNvPicPr>
            <p:nvPr/>
          </p:nvPicPr>
          <p:blipFill>
            <a:blip r:embed="rId13"/>
            <a:stretch>
              <a:fillRect/>
            </a:stretch>
          </p:blipFill>
          <p:spPr>
            <a:xfrm>
              <a:off x="1369489" y="14603963"/>
              <a:ext cx="900000" cy="900000"/>
            </a:xfrm>
            <a:prstGeom prst="rect">
              <a:avLst/>
            </a:prstGeom>
          </p:spPr>
        </p:pic>
        <p:pic>
          <p:nvPicPr>
            <p:cNvPr id="193" name="Image 254">
              <a:extLst>
                <a:ext uri="{FF2B5EF4-FFF2-40B4-BE49-F238E27FC236}">
                  <a16:creationId xmlns:a16="http://schemas.microsoft.com/office/drawing/2014/main" id="{0136E072-E798-1849-A62B-DFE13B5099AA}"/>
                </a:ext>
              </a:extLst>
            </p:cNvPr>
            <p:cNvPicPr>
              <a:picLocks noChangeAspect="1"/>
            </p:cNvPicPr>
            <p:nvPr/>
          </p:nvPicPr>
          <p:blipFill>
            <a:blip r:embed="rId14"/>
            <a:stretch>
              <a:fillRect/>
            </a:stretch>
          </p:blipFill>
          <p:spPr>
            <a:xfrm>
              <a:off x="2291595" y="14603963"/>
              <a:ext cx="900000" cy="900000"/>
            </a:xfrm>
            <a:prstGeom prst="rect">
              <a:avLst/>
            </a:prstGeom>
          </p:spPr>
        </p:pic>
        <p:pic>
          <p:nvPicPr>
            <p:cNvPr id="194" name="Image 63">
              <a:extLst>
                <a:ext uri="{FF2B5EF4-FFF2-40B4-BE49-F238E27FC236}">
                  <a16:creationId xmlns:a16="http://schemas.microsoft.com/office/drawing/2014/main" id="{7CA1A6FB-6478-6A42-9A27-FCC162D27DF5}"/>
                </a:ext>
              </a:extLst>
            </p:cNvPr>
            <p:cNvPicPr>
              <a:picLocks noChangeAspect="1"/>
            </p:cNvPicPr>
            <p:nvPr/>
          </p:nvPicPr>
          <p:blipFill>
            <a:blip r:embed="rId15"/>
            <a:stretch>
              <a:fillRect/>
            </a:stretch>
          </p:blipFill>
          <p:spPr>
            <a:xfrm>
              <a:off x="2900027" y="15211951"/>
              <a:ext cx="288000" cy="288000"/>
            </a:xfrm>
            <a:prstGeom prst="rect">
              <a:avLst/>
            </a:prstGeom>
            <a:ln>
              <a:solidFill>
                <a:srgbClr val="FFFFFF"/>
              </a:solidFill>
            </a:ln>
          </p:spPr>
        </p:pic>
        <p:cxnSp>
          <p:nvCxnSpPr>
            <p:cNvPr id="201" name="Connecteur droit 130">
              <a:extLst>
                <a:ext uri="{FF2B5EF4-FFF2-40B4-BE49-F238E27FC236}">
                  <a16:creationId xmlns:a16="http://schemas.microsoft.com/office/drawing/2014/main" id="{E9F09B42-A8BE-D74D-A6D0-E18697CDFE78}"/>
                </a:ext>
              </a:extLst>
            </p:cNvPr>
            <p:cNvCxnSpPr/>
            <p:nvPr/>
          </p:nvCxnSpPr>
          <p:spPr>
            <a:xfrm>
              <a:off x="502339" y="15436456"/>
              <a:ext cx="232370" cy="2277"/>
            </a:xfrm>
            <a:prstGeom prst="line">
              <a:avLst/>
            </a:prstGeom>
            <a:ln w="12700"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206" name="Rectangle 205">
              <a:extLst>
                <a:ext uri="{FF2B5EF4-FFF2-40B4-BE49-F238E27FC236}">
                  <a16:creationId xmlns:a16="http://schemas.microsoft.com/office/drawing/2014/main" id="{061A7C8A-277C-B542-B7E3-72C4D4FA286E}"/>
                </a:ext>
              </a:extLst>
            </p:cNvPr>
            <p:cNvSpPr/>
            <p:nvPr/>
          </p:nvSpPr>
          <p:spPr>
            <a:xfrm>
              <a:off x="2547429" y="15072556"/>
              <a:ext cx="102044" cy="130958"/>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a:latin typeface="Arial" panose="020B0604020202020204" pitchFamily="34" charset="0"/>
                <a:cs typeface="Arial" panose="020B0604020202020204" pitchFamily="34" charset="0"/>
              </a:endParaRPr>
            </a:p>
          </p:txBody>
        </p:sp>
        <p:sp>
          <p:nvSpPr>
            <p:cNvPr id="207" name="Rectangle 206">
              <a:extLst>
                <a:ext uri="{FF2B5EF4-FFF2-40B4-BE49-F238E27FC236}">
                  <a16:creationId xmlns:a16="http://schemas.microsoft.com/office/drawing/2014/main" id="{6192D401-AB6F-8A40-B08B-6E2DEB97C00E}"/>
                </a:ext>
              </a:extLst>
            </p:cNvPr>
            <p:cNvSpPr/>
            <p:nvPr/>
          </p:nvSpPr>
          <p:spPr>
            <a:xfrm>
              <a:off x="2563689" y="16067081"/>
              <a:ext cx="102044" cy="130958"/>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a:latin typeface="Arial" panose="020B0604020202020204" pitchFamily="34" charset="0"/>
                <a:cs typeface="Arial" panose="020B0604020202020204" pitchFamily="34" charset="0"/>
              </a:endParaRPr>
            </a:p>
          </p:txBody>
        </p:sp>
        <p:sp>
          <p:nvSpPr>
            <p:cNvPr id="208" name="ZoneTexte 244">
              <a:extLst>
                <a:ext uri="{FF2B5EF4-FFF2-40B4-BE49-F238E27FC236}">
                  <a16:creationId xmlns:a16="http://schemas.microsoft.com/office/drawing/2014/main" id="{7FA0998D-93FE-314D-9E08-B655555AFD0D}"/>
                </a:ext>
              </a:extLst>
            </p:cNvPr>
            <p:cNvSpPr txBox="1"/>
            <p:nvPr/>
          </p:nvSpPr>
          <p:spPr>
            <a:xfrm>
              <a:off x="453024" y="16675882"/>
              <a:ext cx="899995" cy="268464"/>
            </a:xfrm>
            <a:prstGeom prst="rect">
              <a:avLst/>
            </a:prstGeom>
            <a:solidFill>
              <a:schemeClr val="tx1"/>
            </a:solidFill>
          </p:spPr>
          <p:txBody>
            <a:bodyPr wrap="square" rtlCol="0">
              <a:spAutoFit/>
            </a:bodyPr>
            <a:lstStyle/>
            <a:p>
              <a:pPr algn="ctr"/>
              <a:r>
                <a:rPr lang="fr-FR" sz="1400" dirty="0">
                  <a:solidFill>
                    <a:srgbClr val="00FF00"/>
                  </a:solidFill>
                  <a:latin typeface="Arial" panose="020B0604020202020204" pitchFamily="34" charset="0"/>
                  <a:cs typeface="Arial" panose="020B0604020202020204" pitchFamily="34" charset="0"/>
                </a:rPr>
                <a:t>TFIP11</a:t>
              </a:r>
              <a:endParaRPr lang="fr-FR" sz="1400" dirty="0">
                <a:solidFill>
                  <a:srgbClr val="0000FF"/>
                </a:solidFill>
                <a:latin typeface="Arial" panose="020B0604020202020204" pitchFamily="34" charset="0"/>
                <a:cs typeface="Arial" panose="020B0604020202020204" pitchFamily="34" charset="0"/>
              </a:endParaRPr>
            </a:p>
          </p:txBody>
        </p:sp>
        <p:sp>
          <p:nvSpPr>
            <p:cNvPr id="210" name="ZoneTexte 131">
              <a:extLst>
                <a:ext uri="{FF2B5EF4-FFF2-40B4-BE49-F238E27FC236}">
                  <a16:creationId xmlns:a16="http://schemas.microsoft.com/office/drawing/2014/main" id="{CEA67BAD-FCCF-DE4E-BECB-6E766292F201}"/>
                </a:ext>
              </a:extLst>
            </p:cNvPr>
            <p:cNvSpPr txBox="1"/>
            <p:nvPr/>
          </p:nvSpPr>
          <p:spPr>
            <a:xfrm>
              <a:off x="1369271" y="16675882"/>
              <a:ext cx="899995" cy="268464"/>
            </a:xfrm>
            <a:prstGeom prst="rect">
              <a:avLst/>
            </a:prstGeom>
            <a:solidFill>
              <a:schemeClr val="tx1"/>
            </a:solidFill>
          </p:spPr>
          <p:txBody>
            <a:bodyPr wrap="square" rtlCol="0">
              <a:spAutoFit/>
            </a:bodyPr>
            <a:lstStyle/>
            <a:p>
              <a:pPr algn="ctr"/>
              <a:r>
                <a:rPr lang="fr-FR" sz="1400" dirty="0">
                  <a:solidFill>
                    <a:srgbClr val="FF0000"/>
                  </a:solidFill>
                  <a:latin typeface="Arial" panose="020B0604020202020204" pitchFamily="34" charset="0"/>
                  <a:cs typeface="Arial" panose="020B0604020202020204" pitchFamily="34" charset="0"/>
                </a:rPr>
                <a:t>SMN</a:t>
              </a:r>
            </a:p>
          </p:txBody>
        </p:sp>
        <p:sp>
          <p:nvSpPr>
            <p:cNvPr id="211" name="ZoneTexte 216">
              <a:extLst>
                <a:ext uri="{FF2B5EF4-FFF2-40B4-BE49-F238E27FC236}">
                  <a16:creationId xmlns:a16="http://schemas.microsoft.com/office/drawing/2014/main" id="{36DF4A5F-4ED8-4247-87AE-C3A4FFAFF96B}"/>
                </a:ext>
              </a:extLst>
            </p:cNvPr>
            <p:cNvSpPr txBox="1"/>
            <p:nvPr/>
          </p:nvSpPr>
          <p:spPr>
            <a:xfrm>
              <a:off x="458352" y="17836986"/>
              <a:ext cx="899995" cy="268464"/>
            </a:xfrm>
            <a:prstGeom prst="rect">
              <a:avLst/>
            </a:prstGeom>
            <a:solidFill>
              <a:schemeClr val="tx1"/>
            </a:solidFill>
          </p:spPr>
          <p:txBody>
            <a:bodyPr wrap="square" rtlCol="0">
              <a:spAutoFit/>
            </a:bodyPr>
            <a:lstStyle/>
            <a:p>
              <a:pPr algn="ctr"/>
              <a:r>
                <a:rPr lang="fr-FR" sz="1400" dirty="0">
                  <a:solidFill>
                    <a:srgbClr val="00FF00"/>
                  </a:solidFill>
                  <a:latin typeface="Arial" panose="020B0604020202020204" pitchFamily="34" charset="0"/>
                  <a:cs typeface="Arial" panose="020B0604020202020204" pitchFamily="34" charset="0"/>
                </a:rPr>
                <a:t>TFIP11</a:t>
              </a:r>
              <a:endParaRPr lang="fr-FR" sz="1400" dirty="0">
                <a:solidFill>
                  <a:srgbClr val="0000FF"/>
                </a:solidFill>
                <a:latin typeface="Arial" panose="020B0604020202020204" pitchFamily="34" charset="0"/>
                <a:cs typeface="Arial" panose="020B0604020202020204" pitchFamily="34" charset="0"/>
              </a:endParaRPr>
            </a:p>
          </p:txBody>
        </p:sp>
        <p:sp>
          <p:nvSpPr>
            <p:cNvPr id="212" name="ZoneTexte 218">
              <a:extLst>
                <a:ext uri="{FF2B5EF4-FFF2-40B4-BE49-F238E27FC236}">
                  <a16:creationId xmlns:a16="http://schemas.microsoft.com/office/drawing/2014/main" id="{05A42D7B-6463-E947-9A83-05733AF22946}"/>
                </a:ext>
              </a:extLst>
            </p:cNvPr>
            <p:cNvSpPr txBox="1"/>
            <p:nvPr/>
          </p:nvSpPr>
          <p:spPr>
            <a:xfrm>
              <a:off x="1376183" y="17836986"/>
              <a:ext cx="899995" cy="268464"/>
            </a:xfrm>
            <a:prstGeom prst="rect">
              <a:avLst/>
            </a:prstGeom>
            <a:solidFill>
              <a:schemeClr val="tx1"/>
            </a:solidFill>
          </p:spPr>
          <p:txBody>
            <a:bodyPr wrap="square" rtlCol="0">
              <a:spAutoFit/>
            </a:bodyPr>
            <a:lstStyle/>
            <a:p>
              <a:pPr algn="ctr"/>
              <a:r>
                <a:rPr lang="fr-FR" sz="1400" dirty="0">
                  <a:solidFill>
                    <a:srgbClr val="FF0000"/>
                  </a:solidFill>
                  <a:latin typeface="Arial" panose="020B0604020202020204" pitchFamily="34" charset="0"/>
                  <a:cs typeface="Arial" panose="020B0604020202020204" pitchFamily="34" charset="0"/>
                </a:rPr>
                <a:t>FBL</a:t>
              </a:r>
            </a:p>
          </p:txBody>
        </p:sp>
        <p:pic>
          <p:nvPicPr>
            <p:cNvPr id="214" name="Image 227">
              <a:extLst>
                <a:ext uri="{FF2B5EF4-FFF2-40B4-BE49-F238E27FC236}">
                  <a16:creationId xmlns:a16="http://schemas.microsoft.com/office/drawing/2014/main" id="{CA6D75CC-AA5D-8249-8A1E-2097CCEE2E48}"/>
                </a:ext>
              </a:extLst>
            </p:cNvPr>
            <p:cNvPicPr>
              <a:picLocks noChangeAspect="1"/>
            </p:cNvPicPr>
            <p:nvPr/>
          </p:nvPicPr>
          <p:blipFill>
            <a:blip r:embed="rId16">
              <a:extLst>
                <a:ext uri="{BEBA8EAE-BF5A-486C-A8C5-ECC9F3942E4B}">
                  <a14:imgProps xmlns:a14="http://schemas.microsoft.com/office/drawing/2010/main">
                    <a14:imgLayer r:embed="rId17">
                      <a14:imgEffect>
                        <a14:brightnessContrast bright="20000" contrast="20000"/>
                      </a14:imgEffect>
                    </a14:imgLayer>
                  </a14:imgProps>
                </a:ext>
              </a:extLst>
            </a:blip>
            <a:stretch>
              <a:fillRect/>
            </a:stretch>
          </p:blipFill>
          <p:spPr>
            <a:xfrm>
              <a:off x="459138" y="18063184"/>
              <a:ext cx="900000" cy="900000"/>
            </a:xfrm>
            <a:prstGeom prst="rect">
              <a:avLst/>
            </a:prstGeom>
          </p:spPr>
        </p:pic>
        <p:pic>
          <p:nvPicPr>
            <p:cNvPr id="215" name="Image 228">
              <a:extLst>
                <a:ext uri="{FF2B5EF4-FFF2-40B4-BE49-F238E27FC236}">
                  <a16:creationId xmlns:a16="http://schemas.microsoft.com/office/drawing/2014/main" id="{30B1CEFB-48E5-DE47-AE86-CCD42588E91B}"/>
                </a:ext>
              </a:extLst>
            </p:cNvPr>
            <p:cNvPicPr>
              <a:picLocks noChangeAspect="1"/>
            </p:cNvPicPr>
            <p:nvPr/>
          </p:nvPicPr>
          <p:blipFill>
            <a:blip r:embed="rId18"/>
            <a:stretch>
              <a:fillRect/>
            </a:stretch>
          </p:blipFill>
          <p:spPr>
            <a:xfrm>
              <a:off x="1376958" y="18063184"/>
              <a:ext cx="900000" cy="900000"/>
            </a:xfrm>
            <a:prstGeom prst="rect">
              <a:avLst/>
            </a:prstGeom>
          </p:spPr>
        </p:pic>
        <p:pic>
          <p:nvPicPr>
            <p:cNvPr id="216" name="Image 229">
              <a:extLst>
                <a:ext uri="{FF2B5EF4-FFF2-40B4-BE49-F238E27FC236}">
                  <a16:creationId xmlns:a16="http://schemas.microsoft.com/office/drawing/2014/main" id="{7BDE3F45-563A-2840-92E2-A818CF153981}"/>
                </a:ext>
              </a:extLst>
            </p:cNvPr>
            <p:cNvPicPr>
              <a:picLocks noChangeAspect="1"/>
            </p:cNvPicPr>
            <p:nvPr/>
          </p:nvPicPr>
          <p:blipFill>
            <a:blip r:embed="rId19"/>
            <a:stretch>
              <a:fillRect/>
            </a:stretch>
          </p:blipFill>
          <p:spPr>
            <a:xfrm>
              <a:off x="2294946" y="18063184"/>
              <a:ext cx="900000" cy="900000"/>
            </a:xfrm>
            <a:prstGeom prst="rect">
              <a:avLst/>
            </a:prstGeom>
          </p:spPr>
        </p:pic>
        <p:pic>
          <p:nvPicPr>
            <p:cNvPr id="217" name="Image 235">
              <a:extLst>
                <a:ext uri="{FF2B5EF4-FFF2-40B4-BE49-F238E27FC236}">
                  <a16:creationId xmlns:a16="http://schemas.microsoft.com/office/drawing/2014/main" id="{B4ED25A5-13C1-2B4F-8814-442228D34B13}"/>
                </a:ext>
              </a:extLst>
            </p:cNvPr>
            <p:cNvPicPr>
              <a:picLocks noChangeAspect="1"/>
            </p:cNvPicPr>
            <p:nvPr/>
          </p:nvPicPr>
          <p:blipFill>
            <a:blip r:embed="rId20">
              <a:extLst>
                <a:ext uri="{BEBA8EAE-BF5A-486C-A8C5-ECC9F3942E4B}">
                  <a14:imgProps xmlns:a14="http://schemas.microsoft.com/office/drawing/2010/main">
                    <a14:imgLayer r:embed="rId21">
                      <a14:imgEffect>
                        <a14:brightnessContrast bright="20000"/>
                      </a14:imgEffect>
                    </a14:imgLayer>
                  </a14:imgProps>
                </a:ext>
              </a:extLst>
            </a:blip>
            <a:stretch>
              <a:fillRect/>
            </a:stretch>
          </p:blipFill>
          <p:spPr>
            <a:xfrm>
              <a:off x="453021" y="16902080"/>
              <a:ext cx="900000" cy="900000"/>
            </a:xfrm>
            <a:prstGeom prst="rect">
              <a:avLst/>
            </a:prstGeom>
          </p:spPr>
        </p:pic>
        <p:pic>
          <p:nvPicPr>
            <p:cNvPr id="218" name="Image 236">
              <a:extLst>
                <a:ext uri="{FF2B5EF4-FFF2-40B4-BE49-F238E27FC236}">
                  <a16:creationId xmlns:a16="http://schemas.microsoft.com/office/drawing/2014/main" id="{44989390-4B40-5942-AEB6-C08CCC7DDD75}"/>
                </a:ext>
              </a:extLst>
            </p:cNvPr>
            <p:cNvPicPr>
              <a:picLocks noChangeAspect="1"/>
            </p:cNvPicPr>
            <p:nvPr/>
          </p:nvPicPr>
          <p:blipFill>
            <a:blip r:embed="rId22"/>
            <a:stretch>
              <a:fillRect/>
            </a:stretch>
          </p:blipFill>
          <p:spPr>
            <a:xfrm>
              <a:off x="1369268" y="16902080"/>
              <a:ext cx="900000" cy="900000"/>
            </a:xfrm>
            <a:prstGeom prst="rect">
              <a:avLst/>
            </a:prstGeom>
          </p:spPr>
        </p:pic>
        <p:pic>
          <p:nvPicPr>
            <p:cNvPr id="219" name="Image 240">
              <a:extLst>
                <a:ext uri="{FF2B5EF4-FFF2-40B4-BE49-F238E27FC236}">
                  <a16:creationId xmlns:a16="http://schemas.microsoft.com/office/drawing/2014/main" id="{F67290FF-14DC-6747-9767-5EFEDE07AEDC}"/>
                </a:ext>
              </a:extLst>
            </p:cNvPr>
            <p:cNvPicPr>
              <a:picLocks noChangeAspect="1"/>
            </p:cNvPicPr>
            <p:nvPr/>
          </p:nvPicPr>
          <p:blipFill>
            <a:blip r:embed="rId23"/>
            <a:stretch>
              <a:fillRect/>
            </a:stretch>
          </p:blipFill>
          <p:spPr>
            <a:xfrm>
              <a:off x="2291374" y="16902080"/>
              <a:ext cx="900000" cy="900000"/>
            </a:xfrm>
            <a:prstGeom prst="rect">
              <a:avLst/>
            </a:prstGeom>
          </p:spPr>
        </p:pic>
        <p:pic>
          <p:nvPicPr>
            <p:cNvPr id="220" name="Image 2">
              <a:extLst>
                <a:ext uri="{FF2B5EF4-FFF2-40B4-BE49-F238E27FC236}">
                  <a16:creationId xmlns:a16="http://schemas.microsoft.com/office/drawing/2014/main" id="{0A7338D6-9D8F-D242-84CA-E365E6657147}"/>
                </a:ext>
              </a:extLst>
            </p:cNvPr>
            <p:cNvPicPr>
              <a:picLocks noChangeAspect="1"/>
            </p:cNvPicPr>
            <p:nvPr/>
          </p:nvPicPr>
          <p:blipFill>
            <a:blip r:embed="rId24"/>
            <a:stretch>
              <a:fillRect/>
            </a:stretch>
          </p:blipFill>
          <p:spPr>
            <a:xfrm>
              <a:off x="2899199" y="17509530"/>
              <a:ext cx="288000" cy="288000"/>
            </a:xfrm>
            <a:prstGeom prst="rect">
              <a:avLst/>
            </a:prstGeom>
            <a:ln>
              <a:solidFill>
                <a:srgbClr val="FFFFFF"/>
              </a:solidFill>
            </a:ln>
          </p:spPr>
        </p:pic>
        <p:cxnSp>
          <p:nvCxnSpPr>
            <p:cNvPr id="221" name="Connecteur droit 135">
              <a:extLst>
                <a:ext uri="{FF2B5EF4-FFF2-40B4-BE49-F238E27FC236}">
                  <a16:creationId xmlns:a16="http://schemas.microsoft.com/office/drawing/2014/main" id="{0D0B3489-D252-0942-A993-EE2E9A86C53A}"/>
                </a:ext>
              </a:extLst>
            </p:cNvPr>
            <p:cNvCxnSpPr/>
            <p:nvPr/>
          </p:nvCxnSpPr>
          <p:spPr>
            <a:xfrm>
              <a:off x="502118" y="17729970"/>
              <a:ext cx="232370" cy="2277"/>
            </a:xfrm>
            <a:prstGeom prst="line">
              <a:avLst/>
            </a:prstGeom>
            <a:ln w="12700"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22" name="Connecteur droit 207">
              <a:extLst>
                <a:ext uri="{FF2B5EF4-FFF2-40B4-BE49-F238E27FC236}">
                  <a16:creationId xmlns:a16="http://schemas.microsoft.com/office/drawing/2014/main" id="{E075A06E-DB79-7B45-9A06-F90992F58DAB}"/>
                </a:ext>
              </a:extLst>
            </p:cNvPr>
            <p:cNvCxnSpPr/>
            <p:nvPr/>
          </p:nvCxnSpPr>
          <p:spPr>
            <a:xfrm>
              <a:off x="500046" y="18892212"/>
              <a:ext cx="261415" cy="0"/>
            </a:xfrm>
            <a:prstGeom prst="line">
              <a:avLst/>
            </a:prstGeom>
            <a:ln w="12700"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223" name="Rectangle 222">
              <a:extLst>
                <a:ext uri="{FF2B5EF4-FFF2-40B4-BE49-F238E27FC236}">
                  <a16:creationId xmlns:a16="http://schemas.microsoft.com/office/drawing/2014/main" id="{AEAD880C-9AFC-314E-8B1B-93318AC7694A}"/>
                </a:ext>
              </a:extLst>
            </p:cNvPr>
            <p:cNvSpPr/>
            <p:nvPr/>
          </p:nvSpPr>
          <p:spPr>
            <a:xfrm>
              <a:off x="2545429" y="17279138"/>
              <a:ext cx="102044" cy="130958"/>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a:latin typeface="Arial" panose="020B0604020202020204" pitchFamily="34" charset="0"/>
                <a:cs typeface="Arial" panose="020B0604020202020204" pitchFamily="34" charset="0"/>
              </a:endParaRPr>
            </a:p>
          </p:txBody>
        </p:sp>
        <p:pic>
          <p:nvPicPr>
            <p:cNvPr id="224" name="Image 241">
              <a:extLst>
                <a:ext uri="{FF2B5EF4-FFF2-40B4-BE49-F238E27FC236}">
                  <a16:creationId xmlns:a16="http://schemas.microsoft.com/office/drawing/2014/main" id="{E61F54FB-4C51-8449-B522-23ECFBC2020B}"/>
                </a:ext>
              </a:extLst>
            </p:cNvPr>
            <p:cNvPicPr>
              <a:picLocks noChangeAspect="1"/>
            </p:cNvPicPr>
            <p:nvPr/>
          </p:nvPicPr>
          <p:blipFill>
            <a:blip r:embed="rId25">
              <a:extLst>
                <a:ext uri="{BEBA8EAE-BF5A-486C-A8C5-ECC9F3942E4B}">
                  <a14:imgProps xmlns:a14="http://schemas.microsoft.com/office/drawing/2010/main">
                    <a14:imgLayer r:embed="rId26">
                      <a14:imgEffect>
                        <a14:brightnessContrast bright="20000"/>
                      </a14:imgEffect>
                    </a14:imgLayer>
                  </a14:imgProps>
                </a:ext>
              </a:extLst>
            </a:blip>
            <a:stretch>
              <a:fillRect/>
            </a:stretch>
          </p:blipFill>
          <p:spPr>
            <a:xfrm>
              <a:off x="1063732" y="18675184"/>
              <a:ext cx="288000" cy="288000"/>
            </a:xfrm>
            <a:prstGeom prst="rect">
              <a:avLst/>
            </a:prstGeom>
            <a:ln>
              <a:solidFill>
                <a:srgbClr val="FFFFFF"/>
              </a:solidFill>
            </a:ln>
          </p:spPr>
        </p:pic>
        <p:pic>
          <p:nvPicPr>
            <p:cNvPr id="225" name="Image 243">
              <a:extLst>
                <a:ext uri="{FF2B5EF4-FFF2-40B4-BE49-F238E27FC236}">
                  <a16:creationId xmlns:a16="http://schemas.microsoft.com/office/drawing/2014/main" id="{8BE5546B-2BE8-CE42-B63B-02C2FBDBA2CB}"/>
                </a:ext>
              </a:extLst>
            </p:cNvPr>
            <p:cNvPicPr>
              <a:picLocks noChangeAspect="1"/>
            </p:cNvPicPr>
            <p:nvPr/>
          </p:nvPicPr>
          <p:blipFill>
            <a:blip r:embed="rId27"/>
            <a:stretch>
              <a:fillRect/>
            </a:stretch>
          </p:blipFill>
          <p:spPr>
            <a:xfrm>
              <a:off x="1982577" y="18675184"/>
              <a:ext cx="288000" cy="288000"/>
            </a:xfrm>
            <a:prstGeom prst="rect">
              <a:avLst/>
            </a:prstGeom>
            <a:ln>
              <a:solidFill>
                <a:srgbClr val="FFFFFF"/>
              </a:solidFill>
            </a:ln>
          </p:spPr>
        </p:pic>
        <p:sp>
          <p:nvSpPr>
            <p:cNvPr id="226" name="Rectangle 225">
              <a:extLst>
                <a:ext uri="{FF2B5EF4-FFF2-40B4-BE49-F238E27FC236}">
                  <a16:creationId xmlns:a16="http://schemas.microsoft.com/office/drawing/2014/main" id="{F234D2AE-FEC0-1348-92EB-F4D4EB032289}"/>
                </a:ext>
              </a:extLst>
            </p:cNvPr>
            <p:cNvSpPr/>
            <p:nvPr/>
          </p:nvSpPr>
          <p:spPr>
            <a:xfrm>
              <a:off x="2905542" y="18247599"/>
              <a:ext cx="121587" cy="125498"/>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a:latin typeface="Arial" panose="020B0604020202020204" pitchFamily="34" charset="0"/>
                <a:cs typeface="Arial" panose="020B0604020202020204" pitchFamily="34" charset="0"/>
              </a:endParaRPr>
            </a:p>
          </p:txBody>
        </p:sp>
        <p:sp>
          <p:nvSpPr>
            <p:cNvPr id="227" name="Rectangle 226">
              <a:extLst>
                <a:ext uri="{FF2B5EF4-FFF2-40B4-BE49-F238E27FC236}">
                  <a16:creationId xmlns:a16="http://schemas.microsoft.com/office/drawing/2014/main" id="{B95DC577-BE2C-0E4F-A3C6-DF742AF39BE1}"/>
                </a:ext>
              </a:extLst>
            </p:cNvPr>
            <p:cNvSpPr/>
            <p:nvPr/>
          </p:nvSpPr>
          <p:spPr>
            <a:xfrm>
              <a:off x="2612580" y="18556411"/>
              <a:ext cx="216000" cy="216000"/>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a:latin typeface="Arial" panose="020B0604020202020204" pitchFamily="34" charset="0"/>
                <a:cs typeface="Arial" panose="020B0604020202020204" pitchFamily="34" charset="0"/>
              </a:endParaRPr>
            </a:p>
          </p:txBody>
        </p:sp>
        <p:cxnSp>
          <p:nvCxnSpPr>
            <p:cNvPr id="228" name="Connecteur droit 68">
              <a:extLst>
                <a:ext uri="{FF2B5EF4-FFF2-40B4-BE49-F238E27FC236}">
                  <a16:creationId xmlns:a16="http://schemas.microsoft.com/office/drawing/2014/main" id="{4E07E96A-3BEC-1B48-97DA-8525BC5D2B8C}"/>
                </a:ext>
              </a:extLst>
            </p:cNvPr>
            <p:cNvCxnSpPr/>
            <p:nvPr/>
          </p:nvCxnSpPr>
          <p:spPr>
            <a:xfrm>
              <a:off x="2831040" y="18556411"/>
              <a:ext cx="421860" cy="118773"/>
            </a:xfrm>
            <a:prstGeom prst="line">
              <a:avLst/>
            </a:prstGeom>
            <a:ln w="12700" cmpd="sng">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29" name="Connecteur droit 256">
              <a:extLst>
                <a:ext uri="{FF2B5EF4-FFF2-40B4-BE49-F238E27FC236}">
                  <a16:creationId xmlns:a16="http://schemas.microsoft.com/office/drawing/2014/main" id="{6666F605-7E96-1A4F-B4BC-5BC6E25992E5}"/>
                </a:ext>
              </a:extLst>
            </p:cNvPr>
            <p:cNvCxnSpPr/>
            <p:nvPr/>
          </p:nvCxnSpPr>
          <p:spPr>
            <a:xfrm>
              <a:off x="2831040" y="18768197"/>
              <a:ext cx="421860" cy="197300"/>
            </a:xfrm>
            <a:prstGeom prst="line">
              <a:avLst/>
            </a:prstGeom>
            <a:ln w="12700" cmpd="sng">
              <a:solidFill>
                <a:srgbClr val="FFFFFF"/>
              </a:solidFill>
            </a:ln>
          </p:spPr>
          <p:style>
            <a:lnRef idx="2">
              <a:schemeClr val="accent1"/>
            </a:lnRef>
            <a:fillRef idx="0">
              <a:schemeClr val="accent1"/>
            </a:fillRef>
            <a:effectRef idx="1">
              <a:schemeClr val="accent1"/>
            </a:effectRef>
            <a:fontRef idx="minor">
              <a:schemeClr val="tx1"/>
            </a:fontRef>
          </p:style>
        </p:cxnSp>
        <p:pic>
          <p:nvPicPr>
            <p:cNvPr id="230" name="Image 64">
              <a:extLst>
                <a:ext uri="{FF2B5EF4-FFF2-40B4-BE49-F238E27FC236}">
                  <a16:creationId xmlns:a16="http://schemas.microsoft.com/office/drawing/2014/main" id="{B086E5C9-F8DB-AF4C-B061-CBC5DECA3EA0}"/>
                </a:ext>
              </a:extLst>
            </p:cNvPr>
            <p:cNvPicPr>
              <a:picLocks noChangeAspect="1"/>
            </p:cNvPicPr>
            <p:nvPr/>
          </p:nvPicPr>
          <p:blipFill>
            <a:blip r:embed="rId28"/>
            <a:stretch>
              <a:fillRect/>
            </a:stretch>
          </p:blipFill>
          <p:spPr>
            <a:xfrm>
              <a:off x="3239670" y="18675184"/>
              <a:ext cx="288000" cy="288000"/>
            </a:xfrm>
            <a:prstGeom prst="rect">
              <a:avLst/>
            </a:prstGeom>
            <a:ln>
              <a:solidFill>
                <a:schemeClr val="tx1"/>
              </a:solidFill>
            </a:ln>
          </p:spPr>
        </p:pic>
        <p:cxnSp>
          <p:nvCxnSpPr>
            <p:cNvPr id="231" name="Connecteur droit 72">
              <a:extLst>
                <a:ext uri="{FF2B5EF4-FFF2-40B4-BE49-F238E27FC236}">
                  <a16:creationId xmlns:a16="http://schemas.microsoft.com/office/drawing/2014/main" id="{210CB67C-BEB4-3043-A9E3-28666544D2D7}"/>
                </a:ext>
              </a:extLst>
            </p:cNvPr>
            <p:cNvCxnSpPr/>
            <p:nvPr/>
          </p:nvCxnSpPr>
          <p:spPr>
            <a:xfrm flipV="1">
              <a:off x="3027129" y="18069509"/>
              <a:ext cx="199311" cy="178090"/>
            </a:xfrm>
            <a:prstGeom prst="line">
              <a:avLst/>
            </a:prstGeom>
            <a:ln w="12700"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32" name="Connecteur droit 257">
              <a:extLst>
                <a:ext uri="{FF2B5EF4-FFF2-40B4-BE49-F238E27FC236}">
                  <a16:creationId xmlns:a16="http://schemas.microsoft.com/office/drawing/2014/main" id="{090094AE-0885-D54F-9066-446669DE2BDE}"/>
                </a:ext>
              </a:extLst>
            </p:cNvPr>
            <p:cNvCxnSpPr/>
            <p:nvPr/>
          </p:nvCxnSpPr>
          <p:spPr>
            <a:xfrm flipV="1">
              <a:off x="3027129" y="18351184"/>
              <a:ext cx="172851" cy="21913"/>
            </a:xfrm>
            <a:prstGeom prst="line">
              <a:avLst/>
            </a:prstGeom>
            <a:ln w="12700" cmpd="sng">
              <a:solidFill>
                <a:schemeClr val="bg1"/>
              </a:solidFill>
            </a:ln>
          </p:spPr>
          <p:style>
            <a:lnRef idx="2">
              <a:schemeClr val="accent1"/>
            </a:lnRef>
            <a:fillRef idx="0">
              <a:schemeClr val="accent1"/>
            </a:fillRef>
            <a:effectRef idx="1">
              <a:schemeClr val="accent1"/>
            </a:effectRef>
            <a:fontRef idx="minor">
              <a:schemeClr val="tx1"/>
            </a:fontRef>
          </p:style>
        </p:cxnSp>
        <p:pic>
          <p:nvPicPr>
            <p:cNvPr id="233" name="Image 65">
              <a:extLst>
                <a:ext uri="{FF2B5EF4-FFF2-40B4-BE49-F238E27FC236}">
                  <a16:creationId xmlns:a16="http://schemas.microsoft.com/office/drawing/2014/main" id="{35501252-DDF0-4A42-B403-04A48FA8CEC8}"/>
                </a:ext>
              </a:extLst>
            </p:cNvPr>
            <p:cNvPicPr>
              <a:picLocks noChangeAspect="1"/>
            </p:cNvPicPr>
            <p:nvPr/>
          </p:nvPicPr>
          <p:blipFill>
            <a:blip r:embed="rId29"/>
            <a:stretch>
              <a:fillRect/>
            </a:stretch>
          </p:blipFill>
          <p:spPr>
            <a:xfrm>
              <a:off x="3239670" y="18063184"/>
              <a:ext cx="288000" cy="288000"/>
            </a:xfrm>
            <a:prstGeom prst="rect">
              <a:avLst/>
            </a:prstGeom>
            <a:ln>
              <a:solidFill>
                <a:schemeClr val="tx1"/>
              </a:solidFill>
            </a:ln>
          </p:spPr>
        </p:pic>
      </p:grpSp>
      <p:sp>
        <p:nvSpPr>
          <p:cNvPr id="234" name="ZoneTexte 175">
            <a:extLst>
              <a:ext uri="{FF2B5EF4-FFF2-40B4-BE49-F238E27FC236}">
                <a16:creationId xmlns:a16="http://schemas.microsoft.com/office/drawing/2014/main" id="{4F92A580-5387-EB45-AB08-51028A0699A6}"/>
              </a:ext>
            </a:extLst>
          </p:cNvPr>
          <p:cNvSpPr txBox="1"/>
          <p:nvPr/>
        </p:nvSpPr>
        <p:spPr>
          <a:xfrm>
            <a:off x="3934098" y="12633979"/>
            <a:ext cx="304892" cy="307777"/>
          </a:xfrm>
          <a:prstGeom prst="rect">
            <a:avLst/>
          </a:prstGeom>
          <a:noFill/>
        </p:spPr>
        <p:txBody>
          <a:bodyPr wrap="none" rtlCol="0">
            <a:spAutoFit/>
          </a:bodyPr>
          <a:lstStyle/>
          <a:p>
            <a:r>
              <a:rPr lang="fr-FR" sz="1400" b="1" dirty="0">
                <a:latin typeface="Arial" panose="020B0604020202020204" pitchFamily="34" charset="0"/>
                <a:cs typeface="Arial" panose="020B0604020202020204" pitchFamily="34" charset="0"/>
              </a:rPr>
              <a:t>E</a:t>
            </a:r>
          </a:p>
        </p:txBody>
      </p:sp>
      <p:sp>
        <p:nvSpPr>
          <p:cNvPr id="235" name="ZoneTexte 177">
            <a:extLst>
              <a:ext uri="{FF2B5EF4-FFF2-40B4-BE49-F238E27FC236}">
                <a16:creationId xmlns:a16="http://schemas.microsoft.com/office/drawing/2014/main" id="{DFABE1DB-AE60-9547-B9DF-3E2C267DB75F}"/>
              </a:ext>
            </a:extLst>
          </p:cNvPr>
          <p:cNvSpPr txBox="1"/>
          <p:nvPr/>
        </p:nvSpPr>
        <p:spPr>
          <a:xfrm>
            <a:off x="3743256" y="15474924"/>
            <a:ext cx="278667" cy="307777"/>
          </a:xfrm>
          <a:prstGeom prst="rect">
            <a:avLst/>
          </a:prstGeom>
          <a:noFill/>
        </p:spPr>
        <p:txBody>
          <a:bodyPr wrap="square" rtlCol="0">
            <a:spAutoFit/>
          </a:bodyPr>
          <a:lstStyle/>
          <a:p>
            <a:r>
              <a:rPr lang="fr-FR" sz="1400" b="1" dirty="0">
                <a:latin typeface="Arial" panose="020B0604020202020204" pitchFamily="34" charset="0"/>
                <a:cs typeface="Arial" panose="020B0604020202020204" pitchFamily="34" charset="0"/>
              </a:rPr>
              <a:t>F</a:t>
            </a:r>
          </a:p>
        </p:txBody>
      </p:sp>
      <p:pic>
        <p:nvPicPr>
          <p:cNvPr id="237" name="Image 9">
            <a:extLst>
              <a:ext uri="{FF2B5EF4-FFF2-40B4-BE49-F238E27FC236}">
                <a16:creationId xmlns:a16="http://schemas.microsoft.com/office/drawing/2014/main" id="{99113ADB-CF3B-224A-A26D-FD6C1A2AFF4B}"/>
              </a:ext>
            </a:extLst>
          </p:cNvPr>
          <p:cNvPicPr>
            <a:picLocks/>
          </p:cNvPicPr>
          <p:nvPr/>
        </p:nvPicPr>
        <p:blipFill>
          <a:blip r:embed="rId30"/>
          <a:stretch>
            <a:fillRect/>
          </a:stretch>
        </p:blipFill>
        <p:spPr>
          <a:xfrm>
            <a:off x="4179816" y="12633979"/>
            <a:ext cx="2520000" cy="2159999"/>
          </a:xfrm>
          <a:prstGeom prst="rect">
            <a:avLst/>
          </a:prstGeom>
        </p:spPr>
      </p:pic>
      <p:sp>
        <p:nvSpPr>
          <p:cNvPr id="238" name="Forme libre 10">
            <a:extLst>
              <a:ext uri="{FF2B5EF4-FFF2-40B4-BE49-F238E27FC236}">
                <a16:creationId xmlns:a16="http://schemas.microsoft.com/office/drawing/2014/main" id="{4A8DC061-CD2B-0343-A931-421E45D136D0}"/>
              </a:ext>
            </a:extLst>
          </p:cNvPr>
          <p:cNvSpPr/>
          <p:nvPr/>
        </p:nvSpPr>
        <p:spPr>
          <a:xfrm>
            <a:off x="5084580" y="13036212"/>
            <a:ext cx="1258862" cy="1073128"/>
          </a:xfrm>
          <a:custGeom>
            <a:avLst/>
            <a:gdLst>
              <a:gd name="connsiteX0" fmla="*/ 89519 w 1258862"/>
              <a:gd name="connsiteY0" fmla="*/ 0 h 1073128"/>
              <a:gd name="connsiteX1" fmla="*/ 89519 w 1258862"/>
              <a:gd name="connsiteY1" fmla="*/ 0 h 1073128"/>
              <a:gd name="connsiteX2" fmla="*/ 83924 w 1258862"/>
              <a:gd name="connsiteY2" fmla="*/ 162244 h 1073128"/>
              <a:gd name="connsiteX3" fmla="*/ 78329 w 1258862"/>
              <a:gd name="connsiteY3" fmla="*/ 184623 h 1073128"/>
              <a:gd name="connsiteX4" fmla="*/ 67140 w 1258862"/>
              <a:gd name="connsiteY4" fmla="*/ 268542 h 1073128"/>
              <a:gd name="connsiteX5" fmla="*/ 72734 w 1258862"/>
              <a:gd name="connsiteY5" fmla="*/ 296515 h 1073128"/>
              <a:gd name="connsiteX6" fmla="*/ 83924 w 1258862"/>
              <a:gd name="connsiteY6" fmla="*/ 313299 h 1073128"/>
              <a:gd name="connsiteX7" fmla="*/ 89519 w 1258862"/>
              <a:gd name="connsiteY7" fmla="*/ 335678 h 1073128"/>
              <a:gd name="connsiteX8" fmla="*/ 83924 w 1258862"/>
              <a:gd name="connsiteY8" fmla="*/ 374840 h 1073128"/>
              <a:gd name="connsiteX9" fmla="*/ 50355 w 1258862"/>
              <a:gd name="connsiteY9" fmla="*/ 397219 h 1073128"/>
              <a:gd name="connsiteX10" fmla="*/ 33570 w 1258862"/>
              <a:gd name="connsiteY10" fmla="*/ 408408 h 1073128"/>
              <a:gd name="connsiteX11" fmla="*/ 22380 w 1258862"/>
              <a:gd name="connsiteY11" fmla="*/ 436381 h 1073128"/>
              <a:gd name="connsiteX12" fmla="*/ 11190 w 1258862"/>
              <a:gd name="connsiteY12" fmla="*/ 469949 h 1073128"/>
              <a:gd name="connsiteX13" fmla="*/ 0 w 1258862"/>
              <a:gd name="connsiteY13" fmla="*/ 486733 h 1073128"/>
              <a:gd name="connsiteX14" fmla="*/ 11190 w 1258862"/>
              <a:gd name="connsiteY14" fmla="*/ 581842 h 1073128"/>
              <a:gd name="connsiteX15" fmla="*/ 33570 w 1258862"/>
              <a:gd name="connsiteY15" fmla="*/ 626599 h 1073128"/>
              <a:gd name="connsiteX16" fmla="*/ 50355 w 1258862"/>
              <a:gd name="connsiteY16" fmla="*/ 632194 h 1073128"/>
              <a:gd name="connsiteX17" fmla="*/ 55950 w 1258862"/>
              <a:gd name="connsiteY17" fmla="*/ 721708 h 1073128"/>
              <a:gd name="connsiteX18" fmla="*/ 78329 w 1258862"/>
              <a:gd name="connsiteY18" fmla="*/ 800033 h 1073128"/>
              <a:gd name="connsiteX19" fmla="*/ 89519 w 1258862"/>
              <a:gd name="connsiteY19" fmla="*/ 822411 h 1073128"/>
              <a:gd name="connsiteX20" fmla="*/ 134279 w 1258862"/>
              <a:gd name="connsiteY20" fmla="*/ 855979 h 1073128"/>
              <a:gd name="connsiteX21" fmla="*/ 156659 w 1258862"/>
              <a:gd name="connsiteY21" fmla="*/ 872763 h 1073128"/>
              <a:gd name="connsiteX22" fmla="*/ 201418 w 1258862"/>
              <a:gd name="connsiteY22" fmla="*/ 900736 h 1073128"/>
              <a:gd name="connsiteX23" fmla="*/ 223798 w 1258862"/>
              <a:gd name="connsiteY23" fmla="*/ 917520 h 1073128"/>
              <a:gd name="connsiteX24" fmla="*/ 285342 w 1258862"/>
              <a:gd name="connsiteY24" fmla="*/ 928709 h 1073128"/>
              <a:gd name="connsiteX25" fmla="*/ 313317 w 1258862"/>
              <a:gd name="connsiteY25" fmla="*/ 939898 h 1073128"/>
              <a:gd name="connsiteX26" fmla="*/ 341292 w 1258862"/>
              <a:gd name="connsiteY26" fmla="*/ 956682 h 1073128"/>
              <a:gd name="connsiteX27" fmla="*/ 374861 w 1258862"/>
              <a:gd name="connsiteY27" fmla="*/ 967872 h 1073128"/>
              <a:gd name="connsiteX28" fmla="*/ 397241 w 1258862"/>
              <a:gd name="connsiteY28" fmla="*/ 979061 h 1073128"/>
              <a:gd name="connsiteX29" fmla="*/ 430811 w 1258862"/>
              <a:gd name="connsiteY29" fmla="*/ 990250 h 1073128"/>
              <a:gd name="connsiteX30" fmla="*/ 481165 w 1258862"/>
              <a:gd name="connsiteY30" fmla="*/ 1018223 h 1073128"/>
              <a:gd name="connsiteX31" fmla="*/ 548305 w 1258862"/>
              <a:gd name="connsiteY31" fmla="*/ 1029413 h 1073128"/>
              <a:gd name="connsiteX32" fmla="*/ 721748 w 1258862"/>
              <a:gd name="connsiteY32" fmla="*/ 1046196 h 1073128"/>
              <a:gd name="connsiteX33" fmla="*/ 772102 w 1258862"/>
              <a:gd name="connsiteY33" fmla="*/ 1029413 h 1073128"/>
              <a:gd name="connsiteX34" fmla="*/ 800077 w 1258862"/>
              <a:gd name="connsiteY34" fmla="*/ 1012629 h 1073128"/>
              <a:gd name="connsiteX35" fmla="*/ 816862 w 1258862"/>
              <a:gd name="connsiteY35" fmla="*/ 1001439 h 1073128"/>
              <a:gd name="connsiteX36" fmla="*/ 833647 w 1258862"/>
              <a:gd name="connsiteY36" fmla="*/ 995845 h 1073128"/>
              <a:gd name="connsiteX37" fmla="*/ 861621 w 1258862"/>
              <a:gd name="connsiteY37" fmla="*/ 979061 h 1073128"/>
              <a:gd name="connsiteX38" fmla="*/ 934355 w 1258862"/>
              <a:gd name="connsiteY38" fmla="*/ 928709 h 1073128"/>
              <a:gd name="connsiteX39" fmla="*/ 1001495 w 1258862"/>
              <a:gd name="connsiteY39" fmla="*/ 900736 h 1073128"/>
              <a:gd name="connsiteX40" fmla="*/ 1035064 w 1258862"/>
              <a:gd name="connsiteY40" fmla="*/ 878357 h 1073128"/>
              <a:gd name="connsiteX41" fmla="*/ 1051849 w 1258862"/>
              <a:gd name="connsiteY41" fmla="*/ 861574 h 1073128"/>
              <a:gd name="connsiteX42" fmla="*/ 1074229 w 1258862"/>
              <a:gd name="connsiteY42" fmla="*/ 850384 h 1073128"/>
              <a:gd name="connsiteX43" fmla="*/ 1107799 w 1258862"/>
              <a:gd name="connsiteY43" fmla="*/ 828006 h 1073128"/>
              <a:gd name="connsiteX44" fmla="*/ 1135773 w 1258862"/>
              <a:gd name="connsiteY44" fmla="*/ 800033 h 1073128"/>
              <a:gd name="connsiteX45" fmla="*/ 1152558 w 1258862"/>
              <a:gd name="connsiteY45" fmla="*/ 783249 h 1073128"/>
              <a:gd name="connsiteX46" fmla="*/ 1197318 w 1258862"/>
              <a:gd name="connsiteY46" fmla="*/ 749681 h 1073128"/>
              <a:gd name="connsiteX47" fmla="*/ 1236482 w 1258862"/>
              <a:gd name="connsiteY47" fmla="*/ 738492 h 1073128"/>
              <a:gd name="connsiteX48" fmla="*/ 1247672 w 1258862"/>
              <a:gd name="connsiteY48" fmla="*/ 727302 h 1073128"/>
              <a:gd name="connsiteX49" fmla="*/ 1253267 w 1258862"/>
              <a:gd name="connsiteY49" fmla="*/ 704924 h 1073128"/>
              <a:gd name="connsiteX50" fmla="*/ 1258862 w 1258862"/>
              <a:gd name="connsiteY50" fmla="*/ 688140 h 1073128"/>
              <a:gd name="connsiteX51" fmla="*/ 1253267 w 1258862"/>
              <a:gd name="connsiteY51" fmla="*/ 637788 h 1073128"/>
              <a:gd name="connsiteX52" fmla="*/ 1236482 w 1258862"/>
              <a:gd name="connsiteY52" fmla="*/ 621004 h 1073128"/>
              <a:gd name="connsiteX53" fmla="*/ 1202913 w 1258862"/>
              <a:gd name="connsiteY53" fmla="*/ 598626 h 1073128"/>
              <a:gd name="connsiteX54" fmla="*/ 1191723 w 1258862"/>
              <a:gd name="connsiteY54" fmla="*/ 587436 h 1073128"/>
              <a:gd name="connsiteX55" fmla="*/ 1174938 w 1258862"/>
              <a:gd name="connsiteY55" fmla="*/ 581842 h 1073128"/>
              <a:gd name="connsiteX56" fmla="*/ 1158153 w 1258862"/>
              <a:gd name="connsiteY56" fmla="*/ 570653 h 1073128"/>
              <a:gd name="connsiteX57" fmla="*/ 1141368 w 1258862"/>
              <a:gd name="connsiteY57" fmla="*/ 553869 h 1073128"/>
              <a:gd name="connsiteX58" fmla="*/ 1118989 w 1258862"/>
              <a:gd name="connsiteY58" fmla="*/ 542679 h 1073128"/>
              <a:gd name="connsiteX59" fmla="*/ 1107799 w 1258862"/>
              <a:gd name="connsiteY59" fmla="*/ 525895 h 1073128"/>
              <a:gd name="connsiteX60" fmla="*/ 1085419 w 1258862"/>
              <a:gd name="connsiteY60" fmla="*/ 481138 h 1073128"/>
              <a:gd name="connsiteX61" fmla="*/ 1051849 w 1258862"/>
              <a:gd name="connsiteY61" fmla="*/ 419597 h 1073128"/>
              <a:gd name="connsiteX62" fmla="*/ 1046254 w 1258862"/>
              <a:gd name="connsiteY62" fmla="*/ 397219 h 1073128"/>
              <a:gd name="connsiteX63" fmla="*/ 1035064 w 1258862"/>
              <a:gd name="connsiteY63" fmla="*/ 363651 h 1073128"/>
              <a:gd name="connsiteX64" fmla="*/ 1029470 w 1258862"/>
              <a:gd name="connsiteY64" fmla="*/ 341273 h 1073128"/>
              <a:gd name="connsiteX65" fmla="*/ 973520 w 1258862"/>
              <a:gd name="connsiteY65" fmla="*/ 313299 h 1073128"/>
              <a:gd name="connsiteX66" fmla="*/ 951140 w 1258862"/>
              <a:gd name="connsiteY66" fmla="*/ 296515 h 1073128"/>
              <a:gd name="connsiteX67" fmla="*/ 917571 w 1258862"/>
              <a:gd name="connsiteY67" fmla="*/ 274137 h 1073128"/>
              <a:gd name="connsiteX68" fmla="*/ 878406 w 1258862"/>
              <a:gd name="connsiteY68" fmla="*/ 246164 h 1073128"/>
              <a:gd name="connsiteX69" fmla="*/ 850431 w 1258862"/>
              <a:gd name="connsiteY69" fmla="*/ 218191 h 1073128"/>
              <a:gd name="connsiteX70" fmla="*/ 828052 w 1258862"/>
              <a:gd name="connsiteY70" fmla="*/ 207001 h 1073128"/>
              <a:gd name="connsiteX71" fmla="*/ 800077 w 1258862"/>
              <a:gd name="connsiteY71" fmla="*/ 201407 h 1073128"/>
              <a:gd name="connsiteX72" fmla="*/ 783292 w 1258862"/>
              <a:gd name="connsiteY72" fmla="*/ 195812 h 1073128"/>
              <a:gd name="connsiteX73" fmla="*/ 721748 w 1258862"/>
              <a:gd name="connsiteY73" fmla="*/ 190217 h 1073128"/>
              <a:gd name="connsiteX74" fmla="*/ 671393 w 1258862"/>
              <a:gd name="connsiteY74" fmla="*/ 162244 h 1073128"/>
              <a:gd name="connsiteX75" fmla="*/ 649013 w 1258862"/>
              <a:gd name="connsiteY75" fmla="*/ 151055 h 1073128"/>
              <a:gd name="connsiteX76" fmla="*/ 609849 w 1258862"/>
              <a:gd name="connsiteY76" fmla="*/ 117487 h 1073128"/>
              <a:gd name="connsiteX77" fmla="*/ 553899 w 1258862"/>
              <a:gd name="connsiteY77" fmla="*/ 95109 h 1073128"/>
              <a:gd name="connsiteX78" fmla="*/ 514735 w 1258862"/>
              <a:gd name="connsiteY78" fmla="*/ 89514 h 1073128"/>
              <a:gd name="connsiteX79" fmla="*/ 475570 w 1258862"/>
              <a:gd name="connsiteY79" fmla="*/ 78325 h 1073128"/>
              <a:gd name="connsiteX80" fmla="*/ 386051 w 1258862"/>
              <a:gd name="connsiteY80" fmla="*/ 83919 h 1073128"/>
              <a:gd name="connsiteX81" fmla="*/ 218203 w 1258862"/>
              <a:gd name="connsiteY81" fmla="*/ 72730 h 1073128"/>
              <a:gd name="connsiteX82" fmla="*/ 184633 w 1258862"/>
              <a:gd name="connsiteY82" fmla="*/ 55946 h 1073128"/>
              <a:gd name="connsiteX83" fmla="*/ 162254 w 1258862"/>
              <a:gd name="connsiteY83" fmla="*/ 50352 h 1073128"/>
              <a:gd name="connsiteX84" fmla="*/ 128684 w 1258862"/>
              <a:gd name="connsiteY84" fmla="*/ 33568 h 1073128"/>
              <a:gd name="connsiteX85" fmla="*/ 89519 w 1258862"/>
              <a:gd name="connsiteY85" fmla="*/ 0 h 1073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258862" h="1073128">
                <a:moveTo>
                  <a:pt x="89519" y="0"/>
                </a:moveTo>
                <a:lnTo>
                  <a:pt x="89519" y="0"/>
                </a:lnTo>
                <a:cubicBezTo>
                  <a:pt x="87654" y="54081"/>
                  <a:pt x="87198" y="108230"/>
                  <a:pt x="83924" y="162244"/>
                </a:cubicBezTo>
                <a:cubicBezTo>
                  <a:pt x="83459" y="169919"/>
                  <a:pt x="79345" y="177001"/>
                  <a:pt x="78329" y="184623"/>
                </a:cubicBezTo>
                <a:cubicBezTo>
                  <a:pt x="65746" y="278992"/>
                  <a:pt x="80078" y="216785"/>
                  <a:pt x="67140" y="268542"/>
                </a:cubicBezTo>
                <a:cubicBezTo>
                  <a:pt x="69005" y="277866"/>
                  <a:pt x="69395" y="287611"/>
                  <a:pt x="72734" y="296515"/>
                </a:cubicBezTo>
                <a:cubicBezTo>
                  <a:pt x="75095" y="302811"/>
                  <a:pt x="81275" y="307119"/>
                  <a:pt x="83924" y="313299"/>
                </a:cubicBezTo>
                <a:cubicBezTo>
                  <a:pt x="86953" y="320366"/>
                  <a:pt x="87654" y="328218"/>
                  <a:pt x="89519" y="335678"/>
                </a:cubicBezTo>
                <a:cubicBezTo>
                  <a:pt x="87654" y="348732"/>
                  <a:pt x="91004" y="363715"/>
                  <a:pt x="83924" y="374840"/>
                </a:cubicBezTo>
                <a:cubicBezTo>
                  <a:pt x="76704" y="386186"/>
                  <a:pt x="61545" y="389759"/>
                  <a:pt x="50355" y="397219"/>
                </a:cubicBezTo>
                <a:lnTo>
                  <a:pt x="33570" y="408408"/>
                </a:lnTo>
                <a:cubicBezTo>
                  <a:pt x="29840" y="417732"/>
                  <a:pt x="25812" y="426943"/>
                  <a:pt x="22380" y="436381"/>
                </a:cubicBezTo>
                <a:cubicBezTo>
                  <a:pt x="18349" y="447465"/>
                  <a:pt x="17733" y="460135"/>
                  <a:pt x="11190" y="469949"/>
                </a:cubicBezTo>
                <a:lnTo>
                  <a:pt x="0" y="486733"/>
                </a:lnTo>
                <a:cubicBezTo>
                  <a:pt x="1841" y="512501"/>
                  <a:pt x="-1742" y="553393"/>
                  <a:pt x="11190" y="581842"/>
                </a:cubicBezTo>
                <a:cubicBezTo>
                  <a:pt x="18093" y="597027"/>
                  <a:pt x="17746" y="621324"/>
                  <a:pt x="33570" y="626599"/>
                </a:cubicBezTo>
                <a:lnTo>
                  <a:pt x="50355" y="632194"/>
                </a:lnTo>
                <a:cubicBezTo>
                  <a:pt x="52220" y="662032"/>
                  <a:pt x="52388" y="692025"/>
                  <a:pt x="55950" y="721708"/>
                </a:cubicBezTo>
                <a:cubicBezTo>
                  <a:pt x="59657" y="752597"/>
                  <a:pt x="66399" y="773190"/>
                  <a:pt x="78329" y="800033"/>
                </a:cubicBezTo>
                <a:cubicBezTo>
                  <a:pt x="81716" y="807654"/>
                  <a:pt x="84515" y="815739"/>
                  <a:pt x="89519" y="822411"/>
                </a:cubicBezTo>
                <a:cubicBezTo>
                  <a:pt x="111593" y="851841"/>
                  <a:pt x="107367" y="839160"/>
                  <a:pt x="134279" y="855979"/>
                </a:cubicBezTo>
                <a:cubicBezTo>
                  <a:pt x="142187" y="860921"/>
                  <a:pt x="148900" y="867591"/>
                  <a:pt x="156659" y="872763"/>
                </a:cubicBezTo>
                <a:cubicBezTo>
                  <a:pt x="195844" y="898886"/>
                  <a:pt x="172218" y="879880"/>
                  <a:pt x="201418" y="900736"/>
                </a:cubicBezTo>
                <a:cubicBezTo>
                  <a:pt x="209006" y="906156"/>
                  <a:pt x="215702" y="912894"/>
                  <a:pt x="223798" y="917520"/>
                </a:cubicBezTo>
                <a:cubicBezTo>
                  <a:pt x="238289" y="925800"/>
                  <a:pt x="276945" y="927659"/>
                  <a:pt x="285342" y="928709"/>
                </a:cubicBezTo>
                <a:cubicBezTo>
                  <a:pt x="294667" y="932439"/>
                  <a:pt x="304334" y="935407"/>
                  <a:pt x="313317" y="939898"/>
                </a:cubicBezTo>
                <a:cubicBezTo>
                  <a:pt x="323044" y="944761"/>
                  <a:pt x="331392" y="952182"/>
                  <a:pt x="341292" y="956682"/>
                </a:cubicBezTo>
                <a:cubicBezTo>
                  <a:pt x="352030" y="961563"/>
                  <a:pt x="363910" y="963492"/>
                  <a:pt x="374861" y="967872"/>
                </a:cubicBezTo>
                <a:cubicBezTo>
                  <a:pt x="382605" y="970969"/>
                  <a:pt x="389497" y="975964"/>
                  <a:pt x="397241" y="979061"/>
                </a:cubicBezTo>
                <a:cubicBezTo>
                  <a:pt x="408193" y="983441"/>
                  <a:pt x="430811" y="990250"/>
                  <a:pt x="430811" y="990250"/>
                </a:cubicBezTo>
                <a:cubicBezTo>
                  <a:pt x="450046" y="1003073"/>
                  <a:pt x="460060" y="1014002"/>
                  <a:pt x="481165" y="1018223"/>
                </a:cubicBezTo>
                <a:cubicBezTo>
                  <a:pt x="503413" y="1022672"/>
                  <a:pt x="525925" y="1025683"/>
                  <a:pt x="548305" y="1029413"/>
                </a:cubicBezTo>
                <a:cubicBezTo>
                  <a:pt x="567068" y="1104473"/>
                  <a:pt x="549176" y="1063894"/>
                  <a:pt x="721748" y="1046196"/>
                </a:cubicBezTo>
                <a:cubicBezTo>
                  <a:pt x="739348" y="1044391"/>
                  <a:pt x="772102" y="1029413"/>
                  <a:pt x="772102" y="1029413"/>
                </a:cubicBezTo>
                <a:cubicBezTo>
                  <a:pt x="793959" y="1007556"/>
                  <a:pt x="771024" y="1027155"/>
                  <a:pt x="800077" y="1012629"/>
                </a:cubicBezTo>
                <a:cubicBezTo>
                  <a:pt x="806092" y="1009622"/>
                  <a:pt x="810847" y="1004446"/>
                  <a:pt x="816862" y="1001439"/>
                </a:cubicBezTo>
                <a:cubicBezTo>
                  <a:pt x="822137" y="998802"/>
                  <a:pt x="828372" y="998482"/>
                  <a:pt x="833647" y="995845"/>
                </a:cubicBezTo>
                <a:cubicBezTo>
                  <a:pt x="843373" y="990982"/>
                  <a:pt x="852573" y="985093"/>
                  <a:pt x="861621" y="979061"/>
                </a:cubicBezTo>
                <a:cubicBezTo>
                  <a:pt x="886156" y="962705"/>
                  <a:pt x="907136" y="940050"/>
                  <a:pt x="934355" y="928709"/>
                </a:cubicBezTo>
                <a:cubicBezTo>
                  <a:pt x="956735" y="919385"/>
                  <a:pt x="981322" y="914184"/>
                  <a:pt x="1001495" y="900736"/>
                </a:cubicBezTo>
                <a:cubicBezTo>
                  <a:pt x="1012685" y="893276"/>
                  <a:pt x="1025554" y="887866"/>
                  <a:pt x="1035064" y="878357"/>
                </a:cubicBezTo>
                <a:cubicBezTo>
                  <a:pt x="1040659" y="872763"/>
                  <a:pt x="1045411" y="866173"/>
                  <a:pt x="1051849" y="861574"/>
                </a:cubicBezTo>
                <a:cubicBezTo>
                  <a:pt x="1058636" y="856726"/>
                  <a:pt x="1067442" y="855232"/>
                  <a:pt x="1074229" y="850384"/>
                </a:cubicBezTo>
                <a:cubicBezTo>
                  <a:pt x="1110898" y="824193"/>
                  <a:pt x="1071796" y="840005"/>
                  <a:pt x="1107799" y="828006"/>
                </a:cubicBezTo>
                <a:lnTo>
                  <a:pt x="1135773" y="800033"/>
                </a:lnTo>
                <a:lnTo>
                  <a:pt x="1152558" y="783249"/>
                </a:lnTo>
                <a:cubicBezTo>
                  <a:pt x="1164987" y="770820"/>
                  <a:pt x="1180443" y="753900"/>
                  <a:pt x="1197318" y="749681"/>
                </a:cubicBezTo>
                <a:cubicBezTo>
                  <a:pt x="1225419" y="742656"/>
                  <a:pt x="1212403" y="746517"/>
                  <a:pt x="1236482" y="738492"/>
                </a:cubicBezTo>
                <a:cubicBezTo>
                  <a:pt x="1240212" y="734762"/>
                  <a:pt x="1245313" y="732020"/>
                  <a:pt x="1247672" y="727302"/>
                </a:cubicBezTo>
                <a:cubicBezTo>
                  <a:pt x="1251111" y="720425"/>
                  <a:pt x="1251155" y="712317"/>
                  <a:pt x="1253267" y="704924"/>
                </a:cubicBezTo>
                <a:cubicBezTo>
                  <a:pt x="1254887" y="699254"/>
                  <a:pt x="1256997" y="693735"/>
                  <a:pt x="1258862" y="688140"/>
                </a:cubicBezTo>
                <a:cubicBezTo>
                  <a:pt x="1256997" y="671356"/>
                  <a:pt x="1258608" y="653809"/>
                  <a:pt x="1253267" y="637788"/>
                </a:cubicBezTo>
                <a:cubicBezTo>
                  <a:pt x="1250765" y="630282"/>
                  <a:pt x="1242728" y="625862"/>
                  <a:pt x="1236482" y="621004"/>
                </a:cubicBezTo>
                <a:cubicBezTo>
                  <a:pt x="1225867" y="612748"/>
                  <a:pt x="1212422" y="608135"/>
                  <a:pt x="1202913" y="598626"/>
                </a:cubicBezTo>
                <a:cubicBezTo>
                  <a:pt x="1199183" y="594896"/>
                  <a:pt x="1196246" y="590150"/>
                  <a:pt x="1191723" y="587436"/>
                </a:cubicBezTo>
                <a:cubicBezTo>
                  <a:pt x="1186666" y="584402"/>
                  <a:pt x="1180533" y="583707"/>
                  <a:pt x="1174938" y="581842"/>
                </a:cubicBezTo>
                <a:cubicBezTo>
                  <a:pt x="1169343" y="578112"/>
                  <a:pt x="1163319" y="574958"/>
                  <a:pt x="1158153" y="570653"/>
                </a:cubicBezTo>
                <a:cubicBezTo>
                  <a:pt x="1152074" y="565588"/>
                  <a:pt x="1147807" y="558468"/>
                  <a:pt x="1141368" y="553869"/>
                </a:cubicBezTo>
                <a:cubicBezTo>
                  <a:pt x="1134581" y="549021"/>
                  <a:pt x="1126449" y="546409"/>
                  <a:pt x="1118989" y="542679"/>
                </a:cubicBezTo>
                <a:cubicBezTo>
                  <a:pt x="1115259" y="537084"/>
                  <a:pt x="1111019" y="531798"/>
                  <a:pt x="1107799" y="525895"/>
                </a:cubicBezTo>
                <a:cubicBezTo>
                  <a:pt x="1099811" y="511252"/>
                  <a:pt x="1094672" y="495016"/>
                  <a:pt x="1085419" y="481138"/>
                </a:cubicBezTo>
                <a:cubicBezTo>
                  <a:pt x="1073163" y="462756"/>
                  <a:pt x="1056927" y="439905"/>
                  <a:pt x="1051849" y="419597"/>
                </a:cubicBezTo>
                <a:cubicBezTo>
                  <a:pt x="1049984" y="412138"/>
                  <a:pt x="1048464" y="404584"/>
                  <a:pt x="1046254" y="397219"/>
                </a:cubicBezTo>
                <a:cubicBezTo>
                  <a:pt x="1042865" y="385922"/>
                  <a:pt x="1037924" y="375094"/>
                  <a:pt x="1035064" y="363651"/>
                </a:cubicBezTo>
                <a:cubicBezTo>
                  <a:pt x="1033199" y="356192"/>
                  <a:pt x="1034533" y="347059"/>
                  <a:pt x="1029470" y="341273"/>
                </a:cubicBezTo>
                <a:cubicBezTo>
                  <a:pt x="1010819" y="319958"/>
                  <a:pt x="996759" y="319109"/>
                  <a:pt x="973520" y="313299"/>
                </a:cubicBezTo>
                <a:cubicBezTo>
                  <a:pt x="966060" y="307704"/>
                  <a:pt x="958779" y="301862"/>
                  <a:pt x="951140" y="296515"/>
                </a:cubicBezTo>
                <a:cubicBezTo>
                  <a:pt x="940123" y="288803"/>
                  <a:pt x="927080" y="283646"/>
                  <a:pt x="917571" y="274137"/>
                </a:cubicBezTo>
                <a:cubicBezTo>
                  <a:pt x="891021" y="247588"/>
                  <a:pt x="905200" y="255094"/>
                  <a:pt x="878406" y="246164"/>
                </a:cubicBezTo>
                <a:cubicBezTo>
                  <a:pt x="869081" y="236840"/>
                  <a:pt x="862226" y="224089"/>
                  <a:pt x="850431" y="218191"/>
                </a:cubicBezTo>
                <a:cubicBezTo>
                  <a:pt x="842971" y="214461"/>
                  <a:pt x="835964" y="209638"/>
                  <a:pt x="828052" y="207001"/>
                </a:cubicBezTo>
                <a:cubicBezTo>
                  <a:pt x="819030" y="203994"/>
                  <a:pt x="809303" y="203713"/>
                  <a:pt x="800077" y="201407"/>
                </a:cubicBezTo>
                <a:cubicBezTo>
                  <a:pt x="794355" y="199977"/>
                  <a:pt x="789130" y="196646"/>
                  <a:pt x="783292" y="195812"/>
                </a:cubicBezTo>
                <a:cubicBezTo>
                  <a:pt x="762900" y="192899"/>
                  <a:pt x="742263" y="192082"/>
                  <a:pt x="721748" y="190217"/>
                </a:cubicBezTo>
                <a:cubicBezTo>
                  <a:pt x="675331" y="174747"/>
                  <a:pt x="748347" y="200718"/>
                  <a:pt x="671393" y="162244"/>
                </a:cubicBezTo>
                <a:lnTo>
                  <a:pt x="649013" y="151055"/>
                </a:lnTo>
                <a:cubicBezTo>
                  <a:pt x="630790" y="132832"/>
                  <a:pt x="629733" y="128848"/>
                  <a:pt x="609849" y="117487"/>
                </a:cubicBezTo>
                <a:cubicBezTo>
                  <a:pt x="595443" y="109256"/>
                  <a:pt x="569184" y="97293"/>
                  <a:pt x="553899" y="95109"/>
                </a:cubicBezTo>
                <a:cubicBezTo>
                  <a:pt x="540844" y="93244"/>
                  <a:pt x="527709" y="91873"/>
                  <a:pt x="514735" y="89514"/>
                </a:cubicBezTo>
                <a:cubicBezTo>
                  <a:pt x="499284" y="86705"/>
                  <a:pt x="489948" y="83117"/>
                  <a:pt x="475570" y="78325"/>
                </a:cubicBezTo>
                <a:cubicBezTo>
                  <a:pt x="445730" y="80190"/>
                  <a:pt x="415949" y="83919"/>
                  <a:pt x="386051" y="83919"/>
                </a:cubicBezTo>
                <a:cubicBezTo>
                  <a:pt x="308300" y="83919"/>
                  <a:pt x="275711" y="89161"/>
                  <a:pt x="218203" y="72730"/>
                </a:cubicBezTo>
                <a:cubicBezTo>
                  <a:pt x="171046" y="59257"/>
                  <a:pt x="233680" y="76964"/>
                  <a:pt x="184633" y="55946"/>
                </a:cubicBezTo>
                <a:cubicBezTo>
                  <a:pt x="177565" y="52917"/>
                  <a:pt x="169647" y="52464"/>
                  <a:pt x="162254" y="50352"/>
                </a:cubicBezTo>
                <a:cubicBezTo>
                  <a:pt x="129444" y="40978"/>
                  <a:pt x="161374" y="49912"/>
                  <a:pt x="128684" y="33568"/>
                </a:cubicBezTo>
                <a:cubicBezTo>
                  <a:pt x="99632" y="19043"/>
                  <a:pt x="96046" y="5595"/>
                  <a:pt x="89519" y="0"/>
                </a:cubicBezTo>
                <a:close/>
              </a:path>
            </a:pathLst>
          </a:custGeom>
          <a:noFill/>
          <a:ln w="19050" cmpd="sng">
            <a:solidFill>
              <a:schemeClr val="bg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239" name="ZoneTexte 13">
            <a:extLst>
              <a:ext uri="{FF2B5EF4-FFF2-40B4-BE49-F238E27FC236}">
                <a16:creationId xmlns:a16="http://schemas.microsoft.com/office/drawing/2014/main" id="{B0B87A94-CBCB-2844-9981-7D826404682B}"/>
              </a:ext>
            </a:extLst>
          </p:cNvPr>
          <p:cNvSpPr txBox="1"/>
          <p:nvPr/>
        </p:nvSpPr>
        <p:spPr>
          <a:xfrm>
            <a:off x="5384146" y="13369053"/>
            <a:ext cx="367058" cy="215444"/>
          </a:xfrm>
          <a:prstGeom prst="rect">
            <a:avLst/>
          </a:prstGeom>
          <a:noFill/>
        </p:spPr>
        <p:txBody>
          <a:bodyPr wrap="none" rtlCol="0">
            <a:spAutoFit/>
          </a:bodyPr>
          <a:lstStyle/>
          <a:p>
            <a:r>
              <a:rPr lang="fr-FR" sz="800" b="1" dirty="0">
                <a:solidFill>
                  <a:srgbClr val="FF0000"/>
                </a:solidFill>
                <a:latin typeface="Arial" panose="020B0604020202020204" pitchFamily="34" charset="0"/>
                <a:cs typeface="Arial" panose="020B0604020202020204" pitchFamily="34" charset="0"/>
              </a:rPr>
              <a:t>IGC</a:t>
            </a:r>
          </a:p>
        </p:txBody>
      </p:sp>
      <p:sp>
        <p:nvSpPr>
          <p:cNvPr id="240" name="Ellipse 14">
            <a:extLst>
              <a:ext uri="{FF2B5EF4-FFF2-40B4-BE49-F238E27FC236}">
                <a16:creationId xmlns:a16="http://schemas.microsoft.com/office/drawing/2014/main" id="{E80D12F2-FB4E-4E45-88B3-5C387E84E2A2}"/>
              </a:ext>
            </a:extLst>
          </p:cNvPr>
          <p:cNvSpPr/>
          <p:nvPr/>
        </p:nvSpPr>
        <p:spPr>
          <a:xfrm>
            <a:off x="4718604" y="14015273"/>
            <a:ext cx="415876" cy="330083"/>
          </a:xfrm>
          <a:prstGeom prst="ellipse">
            <a:avLst/>
          </a:prstGeom>
          <a:noFill/>
          <a:ln w="19050"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pic>
        <p:nvPicPr>
          <p:cNvPr id="241" name="Image 15">
            <a:extLst>
              <a:ext uri="{FF2B5EF4-FFF2-40B4-BE49-F238E27FC236}">
                <a16:creationId xmlns:a16="http://schemas.microsoft.com/office/drawing/2014/main" id="{726CC5F1-5BB6-6742-A88A-53716DFAF2AF}"/>
              </a:ext>
            </a:extLst>
          </p:cNvPr>
          <p:cNvPicPr>
            <a:picLocks/>
          </p:cNvPicPr>
          <p:nvPr/>
        </p:nvPicPr>
        <p:blipFill>
          <a:blip r:embed="rId31"/>
          <a:stretch>
            <a:fillRect/>
          </a:stretch>
        </p:blipFill>
        <p:spPr>
          <a:xfrm>
            <a:off x="4145705" y="15117452"/>
            <a:ext cx="2518258" cy="2160000"/>
          </a:xfrm>
          <a:prstGeom prst="rect">
            <a:avLst/>
          </a:prstGeom>
        </p:spPr>
      </p:pic>
      <p:sp>
        <p:nvSpPr>
          <p:cNvPr id="242" name="Forme libre 16">
            <a:extLst>
              <a:ext uri="{FF2B5EF4-FFF2-40B4-BE49-F238E27FC236}">
                <a16:creationId xmlns:a16="http://schemas.microsoft.com/office/drawing/2014/main" id="{81A5FC0F-0F7B-BD4B-B029-B686122A78BA}"/>
              </a:ext>
            </a:extLst>
          </p:cNvPr>
          <p:cNvSpPr/>
          <p:nvPr/>
        </p:nvSpPr>
        <p:spPr>
          <a:xfrm>
            <a:off x="4432656" y="15243213"/>
            <a:ext cx="2156187" cy="2034240"/>
          </a:xfrm>
          <a:custGeom>
            <a:avLst/>
            <a:gdLst>
              <a:gd name="connsiteX0" fmla="*/ 639547 w 2156187"/>
              <a:gd name="connsiteY0" fmla="*/ 237543 h 2052543"/>
              <a:gd name="connsiteX1" fmla="*/ 639547 w 2156187"/>
              <a:gd name="connsiteY1" fmla="*/ 237543 h 2052543"/>
              <a:gd name="connsiteX2" fmla="*/ 557320 w 2156187"/>
              <a:gd name="connsiteY2" fmla="*/ 228407 h 2052543"/>
              <a:gd name="connsiteX3" fmla="*/ 502501 w 2156187"/>
              <a:gd name="connsiteY3" fmla="*/ 210135 h 2052543"/>
              <a:gd name="connsiteX4" fmla="*/ 447683 w 2156187"/>
              <a:gd name="connsiteY4" fmla="*/ 219271 h 2052543"/>
              <a:gd name="connsiteX5" fmla="*/ 402001 w 2156187"/>
              <a:gd name="connsiteY5" fmla="*/ 283225 h 2052543"/>
              <a:gd name="connsiteX6" fmla="*/ 374592 w 2156187"/>
              <a:gd name="connsiteY6" fmla="*/ 338042 h 2052543"/>
              <a:gd name="connsiteX7" fmla="*/ 356319 w 2156187"/>
              <a:gd name="connsiteY7" fmla="*/ 392860 h 2052543"/>
              <a:gd name="connsiteX8" fmla="*/ 347183 w 2156187"/>
              <a:gd name="connsiteY8" fmla="*/ 420269 h 2052543"/>
              <a:gd name="connsiteX9" fmla="*/ 328910 w 2156187"/>
              <a:gd name="connsiteY9" fmla="*/ 447678 h 2052543"/>
              <a:gd name="connsiteX10" fmla="*/ 319774 w 2156187"/>
              <a:gd name="connsiteY10" fmla="*/ 475086 h 2052543"/>
              <a:gd name="connsiteX11" fmla="*/ 301501 w 2156187"/>
              <a:gd name="connsiteY11" fmla="*/ 502495 h 2052543"/>
              <a:gd name="connsiteX12" fmla="*/ 292364 w 2156187"/>
              <a:gd name="connsiteY12" fmla="*/ 621267 h 2052543"/>
              <a:gd name="connsiteX13" fmla="*/ 228410 w 2156187"/>
              <a:gd name="connsiteY13" fmla="*/ 694357 h 2052543"/>
              <a:gd name="connsiteX14" fmla="*/ 201000 w 2156187"/>
              <a:gd name="connsiteY14" fmla="*/ 703493 h 2052543"/>
              <a:gd name="connsiteX15" fmla="*/ 155319 w 2156187"/>
              <a:gd name="connsiteY15" fmla="*/ 712629 h 2052543"/>
              <a:gd name="connsiteX16" fmla="*/ 127909 w 2156187"/>
              <a:gd name="connsiteY16" fmla="*/ 721766 h 2052543"/>
              <a:gd name="connsiteX17" fmla="*/ 63955 w 2156187"/>
              <a:gd name="connsiteY17" fmla="*/ 740038 h 2052543"/>
              <a:gd name="connsiteX18" fmla="*/ 54818 w 2156187"/>
              <a:gd name="connsiteY18" fmla="*/ 767447 h 2052543"/>
              <a:gd name="connsiteX19" fmla="*/ 27409 w 2156187"/>
              <a:gd name="connsiteY19" fmla="*/ 794856 h 2052543"/>
              <a:gd name="connsiteX20" fmla="*/ 9136 w 2156187"/>
              <a:gd name="connsiteY20" fmla="*/ 822265 h 2052543"/>
              <a:gd name="connsiteX21" fmla="*/ 0 w 2156187"/>
              <a:gd name="connsiteY21" fmla="*/ 849673 h 2052543"/>
              <a:gd name="connsiteX22" fmla="*/ 9136 w 2156187"/>
              <a:gd name="connsiteY22" fmla="*/ 877082 h 2052543"/>
              <a:gd name="connsiteX23" fmla="*/ 36546 w 2156187"/>
              <a:gd name="connsiteY23" fmla="*/ 904491 h 2052543"/>
              <a:gd name="connsiteX24" fmla="*/ 100500 w 2156187"/>
              <a:gd name="connsiteY24" fmla="*/ 922764 h 2052543"/>
              <a:gd name="connsiteX25" fmla="*/ 109637 w 2156187"/>
              <a:gd name="connsiteY25" fmla="*/ 1050671 h 2052543"/>
              <a:gd name="connsiteX26" fmla="*/ 164455 w 2156187"/>
              <a:gd name="connsiteY26" fmla="*/ 1178579 h 2052543"/>
              <a:gd name="connsiteX27" fmla="*/ 173591 w 2156187"/>
              <a:gd name="connsiteY27" fmla="*/ 1205988 h 2052543"/>
              <a:gd name="connsiteX28" fmla="*/ 210137 w 2156187"/>
              <a:gd name="connsiteY28" fmla="*/ 1215124 h 2052543"/>
              <a:gd name="connsiteX29" fmla="*/ 264955 w 2156187"/>
              <a:gd name="connsiteY29" fmla="*/ 1233397 h 2052543"/>
              <a:gd name="connsiteX30" fmla="*/ 283228 w 2156187"/>
              <a:gd name="connsiteY30" fmla="*/ 1269942 h 2052543"/>
              <a:gd name="connsiteX31" fmla="*/ 292364 w 2156187"/>
              <a:gd name="connsiteY31" fmla="*/ 1315623 h 2052543"/>
              <a:gd name="connsiteX32" fmla="*/ 310637 w 2156187"/>
              <a:gd name="connsiteY32" fmla="*/ 1379577 h 2052543"/>
              <a:gd name="connsiteX33" fmla="*/ 328910 w 2156187"/>
              <a:gd name="connsiteY33" fmla="*/ 1406986 h 2052543"/>
              <a:gd name="connsiteX34" fmla="*/ 347183 w 2156187"/>
              <a:gd name="connsiteY34" fmla="*/ 1489212 h 2052543"/>
              <a:gd name="connsiteX35" fmla="*/ 356319 w 2156187"/>
              <a:gd name="connsiteY35" fmla="*/ 1644529 h 2052543"/>
              <a:gd name="connsiteX36" fmla="*/ 365455 w 2156187"/>
              <a:gd name="connsiteY36" fmla="*/ 1681074 h 2052543"/>
              <a:gd name="connsiteX37" fmla="*/ 383728 w 2156187"/>
              <a:gd name="connsiteY37" fmla="*/ 1708483 h 2052543"/>
              <a:gd name="connsiteX38" fmla="*/ 402001 w 2156187"/>
              <a:gd name="connsiteY38" fmla="*/ 1763300 h 2052543"/>
              <a:gd name="connsiteX39" fmla="*/ 484228 w 2156187"/>
              <a:gd name="connsiteY39" fmla="*/ 1781573 h 2052543"/>
              <a:gd name="connsiteX40" fmla="*/ 511638 w 2156187"/>
              <a:gd name="connsiteY40" fmla="*/ 1790709 h 2052543"/>
              <a:gd name="connsiteX41" fmla="*/ 584729 w 2156187"/>
              <a:gd name="connsiteY41" fmla="*/ 1799845 h 2052543"/>
              <a:gd name="connsiteX42" fmla="*/ 630411 w 2156187"/>
              <a:gd name="connsiteY42" fmla="*/ 1808982 h 2052543"/>
              <a:gd name="connsiteX43" fmla="*/ 657820 w 2156187"/>
              <a:gd name="connsiteY43" fmla="*/ 1827254 h 2052543"/>
              <a:gd name="connsiteX44" fmla="*/ 676093 w 2156187"/>
              <a:gd name="connsiteY44" fmla="*/ 1854663 h 2052543"/>
              <a:gd name="connsiteX45" fmla="*/ 703502 w 2156187"/>
              <a:gd name="connsiteY45" fmla="*/ 1863799 h 2052543"/>
              <a:gd name="connsiteX46" fmla="*/ 758320 w 2156187"/>
              <a:gd name="connsiteY46" fmla="*/ 1900344 h 2052543"/>
              <a:gd name="connsiteX47" fmla="*/ 813138 w 2156187"/>
              <a:gd name="connsiteY47" fmla="*/ 1927753 h 2052543"/>
              <a:gd name="connsiteX48" fmla="*/ 840548 w 2156187"/>
              <a:gd name="connsiteY48" fmla="*/ 1946026 h 2052543"/>
              <a:gd name="connsiteX49" fmla="*/ 895366 w 2156187"/>
              <a:gd name="connsiteY49" fmla="*/ 1964298 h 2052543"/>
              <a:gd name="connsiteX50" fmla="*/ 959321 w 2156187"/>
              <a:gd name="connsiteY50" fmla="*/ 1982571 h 2052543"/>
              <a:gd name="connsiteX51" fmla="*/ 1050684 w 2156187"/>
              <a:gd name="connsiteY51" fmla="*/ 1964298 h 2052543"/>
              <a:gd name="connsiteX52" fmla="*/ 1123776 w 2156187"/>
              <a:gd name="connsiteY52" fmla="*/ 1982571 h 2052543"/>
              <a:gd name="connsiteX53" fmla="*/ 1187730 w 2156187"/>
              <a:gd name="connsiteY53" fmla="*/ 2000843 h 2052543"/>
              <a:gd name="connsiteX54" fmla="*/ 1388731 w 2156187"/>
              <a:gd name="connsiteY54" fmla="*/ 1982571 h 2052543"/>
              <a:gd name="connsiteX55" fmla="*/ 1425276 w 2156187"/>
              <a:gd name="connsiteY55" fmla="*/ 1936890 h 2052543"/>
              <a:gd name="connsiteX56" fmla="*/ 1452685 w 2156187"/>
              <a:gd name="connsiteY56" fmla="*/ 1900344 h 2052543"/>
              <a:gd name="connsiteX57" fmla="*/ 1470958 w 2156187"/>
              <a:gd name="connsiteY57" fmla="*/ 1872936 h 2052543"/>
              <a:gd name="connsiteX58" fmla="*/ 1498367 w 2156187"/>
              <a:gd name="connsiteY58" fmla="*/ 1854663 h 2052543"/>
              <a:gd name="connsiteX59" fmla="*/ 1608004 w 2156187"/>
              <a:gd name="connsiteY59" fmla="*/ 1891208 h 2052543"/>
              <a:gd name="connsiteX60" fmla="*/ 1617140 w 2156187"/>
              <a:gd name="connsiteY60" fmla="*/ 1927753 h 2052543"/>
              <a:gd name="connsiteX61" fmla="*/ 1827277 w 2156187"/>
              <a:gd name="connsiteY61" fmla="*/ 2009980 h 2052543"/>
              <a:gd name="connsiteX62" fmla="*/ 1836414 w 2156187"/>
              <a:gd name="connsiteY62" fmla="*/ 1964298 h 2052543"/>
              <a:gd name="connsiteX63" fmla="*/ 1872959 w 2156187"/>
              <a:gd name="connsiteY63" fmla="*/ 1854663 h 2052543"/>
              <a:gd name="connsiteX64" fmla="*/ 1882096 w 2156187"/>
              <a:gd name="connsiteY64" fmla="*/ 1818118 h 2052543"/>
              <a:gd name="connsiteX65" fmla="*/ 1909505 w 2156187"/>
              <a:gd name="connsiteY65" fmla="*/ 1772437 h 2052543"/>
              <a:gd name="connsiteX66" fmla="*/ 1927778 w 2156187"/>
              <a:gd name="connsiteY66" fmla="*/ 1735892 h 2052543"/>
              <a:gd name="connsiteX67" fmla="*/ 1964323 w 2156187"/>
              <a:gd name="connsiteY67" fmla="*/ 1681074 h 2052543"/>
              <a:gd name="connsiteX68" fmla="*/ 1982596 w 2156187"/>
              <a:gd name="connsiteY68" fmla="*/ 1653665 h 2052543"/>
              <a:gd name="connsiteX69" fmla="*/ 2019141 w 2156187"/>
              <a:gd name="connsiteY69" fmla="*/ 1534894 h 2052543"/>
              <a:gd name="connsiteX70" fmla="*/ 2028278 w 2156187"/>
              <a:gd name="connsiteY70" fmla="*/ 1489212 h 2052543"/>
              <a:gd name="connsiteX71" fmla="*/ 2046551 w 2156187"/>
              <a:gd name="connsiteY71" fmla="*/ 1434395 h 2052543"/>
              <a:gd name="connsiteX72" fmla="*/ 2055687 w 2156187"/>
              <a:gd name="connsiteY72" fmla="*/ 1406986 h 2052543"/>
              <a:gd name="connsiteX73" fmla="*/ 2073960 w 2156187"/>
              <a:gd name="connsiteY73" fmla="*/ 1352168 h 2052543"/>
              <a:gd name="connsiteX74" fmla="*/ 2083096 w 2156187"/>
              <a:gd name="connsiteY74" fmla="*/ 1324759 h 2052543"/>
              <a:gd name="connsiteX75" fmla="*/ 2101369 w 2156187"/>
              <a:gd name="connsiteY75" fmla="*/ 1297351 h 2052543"/>
              <a:gd name="connsiteX76" fmla="*/ 2110505 w 2156187"/>
              <a:gd name="connsiteY76" fmla="*/ 1269942 h 2052543"/>
              <a:gd name="connsiteX77" fmla="*/ 2128778 w 2156187"/>
              <a:gd name="connsiteY77" fmla="*/ 1178579 h 2052543"/>
              <a:gd name="connsiteX78" fmla="*/ 2137914 w 2156187"/>
              <a:gd name="connsiteY78" fmla="*/ 1151170 h 2052543"/>
              <a:gd name="connsiteX79" fmla="*/ 2156187 w 2156187"/>
              <a:gd name="connsiteY79" fmla="*/ 1123762 h 2052543"/>
              <a:gd name="connsiteX80" fmla="*/ 2147051 w 2156187"/>
              <a:gd name="connsiteY80" fmla="*/ 895355 h 2052543"/>
              <a:gd name="connsiteX81" fmla="*/ 2137914 w 2156187"/>
              <a:gd name="connsiteY81" fmla="*/ 867946 h 2052543"/>
              <a:gd name="connsiteX82" fmla="*/ 2110505 w 2156187"/>
              <a:gd name="connsiteY82" fmla="*/ 858810 h 2052543"/>
              <a:gd name="connsiteX83" fmla="*/ 2083096 w 2156187"/>
              <a:gd name="connsiteY83" fmla="*/ 831401 h 2052543"/>
              <a:gd name="connsiteX84" fmla="*/ 2046551 w 2156187"/>
              <a:gd name="connsiteY84" fmla="*/ 813128 h 2052543"/>
              <a:gd name="connsiteX85" fmla="*/ 1991732 w 2156187"/>
              <a:gd name="connsiteY85" fmla="*/ 776583 h 2052543"/>
              <a:gd name="connsiteX86" fmla="*/ 1964323 w 2156187"/>
              <a:gd name="connsiteY86" fmla="*/ 758311 h 2052543"/>
              <a:gd name="connsiteX87" fmla="*/ 1955187 w 2156187"/>
              <a:gd name="connsiteY87" fmla="*/ 730902 h 2052543"/>
              <a:gd name="connsiteX88" fmla="*/ 1918641 w 2156187"/>
              <a:gd name="connsiteY88" fmla="*/ 676084 h 2052543"/>
              <a:gd name="connsiteX89" fmla="*/ 1891232 w 2156187"/>
              <a:gd name="connsiteY89" fmla="*/ 621267 h 2052543"/>
              <a:gd name="connsiteX90" fmla="*/ 1854686 w 2156187"/>
              <a:gd name="connsiteY90" fmla="*/ 548177 h 2052543"/>
              <a:gd name="connsiteX91" fmla="*/ 1836414 w 2156187"/>
              <a:gd name="connsiteY91" fmla="*/ 493359 h 2052543"/>
              <a:gd name="connsiteX92" fmla="*/ 1827277 w 2156187"/>
              <a:gd name="connsiteY92" fmla="*/ 465950 h 2052543"/>
              <a:gd name="connsiteX93" fmla="*/ 1818141 w 2156187"/>
              <a:gd name="connsiteY93" fmla="*/ 429405 h 2052543"/>
              <a:gd name="connsiteX94" fmla="*/ 1799868 w 2156187"/>
              <a:gd name="connsiteY94" fmla="*/ 210135 h 2052543"/>
              <a:gd name="connsiteX95" fmla="*/ 1781595 w 2156187"/>
              <a:gd name="connsiteY95" fmla="*/ 155317 h 2052543"/>
              <a:gd name="connsiteX96" fmla="*/ 1754186 w 2156187"/>
              <a:gd name="connsiteY96" fmla="*/ 127908 h 2052543"/>
              <a:gd name="connsiteX97" fmla="*/ 1726777 w 2156187"/>
              <a:gd name="connsiteY97" fmla="*/ 45682 h 2052543"/>
              <a:gd name="connsiteX98" fmla="*/ 1717641 w 2156187"/>
              <a:gd name="connsiteY98" fmla="*/ 18273 h 2052543"/>
              <a:gd name="connsiteX99" fmla="*/ 1690231 w 2156187"/>
              <a:gd name="connsiteY99" fmla="*/ 9137 h 2052543"/>
              <a:gd name="connsiteX100" fmla="*/ 1589731 w 2156187"/>
              <a:gd name="connsiteY100" fmla="*/ 18273 h 2052543"/>
              <a:gd name="connsiteX101" fmla="*/ 1553186 w 2156187"/>
              <a:gd name="connsiteY101" fmla="*/ 27409 h 2052543"/>
              <a:gd name="connsiteX102" fmla="*/ 1525777 w 2156187"/>
              <a:gd name="connsiteY102" fmla="*/ 54818 h 2052543"/>
              <a:gd name="connsiteX103" fmla="*/ 1470958 w 2156187"/>
              <a:gd name="connsiteY103" fmla="*/ 91363 h 2052543"/>
              <a:gd name="connsiteX104" fmla="*/ 1443549 w 2156187"/>
              <a:gd name="connsiteY104" fmla="*/ 109636 h 2052543"/>
              <a:gd name="connsiteX105" fmla="*/ 1388731 w 2156187"/>
              <a:gd name="connsiteY105" fmla="*/ 127908 h 2052543"/>
              <a:gd name="connsiteX106" fmla="*/ 1361322 w 2156187"/>
              <a:gd name="connsiteY106" fmla="*/ 146181 h 2052543"/>
              <a:gd name="connsiteX107" fmla="*/ 1260821 w 2156187"/>
              <a:gd name="connsiteY107" fmla="*/ 137044 h 2052543"/>
              <a:gd name="connsiteX108" fmla="*/ 1160321 w 2156187"/>
              <a:gd name="connsiteY108" fmla="*/ 82227 h 2052543"/>
              <a:gd name="connsiteX109" fmla="*/ 1132912 w 2156187"/>
              <a:gd name="connsiteY109" fmla="*/ 73091 h 2052543"/>
              <a:gd name="connsiteX110" fmla="*/ 1078094 w 2156187"/>
              <a:gd name="connsiteY110" fmla="*/ 27409 h 2052543"/>
              <a:gd name="connsiteX111" fmla="*/ 1023275 w 2156187"/>
              <a:gd name="connsiteY111" fmla="*/ 9137 h 2052543"/>
              <a:gd name="connsiteX112" fmla="*/ 995866 w 2156187"/>
              <a:gd name="connsiteY112" fmla="*/ 0 h 2052543"/>
              <a:gd name="connsiteX113" fmla="*/ 831411 w 2156187"/>
              <a:gd name="connsiteY113" fmla="*/ 9137 h 2052543"/>
              <a:gd name="connsiteX114" fmla="*/ 685229 w 2156187"/>
              <a:gd name="connsiteY114" fmla="*/ 27409 h 2052543"/>
              <a:gd name="connsiteX115" fmla="*/ 676093 w 2156187"/>
              <a:gd name="connsiteY115" fmla="*/ 155317 h 2052543"/>
              <a:gd name="connsiteX116" fmla="*/ 813138 w 2156187"/>
              <a:gd name="connsiteY116" fmla="*/ 182726 h 2052543"/>
              <a:gd name="connsiteX117" fmla="*/ 840548 w 2156187"/>
              <a:gd name="connsiteY117" fmla="*/ 191862 h 2052543"/>
              <a:gd name="connsiteX118" fmla="*/ 877093 w 2156187"/>
              <a:gd name="connsiteY118" fmla="*/ 246680 h 2052543"/>
              <a:gd name="connsiteX119" fmla="*/ 867957 w 2156187"/>
              <a:gd name="connsiteY119" fmla="*/ 292361 h 2052543"/>
              <a:gd name="connsiteX120" fmla="*/ 813138 w 2156187"/>
              <a:gd name="connsiteY120" fmla="*/ 301497 h 2052543"/>
              <a:gd name="connsiteX121" fmla="*/ 703502 w 2156187"/>
              <a:gd name="connsiteY121" fmla="*/ 292361 h 2052543"/>
              <a:gd name="connsiteX122" fmla="*/ 639547 w 2156187"/>
              <a:gd name="connsiteY122" fmla="*/ 274089 h 2052543"/>
              <a:gd name="connsiteX123" fmla="*/ 639547 w 2156187"/>
              <a:gd name="connsiteY123" fmla="*/ 237543 h 2052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2156187" h="2052543">
                <a:moveTo>
                  <a:pt x="639547" y="237543"/>
                </a:moveTo>
                <a:lnTo>
                  <a:pt x="639547" y="237543"/>
                </a:lnTo>
                <a:cubicBezTo>
                  <a:pt x="612138" y="234498"/>
                  <a:pt x="584362" y="233815"/>
                  <a:pt x="557320" y="228407"/>
                </a:cubicBezTo>
                <a:cubicBezTo>
                  <a:pt x="538433" y="224630"/>
                  <a:pt x="502501" y="210135"/>
                  <a:pt x="502501" y="210135"/>
                </a:cubicBezTo>
                <a:cubicBezTo>
                  <a:pt x="484228" y="213180"/>
                  <a:pt x="463877" y="210275"/>
                  <a:pt x="447683" y="219271"/>
                </a:cubicBezTo>
                <a:cubicBezTo>
                  <a:pt x="441684" y="222604"/>
                  <a:pt x="408531" y="273431"/>
                  <a:pt x="402001" y="283225"/>
                </a:cubicBezTo>
                <a:cubicBezTo>
                  <a:pt x="368685" y="383176"/>
                  <a:pt x="421817" y="231788"/>
                  <a:pt x="374592" y="338042"/>
                </a:cubicBezTo>
                <a:cubicBezTo>
                  <a:pt x="366769" y="355643"/>
                  <a:pt x="362410" y="374587"/>
                  <a:pt x="356319" y="392860"/>
                </a:cubicBezTo>
                <a:cubicBezTo>
                  <a:pt x="353274" y="401996"/>
                  <a:pt x="352525" y="412256"/>
                  <a:pt x="347183" y="420269"/>
                </a:cubicBezTo>
                <a:lnTo>
                  <a:pt x="328910" y="447678"/>
                </a:lnTo>
                <a:cubicBezTo>
                  <a:pt x="325865" y="456814"/>
                  <a:pt x="324081" y="466473"/>
                  <a:pt x="319774" y="475086"/>
                </a:cubicBezTo>
                <a:cubicBezTo>
                  <a:pt x="314863" y="484907"/>
                  <a:pt x="303525" y="491703"/>
                  <a:pt x="301501" y="502495"/>
                </a:cubicBezTo>
                <a:cubicBezTo>
                  <a:pt x="294183" y="541522"/>
                  <a:pt x="302469" y="582867"/>
                  <a:pt x="292364" y="621267"/>
                </a:cubicBezTo>
                <a:cubicBezTo>
                  <a:pt x="284059" y="652827"/>
                  <a:pt x="256926" y="680099"/>
                  <a:pt x="228410" y="694357"/>
                </a:cubicBezTo>
                <a:cubicBezTo>
                  <a:pt x="219796" y="698664"/>
                  <a:pt x="210343" y="701157"/>
                  <a:pt x="201000" y="703493"/>
                </a:cubicBezTo>
                <a:cubicBezTo>
                  <a:pt x="185935" y="707259"/>
                  <a:pt x="170384" y="708863"/>
                  <a:pt x="155319" y="712629"/>
                </a:cubicBezTo>
                <a:cubicBezTo>
                  <a:pt x="145976" y="714965"/>
                  <a:pt x="137169" y="719120"/>
                  <a:pt x="127909" y="721766"/>
                </a:cubicBezTo>
                <a:cubicBezTo>
                  <a:pt x="47586" y="744716"/>
                  <a:pt x="129687" y="718128"/>
                  <a:pt x="63955" y="740038"/>
                </a:cubicBezTo>
                <a:cubicBezTo>
                  <a:pt x="60909" y="749174"/>
                  <a:pt x="60160" y="759434"/>
                  <a:pt x="54818" y="767447"/>
                </a:cubicBezTo>
                <a:cubicBezTo>
                  <a:pt x="47651" y="778198"/>
                  <a:pt x="35681" y="784930"/>
                  <a:pt x="27409" y="794856"/>
                </a:cubicBezTo>
                <a:cubicBezTo>
                  <a:pt x="20379" y="803291"/>
                  <a:pt x="15227" y="813129"/>
                  <a:pt x="9136" y="822265"/>
                </a:cubicBezTo>
                <a:cubicBezTo>
                  <a:pt x="6091" y="831401"/>
                  <a:pt x="0" y="840043"/>
                  <a:pt x="0" y="849673"/>
                </a:cubicBezTo>
                <a:cubicBezTo>
                  <a:pt x="0" y="859304"/>
                  <a:pt x="3794" y="869069"/>
                  <a:pt x="9136" y="877082"/>
                </a:cubicBezTo>
                <a:cubicBezTo>
                  <a:pt x="16303" y="887833"/>
                  <a:pt x="25795" y="897324"/>
                  <a:pt x="36546" y="904491"/>
                </a:cubicBezTo>
                <a:cubicBezTo>
                  <a:pt x="44408" y="909732"/>
                  <a:pt x="95630" y="921546"/>
                  <a:pt x="100500" y="922764"/>
                </a:cubicBezTo>
                <a:cubicBezTo>
                  <a:pt x="103546" y="965400"/>
                  <a:pt x="102313" y="1008559"/>
                  <a:pt x="109637" y="1050671"/>
                </a:cubicBezTo>
                <a:cubicBezTo>
                  <a:pt x="124558" y="1136466"/>
                  <a:pt x="133308" y="1116285"/>
                  <a:pt x="164455" y="1178579"/>
                </a:cubicBezTo>
                <a:cubicBezTo>
                  <a:pt x="168762" y="1187193"/>
                  <a:pt x="166071" y="1199972"/>
                  <a:pt x="173591" y="1205988"/>
                </a:cubicBezTo>
                <a:cubicBezTo>
                  <a:pt x="183396" y="1213832"/>
                  <a:pt x="198110" y="1211516"/>
                  <a:pt x="210137" y="1215124"/>
                </a:cubicBezTo>
                <a:cubicBezTo>
                  <a:pt x="228586" y="1220659"/>
                  <a:pt x="264955" y="1233397"/>
                  <a:pt x="264955" y="1233397"/>
                </a:cubicBezTo>
                <a:cubicBezTo>
                  <a:pt x="271046" y="1245579"/>
                  <a:pt x="278921" y="1257021"/>
                  <a:pt x="283228" y="1269942"/>
                </a:cubicBezTo>
                <a:cubicBezTo>
                  <a:pt x="288139" y="1284674"/>
                  <a:pt x="288995" y="1300464"/>
                  <a:pt x="292364" y="1315623"/>
                </a:cubicBezTo>
                <a:cubicBezTo>
                  <a:pt x="294705" y="1326156"/>
                  <a:pt x="304535" y="1367372"/>
                  <a:pt x="310637" y="1379577"/>
                </a:cubicBezTo>
                <a:cubicBezTo>
                  <a:pt x="315548" y="1389398"/>
                  <a:pt x="322819" y="1397850"/>
                  <a:pt x="328910" y="1406986"/>
                </a:cubicBezTo>
                <a:cubicBezTo>
                  <a:pt x="340297" y="1441149"/>
                  <a:pt x="343400" y="1445708"/>
                  <a:pt x="347183" y="1489212"/>
                </a:cubicBezTo>
                <a:cubicBezTo>
                  <a:pt x="351676" y="1540879"/>
                  <a:pt x="351402" y="1592901"/>
                  <a:pt x="356319" y="1644529"/>
                </a:cubicBezTo>
                <a:cubicBezTo>
                  <a:pt x="357509" y="1657029"/>
                  <a:pt x="360509" y="1669533"/>
                  <a:pt x="365455" y="1681074"/>
                </a:cubicBezTo>
                <a:cubicBezTo>
                  <a:pt x="369780" y="1691167"/>
                  <a:pt x="379268" y="1698449"/>
                  <a:pt x="383728" y="1708483"/>
                </a:cubicBezTo>
                <a:cubicBezTo>
                  <a:pt x="391551" y="1726084"/>
                  <a:pt x="383114" y="1759522"/>
                  <a:pt x="402001" y="1763300"/>
                </a:cubicBezTo>
                <a:cubicBezTo>
                  <a:pt x="433398" y="1769580"/>
                  <a:pt x="454125" y="1772972"/>
                  <a:pt x="484228" y="1781573"/>
                </a:cubicBezTo>
                <a:cubicBezTo>
                  <a:pt x="493488" y="1784219"/>
                  <a:pt x="502163" y="1788986"/>
                  <a:pt x="511638" y="1790709"/>
                </a:cubicBezTo>
                <a:cubicBezTo>
                  <a:pt x="535795" y="1795101"/>
                  <a:pt x="560461" y="1796111"/>
                  <a:pt x="584729" y="1799845"/>
                </a:cubicBezTo>
                <a:cubicBezTo>
                  <a:pt x="600077" y="1802206"/>
                  <a:pt x="615184" y="1805936"/>
                  <a:pt x="630411" y="1808982"/>
                </a:cubicBezTo>
                <a:cubicBezTo>
                  <a:pt x="639547" y="1815073"/>
                  <a:pt x="650056" y="1819490"/>
                  <a:pt x="657820" y="1827254"/>
                </a:cubicBezTo>
                <a:cubicBezTo>
                  <a:pt x="665585" y="1835018"/>
                  <a:pt x="667519" y="1847804"/>
                  <a:pt x="676093" y="1854663"/>
                </a:cubicBezTo>
                <a:cubicBezTo>
                  <a:pt x="683613" y="1860679"/>
                  <a:pt x="694366" y="1860754"/>
                  <a:pt x="703502" y="1863799"/>
                </a:cubicBezTo>
                <a:cubicBezTo>
                  <a:pt x="755462" y="1915759"/>
                  <a:pt x="705430" y="1873899"/>
                  <a:pt x="758320" y="1900344"/>
                </a:cubicBezTo>
                <a:cubicBezTo>
                  <a:pt x="829164" y="1935766"/>
                  <a:pt x="744245" y="1904790"/>
                  <a:pt x="813138" y="1927753"/>
                </a:cubicBezTo>
                <a:cubicBezTo>
                  <a:pt x="822275" y="1933844"/>
                  <a:pt x="830514" y="1941566"/>
                  <a:pt x="840548" y="1946026"/>
                </a:cubicBezTo>
                <a:cubicBezTo>
                  <a:pt x="858149" y="1953848"/>
                  <a:pt x="877093" y="1958207"/>
                  <a:pt x="895366" y="1964298"/>
                </a:cubicBezTo>
                <a:cubicBezTo>
                  <a:pt x="934699" y="1977409"/>
                  <a:pt x="913417" y="1971096"/>
                  <a:pt x="959321" y="1982571"/>
                </a:cubicBezTo>
                <a:cubicBezTo>
                  <a:pt x="989775" y="1976480"/>
                  <a:pt x="1021220" y="1954476"/>
                  <a:pt x="1050684" y="1964298"/>
                </a:cubicBezTo>
                <a:cubicBezTo>
                  <a:pt x="1099663" y="1980625"/>
                  <a:pt x="1057627" y="1967872"/>
                  <a:pt x="1123776" y="1982571"/>
                </a:cubicBezTo>
                <a:cubicBezTo>
                  <a:pt x="1158191" y="1990219"/>
                  <a:pt x="1157208" y="1990669"/>
                  <a:pt x="1187730" y="2000843"/>
                </a:cubicBezTo>
                <a:cubicBezTo>
                  <a:pt x="1254730" y="1994752"/>
                  <a:pt x="1322299" y="1993200"/>
                  <a:pt x="1388731" y="1982571"/>
                </a:cubicBezTo>
                <a:cubicBezTo>
                  <a:pt x="1424167" y="1976901"/>
                  <a:pt x="1412655" y="1958977"/>
                  <a:pt x="1425276" y="1936890"/>
                </a:cubicBezTo>
                <a:cubicBezTo>
                  <a:pt x="1432831" y="1923669"/>
                  <a:pt x="1443834" y="1912735"/>
                  <a:pt x="1452685" y="1900344"/>
                </a:cubicBezTo>
                <a:cubicBezTo>
                  <a:pt x="1459067" y="1891409"/>
                  <a:pt x="1463194" y="1880700"/>
                  <a:pt x="1470958" y="1872936"/>
                </a:cubicBezTo>
                <a:cubicBezTo>
                  <a:pt x="1478723" y="1865172"/>
                  <a:pt x="1489231" y="1860754"/>
                  <a:pt x="1498367" y="1854663"/>
                </a:cubicBezTo>
                <a:cubicBezTo>
                  <a:pt x="1598330" y="1863750"/>
                  <a:pt x="1591131" y="1832150"/>
                  <a:pt x="1608004" y="1891208"/>
                </a:cubicBezTo>
                <a:cubicBezTo>
                  <a:pt x="1611453" y="1903281"/>
                  <a:pt x="1614095" y="1915571"/>
                  <a:pt x="1617140" y="1927753"/>
                </a:cubicBezTo>
                <a:cubicBezTo>
                  <a:pt x="1630154" y="2070900"/>
                  <a:pt x="1597205" y="2080001"/>
                  <a:pt x="1827277" y="2009980"/>
                </a:cubicBezTo>
                <a:cubicBezTo>
                  <a:pt x="1842133" y="2005459"/>
                  <a:pt x="1832922" y="1979429"/>
                  <a:pt x="1836414" y="1964298"/>
                </a:cubicBezTo>
                <a:cubicBezTo>
                  <a:pt x="1875433" y="1795214"/>
                  <a:pt x="1833994" y="1958564"/>
                  <a:pt x="1872959" y="1854663"/>
                </a:cubicBezTo>
                <a:cubicBezTo>
                  <a:pt x="1877368" y="1842906"/>
                  <a:pt x="1876996" y="1829592"/>
                  <a:pt x="1882096" y="1818118"/>
                </a:cubicBezTo>
                <a:cubicBezTo>
                  <a:pt x="1889308" y="1801891"/>
                  <a:pt x="1900881" y="1787960"/>
                  <a:pt x="1909505" y="1772437"/>
                </a:cubicBezTo>
                <a:cubicBezTo>
                  <a:pt x="1916119" y="1760531"/>
                  <a:pt x="1920771" y="1747571"/>
                  <a:pt x="1927778" y="1735892"/>
                </a:cubicBezTo>
                <a:cubicBezTo>
                  <a:pt x="1939077" y="1717061"/>
                  <a:pt x="1952141" y="1699347"/>
                  <a:pt x="1964323" y="1681074"/>
                </a:cubicBezTo>
                <a:lnTo>
                  <a:pt x="1982596" y="1653665"/>
                </a:lnTo>
                <a:cubicBezTo>
                  <a:pt x="1997649" y="1608509"/>
                  <a:pt x="2007356" y="1582036"/>
                  <a:pt x="2019141" y="1534894"/>
                </a:cubicBezTo>
                <a:cubicBezTo>
                  <a:pt x="2022907" y="1519829"/>
                  <a:pt x="2024192" y="1504194"/>
                  <a:pt x="2028278" y="1489212"/>
                </a:cubicBezTo>
                <a:cubicBezTo>
                  <a:pt x="2033346" y="1470630"/>
                  <a:pt x="2040460" y="1452667"/>
                  <a:pt x="2046551" y="1434395"/>
                </a:cubicBezTo>
                <a:lnTo>
                  <a:pt x="2055687" y="1406986"/>
                </a:lnTo>
                <a:lnTo>
                  <a:pt x="2073960" y="1352168"/>
                </a:lnTo>
                <a:cubicBezTo>
                  <a:pt x="2077005" y="1343032"/>
                  <a:pt x="2077754" y="1332772"/>
                  <a:pt x="2083096" y="1324759"/>
                </a:cubicBezTo>
                <a:lnTo>
                  <a:pt x="2101369" y="1297351"/>
                </a:lnTo>
                <a:cubicBezTo>
                  <a:pt x="2104414" y="1288215"/>
                  <a:pt x="2108339" y="1279326"/>
                  <a:pt x="2110505" y="1269942"/>
                </a:cubicBezTo>
                <a:cubicBezTo>
                  <a:pt x="2117489" y="1239680"/>
                  <a:pt x="2118957" y="1208043"/>
                  <a:pt x="2128778" y="1178579"/>
                </a:cubicBezTo>
                <a:cubicBezTo>
                  <a:pt x="2131823" y="1169443"/>
                  <a:pt x="2133607" y="1159784"/>
                  <a:pt x="2137914" y="1151170"/>
                </a:cubicBezTo>
                <a:cubicBezTo>
                  <a:pt x="2142825" y="1141349"/>
                  <a:pt x="2150096" y="1132898"/>
                  <a:pt x="2156187" y="1123762"/>
                </a:cubicBezTo>
                <a:cubicBezTo>
                  <a:pt x="2153142" y="1047626"/>
                  <a:pt x="2152480" y="971358"/>
                  <a:pt x="2147051" y="895355"/>
                </a:cubicBezTo>
                <a:cubicBezTo>
                  <a:pt x="2146365" y="885749"/>
                  <a:pt x="2144724" y="874756"/>
                  <a:pt x="2137914" y="867946"/>
                </a:cubicBezTo>
                <a:cubicBezTo>
                  <a:pt x="2131104" y="861136"/>
                  <a:pt x="2119641" y="861855"/>
                  <a:pt x="2110505" y="858810"/>
                </a:cubicBezTo>
                <a:cubicBezTo>
                  <a:pt x="2101369" y="849674"/>
                  <a:pt x="2093610" y="838911"/>
                  <a:pt x="2083096" y="831401"/>
                </a:cubicBezTo>
                <a:cubicBezTo>
                  <a:pt x="2072013" y="823485"/>
                  <a:pt x="2058230" y="820135"/>
                  <a:pt x="2046551" y="813128"/>
                </a:cubicBezTo>
                <a:cubicBezTo>
                  <a:pt x="2027719" y="801829"/>
                  <a:pt x="2010005" y="788765"/>
                  <a:pt x="1991732" y="776583"/>
                </a:cubicBezTo>
                <a:lnTo>
                  <a:pt x="1964323" y="758311"/>
                </a:lnTo>
                <a:cubicBezTo>
                  <a:pt x="1961278" y="749175"/>
                  <a:pt x="1959864" y="739321"/>
                  <a:pt x="1955187" y="730902"/>
                </a:cubicBezTo>
                <a:cubicBezTo>
                  <a:pt x="1944522" y="711705"/>
                  <a:pt x="1918641" y="676084"/>
                  <a:pt x="1918641" y="676084"/>
                </a:cubicBezTo>
                <a:cubicBezTo>
                  <a:pt x="1895678" y="607194"/>
                  <a:pt x="1926654" y="692110"/>
                  <a:pt x="1891232" y="621267"/>
                </a:cubicBezTo>
                <a:cubicBezTo>
                  <a:pt x="1846532" y="531869"/>
                  <a:pt x="1897019" y="611674"/>
                  <a:pt x="1854686" y="548177"/>
                </a:cubicBezTo>
                <a:lnTo>
                  <a:pt x="1836414" y="493359"/>
                </a:lnTo>
                <a:cubicBezTo>
                  <a:pt x="1833369" y="484223"/>
                  <a:pt x="1829613" y="475293"/>
                  <a:pt x="1827277" y="465950"/>
                </a:cubicBezTo>
                <a:lnTo>
                  <a:pt x="1818141" y="429405"/>
                </a:lnTo>
                <a:cubicBezTo>
                  <a:pt x="1815667" y="384882"/>
                  <a:pt x="1815435" y="272401"/>
                  <a:pt x="1799868" y="210135"/>
                </a:cubicBezTo>
                <a:cubicBezTo>
                  <a:pt x="1795196" y="191449"/>
                  <a:pt x="1795215" y="168937"/>
                  <a:pt x="1781595" y="155317"/>
                </a:cubicBezTo>
                <a:lnTo>
                  <a:pt x="1754186" y="127908"/>
                </a:lnTo>
                <a:lnTo>
                  <a:pt x="1726777" y="45682"/>
                </a:lnTo>
                <a:cubicBezTo>
                  <a:pt x="1723732" y="36546"/>
                  <a:pt x="1726777" y="21318"/>
                  <a:pt x="1717641" y="18273"/>
                </a:cubicBezTo>
                <a:lnTo>
                  <a:pt x="1690231" y="9137"/>
                </a:lnTo>
                <a:cubicBezTo>
                  <a:pt x="1656731" y="12182"/>
                  <a:pt x="1623074" y="13827"/>
                  <a:pt x="1589731" y="18273"/>
                </a:cubicBezTo>
                <a:cubicBezTo>
                  <a:pt x="1577285" y="19932"/>
                  <a:pt x="1564088" y="21179"/>
                  <a:pt x="1553186" y="27409"/>
                </a:cubicBezTo>
                <a:cubicBezTo>
                  <a:pt x="1541968" y="33819"/>
                  <a:pt x="1535976" y="46886"/>
                  <a:pt x="1525777" y="54818"/>
                </a:cubicBezTo>
                <a:cubicBezTo>
                  <a:pt x="1508442" y="68301"/>
                  <a:pt x="1489231" y="79181"/>
                  <a:pt x="1470958" y="91363"/>
                </a:cubicBezTo>
                <a:cubicBezTo>
                  <a:pt x="1461822" y="97454"/>
                  <a:pt x="1453966" y="106164"/>
                  <a:pt x="1443549" y="109636"/>
                </a:cubicBezTo>
                <a:lnTo>
                  <a:pt x="1388731" y="127908"/>
                </a:lnTo>
                <a:cubicBezTo>
                  <a:pt x="1379595" y="133999"/>
                  <a:pt x="1372275" y="145399"/>
                  <a:pt x="1361322" y="146181"/>
                </a:cubicBezTo>
                <a:cubicBezTo>
                  <a:pt x="1327769" y="148578"/>
                  <a:pt x="1293352" y="145605"/>
                  <a:pt x="1260821" y="137044"/>
                </a:cubicBezTo>
                <a:cubicBezTo>
                  <a:pt x="1173408" y="114041"/>
                  <a:pt x="1212209" y="108170"/>
                  <a:pt x="1160321" y="82227"/>
                </a:cubicBezTo>
                <a:cubicBezTo>
                  <a:pt x="1151707" y="77920"/>
                  <a:pt x="1142048" y="76136"/>
                  <a:pt x="1132912" y="73091"/>
                </a:cubicBezTo>
                <a:cubicBezTo>
                  <a:pt x="1115701" y="55880"/>
                  <a:pt x="1100989" y="37584"/>
                  <a:pt x="1078094" y="27409"/>
                </a:cubicBezTo>
                <a:cubicBezTo>
                  <a:pt x="1060493" y="19586"/>
                  <a:pt x="1041548" y="15228"/>
                  <a:pt x="1023275" y="9137"/>
                </a:cubicBezTo>
                <a:lnTo>
                  <a:pt x="995866" y="0"/>
                </a:lnTo>
                <a:lnTo>
                  <a:pt x="831411" y="9137"/>
                </a:lnTo>
                <a:cubicBezTo>
                  <a:pt x="708959" y="17037"/>
                  <a:pt x="748872" y="6196"/>
                  <a:pt x="685229" y="27409"/>
                </a:cubicBezTo>
                <a:cubicBezTo>
                  <a:pt x="672608" y="65272"/>
                  <a:pt x="647465" y="114420"/>
                  <a:pt x="676093" y="155317"/>
                </a:cubicBezTo>
                <a:cubicBezTo>
                  <a:pt x="689753" y="174831"/>
                  <a:pt x="808155" y="182172"/>
                  <a:pt x="813138" y="182726"/>
                </a:cubicBezTo>
                <a:cubicBezTo>
                  <a:pt x="822275" y="185771"/>
                  <a:pt x="833738" y="185052"/>
                  <a:pt x="840548" y="191862"/>
                </a:cubicBezTo>
                <a:cubicBezTo>
                  <a:pt x="856077" y="207391"/>
                  <a:pt x="877093" y="246680"/>
                  <a:pt x="877093" y="246680"/>
                </a:cubicBezTo>
                <a:cubicBezTo>
                  <a:pt x="874048" y="261907"/>
                  <a:pt x="879747" y="282255"/>
                  <a:pt x="867957" y="292361"/>
                </a:cubicBezTo>
                <a:cubicBezTo>
                  <a:pt x="853892" y="304417"/>
                  <a:pt x="831663" y="301497"/>
                  <a:pt x="813138" y="301497"/>
                </a:cubicBezTo>
                <a:cubicBezTo>
                  <a:pt x="776466" y="301497"/>
                  <a:pt x="740047" y="295406"/>
                  <a:pt x="703502" y="292361"/>
                </a:cubicBezTo>
                <a:cubicBezTo>
                  <a:pt x="698629" y="291143"/>
                  <a:pt x="647411" y="279332"/>
                  <a:pt x="639547" y="274089"/>
                </a:cubicBezTo>
                <a:cubicBezTo>
                  <a:pt x="637013" y="272400"/>
                  <a:pt x="639547" y="243634"/>
                  <a:pt x="639547" y="237543"/>
                </a:cubicBezTo>
                <a:close/>
              </a:path>
            </a:pathLst>
          </a:custGeom>
          <a:noFill/>
          <a:ln w="19050" cmpd="sng">
            <a:solidFill>
              <a:srgbClr val="FFFF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245" name="ZoneTexte 211">
            <a:extLst>
              <a:ext uri="{FF2B5EF4-FFF2-40B4-BE49-F238E27FC236}">
                <a16:creationId xmlns:a16="http://schemas.microsoft.com/office/drawing/2014/main" id="{59D11987-9BCA-8F49-AFF7-C8DA5768ABD5}"/>
              </a:ext>
            </a:extLst>
          </p:cNvPr>
          <p:cNvSpPr txBox="1"/>
          <p:nvPr/>
        </p:nvSpPr>
        <p:spPr>
          <a:xfrm>
            <a:off x="5296733" y="16077481"/>
            <a:ext cx="325730" cy="215444"/>
          </a:xfrm>
          <a:prstGeom prst="rect">
            <a:avLst/>
          </a:prstGeom>
          <a:noFill/>
        </p:spPr>
        <p:txBody>
          <a:bodyPr wrap="square" rtlCol="0">
            <a:spAutoFit/>
          </a:bodyPr>
          <a:lstStyle/>
          <a:p>
            <a:r>
              <a:rPr lang="fr-FR" sz="800" b="1" dirty="0">
                <a:solidFill>
                  <a:srgbClr val="FF0000"/>
                </a:solidFill>
                <a:latin typeface="Arial" panose="020B0604020202020204" pitchFamily="34" charset="0"/>
                <a:cs typeface="Arial" panose="020B0604020202020204" pitchFamily="34" charset="0"/>
              </a:rPr>
              <a:t>FC</a:t>
            </a:r>
          </a:p>
        </p:txBody>
      </p:sp>
      <p:sp>
        <p:nvSpPr>
          <p:cNvPr id="246" name="Ellipse 17">
            <a:extLst>
              <a:ext uri="{FF2B5EF4-FFF2-40B4-BE49-F238E27FC236}">
                <a16:creationId xmlns:a16="http://schemas.microsoft.com/office/drawing/2014/main" id="{97FA320D-DED1-3A4E-B0DC-97E44B36D325}"/>
              </a:ext>
            </a:extLst>
          </p:cNvPr>
          <p:cNvSpPr/>
          <p:nvPr/>
        </p:nvSpPr>
        <p:spPr>
          <a:xfrm>
            <a:off x="5091553" y="16322347"/>
            <a:ext cx="346373" cy="238547"/>
          </a:xfrm>
          <a:prstGeom prst="ellipse">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247" name="Ellipse 212">
            <a:extLst>
              <a:ext uri="{FF2B5EF4-FFF2-40B4-BE49-F238E27FC236}">
                <a16:creationId xmlns:a16="http://schemas.microsoft.com/office/drawing/2014/main" id="{845FD6AA-5C73-7D41-853E-80048AC55026}"/>
              </a:ext>
            </a:extLst>
          </p:cNvPr>
          <p:cNvSpPr/>
          <p:nvPr/>
        </p:nvSpPr>
        <p:spPr>
          <a:xfrm>
            <a:off x="6289267" y="15614192"/>
            <a:ext cx="233522" cy="238547"/>
          </a:xfrm>
          <a:prstGeom prst="ellipse">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248" name="Ellipse 214">
            <a:extLst>
              <a:ext uri="{FF2B5EF4-FFF2-40B4-BE49-F238E27FC236}">
                <a16:creationId xmlns:a16="http://schemas.microsoft.com/office/drawing/2014/main" id="{AD7CF4EA-637D-5A4E-BD0C-ADE5198A553F}"/>
              </a:ext>
            </a:extLst>
          </p:cNvPr>
          <p:cNvSpPr/>
          <p:nvPr/>
        </p:nvSpPr>
        <p:spPr>
          <a:xfrm>
            <a:off x="4723602" y="15202143"/>
            <a:ext cx="233522" cy="238547"/>
          </a:xfrm>
          <a:prstGeom prst="ellipse">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249" name="Ellipse 217">
            <a:extLst>
              <a:ext uri="{FF2B5EF4-FFF2-40B4-BE49-F238E27FC236}">
                <a16:creationId xmlns:a16="http://schemas.microsoft.com/office/drawing/2014/main" id="{628B63E6-C7F1-0B45-AAC0-ED454A5508D8}"/>
              </a:ext>
            </a:extLst>
          </p:cNvPr>
          <p:cNvSpPr/>
          <p:nvPr/>
        </p:nvSpPr>
        <p:spPr>
          <a:xfrm>
            <a:off x="5887274" y="15661908"/>
            <a:ext cx="233522" cy="238547"/>
          </a:xfrm>
          <a:prstGeom prst="ellipse">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250" name="ZoneTexte 219">
            <a:extLst>
              <a:ext uri="{FF2B5EF4-FFF2-40B4-BE49-F238E27FC236}">
                <a16:creationId xmlns:a16="http://schemas.microsoft.com/office/drawing/2014/main" id="{C9215AF2-AC90-9A45-B537-D7E661EB80E5}"/>
              </a:ext>
            </a:extLst>
          </p:cNvPr>
          <p:cNvSpPr txBox="1"/>
          <p:nvPr/>
        </p:nvSpPr>
        <p:spPr>
          <a:xfrm>
            <a:off x="5317356" y="15393456"/>
            <a:ext cx="338554" cy="215444"/>
          </a:xfrm>
          <a:prstGeom prst="rect">
            <a:avLst/>
          </a:prstGeom>
          <a:noFill/>
        </p:spPr>
        <p:txBody>
          <a:bodyPr wrap="square" rtlCol="0">
            <a:spAutoFit/>
          </a:bodyPr>
          <a:lstStyle/>
          <a:p>
            <a:r>
              <a:rPr lang="fr-FR" sz="800" b="1" dirty="0">
                <a:solidFill>
                  <a:srgbClr val="FF0000"/>
                </a:solidFill>
                <a:latin typeface="Arial" panose="020B0604020202020204" pitchFamily="34" charset="0"/>
                <a:cs typeface="Arial" panose="020B0604020202020204" pitchFamily="34" charset="0"/>
              </a:rPr>
              <a:t>GC</a:t>
            </a:r>
          </a:p>
        </p:txBody>
      </p:sp>
      <p:sp>
        <p:nvSpPr>
          <p:cNvPr id="251" name="ZoneTexte 220">
            <a:extLst>
              <a:ext uri="{FF2B5EF4-FFF2-40B4-BE49-F238E27FC236}">
                <a16:creationId xmlns:a16="http://schemas.microsoft.com/office/drawing/2014/main" id="{D024B9B2-B9AB-A542-B4C1-AA8E6408B31A}"/>
              </a:ext>
            </a:extLst>
          </p:cNvPr>
          <p:cNvSpPr txBox="1"/>
          <p:nvPr/>
        </p:nvSpPr>
        <p:spPr>
          <a:xfrm>
            <a:off x="5288437" y="16534265"/>
            <a:ext cx="402674" cy="215444"/>
          </a:xfrm>
          <a:prstGeom prst="rect">
            <a:avLst/>
          </a:prstGeom>
          <a:noFill/>
        </p:spPr>
        <p:txBody>
          <a:bodyPr wrap="square" rtlCol="0">
            <a:spAutoFit/>
          </a:bodyPr>
          <a:lstStyle/>
          <a:p>
            <a:r>
              <a:rPr lang="fr-FR" sz="800" b="1" dirty="0">
                <a:solidFill>
                  <a:srgbClr val="FF0000"/>
                </a:solidFill>
                <a:latin typeface="Arial" panose="020B0604020202020204" pitchFamily="34" charset="0"/>
                <a:cs typeface="Arial" panose="020B0604020202020204" pitchFamily="34" charset="0"/>
              </a:rPr>
              <a:t>DFC</a:t>
            </a:r>
          </a:p>
        </p:txBody>
      </p:sp>
      <p:cxnSp>
        <p:nvCxnSpPr>
          <p:cNvPr id="252" name="Connecteur droit avec flèche 221">
            <a:extLst>
              <a:ext uri="{FF2B5EF4-FFF2-40B4-BE49-F238E27FC236}">
                <a16:creationId xmlns:a16="http://schemas.microsoft.com/office/drawing/2014/main" id="{77E8D797-8839-2A43-A2B1-B88FA9633F9C}"/>
              </a:ext>
            </a:extLst>
          </p:cNvPr>
          <p:cNvCxnSpPr>
            <a:cxnSpLocks/>
          </p:cNvCxnSpPr>
          <p:nvPr/>
        </p:nvCxnSpPr>
        <p:spPr>
          <a:xfrm flipH="1" flipV="1">
            <a:off x="6085630" y="15913006"/>
            <a:ext cx="70331" cy="173500"/>
          </a:xfrm>
          <a:prstGeom prst="straightConnector1">
            <a:avLst/>
          </a:prstGeom>
          <a:ln w="19050" cmpd="sng">
            <a:solidFill>
              <a:srgbClr val="FFFF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53" name="Connecteur droit avec flèche 222">
            <a:extLst>
              <a:ext uri="{FF2B5EF4-FFF2-40B4-BE49-F238E27FC236}">
                <a16:creationId xmlns:a16="http://schemas.microsoft.com/office/drawing/2014/main" id="{5FFDA4E2-F0DB-914B-A054-6912E6F3D2C9}"/>
              </a:ext>
            </a:extLst>
          </p:cNvPr>
          <p:cNvCxnSpPr>
            <a:cxnSpLocks/>
          </p:cNvCxnSpPr>
          <p:nvPr/>
        </p:nvCxnSpPr>
        <p:spPr>
          <a:xfrm flipH="1" flipV="1">
            <a:off x="6514341" y="15851531"/>
            <a:ext cx="70331" cy="173500"/>
          </a:xfrm>
          <a:prstGeom prst="straightConnector1">
            <a:avLst/>
          </a:prstGeom>
          <a:ln w="19050" cmpd="sng">
            <a:solidFill>
              <a:srgbClr val="FFFF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54" name="Connecteur droit avec flèche 223">
            <a:extLst>
              <a:ext uri="{FF2B5EF4-FFF2-40B4-BE49-F238E27FC236}">
                <a16:creationId xmlns:a16="http://schemas.microsoft.com/office/drawing/2014/main" id="{77D03421-338E-DF47-A3DE-AC536BDF128C}"/>
              </a:ext>
            </a:extLst>
          </p:cNvPr>
          <p:cNvCxnSpPr>
            <a:cxnSpLocks/>
          </p:cNvCxnSpPr>
          <p:nvPr/>
        </p:nvCxnSpPr>
        <p:spPr>
          <a:xfrm flipV="1">
            <a:off x="4960028" y="16560894"/>
            <a:ext cx="120441" cy="138692"/>
          </a:xfrm>
          <a:prstGeom prst="straightConnector1">
            <a:avLst/>
          </a:prstGeom>
          <a:ln w="19050" cmpd="sng">
            <a:solidFill>
              <a:srgbClr val="FFFF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55" name="Connecteur droit avec flèche 224">
            <a:extLst>
              <a:ext uri="{FF2B5EF4-FFF2-40B4-BE49-F238E27FC236}">
                <a16:creationId xmlns:a16="http://schemas.microsoft.com/office/drawing/2014/main" id="{0FD75F05-9771-7944-BE47-0B26B7F29F23}"/>
              </a:ext>
            </a:extLst>
          </p:cNvPr>
          <p:cNvCxnSpPr>
            <a:cxnSpLocks/>
          </p:cNvCxnSpPr>
          <p:nvPr/>
        </p:nvCxnSpPr>
        <p:spPr>
          <a:xfrm flipV="1">
            <a:off x="4590327" y="15442426"/>
            <a:ext cx="127033" cy="173500"/>
          </a:xfrm>
          <a:prstGeom prst="straightConnector1">
            <a:avLst/>
          </a:prstGeom>
          <a:ln w="19050" cmpd="sng">
            <a:solidFill>
              <a:srgbClr val="FFFF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56" name="Connecteur droit avec flèche 225">
            <a:extLst>
              <a:ext uri="{FF2B5EF4-FFF2-40B4-BE49-F238E27FC236}">
                <a16:creationId xmlns:a16="http://schemas.microsoft.com/office/drawing/2014/main" id="{8C1661F3-7B2F-0148-BAD3-1ED2B2932DDB}"/>
              </a:ext>
            </a:extLst>
          </p:cNvPr>
          <p:cNvCxnSpPr/>
          <p:nvPr/>
        </p:nvCxnSpPr>
        <p:spPr>
          <a:xfrm flipV="1">
            <a:off x="4609705" y="14354958"/>
            <a:ext cx="127033" cy="173500"/>
          </a:xfrm>
          <a:prstGeom prst="straightConnector1">
            <a:avLst/>
          </a:prstGeom>
          <a:ln w="19050" cmpd="sng">
            <a:solidFill>
              <a:srgbClr val="FFFFFF"/>
            </a:solidFill>
            <a:tailEnd type="arrow"/>
          </a:ln>
          <a:effectLst/>
        </p:spPr>
        <p:style>
          <a:lnRef idx="2">
            <a:schemeClr val="accent1"/>
          </a:lnRef>
          <a:fillRef idx="0">
            <a:schemeClr val="accent1"/>
          </a:fillRef>
          <a:effectRef idx="1">
            <a:schemeClr val="accent1"/>
          </a:effectRef>
          <a:fontRef idx="minor">
            <a:schemeClr val="tx1"/>
          </a:fontRef>
        </p:style>
      </p:cxnSp>
      <p:sp>
        <p:nvSpPr>
          <p:cNvPr id="257" name="Ellipse 232">
            <a:extLst>
              <a:ext uri="{FF2B5EF4-FFF2-40B4-BE49-F238E27FC236}">
                <a16:creationId xmlns:a16="http://schemas.microsoft.com/office/drawing/2014/main" id="{D57BA322-4F26-AE46-869A-F73BE5C77878}"/>
              </a:ext>
            </a:extLst>
          </p:cNvPr>
          <p:cNvSpPr/>
          <p:nvPr/>
        </p:nvSpPr>
        <p:spPr>
          <a:xfrm>
            <a:off x="5644481" y="16203073"/>
            <a:ext cx="233522" cy="238547"/>
          </a:xfrm>
          <a:prstGeom prst="ellipse">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cxnSp>
        <p:nvCxnSpPr>
          <p:cNvPr id="258" name="Connecteur droit avec flèche 234">
            <a:extLst>
              <a:ext uri="{FF2B5EF4-FFF2-40B4-BE49-F238E27FC236}">
                <a16:creationId xmlns:a16="http://schemas.microsoft.com/office/drawing/2014/main" id="{436901E0-E9F6-4C47-9C4C-54C4CF1239C1}"/>
              </a:ext>
            </a:extLst>
          </p:cNvPr>
          <p:cNvCxnSpPr>
            <a:cxnSpLocks/>
          </p:cNvCxnSpPr>
          <p:nvPr/>
        </p:nvCxnSpPr>
        <p:spPr>
          <a:xfrm flipH="1" flipV="1">
            <a:off x="5877535" y="16400436"/>
            <a:ext cx="136049" cy="132556"/>
          </a:xfrm>
          <a:prstGeom prst="straightConnector1">
            <a:avLst/>
          </a:prstGeom>
          <a:ln w="19050" cmpd="sng">
            <a:solidFill>
              <a:srgbClr val="FFFF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60" name="Connecteur droit 209">
            <a:extLst>
              <a:ext uri="{FF2B5EF4-FFF2-40B4-BE49-F238E27FC236}">
                <a16:creationId xmlns:a16="http://schemas.microsoft.com/office/drawing/2014/main" id="{8B62B52A-70F7-9C4F-AA08-88C767940DB2}"/>
              </a:ext>
            </a:extLst>
          </p:cNvPr>
          <p:cNvCxnSpPr/>
          <p:nvPr/>
        </p:nvCxnSpPr>
        <p:spPr>
          <a:xfrm>
            <a:off x="4221406" y="14630224"/>
            <a:ext cx="261415" cy="0"/>
          </a:xfrm>
          <a:prstGeom prst="line">
            <a:avLst/>
          </a:prstGeom>
          <a:ln w="12700"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61" name="Connecteur droit 210">
            <a:extLst>
              <a:ext uri="{FF2B5EF4-FFF2-40B4-BE49-F238E27FC236}">
                <a16:creationId xmlns:a16="http://schemas.microsoft.com/office/drawing/2014/main" id="{7D6437BA-7FA1-0347-B6DF-AEEF021E7123}"/>
              </a:ext>
            </a:extLst>
          </p:cNvPr>
          <p:cNvCxnSpPr>
            <a:cxnSpLocks/>
          </p:cNvCxnSpPr>
          <p:nvPr/>
        </p:nvCxnSpPr>
        <p:spPr>
          <a:xfrm>
            <a:off x="4182039" y="17212980"/>
            <a:ext cx="261415" cy="0"/>
          </a:xfrm>
          <a:prstGeom prst="line">
            <a:avLst/>
          </a:prstGeom>
          <a:ln w="127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262" name="ZoneTexte 69">
            <a:extLst>
              <a:ext uri="{FF2B5EF4-FFF2-40B4-BE49-F238E27FC236}">
                <a16:creationId xmlns:a16="http://schemas.microsoft.com/office/drawing/2014/main" id="{E6F6E174-A821-CB43-B101-90DF66F07179}"/>
              </a:ext>
            </a:extLst>
          </p:cNvPr>
          <p:cNvSpPr txBox="1"/>
          <p:nvPr/>
        </p:nvSpPr>
        <p:spPr>
          <a:xfrm>
            <a:off x="482189" y="17899973"/>
            <a:ext cx="17315500" cy="600164"/>
          </a:xfrm>
          <a:prstGeom prst="rect">
            <a:avLst/>
          </a:prstGeom>
          <a:noFill/>
          <a:ln w="76200">
            <a:solidFill>
              <a:srgbClr val="0070C0"/>
            </a:solidFill>
          </a:ln>
        </p:spPr>
        <p:txBody>
          <a:bodyPr wrap="square" rtlCol="0">
            <a:spAutoFit/>
          </a:bodyPr>
          <a:lstStyle/>
          <a:p>
            <a:pPr lvl="0" algn="ctr"/>
            <a:r>
              <a:rPr lang="en-US" sz="3300" b="1" dirty="0">
                <a:solidFill>
                  <a:schemeClr val="bg1"/>
                </a:solidFill>
                <a:latin typeface="Times New Roman" panose="02020603050405020304" pitchFamily="18" charset="0"/>
                <a:cs typeface="Times New Roman" panose="02020603050405020304" pitchFamily="18" charset="0"/>
              </a:rPr>
              <a:t>TFIP11 binds snRNAs, </a:t>
            </a:r>
            <a:r>
              <a:rPr lang="en-US" sz="3300" b="1" dirty="0" err="1">
                <a:solidFill>
                  <a:schemeClr val="bg1"/>
                </a:solidFill>
                <a:latin typeface="Times New Roman" panose="02020603050405020304" pitchFamily="18" charset="0"/>
                <a:cs typeface="Times New Roman" panose="02020603050405020304" pitchFamily="18" charset="0"/>
              </a:rPr>
              <a:t>scaRNAs</a:t>
            </a:r>
            <a:r>
              <a:rPr lang="en-US" sz="3300" b="1" dirty="0">
                <a:solidFill>
                  <a:schemeClr val="bg1"/>
                </a:solidFill>
                <a:latin typeface="Times New Roman" panose="02020603050405020304" pitchFamily="18" charset="0"/>
                <a:cs typeface="Times New Roman" panose="02020603050405020304" pitchFamily="18" charset="0"/>
              </a:rPr>
              <a:t> and snoRNAs and shares common targets with coilin</a:t>
            </a:r>
          </a:p>
        </p:txBody>
      </p:sp>
      <p:sp>
        <p:nvSpPr>
          <p:cNvPr id="343" name="ZoneTexte 108">
            <a:extLst>
              <a:ext uri="{FF2B5EF4-FFF2-40B4-BE49-F238E27FC236}">
                <a16:creationId xmlns:a16="http://schemas.microsoft.com/office/drawing/2014/main" id="{CEF5C594-36F7-5E4B-9397-ECBFC808950B}"/>
              </a:ext>
            </a:extLst>
          </p:cNvPr>
          <p:cNvSpPr txBox="1"/>
          <p:nvPr/>
        </p:nvSpPr>
        <p:spPr>
          <a:xfrm>
            <a:off x="2480059" y="13289894"/>
            <a:ext cx="1436623" cy="307777"/>
          </a:xfrm>
          <a:prstGeom prst="rect">
            <a:avLst/>
          </a:prstGeom>
          <a:solidFill>
            <a:schemeClr val="tx1"/>
          </a:solidFill>
        </p:spPr>
        <p:txBody>
          <a:bodyPr wrap="square" rtlCol="0">
            <a:spAutoFit/>
          </a:bodyPr>
          <a:lstStyle/>
          <a:p>
            <a:pPr algn="ctr"/>
            <a:r>
              <a:rPr lang="fr-FR" sz="1400" dirty="0" err="1">
                <a:solidFill>
                  <a:schemeClr val="bg1"/>
                </a:solidFill>
                <a:latin typeface="Arial" panose="020B0604020202020204" pitchFamily="34" charset="0"/>
                <a:cs typeface="Arial" panose="020B0604020202020204" pitchFamily="34" charset="0"/>
              </a:rPr>
              <a:t>Merge</a:t>
            </a:r>
            <a:r>
              <a:rPr lang="fr-FR" sz="1400" dirty="0">
                <a:solidFill>
                  <a:schemeClr val="bg1"/>
                </a:solidFill>
                <a:latin typeface="Arial" panose="020B0604020202020204" pitchFamily="34" charset="0"/>
                <a:cs typeface="Arial" panose="020B0604020202020204" pitchFamily="34" charset="0"/>
              </a:rPr>
              <a:t> </a:t>
            </a:r>
            <a:r>
              <a:rPr lang="fr-FR" sz="1400" dirty="0">
                <a:solidFill>
                  <a:srgbClr val="0000FF"/>
                </a:solidFill>
                <a:latin typeface="Arial" panose="020B0604020202020204" pitchFamily="34" charset="0"/>
                <a:cs typeface="Arial" panose="020B0604020202020204" pitchFamily="34" charset="0"/>
              </a:rPr>
              <a:t>DAPI</a:t>
            </a:r>
          </a:p>
        </p:txBody>
      </p:sp>
      <p:sp>
        <p:nvSpPr>
          <p:cNvPr id="344" name="ZoneTexte 108">
            <a:extLst>
              <a:ext uri="{FF2B5EF4-FFF2-40B4-BE49-F238E27FC236}">
                <a16:creationId xmlns:a16="http://schemas.microsoft.com/office/drawing/2014/main" id="{196BD8A1-BDB4-E14F-B417-BF2B142224CB}"/>
              </a:ext>
            </a:extLst>
          </p:cNvPr>
          <p:cNvSpPr txBox="1"/>
          <p:nvPr/>
        </p:nvSpPr>
        <p:spPr>
          <a:xfrm>
            <a:off x="2480059" y="14653213"/>
            <a:ext cx="1436623" cy="307777"/>
          </a:xfrm>
          <a:prstGeom prst="rect">
            <a:avLst/>
          </a:prstGeom>
          <a:solidFill>
            <a:schemeClr val="tx1"/>
          </a:solidFill>
        </p:spPr>
        <p:txBody>
          <a:bodyPr wrap="square" rtlCol="0">
            <a:spAutoFit/>
          </a:bodyPr>
          <a:lstStyle/>
          <a:p>
            <a:pPr algn="ctr"/>
            <a:r>
              <a:rPr lang="fr-FR" sz="1400" dirty="0" err="1">
                <a:solidFill>
                  <a:schemeClr val="bg1"/>
                </a:solidFill>
                <a:latin typeface="Arial" panose="020B0604020202020204" pitchFamily="34" charset="0"/>
                <a:cs typeface="Arial" panose="020B0604020202020204" pitchFamily="34" charset="0"/>
              </a:rPr>
              <a:t>Merge</a:t>
            </a:r>
            <a:r>
              <a:rPr lang="fr-FR" sz="1400" dirty="0">
                <a:solidFill>
                  <a:schemeClr val="bg1"/>
                </a:solidFill>
                <a:latin typeface="Arial" panose="020B0604020202020204" pitchFamily="34" charset="0"/>
                <a:cs typeface="Arial" panose="020B0604020202020204" pitchFamily="34" charset="0"/>
              </a:rPr>
              <a:t> </a:t>
            </a:r>
            <a:r>
              <a:rPr lang="fr-FR" sz="1400" dirty="0">
                <a:solidFill>
                  <a:srgbClr val="0000FF"/>
                </a:solidFill>
                <a:latin typeface="Arial" panose="020B0604020202020204" pitchFamily="34" charset="0"/>
                <a:cs typeface="Arial" panose="020B0604020202020204" pitchFamily="34" charset="0"/>
              </a:rPr>
              <a:t>DAPI</a:t>
            </a:r>
          </a:p>
        </p:txBody>
      </p:sp>
      <p:sp>
        <p:nvSpPr>
          <p:cNvPr id="345" name="ZoneTexte 108">
            <a:extLst>
              <a:ext uri="{FF2B5EF4-FFF2-40B4-BE49-F238E27FC236}">
                <a16:creationId xmlns:a16="http://schemas.microsoft.com/office/drawing/2014/main" id="{AFC99553-F785-C243-B5FF-9F516D8B1176}"/>
              </a:ext>
            </a:extLst>
          </p:cNvPr>
          <p:cNvSpPr txBox="1"/>
          <p:nvPr/>
        </p:nvSpPr>
        <p:spPr>
          <a:xfrm>
            <a:off x="2480059" y="15968816"/>
            <a:ext cx="1436623" cy="307777"/>
          </a:xfrm>
          <a:prstGeom prst="rect">
            <a:avLst/>
          </a:prstGeom>
          <a:solidFill>
            <a:schemeClr val="tx1"/>
          </a:solidFill>
        </p:spPr>
        <p:txBody>
          <a:bodyPr wrap="square" rtlCol="0">
            <a:spAutoFit/>
          </a:bodyPr>
          <a:lstStyle/>
          <a:p>
            <a:pPr algn="ctr"/>
            <a:r>
              <a:rPr lang="fr-FR" sz="1400" dirty="0" err="1">
                <a:solidFill>
                  <a:schemeClr val="bg1"/>
                </a:solidFill>
                <a:latin typeface="Arial" panose="020B0604020202020204" pitchFamily="34" charset="0"/>
                <a:cs typeface="Arial" panose="020B0604020202020204" pitchFamily="34" charset="0"/>
              </a:rPr>
              <a:t>Merge</a:t>
            </a:r>
            <a:r>
              <a:rPr lang="fr-FR" sz="1400" dirty="0">
                <a:solidFill>
                  <a:schemeClr val="bg1"/>
                </a:solidFill>
                <a:latin typeface="Arial" panose="020B0604020202020204" pitchFamily="34" charset="0"/>
                <a:cs typeface="Arial" panose="020B0604020202020204" pitchFamily="34" charset="0"/>
              </a:rPr>
              <a:t> </a:t>
            </a:r>
            <a:r>
              <a:rPr lang="fr-FR" sz="1400" dirty="0">
                <a:solidFill>
                  <a:srgbClr val="0000FF"/>
                </a:solidFill>
                <a:latin typeface="Arial" panose="020B0604020202020204" pitchFamily="34" charset="0"/>
                <a:cs typeface="Arial" panose="020B0604020202020204" pitchFamily="34" charset="0"/>
              </a:rPr>
              <a:t>DAPI</a:t>
            </a:r>
          </a:p>
        </p:txBody>
      </p:sp>
      <p:pic>
        <p:nvPicPr>
          <p:cNvPr id="47" name="Picture 46" descr="Diagram, schematic&#10;&#10;Description automatically generated">
            <a:extLst>
              <a:ext uri="{FF2B5EF4-FFF2-40B4-BE49-F238E27FC236}">
                <a16:creationId xmlns:a16="http://schemas.microsoft.com/office/drawing/2014/main" id="{6863058E-0779-DD46-A884-7DABD9178392}"/>
              </a:ext>
            </a:extLst>
          </p:cNvPr>
          <p:cNvPicPr>
            <a:picLocks noChangeAspect="1"/>
          </p:cNvPicPr>
          <p:nvPr/>
        </p:nvPicPr>
        <p:blipFill rotWithShape="1">
          <a:blip r:embed="rId32">
            <a:extLst>
              <a:ext uri="{28A0092B-C50C-407E-A947-70E740481C1C}">
                <a14:useLocalDpi xmlns:a14="http://schemas.microsoft.com/office/drawing/2010/main" val="0"/>
              </a:ext>
            </a:extLst>
          </a:blip>
          <a:srcRect l="35305" t="23848" r="45301" b="58676"/>
          <a:stretch/>
        </p:blipFill>
        <p:spPr>
          <a:xfrm>
            <a:off x="7012377" y="12066548"/>
            <a:ext cx="2211838" cy="2415409"/>
          </a:xfrm>
          <a:prstGeom prst="rect">
            <a:avLst/>
          </a:prstGeom>
        </p:spPr>
      </p:pic>
      <p:pic>
        <p:nvPicPr>
          <p:cNvPr id="347" name="Picture 346" descr="Diagram, schematic&#10;&#10;Description automatically generated">
            <a:extLst>
              <a:ext uri="{FF2B5EF4-FFF2-40B4-BE49-F238E27FC236}">
                <a16:creationId xmlns:a16="http://schemas.microsoft.com/office/drawing/2014/main" id="{F6B535C1-3C37-7A49-8DBD-00534E524216}"/>
              </a:ext>
            </a:extLst>
          </p:cNvPr>
          <p:cNvPicPr>
            <a:picLocks noChangeAspect="1"/>
          </p:cNvPicPr>
          <p:nvPr/>
        </p:nvPicPr>
        <p:blipFill rotWithShape="1">
          <a:blip r:embed="rId32">
            <a:extLst>
              <a:ext uri="{28A0092B-C50C-407E-A947-70E740481C1C}">
                <a14:useLocalDpi xmlns:a14="http://schemas.microsoft.com/office/drawing/2010/main" val="0"/>
              </a:ext>
            </a:extLst>
          </a:blip>
          <a:srcRect t="72793" r="53611"/>
          <a:stretch/>
        </p:blipFill>
        <p:spPr>
          <a:xfrm>
            <a:off x="10305258" y="14551559"/>
            <a:ext cx="4211721" cy="2779412"/>
          </a:xfrm>
          <a:prstGeom prst="rect">
            <a:avLst/>
          </a:prstGeom>
        </p:spPr>
      </p:pic>
      <p:pic>
        <p:nvPicPr>
          <p:cNvPr id="349" name="Picture 348" descr="Diagram, schematic&#10;&#10;Description automatically generated">
            <a:extLst>
              <a:ext uri="{FF2B5EF4-FFF2-40B4-BE49-F238E27FC236}">
                <a16:creationId xmlns:a16="http://schemas.microsoft.com/office/drawing/2014/main" id="{BF0DAC31-99D9-804D-821D-10AAD909D8CD}"/>
              </a:ext>
            </a:extLst>
          </p:cNvPr>
          <p:cNvPicPr>
            <a:picLocks noChangeAspect="1"/>
          </p:cNvPicPr>
          <p:nvPr/>
        </p:nvPicPr>
        <p:blipFill rotWithShape="1">
          <a:blip r:embed="rId32">
            <a:extLst>
              <a:ext uri="{28A0092B-C50C-407E-A947-70E740481C1C}">
                <a14:useLocalDpi xmlns:a14="http://schemas.microsoft.com/office/drawing/2010/main" val="0"/>
              </a:ext>
            </a:extLst>
          </a:blip>
          <a:srcRect l="45461" t="78239" r="40358" b="11706"/>
          <a:stretch/>
        </p:blipFill>
        <p:spPr>
          <a:xfrm>
            <a:off x="12255100" y="14631025"/>
            <a:ext cx="1125769" cy="898178"/>
          </a:xfrm>
          <a:prstGeom prst="rect">
            <a:avLst/>
          </a:prstGeom>
        </p:spPr>
      </p:pic>
      <p:pic>
        <p:nvPicPr>
          <p:cNvPr id="348" name="Picture 347" descr="Diagram, schematic&#10;&#10;Description automatically generated">
            <a:extLst>
              <a:ext uri="{FF2B5EF4-FFF2-40B4-BE49-F238E27FC236}">
                <a16:creationId xmlns:a16="http://schemas.microsoft.com/office/drawing/2014/main" id="{3E743521-33EA-1E4E-B602-F8DD0B9F51BE}"/>
              </a:ext>
            </a:extLst>
          </p:cNvPr>
          <p:cNvPicPr>
            <a:picLocks noChangeAspect="1"/>
          </p:cNvPicPr>
          <p:nvPr/>
        </p:nvPicPr>
        <p:blipFill rotWithShape="1">
          <a:blip r:embed="rId32">
            <a:extLst>
              <a:ext uri="{28A0092B-C50C-407E-A947-70E740481C1C}">
                <a14:useLocalDpi xmlns:a14="http://schemas.microsoft.com/office/drawing/2010/main" val="0"/>
              </a:ext>
            </a:extLst>
          </a:blip>
          <a:srcRect l="68670" t="44430" b="20833"/>
          <a:stretch/>
        </p:blipFill>
        <p:spPr>
          <a:xfrm>
            <a:off x="14059867" y="12287514"/>
            <a:ext cx="4042600" cy="5043458"/>
          </a:xfrm>
          <a:prstGeom prst="rect">
            <a:avLst/>
          </a:prstGeom>
        </p:spPr>
      </p:pic>
      <p:sp>
        <p:nvSpPr>
          <p:cNvPr id="350" name="ZoneTexte 13">
            <a:extLst>
              <a:ext uri="{FF2B5EF4-FFF2-40B4-BE49-F238E27FC236}">
                <a16:creationId xmlns:a16="http://schemas.microsoft.com/office/drawing/2014/main" id="{0145B94A-F915-7143-8C0D-66D35283EC36}"/>
              </a:ext>
            </a:extLst>
          </p:cNvPr>
          <p:cNvSpPr txBox="1"/>
          <p:nvPr/>
        </p:nvSpPr>
        <p:spPr>
          <a:xfrm>
            <a:off x="4702819" y="13832224"/>
            <a:ext cx="316112" cy="215444"/>
          </a:xfrm>
          <a:prstGeom prst="rect">
            <a:avLst/>
          </a:prstGeom>
          <a:noFill/>
        </p:spPr>
        <p:txBody>
          <a:bodyPr wrap="none" rtlCol="0">
            <a:spAutoFit/>
          </a:bodyPr>
          <a:lstStyle/>
          <a:p>
            <a:r>
              <a:rPr lang="fr-FR" sz="800" b="1" dirty="0">
                <a:solidFill>
                  <a:srgbClr val="FF0000"/>
                </a:solidFill>
                <a:latin typeface="Arial" panose="020B0604020202020204" pitchFamily="34" charset="0"/>
                <a:cs typeface="Arial" panose="020B0604020202020204" pitchFamily="34" charset="0"/>
              </a:rPr>
              <a:t>PF</a:t>
            </a:r>
          </a:p>
        </p:txBody>
      </p:sp>
      <p:pic>
        <p:nvPicPr>
          <p:cNvPr id="52" name="Picture 51" descr="A picture containing text, screenshot, electronics, display&#10;&#10;Description automatically generated">
            <a:extLst>
              <a:ext uri="{FF2B5EF4-FFF2-40B4-BE49-F238E27FC236}">
                <a16:creationId xmlns:a16="http://schemas.microsoft.com/office/drawing/2014/main" id="{2EB56F13-DC4F-8245-9DD5-F643C7C57E62}"/>
              </a:ext>
            </a:extLst>
          </p:cNvPr>
          <p:cNvPicPr>
            <a:picLocks noChangeAspect="1"/>
          </p:cNvPicPr>
          <p:nvPr/>
        </p:nvPicPr>
        <p:blipFill rotWithShape="1">
          <a:blip r:embed="rId33">
            <a:extLst>
              <a:ext uri="{28A0092B-C50C-407E-A947-70E740481C1C}">
                <a14:useLocalDpi xmlns:a14="http://schemas.microsoft.com/office/drawing/2010/main" val="0"/>
              </a:ext>
            </a:extLst>
          </a:blip>
          <a:srcRect l="22032" t="28734" r="5845" b="17830"/>
          <a:stretch/>
        </p:blipFill>
        <p:spPr>
          <a:xfrm>
            <a:off x="6138987" y="18927069"/>
            <a:ext cx="12214910" cy="5689881"/>
          </a:xfrm>
          <a:prstGeom prst="rect">
            <a:avLst/>
          </a:prstGeom>
        </p:spPr>
      </p:pic>
      <p:pic>
        <p:nvPicPr>
          <p:cNvPr id="351" name="Picture 350" descr="Graphical user interface, diagram&#10;&#10;Description automatically generated">
            <a:extLst>
              <a:ext uri="{FF2B5EF4-FFF2-40B4-BE49-F238E27FC236}">
                <a16:creationId xmlns:a16="http://schemas.microsoft.com/office/drawing/2014/main" id="{4EF170BD-D6FD-5A44-998A-8F88B1DBD295}"/>
              </a:ext>
            </a:extLst>
          </p:cNvPr>
          <p:cNvPicPr>
            <a:picLocks noChangeAspect="1"/>
          </p:cNvPicPr>
          <p:nvPr/>
        </p:nvPicPr>
        <p:blipFill rotWithShape="1">
          <a:blip r:embed="rId34">
            <a:extLst>
              <a:ext uri="{28A0092B-C50C-407E-A947-70E740481C1C}">
                <a14:useLocalDpi xmlns:a14="http://schemas.microsoft.com/office/drawing/2010/main" val="0"/>
              </a:ext>
            </a:extLst>
          </a:blip>
          <a:srcRect l="20886" t="24296" r="31652" b="18644"/>
          <a:stretch/>
        </p:blipFill>
        <p:spPr>
          <a:xfrm>
            <a:off x="378347" y="19067557"/>
            <a:ext cx="5743250" cy="5079458"/>
          </a:xfrm>
          <a:prstGeom prst="rect">
            <a:avLst/>
          </a:prstGeom>
        </p:spPr>
      </p:pic>
      <p:pic>
        <p:nvPicPr>
          <p:cNvPr id="54" name="Picture 53" descr="A screen shot of a computer&#10;&#10;Description automatically generated with low confidence">
            <a:extLst>
              <a:ext uri="{FF2B5EF4-FFF2-40B4-BE49-F238E27FC236}">
                <a16:creationId xmlns:a16="http://schemas.microsoft.com/office/drawing/2014/main" id="{64860DE1-AA95-6C4C-85BA-1501EEEF755C}"/>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755427" y="26749665"/>
            <a:ext cx="7543800" cy="6819900"/>
          </a:xfrm>
          <a:prstGeom prst="rect">
            <a:avLst/>
          </a:prstGeom>
        </p:spPr>
      </p:pic>
      <p:pic>
        <p:nvPicPr>
          <p:cNvPr id="56" name="Picture 55" descr="Diagram&#10;&#10;Description automatically generated with low confidence">
            <a:extLst>
              <a:ext uri="{FF2B5EF4-FFF2-40B4-BE49-F238E27FC236}">
                <a16:creationId xmlns:a16="http://schemas.microsoft.com/office/drawing/2014/main" id="{C6E9F3A3-ACEF-AD48-9D4E-A2FBD4EC981A}"/>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10853439" y="26817214"/>
            <a:ext cx="7454900" cy="6756400"/>
          </a:xfrm>
          <a:prstGeom prst="rect">
            <a:avLst/>
          </a:prstGeom>
        </p:spPr>
      </p:pic>
      <p:pic>
        <p:nvPicPr>
          <p:cNvPr id="58" name="Picture 57" descr="Table&#10;&#10;Description automatically generated with medium confidence">
            <a:extLst>
              <a:ext uri="{FF2B5EF4-FFF2-40B4-BE49-F238E27FC236}">
                <a16:creationId xmlns:a16="http://schemas.microsoft.com/office/drawing/2014/main" id="{2FF0D153-57BF-6441-9C03-D0F2C768B5E9}"/>
              </a:ext>
            </a:extLst>
          </p:cNvPr>
          <p:cNvPicPr>
            <a:picLocks noChangeAspect="1"/>
          </p:cNvPicPr>
          <p:nvPr/>
        </p:nvPicPr>
        <p:blipFill rotWithShape="1">
          <a:blip r:embed="rId37">
            <a:extLst>
              <a:ext uri="{28A0092B-C50C-407E-A947-70E740481C1C}">
                <a14:useLocalDpi xmlns:a14="http://schemas.microsoft.com/office/drawing/2010/main" val="0"/>
              </a:ext>
            </a:extLst>
          </a:blip>
          <a:srcRect t="5872"/>
          <a:stretch/>
        </p:blipFill>
        <p:spPr>
          <a:xfrm>
            <a:off x="318996" y="33740412"/>
            <a:ext cx="8970338" cy="7501185"/>
          </a:xfrm>
          <a:prstGeom prst="rect">
            <a:avLst/>
          </a:prstGeom>
        </p:spPr>
      </p:pic>
      <p:pic>
        <p:nvPicPr>
          <p:cNvPr id="62" name="Picture 61" descr="A picture containing different&#10;&#10;Description automatically generated">
            <a:extLst>
              <a:ext uri="{FF2B5EF4-FFF2-40B4-BE49-F238E27FC236}">
                <a16:creationId xmlns:a16="http://schemas.microsoft.com/office/drawing/2014/main" id="{68AA6A3B-1E86-124D-903A-336A772F9223}"/>
              </a:ext>
            </a:extLst>
          </p:cNvPr>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8494480" y="33803294"/>
            <a:ext cx="9857678" cy="7224975"/>
          </a:xfrm>
          <a:prstGeom prst="rect">
            <a:avLst/>
          </a:prstGeom>
        </p:spPr>
      </p:pic>
      <p:pic>
        <p:nvPicPr>
          <p:cNvPr id="64" name="Picture 63" descr="A picture containing diagram&#10;&#10;Description automatically generated">
            <a:extLst>
              <a:ext uri="{FF2B5EF4-FFF2-40B4-BE49-F238E27FC236}">
                <a16:creationId xmlns:a16="http://schemas.microsoft.com/office/drawing/2014/main" id="{4885A0BD-0EBE-6141-BD2F-18E29820FC58}"/>
              </a:ext>
            </a:extLst>
          </p:cNvPr>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18243201" y="11825948"/>
            <a:ext cx="6203958" cy="5689882"/>
          </a:xfrm>
          <a:prstGeom prst="rect">
            <a:avLst/>
          </a:prstGeom>
        </p:spPr>
      </p:pic>
      <p:pic>
        <p:nvPicPr>
          <p:cNvPr id="68" name="Picture 67" descr="A picture containing table&#10;&#10;Description automatically generated">
            <a:extLst>
              <a:ext uri="{FF2B5EF4-FFF2-40B4-BE49-F238E27FC236}">
                <a16:creationId xmlns:a16="http://schemas.microsoft.com/office/drawing/2014/main" id="{134B5A48-D065-B248-BB39-3E06B7CA319A}"/>
              </a:ext>
            </a:extLst>
          </p:cNvPr>
          <p:cNvPicPr>
            <a:picLocks noChangeAspect="1"/>
          </p:cNvPicPr>
          <p:nvPr/>
        </p:nvPicPr>
        <p:blipFill rotWithShape="1">
          <a:blip r:embed="rId40">
            <a:extLst>
              <a:ext uri="{28A0092B-C50C-407E-A947-70E740481C1C}">
                <a14:useLocalDpi xmlns:a14="http://schemas.microsoft.com/office/drawing/2010/main" val="0"/>
              </a:ext>
            </a:extLst>
          </a:blip>
          <a:srcRect l="7547" r="1615"/>
          <a:stretch/>
        </p:blipFill>
        <p:spPr>
          <a:xfrm>
            <a:off x="24352392" y="11842273"/>
            <a:ext cx="5525905" cy="5673557"/>
          </a:xfrm>
          <a:prstGeom prst="rect">
            <a:avLst/>
          </a:prstGeom>
        </p:spPr>
      </p:pic>
      <p:sp>
        <p:nvSpPr>
          <p:cNvPr id="352" name="ZoneTexte 95">
            <a:extLst>
              <a:ext uri="{FF2B5EF4-FFF2-40B4-BE49-F238E27FC236}">
                <a16:creationId xmlns:a16="http://schemas.microsoft.com/office/drawing/2014/main" id="{B8A6712D-DFA7-9041-B668-76B12EE5957C}"/>
              </a:ext>
            </a:extLst>
          </p:cNvPr>
          <p:cNvSpPr txBox="1"/>
          <p:nvPr/>
        </p:nvSpPr>
        <p:spPr>
          <a:xfrm>
            <a:off x="18439768" y="17902641"/>
            <a:ext cx="11367202" cy="600164"/>
          </a:xfrm>
          <a:prstGeom prst="rect">
            <a:avLst/>
          </a:prstGeom>
          <a:noFill/>
          <a:ln w="76200">
            <a:solidFill>
              <a:srgbClr val="0070C0"/>
            </a:solidFill>
          </a:ln>
        </p:spPr>
        <p:txBody>
          <a:bodyPr wrap="square" rtlCol="0">
            <a:spAutoFit/>
          </a:bodyPr>
          <a:lstStyle/>
          <a:p>
            <a:pPr lvl="0" algn="ctr"/>
            <a:r>
              <a:rPr lang="en-US" sz="3300" b="1" dirty="0">
                <a:solidFill>
                  <a:schemeClr val="bg1"/>
                </a:solidFill>
                <a:latin typeface="Times New Roman" panose="02020603050405020304" pitchFamily="18" charset="0"/>
                <a:cs typeface="Times New Roman" panose="02020603050405020304" pitchFamily="18" charset="0"/>
              </a:rPr>
              <a:t>TFIP11 regulates 2’O-methylation of U6</a:t>
            </a:r>
          </a:p>
        </p:txBody>
      </p:sp>
      <p:pic>
        <p:nvPicPr>
          <p:cNvPr id="71" name="Picture 70" descr="A picture containing graphical user interface&#10;&#10;Description automatically generated">
            <a:extLst>
              <a:ext uri="{FF2B5EF4-FFF2-40B4-BE49-F238E27FC236}">
                <a16:creationId xmlns:a16="http://schemas.microsoft.com/office/drawing/2014/main" id="{27164305-B893-9842-A2C0-5446E6438832}"/>
              </a:ext>
            </a:extLst>
          </p:cNvPr>
          <p:cNvPicPr>
            <a:picLocks noChangeAspect="1"/>
          </p:cNvPicPr>
          <p:nvPr/>
        </p:nvPicPr>
        <p:blipFill rotWithShape="1">
          <a:blip r:embed="rId41">
            <a:extLst>
              <a:ext uri="{28A0092B-C50C-407E-A947-70E740481C1C}">
                <a14:useLocalDpi xmlns:a14="http://schemas.microsoft.com/office/drawing/2010/main" val="0"/>
              </a:ext>
            </a:extLst>
          </a:blip>
          <a:srcRect r="12898" b="64391"/>
          <a:stretch/>
        </p:blipFill>
        <p:spPr>
          <a:xfrm>
            <a:off x="18446401" y="19244022"/>
            <a:ext cx="7132320" cy="2288068"/>
          </a:xfrm>
          <a:prstGeom prst="rect">
            <a:avLst/>
          </a:prstGeom>
        </p:spPr>
      </p:pic>
      <p:pic>
        <p:nvPicPr>
          <p:cNvPr id="354" name="Picture 353" descr="A picture containing graphical user interface&#10;&#10;Description automatically generated">
            <a:extLst>
              <a:ext uri="{FF2B5EF4-FFF2-40B4-BE49-F238E27FC236}">
                <a16:creationId xmlns:a16="http://schemas.microsoft.com/office/drawing/2014/main" id="{88ADF124-8B0B-F243-BB98-83859A66FB71}"/>
              </a:ext>
            </a:extLst>
          </p:cNvPr>
          <p:cNvPicPr>
            <a:picLocks noChangeAspect="1"/>
          </p:cNvPicPr>
          <p:nvPr/>
        </p:nvPicPr>
        <p:blipFill rotWithShape="1">
          <a:blip r:embed="rId41">
            <a:extLst>
              <a:ext uri="{28A0092B-C50C-407E-A947-70E740481C1C}">
                <a14:useLocalDpi xmlns:a14="http://schemas.microsoft.com/office/drawing/2010/main" val="0"/>
              </a:ext>
            </a:extLst>
          </a:blip>
          <a:srcRect l="87902" t="9320" r="1662" b="64391"/>
          <a:stretch/>
        </p:blipFill>
        <p:spPr>
          <a:xfrm>
            <a:off x="18629948" y="19178516"/>
            <a:ext cx="648072" cy="1078513"/>
          </a:xfrm>
          <a:prstGeom prst="rect">
            <a:avLst/>
          </a:prstGeom>
        </p:spPr>
      </p:pic>
      <p:pic>
        <p:nvPicPr>
          <p:cNvPr id="77" name="Picture 76" descr="Graphical user interface, diagram&#10;&#10;Description automatically generated">
            <a:extLst>
              <a:ext uri="{FF2B5EF4-FFF2-40B4-BE49-F238E27FC236}">
                <a16:creationId xmlns:a16="http://schemas.microsoft.com/office/drawing/2014/main" id="{AA13F75E-C1AC-9C48-8479-775D3AE946A8}"/>
              </a:ext>
            </a:extLst>
          </p:cNvPr>
          <p:cNvPicPr>
            <a:picLocks noChangeAspect="1"/>
          </p:cNvPicPr>
          <p:nvPr/>
        </p:nvPicPr>
        <p:blipFill rotWithShape="1">
          <a:blip r:embed="rId42">
            <a:extLst>
              <a:ext uri="{28A0092B-C50C-407E-A947-70E740481C1C}">
                <a14:useLocalDpi xmlns:a14="http://schemas.microsoft.com/office/drawing/2010/main" val="0"/>
              </a:ext>
            </a:extLst>
          </a:blip>
          <a:srcRect l="71185" t="19660" r="7435" b="43417"/>
          <a:stretch/>
        </p:blipFill>
        <p:spPr>
          <a:xfrm>
            <a:off x="26157211" y="18629117"/>
            <a:ext cx="3744416" cy="4065516"/>
          </a:xfrm>
          <a:prstGeom prst="rect">
            <a:avLst/>
          </a:prstGeom>
        </p:spPr>
      </p:pic>
      <p:sp>
        <p:nvSpPr>
          <p:cNvPr id="70" name="ZoneTexte 69"/>
          <p:cNvSpPr txBox="1"/>
          <p:nvPr/>
        </p:nvSpPr>
        <p:spPr>
          <a:xfrm>
            <a:off x="260735" y="10390922"/>
            <a:ext cx="17315500" cy="1107996"/>
          </a:xfrm>
          <a:prstGeom prst="rect">
            <a:avLst/>
          </a:prstGeom>
          <a:noFill/>
          <a:ln w="76200">
            <a:solidFill>
              <a:srgbClr val="0070C0"/>
            </a:solidFill>
          </a:ln>
        </p:spPr>
        <p:txBody>
          <a:bodyPr wrap="square" rtlCol="0">
            <a:spAutoFit/>
          </a:bodyPr>
          <a:lstStyle/>
          <a:p>
            <a:pPr lvl="0" algn="ctr"/>
            <a:r>
              <a:rPr lang="en-US" sz="3300" b="1" dirty="0">
                <a:solidFill>
                  <a:schemeClr val="bg1"/>
                </a:solidFill>
                <a:latin typeface="Times New Roman" panose="02020603050405020304" pitchFamily="18" charset="0"/>
                <a:cs typeface="Times New Roman" panose="02020603050405020304" pitchFamily="18" charset="0"/>
              </a:rPr>
              <a:t>TFIP11 localizes in nuclear speckles, CBs and nucleoli and interacts with coilin via its N-terminal IDP region.</a:t>
            </a:r>
          </a:p>
        </p:txBody>
      </p:sp>
      <p:sp>
        <p:nvSpPr>
          <p:cNvPr id="80" name="ZoneTexte 95">
            <a:extLst>
              <a:ext uri="{FF2B5EF4-FFF2-40B4-BE49-F238E27FC236}">
                <a16:creationId xmlns:a16="http://schemas.microsoft.com/office/drawing/2014/main" id="{45D1998C-C447-5740-934F-A31E3FCCF4F4}"/>
              </a:ext>
            </a:extLst>
          </p:cNvPr>
          <p:cNvSpPr txBox="1"/>
          <p:nvPr/>
        </p:nvSpPr>
        <p:spPr>
          <a:xfrm>
            <a:off x="18240516" y="10392802"/>
            <a:ext cx="11367202" cy="1107996"/>
          </a:xfrm>
          <a:prstGeom prst="rect">
            <a:avLst/>
          </a:prstGeom>
          <a:noFill/>
          <a:ln w="76200">
            <a:solidFill>
              <a:srgbClr val="0070C0"/>
            </a:solidFill>
          </a:ln>
        </p:spPr>
        <p:txBody>
          <a:bodyPr wrap="square" rtlCol="0">
            <a:spAutoFit/>
          </a:bodyPr>
          <a:lstStyle/>
          <a:p>
            <a:pPr lvl="0" algn="ctr"/>
            <a:r>
              <a:rPr lang="en-US" sz="3300" b="1" dirty="0">
                <a:solidFill>
                  <a:schemeClr val="bg1"/>
                </a:solidFill>
                <a:latin typeface="Times New Roman" panose="02020603050405020304" pitchFamily="18" charset="0"/>
                <a:cs typeface="Times New Roman" panose="02020603050405020304" pitchFamily="18" charset="0"/>
              </a:rPr>
              <a:t>TFIP11 knockdown affects U4/U6.U5 tri-snRNP stability, spliceosome assembly</a:t>
            </a:r>
          </a:p>
        </p:txBody>
      </p:sp>
      <p:pic>
        <p:nvPicPr>
          <p:cNvPr id="83" name="Picture 82" descr="A screenshot of a computer&#10;&#10;Description automatically generated with medium confidence">
            <a:extLst>
              <a:ext uri="{FF2B5EF4-FFF2-40B4-BE49-F238E27FC236}">
                <a16:creationId xmlns:a16="http://schemas.microsoft.com/office/drawing/2014/main" id="{41B31BD3-0CFC-7441-AC44-7B4B18FD6EB8}"/>
              </a:ext>
            </a:extLst>
          </p:cNvPr>
          <p:cNvPicPr>
            <a:picLocks noChangeAspect="1"/>
          </p:cNvPicPr>
          <p:nvPr/>
        </p:nvPicPr>
        <p:blipFill rotWithShape="1">
          <a:blip r:embed="rId43">
            <a:extLst>
              <a:ext uri="{28A0092B-C50C-407E-A947-70E740481C1C}">
                <a14:useLocalDpi xmlns:a14="http://schemas.microsoft.com/office/drawing/2010/main" val="0"/>
              </a:ext>
            </a:extLst>
          </a:blip>
          <a:srcRect l="21172" t="16960" r="63849" b="34405"/>
          <a:stretch/>
        </p:blipFill>
        <p:spPr>
          <a:xfrm>
            <a:off x="26751930" y="24658317"/>
            <a:ext cx="2741336" cy="5583603"/>
          </a:xfrm>
          <a:prstGeom prst="rect">
            <a:avLst/>
          </a:prstGeom>
        </p:spPr>
      </p:pic>
      <p:pic>
        <p:nvPicPr>
          <p:cNvPr id="85" name="Picture 84" descr="A screenshot of a computer&#10;&#10;Description automatically generated with medium confidence">
            <a:extLst>
              <a:ext uri="{FF2B5EF4-FFF2-40B4-BE49-F238E27FC236}">
                <a16:creationId xmlns:a16="http://schemas.microsoft.com/office/drawing/2014/main" id="{9825C780-D879-EF41-9DFA-CDED638CB638}"/>
              </a:ext>
            </a:extLst>
          </p:cNvPr>
          <p:cNvPicPr>
            <a:picLocks noChangeAspect="1"/>
          </p:cNvPicPr>
          <p:nvPr/>
        </p:nvPicPr>
        <p:blipFill rotWithShape="1">
          <a:blip r:embed="rId44">
            <a:extLst>
              <a:ext uri="{28A0092B-C50C-407E-A947-70E740481C1C}">
                <a14:useLocalDpi xmlns:a14="http://schemas.microsoft.com/office/drawing/2010/main" val="0"/>
              </a:ext>
            </a:extLst>
          </a:blip>
          <a:srcRect l="21494" t="24406" r="56226" b="32108"/>
          <a:stretch/>
        </p:blipFill>
        <p:spPr>
          <a:xfrm>
            <a:off x="18825641" y="24961425"/>
            <a:ext cx="5297728" cy="5932844"/>
          </a:xfrm>
          <a:prstGeom prst="rect">
            <a:avLst/>
          </a:prstGeom>
        </p:spPr>
      </p:pic>
      <p:sp>
        <p:nvSpPr>
          <p:cNvPr id="86" name="Oval 85">
            <a:extLst>
              <a:ext uri="{FF2B5EF4-FFF2-40B4-BE49-F238E27FC236}">
                <a16:creationId xmlns:a16="http://schemas.microsoft.com/office/drawing/2014/main" id="{473D73C9-A186-9B4C-BB83-E0CA171AD0CA}"/>
              </a:ext>
            </a:extLst>
          </p:cNvPr>
          <p:cNvSpPr/>
          <p:nvPr/>
        </p:nvSpPr>
        <p:spPr>
          <a:xfrm>
            <a:off x="24661700" y="25889728"/>
            <a:ext cx="1794840" cy="1701903"/>
          </a:xfrm>
          <a:prstGeom prst="ellipse">
            <a:avLst/>
          </a:prstGeom>
          <a:solidFill>
            <a:srgbClr val="AFC4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BE" sz="1400" dirty="0">
                <a:solidFill>
                  <a:schemeClr val="bg1"/>
                </a:solidFill>
              </a:rPr>
              <a:t>NXF1</a:t>
            </a:r>
          </a:p>
          <a:p>
            <a:pPr algn="ctr"/>
            <a:r>
              <a:rPr lang="en-BE" sz="1400" dirty="0">
                <a:solidFill>
                  <a:schemeClr val="bg1"/>
                </a:solidFill>
              </a:rPr>
              <a:t>THOC6</a:t>
            </a:r>
          </a:p>
          <a:p>
            <a:pPr algn="ctr"/>
            <a:r>
              <a:rPr lang="en-BE" sz="1400" dirty="0">
                <a:solidFill>
                  <a:schemeClr val="bg1"/>
                </a:solidFill>
              </a:rPr>
              <a:t>SMC4</a:t>
            </a:r>
          </a:p>
          <a:p>
            <a:pPr algn="ctr"/>
            <a:r>
              <a:rPr lang="en-BE" sz="1400" dirty="0">
                <a:solidFill>
                  <a:schemeClr val="bg1"/>
                </a:solidFill>
              </a:rPr>
              <a:t>SORORIN</a:t>
            </a:r>
          </a:p>
          <a:p>
            <a:pPr algn="ctr"/>
            <a:r>
              <a:rPr lang="en-BE" sz="1400" dirty="0">
                <a:solidFill>
                  <a:schemeClr val="bg1"/>
                </a:solidFill>
              </a:rPr>
              <a:t>CENPE</a:t>
            </a:r>
          </a:p>
          <a:p>
            <a:pPr algn="ctr"/>
            <a:endParaRPr lang="en-BE" sz="1200" dirty="0"/>
          </a:p>
        </p:txBody>
      </p:sp>
      <p:cxnSp>
        <p:nvCxnSpPr>
          <p:cNvPr id="87" name="Straight Arrow Connector 86">
            <a:extLst>
              <a:ext uri="{FF2B5EF4-FFF2-40B4-BE49-F238E27FC236}">
                <a16:creationId xmlns:a16="http://schemas.microsoft.com/office/drawing/2014/main" id="{59F2463A-9536-F845-8135-2AE01F9214DE}"/>
              </a:ext>
            </a:extLst>
          </p:cNvPr>
          <p:cNvCxnSpPr>
            <a:cxnSpLocks/>
          </p:cNvCxnSpPr>
          <p:nvPr/>
        </p:nvCxnSpPr>
        <p:spPr>
          <a:xfrm>
            <a:off x="22700827" y="26554170"/>
            <a:ext cx="1939844" cy="287871"/>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94" name="Rectangle 93">
            <a:extLst>
              <a:ext uri="{FF2B5EF4-FFF2-40B4-BE49-F238E27FC236}">
                <a16:creationId xmlns:a16="http://schemas.microsoft.com/office/drawing/2014/main" id="{6ECA3E66-8BFC-CD47-AA65-626ED733478F}"/>
              </a:ext>
            </a:extLst>
          </p:cNvPr>
          <p:cNvSpPr/>
          <p:nvPr/>
        </p:nvSpPr>
        <p:spPr>
          <a:xfrm>
            <a:off x="24839289" y="28993525"/>
            <a:ext cx="1478863" cy="6001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BE" sz="1400" dirty="0"/>
              <a:t>PCR  VALIDATION</a:t>
            </a:r>
          </a:p>
        </p:txBody>
      </p:sp>
      <p:sp>
        <p:nvSpPr>
          <p:cNvPr id="355" name="Rectangle 354">
            <a:extLst>
              <a:ext uri="{FF2B5EF4-FFF2-40B4-BE49-F238E27FC236}">
                <a16:creationId xmlns:a16="http://schemas.microsoft.com/office/drawing/2014/main" id="{91DE3FDF-B60A-5A46-BBCE-9DF7FBDA406E}"/>
              </a:ext>
            </a:extLst>
          </p:cNvPr>
          <p:cNvSpPr/>
          <p:nvPr/>
        </p:nvSpPr>
        <p:spPr>
          <a:xfrm>
            <a:off x="24588383" y="25358624"/>
            <a:ext cx="1939845" cy="4843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BE" sz="1400" dirty="0"/>
              <a:t>Cell-cycle related genes</a:t>
            </a:r>
          </a:p>
        </p:txBody>
      </p:sp>
      <p:sp>
        <p:nvSpPr>
          <p:cNvPr id="95" name="Down Arrow 94">
            <a:extLst>
              <a:ext uri="{FF2B5EF4-FFF2-40B4-BE49-F238E27FC236}">
                <a16:creationId xmlns:a16="http://schemas.microsoft.com/office/drawing/2014/main" id="{98F2D43C-CDF3-5440-A4D9-7E8499811424}"/>
              </a:ext>
            </a:extLst>
          </p:cNvPr>
          <p:cNvSpPr/>
          <p:nvPr/>
        </p:nvSpPr>
        <p:spPr>
          <a:xfrm>
            <a:off x="25336405" y="27914686"/>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98" name="Picture 97" descr="A picture containing graphical user interface&#10;&#10;Description automatically generated">
            <a:extLst>
              <a:ext uri="{FF2B5EF4-FFF2-40B4-BE49-F238E27FC236}">
                <a16:creationId xmlns:a16="http://schemas.microsoft.com/office/drawing/2014/main" id="{4066670C-87BC-1348-B6F1-8A5F74670968}"/>
              </a:ext>
            </a:extLst>
          </p:cNvPr>
          <p:cNvPicPr>
            <a:picLocks noChangeAspect="1"/>
          </p:cNvPicPr>
          <p:nvPr/>
        </p:nvPicPr>
        <p:blipFill rotWithShape="1">
          <a:blip r:embed="rId45">
            <a:extLst>
              <a:ext uri="{28A0092B-C50C-407E-A947-70E740481C1C}">
                <a14:useLocalDpi xmlns:a14="http://schemas.microsoft.com/office/drawing/2010/main" val="0"/>
              </a:ext>
            </a:extLst>
          </a:blip>
          <a:srcRect l="33790" t="3885" r="32782"/>
          <a:stretch/>
        </p:blipFill>
        <p:spPr>
          <a:xfrm>
            <a:off x="24352392" y="32305473"/>
            <a:ext cx="5125970" cy="5346487"/>
          </a:xfrm>
          <a:prstGeom prst="rect">
            <a:avLst/>
          </a:prstGeom>
        </p:spPr>
      </p:pic>
      <p:pic>
        <p:nvPicPr>
          <p:cNvPr id="356" name="Picture 355" descr="A picture containing graphical user interface&#10;&#10;Description automatically generated">
            <a:extLst>
              <a:ext uri="{FF2B5EF4-FFF2-40B4-BE49-F238E27FC236}">
                <a16:creationId xmlns:a16="http://schemas.microsoft.com/office/drawing/2014/main" id="{F8F1575A-10D3-1949-88F4-8DED9FF4EB04}"/>
              </a:ext>
            </a:extLst>
          </p:cNvPr>
          <p:cNvPicPr>
            <a:picLocks noChangeAspect="1"/>
          </p:cNvPicPr>
          <p:nvPr/>
        </p:nvPicPr>
        <p:blipFill rotWithShape="1">
          <a:blip r:embed="rId45">
            <a:extLst>
              <a:ext uri="{28A0092B-C50C-407E-A947-70E740481C1C}">
                <a14:useLocalDpi xmlns:a14="http://schemas.microsoft.com/office/drawing/2010/main" val="0"/>
              </a:ext>
            </a:extLst>
          </a:blip>
          <a:srcRect l="72264" t="12644" r="-525" b="-12644"/>
          <a:stretch/>
        </p:blipFill>
        <p:spPr>
          <a:xfrm>
            <a:off x="19278020" y="36089540"/>
            <a:ext cx="3700408" cy="4345110"/>
          </a:xfrm>
          <a:prstGeom prst="rect">
            <a:avLst/>
          </a:prstGeom>
        </p:spPr>
      </p:pic>
      <p:pic>
        <p:nvPicPr>
          <p:cNvPr id="357" name="Picture 356" descr="A picture containing graphical user interface&#10;&#10;Description automatically generated">
            <a:extLst>
              <a:ext uri="{FF2B5EF4-FFF2-40B4-BE49-F238E27FC236}">
                <a16:creationId xmlns:a16="http://schemas.microsoft.com/office/drawing/2014/main" id="{B18F0289-D2C2-494E-8AE5-BF5371019962}"/>
              </a:ext>
            </a:extLst>
          </p:cNvPr>
          <p:cNvPicPr>
            <a:picLocks noChangeAspect="1"/>
          </p:cNvPicPr>
          <p:nvPr/>
        </p:nvPicPr>
        <p:blipFill rotWithShape="1">
          <a:blip r:embed="rId45">
            <a:extLst>
              <a:ext uri="{28A0092B-C50C-407E-A947-70E740481C1C}">
                <a14:useLocalDpi xmlns:a14="http://schemas.microsoft.com/office/drawing/2010/main" val="0"/>
              </a:ext>
            </a:extLst>
          </a:blip>
          <a:srcRect l="1582" t="10383" r="68593"/>
          <a:stretch/>
        </p:blipFill>
        <p:spPr>
          <a:xfrm>
            <a:off x="18825640" y="32098840"/>
            <a:ext cx="3905158" cy="3750209"/>
          </a:xfrm>
          <a:prstGeom prst="rect">
            <a:avLst/>
          </a:prstGeom>
        </p:spPr>
      </p:pic>
      <p:pic>
        <p:nvPicPr>
          <p:cNvPr id="100" name="Picture 99" descr="A picture containing black, metalware, different&#10;&#10;Description automatically generated">
            <a:extLst>
              <a:ext uri="{FF2B5EF4-FFF2-40B4-BE49-F238E27FC236}">
                <a16:creationId xmlns:a16="http://schemas.microsoft.com/office/drawing/2014/main" id="{6A73D22D-E75D-0642-98A7-1D8045BACBD4}"/>
              </a:ext>
            </a:extLst>
          </p:cNvPr>
          <p:cNvPicPr>
            <a:picLocks noChangeAspect="1"/>
          </p:cNvPicPr>
          <p:nvPr/>
        </p:nvPicPr>
        <p:blipFill>
          <a:blip r:embed="rId46">
            <a:extLst>
              <a:ext uri="{28A0092B-C50C-407E-A947-70E740481C1C}">
                <a14:useLocalDpi xmlns:a14="http://schemas.microsoft.com/office/drawing/2010/main" val="0"/>
              </a:ext>
            </a:extLst>
          </a:blip>
          <a:stretch>
            <a:fillRect/>
          </a:stretch>
        </p:blipFill>
        <p:spPr>
          <a:xfrm>
            <a:off x="22659471" y="37924240"/>
            <a:ext cx="7147499" cy="3121977"/>
          </a:xfrm>
          <a:prstGeom prst="rect">
            <a:avLst/>
          </a:prstGeom>
        </p:spPr>
      </p:pic>
      <p:sp>
        <p:nvSpPr>
          <p:cNvPr id="92" name="ZoneTexte 91"/>
          <p:cNvSpPr txBox="1"/>
          <p:nvPr/>
        </p:nvSpPr>
        <p:spPr>
          <a:xfrm>
            <a:off x="223585" y="41376614"/>
            <a:ext cx="29513807" cy="861774"/>
          </a:xfrm>
          <a:prstGeom prst="rect">
            <a:avLst/>
          </a:prstGeom>
          <a:solidFill>
            <a:schemeClr val="tx1"/>
          </a:solidFill>
          <a:ln>
            <a:solidFill>
              <a:schemeClr val="bg1"/>
            </a:solidFill>
          </a:ln>
        </p:spPr>
        <p:txBody>
          <a:bodyPr wrap="square" rtlCol="0">
            <a:spAutoFit/>
          </a:bodyPr>
          <a:lstStyle/>
          <a:p>
            <a:r>
              <a:rPr lang="en-US" sz="1800" b="1" dirty="0">
                <a:solidFill>
                  <a:prstClr val="black"/>
                </a:solidFill>
                <a:latin typeface="Times New Roman" panose="02020603050405020304" pitchFamily="18" charset="0"/>
                <a:cs typeface="Times New Roman" panose="02020603050405020304" pitchFamily="18" charset="0"/>
              </a:rPr>
              <a:t>CONCLUSION</a:t>
            </a:r>
          </a:p>
          <a:p>
            <a:r>
              <a:rPr lang="en-US" sz="1600" b="1" dirty="0">
                <a:solidFill>
                  <a:schemeClr val="bg1"/>
                </a:solidFill>
                <a:latin typeface="Times New Roman" panose="02020603050405020304" pitchFamily="18" charset="0"/>
                <a:cs typeface="Times New Roman" panose="02020603050405020304" pitchFamily="18" charset="0"/>
              </a:rPr>
              <a:t>TFIP11 regulates the 2’O-methylation of U6, U4/U6.U5 stability and spliceosome assembly.</a:t>
            </a:r>
          </a:p>
          <a:p>
            <a:r>
              <a:rPr lang="en-US" sz="1600" b="1" dirty="0">
                <a:solidFill>
                  <a:schemeClr val="bg1"/>
                </a:solidFill>
                <a:latin typeface="Times New Roman" panose="02020603050405020304" pitchFamily="18" charset="0"/>
                <a:cs typeface="Times New Roman" panose="02020603050405020304" pitchFamily="18" charset="0"/>
              </a:rPr>
              <a:t>TFIP11 ensures splicing fidelity and regulates cell cycle.</a:t>
            </a:r>
          </a:p>
        </p:txBody>
      </p:sp>
      <p:cxnSp>
        <p:nvCxnSpPr>
          <p:cNvPr id="358" name="Straight Arrow Connector 357">
            <a:extLst>
              <a:ext uri="{FF2B5EF4-FFF2-40B4-BE49-F238E27FC236}">
                <a16:creationId xmlns:a16="http://schemas.microsoft.com/office/drawing/2014/main" id="{DAC3EBA8-E0CC-E748-9B7C-2FAA39FACEAA}"/>
              </a:ext>
            </a:extLst>
          </p:cNvPr>
          <p:cNvCxnSpPr>
            <a:cxnSpLocks/>
            <a:endCxn id="355" idx="1"/>
          </p:cNvCxnSpPr>
          <p:nvPr/>
        </p:nvCxnSpPr>
        <p:spPr>
          <a:xfrm flipV="1">
            <a:off x="22700827" y="25600817"/>
            <a:ext cx="1887556" cy="906356"/>
          </a:xfrm>
          <a:prstGeom prst="straightConnector1">
            <a:avLst/>
          </a:prstGeom>
        </p:spPr>
        <p:style>
          <a:lnRef idx="1">
            <a:schemeClr val="accent1"/>
          </a:lnRef>
          <a:fillRef idx="0">
            <a:schemeClr val="accent1"/>
          </a:fillRef>
          <a:effectRef idx="0">
            <a:schemeClr val="accent1"/>
          </a:effectRef>
          <a:fontRef idx="minor">
            <a:schemeClr val="tx1"/>
          </a:fontRef>
        </p:style>
      </p:cxnSp>
      <p:pic>
        <p:nvPicPr>
          <p:cNvPr id="105" name="Picture 104" descr="Timeline&#10;&#10;Description automatically generated">
            <a:extLst>
              <a:ext uri="{FF2B5EF4-FFF2-40B4-BE49-F238E27FC236}">
                <a16:creationId xmlns:a16="http://schemas.microsoft.com/office/drawing/2014/main" id="{28B74518-9A71-9A45-A9D1-55962F1375FC}"/>
              </a:ext>
            </a:extLst>
          </p:cNvPr>
          <p:cNvPicPr>
            <a:picLocks noChangeAspect="1"/>
          </p:cNvPicPr>
          <p:nvPr/>
        </p:nvPicPr>
        <p:blipFill rotWithShape="1">
          <a:blip r:embed="rId47">
            <a:extLst>
              <a:ext uri="{28A0092B-C50C-407E-A947-70E740481C1C}">
                <a14:useLocalDpi xmlns:a14="http://schemas.microsoft.com/office/drawing/2010/main" val="0"/>
              </a:ext>
            </a:extLst>
          </a:blip>
          <a:srcRect r="25488"/>
          <a:stretch/>
        </p:blipFill>
        <p:spPr>
          <a:xfrm>
            <a:off x="6720008" y="14863603"/>
            <a:ext cx="3747372" cy="2438400"/>
          </a:xfrm>
          <a:prstGeom prst="rect">
            <a:avLst/>
          </a:prstGeom>
        </p:spPr>
      </p:pic>
      <p:pic>
        <p:nvPicPr>
          <p:cNvPr id="360" name="Picture 359" descr="Diagram, schematic&#10;&#10;Description automatically generated">
            <a:extLst>
              <a:ext uri="{FF2B5EF4-FFF2-40B4-BE49-F238E27FC236}">
                <a16:creationId xmlns:a16="http://schemas.microsoft.com/office/drawing/2014/main" id="{2CDED575-E943-984D-821D-CAAC729442A7}"/>
              </a:ext>
            </a:extLst>
          </p:cNvPr>
          <p:cNvPicPr>
            <a:picLocks noChangeAspect="1"/>
          </p:cNvPicPr>
          <p:nvPr/>
        </p:nvPicPr>
        <p:blipFill rotWithShape="1">
          <a:blip r:embed="rId32">
            <a:extLst>
              <a:ext uri="{28A0092B-C50C-407E-A947-70E740481C1C}">
                <a14:useLocalDpi xmlns:a14="http://schemas.microsoft.com/office/drawing/2010/main" val="0"/>
              </a:ext>
            </a:extLst>
          </a:blip>
          <a:srcRect l="65268" t="21742" b="58676"/>
          <a:stretch/>
        </p:blipFill>
        <p:spPr>
          <a:xfrm>
            <a:off x="10395042" y="11715434"/>
            <a:ext cx="3960900" cy="2706404"/>
          </a:xfrm>
          <a:prstGeom prst="rect">
            <a:avLst/>
          </a:prstGeom>
        </p:spPr>
      </p:pic>
      <p:sp>
        <p:nvSpPr>
          <p:cNvPr id="106" name="Rectangle 105">
            <a:extLst>
              <a:ext uri="{FF2B5EF4-FFF2-40B4-BE49-F238E27FC236}">
                <a16:creationId xmlns:a16="http://schemas.microsoft.com/office/drawing/2014/main" id="{B820F02E-4D78-7349-B803-CBFB10003F82}"/>
              </a:ext>
            </a:extLst>
          </p:cNvPr>
          <p:cNvSpPr/>
          <p:nvPr/>
        </p:nvSpPr>
        <p:spPr>
          <a:xfrm>
            <a:off x="18240515" y="5947105"/>
            <a:ext cx="11686823" cy="41085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4000" b="1" dirty="0">
                <a:solidFill>
                  <a:prstClr val="black"/>
                </a:solidFill>
                <a:latin typeface="Times New Roman" panose="02020603050405020304" pitchFamily="18" charset="0"/>
                <a:cs typeface="Times New Roman" panose="02020603050405020304" pitchFamily="18" charset="0"/>
              </a:rPr>
              <a:t>AIM OF THIS STUDY</a:t>
            </a:r>
          </a:p>
          <a:p>
            <a:pPr lvl="0" algn="just">
              <a:tabLst>
                <a:tab pos="-457200" algn="l"/>
              </a:tabLst>
            </a:pPr>
            <a:r>
              <a:rPr lang="en-US" sz="4000" dirty="0">
                <a:solidFill>
                  <a:prstClr val="black"/>
                </a:solidFill>
                <a:latin typeface="Times New Roman" panose="02020603050405020304" pitchFamily="18" charset="0"/>
                <a:cs typeface="Times New Roman" panose="02020603050405020304" pitchFamily="18" charset="0"/>
              </a:rPr>
              <a:t>1) Identification of the role of TFIP11 in splicing and spliceosome regulation</a:t>
            </a:r>
          </a:p>
          <a:p>
            <a:pPr lvl="0" algn="just">
              <a:tabLst>
                <a:tab pos="-457200" algn="l"/>
              </a:tabLst>
            </a:pPr>
            <a:r>
              <a:rPr lang="en-US" sz="4000" dirty="0">
                <a:solidFill>
                  <a:prstClr val="black"/>
                </a:solidFill>
                <a:latin typeface="Times New Roman" panose="02020603050405020304" pitchFamily="18" charset="0"/>
                <a:cs typeface="Times New Roman" panose="02020603050405020304" pitchFamily="18" charset="0"/>
              </a:rPr>
              <a:t>2) Identification of the mechanism(s) implicated in this regulation</a:t>
            </a:r>
          </a:p>
        </p:txBody>
      </p:sp>
      <p:sp>
        <p:nvSpPr>
          <p:cNvPr id="107" name="Rectangle 106">
            <a:extLst>
              <a:ext uri="{FF2B5EF4-FFF2-40B4-BE49-F238E27FC236}">
                <a16:creationId xmlns:a16="http://schemas.microsoft.com/office/drawing/2014/main" id="{50DB441A-93DD-594A-9F25-5F1C56F2DD14}"/>
              </a:ext>
            </a:extLst>
          </p:cNvPr>
          <p:cNvSpPr/>
          <p:nvPr/>
        </p:nvSpPr>
        <p:spPr>
          <a:xfrm>
            <a:off x="16940187" y="20647957"/>
            <a:ext cx="266609" cy="2886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sp>
        <p:nvSpPr>
          <p:cNvPr id="361" name="Rectangle 360">
            <a:extLst>
              <a:ext uri="{FF2B5EF4-FFF2-40B4-BE49-F238E27FC236}">
                <a16:creationId xmlns:a16="http://schemas.microsoft.com/office/drawing/2014/main" id="{7DDB14B6-E103-B145-ABE9-FAB1F4C998F3}"/>
              </a:ext>
            </a:extLst>
          </p:cNvPr>
          <p:cNvSpPr/>
          <p:nvPr/>
        </p:nvSpPr>
        <p:spPr>
          <a:xfrm>
            <a:off x="16940186" y="22748702"/>
            <a:ext cx="266609" cy="2886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sp>
        <p:nvSpPr>
          <p:cNvPr id="362" name="Rectangle 361">
            <a:extLst>
              <a:ext uri="{FF2B5EF4-FFF2-40B4-BE49-F238E27FC236}">
                <a16:creationId xmlns:a16="http://schemas.microsoft.com/office/drawing/2014/main" id="{C9E33EAF-A4F9-C54A-8B2D-7032BF3C5DF1}"/>
              </a:ext>
            </a:extLst>
          </p:cNvPr>
          <p:cNvSpPr/>
          <p:nvPr/>
        </p:nvSpPr>
        <p:spPr>
          <a:xfrm>
            <a:off x="26051543" y="18706028"/>
            <a:ext cx="266609" cy="2886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sp>
        <p:nvSpPr>
          <p:cNvPr id="365" name="Rectangle 364">
            <a:extLst>
              <a:ext uri="{FF2B5EF4-FFF2-40B4-BE49-F238E27FC236}">
                <a16:creationId xmlns:a16="http://schemas.microsoft.com/office/drawing/2014/main" id="{C15B0A0B-D1D1-A84B-96E2-F903BDD2B605}"/>
              </a:ext>
            </a:extLst>
          </p:cNvPr>
          <p:cNvSpPr/>
          <p:nvPr/>
        </p:nvSpPr>
        <p:spPr>
          <a:xfrm>
            <a:off x="10885822" y="26817214"/>
            <a:ext cx="266609" cy="2886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sp>
        <p:nvSpPr>
          <p:cNvPr id="366" name="Rectangle 365">
            <a:extLst>
              <a:ext uri="{FF2B5EF4-FFF2-40B4-BE49-F238E27FC236}">
                <a16:creationId xmlns:a16="http://schemas.microsoft.com/office/drawing/2014/main" id="{DEDD0387-78E6-F644-9982-E03823CE1D46}"/>
              </a:ext>
            </a:extLst>
          </p:cNvPr>
          <p:cNvSpPr/>
          <p:nvPr/>
        </p:nvSpPr>
        <p:spPr>
          <a:xfrm>
            <a:off x="855495" y="26864370"/>
            <a:ext cx="266609" cy="2886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sp>
        <p:nvSpPr>
          <p:cNvPr id="367" name="Rectangle 366">
            <a:extLst>
              <a:ext uri="{FF2B5EF4-FFF2-40B4-BE49-F238E27FC236}">
                <a16:creationId xmlns:a16="http://schemas.microsoft.com/office/drawing/2014/main" id="{B70517CA-860A-F04A-8855-BCAF889E5244}"/>
              </a:ext>
            </a:extLst>
          </p:cNvPr>
          <p:cNvSpPr/>
          <p:nvPr/>
        </p:nvSpPr>
        <p:spPr>
          <a:xfrm>
            <a:off x="8494480" y="33973944"/>
            <a:ext cx="266609" cy="2886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sp>
        <p:nvSpPr>
          <p:cNvPr id="368" name="Rectangle 367">
            <a:extLst>
              <a:ext uri="{FF2B5EF4-FFF2-40B4-BE49-F238E27FC236}">
                <a16:creationId xmlns:a16="http://schemas.microsoft.com/office/drawing/2014/main" id="{63DD848B-D08C-3744-AF87-5C1E45EE2269}"/>
              </a:ext>
            </a:extLst>
          </p:cNvPr>
          <p:cNvSpPr/>
          <p:nvPr/>
        </p:nvSpPr>
        <p:spPr>
          <a:xfrm>
            <a:off x="10781441" y="33946301"/>
            <a:ext cx="266609" cy="2886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sp>
        <p:nvSpPr>
          <p:cNvPr id="369" name="Rectangle 368">
            <a:extLst>
              <a:ext uri="{FF2B5EF4-FFF2-40B4-BE49-F238E27FC236}">
                <a16:creationId xmlns:a16="http://schemas.microsoft.com/office/drawing/2014/main" id="{13ECF2D6-4E88-594A-90DE-73C727D9A615}"/>
              </a:ext>
            </a:extLst>
          </p:cNvPr>
          <p:cNvSpPr/>
          <p:nvPr/>
        </p:nvSpPr>
        <p:spPr>
          <a:xfrm>
            <a:off x="26982039" y="24897197"/>
            <a:ext cx="266609" cy="2886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spTree>
    <p:extLst>
      <p:ext uri="{BB962C8B-B14F-4D97-AF65-F5344CB8AC3E}">
        <p14:creationId xmlns:p14="http://schemas.microsoft.com/office/powerpoint/2010/main" val="341568218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5566</TotalTime>
  <Words>377</Words>
  <Application>Microsoft Macintosh PowerPoint</Application>
  <PresentationFormat>Custom</PresentationFormat>
  <Paragraphs>50</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Thème Office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Giulia</dc:creator>
  <cp:lastModifiedBy>sarah hanache</cp:lastModifiedBy>
  <cp:revision>322</cp:revision>
  <cp:lastPrinted>2019-01-24T12:01:44Z</cp:lastPrinted>
  <dcterms:created xsi:type="dcterms:W3CDTF">2015-04-15T07:22:57Z</dcterms:created>
  <dcterms:modified xsi:type="dcterms:W3CDTF">2021-12-01T12:22:50Z</dcterms:modified>
</cp:coreProperties>
</file>