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"/>
  </p:handoutMasterIdLst>
  <p:sldIdLst>
    <p:sldId id="269" r:id="rId2"/>
  </p:sldIdLst>
  <p:sldSz cx="30267275" cy="42794238"/>
  <p:notesSz cx="7104063" cy="10234613"/>
  <p:defaultTextStyle>
    <a:defPPr>
      <a:defRPr lang="fr-FR"/>
    </a:defPPr>
    <a:lvl1pPr marL="0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1pPr>
    <a:lvl2pPr marL="2087036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2pPr>
    <a:lvl3pPr marL="4174073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3pPr>
    <a:lvl4pPr marL="6261110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4pPr>
    <a:lvl5pPr marL="8348146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5pPr>
    <a:lvl6pPr marL="10435183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6pPr>
    <a:lvl7pPr marL="12522221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7pPr>
    <a:lvl8pPr marL="14609257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8pPr>
    <a:lvl9pPr marL="16696292" algn="l" defTabSz="2087036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707F"/>
    <a:srgbClr val="FFCC00"/>
    <a:srgbClr val="FFCC99"/>
    <a:srgbClr val="006972"/>
    <a:srgbClr val="AF4B0D"/>
    <a:srgbClr val="F07F3C"/>
    <a:srgbClr val="0C5C68"/>
    <a:srgbClr val="F8AA00"/>
    <a:srgbClr val="C6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>
        <p:scale>
          <a:sx n="20" d="100"/>
          <a:sy n="20" d="100"/>
        </p:scale>
        <p:origin x="1025" y="-2606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375FD1-5E51-4CFB-BA71-3B2A79E45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6C1D0-0557-48AB-9136-7D12796E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A54CB-7EE3-40D4-ACE7-82BA9E4DF850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774DD-9FD5-4BCB-B5D7-E8A7BF0A5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389CF-BF5D-4ADD-A775-0091AA211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29BB-11B7-49F3-A07C-C1FC20E0C6C7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87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S4038_ULiege-place du 20 Août-bâtiment-exterieur-OM-2017 (3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429" y="2"/>
            <a:ext cx="30267275" cy="42794238"/>
          </a:xfrm>
          <a:prstGeom prst="rect">
            <a:avLst/>
          </a:prstGeom>
        </p:spPr>
      </p:pic>
      <p:sp>
        <p:nvSpPr>
          <p:cNvPr id="11" name="Triangle rectangle 10"/>
          <p:cNvSpPr/>
          <p:nvPr/>
        </p:nvSpPr>
        <p:spPr>
          <a:xfrm rot="10800000" flipV="1">
            <a:off x="8108996" y="17638968"/>
            <a:ext cx="23117003" cy="1443446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7" name="Triangle rectangle 6"/>
          <p:cNvSpPr/>
          <p:nvPr/>
        </p:nvSpPr>
        <p:spPr>
          <a:xfrm>
            <a:off x="0" y="16749560"/>
            <a:ext cx="27487247" cy="15849680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-5321587" y="-1188483"/>
            <a:ext cx="23118693" cy="144344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65" y="1854557"/>
            <a:ext cx="5864706" cy="28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479" userDrawn="1">
          <p15:clr>
            <a:srgbClr val="FBAE40"/>
          </p15:clr>
        </p15:guide>
        <p15:guide id="2" pos="95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30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368" y="1703848"/>
            <a:ext cx="8827956" cy="7251246"/>
          </a:xfrm>
        </p:spPr>
        <p:txBody>
          <a:bodyPr anchor="b"/>
          <a:lstStyle>
            <a:lvl1pPr algn="l">
              <a:defRPr sz="6611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98912" y="1703849"/>
            <a:ext cx="15176578" cy="36523697"/>
          </a:xfrm>
        </p:spPr>
        <p:txBody>
          <a:bodyPr/>
          <a:lstStyle>
            <a:lvl1pPr>
              <a:buSzPct val="70000"/>
              <a:defRPr sz="10577"/>
            </a:lvl1pPr>
            <a:lvl2pPr>
              <a:defRPr sz="9256"/>
            </a:lvl2pPr>
            <a:lvl3pPr>
              <a:defRPr sz="7933"/>
            </a:lvl3pPr>
            <a:lvl4pPr>
              <a:defRPr sz="6611"/>
            </a:lvl4pPr>
            <a:lvl5pPr>
              <a:defRPr sz="6611"/>
            </a:lvl5pPr>
            <a:lvl6pPr>
              <a:defRPr sz="6611"/>
            </a:lvl6pPr>
            <a:lvl7pPr>
              <a:defRPr sz="6611"/>
            </a:lvl7pPr>
            <a:lvl8pPr>
              <a:defRPr sz="6611"/>
            </a:lvl8pPr>
            <a:lvl9pPr>
              <a:defRPr sz="6611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368" y="8955097"/>
            <a:ext cx="8827959" cy="29272451"/>
          </a:xfrm>
        </p:spPr>
        <p:txBody>
          <a:bodyPr/>
          <a:lstStyle>
            <a:lvl1pPr marL="0" indent="0">
              <a:buNone/>
              <a:defRPr sz="4628">
                <a:solidFill>
                  <a:schemeClr val="tx2"/>
                </a:solidFill>
              </a:defRPr>
            </a:lvl1pPr>
            <a:lvl2pPr marL="1511260" indent="0">
              <a:buNone/>
              <a:defRPr sz="3966"/>
            </a:lvl2pPr>
            <a:lvl3pPr marL="3022521" indent="0">
              <a:buNone/>
              <a:defRPr sz="3306"/>
            </a:lvl3pPr>
            <a:lvl4pPr marL="4533783" indent="0">
              <a:buNone/>
              <a:defRPr sz="2975"/>
            </a:lvl4pPr>
            <a:lvl5pPr marL="6045043" indent="0">
              <a:buNone/>
              <a:defRPr sz="2975"/>
            </a:lvl5pPr>
            <a:lvl6pPr marL="7556304" indent="0">
              <a:buNone/>
              <a:defRPr sz="2975"/>
            </a:lvl6pPr>
            <a:lvl7pPr marL="9067564" indent="0">
              <a:buNone/>
              <a:defRPr sz="2975"/>
            </a:lvl7pPr>
            <a:lvl8pPr marL="10578825" indent="0">
              <a:buNone/>
              <a:defRPr sz="2975"/>
            </a:lvl8pPr>
            <a:lvl9pPr marL="12090087" indent="0">
              <a:buNone/>
              <a:defRPr sz="29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601" y="29955968"/>
            <a:ext cx="18160365" cy="3536471"/>
          </a:xfrm>
        </p:spPr>
        <p:txBody>
          <a:bodyPr anchor="b"/>
          <a:lstStyle>
            <a:lvl1pPr algn="l">
              <a:defRPr sz="6611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2601" y="3823744"/>
            <a:ext cx="18160365" cy="25676543"/>
          </a:xfrm>
        </p:spPr>
        <p:txBody>
          <a:bodyPr/>
          <a:lstStyle>
            <a:lvl1pPr marL="0" indent="0">
              <a:buNone/>
              <a:defRPr sz="10577"/>
            </a:lvl1pPr>
            <a:lvl2pPr marL="1511260" indent="0">
              <a:buNone/>
              <a:defRPr sz="9256"/>
            </a:lvl2pPr>
            <a:lvl3pPr marL="3022521" indent="0">
              <a:buNone/>
              <a:defRPr sz="7933"/>
            </a:lvl3pPr>
            <a:lvl4pPr marL="4533783" indent="0">
              <a:buNone/>
              <a:defRPr sz="6611"/>
            </a:lvl4pPr>
            <a:lvl5pPr marL="6045043" indent="0">
              <a:buNone/>
              <a:defRPr sz="6611"/>
            </a:lvl5pPr>
            <a:lvl6pPr marL="7556304" indent="0">
              <a:buNone/>
              <a:defRPr sz="6611"/>
            </a:lvl6pPr>
            <a:lvl7pPr marL="9067564" indent="0">
              <a:buNone/>
              <a:defRPr sz="6611"/>
            </a:lvl7pPr>
            <a:lvl8pPr marL="10578825" indent="0">
              <a:buNone/>
              <a:defRPr sz="6611"/>
            </a:lvl8pPr>
            <a:lvl9pPr marL="12090087" indent="0">
              <a:buNone/>
              <a:defRPr sz="6611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2601" y="33492437"/>
            <a:ext cx="18160365" cy="5022376"/>
          </a:xfrm>
        </p:spPr>
        <p:txBody>
          <a:bodyPr/>
          <a:lstStyle>
            <a:lvl1pPr marL="0" indent="0">
              <a:buNone/>
              <a:defRPr sz="4628">
                <a:solidFill>
                  <a:schemeClr val="tx2"/>
                </a:solidFill>
              </a:defRPr>
            </a:lvl1pPr>
            <a:lvl2pPr marL="1511260" indent="0">
              <a:buNone/>
              <a:defRPr sz="3966"/>
            </a:lvl2pPr>
            <a:lvl3pPr marL="3022521" indent="0">
              <a:buNone/>
              <a:defRPr sz="3306"/>
            </a:lvl3pPr>
            <a:lvl4pPr marL="4533783" indent="0">
              <a:buNone/>
              <a:defRPr sz="2975"/>
            </a:lvl4pPr>
            <a:lvl5pPr marL="6045043" indent="0">
              <a:buNone/>
              <a:defRPr sz="2975"/>
            </a:lvl5pPr>
            <a:lvl6pPr marL="7556304" indent="0">
              <a:buNone/>
              <a:defRPr sz="2975"/>
            </a:lvl6pPr>
            <a:lvl7pPr marL="9067564" indent="0">
              <a:buNone/>
              <a:defRPr sz="2975"/>
            </a:lvl7pPr>
            <a:lvl8pPr marL="10578825" indent="0">
              <a:buNone/>
              <a:defRPr sz="2975"/>
            </a:lvl8pPr>
            <a:lvl9pPr marL="12090087" indent="0">
              <a:buNone/>
              <a:defRPr sz="29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2511" y="35359418"/>
            <a:ext cx="5079042" cy="29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453148" y="1626463"/>
            <a:ext cx="6109911" cy="365137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8721" y="1626463"/>
            <a:ext cx="18787239" cy="365137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2511" y="35359418"/>
            <a:ext cx="5079042" cy="29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7150269" y="19075092"/>
            <a:ext cx="23117003" cy="23719159"/>
          </a:xfrm>
          <a:prstGeom prst="rtTriangle">
            <a:avLst/>
          </a:prstGeom>
          <a:solidFill>
            <a:srgbClr val="5FA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2" y="23557337"/>
            <a:ext cx="20302404" cy="19236914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8" name="Triangle isocèle 7"/>
          <p:cNvSpPr/>
          <p:nvPr userDrawn="1"/>
        </p:nvSpPr>
        <p:spPr>
          <a:xfrm>
            <a:off x="7160290" y="36321013"/>
            <a:ext cx="13159452" cy="6473225"/>
          </a:xfrm>
          <a:prstGeom prst="triangle">
            <a:avLst>
              <a:gd name="adj" fmla="val 47947"/>
            </a:avLst>
          </a:prstGeom>
          <a:solidFill>
            <a:srgbClr val="0C5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47" y="12973366"/>
            <a:ext cx="11199391" cy="102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7150269" y="19075092"/>
            <a:ext cx="23117003" cy="23719159"/>
          </a:xfrm>
          <a:prstGeom prst="rtTriangle">
            <a:avLst/>
          </a:prstGeom>
          <a:solidFill>
            <a:srgbClr val="C6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2" y="23557337"/>
            <a:ext cx="20302404" cy="19236914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8" name="Triangle isocèle 7"/>
          <p:cNvSpPr/>
          <p:nvPr userDrawn="1"/>
        </p:nvSpPr>
        <p:spPr>
          <a:xfrm>
            <a:off x="7160290" y="36321013"/>
            <a:ext cx="13159452" cy="6473225"/>
          </a:xfrm>
          <a:prstGeom prst="triangle">
            <a:avLst>
              <a:gd name="adj" fmla="val 47947"/>
            </a:avLst>
          </a:prstGeom>
          <a:solidFill>
            <a:srgbClr val="006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47" y="12973366"/>
            <a:ext cx="11199391" cy="102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549" y="-5283394"/>
            <a:ext cx="24972585" cy="31388750"/>
          </a:xfrm>
          <a:prstGeom prst="rect">
            <a:avLst/>
          </a:prstGeom>
        </p:spPr>
      </p:pic>
      <p:sp>
        <p:nvSpPr>
          <p:cNvPr id="3" name="Pentagone 2"/>
          <p:cNvSpPr/>
          <p:nvPr userDrawn="1"/>
        </p:nvSpPr>
        <p:spPr>
          <a:xfrm>
            <a:off x="-616248" y="-385537"/>
            <a:ext cx="31152605" cy="44260581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4203050"/>
                </a:moveTo>
                <a:lnTo>
                  <a:pt x="6313069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4203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-1030697" y="19921869"/>
            <a:ext cx="23903072" cy="2184167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289">
                <a:solidFill>
                  <a:schemeClr val="tx2"/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06301" y="27799463"/>
            <a:ext cx="27240548" cy="3926362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206297" y="33168193"/>
            <a:ext cx="27240544" cy="41299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90" y="1634502"/>
            <a:ext cx="4007779" cy="36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578" y="-3200525"/>
            <a:ext cx="22190391" cy="27891734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616248" y="-385537"/>
            <a:ext cx="31152605" cy="44260581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-1030697" y="19921869"/>
            <a:ext cx="23903072" cy="2184167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208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841" y="22509916"/>
            <a:ext cx="24590248" cy="4591233"/>
          </a:xfrm>
        </p:spPr>
        <p:txBody>
          <a:bodyPr anchor="t">
            <a:normAutofit/>
          </a:bodyPr>
          <a:lstStyle>
            <a:lvl1pPr algn="l">
              <a:defRPr sz="10577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27846" y="27175873"/>
            <a:ext cx="24590248" cy="6638068"/>
          </a:xfrm>
        </p:spPr>
        <p:txBody>
          <a:bodyPr anchor="t"/>
          <a:lstStyle>
            <a:lvl1pPr marL="0" indent="0" algn="l">
              <a:buNone/>
              <a:defRPr sz="6611">
                <a:solidFill>
                  <a:schemeClr val="tx2"/>
                </a:solidFill>
              </a:defRPr>
            </a:lvl1pPr>
            <a:lvl2pPr marL="1511260" indent="0">
              <a:buNone/>
              <a:defRPr sz="5949">
                <a:solidFill>
                  <a:schemeClr val="tx1">
                    <a:tint val="75000"/>
                  </a:schemeClr>
                </a:solidFill>
              </a:defRPr>
            </a:lvl2pPr>
            <a:lvl3pPr marL="3022521" indent="0">
              <a:buNone/>
              <a:defRPr sz="5289">
                <a:solidFill>
                  <a:schemeClr val="tx1">
                    <a:tint val="75000"/>
                  </a:schemeClr>
                </a:solidFill>
              </a:defRPr>
            </a:lvl3pPr>
            <a:lvl4pPr marL="4533783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4pPr>
            <a:lvl5pPr marL="6045043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5pPr>
            <a:lvl6pPr marL="7556304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6pPr>
            <a:lvl7pPr marL="9067564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7pPr>
            <a:lvl8pPr marL="10578825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8pPr>
            <a:lvl9pPr marL="12090087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90" y="1634502"/>
            <a:ext cx="4007779" cy="36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368" y="1713757"/>
            <a:ext cx="23797563" cy="71323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3368" y="9985329"/>
            <a:ext cx="23797563" cy="28242219"/>
          </a:xfrm>
        </p:spPr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364" y="9985329"/>
            <a:ext cx="11320438" cy="28242219"/>
          </a:xfrm>
        </p:spPr>
        <p:txBody>
          <a:bodyPr/>
          <a:lstStyle>
            <a:lvl1pPr>
              <a:defRPr sz="9256"/>
            </a:lvl1pPr>
            <a:lvl2pPr>
              <a:defRPr sz="7933"/>
            </a:lvl2pPr>
            <a:lvl3pPr>
              <a:defRPr sz="6611"/>
            </a:lvl3pPr>
            <a:lvl4pPr>
              <a:defRPr sz="5949"/>
            </a:lvl4pPr>
            <a:lvl5pPr>
              <a:defRPr sz="5949"/>
            </a:lvl5pPr>
            <a:lvl6pPr>
              <a:defRPr sz="5949"/>
            </a:lvl6pPr>
            <a:lvl7pPr>
              <a:defRPr sz="5949"/>
            </a:lvl7pPr>
            <a:lvl8pPr>
              <a:defRPr sz="5949"/>
            </a:lvl8pPr>
            <a:lvl9pPr>
              <a:defRPr sz="594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025427" y="9985329"/>
            <a:ext cx="11320438" cy="28242219"/>
          </a:xfrm>
        </p:spPr>
        <p:txBody>
          <a:bodyPr/>
          <a:lstStyle>
            <a:lvl1pPr>
              <a:defRPr sz="9256"/>
            </a:lvl1pPr>
            <a:lvl2pPr>
              <a:defRPr sz="7933"/>
            </a:lvl2pPr>
            <a:lvl3pPr>
              <a:defRPr sz="6611"/>
            </a:lvl3pPr>
            <a:lvl4pPr>
              <a:defRPr sz="5949"/>
            </a:lvl4pPr>
            <a:lvl5pPr>
              <a:defRPr sz="5949"/>
            </a:lvl5pPr>
            <a:lvl6pPr>
              <a:defRPr sz="5949"/>
            </a:lvl6pPr>
            <a:lvl7pPr>
              <a:defRPr sz="5949"/>
            </a:lvl7pPr>
            <a:lvl8pPr>
              <a:defRPr sz="5949"/>
            </a:lvl8pPr>
            <a:lvl9pPr>
              <a:defRPr sz="594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1320438" cy="4043550"/>
          </a:xfrm>
        </p:spPr>
        <p:txBody>
          <a:bodyPr anchor="b"/>
          <a:lstStyle>
            <a:lvl1pPr marL="0" indent="0">
              <a:buNone/>
              <a:defRPr sz="7933" b="1"/>
            </a:lvl1pPr>
            <a:lvl2pPr marL="1511260" indent="0">
              <a:buNone/>
              <a:defRPr sz="6611" b="1"/>
            </a:lvl2pPr>
            <a:lvl3pPr marL="3022521" indent="0">
              <a:buNone/>
              <a:defRPr sz="5949" b="1"/>
            </a:lvl3pPr>
            <a:lvl4pPr marL="4533783" indent="0">
              <a:buNone/>
              <a:defRPr sz="5289" b="1"/>
            </a:lvl4pPr>
            <a:lvl5pPr marL="6045043" indent="0">
              <a:buNone/>
              <a:defRPr sz="5289" b="1"/>
            </a:lvl5pPr>
            <a:lvl6pPr marL="7556304" indent="0">
              <a:buNone/>
              <a:defRPr sz="5289" b="1"/>
            </a:lvl6pPr>
            <a:lvl7pPr marL="9067564" indent="0">
              <a:buNone/>
              <a:defRPr sz="5289" b="1"/>
            </a:lvl7pPr>
            <a:lvl8pPr marL="10578825" indent="0">
              <a:buNone/>
              <a:defRPr sz="5289" b="1"/>
            </a:lvl8pPr>
            <a:lvl9pPr marL="12090087" indent="0">
              <a:buNone/>
              <a:defRPr sz="5289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1320438" cy="24656220"/>
          </a:xfrm>
        </p:spPr>
        <p:txBody>
          <a:bodyPr/>
          <a:lstStyle>
            <a:lvl1pPr>
              <a:defRPr sz="7933"/>
            </a:lvl1pPr>
            <a:lvl2pPr>
              <a:defRPr sz="6611"/>
            </a:lvl2pPr>
            <a:lvl3pPr>
              <a:defRPr sz="5949"/>
            </a:lvl3pPr>
            <a:lvl4pPr>
              <a:defRPr sz="5289"/>
            </a:lvl4pPr>
            <a:lvl5pPr>
              <a:defRPr sz="5289"/>
            </a:lvl5pPr>
            <a:lvl6pPr>
              <a:defRPr sz="5289"/>
            </a:lvl6pPr>
            <a:lvl7pPr>
              <a:defRPr sz="5289"/>
            </a:lvl7pPr>
            <a:lvl8pPr>
              <a:defRPr sz="5289"/>
            </a:lvl8pPr>
            <a:lvl9pPr>
              <a:defRPr sz="528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025427" y="9630586"/>
            <a:ext cx="11320438" cy="3992145"/>
          </a:xfrm>
        </p:spPr>
        <p:txBody>
          <a:bodyPr anchor="b"/>
          <a:lstStyle>
            <a:lvl1pPr marL="0" indent="0">
              <a:buNone/>
              <a:defRPr sz="7933" b="1"/>
            </a:lvl1pPr>
            <a:lvl2pPr marL="1511260" indent="0">
              <a:buNone/>
              <a:defRPr sz="6611" b="1"/>
            </a:lvl2pPr>
            <a:lvl3pPr marL="3022521" indent="0">
              <a:buNone/>
              <a:defRPr sz="5949" b="1"/>
            </a:lvl3pPr>
            <a:lvl4pPr marL="4533783" indent="0">
              <a:buNone/>
              <a:defRPr sz="5289" b="1"/>
            </a:lvl4pPr>
            <a:lvl5pPr marL="6045043" indent="0">
              <a:buNone/>
              <a:defRPr sz="5289" b="1"/>
            </a:lvl5pPr>
            <a:lvl6pPr marL="7556304" indent="0">
              <a:buNone/>
              <a:defRPr sz="5289" b="1"/>
            </a:lvl6pPr>
            <a:lvl7pPr marL="9067564" indent="0">
              <a:buNone/>
              <a:defRPr sz="5289" b="1"/>
            </a:lvl7pPr>
            <a:lvl8pPr marL="10578825" indent="0">
              <a:buNone/>
              <a:defRPr sz="5289" b="1"/>
            </a:lvl8pPr>
            <a:lvl9pPr marL="12090087" indent="0">
              <a:buNone/>
              <a:defRPr sz="5289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025427" y="13571321"/>
            <a:ext cx="11320438" cy="24656220"/>
          </a:xfrm>
        </p:spPr>
        <p:txBody>
          <a:bodyPr/>
          <a:lstStyle>
            <a:lvl1pPr>
              <a:defRPr sz="7933"/>
            </a:lvl1pPr>
            <a:lvl2pPr>
              <a:defRPr sz="6611"/>
            </a:lvl2pPr>
            <a:lvl3pPr>
              <a:defRPr sz="5949"/>
            </a:lvl3pPr>
            <a:lvl4pPr>
              <a:defRPr sz="5289"/>
            </a:lvl4pPr>
            <a:lvl5pPr>
              <a:defRPr sz="5289"/>
            </a:lvl5pPr>
            <a:lvl6pPr>
              <a:defRPr sz="5289"/>
            </a:lvl6pPr>
            <a:lvl7pPr>
              <a:defRPr sz="5289"/>
            </a:lvl7pPr>
            <a:lvl8pPr>
              <a:defRPr sz="5289"/>
            </a:lvl8pPr>
            <a:lvl9pPr>
              <a:defRPr sz="528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11" name="Image 10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7" name="Image 6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84" y="42975"/>
            <a:ext cx="2694208" cy="55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363" y="1713757"/>
            <a:ext cx="23832500" cy="713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363" y="9985329"/>
            <a:ext cx="23832500" cy="2824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367" y="39663925"/>
            <a:ext cx="706236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916-E6E8-4346-AB9B-377CDB8FFF0D}" type="datetimeFigureOut">
              <a:rPr lang="fr-BE" smtClean="0"/>
              <a:t>04-10-21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1323" y="39663925"/>
            <a:ext cx="95846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1550" y="39663925"/>
            <a:ext cx="706236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30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1511260" rtl="0" eaLnBrk="1" latinLnBrk="0" hangingPunct="1">
        <a:spcBef>
          <a:spcPct val="0"/>
        </a:spcBef>
        <a:buNone/>
        <a:defRPr sz="119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69281" indent="-1469281" algn="l" defTabSz="1511260" rtl="0" eaLnBrk="1" latinLnBrk="0" hangingPunct="1">
        <a:spcBef>
          <a:spcPct val="20000"/>
        </a:spcBef>
        <a:buClr>
          <a:schemeClr val="accent1"/>
        </a:buClr>
        <a:buSzPct val="75000"/>
        <a:buFont typeface="Franklin Gothic Book" panose="020B0503020102020204" pitchFamily="34" charset="0"/>
        <a:buChar char="►"/>
        <a:defRPr sz="9256" kern="1200">
          <a:solidFill>
            <a:schemeClr val="tx1"/>
          </a:solidFill>
          <a:latin typeface="+mn-lt"/>
          <a:ea typeface="+mn-ea"/>
          <a:cs typeface="+mn-cs"/>
        </a:defRPr>
      </a:lvl1pPr>
      <a:lvl2pPr marL="2455799" indent="-944537" algn="l" defTabSz="151126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7933" kern="1200">
          <a:solidFill>
            <a:schemeClr val="tx1"/>
          </a:solidFill>
          <a:latin typeface="+mn-lt"/>
          <a:ea typeface="+mn-ea"/>
          <a:cs typeface="+mn-cs"/>
        </a:defRPr>
      </a:lvl2pPr>
      <a:lvl3pPr marL="3778153" indent="-755630" algn="l" defTabSz="151126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6611" kern="1200">
          <a:solidFill>
            <a:schemeClr val="tx1"/>
          </a:solidFill>
          <a:latin typeface="+mn-lt"/>
          <a:ea typeface="+mn-ea"/>
          <a:cs typeface="+mn-cs"/>
        </a:defRPr>
      </a:lvl3pPr>
      <a:lvl4pPr marL="5289413" indent="-755630" algn="l" defTabSz="151126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5949" kern="1200">
          <a:solidFill>
            <a:schemeClr val="tx1"/>
          </a:solidFill>
          <a:latin typeface="+mn-lt"/>
          <a:ea typeface="+mn-ea"/>
          <a:cs typeface="+mn-cs"/>
        </a:defRPr>
      </a:lvl4pPr>
      <a:lvl5pPr marL="6800674" indent="-755630" algn="l" defTabSz="1511260" rtl="0" eaLnBrk="1" latinLnBrk="0" hangingPunct="1">
        <a:spcBef>
          <a:spcPct val="20000"/>
        </a:spcBef>
        <a:buClr>
          <a:schemeClr val="accent1"/>
        </a:buClr>
        <a:buSzPct val="85000"/>
        <a:buFont typeface="Wingdings" panose="05000000000000000000" pitchFamily="2" charset="2"/>
        <a:buChar char="v"/>
        <a:defRPr sz="5949" kern="1200">
          <a:solidFill>
            <a:schemeClr val="tx1"/>
          </a:solidFill>
          <a:latin typeface="+mn-lt"/>
          <a:ea typeface="+mn-ea"/>
          <a:cs typeface="+mn-cs"/>
        </a:defRPr>
      </a:lvl5pPr>
      <a:lvl6pPr marL="8311934" indent="-755630" algn="l" defTabSz="1511260" rtl="0" eaLnBrk="1" latinLnBrk="0" hangingPunct="1">
        <a:spcBef>
          <a:spcPct val="20000"/>
        </a:spcBef>
        <a:buFont typeface="Arial"/>
        <a:buChar char="•"/>
        <a:defRPr sz="6611" kern="1200">
          <a:solidFill>
            <a:schemeClr val="tx1"/>
          </a:solidFill>
          <a:latin typeface="+mn-lt"/>
          <a:ea typeface="+mn-ea"/>
          <a:cs typeface="+mn-cs"/>
        </a:defRPr>
      </a:lvl6pPr>
      <a:lvl7pPr marL="9823195" indent="-755630" algn="l" defTabSz="1511260" rtl="0" eaLnBrk="1" latinLnBrk="0" hangingPunct="1">
        <a:spcBef>
          <a:spcPct val="20000"/>
        </a:spcBef>
        <a:buFont typeface="Arial"/>
        <a:buChar char="•"/>
        <a:defRPr sz="6611" kern="1200">
          <a:solidFill>
            <a:schemeClr val="tx1"/>
          </a:solidFill>
          <a:latin typeface="+mn-lt"/>
          <a:ea typeface="+mn-ea"/>
          <a:cs typeface="+mn-cs"/>
        </a:defRPr>
      </a:lvl7pPr>
      <a:lvl8pPr marL="11334456" indent="-755630" algn="l" defTabSz="1511260" rtl="0" eaLnBrk="1" latinLnBrk="0" hangingPunct="1">
        <a:spcBef>
          <a:spcPct val="20000"/>
        </a:spcBef>
        <a:buFont typeface="Arial"/>
        <a:buChar char="•"/>
        <a:defRPr sz="6611" kern="1200">
          <a:solidFill>
            <a:schemeClr val="tx1"/>
          </a:solidFill>
          <a:latin typeface="+mn-lt"/>
          <a:ea typeface="+mn-ea"/>
          <a:cs typeface="+mn-cs"/>
        </a:defRPr>
      </a:lvl8pPr>
      <a:lvl9pPr marL="12845717" indent="-755630" algn="l" defTabSz="1511260" rtl="0" eaLnBrk="1" latinLnBrk="0" hangingPunct="1">
        <a:spcBef>
          <a:spcPct val="20000"/>
        </a:spcBef>
        <a:buFont typeface="Arial"/>
        <a:buChar char="•"/>
        <a:defRPr sz="66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1pPr>
      <a:lvl2pPr marL="1511260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2pPr>
      <a:lvl3pPr marL="3022521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3pPr>
      <a:lvl4pPr marL="4533783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4pPr>
      <a:lvl5pPr marL="6045043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5pPr>
      <a:lvl6pPr marL="7556304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6pPr>
      <a:lvl7pPr marL="9067564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7pPr>
      <a:lvl8pPr marL="10578825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8pPr>
      <a:lvl9pPr marL="12090087" algn="l" defTabSz="1511260" rtl="0" eaLnBrk="1" latinLnBrk="0" hangingPunct="1">
        <a:defRPr sz="5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2531330" y="17477683"/>
            <a:ext cx="25054782" cy="4698424"/>
          </a:xfrm>
          <a:prstGeom prst="rect">
            <a:avLst/>
          </a:prstGeom>
          <a:solidFill>
            <a:srgbClr val="FF9900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613" dirty="0">
              <a:solidFill>
                <a:srgbClr val="AF4B0D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2531330" y="22176100"/>
            <a:ext cx="25054782" cy="9810058"/>
          </a:xfrm>
          <a:prstGeom prst="rect">
            <a:avLst/>
          </a:prstGeom>
          <a:solidFill>
            <a:srgbClr val="FF99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613" dirty="0">
              <a:solidFill>
                <a:srgbClr val="AF4B0D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2531330" y="31987206"/>
            <a:ext cx="25054782" cy="7769421"/>
          </a:xfrm>
          <a:prstGeom prst="rect">
            <a:avLst/>
          </a:prstGeom>
          <a:solidFill>
            <a:srgbClr val="FF990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613" dirty="0">
              <a:solidFill>
                <a:srgbClr val="AF4B0D"/>
              </a:solidFill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6F8E78DE-7D34-4671-89A7-BE93922EB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19" y="39710142"/>
            <a:ext cx="10382413" cy="3336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3C53F-7D40-4E6B-8D34-96E07FF9B56B}"/>
              </a:ext>
            </a:extLst>
          </p:cNvPr>
          <p:cNvSpPr/>
          <p:nvPr/>
        </p:nvSpPr>
        <p:spPr>
          <a:xfrm>
            <a:off x="-11406" y="-1"/>
            <a:ext cx="30296229" cy="5691148"/>
          </a:xfrm>
          <a:prstGeom prst="rect">
            <a:avLst/>
          </a:prstGeom>
          <a:solidFill>
            <a:srgbClr val="F07F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613" dirty="0">
              <a:solidFill>
                <a:srgbClr val="0C5C68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DC60-CBD3-4C2D-96E1-7AD3B20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729" y="561623"/>
            <a:ext cx="26264046" cy="46550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29251" tIns="64626" rIns="129251" bIns="6462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925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329" b="1" dirty="0">
                <a:solidFill>
                  <a:schemeClr val="bg1"/>
                </a:solidFill>
              </a:rPr>
              <a:t>P</a:t>
            </a:r>
            <a:r>
              <a:rPr lang="en-US" sz="9329" b="1" dirty="0">
                <a:solidFill>
                  <a:schemeClr val="bg1"/>
                </a:solidFill>
              </a:rPr>
              <a:t>rosocial </a:t>
            </a:r>
            <a:r>
              <a:rPr lang="en-US" sz="9329" b="1" dirty="0">
                <a:solidFill>
                  <a:schemeClr val="bg1"/>
                </a:solidFill>
              </a:rPr>
              <a:t>and </a:t>
            </a:r>
            <a:r>
              <a:rPr lang="en-US" sz="9329" b="1" dirty="0">
                <a:solidFill>
                  <a:schemeClr val="bg1"/>
                </a:solidFill>
              </a:rPr>
              <a:t>Aggressive </a:t>
            </a:r>
            <a:r>
              <a:rPr lang="en-US" sz="9329" b="1" dirty="0">
                <a:solidFill>
                  <a:schemeClr val="bg1"/>
                </a:solidFill>
              </a:rPr>
              <a:t>driving behaviours and driving-related outcomes in </a:t>
            </a:r>
            <a:r>
              <a:rPr lang="en-US" sz="9329" b="1" dirty="0">
                <a:solidFill>
                  <a:schemeClr val="bg1"/>
                </a:solidFill>
              </a:rPr>
              <a:t>Vietnam</a:t>
            </a:r>
          </a:p>
          <a:p>
            <a:pPr defTabSz="129250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89" b="1" dirty="0">
              <a:solidFill>
                <a:schemeClr val="bg1"/>
              </a:solidFill>
            </a:endParaRPr>
          </a:p>
          <a:p>
            <a:pPr defTabSz="12925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5654" b="1" dirty="0">
                <a:solidFill>
                  <a:schemeClr val="bg1"/>
                </a:solidFill>
              </a:rPr>
              <a:t>Hiep </a:t>
            </a:r>
            <a:r>
              <a:rPr lang="fr-FR" altLang="fr-FR" sz="5654" b="1" dirty="0">
                <a:solidFill>
                  <a:schemeClr val="bg1"/>
                </a:solidFill>
              </a:rPr>
              <a:t>Trung </a:t>
            </a:r>
            <a:r>
              <a:rPr lang="fr-FR" altLang="fr-FR" sz="5654" b="1" dirty="0">
                <a:solidFill>
                  <a:schemeClr val="bg1"/>
                </a:solidFill>
              </a:rPr>
              <a:t>Bui</a:t>
            </a:r>
            <a:endParaRPr lang="fr-BE" sz="9329" b="1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C564852-5CC1-4FB1-BB84-BBE24B9D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423" y="4294845"/>
            <a:ext cx="14600589" cy="8265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29251" tIns="64626" rIns="129251" bIns="64626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561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523" b="1" dirty="0">
                <a:solidFill>
                  <a:schemeClr val="bg1"/>
                </a:solidFill>
              </a:rPr>
              <a:t>buitrunghiep@doct.uliege.be  (+84) 935.743555</a:t>
            </a:r>
            <a:endParaRPr lang="fr-BE" sz="4523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2532247" y="11849836"/>
            <a:ext cx="25053859" cy="5627840"/>
          </a:xfrm>
          <a:prstGeom prst="rect">
            <a:avLst/>
          </a:prstGeom>
          <a:solidFill>
            <a:srgbClr val="FF9900">
              <a:alpha val="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613" dirty="0">
              <a:solidFill>
                <a:srgbClr val="AF4B0D"/>
              </a:solidFill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D1A28A1-07C4-4B4E-A6A1-6DA49BD6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059" y="6671246"/>
            <a:ext cx="7634472" cy="8265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29251" tIns="64626" rIns="129251" bIns="64626" numCol="1" anchor="t" anchorCtr="0" compatLnSpc="1">
            <a:prstTxWarp prst="textNoShape">
              <a:avLst/>
            </a:prstTxWarp>
            <a:spAutoFit/>
          </a:bodyPr>
          <a:lstStyle/>
          <a:p>
            <a:pPr defTabSz="1561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4523" b="1" dirty="0">
                <a:solidFill>
                  <a:srgbClr val="00707F"/>
                </a:solidFill>
              </a:rPr>
              <a:t>PARTNERS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798F667-3E95-4E8D-8E2F-0F752EAC0A9E}"/>
              </a:ext>
            </a:extLst>
          </p:cNvPr>
          <p:cNvCxnSpPr/>
          <p:nvPr/>
        </p:nvCxnSpPr>
        <p:spPr>
          <a:xfrm>
            <a:off x="2683927" y="7725210"/>
            <a:ext cx="7588604" cy="0"/>
          </a:xfrm>
          <a:prstGeom prst="line">
            <a:avLst/>
          </a:prstGeom>
          <a:ln w="12700">
            <a:solidFill>
              <a:srgbClr val="007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id="{3D59EC54-7E72-433F-8F88-AE282CDE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4277" y="6805402"/>
            <a:ext cx="13258615" cy="8265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29251" tIns="64626" rIns="129251" bIns="64626" numCol="1" anchor="t" anchorCtr="0" compatLnSpc="1">
            <a:prstTxWarp prst="textNoShape">
              <a:avLst/>
            </a:prstTxWarp>
            <a:spAutoFit/>
          </a:bodyPr>
          <a:lstStyle/>
          <a:p>
            <a:pPr defTabSz="1561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4523" b="1" dirty="0">
                <a:solidFill>
                  <a:srgbClr val="00707F"/>
                </a:solidFill>
              </a:rPr>
              <a:t>RESEARCH INFORMATION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54F80A8-B17B-49B4-9BDC-DBCCD7BC1E27}"/>
              </a:ext>
            </a:extLst>
          </p:cNvPr>
          <p:cNvCxnSpPr>
            <a:cxnSpLocks/>
          </p:cNvCxnSpPr>
          <p:nvPr/>
        </p:nvCxnSpPr>
        <p:spPr>
          <a:xfrm>
            <a:off x="10854283" y="7725210"/>
            <a:ext cx="16565831" cy="0"/>
          </a:xfrm>
          <a:prstGeom prst="line">
            <a:avLst/>
          </a:prstGeom>
          <a:ln w="12700">
            <a:solidFill>
              <a:srgbClr val="007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4">
            <a:extLst>
              <a:ext uri="{FF2B5EF4-FFF2-40B4-BE49-F238E27FC236}">
                <a16:creationId xmlns:a16="http://schemas.microsoft.com/office/drawing/2014/main" id="{266ADAD8-7040-4B56-9BC3-AB2E596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4279" y="7729807"/>
            <a:ext cx="16309139" cy="404620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29251" tIns="64626" rIns="129251" bIns="6462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29250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827" dirty="0">
                <a:solidFill>
                  <a:srgbClr val="00707F"/>
                </a:solidFill>
              </a:rPr>
              <a:t>Besides demonstrating the detrimental impacts of risky driving </a:t>
            </a:r>
            <a:r>
              <a:rPr lang="en-US" altLang="fr-FR" sz="2827" dirty="0">
                <a:solidFill>
                  <a:srgbClr val="00707F"/>
                </a:solidFill>
              </a:rPr>
              <a:t>behaviours, </a:t>
            </a:r>
            <a:r>
              <a:rPr lang="en-US" altLang="fr-FR" sz="2827" dirty="0">
                <a:solidFill>
                  <a:srgbClr val="00707F"/>
                </a:solidFill>
              </a:rPr>
              <a:t>evidence-based positive justifications for promoting </a:t>
            </a:r>
            <a:r>
              <a:rPr lang="en-US" altLang="fr-FR" sz="2827" b="1" dirty="0">
                <a:solidFill>
                  <a:srgbClr val="00707F"/>
                </a:solidFill>
              </a:rPr>
              <a:t>prosocial </a:t>
            </a:r>
            <a:r>
              <a:rPr lang="en-US" altLang="fr-FR" sz="2827" b="1" dirty="0">
                <a:solidFill>
                  <a:srgbClr val="00707F"/>
                </a:solidFill>
              </a:rPr>
              <a:t>driving</a:t>
            </a:r>
            <a:r>
              <a:rPr lang="en-US" altLang="fr-FR" sz="2827" dirty="0">
                <a:solidFill>
                  <a:srgbClr val="00707F"/>
                </a:solidFill>
              </a:rPr>
              <a:t> </a:t>
            </a:r>
            <a:r>
              <a:rPr lang="en-US" altLang="fr-FR" sz="2827" dirty="0">
                <a:solidFill>
                  <a:srgbClr val="00707F"/>
                </a:solidFill>
              </a:rPr>
              <a:t>might be conducive to traffic </a:t>
            </a:r>
            <a:r>
              <a:rPr lang="en-US" altLang="fr-FR" sz="2827" dirty="0">
                <a:solidFill>
                  <a:srgbClr val="00707F"/>
                </a:solidFill>
              </a:rPr>
              <a:t>safety.</a:t>
            </a:r>
          </a:p>
          <a:p>
            <a:pPr algn="just" defTabSz="129250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827" dirty="0">
                <a:solidFill>
                  <a:srgbClr val="00707F"/>
                </a:solidFill>
              </a:rPr>
              <a:t>This </a:t>
            </a:r>
            <a:r>
              <a:rPr lang="en-US" altLang="fr-FR" sz="2827" dirty="0">
                <a:solidFill>
                  <a:srgbClr val="00707F"/>
                </a:solidFill>
              </a:rPr>
              <a:t>study provides </a:t>
            </a:r>
            <a:r>
              <a:rPr lang="en-US" altLang="fr-FR" sz="2827" dirty="0">
                <a:solidFill>
                  <a:srgbClr val="00707F"/>
                </a:solidFill>
              </a:rPr>
              <a:t>further insights </a:t>
            </a:r>
            <a:r>
              <a:rPr lang="en-US" altLang="fr-FR" sz="2827" dirty="0">
                <a:solidFill>
                  <a:srgbClr val="00707F"/>
                </a:solidFill>
              </a:rPr>
              <a:t>into the current traffic situation in </a:t>
            </a:r>
            <a:r>
              <a:rPr lang="en-US" altLang="fr-FR" sz="2827" dirty="0">
                <a:solidFill>
                  <a:srgbClr val="00707F"/>
                </a:solidFill>
              </a:rPr>
              <a:t>Vietnam by validating </a:t>
            </a:r>
            <a:r>
              <a:rPr lang="en-US" altLang="fr-FR" sz="2827" dirty="0">
                <a:solidFill>
                  <a:srgbClr val="00707F"/>
                </a:solidFill>
              </a:rPr>
              <a:t>the Vietnamese version of the </a:t>
            </a:r>
            <a:r>
              <a:rPr lang="en-US" altLang="fr-FR" sz="2827" b="1" dirty="0">
                <a:solidFill>
                  <a:srgbClr val="00707F"/>
                </a:solidFill>
              </a:rPr>
              <a:t>Prosocial and Aggressive Driving </a:t>
            </a:r>
            <a:r>
              <a:rPr lang="en-US" altLang="fr-FR" sz="2827" b="1" dirty="0">
                <a:solidFill>
                  <a:srgbClr val="00707F"/>
                </a:solidFill>
              </a:rPr>
              <a:t>Inventory</a:t>
            </a:r>
            <a:r>
              <a:rPr lang="en-US" altLang="fr-FR" sz="2827" dirty="0">
                <a:solidFill>
                  <a:srgbClr val="00707F"/>
                </a:solidFill>
              </a:rPr>
              <a:t> </a:t>
            </a:r>
            <a:r>
              <a:rPr lang="en-US" altLang="fr-FR" sz="2827" b="1" dirty="0">
                <a:solidFill>
                  <a:srgbClr val="00707F"/>
                </a:solidFill>
              </a:rPr>
              <a:t>(PADI)</a:t>
            </a:r>
            <a:r>
              <a:rPr lang="en-US" altLang="fr-FR" sz="2827" dirty="0">
                <a:solidFill>
                  <a:srgbClr val="00707F"/>
                </a:solidFill>
              </a:rPr>
              <a:t> and study the relationships </a:t>
            </a:r>
            <a:r>
              <a:rPr lang="en-US" altLang="fr-FR" sz="2827" dirty="0">
                <a:solidFill>
                  <a:srgbClr val="00707F"/>
                </a:solidFill>
              </a:rPr>
              <a:t>between </a:t>
            </a:r>
            <a:r>
              <a:rPr lang="en-US" altLang="fr-FR" sz="2827" dirty="0">
                <a:solidFill>
                  <a:srgbClr val="00707F"/>
                </a:solidFill>
              </a:rPr>
              <a:t>PADI and </a:t>
            </a:r>
            <a:r>
              <a:rPr lang="en-US" altLang="fr-FR" sz="2827" dirty="0">
                <a:solidFill>
                  <a:srgbClr val="00707F"/>
                </a:solidFill>
              </a:rPr>
              <a:t>driving-related </a:t>
            </a:r>
            <a:r>
              <a:rPr lang="en-US" altLang="fr-FR" sz="2827" dirty="0">
                <a:solidFill>
                  <a:srgbClr val="00707F"/>
                </a:solidFill>
              </a:rPr>
              <a:t>outcomes.</a:t>
            </a:r>
          </a:p>
          <a:p>
            <a:pPr algn="just" defTabSz="129250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827" dirty="0">
                <a:solidFill>
                  <a:srgbClr val="00707F"/>
                </a:solidFill>
              </a:rPr>
              <a:t>The </a:t>
            </a:r>
            <a:r>
              <a:rPr lang="en-US" altLang="fr-FR" sz="2827" dirty="0">
                <a:solidFill>
                  <a:srgbClr val="00707F"/>
                </a:solidFill>
              </a:rPr>
              <a:t>results highlighted </a:t>
            </a:r>
            <a:r>
              <a:rPr lang="en-US" altLang="fr-FR" sz="2827" dirty="0">
                <a:solidFill>
                  <a:srgbClr val="00707F"/>
                </a:solidFill>
              </a:rPr>
              <a:t>the </a:t>
            </a:r>
            <a:r>
              <a:rPr lang="en-US" altLang="fr-FR" sz="2827" dirty="0">
                <a:solidFill>
                  <a:srgbClr val="00707F"/>
                </a:solidFill>
              </a:rPr>
              <a:t>benefits </a:t>
            </a:r>
            <a:r>
              <a:rPr lang="en-US" altLang="fr-FR" sz="2827" dirty="0">
                <a:solidFill>
                  <a:srgbClr val="00707F"/>
                </a:solidFill>
              </a:rPr>
              <a:t>of </a:t>
            </a:r>
            <a:r>
              <a:rPr lang="en-US" altLang="fr-FR" sz="2827" b="1" dirty="0">
                <a:solidFill>
                  <a:srgbClr val="00707F"/>
                </a:solidFill>
              </a:rPr>
              <a:t>prosocial driving</a:t>
            </a:r>
            <a:r>
              <a:rPr lang="en-US" altLang="fr-FR" sz="2827" dirty="0">
                <a:solidFill>
                  <a:srgbClr val="00707F"/>
                </a:solidFill>
              </a:rPr>
              <a:t> </a:t>
            </a:r>
            <a:r>
              <a:rPr lang="en-US" altLang="fr-FR" sz="2827" dirty="0">
                <a:solidFill>
                  <a:srgbClr val="00707F"/>
                </a:solidFill>
              </a:rPr>
              <a:t>in reducing traffic </a:t>
            </a:r>
            <a:r>
              <a:rPr lang="en-US" altLang="fr-FR" sz="2827" dirty="0">
                <a:solidFill>
                  <a:srgbClr val="00707F"/>
                </a:solidFill>
              </a:rPr>
              <a:t>issues in Vietnam.</a:t>
            </a:r>
            <a:endParaRPr lang="fr-BE" altLang="fr-FR" sz="2827" dirty="0">
              <a:solidFill>
                <a:srgbClr val="00707F"/>
              </a:solidFill>
            </a:endParaRPr>
          </a:p>
        </p:txBody>
      </p:sp>
      <p:pic>
        <p:nvPicPr>
          <p:cNvPr id="46" name="Image 5" descr="uLIEGE_Logo_Compact_CMJN_pos@2x.png">
            <a:extLst>
              <a:ext uri="{FF2B5EF4-FFF2-40B4-BE49-F238E27FC236}">
                <a16:creationId xmlns:a16="http://schemas.microsoft.com/office/drawing/2014/main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99" y="7804912"/>
            <a:ext cx="4391830" cy="21323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07" y="10163534"/>
            <a:ext cx="7294030" cy="10505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19383"/>
          <a:stretch/>
        </p:blipFill>
        <p:spPr>
          <a:xfrm>
            <a:off x="6830383" y="7840225"/>
            <a:ext cx="3442148" cy="2079768"/>
          </a:xfrm>
          <a:prstGeom prst="rect">
            <a:avLst/>
          </a:prstGeom>
        </p:spPr>
      </p:pic>
      <p:sp>
        <p:nvSpPr>
          <p:cNvPr id="110" name="Rectangle 4">
            <a:extLst>
              <a:ext uri="{FF2B5EF4-FFF2-40B4-BE49-F238E27FC236}">
                <a16:creationId xmlns:a16="http://schemas.microsoft.com/office/drawing/2014/main" id="{565E1C2E-E4C8-47D6-9B61-DA3057726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065" y="18127583"/>
            <a:ext cx="24782049" cy="7219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56150" tIns="78075" rIns="156150" bIns="78075" numCol="1" anchor="t" anchorCtr="0" compatLnSpc="1">
            <a:prstTxWarp prst="textNoShape">
              <a:avLst/>
            </a:prstTxWarp>
            <a:spAutoFit/>
          </a:bodyPr>
          <a:lstStyle/>
          <a:p>
            <a:pPr marL="233369" indent="567715" algn="just" defTabSz="1561475" eaLnBrk="0" fontAlgn="base" hangingPunct="0">
              <a:lnSpc>
                <a:spcPts val="4382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fr-FR" sz="3392" dirty="0">
              <a:solidFill>
                <a:srgbClr val="AF4B0D"/>
              </a:solidFill>
              <a:cs typeface="Arial" panose="020B0604020202020204" pitchFamily="34" charset="0"/>
            </a:endParaRPr>
          </a:p>
        </p:txBody>
      </p:sp>
      <p:sp>
        <p:nvSpPr>
          <p:cNvPr id="112" name="Rectangle 4">
            <a:extLst>
              <a:ext uri="{FF2B5EF4-FFF2-40B4-BE49-F238E27FC236}">
                <a16:creationId xmlns:a16="http://schemas.microsoft.com/office/drawing/2014/main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353" y="11971939"/>
            <a:ext cx="24180067" cy="538000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56150" tIns="78075" rIns="156150" bIns="78075" numCol="1" anchor="t" anchorCtr="0" compatLnSpc="1">
            <a:prstTxWarp prst="textNoShape">
              <a:avLst/>
            </a:prstTxWarp>
            <a:spAutoFit/>
          </a:bodyPr>
          <a:lstStyle/>
          <a:p>
            <a:pPr marL="646252" indent="-646252" algn="just" defTabSz="1561475" eaLnBrk="0" fontAlgn="base" hangingPunct="0">
              <a:spcBef>
                <a:spcPts val="1696"/>
              </a:spcBef>
              <a:spcAft>
                <a:spcPts val="1696"/>
              </a:spcAft>
              <a:tabLst>
                <a:tab pos="1292504" algn="l"/>
              </a:tabLst>
            </a:pPr>
            <a:r>
              <a:rPr lang="en-GB" altLang="fr-FR" sz="3958" b="1" dirty="0">
                <a:solidFill>
                  <a:srgbClr val="00707F"/>
                </a:solidFill>
                <a:latin typeface="+mj-lt"/>
                <a:cs typeface="Arial" panose="020B0604020202020204" pitchFamily="34" charset="0"/>
              </a:rPr>
              <a:t>1. CONTEXT 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Road safety is a major concern worldwide, especially in motorcycle-dependent nations with high numbers of traffic fatalities. 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In 2020, </a:t>
            </a: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6,575 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Vietnamese people died on the roads, and nearly 90% of victims were motorcyclists.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The roles of Prosocial and Aggressive driving in predicting motorcyclists’ traffic incidents has not received enough attention.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Research into Prosocial and Aggressive driving is needed to effectively develop practical guidelines that enhance road safety.</a:t>
            </a:r>
          </a:p>
          <a:p>
            <a:pPr marL="646252" indent="-646252" algn="just" defTabSz="1561475" eaLnBrk="0" fontAlgn="base" hangingPunct="0">
              <a:spcBef>
                <a:spcPts val="1696"/>
              </a:spcBef>
              <a:spcAft>
                <a:spcPts val="1696"/>
              </a:spcAft>
              <a:tabLst>
                <a:tab pos="1292504" algn="l"/>
              </a:tabLst>
            </a:pPr>
            <a:r>
              <a:rPr lang="en-GB" altLang="fr-FR" sz="3958" b="1" dirty="0">
                <a:solidFill>
                  <a:srgbClr val="00707F"/>
                </a:solidFill>
                <a:latin typeface="+mj-lt"/>
                <a:cs typeface="Arial" panose="020B0604020202020204" pitchFamily="34" charset="0"/>
              </a:rPr>
              <a:t>2. GOALS</a:t>
            </a:r>
          </a:p>
          <a:p>
            <a:pPr marL="646252" indent="646252" algn="just" defTabSz="15614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Validating the factor structure of the Vietnamese version of </a:t>
            </a:r>
            <a:r>
              <a:rPr lang="en-GB" altLang="fr-FR" sz="3110" b="1" dirty="0">
                <a:solidFill>
                  <a:srgbClr val="00707F"/>
                </a:solidFill>
              </a:rPr>
              <a:t>Prosocial and Aggressive Driving Inventory</a:t>
            </a:r>
            <a:r>
              <a:rPr lang="en-GB" altLang="fr-FR" sz="3110" dirty="0">
                <a:solidFill>
                  <a:srgbClr val="00707F"/>
                </a:solidFill>
              </a:rPr>
              <a:t> </a:t>
            </a:r>
            <a:r>
              <a:rPr lang="en-GB" altLang="fr-FR" sz="3110" b="1" dirty="0">
                <a:solidFill>
                  <a:srgbClr val="00707F"/>
                </a:solidFill>
              </a:rPr>
              <a:t>(PADI)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; </a:t>
            </a:r>
          </a:p>
          <a:p>
            <a:pPr marL="646252" indent="646252" algn="just" defTabSz="15614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Exploring the relationships between the PADI and driving outcomes (accident involvements, traffic violations, and other types of aberrant driving behaviours).</a:t>
            </a:r>
          </a:p>
        </p:txBody>
      </p:sp>
      <p:sp>
        <p:nvSpPr>
          <p:cNvPr id="114" name="Rectangle 4">
            <a:extLst>
              <a:ext uri="{FF2B5EF4-FFF2-40B4-BE49-F238E27FC236}">
                <a16:creationId xmlns:a16="http://schemas.microsoft.com/office/drawing/2014/main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53" y="17635227"/>
            <a:ext cx="24436839" cy="4334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56150" tIns="78075" rIns="156150" bIns="78075" numCol="1" anchor="t" anchorCtr="0" compatLnSpc="1">
            <a:prstTxWarp prst="textNoShape">
              <a:avLst/>
            </a:prstTxWarp>
            <a:spAutoFit/>
          </a:bodyPr>
          <a:lstStyle/>
          <a:p>
            <a:pPr marL="646252" indent="-646252" algn="just" defTabSz="1561475" eaLnBrk="0" fontAlgn="base" hangingPunct="0">
              <a:spcBef>
                <a:spcPts val="1696"/>
              </a:spcBef>
              <a:spcAft>
                <a:spcPts val="1696"/>
              </a:spcAft>
              <a:tabLst>
                <a:tab pos="1292504" algn="l"/>
              </a:tabLst>
            </a:pPr>
            <a:r>
              <a:rPr lang="en-GB" altLang="fr-FR" sz="3958" b="1" dirty="0">
                <a:solidFill>
                  <a:srgbClr val="00707F"/>
                </a:solidFill>
                <a:latin typeface="+mj-lt"/>
                <a:cs typeface="Arial" panose="020B0604020202020204" pitchFamily="34" charset="0"/>
              </a:rPr>
              <a:t>3. METHODOLOGY 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Vietnamese PADI's factor structure was explored by the </a:t>
            </a: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Principal component analysis 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and </a:t>
            </a: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Varimax rotation techniques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. 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The relationships between demographic factors, driving information, PADI, and the Motorcycle Rider Behaviour Questionnaire </a:t>
            </a: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(MRBQ) 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subscales were examined using </a:t>
            </a: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Bivariate correlations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.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Hierarchical multiple regressions 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were applied to determine if the addition of PADI's factors improved the prediction of aberrant driving behaviours over and above background variables alone.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b="1" dirty="0">
                <a:solidFill>
                  <a:srgbClr val="00707F"/>
                </a:solidFill>
                <a:cs typeface="Arial" panose="020B0604020202020204" pitchFamily="34" charset="0"/>
              </a:rPr>
              <a:t>Binomial logistic regressions </a:t>
            </a:r>
            <a:r>
              <a:rPr lang="en-GB" altLang="fr-FR" sz="3110" dirty="0">
                <a:solidFill>
                  <a:srgbClr val="00707F"/>
                </a:solidFill>
                <a:cs typeface="Arial" panose="020B0604020202020204" pitchFamily="34" charset="0"/>
              </a:rPr>
              <a:t>were applied to ascertain the effects of background variables, Prosocial driving, Aggressive driving on the likelihood of on-road crashes and violations among Vietnamese motorcyclists.</a:t>
            </a:r>
            <a:endParaRPr lang="en-GB" altLang="fr-FR" sz="3110" dirty="0">
              <a:solidFill>
                <a:srgbClr val="00707F"/>
              </a:solidFill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689" y="27312831"/>
            <a:ext cx="15566974" cy="451578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19675" y="23289342"/>
            <a:ext cx="14349417" cy="394947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2214" y="27341618"/>
            <a:ext cx="8016878" cy="449055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663"/>
          <a:stretch/>
        </p:blipFill>
        <p:spPr>
          <a:xfrm>
            <a:off x="3235558" y="23307778"/>
            <a:ext cx="9225967" cy="3931035"/>
          </a:xfrm>
          <a:prstGeom prst="rect">
            <a:avLst/>
          </a:prstGeom>
        </p:spPr>
      </p:pic>
      <p:sp>
        <p:nvSpPr>
          <p:cNvPr id="129" name="Rectangle 4">
            <a:extLst>
              <a:ext uri="{FF2B5EF4-FFF2-40B4-BE49-F238E27FC236}">
                <a16:creationId xmlns:a16="http://schemas.microsoft.com/office/drawing/2014/main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53" y="32367893"/>
            <a:ext cx="24436839" cy="72932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56150" tIns="78075" rIns="156150" bIns="78075" numCol="1" anchor="t" anchorCtr="0" compatLnSpc="1">
            <a:prstTxWarp prst="textNoShape">
              <a:avLst/>
            </a:prstTxWarp>
            <a:spAutoFit/>
          </a:bodyPr>
          <a:lstStyle/>
          <a:p>
            <a:pPr marL="646252" indent="-646252" algn="just" defTabSz="1561475" eaLnBrk="0" fontAlgn="base" hangingPunct="0">
              <a:spcBef>
                <a:spcPts val="1696"/>
              </a:spcBef>
              <a:spcAft>
                <a:spcPts val="1696"/>
              </a:spcAft>
              <a:tabLst>
                <a:tab pos="1292504" algn="l"/>
              </a:tabLst>
            </a:pPr>
            <a:r>
              <a:rPr lang="en-GB" altLang="fr-FR" sz="3958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5. CONCLUSIONS</a:t>
            </a:r>
          </a:p>
          <a:p>
            <a:pPr marL="646252" algn="just" defTabSz="1561475" eaLnBrk="0" fontAlgn="base" hangingPunct="0">
              <a:tabLst>
                <a:tab pos="1292504" algn="l"/>
              </a:tabLst>
            </a:pP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The Vietnamese PADI had a stable two-dimensional structure with 29 items and was conceptually similar to prior versions researched in the USA, China and Germany.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endParaRPr lang="en-GB" altLang="fr-FR" sz="311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646252" algn="just" defTabSz="1561475" eaLnBrk="0" fontAlgn="base" hangingPunct="0">
              <a:tabLst>
                <a:tab pos="1292504" algn="l"/>
              </a:tabLst>
            </a:pP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In term of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Vietnamese motorcyclists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, this study revealed that: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Riders scored higher on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Prosocial driving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 were less likely to have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negative driving outcomes 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(crashes, offences);</a:t>
            </a:r>
            <a:endParaRPr lang="en-GB" altLang="fr-FR" sz="311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Aggressive driving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 did not significantly predict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crashes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penalised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fr-FR" sz="3110" b="1" dirty="0">
                <a:solidFill>
                  <a:schemeClr val="accent2">
                    <a:lumMod val="75000"/>
                  </a:schemeClr>
                </a:solidFill>
              </a:rPr>
              <a:t>violations</a:t>
            </a:r>
            <a:r>
              <a:rPr lang="en-GB" altLang="fr-FR" sz="311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Age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was a negative predictor of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Traffic errors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and a positive predictor of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Safety equipment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using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Men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were more likely to be involved in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road accidents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or receive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traffic citations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than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women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646252" indent="646252" algn="just" defTabSz="1561475" eaLnBrk="0" fontAlgn="base" hangingPunct="0">
              <a:buFont typeface="Wingdings" panose="05000000000000000000" pitchFamily="2" charset="2"/>
              <a:buChar char="v"/>
              <a:tabLst>
                <a:tab pos="1292504" algn="l"/>
              </a:tabLst>
            </a:pP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Weekly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mileage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 was a positive predictor of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Traffic errors 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Speed &amp; Alcohol-related violations</a:t>
            </a:r>
            <a:r>
              <a:rPr lang="en-US" altLang="fr-FR" sz="3110" dirty="0">
                <a:solidFill>
                  <a:schemeClr val="accent2">
                    <a:lumMod val="75000"/>
                  </a:schemeClr>
                </a:solidFill>
              </a:rPr>
              <a:t>; however, this variable did not reach statistically significant levels for predicting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traffic crashes or </a:t>
            </a:r>
            <a:r>
              <a:rPr lang="en-US" altLang="fr-FR" sz="3110" b="1" dirty="0">
                <a:solidFill>
                  <a:schemeClr val="accent2">
                    <a:lumMod val="75000"/>
                  </a:schemeClr>
                </a:solidFill>
              </a:rPr>
              <a:t>violations;</a:t>
            </a:r>
          </a:p>
          <a:p>
            <a:pPr marL="646252" algn="just" defTabSz="1561475" eaLnBrk="0" fontAlgn="base" hangingPunct="0">
              <a:tabLst>
                <a:tab pos="1292504" algn="l"/>
              </a:tabLst>
            </a:pPr>
            <a:endParaRPr lang="en-US" altLang="fr-FR" sz="311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46252" algn="just" defTabSz="1561475" eaLnBrk="0" fontAlgn="base" hangingPunct="0">
              <a:tabLst>
                <a:tab pos="1292504" algn="l"/>
              </a:tabLst>
            </a:pP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conclusion, this research was necessary to understand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benefits of </a:t>
            </a:r>
            <a:r>
              <a:rPr lang="en-GB" altLang="fr-FR" sz="3392" b="1" dirty="0">
                <a:solidFill>
                  <a:schemeClr val="accent2">
                    <a:lumMod val="75000"/>
                  </a:schemeClr>
                </a:solidFill>
              </a:rPr>
              <a:t>Prosocial </a:t>
            </a:r>
            <a:r>
              <a:rPr lang="en-GB" altLang="fr-FR" sz="3392" b="1" dirty="0">
                <a:solidFill>
                  <a:schemeClr val="accent2">
                    <a:lumMod val="75000"/>
                  </a:schemeClr>
                </a:solidFill>
              </a:rPr>
              <a:t>driving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and new traffic safety programs should concentrate more on </a:t>
            </a:r>
            <a:r>
              <a:rPr lang="en-GB" altLang="fr-FR" sz="3392" b="1" dirty="0">
                <a:solidFill>
                  <a:schemeClr val="accent2">
                    <a:lumMod val="75000"/>
                  </a:schemeClr>
                </a:solidFill>
              </a:rPr>
              <a:t>Prosocial driving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to promote on-road safety in </a:t>
            </a:r>
            <a:r>
              <a:rPr lang="en-US" altLang="fr-FR" sz="3392" dirty="0">
                <a:solidFill>
                  <a:schemeClr val="accent2">
                    <a:lumMod val="75000"/>
                  </a:schemeClr>
                </a:solidFill>
              </a:rPr>
              <a:t>Vietnam.</a:t>
            </a:r>
            <a:endParaRPr lang="en-GB" altLang="fr-FR" sz="311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324" y="22420865"/>
            <a:ext cx="24978762" cy="7667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56150" tIns="78075" rIns="156150" bIns="78075" numCol="1" anchor="t" anchorCtr="0" compatLnSpc="1">
            <a:prstTxWarp prst="textNoShape">
              <a:avLst/>
            </a:prstTxWarp>
            <a:spAutoFit/>
          </a:bodyPr>
          <a:lstStyle/>
          <a:p>
            <a:pPr marL="646252" indent="-646252" algn="just" defTabSz="1561475" eaLnBrk="0" fontAlgn="base" hangingPunct="0">
              <a:spcBef>
                <a:spcPts val="1696"/>
              </a:spcBef>
              <a:spcAft>
                <a:spcPts val="1696"/>
              </a:spcAft>
              <a:tabLst>
                <a:tab pos="1292504" algn="l"/>
              </a:tabLst>
            </a:pPr>
            <a:r>
              <a:rPr lang="en-US" altLang="fr-FR" sz="3958" b="1" dirty="0">
                <a:solidFill>
                  <a:srgbClr val="00707F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altLang="fr-FR" sz="3958" b="1" dirty="0">
                <a:solidFill>
                  <a:srgbClr val="00707F"/>
                </a:solidFill>
                <a:latin typeface="+mj-lt"/>
                <a:cs typeface="Arial" panose="020B0604020202020204" pitchFamily="34" charset="0"/>
              </a:rPr>
              <a:t>. RESULTS </a:t>
            </a:r>
          </a:p>
        </p:txBody>
      </p:sp>
      <p:pic>
        <p:nvPicPr>
          <p:cNvPr id="1026" name="Picture 2" descr="https://ci6.googleusercontent.com/proxy/JY-JorPRskWW-kgjpIYUi2g7Z4OphEywIr73zWHO2g56QsKLE1WVzUhSrpOXSWtrC02XQ0PWg7o-tQpG6ObKpE73pGNGuvp0NeY_gM47OPEe4sNyfFTiMp0xYXn7nctkqRIZ4FtwzDSkwpM=s0-d-e1-ft#https://my.uliege.be/portail/SS_xt/getimg.do?u=U030199&amp;n=1632984579927__logo_phd_day.jp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392" y="39969093"/>
            <a:ext cx="4530724" cy="25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A2874DB-4AF1-49C6-823B-5BD08D291FED}"/>
              </a:ext>
            </a:extLst>
          </p:cNvPr>
          <p:cNvCxnSpPr>
            <a:cxnSpLocks/>
          </p:cNvCxnSpPr>
          <p:nvPr/>
        </p:nvCxnSpPr>
        <p:spPr>
          <a:xfrm>
            <a:off x="2538665" y="39858476"/>
            <a:ext cx="24971428" cy="4012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iège_Droit CG">
  <a:themeElements>
    <a:clrScheme name="ULiège_Droit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00707F"/>
      </a:accent1>
      <a:accent2>
        <a:srgbClr val="5FA4B0"/>
      </a:accent2>
      <a:accent3>
        <a:srgbClr val="5B257D"/>
      </a:accent3>
      <a:accent4>
        <a:srgbClr val="A8589E"/>
      </a:accent4>
      <a:accent5>
        <a:srgbClr val="E62D31"/>
      </a:accent5>
      <a:accent6>
        <a:srgbClr val="FFD000"/>
      </a:accent6>
      <a:hlink>
        <a:srgbClr val="005CA9"/>
      </a:hlink>
      <a:folHlink>
        <a:srgbClr val="7DB928"/>
      </a:folHlink>
    </a:clrScheme>
    <a:fontScheme name="Droit_ULièg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iège_Droit CG" id="{BEB2A208-D4BE-4D13-AE83-21D98275568F}" vid="{5261F897-011A-4FA9-ACD4-11F2CEFF49A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ULiège_Droit CG</Template>
  <TotalTime>1816</TotalTime>
  <Words>496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Source Sans Pro</vt:lpstr>
      <vt:lpstr>Wingdings</vt:lpstr>
      <vt:lpstr>ULiège_Droit CG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Hiep Trung Bui</dc:creator>
  <cp:lastModifiedBy>Hiep Bui Trung</cp:lastModifiedBy>
  <cp:revision>77</cp:revision>
  <cp:lastPrinted>2017-12-06T19:44:52Z</cp:lastPrinted>
  <dcterms:created xsi:type="dcterms:W3CDTF">2017-12-06T19:38:45Z</dcterms:created>
  <dcterms:modified xsi:type="dcterms:W3CDTF">2021-10-04T13:31:19Z</dcterms:modified>
</cp:coreProperties>
</file>