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1" r:id="rId12"/>
    <p:sldId id="273" r:id="rId13"/>
    <p:sldId id="27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664" autoAdjust="0"/>
  </p:normalViewPr>
  <p:slideViewPr>
    <p:cSldViewPr snapToGrid="0">
      <p:cViewPr varScale="1">
        <p:scale>
          <a:sx n="57" d="100"/>
          <a:sy n="57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Feuil1!$B$2:$B$6</c:f>
              <c:numCache>
                <c:formatCode>General</c:formatCode>
                <c:ptCount val="5"/>
                <c:pt idx="0">
                  <c:v>572</c:v>
                </c:pt>
                <c:pt idx="1">
                  <c:v>641</c:v>
                </c:pt>
                <c:pt idx="2">
                  <c:v>564</c:v>
                </c:pt>
                <c:pt idx="3">
                  <c:v>212</c:v>
                </c:pt>
                <c:pt idx="4">
                  <c:v>232</c:v>
                </c:pt>
              </c:numCache>
            </c:numRef>
          </c:xVal>
          <c:yVal>
            <c:numRef>
              <c:f>Feuil1!$C$2:$C$6</c:f>
              <c:numCache>
                <c:formatCode>General</c:formatCode>
                <c:ptCount val="5"/>
                <c:pt idx="0">
                  <c:v>1158.44</c:v>
                </c:pt>
                <c:pt idx="1">
                  <c:v>462</c:v>
                </c:pt>
                <c:pt idx="2">
                  <c:v>302.24</c:v>
                </c:pt>
                <c:pt idx="3">
                  <c:v>82.8</c:v>
                </c:pt>
                <c:pt idx="4">
                  <c:v>26.18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8A-4534-97D8-C28769EC6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453552"/>
        <c:axId val="72456880"/>
      </c:scatterChart>
      <c:valAx>
        <c:axId val="7245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i="0" u="none" strike="noStrike" kern="1200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latin typeface="+mn-lt"/>
                    <a:ea typeface="+mn-ea"/>
                    <a:cs typeface="+mn-cs"/>
                  </a:rPr>
                  <a:t>Odour</a:t>
                </a:r>
                <a:r>
                  <a:rPr lang="en-GB" sz="1000" b="1" i="0" u="none" strike="noStrike" baseline="0" dirty="0" smtClean="0">
                    <a:effectLst/>
                  </a:rPr>
                  <a:t> </a:t>
                </a:r>
                <a:r>
                  <a:rPr lang="en-GB" sz="1600" b="1" i="0" u="none" strike="noStrike" kern="1200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600" b="1" i="0" u="none" strike="noStrike" kern="1200" baseline="0" dirty="0" err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latin typeface="+mn-lt"/>
                    <a:ea typeface="+mn-ea"/>
                    <a:cs typeface="+mn-cs"/>
                  </a:rPr>
                  <a:t>uoE</a:t>
                </a:r>
                <a:r>
                  <a:rPr lang="en-GB" sz="1600" b="1" i="0" u="none" strike="noStrike" kern="1200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latin typeface="+mn-lt"/>
                    <a:ea typeface="+mn-ea"/>
                    <a:cs typeface="+mn-cs"/>
                  </a:rPr>
                  <a:t>/m³</a:t>
                </a:r>
                <a:r>
                  <a:rPr lang="en-GB" sz="1000" b="1" i="0" u="none" strike="noStrike" baseline="0" dirty="0" smtClean="0">
                    <a:effectLst/>
                  </a:rPr>
                  <a:t>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7511329833770777"/>
              <c:y val="0.8814351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456880"/>
        <c:crosses val="autoZero"/>
        <c:crossBetween val="midCat"/>
      </c:valAx>
      <c:valAx>
        <c:axId val="7245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600" b="1" dirty="0" err="1" smtClean="0">
                    <a:effectLst/>
                  </a:rPr>
                  <a:t>Ammonia</a:t>
                </a:r>
                <a:r>
                  <a:rPr lang="fr-FR" sz="1600" b="0" baseline="0" dirty="0" smtClean="0">
                    <a:effectLst/>
                  </a:rPr>
                  <a:t> </a:t>
                </a:r>
                <a:r>
                  <a:rPr lang="fr-BE" sz="1600" b="1" dirty="0" smtClean="0">
                    <a:effectLst/>
                  </a:rPr>
                  <a:t>(ppb)</a:t>
                </a:r>
                <a:endParaRPr lang="fr-FR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7763153340413786E-2"/>
              <c:y val="0.282758266286372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453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96CE0-FC3A-45ED-B6C4-0642C8834F63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85D1B-D546-4D69-B643-57D7147A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35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F26B4-2653-4F6F-AC1F-949CABBBC97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20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F26B4-2653-4F6F-AC1F-949CABBBC97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9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F26B4-2653-4F6F-AC1F-949CABBBC97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8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F26B4-2653-4F6F-AC1F-949CABBBC97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66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F26B4-2653-4F6F-AC1F-949CABBBC97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5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85D1B-D546-4D69-B643-57D7147ACD9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66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85D1B-D546-4D69-B643-57D7147ACD9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26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85D1B-D546-4D69-B643-57D7147ACD9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99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10FC0-7481-48A2-9581-1A28D3BB9A55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17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0E3DE-B03D-4F84-9BE6-A98749C94FBA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18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DD6F8-9150-4161-AD1A-967EDE9B563E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B969B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B969B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969B8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73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EA757-28A0-436A-8931-86E0261F7D60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7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EDB50-2FAA-4AB4-AC0D-55FEAFCB38A6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B969B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B969B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15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55A21-07F4-4DEF-B748-F49C6F5828A8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43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2C05F-5BDF-4613-993B-C90C0823F52D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8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6D08A-3181-453E-94EA-5D6707717834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1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24819-0612-4DC0-82A3-C402F24CBE19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63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F9508-06E1-4286-A206-B347254E1ACA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82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AA102-C6EA-4525-A89D-996A35A3FF92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95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8E75E-5D82-4758-BFB9-5D206C5E7462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0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6758A-12CE-43C6-A0B8-D15D83C96B57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3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C21CA-4D08-47B7-913F-10340D9DE22A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18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E48E35-AE3F-4403-AA48-21ED58D4440A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1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0F6F4-CC6B-4BF9-BA40-576845C39B18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23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4F014-0E5C-4147-A31B-DA37BE8103F1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41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scheuren@uliege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40675" y="2081027"/>
            <a:ext cx="11435509" cy="1646302"/>
          </a:xfrm>
        </p:spPr>
        <p:txBody>
          <a:bodyPr/>
          <a:lstStyle/>
          <a:p>
            <a:pPr algn="ctr"/>
            <a:r>
              <a:rPr lang="en-GB" sz="2800" b="1" dirty="0"/>
              <a:t>FIRST DEVELOPMENT OF A GAS SENSOR ARRAY </a:t>
            </a:r>
            <a:br>
              <a:rPr lang="en-GB" sz="2800" b="1" dirty="0"/>
            </a:br>
            <a:r>
              <a:rPr lang="en-GB" sz="2800" b="1" dirty="0"/>
              <a:t>FOR AMMONIA EMISSION </a:t>
            </a:r>
            <a:r>
              <a:rPr lang="en-GB" sz="2800" b="1" dirty="0" smtClean="0"/>
              <a:t>MONITORING FROM </a:t>
            </a:r>
            <a:r>
              <a:rPr lang="en-GB" sz="2800" b="1" dirty="0"/>
              <a:t>GRASSLANDS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3905251"/>
            <a:ext cx="7766936" cy="20573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Marie </a:t>
            </a:r>
            <a:r>
              <a:rPr lang="en-GB" dirty="0" smtClean="0"/>
              <a:t>SCHEUREN; </a:t>
            </a:r>
            <a:r>
              <a:rPr lang="en-GB" dirty="0"/>
              <a:t>Anne-Claude </a:t>
            </a:r>
            <a:r>
              <a:rPr lang="en-GB" dirty="0" smtClean="0"/>
              <a:t>ROMAIN </a:t>
            </a:r>
            <a:endParaRPr lang="fr-FR" dirty="0"/>
          </a:p>
          <a:p>
            <a:r>
              <a:rPr lang="en-GB" sz="1200" dirty="0"/>
              <a:t>Sensing of Atmospheres and Monitoring (</a:t>
            </a:r>
            <a:r>
              <a:rPr lang="en-GB" sz="1200" dirty="0" smtClean="0"/>
              <a:t>SAM-Lab), </a:t>
            </a:r>
            <a:r>
              <a:rPr lang="en-GB" sz="1200" dirty="0"/>
              <a:t>Department of Environmental Sciences and Management</a:t>
            </a:r>
            <a:r>
              <a:rPr lang="en-GB" sz="1200" dirty="0" smtClean="0"/>
              <a:t>,</a:t>
            </a:r>
          </a:p>
          <a:p>
            <a:r>
              <a:rPr lang="fr-FR" sz="1200" dirty="0" err="1"/>
              <a:t>Research</a:t>
            </a:r>
            <a:r>
              <a:rPr lang="fr-FR" sz="1200" dirty="0"/>
              <a:t> Unit </a:t>
            </a:r>
            <a:r>
              <a:rPr lang="fr-FR" sz="1200" dirty="0"/>
              <a:t>SPHERES</a:t>
            </a:r>
          </a:p>
          <a:p>
            <a:r>
              <a:rPr lang="en-GB" sz="1200" dirty="0" smtClean="0"/>
              <a:t> </a:t>
            </a:r>
            <a:r>
              <a:rPr lang="en-GB" sz="1200" dirty="0"/>
              <a:t>University of Liege, - Avenue de </a:t>
            </a:r>
            <a:r>
              <a:rPr lang="en-GB" sz="1200" dirty="0" err="1"/>
              <a:t>Longwy</a:t>
            </a:r>
            <a:r>
              <a:rPr lang="en-GB" sz="1200" dirty="0"/>
              <a:t> 185, 6700 Arlon (Belgium). </a:t>
            </a:r>
            <a:r>
              <a:rPr lang="en-GB" sz="1200" dirty="0">
                <a:hlinkClick r:id="rId2"/>
              </a:rPr>
              <a:t>mscheuren@uliege.be</a:t>
            </a:r>
            <a:endParaRPr lang="en-GB" sz="1200" dirty="0"/>
          </a:p>
          <a:p>
            <a:endParaRPr lang="en-GB" sz="1200" dirty="0"/>
          </a:p>
          <a:p>
            <a:r>
              <a:rPr lang="en-GB" sz="1400" b="1" dirty="0"/>
              <a:t>9th IWA Odour &amp; VOC/Air Emission Conference</a:t>
            </a:r>
            <a:r>
              <a:rPr lang="fr-FR" sz="1400" dirty="0"/>
              <a:t> </a:t>
            </a:r>
          </a:p>
          <a:p>
            <a:r>
              <a:rPr lang="en-GB" sz="1400" b="1" dirty="0"/>
              <a:t>26-27 October 2021 Bilbao, Spain</a:t>
            </a:r>
            <a:endParaRPr lang="fr-FR" sz="14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11" y="5362245"/>
            <a:ext cx="638866" cy="6388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>
          <a:xfrm>
            <a:off x="-126999" y="1177847"/>
            <a:ext cx="5752041" cy="1139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Font typeface="Wingdings 3" charset="2"/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Day 1: 69 obs. </a:t>
            </a:r>
            <a:r>
              <a:rPr lang="en-US" dirty="0" smtClean="0"/>
              <a:t>6 </a:t>
            </a:r>
            <a:r>
              <a:rPr lang="en-US" dirty="0"/>
              <a:t>variables (value every 5 minutes)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F</a:t>
            </a:r>
            <a:r>
              <a:rPr lang="en-US" dirty="0" smtClean="0"/>
              <a:t>irst </a:t>
            </a:r>
            <a:r>
              <a:rPr lang="en-US" dirty="0"/>
              <a:t>6 hours after </a:t>
            </a:r>
            <a:r>
              <a:rPr lang="en-US" dirty="0" err="1"/>
              <a:t>fertilisation</a:t>
            </a: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lnSpc>
                <a:spcPct val="200000"/>
              </a:lnSpc>
              <a:buFont typeface="Wingdings 3" charset="2"/>
              <a:buNone/>
            </a:pP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866" y="2121605"/>
            <a:ext cx="5415243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9975" y="26793"/>
            <a:ext cx="8596668" cy="1320800"/>
          </a:xfrm>
        </p:spPr>
        <p:txBody>
          <a:bodyPr>
            <a:normAutofit/>
          </a:bodyPr>
          <a:lstStyle/>
          <a:p>
            <a:r>
              <a:rPr lang="en-GB" sz="3200" b="1" dirty="0"/>
              <a:t>Results</a:t>
            </a:r>
            <a:br>
              <a:rPr lang="en-GB" sz="3200" b="1" dirty="0"/>
            </a:b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Metal oxide sensor array response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993188"/>
            <a:ext cx="9895417" cy="6016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PCA analysis </a:t>
            </a:r>
            <a:r>
              <a:rPr lang="en-US" sz="1600" dirty="0"/>
              <a:t>(raw R values in </a:t>
            </a:r>
            <a:r>
              <a:rPr lang="en-US" sz="1600" dirty="0" err="1"/>
              <a:t>kohms</a:t>
            </a:r>
            <a:r>
              <a:rPr lang="en-US" sz="1600" dirty="0"/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20" y="2121605"/>
            <a:ext cx="5415243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11" y="5362245"/>
            <a:ext cx="638866" cy="6388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163907" y="6401139"/>
            <a:ext cx="6833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969B8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497890" y="1524808"/>
            <a:ext cx="6609291" cy="638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dirty="0" smtClean="0"/>
              <a:t>Campaign </a:t>
            </a:r>
            <a:r>
              <a:rPr lang="en-US" dirty="0"/>
              <a:t>: 193 obs. </a:t>
            </a:r>
            <a:r>
              <a:rPr lang="en-US" dirty="0" smtClean="0"/>
              <a:t>6 </a:t>
            </a:r>
            <a:r>
              <a:rPr lang="en-US" dirty="0"/>
              <a:t>variables (hourly median</a:t>
            </a:r>
            <a:r>
              <a:rPr lang="en-US" dirty="0" smtClean="0"/>
              <a:t>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3 days before + 6 days after</a:t>
            </a: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-580304" y="5443857"/>
            <a:ext cx="5752041" cy="1139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Font typeface="Wingdings 3" charset="2"/>
              <a:buNone/>
            </a:pPr>
            <a:endParaRPr lang="en-US" dirty="0"/>
          </a:p>
          <a:p>
            <a:pPr lvl="2">
              <a:spcBef>
                <a:spcPts val="0"/>
              </a:spcBef>
            </a:pPr>
            <a:r>
              <a:rPr lang="en-US" sz="1600" dirty="0"/>
              <a:t>PC 1 (Dim1) = </a:t>
            </a:r>
            <a:r>
              <a:rPr lang="en-US" sz="1600" dirty="0" smtClean="0"/>
              <a:t> time </a:t>
            </a:r>
            <a:r>
              <a:rPr lang="en-US" sz="1600" dirty="0"/>
              <a:t>evolution of the </a:t>
            </a:r>
            <a:r>
              <a:rPr lang="en-US" sz="1600" dirty="0"/>
              <a:t>signal</a:t>
            </a:r>
            <a:endParaRPr lang="en-US" sz="1600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382805" y="5776470"/>
            <a:ext cx="6609291" cy="638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dirty="0" smtClean="0"/>
              <a:t>PC </a:t>
            </a:r>
            <a:r>
              <a:rPr lang="en-US" dirty="0"/>
              <a:t>1 (Dim1) = air composition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PC 2 (Dim2) = impact of </a:t>
            </a:r>
            <a:r>
              <a:rPr lang="en-US" dirty="0" smtClean="0">
                <a:solidFill>
                  <a:srgbClr val="FF0000"/>
                </a:solidFill>
              </a:rPr>
              <a:t>humidity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90045"/>
            <a:ext cx="8596668" cy="1320800"/>
          </a:xfrm>
        </p:spPr>
        <p:txBody>
          <a:bodyPr/>
          <a:lstStyle/>
          <a:p>
            <a:r>
              <a:rPr lang="en-GB" sz="3200" b="1" dirty="0"/>
              <a:t>Conclusions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6736" y="477342"/>
            <a:ext cx="10571691" cy="6038849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200000"/>
              </a:lnSpc>
            </a:pPr>
            <a:r>
              <a:rPr lang="en-US" sz="1800" b="1" dirty="0"/>
              <a:t>Ammonia concentration </a:t>
            </a:r>
          </a:p>
          <a:p>
            <a:pPr marL="800100" lvl="3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/>
              <a:t>Day 1: </a:t>
            </a:r>
            <a:r>
              <a:rPr lang="en-GB" sz="1600" dirty="0"/>
              <a:t>first two hours, </a:t>
            </a:r>
            <a:r>
              <a:rPr lang="en-GB" sz="1600" dirty="0" smtClean="0"/>
              <a:t>NH</a:t>
            </a:r>
            <a:r>
              <a:rPr lang="en-GB" sz="1600" baseline="-25000" dirty="0"/>
              <a:t>3</a:t>
            </a:r>
            <a:r>
              <a:rPr lang="en-GB" sz="1600" dirty="0" smtClean="0"/>
              <a:t> </a:t>
            </a:r>
            <a:r>
              <a:rPr lang="en-GB" sz="1600" dirty="0"/>
              <a:t>increases to ~1 ppm, fast decrease to low level (&lt;500 ppb)</a:t>
            </a:r>
          </a:p>
          <a:p>
            <a:pPr marL="800100" lvl="3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/>
              <a:t>Day </a:t>
            </a:r>
            <a:r>
              <a:rPr lang="en-GB" sz="1600" b="1" dirty="0"/>
              <a:t>2: </a:t>
            </a:r>
            <a:r>
              <a:rPr lang="en-GB" sz="1600" dirty="0"/>
              <a:t>value of ~ </a:t>
            </a:r>
            <a:r>
              <a:rPr lang="en-GB" sz="1600" dirty="0" smtClean="0"/>
              <a:t>100 </a:t>
            </a:r>
            <a:r>
              <a:rPr lang="en-GB" sz="1600" dirty="0"/>
              <a:t>ppb</a:t>
            </a:r>
          </a:p>
          <a:p>
            <a:pPr marL="800100" lvl="3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/>
              <a:t>Day </a:t>
            </a:r>
            <a:r>
              <a:rPr lang="en-GB" sz="1600" b="1" dirty="0"/>
              <a:t>3: </a:t>
            </a:r>
            <a:r>
              <a:rPr lang="en-GB" sz="1600" dirty="0"/>
              <a:t>l</a:t>
            </a:r>
            <a:r>
              <a:rPr lang="en-US" sz="1600" dirty="0" err="1"/>
              <a:t>evel</a:t>
            </a:r>
            <a:r>
              <a:rPr lang="en-US" sz="1600" dirty="0"/>
              <a:t> similar to </a:t>
            </a:r>
            <a:r>
              <a:rPr lang="en-US" sz="1600" dirty="0" smtClean="0"/>
              <a:t>background (&lt;20 ppb)</a:t>
            </a:r>
            <a:endParaRPr lang="en-GB" sz="1600" dirty="0"/>
          </a:p>
          <a:p>
            <a:pPr marL="800100" lvl="3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Peak at about 12 o'clock on the second and third day after </a:t>
            </a:r>
            <a:r>
              <a:rPr lang="en-US" sz="1600" dirty="0" err="1"/>
              <a:t>fertilisation</a:t>
            </a:r>
            <a:r>
              <a:rPr lang="en-US" sz="1600" dirty="0"/>
              <a:t> </a:t>
            </a:r>
            <a:r>
              <a:rPr lang="en-US" sz="1600" b="1" dirty="0"/>
              <a:t>= temperature and sunshine</a:t>
            </a:r>
          </a:p>
          <a:p>
            <a:pPr>
              <a:lnSpc>
                <a:spcPct val="200000"/>
              </a:lnSpc>
              <a:spcBef>
                <a:spcPts val="300"/>
              </a:spcBef>
            </a:pPr>
            <a:r>
              <a:rPr lang="en-GB" b="1" dirty="0"/>
              <a:t>Odour concentration</a:t>
            </a:r>
          </a:p>
          <a:p>
            <a:pPr marL="800100" lvl="3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/>
              <a:t>Day 1: </a:t>
            </a:r>
            <a:r>
              <a:rPr lang="en-GB" sz="1600" dirty="0"/>
              <a:t>High concentration with low increase at </a:t>
            </a:r>
            <a:r>
              <a:rPr lang="en-US" sz="1600" dirty="0"/>
              <a:t>12 o'clock </a:t>
            </a:r>
          </a:p>
          <a:p>
            <a:pPr marL="800100" lvl="3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Day 2 and 3: </a:t>
            </a:r>
            <a:r>
              <a:rPr lang="en-US" sz="1600" dirty="0"/>
              <a:t>lower as day 1</a:t>
            </a:r>
            <a:endParaRPr lang="en-GB" sz="1600" dirty="0"/>
          </a:p>
          <a:p>
            <a:pPr>
              <a:lnSpc>
                <a:spcPct val="200000"/>
              </a:lnSpc>
              <a:spcBef>
                <a:spcPts val="300"/>
              </a:spcBef>
            </a:pPr>
            <a:r>
              <a:rPr lang="en-GB" b="1" dirty="0"/>
              <a:t>Metal oxide sensor array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Correlation with </a:t>
            </a:r>
            <a:r>
              <a:rPr lang="en-GB" dirty="0" smtClean="0"/>
              <a:t>NH</a:t>
            </a:r>
            <a:r>
              <a:rPr lang="en-GB" baseline="-25000" dirty="0"/>
              <a:t>3</a:t>
            </a:r>
            <a:r>
              <a:rPr lang="en-GB" dirty="0" smtClean="0"/>
              <a:t> </a:t>
            </a:r>
            <a:r>
              <a:rPr lang="en-GB" dirty="0"/>
              <a:t>concentration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No direct link with the odour concentration but with the chemical composition</a:t>
            </a:r>
            <a:endParaRPr lang="en-GB" dirty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11" y="5362245"/>
            <a:ext cx="638866" cy="6388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55414" y="6434068"/>
            <a:ext cx="629761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969B8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2B64D7-6B50-47DB-BF6C-330F6AFD51E2}"/>
              </a:ext>
            </a:extLst>
          </p:cNvPr>
          <p:cNvSpPr txBox="1"/>
          <p:nvPr/>
        </p:nvSpPr>
        <p:spPr>
          <a:xfrm>
            <a:off x="1010826" y="4814608"/>
            <a:ext cx="9346943" cy="1692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Acid soaked filters = good tool for ammonia concentration validation</a:t>
            </a:r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Metal oxide sensor array = promising tool for low cost ammonia real time monitoring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 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step</a:t>
            </a:r>
          </a:p>
          <a:p>
            <a:pPr marL="720725" indent="-2730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Repeat the tests and increase the dataset</a:t>
            </a:r>
          </a:p>
          <a:p>
            <a:pPr marL="742950" lvl="1" indent="-285750" defTabSz="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Quantification algorithm development from sensors signals </a:t>
            </a:r>
            <a:endParaRPr lang="fr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33522E0-A0B3-4E8C-B8E9-BE34B2394E52}"/>
              </a:ext>
            </a:extLst>
          </p:cNvPr>
          <p:cNvSpPr/>
          <p:nvPr/>
        </p:nvSpPr>
        <p:spPr>
          <a:xfrm>
            <a:off x="272633" y="4814608"/>
            <a:ext cx="5655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9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B72C3-DC13-47AE-B8F4-3540CA03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7450"/>
            <a:ext cx="10531302" cy="1320800"/>
          </a:xfrm>
        </p:spPr>
        <p:txBody>
          <a:bodyPr/>
          <a:lstStyle/>
          <a:p>
            <a:pPr algn="ctr"/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 for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kind</a:t>
            </a:r>
            <a:r>
              <a:rPr lang="fr-BE" dirty="0"/>
              <a:t> attention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51DAAC-4AC3-4BA3-B4B5-AC61EFD5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8712F7-C4AB-41A0-B7EE-07F6CA8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8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Acknowledgements</a:t>
            </a:r>
            <a:r>
              <a:rPr lang="fr-FR"/>
              <a:t> to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80" y="2383288"/>
            <a:ext cx="1544920" cy="154492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42" y="2383288"/>
            <a:ext cx="1544920" cy="15449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3755">
            <a:off x="6374244" y="365869"/>
            <a:ext cx="4569982" cy="6463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A24F01C-35B0-41EE-B3E2-0E2561D56EFD}"/>
              </a:ext>
            </a:extLst>
          </p:cNvPr>
          <p:cNvSpPr txBox="1"/>
          <p:nvPr/>
        </p:nvSpPr>
        <p:spPr>
          <a:xfrm rot="529164">
            <a:off x="6756881" y="270043"/>
            <a:ext cx="4782785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Intercomparison campaign with various analysers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96"/>
          <a:stretch/>
        </p:blipFill>
        <p:spPr>
          <a:xfrm>
            <a:off x="2357459" y="4209453"/>
            <a:ext cx="1468681" cy="11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70000"/>
            <a:ext cx="9351249" cy="54165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900" b="1" dirty="0"/>
              <a:t>Agriculture is the main source of ammonia emissions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GB" sz="1700" dirty="0"/>
              <a:t>93% of total EU emissions 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fr-FR" sz="1700" dirty="0"/>
              <a:t>Due to </a:t>
            </a:r>
            <a:r>
              <a:rPr lang="en-GB" sz="1700" dirty="0"/>
              <a:t>soil fertilisation and livestock manure storage</a:t>
            </a:r>
            <a:endParaRPr lang="fr-BE" dirty="0"/>
          </a:p>
          <a:p>
            <a:pPr marL="0" lvl="0" indent="0">
              <a:lnSpc>
                <a:spcPct val="150000"/>
              </a:lnSpc>
              <a:buNone/>
            </a:pPr>
            <a:r>
              <a:rPr lang="en-GB" b="1" dirty="0"/>
              <a:t>This study focuses on ammonia emissions caused by nitrogen fertilisation of grassland </a:t>
            </a:r>
            <a:endParaRPr lang="fr-BE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BE" b="1" dirty="0"/>
              <a:t>Objective</a:t>
            </a:r>
            <a:endParaRPr lang="en-GB" b="1" dirty="0"/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GB" sz="1700" dirty="0"/>
              <a:t>Development of a metal oxide sensor array for real time ammonia concentrations and odour measurement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endParaRPr lang="en-GB" sz="1500" dirty="0"/>
          </a:p>
          <a:p>
            <a:pPr lvl="2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D</a:t>
            </a:r>
            <a:r>
              <a:rPr lang="en-GB" sz="1600" dirty="0" smtClean="0"/>
              <a:t>ynamic </a:t>
            </a:r>
            <a:r>
              <a:rPr lang="en-GB" sz="1600" dirty="0"/>
              <a:t>olfactometry to measure odour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Acid-soaked filters to determine NH</a:t>
            </a:r>
            <a:r>
              <a:rPr lang="en-GB" sz="1600" baseline="-25000" dirty="0"/>
              <a:t>3</a:t>
            </a:r>
            <a:r>
              <a:rPr lang="en-GB" sz="1600" dirty="0"/>
              <a:t> concentration</a:t>
            </a:r>
            <a:endParaRPr lang="en-GB" sz="1500" dirty="0"/>
          </a:p>
          <a:p>
            <a:pPr marL="0" indent="0">
              <a:buNone/>
            </a:pPr>
            <a:endParaRPr lang="fr-FR" sz="17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  <a:endParaRPr kumimoji="0" lang="fr-FR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00731" y="6401023"/>
            <a:ext cx="6833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969B8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11" y="5362245"/>
            <a:ext cx="638866" cy="6388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71" y="196238"/>
            <a:ext cx="5025844" cy="26163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t="7496" r="23505"/>
          <a:stretch/>
        </p:blipFill>
        <p:spPr>
          <a:xfrm>
            <a:off x="7645924" y="4235871"/>
            <a:ext cx="2192501" cy="21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b="1" dirty="0"/>
              <a:t>Materials and methods</a:t>
            </a:r>
            <a:br>
              <a:rPr lang="en-GB" b="1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17439"/>
            <a:ext cx="8028516" cy="377560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Acid soaked filters</a:t>
            </a:r>
            <a:endParaRPr lang="fr-FR" b="1" dirty="0"/>
          </a:p>
          <a:p>
            <a:pPr marL="0" indent="0">
              <a:lnSpc>
                <a:spcPct val="200000"/>
              </a:lnSpc>
              <a:buNone/>
            </a:pPr>
            <a:r>
              <a:rPr lang="en-GB" b="1" dirty="0"/>
              <a:t>	</a:t>
            </a:r>
            <a:r>
              <a:rPr lang="fr-BE" b="1" dirty="0" err="1"/>
              <a:t>Material</a:t>
            </a:r>
            <a:endParaRPr lang="fr-FR" b="1" dirty="0"/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Filters are placed in a custom-made Teflon sealed chamber</a:t>
            </a:r>
            <a:endParaRPr lang="fr-FR" dirty="0"/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+12% solution of citric acid in methanol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b="1" dirty="0"/>
              <a:t>	Efficiency tests of the filters in the lab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Several ammonia concentrations (gas cylinders)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Various humidity values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GB" dirty="0"/>
              <a:t>(Dilution unit consisting of mass flow controllers (MFC))</a:t>
            </a:r>
          </a:p>
          <a:p>
            <a:pPr lvl="1">
              <a:spcBef>
                <a:spcPts val="600"/>
              </a:spcBef>
            </a:pPr>
            <a:endParaRPr lang="en-GB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81" y="105340"/>
            <a:ext cx="3790590" cy="28421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t="20564" b="15758"/>
          <a:stretch/>
        </p:blipFill>
        <p:spPr>
          <a:xfrm>
            <a:off x="8246883" y="3027192"/>
            <a:ext cx="3793988" cy="31967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8402F8C-5CAC-4279-A25F-3EEA49BD7A90}"/>
              </a:ext>
            </a:extLst>
          </p:cNvPr>
          <p:cNvSpPr txBox="1"/>
          <p:nvPr/>
        </p:nvSpPr>
        <p:spPr>
          <a:xfrm>
            <a:off x="534459" y="5267119"/>
            <a:ext cx="757361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filters are exposed to ambient air 60 minutes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during outdoor experiments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11" y="5362245"/>
            <a:ext cx="638866" cy="6388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364180" y="6251505"/>
            <a:ext cx="6833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969B8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Materials and methods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6525"/>
            <a:ext cx="6523566" cy="5040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b="1" dirty="0"/>
              <a:t>Odour sample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Dynamic olfactometry according to the European standard EN 13725</a:t>
            </a:r>
          </a:p>
          <a:p>
            <a:pPr lvl="1"/>
            <a:r>
              <a:rPr lang="fr-FR" dirty="0" err="1"/>
              <a:t>Olfasense</a:t>
            </a:r>
            <a:r>
              <a:rPr lang="fr-FR" dirty="0"/>
              <a:t> TO </a:t>
            </a:r>
            <a:r>
              <a:rPr lang="fr-FR" dirty="0" err="1"/>
              <a:t>evolution</a:t>
            </a:r>
            <a:r>
              <a:rPr lang="fr-FR" dirty="0"/>
              <a:t> </a:t>
            </a:r>
            <a:r>
              <a:rPr lang="fr-FR" dirty="0" err="1"/>
              <a:t>olfactometer</a:t>
            </a:r>
            <a:endParaRPr lang="fr-FR" dirty="0"/>
          </a:p>
          <a:p>
            <a:pPr lvl="1">
              <a:spcBef>
                <a:spcPts val="600"/>
              </a:spcBef>
            </a:pPr>
            <a:r>
              <a:rPr lang="en-GB" dirty="0"/>
              <a:t>4 </a:t>
            </a:r>
            <a:r>
              <a:rPr lang="fr-FR" dirty="0" err="1"/>
              <a:t>panelists</a:t>
            </a:r>
            <a:endParaRPr lang="en-GB" dirty="0"/>
          </a:p>
          <a:p>
            <a:pPr lvl="1">
              <a:spcBef>
                <a:spcPts val="600"/>
              </a:spcBef>
            </a:pPr>
            <a:r>
              <a:rPr lang="fr-BE" dirty="0"/>
              <a:t>Max. 2 </a:t>
            </a:r>
            <a:r>
              <a:rPr lang="fr-BE" dirty="0" err="1"/>
              <a:t>hours</a:t>
            </a:r>
            <a:r>
              <a:rPr lang="fr-BE" dirty="0"/>
              <a:t> </a:t>
            </a:r>
            <a:r>
              <a:rPr lang="fr-BE" dirty="0" err="1"/>
              <a:t>storage</a:t>
            </a:r>
            <a:endParaRPr lang="en-GB" dirty="0"/>
          </a:p>
          <a:p>
            <a:pPr lvl="1">
              <a:spcBef>
                <a:spcPts val="600"/>
              </a:spcBef>
            </a:pPr>
            <a:endParaRPr lang="fr-FR" dirty="0"/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05" y="665096"/>
            <a:ext cx="4010025" cy="53486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4503E10-528E-40A5-91A9-3BF1F6BA3BCF}"/>
              </a:ext>
            </a:extLst>
          </p:cNvPr>
          <p:cNvSpPr txBox="1"/>
          <p:nvPr/>
        </p:nvSpPr>
        <p:spPr>
          <a:xfrm>
            <a:off x="887804" y="4150092"/>
            <a:ext cx="610262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>
            <a:defPPr>
              <a:defRPr lang="fr-FR"/>
            </a:defPPr>
            <a:lvl1pPr indent="0" algn="ctr">
              <a:buNone/>
              <a:defRPr>
                <a:solidFill>
                  <a:srgbClr val="7030A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Sampling every 3 hours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during the first 6 hours after fertilizer spreading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at 9:00 the second and the third day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11" y="5362245"/>
            <a:ext cx="638866" cy="6388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969B8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0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238125"/>
            <a:ext cx="8596668" cy="1320800"/>
          </a:xfrm>
        </p:spPr>
        <p:txBody>
          <a:bodyPr>
            <a:normAutofit/>
          </a:bodyPr>
          <a:lstStyle/>
          <a:p>
            <a:pPr lvl="0"/>
            <a:r>
              <a:rPr lang="en-GB" sz="3200" b="1" dirty="0"/>
              <a:t>Materials and methods</a:t>
            </a:r>
            <a:br>
              <a:rPr lang="en-GB" sz="3200" b="1" dirty="0"/>
            </a:b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77334" y="904876"/>
            <a:ext cx="8596668" cy="230125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Metal oxide sensor array</a:t>
            </a:r>
            <a:endParaRPr lang="fr-FR" b="1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Sensors selected for their sensitivity to ammonia </a:t>
            </a:r>
            <a:endParaRPr lang="fr-FR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Placed in a hermetic PTFE chamber with temperature controlled at 50°C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Temperature and humidity monitoring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Ambient air sucks through the chamber at 200 ml/min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GB" dirty="0"/>
              <a:t>(2 devices) </a:t>
            </a:r>
            <a:endParaRPr lang="fr-FR" dirty="0"/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/>
        </p:nvGraphicFramePr>
        <p:xfrm>
          <a:off x="727759" y="3651869"/>
          <a:ext cx="7959071" cy="2352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212">
                  <a:extLst>
                    <a:ext uri="{9D8B030D-6E8A-4147-A177-3AD203B41FA5}">
                      <a16:colId xmlns:a16="http://schemas.microsoft.com/office/drawing/2014/main" val="2820602514"/>
                    </a:ext>
                  </a:extLst>
                </a:gridCol>
                <a:gridCol w="2783968">
                  <a:extLst>
                    <a:ext uri="{9D8B030D-6E8A-4147-A177-3AD203B41FA5}">
                      <a16:colId xmlns:a16="http://schemas.microsoft.com/office/drawing/2014/main" val="126057400"/>
                    </a:ext>
                  </a:extLst>
                </a:gridCol>
                <a:gridCol w="2784891">
                  <a:extLst>
                    <a:ext uri="{9D8B030D-6E8A-4147-A177-3AD203B41FA5}">
                      <a16:colId xmlns:a16="http://schemas.microsoft.com/office/drawing/2014/main" val="1351837628"/>
                    </a:ext>
                  </a:extLst>
                </a:gridCol>
              </a:tblGrid>
              <a:tr h="305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Sensors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Compound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specified by the manufacturer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Concentration (ppm) </a:t>
                      </a:r>
                      <a:r>
                        <a:rPr lang="en-GB" sz="1400" dirty="0">
                          <a:effectLst/>
                        </a:rPr>
                        <a:t>specified by the manufacturer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extLst>
                  <a:ext uri="{0D108BD9-81ED-4DB2-BD59-A6C34878D82A}">
                    <a16:rowId xmlns:a16="http://schemas.microsoft.com/office/drawing/2014/main" val="3821994469"/>
                  </a:ext>
                </a:extLst>
              </a:tr>
              <a:tr h="305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TGS 2602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NH</a:t>
                      </a:r>
                      <a:r>
                        <a:rPr lang="en-GB" sz="1800" baseline="-25000">
                          <a:effectLst/>
                        </a:rPr>
                        <a:t>3</a:t>
                      </a:r>
                      <a:r>
                        <a:rPr lang="en-GB" sz="1800">
                          <a:effectLst/>
                        </a:rPr>
                        <a:t>, H</a:t>
                      </a:r>
                      <a:r>
                        <a:rPr lang="en-GB" sz="1800" baseline="-25000">
                          <a:effectLst/>
                        </a:rPr>
                        <a:t>2</a:t>
                      </a:r>
                      <a:r>
                        <a:rPr lang="en-GB" sz="1800">
                          <a:effectLst/>
                        </a:rPr>
                        <a:t>S, COV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1-30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extLst>
                  <a:ext uri="{0D108BD9-81ED-4DB2-BD59-A6C34878D82A}">
                    <a16:rowId xmlns:a16="http://schemas.microsoft.com/office/drawing/2014/main" val="4195271429"/>
                  </a:ext>
                </a:extLst>
              </a:tr>
              <a:tr h="305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TGS826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NH</a:t>
                      </a:r>
                      <a:r>
                        <a:rPr lang="en-GB" sz="1800" baseline="-25000" dirty="0">
                          <a:effectLst/>
                        </a:rPr>
                        <a:t>3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30-300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extLst>
                  <a:ext uri="{0D108BD9-81ED-4DB2-BD59-A6C34878D82A}">
                    <a16:rowId xmlns:a16="http://schemas.microsoft.com/office/drawing/2014/main" val="384955833"/>
                  </a:ext>
                </a:extLst>
              </a:tr>
              <a:tr h="305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SB-53-01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NH</a:t>
                      </a:r>
                      <a:r>
                        <a:rPr lang="en-GB" sz="1800" baseline="-25000" dirty="0">
                          <a:effectLst/>
                        </a:rPr>
                        <a:t>3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extLst>
                  <a:ext uri="{0D108BD9-81ED-4DB2-BD59-A6C34878D82A}">
                    <a16:rowId xmlns:a16="http://schemas.microsoft.com/office/drawing/2014/main" val="572633465"/>
                  </a:ext>
                </a:extLst>
              </a:tr>
              <a:tr h="305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GGS4330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NH</a:t>
                      </a:r>
                      <a:r>
                        <a:rPr lang="en-GB" sz="1800" baseline="-250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extLst>
                  <a:ext uri="{0D108BD9-81ED-4DB2-BD59-A6C34878D82A}">
                    <a16:rowId xmlns:a16="http://schemas.microsoft.com/office/drawing/2014/main" val="2699378252"/>
                  </a:ext>
                </a:extLst>
              </a:tr>
              <a:tr h="305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TGS 2620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COV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50-5000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extLst>
                  <a:ext uri="{0D108BD9-81ED-4DB2-BD59-A6C34878D82A}">
                    <a16:rowId xmlns:a16="http://schemas.microsoft.com/office/drawing/2014/main" val="939123455"/>
                  </a:ext>
                </a:extLst>
              </a:tr>
              <a:tr h="305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GGS 2330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CO, H</a:t>
                      </a:r>
                      <a:r>
                        <a:rPr lang="en-GB" sz="1800" baseline="-25000">
                          <a:effectLst/>
                        </a:rPr>
                        <a:t>2</a:t>
                      </a:r>
                      <a:r>
                        <a:rPr lang="en-GB" sz="1800">
                          <a:effectLst/>
                        </a:rPr>
                        <a:t>, C</a:t>
                      </a:r>
                      <a:r>
                        <a:rPr lang="en-GB" sz="1800" baseline="-25000">
                          <a:effectLst/>
                        </a:rPr>
                        <a:t>2</a:t>
                      </a:r>
                      <a:r>
                        <a:rPr lang="en-GB" sz="1800">
                          <a:effectLst/>
                        </a:rPr>
                        <a:t>H</a:t>
                      </a:r>
                      <a:r>
                        <a:rPr lang="en-GB" sz="1800" baseline="-25000">
                          <a:effectLst/>
                        </a:rPr>
                        <a:t>5</a:t>
                      </a:r>
                      <a:r>
                        <a:rPr lang="en-GB" sz="1800">
                          <a:effectLst/>
                        </a:rPr>
                        <a:t>OH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1-1000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26" marR="94326" marT="0" marB="0"/>
                </a:tc>
                <a:extLst>
                  <a:ext uri="{0D108BD9-81ED-4DB2-BD59-A6C34878D82A}">
                    <a16:rowId xmlns:a16="http://schemas.microsoft.com/office/drawing/2014/main" val="1785082964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2579258"/>
            <a:ext cx="2915454" cy="38545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11" y="5362245"/>
            <a:ext cx="638866" cy="6388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969B8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l="8630" t="12986" r="5519" b="6535"/>
          <a:stretch/>
        </p:blipFill>
        <p:spPr>
          <a:xfrm>
            <a:off x="9274002" y="0"/>
            <a:ext cx="2005321" cy="24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Material and methods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76725"/>
            <a:ext cx="8640000" cy="5040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b="1" dirty="0"/>
              <a:t>Outdoor experiments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50 m</a:t>
            </a:r>
            <a:r>
              <a:rPr lang="en-GB" baseline="30000" dirty="0"/>
              <a:t>2</a:t>
            </a:r>
            <a:r>
              <a:rPr lang="en-GB" dirty="0"/>
              <a:t> grassland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Fertilisation of 100 nitrogen units of cattle slurry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Air intake of all samples at a height of 30 cm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June 2021</a:t>
            </a:r>
            <a:endParaRPr lang="fr-FR" dirty="0"/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The study site is equipped with a weather station</a:t>
            </a:r>
            <a:endParaRPr lang="fr-FR" dirty="0"/>
          </a:p>
          <a:p>
            <a:pPr>
              <a:lnSpc>
                <a:spcPct val="200000"/>
              </a:lnSpc>
            </a:pP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06" y="1419226"/>
            <a:ext cx="3835724" cy="38814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11" y="5362245"/>
            <a:ext cx="638866" cy="6388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969B8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4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369" y="41062"/>
            <a:ext cx="8596668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Results</a:t>
            </a:r>
            <a:br>
              <a:rPr lang="en-GB" b="1" dirty="0"/>
            </a:b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Ammonia concentration</a:t>
            </a:r>
            <a:r>
              <a:rPr lang="fr-FR" sz="3100" dirty="0"/>
              <a:t/>
            </a:r>
            <a:br>
              <a:rPr lang="fr-FR" sz="3100" dirty="0"/>
            </a:br>
            <a:endParaRPr lang="fr-FR" sz="31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8369" y="1157979"/>
            <a:ext cx="5673356" cy="5366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b="1" dirty="0"/>
              <a:t>Efficiency tests of the filters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Efficient trapping of ammonia in the air (in the lab)</a:t>
            </a:r>
            <a:endParaRPr lang="en-GB" dirty="0"/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R2 = 0.99</a:t>
            </a:r>
          </a:p>
          <a:p>
            <a:pPr>
              <a:lnSpc>
                <a:spcPct val="150000"/>
              </a:lnSpc>
            </a:pPr>
            <a:r>
              <a:rPr lang="en-GB" b="1" dirty="0"/>
              <a:t>Filters: Outdoor experiment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b="1" dirty="0"/>
              <a:t>Before</a:t>
            </a:r>
            <a:r>
              <a:rPr lang="en-GB" dirty="0"/>
              <a:t> fertilisation ~10 ppb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b="1" dirty="0"/>
              <a:t>After</a:t>
            </a:r>
            <a:r>
              <a:rPr lang="en-GB" dirty="0"/>
              <a:t> fertilisation 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2 first hours ~1 ppm 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ucceeding </a:t>
            </a:r>
            <a:r>
              <a:rPr lang="en-GB" sz="1600" dirty="0"/>
              <a:t>days, the concentration decreased below 100 ppb with a peak around 12 o’clock</a:t>
            </a:r>
            <a:endParaRPr lang="fr-FR" sz="1600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11" y="5362245"/>
            <a:ext cx="638866" cy="6388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33067" y="6434068"/>
            <a:ext cx="6833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969B8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67" y="2213673"/>
            <a:ext cx="5757740" cy="38276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Connecteur droit avec flèche 9"/>
          <p:cNvCxnSpPr/>
          <p:nvPr/>
        </p:nvCxnSpPr>
        <p:spPr>
          <a:xfrm flipH="1">
            <a:off x="10013795" y="4650059"/>
            <a:ext cx="100361" cy="2899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0959821" y="4733748"/>
            <a:ext cx="100361" cy="2899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006391" y="4311505"/>
            <a:ext cx="160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>
                <a:solidFill>
                  <a:schemeClr val="tx1">
                    <a:lumMod val="75000"/>
                    <a:lumOff val="25000"/>
                  </a:schemeClr>
                </a:solidFill>
              </a:rPr>
              <a:t>~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12 o’clock</a:t>
            </a:r>
            <a:endParaRPr lang="fr-FR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070755"/>
              </p:ext>
            </p:extLst>
          </p:nvPr>
        </p:nvGraphicFramePr>
        <p:xfrm>
          <a:off x="1163334" y="1077051"/>
          <a:ext cx="8171998" cy="1993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118">
                  <a:extLst>
                    <a:ext uri="{9D8B030D-6E8A-4147-A177-3AD203B41FA5}">
                      <a16:colId xmlns:a16="http://schemas.microsoft.com/office/drawing/2014/main" val="808070993"/>
                    </a:ext>
                  </a:extLst>
                </a:gridCol>
                <a:gridCol w="1611970">
                  <a:extLst>
                    <a:ext uri="{9D8B030D-6E8A-4147-A177-3AD203B41FA5}">
                      <a16:colId xmlns:a16="http://schemas.microsoft.com/office/drawing/2014/main" val="3938041299"/>
                    </a:ext>
                  </a:extLst>
                </a:gridCol>
                <a:gridCol w="1611970">
                  <a:extLst>
                    <a:ext uri="{9D8B030D-6E8A-4147-A177-3AD203B41FA5}">
                      <a16:colId xmlns:a16="http://schemas.microsoft.com/office/drawing/2014/main" val="3526671782"/>
                    </a:ext>
                  </a:extLst>
                </a:gridCol>
                <a:gridCol w="1611970">
                  <a:extLst>
                    <a:ext uri="{9D8B030D-6E8A-4147-A177-3AD203B41FA5}">
                      <a16:colId xmlns:a16="http://schemas.microsoft.com/office/drawing/2014/main" val="978613497"/>
                    </a:ext>
                  </a:extLst>
                </a:gridCol>
                <a:gridCol w="1611970">
                  <a:extLst>
                    <a:ext uri="{9D8B030D-6E8A-4147-A177-3AD203B41FA5}">
                      <a16:colId xmlns:a16="http://schemas.microsoft.com/office/drawing/2014/main" val="1227999522"/>
                    </a:ext>
                  </a:extLst>
                </a:gridCol>
              </a:tblGrid>
              <a:tr h="462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Sampling (and measurement) day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Odour (</a:t>
                      </a:r>
                      <a:r>
                        <a:rPr lang="en-GB" sz="1400" dirty="0" err="1">
                          <a:effectLst/>
                        </a:rPr>
                        <a:t>uo</a:t>
                      </a:r>
                      <a:r>
                        <a:rPr lang="en-GB" sz="1400" baseline="-25000" dirty="0" err="1">
                          <a:effectLst/>
                        </a:rPr>
                        <a:t>E</a:t>
                      </a:r>
                      <a:r>
                        <a:rPr lang="en-GB" sz="1400" dirty="0">
                          <a:effectLst/>
                        </a:rPr>
                        <a:t>/m³)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Standard </a:t>
                      </a:r>
                      <a:r>
                        <a:rPr lang="fr-FR" sz="1400" dirty="0" err="1"/>
                        <a:t>deviation</a:t>
                      </a:r>
                      <a:r>
                        <a:rPr lang="fr-FR" sz="1400" dirty="0"/>
                        <a:t>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Ammonia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(ppb)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fr-BE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4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fr-BE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fertilisation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352065"/>
                  </a:ext>
                </a:extLst>
              </a:tr>
              <a:tr h="306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08/06/2021 09:00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572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1158</a:t>
                      </a:r>
                    </a:p>
                  </a:txBody>
                  <a:tcPr marL="6350" marR="6350" marT="635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Few minutes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20656"/>
                  </a:ext>
                </a:extLst>
              </a:tr>
              <a:tr h="306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08/06/2021 12:00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641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</a:t>
                      </a:r>
                    </a:p>
                  </a:txBody>
                  <a:tcPr marL="6350" marR="6350" marT="635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fr-B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729065"/>
                  </a:ext>
                </a:extLst>
              </a:tr>
              <a:tr h="306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08/06/2021 15:00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564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6350" marR="6350" marT="635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fr-B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569357"/>
                  </a:ext>
                </a:extLst>
              </a:tr>
              <a:tr h="306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09/06/2021 09:00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212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6350" marR="6350" marT="635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fr-B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325737"/>
                  </a:ext>
                </a:extLst>
              </a:tr>
              <a:tr h="306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10/06/2021 09:00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232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350" marR="6350" marT="635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</a:t>
                      </a:r>
                      <a:r>
                        <a:rPr lang="fr-B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8227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991D8944-1AD7-4BAC-B5F5-0E39199B0CFD}"/>
              </a:ext>
            </a:extLst>
          </p:cNvPr>
          <p:cNvSpPr txBox="1">
            <a:spLocks/>
          </p:cNvSpPr>
          <p:nvPr/>
        </p:nvSpPr>
        <p:spPr>
          <a:xfrm>
            <a:off x="508369" y="410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Results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B969B8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fr-BE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Odour</a:t>
            </a:r>
            <a:r>
              <a:rPr kumimoji="0" lang="fr-BE" sz="3100" b="1" i="0" u="none" strike="noStrike" kern="1200" cap="none" spc="0" normalizeH="0" baseline="0" noProof="0" dirty="0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concentration</a:t>
            </a:r>
            <a:endParaRPr kumimoji="0" lang="fr-FR" sz="3100" b="0" i="0" u="none" strike="noStrike" kern="1200" cap="none" spc="0" normalizeH="0" baseline="0" noProof="0" dirty="0">
              <a:ln>
                <a:noFill/>
              </a:ln>
              <a:solidFill>
                <a:srgbClr val="B969B8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11" y="5362245"/>
            <a:ext cx="638866" cy="6388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969B8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17595C94-3486-46A2-9540-DFA2FE2D3247}"/>
              </a:ext>
            </a:extLst>
          </p:cNvPr>
          <p:cNvSpPr txBox="1">
            <a:spLocks/>
          </p:cNvSpPr>
          <p:nvPr/>
        </p:nvSpPr>
        <p:spPr>
          <a:xfrm>
            <a:off x="5233014" y="3466613"/>
            <a:ext cx="4914596" cy="31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3763" lvl="1" algn="just" defTabSz="269875">
              <a:spcBef>
                <a:spcPts val="0"/>
              </a:spcBef>
              <a:spcAft>
                <a:spcPts val="600"/>
              </a:spcAft>
              <a:buClr>
                <a:srgbClr val="B969B8"/>
              </a:buCl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First odour concentration (just after spreading) too low regarding the high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NH</a:t>
            </a:r>
            <a:r>
              <a:rPr lang="en-GB" baseline="-25000" dirty="0"/>
              <a:t>3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value (1158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ppbv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);</a:t>
            </a:r>
          </a:p>
          <a:p>
            <a:pPr marL="893763" lvl="1" algn="just" defTabSz="269875">
              <a:spcBef>
                <a:spcPts val="0"/>
              </a:spcBef>
              <a:buClr>
                <a:srgbClr val="B969B8"/>
              </a:buClr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Except for very high value of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NH</a:t>
            </a:r>
            <a:r>
              <a:rPr lang="en-GB" baseline="-25000" dirty="0"/>
              <a:t>3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 trend between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odour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and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NH</a:t>
            </a:r>
            <a:r>
              <a:rPr lang="en-GB" baseline="-25000" dirty="0"/>
              <a:t>3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is observed</a:t>
            </a:r>
          </a:p>
          <a:p>
            <a:pPr marL="0" marR="0" lvl="1" indent="0" algn="just" defTabSz="269875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969B8"/>
              </a:buClr>
              <a:buSzPct val="80000"/>
              <a:buNone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	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lvl="1" indent="0" algn="just" defTabSz="269875">
              <a:spcBef>
                <a:spcPts val="0"/>
              </a:spcBef>
              <a:buClr>
                <a:srgbClr val="B969B8"/>
              </a:buClr>
              <a:buNone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sym typeface="Symbol" panose="05050102010706020507" pitchFamily="18" charset="2"/>
              </a:rPr>
              <a:t>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NH</a:t>
            </a:r>
            <a:r>
              <a:rPr lang="en-GB" baseline="-25000" dirty="0"/>
              <a:t>3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is not the main contributor of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odour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but could be a good indicator of spreading odour when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NH</a:t>
            </a:r>
            <a:r>
              <a:rPr lang="en-GB" baseline="-25000" dirty="0"/>
              <a:t>3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is not too high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1" indent="0" algn="l" defTabSz="269875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969B8"/>
              </a:buClr>
              <a:buSzPct val="8000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52CDCC16-7B56-4615-AC93-33138D09E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838134"/>
              </p:ext>
            </p:extLst>
          </p:nvPr>
        </p:nvGraphicFramePr>
        <p:xfrm>
          <a:off x="387113" y="3190624"/>
          <a:ext cx="4784422" cy="344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B052701-6163-41F3-837A-685E4693D063}"/>
              </a:ext>
            </a:extLst>
          </p:cNvPr>
          <p:cNvSpPr/>
          <p:nvPr/>
        </p:nvSpPr>
        <p:spPr>
          <a:xfrm>
            <a:off x="4424404" y="3640888"/>
            <a:ext cx="1254139" cy="295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3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221" y="192156"/>
            <a:ext cx="8596668" cy="1320800"/>
          </a:xfrm>
        </p:spPr>
        <p:txBody>
          <a:bodyPr>
            <a:normAutofit/>
          </a:bodyPr>
          <a:lstStyle/>
          <a:p>
            <a:r>
              <a:rPr lang="en-GB" sz="3200" b="1" dirty="0"/>
              <a:t>Results</a:t>
            </a:r>
            <a:br>
              <a:rPr lang="en-GB" sz="3200" b="1" dirty="0"/>
            </a:br>
            <a:r>
              <a:rPr lang="en-GB" sz="3000" b="1" dirty="0">
                <a:solidFill>
                  <a:schemeClr val="accent1">
                    <a:lumMod val="75000"/>
                  </a:schemeClr>
                </a:solidFill>
              </a:rPr>
              <a:t>Metal oxide sensor array response</a:t>
            </a:r>
            <a:endParaRPr lang="fr-FR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220" y="1369565"/>
            <a:ext cx="6812630" cy="46442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Outdoor experiment </a:t>
            </a:r>
          </a:p>
          <a:p>
            <a:pPr marL="542925" lvl="1">
              <a:lnSpc>
                <a:spcPct val="150000"/>
              </a:lnSpc>
              <a:tabLst>
                <a:tab pos="542925" algn="l"/>
              </a:tabLst>
            </a:pPr>
            <a:r>
              <a:rPr lang="en-US" sz="1800" b="1" dirty="0"/>
              <a:t>Day 1</a:t>
            </a:r>
          </a:p>
          <a:p>
            <a:pPr marL="809625" lvl="2" indent="-2667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Resistance (R) variation due to the </a:t>
            </a:r>
            <a:r>
              <a:rPr lang="en-US" sz="1600" dirty="0" err="1"/>
              <a:t>fertilisation</a:t>
            </a:r>
            <a:endParaRPr lang="en-US" sz="1600" dirty="0"/>
          </a:p>
          <a:p>
            <a:pPr marL="809625" lvl="2" indent="-2667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 increase in accordance with the emission decrease</a:t>
            </a:r>
          </a:p>
          <a:p>
            <a:pPr marL="542925" lvl="1">
              <a:lnSpc>
                <a:spcPct val="150000"/>
              </a:lnSpc>
              <a:tabLst>
                <a:tab pos="542925" algn="l"/>
              </a:tabLst>
            </a:pPr>
            <a:r>
              <a:rPr lang="en-US" sz="1800" b="1" dirty="0"/>
              <a:t>Day 2</a:t>
            </a:r>
          </a:p>
          <a:p>
            <a:pPr marL="809625" lvl="2" indent="-2667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Slightly signal decreases</a:t>
            </a:r>
          </a:p>
          <a:p>
            <a:pPr marL="542925" lvl="1">
              <a:lnSpc>
                <a:spcPct val="150000"/>
              </a:lnSpc>
              <a:tabLst>
                <a:tab pos="542925" algn="l"/>
              </a:tabLst>
            </a:pPr>
            <a:r>
              <a:rPr lang="en-US" sz="1800" b="1" dirty="0"/>
              <a:t>Day 3</a:t>
            </a:r>
          </a:p>
          <a:p>
            <a:pPr marL="809625" lvl="2" indent="-2667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Signal seems similar to days before </a:t>
            </a:r>
            <a:r>
              <a:rPr lang="en-US" sz="1600" dirty="0" err="1"/>
              <a:t>fertilisation</a:t>
            </a:r>
            <a:endParaRPr lang="fr-FR" sz="1600" dirty="0"/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071" y="1464303"/>
            <a:ext cx="5821929" cy="38703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11" y="5362245"/>
            <a:ext cx="638866" cy="6388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19" y="6013780"/>
            <a:ext cx="960658" cy="420288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Scheuren Marie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FEE03-9507-408C-8D1D-9089B81CE9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B969B8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969B8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147AB9-47B3-463E-8272-1A953D879B25}"/>
              </a:ext>
            </a:extLst>
          </p:cNvPr>
          <p:cNvSpPr txBox="1"/>
          <p:nvPr/>
        </p:nvSpPr>
        <p:spPr>
          <a:xfrm>
            <a:off x="7088380" y="4965332"/>
            <a:ext cx="16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Fertilisation</a:t>
            </a:r>
          </a:p>
        </p:txBody>
      </p:sp>
    </p:spTree>
    <p:extLst>
      <p:ext uri="{BB962C8B-B14F-4D97-AF65-F5344CB8AC3E}">
        <p14:creationId xmlns:p14="http://schemas.microsoft.com/office/powerpoint/2010/main" val="19947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Personnalisé 5">
      <a:dk1>
        <a:sysClr val="windowText" lastClr="000000"/>
      </a:dk1>
      <a:lt1>
        <a:sysClr val="window" lastClr="FFFFFF"/>
      </a:lt1>
      <a:dk2>
        <a:srgbClr val="632E62"/>
      </a:dk2>
      <a:lt2>
        <a:srgbClr val="7AAAB4"/>
      </a:lt2>
      <a:accent1>
        <a:srgbClr val="B969B8"/>
      </a:accent1>
      <a:accent2>
        <a:srgbClr val="28E4D2"/>
      </a:accent2>
      <a:accent3>
        <a:srgbClr val="7AAAB4"/>
      </a:accent3>
      <a:accent4>
        <a:srgbClr val="7AAAB4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751</Words>
  <Application>Microsoft Office PowerPoint</Application>
  <PresentationFormat>Grand écran</PresentationFormat>
  <Paragraphs>197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Facette</vt:lpstr>
      <vt:lpstr>FIRST DEVELOPMENT OF A GAS SENSOR ARRAY  FOR AMMONIA EMISSION MONITORING FROM GRASSLANDS </vt:lpstr>
      <vt:lpstr>Introduction </vt:lpstr>
      <vt:lpstr>Materials and methods  </vt:lpstr>
      <vt:lpstr>Materials and methods </vt:lpstr>
      <vt:lpstr>Materials and methods </vt:lpstr>
      <vt:lpstr>Material and methods </vt:lpstr>
      <vt:lpstr>Results Ammonia concentration </vt:lpstr>
      <vt:lpstr>Présentation PowerPoint</vt:lpstr>
      <vt:lpstr>Results Metal oxide sensor array response</vt:lpstr>
      <vt:lpstr>Results Metal oxide sensor array response</vt:lpstr>
      <vt:lpstr>Conclusions </vt:lpstr>
      <vt:lpstr>Thank you  for your kind attention</vt:lpstr>
      <vt:lpstr>Acknowledgements to</vt:lpstr>
    </vt:vector>
  </TitlesOfParts>
  <Company>ULiège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DEVELOPMENT OF A GAS SENSOR ARRAY  FOR MONITORING AMMONIA EMISSION FROM GRASSLANDS</dc:title>
  <dc:creator>Scheuren Marie</dc:creator>
  <cp:lastModifiedBy>Scheuren Marie</cp:lastModifiedBy>
  <cp:revision>34</cp:revision>
  <dcterms:created xsi:type="dcterms:W3CDTF">2021-10-15T09:00:40Z</dcterms:created>
  <dcterms:modified xsi:type="dcterms:W3CDTF">2021-10-20T13:49:22Z</dcterms:modified>
</cp:coreProperties>
</file>