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56" r:id="rId2"/>
    <p:sldId id="398" r:id="rId3"/>
    <p:sldId id="322" r:id="rId4"/>
    <p:sldId id="554" r:id="rId5"/>
    <p:sldId id="561" r:id="rId6"/>
    <p:sldId id="559" r:id="rId7"/>
    <p:sldId id="542" r:id="rId8"/>
    <p:sldId id="540" r:id="rId9"/>
    <p:sldId id="539" r:id="rId10"/>
    <p:sldId id="498" r:id="rId11"/>
    <p:sldId id="513" r:id="rId12"/>
    <p:sldId id="562" r:id="rId13"/>
    <p:sldId id="567" r:id="rId14"/>
    <p:sldId id="570" r:id="rId15"/>
    <p:sldId id="572" r:id="rId16"/>
    <p:sldId id="585" r:id="rId17"/>
    <p:sldId id="500" r:id="rId18"/>
    <p:sldId id="552" r:id="rId19"/>
    <p:sldId id="574" r:id="rId20"/>
    <p:sldId id="579" r:id="rId21"/>
    <p:sldId id="581" r:id="rId22"/>
    <p:sldId id="582" r:id="rId23"/>
    <p:sldId id="583" r:id="rId24"/>
    <p:sldId id="584" r:id="rId25"/>
    <p:sldId id="502" r:id="rId26"/>
    <p:sldId id="524" r:id="rId27"/>
    <p:sldId id="525" r:id="rId28"/>
    <p:sldId id="555" r:id="rId29"/>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ley De Neve" initials="WDN" lastIdx="2" clrIdx="0">
    <p:extLst>
      <p:ext uri="{19B8F6BF-5375-455C-9EA6-DF929625EA0E}">
        <p15:presenceInfo xmlns:p15="http://schemas.microsoft.com/office/powerpoint/2012/main" userId="31e7de94b64f9b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4C8"/>
    <a:srgbClr val="F9D3F5"/>
    <a:srgbClr val="FC8F3E"/>
    <a:srgbClr val="A5BFED"/>
    <a:srgbClr val="E9EBF5"/>
    <a:srgbClr val="4472C4"/>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보통 스타일 4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보통 스타일 1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밝은 스타일 3 - 강조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70781" autoAdjust="0"/>
  </p:normalViewPr>
  <p:slideViewPr>
    <p:cSldViewPr snapToGrid="0" showGuides="1">
      <p:cViewPr varScale="1">
        <p:scale>
          <a:sx n="33" d="100"/>
          <a:sy n="33" d="100"/>
        </p:scale>
        <p:origin x="41" y="338"/>
      </p:cViewPr>
      <p:guideLst>
        <p:guide orient="horz" pos="3072"/>
        <p:guide pos="5461"/>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804863-26CF-974A-A15A-BB132CB53A29}"/>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64493C-AB96-BF46-B241-FEAEF575131A}"/>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AE767064-235D-2F43-8AE0-C1336A9C718A}" type="datetimeFigureOut">
              <a:rPr lang="en-US" smtClean="0"/>
              <a:t>1/29/2021</a:t>
            </a:fld>
            <a:endParaRPr lang="en-US"/>
          </a:p>
        </p:txBody>
      </p:sp>
      <p:sp>
        <p:nvSpPr>
          <p:cNvPr id="4" name="Footer Placeholder 3">
            <a:extLst>
              <a:ext uri="{FF2B5EF4-FFF2-40B4-BE49-F238E27FC236}">
                <a16:creationId xmlns:a16="http://schemas.microsoft.com/office/drawing/2014/main" id="{4F7D29FB-6507-1940-B54A-4598419EDE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CD9070-D61E-CC43-9E2A-ED42D1C032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82C52-E7BE-7D4B-99D0-D0D8B12A9756}" type="slidenum">
              <a:rPr lang="en-US" smtClean="0"/>
              <a:t>‹#›</a:t>
            </a:fld>
            <a:endParaRPr lang="en-US"/>
          </a:p>
        </p:txBody>
      </p:sp>
    </p:spTree>
    <p:extLst>
      <p:ext uri="{BB962C8B-B14F-4D97-AF65-F5344CB8AC3E}">
        <p14:creationId xmlns:p14="http://schemas.microsoft.com/office/powerpoint/2010/main" val="2348718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29/01/2021</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a:t>Hello everyone. My name is Hanul Kang from Ghent University Global Campus. I will be presenting our research which is on “quantitative analysis of class activation mapping for deep learning-based computer-aided diagnosis.”</a:t>
            </a:r>
            <a:endParaRPr lang="en-US" dirty="0"/>
          </a:p>
        </p:txBody>
      </p:sp>
      <p:sp>
        <p:nvSpPr>
          <p:cNvPr id="4" name="Slide Number Placeholder 3"/>
          <p:cNvSpPr>
            <a:spLocks noGrp="1"/>
          </p:cNvSpPr>
          <p:nvPr>
            <p:ph type="sldNum" sz="quarter" idx="10"/>
          </p:nvPr>
        </p:nvSpPr>
        <p:spPr/>
        <p:txBody>
          <a:bodyPr/>
          <a:lstStyle/>
          <a:p>
            <a:fld id="{539A0A48-EDB1-4AFE-B1B7-10CE2A416496}" type="slidenum">
              <a:rPr lang="en-GB" smtClean="0"/>
              <a:t>1</a:t>
            </a:fld>
            <a:endParaRPr lang="en-GB"/>
          </a:p>
        </p:txBody>
      </p:sp>
    </p:spTree>
    <p:extLst>
      <p:ext uri="{BB962C8B-B14F-4D97-AF65-F5344CB8AC3E}">
        <p14:creationId xmlns:p14="http://schemas.microsoft.com/office/powerpoint/2010/main" val="3330217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A0A48-EDB1-4AFE-B1B7-10CE2A416496}" type="slidenum">
              <a:rPr lang="en-GB" smtClean="0"/>
              <a:t>10</a:t>
            </a:fld>
            <a:endParaRPr lang="en-GB"/>
          </a:p>
        </p:txBody>
      </p:sp>
    </p:spTree>
    <p:extLst>
      <p:ext uri="{BB962C8B-B14F-4D97-AF65-F5344CB8AC3E}">
        <p14:creationId xmlns:p14="http://schemas.microsoft.com/office/powerpoint/2010/main" val="310835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dataset we used is brain MRI images that is publicly available. It consists of 3,064 images of brain </a:t>
            </a:r>
            <a:r>
              <a:rPr lang="en-GB" dirty="0" err="1"/>
              <a:t>tumor</a:t>
            </a:r>
            <a:r>
              <a:rPr lang="en-GB" dirty="0"/>
              <a:t> having 3 types:</a:t>
            </a:r>
          </a:p>
          <a:p>
            <a:r>
              <a:rPr lang="en-GB" dirty="0"/>
              <a:t>Meningioma is a </a:t>
            </a:r>
            <a:r>
              <a:rPr lang="en-GB" dirty="0" err="1"/>
              <a:t>tumor</a:t>
            </a:r>
            <a:r>
              <a:rPr lang="en-GB" dirty="0"/>
              <a:t> located at the surrounding of the brain</a:t>
            </a:r>
          </a:p>
          <a:p>
            <a:r>
              <a:rPr lang="en-GB" dirty="0"/>
              <a:t>Glioma is located inside the brain</a:t>
            </a:r>
          </a:p>
          <a:p>
            <a:r>
              <a:rPr lang="en-GB" dirty="0"/>
              <a:t>And pituitary </a:t>
            </a:r>
            <a:r>
              <a:rPr lang="en-GB" dirty="0" err="1"/>
              <a:t>tumor</a:t>
            </a:r>
            <a:r>
              <a:rPr lang="en-GB" dirty="0"/>
              <a:t> is located at the </a:t>
            </a:r>
            <a:r>
              <a:rPr lang="en-GB" dirty="0" err="1"/>
              <a:t>center</a:t>
            </a:r>
            <a:r>
              <a:rPr lang="en-GB" dirty="0"/>
              <a:t> of the brain</a:t>
            </a:r>
          </a:p>
          <a:p>
            <a:endParaRPr lang="en-GB" dirty="0"/>
          </a:p>
          <a:p>
            <a:r>
              <a:rPr lang="en-GB" dirty="0"/>
              <a:t>Class imbalance is present</a:t>
            </a:r>
          </a:p>
        </p:txBody>
      </p:sp>
      <p:sp>
        <p:nvSpPr>
          <p:cNvPr id="4" name="Slide Number Placeholder 3"/>
          <p:cNvSpPr>
            <a:spLocks noGrp="1"/>
          </p:cNvSpPr>
          <p:nvPr>
            <p:ph type="sldNum" sz="quarter" idx="10"/>
          </p:nvPr>
        </p:nvSpPr>
        <p:spPr/>
        <p:txBody>
          <a:bodyPr/>
          <a:lstStyle/>
          <a:p>
            <a:fld id="{539A0A48-EDB1-4AFE-B1B7-10CE2A416496}" type="slidenum">
              <a:rPr lang="en-GB" smtClean="0"/>
              <a:t>11</a:t>
            </a:fld>
            <a:endParaRPr lang="en-GB"/>
          </a:p>
        </p:txBody>
      </p:sp>
    </p:spTree>
    <p:extLst>
      <p:ext uri="{BB962C8B-B14F-4D97-AF65-F5344CB8AC3E}">
        <p14:creationId xmlns:p14="http://schemas.microsoft.com/office/powerpoint/2010/main" val="402133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Total of 6 CNN classification models are used. 3 are standard/normal models of </a:t>
            </a:r>
            <a:r>
              <a:rPr lang="en-GB" dirty="0" err="1"/>
              <a:t>AlexNet</a:t>
            </a:r>
            <a:r>
              <a:rPr lang="en-GB" dirty="0"/>
              <a:t>, VGG-16, and VGG-19. And 3 are modified models which we call as Modified </a:t>
            </a:r>
            <a:r>
              <a:rPr lang="en-GB" dirty="0" err="1"/>
              <a:t>AlexNet</a:t>
            </a:r>
            <a:r>
              <a:rPr lang="en-GB" dirty="0"/>
              <a:t>, Modified VGG-16, and Modified VGG-19.</a:t>
            </a:r>
          </a:p>
          <a:p>
            <a:r>
              <a:rPr lang="en-GB" dirty="0"/>
              <a:t>All the models we used are pre-trained on ImageNet which are natural images having 1,000 classes.</a:t>
            </a:r>
          </a:p>
        </p:txBody>
      </p:sp>
      <p:sp>
        <p:nvSpPr>
          <p:cNvPr id="4" name="Slide Number Placeholder 3"/>
          <p:cNvSpPr>
            <a:spLocks noGrp="1"/>
          </p:cNvSpPr>
          <p:nvPr>
            <p:ph type="sldNum" sz="quarter" idx="10"/>
          </p:nvPr>
        </p:nvSpPr>
        <p:spPr/>
        <p:txBody>
          <a:bodyPr/>
          <a:lstStyle/>
          <a:p>
            <a:fld id="{539A0A48-EDB1-4AFE-B1B7-10CE2A416496}" type="slidenum">
              <a:rPr lang="en-GB" smtClean="0"/>
              <a:t>12</a:t>
            </a:fld>
            <a:endParaRPr lang="en-GB"/>
          </a:p>
        </p:txBody>
      </p:sp>
    </p:spTree>
    <p:extLst>
      <p:ext uri="{BB962C8B-B14F-4D97-AF65-F5344CB8AC3E}">
        <p14:creationId xmlns:p14="http://schemas.microsoft.com/office/powerpoint/2010/main" val="399030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ko-KR" dirty="0"/>
              <a:t>In all 6 classification models, common modification is applied to fit our data. Which are:</a:t>
            </a:r>
          </a:p>
          <a:p>
            <a:r>
              <a:rPr lang="en-GB" altLang="ko-KR" dirty="0"/>
              <a:t>Addition of GAP/average pooling layer in </a:t>
            </a:r>
            <a:r>
              <a:rPr lang="en-GB" altLang="ko-KR" dirty="0" err="1"/>
              <a:t>AlexNet</a:t>
            </a:r>
            <a:r>
              <a:rPr lang="en-GB" altLang="ko-KR" dirty="0"/>
              <a:t>, changes the size of the target output image from 7x7 to 1x1</a:t>
            </a:r>
          </a:p>
          <a:p>
            <a:r>
              <a:rPr lang="en-GB" altLang="ko-KR" dirty="0"/>
              <a:t>And change the final classifier layer to have output of 3 classes instead of 1,000 classes</a:t>
            </a:r>
          </a:p>
          <a:p>
            <a:endParaRPr lang="en-GB" altLang="ko-KR" dirty="0"/>
          </a:p>
          <a:p>
            <a:r>
              <a:rPr lang="en-GB" altLang="ko-KR" dirty="0"/>
              <a:t>For modified models, additional modifications are made. Here, the final max pooling layer is replaced with two convolutional layers for </a:t>
            </a:r>
            <a:r>
              <a:rPr lang="en-GB" altLang="ko-KR" dirty="0" err="1"/>
              <a:t>AlexNet</a:t>
            </a:r>
            <a:r>
              <a:rPr lang="en-GB" altLang="ko-KR" dirty="0"/>
              <a:t>, and one convolutional layer for each VGG networks.</a:t>
            </a:r>
          </a:p>
        </p:txBody>
      </p:sp>
      <p:sp>
        <p:nvSpPr>
          <p:cNvPr id="4" name="Slide Number Placeholder 3"/>
          <p:cNvSpPr>
            <a:spLocks noGrp="1"/>
          </p:cNvSpPr>
          <p:nvPr>
            <p:ph type="sldNum" sz="quarter" idx="10"/>
          </p:nvPr>
        </p:nvSpPr>
        <p:spPr/>
        <p:txBody>
          <a:bodyPr/>
          <a:lstStyle/>
          <a:p>
            <a:fld id="{539A0A48-EDB1-4AFE-B1B7-10CE2A416496}" type="slidenum">
              <a:rPr lang="en-GB" smtClean="0"/>
              <a:t>13</a:t>
            </a:fld>
            <a:endParaRPr lang="en-GB"/>
          </a:p>
        </p:txBody>
      </p:sp>
    </p:spTree>
    <p:extLst>
      <p:ext uri="{BB962C8B-B14F-4D97-AF65-F5344CB8AC3E}">
        <p14:creationId xmlns:p14="http://schemas.microsoft.com/office/powerpoint/2010/main" val="600113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14</a:t>
            </a:fld>
            <a:endParaRPr lang="en-GB"/>
          </a:p>
        </p:txBody>
      </p:sp>
    </p:spTree>
    <p:extLst>
      <p:ext uri="{BB962C8B-B14F-4D97-AF65-F5344CB8AC3E}">
        <p14:creationId xmlns:p14="http://schemas.microsoft.com/office/powerpoint/2010/main" val="3916228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15</a:t>
            </a:fld>
            <a:endParaRPr lang="en-GB"/>
          </a:p>
        </p:txBody>
      </p:sp>
    </p:spTree>
    <p:extLst>
      <p:ext uri="{BB962C8B-B14F-4D97-AF65-F5344CB8AC3E}">
        <p14:creationId xmlns:p14="http://schemas.microsoft.com/office/powerpoint/2010/main" val="1776567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the generated segmentation mask is compared with its actual ground truth and we can measure how much they overlap using a metric called intersection over union, </a:t>
            </a:r>
            <a:r>
              <a:rPr lang="en-GB" dirty="0" err="1"/>
              <a:t>IoU</a:t>
            </a:r>
            <a:r>
              <a:rPr lang="en-GB" dirty="0"/>
              <a:t> in short.</a:t>
            </a:r>
          </a:p>
          <a:p>
            <a:r>
              <a:rPr lang="en-GB" dirty="0" err="1"/>
              <a:t>IoU</a:t>
            </a:r>
            <a:r>
              <a:rPr lang="en-GB" dirty="0"/>
              <a:t> is computed as area of intersection over area of union. This way we can evaluate how well the model is able to segment a brain </a:t>
            </a:r>
            <a:r>
              <a:rPr lang="en-GB" dirty="0" err="1"/>
              <a:t>tumor</a:t>
            </a:r>
            <a:r>
              <a:rPr lang="en-GB" dirty="0"/>
              <a:t> where </a:t>
            </a:r>
            <a:r>
              <a:rPr lang="en-GB" dirty="0" err="1"/>
              <a:t>IoU</a:t>
            </a:r>
            <a:r>
              <a:rPr lang="en-GB" dirty="0"/>
              <a:t> score will be 0 if there are no overlap between the model prediction and the ground truth, and score of 1 if perfect match</a:t>
            </a:r>
          </a:p>
          <a:p>
            <a:r>
              <a:rPr lang="en-GB" dirty="0"/>
              <a:t>For easier understanding, different areas are displayed in different </a:t>
            </a:r>
            <a:r>
              <a:rPr lang="en-GB" dirty="0" err="1"/>
              <a:t>colors</a:t>
            </a:r>
            <a:r>
              <a:rPr lang="en-GB" dirty="0"/>
              <a:t>.</a:t>
            </a:r>
          </a:p>
        </p:txBody>
      </p:sp>
      <p:sp>
        <p:nvSpPr>
          <p:cNvPr id="4" name="Slide Number Placeholder 3"/>
          <p:cNvSpPr>
            <a:spLocks noGrp="1"/>
          </p:cNvSpPr>
          <p:nvPr>
            <p:ph type="sldNum" sz="quarter" idx="10"/>
          </p:nvPr>
        </p:nvSpPr>
        <p:spPr/>
        <p:txBody>
          <a:bodyPr/>
          <a:lstStyle/>
          <a:p>
            <a:fld id="{539A0A48-EDB1-4AFE-B1B7-10CE2A416496}" type="slidenum">
              <a:rPr lang="en-GB" smtClean="0"/>
              <a:t>16</a:t>
            </a:fld>
            <a:endParaRPr lang="en-GB"/>
          </a:p>
        </p:txBody>
      </p:sp>
    </p:spTree>
    <p:extLst>
      <p:ext uri="{BB962C8B-B14F-4D97-AF65-F5344CB8AC3E}">
        <p14:creationId xmlns:p14="http://schemas.microsoft.com/office/powerpoint/2010/main" val="2649172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A0A48-EDB1-4AFE-B1B7-10CE2A416496}" type="slidenum">
              <a:rPr lang="en-GB" smtClean="0"/>
              <a:t>17</a:t>
            </a:fld>
            <a:endParaRPr lang="en-GB"/>
          </a:p>
        </p:txBody>
      </p:sp>
    </p:spTree>
    <p:extLst>
      <p:ext uri="{BB962C8B-B14F-4D97-AF65-F5344CB8AC3E}">
        <p14:creationId xmlns:p14="http://schemas.microsoft.com/office/powerpoint/2010/main" val="392502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dirty="0"/>
              <a:t>Even though class imbalance data is used, the predictions made by our models are not biased</a:t>
            </a:r>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18</a:t>
            </a:fld>
            <a:endParaRPr lang="en-GB"/>
          </a:p>
        </p:txBody>
      </p:sp>
    </p:spTree>
    <p:extLst>
      <p:ext uri="{BB962C8B-B14F-4D97-AF65-F5344CB8AC3E}">
        <p14:creationId xmlns:p14="http://schemas.microsoft.com/office/powerpoint/2010/main" val="4021338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19</a:t>
            </a:fld>
            <a:endParaRPr lang="en-GB"/>
          </a:p>
        </p:txBody>
      </p:sp>
    </p:spTree>
    <p:extLst>
      <p:ext uri="{BB962C8B-B14F-4D97-AF65-F5344CB8AC3E}">
        <p14:creationId xmlns:p14="http://schemas.microsoft.com/office/powerpoint/2010/main" val="2274257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first begin with brief introduction, how the experiment is conducted, and its results, and conclude together with suggestions for future work</a:t>
            </a:r>
          </a:p>
        </p:txBody>
      </p:sp>
      <p:sp>
        <p:nvSpPr>
          <p:cNvPr id="4" name="Slide Number Placeholder 3"/>
          <p:cNvSpPr>
            <a:spLocks noGrp="1"/>
          </p:cNvSpPr>
          <p:nvPr>
            <p:ph type="sldNum" sz="quarter" idx="10"/>
          </p:nvPr>
        </p:nvSpPr>
        <p:spPr/>
        <p:txBody>
          <a:bodyPr/>
          <a:lstStyle/>
          <a:p>
            <a:fld id="{539A0A48-EDB1-4AFE-B1B7-10CE2A416496}" type="slidenum">
              <a:rPr lang="en-GB" smtClean="0"/>
              <a:t>2</a:t>
            </a:fld>
            <a:endParaRPr lang="en-GB"/>
          </a:p>
        </p:txBody>
      </p:sp>
    </p:spTree>
    <p:extLst>
      <p:ext uri="{BB962C8B-B14F-4D97-AF65-F5344CB8AC3E}">
        <p14:creationId xmlns:p14="http://schemas.microsoft.com/office/powerpoint/2010/main" val="1231090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20</a:t>
            </a:fld>
            <a:endParaRPr lang="en-GB"/>
          </a:p>
        </p:txBody>
      </p:sp>
    </p:spTree>
    <p:extLst>
      <p:ext uri="{BB962C8B-B14F-4D97-AF65-F5344CB8AC3E}">
        <p14:creationId xmlns:p14="http://schemas.microsoft.com/office/powerpoint/2010/main" val="121268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21</a:t>
            </a:fld>
            <a:endParaRPr lang="en-GB"/>
          </a:p>
        </p:txBody>
      </p:sp>
    </p:spTree>
    <p:extLst>
      <p:ext uri="{BB962C8B-B14F-4D97-AF65-F5344CB8AC3E}">
        <p14:creationId xmlns:p14="http://schemas.microsoft.com/office/powerpoint/2010/main" val="3537092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22</a:t>
            </a:fld>
            <a:endParaRPr lang="en-GB"/>
          </a:p>
        </p:txBody>
      </p:sp>
    </p:spTree>
    <p:extLst>
      <p:ext uri="{BB962C8B-B14F-4D97-AF65-F5344CB8AC3E}">
        <p14:creationId xmlns:p14="http://schemas.microsoft.com/office/powerpoint/2010/main" val="3565477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23</a:t>
            </a:fld>
            <a:endParaRPr lang="en-GB"/>
          </a:p>
        </p:txBody>
      </p:sp>
    </p:spTree>
    <p:extLst>
      <p:ext uri="{BB962C8B-B14F-4D97-AF65-F5344CB8AC3E}">
        <p14:creationId xmlns:p14="http://schemas.microsoft.com/office/powerpoint/2010/main" val="220052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24</a:t>
            </a:fld>
            <a:endParaRPr lang="en-GB"/>
          </a:p>
        </p:txBody>
      </p:sp>
    </p:spTree>
    <p:extLst>
      <p:ext uri="{BB962C8B-B14F-4D97-AF65-F5344CB8AC3E}">
        <p14:creationId xmlns:p14="http://schemas.microsoft.com/office/powerpoint/2010/main" val="509677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A0A48-EDB1-4AFE-B1B7-10CE2A416496}" type="slidenum">
              <a:rPr lang="en-GB" smtClean="0"/>
              <a:t>25</a:t>
            </a:fld>
            <a:endParaRPr lang="en-GB"/>
          </a:p>
        </p:txBody>
      </p:sp>
    </p:spTree>
    <p:extLst>
      <p:ext uri="{BB962C8B-B14F-4D97-AF65-F5344CB8AC3E}">
        <p14:creationId xmlns:p14="http://schemas.microsoft.com/office/powerpoint/2010/main" val="3458463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26</a:t>
            </a:fld>
            <a:endParaRPr lang="en-GB"/>
          </a:p>
        </p:txBody>
      </p:sp>
    </p:spTree>
    <p:extLst>
      <p:ext uri="{BB962C8B-B14F-4D97-AF65-F5344CB8AC3E}">
        <p14:creationId xmlns:p14="http://schemas.microsoft.com/office/powerpoint/2010/main" val="3424512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27</a:t>
            </a:fld>
            <a:endParaRPr lang="en-GB"/>
          </a:p>
        </p:txBody>
      </p:sp>
    </p:spTree>
    <p:extLst>
      <p:ext uri="{BB962C8B-B14F-4D97-AF65-F5344CB8AC3E}">
        <p14:creationId xmlns:p14="http://schemas.microsoft.com/office/powerpoint/2010/main" val="1511459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GB" smtClean="0"/>
              <a:t>28</a:t>
            </a:fld>
            <a:endParaRPr lang="en-GB"/>
          </a:p>
        </p:txBody>
      </p:sp>
    </p:spTree>
    <p:extLst>
      <p:ext uri="{BB962C8B-B14F-4D97-AF65-F5344CB8AC3E}">
        <p14:creationId xmlns:p14="http://schemas.microsoft.com/office/powerpoint/2010/main" val="42700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3</a:t>
            </a:fld>
            <a:endParaRPr lang="en-GB"/>
          </a:p>
        </p:txBody>
      </p:sp>
    </p:spTree>
    <p:extLst>
      <p:ext uri="{BB962C8B-B14F-4D97-AF65-F5344CB8AC3E}">
        <p14:creationId xmlns:p14="http://schemas.microsoft.com/office/powerpoint/2010/main" val="113130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Deep learning can be applied for medical image analysis. It can be used to classify either presence or absence of abnormality, or different types of abnormality found in an medical image. An abnormality can also be detected by drawing a bounding box around it. If specific image pixels are highlighted instead of a box, it is called “segmentation”. These methods can help medical experts in their decision making for diagnosis and treatment for a patient. </a:t>
            </a:r>
          </a:p>
        </p:txBody>
      </p:sp>
      <p:sp>
        <p:nvSpPr>
          <p:cNvPr id="4" name="Slide Number Placeholder 3"/>
          <p:cNvSpPr>
            <a:spLocks noGrp="1"/>
          </p:cNvSpPr>
          <p:nvPr>
            <p:ph type="sldNum" sz="quarter" idx="10"/>
          </p:nvPr>
        </p:nvSpPr>
        <p:spPr/>
        <p:txBody>
          <a:bodyPr/>
          <a:lstStyle/>
          <a:p>
            <a:fld id="{539A0A48-EDB1-4AFE-B1B7-10CE2A416496}" type="slidenum">
              <a:rPr lang="en-GB" smtClean="0"/>
              <a:t>4</a:t>
            </a:fld>
            <a:endParaRPr lang="en-GB"/>
          </a:p>
        </p:txBody>
      </p:sp>
    </p:spTree>
    <p:extLst>
      <p:ext uri="{BB962C8B-B14F-4D97-AF65-F5344CB8AC3E}">
        <p14:creationId xmlns:p14="http://schemas.microsoft.com/office/powerpoint/2010/main" val="3349202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Convolutional neural network, CNN in short, is a deep learning model that is commonly used for image analysis. CNN is known as a black box model because the internal working process of the model is unknown. In the case of CNN for classification, it takes in an input image and generates probabilities of classes. The class having the highest probability will be the final output. </a:t>
            </a:r>
          </a:p>
        </p:txBody>
      </p:sp>
      <p:sp>
        <p:nvSpPr>
          <p:cNvPr id="4" name="Slide Number Placeholder 3"/>
          <p:cNvSpPr>
            <a:spLocks noGrp="1"/>
          </p:cNvSpPr>
          <p:nvPr>
            <p:ph type="sldNum" sz="quarter" idx="10"/>
          </p:nvPr>
        </p:nvSpPr>
        <p:spPr/>
        <p:txBody>
          <a:bodyPr/>
          <a:lstStyle/>
          <a:p>
            <a:fld id="{539A0A48-EDB1-4AFE-B1B7-10CE2A416496}" type="slidenum">
              <a:rPr lang="en-GB" smtClean="0"/>
              <a:t>5</a:t>
            </a:fld>
            <a:endParaRPr lang="en-GB"/>
          </a:p>
        </p:txBody>
      </p:sp>
    </p:spTree>
    <p:extLst>
      <p:ext uri="{BB962C8B-B14F-4D97-AF65-F5344CB8AC3E}">
        <p14:creationId xmlns:p14="http://schemas.microsoft.com/office/powerpoint/2010/main" val="273127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understand the CNN, visualization can be used. This type of visualization is a heatmap representation which highlights an area in red that is the most informative region for a predicted class. This way, we could understand how a prediction is made by the deep learning model. A visualization method we focused on is called (next slide)</a:t>
            </a:r>
            <a:endParaRPr lang="ko-KR" altLang="en-US" dirty="0"/>
          </a:p>
        </p:txBody>
      </p:sp>
      <p:sp>
        <p:nvSpPr>
          <p:cNvPr id="4" name="슬라이드 번호 개체 틀 3"/>
          <p:cNvSpPr>
            <a:spLocks noGrp="1"/>
          </p:cNvSpPr>
          <p:nvPr>
            <p:ph type="sldNum" sz="quarter" idx="5"/>
          </p:nvPr>
        </p:nvSpPr>
        <p:spPr/>
        <p:txBody>
          <a:bodyPr/>
          <a:lstStyle/>
          <a:p>
            <a:fld id="{539A0A48-EDB1-4AFE-B1B7-10CE2A416496}" type="slidenum">
              <a:rPr lang="en-GB" smtClean="0"/>
              <a:t>6</a:t>
            </a:fld>
            <a:endParaRPr lang="en-GB"/>
          </a:p>
        </p:txBody>
      </p:sp>
    </p:spTree>
    <p:extLst>
      <p:ext uri="{BB962C8B-B14F-4D97-AF65-F5344CB8AC3E}">
        <p14:creationId xmlns:p14="http://schemas.microsoft.com/office/powerpoint/2010/main" val="274955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 activation mapping” or CAM in short. CAM is a method to visualize feature maps of the last convolutional layer. It requires a “global average pooling” layer at the end. At this step, entire values in a feature map is averaged and is done for every feature maps. Then they are multiplied with the weights, which is the measure of importance, and added altogether to obtain a heatmap of a target class. In this case, dog is a target class and a heatmap is highlighting the dog in an image.</a:t>
            </a:r>
          </a:p>
        </p:txBody>
      </p:sp>
      <p:sp>
        <p:nvSpPr>
          <p:cNvPr id="4" name="Slide Number Placeholder 3"/>
          <p:cNvSpPr>
            <a:spLocks noGrp="1"/>
          </p:cNvSpPr>
          <p:nvPr>
            <p:ph type="sldNum" sz="quarter" idx="10"/>
          </p:nvPr>
        </p:nvSpPr>
        <p:spPr/>
        <p:txBody>
          <a:bodyPr/>
          <a:lstStyle/>
          <a:p>
            <a:fld id="{539A0A48-EDB1-4AFE-B1B7-10CE2A416496}" type="slidenum">
              <a:rPr lang="en-GB" smtClean="0"/>
              <a:t>7</a:t>
            </a:fld>
            <a:endParaRPr lang="en-GB"/>
          </a:p>
        </p:txBody>
      </p:sp>
    </p:spTree>
    <p:extLst>
      <p:ext uri="{BB962C8B-B14F-4D97-AF65-F5344CB8AC3E}">
        <p14:creationId xmlns:p14="http://schemas.microsoft.com/office/powerpoint/2010/main" val="3349202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Visualization can provide useful information about the model. First, if a model performs poorly, we can understand errors in the model. In this case, the model has problem in detecting a </a:t>
            </a:r>
            <a:r>
              <a:rPr lang="en-GB" dirty="0" err="1"/>
              <a:t>tumor</a:t>
            </a:r>
            <a:r>
              <a:rPr lang="en-GB" dirty="0"/>
              <a:t> correctly.</a:t>
            </a:r>
          </a:p>
          <a:p>
            <a:r>
              <a:rPr lang="en-GB" dirty="0"/>
              <a:t>Second, if a model can perform as good as human, it can be used to cross-check the decision made by an user.</a:t>
            </a:r>
          </a:p>
          <a:p>
            <a:r>
              <a:rPr lang="en-GB" dirty="0"/>
              <a:t>And if a model outperforms human, it can suggest for better decision by showing any additional observation that is missed by the user.</a:t>
            </a:r>
          </a:p>
          <a:p>
            <a:r>
              <a:rPr lang="en-GB" dirty="0"/>
              <a:t>Many cases in medical application, visualization is only used to check if the model is working or not. Thus, it is used as qualitative analysis method on deep learning model.</a:t>
            </a:r>
          </a:p>
        </p:txBody>
      </p:sp>
      <p:sp>
        <p:nvSpPr>
          <p:cNvPr id="4" name="Slide Number Placeholder 3"/>
          <p:cNvSpPr>
            <a:spLocks noGrp="1"/>
          </p:cNvSpPr>
          <p:nvPr>
            <p:ph type="sldNum" sz="quarter" idx="10"/>
          </p:nvPr>
        </p:nvSpPr>
        <p:spPr/>
        <p:txBody>
          <a:bodyPr/>
          <a:lstStyle/>
          <a:p>
            <a:fld id="{539A0A48-EDB1-4AFE-B1B7-10CE2A416496}" type="slidenum">
              <a:rPr lang="en-GB" smtClean="0"/>
              <a:t>8</a:t>
            </a:fld>
            <a:endParaRPr lang="en-GB"/>
          </a:p>
        </p:txBody>
      </p:sp>
    </p:spTree>
    <p:extLst>
      <p:ext uri="{BB962C8B-B14F-4D97-AF65-F5344CB8AC3E}">
        <p14:creationId xmlns:p14="http://schemas.microsoft.com/office/powerpoint/2010/main" val="3349202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Beyond a qualitative analysis, we wanted to find out if CAM as a visualization tool can be used for quantitative analysis of a classification model for the purpose of medical image analysis</a:t>
            </a:r>
          </a:p>
          <a:p>
            <a:r>
              <a:rPr lang="en-GB" dirty="0"/>
              <a:t>For this, a segmentation mask is created from class activation map via binarization.</a:t>
            </a:r>
          </a:p>
          <a:p>
            <a:r>
              <a:rPr lang="en-GB" dirty="0"/>
              <a:t>Then, we can quantify how much a CAM-based segmentation is similar to an actual ground truth by using a metric called “Intersection-over-Union”</a:t>
            </a:r>
          </a:p>
        </p:txBody>
      </p:sp>
      <p:sp>
        <p:nvSpPr>
          <p:cNvPr id="4" name="Slide Number Placeholder 3"/>
          <p:cNvSpPr>
            <a:spLocks noGrp="1"/>
          </p:cNvSpPr>
          <p:nvPr>
            <p:ph type="sldNum" sz="quarter" idx="10"/>
          </p:nvPr>
        </p:nvSpPr>
        <p:spPr/>
        <p:txBody>
          <a:bodyPr/>
          <a:lstStyle/>
          <a:p>
            <a:fld id="{539A0A48-EDB1-4AFE-B1B7-10CE2A416496}" type="slidenum">
              <a:rPr lang="en-GB" smtClean="0"/>
              <a:t>9</a:t>
            </a:fld>
            <a:endParaRPr lang="en-GB"/>
          </a:p>
        </p:txBody>
      </p:sp>
    </p:spTree>
    <p:extLst>
      <p:ext uri="{BB962C8B-B14F-4D97-AF65-F5344CB8AC3E}">
        <p14:creationId xmlns:p14="http://schemas.microsoft.com/office/powerpoint/2010/main" val="3349202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2283675"/>
            <a:ext cx="7741342" cy="4172400"/>
          </a:xfrm>
          <a:prstGeom prst="rect">
            <a:avLst/>
          </a:prstGeom>
        </p:spPr>
      </p:pic>
    </p:spTree>
    <p:extLst>
      <p:ext uri="{BB962C8B-B14F-4D97-AF65-F5344CB8AC3E}">
        <p14:creationId xmlns:p14="http://schemas.microsoft.com/office/powerpoint/2010/main" val="10914365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66218"/>
            <a:ext cx="15183366" cy="567930"/>
          </a:xfrm>
        </p:spPr>
        <p:txBody>
          <a:bodyPr anchor="b" anchorCtr="0">
            <a:normAutofit/>
          </a:bodyPr>
          <a:lstStyle>
            <a:lvl1pPr>
              <a:lnSpc>
                <a:spcPts val="1700"/>
              </a:lnSpc>
              <a:defRPr sz="1400" b="1" i="0" u="sng" cap="all" baseline="0">
                <a:solidFill>
                  <a:schemeClr val="bg1"/>
                </a:solidFill>
                <a:uFill>
                  <a:solidFill>
                    <a:schemeClr val="bg1"/>
                  </a:solidFill>
                </a:uFill>
              </a:defRPr>
            </a:lvl1pPr>
            <a:lvl2pPr marL="0" indent="0">
              <a:lnSpc>
                <a:spcPts val="1700"/>
              </a:lnSpc>
              <a:buNone/>
              <a:defRPr sz="1400" cap="all" baseline="0">
                <a:solidFill>
                  <a:schemeClr val="bg1"/>
                </a:solidFill>
              </a:defRPr>
            </a:lvl2pPr>
          </a:lstStyle>
          <a:p>
            <a:pPr lvl="0"/>
            <a:r>
              <a:rPr lang="en-GB" noProof="0" dirty="0"/>
              <a:t>Click to edit organisation styles</a:t>
            </a:r>
          </a:p>
          <a:p>
            <a:pPr lvl="1"/>
            <a:r>
              <a:rPr lang="en-GB" noProof="0" dirty="0"/>
              <a:t>Second level</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en-GB" noProof="0" dirty="0"/>
              <a:t>Partner Logo 4</a:t>
            </a:r>
          </a:p>
        </p:txBody>
      </p:sp>
    </p:spTree>
    <p:extLst>
      <p:ext uri="{BB962C8B-B14F-4D97-AF65-F5344CB8AC3E}">
        <p14:creationId xmlns:p14="http://schemas.microsoft.com/office/powerpoint/2010/main" val="94181466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Tree>
    <p:extLst>
      <p:ext uri="{BB962C8B-B14F-4D97-AF65-F5344CB8AC3E}">
        <p14:creationId xmlns:p14="http://schemas.microsoft.com/office/powerpoint/2010/main" val="129473260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835825" y="1194364"/>
            <a:ext cx="15699575" cy="6696000"/>
          </a:xfrm>
        </p:spPr>
        <p:txBody>
          <a:bodyPr/>
          <a:lstStyle>
            <a:lvl1pPr marL="536400" indent="-450000" defTabSz="457200">
              <a:lnSpc>
                <a:spcPct val="120000"/>
              </a:lnSpc>
              <a:buFont typeface="Arial" panose="020B0604020202020204" pitchFamily="34" charset="0"/>
              <a:buChar char="̶"/>
              <a:defRPr/>
            </a:lvl1pPr>
            <a:lvl2pPr marL="1170000" indent="-450000">
              <a:lnSpc>
                <a:spcPct val="120000"/>
              </a:lnSpc>
              <a:defRPr/>
            </a:lvl2pPr>
            <a:lvl3pPr marL="1756800" indent="-450000" defTabSz="457200">
              <a:lnSpc>
                <a:spcPct val="120000"/>
              </a:lnSpc>
              <a:defRPr/>
            </a:lvl3pPr>
            <a:lvl4pPr marL="2329200" indent="-550800" defTabSz="457200">
              <a:lnSpc>
                <a:spcPct val="120000"/>
              </a:lnSpc>
              <a:defRPr/>
            </a:lvl4pPr>
            <a:lvl5pPr marL="2962800" indent="-442800" defTabSz="457200">
              <a:lnSpc>
                <a:spcPct val="120000"/>
              </a:lnSpc>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7AE184E0-0BD4-4705-A12B-9B71DDE63301}" type="slidenum">
              <a:rPr lang="en-GB" noProof="0" smtClean="0"/>
              <a:t>‹#›</a:t>
            </a:fld>
            <a:endParaRPr lang="en-GB" noProof="0" dirty="0"/>
          </a:p>
        </p:txBody>
      </p:sp>
    </p:spTree>
    <p:extLst>
      <p:ext uri="{BB962C8B-B14F-4D97-AF65-F5344CB8AC3E}">
        <p14:creationId xmlns:p14="http://schemas.microsoft.com/office/powerpoint/2010/main" val="308157753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
        <p:nvSpPr>
          <p:cNvPr id="12" name="Content Placeholder 2"/>
          <p:cNvSpPr>
            <a:spLocks noGrp="1"/>
          </p:cNvSpPr>
          <p:nvPr>
            <p:ph idx="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31488713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7AE184E0-0BD4-4705-A12B-9B71DDE63301}" type="slidenum">
              <a:rPr lang="en-GB" noProof="0" smtClean="0"/>
              <a:t>‹#›</a:t>
            </a:fld>
            <a:endParaRPr lang="en-GB"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7451631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2" hasCustomPrompt="1"/>
          </p:nvPr>
        </p:nvSpPr>
        <p:spPr>
          <a:xfrm>
            <a:off x="-1" y="0"/>
            <a:ext cx="17337600" cy="9753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294941811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hasCustomPrompt="1"/>
          </p:nvPr>
        </p:nvSpPr>
        <p:spPr bwMode="white">
          <a:xfrm>
            <a:off x="1291074" y="1743240"/>
            <a:ext cx="15183366"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4"/>
          <p:cNvSpPr>
            <a:spLocks noGrp="1"/>
          </p:cNvSpPr>
          <p:nvPr>
            <p:ph type="body" sz="quarter" idx="10" hasCustomPrompt="1"/>
          </p:nvPr>
        </p:nvSpPr>
        <p:spPr bwMode="white">
          <a:xfrm>
            <a:off x="9215999" y="3095999"/>
            <a:ext cx="7257600" cy="1717969"/>
          </a:xfrm>
        </p:spPr>
        <p:txBody>
          <a:bodyPr>
            <a:normAutofit/>
          </a:bodyPr>
          <a:lstStyle>
            <a:lvl1pPr>
              <a:lnSpc>
                <a:spcPts val="3500"/>
              </a:lnSpc>
              <a:defRPr sz="2400">
                <a:solidFill>
                  <a:schemeClr val="bg1"/>
                </a:solidFill>
              </a:defRPr>
            </a:lvl1pPr>
          </a:lstStyle>
          <a:p>
            <a:pPr lvl="0"/>
            <a:r>
              <a:rPr lang="en-GB" noProof="0" dirty="0"/>
              <a:t>Click to add social media names</a:t>
            </a:r>
            <a:endParaRPr lang="nl-NL" dirty="0"/>
          </a:p>
        </p:txBody>
      </p:sp>
    </p:spTree>
    <p:extLst>
      <p:ext uri="{BB962C8B-B14F-4D97-AF65-F5344CB8AC3E}">
        <p14:creationId xmlns:p14="http://schemas.microsoft.com/office/powerpoint/2010/main" val="31037857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b"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endParaRPr lang="en-GB"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GB"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Afbeelding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82400" y="7905600"/>
            <a:ext cx="2770638" cy="1847092"/>
          </a:xfrm>
          <a:prstGeom prst="rect">
            <a:avLst/>
          </a:prstGeom>
        </p:spPr>
      </p:pic>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6" r:id="rId8"/>
  </p:sldLayoutIdLst>
  <p:transition spd="slow">
    <p:push dir="u"/>
  </p:transition>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0" indent="0"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1pPr>
      <a:lvl2pPr marL="457200" indent="-36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3.xml"/><Relationship Id="rId7"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2.jp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37.JP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image" Target="../media/image46.JP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0.JPG"/><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svg"/><Relationship Id="rId3" Type="http://schemas.openxmlformats.org/officeDocument/2006/relationships/notesSlide" Target="../notesSlides/notesSlide8.xml"/><Relationship Id="rId7" Type="http://schemas.openxmlformats.org/officeDocument/2006/relationships/image" Target="../media/image14.jpeg"/><Relationship Id="rId12"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3.jpg"/><Relationship Id="rId11" Type="http://schemas.openxmlformats.org/officeDocument/2006/relationships/image" Target="../media/image6.jpg"/><Relationship Id="rId5" Type="http://schemas.openxmlformats.org/officeDocument/2006/relationships/image" Target="../media/image12.sv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141173" y="1632031"/>
            <a:ext cx="16047601" cy="3157683"/>
          </a:xfrm>
        </p:spPr>
        <p:txBody>
          <a:bodyPr/>
          <a:lstStyle/>
          <a:p>
            <a:pPr>
              <a:lnSpc>
                <a:spcPct val="100000"/>
              </a:lnSpc>
            </a:pPr>
            <a:r>
              <a:rPr lang="en-US" altLang="ko-KR" sz="4800" b="1" u="none" dirty="0"/>
              <a:t>Towards a quantitative analysis of class activation mapping for deep learning</a:t>
            </a:r>
            <a:r>
              <a:rPr lang="en-US" sz="4800" b="1" u="none" dirty="0"/>
              <a:t>-BASED </a:t>
            </a:r>
            <a:r>
              <a:rPr lang="en-US" altLang="ko-KR" sz="4800" b="1" u="none" dirty="0"/>
              <a:t>computer-aided diagnosis</a:t>
            </a:r>
            <a:endParaRPr lang="en-US" sz="4800" b="1" u="none" dirty="0">
              <a:solidFill>
                <a:srgbClr val="92D050"/>
              </a:solidFill>
            </a:endParaRPr>
          </a:p>
        </p:txBody>
      </p:sp>
      <p:sp>
        <p:nvSpPr>
          <p:cNvPr id="13" name="Ondertitel 3"/>
          <p:cNvSpPr txBox="1">
            <a:spLocks/>
          </p:cNvSpPr>
          <p:nvPr/>
        </p:nvSpPr>
        <p:spPr bwMode="white">
          <a:xfrm>
            <a:off x="1257993" y="5995691"/>
            <a:ext cx="15813959" cy="1394054"/>
          </a:xfrm>
          <a:prstGeom prst="rect">
            <a:avLst/>
          </a:prstGeom>
        </p:spPr>
        <p:txBody>
          <a:bodyPr vert="horz" lIns="91440" tIns="45720" rIns="91440" bIns="45720" rtlCol="0">
            <a:noAutofit/>
          </a:bodyPr>
          <a:lstStyle>
            <a:lvl1pPr marL="0" indent="0" algn="l" defTabSz="1300368" rtl="0" eaLnBrk="1" latinLnBrk="0" hangingPunct="1">
              <a:lnSpc>
                <a:spcPts val="3600"/>
              </a:lnSpc>
              <a:spcBef>
                <a:spcPts val="0"/>
              </a:spcBef>
              <a:buFont typeface="Arial" panose="020B0604020202020204" pitchFamily="34" charset="0"/>
              <a:buNone/>
              <a:defRPr sz="3000" kern="1200">
                <a:solidFill>
                  <a:srgbClr val="FFD200"/>
                </a:solidFill>
                <a:latin typeface="+mn-lt"/>
                <a:ea typeface="+mn-ea"/>
                <a:cs typeface="+mn-cs"/>
              </a:defRPr>
            </a:lvl1pPr>
            <a:lvl2pPr marL="650184" indent="0" algn="ctr" defTabSz="457200" rtl="0" eaLnBrk="1" latinLnBrk="0" hangingPunct="1">
              <a:lnSpc>
                <a:spcPct val="120000"/>
              </a:lnSpc>
              <a:spcBef>
                <a:spcPts val="0"/>
              </a:spcBef>
              <a:buFont typeface="Arial" panose="020B0604020202020204" pitchFamily="34" charset="0"/>
              <a:buNone/>
              <a:tabLst/>
              <a:defRPr sz="2844" kern="1200">
                <a:solidFill>
                  <a:schemeClr val="tx1"/>
                </a:solidFill>
                <a:latin typeface="+mn-lt"/>
                <a:ea typeface="+mn-ea"/>
                <a:cs typeface="+mn-cs"/>
              </a:defRPr>
            </a:lvl2pPr>
            <a:lvl3pPr marL="1300368" indent="0" algn="ctr" defTabSz="1300368" rtl="0" eaLnBrk="1" latinLnBrk="0" hangingPunct="1">
              <a:lnSpc>
                <a:spcPct val="120000"/>
              </a:lnSpc>
              <a:spcBef>
                <a:spcPts val="0"/>
              </a:spcBef>
              <a:buFont typeface="Arial" panose="020B0604020202020204" pitchFamily="34" charset="0"/>
              <a:buNone/>
              <a:defRPr sz="2560" kern="1200">
                <a:solidFill>
                  <a:schemeClr val="tx1"/>
                </a:solidFill>
                <a:latin typeface="+mn-lt"/>
                <a:ea typeface="+mn-ea"/>
                <a:cs typeface="+mn-cs"/>
              </a:defRPr>
            </a:lvl3pPr>
            <a:lvl4pPr marL="1950552" indent="0" algn="ctr" defTabSz="1300368" rtl="0" eaLnBrk="1" latinLnBrk="0" hangingPunct="1">
              <a:lnSpc>
                <a:spcPct val="120000"/>
              </a:lnSpc>
              <a:spcBef>
                <a:spcPts val="0"/>
              </a:spcBef>
              <a:buFont typeface="Arial" panose="020B0604020202020204" pitchFamily="34" charset="0"/>
              <a:buNone/>
              <a:defRPr sz="2275" kern="1200">
                <a:solidFill>
                  <a:schemeClr val="tx1"/>
                </a:solidFill>
                <a:latin typeface="+mn-lt"/>
                <a:ea typeface="+mn-ea"/>
                <a:cs typeface="+mn-cs"/>
              </a:defRPr>
            </a:lvl4pPr>
            <a:lvl5pPr marL="2600736" indent="0" algn="ctr" defTabSz="1300368" rtl="0" eaLnBrk="1" latinLnBrk="0" hangingPunct="1">
              <a:lnSpc>
                <a:spcPct val="120000"/>
              </a:lnSpc>
              <a:spcBef>
                <a:spcPts val="0"/>
              </a:spcBef>
              <a:buFont typeface="Arial" panose="020B0604020202020204" pitchFamily="34" charset="0"/>
              <a:buNone/>
              <a:defRPr sz="2275" kern="1200">
                <a:solidFill>
                  <a:schemeClr val="tx1"/>
                </a:solidFill>
                <a:latin typeface="+mn-lt"/>
                <a:ea typeface="+mn-ea"/>
                <a:cs typeface="+mn-cs"/>
              </a:defRPr>
            </a:lvl5pPr>
            <a:lvl6pPr marL="3250921" indent="0" algn="ctr" defTabSz="1300368"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6pPr>
            <a:lvl7pPr marL="3901105" indent="0" algn="ctr" defTabSz="1300368"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7pPr>
            <a:lvl8pPr marL="4551289" indent="0" algn="ctr" defTabSz="1300368"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8pPr>
            <a:lvl9pPr marL="5201473" indent="0" algn="ctr" defTabSz="1300368"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9pPr>
          </a:lstStyle>
          <a:p>
            <a:pPr lvl="0"/>
            <a:r>
              <a:rPr lang="nl-NL" sz="3200" b="1" dirty="0"/>
              <a:t>	Hanul Kang </a:t>
            </a:r>
            <a:endParaRPr lang="nl-NL" sz="600" dirty="0"/>
          </a:p>
          <a:p>
            <a:r>
              <a:rPr lang="nl-NL" sz="600" dirty="0">
                <a:solidFill>
                  <a:srgbClr val="FFFFFF"/>
                </a:solidFill>
                <a:latin typeface="Calibri" panose="020F0502020204030204" pitchFamily="34" charset="0"/>
              </a:rPr>
              <a:t>		</a:t>
            </a:r>
            <a:r>
              <a:rPr lang="en-US" sz="2800" dirty="0">
                <a:solidFill>
                  <a:srgbClr val="FFFFFF"/>
                </a:solidFill>
                <a:latin typeface="Calibri" panose="020F0502020204030204" pitchFamily="34" charset="0"/>
              </a:rPr>
              <a:t>Bachelor of Science in Molecular Biotechnology</a:t>
            </a:r>
          </a:p>
          <a:p>
            <a:r>
              <a:rPr lang="en-US" sz="2800" dirty="0">
                <a:solidFill>
                  <a:srgbClr val="FFFFFF"/>
                </a:solidFill>
                <a:latin typeface="Calibri" panose="020F0502020204030204" pitchFamily="34" charset="0"/>
              </a:rPr>
              <a:t>		Center for Biotech Data Science, Ghent University Global Campus, Incheon,</a:t>
            </a:r>
            <a:r>
              <a:rPr lang="ko-KR" altLang="en-US" sz="2800" dirty="0">
                <a:solidFill>
                  <a:srgbClr val="FFFFFF"/>
                </a:solidFill>
                <a:latin typeface="Calibri" panose="020F0502020204030204" pitchFamily="34" charset="0"/>
              </a:rPr>
              <a:t> </a:t>
            </a:r>
            <a:r>
              <a:rPr lang="en-US" sz="2800" dirty="0">
                <a:solidFill>
                  <a:srgbClr val="FFFFFF"/>
                </a:solidFill>
                <a:latin typeface="Calibri" panose="020F0502020204030204" pitchFamily="34" charset="0"/>
              </a:rPr>
              <a:t>Korea</a:t>
            </a:r>
          </a:p>
          <a:p>
            <a:endParaRPr lang="en-US" sz="2800" dirty="0">
              <a:solidFill>
                <a:srgbClr val="FFFFFF"/>
              </a:solidFill>
              <a:latin typeface="Calibri" panose="020F0502020204030204" pitchFamily="34" charset="0"/>
            </a:endParaRPr>
          </a:p>
          <a:p>
            <a:r>
              <a:rPr lang="en-US" sz="2800" dirty="0">
                <a:solidFill>
                  <a:srgbClr val="FFFFFF"/>
                </a:solidFill>
                <a:latin typeface="Calibri" panose="020F0502020204030204" pitchFamily="34" charset="0"/>
              </a:rPr>
              <a:t>	</a:t>
            </a:r>
            <a:endParaRPr lang="nl-NL" sz="2800" dirty="0">
              <a:solidFill>
                <a:srgbClr val="FFFFFF"/>
              </a:solidFill>
              <a:latin typeface="Calibri" panose="020F0502020204030204" pitchFamily="34" charset="0"/>
            </a:endParaRPr>
          </a:p>
        </p:txBody>
      </p:sp>
      <p:sp>
        <p:nvSpPr>
          <p:cNvPr id="15" name="Ondertitel 3"/>
          <p:cNvSpPr txBox="1">
            <a:spLocks/>
          </p:cNvSpPr>
          <p:nvPr/>
        </p:nvSpPr>
        <p:spPr bwMode="white">
          <a:xfrm>
            <a:off x="2631195" y="156787"/>
            <a:ext cx="14461411" cy="1132367"/>
          </a:xfrm>
          <a:prstGeom prst="rect">
            <a:avLst/>
          </a:prstGeom>
        </p:spPr>
        <p:txBody>
          <a:bodyPr vert="horz" lIns="91440" tIns="45720" rIns="91440" bIns="45720" rtlCol="0">
            <a:noAutofit/>
          </a:bodyPr>
          <a:lstStyle>
            <a:lvl1pPr marL="0" indent="0" algn="l" defTabSz="1300368" rtl="0" eaLnBrk="1" latinLnBrk="0" hangingPunct="1">
              <a:lnSpc>
                <a:spcPts val="3600"/>
              </a:lnSpc>
              <a:spcBef>
                <a:spcPts val="0"/>
              </a:spcBef>
              <a:buFont typeface="Arial" panose="020B0604020202020204" pitchFamily="34" charset="0"/>
              <a:buNone/>
              <a:defRPr sz="3000" kern="1200">
                <a:solidFill>
                  <a:srgbClr val="FFD200"/>
                </a:solidFill>
                <a:latin typeface="+mn-lt"/>
                <a:ea typeface="+mn-ea"/>
                <a:cs typeface="+mn-cs"/>
              </a:defRPr>
            </a:lvl1pPr>
            <a:lvl2pPr marL="650184" indent="0" algn="ctr" defTabSz="457200" rtl="0" eaLnBrk="1" latinLnBrk="0" hangingPunct="1">
              <a:lnSpc>
                <a:spcPct val="120000"/>
              </a:lnSpc>
              <a:spcBef>
                <a:spcPts val="0"/>
              </a:spcBef>
              <a:buFont typeface="Arial" panose="020B0604020202020204" pitchFamily="34" charset="0"/>
              <a:buNone/>
              <a:tabLst/>
              <a:defRPr sz="2844" kern="1200">
                <a:solidFill>
                  <a:schemeClr val="tx1"/>
                </a:solidFill>
                <a:latin typeface="+mn-lt"/>
                <a:ea typeface="+mn-ea"/>
                <a:cs typeface="+mn-cs"/>
              </a:defRPr>
            </a:lvl2pPr>
            <a:lvl3pPr marL="1300368" indent="0" algn="ctr" defTabSz="1300368" rtl="0" eaLnBrk="1" latinLnBrk="0" hangingPunct="1">
              <a:lnSpc>
                <a:spcPct val="120000"/>
              </a:lnSpc>
              <a:spcBef>
                <a:spcPts val="0"/>
              </a:spcBef>
              <a:buFont typeface="Arial" panose="020B0604020202020204" pitchFamily="34" charset="0"/>
              <a:buNone/>
              <a:defRPr sz="2560" kern="1200">
                <a:solidFill>
                  <a:schemeClr val="tx1"/>
                </a:solidFill>
                <a:latin typeface="+mn-lt"/>
                <a:ea typeface="+mn-ea"/>
                <a:cs typeface="+mn-cs"/>
              </a:defRPr>
            </a:lvl3pPr>
            <a:lvl4pPr marL="1950552" indent="0" algn="ctr" defTabSz="1300368" rtl="0" eaLnBrk="1" latinLnBrk="0" hangingPunct="1">
              <a:lnSpc>
                <a:spcPct val="120000"/>
              </a:lnSpc>
              <a:spcBef>
                <a:spcPts val="0"/>
              </a:spcBef>
              <a:buFont typeface="Arial" panose="020B0604020202020204" pitchFamily="34" charset="0"/>
              <a:buNone/>
              <a:defRPr sz="2275" kern="1200">
                <a:solidFill>
                  <a:schemeClr val="tx1"/>
                </a:solidFill>
                <a:latin typeface="+mn-lt"/>
                <a:ea typeface="+mn-ea"/>
                <a:cs typeface="+mn-cs"/>
              </a:defRPr>
            </a:lvl4pPr>
            <a:lvl5pPr marL="2600736" indent="0" algn="ctr" defTabSz="1300368" rtl="0" eaLnBrk="1" latinLnBrk="0" hangingPunct="1">
              <a:lnSpc>
                <a:spcPct val="120000"/>
              </a:lnSpc>
              <a:spcBef>
                <a:spcPts val="0"/>
              </a:spcBef>
              <a:buFont typeface="Arial" panose="020B0604020202020204" pitchFamily="34" charset="0"/>
              <a:buNone/>
              <a:defRPr sz="2275" kern="1200">
                <a:solidFill>
                  <a:schemeClr val="tx1"/>
                </a:solidFill>
                <a:latin typeface="+mn-lt"/>
                <a:ea typeface="+mn-ea"/>
                <a:cs typeface="+mn-cs"/>
              </a:defRPr>
            </a:lvl5pPr>
            <a:lvl6pPr marL="3250921" indent="0" algn="ctr" defTabSz="1300368"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6pPr>
            <a:lvl7pPr marL="3901105" indent="0" algn="ctr" defTabSz="1300368"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7pPr>
            <a:lvl8pPr marL="4551289" indent="0" algn="ctr" defTabSz="1300368"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8pPr>
            <a:lvl9pPr marL="5201473" indent="0" algn="ctr" defTabSz="1300368"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9pPr>
          </a:lstStyle>
          <a:p>
            <a:pPr algn="r"/>
            <a:r>
              <a:rPr lang="en-US" sz="2800" dirty="0">
                <a:latin typeface="Calibri" panose="020F0502020204030204" pitchFamily="34" charset="0"/>
              </a:rPr>
              <a:t>SPIE Medical Imaging Conference</a:t>
            </a:r>
          </a:p>
          <a:p>
            <a:pPr algn="r"/>
            <a:r>
              <a:rPr lang="en-US" sz="2800" dirty="0">
                <a:latin typeface="Calibri" panose="020F0502020204030204" pitchFamily="34" charset="0"/>
              </a:rPr>
              <a:t>February 15-19, 2021</a:t>
            </a:r>
            <a:endParaRPr lang="nl-NL" dirty="0"/>
          </a:p>
        </p:txBody>
      </p:sp>
      <p:pic>
        <p:nvPicPr>
          <p:cNvPr id="1026" name="Picture 2" descr="https://lh5.googleusercontent.com/1DRW2T_vikHQTe8a0kGMn_4U2b0eIf39O03XjZHUE14su09bHomVKWIR8EA-a5GB8R8I0WtfQn2_28ze1JJ9hCR0uqvsAAUWvhY6xpCknDtL_0-KiKu4bl-GLn29452nGN46U_Xugq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6254" y="8194202"/>
            <a:ext cx="1783083" cy="11702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660DF5F-FE7D-6741-9C63-DD99D91483FA}"/>
              </a:ext>
            </a:extLst>
          </p:cNvPr>
          <p:cNvSpPr/>
          <p:nvPr/>
        </p:nvSpPr>
        <p:spPr>
          <a:xfrm>
            <a:off x="10566400" y="8331322"/>
            <a:ext cx="6622374" cy="880241"/>
          </a:xfrm>
          <a:prstGeom prst="rect">
            <a:avLst/>
          </a:prstGeom>
        </p:spPr>
        <p:txBody>
          <a:bodyPr wrap="square">
            <a:spAutoFit/>
          </a:bodyPr>
          <a:lstStyle/>
          <a:p>
            <a:r>
              <a:rPr lang="en-US" altLang="ko-KR" dirty="0">
                <a:latin typeface="Calibri" panose="020F0502020204030204" pitchFamily="34" charset="0"/>
                <a:cs typeface="Calibri" panose="020F0502020204030204" pitchFamily="34" charset="0"/>
              </a:rPr>
              <a:t>Hanul Kang, Ho-min Park, Yuju Ahn,</a:t>
            </a:r>
            <a:br>
              <a:rPr lang="en-US" altLang="ko-KR" dirty="0">
                <a:latin typeface="Calibri" panose="020F0502020204030204" pitchFamily="34" charset="0"/>
                <a:cs typeface="Calibri" panose="020F0502020204030204" pitchFamily="34" charset="0"/>
              </a:rPr>
            </a:br>
            <a:r>
              <a:rPr lang="en-US" altLang="ko-KR" dirty="0">
                <a:latin typeface="Calibri" panose="020F0502020204030204" pitchFamily="34" charset="0"/>
                <a:cs typeface="Calibri" panose="020F0502020204030204" pitchFamily="34" charset="0"/>
              </a:rPr>
              <a:t>Arnout Van Messem, Wesley De Neve</a:t>
            </a:r>
          </a:p>
        </p:txBody>
      </p:sp>
      <p:pic>
        <p:nvPicPr>
          <p:cNvPr id="5" name="그림 4">
            <a:extLst>
              <a:ext uri="{FF2B5EF4-FFF2-40B4-BE49-F238E27FC236}">
                <a16:creationId xmlns:a16="http://schemas.microsoft.com/office/drawing/2014/main" id="{EF024B30-D63B-4A20-9AD0-15BEBA66C7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534" b="21055"/>
          <a:stretch/>
        </p:blipFill>
        <p:spPr>
          <a:xfrm>
            <a:off x="5018991" y="8308926"/>
            <a:ext cx="1866389" cy="940844"/>
          </a:xfrm>
          <a:prstGeom prst="rect">
            <a:avLst/>
          </a:prstGeom>
        </p:spPr>
      </p:pic>
      <p:pic>
        <p:nvPicPr>
          <p:cNvPr id="7" name="그림 6">
            <a:extLst>
              <a:ext uri="{FF2B5EF4-FFF2-40B4-BE49-F238E27FC236}">
                <a16:creationId xmlns:a16="http://schemas.microsoft.com/office/drawing/2014/main" id="{D13A5B06-DE4A-41A8-B294-892BF9332C99}"/>
              </a:ext>
            </a:extLst>
          </p:cNvPr>
          <p:cNvPicPr>
            <a:picLocks noChangeAspect="1"/>
          </p:cNvPicPr>
          <p:nvPr/>
        </p:nvPicPr>
        <p:blipFill>
          <a:blip r:embed="rId5"/>
          <a:stretch>
            <a:fillRect/>
          </a:stretch>
        </p:blipFill>
        <p:spPr>
          <a:xfrm>
            <a:off x="7251417" y="8458882"/>
            <a:ext cx="2388431" cy="640932"/>
          </a:xfrm>
          <a:prstGeom prst="rect">
            <a:avLst/>
          </a:prstGeom>
        </p:spPr>
      </p:pic>
    </p:spTree>
    <p:extLst>
      <p:ext uri="{BB962C8B-B14F-4D97-AF65-F5344CB8AC3E}">
        <p14:creationId xmlns:p14="http://schemas.microsoft.com/office/powerpoint/2010/main" val="3355618083"/>
      </p:ext>
    </p:extLst>
  </p:cSld>
  <p:clrMapOvr>
    <a:masterClrMapping/>
  </p:clrMapOvr>
  <mc:AlternateContent xmlns:mc="http://schemas.openxmlformats.org/markup-compatibility/2006" xmlns:p14="http://schemas.microsoft.com/office/powerpoint/2010/main">
    <mc:Choice Requires="p14">
      <p:transition p14:dur="0" advTm="20710"/>
    </mc:Choice>
    <mc:Fallback xmlns="">
      <p:transition advTm="207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b="1" u="none" dirty="0"/>
              <a:t>Experimental setup</a:t>
            </a:r>
          </a:p>
        </p:txBody>
      </p:sp>
      <p:sp>
        <p:nvSpPr>
          <p:cNvPr id="3" name="Slide Number Placeholder 2"/>
          <p:cNvSpPr>
            <a:spLocks noGrp="1"/>
          </p:cNvSpPr>
          <p:nvPr>
            <p:ph type="sldNum" sz="quarter" idx="4"/>
          </p:nvPr>
        </p:nvSpPr>
        <p:spPr/>
        <p:txBody>
          <a:bodyPr/>
          <a:lstStyle/>
          <a:p>
            <a:fld id="{7AE184E0-0BD4-4705-A12B-9B71DDE63301}" type="slidenum">
              <a:rPr lang="en-GB" noProof="0" smtClean="0"/>
              <a:pPr/>
              <a:t>10</a:t>
            </a:fld>
            <a:r>
              <a:rPr lang="en-GB" altLang="ko-KR" dirty="0"/>
              <a:t> </a:t>
            </a:r>
            <a:r>
              <a:rPr lang="en-US" altLang="ko-KR" dirty="0"/>
              <a:t>/ 28</a:t>
            </a:r>
            <a:endParaRPr lang="en-GB" noProof="0" dirty="0"/>
          </a:p>
        </p:txBody>
      </p:sp>
    </p:spTree>
    <p:extLst>
      <p:ext uri="{BB962C8B-B14F-4D97-AF65-F5344CB8AC3E}">
        <p14:creationId xmlns:p14="http://schemas.microsoft.com/office/powerpoint/2010/main" val="975091588"/>
      </p:ext>
    </p:extLst>
  </p:cSld>
  <p:clrMapOvr>
    <a:masterClrMapping/>
  </p:clrMapOvr>
  <p:transition spd="slow" advTm="1321">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8" y="136025"/>
            <a:ext cx="15705282" cy="863693"/>
          </a:xfrm>
        </p:spPr>
        <p:txBody>
          <a:bodyPr/>
          <a:lstStyle/>
          <a:p>
            <a:r>
              <a:rPr lang="en-GB" b="1" u="none" dirty="0">
                <a:latin typeface="Arial" panose="020B0604020202020204" pitchFamily="34" charset="0"/>
                <a:cs typeface="Arial" panose="020B0604020202020204" pitchFamily="34" charset="0"/>
              </a:rPr>
              <a:t>dataset</a:t>
            </a:r>
          </a:p>
        </p:txBody>
      </p:sp>
      <p:sp>
        <p:nvSpPr>
          <p:cNvPr id="28" name="Slide Number Placeholder 7">
            <a:extLst>
              <a:ext uri="{FF2B5EF4-FFF2-40B4-BE49-F238E27FC236}">
                <a16:creationId xmlns:a16="http://schemas.microsoft.com/office/drawing/2014/main" id="{CD862192-5522-F547-94B3-7FC20F8798DC}"/>
              </a:ext>
            </a:extLst>
          </p:cNvPr>
          <p:cNvSpPr>
            <a:spLocks noGrp="1"/>
          </p:cNvSpPr>
          <p:nvPr>
            <p:ph type="sldNum" sz="quarter" idx="12"/>
          </p:nvPr>
        </p:nvSpPr>
        <p:spPr>
          <a:xfrm>
            <a:off x="15590520" y="8948703"/>
            <a:ext cx="921880" cy="519289"/>
          </a:xfrm>
        </p:spPr>
        <p:txBody>
          <a:bodyPr/>
          <a:lstStyle/>
          <a:p>
            <a:fld id="{7AE184E0-0BD4-4705-A12B-9B71DDE63301}" type="slidenum">
              <a:rPr lang="en-GB" smtClean="0">
                <a:latin typeface="Arial" panose="020B0604020202020204" pitchFamily="34" charset="0"/>
                <a:cs typeface="Arial" panose="020B0604020202020204" pitchFamily="34" charset="0"/>
              </a:rPr>
              <a:t>11</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18" name="Rectangle 10">
            <a:extLst>
              <a:ext uri="{FF2B5EF4-FFF2-40B4-BE49-F238E27FC236}">
                <a16:creationId xmlns:a16="http://schemas.microsoft.com/office/drawing/2014/main" id="{86CAD1BF-965F-42D6-A36F-4074F091D471}"/>
              </a:ext>
            </a:extLst>
          </p:cNvPr>
          <p:cNvSpPr/>
          <p:nvPr/>
        </p:nvSpPr>
        <p:spPr>
          <a:xfrm>
            <a:off x="801725" y="1447938"/>
            <a:ext cx="7730080" cy="8008796"/>
          </a:xfrm>
          <a:prstGeom prst="rect">
            <a:avLst/>
          </a:prstGeom>
        </p:spPr>
        <p:txBody>
          <a:bodyPr wrap="square">
            <a:spAutoFit/>
          </a:bodyPr>
          <a:lstStyle/>
          <a:p>
            <a:pPr>
              <a:lnSpc>
                <a:spcPct val="120000"/>
              </a:lnSpc>
            </a:pPr>
            <a:r>
              <a:rPr lang="en-US" altLang="ko-KR" sz="3600" dirty="0"/>
              <a:t>Publicly available </a:t>
            </a:r>
            <a:r>
              <a:rPr lang="en-US" altLang="ko-KR" sz="3600" b="1" dirty="0"/>
              <a:t>brain MRI </a:t>
            </a:r>
            <a:r>
              <a:rPr lang="en-US" altLang="ko-KR" sz="3600" dirty="0"/>
              <a:t>images</a:t>
            </a:r>
          </a:p>
          <a:p>
            <a:pPr algn="just">
              <a:lnSpc>
                <a:spcPct val="120000"/>
              </a:lnSpc>
            </a:pPr>
            <a:r>
              <a:rPr lang="en-US" altLang="ko-KR" sz="3600" dirty="0"/>
              <a:t>3,064 </a:t>
            </a:r>
            <a:r>
              <a:rPr lang="en-US" altLang="ko-KR" sz="3600" b="1" dirty="0"/>
              <a:t>brain tumor </a:t>
            </a:r>
            <a:r>
              <a:rPr lang="en-US" altLang="ko-KR" sz="3600" dirty="0"/>
              <a:t>images</a:t>
            </a:r>
          </a:p>
          <a:p>
            <a:pPr algn="just">
              <a:lnSpc>
                <a:spcPct val="120000"/>
              </a:lnSpc>
            </a:pPr>
            <a:r>
              <a:rPr lang="en-US" altLang="ko-KR" sz="3600" dirty="0"/>
              <a:t>3 types of brain tumor:</a:t>
            </a:r>
          </a:p>
          <a:p>
            <a:pPr marL="1107384" lvl="1" indent="-457200" algn="just">
              <a:lnSpc>
                <a:spcPct val="120000"/>
              </a:lnSpc>
              <a:buFont typeface="Arial" panose="020B0604020202020204" pitchFamily="34" charset="0"/>
              <a:buChar char="•"/>
            </a:pPr>
            <a:r>
              <a:rPr lang="en-US" altLang="ko-KR" sz="3600" dirty="0"/>
              <a:t>Meningioma (708 images)</a:t>
            </a:r>
          </a:p>
          <a:p>
            <a:pPr marL="1107384" lvl="1" indent="-457200" algn="just">
              <a:lnSpc>
                <a:spcPct val="120000"/>
              </a:lnSpc>
              <a:buFont typeface="Arial" panose="020B0604020202020204" pitchFamily="34" charset="0"/>
              <a:buChar char="•"/>
            </a:pPr>
            <a:r>
              <a:rPr lang="en-US" altLang="ko-KR" sz="3600" dirty="0"/>
              <a:t>Glioma (1,426 images)</a:t>
            </a:r>
          </a:p>
          <a:p>
            <a:pPr marL="1107384" lvl="1" indent="-457200" algn="just">
              <a:lnSpc>
                <a:spcPct val="120000"/>
              </a:lnSpc>
              <a:buFont typeface="Arial" panose="020B0604020202020204" pitchFamily="34" charset="0"/>
              <a:buChar char="•"/>
            </a:pPr>
            <a:r>
              <a:rPr lang="en-US" altLang="ko-KR" sz="3600" dirty="0"/>
              <a:t>Pituitary tumor (930 images)</a:t>
            </a:r>
          </a:p>
          <a:p>
            <a:pPr algn="just">
              <a:lnSpc>
                <a:spcPct val="120000"/>
              </a:lnSpc>
            </a:pPr>
            <a:endParaRPr lang="en-US" altLang="ko-KR" sz="2400" dirty="0"/>
          </a:p>
          <a:p>
            <a:pPr algn="just">
              <a:lnSpc>
                <a:spcPct val="120000"/>
              </a:lnSpc>
            </a:pPr>
            <a:r>
              <a:rPr lang="en-US" altLang="ko-KR" sz="3600" dirty="0"/>
              <a:t>Class imbalance</a:t>
            </a:r>
          </a:p>
          <a:p>
            <a:pPr marL="1107384" lvl="1" indent="-457200" algn="just">
              <a:lnSpc>
                <a:spcPct val="120000"/>
              </a:lnSpc>
              <a:buFont typeface="Arial" panose="020B0604020202020204" pitchFamily="34" charset="0"/>
              <a:buChar char="•"/>
            </a:pPr>
            <a:r>
              <a:rPr lang="en-US" altLang="ko-KR" sz="3600" dirty="0"/>
              <a:t>Meningioma (23%)</a:t>
            </a:r>
          </a:p>
          <a:p>
            <a:pPr marL="1107384" lvl="1" indent="-457200" algn="just">
              <a:lnSpc>
                <a:spcPct val="120000"/>
              </a:lnSpc>
              <a:buFont typeface="Arial" panose="020B0604020202020204" pitchFamily="34" charset="0"/>
              <a:buChar char="•"/>
            </a:pPr>
            <a:r>
              <a:rPr lang="en-US" altLang="ko-KR" sz="3600" dirty="0"/>
              <a:t>Glioma (47%)</a:t>
            </a:r>
          </a:p>
          <a:p>
            <a:pPr marL="1107384" lvl="1" indent="-457200" algn="just">
              <a:lnSpc>
                <a:spcPct val="120000"/>
              </a:lnSpc>
              <a:buFont typeface="Arial" panose="020B0604020202020204" pitchFamily="34" charset="0"/>
              <a:buChar char="•"/>
            </a:pPr>
            <a:r>
              <a:rPr lang="en-US" altLang="ko-KR" sz="3600" dirty="0"/>
              <a:t>Pituitary tumor (30%)</a:t>
            </a:r>
          </a:p>
          <a:p>
            <a:pPr algn="just">
              <a:lnSpc>
                <a:spcPct val="120000"/>
              </a:lnSpc>
            </a:pPr>
            <a:endParaRPr lang="en-US" altLang="ko-KR" sz="3600" dirty="0"/>
          </a:p>
        </p:txBody>
      </p:sp>
      <p:sp>
        <p:nvSpPr>
          <p:cNvPr id="10" name="TextBox 9">
            <a:extLst>
              <a:ext uri="{FF2B5EF4-FFF2-40B4-BE49-F238E27FC236}">
                <a16:creationId xmlns:a16="http://schemas.microsoft.com/office/drawing/2014/main" id="{C3ED5204-D6D0-4F7A-8076-F5F2800FF502}"/>
              </a:ext>
            </a:extLst>
          </p:cNvPr>
          <p:cNvSpPr txBox="1"/>
          <p:nvPr/>
        </p:nvSpPr>
        <p:spPr>
          <a:xfrm>
            <a:off x="11587964" y="446492"/>
            <a:ext cx="3818268" cy="2630144"/>
          </a:xfrm>
          <a:prstGeom prst="rect">
            <a:avLst/>
          </a:prstGeom>
          <a:noFill/>
        </p:spPr>
        <p:txBody>
          <a:bodyPr wrap="square" rtlCol="0">
            <a:spAutoFit/>
          </a:bodyPr>
          <a:lstStyle/>
          <a:p>
            <a:pPr algn="ctr">
              <a:lnSpc>
                <a:spcPct val="120000"/>
              </a:lnSpc>
            </a:pPr>
            <a:r>
              <a:rPr lang="en-US" altLang="ko-KR" sz="2800" b="1" dirty="0">
                <a:solidFill>
                  <a:schemeClr val="tx1"/>
                </a:solidFill>
              </a:rPr>
              <a:t>Meningioma</a:t>
            </a:r>
          </a:p>
          <a:p>
            <a:pPr algn="ctr">
              <a:lnSpc>
                <a:spcPct val="120000"/>
              </a:lnSpc>
            </a:pPr>
            <a:endParaRPr lang="en-US" altLang="ko-KR" sz="2800" b="1" dirty="0">
              <a:solidFill>
                <a:schemeClr val="tx1"/>
              </a:solidFill>
            </a:endParaRPr>
          </a:p>
          <a:p>
            <a:pPr algn="ctr">
              <a:lnSpc>
                <a:spcPct val="120000"/>
              </a:lnSpc>
            </a:pPr>
            <a:r>
              <a:rPr lang="en-US" altLang="ko-KR" sz="2800" dirty="0">
                <a:solidFill>
                  <a:schemeClr val="tx1"/>
                </a:solidFill>
              </a:rPr>
              <a:t>Tumor found in between skull and brain </a:t>
            </a:r>
            <a:endParaRPr lang="ko-KR" altLang="en-US" sz="2800" dirty="0">
              <a:solidFill>
                <a:schemeClr val="tx1"/>
              </a:solidFill>
            </a:endParaRPr>
          </a:p>
        </p:txBody>
      </p:sp>
      <p:sp>
        <p:nvSpPr>
          <p:cNvPr id="2" name="직사각형 1">
            <a:extLst>
              <a:ext uri="{FF2B5EF4-FFF2-40B4-BE49-F238E27FC236}">
                <a16:creationId xmlns:a16="http://schemas.microsoft.com/office/drawing/2014/main" id="{3167015C-CE87-41E1-A672-1398436A52FB}"/>
              </a:ext>
            </a:extLst>
          </p:cNvPr>
          <p:cNvSpPr/>
          <p:nvPr/>
        </p:nvSpPr>
        <p:spPr>
          <a:xfrm>
            <a:off x="8376166" y="285608"/>
            <a:ext cx="7292500" cy="2929677"/>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 name="직사각형 12">
            <a:extLst>
              <a:ext uri="{FF2B5EF4-FFF2-40B4-BE49-F238E27FC236}">
                <a16:creationId xmlns:a16="http://schemas.microsoft.com/office/drawing/2014/main" id="{B943DBDD-77C8-49C6-843C-8A4E16A9B299}"/>
              </a:ext>
            </a:extLst>
          </p:cNvPr>
          <p:cNvSpPr/>
          <p:nvPr/>
        </p:nvSpPr>
        <p:spPr>
          <a:xfrm>
            <a:off x="8376165" y="3430849"/>
            <a:ext cx="7292500" cy="2929677"/>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5" name="직사각형 14">
            <a:extLst>
              <a:ext uri="{FF2B5EF4-FFF2-40B4-BE49-F238E27FC236}">
                <a16:creationId xmlns:a16="http://schemas.microsoft.com/office/drawing/2014/main" id="{F9CBC474-7675-4466-8438-00F5060C9FA0}"/>
              </a:ext>
            </a:extLst>
          </p:cNvPr>
          <p:cNvSpPr/>
          <p:nvPr/>
        </p:nvSpPr>
        <p:spPr>
          <a:xfrm>
            <a:off x="8376165" y="6576049"/>
            <a:ext cx="7292500" cy="2929677"/>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0" name="TextBox 19">
            <a:extLst>
              <a:ext uri="{FF2B5EF4-FFF2-40B4-BE49-F238E27FC236}">
                <a16:creationId xmlns:a16="http://schemas.microsoft.com/office/drawing/2014/main" id="{542C882D-11F1-4CE5-82C6-782D6F552514}"/>
              </a:ext>
            </a:extLst>
          </p:cNvPr>
          <p:cNvSpPr txBox="1"/>
          <p:nvPr/>
        </p:nvSpPr>
        <p:spPr>
          <a:xfrm>
            <a:off x="11587964" y="3987726"/>
            <a:ext cx="3818268" cy="1815882"/>
          </a:xfrm>
          <a:prstGeom prst="rect">
            <a:avLst/>
          </a:prstGeom>
          <a:noFill/>
        </p:spPr>
        <p:txBody>
          <a:bodyPr wrap="square" rtlCol="0">
            <a:spAutoFit/>
          </a:bodyPr>
          <a:lstStyle/>
          <a:p>
            <a:pPr algn="ctr"/>
            <a:r>
              <a:rPr lang="en-US" altLang="ko-KR" sz="2800" b="1" dirty="0">
                <a:solidFill>
                  <a:schemeClr val="tx1"/>
                </a:solidFill>
              </a:rPr>
              <a:t>Glioma</a:t>
            </a:r>
          </a:p>
          <a:p>
            <a:pPr algn="ctr"/>
            <a:endParaRPr lang="en-US" altLang="ko-KR" sz="2800" dirty="0">
              <a:solidFill>
                <a:schemeClr val="tx1"/>
              </a:solidFill>
            </a:endParaRPr>
          </a:p>
          <a:p>
            <a:pPr algn="ctr"/>
            <a:r>
              <a:rPr lang="en-US" altLang="ko-KR" sz="2800" dirty="0">
                <a:solidFill>
                  <a:schemeClr val="tx1"/>
                </a:solidFill>
              </a:rPr>
              <a:t>Tumor growing </a:t>
            </a:r>
            <a:r>
              <a:rPr lang="en-US" altLang="ko-KR" sz="2800" b="1" dirty="0">
                <a:solidFill>
                  <a:schemeClr val="tx1"/>
                </a:solidFill>
              </a:rPr>
              <a:t>inside</a:t>
            </a:r>
            <a:r>
              <a:rPr lang="en-US" altLang="ko-KR" sz="2800" dirty="0">
                <a:solidFill>
                  <a:schemeClr val="tx1"/>
                </a:solidFill>
              </a:rPr>
              <a:t>  brain </a:t>
            </a:r>
            <a:endParaRPr lang="ko-KR" altLang="en-US" sz="2800" dirty="0">
              <a:solidFill>
                <a:schemeClr val="tx1"/>
              </a:solidFill>
            </a:endParaRPr>
          </a:p>
        </p:txBody>
      </p:sp>
      <p:sp>
        <p:nvSpPr>
          <p:cNvPr id="25" name="TextBox 24">
            <a:extLst>
              <a:ext uri="{FF2B5EF4-FFF2-40B4-BE49-F238E27FC236}">
                <a16:creationId xmlns:a16="http://schemas.microsoft.com/office/drawing/2014/main" id="{980F8078-8673-491B-8B13-CA6399557600}"/>
              </a:ext>
            </a:extLst>
          </p:cNvPr>
          <p:cNvSpPr txBox="1"/>
          <p:nvPr/>
        </p:nvSpPr>
        <p:spPr>
          <a:xfrm>
            <a:off x="11587964" y="7132945"/>
            <a:ext cx="3818268" cy="1815882"/>
          </a:xfrm>
          <a:prstGeom prst="rect">
            <a:avLst/>
          </a:prstGeom>
          <a:noFill/>
        </p:spPr>
        <p:txBody>
          <a:bodyPr wrap="square" rtlCol="0">
            <a:spAutoFit/>
          </a:bodyPr>
          <a:lstStyle/>
          <a:p>
            <a:pPr algn="ctr"/>
            <a:r>
              <a:rPr lang="en-US" altLang="ko-KR" sz="2800" b="1" dirty="0">
                <a:solidFill>
                  <a:schemeClr val="tx1"/>
                </a:solidFill>
              </a:rPr>
              <a:t>Pituitary tumor</a:t>
            </a:r>
          </a:p>
          <a:p>
            <a:pPr algn="ctr"/>
            <a:endParaRPr lang="en-US" altLang="ko-KR" sz="2800" dirty="0">
              <a:solidFill>
                <a:schemeClr val="tx1"/>
              </a:solidFill>
            </a:endParaRPr>
          </a:p>
          <a:p>
            <a:pPr algn="ctr"/>
            <a:r>
              <a:rPr lang="en-US" altLang="ko-KR" sz="2800" dirty="0">
                <a:solidFill>
                  <a:schemeClr val="tx1"/>
                </a:solidFill>
              </a:rPr>
              <a:t>Tumor found near </a:t>
            </a:r>
            <a:r>
              <a:rPr lang="en-US" altLang="ko-KR" sz="2800" b="1" dirty="0">
                <a:solidFill>
                  <a:schemeClr val="tx1"/>
                </a:solidFill>
              </a:rPr>
              <a:t>center</a:t>
            </a:r>
            <a:r>
              <a:rPr lang="en-US" altLang="ko-KR" sz="2800" dirty="0">
                <a:solidFill>
                  <a:schemeClr val="tx1"/>
                </a:solidFill>
              </a:rPr>
              <a:t> of brain </a:t>
            </a:r>
            <a:endParaRPr lang="ko-KR" altLang="en-US" sz="2800" dirty="0">
              <a:solidFill>
                <a:schemeClr val="tx1"/>
              </a:solidFill>
            </a:endParaRPr>
          </a:p>
        </p:txBody>
      </p:sp>
      <p:pic>
        <p:nvPicPr>
          <p:cNvPr id="27" name="그림 26" descr="실내, 동물, 음식, 테이블이(가) 표시된 사진&#10;&#10;자동 생성된 설명">
            <a:extLst>
              <a:ext uri="{FF2B5EF4-FFF2-40B4-BE49-F238E27FC236}">
                <a16:creationId xmlns:a16="http://schemas.microsoft.com/office/drawing/2014/main" id="{D978BD29-6D0A-4B09-8EAD-490BA2DEE7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666992" y="432133"/>
            <a:ext cx="2630145" cy="2630145"/>
          </a:xfrm>
          <a:prstGeom prst="rect">
            <a:avLst/>
          </a:prstGeom>
        </p:spPr>
      </p:pic>
      <p:pic>
        <p:nvPicPr>
          <p:cNvPr id="31" name="그림 30" descr="실내, 하얀색, 거울, 검은색이(가) 표시된 사진&#10;&#10;자동 생성된 설명">
            <a:extLst>
              <a:ext uri="{FF2B5EF4-FFF2-40B4-BE49-F238E27FC236}">
                <a16:creationId xmlns:a16="http://schemas.microsoft.com/office/drawing/2014/main" id="{F10978E9-02BE-4AE7-9135-82C9A7CC72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666992" y="3580594"/>
            <a:ext cx="2630145" cy="2630145"/>
          </a:xfrm>
          <a:prstGeom prst="rect">
            <a:avLst/>
          </a:prstGeom>
        </p:spPr>
      </p:pic>
      <p:pic>
        <p:nvPicPr>
          <p:cNvPr id="33" name="그림 32" descr="실내, 앉아있는, 하얀색, 테이블이(가) 표시된 사진&#10;&#10;자동 생성된 설명">
            <a:extLst>
              <a:ext uri="{FF2B5EF4-FFF2-40B4-BE49-F238E27FC236}">
                <a16:creationId xmlns:a16="http://schemas.microsoft.com/office/drawing/2014/main" id="{70547594-5835-4AB1-9CD3-D14C7032AA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8666992" y="6725814"/>
            <a:ext cx="2630145" cy="2630145"/>
          </a:xfrm>
          <a:prstGeom prst="rect">
            <a:avLst/>
          </a:prstGeom>
        </p:spPr>
      </p:pic>
      <p:sp>
        <p:nvSpPr>
          <p:cNvPr id="37" name="직사각형 36">
            <a:extLst>
              <a:ext uri="{FF2B5EF4-FFF2-40B4-BE49-F238E27FC236}">
                <a16:creationId xmlns:a16="http://schemas.microsoft.com/office/drawing/2014/main" id="{8828FE0C-E915-4C36-92D0-B4CD2F3FB1DA}"/>
              </a:ext>
            </a:extLst>
          </p:cNvPr>
          <p:cNvSpPr/>
          <p:nvPr/>
        </p:nvSpPr>
        <p:spPr>
          <a:xfrm>
            <a:off x="10084794" y="1206775"/>
            <a:ext cx="448733" cy="48232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직사각형 38">
            <a:extLst>
              <a:ext uri="{FF2B5EF4-FFF2-40B4-BE49-F238E27FC236}">
                <a16:creationId xmlns:a16="http://schemas.microsoft.com/office/drawing/2014/main" id="{825FF935-EF0D-4AEB-8A3A-6173C173F70A}"/>
              </a:ext>
            </a:extLst>
          </p:cNvPr>
          <p:cNvSpPr/>
          <p:nvPr/>
        </p:nvSpPr>
        <p:spPr>
          <a:xfrm>
            <a:off x="9881595" y="4137164"/>
            <a:ext cx="584200" cy="55760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a:extLst>
              <a:ext uri="{FF2B5EF4-FFF2-40B4-BE49-F238E27FC236}">
                <a16:creationId xmlns:a16="http://schemas.microsoft.com/office/drawing/2014/main" id="{8EE39CB5-9380-471E-8553-182416B54C7B}"/>
              </a:ext>
            </a:extLst>
          </p:cNvPr>
          <p:cNvSpPr/>
          <p:nvPr/>
        </p:nvSpPr>
        <p:spPr>
          <a:xfrm>
            <a:off x="9864663" y="7662333"/>
            <a:ext cx="313265" cy="33443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ustDataLst>
      <p:tags r:id="rId1"/>
    </p:custDataLst>
    <p:extLst>
      <p:ext uri="{BB962C8B-B14F-4D97-AF65-F5344CB8AC3E}">
        <p14:creationId xmlns:p14="http://schemas.microsoft.com/office/powerpoint/2010/main" val="120940970"/>
      </p:ext>
    </p:extLst>
  </p:cSld>
  <p:clrMapOvr>
    <a:masterClrMapping/>
  </p:clrMapOvr>
  <p:transition spd="slow" advTm="1431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fade">
                                      <p:cBhvr>
                                        <p:cTn id="15" dur="500"/>
                                        <p:tgtEl>
                                          <p:spTgt spid="1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3" end="3"/>
                                            </p:txEl>
                                          </p:spTgt>
                                        </p:tgtEl>
                                        <p:attrNameLst>
                                          <p:attrName>style.visibility</p:attrName>
                                        </p:attrNameLst>
                                      </p:cBhvr>
                                      <p:to>
                                        <p:strVal val="visible"/>
                                      </p:to>
                                    </p:set>
                                    <p:animEffect transition="in" filter="fade">
                                      <p:cBhvr>
                                        <p:cTn id="20" dur="500"/>
                                        <p:tgtEl>
                                          <p:spTgt spid="18">
                                            <p:txEl>
                                              <p:pRg st="3" end="3"/>
                                            </p:tx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xEl>
                                              <p:pRg st="4" end="4"/>
                                            </p:txEl>
                                          </p:spTgt>
                                        </p:tgtEl>
                                        <p:attrNameLst>
                                          <p:attrName>style.visibility</p:attrName>
                                        </p:attrNameLst>
                                      </p:cBhvr>
                                      <p:to>
                                        <p:strVal val="visible"/>
                                      </p:to>
                                    </p:set>
                                    <p:animEffect transition="in" filter="fade">
                                      <p:cBhvr>
                                        <p:cTn id="34" dur="500"/>
                                        <p:tgtEl>
                                          <p:spTgt spid="18">
                                            <p:txEl>
                                              <p:pRg st="4" end="4"/>
                                            </p:txEl>
                                          </p:spTgt>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xEl>
                                              <p:pRg st="5" end="5"/>
                                            </p:txEl>
                                          </p:spTgt>
                                        </p:tgtEl>
                                        <p:attrNameLst>
                                          <p:attrName>style.visibility</p:attrName>
                                        </p:attrNameLst>
                                      </p:cBhvr>
                                      <p:to>
                                        <p:strVal val="visible"/>
                                      </p:to>
                                    </p:set>
                                    <p:animEffect transition="in" filter="fade">
                                      <p:cBhvr>
                                        <p:cTn id="48" dur="500"/>
                                        <p:tgtEl>
                                          <p:spTgt spid="18">
                                            <p:txEl>
                                              <p:pRg st="5" end="5"/>
                                            </p:txEl>
                                          </p:spTgt>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xEl>
                                              <p:pRg st="7" end="7"/>
                                            </p:txEl>
                                          </p:spTgt>
                                        </p:tgtEl>
                                        <p:attrNameLst>
                                          <p:attrName>style.visibility</p:attrName>
                                        </p:attrNameLst>
                                      </p:cBhvr>
                                      <p:to>
                                        <p:strVal val="visible"/>
                                      </p:to>
                                    </p:set>
                                    <p:animEffect transition="in" filter="fade">
                                      <p:cBhvr>
                                        <p:cTn id="62" dur="500"/>
                                        <p:tgtEl>
                                          <p:spTgt spid="18">
                                            <p:txEl>
                                              <p:pRg st="7" end="7"/>
                                            </p:txEl>
                                          </p:spTgt>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18">
                                            <p:txEl>
                                              <p:pRg st="8" end="8"/>
                                            </p:txEl>
                                          </p:spTgt>
                                        </p:tgtEl>
                                        <p:attrNameLst>
                                          <p:attrName>style.visibility</p:attrName>
                                        </p:attrNameLst>
                                      </p:cBhvr>
                                      <p:to>
                                        <p:strVal val="visible"/>
                                      </p:to>
                                    </p:set>
                                    <p:animEffect transition="in" filter="fade">
                                      <p:cBhvr>
                                        <p:cTn id="66" dur="500"/>
                                        <p:tgtEl>
                                          <p:spTgt spid="18">
                                            <p:txEl>
                                              <p:pRg st="8" end="8"/>
                                            </p:txEl>
                                          </p:spTgt>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18">
                                            <p:txEl>
                                              <p:pRg st="9" end="9"/>
                                            </p:txEl>
                                          </p:spTgt>
                                        </p:tgtEl>
                                        <p:attrNameLst>
                                          <p:attrName>style.visibility</p:attrName>
                                        </p:attrNameLst>
                                      </p:cBhvr>
                                      <p:to>
                                        <p:strVal val="visible"/>
                                      </p:to>
                                    </p:set>
                                    <p:animEffect transition="in" filter="fade">
                                      <p:cBhvr>
                                        <p:cTn id="70" dur="500"/>
                                        <p:tgtEl>
                                          <p:spTgt spid="18">
                                            <p:txEl>
                                              <p:pRg st="9" end="9"/>
                                            </p:txEl>
                                          </p:spTgt>
                                        </p:tgtEl>
                                      </p:cBhvr>
                                    </p:animEffect>
                                  </p:childTnLst>
                                </p:cTn>
                              </p:par>
                            </p:childTnLst>
                          </p:cTn>
                        </p:par>
                        <p:par>
                          <p:cTn id="71" fill="hold">
                            <p:stCondLst>
                              <p:cond delay="1500"/>
                            </p:stCondLst>
                            <p:childTnLst>
                              <p:par>
                                <p:cTn id="72" presetID="10" presetClass="entr" presetSubtype="0" fill="hold" nodeType="afterEffect">
                                  <p:stCondLst>
                                    <p:cond delay="0"/>
                                  </p:stCondLst>
                                  <p:childTnLst>
                                    <p:set>
                                      <p:cBhvr>
                                        <p:cTn id="73" dur="1" fill="hold">
                                          <p:stCondLst>
                                            <p:cond delay="0"/>
                                          </p:stCondLst>
                                        </p:cTn>
                                        <p:tgtEl>
                                          <p:spTgt spid="18">
                                            <p:txEl>
                                              <p:pRg st="10" end="10"/>
                                            </p:txEl>
                                          </p:spTgt>
                                        </p:tgtEl>
                                        <p:attrNameLst>
                                          <p:attrName>style.visibility</p:attrName>
                                        </p:attrNameLst>
                                      </p:cBhvr>
                                      <p:to>
                                        <p:strVal val="visible"/>
                                      </p:to>
                                    </p:set>
                                    <p:animEffect transition="in" filter="fade">
                                      <p:cBhvr>
                                        <p:cTn id="74"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13" grpId="0" animBg="1"/>
      <p:bldP spid="15" grpId="0" animBg="1"/>
      <p:bldP spid="20" grpId="0"/>
      <p:bldP spid="25" grpId="0"/>
      <p:bldP spid="37" grpId="0" animBg="1"/>
      <p:bldP spid="39"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8" y="136025"/>
            <a:ext cx="15705282" cy="863693"/>
          </a:xfrm>
        </p:spPr>
        <p:txBody>
          <a:bodyPr/>
          <a:lstStyle/>
          <a:p>
            <a:r>
              <a:rPr lang="en-GB" b="1" u="none" dirty="0">
                <a:latin typeface="Arial" panose="020B0604020202020204" pitchFamily="34" charset="0"/>
                <a:cs typeface="Arial" panose="020B0604020202020204" pitchFamily="34" charset="0"/>
              </a:rPr>
              <a:t>Classification Models</a:t>
            </a:r>
          </a:p>
        </p:txBody>
      </p:sp>
      <p:sp>
        <p:nvSpPr>
          <p:cNvPr id="13" name="Slide Number Placeholder 7">
            <a:extLst>
              <a:ext uri="{FF2B5EF4-FFF2-40B4-BE49-F238E27FC236}">
                <a16:creationId xmlns:a16="http://schemas.microsoft.com/office/drawing/2014/main" id="{27624C0B-21E4-524D-BCED-C5AA948E7621}"/>
              </a:ext>
            </a:extLst>
          </p:cNvPr>
          <p:cNvSpPr>
            <a:spLocks noGrp="1"/>
          </p:cNvSpPr>
          <p:nvPr>
            <p:ph type="sldNum" sz="quarter" idx="12"/>
          </p:nvPr>
        </p:nvSpPr>
        <p:spPr>
          <a:xfrm>
            <a:off x="15590520" y="8948703"/>
            <a:ext cx="921880" cy="519289"/>
          </a:xfrm>
        </p:spPr>
        <p:txBody>
          <a:bodyPr/>
          <a:lstStyle/>
          <a:p>
            <a:fld id="{7AE184E0-0BD4-4705-A12B-9B71DDE63301}" type="slidenum">
              <a:rPr lang="en-GB" smtClean="0">
                <a:latin typeface="Arial" panose="020B0604020202020204" pitchFamily="34" charset="0"/>
                <a:cs typeface="Arial" panose="020B0604020202020204" pitchFamily="34" charset="0"/>
              </a:rPr>
              <a:t>12</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pic>
        <p:nvPicPr>
          <p:cNvPr id="5" name="그림 4">
            <a:extLst>
              <a:ext uri="{FF2B5EF4-FFF2-40B4-BE49-F238E27FC236}">
                <a16:creationId xmlns:a16="http://schemas.microsoft.com/office/drawing/2014/main" id="{56D7A7A1-3232-4284-8681-55913BD11383}"/>
              </a:ext>
            </a:extLst>
          </p:cNvPr>
          <p:cNvPicPr>
            <a:picLocks noChangeAspect="1"/>
          </p:cNvPicPr>
          <p:nvPr/>
        </p:nvPicPr>
        <p:blipFill rotWithShape="1">
          <a:blip r:embed="rId4">
            <a:extLst>
              <a:ext uri="{28A0092B-C50C-407E-A947-70E740481C1C}">
                <a14:useLocalDpi xmlns:a14="http://schemas.microsoft.com/office/drawing/2010/main" val="0"/>
              </a:ext>
            </a:extLst>
          </a:blip>
          <a:srcRect t="40354" b="4264"/>
          <a:stretch/>
        </p:blipFill>
        <p:spPr>
          <a:xfrm>
            <a:off x="8328151" y="4377128"/>
            <a:ext cx="6944543" cy="3780000"/>
          </a:xfrm>
          <a:prstGeom prst="rect">
            <a:avLst/>
          </a:prstGeom>
        </p:spPr>
      </p:pic>
      <p:sp>
        <p:nvSpPr>
          <p:cNvPr id="8" name="Rectangle 10">
            <a:extLst>
              <a:ext uri="{FF2B5EF4-FFF2-40B4-BE49-F238E27FC236}">
                <a16:creationId xmlns:a16="http://schemas.microsoft.com/office/drawing/2014/main" id="{E306126B-D66B-47ED-8BAD-6881FD2BAB5B}"/>
              </a:ext>
            </a:extLst>
          </p:cNvPr>
          <p:cNvSpPr/>
          <p:nvPr/>
        </p:nvSpPr>
        <p:spPr>
          <a:xfrm>
            <a:off x="457247" y="1164469"/>
            <a:ext cx="7416753" cy="3153940"/>
          </a:xfrm>
          <a:prstGeom prst="rect">
            <a:avLst/>
          </a:prstGeom>
        </p:spPr>
        <p:txBody>
          <a:bodyPr wrap="square">
            <a:spAutoFit/>
          </a:bodyPr>
          <a:lstStyle/>
          <a:p>
            <a:pPr algn="just">
              <a:lnSpc>
                <a:spcPct val="120000"/>
              </a:lnSpc>
            </a:pPr>
            <a:r>
              <a:rPr lang="en-US" altLang="ko-KR" sz="2400" dirty="0"/>
              <a:t>3 </a:t>
            </a:r>
            <a:r>
              <a:rPr lang="en-US" altLang="ko-KR" sz="2400" b="1" dirty="0"/>
              <a:t>standard</a:t>
            </a:r>
            <a:r>
              <a:rPr lang="en-US" altLang="ko-KR" sz="2400" dirty="0"/>
              <a:t> models:</a:t>
            </a:r>
          </a:p>
          <a:p>
            <a:pPr marL="342900" indent="-342900" algn="just">
              <a:lnSpc>
                <a:spcPct val="120000"/>
              </a:lnSpc>
              <a:buFont typeface="Arial" panose="020B0604020202020204" pitchFamily="34" charset="0"/>
              <a:buChar char="•"/>
            </a:pPr>
            <a:r>
              <a:rPr lang="en-US" altLang="ko-KR" sz="2400" dirty="0" err="1"/>
              <a:t>AlexNet</a:t>
            </a:r>
            <a:endParaRPr lang="en-US" altLang="ko-KR" sz="2400" dirty="0"/>
          </a:p>
          <a:p>
            <a:pPr marL="342900" indent="-342900" algn="just">
              <a:lnSpc>
                <a:spcPct val="120000"/>
              </a:lnSpc>
              <a:buFont typeface="Arial" panose="020B0604020202020204" pitchFamily="34" charset="0"/>
              <a:buChar char="•"/>
            </a:pPr>
            <a:r>
              <a:rPr lang="en-US" altLang="ko-KR" sz="2400" dirty="0"/>
              <a:t>VGG-16</a:t>
            </a:r>
          </a:p>
          <a:p>
            <a:pPr marL="342900" indent="-342900" algn="just">
              <a:lnSpc>
                <a:spcPct val="120000"/>
              </a:lnSpc>
              <a:buFont typeface="Arial" panose="020B0604020202020204" pitchFamily="34" charset="0"/>
              <a:buChar char="•"/>
            </a:pPr>
            <a:r>
              <a:rPr lang="en-US" altLang="ko-KR" sz="2400" dirty="0"/>
              <a:t>VGG-19</a:t>
            </a:r>
          </a:p>
          <a:p>
            <a:pPr algn="just">
              <a:lnSpc>
                <a:spcPct val="120000"/>
              </a:lnSpc>
            </a:pPr>
            <a:endParaRPr lang="en-US" altLang="ko-KR" sz="2400" dirty="0"/>
          </a:p>
          <a:p>
            <a:pPr algn="just">
              <a:lnSpc>
                <a:spcPct val="120000"/>
              </a:lnSpc>
            </a:pPr>
            <a:r>
              <a:rPr lang="en-US" altLang="ko-KR" sz="2400" dirty="0"/>
              <a:t>All the models are </a:t>
            </a:r>
            <a:r>
              <a:rPr lang="en-US" altLang="ko-KR" sz="2400" b="1" dirty="0"/>
              <a:t>pre-trained</a:t>
            </a:r>
            <a:r>
              <a:rPr lang="en-US" altLang="ko-KR" sz="2400" dirty="0"/>
              <a:t> on ImageNet, having 1,000 classes</a:t>
            </a:r>
          </a:p>
        </p:txBody>
      </p:sp>
      <p:sp>
        <p:nvSpPr>
          <p:cNvPr id="3" name="TextBox 2">
            <a:extLst>
              <a:ext uri="{FF2B5EF4-FFF2-40B4-BE49-F238E27FC236}">
                <a16:creationId xmlns:a16="http://schemas.microsoft.com/office/drawing/2014/main" id="{99568509-C4D4-49AC-9699-BA32B79A873D}"/>
              </a:ext>
            </a:extLst>
          </p:cNvPr>
          <p:cNvSpPr txBox="1"/>
          <p:nvPr/>
        </p:nvSpPr>
        <p:spPr>
          <a:xfrm>
            <a:off x="3922178" y="1164469"/>
            <a:ext cx="4142134" cy="1896609"/>
          </a:xfrm>
          <a:prstGeom prst="rect">
            <a:avLst/>
          </a:prstGeom>
          <a:noFill/>
        </p:spPr>
        <p:txBody>
          <a:bodyPr wrap="square" rtlCol="0">
            <a:spAutoFit/>
          </a:bodyPr>
          <a:lstStyle/>
          <a:p>
            <a:pPr>
              <a:lnSpc>
                <a:spcPct val="120000"/>
              </a:lnSpc>
            </a:pPr>
            <a:r>
              <a:rPr lang="en-US" altLang="ko-KR" sz="2400" dirty="0"/>
              <a:t>3 </a:t>
            </a:r>
            <a:r>
              <a:rPr lang="en-US" altLang="ko-KR" sz="2400" b="1" dirty="0"/>
              <a:t>modified</a:t>
            </a:r>
            <a:r>
              <a:rPr lang="en-US" altLang="ko-KR" sz="2400" dirty="0"/>
              <a:t> models:</a:t>
            </a:r>
          </a:p>
          <a:p>
            <a:pPr marL="342900" indent="-342900">
              <a:lnSpc>
                <a:spcPct val="120000"/>
              </a:lnSpc>
              <a:buFont typeface="Arial" panose="020B0604020202020204" pitchFamily="34" charset="0"/>
              <a:buChar char="•"/>
            </a:pPr>
            <a:r>
              <a:rPr lang="en-US" altLang="ko-KR" sz="2400" dirty="0"/>
              <a:t>Modified </a:t>
            </a:r>
            <a:r>
              <a:rPr lang="en-US" altLang="ko-KR" sz="2400" dirty="0" err="1"/>
              <a:t>AlexNet</a:t>
            </a:r>
            <a:endParaRPr lang="en-US" altLang="ko-KR" sz="2400" dirty="0"/>
          </a:p>
          <a:p>
            <a:pPr marL="342900" indent="-342900">
              <a:lnSpc>
                <a:spcPct val="120000"/>
              </a:lnSpc>
              <a:buFont typeface="Arial" panose="020B0604020202020204" pitchFamily="34" charset="0"/>
              <a:buChar char="•"/>
            </a:pPr>
            <a:r>
              <a:rPr lang="en-US" altLang="ko-KR" sz="2400" dirty="0"/>
              <a:t>Modified VGG-16</a:t>
            </a:r>
          </a:p>
          <a:p>
            <a:pPr marL="342900" indent="-342900">
              <a:lnSpc>
                <a:spcPct val="120000"/>
              </a:lnSpc>
              <a:buFont typeface="Arial" panose="020B0604020202020204" pitchFamily="34" charset="0"/>
              <a:buChar char="•"/>
            </a:pPr>
            <a:r>
              <a:rPr lang="en-US" altLang="ko-KR" sz="2400" dirty="0"/>
              <a:t>Modified VGG-19</a:t>
            </a:r>
            <a:endParaRPr lang="ko-KR" altLang="en-US" sz="2400" dirty="0"/>
          </a:p>
        </p:txBody>
      </p:sp>
      <p:grpSp>
        <p:nvGrpSpPr>
          <p:cNvPr id="9" name="그룹 8">
            <a:extLst>
              <a:ext uri="{FF2B5EF4-FFF2-40B4-BE49-F238E27FC236}">
                <a16:creationId xmlns:a16="http://schemas.microsoft.com/office/drawing/2014/main" id="{2C671462-1FBD-497B-9EFE-0AC66B36CBF6}"/>
              </a:ext>
            </a:extLst>
          </p:cNvPr>
          <p:cNvGrpSpPr>
            <a:grpSpLocks noChangeAspect="1"/>
          </p:cNvGrpSpPr>
          <p:nvPr/>
        </p:nvGrpSpPr>
        <p:grpSpPr>
          <a:xfrm>
            <a:off x="8340148" y="-4910872"/>
            <a:ext cx="6932546" cy="9288000"/>
            <a:chOff x="8328151" y="-5362270"/>
            <a:chExt cx="7269465" cy="9739398"/>
          </a:xfrm>
        </p:grpSpPr>
        <p:pic>
          <p:nvPicPr>
            <p:cNvPr id="2" name="그림 1">
              <a:extLst>
                <a:ext uri="{FF2B5EF4-FFF2-40B4-BE49-F238E27FC236}">
                  <a16:creationId xmlns:a16="http://schemas.microsoft.com/office/drawing/2014/main" id="{0D19FD07-0A51-4004-900A-5A84C0DAA377}"/>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a:stretch/>
          </p:blipFill>
          <p:spPr>
            <a:xfrm>
              <a:off x="10789397" y="-5362270"/>
              <a:ext cx="4808219" cy="6876000"/>
            </a:xfrm>
            <a:prstGeom prst="rect">
              <a:avLst/>
            </a:prstGeom>
          </p:spPr>
        </p:pic>
        <p:pic>
          <p:nvPicPr>
            <p:cNvPr id="12" name="그림 11">
              <a:extLst>
                <a:ext uri="{FF2B5EF4-FFF2-40B4-BE49-F238E27FC236}">
                  <a16:creationId xmlns:a16="http://schemas.microsoft.com/office/drawing/2014/main" id="{D6CB282F-5376-4E3F-8B74-35C8F106B88B}"/>
                </a:ext>
              </a:extLst>
            </p:cNvPr>
            <p:cNvPicPr>
              <a:picLocks noChangeAspect="1"/>
            </p:cNvPicPr>
            <p:nvPr/>
          </p:nvPicPr>
          <p:blipFill rotWithShape="1">
            <a:blip r:embed="rId4">
              <a:extLst>
                <a:ext uri="{28A0092B-C50C-407E-A947-70E740481C1C}">
                  <a14:useLocalDpi xmlns:a14="http://schemas.microsoft.com/office/drawing/2010/main" val="0"/>
                </a:ext>
              </a:extLst>
            </a:blip>
            <a:srcRect b="59646"/>
            <a:stretch/>
          </p:blipFill>
          <p:spPr>
            <a:xfrm>
              <a:off x="8328151" y="1493988"/>
              <a:ext cx="7269465" cy="2883140"/>
            </a:xfrm>
            <a:prstGeom prst="rect">
              <a:avLst/>
            </a:prstGeom>
          </p:spPr>
        </p:pic>
      </p:grpSp>
      <p:sp>
        <p:nvSpPr>
          <p:cNvPr id="15" name="TextBox 14">
            <a:extLst>
              <a:ext uri="{FF2B5EF4-FFF2-40B4-BE49-F238E27FC236}">
                <a16:creationId xmlns:a16="http://schemas.microsoft.com/office/drawing/2014/main" id="{8DA4F7D3-9E36-4146-A72C-EE315C24C530}"/>
              </a:ext>
            </a:extLst>
          </p:cNvPr>
          <p:cNvSpPr txBox="1"/>
          <p:nvPr/>
        </p:nvSpPr>
        <p:spPr>
          <a:xfrm>
            <a:off x="7874000" y="8125985"/>
            <a:ext cx="7636394" cy="427746"/>
          </a:xfrm>
          <a:prstGeom prst="rect">
            <a:avLst/>
          </a:prstGeom>
          <a:solidFill>
            <a:schemeClr val="bg1"/>
          </a:solidFill>
        </p:spPr>
        <p:txBody>
          <a:bodyPr wrap="square" rtlCol="0">
            <a:spAutoFit/>
          </a:bodyPr>
          <a:lstStyle/>
          <a:p>
            <a:pPr>
              <a:lnSpc>
                <a:spcPct val="120000"/>
              </a:lnSpc>
            </a:pPr>
            <a:r>
              <a:rPr lang="en-US" altLang="ko-KR" sz="2000" b="1" dirty="0"/>
              <a:t>               </a:t>
            </a:r>
            <a:r>
              <a:rPr lang="en-US" altLang="ko-KR" sz="2000" b="1" dirty="0" err="1"/>
              <a:t>AlexNet</a:t>
            </a:r>
            <a:r>
              <a:rPr lang="en-US" altLang="ko-KR" sz="2000" b="1" dirty="0"/>
              <a:t>                     VGG-16                    VGG-19</a:t>
            </a:r>
            <a:endParaRPr lang="ko-KR" altLang="en-US" sz="2000" b="1" dirty="0"/>
          </a:p>
        </p:txBody>
      </p:sp>
    </p:spTree>
    <p:custDataLst>
      <p:tags r:id="rId1"/>
    </p:custDataLst>
    <p:extLst>
      <p:ext uri="{BB962C8B-B14F-4D97-AF65-F5344CB8AC3E}">
        <p14:creationId xmlns:p14="http://schemas.microsoft.com/office/powerpoint/2010/main" val="498194402"/>
      </p:ext>
    </p:extLst>
  </p:cSld>
  <p:clrMapOvr>
    <a:masterClrMapping/>
  </p:clrMapOvr>
  <p:transition spd="slow" advTm="708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par>
                                <p:cTn id="31" presetID="42" presetClass="path" presetSubtype="0" accel="50000" decel="50000" fill="hold" grpId="0" nodeType="withEffect">
                                  <p:stCondLst>
                                    <p:cond delay="0"/>
                                  </p:stCondLst>
                                  <p:childTnLst>
                                    <p:animMotion origin="layout" path="M 2.95367E-6 -4.6875E-7 L 0.00045 0.12256 " pathEditMode="relative" rAng="0" ptsTypes="AA">
                                      <p:cBhvr>
                                        <p:cTn id="32" dur="1000" fill="hold"/>
                                        <p:tgtEl>
                                          <p:spTgt spid="15"/>
                                        </p:tgtEl>
                                        <p:attrNameLst>
                                          <p:attrName>ppt_x</p:attrName>
                                          <p:attrName>ppt_y</p:attrName>
                                        </p:attrNameLst>
                                      </p:cBhvr>
                                      <p:rCtr x="18" y="6120"/>
                                    </p:animMotion>
                                  </p:childTnLst>
                                </p:cTn>
                              </p:par>
                              <p:par>
                                <p:cTn id="33" presetID="42" presetClass="path" presetSubtype="0" accel="50000" decel="50000" fill="hold" nodeType="withEffect">
                                  <p:stCondLst>
                                    <p:cond delay="0"/>
                                  </p:stCondLst>
                                  <p:childTnLst>
                                    <p:animMotion origin="layout" path="M -3.01227E-6 4.63542E-6 L 0.00074 0.50634 " pathEditMode="relative" rAng="0" ptsTypes="AA">
                                      <p:cBhvr>
                                        <p:cTn id="34" dur="2000" fill="hold"/>
                                        <p:tgtEl>
                                          <p:spTgt spid="5"/>
                                        </p:tgtEl>
                                        <p:attrNameLst>
                                          <p:attrName>ppt_x</p:attrName>
                                          <p:attrName>ppt_y</p:attrName>
                                        </p:attrNameLst>
                                      </p:cBhvr>
                                      <p:rCtr x="37" y="25309"/>
                                    </p:animMotion>
                                  </p:childTnLst>
                                </p:cTn>
                              </p:par>
                              <p:par>
                                <p:cTn id="35" presetID="42" presetClass="path" presetSubtype="0" accel="50000" decel="50000" fill="hold" nodeType="withEffect">
                                  <p:stCondLst>
                                    <p:cond delay="0"/>
                                  </p:stCondLst>
                                  <p:childTnLst>
                                    <p:animMotion origin="layout" path="M 7.54441E-7 3.75E-6 L 0.00082 0.50846 " pathEditMode="relative" rAng="0" ptsTypes="AA">
                                      <p:cBhvr>
                                        <p:cTn id="36" dur="2000" fill="hold"/>
                                        <p:tgtEl>
                                          <p:spTgt spid="9"/>
                                        </p:tgtEl>
                                        <p:attrNameLst>
                                          <p:attrName>ppt_x</p:attrName>
                                          <p:attrName>ppt_y</p:attrName>
                                        </p:attrNameLst>
                                      </p:cBhvr>
                                      <p:rCtr x="37" y="254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8" y="136025"/>
            <a:ext cx="15705282" cy="863693"/>
          </a:xfrm>
        </p:spPr>
        <p:txBody>
          <a:bodyPr/>
          <a:lstStyle/>
          <a:p>
            <a:r>
              <a:rPr lang="en-GB" b="1" u="none" dirty="0">
                <a:latin typeface="Arial" panose="020B0604020202020204" pitchFamily="34" charset="0"/>
                <a:cs typeface="Arial" panose="020B0604020202020204" pitchFamily="34" charset="0"/>
              </a:rPr>
              <a:t>Classification Models</a:t>
            </a:r>
          </a:p>
        </p:txBody>
      </p:sp>
      <p:sp>
        <p:nvSpPr>
          <p:cNvPr id="13" name="Slide Number Placeholder 7">
            <a:extLst>
              <a:ext uri="{FF2B5EF4-FFF2-40B4-BE49-F238E27FC236}">
                <a16:creationId xmlns:a16="http://schemas.microsoft.com/office/drawing/2014/main" id="{27624C0B-21E4-524D-BCED-C5AA948E7621}"/>
              </a:ext>
            </a:extLst>
          </p:cNvPr>
          <p:cNvSpPr>
            <a:spLocks noGrp="1"/>
          </p:cNvSpPr>
          <p:nvPr>
            <p:ph type="sldNum" sz="quarter" idx="12"/>
          </p:nvPr>
        </p:nvSpPr>
        <p:spPr>
          <a:xfrm>
            <a:off x="15590520" y="8948703"/>
            <a:ext cx="921880" cy="519289"/>
          </a:xfrm>
        </p:spPr>
        <p:txBody>
          <a:bodyPr/>
          <a:lstStyle/>
          <a:p>
            <a:fld id="{7AE184E0-0BD4-4705-A12B-9B71DDE63301}" type="slidenum">
              <a:rPr lang="en-GB" smtClean="0">
                <a:latin typeface="Arial" panose="020B0604020202020204" pitchFamily="34" charset="0"/>
                <a:cs typeface="Arial" panose="020B0604020202020204" pitchFamily="34" charset="0"/>
              </a:rPr>
              <a:t>13</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9568509-C4D4-49AC-9699-BA32B79A873D}"/>
              </a:ext>
            </a:extLst>
          </p:cNvPr>
          <p:cNvSpPr txBox="1"/>
          <p:nvPr/>
        </p:nvSpPr>
        <p:spPr>
          <a:xfrm>
            <a:off x="3922178" y="1164469"/>
            <a:ext cx="4142134" cy="1896609"/>
          </a:xfrm>
          <a:prstGeom prst="rect">
            <a:avLst/>
          </a:prstGeom>
          <a:noFill/>
        </p:spPr>
        <p:txBody>
          <a:bodyPr wrap="square" rtlCol="0">
            <a:spAutoFit/>
          </a:bodyPr>
          <a:lstStyle/>
          <a:p>
            <a:pPr>
              <a:lnSpc>
                <a:spcPct val="120000"/>
              </a:lnSpc>
            </a:pPr>
            <a:r>
              <a:rPr lang="en-US" altLang="ko-KR" sz="2400" dirty="0"/>
              <a:t>3 </a:t>
            </a:r>
            <a:r>
              <a:rPr lang="en-US" altLang="ko-KR" sz="2400" b="1" dirty="0"/>
              <a:t>modified</a:t>
            </a:r>
            <a:r>
              <a:rPr lang="en-US" altLang="ko-KR" sz="2400" dirty="0"/>
              <a:t> models:</a:t>
            </a:r>
          </a:p>
          <a:p>
            <a:pPr marL="342900" indent="-342900">
              <a:lnSpc>
                <a:spcPct val="120000"/>
              </a:lnSpc>
              <a:buFont typeface="Arial" panose="020B0604020202020204" pitchFamily="34" charset="0"/>
              <a:buChar char="•"/>
            </a:pPr>
            <a:r>
              <a:rPr lang="en-US" altLang="ko-KR" sz="2400" dirty="0"/>
              <a:t>Modified </a:t>
            </a:r>
            <a:r>
              <a:rPr lang="en-US" altLang="ko-KR" sz="2400" dirty="0" err="1"/>
              <a:t>AlexNet</a:t>
            </a:r>
            <a:endParaRPr lang="en-US" altLang="ko-KR" sz="2400" dirty="0"/>
          </a:p>
          <a:p>
            <a:pPr marL="342900" indent="-342900">
              <a:lnSpc>
                <a:spcPct val="120000"/>
              </a:lnSpc>
              <a:buFont typeface="Arial" panose="020B0604020202020204" pitchFamily="34" charset="0"/>
              <a:buChar char="•"/>
            </a:pPr>
            <a:r>
              <a:rPr lang="en-US" altLang="ko-KR" sz="2400" dirty="0"/>
              <a:t>Modified VGG-16</a:t>
            </a:r>
          </a:p>
          <a:p>
            <a:pPr marL="342900" indent="-342900">
              <a:lnSpc>
                <a:spcPct val="120000"/>
              </a:lnSpc>
              <a:buFont typeface="Arial" panose="020B0604020202020204" pitchFamily="34" charset="0"/>
              <a:buChar char="•"/>
            </a:pPr>
            <a:r>
              <a:rPr lang="en-US" altLang="ko-KR" sz="2400" dirty="0"/>
              <a:t>Modified VGG-19</a:t>
            </a:r>
            <a:endParaRPr lang="ko-KR" altLang="en-US" sz="2400" dirty="0"/>
          </a:p>
        </p:txBody>
      </p:sp>
      <p:grpSp>
        <p:nvGrpSpPr>
          <p:cNvPr id="9" name="그룹 8">
            <a:extLst>
              <a:ext uri="{FF2B5EF4-FFF2-40B4-BE49-F238E27FC236}">
                <a16:creationId xmlns:a16="http://schemas.microsoft.com/office/drawing/2014/main" id="{2C671462-1FBD-497B-9EFE-0AC66B36CBF6}"/>
              </a:ext>
            </a:extLst>
          </p:cNvPr>
          <p:cNvGrpSpPr>
            <a:grpSpLocks noChangeAspect="1"/>
          </p:cNvGrpSpPr>
          <p:nvPr/>
        </p:nvGrpSpPr>
        <p:grpSpPr>
          <a:xfrm>
            <a:off x="8347643" y="50874"/>
            <a:ext cx="6932546" cy="9288000"/>
            <a:chOff x="8328151" y="-5362270"/>
            <a:chExt cx="7269465" cy="9739398"/>
          </a:xfrm>
        </p:grpSpPr>
        <p:pic>
          <p:nvPicPr>
            <p:cNvPr id="2" name="그림 1">
              <a:extLst>
                <a:ext uri="{FF2B5EF4-FFF2-40B4-BE49-F238E27FC236}">
                  <a16:creationId xmlns:a16="http://schemas.microsoft.com/office/drawing/2014/main" id="{0D19FD07-0A51-4004-900A-5A84C0DAA377}"/>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a:stretch/>
          </p:blipFill>
          <p:spPr>
            <a:xfrm>
              <a:off x="10789397" y="-5362270"/>
              <a:ext cx="4808219" cy="6876000"/>
            </a:xfrm>
            <a:prstGeom prst="rect">
              <a:avLst/>
            </a:prstGeom>
          </p:spPr>
        </p:pic>
        <p:pic>
          <p:nvPicPr>
            <p:cNvPr id="12" name="그림 11">
              <a:extLst>
                <a:ext uri="{FF2B5EF4-FFF2-40B4-BE49-F238E27FC236}">
                  <a16:creationId xmlns:a16="http://schemas.microsoft.com/office/drawing/2014/main" id="{D6CB282F-5376-4E3F-8B74-35C8F106B88B}"/>
                </a:ext>
              </a:extLst>
            </p:cNvPr>
            <p:cNvPicPr>
              <a:picLocks noChangeAspect="1"/>
            </p:cNvPicPr>
            <p:nvPr/>
          </p:nvPicPr>
          <p:blipFill rotWithShape="1">
            <a:blip r:embed="rId5">
              <a:extLst>
                <a:ext uri="{28A0092B-C50C-407E-A947-70E740481C1C}">
                  <a14:useLocalDpi xmlns:a14="http://schemas.microsoft.com/office/drawing/2010/main" val="0"/>
                </a:ext>
              </a:extLst>
            </a:blip>
            <a:srcRect b="59646"/>
            <a:stretch/>
          </p:blipFill>
          <p:spPr>
            <a:xfrm>
              <a:off x="8328151" y="1493988"/>
              <a:ext cx="7269465" cy="2883140"/>
            </a:xfrm>
            <a:prstGeom prst="rect">
              <a:avLst/>
            </a:prstGeom>
          </p:spPr>
        </p:pic>
      </p:grpSp>
      <p:sp>
        <p:nvSpPr>
          <p:cNvPr id="16" name="TextBox 15">
            <a:extLst>
              <a:ext uri="{FF2B5EF4-FFF2-40B4-BE49-F238E27FC236}">
                <a16:creationId xmlns:a16="http://schemas.microsoft.com/office/drawing/2014/main" id="{5A364418-81CF-41BD-8245-B2FB9463675B}"/>
              </a:ext>
            </a:extLst>
          </p:cNvPr>
          <p:cNvSpPr txBox="1"/>
          <p:nvPr/>
        </p:nvSpPr>
        <p:spPr>
          <a:xfrm>
            <a:off x="7874000" y="9326748"/>
            <a:ext cx="7636394" cy="427746"/>
          </a:xfrm>
          <a:prstGeom prst="rect">
            <a:avLst/>
          </a:prstGeom>
          <a:solidFill>
            <a:schemeClr val="bg1"/>
          </a:solidFill>
        </p:spPr>
        <p:txBody>
          <a:bodyPr wrap="square" rtlCol="0">
            <a:spAutoFit/>
          </a:bodyPr>
          <a:lstStyle/>
          <a:p>
            <a:pPr>
              <a:lnSpc>
                <a:spcPct val="120000"/>
              </a:lnSpc>
            </a:pPr>
            <a:r>
              <a:rPr lang="en-US" altLang="ko-KR" sz="2000" b="1" dirty="0"/>
              <a:t>               </a:t>
            </a:r>
            <a:r>
              <a:rPr lang="en-US" altLang="ko-KR" sz="2000" b="1" dirty="0" err="1"/>
              <a:t>AlexNet</a:t>
            </a:r>
            <a:r>
              <a:rPr lang="en-US" altLang="ko-KR" sz="2000" b="1" dirty="0"/>
              <a:t>                     VGG-16                    VGG-19</a:t>
            </a:r>
            <a:endParaRPr lang="ko-KR" altLang="en-US" sz="2000" b="1" dirty="0"/>
          </a:p>
        </p:txBody>
      </p:sp>
      <p:sp>
        <p:nvSpPr>
          <p:cNvPr id="14" name="Rectangle 10">
            <a:extLst>
              <a:ext uri="{FF2B5EF4-FFF2-40B4-BE49-F238E27FC236}">
                <a16:creationId xmlns:a16="http://schemas.microsoft.com/office/drawing/2014/main" id="{90D1474B-AA15-4E27-BC2A-E21ADF9D40F9}"/>
              </a:ext>
            </a:extLst>
          </p:cNvPr>
          <p:cNvSpPr/>
          <p:nvPr/>
        </p:nvSpPr>
        <p:spPr>
          <a:xfrm>
            <a:off x="457247" y="1164469"/>
            <a:ext cx="7416753" cy="7276928"/>
          </a:xfrm>
          <a:prstGeom prst="rect">
            <a:avLst/>
          </a:prstGeom>
        </p:spPr>
        <p:txBody>
          <a:bodyPr wrap="square">
            <a:spAutoFit/>
          </a:bodyPr>
          <a:lstStyle/>
          <a:p>
            <a:pPr algn="just">
              <a:lnSpc>
                <a:spcPct val="120000"/>
              </a:lnSpc>
            </a:pPr>
            <a:r>
              <a:rPr lang="en-US" altLang="ko-KR" sz="2400" dirty="0"/>
              <a:t>3 </a:t>
            </a:r>
            <a:r>
              <a:rPr lang="en-US" altLang="ko-KR" sz="2400" b="1" dirty="0"/>
              <a:t>standard</a:t>
            </a:r>
            <a:r>
              <a:rPr lang="en-US" altLang="ko-KR" sz="2400" dirty="0"/>
              <a:t> models:</a:t>
            </a:r>
          </a:p>
          <a:p>
            <a:pPr marL="342900" indent="-342900" algn="just">
              <a:lnSpc>
                <a:spcPct val="120000"/>
              </a:lnSpc>
              <a:buFont typeface="Arial" panose="020B0604020202020204" pitchFamily="34" charset="0"/>
              <a:buChar char="•"/>
            </a:pPr>
            <a:r>
              <a:rPr lang="en-US" altLang="ko-KR" sz="2400" dirty="0" err="1"/>
              <a:t>AlexNet</a:t>
            </a:r>
            <a:endParaRPr lang="en-US" altLang="ko-KR" sz="2400" dirty="0"/>
          </a:p>
          <a:p>
            <a:pPr marL="342900" indent="-342900" algn="just">
              <a:lnSpc>
                <a:spcPct val="120000"/>
              </a:lnSpc>
              <a:buFont typeface="Arial" panose="020B0604020202020204" pitchFamily="34" charset="0"/>
              <a:buChar char="•"/>
            </a:pPr>
            <a:r>
              <a:rPr lang="en-US" altLang="ko-KR" sz="2400" dirty="0"/>
              <a:t>VGG-16</a:t>
            </a:r>
          </a:p>
          <a:p>
            <a:pPr marL="342900" indent="-342900" algn="just">
              <a:lnSpc>
                <a:spcPct val="120000"/>
              </a:lnSpc>
              <a:buFont typeface="Arial" panose="020B0604020202020204" pitchFamily="34" charset="0"/>
              <a:buChar char="•"/>
            </a:pPr>
            <a:r>
              <a:rPr lang="en-US" altLang="ko-KR" sz="2400" dirty="0"/>
              <a:t>VGG-19</a:t>
            </a:r>
          </a:p>
          <a:p>
            <a:pPr algn="just">
              <a:lnSpc>
                <a:spcPct val="120000"/>
              </a:lnSpc>
            </a:pPr>
            <a:endParaRPr lang="en-US" altLang="ko-KR" sz="2400" dirty="0"/>
          </a:p>
          <a:p>
            <a:pPr algn="just">
              <a:lnSpc>
                <a:spcPct val="120000"/>
              </a:lnSpc>
            </a:pPr>
            <a:r>
              <a:rPr lang="en-US" altLang="ko-KR" sz="2400" dirty="0"/>
              <a:t>All the models are </a:t>
            </a:r>
            <a:r>
              <a:rPr lang="en-US" altLang="ko-KR" sz="2400" b="1" dirty="0"/>
              <a:t>pre-trained</a:t>
            </a:r>
            <a:r>
              <a:rPr lang="en-US" altLang="ko-KR" sz="2400" dirty="0"/>
              <a:t> on ImageNet, having 1,000 classes</a:t>
            </a:r>
          </a:p>
          <a:p>
            <a:pPr algn="just">
              <a:lnSpc>
                <a:spcPct val="120000"/>
              </a:lnSpc>
            </a:pPr>
            <a:endParaRPr lang="en-US" altLang="ko-KR" sz="2400" dirty="0"/>
          </a:p>
          <a:p>
            <a:pPr algn="just">
              <a:lnSpc>
                <a:spcPct val="120000"/>
              </a:lnSpc>
            </a:pPr>
            <a:r>
              <a:rPr lang="en-US" altLang="ko-KR" sz="2400" b="1" dirty="0"/>
              <a:t>Common</a:t>
            </a:r>
            <a:r>
              <a:rPr lang="en-US" altLang="ko-KR" sz="2400" dirty="0"/>
              <a:t> model modifications:</a:t>
            </a:r>
          </a:p>
          <a:p>
            <a:pPr marL="342900" indent="-342900" algn="just">
              <a:lnSpc>
                <a:spcPct val="120000"/>
              </a:lnSpc>
              <a:buFont typeface="Arial" panose="020B0604020202020204" pitchFamily="34" charset="0"/>
              <a:buChar char="•"/>
            </a:pPr>
            <a:r>
              <a:rPr lang="en-US" altLang="ko-KR" sz="2400" b="1" dirty="0"/>
              <a:t>GAP</a:t>
            </a:r>
            <a:r>
              <a:rPr lang="en-US" altLang="ko-KR" sz="2400" dirty="0"/>
              <a:t>: required to use CAM</a:t>
            </a:r>
          </a:p>
          <a:p>
            <a:pPr marL="342900" indent="-342900" algn="just">
              <a:lnSpc>
                <a:spcPct val="120000"/>
              </a:lnSpc>
              <a:buFont typeface="Arial" panose="020B0604020202020204" pitchFamily="34" charset="0"/>
              <a:buChar char="•"/>
            </a:pPr>
            <a:r>
              <a:rPr lang="en-US" altLang="ko-KR" sz="2400" b="1" dirty="0"/>
              <a:t>Final classifier layer:</a:t>
            </a:r>
            <a:r>
              <a:rPr lang="en-US" altLang="ko-KR" sz="2400" dirty="0"/>
              <a:t> needs to support 3 classes</a:t>
            </a:r>
          </a:p>
          <a:p>
            <a:pPr algn="just">
              <a:lnSpc>
                <a:spcPct val="120000"/>
              </a:lnSpc>
            </a:pPr>
            <a:endParaRPr lang="en-US" altLang="ko-KR" sz="2400" dirty="0"/>
          </a:p>
          <a:p>
            <a:pPr algn="just">
              <a:lnSpc>
                <a:spcPct val="120000"/>
              </a:lnSpc>
            </a:pPr>
            <a:r>
              <a:rPr lang="en-US" altLang="ko-KR" sz="2400" b="1" dirty="0"/>
              <a:t>Additional</a:t>
            </a:r>
            <a:r>
              <a:rPr lang="en-US" altLang="ko-KR" sz="2400" dirty="0"/>
              <a:t> model modifications:</a:t>
            </a:r>
          </a:p>
          <a:p>
            <a:pPr marL="342900" indent="-342900" algn="just">
              <a:lnSpc>
                <a:spcPct val="120000"/>
              </a:lnSpc>
              <a:buFont typeface="Arial" panose="020B0604020202020204" pitchFamily="34" charset="0"/>
              <a:buChar char="•"/>
            </a:pPr>
            <a:r>
              <a:rPr lang="en-US" altLang="ko-KR" sz="2400" dirty="0"/>
              <a:t>Removal of </a:t>
            </a:r>
            <a:r>
              <a:rPr lang="en-US" altLang="ko-KR" sz="2400" b="1" dirty="0"/>
              <a:t>Max Pooling</a:t>
            </a:r>
            <a:r>
              <a:rPr lang="en-US" altLang="ko-KR" sz="2400" dirty="0"/>
              <a:t> layer</a:t>
            </a:r>
          </a:p>
          <a:p>
            <a:pPr marL="342900" indent="-342900" algn="just">
              <a:lnSpc>
                <a:spcPct val="120000"/>
              </a:lnSpc>
              <a:buFont typeface="Arial" panose="020B0604020202020204" pitchFamily="34" charset="0"/>
              <a:buChar char="•"/>
            </a:pPr>
            <a:r>
              <a:rPr lang="en-US" altLang="ko-KR" sz="2400" dirty="0"/>
              <a:t>Addition of </a:t>
            </a:r>
            <a:r>
              <a:rPr lang="en-US" altLang="ko-KR" sz="2400" b="1" dirty="0"/>
              <a:t>Convolutional</a:t>
            </a:r>
            <a:r>
              <a:rPr lang="en-US" altLang="ko-KR" sz="2400" dirty="0"/>
              <a:t> layer</a:t>
            </a:r>
          </a:p>
          <a:p>
            <a:pPr lvl="1" algn="just">
              <a:lnSpc>
                <a:spcPct val="120000"/>
              </a:lnSpc>
            </a:pPr>
            <a:endParaRPr lang="en-US" altLang="ko-KR" sz="3200" dirty="0"/>
          </a:p>
        </p:txBody>
      </p:sp>
      <p:pic>
        <p:nvPicPr>
          <p:cNvPr id="17" name="그림 16">
            <a:extLst>
              <a:ext uri="{FF2B5EF4-FFF2-40B4-BE49-F238E27FC236}">
                <a16:creationId xmlns:a16="http://schemas.microsoft.com/office/drawing/2014/main" id="{97B14150-0F59-4134-A08F-4CCE0847BB43}"/>
              </a:ext>
            </a:extLst>
          </p:cNvPr>
          <p:cNvPicPr>
            <a:picLocks noChangeAspect="1"/>
          </p:cNvPicPr>
          <p:nvPr/>
        </p:nvPicPr>
        <p:blipFill>
          <a:blip r:embed="rId6">
            <a:alphaModFix/>
          </a:blip>
          <a:stretch>
            <a:fillRect/>
          </a:stretch>
        </p:blipFill>
        <p:spPr>
          <a:xfrm>
            <a:off x="8370596" y="7147522"/>
            <a:ext cx="2226318" cy="1620000"/>
          </a:xfrm>
          <a:prstGeom prst="rect">
            <a:avLst/>
          </a:prstGeom>
        </p:spPr>
      </p:pic>
      <p:sp>
        <p:nvSpPr>
          <p:cNvPr id="18" name="직사각형 17">
            <a:extLst>
              <a:ext uri="{FF2B5EF4-FFF2-40B4-BE49-F238E27FC236}">
                <a16:creationId xmlns:a16="http://schemas.microsoft.com/office/drawing/2014/main" id="{E8795A40-388C-445B-8496-1D4F7A0552DA}"/>
              </a:ext>
            </a:extLst>
          </p:cNvPr>
          <p:cNvSpPr/>
          <p:nvPr/>
        </p:nvSpPr>
        <p:spPr>
          <a:xfrm>
            <a:off x="8340206" y="7154141"/>
            <a:ext cx="2268000" cy="1080000"/>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6B35EC30-67FB-4B4D-9DBF-D6992DF42BD7}"/>
              </a:ext>
            </a:extLst>
          </p:cNvPr>
          <p:cNvSpPr/>
          <p:nvPr/>
        </p:nvSpPr>
        <p:spPr>
          <a:xfrm>
            <a:off x="10673102" y="1710722"/>
            <a:ext cx="2268000" cy="1080000"/>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a16="http://schemas.microsoft.com/office/drawing/2014/main" id="{18356D70-B1A3-46B7-97AA-525E4C5D34F0}"/>
              </a:ext>
            </a:extLst>
          </p:cNvPr>
          <p:cNvSpPr/>
          <p:nvPr/>
        </p:nvSpPr>
        <p:spPr>
          <a:xfrm>
            <a:off x="13009901" y="77303"/>
            <a:ext cx="2268000" cy="1080000"/>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4ED5A1E8-48C9-46C5-A894-AC711314FA93}"/>
              </a:ext>
            </a:extLst>
          </p:cNvPr>
          <p:cNvSpPr txBox="1"/>
          <p:nvPr/>
        </p:nvSpPr>
        <p:spPr>
          <a:xfrm>
            <a:off x="7995719" y="9325683"/>
            <a:ext cx="7636394" cy="427746"/>
          </a:xfrm>
          <a:prstGeom prst="rect">
            <a:avLst/>
          </a:prstGeom>
          <a:solidFill>
            <a:schemeClr val="bg1"/>
          </a:solidFill>
        </p:spPr>
        <p:txBody>
          <a:bodyPr wrap="square" rtlCol="0">
            <a:spAutoFit/>
          </a:bodyPr>
          <a:lstStyle/>
          <a:p>
            <a:pPr>
              <a:lnSpc>
                <a:spcPct val="120000"/>
              </a:lnSpc>
            </a:pPr>
            <a:r>
              <a:rPr lang="en-US" altLang="ko-KR" sz="2000" b="1" dirty="0"/>
              <a:t>     Modified </a:t>
            </a:r>
            <a:r>
              <a:rPr lang="en-US" altLang="ko-KR" sz="2000" b="1" dirty="0" err="1"/>
              <a:t>AlexNet</a:t>
            </a:r>
            <a:r>
              <a:rPr lang="en-US" altLang="ko-KR" sz="2000" b="1" dirty="0"/>
              <a:t>     Modified VGG-16    Modified VGG-19</a:t>
            </a:r>
            <a:endParaRPr lang="ko-KR" altLang="en-US" sz="2000" b="1" dirty="0"/>
          </a:p>
        </p:txBody>
      </p:sp>
      <p:pic>
        <p:nvPicPr>
          <p:cNvPr id="22" name="그림 21">
            <a:extLst>
              <a:ext uri="{FF2B5EF4-FFF2-40B4-BE49-F238E27FC236}">
                <a16:creationId xmlns:a16="http://schemas.microsoft.com/office/drawing/2014/main" id="{0D72E905-F250-452F-A99B-D68603747251}"/>
              </a:ext>
            </a:extLst>
          </p:cNvPr>
          <p:cNvPicPr>
            <a:picLocks noChangeAspect="1"/>
          </p:cNvPicPr>
          <p:nvPr/>
        </p:nvPicPr>
        <p:blipFill>
          <a:blip r:embed="rId7">
            <a:alphaModFix/>
          </a:blip>
          <a:stretch>
            <a:fillRect/>
          </a:stretch>
        </p:blipFill>
        <p:spPr>
          <a:xfrm>
            <a:off x="10699842" y="78067"/>
            <a:ext cx="4574125" cy="3240000"/>
          </a:xfrm>
          <a:prstGeom prst="rect">
            <a:avLst/>
          </a:prstGeom>
        </p:spPr>
      </p:pic>
      <p:pic>
        <p:nvPicPr>
          <p:cNvPr id="23" name="그림 22">
            <a:extLst>
              <a:ext uri="{FF2B5EF4-FFF2-40B4-BE49-F238E27FC236}">
                <a16:creationId xmlns:a16="http://schemas.microsoft.com/office/drawing/2014/main" id="{08023F0B-F485-4FAE-9A26-6976B730A6CD}"/>
              </a:ext>
            </a:extLst>
          </p:cNvPr>
          <p:cNvPicPr>
            <a:picLocks noChangeAspect="1"/>
          </p:cNvPicPr>
          <p:nvPr/>
        </p:nvPicPr>
        <p:blipFill>
          <a:blip r:embed="rId8">
            <a:alphaModFix/>
          </a:blip>
          <a:stretch>
            <a:fillRect/>
          </a:stretch>
        </p:blipFill>
        <p:spPr>
          <a:xfrm>
            <a:off x="8377194" y="6640699"/>
            <a:ext cx="2194024" cy="2124000"/>
          </a:xfrm>
          <a:prstGeom prst="rect">
            <a:avLst/>
          </a:prstGeom>
        </p:spPr>
      </p:pic>
      <p:sp>
        <p:nvSpPr>
          <p:cNvPr id="27" name="직사각형 26">
            <a:extLst>
              <a:ext uri="{FF2B5EF4-FFF2-40B4-BE49-F238E27FC236}">
                <a16:creationId xmlns:a16="http://schemas.microsoft.com/office/drawing/2014/main" id="{2F0C8B71-29F0-47DC-BE20-D9E63FFAA2B4}"/>
              </a:ext>
            </a:extLst>
          </p:cNvPr>
          <p:cNvSpPr/>
          <p:nvPr/>
        </p:nvSpPr>
        <p:spPr>
          <a:xfrm>
            <a:off x="8328485" y="7697307"/>
            <a:ext cx="2268000" cy="1080000"/>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BC361B88-6085-4F00-9209-8270B742FA13}"/>
              </a:ext>
            </a:extLst>
          </p:cNvPr>
          <p:cNvSpPr/>
          <p:nvPr/>
        </p:nvSpPr>
        <p:spPr>
          <a:xfrm>
            <a:off x="10665283" y="2804865"/>
            <a:ext cx="2268000" cy="540000"/>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8B3F11AE-B1F7-4EE0-8DF1-D4D3786355C9}"/>
              </a:ext>
            </a:extLst>
          </p:cNvPr>
          <p:cNvSpPr/>
          <p:nvPr/>
        </p:nvSpPr>
        <p:spPr>
          <a:xfrm>
            <a:off x="13013805" y="1167537"/>
            <a:ext cx="2268000" cy="540000"/>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화살표: 오른쪽 3">
            <a:extLst>
              <a:ext uri="{FF2B5EF4-FFF2-40B4-BE49-F238E27FC236}">
                <a16:creationId xmlns:a16="http://schemas.microsoft.com/office/drawing/2014/main" id="{CAA1FA1A-0B42-4F88-BDCA-38329D2FC549}"/>
              </a:ext>
            </a:extLst>
          </p:cNvPr>
          <p:cNvSpPr/>
          <p:nvPr/>
        </p:nvSpPr>
        <p:spPr>
          <a:xfrm>
            <a:off x="7600504" y="7803725"/>
            <a:ext cx="403201" cy="359622"/>
          </a:xfrm>
          <a:prstGeom prst="rightArrow">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ustDataLst>
      <p:tags r:id="rId1"/>
    </p:custDataLst>
    <p:extLst>
      <p:ext uri="{BB962C8B-B14F-4D97-AF65-F5344CB8AC3E}">
        <p14:creationId xmlns:p14="http://schemas.microsoft.com/office/powerpoint/2010/main" val="3457118534"/>
      </p:ext>
    </p:extLst>
  </p:cSld>
  <p:clrMapOvr>
    <a:masterClrMapping/>
  </p:clrMapOvr>
  <mc:AlternateContent xmlns:mc="http://schemas.openxmlformats.org/markup-compatibility/2006" xmlns:p14="http://schemas.microsoft.com/office/powerpoint/2010/main">
    <mc:Choice Requires="p14">
      <p:transition p14:dur="0" advTm="7085"/>
    </mc:Choice>
    <mc:Fallback xmlns="">
      <p:transition advTm="70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8" end="8"/>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xEl>
                                              <p:pRg st="9" end="9"/>
                                            </p:txEl>
                                          </p:spTgt>
                                        </p:tgtEl>
                                        <p:attrNameLst>
                                          <p:attrName>style.visibility</p:attrName>
                                        </p:attrNameLst>
                                      </p:cBhvr>
                                      <p:to>
                                        <p:strVal val="visible"/>
                                      </p:to>
                                    </p:set>
                                  </p:childTnLst>
                                </p:cTn>
                              </p:par>
                            </p:childTnLst>
                          </p:cTn>
                        </p:par>
                        <p:par>
                          <p:cTn id="22" fill="hold">
                            <p:stCondLst>
                              <p:cond delay="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4">
                                            <p:txEl>
                                              <p:pRg st="11" end="11"/>
                                            </p:txEl>
                                          </p:spTgt>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0"/>
                                        </p:tgtEl>
                                        <p:attrNameLst>
                                          <p:attrName>style.visibility</p:attrName>
                                        </p:attrNameLst>
                                      </p:cBhvr>
                                      <p:to>
                                        <p:strVal val="hidden"/>
                                      </p:to>
                                    </p:set>
                                  </p:childTnLst>
                                </p:cTn>
                              </p:par>
                            </p:childTnLst>
                          </p:cTn>
                        </p:par>
                        <p:par>
                          <p:cTn id="44" fill="hold">
                            <p:stCondLst>
                              <p:cond delay="0"/>
                            </p:stCondLst>
                            <p:childTnLst>
                              <p:par>
                                <p:cTn id="45" presetID="1" presetClass="exit"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par>
                          <p:cTn id="47" fill="hold">
                            <p:stCondLst>
                              <p:cond delay="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12" end="1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xEl>
                                              <p:pRg st="13" end="13"/>
                                            </p:txEl>
                                          </p:spTgt>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8" grpId="1" animBg="1"/>
      <p:bldP spid="19" grpId="0" animBg="1"/>
      <p:bldP spid="19" grpId="1" animBg="1"/>
      <p:bldP spid="20" grpId="0" animBg="1"/>
      <p:bldP spid="20" grpId="1" animBg="1"/>
      <p:bldP spid="21" grpId="0" animBg="1"/>
      <p:bldP spid="27" grpId="0" animBg="1"/>
      <p:bldP spid="28" grpId="0" animBg="1"/>
      <p:bldP spid="29" grpId="0" animBg="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8" y="136025"/>
            <a:ext cx="15705282" cy="863693"/>
          </a:xfrm>
        </p:spPr>
        <p:txBody>
          <a:bodyPr/>
          <a:lstStyle/>
          <a:p>
            <a:r>
              <a:rPr lang="en-US" b="1" u="none" dirty="0">
                <a:latin typeface="Arial" panose="020B0604020202020204" pitchFamily="34" charset="0"/>
                <a:cs typeface="Arial" panose="020B0604020202020204" pitchFamily="34" charset="0"/>
              </a:rPr>
              <a:t>CAM-based Segmentation</a:t>
            </a:r>
            <a:endParaRPr lang="en-GB" b="1" u="none" dirty="0">
              <a:latin typeface="Arial" panose="020B0604020202020204" pitchFamily="34" charset="0"/>
              <a:cs typeface="Arial" panose="020B0604020202020204" pitchFamily="34" charset="0"/>
            </a:endParaRPr>
          </a:p>
        </p:txBody>
      </p:sp>
      <p:sp>
        <p:nvSpPr>
          <p:cNvPr id="28" name="Slide Number Placeholder 7">
            <a:extLst>
              <a:ext uri="{FF2B5EF4-FFF2-40B4-BE49-F238E27FC236}">
                <a16:creationId xmlns:a16="http://schemas.microsoft.com/office/drawing/2014/main" id="{CD862192-5522-F547-94B3-7FC20F8798DC}"/>
              </a:ext>
            </a:extLst>
          </p:cNvPr>
          <p:cNvSpPr>
            <a:spLocks noGrp="1"/>
          </p:cNvSpPr>
          <p:nvPr>
            <p:ph type="sldNum" sz="quarter" idx="12"/>
          </p:nvPr>
        </p:nvSpPr>
        <p:spPr>
          <a:xfrm>
            <a:off x="15590520" y="8948703"/>
            <a:ext cx="921880" cy="519289"/>
          </a:xfrm>
        </p:spPr>
        <p:txBody>
          <a:bodyPr/>
          <a:lstStyle/>
          <a:p>
            <a:fld id="{7AE184E0-0BD4-4705-A12B-9B71DDE63301}" type="slidenum">
              <a:rPr lang="en-GB" smtClean="0">
                <a:latin typeface="Arial" panose="020B0604020202020204" pitchFamily="34" charset="0"/>
                <a:cs typeface="Arial" panose="020B0604020202020204" pitchFamily="34" charset="0"/>
              </a:rPr>
              <a:t>14</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8" name="Rectangle 10">
            <a:extLst>
              <a:ext uri="{FF2B5EF4-FFF2-40B4-BE49-F238E27FC236}">
                <a16:creationId xmlns:a16="http://schemas.microsoft.com/office/drawing/2014/main" id="{EF092039-2513-44EC-96F0-B2206C520F84}"/>
              </a:ext>
            </a:extLst>
          </p:cNvPr>
          <p:cNvSpPr/>
          <p:nvPr/>
        </p:nvSpPr>
        <p:spPr>
          <a:xfrm>
            <a:off x="1173998" y="999718"/>
            <a:ext cx="13504779" cy="2308324"/>
          </a:xfrm>
          <a:prstGeom prst="rect">
            <a:avLst/>
          </a:prstGeom>
        </p:spPr>
        <p:txBody>
          <a:bodyPr wrap="square">
            <a:spAutoFit/>
          </a:bodyPr>
          <a:lstStyle/>
          <a:p>
            <a:pPr algn="just">
              <a:lnSpc>
                <a:spcPct val="120000"/>
              </a:lnSpc>
            </a:pPr>
            <a:r>
              <a:rPr lang="en-US" altLang="ko-KR" sz="4000" dirty="0"/>
              <a:t>Generate</a:t>
            </a:r>
            <a:r>
              <a:rPr lang="en-US" altLang="ko-KR" sz="4000" b="1" dirty="0"/>
              <a:t> heatmap</a:t>
            </a:r>
            <a:r>
              <a:rPr lang="en-US" altLang="ko-KR" sz="4000" dirty="0"/>
              <a:t> using CAM</a:t>
            </a:r>
          </a:p>
          <a:p>
            <a:pPr algn="just">
              <a:lnSpc>
                <a:spcPct val="120000"/>
              </a:lnSpc>
            </a:pPr>
            <a:r>
              <a:rPr lang="en-US" altLang="ko-KR" sz="4000" dirty="0"/>
              <a:t>Convert heatmap into a </a:t>
            </a:r>
            <a:r>
              <a:rPr lang="en-US" altLang="ko-KR" sz="4000" b="1" dirty="0"/>
              <a:t>segmentation mask</a:t>
            </a:r>
          </a:p>
          <a:p>
            <a:pPr marL="1107384" lvl="1" indent="-457200" algn="just">
              <a:lnSpc>
                <a:spcPct val="120000"/>
              </a:lnSpc>
              <a:buFont typeface="Arial" panose="020B0604020202020204" pitchFamily="34" charset="0"/>
              <a:buChar char="•"/>
            </a:pPr>
            <a:r>
              <a:rPr lang="en-US" altLang="ko-KR" sz="4000" b="1" dirty="0" err="1"/>
              <a:t>Binarization</a:t>
            </a:r>
            <a:r>
              <a:rPr lang="en-US" altLang="ko-KR" sz="4000" dirty="0"/>
              <a:t> using a threshold</a:t>
            </a:r>
          </a:p>
        </p:txBody>
      </p:sp>
      <p:sp>
        <p:nvSpPr>
          <p:cNvPr id="14" name="TextBox 13">
            <a:extLst>
              <a:ext uri="{FF2B5EF4-FFF2-40B4-BE49-F238E27FC236}">
                <a16:creationId xmlns:a16="http://schemas.microsoft.com/office/drawing/2014/main" id="{C3F3BCB1-090F-4A91-BE82-B32AB6C14445}"/>
              </a:ext>
            </a:extLst>
          </p:cNvPr>
          <p:cNvSpPr txBox="1"/>
          <p:nvPr/>
        </p:nvSpPr>
        <p:spPr>
          <a:xfrm>
            <a:off x="12580817" y="6722847"/>
            <a:ext cx="2723478" cy="1596014"/>
          </a:xfrm>
          <a:prstGeom prst="rect">
            <a:avLst/>
          </a:prstGeom>
          <a:noFill/>
        </p:spPr>
        <p:txBody>
          <a:bodyPr wrap="square" rtlCol="0">
            <a:spAutoFit/>
          </a:bodyPr>
          <a:lstStyle/>
          <a:p>
            <a:pPr algn="ctr">
              <a:lnSpc>
                <a:spcPct val="120000"/>
              </a:lnSpc>
            </a:pPr>
            <a:r>
              <a:rPr lang="en-US" altLang="ko-KR" sz="2800" dirty="0"/>
              <a:t>CAM-based segmentation</a:t>
            </a:r>
            <a:br>
              <a:rPr lang="en-US" altLang="ko-KR" sz="2800" dirty="0"/>
            </a:br>
            <a:r>
              <a:rPr lang="en-US" altLang="ko-KR" sz="2800" dirty="0"/>
              <a:t>mask</a:t>
            </a:r>
            <a:endParaRPr lang="ko-KR" altLang="en-US" sz="2800" dirty="0"/>
          </a:p>
        </p:txBody>
      </p:sp>
      <p:pic>
        <p:nvPicPr>
          <p:cNvPr id="13" name="그림 12">
            <a:extLst>
              <a:ext uri="{FF2B5EF4-FFF2-40B4-BE49-F238E27FC236}">
                <a16:creationId xmlns:a16="http://schemas.microsoft.com/office/drawing/2014/main" id="{1886B60A-A307-4403-8842-9B7EC4AD2C3A}"/>
              </a:ext>
            </a:extLst>
          </p:cNvPr>
          <p:cNvPicPr>
            <a:picLocks noChangeAspect="1"/>
          </p:cNvPicPr>
          <p:nvPr/>
        </p:nvPicPr>
        <p:blipFill>
          <a:blip r:embed="rId4">
            <a:extLst>
              <a:ext uri="{28A0092B-C50C-407E-A947-70E740481C1C}">
                <a14:useLocalDpi xmlns:a14="http://schemas.microsoft.com/office/drawing/2010/main" val="0"/>
              </a:ext>
            </a:extLst>
          </a:blip>
          <a:srcRect t="431" b="431"/>
          <a:stretch/>
        </p:blipFill>
        <p:spPr>
          <a:xfrm>
            <a:off x="12490035" y="3842847"/>
            <a:ext cx="2905043" cy="2880000"/>
          </a:xfrm>
          <a:prstGeom prst="rect">
            <a:avLst/>
          </a:prstGeom>
        </p:spPr>
      </p:pic>
      <p:pic>
        <p:nvPicPr>
          <p:cNvPr id="16" name="그림 15">
            <a:extLst>
              <a:ext uri="{FF2B5EF4-FFF2-40B4-BE49-F238E27FC236}">
                <a16:creationId xmlns:a16="http://schemas.microsoft.com/office/drawing/2014/main" id="{A41B1263-4838-49B8-987F-14445691236C}"/>
              </a:ext>
            </a:extLst>
          </p:cNvPr>
          <p:cNvPicPr>
            <a:picLocks noChangeAspect="1"/>
          </p:cNvPicPr>
          <p:nvPr/>
        </p:nvPicPr>
        <p:blipFill>
          <a:blip r:embed="rId5">
            <a:extLst>
              <a:ext uri="{28A0092B-C50C-407E-A947-70E740481C1C}">
                <a14:useLocalDpi xmlns:a14="http://schemas.microsoft.com/office/drawing/2010/main" val="0"/>
              </a:ext>
            </a:extLst>
          </a:blip>
          <a:srcRect t="1276" b="1276"/>
          <a:stretch/>
        </p:blipFill>
        <p:spPr>
          <a:xfrm>
            <a:off x="1691192" y="3842847"/>
            <a:ext cx="2955451" cy="2880000"/>
          </a:xfrm>
          <a:prstGeom prst="rect">
            <a:avLst/>
          </a:prstGeom>
        </p:spPr>
      </p:pic>
      <p:sp>
        <p:nvSpPr>
          <p:cNvPr id="17" name="TextBox 16">
            <a:extLst>
              <a:ext uri="{FF2B5EF4-FFF2-40B4-BE49-F238E27FC236}">
                <a16:creationId xmlns:a16="http://schemas.microsoft.com/office/drawing/2014/main" id="{77DB9B23-4432-4339-BFA2-CBDE03ABF039}"/>
              </a:ext>
            </a:extLst>
          </p:cNvPr>
          <p:cNvSpPr txBox="1"/>
          <p:nvPr/>
        </p:nvSpPr>
        <p:spPr>
          <a:xfrm>
            <a:off x="2136422" y="6763669"/>
            <a:ext cx="2064989" cy="561885"/>
          </a:xfrm>
          <a:prstGeom prst="rect">
            <a:avLst/>
          </a:prstGeom>
          <a:noFill/>
        </p:spPr>
        <p:txBody>
          <a:bodyPr wrap="none" rtlCol="0">
            <a:spAutoFit/>
          </a:bodyPr>
          <a:lstStyle/>
          <a:p>
            <a:pPr algn="ctr">
              <a:lnSpc>
                <a:spcPct val="120000"/>
              </a:lnSpc>
            </a:pPr>
            <a:r>
              <a:rPr lang="en-US" altLang="ko-KR" sz="2800" dirty="0"/>
              <a:t>Input image</a:t>
            </a:r>
            <a:endParaRPr lang="ko-KR" altLang="en-US" sz="2800" dirty="0"/>
          </a:p>
        </p:txBody>
      </p:sp>
      <p:sp>
        <p:nvSpPr>
          <p:cNvPr id="22" name="TextBox 21">
            <a:extLst>
              <a:ext uri="{FF2B5EF4-FFF2-40B4-BE49-F238E27FC236}">
                <a16:creationId xmlns:a16="http://schemas.microsoft.com/office/drawing/2014/main" id="{61ABCA4D-8CC6-49E7-A5BE-26758DFF9376}"/>
              </a:ext>
            </a:extLst>
          </p:cNvPr>
          <p:cNvSpPr txBox="1"/>
          <p:nvPr/>
        </p:nvSpPr>
        <p:spPr>
          <a:xfrm>
            <a:off x="7523222" y="6794847"/>
            <a:ext cx="1645002" cy="561885"/>
          </a:xfrm>
          <a:prstGeom prst="rect">
            <a:avLst/>
          </a:prstGeom>
          <a:noFill/>
        </p:spPr>
        <p:txBody>
          <a:bodyPr wrap="none" rtlCol="0">
            <a:spAutoFit/>
          </a:bodyPr>
          <a:lstStyle/>
          <a:p>
            <a:pPr algn="ctr">
              <a:lnSpc>
                <a:spcPct val="120000"/>
              </a:lnSpc>
            </a:pPr>
            <a:r>
              <a:rPr lang="en-US" altLang="ko-KR" sz="2800" dirty="0"/>
              <a:t>Heatmap</a:t>
            </a:r>
            <a:endParaRPr lang="ko-KR" altLang="en-US" sz="2800" dirty="0"/>
          </a:p>
        </p:txBody>
      </p:sp>
      <p:pic>
        <p:nvPicPr>
          <p:cNvPr id="23" name="그림 22">
            <a:extLst>
              <a:ext uri="{FF2B5EF4-FFF2-40B4-BE49-F238E27FC236}">
                <a16:creationId xmlns:a16="http://schemas.microsoft.com/office/drawing/2014/main" id="{34B0A5D7-78B2-4234-A4C7-A5D437981394}"/>
              </a:ext>
            </a:extLst>
          </p:cNvPr>
          <p:cNvPicPr>
            <a:picLocks noChangeAspect="1"/>
          </p:cNvPicPr>
          <p:nvPr/>
        </p:nvPicPr>
        <p:blipFill rotWithShape="1">
          <a:blip r:embed="rId6">
            <a:extLst>
              <a:ext uri="{28A0092B-C50C-407E-A947-70E740481C1C}">
                <a14:useLocalDpi xmlns:a14="http://schemas.microsoft.com/office/drawing/2010/main" val="0"/>
              </a:ext>
            </a:extLst>
          </a:blip>
          <a:srcRect l="16964" t="12148" r="25469" b="11093"/>
          <a:stretch/>
        </p:blipFill>
        <p:spPr>
          <a:xfrm>
            <a:off x="6560258" y="3842847"/>
            <a:ext cx="2880000" cy="2880000"/>
          </a:xfrm>
          <a:prstGeom prst="rect">
            <a:avLst/>
          </a:prstGeom>
        </p:spPr>
      </p:pic>
      <p:pic>
        <p:nvPicPr>
          <p:cNvPr id="24" name="그림 23">
            <a:extLst>
              <a:ext uri="{FF2B5EF4-FFF2-40B4-BE49-F238E27FC236}">
                <a16:creationId xmlns:a16="http://schemas.microsoft.com/office/drawing/2014/main" id="{298EC635-334E-4619-A1A8-BF5F004F7318}"/>
              </a:ext>
            </a:extLst>
          </p:cNvPr>
          <p:cNvPicPr>
            <a:picLocks noChangeAspect="1"/>
          </p:cNvPicPr>
          <p:nvPr/>
        </p:nvPicPr>
        <p:blipFill rotWithShape="1">
          <a:blip r:embed="rId7">
            <a:extLst>
              <a:ext uri="{28A0092B-C50C-407E-A947-70E740481C1C}">
                <a14:useLocalDpi xmlns:a14="http://schemas.microsoft.com/office/drawing/2010/main" val="0"/>
              </a:ext>
            </a:extLst>
          </a:blip>
          <a:srcRect l="76664" t="11681" r="11404" b="9002"/>
          <a:stretch/>
        </p:blipFill>
        <p:spPr>
          <a:xfrm>
            <a:off x="9617464" y="3842847"/>
            <a:ext cx="592066" cy="2952000"/>
          </a:xfrm>
          <a:prstGeom prst="rect">
            <a:avLst/>
          </a:prstGeom>
        </p:spPr>
      </p:pic>
      <p:sp>
        <p:nvSpPr>
          <p:cNvPr id="2" name="화살표: 오른쪽 1">
            <a:extLst>
              <a:ext uri="{FF2B5EF4-FFF2-40B4-BE49-F238E27FC236}">
                <a16:creationId xmlns:a16="http://schemas.microsoft.com/office/drawing/2014/main" id="{1A14C904-2AA0-4283-8F28-112283C35D5E}"/>
              </a:ext>
            </a:extLst>
          </p:cNvPr>
          <p:cNvSpPr/>
          <p:nvPr/>
        </p:nvSpPr>
        <p:spPr>
          <a:xfrm>
            <a:off x="4993930" y="5166804"/>
            <a:ext cx="1207870" cy="497149"/>
          </a:xfrm>
          <a:prstGeom prst="rightArrow">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85E43F26-0611-4CE1-9905-4781F3384EDB}"/>
              </a:ext>
            </a:extLst>
          </p:cNvPr>
          <p:cNvSpPr txBox="1"/>
          <p:nvPr/>
        </p:nvSpPr>
        <p:spPr>
          <a:xfrm>
            <a:off x="5130238" y="4655189"/>
            <a:ext cx="896399" cy="511615"/>
          </a:xfrm>
          <a:prstGeom prst="rect">
            <a:avLst/>
          </a:prstGeom>
          <a:noFill/>
        </p:spPr>
        <p:txBody>
          <a:bodyPr wrap="none" rtlCol="0">
            <a:spAutoFit/>
          </a:bodyPr>
          <a:lstStyle/>
          <a:p>
            <a:pPr>
              <a:lnSpc>
                <a:spcPct val="120000"/>
              </a:lnSpc>
            </a:pPr>
            <a:r>
              <a:rPr lang="en-US" altLang="ko-KR" sz="2500" dirty="0"/>
              <a:t>CAM</a:t>
            </a:r>
            <a:endParaRPr lang="ko-KR" altLang="en-US" sz="2500" dirty="0"/>
          </a:p>
        </p:txBody>
      </p:sp>
      <p:sp>
        <p:nvSpPr>
          <p:cNvPr id="15" name="화살표: 오른쪽 14">
            <a:extLst>
              <a:ext uri="{FF2B5EF4-FFF2-40B4-BE49-F238E27FC236}">
                <a16:creationId xmlns:a16="http://schemas.microsoft.com/office/drawing/2014/main" id="{0AF6D81A-8739-4A58-AE66-6A1796268F70}"/>
              </a:ext>
            </a:extLst>
          </p:cNvPr>
          <p:cNvSpPr/>
          <p:nvPr/>
        </p:nvSpPr>
        <p:spPr>
          <a:xfrm>
            <a:off x="10745549" y="5166804"/>
            <a:ext cx="1207870" cy="497149"/>
          </a:xfrm>
          <a:prstGeom prst="rightArrow">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46A4CFDD-5A71-48E9-A2FA-022CD03C1FD2}"/>
              </a:ext>
            </a:extLst>
          </p:cNvPr>
          <p:cNvSpPr txBox="1"/>
          <p:nvPr/>
        </p:nvSpPr>
        <p:spPr>
          <a:xfrm>
            <a:off x="10466874" y="4655188"/>
            <a:ext cx="1856598" cy="511615"/>
          </a:xfrm>
          <a:prstGeom prst="rect">
            <a:avLst/>
          </a:prstGeom>
          <a:noFill/>
        </p:spPr>
        <p:txBody>
          <a:bodyPr wrap="none" rtlCol="0">
            <a:spAutoFit/>
          </a:bodyPr>
          <a:lstStyle/>
          <a:p>
            <a:pPr>
              <a:lnSpc>
                <a:spcPct val="120000"/>
              </a:lnSpc>
            </a:pPr>
            <a:r>
              <a:rPr lang="en-US" altLang="ko-KR" sz="2500" dirty="0"/>
              <a:t>Binarization</a:t>
            </a:r>
            <a:endParaRPr lang="ko-KR" altLang="en-US" sz="2500" dirty="0"/>
          </a:p>
        </p:txBody>
      </p:sp>
    </p:spTree>
    <p:custDataLst>
      <p:tags r:id="rId1"/>
    </p:custDataLst>
    <p:extLst>
      <p:ext uri="{BB962C8B-B14F-4D97-AF65-F5344CB8AC3E}">
        <p14:creationId xmlns:p14="http://schemas.microsoft.com/office/powerpoint/2010/main" val="3832768040"/>
      </p:ext>
    </p:extLst>
  </p:cSld>
  <p:clrMapOvr>
    <a:masterClrMapping/>
  </p:clrMapOvr>
  <p:transition spd="slow" advTm="1431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childTnLst>
                                </p:cTn>
                              </p:par>
                            </p:childTnLst>
                          </p:cTn>
                        </p:par>
                        <p:par>
                          <p:cTn id="36" fill="hold">
                            <p:stCondLst>
                              <p:cond delay="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2" grpId="0"/>
      <p:bldP spid="2" grpId="0" animBg="1"/>
      <p:bldP spid="3" grpId="0"/>
      <p:bldP spid="15"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u="none" dirty="0">
                <a:latin typeface="Arial" panose="020B0604020202020204" pitchFamily="34" charset="0"/>
                <a:cs typeface="Arial" panose="020B0604020202020204" pitchFamily="34" charset="0"/>
              </a:rPr>
              <a:t>Binarization</a:t>
            </a:r>
            <a:endParaRPr lang="en-GB" b="1" u="none" dirty="0">
              <a:latin typeface="Arial" panose="020B0604020202020204" pitchFamily="34" charset="0"/>
              <a:cs typeface="Arial" panose="020B0604020202020204" pitchFamily="34" charset="0"/>
            </a:endParaRPr>
          </a:p>
        </p:txBody>
      </p:sp>
      <p:sp>
        <p:nvSpPr>
          <p:cNvPr id="28" name="Slide Number Placeholder 7">
            <a:extLst>
              <a:ext uri="{FF2B5EF4-FFF2-40B4-BE49-F238E27FC236}">
                <a16:creationId xmlns:a16="http://schemas.microsoft.com/office/drawing/2014/main" id="{CD862192-5522-F547-94B3-7FC20F8798DC}"/>
              </a:ext>
            </a:extLst>
          </p:cNvPr>
          <p:cNvSpPr>
            <a:spLocks noGrp="1"/>
          </p:cNvSpPr>
          <p:nvPr>
            <p:ph type="sldNum" sz="quarter" idx="4"/>
          </p:nvPr>
        </p:nvSpPr>
        <p:spPr/>
        <p:txBody>
          <a:bodyPr/>
          <a:lstStyle/>
          <a:p>
            <a:fld id="{7AE184E0-0BD4-4705-A12B-9B71DDE63301}" type="slidenum">
              <a:rPr lang="en-GB" smtClean="0">
                <a:latin typeface="Arial" panose="020B0604020202020204" pitchFamily="34" charset="0"/>
                <a:cs typeface="Arial" panose="020B0604020202020204" pitchFamily="34" charset="0"/>
              </a:rPr>
              <a:t>15</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05346D8-D5FE-4877-9377-20D11C394043}"/>
                  </a:ext>
                </a:extLst>
              </p:cNvPr>
              <p:cNvSpPr txBox="1"/>
              <p:nvPr/>
            </p:nvSpPr>
            <p:spPr>
              <a:xfrm>
                <a:off x="1229193" y="1200878"/>
                <a:ext cx="15541621" cy="7541680"/>
              </a:xfrm>
              <a:prstGeom prst="rect">
                <a:avLst/>
              </a:prstGeom>
              <a:noFill/>
            </p:spPr>
            <p:txBody>
              <a:bodyPr wrap="square" rtlCol="0">
                <a:spAutoFit/>
              </a:bodyPr>
              <a:lstStyle/>
              <a:p>
                <a:pPr>
                  <a:lnSpc>
                    <a:spcPct val="120000"/>
                  </a:lnSpc>
                </a:pPr>
                <a:r>
                  <a:rPr lang="en-US" altLang="ko-KR" sz="3200" dirty="0"/>
                  <a:t>Extraction of a </a:t>
                </a:r>
                <a:r>
                  <a:rPr lang="en-US" altLang="ko-KR" sz="3200" b="1" dirty="0"/>
                  <a:t>brain tumor </a:t>
                </a:r>
                <a:r>
                  <a:rPr lang="en-US" altLang="ko-KR" sz="3200" dirty="0"/>
                  <a:t>from the background at a </a:t>
                </a:r>
                <a:r>
                  <a:rPr lang="en-US" altLang="ko-KR" sz="3200" b="1" dirty="0"/>
                  <a:t>threshold value </a:t>
                </a:r>
                <a:r>
                  <a:rPr lang="en-US" altLang="ko-KR" sz="3200" b="1" i="1" dirty="0"/>
                  <a:t>T</a:t>
                </a:r>
              </a:p>
              <a:p>
                <a:pPr>
                  <a:lnSpc>
                    <a:spcPct val="120000"/>
                  </a:lnSpc>
                </a:pPr>
                <a:r>
                  <a:rPr lang="en-US" altLang="ko-KR" sz="3200" dirty="0"/>
                  <a:t>The chosen threshold values are:</a:t>
                </a:r>
              </a:p>
              <a:p>
                <a:pPr marL="1107384" lvl="1" indent="-457200">
                  <a:lnSpc>
                    <a:spcPct val="120000"/>
                  </a:lnSpc>
                  <a:buFont typeface="Arial" panose="020B0604020202020204" pitchFamily="34" charset="0"/>
                  <a:buChar char="•"/>
                </a:pPr>
                <a:r>
                  <a:rPr lang="en-US" altLang="ko-KR" sz="3200" dirty="0"/>
                  <a:t>200</a:t>
                </a:r>
              </a:p>
              <a:p>
                <a:pPr marL="1107384" lvl="1" indent="-457200">
                  <a:lnSpc>
                    <a:spcPct val="120000"/>
                  </a:lnSpc>
                  <a:buFont typeface="Arial" panose="020B0604020202020204" pitchFamily="34" charset="0"/>
                  <a:buChar char="•"/>
                </a:pPr>
                <a:r>
                  <a:rPr lang="en-US" altLang="ko-KR" sz="3200" dirty="0"/>
                  <a:t>225</a:t>
                </a:r>
              </a:p>
              <a:p>
                <a:pPr marL="1107384" lvl="1" indent="-457200">
                  <a:lnSpc>
                    <a:spcPct val="120000"/>
                  </a:lnSpc>
                  <a:buFont typeface="Arial" panose="020B0604020202020204" pitchFamily="34" charset="0"/>
                  <a:buChar char="•"/>
                </a:pPr>
                <a:r>
                  <a:rPr lang="en-US" altLang="ko-KR" sz="3200" dirty="0"/>
                  <a:t>90</a:t>
                </a:r>
                <a:r>
                  <a:rPr lang="en-US" altLang="ko-KR" sz="3200" baseline="30000" dirty="0"/>
                  <a:t>th</a:t>
                </a:r>
                <a:r>
                  <a:rPr lang="en-US" altLang="ko-KR" sz="3200" dirty="0"/>
                  <a:t> percentile (Q90)</a:t>
                </a:r>
              </a:p>
              <a:p>
                <a:pPr marL="1107384" lvl="1" indent="-457200">
                  <a:lnSpc>
                    <a:spcPct val="120000"/>
                  </a:lnSpc>
                  <a:buFont typeface="Arial" panose="020B0604020202020204" pitchFamily="34" charset="0"/>
                  <a:buChar char="•"/>
                </a:pPr>
                <a:r>
                  <a:rPr lang="en-US" altLang="ko-KR" sz="3200" dirty="0"/>
                  <a:t>95</a:t>
                </a:r>
                <a:r>
                  <a:rPr lang="en-US" altLang="ko-KR" sz="3200" baseline="30000" dirty="0"/>
                  <a:t>th</a:t>
                </a:r>
                <a:r>
                  <a:rPr lang="en-US" altLang="ko-KR" sz="3200" dirty="0"/>
                  <a:t> percentile (Q95)</a:t>
                </a:r>
              </a:p>
              <a:p>
                <a:pPr marL="1107384" lvl="1" indent="-457200">
                  <a:lnSpc>
                    <a:spcPct val="120000"/>
                  </a:lnSpc>
                  <a:buFont typeface="Arial" panose="020B0604020202020204" pitchFamily="34" charset="0"/>
                  <a:buChar char="•"/>
                </a:pPr>
                <a:r>
                  <a:rPr lang="en-US" altLang="ko-KR" sz="3200" dirty="0"/>
                  <a:t>Otsu</a:t>
                </a:r>
              </a:p>
              <a:p>
                <a:pPr>
                  <a:lnSpc>
                    <a:spcPct val="120000"/>
                  </a:lnSpc>
                </a:pPr>
                <a:r>
                  <a:rPr lang="en-US" altLang="ko-KR" sz="3200" b="1" dirty="0"/>
                  <a:t>Binary segmentation mask </a:t>
                </a:r>
                <a14:m>
                  <m:oMath xmlns:m="http://schemas.openxmlformats.org/officeDocument/2006/math">
                    <m:r>
                      <a:rPr lang="en-US" altLang="ko-KR" sz="3200" b="0" i="1" smtClean="0">
                        <a:latin typeface="Cambria Math" panose="02040503050406030204" pitchFamily="18" charset="0"/>
                      </a:rPr>
                      <m:t>𝑀</m:t>
                    </m:r>
                    <m:r>
                      <a:rPr lang="en-US" altLang="ko-KR" sz="3200" b="0" i="1" smtClean="0">
                        <a:latin typeface="Cambria Math" panose="02040503050406030204" pitchFamily="18" charset="0"/>
                        <a:ea typeface="Cambria Math" panose="02040503050406030204" pitchFamily="18" charset="0"/>
                      </a:rPr>
                      <m:t>∈</m:t>
                    </m:r>
                    <m:sSup>
                      <m:sSupPr>
                        <m:ctrlPr>
                          <a:rPr lang="en-US" altLang="ko-KR" sz="3200" b="0" i="1" smtClean="0">
                            <a:latin typeface="Cambria Math" panose="02040503050406030204" pitchFamily="18" charset="0"/>
                            <a:ea typeface="Cambria Math" panose="02040503050406030204" pitchFamily="18" charset="0"/>
                          </a:rPr>
                        </m:ctrlPr>
                      </m:sSupPr>
                      <m:e>
                        <m:r>
                          <a:rPr lang="en-US" altLang="ko-KR" sz="3200" b="0" i="1" smtClean="0">
                            <a:latin typeface="Cambria Math" panose="02040503050406030204" pitchFamily="18" charset="0"/>
                            <a:ea typeface="Cambria Math" panose="02040503050406030204" pitchFamily="18" charset="0"/>
                          </a:rPr>
                          <m:t>𝑅</m:t>
                        </m:r>
                      </m:e>
                      <m:sup>
                        <m:r>
                          <a:rPr lang="en-US" altLang="ko-KR" sz="3200" b="0" i="1" smtClean="0">
                            <a:latin typeface="Cambria Math" panose="02040503050406030204" pitchFamily="18" charset="0"/>
                            <a:ea typeface="Cambria Math" panose="02040503050406030204" pitchFamily="18" charset="0"/>
                          </a:rPr>
                          <m:t>𝑤</m:t>
                        </m:r>
                        <m:r>
                          <a:rPr lang="en-US" altLang="ko-KR" sz="3200" b="0" i="1" smtClean="0">
                            <a:latin typeface="Cambria Math" panose="02040503050406030204" pitchFamily="18" charset="0"/>
                            <a:ea typeface="Cambria Math" panose="02040503050406030204" pitchFamily="18" charset="0"/>
                          </a:rPr>
                          <m:t>×</m:t>
                        </m:r>
                        <m:r>
                          <a:rPr lang="en-US" altLang="ko-KR" sz="3200" b="0" i="1" smtClean="0">
                            <a:latin typeface="Cambria Math" panose="02040503050406030204" pitchFamily="18" charset="0"/>
                            <a:ea typeface="Cambria Math" panose="02040503050406030204" pitchFamily="18" charset="0"/>
                          </a:rPr>
                          <m:t>h</m:t>
                        </m:r>
                      </m:sup>
                    </m:sSup>
                  </m:oMath>
                </a14:m>
                <a:r>
                  <a:rPr lang="en-US" altLang="ko-KR" sz="3200" dirty="0"/>
                  <a:t> is obtained as a result</a:t>
                </a:r>
              </a:p>
              <a:p>
                <a:pPr>
                  <a:lnSpc>
                    <a:spcPct val="120000"/>
                  </a:lnSpc>
                </a:pPr>
                <a:r>
                  <a:rPr lang="en-US" altLang="ko-KR" sz="3200" dirty="0"/>
                  <a:t>Pixel values range from 0 (black) to 255 (white)</a:t>
                </a:r>
                <a:endParaRPr lang="en-US" altLang="ko-KR" sz="2800" dirty="0"/>
              </a:p>
              <a:p>
                <a:pPr>
                  <a:lnSpc>
                    <a:spcPct val="120000"/>
                  </a:lnSpc>
                </a:pPr>
                <a14:m>
                  <m:oMathPara xmlns:m="http://schemas.openxmlformats.org/officeDocument/2006/math">
                    <m:oMathParaPr>
                      <m:jc m:val="centerGroup"/>
                    </m:oMathParaPr>
                    <m:oMath xmlns:m="http://schemas.openxmlformats.org/officeDocument/2006/math">
                      <m:sSub>
                        <m:sSubPr>
                          <m:ctrlPr>
                            <a:rPr lang="en-US" altLang="ko-KR" sz="2800" i="1" smtClean="0">
                              <a:latin typeface="Cambria Math" panose="02040503050406030204" pitchFamily="18" charset="0"/>
                            </a:rPr>
                          </m:ctrlPr>
                        </m:sSubPr>
                        <m:e>
                          <m:r>
                            <a:rPr lang="en-US" altLang="ko-KR" sz="2800" b="0" i="1" smtClean="0">
                              <a:latin typeface="Cambria Math" panose="02040503050406030204" pitchFamily="18" charset="0"/>
                            </a:rPr>
                            <m:t>𝑀</m:t>
                          </m:r>
                        </m:e>
                        <m:sub>
                          <m:r>
                            <a:rPr lang="en-US" altLang="ko-KR" sz="2800" b="0" i="1" smtClean="0">
                              <a:latin typeface="Cambria Math" panose="02040503050406030204" pitchFamily="18" charset="0"/>
                            </a:rPr>
                            <m:t>𝑖𝑗</m:t>
                          </m:r>
                        </m:sub>
                      </m:sSub>
                      <m:r>
                        <a:rPr lang="en-US" altLang="ko-KR" sz="2800" b="0" i="1" smtClean="0">
                          <a:latin typeface="Cambria Math" panose="02040503050406030204" pitchFamily="18" charset="0"/>
                        </a:rPr>
                        <m:t>=</m:t>
                      </m:r>
                      <m:d>
                        <m:dPr>
                          <m:begChr m:val="{"/>
                          <m:endChr m:val=""/>
                          <m:ctrlPr>
                            <a:rPr lang="en-US" altLang="ko-KR" sz="2800" b="0" i="1" smtClean="0">
                              <a:latin typeface="Cambria Math" panose="02040503050406030204" pitchFamily="18" charset="0"/>
                            </a:rPr>
                          </m:ctrlPr>
                        </m:dPr>
                        <m:e>
                          <m:eqArr>
                            <m:eqArrPr>
                              <m:ctrlPr>
                                <a:rPr lang="en-US" altLang="ko-KR" sz="2800" b="0" i="1" smtClean="0">
                                  <a:latin typeface="Cambria Math" panose="02040503050406030204" pitchFamily="18" charset="0"/>
                                </a:rPr>
                              </m:ctrlPr>
                            </m:eqArrPr>
                            <m:e>
                              <m:r>
                                <a:rPr lang="en-US" altLang="ko-KR" sz="2800" b="0" i="1" smtClean="0">
                                  <a:latin typeface="Cambria Math" panose="02040503050406030204" pitchFamily="18" charset="0"/>
                                </a:rPr>
                                <m:t>255,  </m:t>
                              </m:r>
                              <m:r>
                                <a:rPr lang="en-US" altLang="ko-KR" sz="2800" b="0" i="1" smtClean="0">
                                  <a:latin typeface="Cambria Math" panose="02040503050406030204" pitchFamily="18" charset="0"/>
                                </a:rPr>
                                <m:t>𝑖𝑓</m:t>
                              </m:r>
                              <m:r>
                                <a:rPr lang="en-US" altLang="ko-KR" sz="2800" b="0" i="1" smtClean="0">
                                  <a:latin typeface="Cambria Math" panose="02040503050406030204" pitchFamily="18" charset="0"/>
                                </a:rPr>
                                <m:t> </m:t>
                              </m:r>
                              <m:sSubSup>
                                <m:sSubSupPr>
                                  <m:ctrlPr>
                                    <a:rPr lang="en-US" altLang="ko-KR" sz="2800" b="0" i="1" smtClean="0">
                                      <a:latin typeface="Cambria Math" panose="02040503050406030204" pitchFamily="18" charset="0"/>
                                    </a:rPr>
                                  </m:ctrlPr>
                                </m:sSubSupPr>
                                <m:e>
                                  <m:r>
                                    <a:rPr lang="en-US" altLang="ko-KR" sz="2800" b="0" i="1" smtClean="0">
                                      <a:latin typeface="Cambria Math" panose="02040503050406030204" pitchFamily="18" charset="0"/>
                                    </a:rPr>
                                    <m:t>𝐻</m:t>
                                  </m:r>
                                </m:e>
                                <m:sub>
                                  <m:r>
                                    <a:rPr lang="en-US" altLang="ko-KR" sz="2800" b="0" i="1" smtClean="0">
                                      <a:latin typeface="Cambria Math" panose="02040503050406030204" pitchFamily="18" charset="0"/>
                                    </a:rPr>
                                    <m:t>𝑖𝑗</m:t>
                                  </m:r>
                                </m:sub>
                                <m:sup>
                                  <m:r>
                                    <a:rPr lang="en-US" altLang="ko-KR" sz="2800" b="0" i="1" smtClean="0">
                                      <a:latin typeface="Cambria Math" panose="02040503050406030204" pitchFamily="18" charset="0"/>
                                    </a:rPr>
                                    <m:t>(</m:t>
                                  </m:r>
                                  <m:r>
                                    <a:rPr lang="en-US" altLang="ko-KR" sz="2800" b="0" i="1" smtClean="0">
                                      <a:latin typeface="Cambria Math" panose="02040503050406030204" pitchFamily="18" charset="0"/>
                                    </a:rPr>
                                    <m:t>𝑐</m:t>
                                  </m:r>
                                  <m:r>
                                    <a:rPr lang="en-US" altLang="ko-KR" sz="2800" b="0" i="1" smtClean="0">
                                      <a:latin typeface="Cambria Math" panose="02040503050406030204" pitchFamily="18" charset="0"/>
                                    </a:rPr>
                                    <m:t>)</m:t>
                                  </m:r>
                                </m:sup>
                              </m:sSubSup>
                              <m:r>
                                <a:rPr lang="en-US" altLang="ko-KR" sz="2800" b="0" i="1" smtClean="0">
                                  <a:latin typeface="Cambria Math" panose="02040503050406030204" pitchFamily="18" charset="0"/>
                                </a:rPr>
                                <m:t>&gt;</m:t>
                              </m:r>
                              <m:r>
                                <a:rPr lang="en-US" altLang="ko-KR" sz="2800" b="0" i="1" smtClean="0">
                                  <a:latin typeface="Cambria Math" panose="02040503050406030204" pitchFamily="18" charset="0"/>
                                </a:rPr>
                                <m:t>𝑇</m:t>
                              </m:r>
                            </m:e>
                            <m:e>
                              <m:r>
                                <a:rPr lang="en-US" altLang="ko-KR" sz="2800" b="0" i="1" smtClean="0">
                                  <a:latin typeface="Cambria Math" panose="02040503050406030204" pitchFamily="18" charset="0"/>
                                </a:rPr>
                                <m:t>0,       </m:t>
                              </m:r>
                              <m:r>
                                <a:rPr lang="en-US" altLang="ko-KR" sz="2800" b="0" i="1" smtClean="0">
                                  <a:latin typeface="Cambria Math" panose="02040503050406030204" pitchFamily="18" charset="0"/>
                                </a:rPr>
                                <m:t>𝑖𝑓</m:t>
                              </m:r>
                              <m:r>
                                <a:rPr lang="en-US" altLang="ko-KR" sz="2800" b="0" i="1" smtClean="0">
                                  <a:latin typeface="Cambria Math" panose="02040503050406030204" pitchFamily="18" charset="0"/>
                                </a:rPr>
                                <m:t> </m:t>
                              </m:r>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𝐻</m:t>
                                  </m:r>
                                </m:e>
                                <m:sub>
                                  <m:r>
                                    <a:rPr lang="en-US" altLang="ko-KR" sz="2800" i="1">
                                      <a:latin typeface="Cambria Math" panose="02040503050406030204" pitchFamily="18" charset="0"/>
                                    </a:rPr>
                                    <m:t>𝑖𝑗</m:t>
                                  </m:r>
                                </m:sub>
                                <m:sup>
                                  <m:r>
                                    <a:rPr lang="en-US" altLang="ko-KR" sz="2800" i="1">
                                      <a:latin typeface="Cambria Math" panose="02040503050406030204" pitchFamily="18" charset="0"/>
                                    </a:rPr>
                                    <m:t>(</m:t>
                                  </m:r>
                                  <m:r>
                                    <a:rPr lang="en-US" altLang="ko-KR" sz="2800" i="1">
                                      <a:latin typeface="Cambria Math" panose="02040503050406030204" pitchFamily="18" charset="0"/>
                                    </a:rPr>
                                    <m:t>𝑐</m:t>
                                  </m:r>
                                  <m:r>
                                    <a:rPr lang="en-US" altLang="ko-KR" sz="2800" i="1">
                                      <a:latin typeface="Cambria Math" panose="02040503050406030204" pitchFamily="18" charset="0"/>
                                    </a:rPr>
                                    <m:t>)</m:t>
                                  </m:r>
                                </m:sup>
                              </m:sSubSup>
                              <m:r>
                                <a:rPr lang="en-US" altLang="ko-KR" sz="2800" i="1" smtClean="0">
                                  <a:latin typeface="Cambria Math" panose="02040503050406030204" pitchFamily="18" charset="0"/>
                                  <a:ea typeface="Cambria Math" panose="02040503050406030204" pitchFamily="18" charset="0"/>
                                </a:rPr>
                                <m:t>≤</m:t>
                              </m:r>
                              <m:r>
                                <a:rPr lang="en-US" altLang="ko-KR" sz="2800" i="1">
                                  <a:latin typeface="Cambria Math" panose="02040503050406030204" pitchFamily="18" charset="0"/>
                                </a:rPr>
                                <m:t>𝑇</m:t>
                              </m:r>
                            </m:e>
                          </m:eqArr>
                        </m:e>
                      </m:d>
                      <m:r>
                        <a:rPr lang="en-US" altLang="ko-KR" sz="2800" b="0" i="0" smtClean="0">
                          <a:latin typeface="Cambria Math" panose="02040503050406030204" pitchFamily="18" charset="0"/>
                        </a:rPr>
                        <m:t>, </m:t>
                      </m:r>
                      <m:r>
                        <m:rPr>
                          <m:sty m:val="p"/>
                        </m:rPr>
                        <a:rPr lang="en-US" altLang="ko-KR" sz="2800" b="0" i="0" smtClean="0">
                          <a:latin typeface="Cambria Math" panose="02040503050406030204" pitchFamily="18" charset="0"/>
                        </a:rPr>
                        <m:t>i</m:t>
                      </m:r>
                      <m:r>
                        <a:rPr lang="en-US" altLang="ko-KR" sz="2800" b="0" i="0" smtClean="0">
                          <a:latin typeface="Cambria Math" panose="02040503050406030204" pitchFamily="18" charset="0"/>
                        </a:rPr>
                        <m:t>=1,…,</m:t>
                      </m:r>
                      <m:r>
                        <m:rPr>
                          <m:sty m:val="p"/>
                        </m:rPr>
                        <a:rPr lang="en-US" altLang="ko-KR" sz="2800" b="0" i="0" smtClean="0">
                          <a:latin typeface="Cambria Math" panose="02040503050406030204" pitchFamily="18" charset="0"/>
                        </a:rPr>
                        <m:t>w</m:t>
                      </m:r>
                      <m:r>
                        <a:rPr lang="en-US" altLang="ko-KR" sz="2800" b="0" i="0" smtClean="0">
                          <a:latin typeface="Cambria Math" panose="02040503050406030204" pitchFamily="18" charset="0"/>
                        </a:rPr>
                        <m:t>;</m:t>
                      </m:r>
                      <m:r>
                        <m:rPr>
                          <m:sty m:val="p"/>
                        </m:rPr>
                        <a:rPr lang="en-US" altLang="ko-KR" sz="2800" b="0" i="0" smtClean="0">
                          <a:latin typeface="Cambria Math" panose="02040503050406030204" pitchFamily="18" charset="0"/>
                        </a:rPr>
                        <m:t>j</m:t>
                      </m:r>
                      <m:r>
                        <a:rPr lang="en-US" altLang="ko-KR" sz="2800" b="0" i="0" smtClean="0">
                          <a:latin typeface="Cambria Math" panose="02040503050406030204" pitchFamily="18" charset="0"/>
                        </a:rPr>
                        <m:t>=1,…,</m:t>
                      </m:r>
                      <m:r>
                        <m:rPr>
                          <m:sty m:val="p"/>
                        </m:rPr>
                        <a:rPr lang="en-US" altLang="ko-KR" sz="2800" b="0" i="0" smtClean="0">
                          <a:latin typeface="Cambria Math" panose="02040503050406030204" pitchFamily="18" charset="0"/>
                        </a:rPr>
                        <m:t>h</m:t>
                      </m:r>
                    </m:oMath>
                  </m:oMathPara>
                </a14:m>
                <a:endParaRPr lang="en-US" altLang="ko-KR" sz="2800" dirty="0"/>
              </a:p>
              <a:p>
                <a:pPr>
                  <a:lnSpc>
                    <a:spcPct val="120000"/>
                  </a:lnSpc>
                </a:pPr>
                <a:endParaRPr lang="en-US" altLang="ko-KR" sz="2800" dirty="0"/>
              </a:p>
            </p:txBody>
          </p:sp>
        </mc:Choice>
        <mc:Fallback xmlns="">
          <p:sp>
            <p:nvSpPr>
              <p:cNvPr id="5" name="TextBox 4">
                <a:extLst>
                  <a:ext uri="{FF2B5EF4-FFF2-40B4-BE49-F238E27FC236}">
                    <a16:creationId xmlns:a16="http://schemas.microsoft.com/office/drawing/2014/main" xmlns:a14="http://schemas.microsoft.com/office/drawing/2010/main" xmlns="" id="{405346D8-D5FE-4877-9377-20D11C394043}"/>
                  </a:ext>
                </a:extLst>
              </p:cNvPr>
              <p:cNvSpPr txBox="1">
                <a:spLocks noRot="1" noChangeAspect="1" noMove="1" noResize="1" noEditPoints="1" noAdjustHandles="1" noChangeArrowheads="1" noChangeShapeType="1" noTextEdit="1"/>
              </p:cNvSpPr>
              <p:nvPr/>
            </p:nvSpPr>
            <p:spPr>
              <a:xfrm>
                <a:off x="1229193" y="1200878"/>
                <a:ext cx="15541621" cy="7541680"/>
              </a:xfrm>
              <a:prstGeom prst="rect">
                <a:avLst/>
              </a:prstGeom>
              <a:blipFill rotWithShape="0">
                <a:blip r:embed="rId4"/>
                <a:stretch>
                  <a:fillRect l="-1020" t="-48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995064191"/>
      </p:ext>
    </p:extLst>
  </p:cSld>
  <p:clrMapOvr>
    <a:masterClrMapping/>
  </p:clrMapOvr>
  <p:transition spd="slow" advTm="1431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500"/>
                                        <p:tgtEl>
                                          <p:spTgt spid="5">
                                            <p:txEl>
                                              <p:pRg st="8" end="8"/>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8" y="136025"/>
            <a:ext cx="15705282" cy="863693"/>
          </a:xfrm>
        </p:spPr>
        <p:txBody>
          <a:bodyPr/>
          <a:lstStyle/>
          <a:p>
            <a:r>
              <a:rPr lang="en-US" b="1" u="none" dirty="0">
                <a:latin typeface="Arial" panose="020B0604020202020204" pitchFamily="34" charset="0"/>
                <a:cs typeface="Arial" panose="020B0604020202020204" pitchFamily="34" charset="0"/>
              </a:rPr>
              <a:t>I</a:t>
            </a:r>
            <a:r>
              <a:rPr lang="en-US" b="1" u="none" cap="none" dirty="0">
                <a:latin typeface="Arial" panose="020B0604020202020204" pitchFamily="34" charset="0"/>
                <a:cs typeface="Arial" panose="020B0604020202020204" pitchFamily="34" charset="0"/>
              </a:rPr>
              <a:t>ntersection-over</a:t>
            </a:r>
            <a:r>
              <a:rPr lang="en-US" b="1" u="none" dirty="0">
                <a:latin typeface="Arial" panose="020B0604020202020204" pitchFamily="34" charset="0"/>
                <a:cs typeface="Arial" panose="020B0604020202020204" pitchFamily="34" charset="0"/>
              </a:rPr>
              <a:t>-u</a:t>
            </a:r>
            <a:r>
              <a:rPr lang="en-US" b="1" u="none" cap="none" dirty="0">
                <a:latin typeface="Arial" panose="020B0604020202020204" pitchFamily="34" charset="0"/>
                <a:cs typeface="Arial" panose="020B0604020202020204" pitchFamily="34" charset="0"/>
              </a:rPr>
              <a:t>nion (</a:t>
            </a:r>
            <a:r>
              <a:rPr lang="en-US" b="1" u="none" dirty="0" err="1">
                <a:latin typeface="Arial" panose="020B0604020202020204" pitchFamily="34" charset="0"/>
                <a:cs typeface="Arial" panose="020B0604020202020204" pitchFamily="34" charset="0"/>
              </a:rPr>
              <a:t>I</a:t>
            </a:r>
            <a:r>
              <a:rPr lang="en-US" b="1" u="none" cap="none" dirty="0" err="1">
                <a:latin typeface="Arial" panose="020B0604020202020204" pitchFamily="34" charset="0"/>
                <a:cs typeface="Arial" panose="020B0604020202020204" pitchFamily="34" charset="0"/>
              </a:rPr>
              <a:t>o</a:t>
            </a:r>
            <a:r>
              <a:rPr lang="en-US" b="1" u="none" dirty="0" err="1">
                <a:latin typeface="Arial" panose="020B0604020202020204" pitchFamily="34" charset="0"/>
                <a:cs typeface="Arial" panose="020B0604020202020204" pitchFamily="34" charset="0"/>
              </a:rPr>
              <a:t>U</a:t>
            </a:r>
            <a:r>
              <a:rPr lang="en-US" b="1" u="none" dirty="0">
                <a:latin typeface="Arial" panose="020B0604020202020204" pitchFamily="34" charset="0"/>
                <a:cs typeface="Arial" panose="020B0604020202020204" pitchFamily="34" charset="0"/>
              </a:rPr>
              <a:t>)</a:t>
            </a:r>
            <a:endParaRPr lang="en-GB" b="1" u="none" dirty="0">
              <a:latin typeface="Arial" panose="020B0604020202020204" pitchFamily="34" charset="0"/>
              <a:cs typeface="Arial" panose="020B0604020202020204" pitchFamily="34" charset="0"/>
            </a:endParaRPr>
          </a:p>
        </p:txBody>
      </p:sp>
      <p:sp>
        <p:nvSpPr>
          <p:cNvPr id="28" name="Slide Number Placeholder 7">
            <a:extLst>
              <a:ext uri="{FF2B5EF4-FFF2-40B4-BE49-F238E27FC236}">
                <a16:creationId xmlns:a16="http://schemas.microsoft.com/office/drawing/2014/main" id="{CD862192-5522-F547-94B3-7FC20F8798DC}"/>
              </a:ext>
            </a:extLst>
          </p:cNvPr>
          <p:cNvSpPr>
            <a:spLocks noGrp="1"/>
          </p:cNvSpPr>
          <p:nvPr>
            <p:ph type="sldNum" sz="quarter" idx="12"/>
          </p:nvPr>
        </p:nvSpPr>
        <p:spPr>
          <a:xfrm>
            <a:off x="15590520" y="8948703"/>
            <a:ext cx="921880" cy="519289"/>
          </a:xfrm>
        </p:spPr>
        <p:txBody>
          <a:bodyPr/>
          <a:lstStyle/>
          <a:p>
            <a:fld id="{7AE184E0-0BD4-4705-A12B-9B71DDE63301}" type="slidenum">
              <a:rPr lang="en-GB" smtClean="0">
                <a:latin typeface="Arial" panose="020B0604020202020204" pitchFamily="34" charset="0"/>
                <a:cs typeface="Arial" panose="020B0604020202020204" pitchFamily="34" charset="0"/>
              </a:rPr>
              <a:t>16</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8" name="Rectangle 10">
            <a:extLst>
              <a:ext uri="{FF2B5EF4-FFF2-40B4-BE49-F238E27FC236}">
                <a16:creationId xmlns:a16="http://schemas.microsoft.com/office/drawing/2014/main" id="{EF092039-2513-44EC-96F0-B2206C520F84}"/>
              </a:ext>
            </a:extLst>
          </p:cNvPr>
          <p:cNvSpPr/>
          <p:nvPr/>
        </p:nvSpPr>
        <p:spPr>
          <a:xfrm>
            <a:off x="1173998" y="999718"/>
            <a:ext cx="15083724" cy="628955"/>
          </a:xfrm>
          <a:prstGeom prst="rect">
            <a:avLst/>
          </a:prstGeom>
        </p:spPr>
        <p:txBody>
          <a:bodyPr wrap="square">
            <a:spAutoFit/>
          </a:bodyPr>
          <a:lstStyle/>
          <a:p>
            <a:pPr algn="just">
              <a:lnSpc>
                <a:spcPct val="120000"/>
              </a:lnSpc>
            </a:pPr>
            <a:r>
              <a:rPr lang="en-US" altLang="ko-KR" sz="3200" dirty="0"/>
              <a:t>Measures how much a segmentation mask </a:t>
            </a:r>
            <a:r>
              <a:rPr lang="en-US" altLang="ko-KR" sz="3200" b="1" dirty="0"/>
              <a:t>matches </a:t>
            </a:r>
            <a:r>
              <a:rPr lang="en-US" altLang="ko-KR" sz="3200" dirty="0"/>
              <a:t>with the ground truth</a:t>
            </a:r>
          </a:p>
        </p:txBody>
      </p:sp>
      <p:sp>
        <p:nvSpPr>
          <p:cNvPr id="10" name="TextBox 9">
            <a:extLst>
              <a:ext uri="{FF2B5EF4-FFF2-40B4-BE49-F238E27FC236}">
                <a16:creationId xmlns:a16="http://schemas.microsoft.com/office/drawing/2014/main" id="{253F7AF7-7D8E-41E1-A369-C1AB0E8D4756}"/>
              </a:ext>
            </a:extLst>
          </p:cNvPr>
          <p:cNvSpPr txBox="1"/>
          <p:nvPr/>
        </p:nvSpPr>
        <p:spPr>
          <a:xfrm>
            <a:off x="3044652" y="5533784"/>
            <a:ext cx="3282902" cy="973280"/>
          </a:xfrm>
          <a:prstGeom prst="rect">
            <a:avLst/>
          </a:prstGeom>
          <a:noFill/>
          <a:ln>
            <a:noFill/>
          </a:ln>
        </p:spPr>
        <p:txBody>
          <a:bodyPr wrap="square" rtlCol="0">
            <a:spAutoFit/>
          </a:bodyPr>
          <a:lstStyle/>
          <a:p>
            <a:pPr algn="ctr">
              <a:lnSpc>
                <a:spcPct val="120000"/>
              </a:lnSpc>
            </a:pPr>
            <a:r>
              <a:rPr lang="en-US" altLang="ko-KR" sz="2500" dirty="0"/>
              <a:t>CAM-based segmentation mask</a:t>
            </a:r>
            <a:endParaRPr lang="ko-KR" altLang="en-US" sz="2500" dirty="0"/>
          </a:p>
        </p:txBody>
      </p:sp>
      <p:sp>
        <p:nvSpPr>
          <p:cNvPr id="11" name="TextBox 10">
            <a:extLst>
              <a:ext uri="{FF2B5EF4-FFF2-40B4-BE49-F238E27FC236}">
                <a16:creationId xmlns:a16="http://schemas.microsoft.com/office/drawing/2014/main" id="{4D9D2C75-1875-4365-9037-BC29A91CCEA8}"/>
              </a:ext>
            </a:extLst>
          </p:cNvPr>
          <p:cNvSpPr txBox="1"/>
          <p:nvPr/>
        </p:nvSpPr>
        <p:spPr>
          <a:xfrm>
            <a:off x="11078567" y="5477453"/>
            <a:ext cx="2748996" cy="511615"/>
          </a:xfrm>
          <a:prstGeom prst="rect">
            <a:avLst/>
          </a:prstGeom>
          <a:noFill/>
          <a:ln>
            <a:noFill/>
          </a:ln>
        </p:spPr>
        <p:txBody>
          <a:bodyPr wrap="square" rtlCol="0">
            <a:spAutoFit/>
          </a:bodyPr>
          <a:lstStyle/>
          <a:p>
            <a:pPr algn="ctr">
              <a:lnSpc>
                <a:spcPct val="120000"/>
              </a:lnSpc>
            </a:pPr>
            <a:r>
              <a:rPr lang="en-US" altLang="ko-KR" sz="2500" dirty="0"/>
              <a:t>Ground truth</a:t>
            </a:r>
            <a:endParaRPr lang="ko-KR" altLang="en-US" sz="2500" dirty="0"/>
          </a:p>
        </p:txBody>
      </p:sp>
      <p:sp>
        <p:nvSpPr>
          <p:cNvPr id="18" name="TextBox 17">
            <a:extLst>
              <a:ext uri="{FF2B5EF4-FFF2-40B4-BE49-F238E27FC236}">
                <a16:creationId xmlns:a16="http://schemas.microsoft.com/office/drawing/2014/main" id="{96C9CD53-7289-40F8-AEC1-74095A75292F}"/>
              </a:ext>
            </a:extLst>
          </p:cNvPr>
          <p:cNvSpPr txBox="1"/>
          <p:nvPr/>
        </p:nvSpPr>
        <p:spPr>
          <a:xfrm>
            <a:off x="7075598" y="5542516"/>
            <a:ext cx="3014815" cy="511615"/>
          </a:xfrm>
          <a:prstGeom prst="rect">
            <a:avLst/>
          </a:prstGeom>
          <a:noFill/>
          <a:ln>
            <a:noFill/>
          </a:ln>
        </p:spPr>
        <p:txBody>
          <a:bodyPr wrap="square" rtlCol="0">
            <a:spAutoFit/>
          </a:bodyPr>
          <a:lstStyle/>
          <a:p>
            <a:pPr algn="ctr">
              <a:lnSpc>
                <a:spcPct val="120000"/>
              </a:lnSpc>
            </a:pPr>
            <a:r>
              <a:rPr lang="en-US" altLang="ko-KR" sz="2500" dirty="0"/>
              <a:t>Overlap</a:t>
            </a:r>
            <a:endParaRPr lang="ko-KR" altLang="en-US" sz="2500"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A874391-452B-49FB-A9ED-A900DBAAE2F5}"/>
                  </a:ext>
                </a:extLst>
              </p:cNvPr>
              <p:cNvSpPr txBox="1"/>
              <p:nvPr/>
            </p:nvSpPr>
            <p:spPr>
              <a:xfrm>
                <a:off x="4247355" y="6722449"/>
                <a:ext cx="8671300"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l-BE" altLang="ko-KR" i="1" smtClean="0">
                          <a:latin typeface="Cambria Math" panose="02040503050406030204" pitchFamily="18" charset="0"/>
                        </a:rPr>
                        <m:t>𝐼𝑜𝑈</m:t>
                      </m:r>
                      <m:r>
                        <a:rPr lang="nl-BE" altLang="ko-KR" i="1" smtClean="0">
                          <a:latin typeface="Cambria Math" panose="02040503050406030204" pitchFamily="18" charset="0"/>
                        </a:rPr>
                        <m:t>=</m:t>
                      </m:r>
                      <m:f>
                        <m:fPr>
                          <m:ctrlPr>
                            <a:rPr lang="ko-KR" altLang="ko-KR" i="1">
                              <a:latin typeface="Cambria Math" panose="02040503050406030204" pitchFamily="18" charset="0"/>
                            </a:rPr>
                          </m:ctrlPr>
                        </m:fPr>
                        <m:num>
                          <m:r>
                            <a:rPr lang="nl-BE" altLang="ko-KR" i="1">
                              <a:latin typeface="Cambria Math" panose="02040503050406030204" pitchFamily="18" charset="0"/>
                            </a:rPr>
                            <m:t>𝐴𝑟𝑒𝑎</m:t>
                          </m:r>
                          <m:r>
                            <a:rPr lang="nl-BE" altLang="ko-KR" i="1">
                              <a:latin typeface="Cambria Math" panose="02040503050406030204" pitchFamily="18" charset="0"/>
                            </a:rPr>
                            <m:t> </m:t>
                          </m:r>
                          <m:r>
                            <a:rPr lang="nl-BE" altLang="ko-KR" i="1">
                              <a:latin typeface="Cambria Math" panose="02040503050406030204" pitchFamily="18" charset="0"/>
                            </a:rPr>
                            <m:t>𝑜𝑓</m:t>
                          </m:r>
                          <m:r>
                            <a:rPr lang="nl-BE" altLang="ko-KR" i="1">
                              <a:latin typeface="Cambria Math" panose="02040503050406030204" pitchFamily="18" charset="0"/>
                            </a:rPr>
                            <m:t> </m:t>
                          </m:r>
                          <m:r>
                            <a:rPr lang="nl-BE" altLang="ko-KR" i="1">
                              <a:latin typeface="Cambria Math" panose="02040503050406030204" pitchFamily="18" charset="0"/>
                            </a:rPr>
                            <m:t>𝐼𝑛𝑡𝑒𝑟𝑠𝑒𝑐𝑡𝑖𝑜𝑛</m:t>
                          </m:r>
                        </m:num>
                        <m:den>
                          <m:r>
                            <a:rPr lang="nl-BE" altLang="ko-KR" i="1">
                              <a:latin typeface="Cambria Math" panose="02040503050406030204" pitchFamily="18" charset="0"/>
                            </a:rPr>
                            <m:t>𝐴𝑟𝑒𝑎</m:t>
                          </m:r>
                          <m:r>
                            <a:rPr lang="nl-BE" altLang="ko-KR" i="1">
                              <a:latin typeface="Cambria Math" panose="02040503050406030204" pitchFamily="18" charset="0"/>
                            </a:rPr>
                            <m:t> </m:t>
                          </m:r>
                          <m:r>
                            <a:rPr lang="nl-BE" altLang="ko-KR" i="1">
                              <a:latin typeface="Cambria Math" panose="02040503050406030204" pitchFamily="18" charset="0"/>
                            </a:rPr>
                            <m:t>𝑜𝑓</m:t>
                          </m:r>
                          <m:r>
                            <a:rPr lang="nl-BE" altLang="ko-KR" i="1">
                              <a:latin typeface="Cambria Math" panose="02040503050406030204" pitchFamily="18" charset="0"/>
                            </a:rPr>
                            <m:t> </m:t>
                          </m:r>
                          <m:r>
                            <a:rPr lang="nl-BE" altLang="ko-KR" i="1">
                              <a:latin typeface="Cambria Math" panose="02040503050406030204" pitchFamily="18" charset="0"/>
                            </a:rPr>
                            <m:t>𝑈𝑛𝑖𝑜𝑛</m:t>
                          </m:r>
                        </m:den>
                      </m:f>
                      <m:r>
                        <a:rPr lang="en-US" altLang="ko-KR" b="0" i="1" smtClean="0">
                          <a:latin typeface="Cambria Math" panose="02040503050406030204" pitchFamily="18" charset="0"/>
                        </a:rPr>
                        <m:t>=</m:t>
                      </m:r>
                      <m:f>
                        <m:fPr>
                          <m:ctrlPr>
                            <a:rPr lang="ko-KR" altLang="ko-KR" i="1">
                              <a:latin typeface="Cambria Math" panose="02040503050406030204" pitchFamily="18" charset="0"/>
                            </a:rPr>
                          </m:ctrlPr>
                        </m:fPr>
                        <m:num>
                          <m:r>
                            <a:rPr lang="en-US" altLang="ko-KR" b="0" i="1" smtClean="0">
                              <a:latin typeface="Cambria Math" panose="02040503050406030204" pitchFamily="18" charset="0"/>
                            </a:rPr>
                            <m:t>𝑔𝑟𝑒𝑒𝑛</m:t>
                          </m:r>
                        </m:num>
                        <m:den>
                          <m:r>
                            <a:rPr lang="en-US" altLang="ko-KR" b="0" i="1" smtClean="0">
                              <a:latin typeface="Cambria Math" panose="02040503050406030204" pitchFamily="18" charset="0"/>
                            </a:rPr>
                            <m:t>𝑟𝑒𝑑</m:t>
                          </m:r>
                          <m:r>
                            <a:rPr lang="en-US" altLang="ko-KR" b="0" i="1" smtClean="0">
                              <a:latin typeface="Cambria Math" panose="02040503050406030204" pitchFamily="18" charset="0"/>
                            </a:rPr>
                            <m:t>+</m:t>
                          </m:r>
                          <m:r>
                            <a:rPr lang="en-US" altLang="ko-KR" b="0" i="1" smtClean="0">
                              <a:latin typeface="Cambria Math" panose="02040503050406030204" pitchFamily="18" charset="0"/>
                            </a:rPr>
                            <m:t>𝑔𝑟𝑒𝑒𝑛</m:t>
                          </m:r>
                          <m:r>
                            <a:rPr lang="en-US" altLang="ko-KR" b="0" i="1" smtClean="0">
                              <a:latin typeface="Cambria Math" panose="02040503050406030204" pitchFamily="18" charset="0"/>
                            </a:rPr>
                            <m:t>+</m:t>
                          </m:r>
                          <m:r>
                            <a:rPr lang="en-US" altLang="ko-KR" b="0" i="1" smtClean="0">
                              <a:latin typeface="Cambria Math" panose="02040503050406030204" pitchFamily="18" charset="0"/>
                            </a:rPr>
                            <m:t>𝑦𝑒𝑙𝑙𝑜𝑤</m:t>
                          </m:r>
                        </m:den>
                      </m:f>
                    </m:oMath>
                  </m:oMathPara>
                </a14:m>
                <a:endParaRPr lang="ko-KR" altLang="en-US" dirty="0"/>
              </a:p>
            </p:txBody>
          </p:sp>
        </mc:Choice>
        <mc:Fallback xmlns="">
          <p:sp>
            <p:nvSpPr>
              <p:cNvPr id="20" name="TextBox 19">
                <a:extLst>
                  <a:ext uri="{FF2B5EF4-FFF2-40B4-BE49-F238E27FC236}">
                    <a16:creationId xmlns:a16="http://schemas.microsoft.com/office/drawing/2014/main" id="{1A874391-452B-49FB-A9ED-A900DBAAE2F5}"/>
                  </a:ext>
                </a:extLst>
              </p:cNvPr>
              <p:cNvSpPr txBox="1">
                <a:spLocks noRot="1" noChangeAspect="1" noMove="1" noResize="1" noEditPoints="1" noAdjustHandles="1" noChangeArrowheads="1" noChangeShapeType="1" noTextEdit="1"/>
              </p:cNvSpPr>
              <p:nvPr/>
            </p:nvSpPr>
            <p:spPr>
              <a:xfrm>
                <a:off x="4247355" y="6722449"/>
                <a:ext cx="8671300" cy="910377"/>
              </a:xfrm>
              <a:prstGeom prst="rect">
                <a:avLst/>
              </a:prstGeom>
              <a:blipFill>
                <a:blip r:embed="rId4"/>
                <a:stretch>
                  <a:fillRect/>
                </a:stretch>
              </a:blipFill>
            </p:spPr>
            <p:txBody>
              <a:bodyPr/>
              <a:lstStyle/>
              <a:p>
                <a:r>
                  <a:rPr lang="en-US">
                    <a:noFill/>
                  </a:rPr>
                  <a:t> </a:t>
                </a:r>
              </a:p>
            </p:txBody>
          </p:sp>
        </mc:Fallback>
      </mc:AlternateContent>
      <p:pic>
        <p:nvPicPr>
          <p:cNvPr id="3" name="그림 2">
            <a:extLst>
              <a:ext uri="{FF2B5EF4-FFF2-40B4-BE49-F238E27FC236}">
                <a16:creationId xmlns:a16="http://schemas.microsoft.com/office/drawing/2014/main" id="{DAEFFF67-017D-4D5B-87AF-DD187CBA0E2B}"/>
              </a:ext>
            </a:extLst>
          </p:cNvPr>
          <p:cNvPicPr>
            <a:picLocks noChangeAspect="1"/>
          </p:cNvPicPr>
          <p:nvPr/>
        </p:nvPicPr>
        <p:blipFill>
          <a:blip r:embed="rId5">
            <a:alphaModFix amt="94000"/>
            <a:extLst>
              <a:ext uri="{28A0092B-C50C-407E-A947-70E740481C1C}">
                <a14:useLocalDpi xmlns:a14="http://schemas.microsoft.com/office/drawing/2010/main" val="0"/>
              </a:ext>
            </a:extLst>
          </a:blip>
          <a:srcRect/>
          <a:stretch/>
        </p:blipFill>
        <p:spPr>
          <a:xfrm>
            <a:off x="10653066" y="1872143"/>
            <a:ext cx="3600000" cy="3600000"/>
          </a:xfrm>
          <a:prstGeom prst="rect">
            <a:avLst/>
          </a:prstGeom>
        </p:spPr>
      </p:pic>
      <p:pic>
        <p:nvPicPr>
          <p:cNvPr id="2" name="그림 1">
            <a:extLst>
              <a:ext uri="{FF2B5EF4-FFF2-40B4-BE49-F238E27FC236}">
                <a16:creationId xmlns:a16="http://schemas.microsoft.com/office/drawing/2014/main" id="{2E2CFE65-18E8-4C4D-838E-90774D5F6AC1}"/>
              </a:ext>
            </a:extLst>
          </p:cNvPr>
          <p:cNvPicPr>
            <a:picLocks noChangeAspect="1"/>
          </p:cNvPicPr>
          <p:nvPr/>
        </p:nvPicPr>
        <p:blipFill>
          <a:blip r:embed="rId6">
            <a:alphaModFix amt="85000"/>
            <a:extLst>
              <a:ext uri="{28A0092B-C50C-407E-A947-70E740481C1C}">
                <a14:useLocalDpi xmlns:a14="http://schemas.microsoft.com/office/drawing/2010/main" val="0"/>
              </a:ext>
            </a:extLst>
          </a:blip>
          <a:srcRect/>
          <a:stretch/>
        </p:blipFill>
        <p:spPr>
          <a:xfrm>
            <a:off x="2886103" y="1863411"/>
            <a:ext cx="3600000" cy="3600000"/>
          </a:xfrm>
          <a:prstGeom prst="rect">
            <a:avLst/>
          </a:prstGeom>
        </p:spPr>
      </p:pic>
      <p:pic>
        <p:nvPicPr>
          <p:cNvPr id="52" name="그림 51">
            <a:extLst>
              <a:ext uri="{FF2B5EF4-FFF2-40B4-BE49-F238E27FC236}">
                <a16:creationId xmlns:a16="http://schemas.microsoft.com/office/drawing/2014/main" id="{488565B0-133B-434C-A373-87A07AA1E35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764441" y="1872143"/>
            <a:ext cx="3610284" cy="3600000"/>
          </a:xfrm>
          <a:prstGeom prst="rect">
            <a:avLst/>
          </a:prstGeom>
        </p:spPr>
      </p:pic>
      <p:sp>
        <p:nvSpPr>
          <p:cNvPr id="4" name="TextBox 3"/>
          <p:cNvSpPr txBox="1"/>
          <p:nvPr/>
        </p:nvSpPr>
        <p:spPr>
          <a:xfrm>
            <a:off x="11026232" y="2933479"/>
            <a:ext cx="2853666" cy="1477328"/>
          </a:xfrm>
          <a:prstGeom prst="rect">
            <a:avLst/>
          </a:prstGeom>
          <a:noFill/>
        </p:spPr>
        <p:txBody>
          <a:bodyPr wrap="none" rtlCol="0">
            <a:spAutoFit/>
          </a:bodyPr>
          <a:lstStyle/>
          <a:p>
            <a:pPr>
              <a:lnSpc>
                <a:spcPct val="120000"/>
              </a:lnSpc>
            </a:pPr>
            <a:r>
              <a:rPr lang="en-US" sz="2500" dirty="0" err="1"/>
              <a:t>IoU</a:t>
            </a:r>
            <a:r>
              <a:rPr lang="en-US" sz="2500" dirty="0"/>
              <a:t> score:</a:t>
            </a:r>
          </a:p>
          <a:p>
            <a:pPr>
              <a:lnSpc>
                <a:spcPct val="120000"/>
              </a:lnSpc>
            </a:pPr>
            <a:r>
              <a:rPr lang="en-US" sz="2500" dirty="0"/>
              <a:t>  0 = no overlap</a:t>
            </a:r>
          </a:p>
          <a:p>
            <a:pPr>
              <a:lnSpc>
                <a:spcPct val="120000"/>
              </a:lnSpc>
            </a:pPr>
            <a:r>
              <a:rPr lang="en-US" sz="2500" dirty="0"/>
              <a:t>  1 = perfect match</a:t>
            </a:r>
          </a:p>
        </p:txBody>
      </p:sp>
    </p:spTree>
    <p:custDataLst>
      <p:tags r:id="rId1"/>
    </p:custDataLst>
    <p:extLst>
      <p:ext uri="{BB962C8B-B14F-4D97-AF65-F5344CB8AC3E}">
        <p14:creationId xmlns:p14="http://schemas.microsoft.com/office/powerpoint/2010/main" val="1265029670"/>
      </p:ext>
    </p:extLst>
  </p:cSld>
  <p:clrMapOvr>
    <a:masterClrMapping/>
  </p:clrMapOvr>
  <p:transition spd="slow" advTm="1431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1.65721E-6 1.51042E-6 L -0.22395 -0.00391 " pathEditMode="relative" rAng="0" ptsTypes="AA">
                                      <p:cBhvr>
                                        <p:cTn id="27" dur="2000" fill="hold"/>
                                        <p:tgtEl>
                                          <p:spTgt spid="3"/>
                                        </p:tgtEl>
                                        <p:attrNameLst>
                                          <p:attrName>ppt_x</p:attrName>
                                          <p:attrName>ppt_y</p:attrName>
                                        </p:attrNameLst>
                                      </p:cBhvr>
                                      <p:rCtr x="-11198" y="-195"/>
                                    </p:animMotion>
                                  </p:childTnLst>
                                </p:cTn>
                              </p:par>
                              <p:par>
                                <p:cTn id="28" presetID="63" presetClass="path" presetSubtype="0" accel="50000" decel="50000" fill="hold" nodeType="withEffect">
                                  <p:stCondLst>
                                    <p:cond delay="0"/>
                                  </p:stCondLst>
                                  <p:childTnLst>
                                    <p:animMotion origin="layout" path="M -0.00128 -1.92708E-6 L 0.22395 0.00196 " pathEditMode="relative" rAng="0" ptsTypes="AA">
                                      <p:cBhvr>
                                        <p:cTn id="29" dur="2000" fill="hold"/>
                                        <p:tgtEl>
                                          <p:spTgt spid="2"/>
                                        </p:tgtEl>
                                        <p:attrNameLst>
                                          <p:attrName>ppt_x</p:attrName>
                                          <p:attrName>ppt_y</p:attrName>
                                        </p:attrNameLst>
                                      </p:cBhvr>
                                      <p:rCtr x="11262" y="98"/>
                                    </p:animMotion>
                                  </p:childTnLst>
                                </p:cTn>
                              </p:par>
                              <p:par>
                                <p:cTn id="30" presetID="1" presetClass="exit" presetSubtype="0" fill="hold" grpId="1"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fade">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P spid="11" grpId="0"/>
      <p:bldP spid="11" grpId="1"/>
      <p:bldP spid="18"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b="1" u="none" dirty="0"/>
              <a:t>Experimental results</a:t>
            </a:r>
          </a:p>
        </p:txBody>
      </p:sp>
      <p:sp>
        <p:nvSpPr>
          <p:cNvPr id="3" name="Slide Number Placeholder 2"/>
          <p:cNvSpPr>
            <a:spLocks noGrp="1"/>
          </p:cNvSpPr>
          <p:nvPr>
            <p:ph type="sldNum" sz="quarter" idx="4"/>
          </p:nvPr>
        </p:nvSpPr>
        <p:spPr/>
        <p:txBody>
          <a:bodyPr/>
          <a:lstStyle/>
          <a:p>
            <a:fld id="{7AE184E0-0BD4-4705-A12B-9B71DDE63301}" type="slidenum">
              <a:rPr lang="en-GB" noProof="0" smtClean="0"/>
              <a:pPr/>
              <a:t>17</a:t>
            </a:fld>
            <a:r>
              <a:rPr lang="en-GB" altLang="ko-KR" dirty="0"/>
              <a:t> </a:t>
            </a:r>
            <a:r>
              <a:rPr lang="en-US" altLang="ko-KR" dirty="0"/>
              <a:t>/ 28</a:t>
            </a:r>
            <a:endParaRPr lang="en-GB" noProof="0" dirty="0"/>
          </a:p>
        </p:txBody>
      </p:sp>
    </p:spTree>
    <p:extLst>
      <p:ext uri="{BB962C8B-B14F-4D97-AF65-F5344CB8AC3E}">
        <p14:creationId xmlns:p14="http://schemas.microsoft.com/office/powerpoint/2010/main" val="84785643"/>
      </p:ext>
    </p:extLst>
  </p:cSld>
  <p:clrMapOvr>
    <a:masterClrMapping/>
  </p:clrMapOvr>
  <p:transition spd="slow" advTm="1558">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u="none" dirty="0">
                <a:latin typeface="Arial" panose="020B0604020202020204" pitchFamily="34" charset="0"/>
                <a:cs typeface="Arial" panose="020B0604020202020204" pitchFamily="34" charset="0"/>
              </a:rPr>
              <a:t>Classification results</a:t>
            </a:r>
          </a:p>
        </p:txBody>
      </p:sp>
      <p:sp>
        <p:nvSpPr>
          <p:cNvPr id="6" name="내용 개체 틀 5">
            <a:extLst>
              <a:ext uri="{FF2B5EF4-FFF2-40B4-BE49-F238E27FC236}">
                <a16:creationId xmlns:a16="http://schemas.microsoft.com/office/drawing/2014/main" id="{1C745455-88A1-49FC-A945-925F576DEF80}"/>
              </a:ext>
            </a:extLst>
          </p:cNvPr>
          <p:cNvSpPr>
            <a:spLocks noGrp="1"/>
          </p:cNvSpPr>
          <p:nvPr>
            <p:ph idx="1"/>
          </p:nvPr>
        </p:nvSpPr>
        <p:spPr/>
        <p:txBody>
          <a:bodyPr>
            <a:normAutofit lnSpcReduction="10000"/>
          </a:bodyPr>
          <a:lstStyle/>
          <a:p>
            <a:pPr marL="86400" indent="0">
              <a:buNone/>
            </a:pPr>
            <a:endParaRPr lang="en-US" altLang="ko-KR" sz="3200" dirty="0"/>
          </a:p>
          <a:p>
            <a:pPr marL="86400" indent="0">
              <a:buNone/>
            </a:pPr>
            <a:endParaRPr lang="en-US" altLang="ko-KR" sz="3200" dirty="0"/>
          </a:p>
          <a:p>
            <a:pPr marL="86400" indent="0">
              <a:buNone/>
            </a:pPr>
            <a:endParaRPr lang="en-US" altLang="ko-KR" sz="3200" dirty="0"/>
          </a:p>
          <a:p>
            <a:pPr marL="86400" indent="0">
              <a:buNone/>
            </a:pPr>
            <a:endParaRPr lang="en-US" altLang="ko-KR" sz="3200" dirty="0"/>
          </a:p>
          <a:p>
            <a:pPr marL="86400" indent="0">
              <a:buNone/>
            </a:pPr>
            <a:endParaRPr lang="en-US" altLang="ko-KR" sz="3200" dirty="0"/>
          </a:p>
          <a:p>
            <a:pPr marL="86400" indent="0">
              <a:buNone/>
            </a:pPr>
            <a:endParaRPr lang="en-US" altLang="ko-KR" sz="3200" dirty="0"/>
          </a:p>
          <a:p>
            <a:pPr marL="86400" indent="0">
              <a:buNone/>
            </a:pPr>
            <a:endParaRPr lang="en-US" altLang="ko-KR" sz="3200" dirty="0"/>
          </a:p>
          <a:p>
            <a:pPr>
              <a:buFont typeface="Arial" panose="020B0604020202020204" pitchFamily="34" charset="0"/>
              <a:buChar char="•"/>
            </a:pPr>
            <a:r>
              <a:rPr lang="en-US" altLang="ko-KR" sz="3200" dirty="0"/>
              <a:t>All six classification models have a high mean accuracy, precision, recall, and F1 score, coming with a value of at least 84%</a:t>
            </a:r>
          </a:p>
          <a:p>
            <a:pPr>
              <a:buFont typeface="Arial" panose="020B0604020202020204" pitchFamily="34" charset="0"/>
              <a:buChar char="•"/>
            </a:pPr>
            <a:r>
              <a:rPr lang="en-US" altLang="ko-KR" sz="3200" dirty="0"/>
              <a:t>The classification </a:t>
            </a:r>
            <a:r>
              <a:rPr lang="en-US" altLang="ko-KR" sz="3200" b="1" dirty="0"/>
              <a:t>accuracy</a:t>
            </a:r>
            <a:r>
              <a:rPr lang="en-US" altLang="ko-KR" sz="3200" dirty="0"/>
              <a:t> of all networks ranges from </a:t>
            </a:r>
            <a:r>
              <a:rPr lang="en-US" altLang="ko-KR" sz="3200" b="1" dirty="0"/>
              <a:t>86%</a:t>
            </a:r>
            <a:r>
              <a:rPr lang="en-US" altLang="ko-KR" sz="3200" dirty="0"/>
              <a:t> to </a:t>
            </a:r>
            <a:r>
              <a:rPr lang="en-US" altLang="ko-KR" sz="3200" b="1" dirty="0"/>
              <a:t>91%</a:t>
            </a:r>
          </a:p>
          <a:p>
            <a:pPr lvl="1">
              <a:buFont typeface="Wingdings" panose="05000000000000000000" pitchFamily="2" charset="2"/>
              <a:buChar char="Ø"/>
            </a:pPr>
            <a:r>
              <a:rPr lang="en-US" altLang="ko-KR" sz="3200" b="1" dirty="0"/>
              <a:t>1% difference </a:t>
            </a:r>
            <a:r>
              <a:rPr lang="en-US" altLang="ko-KR" sz="3200" dirty="0"/>
              <a:t>between standard and modified networks</a:t>
            </a:r>
          </a:p>
          <a:p>
            <a:pPr>
              <a:buFont typeface="Arial" panose="020B0604020202020204" pitchFamily="34" charset="0"/>
              <a:buChar char="•"/>
            </a:pPr>
            <a:r>
              <a:rPr lang="en-US" altLang="ko-KR" sz="3200" b="1" dirty="0"/>
              <a:t>Modified VGG-16 </a:t>
            </a:r>
            <a:r>
              <a:rPr lang="en-US" altLang="ko-KR" sz="3200" dirty="0"/>
              <a:t>is the </a:t>
            </a:r>
            <a:r>
              <a:rPr lang="en-US" altLang="ko-KR" sz="3200" b="1" dirty="0"/>
              <a:t>best overall classification model</a:t>
            </a:r>
            <a:endParaRPr lang="en-US" altLang="ko-KR" sz="3200" dirty="0"/>
          </a:p>
          <a:p>
            <a:pPr marL="86400" indent="0">
              <a:buNone/>
            </a:pPr>
            <a:endParaRPr lang="en-US" altLang="ko-KR" sz="3200" dirty="0"/>
          </a:p>
          <a:p>
            <a:pPr marL="86400" indent="0">
              <a:buNone/>
            </a:pPr>
            <a:endParaRPr lang="ko-KR" altLang="en-US" sz="3200" dirty="0"/>
          </a:p>
        </p:txBody>
      </p:sp>
      <p:sp>
        <p:nvSpPr>
          <p:cNvPr id="28" name="Slide Number Placeholder 7">
            <a:extLst>
              <a:ext uri="{FF2B5EF4-FFF2-40B4-BE49-F238E27FC236}">
                <a16:creationId xmlns:a16="http://schemas.microsoft.com/office/drawing/2014/main" id="{CD862192-5522-F547-94B3-7FC20F8798DC}"/>
              </a:ext>
            </a:extLst>
          </p:cNvPr>
          <p:cNvSpPr>
            <a:spLocks noGrp="1"/>
          </p:cNvSpPr>
          <p:nvPr>
            <p:ph type="sldNum" sz="quarter" idx="12"/>
          </p:nvPr>
        </p:nvSpPr>
        <p:spPr/>
        <p:txBody>
          <a:bodyPr/>
          <a:lstStyle/>
          <a:p>
            <a:fld id="{7AE184E0-0BD4-4705-A12B-9B71DDE63301}" type="slidenum">
              <a:rPr lang="en-GB" smtClean="0">
                <a:latin typeface="Arial" panose="020B0604020202020204" pitchFamily="34" charset="0"/>
                <a:cs typeface="Arial" panose="020B0604020202020204" pitchFamily="34" charset="0"/>
              </a:rPr>
              <a:t>18</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graphicFrame>
        <p:nvGraphicFramePr>
          <p:cNvPr id="4" name="표 4">
            <a:extLst>
              <a:ext uri="{FF2B5EF4-FFF2-40B4-BE49-F238E27FC236}">
                <a16:creationId xmlns:a16="http://schemas.microsoft.com/office/drawing/2014/main" id="{4B6571E4-B154-4C99-B1E8-72FFA2ED7323}"/>
              </a:ext>
            </a:extLst>
          </p:cNvPr>
          <p:cNvGraphicFramePr>
            <a:graphicFrameLocks noGrp="1"/>
          </p:cNvGraphicFramePr>
          <p:nvPr>
            <p:extLst>
              <p:ext uri="{D42A27DB-BD31-4B8C-83A1-F6EECF244321}">
                <p14:modId xmlns:p14="http://schemas.microsoft.com/office/powerpoint/2010/main" val="2243271781"/>
              </p:ext>
            </p:extLst>
          </p:nvPr>
        </p:nvGraphicFramePr>
        <p:xfrm>
          <a:off x="1768839" y="1406010"/>
          <a:ext cx="14089135" cy="3371088"/>
        </p:xfrm>
        <a:graphic>
          <a:graphicData uri="http://schemas.openxmlformats.org/drawingml/2006/table">
            <a:tbl>
              <a:tblPr firstRow="1" bandRow="1">
                <a:tableStyleId>{5C22544A-7EE6-4342-B048-85BDC9FD1C3A}</a:tableStyleId>
              </a:tblPr>
              <a:tblGrid>
                <a:gridCol w="2817827">
                  <a:extLst>
                    <a:ext uri="{9D8B030D-6E8A-4147-A177-3AD203B41FA5}">
                      <a16:colId xmlns:a16="http://schemas.microsoft.com/office/drawing/2014/main" val="2988717381"/>
                    </a:ext>
                  </a:extLst>
                </a:gridCol>
                <a:gridCol w="2817827">
                  <a:extLst>
                    <a:ext uri="{9D8B030D-6E8A-4147-A177-3AD203B41FA5}">
                      <a16:colId xmlns:a16="http://schemas.microsoft.com/office/drawing/2014/main" val="3240789154"/>
                    </a:ext>
                  </a:extLst>
                </a:gridCol>
                <a:gridCol w="2817827">
                  <a:extLst>
                    <a:ext uri="{9D8B030D-6E8A-4147-A177-3AD203B41FA5}">
                      <a16:colId xmlns:a16="http://schemas.microsoft.com/office/drawing/2014/main" val="1005680820"/>
                    </a:ext>
                  </a:extLst>
                </a:gridCol>
                <a:gridCol w="2817827">
                  <a:extLst>
                    <a:ext uri="{9D8B030D-6E8A-4147-A177-3AD203B41FA5}">
                      <a16:colId xmlns:a16="http://schemas.microsoft.com/office/drawing/2014/main" val="3969905460"/>
                    </a:ext>
                  </a:extLst>
                </a:gridCol>
                <a:gridCol w="2817827">
                  <a:extLst>
                    <a:ext uri="{9D8B030D-6E8A-4147-A177-3AD203B41FA5}">
                      <a16:colId xmlns:a16="http://schemas.microsoft.com/office/drawing/2014/main" val="2492341335"/>
                    </a:ext>
                  </a:extLst>
                </a:gridCol>
              </a:tblGrid>
              <a:tr h="370840">
                <a:tc>
                  <a:txBody>
                    <a:bodyPr/>
                    <a:lstStyle/>
                    <a:p>
                      <a:pPr algn="ctr" latinLnBrk="1"/>
                      <a:r>
                        <a:rPr lang="en-US" altLang="ko-KR" dirty="0"/>
                        <a:t>Networks</a:t>
                      </a:r>
                      <a:endParaRPr lang="ko-KR" altLang="en-US" dirty="0"/>
                    </a:p>
                  </a:txBody>
                  <a:tcPr anchor="ctr"/>
                </a:tc>
                <a:tc>
                  <a:txBody>
                    <a:bodyPr/>
                    <a:lstStyle/>
                    <a:p>
                      <a:pPr algn="ctr" latinLnBrk="1"/>
                      <a:r>
                        <a:rPr lang="en-US" altLang="ko-KR" dirty="0"/>
                        <a:t>Accuracy</a:t>
                      </a:r>
                      <a:endParaRPr lang="ko-KR" altLang="en-US" dirty="0"/>
                    </a:p>
                  </a:txBody>
                  <a:tcPr anchor="ctr"/>
                </a:tc>
                <a:tc>
                  <a:txBody>
                    <a:bodyPr/>
                    <a:lstStyle/>
                    <a:p>
                      <a:pPr algn="ctr" latinLnBrk="1"/>
                      <a:r>
                        <a:rPr lang="en-US" altLang="ko-KR" dirty="0"/>
                        <a:t>Precision</a:t>
                      </a:r>
                      <a:endParaRPr lang="ko-KR" altLang="en-US" dirty="0"/>
                    </a:p>
                  </a:txBody>
                  <a:tcPr anchor="ctr"/>
                </a:tc>
                <a:tc>
                  <a:txBody>
                    <a:bodyPr/>
                    <a:lstStyle/>
                    <a:p>
                      <a:pPr algn="ctr" latinLnBrk="1"/>
                      <a:r>
                        <a:rPr lang="en-US" altLang="ko-KR" dirty="0"/>
                        <a:t>Recall</a:t>
                      </a:r>
                      <a:endParaRPr lang="ko-KR" altLang="en-US" dirty="0"/>
                    </a:p>
                  </a:txBody>
                  <a:tcPr anchor="ctr"/>
                </a:tc>
                <a:tc>
                  <a:txBody>
                    <a:bodyPr/>
                    <a:lstStyle/>
                    <a:p>
                      <a:pPr algn="ctr" latinLnBrk="1"/>
                      <a:r>
                        <a:rPr lang="en-US" altLang="ko-KR" dirty="0"/>
                        <a:t>F1 score</a:t>
                      </a:r>
                      <a:endParaRPr lang="ko-KR" altLang="en-US" dirty="0"/>
                    </a:p>
                  </a:txBody>
                  <a:tcPr anchor="ctr"/>
                </a:tc>
                <a:extLst>
                  <a:ext uri="{0D108BD9-81ED-4DB2-BD59-A6C34878D82A}">
                    <a16:rowId xmlns:a16="http://schemas.microsoft.com/office/drawing/2014/main" val="274076608"/>
                  </a:ext>
                </a:extLst>
              </a:tr>
              <a:tr h="370840">
                <a:tc>
                  <a:txBody>
                    <a:bodyPr/>
                    <a:lstStyle/>
                    <a:p>
                      <a:pPr algn="ctr" latinLnBrk="1"/>
                      <a:r>
                        <a:rPr lang="en-US" altLang="ko-KR" dirty="0" err="1"/>
                        <a:t>AlexNet</a:t>
                      </a:r>
                      <a:endParaRPr lang="ko-KR" altLang="en-US" dirty="0"/>
                    </a:p>
                  </a:txBody>
                  <a:tcPr anchor="ctr"/>
                </a:tc>
                <a:tc>
                  <a:txBody>
                    <a:bodyPr/>
                    <a:lstStyle/>
                    <a:p>
                      <a:pPr algn="ctr" latinLnBrk="1"/>
                      <a:r>
                        <a:rPr lang="en-US" altLang="ko-KR" dirty="0"/>
                        <a:t>0.86 (0.11)</a:t>
                      </a:r>
                      <a:endParaRPr lang="ko-KR" altLang="en-US" dirty="0"/>
                    </a:p>
                  </a:txBody>
                  <a:tcPr anchor="ctr"/>
                </a:tc>
                <a:tc>
                  <a:txBody>
                    <a:bodyPr/>
                    <a:lstStyle/>
                    <a:p>
                      <a:pPr algn="ctr" latinLnBrk="1"/>
                      <a:r>
                        <a:rPr lang="en-US" altLang="ko-KR" dirty="0"/>
                        <a:t>0.85 (0.13)</a:t>
                      </a:r>
                      <a:endParaRPr lang="ko-KR" altLang="en-US" dirty="0"/>
                    </a:p>
                  </a:txBody>
                  <a:tcPr anchor="ctr"/>
                </a:tc>
                <a:tc>
                  <a:txBody>
                    <a:bodyPr/>
                    <a:lstStyle/>
                    <a:p>
                      <a:pPr algn="ctr" latinLnBrk="1"/>
                      <a:r>
                        <a:rPr lang="en-US" altLang="ko-KR" dirty="0"/>
                        <a:t>0.85 (0.12)</a:t>
                      </a:r>
                      <a:endParaRPr lang="ko-KR" altLang="en-US" dirty="0"/>
                    </a:p>
                  </a:txBody>
                  <a:tcPr anchor="ctr"/>
                </a:tc>
                <a:tc>
                  <a:txBody>
                    <a:bodyPr/>
                    <a:lstStyle/>
                    <a:p>
                      <a:pPr algn="ctr" latinLnBrk="1"/>
                      <a:r>
                        <a:rPr lang="en-US" altLang="ko-KR" dirty="0"/>
                        <a:t>0.84 (0.12)</a:t>
                      </a:r>
                      <a:endParaRPr lang="ko-KR" altLang="en-US" dirty="0"/>
                    </a:p>
                  </a:txBody>
                  <a:tcPr anchor="ctr"/>
                </a:tc>
                <a:extLst>
                  <a:ext uri="{0D108BD9-81ED-4DB2-BD59-A6C34878D82A}">
                    <a16:rowId xmlns:a16="http://schemas.microsoft.com/office/drawing/2014/main" val="4269715252"/>
                  </a:ext>
                </a:extLst>
              </a:tr>
              <a:tr h="370840">
                <a:tc>
                  <a:txBody>
                    <a:bodyPr/>
                    <a:lstStyle/>
                    <a:p>
                      <a:pPr algn="ctr" latinLnBrk="1"/>
                      <a:r>
                        <a:rPr lang="en-US" altLang="ko-KR" dirty="0"/>
                        <a:t>VGG-16</a:t>
                      </a:r>
                      <a:endParaRPr lang="ko-KR" altLang="en-US" dirty="0"/>
                    </a:p>
                  </a:txBody>
                  <a:tcPr anchor="ctr"/>
                </a:tc>
                <a:tc>
                  <a:txBody>
                    <a:bodyPr/>
                    <a:lstStyle/>
                    <a:p>
                      <a:pPr algn="ctr" latinLnBrk="1"/>
                      <a:r>
                        <a:rPr lang="en-US" altLang="ko-KR" dirty="0"/>
                        <a:t>0.90 (0.11)</a:t>
                      </a:r>
                      <a:endParaRPr lang="ko-KR" altLang="en-US" dirty="0"/>
                    </a:p>
                  </a:txBody>
                  <a:tcPr anchor="ctr"/>
                </a:tc>
                <a:tc>
                  <a:txBody>
                    <a:bodyPr/>
                    <a:lstStyle/>
                    <a:p>
                      <a:pPr algn="ctr" latinLnBrk="1"/>
                      <a:r>
                        <a:rPr lang="en-US" altLang="ko-KR" dirty="0"/>
                        <a:t>0.89 (0.12)</a:t>
                      </a:r>
                      <a:endParaRPr lang="ko-KR" altLang="en-US" dirty="0"/>
                    </a:p>
                  </a:txBody>
                  <a:tcPr anchor="ctr"/>
                </a:tc>
                <a:tc>
                  <a:txBody>
                    <a:bodyPr/>
                    <a:lstStyle/>
                    <a:p>
                      <a:pPr algn="ctr" latinLnBrk="1"/>
                      <a:r>
                        <a:rPr lang="en-US" altLang="ko-KR" dirty="0"/>
                        <a:t>0.88 (0.12)</a:t>
                      </a:r>
                      <a:endParaRPr lang="ko-KR" altLang="en-US" dirty="0"/>
                    </a:p>
                  </a:txBody>
                  <a:tcPr anchor="ctr"/>
                </a:tc>
                <a:tc>
                  <a:txBody>
                    <a:bodyPr/>
                    <a:lstStyle/>
                    <a:p>
                      <a:pPr algn="ctr" latinLnBrk="1"/>
                      <a:r>
                        <a:rPr lang="en-US" altLang="ko-KR" dirty="0"/>
                        <a:t>0.89 (0.12)</a:t>
                      </a:r>
                      <a:endParaRPr lang="ko-KR" altLang="en-US" dirty="0"/>
                    </a:p>
                  </a:txBody>
                  <a:tcPr anchor="ctr"/>
                </a:tc>
                <a:extLst>
                  <a:ext uri="{0D108BD9-81ED-4DB2-BD59-A6C34878D82A}">
                    <a16:rowId xmlns:a16="http://schemas.microsoft.com/office/drawing/2014/main" val="889678107"/>
                  </a:ext>
                </a:extLst>
              </a:tr>
              <a:tr h="370840">
                <a:tc>
                  <a:txBody>
                    <a:bodyPr/>
                    <a:lstStyle/>
                    <a:p>
                      <a:pPr algn="ctr" latinLnBrk="1"/>
                      <a:r>
                        <a:rPr lang="en-US" altLang="ko-KR" dirty="0"/>
                        <a:t>VGG-19</a:t>
                      </a:r>
                      <a:endParaRPr lang="ko-KR" altLang="en-US" dirty="0"/>
                    </a:p>
                  </a:txBody>
                  <a:tcPr anchor="ctr"/>
                </a:tc>
                <a:tc>
                  <a:txBody>
                    <a:bodyPr/>
                    <a:lstStyle/>
                    <a:p>
                      <a:pPr algn="ctr" latinLnBrk="1"/>
                      <a:r>
                        <a:rPr lang="en-US" altLang="ko-KR" dirty="0"/>
                        <a:t>0.90 (0.12)</a:t>
                      </a:r>
                      <a:endParaRPr lang="ko-KR" altLang="en-US" dirty="0"/>
                    </a:p>
                  </a:txBody>
                  <a:tcPr anchor="ctr"/>
                </a:tc>
                <a:tc>
                  <a:txBody>
                    <a:bodyPr/>
                    <a:lstStyle/>
                    <a:p>
                      <a:pPr algn="ctr" latinLnBrk="1"/>
                      <a:r>
                        <a:rPr lang="en-US" altLang="ko-KR" dirty="0"/>
                        <a:t>0.89 (0.11)</a:t>
                      </a:r>
                      <a:endParaRPr lang="ko-KR" altLang="en-US" dirty="0"/>
                    </a:p>
                  </a:txBody>
                  <a:tcPr anchor="ctr"/>
                </a:tc>
                <a:tc>
                  <a:txBody>
                    <a:bodyPr/>
                    <a:lstStyle/>
                    <a:p>
                      <a:pPr algn="ctr" latinLnBrk="1"/>
                      <a:r>
                        <a:rPr lang="en-US" altLang="ko-KR" dirty="0"/>
                        <a:t>0.89 (0.10)</a:t>
                      </a:r>
                      <a:endParaRPr lang="ko-KR" altLang="en-US" dirty="0"/>
                    </a:p>
                  </a:txBody>
                  <a:tcPr anchor="ctr"/>
                </a:tc>
                <a:tc>
                  <a:txBody>
                    <a:bodyPr/>
                    <a:lstStyle/>
                    <a:p>
                      <a:pPr algn="ctr" latinLnBrk="1"/>
                      <a:r>
                        <a:rPr lang="en-US" altLang="ko-KR" dirty="0"/>
                        <a:t>0.89 (0.11)</a:t>
                      </a:r>
                      <a:endParaRPr lang="ko-KR" altLang="en-US" dirty="0"/>
                    </a:p>
                  </a:txBody>
                  <a:tcPr anchor="ctr"/>
                </a:tc>
                <a:extLst>
                  <a:ext uri="{0D108BD9-81ED-4DB2-BD59-A6C34878D82A}">
                    <a16:rowId xmlns:a16="http://schemas.microsoft.com/office/drawing/2014/main" val="725380147"/>
                  </a:ext>
                </a:extLst>
              </a:tr>
              <a:tr h="370840">
                <a:tc>
                  <a:txBody>
                    <a:bodyPr/>
                    <a:lstStyle/>
                    <a:p>
                      <a:pPr algn="ctr" latinLnBrk="1"/>
                      <a:r>
                        <a:rPr lang="en-US" altLang="ko-KR" dirty="0"/>
                        <a:t>Modified </a:t>
                      </a:r>
                      <a:r>
                        <a:rPr lang="en-US" altLang="ko-KR" dirty="0" err="1"/>
                        <a:t>AlexNet</a:t>
                      </a:r>
                      <a:endParaRPr lang="ko-KR" altLang="en-US" dirty="0"/>
                    </a:p>
                  </a:txBody>
                  <a:tcPr anchor="ctr"/>
                </a:tc>
                <a:tc>
                  <a:txBody>
                    <a:bodyPr/>
                    <a:lstStyle/>
                    <a:p>
                      <a:pPr algn="ctr" latinLnBrk="1"/>
                      <a:r>
                        <a:rPr lang="en-US" altLang="ko-KR" dirty="0"/>
                        <a:t>0.86 (0.13)</a:t>
                      </a:r>
                      <a:endParaRPr lang="ko-KR" altLang="en-US" dirty="0"/>
                    </a:p>
                  </a:txBody>
                  <a:tcPr anchor="ctr"/>
                </a:tc>
                <a:tc>
                  <a:txBody>
                    <a:bodyPr/>
                    <a:lstStyle/>
                    <a:p>
                      <a:pPr algn="ctr" latinLnBrk="1"/>
                      <a:r>
                        <a:rPr lang="en-US" altLang="ko-KR" dirty="0"/>
                        <a:t>0.84 (0.13)</a:t>
                      </a:r>
                      <a:endParaRPr lang="ko-KR" altLang="en-US" dirty="0"/>
                    </a:p>
                  </a:txBody>
                  <a:tcPr anchor="ctr"/>
                </a:tc>
                <a:tc>
                  <a:txBody>
                    <a:bodyPr/>
                    <a:lstStyle/>
                    <a:p>
                      <a:pPr algn="ctr" latinLnBrk="1"/>
                      <a:r>
                        <a:rPr lang="en-US" altLang="ko-KR" dirty="0"/>
                        <a:t>0.85 (0.13)</a:t>
                      </a:r>
                      <a:endParaRPr lang="ko-KR" altLang="en-US" dirty="0"/>
                    </a:p>
                  </a:txBody>
                  <a:tcPr anchor="ctr"/>
                </a:tc>
                <a:tc>
                  <a:txBody>
                    <a:bodyPr/>
                    <a:lstStyle/>
                    <a:p>
                      <a:pPr algn="ctr" latinLnBrk="1"/>
                      <a:r>
                        <a:rPr lang="en-US" altLang="ko-KR" dirty="0"/>
                        <a:t>0.84 (0.13)</a:t>
                      </a:r>
                      <a:endParaRPr lang="ko-KR" altLang="en-US" dirty="0"/>
                    </a:p>
                  </a:txBody>
                  <a:tcPr anchor="ctr"/>
                </a:tc>
                <a:extLst>
                  <a:ext uri="{0D108BD9-81ED-4DB2-BD59-A6C34878D82A}">
                    <a16:rowId xmlns:a16="http://schemas.microsoft.com/office/drawing/2014/main" val="2634878178"/>
                  </a:ext>
                </a:extLst>
              </a:tr>
              <a:tr h="370840">
                <a:tc>
                  <a:txBody>
                    <a:bodyPr/>
                    <a:lstStyle/>
                    <a:p>
                      <a:pPr algn="ctr" latinLnBrk="1"/>
                      <a:r>
                        <a:rPr lang="en-US" altLang="ko-KR" dirty="0"/>
                        <a:t>Modified VGG-16</a:t>
                      </a:r>
                      <a:endParaRPr lang="ko-KR" altLang="en-US" dirty="0"/>
                    </a:p>
                  </a:txBody>
                  <a:tcPr anchor="ctr"/>
                </a:tc>
                <a:tc>
                  <a:txBody>
                    <a:bodyPr/>
                    <a:lstStyle/>
                    <a:p>
                      <a:pPr algn="ctr" latinLnBrk="1"/>
                      <a:r>
                        <a:rPr lang="en-US" altLang="ko-KR" dirty="0"/>
                        <a:t>0.91 (0.12)</a:t>
                      </a:r>
                      <a:endParaRPr lang="ko-KR" altLang="en-US" dirty="0"/>
                    </a:p>
                  </a:txBody>
                  <a:tcPr anchor="ctr"/>
                </a:tc>
                <a:tc>
                  <a:txBody>
                    <a:bodyPr/>
                    <a:lstStyle/>
                    <a:p>
                      <a:pPr algn="ctr" latinLnBrk="1"/>
                      <a:r>
                        <a:rPr lang="en-US" altLang="ko-KR" dirty="0"/>
                        <a:t>0.90 (0.12)</a:t>
                      </a:r>
                      <a:endParaRPr lang="ko-KR" altLang="en-US" dirty="0"/>
                    </a:p>
                  </a:txBody>
                  <a:tcPr anchor="ctr"/>
                </a:tc>
                <a:tc>
                  <a:txBody>
                    <a:bodyPr/>
                    <a:lstStyle/>
                    <a:p>
                      <a:pPr algn="ctr" latinLnBrk="1"/>
                      <a:r>
                        <a:rPr lang="en-US" altLang="ko-KR" dirty="0"/>
                        <a:t>0.90 (0.11)</a:t>
                      </a:r>
                      <a:endParaRPr lang="ko-KR" altLang="en-US" dirty="0"/>
                    </a:p>
                  </a:txBody>
                  <a:tcPr anchor="ctr"/>
                </a:tc>
                <a:tc>
                  <a:txBody>
                    <a:bodyPr/>
                    <a:lstStyle/>
                    <a:p>
                      <a:pPr algn="ctr" latinLnBrk="1"/>
                      <a:r>
                        <a:rPr lang="en-US" altLang="ko-KR" dirty="0"/>
                        <a:t>0.90 (0.12)</a:t>
                      </a:r>
                      <a:endParaRPr lang="ko-KR" altLang="en-US" dirty="0"/>
                    </a:p>
                  </a:txBody>
                  <a:tcPr anchor="ctr"/>
                </a:tc>
                <a:extLst>
                  <a:ext uri="{0D108BD9-81ED-4DB2-BD59-A6C34878D82A}">
                    <a16:rowId xmlns:a16="http://schemas.microsoft.com/office/drawing/2014/main" val="171646663"/>
                  </a:ext>
                </a:extLst>
              </a:tr>
              <a:tr h="370840">
                <a:tc>
                  <a:txBody>
                    <a:bodyPr/>
                    <a:lstStyle/>
                    <a:p>
                      <a:pPr algn="ctr" latinLnBrk="1"/>
                      <a:r>
                        <a:rPr lang="en-US" altLang="ko-KR" dirty="0"/>
                        <a:t>Modified VGG-19</a:t>
                      </a:r>
                      <a:endParaRPr lang="ko-KR" altLang="en-US" dirty="0"/>
                    </a:p>
                  </a:txBody>
                  <a:tcPr anchor="ctr"/>
                </a:tc>
                <a:tc>
                  <a:txBody>
                    <a:bodyPr/>
                    <a:lstStyle/>
                    <a:p>
                      <a:pPr algn="ctr" latinLnBrk="1"/>
                      <a:r>
                        <a:rPr lang="en-US" altLang="ko-KR" dirty="0"/>
                        <a:t>0.89 (0.12)</a:t>
                      </a:r>
                      <a:endParaRPr lang="ko-KR" altLang="en-US" dirty="0"/>
                    </a:p>
                  </a:txBody>
                  <a:tcPr anchor="ctr"/>
                </a:tc>
                <a:tc>
                  <a:txBody>
                    <a:bodyPr/>
                    <a:lstStyle/>
                    <a:p>
                      <a:pPr algn="ctr" latinLnBrk="1"/>
                      <a:r>
                        <a:rPr lang="en-US" altLang="ko-KR" dirty="0"/>
                        <a:t>0.89 (0.12)</a:t>
                      </a:r>
                      <a:endParaRPr lang="ko-KR" altLang="en-US" dirty="0"/>
                    </a:p>
                  </a:txBody>
                  <a:tcPr anchor="ctr"/>
                </a:tc>
                <a:tc>
                  <a:txBody>
                    <a:bodyPr/>
                    <a:lstStyle/>
                    <a:p>
                      <a:pPr algn="ctr" latinLnBrk="1"/>
                      <a:r>
                        <a:rPr lang="en-US" altLang="ko-KR" dirty="0"/>
                        <a:t>0.88 (0.12)</a:t>
                      </a:r>
                      <a:endParaRPr lang="ko-KR" altLang="en-US" dirty="0"/>
                    </a:p>
                  </a:txBody>
                  <a:tcPr anchor="ctr"/>
                </a:tc>
                <a:tc>
                  <a:txBody>
                    <a:bodyPr/>
                    <a:lstStyle/>
                    <a:p>
                      <a:pPr algn="ctr" latinLnBrk="1"/>
                      <a:r>
                        <a:rPr lang="en-US" altLang="ko-KR" dirty="0"/>
                        <a:t>0.89 (0.12)</a:t>
                      </a:r>
                      <a:endParaRPr lang="ko-KR" altLang="en-US" dirty="0"/>
                    </a:p>
                  </a:txBody>
                  <a:tcPr anchor="ctr"/>
                </a:tc>
                <a:extLst>
                  <a:ext uri="{0D108BD9-81ED-4DB2-BD59-A6C34878D82A}">
                    <a16:rowId xmlns:a16="http://schemas.microsoft.com/office/drawing/2014/main" val="4097847173"/>
                  </a:ext>
                </a:extLst>
              </a:tr>
            </a:tbl>
          </a:graphicData>
        </a:graphic>
      </p:graphicFrame>
      <p:sp>
        <p:nvSpPr>
          <p:cNvPr id="2" name="직사각형 1">
            <a:extLst>
              <a:ext uri="{FF2B5EF4-FFF2-40B4-BE49-F238E27FC236}">
                <a16:creationId xmlns:a16="http://schemas.microsoft.com/office/drawing/2014/main" id="{80FE02D7-2DB6-4F41-B45B-88F4CFB63D44}"/>
              </a:ext>
            </a:extLst>
          </p:cNvPr>
          <p:cNvSpPr/>
          <p:nvPr/>
        </p:nvSpPr>
        <p:spPr>
          <a:xfrm>
            <a:off x="1768839" y="3807751"/>
            <a:ext cx="14089135" cy="479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ustDataLst>
      <p:tags r:id="rId1"/>
    </p:custDataLst>
    <p:extLst>
      <p:ext uri="{BB962C8B-B14F-4D97-AF65-F5344CB8AC3E}">
        <p14:creationId xmlns:p14="http://schemas.microsoft.com/office/powerpoint/2010/main" val="359154958"/>
      </p:ext>
    </p:extLst>
  </p:cSld>
  <p:clrMapOvr>
    <a:masterClrMapping/>
  </p:clrMapOvr>
  <p:transition spd="slow" advTm="1431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Effect transition="in" filter="fade">
                                      <p:cBhvr>
                                        <p:cTn id="17" dur="500"/>
                                        <p:tgtEl>
                                          <p:spTgt spid="6">
                                            <p:txEl>
                                              <p:pRg st="8" end="8"/>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Effect transition="in" filter="fade">
                                      <p:cBhvr>
                                        <p:cTn id="21" dur="500"/>
                                        <p:tgtEl>
                                          <p:spTgt spid="6">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0" end="10"/>
                                            </p:txEl>
                                          </p:spTgt>
                                        </p:tgtEl>
                                        <p:attrNameLst>
                                          <p:attrName>style.visibility</p:attrName>
                                        </p:attrNameLst>
                                      </p:cBhvr>
                                      <p:to>
                                        <p:strVal val="visible"/>
                                      </p:to>
                                    </p:set>
                                    <p:animEffect transition="in" filter="fade">
                                      <p:cBhvr>
                                        <p:cTn id="26" dur="500"/>
                                        <p:tgtEl>
                                          <p:spTgt spid="6">
                                            <p:txEl>
                                              <p:pRg st="10" end="10"/>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8" y="136025"/>
            <a:ext cx="16508556" cy="863693"/>
          </a:xfrm>
        </p:spPr>
        <p:txBody>
          <a:bodyPr/>
          <a:lstStyle/>
          <a:p>
            <a:r>
              <a:rPr lang="en-GB" b="1" u="none" dirty="0">
                <a:latin typeface="Arial" panose="020B0604020202020204" pitchFamily="34" charset="0"/>
                <a:cs typeface="Arial" panose="020B0604020202020204" pitchFamily="34" charset="0"/>
              </a:rPr>
              <a:t>Segmentation BY A classification model</a:t>
            </a:r>
          </a:p>
        </p:txBody>
      </p:sp>
      <p:sp>
        <p:nvSpPr>
          <p:cNvPr id="28" name="Slide Number Placeholder 7">
            <a:extLst>
              <a:ext uri="{FF2B5EF4-FFF2-40B4-BE49-F238E27FC236}">
                <a16:creationId xmlns:a16="http://schemas.microsoft.com/office/drawing/2014/main" id="{CD862192-5522-F547-94B3-7FC20F8798DC}"/>
              </a:ext>
            </a:extLst>
          </p:cNvPr>
          <p:cNvSpPr>
            <a:spLocks noGrp="1"/>
          </p:cNvSpPr>
          <p:nvPr>
            <p:ph type="sldNum" sz="quarter" idx="4"/>
          </p:nvPr>
        </p:nvSpPr>
        <p:spPr/>
        <p:txBody>
          <a:bodyPr/>
          <a:lstStyle/>
          <a:p>
            <a:fld id="{7AE184E0-0BD4-4705-A12B-9B71DDE63301}" type="slidenum">
              <a:rPr lang="en-GB" smtClean="0">
                <a:latin typeface="Arial" panose="020B0604020202020204" pitchFamily="34" charset="0"/>
                <a:cs typeface="Arial" panose="020B0604020202020204" pitchFamily="34" charset="0"/>
              </a:rPr>
              <a:t>19</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6" name="내용 개체 틀 5">
            <a:extLst>
              <a:ext uri="{FF2B5EF4-FFF2-40B4-BE49-F238E27FC236}">
                <a16:creationId xmlns:a16="http://schemas.microsoft.com/office/drawing/2014/main" id="{1C745455-88A1-49FC-A945-925F576DEF80}"/>
              </a:ext>
            </a:extLst>
          </p:cNvPr>
          <p:cNvSpPr>
            <a:spLocks noGrp="1"/>
          </p:cNvSpPr>
          <p:nvPr>
            <p:ph idx="1"/>
          </p:nvPr>
        </p:nvSpPr>
        <p:spPr>
          <a:xfrm>
            <a:off x="1409699" y="6311836"/>
            <a:ext cx="15928975" cy="3028463"/>
          </a:xfrm>
        </p:spPr>
        <p:txBody>
          <a:bodyPr>
            <a:normAutofit/>
          </a:bodyPr>
          <a:lstStyle/>
          <a:p>
            <a:pPr marL="543600" indent="-457200">
              <a:buFont typeface="Arial" panose="020B0604020202020204" pitchFamily="34" charset="0"/>
              <a:buChar char="•"/>
            </a:pPr>
            <a:r>
              <a:rPr lang="en-US" altLang="ko-KR" sz="3200" dirty="0"/>
              <a:t>Threshold of </a:t>
            </a:r>
            <a:r>
              <a:rPr lang="en-US" altLang="ko-KR" sz="3200" b="1" dirty="0"/>
              <a:t>200/255</a:t>
            </a:r>
            <a:r>
              <a:rPr lang="en-US" altLang="ko-KR" sz="3200" dirty="0"/>
              <a:t> comes with the highest mean IoU (mIoU)</a:t>
            </a:r>
          </a:p>
          <a:p>
            <a:pPr marL="543600" indent="-457200">
              <a:buFont typeface="Arial" panose="020B0604020202020204" pitchFamily="34" charset="0"/>
              <a:buChar char="•"/>
            </a:pPr>
            <a:r>
              <a:rPr lang="en-US" altLang="ko-KR" sz="3200" dirty="0"/>
              <a:t>mIoU at 200/255 is between 0.021 (AlexNet) and 0.122 (Modified VGG-16)</a:t>
            </a:r>
          </a:p>
          <a:p>
            <a:pPr marL="543600" indent="-457200">
              <a:buFont typeface="Arial" panose="020B0604020202020204" pitchFamily="34" charset="0"/>
              <a:buChar char="•"/>
            </a:pPr>
            <a:endParaRPr lang="en-US" altLang="ko-KR" sz="3200" dirty="0"/>
          </a:p>
        </p:txBody>
      </p:sp>
      <p:pic>
        <p:nvPicPr>
          <p:cNvPr id="14" name="그림 13">
            <a:extLst>
              <a:ext uri="{FF2B5EF4-FFF2-40B4-BE49-F238E27FC236}">
                <a16:creationId xmlns:a16="http://schemas.microsoft.com/office/drawing/2014/main" id="{42A4FAFA-9905-40DF-B61F-01950B5EF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337" y="1135777"/>
            <a:ext cx="8960000" cy="5040000"/>
          </a:xfrm>
          <a:prstGeom prst="rect">
            <a:avLst/>
          </a:prstGeom>
        </p:spPr>
      </p:pic>
      <p:pic>
        <p:nvPicPr>
          <p:cNvPr id="15" name="그림 14">
            <a:extLst>
              <a:ext uri="{FF2B5EF4-FFF2-40B4-BE49-F238E27FC236}">
                <a16:creationId xmlns:a16="http://schemas.microsoft.com/office/drawing/2014/main" id="{D95E21B1-82EC-41F1-958A-419ED2FA9D47}"/>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46224" b="17936"/>
          <a:stretch/>
        </p:blipFill>
        <p:spPr>
          <a:xfrm>
            <a:off x="4189337" y="3475921"/>
            <a:ext cx="8960000" cy="1812103"/>
          </a:xfrm>
          <a:prstGeom prst="rect">
            <a:avLst/>
          </a:prstGeom>
        </p:spPr>
      </p:pic>
      <p:sp>
        <p:nvSpPr>
          <p:cNvPr id="16" name="직사각형 15">
            <a:extLst>
              <a:ext uri="{FF2B5EF4-FFF2-40B4-BE49-F238E27FC236}">
                <a16:creationId xmlns:a16="http://schemas.microsoft.com/office/drawing/2014/main" id="{A7D046F5-A39D-467F-9543-B009FBD35D7E}"/>
              </a:ext>
            </a:extLst>
          </p:cNvPr>
          <p:cNvSpPr/>
          <p:nvPr/>
        </p:nvSpPr>
        <p:spPr>
          <a:xfrm>
            <a:off x="4188563" y="3449618"/>
            <a:ext cx="1800000" cy="255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ustDataLst>
      <p:tags r:id="rId1"/>
    </p:custDataLst>
    <p:extLst>
      <p:ext uri="{BB962C8B-B14F-4D97-AF65-F5344CB8AC3E}">
        <p14:creationId xmlns:p14="http://schemas.microsoft.com/office/powerpoint/2010/main" val="748149029"/>
      </p:ext>
    </p:extLst>
  </p:cSld>
  <p:clrMapOvr>
    <a:masterClrMapping/>
  </p:clrMapOvr>
  <p:transition spd="slow" advTm="1431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u="none" dirty="0"/>
              <a:t>OUTLINE</a:t>
            </a:r>
          </a:p>
        </p:txBody>
      </p:sp>
      <p:sp>
        <p:nvSpPr>
          <p:cNvPr id="3" name="Content Placeholder 2"/>
          <p:cNvSpPr>
            <a:spLocks noGrp="1"/>
          </p:cNvSpPr>
          <p:nvPr>
            <p:ph idx="1"/>
          </p:nvPr>
        </p:nvSpPr>
        <p:spPr>
          <a:xfrm>
            <a:off x="835825" y="1194363"/>
            <a:ext cx="15699575" cy="7591828"/>
          </a:xfrm>
        </p:spPr>
        <p:txBody>
          <a:bodyPr>
            <a:normAutofit/>
          </a:bodyPr>
          <a:lstStyle/>
          <a:p>
            <a:pPr>
              <a:buFont typeface="Arial" panose="020B0604020202020204" pitchFamily="34" charset="0"/>
              <a:buChar char="•"/>
            </a:pPr>
            <a:r>
              <a:rPr lang="en-US" altLang="nl-BE" b="1" dirty="0"/>
              <a:t>Introduction</a:t>
            </a:r>
          </a:p>
          <a:p>
            <a:pPr>
              <a:buFont typeface="Arial" panose="020B0604020202020204" pitchFamily="34" charset="0"/>
              <a:buChar char="•"/>
            </a:pPr>
            <a:endParaRPr lang="en-US" altLang="nl-BE" b="1" dirty="0"/>
          </a:p>
          <a:p>
            <a:pPr>
              <a:buFont typeface="Arial" panose="020B0604020202020204" pitchFamily="34" charset="0"/>
              <a:buChar char="•"/>
            </a:pPr>
            <a:r>
              <a:rPr lang="en-US" altLang="nl-BE" b="1" dirty="0"/>
              <a:t>Experimental setup</a:t>
            </a:r>
          </a:p>
          <a:p>
            <a:pPr>
              <a:buFont typeface="Arial" panose="020B0604020202020204" pitchFamily="34" charset="0"/>
              <a:buChar char="•"/>
            </a:pPr>
            <a:endParaRPr lang="en-US" altLang="nl-BE" b="1" dirty="0"/>
          </a:p>
          <a:p>
            <a:pPr>
              <a:buFont typeface="Arial" panose="020B0604020202020204" pitchFamily="34" charset="0"/>
              <a:buChar char="•"/>
            </a:pPr>
            <a:r>
              <a:rPr lang="en-US" altLang="nl-BE" b="1" dirty="0"/>
              <a:t>Experimental results</a:t>
            </a:r>
          </a:p>
          <a:p>
            <a:pPr>
              <a:buFont typeface="Arial" panose="020B0604020202020204" pitchFamily="34" charset="0"/>
              <a:buChar char="•"/>
            </a:pPr>
            <a:endParaRPr lang="en-US" altLang="nl-BE" b="1" dirty="0"/>
          </a:p>
          <a:p>
            <a:pPr>
              <a:buFont typeface="Arial" panose="020B0604020202020204" pitchFamily="34" charset="0"/>
              <a:buChar char="•"/>
            </a:pPr>
            <a:r>
              <a:rPr lang="en-US" altLang="nl-BE" b="1" dirty="0"/>
              <a:t>Conclusions &amp; future work</a:t>
            </a:r>
          </a:p>
        </p:txBody>
      </p:sp>
      <p:sp>
        <p:nvSpPr>
          <p:cNvPr id="8" name="Slide Number Placeholder 7"/>
          <p:cNvSpPr>
            <a:spLocks noGrp="1"/>
          </p:cNvSpPr>
          <p:nvPr>
            <p:ph type="sldNum" sz="quarter" idx="12"/>
          </p:nvPr>
        </p:nvSpPr>
        <p:spPr/>
        <p:txBody>
          <a:bodyPr/>
          <a:lstStyle/>
          <a:p>
            <a:fld id="{7AE184E0-0BD4-4705-A12B-9B71DDE63301}" type="slidenum">
              <a:rPr lang="en-GB" smtClean="0"/>
              <a:t>2</a:t>
            </a:fld>
            <a:r>
              <a:rPr lang="en-GB" dirty="0"/>
              <a:t> </a:t>
            </a:r>
            <a:r>
              <a:rPr lang="en-US" altLang="ko-KR" dirty="0"/>
              <a:t>/ 28</a:t>
            </a:r>
            <a:endParaRPr lang="en-GB" dirty="0"/>
          </a:p>
        </p:txBody>
      </p:sp>
      <p:sp>
        <p:nvSpPr>
          <p:cNvPr id="2" name="Rectangle 1"/>
          <p:cNvSpPr/>
          <p:nvPr/>
        </p:nvSpPr>
        <p:spPr>
          <a:xfrm>
            <a:off x="8531319" y="4633657"/>
            <a:ext cx="276038" cy="486287"/>
          </a:xfrm>
          <a:prstGeom prst="rect">
            <a:avLst/>
          </a:prstGeom>
        </p:spPr>
        <p:txBody>
          <a:bodyPr wrap="none">
            <a:spAutoFit/>
          </a:bodyPr>
          <a:lstStyle/>
          <a:p>
            <a:r>
              <a:rPr lang="en-US" dirty="0"/>
              <a:t> </a:t>
            </a:r>
          </a:p>
        </p:txBody>
      </p:sp>
      <p:sp>
        <p:nvSpPr>
          <p:cNvPr id="4" name="Rectangle 3"/>
          <p:cNvSpPr/>
          <p:nvPr/>
        </p:nvSpPr>
        <p:spPr>
          <a:xfrm>
            <a:off x="8531319" y="4633657"/>
            <a:ext cx="276038" cy="48628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996920493"/>
      </p:ext>
    </p:extLst>
  </p:cSld>
  <p:clrMapOvr>
    <a:masterClrMapping/>
  </p:clrMapOvr>
  <p:transition spd="slow" advTm="4855">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7" y="136025"/>
            <a:ext cx="16180625" cy="863693"/>
          </a:xfrm>
        </p:spPr>
        <p:txBody>
          <a:bodyPr/>
          <a:lstStyle/>
          <a:p>
            <a:r>
              <a:rPr lang="en-GB" b="1" u="none" dirty="0">
                <a:latin typeface="Arial" panose="020B0604020202020204" pitchFamily="34" charset="0"/>
                <a:cs typeface="Arial" panose="020B0604020202020204" pitchFamily="34" charset="0"/>
              </a:rPr>
              <a:t>Segmentation </a:t>
            </a:r>
            <a:r>
              <a:rPr lang="en-GB" b="1" u="none" cap="none" dirty="0">
                <a:latin typeface="Arial" panose="020B0604020202020204" pitchFamily="34" charset="0"/>
                <a:cs typeface="Arial" panose="020B0604020202020204" pitchFamily="34" charset="0"/>
              </a:rPr>
              <a:t>BY</a:t>
            </a:r>
            <a:r>
              <a:rPr lang="en-GB" b="1" u="none" dirty="0">
                <a:latin typeface="Arial" panose="020B0604020202020204" pitchFamily="34" charset="0"/>
                <a:cs typeface="Arial" panose="020B0604020202020204" pitchFamily="34" charset="0"/>
              </a:rPr>
              <a:t> A classification model</a:t>
            </a:r>
          </a:p>
        </p:txBody>
      </p:sp>
      <p:sp>
        <p:nvSpPr>
          <p:cNvPr id="28" name="Slide Number Placeholder 7">
            <a:extLst>
              <a:ext uri="{FF2B5EF4-FFF2-40B4-BE49-F238E27FC236}">
                <a16:creationId xmlns:a16="http://schemas.microsoft.com/office/drawing/2014/main" id="{CD862192-5522-F547-94B3-7FC20F8798DC}"/>
              </a:ext>
            </a:extLst>
          </p:cNvPr>
          <p:cNvSpPr>
            <a:spLocks noGrp="1"/>
          </p:cNvSpPr>
          <p:nvPr>
            <p:ph type="sldNum" sz="quarter" idx="4"/>
          </p:nvPr>
        </p:nvSpPr>
        <p:spPr/>
        <p:txBody>
          <a:bodyPr/>
          <a:lstStyle/>
          <a:p>
            <a:fld id="{7AE184E0-0BD4-4705-A12B-9B71DDE63301}" type="slidenum">
              <a:rPr lang="en-GB" smtClean="0">
                <a:latin typeface="Arial" panose="020B0604020202020204" pitchFamily="34" charset="0"/>
                <a:cs typeface="Arial" panose="020B0604020202020204" pitchFamily="34" charset="0"/>
              </a:rPr>
              <a:t>20</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6" name="내용 개체 틀 5">
            <a:extLst>
              <a:ext uri="{FF2B5EF4-FFF2-40B4-BE49-F238E27FC236}">
                <a16:creationId xmlns:a16="http://schemas.microsoft.com/office/drawing/2014/main" id="{1C745455-88A1-49FC-A945-925F576DEF80}"/>
              </a:ext>
            </a:extLst>
          </p:cNvPr>
          <p:cNvSpPr>
            <a:spLocks noGrp="1"/>
          </p:cNvSpPr>
          <p:nvPr>
            <p:ph idx="1"/>
          </p:nvPr>
        </p:nvSpPr>
        <p:spPr>
          <a:xfrm>
            <a:off x="1409699" y="1287780"/>
            <a:ext cx="7912733" cy="8052519"/>
          </a:xfrm>
        </p:spPr>
        <p:txBody>
          <a:bodyPr>
            <a:normAutofit/>
          </a:bodyPr>
          <a:lstStyle/>
          <a:p>
            <a:pPr marL="86400"/>
            <a:r>
              <a:rPr lang="en-US" altLang="ko-KR" sz="3200" dirty="0"/>
              <a:t>Large difference in </a:t>
            </a:r>
            <a:r>
              <a:rPr lang="en-US" altLang="ko-KR" sz="3200" dirty="0" err="1"/>
              <a:t>mIoU</a:t>
            </a:r>
            <a:r>
              <a:rPr lang="en-US" altLang="ko-KR" sz="3200" dirty="0"/>
              <a:t> per class</a:t>
            </a:r>
          </a:p>
          <a:p>
            <a:pPr marL="543600" indent="-457200">
              <a:buFont typeface="Arial" panose="020B0604020202020204" pitchFamily="34" charset="0"/>
              <a:buChar char="•"/>
            </a:pPr>
            <a:r>
              <a:rPr lang="en-US" altLang="ko-KR" sz="3200" dirty="0"/>
              <a:t>mIoU for </a:t>
            </a:r>
            <a:r>
              <a:rPr lang="en-US" altLang="ko-KR" sz="3200" b="1" dirty="0"/>
              <a:t>meningioma</a:t>
            </a:r>
            <a:r>
              <a:rPr lang="en-US" altLang="ko-KR" sz="3200" dirty="0"/>
              <a:t> was the highest, followed by glioma, and then by pituitary tumor</a:t>
            </a:r>
          </a:p>
          <a:p>
            <a:pPr marL="543600" indent="-457200">
              <a:buFont typeface="Arial" panose="020B0604020202020204" pitchFamily="34" charset="0"/>
              <a:buChar char="•"/>
            </a:pPr>
            <a:endParaRPr lang="en-US" altLang="ko-KR" sz="3200" dirty="0"/>
          </a:p>
          <a:p>
            <a:pPr marL="86400"/>
            <a:r>
              <a:rPr lang="en-US" altLang="ko-KR" sz="3200" dirty="0" err="1"/>
              <a:t>IoU</a:t>
            </a:r>
            <a:r>
              <a:rPr lang="en-US" altLang="ko-KR" sz="3200" dirty="0"/>
              <a:t> distribution per tumor class:</a:t>
            </a:r>
          </a:p>
          <a:p>
            <a:pPr marL="543600" indent="-457200">
              <a:buFont typeface="Arial" panose="020B0604020202020204" pitchFamily="34" charset="0"/>
              <a:buChar char="•"/>
            </a:pPr>
            <a:r>
              <a:rPr lang="en-US" altLang="ko-KR" sz="3200" dirty="0"/>
              <a:t>Highest peak at the </a:t>
            </a:r>
            <a:r>
              <a:rPr lang="en-US" altLang="ko-KR" sz="3200" b="1" dirty="0"/>
              <a:t>first bin </a:t>
            </a:r>
            <a:r>
              <a:rPr lang="en-US" altLang="ko-KR" sz="3200" dirty="0"/>
              <a:t>(IoU ranges from 0 to 0.05) for all classes</a:t>
            </a:r>
          </a:p>
          <a:p>
            <a:pPr marL="543600" indent="-457200">
              <a:buFont typeface="Arial" panose="020B0604020202020204" pitchFamily="34" charset="0"/>
              <a:buChar char="•"/>
            </a:pPr>
            <a:r>
              <a:rPr lang="en-US" altLang="ko-KR" sz="3200" b="1" dirty="0"/>
              <a:t>None</a:t>
            </a:r>
            <a:r>
              <a:rPr lang="en-US" altLang="ko-KR" sz="3200" dirty="0"/>
              <a:t> of the pituitary tumors has an IoU </a:t>
            </a:r>
            <a:r>
              <a:rPr lang="en-US" altLang="ko-KR" sz="3200" b="1" dirty="0"/>
              <a:t>higher than 0.23</a:t>
            </a:r>
          </a:p>
          <a:p>
            <a:pPr marL="543600" indent="-457200">
              <a:buFont typeface="Arial" panose="020B0604020202020204" pitchFamily="34" charset="0"/>
              <a:buChar char="•"/>
            </a:pPr>
            <a:endParaRPr lang="en-US" altLang="ko-KR" sz="3200" dirty="0"/>
          </a:p>
        </p:txBody>
      </p:sp>
      <p:pic>
        <p:nvPicPr>
          <p:cNvPr id="8" name="그림 7">
            <a:extLst>
              <a:ext uri="{FF2B5EF4-FFF2-40B4-BE49-F238E27FC236}">
                <a16:creationId xmlns:a16="http://schemas.microsoft.com/office/drawing/2014/main" id="{3408E28C-99F6-4035-A57A-9AA5A53BBF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95935" y="6520798"/>
            <a:ext cx="5521079" cy="2760539"/>
          </a:xfrm>
          <a:prstGeom prst="rect">
            <a:avLst/>
          </a:prstGeom>
        </p:spPr>
      </p:pic>
      <p:pic>
        <p:nvPicPr>
          <p:cNvPr id="9" name="그림 8">
            <a:extLst>
              <a:ext uri="{FF2B5EF4-FFF2-40B4-BE49-F238E27FC236}">
                <a16:creationId xmlns:a16="http://schemas.microsoft.com/office/drawing/2014/main" id="{C15A52D3-F11D-4D16-9845-574D04EDD62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695935" y="3760258"/>
            <a:ext cx="5521079" cy="2760539"/>
          </a:xfrm>
          <a:prstGeom prst="rect">
            <a:avLst/>
          </a:prstGeom>
        </p:spPr>
      </p:pic>
      <p:pic>
        <p:nvPicPr>
          <p:cNvPr id="10" name="그림 9">
            <a:extLst>
              <a:ext uri="{FF2B5EF4-FFF2-40B4-BE49-F238E27FC236}">
                <a16:creationId xmlns:a16="http://schemas.microsoft.com/office/drawing/2014/main" id="{3AF02F9A-3892-435A-AC6B-0E8C82781C8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695938" y="999718"/>
            <a:ext cx="5521079" cy="2760539"/>
          </a:xfrm>
          <a:prstGeom prst="rect">
            <a:avLst/>
          </a:prstGeom>
        </p:spPr>
      </p:pic>
    </p:spTree>
    <p:custDataLst>
      <p:tags r:id="rId1"/>
    </p:custDataLst>
    <p:extLst>
      <p:ext uri="{BB962C8B-B14F-4D97-AF65-F5344CB8AC3E}">
        <p14:creationId xmlns:p14="http://schemas.microsoft.com/office/powerpoint/2010/main" val="1239697512"/>
      </p:ext>
    </p:extLst>
  </p:cSld>
  <p:clrMapOvr>
    <a:masterClrMapping/>
  </p:clrMapOvr>
  <p:transition spd="slow" advTm="1431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u="none" dirty="0">
                <a:latin typeface="Arial" panose="020B0604020202020204" pitchFamily="34" charset="0"/>
                <a:cs typeface="Arial" panose="020B0604020202020204" pitchFamily="34" charset="0"/>
              </a:rPr>
              <a:t>Segmentation </a:t>
            </a:r>
            <a:r>
              <a:rPr lang="en-GB" b="1" u="none" cap="none" dirty="0">
                <a:latin typeface="Arial" panose="020B0604020202020204" pitchFamily="34" charset="0"/>
                <a:cs typeface="Arial" panose="020B0604020202020204" pitchFamily="34" charset="0"/>
              </a:rPr>
              <a:t>BY A</a:t>
            </a:r>
            <a:r>
              <a:rPr lang="en-GB" b="1" u="none" dirty="0">
                <a:latin typeface="Arial" panose="020B0604020202020204" pitchFamily="34" charset="0"/>
                <a:cs typeface="Arial" panose="020B0604020202020204" pitchFamily="34" charset="0"/>
              </a:rPr>
              <a:t> segmentation model</a:t>
            </a:r>
          </a:p>
        </p:txBody>
      </p:sp>
      <p:sp>
        <p:nvSpPr>
          <p:cNvPr id="28" name="Slide Number Placeholder 7">
            <a:extLst>
              <a:ext uri="{FF2B5EF4-FFF2-40B4-BE49-F238E27FC236}">
                <a16:creationId xmlns:a16="http://schemas.microsoft.com/office/drawing/2014/main" id="{CD862192-5522-F547-94B3-7FC20F8798DC}"/>
              </a:ext>
            </a:extLst>
          </p:cNvPr>
          <p:cNvSpPr>
            <a:spLocks noGrp="1"/>
          </p:cNvSpPr>
          <p:nvPr>
            <p:ph type="sldNum" sz="quarter" idx="4"/>
          </p:nvPr>
        </p:nvSpPr>
        <p:spPr/>
        <p:txBody>
          <a:bodyPr/>
          <a:lstStyle/>
          <a:p>
            <a:fld id="{7AE184E0-0BD4-4705-A12B-9B71DDE63301}" type="slidenum">
              <a:rPr lang="en-GB" smtClean="0">
                <a:latin typeface="Arial" panose="020B0604020202020204" pitchFamily="34" charset="0"/>
                <a:cs typeface="Arial" panose="020B0604020202020204" pitchFamily="34" charset="0"/>
              </a:rPr>
              <a:t>21</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6" name="내용 개체 틀 5">
            <a:extLst>
              <a:ext uri="{FF2B5EF4-FFF2-40B4-BE49-F238E27FC236}">
                <a16:creationId xmlns:a16="http://schemas.microsoft.com/office/drawing/2014/main" id="{1C745455-88A1-49FC-A945-925F576DEF80}"/>
              </a:ext>
            </a:extLst>
          </p:cNvPr>
          <p:cNvSpPr>
            <a:spLocks noGrp="1"/>
          </p:cNvSpPr>
          <p:nvPr>
            <p:ph idx="1"/>
          </p:nvPr>
        </p:nvSpPr>
        <p:spPr>
          <a:xfrm>
            <a:off x="1409699" y="1287780"/>
            <a:ext cx="7912733" cy="8052519"/>
          </a:xfrm>
        </p:spPr>
        <p:txBody>
          <a:bodyPr>
            <a:normAutofit/>
          </a:bodyPr>
          <a:lstStyle/>
          <a:p>
            <a:pPr marL="86400"/>
            <a:r>
              <a:rPr lang="en-US" altLang="ko-KR" sz="3200" dirty="0"/>
              <a:t>U-Net, a segmentation model, is trained using the following encoders:</a:t>
            </a:r>
          </a:p>
          <a:p>
            <a:pPr marL="543600" indent="-457200">
              <a:buFont typeface="Arial" panose="020B0604020202020204" pitchFamily="34" charset="0"/>
              <a:buChar char="•"/>
            </a:pPr>
            <a:r>
              <a:rPr lang="en-US" altLang="ko-KR" sz="3200" dirty="0"/>
              <a:t>VGG-16</a:t>
            </a:r>
          </a:p>
          <a:p>
            <a:pPr marL="543600" indent="-457200">
              <a:buFont typeface="Arial" panose="020B0604020202020204" pitchFamily="34" charset="0"/>
              <a:buChar char="•"/>
            </a:pPr>
            <a:r>
              <a:rPr lang="en-US" altLang="ko-KR" sz="3200" dirty="0"/>
              <a:t>VGG-19</a:t>
            </a:r>
          </a:p>
          <a:p>
            <a:pPr marL="543600" indent="-457200">
              <a:buFont typeface="Arial" panose="020B0604020202020204" pitchFamily="34" charset="0"/>
              <a:buChar char="•"/>
            </a:pPr>
            <a:endParaRPr lang="en-US" altLang="ko-KR" sz="3200" dirty="0"/>
          </a:p>
          <a:p>
            <a:pPr marL="86400"/>
            <a:r>
              <a:rPr lang="en-US" altLang="ko-KR" sz="3200" dirty="0" err="1"/>
              <a:t>IoU</a:t>
            </a:r>
            <a:r>
              <a:rPr lang="en-US" altLang="ko-KR" sz="3200" dirty="0"/>
              <a:t> distribution per tumor class:</a:t>
            </a:r>
          </a:p>
          <a:p>
            <a:pPr marL="543600" indent="-457200">
              <a:buFont typeface="Arial" panose="020B0604020202020204" pitchFamily="34" charset="0"/>
              <a:buChar char="•"/>
            </a:pPr>
            <a:r>
              <a:rPr lang="en-US" altLang="ko-KR" sz="3200" b="1" dirty="0"/>
              <a:t>Positively skewed</a:t>
            </a:r>
          </a:p>
          <a:p>
            <a:pPr marL="1000800" lvl="1" indent="-457200">
              <a:buFont typeface="Wingdings" panose="05000000000000000000" pitchFamily="2" charset="2"/>
              <a:buChar char="Ø"/>
            </a:pPr>
            <a:r>
              <a:rPr lang="en-US" altLang="ko-KR" sz="3200" dirty="0"/>
              <a:t>Many instances with </a:t>
            </a:r>
            <a:r>
              <a:rPr lang="en-US" altLang="ko-KR" sz="3200" b="1" dirty="0"/>
              <a:t>high </a:t>
            </a:r>
            <a:r>
              <a:rPr lang="en-US" altLang="ko-KR" sz="3200" b="1" dirty="0" err="1"/>
              <a:t>IoU</a:t>
            </a:r>
            <a:endParaRPr lang="en-US" altLang="ko-KR" sz="3200" b="1" dirty="0"/>
          </a:p>
          <a:p>
            <a:pPr marL="543600" indent="-457200">
              <a:buFont typeface="Arial" panose="020B0604020202020204" pitchFamily="34" charset="0"/>
              <a:buChar char="•"/>
            </a:pPr>
            <a:endParaRPr lang="en-US" altLang="ko-KR" sz="3200" dirty="0"/>
          </a:p>
          <a:p>
            <a:pPr marL="86400"/>
            <a:r>
              <a:rPr lang="en-US" altLang="ko-KR" sz="3200" dirty="0"/>
              <a:t>mIoU obtained by U-Net:</a:t>
            </a:r>
          </a:p>
          <a:p>
            <a:pPr marL="543600" indent="-457200">
              <a:buFont typeface="Arial" panose="020B0604020202020204" pitchFamily="34" charset="0"/>
              <a:buChar char="•"/>
            </a:pPr>
            <a:r>
              <a:rPr lang="en-US" altLang="ko-KR" sz="3200" dirty="0"/>
              <a:t>0.666 (VGG-16 encoder)</a:t>
            </a:r>
          </a:p>
          <a:p>
            <a:pPr marL="543600" indent="-457200">
              <a:buFont typeface="Arial" panose="020B0604020202020204" pitchFamily="34" charset="0"/>
              <a:buChar char="•"/>
            </a:pPr>
            <a:r>
              <a:rPr lang="en-US" altLang="ko-KR" sz="3200" dirty="0"/>
              <a:t>0.673 (VGG-19 encoder)</a:t>
            </a:r>
          </a:p>
          <a:p>
            <a:pPr marL="543600" indent="-457200">
              <a:buFont typeface="Arial" panose="020B0604020202020204" pitchFamily="34" charset="0"/>
              <a:buChar char="•"/>
            </a:pPr>
            <a:endParaRPr lang="en-US" altLang="ko-KR" sz="3200" dirty="0"/>
          </a:p>
        </p:txBody>
      </p:sp>
      <p:pic>
        <p:nvPicPr>
          <p:cNvPr id="8" name="그림 7">
            <a:extLst>
              <a:ext uri="{FF2B5EF4-FFF2-40B4-BE49-F238E27FC236}">
                <a16:creationId xmlns:a16="http://schemas.microsoft.com/office/drawing/2014/main" id="{3408E28C-99F6-4035-A57A-9AA5A53BBF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95935" y="6520798"/>
            <a:ext cx="5521078" cy="2760539"/>
          </a:xfrm>
          <a:prstGeom prst="rect">
            <a:avLst/>
          </a:prstGeom>
        </p:spPr>
      </p:pic>
      <p:pic>
        <p:nvPicPr>
          <p:cNvPr id="9" name="그림 8">
            <a:extLst>
              <a:ext uri="{FF2B5EF4-FFF2-40B4-BE49-F238E27FC236}">
                <a16:creationId xmlns:a16="http://schemas.microsoft.com/office/drawing/2014/main" id="{C15A52D3-F11D-4D16-9845-574D04EDD62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695935" y="3760258"/>
            <a:ext cx="5521078" cy="2760539"/>
          </a:xfrm>
          <a:prstGeom prst="rect">
            <a:avLst/>
          </a:prstGeom>
        </p:spPr>
      </p:pic>
      <p:pic>
        <p:nvPicPr>
          <p:cNvPr id="10" name="그림 9">
            <a:extLst>
              <a:ext uri="{FF2B5EF4-FFF2-40B4-BE49-F238E27FC236}">
                <a16:creationId xmlns:a16="http://schemas.microsoft.com/office/drawing/2014/main" id="{3AF02F9A-3892-435A-AC6B-0E8C82781C8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695938" y="999718"/>
            <a:ext cx="5521078" cy="2760539"/>
          </a:xfrm>
          <a:prstGeom prst="rect">
            <a:avLst/>
          </a:prstGeom>
        </p:spPr>
      </p:pic>
    </p:spTree>
    <p:custDataLst>
      <p:tags r:id="rId1"/>
    </p:custDataLst>
    <p:extLst>
      <p:ext uri="{BB962C8B-B14F-4D97-AF65-F5344CB8AC3E}">
        <p14:creationId xmlns:p14="http://schemas.microsoft.com/office/powerpoint/2010/main" val="866911036"/>
      </p:ext>
    </p:extLst>
  </p:cSld>
  <p:clrMapOvr>
    <a:masterClrMapping/>
  </p:clrMapOvr>
  <p:transition spd="slow" advTm="1431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Effect transition="in" filter="fade">
                                      <p:cBhvr>
                                        <p:cTn id="45" dur="500"/>
                                        <p:tgtEl>
                                          <p:spTgt spid="6">
                                            <p:txEl>
                                              <p:pRg st="8" end="8"/>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500"/>
                                        <p:tgtEl>
                                          <p:spTgt spid="6">
                                            <p:txEl>
                                              <p:pRg st="9" end="9"/>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42402123-9E89-47F4-A80E-A78A40323C3A}"/>
              </a:ext>
            </a:extLst>
          </p:cNvPr>
          <p:cNvPicPr>
            <a:picLocks noChangeAspect="1"/>
          </p:cNvPicPr>
          <p:nvPr/>
        </p:nvPicPr>
        <p:blipFill rotWithShape="1">
          <a:blip r:embed="rId4">
            <a:extLst>
              <a:ext uri="{28A0092B-C50C-407E-A947-70E740481C1C}">
                <a14:useLocalDpi xmlns:a14="http://schemas.microsoft.com/office/drawing/2010/main" val="0"/>
              </a:ext>
            </a:extLst>
          </a:blip>
          <a:srcRect r="60027" b="54763"/>
          <a:stretch/>
        </p:blipFill>
        <p:spPr>
          <a:xfrm>
            <a:off x="8786798" y="2716800"/>
            <a:ext cx="3069922" cy="1954260"/>
          </a:xfrm>
          <a:prstGeom prst="rect">
            <a:avLst/>
          </a:prstGeom>
        </p:spPr>
      </p:pic>
      <p:sp>
        <p:nvSpPr>
          <p:cNvPr id="7" name="Title 6"/>
          <p:cNvSpPr>
            <a:spLocks noGrp="1"/>
          </p:cNvSpPr>
          <p:nvPr>
            <p:ph type="title"/>
          </p:nvPr>
        </p:nvSpPr>
        <p:spPr/>
        <p:txBody>
          <a:bodyPr/>
          <a:lstStyle/>
          <a:p>
            <a:r>
              <a:rPr lang="en-GB" b="1" u="none" dirty="0">
                <a:latin typeface="Arial" panose="020B0604020202020204" pitchFamily="34" charset="0"/>
                <a:cs typeface="Arial" panose="020B0604020202020204" pitchFamily="34" charset="0"/>
              </a:rPr>
              <a:t>Qualitative analysis </a:t>
            </a:r>
            <a:r>
              <a:rPr lang="en-GB" b="1" u="none" cap="none" dirty="0">
                <a:latin typeface="Arial" panose="020B0604020202020204" pitchFamily="34" charset="0"/>
                <a:cs typeface="Arial" panose="020B0604020202020204" pitchFamily="34" charset="0"/>
              </a:rPr>
              <a:t>FOR</a:t>
            </a:r>
            <a:r>
              <a:rPr lang="en-GB" b="1" u="none" dirty="0">
                <a:latin typeface="Arial" panose="020B0604020202020204" pitchFamily="34" charset="0"/>
                <a:cs typeface="Arial" panose="020B0604020202020204" pitchFamily="34" charset="0"/>
              </a:rPr>
              <a:t> low I</a:t>
            </a:r>
            <a:r>
              <a:rPr lang="en-GB" b="1" u="none" cap="none" dirty="0">
                <a:latin typeface="Arial" panose="020B0604020202020204" pitchFamily="34" charset="0"/>
                <a:cs typeface="Arial" panose="020B0604020202020204" pitchFamily="34" charset="0"/>
              </a:rPr>
              <a:t>o</a:t>
            </a:r>
            <a:r>
              <a:rPr lang="en-GB" b="1" u="none" dirty="0">
                <a:latin typeface="Arial" panose="020B0604020202020204" pitchFamily="34" charset="0"/>
                <a:cs typeface="Arial" panose="020B0604020202020204" pitchFamily="34" charset="0"/>
              </a:rPr>
              <a:t>U</a:t>
            </a:r>
          </a:p>
        </p:txBody>
      </p:sp>
      <p:sp>
        <p:nvSpPr>
          <p:cNvPr id="28" name="Slide Number Placeholder 7">
            <a:extLst>
              <a:ext uri="{FF2B5EF4-FFF2-40B4-BE49-F238E27FC236}">
                <a16:creationId xmlns:a16="http://schemas.microsoft.com/office/drawing/2014/main" id="{CD862192-5522-F547-94B3-7FC20F8798DC}"/>
              </a:ext>
            </a:extLst>
          </p:cNvPr>
          <p:cNvSpPr>
            <a:spLocks noGrp="1"/>
          </p:cNvSpPr>
          <p:nvPr>
            <p:ph type="sldNum" sz="quarter" idx="4"/>
          </p:nvPr>
        </p:nvSpPr>
        <p:spPr/>
        <p:txBody>
          <a:bodyPr/>
          <a:lstStyle/>
          <a:p>
            <a:fld id="{7AE184E0-0BD4-4705-A12B-9B71DDE63301}" type="slidenum">
              <a:rPr lang="en-GB" smtClean="0">
                <a:latin typeface="Arial" panose="020B0604020202020204" pitchFamily="34" charset="0"/>
                <a:cs typeface="Arial" panose="020B0604020202020204" pitchFamily="34" charset="0"/>
              </a:rPr>
              <a:t>22</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6" name="내용 개체 틀 5">
            <a:extLst>
              <a:ext uri="{FF2B5EF4-FFF2-40B4-BE49-F238E27FC236}">
                <a16:creationId xmlns:a16="http://schemas.microsoft.com/office/drawing/2014/main" id="{1C745455-88A1-49FC-A945-925F576DEF80}"/>
              </a:ext>
            </a:extLst>
          </p:cNvPr>
          <p:cNvSpPr>
            <a:spLocks noGrp="1"/>
          </p:cNvSpPr>
          <p:nvPr>
            <p:ph idx="1"/>
          </p:nvPr>
        </p:nvSpPr>
        <p:spPr>
          <a:xfrm>
            <a:off x="826276" y="1114155"/>
            <a:ext cx="7328374" cy="8052519"/>
          </a:xfrm>
        </p:spPr>
        <p:txBody>
          <a:bodyPr>
            <a:normAutofit/>
          </a:bodyPr>
          <a:lstStyle/>
          <a:p>
            <a:pPr marL="86400"/>
            <a:r>
              <a:rPr lang="en-US" altLang="ko-KR" sz="3200" b="1" dirty="0"/>
              <a:t>Meningioma</a:t>
            </a:r>
          </a:p>
          <a:p>
            <a:pPr marL="543600" indent="-457200">
              <a:buFont typeface="Arial" panose="020B0604020202020204" pitchFamily="34" charset="0"/>
              <a:buChar char="•"/>
            </a:pPr>
            <a:r>
              <a:rPr lang="en-US" altLang="ko-KR" sz="3200" dirty="0"/>
              <a:t>Highlights border areas</a:t>
            </a:r>
          </a:p>
          <a:p>
            <a:pPr marL="1443713" lvl="2" indent="-457200">
              <a:buFont typeface="Wingdings" panose="05000000000000000000" pitchFamily="2" charset="2"/>
              <a:buChar char="Ø"/>
            </a:pPr>
            <a:r>
              <a:rPr lang="en-US" altLang="ko-KR" sz="3200" dirty="0"/>
              <a:t>Models are trained to look</a:t>
            </a:r>
            <a:r>
              <a:rPr lang="ko-KR" altLang="en-US" sz="3200" dirty="0"/>
              <a:t> </a:t>
            </a:r>
            <a:r>
              <a:rPr lang="en-US" altLang="ko-KR" sz="3200" dirty="0"/>
              <a:t>around the brain to find meningioma</a:t>
            </a:r>
          </a:p>
          <a:p>
            <a:pPr marL="1443713" lvl="2" indent="-457200">
              <a:buFont typeface="Wingdings" panose="05000000000000000000" pitchFamily="2" charset="2"/>
              <a:buChar char="Ø"/>
            </a:pPr>
            <a:endParaRPr lang="en-US" altLang="ko-KR" sz="3200" dirty="0"/>
          </a:p>
        </p:txBody>
      </p:sp>
      <p:pic>
        <p:nvPicPr>
          <p:cNvPr id="5" name="그림 4">
            <a:extLst>
              <a:ext uri="{FF2B5EF4-FFF2-40B4-BE49-F238E27FC236}">
                <a16:creationId xmlns:a16="http://schemas.microsoft.com/office/drawing/2014/main" id="{11FADB19-3D15-4B48-957D-C57420F85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6798" y="2716800"/>
            <a:ext cx="7680000" cy="4320000"/>
          </a:xfrm>
          <a:prstGeom prst="rect">
            <a:avLst/>
          </a:prstGeom>
        </p:spPr>
      </p:pic>
    </p:spTree>
    <p:custDataLst>
      <p:tags r:id="rId1"/>
    </p:custDataLst>
    <p:extLst>
      <p:ext uri="{BB962C8B-B14F-4D97-AF65-F5344CB8AC3E}">
        <p14:creationId xmlns:p14="http://schemas.microsoft.com/office/powerpoint/2010/main" val="370113815"/>
      </p:ext>
    </p:extLst>
  </p:cSld>
  <p:clrMapOvr>
    <a:masterClrMapping/>
  </p:clrMapOvr>
  <p:transition spd="slow" advTm="1431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u="none" dirty="0">
                <a:latin typeface="Arial" panose="020B0604020202020204" pitchFamily="34" charset="0"/>
                <a:cs typeface="Arial" panose="020B0604020202020204" pitchFamily="34" charset="0"/>
              </a:rPr>
              <a:t>Qualitative analysis </a:t>
            </a:r>
            <a:r>
              <a:rPr lang="en-GB" b="1" u="none" cap="none" dirty="0">
                <a:latin typeface="Arial" panose="020B0604020202020204" pitchFamily="34" charset="0"/>
                <a:cs typeface="Arial" panose="020B0604020202020204" pitchFamily="34" charset="0"/>
              </a:rPr>
              <a:t>FOR</a:t>
            </a:r>
            <a:r>
              <a:rPr lang="en-GB" b="1" u="none" dirty="0">
                <a:latin typeface="Arial" panose="020B0604020202020204" pitchFamily="34" charset="0"/>
                <a:cs typeface="Arial" panose="020B0604020202020204" pitchFamily="34" charset="0"/>
              </a:rPr>
              <a:t> low I</a:t>
            </a:r>
            <a:r>
              <a:rPr lang="en-GB" b="1" u="none" cap="none" dirty="0">
                <a:latin typeface="Arial" panose="020B0604020202020204" pitchFamily="34" charset="0"/>
                <a:cs typeface="Arial" panose="020B0604020202020204" pitchFamily="34" charset="0"/>
              </a:rPr>
              <a:t>o</a:t>
            </a:r>
            <a:r>
              <a:rPr lang="en-GB" b="1" u="none" dirty="0">
                <a:latin typeface="Arial" panose="020B0604020202020204" pitchFamily="34" charset="0"/>
                <a:cs typeface="Arial" panose="020B0604020202020204" pitchFamily="34" charset="0"/>
              </a:rPr>
              <a:t>U</a:t>
            </a:r>
          </a:p>
        </p:txBody>
      </p:sp>
      <p:sp>
        <p:nvSpPr>
          <p:cNvPr id="28" name="Slide Number Placeholder 7">
            <a:extLst>
              <a:ext uri="{FF2B5EF4-FFF2-40B4-BE49-F238E27FC236}">
                <a16:creationId xmlns:a16="http://schemas.microsoft.com/office/drawing/2014/main" id="{CD862192-5522-F547-94B3-7FC20F8798DC}"/>
              </a:ext>
            </a:extLst>
          </p:cNvPr>
          <p:cNvSpPr>
            <a:spLocks noGrp="1"/>
          </p:cNvSpPr>
          <p:nvPr>
            <p:ph type="sldNum" sz="quarter" idx="4"/>
          </p:nvPr>
        </p:nvSpPr>
        <p:spPr/>
        <p:txBody>
          <a:bodyPr/>
          <a:lstStyle/>
          <a:p>
            <a:fld id="{7AE184E0-0BD4-4705-A12B-9B71DDE63301}" type="slidenum">
              <a:rPr lang="en-GB" smtClean="0">
                <a:latin typeface="Arial" panose="020B0604020202020204" pitchFamily="34" charset="0"/>
                <a:cs typeface="Arial" panose="020B0604020202020204" pitchFamily="34" charset="0"/>
              </a:rPr>
              <a:t>23</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6" name="내용 개체 틀 5">
            <a:extLst>
              <a:ext uri="{FF2B5EF4-FFF2-40B4-BE49-F238E27FC236}">
                <a16:creationId xmlns:a16="http://schemas.microsoft.com/office/drawing/2014/main" id="{1C745455-88A1-49FC-A945-925F576DEF80}"/>
              </a:ext>
            </a:extLst>
          </p:cNvPr>
          <p:cNvSpPr>
            <a:spLocks noGrp="1"/>
          </p:cNvSpPr>
          <p:nvPr>
            <p:ph idx="1"/>
          </p:nvPr>
        </p:nvSpPr>
        <p:spPr>
          <a:xfrm>
            <a:off x="826276" y="1114155"/>
            <a:ext cx="7592010" cy="8052519"/>
          </a:xfrm>
        </p:spPr>
        <p:txBody>
          <a:bodyPr>
            <a:normAutofit/>
          </a:bodyPr>
          <a:lstStyle/>
          <a:p>
            <a:pPr marL="86400"/>
            <a:r>
              <a:rPr lang="en-US" altLang="ko-KR" sz="3200" b="1" dirty="0"/>
              <a:t>Meningioma</a:t>
            </a:r>
          </a:p>
          <a:p>
            <a:pPr marL="543600" indent="-457200">
              <a:buFont typeface="Arial" panose="020B0604020202020204" pitchFamily="34" charset="0"/>
              <a:buChar char="•"/>
            </a:pPr>
            <a:r>
              <a:rPr lang="en-US" altLang="ko-KR" sz="3200" dirty="0"/>
              <a:t>Highlights border areas</a:t>
            </a:r>
          </a:p>
          <a:p>
            <a:pPr marL="1443713" lvl="2" indent="-457200">
              <a:buFont typeface="Wingdings" panose="05000000000000000000" pitchFamily="2" charset="2"/>
              <a:buChar char="Ø"/>
            </a:pPr>
            <a:r>
              <a:rPr lang="en-US" altLang="ko-KR" sz="3200" dirty="0"/>
              <a:t>Models are trained to look</a:t>
            </a:r>
            <a:r>
              <a:rPr lang="ko-KR" altLang="en-US" sz="3200" dirty="0"/>
              <a:t> </a:t>
            </a:r>
            <a:r>
              <a:rPr lang="en-US" altLang="ko-KR" sz="3200" dirty="0"/>
              <a:t>around the brain to find meningioma</a:t>
            </a:r>
          </a:p>
          <a:p>
            <a:pPr marL="1443713" lvl="2" indent="-457200">
              <a:buFont typeface="Wingdings" panose="05000000000000000000" pitchFamily="2" charset="2"/>
              <a:buChar char="Ø"/>
            </a:pPr>
            <a:endParaRPr lang="en-US" altLang="ko-KR" sz="3200" dirty="0"/>
          </a:p>
          <a:p>
            <a:pPr marL="86400"/>
            <a:r>
              <a:rPr lang="en-US" altLang="ko-KR" sz="3200" b="1" dirty="0"/>
              <a:t>Glioma and pituitary tumor</a:t>
            </a:r>
          </a:p>
          <a:p>
            <a:pPr marL="543600" indent="-457200">
              <a:buFont typeface="Arial" panose="020B0604020202020204" pitchFamily="34" charset="0"/>
              <a:buChar char="•"/>
            </a:pPr>
            <a:r>
              <a:rPr lang="en-US" altLang="ko-KR" sz="3200" dirty="0"/>
              <a:t>Highlights the entire brain</a:t>
            </a:r>
          </a:p>
          <a:p>
            <a:pPr marL="543600" indent="-457200">
              <a:buFont typeface="Arial" panose="020B0604020202020204" pitchFamily="34" charset="0"/>
              <a:buChar char="•"/>
            </a:pPr>
            <a:r>
              <a:rPr lang="en-US" altLang="ko-KR" sz="3200" dirty="0"/>
              <a:t>Highlights organs (i.e., eyes and ears)</a:t>
            </a:r>
          </a:p>
          <a:p>
            <a:pPr marL="1443713" lvl="2" indent="-457200">
              <a:buFont typeface="Wingdings" panose="05000000000000000000" pitchFamily="2" charset="2"/>
              <a:buChar char="Ø"/>
            </a:pPr>
            <a:r>
              <a:rPr lang="en-US" altLang="ko-KR" sz="3200" dirty="0"/>
              <a:t>Models have difficulties in distinguishing glioma and pituitary tumors</a:t>
            </a:r>
          </a:p>
        </p:txBody>
      </p:sp>
      <p:pic>
        <p:nvPicPr>
          <p:cNvPr id="17" name="그림 16">
            <a:extLst>
              <a:ext uri="{FF2B5EF4-FFF2-40B4-BE49-F238E27FC236}">
                <a16:creationId xmlns:a16="http://schemas.microsoft.com/office/drawing/2014/main" id="{BE2BD369-BB79-446C-8702-DDDDF37812E2}"/>
              </a:ext>
            </a:extLst>
          </p:cNvPr>
          <p:cNvPicPr>
            <a:picLocks noChangeAspect="1"/>
          </p:cNvPicPr>
          <p:nvPr/>
        </p:nvPicPr>
        <p:blipFill rotWithShape="1">
          <a:blip r:embed="rId4">
            <a:extLst>
              <a:ext uri="{28A0092B-C50C-407E-A947-70E740481C1C}">
                <a14:useLocalDpi xmlns:a14="http://schemas.microsoft.com/office/drawing/2010/main" val="0"/>
              </a:ext>
            </a:extLst>
          </a:blip>
          <a:srcRect r="60027" b="54763"/>
          <a:stretch/>
        </p:blipFill>
        <p:spPr>
          <a:xfrm>
            <a:off x="8786799" y="1114155"/>
            <a:ext cx="3069921" cy="1954260"/>
          </a:xfrm>
          <a:prstGeom prst="rect">
            <a:avLst/>
          </a:prstGeom>
        </p:spPr>
      </p:pic>
      <p:pic>
        <p:nvPicPr>
          <p:cNvPr id="18" name="그림 17">
            <a:extLst>
              <a:ext uri="{FF2B5EF4-FFF2-40B4-BE49-F238E27FC236}">
                <a16:creationId xmlns:a16="http://schemas.microsoft.com/office/drawing/2014/main" id="{4BADED7F-ECC7-43C1-AEB7-BB59A1041956}"/>
              </a:ext>
            </a:extLst>
          </p:cNvPr>
          <p:cNvPicPr>
            <a:picLocks noChangeAspect="1"/>
          </p:cNvPicPr>
          <p:nvPr/>
        </p:nvPicPr>
        <p:blipFill rotWithShape="1">
          <a:blip r:embed="rId5">
            <a:extLst>
              <a:ext uri="{28A0092B-C50C-407E-A947-70E740481C1C}">
                <a14:useLocalDpi xmlns:a14="http://schemas.microsoft.com/office/drawing/2010/main" val="0"/>
              </a:ext>
            </a:extLst>
          </a:blip>
          <a:srcRect r="60027" b="54763"/>
          <a:stretch/>
        </p:blipFill>
        <p:spPr>
          <a:xfrm>
            <a:off x="8786798" y="5434155"/>
            <a:ext cx="3069922" cy="1954260"/>
          </a:xfrm>
          <a:prstGeom prst="rect">
            <a:avLst/>
          </a:prstGeom>
        </p:spPr>
      </p:pic>
      <p:pic>
        <p:nvPicPr>
          <p:cNvPr id="12" name="그림 11">
            <a:extLst>
              <a:ext uri="{FF2B5EF4-FFF2-40B4-BE49-F238E27FC236}">
                <a16:creationId xmlns:a16="http://schemas.microsoft.com/office/drawing/2014/main" id="{B6B283CD-5EFD-4A9C-B7FE-13688D8AC99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86799" y="1113600"/>
            <a:ext cx="7679999" cy="4320000"/>
          </a:xfrm>
          <a:prstGeom prst="rect">
            <a:avLst/>
          </a:prstGeom>
        </p:spPr>
      </p:pic>
      <p:pic>
        <p:nvPicPr>
          <p:cNvPr id="14" name="그림 13">
            <a:extLst>
              <a:ext uri="{FF2B5EF4-FFF2-40B4-BE49-F238E27FC236}">
                <a16:creationId xmlns:a16="http://schemas.microsoft.com/office/drawing/2014/main" id="{4D482CBF-A648-4BF6-A0AA-FF32CBE2E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6798" y="5433600"/>
            <a:ext cx="7680000" cy="4320000"/>
          </a:xfrm>
          <a:prstGeom prst="rect">
            <a:avLst/>
          </a:prstGeom>
        </p:spPr>
      </p:pic>
    </p:spTree>
    <p:custDataLst>
      <p:tags r:id="rId1"/>
    </p:custDataLst>
    <p:extLst>
      <p:ext uri="{BB962C8B-B14F-4D97-AF65-F5344CB8AC3E}">
        <p14:creationId xmlns:p14="http://schemas.microsoft.com/office/powerpoint/2010/main" val="562513961"/>
      </p:ext>
    </p:extLst>
  </p:cSld>
  <p:clrMapOvr>
    <a:masterClrMapping/>
  </p:clrMapOvr>
  <mc:AlternateContent xmlns:mc="http://schemas.openxmlformats.org/markup-compatibility/2006" xmlns:p14="http://schemas.microsoft.com/office/powerpoint/2010/main">
    <mc:Choice Requires="p14">
      <p:transition p14:dur="0" advTm="14313"/>
    </mc:Choice>
    <mc:Fallback xmlns="">
      <p:transition advTm="14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u="none" dirty="0">
                <a:latin typeface="Arial" panose="020B0604020202020204" pitchFamily="34" charset="0"/>
                <a:cs typeface="Arial" panose="020B0604020202020204" pitchFamily="34" charset="0"/>
              </a:rPr>
              <a:t>Qualitative analysis </a:t>
            </a:r>
            <a:r>
              <a:rPr lang="en-GB" b="1" u="none" cap="none" dirty="0">
                <a:latin typeface="Arial" panose="020B0604020202020204" pitchFamily="34" charset="0"/>
                <a:cs typeface="Arial" panose="020B0604020202020204" pitchFamily="34" charset="0"/>
              </a:rPr>
              <a:t>FOR</a:t>
            </a:r>
            <a:r>
              <a:rPr lang="en-GB" b="1" u="none" dirty="0">
                <a:latin typeface="Arial" panose="020B0604020202020204" pitchFamily="34" charset="0"/>
                <a:cs typeface="Arial" panose="020B0604020202020204" pitchFamily="34" charset="0"/>
              </a:rPr>
              <a:t> low I</a:t>
            </a:r>
            <a:r>
              <a:rPr lang="en-GB" b="1" u="none" cap="none" dirty="0">
                <a:latin typeface="Arial" panose="020B0604020202020204" pitchFamily="34" charset="0"/>
                <a:cs typeface="Arial" panose="020B0604020202020204" pitchFamily="34" charset="0"/>
              </a:rPr>
              <a:t>o</a:t>
            </a:r>
            <a:r>
              <a:rPr lang="en-GB" b="1" u="none" dirty="0">
                <a:latin typeface="Arial" panose="020B0604020202020204" pitchFamily="34" charset="0"/>
                <a:cs typeface="Arial" panose="020B0604020202020204" pitchFamily="34" charset="0"/>
              </a:rPr>
              <a:t>U</a:t>
            </a:r>
          </a:p>
        </p:txBody>
      </p:sp>
      <p:sp>
        <p:nvSpPr>
          <p:cNvPr id="28" name="Slide Number Placeholder 7">
            <a:extLst>
              <a:ext uri="{FF2B5EF4-FFF2-40B4-BE49-F238E27FC236}">
                <a16:creationId xmlns:a16="http://schemas.microsoft.com/office/drawing/2014/main" id="{CD862192-5522-F547-94B3-7FC20F8798DC}"/>
              </a:ext>
            </a:extLst>
          </p:cNvPr>
          <p:cNvSpPr>
            <a:spLocks noGrp="1"/>
          </p:cNvSpPr>
          <p:nvPr>
            <p:ph type="sldNum" sz="quarter" idx="4"/>
          </p:nvPr>
        </p:nvSpPr>
        <p:spPr/>
        <p:txBody>
          <a:bodyPr/>
          <a:lstStyle/>
          <a:p>
            <a:fld id="{7AE184E0-0BD4-4705-A12B-9B71DDE63301}" type="slidenum">
              <a:rPr lang="en-GB" smtClean="0">
                <a:latin typeface="Arial" panose="020B0604020202020204" pitchFamily="34" charset="0"/>
                <a:cs typeface="Arial" panose="020B0604020202020204" pitchFamily="34" charset="0"/>
              </a:rPr>
              <a:t>24</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6" name="내용 개체 틀 5">
            <a:extLst>
              <a:ext uri="{FF2B5EF4-FFF2-40B4-BE49-F238E27FC236}">
                <a16:creationId xmlns:a16="http://schemas.microsoft.com/office/drawing/2014/main" id="{1C745455-88A1-49FC-A945-925F576DEF80}"/>
              </a:ext>
            </a:extLst>
          </p:cNvPr>
          <p:cNvSpPr>
            <a:spLocks noGrp="1"/>
          </p:cNvSpPr>
          <p:nvPr>
            <p:ph idx="1"/>
          </p:nvPr>
        </p:nvSpPr>
        <p:spPr>
          <a:xfrm>
            <a:off x="826275" y="1325880"/>
            <a:ext cx="7461381" cy="7840794"/>
          </a:xfrm>
        </p:spPr>
        <p:txBody>
          <a:bodyPr>
            <a:normAutofit/>
          </a:bodyPr>
          <a:lstStyle/>
          <a:p>
            <a:pPr marL="86400"/>
            <a:r>
              <a:rPr lang="en-US" altLang="ko-KR" sz="3200" dirty="0"/>
              <a:t>Another cause of low IoU:</a:t>
            </a:r>
          </a:p>
          <a:p>
            <a:pPr marL="543600" indent="-457200">
              <a:buFont typeface="Arial" panose="020B0604020202020204" pitchFamily="34" charset="0"/>
              <a:buChar char="•"/>
            </a:pPr>
            <a:r>
              <a:rPr lang="en-US" altLang="ko-KR" sz="3200" dirty="0"/>
              <a:t>Large segmented area in comparison to the actual ground truth</a:t>
            </a:r>
          </a:p>
          <a:p>
            <a:pPr marL="1000800" lvl="1" indent="-457200">
              <a:buFont typeface="Wingdings" panose="05000000000000000000" pitchFamily="2" charset="2"/>
              <a:buChar char="Ø"/>
            </a:pPr>
            <a:r>
              <a:rPr lang="en-US" altLang="ko-KR" sz="3200" b="1" dirty="0"/>
              <a:t>A correct but less precise </a:t>
            </a:r>
            <a:r>
              <a:rPr lang="en-US" altLang="ko-KR" sz="3200" dirty="0"/>
              <a:t>segmentation results in a low IoU</a:t>
            </a:r>
          </a:p>
        </p:txBody>
      </p:sp>
      <p:pic>
        <p:nvPicPr>
          <p:cNvPr id="15" name="그림 14">
            <a:extLst>
              <a:ext uri="{FF2B5EF4-FFF2-40B4-BE49-F238E27FC236}">
                <a16:creationId xmlns:a16="http://schemas.microsoft.com/office/drawing/2014/main" id="{7A7C92CC-D83A-409C-B41F-9EB1C67988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86799" y="1113600"/>
            <a:ext cx="7679999" cy="4319999"/>
          </a:xfrm>
          <a:prstGeom prst="rect">
            <a:avLst/>
          </a:prstGeom>
        </p:spPr>
      </p:pic>
      <p:pic>
        <p:nvPicPr>
          <p:cNvPr id="16" name="그림 15">
            <a:extLst>
              <a:ext uri="{FF2B5EF4-FFF2-40B4-BE49-F238E27FC236}">
                <a16:creationId xmlns:a16="http://schemas.microsoft.com/office/drawing/2014/main" id="{55E687C7-0EF0-4153-AD8F-7B50F5C0C74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786798" y="5433600"/>
            <a:ext cx="7679999" cy="4320000"/>
          </a:xfrm>
          <a:prstGeom prst="rect">
            <a:avLst/>
          </a:prstGeom>
        </p:spPr>
      </p:pic>
      <p:pic>
        <p:nvPicPr>
          <p:cNvPr id="19" name="그림 18">
            <a:extLst>
              <a:ext uri="{FF2B5EF4-FFF2-40B4-BE49-F238E27FC236}">
                <a16:creationId xmlns:a16="http://schemas.microsoft.com/office/drawing/2014/main" id="{840C14C9-341B-4CDD-ABE8-87F099B45B1C}"/>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t="45601" b="17791"/>
          <a:stretch/>
        </p:blipFill>
        <p:spPr>
          <a:xfrm>
            <a:off x="8786797" y="3085309"/>
            <a:ext cx="7680000" cy="1581464"/>
          </a:xfrm>
          <a:prstGeom prst="rect">
            <a:avLst/>
          </a:prstGeom>
        </p:spPr>
      </p:pic>
      <p:pic>
        <p:nvPicPr>
          <p:cNvPr id="20" name="그림 19">
            <a:extLst>
              <a:ext uri="{FF2B5EF4-FFF2-40B4-BE49-F238E27FC236}">
                <a16:creationId xmlns:a16="http://schemas.microsoft.com/office/drawing/2014/main" id="{C263C3AC-0393-48FD-9F76-E948464EAFD0}"/>
              </a:ext>
            </a:extLst>
          </p:cNvPr>
          <p:cNvPicPr>
            <a:picLocks noChangeAspect="1"/>
          </p:cNvPicPr>
          <p:nvPr/>
        </p:nvPicPr>
        <p:blipFill rotWithShape="1">
          <a:blip r:embed="rId7">
            <a:alphaModFix/>
            <a:extLst>
              <a:ext uri="{28A0092B-C50C-407E-A947-70E740481C1C}">
                <a14:useLocalDpi xmlns:a14="http://schemas.microsoft.com/office/drawing/2010/main" val="0"/>
              </a:ext>
            </a:extLst>
          </a:blip>
          <a:srcRect t="46549" b="16844"/>
          <a:stretch/>
        </p:blipFill>
        <p:spPr>
          <a:xfrm>
            <a:off x="8786797" y="7441821"/>
            <a:ext cx="7680000" cy="1581465"/>
          </a:xfrm>
          <a:prstGeom prst="rect">
            <a:avLst/>
          </a:prstGeom>
        </p:spPr>
      </p:pic>
    </p:spTree>
    <p:custDataLst>
      <p:tags r:id="rId1"/>
    </p:custDataLst>
    <p:extLst>
      <p:ext uri="{BB962C8B-B14F-4D97-AF65-F5344CB8AC3E}">
        <p14:creationId xmlns:p14="http://schemas.microsoft.com/office/powerpoint/2010/main" val="3333500390"/>
      </p:ext>
    </p:extLst>
  </p:cSld>
  <p:clrMapOvr>
    <a:masterClrMapping/>
  </p:clrMapOvr>
  <mc:AlternateContent xmlns:mc="http://schemas.openxmlformats.org/markup-compatibility/2006" xmlns:p14="http://schemas.microsoft.com/office/powerpoint/2010/main">
    <mc:Choice Requires="p14">
      <p:transition p14:dur="0" advTm="14313"/>
    </mc:Choice>
    <mc:Fallback xmlns="">
      <p:transition advTm="143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b="1" u="none" dirty="0"/>
              <a:t>Conclusions and future work</a:t>
            </a:r>
          </a:p>
        </p:txBody>
      </p:sp>
      <p:sp>
        <p:nvSpPr>
          <p:cNvPr id="3" name="Slide Number Placeholder 2"/>
          <p:cNvSpPr>
            <a:spLocks noGrp="1"/>
          </p:cNvSpPr>
          <p:nvPr>
            <p:ph type="sldNum" sz="quarter" idx="4"/>
          </p:nvPr>
        </p:nvSpPr>
        <p:spPr/>
        <p:txBody>
          <a:bodyPr/>
          <a:lstStyle/>
          <a:p>
            <a:fld id="{7AE184E0-0BD4-4705-A12B-9B71DDE63301}" type="slidenum">
              <a:rPr lang="en-GB" noProof="0" smtClean="0"/>
              <a:pPr/>
              <a:t>25</a:t>
            </a:fld>
            <a:r>
              <a:rPr lang="en-GB" altLang="ko-KR" dirty="0"/>
              <a:t> </a:t>
            </a:r>
            <a:r>
              <a:rPr lang="en-US" altLang="ko-KR" dirty="0"/>
              <a:t>/ 28</a:t>
            </a:r>
            <a:endParaRPr lang="en-GB" noProof="0" dirty="0"/>
          </a:p>
        </p:txBody>
      </p:sp>
    </p:spTree>
    <p:extLst>
      <p:ext uri="{BB962C8B-B14F-4D97-AF65-F5344CB8AC3E}">
        <p14:creationId xmlns:p14="http://schemas.microsoft.com/office/powerpoint/2010/main" val="3091896780"/>
      </p:ext>
    </p:extLst>
  </p:cSld>
  <p:clrMapOvr>
    <a:masterClrMapping/>
  </p:clrMapOvr>
  <p:transition spd="slow" advTm="391">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8" y="136025"/>
            <a:ext cx="15705282" cy="863693"/>
          </a:xfrm>
        </p:spPr>
        <p:txBody>
          <a:bodyPr/>
          <a:lstStyle/>
          <a:p>
            <a:r>
              <a:rPr lang="en-GB" b="1" u="none" dirty="0">
                <a:latin typeface="Arial" panose="020B0604020202020204" pitchFamily="34" charset="0"/>
                <a:cs typeface="Arial" panose="020B0604020202020204" pitchFamily="34" charset="0"/>
              </a:rPr>
              <a:t>conclusions</a:t>
            </a:r>
          </a:p>
        </p:txBody>
      </p:sp>
      <p:sp>
        <p:nvSpPr>
          <p:cNvPr id="13" name="Slide Number Placeholder 7">
            <a:extLst>
              <a:ext uri="{FF2B5EF4-FFF2-40B4-BE49-F238E27FC236}">
                <a16:creationId xmlns:a16="http://schemas.microsoft.com/office/drawing/2014/main" id="{27624C0B-21E4-524D-BCED-C5AA948E7621}"/>
              </a:ext>
            </a:extLst>
          </p:cNvPr>
          <p:cNvSpPr>
            <a:spLocks noGrp="1"/>
          </p:cNvSpPr>
          <p:nvPr>
            <p:ph type="sldNum" sz="quarter" idx="12"/>
          </p:nvPr>
        </p:nvSpPr>
        <p:spPr>
          <a:xfrm>
            <a:off x="15590520" y="8948703"/>
            <a:ext cx="921880" cy="519289"/>
          </a:xfrm>
        </p:spPr>
        <p:txBody>
          <a:bodyPr/>
          <a:lstStyle/>
          <a:p>
            <a:fld id="{7AE184E0-0BD4-4705-A12B-9B71DDE63301}" type="slidenum">
              <a:rPr lang="en-GB" smtClean="0">
                <a:latin typeface="Arial" panose="020B0604020202020204" pitchFamily="34" charset="0"/>
                <a:cs typeface="Arial" panose="020B0604020202020204" pitchFamily="34" charset="0"/>
              </a:rPr>
              <a:t>26</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D543E29-797E-C84E-AC21-678668D80CC9}"/>
              </a:ext>
            </a:extLst>
          </p:cNvPr>
          <p:cNvSpPr>
            <a:spLocks noGrp="1"/>
          </p:cNvSpPr>
          <p:nvPr>
            <p:ph idx="1"/>
          </p:nvPr>
        </p:nvSpPr>
        <p:spPr>
          <a:xfrm>
            <a:off x="835825" y="1194364"/>
            <a:ext cx="15699575" cy="7142812"/>
          </a:xfrm>
        </p:spPr>
        <p:txBody>
          <a:bodyPr>
            <a:normAutofit fontScale="92500"/>
          </a:bodyPr>
          <a:lstStyle/>
          <a:p>
            <a:pPr algn="just">
              <a:lnSpc>
                <a:spcPct val="150000"/>
              </a:lnSpc>
              <a:buFont typeface="Arial" panose="020B0604020202020204" pitchFamily="34" charset="0"/>
              <a:buChar char="•"/>
            </a:pPr>
            <a:r>
              <a:rPr lang="en-US" altLang="ko-KR" sz="3500" b="1" dirty="0"/>
              <a:t>Segmentation</a:t>
            </a:r>
            <a:r>
              <a:rPr lang="en-US" altLang="ko-KR" sz="3500" dirty="0"/>
              <a:t> can be conducted using a classification model and CAM</a:t>
            </a:r>
          </a:p>
          <a:p>
            <a:pPr lvl="1" algn="just">
              <a:lnSpc>
                <a:spcPct val="150000"/>
              </a:lnSpc>
              <a:buFont typeface="Wingdings" panose="05000000000000000000" pitchFamily="2" charset="2"/>
              <a:buChar char="Ø"/>
            </a:pPr>
            <a:r>
              <a:rPr lang="en-US" altLang="ko-KR" sz="3000" dirty="0"/>
              <a:t>However, segmentation needs to be done in a careful way since CAM learns from class labels and not from pixel-wise labels</a:t>
            </a:r>
          </a:p>
          <a:p>
            <a:pPr algn="just">
              <a:lnSpc>
                <a:spcPct val="150000"/>
              </a:lnSpc>
              <a:buFont typeface="Arial" panose="020B0604020202020204" pitchFamily="34" charset="0"/>
              <a:buChar char="•"/>
            </a:pPr>
            <a:r>
              <a:rPr lang="en-US" altLang="ko-KR" sz="3500" dirty="0"/>
              <a:t>CAM-based segmentation facilitates </a:t>
            </a:r>
            <a:r>
              <a:rPr lang="en-US" altLang="ko-KR" sz="3500" b="1" dirty="0"/>
              <a:t>quantitative analysis</a:t>
            </a:r>
            <a:r>
              <a:rPr lang="en-US" altLang="ko-KR" sz="3500" dirty="0"/>
              <a:t> through the use of IoU</a:t>
            </a:r>
          </a:p>
          <a:p>
            <a:pPr algn="just">
              <a:lnSpc>
                <a:spcPct val="150000"/>
              </a:lnSpc>
              <a:buFont typeface="Arial" panose="020B0604020202020204" pitchFamily="34" charset="0"/>
              <a:buChar char="•"/>
            </a:pPr>
            <a:r>
              <a:rPr lang="en-US" altLang="ko-KR" sz="3500" b="1" dirty="0"/>
              <a:t>A high classification effectiveness </a:t>
            </a:r>
            <a:r>
              <a:rPr lang="en-US" altLang="ko-KR" sz="3500" dirty="0"/>
              <a:t>can still be paired with a </a:t>
            </a:r>
            <a:r>
              <a:rPr lang="en-US" altLang="ko-KR" sz="3500" b="1" dirty="0"/>
              <a:t>low segmentation effectiveness</a:t>
            </a:r>
          </a:p>
          <a:p>
            <a:pPr lvl="1" algn="just">
              <a:lnSpc>
                <a:spcPct val="150000"/>
              </a:lnSpc>
              <a:buFont typeface="Wingdings" panose="05000000000000000000" pitchFamily="2" charset="2"/>
              <a:buChar char="Ø"/>
            </a:pPr>
            <a:r>
              <a:rPr lang="en-US" altLang="ko-KR" sz="3000" dirty="0"/>
              <a:t>Modified VGG-16 has a classification effectiveness of 90.8% but an mIoU of only 12.2% </a:t>
            </a:r>
          </a:p>
          <a:p>
            <a:pPr algn="just">
              <a:lnSpc>
                <a:spcPct val="150000"/>
              </a:lnSpc>
              <a:buFont typeface="Arial" panose="020B0604020202020204" pitchFamily="34" charset="0"/>
              <a:buChar char="•"/>
            </a:pPr>
            <a:r>
              <a:rPr lang="en-US" altLang="ko-KR" sz="3500" dirty="0"/>
              <a:t>A predictive model does </a:t>
            </a:r>
            <a:r>
              <a:rPr lang="en-US" altLang="ko-KR" sz="3500" b="1" dirty="0"/>
              <a:t>not always focus on the correct areas </a:t>
            </a:r>
            <a:r>
              <a:rPr lang="en-US" altLang="ko-KR" sz="3500" dirty="0"/>
              <a:t>in an image to perform </a:t>
            </a:r>
            <a:r>
              <a:rPr lang="en-US" altLang="ko-KR" sz="3500" b="1" dirty="0"/>
              <a:t>classification</a:t>
            </a:r>
          </a:p>
          <a:p>
            <a:pPr marL="1000800" indent="-914400" algn="just">
              <a:buFont typeface="+mj-lt"/>
              <a:buAutoNum type="arabicPeriod"/>
            </a:pPr>
            <a:endParaRPr lang="en-US" dirty="0"/>
          </a:p>
        </p:txBody>
      </p:sp>
    </p:spTree>
    <p:custDataLst>
      <p:tags r:id="rId1"/>
    </p:custDataLst>
    <p:extLst>
      <p:ext uri="{BB962C8B-B14F-4D97-AF65-F5344CB8AC3E}">
        <p14:creationId xmlns:p14="http://schemas.microsoft.com/office/powerpoint/2010/main" val="3555251835"/>
      </p:ext>
    </p:extLst>
  </p:cSld>
  <p:clrMapOvr>
    <a:masterClrMapping/>
  </p:clrMapOvr>
  <p:transition spd="slow" advTm="5003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8" y="136025"/>
            <a:ext cx="15705282" cy="863693"/>
          </a:xfrm>
        </p:spPr>
        <p:txBody>
          <a:bodyPr/>
          <a:lstStyle/>
          <a:p>
            <a:r>
              <a:rPr lang="en-GB" b="1" u="none" dirty="0">
                <a:latin typeface="Arial" panose="020B0604020202020204" pitchFamily="34" charset="0"/>
                <a:cs typeface="Arial" panose="020B0604020202020204" pitchFamily="34" charset="0"/>
              </a:rPr>
              <a:t>Future work</a:t>
            </a:r>
          </a:p>
        </p:txBody>
      </p:sp>
      <p:sp>
        <p:nvSpPr>
          <p:cNvPr id="13" name="Slide Number Placeholder 7">
            <a:extLst>
              <a:ext uri="{FF2B5EF4-FFF2-40B4-BE49-F238E27FC236}">
                <a16:creationId xmlns:a16="http://schemas.microsoft.com/office/drawing/2014/main" id="{27624C0B-21E4-524D-BCED-C5AA948E7621}"/>
              </a:ext>
            </a:extLst>
          </p:cNvPr>
          <p:cNvSpPr>
            <a:spLocks noGrp="1"/>
          </p:cNvSpPr>
          <p:nvPr>
            <p:ph type="sldNum" sz="quarter" idx="12"/>
          </p:nvPr>
        </p:nvSpPr>
        <p:spPr>
          <a:xfrm>
            <a:off x="15590520" y="8948703"/>
            <a:ext cx="921880" cy="519289"/>
          </a:xfrm>
        </p:spPr>
        <p:txBody>
          <a:bodyPr/>
          <a:lstStyle/>
          <a:p>
            <a:fld id="{7AE184E0-0BD4-4705-A12B-9B71DDE63301}" type="slidenum">
              <a:rPr lang="en-GB" smtClean="0">
                <a:latin typeface="Arial" panose="020B0604020202020204" pitchFamily="34" charset="0"/>
                <a:cs typeface="Arial" panose="020B0604020202020204" pitchFamily="34" charset="0"/>
              </a:rPr>
              <a:t>27</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D543E29-797E-C84E-AC21-678668D80CC9}"/>
              </a:ext>
            </a:extLst>
          </p:cNvPr>
          <p:cNvSpPr>
            <a:spLocks noGrp="1"/>
          </p:cNvSpPr>
          <p:nvPr>
            <p:ph idx="1"/>
          </p:nvPr>
        </p:nvSpPr>
        <p:spPr>
          <a:xfrm>
            <a:off x="835825" y="1194364"/>
            <a:ext cx="15699575" cy="7142812"/>
          </a:xfrm>
        </p:spPr>
        <p:txBody>
          <a:bodyPr>
            <a:normAutofit fontScale="92500"/>
          </a:bodyPr>
          <a:lstStyle/>
          <a:p>
            <a:pPr algn="just">
              <a:lnSpc>
                <a:spcPct val="200000"/>
              </a:lnSpc>
              <a:buFont typeface="Arial" panose="020B0604020202020204" pitchFamily="34" charset="0"/>
              <a:buChar char="•"/>
            </a:pPr>
            <a:r>
              <a:rPr lang="en-US" altLang="ko-KR" sz="3600" dirty="0"/>
              <a:t>Use</a:t>
            </a:r>
            <a:r>
              <a:rPr lang="en-US" altLang="ko-KR" sz="3600" b="1" dirty="0"/>
              <a:t> weighted loss </a:t>
            </a:r>
            <a:r>
              <a:rPr lang="en-US" altLang="ko-KR" sz="3600" dirty="0"/>
              <a:t>to mitigate the influence of imbalance</a:t>
            </a:r>
          </a:p>
          <a:p>
            <a:pPr lvl="1" algn="just">
              <a:lnSpc>
                <a:spcPct val="200000"/>
              </a:lnSpc>
              <a:buFont typeface="Wingdings" panose="05000000000000000000" pitchFamily="2" charset="2"/>
              <a:buChar char="Ø"/>
            </a:pPr>
            <a:r>
              <a:rPr lang="en-US" altLang="ko-KR" sz="3600" dirty="0"/>
              <a:t>Give more weight to the minority class and less weight to the majority class</a:t>
            </a:r>
          </a:p>
          <a:p>
            <a:pPr algn="just">
              <a:lnSpc>
                <a:spcPct val="200000"/>
              </a:lnSpc>
              <a:buFont typeface="Arial" panose="020B0604020202020204" pitchFamily="34" charset="0"/>
              <a:buChar char="•"/>
            </a:pPr>
            <a:r>
              <a:rPr lang="en-US" altLang="ko-KR" sz="3600" dirty="0"/>
              <a:t>Use of other </a:t>
            </a:r>
            <a:r>
              <a:rPr lang="en-US" altLang="ko-KR" sz="3600" b="1" dirty="0"/>
              <a:t>CNN models </a:t>
            </a:r>
            <a:r>
              <a:rPr lang="en-US" altLang="ko-KR" sz="3600" dirty="0"/>
              <a:t>(e.g., ResNet and DenseNet)</a:t>
            </a:r>
          </a:p>
          <a:p>
            <a:pPr algn="just">
              <a:lnSpc>
                <a:spcPct val="200000"/>
              </a:lnSpc>
              <a:buFont typeface="Arial" panose="020B0604020202020204" pitchFamily="34" charset="0"/>
              <a:buChar char="•"/>
            </a:pPr>
            <a:r>
              <a:rPr lang="en-US" altLang="ko-KR" sz="3600" dirty="0"/>
              <a:t>Use of other </a:t>
            </a:r>
            <a:r>
              <a:rPr lang="en-US" altLang="ko-KR" sz="3600" b="1" dirty="0"/>
              <a:t>visualization methods</a:t>
            </a:r>
            <a:r>
              <a:rPr lang="en-US" altLang="ko-KR" sz="3600" dirty="0"/>
              <a:t> (e.g., Grad-CAM++ and GAIN)</a:t>
            </a:r>
          </a:p>
          <a:p>
            <a:pPr algn="just">
              <a:lnSpc>
                <a:spcPct val="200000"/>
              </a:lnSpc>
              <a:buFont typeface="Arial" panose="020B0604020202020204" pitchFamily="34" charset="0"/>
              <a:buChar char="•"/>
            </a:pPr>
            <a:r>
              <a:rPr lang="en-US" altLang="ko-KR" sz="3600" dirty="0"/>
              <a:t>Use of </a:t>
            </a:r>
            <a:r>
              <a:rPr lang="en-US" altLang="ko-KR" sz="3600" b="1" dirty="0"/>
              <a:t>explanation techniques</a:t>
            </a:r>
            <a:r>
              <a:rPr lang="en-US" altLang="ko-KR" sz="3600" dirty="0"/>
              <a:t> (e.g., LIME and SHAP)</a:t>
            </a:r>
          </a:p>
          <a:p>
            <a:pPr algn="just">
              <a:lnSpc>
                <a:spcPct val="200000"/>
              </a:lnSpc>
              <a:buFont typeface="Arial" panose="020B0604020202020204" pitchFamily="34" charset="0"/>
              <a:buChar char="•"/>
            </a:pPr>
            <a:r>
              <a:rPr lang="en-US" altLang="ko-KR" sz="3600" dirty="0"/>
              <a:t>Use of a </a:t>
            </a:r>
            <a:r>
              <a:rPr lang="en-US" altLang="ko-KR" sz="3600" b="1" dirty="0"/>
              <a:t>Conditional Random Field</a:t>
            </a:r>
            <a:r>
              <a:rPr lang="en-US" altLang="ko-KR" sz="3600" dirty="0"/>
              <a:t> to </a:t>
            </a:r>
            <a:r>
              <a:rPr lang="en-US" altLang="ko-KR" sz="3600" b="1" dirty="0"/>
              <a:t>refine the segmentation masks </a:t>
            </a:r>
            <a:r>
              <a:rPr lang="en-US" altLang="ko-KR" sz="3600" dirty="0"/>
              <a:t>produced by a classification model</a:t>
            </a:r>
          </a:p>
        </p:txBody>
      </p:sp>
    </p:spTree>
    <p:custDataLst>
      <p:tags r:id="rId1"/>
    </p:custDataLst>
    <p:extLst>
      <p:ext uri="{BB962C8B-B14F-4D97-AF65-F5344CB8AC3E}">
        <p14:creationId xmlns:p14="http://schemas.microsoft.com/office/powerpoint/2010/main" val="1564821940"/>
      </p:ext>
    </p:extLst>
  </p:cSld>
  <p:clrMapOvr>
    <a:masterClrMapping/>
  </p:clrMapOvr>
  <p:transition spd="slow" advTm="2041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8B17F59A-9EBC-42B8-B395-CAA73F796850}"/>
              </a:ext>
            </a:extLst>
          </p:cNvPr>
          <p:cNvPicPr>
            <a:picLocks noChangeAspect="1"/>
          </p:cNvPicPr>
          <p:nvPr/>
        </p:nvPicPr>
        <p:blipFill>
          <a:blip r:embed="rId3"/>
          <a:stretch>
            <a:fillRect/>
          </a:stretch>
        </p:blipFill>
        <p:spPr>
          <a:xfrm>
            <a:off x="3138236" y="632911"/>
            <a:ext cx="11062202" cy="5950228"/>
          </a:xfrm>
          <a:prstGeom prst="rect">
            <a:avLst/>
          </a:prstGeom>
        </p:spPr>
      </p:pic>
      <p:pic>
        <p:nvPicPr>
          <p:cNvPr id="7" name="Picture 2" descr="https://lh5.googleusercontent.com/1DRW2T_vikHQTe8a0kGMn_4U2b0eIf39O03XjZHUE14su09bHomVKWIR8EA-a5GB8R8I0WtfQn2_28ze1JJ9hCR0uqvsAAUWvhY6xpCknDtL_0-KiKu4bl-GLn29452nGN46U_Xugq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6254" y="8194202"/>
            <a:ext cx="1783083" cy="1170292"/>
          </a:xfrm>
          <a:prstGeom prst="rect">
            <a:avLst/>
          </a:prstGeom>
          <a:noFill/>
          <a:extLst>
            <a:ext uri="{909E8E84-426E-40DD-AFC4-6F175D3DCCD1}">
              <a14:hiddenFill xmlns:a14="http://schemas.microsoft.com/office/drawing/2010/main">
                <a:solidFill>
                  <a:srgbClr val="FFFFFF"/>
                </a:solidFill>
              </a14:hiddenFill>
            </a:ext>
          </a:extLst>
        </p:spPr>
      </p:pic>
      <p:pic>
        <p:nvPicPr>
          <p:cNvPr id="9" name="그림 4">
            <a:extLst>
              <a:ext uri="{FF2B5EF4-FFF2-40B4-BE49-F238E27FC236}">
                <a16:creationId xmlns:a16="http://schemas.microsoft.com/office/drawing/2014/main" id="{EF024B30-D63B-4A20-9AD0-15BEBA66C7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534" b="21055"/>
          <a:stretch/>
        </p:blipFill>
        <p:spPr>
          <a:xfrm>
            <a:off x="5018991" y="8308926"/>
            <a:ext cx="1866389" cy="940844"/>
          </a:xfrm>
          <a:prstGeom prst="rect">
            <a:avLst/>
          </a:prstGeom>
        </p:spPr>
      </p:pic>
      <p:pic>
        <p:nvPicPr>
          <p:cNvPr id="10" name="그림 6">
            <a:extLst>
              <a:ext uri="{FF2B5EF4-FFF2-40B4-BE49-F238E27FC236}">
                <a16:creationId xmlns:a16="http://schemas.microsoft.com/office/drawing/2014/main" id="{D13A5B06-DE4A-41A8-B294-892BF9332C99}"/>
              </a:ext>
            </a:extLst>
          </p:cNvPr>
          <p:cNvPicPr>
            <a:picLocks noChangeAspect="1"/>
          </p:cNvPicPr>
          <p:nvPr/>
        </p:nvPicPr>
        <p:blipFill>
          <a:blip r:embed="rId6"/>
          <a:stretch>
            <a:fillRect/>
          </a:stretch>
        </p:blipFill>
        <p:spPr>
          <a:xfrm>
            <a:off x="7251417" y="8458882"/>
            <a:ext cx="2388431" cy="640932"/>
          </a:xfrm>
          <a:prstGeom prst="rect">
            <a:avLst/>
          </a:prstGeom>
        </p:spPr>
      </p:pic>
    </p:spTree>
    <p:extLst>
      <p:ext uri="{BB962C8B-B14F-4D97-AF65-F5344CB8AC3E}">
        <p14:creationId xmlns:p14="http://schemas.microsoft.com/office/powerpoint/2010/main" val="593973052"/>
      </p:ext>
    </p:extLst>
  </p:cSld>
  <p:clrMapOvr>
    <a:masterClrMapping/>
  </p:clrMapOvr>
  <p:transition spd="slow" advTm="1754">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8800" b="1" u="none" dirty="0"/>
              <a:t>introduction</a:t>
            </a:r>
          </a:p>
        </p:txBody>
      </p:sp>
      <p:sp>
        <p:nvSpPr>
          <p:cNvPr id="5" name="Slide Number Placeholder 4"/>
          <p:cNvSpPr>
            <a:spLocks noGrp="1"/>
          </p:cNvSpPr>
          <p:nvPr>
            <p:ph type="sldNum" sz="quarter" idx="4"/>
          </p:nvPr>
        </p:nvSpPr>
        <p:spPr/>
        <p:txBody>
          <a:bodyPr/>
          <a:lstStyle/>
          <a:p>
            <a:fld id="{7AE184E0-0BD4-4705-A12B-9B71DDE63301}" type="slidenum">
              <a:rPr lang="en-GB" smtClean="0"/>
              <a:pPr/>
              <a:t>3</a:t>
            </a:fld>
            <a:r>
              <a:rPr lang="en-GB" altLang="ko-KR" dirty="0"/>
              <a:t> </a:t>
            </a:r>
            <a:r>
              <a:rPr lang="en-US" altLang="ko-KR" dirty="0"/>
              <a:t>/ 28</a:t>
            </a:r>
            <a:endParaRPr lang="en-GB" dirty="0"/>
          </a:p>
        </p:txBody>
      </p:sp>
    </p:spTree>
    <p:extLst>
      <p:ext uri="{BB962C8B-B14F-4D97-AF65-F5344CB8AC3E}">
        <p14:creationId xmlns:p14="http://schemas.microsoft.com/office/powerpoint/2010/main" val="469426862"/>
      </p:ext>
    </p:extLst>
  </p:cSld>
  <p:clrMapOvr>
    <a:masterClrMapping/>
  </p:clrMapOvr>
  <p:transition spd="slow" advTm="402">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724890-BBB5-8E42-A815-CF457173C54F}"/>
              </a:ext>
            </a:extLst>
          </p:cNvPr>
          <p:cNvSpPr/>
          <p:nvPr/>
        </p:nvSpPr>
        <p:spPr>
          <a:xfrm>
            <a:off x="1954723" y="7598063"/>
            <a:ext cx="15025299" cy="683264"/>
          </a:xfrm>
          <a:prstGeom prst="rect">
            <a:avLst/>
          </a:prstGeom>
        </p:spPr>
        <p:txBody>
          <a:bodyPr wrap="square">
            <a:spAutoFit/>
          </a:bodyPr>
          <a:lstStyle/>
          <a:p>
            <a:pPr algn="just">
              <a:lnSpc>
                <a:spcPct val="120000"/>
              </a:lnSpc>
            </a:pPr>
            <a:r>
              <a:rPr lang="en-US" altLang="ko-KR" sz="3200" dirty="0"/>
              <a:t>Aims at </a:t>
            </a:r>
            <a:r>
              <a:rPr lang="en-US" altLang="ko-KR" sz="3200" b="1" dirty="0"/>
              <a:t>helping</a:t>
            </a:r>
            <a:r>
              <a:rPr lang="en-US" altLang="ko-KR" sz="3200" dirty="0"/>
              <a:t> medical experts with </a:t>
            </a:r>
            <a:r>
              <a:rPr lang="en-US" altLang="ko-KR" sz="3200" b="1" dirty="0"/>
              <a:t>disease</a:t>
            </a:r>
            <a:r>
              <a:rPr lang="en-US" altLang="ko-KR" sz="3200" dirty="0"/>
              <a:t> </a:t>
            </a:r>
            <a:r>
              <a:rPr lang="en-US" altLang="ko-KR" sz="3200" b="1" dirty="0"/>
              <a:t>diagnosis</a:t>
            </a:r>
            <a:r>
              <a:rPr lang="en-US" altLang="ko-KR" sz="3200" dirty="0"/>
              <a:t> and </a:t>
            </a:r>
            <a:r>
              <a:rPr lang="en-US" altLang="ko-KR" sz="3200" b="1" dirty="0"/>
              <a:t>patient treatment</a:t>
            </a:r>
            <a:endParaRPr lang="en-US" sz="3200" b="1" dirty="0"/>
          </a:p>
        </p:txBody>
      </p:sp>
      <p:sp>
        <p:nvSpPr>
          <p:cNvPr id="7" name="Title 6"/>
          <p:cNvSpPr>
            <a:spLocks noGrp="1"/>
          </p:cNvSpPr>
          <p:nvPr>
            <p:ph type="title"/>
          </p:nvPr>
        </p:nvSpPr>
        <p:spPr>
          <a:xfrm>
            <a:off x="830118" y="136025"/>
            <a:ext cx="15705282" cy="863693"/>
          </a:xfrm>
        </p:spPr>
        <p:txBody>
          <a:bodyPr/>
          <a:lstStyle/>
          <a:p>
            <a:r>
              <a:rPr lang="en-GB" sz="4800" b="1" u="none" dirty="0">
                <a:latin typeface="Arial" panose="020B0604020202020204" pitchFamily="34" charset="0"/>
                <a:cs typeface="Arial" panose="020B0604020202020204" pitchFamily="34" charset="0"/>
              </a:rPr>
              <a:t>deep learning IN</a:t>
            </a:r>
            <a:r>
              <a:rPr lang="en-US" altLang="ko-KR" sz="4800" b="1" u="none" dirty="0">
                <a:latin typeface="Arial" panose="020B0604020202020204" pitchFamily="34" charset="0"/>
                <a:cs typeface="Arial" panose="020B0604020202020204" pitchFamily="34" charset="0"/>
              </a:rPr>
              <a:t> medical image analysis</a:t>
            </a:r>
            <a:endParaRPr lang="en-GB" sz="4800" b="1" u="none"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a:xfrm>
            <a:off x="15590520" y="8948703"/>
            <a:ext cx="921880" cy="519289"/>
          </a:xfrm>
        </p:spPr>
        <p:txBody>
          <a:bodyPr/>
          <a:lstStyle/>
          <a:p>
            <a:fld id="{7AE184E0-0BD4-4705-A12B-9B71DDE63301}" type="slidenum">
              <a:rPr lang="en-GB" smtClean="0">
                <a:latin typeface="Arial" panose="020B0604020202020204" pitchFamily="34" charset="0"/>
                <a:cs typeface="Arial" panose="020B0604020202020204" pitchFamily="34" charset="0"/>
              </a:rPr>
              <a:t>4</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2" name="Rectangle 1"/>
          <p:cNvSpPr/>
          <p:nvPr/>
        </p:nvSpPr>
        <p:spPr>
          <a:xfrm>
            <a:off x="8469325" y="4423354"/>
            <a:ext cx="269626"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8469325" y="4423354"/>
            <a:ext cx="269626"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16" name="Content Placeholder 4">
            <a:extLst>
              <a:ext uri="{FF2B5EF4-FFF2-40B4-BE49-F238E27FC236}">
                <a16:creationId xmlns:a16="http://schemas.microsoft.com/office/drawing/2014/main" id="{4FAD568A-4B5D-4968-A799-C686E4D529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7641052" y="5239078"/>
            <a:ext cx="2195798" cy="2195798"/>
          </a:xfrm>
          <a:prstGeom prst="rect">
            <a:avLst/>
          </a:prstGeom>
        </p:spPr>
      </p:pic>
      <p:sp>
        <p:nvSpPr>
          <p:cNvPr id="17" name="직사각형 16">
            <a:extLst>
              <a:ext uri="{FF2B5EF4-FFF2-40B4-BE49-F238E27FC236}">
                <a16:creationId xmlns:a16="http://schemas.microsoft.com/office/drawing/2014/main" id="{26C96B7D-10BF-4ADB-895D-69C8E1473B93}"/>
              </a:ext>
            </a:extLst>
          </p:cNvPr>
          <p:cNvSpPr/>
          <p:nvPr/>
        </p:nvSpPr>
        <p:spPr>
          <a:xfrm>
            <a:off x="8698391" y="5742778"/>
            <a:ext cx="469160" cy="480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 name="직선 연결선 17">
            <a:extLst>
              <a:ext uri="{FF2B5EF4-FFF2-40B4-BE49-F238E27FC236}">
                <a16:creationId xmlns:a16="http://schemas.microsoft.com/office/drawing/2014/main" id="{A620571A-CACC-4EE2-9CF7-A949B352CC1F}"/>
              </a:ext>
            </a:extLst>
          </p:cNvPr>
          <p:cNvCxnSpPr>
            <a:cxnSpLocks/>
          </p:cNvCxnSpPr>
          <p:nvPr/>
        </p:nvCxnSpPr>
        <p:spPr>
          <a:xfrm flipV="1">
            <a:off x="4664253" y="3636607"/>
            <a:ext cx="8141466" cy="11018"/>
          </a:xfrm>
          <a:prstGeom prst="line">
            <a:avLst/>
          </a:prstGeom>
          <a:ln w="31750">
            <a:solidFill>
              <a:srgbClr val="1E64C8"/>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3C3FF887-E353-492E-B345-16A40D0C1588}"/>
              </a:ext>
            </a:extLst>
          </p:cNvPr>
          <p:cNvCxnSpPr>
            <a:cxnSpLocks/>
          </p:cNvCxnSpPr>
          <p:nvPr/>
        </p:nvCxnSpPr>
        <p:spPr>
          <a:xfrm flipV="1">
            <a:off x="8626653" y="3240000"/>
            <a:ext cx="0" cy="407624"/>
          </a:xfrm>
          <a:prstGeom prst="line">
            <a:avLst/>
          </a:prstGeom>
          <a:ln w="31750">
            <a:solidFill>
              <a:srgbClr val="1E64C8"/>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직선 화살표 연결선 19">
            <a:extLst>
              <a:ext uri="{FF2B5EF4-FFF2-40B4-BE49-F238E27FC236}">
                <a16:creationId xmlns:a16="http://schemas.microsoft.com/office/drawing/2014/main" id="{660971E3-FFCB-4396-95B1-93174628A89E}"/>
              </a:ext>
            </a:extLst>
          </p:cNvPr>
          <p:cNvCxnSpPr>
            <a:cxnSpLocks/>
          </p:cNvCxnSpPr>
          <p:nvPr/>
        </p:nvCxnSpPr>
        <p:spPr>
          <a:xfrm>
            <a:off x="4664253" y="3636607"/>
            <a:ext cx="0" cy="51779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84964506-965D-4E33-972E-D4EF3AE786C3}"/>
              </a:ext>
            </a:extLst>
          </p:cNvPr>
          <p:cNvCxnSpPr>
            <a:cxnSpLocks/>
          </p:cNvCxnSpPr>
          <p:nvPr/>
        </p:nvCxnSpPr>
        <p:spPr>
          <a:xfrm>
            <a:off x="12805719" y="3625590"/>
            <a:ext cx="0" cy="51779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CE975526-FB9B-41E6-A45C-691D520105AE}"/>
              </a:ext>
            </a:extLst>
          </p:cNvPr>
          <p:cNvCxnSpPr>
            <a:cxnSpLocks/>
          </p:cNvCxnSpPr>
          <p:nvPr/>
        </p:nvCxnSpPr>
        <p:spPr>
          <a:xfrm>
            <a:off x="8626653" y="3647624"/>
            <a:ext cx="0" cy="51779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4" name="사각형: 둥근 모서리 23">
            <a:extLst>
              <a:ext uri="{FF2B5EF4-FFF2-40B4-BE49-F238E27FC236}">
                <a16:creationId xmlns:a16="http://schemas.microsoft.com/office/drawing/2014/main" id="{499F464B-7C05-41EB-B86E-0E0B334874F5}"/>
              </a:ext>
            </a:extLst>
          </p:cNvPr>
          <p:cNvSpPr/>
          <p:nvPr/>
        </p:nvSpPr>
        <p:spPr>
          <a:xfrm>
            <a:off x="3370123" y="4243221"/>
            <a:ext cx="2367747" cy="870324"/>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Classification</a:t>
            </a:r>
            <a:endParaRPr lang="ko-KR" altLang="en-US" dirty="0">
              <a:solidFill>
                <a:schemeClr val="tx1"/>
              </a:solidFill>
            </a:endParaRPr>
          </a:p>
        </p:txBody>
      </p:sp>
      <p:sp>
        <p:nvSpPr>
          <p:cNvPr id="25" name="사각형: 둥근 모서리 24">
            <a:extLst>
              <a:ext uri="{FF2B5EF4-FFF2-40B4-BE49-F238E27FC236}">
                <a16:creationId xmlns:a16="http://schemas.microsoft.com/office/drawing/2014/main" id="{56000E0E-B58A-4331-8131-BF4B355DFB5F}"/>
              </a:ext>
            </a:extLst>
          </p:cNvPr>
          <p:cNvSpPr/>
          <p:nvPr/>
        </p:nvSpPr>
        <p:spPr>
          <a:xfrm>
            <a:off x="7555078" y="4210354"/>
            <a:ext cx="2367746" cy="870324"/>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Abnormality detection</a:t>
            </a:r>
            <a:endParaRPr lang="ko-KR" altLang="en-US" dirty="0">
              <a:solidFill>
                <a:schemeClr val="tx1"/>
              </a:solidFill>
            </a:endParaRPr>
          </a:p>
        </p:txBody>
      </p:sp>
      <p:sp>
        <p:nvSpPr>
          <p:cNvPr id="27" name="TextBox 26">
            <a:extLst>
              <a:ext uri="{FF2B5EF4-FFF2-40B4-BE49-F238E27FC236}">
                <a16:creationId xmlns:a16="http://schemas.microsoft.com/office/drawing/2014/main" id="{A572AD67-1F5B-4FB4-8C0B-FB6F71B1D522}"/>
              </a:ext>
            </a:extLst>
          </p:cNvPr>
          <p:cNvSpPr txBox="1"/>
          <p:nvPr/>
        </p:nvSpPr>
        <p:spPr>
          <a:xfrm>
            <a:off x="3051188" y="5389468"/>
            <a:ext cx="3226129" cy="1668149"/>
          </a:xfrm>
          <a:prstGeom prst="rect">
            <a:avLst/>
          </a:prstGeom>
          <a:noFill/>
        </p:spPr>
        <p:txBody>
          <a:bodyPr wrap="square">
            <a:spAutoFit/>
          </a:bodyPr>
          <a:lstStyle/>
          <a:p>
            <a:pPr marL="457200" indent="-457200">
              <a:buFont typeface="Arial" panose="020B0604020202020204" pitchFamily="34" charset="0"/>
              <a:buChar char="•"/>
            </a:pPr>
            <a:r>
              <a:rPr lang="en-US" altLang="ko-KR" dirty="0"/>
              <a:t>Presence of abnormality</a:t>
            </a:r>
          </a:p>
          <a:p>
            <a:pPr marL="457200" indent="-457200">
              <a:buFont typeface="Arial" panose="020B0604020202020204" pitchFamily="34" charset="0"/>
              <a:buChar char="•"/>
            </a:pPr>
            <a:r>
              <a:rPr lang="en-US" altLang="ko-KR" dirty="0"/>
              <a:t>Different types of abnormality</a:t>
            </a:r>
            <a:endParaRPr lang="ko-KR" altLang="en-US" dirty="0"/>
          </a:p>
        </p:txBody>
      </p:sp>
      <p:pic>
        <p:nvPicPr>
          <p:cNvPr id="12" name="Content Placeholder 4">
            <a:extLst>
              <a:ext uri="{FF2B5EF4-FFF2-40B4-BE49-F238E27FC236}">
                <a16:creationId xmlns:a16="http://schemas.microsoft.com/office/drawing/2014/main" id="{4904DEDE-8778-4125-BB88-98D1270F1FAF}"/>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rot="5400000">
            <a:off x="7522888" y="1153683"/>
            <a:ext cx="2175435" cy="2175435"/>
          </a:xfrm>
          <a:prstGeom prst="rect">
            <a:avLst/>
          </a:prstGeom>
        </p:spPr>
      </p:pic>
      <p:pic>
        <p:nvPicPr>
          <p:cNvPr id="26" name="그림 25">
            <a:extLst>
              <a:ext uri="{FF2B5EF4-FFF2-40B4-BE49-F238E27FC236}">
                <a16:creationId xmlns:a16="http://schemas.microsoft.com/office/drawing/2014/main" id="{B0B66877-6604-4F6C-AF5D-4348BCF63A38}"/>
              </a:ext>
            </a:extLst>
          </p:cNvPr>
          <p:cNvPicPr>
            <a:picLocks noChangeAspect="1"/>
          </p:cNvPicPr>
          <p:nvPr/>
        </p:nvPicPr>
        <p:blipFill rotWithShape="1">
          <a:blip r:embed="rId5">
            <a:extLst>
              <a:ext uri="{28A0092B-C50C-407E-A947-70E740481C1C}">
                <a14:useLocalDpi xmlns:a14="http://schemas.microsoft.com/office/drawing/2010/main" val="0"/>
              </a:ext>
            </a:extLst>
          </a:blip>
          <a:srcRect l="73131" t="39125" r="9920" b="38197"/>
          <a:stretch/>
        </p:blipFill>
        <p:spPr>
          <a:xfrm rot="5400000">
            <a:off x="11826006" y="5182775"/>
            <a:ext cx="2195797" cy="2203477"/>
          </a:xfrm>
          <a:prstGeom prst="rect">
            <a:avLst/>
          </a:prstGeom>
        </p:spPr>
      </p:pic>
      <p:sp>
        <p:nvSpPr>
          <p:cNvPr id="28" name="사각형: 둥근 모서리 27">
            <a:extLst>
              <a:ext uri="{FF2B5EF4-FFF2-40B4-BE49-F238E27FC236}">
                <a16:creationId xmlns:a16="http://schemas.microsoft.com/office/drawing/2014/main" id="{66205B75-896D-40D6-BE95-B74F87E78647}"/>
              </a:ext>
            </a:extLst>
          </p:cNvPr>
          <p:cNvSpPr/>
          <p:nvPr/>
        </p:nvSpPr>
        <p:spPr>
          <a:xfrm>
            <a:off x="11740032" y="4154400"/>
            <a:ext cx="2367747" cy="870324"/>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Segmentation</a:t>
            </a:r>
            <a:endParaRPr lang="ko-KR" altLang="en-US" dirty="0">
              <a:solidFill>
                <a:schemeClr val="tx1"/>
              </a:solidFill>
            </a:endParaRPr>
          </a:p>
        </p:txBody>
      </p:sp>
      <p:sp>
        <p:nvSpPr>
          <p:cNvPr id="3" name="TextBox 2">
            <a:extLst>
              <a:ext uri="{FF2B5EF4-FFF2-40B4-BE49-F238E27FC236}">
                <a16:creationId xmlns:a16="http://schemas.microsoft.com/office/drawing/2014/main" id="{ECA00844-E30A-48E5-B05C-8B3CE102CB48}"/>
              </a:ext>
            </a:extLst>
          </p:cNvPr>
          <p:cNvSpPr txBox="1"/>
          <p:nvPr/>
        </p:nvSpPr>
        <p:spPr>
          <a:xfrm>
            <a:off x="14107779" y="5567040"/>
            <a:ext cx="2587925" cy="1477328"/>
          </a:xfrm>
          <a:prstGeom prst="rect">
            <a:avLst/>
          </a:prstGeom>
          <a:noFill/>
        </p:spPr>
        <p:txBody>
          <a:bodyPr wrap="square" rtlCol="0">
            <a:spAutoFit/>
          </a:bodyPr>
          <a:lstStyle/>
          <a:p>
            <a:pPr algn="ctr">
              <a:lnSpc>
                <a:spcPct val="120000"/>
              </a:lnSpc>
            </a:pPr>
            <a:r>
              <a:rPr lang="en-US" altLang="ko-KR" sz="2500" b="1" dirty="0"/>
              <a:t>Highlighted pixels </a:t>
            </a:r>
            <a:r>
              <a:rPr lang="en-US" altLang="ko-KR" sz="2500" dirty="0"/>
              <a:t>instead of a bounding box</a:t>
            </a:r>
            <a:endParaRPr lang="ko-KR" altLang="en-US" sz="2500" dirty="0"/>
          </a:p>
        </p:txBody>
      </p:sp>
    </p:spTree>
    <p:custDataLst>
      <p:tags r:id="rId1"/>
    </p:custDataLst>
    <p:extLst>
      <p:ext uri="{BB962C8B-B14F-4D97-AF65-F5344CB8AC3E}">
        <p14:creationId xmlns:p14="http://schemas.microsoft.com/office/powerpoint/2010/main" val="2183194120"/>
      </p:ext>
    </p:extLst>
  </p:cSld>
  <p:clrMapOvr>
    <a:masterClrMapping/>
  </p:clrMapOvr>
  <p:transition spd="slow" advTm="3570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par>
                          <p:cTn id="45" fill="hold">
                            <p:stCondLst>
                              <p:cond delay="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24" grpId="0" animBg="1"/>
      <p:bldP spid="25" grpId="0" animBg="1"/>
      <p:bldP spid="27" grpId="0"/>
      <p:bldP spid="28"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8" y="136025"/>
            <a:ext cx="15705282" cy="863693"/>
          </a:xfrm>
        </p:spPr>
        <p:txBody>
          <a:bodyPr/>
          <a:lstStyle/>
          <a:p>
            <a:r>
              <a:rPr lang="en-GB" b="1" u="none" dirty="0">
                <a:latin typeface="Arial" panose="020B0604020202020204" pitchFamily="34" charset="0"/>
                <a:cs typeface="Arial" panose="020B0604020202020204" pitchFamily="34" charset="0"/>
              </a:rPr>
              <a:t>A </a:t>
            </a:r>
            <a:r>
              <a:rPr lang="en-GB" b="1" u="none" dirty="0" err="1">
                <a:latin typeface="Arial" panose="020B0604020202020204" pitchFamily="34" charset="0"/>
                <a:cs typeface="Arial" panose="020B0604020202020204" pitchFamily="34" charset="0"/>
              </a:rPr>
              <a:t>Cnn</a:t>
            </a:r>
            <a:r>
              <a:rPr lang="en-GB" b="1" u="none" dirty="0">
                <a:latin typeface="Arial" panose="020B0604020202020204" pitchFamily="34" charset="0"/>
                <a:cs typeface="Arial" panose="020B0604020202020204" pitchFamily="34" charset="0"/>
              </a:rPr>
              <a:t> IS A black-box model</a:t>
            </a:r>
          </a:p>
        </p:txBody>
      </p:sp>
      <p:sp>
        <p:nvSpPr>
          <p:cNvPr id="8" name="Slide Number Placeholder 7"/>
          <p:cNvSpPr>
            <a:spLocks noGrp="1"/>
          </p:cNvSpPr>
          <p:nvPr>
            <p:ph type="sldNum" sz="quarter" idx="12"/>
          </p:nvPr>
        </p:nvSpPr>
        <p:spPr>
          <a:xfrm>
            <a:off x="15590520" y="8948703"/>
            <a:ext cx="921880" cy="519289"/>
          </a:xfrm>
        </p:spPr>
        <p:txBody>
          <a:bodyPr/>
          <a:lstStyle/>
          <a:p>
            <a:fld id="{7AE184E0-0BD4-4705-A12B-9B71DDE63301}" type="slidenum">
              <a:rPr lang="en-GB" smtClean="0">
                <a:latin typeface="Arial" panose="020B0604020202020204" pitchFamily="34" charset="0"/>
                <a:cs typeface="Arial" panose="020B0604020202020204" pitchFamily="34" charset="0"/>
              </a:rPr>
              <a:t>5</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2" name="Rectangle 1"/>
          <p:cNvSpPr/>
          <p:nvPr/>
        </p:nvSpPr>
        <p:spPr>
          <a:xfrm>
            <a:off x="8898063" y="5044722"/>
            <a:ext cx="269626"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8898063" y="5044722"/>
            <a:ext cx="269626"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1724890-BBB5-8E42-A815-CF457173C54F}"/>
              </a:ext>
            </a:extLst>
          </p:cNvPr>
          <p:cNvSpPr/>
          <p:nvPr/>
        </p:nvSpPr>
        <p:spPr>
          <a:xfrm>
            <a:off x="1092257" y="6261745"/>
            <a:ext cx="15025299" cy="1274195"/>
          </a:xfrm>
          <a:prstGeom prst="rect">
            <a:avLst/>
          </a:prstGeom>
        </p:spPr>
        <p:txBody>
          <a:bodyPr wrap="square">
            <a:spAutoFit/>
          </a:bodyPr>
          <a:lstStyle/>
          <a:p>
            <a:pPr algn="just">
              <a:lnSpc>
                <a:spcPct val="120000"/>
              </a:lnSpc>
            </a:pPr>
            <a:r>
              <a:rPr lang="en-US" altLang="ko-KR" sz="3200" dirty="0"/>
              <a:t>The i</a:t>
            </a:r>
            <a:r>
              <a:rPr lang="en-US" sz="3200" dirty="0"/>
              <a:t>nput and output </a:t>
            </a:r>
            <a:r>
              <a:rPr lang="en-US" altLang="ko-KR" sz="3200" dirty="0"/>
              <a:t>of a CNN-based predictive model is known </a:t>
            </a:r>
            <a:r>
              <a:rPr lang="en-US" sz="3200" dirty="0"/>
              <a:t>but the </a:t>
            </a:r>
            <a:r>
              <a:rPr lang="en-US" sz="3200" b="1" dirty="0"/>
              <a:t>internal functioning </a:t>
            </a:r>
            <a:r>
              <a:rPr lang="en-US" altLang="ko-KR" sz="3200" dirty="0"/>
              <a:t>is </a:t>
            </a:r>
            <a:r>
              <a:rPr lang="en-US" altLang="ko-KR" sz="3200" b="1" dirty="0"/>
              <a:t>unknown</a:t>
            </a:r>
            <a:endParaRPr lang="en-US" sz="3200" b="1" dirty="0"/>
          </a:p>
        </p:txBody>
      </p:sp>
      <p:sp>
        <p:nvSpPr>
          <p:cNvPr id="13" name="TextBox 12">
            <a:extLst>
              <a:ext uri="{FF2B5EF4-FFF2-40B4-BE49-F238E27FC236}">
                <a16:creationId xmlns:a16="http://schemas.microsoft.com/office/drawing/2014/main" id="{4F2679BE-E886-4D52-8640-74D086D2920A}"/>
              </a:ext>
            </a:extLst>
          </p:cNvPr>
          <p:cNvSpPr txBox="1"/>
          <p:nvPr/>
        </p:nvSpPr>
        <p:spPr>
          <a:xfrm>
            <a:off x="2640625" y="2439238"/>
            <a:ext cx="1540087" cy="431392"/>
          </a:xfrm>
          <a:prstGeom prst="rect">
            <a:avLst/>
          </a:prstGeom>
          <a:noFill/>
        </p:spPr>
        <p:txBody>
          <a:bodyPr wrap="square" rtlCol="0">
            <a:spAutoFit/>
          </a:bodyPr>
          <a:lstStyle/>
          <a:p>
            <a:pPr algn="l">
              <a:lnSpc>
                <a:spcPct val="120000"/>
              </a:lnSpc>
            </a:pPr>
            <a:r>
              <a:rPr lang="en-US" altLang="ko-KR" sz="2000" dirty="0"/>
              <a:t>Input image</a:t>
            </a:r>
            <a:endParaRPr lang="ko-KR" altLang="en-US" sz="2000" dirty="0"/>
          </a:p>
        </p:txBody>
      </p:sp>
      <p:sp>
        <p:nvSpPr>
          <p:cNvPr id="14" name="TextBox 13">
            <a:extLst>
              <a:ext uri="{FF2B5EF4-FFF2-40B4-BE49-F238E27FC236}">
                <a16:creationId xmlns:a16="http://schemas.microsoft.com/office/drawing/2014/main" id="{2B38F509-F90A-46DB-AA82-937ED851FBD7}"/>
              </a:ext>
            </a:extLst>
          </p:cNvPr>
          <p:cNvSpPr txBox="1"/>
          <p:nvPr/>
        </p:nvSpPr>
        <p:spPr>
          <a:xfrm>
            <a:off x="7096801" y="2947702"/>
            <a:ext cx="2918536" cy="2088164"/>
          </a:xfrm>
          <a:prstGeom prst="rect">
            <a:avLst/>
          </a:prstGeom>
          <a:noFill/>
          <a:ln w="28575">
            <a:solidFill>
              <a:schemeClr val="tx1"/>
            </a:solidFill>
          </a:ln>
        </p:spPr>
        <p:txBody>
          <a:bodyPr wrap="square" bIns="288000" rtlCol="0" anchor="ctr" anchorCtr="1">
            <a:spAutoFit/>
          </a:bodyPr>
          <a:lstStyle/>
          <a:p>
            <a:pPr algn="ctr">
              <a:lnSpc>
                <a:spcPct val="200000"/>
              </a:lnSpc>
            </a:pPr>
            <a:r>
              <a:rPr lang="en-US" altLang="ko-KR" sz="2000" b="1" dirty="0"/>
              <a:t>Meningioma: 0.97</a:t>
            </a:r>
            <a:endParaRPr lang="en-US" altLang="ko-KR" sz="1800" b="1" dirty="0"/>
          </a:p>
          <a:p>
            <a:pPr algn="ctr">
              <a:lnSpc>
                <a:spcPct val="200000"/>
              </a:lnSpc>
            </a:pPr>
            <a:r>
              <a:rPr lang="en-US" altLang="ko-KR" sz="2000" dirty="0"/>
              <a:t>Glioma: 0.02</a:t>
            </a:r>
          </a:p>
          <a:p>
            <a:pPr algn="ctr">
              <a:lnSpc>
                <a:spcPct val="200000"/>
              </a:lnSpc>
            </a:pPr>
            <a:r>
              <a:rPr lang="en-US" altLang="ko-KR" sz="2000" dirty="0"/>
              <a:t>Pituitary tumor: 0.01</a:t>
            </a:r>
            <a:endParaRPr lang="ko-KR" altLang="en-US" sz="2000" dirty="0"/>
          </a:p>
        </p:txBody>
      </p:sp>
      <p:sp>
        <p:nvSpPr>
          <p:cNvPr id="15" name="TextBox 14">
            <a:extLst>
              <a:ext uri="{FF2B5EF4-FFF2-40B4-BE49-F238E27FC236}">
                <a16:creationId xmlns:a16="http://schemas.microsoft.com/office/drawing/2014/main" id="{2F275847-7E2F-48AE-87C0-C7BB54634EA0}"/>
              </a:ext>
            </a:extLst>
          </p:cNvPr>
          <p:cNvSpPr txBox="1"/>
          <p:nvPr/>
        </p:nvSpPr>
        <p:spPr>
          <a:xfrm>
            <a:off x="8079816" y="2421139"/>
            <a:ext cx="952505" cy="427746"/>
          </a:xfrm>
          <a:prstGeom prst="rect">
            <a:avLst/>
          </a:prstGeom>
          <a:noFill/>
        </p:spPr>
        <p:txBody>
          <a:bodyPr wrap="none" rtlCol="0">
            <a:spAutoFit/>
          </a:bodyPr>
          <a:lstStyle/>
          <a:p>
            <a:pPr algn="l">
              <a:lnSpc>
                <a:spcPct val="120000"/>
              </a:lnSpc>
            </a:pPr>
            <a:r>
              <a:rPr lang="en-US" altLang="ko-KR" sz="2000" dirty="0"/>
              <a:t>Output</a:t>
            </a:r>
            <a:endParaRPr lang="ko-KR" altLang="en-US" sz="2000" dirty="0"/>
          </a:p>
        </p:txBody>
      </p:sp>
      <p:pic>
        <p:nvPicPr>
          <p:cNvPr id="19" name="그림 18">
            <a:extLst>
              <a:ext uri="{FF2B5EF4-FFF2-40B4-BE49-F238E27FC236}">
                <a16:creationId xmlns:a16="http://schemas.microsoft.com/office/drawing/2014/main" id="{03E8D131-7A23-47EA-A2DC-C3B3EC729C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2153332" y="2945038"/>
            <a:ext cx="2514672" cy="2520000"/>
          </a:xfrm>
          <a:prstGeom prst="rect">
            <a:avLst/>
          </a:prstGeom>
        </p:spPr>
      </p:pic>
      <p:sp>
        <p:nvSpPr>
          <p:cNvPr id="32" name="정육면체 31">
            <a:extLst>
              <a:ext uri="{FF2B5EF4-FFF2-40B4-BE49-F238E27FC236}">
                <a16:creationId xmlns:a16="http://schemas.microsoft.com/office/drawing/2014/main" id="{D36F5912-C84E-45C2-882B-65097FAD533F}"/>
              </a:ext>
            </a:extLst>
          </p:cNvPr>
          <p:cNvSpPr/>
          <p:nvPr/>
        </p:nvSpPr>
        <p:spPr>
          <a:xfrm>
            <a:off x="5704554" y="2530074"/>
            <a:ext cx="5253256" cy="2976313"/>
          </a:xfrm>
          <a:prstGeom prst="cube">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bg1"/>
                </a:solidFill>
              </a:rPr>
              <a:t>Black box</a:t>
            </a:r>
            <a:endParaRPr lang="ko-KR" altLang="en-US" dirty="0">
              <a:solidFill>
                <a:schemeClr val="bg1"/>
              </a:solidFill>
            </a:endParaRPr>
          </a:p>
        </p:txBody>
      </p:sp>
    </p:spTree>
    <p:custDataLst>
      <p:tags r:id="rId1"/>
    </p:custDataLst>
    <p:extLst>
      <p:ext uri="{BB962C8B-B14F-4D97-AF65-F5344CB8AC3E}">
        <p14:creationId xmlns:p14="http://schemas.microsoft.com/office/powerpoint/2010/main" val="2168761828"/>
      </p:ext>
    </p:extLst>
  </p:cSld>
  <p:clrMapOvr>
    <a:masterClrMapping/>
  </p:clrMapOvr>
  <p:transition spd="slow" advTm="3570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500"/>
                            </p:stCondLst>
                            <p:childTnLst>
                              <p:par>
                                <p:cTn id="16" presetID="63" presetClass="path" presetSubtype="0" accel="50000" decel="50000" fill="hold" nodeType="afterEffect">
                                  <p:stCondLst>
                                    <p:cond delay="0"/>
                                  </p:stCondLst>
                                  <p:childTnLst>
                                    <p:animMotion origin="layout" path="M 2.72294E-6 -2.08333E-6 L 0.25004 -2.08333E-6 " pathEditMode="relative" rAng="0" ptsTypes="AA">
                                      <p:cBhvr>
                                        <p:cTn id="17" dur="1000" fill="hold"/>
                                        <p:tgtEl>
                                          <p:spTgt spid="19"/>
                                        </p:tgtEl>
                                        <p:attrNameLst>
                                          <p:attrName>ppt_x</p:attrName>
                                          <p:attrName>ppt_y</p:attrName>
                                        </p:attrNameLst>
                                      </p:cBhvr>
                                      <p:rCtr x="12498" y="0"/>
                                    </p:animMotion>
                                  </p:childTnLst>
                                </p:cTn>
                              </p:par>
                              <p:par>
                                <p:cTn id="18" presetID="63" presetClass="path" presetSubtype="0" accel="50000" decel="50000" fill="hold" grpId="1" nodeType="withEffect">
                                  <p:stCondLst>
                                    <p:cond delay="0"/>
                                  </p:stCondLst>
                                  <p:childTnLst>
                                    <p:animMotion origin="layout" path="M 2.72294E-6 4.84375E-6 L 0.25004 4.84375E-6 " pathEditMode="relative" rAng="0" ptsTypes="AA">
                                      <p:cBhvr>
                                        <p:cTn id="19" dur="1000" fill="hold"/>
                                        <p:tgtEl>
                                          <p:spTgt spid="13"/>
                                        </p:tgtEl>
                                        <p:attrNameLst>
                                          <p:attrName>ppt_x</p:attrName>
                                          <p:attrName>ppt_y</p:attrName>
                                        </p:attrNameLst>
                                      </p:cBhvr>
                                      <p:rCtr x="12498" y="0"/>
                                    </p:animMotion>
                                  </p:childTnLst>
                                </p:cTn>
                              </p:par>
                            </p:childTnLst>
                          </p:cTn>
                        </p:par>
                        <p:par>
                          <p:cTn id="20" fill="hold">
                            <p:stCondLst>
                              <p:cond delay="1500"/>
                            </p:stCondLst>
                            <p:childTnLst>
                              <p:par>
                                <p:cTn id="21" presetID="10" presetClass="exit" presetSubtype="0" fill="hold" nodeType="after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xit" presetSubtype="0" fill="hold" grpId="2"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2000"/>
                            </p:stCondLst>
                            <p:childTnLst>
                              <p:par>
                                <p:cTn id="28" presetID="63" presetClass="path" presetSubtype="0" accel="50000" decel="50000" fill="hold" grpId="0" nodeType="afterEffect">
                                  <p:stCondLst>
                                    <p:cond delay="0"/>
                                  </p:stCondLst>
                                  <p:childTnLst>
                                    <p:animMotion origin="layout" path="M -0.00147 5.72917E-7 L 0.26002 0.00439 " pathEditMode="relative" rAng="0" ptsTypes="AA">
                                      <p:cBhvr>
                                        <p:cTn id="29" dur="1000" fill="hold"/>
                                        <p:tgtEl>
                                          <p:spTgt spid="14"/>
                                        </p:tgtEl>
                                        <p:attrNameLst>
                                          <p:attrName>ppt_x</p:attrName>
                                          <p:attrName>ppt_y</p:attrName>
                                        </p:attrNameLst>
                                      </p:cBhvr>
                                      <p:rCtr x="13075" y="212"/>
                                    </p:animMotion>
                                  </p:childTnLst>
                                </p:cTn>
                              </p:par>
                              <p:par>
                                <p:cTn id="30" presetID="63" presetClass="path" presetSubtype="0" accel="50000" decel="50000" fill="hold" grpId="0" nodeType="withEffect">
                                  <p:stCondLst>
                                    <p:cond delay="0"/>
                                  </p:stCondLst>
                                  <p:childTnLst>
                                    <p:animMotion origin="layout" path="M 6.40908E-7 -2.03125E-6 L 0.26103 0.00375 " pathEditMode="relative" rAng="0" ptsTypes="AA">
                                      <p:cBhvr>
                                        <p:cTn id="31" dur="1000" fill="hold"/>
                                        <p:tgtEl>
                                          <p:spTgt spid="15"/>
                                        </p:tgtEl>
                                        <p:attrNameLst>
                                          <p:attrName>ppt_x</p:attrName>
                                          <p:attrName>ppt_y</p:attrName>
                                        </p:attrNameLst>
                                      </p:cBhvr>
                                      <p:rCtr x="13047" y="179"/>
                                    </p:animMotion>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1"/>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4"/>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5"/>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hidden"/>
                                      </p:to>
                                    </p:set>
                                  </p:childTnLst>
                                </p:cTn>
                              </p:par>
                            </p:childTnLst>
                          </p:cTn>
                        </p:par>
                        <p:par>
                          <p:cTn id="42" fill="hold">
                            <p:stCondLst>
                              <p:cond delay="0"/>
                            </p:stCondLst>
                            <p:childTnLst>
                              <p:par>
                                <p:cTn id="43" presetID="53" presetClass="exit" presetSubtype="32" fill="hold" grpId="1" nodeType="afterEffect">
                                  <p:stCondLst>
                                    <p:cond delay="500"/>
                                  </p:stCondLst>
                                  <p:childTnLst>
                                    <p:anim calcmode="lin" valueType="num">
                                      <p:cBhvr>
                                        <p:cTn id="44" dur="500"/>
                                        <p:tgtEl>
                                          <p:spTgt spid="32"/>
                                        </p:tgtEl>
                                        <p:attrNameLst>
                                          <p:attrName>ppt_w</p:attrName>
                                        </p:attrNameLst>
                                      </p:cBhvr>
                                      <p:tavLst>
                                        <p:tav tm="0">
                                          <p:val>
                                            <p:strVal val="ppt_w"/>
                                          </p:val>
                                        </p:tav>
                                        <p:tav tm="100000">
                                          <p:val>
                                            <p:fltVal val="0"/>
                                          </p:val>
                                        </p:tav>
                                      </p:tavLst>
                                    </p:anim>
                                    <p:anim calcmode="lin" valueType="num">
                                      <p:cBhvr>
                                        <p:cTn id="45" dur="500"/>
                                        <p:tgtEl>
                                          <p:spTgt spid="32"/>
                                        </p:tgtEl>
                                        <p:attrNameLst>
                                          <p:attrName>ppt_h</p:attrName>
                                        </p:attrNameLst>
                                      </p:cBhvr>
                                      <p:tavLst>
                                        <p:tav tm="0">
                                          <p:val>
                                            <p:strVal val="ppt_h"/>
                                          </p:val>
                                        </p:tav>
                                        <p:tav tm="100000">
                                          <p:val>
                                            <p:fltVal val="0"/>
                                          </p:val>
                                        </p:tav>
                                      </p:tavLst>
                                    </p:anim>
                                    <p:animEffect transition="out" filter="fade">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1" grpId="1"/>
      <p:bldP spid="13" grpId="0"/>
      <p:bldP spid="13" grpId="1"/>
      <p:bldP spid="13" grpId="2"/>
      <p:bldP spid="14" grpId="0" animBg="1"/>
      <p:bldP spid="14" grpId="1" animBg="1"/>
      <p:bldP spid="15" grpId="0"/>
      <p:bldP spid="15" grpId="1"/>
      <p:bldP spid="3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E1D36E9-CE6C-489D-8166-BC5477FE4417}"/>
              </a:ext>
            </a:extLst>
          </p:cNvPr>
          <p:cNvSpPr>
            <a:spLocks noGrp="1"/>
          </p:cNvSpPr>
          <p:nvPr>
            <p:ph type="title"/>
          </p:nvPr>
        </p:nvSpPr>
        <p:spPr/>
        <p:txBody>
          <a:bodyPr/>
          <a:lstStyle/>
          <a:p>
            <a:r>
              <a:rPr lang="en-GB" altLang="ko-KR" b="1" u="none" dirty="0">
                <a:latin typeface="Arial" panose="020B0604020202020204" pitchFamily="34" charset="0"/>
                <a:cs typeface="Arial" panose="020B0604020202020204" pitchFamily="34" charset="0"/>
              </a:rPr>
              <a:t>Visualizing the model</a:t>
            </a:r>
            <a:endParaRPr lang="ko-KR" altLang="en-US" dirty="0"/>
          </a:p>
        </p:txBody>
      </p:sp>
      <p:sp>
        <p:nvSpPr>
          <p:cNvPr id="4" name="슬라이드 번호 개체 틀 3">
            <a:extLst>
              <a:ext uri="{FF2B5EF4-FFF2-40B4-BE49-F238E27FC236}">
                <a16:creationId xmlns:a16="http://schemas.microsoft.com/office/drawing/2014/main" id="{0B84A28B-F7E3-496E-9C5F-E0706A4CEEF2}"/>
              </a:ext>
            </a:extLst>
          </p:cNvPr>
          <p:cNvSpPr>
            <a:spLocks noGrp="1"/>
          </p:cNvSpPr>
          <p:nvPr>
            <p:ph type="sldNum" sz="quarter" idx="12"/>
          </p:nvPr>
        </p:nvSpPr>
        <p:spPr/>
        <p:txBody>
          <a:bodyPr/>
          <a:lstStyle/>
          <a:p>
            <a:fld id="{7AE184E0-0BD4-4705-A12B-9B71DDE63301}" type="slidenum">
              <a:rPr lang="en-GB" noProof="0" smtClean="0"/>
              <a:t>6</a:t>
            </a:fld>
            <a:endParaRPr lang="en-GB" noProof="0" dirty="0"/>
          </a:p>
        </p:txBody>
      </p:sp>
      <p:sp>
        <p:nvSpPr>
          <p:cNvPr id="10" name="Rectangle 10">
            <a:extLst>
              <a:ext uri="{FF2B5EF4-FFF2-40B4-BE49-F238E27FC236}">
                <a16:creationId xmlns:a16="http://schemas.microsoft.com/office/drawing/2014/main" id="{A215C49A-5031-475E-8CD2-59CB8A8C9C5B}"/>
              </a:ext>
            </a:extLst>
          </p:cNvPr>
          <p:cNvSpPr/>
          <p:nvPr/>
        </p:nvSpPr>
        <p:spPr>
          <a:xfrm>
            <a:off x="1156687" y="5875444"/>
            <a:ext cx="15868570" cy="2086725"/>
          </a:xfrm>
          <a:prstGeom prst="rect">
            <a:avLst/>
          </a:prstGeom>
        </p:spPr>
        <p:txBody>
          <a:bodyPr wrap="square">
            <a:spAutoFit/>
          </a:bodyPr>
          <a:lstStyle/>
          <a:p>
            <a:pPr algn="just">
              <a:lnSpc>
                <a:spcPct val="120000"/>
              </a:lnSpc>
            </a:pPr>
            <a:r>
              <a:rPr lang="en-US" sz="3600" b="1" dirty="0"/>
              <a:t>Highlight</a:t>
            </a:r>
            <a:r>
              <a:rPr lang="en-US" sz="3600" dirty="0"/>
              <a:t> areas within an input image</a:t>
            </a:r>
          </a:p>
          <a:p>
            <a:pPr algn="just">
              <a:lnSpc>
                <a:spcPct val="120000"/>
              </a:lnSpc>
            </a:pPr>
            <a:r>
              <a:rPr lang="en-US" sz="3600" dirty="0"/>
              <a:t>The </a:t>
            </a:r>
            <a:r>
              <a:rPr lang="en-US" sz="3600" b="1" dirty="0"/>
              <a:t>most informative</a:t>
            </a:r>
            <a:r>
              <a:rPr lang="en-US" sz="3600" dirty="0"/>
              <a:t> regions for a predicted class</a:t>
            </a:r>
          </a:p>
          <a:p>
            <a:pPr algn="just">
              <a:lnSpc>
                <a:spcPct val="120000"/>
              </a:lnSpc>
            </a:pPr>
            <a:r>
              <a:rPr lang="en-US" altLang="ko-KR" sz="3600" b="1" dirty="0"/>
              <a:t>Visual understanding </a:t>
            </a:r>
            <a:r>
              <a:rPr lang="en-US" altLang="ko-KR" sz="3600" dirty="0"/>
              <a:t>of the </a:t>
            </a:r>
            <a:r>
              <a:rPr lang="en-US" altLang="ko-KR" sz="3600" b="1" dirty="0"/>
              <a:t>predictions</a:t>
            </a:r>
            <a:r>
              <a:rPr lang="en-US" altLang="ko-KR" sz="3600" dirty="0"/>
              <a:t> made by a deep learning model</a:t>
            </a:r>
            <a:endParaRPr lang="en-US" sz="3600" dirty="0"/>
          </a:p>
        </p:txBody>
      </p:sp>
      <p:pic>
        <p:nvPicPr>
          <p:cNvPr id="14" name="그림 13">
            <a:extLst>
              <a:ext uri="{FF2B5EF4-FFF2-40B4-BE49-F238E27FC236}">
                <a16:creationId xmlns:a16="http://schemas.microsoft.com/office/drawing/2014/main" id="{576247E1-4147-4D78-B167-DA3FA220DA4C}"/>
              </a:ext>
            </a:extLst>
          </p:cNvPr>
          <p:cNvPicPr>
            <a:picLocks noChangeAspect="1"/>
          </p:cNvPicPr>
          <p:nvPr/>
        </p:nvPicPr>
        <p:blipFill>
          <a:blip r:embed="rId3"/>
          <a:stretch>
            <a:fillRect/>
          </a:stretch>
        </p:blipFill>
        <p:spPr>
          <a:xfrm>
            <a:off x="6928660" y="2325670"/>
            <a:ext cx="3508196" cy="2988000"/>
          </a:xfrm>
          <a:prstGeom prst="rect">
            <a:avLst/>
          </a:prstGeom>
        </p:spPr>
      </p:pic>
      <p:grpSp>
        <p:nvGrpSpPr>
          <p:cNvPr id="15" name="그룹 14">
            <a:extLst>
              <a:ext uri="{FF2B5EF4-FFF2-40B4-BE49-F238E27FC236}">
                <a16:creationId xmlns:a16="http://schemas.microsoft.com/office/drawing/2014/main" id="{A3A857E5-07F2-405E-B9A6-62F2EF71F9F6}"/>
              </a:ext>
            </a:extLst>
          </p:cNvPr>
          <p:cNvGrpSpPr/>
          <p:nvPr/>
        </p:nvGrpSpPr>
        <p:grpSpPr>
          <a:xfrm>
            <a:off x="11691727" y="2214981"/>
            <a:ext cx="2918536" cy="2715004"/>
            <a:chOff x="13468175" y="6170595"/>
            <a:chExt cx="2918536" cy="2715004"/>
          </a:xfrm>
        </p:grpSpPr>
        <p:sp>
          <p:nvSpPr>
            <p:cNvPr id="16" name="TextBox 15">
              <a:extLst>
                <a:ext uri="{FF2B5EF4-FFF2-40B4-BE49-F238E27FC236}">
                  <a16:creationId xmlns:a16="http://schemas.microsoft.com/office/drawing/2014/main" id="{76FD7323-A675-4264-8CB6-A315D37FF6D2}"/>
                </a:ext>
              </a:extLst>
            </p:cNvPr>
            <p:cNvSpPr txBox="1"/>
            <p:nvPr/>
          </p:nvSpPr>
          <p:spPr>
            <a:xfrm>
              <a:off x="13468175" y="6797435"/>
              <a:ext cx="2918536" cy="2088164"/>
            </a:xfrm>
            <a:prstGeom prst="rect">
              <a:avLst/>
            </a:prstGeom>
            <a:noFill/>
            <a:ln w="28575">
              <a:solidFill>
                <a:schemeClr val="tx1"/>
              </a:solidFill>
            </a:ln>
          </p:spPr>
          <p:txBody>
            <a:bodyPr wrap="square" bIns="288000" rtlCol="0" anchor="ctr" anchorCtr="1">
              <a:spAutoFit/>
            </a:bodyPr>
            <a:lstStyle/>
            <a:p>
              <a:pPr algn="ctr">
                <a:lnSpc>
                  <a:spcPct val="200000"/>
                </a:lnSpc>
              </a:pPr>
              <a:r>
                <a:rPr lang="en-US" altLang="ko-KR" sz="2000" b="1" dirty="0"/>
                <a:t>Meningioma: 0.97</a:t>
              </a:r>
              <a:endParaRPr lang="en-US" altLang="ko-KR" sz="1800" b="1" dirty="0"/>
            </a:p>
            <a:p>
              <a:pPr algn="ctr">
                <a:lnSpc>
                  <a:spcPct val="200000"/>
                </a:lnSpc>
              </a:pPr>
              <a:r>
                <a:rPr lang="en-US" altLang="ko-KR" sz="2000" dirty="0"/>
                <a:t>Glioma: 0.02</a:t>
              </a:r>
            </a:p>
            <a:p>
              <a:pPr algn="ctr">
                <a:lnSpc>
                  <a:spcPct val="200000"/>
                </a:lnSpc>
              </a:pPr>
              <a:r>
                <a:rPr lang="en-US" altLang="ko-KR" sz="2000" dirty="0"/>
                <a:t>Pituitary tumor: 0.01</a:t>
              </a:r>
              <a:endParaRPr lang="ko-KR" altLang="en-US" sz="2000" dirty="0"/>
            </a:p>
          </p:txBody>
        </p:sp>
        <p:sp>
          <p:nvSpPr>
            <p:cNvPr id="17" name="TextBox 16">
              <a:extLst>
                <a:ext uri="{FF2B5EF4-FFF2-40B4-BE49-F238E27FC236}">
                  <a16:creationId xmlns:a16="http://schemas.microsoft.com/office/drawing/2014/main" id="{01CD8ED8-F030-425B-ACD8-513235C63C94}"/>
                </a:ext>
              </a:extLst>
            </p:cNvPr>
            <p:cNvSpPr txBox="1"/>
            <p:nvPr/>
          </p:nvSpPr>
          <p:spPr>
            <a:xfrm>
              <a:off x="14383735" y="6170595"/>
              <a:ext cx="1107996" cy="494751"/>
            </a:xfrm>
            <a:prstGeom prst="rect">
              <a:avLst/>
            </a:prstGeom>
            <a:noFill/>
          </p:spPr>
          <p:txBody>
            <a:bodyPr wrap="none" rtlCol="0">
              <a:spAutoFit/>
            </a:bodyPr>
            <a:lstStyle/>
            <a:p>
              <a:pPr algn="l">
                <a:lnSpc>
                  <a:spcPct val="120000"/>
                </a:lnSpc>
              </a:pPr>
              <a:r>
                <a:rPr lang="en-US" altLang="ko-KR" sz="2400" dirty="0"/>
                <a:t>Output</a:t>
              </a:r>
              <a:endParaRPr lang="ko-KR" altLang="en-US" sz="2400" dirty="0"/>
            </a:p>
          </p:txBody>
        </p:sp>
      </p:grpSp>
      <p:grpSp>
        <p:nvGrpSpPr>
          <p:cNvPr id="18" name="그룹 17">
            <a:extLst>
              <a:ext uri="{FF2B5EF4-FFF2-40B4-BE49-F238E27FC236}">
                <a16:creationId xmlns:a16="http://schemas.microsoft.com/office/drawing/2014/main" id="{B578F4DD-9841-466B-9A58-F62F693647F2}"/>
              </a:ext>
            </a:extLst>
          </p:cNvPr>
          <p:cNvGrpSpPr/>
          <p:nvPr/>
        </p:nvGrpSpPr>
        <p:grpSpPr>
          <a:xfrm>
            <a:off x="2728412" y="1872939"/>
            <a:ext cx="2772000" cy="3315154"/>
            <a:chOff x="9807882" y="6131077"/>
            <a:chExt cx="2772000" cy="3315154"/>
          </a:xfrm>
        </p:grpSpPr>
        <p:sp>
          <p:nvSpPr>
            <p:cNvPr id="19" name="TextBox 18">
              <a:extLst>
                <a:ext uri="{FF2B5EF4-FFF2-40B4-BE49-F238E27FC236}">
                  <a16:creationId xmlns:a16="http://schemas.microsoft.com/office/drawing/2014/main" id="{D46D988B-B9E0-4855-87C6-8A8A885DAC92}"/>
                </a:ext>
              </a:extLst>
            </p:cNvPr>
            <p:cNvSpPr txBox="1"/>
            <p:nvPr/>
          </p:nvSpPr>
          <p:spPr>
            <a:xfrm>
              <a:off x="10284011" y="6131077"/>
              <a:ext cx="1819742" cy="494751"/>
            </a:xfrm>
            <a:prstGeom prst="rect">
              <a:avLst/>
            </a:prstGeom>
            <a:noFill/>
          </p:spPr>
          <p:txBody>
            <a:bodyPr wrap="square" rtlCol="0">
              <a:spAutoFit/>
            </a:bodyPr>
            <a:lstStyle/>
            <a:p>
              <a:pPr algn="l">
                <a:lnSpc>
                  <a:spcPct val="120000"/>
                </a:lnSpc>
              </a:pPr>
              <a:r>
                <a:rPr lang="en-US" altLang="ko-KR" sz="2400" dirty="0"/>
                <a:t>Input image</a:t>
              </a:r>
              <a:endParaRPr lang="ko-KR" altLang="en-US" sz="2400" dirty="0"/>
            </a:p>
          </p:txBody>
        </p:sp>
        <p:pic>
          <p:nvPicPr>
            <p:cNvPr id="20" name="그림 19">
              <a:extLst>
                <a:ext uri="{FF2B5EF4-FFF2-40B4-BE49-F238E27FC236}">
                  <a16:creationId xmlns:a16="http://schemas.microsoft.com/office/drawing/2014/main" id="{BAA7DDDD-15BD-4FB9-9985-D2943818416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9810812" y="6677161"/>
              <a:ext cx="2766140" cy="2772000"/>
            </a:xfrm>
            <a:prstGeom prst="rect">
              <a:avLst/>
            </a:prstGeom>
          </p:spPr>
        </p:pic>
      </p:grpSp>
      <p:sp>
        <p:nvSpPr>
          <p:cNvPr id="21" name="TextBox 20">
            <a:extLst>
              <a:ext uri="{FF2B5EF4-FFF2-40B4-BE49-F238E27FC236}">
                <a16:creationId xmlns:a16="http://schemas.microsoft.com/office/drawing/2014/main" id="{5471ACF0-A8CF-4A0B-840D-BC1F9F7187C8}"/>
              </a:ext>
            </a:extLst>
          </p:cNvPr>
          <p:cNvSpPr txBox="1"/>
          <p:nvPr/>
        </p:nvSpPr>
        <p:spPr>
          <a:xfrm>
            <a:off x="7628268" y="1872939"/>
            <a:ext cx="1435008" cy="494751"/>
          </a:xfrm>
          <a:prstGeom prst="rect">
            <a:avLst/>
          </a:prstGeom>
          <a:noFill/>
        </p:spPr>
        <p:txBody>
          <a:bodyPr wrap="square" rtlCol="0">
            <a:spAutoFit/>
          </a:bodyPr>
          <a:lstStyle/>
          <a:p>
            <a:pPr algn="l">
              <a:lnSpc>
                <a:spcPct val="120000"/>
              </a:lnSpc>
            </a:pPr>
            <a:r>
              <a:rPr lang="en-US" altLang="ko-KR" sz="2400" dirty="0"/>
              <a:t>Heatmap</a:t>
            </a:r>
            <a:endParaRPr lang="ko-KR" altLang="en-US" sz="2400" dirty="0"/>
          </a:p>
        </p:txBody>
      </p:sp>
    </p:spTree>
    <p:extLst>
      <p:ext uri="{BB962C8B-B14F-4D97-AF65-F5344CB8AC3E}">
        <p14:creationId xmlns:p14="http://schemas.microsoft.com/office/powerpoint/2010/main" val="942284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500"/>
                                        <p:tgtEl>
                                          <p:spTgt spid="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8" y="136025"/>
            <a:ext cx="15705282" cy="863693"/>
          </a:xfrm>
        </p:spPr>
        <p:txBody>
          <a:bodyPr/>
          <a:lstStyle/>
          <a:p>
            <a:r>
              <a:rPr lang="en-US" altLang="ko-KR" b="1" u="none" dirty="0">
                <a:latin typeface="Arial" panose="020B0604020202020204" pitchFamily="34" charset="0"/>
                <a:cs typeface="Arial" panose="020B0604020202020204" pitchFamily="34" charset="0"/>
              </a:rPr>
              <a:t>Class activation mapping (cam)</a:t>
            </a:r>
            <a:endParaRPr lang="en-GB" b="1" u="none"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182B801E-9496-5644-B559-557BEA13D30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53203"/>
          <a:stretch/>
        </p:blipFill>
        <p:spPr>
          <a:xfrm>
            <a:off x="830118" y="2635546"/>
            <a:ext cx="8278613" cy="1896210"/>
          </a:xfrm>
          <a:prstGeom prst="rect">
            <a:avLst/>
          </a:prstGeom>
        </p:spPr>
      </p:pic>
      <p:sp>
        <p:nvSpPr>
          <p:cNvPr id="8" name="Slide Number Placeholder 7"/>
          <p:cNvSpPr>
            <a:spLocks noGrp="1"/>
          </p:cNvSpPr>
          <p:nvPr>
            <p:ph type="sldNum" sz="quarter" idx="12"/>
          </p:nvPr>
        </p:nvSpPr>
        <p:spPr>
          <a:xfrm>
            <a:off x="15590520" y="8948703"/>
            <a:ext cx="921880" cy="519289"/>
          </a:xfrm>
        </p:spPr>
        <p:txBody>
          <a:bodyPr/>
          <a:lstStyle/>
          <a:p>
            <a:fld id="{7AE184E0-0BD4-4705-A12B-9B71DDE63301}" type="slidenum">
              <a:rPr lang="en-GB" smtClean="0">
                <a:latin typeface="Arial" panose="020B0604020202020204" pitchFamily="34" charset="0"/>
                <a:cs typeface="Arial" panose="020B0604020202020204" pitchFamily="34" charset="0"/>
              </a:rPr>
              <a:t>7</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2" name="Rectangle 1"/>
          <p:cNvSpPr/>
          <p:nvPr/>
        </p:nvSpPr>
        <p:spPr>
          <a:xfrm>
            <a:off x="7753820" y="4436833"/>
            <a:ext cx="269626"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7753820" y="4436833"/>
            <a:ext cx="269626"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1724890-BBB5-8E42-A815-CF457173C54F}"/>
              </a:ext>
            </a:extLst>
          </p:cNvPr>
          <p:cNvSpPr/>
          <p:nvPr/>
        </p:nvSpPr>
        <p:spPr>
          <a:xfrm>
            <a:off x="830118" y="6097273"/>
            <a:ext cx="16508557" cy="2456057"/>
          </a:xfrm>
          <a:prstGeom prst="rect">
            <a:avLst/>
          </a:prstGeom>
        </p:spPr>
        <p:txBody>
          <a:bodyPr wrap="square">
            <a:spAutoFit/>
          </a:bodyPr>
          <a:lstStyle/>
          <a:p>
            <a:pPr algn="just">
              <a:lnSpc>
                <a:spcPct val="120000"/>
              </a:lnSpc>
            </a:pPr>
            <a:r>
              <a:rPr lang="en-US" sz="3200" dirty="0"/>
              <a:t>Visualize the</a:t>
            </a:r>
            <a:r>
              <a:rPr lang="en-US" altLang="ko-KR" sz="3200" dirty="0"/>
              <a:t> </a:t>
            </a:r>
            <a:r>
              <a:rPr lang="en-US" sz="3200" b="1" dirty="0"/>
              <a:t>last convolutional layer </a:t>
            </a:r>
            <a:r>
              <a:rPr lang="en-US" altLang="ko-KR" sz="3200" dirty="0"/>
              <a:t>of a model</a:t>
            </a:r>
            <a:endParaRPr lang="en-US" sz="3200" dirty="0"/>
          </a:p>
          <a:p>
            <a:pPr algn="just">
              <a:lnSpc>
                <a:spcPct val="120000"/>
              </a:lnSpc>
            </a:pPr>
            <a:r>
              <a:rPr lang="en-US" sz="3200" dirty="0"/>
              <a:t>Requires </a:t>
            </a:r>
            <a:r>
              <a:rPr lang="en-US" sz="3200" b="1" dirty="0"/>
              <a:t>Global Average Pooling </a:t>
            </a:r>
            <a:r>
              <a:rPr lang="en-US" sz="3200" dirty="0"/>
              <a:t>(GAP) </a:t>
            </a:r>
            <a:r>
              <a:rPr lang="en-US" altLang="ko-KR" sz="3200" dirty="0"/>
              <a:t>before the final output layer</a:t>
            </a:r>
          </a:p>
          <a:p>
            <a:pPr algn="just">
              <a:lnSpc>
                <a:spcPct val="120000"/>
              </a:lnSpc>
            </a:pPr>
            <a:r>
              <a:rPr lang="en-US" sz="3200" b="1" dirty="0"/>
              <a:t>Weighted sum </a:t>
            </a:r>
            <a:r>
              <a:rPr lang="en-US" sz="3200" dirty="0"/>
              <a:t>of feature maps with GAP weights → </a:t>
            </a:r>
            <a:r>
              <a:rPr lang="en-US" altLang="ko-KR" sz="3200" b="1" dirty="0"/>
              <a:t>class-specific heatmap </a:t>
            </a:r>
            <a:r>
              <a:rPr lang="en-US" altLang="ko-KR" sz="3200" dirty="0"/>
              <a:t>(e.g., dog)</a:t>
            </a:r>
          </a:p>
          <a:p>
            <a:pPr marL="1107384" lvl="1" indent="-457200" algn="just">
              <a:lnSpc>
                <a:spcPct val="120000"/>
              </a:lnSpc>
              <a:buFont typeface="Arial" panose="020B0604020202020204" pitchFamily="34" charset="0"/>
              <a:buChar char="•"/>
            </a:pPr>
            <a:r>
              <a:rPr lang="en-US" sz="3200" b="1" dirty="0"/>
              <a:t>Weight</a:t>
            </a:r>
            <a:r>
              <a:rPr lang="en-US" sz="3200" dirty="0"/>
              <a:t>: measure of importance given to a class of interest</a:t>
            </a:r>
          </a:p>
        </p:txBody>
      </p:sp>
      <p:graphicFrame>
        <p:nvGraphicFramePr>
          <p:cNvPr id="10" name="표 9">
            <a:extLst>
              <a:ext uri="{FF2B5EF4-FFF2-40B4-BE49-F238E27FC236}">
                <a16:creationId xmlns:a16="http://schemas.microsoft.com/office/drawing/2014/main" id="{14B8675B-CCB5-4D4B-A133-B04BBF407ADD}"/>
              </a:ext>
            </a:extLst>
          </p:cNvPr>
          <p:cNvGraphicFramePr>
            <a:graphicFrameLocks noGrp="1"/>
          </p:cNvGraphicFramePr>
          <p:nvPr>
            <p:extLst>
              <p:ext uri="{D42A27DB-BD31-4B8C-83A1-F6EECF244321}">
                <p14:modId xmlns:p14="http://schemas.microsoft.com/office/powerpoint/2010/main" val="774527432"/>
              </p:ext>
            </p:extLst>
          </p:nvPr>
        </p:nvGraphicFramePr>
        <p:xfrm>
          <a:off x="9391227" y="1986059"/>
          <a:ext cx="2778041" cy="2777142"/>
        </p:xfrm>
        <a:graphic>
          <a:graphicData uri="http://schemas.openxmlformats.org/drawingml/2006/table">
            <a:tbl>
              <a:tblPr firstRow="1" bandRow="1">
                <a:tableStyleId>{5940675A-B579-460E-94D1-54222C63F5DA}</a:tableStyleId>
              </a:tblPr>
              <a:tblGrid>
                <a:gridCol w="463756">
                  <a:extLst>
                    <a:ext uri="{9D8B030D-6E8A-4147-A177-3AD203B41FA5}">
                      <a16:colId xmlns:a16="http://schemas.microsoft.com/office/drawing/2014/main" val="3049804156"/>
                    </a:ext>
                  </a:extLst>
                </a:gridCol>
                <a:gridCol w="462857">
                  <a:extLst>
                    <a:ext uri="{9D8B030D-6E8A-4147-A177-3AD203B41FA5}">
                      <a16:colId xmlns:a16="http://schemas.microsoft.com/office/drawing/2014/main" val="2847299956"/>
                    </a:ext>
                  </a:extLst>
                </a:gridCol>
                <a:gridCol w="462857">
                  <a:extLst>
                    <a:ext uri="{9D8B030D-6E8A-4147-A177-3AD203B41FA5}">
                      <a16:colId xmlns:a16="http://schemas.microsoft.com/office/drawing/2014/main" val="3428929692"/>
                    </a:ext>
                  </a:extLst>
                </a:gridCol>
                <a:gridCol w="462857">
                  <a:extLst>
                    <a:ext uri="{9D8B030D-6E8A-4147-A177-3AD203B41FA5}">
                      <a16:colId xmlns:a16="http://schemas.microsoft.com/office/drawing/2014/main" val="1662716071"/>
                    </a:ext>
                  </a:extLst>
                </a:gridCol>
                <a:gridCol w="462857">
                  <a:extLst>
                    <a:ext uri="{9D8B030D-6E8A-4147-A177-3AD203B41FA5}">
                      <a16:colId xmlns:a16="http://schemas.microsoft.com/office/drawing/2014/main" val="2584796766"/>
                    </a:ext>
                  </a:extLst>
                </a:gridCol>
                <a:gridCol w="462857">
                  <a:extLst>
                    <a:ext uri="{9D8B030D-6E8A-4147-A177-3AD203B41FA5}">
                      <a16:colId xmlns:a16="http://schemas.microsoft.com/office/drawing/2014/main" val="2657499206"/>
                    </a:ext>
                  </a:extLst>
                </a:gridCol>
              </a:tblGrid>
              <a:tr h="462857">
                <a:tc>
                  <a:txBody>
                    <a:bodyPr/>
                    <a:lstStyle/>
                    <a:p>
                      <a:pPr algn="ctr" latinLnBrk="1"/>
                      <a:r>
                        <a:rPr lang="en-US" altLang="ko-KR" sz="1100" dirty="0">
                          <a:solidFill>
                            <a:schemeClr val="tx1"/>
                          </a:solidFill>
                        </a:rPr>
                        <a:t>101</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dirty="0">
                          <a:solidFill>
                            <a:schemeClr val="tx1"/>
                          </a:solidFill>
                        </a:rPr>
                        <a:t>51</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65</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99</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dirty="0">
                          <a:solidFill>
                            <a:schemeClr val="tx1"/>
                          </a:solidFill>
                        </a:rPr>
                        <a:t>134</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dirty="0">
                          <a:solidFill>
                            <a:schemeClr val="tx1"/>
                          </a:solidFill>
                        </a:rPr>
                        <a:t>155</a:t>
                      </a:r>
                      <a:endParaRPr lang="ko-KR" altLang="en-US" sz="1100" dirty="0">
                        <a:solidFill>
                          <a:schemeClr val="tx1"/>
                        </a:solidFill>
                      </a:endParaRPr>
                    </a:p>
                  </a:txBody>
                  <a:tcPr marL="111383" marR="111383" marT="55693" marB="55693" anchor="ctr">
                    <a:solidFill>
                      <a:schemeClr val="accent5">
                        <a:lumMod val="20000"/>
                        <a:lumOff val="80000"/>
                      </a:schemeClr>
                    </a:solidFill>
                  </a:tcPr>
                </a:tc>
                <a:extLst>
                  <a:ext uri="{0D108BD9-81ED-4DB2-BD59-A6C34878D82A}">
                    <a16:rowId xmlns:a16="http://schemas.microsoft.com/office/drawing/2014/main" val="3260542642"/>
                  </a:ext>
                </a:extLst>
              </a:tr>
              <a:tr h="462857">
                <a:tc>
                  <a:txBody>
                    <a:bodyPr/>
                    <a:lstStyle/>
                    <a:p>
                      <a:pPr algn="ctr" latinLnBrk="1"/>
                      <a:r>
                        <a:rPr lang="en-US" altLang="ko-KR" sz="1100">
                          <a:solidFill>
                            <a:schemeClr val="tx1"/>
                          </a:solidFill>
                        </a:rPr>
                        <a:t>122</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65</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75</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105</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130</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145</a:t>
                      </a:r>
                      <a:endParaRPr lang="ko-KR" altLang="en-US" sz="1100" dirty="0">
                        <a:solidFill>
                          <a:schemeClr val="tx1"/>
                        </a:solidFill>
                      </a:endParaRPr>
                    </a:p>
                  </a:txBody>
                  <a:tcPr marL="111383" marR="111383" marT="55693" marB="55693" anchor="ctr">
                    <a:solidFill>
                      <a:schemeClr val="accent5">
                        <a:lumMod val="20000"/>
                        <a:lumOff val="80000"/>
                      </a:schemeClr>
                    </a:solidFill>
                  </a:tcPr>
                </a:tc>
                <a:extLst>
                  <a:ext uri="{0D108BD9-81ED-4DB2-BD59-A6C34878D82A}">
                    <a16:rowId xmlns:a16="http://schemas.microsoft.com/office/drawing/2014/main" val="3978671636"/>
                  </a:ext>
                </a:extLst>
              </a:tr>
              <a:tr h="462857">
                <a:tc>
                  <a:txBody>
                    <a:bodyPr/>
                    <a:lstStyle/>
                    <a:p>
                      <a:pPr algn="ctr" latinLnBrk="1"/>
                      <a:r>
                        <a:rPr lang="en-US" altLang="ko-KR" sz="1100">
                          <a:solidFill>
                            <a:schemeClr val="tx1"/>
                          </a:solidFill>
                        </a:rPr>
                        <a:t>156</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82</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79</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112</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131</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dirty="0">
                          <a:solidFill>
                            <a:schemeClr val="tx1"/>
                          </a:solidFill>
                        </a:rPr>
                        <a:t>139</a:t>
                      </a:r>
                      <a:endParaRPr lang="ko-KR" altLang="en-US" sz="1100" dirty="0">
                        <a:solidFill>
                          <a:schemeClr val="tx1"/>
                        </a:solidFill>
                      </a:endParaRPr>
                    </a:p>
                  </a:txBody>
                  <a:tcPr marL="111383" marR="111383" marT="55693" marB="55693" anchor="ctr">
                    <a:solidFill>
                      <a:schemeClr val="accent5">
                        <a:lumMod val="20000"/>
                        <a:lumOff val="80000"/>
                      </a:schemeClr>
                    </a:solidFill>
                  </a:tcPr>
                </a:tc>
                <a:extLst>
                  <a:ext uri="{0D108BD9-81ED-4DB2-BD59-A6C34878D82A}">
                    <a16:rowId xmlns:a16="http://schemas.microsoft.com/office/drawing/2014/main" val="1161745020"/>
                  </a:ext>
                </a:extLst>
              </a:tr>
              <a:tr h="462857">
                <a:tc>
                  <a:txBody>
                    <a:bodyPr/>
                    <a:lstStyle/>
                    <a:p>
                      <a:pPr algn="ctr" latinLnBrk="1"/>
                      <a:r>
                        <a:rPr lang="en-US" altLang="ko-KR" sz="1100">
                          <a:solidFill>
                            <a:schemeClr val="tx1"/>
                          </a:solidFill>
                        </a:rPr>
                        <a:t>188</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105</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77</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119</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136</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133</a:t>
                      </a:r>
                      <a:endParaRPr lang="ko-KR" altLang="en-US" sz="1100" dirty="0">
                        <a:solidFill>
                          <a:schemeClr val="tx1"/>
                        </a:solidFill>
                      </a:endParaRPr>
                    </a:p>
                  </a:txBody>
                  <a:tcPr marL="111383" marR="111383" marT="55693" marB="55693" anchor="ctr">
                    <a:solidFill>
                      <a:schemeClr val="accent5">
                        <a:lumMod val="20000"/>
                        <a:lumOff val="80000"/>
                      </a:schemeClr>
                    </a:solidFill>
                  </a:tcPr>
                </a:tc>
                <a:extLst>
                  <a:ext uri="{0D108BD9-81ED-4DB2-BD59-A6C34878D82A}">
                    <a16:rowId xmlns:a16="http://schemas.microsoft.com/office/drawing/2014/main" val="1868656287"/>
                  </a:ext>
                </a:extLst>
              </a:tr>
              <a:tr h="462857">
                <a:tc>
                  <a:txBody>
                    <a:bodyPr/>
                    <a:lstStyle/>
                    <a:p>
                      <a:pPr algn="ctr" latinLnBrk="1"/>
                      <a:r>
                        <a:rPr lang="en-US" altLang="ko-KR" sz="1100">
                          <a:solidFill>
                            <a:schemeClr val="tx1"/>
                          </a:solidFill>
                        </a:rPr>
                        <a:t>190</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108</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66</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123</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146</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132</a:t>
                      </a:r>
                      <a:endParaRPr lang="ko-KR" altLang="en-US" sz="1100" dirty="0">
                        <a:solidFill>
                          <a:schemeClr val="tx1"/>
                        </a:solidFill>
                      </a:endParaRPr>
                    </a:p>
                  </a:txBody>
                  <a:tcPr marL="111383" marR="111383" marT="55693" marB="55693" anchor="ctr">
                    <a:solidFill>
                      <a:schemeClr val="accent5">
                        <a:lumMod val="20000"/>
                        <a:lumOff val="80000"/>
                      </a:schemeClr>
                    </a:solidFill>
                  </a:tcPr>
                </a:tc>
                <a:extLst>
                  <a:ext uri="{0D108BD9-81ED-4DB2-BD59-A6C34878D82A}">
                    <a16:rowId xmlns:a16="http://schemas.microsoft.com/office/drawing/2014/main" val="447109486"/>
                  </a:ext>
                </a:extLst>
              </a:tr>
              <a:tr h="462857">
                <a:tc>
                  <a:txBody>
                    <a:bodyPr/>
                    <a:lstStyle/>
                    <a:p>
                      <a:pPr algn="ctr" latinLnBrk="1"/>
                      <a:r>
                        <a:rPr lang="en-US" altLang="ko-KR" sz="1100">
                          <a:solidFill>
                            <a:schemeClr val="tx1"/>
                          </a:solidFill>
                        </a:rPr>
                        <a:t>164</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83</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dirty="0">
                          <a:solidFill>
                            <a:schemeClr val="tx1"/>
                          </a:solidFill>
                        </a:rPr>
                        <a:t>48</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124</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a:solidFill>
                            <a:schemeClr val="tx1"/>
                          </a:solidFill>
                        </a:rPr>
                        <a:t>158</a:t>
                      </a:r>
                      <a:endParaRPr lang="ko-KR" altLang="en-US" sz="1100" dirty="0">
                        <a:solidFill>
                          <a:schemeClr val="tx1"/>
                        </a:solidFill>
                      </a:endParaRPr>
                    </a:p>
                  </a:txBody>
                  <a:tcPr marL="111383" marR="111383" marT="55693" marB="55693" anchor="ctr">
                    <a:solidFill>
                      <a:schemeClr val="accent5">
                        <a:lumMod val="20000"/>
                        <a:lumOff val="80000"/>
                      </a:schemeClr>
                    </a:solidFill>
                  </a:tcPr>
                </a:tc>
                <a:tc>
                  <a:txBody>
                    <a:bodyPr/>
                    <a:lstStyle/>
                    <a:p>
                      <a:pPr algn="ctr" latinLnBrk="1"/>
                      <a:r>
                        <a:rPr lang="en-US" altLang="ko-KR" sz="1100" dirty="0">
                          <a:solidFill>
                            <a:schemeClr val="tx1"/>
                          </a:solidFill>
                        </a:rPr>
                        <a:t>135</a:t>
                      </a:r>
                      <a:endParaRPr lang="ko-KR" altLang="en-US" sz="1100" dirty="0">
                        <a:solidFill>
                          <a:schemeClr val="tx1"/>
                        </a:solidFill>
                      </a:endParaRPr>
                    </a:p>
                  </a:txBody>
                  <a:tcPr marL="111383" marR="111383" marT="55693" marB="55693" anchor="ctr">
                    <a:solidFill>
                      <a:schemeClr val="accent5">
                        <a:lumMod val="20000"/>
                        <a:lumOff val="80000"/>
                      </a:schemeClr>
                    </a:solidFill>
                  </a:tcPr>
                </a:tc>
                <a:extLst>
                  <a:ext uri="{0D108BD9-81ED-4DB2-BD59-A6C34878D82A}">
                    <a16:rowId xmlns:a16="http://schemas.microsoft.com/office/drawing/2014/main" val="102997763"/>
                  </a:ext>
                </a:extLst>
              </a:tr>
            </a:tbl>
          </a:graphicData>
        </a:graphic>
      </p:graphicFrame>
      <p:sp>
        <p:nvSpPr>
          <p:cNvPr id="6" name="직사각형 5">
            <a:extLst>
              <a:ext uri="{FF2B5EF4-FFF2-40B4-BE49-F238E27FC236}">
                <a16:creationId xmlns:a16="http://schemas.microsoft.com/office/drawing/2014/main" id="{FB5077AC-13AD-4B97-8C2A-E2E96B8482F9}"/>
              </a:ext>
            </a:extLst>
          </p:cNvPr>
          <p:cNvSpPr/>
          <p:nvPr/>
        </p:nvSpPr>
        <p:spPr>
          <a:xfrm>
            <a:off x="14078759" y="2683651"/>
            <a:ext cx="1800000" cy="1800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116</a:t>
            </a:r>
            <a:endParaRPr lang="ko-KR" altLang="en-US" dirty="0">
              <a:solidFill>
                <a:schemeClr val="tx1"/>
              </a:solidFill>
            </a:endParaRPr>
          </a:p>
        </p:txBody>
      </p:sp>
      <p:graphicFrame>
        <p:nvGraphicFramePr>
          <p:cNvPr id="12" name="표 11">
            <a:extLst>
              <a:ext uri="{FF2B5EF4-FFF2-40B4-BE49-F238E27FC236}">
                <a16:creationId xmlns:a16="http://schemas.microsoft.com/office/drawing/2014/main" id="{1A5D890C-75BF-459E-A952-14C4E00F08A1}"/>
              </a:ext>
            </a:extLst>
          </p:cNvPr>
          <p:cNvGraphicFramePr>
            <a:graphicFrameLocks noGrp="1"/>
          </p:cNvGraphicFramePr>
          <p:nvPr>
            <p:extLst>
              <p:ext uri="{D42A27DB-BD31-4B8C-83A1-F6EECF244321}">
                <p14:modId xmlns:p14="http://schemas.microsoft.com/office/powerpoint/2010/main" val="208293380"/>
              </p:ext>
            </p:extLst>
          </p:nvPr>
        </p:nvGraphicFramePr>
        <p:xfrm>
          <a:off x="9543627" y="2138459"/>
          <a:ext cx="2778041" cy="2777142"/>
        </p:xfrm>
        <a:graphic>
          <a:graphicData uri="http://schemas.openxmlformats.org/drawingml/2006/table">
            <a:tbl>
              <a:tblPr firstRow="1" bandRow="1">
                <a:tableStyleId>{5940675A-B579-460E-94D1-54222C63F5DA}</a:tableStyleId>
              </a:tblPr>
              <a:tblGrid>
                <a:gridCol w="463756">
                  <a:extLst>
                    <a:ext uri="{9D8B030D-6E8A-4147-A177-3AD203B41FA5}">
                      <a16:colId xmlns:a16="http://schemas.microsoft.com/office/drawing/2014/main" val="3049804156"/>
                    </a:ext>
                  </a:extLst>
                </a:gridCol>
                <a:gridCol w="462857">
                  <a:extLst>
                    <a:ext uri="{9D8B030D-6E8A-4147-A177-3AD203B41FA5}">
                      <a16:colId xmlns:a16="http://schemas.microsoft.com/office/drawing/2014/main" val="2847299956"/>
                    </a:ext>
                  </a:extLst>
                </a:gridCol>
                <a:gridCol w="462857">
                  <a:extLst>
                    <a:ext uri="{9D8B030D-6E8A-4147-A177-3AD203B41FA5}">
                      <a16:colId xmlns:a16="http://schemas.microsoft.com/office/drawing/2014/main" val="3428929692"/>
                    </a:ext>
                  </a:extLst>
                </a:gridCol>
                <a:gridCol w="462857">
                  <a:extLst>
                    <a:ext uri="{9D8B030D-6E8A-4147-A177-3AD203B41FA5}">
                      <a16:colId xmlns:a16="http://schemas.microsoft.com/office/drawing/2014/main" val="1662716071"/>
                    </a:ext>
                  </a:extLst>
                </a:gridCol>
                <a:gridCol w="462857">
                  <a:extLst>
                    <a:ext uri="{9D8B030D-6E8A-4147-A177-3AD203B41FA5}">
                      <a16:colId xmlns:a16="http://schemas.microsoft.com/office/drawing/2014/main" val="2584796766"/>
                    </a:ext>
                  </a:extLst>
                </a:gridCol>
                <a:gridCol w="462857">
                  <a:extLst>
                    <a:ext uri="{9D8B030D-6E8A-4147-A177-3AD203B41FA5}">
                      <a16:colId xmlns:a16="http://schemas.microsoft.com/office/drawing/2014/main" val="2657499206"/>
                    </a:ext>
                  </a:extLst>
                </a:gridCol>
              </a:tblGrid>
              <a:tr h="462857">
                <a:tc>
                  <a:txBody>
                    <a:bodyPr/>
                    <a:lstStyle/>
                    <a:p>
                      <a:pPr algn="ctr" latinLnBrk="1"/>
                      <a:r>
                        <a:rPr lang="en-US" altLang="ko-KR" sz="1100" dirty="0">
                          <a:solidFill>
                            <a:schemeClr val="tx1"/>
                          </a:solidFill>
                        </a:rPr>
                        <a:t>101</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dirty="0">
                          <a:solidFill>
                            <a:schemeClr val="tx1"/>
                          </a:solidFill>
                        </a:rPr>
                        <a:t>51</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65</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99</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dirty="0">
                          <a:solidFill>
                            <a:schemeClr val="tx1"/>
                          </a:solidFill>
                        </a:rPr>
                        <a:t>134</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dirty="0">
                          <a:solidFill>
                            <a:schemeClr val="tx1"/>
                          </a:solidFill>
                        </a:rPr>
                        <a:t>155</a:t>
                      </a:r>
                      <a:endParaRPr lang="ko-KR" altLang="en-US" sz="1100" dirty="0">
                        <a:solidFill>
                          <a:schemeClr val="tx1"/>
                        </a:solidFill>
                      </a:endParaRPr>
                    </a:p>
                  </a:txBody>
                  <a:tcPr marL="111383" marR="111383" marT="55693" marB="55693" anchor="ctr">
                    <a:solidFill>
                      <a:schemeClr val="accent2">
                        <a:lumMod val="60000"/>
                        <a:lumOff val="40000"/>
                      </a:schemeClr>
                    </a:solidFill>
                  </a:tcPr>
                </a:tc>
                <a:extLst>
                  <a:ext uri="{0D108BD9-81ED-4DB2-BD59-A6C34878D82A}">
                    <a16:rowId xmlns:a16="http://schemas.microsoft.com/office/drawing/2014/main" val="3260542642"/>
                  </a:ext>
                </a:extLst>
              </a:tr>
              <a:tr h="462857">
                <a:tc>
                  <a:txBody>
                    <a:bodyPr/>
                    <a:lstStyle/>
                    <a:p>
                      <a:pPr algn="ctr" latinLnBrk="1"/>
                      <a:r>
                        <a:rPr lang="en-US" altLang="ko-KR" sz="1100">
                          <a:solidFill>
                            <a:schemeClr val="tx1"/>
                          </a:solidFill>
                        </a:rPr>
                        <a:t>122</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65</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75</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105</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130</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145</a:t>
                      </a:r>
                      <a:endParaRPr lang="ko-KR" altLang="en-US" sz="1100" dirty="0">
                        <a:solidFill>
                          <a:schemeClr val="tx1"/>
                        </a:solidFill>
                      </a:endParaRPr>
                    </a:p>
                  </a:txBody>
                  <a:tcPr marL="111383" marR="111383" marT="55693" marB="55693" anchor="ctr">
                    <a:solidFill>
                      <a:schemeClr val="accent2">
                        <a:lumMod val="60000"/>
                        <a:lumOff val="40000"/>
                      </a:schemeClr>
                    </a:solidFill>
                  </a:tcPr>
                </a:tc>
                <a:extLst>
                  <a:ext uri="{0D108BD9-81ED-4DB2-BD59-A6C34878D82A}">
                    <a16:rowId xmlns:a16="http://schemas.microsoft.com/office/drawing/2014/main" val="3978671636"/>
                  </a:ext>
                </a:extLst>
              </a:tr>
              <a:tr h="462857">
                <a:tc>
                  <a:txBody>
                    <a:bodyPr/>
                    <a:lstStyle/>
                    <a:p>
                      <a:pPr algn="ctr" latinLnBrk="1"/>
                      <a:r>
                        <a:rPr lang="en-US" altLang="ko-KR" sz="1100">
                          <a:solidFill>
                            <a:schemeClr val="tx1"/>
                          </a:solidFill>
                        </a:rPr>
                        <a:t>156</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82</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79</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112</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131</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dirty="0">
                          <a:solidFill>
                            <a:schemeClr val="tx1"/>
                          </a:solidFill>
                        </a:rPr>
                        <a:t>139</a:t>
                      </a:r>
                      <a:endParaRPr lang="ko-KR" altLang="en-US" sz="1100" dirty="0">
                        <a:solidFill>
                          <a:schemeClr val="tx1"/>
                        </a:solidFill>
                      </a:endParaRPr>
                    </a:p>
                  </a:txBody>
                  <a:tcPr marL="111383" marR="111383" marT="55693" marB="55693" anchor="ctr">
                    <a:solidFill>
                      <a:schemeClr val="accent2">
                        <a:lumMod val="60000"/>
                        <a:lumOff val="40000"/>
                      </a:schemeClr>
                    </a:solidFill>
                  </a:tcPr>
                </a:tc>
                <a:extLst>
                  <a:ext uri="{0D108BD9-81ED-4DB2-BD59-A6C34878D82A}">
                    <a16:rowId xmlns:a16="http://schemas.microsoft.com/office/drawing/2014/main" val="1161745020"/>
                  </a:ext>
                </a:extLst>
              </a:tr>
              <a:tr h="462857">
                <a:tc>
                  <a:txBody>
                    <a:bodyPr/>
                    <a:lstStyle/>
                    <a:p>
                      <a:pPr algn="ctr" latinLnBrk="1"/>
                      <a:r>
                        <a:rPr lang="en-US" altLang="ko-KR" sz="1100">
                          <a:solidFill>
                            <a:schemeClr val="tx1"/>
                          </a:solidFill>
                        </a:rPr>
                        <a:t>188</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105</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77</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119</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136</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133</a:t>
                      </a:r>
                      <a:endParaRPr lang="ko-KR" altLang="en-US" sz="1100" dirty="0">
                        <a:solidFill>
                          <a:schemeClr val="tx1"/>
                        </a:solidFill>
                      </a:endParaRPr>
                    </a:p>
                  </a:txBody>
                  <a:tcPr marL="111383" marR="111383" marT="55693" marB="55693" anchor="ctr">
                    <a:solidFill>
                      <a:schemeClr val="accent2">
                        <a:lumMod val="60000"/>
                        <a:lumOff val="40000"/>
                      </a:schemeClr>
                    </a:solidFill>
                  </a:tcPr>
                </a:tc>
                <a:extLst>
                  <a:ext uri="{0D108BD9-81ED-4DB2-BD59-A6C34878D82A}">
                    <a16:rowId xmlns:a16="http://schemas.microsoft.com/office/drawing/2014/main" val="1868656287"/>
                  </a:ext>
                </a:extLst>
              </a:tr>
              <a:tr h="462857">
                <a:tc>
                  <a:txBody>
                    <a:bodyPr/>
                    <a:lstStyle/>
                    <a:p>
                      <a:pPr algn="ctr" latinLnBrk="1"/>
                      <a:r>
                        <a:rPr lang="en-US" altLang="ko-KR" sz="1100">
                          <a:solidFill>
                            <a:schemeClr val="tx1"/>
                          </a:solidFill>
                        </a:rPr>
                        <a:t>190</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108</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66</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123</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146</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132</a:t>
                      </a:r>
                      <a:endParaRPr lang="ko-KR" altLang="en-US" sz="1100" dirty="0">
                        <a:solidFill>
                          <a:schemeClr val="tx1"/>
                        </a:solidFill>
                      </a:endParaRPr>
                    </a:p>
                  </a:txBody>
                  <a:tcPr marL="111383" marR="111383" marT="55693" marB="55693" anchor="ctr">
                    <a:solidFill>
                      <a:schemeClr val="accent2">
                        <a:lumMod val="60000"/>
                        <a:lumOff val="40000"/>
                      </a:schemeClr>
                    </a:solidFill>
                  </a:tcPr>
                </a:tc>
                <a:extLst>
                  <a:ext uri="{0D108BD9-81ED-4DB2-BD59-A6C34878D82A}">
                    <a16:rowId xmlns:a16="http://schemas.microsoft.com/office/drawing/2014/main" val="447109486"/>
                  </a:ext>
                </a:extLst>
              </a:tr>
              <a:tr h="462857">
                <a:tc>
                  <a:txBody>
                    <a:bodyPr/>
                    <a:lstStyle/>
                    <a:p>
                      <a:pPr algn="ctr" latinLnBrk="1"/>
                      <a:r>
                        <a:rPr lang="en-US" altLang="ko-KR" sz="1100">
                          <a:solidFill>
                            <a:schemeClr val="tx1"/>
                          </a:solidFill>
                        </a:rPr>
                        <a:t>164</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83</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48</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124</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a:solidFill>
                            <a:schemeClr val="tx1"/>
                          </a:solidFill>
                        </a:rPr>
                        <a:t>158</a:t>
                      </a:r>
                      <a:endParaRPr lang="ko-KR" altLang="en-US" sz="1100" dirty="0">
                        <a:solidFill>
                          <a:schemeClr val="tx1"/>
                        </a:solidFill>
                      </a:endParaRPr>
                    </a:p>
                  </a:txBody>
                  <a:tcPr marL="111383" marR="111383" marT="55693" marB="55693" anchor="ctr">
                    <a:solidFill>
                      <a:schemeClr val="accent2">
                        <a:lumMod val="60000"/>
                        <a:lumOff val="40000"/>
                      </a:schemeClr>
                    </a:solidFill>
                  </a:tcPr>
                </a:tc>
                <a:tc>
                  <a:txBody>
                    <a:bodyPr/>
                    <a:lstStyle/>
                    <a:p>
                      <a:pPr algn="ctr" latinLnBrk="1"/>
                      <a:r>
                        <a:rPr lang="en-US" altLang="ko-KR" sz="1100" dirty="0">
                          <a:solidFill>
                            <a:schemeClr val="tx1"/>
                          </a:solidFill>
                        </a:rPr>
                        <a:t>135</a:t>
                      </a:r>
                      <a:endParaRPr lang="ko-KR" altLang="en-US" sz="1100" dirty="0">
                        <a:solidFill>
                          <a:schemeClr val="tx1"/>
                        </a:solidFill>
                      </a:endParaRPr>
                    </a:p>
                  </a:txBody>
                  <a:tcPr marL="111383" marR="111383" marT="55693" marB="55693" anchor="ctr">
                    <a:solidFill>
                      <a:schemeClr val="accent2">
                        <a:lumMod val="60000"/>
                        <a:lumOff val="40000"/>
                      </a:schemeClr>
                    </a:solidFill>
                  </a:tcPr>
                </a:tc>
                <a:extLst>
                  <a:ext uri="{0D108BD9-81ED-4DB2-BD59-A6C34878D82A}">
                    <a16:rowId xmlns:a16="http://schemas.microsoft.com/office/drawing/2014/main" val="102997763"/>
                  </a:ext>
                </a:extLst>
              </a:tr>
            </a:tbl>
          </a:graphicData>
        </a:graphic>
      </p:graphicFrame>
      <p:graphicFrame>
        <p:nvGraphicFramePr>
          <p:cNvPr id="13" name="표 12">
            <a:extLst>
              <a:ext uri="{FF2B5EF4-FFF2-40B4-BE49-F238E27FC236}">
                <a16:creationId xmlns:a16="http://schemas.microsoft.com/office/drawing/2014/main" id="{9B4ECCBD-4096-4857-99C8-38F7C405C045}"/>
              </a:ext>
            </a:extLst>
          </p:cNvPr>
          <p:cNvGraphicFramePr>
            <a:graphicFrameLocks noGrp="1"/>
          </p:cNvGraphicFramePr>
          <p:nvPr>
            <p:extLst>
              <p:ext uri="{D42A27DB-BD31-4B8C-83A1-F6EECF244321}">
                <p14:modId xmlns:p14="http://schemas.microsoft.com/office/powerpoint/2010/main" val="1919064790"/>
              </p:ext>
            </p:extLst>
          </p:nvPr>
        </p:nvGraphicFramePr>
        <p:xfrm>
          <a:off x="9696027" y="2290859"/>
          <a:ext cx="2778041" cy="2777142"/>
        </p:xfrm>
        <a:graphic>
          <a:graphicData uri="http://schemas.openxmlformats.org/drawingml/2006/table">
            <a:tbl>
              <a:tblPr firstRow="1" bandRow="1">
                <a:tableStyleId>{5940675A-B579-460E-94D1-54222C63F5DA}</a:tableStyleId>
              </a:tblPr>
              <a:tblGrid>
                <a:gridCol w="463756">
                  <a:extLst>
                    <a:ext uri="{9D8B030D-6E8A-4147-A177-3AD203B41FA5}">
                      <a16:colId xmlns:a16="http://schemas.microsoft.com/office/drawing/2014/main" val="3049804156"/>
                    </a:ext>
                  </a:extLst>
                </a:gridCol>
                <a:gridCol w="462857">
                  <a:extLst>
                    <a:ext uri="{9D8B030D-6E8A-4147-A177-3AD203B41FA5}">
                      <a16:colId xmlns:a16="http://schemas.microsoft.com/office/drawing/2014/main" val="2847299956"/>
                    </a:ext>
                  </a:extLst>
                </a:gridCol>
                <a:gridCol w="462857">
                  <a:extLst>
                    <a:ext uri="{9D8B030D-6E8A-4147-A177-3AD203B41FA5}">
                      <a16:colId xmlns:a16="http://schemas.microsoft.com/office/drawing/2014/main" val="3428929692"/>
                    </a:ext>
                  </a:extLst>
                </a:gridCol>
                <a:gridCol w="462857">
                  <a:extLst>
                    <a:ext uri="{9D8B030D-6E8A-4147-A177-3AD203B41FA5}">
                      <a16:colId xmlns:a16="http://schemas.microsoft.com/office/drawing/2014/main" val="1662716071"/>
                    </a:ext>
                  </a:extLst>
                </a:gridCol>
                <a:gridCol w="462857">
                  <a:extLst>
                    <a:ext uri="{9D8B030D-6E8A-4147-A177-3AD203B41FA5}">
                      <a16:colId xmlns:a16="http://schemas.microsoft.com/office/drawing/2014/main" val="2584796766"/>
                    </a:ext>
                  </a:extLst>
                </a:gridCol>
                <a:gridCol w="462857">
                  <a:extLst>
                    <a:ext uri="{9D8B030D-6E8A-4147-A177-3AD203B41FA5}">
                      <a16:colId xmlns:a16="http://schemas.microsoft.com/office/drawing/2014/main" val="2657499206"/>
                    </a:ext>
                  </a:extLst>
                </a:gridCol>
              </a:tblGrid>
              <a:tr h="462857">
                <a:tc>
                  <a:txBody>
                    <a:bodyPr/>
                    <a:lstStyle/>
                    <a:p>
                      <a:pPr algn="ctr" latinLnBrk="1"/>
                      <a:r>
                        <a:rPr lang="en-US" altLang="ko-KR" sz="1100" dirty="0">
                          <a:solidFill>
                            <a:schemeClr val="tx1"/>
                          </a:solidFill>
                        </a:rPr>
                        <a:t>101</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dirty="0">
                          <a:solidFill>
                            <a:schemeClr val="tx1"/>
                          </a:solidFill>
                        </a:rPr>
                        <a:t>51</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65</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99</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dirty="0">
                          <a:solidFill>
                            <a:schemeClr val="tx1"/>
                          </a:solidFill>
                        </a:rPr>
                        <a:t>134</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dirty="0">
                          <a:solidFill>
                            <a:schemeClr val="tx1"/>
                          </a:solidFill>
                        </a:rPr>
                        <a:t>155</a:t>
                      </a:r>
                      <a:endParaRPr lang="ko-KR" altLang="en-US" sz="1100" dirty="0">
                        <a:solidFill>
                          <a:schemeClr val="tx1"/>
                        </a:solidFill>
                      </a:endParaRPr>
                    </a:p>
                  </a:txBody>
                  <a:tcPr marL="111383" marR="111383" marT="55693" marB="55693" anchor="ctr">
                    <a:solidFill>
                      <a:schemeClr val="accent6">
                        <a:lumMod val="20000"/>
                        <a:lumOff val="80000"/>
                      </a:schemeClr>
                    </a:solidFill>
                  </a:tcPr>
                </a:tc>
                <a:extLst>
                  <a:ext uri="{0D108BD9-81ED-4DB2-BD59-A6C34878D82A}">
                    <a16:rowId xmlns:a16="http://schemas.microsoft.com/office/drawing/2014/main" val="3260542642"/>
                  </a:ext>
                </a:extLst>
              </a:tr>
              <a:tr h="462857">
                <a:tc>
                  <a:txBody>
                    <a:bodyPr/>
                    <a:lstStyle/>
                    <a:p>
                      <a:pPr algn="ctr" latinLnBrk="1"/>
                      <a:r>
                        <a:rPr lang="en-US" altLang="ko-KR" sz="1100">
                          <a:solidFill>
                            <a:schemeClr val="tx1"/>
                          </a:solidFill>
                        </a:rPr>
                        <a:t>122</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65</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75</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105</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130</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145</a:t>
                      </a:r>
                      <a:endParaRPr lang="ko-KR" altLang="en-US" sz="1100" dirty="0">
                        <a:solidFill>
                          <a:schemeClr val="tx1"/>
                        </a:solidFill>
                      </a:endParaRPr>
                    </a:p>
                  </a:txBody>
                  <a:tcPr marL="111383" marR="111383" marT="55693" marB="55693" anchor="ctr">
                    <a:solidFill>
                      <a:schemeClr val="accent6">
                        <a:lumMod val="20000"/>
                        <a:lumOff val="80000"/>
                      </a:schemeClr>
                    </a:solidFill>
                  </a:tcPr>
                </a:tc>
                <a:extLst>
                  <a:ext uri="{0D108BD9-81ED-4DB2-BD59-A6C34878D82A}">
                    <a16:rowId xmlns:a16="http://schemas.microsoft.com/office/drawing/2014/main" val="3978671636"/>
                  </a:ext>
                </a:extLst>
              </a:tr>
              <a:tr h="462857">
                <a:tc>
                  <a:txBody>
                    <a:bodyPr/>
                    <a:lstStyle/>
                    <a:p>
                      <a:pPr algn="ctr" latinLnBrk="1"/>
                      <a:r>
                        <a:rPr lang="en-US" altLang="ko-KR" sz="1100">
                          <a:solidFill>
                            <a:schemeClr val="tx1"/>
                          </a:solidFill>
                        </a:rPr>
                        <a:t>156</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82</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79</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112</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131</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dirty="0">
                          <a:solidFill>
                            <a:schemeClr val="tx1"/>
                          </a:solidFill>
                        </a:rPr>
                        <a:t>139</a:t>
                      </a:r>
                      <a:endParaRPr lang="ko-KR" altLang="en-US" sz="1100" dirty="0">
                        <a:solidFill>
                          <a:schemeClr val="tx1"/>
                        </a:solidFill>
                      </a:endParaRPr>
                    </a:p>
                  </a:txBody>
                  <a:tcPr marL="111383" marR="111383" marT="55693" marB="55693" anchor="ctr">
                    <a:solidFill>
                      <a:schemeClr val="accent6">
                        <a:lumMod val="20000"/>
                        <a:lumOff val="80000"/>
                      </a:schemeClr>
                    </a:solidFill>
                  </a:tcPr>
                </a:tc>
                <a:extLst>
                  <a:ext uri="{0D108BD9-81ED-4DB2-BD59-A6C34878D82A}">
                    <a16:rowId xmlns:a16="http://schemas.microsoft.com/office/drawing/2014/main" val="1161745020"/>
                  </a:ext>
                </a:extLst>
              </a:tr>
              <a:tr h="462857">
                <a:tc>
                  <a:txBody>
                    <a:bodyPr/>
                    <a:lstStyle/>
                    <a:p>
                      <a:pPr algn="ctr" latinLnBrk="1"/>
                      <a:r>
                        <a:rPr lang="en-US" altLang="ko-KR" sz="1100">
                          <a:solidFill>
                            <a:schemeClr val="tx1"/>
                          </a:solidFill>
                        </a:rPr>
                        <a:t>188</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105</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77</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119</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136</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133</a:t>
                      </a:r>
                      <a:endParaRPr lang="ko-KR" altLang="en-US" sz="1100" dirty="0">
                        <a:solidFill>
                          <a:schemeClr val="tx1"/>
                        </a:solidFill>
                      </a:endParaRPr>
                    </a:p>
                  </a:txBody>
                  <a:tcPr marL="111383" marR="111383" marT="55693" marB="55693" anchor="ctr">
                    <a:solidFill>
                      <a:schemeClr val="accent6">
                        <a:lumMod val="20000"/>
                        <a:lumOff val="80000"/>
                      </a:schemeClr>
                    </a:solidFill>
                  </a:tcPr>
                </a:tc>
                <a:extLst>
                  <a:ext uri="{0D108BD9-81ED-4DB2-BD59-A6C34878D82A}">
                    <a16:rowId xmlns:a16="http://schemas.microsoft.com/office/drawing/2014/main" val="1868656287"/>
                  </a:ext>
                </a:extLst>
              </a:tr>
              <a:tr h="462857">
                <a:tc>
                  <a:txBody>
                    <a:bodyPr/>
                    <a:lstStyle/>
                    <a:p>
                      <a:pPr algn="ctr" latinLnBrk="1"/>
                      <a:r>
                        <a:rPr lang="en-US" altLang="ko-KR" sz="1100">
                          <a:solidFill>
                            <a:schemeClr val="tx1"/>
                          </a:solidFill>
                        </a:rPr>
                        <a:t>190</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108</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66</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123</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146</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132</a:t>
                      </a:r>
                      <a:endParaRPr lang="ko-KR" altLang="en-US" sz="1100" dirty="0">
                        <a:solidFill>
                          <a:schemeClr val="tx1"/>
                        </a:solidFill>
                      </a:endParaRPr>
                    </a:p>
                  </a:txBody>
                  <a:tcPr marL="111383" marR="111383" marT="55693" marB="55693" anchor="ctr">
                    <a:solidFill>
                      <a:schemeClr val="accent6">
                        <a:lumMod val="20000"/>
                        <a:lumOff val="80000"/>
                      </a:schemeClr>
                    </a:solidFill>
                  </a:tcPr>
                </a:tc>
                <a:extLst>
                  <a:ext uri="{0D108BD9-81ED-4DB2-BD59-A6C34878D82A}">
                    <a16:rowId xmlns:a16="http://schemas.microsoft.com/office/drawing/2014/main" val="447109486"/>
                  </a:ext>
                </a:extLst>
              </a:tr>
              <a:tr h="462857">
                <a:tc>
                  <a:txBody>
                    <a:bodyPr/>
                    <a:lstStyle/>
                    <a:p>
                      <a:pPr algn="ctr" latinLnBrk="1"/>
                      <a:r>
                        <a:rPr lang="en-US" altLang="ko-KR" sz="1100">
                          <a:solidFill>
                            <a:schemeClr val="tx1"/>
                          </a:solidFill>
                        </a:rPr>
                        <a:t>164</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83</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48</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124</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a:solidFill>
                            <a:schemeClr val="tx1"/>
                          </a:solidFill>
                        </a:rPr>
                        <a:t>158</a:t>
                      </a:r>
                      <a:endParaRPr lang="ko-KR" altLang="en-US" sz="1100" dirty="0">
                        <a:solidFill>
                          <a:schemeClr val="tx1"/>
                        </a:solidFill>
                      </a:endParaRPr>
                    </a:p>
                  </a:txBody>
                  <a:tcPr marL="111383" marR="111383" marT="55693" marB="55693" anchor="ctr">
                    <a:solidFill>
                      <a:schemeClr val="accent6">
                        <a:lumMod val="20000"/>
                        <a:lumOff val="80000"/>
                      </a:schemeClr>
                    </a:solidFill>
                  </a:tcPr>
                </a:tc>
                <a:tc>
                  <a:txBody>
                    <a:bodyPr/>
                    <a:lstStyle/>
                    <a:p>
                      <a:pPr algn="ctr" latinLnBrk="1"/>
                      <a:r>
                        <a:rPr lang="en-US" altLang="ko-KR" sz="1100" dirty="0">
                          <a:solidFill>
                            <a:schemeClr val="tx1"/>
                          </a:solidFill>
                        </a:rPr>
                        <a:t>135</a:t>
                      </a:r>
                      <a:endParaRPr lang="ko-KR" altLang="en-US" sz="1100" dirty="0">
                        <a:solidFill>
                          <a:schemeClr val="tx1"/>
                        </a:solidFill>
                      </a:endParaRPr>
                    </a:p>
                  </a:txBody>
                  <a:tcPr marL="111383" marR="111383" marT="55693" marB="55693" anchor="ctr">
                    <a:solidFill>
                      <a:schemeClr val="accent6">
                        <a:lumMod val="20000"/>
                        <a:lumOff val="80000"/>
                      </a:schemeClr>
                    </a:solidFill>
                  </a:tcPr>
                </a:tc>
                <a:extLst>
                  <a:ext uri="{0D108BD9-81ED-4DB2-BD59-A6C34878D82A}">
                    <a16:rowId xmlns:a16="http://schemas.microsoft.com/office/drawing/2014/main" val="102997763"/>
                  </a:ext>
                </a:extLst>
              </a:tr>
            </a:tbl>
          </a:graphicData>
        </a:graphic>
      </p:graphicFrame>
      <p:graphicFrame>
        <p:nvGraphicFramePr>
          <p:cNvPr id="14" name="표 13">
            <a:extLst>
              <a:ext uri="{FF2B5EF4-FFF2-40B4-BE49-F238E27FC236}">
                <a16:creationId xmlns:a16="http://schemas.microsoft.com/office/drawing/2014/main" id="{66E3CBD0-6AA2-42B4-A5EF-D57FCDA22226}"/>
              </a:ext>
            </a:extLst>
          </p:cNvPr>
          <p:cNvGraphicFramePr>
            <a:graphicFrameLocks noGrp="1"/>
          </p:cNvGraphicFramePr>
          <p:nvPr>
            <p:extLst>
              <p:ext uri="{D42A27DB-BD31-4B8C-83A1-F6EECF244321}">
                <p14:modId xmlns:p14="http://schemas.microsoft.com/office/powerpoint/2010/main" val="4239523841"/>
              </p:ext>
            </p:extLst>
          </p:nvPr>
        </p:nvGraphicFramePr>
        <p:xfrm>
          <a:off x="9848427" y="2443259"/>
          <a:ext cx="2778041" cy="2777142"/>
        </p:xfrm>
        <a:graphic>
          <a:graphicData uri="http://schemas.openxmlformats.org/drawingml/2006/table">
            <a:tbl>
              <a:tblPr firstRow="1" bandRow="1">
                <a:tableStyleId>{5940675A-B579-460E-94D1-54222C63F5DA}</a:tableStyleId>
              </a:tblPr>
              <a:tblGrid>
                <a:gridCol w="463756">
                  <a:extLst>
                    <a:ext uri="{9D8B030D-6E8A-4147-A177-3AD203B41FA5}">
                      <a16:colId xmlns:a16="http://schemas.microsoft.com/office/drawing/2014/main" val="3049804156"/>
                    </a:ext>
                  </a:extLst>
                </a:gridCol>
                <a:gridCol w="462857">
                  <a:extLst>
                    <a:ext uri="{9D8B030D-6E8A-4147-A177-3AD203B41FA5}">
                      <a16:colId xmlns:a16="http://schemas.microsoft.com/office/drawing/2014/main" val="2847299956"/>
                    </a:ext>
                  </a:extLst>
                </a:gridCol>
                <a:gridCol w="462857">
                  <a:extLst>
                    <a:ext uri="{9D8B030D-6E8A-4147-A177-3AD203B41FA5}">
                      <a16:colId xmlns:a16="http://schemas.microsoft.com/office/drawing/2014/main" val="3428929692"/>
                    </a:ext>
                  </a:extLst>
                </a:gridCol>
                <a:gridCol w="462857">
                  <a:extLst>
                    <a:ext uri="{9D8B030D-6E8A-4147-A177-3AD203B41FA5}">
                      <a16:colId xmlns:a16="http://schemas.microsoft.com/office/drawing/2014/main" val="1662716071"/>
                    </a:ext>
                  </a:extLst>
                </a:gridCol>
                <a:gridCol w="462857">
                  <a:extLst>
                    <a:ext uri="{9D8B030D-6E8A-4147-A177-3AD203B41FA5}">
                      <a16:colId xmlns:a16="http://schemas.microsoft.com/office/drawing/2014/main" val="2584796766"/>
                    </a:ext>
                  </a:extLst>
                </a:gridCol>
                <a:gridCol w="462857">
                  <a:extLst>
                    <a:ext uri="{9D8B030D-6E8A-4147-A177-3AD203B41FA5}">
                      <a16:colId xmlns:a16="http://schemas.microsoft.com/office/drawing/2014/main" val="2657499206"/>
                    </a:ext>
                  </a:extLst>
                </a:gridCol>
              </a:tblGrid>
              <a:tr h="462857">
                <a:tc>
                  <a:txBody>
                    <a:bodyPr/>
                    <a:lstStyle/>
                    <a:p>
                      <a:pPr algn="ctr" latinLnBrk="1"/>
                      <a:r>
                        <a:rPr lang="en-US" altLang="ko-KR" sz="1100" dirty="0">
                          <a:solidFill>
                            <a:schemeClr val="tx1"/>
                          </a:solidFill>
                        </a:rPr>
                        <a:t>101</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dirty="0">
                          <a:solidFill>
                            <a:schemeClr val="tx1"/>
                          </a:solidFill>
                        </a:rPr>
                        <a:t>51</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65</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99</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dirty="0">
                          <a:solidFill>
                            <a:schemeClr val="tx1"/>
                          </a:solidFill>
                        </a:rPr>
                        <a:t>134</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dirty="0">
                          <a:solidFill>
                            <a:schemeClr val="tx1"/>
                          </a:solidFill>
                        </a:rPr>
                        <a:t>155</a:t>
                      </a:r>
                      <a:endParaRPr lang="ko-KR" altLang="en-US" sz="1100" dirty="0">
                        <a:solidFill>
                          <a:schemeClr val="tx1"/>
                        </a:solidFill>
                      </a:endParaRPr>
                    </a:p>
                  </a:txBody>
                  <a:tcPr marL="111383" marR="111383" marT="55693" marB="55693" anchor="ctr">
                    <a:solidFill>
                      <a:srgbClr val="F9D3F5"/>
                    </a:solidFill>
                  </a:tcPr>
                </a:tc>
                <a:extLst>
                  <a:ext uri="{0D108BD9-81ED-4DB2-BD59-A6C34878D82A}">
                    <a16:rowId xmlns:a16="http://schemas.microsoft.com/office/drawing/2014/main" val="3260542642"/>
                  </a:ext>
                </a:extLst>
              </a:tr>
              <a:tr h="462857">
                <a:tc>
                  <a:txBody>
                    <a:bodyPr/>
                    <a:lstStyle/>
                    <a:p>
                      <a:pPr algn="ctr" latinLnBrk="1"/>
                      <a:r>
                        <a:rPr lang="en-US" altLang="ko-KR" sz="1100">
                          <a:solidFill>
                            <a:schemeClr val="tx1"/>
                          </a:solidFill>
                        </a:rPr>
                        <a:t>122</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65</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75</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105</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130</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145</a:t>
                      </a:r>
                      <a:endParaRPr lang="ko-KR" altLang="en-US" sz="1100" dirty="0">
                        <a:solidFill>
                          <a:schemeClr val="tx1"/>
                        </a:solidFill>
                      </a:endParaRPr>
                    </a:p>
                  </a:txBody>
                  <a:tcPr marL="111383" marR="111383" marT="55693" marB="55693" anchor="ctr">
                    <a:solidFill>
                      <a:srgbClr val="F9D3F5"/>
                    </a:solidFill>
                  </a:tcPr>
                </a:tc>
                <a:extLst>
                  <a:ext uri="{0D108BD9-81ED-4DB2-BD59-A6C34878D82A}">
                    <a16:rowId xmlns:a16="http://schemas.microsoft.com/office/drawing/2014/main" val="3978671636"/>
                  </a:ext>
                </a:extLst>
              </a:tr>
              <a:tr h="462857">
                <a:tc>
                  <a:txBody>
                    <a:bodyPr/>
                    <a:lstStyle/>
                    <a:p>
                      <a:pPr algn="ctr" latinLnBrk="1"/>
                      <a:r>
                        <a:rPr lang="en-US" altLang="ko-KR" sz="1100">
                          <a:solidFill>
                            <a:schemeClr val="tx1"/>
                          </a:solidFill>
                        </a:rPr>
                        <a:t>156</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82</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79</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112</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131</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dirty="0">
                          <a:solidFill>
                            <a:schemeClr val="tx1"/>
                          </a:solidFill>
                        </a:rPr>
                        <a:t>139</a:t>
                      </a:r>
                      <a:endParaRPr lang="ko-KR" altLang="en-US" sz="1100" dirty="0">
                        <a:solidFill>
                          <a:schemeClr val="tx1"/>
                        </a:solidFill>
                      </a:endParaRPr>
                    </a:p>
                  </a:txBody>
                  <a:tcPr marL="111383" marR="111383" marT="55693" marB="55693" anchor="ctr">
                    <a:solidFill>
                      <a:srgbClr val="F9D3F5"/>
                    </a:solidFill>
                  </a:tcPr>
                </a:tc>
                <a:extLst>
                  <a:ext uri="{0D108BD9-81ED-4DB2-BD59-A6C34878D82A}">
                    <a16:rowId xmlns:a16="http://schemas.microsoft.com/office/drawing/2014/main" val="1161745020"/>
                  </a:ext>
                </a:extLst>
              </a:tr>
              <a:tr h="462857">
                <a:tc>
                  <a:txBody>
                    <a:bodyPr/>
                    <a:lstStyle/>
                    <a:p>
                      <a:pPr algn="ctr" latinLnBrk="1"/>
                      <a:r>
                        <a:rPr lang="en-US" altLang="ko-KR" sz="1100">
                          <a:solidFill>
                            <a:schemeClr val="tx1"/>
                          </a:solidFill>
                        </a:rPr>
                        <a:t>188</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105</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77</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119</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136</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133</a:t>
                      </a:r>
                      <a:endParaRPr lang="ko-KR" altLang="en-US" sz="1100" dirty="0">
                        <a:solidFill>
                          <a:schemeClr val="tx1"/>
                        </a:solidFill>
                      </a:endParaRPr>
                    </a:p>
                  </a:txBody>
                  <a:tcPr marL="111383" marR="111383" marT="55693" marB="55693" anchor="ctr">
                    <a:solidFill>
                      <a:srgbClr val="F9D3F5"/>
                    </a:solidFill>
                  </a:tcPr>
                </a:tc>
                <a:extLst>
                  <a:ext uri="{0D108BD9-81ED-4DB2-BD59-A6C34878D82A}">
                    <a16:rowId xmlns:a16="http://schemas.microsoft.com/office/drawing/2014/main" val="1868656287"/>
                  </a:ext>
                </a:extLst>
              </a:tr>
              <a:tr h="462857">
                <a:tc>
                  <a:txBody>
                    <a:bodyPr/>
                    <a:lstStyle/>
                    <a:p>
                      <a:pPr algn="ctr" latinLnBrk="1"/>
                      <a:r>
                        <a:rPr lang="en-US" altLang="ko-KR" sz="1100">
                          <a:solidFill>
                            <a:schemeClr val="tx1"/>
                          </a:solidFill>
                        </a:rPr>
                        <a:t>190</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108</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66</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123</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146</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132</a:t>
                      </a:r>
                      <a:endParaRPr lang="ko-KR" altLang="en-US" sz="1100" dirty="0">
                        <a:solidFill>
                          <a:schemeClr val="tx1"/>
                        </a:solidFill>
                      </a:endParaRPr>
                    </a:p>
                  </a:txBody>
                  <a:tcPr marL="111383" marR="111383" marT="55693" marB="55693" anchor="ctr">
                    <a:solidFill>
                      <a:srgbClr val="F9D3F5"/>
                    </a:solidFill>
                  </a:tcPr>
                </a:tc>
                <a:extLst>
                  <a:ext uri="{0D108BD9-81ED-4DB2-BD59-A6C34878D82A}">
                    <a16:rowId xmlns:a16="http://schemas.microsoft.com/office/drawing/2014/main" val="447109486"/>
                  </a:ext>
                </a:extLst>
              </a:tr>
              <a:tr h="462857">
                <a:tc>
                  <a:txBody>
                    <a:bodyPr/>
                    <a:lstStyle/>
                    <a:p>
                      <a:pPr algn="ctr" latinLnBrk="1"/>
                      <a:r>
                        <a:rPr lang="en-US" altLang="ko-KR" sz="1100">
                          <a:solidFill>
                            <a:schemeClr val="tx1"/>
                          </a:solidFill>
                        </a:rPr>
                        <a:t>164</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83</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48</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124</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a:solidFill>
                            <a:schemeClr val="tx1"/>
                          </a:solidFill>
                        </a:rPr>
                        <a:t>158</a:t>
                      </a:r>
                      <a:endParaRPr lang="ko-KR" altLang="en-US" sz="1100" dirty="0">
                        <a:solidFill>
                          <a:schemeClr val="tx1"/>
                        </a:solidFill>
                      </a:endParaRPr>
                    </a:p>
                  </a:txBody>
                  <a:tcPr marL="111383" marR="111383" marT="55693" marB="55693" anchor="ctr">
                    <a:solidFill>
                      <a:srgbClr val="F9D3F5"/>
                    </a:solidFill>
                  </a:tcPr>
                </a:tc>
                <a:tc>
                  <a:txBody>
                    <a:bodyPr/>
                    <a:lstStyle/>
                    <a:p>
                      <a:pPr algn="ctr" latinLnBrk="1"/>
                      <a:r>
                        <a:rPr lang="en-US" altLang="ko-KR" sz="1100" dirty="0">
                          <a:solidFill>
                            <a:schemeClr val="tx1"/>
                          </a:solidFill>
                        </a:rPr>
                        <a:t>135</a:t>
                      </a:r>
                      <a:endParaRPr lang="ko-KR" altLang="en-US" sz="1100" dirty="0">
                        <a:solidFill>
                          <a:schemeClr val="tx1"/>
                        </a:solidFill>
                      </a:endParaRPr>
                    </a:p>
                  </a:txBody>
                  <a:tcPr marL="111383" marR="111383" marT="55693" marB="55693" anchor="ctr">
                    <a:solidFill>
                      <a:srgbClr val="F9D3F5"/>
                    </a:solidFill>
                  </a:tcPr>
                </a:tc>
                <a:extLst>
                  <a:ext uri="{0D108BD9-81ED-4DB2-BD59-A6C34878D82A}">
                    <a16:rowId xmlns:a16="http://schemas.microsoft.com/office/drawing/2014/main" val="102997763"/>
                  </a:ext>
                </a:extLst>
              </a:tr>
            </a:tbl>
          </a:graphicData>
        </a:graphic>
      </p:graphicFrame>
      <p:graphicFrame>
        <p:nvGraphicFramePr>
          <p:cNvPr id="15" name="표 14">
            <a:extLst>
              <a:ext uri="{FF2B5EF4-FFF2-40B4-BE49-F238E27FC236}">
                <a16:creationId xmlns:a16="http://schemas.microsoft.com/office/drawing/2014/main" id="{DD15CBF0-E32F-4811-B22C-1CEDF495BBA0}"/>
              </a:ext>
            </a:extLst>
          </p:cNvPr>
          <p:cNvGraphicFramePr>
            <a:graphicFrameLocks noGrp="1"/>
          </p:cNvGraphicFramePr>
          <p:nvPr>
            <p:extLst>
              <p:ext uri="{D42A27DB-BD31-4B8C-83A1-F6EECF244321}">
                <p14:modId xmlns:p14="http://schemas.microsoft.com/office/powerpoint/2010/main" val="3178171680"/>
              </p:ext>
            </p:extLst>
          </p:nvPr>
        </p:nvGraphicFramePr>
        <p:xfrm>
          <a:off x="10000827" y="2595659"/>
          <a:ext cx="2778041" cy="2777142"/>
        </p:xfrm>
        <a:graphic>
          <a:graphicData uri="http://schemas.openxmlformats.org/drawingml/2006/table">
            <a:tbl>
              <a:tblPr firstRow="1" bandRow="1">
                <a:tableStyleId>{5940675A-B579-460E-94D1-54222C63F5DA}</a:tableStyleId>
              </a:tblPr>
              <a:tblGrid>
                <a:gridCol w="463756">
                  <a:extLst>
                    <a:ext uri="{9D8B030D-6E8A-4147-A177-3AD203B41FA5}">
                      <a16:colId xmlns:a16="http://schemas.microsoft.com/office/drawing/2014/main" val="3049804156"/>
                    </a:ext>
                  </a:extLst>
                </a:gridCol>
                <a:gridCol w="462857">
                  <a:extLst>
                    <a:ext uri="{9D8B030D-6E8A-4147-A177-3AD203B41FA5}">
                      <a16:colId xmlns:a16="http://schemas.microsoft.com/office/drawing/2014/main" val="2847299956"/>
                    </a:ext>
                  </a:extLst>
                </a:gridCol>
                <a:gridCol w="462857">
                  <a:extLst>
                    <a:ext uri="{9D8B030D-6E8A-4147-A177-3AD203B41FA5}">
                      <a16:colId xmlns:a16="http://schemas.microsoft.com/office/drawing/2014/main" val="3428929692"/>
                    </a:ext>
                  </a:extLst>
                </a:gridCol>
                <a:gridCol w="462857">
                  <a:extLst>
                    <a:ext uri="{9D8B030D-6E8A-4147-A177-3AD203B41FA5}">
                      <a16:colId xmlns:a16="http://schemas.microsoft.com/office/drawing/2014/main" val="1662716071"/>
                    </a:ext>
                  </a:extLst>
                </a:gridCol>
                <a:gridCol w="462857">
                  <a:extLst>
                    <a:ext uri="{9D8B030D-6E8A-4147-A177-3AD203B41FA5}">
                      <a16:colId xmlns:a16="http://schemas.microsoft.com/office/drawing/2014/main" val="2584796766"/>
                    </a:ext>
                  </a:extLst>
                </a:gridCol>
                <a:gridCol w="462857">
                  <a:extLst>
                    <a:ext uri="{9D8B030D-6E8A-4147-A177-3AD203B41FA5}">
                      <a16:colId xmlns:a16="http://schemas.microsoft.com/office/drawing/2014/main" val="2657499206"/>
                    </a:ext>
                  </a:extLst>
                </a:gridCol>
              </a:tblGrid>
              <a:tr h="462857">
                <a:tc>
                  <a:txBody>
                    <a:bodyPr/>
                    <a:lstStyle/>
                    <a:p>
                      <a:pPr algn="ctr" latinLnBrk="1"/>
                      <a:r>
                        <a:rPr lang="en-US" altLang="ko-KR" sz="1100" dirty="0">
                          <a:solidFill>
                            <a:schemeClr val="tx1"/>
                          </a:solidFill>
                        </a:rPr>
                        <a:t>101</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dirty="0">
                          <a:solidFill>
                            <a:schemeClr val="tx1"/>
                          </a:solidFill>
                        </a:rPr>
                        <a:t>51</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65</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99</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dirty="0">
                          <a:solidFill>
                            <a:schemeClr val="tx1"/>
                          </a:solidFill>
                        </a:rPr>
                        <a:t>134</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dirty="0">
                          <a:solidFill>
                            <a:schemeClr val="tx1"/>
                          </a:solidFill>
                        </a:rPr>
                        <a:t>155</a:t>
                      </a:r>
                      <a:endParaRPr lang="ko-KR" altLang="en-US" sz="1100" dirty="0">
                        <a:solidFill>
                          <a:schemeClr val="tx1"/>
                        </a:solidFill>
                      </a:endParaRPr>
                    </a:p>
                  </a:txBody>
                  <a:tcPr marL="111383" marR="111383" marT="55693" marB="55693" anchor="ctr">
                    <a:solidFill>
                      <a:srgbClr val="1E64C8"/>
                    </a:solidFill>
                  </a:tcPr>
                </a:tc>
                <a:extLst>
                  <a:ext uri="{0D108BD9-81ED-4DB2-BD59-A6C34878D82A}">
                    <a16:rowId xmlns:a16="http://schemas.microsoft.com/office/drawing/2014/main" val="3260542642"/>
                  </a:ext>
                </a:extLst>
              </a:tr>
              <a:tr h="462857">
                <a:tc>
                  <a:txBody>
                    <a:bodyPr/>
                    <a:lstStyle/>
                    <a:p>
                      <a:pPr algn="ctr" latinLnBrk="1"/>
                      <a:r>
                        <a:rPr lang="en-US" altLang="ko-KR" sz="1100">
                          <a:solidFill>
                            <a:schemeClr val="tx1"/>
                          </a:solidFill>
                        </a:rPr>
                        <a:t>122</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65</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75</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105</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130</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145</a:t>
                      </a:r>
                      <a:endParaRPr lang="ko-KR" altLang="en-US" sz="1100" dirty="0">
                        <a:solidFill>
                          <a:schemeClr val="tx1"/>
                        </a:solidFill>
                      </a:endParaRPr>
                    </a:p>
                  </a:txBody>
                  <a:tcPr marL="111383" marR="111383" marT="55693" marB="55693" anchor="ctr">
                    <a:solidFill>
                      <a:srgbClr val="1E64C8"/>
                    </a:solidFill>
                  </a:tcPr>
                </a:tc>
                <a:extLst>
                  <a:ext uri="{0D108BD9-81ED-4DB2-BD59-A6C34878D82A}">
                    <a16:rowId xmlns:a16="http://schemas.microsoft.com/office/drawing/2014/main" val="3978671636"/>
                  </a:ext>
                </a:extLst>
              </a:tr>
              <a:tr h="462857">
                <a:tc>
                  <a:txBody>
                    <a:bodyPr/>
                    <a:lstStyle/>
                    <a:p>
                      <a:pPr algn="ctr" latinLnBrk="1"/>
                      <a:r>
                        <a:rPr lang="en-US" altLang="ko-KR" sz="1100">
                          <a:solidFill>
                            <a:schemeClr val="tx1"/>
                          </a:solidFill>
                        </a:rPr>
                        <a:t>156</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82</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79</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112</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131</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dirty="0">
                          <a:solidFill>
                            <a:schemeClr val="tx1"/>
                          </a:solidFill>
                        </a:rPr>
                        <a:t>139</a:t>
                      </a:r>
                      <a:endParaRPr lang="ko-KR" altLang="en-US" sz="1100" dirty="0">
                        <a:solidFill>
                          <a:schemeClr val="tx1"/>
                        </a:solidFill>
                      </a:endParaRPr>
                    </a:p>
                  </a:txBody>
                  <a:tcPr marL="111383" marR="111383" marT="55693" marB="55693" anchor="ctr">
                    <a:solidFill>
                      <a:srgbClr val="1E64C8"/>
                    </a:solidFill>
                  </a:tcPr>
                </a:tc>
                <a:extLst>
                  <a:ext uri="{0D108BD9-81ED-4DB2-BD59-A6C34878D82A}">
                    <a16:rowId xmlns:a16="http://schemas.microsoft.com/office/drawing/2014/main" val="1161745020"/>
                  </a:ext>
                </a:extLst>
              </a:tr>
              <a:tr h="462857">
                <a:tc>
                  <a:txBody>
                    <a:bodyPr/>
                    <a:lstStyle/>
                    <a:p>
                      <a:pPr algn="ctr" latinLnBrk="1"/>
                      <a:r>
                        <a:rPr lang="en-US" altLang="ko-KR" sz="1100">
                          <a:solidFill>
                            <a:schemeClr val="tx1"/>
                          </a:solidFill>
                        </a:rPr>
                        <a:t>188</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105</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77</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119</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136</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133</a:t>
                      </a:r>
                      <a:endParaRPr lang="ko-KR" altLang="en-US" sz="1100" dirty="0">
                        <a:solidFill>
                          <a:schemeClr val="tx1"/>
                        </a:solidFill>
                      </a:endParaRPr>
                    </a:p>
                  </a:txBody>
                  <a:tcPr marL="111383" marR="111383" marT="55693" marB="55693" anchor="ctr">
                    <a:solidFill>
                      <a:srgbClr val="1E64C8"/>
                    </a:solidFill>
                  </a:tcPr>
                </a:tc>
                <a:extLst>
                  <a:ext uri="{0D108BD9-81ED-4DB2-BD59-A6C34878D82A}">
                    <a16:rowId xmlns:a16="http://schemas.microsoft.com/office/drawing/2014/main" val="1868656287"/>
                  </a:ext>
                </a:extLst>
              </a:tr>
              <a:tr h="462857">
                <a:tc>
                  <a:txBody>
                    <a:bodyPr/>
                    <a:lstStyle/>
                    <a:p>
                      <a:pPr algn="ctr" latinLnBrk="1"/>
                      <a:r>
                        <a:rPr lang="en-US" altLang="ko-KR" sz="1100">
                          <a:solidFill>
                            <a:schemeClr val="tx1"/>
                          </a:solidFill>
                        </a:rPr>
                        <a:t>190</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108</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66</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123</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146</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132</a:t>
                      </a:r>
                      <a:endParaRPr lang="ko-KR" altLang="en-US" sz="1100" dirty="0">
                        <a:solidFill>
                          <a:schemeClr val="tx1"/>
                        </a:solidFill>
                      </a:endParaRPr>
                    </a:p>
                  </a:txBody>
                  <a:tcPr marL="111383" marR="111383" marT="55693" marB="55693" anchor="ctr">
                    <a:solidFill>
                      <a:srgbClr val="1E64C8"/>
                    </a:solidFill>
                  </a:tcPr>
                </a:tc>
                <a:extLst>
                  <a:ext uri="{0D108BD9-81ED-4DB2-BD59-A6C34878D82A}">
                    <a16:rowId xmlns:a16="http://schemas.microsoft.com/office/drawing/2014/main" val="447109486"/>
                  </a:ext>
                </a:extLst>
              </a:tr>
              <a:tr h="462857">
                <a:tc>
                  <a:txBody>
                    <a:bodyPr/>
                    <a:lstStyle/>
                    <a:p>
                      <a:pPr algn="ctr" latinLnBrk="1"/>
                      <a:r>
                        <a:rPr lang="en-US" altLang="ko-KR" sz="1100">
                          <a:solidFill>
                            <a:schemeClr val="tx1"/>
                          </a:solidFill>
                        </a:rPr>
                        <a:t>164</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83</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48</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124</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a:solidFill>
                            <a:schemeClr val="tx1"/>
                          </a:solidFill>
                        </a:rPr>
                        <a:t>158</a:t>
                      </a:r>
                      <a:endParaRPr lang="ko-KR" altLang="en-US" sz="1100" dirty="0">
                        <a:solidFill>
                          <a:schemeClr val="tx1"/>
                        </a:solidFill>
                      </a:endParaRPr>
                    </a:p>
                  </a:txBody>
                  <a:tcPr marL="111383" marR="111383" marT="55693" marB="55693" anchor="ctr">
                    <a:solidFill>
                      <a:srgbClr val="1E64C8"/>
                    </a:solidFill>
                  </a:tcPr>
                </a:tc>
                <a:tc>
                  <a:txBody>
                    <a:bodyPr/>
                    <a:lstStyle/>
                    <a:p>
                      <a:pPr algn="ctr" latinLnBrk="1"/>
                      <a:r>
                        <a:rPr lang="en-US" altLang="ko-KR" sz="1100" dirty="0">
                          <a:solidFill>
                            <a:schemeClr val="tx1"/>
                          </a:solidFill>
                        </a:rPr>
                        <a:t>135</a:t>
                      </a:r>
                      <a:endParaRPr lang="ko-KR" altLang="en-US" sz="1100" dirty="0">
                        <a:solidFill>
                          <a:schemeClr val="tx1"/>
                        </a:solidFill>
                      </a:endParaRPr>
                    </a:p>
                  </a:txBody>
                  <a:tcPr marL="111383" marR="111383" marT="55693" marB="55693" anchor="ctr">
                    <a:solidFill>
                      <a:srgbClr val="1E64C8"/>
                    </a:solidFill>
                  </a:tcPr>
                </a:tc>
                <a:extLst>
                  <a:ext uri="{0D108BD9-81ED-4DB2-BD59-A6C34878D82A}">
                    <a16:rowId xmlns:a16="http://schemas.microsoft.com/office/drawing/2014/main" val="102997763"/>
                  </a:ext>
                </a:extLst>
              </a:tr>
            </a:tbl>
          </a:graphicData>
        </a:graphic>
      </p:graphicFrame>
      <p:graphicFrame>
        <p:nvGraphicFramePr>
          <p:cNvPr id="16" name="표 15">
            <a:extLst>
              <a:ext uri="{FF2B5EF4-FFF2-40B4-BE49-F238E27FC236}">
                <a16:creationId xmlns:a16="http://schemas.microsoft.com/office/drawing/2014/main" id="{6BEBE3E5-09D4-4E41-A416-C9A4ECF35BAF}"/>
              </a:ext>
            </a:extLst>
          </p:cNvPr>
          <p:cNvGraphicFramePr>
            <a:graphicFrameLocks noGrp="1"/>
          </p:cNvGraphicFramePr>
          <p:nvPr>
            <p:extLst>
              <p:ext uri="{D42A27DB-BD31-4B8C-83A1-F6EECF244321}">
                <p14:modId xmlns:p14="http://schemas.microsoft.com/office/powerpoint/2010/main" val="415319161"/>
              </p:ext>
            </p:extLst>
          </p:nvPr>
        </p:nvGraphicFramePr>
        <p:xfrm>
          <a:off x="10153227" y="2748059"/>
          <a:ext cx="2778041" cy="2777142"/>
        </p:xfrm>
        <a:graphic>
          <a:graphicData uri="http://schemas.openxmlformats.org/drawingml/2006/table">
            <a:tbl>
              <a:tblPr firstRow="1" bandRow="1">
                <a:tableStyleId>{5940675A-B579-460E-94D1-54222C63F5DA}</a:tableStyleId>
              </a:tblPr>
              <a:tblGrid>
                <a:gridCol w="463756">
                  <a:extLst>
                    <a:ext uri="{9D8B030D-6E8A-4147-A177-3AD203B41FA5}">
                      <a16:colId xmlns:a16="http://schemas.microsoft.com/office/drawing/2014/main" val="3049804156"/>
                    </a:ext>
                  </a:extLst>
                </a:gridCol>
                <a:gridCol w="462857">
                  <a:extLst>
                    <a:ext uri="{9D8B030D-6E8A-4147-A177-3AD203B41FA5}">
                      <a16:colId xmlns:a16="http://schemas.microsoft.com/office/drawing/2014/main" val="2847299956"/>
                    </a:ext>
                  </a:extLst>
                </a:gridCol>
                <a:gridCol w="462857">
                  <a:extLst>
                    <a:ext uri="{9D8B030D-6E8A-4147-A177-3AD203B41FA5}">
                      <a16:colId xmlns:a16="http://schemas.microsoft.com/office/drawing/2014/main" val="3428929692"/>
                    </a:ext>
                  </a:extLst>
                </a:gridCol>
                <a:gridCol w="462857">
                  <a:extLst>
                    <a:ext uri="{9D8B030D-6E8A-4147-A177-3AD203B41FA5}">
                      <a16:colId xmlns:a16="http://schemas.microsoft.com/office/drawing/2014/main" val="1662716071"/>
                    </a:ext>
                  </a:extLst>
                </a:gridCol>
                <a:gridCol w="462857">
                  <a:extLst>
                    <a:ext uri="{9D8B030D-6E8A-4147-A177-3AD203B41FA5}">
                      <a16:colId xmlns:a16="http://schemas.microsoft.com/office/drawing/2014/main" val="2584796766"/>
                    </a:ext>
                  </a:extLst>
                </a:gridCol>
                <a:gridCol w="462857">
                  <a:extLst>
                    <a:ext uri="{9D8B030D-6E8A-4147-A177-3AD203B41FA5}">
                      <a16:colId xmlns:a16="http://schemas.microsoft.com/office/drawing/2014/main" val="2657499206"/>
                    </a:ext>
                  </a:extLst>
                </a:gridCol>
              </a:tblGrid>
              <a:tr h="462857">
                <a:tc>
                  <a:txBody>
                    <a:bodyPr/>
                    <a:lstStyle/>
                    <a:p>
                      <a:pPr algn="ctr" latinLnBrk="1"/>
                      <a:r>
                        <a:rPr lang="en-US" altLang="ko-KR" sz="1100" dirty="0">
                          <a:solidFill>
                            <a:schemeClr val="tx1"/>
                          </a:solidFill>
                        </a:rPr>
                        <a:t>101</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dirty="0">
                          <a:solidFill>
                            <a:schemeClr val="tx1"/>
                          </a:solidFill>
                        </a:rPr>
                        <a:t>51</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65</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99</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dirty="0">
                          <a:solidFill>
                            <a:schemeClr val="tx1"/>
                          </a:solidFill>
                        </a:rPr>
                        <a:t>134</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dirty="0">
                          <a:solidFill>
                            <a:schemeClr val="tx1"/>
                          </a:solidFill>
                        </a:rPr>
                        <a:t>155</a:t>
                      </a:r>
                      <a:endParaRPr lang="ko-KR" altLang="en-US" sz="1100" dirty="0">
                        <a:solidFill>
                          <a:schemeClr val="tx1"/>
                        </a:solidFill>
                      </a:endParaRPr>
                    </a:p>
                  </a:txBody>
                  <a:tcPr marL="111383" marR="111383" marT="55693" marB="55693" anchor="ctr">
                    <a:solidFill>
                      <a:schemeClr val="accent4">
                        <a:lumMod val="20000"/>
                        <a:lumOff val="80000"/>
                      </a:schemeClr>
                    </a:solidFill>
                  </a:tcPr>
                </a:tc>
                <a:extLst>
                  <a:ext uri="{0D108BD9-81ED-4DB2-BD59-A6C34878D82A}">
                    <a16:rowId xmlns:a16="http://schemas.microsoft.com/office/drawing/2014/main" val="3260542642"/>
                  </a:ext>
                </a:extLst>
              </a:tr>
              <a:tr h="462857">
                <a:tc>
                  <a:txBody>
                    <a:bodyPr/>
                    <a:lstStyle/>
                    <a:p>
                      <a:pPr algn="ctr" latinLnBrk="1"/>
                      <a:r>
                        <a:rPr lang="en-US" altLang="ko-KR" sz="1100">
                          <a:solidFill>
                            <a:schemeClr val="tx1"/>
                          </a:solidFill>
                        </a:rPr>
                        <a:t>122</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65</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75</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105</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130</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145</a:t>
                      </a:r>
                      <a:endParaRPr lang="ko-KR" altLang="en-US" sz="1100" dirty="0">
                        <a:solidFill>
                          <a:schemeClr val="tx1"/>
                        </a:solidFill>
                      </a:endParaRPr>
                    </a:p>
                  </a:txBody>
                  <a:tcPr marL="111383" marR="111383" marT="55693" marB="55693" anchor="ctr">
                    <a:solidFill>
                      <a:schemeClr val="accent4">
                        <a:lumMod val="20000"/>
                        <a:lumOff val="80000"/>
                      </a:schemeClr>
                    </a:solidFill>
                  </a:tcPr>
                </a:tc>
                <a:extLst>
                  <a:ext uri="{0D108BD9-81ED-4DB2-BD59-A6C34878D82A}">
                    <a16:rowId xmlns:a16="http://schemas.microsoft.com/office/drawing/2014/main" val="3978671636"/>
                  </a:ext>
                </a:extLst>
              </a:tr>
              <a:tr h="462857">
                <a:tc>
                  <a:txBody>
                    <a:bodyPr/>
                    <a:lstStyle/>
                    <a:p>
                      <a:pPr algn="ctr" latinLnBrk="1"/>
                      <a:r>
                        <a:rPr lang="en-US" altLang="ko-KR" sz="1100">
                          <a:solidFill>
                            <a:schemeClr val="tx1"/>
                          </a:solidFill>
                        </a:rPr>
                        <a:t>156</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82</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79</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112</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131</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dirty="0">
                          <a:solidFill>
                            <a:schemeClr val="tx1"/>
                          </a:solidFill>
                        </a:rPr>
                        <a:t>139</a:t>
                      </a:r>
                      <a:endParaRPr lang="ko-KR" altLang="en-US" sz="1100" dirty="0">
                        <a:solidFill>
                          <a:schemeClr val="tx1"/>
                        </a:solidFill>
                      </a:endParaRPr>
                    </a:p>
                  </a:txBody>
                  <a:tcPr marL="111383" marR="111383" marT="55693" marB="55693" anchor="ctr">
                    <a:solidFill>
                      <a:schemeClr val="accent4">
                        <a:lumMod val="20000"/>
                        <a:lumOff val="80000"/>
                      </a:schemeClr>
                    </a:solidFill>
                  </a:tcPr>
                </a:tc>
                <a:extLst>
                  <a:ext uri="{0D108BD9-81ED-4DB2-BD59-A6C34878D82A}">
                    <a16:rowId xmlns:a16="http://schemas.microsoft.com/office/drawing/2014/main" val="1161745020"/>
                  </a:ext>
                </a:extLst>
              </a:tr>
              <a:tr h="462857">
                <a:tc>
                  <a:txBody>
                    <a:bodyPr/>
                    <a:lstStyle/>
                    <a:p>
                      <a:pPr algn="ctr" latinLnBrk="1"/>
                      <a:r>
                        <a:rPr lang="en-US" altLang="ko-KR" sz="1100">
                          <a:solidFill>
                            <a:schemeClr val="tx1"/>
                          </a:solidFill>
                        </a:rPr>
                        <a:t>188</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105</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dirty="0">
                          <a:solidFill>
                            <a:schemeClr val="tx1"/>
                          </a:solidFill>
                        </a:rPr>
                        <a:t>77</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119</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136</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133</a:t>
                      </a:r>
                      <a:endParaRPr lang="ko-KR" altLang="en-US" sz="1100" dirty="0">
                        <a:solidFill>
                          <a:schemeClr val="tx1"/>
                        </a:solidFill>
                      </a:endParaRPr>
                    </a:p>
                  </a:txBody>
                  <a:tcPr marL="111383" marR="111383" marT="55693" marB="55693" anchor="ctr">
                    <a:solidFill>
                      <a:schemeClr val="accent4">
                        <a:lumMod val="20000"/>
                        <a:lumOff val="80000"/>
                      </a:schemeClr>
                    </a:solidFill>
                  </a:tcPr>
                </a:tc>
                <a:extLst>
                  <a:ext uri="{0D108BD9-81ED-4DB2-BD59-A6C34878D82A}">
                    <a16:rowId xmlns:a16="http://schemas.microsoft.com/office/drawing/2014/main" val="1868656287"/>
                  </a:ext>
                </a:extLst>
              </a:tr>
              <a:tr h="462857">
                <a:tc>
                  <a:txBody>
                    <a:bodyPr/>
                    <a:lstStyle/>
                    <a:p>
                      <a:pPr algn="ctr" latinLnBrk="1"/>
                      <a:r>
                        <a:rPr lang="en-US" altLang="ko-KR" sz="1100">
                          <a:solidFill>
                            <a:schemeClr val="tx1"/>
                          </a:solidFill>
                        </a:rPr>
                        <a:t>190</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108</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66</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123</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146</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132</a:t>
                      </a:r>
                      <a:endParaRPr lang="ko-KR" altLang="en-US" sz="1100" dirty="0">
                        <a:solidFill>
                          <a:schemeClr val="tx1"/>
                        </a:solidFill>
                      </a:endParaRPr>
                    </a:p>
                  </a:txBody>
                  <a:tcPr marL="111383" marR="111383" marT="55693" marB="55693" anchor="ctr">
                    <a:solidFill>
                      <a:schemeClr val="accent4">
                        <a:lumMod val="20000"/>
                        <a:lumOff val="80000"/>
                      </a:schemeClr>
                    </a:solidFill>
                  </a:tcPr>
                </a:tc>
                <a:extLst>
                  <a:ext uri="{0D108BD9-81ED-4DB2-BD59-A6C34878D82A}">
                    <a16:rowId xmlns:a16="http://schemas.microsoft.com/office/drawing/2014/main" val="447109486"/>
                  </a:ext>
                </a:extLst>
              </a:tr>
              <a:tr h="462857">
                <a:tc>
                  <a:txBody>
                    <a:bodyPr/>
                    <a:lstStyle/>
                    <a:p>
                      <a:pPr algn="ctr" latinLnBrk="1"/>
                      <a:r>
                        <a:rPr lang="en-US" altLang="ko-KR" sz="1100">
                          <a:solidFill>
                            <a:schemeClr val="tx1"/>
                          </a:solidFill>
                        </a:rPr>
                        <a:t>164</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83</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48</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124</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a:solidFill>
                            <a:schemeClr val="tx1"/>
                          </a:solidFill>
                        </a:rPr>
                        <a:t>158</a:t>
                      </a:r>
                      <a:endParaRPr lang="ko-KR" altLang="en-US" sz="1100" dirty="0">
                        <a:solidFill>
                          <a:schemeClr val="tx1"/>
                        </a:solidFill>
                      </a:endParaRPr>
                    </a:p>
                  </a:txBody>
                  <a:tcPr marL="111383" marR="111383" marT="55693" marB="55693" anchor="ctr">
                    <a:solidFill>
                      <a:schemeClr val="accent4">
                        <a:lumMod val="20000"/>
                        <a:lumOff val="80000"/>
                      </a:schemeClr>
                    </a:solidFill>
                  </a:tcPr>
                </a:tc>
                <a:tc>
                  <a:txBody>
                    <a:bodyPr/>
                    <a:lstStyle/>
                    <a:p>
                      <a:pPr algn="ctr" latinLnBrk="1"/>
                      <a:r>
                        <a:rPr lang="en-US" altLang="ko-KR" sz="1100" dirty="0">
                          <a:solidFill>
                            <a:schemeClr val="tx1"/>
                          </a:solidFill>
                        </a:rPr>
                        <a:t>135</a:t>
                      </a:r>
                      <a:endParaRPr lang="ko-KR" altLang="en-US" sz="1100" dirty="0">
                        <a:solidFill>
                          <a:schemeClr val="tx1"/>
                        </a:solidFill>
                      </a:endParaRPr>
                    </a:p>
                  </a:txBody>
                  <a:tcPr marL="111383" marR="111383" marT="55693" marB="55693" anchor="ctr">
                    <a:solidFill>
                      <a:schemeClr val="accent4">
                        <a:lumMod val="20000"/>
                        <a:lumOff val="80000"/>
                      </a:schemeClr>
                    </a:solidFill>
                  </a:tcPr>
                </a:tc>
                <a:extLst>
                  <a:ext uri="{0D108BD9-81ED-4DB2-BD59-A6C34878D82A}">
                    <a16:rowId xmlns:a16="http://schemas.microsoft.com/office/drawing/2014/main" val="102997763"/>
                  </a:ext>
                </a:extLst>
              </a:tr>
            </a:tbl>
          </a:graphicData>
        </a:graphic>
      </p:graphicFrame>
      <p:sp>
        <p:nvSpPr>
          <p:cNvPr id="18" name="직사각형 17">
            <a:extLst>
              <a:ext uri="{FF2B5EF4-FFF2-40B4-BE49-F238E27FC236}">
                <a16:creationId xmlns:a16="http://schemas.microsoft.com/office/drawing/2014/main" id="{E5FBBA90-9764-4666-A380-4A4B1D8CCAA0}"/>
              </a:ext>
            </a:extLst>
          </p:cNvPr>
          <p:cNvSpPr/>
          <p:nvPr/>
        </p:nvSpPr>
        <p:spPr>
          <a:xfrm>
            <a:off x="14231159" y="2836051"/>
            <a:ext cx="1800000" cy="1800000"/>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116</a:t>
            </a:r>
            <a:endParaRPr lang="ko-KR" altLang="en-US" dirty="0">
              <a:solidFill>
                <a:schemeClr val="tx1"/>
              </a:solidFill>
            </a:endParaRPr>
          </a:p>
        </p:txBody>
      </p:sp>
      <p:sp>
        <p:nvSpPr>
          <p:cNvPr id="20" name="직사각형 19">
            <a:extLst>
              <a:ext uri="{FF2B5EF4-FFF2-40B4-BE49-F238E27FC236}">
                <a16:creationId xmlns:a16="http://schemas.microsoft.com/office/drawing/2014/main" id="{C1AA2DE7-575E-448E-AEEC-92B23F86D1CB}"/>
              </a:ext>
            </a:extLst>
          </p:cNvPr>
          <p:cNvSpPr/>
          <p:nvPr/>
        </p:nvSpPr>
        <p:spPr>
          <a:xfrm>
            <a:off x="14383559" y="2988451"/>
            <a:ext cx="1800000" cy="180000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116</a:t>
            </a:r>
            <a:endParaRPr lang="ko-KR" altLang="en-US" dirty="0">
              <a:solidFill>
                <a:schemeClr val="tx1"/>
              </a:solidFill>
            </a:endParaRPr>
          </a:p>
        </p:txBody>
      </p:sp>
      <p:sp>
        <p:nvSpPr>
          <p:cNvPr id="22" name="직사각형 21">
            <a:extLst>
              <a:ext uri="{FF2B5EF4-FFF2-40B4-BE49-F238E27FC236}">
                <a16:creationId xmlns:a16="http://schemas.microsoft.com/office/drawing/2014/main" id="{5E75F5CC-C74A-43EB-9029-E71711C19823}"/>
              </a:ext>
            </a:extLst>
          </p:cNvPr>
          <p:cNvSpPr/>
          <p:nvPr/>
        </p:nvSpPr>
        <p:spPr>
          <a:xfrm>
            <a:off x="14535959" y="3140851"/>
            <a:ext cx="1800000" cy="1800000"/>
          </a:xfrm>
          <a:prstGeom prst="rect">
            <a:avLst/>
          </a:prstGeom>
          <a:solidFill>
            <a:srgbClr val="F9D3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116</a:t>
            </a:r>
            <a:endParaRPr lang="ko-KR" altLang="en-US" dirty="0">
              <a:solidFill>
                <a:schemeClr val="tx1"/>
              </a:solidFill>
            </a:endParaRPr>
          </a:p>
        </p:txBody>
      </p:sp>
      <p:sp>
        <p:nvSpPr>
          <p:cNvPr id="24" name="직사각형 23">
            <a:extLst>
              <a:ext uri="{FF2B5EF4-FFF2-40B4-BE49-F238E27FC236}">
                <a16:creationId xmlns:a16="http://schemas.microsoft.com/office/drawing/2014/main" id="{63A1C13C-BF9A-4DFF-BA2F-44F0402DC83A}"/>
              </a:ext>
            </a:extLst>
          </p:cNvPr>
          <p:cNvSpPr/>
          <p:nvPr/>
        </p:nvSpPr>
        <p:spPr>
          <a:xfrm>
            <a:off x="14688359" y="3293251"/>
            <a:ext cx="1800000" cy="1800000"/>
          </a:xfrm>
          <a:prstGeom prst="rect">
            <a:avLst/>
          </a:prstGeom>
          <a:solidFill>
            <a:srgbClr val="1E64C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116</a:t>
            </a:r>
            <a:endParaRPr lang="ko-KR" altLang="en-US" dirty="0">
              <a:solidFill>
                <a:schemeClr val="tx1"/>
              </a:solidFill>
            </a:endParaRPr>
          </a:p>
        </p:txBody>
      </p:sp>
      <p:sp>
        <p:nvSpPr>
          <p:cNvPr id="26" name="직사각형 25">
            <a:extLst>
              <a:ext uri="{FF2B5EF4-FFF2-40B4-BE49-F238E27FC236}">
                <a16:creationId xmlns:a16="http://schemas.microsoft.com/office/drawing/2014/main" id="{A3120DD2-2386-44CD-BC8A-2300FFB3EE8B}"/>
              </a:ext>
            </a:extLst>
          </p:cNvPr>
          <p:cNvSpPr/>
          <p:nvPr/>
        </p:nvSpPr>
        <p:spPr>
          <a:xfrm>
            <a:off x="14840759" y="3445651"/>
            <a:ext cx="1800000" cy="1800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116</a:t>
            </a:r>
            <a:endParaRPr lang="ko-KR" altLang="en-US" dirty="0">
              <a:solidFill>
                <a:schemeClr val="tx1"/>
              </a:solidFill>
            </a:endParaRPr>
          </a:p>
        </p:txBody>
      </p:sp>
      <p:sp>
        <p:nvSpPr>
          <p:cNvPr id="27" name="화살표: 오른쪽 26">
            <a:extLst>
              <a:ext uri="{FF2B5EF4-FFF2-40B4-BE49-F238E27FC236}">
                <a16:creationId xmlns:a16="http://schemas.microsoft.com/office/drawing/2014/main" id="{4E7ADE6C-02D1-4F75-AC53-B792744CEEED}"/>
              </a:ext>
            </a:extLst>
          </p:cNvPr>
          <p:cNvSpPr/>
          <p:nvPr/>
        </p:nvSpPr>
        <p:spPr>
          <a:xfrm>
            <a:off x="13282874" y="3946733"/>
            <a:ext cx="470647" cy="317500"/>
          </a:xfrm>
          <a:prstGeom prst="rightArrow">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오른쪽 중괄호 29">
            <a:extLst>
              <a:ext uri="{FF2B5EF4-FFF2-40B4-BE49-F238E27FC236}">
                <a16:creationId xmlns:a16="http://schemas.microsoft.com/office/drawing/2014/main" id="{8D467642-059A-41E0-803C-19702D7E7CB3}"/>
              </a:ext>
            </a:extLst>
          </p:cNvPr>
          <p:cNvSpPr/>
          <p:nvPr/>
        </p:nvSpPr>
        <p:spPr>
          <a:xfrm rot="18986195">
            <a:off x="12633550" y="1500864"/>
            <a:ext cx="302335" cy="121942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31" name="TextBox 30">
            <a:extLst>
              <a:ext uri="{FF2B5EF4-FFF2-40B4-BE49-F238E27FC236}">
                <a16:creationId xmlns:a16="http://schemas.microsoft.com/office/drawing/2014/main" id="{D2F95AC6-C1FC-49CB-94DB-6CE3DF1CA2A4}"/>
              </a:ext>
            </a:extLst>
          </p:cNvPr>
          <p:cNvSpPr txBox="1"/>
          <p:nvPr/>
        </p:nvSpPr>
        <p:spPr>
          <a:xfrm>
            <a:off x="12948894" y="1609556"/>
            <a:ext cx="1891865" cy="427746"/>
          </a:xfrm>
          <a:prstGeom prst="rect">
            <a:avLst/>
          </a:prstGeom>
          <a:noFill/>
        </p:spPr>
        <p:txBody>
          <a:bodyPr wrap="none" rtlCol="0">
            <a:spAutoFit/>
          </a:bodyPr>
          <a:lstStyle/>
          <a:p>
            <a:pPr>
              <a:lnSpc>
                <a:spcPct val="120000"/>
              </a:lnSpc>
            </a:pPr>
            <a:r>
              <a:rPr lang="en-US" altLang="ko-KR" sz="2000" dirty="0"/>
              <a:t>n feature maps</a:t>
            </a:r>
            <a:endParaRPr lang="ko-KR" altLang="en-US" sz="2000" dirty="0"/>
          </a:p>
        </p:txBody>
      </p:sp>
      <p:sp>
        <p:nvSpPr>
          <p:cNvPr id="32" name="TextBox 31">
            <a:extLst>
              <a:ext uri="{FF2B5EF4-FFF2-40B4-BE49-F238E27FC236}">
                <a16:creationId xmlns:a16="http://schemas.microsoft.com/office/drawing/2014/main" id="{9A9B9B55-C872-4D2A-867D-F35009D5AADD}"/>
              </a:ext>
            </a:extLst>
          </p:cNvPr>
          <p:cNvSpPr txBox="1"/>
          <p:nvPr/>
        </p:nvSpPr>
        <p:spPr>
          <a:xfrm>
            <a:off x="13072693" y="4256428"/>
            <a:ext cx="891742" cy="511615"/>
          </a:xfrm>
          <a:prstGeom prst="rect">
            <a:avLst/>
          </a:prstGeom>
          <a:noFill/>
        </p:spPr>
        <p:txBody>
          <a:bodyPr wrap="square" rtlCol="0">
            <a:spAutoFit/>
          </a:bodyPr>
          <a:lstStyle/>
          <a:p>
            <a:pPr>
              <a:lnSpc>
                <a:spcPct val="120000"/>
              </a:lnSpc>
            </a:pPr>
            <a:r>
              <a:rPr lang="en-US" altLang="ko-KR" sz="2500" b="1" dirty="0"/>
              <a:t>GAP</a:t>
            </a:r>
            <a:endParaRPr lang="ko-KR" altLang="en-US" sz="2500" b="1" dirty="0"/>
          </a:p>
        </p:txBody>
      </p:sp>
      <p:grpSp>
        <p:nvGrpSpPr>
          <p:cNvPr id="37" name="그룹 36">
            <a:extLst>
              <a:ext uri="{FF2B5EF4-FFF2-40B4-BE49-F238E27FC236}">
                <a16:creationId xmlns:a16="http://schemas.microsoft.com/office/drawing/2014/main" id="{6DFF31D9-43C8-4B0E-91F5-0894B65BEFA7}"/>
              </a:ext>
            </a:extLst>
          </p:cNvPr>
          <p:cNvGrpSpPr/>
          <p:nvPr/>
        </p:nvGrpSpPr>
        <p:grpSpPr>
          <a:xfrm>
            <a:off x="881839" y="3306948"/>
            <a:ext cx="8278613" cy="2259770"/>
            <a:chOff x="830118" y="3140851"/>
            <a:chExt cx="8278613" cy="2259770"/>
          </a:xfrm>
        </p:grpSpPr>
        <p:pic>
          <p:nvPicPr>
            <p:cNvPr id="35" name="Content Placeholder 4">
              <a:extLst>
                <a:ext uri="{FF2B5EF4-FFF2-40B4-BE49-F238E27FC236}">
                  <a16:creationId xmlns:a16="http://schemas.microsoft.com/office/drawing/2014/main" id="{C7724BD7-B754-42A2-BD12-17ACB43BF3B0}"/>
                </a:ext>
              </a:extLst>
            </p:cNvPr>
            <p:cNvPicPr>
              <a:picLocks noChangeAspect="1"/>
            </p:cNvPicPr>
            <p:nvPr/>
          </p:nvPicPr>
          <p:blipFill rotWithShape="1">
            <a:blip r:embed="rId4">
              <a:extLst>
                <a:ext uri="{28A0092B-C50C-407E-A947-70E740481C1C}">
                  <a14:useLocalDpi xmlns:a14="http://schemas.microsoft.com/office/drawing/2010/main" val="0"/>
                </a:ext>
              </a:extLst>
            </a:blip>
            <a:srcRect t="46796"/>
            <a:stretch/>
          </p:blipFill>
          <p:spPr>
            <a:xfrm>
              <a:off x="830118" y="3244850"/>
              <a:ext cx="8278613" cy="2155771"/>
            </a:xfrm>
            <a:prstGeom prst="rect">
              <a:avLst/>
            </a:prstGeom>
          </p:spPr>
        </p:pic>
        <p:sp>
          <p:nvSpPr>
            <p:cNvPr id="36" name="직사각형 35">
              <a:extLst>
                <a:ext uri="{FF2B5EF4-FFF2-40B4-BE49-F238E27FC236}">
                  <a16:creationId xmlns:a16="http://schemas.microsoft.com/office/drawing/2014/main" id="{E1BF9665-26F0-456B-B77E-871CF5B44BA0}"/>
                </a:ext>
              </a:extLst>
            </p:cNvPr>
            <p:cNvSpPr/>
            <p:nvPr/>
          </p:nvSpPr>
          <p:spPr>
            <a:xfrm>
              <a:off x="1002716" y="3140851"/>
              <a:ext cx="1381896" cy="304800"/>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8" name="TextBox 37">
            <a:extLst>
              <a:ext uri="{FF2B5EF4-FFF2-40B4-BE49-F238E27FC236}">
                <a16:creationId xmlns:a16="http://schemas.microsoft.com/office/drawing/2014/main" id="{65B796EE-32FA-40FE-8C34-072F1C4C0F8B}"/>
              </a:ext>
            </a:extLst>
          </p:cNvPr>
          <p:cNvSpPr txBox="1"/>
          <p:nvPr/>
        </p:nvSpPr>
        <p:spPr>
          <a:xfrm>
            <a:off x="10146117" y="5529404"/>
            <a:ext cx="2778041" cy="797078"/>
          </a:xfrm>
          <a:prstGeom prst="rect">
            <a:avLst/>
          </a:prstGeom>
          <a:noFill/>
        </p:spPr>
        <p:txBody>
          <a:bodyPr wrap="square" rtlCol="0">
            <a:spAutoFit/>
          </a:bodyPr>
          <a:lstStyle/>
          <a:p>
            <a:pPr algn="ctr">
              <a:lnSpc>
                <a:spcPct val="120000"/>
              </a:lnSpc>
            </a:pPr>
            <a:r>
              <a:rPr lang="en-US" altLang="ko-KR" sz="2000" dirty="0"/>
              <a:t>Feature map of final convolutional layer</a:t>
            </a:r>
            <a:endParaRPr lang="ko-KR" altLang="en-US" sz="2000" dirty="0"/>
          </a:p>
        </p:txBody>
      </p:sp>
      <p:sp>
        <p:nvSpPr>
          <p:cNvPr id="28" name="TextBox 27">
            <a:extLst>
              <a:ext uri="{FF2B5EF4-FFF2-40B4-BE49-F238E27FC236}">
                <a16:creationId xmlns:a16="http://schemas.microsoft.com/office/drawing/2014/main" id="{45AF8784-ACBF-4D3C-9E33-8CF982551147}"/>
              </a:ext>
            </a:extLst>
          </p:cNvPr>
          <p:cNvSpPr txBox="1"/>
          <p:nvPr/>
        </p:nvSpPr>
        <p:spPr>
          <a:xfrm>
            <a:off x="14859433" y="5292564"/>
            <a:ext cx="1848583" cy="427746"/>
          </a:xfrm>
          <a:prstGeom prst="rect">
            <a:avLst/>
          </a:prstGeom>
          <a:noFill/>
        </p:spPr>
        <p:txBody>
          <a:bodyPr wrap="none" rtlCol="0">
            <a:spAutoFit/>
          </a:bodyPr>
          <a:lstStyle/>
          <a:p>
            <a:pPr>
              <a:lnSpc>
                <a:spcPct val="120000"/>
              </a:lnSpc>
            </a:pPr>
            <a:r>
              <a:rPr lang="en-US" altLang="ko-KR" sz="2000" dirty="0"/>
              <a:t>Output of GAP</a:t>
            </a:r>
            <a:endParaRPr lang="ko-KR" altLang="en-US" sz="2000" dirty="0"/>
          </a:p>
        </p:txBody>
      </p:sp>
      <p:sp>
        <p:nvSpPr>
          <p:cNvPr id="33" name="TextBox 32">
            <a:extLst>
              <a:ext uri="{FF2B5EF4-FFF2-40B4-BE49-F238E27FC236}">
                <a16:creationId xmlns:a16="http://schemas.microsoft.com/office/drawing/2014/main" id="{11EED8F4-3A2D-4149-8779-DD1C25AC5A89}"/>
              </a:ext>
            </a:extLst>
          </p:cNvPr>
          <p:cNvSpPr txBox="1"/>
          <p:nvPr/>
        </p:nvSpPr>
        <p:spPr>
          <a:xfrm>
            <a:off x="3013978" y="8795415"/>
            <a:ext cx="12769746" cy="584775"/>
          </a:xfrm>
          <a:prstGeom prst="rect">
            <a:avLst/>
          </a:prstGeom>
          <a:noFill/>
        </p:spPr>
        <p:txBody>
          <a:bodyPr wrap="square">
            <a:spAutoFit/>
          </a:bodyPr>
          <a:lstStyle/>
          <a:p>
            <a:r>
              <a:rPr lang="en-US" altLang="ko-KR" sz="1600" b="0" i="0" dirty="0">
                <a:solidFill>
                  <a:srgbClr val="222222"/>
                </a:solidFill>
                <a:effectLst/>
                <a:latin typeface="Arial" panose="020B0604020202020204" pitchFamily="34" charset="0"/>
              </a:rPr>
              <a:t>Zhou, B., Khosla, A., </a:t>
            </a:r>
            <a:r>
              <a:rPr lang="en-US" altLang="ko-KR" sz="1600" b="0" i="0" dirty="0" err="1">
                <a:solidFill>
                  <a:srgbClr val="222222"/>
                </a:solidFill>
                <a:effectLst/>
                <a:latin typeface="Arial" panose="020B0604020202020204" pitchFamily="34" charset="0"/>
              </a:rPr>
              <a:t>Lapedriza</a:t>
            </a:r>
            <a:r>
              <a:rPr lang="en-US" altLang="ko-KR" sz="1600" b="0" i="0" dirty="0">
                <a:solidFill>
                  <a:srgbClr val="222222"/>
                </a:solidFill>
                <a:effectLst/>
                <a:latin typeface="Arial" panose="020B0604020202020204" pitchFamily="34" charset="0"/>
              </a:rPr>
              <a:t>, A., Oliva, A. and Torralba, A., 2016. Learning deep features for discriminative localization. In </a:t>
            </a:r>
            <a:r>
              <a:rPr lang="en-US" altLang="ko-KR" sz="1600" b="0" i="1" dirty="0">
                <a:solidFill>
                  <a:srgbClr val="222222"/>
                </a:solidFill>
                <a:effectLst/>
                <a:latin typeface="Arial" panose="020B0604020202020204" pitchFamily="34" charset="0"/>
              </a:rPr>
              <a:t>Proceedings of the IEEE Conference on Computer Vision and Pattern Recognition</a:t>
            </a:r>
            <a:r>
              <a:rPr lang="en-US" altLang="ko-KR" sz="1600" b="0" i="0" dirty="0">
                <a:solidFill>
                  <a:srgbClr val="222222"/>
                </a:solidFill>
                <a:effectLst/>
                <a:latin typeface="Arial" panose="020B0604020202020204" pitchFamily="34" charset="0"/>
              </a:rPr>
              <a:t> (pp. 2921-2929).</a:t>
            </a:r>
            <a:endParaRPr lang="ko-KR" altLang="en-US" sz="1600" dirty="0"/>
          </a:p>
        </p:txBody>
      </p:sp>
    </p:spTree>
    <p:custDataLst>
      <p:tags r:id="rId1"/>
    </p:custDataLst>
    <p:extLst>
      <p:ext uri="{BB962C8B-B14F-4D97-AF65-F5344CB8AC3E}">
        <p14:creationId xmlns:p14="http://schemas.microsoft.com/office/powerpoint/2010/main" val="3892806886"/>
      </p:ext>
    </p:extLst>
  </p:cSld>
  <p:clrMapOvr>
    <a:masterClrMapping/>
  </p:clrMapOvr>
  <p:transition spd="slow" advTm="3570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
                                            <p:txEl>
                                              <p:pRg st="2" end="2"/>
                                            </p:txEl>
                                          </p:spTgt>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nodeType="afterEffect">
                                  <p:stCondLst>
                                    <p:cond delay="0"/>
                                  </p:stCondLst>
                                  <p:childTnLst>
                                    <p:set>
                                      <p:cBhvr>
                                        <p:cTn id="81" dur="1" fill="hold">
                                          <p:stCondLst>
                                            <p:cond delay="0"/>
                                          </p:stCondLst>
                                        </p:cTn>
                                        <p:tgtEl>
                                          <p:spTgt spid="11">
                                            <p:txEl>
                                              <p:pRg st="3" end="3"/>
                                            </p:txEl>
                                          </p:spTgt>
                                        </p:tgtEl>
                                        <p:attrNameLst>
                                          <p:attrName>style.visibility</p:attrName>
                                        </p:attrNameLst>
                                      </p:cBhvr>
                                      <p:to>
                                        <p:strVal val="visible"/>
                                      </p:to>
                                    </p:set>
                                  </p:childTnLst>
                                </p:cTn>
                              </p:par>
                            </p:childTnLst>
                          </p:cTn>
                        </p:par>
                        <p:par>
                          <p:cTn id="82" fill="hold">
                            <p:stCondLst>
                              <p:cond delay="0"/>
                            </p:stCondLst>
                            <p:childTnLst>
                              <p:par>
                                <p:cTn id="83" presetID="64" presetClass="path" presetSubtype="0" accel="50000" decel="50000" fill="hold" nodeType="afterEffect">
                                  <p:stCondLst>
                                    <p:cond delay="0"/>
                                  </p:stCondLst>
                                  <p:childTnLst>
                                    <p:animMotion origin="layout" path="M -4.43325E-6 5.20833E-8 L -0.00019 -0.12435 " pathEditMode="relative" rAng="0" ptsTypes="AA">
                                      <p:cBhvr>
                                        <p:cTn id="84" dur="2000" fill="hold"/>
                                        <p:tgtEl>
                                          <p:spTgt spid="5"/>
                                        </p:tgtEl>
                                        <p:attrNameLst>
                                          <p:attrName>ppt_x</p:attrName>
                                          <p:attrName>ppt_y</p:attrName>
                                        </p:attrNameLst>
                                      </p:cBhvr>
                                      <p:rCtr x="0" y="-6364"/>
                                    </p:animMotion>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8" grpId="0" animBg="1"/>
      <p:bldP spid="20" grpId="0" animBg="1"/>
      <p:bldP spid="22" grpId="0" animBg="1"/>
      <p:bldP spid="24" grpId="0" animBg="1"/>
      <p:bldP spid="26" grpId="0" animBg="1"/>
      <p:bldP spid="27" grpId="0" animBg="1"/>
      <p:bldP spid="30" grpId="0" animBg="1"/>
      <p:bldP spid="31" grpId="0"/>
      <p:bldP spid="32" grpId="0"/>
      <p:bldP spid="38"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724890-BBB5-8E42-A815-CF457173C54F}"/>
              </a:ext>
            </a:extLst>
          </p:cNvPr>
          <p:cNvSpPr/>
          <p:nvPr/>
        </p:nvSpPr>
        <p:spPr>
          <a:xfrm>
            <a:off x="1583238" y="956574"/>
            <a:ext cx="15025299" cy="7129196"/>
          </a:xfrm>
          <a:prstGeom prst="rect">
            <a:avLst/>
          </a:prstGeom>
        </p:spPr>
        <p:txBody>
          <a:bodyPr wrap="square">
            <a:spAutoFit/>
          </a:bodyPr>
          <a:lstStyle/>
          <a:p>
            <a:pPr algn="just">
              <a:lnSpc>
                <a:spcPct val="120000"/>
              </a:lnSpc>
            </a:pPr>
            <a:r>
              <a:rPr lang="en-US" sz="3200" dirty="0"/>
              <a:t>Visualizing a deep learning model can provide </a:t>
            </a:r>
            <a:r>
              <a:rPr lang="en-US" sz="3200" b="1" dirty="0"/>
              <a:t>useful information</a:t>
            </a:r>
            <a:r>
              <a:rPr lang="en-US" sz="3200" dirty="0"/>
              <a:t>:</a:t>
            </a:r>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altLang="ko-KR" sz="3200" b="1" dirty="0"/>
          </a:p>
          <a:p>
            <a:pPr algn="just">
              <a:lnSpc>
                <a:spcPct val="120000"/>
              </a:lnSpc>
            </a:pPr>
            <a:r>
              <a:rPr lang="en-US" altLang="ko-KR" sz="3200" b="1" dirty="0"/>
              <a:t>Qualitative analysis </a:t>
            </a:r>
            <a:r>
              <a:rPr lang="en-US" altLang="ko-KR" sz="3200" dirty="0"/>
              <a:t>of a deep learning model</a:t>
            </a:r>
          </a:p>
        </p:txBody>
      </p:sp>
      <p:graphicFrame>
        <p:nvGraphicFramePr>
          <p:cNvPr id="31" name="표 30">
            <a:extLst>
              <a:ext uri="{FF2B5EF4-FFF2-40B4-BE49-F238E27FC236}">
                <a16:creationId xmlns:a16="http://schemas.microsoft.com/office/drawing/2014/main" id="{36E58250-B8BE-427B-A8AA-0792999399AD}"/>
              </a:ext>
            </a:extLst>
          </p:cNvPr>
          <p:cNvGraphicFramePr/>
          <p:nvPr>
            <p:extLst>
              <p:ext uri="{D42A27DB-BD31-4B8C-83A1-F6EECF244321}">
                <p14:modId xmlns:p14="http://schemas.microsoft.com/office/powerpoint/2010/main" val="2134360541"/>
              </p:ext>
            </p:extLst>
          </p:nvPr>
        </p:nvGraphicFramePr>
        <p:xfrm>
          <a:off x="6742074" y="1850920"/>
          <a:ext cx="4000500" cy="5180882"/>
        </p:xfrm>
        <a:graphic>
          <a:graphicData uri="http://schemas.openxmlformats.org/drawingml/2006/table">
            <a:tbl>
              <a:tblPr firstRow="1" bandRow="1">
                <a:tableStyleId>{BDBED569-4797-4DF1-A0F4-6AAB3CD982D8}</a:tableStyleId>
              </a:tblPr>
              <a:tblGrid>
                <a:gridCol w="4000500">
                  <a:extLst>
                    <a:ext uri="{9D8B030D-6E8A-4147-A177-3AD203B41FA5}">
                      <a16:colId xmlns:a16="http://schemas.microsoft.com/office/drawing/2014/main" val="2974056310"/>
                    </a:ext>
                  </a:extLst>
                </a:gridCol>
              </a:tblGrid>
              <a:tr h="1722107">
                <a:tc>
                  <a:txBody>
                    <a:bodyPr/>
                    <a:lstStyle/>
                    <a:p>
                      <a:pPr algn="ctr" fontAlgn="t" latinLnBrk="1">
                        <a:spcBef>
                          <a:spcPts val="0"/>
                        </a:spcBef>
                        <a:spcAft>
                          <a:spcPts val="0"/>
                        </a:spcAft>
                      </a:pPr>
                      <a:endParaRPr lang="en-US" altLang="ko-KR" sz="2560" u="none" strike="noStrike" dirty="0">
                        <a:effectLst/>
                      </a:endParaRPr>
                    </a:p>
                    <a:p>
                      <a:pPr algn="ctr" fontAlgn="t" latinLnBrk="1">
                        <a:spcBef>
                          <a:spcPts val="0"/>
                        </a:spcBef>
                        <a:spcAft>
                          <a:spcPts val="0"/>
                        </a:spcAft>
                      </a:pPr>
                      <a:r>
                        <a:rPr lang="en-US" sz="2560" u="none" strike="noStrike" dirty="0">
                          <a:effectLst/>
                        </a:rPr>
                        <a:t>=</a:t>
                      </a:r>
                    </a:p>
                    <a:p>
                      <a:pPr algn="ctr" fontAlgn="t" latinLnBrk="1">
                        <a:spcBef>
                          <a:spcPts val="0"/>
                        </a:spcBef>
                        <a:spcAft>
                          <a:spcPts val="0"/>
                        </a:spcAft>
                      </a:pPr>
                      <a:endParaRPr lang="en-US" sz="2560" u="none" strike="noStrike" dirty="0">
                        <a:effectLst/>
                      </a:endParaRPr>
                    </a:p>
                    <a:p>
                      <a:pPr algn="ctr" fontAlgn="t" latinLnBrk="1">
                        <a:spcBef>
                          <a:spcPts val="0"/>
                        </a:spcBef>
                        <a:spcAft>
                          <a:spcPts val="0"/>
                        </a:spcAft>
                      </a:pPr>
                      <a:r>
                        <a:rPr lang="en-US" sz="2560" u="none" strike="noStrike" dirty="0">
                          <a:effectLst/>
                        </a:rPr>
                        <a:t>Equal</a:t>
                      </a:r>
                      <a:r>
                        <a:rPr lang="en-US" altLang="ko-KR" sz="2560" u="none" strike="noStrike" dirty="0">
                          <a:effectLst/>
                        </a:rPr>
                        <a:t> </a:t>
                      </a:r>
                      <a:r>
                        <a:rPr lang="en-US" sz="2560" u="none" strike="noStrike" dirty="0">
                          <a:effectLst/>
                        </a:rPr>
                        <a:t>performance</a:t>
                      </a:r>
                      <a:endParaRPr lang="en-US" altLang="ko-KR" sz="2560" b="0" i="0" u="none" strike="noStrike" dirty="0">
                        <a:effectLst/>
                        <a:latin typeface="Arial" panose="020B0604020202020204" pitchFamily="34" charset="0"/>
                      </a:endParaRPr>
                    </a:p>
                  </a:txBody>
                  <a:tcPr anchor="b">
                    <a:solidFill>
                      <a:srgbClr val="E9EBF5"/>
                    </a:solidFill>
                  </a:tcPr>
                </a:tc>
                <a:extLst>
                  <a:ext uri="{0D108BD9-81ED-4DB2-BD59-A6C34878D82A}">
                    <a16:rowId xmlns:a16="http://schemas.microsoft.com/office/drawing/2014/main" val="4164904800"/>
                  </a:ext>
                </a:extLst>
              </a:tr>
              <a:tr h="3458775">
                <a:tc>
                  <a:txBody>
                    <a:bodyPr/>
                    <a:lstStyle/>
                    <a:p>
                      <a:pPr marL="342900" indent="-342900" algn="ctr" latinLnBrk="1">
                        <a:buFont typeface="Arial" panose="020B0604020202020204" pitchFamily="34" charset="0"/>
                        <a:buChar char="•"/>
                      </a:pPr>
                      <a:r>
                        <a:rPr lang="en-US" altLang="ko-KR" sz="2400" b="1" dirty="0"/>
                        <a:t>Trust</a:t>
                      </a:r>
                      <a:r>
                        <a:rPr lang="en-US" altLang="ko-KR" sz="2400" dirty="0"/>
                        <a:t> and </a:t>
                      </a:r>
                      <a:r>
                        <a:rPr lang="en-US" altLang="ko-KR" sz="2400" b="1" dirty="0"/>
                        <a:t>confidence</a:t>
                      </a:r>
                      <a:r>
                        <a:rPr lang="en-US" altLang="ko-KR" sz="2400" dirty="0"/>
                        <a:t> in user</a:t>
                      </a:r>
                      <a:endParaRPr lang="ko-KR" altLang="en-US" sz="2400" dirty="0"/>
                    </a:p>
                  </a:txBody>
                  <a:tcPr>
                    <a:solidFill>
                      <a:schemeClr val="bg1">
                        <a:alpha val="20000"/>
                      </a:schemeClr>
                    </a:solidFill>
                  </a:tcPr>
                </a:tc>
                <a:extLst>
                  <a:ext uri="{0D108BD9-81ED-4DB2-BD59-A6C34878D82A}">
                    <a16:rowId xmlns:a16="http://schemas.microsoft.com/office/drawing/2014/main" val="3913465258"/>
                  </a:ext>
                </a:extLst>
              </a:tr>
            </a:tbl>
          </a:graphicData>
        </a:graphic>
      </p:graphicFrame>
      <p:graphicFrame>
        <p:nvGraphicFramePr>
          <p:cNvPr id="23" name="표 6">
            <a:extLst>
              <a:ext uri="{FF2B5EF4-FFF2-40B4-BE49-F238E27FC236}">
                <a16:creationId xmlns:a16="http://schemas.microsoft.com/office/drawing/2014/main" id="{E4C4E393-F792-4ED1-A5A9-14A8807DC08B}"/>
              </a:ext>
            </a:extLst>
          </p:cNvPr>
          <p:cNvGraphicFramePr>
            <a:graphicFrameLocks noGrp="1"/>
          </p:cNvGraphicFramePr>
          <p:nvPr>
            <p:extLst>
              <p:ext uri="{D42A27DB-BD31-4B8C-83A1-F6EECF244321}">
                <p14:modId xmlns:p14="http://schemas.microsoft.com/office/powerpoint/2010/main" val="2165821078"/>
              </p:ext>
            </p:extLst>
          </p:nvPr>
        </p:nvGraphicFramePr>
        <p:xfrm>
          <a:off x="2750445" y="1850920"/>
          <a:ext cx="4003349" cy="5180882"/>
        </p:xfrm>
        <a:graphic>
          <a:graphicData uri="http://schemas.openxmlformats.org/drawingml/2006/table">
            <a:tbl>
              <a:tblPr firstRow="1" bandRow="1">
                <a:tableStyleId>{BDBED569-4797-4DF1-A0F4-6AAB3CD982D8}</a:tableStyleId>
              </a:tblPr>
              <a:tblGrid>
                <a:gridCol w="4003349">
                  <a:extLst>
                    <a:ext uri="{9D8B030D-6E8A-4147-A177-3AD203B41FA5}">
                      <a16:colId xmlns:a16="http://schemas.microsoft.com/office/drawing/2014/main" val="3374064686"/>
                    </a:ext>
                  </a:extLst>
                </a:gridCol>
              </a:tblGrid>
              <a:tr h="1726523">
                <a:tc>
                  <a:txBody>
                    <a:bodyPr/>
                    <a:lstStyle/>
                    <a:p>
                      <a:pPr algn="ctr" latinLnBrk="1"/>
                      <a:endParaRPr lang="en-US" altLang="ko-KR" dirty="0"/>
                    </a:p>
                    <a:p>
                      <a:pPr algn="ctr" latinLnBrk="1"/>
                      <a:r>
                        <a:rPr lang="en-US" altLang="ko-KR" dirty="0"/>
                        <a:t>&gt;</a:t>
                      </a:r>
                    </a:p>
                    <a:p>
                      <a:pPr algn="ctr" latinLnBrk="1"/>
                      <a:endParaRPr lang="en-US" altLang="ko-KR" dirty="0"/>
                    </a:p>
                    <a:p>
                      <a:pPr algn="ctr" latinLnBrk="1"/>
                      <a:r>
                        <a:rPr lang="en-US" altLang="ko-KR" dirty="0"/>
                        <a:t>Better</a:t>
                      </a:r>
                      <a:r>
                        <a:rPr lang="ko-KR" altLang="en-US" dirty="0"/>
                        <a:t> </a:t>
                      </a:r>
                      <a:r>
                        <a:rPr lang="en-US" altLang="ko-KR" dirty="0"/>
                        <a:t>performance </a:t>
                      </a:r>
                      <a:endParaRPr lang="ko-KR" altLang="en-US" dirty="0"/>
                    </a:p>
                  </a:txBody>
                  <a:tcPr>
                    <a:solidFill>
                      <a:srgbClr val="E9EBF5"/>
                    </a:solidFill>
                  </a:tcPr>
                </a:tc>
                <a:extLst>
                  <a:ext uri="{0D108BD9-81ED-4DB2-BD59-A6C34878D82A}">
                    <a16:rowId xmlns:a16="http://schemas.microsoft.com/office/drawing/2014/main" val="459992213"/>
                  </a:ext>
                </a:extLst>
              </a:tr>
              <a:tr h="3454359">
                <a:tc>
                  <a:txBody>
                    <a:bodyPr/>
                    <a:lstStyle/>
                    <a:p>
                      <a:pPr marL="342900" indent="-342900" algn="ctr" latinLnBrk="1">
                        <a:buFont typeface="Arial" panose="020B0604020202020204" pitchFamily="34" charset="0"/>
                        <a:buChar char="•"/>
                      </a:pPr>
                      <a:r>
                        <a:rPr lang="en-US" altLang="ko-KR" sz="2400" dirty="0"/>
                        <a:t>Understand </a:t>
                      </a:r>
                      <a:r>
                        <a:rPr lang="en-US" altLang="ko-KR" sz="2400" b="1" dirty="0"/>
                        <a:t>problem</a:t>
                      </a:r>
                      <a:r>
                        <a:rPr lang="en-US" altLang="ko-KR" sz="2400" dirty="0"/>
                        <a:t> in  model</a:t>
                      </a:r>
                    </a:p>
                  </a:txBody>
                  <a:tcPr>
                    <a:solidFill>
                      <a:schemeClr val="bg1">
                        <a:alpha val="20000"/>
                      </a:schemeClr>
                    </a:solidFill>
                  </a:tcPr>
                </a:tc>
                <a:extLst>
                  <a:ext uri="{0D108BD9-81ED-4DB2-BD59-A6C34878D82A}">
                    <a16:rowId xmlns:a16="http://schemas.microsoft.com/office/drawing/2014/main" val="4173725801"/>
                  </a:ext>
                </a:extLst>
              </a:tr>
            </a:tbl>
          </a:graphicData>
        </a:graphic>
      </p:graphicFrame>
      <p:graphicFrame>
        <p:nvGraphicFramePr>
          <p:cNvPr id="27" name="표 26">
            <a:extLst>
              <a:ext uri="{FF2B5EF4-FFF2-40B4-BE49-F238E27FC236}">
                <a16:creationId xmlns:a16="http://schemas.microsoft.com/office/drawing/2014/main" id="{17DE9FA7-2D2B-4DE3-B14A-49881D7D8636}"/>
              </a:ext>
            </a:extLst>
          </p:cNvPr>
          <p:cNvGraphicFramePr/>
          <p:nvPr>
            <p:extLst>
              <p:ext uri="{D42A27DB-BD31-4B8C-83A1-F6EECF244321}">
                <p14:modId xmlns:p14="http://schemas.microsoft.com/office/powerpoint/2010/main" val="3917882594"/>
              </p:ext>
            </p:extLst>
          </p:nvPr>
        </p:nvGraphicFramePr>
        <p:xfrm>
          <a:off x="10752240" y="1850919"/>
          <a:ext cx="4000500" cy="5180883"/>
        </p:xfrm>
        <a:graphic>
          <a:graphicData uri="http://schemas.openxmlformats.org/drawingml/2006/table">
            <a:tbl>
              <a:tblPr firstRow="1" bandRow="1">
                <a:tableStyleId>{BDBED569-4797-4DF1-A0F4-6AAB3CD982D8}</a:tableStyleId>
              </a:tblPr>
              <a:tblGrid>
                <a:gridCol w="4000500">
                  <a:extLst>
                    <a:ext uri="{9D8B030D-6E8A-4147-A177-3AD203B41FA5}">
                      <a16:colId xmlns:a16="http://schemas.microsoft.com/office/drawing/2014/main" val="1694109493"/>
                    </a:ext>
                  </a:extLst>
                </a:gridCol>
              </a:tblGrid>
              <a:tr h="1716144">
                <a:tc>
                  <a:txBody>
                    <a:bodyPr/>
                    <a:lstStyle/>
                    <a:p>
                      <a:pPr algn="ctr" fontAlgn="t" latinLnBrk="1">
                        <a:spcBef>
                          <a:spcPts val="0"/>
                        </a:spcBef>
                        <a:spcAft>
                          <a:spcPts val="0"/>
                        </a:spcAft>
                      </a:pPr>
                      <a:endParaRPr lang="en-US" altLang="ko-KR" sz="2560" u="none" strike="noStrike" dirty="0">
                        <a:effectLst/>
                      </a:endParaRPr>
                    </a:p>
                    <a:p>
                      <a:pPr algn="ctr" fontAlgn="t" latinLnBrk="1">
                        <a:spcBef>
                          <a:spcPts val="0"/>
                        </a:spcBef>
                        <a:spcAft>
                          <a:spcPts val="0"/>
                        </a:spcAft>
                      </a:pPr>
                      <a:r>
                        <a:rPr lang="en-US" sz="2560" u="none" strike="noStrike" dirty="0">
                          <a:effectLst/>
                        </a:rPr>
                        <a:t>&lt;</a:t>
                      </a:r>
                    </a:p>
                    <a:p>
                      <a:pPr algn="ctr" fontAlgn="t" latinLnBrk="1">
                        <a:spcBef>
                          <a:spcPts val="0"/>
                        </a:spcBef>
                        <a:spcAft>
                          <a:spcPts val="0"/>
                        </a:spcAft>
                      </a:pPr>
                      <a:endParaRPr lang="en-US" sz="2560" u="none" strike="noStrike" dirty="0">
                        <a:effectLst/>
                      </a:endParaRPr>
                    </a:p>
                    <a:p>
                      <a:pPr algn="ctr" fontAlgn="t" latinLnBrk="1">
                        <a:spcBef>
                          <a:spcPts val="0"/>
                        </a:spcBef>
                        <a:spcAft>
                          <a:spcPts val="0"/>
                        </a:spcAft>
                      </a:pPr>
                      <a:r>
                        <a:rPr lang="en-US" sz="2560" u="none" strike="noStrike" dirty="0">
                          <a:effectLst/>
                        </a:rPr>
                        <a:t>Better performance</a:t>
                      </a:r>
                      <a:endParaRPr lang="en-US" altLang="ko-KR" sz="2560" b="0" i="0" u="none" strike="noStrike" dirty="0">
                        <a:effectLst/>
                        <a:latin typeface="Arial" panose="020B0604020202020204" pitchFamily="34" charset="0"/>
                      </a:endParaRPr>
                    </a:p>
                  </a:txBody>
                  <a:tcPr anchor="b">
                    <a:solidFill>
                      <a:srgbClr val="E9EBF5"/>
                    </a:solidFill>
                  </a:tcPr>
                </a:tc>
                <a:extLst>
                  <a:ext uri="{0D108BD9-81ED-4DB2-BD59-A6C34878D82A}">
                    <a16:rowId xmlns:a16="http://schemas.microsoft.com/office/drawing/2014/main" val="1544099271"/>
                  </a:ext>
                </a:extLst>
              </a:tr>
              <a:tr h="3464739">
                <a:tc>
                  <a:txBody>
                    <a:bodyPr/>
                    <a:lstStyle/>
                    <a:p>
                      <a:pPr marL="342900" indent="-342900" algn="ctr" latinLnBrk="1">
                        <a:buFont typeface="Arial" panose="020B0604020202020204" pitchFamily="34" charset="0"/>
                        <a:buChar char="•"/>
                      </a:pPr>
                      <a:r>
                        <a:rPr lang="en-US" altLang="ko-KR" sz="2400" dirty="0"/>
                        <a:t>Suggestion for </a:t>
                      </a:r>
                      <a:r>
                        <a:rPr lang="en-US" altLang="ko-KR" sz="2400" b="1" dirty="0"/>
                        <a:t>better decision</a:t>
                      </a:r>
                      <a:endParaRPr lang="ko-KR" altLang="en-US" sz="2400" b="1" dirty="0"/>
                    </a:p>
                  </a:txBody>
                  <a:tcPr>
                    <a:solidFill>
                      <a:schemeClr val="bg1">
                        <a:alpha val="20000"/>
                      </a:schemeClr>
                    </a:solidFill>
                  </a:tcPr>
                </a:tc>
                <a:extLst>
                  <a:ext uri="{0D108BD9-81ED-4DB2-BD59-A6C34878D82A}">
                    <a16:rowId xmlns:a16="http://schemas.microsoft.com/office/drawing/2014/main" val="3274345685"/>
                  </a:ext>
                </a:extLst>
              </a:tr>
            </a:tbl>
          </a:graphicData>
        </a:graphic>
      </p:graphicFrame>
      <p:pic>
        <p:nvPicPr>
          <p:cNvPr id="25" name="그래픽 24" descr="머리 안의 뇌">
            <a:extLst>
              <a:ext uri="{FF2B5EF4-FFF2-40B4-BE49-F238E27FC236}">
                <a16:creationId xmlns:a16="http://schemas.microsoft.com/office/drawing/2014/main" id="{62705079-7BF1-4E58-9831-F8078DAB1E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3434" y="2162620"/>
            <a:ext cx="914400" cy="914400"/>
          </a:xfrm>
          <a:prstGeom prst="rect">
            <a:avLst/>
          </a:prstGeom>
        </p:spPr>
      </p:pic>
      <p:sp>
        <p:nvSpPr>
          <p:cNvPr id="7" name="Title 6"/>
          <p:cNvSpPr>
            <a:spLocks noGrp="1"/>
          </p:cNvSpPr>
          <p:nvPr>
            <p:ph type="title"/>
          </p:nvPr>
        </p:nvSpPr>
        <p:spPr>
          <a:xfrm>
            <a:off x="830118" y="136025"/>
            <a:ext cx="15705282" cy="863693"/>
          </a:xfrm>
        </p:spPr>
        <p:txBody>
          <a:bodyPr/>
          <a:lstStyle/>
          <a:p>
            <a:r>
              <a:rPr lang="en-GB" b="1" u="none" dirty="0">
                <a:latin typeface="Arial" panose="020B0604020202020204" pitchFamily="34" charset="0"/>
                <a:cs typeface="Arial" panose="020B0604020202020204" pitchFamily="34" charset="0"/>
              </a:rPr>
              <a:t>What can Visualization do?</a:t>
            </a:r>
          </a:p>
        </p:txBody>
      </p:sp>
      <p:sp>
        <p:nvSpPr>
          <p:cNvPr id="8" name="Slide Number Placeholder 7"/>
          <p:cNvSpPr>
            <a:spLocks noGrp="1"/>
          </p:cNvSpPr>
          <p:nvPr>
            <p:ph type="sldNum" sz="quarter" idx="12"/>
          </p:nvPr>
        </p:nvSpPr>
        <p:spPr>
          <a:xfrm>
            <a:off x="15590520" y="8948703"/>
            <a:ext cx="921880" cy="519289"/>
          </a:xfrm>
        </p:spPr>
        <p:txBody>
          <a:bodyPr/>
          <a:lstStyle/>
          <a:p>
            <a:fld id="{7AE184E0-0BD4-4705-A12B-9B71DDE63301}" type="slidenum">
              <a:rPr lang="en-GB" smtClean="0">
                <a:latin typeface="Arial" panose="020B0604020202020204" pitchFamily="34" charset="0"/>
                <a:cs typeface="Arial" panose="020B0604020202020204" pitchFamily="34" charset="0"/>
              </a:rPr>
              <a:t>8</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2" name="Rectangle 1"/>
          <p:cNvSpPr/>
          <p:nvPr/>
        </p:nvSpPr>
        <p:spPr>
          <a:xfrm>
            <a:off x="8531319" y="4633657"/>
            <a:ext cx="269626"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8531319" y="4633657"/>
            <a:ext cx="269626"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24" name="그림 23" descr="실내, 하얀색, 앉아있는, 검은색이(가) 표시된 사진&#10;&#10;자동 생성된 설명">
            <a:extLst>
              <a:ext uri="{FF2B5EF4-FFF2-40B4-BE49-F238E27FC236}">
                <a16:creationId xmlns:a16="http://schemas.microsoft.com/office/drawing/2014/main" id="{A3A81D21-5372-4827-97E5-36C6476D2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7305" y="4794625"/>
            <a:ext cx="1410210" cy="1410210"/>
          </a:xfrm>
          <a:prstGeom prst="rect">
            <a:avLst/>
          </a:prstGeom>
        </p:spPr>
      </p:pic>
      <p:pic>
        <p:nvPicPr>
          <p:cNvPr id="26" name="그림 25">
            <a:extLst>
              <a:ext uri="{FF2B5EF4-FFF2-40B4-BE49-F238E27FC236}">
                <a16:creationId xmlns:a16="http://schemas.microsoft.com/office/drawing/2014/main" id="{B2789E5C-E6FD-4016-9D30-CB6E397023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667" t="11681" r="11404" b="9002"/>
          <a:stretch/>
        </p:blipFill>
        <p:spPr>
          <a:xfrm>
            <a:off x="4731172" y="4783609"/>
            <a:ext cx="1741161" cy="1440000"/>
          </a:xfrm>
          <a:prstGeom prst="rect">
            <a:avLst/>
          </a:prstGeom>
        </p:spPr>
      </p:pic>
      <p:pic>
        <p:nvPicPr>
          <p:cNvPr id="28" name="그림 27" descr="옅은, 별이(가) 표시된 사진&#10;&#10;자동 생성된 설명">
            <a:extLst>
              <a:ext uri="{FF2B5EF4-FFF2-40B4-BE49-F238E27FC236}">
                <a16:creationId xmlns:a16="http://schemas.microsoft.com/office/drawing/2014/main" id="{E6E853A1-653F-4A82-9A27-2FDDC480C36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806" t="11283" r="11847" b="9400"/>
          <a:stretch/>
        </p:blipFill>
        <p:spPr>
          <a:xfrm>
            <a:off x="12815664" y="4805621"/>
            <a:ext cx="1727090" cy="1440000"/>
          </a:xfrm>
          <a:prstGeom prst="rect">
            <a:avLst/>
          </a:prstGeom>
        </p:spPr>
      </p:pic>
      <p:pic>
        <p:nvPicPr>
          <p:cNvPr id="30" name="그림 29" descr="검은색, 앉아있는, 개, 하얀색이(가) 표시된 사진&#10;&#10;자동 생성된 설명">
            <a:extLst>
              <a:ext uri="{FF2B5EF4-FFF2-40B4-BE49-F238E27FC236}">
                <a16:creationId xmlns:a16="http://schemas.microsoft.com/office/drawing/2014/main" id="{DA2B4A1F-C830-4757-94E4-0AB66B2BB8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50790" y="4816637"/>
            <a:ext cx="1411200" cy="1411200"/>
          </a:xfrm>
          <a:prstGeom prst="rect">
            <a:avLst/>
          </a:prstGeom>
        </p:spPr>
      </p:pic>
      <p:pic>
        <p:nvPicPr>
          <p:cNvPr id="32" name="Picture 5">
            <a:extLst>
              <a:ext uri="{FF2B5EF4-FFF2-40B4-BE49-F238E27FC236}">
                <a16:creationId xmlns:a16="http://schemas.microsoft.com/office/drawing/2014/main" id="{97DE34C7-0D96-403D-BC08-4E179A0F834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6733" t="11282" r="12183" b="8864"/>
          <a:stretch/>
        </p:blipFill>
        <p:spPr>
          <a:xfrm>
            <a:off x="8789431" y="4794625"/>
            <a:ext cx="1709135" cy="1440000"/>
          </a:xfrm>
          <a:prstGeom prst="rect">
            <a:avLst/>
          </a:prstGeom>
        </p:spPr>
      </p:pic>
      <p:pic>
        <p:nvPicPr>
          <p:cNvPr id="34" name="Content Placeholder 4">
            <a:extLst>
              <a:ext uri="{FF2B5EF4-FFF2-40B4-BE49-F238E27FC236}">
                <a16:creationId xmlns:a16="http://schemas.microsoft.com/office/drawing/2014/main" id="{8825EA32-DAD4-41EC-AEE7-27AA10F2CB2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195069" y="4816637"/>
            <a:ext cx="1411200" cy="1411200"/>
          </a:xfrm>
          <a:prstGeom prst="rect">
            <a:avLst/>
          </a:prstGeom>
        </p:spPr>
      </p:pic>
      <p:sp>
        <p:nvSpPr>
          <p:cNvPr id="35" name="직사각형 34">
            <a:extLst>
              <a:ext uri="{FF2B5EF4-FFF2-40B4-BE49-F238E27FC236}">
                <a16:creationId xmlns:a16="http://schemas.microsoft.com/office/drawing/2014/main" id="{24604867-1BB0-4001-A164-A9A792E19154}"/>
              </a:ext>
            </a:extLst>
          </p:cNvPr>
          <p:cNvSpPr/>
          <p:nvPr/>
        </p:nvSpPr>
        <p:spPr>
          <a:xfrm>
            <a:off x="3724495" y="5270420"/>
            <a:ext cx="304800" cy="2322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직사각형 36">
            <a:extLst>
              <a:ext uri="{FF2B5EF4-FFF2-40B4-BE49-F238E27FC236}">
                <a16:creationId xmlns:a16="http://schemas.microsoft.com/office/drawing/2014/main" id="{F3724A01-FD20-4FCA-86B4-B1BF7AC68471}"/>
              </a:ext>
            </a:extLst>
          </p:cNvPr>
          <p:cNvSpPr/>
          <p:nvPr/>
        </p:nvSpPr>
        <p:spPr>
          <a:xfrm>
            <a:off x="7524262" y="5229296"/>
            <a:ext cx="314861" cy="3398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a:extLst>
              <a:ext uri="{FF2B5EF4-FFF2-40B4-BE49-F238E27FC236}">
                <a16:creationId xmlns:a16="http://schemas.microsoft.com/office/drawing/2014/main" id="{C636DA72-4545-4049-9322-69AD66F7FF91}"/>
              </a:ext>
            </a:extLst>
          </p:cNvPr>
          <p:cNvSpPr/>
          <p:nvPr/>
        </p:nvSpPr>
        <p:spPr>
          <a:xfrm rot="5400000">
            <a:off x="11371946" y="5224801"/>
            <a:ext cx="388248" cy="300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5FA13B62-E0F5-4155-AE8D-17420C790715}"/>
              </a:ext>
            </a:extLst>
          </p:cNvPr>
          <p:cNvSpPr txBox="1"/>
          <p:nvPr/>
        </p:nvSpPr>
        <p:spPr>
          <a:xfrm flipH="1">
            <a:off x="3252418" y="1794518"/>
            <a:ext cx="1416432" cy="511615"/>
          </a:xfrm>
          <a:prstGeom prst="rect">
            <a:avLst/>
          </a:prstGeom>
          <a:noFill/>
        </p:spPr>
        <p:txBody>
          <a:bodyPr wrap="square" rtlCol="0">
            <a:spAutoFit/>
          </a:bodyPr>
          <a:lstStyle/>
          <a:p>
            <a:pPr algn="ctr">
              <a:lnSpc>
                <a:spcPct val="120000"/>
              </a:lnSpc>
            </a:pPr>
            <a:r>
              <a:rPr lang="en-US" altLang="ko-KR" sz="2000" dirty="0"/>
              <a:t>Human</a:t>
            </a:r>
            <a:r>
              <a:rPr lang="ko-KR" altLang="en-US" sz="2500" dirty="0"/>
              <a:t> </a:t>
            </a:r>
          </a:p>
        </p:txBody>
      </p:sp>
      <p:pic>
        <p:nvPicPr>
          <p:cNvPr id="38" name="그래픽 37" descr="모니터">
            <a:extLst>
              <a:ext uri="{FF2B5EF4-FFF2-40B4-BE49-F238E27FC236}">
                <a16:creationId xmlns:a16="http://schemas.microsoft.com/office/drawing/2014/main" id="{FC93DF9A-5A1B-4BF6-9E0E-2C6E8E0CE5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14095" y="2313820"/>
            <a:ext cx="612000" cy="612000"/>
          </a:xfrm>
          <a:prstGeom prst="rect">
            <a:avLst/>
          </a:prstGeom>
        </p:spPr>
      </p:pic>
      <p:sp>
        <p:nvSpPr>
          <p:cNvPr id="39" name="TextBox 38">
            <a:extLst>
              <a:ext uri="{FF2B5EF4-FFF2-40B4-BE49-F238E27FC236}">
                <a16:creationId xmlns:a16="http://schemas.microsoft.com/office/drawing/2014/main" id="{3FD9DAB3-4092-45D3-B8D7-866A37C6617C}"/>
              </a:ext>
            </a:extLst>
          </p:cNvPr>
          <p:cNvSpPr txBox="1"/>
          <p:nvPr/>
        </p:nvSpPr>
        <p:spPr>
          <a:xfrm flipH="1">
            <a:off x="4840454" y="1901246"/>
            <a:ext cx="1416432" cy="511615"/>
          </a:xfrm>
          <a:prstGeom prst="rect">
            <a:avLst/>
          </a:prstGeom>
          <a:noFill/>
        </p:spPr>
        <p:txBody>
          <a:bodyPr wrap="square" rtlCol="0">
            <a:spAutoFit/>
          </a:bodyPr>
          <a:lstStyle/>
          <a:p>
            <a:pPr algn="ctr">
              <a:lnSpc>
                <a:spcPct val="120000"/>
              </a:lnSpc>
            </a:pPr>
            <a:r>
              <a:rPr lang="en-US" altLang="ko-KR" sz="1700" dirty="0"/>
              <a:t>Machine</a:t>
            </a:r>
            <a:r>
              <a:rPr lang="ko-KR" altLang="en-US" sz="2400" dirty="0"/>
              <a:t> </a:t>
            </a:r>
          </a:p>
        </p:txBody>
      </p:sp>
      <p:pic>
        <p:nvPicPr>
          <p:cNvPr id="40" name="그래픽 39" descr="머리 안의 뇌">
            <a:extLst>
              <a:ext uri="{FF2B5EF4-FFF2-40B4-BE49-F238E27FC236}">
                <a16:creationId xmlns:a16="http://schemas.microsoft.com/office/drawing/2014/main" id="{5A007DFC-3CD2-43B3-A7F1-D6FA3B3FB6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04553" y="2162620"/>
            <a:ext cx="914400" cy="914400"/>
          </a:xfrm>
          <a:prstGeom prst="rect">
            <a:avLst/>
          </a:prstGeom>
        </p:spPr>
      </p:pic>
      <p:sp>
        <p:nvSpPr>
          <p:cNvPr id="42" name="TextBox 41">
            <a:extLst>
              <a:ext uri="{FF2B5EF4-FFF2-40B4-BE49-F238E27FC236}">
                <a16:creationId xmlns:a16="http://schemas.microsoft.com/office/drawing/2014/main" id="{D210245A-95EA-42BD-B381-8D8E4EC34279}"/>
              </a:ext>
            </a:extLst>
          </p:cNvPr>
          <p:cNvSpPr txBox="1"/>
          <p:nvPr/>
        </p:nvSpPr>
        <p:spPr>
          <a:xfrm flipH="1">
            <a:off x="7253537" y="1794518"/>
            <a:ext cx="1416432" cy="511615"/>
          </a:xfrm>
          <a:prstGeom prst="rect">
            <a:avLst/>
          </a:prstGeom>
          <a:noFill/>
        </p:spPr>
        <p:txBody>
          <a:bodyPr wrap="square" rtlCol="0">
            <a:spAutoFit/>
          </a:bodyPr>
          <a:lstStyle/>
          <a:p>
            <a:pPr algn="ctr">
              <a:lnSpc>
                <a:spcPct val="120000"/>
              </a:lnSpc>
            </a:pPr>
            <a:r>
              <a:rPr lang="en-US" altLang="ko-KR" sz="2000" dirty="0"/>
              <a:t>Human</a:t>
            </a:r>
            <a:r>
              <a:rPr lang="ko-KR" altLang="en-US" sz="2500" dirty="0"/>
              <a:t> </a:t>
            </a:r>
          </a:p>
        </p:txBody>
      </p:sp>
      <p:pic>
        <p:nvPicPr>
          <p:cNvPr id="44" name="그래픽 43" descr="모니터">
            <a:extLst>
              <a:ext uri="{FF2B5EF4-FFF2-40B4-BE49-F238E27FC236}">
                <a16:creationId xmlns:a16="http://schemas.microsoft.com/office/drawing/2014/main" id="{955A5680-99AC-4404-BDD0-8F73EE5A9F0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95888" y="2162620"/>
            <a:ext cx="914400" cy="914400"/>
          </a:xfrm>
          <a:prstGeom prst="rect">
            <a:avLst/>
          </a:prstGeom>
        </p:spPr>
      </p:pic>
      <p:sp>
        <p:nvSpPr>
          <p:cNvPr id="45" name="TextBox 44">
            <a:extLst>
              <a:ext uri="{FF2B5EF4-FFF2-40B4-BE49-F238E27FC236}">
                <a16:creationId xmlns:a16="http://schemas.microsoft.com/office/drawing/2014/main" id="{35CDB4D0-C268-4D97-9C8B-DCA79FB0BAEC}"/>
              </a:ext>
            </a:extLst>
          </p:cNvPr>
          <p:cNvSpPr txBox="1"/>
          <p:nvPr/>
        </p:nvSpPr>
        <p:spPr>
          <a:xfrm flipH="1">
            <a:off x="8845533" y="1794440"/>
            <a:ext cx="1416432" cy="511615"/>
          </a:xfrm>
          <a:prstGeom prst="rect">
            <a:avLst/>
          </a:prstGeom>
          <a:noFill/>
        </p:spPr>
        <p:txBody>
          <a:bodyPr wrap="square" rtlCol="0">
            <a:spAutoFit/>
          </a:bodyPr>
          <a:lstStyle/>
          <a:p>
            <a:pPr algn="ctr">
              <a:lnSpc>
                <a:spcPct val="120000"/>
              </a:lnSpc>
            </a:pPr>
            <a:r>
              <a:rPr lang="en-US" altLang="ko-KR" sz="2000" dirty="0"/>
              <a:t>Machine</a:t>
            </a:r>
            <a:r>
              <a:rPr lang="ko-KR" altLang="en-US" sz="2500" dirty="0"/>
              <a:t> </a:t>
            </a:r>
          </a:p>
        </p:txBody>
      </p:sp>
      <p:pic>
        <p:nvPicPr>
          <p:cNvPr id="46" name="그래픽 45" descr="머리 안의 뇌">
            <a:extLst>
              <a:ext uri="{FF2B5EF4-FFF2-40B4-BE49-F238E27FC236}">
                <a16:creationId xmlns:a16="http://schemas.microsoft.com/office/drawing/2014/main" id="{B2B0DA12-85A1-42E1-9918-612A9111A09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66900" y="2318566"/>
            <a:ext cx="612000" cy="612000"/>
          </a:xfrm>
          <a:prstGeom prst="rect">
            <a:avLst/>
          </a:prstGeom>
        </p:spPr>
      </p:pic>
      <p:sp>
        <p:nvSpPr>
          <p:cNvPr id="47" name="TextBox 46">
            <a:extLst>
              <a:ext uri="{FF2B5EF4-FFF2-40B4-BE49-F238E27FC236}">
                <a16:creationId xmlns:a16="http://schemas.microsoft.com/office/drawing/2014/main" id="{865C5491-596D-44B1-A727-C175871E00D5}"/>
              </a:ext>
            </a:extLst>
          </p:cNvPr>
          <p:cNvSpPr txBox="1"/>
          <p:nvPr/>
        </p:nvSpPr>
        <p:spPr>
          <a:xfrm flipH="1">
            <a:off x="11210801" y="1901246"/>
            <a:ext cx="1416432" cy="511615"/>
          </a:xfrm>
          <a:prstGeom prst="rect">
            <a:avLst/>
          </a:prstGeom>
          <a:noFill/>
        </p:spPr>
        <p:txBody>
          <a:bodyPr wrap="square" rtlCol="0">
            <a:spAutoFit/>
          </a:bodyPr>
          <a:lstStyle/>
          <a:p>
            <a:pPr algn="ctr">
              <a:lnSpc>
                <a:spcPct val="120000"/>
              </a:lnSpc>
            </a:pPr>
            <a:r>
              <a:rPr lang="en-US" altLang="ko-KR" sz="1700" dirty="0"/>
              <a:t>Human</a:t>
            </a:r>
            <a:r>
              <a:rPr lang="ko-KR" altLang="en-US" sz="2500" dirty="0"/>
              <a:t> </a:t>
            </a:r>
          </a:p>
        </p:txBody>
      </p:sp>
      <p:pic>
        <p:nvPicPr>
          <p:cNvPr id="48" name="그래픽 47" descr="모니터">
            <a:extLst>
              <a:ext uri="{FF2B5EF4-FFF2-40B4-BE49-F238E27FC236}">
                <a16:creationId xmlns:a16="http://schemas.microsoft.com/office/drawing/2014/main" id="{D182D88E-2BD6-4529-B0F4-800187F3F7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085794" y="2162620"/>
            <a:ext cx="914400" cy="914400"/>
          </a:xfrm>
          <a:prstGeom prst="rect">
            <a:avLst/>
          </a:prstGeom>
        </p:spPr>
      </p:pic>
      <p:sp>
        <p:nvSpPr>
          <p:cNvPr id="49" name="TextBox 48">
            <a:extLst>
              <a:ext uri="{FF2B5EF4-FFF2-40B4-BE49-F238E27FC236}">
                <a16:creationId xmlns:a16="http://schemas.microsoft.com/office/drawing/2014/main" id="{6DC87844-1D0D-4ABB-8016-D8BFB3FD2A7C}"/>
              </a:ext>
            </a:extLst>
          </p:cNvPr>
          <p:cNvSpPr txBox="1"/>
          <p:nvPr/>
        </p:nvSpPr>
        <p:spPr>
          <a:xfrm flipH="1">
            <a:off x="12835439" y="1794440"/>
            <a:ext cx="1416432" cy="511615"/>
          </a:xfrm>
          <a:prstGeom prst="rect">
            <a:avLst/>
          </a:prstGeom>
          <a:noFill/>
        </p:spPr>
        <p:txBody>
          <a:bodyPr wrap="square" rtlCol="0">
            <a:spAutoFit/>
          </a:bodyPr>
          <a:lstStyle/>
          <a:p>
            <a:pPr algn="ctr">
              <a:lnSpc>
                <a:spcPct val="120000"/>
              </a:lnSpc>
            </a:pPr>
            <a:r>
              <a:rPr lang="en-US" altLang="ko-KR" sz="2000" dirty="0"/>
              <a:t>Machine</a:t>
            </a:r>
            <a:r>
              <a:rPr lang="ko-KR" altLang="en-US" sz="2500" dirty="0"/>
              <a:t> </a:t>
            </a:r>
          </a:p>
        </p:txBody>
      </p:sp>
      <p:sp>
        <p:nvSpPr>
          <p:cNvPr id="10" name="TextBox 9">
            <a:extLst>
              <a:ext uri="{FF2B5EF4-FFF2-40B4-BE49-F238E27FC236}">
                <a16:creationId xmlns:a16="http://schemas.microsoft.com/office/drawing/2014/main" id="{2D16FF26-3B29-41D1-868F-4E02F18E2C7D}"/>
              </a:ext>
            </a:extLst>
          </p:cNvPr>
          <p:cNvSpPr txBox="1"/>
          <p:nvPr/>
        </p:nvSpPr>
        <p:spPr>
          <a:xfrm>
            <a:off x="3029424" y="6305194"/>
            <a:ext cx="3403496" cy="394210"/>
          </a:xfrm>
          <a:prstGeom prst="rect">
            <a:avLst/>
          </a:prstGeom>
          <a:noFill/>
        </p:spPr>
        <p:txBody>
          <a:bodyPr wrap="none" rtlCol="0">
            <a:spAutoFit/>
          </a:bodyPr>
          <a:lstStyle/>
          <a:p>
            <a:pPr algn="ctr">
              <a:lnSpc>
                <a:spcPct val="120000"/>
              </a:lnSpc>
            </a:pPr>
            <a:r>
              <a:rPr lang="en-US" altLang="ko-KR" sz="1800" dirty="0"/>
              <a:t>Machine failed to detect tumor</a:t>
            </a:r>
            <a:endParaRPr lang="ko-KR" altLang="en-US" sz="1800" dirty="0"/>
          </a:p>
        </p:txBody>
      </p:sp>
      <p:sp>
        <p:nvSpPr>
          <p:cNvPr id="12" name="TextBox 11">
            <a:extLst>
              <a:ext uri="{FF2B5EF4-FFF2-40B4-BE49-F238E27FC236}">
                <a16:creationId xmlns:a16="http://schemas.microsoft.com/office/drawing/2014/main" id="{8DADA4F9-7F73-4E46-97E1-1DD90FAA1612}"/>
              </a:ext>
            </a:extLst>
          </p:cNvPr>
          <p:cNvSpPr txBox="1"/>
          <p:nvPr/>
        </p:nvSpPr>
        <p:spPr>
          <a:xfrm>
            <a:off x="7186040" y="6254022"/>
            <a:ext cx="3155068" cy="726609"/>
          </a:xfrm>
          <a:prstGeom prst="rect">
            <a:avLst/>
          </a:prstGeom>
          <a:noFill/>
        </p:spPr>
        <p:txBody>
          <a:bodyPr wrap="square" rtlCol="0">
            <a:spAutoFit/>
          </a:bodyPr>
          <a:lstStyle/>
          <a:p>
            <a:pPr algn="ctr">
              <a:lnSpc>
                <a:spcPct val="120000"/>
              </a:lnSpc>
            </a:pPr>
            <a:r>
              <a:rPr lang="en-US" altLang="ko-KR" sz="1800" dirty="0"/>
              <a:t>Machine can be used to verify decision made by user</a:t>
            </a:r>
            <a:endParaRPr lang="ko-KR" altLang="en-US" sz="1800" dirty="0"/>
          </a:p>
        </p:txBody>
      </p:sp>
      <p:sp>
        <p:nvSpPr>
          <p:cNvPr id="13" name="TextBox 12">
            <a:extLst>
              <a:ext uri="{FF2B5EF4-FFF2-40B4-BE49-F238E27FC236}">
                <a16:creationId xmlns:a16="http://schemas.microsoft.com/office/drawing/2014/main" id="{B90F2554-393E-475F-B19A-93CB28842E23}"/>
              </a:ext>
            </a:extLst>
          </p:cNvPr>
          <p:cNvSpPr txBox="1"/>
          <p:nvPr/>
        </p:nvSpPr>
        <p:spPr>
          <a:xfrm>
            <a:off x="11380087" y="6254669"/>
            <a:ext cx="2762295" cy="726609"/>
          </a:xfrm>
          <a:prstGeom prst="rect">
            <a:avLst/>
          </a:prstGeom>
          <a:noFill/>
        </p:spPr>
        <p:txBody>
          <a:bodyPr wrap="none" rtlCol="0">
            <a:spAutoFit/>
          </a:bodyPr>
          <a:lstStyle/>
          <a:p>
            <a:pPr algn="ctr">
              <a:lnSpc>
                <a:spcPct val="120000"/>
              </a:lnSpc>
            </a:pPr>
            <a:r>
              <a:rPr lang="en-US" altLang="ko-KR" sz="1800" dirty="0"/>
              <a:t>Machine can detect </a:t>
            </a:r>
          </a:p>
          <a:p>
            <a:pPr algn="ctr">
              <a:lnSpc>
                <a:spcPct val="120000"/>
              </a:lnSpc>
            </a:pPr>
            <a:r>
              <a:rPr lang="en-US" altLang="ko-KR" sz="1800" dirty="0"/>
              <a:t>all possible abnormalities</a:t>
            </a:r>
            <a:endParaRPr lang="ko-KR" altLang="en-US" sz="1800" dirty="0"/>
          </a:p>
        </p:txBody>
      </p:sp>
      <p:sp>
        <p:nvSpPr>
          <p:cNvPr id="5" name="TextBox 4">
            <a:extLst>
              <a:ext uri="{FF2B5EF4-FFF2-40B4-BE49-F238E27FC236}">
                <a16:creationId xmlns:a16="http://schemas.microsoft.com/office/drawing/2014/main" id="{70467186-9073-45F7-85B6-3BD59A0641C1}"/>
              </a:ext>
            </a:extLst>
          </p:cNvPr>
          <p:cNvSpPr txBox="1"/>
          <p:nvPr/>
        </p:nvSpPr>
        <p:spPr>
          <a:xfrm>
            <a:off x="3011974" y="4456532"/>
            <a:ext cx="1667444" cy="327077"/>
          </a:xfrm>
          <a:prstGeom prst="rect">
            <a:avLst/>
          </a:prstGeom>
          <a:noFill/>
        </p:spPr>
        <p:txBody>
          <a:bodyPr wrap="none" rtlCol="0">
            <a:spAutoFit/>
          </a:bodyPr>
          <a:lstStyle/>
          <a:p>
            <a:pPr>
              <a:lnSpc>
                <a:spcPct val="120000"/>
              </a:lnSpc>
            </a:pPr>
            <a:r>
              <a:rPr lang="en-US" altLang="ko-KR" sz="1400" dirty="0"/>
              <a:t>What </a:t>
            </a:r>
            <a:r>
              <a:rPr lang="en-US" altLang="ko-KR" sz="1400" b="1" dirty="0"/>
              <a:t>human</a:t>
            </a:r>
            <a:r>
              <a:rPr lang="en-US" altLang="ko-KR" sz="1400" dirty="0"/>
              <a:t> sees</a:t>
            </a:r>
            <a:endParaRPr lang="ko-KR" altLang="en-US" sz="1400" dirty="0"/>
          </a:p>
        </p:txBody>
      </p:sp>
      <p:sp>
        <p:nvSpPr>
          <p:cNvPr id="6" name="TextBox 5">
            <a:extLst>
              <a:ext uri="{FF2B5EF4-FFF2-40B4-BE49-F238E27FC236}">
                <a16:creationId xmlns:a16="http://schemas.microsoft.com/office/drawing/2014/main" id="{9D62287F-8B6C-46A9-B331-B6FDBE49EAA3}"/>
              </a:ext>
            </a:extLst>
          </p:cNvPr>
          <p:cNvSpPr txBox="1"/>
          <p:nvPr/>
        </p:nvSpPr>
        <p:spPr>
          <a:xfrm>
            <a:off x="4685326" y="4466277"/>
            <a:ext cx="1806905" cy="327077"/>
          </a:xfrm>
          <a:prstGeom prst="rect">
            <a:avLst/>
          </a:prstGeom>
          <a:noFill/>
        </p:spPr>
        <p:txBody>
          <a:bodyPr wrap="none" rtlCol="0">
            <a:spAutoFit/>
          </a:bodyPr>
          <a:lstStyle/>
          <a:p>
            <a:pPr>
              <a:lnSpc>
                <a:spcPct val="120000"/>
              </a:lnSpc>
            </a:pPr>
            <a:r>
              <a:rPr lang="en-US" altLang="ko-KR" sz="1400" dirty="0"/>
              <a:t>What </a:t>
            </a:r>
            <a:r>
              <a:rPr lang="en-US" altLang="ko-KR" sz="1400" b="1" dirty="0"/>
              <a:t>machine</a:t>
            </a:r>
            <a:r>
              <a:rPr lang="en-US" altLang="ko-KR" sz="1400" dirty="0"/>
              <a:t> sees</a:t>
            </a:r>
            <a:endParaRPr lang="ko-KR" altLang="en-US" sz="1400" dirty="0"/>
          </a:p>
        </p:txBody>
      </p:sp>
      <p:sp>
        <p:nvSpPr>
          <p:cNvPr id="9" name="TextBox 8">
            <a:extLst>
              <a:ext uri="{FF2B5EF4-FFF2-40B4-BE49-F238E27FC236}">
                <a16:creationId xmlns:a16="http://schemas.microsoft.com/office/drawing/2014/main" id="{A51FB37F-53D6-4D26-B509-8067B91F4B6F}"/>
              </a:ext>
            </a:extLst>
          </p:cNvPr>
          <p:cNvSpPr txBox="1"/>
          <p:nvPr/>
        </p:nvSpPr>
        <p:spPr>
          <a:xfrm>
            <a:off x="7044969" y="4463375"/>
            <a:ext cx="1667444" cy="327077"/>
          </a:xfrm>
          <a:prstGeom prst="rect">
            <a:avLst/>
          </a:prstGeom>
          <a:noFill/>
        </p:spPr>
        <p:txBody>
          <a:bodyPr wrap="none" rtlCol="0">
            <a:spAutoFit/>
          </a:bodyPr>
          <a:lstStyle/>
          <a:p>
            <a:pPr>
              <a:lnSpc>
                <a:spcPct val="120000"/>
              </a:lnSpc>
            </a:pPr>
            <a:r>
              <a:rPr lang="en-US" altLang="ko-KR" sz="1400" dirty="0"/>
              <a:t>What </a:t>
            </a:r>
            <a:r>
              <a:rPr lang="en-US" altLang="ko-KR" sz="1400" b="1" dirty="0"/>
              <a:t>human</a:t>
            </a:r>
            <a:r>
              <a:rPr lang="en-US" altLang="ko-KR" sz="1400" dirty="0"/>
              <a:t> sees</a:t>
            </a:r>
            <a:endParaRPr lang="ko-KR" altLang="en-US" sz="1400" dirty="0"/>
          </a:p>
        </p:txBody>
      </p:sp>
      <p:sp>
        <p:nvSpPr>
          <p:cNvPr id="14" name="TextBox 13">
            <a:extLst>
              <a:ext uri="{FF2B5EF4-FFF2-40B4-BE49-F238E27FC236}">
                <a16:creationId xmlns:a16="http://schemas.microsoft.com/office/drawing/2014/main" id="{3A51549C-F695-4998-9860-97C2BFA8EDB3}"/>
              </a:ext>
            </a:extLst>
          </p:cNvPr>
          <p:cNvSpPr txBox="1"/>
          <p:nvPr/>
        </p:nvSpPr>
        <p:spPr>
          <a:xfrm>
            <a:off x="8718321" y="4473120"/>
            <a:ext cx="1806905" cy="327077"/>
          </a:xfrm>
          <a:prstGeom prst="rect">
            <a:avLst/>
          </a:prstGeom>
          <a:noFill/>
        </p:spPr>
        <p:txBody>
          <a:bodyPr wrap="none" rtlCol="0">
            <a:spAutoFit/>
          </a:bodyPr>
          <a:lstStyle/>
          <a:p>
            <a:pPr>
              <a:lnSpc>
                <a:spcPct val="120000"/>
              </a:lnSpc>
            </a:pPr>
            <a:r>
              <a:rPr lang="en-US" altLang="ko-KR" sz="1400" dirty="0"/>
              <a:t>What </a:t>
            </a:r>
            <a:r>
              <a:rPr lang="en-US" altLang="ko-KR" sz="1400" b="1" dirty="0"/>
              <a:t>machine</a:t>
            </a:r>
            <a:r>
              <a:rPr lang="en-US" altLang="ko-KR" sz="1400" dirty="0"/>
              <a:t> sees</a:t>
            </a:r>
            <a:endParaRPr lang="ko-KR" altLang="en-US" sz="1400" dirty="0"/>
          </a:p>
        </p:txBody>
      </p:sp>
      <p:sp>
        <p:nvSpPr>
          <p:cNvPr id="15" name="TextBox 14">
            <a:extLst>
              <a:ext uri="{FF2B5EF4-FFF2-40B4-BE49-F238E27FC236}">
                <a16:creationId xmlns:a16="http://schemas.microsoft.com/office/drawing/2014/main" id="{2F7BAB38-5813-4748-B830-BC00136E803F}"/>
              </a:ext>
            </a:extLst>
          </p:cNvPr>
          <p:cNvSpPr txBox="1"/>
          <p:nvPr/>
        </p:nvSpPr>
        <p:spPr>
          <a:xfrm>
            <a:off x="11020323" y="4463375"/>
            <a:ext cx="1667444" cy="327077"/>
          </a:xfrm>
          <a:prstGeom prst="rect">
            <a:avLst/>
          </a:prstGeom>
          <a:noFill/>
        </p:spPr>
        <p:txBody>
          <a:bodyPr wrap="none" rtlCol="0">
            <a:spAutoFit/>
          </a:bodyPr>
          <a:lstStyle/>
          <a:p>
            <a:pPr>
              <a:lnSpc>
                <a:spcPct val="120000"/>
              </a:lnSpc>
            </a:pPr>
            <a:r>
              <a:rPr lang="en-US" altLang="ko-KR" sz="1400" dirty="0"/>
              <a:t>What </a:t>
            </a:r>
            <a:r>
              <a:rPr lang="en-US" altLang="ko-KR" sz="1400" b="1" dirty="0"/>
              <a:t>human</a:t>
            </a:r>
            <a:r>
              <a:rPr lang="en-US" altLang="ko-KR" sz="1400" dirty="0"/>
              <a:t> sees</a:t>
            </a:r>
            <a:endParaRPr lang="ko-KR" altLang="en-US" sz="1400" dirty="0"/>
          </a:p>
        </p:txBody>
      </p:sp>
      <p:sp>
        <p:nvSpPr>
          <p:cNvPr id="16" name="TextBox 15">
            <a:extLst>
              <a:ext uri="{FF2B5EF4-FFF2-40B4-BE49-F238E27FC236}">
                <a16:creationId xmlns:a16="http://schemas.microsoft.com/office/drawing/2014/main" id="{E24733A2-876C-4DA5-95CB-3F3F9579139F}"/>
              </a:ext>
            </a:extLst>
          </p:cNvPr>
          <p:cNvSpPr txBox="1"/>
          <p:nvPr/>
        </p:nvSpPr>
        <p:spPr>
          <a:xfrm>
            <a:off x="12693675" y="4473120"/>
            <a:ext cx="1806905" cy="327077"/>
          </a:xfrm>
          <a:prstGeom prst="rect">
            <a:avLst/>
          </a:prstGeom>
          <a:noFill/>
        </p:spPr>
        <p:txBody>
          <a:bodyPr wrap="none" rtlCol="0">
            <a:spAutoFit/>
          </a:bodyPr>
          <a:lstStyle/>
          <a:p>
            <a:pPr>
              <a:lnSpc>
                <a:spcPct val="120000"/>
              </a:lnSpc>
            </a:pPr>
            <a:r>
              <a:rPr lang="en-US" altLang="ko-KR" sz="1400" dirty="0"/>
              <a:t>What </a:t>
            </a:r>
            <a:r>
              <a:rPr lang="en-US" altLang="ko-KR" sz="1400" b="1" dirty="0"/>
              <a:t>machine</a:t>
            </a:r>
            <a:r>
              <a:rPr lang="en-US" altLang="ko-KR" sz="1400" dirty="0"/>
              <a:t> sees</a:t>
            </a:r>
            <a:endParaRPr lang="ko-KR" altLang="en-US" sz="1400" dirty="0"/>
          </a:p>
        </p:txBody>
      </p:sp>
    </p:spTree>
    <p:custDataLst>
      <p:tags r:id="rId1"/>
    </p:custDataLst>
    <p:extLst>
      <p:ext uri="{BB962C8B-B14F-4D97-AF65-F5344CB8AC3E}">
        <p14:creationId xmlns:p14="http://schemas.microsoft.com/office/powerpoint/2010/main" val="4047212381"/>
      </p:ext>
    </p:extLst>
  </p:cSld>
  <p:clrMapOvr>
    <a:masterClrMapping/>
  </p:clrMapOvr>
  <p:transition spd="slow" advTm="3570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0"/>
                                  </p:iterate>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p:stCondLst>
                              <p:cond delay="0"/>
                            </p:stCondLst>
                            <p:childTnLst>
                              <p:par>
                                <p:cTn id="20" presetID="15" presetClass="emph" presetSubtype="0" grpId="3" nodeType="afterEffect">
                                  <p:stCondLst>
                                    <p:cond delay="0"/>
                                  </p:stCondLst>
                                  <p:iterate type="lt">
                                    <p:tmAbs val="25"/>
                                  </p:iterate>
                                  <p:childTnLst>
                                    <p:set>
                                      <p:cBhvr override="childStyle">
                                        <p:cTn id="21" dur="indefinite"/>
                                        <p:tgtEl>
                                          <p:spTgt spid="3"/>
                                        </p:tgtEl>
                                        <p:attrNameLst>
                                          <p:attrName>style.fontWeight</p:attrName>
                                        </p:attrNameLst>
                                      </p:cBhvr>
                                      <p:to>
                                        <p:strVal val="bold"/>
                                      </p:to>
                                    </p:set>
                                  </p:childTnLst>
                                </p:cTn>
                              </p:par>
                            </p:childTnLst>
                          </p:cTn>
                        </p:par>
                        <p:par>
                          <p:cTn id="22" fill="hold">
                            <p:stCondLst>
                              <p:cond delay="125"/>
                            </p:stCondLst>
                            <p:childTnLst>
                              <p:par>
                                <p:cTn id="23" presetID="26" presetClass="emph" presetSubtype="0" fill="hold" nodeType="afterEffect">
                                  <p:stCondLst>
                                    <p:cond delay="0"/>
                                  </p:stCondLst>
                                  <p:childTnLst>
                                    <p:animEffect transition="out" filter="fade">
                                      <p:cBhvr>
                                        <p:cTn id="24" dur="500" tmFilter="0, 0; .2, .5; .8, .5; 1, 0"/>
                                        <p:tgtEl>
                                          <p:spTgt spid="25"/>
                                        </p:tgtEl>
                                      </p:cBhvr>
                                    </p:animEffect>
                                    <p:animScale>
                                      <p:cBhvr>
                                        <p:cTn id="25" dur="250" autoRev="1" fill="hold"/>
                                        <p:tgtEl>
                                          <p:spTgt spid="25"/>
                                        </p:tgtEl>
                                      </p:cBhvr>
                                      <p:by x="105000" y="105000"/>
                                    </p:animScale>
                                  </p:childTnLst>
                                </p:cTn>
                              </p:par>
                            </p:childTnLst>
                          </p:cTn>
                        </p:par>
                        <p:par>
                          <p:cTn id="26" fill="hold">
                            <p:stCondLst>
                              <p:cond delay="625"/>
                            </p:stCondLst>
                            <p:childTnLst>
                              <p:par>
                                <p:cTn id="27" presetID="10"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1125"/>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par>
                                <p:cTn id="52" presetID="1" presetClass="entr" presetSubtype="0" fill="hold" grpId="0" nodeType="withEffect">
                                  <p:stCondLst>
                                    <p:cond delay="0"/>
                                  </p:stCondLst>
                                  <p:iterate type="lt">
                                    <p:tmAbs val="0"/>
                                  </p:iterate>
                                  <p:childTnLst>
                                    <p:set>
                                      <p:cBhvr>
                                        <p:cTn id="53" dur="1" fill="hold">
                                          <p:stCondLst>
                                            <p:cond delay="0"/>
                                          </p:stCondLst>
                                        </p:cTn>
                                        <p:tgtEl>
                                          <p:spTgt spid="4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childTnLst>
                                </p:cTn>
                              </p:par>
                              <p:par>
                                <p:cTn id="56" presetID="1" presetClass="entr" presetSubtype="0" fill="hold" grpId="0" nodeType="withEffect">
                                  <p:stCondLst>
                                    <p:cond delay="0"/>
                                  </p:stCondLst>
                                  <p:iterate type="lt">
                                    <p:tmAbs val="0"/>
                                  </p:iterate>
                                  <p:childTnLst>
                                    <p:set>
                                      <p:cBhvr>
                                        <p:cTn id="57" dur="1" fill="hold">
                                          <p:stCondLst>
                                            <p:cond delay="0"/>
                                          </p:stCondLst>
                                        </p:cTn>
                                        <p:tgtEl>
                                          <p:spTgt spid="45"/>
                                        </p:tgtEl>
                                        <p:attrNameLst>
                                          <p:attrName>style.visibility</p:attrName>
                                        </p:attrNameLst>
                                      </p:cBhvr>
                                      <p:to>
                                        <p:strVal val="visible"/>
                                      </p:to>
                                    </p:set>
                                  </p:childTnLst>
                                </p:cTn>
                              </p:par>
                            </p:childTnLst>
                          </p:cTn>
                        </p:par>
                        <p:par>
                          <p:cTn id="58" fill="hold">
                            <p:stCondLst>
                              <p:cond delay="0"/>
                            </p:stCondLst>
                            <p:childTnLst>
                              <p:par>
                                <p:cTn id="59" presetID="15" presetClass="emph" presetSubtype="0" grpId="1" nodeType="afterEffect">
                                  <p:stCondLst>
                                    <p:cond delay="0"/>
                                  </p:stCondLst>
                                  <p:iterate type="lt">
                                    <p:tmAbs val="25"/>
                                  </p:iterate>
                                  <p:childTnLst>
                                    <p:set>
                                      <p:cBhvr override="childStyle">
                                        <p:cTn id="60" dur="indefinite"/>
                                        <p:tgtEl>
                                          <p:spTgt spid="42"/>
                                        </p:tgtEl>
                                        <p:attrNameLst>
                                          <p:attrName>style.fontWeight</p:attrName>
                                        </p:attrNameLst>
                                      </p:cBhvr>
                                      <p:to>
                                        <p:strVal val="bold"/>
                                      </p:to>
                                    </p:set>
                                  </p:childTnLst>
                                </p:cTn>
                              </p:par>
                              <p:par>
                                <p:cTn id="61" presetID="15" presetClass="emph" presetSubtype="0" grpId="1" nodeType="withEffect">
                                  <p:stCondLst>
                                    <p:cond delay="0"/>
                                  </p:stCondLst>
                                  <p:iterate type="lt">
                                    <p:tmAbs val="25"/>
                                  </p:iterate>
                                  <p:childTnLst>
                                    <p:set>
                                      <p:cBhvr override="childStyle">
                                        <p:cTn id="62" dur="indefinite"/>
                                        <p:tgtEl>
                                          <p:spTgt spid="45"/>
                                        </p:tgtEl>
                                        <p:attrNameLst>
                                          <p:attrName>style.fontWeight</p:attrName>
                                        </p:attrNameLst>
                                      </p:cBhvr>
                                      <p:to>
                                        <p:strVal val="bold"/>
                                      </p:to>
                                    </p:set>
                                  </p:childTnLst>
                                </p:cTn>
                              </p:par>
                            </p:childTnLst>
                          </p:cTn>
                        </p:par>
                        <p:par>
                          <p:cTn id="63" fill="hold">
                            <p:stCondLst>
                              <p:cond delay="175"/>
                            </p:stCondLst>
                            <p:childTnLst>
                              <p:par>
                                <p:cTn id="64" presetID="26" presetClass="emph" presetSubtype="0" fill="hold" nodeType="afterEffect">
                                  <p:stCondLst>
                                    <p:cond delay="0"/>
                                  </p:stCondLst>
                                  <p:childTnLst>
                                    <p:animEffect transition="out" filter="fade">
                                      <p:cBhvr>
                                        <p:cTn id="65" dur="500" tmFilter="0, 0; .2, .5; .8, .5; 1, 0"/>
                                        <p:tgtEl>
                                          <p:spTgt spid="40"/>
                                        </p:tgtEl>
                                      </p:cBhvr>
                                    </p:animEffect>
                                    <p:animScale>
                                      <p:cBhvr>
                                        <p:cTn id="66" dur="250" autoRev="1" fill="hold"/>
                                        <p:tgtEl>
                                          <p:spTgt spid="40"/>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44"/>
                                        </p:tgtEl>
                                      </p:cBhvr>
                                    </p:animEffect>
                                    <p:animScale>
                                      <p:cBhvr>
                                        <p:cTn id="69" dur="250" autoRev="1" fill="hold"/>
                                        <p:tgtEl>
                                          <p:spTgt spid="44"/>
                                        </p:tgtEl>
                                      </p:cBhvr>
                                      <p:by x="105000" y="105000"/>
                                    </p:animScale>
                                  </p:childTnLst>
                                </p:cTn>
                              </p:par>
                            </p:childTnLst>
                          </p:cTn>
                        </p:par>
                        <p:par>
                          <p:cTn id="70" fill="hold">
                            <p:stCondLst>
                              <p:cond delay="675"/>
                            </p:stCondLst>
                            <p:childTnLst>
                              <p:par>
                                <p:cTn id="71" presetID="10" presetClass="entr" presetSubtype="0"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childTnLst>
                          </p:cTn>
                        </p:par>
                        <p:par>
                          <p:cTn id="86" fill="hold">
                            <p:stCondLst>
                              <p:cond delay="1175"/>
                            </p:stCondLst>
                            <p:childTnLst>
                              <p:par>
                                <p:cTn id="87" presetID="10" presetClass="entr" presetSubtype="0"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6"/>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8"/>
                                        </p:tgtEl>
                                        <p:attrNameLst>
                                          <p:attrName>style.visibility</p:attrName>
                                        </p:attrNameLst>
                                      </p:cBhvr>
                                      <p:to>
                                        <p:strVal val="visible"/>
                                      </p:to>
                                    </p:set>
                                  </p:childTnLst>
                                </p:cTn>
                              </p:par>
                              <p:par>
                                <p:cTn id="100" presetID="1" presetClass="entr" presetSubtype="0" fill="hold" grpId="0" nodeType="withEffect">
                                  <p:stCondLst>
                                    <p:cond delay="0"/>
                                  </p:stCondLst>
                                  <p:iterate type="lt">
                                    <p:tmAbs val="0"/>
                                  </p:iterate>
                                  <p:childTnLst>
                                    <p:set>
                                      <p:cBhvr>
                                        <p:cTn id="101" dur="1" fill="hold">
                                          <p:stCondLst>
                                            <p:cond delay="0"/>
                                          </p:stCondLst>
                                        </p:cTn>
                                        <p:tgtEl>
                                          <p:spTgt spid="49"/>
                                        </p:tgtEl>
                                        <p:attrNameLst>
                                          <p:attrName>style.visibility</p:attrName>
                                        </p:attrNameLst>
                                      </p:cBhvr>
                                      <p:to>
                                        <p:strVal val="visible"/>
                                      </p:to>
                                    </p:set>
                                  </p:childTnLst>
                                </p:cTn>
                              </p:par>
                            </p:childTnLst>
                          </p:cTn>
                        </p:par>
                        <p:par>
                          <p:cTn id="102" fill="hold">
                            <p:stCondLst>
                              <p:cond delay="0"/>
                            </p:stCondLst>
                            <p:childTnLst>
                              <p:par>
                                <p:cTn id="103" presetID="15" presetClass="emph" presetSubtype="0" grpId="1" nodeType="afterEffect">
                                  <p:stCondLst>
                                    <p:cond delay="0"/>
                                  </p:stCondLst>
                                  <p:iterate type="lt">
                                    <p:tmAbs val="25"/>
                                  </p:iterate>
                                  <p:childTnLst>
                                    <p:set>
                                      <p:cBhvr override="childStyle">
                                        <p:cTn id="104" dur="indefinite"/>
                                        <p:tgtEl>
                                          <p:spTgt spid="49"/>
                                        </p:tgtEl>
                                        <p:attrNameLst>
                                          <p:attrName>style.fontWeight</p:attrName>
                                        </p:attrNameLst>
                                      </p:cBhvr>
                                      <p:to>
                                        <p:strVal val="bold"/>
                                      </p:to>
                                    </p:set>
                                  </p:childTnLst>
                                </p:cTn>
                              </p:par>
                            </p:childTnLst>
                          </p:cTn>
                        </p:par>
                        <p:par>
                          <p:cTn id="105" fill="hold">
                            <p:stCondLst>
                              <p:cond delay="175"/>
                            </p:stCondLst>
                            <p:childTnLst>
                              <p:par>
                                <p:cTn id="106" presetID="26" presetClass="emph" presetSubtype="0" fill="hold" nodeType="afterEffect">
                                  <p:stCondLst>
                                    <p:cond delay="0"/>
                                  </p:stCondLst>
                                  <p:childTnLst>
                                    <p:animEffect transition="out" filter="fade">
                                      <p:cBhvr>
                                        <p:cTn id="107" dur="500" tmFilter="0, 0; .2, .5; .8, .5; 1, 0"/>
                                        <p:tgtEl>
                                          <p:spTgt spid="48"/>
                                        </p:tgtEl>
                                      </p:cBhvr>
                                    </p:animEffect>
                                    <p:animScale>
                                      <p:cBhvr>
                                        <p:cTn id="108" dur="250" autoRev="1" fill="hold"/>
                                        <p:tgtEl>
                                          <p:spTgt spid="48"/>
                                        </p:tgtEl>
                                      </p:cBhvr>
                                      <p:by x="105000" y="105000"/>
                                    </p:animScale>
                                  </p:childTnLst>
                                </p:cTn>
                              </p:par>
                            </p:childTnLst>
                          </p:cTn>
                        </p:par>
                        <p:par>
                          <p:cTn id="109" fill="hold">
                            <p:stCondLst>
                              <p:cond delay="675"/>
                            </p:stCondLst>
                            <p:childTnLst>
                              <p:par>
                                <p:cTn id="110" presetID="10" presetClass="entr" presetSubtype="0" fill="hold" nodeType="after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par>
                                <p:cTn id="116" presetID="10" presetClass="entr" presetSubtype="0" fill="hold" nodeType="with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500"/>
                                        <p:tgtEl>
                                          <p:spTgt spid="2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500"/>
                                        <p:tgtEl>
                                          <p:spTgt spid="1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fade">
                                      <p:cBhvr>
                                        <p:cTn id="124" dur="500"/>
                                        <p:tgtEl>
                                          <p:spTgt spid="15"/>
                                        </p:tgtEl>
                                      </p:cBhvr>
                                    </p:animEffect>
                                  </p:childTnLst>
                                </p:cTn>
                              </p:par>
                            </p:childTnLst>
                          </p:cTn>
                        </p:par>
                        <p:par>
                          <p:cTn id="125" fill="hold">
                            <p:stCondLst>
                              <p:cond delay="1175"/>
                            </p:stCondLst>
                            <p:childTnLst>
                              <p:par>
                                <p:cTn id="126" presetID="10" presetClass="entr" presetSubtype="0" fill="hold" grpId="0" nodeType="after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fade">
                                      <p:cBhvr>
                                        <p:cTn id="128" dur="500"/>
                                        <p:tgtEl>
                                          <p:spTgt spid="13"/>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41" grpId="0" animBg="1"/>
      <p:bldP spid="3" grpId="0"/>
      <p:bldP spid="3" grpId="3"/>
      <p:bldP spid="39" grpId="0"/>
      <p:bldP spid="42" grpId="0"/>
      <p:bldP spid="42" grpId="1"/>
      <p:bldP spid="45" grpId="0"/>
      <p:bldP spid="45" grpId="1"/>
      <p:bldP spid="47" grpId="0"/>
      <p:bldP spid="49" grpId="0"/>
      <p:bldP spid="49" grpId="1"/>
      <p:bldP spid="10" grpId="0"/>
      <p:bldP spid="12" grpId="0"/>
      <p:bldP spid="13" grpId="0"/>
      <p:bldP spid="5" grpId="0"/>
      <p:bldP spid="6" grpId="0"/>
      <p:bldP spid="9"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8" y="136025"/>
            <a:ext cx="15705282" cy="863693"/>
          </a:xfrm>
        </p:spPr>
        <p:txBody>
          <a:bodyPr/>
          <a:lstStyle/>
          <a:p>
            <a:r>
              <a:rPr lang="en-GB" b="1" u="none" dirty="0">
                <a:latin typeface="Arial" panose="020B0604020202020204" pitchFamily="34" charset="0"/>
                <a:cs typeface="Arial" panose="020B0604020202020204" pitchFamily="34" charset="0"/>
              </a:rPr>
              <a:t>quantitative analysis using cam</a:t>
            </a:r>
          </a:p>
        </p:txBody>
      </p:sp>
      <p:sp>
        <p:nvSpPr>
          <p:cNvPr id="8" name="Slide Number Placeholder 7"/>
          <p:cNvSpPr>
            <a:spLocks noGrp="1"/>
          </p:cNvSpPr>
          <p:nvPr>
            <p:ph type="sldNum" sz="quarter" idx="12"/>
          </p:nvPr>
        </p:nvSpPr>
        <p:spPr>
          <a:xfrm>
            <a:off x="15590520" y="8948703"/>
            <a:ext cx="921880" cy="519289"/>
          </a:xfrm>
        </p:spPr>
        <p:txBody>
          <a:bodyPr/>
          <a:lstStyle/>
          <a:p>
            <a:fld id="{7AE184E0-0BD4-4705-A12B-9B71DDE63301}" type="slidenum">
              <a:rPr lang="en-GB" smtClean="0">
                <a:latin typeface="Arial" panose="020B0604020202020204" pitchFamily="34" charset="0"/>
                <a:cs typeface="Arial" panose="020B0604020202020204" pitchFamily="34" charset="0"/>
              </a:rPr>
              <a:t>9</a:t>
            </a:fld>
            <a:r>
              <a:rPr lang="en-GB" altLang="ko-KR" dirty="0"/>
              <a:t> </a:t>
            </a:r>
            <a:r>
              <a:rPr lang="en-US" altLang="ko-KR" dirty="0"/>
              <a:t>/ 28</a:t>
            </a:r>
            <a:endParaRPr lang="en-GB" dirty="0">
              <a:latin typeface="Arial" panose="020B0604020202020204" pitchFamily="34" charset="0"/>
              <a:cs typeface="Arial" panose="020B0604020202020204" pitchFamily="34" charset="0"/>
            </a:endParaRPr>
          </a:p>
        </p:txBody>
      </p:sp>
      <p:sp>
        <p:nvSpPr>
          <p:cNvPr id="2" name="Rectangle 1"/>
          <p:cNvSpPr/>
          <p:nvPr/>
        </p:nvSpPr>
        <p:spPr>
          <a:xfrm>
            <a:off x="8531319" y="4633657"/>
            <a:ext cx="269626"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1724890-BBB5-8E42-A815-CF457173C54F}"/>
              </a:ext>
            </a:extLst>
          </p:cNvPr>
          <p:cNvSpPr/>
          <p:nvPr/>
        </p:nvSpPr>
        <p:spPr>
          <a:xfrm>
            <a:off x="1170109" y="1274038"/>
            <a:ext cx="15025299" cy="6001643"/>
          </a:xfrm>
          <a:prstGeom prst="rect">
            <a:avLst/>
          </a:prstGeom>
        </p:spPr>
        <p:txBody>
          <a:bodyPr wrap="square">
            <a:spAutoFit/>
          </a:bodyPr>
          <a:lstStyle/>
          <a:p>
            <a:pPr marL="571500" indent="-571500" algn="just">
              <a:lnSpc>
                <a:spcPct val="120000"/>
              </a:lnSpc>
              <a:buFont typeface="Arial" panose="020B0604020202020204" pitchFamily="34" charset="0"/>
              <a:buChar char="•"/>
            </a:pPr>
            <a:r>
              <a:rPr lang="en-US" sz="4000" dirty="0"/>
              <a:t>To what extent can </a:t>
            </a:r>
            <a:r>
              <a:rPr lang="en-US" sz="4000" b="1" dirty="0"/>
              <a:t>CAM</a:t>
            </a:r>
            <a:r>
              <a:rPr lang="en-US" sz="4000" dirty="0"/>
              <a:t> also enable a </a:t>
            </a:r>
            <a:r>
              <a:rPr lang="en-US" sz="4000" b="1" dirty="0"/>
              <a:t>quantitative understanding </a:t>
            </a:r>
            <a:r>
              <a:rPr lang="en-US" sz="4000" dirty="0"/>
              <a:t>of a CNN-based classification model that is used for the purpose of </a:t>
            </a:r>
            <a:r>
              <a:rPr lang="en-US" sz="4000" b="1" dirty="0"/>
              <a:t>medical image analysis?</a:t>
            </a:r>
          </a:p>
          <a:p>
            <a:pPr marL="571500" indent="-571500" algn="just">
              <a:lnSpc>
                <a:spcPct val="120000"/>
              </a:lnSpc>
              <a:buFont typeface="Arial" panose="020B0604020202020204" pitchFamily="34" charset="0"/>
              <a:buChar char="•"/>
            </a:pPr>
            <a:r>
              <a:rPr lang="en-US" sz="4000" dirty="0"/>
              <a:t>Creation of </a:t>
            </a:r>
            <a:r>
              <a:rPr lang="en-US" sz="4000" b="1" dirty="0"/>
              <a:t>segmentation</a:t>
            </a:r>
            <a:r>
              <a:rPr lang="en-US" sz="4000" dirty="0"/>
              <a:t> masks out of class activation maps</a:t>
            </a:r>
          </a:p>
          <a:p>
            <a:pPr marL="571500" indent="-571500" algn="just">
              <a:lnSpc>
                <a:spcPct val="120000"/>
              </a:lnSpc>
              <a:buFont typeface="Arial" panose="020B0604020202020204" pitchFamily="34" charset="0"/>
              <a:buChar char="•"/>
            </a:pPr>
            <a:r>
              <a:rPr lang="en-US" sz="4000" b="1" dirty="0"/>
              <a:t>Binarization</a:t>
            </a:r>
            <a:r>
              <a:rPr lang="en-US" sz="4000" dirty="0"/>
              <a:t> using thresholding methods</a:t>
            </a:r>
          </a:p>
          <a:p>
            <a:pPr marL="571500" indent="-571500" algn="just">
              <a:lnSpc>
                <a:spcPct val="120000"/>
              </a:lnSpc>
              <a:buFont typeface="Arial" panose="020B0604020202020204" pitchFamily="34" charset="0"/>
              <a:buChar char="•"/>
            </a:pPr>
            <a:r>
              <a:rPr lang="en-US" sz="4000" dirty="0"/>
              <a:t>Use of </a:t>
            </a:r>
            <a:r>
              <a:rPr lang="en-US" sz="4000" b="1" dirty="0"/>
              <a:t>Intersection-over-Union (IoU) </a:t>
            </a:r>
            <a:r>
              <a:rPr lang="en-US" sz="4000" dirty="0"/>
              <a:t>to measure similarity between a CAM-based segmentation mask and the corresponding segmentation ground truth</a:t>
            </a:r>
          </a:p>
        </p:txBody>
      </p:sp>
    </p:spTree>
    <p:custDataLst>
      <p:tags r:id="rId1"/>
    </p:custDataLst>
    <p:extLst>
      <p:ext uri="{BB962C8B-B14F-4D97-AF65-F5344CB8AC3E}">
        <p14:creationId xmlns:p14="http://schemas.microsoft.com/office/powerpoint/2010/main" val="568283279"/>
      </p:ext>
    </p:extLst>
  </p:cSld>
  <p:clrMapOvr>
    <a:masterClrMapping/>
  </p:clrMapOvr>
  <p:transition spd="slow" advTm="3570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animEffect transition="in" filter="fade">
                                      <p:cBhvr>
                                        <p:cTn id="9" dur="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4|7.2|6.9|11.9"/>
</p:tagLst>
</file>

<file path=ppt/tags/tag10.xml><?xml version="1.0" encoding="utf-8"?>
<p:tagLst xmlns:a="http://schemas.openxmlformats.org/drawingml/2006/main" xmlns:r="http://schemas.openxmlformats.org/officeDocument/2006/relationships" xmlns:p="http://schemas.openxmlformats.org/presentationml/2006/main">
  <p:tag name="TIMING" val="|8"/>
</p:tagLst>
</file>

<file path=ppt/tags/tag11.xml><?xml version="1.0" encoding="utf-8"?>
<p:tagLst xmlns:a="http://schemas.openxmlformats.org/drawingml/2006/main" xmlns:r="http://schemas.openxmlformats.org/officeDocument/2006/relationships" xmlns:p="http://schemas.openxmlformats.org/presentationml/2006/main">
  <p:tag name="TIMING" val="|8"/>
</p:tagLst>
</file>

<file path=ppt/tags/tag12.xml><?xml version="1.0" encoding="utf-8"?>
<p:tagLst xmlns:a="http://schemas.openxmlformats.org/drawingml/2006/main" xmlns:r="http://schemas.openxmlformats.org/officeDocument/2006/relationships" xmlns:p="http://schemas.openxmlformats.org/presentationml/2006/main">
  <p:tag name="TIMING" val="|8"/>
</p:tagLst>
</file>

<file path=ppt/tags/tag13.xml><?xml version="1.0" encoding="utf-8"?>
<p:tagLst xmlns:a="http://schemas.openxmlformats.org/drawingml/2006/main" xmlns:r="http://schemas.openxmlformats.org/officeDocument/2006/relationships" xmlns:p="http://schemas.openxmlformats.org/presentationml/2006/main">
  <p:tag name="TIMING" val="|8"/>
</p:tagLst>
</file>

<file path=ppt/tags/tag14.xml><?xml version="1.0" encoding="utf-8"?>
<p:tagLst xmlns:a="http://schemas.openxmlformats.org/drawingml/2006/main" xmlns:r="http://schemas.openxmlformats.org/officeDocument/2006/relationships" xmlns:p="http://schemas.openxmlformats.org/presentationml/2006/main">
  <p:tag name="TIMING" val="|8"/>
</p:tagLst>
</file>

<file path=ppt/tags/tag15.xml><?xml version="1.0" encoding="utf-8"?>
<p:tagLst xmlns:a="http://schemas.openxmlformats.org/drawingml/2006/main" xmlns:r="http://schemas.openxmlformats.org/officeDocument/2006/relationships" xmlns:p="http://schemas.openxmlformats.org/presentationml/2006/main">
  <p:tag name="TIMING" val="|8"/>
</p:tagLst>
</file>

<file path=ppt/tags/tag16.xml><?xml version="1.0" encoding="utf-8"?>
<p:tagLst xmlns:a="http://schemas.openxmlformats.org/drawingml/2006/main" xmlns:r="http://schemas.openxmlformats.org/officeDocument/2006/relationships" xmlns:p="http://schemas.openxmlformats.org/presentationml/2006/main">
  <p:tag name="TIMING" val="|8"/>
</p:tagLst>
</file>

<file path=ppt/tags/tag17.xml><?xml version="1.0" encoding="utf-8"?>
<p:tagLst xmlns:a="http://schemas.openxmlformats.org/drawingml/2006/main" xmlns:r="http://schemas.openxmlformats.org/officeDocument/2006/relationships" xmlns:p="http://schemas.openxmlformats.org/presentationml/2006/main">
  <p:tag name="TIMING" val="|8"/>
</p:tagLst>
</file>

<file path=ppt/tags/tag18.xml><?xml version="1.0" encoding="utf-8"?>
<p:tagLst xmlns:a="http://schemas.openxmlformats.org/drawingml/2006/main" xmlns:r="http://schemas.openxmlformats.org/officeDocument/2006/relationships" xmlns:p="http://schemas.openxmlformats.org/presentationml/2006/main">
  <p:tag name="TIMING" val="|8"/>
</p:tagLst>
</file>

<file path=ppt/tags/tag19.xml><?xml version="1.0" encoding="utf-8"?>
<p:tagLst xmlns:a="http://schemas.openxmlformats.org/drawingml/2006/main" xmlns:r="http://schemas.openxmlformats.org/officeDocument/2006/relationships" xmlns:p="http://schemas.openxmlformats.org/presentationml/2006/main">
  <p:tag name="TIMING" val="|0.5|18.8|9.4|5.4"/>
</p:tagLst>
</file>

<file path=ppt/tags/tag2.xml><?xml version="1.0" encoding="utf-8"?>
<p:tagLst xmlns:a="http://schemas.openxmlformats.org/drawingml/2006/main" xmlns:r="http://schemas.openxmlformats.org/officeDocument/2006/relationships" xmlns:p="http://schemas.openxmlformats.org/presentationml/2006/main">
  <p:tag name="TIMING" val="|3.4|7.2|6.9|11.9"/>
</p:tagLst>
</file>

<file path=ppt/tags/tag20.xml><?xml version="1.0" encoding="utf-8"?>
<p:tagLst xmlns:a="http://schemas.openxmlformats.org/drawingml/2006/main" xmlns:r="http://schemas.openxmlformats.org/officeDocument/2006/relationships" xmlns:p="http://schemas.openxmlformats.org/presentationml/2006/main">
  <p:tag name="TIMING" val="|0.4|4.3|5.5"/>
</p:tagLst>
</file>

<file path=ppt/tags/tag3.xml><?xml version="1.0" encoding="utf-8"?>
<p:tagLst xmlns:a="http://schemas.openxmlformats.org/drawingml/2006/main" xmlns:r="http://schemas.openxmlformats.org/officeDocument/2006/relationships" xmlns:p="http://schemas.openxmlformats.org/presentationml/2006/main">
  <p:tag name="TIMING" val="|3.4|7.2|6.9|11.9"/>
</p:tagLst>
</file>

<file path=ppt/tags/tag4.xml><?xml version="1.0" encoding="utf-8"?>
<p:tagLst xmlns:a="http://schemas.openxmlformats.org/drawingml/2006/main" xmlns:r="http://schemas.openxmlformats.org/officeDocument/2006/relationships" xmlns:p="http://schemas.openxmlformats.org/presentationml/2006/main">
  <p:tag name="TIMING" val="|3.4|7.2|6.9|11.9"/>
</p:tagLst>
</file>

<file path=ppt/tags/tag5.xml><?xml version="1.0" encoding="utf-8"?>
<p:tagLst xmlns:a="http://schemas.openxmlformats.org/drawingml/2006/main" xmlns:r="http://schemas.openxmlformats.org/officeDocument/2006/relationships" xmlns:p="http://schemas.openxmlformats.org/presentationml/2006/main">
  <p:tag name="TIMING" val="|3.4|7.2|6.9|11.9"/>
</p:tagLst>
</file>

<file path=ppt/tags/tag6.xml><?xml version="1.0" encoding="utf-8"?>
<p:tagLst xmlns:a="http://schemas.openxmlformats.org/drawingml/2006/main" xmlns:r="http://schemas.openxmlformats.org/officeDocument/2006/relationships" xmlns:p="http://schemas.openxmlformats.org/presentationml/2006/main">
  <p:tag name="TIMING" val="|8"/>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ags/tag8.xml><?xml version="1.0" encoding="utf-8"?>
<p:tagLst xmlns:a="http://schemas.openxmlformats.org/drawingml/2006/main" xmlns:r="http://schemas.openxmlformats.org/officeDocument/2006/relationships" xmlns:p="http://schemas.openxmlformats.org/presentationml/2006/main">
  <p:tag name="TIMING" val="|0.3"/>
</p:tagLst>
</file>

<file path=ppt/tags/tag9.xml><?xml version="1.0" encoding="utf-8"?>
<p:tagLst xmlns:a="http://schemas.openxmlformats.org/drawingml/2006/main" xmlns:r="http://schemas.openxmlformats.org/officeDocument/2006/relationships" xmlns:p="http://schemas.openxmlformats.org/presentationml/2006/main">
  <p:tag name="TIMING" val="|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on-UK-Corporate_1_0_13.potx" id="{430E42DB-563A-4CB2-9F1F-E1E7E4532F88}" vid="{57A42C98-49EE-4269-9E28-0CAEF8DF6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Powerpoint_UGent_GlobalCampus_EN</Template>
  <TotalTime>48514</TotalTime>
  <Words>2600</Words>
  <Application>Microsoft Office PowerPoint</Application>
  <PresentationFormat>사용자 지정</PresentationFormat>
  <Paragraphs>606</Paragraphs>
  <Slides>28</Slides>
  <Notes>28</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28</vt:i4>
      </vt:variant>
    </vt:vector>
  </HeadingPairs>
  <TitlesOfParts>
    <vt:vector size="33" baseType="lpstr">
      <vt:lpstr>Arial</vt:lpstr>
      <vt:lpstr>Calibri</vt:lpstr>
      <vt:lpstr>Cambria Math</vt:lpstr>
      <vt:lpstr>Wingdings</vt:lpstr>
      <vt:lpstr>Office Theme</vt:lpstr>
      <vt:lpstr>Towards a quantitative analysis of class activation mapping for deep learning-BASED computer-aided diagnosis</vt:lpstr>
      <vt:lpstr>OUTLINE</vt:lpstr>
      <vt:lpstr>introduction</vt:lpstr>
      <vt:lpstr>deep learning IN medical image analysis</vt:lpstr>
      <vt:lpstr>A Cnn IS A black-box model</vt:lpstr>
      <vt:lpstr>Visualizing the model</vt:lpstr>
      <vt:lpstr>Class activation mapping (cam)</vt:lpstr>
      <vt:lpstr>What can Visualization do?</vt:lpstr>
      <vt:lpstr>quantitative analysis using cam</vt:lpstr>
      <vt:lpstr>Experimental setup</vt:lpstr>
      <vt:lpstr>dataset</vt:lpstr>
      <vt:lpstr>Classification Models</vt:lpstr>
      <vt:lpstr>Classification Models</vt:lpstr>
      <vt:lpstr>CAM-based Segmentation</vt:lpstr>
      <vt:lpstr>Binarization</vt:lpstr>
      <vt:lpstr>Intersection-over-union (IoU)</vt:lpstr>
      <vt:lpstr>Experimental results</vt:lpstr>
      <vt:lpstr>Classification results</vt:lpstr>
      <vt:lpstr>Segmentation BY A classification model</vt:lpstr>
      <vt:lpstr>Segmentation BY A classification model</vt:lpstr>
      <vt:lpstr>Segmentation BY A segmentation model</vt:lpstr>
      <vt:lpstr>Qualitative analysis FOR low IoU</vt:lpstr>
      <vt:lpstr>Qualitative analysis FOR low IoU</vt:lpstr>
      <vt:lpstr>Qualitative analysis FOR low IoU</vt:lpstr>
      <vt:lpstr>Conclusions and future work</vt:lpstr>
      <vt:lpstr>conclusions</vt:lpstr>
      <vt:lpstr>Future work</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Wesley De Neve</dc:creator>
  <cp:lastModifiedBy>강한울</cp:lastModifiedBy>
  <cp:revision>1232</cp:revision>
  <cp:lastPrinted>2019-06-08T12:46:38Z</cp:lastPrinted>
  <dcterms:created xsi:type="dcterms:W3CDTF">2016-10-15T10:37:24Z</dcterms:created>
  <dcterms:modified xsi:type="dcterms:W3CDTF">2021-01-29T14:20:37Z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1.0</vt:lpwstr>
  </property>
  <property fmtid="{D5CDD505-2E9C-101B-9397-08002B2CF9AE}" pid="4" name="Date">
    <vt:filetime>2016-09-22T22:00:00Z</vt:filetime>
  </property>
  <property fmtid="{D5CDD505-2E9C-101B-9397-08002B2CF9AE}" pid="5" name="Build">
    <vt:i4>13</vt:i4>
  </property>
  <property fmtid="{D5CDD505-2E9C-101B-9397-08002B2CF9AE}" pid="6" name="Cmt 1">
    <vt:lpwstr>create</vt:lpwstr>
  </property>
  <property fmtid="{D5CDD505-2E9C-101B-9397-08002B2CF9AE}" pid="7" name="Cmt 2">
    <vt:lpwstr>1st draft</vt:lpwstr>
  </property>
  <property fmtid="{D5CDD505-2E9C-101B-9397-08002B2CF9AE}" pid="8" name="Cmt 3">
    <vt:lpwstr>Corporate splitt off</vt:lpwstr>
  </property>
  <property fmtid="{D5CDD505-2E9C-101B-9397-08002B2CF9AE}" pid="9" name="Cmt 4">
    <vt:lpwstr>2nd draft</vt:lpwstr>
  </property>
  <property fmtid="{D5CDD505-2E9C-101B-9397-08002B2CF9AE}" pid="10" name="Cmt 5">
    <vt:lpwstr>set text box and shape defaults</vt:lpwstr>
  </property>
  <property fmtid="{D5CDD505-2E9C-101B-9397-08002B2CF9AE}" pid="11" name="Cmt 6">
    <vt:lpwstr>end slide text acc. to letter</vt:lpwstr>
  </property>
  <property fmtid="{D5CDD505-2E9C-101B-9397-08002B2CF9AE}" pid="12" name="Cmt 7">
    <vt:lpwstr>logo opening slide sharpened</vt:lpwstr>
  </property>
  <property fmtid="{D5CDD505-2E9C-101B-9397-08002B2CF9AE}" pid="13" name="Cmt 8-9">
    <vt:lpwstr>comments 19-9-2016</vt:lpwstr>
  </property>
  <property fmtid="{D5CDD505-2E9C-101B-9397-08002B2CF9AE}" pid="14" name="Cmt 10">
    <vt:lpwstr>social media data redesigned</vt:lpwstr>
  </property>
  <property fmtid="{D5CDD505-2E9C-101B-9397-08002B2CF9AE}" pid="15" name="Cmt 11">
    <vt:lpwstr>Title Slide renamed to TitleSlide</vt:lpwstr>
  </property>
  <property fmtid="{D5CDD505-2E9C-101B-9397-08002B2CF9AE}" pid="16" name="Cmt 12">
    <vt:lpwstr>Title and text size</vt:lpwstr>
  </property>
  <property fmtid="{D5CDD505-2E9C-101B-9397-08002B2CF9AE}" pid="17" name="Cmt 13">
    <vt:lpwstr>socmed pictos &gt; normal view</vt:lpwstr>
  </property>
</Properties>
</file>