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511" r:id="rId3"/>
    <p:sldId id="583" r:id="rId4"/>
    <p:sldId id="567" r:id="rId5"/>
    <p:sldId id="568" r:id="rId6"/>
    <p:sldId id="585" r:id="rId7"/>
    <p:sldId id="569" r:id="rId8"/>
    <p:sldId id="584" r:id="rId9"/>
    <p:sldId id="570" r:id="rId10"/>
    <p:sldId id="571" r:id="rId11"/>
    <p:sldId id="572" r:id="rId12"/>
    <p:sldId id="573" r:id="rId13"/>
    <p:sldId id="575" r:id="rId14"/>
    <p:sldId id="574" r:id="rId15"/>
    <p:sldId id="576" r:id="rId16"/>
    <p:sldId id="577" r:id="rId17"/>
    <p:sldId id="578" r:id="rId18"/>
    <p:sldId id="579" r:id="rId19"/>
    <p:sldId id="580" r:id="rId20"/>
    <p:sldId id="264" r:id="rId21"/>
  </p:sldIdLst>
  <p:sldSz cx="17338675" cy="9753600"/>
  <p:notesSz cx="7104063" cy="10234613"/>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91753" autoAdjust="0"/>
  </p:normalViewPr>
  <p:slideViewPr>
    <p:cSldViewPr snapToGrid="0" showGuides="1">
      <p:cViewPr varScale="1">
        <p:scale>
          <a:sx n="56" d="100"/>
          <a:sy n="56" d="100"/>
        </p:scale>
        <p:origin x="102" y="1542"/>
      </p:cViewPr>
      <p:guideLst>
        <p:guide orient="horz" pos="3072"/>
        <p:guide pos="546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8" cy="513508"/>
          </a:xfrm>
          <a:prstGeom prst="rect">
            <a:avLst/>
          </a:prstGeom>
        </p:spPr>
        <p:txBody>
          <a:bodyPr vert="horz" lIns="95491" tIns="47745" rIns="95491" bIns="47745" rtlCol="0"/>
          <a:lstStyle>
            <a:lvl1pPr algn="l">
              <a:defRPr sz="1300"/>
            </a:lvl1pPr>
          </a:lstStyle>
          <a:p>
            <a:endParaRPr lang="en-US"/>
          </a:p>
        </p:txBody>
      </p:sp>
      <p:sp>
        <p:nvSpPr>
          <p:cNvPr id="3" name="Date Placeholder 2"/>
          <p:cNvSpPr>
            <a:spLocks noGrp="1"/>
          </p:cNvSpPr>
          <p:nvPr>
            <p:ph type="dt" sz="quarter" idx="1"/>
          </p:nvPr>
        </p:nvSpPr>
        <p:spPr>
          <a:xfrm>
            <a:off x="4023991" y="0"/>
            <a:ext cx="3078428" cy="513508"/>
          </a:xfrm>
          <a:prstGeom prst="rect">
            <a:avLst/>
          </a:prstGeom>
        </p:spPr>
        <p:txBody>
          <a:bodyPr vert="horz" lIns="95491" tIns="47745" rIns="95491" bIns="47745" rtlCol="0"/>
          <a:lstStyle>
            <a:lvl1pPr algn="r">
              <a:defRPr sz="1300"/>
            </a:lvl1pPr>
          </a:lstStyle>
          <a:p>
            <a:fld id="{E8F05140-849A-435A-9770-DF07D4C828AA}" type="datetimeFigureOut">
              <a:rPr lang="en-US" smtClean="0"/>
              <a:t>3/25/2019</a:t>
            </a:fld>
            <a:endParaRPr lang="en-US"/>
          </a:p>
        </p:txBody>
      </p:sp>
      <p:sp>
        <p:nvSpPr>
          <p:cNvPr id="4" name="Footer Placeholder 3"/>
          <p:cNvSpPr>
            <a:spLocks noGrp="1"/>
          </p:cNvSpPr>
          <p:nvPr>
            <p:ph type="ftr" sz="quarter" idx="2"/>
          </p:nvPr>
        </p:nvSpPr>
        <p:spPr>
          <a:xfrm>
            <a:off x="0" y="9721107"/>
            <a:ext cx="3078428" cy="513507"/>
          </a:xfrm>
          <a:prstGeom prst="rect">
            <a:avLst/>
          </a:prstGeom>
        </p:spPr>
        <p:txBody>
          <a:bodyPr vert="horz" lIns="95491" tIns="47745" rIns="95491" bIns="47745" rtlCol="0" anchor="b"/>
          <a:lstStyle>
            <a:lvl1pPr algn="l">
              <a:defRPr sz="1300"/>
            </a:lvl1pPr>
          </a:lstStyle>
          <a:p>
            <a:endParaRPr lang="en-US"/>
          </a:p>
        </p:txBody>
      </p:sp>
      <p:sp>
        <p:nvSpPr>
          <p:cNvPr id="5" name="Slide Number Placeholder 4"/>
          <p:cNvSpPr>
            <a:spLocks noGrp="1"/>
          </p:cNvSpPr>
          <p:nvPr>
            <p:ph type="sldNum" sz="quarter" idx="3"/>
          </p:nvPr>
        </p:nvSpPr>
        <p:spPr>
          <a:xfrm>
            <a:off x="4023991" y="9721107"/>
            <a:ext cx="3078428" cy="513507"/>
          </a:xfrm>
          <a:prstGeom prst="rect">
            <a:avLst/>
          </a:prstGeom>
        </p:spPr>
        <p:txBody>
          <a:bodyPr vert="horz" lIns="95491" tIns="47745" rIns="95491" bIns="47745" rtlCol="0" anchor="b"/>
          <a:lstStyle>
            <a:lvl1pPr algn="r">
              <a:defRPr sz="1300"/>
            </a:lvl1pPr>
          </a:lstStyle>
          <a:p>
            <a:fld id="{1D5DD0B9-1A9D-46B0-BA1A-D408E3D85BEF}" type="slidenum">
              <a:rPr lang="en-US" smtClean="0"/>
              <a:t>‹#›</a:t>
            </a:fld>
            <a:endParaRPr lang="en-US"/>
          </a:p>
        </p:txBody>
      </p:sp>
    </p:spTree>
    <p:extLst>
      <p:ext uri="{BB962C8B-B14F-4D97-AF65-F5344CB8AC3E}">
        <p14:creationId xmlns:p14="http://schemas.microsoft.com/office/powerpoint/2010/main" val="1486666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8" cy="513508"/>
          </a:xfrm>
          <a:prstGeom prst="rect">
            <a:avLst/>
          </a:prstGeom>
        </p:spPr>
        <p:txBody>
          <a:bodyPr vert="horz" lIns="95491" tIns="47745" rIns="95491" bIns="47745" rtlCol="0"/>
          <a:lstStyle>
            <a:lvl1pPr algn="l">
              <a:defRPr sz="1300"/>
            </a:lvl1pPr>
          </a:lstStyle>
          <a:p>
            <a:endParaRPr lang="en-GB"/>
          </a:p>
        </p:txBody>
      </p:sp>
      <p:sp>
        <p:nvSpPr>
          <p:cNvPr id="3" name="Date Placeholder 2"/>
          <p:cNvSpPr>
            <a:spLocks noGrp="1"/>
          </p:cNvSpPr>
          <p:nvPr>
            <p:ph type="dt" idx="1"/>
          </p:nvPr>
        </p:nvSpPr>
        <p:spPr>
          <a:xfrm>
            <a:off x="4023991" y="0"/>
            <a:ext cx="3078428" cy="513508"/>
          </a:xfrm>
          <a:prstGeom prst="rect">
            <a:avLst/>
          </a:prstGeom>
        </p:spPr>
        <p:txBody>
          <a:bodyPr vert="horz" lIns="95491" tIns="47745" rIns="95491" bIns="47745" rtlCol="0"/>
          <a:lstStyle>
            <a:lvl1pPr algn="r">
              <a:defRPr sz="1300"/>
            </a:lvl1pPr>
          </a:lstStyle>
          <a:p>
            <a:fld id="{86680C0C-85DF-417F-8238-DB0D15743621}" type="datetimeFigureOut">
              <a:rPr lang="en-GB" smtClean="0"/>
              <a:t>25/03/2019</a:t>
            </a:fld>
            <a:endParaRPr lang="en-GB"/>
          </a:p>
        </p:txBody>
      </p:sp>
      <p:sp>
        <p:nvSpPr>
          <p:cNvPr id="4" name="Slide Image Placeholder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5491" tIns="47745" rIns="95491" bIns="47745" rtlCol="0" anchor="ctr"/>
          <a:lstStyle/>
          <a:p>
            <a:endParaRPr lang="en-GB"/>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5491" tIns="47745" rIns="95491" bIns="477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8" cy="513507"/>
          </a:xfrm>
          <a:prstGeom prst="rect">
            <a:avLst/>
          </a:prstGeom>
        </p:spPr>
        <p:txBody>
          <a:bodyPr vert="horz" lIns="95491" tIns="47745" rIns="95491" bIns="47745" rtlCol="0" anchor="b"/>
          <a:lstStyle>
            <a:lvl1pPr algn="l">
              <a:defRPr sz="1300"/>
            </a:lvl1pPr>
          </a:lstStyle>
          <a:p>
            <a:endParaRPr lang="en-GB"/>
          </a:p>
        </p:txBody>
      </p:sp>
      <p:sp>
        <p:nvSpPr>
          <p:cNvPr id="7" name="Slide Number Placeholder 6"/>
          <p:cNvSpPr>
            <a:spLocks noGrp="1"/>
          </p:cNvSpPr>
          <p:nvPr>
            <p:ph type="sldNum" sz="quarter" idx="5"/>
          </p:nvPr>
        </p:nvSpPr>
        <p:spPr>
          <a:xfrm>
            <a:off x="4023991" y="9721107"/>
            <a:ext cx="3078428" cy="513507"/>
          </a:xfrm>
          <a:prstGeom prst="rect">
            <a:avLst/>
          </a:prstGeom>
        </p:spPr>
        <p:txBody>
          <a:bodyPr vert="horz" lIns="95491" tIns="47745" rIns="95491" bIns="47745" rtlCol="0" anchor="b"/>
          <a:lstStyle>
            <a:lvl1pPr algn="r">
              <a:defRPr sz="1300"/>
            </a:lvl1pPr>
          </a:lstStyle>
          <a:p>
            <a:fld id="{539A0A48-EDB1-4AFE-B1B7-10CE2A416496}" type="slidenum">
              <a:rPr lang="en-GB" smtClean="0"/>
              <a:t>‹#›</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 typeface="Arial" panose="020B0604020202020204" pitchFamily="34" charset="0"/>
              <a:buNone/>
            </a:pPr>
            <a:endParaRPr lang="en-US" altLang="ko-KR" dirty="0"/>
          </a:p>
        </p:txBody>
      </p:sp>
      <p:sp>
        <p:nvSpPr>
          <p:cNvPr id="4" name="슬라이드 번호 개체 틀 3"/>
          <p:cNvSpPr>
            <a:spLocks noGrp="1"/>
          </p:cNvSpPr>
          <p:nvPr>
            <p:ph type="sldNum" sz="quarter" idx="10"/>
          </p:nvPr>
        </p:nvSpPr>
        <p:spPr/>
        <p:txBody>
          <a:bodyPr/>
          <a:lstStyle/>
          <a:p>
            <a:fld id="{539A0A48-EDB1-4AFE-B1B7-10CE2A416496}" type="slidenum">
              <a:rPr lang="en-GB" smtClean="0"/>
              <a:t>1</a:t>
            </a:fld>
            <a:endParaRPr lang="en-GB"/>
          </a:p>
        </p:txBody>
      </p:sp>
    </p:spTree>
    <p:extLst>
      <p:ext uri="{BB962C8B-B14F-4D97-AF65-F5344CB8AC3E}">
        <p14:creationId xmlns:p14="http://schemas.microsoft.com/office/powerpoint/2010/main" val="252265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Relative maximum error of the dimension measurements as a function of the conveyor speed, with errors being less than 5% at all conveyor speeds, with the exception of a conveyor speed of 3.8~km/h. When the conveyor speeds exceeds 3.4~km/h, the relative maximum error of the width and the length increases significantly.</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539A0A48-EDB1-4AFE-B1B7-10CE2A416496}" type="slidenum">
              <a:rPr lang="en-GB" smtClean="0"/>
              <a:t>18</a:t>
            </a:fld>
            <a:endParaRPr lang="en-GB"/>
          </a:p>
        </p:txBody>
      </p:sp>
    </p:spTree>
    <p:extLst>
      <p:ext uri="{BB962C8B-B14F-4D97-AF65-F5344CB8AC3E}">
        <p14:creationId xmlns:p14="http://schemas.microsoft.com/office/powerpoint/2010/main" val="240307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indent="226695" algn="just">
              <a:spcAft>
                <a:spcPts val="0"/>
              </a:spcAft>
            </a:pPr>
            <a:r>
              <a:rPr lang="en-US" altLang="ko-KR" sz="1200" kern="700" dirty="0">
                <a:latin typeface="Times New Roman" panose="02020603050405020304" pitchFamily="18" charset="0"/>
                <a:ea typeface="+mn-ea"/>
              </a:rPr>
              <a:t>In this paper, we have proposed Box-Scan, a novel box dimension measurement algorithm in support of logistics automation. We presented a two-level algorithm, with the low-level algorithm being responsible for box dimension measurement and the high-level algorithm being responsible for system state management, transitioning between a measurement state and an idle state, depending on the presence or absence of a box on a moving conveyor. We integrated the proposed algorithm into a functional prototype, using commodity hardware: a single RGB-D camera and a desktop PC. Our experimental results demonstrate that our measurement approach can determine the dimensions of a box located on a conveyor belt moving at a speed of up to 3.4 km/h with a maximum relative error of 5%. This result is similar or better than the state-of-the-art, while only using a single RGB-D camera in an operational environment that is more challenging (that is, an environment using a higher conveyor speed). Moreover, the proposed algorithm is able to generate box dimension measurements within about 0.1 seconds after a box has left the region-of-interest monitored by our RGB-D camera.</a:t>
            </a:r>
            <a:endParaRPr lang="ko-KR" altLang="ko-KR" sz="1200" kern="700" dirty="0">
              <a:latin typeface="Times New Roman" panose="02020603050405020304" pitchFamily="18" charset="0"/>
              <a:ea typeface="MS Mincho" panose="02020609040205080304" pitchFamily="49" charset="-128"/>
            </a:endParaRPr>
          </a:p>
          <a:p>
            <a:r>
              <a:rPr lang="en-US" altLang="ko-KR" sz="1200" kern="700" dirty="0">
                <a:latin typeface="Times New Roman" panose="02020603050405020304" pitchFamily="18" charset="0"/>
                <a:ea typeface="+mn-ea"/>
              </a:rPr>
              <a:t>We can identify two major directions for future research, further improving the proposed algorithm. First, the higher the camera, the larger the area covered by the camera. This allows the algorithm to measure larger objects, but conversely, the area covered by each point is also larger, resulting in a lower accuracy. Therefore, it would be of interest to investigate the relation between accuracy, camera distance, and measurable size limits. Second, the angle of entry of a box. The current scenario assumes that all objects are cuboids and that each side is either parallel or perpendicular to the conveyor plane. In practice, this assumption can be enforced by installing a physical guide on the conveyor, or we can relax this assumption by enhancing the algorithm proposed in this paper.</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539A0A48-EDB1-4AFE-B1B7-10CE2A416496}" type="slidenum">
              <a:rPr lang="en-GB" smtClean="0"/>
              <a:t>19</a:t>
            </a:fld>
            <a:endParaRPr lang="en-GB"/>
          </a:p>
        </p:txBody>
      </p:sp>
    </p:spTree>
    <p:extLst>
      <p:ext uri="{BB962C8B-B14F-4D97-AF65-F5344CB8AC3E}">
        <p14:creationId xmlns:p14="http://schemas.microsoft.com/office/powerpoint/2010/main" val="287254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54025" y="711200"/>
            <a:ext cx="6324600" cy="35575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23298" y="4505535"/>
            <a:ext cx="5786387" cy="4268402"/>
          </a:xfrm>
          <a:prstGeom prst="rect">
            <a:avLst/>
          </a:prstGeom>
          <a:noFill/>
          <a:ln>
            <a:noFill/>
          </a:ln>
        </p:spPr>
        <p:txBody>
          <a:bodyPr lIns="95475" tIns="95475" rIns="95475" bIns="95475" anchor="t" anchorCtr="0">
            <a:noAutofit/>
          </a:bodyPr>
          <a:lstStyle/>
          <a:p>
            <a:pPr defTabSz="954908">
              <a:buClr>
                <a:schemeClr val="dk1"/>
              </a:buClr>
              <a:defRPr/>
            </a:pPr>
            <a:endParaRPr lang="ko-KR" altLang="en-US" dirty="0"/>
          </a:p>
          <a:p>
            <a:pPr>
              <a:buClr>
                <a:schemeClr val="dk1"/>
              </a:buClr>
            </a:pPr>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830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kern="700" dirty="0">
                <a:latin typeface="Times New Roman" panose="02020603050405020304" pitchFamily="18" charset="0"/>
                <a:ea typeface="MS Mincho" panose="02020609040205080304" pitchFamily="49" charset="-128"/>
              </a:rPr>
              <a:t>System flow diagram. The proposed system consists of an RGB-D camera and a computer. The RGB-D camera first captures RGB-D images of the conveyor surface, sending these images to the system frame buffer. Our algorithm retrieves depth frames from the buffer at a speed of 10 to 20 FPS. As soon as an object has completely passed through the ROI, the state control algorithm executes the </a:t>
            </a:r>
            <a:r>
              <a:rPr lang="en-US" altLang="ko-KR" sz="1200" b="0" i="1" kern="700" dirty="0" err="1">
                <a:latin typeface="Times New Roman" panose="02020603050405020304" pitchFamily="18" charset="0"/>
                <a:ea typeface="MS Mincho" panose="02020609040205080304" pitchFamily="49" charset="-128"/>
              </a:rPr>
              <a:t>SaveOutput</a:t>
            </a:r>
            <a:r>
              <a:rPr lang="en-US" altLang="ko-KR" sz="1200" b="0" i="1" kern="700" dirty="0">
                <a:latin typeface="Times New Roman" panose="02020603050405020304" pitchFamily="18" charset="0"/>
                <a:ea typeface="MS Mincho" panose="02020609040205080304" pitchFamily="49" charset="-128"/>
              </a:rPr>
              <a:t>()</a:t>
            </a:r>
            <a:r>
              <a:rPr lang="en-US" altLang="ko-KR" sz="1200" b="0" kern="700" dirty="0">
                <a:latin typeface="Times New Roman" panose="02020603050405020304" pitchFamily="18" charset="0"/>
                <a:ea typeface="MS Mincho" panose="02020609040205080304" pitchFamily="49" charset="-128"/>
              </a:rPr>
              <a:t> procedure and sends the result to the target system. The system subsequently gets a depth frame from the RGB-D camera and determines the three dimensions of the object.</a:t>
            </a:r>
            <a:endParaRPr lang="ko-KR" altLang="ko-KR" sz="1200" b="0" kern="700" dirty="0">
              <a:latin typeface="Times New Roman" panose="02020603050405020304" pitchFamily="18" charset="0"/>
              <a:ea typeface="MS Mincho" panose="02020609040205080304" pitchFamily="49" charset="-128"/>
            </a:endParaRPr>
          </a:p>
          <a:p>
            <a:endParaRPr lang="ko-KR" altLang="en-US" dirty="0"/>
          </a:p>
        </p:txBody>
      </p:sp>
      <p:sp>
        <p:nvSpPr>
          <p:cNvPr id="4" name="슬라이드 번호 개체 틀 3"/>
          <p:cNvSpPr>
            <a:spLocks noGrp="1"/>
          </p:cNvSpPr>
          <p:nvPr>
            <p:ph type="sldNum" sz="quarter" idx="5"/>
          </p:nvPr>
        </p:nvSpPr>
        <p:spPr/>
        <p:txBody>
          <a:bodyPr/>
          <a:lstStyle/>
          <a:p>
            <a:fld id="{539A0A48-EDB1-4AFE-B1B7-10CE2A416496}" type="slidenum">
              <a:rPr lang="en-GB" smtClean="0"/>
              <a:t>5</a:t>
            </a:fld>
            <a:endParaRPr lang="en-GB"/>
          </a:p>
        </p:txBody>
      </p:sp>
    </p:spTree>
    <p:extLst>
      <p:ext uri="{BB962C8B-B14F-4D97-AF65-F5344CB8AC3E}">
        <p14:creationId xmlns:p14="http://schemas.microsoft.com/office/powerpoint/2010/main" val="178463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dirty="0"/>
              <a:t>The </a:t>
            </a:r>
            <a:r>
              <a:rPr lang="ko-KR" altLang="en-US" dirty="0" err="1"/>
              <a:t>depth</a:t>
            </a:r>
            <a:r>
              <a:rPr lang="ko-KR" altLang="en-US" dirty="0"/>
              <a:t> </a:t>
            </a:r>
            <a:r>
              <a:rPr lang="ko-KR" altLang="en-US" dirty="0" err="1"/>
              <a:t>frame</a:t>
            </a:r>
            <a:r>
              <a:rPr lang="ko-KR" altLang="en-US" dirty="0"/>
              <a:t> </a:t>
            </a:r>
            <a:r>
              <a:rPr lang="ko-KR" altLang="en-US" dirty="0" err="1"/>
              <a:t>consists</a:t>
            </a:r>
            <a:r>
              <a:rPr lang="ko-KR" altLang="en-US" dirty="0"/>
              <a:t> of </a:t>
            </a:r>
            <a:r>
              <a:rPr lang="ko-KR" altLang="en-US" dirty="0" err="1"/>
              <a:t>V</a:t>
            </a:r>
            <a:r>
              <a:rPr lang="ko-KR" altLang="en-US" dirty="0"/>
              <a:t> </a:t>
            </a:r>
            <a:r>
              <a:rPr lang="ko-KR" altLang="en-US" dirty="0" err="1"/>
              <a:t>rows</a:t>
            </a:r>
            <a:r>
              <a:rPr lang="ko-KR" altLang="en-US" dirty="0"/>
              <a:t> and </a:t>
            </a:r>
            <a:r>
              <a:rPr lang="ko-KR" altLang="en-US" dirty="0" err="1"/>
              <a:t>U</a:t>
            </a:r>
            <a:r>
              <a:rPr lang="ko-KR" altLang="en-US" dirty="0"/>
              <a:t> </a:t>
            </a:r>
            <a:r>
              <a:rPr lang="ko-KR" altLang="en-US" dirty="0" err="1"/>
              <a:t>columns</a:t>
            </a:r>
            <a:r>
              <a:rPr lang="ko-KR" altLang="en-US" dirty="0"/>
              <a:t>, </a:t>
            </a:r>
            <a:r>
              <a:rPr lang="ko-KR" altLang="en-US" dirty="0" err="1"/>
              <a:t>as</a:t>
            </a:r>
            <a:r>
              <a:rPr lang="ko-KR" altLang="en-US" dirty="0"/>
              <a:t> </a:t>
            </a:r>
            <a:r>
              <a:rPr lang="ko-KR" altLang="en-US" dirty="0" err="1"/>
              <a:t>shown</a:t>
            </a:r>
            <a:r>
              <a:rPr lang="ko-KR" altLang="en-US" dirty="0"/>
              <a:t> </a:t>
            </a:r>
            <a:r>
              <a:rPr lang="ko-KR" altLang="en-US" dirty="0" err="1"/>
              <a:t>in</a:t>
            </a:r>
            <a:r>
              <a:rPr lang="ko-KR" altLang="en-US" dirty="0"/>
              <a:t> </a:t>
            </a:r>
            <a:r>
              <a:rPr lang="ko-KR" altLang="en-US" dirty="0" err="1"/>
              <a:t>Fig</a:t>
            </a:r>
            <a:r>
              <a:rPr lang="ko-KR" altLang="en-US" dirty="0"/>
              <a:t>. 1(</a:t>
            </a:r>
            <a:r>
              <a:rPr lang="ko-KR" altLang="en-US" dirty="0" err="1"/>
              <a:t>b</a:t>
            </a:r>
            <a:r>
              <a:rPr lang="ko-KR" altLang="en-US" dirty="0"/>
              <a:t>). </a:t>
            </a:r>
            <a:r>
              <a:rPr lang="ko-KR" altLang="en-US" dirty="0" err="1"/>
              <a:t>Each</a:t>
            </a:r>
            <a:r>
              <a:rPr lang="ko-KR" altLang="en-US" dirty="0"/>
              <a:t> </a:t>
            </a:r>
            <a:r>
              <a:rPr lang="ko-KR" altLang="en-US" dirty="0" err="1"/>
              <a:t>element</a:t>
            </a:r>
            <a:r>
              <a:rPr lang="ko-KR" altLang="en-US" dirty="0"/>
              <a:t> of </a:t>
            </a:r>
            <a:r>
              <a:rPr lang="ko-KR" altLang="en-US" dirty="0" err="1"/>
              <a:t>the</a:t>
            </a:r>
            <a:r>
              <a:rPr lang="ko-KR" altLang="en-US" dirty="0"/>
              <a:t> </a:t>
            </a:r>
            <a:r>
              <a:rPr lang="ko-KR" altLang="en-US" dirty="0" err="1"/>
              <a:t>depth</a:t>
            </a:r>
            <a:r>
              <a:rPr lang="ko-KR" altLang="en-US" dirty="0"/>
              <a:t> </a:t>
            </a:r>
            <a:r>
              <a:rPr lang="ko-KR" altLang="en-US" dirty="0" err="1"/>
              <a:t>frame</a:t>
            </a:r>
            <a:r>
              <a:rPr lang="ko-KR" altLang="en-US" dirty="0"/>
              <a:t> </a:t>
            </a:r>
            <a:r>
              <a:rPr lang="ko-KR" altLang="en-US" dirty="0" err="1"/>
              <a:t>stores</a:t>
            </a:r>
            <a:r>
              <a:rPr lang="ko-KR" altLang="en-US" dirty="0"/>
              <a:t> </a:t>
            </a:r>
            <a:r>
              <a:rPr lang="ko-KR" altLang="en-US" dirty="0" err="1"/>
              <a:t>an</a:t>
            </a:r>
            <a:r>
              <a:rPr lang="ko-KR" altLang="en-US" dirty="0"/>
              <a:t> </a:t>
            </a:r>
            <a:r>
              <a:rPr lang="ko-KR" altLang="en-US" dirty="0" err="1"/>
              <a:t>estimated</a:t>
            </a:r>
            <a:r>
              <a:rPr lang="ko-KR" altLang="en-US" dirty="0"/>
              <a:t> </a:t>
            </a:r>
            <a:r>
              <a:rPr lang="ko-KR" altLang="en-US" dirty="0" err="1"/>
              <a:t>distance</a:t>
            </a:r>
            <a:r>
              <a:rPr lang="ko-KR" altLang="en-US" dirty="0"/>
              <a:t> </a:t>
            </a:r>
            <a:r>
              <a:rPr lang="ko-KR" altLang="en-US" dirty="0" err="1"/>
              <a:t>value</a:t>
            </a:r>
            <a:r>
              <a:rPr lang="ko-KR" altLang="en-US" dirty="0"/>
              <a:t> ^</a:t>
            </a:r>
            <a:r>
              <a:rPr lang="ko-KR" altLang="en-US" dirty="0" err="1"/>
              <a:t>z</a:t>
            </a:r>
            <a:r>
              <a:rPr lang="ko-KR" altLang="en-US" dirty="0"/>
              <a:t>. </a:t>
            </a:r>
            <a:r>
              <a:rPr lang="ko-KR" altLang="en-US" dirty="0" err="1"/>
              <a:t>Given</a:t>
            </a:r>
            <a:r>
              <a:rPr lang="ko-KR" altLang="en-US" dirty="0"/>
              <a:t> </a:t>
            </a:r>
            <a:r>
              <a:rPr lang="ko-KR" altLang="en-US" dirty="0" err="1"/>
              <a:t>the</a:t>
            </a:r>
            <a:r>
              <a:rPr lang="ko-KR" altLang="en-US" dirty="0"/>
              <a:t> </a:t>
            </a:r>
            <a:r>
              <a:rPr lang="ko-KR" altLang="en-US" dirty="0" err="1"/>
              <a:t>availability</a:t>
            </a:r>
            <a:r>
              <a:rPr lang="ko-KR" altLang="en-US" dirty="0"/>
              <a:t> of </a:t>
            </a:r>
            <a:r>
              <a:rPr lang="ko-KR" altLang="en-US" dirty="0" err="1"/>
              <a:t>distance</a:t>
            </a:r>
            <a:r>
              <a:rPr lang="ko-KR" altLang="en-US" dirty="0"/>
              <a:t> </a:t>
            </a:r>
            <a:r>
              <a:rPr lang="ko-KR" altLang="en-US" dirty="0" err="1"/>
              <a:t>values</a:t>
            </a:r>
            <a:r>
              <a:rPr lang="ko-KR" altLang="en-US" dirty="0"/>
              <a:t>, </a:t>
            </a:r>
            <a:r>
              <a:rPr lang="ko-KR" altLang="en-US" dirty="0" err="1"/>
              <a:t>we</a:t>
            </a:r>
            <a:r>
              <a:rPr lang="ko-KR" altLang="en-US" dirty="0"/>
              <a:t> </a:t>
            </a:r>
            <a:r>
              <a:rPr lang="ko-KR" altLang="en-US" dirty="0" err="1"/>
              <a:t>can</a:t>
            </a:r>
            <a:r>
              <a:rPr lang="ko-KR" altLang="en-US" dirty="0"/>
              <a:t> </a:t>
            </a:r>
            <a:r>
              <a:rPr lang="ko-KR" altLang="en-US" dirty="0" err="1"/>
              <a:t>easily</a:t>
            </a:r>
            <a:r>
              <a:rPr lang="ko-KR" altLang="en-US" dirty="0"/>
              <a:t> </a:t>
            </a:r>
            <a:r>
              <a:rPr lang="ko-KR" altLang="en-US" dirty="0" err="1"/>
              <a:t>convert</a:t>
            </a:r>
            <a:r>
              <a:rPr lang="ko-KR" altLang="en-US" dirty="0"/>
              <a:t> </a:t>
            </a:r>
            <a:r>
              <a:rPr lang="ko-KR" altLang="en-US" dirty="0" err="1"/>
              <a:t>each</a:t>
            </a:r>
            <a:r>
              <a:rPr lang="ko-KR" altLang="en-US" dirty="0"/>
              <a:t> 2-D </a:t>
            </a:r>
            <a:r>
              <a:rPr lang="ko-KR" altLang="en-US" dirty="0" err="1"/>
              <a:t>point</a:t>
            </a:r>
            <a:r>
              <a:rPr lang="ko-KR" altLang="en-US" dirty="0"/>
              <a:t> </a:t>
            </a:r>
            <a:r>
              <a:rPr lang="ko-KR" altLang="en-US" dirty="0" err="1"/>
              <a:t>in</a:t>
            </a:r>
            <a:r>
              <a:rPr lang="ko-KR" altLang="en-US" dirty="0"/>
              <a:t> </a:t>
            </a:r>
            <a:r>
              <a:rPr lang="ko-KR" altLang="en-US" dirty="0" err="1"/>
              <a:t>the</a:t>
            </a:r>
            <a:r>
              <a:rPr lang="ko-KR" altLang="en-US" dirty="0"/>
              <a:t> </a:t>
            </a:r>
            <a:r>
              <a:rPr lang="ko-KR" altLang="en-US" dirty="0" err="1"/>
              <a:t>depth</a:t>
            </a:r>
            <a:r>
              <a:rPr lang="ko-KR" altLang="en-US" dirty="0"/>
              <a:t> </a:t>
            </a:r>
            <a:r>
              <a:rPr lang="ko-KR" altLang="en-US" dirty="0" err="1"/>
              <a:t>frame</a:t>
            </a:r>
            <a:r>
              <a:rPr lang="ko-KR" altLang="en-US" dirty="0"/>
              <a:t> </a:t>
            </a:r>
            <a:r>
              <a:rPr lang="ko-KR" altLang="en-US" dirty="0" err="1"/>
              <a:t>into</a:t>
            </a:r>
            <a:r>
              <a:rPr lang="ko-KR" altLang="en-US" dirty="0"/>
              <a:t> </a:t>
            </a:r>
            <a:r>
              <a:rPr lang="ko-KR" altLang="en-US" dirty="0" err="1"/>
              <a:t>a</a:t>
            </a:r>
            <a:r>
              <a:rPr lang="ko-KR" altLang="en-US" dirty="0"/>
              <a:t> 3-D </a:t>
            </a:r>
            <a:r>
              <a:rPr lang="ko-KR" altLang="en-US" dirty="0" err="1"/>
              <a:t>point</a:t>
            </a:r>
            <a:r>
              <a:rPr lang="ko-KR" altLang="en-US" dirty="0"/>
              <a:t> </a:t>
            </a:r>
            <a:r>
              <a:rPr lang="ko-KR" altLang="en-US" dirty="0" err="1"/>
              <a:t>in</a:t>
            </a:r>
            <a:r>
              <a:rPr lang="ko-KR" altLang="en-US" dirty="0"/>
              <a:t> </a:t>
            </a:r>
            <a:r>
              <a:rPr lang="ko-KR" altLang="en-US" dirty="0" err="1"/>
              <a:t>the</a:t>
            </a:r>
            <a:r>
              <a:rPr lang="ko-KR" altLang="en-US" dirty="0"/>
              <a:t> </a:t>
            </a:r>
            <a:r>
              <a:rPr lang="ko-KR" altLang="en-US" dirty="0" err="1"/>
              <a:t>real</a:t>
            </a:r>
            <a:r>
              <a:rPr lang="ko-KR" altLang="en-US" dirty="0"/>
              <a:t> </a:t>
            </a:r>
            <a:r>
              <a:rPr lang="ko-KR" altLang="en-US" dirty="0" err="1"/>
              <a:t>world</a:t>
            </a:r>
            <a:r>
              <a:rPr lang="ko-KR" altLang="en-US" dirty="0"/>
              <a:t>, </a:t>
            </a:r>
            <a:r>
              <a:rPr lang="ko-KR" altLang="en-US" dirty="0" err="1"/>
              <a:t>with</a:t>
            </a:r>
            <a:r>
              <a:rPr lang="ko-KR" altLang="en-US" dirty="0"/>
              <a:t> </a:t>
            </a:r>
            <a:r>
              <a:rPr lang="ko-KR" altLang="en-US" dirty="0" err="1"/>
              <a:t>the</a:t>
            </a:r>
            <a:r>
              <a:rPr lang="ko-KR" altLang="en-US" dirty="0"/>
              <a:t> 3-D </a:t>
            </a:r>
            <a:r>
              <a:rPr lang="ko-KR" altLang="en-US" dirty="0" err="1"/>
              <a:t>coordinate</a:t>
            </a:r>
            <a:r>
              <a:rPr lang="ko-KR" altLang="en-US" dirty="0"/>
              <a:t> </a:t>
            </a:r>
            <a:r>
              <a:rPr lang="ko-KR" altLang="en-US" dirty="0" err="1"/>
              <a:t>system</a:t>
            </a:r>
            <a:r>
              <a:rPr lang="ko-KR" altLang="en-US" dirty="0"/>
              <a:t> </a:t>
            </a:r>
            <a:r>
              <a:rPr lang="ko-KR" altLang="en-US" dirty="0" err="1"/>
              <a:t>originating</a:t>
            </a:r>
            <a:r>
              <a:rPr lang="ko-KR" altLang="en-US" dirty="0"/>
              <a:t> </a:t>
            </a:r>
            <a:r>
              <a:rPr lang="ko-KR" altLang="en-US" dirty="0" err="1"/>
              <a:t>from</a:t>
            </a:r>
            <a:r>
              <a:rPr lang="ko-KR" altLang="en-US" dirty="0"/>
              <a:t> </a:t>
            </a:r>
            <a:r>
              <a:rPr lang="ko-KR" altLang="en-US" dirty="0" err="1"/>
              <a:t>the</a:t>
            </a:r>
            <a:r>
              <a:rPr lang="ko-KR" altLang="en-US" dirty="0"/>
              <a:t> IR-</a:t>
            </a:r>
            <a:r>
              <a:rPr lang="ko-KR" altLang="en-US" dirty="0" err="1"/>
              <a:t>receiver</a:t>
            </a:r>
            <a:r>
              <a:rPr lang="ko-KR" altLang="en-US" dirty="0"/>
              <a:t>. </a:t>
            </a:r>
          </a:p>
          <a:p>
            <a:endParaRPr lang="ko-KR" altLang="en-US" dirty="0"/>
          </a:p>
        </p:txBody>
      </p:sp>
      <p:sp>
        <p:nvSpPr>
          <p:cNvPr id="4" name="슬라이드 번호 개체 틀 3"/>
          <p:cNvSpPr>
            <a:spLocks noGrp="1"/>
          </p:cNvSpPr>
          <p:nvPr>
            <p:ph type="sldNum" sz="quarter" idx="5"/>
          </p:nvPr>
        </p:nvSpPr>
        <p:spPr/>
        <p:txBody>
          <a:bodyPr/>
          <a:lstStyle/>
          <a:p>
            <a:fld id="{539A0A48-EDB1-4AFE-B1B7-10CE2A416496}" type="slidenum">
              <a:rPr lang="en-GB" smtClean="0"/>
              <a:t>6</a:t>
            </a:fld>
            <a:endParaRPr lang="en-GB"/>
          </a:p>
        </p:txBody>
      </p:sp>
    </p:spTree>
    <p:extLst>
      <p:ext uri="{BB962C8B-B14F-4D97-AF65-F5344CB8AC3E}">
        <p14:creationId xmlns:p14="http://schemas.microsoft.com/office/powerpoint/2010/main" val="67207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kern="700" dirty="0">
                <a:latin typeface="Times New Roman" panose="02020603050405020304" pitchFamily="18" charset="0"/>
                <a:ea typeface="MS Mincho" panose="02020609040205080304" pitchFamily="49" charset="-128"/>
              </a:rPr>
              <a:t>The first step deploys a Region-of-Interest (ROI) processing procedure, only extracting those parts from the depth frames of the RGB-D camera that are necessary for performing box dimension measurement, making it possible to significantly reduce the computational complexity.</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539A0A48-EDB1-4AFE-B1B7-10CE2A416496}" type="slidenum">
              <a:rPr lang="en-GB" smtClean="0"/>
              <a:t>7</a:t>
            </a:fld>
            <a:endParaRPr lang="en-GB"/>
          </a:p>
        </p:txBody>
      </p:sp>
    </p:spTree>
    <p:extLst>
      <p:ext uri="{BB962C8B-B14F-4D97-AF65-F5344CB8AC3E}">
        <p14:creationId xmlns:p14="http://schemas.microsoft.com/office/powerpoint/2010/main" val="230259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kern="700" dirty="0">
                    <a:latin typeface="Times New Roman" panose="02020603050405020304" pitchFamily="18" charset="0"/>
                    <a:ea typeface="+mn-ea"/>
                  </a:rPr>
                  <a:t>A point </a:t>
                </a:r>
                <a14:m>
                  <m:oMath xmlns:m="http://schemas.openxmlformats.org/officeDocument/2006/math">
                    <m:r>
                      <m:rPr>
                        <m:sty m:val="p"/>
                      </m:rPr>
                      <a:rPr lang="en-US" altLang="ko-KR" sz="1200" kern="700">
                        <a:effectLst/>
                        <a:latin typeface="Cambria Math" panose="02040503050406030204" pitchFamily="18" charset="0"/>
                        <a:ea typeface="+mn-ea"/>
                      </a:rPr>
                      <m:t>p</m:t>
                    </m:r>
                    <m:d>
                      <m:dPr>
                        <m:ctrlPr>
                          <a:rPr lang="ko-KR" altLang="ko-KR" sz="1200" i="1" kern="700">
                            <a:effectLst/>
                            <a:latin typeface="Cambria Math" panose="02040503050406030204" pitchFamily="18" charset="0"/>
                            <a:ea typeface="Cambria Math" panose="02040503050406030204" pitchFamily="18" charset="0"/>
                          </a:rPr>
                        </m:ctrlPr>
                      </m:dPr>
                      <m:e>
                        <m:r>
                          <m:rPr>
                            <m:sty m:val="p"/>
                          </m:rPr>
                          <a:rPr lang="en-US" altLang="ko-KR" sz="1200" kern="700">
                            <a:effectLst/>
                            <a:latin typeface="Cambria Math" panose="02040503050406030204" pitchFamily="18" charset="0"/>
                            <a:ea typeface="+mn-ea"/>
                          </a:rPr>
                          <m:t>u</m:t>
                        </m:r>
                        <m:r>
                          <a:rPr lang="en-US" altLang="ko-KR" sz="1200" kern="700">
                            <a:effectLst/>
                            <a:latin typeface="Cambria Math" panose="02040503050406030204" pitchFamily="18" charset="0"/>
                            <a:ea typeface="+mn-ea"/>
                          </a:rPr>
                          <m:t>,</m:t>
                        </m:r>
                        <m:r>
                          <m:rPr>
                            <m:sty m:val="p"/>
                          </m:rPr>
                          <a:rPr lang="en-US" altLang="ko-KR" sz="1200" kern="700">
                            <a:effectLst/>
                            <a:latin typeface="Cambria Math" panose="02040503050406030204" pitchFamily="18" charset="0"/>
                            <a:ea typeface="+mn-ea"/>
                          </a:rPr>
                          <m:t>v</m:t>
                        </m:r>
                      </m:e>
                    </m:d>
                    <m:r>
                      <a:rPr lang="en-US" altLang="ko-KR" sz="1200" kern="700">
                        <a:effectLst/>
                        <a:latin typeface="Cambria Math" panose="02040503050406030204" pitchFamily="18" charset="0"/>
                        <a:ea typeface="+mn-ea"/>
                      </a:rPr>
                      <m:t>∈</m:t>
                    </m:r>
                    <m:r>
                      <m:rPr>
                        <m:sty m:val="p"/>
                      </m:rPr>
                      <a:rPr lang="en-US" altLang="ko-KR" sz="1200" kern="700">
                        <a:effectLst/>
                        <a:latin typeface="Cambria Math" panose="02040503050406030204" pitchFamily="18" charset="0"/>
                        <a:ea typeface="+mn-ea"/>
                      </a:rPr>
                      <m:t>ROI</m:t>
                    </m:r>
                  </m:oMath>
                </a14:m>
                <a:r>
                  <a:rPr lang="en-US" altLang="ko-KR" sz="1200" kern="700" dirty="0">
                    <a:effectLst/>
                    <a:latin typeface="Times New Roman" panose="02020603050405020304" pitchFamily="18" charset="0"/>
                    <a:ea typeface="+mn-ea"/>
                  </a:rPr>
                  <a:t>, located on the conveyor surface, is stable at first. This means that the distance between the ROI point </a:t>
                </a:r>
                <a14:m>
                  <m:oMath xmlns:m="http://schemas.openxmlformats.org/officeDocument/2006/math">
                    <m:sSub>
                      <m:sSubPr>
                        <m:ctrlPr>
                          <a:rPr lang="ko-KR" altLang="ko-KR" sz="1200" i="1" kern="700">
                            <a:effectLst/>
                            <a:latin typeface="Cambria Math" panose="02040503050406030204" pitchFamily="18" charset="0"/>
                            <a:ea typeface="Cambria Math" panose="02040503050406030204" pitchFamily="18" charset="0"/>
                          </a:rPr>
                        </m:ctrlPr>
                      </m:sSubPr>
                      <m:e>
                        <m:r>
                          <a:rPr lang="en-US" altLang="ko-KR" sz="1200" i="1" kern="700">
                            <a:effectLst/>
                            <a:latin typeface="Cambria Math" panose="02040503050406030204" pitchFamily="18" charset="0"/>
                            <a:ea typeface="+mn-ea"/>
                          </a:rPr>
                          <m:t>𝑝</m:t>
                        </m:r>
                      </m:e>
                      <m:sub>
                        <m:r>
                          <a:rPr lang="en-US" altLang="ko-KR" sz="1200" i="1" kern="700">
                            <a:effectLst/>
                            <a:latin typeface="Cambria Math" panose="02040503050406030204" pitchFamily="18" charset="0"/>
                            <a:ea typeface="+mn-ea"/>
                          </a:rPr>
                          <m:t>𝑡</m:t>
                        </m:r>
                      </m:sub>
                    </m:sSub>
                    <m:r>
                      <a:rPr lang="en-US" altLang="ko-KR" sz="1200" i="1" kern="700">
                        <a:effectLst/>
                        <a:latin typeface="Cambria Math" panose="02040503050406030204" pitchFamily="18" charset="0"/>
                        <a:ea typeface="+mn-ea"/>
                      </a:rPr>
                      <m:t>(</m:t>
                    </m:r>
                    <m:r>
                      <a:rPr lang="en-US" altLang="ko-KR" sz="1200" i="1" kern="700">
                        <a:effectLst/>
                        <a:latin typeface="Cambria Math" panose="02040503050406030204" pitchFamily="18" charset="0"/>
                        <a:ea typeface="+mn-ea"/>
                      </a:rPr>
                      <m:t>𝑢</m:t>
                    </m:r>
                    <m:r>
                      <a:rPr lang="en-US" altLang="ko-KR" sz="1200" i="1" kern="700">
                        <a:effectLst/>
                        <a:latin typeface="Cambria Math" panose="02040503050406030204" pitchFamily="18" charset="0"/>
                        <a:ea typeface="+mn-ea"/>
                      </a:rPr>
                      <m:t>, </m:t>
                    </m:r>
                    <m:r>
                      <a:rPr lang="en-US" altLang="ko-KR" sz="1200" i="1" kern="700">
                        <a:effectLst/>
                        <a:latin typeface="Cambria Math" panose="02040503050406030204" pitchFamily="18" charset="0"/>
                        <a:ea typeface="+mn-ea"/>
                      </a:rPr>
                      <m:t>𝑣</m:t>
                    </m:r>
                    <m:r>
                      <a:rPr lang="en-US" altLang="ko-KR" sz="1200" i="1" kern="700">
                        <a:effectLst/>
                        <a:latin typeface="Cambria Math" panose="02040503050406030204" pitchFamily="18" charset="0"/>
                        <a:ea typeface="+mn-ea"/>
                      </a:rPr>
                      <m:t>)</m:t>
                    </m:r>
                  </m:oMath>
                </a14:m>
                <a:r>
                  <a:rPr lang="en-US" altLang="ko-KR" sz="1200" kern="700" dirty="0">
                    <a:effectLst/>
                    <a:latin typeface="Times New Roman" panose="02020603050405020304" pitchFamily="18" charset="0"/>
                    <a:ea typeface="+mn-ea"/>
                  </a:rPr>
                  <a:t> in the current depth frame </a:t>
                </a:r>
                <a:r>
                  <a:rPr lang="en-US" altLang="ko-KR" sz="1200" i="1" kern="700" dirty="0">
                    <a:effectLst/>
                    <a:latin typeface="Times New Roman" panose="02020603050405020304" pitchFamily="18" charset="0"/>
                    <a:ea typeface="+mn-ea"/>
                  </a:rPr>
                  <a:t>t</a:t>
                </a:r>
                <a:r>
                  <a:rPr lang="en-US" altLang="ko-KR" sz="1200" kern="700" dirty="0">
                    <a:effectLst/>
                    <a:latin typeface="Times New Roman" panose="02020603050405020304" pitchFamily="18" charset="0"/>
                    <a:ea typeface="+mn-ea"/>
                  </a:rPr>
                  <a:t> and the same ROI point </a:t>
                </a:r>
                <a14:m>
                  <m:oMath xmlns:m="http://schemas.openxmlformats.org/officeDocument/2006/math">
                    <m:sSub>
                      <m:sSubPr>
                        <m:ctrlPr>
                          <a:rPr lang="ko-KR" altLang="ko-KR" sz="1200" i="1" kern="700">
                            <a:effectLst/>
                            <a:latin typeface="Cambria Math" panose="02040503050406030204" pitchFamily="18" charset="0"/>
                            <a:ea typeface="Cambria Math" panose="02040503050406030204" pitchFamily="18" charset="0"/>
                          </a:rPr>
                        </m:ctrlPr>
                      </m:sSubPr>
                      <m:e>
                        <m:r>
                          <a:rPr lang="en-US" altLang="ko-KR" sz="1200" i="1" kern="700">
                            <a:effectLst/>
                            <a:latin typeface="Cambria Math" panose="02040503050406030204" pitchFamily="18" charset="0"/>
                            <a:ea typeface="+mn-ea"/>
                          </a:rPr>
                          <m:t>𝑝</m:t>
                        </m:r>
                      </m:e>
                      <m:sub>
                        <m:r>
                          <a:rPr lang="en-US" altLang="ko-KR" sz="1200" i="1" kern="700">
                            <a:effectLst/>
                            <a:latin typeface="Cambria Math" panose="02040503050406030204" pitchFamily="18" charset="0"/>
                            <a:ea typeface="+mn-ea"/>
                          </a:rPr>
                          <m:t>𝑡</m:t>
                        </m:r>
                        <m:r>
                          <a:rPr lang="en-US" altLang="ko-KR" sz="1200" i="1" kern="700">
                            <a:effectLst/>
                            <a:latin typeface="Cambria Math" panose="02040503050406030204" pitchFamily="18" charset="0"/>
                            <a:ea typeface="+mn-ea"/>
                          </a:rPr>
                          <m:t>+1</m:t>
                        </m:r>
                      </m:sub>
                    </m:sSub>
                    <m:r>
                      <a:rPr lang="en-US" altLang="ko-KR" sz="1200" i="1" kern="700">
                        <a:effectLst/>
                        <a:latin typeface="Cambria Math" panose="02040503050406030204" pitchFamily="18" charset="0"/>
                        <a:ea typeface="+mn-ea"/>
                      </a:rPr>
                      <m:t>(</m:t>
                    </m:r>
                    <m:r>
                      <a:rPr lang="en-US" altLang="ko-KR" sz="1200" i="1" kern="700">
                        <a:effectLst/>
                        <a:latin typeface="Cambria Math" panose="02040503050406030204" pitchFamily="18" charset="0"/>
                        <a:ea typeface="+mn-ea"/>
                      </a:rPr>
                      <m:t>𝑢</m:t>
                    </m:r>
                    <m:r>
                      <a:rPr lang="en-US" altLang="ko-KR" sz="1200" i="1" kern="700">
                        <a:effectLst/>
                        <a:latin typeface="Cambria Math" panose="02040503050406030204" pitchFamily="18" charset="0"/>
                        <a:ea typeface="+mn-ea"/>
                      </a:rPr>
                      <m:t>, </m:t>
                    </m:r>
                    <m:r>
                      <a:rPr lang="en-US" altLang="ko-KR" sz="1200" i="1" kern="700">
                        <a:effectLst/>
                        <a:latin typeface="Cambria Math" panose="02040503050406030204" pitchFamily="18" charset="0"/>
                        <a:ea typeface="+mn-ea"/>
                      </a:rPr>
                      <m:t>𝑣</m:t>
                    </m:r>
                    <m:r>
                      <a:rPr lang="en-US" altLang="ko-KR" sz="1200" i="1" kern="700">
                        <a:effectLst/>
                        <a:latin typeface="Cambria Math" panose="02040503050406030204" pitchFamily="18" charset="0"/>
                        <a:ea typeface="+mn-ea"/>
                      </a:rPr>
                      <m:t>)</m:t>
                    </m:r>
                  </m:oMath>
                </a14:m>
                <a:r>
                  <a:rPr lang="en-US" altLang="ko-KR" sz="1200" kern="700" dirty="0">
                    <a:effectLst/>
                    <a:latin typeface="Times New Roman" panose="02020603050405020304" pitchFamily="18" charset="0"/>
                    <a:ea typeface="+mn-ea"/>
                  </a:rPr>
                  <a:t> in the next depth frame </a:t>
                </a:r>
                <a14:m>
                  <m:oMath xmlns:m="http://schemas.openxmlformats.org/officeDocument/2006/math">
                    <m:r>
                      <a:rPr lang="en-US" altLang="ko-KR" sz="1200" i="1" kern="700">
                        <a:effectLst/>
                        <a:latin typeface="Cambria Math" panose="02040503050406030204" pitchFamily="18" charset="0"/>
                        <a:ea typeface="+mn-ea"/>
                      </a:rPr>
                      <m:t>𝑡</m:t>
                    </m:r>
                    <m:r>
                      <a:rPr lang="en-US" altLang="ko-KR" sz="1200" i="1" kern="700">
                        <a:effectLst/>
                        <a:latin typeface="Cambria Math" panose="02040503050406030204" pitchFamily="18" charset="0"/>
                        <a:ea typeface="+mn-ea"/>
                      </a:rPr>
                      <m:t>+1</m:t>
                    </m:r>
                  </m:oMath>
                </a14:m>
                <a:r>
                  <a:rPr lang="en-US" altLang="ko-KR" sz="1200" kern="700" dirty="0">
                    <a:effectLst/>
                    <a:latin typeface="Times New Roman" panose="02020603050405020304" pitchFamily="18" charset="0"/>
                    <a:ea typeface="+mn-ea"/>
                  </a:rPr>
                  <a:t> is smaller than </a:t>
                </a:r>
                <a14:m>
                  <m:oMath xmlns:m="http://schemas.openxmlformats.org/officeDocument/2006/math">
                    <m:sSub>
                      <m:sSubPr>
                        <m:ctrlPr>
                          <a:rPr lang="ko-KR" altLang="ko-KR" sz="1200" i="1" kern="700">
                            <a:effectLst/>
                            <a:latin typeface="Cambria Math" panose="02040503050406030204" pitchFamily="18" charset="0"/>
                            <a:ea typeface="Cambria Math" panose="02040503050406030204" pitchFamily="18" charset="0"/>
                          </a:rPr>
                        </m:ctrlPr>
                      </m:sSubPr>
                      <m:e>
                        <m:r>
                          <a:rPr lang="en-US" altLang="ko-KR" sz="1200" i="1" kern="700">
                            <a:effectLst/>
                            <a:latin typeface="Cambria Math" panose="02040503050406030204" pitchFamily="18" charset="0"/>
                            <a:ea typeface="+mn-ea"/>
                          </a:rPr>
                          <m:t>𝜖</m:t>
                        </m:r>
                      </m:e>
                      <m:sub>
                        <m:r>
                          <a:rPr lang="en-US" altLang="ko-KR" sz="1200" i="1" kern="700">
                            <a:effectLst/>
                            <a:latin typeface="Cambria Math" panose="02040503050406030204" pitchFamily="18" charset="0"/>
                            <a:ea typeface="+mn-ea"/>
                          </a:rPr>
                          <m:t>𝑑</m:t>
                        </m:r>
                      </m:sub>
                    </m:sSub>
                  </m:oMath>
                </a14:m>
                <a:r>
                  <a:rPr lang="en-US" altLang="ko-KR" sz="1200" i="1" kern="700" dirty="0">
                    <a:effectLst/>
                    <a:latin typeface="Times New Roman" panose="02020603050405020304" pitchFamily="18" charset="0"/>
                    <a:ea typeface="+mn-ea"/>
                  </a:rPr>
                  <a:t>.</a:t>
                </a:r>
                <a:r>
                  <a:rPr lang="en-US" altLang="ko-KR" sz="1200" kern="700" dirty="0">
                    <a:effectLst/>
                    <a:latin typeface="Times New Roman" panose="02020603050405020304" pitchFamily="18" charset="0"/>
                    <a:ea typeface="+mn-ea"/>
                  </a:rPr>
                  <a:t> The threshold </a:t>
                </a:r>
                <a14:m>
                  <m:oMath xmlns:m="http://schemas.openxmlformats.org/officeDocument/2006/math">
                    <m:sSub>
                      <m:sSubPr>
                        <m:ctrlPr>
                          <a:rPr lang="ko-KR" altLang="ko-KR" sz="1200" i="1" kern="700">
                            <a:effectLst/>
                            <a:latin typeface="Cambria Math" panose="02040503050406030204" pitchFamily="18" charset="0"/>
                            <a:ea typeface="Cambria Math" panose="02040503050406030204" pitchFamily="18" charset="0"/>
                          </a:rPr>
                        </m:ctrlPr>
                      </m:sSubPr>
                      <m:e>
                        <m:r>
                          <m:rPr>
                            <m:sty m:val="p"/>
                          </m:rPr>
                          <a:rPr lang="en-US" altLang="ko-KR" sz="1200" kern="700">
                            <a:effectLst/>
                            <a:latin typeface="Cambria Math" panose="02040503050406030204" pitchFamily="18" charset="0"/>
                            <a:ea typeface="+mn-ea"/>
                          </a:rPr>
                          <m:t>ϵ</m:t>
                        </m:r>
                      </m:e>
                      <m:sub>
                        <m:r>
                          <m:rPr>
                            <m:sty m:val="p"/>
                          </m:rPr>
                          <a:rPr lang="en-US" altLang="ko-KR" sz="1200" kern="700">
                            <a:effectLst/>
                            <a:latin typeface="Cambria Math" panose="02040503050406030204" pitchFamily="18" charset="0"/>
                            <a:ea typeface="+mn-ea"/>
                          </a:rPr>
                          <m:t>d</m:t>
                        </m:r>
                      </m:sub>
                    </m:sSub>
                  </m:oMath>
                </a14:m>
                <a:r>
                  <a:rPr lang="en-US" altLang="ko-KR" sz="1200" kern="700" dirty="0">
                    <a:effectLst/>
                    <a:latin typeface="Times New Roman" panose="02020603050405020304" pitchFamily="18" charset="0"/>
                    <a:ea typeface="+mn-ea"/>
                  </a:rPr>
                  <a:t> is used to determine whether an object is present or absent on the conveyor surface below the RGB-D camera. If an object passes through the ROI, some of the points in the ROI will have a distance difference that is greater than </a:t>
                </a:r>
                <a14:m>
                  <m:oMath xmlns:m="http://schemas.openxmlformats.org/officeDocument/2006/math">
                    <m:sSub>
                      <m:sSubPr>
                        <m:ctrlPr>
                          <a:rPr lang="ko-KR" altLang="ko-KR" sz="1200" i="1" kern="700">
                            <a:effectLst/>
                            <a:latin typeface="Cambria Math" panose="02040503050406030204" pitchFamily="18" charset="0"/>
                            <a:ea typeface="Cambria Math" panose="02040503050406030204" pitchFamily="18" charset="0"/>
                          </a:rPr>
                        </m:ctrlPr>
                      </m:sSubPr>
                      <m:e>
                        <m:r>
                          <a:rPr lang="en-US" altLang="ko-KR" sz="1200" i="1" kern="700">
                            <a:effectLst/>
                            <a:latin typeface="Cambria Math" panose="02040503050406030204" pitchFamily="18" charset="0"/>
                            <a:ea typeface="+mn-ea"/>
                          </a:rPr>
                          <m:t>𝜖</m:t>
                        </m:r>
                      </m:e>
                      <m:sub>
                        <m:r>
                          <a:rPr lang="en-US" altLang="ko-KR" sz="1200" i="1" kern="700">
                            <a:effectLst/>
                            <a:latin typeface="Cambria Math" panose="02040503050406030204" pitchFamily="18" charset="0"/>
                            <a:ea typeface="+mn-ea"/>
                          </a:rPr>
                          <m:t>𝑑</m:t>
                        </m:r>
                      </m:sub>
                    </m:sSub>
                  </m:oMath>
                </a14:m>
                <a:r>
                  <a:rPr lang="en-US" altLang="ko-KR" sz="1200" kern="700" dirty="0">
                    <a:effectLst/>
                    <a:latin typeface="Times New Roman" panose="02020603050405020304" pitchFamily="18" charset="0"/>
                    <a:ea typeface="+mn-ea"/>
                  </a:rPr>
                  <a:t>. We say that these points are in an </a:t>
                </a:r>
                <a:r>
                  <a:rPr lang="en-US" altLang="ko-KR" sz="1200" i="1" kern="700" dirty="0">
                    <a:effectLst/>
                    <a:latin typeface="Times New Roman" panose="02020603050405020304" pitchFamily="18" charset="0"/>
                    <a:ea typeface="+mn-ea"/>
                  </a:rPr>
                  <a:t>excited state</a:t>
                </a:r>
                <a:r>
                  <a:rPr lang="en-US" altLang="ko-KR" sz="1200" kern="700" dirty="0">
                    <a:effectLst/>
                    <a:latin typeface="Times New Roman" panose="02020603050405020304" pitchFamily="18" charset="0"/>
                    <a:ea typeface="+mn-ea"/>
                  </a:rPr>
                  <a:t>. We subsequently define </a:t>
                </a:r>
                <a14:m>
                  <m:oMath xmlns:m="http://schemas.openxmlformats.org/officeDocument/2006/math">
                    <m:sSub>
                      <m:sSubPr>
                        <m:ctrlPr>
                          <a:rPr lang="ko-KR" altLang="ko-KR" sz="1200" i="1" kern="700">
                            <a:effectLst/>
                            <a:latin typeface="Cambria Math" panose="02040503050406030204" pitchFamily="18" charset="0"/>
                            <a:ea typeface="Cambria Math" panose="02040503050406030204" pitchFamily="18" charset="0"/>
                          </a:rPr>
                        </m:ctrlPr>
                      </m:sSubPr>
                      <m:e>
                        <m:r>
                          <m:rPr>
                            <m:sty m:val="p"/>
                          </m:rPr>
                          <a:rPr lang="en-US" altLang="ko-KR" sz="1200" kern="700">
                            <a:effectLst/>
                            <a:latin typeface="Cambria Math" panose="02040503050406030204" pitchFamily="18" charset="0"/>
                            <a:ea typeface="+mn-ea"/>
                          </a:rPr>
                          <m:t>s</m:t>
                        </m:r>
                      </m:e>
                      <m:sub>
                        <m:r>
                          <m:rPr>
                            <m:sty m:val="p"/>
                          </m:rPr>
                          <a:rPr lang="en-US" altLang="ko-KR" sz="1200" kern="700">
                            <a:effectLst/>
                            <a:latin typeface="Cambria Math" panose="02040503050406030204" pitchFamily="18" charset="0"/>
                            <a:ea typeface="+mn-ea"/>
                          </a:rPr>
                          <m:t>t</m:t>
                        </m:r>
                      </m:sub>
                    </m:sSub>
                  </m:oMath>
                </a14:m>
                <a:r>
                  <a:rPr lang="en-US" altLang="ko-KR" sz="1200" kern="700" dirty="0">
                    <a:effectLst/>
                    <a:latin typeface="Times New Roman" panose="02020603050405020304" pitchFamily="18" charset="0"/>
                    <a:ea typeface="+mn-ea"/>
                  </a:rPr>
                  <a:t> as the state of a point at time </a:t>
                </a:r>
                <a14:m>
                  <m:oMath xmlns:m="http://schemas.openxmlformats.org/officeDocument/2006/math">
                    <m:r>
                      <a:rPr lang="en-US" altLang="ko-KR" sz="1200" i="1" kern="700">
                        <a:effectLst/>
                        <a:latin typeface="Cambria Math" panose="02040503050406030204" pitchFamily="18" charset="0"/>
                        <a:ea typeface="+mn-ea"/>
                      </a:rPr>
                      <m:t>𝑡</m:t>
                    </m:r>
                  </m:oMath>
                </a14:m>
                <a:r>
                  <a:rPr lang="en-US" altLang="ko-KR" sz="1200" kern="700" dirty="0">
                    <a:effectLst/>
                    <a:latin typeface="Times New Roman" panose="02020603050405020304" pitchFamily="18" charset="0"/>
                    <a:ea typeface="+mn-ea"/>
                  </a:rPr>
                  <a:t>:</a:t>
                </a:r>
                <a:endParaRPr lang="ko-KR" altLang="ko-KR" sz="1200" kern="700" dirty="0">
                  <a:effectLst/>
                  <a:latin typeface="Times New Roman" panose="02020603050405020304" pitchFamily="18" charset="0"/>
                  <a:ea typeface="MS Mincho" panose="02020609040205080304" pitchFamily="49" charset="-128"/>
                </a:endParaRPr>
              </a:p>
              <a:p>
                <a:endParaRPr lang="ko-KR" altLang="en-US" dirty="0"/>
              </a:p>
            </p:txBody>
          </p:sp>
        </mc:Choice>
        <mc:Fallback xmlns="">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kern="700" dirty="0">
                    <a:latin typeface="Times New Roman" panose="02020603050405020304" pitchFamily="18" charset="0"/>
                    <a:ea typeface="+mn-ea"/>
                  </a:rPr>
                  <a:t>A point </a:t>
                </a:r>
                <a:r>
                  <a:rPr lang="en-US" altLang="ko-KR" sz="1200" i="0" kern="700">
                    <a:effectLst/>
                    <a:latin typeface="Cambria Math" panose="02040503050406030204" pitchFamily="18" charset="0"/>
                    <a:ea typeface="+mn-ea"/>
                  </a:rPr>
                  <a:t>p</a:t>
                </a:r>
                <a:r>
                  <a:rPr lang="ko-KR" altLang="ko-KR" sz="1200" i="0" kern="700">
                    <a:effectLst/>
                    <a:latin typeface="Cambria Math" panose="02040503050406030204" pitchFamily="18" charset="0"/>
                  </a:rPr>
                  <a:t>(</a:t>
                </a:r>
                <a:r>
                  <a:rPr lang="en-US" altLang="ko-KR" sz="1200" i="0" kern="700">
                    <a:effectLst/>
                    <a:latin typeface="Cambria Math" panose="02040503050406030204" pitchFamily="18" charset="0"/>
                    <a:ea typeface="+mn-ea"/>
                  </a:rPr>
                  <a:t>u,v)∈ROI</a:t>
                </a:r>
                <a:r>
                  <a:rPr lang="en-US" altLang="ko-KR" sz="1200" kern="700" dirty="0">
                    <a:effectLst/>
                    <a:latin typeface="Times New Roman" panose="02020603050405020304" pitchFamily="18" charset="0"/>
                    <a:ea typeface="+mn-ea"/>
                  </a:rPr>
                  <a:t>, located on the conveyor surface, is stable at first. This means that the distance between the ROI point </a:t>
                </a:r>
                <a:r>
                  <a:rPr lang="en-US" altLang="ko-KR" sz="1200" i="0" kern="700">
                    <a:effectLst/>
                    <a:latin typeface="Cambria Math" panose="02040503050406030204" pitchFamily="18" charset="0"/>
                    <a:ea typeface="+mn-ea"/>
                  </a:rPr>
                  <a:t>𝑝</a:t>
                </a:r>
                <a:r>
                  <a:rPr lang="ko-KR" altLang="ko-KR" sz="1200" i="0" kern="700">
                    <a:effectLst/>
                    <a:latin typeface="Cambria Math" panose="02040503050406030204" pitchFamily="18" charset="0"/>
                    <a:ea typeface="+mn-ea"/>
                  </a:rPr>
                  <a:t>_</a:t>
                </a:r>
                <a:r>
                  <a:rPr lang="en-US" altLang="ko-KR" sz="1200" i="0" kern="700">
                    <a:effectLst/>
                    <a:latin typeface="Cambria Math" panose="02040503050406030204" pitchFamily="18" charset="0"/>
                    <a:ea typeface="+mn-ea"/>
                  </a:rPr>
                  <a:t>𝑡 (𝑢, 𝑣)</a:t>
                </a:r>
                <a:r>
                  <a:rPr lang="en-US" altLang="ko-KR" sz="1200" kern="700" dirty="0">
                    <a:effectLst/>
                    <a:latin typeface="Times New Roman" panose="02020603050405020304" pitchFamily="18" charset="0"/>
                    <a:ea typeface="+mn-ea"/>
                  </a:rPr>
                  <a:t> in the current depth frame </a:t>
                </a:r>
                <a:r>
                  <a:rPr lang="en-US" altLang="ko-KR" sz="1200" i="1" kern="700" dirty="0">
                    <a:effectLst/>
                    <a:latin typeface="Times New Roman" panose="02020603050405020304" pitchFamily="18" charset="0"/>
                    <a:ea typeface="+mn-ea"/>
                  </a:rPr>
                  <a:t>t</a:t>
                </a:r>
                <a:r>
                  <a:rPr lang="en-US" altLang="ko-KR" sz="1200" kern="700" dirty="0">
                    <a:effectLst/>
                    <a:latin typeface="Times New Roman" panose="02020603050405020304" pitchFamily="18" charset="0"/>
                    <a:ea typeface="+mn-ea"/>
                  </a:rPr>
                  <a:t> and the same ROI point </a:t>
                </a:r>
                <a:r>
                  <a:rPr lang="en-US" altLang="ko-KR" sz="1200" i="0" kern="700">
                    <a:effectLst/>
                    <a:latin typeface="Cambria Math" panose="02040503050406030204" pitchFamily="18" charset="0"/>
                    <a:ea typeface="+mn-ea"/>
                  </a:rPr>
                  <a:t>𝑝</a:t>
                </a:r>
                <a:r>
                  <a:rPr lang="ko-KR" altLang="ko-KR" sz="1200" i="0" kern="700">
                    <a:effectLst/>
                    <a:latin typeface="Cambria Math" panose="02040503050406030204" pitchFamily="18" charset="0"/>
                    <a:ea typeface="+mn-ea"/>
                  </a:rPr>
                  <a:t>_(</a:t>
                </a:r>
                <a:r>
                  <a:rPr lang="en-US" altLang="ko-KR" sz="1200" i="0" kern="700">
                    <a:effectLst/>
                    <a:latin typeface="Cambria Math" panose="02040503050406030204" pitchFamily="18" charset="0"/>
                    <a:ea typeface="+mn-ea"/>
                  </a:rPr>
                  <a:t>𝑡+1</a:t>
                </a:r>
                <a:r>
                  <a:rPr lang="ko-KR" altLang="ko-KR" sz="1200" i="0" kern="700">
                    <a:effectLst/>
                    <a:latin typeface="Cambria Math" panose="02040503050406030204" pitchFamily="18" charset="0"/>
                    <a:ea typeface="+mn-ea"/>
                  </a:rPr>
                  <a:t>)</a:t>
                </a:r>
                <a:r>
                  <a:rPr lang="en-US" altLang="ko-KR" sz="1200" i="0" kern="700">
                    <a:effectLst/>
                    <a:latin typeface="Cambria Math" panose="02040503050406030204" pitchFamily="18" charset="0"/>
                    <a:ea typeface="+mn-ea"/>
                  </a:rPr>
                  <a:t> (𝑢, 𝑣)</a:t>
                </a:r>
                <a:r>
                  <a:rPr lang="en-US" altLang="ko-KR" sz="1200" kern="700" dirty="0">
                    <a:effectLst/>
                    <a:latin typeface="Times New Roman" panose="02020603050405020304" pitchFamily="18" charset="0"/>
                    <a:ea typeface="+mn-ea"/>
                  </a:rPr>
                  <a:t> in the next depth frame </a:t>
                </a:r>
                <a:r>
                  <a:rPr lang="en-US" altLang="ko-KR" sz="1200" i="0" kern="700">
                    <a:effectLst/>
                    <a:latin typeface="Cambria Math" panose="02040503050406030204" pitchFamily="18" charset="0"/>
                    <a:ea typeface="+mn-ea"/>
                  </a:rPr>
                  <a:t>𝑡+1</a:t>
                </a:r>
                <a:r>
                  <a:rPr lang="en-US" altLang="ko-KR" sz="1200" kern="700" dirty="0">
                    <a:effectLst/>
                    <a:latin typeface="Times New Roman" panose="02020603050405020304" pitchFamily="18" charset="0"/>
                    <a:ea typeface="+mn-ea"/>
                  </a:rPr>
                  <a:t> is smaller than </a:t>
                </a:r>
                <a:r>
                  <a:rPr lang="en-US" altLang="ko-KR" sz="1200" i="0" kern="700">
                    <a:effectLst/>
                    <a:latin typeface="Cambria Math" panose="02040503050406030204" pitchFamily="18" charset="0"/>
                    <a:ea typeface="+mn-ea"/>
                  </a:rPr>
                  <a:t>𝜖</a:t>
                </a:r>
                <a:r>
                  <a:rPr lang="ko-KR" altLang="ko-KR" sz="1200" i="0" kern="700">
                    <a:effectLst/>
                    <a:latin typeface="Cambria Math" panose="02040503050406030204" pitchFamily="18" charset="0"/>
                    <a:ea typeface="+mn-ea"/>
                  </a:rPr>
                  <a:t>_</a:t>
                </a:r>
                <a:r>
                  <a:rPr lang="en-US" altLang="ko-KR" sz="1200" i="0" kern="700">
                    <a:effectLst/>
                    <a:latin typeface="Cambria Math" panose="02040503050406030204" pitchFamily="18" charset="0"/>
                    <a:ea typeface="+mn-ea"/>
                  </a:rPr>
                  <a:t>𝑑</a:t>
                </a:r>
                <a:r>
                  <a:rPr lang="en-US" altLang="ko-KR" sz="1200" i="1" kern="700" dirty="0">
                    <a:effectLst/>
                    <a:latin typeface="Times New Roman" panose="02020603050405020304" pitchFamily="18" charset="0"/>
                    <a:ea typeface="+mn-ea"/>
                  </a:rPr>
                  <a:t>.</a:t>
                </a:r>
                <a:r>
                  <a:rPr lang="en-US" altLang="ko-KR" sz="1200" kern="700" dirty="0">
                    <a:effectLst/>
                    <a:latin typeface="Times New Roman" panose="02020603050405020304" pitchFamily="18" charset="0"/>
                    <a:ea typeface="+mn-ea"/>
                  </a:rPr>
                  <a:t> The threshold </a:t>
                </a:r>
                <a:r>
                  <a:rPr lang="en-US" altLang="ko-KR" sz="1200" i="0" kern="700">
                    <a:effectLst/>
                    <a:latin typeface="Cambria Math" panose="02040503050406030204" pitchFamily="18" charset="0"/>
                    <a:ea typeface="+mn-ea"/>
                  </a:rPr>
                  <a:t>ϵ</a:t>
                </a:r>
                <a:r>
                  <a:rPr lang="ko-KR" altLang="ko-KR" sz="1200" i="0" kern="700">
                    <a:effectLst/>
                    <a:latin typeface="Cambria Math" panose="02040503050406030204" pitchFamily="18" charset="0"/>
                    <a:ea typeface="+mn-ea"/>
                  </a:rPr>
                  <a:t>_</a:t>
                </a:r>
                <a:r>
                  <a:rPr lang="en-US" altLang="ko-KR" sz="1200" i="0" kern="700">
                    <a:effectLst/>
                    <a:latin typeface="Cambria Math" panose="02040503050406030204" pitchFamily="18" charset="0"/>
                    <a:ea typeface="+mn-ea"/>
                  </a:rPr>
                  <a:t>d</a:t>
                </a:r>
                <a:r>
                  <a:rPr lang="en-US" altLang="ko-KR" sz="1200" kern="700" dirty="0">
                    <a:effectLst/>
                    <a:latin typeface="Times New Roman" panose="02020603050405020304" pitchFamily="18" charset="0"/>
                    <a:ea typeface="+mn-ea"/>
                  </a:rPr>
                  <a:t> is used to determine whether an object is present or absent on the conveyor surface below the RGB-D camera. If an object passes through the ROI, some of the points in the ROI will have a distance difference that is greater than </a:t>
                </a:r>
                <a:r>
                  <a:rPr lang="en-US" altLang="ko-KR" sz="1200" i="0" kern="700">
                    <a:effectLst/>
                    <a:latin typeface="Cambria Math" panose="02040503050406030204" pitchFamily="18" charset="0"/>
                    <a:ea typeface="+mn-ea"/>
                  </a:rPr>
                  <a:t>𝜖</a:t>
                </a:r>
                <a:r>
                  <a:rPr lang="ko-KR" altLang="ko-KR" sz="1200" i="0" kern="700">
                    <a:effectLst/>
                    <a:latin typeface="Cambria Math" panose="02040503050406030204" pitchFamily="18" charset="0"/>
                    <a:ea typeface="+mn-ea"/>
                  </a:rPr>
                  <a:t>_</a:t>
                </a:r>
                <a:r>
                  <a:rPr lang="en-US" altLang="ko-KR" sz="1200" i="0" kern="700">
                    <a:effectLst/>
                    <a:latin typeface="Cambria Math" panose="02040503050406030204" pitchFamily="18" charset="0"/>
                    <a:ea typeface="+mn-ea"/>
                  </a:rPr>
                  <a:t>𝑑</a:t>
                </a:r>
                <a:r>
                  <a:rPr lang="en-US" altLang="ko-KR" sz="1200" kern="700" dirty="0">
                    <a:effectLst/>
                    <a:latin typeface="Times New Roman" panose="02020603050405020304" pitchFamily="18" charset="0"/>
                    <a:ea typeface="+mn-ea"/>
                  </a:rPr>
                  <a:t>. We say that these points are in an </a:t>
                </a:r>
                <a:r>
                  <a:rPr lang="en-US" altLang="ko-KR" sz="1200" i="1" kern="700" dirty="0">
                    <a:effectLst/>
                    <a:latin typeface="Times New Roman" panose="02020603050405020304" pitchFamily="18" charset="0"/>
                    <a:ea typeface="+mn-ea"/>
                  </a:rPr>
                  <a:t>excited state</a:t>
                </a:r>
                <a:r>
                  <a:rPr lang="en-US" altLang="ko-KR" sz="1200" kern="700" dirty="0">
                    <a:effectLst/>
                    <a:latin typeface="Times New Roman" panose="02020603050405020304" pitchFamily="18" charset="0"/>
                    <a:ea typeface="+mn-ea"/>
                  </a:rPr>
                  <a:t>. We subsequently define </a:t>
                </a:r>
                <a:r>
                  <a:rPr lang="en-US" altLang="ko-KR" sz="1200" i="0" kern="700">
                    <a:effectLst/>
                    <a:latin typeface="Cambria Math" panose="02040503050406030204" pitchFamily="18" charset="0"/>
                    <a:ea typeface="+mn-ea"/>
                  </a:rPr>
                  <a:t>s</a:t>
                </a:r>
                <a:r>
                  <a:rPr lang="ko-KR" altLang="ko-KR" sz="1200" i="0" kern="700">
                    <a:effectLst/>
                    <a:latin typeface="Cambria Math" panose="02040503050406030204" pitchFamily="18" charset="0"/>
                    <a:ea typeface="+mn-ea"/>
                  </a:rPr>
                  <a:t>_</a:t>
                </a:r>
                <a:r>
                  <a:rPr lang="en-US" altLang="ko-KR" sz="1200" i="0" kern="700">
                    <a:effectLst/>
                    <a:latin typeface="Cambria Math" panose="02040503050406030204" pitchFamily="18" charset="0"/>
                    <a:ea typeface="+mn-ea"/>
                  </a:rPr>
                  <a:t>t</a:t>
                </a:r>
                <a:r>
                  <a:rPr lang="en-US" altLang="ko-KR" sz="1200" kern="700" dirty="0">
                    <a:effectLst/>
                    <a:latin typeface="Times New Roman" panose="02020603050405020304" pitchFamily="18" charset="0"/>
                    <a:ea typeface="+mn-ea"/>
                  </a:rPr>
                  <a:t> as the state of a point at time </a:t>
                </a:r>
                <a:r>
                  <a:rPr lang="en-US" altLang="ko-KR" sz="1200" i="0" kern="700">
                    <a:effectLst/>
                    <a:latin typeface="Cambria Math" panose="02040503050406030204" pitchFamily="18" charset="0"/>
                    <a:ea typeface="+mn-ea"/>
                  </a:rPr>
                  <a:t>𝑡</a:t>
                </a:r>
                <a:r>
                  <a:rPr lang="en-US" altLang="ko-KR" sz="1200" kern="700" dirty="0">
                    <a:effectLst/>
                    <a:latin typeface="Times New Roman" panose="02020603050405020304" pitchFamily="18" charset="0"/>
                    <a:ea typeface="+mn-ea"/>
                  </a:rPr>
                  <a:t>:</a:t>
                </a:r>
                <a:endParaRPr lang="ko-KR" altLang="ko-KR" sz="1200" kern="700" dirty="0">
                  <a:effectLst/>
                  <a:latin typeface="Times New Roman" panose="02020603050405020304" pitchFamily="18" charset="0"/>
                  <a:ea typeface="MS Mincho" panose="02020609040205080304" pitchFamily="49" charset="-128"/>
                </a:endParaRPr>
              </a:p>
              <a:p>
                <a:endParaRPr lang="ko-KR" altLang="en-US" dirty="0"/>
              </a:p>
            </p:txBody>
          </p:sp>
        </mc:Fallback>
      </mc:AlternateContent>
      <p:sp>
        <p:nvSpPr>
          <p:cNvPr id="4" name="슬라이드 번호 개체 틀 3"/>
          <p:cNvSpPr>
            <a:spLocks noGrp="1"/>
          </p:cNvSpPr>
          <p:nvPr>
            <p:ph type="sldNum" sz="quarter" idx="5"/>
          </p:nvPr>
        </p:nvSpPr>
        <p:spPr/>
        <p:txBody>
          <a:bodyPr/>
          <a:lstStyle/>
          <a:p>
            <a:fld id="{539A0A48-EDB1-4AFE-B1B7-10CE2A416496}" type="slidenum">
              <a:rPr lang="en-GB" smtClean="0"/>
              <a:t>8</a:t>
            </a:fld>
            <a:endParaRPr lang="en-GB"/>
          </a:p>
        </p:txBody>
      </p:sp>
    </p:spTree>
    <p:extLst>
      <p:ext uri="{BB962C8B-B14F-4D97-AF65-F5344CB8AC3E}">
        <p14:creationId xmlns:p14="http://schemas.microsoft.com/office/powerpoint/2010/main" val="361205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200" dirty="0"/>
              <a:t>The </a:t>
            </a:r>
            <a:r>
              <a:rPr lang="ko-KR" altLang="en-US" sz="1200" dirty="0" err="1"/>
              <a:t>system</a:t>
            </a:r>
            <a:r>
              <a:rPr lang="ko-KR" altLang="en-US" sz="1200" dirty="0"/>
              <a:t> </a:t>
            </a:r>
            <a:r>
              <a:rPr lang="ko-KR" altLang="en-US" sz="1200" dirty="0" err="1"/>
              <a:t>starts</a:t>
            </a:r>
            <a:r>
              <a:rPr lang="ko-KR" altLang="en-US" sz="1200" dirty="0"/>
              <a:t> </a:t>
            </a:r>
            <a:r>
              <a:rPr lang="ko-KR" altLang="en-US" sz="1200" dirty="0" err="1"/>
              <a:t>from</a:t>
            </a:r>
            <a:r>
              <a:rPr lang="ko-KR" altLang="en-US" sz="1200" dirty="0"/>
              <a:t> </a:t>
            </a:r>
            <a:r>
              <a:rPr lang="ko-KR" altLang="en-US" sz="1200" dirty="0" err="1"/>
              <a:t>the</a:t>
            </a:r>
            <a:r>
              <a:rPr lang="ko-KR" altLang="en-US" sz="1200" dirty="0"/>
              <a:t> </a:t>
            </a:r>
            <a:r>
              <a:rPr lang="ko-KR" altLang="en-US" sz="1200" dirty="0" err="1"/>
              <a:t>state</a:t>
            </a:r>
            <a:r>
              <a:rPr lang="ko-KR" altLang="en-US" sz="1200" dirty="0"/>
              <a:t> S0 and </a:t>
            </a:r>
            <a:r>
              <a:rPr lang="ko-KR" altLang="en-US" sz="1200" dirty="0" err="1"/>
              <a:t>then</a:t>
            </a:r>
            <a:r>
              <a:rPr lang="ko-KR" altLang="en-US" sz="1200" dirty="0"/>
              <a:t> </a:t>
            </a:r>
            <a:r>
              <a:rPr lang="ko-KR" altLang="en-US" sz="1200" dirty="0" err="1"/>
              <a:t>moves</a:t>
            </a:r>
            <a:r>
              <a:rPr lang="ko-KR" altLang="en-US" sz="1200" dirty="0"/>
              <a:t> </a:t>
            </a:r>
            <a:r>
              <a:rPr lang="ko-KR" altLang="en-US" sz="1200" dirty="0" err="1"/>
              <a:t>to</a:t>
            </a:r>
            <a:r>
              <a:rPr lang="ko-KR" altLang="en-US" sz="1200" dirty="0"/>
              <a:t> S1 </a:t>
            </a:r>
            <a:r>
              <a:rPr lang="ko-KR" altLang="en-US" sz="1200" dirty="0" err="1"/>
              <a:t>when</a:t>
            </a:r>
            <a:r>
              <a:rPr lang="ko-KR" altLang="en-US" sz="1200" dirty="0"/>
              <a:t> </a:t>
            </a:r>
            <a:r>
              <a:rPr lang="ko-KR" altLang="en-US" sz="1200" dirty="0" err="1"/>
              <a:t>performing</a:t>
            </a:r>
            <a:r>
              <a:rPr lang="ko-KR" altLang="en-US" sz="1200" dirty="0"/>
              <a:t> </a:t>
            </a:r>
            <a:r>
              <a:rPr lang="ko-KR" altLang="en-US" sz="1200" dirty="0" err="1"/>
              <a:t>the</a:t>
            </a:r>
            <a:r>
              <a:rPr lang="ko-KR" altLang="en-US" sz="1200" dirty="0"/>
              <a:t> </a:t>
            </a:r>
            <a:r>
              <a:rPr lang="ko-KR" altLang="en-US" sz="1200" dirty="0" err="1"/>
              <a:t>transition</a:t>
            </a:r>
            <a:r>
              <a:rPr lang="ko-KR" altLang="en-US" sz="1200" dirty="0"/>
              <a:t> </a:t>
            </a:r>
            <a:r>
              <a:rPr lang="ko-KR" altLang="en-US" sz="1200" dirty="0" err="1"/>
              <a:t>Initialize</a:t>
            </a:r>
            <a:r>
              <a:rPr lang="ko-KR" altLang="en-US" sz="1200" dirty="0"/>
              <a:t>(t1), </a:t>
            </a:r>
            <a:r>
              <a:rPr lang="ko-KR" altLang="en-US" sz="1200" dirty="0" err="1"/>
              <a:t>going</a:t>
            </a:r>
            <a:r>
              <a:rPr lang="ko-KR" altLang="en-US" sz="1200" dirty="0"/>
              <a:t> </a:t>
            </a:r>
            <a:r>
              <a:rPr lang="ko-KR" altLang="en-US" sz="1200" dirty="0" err="1"/>
              <a:t>through</a:t>
            </a:r>
            <a:r>
              <a:rPr lang="ko-KR" altLang="en-US" sz="1200" dirty="0"/>
              <a:t> </a:t>
            </a:r>
            <a:r>
              <a:rPr lang="ko-KR" altLang="en-US" sz="1200" dirty="0" err="1"/>
              <a:t>the</a:t>
            </a:r>
            <a:r>
              <a:rPr lang="ko-KR" altLang="en-US" sz="1200" dirty="0"/>
              <a:t> </a:t>
            </a:r>
            <a:r>
              <a:rPr lang="ko-KR" altLang="en-US" sz="1200" dirty="0" err="1"/>
              <a:t>transition</a:t>
            </a:r>
            <a:r>
              <a:rPr lang="ko-KR" altLang="en-US" sz="1200" dirty="0"/>
              <a:t> </a:t>
            </a:r>
            <a:r>
              <a:rPr lang="ko-KR" altLang="en-US" sz="1200" dirty="0" err="1"/>
              <a:t>Idle</a:t>
            </a:r>
            <a:r>
              <a:rPr lang="ko-KR" altLang="en-US" sz="1200" dirty="0"/>
              <a:t>(t2) </a:t>
            </a:r>
            <a:r>
              <a:rPr lang="ko-KR" altLang="en-US" sz="1200" dirty="0" err="1"/>
              <a:t>until</a:t>
            </a:r>
            <a:r>
              <a:rPr lang="ko-KR" altLang="en-US" sz="1200" dirty="0"/>
              <a:t> </a:t>
            </a:r>
            <a:r>
              <a:rPr lang="ko-KR" altLang="en-US" sz="1200" dirty="0" err="1"/>
              <a:t>a</a:t>
            </a:r>
            <a:r>
              <a:rPr lang="ko-KR" altLang="en-US" sz="1200" dirty="0"/>
              <a:t> </a:t>
            </a:r>
            <a:r>
              <a:rPr lang="ko-KR" altLang="en-US" sz="1200" dirty="0" err="1"/>
              <a:t>box</a:t>
            </a:r>
            <a:r>
              <a:rPr lang="ko-KR" altLang="en-US" sz="1200" dirty="0"/>
              <a:t> </a:t>
            </a:r>
            <a:r>
              <a:rPr lang="ko-KR" altLang="en-US" sz="1200" dirty="0" err="1"/>
              <a:t>reaches</a:t>
            </a:r>
            <a:r>
              <a:rPr lang="ko-KR" altLang="en-US" sz="1200" dirty="0"/>
              <a:t> </a:t>
            </a:r>
            <a:r>
              <a:rPr lang="ko-KR" altLang="en-US" sz="1200" dirty="0" err="1"/>
              <a:t>the</a:t>
            </a:r>
            <a:r>
              <a:rPr lang="ko-KR" altLang="en-US" sz="1200" dirty="0"/>
              <a:t> ROI. </a:t>
            </a:r>
            <a:r>
              <a:rPr lang="ko-KR" altLang="en-US" sz="1200" dirty="0" err="1"/>
              <a:t>As</a:t>
            </a:r>
            <a:r>
              <a:rPr lang="ko-KR" altLang="en-US" sz="1200" dirty="0"/>
              <a:t> </a:t>
            </a:r>
            <a:r>
              <a:rPr lang="ko-KR" altLang="en-US" sz="1200" dirty="0" err="1"/>
              <a:t>soon</a:t>
            </a:r>
            <a:r>
              <a:rPr lang="ko-KR" altLang="en-US" sz="1200" dirty="0"/>
              <a:t> </a:t>
            </a:r>
            <a:r>
              <a:rPr lang="ko-KR" altLang="en-US" sz="1200" dirty="0" err="1"/>
              <a:t>as</a:t>
            </a:r>
            <a:r>
              <a:rPr lang="ko-KR" altLang="en-US" sz="1200" dirty="0"/>
              <a:t> </a:t>
            </a:r>
            <a:r>
              <a:rPr lang="ko-KR" altLang="en-US" sz="1200" dirty="0" err="1"/>
              <a:t>a</a:t>
            </a:r>
            <a:r>
              <a:rPr lang="ko-KR" altLang="en-US" sz="1200" dirty="0"/>
              <a:t> </a:t>
            </a:r>
            <a:r>
              <a:rPr lang="ko-KR" altLang="en-US" sz="1200" dirty="0" err="1"/>
              <a:t>box</a:t>
            </a:r>
            <a:r>
              <a:rPr lang="ko-KR" altLang="en-US" sz="1200" dirty="0"/>
              <a:t> </a:t>
            </a:r>
            <a:r>
              <a:rPr lang="ko-KR" altLang="en-US" sz="1200" dirty="0" err="1"/>
              <a:t>reaches</a:t>
            </a:r>
            <a:r>
              <a:rPr lang="ko-KR" altLang="en-US" sz="1200" dirty="0"/>
              <a:t> </a:t>
            </a:r>
            <a:r>
              <a:rPr lang="ko-KR" altLang="en-US" sz="1200" dirty="0" err="1"/>
              <a:t>the</a:t>
            </a:r>
            <a:r>
              <a:rPr lang="ko-KR" altLang="en-US" sz="1200" dirty="0"/>
              <a:t> ROI, </a:t>
            </a:r>
            <a:r>
              <a:rPr lang="ko-KR" altLang="en-US" sz="1200" dirty="0" err="1"/>
              <a:t>the</a:t>
            </a:r>
            <a:r>
              <a:rPr lang="ko-KR" altLang="en-US" sz="1200" dirty="0"/>
              <a:t> </a:t>
            </a:r>
            <a:r>
              <a:rPr lang="ko-KR" altLang="en-US" sz="1200" dirty="0" err="1"/>
              <a:t>system</a:t>
            </a:r>
            <a:r>
              <a:rPr lang="ko-KR" altLang="en-US" sz="1200" dirty="0"/>
              <a:t> </a:t>
            </a:r>
            <a:r>
              <a:rPr lang="ko-KR" altLang="en-US" sz="1200" dirty="0" err="1"/>
              <a:t>transitions</a:t>
            </a:r>
            <a:r>
              <a:rPr lang="ko-KR" altLang="en-US" sz="1200" dirty="0"/>
              <a:t> </a:t>
            </a:r>
            <a:r>
              <a:rPr lang="ko-KR" altLang="en-US" sz="1200" dirty="0" err="1"/>
              <a:t>into</a:t>
            </a:r>
            <a:r>
              <a:rPr lang="ko-KR" altLang="en-US" sz="1200" dirty="0"/>
              <a:t> </a:t>
            </a:r>
            <a:r>
              <a:rPr lang="ko-KR" altLang="en-US" sz="1200" dirty="0" err="1"/>
              <a:t>the</a:t>
            </a:r>
            <a:r>
              <a:rPr lang="ko-KR" altLang="en-US" sz="1200" dirty="0"/>
              <a:t> </a:t>
            </a:r>
            <a:r>
              <a:rPr lang="ko-KR" altLang="en-US" sz="1200" dirty="0" err="1"/>
              <a:t>state</a:t>
            </a:r>
            <a:r>
              <a:rPr lang="ko-KR" altLang="en-US" sz="1200" dirty="0"/>
              <a:t> S2 and </a:t>
            </a:r>
            <a:r>
              <a:rPr lang="ko-KR" altLang="en-US" sz="1200" dirty="0" err="1"/>
              <a:t>starts</a:t>
            </a:r>
            <a:r>
              <a:rPr lang="ko-KR" altLang="en-US" sz="1200" dirty="0"/>
              <a:t> </a:t>
            </a:r>
            <a:r>
              <a:rPr lang="ko-KR" altLang="en-US" sz="1200" dirty="0" err="1"/>
              <a:t>executing</a:t>
            </a:r>
            <a:r>
              <a:rPr lang="ko-KR" altLang="en-US" sz="1200" dirty="0"/>
              <a:t> </a:t>
            </a:r>
            <a:r>
              <a:rPr lang="ko-KR" altLang="en-US" sz="1200" dirty="0" err="1"/>
              <a:t>Algorithm</a:t>
            </a:r>
            <a:r>
              <a:rPr lang="ko-KR" altLang="en-US" sz="1200" dirty="0"/>
              <a:t> 2 </a:t>
            </a:r>
            <a:r>
              <a:rPr lang="ko-KR" altLang="en-US" sz="1200" dirty="0" err="1"/>
              <a:t>for</a:t>
            </a:r>
            <a:r>
              <a:rPr lang="ko-KR" altLang="en-US" sz="1200" dirty="0"/>
              <a:t> </a:t>
            </a:r>
            <a:r>
              <a:rPr lang="ko-KR" altLang="en-US" sz="1200" dirty="0" err="1"/>
              <a:t>dimension</a:t>
            </a:r>
            <a:r>
              <a:rPr lang="ko-KR" altLang="en-US" sz="1200" dirty="0"/>
              <a:t> </a:t>
            </a:r>
            <a:r>
              <a:rPr lang="ko-KR" altLang="en-US" sz="1200" dirty="0" err="1"/>
              <a:t>measurement</a:t>
            </a:r>
            <a:r>
              <a:rPr lang="ko-KR" altLang="en-US" sz="1200" dirty="0"/>
              <a:t>. </a:t>
            </a:r>
            <a:r>
              <a:rPr lang="ko-KR" altLang="en-US" sz="1200" dirty="0" err="1"/>
              <a:t>As</a:t>
            </a:r>
            <a:r>
              <a:rPr lang="ko-KR" altLang="en-US" sz="1200" dirty="0"/>
              <a:t> </a:t>
            </a:r>
            <a:r>
              <a:rPr lang="ko-KR" altLang="en-US" sz="1200" dirty="0" err="1"/>
              <a:t>soon</a:t>
            </a:r>
            <a:r>
              <a:rPr lang="ko-KR" altLang="en-US" sz="1200" dirty="0"/>
              <a:t> </a:t>
            </a:r>
            <a:r>
              <a:rPr lang="ko-KR" altLang="en-US" sz="1200" dirty="0" err="1"/>
              <a:t>as</a:t>
            </a:r>
            <a:r>
              <a:rPr lang="ko-KR" altLang="en-US" sz="1200" dirty="0"/>
              <a:t> </a:t>
            </a:r>
            <a:r>
              <a:rPr lang="ko-KR" altLang="en-US" sz="1200" dirty="0" err="1"/>
              <a:t>the</a:t>
            </a:r>
            <a:r>
              <a:rPr lang="ko-KR" altLang="en-US" sz="1200" dirty="0"/>
              <a:t> </a:t>
            </a:r>
            <a:r>
              <a:rPr lang="ko-KR" altLang="en-US" sz="1200" dirty="0" err="1"/>
              <a:t>box</a:t>
            </a:r>
            <a:r>
              <a:rPr lang="ko-KR" altLang="en-US" sz="1200" dirty="0"/>
              <a:t> </a:t>
            </a:r>
            <a:r>
              <a:rPr lang="ko-KR" altLang="en-US" sz="1200" dirty="0" err="1"/>
              <a:t>has</a:t>
            </a:r>
            <a:r>
              <a:rPr lang="ko-KR" altLang="en-US" sz="1200" dirty="0"/>
              <a:t> </a:t>
            </a:r>
            <a:r>
              <a:rPr lang="ko-KR" altLang="en-US" sz="1200" dirty="0" err="1"/>
              <a:t>completely</a:t>
            </a:r>
            <a:r>
              <a:rPr lang="ko-KR" altLang="en-US" sz="1200" dirty="0"/>
              <a:t> </a:t>
            </a:r>
            <a:r>
              <a:rPr lang="ko-KR" altLang="en-US" sz="1200" dirty="0" err="1"/>
              <a:t>passed</a:t>
            </a:r>
            <a:r>
              <a:rPr lang="ko-KR" altLang="en-US" sz="1200" dirty="0"/>
              <a:t> </a:t>
            </a:r>
            <a:r>
              <a:rPr lang="ko-KR" altLang="en-US" sz="1200" dirty="0" err="1"/>
              <a:t>through</a:t>
            </a:r>
            <a:r>
              <a:rPr lang="ko-KR" altLang="en-US" sz="1200" dirty="0"/>
              <a:t> </a:t>
            </a:r>
            <a:r>
              <a:rPr lang="ko-KR" altLang="en-US" sz="1200" dirty="0" err="1"/>
              <a:t>the</a:t>
            </a:r>
            <a:r>
              <a:rPr lang="ko-KR" altLang="en-US" sz="1200" dirty="0"/>
              <a:t> ROI, </a:t>
            </a:r>
            <a:r>
              <a:rPr lang="ko-KR" altLang="en-US" sz="1200" dirty="0" err="1"/>
              <a:t>the</a:t>
            </a:r>
            <a:r>
              <a:rPr lang="ko-KR" altLang="en-US" sz="1200" dirty="0"/>
              <a:t> </a:t>
            </a:r>
            <a:r>
              <a:rPr lang="ko-KR" altLang="en-US" sz="1200" dirty="0" err="1"/>
              <a:t>system</a:t>
            </a:r>
            <a:r>
              <a:rPr lang="ko-KR" altLang="en-US" sz="1200" dirty="0"/>
              <a:t> </a:t>
            </a:r>
            <a:r>
              <a:rPr lang="ko-KR" altLang="en-US" sz="1200" dirty="0" err="1"/>
              <a:t>stores</a:t>
            </a:r>
            <a:r>
              <a:rPr lang="ko-KR" altLang="en-US" sz="1200" dirty="0"/>
              <a:t> </a:t>
            </a:r>
            <a:r>
              <a:rPr lang="ko-KR" altLang="en-US" sz="1200" dirty="0" err="1"/>
              <a:t>the</a:t>
            </a:r>
            <a:r>
              <a:rPr lang="ko-KR" altLang="en-US" sz="1200" dirty="0"/>
              <a:t> </a:t>
            </a:r>
            <a:r>
              <a:rPr lang="ko-KR" altLang="en-US" sz="1200" dirty="0" err="1"/>
              <a:t>box</a:t>
            </a:r>
            <a:r>
              <a:rPr lang="ko-KR" altLang="en-US" sz="1200" dirty="0"/>
              <a:t> </a:t>
            </a:r>
            <a:r>
              <a:rPr lang="ko-KR" altLang="en-US" sz="1200" dirty="0" err="1"/>
              <a:t>dimensions</a:t>
            </a:r>
            <a:r>
              <a:rPr lang="ko-KR" altLang="en-US" sz="1200" dirty="0"/>
              <a:t>, </a:t>
            </a:r>
            <a:r>
              <a:rPr lang="ko-KR" altLang="en-US" sz="1200" dirty="0" err="1"/>
              <a:t>returning</a:t>
            </a:r>
            <a:r>
              <a:rPr lang="ko-KR" altLang="en-US" sz="1200" dirty="0"/>
              <a:t> </a:t>
            </a:r>
            <a:r>
              <a:rPr lang="ko-KR" altLang="en-US" sz="1200" dirty="0" err="1"/>
              <a:t>to</a:t>
            </a:r>
            <a:r>
              <a:rPr lang="ko-KR" altLang="en-US" sz="1200" dirty="0"/>
              <a:t> </a:t>
            </a:r>
            <a:r>
              <a:rPr lang="ko-KR" altLang="en-US" sz="1200" dirty="0" err="1"/>
              <a:t>state</a:t>
            </a:r>
            <a:r>
              <a:rPr lang="ko-KR" altLang="en-US" sz="1200" dirty="0"/>
              <a:t> S1.</a:t>
            </a:r>
          </a:p>
          <a:p>
            <a:endParaRPr lang="ko-KR" altLang="en-US" dirty="0"/>
          </a:p>
        </p:txBody>
      </p:sp>
      <p:sp>
        <p:nvSpPr>
          <p:cNvPr id="4" name="슬라이드 번호 개체 틀 3"/>
          <p:cNvSpPr>
            <a:spLocks noGrp="1"/>
          </p:cNvSpPr>
          <p:nvPr>
            <p:ph type="sldNum" sz="quarter" idx="5"/>
          </p:nvPr>
        </p:nvSpPr>
        <p:spPr/>
        <p:txBody>
          <a:bodyPr/>
          <a:lstStyle/>
          <a:p>
            <a:fld id="{539A0A48-EDB1-4AFE-B1B7-10CE2A416496}" type="slidenum">
              <a:rPr lang="en-GB" smtClean="0"/>
              <a:t>10</a:t>
            </a:fld>
            <a:endParaRPr lang="en-GB"/>
          </a:p>
        </p:txBody>
      </p:sp>
    </p:spTree>
    <p:extLst>
      <p:ext uri="{BB962C8B-B14F-4D97-AF65-F5344CB8AC3E}">
        <p14:creationId xmlns:p14="http://schemas.microsoft.com/office/powerpoint/2010/main" val="378519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539A0A48-EDB1-4AFE-B1B7-10CE2A416496}" type="slidenum">
              <a:rPr lang="en-GB" smtClean="0"/>
              <a:t>13</a:t>
            </a:fld>
            <a:endParaRPr lang="en-GB"/>
          </a:p>
        </p:txBody>
      </p:sp>
    </p:spTree>
    <p:extLst>
      <p:ext uri="{BB962C8B-B14F-4D97-AF65-F5344CB8AC3E}">
        <p14:creationId xmlns:p14="http://schemas.microsoft.com/office/powerpoint/2010/main" val="336549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Relative average error of the dimension measurements as a function of the conveyor speed, with errors being less than 5% at all conveyor speeds. When the conveyor speed exceeds 3.4~km/h, the relative average error of the width and the length increases significantly.</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539A0A48-EDB1-4AFE-B1B7-10CE2A416496}" type="slidenum">
              <a:rPr lang="en-GB" smtClean="0"/>
              <a:t>17</a:t>
            </a:fld>
            <a:endParaRPr lang="en-GB"/>
          </a:p>
        </p:txBody>
      </p:sp>
    </p:spTree>
    <p:extLst>
      <p:ext uri="{BB962C8B-B14F-4D97-AF65-F5344CB8AC3E}">
        <p14:creationId xmlns:p14="http://schemas.microsoft.com/office/powerpoint/2010/main" val="2316306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t>25/03/2019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2283675"/>
            <a:ext cx="7741342" cy="417240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ko-KR" altLang="en-US" noProof="0"/>
              <a:t>마스터 제목 스타일 편집</a:t>
            </a:r>
            <a:endParaRPr lang="en-GB"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66218"/>
            <a:ext cx="15183366" cy="567930"/>
          </a:xfrm>
        </p:spPr>
        <p:txBody>
          <a:bodyPr anchor="b" anchorCtr="0">
            <a:normAutofit/>
          </a:bodyPr>
          <a:lstStyle>
            <a:lvl1pPr>
              <a:lnSpc>
                <a:spcPts val="1700"/>
              </a:lnSpc>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defRPr>
            </a:lvl2pPr>
          </a:lstStyle>
          <a:p>
            <a:pPr lvl="0"/>
            <a:r>
              <a:rPr lang="en-GB" noProof="0" dirty="0"/>
              <a:t>Click to edit organisation styles</a:t>
            </a:r>
          </a:p>
          <a:p>
            <a:pPr lvl="1"/>
            <a:r>
              <a:rPr lang="en-GB" noProof="0" dirty="0"/>
              <a:t>Second level</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dirty="0"/>
              <a:t>Partner Logo 4</a:t>
            </a:r>
          </a:p>
        </p:txBody>
      </p:sp>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noProof="0"/>
              <a:t>마스터 제목 스타일 편집</a:t>
            </a:r>
            <a:endParaRPr lang="en-GB" noProof="0" dirty="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vl1pPr>
            <a:lvl2pPr marL="1170000" indent="-450000">
              <a:lnSpc>
                <a:spcPct val="120000"/>
              </a:lnSpc>
              <a:defRPr/>
            </a:lvl2pPr>
            <a:lvl3pPr marL="1756800" indent="-450000" defTabSz="457200">
              <a:lnSpc>
                <a:spcPct val="120000"/>
              </a:lnSpc>
              <a:defRPr/>
            </a:lvl3pPr>
            <a:lvl4pPr marL="2329200" indent="-550800" defTabSz="457200">
              <a:lnSpc>
                <a:spcPct val="120000"/>
              </a:lnSpc>
              <a:defRPr/>
            </a:lvl4pPr>
            <a:lvl5pPr marL="2962800" indent="-442800" defTabSz="457200">
              <a:lnSpc>
                <a:spcPct val="120000"/>
              </a:lnSpc>
              <a:buFont typeface="Arial" panose="020B0604020202020204" pitchFamily="34" charset="0"/>
              <a:buChar char="̶"/>
              <a:defRPr/>
            </a:lvl5pPr>
          </a:lstStyle>
          <a:p>
            <a:pPr lvl="0"/>
            <a:r>
              <a:rPr lang="ko-KR" altLang="en-US" noProof="0" dirty="0"/>
              <a:t>마스터 텍스트 스타일 편집</a:t>
            </a:r>
          </a:p>
          <a:p>
            <a:pPr lvl="1"/>
            <a:r>
              <a:rPr lang="ko-KR" altLang="en-US" noProof="0" dirty="0"/>
              <a:t>둘째 수준</a:t>
            </a:r>
          </a:p>
          <a:p>
            <a:pPr lvl="2"/>
            <a:r>
              <a:rPr lang="ko-KR" altLang="en-US" noProof="0" dirty="0"/>
              <a:t>셋째 수준</a:t>
            </a:r>
          </a:p>
          <a:p>
            <a:pPr lvl="3"/>
            <a:r>
              <a:rPr lang="ko-KR" altLang="en-US" noProof="0" dirty="0"/>
              <a:t>넷째 수준</a:t>
            </a:r>
          </a:p>
          <a:p>
            <a:pPr lvl="4"/>
            <a:r>
              <a:rPr lang="ko-KR" altLang="en-US" noProof="0" dirty="0"/>
              <a:t>다섯째 수준</a:t>
            </a:r>
            <a:endParaRPr lang="en-GB" noProof="0" dirty="0"/>
          </a:p>
        </p:txBody>
      </p:sp>
      <p:sp>
        <p:nvSpPr>
          <p:cNvPr id="4" name="Date Placeholder 3"/>
          <p:cNvSpPr>
            <a:spLocks noGrp="1"/>
          </p:cNvSpPr>
          <p:nvPr>
            <p:ph type="dt" sz="half" idx="10"/>
          </p:nvPr>
        </p:nvSpPr>
        <p:spPr/>
        <p:txBody>
          <a:bodyPr/>
          <a:lstStyle/>
          <a:p>
            <a:fld id="{4FCCCAF6-1686-4743-9124-83F33F1A0EA9}" type="datetime1">
              <a:rPr lang="en-GB" noProof="0" smtClean="0"/>
              <a:t>25/03/2019</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7" name="Slide Number Placeholder 5">
            <a:extLst>
              <a:ext uri="{FF2B5EF4-FFF2-40B4-BE49-F238E27FC236}">
                <a16:creationId xmlns:a16="http://schemas.microsoft.com/office/drawing/2014/main" id="{961C29FB-5C22-4423-B92F-42D7D370E12B}"/>
              </a:ext>
            </a:extLst>
          </p:cNvPr>
          <p:cNvSpPr txBox="1">
            <a:spLocks/>
          </p:cNvSpPr>
          <p:nvPr userDrawn="1"/>
        </p:nvSpPr>
        <p:spPr>
          <a:xfrm>
            <a:off x="15267425" y="8948703"/>
            <a:ext cx="921880" cy="519289"/>
          </a:xfrm>
          <a:prstGeom prst="rect">
            <a:avLst/>
          </a:prstGeom>
        </p:spPr>
        <p:txBody>
          <a:bodyPr vert="horz" lIns="91440" tIns="45720" rIns="91440" bIns="45720"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fld id="{7AE184E0-0BD4-4705-A12B-9B71DDE63301}" type="slidenum">
              <a:rPr lang="en-GB" smtClean="0"/>
              <a:pPr/>
              <a:t>‹#›</a:t>
            </a:fld>
            <a:endParaRPr lang="en-GB" dirty="0"/>
          </a:p>
        </p:txBody>
      </p:sp>
      <p:sp>
        <p:nvSpPr>
          <p:cNvPr id="8" name="직사각형 7">
            <a:extLst>
              <a:ext uri="{FF2B5EF4-FFF2-40B4-BE49-F238E27FC236}">
                <a16:creationId xmlns:a16="http://schemas.microsoft.com/office/drawing/2014/main" id="{3D9A6C3F-1E88-4429-8537-0C4A91670A83}"/>
              </a:ext>
            </a:extLst>
          </p:cNvPr>
          <p:cNvSpPr/>
          <p:nvPr userDrawn="1"/>
        </p:nvSpPr>
        <p:spPr>
          <a:xfrm>
            <a:off x="16085680" y="9039442"/>
            <a:ext cx="550151" cy="355482"/>
          </a:xfrm>
          <a:prstGeom prst="rect">
            <a:avLst/>
          </a:prstGeom>
        </p:spPr>
        <p:txBody>
          <a:bodyPr wrap="none">
            <a:spAutoFit/>
          </a:bodyPr>
          <a:lstStyle/>
          <a:p>
            <a:r>
              <a:rPr lang="en-US" altLang="ko-KR" sz="1710" dirty="0"/>
              <a:t>/ 20</a:t>
            </a:r>
            <a:endParaRPr lang="ko-KR" altLang="en-US" sz="171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noProof="0"/>
              <a:t>마스터 제목 스타일 편집</a:t>
            </a:r>
            <a:endParaRPr lang="en-GB" noProof="0" dirty="0"/>
          </a:p>
        </p:txBody>
      </p:sp>
      <p:sp>
        <p:nvSpPr>
          <p:cNvPr id="4" name="Date Placeholder 3"/>
          <p:cNvSpPr>
            <a:spLocks noGrp="1"/>
          </p:cNvSpPr>
          <p:nvPr>
            <p:ph type="dt" sz="half" idx="10"/>
          </p:nvPr>
        </p:nvSpPr>
        <p:spPr/>
        <p:txBody>
          <a:bodyPr/>
          <a:lstStyle/>
          <a:p>
            <a:fld id="{B86ADBF0-A618-4E69-83BB-0C41E08702AA}" type="datetime1">
              <a:rPr lang="en-GB" noProof="0" smtClean="0"/>
              <a:t>25/03/2019</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ko-KR" altLang="en-US" noProof="0"/>
              <a:t>마스터 텍스트 스타일 편집</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endParaRPr lang="en-GB" noProof="0" dirty="0"/>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noProof="0"/>
              <a:t>마스터 제목 스타일 편집</a:t>
            </a:r>
            <a:endParaRPr lang="en-GB" noProof="0" dirty="0"/>
          </a:p>
        </p:txBody>
      </p:sp>
      <p:sp>
        <p:nvSpPr>
          <p:cNvPr id="3" name="Date Placeholder 2"/>
          <p:cNvSpPr>
            <a:spLocks noGrp="1"/>
          </p:cNvSpPr>
          <p:nvPr>
            <p:ph type="dt" sz="half" idx="10"/>
          </p:nvPr>
        </p:nvSpPr>
        <p:spPr/>
        <p:txBody>
          <a:bodyPr/>
          <a:lstStyle/>
          <a:p>
            <a:fld id="{F2443E58-CDC3-4782-B82C-4D381C795B98}" type="datetime1">
              <a:rPr lang="en-GB" noProof="0" smtClean="0"/>
              <a:t>25/03/2019</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t>‹#›</a:t>
            </a:fld>
            <a:endParaRPr lang="en-GB"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t>25/03/2019</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hasCustomPrompt="1"/>
          </p:nvPr>
        </p:nvSpPr>
        <p:spPr bwMode="white">
          <a:xfrm>
            <a:off x="1291074" y="1743240"/>
            <a:ext cx="15183366"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a:lnSpc>
                <a:spcPts val="3500"/>
              </a:lnSpc>
              <a:defRPr sz="2400">
                <a:solidFill>
                  <a:schemeClr val="bg1"/>
                </a:solidFill>
              </a:defRPr>
            </a:lvl1pPr>
          </a:lstStyle>
          <a:p>
            <a:pPr lvl="0"/>
            <a:r>
              <a:rPr lang="en-GB" noProof="0" dirty="0"/>
              <a:t>Click to add social media names</a:t>
            </a:r>
            <a:endParaRPr lang="nl-NL" dirty="0"/>
          </a:p>
        </p:txBody>
      </p:sp>
    </p:spTree>
    <p:extLst>
      <p:ext uri="{BB962C8B-B14F-4D97-AF65-F5344CB8AC3E}">
        <p14:creationId xmlns:p14="http://schemas.microsoft.com/office/powerpoint/2010/main" val="3103785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ko-KR" altLang="en-US" noProof="0"/>
              <a:t>마스터 제목 스타일 편집</a:t>
            </a:r>
            <a:endParaRPr lang="en-GB" noProof="0" dirty="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ko-KR" altLang="en-US" noProof="0"/>
              <a:t>마스터 텍스트 스타일 편집</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endParaRPr lang="en-GB" noProof="0" dirty="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434BA3CA-1064-434F-B179-AB3B0298C0D6}" type="datetime1">
              <a:rPr lang="en-GB" noProof="0" smtClean="0"/>
              <a:t>25/03/2019</a:t>
            </a:fld>
            <a:endParaRPr lang="en-GB"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Afbeelding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2400" y="7905600"/>
            <a:ext cx="2770638" cy="184709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Lst>
  <p:hf hdr="0" ftr="0" dt="0"/>
  <p:txStyles>
    <p:titleStyle>
      <a:lvl1pPr algn="l" defTabSz="1300368" rtl="0" eaLnBrk="1" latinLnBrk="1"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0" indent="0" algn="l" defTabSz="1300368" rtl="0" eaLnBrk="1" latinLnBrk="1"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1"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1"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1"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1"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1"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1"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1"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1"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1" hangingPunct="1">
        <a:defRPr sz="2560" kern="1200">
          <a:solidFill>
            <a:schemeClr val="tx1"/>
          </a:solidFill>
          <a:latin typeface="+mn-lt"/>
          <a:ea typeface="+mn-ea"/>
          <a:cs typeface="+mn-cs"/>
        </a:defRPr>
      </a:lvl1pPr>
      <a:lvl2pPr marL="650184" algn="l" defTabSz="1300368" rtl="0" eaLnBrk="1" latinLnBrk="1" hangingPunct="1">
        <a:defRPr sz="2560" kern="1200">
          <a:solidFill>
            <a:schemeClr val="tx1"/>
          </a:solidFill>
          <a:latin typeface="+mn-lt"/>
          <a:ea typeface="+mn-ea"/>
          <a:cs typeface="+mn-cs"/>
        </a:defRPr>
      </a:lvl2pPr>
      <a:lvl3pPr marL="1300368" algn="l" defTabSz="1300368" rtl="0" eaLnBrk="1" latinLnBrk="1" hangingPunct="1">
        <a:defRPr sz="2560" kern="1200">
          <a:solidFill>
            <a:schemeClr val="tx1"/>
          </a:solidFill>
          <a:latin typeface="+mn-lt"/>
          <a:ea typeface="+mn-ea"/>
          <a:cs typeface="+mn-cs"/>
        </a:defRPr>
      </a:lvl3pPr>
      <a:lvl4pPr marL="1950552" algn="l" defTabSz="1300368" rtl="0" eaLnBrk="1" latinLnBrk="1" hangingPunct="1">
        <a:defRPr sz="2560" kern="1200">
          <a:solidFill>
            <a:schemeClr val="tx1"/>
          </a:solidFill>
          <a:latin typeface="+mn-lt"/>
          <a:ea typeface="+mn-ea"/>
          <a:cs typeface="+mn-cs"/>
        </a:defRPr>
      </a:lvl4pPr>
      <a:lvl5pPr marL="2600736" algn="l" defTabSz="1300368" rtl="0" eaLnBrk="1" latinLnBrk="1" hangingPunct="1">
        <a:defRPr sz="2560" kern="1200">
          <a:solidFill>
            <a:schemeClr val="tx1"/>
          </a:solidFill>
          <a:latin typeface="+mn-lt"/>
          <a:ea typeface="+mn-ea"/>
          <a:cs typeface="+mn-cs"/>
        </a:defRPr>
      </a:lvl5pPr>
      <a:lvl6pPr marL="3250921" algn="l" defTabSz="1300368" rtl="0" eaLnBrk="1" latinLnBrk="1" hangingPunct="1">
        <a:defRPr sz="2560" kern="1200">
          <a:solidFill>
            <a:schemeClr val="tx1"/>
          </a:solidFill>
          <a:latin typeface="+mn-lt"/>
          <a:ea typeface="+mn-ea"/>
          <a:cs typeface="+mn-cs"/>
        </a:defRPr>
      </a:lvl6pPr>
      <a:lvl7pPr marL="3901105" algn="l" defTabSz="1300368" rtl="0" eaLnBrk="1" latinLnBrk="1" hangingPunct="1">
        <a:defRPr sz="2560" kern="1200">
          <a:solidFill>
            <a:schemeClr val="tx1"/>
          </a:solidFill>
          <a:latin typeface="+mn-lt"/>
          <a:ea typeface="+mn-ea"/>
          <a:cs typeface="+mn-cs"/>
        </a:defRPr>
      </a:lvl7pPr>
      <a:lvl8pPr marL="4551289" algn="l" defTabSz="1300368" rtl="0" eaLnBrk="1" latinLnBrk="1" hangingPunct="1">
        <a:defRPr sz="2560" kern="1200">
          <a:solidFill>
            <a:schemeClr val="tx1"/>
          </a:solidFill>
          <a:latin typeface="+mn-lt"/>
          <a:ea typeface="+mn-ea"/>
          <a:cs typeface="+mn-cs"/>
        </a:defRPr>
      </a:lvl8pPr>
      <a:lvl9pPr marL="5201473" algn="l" defTabSz="1300368" rtl="0" eaLnBrk="1" latinLnBrk="1"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291074" y="1294106"/>
            <a:ext cx="15919240" cy="3742841"/>
          </a:xfrm>
        </p:spPr>
        <p:txBody>
          <a:bodyPr/>
          <a:lstStyle/>
          <a:p>
            <a:pPr>
              <a:lnSpc>
                <a:spcPct val="100000"/>
              </a:lnSpc>
            </a:pPr>
            <a:br>
              <a:rPr lang="en-US" altLang="ko-KR" sz="6000" dirty="0"/>
            </a:br>
            <a:br>
              <a:rPr lang="en-US" altLang="ko-KR" sz="6000" dirty="0"/>
            </a:br>
            <a:br>
              <a:rPr lang="en-US" altLang="ko-KR" sz="6000" dirty="0"/>
            </a:br>
            <a:br>
              <a:rPr lang="en-US" altLang="ko-KR" sz="6000" dirty="0"/>
            </a:br>
            <a:br>
              <a:rPr lang="en-US" altLang="ko-KR" sz="6000" dirty="0"/>
            </a:br>
            <a:br>
              <a:rPr lang="en-US" altLang="ko-KR" sz="6000" dirty="0"/>
            </a:br>
            <a:r>
              <a:rPr lang="en-US" altLang="ko-KR" sz="5400" dirty="0"/>
              <a:t>Box-Scan: An efficient and effective algorithm for box dimension measurement in conveyor systems using a single RGB-D camera</a:t>
            </a:r>
            <a:endParaRPr lang="nl-NL" sz="5400" dirty="0"/>
          </a:p>
        </p:txBody>
      </p:sp>
      <p:sp>
        <p:nvSpPr>
          <p:cNvPr id="4" name="Ondertitel 3"/>
          <p:cNvSpPr>
            <a:spLocks noGrp="1"/>
          </p:cNvSpPr>
          <p:nvPr>
            <p:ph type="subTitle" idx="1"/>
          </p:nvPr>
        </p:nvSpPr>
        <p:spPr>
          <a:xfrm>
            <a:off x="1283414" y="5811865"/>
            <a:ext cx="15191026" cy="1931960"/>
          </a:xfrm>
        </p:spPr>
        <p:txBody>
          <a:bodyPr>
            <a:normAutofit/>
          </a:bodyPr>
          <a:lstStyle/>
          <a:p>
            <a:br>
              <a:rPr lang="nl-NL" altLang="ko-KR" sz="3200" dirty="0"/>
            </a:br>
            <a:r>
              <a:rPr lang="nl-NL" altLang="ko-KR" sz="3200" b="1" dirty="0"/>
              <a:t>Ho-min Park, Arnout Van Messem, Wesley De Neve</a:t>
            </a:r>
            <a:br>
              <a:rPr lang="nl-NL" altLang="ko-KR" sz="3200" dirty="0"/>
            </a:br>
            <a:r>
              <a:rPr lang="nl-NL" altLang="ko-KR" sz="2400" dirty="0"/>
              <a:t>Kitakyushu, </a:t>
            </a:r>
            <a:r>
              <a:rPr lang="en-US" altLang="ko-KR" sz="2400" dirty="0"/>
              <a:t>Japan</a:t>
            </a:r>
            <a:r>
              <a:rPr lang="nl-NL" altLang="ko-KR" sz="2400" dirty="0"/>
              <a:t> | 28-03-2019</a:t>
            </a:r>
            <a:endParaRPr lang="nl-NL" altLang="ko-KR" sz="2800" dirty="0"/>
          </a:p>
        </p:txBody>
      </p:sp>
      <p:sp>
        <p:nvSpPr>
          <p:cNvPr id="6" name="Text Placeholder Organsation L1/L2"/>
          <p:cNvSpPr>
            <a:spLocks noGrp="1"/>
          </p:cNvSpPr>
          <p:nvPr>
            <p:ph type="body" sz="quarter" idx="10"/>
          </p:nvPr>
        </p:nvSpPr>
        <p:spPr/>
        <p:txBody>
          <a:bodyPr>
            <a:normAutofit/>
          </a:bodyPr>
          <a:lstStyle/>
          <a:p>
            <a:r>
              <a:rPr lang="en-US" sz="2000" u="none" dirty="0"/>
              <a:t>7th IIAE International Conference on Industrial Application Engineering 2019</a:t>
            </a:r>
            <a:endParaRPr lang="en-GB" sz="2000" u="none" dirty="0">
              <a:solidFill>
                <a:srgbClr val="FFD200"/>
              </a:solidFill>
            </a:endParaRPr>
          </a:p>
        </p:txBody>
      </p:sp>
      <p:sp>
        <p:nvSpPr>
          <p:cNvPr id="7" name="Tijdelijke aanduiding voor afbeelding 6"/>
          <p:cNvSpPr>
            <a:spLocks noGrp="1"/>
          </p:cNvSpPr>
          <p:nvPr>
            <p:ph type="pic" sz="quarter" idx="12"/>
          </p:nvPr>
        </p:nvSpPr>
        <p:spPr/>
      </p:sp>
      <p:pic>
        <p:nvPicPr>
          <p:cNvPr id="10" name="Picture 9" descr="https://lh4.googleusercontent.com/szj--NjTvAw0e6sxRPiMaf_z2IZ3fIPmuxh7s598jqZyOQCrNbcpU8ZaCjMSjZ85vwd4uxL-y8wHNeUN4M9NLEwqCfWoyWN7XijrV5zrb4ZdC5IFOWigs7fgH98h1Wz3z3d73VWIm-c">
            <a:extLst>
              <a:ext uri="{FF2B5EF4-FFF2-40B4-BE49-F238E27FC236}">
                <a16:creationId xmlns:a16="http://schemas.microsoft.com/office/drawing/2014/main" id="{E167979E-0A13-4610-9572-8F4B42DAD6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2870" y="8285698"/>
            <a:ext cx="1661060" cy="1090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IST EUROPE에 대한 이미지 검색결과">
            <a:extLst>
              <a:ext uri="{FF2B5EF4-FFF2-40B4-BE49-F238E27FC236}">
                <a16:creationId xmlns:a16="http://schemas.microsoft.com/office/drawing/2014/main" id="{2B582AD8-298B-435B-B306-8E3A0EC1F6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3558" y="8219440"/>
            <a:ext cx="1834083" cy="10328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관련 이미지">
            <a:extLst>
              <a:ext uri="{FF2B5EF4-FFF2-40B4-BE49-F238E27FC236}">
                <a16:creationId xmlns:a16="http://schemas.microsoft.com/office/drawing/2014/main" id="{67A181F0-F9D7-464D-A8B1-08B595298D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273"/>
          <a:stretch/>
        </p:blipFill>
        <p:spPr bwMode="auto">
          <a:xfrm>
            <a:off x="5504139" y="8263633"/>
            <a:ext cx="2704121" cy="10780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10911793" y="8137652"/>
            <a:ext cx="2895600" cy="1238250"/>
          </a:xfrm>
          <a:prstGeom prst="rect">
            <a:avLst/>
          </a:prstGeom>
        </p:spPr>
      </p:pic>
    </p:spTree>
    <p:extLst>
      <p:ext uri="{BB962C8B-B14F-4D97-AF65-F5344CB8AC3E}">
        <p14:creationId xmlns:p14="http://schemas.microsoft.com/office/powerpoint/2010/main" val="335561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2549D50-070D-49BD-913A-2CABA8883236}"/>
              </a:ext>
            </a:extLst>
          </p:cNvPr>
          <p:cNvSpPr>
            <a:spLocks noGrp="1"/>
          </p:cNvSpPr>
          <p:nvPr>
            <p:ph type="title"/>
          </p:nvPr>
        </p:nvSpPr>
        <p:spPr/>
        <p:txBody>
          <a:bodyPr/>
          <a:lstStyle/>
          <a:p>
            <a:r>
              <a:rPr lang="en-US" altLang="ko-KR" dirty="0"/>
              <a:t>State Transition Diagram</a:t>
            </a:r>
            <a:endParaRPr lang="ko-KR" altLang="en-US" dirty="0"/>
          </a:p>
        </p:txBody>
      </p:sp>
      <p:pic>
        <p:nvPicPr>
          <p:cNvPr id="7" name="그림 6">
            <a:extLst>
              <a:ext uri="{FF2B5EF4-FFF2-40B4-BE49-F238E27FC236}">
                <a16:creationId xmlns:a16="http://schemas.microsoft.com/office/drawing/2014/main" id="{373547DC-31C3-4750-8130-F8DA239F4C53}"/>
              </a:ext>
            </a:extLst>
          </p:cNvPr>
          <p:cNvPicPr>
            <a:picLocks noChangeAspect="1"/>
          </p:cNvPicPr>
          <p:nvPr/>
        </p:nvPicPr>
        <p:blipFill>
          <a:blip r:embed="rId3"/>
          <a:stretch>
            <a:fillRect/>
          </a:stretch>
        </p:blipFill>
        <p:spPr>
          <a:xfrm>
            <a:off x="2369337" y="1718460"/>
            <a:ext cx="12600000" cy="4165289"/>
          </a:xfrm>
          <a:prstGeom prst="rect">
            <a:avLst/>
          </a:prstGeom>
        </p:spPr>
      </p:pic>
      <p:pic>
        <p:nvPicPr>
          <p:cNvPr id="10" name="그림 9">
            <a:extLst>
              <a:ext uri="{FF2B5EF4-FFF2-40B4-BE49-F238E27FC236}">
                <a16:creationId xmlns:a16="http://schemas.microsoft.com/office/drawing/2014/main" id="{4424E4D2-A2DC-4A9D-A64F-DD62596C4D31}"/>
              </a:ext>
            </a:extLst>
          </p:cNvPr>
          <p:cNvPicPr>
            <a:picLocks noChangeAspect="1"/>
          </p:cNvPicPr>
          <p:nvPr/>
        </p:nvPicPr>
        <p:blipFill rotWithShape="1">
          <a:blip r:embed="rId4"/>
          <a:srcRect r="68676"/>
          <a:stretch/>
        </p:blipFill>
        <p:spPr>
          <a:xfrm>
            <a:off x="6709334" y="6054069"/>
            <a:ext cx="3946849" cy="3015084"/>
          </a:xfrm>
          <a:prstGeom prst="rect">
            <a:avLst/>
          </a:prstGeom>
        </p:spPr>
      </p:pic>
      <p:sp>
        <p:nvSpPr>
          <p:cNvPr id="3" name="타원 2">
            <a:extLst>
              <a:ext uri="{FF2B5EF4-FFF2-40B4-BE49-F238E27FC236}">
                <a16:creationId xmlns:a16="http://schemas.microsoft.com/office/drawing/2014/main" id="{45B1EEC6-CABC-4FB0-A0BB-D376FFCC5BA9}"/>
              </a:ext>
            </a:extLst>
          </p:cNvPr>
          <p:cNvSpPr/>
          <p:nvPr/>
        </p:nvSpPr>
        <p:spPr>
          <a:xfrm flipH="1" flipV="1">
            <a:off x="3467535" y="3437967"/>
            <a:ext cx="1812490" cy="17659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a:extLst>
              <a:ext uri="{FF2B5EF4-FFF2-40B4-BE49-F238E27FC236}">
                <a16:creationId xmlns:a16="http://schemas.microsoft.com/office/drawing/2014/main" id="{49C6C307-0509-48B4-A1D9-FAF516FC03E7}"/>
              </a:ext>
            </a:extLst>
          </p:cNvPr>
          <p:cNvPicPr>
            <a:picLocks noChangeAspect="1"/>
          </p:cNvPicPr>
          <p:nvPr/>
        </p:nvPicPr>
        <p:blipFill rotWithShape="1">
          <a:blip r:embed="rId4"/>
          <a:srcRect l="33064" r="33674"/>
          <a:stretch/>
        </p:blipFill>
        <p:spPr>
          <a:xfrm>
            <a:off x="6573837" y="6054069"/>
            <a:ext cx="4191000" cy="3015084"/>
          </a:xfrm>
          <a:prstGeom prst="rect">
            <a:avLst/>
          </a:prstGeom>
        </p:spPr>
      </p:pic>
      <p:pic>
        <p:nvPicPr>
          <p:cNvPr id="9" name="그림 8">
            <a:extLst>
              <a:ext uri="{FF2B5EF4-FFF2-40B4-BE49-F238E27FC236}">
                <a16:creationId xmlns:a16="http://schemas.microsoft.com/office/drawing/2014/main" id="{4ABAD653-C3FA-4DFB-BAE6-8E0271CC1AC1}"/>
              </a:ext>
            </a:extLst>
          </p:cNvPr>
          <p:cNvPicPr>
            <a:picLocks noChangeAspect="1"/>
          </p:cNvPicPr>
          <p:nvPr/>
        </p:nvPicPr>
        <p:blipFill rotWithShape="1">
          <a:blip r:embed="rId4"/>
          <a:srcRect l="66738"/>
          <a:stretch/>
        </p:blipFill>
        <p:spPr>
          <a:xfrm>
            <a:off x="6573837" y="6054069"/>
            <a:ext cx="4191001" cy="3015084"/>
          </a:xfrm>
          <a:prstGeom prst="rect">
            <a:avLst/>
          </a:prstGeom>
        </p:spPr>
      </p:pic>
    </p:spTree>
    <p:extLst>
      <p:ext uri="{BB962C8B-B14F-4D97-AF65-F5344CB8AC3E}">
        <p14:creationId xmlns:p14="http://schemas.microsoft.com/office/powerpoint/2010/main" val="327556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1789E-6 -3.85417E-6 L 0.24282 -0.00195 " pathEditMode="relative" rAng="0" ptsTypes="AA">
                                      <p:cBhvr>
                                        <p:cTn id="10" dur="2000" fill="hold"/>
                                        <p:tgtEl>
                                          <p:spTgt spid="3"/>
                                        </p:tgtEl>
                                        <p:attrNameLst>
                                          <p:attrName>ppt_x</p:attrName>
                                          <p:attrName>ppt_y</p:attrName>
                                        </p:attrNameLst>
                                      </p:cBhvr>
                                      <p:rCtr x="12141" y="-98"/>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1" nodeType="clickEffect">
                                  <p:stCondLst>
                                    <p:cond delay="0"/>
                                  </p:stCondLst>
                                  <p:childTnLst>
                                    <p:animMotion origin="layout" path="M 0.24281 -0.00195 C 0.28347 -0.00195 0.31652 -0.06136 0.31652 -0.13444 C 0.31652 -0.20768 0.28347 -0.26692 0.24281 -0.26692 C 0.20207 -0.26692 0.16911 -0.20768 0.16911 -0.13444 C 0.16911 -0.06136 0.20207 -0.00195 0.24281 -0.00195 Z " pathEditMode="relative" rAng="0" ptsTypes="AAAAA">
                                      <p:cBhvr>
                                        <p:cTn id="14" dur="2000" fill="hold"/>
                                        <p:tgtEl>
                                          <p:spTgt spid="3"/>
                                        </p:tgtEl>
                                        <p:attrNameLst>
                                          <p:attrName>ppt_x</p:attrName>
                                          <p:attrName>ppt_y</p:attrName>
                                        </p:attrNameLst>
                                      </p:cBhvr>
                                      <p:rCtr x="0" y="-1324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24282 -0.00195 L 0.48947 -0.00146 " pathEditMode="relative" rAng="0" ptsTypes="AA">
                                      <p:cBhvr>
                                        <p:cTn id="18" dur="2000" fill="hold"/>
                                        <p:tgtEl>
                                          <p:spTgt spid="3"/>
                                        </p:tgtEl>
                                        <p:attrNameLst>
                                          <p:attrName>ppt_x</p:attrName>
                                          <p:attrName>ppt_y</p:attrName>
                                        </p:attrNameLst>
                                      </p:cBhvr>
                                      <p:rCtr x="12305" y="-49"/>
                                    </p:animMotion>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3" nodeType="clickEffect">
                                  <p:stCondLst>
                                    <p:cond delay="0"/>
                                  </p:stCondLst>
                                  <p:childTnLst>
                                    <p:animMotion origin="layout" path="M 0.48947 -0.00146 C 0.53086 -0.00146 0.56446 -0.06103 0.56446 -0.13427 C 0.56446 -0.20752 0.53086 -0.26692 0.48947 -0.26692 C 0.44809 -0.26692 0.41467 -0.20752 0.41467 -0.13427 C 0.41467 -0.06103 0.44809 -0.00146 0.48947 -0.00146 Z " pathEditMode="relative" rAng="0" ptsTypes="AAAAA">
                                      <p:cBhvr>
                                        <p:cTn id="26" dur="2000" fill="hold"/>
                                        <p:tgtEl>
                                          <p:spTgt spid="3"/>
                                        </p:tgtEl>
                                        <p:attrNameLst>
                                          <p:attrName>ppt_x</p:attrName>
                                          <p:attrName>ppt_y</p:attrName>
                                        </p:attrNameLst>
                                      </p:cBhvr>
                                      <p:rCtr x="9" y="-1328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4" nodeType="clickEffect">
                                  <p:stCondLst>
                                    <p:cond delay="0"/>
                                  </p:stCondLst>
                                  <p:childTnLst>
                                    <p:animMotion origin="layout" path="M 0.48947 -0.00146 L 0.24282 -0.00195 " pathEditMode="relative" rAng="0" ptsTypes="AA">
                                      <p:cBhvr>
                                        <p:cTn id="30" dur="2000" fill="hold"/>
                                        <p:tgtEl>
                                          <p:spTgt spid="3"/>
                                        </p:tgtEl>
                                        <p:attrNameLst>
                                          <p:attrName>ppt_x</p:attrName>
                                          <p:attrName>ppt_y</p:attrName>
                                        </p:attrNameLst>
                                      </p:cBhvr>
                                      <p:rCtr x="-12305" y="0"/>
                                    </p:animMotion>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2">
            <a:extLst>
              <a:ext uri="{FF2B5EF4-FFF2-40B4-BE49-F238E27FC236}">
                <a16:creationId xmlns:a16="http://schemas.microsoft.com/office/drawing/2014/main" id="{0332F38C-2454-4E4B-BE52-DC88D49FD73C}"/>
              </a:ext>
            </a:extLst>
          </p:cNvPr>
          <p:cNvSpPr>
            <a:spLocks noGrp="1"/>
          </p:cNvSpPr>
          <p:nvPr>
            <p:ph idx="1"/>
          </p:nvPr>
        </p:nvSpPr>
        <p:spPr>
          <a:xfrm>
            <a:off x="835825" y="1194364"/>
            <a:ext cx="15699575" cy="6696000"/>
          </a:xfrm>
        </p:spPr>
        <p:txBody>
          <a:bodyPr/>
          <a:lstStyle/>
          <a:p>
            <a:r>
              <a:rPr lang="en-US" altLang="ko-KR" kern="700" dirty="0">
                <a:latin typeface="+mj-lt"/>
                <a:ea typeface="MS Mincho" panose="02020609040205080304" pitchFamily="49" charset="-128"/>
              </a:rPr>
              <a:t>External view of the prototype</a:t>
            </a:r>
            <a:endParaRPr lang="ko-KR" altLang="en-US" dirty="0">
              <a:latin typeface="+mj-lt"/>
            </a:endParaRPr>
          </a:p>
          <a:p>
            <a:endParaRPr lang="ko-KR" altLang="en-US" dirty="0"/>
          </a:p>
        </p:txBody>
      </p:sp>
      <p:sp>
        <p:nvSpPr>
          <p:cNvPr id="2" name="제목 1">
            <a:extLst>
              <a:ext uri="{FF2B5EF4-FFF2-40B4-BE49-F238E27FC236}">
                <a16:creationId xmlns:a16="http://schemas.microsoft.com/office/drawing/2014/main" id="{A2549D50-070D-49BD-913A-2CABA8883236}"/>
              </a:ext>
            </a:extLst>
          </p:cNvPr>
          <p:cNvSpPr>
            <a:spLocks noGrp="1"/>
          </p:cNvSpPr>
          <p:nvPr>
            <p:ph type="title"/>
          </p:nvPr>
        </p:nvSpPr>
        <p:spPr/>
        <p:txBody>
          <a:bodyPr/>
          <a:lstStyle/>
          <a:p>
            <a:r>
              <a:rPr lang="en-US" altLang="ko-KR" dirty="0"/>
              <a:t>Physical View</a:t>
            </a:r>
            <a:endParaRPr lang="ko-KR" altLang="en-US" dirty="0"/>
          </a:p>
        </p:txBody>
      </p:sp>
      <p:pic>
        <p:nvPicPr>
          <p:cNvPr id="6" name="그림 5">
            <a:extLst>
              <a:ext uri="{FF2B5EF4-FFF2-40B4-BE49-F238E27FC236}">
                <a16:creationId xmlns:a16="http://schemas.microsoft.com/office/drawing/2014/main" id="{7CA948A5-2C62-485B-8600-539E95DBC7B6}"/>
              </a:ext>
            </a:extLst>
          </p:cNvPr>
          <p:cNvPicPr>
            <a:picLocks noChangeAspect="1"/>
          </p:cNvPicPr>
          <p:nvPr/>
        </p:nvPicPr>
        <p:blipFill>
          <a:blip r:embed="rId2"/>
          <a:stretch>
            <a:fillRect/>
          </a:stretch>
        </p:blipFill>
        <p:spPr>
          <a:xfrm>
            <a:off x="2382759" y="2510371"/>
            <a:ext cx="12600000" cy="4732858"/>
          </a:xfrm>
          <a:prstGeom prst="rect">
            <a:avLst/>
          </a:prstGeom>
        </p:spPr>
      </p:pic>
      <mc:AlternateContent xmlns:mc="http://schemas.openxmlformats.org/markup-compatibility/2006" xmlns:a14="http://schemas.microsoft.com/office/drawing/2010/main">
        <mc:Choice Requires="a14">
          <p:sp>
            <p:nvSpPr>
              <p:cNvPr id="10" name="직사각형 9">
                <a:extLst>
                  <a:ext uri="{FF2B5EF4-FFF2-40B4-BE49-F238E27FC236}">
                    <a16:creationId xmlns:a16="http://schemas.microsoft.com/office/drawing/2014/main" id="{AC35F780-E8FA-4A50-913D-BB68E9077703}"/>
                  </a:ext>
                </a:extLst>
              </p:cNvPr>
              <p:cNvSpPr/>
              <p:nvPr/>
            </p:nvSpPr>
            <p:spPr>
              <a:xfrm>
                <a:off x="2514294" y="7326050"/>
                <a:ext cx="6044090" cy="523220"/>
              </a:xfrm>
              <a:prstGeom prst="rect">
                <a:avLst/>
              </a:prstGeom>
            </p:spPr>
            <p:txBody>
              <a:bodyPr wrap="none">
                <a:spAutoFit/>
              </a:bodyPr>
              <a:lstStyle/>
              <a:p>
                <a:r>
                  <a:rPr lang="en-US" altLang="ko-KR" sz="2800" kern="700" dirty="0">
                    <a:latin typeface="Times New Roman" panose="02020603050405020304" pitchFamily="18" charset="0"/>
                    <a:ea typeface="MS Mincho" panose="02020609040205080304" pitchFamily="49" charset="-128"/>
                  </a:rPr>
                  <a:t>(a) </a:t>
                </a:r>
                <a14:m>
                  <m:oMath xmlns:m="http://schemas.openxmlformats.org/officeDocument/2006/math">
                    <m:r>
                      <a:rPr lang="en-US" altLang="ko-KR" sz="2800" kern="700">
                        <a:latin typeface="Cambria Math" panose="02040503050406030204" pitchFamily="18" charset="0"/>
                        <a:ea typeface="MS Mincho" panose="02020609040205080304" pitchFamily="49" charset="-128"/>
                      </a:rPr>
                      <m:t>𝐑𝐎</m:t>
                    </m:r>
                    <m:sSub>
                      <m:sSubPr>
                        <m:ctrlPr>
                          <a:rPr lang="ko-KR" altLang="ko-KR" sz="2800" i="1" kern="700">
                            <a:latin typeface="Cambria Math" panose="02040503050406030204" pitchFamily="18" charset="0"/>
                            <a:ea typeface="MS Mincho" panose="02020609040205080304" pitchFamily="49" charset="-128"/>
                          </a:rPr>
                        </m:ctrlPr>
                      </m:sSubPr>
                      <m:e>
                        <m:r>
                          <a:rPr lang="en-US" altLang="ko-KR" sz="2800" kern="700">
                            <a:latin typeface="Cambria Math" panose="02040503050406030204" pitchFamily="18" charset="0"/>
                            <a:ea typeface="MS Mincho" panose="02020609040205080304" pitchFamily="49" charset="-128"/>
                          </a:rPr>
                          <m:t>𝐈</m:t>
                        </m:r>
                      </m:e>
                      <m:sub>
                        <m:r>
                          <a:rPr lang="en-US" altLang="ko-KR" sz="2800" kern="700">
                            <a:latin typeface="Cambria Math" panose="02040503050406030204" pitchFamily="18" charset="0"/>
                            <a:ea typeface="MS Mincho" panose="02020609040205080304" pitchFamily="49" charset="-128"/>
                          </a:rPr>
                          <m:t>𝐜𝐨𝐥</m:t>
                        </m:r>
                      </m:sub>
                    </m:sSub>
                  </m:oMath>
                </a14:m>
                <a:r>
                  <a:rPr lang="en-US" altLang="ko-KR" sz="2800" kern="700" dirty="0">
                    <a:latin typeface="Times New Roman" panose="02020603050405020304" pitchFamily="18" charset="0"/>
                    <a:ea typeface="MS Mincho" panose="02020609040205080304" pitchFamily="49" charset="-128"/>
                  </a:rPr>
                  <a:t>: width &amp; height measurement</a:t>
                </a:r>
                <a:endParaRPr lang="ko-KR" altLang="en-US" sz="2800" kern="700" dirty="0">
                  <a:latin typeface="Times New Roman" panose="02020603050405020304" pitchFamily="18" charset="0"/>
                  <a:ea typeface="MS Mincho" panose="02020609040205080304" pitchFamily="49" charset="-128"/>
                </a:endParaRPr>
              </a:p>
            </p:txBody>
          </p:sp>
        </mc:Choice>
        <mc:Fallback xmlns="">
          <p:sp>
            <p:nvSpPr>
              <p:cNvPr id="10" name="직사각형 9">
                <a:extLst>
                  <a:ext uri="{FF2B5EF4-FFF2-40B4-BE49-F238E27FC236}">
                    <a16:creationId xmlns:a16="http://schemas.microsoft.com/office/drawing/2014/main" id="{AC35F780-E8FA-4A50-913D-BB68E9077703}"/>
                  </a:ext>
                </a:extLst>
              </p:cNvPr>
              <p:cNvSpPr>
                <a:spLocks noRot="1" noChangeAspect="1" noMove="1" noResize="1" noEditPoints="1" noAdjustHandles="1" noChangeArrowheads="1" noChangeShapeType="1" noTextEdit="1"/>
              </p:cNvSpPr>
              <p:nvPr/>
            </p:nvSpPr>
            <p:spPr>
              <a:xfrm>
                <a:off x="2514294" y="7326050"/>
                <a:ext cx="6044090" cy="523220"/>
              </a:xfrm>
              <a:prstGeom prst="rect">
                <a:avLst/>
              </a:prstGeom>
              <a:blipFill>
                <a:blip r:embed="rId3"/>
                <a:stretch>
                  <a:fillRect l="-2016" t="-12791" r="-605" b="-3139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직사각형 10">
                <a:extLst>
                  <a:ext uri="{FF2B5EF4-FFF2-40B4-BE49-F238E27FC236}">
                    <a16:creationId xmlns:a16="http://schemas.microsoft.com/office/drawing/2014/main" id="{1012A2D6-49D3-4CD7-A9E7-E69B684741A4}"/>
                  </a:ext>
                </a:extLst>
              </p:cNvPr>
              <p:cNvSpPr/>
              <p:nvPr/>
            </p:nvSpPr>
            <p:spPr>
              <a:xfrm>
                <a:off x="8780292" y="7321256"/>
                <a:ext cx="6358279" cy="523220"/>
              </a:xfrm>
              <a:prstGeom prst="rect">
                <a:avLst/>
              </a:prstGeom>
            </p:spPr>
            <p:txBody>
              <a:bodyPr wrap="none">
                <a:spAutoFit/>
              </a:bodyPr>
              <a:lstStyle/>
              <a:p>
                <a:r>
                  <a:rPr lang="en-US" altLang="ko-KR" sz="2800" kern="700" dirty="0">
                    <a:latin typeface="Times New Roman" panose="02020603050405020304" pitchFamily="18" charset="0"/>
                    <a:ea typeface="MS Mincho" panose="02020609040205080304" pitchFamily="49" charset="-128"/>
                  </a:rPr>
                  <a:t>(b) </a:t>
                </a:r>
                <a14:m>
                  <m:oMath xmlns:m="http://schemas.openxmlformats.org/officeDocument/2006/math">
                    <m:r>
                      <a:rPr lang="en-US" altLang="ko-KR" sz="2800" b="1" i="1" kern="700">
                        <a:latin typeface="Cambria Math" panose="02040503050406030204" pitchFamily="18" charset="0"/>
                        <a:ea typeface="MS Mincho" panose="02020609040205080304" pitchFamily="49" charset="-128"/>
                        <a:cs typeface="Times New Roman" panose="02020603050405020304" pitchFamily="18" charset="0"/>
                      </a:rPr>
                      <m:t>𝐑𝐎</m:t>
                    </m:r>
                    <m:sSub>
                      <m:sSubPr>
                        <m:ctrlPr>
                          <a:rPr lang="ko-KR" altLang="ko-KR" sz="2800" i="1">
                            <a:latin typeface="Cambria Math" panose="02040503050406030204" pitchFamily="18" charset="0"/>
                            <a:ea typeface="Cambria Math" panose="02040503050406030204" pitchFamily="18" charset="0"/>
                          </a:rPr>
                        </m:ctrlPr>
                      </m:sSubPr>
                      <m:e>
                        <m:r>
                          <a:rPr lang="en-US" altLang="ko-KR" sz="2800" b="1" i="1" kern="700">
                            <a:latin typeface="Cambria Math" panose="02040503050406030204" pitchFamily="18" charset="0"/>
                            <a:ea typeface="MS Mincho" panose="02020609040205080304" pitchFamily="49" charset="-128"/>
                            <a:cs typeface="Times New Roman" panose="02020603050405020304" pitchFamily="18" charset="0"/>
                          </a:rPr>
                          <m:t>𝐈</m:t>
                        </m:r>
                      </m:e>
                      <m:sub>
                        <m:r>
                          <a:rPr lang="en-US" altLang="ko-KR" sz="2800" b="1" i="1" kern="700">
                            <a:latin typeface="Cambria Math" panose="02040503050406030204" pitchFamily="18" charset="0"/>
                            <a:ea typeface="MS Mincho" panose="02020609040205080304" pitchFamily="49" charset="-128"/>
                            <a:cs typeface="Times New Roman" panose="02020603050405020304" pitchFamily="18" charset="0"/>
                          </a:rPr>
                          <m:t>𝐫𝐨𝐰</m:t>
                        </m:r>
                      </m:sub>
                    </m:sSub>
                  </m:oMath>
                </a14:m>
                <a:r>
                  <a:rPr lang="en-US" altLang="ko-KR" sz="2800" kern="700" dirty="0">
                    <a:latin typeface="Times New Roman" panose="02020603050405020304" pitchFamily="18" charset="0"/>
                    <a:ea typeface="MS Mincho" panose="02020609040205080304" pitchFamily="49" charset="-128"/>
                  </a:rPr>
                  <a:t>: length &amp; height measurement </a:t>
                </a:r>
                <a:endParaRPr lang="ko-KR" altLang="en-US" sz="2800" dirty="0"/>
              </a:p>
            </p:txBody>
          </p:sp>
        </mc:Choice>
        <mc:Fallback xmlns="">
          <p:sp>
            <p:nvSpPr>
              <p:cNvPr id="11" name="직사각형 10">
                <a:extLst>
                  <a:ext uri="{FF2B5EF4-FFF2-40B4-BE49-F238E27FC236}">
                    <a16:creationId xmlns:a16="http://schemas.microsoft.com/office/drawing/2014/main" id="{1012A2D6-49D3-4CD7-A9E7-E69B684741A4}"/>
                  </a:ext>
                </a:extLst>
              </p:cNvPr>
              <p:cNvSpPr>
                <a:spLocks noRot="1" noChangeAspect="1" noMove="1" noResize="1" noEditPoints="1" noAdjustHandles="1" noChangeArrowheads="1" noChangeShapeType="1" noTextEdit="1"/>
              </p:cNvSpPr>
              <p:nvPr/>
            </p:nvSpPr>
            <p:spPr>
              <a:xfrm>
                <a:off x="8780292" y="7321256"/>
                <a:ext cx="6358279" cy="523220"/>
              </a:xfrm>
              <a:prstGeom prst="rect">
                <a:avLst/>
              </a:prstGeom>
              <a:blipFill>
                <a:blip r:embed="rId4"/>
                <a:stretch>
                  <a:fillRect l="-1918" t="-12791" r="-1055" b="-3139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89205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2">
            <a:extLst>
              <a:ext uri="{FF2B5EF4-FFF2-40B4-BE49-F238E27FC236}">
                <a16:creationId xmlns:a16="http://schemas.microsoft.com/office/drawing/2014/main" id="{707F2012-BFAD-4BEA-ACD8-6798B3FA758C}"/>
              </a:ext>
            </a:extLst>
          </p:cNvPr>
          <p:cNvSpPr>
            <a:spLocks noGrp="1"/>
          </p:cNvSpPr>
          <p:nvPr>
            <p:ph idx="1"/>
          </p:nvPr>
        </p:nvSpPr>
        <p:spPr>
          <a:xfrm>
            <a:off x="835825" y="1194364"/>
            <a:ext cx="15699575" cy="6696000"/>
          </a:xfrm>
        </p:spPr>
        <p:txBody>
          <a:bodyPr/>
          <a:lstStyle/>
          <a:p>
            <a:r>
              <a:rPr lang="en-US" altLang="ko-KR" kern="700" dirty="0">
                <a:latin typeface="+mj-lt"/>
                <a:ea typeface="MS Mincho" panose="02020609040205080304" pitchFamily="49" charset="-128"/>
              </a:rPr>
              <a:t>Internal view of the prototype</a:t>
            </a:r>
            <a:endParaRPr lang="ko-KR" altLang="en-US" dirty="0">
              <a:latin typeface="+mj-lt"/>
            </a:endParaRPr>
          </a:p>
        </p:txBody>
      </p:sp>
      <p:sp>
        <p:nvSpPr>
          <p:cNvPr id="2" name="제목 1">
            <a:extLst>
              <a:ext uri="{FF2B5EF4-FFF2-40B4-BE49-F238E27FC236}">
                <a16:creationId xmlns:a16="http://schemas.microsoft.com/office/drawing/2014/main" id="{A2549D50-070D-49BD-913A-2CABA8883236}"/>
              </a:ext>
            </a:extLst>
          </p:cNvPr>
          <p:cNvSpPr>
            <a:spLocks noGrp="1"/>
          </p:cNvSpPr>
          <p:nvPr>
            <p:ph type="title"/>
          </p:nvPr>
        </p:nvSpPr>
        <p:spPr/>
        <p:txBody>
          <a:bodyPr/>
          <a:lstStyle/>
          <a:p>
            <a:r>
              <a:rPr lang="en-US" altLang="ko-KR" dirty="0"/>
              <a:t>Camera View</a:t>
            </a:r>
            <a:endParaRPr lang="ko-KR" altLang="en-US" dirty="0"/>
          </a:p>
        </p:txBody>
      </p:sp>
      <p:pic>
        <p:nvPicPr>
          <p:cNvPr id="8" name="그림 7">
            <a:extLst>
              <a:ext uri="{FF2B5EF4-FFF2-40B4-BE49-F238E27FC236}">
                <a16:creationId xmlns:a16="http://schemas.microsoft.com/office/drawing/2014/main" id="{ED65A00D-42ED-42B4-9852-A37E8D4C3533}"/>
              </a:ext>
            </a:extLst>
          </p:cNvPr>
          <p:cNvPicPr>
            <a:picLocks noChangeAspect="1"/>
          </p:cNvPicPr>
          <p:nvPr/>
        </p:nvPicPr>
        <p:blipFill>
          <a:blip r:embed="rId2"/>
          <a:stretch>
            <a:fillRect/>
          </a:stretch>
        </p:blipFill>
        <p:spPr>
          <a:xfrm>
            <a:off x="2369337" y="3284007"/>
            <a:ext cx="12600000" cy="4405350"/>
          </a:xfrm>
          <a:prstGeom prst="rect">
            <a:avLst/>
          </a:prstGeom>
        </p:spPr>
      </p:pic>
      <p:sp>
        <p:nvSpPr>
          <p:cNvPr id="7" name="직사각형 6">
            <a:extLst>
              <a:ext uri="{FF2B5EF4-FFF2-40B4-BE49-F238E27FC236}">
                <a16:creationId xmlns:a16="http://schemas.microsoft.com/office/drawing/2014/main" id="{7DD910EA-9C8B-4FE7-8E97-F994E33C758C}"/>
              </a:ext>
            </a:extLst>
          </p:cNvPr>
          <p:cNvSpPr/>
          <p:nvPr/>
        </p:nvSpPr>
        <p:spPr>
          <a:xfrm>
            <a:off x="7272821" y="2539574"/>
            <a:ext cx="2270173" cy="584775"/>
          </a:xfrm>
          <a:prstGeom prst="rect">
            <a:avLst/>
          </a:prstGeom>
        </p:spPr>
        <p:txBody>
          <a:bodyPr wrap="none">
            <a:spAutoFit/>
          </a:bodyPr>
          <a:lstStyle/>
          <a:p>
            <a:r>
              <a:rPr lang="en-US" altLang="ko-KR" sz="3200" kern="700" dirty="0">
                <a:latin typeface="Times New Roman" panose="02020603050405020304" pitchFamily="18" charset="0"/>
                <a:ea typeface="MS Mincho" panose="02020609040205080304" pitchFamily="49" charset="-128"/>
              </a:rPr>
              <a:t>Color Frame</a:t>
            </a:r>
            <a:endParaRPr lang="ko-KR" altLang="en-US" sz="3200" dirty="0"/>
          </a:p>
        </p:txBody>
      </p:sp>
      <p:sp>
        <p:nvSpPr>
          <p:cNvPr id="10" name="직사각형 9">
            <a:extLst>
              <a:ext uri="{FF2B5EF4-FFF2-40B4-BE49-F238E27FC236}">
                <a16:creationId xmlns:a16="http://schemas.microsoft.com/office/drawing/2014/main" id="{8EF7991F-8D49-4668-A710-CC982C76F87B}"/>
              </a:ext>
            </a:extLst>
          </p:cNvPr>
          <p:cNvSpPr/>
          <p:nvPr/>
        </p:nvSpPr>
        <p:spPr>
          <a:xfrm>
            <a:off x="7272821" y="7820503"/>
            <a:ext cx="2247731" cy="584775"/>
          </a:xfrm>
          <a:prstGeom prst="rect">
            <a:avLst/>
          </a:prstGeom>
        </p:spPr>
        <p:txBody>
          <a:bodyPr wrap="none">
            <a:spAutoFit/>
          </a:bodyPr>
          <a:lstStyle/>
          <a:p>
            <a:r>
              <a:rPr lang="en-US" altLang="ko-KR" sz="3200" kern="700" dirty="0">
                <a:latin typeface="Times New Roman" panose="02020603050405020304" pitchFamily="18" charset="0"/>
                <a:ea typeface="MS Mincho" panose="02020609040205080304" pitchFamily="49" charset="-128"/>
              </a:rPr>
              <a:t>Depth</a:t>
            </a:r>
            <a:r>
              <a:rPr lang="ko-KR" altLang="en-US" sz="3200" kern="700" dirty="0">
                <a:latin typeface="Times New Roman" panose="02020603050405020304" pitchFamily="18" charset="0"/>
                <a:ea typeface="MS Mincho" panose="02020609040205080304" pitchFamily="49" charset="-128"/>
              </a:rPr>
              <a:t> </a:t>
            </a:r>
            <a:r>
              <a:rPr lang="en-US" altLang="ko-KR" sz="3200" kern="700" dirty="0">
                <a:latin typeface="Times New Roman" panose="02020603050405020304" pitchFamily="18" charset="0"/>
                <a:ea typeface="MS Mincho" panose="02020609040205080304" pitchFamily="49" charset="-128"/>
              </a:rPr>
              <a:t>frame</a:t>
            </a:r>
            <a:endParaRPr lang="ko-KR" altLang="en-US" sz="3200" dirty="0"/>
          </a:p>
        </p:txBody>
      </p:sp>
    </p:spTree>
    <p:extLst>
      <p:ext uri="{BB962C8B-B14F-4D97-AF65-F5344CB8AC3E}">
        <p14:creationId xmlns:p14="http://schemas.microsoft.com/office/powerpoint/2010/main" val="197699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EA03B8D-9FE7-473C-9D2D-03C7954D09FA}"/>
              </a:ext>
            </a:extLst>
          </p:cNvPr>
          <p:cNvSpPr>
            <a:spLocks noGrp="1"/>
          </p:cNvSpPr>
          <p:nvPr>
            <p:ph type="title"/>
          </p:nvPr>
        </p:nvSpPr>
        <p:spPr/>
        <p:txBody>
          <a:bodyPr/>
          <a:lstStyle/>
          <a:p>
            <a:r>
              <a:rPr lang="en-US" altLang="ko-KR" dirty="0"/>
              <a:t>Evaluation </a:t>
            </a:r>
            <a:r>
              <a:rPr lang="en-US" altLang="ko-KR" dirty="0" err="1"/>
              <a:t>meatric</a:t>
            </a:r>
            <a:r>
              <a:rPr lang="en-US" altLang="ko-KR" dirty="0"/>
              <a:t> and Method</a:t>
            </a:r>
            <a:endParaRPr lang="ko-KR" altLang="en-US" dirty="0"/>
          </a:p>
        </p:txBody>
      </p:sp>
      <p:sp>
        <p:nvSpPr>
          <p:cNvPr id="3" name="내용 개체 틀 2">
            <a:extLst>
              <a:ext uri="{FF2B5EF4-FFF2-40B4-BE49-F238E27FC236}">
                <a16:creationId xmlns:a16="http://schemas.microsoft.com/office/drawing/2014/main" id="{58C2122E-EFA4-4501-9EA9-0BD7DA18BD63}"/>
              </a:ext>
            </a:extLst>
          </p:cNvPr>
          <p:cNvSpPr>
            <a:spLocks noGrp="1"/>
          </p:cNvSpPr>
          <p:nvPr>
            <p:ph idx="1"/>
          </p:nvPr>
        </p:nvSpPr>
        <p:spPr>
          <a:xfrm>
            <a:off x="835825" y="1194364"/>
            <a:ext cx="15699575" cy="7073336"/>
          </a:xfrm>
        </p:spPr>
        <p:txBody>
          <a:bodyPr>
            <a:normAutofit/>
          </a:bodyPr>
          <a:lstStyle/>
          <a:p>
            <a:r>
              <a:rPr lang="en-US" altLang="ko-KR" dirty="0"/>
              <a:t>Average/Maximum values of Absolution/Relative error</a:t>
            </a:r>
          </a:p>
          <a:p>
            <a:endParaRPr lang="en-US" altLang="ko-KR" dirty="0"/>
          </a:p>
          <a:p>
            <a:endParaRPr lang="en-US" altLang="ko-KR" dirty="0"/>
          </a:p>
          <a:p>
            <a:endParaRPr lang="en-US" altLang="ko-KR" dirty="0"/>
          </a:p>
          <a:p>
            <a:endParaRPr lang="en-US" altLang="ko-KR" dirty="0"/>
          </a:p>
          <a:p>
            <a:r>
              <a:rPr lang="en-US" altLang="ko-KR" dirty="0"/>
              <a:t>Method</a:t>
            </a:r>
          </a:p>
          <a:p>
            <a:pPr lvl="1"/>
            <a:r>
              <a:rPr lang="en-US" altLang="ko-KR" dirty="0"/>
              <a:t>different types of EMS postal box</a:t>
            </a:r>
          </a:p>
          <a:p>
            <a:pPr lvl="1"/>
            <a:r>
              <a:rPr lang="en-US" altLang="ko-KR" dirty="0"/>
              <a:t>ground truth:  hand measured value after assembly</a:t>
            </a:r>
          </a:p>
        </p:txBody>
      </p:sp>
      <mc:AlternateContent xmlns:mc="http://schemas.openxmlformats.org/markup-compatibility/2006" xmlns:a14="http://schemas.microsoft.com/office/drawing/2010/main">
        <mc:Choice Requires="a14">
          <p:graphicFrame>
            <p:nvGraphicFramePr>
              <p:cNvPr id="8" name="표 7">
                <a:extLst>
                  <a:ext uri="{FF2B5EF4-FFF2-40B4-BE49-F238E27FC236}">
                    <a16:creationId xmlns:a16="http://schemas.microsoft.com/office/drawing/2014/main" id="{780C9F64-CA8F-45B6-9EBA-107DF13F7DEF}"/>
                  </a:ext>
                </a:extLst>
              </p:cNvPr>
              <p:cNvGraphicFramePr>
                <a:graphicFrameLocks noGrp="1"/>
              </p:cNvGraphicFramePr>
              <p:nvPr>
                <p:extLst>
                  <p:ext uri="{D42A27DB-BD31-4B8C-83A1-F6EECF244321}">
                    <p14:modId xmlns:p14="http://schemas.microsoft.com/office/powerpoint/2010/main" val="1951108299"/>
                  </p:ext>
                </p:extLst>
              </p:nvPr>
            </p:nvGraphicFramePr>
            <p:xfrm>
              <a:off x="1917358" y="2586946"/>
              <a:ext cx="13503957" cy="2941435"/>
            </p:xfrm>
            <a:graphic>
              <a:graphicData uri="http://schemas.openxmlformats.org/drawingml/2006/table">
                <a:tbl>
                  <a:tblPr firstRow="1" bandRow="1">
                    <a:tableStyleId>{5940675A-B579-460E-94D1-54222C63F5DA}</a:tableStyleId>
                  </a:tblPr>
                  <a:tblGrid>
                    <a:gridCol w="4501319">
                      <a:extLst>
                        <a:ext uri="{9D8B030D-6E8A-4147-A177-3AD203B41FA5}">
                          <a16:colId xmlns:a16="http://schemas.microsoft.com/office/drawing/2014/main" val="2397493254"/>
                        </a:ext>
                      </a:extLst>
                    </a:gridCol>
                    <a:gridCol w="4501319">
                      <a:extLst>
                        <a:ext uri="{9D8B030D-6E8A-4147-A177-3AD203B41FA5}">
                          <a16:colId xmlns:a16="http://schemas.microsoft.com/office/drawing/2014/main" val="2856024629"/>
                        </a:ext>
                      </a:extLst>
                    </a:gridCol>
                    <a:gridCol w="4501319">
                      <a:extLst>
                        <a:ext uri="{9D8B030D-6E8A-4147-A177-3AD203B41FA5}">
                          <a16:colId xmlns:a16="http://schemas.microsoft.com/office/drawing/2014/main" val="16219010"/>
                        </a:ext>
                      </a:extLst>
                    </a:gridCol>
                  </a:tblGrid>
                  <a:tr h="562611">
                    <a:tc>
                      <a:txBody>
                        <a:bodyPr/>
                        <a:lstStyle/>
                        <a:p>
                          <a:pPr algn="ctr" latinLnBrk="1"/>
                          <a:r>
                            <a:rPr lang="en-US" altLang="ko-KR" sz="3000" dirty="0"/>
                            <a:t>N=10</a:t>
                          </a:r>
                          <a:endParaRPr lang="ko-KR" altLang="en-US" sz="3000" dirty="0"/>
                        </a:p>
                      </a:txBody>
                      <a:tcPr marL="106825" marR="106825" marT="53412" marB="53412" anchor="ctr"/>
                    </a:tc>
                    <a:tc>
                      <a:txBody>
                        <a:bodyPr/>
                        <a:lstStyle/>
                        <a:p>
                          <a:pPr marL="0" marR="0" lvl="0" indent="0" algn="ctr" defTabSz="1300368" rtl="0" eaLnBrk="1" fontAlgn="auto" latinLnBrk="1" hangingPunct="1">
                            <a:lnSpc>
                              <a:spcPct val="100000"/>
                            </a:lnSpc>
                            <a:spcBef>
                              <a:spcPts val="0"/>
                            </a:spcBef>
                            <a:spcAft>
                              <a:spcPts val="0"/>
                            </a:spcAft>
                            <a:buClrTx/>
                            <a:buSzTx/>
                            <a:buFontTx/>
                            <a:buNone/>
                            <a:tabLst/>
                            <a:defRPr/>
                          </a:pPr>
                          <a:r>
                            <a:rPr lang="en-US" altLang="ko-KR" sz="3200" dirty="0"/>
                            <a:t>Absolute error</a:t>
                          </a:r>
                          <a:endParaRPr lang="ko-KR" altLang="en-US" sz="3200" dirty="0"/>
                        </a:p>
                      </a:txBody>
                      <a:tcPr marL="106825" marR="106825" marT="53412" marB="53412" anchor="ctr"/>
                    </a:tc>
                    <a:tc>
                      <a:txBody>
                        <a:bodyPr/>
                        <a:lstStyle/>
                        <a:p>
                          <a:pPr marL="0" marR="0" lvl="0" indent="0" algn="ctr" defTabSz="1300368" rtl="0" eaLnBrk="1" fontAlgn="auto" latinLnBrk="1" hangingPunct="1">
                            <a:lnSpc>
                              <a:spcPct val="100000"/>
                            </a:lnSpc>
                            <a:spcBef>
                              <a:spcPts val="0"/>
                            </a:spcBef>
                            <a:spcAft>
                              <a:spcPts val="0"/>
                            </a:spcAft>
                            <a:buClrTx/>
                            <a:buSzTx/>
                            <a:buFontTx/>
                            <a:buNone/>
                            <a:tabLst/>
                            <a:defRPr/>
                          </a:pPr>
                          <a:r>
                            <a:rPr lang="en-US" altLang="ko-KR" sz="3200" dirty="0"/>
                            <a:t>Relative error</a:t>
                          </a:r>
                          <a:endParaRPr lang="ko-KR" altLang="en-US" sz="3200" dirty="0"/>
                        </a:p>
                      </a:txBody>
                      <a:tcPr marL="106825" marR="106825" marT="53412" marB="53412" anchor="ctr"/>
                    </a:tc>
                    <a:extLst>
                      <a:ext uri="{0D108BD9-81ED-4DB2-BD59-A6C34878D82A}">
                        <a16:rowId xmlns:a16="http://schemas.microsoft.com/office/drawing/2014/main" val="2149044102"/>
                      </a:ext>
                    </a:extLst>
                  </a:tr>
                  <a:tr h="562611">
                    <a:tc>
                      <a:txBody>
                        <a:bodyPr/>
                        <a:lstStyle/>
                        <a:p>
                          <a:pPr algn="ctr" latinLnBrk="1"/>
                          <a:r>
                            <a:rPr lang="en-US" altLang="ko-KR" sz="3000" dirty="0"/>
                            <a:t>Average Error</a:t>
                          </a:r>
                          <a:endParaRPr lang="ko-KR" altLang="en-US" sz="3000" dirty="0"/>
                        </a:p>
                      </a:txBody>
                      <a:tcPr marL="106825" marR="106825" marT="53412" marB="53412" anchor="ctr"/>
                    </a:tc>
                    <a:tc>
                      <a:txBody>
                        <a:bodyPr/>
                        <a:lstStyle/>
                        <a:p>
                          <a:pPr marL="0" marR="0" lvl="0" indent="0" algn="l" defTabSz="1300368"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ko-KR" altLang="ko-KR" sz="2800" i="1" smtClean="0">
                                        <a:latin typeface="Cambria Math" panose="02040503050406030204" pitchFamily="18" charset="0"/>
                                        <a:ea typeface="Cambria Math" panose="02040503050406030204" pitchFamily="18" charset="0"/>
                                      </a:rPr>
                                    </m:ctrlPr>
                                  </m:sSubPr>
                                  <m:e>
                                    <m:r>
                                      <m:rPr>
                                        <m:sty m:val="p"/>
                                      </m:rP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e</m:t>
                                    </m:r>
                                  </m:e>
                                  <m:sub>
                                    <m: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t>𝑎𝑣𝑔</m:t>
                                    </m:r>
                                  </m:sub>
                                </m:sSub>
                                <m:r>
                                  <a:rPr lang="en-US" altLang="ko-KR" sz="2800" b="0" i="0" kern="700" smtClean="0">
                                    <a:latin typeface="Cambria Math" panose="02040503050406030204" pitchFamily="18" charset="0"/>
                                    <a:ea typeface="맑은 고딕" panose="020B0503020000020004" pitchFamily="50" charset="-127"/>
                                    <a:cs typeface="Times New Roman" panose="02020603050405020304" pitchFamily="18" charset="0"/>
                                  </a:rPr>
                                  <m:t>=</m:t>
                                </m:r>
                                <m:f>
                                  <m:fPr>
                                    <m:ctrlP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ctrlPr>
                                  </m:fPr>
                                  <m:num>
                                    <m:r>
                                      <a:rPr lang="en-US" altLang="ko-KR" sz="2800" b="0" i="0" kern="700" smtClean="0">
                                        <a:latin typeface="Cambria Math" panose="02040503050406030204" pitchFamily="18" charset="0"/>
                                        <a:ea typeface="맑은 고딕" panose="020B0503020000020004" pitchFamily="50" charset="-127"/>
                                        <a:cs typeface="Times New Roman" panose="02020603050405020304" pitchFamily="18" charset="0"/>
                                      </a:rPr>
                                      <m:t>1</m:t>
                                    </m:r>
                                  </m:num>
                                  <m:den>
                                    <m:r>
                                      <m:rPr>
                                        <m:sty m:val="p"/>
                                      </m:rP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t>N</m:t>
                                    </m:r>
                                  </m:den>
                                </m:f>
                                <m:nary>
                                  <m:naryPr>
                                    <m:chr m:val="∑"/>
                                    <m:ctrlP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ctrlPr>
                                  </m:naryPr>
                                  <m:sub>
                                    <m:r>
                                      <m:rPr>
                                        <m:brk m:alnAt="23"/>
                                      </m:rP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t>𝑖</m:t>
                                    </m:r>
                                    <m: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t>=1</m:t>
                                    </m:r>
                                  </m:sub>
                                  <m:sup>
                                    <m: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t>𝑁</m:t>
                                    </m:r>
                                  </m:sup>
                                  <m:e>
                                    <m:r>
                                      <a:rPr lang="en-US" altLang="ko-KR" sz="2800" kern="700" smtClean="0">
                                        <a:latin typeface="Cambria Math" panose="02040503050406030204" pitchFamily="18" charset="0"/>
                                        <a:ea typeface="맑은 고딕" panose="020B0503020000020004" pitchFamily="50" charset="-127"/>
                                        <a:cs typeface="Times New Roman" panose="02020603050405020304" pitchFamily="18" charset="0"/>
                                      </a:rPr>
                                      <m:t>|</m:t>
                                    </m:r>
                                    <m:sSub>
                                      <m:sSubPr>
                                        <m:ctrlP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ctrlPr>
                                      </m:sSubPr>
                                      <m:e>
                                        <m:r>
                                          <m:rPr>
                                            <m:sty m:val="p"/>
                                          </m:rP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y</m:t>
                                        </m:r>
                                      </m:e>
                                      <m:sub>
                                        <m:r>
                                          <m:rPr>
                                            <m:sty m:val="p"/>
                                          </m:rPr>
                                          <a:rPr lang="en-US" altLang="ko-KR" sz="2800" b="0" i="0" kern="700" smtClean="0">
                                            <a:latin typeface="Cambria Math" panose="02040503050406030204" pitchFamily="18" charset="0"/>
                                            <a:ea typeface="맑은 고딕" panose="020B0503020000020004" pitchFamily="50" charset="-127"/>
                                            <a:cs typeface="Times New Roman" panose="02020603050405020304" pitchFamily="18" charset="0"/>
                                          </a:rPr>
                                          <m:t>i</m:t>
                                        </m:r>
                                      </m:sub>
                                    </m:sSub>
                                    <m:r>
                                      <a:rPr lang="en-US" altLang="ko-KR" sz="2800" i="1" kern="700">
                                        <a:latin typeface="Cambria Math" panose="02040503050406030204" pitchFamily="18" charset="0"/>
                                        <a:ea typeface="맑은 고딕" panose="020B0503020000020004" pitchFamily="50" charset="-127"/>
                                        <a:cs typeface="Times New Roman" panose="02020603050405020304" pitchFamily="18" charset="0"/>
                                      </a:rPr>
                                      <m:t>−</m:t>
                                    </m:r>
                                    <m:sSub>
                                      <m:sSubPr>
                                        <m:ctrlP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ctrlPr>
                                      </m:sSubPr>
                                      <m:e>
                                        <m:acc>
                                          <m:accPr>
                                            <m:chr m:val="̂"/>
                                            <m:ctrlPr>
                                              <a:rPr lang="ko-KR" altLang="ko-KR" sz="2800" i="1">
                                                <a:latin typeface="Cambria Math" panose="02040503050406030204" pitchFamily="18" charset="0"/>
                                                <a:ea typeface="Cambria Math" panose="02040503050406030204" pitchFamily="18" charset="0"/>
                                              </a:rPr>
                                            </m:ctrlPr>
                                          </m:accPr>
                                          <m:e>
                                            <m:r>
                                              <m:rPr>
                                                <m:sty m:val="p"/>
                                              </m:rP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y</m:t>
                                            </m:r>
                                          </m:e>
                                        </m:acc>
                                      </m:e>
                                      <m:sub>
                                        <m: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t>𝑖</m:t>
                                        </m:r>
                                      </m:sub>
                                    </m:sSub>
                                    <m: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m:t>
                                    </m:r>
                                  </m:e>
                                </m:nary>
                              </m:oMath>
                            </m:oMathPara>
                          </a14:m>
                          <a:endParaRPr lang="ko-KR" altLang="en-US" sz="2800" dirty="0"/>
                        </a:p>
                      </a:txBody>
                      <a:tcPr marL="106825" marR="106825" marT="53412" marB="53412" anchor="ctr"/>
                    </a:tc>
                    <a:tc>
                      <a:txBody>
                        <a:bodyPr/>
                        <a:lstStyle/>
                        <a:p>
                          <a:pPr marL="0" marR="0" lvl="0" indent="0" algn="l" defTabSz="1300368"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ko-KR" altLang="ko-KR" sz="2800" i="1" smtClean="0">
                                        <a:latin typeface="Cambria Math" panose="02040503050406030204" pitchFamily="18" charset="0"/>
                                        <a:ea typeface="Cambria Math" panose="02040503050406030204" pitchFamily="18" charset="0"/>
                                      </a:rPr>
                                    </m:ctrlPr>
                                  </m:sSubPr>
                                  <m:e>
                                    <m:r>
                                      <m:rPr>
                                        <m:sty m:val="p"/>
                                      </m:rP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e</m:t>
                                    </m:r>
                                  </m:e>
                                  <m:sub>
                                    <m:r>
                                      <a:rPr lang="en-US" altLang="ko-KR" sz="2800" i="1" kern="700">
                                        <a:latin typeface="Cambria Math" panose="02040503050406030204" pitchFamily="18" charset="0"/>
                                        <a:ea typeface="맑은 고딕" panose="020B0503020000020004" pitchFamily="50" charset="-127"/>
                                        <a:cs typeface="Times New Roman" panose="02020603050405020304" pitchFamily="18" charset="0"/>
                                      </a:rPr>
                                      <m:t>𝑅</m:t>
                                    </m:r>
                                    <m: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t>,</m:t>
                                    </m:r>
                                    <m: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t>𝑎𝑣𝑔</m:t>
                                    </m:r>
                                  </m:sub>
                                </m:sSub>
                                <m: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 =</m:t>
                                </m:r>
                                <m:f>
                                  <m:fPr>
                                    <m:ctrlPr>
                                      <a:rPr lang="ko-KR" altLang="ko-KR" sz="2800" i="1">
                                        <a:latin typeface="Cambria Math" panose="02040503050406030204" pitchFamily="18" charset="0"/>
                                        <a:ea typeface="Cambria Math" panose="02040503050406030204" pitchFamily="18" charset="0"/>
                                      </a:rPr>
                                    </m:ctrlPr>
                                  </m:fPr>
                                  <m:num>
                                    <m:r>
                                      <m:rPr>
                                        <m:lit/>
                                      </m:rP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 </m:t>
                                    </m:r>
                                    <m:sSub>
                                      <m:sSubPr>
                                        <m:ctrlPr>
                                          <a:rPr lang="ko-KR" altLang="ko-KR" sz="2800" i="1">
                                            <a:latin typeface="Cambria Math" panose="02040503050406030204" pitchFamily="18" charset="0"/>
                                            <a:ea typeface="Cambria Math" panose="02040503050406030204" pitchFamily="18" charset="0"/>
                                          </a:rPr>
                                        </m:ctrlPr>
                                      </m:sSubPr>
                                      <m:e>
                                        <m:r>
                                          <m:rPr>
                                            <m:sty m:val="p"/>
                                          </m:rP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e</m:t>
                                        </m:r>
                                      </m:e>
                                      <m:sub>
                                        <m:r>
                                          <a:rPr lang="en-US" altLang="ko-KR" sz="2800" b="0" i="1" kern="700" smtClean="0">
                                            <a:latin typeface="Cambria Math" panose="02040503050406030204" pitchFamily="18" charset="0"/>
                                            <a:ea typeface="맑은 고딕" panose="020B0503020000020004" pitchFamily="50" charset="-127"/>
                                            <a:cs typeface="Times New Roman" panose="02020603050405020304" pitchFamily="18" charset="0"/>
                                          </a:rPr>
                                          <m:t>𝑎𝑣𝑔</m:t>
                                        </m:r>
                                      </m:sub>
                                    </m:sSub>
                                  </m:num>
                                  <m:den>
                                    <m:acc>
                                      <m:accPr>
                                        <m:chr m:val="̂"/>
                                        <m:ctrlPr>
                                          <a:rPr lang="ko-KR" altLang="ko-KR" sz="2800" i="1">
                                            <a:latin typeface="Cambria Math" panose="02040503050406030204" pitchFamily="18" charset="0"/>
                                            <a:ea typeface="Cambria Math" panose="02040503050406030204" pitchFamily="18" charset="0"/>
                                          </a:rPr>
                                        </m:ctrlPr>
                                      </m:accPr>
                                      <m:e>
                                        <m:r>
                                          <m:rPr>
                                            <m:sty m:val="p"/>
                                          </m:rP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y</m:t>
                                        </m:r>
                                      </m:e>
                                    </m:acc>
                                  </m:den>
                                </m:f>
                                <m:r>
                                  <a:rPr lang="en-US" altLang="ko-KR" sz="2800" kern="700">
                                    <a:latin typeface="Cambria Math" panose="02040503050406030204" pitchFamily="18" charset="0"/>
                                    <a:ea typeface="맑은 고딕" panose="020B0503020000020004" pitchFamily="50" charset="-127"/>
                                    <a:cs typeface="Times New Roman" panose="02020603050405020304" pitchFamily="18" charset="0"/>
                                  </a:rPr>
                                  <m:t>×100</m:t>
                                </m:r>
                              </m:oMath>
                            </m:oMathPara>
                          </a14:m>
                          <a:endParaRPr lang="ko-KR" altLang="en-US" sz="2800" dirty="0"/>
                        </a:p>
                      </a:txBody>
                      <a:tcPr marL="106825" marR="106825" marT="53412" marB="53412" anchor="ctr"/>
                    </a:tc>
                    <a:extLst>
                      <a:ext uri="{0D108BD9-81ED-4DB2-BD59-A6C34878D82A}">
                        <a16:rowId xmlns:a16="http://schemas.microsoft.com/office/drawing/2014/main" val="3907938070"/>
                      </a:ext>
                    </a:extLst>
                  </a:tr>
                  <a:tr h="562611">
                    <a:tc>
                      <a:txBody>
                        <a:bodyPr/>
                        <a:lstStyle/>
                        <a:p>
                          <a:pPr algn="ctr" latinLnBrk="1"/>
                          <a:r>
                            <a:rPr lang="en-US" altLang="ko-KR" sz="3000" dirty="0"/>
                            <a:t>Maximum Error</a:t>
                          </a:r>
                          <a:endParaRPr lang="ko-KR" altLang="en-US" sz="3000" dirty="0"/>
                        </a:p>
                      </a:txBody>
                      <a:tcPr marL="106825" marR="106825" marT="53412" marB="53412" anchor="ctr"/>
                    </a:tc>
                    <a:tc>
                      <a:txBody>
                        <a:bodyPr/>
                        <a:lstStyle/>
                        <a:p>
                          <a:pPr latinLnBrk="1"/>
                          <a14:m>
                            <m:oMathPara xmlns:m="http://schemas.openxmlformats.org/officeDocument/2006/math">
                              <m:oMathParaPr>
                                <m:jc m:val="centerGroup"/>
                              </m:oMathParaPr>
                              <m:oMath xmlns:m="http://schemas.openxmlformats.org/officeDocument/2006/math">
                                <m:sSub>
                                  <m:sSubPr>
                                    <m:ctrlPr>
                                      <a:rPr lang="en-US" altLang="ko-KR" sz="3000" b="0" i="1" dirty="0" smtClean="0">
                                        <a:latin typeface="Cambria Math" panose="02040503050406030204" pitchFamily="18" charset="0"/>
                                      </a:rPr>
                                    </m:ctrlPr>
                                  </m:sSubPr>
                                  <m:e>
                                    <m:r>
                                      <a:rPr lang="en-US" altLang="ko-KR" sz="3000" b="0" i="1" dirty="0" smtClean="0">
                                        <a:latin typeface="Cambria Math" panose="02040503050406030204" pitchFamily="18" charset="0"/>
                                      </a:rPr>
                                      <m:t>𝑒</m:t>
                                    </m:r>
                                  </m:e>
                                  <m:sub>
                                    <m:r>
                                      <a:rPr lang="en-US" altLang="ko-KR" sz="3000" b="0" i="1" dirty="0" smtClean="0">
                                        <a:latin typeface="Cambria Math" panose="02040503050406030204" pitchFamily="18" charset="0"/>
                                      </a:rPr>
                                      <m:t>𝑚𝑎𝑥</m:t>
                                    </m:r>
                                  </m:sub>
                                </m:sSub>
                                <m:r>
                                  <a:rPr lang="en-US" altLang="ko-KR" sz="3000" b="0" i="1" dirty="0" smtClean="0">
                                    <a:latin typeface="Cambria Math" panose="02040503050406030204" pitchFamily="18" charset="0"/>
                                  </a:rPr>
                                  <m:t>=</m:t>
                                </m:r>
                                <m:func>
                                  <m:funcPr>
                                    <m:ctrlPr>
                                      <a:rPr lang="en-US" altLang="ko-KR" sz="3000" i="1" dirty="0" smtClean="0">
                                        <a:latin typeface="Cambria Math" panose="02040503050406030204" pitchFamily="18" charset="0"/>
                                      </a:rPr>
                                    </m:ctrlPr>
                                  </m:funcPr>
                                  <m:fName>
                                    <m:limLow>
                                      <m:limLowPr>
                                        <m:ctrlPr>
                                          <a:rPr lang="en-US" altLang="ko-KR" sz="3000" i="1" dirty="0" smtClean="0">
                                            <a:latin typeface="Cambria Math" panose="02040503050406030204" pitchFamily="18" charset="0"/>
                                          </a:rPr>
                                        </m:ctrlPr>
                                      </m:limLowPr>
                                      <m:e>
                                        <m:r>
                                          <m:rPr>
                                            <m:sty m:val="p"/>
                                          </m:rPr>
                                          <a:rPr lang="en-US" altLang="ko-KR" sz="3000" i="0" dirty="0" smtClean="0">
                                            <a:latin typeface="Cambria Math" panose="02040503050406030204" pitchFamily="18" charset="0"/>
                                          </a:rPr>
                                          <m:t>max</m:t>
                                        </m:r>
                                      </m:e>
                                      <m:lim>
                                        <m:r>
                                          <a:rPr lang="en-US" altLang="ko-KR" sz="3000" i="1" dirty="0" smtClean="0">
                                            <a:latin typeface="Cambria Math" panose="02040503050406030204" pitchFamily="18" charset="0"/>
                                          </a:rPr>
                                          <m:t>𝑖</m:t>
                                        </m:r>
                                        <m:r>
                                          <a:rPr lang="en-US" altLang="ko-KR" sz="3000" b="0" i="1" dirty="0" smtClean="0">
                                            <a:latin typeface="Cambria Math" panose="02040503050406030204" pitchFamily="18" charset="0"/>
                                          </a:rPr>
                                          <m:t>=1…</m:t>
                                        </m:r>
                                        <m:r>
                                          <a:rPr lang="en-US" altLang="ko-KR" sz="3000" b="0" i="1" dirty="0" smtClean="0">
                                            <a:latin typeface="Cambria Math" panose="02040503050406030204" pitchFamily="18" charset="0"/>
                                          </a:rPr>
                                          <m:t>𝑁</m:t>
                                        </m:r>
                                      </m:lim>
                                    </m:limLow>
                                  </m:fName>
                                  <m:e>
                                    <m:r>
                                      <a:rPr lang="en-US" altLang="ko-KR" sz="3200" kern="700" smtClean="0">
                                        <a:latin typeface="Cambria Math" panose="02040503050406030204" pitchFamily="18" charset="0"/>
                                        <a:ea typeface="맑은 고딕" panose="020B0503020000020004" pitchFamily="50" charset="-127"/>
                                        <a:cs typeface="Times New Roman" panose="02020603050405020304" pitchFamily="18" charset="0"/>
                                      </a:rPr>
                                      <m:t>|</m:t>
                                    </m:r>
                                    <m:sSub>
                                      <m:sSubPr>
                                        <m:ctrlPr>
                                          <a:rPr lang="en-US" altLang="ko-KR" sz="3200" b="0" i="1" kern="700" smtClean="0">
                                            <a:latin typeface="Cambria Math" panose="02040503050406030204" pitchFamily="18" charset="0"/>
                                            <a:ea typeface="맑은 고딕" panose="020B0503020000020004" pitchFamily="50" charset="-127"/>
                                            <a:cs typeface="Times New Roman" panose="02020603050405020304" pitchFamily="18" charset="0"/>
                                          </a:rPr>
                                        </m:ctrlPr>
                                      </m:sSubPr>
                                      <m:e>
                                        <m:r>
                                          <m:rPr>
                                            <m:sty m:val="p"/>
                                          </m:rPr>
                                          <a:rPr lang="en-US" altLang="ko-KR" sz="3200" kern="700">
                                            <a:latin typeface="Cambria Math" panose="02040503050406030204" pitchFamily="18" charset="0"/>
                                            <a:ea typeface="맑은 고딕" panose="020B0503020000020004" pitchFamily="50" charset="-127"/>
                                            <a:cs typeface="Times New Roman" panose="02020603050405020304" pitchFamily="18" charset="0"/>
                                          </a:rPr>
                                          <m:t>y</m:t>
                                        </m:r>
                                      </m:e>
                                      <m:sub>
                                        <m:r>
                                          <m:rPr>
                                            <m:sty m:val="p"/>
                                          </m:rPr>
                                          <a:rPr lang="en-US" altLang="ko-KR" sz="3200" b="0" i="0" kern="700" smtClean="0">
                                            <a:latin typeface="Cambria Math" panose="02040503050406030204" pitchFamily="18" charset="0"/>
                                            <a:ea typeface="맑은 고딕" panose="020B0503020000020004" pitchFamily="50" charset="-127"/>
                                            <a:cs typeface="Times New Roman" panose="02020603050405020304" pitchFamily="18" charset="0"/>
                                          </a:rPr>
                                          <m:t>i</m:t>
                                        </m:r>
                                      </m:sub>
                                    </m:sSub>
                                    <m:r>
                                      <a:rPr lang="en-US" altLang="ko-KR" sz="3200" i="1" kern="700">
                                        <a:latin typeface="Cambria Math" panose="02040503050406030204" pitchFamily="18" charset="0"/>
                                        <a:ea typeface="맑은 고딕" panose="020B0503020000020004" pitchFamily="50" charset="-127"/>
                                        <a:cs typeface="Times New Roman" panose="02020603050405020304" pitchFamily="18" charset="0"/>
                                      </a:rPr>
                                      <m:t>−</m:t>
                                    </m:r>
                                    <m:sSub>
                                      <m:sSubPr>
                                        <m:ctrlPr>
                                          <a:rPr lang="en-US" altLang="ko-KR" sz="3200" b="0" i="1" kern="700" smtClean="0">
                                            <a:latin typeface="Cambria Math" panose="02040503050406030204" pitchFamily="18" charset="0"/>
                                            <a:ea typeface="맑은 고딕" panose="020B0503020000020004" pitchFamily="50" charset="-127"/>
                                            <a:cs typeface="Times New Roman" panose="02020603050405020304" pitchFamily="18" charset="0"/>
                                          </a:rPr>
                                        </m:ctrlPr>
                                      </m:sSubPr>
                                      <m:e>
                                        <m:acc>
                                          <m:accPr>
                                            <m:chr m:val="̂"/>
                                            <m:ctrlPr>
                                              <a:rPr lang="ko-KR" altLang="ko-KR" sz="3200" i="1">
                                                <a:latin typeface="Cambria Math" panose="02040503050406030204" pitchFamily="18" charset="0"/>
                                                <a:ea typeface="Cambria Math" panose="02040503050406030204" pitchFamily="18" charset="0"/>
                                              </a:rPr>
                                            </m:ctrlPr>
                                          </m:accPr>
                                          <m:e>
                                            <m:r>
                                              <m:rPr>
                                                <m:sty m:val="p"/>
                                              </m:rPr>
                                              <a:rPr lang="en-US" altLang="ko-KR" sz="3200" kern="700">
                                                <a:latin typeface="Cambria Math" panose="02040503050406030204" pitchFamily="18" charset="0"/>
                                                <a:ea typeface="맑은 고딕" panose="020B0503020000020004" pitchFamily="50" charset="-127"/>
                                                <a:cs typeface="Times New Roman" panose="02020603050405020304" pitchFamily="18" charset="0"/>
                                              </a:rPr>
                                              <m:t>y</m:t>
                                            </m:r>
                                          </m:e>
                                        </m:acc>
                                      </m:e>
                                      <m:sub>
                                        <m:r>
                                          <a:rPr lang="en-US" altLang="ko-KR" sz="3200" b="0" i="1" kern="700" smtClean="0">
                                            <a:latin typeface="Cambria Math" panose="02040503050406030204" pitchFamily="18" charset="0"/>
                                            <a:ea typeface="맑은 고딕" panose="020B0503020000020004" pitchFamily="50" charset="-127"/>
                                            <a:cs typeface="Times New Roman" panose="02020603050405020304" pitchFamily="18" charset="0"/>
                                          </a:rPr>
                                          <m:t>𝑖</m:t>
                                        </m:r>
                                      </m:sub>
                                    </m:sSub>
                                    <m:r>
                                      <a:rPr lang="en-US" altLang="ko-KR" sz="3200" kern="700">
                                        <a:latin typeface="Cambria Math" panose="02040503050406030204" pitchFamily="18" charset="0"/>
                                        <a:ea typeface="맑은 고딕" panose="020B0503020000020004" pitchFamily="50" charset="-127"/>
                                        <a:cs typeface="Times New Roman" panose="02020603050405020304" pitchFamily="18" charset="0"/>
                                      </a:rPr>
                                      <m:t>|</m:t>
                                    </m:r>
                                  </m:e>
                                </m:func>
                                <m:r>
                                  <a:rPr lang="en-US" altLang="ko-KR" sz="3000" i="1" dirty="0" smtClean="0">
                                    <a:latin typeface="Cambria Math" panose="02040503050406030204" pitchFamily="18" charset="0"/>
                                  </a:rPr>
                                  <m:t> </m:t>
                                </m:r>
                              </m:oMath>
                            </m:oMathPara>
                          </a14:m>
                          <a:endParaRPr lang="ko-KR" altLang="en-US" sz="3000" dirty="0"/>
                        </a:p>
                      </a:txBody>
                      <a:tcPr marL="106825" marR="106825" marT="53412" marB="53412" anchor="ctr"/>
                    </a:tc>
                    <a:tc>
                      <a:txBody>
                        <a:bodyPr/>
                        <a:lstStyle/>
                        <a:p>
                          <a:pPr marL="0" marR="0" lvl="0" indent="0" algn="l" defTabSz="1300368"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ko-KR" altLang="ko-KR" sz="3200" i="1" smtClean="0">
                                        <a:latin typeface="Cambria Math" panose="02040503050406030204" pitchFamily="18" charset="0"/>
                                        <a:ea typeface="Cambria Math" panose="02040503050406030204" pitchFamily="18" charset="0"/>
                                      </a:rPr>
                                    </m:ctrlPr>
                                  </m:sSubPr>
                                  <m:e>
                                    <m:r>
                                      <m:rPr>
                                        <m:sty m:val="p"/>
                                      </m:rPr>
                                      <a:rPr lang="en-US" altLang="ko-KR" sz="3200" kern="700">
                                        <a:latin typeface="Cambria Math" panose="02040503050406030204" pitchFamily="18" charset="0"/>
                                        <a:ea typeface="맑은 고딕" panose="020B0503020000020004" pitchFamily="50" charset="-127"/>
                                        <a:cs typeface="Times New Roman" panose="02020603050405020304" pitchFamily="18" charset="0"/>
                                      </a:rPr>
                                      <m:t>e</m:t>
                                    </m:r>
                                  </m:e>
                                  <m:sub>
                                    <m:r>
                                      <a:rPr lang="en-US" altLang="ko-KR" sz="3200" i="1" kern="700">
                                        <a:latin typeface="Cambria Math" panose="02040503050406030204" pitchFamily="18" charset="0"/>
                                        <a:ea typeface="맑은 고딕" panose="020B0503020000020004" pitchFamily="50" charset="-127"/>
                                        <a:cs typeface="Times New Roman" panose="02020603050405020304" pitchFamily="18" charset="0"/>
                                      </a:rPr>
                                      <m:t>𝑅</m:t>
                                    </m:r>
                                    <m:r>
                                      <a:rPr lang="en-US" altLang="ko-KR" sz="3200" b="0" i="1" kern="700" smtClean="0">
                                        <a:latin typeface="Cambria Math" panose="02040503050406030204" pitchFamily="18" charset="0"/>
                                        <a:ea typeface="맑은 고딕" panose="020B0503020000020004" pitchFamily="50" charset="-127"/>
                                        <a:cs typeface="Times New Roman" panose="02020603050405020304" pitchFamily="18" charset="0"/>
                                      </a:rPr>
                                      <m:t>,</m:t>
                                    </m:r>
                                    <m:r>
                                      <a:rPr lang="en-US" altLang="ko-KR" sz="3200" b="0" i="1" kern="700" smtClean="0">
                                        <a:latin typeface="Cambria Math" panose="02040503050406030204" pitchFamily="18" charset="0"/>
                                        <a:ea typeface="맑은 고딕" panose="020B0503020000020004" pitchFamily="50" charset="-127"/>
                                        <a:cs typeface="Times New Roman" panose="02020603050405020304" pitchFamily="18" charset="0"/>
                                      </a:rPr>
                                      <m:t>𝑚𝑎𝑥</m:t>
                                    </m:r>
                                  </m:sub>
                                </m:sSub>
                                <m:r>
                                  <a:rPr lang="en-US" altLang="ko-KR" sz="3200" kern="700">
                                    <a:latin typeface="Cambria Math" panose="02040503050406030204" pitchFamily="18" charset="0"/>
                                    <a:ea typeface="맑은 고딕" panose="020B0503020000020004" pitchFamily="50" charset="-127"/>
                                    <a:cs typeface="Times New Roman" panose="02020603050405020304" pitchFamily="18" charset="0"/>
                                  </a:rPr>
                                  <m:t> =</m:t>
                                </m:r>
                                <m:f>
                                  <m:fPr>
                                    <m:ctrlPr>
                                      <a:rPr lang="ko-KR" altLang="ko-KR" sz="3200" i="1">
                                        <a:latin typeface="Cambria Math" panose="02040503050406030204" pitchFamily="18" charset="0"/>
                                        <a:ea typeface="Cambria Math" panose="02040503050406030204" pitchFamily="18" charset="0"/>
                                      </a:rPr>
                                    </m:ctrlPr>
                                  </m:fPr>
                                  <m:num>
                                    <m:r>
                                      <m:rPr>
                                        <m:lit/>
                                      </m:rPr>
                                      <a:rPr lang="en-US" altLang="ko-KR" sz="3200" kern="700">
                                        <a:latin typeface="Cambria Math" panose="02040503050406030204" pitchFamily="18" charset="0"/>
                                        <a:ea typeface="맑은 고딕" panose="020B0503020000020004" pitchFamily="50" charset="-127"/>
                                        <a:cs typeface="Times New Roman" panose="02020603050405020304" pitchFamily="18" charset="0"/>
                                      </a:rPr>
                                      <m:t> </m:t>
                                    </m:r>
                                    <m:sSub>
                                      <m:sSubPr>
                                        <m:ctrlPr>
                                          <a:rPr lang="ko-KR" altLang="ko-KR" sz="3200" i="1">
                                            <a:latin typeface="Cambria Math" panose="02040503050406030204" pitchFamily="18" charset="0"/>
                                            <a:ea typeface="Cambria Math" panose="02040503050406030204" pitchFamily="18" charset="0"/>
                                          </a:rPr>
                                        </m:ctrlPr>
                                      </m:sSubPr>
                                      <m:e>
                                        <m:r>
                                          <m:rPr>
                                            <m:sty m:val="p"/>
                                          </m:rPr>
                                          <a:rPr lang="en-US" altLang="ko-KR" sz="3200" kern="700">
                                            <a:latin typeface="Cambria Math" panose="02040503050406030204" pitchFamily="18" charset="0"/>
                                            <a:ea typeface="맑은 고딕" panose="020B0503020000020004" pitchFamily="50" charset="-127"/>
                                            <a:cs typeface="Times New Roman" panose="02020603050405020304" pitchFamily="18" charset="0"/>
                                          </a:rPr>
                                          <m:t>e</m:t>
                                        </m:r>
                                      </m:e>
                                      <m:sub>
                                        <m:r>
                                          <a:rPr lang="en-US" altLang="ko-KR" sz="3200" b="0" i="1" kern="700" smtClean="0">
                                            <a:latin typeface="Cambria Math" panose="02040503050406030204" pitchFamily="18" charset="0"/>
                                            <a:ea typeface="맑은 고딕" panose="020B0503020000020004" pitchFamily="50" charset="-127"/>
                                            <a:cs typeface="Times New Roman" panose="02020603050405020304" pitchFamily="18" charset="0"/>
                                          </a:rPr>
                                          <m:t>𝑎𝑣𝑔</m:t>
                                        </m:r>
                                      </m:sub>
                                    </m:sSub>
                                  </m:num>
                                  <m:den>
                                    <m:acc>
                                      <m:accPr>
                                        <m:chr m:val="̂"/>
                                        <m:ctrlPr>
                                          <a:rPr lang="ko-KR" altLang="ko-KR" sz="3200" i="1">
                                            <a:latin typeface="Cambria Math" panose="02040503050406030204" pitchFamily="18" charset="0"/>
                                            <a:ea typeface="Cambria Math" panose="02040503050406030204" pitchFamily="18" charset="0"/>
                                          </a:rPr>
                                        </m:ctrlPr>
                                      </m:accPr>
                                      <m:e>
                                        <m:r>
                                          <m:rPr>
                                            <m:sty m:val="p"/>
                                          </m:rPr>
                                          <a:rPr lang="en-US" altLang="ko-KR" sz="3200" kern="700">
                                            <a:latin typeface="Cambria Math" panose="02040503050406030204" pitchFamily="18" charset="0"/>
                                            <a:ea typeface="맑은 고딕" panose="020B0503020000020004" pitchFamily="50" charset="-127"/>
                                            <a:cs typeface="Times New Roman" panose="02020603050405020304" pitchFamily="18" charset="0"/>
                                          </a:rPr>
                                          <m:t>y</m:t>
                                        </m:r>
                                      </m:e>
                                    </m:acc>
                                  </m:den>
                                </m:f>
                                <m:r>
                                  <a:rPr lang="en-US" altLang="ko-KR" sz="3200" kern="700">
                                    <a:latin typeface="Cambria Math" panose="02040503050406030204" pitchFamily="18" charset="0"/>
                                    <a:ea typeface="맑은 고딕" panose="020B0503020000020004" pitchFamily="50" charset="-127"/>
                                    <a:cs typeface="Times New Roman" panose="02020603050405020304" pitchFamily="18" charset="0"/>
                                  </a:rPr>
                                  <m:t>×100</m:t>
                                </m:r>
                              </m:oMath>
                            </m:oMathPara>
                          </a14:m>
                          <a:endParaRPr lang="ko-KR" altLang="en-US" sz="3200" dirty="0"/>
                        </a:p>
                      </a:txBody>
                      <a:tcPr marL="106825" marR="106825" marT="53412" marB="53412" anchor="ctr"/>
                    </a:tc>
                    <a:extLst>
                      <a:ext uri="{0D108BD9-81ED-4DB2-BD59-A6C34878D82A}">
                        <a16:rowId xmlns:a16="http://schemas.microsoft.com/office/drawing/2014/main" val="2106785561"/>
                      </a:ext>
                    </a:extLst>
                  </a:tr>
                </a:tbl>
              </a:graphicData>
            </a:graphic>
          </p:graphicFrame>
        </mc:Choice>
        <mc:Fallback xmlns="">
          <p:graphicFrame>
            <p:nvGraphicFramePr>
              <p:cNvPr id="8" name="표 7">
                <a:extLst>
                  <a:ext uri="{FF2B5EF4-FFF2-40B4-BE49-F238E27FC236}">
                    <a16:creationId xmlns:a16="http://schemas.microsoft.com/office/drawing/2014/main" id="{780C9F64-CA8F-45B6-9EBA-107DF13F7DEF}"/>
                  </a:ext>
                </a:extLst>
              </p:cNvPr>
              <p:cNvGraphicFramePr>
                <a:graphicFrameLocks noGrp="1"/>
              </p:cNvGraphicFramePr>
              <p:nvPr>
                <p:extLst>
                  <p:ext uri="{D42A27DB-BD31-4B8C-83A1-F6EECF244321}">
                    <p14:modId xmlns:p14="http://schemas.microsoft.com/office/powerpoint/2010/main" val="1951108299"/>
                  </p:ext>
                </p:extLst>
              </p:nvPr>
            </p:nvGraphicFramePr>
            <p:xfrm>
              <a:off x="1917358" y="2586946"/>
              <a:ext cx="13503957" cy="2941435"/>
            </p:xfrm>
            <a:graphic>
              <a:graphicData uri="http://schemas.openxmlformats.org/drawingml/2006/table">
                <a:tbl>
                  <a:tblPr firstRow="1" bandRow="1">
                    <a:tableStyleId>{5940675A-B579-460E-94D1-54222C63F5DA}</a:tableStyleId>
                  </a:tblPr>
                  <a:tblGrid>
                    <a:gridCol w="4501319">
                      <a:extLst>
                        <a:ext uri="{9D8B030D-6E8A-4147-A177-3AD203B41FA5}">
                          <a16:colId xmlns:a16="http://schemas.microsoft.com/office/drawing/2014/main" val="2397493254"/>
                        </a:ext>
                      </a:extLst>
                    </a:gridCol>
                    <a:gridCol w="4501319">
                      <a:extLst>
                        <a:ext uri="{9D8B030D-6E8A-4147-A177-3AD203B41FA5}">
                          <a16:colId xmlns:a16="http://schemas.microsoft.com/office/drawing/2014/main" val="2856024629"/>
                        </a:ext>
                      </a:extLst>
                    </a:gridCol>
                    <a:gridCol w="4501319">
                      <a:extLst>
                        <a:ext uri="{9D8B030D-6E8A-4147-A177-3AD203B41FA5}">
                          <a16:colId xmlns:a16="http://schemas.microsoft.com/office/drawing/2014/main" val="16219010"/>
                        </a:ext>
                      </a:extLst>
                    </a:gridCol>
                  </a:tblGrid>
                  <a:tr h="594504">
                    <a:tc>
                      <a:txBody>
                        <a:bodyPr/>
                        <a:lstStyle/>
                        <a:p>
                          <a:pPr algn="ctr" latinLnBrk="1"/>
                          <a:r>
                            <a:rPr lang="en-US" altLang="ko-KR" sz="3000" dirty="0"/>
                            <a:t>N=10</a:t>
                          </a:r>
                          <a:endParaRPr lang="ko-KR" altLang="en-US" sz="3000" dirty="0"/>
                        </a:p>
                      </a:txBody>
                      <a:tcPr marL="106825" marR="106825" marT="53412" marB="53412" anchor="ctr"/>
                    </a:tc>
                    <a:tc>
                      <a:txBody>
                        <a:bodyPr/>
                        <a:lstStyle/>
                        <a:p>
                          <a:pPr marL="0" marR="0" lvl="0" indent="0" algn="ctr" defTabSz="1300368" rtl="0" eaLnBrk="1" fontAlgn="auto" latinLnBrk="1" hangingPunct="1">
                            <a:lnSpc>
                              <a:spcPct val="100000"/>
                            </a:lnSpc>
                            <a:spcBef>
                              <a:spcPts val="0"/>
                            </a:spcBef>
                            <a:spcAft>
                              <a:spcPts val="0"/>
                            </a:spcAft>
                            <a:buClrTx/>
                            <a:buSzTx/>
                            <a:buFontTx/>
                            <a:buNone/>
                            <a:tabLst/>
                            <a:defRPr/>
                          </a:pPr>
                          <a:r>
                            <a:rPr lang="en-US" altLang="ko-KR" sz="3200" dirty="0"/>
                            <a:t>Absolute error</a:t>
                          </a:r>
                          <a:endParaRPr lang="ko-KR" altLang="en-US" sz="3200" dirty="0"/>
                        </a:p>
                      </a:txBody>
                      <a:tcPr marL="106825" marR="106825" marT="53412" marB="53412" anchor="ctr"/>
                    </a:tc>
                    <a:tc>
                      <a:txBody>
                        <a:bodyPr/>
                        <a:lstStyle/>
                        <a:p>
                          <a:pPr marL="0" marR="0" lvl="0" indent="0" algn="ctr" defTabSz="1300368" rtl="0" eaLnBrk="1" fontAlgn="auto" latinLnBrk="1" hangingPunct="1">
                            <a:lnSpc>
                              <a:spcPct val="100000"/>
                            </a:lnSpc>
                            <a:spcBef>
                              <a:spcPts val="0"/>
                            </a:spcBef>
                            <a:spcAft>
                              <a:spcPts val="0"/>
                            </a:spcAft>
                            <a:buClrTx/>
                            <a:buSzTx/>
                            <a:buFontTx/>
                            <a:buNone/>
                            <a:tabLst/>
                            <a:defRPr/>
                          </a:pPr>
                          <a:r>
                            <a:rPr lang="en-US" altLang="ko-KR" sz="3200" dirty="0"/>
                            <a:t>Relative error</a:t>
                          </a:r>
                          <a:endParaRPr lang="ko-KR" altLang="en-US" sz="3200" dirty="0"/>
                        </a:p>
                      </a:txBody>
                      <a:tcPr marL="106825" marR="106825" marT="53412" marB="53412" anchor="ctr"/>
                    </a:tc>
                    <a:extLst>
                      <a:ext uri="{0D108BD9-81ED-4DB2-BD59-A6C34878D82A}">
                        <a16:rowId xmlns:a16="http://schemas.microsoft.com/office/drawing/2014/main" val="2149044102"/>
                      </a:ext>
                    </a:extLst>
                  </a:tr>
                  <a:tr h="1306657">
                    <a:tc>
                      <a:txBody>
                        <a:bodyPr/>
                        <a:lstStyle/>
                        <a:p>
                          <a:pPr algn="ctr" latinLnBrk="1"/>
                          <a:r>
                            <a:rPr lang="en-US" altLang="ko-KR" sz="3000" dirty="0"/>
                            <a:t>Average Error</a:t>
                          </a:r>
                          <a:endParaRPr lang="ko-KR" altLang="en-US" sz="3000" dirty="0"/>
                        </a:p>
                      </a:txBody>
                      <a:tcPr marL="106825" marR="106825" marT="53412" marB="53412" anchor="ctr"/>
                    </a:tc>
                    <a:tc>
                      <a:txBody>
                        <a:bodyPr/>
                        <a:lstStyle/>
                        <a:p>
                          <a:endParaRPr lang="ko-KR"/>
                        </a:p>
                      </a:txBody>
                      <a:tcPr marL="106825" marR="106825" marT="53412" marB="53412" anchor="ctr">
                        <a:blipFill>
                          <a:blip r:embed="rId3"/>
                          <a:stretch>
                            <a:fillRect l="-100271" t="-50935" r="-100407" b="-80841"/>
                          </a:stretch>
                        </a:blipFill>
                      </a:tcPr>
                    </a:tc>
                    <a:tc>
                      <a:txBody>
                        <a:bodyPr/>
                        <a:lstStyle/>
                        <a:p>
                          <a:endParaRPr lang="ko-KR"/>
                        </a:p>
                      </a:txBody>
                      <a:tcPr marL="106825" marR="106825" marT="53412" marB="53412" anchor="ctr">
                        <a:blipFill>
                          <a:blip r:embed="rId3"/>
                          <a:stretch>
                            <a:fillRect l="-200000" t="-50935" r="-271" b="-80841"/>
                          </a:stretch>
                        </a:blipFill>
                      </a:tcPr>
                    </a:tc>
                    <a:extLst>
                      <a:ext uri="{0D108BD9-81ED-4DB2-BD59-A6C34878D82A}">
                        <a16:rowId xmlns:a16="http://schemas.microsoft.com/office/drawing/2014/main" val="3907938070"/>
                      </a:ext>
                    </a:extLst>
                  </a:tr>
                  <a:tr h="1040274">
                    <a:tc>
                      <a:txBody>
                        <a:bodyPr/>
                        <a:lstStyle/>
                        <a:p>
                          <a:pPr algn="ctr" latinLnBrk="1"/>
                          <a:r>
                            <a:rPr lang="en-US" altLang="ko-KR" sz="3000" dirty="0"/>
                            <a:t>Maximum Error</a:t>
                          </a:r>
                          <a:endParaRPr lang="ko-KR" altLang="en-US" sz="3000" dirty="0"/>
                        </a:p>
                      </a:txBody>
                      <a:tcPr marL="106825" marR="106825" marT="53412" marB="53412" anchor="ctr"/>
                    </a:tc>
                    <a:tc>
                      <a:txBody>
                        <a:bodyPr/>
                        <a:lstStyle/>
                        <a:p>
                          <a:endParaRPr lang="ko-KR"/>
                        </a:p>
                      </a:txBody>
                      <a:tcPr marL="106825" marR="106825" marT="53412" marB="53412" anchor="ctr">
                        <a:blipFill>
                          <a:blip r:embed="rId3"/>
                          <a:stretch>
                            <a:fillRect l="-100271" t="-188889" r="-100407" b="-1170"/>
                          </a:stretch>
                        </a:blipFill>
                      </a:tcPr>
                    </a:tc>
                    <a:tc>
                      <a:txBody>
                        <a:bodyPr/>
                        <a:lstStyle/>
                        <a:p>
                          <a:endParaRPr lang="ko-KR"/>
                        </a:p>
                      </a:txBody>
                      <a:tcPr marL="106825" marR="106825" marT="53412" marB="53412" anchor="ctr">
                        <a:blipFill>
                          <a:blip r:embed="rId3"/>
                          <a:stretch>
                            <a:fillRect l="-200000" t="-188889" r="-271" b="-1170"/>
                          </a:stretch>
                        </a:blipFill>
                      </a:tcPr>
                    </a:tc>
                    <a:extLst>
                      <a:ext uri="{0D108BD9-81ED-4DB2-BD59-A6C34878D82A}">
                        <a16:rowId xmlns:a16="http://schemas.microsoft.com/office/drawing/2014/main" val="2106785561"/>
                      </a:ext>
                    </a:extLst>
                  </a:tr>
                </a:tbl>
              </a:graphicData>
            </a:graphic>
          </p:graphicFrame>
        </mc:Fallback>
      </mc:AlternateContent>
      <p:grpSp>
        <p:nvGrpSpPr>
          <p:cNvPr id="6" name="그룹 5">
            <a:extLst>
              <a:ext uri="{FF2B5EF4-FFF2-40B4-BE49-F238E27FC236}">
                <a16:creationId xmlns:a16="http://schemas.microsoft.com/office/drawing/2014/main" id="{259D4CFD-DAA3-4634-B610-B4E5203A847A}"/>
              </a:ext>
            </a:extLst>
          </p:cNvPr>
          <p:cNvGrpSpPr/>
          <p:nvPr/>
        </p:nvGrpSpPr>
        <p:grpSpPr>
          <a:xfrm>
            <a:off x="942200" y="2124075"/>
            <a:ext cx="16288525" cy="3656425"/>
            <a:chOff x="628650" y="2333625"/>
            <a:chExt cx="17354550" cy="3895725"/>
          </a:xfrm>
        </p:grpSpPr>
        <p:sp>
          <p:nvSpPr>
            <p:cNvPr id="5" name="직사각형 4">
              <a:extLst>
                <a:ext uri="{FF2B5EF4-FFF2-40B4-BE49-F238E27FC236}">
                  <a16:creationId xmlns:a16="http://schemas.microsoft.com/office/drawing/2014/main" id="{2D526893-65D9-4914-B2BA-6A161E5C8869}"/>
                </a:ext>
              </a:extLst>
            </p:cNvPr>
            <p:cNvSpPr/>
            <p:nvPr/>
          </p:nvSpPr>
          <p:spPr>
            <a:xfrm>
              <a:off x="628650" y="2333625"/>
              <a:ext cx="17354550" cy="3895725"/>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descr="ê´ë ¨ ì´ë¯¸ì§">
              <a:extLst>
                <a:ext uri="{FF2B5EF4-FFF2-40B4-BE49-F238E27FC236}">
                  <a16:creationId xmlns:a16="http://schemas.microsoft.com/office/drawing/2014/main" id="{293C3545-308A-47A3-AA61-29A4D85585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4819"/>
            <a:stretch/>
          </p:blipFill>
          <p:spPr bwMode="auto">
            <a:xfrm>
              <a:off x="1078408" y="2470620"/>
              <a:ext cx="12010336" cy="3608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ê´ë ¨ ì´ë¯¸ì§">
              <a:extLst>
                <a:ext uri="{FF2B5EF4-FFF2-40B4-BE49-F238E27FC236}">
                  <a16:creationId xmlns:a16="http://schemas.microsoft.com/office/drawing/2014/main" id="{098AFCC9-CCD6-4764-8E4D-61E71465DB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344" r="67270" b="929"/>
            <a:stretch/>
          </p:blipFill>
          <p:spPr bwMode="auto">
            <a:xfrm>
              <a:off x="13025297" y="2986072"/>
              <a:ext cx="3931038" cy="30931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832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1F38290-49B3-4375-9A05-682B46EA7922}"/>
              </a:ext>
            </a:extLst>
          </p:cNvPr>
          <p:cNvSpPr>
            <a:spLocks noGrp="1"/>
          </p:cNvSpPr>
          <p:nvPr>
            <p:ph type="title"/>
          </p:nvPr>
        </p:nvSpPr>
        <p:spPr/>
        <p:txBody>
          <a:bodyPr/>
          <a:lstStyle/>
          <a:p>
            <a:r>
              <a:rPr lang="en-US" altLang="ko-KR" dirty="0"/>
              <a:t>Performance</a:t>
            </a:r>
            <a:r>
              <a:rPr lang="en-US" altLang="ko-KR" sz="4800" dirty="0"/>
              <a:t>(Width)</a:t>
            </a:r>
            <a:endParaRPr lang="ko-KR" altLang="en-US" dirty="0"/>
          </a:p>
        </p:txBody>
      </p:sp>
      <p:sp>
        <p:nvSpPr>
          <p:cNvPr id="3" name="내용 개체 틀 2">
            <a:extLst>
              <a:ext uri="{FF2B5EF4-FFF2-40B4-BE49-F238E27FC236}">
                <a16:creationId xmlns:a16="http://schemas.microsoft.com/office/drawing/2014/main" id="{4672A045-899A-4D27-B50C-859549CFD99E}"/>
              </a:ext>
            </a:extLst>
          </p:cNvPr>
          <p:cNvSpPr>
            <a:spLocks noGrp="1"/>
          </p:cNvSpPr>
          <p:nvPr>
            <p:ph idx="1"/>
          </p:nvPr>
        </p:nvSpPr>
        <p:spPr/>
        <p:txBody>
          <a:bodyPr/>
          <a:lstStyle/>
          <a:p>
            <a:r>
              <a:rPr lang="en-US" altLang="ko-KR" sz="4400" dirty="0"/>
              <a:t>Width estimation (in mm) at a conveyor speed of 3.4km/h</a:t>
            </a:r>
          </a:p>
          <a:p>
            <a:r>
              <a:rPr lang="en-US" altLang="ko-KR" dirty="0"/>
              <a:t>Average ~2% maximum ~5% of relative error</a:t>
            </a:r>
            <a:endParaRPr lang="ko-KR" altLang="en-US" dirty="0"/>
          </a:p>
          <a:p>
            <a:endParaRPr lang="ko-KR" altLang="en-US" dirty="0"/>
          </a:p>
        </p:txBody>
      </p:sp>
      <mc:AlternateContent xmlns:mc="http://schemas.openxmlformats.org/markup-compatibility/2006" xmlns:a14="http://schemas.microsoft.com/office/drawing/2010/main">
        <mc:Choice Requires="a14">
          <p:graphicFrame>
            <p:nvGraphicFramePr>
              <p:cNvPr id="5" name="표 4">
                <a:extLst>
                  <a:ext uri="{FF2B5EF4-FFF2-40B4-BE49-F238E27FC236}">
                    <a16:creationId xmlns:a16="http://schemas.microsoft.com/office/drawing/2014/main" id="{4334F58D-962E-4421-8898-D1BD83E3FD1F}"/>
                  </a:ext>
                </a:extLst>
              </p:cNvPr>
              <p:cNvGraphicFramePr>
                <a:graphicFrameLocks noGrp="1"/>
              </p:cNvGraphicFramePr>
              <p:nvPr>
                <p:extLst>
                  <p:ext uri="{D42A27DB-BD31-4B8C-83A1-F6EECF244321}">
                    <p14:modId xmlns:p14="http://schemas.microsoft.com/office/powerpoint/2010/main" val="3333809878"/>
                  </p:ext>
                </p:extLst>
              </p:nvPr>
            </p:nvGraphicFramePr>
            <p:xfrm>
              <a:off x="835825" y="3627964"/>
              <a:ext cx="15753757" cy="3074641"/>
            </p:xfrm>
            <a:graphic>
              <a:graphicData uri="http://schemas.openxmlformats.org/drawingml/2006/table">
                <a:tbl>
                  <a:tblPr firstRow="1" firstCol="1" bandRow="1">
                    <a:tableStyleId>{5940675A-B579-460E-94D1-54222C63F5DA}</a:tableStyleId>
                  </a:tblPr>
                  <a:tblGrid>
                    <a:gridCol w="2190726">
                      <a:extLst>
                        <a:ext uri="{9D8B030D-6E8A-4147-A177-3AD203B41FA5}">
                          <a16:colId xmlns:a16="http://schemas.microsoft.com/office/drawing/2014/main" val="283778546"/>
                        </a:ext>
                      </a:extLst>
                    </a:gridCol>
                    <a:gridCol w="2190726">
                      <a:extLst>
                        <a:ext uri="{9D8B030D-6E8A-4147-A177-3AD203B41FA5}">
                          <a16:colId xmlns:a16="http://schemas.microsoft.com/office/drawing/2014/main" val="3909526054"/>
                        </a:ext>
                      </a:extLst>
                    </a:gridCol>
                    <a:gridCol w="1969798">
                      <a:extLst>
                        <a:ext uri="{9D8B030D-6E8A-4147-A177-3AD203B41FA5}">
                          <a16:colId xmlns:a16="http://schemas.microsoft.com/office/drawing/2014/main" val="194901625"/>
                        </a:ext>
                      </a:extLst>
                    </a:gridCol>
                    <a:gridCol w="1971343">
                      <a:extLst>
                        <a:ext uri="{9D8B030D-6E8A-4147-A177-3AD203B41FA5}">
                          <a16:colId xmlns:a16="http://schemas.microsoft.com/office/drawing/2014/main" val="999439419"/>
                        </a:ext>
                      </a:extLst>
                    </a:gridCol>
                    <a:gridCol w="2190726">
                      <a:extLst>
                        <a:ext uri="{9D8B030D-6E8A-4147-A177-3AD203B41FA5}">
                          <a16:colId xmlns:a16="http://schemas.microsoft.com/office/drawing/2014/main" val="252138105"/>
                        </a:ext>
                      </a:extLst>
                    </a:gridCol>
                    <a:gridCol w="1761232">
                      <a:extLst>
                        <a:ext uri="{9D8B030D-6E8A-4147-A177-3AD203B41FA5}">
                          <a16:colId xmlns:a16="http://schemas.microsoft.com/office/drawing/2014/main" val="4107263879"/>
                        </a:ext>
                      </a:extLst>
                    </a:gridCol>
                    <a:gridCol w="1761232">
                      <a:extLst>
                        <a:ext uri="{9D8B030D-6E8A-4147-A177-3AD203B41FA5}">
                          <a16:colId xmlns:a16="http://schemas.microsoft.com/office/drawing/2014/main" val="3540741978"/>
                        </a:ext>
                      </a:extLst>
                    </a:gridCol>
                    <a:gridCol w="1717974">
                      <a:extLst>
                        <a:ext uri="{9D8B030D-6E8A-4147-A177-3AD203B41FA5}">
                          <a16:colId xmlns:a16="http://schemas.microsoft.com/office/drawing/2014/main" val="3813397495"/>
                        </a:ext>
                      </a:extLst>
                    </a:gridCol>
                  </a:tblGrid>
                  <a:tr h="568568">
                    <a:tc rowSpan="2">
                      <a:txBody>
                        <a:bodyPr/>
                        <a:lstStyle/>
                        <a:p>
                          <a:pPr algn="ctr">
                            <a:spcAft>
                              <a:spcPts val="0"/>
                            </a:spcAft>
                          </a:pPr>
                          <a:r>
                            <a:rPr lang="en-US" sz="2300" kern="700">
                              <a:effectLst/>
                            </a:rPr>
                            <a:t>Box Class</a:t>
                          </a:r>
                          <a:endParaRPr lang="ko-KR" sz="2400" kern="700">
                            <a:effectLst/>
                            <a:latin typeface="Times New Roman" panose="02020603050405020304" pitchFamily="18" charset="0"/>
                            <a:ea typeface="MS Mincho" panose="02020609040205080304" pitchFamily="49" charset="-128"/>
                          </a:endParaRPr>
                        </a:p>
                      </a:txBody>
                      <a:tcPr marL="82668" marR="82668" marT="41334" marB="41334" anchor="ctr"/>
                    </a:tc>
                    <a:tc rowSpan="2">
                      <a:txBody>
                        <a:bodyPr/>
                        <a:lstStyle/>
                        <a:p>
                          <a:pPr indent="57150" algn="ctr">
                            <a:spcAft>
                              <a:spcPts val="0"/>
                            </a:spcAft>
                          </a:pPr>
                          <a:r>
                            <a:rPr lang="en-US" sz="2300" kern="700" dirty="0">
                              <a:effectLst/>
                            </a:rPr>
                            <a:t>Standard </a:t>
                          </a:r>
                          <a:br>
                            <a:rPr lang="en-US" sz="2300" kern="700" dirty="0">
                              <a:effectLst/>
                            </a:rPr>
                          </a:br>
                          <a:r>
                            <a:rPr lang="en-US" sz="2300" kern="700" dirty="0">
                              <a:effectLst/>
                            </a:rPr>
                            <a:t>Size</a:t>
                          </a:r>
                          <a:endParaRPr lang="ko-KR" sz="2400" kern="700" dirty="0">
                            <a:effectLst/>
                            <a:latin typeface="Times New Roman" panose="02020603050405020304" pitchFamily="18" charset="0"/>
                            <a:ea typeface="MS Mincho" panose="02020609040205080304" pitchFamily="49" charset="-128"/>
                          </a:endParaRPr>
                        </a:p>
                      </a:txBody>
                      <a:tcPr marL="82668" marR="82668" marT="41334" marB="41334" anchor="ctr"/>
                    </a:tc>
                    <a:tc rowSpan="2">
                      <a:txBody>
                        <a:bodyPr/>
                        <a:lstStyle/>
                        <a:p>
                          <a:pPr indent="57150" algn="ctr">
                            <a:spcAft>
                              <a:spcPts val="0"/>
                            </a:spcAft>
                          </a:pPr>
                          <a:r>
                            <a:rPr lang="en-US" sz="2300" kern="700" dirty="0">
                              <a:effectLst/>
                            </a:rPr>
                            <a:t>Measured </a:t>
                          </a:r>
                          <a:br>
                            <a:rPr lang="en-US" sz="2300" kern="700" dirty="0">
                              <a:effectLst/>
                            </a:rPr>
                          </a:br>
                          <a:r>
                            <a:rPr lang="en-US" sz="2300" kern="700" dirty="0">
                              <a:effectLst/>
                            </a:rPr>
                            <a:t>Size after </a:t>
                          </a:r>
                          <a:br>
                            <a:rPr lang="en-US" sz="2300" kern="700" dirty="0">
                              <a:effectLst/>
                            </a:rPr>
                          </a:br>
                          <a:r>
                            <a:rPr lang="en-US" sz="2300" kern="700" dirty="0">
                              <a:effectLst/>
                            </a:rPr>
                            <a:t>Assembly</a:t>
                          </a:r>
                          <a:endParaRPr lang="ko-KR" sz="2400" kern="700" dirty="0">
                            <a:effectLst/>
                            <a:latin typeface="Times New Roman" panose="02020603050405020304" pitchFamily="18" charset="0"/>
                            <a:ea typeface="MS Mincho" panose="02020609040205080304" pitchFamily="49" charset="-128"/>
                          </a:endParaRPr>
                        </a:p>
                      </a:txBody>
                      <a:tcPr marL="82668" marR="82668" marT="41334" marB="41334" anchor="ctr"/>
                    </a:tc>
                    <a:tc rowSpan="2">
                      <a:txBody>
                        <a:bodyPr/>
                        <a:lstStyle/>
                        <a:p>
                          <a:pPr indent="57150" algn="ctr">
                            <a:spcAft>
                              <a:spcPts val="0"/>
                            </a:spcAft>
                          </a:pPr>
                          <a:r>
                            <a:rPr lang="en-US" sz="2300" kern="700" dirty="0">
                              <a:effectLst/>
                            </a:rPr>
                            <a:t>Estimated </a:t>
                          </a:r>
                          <a:br>
                            <a:rPr lang="en-US" sz="2300" kern="700" dirty="0">
                              <a:effectLst/>
                            </a:rPr>
                          </a:br>
                          <a:r>
                            <a:rPr lang="en-US" sz="2300" kern="700" dirty="0">
                              <a:effectLst/>
                            </a:rPr>
                            <a:t>Size</a:t>
                          </a:r>
                          <a:endParaRPr lang="ko-KR" sz="2400" kern="700" dirty="0">
                            <a:effectLst/>
                            <a:latin typeface="Times New Roman" panose="02020603050405020304" pitchFamily="18" charset="0"/>
                            <a:ea typeface="MS Mincho" panose="02020609040205080304" pitchFamily="49" charset="-128"/>
                          </a:endParaRPr>
                        </a:p>
                      </a:txBody>
                      <a:tcPr marL="82668" marR="82668" marT="41334" marB="41334" anchor="ctr"/>
                    </a:tc>
                    <a:tc gridSpan="2">
                      <a:txBody>
                        <a:bodyPr/>
                        <a:lstStyle/>
                        <a:p>
                          <a:pPr indent="57150" algn="ctr">
                            <a:spcAft>
                              <a:spcPts val="0"/>
                            </a:spcAft>
                          </a:pPr>
                          <a:r>
                            <a:rPr lang="en-US" sz="2300" kern="700">
                              <a:effectLst/>
                            </a:rPr>
                            <a:t>Avg Error</a:t>
                          </a:r>
                          <a:endParaRPr lang="ko-KR" sz="2400" kern="700">
                            <a:effectLst/>
                            <a:latin typeface="Times New Roman" panose="02020603050405020304" pitchFamily="18" charset="0"/>
                            <a:ea typeface="MS Mincho" panose="02020609040205080304" pitchFamily="49" charset="-128"/>
                          </a:endParaRPr>
                        </a:p>
                      </a:txBody>
                      <a:tcPr marL="82668" marR="82668" marT="41334" marB="41334" anchor="ctr"/>
                    </a:tc>
                    <a:tc hMerge="1">
                      <a:txBody>
                        <a:bodyPr/>
                        <a:lstStyle/>
                        <a:p>
                          <a:pPr latinLnBrk="1"/>
                          <a:endParaRPr lang="ko-KR" altLang="en-US"/>
                        </a:p>
                      </a:txBody>
                      <a:tcPr/>
                    </a:tc>
                    <a:tc gridSpan="2">
                      <a:txBody>
                        <a:bodyPr/>
                        <a:lstStyle/>
                        <a:p>
                          <a:pPr indent="57150" algn="ctr">
                            <a:spcAft>
                              <a:spcPts val="0"/>
                            </a:spcAft>
                          </a:pPr>
                          <a:r>
                            <a:rPr lang="en-US" sz="2300" kern="700">
                              <a:effectLst/>
                            </a:rPr>
                            <a:t>Max Error</a:t>
                          </a:r>
                          <a:endParaRPr lang="ko-KR" sz="2400" kern="700">
                            <a:effectLst/>
                            <a:latin typeface="Times New Roman" panose="02020603050405020304" pitchFamily="18" charset="0"/>
                            <a:ea typeface="MS Mincho" panose="02020609040205080304" pitchFamily="49" charset="-128"/>
                          </a:endParaRPr>
                        </a:p>
                      </a:txBody>
                      <a:tcPr marL="82668" marR="82668" marT="41334" marB="41334" anchor="ctr"/>
                    </a:tc>
                    <a:tc hMerge="1">
                      <a:txBody>
                        <a:bodyPr/>
                        <a:lstStyle/>
                        <a:p>
                          <a:pPr latinLnBrk="1"/>
                          <a:endParaRPr lang="ko-KR" altLang="en-US"/>
                        </a:p>
                      </a:txBody>
                      <a:tcPr/>
                    </a:tc>
                    <a:extLst>
                      <a:ext uri="{0D108BD9-81ED-4DB2-BD59-A6C34878D82A}">
                        <a16:rowId xmlns:a16="http://schemas.microsoft.com/office/drawing/2014/main" val="489024569"/>
                      </a:ext>
                    </a:extLst>
                  </a:tr>
                  <a:tr h="685008">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indent="57150" algn="ctr">
                            <a:spcAft>
                              <a:spcPts val="0"/>
                            </a:spcAft>
                          </a:pPr>
                          <a:r>
                            <a:rPr lang="en-US" sz="2300" kern="700">
                              <a:effectLst/>
                            </a:rPr>
                            <a:t>Absolute</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Absolute</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279938393"/>
                      </a:ext>
                    </a:extLst>
                  </a:tr>
                  <a:tr h="364213">
                    <a:tc>
                      <a:txBody>
                        <a:bodyPr/>
                        <a:lstStyle/>
                        <a:p>
                          <a:pPr algn="ctr">
                            <a:spcAft>
                              <a:spcPts val="0"/>
                            </a:spcAft>
                          </a:pPr>
                          <a:r>
                            <a:rPr lang="en-US" sz="2300" kern="700">
                              <a:effectLst/>
                            </a:rPr>
                            <a:t>1</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190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192</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195.09</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3.09</a:t>
                          </a:r>
                          <a14:m>
                            <m:oMath xmlns:m="http://schemas.openxmlformats.org/officeDocument/2006/math">
                              <m:r>
                                <a:rPr lang="en-US" sz="2300" kern="700">
                                  <a:effectLst/>
                                  <a:latin typeface="Cambria Math" panose="02040503050406030204" pitchFamily="18" charset="0"/>
                                </a:rPr>
                                <m:t>±</m:t>
                              </m:r>
                            </m:oMath>
                          </a14:m>
                          <a:r>
                            <a:rPr lang="en-US" sz="2300" kern="700">
                              <a:effectLst/>
                            </a:rPr>
                            <a:t>2.27</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1.61</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8.60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4.48</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48792401"/>
                      </a:ext>
                    </a:extLst>
                  </a:tr>
                  <a:tr h="364213">
                    <a:tc>
                      <a:txBody>
                        <a:bodyPr/>
                        <a:lstStyle/>
                        <a:p>
                          <a:pPr algn="ctr">
                            <a:spcAft>
                              <a:spcPts val="0"/>
                            </a:spcAft>
                          </a:pPr>
                          <a:r>
                            <a:rPr lang="en-US" sz="2300" kern="700">
                              <a:effectLst/>
                            </a:rPr>
                            <a:t>2</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180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191</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193.07</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4.29</a:t>
                          </a:r>
                          <a14:m>
                            <m:oMath xmlns:m="http://schemas.openxmlformats.org/officeDocument/2006/math">
                              <m:r>
                                <a:rPr lang="en-US" sz="2300" kern="700">
                                  <a:effectLst/>
                                  <a:latin typeface="Cambria Math" panose="02040503050406030204" pitchFamily="18" charset="0"/>
                                </a:rPr>
                                <m:t>±4.44</m:t>
                              </m:r>
                            </m:oMath>
                          </a14:m>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1.93</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7.70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4.03</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75032326"/>
                      </a:ext>
                    </a:extLst>
                  </a:tr>
                  <a:tr h="364213">
                    <a:tc>
                      <a:txBody>
                        <a:bodyPr/>
                        <a:lstStyle/>
                        <a:p>
                          <a:pPr algn="ctr">
                            <a:spcAft>
                              <a:spcPts val="0"/>
                            </a:spcAft>
                          </a:pPr>
                          <a:r>
                            <a:rPr lang="en-US" sz="2300" kern="700">
                              <a:effectLst/>
                            </a:rPr>
                            <a:t>2-1</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250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263</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265.98</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4.91</a:t>
                          </a:r>
                          <a14:m>
                            <m:oMath xmlns:m="http://schemas.openxmlformats.org/officeDocument/2006/math">
                              <m:r>
                                <a:rPr lang="en-US" sz="2300" kern="700">
                                  <a:effectLst/>
                                  <a:latin typeface="Cambria Math" panose="02040503050406030204" pitchFamily="18" charset="0"/>
                                </a:rPr>
                                <m:t>±2.55</m:t>
                              </m:r>
                            </m:oMath>
                          </a14:m>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1.19</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6.55</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2.49</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13218321"/>
                      </a:ext>
                    </a:extLst>
                  </a:tr>
                  <a:tr h="364213">
                    <a:tc>
                      <a:txBody>
                        <a:bodyPr/>
                        <a:lstStyle/>
                        <a:p>
                          <a:pPr algn="ctr">
                            <a:spcAft>
                              <a:spcPts val="0"/>
                            </a:spcAft>
                          </a:pPr>
                          <a:r>
                            <a:rPr lang="en-US" sz="2300" kern="700">
                              <a:effectLst/>
                            </a:rPr>
                            <a:t>3</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250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261</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265.56</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4.71</a:t>
                          </a:r>
                          <a14:m>
                            <m:oMath xmlns:m="http://schemas.openxmlformats.org/officeDocument/2006/math">
                              <m:r>
                                <a:rPr lang="en-US" sz="2300" kern="700">
                                  <a:effectLst/>
                                  <a:latin typeface="Cambria Math" panose="02040503050406030204" pitchFamily="18" charset="0"/>
                                </a:rPr>
                                <m:t>±3.52</m:t>
                              </m:r>
                            </m:oMath>
                          </a14:m>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1.80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10.62</a:t>
                          </a:r>
                          <a:endParaRPr lang="ko-KR" sz="24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4.07</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65749943"/>
                      </a:ext>
                    </a:extLst>
                  </a:tr>
                  <a:tr h="364213">
                    <a:tc>
                      <a:txBody>
                        <a:bodyPr/>
                        <a:lstStyle/>
                        <a:p>
                          <a:pPr algn="ctr">
                            <a:spcAft>
                              <a:spcPts val="0"/>
                            </a:spcAft>
                          </a:pPr>
                          <a:r>
                            <a:rPr lang="en-US" sz="2300" kern="700">
                              <a:effectLst/>
                            </a:rPr>
                            <a:t>4</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algn="ctr">
                            <a:spcAft>
                              <a:spcPts val="0"/>
                            </a:spcAft>
                          </a:pPr>
                          <a:r>
                            <a:rPr lang="en-US" sz="2300" kern="700" dirty="0">
                              <a:effectLst/>
                            </a:rPr>
                            <a:t> 310</a:t>
                          </a:r>
                          <a:endParaRPr lang="ko-KR" sz="24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322</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325.26</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5.40</a:t>
                          </a:r>
                          <a14:m>
                            <m:oMath xmlns:m="http://schemas.openxmlformats.org/officeDocument/2006/math">
                              <m:r>
                                <a:rPr lang="en-US" sz="2300" kern="700">
                                  <a:effectLst/>
                                  <a:latin typeface="Cambria Math" panose="02040503050406030204" pitchFamily="18" charset="0"/>
                                </a:rPr>
                                <m:t>±6.49</m:t>
                              </m:r>
                            </m:oMath>
                          </a14:m>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1.67</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15.30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4.75</a:t>
                          </a:r>
                          <a:endParaRPr lang="ko-KR" sz="24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700458826"/>
                      </a:ext>
                    </a:extLst>
                  </a:tr>
                </a:tbl>
              </a:graphicData>
            </a:graphic>
          </p:graphicFrame>
        </mc:Choice>
        <mc:Fallback xmlns="">
          <p:graphicFrame>
            <p:nvGraphicFramePr>
              <p:cNvPr id="5" name="표 4">
                <a:extLst>
                  <a:ext uri="{FF2B5EF4-FFF2-40B4-BE49-F238E27FC236}">
                    <a16:creationId xmlns:a16="http://schemas.microsoft.com/office/drawing/2014/main" id="{4334F58D-962E-4421-8898-D1BD83E3FD1F}"/>
                  </a:ext>
                </a:extLst>
              </p:cNvPr>
              <p:cNvGraphicFramePr>
                <a:graphicFrameLocks noGrp="1"/>
              </p:cNvGraphicFramePr>
              <p:nvPr>
                <p:extLst>
                  <p:ext uri="{D42A27DB-BD31-4B8C-83A1-F6EECF244321}">
                    <p14:modId xmlns:p14="http://schemas.microsoft.com/office/powerpoint/2010/main" val="3333809878"/>
                  </p:ext>
                </p:extLst>
              </p:nvPr>
            </p:nvGraphicFramePr>
            <p:xfrm>
              <a:off x="835825" y="3627964"/>
              <a:ext cx="15753757" cy="3074641"/>
            </p:xfrm>
            <a:graphic>
              <a:graphicData uri="http://schemas.openxmlformats.org/drawingml/2006/table">
                <a:tbl>
                  <a:tblPr firstRow="1" firstCol="1" bandRow="1">
                    <a:tableStyleId>{5940675A-B579-460E-94D1-54222C63F5DA}</a:tableStyleId>
                  </a:tblPr>
                  <a:tblGrid>
                    <a:gridCol w="2190726">
                      <a:extLst>
                        <a:ext uri="{9D8B030D-6E8A-4147-A177-3AD203B41FA5}">
                          <a16:colId xmlns:a16="http://schemas.microsoft.com/office/drawing/2014/main" val="283778546"/>
                        </a:ext>
                      </a:extLst>
                    </a:gridCol>
                    <a:gridCol w="2190726">
                      <a:extLst>
                        <a:ext uri="{9D8B030D-6E8A-4147-A177-3AD203B41FA5}">
                          <a16:colId xmlns:a16="http://schemas.microsoft.com/office/drawing/2014/main" val="3909526054"/>
                        </a:ext>
                      </a:extLst>
                    </a:gridCol>
                    <a:gridCol w="1969798">
                      <a:extLst>
                        <a:ext uri="{9D8B030D-6E8A-4147-A177-3AD203B41FA5}">
                          <a16:colId xmlns:a16="http://schemas.microsoft.com/office/drawing/2014/main" val="194901625"/>
                        </a:ext>
                      </a:extLst>
                    </a:gridCol>
                    <a:gridCol w="1971343">
                      <a:extLst>
                        <a:ext uri="{9D8B030D-6E8A-4147-A177-3AD203B41FA5}">
                          <a16:colId xmlns:a16="http://schemas.microsoft.com/office/drawing/2014/main" val="999439419"/>
                        </a:ext>
                      </a:extLst>
                    </a:gridCol>
                    <a:gridCol w="2190726">
                      <a:extLst>
                        <a:ext uri="{9D8B030D-6E8A-4147-A177-3AD203B41FA5}">
                          <a16:colId xmlns:a16="http://schemas.microsoft.com/office/drawing/2014/main" val="252138105"/>
                        </a:ext>
                      </a:extLst>
                    </a:gridCol>
                    <a:gridCol w="1761232">
                      <a:extLst>
                        <a:ext uri="{9D8B030D-6E8A-4147-A177-3AD203B41FA5}">
                          <a16:colId xmlns:a16="http://schemas.microsoft.com/office/drawing/2014/main" val="4107263879"/>
                        </a:ext>
                      </a:extLst>
                    </a:gridCol>
                    <a:gridCol w="1761232">
                      <a:extLst>
                        <a:ext uri="{9D8B030D-6E8A-4147-A177-3AD203B41FA5}">
                          <a16:colId xmlns:a16="http://schemas.microsoft.com/office/drawing/2014/main" val="3540741978"/>
                        </a:ext>
                      </a:extLst>
                    </a:gridCol>
                    <a:gridCol w="1717974">
                      <a:extLst>
                        <a:ext uri="{9D8B030D-6E8A-4147-A177-3AD203B41FA5}">
                          <a16:colId xmlns:a16="http://schemas.microsoft.com/office/drawing/2014/main" val="3813397495"/>
                        </a:ext>
                      </a:extLst>
                    </a:gridCol>
                  </a:tblGrid>
                  <a:tr h="568568">
                    <a:tc rowSpan="2">
                      <a:txBody>
                        <a:bodyPr/>
                        <a:lstStyle/>
                        <a:p>
                          <a:pPr algn="ctr">
                            <a:spcAft>
                              <a:spcPts val="0"/>
                            </a:spcAft>
                          </a:pPr>
                          <a:r>
                            <a:rPr lang="en-US" sz="2300" kern="700">
                              <a:effectLst/>
                            </a:rPr>
                            <a:t>Box Class</a:t>
                          </a:r>
                          <a:endParaRPr lang="ko-KR" sz="2400" kern="700">
                            <a:effectLst/>
                            <a:latin typeface="Times New Roman" panose="02020603050405020304" pitchFamily="18" charset="0"/>
                            <a:ea typeface="MS Mincho" panose="02020609040205080304" pitchFamily="49" charset="-128"/>
                          </a:endParaRPr>
                        </a:p>
                      </a:txBody>
                      <a:tcPr marL="82668" marR="82668" marT="41334" marB="41334" anchor="ctr"/>
                    </a:tc>
                    <a:tc rowSpan="2">
                      <a:txBody>
                        <a:bodyPr/>
                        <a:lstStyle/>
                        <a:p>
                          <a:pPr indent="57150" algn="ctr">
                            <a:spcAft>
                              <a:spcPts val="0"/>
                            </a:spcAft>
                          </a:pPr>
                          <a:r>
                            <a:rPr lang="en-US" sz="2300" kern="700" dirty="0">
                              <a:effectLst/>
                            </a:rPr>
                            <a:t>Standard </a:t>
                          </a:r>
                          <a:br>
                            <a:rPr lang="en-US" sz="2300" kern="700" dirty="0">
                              <a:effectLst/>
                            </a:rPr>
                          </a:br>
                          <a:r>
                            <a:rPr lang="en-US" sz="2300" kern="700" dirty="0">
                              <a:effectLst/>
                            </a:rPr>
                            <a:t>Size</a:t>
                          </a:r>
                          <a:endParaRPr lang="ko-KR" sz="2400" kern="700" dirty="0">
                            <a:effectLst/>
                            <a:latin typeface="Times New Roman" panose="02020603050405020304" pitchFamily="18" charset="0"/>
                            <a:ea typeface="MS Mincho" panose="02020609040205080304" pitchFamily="49" charset="-128"/>
                          </a:endParaRPr>
                        </a:p>
                      </a:txBody>
                      <a:tcPr marL="82668" marR="82668" marT="41334" marB="41334" anchor="ctr"/>
                    </a:tc>
                    <a:tc rowSpan="2">
                      <a:txBody>
                        <a:bodyPr/>
                        <a:lstStyle/>
                        <a:p>
                          <a:pPr indent="57150" algn="ctr">
                            <a:spcAft>
                              <a:spcPts val="0"/>
                            </a:spcAft>
                          </a:pPr>
                          <a:r>
                            <a:rPr lang="en-US" sz="2300" kern="700" dirty="0">
                              <a:effectLst/>
                            </a:rPr>
                            <a:t>Measured </a:t>
                          </a:r>
                          <a:br>
                            <a:rPr lang="en-US" sz="2300" kern="700" dirty="0">
                              <a:effectLst/>
                            </a:rPr>
                          </a:br>
                          <a:r>
                            <a:rPr lang="en-US" sz="2300" kern="700" dirty="0">
                              <a:effectLst/>
                            </a:rPr>
                            <a:t>Size after </a:t>
                          </a:r>
                          <a:br>
                            <a:rPr lang="en-US" sz="2300" kern="700" dirty="0">
                              <a:effectLst/>
                            </a:rPr>
                          </a:br>
                          <a:r>
                            <a:rPr lang="en-US" sz="2300" kern="700" dirty="0">
                              <a:effectLst/>
                            </a:rPr>
                            <a:t>Assembly</a:t>
                          </a:r>
                          <a:endParaRPr lang="ko-KR" sz="2400" kern="700" dirty="0">
                            <a:effectLst/>
                            <a:latin typeface="Times New Roman" panose="02020603050405020304" pitchFamily="18" charset="0"/>
                            <a:ea typeface="MS Mincho" panose="02020609040205080304" pitchFamily="49" charset="-128"/>
                          </a:endParaRPr>
                        </a:p>
                      </a:txBody>
                      <a:tcPr marL="82668" marR="82668" marT="41334" marB="41334" anchor="ctr"/>
                    </a:tc>
                    <a:tc rowSpan="2">
                      <a:txBody>
                        <a:bodyPr/>
                        <a:lstStyle/>
                        <a:p>
                          <a:pPr indent="57150" algn="ctr">
                            <a:spcAft>
                              <a:spcPts val="0"/>
                            </a:spcAft>
                          </a:pPr>
                          <a:r>
                            <a:rPr lang="en-US" sz="2300" kern="700" dirty="0">
                              <a:effectLst/>
                            </a:rPr>
                            <a:t>Estimated </a:t>
                          </a:r>
                          <a:br>
                            <a:rPr lang="en-US" sz="2300" kern="700" dirty="0">
                              <a:effectLst/>
                            </a:rPr>
                          </a:br>
                          <a:r>
                            <a:rPr lang="en-US" sz="2300" kern="700" dirty="0">
                              <a:effectLst/>
                            </a:rPr>
                            <a:t>Size</a:t>
                          </a:r>
                          <a:endParaRPr lang="ko-KR" sz="2400" kern="700" dirty="0">
                            <a:effectLst/>
                            <a:latin typeface="Times New Roman" panose="02020603050405020304" pitchFamily="18" charset="0"/>
                            <a:ea typeface="MS Mincho" panose="02020609040205080304" pitchFamily="49" charset="-128"/>
                          </a:endParaRPr>
                        </a:p>
                      </a:txBody>
                      <a:tcPr marL="82668" marR="82668" marT="41334" marB="41334" anchor="ctr"/>
                    </a:tc>
                    <a:tc gridSpan="2">
                      <a:txBody>
                        <a:bodyPr/>
                        <a:lstStyle/>
                        <a:p>
                          <a:pPr indent="57150" algn="ctr">
                            <a:spcAft>
                              <a:spcPts val="0"/>
                            </a:spcAft>
                          </a:pPr>
                          <a:r>
                            <a:rPr lang="en-US" sz="2300" kern="700">
                              <a:effectLst/>
                            </a:rPr>
                            <a:t>Avg Error</a:t>
                          </a:r>
                          <a:endParaRPr lang="ko-KR" sz="2400" kern="700">
                            <a:effectLst/>
                            <a:latin typeface="Times New Roman" panose="02020603050405020304" pitchFamily="18" charset="0"/>
                            <a:ea typeface="MS Mincho" panose="02020609040205080304" pitchFamily="49" charset="-128"/>
                          </a:endParaRPr>
                        </a:p>
                      </a:txBody>
                      <a:tcPr marL="82668" marR="82668" marT="41334" marB="41334" anchor="ctr"/>
                    </a:tc>
                    <a:tc hMerge="1">
                      <a:txBody>
                        <a:bodyPr/>
                        <a:lstStyle/>
                        <a:p>
                          <a:pPr latinLnBrk="1"/>
                          <a:endParaRPr lang="ko-KR" altLang="en-US"/>
                        </a:p>
                      </a:txBody>
                      <a:tcPr/>
                    </a:tc>
                    <a:tc gridSpan="2">
                      <a:txBody>
                        <a:bodyPr/>
                        <a:lstStyle/>
                        <a:p>
                          <a:pPr indent="57150" algn="ctr">
                            <a:spcAft>
                              <a:spcPts val="0"/>
                            </a:spcAft>
                          </a:pPr>
                          <a:r>
                            <a:rPr lang="en-US" sz="2300" kern="700">
                              <a:effectLst/>
                            </a:rPr>
                            <a:t>Max Error</a:t>
                          </a:r>
                          <a:endParaRPr lang="ko-KR" sz="2400" kern="700">
                            <a:effectLst/>
                            <a:latin typeface="Times New Roman" panose="02020603050405020304" pitchFamily="18" charset="0"/>
                            <a:ea typeface="MS Mincho" panose="02020609040205080304" pitchFamily="49" charset="-128"/>
                          </a:endParaRPr>
                        </a:p>
                      </a:txBody>
                      <a:tcPr marL="82668" marR="82668" marT="41334" marB="41334" anchor="ctr"/>
                    </a:tc>
                    <a:tc hMerge="1">
                      <a:txBody>
                        <a:bodyPr/>
                        <a:lstStyle/>
                        <a:p>
                          <a:pPr latinLnBrk="1"/>
                          <a:endParaRPr lang="ko-KR" altLang="en-US"/>
                        </a:p>
                      </a:txBody>
                      <a:tcPr/>
                    </a:tc>
                    <a:extLst>
                      <a:ext uri="{0D108BD9-81ED-4DB2-BD59-A6C34878D82A}">
                        <a16:rowId xmlns:a16="http://schemas.microsoft.com/office/drawing/2014/main" val="489024569"/>
                      </a:ext>
                    </a:extLst>
                  </a:tr>
                  <a:tr h="685008">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indent="57150" algn="ctr">
                            <a:spcAft>
                              <a:spcPts val="0"/>
                            </a:spcAft>
                          </a:pPr>
                          <a:r>
                            <a:rPr lang="en-US" sz="2300" kern="700">
                              <a:effectLst/>
                            </a:rPr>
                            <a:t>Absolute</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Absolute</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279938393"/>
                      </a:ext>
                    </a:extLst>
                  </a:tr>
                  <a:tr h="364213">
                    <a:tc>
                      <a:txBody>
                        <a:bodyPr/>
                        <a:lstStyle/>
                        <a:p>
                          <a:pPr algn="ctr">
                            <a:spcAft>
                              <a:spcPts val="0"/>
                            </a:spcAft>
                          </a:pPr>
                          <a:r>
                            <a:rPr lang="en-US" sz="2300" kern="700">
                              <a:effectLst/>
                            </a:rPr>
                            <a:t>1</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190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192</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195.09</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780" t="-345000" r="-240111" b="-443333"/>
                          </a:stretch>
                        </a:blipFill>
                      </a:tcPr>
                    </a:tc>
                    <a:tc>
                      <a:txBody>
                        <a:bodyPr/>
                        <a:lstStyle/>
                        <a:p>
                          <a:pPr indent="57150" algn="ctr">
                            <a:spcAft>
                              <a:spcPts val="0"/>
                            </a:spcAft>
                          </a:pPr>
                          <a:r>
                            <a:rPr lang="en-US" sz="2300" kern="700">
                              <a:effectLst/>
                            </a:rPr>
                            <a:t>1.61</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8.60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4.48</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48792401"/>
                      </a:ext>
                    </a:extLst>
                  </a:tr>
                  <a:tr h="364213">
                    <a:tc>
                      <a:txBody>
                        <a:bodyPr/>
                        <a:lstStyle/>
                        <a:p>
                          <a:pPr algn="ctr">
                            <a:spcAft>
                              <a:spcPts val="0"/>
                            </a:spcAft>
                          </a:pPr>
                          <a:r>
                            <a:rPr lang="en-US" sz="2300" kern="700">
                              <a:effectLst/>
                            </a:rPr>
                            <a:t>2</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180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191</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193.07</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780" t="-445000" r="-240111" b="-343333"/>
                          </a:stretch>
                        </a:blipFill>
                      </a:tcPr>
                    </a:tc>
                    <a:tc>
                      <a:txBody>
                        <a:bodyPr/>
                        <a:lstStyle/>
                        <a:p>
                          <a:pPr indent="57150" algn="ctr">
                            <a:spcAft>
                              <a:spcPts val="0"/>
                            </a:spcAft>
                          </a:pPr>
                          <a:r>
                            <a:rPr lang="en-US" sz="2300" kern="700">
                              <a:effectLst/>
                            </a:rPr>
                            <a:t>1.93</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7.70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4.03</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75032326"/>
                      </a:ext>
                    </a:extLst>
                  </a:tr>
                  <a:tr h="364213">
                    <a:tc>
                      <a:txBody>
                        <a:bodyPr/>
                        <a:lstStyle/>
                        <a:p>
                          <a:pPr algn="ctr">
                            <a:spcAft>
                              <a:spcPts val="0"/>
                            </a:spcAft>
                          </a:pPr>
                          <a:r>
                            <a:rPr lang="en-US" sz="2300" kern="700">
                              <a:effectLst/>
                            </a:rPr>
                            <a:t>2-1</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250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263</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265.98</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780" t="-554237" r="-240111" b="-249153"/>
                          </a:stretch>
                        </a:blipFill>
                      </a:tcPr>
                    </a:tc>
                    <a:tc>
                      <a:txBody>
                        <a:bodyPr/>
                        <a:lstStyle/>
                        <a:p>
                          <a:pPr indent="57150" algn="ctr">
                            <a:spcAft>
                              <a:spcPts val="0"/>
                            </a:spcAft>
                          </a:pPr>
                          <a:r>
                            <a:rPr lang="en-US" sz="2300" kern="700">
                              <a:effectLst/>
                            </a:rPr>
                            <a:t>1.19</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6.55</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2.49</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13218321"/>
                      </a:ext>
                    </a:extLst>
                  </a:tr>
                  <a:tr h="364213">
                    <a:tc>
                      <a:txBody>
                        <a:bodyPr/>
                        <a:lstStyle/>
                        <a:p>
                          <a:pPr algn="ctr">
                            <a:spcAft>
                              <a:spcPts val="0"/>
                            </a:spcAft>
                          </a:pPr>
                          <a:r>
                            <a:rPr lang="en-US" sz="2300" kern="700">
                              <a:effectLst/>
                            </a:rPr>
                            <a:t>3</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250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261</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265.56</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780" t="-643333" r="-240111" b="-145000"/>
                          </a:stretch>
                        </a:blipFill>
                      </a:tcPr>
                    </a:tc>
                    <a:tc>
                      <a:txBody>
                        <a:bodyPr/>
                        <a:lstStyle/>
                        <a:p>
                          <a:pPr indent="57150" algn="ctr">
                            <a:spcAft>
                              <a:spcPts val="0"/>
                            </a:spcAft>
                          </a:pPr>
                          <a:r>
                            <a:rPr lang="en-US" sz="2300" kern="700">
                              <a:effectLst/>
                            </a:rPr>
                            <a:t>1.80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10.62</a:t>
                          </a:r>
                          <a:endParaRPr lang="ko-KR" sz="24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4.07</a:t>
                          </a:r>
                          <a:endParaRPr lang="ko-KR" sz="24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65749943"/>
                      </a:ext>
                    </a:extLst>
                  </a:tr>
                  <a:tr h="364213">
                    <a:tc>
                      <a:txBody>
                        <a:bodyPr/>
                        <a:lstStyle/>
                        <a:p>
                          <a:pPr algn="ctr">
                            <a:spcAft>
                              <a:spcPts val="0"/>
                            </a:spcAft>
                          </a:pPr>
                          <a:r>
                            <a:rPr lang="en-US" sz="2300" kern="700">
                              <a:effectLst/>
                            </a:rPr>
                            <a:t>4</a:t>
                          </a:r>
                          <a:endParaRPr lang="ko-KR" sz="2400" kern="700">
                            <a:effectLst/>
                            <a:latin typeface="Times New Roman" panose="02020603050405020304" pitchFamily="18" charset="0"/>
                            <a:ea typeface="MS Mincho" panose="02020609040205080304" pitchFamily="49" charset="-128"/>
                          </a:endParaRPr>
                        </a:p>
                      </a:txBody>
                      <a:tcPr marL="0" marR="0" marT="0" marB="0"/>
                    </a:tc>
                    <a:tc>
                      <a:txBody>
                        <a:bodyPr/>
                        <a:lstStyle/>
                        <a:p>
                          <a:pPr algn="ctr">
                            <a:spcAft>
                              <a:spcPts val="0"/>
                            </a:spcAft>
                          </a:pPr>
                          <a:r>
                            <a:rPr lang="en-US" sz="2300" kern="700" dirty="0">
                              <a:effectLst/>
                            </a:rPr>
                            <a:t> 310</a:t>
                          </a:r>
                          <a:endParaRPr lang="ko-KR" sz="24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322</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325.26</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780" t="-743333" r="-240111" b="-45000"/>
                          </a:stretch>
                        </a:blipFill>
                      </a:tcPr>
                    </a:tc>
                    <a:tc>
                      <a:txBody>
                        <a:bodyPr/>
                        <a:lstStyle/>
                        <a:p>
                          <a:pPr algn="ctr">
                            <a:spcAft>
                              <a:spcPts val="0"/>
                            </a:spcAft>
                          </a:pPr>
                          <a:r>
                            <a:rPr lang="en-US" sz="2300" kern="700">
                              <a:effectLst/>
                            </a:rPr>
                            <a:t> 1.67</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15.30</a:t>
                          </a:r>
                          <a:endParaRPr lang="ko-KR" sz="24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4.75</a:t>
                          </a:r>
                          <a:endParaRPr lang="ko-KR" sz="24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700458826"/>
                      </a:ext>
                    </a:extLst>
                  </a:tr>
                </a:tbl>
              </a:graphicData>
            </a:graphic>
          </p:graphicFrame>
        </mc:Fallback>
      </mc:AlternateContent>
    </p:spTree>
    <p:extLst>
      <p:ext uri="{BB962C8B-B14F-4D97-AF65-F5344CB8AC3E}">
        <p14:creationId xmlns:p14="http://schemas.microsoft.com/office/powerpoint/2010/main" val="377310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1F38290-49B3-4375-9A05-682B46EA7922}"/>
              </a:ext>
            </a:extLst>
          </p:cNvPr>
          <p:cNvSpPr>
            <a:spLocks noGrp="1"/>
          </p:cNvSpPr>
          <p:nvPr>
            <p:ph type="title"/>
          </p:nvPr>
        </p:nvSpPr>
        <p:spPr/>
        <p:txBody>
          <a:bodyPr/>
          <a:lstStyle/>
          <a:p>
            <a:r>
              <a:rPr lang="en-US" altLang="ko-KR" dirty="0"/>
              <a:t>Performance</a:t>
            </a:r>
            <a:r>
              <a:rPr lang="en-US" altLang="ko-KR" sz="4800" dirty="0"/>
              <a:t>(Height)</a:t>
            </a:r>
            <a:endParaRPr lang="ko-KR" altLang="en-US" sz="4800" dirty="0"/>
          </a:p>
        </p:txBody>
      </p:sp>
      <p:sp>
        <p:nvSpPr>
          <p:cNvPr id="3" name="내용 개체 틀 2">
            <a:extLst>
              <a:ext uri="{FF2B5EF4-FFF2-40B4-BE49-F238E27FC236}">
                <a16:creationId xmlns:a16="http://schemas.microsoft.com/office/drawing/2014/main" id="{4672A045-899A-4D27-B50C-859549CFD99E}"/>
              </a:ext>
            </a:extLst>
          </p:cNvPr>
          <p:cNvSpPr>
            <a:spLocks noGrp="1"/>
          </p:cNvSpPr>
          <p:nvPr>
            <p:ph idx="1"/>
          </p:nvPr>
        </p:nvSpPr>
        <p:spPr/>
        <p:txBody>
          <a:bodyPr/>
          <a:lstStyle/>
          <a:p>
            <a:r>
              <a:rPr lang="en-US" altLang="ko-KR" sz="4400" dirty="0"/>
              <a:t>Height estimation (in mm) at a conveyor speed of 3.4km/h</a:t>
            </a:r>
          </a:p>
          <a:p>
            <a:r>
              <a:rPr lang="en-US" altLang="ko-KR" sz="4400" dirty="0"/>
              <a:t>Average ~3% maximum ~4% of relative error</a:t>
            </a:r>
            <a:endParaRPr lang="ko-KR" altLang="en-US" sz="4400" dirty="0"/>
          </a:p>
          <a:p>
            <a:endParaRPr lang="ko-KR" altLang="en-US" dirty="0"/>
          </a:p>
        </p:txBody>
      </p:sp>
      <mc:AlternateContent xmlns:mc="http://schemas.openxmlformats.org/markup-compatibility/2006" xmlns:a14="http://schemas.microsoft.com/office/drawing/2010/main">
        <mc:Choice Requires="a14">
          <p:graphicFrame>
            <p:nvGraphicFramePr>
              <p:cNvPr id="6" name="표 5">
                <a:extLst>
                  <a:ext uri="{FF2B5EF4-FFF2-40B4-BE49-F238E27FC236}">
                    <a16:creationId xmlns:a16="http://schemas.microsoft.com/office/drawing/2014/main" id="{B0F286BD-9958-4C62-9C1D-BCB2396AA2F9}"/>
                  </a:ext>
                </a:extLst>
              </p:cNvPr>
              <p:cNvGraphicFramePr>
                <a:graphicFrameLocks noGrp="1"/>
              </p:cNvGraphicFramePr>
              <p:nvPr>
                <p:extLst>
                  <p:ext uri="{D42A27DB-BD31-4B8C-83A1-F6EECF244321}">
                    <p14:modId xmlns:p14="http://schemas.microsoft.com/office/powerpoint/2010/main" val="1616710128"/>
                  </p:ext>
                </p:extLst>
              </p:nvPr>
            </p:nvGraphicFramePr>
            <p:xfrm>
              <a:off x="803275" y="3898552"/>
              <a:ext cx="15810918" cy="3106114"/>
            </p:xfrm>
            <a:graphic>
              <a:graphicData uri="http://schemas.openxmlformats.org/drawingml/2006/table">
                <a:tbl>
                  <a:tblPr firstRow="1" firstCol="1" bandRow="1">
                    <a:tableStyleId>{5940675A-B579-460E-94D1-54222C63F5DA}</a:tableStyleId>
                  </a:tblPr>
                  <a:tblGrid>
                    <a:gridCol w="2198675">
                      <a:extLst>
                        <a:ext uri="{9D8B030D-6E8A-4147-A177-3AD203B41FA5}">
                          <a16:colId xmlns:a16="http://schemas.microsoft.com/office/drawing/2014/main" val="1477512194"/>
                        </a:ext>
                      </a:extLst>
                    </a:gridCol>
                    <a:gridCol w="2198675">
                      <a:extLst>
                        <a:ext uri="{9D8B030D-6E8A-4147-A177-3AD203B41FA5}">
                          <a16:colId xmlns:a16="http://schemas.microsoft.com/office/drawing/2014/main" val="2668229531"/>
                        </a:ext>
                      </a:extLst>
                    </a:gridCol>
                    <a:gridCol w="1976945">
                      <a:extLst>
                        <a:ext uri="{9D8B030D-6E8A-4147-A177-3AD203B41FA5}">
                          <a16:colId xmlns:a16="http://schemas.microsoft.com/office/drawing/2014/main" val="311508385"/>
                        </a:ext>
                      </a:extLst>
                    </a:gridCol>
                    <a:gridCol w="1978496">
                      <a:extLst>
                        <a:ext uri="{9D8B030D-6E8A-4147-A177-3AD203B41FA5}">
                          <a16:colId xmlns:a16="http://schemas.microsoft.com/office/drawing/2014/main" val="1113203439"/>
                        </a:ext>
                      </a:extLst>
                    </a:gridCol>
                    <a:gridCol w="2198675">
                      <a:extLst>
                        <a:ext uri="{9D8B030D-6E8A-4147-A177-3AD203B41FA5}">
                          <a16:colId xmlns:a16="http://schemas.microsoft.com/office/drawing/2014/main" val="186506278"/>
                        </a:ext>
                      </a:extLst>
                    </a:gridCol>
                    <a:gridCol w="1767622">
                      <a:extLst>
                        <a:ext uri="{9D8B030D-6E8A-4147-A177-3AD203B41FA5}">
                          <a16:colId xmlns:a16="http://schemas.microsoft.com/office/drawing/2014/main" val="1792713605"/>
                        </a:ext>
                      </a:extLst>
                    </a:gridCol>
                    <a:gridCol w="1767622">
                      <a:extLst>
                        <a:ext uri="{9D8B030D-6E8A-4147-A177-3AD203B41FA5}">
                          <a16:colId xmlns:a16="http://schemas.microsoft.com/office/drawing/2014/main" val="3330836770"/>
                        </a:ext>
                      </a:extLst>
                    </a:gridCol>
                    <a:gridCol w="1724208">
                      <a:extLst>
                        <a:ext uri="{9D8B030D-6E8A-4147-A177-3AD203B41FA5}">
                          <a16:colId xmlns:a16="http://schemas.microsoft.com/office/drawing/2014/main" val="2448371789"/>
                        </a:ext>
                      </a:extLst>
                    </a:gridCol>
                  </a:tblGrid>
                  <a:tr h="365534">
                    <a:tc rowSpan="2">
                      <a:txBody>
                        <a:bodyPr/>
                        <a:lstStyle/>
                        <a:p>
                          <a:pPr algn="ctr">
                            <a:spcAft>
                              <a:spcPts val="0"/>
                            </a:spcAft>
                          </a:pPr>
                          <a:r>
                            <a:rPr lang="en-US" sz="2300" kern="700" dirty="0">
                              <a:effectLst/>
                            </a:rPr>
                            <a:t>Box Class</a:t>
                          </a:r>
                          <a:endParaRPr lang="ko-KR" sz="2300" kern="700" dirty="0">
                            <a:effectLst/>
                            <a:latin typeface="Times New Roman" panose="02020603050405020304" pitchFamily="18" charset="0"/>
                            <a:ea typeface="MS Mincho" panose="02020609040205080304" pitchFamily="49" charset="-128"/>
                          </a:endParaRPr>
                        </a:p>
                      </a:txBody>
                      <a:tcPr marL="226883" marR="226883" marT="113442" marB="113442" anchor="ctr"/>
                    </a:tc>
                    <a:tc rowSpan="2">
                      <a:txBody>
                        <a:bodyPr/>
                        <a:lstStyle/>
                        <a:p>
                          <a:pPr indent="57150" algn="ctr">
                            <a:spcAft>
                              <a:spcPts val="0"/>
                            </a:spcAft>
                          </a:pPr>
                          <a:r>
                            <a:rPr lang="en-US" altLang="ko-KR" sz="2300" kern="700" dirty="0">
                              <a:effectLst/>
                            </a:rPr>
                            <a:t>Standard Size</a:t>
                          </a:r>
                          <a:endParaRPr lang="ko-KR" altLang="ko-KR" sz="2300" kern="700" dirty="0">
                            <a:effectLst/>
                            <a:latin typeface="Times New Roman" panose="02020603050405020304" pitchFamily="18" charset="0"/>
                            <a:ea typeface="MS Mincho" panose="02020609040205080304" pitchFamily="49" charset="-128"/>
                          </a:endParaRPr>
                        </a:p>
                      </a:txBody>
                      <a:tcPr marL="226883" marR="226883" marT="113442" marB="113442" anchor="ctr"/>
                    </a:tc>
                    <a:tc rowSpan="2">
                      <a:txBody>
                        <a:bodyPr/>
                        <a:lstStyle/>
                        <a:p>
                          <a:pPr indent="57150" algn="ctr">
                            <a:spcAft>
                              <a:spcPts val="0"/>
                            </a:spcAft>
                          </a:pPr>
                          <a:r>
                            <a:rPr lang="en-US" sz="2300" kern="700" dirty="0">
                              <a:effectLst/>
                            </a:rPr>
                            <a:t>Measured Size after </a:t>
                          </a:r>
                          <a:br>
                            <a:rPr lang="en-US" sz="2300" kern="700" dirty="0">
                              <a:effectLst/>
                            </a:rPr>
                          </a:br>
                          <a:r>
                            <a:rPr lang="en-US" sz="2300" kern="700" dirty="0">
                              <a:effectLst/>
                            </a:rPr>
                            <a:t>Assembly</a:t>
                          </a:r>
                          <a:endParaRPr lang="ko-KR" sz="2300" kern="700" dirty="0">
                            <a:effectLst/>
                            <a:latin typeface="Times New Roman" panose="02020603050405020304" pitchFamily="18" charset="0"/>
                            <a:ea typeface="MS Mincho" panose="02020609040205080304" pitchFamily="49" charset="-128"/>
                          </a:endParaRPr>
                        </a:p>
                      </a:txBody>
                      <a:tcPr marL="226883" marR="226883" marT="113442" marB="113442" anchor="ctr"/>
                    </a:tc>
                    <a:tc rowSpan="2">
                      <a:txBody>
                        <a:bodyPr/>
                        <a:lstStyle/>
                        <a:p>
                          <a:pPr indent="57150" algn="ctr">
                            <a:spcAft>
                              <a:spcPts val="0"/>
                            </a:spcAft>
                          </a:pPr>
                          <a:r>
                            <a:rPr lang="en-US" sz="2300" kern="700">
                              <a:effectLst/>
                            </a:rPr>
                            <a:t>Estimated Size</a:t>
                          </a:r>
                          <a:endParaRPr lang="ko-KR" sz="2300" kern="700">
                            <a:effectLst/>
                            <a:latin typeface="Times New Roman" panose="02020603050405020304" pitchFamily="18" charset="0"/>
                            <a:ea typeface="MS Mincho" panose="02020609040205080304" pitchFamily="49" charset="-128"/>
                          </a:endParaRPr>
                        </a:p>
                      </a:txBody>
                      <a:tcPr marL="226883" marR="226883" marT="113442" marB="113442" anchor="ctr"/>
                    </a:tc>
                    <a:tc gridSpan="2">
                      <a:txBody>
                        <a:bodyPr/>
                        <a:lstStyle/>
                        <a:p>
                          <a:pPr indent="57150" algn="ctr">
                            <a:spcAft>
                              <a:spcPts val="0"/>
                            </a:spcAft>
                          </a:pPr>
                          <a:r>
                            <a:rPr lang="en-US" sz="2300" kern="700" dirty="0">
                              <a:effectLst/>
                            </a:rPr>
                            <a:t>Avg Error</a:t>
                          </a:r>
                          <a:endParaRPr lang="ko-KR" sz="2300" kern="700" dirty="0">
                            <a:effectLst/>
                            <a:latin typeface="Times New Roman" panose="02020603050405020304" pitchFamily="18" charset="0"/>
                            <a:ea typeface="MS Mincho" panose="02020609040205080304" pitchFamily="49" charset="-128"/>
                          </a:endParaRPr>
                        </a:p>
                      </a:txBody>
                      <a:tcPr marL="226883" marR="226883" marT="113442" marB="113442" anchor="ctr"/>
                    </a:tc>
                    <a:tc hMerge="1">
                      <a:txBody>
                        <a:bodyPr/>
                        <a:lstStyle/>
                        <a:p>
                          <a:pPr latinLnBrk="1"/>
                          <a:endParaRPr lang="ko-KR" altLang="en-US"/>
                        </a:p>
                      </a:txBody>
                      <a:tcPr/>
                    </a:tc>
                    <a:tc gridSpan="2">
                      <a:txBody>
                        <a:bodyPr/>
                        <a:lstStyle/>
                        <a:p>
                          <a:pPr indent="57150" algn="ctr">
                            <a:spcAft>
                              <a:spcPts val="0"/>
                            </a:spcAft>
                          </a:pPr>
                          <a:r>
                            <a:rPr lang="en-US" sz="2300" kern="700">
                              <a:effectLst/>
                            </a:rPr>
                            <a:t>Max Error</a:t>
                          </a:r>
                          <a:endParaRPr lang="ko-KR" sz="2300" kern="700">
                            <a:effectLst/>
                            <a:latin typeface="Times New Roman" panose="02020603050405020304" pitchFamily="18" charset="0"/>
                            <a:ea typeface="MS Mincho" panose="02020609040205080304" pitchFamily="49" charset="-128"/>
                          </a:endParaRPr>
                        </a:p>
                      </a:txBody>
                      <a:tcPr marL="226883" marR="226883" marT="113442" marB="113442" anchor="ctr"/>
                    </a:tc>
                    <a:tc hMerge="1">
                      <a:txBody>
                        <a:bodyPr/>
                        <a:lstStyle/>
                        <a:p>
                          <a:pPr latinLnBrk="1"/>
                          <a:endParaRPr lang="ko-KR" altLang="en-US"/>
                        </a:p>
                      </a:txBody>
                      <a:tcPr/>
                    </a:tc>
                    <a:extLst>
                      <a:ext uri="{0D108BD9-81ED-4DB2-BD59-A6C34878D82A}">
                        <a16:rowId xmlns:a16="http://schemas.microsoft.com/office/drawing/2014/main" val="370452972"/>
                      </a:ext>
                    </a:extLst>
                  </a:tr>
                  <a:tr h="65544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indent="57150" algn="ctr">
                            <a:spcAft>
                              <a:spcPts val="0"/>
                            </a:spcAft>
                          </a:pPr>
                          <a:r>
                            <a:rPr lang="en-US" sz="2300" kern="700" dirty="0">
                              <a:effectLst/>
                            </a:rPr>
                            <a:t>Absolute</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Relative</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Absolute</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007561666"/>
                      </a:ext>
                    </a:extLst>
                  </a:tr>
                  <a:tr h="365534">
                    <a:tc>
                      <a:txBody>
                        <a:bodyPr/>
                        <a:lstStyle/>
                        <a:p>
                          <a:pPr algn="ctr">
                            <a:spcAft>
                              <a:spcPts val="0"/>
                            </a:spcAft>
                          </a:pPr>
                          <a:r>
                            <a:rPr lang="en-US" sz="2300" kern="700">
                              <a:effectLst/>
                            </a:rPr>
                            <a:t>1</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90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92</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89.92</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2.07</a:t>
                          </a:r>
                          <a14:m>
                            <m:oMath xmlns:m="http://schemas.openxmlformats.org/officeDocument/2006/math">
                              <m:r>
                                <a:rPr lang="en-US" sz="2300" kern="700">
                                  <a:effectLst/>
                                  <a:latin typeface="Cambria Math" panose="02040503050406030204" pitchFamily="18" charset="0"/>
                                </a:rPr>
                                <m:t>±0.44</m:t>
                              </m:r>
                            </m:oMath>
                          </a14:m>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2.25</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2.88</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3.13</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043634827"/>
                      </a:ext>
                    </a:extLst>
                  </a:tr>
                  <a:tr h="365534">
                    <a:tc>
                      <a:txBody>
                        <a:bodyPr/>
                        <a:lstStyle/>
                        <a:p>
                          <a:pPr algn="ctr">
                            <a:spcAft>
                              <a:spcPts val="0"/>
                            </a:spcAft>
                          </a:pPr>
                          <a:r>
                            <a:rPr lang="en-US" sz="2300" kern="700">
                              <a:effectLst/>
                            </a:rPr>
                            <a:t>2</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150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154</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151.83</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2.16</a:t>
                          </a:r>
                          <a14:m>
                            <m:oMath xmlns:m="http://schemas.openxmlformats.org/officeDocument/2006/math">
                              <m:r>
                                <a:rPr lang="en-US" sz="2300" kern="700">
                                  <a:effectLst/>
                                  <a:latin typeface="Cambria Math" panose="02040503050406030204" pitchFamily="18" charset="0"/>
                                </a:rPr>
                                <m:t>±0.65</m:t>
                              </m:r>
                            </m:oMath>
                          </a14:m>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1.40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3.11</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2.01</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18283465"/>
                      </a:ext>
                    </a:extLst>
                  </a:tr>
                  <a:tr h="365534">
                    <a:tc>
                      <a:txBody>
                        <a:bodyPr/>
                        <a:lstStyle/>
                        <a:p>
                          <a:pPr algn="ctr">
                            <a:spcAft>
                              <a:spcPts val="0"/>
                            </a:spcAft>
                          </a:pPr>
                          <a:r>
                            <a:rPr lang="en-US" sz="2300" kern="700">
                              <a:effectLst/>
                            </a:rPr>
                            <a:t>2-1</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100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106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102.97</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3.13</a:t>
                          </a:r>
                          <a14:m>
                            <m:oMath xmlns:m="http://schemas.openxmlformats.org/officeDocument/2006/math">
                              <m:r>
                                <a:rPr lang="en-US" sz="2300" kern="700">
                                  <a:effectLst/>
                                  <a:latin typeface="Cambria Math" panose="02040503050406030204" pitchFamily="18" charset="0"/>
                                </a:rPr>
                                <m:t>±0.56</m:t>
                              </m:r>
                            </m:oMath>
                          </a14:m>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2.85</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3.92</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3.70</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617489094"/>
                      </a:ext>
                    </a:extLst>
                  </a:tr>
                  <a:tr h="365534">
                    <a:tc>
                      <a:txBody>
                        <a:bodyPr/>
                        <a:lstStyle/>
                        <a:p>
                          <a:pPr algn="ctr">
                            <a:spcAft>
                              <a:spcPts val="0"/>
                            </a:spcAft>
                          </a:pPr>
                          <a:r>
                            <a:rPr lang="en-US" sz="2300" kern="700">
                              <a:effectLst/>
                            </a:rPr>
                            <a:t>3</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210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216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212.58</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3.41</a:t>
                          </a:r>
                          <a14:m>
                            <m:oMath xmlns:m="http://schemas.openxmlformats.org/officeDocument/2006/math">
                              <m:r>
                                <a:rPr lang="en-US" sz="2300" kern="700">
                                  <a:effectLst/>
                                  <a:latin typeface="Cambria Math" panose="02040503050406030204" pitchFamily="18" charset="0"/>
                                </a:rPr>
                                <m:t>±0.70</m:t>
                              </m:r>
                            </m:oMath>
                          </a14:m>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1.57</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4.19</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1.94</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057889485"/>
                      </a:ext>
                    </a:extLst>
                  </a:tr>
                  <a:tr h="365534">
                    <a:tc>
                      <a:txBody>
                        <a:bodyPr/>
                        <a:lstStyle/>
                        <a:p>
                          <a:pPr algn="ctr">
                            <a:spcAft>
                              <a:spcPts val="0"/>
                            </a:spcAft>
                          </a:pPr>
                          <a:r>
                            <a:rPr lang="en-US" sz="2300" kern="700">
                              <a:effectLst/>
                            </a:rPr>
                            <a:t>4</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algn="ctr">
                            <a:spcAft>
                              <a:spcPts val="0"/>
                            </a:spcAft>
                          </a:pPr>
                          <a:r>
                            <a:rPr lang="en-US" sz="2300" kern="700">
                              <a:effectLst/>
                            </a:rPr>
                            <a:t> 280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292</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288.07</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3.92</a:t>
                          </a:r>
                          <a14:m>
                            <m:oMath xmlns:m="http://schemas.openxmlformats.org/officeDocument/2006/math">
                              <m:r>
                                <a:rPr lang="en-US" sz="2300" kern="700">
                                  <a:effectLst/>
                                  <a:latin typeface="Cambria Math" panose="02040503050406030204" pitchFamily="18" charset="0"/>
                                </a:rPr>
                                <m:t>±0.57</m:t>
                              </m:r>
                            </m:oMath>
                          </a14:m>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1.34</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4.88</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1.67</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964848730"/>
                      </a:ext>
                    </a:extLst>
                  </a:tr>
                </a:tbl>
              </a:graphicData>
            </a:graphic>
          </p:graphicFrame>
        </mc:Choice>
        <mc:Fallback xmlns="">
          <p:graphicFrame>
            <p:nvGraphicFramePr>
              <p:cNvPr id="6" name="표 5">
                <a:extLst>
                  <a:ext uri="{FF2B5EF4-FFF2-40B4-BE49-F238E27FC236}">
                    <a16:creationId xmlns:a16="http://schemas.microsoft.com/office/drawing/2014/main" id="{B0F286BD-9958-4C62-9C1D-BCB2396AA2F9}"/>
                  </a:ext>
                </a:extLst>
              </p:cNvPr>
              <p:cNvGraphicFramePr>
                <a:graphicFrameLocks noGrp="1"/>
              </p:cNvGraphicFramePr>
              <p:nvPr>
                <p:extLst>
                  <p:ext uri="{D42A27DB-BD31-4B8C-83A1-F6EECF244321}">
                    <p14:modId xmlns:p14="http://schemas.microsoft.com/office/powerpoint/2010/main" val="1616710128"/>
                  </p:ext>
                </p:extLst>
              </p:nvPr>
            </p:nvGraphicFramePr>
            <p:xfrm>
              <a:off x="803275" y="3898552"/>
              <a:ext cx="15810918" cy="3106114"/>
            </p:xfrm>
            <a:graphic>
              <a:graphicData uri="http://schemas.openxmlformats.org/drawingml/2006/table">
                <a:tbl>
                  <a:tblPr firstRow="1" firstCol="1" bandRow="1">
                    <a:tableStyleId>{5940675A-B579-460E-94D1-54222C63F5DA}</a:tableStyleId>
                  </a:tblPr>
                  <a:tblGrid>
                    <a:gridCol w="2198675">
                      <a:extLst>
                        <a:ext uri="{9D8B030D-6E8A-4147-A177-3AD203B41FA5}">
                          <a16:colId xmlns:a16="http://schemas.microsoft.com/office/drawing/2014/main" val="1477512194"/>
                        </a:ext>
                      </a:extLst>
                    </a:gridCol>
                    <a:gridCol w="2198675">
                      <a:extLst>
                        <a:ext uri="{9D8B030D-6E8A-4147-A177-3AD203B41FA5}">
                          <a16:colId xmlns:a16="http://schemas.microsoft.com/office/drawing/2014/main" val="2668229531"/>
                        </a:ext>
                      </a:extLst>
                    </a:gridCol>
                    <a:gridCol w="1976945">
                      <a:extLst>
                        <a:ext uri="{9D8B030D-6E8A-4147-A177-3AD203B41FA5}">
                          <a16:colId xmlns:a16="http://schemas.microsoft.com/office/drawing/2014/main" val="311508385"/>
                        </a:ext>
                      </a:extLst>
                    </a:gridCol>
                    <a:gridCol w="1978496">
                      <a:extLst>
                        <a:ext uri="{9D8B030D-6E8A-4147-A177-3AD203B41FA5}">
                          <a16:colId xmlns:a16="http://schemas.microsoft.com/office/drawing/2014/main" val="1113203439"/>
                        </a:ext>
                      </a:extLst>
                    </a:gridCol>
                    <a:gridCol w="2198675">
                      <a:extLst>
                        <a:ext uri="{9D8B030D-6E8A-4147-A177-3AD203B41FA5}">
                          <a16:colId xmlns:a16="http://schemas.microsoft.com/office/drawing/2014/main" val="186506278"/>
                        </a:ext>
                      </a:extLst>
                    </a:gridCol>
                    <a:gridCol w="1767622">
                      <a:extLst>
                        <a:ext uri="{9D8B030D-6E8A-4147-A177-3AD203B41FA5}">
                          <a16:colId xmlns:a16="http://schemas.microsoft.com/office/drawing/2014/main" val="1792713605"/>
                        </a:ext>
                      </a:extLst>
                    </a:gridCol>
                    <a:gridCol w="1767622">
                      <a:extLst>
                        <a:ext uri="{9D8B030D-6E8A-4147-A177-3AD203B41FA5}">
                          <a16:colId xmlns:a16="http://schemas.microsoft.com/office/drawing/2014/main" val="3330836770"/>
                        </a:ext>
                      </a:extLst>
                    </a:gridCol>
                    <a:gridCol w="1724208">
                      <a:extLst>
                        <a:ext uri="{9D8B030D-6E8A-4147-A177-3AD203B41FA5}">
                          <a16:colId xmlns:a16="http://schemas.microsoft.com/office/drawing/2014/main" val="2448371789"/>
                        </a:ext>
                      </a:extLst>
                    </a:gridCol>
                  </a:tblGrid>
                  <a:tr h="577404">
                    <a:tc rowSpan="2">
                      <a:txBody>
                        <a:bodyPr/>
                        <a:lstStyle/>
                        <a:p>
                          <a:pPr algn="ctr">
                            <a:spcAft>
                              <a:spcPts val="0"/>
                            </a:spcAft>
                          </a:pPr>
                          <a:r>
                            <a:rPr lang="en-US" sz="2300" kern="700" dirty="0">
                              <a:effectLst/>
                            </a:rPr>
                            <a:t>Box Class</a:t>
                          </a:r>
                          <a:endParaRPr lang="ko-KR" sz="2300" kern="700" dirty="0">
                            <a:effectLst/>
                            <a:latin typeface="Times New Roman" panose="02020603050405020304" pitchFamily="18" charset="0"/>
                            <a:ea typeface="MS Mincho" panose="02020609040205080304" pitchFamily="49" charset="-128"/>
                          </a:endParaRPr>
                        </a:p>
                      </a:txBody>
                      <a:tcPr marL="226883" marR="226883" marT="113442" marB="113442" anchor="ctr"/>
                    </a:tc>
                    <a:tc rowSpan="2">
                      <a:txBody>
                        <a:bodyPr/>
                        <a:lstStyle/>
                        <a:p>
                          <a:pPr indent="57150" algn="ctr">
                            <a:spcAft>
                              <a:spcPts val="0"/>
                            </a:spcAft>
                          </a:pPr>
                          <a:r>
                            <a:rPr lang="en-US" altLang="ko-KR" sz="2300" kern="700" dirty="0">
                              <a:effectLst/>
                            </a:rPr>
                            <a:t>Standard Size</a:t>
                          </a:r>
                          <a:endParaRPr lang="ko-KR" altLang="ko-KR" sz="2300" kern="700" dirty="0">
                            <a:effectLst/>
                            <a:latin typeface="Times New Roman" panose="02020603050405020304" pitchFamily="18" charset="0"/>
                            <a:ea typeface="MS Mincho" panose="02020609040205080304" pitchFamily="49" charset="-128"/>
                          </a:endParaRPr>
                        </a:p>
                      </a:txBody>
                      <a:tcPr marL="226883" marR="226883" marT="113442" marB="113442" anchor="ctr"/>
                    </a:tc>
                    <a:tc rowSpan="2">
                      <a:txBody>
                        <a:bodyPr/>
                        <a:lstStyle/>
                        <a:p>
                          <a:pPr indent="57150" algn="ctr">
                            <a:spcAft>
                              <a:spcPts val="0"/>
                            </a:spcAft>
                          </a:pPr>
                          <a:r>
                            <a:rPr lang="en-US" sz="2300" kern="700" dirty="0">
                              <a:effectLst/>
                            </a:rPr>
                            <a:t>Measured Size after </a:t>
                          </a:r>
                          <a:br>
                            <a:rPr lang="en-US" sz="2300" kern="700" dirty="0">
                              <a:effectLst/>
                            </a:rPr>
                          </a:br>
                          <a:r>
                            <a:rPr lang="en-US" sz="2300" kern="700" dirty="0">
                              <a:effectLst/>
                            </a:rPr>
                            <a:t>Assembly</a:t>
                          </a:r>
                          <a:endParaRPr lang="ko-KR" sz="2300" kern="700" dirty="0">
                            <a:effectLst/>
                            <a:latin typeface="Times New Roman" panose="02020603050405020304" pitchFamily="18" charset="0"/>
                            <a:ea typeface="MS Mincho" panose="02020609040205080304" pitchFamily="49" charset="-128"/>
                          </a:endParaRPr>
                        </a:p>
                      </a:txBody>
                      <a:tcPr marL="226883" marR="226883" marT="113442" marB="113442" anchor="ctr"/>
                    </a:tc>
                    <a:tc rowSpan="2">
                      <a:txBody>
                        <a:bodyPr/>
                        <a:lstStyle/>
                        <a:p>
                          <a:pPr indent="57150" algn="ctr">
                            <a:spcAft>
                              <a:spcPts val="0"/>
                            </a:spcAft>
                          </a:pPr>
                          <a:r>
                            <a:rPr lang="en-US" sz="2300" kern="700">
                              <a:effectLst/>
                            </a:rPr>
                            <a:t>Estimated Size</a:t>
                          </a:r>
                          <a:endParaRPr lang="ko-KR" sz="2300" kern="700">
                            <a:effectLst/>
                            <a:latin typeface="Times New Roman" panose="02020603050405020304" pitchFamily="18" charset="0"/>
                            <a:ea typeface="MS Mincho" panose="02020609040205080304" pitchFamily="49" charset="-128"/>
                          </a:endParaRPr>
                        </a:p>
                      </a:txBody>
                      <a:tcPr marL="226883" marR="226883" marT="113442" marB="113442" anchor="ctr"/>
                    </a:tc>
                    <a:tc gridSpan="2">
                      <a:txBody>
                        <a:bodyPr/>
                        <a:lstStyle/>
                        <a:p>
                          <a:pPr indent="57150" algn="ctr">
                            <a:spcAft>
                              <a:spcPts val="0"/>
                            </a:spcAft>
                          </a:pPr>
                          <a:r>
                            <a:rPr lang="en-US" sz="2300" kern="700" dirty="0">
                              <a:effectLst/>
                            </a:rPr>
                            <a:t>Avg Error</a:t>
                          </a:r>
                          <a:endParaRPr lang="ko-KR" sz="2300" kern="700" dirty="0">
                            <a:effectLst/>
                            <a:latin typeface="Times New Roman" panose="02020603050405020304" pitchFamily="18" charset="0"/>
                            <a:ea typeface="MS Mincho" panose="02020609040205080304" pitchFamily="49" charset="-128"/>
                          </a:endParaRPr>
                        </a:p>
                      </a:txBody>
                      <a:tcPr marL="226883" marR="226883" marT="113442" marB="113442" anchor="ctr"/>
                    </a:tc>
                    <a:tc hMerge="1">
                      <a:txBody>
                        <a:bodyPr/>
                        <a:lstStyle/>
                        <a:p>
                          <a:pPr latinLnBrk="1"/>
                          <a:endParaRPr lang="ko-KR" altLang="en-US"/>
                        </a:p>
                      </a:txBody>
                      <a:tcPr/>
                    </a:tc>
                    <a:tc gridSpan="2">
                      <a:txBody>
                        <a:bodyPr/>
                        <a:lstStyle/>
                        <a:p>
                          <a:pPr indent="57150" algn="ctr">
                            <a:spcAft>
                              <a:spcPts val="0"/>
                            </a:spcAft>
                          </a:pPr>
                          <a:r>
                            <a:rPr lang="en-US" sz="2300" kern="700">
                              <a:effectLst/>
                            </a:rPr>
                            <a:t>Max Error</a:t>
                          </a:r>
                          <a:endParaRPr lang="ko-KR" sz="2300" kern="700">
                            <a:effectLst/>
                            <a:latin typeface="Times New Roman" panose="02020603050405020304" pitchFamily="18" charset="0"/>
                            <a:ea typeface="MS Mincho" panose="02020609040205080304" pitchFamily="49" charset="-128"/>
                          </a:endParaRPr>
                        </a:p>
                      </a:txBody>
                      <a:tcPr marL="226883" marR="226883" marT="113442" marB="113442" anchor="ctr"/>
                    </a:tc>
                    <a:tc hMerge="1">
                      <a:txBody>
                        <a:bodyPr/>
                        <a:lstStyle/>
                        <a:p>
                          <a:pPr latinLnBrk="1"/>
                          <a:endParaRPr lang="ko-KR" altLang="en-US"/>
                        </a:p>
                      </a:txBody>
                      <a:tcPr/>
                    </a:tc>
                    <a:extLst>
                      <a:ext uri="{0D108BD9-81ED-4DB2-BD59-A6C34878D82A}">
                        <a16:rowId xmlns:a16="http://schemas.microsoft.com/office/drawing/2014/main" val="370452972"/>
                      </a:ext>
                    </a:extLst>
                  </a:tr>
                  <a:tr h="70104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indent="57150" algn="ctr">
                            <a:spcAft>
                              <a:spcPts val="0"/>
                            </a:spcAft>
                          </a:pPr>
                          <a:r>
                            <a:rPr lang="en-US" sz="2300" kern="700" dirty="0">
                              <a:effectLst/>
                            </a:rPr>
                            <a:t>Absolute</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Relative</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Absolute</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007561666"/>
                      </a:ext>
                    </a:extLst>
                  </a:tr>
                  <a:tr h="365534">
                    <a:tc>
                      <a:txBody>
                        <a:bodyPr/>
                        <a:lstStyle/>
                        <a:p>
                          <a:pPr algn="ctr">
                            <a:spcAft>
                              <a:spcPts val="0"/>
                            </a:spcAft>
                          </a:pPr>
                          <a:r>
                            <a:rPr lang="en-US" sz="2300" kern="700">
                              <a:effectLst/>
                            </a:rPr>
                            <a:t>1</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90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92</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89.92</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055" t="-351667" r="-239612" b="-446667"/>
                          </a:stretch>
                        </a:blipFill>
                      </a:tcPr>
                    </a:tc>
                    <a:tc>
                      <a:txBody>
                        <a:bodyPr/>
                        <a:lstStyle/>
                        <a:p>
                          <a:pPr indent="57150" algn="ctr">
                            <a:spcAft>
                              <a:spcPts val="0"/>
                            </a:spcAft>
                          </a:pPr>
                          <a:r>
                            <a:rPr lang="en-US" sz="2300" kern="700">
                              <a:effectLst/>
                            </a:rPr>
                            <a:t>2.25</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2.88</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3.13</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043634827"/>
                      </a:ext>
                    </a:extLst>
                  </a:tr>
                  <a:tr h="365534">
                    <a:tc>
                      <a:txBody>
                        <a:bodyPr/>
                        <a:lstStyle/>
                        <a:p>
                          <a:pPr algn="ctr">
                            <a:spcAft>
                              <a:spcPts val="0"/>
                            </a:spcAft>
                          </a:pPr>
                          <a:r>
                            <a:rPr lang="en-US" sz="2300" kern="700">
                              <a:effectLst/>
                            </a:rPr>
                            <a:t>2</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150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154</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151.83</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055" t="-444262" r="-239612" b="-339344"/>
                          </a:stretch>
                        </a:blipFill>
                      </a:tcPr>
                    </a:tc>
                    <a:tc>
                      <a:txBody>
                        <a:bodyPr/>
                        <a:lstStyle/>
                        <a:p>
                          <a:pPr indent="57150" algn="ctr">
                            <a:spcAft>
                              <a:spcPts val="0"/>
                            </a:spcAft>
                          </a:pPr>
                          <a:r>
                            <a:rPr lang="en-US" sz="2300" kern="700">
                              <a:effectLst/>
                            </a:rPr>
                            <a:t>1.40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3.11</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2.01</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18283465"/>
                      </a:ext>
                    </a:extLst>
                  </a:tr>
                  <a:tr h="365534">
                    <a:tc>
                      <a:txBody>
                        <a:bodyPr/>
                        <a:lstStyle/>
                        <a:p>
                          <a:pPr algn="ctr">
                            <a:spcAft>
                              <a:spcPts val="0"/>
                            </a:spcAft>
                          </a:pPr>
                          <a:r>
                            <a:rPr lang="en-US" sz="2300" kern="700">
                              <a:effectLst/>
                            </a:rPr>
                            <a:t>2-1</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100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106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102.97</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055" t="-553333" r="-239612" b="-245000"/>
                          </a:stretch>
                        </a:blipFill>
                      </a:tcPr>
                    </a:tc>
                    <a:tc>
                      <a:txBody>
                        <a:bodyPr/>
                        <a:lstStyle/>
                        <a:p>
                          <a:pPr indent="57150" algn="ctr">
                            <a:spcAft>
                              <a:spcPts val="0"/>
                            </a:spcAft>
                          </a:pPr>
                          <a:r>
                            <a:rPr lang="en-US" sz="2300" kern="700" dirty="0">
                              <a:effectLst/>
                            </a:rPr>
                            <a:t>2.85</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3.92</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3.70</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617489094"/>
                      </a:ext>
                    </a:extLst>
                  </a:tr>
                  <a:tr h="365534">
                    <a:tc>
                      <a:txBody>
                        <a:bodyPr/>
                        <a:lstStyle/>
                        <a:p>
                          <a:pPr algn="ctr">
                            <a:spcAft>
                              <a:spcPts val="0"/>
                            </a:spcAft>
                          </a:pPr>
                          <a:r>
                            <a:rPr lang="en-US" sz="2300" kern="700">
                              <a:effectLst/>
                            </a:rPr>
                            <a:t>3</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210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216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212.58</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055" t="-653333" r="-239612" b="-145000"/>
                          </a:stretch>
                        </a:blipFill>
                      </a:tcPr>
                    </a:tc>
                    <a:tc>
                      <a:txBody>
                        <a:bodyPr/>
                        <a:lstStyle/>
                        <a:p>
                          <a:pPr indent="57150" algn="ctr">
                            <a:spcAft>
                              <a:spcPts val="0"/>
                            </a:spcAft>
                          </a:pPr>
                          <a:r>
                            <a:rPr lang="en-US" sz="2300" kern="700" dirty="0">
                              <a:effectLst/>
                            </a:rPr>
                            <a:t>1.57</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4.19</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1.94</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057889485"/>
                      </a:ext>
                    </a:extLst>
                  </a:tr>
                  <a:tr h="365534">
                    <a:tc>
                      <a:txBody>
                        <a:bodyPr/>
                        <a:lstStyle/>
                        <a:p>
                          <a:pPr algn="ctr">
                            <a:spcAft>
                              <a:spcPts val="0"/>
                            </a:spcAft>
                          </a:pPr>
                          <a:r>
                            <a:rPr lang="en-US" sz="2300" kern="700">
                              <a:effectLst/>
                            </a:rPr>
                            <a:t>4</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algn="ctr">
                            <a:spcAft>
                              <a:spcPts val="0"/>
                            </a:spcAft>
                          </a:pPr>
                          <a:r>
                            <a:rPr lang="en-US" sz="2300" kern="700">
                              <a:effectLst/>
                            </a:rPr>
                            <a:t> 280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292</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288.07</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055" t="-753333" r="-239612" b="-45000"/>
                          </a:stretch>
                        </a:blipFill>
                      </a:tcPr>
                    </a:tc>
                    <a:tc>
                      <a:txBody>
                        <a:bodyPr/>
                        <a:lstStyle/>
                        <a:p>
                          <a:pPr algn="ctr">
                            <a:spcAft>
                              <a:spcPts val="0"/>
                            </a:spcAft>
                          </a:pPr>
                          <a:r>
                            <a:rPr lang="en-US" sz="2300" kern="700">
                              <a:effectLst/>
                            </a:rPr>
                            <a:t> 1.34</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4.88</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1.67</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964848730"/>
                      </a:ext>
                    </a:extLst>
                  </a:tr>
                </a:tbl>
              </a:graphicData>
            </a:graphic>
          </p:graphicFrame>
        </mc:Fallback>
      </mc:AlternateContent>
    </p:spTree>
    <p:extLst>
      <p:ext uri="{BB962C8B-B14F-4D97-AF65-F5344CB8AC3E}">
        <p14:creationId xmlns:p14="http://schemas.microsoft.com/office/powerpoint/2010/main" val="2280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1F38290-49B3-4375-9A05-682B46EA7922}"/>
              </a:ext>
            </a:extLst>
          </p:cNvPr>
          <p:cNvSpPr>
            <a:spLocks noGrp="1"/>
          </p:cNvSpPr>
          <p:nvPr>
            <p:ph type="title"/>
          </p:nvPr>
        </p:nvSpPr>
        <p:spPr/>
        <p:txBody>
          <a:bodyPr/>
          <a:lstStyle/>
          <a:p>
            <a:r>
              <a:rPr lang="en-US" altLang="ko-KR" dirty="0"/>
              <a:t>Performance</a:t>
            </a:r>
            <a:r>
              <a:rPr lang="en-US" altLang="ko-KR" sz="4800" dirty="0"/>
              <a:t>(Length)</a:t>
            </a:r>
            <a:endParaRPr lang="ko-KR" altLang="en-US" sz="4800" dirty="0"/>
          </a:p>
        </p:txBody>
      </p:sp>
      <p:sp>
        <p:nvSpPr>
          <p:cNvPr id="3" name="내용 개체 틀 2">
            <a:extLst>
              <a:ext uri="{FF2B5EF4-FFF2-40B4-BE49-F238E27FC236}">
                <a16:creationId xmlns:a16="http://schemas.microsoft.com/office/drawing/2014/main" id="{4672A045-899A-4D27-B50C-859549CFD99E}"/>
              </a:ext>
            </a:extLst>
          </p:cNvPr>
          <p:cNvSpPr>
            <a:spLocks noGrp="1"/>
          </p:cNvSpPr>
          <p:nvPr>
            <p:ph idx="1"/>
          </p:nvPr>
        </p:nvSpPr>
        <p:spPr/>
        <p:txBody>
          <a:bodyPr>
            <a:normAutofit/>
          </a:bodyPr>
          <a:lstStyle/>
          <a:p>
            <a:r>
              <a:rPr lang="en-US" altLang="ko-KR" sz="4400" dirty="0"/>
              <a:t>Length estimation (in mm) at a conveyor speed of 3.4km/h</a:t>
            </a:r>
          </a:p>
          <a:p>
            <a:r>
              <a:rPr lang="en-US" altLang="ko-KR" sz="4400" dirty="0"/>
              <a:t>Average ~2% maximum ~5% of relative error</a:t>
            </a:r>
            <a:endParaRPr lang="ko-KR" altLang="en-US" sz="4400" dirty="0"/>
          </a:p>
        </p:txBody>
      </p:sp>
      <mc:AlternateContent xmlns:mc="http://schemas.openxmlformats.org/markup-compatibility/2006" xmlns:a14="http://schemas.microsoft.com/office/drawing/2010/main">
        <mc:Choice Requires="a14">
          <p:graphicFrame>
            <p:nvGraphicFramePr>
              <p:cNvPr id="7" name="표 6">
                <a:extLst>
                  <a:ext uri="{FF2B5EF4-FFF2-40B4-BE49-F238E27FC236}">
                    <a16:creationId xmlns:a16="http://schemas.microsoft.com/office/drawing/2014/main" id="{192238C0-7A40-4D06-9BC5-136F39B970FF}"/>
                  </a:ext>
                </a:extLst>
              </p:cNvPr>
              <p:cNvGraphicFramePr>
                <a:graphicFrameLocks noGrp="1"/>
              </p:cNvGraphicFramePr>
              <p:nvPr>
                <p:extLst>
                  <p:ext uri="{D42A27DB-BD31-4B8C-83A1-F6EECF244321}">
                    <p14:modId xmlns:p14="http://schemas.microsoft.com/office/powerpoint/2010/main" val="2982065703"/>
                  </p:ext>
                </p:extLst>
              </p:nvPr>
            </p:nvGraphicFramePr>
            <p:xfrm>
              <a:off x="830118" y="3432021"/>
              <a:ext cx="15699576" cy="3054884"/>
            </p:xfrm>
            <a:graphic>
              <a:graphicData uri="http://schemas.openxmlformats.org/drawingml/2006/table">
                <a:tbl>
                  <a:tblPr firstRow="1" firstCol="1" bandRow="1">
                    <a:tableStyleId>{5940675A-B579-460E-94D1-54222C63F5DA}</a:tableStyleId>
                  </a:tblPr>
                  <a:tblGrid>
                    <a:gridCol w="2183192">
                      <a:extLst>
                        <a:ext uri="{9D8B030D-6E8A-4147-A177-3AD203B41FA5}">
                          <a16:colId xmlns:a16="http://schemas.microsoft.com/office/drawing/2014/main" val="1967964276"/>
                        </a:ext>
                      </a:extLst>
                    </a:gridCol>
                    <a:gridCol w="2183192">
                      <a:extLst>
                        <a:ext uri="{9D8B030D-6E8A-4147-A177-3AD203B41FA5}">
                          <a16:colId xmlns:a16="http://schemas.microsoft.com/office/drawing/2014/main" val="3471931366"/>
                        </a:ext>
                      </a:extLst>
                    </a:gridCol>
                    <a:gridCol w="1963023">
                      <a:extLst>
                        <a:ext uri="{9D8B030D-6E8A-4147-A177-3AD203B41FA5}">
                          <a16:colId xmlns:a16="http://schemas.microsoft.com/office/drawing/2014/main" val="3504684095"/>
                        </a:ext>
                      </a:extLst>
                    </a:gridCol>
                    <a:gridCol w="1964563">
                      <a:extLst>
                        <a:ext uri="{9D8B030D-6E8A-4147-A177-3AD203B41FA5}">
                          <a16:colId xmlns:a16="http://schemas.microsoft.com/office/drawing/2014/main" val="2996808956"/>
                        </a:ext>
                      </a:extLst>
                    </a:gridCol>
                    <a:gridCol w="2183192">
                      <a:extLst>
                        <a:ext uri="{9D8B030D-6E8A-4147-A177-3AD203B41FA5}">
                          <a16:colId xmlns:a16="http://schemas.microsoft.com/office/drawing/2014/main" val="2528978727"/>
                        </a:ext>
                      </a:extLst>
                    </a:gridCol>
                    <a:gridCol w="1755174">
                      <a:extLst>
                        <a:ext uri="{9D8B030D-6E8A-4147-A177-3AD203B41FA5}">
                          <a16:colId xmlns:a16="http://schemas.microsoft.com/office/drawing/2014/main" val="44100770"/>
                        </a:ext>
                      </a:extLst>
                    </a:gridCol>
                    <a:gridCol w="1755174">
                      <a:extLst>
                        <a:ext uri="{9D8B030D-6E8A-4147-A177-3AD203B41FA5}">
                          <a16:colId xmlns:a16="http://schemas.microsoft.com/office/drawing/2014/main" val="470630187"/>
                        </a:ext>
                      </a:extLst>
                    </a:gridCol>
                    <a:gridCol w="1712066">
                      <a:extLst>
                        <a:ext uri="{9D8B030D-6E8A-4147-A177-3AD203B41FA5}">
                          <a16:colId xmlns:a16="http://schemas.microsoft.com/office/drawing/2014/main" val="2331432380"/>
                        </a:ext>
                      </a:extLst>
                    </a:gridCol>
                  </a:tblGrid>
                  <a:tr h="563552">
                    <a:tc rowSpan="2">
                      <a:txBody>
                        <a:bodyPr/>
                        <a:lstStyle/>
                        <a:p>
                          <a:pPr algn="ctr">
                            <a:spcAft>
                              <a:spcPts val="0"/>
                            </a:spcAft>
                          </a:pPr>
                          <a:r>
                            <a:rPr lang="en-US" sz="2300" kern="700" dirty="0">
                              <a:effectLst/>
                            </a:rPr>
                            <a:t>Box Class</a:t>
                          </a:r>
                          <a:endParaRPr lang="ko-KR" sz="2300" kern="700" dirty="0">
                            <a:effectLst/>
                            <a:latin typeface="Times New Roman" panose="02020603050405020304" pitchFamily="18" charset="0"/>
                            <a:ea typeface="MS Mincho" panose="02020609040205080304" pitchFamily="49" charset="-128"/>
                          </a:endParaRPr>
                        </a:p>
                      </a:txBody>
                      <a:tcPr marL="67653" marR="67653" marT="33827" marB="33827" anchor="ctr"/>
                    </a:tc>
                    <a:tc rowSpan="2">
                      <a:txBody>
                        <a:bodyPr/>
                        <a:lstStyle/>
                        <a:p>
                          <a:pPr indent="57150" algn="ctr">
                            <a:spcAft>
                              <a:spcPts val="0"/>
                            </a:spcAft>
                          </a:pPr>
                          <a:r>
                            <a:rPr lang="en-US" sz="2300" kern="700" dirty="0">
                              <a:effectLst/>
                            </a:rPr>
                            <a:t>Standard </a:t>
                          </a:r>
                          <a:br>
                            <a:rPr lang="en-US" sz="2300" kern="700" dirty="0">
                              <a:effectLst/>
                            </a:rPr>
                          </a:br>
                          <a:r>
                            <a:rPr lang="en-US" sz="2300" kern="700" dirty="0">
                              <a:effectLst/>
                            </a:rPr>
                            <a:t>Size</a:t>
                          </a:r>
                          <a:endParaRPr lang="ko-KR" sz="2300" kern="700" dirty="0">
                            <a:effectLst/>
                            <a:latin typeface="Times New Roman" panose="02020603050405020304" pitchFamily="18" charset="0"/>
                            <a:ea typeface="MS Mincho" panose="02020609040205080304" pitchFamily="49" charset="-128"/>
                          </a:endParaRPr>
                        </a:p>
                      </a:txBody>
                      <a:tcPr marL="67653" marR="67653" marT="33827" marB="33827" anchor="ctr"/>
                    </a:tc>
                    <a:tc rowSpan="2">
                      <a:txBody>
                        <a:bodyPr/>
                        <a:lstStyle/>
                        <a:p>
                          <a:pPr indent="57150" algn="ctr">
                            <a:spcAft>
                              <a:spcPts val="0"/>
                            </a:spcAft>
                          </a:pPr>
                          <a:r>
                            <a:rPr lang="en-US" sz="2300" kern="700" dirty="0">
                              <a:effectLst/>
                            </a:rPr>
                            <a:t>Measured </a:t>
                          </a:r>
                          <a:br>
                            <a:rPr lang="en-US" sz="2300" kern="700" dirty="0">
                              <a:effectLst/>
                            </a:rPr>
                          </a:br>
                          <a:r>
                            <a:rPr lang="en-US" sz="2300" kern="700" dirty="0">
                              <a:effectLst/>
                            </a:rPr>
                            <a:t>Size after </a:t>
                          </a:r>
                          <a:br>
                            <a:rPr lang="en-US" sz="2300" kern="700" dirty="0">
                              <a:effectLst/>
                            </a:rPr>
                          </a:br>
                          <a:r>
                            <a:rPr lang="en-US" sz="2300" kern="700" dirty="0">
                              <a:effectLst/>
                            </a:rPr>
                            <a:t>Assembly</a:t>
                          </a:r>
                          <a:endParaRPr lang="ko-KR" sz="2300" kern="700" dirty="0">
                            <a:effectLst/>
                            <a:latin typeface="Times New Roman" panose="02020603050405020304" pitchFamily="18" charset="0"/>
                            <a:ea typeface="MS Mincho" panose="02020609040205080304" pitchFamily="49" charset="-128"/>
                          </a:endParaRPr>
                        </a:p>
                      </a:txBody>
                      <a:tcPr marL="67653" marR="67653" marT="33827" marB="33827" anchor="ctr"/>
                    </a:tc>
                    <a:tc rowSpan="2">
                      <a:txBody>
                        <a:bodyPr/>
                        <a:lstStyle/>
                        <a:p>
                          <a:pPr indent="57150" algn="ctr">
                            <a:spcAft>
                              <a:spcPts val="0"/>
                            </a:spcAft>
                          </a:pPr>
                          <a:r>
                            <a:rPr lang="en-US" sz="2300" kern="700" dirty="0">
                              <a:effectLst/>
                            </a:rPr>
                            <a:t>Estimated </a:t>
                          </a:r>
                          <a:br>
                            <a:rPr lang="en-US" sz="2300" kern="700" dirty="0">
                              <a:effectLst/>
                            </a:rPr>
                          </a:br>
                          <a:r>
                            <a:rPr lang="en-US" sz="2300" kern="700" dirty="0">
                              <a:effectLst/>
                            </a:rPr>
                            <a:t>Size</a:t>
                          </a:r>
                          <a:endParaRPr lang="ko-KR" sz="2300" kern="700" dirty="0">
                            <a:effectLst/>
                            <a:latin typeface="Times New Roman" panose="02020603050405020304" pitchFamily="18" charset="0"/>
                            <a:ea typeface="MS Mincho" panose="02020609040205080304" pitchFamily="49" charset="-128"/>
                          </a:endParaRPr>
                        </a:p>
                      </a:txBody>
                      <a:tcPr marL="67653" marR="67653" marT="33827" marB="33827" anchor="ctr"/>
                    </a:tc>
                    <a:tc gridSpan="2">
                      <a:txBody>
                        <a:bodyPr/>
                        <a:lstStyle/>
                        <a:p>
                          <a:pPr indent="57150" algn="ctr">
                            <a:spcAft>
                              <a:spcPts val="0"/>
                            </a:spcAft>
                          </a:pPr>
                          <a:r>
                            <a:rPr lang="en-US" sz="2200" kern="700">
                              <a:effectLst/>
                            </a:rPr>
                            <a:t>Avg Error</a:t>
                          </a:r>
                          <a:endParaRPr lang="ko-KR" sz="2400" kern="700">
                            <a:effectLst/>
                            <a:latin typeface="Times New Roman" panose="02020603050405020304" pitchFamily="18" charset="0"/>
                            <a:ea typeface="MS Mincho" panose="02020609040205080304" pitchFamily="49" charset="-128"/>
                          </a:endParaRPr>
                        </a:p>
                      </a:txBody>
                      <a:tcPr marL="67653" marR="67653" marT="33827" marB="33827" anchor="ctr"/>
                    </a:tc>
                    <a:tc hMerge="1">
                      <a:txBody>
                        <a:bodyPr/>
                        <a:lstStyle/>
                        <a:p>
                          <a:pPr latinLnBrk="1"/>
                          <a:endParaRPr lang="ko-KR" altLang="en-US"/>
                        </a:p>
                      </a:txBody>
                      <a:tcPr/>
                    </a:tc>
                    <a:tc gridSpan="2">
                      <a:txBody>
                        <a:bodyPr/>
                        <a:lstStyle/>
                        <a:p>
                          <a:pPr indent="57150" algn="ctr">
                            <a:spcAft>
                              <a:spcPts val="0"/>
                            </a:spcAft>
                          </a:pPr>
                          <a:r>
                            <a:rPr lang="en-US" sz="2200" kern="700">
                              <a:effectLst/>
                            </a:rPr>
                            <a:t>Max Error</a:t>
                          </a:r>
                          <a:endParaRPr lang="ko-KR" sz="2400" kern="700">
                            <a:effectLst/>
                            <a:latin typeface="Times New Roman" panose="02020603050405020304" pitchFamily="18" charset="0"/>
                            <a:ea typeface="MS Mincho" panose="02020609040205080304" pitchFamily="49" charset="-128"/>
                          </a:endParaRPr>
                        </a:p>
                      </a:txBody>
                      <a:tcPr marL="67653" marR="67653" marT="33827" marB="33827" anchor="ctr"/>
                    </a:tc>
                    <a:tc hMerge="1">
                      <a:txBody>
                        <a:bodyPr/>
                        <a:lstStyle/>
                        <a:p>
                          <a:pPr latinLnBrk="1"/>
                          <a:endParaRPr lang="ko-KR" altLang="en-US"/>
                        </a:p>
                      </a:txBody>
                      <a:tcPr/>
                    </a:tc>
                    <a:extLst>
                      <a:ext uri="{0D108BD9-81ED-4DB2-BD59-A6C34878D82A}">
                        <a16:rowId xmlns:a16="http://schemas.microsoft.com/office/drawing/2014/main" val="388263940"/>
                      </a:ext>
                    </a:extLst>
                  </a:tr>
                  <a:tr h="676532">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indent="57150" algn="ctr">
                            <a:spcAft>
                              <a:spcPts val="0"/>
                            </a:spcAft>
                          </a:pPr>
                          <a:r>
                            <a:rPr lang="en-US" sz="2300" kern="700" dirty="0">
                              <a:effectLst/>
                            </a:rPr>
                            <a:t>Absolute</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Absolute</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244786064"/>
                      </a:ext>
                    </a:extLst>
                  </a:tr>
                  <a:tr h="362960">
                    <a:tc>
                      <a:txBody>
                        <a:bodyPr/>
                        <a:lstStyle/>
                        <a:p>
                          <a:pPr algn="ctr">
                            <a:spcAft>
                              <a:spcPts val="0"/>
                            </a:spcAft>
                          </a:pPr>
                          <a:r>
                            <a:rPr lang="en-US" sz="2300" kern="700">
                              <a:effectLst/>
                            </a:rPr>
                            <a:t>1</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220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219</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221.67</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2.76</a:t>
                          </a:r>
                          <a14:m>
                            <m:oMath xmlns:m="http://schemas.openxmlformats.org/officeDocument/2006/math">
                              <m:r>
                                <a:rPr lang="en-US" sz="2300" kern="700">
                                  <a:effectLst/>
                                  <a:latin typeface="Cambria Math" panose="02040503050406030204" pitchFamily="18" charset="0"/>
                                </a:rPr>
                                <m:t>±1.35</m:t>
                              </m:r>
                            </m:oMath>
                          </a14:m>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1.26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4.10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1.87</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789958689"/>
                      </a:ext>
                    </a:extLst>
                  </a:tr>
                  <a:tr h="362960">
                    <a:tc>
                      <a:txBody>
                        <a:bodyPr/>
                        <a:lstStyle/>
                        <a:p>
                          <a:pPr algn="ctr">
                            <a:spcAft>
                              <a:spcPts val="0"/>
                            </a:spcAft>
                          </a:pPr>
                          <a:r>
                            <a:rPr lang="en-US" sz="2300" kern="700">
                              <a:effectLst/>
                            </a:rPr>
                            <a:t>2</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270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273</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273.21</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4.91</a:t>
                          </a:r>
                          <a14:m>
                            <m:oMath xmlns:m="http://schemas.openxmlformats.org/officeDocument/2006/math">
                              <m:r>
                                <a:rPr lang="en-US" sz="2300" kern="700">
                                  <a:effectLst/>
                                  <a:latin typeface="Cambria Math" panose="02040503050406030204" pitchFamily="18" charset="0"/>
                                </a:rPr>
                                <m:t>±5.99</m:t>
                              </m:r>
                            </m:oMath>
                          </a14:m>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1.80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10.32</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3.78</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929560701"/>
                      </a:ext>
                    </a:extLst>
                  </a:tr>
                  <a:tr h="362960">
                    <a:tc>
                      <a:txBody>
                        <a:bodyPr/>
                        <a:lstStyle/>
                        <a:p>
                          <a:pPr algn="ctr">
                            <a:spcAft>
                              <a:spcPts val="0"/>
                            </a:spcAft>
                          </a:pPr>
                          <a:r>
                            <a:rPr lang="en-US" sz="2300" kern="700">
                              <a:effectLst/>
                            </a:rPr>
                            <a:t>2-1</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350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358</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360.29</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3.02</a:t>
                          </a:r>
                          <a14:m>
                            <m:oMath xmlns:m="http://schemas.openxmlformats.org/officeDocument/2006/math">
                              <m:r>
                                <a:rPr lang="en-US" sz="2300" kern="700">
                                  <a:effectLst/>
                                  <a:latin typeface="Cambria Math" panose="02040503050406030204" pitchFamily="18" charset="0"/>
                                </a:rPr>
                                <m:t>±5.21</m:t>
                              </m:r>
                            </m:oMath>
                          </a14:m>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1.25</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10.66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2.97</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503056595"/>
                      </a:ext>
                    </a:extLst>
                  </a:tr>
                  <a:tr h="362960">
                    <a:tc>
                      <a:txBody>
                        <a:bodyPr/>
                        <a:lstStyle/>
                        <a:p>
                          <a:pPr algn="ctr">
                            <a:spcAft>
                              <a:spcPts val="0"/>
                            </a:spcAft>
                          </a:pPr>
                          <a:r>
                            <a:rPr lang="en-US" sz="2300" kern="700">
                              <a:effectLst/>
                            </a:rPr>
                            <a:t>3</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340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338</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342.66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4.66</a:t>
                          </a:r>
                          <a14:m>
                            <m:oMath xmlns:m="http://schemas.openxmlformats.org/officeDocument/2006/math">
                              <m:r>
                                <a:rPr lang="en-US" sz="2300" kern="700">
                                  <a:effectLst/>
                                  <a:latin typeface="Cambria Math" panose="02040503050406030204" pitchFamily="18" charset="0"/>
                                </a:rPr>
                                <m:t>±2.94</m:t>
                              </m:r>
                            </m:oMath>
                          </a14:m>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1.37</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11.54</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3.41</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707881382"/>
                      </a:ext>
                    </a:extLst>
                  </a:tr>
                  <a:tr h="362960">
                    <a:tc>
                      <a:txBody>
                        <a:bodyPr/>
                        <a:lstStyle/>
                        <a:p>
                          <a:pPr algn="ctr">
                            <a:spcAft>
                              <a:spcPts val="0"/>
                            </a:spcAft>
                          </a:pPr>
                          <a:r>
                            <a:rPr lang="en-US" sz="2300" kern="700">
                              <a:effectLst/>
                            </a:rPr>
                            <a:t>4</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algn="ctr">
                            <a:spcAft>
                              <a:spcPts val="0"/>
                            </a:spcAft>
                          </a:pPr>
                          <a:r>
                            <a:rPr lang="en-US" sz="2300" kern="700">
                              <a:effectLst/>
                            </a:rPr>
                            <a:t> 410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413</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418.34</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7.80</a:t>
                          </a:r>
                          <a14:m>
                            <m:oMath xmlns:m="http://schemas.openxmlformats.org/officeDocument/2006/math">
                              <m:r>
                                <a:rPr lang="en-US" sz="2300" kern="700">
                                  <a:effectLst/>
                                  <a:latin typeface="Cambria Math" panose="02040503050406030204" pitchFamily="18" charset="0"/>
                                </a:rPr>
                                <m:t>±8.29</m:t>
                              </m:r>
                            </m:oMath>
                          </a14:m>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1.90</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17.92</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4.34</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772992392"/>
                      </a:ext>
                    </a:extLst>
                  </a:tr>
                </a:tbl>
              </a:graphicData>
            </a:graphic>
          </p:graphicFrame>
        </mc:Choice>
        <mc:Fallback xmlns="">
          <p:graphicFrame>
            <p:nvGraphicFramePr>
              <p:cNvPr id="7" name="표 6">
                <a:extLst>
                  <a:ext uri="{FF2B5EF4-FFF2-40B4-BE49-F238E27FC236}">
                    <a16:creationId xmlns:a16="http://schemas.microsoft.com/office/drawing/2014/main" id="{192238C0-7A40-4D06-9BC5-136F39B970FF}"/>
                  </a:ext>
                </a:extLst>
              </p:cNvPr>
              <p:cNvGraphicFramePr>
                <a:graphicFrameLocks noGrp="1"/>
              </p:cNvGraphicFramePr>
              <p:nvPr>
                <p:extLst>
                  <p:ext uri="{D42A27DB-BD31-4B8C-83A1-F6EECF244321}">
                    <p14:modId xmlns:p14="http://schemas.microsoft.com/office/powerpoint/2010/main" val="2982065703"/>
                  </p:ext>
                </p:extLst>
              </p:nvPr>
            </p:nvGraphicFramePr>
            <p:xfrm>
              <a:off x="830118" y="3432021"/>
              <a:ext cx="15699576" cy="3054884"/>
            </p:xfrm>
            <a:graphic>
              <a:graphicData uri="http://schemas.openxmlformats.org/drawingml/2006/table">
                <a:tbl>
                  <a:tblPr firstRow="1" firstCol="1" bandRow="1">
                    <a:tableStyleId>{5940675A-B579-460E-94D1-54222C63F5DA}</a:tableStyleId>
                  </a:tblPr>
                  <a:tblGrid>
                    <a:gridCol w="2183192">
                      <a:extLst>
                        <a:ext uri="{9D8B030D-6E8A-4147-A177-3AD203B41FA5}">
                          <a16:colId xmlns:a16="http://schemas.microsoft.com/office/drawing/2014/main" val="1967964276"/>
                        </a:ext>
                      </a:extLst>
                    </a:gridCol>
                    <a:gridCol w="2183192">
                      <a:extLst>
                        <a:ext uri="{9D8B030D-6E8A-4147-A177-3AD203B41FA5}">
                          <a16:colId xmlns:a16="http://schemas.microsoft.com/office/drawing/2014/main" val="3471931366"/>
                        </a:ext>
                      </a:extLst>
                    </a:gridCol>
                    <a:gridCol w="1963023">
                      <a:extLst>
                        <a:ext uri="{9D8B030D-6E8A-4147-A177-3AD203B41FA5}">
                          <a16:colId xmlns:a16="http://schemas.microsoft.com/office/drawing/2014/main" val="3504684095"/>
                        </a:ext>
                      </a:extLst>
                    </a:gridCol>
                    <a:gridCol w="1964563">
                      <a:extLst>
                        <a:ext uri="{9D8B030D-6E8A-4147-A177-3AD203B41FA5}">
                          <a16:colId xmlns:a16="http://schemas.microsoft.com/office/drawing/2014/main" val="2996808956"/>
                        </a:ext>
                      </a:extLst>
                    </a:gridCol>
                    <a:gridCol w="2183192">
                      <a:extLst>
                        <a:ext uri="{9D8B030D-6E8A-4147-A177-3AD203B41FA5}">
                          <a16:colId xmlns:a16="http://schemas.microsoft.com/office/drawing/2014/main" val="2528978727"/>
                        </a:ext>
                      </a:extLst>
                    </a:gridCol>
                    <a:gridCol w="1755174">
                      <a:extLst>
                        <a:ext uri="{9D8B030D-6E8A-4147-A177-3AD203B41FA5}">
                          <a16:colId xmlns:a16="http://schemas.microsoft.com/office/drawing/2014/main" val="44100770"/>
                        </a:ext>
                      </a:extLst>
                    </a:gridCol>
                    <a:gridCol w="1755174">
                      <a:extLst>
                        <a:ext uri="{9D8B030D-6E8A-4147-A177-3AD203B41FA5}">
                          <a16:colId xmlns:a16="http://schemas.microsoft.com/office/drawing/2014/main" val="470630187"/>
                        </a:ext>
                      </a:extLst>
                    </a:gridCol>
                    <a:gridCol w="1712066">
                      <a:extLst>
                        <a:ext uri="{9D8B030D-6E8A-4147-A177-3AD203B41FA5}">
                          <a16:colId xmlns:a16="http://schemas.microsoft.com/office/drawing/2014/main" val="2331432380"/>
                        </a:ext>
                      </a:extLst>
                    </a:gridCol>
                  </a:tblGrid>
                  <a:tr h="563552">
                    <a:tc rowSpan="2">
                      <a:txBody>
                        <a:bodyPr/>
                        <a:lstStyle/>
                        <a:p>
                          <a:pPr algn="ctr">
                            <a:spcAft>
                              <a:spcPts val="0"/>
                            </a:spcAft>
                          </a:pPr>
                          <a:r>
                            <a:rPr lang="en-US" sz="2300" kern="700" dirty="0">
                              <a:effectLst/>
                            </a:rPr>
                            <a:t>Box Class</a:t>
                          </a:r>
                          <a:endParaRPr lang="ko-KR" sz="2300" kern="700" dirty="0">
                            <a:effectLst/>
                            <a:latin typeface="Times New Roman" panose="02020603050405020304" pitchFamily="18" charset="0"/>
                            <a:ea typeface="MS Mincho" panose="02020609040205080304" pitchFamily="49" charset="-128"/>
                          </a:endParaRPr>
                        </a:p>
                      </a:txBody>
                      <a:tcPr marL="67653" marR="67653" marT="33827" marB="33827" anchor="ctr"/>
                    </a:tc>
                    <a:tc rowSpan="2">
                      <a:txBody>
                        <a:bodyPr/>
                        <a:lstStyle/>
                        <a:p>
                          <a:pPr indent="57150" algn="ctr">
                            <a:spcAft>
                              <a:spcPts val="0"/>
                            </a:spcAft>
                          </a:pPr>
                          <a:r>
                            <a:rPr lang="en-US" sz="2300" kern="700" dirty="0">
                              <a:effectLst/>
                            </a:rPr>
                            <a:t>Standard </a:t>
                          </a:r>
                          <a:br>
                            <a:rPr lang="en-US" sz="2300" kern="700" dirty="0">
                              <a:effectLst/>
                            </a:rPr>
                          </a:br>
                          <a:r>
                            <a:rPr lang="en-US" sz="2300" kern="700" dirty="0">
                              <a:effectLst/>
                            </a:rPr>
                            <a:t>Size</a:t>
                          </a:r>
                          <a:endParaRPr lang="ko-KR" sz="2300" kern="700" dirty="0">
                            <a:effectLst/>
                            <a:latin typeface="Times New Roman" panose="02020603050405020304" pitchFamily="18" charset="0"/>
                            <a:ea typeface="MS Mincho" panose="02020609040205080304" pitchFamily="49" charset="-128"/>
                          </a:endParaRPr>
                        </a:p>
                      </a:txBody>
                      <a:tcPr marL="67653" marR="67653" marT="33827" marB="33827" anchor="ctr"/>
                    </a:tc>
                    <a:tc rowSpan="2">
                      <a:txBody>
                        <a:bodyPr/>
                        <a:lstStyle/>
                        <a:p>
                          <a:pPr indent="57150" algn="ctr">
                            <a:spcAft>
                              <a:spcPts val="0"/>
                            </a:spcAft>
                          </a:pPr>
                          <a:r>
                            <a:rPr lang="en-US" sz="2300" kern="700" dirty="0">
                              <a:effectLst/>
                            </a:rPr>
                            <a:t>Measured </a:t>
                          </a:r>
                          <a:br>
                            <a:rPr lang="en-US" sz="2300" kern="700" dirty="0">
                              <a:effectLst/>
                            </a:rPr>
                          </a:br>
                          <a:r>
                            <a:rPr lang="en-US" sz="2300" kern="700" dirty="0">
                              <a:effectLst/>
                            </a:rPr>
                            <a:t>Size after </a:t>
                          </a:r>
                          <a:br>
                            <a:rPr lang="en-US" sz="2300" kern="700" dirty="0">
                              <a:effectLst/>
                            </a:rPr>
                          </a:br>
                          <a:r>
                            <a:rPr lang="en-US" sz="2300" kern="700" dirty="0">
                              <a:effectLst/>
                            </a:rPr>
                            <a:t>Assembly</a:t>
                          </a:r>
                          <a:endParaRPr lang="ko-KR" sz="2300" kern="700" dirty="0">
                            <a:effectLst/>
                            <a:latin typeface="Times New Roman" panose="02020603050405020304" pitchFamily="18" charset="0"/>
                            <a:ea typeface="MS Mincho" panose="02020609040205080304" pitchFamily="49" charset="-128"/>
                          </a:endParaRPr>
                        </a:p>
                      </a:txBody>
                      <a:tcPr marL="67653" marR="67653" marT="33827" marB="33827" anchor="ctr"/>
                    </a:tc>
                    <a:tc rowSpan="2">
                      <a:txBody>
                        <a:bodyPr/>
                        <a:lstStyle/>
                        <a:p>
                          <a:pPr indent="57150" algn="ctr">
                            <a:spcAft>
                              <a:spcPts val="0"/>
                            </a:spcAft>
                          </a:pPr>
                          <a:r>
                            <a:rPr lang="en-US" sz="2300" kern="700" dirty="0">
                              <a:effectLst/>
                            </a:rPr>
                            <a:t>Estimated </a:t>
                          </a:r>
                          <a:br>
                            <a:rPr lang="en-US" sz="2300" kern="700" dirty="0">
                              <a:effectLst/>
                            </a:rPr>
                          </a:br>
                          <a:r>
                            <a:rPr lang="en-US" sz="2300" kern="700" dirty="0">
                              <a:effectLst/>
                            </a:rPr>
                            <a:t>Size</a:t>
                          </a:r>
                          <a:endParaRPr lang="ko-KR" sz="2300" kern="700" dirty="0">
                            <a:effectLst/>
                            <a:latin typeface="Times New Roman" panose="02020603050405020304" pitchFamily="18" charset="0"/>
                            <a:ea typeface="MS Mincho" panose="02020609040205080304" pitchFamily="49" charset="-128"/>
                          </a:endParaRPr>
                        </a:p>
                      </a:txBody>
                      <a:tcPr marL="67653" marR="67653" marT="33827" marB="33827" anchor="ctr"/>
                    </a:tc>
                    <a:tc gridSpan="2">
                      <a:txBody>
                        <a:bodyPr/>
                        <a:lstStyle/>
                        <a:p>
                          <a:pPr indent="57150" algn="ctr">
                            <a:spcAft>
                              <a:spcPts val="0"/>
                            </a:spcAft>
                          </a:pPr>
                          <a:r>
                            <a:rPr lang="en-US" sz="2200" kern="700">
                              <a:effectLst/>
                            </a:rPr>
                            <a:t>Avg Error</a:t>
                          </a:r>
                          <a:endParaRPr lang="ko-KR" sz="2400" kern="700">
                            <a:effectLst/>
                            <a:latin typeface="Times New Roman" panose="02020603050405020304" pitchFamily="18" charset="0"/>
                            <a:ea typeface="MS Mincho" panose="02020609040205080304" pitchFamily="49" charset="-128"/>
                          </a:endParaRPr>
                        </a:p>
                      </a:txBody>
                      <a:tcPr marL="67653" marR="67653" marT="33827" marB="33827" anchor="ctr"/>
                    </a:tc>
                    <a:tc hMerge="1">
                      <a:txBody>
                        <a:bodyPr/>
                        <a:lstStyle/>
                        <a:p>
                          <a:pPr latinLnBrk="1"/>
                          <a:endParaRPr lang="ko-KR" altLang="en-US"/>
                        </a:p>
                      </a:txBody>
                      <a:tcPr/>
                    </a:tc>
                    <a:tc gridSpan="2">
                      <a:txBody>
                        <a:bodyPr/>
                        <a:lstStyle/>
                        <a:p>
                          <a:pPr indent="57150" algn="ctr">
                            <a:spcAft>
                              <a:spcPts val="0"/>
                            </a:spcAft>
                          </a:pPr>
                          <a:r>
                            <a:rPr lang="en-US" sz="2200" kern="700">
                              <a:effectLst/>
                            </a:rPr>
                            <a:t>Max Error</a:t>
                          </a:r>
                          <a:endParaRPr lang="ko-KR" sz="2400" kern="700">
                            <a:effectLst/>
                            <a:latin typeface="Times New Roman" panose="02020603050405020304" pitchFamily="18" charset="0"/>
                            <a:ea typeface="MS Mincho" panose="02020609040205080304" pitchFamily="49" charset="-128"/>
                          </a:endParaRPr>
                        </a:p>
                      </a:txBody>
                      <a:tcPr marL="67653" marR="67653" marT="33827" marB="33827" anchor="ctr"/>
                    </a:tc>
                    <a:tc hMerge="1">
                      <a:txBody>
                        <a:bodyPr/>
                        <a:lstStyle/>
                        <a:p>
                          <a:pPr latinLnBrk="1"/>
                          <a:endParaRPr lang="ko-KR" altLang="en-US"/>
                        </a:p>
                      </a:txBody>
                      <a:tcPr/>
                    </a:tc>
                    <a:extLst>
                      <a:ext uri="{0D108BD9-81ED-4DB2-BD59-A6C34878D82A}">
                        <a16:rowId xmlns:a16="http://schemas.microsoft.com/office/drawing/2014/main" val="388263940"/>
                      </a:ext>
                    </a:extLst>
                  </a:tr>
                  <a:tr h="676532">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indent="57150" algn="ctr">
                            <a:spcAft>
                              <a:spcPts val="0"/>
                            </a:spcAft>
                          </a:pPr>
                          <a:r>
                            <a:rPr lang="en-US" sz="2300" kern="700" dirty="0">
                              <a:effectLst/>
                            </a:rPr>
                            <a:t>Absolute</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Absolute</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Relative</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244786064"/>
                      </a:ext>
                    </a:extLst>
                  </a:tr>
                  <a:tr h="362960">
                    <a:tc>
                      <a:txBody>
                        <a:bodyPr/>
                        <a:lstStyle/>
                        <a:p>
                          <a:pPr algn="ctr">
                            <a:spcAft>
                              <a:spcPts val="0"/>
                            </a:spcAft>
                          </a:pPr>
                          <a:r>
                            <a:rPr lang="en-US" sz="2300" kern="700">
                              <a:effectLst/>
                            </a:rPr>
                            <a:t>1</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220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219</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221.67</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447" t="-341667" r="-239944" b="-443333"/>
                          </a:stretch>
                        </a:blipFill>
                      </a:tcPr>
                    </a:tc>
                    <a:tc>
                      <a:txBody>
                        <a:bodyPr/>
                        <a:lstStyle/>
                        <a:p>
                          <a:pPr indent="57150" algn="ctr">
                            <a:spcAft>
                              <a:spcPts val="0"/>
                            </a:spcAft>
                          </a:pPr>
                          <a:r>
                            <a:rPr lang="en-US" sz="2300" kern="700">
                              <a:effectLst/>
                            </a:rPr>
                            <a:t>1.26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4.10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1.87</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789958689"/>
                      </a:ext>
                    </a:extLst>
                  </a:tr>
                  <a:tr h="362960">
                    <a:tc>
                      <a:txBody>
                        <a:bodyPr/>
                        <a:lstStyle/>
                        <a:p>
                          <a:pPr algn="ctr">
                            <a:spcAft>
                              <a:spcPts val="0"/>
                            </a:spcAft>
                          </a:pPr>
                          <a:r>
                            <a:rPr lang="en-US" sz="2300" kern="700">
                              <a:effectLst/>
                            </a:rPr>
                            <a:t>2</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270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273</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273.21</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447" t="-441667" r="-239944" b="-343333"/>
                          </a:stretch>
                        </a:blipFill>
                      </a:tcPr>
                    </a:tc>
                    <a:tc>
                      <a:txBody>
                        <a:bodyPr/>
                        <a:lstStyle/>
                        <a:p>
                          <a:pPr indent="57150" algn="ctr">
                            <a:spcAft>
                              <a:spcPts val="0"/>
                            </a:spcAft>
                          </a:pPr>
                          <a:r>
                            <a:rPr lang="en-US" sz="2300" kern="700">
                              <a:effectLst/>
                            </a:rPr>
                            <a:t>1.80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10.32</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3.78</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929560701"/>
                      </a:ext>
                    </a:extLst>
                  </a:tr>
                  <a:tr h="362960">
                    <a:tc>
                      <a:txBody>
                        <a:bodyPr/>
                        <a:lstStyle/>
                        <a:p>
                          <a:pPr algn="ctr">
                            <a:spcAft>
                              <a:spcPts val="0"/>
                            </a:spcAft>
                          </a:pPr>
                          <a:r>
                            <a:rPr lang="en-US" sz="2300" kern="700">
                              <a:effectLst/>
                            </a:rPr>
                            <a:t>2-1</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350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358</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360.29</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447" t="-550847" r="-239944" b="-249153"/>
                          </a:stretch>
                        </a:blipFill>
                      </a:tcPr>
                    </a:tc>
                    <a:tc>
                      <a:txBody>
                        <a:bodyPr/>
                        <a:lstStyle/>
                        <a:p>
                          <a:pPr indent="57150" algn="ctr">
                            <a:spcAft>
                              <a:spcPts val="0"/>
                            </a:spcAft>
                          </a:pPr>
                          <a:r>
                            <a:rPr lang="en-US" sz="2300" kern="700" dirty="0">
                              <a:effectLst/>
                            </a:rPr>
                            <a:t>1.25</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10.66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2.97</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503056595"/>
                      </a:ext>
                    </a:extLst>
                  </a:tr>
                  <a:tr h="362960">
                    <a:tc>
                      <a:txBody>
                        <a:bodyPr/>
                        <a:lstStyle/>
                        <a:p>
                          <a:pPr algn="ctr">
                            <a:spcAft>
                              <a:spcPts val="0"/>
                            </a:spcAft>
                          </a:pPr>
                          <a:r>
                            <a:rPr lang="en-US" sz="2300" kern="700">
                              <a:effectLst/>
                            </a:rPr>
                            <a:t>3</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ctr">
                            <a:spcAft>
                              <a:spcPts val="0"/>
                            </a:spcAft>
                          </a:pPr>
                          <a:r>
                            <a:rPr lang="en-US" sz="2300" kern="700">
                              <a:effectLst/>
                            </a:rPr>
                            <a:t>340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338</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342.66</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447" t="-640000" r="-239944" b="-145000"/>
                          </a:stretch>
                        </a:blipFill>
                      </a:tcPr>
                    </a:tc>
                    <a:tc>
                      <a:txBody>
                        <a:bodyPr/>
                        <a:lstStyle/>
                        <a:p>
                          <a:pPr indent="57150" algn="ctr">
                            <a:spcAft>
                              <a:spcPts val="0"/>
                            </a:spcAft>
                          </a:pPr>
                          <a:r>
                            <a:rPr lang="en-US" sz="2300" kern="700">
                              <a:effectLst/>
                            </a:rPr>
                            <a:t>1.37</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dirty="0">
                              <a:effectLst/>
                            </a:rPr>
                            <a:t>11.54</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indent="57150" algn="ctr">
                            <a:spcAft>
                              <a:spcPts val="0"/>
                            </a:spcAft>
                          </a:pPr>
                          <a:r>
                            <a:rPr lang="en-US" sz="2300" kern="700">
                              <a:effectLst/>
                            </a:rPr>
                            <a:t>3.41</a:t>
                          </a:r>
                          <a:endParaRPr lang="ko-KR" sz="23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707881382"/>
                      </a:ext>
                    </a:extLst>
                  </a:tr>
                  <a:tr h="362960">
                    <a:tc>
                      <a:txBody>
                        <a:bodyPr/>
                        <a:lstStyle/>
                        <a:p>
                          <a:pPr algn="ctr">
                            <a:spcAft>
                              <a:spcPts val="0"/>
                            </a:spcAft>
                          </a:pPr>
                          <a:r>
                            <a:rPr lang="en-US" sz="2300" kern="700">
                              <a:effectLst/>
                            </a:rPr>
                            <a:t>4</a:t>
                          </a:r>
                          <a:endParaRPr lang="ko-KR" sz="2300" kern="700">
                            <a:effectLst/>
                            <a:latin typeface="Times New Roman" panose="02020603050405020304" pitchFamily="18" charset="0"/>
                            <a:ea typeface="MS Mincho" panose="02020609040205080304" pitchFamily="49" charset="-128"/>
                          </a:endParaRPr>
                        </a:p>
                      </a:txBody>
                      <a:tcPr marL="0" marR="0" marT="0" marB="0"/>
                    </a:tc>
                    <a:tc>
                      <a:txBody>
                        <a:bodyPr/>
                        <a:lstStyle/>
                        <a:p>
                          <a:pPr algn="ctr">
                            <a:spcAft>
                              <a:spcPts val="0"/>
                            </a:spcAft>
                          </a:pPr>
                          <a:r>
                            <a:rPr lang="en-US" sz="2300" kern="700">
                              <a:effectLst/>
                            </a:rPr>
                            <a:t> 410</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413</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a:effectLst/>
                            </a:rPr>
                            <a:t> 418.34</a:t>
                          </a:r>
                          <a:endParaRPr lang="ko-KR" sz="2300" kern="700">
                            <a:effectLst/>
                            <a:latin typeface="Times New Roman" panose="02020603050405020304" pitchFamily="18" charset="0"/>
                            <a:ea typeface="MS Mincho" panose="02020609040205080304" pitchFamily="49" charset="-128"/>
                          </a:endParaRPr>
                        </a:p>
                      </a:txBody>
                      <a:tcPr marL="0" marR="0" marT="0" marB="0" anchor="ctr"/>
                    </a:tc>
                    <a:tc>
                      <a:txBody>
                        <a:bodyPr/>
                        <a:lstStyle/>
                        <a:p>
                          <a:endParaRPr lang="ko-KR"/>
                        </a:p>
                      </a:txBody>
                      <a:tcPr marL="0" marR="0" marT="0" marB="0" anchor="ctr">
                        <a:blipFill>
                          <a:blip r:embed="rId2"/>
                          <a:stretch>
                            <a:fillRect l="-380447" t="-740000" r="-239944" b="-45000"/>
                          </a:stretch>
                        </a:blipFill>
                      </a:tcPr>
                    </a:tc>
                    <a:tc>
                      <a:txBody>
                        <a:bodyPr/>
                        <a:lstStyle/>
                        <a:p>
                          <a:pPr algn="ctr">
                            <a:spcAft>
                              <a:spcPts val="0"/>
                            </a:spcAft>
                          </a:pPr>
                          <a:r>
                            <a:rPr lang="en-US" sz="2300" kern="700" dirty="0">
                              <a:effectLst/>
                            </a:rPr>
                            <a:t> 1.90</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17.92</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tc>
                      <a:txBody>
                        <a:bodyPr/>
                        <a:lstStyle/>
                        <a:p>
                          <a:pPr algn="ctr">
                            <a:spcAft>
                              <a:spcPts val="0"/>
                            </a:spcAft>
                          </a:pPr>
                          <a:r>
                            <a:rPr lang="en-US" sz="2300" kern="700" dirty="0">
                              <a:effectLst/>
                            </a:rPr>
                            <a:t> 4.34</a:t>
                          </a:r>
                          <a:endParaRPr lang="ko-KR" sz="23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772992392"/>
                      </a:ext>
                    </a:extLst>
                  </a:tr>
                </a:tbl>
              </a:graphicData>
            </a:graphic>
          </p:graphicFrame>
        </mc:Fallback>
      </mc:AlternateContent>
    </p:spTree>
    <p:extLst>
      <p:ext uri="{BB962C8B-B14F-4D97-AF65-F5344CB8AC3E}">
        <p14:creationId xmlns:p14="http://schemas.microsoft.com/office/powerpoint/2010/main" val="127250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F7932B-24ED-4410-8A02-5E44E86EB399}"/>
              </a:ext>
            </a:extLst>
          </p:cNvPr>
          <p:cNvSpPr>
            <a:spLocks noGrp="1"/>
          </p:cNvSpPr>
          <p:nvPr>
            <p:ph type="title"/>
          </p:nvPr>
        </p:nvSpPr>
        <p:spPr/>
        <p:txBody>
          <a:bodyPr/>
          <a:lstStyle/>
          <a:p>
            <a:r>
              <a:rPr lang="en-US" altLang="ko-KR" dirty="0"/>
              <a:t>Error per </a:t>
            </a:r>
            <a:r>
              <a:rPr lang="en-US" altLang="ko-KR" dirty="0" err="1"/>
              <a:t>spped</a:t>
            </a:r>
            <a:r>
              <a:rPr lang="en-US" altLang="ko-KR" sz="4800" dirty="0"/>
              <a:t>(Average)</a:t>
            </a:r>
            <a:endParaRPr lang="ko-KR" altLang="en-US" sz="4800" dirty="0"/>
          </a:p>
        </p:txBody>
      </p:sp>
      <p:sp>
        <p:nvSpPr>
          <p:cNvPr id="3" name="내용 개체 틀 2">
            <a:extLst>
              <a:ext uri="{FF2B5EF4-FFF2-40B4-BE49-F238E27FC236}">
                <a16:creationId xmlns:a16="http://schemas.microsoft.com/office/drawing/2014/main" id="{47C5920B-4A4A-4D47-91BD-1585068A4D28}"/>
              </a:ext>
            </a:extLst>
          </p:cNvPr>
          <p:cNvSpPr>
            <a:spLocks noGrp="1"/>
          </p:cNvSpPr>
          <p:nvPr>
            <p:ph idx="1"/>
          </p:nvPr>
        </p:nvSpPr>
        <p:spPr/>
        <p:txBody>
          <a:bodyPr/>
          <a:lstStyle/>
          <a:p>
            <a:r>
              <a:rPr lang="en-US" altLang="ko-KR" sz="4400" dirty="0"/>
              <a:t>The average relative error is less than 5% at ~3.8km/h</a:t>
            </a:r>
          </a:p>
          <a:p>
            <a:endParaRPr lang="ko-KR" altLang="en-US" dirty="0"/>
          </a:p>
        </p:txBody>
      </p:sp>
      <p:pic>
        <p:nvPicPr>
          <p:cNvPr id="7" name="그림 6">
            <a:extLst>
              <a:ext uri="{FF2B5EF4-FFF2-40B4-BE49-F238E27FC236}">
                <a16:creationId xmlns:a16="http://schemas.microsoft.com/office/drawing/2014/main" id="{9A48E5F4-67ED-41D2-806E-1D19D419C13B}"/>
              </a:ext>
            </a:extLst>
          </p:cNvPr>
          <p:cNvPicPr>
            <a:picLocks noChangeAspect="1"/>
          </p:cNvPicPr>
          <p:nvPr/>
        </p:nvPicPr>
        <p:blipFill>
          <a:blip r:embed="rId3"/>
          <a:stretch>
            <a:fillRect/>
          </a:stretch>
        </p:blipFill>
        <p:spPr>
          <a:xfrm>
            <a:off x="-1" y="3012087"/>
            <a:ext cx="17338675" cy="4738318"/>
          </a:xfrm>
          <a:prstGeom prst="rect">
            <a:avLst/>
          </a:prstGeom>
        </p:spPr>
      </p:pic>
    </p:spTree>
    <p:extLst>
      <p:ext uri="{BB962C8B-B14F-4D97-AF65-F5344CB8AC3E}">
        <p14:creationId xmlns:p14="http://schemas.microsoft.com/office/powerpoint/2010/main" val="380858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F97C29B-04E4-4C1C-AEB7-C9913D7FB855}"/>
              </a:ext>
            </a:extLst>
          </p:cNvPr>
          <p:cNvSpPr>
            <a:spLocks noGrp="1"/>
          </p:cNvSpPr>
          <p:nvPr>
            <p:ph type="title"/>
          </p:nvPr>
        </p:nvSpPr>
        <p:spPr/>
        <p:txBody>
          <a:bodyPr/>
          <a:lstStyle/>
          <a:p>
            <a:r>
              <a:rPr lang="en-US" altLang="ko-KR" dirty="0"/>
              <a:t>Error per </a:t>
            </a:r>
            <a:r>
              <a:rPr lang="en-US" altLang="ko-KR" dirty="0" err="1"/>
              <a:t>spped</a:t>
            </a:r>
            <a:r>
              <a:rPr lang="en-US" altLang="ko-KR" sz="4800" dirty="0"/>
              <a:t>(Maximum)</a:t>
            </a:r>
            <a:endParaRPr lang="ko-KR" altLang="en-US" sz="4800" dirty="0"/>
          </a:p>
        </p:txBody>
      </p:sp>
      <p:sp>
        <p:nvSpPr>
          <p:cNvPr id="3" name="내용 개체 틀 2">
            <a:extLst>
              <a:ext uri="{FF2B5EF4-FFF2-40B4-BE49-F238E27FC236}">
                <a16:creationId xmlns:a16="http://schemas.microsoft.com/office/drawing/2014/main" id="{0B7AF361-4F26-4C84-897F-246DFD6CB8BE}"/>
              </a:ext>
            </a:extLst>
          </p:cNvPr>
          <p:cNvSpPr>
            <a:spLocks noGrp="1"/>
          </p:cNvSpPr>
          <p:nvPr>
            <p:ph idx="1"/>
          </p:nvPr>
        </p:nvSpPr>
        <p:spPr/>
        <p:txBody>
          <a:bodyPr/>
          <a:lstStyle/>
          <a:p>
            <a:r>
              <a:rPr lang="en-US" altLang="ko-KR" sz="4400" dirty="0"/>
              <a:t>Up to 3.4 km / h, the average maximum error is within 6%</a:t>
            </a:r>
          </a:p>
          <a:p>
            <a:r>
              <a:rPr lang="en-US" altLang="ko-KR" sz="4400" dirty="0"/>
              <a:t>At 3.8 km / h, the error increases significantly</a:t>
            </a:r>
            <a:endParaRPr lang="ko-KR" altLang="en-US" dirty="0"/>
          </a:p>
        </p:txBody>
      </p:sp>
      <p:pic>
        <p:nvPicPr>
          <p:cNvPr id="5" name="그림 4">
            <a:extLst>
              <a:ext uri="{FF2B5EF4-FFF2-40B4-BE49-F238E27FC236}">
                <a16:creationId xmlns:a16="http://schemas.microsoft.com/office/drawing/2014/main" id="{D88DFD27-265C-4C03-BF7B-C6835DB9BEE4}"/>
              </a:ext>
            </a:extLst>
          </p:cNvPr>
          <p:cNvPicPr/>
          <p:nvPr/>
        </p:nvPicPr>
        <p:blipFill>
          <a:blip r:embed="rId3"/>
          <a:stretch>
            <a:fillRect/>
          </a:stretch>
        </p:blipFill>
        <p:spPr>
          <a:xfrm>
            <a:off x="136123" y="3611365"/>
            <a:ext cx="17142092" cy="4464314"/>
          </a:xfrm>
          <a:prstGeom prst="rect">
            <a:avLst/>
          </a:prstGeom>
        </p:spPr>
      </p:pic>
    </p:spTree>
    <p:extLst>
      <p:ext uri="{BB962C8B-B14F-4D97-AF65-F5344CB8AC3E}">
        <p14:creationId xmlns:p14="http://schemas.microsoft.com/office/powerpoint/2010/main" val="407710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BB250C4-AE75-499D-A530-081C2CEA2B61}"/>
              </a:ext>
            </a:extLst>
          </p:cNvPr>
          <p:cNvSpPr>
            <a:spLocks noGrp="1"/>
          </p:cNvSpPr>
          <p:nvPr>
            <p:ph type="title"/>
          </p:nvPr>
        </p:nvSpPr>
        <p:spPr/>
        <p:txBody>
          <a:bodyPr/>
          <a:lstStyle/>
          <a:p>
            <a:r>
              <a:rPr lang="en-US" altLang="ko-KR" dirty="0"/>
              <a:t>Conclusion</a:t>
            </a:r>
            <a:endParaRPr lang="ko-KR" altLang="en-US" dirty="0"/>
          </a:p>
        </p:txBody>
      </p:sp>
      <mc:AlternateContent xmlns:mc="http://schemas.openxmlformats.org/markup-compatibility/2006">
        <mc:Choice xmlns:a14="http://schemas.microsoft.com/office/drawing/2010/main" Requires="a14">
          <p:sp>
            <p:nvSpPr>
              <p:cNvPr id="3" name="내용 개체 틀 2">
                <a:extLst>
                  <a:ext uri="{FF2B5EF4-FFF2-40B4-BE49-F238E27FC236}">
                    <a16:creationId xmlns:a16="http://schemas.microsoft.com/office/drawing/2014/main" id="{3E95A506-2C25-49A0-8BAC-D81901FF8D83}"/>
                  </a:ext>
                </a:extLst>
              </p:cNvPr>
              <p:cNvSpPr>
                <a:spLocks noGrp="1"/>
              </p:cNvSpPr>
              <p:nvPr>
                <p:ph idx="1"/>
              </p:nvPr>
            </p:nvSpPr>
            <p:spPr/>
            <p:txBody>
              <a:bodyPr>
                <a:normAutofit/>
              </a:bodyPr>
              <a:lstStyle/>
              <a:p>
                <a:r>
                  <a:rPr lang="en-US" altLang="ko-KR" sz="4000" dirty="0"/>
                  <a:t>Box-Scan</a:t>
                </a:r>
              </a:p>
              <a:p>
                <a:pPr lvl="1"/>
                <a:r>
                  <a:rPr lang="en-US" altLang="ko-KR" sz="4000" dirty="0"/>
                  <a:t>measurement of object dimensions on a moving conveyor belt</a:t>
                </a:r>
              </a:p>
              <a:p>
                <a:pPr lvl="2"/>
                <a:r>
                  <a:rPr lang="en-US" altLang="ko-KR" sz="4000" dirty="0"/>
                  <a:t>only needs one RGB-D camera</a:t>
                </a:r>
              </a:p>
              <a:p>
                <a:pPr lvl="2"/>
                <a:r>
                  <a:rPr lang="en-US" altLang="ko-KR" sz="4000" dirty="0"/>
                  <a:t>two-level algorithm in support of automatic transitions</a:t>
                </a:r>
              </a:p>
              <a:p>
                <a:pPr lvl="1"/>
                <a:r>
                  <a:rPr lang="en-US" altLang="ko-KR" sz="4000" dirty="0"/>
                  <a:t>fast </a:t>
                </a:r>
                <a:r>
                  <a:rPr lang="en-US" altLang="ko-KR" sz="3200" dirty="0"/>
                  <a:t>(0.1 sec @ 1m/s)</a:t>
                </a:r>
                <a:r>
                  <a:rPr lang="en-US" altLang="ko-KR" sz="4000" dirty="0"/>
                  <a:t> and accurate </a:t>
                </a:r>
                <a:r>
                  <a:rPr lang="en-US" altLang="ko-KR" sz="3200" dirty="0"/>
                  <a:t>(</a:t>
                </a:r>
                <a14:m>
                  <m:oMath xmlns:m="http://schemas.openxmlformats.org/officeDocument/2006/math">
                    <m:sSub>
                      <m:sSubPr>
                        <m:ctrlPr>
                          <a:rPr lang="en-US" altLang="ko-KR" sz="3200" i="1">
                            <a:latin typeface="Cambria Math" panose="02040503050406030204" pitchFamily="18" charset="0"/>
                          </a:rPr>
                        </m:ctrlPr>
                      </m:sSubPr>
                      <m:e>
                        <m:r>
                          <a:rPr lang="en-US" altLang="ko-KR" sz="3200" i="1">
                            <a:latin typeface="Cambria Math" panose="02040503050406030204" pitchFamily="18" charset="0"/>
                          </a:rPr>
                          <m:t>𝑒</m:t>
                        </m:r>
                      </m:e>
                      <m:sub>
                        <m:r>
                          <a:rPr lang="en-US" altLang="ko-KR" sz="3200" i="1">
                            <a:latin typeface="Cambria Math" panose="02040503050406030204" pitchFamily="18" charset="0"/>
                          </a:rPr>
                          <m:t>𝑅𝐸𝐿</m:t>
                        </m:r>
                      </m:sub>
                    </m:sSub>
                    <m:r>
                      <a:rPr lang="en-US" altLang="ko-KR" sz="3200" i="1">
                        <a:latin typeface="Cambria Math" panose="02040503050406030204" pitchFamily="18" charset="0"/>
                      </a:rPr>
                      <m:t>&lt;0.05</m:t>
                    </m:r>
                  </m:oMath>
                </a14:m>
                <a:r>
                  <a:rPr lang="en-US" altLang="ko-KR" sz="3200" dirty="0"/>
                  <a:t>)</a:t>
                </a:r>
              </a:p>
              <a:p>
                <a:pPr lvl="1"/>
                <a:endParaRPr lang="en-US" altLang="ko-KR" sz="4000" dirty="0"/>
              </a:p>
              <a:p>
                <a:r>
                  <a:rPr lang="en-US" altLang="ko-KR" sz="4000" dirty="0"/>
                  <a:t>Future work</a:t>
                </a:r>
              </a:p>
              <a:p>
                <a:pPr lvl="1"/>
                <a:r>
                  <a:rPr lang="en-US" altLang="ko-KR" sz="4000" dirty="0"/>
                  <a:t>investigate accuracy per distance relationship</a:t>
                </a:r>
              </a:p>
              <a:p>
                <a:pPr lvl="1"/>
                <a:r>
                  <a:rPr lang="en-US" altLang="ko-KR" sz="4000" dirty="0"/>
                  <a:t>angle of entry of a box</a:t>
                </a:r>
              </a:p>
              <a:p>
                <a:pPr lvl="1"/>
                <a:endParaRPr lang="en-US" altLang="ko-KR" dirty="0"/>
              </a:p>
              <a:p>
                <a:pPr lvl="1"/>
                <a:endParaRPr lang="en-US" altLang="ko-KR" dirty="0"/>
              </a:p>
              <a:p>
                <a:pPr lvl="1"/>
                <a:endParaRPr lang="en-US" altLang="ko-KR" dirty="0"/>
              </a:p>
            </p:txBody>
          </p:sp>
        </mc:Choice>
        <mc:Fallback>
          <p:sp>
            <p:nvSpPr>
              <p:cNvPr id="3" name="내용 개체 틀 2">
                <a:extLst>
                  <a:ext uri="{FF2B5EF4-FFF2-40B4-BE49-F238E27FC236}">
                    <a16:creationId xmlns:a16="http://schemas.microsoft.com/office/drawing/2014/main" id="{3E95A506-2C25-49A0-8BAC-D81901FF8D83}"/>
                  </a:ext>
                </a:extLst>
              </p:cNvPr>
              <p:cNvSpPr>
                <a:spLocks noGrp="1" noRot="1" noChangeAspect="1" noMove="1" noResize="1" noEditPoints="1" noAdjustHandles="1" noChangeArrowheads="1" noChangeShapeType="1" noTextEdit="1"/>
              </p:cNvSpPr>
              <p:nvPr>
                <p:ph idx="1"/>
              </p:nvPr>
            </p:nvSpPr>
            <p:spPr>
              <a:blipFill>
                <a:blip r:embed="rId3"/>
                <a:stretch>
                  <a:fillRect l="-699" t="-820" b="-264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14630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4294967295"/>
          </p:nvPr>
        </p:nvSpPr>
        <p:spPr>
          <a:xfrm>
            <a:off x="972172" y="1074179"/>
            <a:ext cx="15394331" cy="5361451"/>
          </a:xfrm>
          <a:prstGeom prst="rect">
            <a:avLst/>
          </a:prstGeom>
          <a:noFill/>
          <a:ln>
            <a:noFill/>
          </a:ln>
        </p:spPr>
        <p:txBody>
          <a:bodyPr vert="horz" lIns="173358" tIns="173358" rIns="173358" bIns="173358" rtlCol="0" anchor="t" anchorCtr="0">
            <a:noAutofit/>
          </a:bodyPr>
          <a:lstStyle/>
          <a:p>
            <a:pPr marL="650207" indent="-337144">
              <a:lnSpc>
                <a:spcPct val="115000"/>
              </a:lnSpc>
              <a:buClr>
                <a:schemeClr val="dk1"/>
              </a:buClr>
              <a:buSzPct val="25000"/>
            </a:pPr>
            <a:r>
              <a:rPr lang="en-US" altLang="ko-KR" dirty="0">
                <a:solidFill>
                  <a:srgbClr val="FFFFFF"/>
                </a:solidFill>
                <a:latin typeface="Calibri"/>
                <a:ea typeface="Calibri"/>
                <a:cs typeface="Calibri"/>
                <a:sym typeface="Calibri"/>
              </a:rPr>
              <a:t>Introduction</a:t>
            </a:r>
          </a:p>
          <a:p>
            <a:pPr marL="650207" indent="-337144">
              <a:lnSpc>
                <a:spcPct val="115000"/>
              </a:lnSpc>
              <a:buClr>
                <a:schemeClr val="dk1"/>
              </a:buClr>
              <a:buSzPct val="25000"/>
            </a:pPr>
            <a:r>
              <a:rPr lang="en-US" altLang="ko-KR" dirty="0">
                <a:solidFill>
                  <a:srgbClr val="FFFFFF"/>
                </a:solidFill>
                <a:latin typeface="Calibri"/>
                <a:ea typeface="Calibri"/>
                <a:cs typeface="Calibri"/>
                <a:sym typeface="Calibri"/>
              </a:rPr>
              <a:t>Proposed Approach</a:t>
            </a:r>
          </a:p>
          <a:p>
            <a:pPr marL="650207" indent="-337144">
              <a:lnSpc>
                <a:spcPct val="115000"/>
              </a:lnSpc>
              <a:buClr>
                <a:schemeClr val="dk1"/>
              </a:buClr>
              <a:buSzPct val="25000"/>
            </a:pPr>
            <a:r>
              <a:rPr lang="en-US" altLang="ko-KR" dirty="0">
                <a:solidFill>
                  <a:srgbClr val="FFFFFF"/>
                </a:solidFill>
                <a:latin typeface="Calibri"/>
                <a:ea typeface="Calibri"/>
                <a:cs typeface="Calibri"/>
                <a:sym typeface="Calibri"/>
              </a:rPr>
              <a:t>Implementation</a:t>
            </a:r>
          </a:p>
          <a:p>
            <a:pPr marL="650207" indent="-337144">
              <a:lnSpc>
                <a:spcPct val="115000"/>
              </a:lnSpc>
              <a:buClr>
                <a:schemeClr val="dk1"/>
              </a:buClr>
              <a:buSzPct val="25000"/>
            </a:pPr>
            <a:r>
              <a:rPr lang="en-US" altLang="ko-KR" dirty="0">
                <a:solidFill>
                  <a:srgbClr val="FFFFFF"/>
                </a:solidFill>
                <a:latin typeface="Calibri"/>
                <a:ea typeface="Calibri"/>
                <a:cs typeface="Calibri"/>
                <a:sym typeface="Calibri"/>
              </a:rPr>
              <a:t>Performance Evaluation</a:t>
            </a:r>
          </a:p>
          <a:p>
            <a:pPr marL="650207" indent="-337144">
              <a:lnSpc>
                <a:spcPct val="115000"/>
              </a:lnSpc>
              <a:buClr>
                <a:schemeClr val="dk1"/>
              </a:buClr>
              <a:buSzPct val="25000"/>
            </a:pPr>
            <a:r>
              <a:rPr lang="en-US" altLang="ko-KR" dirty="0">
                <a:solidFill>
                  <a:srgbClr val="FFFFFF"/>
                </a:solidFill>
                <a:latin typeface="Calibri"/>
                <a:ea typeface="Calibri"/>
                <a:cs typeface="Calibri"/>
                <a:sym typeface="Calibri"/>
              </a:rPr>
              <a:t>Conclusions &amp; Future Work</a:t>
            </a:r>
            <a:endParaRPr lang="en" altLang="ko-KR" dirty="0">
              <a:solidFill>
                <a:srgbClr val="FFFFFF"/>
              </a:solidFill>
              <a:latin typeface="Calibri"/>
              <a:ea typeface="Calibri"/>
              <a:cs typeface="Calibri"/>
              <a:sym typeface="Calibri"/>
            </a:endParaRPr>
          </a:p>
          <a:p>
            <a:pPr marL="650207" indent="-337144">
              <a:lnSpc>
                <a:spcPct val="115000"/>
              </a:lnSpc>
              <a:buClr>
                <a:schemeClr val="dk1"/>
              </a:buClr>
              <a:buSzPct val="25000"/>
            </a:pPr>
            <a:endParaRPr lang="en" altLang="ko-KR" sz="3034"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25333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dirty="0"/>
              <a:t>Ho-min Park</a:t>
            </a:r>
            <a:br>
              <a:rPr lang="en-GB" dirty="0"/>
            </a:br>
            <a:r>
              <a:rPr lang="en-GB" dirty="0"/>
              <a:t>Ph.D. student</a:t>
            </a:r>
            <a:br>
              <a:rPr lang="en-GB" dirty="0"/>
            </a:br>
            <a:br>
              <a:rPr lang="en-GB" dirty="0"/>
            </a:br>
            <a:r>
              <a:rPr lang="en-GB" cap="all" dirty="0"/>
              <a:t>Center for biotech data science | Internet technology and data science lab</a:t>
            </a:r>
            <a:br>
              <a:rPr lang="en-GB" cap="all" dirty="0"/>
            </a:br>
            <a:br>
              <a:rPr lang="en-GB" dirty="0"/>
            </a:br>
            <a:r>
              <a:rPr lang="en-GB" dirty="0"/>
              <a:t>E	homin.park@ugent.be</a:t>
            </a:r>
            <a:br>
              <a:rPr lang="en-GB" dirty="0"/>
            </a:br>
            <a:r>
              <a:rPr lang="en-GB" dirty="0"/>
              <a:t>T	+82 32 626 4326</a:t>
            </a:r>
            <a:br>
              <a:rPr lang="en-GB" dirty="0"/>
            </a:br>
            <a:r>
              <a:rPr lang="en-GB" dirty="0"/>
              <a:t>M	+82 10 4731 3162</a:t>
            </a:r>
            <a:br>
              <a:rPr lang="en-GB" dirty="0"/>
            </a:br>
            <a:br>
              <a:rPr lang="en-GB" dirty="0"/>
            </a:br>
            <a:r>
              <a:rPr lang="en-GB" dirty="0"/>
              <a:t>www.ugent.be</a:t>
            </a:r>
            <a:br>
              <a:rPr lang="en-GB" dirty="0"/>
            </a:br>
            <a:endParaRPr lang="en-GB" dirty="0"/>
          </a:p>
        </p:txBody>
      </p:sp>
      <p:sp>
        <p:nvSpPr>
          <p:cNvPr id="4" name="Tijdelijke aanduiding voor tekst 3"/>
          <p:cNvSpPr>
            <a:spLocks noGrp="1"/>
          </p:cNvSpPr>
          <p:nvPr>
            <p:ph type="body" sz="quarter" idx="10"/>
          </p:nvPr>
        </p:nvSpPr>
        <p:spPr>
          <a:xfrm>
            <a:off x="9215999" y="4072182"/>
            <a:ext cx="7257600" cy="1717969"/>
          </a:xfrm>
        </p:spPr>
        <p:txBody>
          <a:bodyPr/>
          <a:lstStyle/>
          <a:p>
            <a:r>
              <a:rPr lang="nl-NL" dirty="0" err="1"/>
              <a:t>Ghent</a:t>
            </a:r>
            <a:r>
              <a:rPr lang="nl-NL" dirty="0"/>
              <a:t> University</a:t>
            </a:r>
            <a:br>
              <a:rPr lang="nl-NL" dirty="0"/>
            </a:br>
            <a:r>
              <a:rPr lang="nl-NL" dirty="0"/>
              <a:t>@</a:t>
            </a:r>
            <a:r>
              <a:rPr lang="nl-NL" dirty="0" err="1"/>
              <a:t>ugent</a:t>
            </a:r>
            <a:br>
              <a:rPr lang="nl-NL" dirty="0"/>
            </a:br>
            <a:r>
              <a:rPr lang="nl-NL" dirty="0" err="1"/>
              <a:t>Ghent</a:t>
            </a:r>
            <a:r>
              <a:rPr lang="nl-NL" dirty="0"/>
              <a:t> University</a:t>
            </a:r>
          </a:p>
          <a:p>
            <a:endParaRPr lang="nl-NL" dirty="0"/>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000" y="4137787"/>
            <a:ext cx="280417" cy="335281"/>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000" y="4575457"/>
            <a:ext cx="280417" cy="356617"/>
          </a:xfrm>
          <a:prstGeom prst="rect">
            <a:avLst/>
          </a:prstGeom>
        </p:spPr>
      </p:pic>
      <p:pic>
        <p:nvPicPr>
          <p:cNvPr id="7"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000" y="5079619"/>
            <a:ext cx="280417" cy="280417"/>
          </a:xfrm>
          <a:prstGeom prst="rect">
            <a:avLst/>
          </a:prstGeom>
        </p:spPr>
      </p:pic>
    </p:spTree>
    <p:extLst>
      <p:ext uri="{BB962C8B-B14F-4D97-AF65-F5344CB8AC3E}">
        <p14:creationId xmlns:p14="http://schemas.microsoft.com/office/powerpoint/2010/main" val="41196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DE7B237-4801-4341-9548-D9276E70A1A7}"/>
              </a:ext>
            </a:extLst>
          </p:cNvPr>
          <p:cNvSpPr>
            <a:spLocks noGrp="1"/>
          </p:cNvSpPr>
          <p:nvPr>
            <p:ph type="title"/>
          </p:nvPr>
        </p:nvSpPr>
        <p:spPr/>
        <p:txBody>
          <a:bodyPr/>
          <a:lstStyle/>
          <a:p>
            <a:r>
              <a:rPr lang="en-US" altLang="ko-KR" dirty="0"/>
              <a:t>Introduction</a:t>
            </a:r>
            <a:endParaRPr lang="ko-KR" altLang="en-US" dirty="0"/>
          </a:p>
        </p:txBody>
      </p:sp>
      <p:sp>
        <p:nvSpPr>
          <p:cNvPr id="3" name="내용 개체 틀 2">
            <a:extLst>
              <a:ext uri="{FF2B5EF4-FFF2-40B4-BE49-F238E27FC236}">
                <a16:creationId xmlns:a16="http://schemas.microsoft.com/office/drawing/2014/main" id="{9119541A-0544-4831-ADBD-E6776A92EF43}"/>
              </a:ext>
            </a:extLst>
          </p:cNvPr>
          <p:cNvSpPr>
            <a:spLocks noGrp="1"/>
          </p:cNvSpPr>
          <p:nvPr>
            <p:ph idx="1"/>
          </p:nvPr>
        </p:nvSpPr>
        <p:spPr/>
        <p:txBody>
          <a:bodyPr>
            <a:normAutofit fontScale="92500" lnSpcReduction="10000"/>
          </a:bodyPr>
          <a:lstStyle/>
          <a:p>
            <a:r>
              <a:rPr lang="en-US" altLang="ko-KR" kern="700" dirty="0">
                <a:ea typeface="MS Mincho" panose="02020609040205080304" pitchFamily="49" charset="-128"/>
              </a:rPr>
              <a:t>Logistics industry </a:t>
            </a:r>
          </a:p>
          <a:p>
            <a:pPr lvl="1"/>
            <a:r>
              <a:rPr lang="en-US" altLang="ko-KR" kern="700" dirty="0">
                <a:ea typeface="MS Mincho" panose="02020609040205080304" pitchFamily="49" charset="-128"/>
              </a:rPr>
              <a:t>uses boxes for protecting, loading, and packaging</a:t>
            </a:r>
          </a:p>
          <a:p>
            <a:pPr lvl="1"/>
            <a:r>
              <a:rPr lang="en-US" altLang="ko-KR" dirty="0"/>
              <a:t>box dimension measurement can increase effectiveness </a:t>
            </a:r>
            <a:r>
              <a:rPr lang="en-US" altLang="ko-KR" sz="3900" dirty="0"/>
              <a:t>(e.g., stock optimization)</a:t>
            </a:r>
          </a:p>
          <a:p>
            <a:pPr lvl="1"/>
            <a:endParaRPr lang="en-US" altLang="ko-KR" dirty="0"/>
          </a:p>
          <a:p>
            <a:r>
              <a:rPr lang="en-US" altLang="ko-KR" dirty="0"/>
              <a:t>Requirements for box dimension measurement</a:t>
            </a:r>
          </a:p>
          <a:p>
            <a:pPr lvl="1"/>
            <a:r>
              <a:rPr lang="en-US" altLang="ko-KR" kern="700" dirty="0">
                <a:ea typeface="MS Mincho" panose="02020609040205080304" pitchFamily="49" charset="-128"/>
              </a:rPr>
              <a:t>conveyor system is continuously operating</a:t>
            </a:r>
          </a:p>
          <a:p>
            <a:pPr lvl="1"/>
            <a:r>
              <a:rPr lang="en-US" altLang="ko-KR" kern="700" dirty="0">
                <a:ea typeface="MS Mincho" panose="02020609040205080304" pitchFamily="49" charset="-128"/>
              </a:rPr>
              <a:t>people use the conveyor system at a constant speed</a:t>
            </a:r>
          </a:p>
          <a:p>
            <a:pPr lvl="1"/>
            <a:r>
              <a:rPr lang="en-US" altLang="ko-KR" kern="700" dirty="0">
                <a:ea typeface="MS Mincho" panose="02020609040205080304" pitchFamily="49" charset="-128"/>
              </a:rPr>
              <a:t>certain error tolerance </a:t>
            </a:r>
            <a:r>
              <a:rPr lang="en-US" altLang="ko-KR" sz="3900" kern="700" dirty="0">
                <a:ea typeface="MS Mincho" panose="02020609040205080304" pitchFamily="49" charset="-128"/>
              </a:rPr>
              <a:t>(paper boxes may be deformed) </a:t>
            </a:r>
            <a:endParaRPr lang="ko-KR" altLang="en-US" sz="4300" dirty="0"/>
          </a:p>
        </p:txBody>
      </p:sp>
      <p:pic>
        <p:nvPicPr>
          <p:cNvPr id="9" name="그림 8">
            <a:extLst>
              <a:ext uri="{FF2B5EF4-FFF2-40B4-BE49-F238E27FC236}">
                <a16:creationId xmlns:a16="http://schemas.microsoft.com/office/drawing/2014/main" id="{AA109DC3-A9C2-48AB-8057-F39B810A3A50}"/>
              </a:ext>
            </a:extLst>
          </p:cNvPr>
          <p:cNvPicPr>
            <a:picLocks noChangeAspect="1"/>
          </p:cNvPicPr>
          <p:nvPr/>
        </p:nvPicPr>
        <p:blipFill>
          <a:blip r:embed="rId2"/>
          <a:stretch>
            <a:fillRect/>
          </a:stretch>
        </p:blipFill>
        <p:spPr>
          <a:xfrm>
            <a:off x="13331483" y="3067050"/>
            <a:ext cx="3438640" cy="2857972"/>
          </a:xfrm>
          <a:prstGeom prst="rect">
            <a:avLst/>
          </a:prstGeom>
        </p:spPr>
      </p:pic>
    </p:spTree>
    <p:extLst>
      <p:ext uri="{BB962C8B-B14F-4D97-AF65-F5344CB8AC3E}">
        <p14:creationId xmlns:p14="http://schemas.microsoft.com/office/powerpoint/2010/main" val="386509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268003C-E5FE-4956-BA2D-FEF22F10A78F}"/>
              </a:ext>
            </a:extLst>
          </p:cNvPr>
          <p:cNvSpPr>
            <a:spLocks noGrp="1"/>
          </p:cNvSpPr>
          <p:nvPr>
            <p:ph type="title"/>
          </p:nvPr>
        </p:nvSpPr>
        <p:spPr/>
        <p:txBody>
          <a:bodyPr/>
          <a:lstStyle/>
          <a:p>
            <a:r>
              <a:rPr lang="en-US" altLang="ko-KR" dirty="0"/>
              <a:t>Model </a:t>
            </a:r>
            <a:r>
              <a:rPr lang="en-US" altLang="ko-KR" dirty="0" err="1"/>
              <a:t>Cercumstances</a:t>
            </a:r>
            <a:endParaRPr lang="ko-KR" altLang="en-US" dirty="0"/>
          </a:p>
        </p:txBody>
      </p:sp>
      <p:sp>
        <p:nvSpPr>
          <p:cNvPr id="3" name="내용 개체 틀 2">
            <a:extLst>
              <a:ext uri="{FF2B5EF4-FFF2-40B4-BE49-F238E27FC236}">
                <a16:creationId xmlns:a16="http://schemas.microsoft.com/office/drawing/2014/main" id="{F1DAFB40-949C-4A44-94A7-76DEB7B8F713}"/>
              </a:ext>
            </a:extLst>
          </p:cNvPr>
          <p:cNvSpPr>
            <a:spLocks noGrp="1"/>
          </p:cNvSpPr>
          <p:nvPr>
            <p:ph idx="1"/>
          </p:nvPr>
        </p:nvSpPr>
        <p:spPr>
          <a:xfrm>
            <a:off x="835825" y="1981764"/>
            <a:ext cx="15699575" cy="6696000"/>
          </a:xfrm>
        </p:spPr>
        <p:txBody>
          <a:bodyPr>
            <a:normAutofit/>
          </a:bodyPr>
          <a:lstStyle/>
          <a:p>
            <a:pPr>
              <a:lnSpc>
                <a:spcPct val="100000"/>
              </a:lnSpc>
            </a:pPr>
            <a:r>
              <a:rPr lang="en-US" altLang="ko-KR" sz="4400" kern="700" dirty="0">
                <a:ea typeface="MS Mincho" panose="02020609040205080304" pitchFamily="49" charset="-128"/>
              </a:rPr>
              <a:t>Real-time box dimension measurement on a moving conveyor belt using a single RGB-D camera </a:t>
            </a:r>
            <a:r>
              <a:rPr lang="en-US" altLang="ko-KR" sz="3600" kern="700" dirty="0">
                <a:ea typeface="MS Mincho" panose="02020609040205080304" pitchFamily="49" charset="-128"/>
              </a:rPr>
              <a:t>(black rectangle)</a:t>
            </a:r>
            <a:endParaRPr lang="ko-KR" altLang="ko-KR" sz="3600" kern="700" dirty="0">
              <a:ea typeface="MS Mincho" panose="02020609040205080304" pitchFamily="49" charset="-128"/>
            </a:endParaRPr>
          </a:p>
          <a:p>
            <a:pPr marL="86400" indent="0">
              <a:buNone/>
            </a:pPr>
            <a:r>
              <a:rPr lang="en-US" altLang="ko-KR" sz="4400" dirty="0"/>
              <a:t> </a:t>
            </a:r>
            <a:endParaRPr lang="ko-KR" altLang="ko-KR" sz="4400" dirty="0"/>
          </a:p>
        </p:txBody>
      </p:sp>
      <p:pic>
        <p:nvPicPr>
          <p:cNvPr id="5" name="그림 4">
            <a:extLst>
              <a:ext uri="{FF2B5EF4-FFF2-40B4-BE49-F238E27FC236}">
                <a16:creationId xmlns:a16="http://schemas.microsoft.com/office/drawing/2014/main" id="{FB2DFCF9-0052-47CC-90DC-DD6973C2C4FB}"/>
              </a:ext>
            </a:extLst>
          </p:cNvPr>
          <p:cNvPicPr>
            <a:picLocks noChangeAspect="1"/>
          </p:cNvPicPr>
          <p:nvPr/>
        </p:nvPicPr>
        <p:blipFill>
          <a:blip r:embed="rId2"/>
          <a:stretch>
            <a:fillRect/>
          </a:stretch>
        </p:blipFill>
        <p:spPr>
          <a:xfrm>
            <a:off x="2382759" y="4065536"/>
            <a:ext cx="12600000" cy="3015084"/>
          </a:xfrm>
          <a:prstGeom prst="rect">
            <a:avLst/>
          </a:prstGeom>
        </p:spPr>
      </p:pic>
    </p:spTree>
    <p:extLst>
      <p:ext uri="{BB962C8B-B14F-4D97-AF65-F5344CB8AC3E}">
        <p14:creationId xmlns:p14="http://schemas.microsoft.com/office/powerpoint/2010/main" val="405142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268003C-E5FE-4956-BA2D-FEF22F10A78F}"/>
              </a:ext>
            </a:extLst>
          </p:cNvPr>
          <p:cNvSpPr>
            <a:spLocks noGrp="1"/>
          </p:cNvSpPr>
          <p:nvPr>
            <p:ph type="title"/>
          </p:nvPr>
        </p:nvSpPr>
        <p:spPr>
          <a:xfrm>
            <a:off x="830118" y="136025"/>
            <a:ext cx="15705282" cy="863693"/>
          </a:xfrm>
        </p:spPr>
        <p:txBody>
          <a:bodyPr/>
          <a:lstStyle/>
          <a:p>
            <a:r>
              <a:rPr lang="en-US" altLang="ko-KR" dirty="0"/>
              <a:t>System flow diagram</a:t>
            </a:r>
            <a:endParaRPr lang="ko-KR" altLang="en-US" dirty="0"/>
          </a:p>
        </p:txBody>
      </p:sp>
      <p:grpSp>
        <p:nvGrpSpPr>
          <p:cNvPr id="6" name="그룹 5">
            <a:extLst>
              <a:ext uri="{FF2B5EF4-FFF2-40B4-BE49-F238E27FC236}">
                <a16:creationId xmlns:a16="http://schemas.microsoft.com/office/drawing/2014/main" id="{DBED5C80-64BB-41E1-BD6E-F4358DA631F6}"/>
              </a:ext>
            </a:extLst>
          </p:cNvPr>
          <p:cNvGrpSpPr/>
          <p:nvPr/>
        </p:nvGrpSpPr>
        <p:grpSpPr>
          <a:xfrm>
            <a:off x="2351339" y="2025651"/>
            <a:ext cx="12635996" cy="6308392"/>
            <a:chOff x="939800" y="990600"/>
            <a:chExt cx="10807700" cy="5395635"/>
          </a:xfrm>
        </p:grpSpPr>
        <p:sp>
          <p:nvSpPr>
            <p:cNvPr id="7" name="직사각형 6">
              <a:extLst>
                <a:ext uri="{FF2B5EF4-FFF2-40B4-BE49-F238E27FC236}">
                  <a16:creationId xmlns:a16="http://schemas.microsoft.com/office/drawing/2014/main" id="{BFCBF711-9114-445D-B40F-68830642CDA4}"/>
                </a:ext>
              </a:extLst>
            </p:cNvPr>
            <p:cNvSpPr/>
            <p:nvPr/>
          </p:nvSpPr>
          <p:spPr>
            <a:xfrm>
              <a:off x="939800" y="3136900"/>
              <a:ext cx="10807700" cy="26289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직사각형 7">
              <a:extLst>
                <a:ext uri="{FF2B5EF4-FFF2-40B4-BE49-F238E27FC236}">
                  <a16:creationId xmlns:a16="http://schemas.microsoft.com/office/drawing/2014/main" id="{C6B2460F-3052-4086-80CC-F4DE33748F43}"/>
                </a:ext>
              </a:extLst>
            </p:cNvPr>
            <p:cNvSpPr/>
            <p:nvPr/>
          </p:nvSpPr>
          <p:spPr>
            <a:xfrm>
              <a:off x="1311413" y="1092200"/>
              <a:ext cx="2584174" cy="16510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3200" dirty="0"/>
                <a:t>Object</a:t>
              </a:r>
              <a:endParaRPr lang="ko-KR" altLang="en-US" sz="3200" dirty="0"/>
            </a:p>
          </p:txBody>
        </p:sp>
        <p:sp>
          <p:nvSpPr>
            <p:cNvPr id="9" name="직사각형 8">
              <a:extLst>
                <a:ext uri="{FF2B5EF4-FFF2-40B4-BE49-F238E27FC236}">
                  <a16:creationId xmlns:a16="http://schemas.microsoft.com/office/drawing/2014/main" id="{EBB84BEA-7259-40F5-9195-25C56A0067EB}"/>
                </a:ext>
              </a:extLst>
            </p:cNvPr>
            <p:cNvSpPr/>
            <p:nvPr/>
          </p:nvSpPr>
          <p:spPr>
            <a:xfrm>
              <a:off x="5045215" y="1092200"/>
              <a:ext cx="2584174" cy="16510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3200" dirty="0"/>
                <a:t>Conveyor System</a:t>
              </a:r>
              <a:endParaRPr lang="ko-KR" altLang="en-US" sz="3200" dirty="0"/>
            </a:p>
          </p:txBody>
        </p:sp>
        <p:sp>
          <p:nvSpPr>
            <p:cNvPr id="10" name="직사각형 9">
              <a:extLst>
                <a:ext uri="{FF2B5EF4-FFF2-40B4-BE49-F238E27FC236}">
                  <a16:creationId xmlns:a16="http://schemas.microsoft.com/office/drawing/2014/main" id="{AA2556BA-7DE9-4C3D-91DC-841703E3408B}"/>
                </a:ext>
              </a:extLst>
            </p:cNvPr>
            <p:cNvSpPr/>
            <p:nvPr/>
          </p:nvSpPr>
          <p:spPr>
            <a:xfrm>
              <a:off x="1311413" y="3657600"/>
              <a:ext cx="2584174" cy="1651000"/>
            </a:xfrm>
            <a:prstGeom prst="rect">
              <a:avLst/>
            </a:prstGeom>
            <a:solidFill>
              <a:srgbClr val="BFBFFF"/>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3200" dirty="0"/>
                <a:t>ROI Measurement</a:t>
              </a:r>
              <a:br>
                <a:rPr lang="en-US" altLang="ko-KR" sz="3200" dirty="0"/>
              </a:br>
              <a:r>
                <a:rPr lang="en-US" altLang="ko-KR" sz="2800" dirty="0"/>
                <a:t>(Algorithm 1)</a:t>
              </a:r>
              <a:endParaRPr lang="ko-KR" altLang="en-US" sz="3200" dirty="0"/>
            </a:p>
          </p:txBody>
        </p:sp>
        <p:sp>
          <p:nvSpPr>
            <p:cNvPr id="11" name="직사각형 10">
              <a:extLst>
                <a:ext uri="{FF2B5EF4-FFF2-40B4-BE49-F238E27FC236}">
                  <a16:creationId xmlns:a16="http://schemas.microsoft.com/office/drawing/2014/main" id="{561B0D41-F182-4940-BAFE-1E0B5CAC607E}"/>
                </a:ext>
              </a:extLst>
            </p:cNvPr>
            <p:cNvSpPr/>
            <p:nvPr/>
          </p:nvSpPr>
          <p:spPr>
            <a:xfrm>
              <a:off x="5045215" y="3657600"/>
              <a:ext cx="2584174" cy="1651000"/>
            </a:xfrm>
            <a:prstGeom prst="rect">
              <a:avLst/>
            </a:prstGeom>
            <a:solidFill>
              <a:srgbClr val="BFBFFF"/>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3200" dirty="0"/>
                <a:t>State Transition Control</a:t>
              </a:r>
              <a:br>
                <a:rPr lang="en-US" altLang="ko-KR" sz="3200" dirty="0"/>
              </a:br>
              <a:r>
                <a:rPr lang="en-US" altLang="ko-KR" sz="2800" dirty="0"/>
                <a:t>(Algorithm 2)</a:t>
              </a:r>
              <a:endParaRPr lang="ko-KR" altLang="en-US" sz="3200" dirty="0"/>
            </a:p>
          </p:txBody>
        </p:sp>
        <p:sp>
          <p:nvSpPr>
            <p:cNvPr id="12" name="직사각형 11">
              <a:extLst>
                <a:ext uri="{FF2B5EF4-FFF2-40B4-BE49-F238E27FC236}">
                  <a16:creationId xmlns:a16="http://schemas.microsoft.com/office/drawing/2014/main" id="{ABAC2674-9FDF-404F-A901-974711781359}"/>
                </a:ext>
              </a:extLst>
            </p:cNvPr>
            <p:cNvSpPr/>
            <p:nvPr/>
          </p:nvSpPr>
          <p:spPr>
            <a:xfrm>
              <a:off x="8779017" y="3657600"/>
              <a:ext cx="2584174" cy="16510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3200" dirty="0"/>
                <a:t>System frame</a:t>
              </a:r>
            </a:p>
            <a:p>
              <a:pPr algn="ctr"/>
              <a:r>
                <a:rPr lang="en-US" altLang="ko-KR" sz="3200" dirty="0"/>
                <a:t>Buffer</a:t>
              </a:r>
              <a:endParaRPr lang="ko-KR" altLang="en-US" sz="3200" dirty="0"/>
            </a:p>
          </p:txBody>
        </p:sp>
        <p:sp>
          <p:nvSpPr>
            <p:cNvPr id="13" name="직사각형 12">
              <a:extLst>
                <a:ext uri="{FF2B5EF4-FFF2-40B4-BE49-F238E27FC236}">
                  <a16:creationId xmlns:a16="http://schemas.microsoft.com/office/drawing/2014/main" id="{307622F6-B164-424A-9160-E1277999D6AB}"/>
                </a:ext>
              </a:extLst>
            </p:cNvPr>
            <p:cNvSpPr/>
            <p:nvPr/>
          </p:nvSpPr>
          <p:spPr>
            <a:xfrm>
              <a:off x="8779017" y="1092200"/>
              <a:ext cx="2584174" cy="16510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3200" dirty="0"/>
                <a:t>RGB-D </a:t>
              </a:r>
              <a:br>
                <a:rPr lang="en-US" altLang="ko-KR" sz="3200" dirty="0"/>
              </a:br>
              <a:r>
                <a:rPr lang="en-US" altLang="ko-KR" sz="3200" dirty="0"/>
                <a:t>Camera</a:t>
              </a:r>
              <a:endParaRPr lang="ko-KR" altLang="en-US" sz="3200" dirty="0"/>
            </a:p>
          </p:txBody>
        </p:sp>
        <p:sp>
          <p:nvSpPr>
            <p:cNvPr id="14" name="화살표: 왼쪽/오른쪽 13">
              <a:extLst>
                <a:ext uri="{FF2B5EF4-FFF2-40B4-BE49-F238E27FC236}">
                  <a16:creationId xmlns:a16="http://schemas.microsoft.com/office/drawing/2014/main" id="{1E3C6663-6E21-42FA-8F12-7D0779C9776F}"/>
                </a:ext>
              </a:extLst>
            </p:cNvPr>
            <p:cNvSpPr/>
            <p:nvPr/>
          </p:nvSpPr>
          <p:spPr>
            <a:xfrm>
              <a:off x="7629388" y="1562100"/>
              <a:ext cx="1149629" cy="711200"/>
            </a:xfrm>
            <a:prstGeom prst="leftRightArrow">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15" name="화살표: 오른쪽 14">
              <a:extLst>
                <a:ext uri="{FF2B5EF4-FFF2-40B4-BE49-F238E27FC236}">
                  <a16:creationId xmlns:a16="http://schemas.microsoft.com/office/drawing/2014/main" id="{99A644E1-0B8C-4E1F-8819-AFDF0B9B821E}"/>
                </a:ext>
              </a:extLst>
            </p:cNvPr>
            <p:cNvSpPr/>
            <p:nvPr/>
          </p:nvSpPr>
          <p:spPr>
            <a:xfrm>
              <a:off x="3895587" y="1562100"/>
              <a:ext cx="1114805" cy="712800"/>
            </a:xfrm>
            <a:prstGeom prst="rightArrow">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16" name="화살표: 오른쪽 15">
              <a:extLst>
                <a:ext uri="{FF2B5EF4-FFF2-40B4-BE49-F238E27FC236}">
                  <a16:creationId xmlns:a16="http://schemas.microsoft.com/office/drawing/2014/main" id="{76670BA4-3404-45EE-95DE-52E0F62B7D86}"/>
                </a:ext>
              </a:extLst>
            </p:cNvPr>
            <p:cNvSpPr/>
            <p:nvPr/>
          </p:nvSpPr>
          <p:spPr>
            <a:xfrm rot="5400000">
              <a:off x="9613903" y="2844002"/>
              <a:ext cx="914401" cy="712800"/>
            </a:xfrm>
            <a:prstGeom prst="rightArrow">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17" name="화살표: 왼쪽/오른쪽 16">
              <a:extLst>
                <a:ext uri="{FF2B5EF4-FFF2-40B4-BE49-F238E27FC236}">
                  <a16:creationId xmlns:a16="http://schemas.microsoft.com/office/drawing/2014/main" id="{5165341F-5CA8-44F8-9D3A-048000F25195}"/>
                </a:ext>
              </a:extLst>
            </p:cNvPr>
            <p:cNvSpPr/>
            <p:nvPr/>
          </p:nvSpPr>
          <p:spPr>
            <a:xfrm>
              <a:off x="3878176" y="4127500"/>
              <a:ext cx="1184451" cy="711200"/>
            </a:xfrm>
            <a:prstGeom prst="leftRightArrow">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18" name="화살표: 오른쪽 17">
              <a:extLst>
                <a:ext uri="{FF2B5EF4-FFF2-40B4-BE49-F238E27FC236}">
                  <a16:creationId xmlns:a16="http://schemas.microsoft.com/office/drawing/2014/main" id="{64EB212F-C85A-4981-99F0-8D73DBBFC34A}"/>
                </a:ext>
              </a:extLst>
            </p:cNvPr>
            <p:cNvSpPr/>
            <p:nvPr/>
          </p:nvSpPr>
          <p:spPr>
            <a:xfrm rot="10800000">
              <a:off x="7629388" y="4126700"/>
              <a:ext cx="1149627" cy="712800"/>
            </a:xfrm>
            <a:prstGeom prst="rightArrow">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19" name="화살표: 오른쪽 18">
              <a:extLst>
                <a:ext uri="{FF2B5EF4-FFF2-40B4-BE49-F238E27FC236}">
                  <a16:creationId xmlns:a16="http://schemas.microsoft.com/office/drawing/2014/main" id="{BC180956-F0B6-4FB1-BF2C-6CEE32928A9D}"/>
                </a:ext>
              </a:extLst>
            </p:cNvPr>
            <p:cNvSpPr/>
            <p:nvPr/>
          </p:nvSpPr>
          <p:spPr>
            <a:xfrm rot="5400000">
              <a:off x="5822953" y="5466551"/>
              <a:ext cx="1028698" cy="712800"/>
            </a:xfrm>
            <a:prstGeom prst="rightArrow">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20" name="직사각형 19">
              <a:extLst>
                <a:ext uri="{FF2B5EF4-FFF2-40B4-BE49-F238E27FC236}">
                  <a16:creationId xmlns:a16="http://schemas.microsoft.com/office/drawing/2014/main" id="{FB967145-71E8-43E2-BBAD-2D529D162242}"/>
                </a:ext>
              </a:extLst>
            </p:cNvPr>
            <p:cNvSpPr/>
            <p:nvPr/>
          </p:nvSpPr>
          <p:spPr>
            <a:xfrm>
              <a:off x="7618366" y="990600"/>
              <a:ext cx="1136850" cy="523220"/>
            </a:xfrm>
            <a:prstGeom prst="rect">
              <a:avLst/>
            </a:prstGeom>
          </p:spPr>
          <p:txBody>
            <a:bodyPr wrap="none">
              <a:spAutoFit/>
            </a:bodyPr>
            <a:lstStyle/>
            <a:p>
              <a:r>
                <a:rPr lang="en-US" altLang="ko-KR" sz="2800" dirty="0"/>
                <a:t>IR-ray</a:t>
              </a:r>
              <a:endParaRPr lang="ko-KR" altLang="en-US" sz="2800" dirty="0"/>
            </a:p>
          </p:txBody>
        </p:sp>
        <p:sp>
          <p:nvSpPr>
            <p:cNvPr id="21" name="직사각형 20">
              <a:extLst>
                <a:ext uri="{FF2B5EF4-FFF2-40B4-BE49-F238E27FC236}">
                  <a16:creationId xmlns:a16="http://schemas.microsoft.com/office/drawing/2014/main" id="{1F633828-29EF-469C-B794-9D73DB6E7385}"/>
                </a:ext>
              </a:extLst>
            </p:cNvPr>
            <p:cNvSpPr/>
            <p:nvPr/>
          </p:nvSpPr>
          <p:spPr>
            <a:xfrm>
              <a:off x="8811602" y="2824490"/>
              <a:ext cx="2833789" cy="523220"/>
            </a:xfrm>
            <a:prstGeom prst="rect">
              <a:avLst/>
            </a:prstGeom>
          </p:spPr>
          <p:txBody>
            <a:bodyPr wrap="none">
              <a:spAutoFit/>
            </a:bodyPr>
            <a:lstStyle/>
            <a:p>
              <a:r>
                <a:rPr lang="en-US" altLang="ko-KR" sz="2800" dirty="0"/>
                <a:t>RGB-D     frame</a:t>
              </a:r>
              <a:endParaRPr lang="ko-KR" altLang="en-US" sz="2800" dirty="0"/>
            </a:p>
          </p:txBody>
        </p:sp>
        <p:sp>
          <p:nvSpPr>
            <p:cNvPr id="22" name="직사각형 21">
              <a:extLst>
                <a:ext uri="{FF2B5EF4-FFF2-40B4-BE49-F238E27FC236}">
                  <a16:creationId xmlns:a16="http://schemas.microsoft.com/office/drawing/2014/main" id="{442F3938-A555-4095-A747-91D039F3A565}"/>
                </a:ext>
              </a:extLst>
            </p:cNvPr>
            <p:cNvSpPr/>
            <p:nvPr/>
          </p:nvSpPr>
          <p:spPr>
            <a:xfrm>
              <a:off x="7821085" y="3756770"/>
              <a:ext cx="1689886" cy="1600438"/>
            </a:xfrm>
            <a:prstGeom prst="rect">
              <a:avLst/>
            </a:prstGeom>
          </p:spPr>
          <p:txBody>
            <a:bodyPr wrap="none">
              <a:spAutoFit/>
            </a:bodyPr>
            <a:lstStyle/>
            <a:p>
              <a:r>
                <a:rPr lang="en-US" altLang="ko-KR" sz="2800" dirty="0"/>
                <a:t>Depth    </a:t>
              </a:r>
            </a:p>
            <a:p>
              <a:endParaRPr lang="en-US" altLang="ko-KR" sz="1400" dirty="0"/>
            </a:p>
            <a:p>
              <a:endParaRPr lang="en-US" altLang="ko-KR" sz="2800" dirty="0"/>
            </a:p>
            <a:p>
              <a:r>
                <a:rPr lang="en-US" altLang="ko-KR" sz="2800" dirty="0"/>
                <a:t>frame</a:t>
              </a:r>
              <a:endParaRPr lang="ko-KR" altLang="en-US" sz="2800" dirty="0"/>
            </a:p>
          </p:txBody>
        </p:sp>
        <p:sp>
          <p:nvSpPr>
            <p:cNvPr id="23" name="직사각형 22">
              <a:extLst>
                <a:ext uri="{FF2B5EF4-FFF2-40B4-BE49-F238E27FC236}">
                  <a16:creationId xmlns:a16="http://schemas.microsoft.com/office/drawing/2014/main" id="{8ABE6134-3589-4D48-944F-AA94625941AB}"/>
                </a:ext>
              </a:extLst>
            </p:cNvPr>
            <p:cNvSpPr/>
            <p:nvPr/>
          </p:nvSpPr>
          <p:spPr>
            <a:xfrm>
              <a:off x="6720041" y="5863015"/>
              <a:ext cx="1980029" cy="523220"/>
            </a:xfrm>
            <a:prstGeom prst="rect">
              <a:avLst/>
            </a:prstGeom>
          </p:spPr>
          <p:txBody>
            <a:bodyPr wrap="none">
              <a:spAutoFit/>
            </a:bodyPr>
            <a:lstStyle/>
            <a:p>
              <a:r>
                <a:rPr lang="en-US" altLang="ko-KR" sz="2800" dirty="0"/>
                <a:t>Object size</a:t>
              </a:r>
              <a:endParaRPr lang="ko-KR" altLang="en-US" sz="2800" dirty="0"/>
            </a:p>
          </p:txBody>
        </p:sp>
        <p:sp>
          <p:nvSpPr>
            <p:cNvPr id="24" name="직사각형 23">
              <a:extLst>
                <a:ext uri="{FF2B5EF4-FFF2-40B4-BE49-F238E27FC236}">
                  <a16:creationId xmlns:a16="http://schemas.microsoft.com/office/drawing/2014/main" id="{F2EEFE23-71D3-4BF0-B85E-E75AA4C5845F}"/>
                </a:ext>
              </a:extLst>
            </p:cNvPr>
            <p:cNvSpPr/>
            <p:nvPr/>
          </p:nvSpPr>
          <p:spPr>
            <a:xfrm>
              <a:off x="939800" y="3120080"/>
              <a:ext cx="3080908" cy="523220"/>
            </a:xfrm>
            <a:prstGeom prst="rect">
              <a:avLst/>
            </a:prstGeom>
          </p:spPr>
          <p:txBody>
            <a:bodyPr wrap="none">
              <a:spAutoFit/>
            </a:bodyPr>
            <a:lstStyle/>
            <a:p>
              <a:r>
                <a:rPr lang="en-US" altLang="ko-KR" sz="2800" dirty="0"/>
                <a:t>Computer System</a:t>
              </a:r>
              <a:endParaRPr lang="ko-KR" altLang="en-US" sz="2800" dirty="0"/>
            </a:p>
          </p:txBody>
        </p:sp>
      </p:grpSp>
      <p:sp>
        <p:nvSpPr>
          <p:cNvPr id="25" name="직사각형 24">
            <a:extLst>
              <a:ext uri="{FF2B5EF4-FFF2-40B4-BE49-F238E27FC236}">
                <a16:creationId xmlns:a16="http://schemas.microsoft.com/office/drawing/2014/main" id="{987C4F24-873D-4AE4-92FB-6680707195D8}"/>
              </a:ext>
            </a:extLst>
          </p:cNvPr>
          <p:cNvSpPr/>
          <p:nvPr/>
        </p:nvSpPr>
        <p:spPr>
          <a:xfrm>
            <a:off x="10396704" y="-1717992"/>
            <a:ext cx="8667750" cy="523220"/>
          </a:xfrm>
          <a:prstGeom prst="rect">
            <a:avLst/>
          </a:prstGeom>
        </p:spPr>
        <p:txBody>
          <a:bodyPr>
            <a:spAutoFit/>
          </a:bodyPr>
          <a:lstStyle/>
          <a:p>
            <a:pPr algn="just">
              <a:spcAft>
                <a:spcPts val="0"/>
              </a:spcAft>
            </a:pPr>
            <a:r>
              <a:rPr lang="en-US" altLang="ko-KR" sz="2800" kern="700" dirty="0">
                <a:latin typeface="Times New Roman" panose="02020603050405020304" pitchFamily="18" charset="0"/>
                <a:ea typeface="MS Mincho" panose="02020609040205080304" pitchFamily="49" charset="-128"/>
              </a:rPr>
              <a:t> </a:t>
            </a:r>
            <a:endParaRPr lang="ko-KR" altLang="ko-KR" sz="2800" kern="7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194153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25C31D-058A-446D-BB80-A8797B2100E3}"/>
              </a:ext>
            </a:extLst>
          </p:cNvPr>
          <p:cNvSpPr>
            <a:spLocks noGrp="1"/>
          </p:cNvSpPr>
          <p:nvPr>
            <p:ph type="title"/>
          </p:nvPr>
        </p:nvSpPr>
        <p:spPr/>
        <p:txBody>
          <a:bodyPr/>
          <a:lstStyle/>
          <a:p>
            <a:r>
              <a:rPr lang="en-US" altLang="ko-KR" dirty="0" err="1"/>
              <a:t>Rgb</a:t>
            </a:r>
            <a:r>
              <a:rPr lang="en-US" altLang="ko-KR" dirty="0"/>
              <a:t>-D(Depth) </a:t>
            </a:r>
            <a:r>
              <a:rPr lang="en-US" altLang="ko-KR" dirty="0" err="1"/>
              <a:t>sourcE</a:t>
            </a:r>
            <a:endParaRPr lang="ko-KR" altLang="en-US" dirty="0"/>
          </a:p>
        </p:txBody>
      </p:sp>
      <p:sp>
        <p:nvSpPr>
          <p:cNvPr id="3" name="내용 개체 틀 2">
            <a:extLst>
              <a:ext uri="{FF2B5EF4-FFF2-40B4-BE49-F238E27FC236}">
                <a16:creationId xmlns:a16="http://schemas.microsoft.com/office/drawing/2014/main" id="{9FCEC330-391A-4ED2-A671-0394F2756F68}"/>
              </a:ext>
            </a:extLst>
          </p:cNvPr>
          <p:cNvSpPr>
            <a:spLocks noGrp="1"/>
          </p:cNvSpPr>
          <p:nvPr>
            <p:ph idx="1"/>
          </p:nvPr>
        </p:nvSpPr>
        <p:spPr/>
        <p:txBody>
          <a:bodyPr/>
          <a:lstStyle/>
          <a:p>
            <a:endParaRPr lang="ko-KR" altLang="en-US" dirty="0"/>
          </a:p>
        </p:txBody>
      </p:sp>
      <p:grpSp>
        <p:nvGrpSpPr>
          <p:cNvPr id="18" name="그룹 17">
            <a:extLst>
              <a:ext uri="{FF2B5EF4-FFF2-40B4-BE49-F238E27FC236}">
                <a16:creationId xmlns:a16="http://schemas.microsoft.com/office/drawing/2014/main" id="{949D4020-011B-4182-AE51-E2901DC06BF9}"/>
              </a:ext>
            </a:extLst>
          </p:cNvPr>
          <p:cNvGrpSpPr/>
          <p:nvPr/>
        </p:nvGrpSpPr>
        <p:grpSpPr>
          <a:xfrm>
            <a:off x="11542887" y="2220151"/>
            <a:ext cx="5464751" cy="4442184"/>
            <a:chOff x="12240829" y="2058057"/>
            <a:chExt cx="5464751" cy="4442184"/>
          </a:xfrm>
        </p:grpSpPr>
        <p:pic>
          <p:nvPicPr>
            <p:cNvPr id="5" name="그림 4">
              <a:extLst>
                <a:ext uri="{FF2B5EF4-FFF2-40B4-BE49-F238E27FC236}">
                  <a16:creationId xmlns:a16="http://schemas.microsoft.com/office/drawing/2014/main" id="{801E1AA5-D97B-47C4-BE5C-776BD49F6483}"/>
                </a:ext>
              </a:extLst>
            </p:cNvPr>
            <p:cNvPicPr>
              <a:picLocks noChangeAspect="1"/>
            </p:cNvPicPr>
            <p:nvPr/>
          </p:nvPicPr>
          <p:blipFill>
            <a:blip r:embed="rId3"/>
            <a:stretch>
              <a:fillRect/>
            </a:stretch>
          </p:blipFill>
          <p:spPr>
            <a:xfrm>
              <a:off x="12240829" y="2058057"/>
              <a:ext cx="4860926" cy="3785873"/>
            </a:xfrm>
            <a:prstGeom prst="rect">
              <a:avLst/>
            </a:prstGeom>
          </p:spPr>
        </p:pic>
        <p:sp>
          <p:nvSpPr>
            <p:cNvPr id="6" name="직사각형 5">
              <a:extLst>
                <a:ext uri="{FF2B5EF4-FFF2-40B4-BE49-F238E27FC236}">
                  <a16:creationId xmlns:a16="http://schemas.microsoft.com/office/drawing/2014/main" id="{6DAF7DDB-A63C-4D34-9616-6E656A99CA7B}"/>
                </a:ext>
              </a:extLst>
            </p:cNvPr>
            <p:cNvSpPr/>
            <p:nvPr/>
          </p:nvSpPr>
          <p:spPr>
            <a:xfrm>
              <a:off x="13918225" y="6038576"/>
              <a:ext cx="1879041" cy="461665"/>
            </a:xfrm>
            <a:prstGeom prst="rect">
              <a:avLst/>
            </a:prstGeom>
          </p:spPr>
          <p:txBody>
            <a:bodyPr wrap="none">
              <a:spAutoFit/>
            </a:bodyPr>
            <a:lstStyle/>
            <a:p>
              <a:r>
                <a:rPr lang="en-US" altLang="ko-KR" sz="2400" dirty="0"/>
                <a:t>Depth</a:t>
              </a:r>
              <a:r>
                <a:rPr lang="ko-KR" altLang="en-US" sz="2400" dirty="0"/>
                <a:t> </a:t>
              </a:r>
              <a:r>
                <a:rPr lang="en-US" altLang="ko-KR" sz="2400" dirty="0"/>
                <a:t>frame</a:t>
              </a:r>
              <a:endParaRPr lang="ko-KR" altLang="en-US" dirty="0"/>
            </a:p>
          </p:txBody>
        </p:sp>
        <mc:AlternateContent xmlns:mc="http://schemas.openxmlformats.org/markup-compatibility/2006" xmlns:a14="http://schemas.microsoft.com/office/drawing/2010/main">
          <mc:Choice Requires="a14">
            <p:sp>
              <p:nvSpPr>
                <p:cNvPr id="8" name="직사각형 7">
                  <a:extLst>
                    <a:ext uri="{FF2B5EF4-FFF2-40B4-BE49-F238E27FC236}">
                      <a16:creationId xmlns:a16="http://schemas.microsoft.com/office/drawing/2014/main" id="{B7FF3166-9972-4D7B-8AD1-4CF3068ED81B}"/>
                    </a:ext>
                  </a:extLst>
                </p:cNvPr>
                <p:cNvSpPr/>
                <p:nvPr/>
              </p:nvSpPr>
              <p:spPr>
                <a:xfrm>
                  <a:off x="15083900" y="4708947"/>
                  <a:ext cx="2621680" cy="486287"/>
                </a:xfrm>
                <a:prstGeom prst="rect">
                  <a:avLst/>
                </a:prstGeom>
              </p:spPr>
              <p:txBody>
                <a:bodyPr wrap="none">
                  <a:spAutoFit/>
                </a:bodyPr>
                <a:lstStyle/>
                <a:p>
                  <a14:m>
                    <m:oMath xmlns:m="http://schemas.openxmlformats.org/officeDocument/2006/math">
                      <m:acc>
                        <m:accPr>
                          <m:chr m:val="̂"/>
                          <m:ctrlPr>
                            <a:rPr lang="en-US" altLang="ko-KR" sz="2400" i="1">
                              <a:latin typeface="Cambria Math" panose="02040503050406030204" pitchFamily="18" charset="0"/>
                            </a:rPr>
                          </m:ctrlPr>
                        </m:accPr>
                        <m:e>
                          <m:r>
                            <a:rPr lang="en-US" altLang="ko-KR" sz="2400" i="1">
                              <a:latin typeface="Cambria Math" panose="02040503050406030204" pitchFamily="18" charset="0"/>
                            </a:rPr>
                            <m:t>𝑧</m:t>
                          </m:r>
                        </m:e>
                      </m:acc>
                    </m:oMath>
                  </a14:m>
                  <a:r>
                    <a:rPr lang="en-US" altLang="ko-KR" dirty="0"/>
                    <a:t>: distance value</a:t>
                  </a:r>
                  <a:endParaRPr lang="ko-KR" altLang="en-US" dirty="0"/>
                </a:p>
              </p:txBody>
            </p:sp>
          </mc:Choice>
          <mc:Fallback xmlns="">
            <p:sp>
              <p:nvSpPr>
                <p:cNvPr id="8" name="직사각형 7">
                  <a:extLst>
                    <a:ext uri="{FF2B5EF4-FFF2-40B4-BE49-F238E27FC236}">
                      <a16:creationId xmlns:a16="http://schemas.microsoft.com/office/drawing/2014/main" id="{B7FF3166-9972-4D7B-8AD1-4CF3068ED81B}"/>
                    </a:ext>
                  </a:extLst>
                </p:cNvPr>
                <p:cNvSpPr>
                  <a:spLocks noRot="1" noChangeAspect="1" noMove="1" noResize="1" noEditPoints="1" noAdjustHandles="1" noChangeArrowheads="1" noChangeShapeType="1" noTextEdit="1"/>
                </p:cNvSpPr>
                <p:nvPr/>
              </p:nvSpPr>
              <p:spPr>
                <a:xfrm>
                  <a:off x="15083900" y="4708947"/>
                  <a:ext cx="2621680" cy="486287"/>
                </a:xfrm>
                <a:prstGeom prst="rect">
                  <a:avLst/>
                </a:prstGeom>
                <a:blipFill>
                  <a:blip r:embed="rId4"/>
                  <a:stretch>
                    <a:fillRect t="-11250" r="-2093" b="-30000"/>
                  </a:stretch>
                </a:blipFill>
              </p:spPr>
              <p:txBody>
                <a:bodyPr/>
                <a:lstStyle/>
                <a:p>
                  <a:r>
                    <a:rPr lang="ko-KR" altLang="en-US">
                      <a:noFill/>
                    </a:rPr>
                    <a:t> </a:t>
                  </a:r>
                </a:p>
              </p:txBody>
            </p:sp>
          </mc:Fallback>
        </mc:AlternateContent>
      </p:grpSp>
      <p:grpSp>
        <p:nvGrpSpPr>
          <p:cNvPr id="9" name="그룹 8">
            <a:extLst>
              <a:ext uri="{FF2B5EF4-FFF2-40B4-BE49-F238E27FC236}">
                <a16:creationId xmlns:a16="http://schemas.microsoft.com/office/drawing/2014/main" id="{9918F3EC-66CF-4945-B59B-C0B1DCA40E80}"/>
              </a:ext>
            </a:extLst>
          </p:cNvPr>
          <p:cNvGrpSpPr/>
          <p:nvPr/>
        </p:nvGrpSpPr>
        <p:grpSpPr>
          <a:xfrm>
            <a:off x="557177" y="2608980"/>
            <a:ext cx="11692802" cy="3863047"/>
            <a:chOff x="6233694" y="-5944195"/>
            <a:chExt cx="11692802" cy="3863047"/>
          </a:xfrm>
        </p:grpSpPr>
        <p:grpSp>
          <p:nvGrpSpPr>
            <p:cNvPr id="10" name="그룹 9">
              <a:extLst>
                <a:ext uri="{FF2B5EF4-FFF2-40B4-BE49-F238E27FC236}">
                  <a16:creationId xmlns:a16="http://schemas.microsoft.com/office/drawing/2014/main" id="{A855E3D4-8948-4207-895E-4A361BEF9471}"/>
                </a:ext>
              </a:extLst>
            </p:cNvPr>
            <p:cNvGrpSpPr/>
            <p:nvPr/>
          </p:nvGrpSpPr>
          <p:grpSpPr>
            <a:xfrm>
              <a:off x="6233694" y="-5944195"/>
              <a:ext cx="10499796" cy="3850727"/>
              <a:chOff x="6233694" y="-5944195"/>
              <a:chExt cx="10499796" cy="3850727"/>
            </a:xfrm>
          </p:grpSpPr>
          <p:pic>
            <p:nvPicPr>
              <p:cNvPr id="13" name="그림 12">
                <a:extLst>
                  <a:ext uri="{FF2B5EF4-FFF2-40B4-BE49-F238E27FC236}">
                    <a16:creationId xmlns:a16="http://schemas.microsoft.com/office/drawing/2014/main" id="{5CBC7971-3C6D-403E-837B-6FAE636977BF}"/>
                  </a:ext>
                </a:extLst>
              </p:cNvPr>
              <p:cNvPicPr>
                <a:picLocks noChangeAspect="1"/>
              </p:cNvPicPr>
              <p:nvPr/>
            </p:nvPicPr>
            <p:blipFill rotWithShape="1">
              <a:blip r:embed="rId5">
                <a:extLst>
                  <a:ext uri="{28A0092B-C50C-407E-A947-70E740481C1C}">
                    <a14:useLocalDpi xmlns:a14="http://schemas.microsoft.com/office/drawing/2010/main" val="0"/>
                  </a:ext>
                </a:extLst>
              </a:blip>
              <a:srcRect l="5684" t="8372"/>
              <a:stretch/>
            </p:blipFill>
            <p:spPr>
              <a:xfrm>
                <a:off x="12268200" y="-5944195"/>
                <a:ext cx="4465290" cy="3849515"/>
              </a:xfrm>
              <a:prstGeom prst="rect">
                <a:avLst/>
              </a:prstGeom>
            </p:spPr>
          </p:pic>
          <p:pic>
            <p:nvPicPr>
              <p:cNvPr id="14" name="그림 13">
                <a:extLst>
                  <a:ext uri="{FF2B5EF4-FFF2-40B4-BE49-F238E27FC236}">
                    <a16:creationId xmlns:a16="http://schemas.microsoft.com/office/drawing/2014/main" id="{5F214022-40A9-4D15-AEF2-AF602561F5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174" t="5847" r="5504"/>
              <a:stretch/>
            </p:blipFill>
            <p:spPr>
              <a:xfrm>
                <a:off x="6233694" y="-5944195"/>
                <a:ext cx="5658360" cy="3850727"/>
              </a:xfrm>
              <a:prstGeom prst="rect">
                <a:avLst/>
              </a:prstGeom>
            </p:spPr>
          </p:pic>
          <p:cxnSp>
            <p:nvCxnSpPr>
              <p:cNvPr id="15" name="직선 화살표 연결선 14">
                <a:extLst>
                  <a:ext uri="{FF2B5EF4-FFF2-40B4-BE49-F238E27FC236}">
                    <a16:creationId xmlns:a16="http://schemas.microsoft.com/office/drawing/2014/main" id="{17648FAB-7601-4A20-9587-C17C3ABE12A9}"/>
                  </a:ext>
                </a:extLst>
              </p:cNvPr>
              <p:cNvCxnSpPr>
                <a:cxnSpLocks/>
              </p:cNvCxnSpPr>
              <p:nvPr/>
            </p:nvCxnSpPr>
            <p:spPr>
              <a:xfrm>
                <a:off x="10193973" y="-5638793"/>
                <a:ext cx="45402" cy="1562093"/>
              </a:xfrm>
              <a:prstGeom prst="straightConnector1">
                <a:avLst/>
              </a:prstGeom>
              <a:ln w="762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BAC6A90F-EFFD-455E-B5B9-F0266F837FA6}"/>
                  </a:ext>
                </a:extLst>
              </p:cNvPr>
              <p:cNvCxnSpPr>
                <a:cxnSpLocks/>
              </p:cNvCxnSpPr>
              <p:nvPr/>
            </p:nvCxnSpPr>
            <p:spPr>
              <a:xfrm>
                <a:off x="15227051" y="-5434507"/>
                <a:ext cx="39762" cy="1268044"/>
              </a:xfrm>
              <a:prstGeom prst="straightConnector1">
                <a:avLst/>
              </a:prstGeom>
              <a:ln w="762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직사각형 16">
                <a:extLst>
                  <a:ext uri="{FF2B5EF4-FFF2-40B4-BE49-F238E27FC236}">
                    <a16:creationId xmlns:a16="http://schemas.microsoft.com/office/drawing/2014/main" id="{AE4CAC2A-8B47-4DF8-A31F-3492B5F9DED2}"/>
                  </a:ext>
                </a:extLst>
              </p:cNvPr>
              <p:cNvSpPr/>
              <p:nvPr/>
            </p:nvSpPr>
            <p:spPr>
              <a:xfrm>
                <a:off x="14608537" y="-5581531"/>
                <a:ext cx="916623" cy="1562093"/>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직사각형 10">
              <a:extLst>
                <a:ext uri="{FF2B5EF4-FFF2-40B4-BE49-F238E27FC236}">
                  <a16:creationId xmlns:a16="http://schemas.microsoft.com/office/drawing/2014/main" id="{C3ADF3D6-C75B-4AC6-ACC8-4E0F13279B20}"/>
                </a:ext>
              </a:extLst>
            </p:cNvPr>
            <p:cNvSpPr/>
            <p:nvPr/>
          </p:nvSpPr>
          <p:spPr>
            <a:xfrm>
              <a:off x="6233694" y="-2617900"/>
              <a:ext cx="595989" cy="523220"/>
            </a:xfrm>
            <a:prstGeom prst="rect">
              <a:avLst/>
            </a:prstGeom>
          </p:spPr>
          <p:txBody>
            <a:bodyPr wrap="square">
              <a:spAutoFit/>
            </a:bodyPr>
            <a:lstStyle/>
            <a:p>
              <a:r>
                <a:rPr lang="en-US" altLang="ko-KR" sz="2800" b="1" dirty="0"/>
                <a:t>(a)</a:t>
              </a:r>
              <a:endParaRPr lang="ko-KR" altLang="en-US" sz="2800" dirty="0"/>
            </a:p>
          </p:txBody>
        </p:sp>
        <p:sp>
          <p:nvSpPr>
            <p:cNvPr id="12" name="직사각형 11">
              <a:extLst>
                <a:ext uri="{FF2B5EF4-FFF2-40B4-BE49-F238E27FC236}">
                  <a16:creationId xmlns:a16="http://schemas.microsoft.com/office/drawing/2014/main" id="{0DFBA8BD-B88F-4464-9646-A56268B7CA52}"/>
                </a:ext>
              </a:extLst>
            </p:cNvPr>
            <p:cNvSpPr/>
            <p:nvPr/>
          </p:nvSpPr>
          <p:spPr>
            <a:xfrm>
              <a:off x="12253512" y="-2604368"/>
              <a:ext cx="595989" cy="523220"/>
            </a:xfrm>
            <a:prstGeom prst="rect">
              <a:avLst/>
            </a:prstGeom>
          </p:spPr>
          <p:txBody>
            <a:bodyPr wrap="square">
              <a:spAutoFit/>
            </a:bodyPr>
            <a:lstStyle/>
            <a:p>
              <a:r>
                <a:rPr lang="en-US" altLang="ko-KR" sz="2800" b="1" dirty="0"/>
                <a:t>(b)</a:t>
              </a:r>
              <a:endParaRPr lang="ko-KR" altLang="en-US" sz="2800" dirty="0"/>
            </a:p>
          </p:txBody>
        </p:sp>
        <p:sp>
          <p:nvSpPr>
            <p:cNvPr id="20" name="직사각형 19">
              <a:extLst>
                <a:ext uri="{FF2B5EF4-FFF2-40B4-BE49-F238E27FC236}">
                  <a16:creationId xmlns:a16="http://schemas.microsoft.com/office/drawing/2014/main" id="{96EAD9BC-F86F-45B1-AEA7-4F055FE7C672}"/>
                </a:ext>
              </a:extLst>
            </p:cNvPr>
            <p:cNvSpPr/>
            <p:nvPr/>
          </p:nvSpPr>
          <p:spPr>
            <a:xfrm>
              <a:off x="17330507" y="-2604368"/>
              <a:ext cx="595989" cy="523220"/>
            </a:xfrm>
            <a:prstGeom prst="rect">
              <a:avLst/>
            </a:prstGeom>
          </p:spPr>
          <p:txBody>
            <a:bodyPr wrap="square">
              <a:spAutoFit/>
            </a:bodyPr>
            <a:lstStyle/>
            <a:p>
              <a:r>
                <a:rPr lang="en-US" altLang="ko-KR" sz="2800" b="1" dirty="0"/>
                <a:t>(c)</a:t>
              </a:r>
              <a:endParaRPr lang="ko-KR" altLang="en-US" sz="2800" dirty="0"/>
            </a:p>
          </p:txBody>
        </p:sp>
      </p:grpSp>
      <p:sp>
        <p:nvSpPr>
          <p:cNvPr id="21" name="직사각형 20">
            <a:extLst>
              <a:ext uri="{FF2B5EF4-FFF2-40B4-BE49-F238E27FC236}">
                <a16:creationId xmlns:a16="http://schemas.microsoft.com/office/drawing/2014/main" id="{9B1A0F54-66D7-4E07-A16A-7057DB7F42D8}"/>
              </a:ext>
            </a:extLst>
          </p:cNvPr>
          <p:cNvSpPr/>
          <p:nvPr/>
        </p:nvSpPr>
        <p:spPr>
          <a:xfrm>
            <a:off x="2083012" y="2728500"/>
            <a:ext cx="1534394" cy="486287"/>
          </a:xfrm>
          <a:prstGeom prst="rect">
            <a:avLst/>
          </a:prstGeom>
        </p:spPr>
        <p:txBody>
          <a:bodyPr wrap="none">
            <a:spAutoFit/>
          </a:bodyPr>
          <a:lstStyle/>
          <a:p>
            <a:r>
              <a:rPr lang="en-US" altLang="ko-KR" dirty="0"/>
              <a:t>Floor(far)</a:t>
            </a:r>
            <a:endParaRPr lang="ko-KR" altLang="en-US" dirty="0"/>
          </a:p>
        </p:txBody>
      </p:sp>
      <p:sp>
        <p:nvSpPr>
          <p:cNvPr id="22" name="직사각형 21">
            <a:extLst>
              <a:ext uri="{FF2B5EF4-FFF2-40B4-BE49-F238E27FC236}">
                <a16:creationId xmlns:a16="http://schemas.microsoft.com/office/drawing/2014/main" id="{3477B5EA-B30B-442C-957A-36FA05082935}"/>
              </a:ext>
            </a:extLst>
          </p:cNvPr>
          <p:cNvSpPr/>
          <p:nvPr/>
        </p:nvSpPr>
        <p:spPr>
          <a:xfrm>
            <a:off x="1923293" y="3626800"/>
            <a:ext cx="1845826" cy="486287"/>
          </a:xfrm>
          <a:prstGeom prst="rect">
            <a:avLst/>
          </a:prstGeom>
        </p:spPr>
        <p:txBody>
          <a:bodyPr wrap="none">
            <a:spAutoFit/>
          </a:bodyPr>
          <a:lstStyle/>
          <a:p>
            <a:r>
              <a:rPr lang="en-US" altLang="ko-KR" dirty="0"/>
              <a:t>Table(near)</a:t>
            </a:r>
            <a:endParaRPr lang="ko-KR" altLang="en-US" dirty="0"/>
          </a:p>
        </p:txBody>
      </p:sp>
      <p:sp>
        <p:nvSpPr>
          <p:cNvPr id="23" name="직사각형 22">
            <a:extLst>
              <a:ext uri="{FF2B5EF4-FFF2-40B4-BE49-F238E27FC236}">
                <a16:creationId xmlns:a16="http://schemas.microsoft.com/office/drawing/2014/main" id="{AB8FEAB0-B2F7-4A42-BC12-EB103EBABDBF}"/>
              </a:ext>
            </a:extLst>
          </p:cNvPr>
          <p:cNvSpPr/>
          <p:nvPr/>
        </p:nvSpPr>
        <p:spPr>
          <a:xfrm>
            <a:off x="3817071" y="4027665"/>
            <a:ext cx="713657" cy="486287"/>
          </a:xfrm>
          <a:prstGeom prst="rect">
            <a:avLst/>
          </a:prstGeom>
        </p:spPr>
        <p:txBody>
          <a:bodyPr wrap="none">
            <a:spAutoFit/>
          </a:bodyPr>
          <a:lstStyle/>
          <a:p>
            <a:r>
              <a:rPr lang="en-US" altLang="ko-KR" dirty="0"/>
              <a:t>box</a:t>
            </a:r>
            <a:endParaRPr lang="ko-KR" altLang="en-US" dirty="0"/>
          </a:p>
        </p:txBody>
      </p:sp>
      <p:sp>
        <p:nvSpPr>
          <p:cNvPr id="37" name="직사각형 36">
            <a:extLst>
              <a:ext uri="{FF2B5EF4-FFF2-40B4-BE49-F238E27FC236}">
                <a16:creationId xmlns:a16="http://schemas.microsoft.com/office/drawing/2014/main" id="{FE221727-ECD6-4D5B-AA8D-C0B1D70CF50E}"/>
              </a:ext>
            </a:extLst>
          </p:cNvPr>
          <p:cNvSpPr/>
          <p:nvPr/>
        </p:nvSpPr>
        <p:spPr>
          <a:xfrm>
            <a:off x="7067353" y="2728500"/>
            <a:ext cx="1534394" cy="486287"/>
          </a:xfrm>
          <a:prstGeom prst="rect">
            <a:avLst/>
          </a:prstGeom>
        </p:spPr>
        <p:txBody>
          <a:bodyPr wrap="none">
            <a:spAutoFit/>
          </a:bodyPr>
          <a:lstStyle/>
          <a:p>
            <a:r>
              <a:rPr lang="en-US" altLang="ko-KR" dirty="0"/>
              <a:t>Floor(far)</a:t>
            </a:r>
            <a:endParaRPr lang="ko-KR" altLang="en-US" dirty="0"/>
          </a:p>
        </p:txBody>
      </p:sp>
      <p:sp>
        <p:nvSpPr>
          <p:cNvPr id="38" name="직사각형 37">
            <a:extLst>
              <a:ext uri="{FF2B5EF4-FFF2-40B4-BE49-F238E27FC236}">
                <a16:creationId xmlns:a16="http://schemas.microsoft.com/office/drawing/2014/main" id="{46D63EE8-772B-4DEA-8A24-14889681D948}"/>
              </a:ext>
            </a:extLst>
          </p:cNvPr>
          <p:cNvSpPr/>
          <p:nvPr/>
        </p:nvSpPr>
        <p:spPr>
          <a:xfrm>
            <a:off x="7067353" y="3626800"/>
            <a:ext cx="1845826" cy="486287"/>
          </a:xfrm>
          <a:prstGeom prst="rect">
            <a:avLst/>
          </a:prstGeom>
        </p:spPr>
        <p:txBody>
          <a:bodyPr wrap="none">
            <a:spAutoFit/>
          </a:bodyPr>
          <a:lstStyle/>
          <a:p>
            <a:r>
              <a:rPr lang="en-US" altLang="ko-KR" dirty="0"/>
              <a:t>Table(near)</a:t>
            </a:r>
            <a:endParaRPr lang="ko-KR" altLang="en-US" dirty="0"/>
          </a:p>
        </p:txBody>
      </p:sp>
      <p:sp>
        <p:nvSpPr>
          <p:cNvPr id="39" name="직사각형 38">
            <a:extLst>
              <a:ext uri="{FF2B5EF4-FFF2-40B4-BE49-F238E27FC236}">
                <a16:creationId xmlns:a16="http://schemas.microsoft.com/office/drawing/2014/main" id="{D6E10F7E-424B-4998-A6A4-DF8133EC741F}"/>
              </a:ext>
            </a:extLst>
          </p:cNvPr>
          <p:cNvSpPr/>
          <p:nvPr/>
        </p:nvSpPr>
        <p:spPr>
          <a:xfrm>
            <a:off x="9013149" y="4027665"/>
            <a:ext cx="713657" cy="486287"/>
          </a:xfrm>
          <a:prstGeom prst="rect">
            <a:avLst/>
          </a:prstGeom>
        </p:spPr>
        <p:txBody>
          <a:bodyPr wrap="none">
            <a:spAutoFit/>
          </a:bodyPr>
          <a:lstStyle/>
          <a:p>
            <a:r>
              <a:rPr lang="en-US" altLang="ko-KR" dirty="0"/>
              <a:t>box</a:t>
            </a:r>
            <a:endParaRPr lang="ko-KR" altLang="en-US" dirty="0"/>
          </a:p>
        </p:txBody>
      </p:sp>
    </p:spTree>
    <p:extLst>
      <p:ext uri="{BB962C8B-B14F-4D97-AF65-F5344CB8AC3E}">
        <p14:creationId xmlns:p14="http://schemas.microsoft.com/office/powerpoint/2010/main" val="87008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2" name="내용 개체 틀 2">
                <a:extLst>
                  <a:ext uri="{FF2B5EF4-FFF2-40B4-BE49-F238E27FC236}">
                    <a16:creationId xmlns:a16="http://schemas.microsoft.com/office/drawing/2014/main" id="{BFBFF3D3-1FC1-40A3-A8E5-D617B87DD041}"/>
                  </a:ext>
                </a:extLst>
              </p:cNvPr>
              <p:cNvSpPr>
                <a:spLocks noGrp="1"/>
              </p:cNvSpPr>
              <p:nvPr>
                <p:ph idx="1"/>
              </p:nvPr>
            </p:nvSpPr>
            <p:spPr>
              <a:xfrm>
                <a:off x="835825" y="1194364"/>
                <a:ext cx="15699575" cy="6696000"/>
              </a:xfrm>
            </p:spPr>
            <p:txBody>
              <a:bodyPr>
                <a:normAutofit fontScale="92500" lnSpcReduction="20000"/>
              </a:bodyPr>
              <a:lstStyle/>
              <a:p>
                <a:r>
                  <a:rPr lang="en-US" altLang="ko-KR" dirty="0"/>
                  <a:t>Region-of-Interest </a:t>
                </a:r>
                <a:r>
                  <a:rPr lang="en-US" altLang="ko-KR" sz="4400" dirty="0"/>
                  <a:t>(ROI)</a:t>
                </a:r>
                <a:endParaRPr lang="en-US" altLang="ko-KR" dirty="0"/>
              </a:p>
              <a:p>
                <a:pPr lvl="1"/>
                <a:r>
                  <a:rPr lang="en-US" altLang="ko-KR" sz="3900" dirty="0"/>
                  <a:t>contains the interesting points of the depth frame </a:t>
                </a:r>
              </a:p>
              <a:p>
                <a:pPr lvl="1"/>
                <a:r>
                  <a:rPr lang="en-US" altLang="ko-KR" sz="3900" dirty="0"/>
                  <a:t>in this paper: a central line that crosses the depth frame</a:t>
                </a:r>
              </a:p>
              <a:p>
                <a:pPr lvl="1"/>
                <a:r>
                  <a:rPr lang="en-US" altLang="ko-KR" sz="3900" dirty="0"/>
                  <a:t>point</a:t>
                </a:r>
                <a:r>
                  <a:rPr lang="en-US" altLang="ko-KR" sz="3900" kern="700" dirty="0">
                    <a:latin typeface="Times New Roman" panose="02020603050405020304" pitchFamily="18" charset="0"/>
                    <a:ea typeface="맑은 고딕" panose="020B0503020000020004" pitchFamily="50" charset="-127"/>
                  </a:rPr>
                  <a:t> </a:t>
                </a:r>
                <a14:m>
                  <m:oMath xmlns:m="http://schemas.openxmlformats.org/officeDocument/2006/math">
                    <m:r>
                      <a:rPr lang="en-US" altLang="ko-KR" sz="3900" i="1" kern="700">
                        <a:latin typeface="Cambria Math" panose="02040503050406030204" pitchFamily="18" charset="0"/>
                        <a:ea typeface="맑은 고딕" panose="020B0503020000020004" pitchFamily="50" charset="-127"/>
                      </a:rPr>
                      <m:t>𝑝</m:t>
                    </m:r>
                    <m:d>
                      <m:dPr>
                        <m:ctrlPr>
                          <a:rPr lang="ko-KR" altLang="ko-KR" sz="3900" i="1" kern="700">
                            <a:latin typeface="Cambria Math" panose="02040503050406030204" pitchFamily="18" charset="0"/>
                            <a:ea typeface="Cambria Math" panose="02040503050406030204" pitchFamily="18" charset="0"/>
                          </a:rPr>
                        </m:ctrlPr>
                      </m:dPr>
                      <m:e>
                        <m:r>
                          <a:rPr lang="en-US" altLang="ko-KR" sz="3900" i="1" kern="700">
                            <a:latin typeface="Cambria Math" panose="02040503050406030204" pitchFamily="18" charset="0"/>
                            <a:ea typeface="맑은 고딕" panose="020B0503020000020004" pitchFamily="50" charset="-127"/>
                          </a:rPr>
                          <m:t>𝑢</m:t>
                        </m:r>
                        <m:r>
                          <a:rPr lang="en-US" altLang="ko-KR" sz="3900" i="1" kern="700">
                            <a:latin typeface="Cambria Math" panose="02040503050406030204" pitchFamily="18" charset="0"/>
                            <a:ea typeface="맑은 고딕" panose="020B0503020000020004" pitchFamily="50" charset="-127"/>
                          </a:rPr>
                          <m:t>,</m:t>
                        </m:r>
                        <m:r>
                          <a:rPr lang="en-US" altLang="ko-KR" sz="3900" i="1" kern="700">
                            <a:latin typeface="Cambria Math" panose="02040503050406030204" pitchFamily="18" charset="0"/>
                            <a:ea typeface="맑은 고딕" panose="020B0503020000020004" pitchFamily="50" charset="-127"/>
                          </a:rPr>
                          <m:t>𝑣</m:t>
                        </m:r>
                      </m:e>
                    </m:d>
                    <m:r>
                      <a:rPr lang="en-US" altLang="ko-KR" sz="3900" i="1" kern="700">
                        <a:latin typeface="Cambria Math" panose="02040503050406030204" pitchFamily="18" charset="0"/>
                        <a:ea typeface="맑은 고딕" panose="020B0503020000020004" pitchFamily="50" charset="-127"/>
                      </a:rPr>
                      <m:t>∈</m:t>
                    </m:r>
                    <m:r>
                      <a:rPr lang="en-US" altLang="ko-KR" sz="3900" i="1" kern="700">
                        <a:latin typeface="Cambria Math" panose="02040503050406030204" pitchFamily="18" charset="0"/>
                        <a:ea typeface="맑은 고딕" panose="020B0503020000020004" pitchFamily="50" charset="-127"/>
                      </a:rPr>
                      <m:t>𝑅𝑂𝐼</m:t>
                    </m:r>
                  </m:oMath>
                </a14:m>
                <a:endParaRPr lang="en-US" altLang="ko-KR" sz="3900" i="1" dirty="0"/>
              </a:p>
              <a:p>
                <a:pPr lvl="1"/>
                <a:endParaRPr lang="en-US" altLang="ko-KR" sz="4300" i="1" dirty="0"/>
              </a:p>
              <a:p>
                <a:r>
                  <a:rPr lang="en-US" altLang="ko-KR" dirty="0"/>
                  <a:t>State function </a:t>
                </a:r>
                <a14:m>
                  <m:oMath xmlns:m="http://schemas.openxmlformats.org/officeDocument/2006/math">
                    <m:r>
                      <a:rPr lang="en-US" altLang="ko-KR" i="1" dirty="0">
                        <a:latin typeface="Cambria Math" panose="02040503050406030204" pitchFamily="18" charset="0"/>
                      </a:rPr>
                      <m:t>𝑠</m:t>
                    </m:r>
                  </m:oMath>
                </a14:m>
                <a:endParaRPr lang="en-US" altLang="ko-KR" dirty="0"/>
              </a:p>
              <a:p>
                <a:pPr lvl="1"/>
                <a14:m>
                  <m:oMath xmlns:m="http://schemas.openxmlformats.org/officeDocument/2006/math">
                    <m:sSub>
                      <m:sSubPr>
                        <m:ctrlPr>
                          <a:rPr lang="ko-KR" altLang="en-US" sz="3900" i="1">
                            <a:latin typeface="Cambria Math" panose="02040503050406030204" pitchFamily="18" charset="0"/>
                          </a:rPr>
                        </m:ctrlPr>
                      </m:sSubPr>
                      <m:e>
                        <m:r>
                          <m:rPr>
                            <m:sty m:val="p"/>
                          </m:rPr>
                          <a:rPr lang="ko-KR" altLang="en-US" sz="3900">
                            <a:latin typeface="Cambria Math" panose="02040503050406030204" pitchFamily="18" charset="0"/>
                          </a:rPr>
                          <m:t>s</m:t>
                        </m:r>
                      </m:e>
                      <m:sub>
                        <m:r>
                          <m:rPr>
                            <m:sty m:val="p"/>
                          </m:rPr>
                          <a:rPr lang="ko-KR" altLang="en-US" sz="3900">
                            <a:latin typeface="Cambria Math" panose="02040503050406030204" pitchFamily="18" charset="0"/>
                          </a:rPr>
                          <m:t>t</m:t>
                        </m:r>
                      </m:sub>
                    </m:sSub>
                    <m:d>
                      <m:dPr>
                        <m:ctrlPr>
                          <a:rPr lang="ko-KR" altLang="en-US" sz="3900" i="1">
                            <a:latin typeface="Cambria Math" panose="02040503050406030204" pitchFamily="18" charset="0"/>
                          </a:rPr>
                        </m:ctrlPr>
                      </m:dPr>
                      <m:e>
                        <m:r>
                          <a:rPr lang="ko-KR" altLang="en-US" sz="3900" i="1">
                            <a:latin typeface="Cambria Math" panose="02040503050406030204" pitchFamily="18" charset="0"/>
                          </a:rPr>
                          <m:t>𝑢</m:t>
                        </m:r>
                        <m:r>
                          <a:rPr lang="ko-KR" altLang="en-US" sz="3900">
                            <a:latin typeface="Cambria Math" panose="02040503050406030204" pitchFamily="18" charset="0"/>
                          </a:rPr>
                          <m:t>,</m:t>
                        </m:r>
                        <m:r>
                          <a:rPr lang="ko-KR" altLang="en-US" sz="3900" i="1">
                            <a:latin typeface="Cambria Math" panose="02040503050406030204" pitchFamily="18" charset="0"/>
                          </a:rPr>
                          <m:t>𝑣</m:t>
                        </m:r>
                      </m:e>
                    </m:d>
                    <m:r>
                      <a:rPr lang="ko-KR" altLang="en-US" sz="3900">
                        <a:latin typeface="Cambria Math" panose="02040503050406030204" pitchFamily="18" charset="0"/>
                      </a:rPr>
                      <m:t>=</m:t>
                    </m:r>
                    <m:d>
                      <m:dPr>
                        <m:begChr m:val="{"/>
                        <m:endChr m:val=""/>
                        <m:ctrlPr>
                          <a:rPr lang="ko-KR" altLang="en-US" sz="3900" i="1">
                            <a:latin typeface="Cambria Math" panose="02040503050406030204" pitchFamily="18" charset="0"/>
                          </a:rPr>
                        </m:ctrlPr>
                      </m:dPr>
                      <m:e>
                        <m:eqArr>
                          <m:eqArrPr>
                            <m:ctrlPr>
                              <a:rPr lang="ko-KR" altLang="en-US" sz="3900" i="1">
                                <a:latin typeface="Cambria Math" panose="02040503050406030204" pitchFamily="18" charset="0"/>
                              </a:rPr>
                            </m:ctrlPr>
                          </m:eqArrPr>
                          <m:e>
                            <m:r>
                              <a:rPr lang="ko-KR" altLang="en-US" sz="3900">
                                <a:latin typeface="Cambria Math" panose="02040503050406030204" pitchFamily="18" charset="0"/>
                              </a:rPr>
                              <m:t>&amp;1</m:t>
                            </m:r>
                            <m:d>
                              <m:dPr>
                                <m:ctrlPr>
                                  <a:rPr lang="ko-KR" altLang="en-US" sz="3900" i="1">
                                    <a:latin typeface="Cambria Math" panose="02040503050406030204" pitchFamily="18" charset="0"/>
                                  </a:rPr>
                                </m:ctrlPr>
                              </m:dPr>
                              <m:e>
                                <m:r>
                                  <a:rPr lang="ko-KR" altLang="en-US" sz="3900" i="1">
                                    <a:latin typeface="Cambria Math" panose="02040503050406030204" pitchFamily="18" charset="0"/>
                                  </a:rPr>
                                  <m:t>𝑒𝑥𝑐𝑖𝑡𝑒𝑑</m:t>
                                </m:r>
                              </m:e>
                            </m:d>
                            <m:r>
                              <a:rPr lang="ko-KR" altLang="en-US" sz="3900">
                                <a:latin typeface="Cambria Math" panose="02040503050406030204" pitchFamily="18" charset="0"/>
                              </a:rPr>
                              <m:t>,  </m:t>
                            </m:r>
                            <m:r>
                              <a:rPr lang="ko-KR" altLang="en-US" sz="3900" i="1">
                                <a:latin typeface="Cambria Math" panose="02040503050406030204" pitchFamily="18" charset="0"/>
                              </a:rPr>
                              <m:t>𝑖𝑓</m:t>
                            </m:r>
                            <m:r>
                              <a:rPr lang="ko-KR" altLang="en-US" sz="3900">
                                <a:latin typeface="Cambria Math" panose="02040503050406030204" pitchFamily="18" charset="0"/>
                              </a:rPr>
                              <m:t> </m:t>
                            </m:r>
                            <m:r>
                              <a:rPr lang="ko-KR" altLang="en-US" sz="3900" i="1">
                                <a:latin typeface="Cambria Math" panose="02040503050406030204" pitchFamily="18" charset="0"/>
                              </a:rPr>
                              <m:t>𝑑</m:t>
                            </m:r>
                            <m:d>
                              <m:dPr>
                                <m:ctrlPr>
                                  <a:rPr lang="ko-KR" altLang="en-US" sz="3900" i="1">
                                    <a:latin typeface="Cambria Math" panose="02040503050406030204" pitchFamily="18" charset="0"/>
                                  </a:rPr>
                                </m:ctrlPr>
                              </m:dPr>
                              <m:e>
                                <m:sSub>
                                  <m:sSubPr>
                                    <m:ctrlPr>
                                      <a:rPr lang="ko-KR" altLang="en-US" sz="3900" i="1">
                                        <a:latin typeface="Cambria Math" panose="02040503050406030204" pitchFamily="18" charset="0"/>
                                      </a:rPr>
                                    </m:ctrlPr>
                                  </m:sSubPr>
                                  <m:e>
                                    <m:r>
                                      <a:rPr lang="ko-KR" altLang="en-US" sz="3900" i="1">
                                        <a:latin typeface="Cambria Math" panose="02040503050406030204" pitchFamily="18" charset="0"/>
                                      </a:rPr>
                                      <m:t>𝑝</m:t>
                                    </m:r>
                                  </m:e>
                                  <m:sub>
                                    <m:r>
                                      <a:rPr lang="ko-KR" altLang="en-US" sz="3900" i="1">
                                        <a:latin typeface="Cambria Math" panose="02040503050406030204" pitchFamily="18" charset="0"/>
                                      </a:rPr>
                                      <m:t>𝑡</m:t>
                                    </m:r>
                                    <m:r>
                                      <a:rPr lang="ko-KR" altLang="en-US" sz="3900">
                                        <a:latin typeface="Cambria Math" panose="02040503050406030204" pitchFamily="18" charset="0"/>
                                      </a:rPr>
                                      <m:t>−1</m:t>
                                    </m:r>
                                  </m:sub>
                                </m:sSub>
                                <m:d>
                                  <m:dPr>
                                    <m:ctrlPr>
                                      <a:rPr lang="ko-KR" altLang="en-US" sz="3900" i="1">
                                        <a:latin typeface="Cambria Math" panose="02040503050406030204" pitchFamily="18" charset="0"/>
                                      </a:rPr>
                                    </m:ctrlPr>
                                  </m:dPr>
                                  <m:e>
                                    <m:r>
                                      <a:rPr lang="ko-KR" altLang="en-US" sz="3900" i="1">
                                        <a:latin typeface="Cambria Math" panose="02040503050406030204" pitchFamily="18" charset="0"/>
                                      </a:rPr>
                                      <m:t>𝑢</m:t>
                                    </m:r>
                                    <m:r>
                                      <a:rPr lang="ko-KR" altLang="en-US" sz="3900">
                                        <a:latin typeface="Cambria Math" panose="02040503050406030204" pitchFamily="18" charset="0"/>
                                      </a:rPr>
                                      <m:t>,</m:t>
                                    </m:r>
                                    <m:r>
                                      <a:rPr lang="ko-KR" altLang="en-US" sz="3900" i="1">
                                        <a:latin typeface="Cambria Math" panose="02040503050406030204" pitchFamily="18" charset="0"/>
                                      </a:rPr>
                                      <m:t>𝑣</m:t>
                                    </m:r>
                                  </m:e>
                                </m:d>
                                <m:r>
                                  <a:rPr lang="ko-KR" altLang="en-US" sz="3900">
                                    <a:latin typeface="Cambria Math" panose="02040503050406030204" pitchFamily="18" charset="0"/>
                                  </a:rPr>
                                  <m:t>,</m:t>
                                </m:r>
                                <m:sSub>
                                  <m:sSubPr>
                                    <m:ctrlPr>
                                      <a:rPr lang="ko-KR" altLang="en-US" sz="3900" i="1">
                                        <a:latin typeface="Cambria Math" panose="02040503050406030204" pitchFamily="18" charset="0"/>
                                      </a:rPr>
                                    </m:ctrlPr>
                                  </m:sSubPr>
                                  <m:e>
                                    <m:r>
                                      <a:rPr lang="ko-KR" altLang="en-US" sz="3900" i="1">
                                        <a:latin typeface="Cambria Math" panose="02040503050406030204" pitchFamily="18" charset="0"/>
                                      </a:rPr>
                                      <m:t>𝑝</m:t>
                                    </m:r>
                                  </m:e>
                                  <m:sub>
                                    <m:r>
                                      <a:rPr lang="ko-KR" altLang="en-US" sz="3900" i="1">
                                        <a:latin typeface="Cambria Math" panose="02040503050406030204" pitchFamily="18" charset="0"/>
                                      </a:rPr>
                                      <m:t>𝑡</m:t>
                                    </m:r>
                                  </m:sub>
                                </m:sSub>
                                <m:d>
                                  <m:dPr>
                                    <m:ctrlPr>
                                      <a:rPr lang="ko-KR" altLang="en-US" sz="3900" i="1">
                                        <a:latin typeface="Cambria Math" panose="02040503050406030204" pitchFamily="18" charset="0"/>
                                      </a:rPr>
                                    </m:ctrlPr>
                                  </m:dPr>
                                  <m:e>
                                    <m:r>
                                      <a:rPr lang="ko-KR" altLang="en-US" sz="3900" i="1">
                                        <a:latin typeface="Cambria Math" panose="02040503050406030204" pitchFamily="18" charset="0"/>
                                      </a:rPr>
                                      <m:t>𝑢</m:t>
                                    </m:r>
                                    <m:r>
                                      <a:rPr lang="ko-KR" altLang="en-US" sz="3900">
                                        <a:latin typeface="Cambria Math" panose="02040503050406030204" pitchFamily="18" charset="0"/>
                                      </a:rPr>
                                      <m:t>,</m:t>
                                    </m:r>
                                    <m:r>
                                      <a:rPr lang="ko-KR" altLang="en-US" sz="3900" i="1">
                                        <a:latin typeface="Cambria Math" panose="02040503050406030204" pitchFamily="18" charset="0"/>
                                      </a:rPr>
                                      <m:t>𝑣</m:t>
                                    </m:r>
                                  </m:e>
                                </m:d>
                              </m:e>
                            </m:d>
                            <m:r>
                              <a:rPr lang="ko-KR" altLang="en-US" sz="3900">
                                <a:latin typeface="Cambria Math" panose="02040503050406030204" pitchFamily="18" charset="0"/>
                              </a:rPr>
                              <m:t>&gt;</m:t>
                            </m:r>
                            <m:sSub>
                              <m:sSubPr>
                                <m:ctrlPr>
                                  <a:rPr lang="ko-KR" altLang="en-US" sz="3900" i="1">
                                    <a:latin typeface="Cambria Math" panose="02040503050406030204" pitchFamily="18" charset="0"/>
                                  </a:rPr>
                                </m:ctrlPr>
                              </m:sSubPr>
                              <m:e>
                                <m:r>
                                  <a:rPr lang="ko-KR" altLang="en-US" sz="3900" i="1">
                                    <a:latin typeface="Cambria Math" panose="02040503050406030204" pitchFamily="18" charset="0"/>
                                  </a:rPr>
                                  <m:t>𝜖</m:t>
                                </m:r>
                              </m:e>
                              <m:sub>
                                <m:r>
                                  <a:rPr lang="ko-KR" altLang="en-US" sz="3900" i="1">
                                    <a:latin typeface="Cambria Math" panose="02040503050406030204" pitchFamily="18" charset="0"/>
                                  </a:rPr>
                                  <m:t>𝑑</m:t>
                                </m:r>
                              </m:sub>
                            </m:sSub>
                          </m:e>
                          <m:e>
                            <m:r>
                              <a:rPr lang="ko-KR" altLang="en-US" sz="3900">
                                <a:latin typeface="Cambria Math" panose="02040503050406030204" pitchFamily="18" charset="0"/>
                              </a:rPr>
                              <m:t>&amp;0</m:t>
                            </m:r>
                            <m:d>
                              <m:dPr>
                                <m:ctrlPr>
                                  <a:rPr lang="ko-KR" altLang="en-US" sz="3900" i="1">
                                    <a:latin typeface="Cambria Math" panose="02040503050406030204" pitchFamily="18" charset="0"/>
                                  </a:rPr>
                                </m:ctrlPr>
                              </m:dPr>
                              <m:e>
                                <m:r>
                                  <a:rPr lang="ko-KR" altLang="en-US" sz="3900" i="1">
                                    <a:latin typeface="Cambria Math" panose="02040503050406030204" pitchFamily="18" charset="0"/>
                                  </a:rPr>
                                  <m:t>𝑠𝑡𝑎𝑏𝑙𝑒</m:t>
                                </m:r>
                              </m:e>
                            </m:d>
                            <m:r>
                              <a:rPr lang="ko-KR" altLang="en-US" sz="3900">
                                <a:latin typeface="Cambria Math" panose="02040503050406030204" pitchFamily="18" charset="0"/>
                              </a:rPr>
                              <m:t>,  </m:t>
                            </m:r>
                            <m:r>
                              <a:rPr lang="ko-KR" altLang="en-US" sz="3900" i="1">
                                <a:latin typeface="Cambria Math" panose="02040503050406030204" pitchFamily="18" charset="0"/>
                              </a:rPr>
                              <m:t>𝑜𝑡h𝑒𝑟𝑤𝑖𝑠𝑒</m:t>
                            </m:r>
                            <m:r>
                              <a:rPr lang="ko-KR" altLang="en-US" sz="3900">
                                <a:latin typeface="Cambria Math" panose="02040503050406030204" pitchFamily="18" charset="0"/>
                              </a:rPr>
                              <m:t>                                        </m:t>
                            </m:r>
                          </m:e>
                        </m:eqArr>
                      </m:e>
                    </m:d>
                  </m:oMath>
                </a14:m>
                <a:r>
                  <a:rPr lang="en-US" altLang="ko-KR" sz="3900" dirty="0"/>
                  <a:t> </a:t>
                </a:r>
              </a:p>
              <a:p>
                <a:pPr lvl="1"/>
                <a:endParaRPr lang="en-US" altLang="ko-KR" sz="2200" i="1" dirty="0">
                  <a:latin typeface="Cambria Math" panose="02040503050406030204" pitchFamily="18" charset="0"/>
                </a:endParaRPr>
              </a:p>
              <a:p>
                <a:pPr lvl="1"/>
                <a14:m>
                  <m:oMath xmlns:m="http://schemas.openxmlformats.org/officeDocument/2006/math">
                    <m:r>
                      <a:rPr lang="en-US" altLang="ko-KR" sz="3900" i="1" dirty="0">
                        <a:latin typeface="Cambria Math" panose="02040503050406030204" pitchFamily="18" charset="0"/>
                      </a:rPr>
                      <m:t>𝑑</m:t>
                    </m:r>
                    <m:d>
                      <m:dPr>
                        <m:ctrlPr>
                          <a:rPr lang="en-US" altLang="ko-KR" sz="3900" i="1" dirty="0">
                            <a:latin typeface="Cambria Math" panose="02040503050406030204" pitchFamily="18" charset="0"/>
                          </a:rPr>
                        </m:ctrlPr>
                      </m:dPr>
                      <m:e>
                        <m:sSub>
                          <m:sSubPr>
                            <m:ctrlPr>
                              <a:rPr lang="en-US" altLang="ko-KR" sz="3900" i="1" dirty="0" err="1">
                                <a:latin typeface="Cambria Math" panose="02040503050406030204" pitchFamily="18" charset="0"/>
                              </a:rPr>
                            </m:ctrlPr>
                          </m:sSubPr>
                          <m:e>
                            <m:r>
                              <a:rPr lang="en-US" altLang="ko-KR" sz="3900" i="1" dirty="0" err="1">
                                <a:latin typeface="Cambria Math" panose="02040503050406030204" pitchFamily="18" charset="0"/>
                              </a:rPr>
                              <m:t>𝑝</m:t>
                            </m:r>
                          </m:e>
                          <m:sub>
                            <m:r>
                              <a:rPr lang="en-US" altLang="ko-KR" sz="3900" i="1" dirty="0" err="1">
                                <a:latin typeface="Cambria Math" panose="02040503050406030204" pitchFamily="18" charset="0"/>
                              </a:rPr>
                              <m:t>𝑎</m:t>
                            </m:r>
                          </m:sub>
                        </m:sSub>
                        <m:r>
                          <a:rPr lang="en-US" altLang="ko-KR" sz="3900" i="1" dirty="0" err="1">
                            <a:latin typeface="Cambria Math" panose="02040503050406030204" pitchFamily="18" charset="0"/>
                          </a:rPr>
                          <m:t>,</m:t>
                        </m:r>
                        <m:sSub>
                          <m:sSubPr>
                            <m:ctrlPr>
                              <a:rPr lang="en-US" altLang="ko-KR" sz="3900" i="1" dirty="0" err="1">
                                <a:latin typeface="Cambria Math" panose="02040503050406030204" pitchFamily="18" charset="0"/>
                              </a:rPr>
                            </m:ctrlPr>
                          </m:sSubPr>
                          <m:e>
                            <m:r>
                              <a:rPr lang="en-US" altLang="ko-KR" sz="3900" i="1" dirty="0" err="1">
                                <a:latin typeface="Cambria Math" panose="02040503050406030204" pitchFamily="18" charset="0"/>
                              </a:rPr>
                              <m:t>𝑝</m:t>
                            </m:r>
                          </m:e>
                          <m:sub>
                            <m:r>
                              <a:rPr lang="en-US" altLang="ko-KR" sz="3900" i="1" dirty="0" err="1">
                                <a:latin typeface="Cambria Math" panose="02040503050406030204" pitchFamily="18" charset="0"/>
                              </a:rPr>
                              <m:t>𝑏</m:t>
                            </m:r>
                          </m:sub>
                        </m:sSub>
                      </m:e>
                    </m:d>
                    <m:r>
                      <a:rPr lang="en-US" altLang="ko-KR" sz="3900" i="1" dirty="0">
                        <a:latin typeface="Cambria Math" panose="02040503050406030204" pitchFamily="18" charset="0"/>
                      </a:rPr>
                      <m:t>:</m:t>
                    </m:r>
                  </m:oMath>
                </a14:m>
                <a:r>
                  <a:rPr lang="en-US" altLang="ko-KR" sz="3900" dirty="0"/>
                  <a:t> distance between point </a:t>
                </a:r>
                <a14:m>
                  <m:oMath xmlns:m="http://schemas.openxmlformats.org/officeDocument/2006/math">
                    <m:r>
                      <a:rPr lang="en-US" altLang="ko-KR" sz="3900" i="1" dirty="0">
                        <a:latin typeface="Cambria Math" panose="02040503050406030204" pitchFamily="18" charset="0"/>
                      </a:rPr>
                      <m:t>𝑎</m:t>
                    </m:r>
                  </m:oMath>
                </a14:m>
                <a:r>
                  <a:rPr lang="en-US" altLang="ko-KR" sz="3900" dirty="0"/>
                  <a:t> and point </a:t>
                </a:r>
                <a14:m>
                  <m:oMath xmlns:m="http://schemas.openxmlformats.org/officeDocument/2006/math">
                    <m:r>
                      <a:rPr lang="en-US" altLang="ko-KR" sz="3900" i="1" dirty="0">
                        <a:latin typeface="Cambria Math" panose="02040503050406030204" pitchFamily="18" charset="0"/>
                      </a:rPr>
                      <m:t>𝑏</m:t>
                    </m:r>
                  </m:oMath>
                </a14:m>
                <a:endParaRPr lang="en-US" altLang="ko-KR" sz="3900" dirty="0"/>
              </a:p>
              <a:p>
                <a:pPr lvl="1"/>
                <a14:m>
                  <m:oMath xmlns:m="http://schemas.openxmlformats.org/officeDocument/2006/math">
                    <m:sSub>
                      <m:sSubPr>
                        <m:ctrlPr>
                          <a:rPr lang="ko-KR" altLang="en-US" sz="3900" i="1">
                            <a:latin typeface="Cambria Math" panose="02040503050406030204" pitchFamily="18" charset="0"/>
                          </a:rPr>
                        </m:ctrlPr>
                      </m:sSubPr>
                      <m:e>
                        <m:r>
                          <a:rPr lang="ko-KR" altLang="en-US" sz="3900" i="1">
                            <a:latin typeface="Cambria Math" panose="02040503050406030204" pitchFamily="18" charset="0"/>
                          </a:rPr>
                          <m:t>𝜖</m:t>
                        </m:r>
                      </m:e>
                      <m:sub>
                        <m:r>
                          <a:rPr lang="ko-KR" altLang="en-US" sz="3900" i="1">
                            <a:latin typeface="Cambria Math" panose="02040503050406030204" pitchFamily="18" charset="0"/>
                          </a:rPr>
                          <m:t>𝑑</m:t>
                        </m:r>
                      </m:sub>
                    </m:sSub>
                  </m:oMath>
                </a14:m>
                <a:r>
                  <a:rPr lang="en-US" altLang="ko-KR" sz="3900" dirty="0"/>
                  <a:t>: distance threshold </a:t>
                </a:r>
              </a:p>
            </p:txBody>
          </p:sp>
        </mc:Choice>
        <mc:Fallback>
          <p:sp>
            <p:nvSpPr>
              <p:cNvPr id="22" name="내용 개체 틀 2">
                <a:extLst>
                  <a:ext uri="{FF2B5EF4-FFF2-40B4-BE49-F238E27FC236}">
                    <a16:creationId xmlns:a16="http://schemas.microsoft.com/office/drawing/2014/main" id="{BFBFF3D3-1FC1-40A3-A8E5-D617B87DD041}"/>
                  </a:ext>
                </a:extLst>
              </p:cNvPr>
              <p:cNvSpPr>
                <a:spLocks noGrp="1" noRot="1" noChangeAspect="1" noMove="1" noResize="1" noEditPoints="1" noAdjustHandles="1" noChangeArrowheads="1" noChangeShapeType="1" noTextEdit="1"/>
              </p:cNvSpPr>
              <p:nvPr>
                <p:ph idx="1"/>
              </p:nvPr>
            </p:nvSpPr>
            <p:spPr>
              <a:xfrm>
                <a:off x="835825" y="1194364"/>
                <a:ext cx="15699575" cy="6696000"/>
              </a:xfrm>
              <a:blipFill>
                <a:blip r:embed="rId3"/>
                <a:stretch>
                  <a:fillRect l="-854" t="-2004" b="-820"/>
                </a:stretch>
              </a:blipFill>
            </p:spPr>
            <p:txBody>
              <a:bodyPr/>
              <a:lstStyle/>
              <a:p>
                <a:r>
                  <a:rPr lang="ko-KR" altLang="en-US">
                    <a:noFill/>
                  </a:rPr>
                  <a:t> </a:t>
                </a:r>
              </a:p>
            </p:txBody>
          </p:sp>
        </mc:Fallback>
      </mc:AlternateContent>
      <p:sp>
        <p:nvSpPr>
          <p:cNvPr id="2" name="제목 1">
            <a:extLst>
              <a:ext uri="{FF2B5EF4-FFF2-40B4-BE49-F238E27FC236}">
                <a16:creationId xmlns:a16="http://schemas.microsoft.com/office/drawing/2014/main" id="{78C68E23-6165-4E22-B5A9-8448545A74A3}"/>
              </a:ext>
            </a:extLst>
          </p:cNvPr>
          <p:cNvSpPr>
            <a:spLocks noGrp="1"/>
          </p:cNvSpPr>
          <p:nvPr>
            <p:ph type="title"/>
          </p:nvPr>
        </p:nvSpPr>
        <p:spPr/>
        <p:txBody>
          <a:bodyPr/>
          <a:lstStyle/>
          <a:p>
            <a:r>
              <a:rPr lang="en-US" altLang="ko-KR" dirty="0"/>
              <a:t>Method(1/2)</a:t>
            </a:r>
            <a:endParaRPr lang="ko-KR" altLang="en-US" dirty="0"/>
          </a:p>
        </p:txBody>
      </p:sp>
      <p:cxnSp>
        <p:nvCxnSpPr>
          <p:cNvPr id="5" name="직선 연결선 4">
            <a:extLst>
              <a:ext uri="{FF2B5EF4-FFF2-40B4-BE49-F238E27FC236}">
                <a16:creationId xmlns:a16="http://schemas.microsoft.com/office/drawing/2014/main" id="{DC3858DC-11AE-4812-9E6A-2EE519C0D46F}"/>
              </a:ext>
            </a:extLst>
          </p:cNvPr>
          <p:cNvCxnSpPr>
            <a:cxnSpLocks/>
          </p:cNvCxnSpPr>
          <p:nvPr/>
        </p:nvCxnSpPr>
        <p:spPr>
          <a:xfrm flipV="1">
            <a:off x="12447639" y="1863236"/>
            <a:ext cx="1759973" cy="2032839"/>
          </a:xfrm>
          <a:prstGeom prst="line">
            <a:avLst/>
          </a:prstGeom>
          <a:ln w="76200">
            <a:solidFill>
              <a:srgbClr val="1E64C8"/>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76A6D5C8-46D3-4F59-BCCE-F3267B865216}"/>
              </a:ext>
            </a:extLst>
          </p:cNvPr>
          <p:cNvCxnSpPr>
            <a:cxnSpLocks/>
          </p:cNvCxnSpPr>
          <p:nvPr/>
        </p:nvCxnSpPr>
        <p:spPr>
          <a:xfrm flipV="1">
            <a:off x="15346333" y="2648479"/>
            <a:ext cx="0" cy="732954"/>
          </a:xfrm>
          <a:prstGeom prst="line">
            <a:avLst/>
          </a:prstGeom>
          <a:ln w="28575">
            <a:solidFill>
              <a:srgbClr val="1E64C8"/>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E78EEC92-D7E8-4DD6-8594-3790615B7633}"/>
              </a:ext>
            </a:extLst>
          </p:cNvPr>
          <p:cNvCxnSpPr>
            <a:cxnSpLocks/>
          </p:cNvCxnSpPr>
          <p:nvPr/>
        </p:nvCxnSpPr>
        <p:spPr>
          <a:xfrm flipV="1">
            <a:off x="14915536" y="1863236"/>
            <a:ext cx="1759973" cy="2032839"/>
          </a:xfrm>
          <a:prstGeom prst="line">
            <a:avLst/>
          </a:prstGeom>
          <a:ln w="76200">
            <a:solidFill>
              <a:srgbClr val="1E64C8"/>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64D0CBE4-C4BE-48E9-8C2F-DF64C9169B98}"/>
              </a:ext>
            </a:extLst>
          </p:cNvPr>
          <p:cNvCxnSpPr>
            <a:cxnSpLocks/>
          </p:cNvCxnSpPr>
          <p:nvPr/>
        </p:nvCxnSpPr>
        <p:spPr>
          <a:xfrm flipV="1">
            <a:off x="15569034" y="2402673"/>
            <a:ext cx="0" cy="732954"/>
          </a:xfrm>
          <a:prstGeom prst="line">
            <a:avLst/>
          </a:prstGeom>
          <a:ln w="28575">
            <a:solidFill>
              <a:srgbClr val="1E64C8"/>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직선 연결선 23">
            <a:extLst>
              <a:ext uri="{FF2B5EF4-FFF2-40B4-BE49-F238E27FC236}">
                <a16:creationId xmlns:a16="http://schemas.microsoft.com/office/drawing/2014/main" id="{4D4567E7-EE81-41B1-8CB3-6F65478F8C7F}"/>
              </a:ext>
            </a:extLst>
          </p:cNvPr>
          <p:cNvCxnSpPr>
            <a:cxnSpLocks/>
          </p:cNvCxnSpPr>
          <p:nvPr/>
        </p:nvCxnSpPr>
        <p:spPr>
          <a:xfrm flipV="1">
            <a:off x="15795522" y="2146701"/>
            <a:ext cx="0" cy="732954"/>
          </a:xfrm>
          <a:prstGeom prst="line">
            <a:avLst/>
          </a:prstGeom>
          <a:ln w="28575">
            <a:solidFill>
              <a:srgbClr val="1E64C8"/>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직선 연결선 24">
            <a:extLst>
              <a:ext uri="{FF2B5EF4-FFF2-40B4-BE49-F238E27FC236}">
                <a16:creationId xmlns:a16="http://schemas.microsoft.com/office/drawing/2014/main" id="{09EE186E-6B53-4D6E-B882-D7A54D3B8153}"/>
              </a:ext>
            </a:extLst>
          </p:cNvPr>
          <p:cNvCxnSpPr>
            <a:cxnSpLocks/>
          </p:cNvCxnSpPr>
          <p:nvPr/>
        </p:nvCxnSpPr>
        <p:spPr>
          <a:xfrm flipV="1">
            <a:off x="16000178" y="1929197"/>
            <a:ext cx="0" cy="732954"/>
          </a:xfrm>
          <a:prstGeom prst="line">
            <a:avLst/>
          </a:prstGeom>
          <a:ln w="28575">
            <a:solidFill>
              <a:srgbClr val="1E64C8"/>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7689D822-FAF9-44E6-BB92-96F70CCEC47A}"/>
              </a:ext>
            </a:extLst>
          </p:cNvPr>
          <p:cNvCxnSpPr>
            <a:cxnSpLocks/>
          </p:cNvCxnSpPr>
          <p:nvPr/>
        </p:nvCxnSpPr>
        <p:spPr>
          <a:xfrm flipV="1">
            <a:off x="15308501" y="1863236"/>
            <a:ext cx="691677" cy="798915"/>
          </a:xfrm>
          <a:prstGeom prst="line">
            <a:avLst/>
          </a:prstGeom>
          <a:ln w="76200">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직사각형 18">
            <a:extLst>
              <a:ext uri="{FF2B5EF4-FFF2-40B4-BE49-F238E27FC236}">
                <a16:creationId xmlns:a16="http://schemas.microsoft.com/office/drawing/2014/main" id="{900D9681-E285-447D-9E59-2CF8B7A92E24}"/>
              </a:ext>
            </a:extLst>
          </p:cNvPr>
          <p:cNvSpPr/>
          <p:nvPr/>
        </p:nvSpPr>
        <p:spPr>
          <a:xfrm>
            <a:off x="12403393" y="3902024"/>
            <a:ext cx="1204176" cy="523220"/>
          </a:xfrm>
          <a:prstGeom prst="rect">
            <a:avLst/>
          </a:prstGeom>
        </p:spPr>
        <p:txBody>
          <a:bodyPr wrap="none">
            <a:spAutoFit/>
          </a:bodyPr>
          <a:lstStyle/>
          <a:p>
            <a:r>
              <a:rPr lang="en-US" altLang="ko-KR" sz="2800" dirty="0">
                <a:solidFill>
                  <a:srgbClr val="1E64C8"/>
                </a:solidFill>
              </a:rPr>
              <a:t>Stable</a:t>
            </a:r>
            <a:endParaRPr lang="ko-KR" altLang="en-US" dirty="0">
              <a:solidFill>
                <a:srgbClr val="1E64C8"/>
              </a:solidFill>
            </a:endParaRPr>
          </a:p>
        </p:txBody>
      </p:sp>
      <p:sp>
        <p:nvSpPr>
          <p:cNvPr id="26" name="직사각형 25">
            <a:extLst>
              <a:ext uri="{FF2B5EF4-FFF2-40B4-BE49-F238E27FC236}">
                <a16:creationId xmlns:a16="http://schemas.microsoft.com/office/drawing/2014/main" id="{7FBEB139-EECC-4614-BFBB-3C35B1C45633}"/>
              </a:ext>
            </a:extLst>
          </p:cNvPr>
          <p:cNvSpPr/>
          <p:nvPr/>
        </p:nvSpPr>
        <p:spPr>
          <a:xfrm>
            <a:off x="15193434" y="3902024"/>
            <a:ext cx="1362874" cy="523220"/>
          </a:xfrm>
          <a:prstGeom prst="rect">
            <a:avLst/>
          </a:prstGeom>
        </p:spPr>
        <p:txBody>
          <a:bodyPr wrap="none">
            <a:spAutoFit/>
          </a:bodyPr>
          <a:lstStyle/>
          <a:p>
            <a:r>
              <a:rPr lang="en-US" altLang="ko-KR" sz="2800" dirty="0">
                <a:solidFill>
                  <a:srgbClr val="FF0000"/>
                </a:solidFill>
              </a:rPr>
              <a:t>Excited</a:t>
            </a:r>
            <a:endParaRPr lang="ko-KR" altLang="en-US" dirty="0">
              <a:solidFill>
                <a:srgbClr val="FF0000"/>
              </a:solidFill>
            </a:endParaRPr>
          </a:p>
        </p:txBody>
      </p:sp>
    </p:spTree>
    <p:extLst>
      <p:ext uri="{BB962C8B-B14F-4D97-AF65-F5344CB8AC3E}">
        <p14:creationId xmlns:p14="http://schemas.microsoft.com/office/powerpoint/2010/main" val="202203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C68E23-6165-4E22-B5A9-8448545A74A3}"/>
              </a:ext>
            </a:extLst>
          </p:cNvPr>
          <p:cNvSpPr>
            <a:spLocks noGrp="1"/>
          </p:cNvSpPr>
          <p:nvPr>
            <p:ph type="title"/>
          </p:nvPr>
        </p:nvSpPr>
        <p:spPr/>
        <p:txBody>
          <a:bodyPr/>
          <a:lstStyle/>
          <a:p>
            <a:r>
              <a:rPr lang="en-US" altLang="ko-KR" dirty="0"/>
              <a:t>Method(2/2)</a:t>
            </a:r>
            <a:endParaRPr lang="ko-KR" altLang="en-US" dirty="0"/>
          </a:p>
        </p:txBody>
      </p:sp>
      <mc:AlternateContent xmlns:mc="http://schemas.openxmlformats.org/markup-compatibility/2006" xmlns:a14="http://schemas.microsoft.com/office/drawing/2010/main">
        <mc:Choice Requires="a14">
          <p:sp>
            <p:nvSpPr>
              <p:cNvPr id="17" name="내용 개체 틀 2">
                <a:extLst>
                  <a:ext uri="{FF2B5EF4-FFF2-40B4-BE49-F238E27FC236}">
                    <a16:creationId xmlns:a16="http://schemas.microsoft.com/office/drawing/2014/main" id="{5EEB4990-4676-4315-90E4-4CD5D3C24C7D}"/>
                  </a:ext>
                </a:extLst>
              </p:cNvPr>
              <p:cNvSpPr>
                <a:spLocks noGrp="1"/>
              </p:cNvSpPr>
              <p:nvPr>
                <p:ph idx="1"/>
              </p:nvPr>
            </p:nvSpPr>
            <p:spPr>
              <a:xfrm>
                <a:off x="835825" y="1194364"/>
                <a:ext cx="15699575" cy="6696000"/>
              </a:xfrm>
            </p:spPr>
            <p:txBody>
              <a:bodyPr>
                <a:normAutofit/>
              </a:bodyPr>
              <a:lstStyle/>
              <a:p>
                <a:r>
                  <a:rPr lang="en-US" altLang="ko-KR" sz="4400" dirty="0"/>
                  <a:t>Number of exited points</a:t>
                </a:r>
              </a:p>
              <a:p>
                <a:pPr lvl="1"/>
                <a14:m>
                  <m:oMath xmlns:m="http://schemas.openxmlformats.org/officeDocument/2006/math">
                    <m:sSub>
                      <m:sSubPr>
                        <m:ctrlPr>
                          <a:rPr lang="ko-KR" altLang="en-US" sz="3700" i="1">
                            <a:latin typeface="Cambria Math" panose="02040503050406030204" pitchFamily="18" charset="0"/>
                          </a:rPr>
                        </m:ctrlPr>
                      </m:sSubPr>
                      <m:e>
                        <m:r>
                          <a:rPr lang="ko-KR" altLang="en-US" sz="3700" i="1">
                            <a:latin typeface="Cambria Math" panose="02040503050406030204" pitchFamily="18" charset="0"/>
                          </a:rPr>
                          <m:t>𝑁</m:t>
                        </m:r>
                      </m:e>
                      <m:sub>
                        <m:r>
                          <a:rPr lang="ko-KR" altLang="en-US" sz="3700" i="1">
                            <a:latin typeface="Cambria Math" panose="02040503050406030204" pitchFamily="18" charset="0"/>
                          </a:rPr>
                          <m:t>𝑒𝑥𝑐𝑖𝑡𝑒𝑑</m:t>
                        </m:r>
                      </m:sub>
                    </m:sSub>
                    <m:r>
                      <a:rPr lang="ko-KR" altLang="en-US" sz="3700">
                        <a:latin typeface="Cambria Math" panose="02040503050406030204" pitchFamily="18" charset="0"/>
                      </a:rPr>
                      <m:t>(</m:t>
                    </m:r>
                    <m:r>
                      <a:rPr lang="ko-KR" altLang="en-US" sz="3700" i="1">
                        <a:latin typeface="Cambria Math" panose="02040503050406030204" pitchFamily="18" charset="0"/>
                      </a:rPr>
                      <m:t>𝑅𝑂𝐼</m:t>
                    </m:r>
                    <m:r>
                      <a:rPr lang="ko-KR" altLang="en-US" sz="3700">
                        <a:latin typeface="Cambria Math" panose="02040503050406030204" pitchFamily="18" charset="0"/>
                      </a:rPr>
                      <m:t>) = </m:t>
                    </m:r>
                    <m:nary>
                      <m:naryPr>
                        <m:chr m:val="∑"/>
                        <m:limLoc m:val="undOvr"/>
                        <m:supHide m:val="on"/>
                        <m:ctrlPr>
                          <a:rPr lang="ko-KR" altLang="en-US" sz="3700" i="1">
                            <a:latin typeface="Cambria Math" panose="02040503050406030204" pitchFamily="18" charset="0"/>
                          </a:rPr>
                        </m:ctrlPr>
                      </m:naryPr>
                      <m:sub>
                        <m:d>
                          <m:dPr>
                            <m:ctrlPr>
                              <a:rPr lang="ko-KR" altLang="en-US" sz="3700" i="1">
                                <a:latin typeface="Cambria Math" panose="02040503050406030204" pitchFamily="18" charset="0"/>
                              </a:rPr>
                            </m:ctrlPr>
                          </m:dPr>
                          <m:e>
                            <m:r>
                              <a:rPr lang="ko-KR" altLang="en-US" sz="3700" i="1">
                                <a:latin typeface="Cambria Math" panose="02040503050406030204" pitchFamily="18" charset="0"/>
                              </a:rPr>
                              <m:t>𝑢</m:t>
                            </m:r>
                            <m:r>
                              <a:rPr lang="ko-KR" altLang="en-US" sz="3700">
                                <a:latin typeface="Cambria Math" panose="02040503050406030204" pitchFamily="18" charset="0"/>
                              </a:rPr>
                              <m:t>,</m:t>
                            </m:r>
                            <m:r>
                              <a:rPr lang="ko-KR" altLang="en-US" sz="3700" i="1">
                                <a:latin typeface="Cambria Math" panose="02040503050406030204" pitchFamily="18" charset="0"/>
                              </a:rPr>
                              <m:t>𝑣</m:t>
                            </m:r>
                          </m:e>
                        </m:d>
                        <m:r>
                          <a:rPr lang="ko-KR" altLang="en-US" sz="3700">
                            <a:latin typeface="Cambria Math" panose="02040503050406030204" pitchFamily="18" charset="0"/>
                          </a:rPr>
                          <m:t>∈ </m:t>
                        </m:r>
                        <m:r>
                          <a:rPr lang="ko-KR" altLang="en-US" sz="3700" i="1">
                            <a:latin typeface="Cambria Math" panose="02040503050406030204" pitchFamily="18" charset="0"/>
                          </a:rPr>
                          <m:t>𝑅𝑂𝐼</m:t>
                        </m:r>
                      </m:sub>
                      <m:sup/>
                      <m:e>
                        <m:d>
                          <m:dPr>
                            <m:begChr m:val=""/>
                            <m:ctrlPr>
                              <a:rPr lang="ko-KR" altLang="en-US" sz="3700" i="1">
                                <a:latin typeface="Cambria Math" panose="02040503050406030204" pitchFamily="18" charset="0"/>
                              </a:rPr>
                            </m:ctrlPr>
                          </m:dPr>
                          <m:e>
                            <m:r>
                              <a:rPr lang="ko-KR" altLang="en-US" sz="3700">
                                <a:latin typeface="Cambria Math" panose="02040503050406030204" pitchFamily="18" charset="0"/>
                              </a:rPr>
                              <m:t> </m:t>
                            </m:r>
                            <m:r>
                              <a:rPr lang="ko-KR" altLang="en-US" sz="3700" i="1">
                                <a:latin typeface="Cambria Math" panose="02040503050406030204" pitchFamily="18" charset="0"/>
                              </a:rPr>
                              <m:t>𝑠</m:t>
                            </m:r>
                            <m:r>
                              <a:rPr lang="ko-KR" altLang="en-US" sz="3700">
                                <a:latin typeface="Cambria Math" panose="02040503050406030204" pitchFamily="18" charset="0"/>
                              </a:rPr>
                              <m:t>(</m:t>
                            </m:r>
                            <m:r>
                              <a:rPr lang="ko-KR" altLang="en-US" sz="3700" i="1">
                                <a:latin typeface="Cambria Math" panose="02040503050406030204" pitchFamily="18" charset="0"/>
                              </a:rPr>
                              <m:t>𝑢</m:t>
                            </m:r>
                            <m:r>
                              <a:rPr lang="ko-KR" altLang="en-US" sz="3700">
                                <a:latin typeface="Cambria Math" panose="02040503050406030204" pitchFamily="18" charset="0"/>
                              </a:rPr>
                              <m:t>,</m:t>
                            </m:r>
                            <m:r>
                              <a:rPr lang="ko-KR" altLang="en-US" sz="3700" i="1">
                                <a:latin typeface="Cambria Math" panose="02040503050406030204" pitchFamily="18" charset="0"/>
                              </a:rPr>
                              <m:t>𝑣</m:t>
                            </m:r>
                          </m:e>
                        </m:d>
                      </m:e>
                    </m:nary>
                  </m:oMath>
                </a14:m>
                <a:endParaRPr lang="en-US" altLang="ko-KR" sz="3700" dirty="0"/>
              </a:p>
              <a:p>
                <a:pPr lvl="1"/>
                <a:endParaRPr lang="ko-KR" altLang="en-US" sz="2800" dirty="0"/>
              </a:p>
              <a:p>
                <a:r>
                  <a:rPr lang="en-US" altLang="ko-KR" sz="4400" dirty="0"/>
                  <a:t>Subsets of </a:t>
                </a:r>
                <a14:m>
                  <m:oMath xmlns:m="http://schemas.openxmlformats.org/officeDocument/2006/math">
                    <m:r>
                      <a:rPr lang="en-US" altLang="ko-KR" sz="4400" i="1" dirty="0" smtClean="0">
                        <a:latin typeface="Cambria Math" panose="02040503050406030204" pitchFamily="18" charset="0"/>
                      </a:rPr>
                      <m:t>𝑅𝑂𝐼</m:t>
                    </m:r>
                  </m:oMath>
                </a14:m>
                <a:r>
                  <a:rPr lang="en-US" altLang="ko-KR" sz="4400" dirty="0"/>
                  <a:t> at time </a:t>
                </a:r>
                <a14:m>
                  <m:oMath xmlns:m="http://schemas.openxmlformats.org/officeDocument/2006/math">
                    <m:r>
                      <a:rPr lang="en-US" altLang="ko-KR" sz="4400" i="1" dirty="0" smtClean="0">
                        <a:latin typeface="Cambria Math" panose="02040503050406030204" pitchFamily="18" charset="0"/>
                      </a:rPr>
                      <m:t>𝑡</m:t>
                    </m:r>
                  </m:oMath>
                </a14:m>
                <a:endParaRPr lang="en-US" altLang="ko-KR" sz="4400" dirty="0"/>
              </a:p>
              <a:p>
                <a:pPr lvl="1"/>
                <a14:m>
                  <m:oMath xmlns:m="http://schemas.openxmlformats.org/officeDocument/2006/math">
                    <m:d>
                      <m:dPr>
                        <m:begChr m:val=""/>
                        <m:endChr m:val="}"/>
                        <m:ctrlPr>
                          <a:rPr lang="ko-KR" altLang="en-US" sz="3700" i="1">
                            <a:latin typeface="Cambria Math" panose="02040503050406030204" pitchFamily="18" charset="0"/>
                          </a:rPr>
                        </m:ctrlPr>
                      </m:dPr>
                      <m:e>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E</m:t>
                            </m:r>
                          </m:e>
                          <m:sub>
                            <m:r>
                              <m:rPr>
                                <m:sty m:val="p"/>
                              </m:rPr>
                              <a:rPr lang="ko-KR" altLang="en-US" sz="3700">
                                <a:latin typeface="Cambria Math" panose="02040503050406030204" pitchFamily="18" charset="0"/>
                              </a:rPr>
                              <m:t>t</m:t>
                            </m:r>
                          </m:sub>
                        </m:sSub>
                        <m:r>
                          <a:rPr lang="ko-KR" altLang="en-US" sz="3700">
                            <a:latin typeface="Cambria Math" panose="02040503050406030204" pitchFamily="18" charset="0"/>
                          </a:rPr>
                          <m:t>={</m:t>
                        </m:r>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p</m:t>
                            </m:r>
                          </m:e>
                          <m:sub>
                            <m:r>
                              <a:rPr lang="ko-KR" altLang="en-US" sz="3700" i="1">
                                <a:latin typeface="Cambria Math" panose="02040503050406030204" pitchFamily="18" charset="0"/>
                              </a:rPr>
                              <m:t>𝑡</m:t>
                            </m:r>
                          </m:sub>
                        </m:sSub>
                        <m:r>
                          <a:rPr lang="ko-KR" altLang="en-US" sz="3700">
                            <a:latin typeface="Cambria Math" panose="02040503050406030204" pitchFamily="18" charset="0"/>
                          </a:rPr>
                          <m:t>(</m:t>
                        </m:r>
                        <m:r>
                          <m:rPr>
                            <m:sty m:val="p"/>
                          </m:rPr>
                          <a:rPr lang="ko-KR" altLang="en-US" sz="3700">
                            <a:latin typeface="Cambria Math" panose="02040503050406030204" pitchFamily="18" charset="0"/>
                          </a:rPr>
                          <m:t>u</m:t>
                        </m:r>
                        <m:r>
                          <a:rPr lang="ko-KR" altLang="en-US" sz="3700">
                            <a:latin typeface="Cambria Math" panose="02040503050406030204" pitchFamily="18" charset="0"/>
                          </a:rPr>
                          <m:t>,</m:t>
                        </m:r>
                        <m:r>
                          <m:rPr>
                            <m:sty m:val="p"/>
                          </m:rPr>
                          <a:rPr lang="ko-KR" altLang="en-US" sz="3700">
                            <a:latin typeface="Cambria Math" panose="02040503050406030204" pitchFamily="18" charset="0"/>
                          </a:rPr>
                          <m:t>v</m:t>
                        </m:r>
                        <m:r>
                          <a:rPr lang="ko-KR" altLang="en-US" sz="3700">
                            <a:latin typeface="Cambria Math" panose="02040503050406030204" pitchFamily="18" charset="0"/>
                          </a:rPr>
                          <m:t>):</m:t>
                        </m:r>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s</m:t>
                            </m:r>
                          </m:e>
                          <m:sub>
                            <m:r>
                              <m:rPr>
                                <m:sty m:val="p"/>
                              </m:rPr>
                              <a:rPr lang="ko-KR" altLang="en-US" sz="3700">
                                <a:latin typeface="Cambria Math" panose="02040503050406030204" pitchFamily="18" charset="0"/>
                              </a:rPr>
                              <m:t>t</m:t>
                            </m:r>
                          </m:sub>
                        </m:sSub>
                        <m:r>
                          <a:rPr lang="ko-KR" altLang="en-US" sz="3700">
                            <a:latin typeface="Cambria Math" panose="02040503050406030204" pitchFamily="18" charset="0"/>
                          </a:rPr>
                          <m:t>(</m:t>
                        </m:r>
                        <m:r>
                          <m:rPr>
                            <m:sty m:val="p"/>
                          </m:rPr>
                          <a:rPr lang="ko-KR" altLang="en-US" sz="3700">
                            <a:latin typeface="Cambria Math" panose="02040503050406030204" pitchFamily="18" charset="0"/>
                          </a:rPr>
                          <m:t>u</m:t>
                        </m:r>
                        <m:r>
                          <a:rPr lang="ko-KR" altLang="en-US" sz="3700">
                            <a:latin typeface="Cambria Math" panose="02040503050406030204" pitchFamily="18" charset="0"/>
                          </a:rPr>
                          <m:t>,</m:t>
                        </m:r>
                        <m:r>
                          <m:rPr>
                            <m:sty m:val="p"/>
                          </m:rPr>
                          <a:rPr lang="ko-KR" altLang="en-US" sz="3700">
                            <a:latin typeface="Cambria Math" panose="02040503050406030204" pitchFamily="18" charset="0"/>
                          </a:rPr>
                          <m:t>v</m:t>
                        </m:r>
                        <m:r>
                          <a:rPr lang="ko-KR" altLang="en-US" sz="3700">
                            <a:latin typeface="Cambria Math" panose="02040503050406030204" pitchFamily="18" charset="0"/>
                          </a:rPr>
                          <m:t>)=1, </m:t>
                        </m:r>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p</m:t>
                            </m:r>
                          </m:e>
                          <m:sub>
                            <m:r>
                              <a:rPr lang="ko-KR" altLang="en-US" sz="3700" i="1">
                                <a:latin typeface="Cambria Math" panose="02040503050406030204" pitchFamily="18" charset="0"/>
                              </a:rPr>
                              <m:t>𝑡</m:t>
                            </m:r>
                          </m:sub>
                        </m:sSub>
                        <m:r>
                          <a:rPr lang="ko-KR" altLang="en-US" sz="3700">
                            <a:latin typeface="Cambria Math" panose="02040503050406030204" pitchFamily="18" charset="0"/>
                          </a:rPr>
                          <m:t>(</m:t>
                        </m:r>
                        <m:r>
                          <m:rPr>
                            <m:sty m:val="p"/>
                          </m:rPr>
                          <a:rPr lang="ko-KR" altLang="en-US" sz="3700">
                            <a:latin typeface="Cambria Math" panose="02040503050406030204" pitchFamily="18" charset="0"/>
                          </a:rPr>
                          <m:t>u</m:t>
                        </m:r>
                        <m:r>
                          <a:rPr lang="ko-KR" altLang="en-US" sz="3700">
                            <a:latin typeface="Cambria Math" panose="02040503050406030204" pitchFamily="18" charset="0"/>
                          </a:rPr>
                          <m:t>,</m:t>
                        </m:r>
                        <m:r>
                          <m:rPr>
                            <m:sty m:val="p"/>
                          </m:rPr>
                          <a:rPr lang="ko-KR" altLang="en-US" sz="3700">
                            <a:latin typeface="Cambria Math" panose="02040503050406030204" pitchFamily="18" charset="0"/>
                          </a:rPr>
                          <m:t>v</m:t>
                        </m:r>
                        <m:r>
                          <a:rPr lang="ko-KR" altLang="en-US" sz="3700">
                            <a:latin typeface="Cambria Math" panose="02040503050406030204" pitchFamily="18" charset="0"/>
                          </a:rPr>
                          <m:t>)∈ </m:t>
                        </m:r>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ROI</m:t>
                            </m:r>
                          </m:e>
                          <m:sub>
                            <m:r>
                              <a:rPr lang="ko-KR" altLang="en-US" sz="3700" i="1">
                                <a:latin typeface="Cambria Math" panose="02040503050406030204" pitchFamily="18" charset="0"/>
                              </a:rPr>
                              <m:t>𝑡</m:t>
                            </m:r>
                          </m:sub>
                        </m:sSub>
                        <m:r>
                          <a:rPr lang="ko-KR" altLang="en-US" sz="3700">
                            <a:latin typeface="Cambria Math" panose="02040503050406030204" pitchFamily="18" charset="0"/>
                          </a:rPr>
                          <m:t> </m:t>
                        </m:r>
                      </m:e>
                    </m:d>
                  </m:oMath>
                </a14:m>
                <a:endParaRPr lang="en-US" altLang="ko-KR" sz="3700" dirty="0"/>
              </a:p>
              <a:p>
                <a:pPr lvl="1"/>
                <a14:m>
                  <m:oMath xmlns:m="http://schemas.openxmlformats.org/officeDocument/2006/math">
                    <m:d>
                      <m:dPr>
                        <m:begChr m:val=""/>
                        <m:endChr m:val="}"/>
                        <m:ctrlPr>
                          <a:rPr lang="ko-KR" altLang="en-US" sz="3700" i="1">
                            <a:latin typeface="Cambria Math" panose="02040503050406030204" pitchFamily="18" charset="0"/>
                          </a:rPr>
                        </m:ctrlPr>
                      </m:dPr>
                      <m:e>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S</m:t>
                            </m:r>
                          </m:e>
                          <m:sub>
                            <m:r>
                              <m:rPr>
                                <m:sty m:val="p"/>
                              </m:rPr>
                              <a:rPr lang="ko-KR" altLang="en-US" sz="3700">
                                <a:latin typeface="Cambria Math" panose="02040503050406030204" pitchFamily="18" charset="0"/>
                              </a:rPr>
                              <m:t>t</m:t>
                            </m:r>
                          </m:sub>
                        </m:sSub>
                        <m:r>
                          <a:rPr lang="ko-KR" altLang="en-US" sz="3700">
                            <a:latin typeface="Cambria Math" panose="02040503050406030204" pitchFamily="18" charset="0"/>
                          </a:rPr>
                          <m:t> ={ </m:t>
                        </m:r>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p</m:t>
                            </m:r>
                          </m:e>
                          <m:sub>
                            <m:r>
                              <a:rPr lang="ko-KR" altLang="en-US" sz="3700" i="1">
                                <a:latin typeface="Cambria Math" panose="02040503050406030204" pitchFamily="18" charset="0"/>
                              </a:rPr>
                              <m:t>𝑡</m:t>
                            </m:r>
                          </m:sub>
                        </m:sSub>
                        <m:r>
                          <a:rPr lang="ko-KR" altLang="en-US" sz="3700">
                            <a:latin typeface="Cambria Math" panose="02040503050406030204" pitchFamily="18" charset="0"/>
                          </a:rPr>
                          <m:t>(</m:t>
                        </m:r>
                        <m:r>
                          <m:rPr>
                            <m:sty m:val="p"/>
                          </m:rPr>
                          <a:rPr lang="ko-KR" altLang="en-US" sz="3700">
                            <a:latin typeface="Cambria Math" panose="02040503050406030204" pitchFamily="18" charset="0"/>
                          </a:rPr>
                          <m:t>u</m:t>
                        </m:r>
                        <m:r>
                          <a:rPr lang="ko-KR" altLang="en-US" sz="3700">
                            <a:latin typeface="Cambria Math" panose="02040503050406030204" pitchFamily="18" charset="0"/>
                          </a:rPr>
                          <m:t>,</m:t>
                        </m:r>
                        <m:r>
                          <m:rPr>
                            <m:sty m:val="p"/>
                          </m:rPr>
                          <a:rPr lang="ko-KR" altLang="en-US" sz="3700">
                            <a:latin typeface="Cambria Math" panose="02040503050406030204" pitchFamily="18" charset="0"/>
                          </a:rPr>
                          <m:t>v</m:t>
                        </m:r>
                        <m:r>
                          <a:rPr lang="ko-KR" altLang="en-US" sz="3700">
                            <a:latin typeface="Cambria Math" panose="02040503050406030204" pitchFamily="18" charset="0"/>
                          </a:rPr>
                          <m:t>):</m:t>
                        </m:r>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s</m:t>
                            </m:r>
                          </m:e>
                          <m:sub>
                            <m:r>
                              <m:rPr>
                                <m:sty m:val="p"/>
                              </m:rPr>
                              <a:rPr lang="ko-KR" altLang="en-US" sz="3700">
                                <a:latin typeface="Cambria Math" panose="02040503050406030204" pitchFamily="18" charset="0"/>
                              </a:rPr>
                              <m:t>t</m:t>
                            </m:r>
                          </m:sub>
                        </m:sSub>
                        <m:r>
                          <a:rPr lang="ko-KR" altLang="en-US" sz="3700">
                            <a:latin typeface="Cambria Math" panose="02040503050406030204" pitchFamily="18" charset="0"/>
                          </a:rPr>
                          <m:t>(</m:t>
                        </m:r>
                        <m:r>
                          <m:rPr>
                            <m:sty m:val="p"/>
                          </m:rPr>
                          <a:rPr lang="ko-KR" altLang="en-US" sz="3700">
                            <a:latin typeface="Cambria Math" panose="02040503050406030204" pitchFamily="18" charset="0"/>
                          </a:rPr>
                          <m:t>u</m:t>
                        </m:r>
                        <m:r>
                          <a:rPr lang="ko-KR" altLang="en-US" sz="3700">
                            <a:latin typeface="Cambria Math" panose="02040503050406030204" pitchFamily="18" charset="0"/>
                          </a:rPr>
                          <m:t>,</m:t>
                        </m:r>
                        <m:r>
                          <m:rPr>
                            <m:sty m:val="p"/>
                          </m:rPr>
                          <a:rPr lang="ko-KR" altLang="en-US" sz="3700">
                            <a:latin typeface="Cambria Math" panose="02040503050406030204" pitchFamily="18" charset="0"/>
                          </a:rPr>
                          <m:t>v</m:t>
                        </m:r>
                        <m:r>
                          <a:rPr lang="ko-KR" altLang="en-US" sz="3700">
                            <a:latin typeface="Cambria Math" panose="02040503050406030204" pitchFamily="18" charset="0"/>
                          </a:rPr>
                          <m:t>)=0, </m:t>
                        </m:r>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p</m:t>
                            </m:r>
                          </m:e>
                          <m:sub>
                            <m:r>
                              <a:rPr lang="ko-KR" altLang="en-US" sz="3700" i="1">
                                <a:latin typeface="Cambria Math" panose="02040503050406030204" pitchFamily="18" charset="0"/>
                              </a:rPr>
                              <m:t>𝑡</m:t>
                            </m:r>
                          </m:sub>
                        </m:sSub>
                        <m:r>
                          <a:rPr lang="ko-KR" altLang="en-US" sz="3700">
                            <a:latin typeface="Cambria Math" panose="02040503050406030204" pitchFamily="18" charset="0"/>
                          </a:rPr>
                          <m:t>(</m:t>
                        </m:r>
                        <m:r>
                          <m:rPr>
                            <m:sty m:val="p"/>
                          </m:rPr>
                          <a:rPr lang="ko-KR" altLang="en-US" sz="3700">
                            <a:latin typeface="Cambria Math" panose="02040503050406030204" pitchFamily="18" charset="0"/>
                          </a:rPr>
                          <m:t>u</m:t>
                        </m:r>
                        <m:r>
                          <a:rPr lang="ko-KR" altLang="en-US" sz="3700">
                            <a:latin typeface="Cambria Math" panose="02040503050406030204" pitchFamily="18" charset="0"/>
                          </a:rPr>
                          <m:t>,</m:t>
                        </m:r>
                        <m:r>
                          <m:rPr>
                            <m:sty m:val="p"/>
                          </m:rPr>
                          <a:rPr lang="ko-KR" altLang="en-US" sz="3700">
                            <a:latin typeface="Cambria Math" panose="02040503050406030204" pitchFamily="18" charset="0"/>
                          </a:rPr>
                          <m:t>v</m:t>
                        </m:r>
                        <m:r>
                          <a:rPr lang="ko-KR" altLang="en-US" sz="3700">
                            <a:latin typeface="Cambria Math" panose="02040503050406030204" pitchFamily="18" charset="0"/>
                          </a:rPr>
                          <m:t>)∈ </m:t>
                        </m:r>
                        <m:sSub>
                          <m:sSubPr>
                            <m:ctrlPr>
                              <a:rPr lang="ko-KR" altLang="en-US" sz="3700" i="1">
                                <a:latin typeface="Cambria Math" panose="02040503050406030204" pitchFamily="18" charset="0"/>
                              </a:rPr>
                            </m:ctrlPr>
                          </m:sSubPr>
                          <m:e>
                            <m:r>
                              <m:rPr>
                                <m:sty m:val="p"/>
                              </m:rPr>
                              <a:rPr lang="ko-KR" altLang="en-US" sz="3700">
                                <a:latin typeface="Cambria Math" panose="02040503050406030204" pitchFamily="18" charset="0"/>
                              </a:rPr>
                              <m:t>ROI</m:t>
                            </m:r>
                          </m:e>
                          <m:sub>
                            <m:r>
                              <a:rPr lang="ko-KR" altLang="en-US" sz="3700" i="1">
                                <a:latin typeface="Cambria Math" panose="02040503050406030204" pitchFamily="18" charset="0"/>
                              </a:rPr>
                              <m:t>𝑡</m:t>
                            </m:r>
                          </m:sub>
                        </m:sSub>
                        <m:r>
                          <a:rPr lang="ko-KR" altLang="en-US" sz="3700">
                            <a:latin typeface="Cambria Math" panose="02040503050406030204" pitchFamily="18" charset="0"/>
                          </a:rPr>
                          <m:t> </m:t>
                        </m:r>
                      </m:e>
                    </m:d>
                  </m:oMath>
                </a14:m>
                <a:endParaRPr lang="en-US" altLang="ko-KR" sz="3700" dirty="0"/>
              </a:p>
              <a:p>
                <a:pPr lvl="1"/>
                <a14:m>
                  <m:oMath xmlns:m="http://schemas.openxmlformats.org/officeDocument/2006/math">
                    <m:r>
                      <a:rPr lang="en-US" altLang="ko-KR" sz="3700">
                        <a:latin typeface="Cambria Math" panose="02040503050406030204" pitchFamily="18" charset="0"/>
                      </a:rPr>
                      <m:t>𝑁</m:t>
                    </m:r>
                    <m:d>
                      <m:dPr>
                        <m:ctrlPr>
                          <a:rPr lang="en-US" altLang="ko-KR" sz="3700" i="1">
                            <a:latin typeface="Cambria Math" panose="02040503050406030204" pitchFamily="18" charset="0"/>
                          </a:rPr>
                        </m:ctrlPr>
                      </m:dPr>
                      <m:e>
                        <m:sSub>
                          <m:sSubPr>
                            <m:ctrlPr>
                              <a:rPr lang="ko-KR" altLang="ko-KR" sz="3700" i="1">
                                <a:latin typeface="Cambria Math" panose="02040503050406030204" pitchFamily="18" charset="0"/>
                              </a:rPr>
                            </m:ctrlPr>
                          </m:sSubPr>
                          <m:e>
                            <m:r>
                              <a:rPr lang="en-US" altLang="ko-KR" sz="3700">
                                <a:latin typeface="Cambria Math" panose="02040503050406030204" pitchFamily="18" charset="0"/>
                              </a:rPr>
                              <m:t>𝑅𝑂𝐼</m:t>
                            </m:r>
                          </m:e>
                          <m:sub>
                            <m:r>
                              <a:rPr lang="en-US" altLang="ko-KR" sz="3700">
                                <a:latin typeface="Cambria Math" panose="02040503050406030204" pitchFamily="18" charset="0"/>
                              </a:rPr>
                              <m:t>𝑡</m:t>
                            </m:r>
                          </m:sub>
                        </m:sSub>
                      </m:e>
                    </m:d>
                    <m:r>
                      <a:rPr lang="en-US" altLang="ko-KR" sz="3700">
                        <a:latin typeface="Cambria Math" panose="02040503050406030204" pitchFamily="18" charset="0"/>
                      </a:rPr>
                      <m:t>= </m:t>
                    </m:r>
                    <m:d>
                      <m:dPr>
                        <m:begChr m:val="|"/>
                        <m:endChr m:val="|"/>
                        <m:ctrlPr>
                          <a:rPr lang="en-US" altLang="ko-KR" sz="3700" i="1">
                            <a:latin typeface="Cambria Math" panose="02040503050406030204" pitchFamily="18" charset="0"/>
                          </a:rPr>
                        </m:ctrlPr>
                      </m:dPr>
                      <m:e>
                        <m:sSub>
                          <m:sSubPr>
                            <m:ctrlPr>
                              <a:rPr lang="ko-KR" altLang="ko-KR" sz="3700" i="1">
                                <a:latin typeface="Cambria Math" panose="02040503050406030204" pitchFamily="18" charset="0"/>
                              </a:rPr>
                            </m:ctrlPr>
                          </m:sSubPr>
                          <m:e>
                            <m:r>
                              <a:rPr lang="en-US" altLang="ko-KR" sz="3700">
                                <a:latin typeface="Cambria Math" panose="02040503050406030204" pitchFamily="18" charset="0"/>
                              </a:rPr>
                              <m:t>𝐸</m:t>
                            </m:r>
                          </m:e>
                          <m:sub>
                            <m:r>
                              <a:rPr lang="en-US" altLang="ko-KR" sz="3700">
                                <a:latin typeface="Cambria Math" panose="02040503050406030204" pitchFamily="18" charset="0"/>
                              </a:rPr>
                              <m:t>𝑡</m:t>
                            </m:r>
                          </m:sub>
                        </m:sSub>
                      </m:e>
                    </m:d>
                    <m:r>
                      <a:rPr lang="en-US" altLang="ko-KR" sz="3700">
                        <a:latin typeface="Cambria Math" panose="02040503050406030204" pitchFamily="18" charset="0"/>
                      </a:rPr>
                      <m:t>+ </m:t>
                    </m:r>
                    <m:d>
                      <m:dPr>
                        <m:begChr m:val="|"/>
                        <m:endChr m:val="|"/>
                        <m:ctrlPr>
                          <a:rPr lang="en-US" altLang="ko-KR" sz="3700" i="1">
                            <a:latin typeface="Cambria Math" panose="02040503050406030204" pitchFamily="18" charset="0"/>
                          </a:rPr>
                        </m:ctrlPr>
                      </m:dPr>
                      <m:e>
                        <m:sSub>
                          <m:sSubPr>
                            <m:ctrlPr>
                              <a:rPr lang="ko-KR" altLang="ko-KR" sz="3700" i="1">
                                <a:latin typeface="Cambria Math" panose="02040503050406030204" pitchFamily="18" charset="0"/>
                              </a:rPr>
                            </m:ctrlPr>
                          </m:sSubPr>
                          <m:e>
                            <m:r>
                              <a:rPr lang="en-US" altLang="ko-KR" sz="3700">
                                <a:latin typeface="Cambria Math" panose="02040503050406030204" pitchFamily="18" charset="0"/>
                              </a:rPr>
                              <m:t>𝑆</m:t>
                            </m:r>
                          </m:e>
                          <m:sub>
                            <m:r>
                              <a:rPr lang="en-US" altLang="ko-KR" sz="3700">
                                <a:latin typeface="Cambria Math" panose="02040503050406030204" pitchFamily="18" charset="0"/>
                              </a:rPr>
                              <m:t>𝑡</m:t>
                            </m:r>
                          </m:sub>
                        </m:sSub>
                      </m:e>
                    </m:d>
                  </m:oMath>
                </a14:m>
                <a:endParaRPr lang="en-US" altLang="ko-KR" sz="3700" dirty="0">
                  <a:latin typeface="Cambria Math" panose="02040503050406030204" pitchFamily="18" charset="0"/>
                </a:endParaRPr>
              </a:p>
              <a:p>
                <a:pPr lvl="1"/>
                <a14:m>
                  <m:oMath xmlns:m="http://schemas.openxmlformats.org/officeDocument/2006/math">
                    <m:r>
                      <a:rPr lang="en-US" altLang="ko-KR" sz="3700" i="1">
                        <a:latin typeface="Cambria Math" panose="02040503050406030204" pitchFamily="18" charset="0"/>
                      </a:rPr>
                      <m:t>𝑁</m:t>
                    </m:r>
                    <m:r>
                      <a:rPr lang="en-US" altLang="ko-KR" sz="3700" i="1">
                        <a:latin typeface="Cambria Math" panose="02040503050406030204" pitchFamily="18" charset="0"/>
                      </a:rPr>
                      <m:t>(</m:t>
                    </m:r>
                    <m:sSub>
                      <m:sSubPr>
                        <m:ctrlPr>
                          <a:rPr lang="ko-KR" altLang="ko-KR" sz="3700" i="1">
                            <a:latin typeface="Cambria Math" panose="02040503050406030204" pitchFamily="18" charset="0"/>
                          </a:rPr>
                        </m:ctrlPr>
                      </m:sSubPr>
                      <m:e>
                        <m:r>
                          <a:rPr lang="en-US" altLang="ko-KR" sz="3700" i="1">
                            <a:latin typeface="Cambria Math" panose="02040503050406030204" pitchFamily="18" charset="0"/>
                          </a:rPr>
                          <m:t>𝑅𝑂𝐼</m:t>
                        </m:r>
                      </m:e>
                      <m:sub>
                        <m:r>
                          <a:rPr lang="en-US" altLang="ko-KR" sz="3700" i="1">
                            <a:latin typeface="Cambria Math" panose="02040503050406030204" pitchFamily="18" charset="0"/>
                          </a:rPr>
                          <m:t>0</m:t>
                        </m:r>
                      </m:sub>
                    </m:sSub>
                    <m:r>
                      <a:rPr lang="en-US" altLang="ko-KR" sz="3700" i="1">
                        <a:latin typeface="Cambria Math" panose="02040503050406030204" pitchFamily="18" charset="0"/>
                      </a:rPr>
                      <m:t>) = |</m:t>
                    </m:r>
                    <m:sSub>
                      <m:sSubPr>
                        <m:ctrlPr>
                          <a:rPr lang="ko-KR" altLang="ko-KR" sz="3700" i="1">
                            <a:latin typeface="Cambria Math" panose="02040503050406030204" pitchFamily="18" charset="0"/>
                          </a:rPr>
                        </m:ctrlPr>
                      </m:sSubPr>
                      <m:e>
                        <m:r>
                          <a:rPr lang="en-US" altLang="ko-KR" sz="3700" i="1">
                            <a:latin typeface="Cambria Math" panose="02040503050406030204" pitchFamily="18" charset="0"/>
                          </a:rPr>
                          <m:t>𝑆</m:t>
                        </m:r>
                      </m:e>
                      <m:sub>
                        <m:r>
                          <a:rPr lang="en-US" altLang="ko-KR" sz="3700" i="1">
                            <a:latin typeface="Cambria Math" panose="02040503050406030204" pitchFamily="18" charset="0"/>
                          </a:rPr>
                          <m:t>0</m:t>
                        </m:r>
                      </m:sub>
                    </m:sSub>
                    <m:r>
                      <a:rPr lang="en-US" altLang="ko-KR" sz="3700" i="1">
                        <a:latin typeface="Cambria Math" panose="02040503050406030204" pitchFamily="18" charset="0"/>
                      </a:rPr>
                      <m:t>|</m:t>
                    </m:r>
                  </m:oMath>
                </a14:m>
                <a:r>
                  <a:rPr lang="ko-KR" altLang="en-US" sz="3700" i="1" dirty="0">
                    <a:latin typeface="Cambria Math" panose="02040503050406030204" pitchFamily="18" charset="0"/>
                  </a:rPr>
                  <a:t> </a:t>
                </a:r>
                <a:r>
                  <a:rPr lang="en-US" altLang="ko-KR" sz="3700" dirty="0">
                    <a:latin typeface="Cambria Math" panose="02040503050406030204" pitchFamily="18" charset="0"/>
                  </a:rPr>
                  <a:t>for initial time(</a:t>
                </a:r>
                <a14:m>
                  <m:oMath xmlns:m="http://schemas.openxmlformats.org/officeDocument/2006/math">
                    <m:r>
                      <a:rPr lang="en-US" altLang="ko-KR" sz="3700" i="1" dirty="0" smtClean="0">
                        <a:latin typeface="Cambria Math" panose="02040503050406030204" pitchFamily="18" charset="0"/>
                      </a:rPr>
                      <m:t>𝑡</m:t>
                    </m:r>
                    <m:r>
                      <a:rPr lang="en-US" altLang="ko-KR" sz="3700" i="1" dirty="0" smtClean="0">
                        <a:latin typeface="Cambria Math" panose="02040503050406030204" pitchFamily="18" charset="0"/>
                      </a:rPr>
                      <m:t>=0</m:t>
                    </m:r>
                  </m:oMath>
                </a14:m>
                <a:r>
                  <a:rPr lang="en-US" altLang="ko-KR" sz="3700" dirty="0">
                    <a:latin typeface="Cambria Math" panose="02040503050406030204" pitchFamily="18" charset="0"/>
                  </a:rPr>
                  <a:t>) </a:t>
                </a:r>
                <a:endParaRPr lang="ko-KR" altLang="en-US" sz="3700" dirty="0">
                  <a:latin typeface="Cambria Math" panose="02040503050406030204" pitchFamily="18" charset="0"/>
                </a:endParaRPr>
              </a:p>
              <a:p>
                <a:pPr lvl="1"/>
                <a:endParaRPr lang="ko-KR" altLang="en-US" sz="3700" dirty="0"/>
              </a:p>
            </p:txBody>
          </p:sp>
        </mc:Choice>
        <mc:Fallback xmlns="">
          <p:sp>
            <p:nvSpPr>
              <p:cNvPr id="17" name="내용 개체 틀 2">
                <a:extLst>
                  <a:ext uri="{FF2B5EF4-FFF2-40B4-BE49-F238E27FC236}">
                    <a16:creationId xmlns:a16="http://schemas.microsoft.com/office/drawing/2014/main" id="{5EEB4990-4676-4315-90E4-4CD5D3C24C7D}"/>
                  </a:ext>
                </a:extLst>
              </p:cNvPr>
              <p:cNvSpPr>
                <a:spLocks noGrp="1" noRot="1" noChangeAspect="1" noMove="1" noResize="1" noEditPoints="1" noAdjustHandles="1" noChangeArrowheads="1" noChangeShapeType="1" noTextEdit="1"/>
              </p:cNvSpPr>
              <p:nvPr>
                <p:ph idx="1"/>
              </p:nvPr>
            </p:nvSpPr>
            <p:spPr>
              <a:xfrm>
                <a:off x="835825" y="1194364"/>
                <a:ext cx="15699575" cy="6696000"/>
              </a:xfrm>
              <a:blipFill>
                <a:blip r:embed="rId3"/>
                <a:stretch>
                  <a:fillRect l="-854" t="-1093"/>
                </a:stretch>
              </a:blipFill>
            </p:spPr>
            <p:txBody>
              <a:bodyPr/>
              <a:lstStyle/>
              <a:p>
                <a:r>
                  <a:rPr lang="ko-KR" altLang="en-US">
                    <a:noFill/>
                  </a:rPr>
                  <a:t> </a:t>
                </a:r>
              </a:p>
            </p:txBody>
          </p:sp>
        </mc:Fallback>
      </mc:AlternateContent>
      <p:sp>
        <p:nvSpPr>
          <p:cNvPr id="18" name="직사각형 17">
            <a:extLst>
              <a:ext uri="{FF2B5EF4-FFF2-40B4-BE49-F238E27FC236}">
                <a16:creationId xmlns:a16="http://schemas.microsoft.com/office/drawing/2014/main" id="{F3B2A6AE-5861-47DD-A8A9-4EDA124DF6D9}"/>
              </a:ext>
            </a:extLst>
          </p:cNvPr>
          <p:cNvSpPr/>
          <p:nvPr/>
        </p:nvSpPr>
        <p:spPr>
          <a:xfrm>
            <a:off x="12601177" y="2050912"/>
            <a:ext cx="739305" cy="661720"/>
          </a:xfrm>
          <a:prstGeom prst="rect">
            <a:avLst/>
          </a:prstGeom>
        </p:spPr>
        <p:txBody>
          <a:bodyPr wrap="none">
            <a:spAutoFit/>
          </a:bodyPr>
          <a:lstStyle/>
          <a:p>
            <a:r>
              <a:rPr lang="en-US" altLang="ko-KR" sz="3700" kern="700" dirty="0">
                <a:latin typeface="Times New Roman" panose="02020603050405020304" pitchFamily="18" charset="0"/>
                <a:ea typeface="맑은 고딕" panose="020B0503020000020004" pitchFamily="50" charset="-127"/>
              </a:rPr>
              <a:t>(1)</a:t>
            </a:r>
            <a:endParaRPr lang="ko-KR" altLang="en-US" sz="3700" dirty="0"/>
          </a:p>
        </p:txBody>
      </p:sp>
      <p:sp>
        <p:nvSpPr>
          <p:cNvPr id="19" name="직사각형 18">
            <a:extLst>
              <a:ext uri="{FF2B5EF4-FFF2-40B4-BE49-F238E27FC236}">
                <a16:creationId xmlns:a16="http://schemas.microsoft.com/office/drawing/2014/main" id="{524AF471-A30C-4161-AAEA-FEE5909D74EA}"/>
              </a:ext>
            </a:extLst>
          </p:cNvPr>
          <p:cNvSpPr/>
          <p:nvPr/>
        </p:nvSpPr>
        <p:spPr>
          <a:xfrm>
            <a:off x="12601177" y="4104599"/>
            <a:ext cx="739305" cy="661720"/>
          </a:xfrm>
          <a:prstGeom prst="rect">
            <a:avLst/>
          </a:prstGeom>
        </p:spPr>
        <p:txBody>
          <a:bodyPr wrap="none">
            <a:spAutoFit/>
          </a:bodyPr>
          <a:lstStyle/>
          <a:p>
            <a:r>
              <a:rPr lang="en-US" altLang="ko-KR" sz="3700" kern="700" dirty="0">
                <a:latin typeface="Times New Roman" panose="02020603050405020304" pitchFamily="18" charset="0"/>
                <a:ea typeface="맑은 고딕" panose="020B0503020000020004" pitchFamily="50" charset="-127"/>
              </a:rPr>
              <a:t>(2)</a:t>
            </a:r>
            <a:endParaRPr lang="ko-KR" altLang="en-US" sz="3700" dirty="0"/>
          </a:p>
        </p:txBody>
      </p:sp>
      <p:sp>
        <p:nvSpPr>
          <p:cNvPr id="20" name="직사각형 19">
            <a:extLst>
              <a:ext uri="{FF2B5EF4-FFF2-40B4-BE49-F238E27FC236}">
                <a16:creationId xmlns:a16="http://schemas.microsoft.com/office/drawing/2014/main" id="{C4002647-FFCD-4C11-8281-62C9D69B447B}"/>
              </a:ext>
            </a:extLst>
          </p:cNvPr>
          <p:cNvSpPr/>
          <p:nvPr/>
        </p:nvSpPr>
        <p:spPr>
          <a:xfrm>
            <a:off x="12601177" y="4876800"/>
            <a:ext cx="739305" cy="661720"/>
          </a:xfrm>
          <a:prstGeom prst="rect">
            <a:avLst/>
          </a:prstGeom>
        </p:spPr>
        <p:txBody>
          <a:bodyPr wrap="none">
            <a:spAutoFit/>
          </a:bodyPr>
          <a:lstStyle/>
          <a:p>
            <a:r>
              <a:rPr lang="en-US" altLang="ko-KR" sz="3700" kern="700" dirty="0">
                <a:latin typeface="Times New Roman" panose="02020603050405020304" pitchFamily="18" charset="0"/>
                <a:ea typeface="맑은 고딕" panose="020B0503020000020004" pitchFamily="50" charset="-127"/>
              </a:rPr>
              <a:t>(3)</a:t>
            </a:r>
            <a:endParaRPr lang="ko-KR" altLang="en-US" sz="3700" dirty="0"/>
          </a:p>
        </p:txBody>
      </p:sp>
    </p:spTree>
    <p:extLst>
      <p:ext uri="{BB962C8B-B14F-4D97-AF65-F5344CB8AC3E}">
        <p14:creationId xmlns:p14="http://schemas.microsoft.com/office/powerpoint/2010/main" val="110400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2549D50-070D-49BD-913A-2CABA8883236}"/>
              </a:ext>
            </a:extLst>
          </p:cNvPr>
          <p:cNvSpPr>
            <a:spLocks noGrp="1"/>
          </p:cNvSpPr>
          <p:nvPr>
            <p:ph type="title"/>
          </p:nvPr>
        </p:nvSpPr>
        <p:spPr/>
        <p:txBody>
          <a:bodyPr/>
          <a:lstStyle/>
          <a:p>
            <a:r>
              <a:rPr lang="en-US" altLang="ko-KR" dirty="0"/>
              <a:t>Box-scan: Algorithm 1 &amp; 2</a:t>
            </a:r>
            <a:endParaRPr lang="ko-KR" altLang="en-US" dirty="0"/>
          </a:p>
        </p:txBody>
      </p:sp>
      <mc:AlternateContent xmlns:mc="http://schemas.openxmlformats.org/markup-compatibility/2006" xmlns:a14="http://schemas.microsoft.com/office/drawing/2010/main">
        <mc:Choice Requires="a14">
          <p:graphicFrame>
            <p:nvGraphicFramePr>
              <p:cNvPr id="7" name="내용 개체 틀 6">
                <a:extLst>
                  <a:ext uri="{FF2B5EF4-FFF2-40B4-BE49-F238E27FC236}">
                    <a16:creationId xmlns:a16="http://schemas.microsoft.com/office/drawing/2014/main" id="{088D8498-DA44-4657-A69D-86272DB159D1}"/>
                  </a:ext>
                </a:extLst>
              </p:cNvPr>
              <p:cNvGraphicFramePr>
                <a:graphicFrameLocks noGrp="1"/>
              </p:cNvGraphicFramePr>
              <p:nvPr>
                <p:ph idx="1"/>
                <p:extLst>
                  <p:ext uri="{D42A27DB-BD31-4B8C-83A1-F6EECF244321}">
                    <p14:modId xmlns:p14="http://schemas.microsoft.com/office/powerpoint/2010/main" val="1340186863"/>
                  </p:ext>
                </p:extLst>
              </p:nvPr>
            </p:nvGraphicFramePr>
            <p:xfrm>
              <a:off x="11676684" y="4281204"/>
              <a:ext cx="5862473" cy="4876800"/>
            </p:xfrm>
            <a:graphic>
              <a:graphicData uri="http://schemas.openxmlformats.org/drawingml/2006/table">
                <a:tbl>
                  <a:tblPr firstRow="1" firstCol="1" bandRow="1">
                    <a:tableStyleId>{2D5ABB26-0587-4C30-8999-92F81FD0307C}</a:tableStyleId>
                  </a:tblPr>
                  <a:tblGrid>
                    <a:gridCol w="337800">
                      <a:extLst>
                        <a:ext uri="{9D8B030D-6E8A-4147-A177-3AD203B41FA5}">
                          <a16:colId xmlns:a16="http://schemas.microsoft.com/office/drawing/2014/main" val="45361878"/>
                        </a:ext>
                      </a:extLst>
                    </a:gridCol>
                    <a:gridCol w="5524673">
                      <a:extLst>
                        <a:ext uri="{9D8B030D-6E8A-4147-A177-3AD203B41FA5}">
                          <a16:colId xmlns:a16="http://schemas.microsoft.com/office/drawing/2014/main" val="580639502"/>
                        </a:ext>
                      </a:extLst>
                    </a:gridCol>
                  </a:tblGrid>
                  <a:tr h="237657">
                    <a:tc>
                      <a:txBody>
                        <a:bodyPr/>
                        <a:lstStyle/>
                        <a:p>
                          <a:pPr algn="just">
                            <a:spcAft>
                              <a:spcPts val="0"/>
                            </a:spcAft>
                          </a:pPr>
                          <a:r>
                            <a:rPr lang="en-US" sz="1600" kern="700" dirty="0">
                              <a:effectLst/>
                            </a:rPr>
                            <a:t>19:</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if </a:t>
                          </a:r>
                          <a14:m>
                            <m:oMath xmlns:m="http://schemas.openxmlformats.org/officeDocument/2006/math">
                              <m:r>
                                <m:rPr>
                                  <m:sty m:val="p"/>
                                </m:rPr>
                                <a:rPr lang="en-US" sz="1600" kern="700">
                                  <a:effectLst/>
                                  <a:latin typeface="Cambria Math" panose="02040503050406030204" pitchFamily="18" charset="0"/>
                                </a:rPr>
                                <m:t>state</m:t>
                              </m:r>
                              <m:r>
                                <a:rPr lang="en-US" sz="1600" kern="700">
                                  <a:effectLst/>
                                  <a:latin typeface="Cambria Math" panose="02040503050406030204" pitchFamily="18" charset="0"/>
                                </a:rPr>
                                <m:t> = 2</m:t>
                              </m:r>
                            </m:oMath>
                          </a14:m>
                          <a:r>
                            <a:rPr lang="en-US" sz="1600" kern="700" dirty="0">
                              <a:effectLst/>
                            </a:rPr>
                            <a:t> then</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626041943"/>
                      </a:ext>
                    </a:extLst>
                  </a:tr>
                  <a:tr h="237657">
                    <a:tc>
                      <a:txBody>
                        <a:bodyPr/>
                        <a:lstStyle/>
                        <a:p>
                          <a:pPr algn="just">
                            <a:spcAft>
                              <a:spcPts val="0"/>
                            </a:spcAft>
                          </a:pPr>
                          <a:r>
                            <a:rPr lang="en-US" sz="1600" kern="700" dirty="0">
                              <a:effectLst/>
                            </a:rPr>
                            <a:t>20:</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if </a:t>
                          </a:r>
                          <a14:m>
                            <m:oMath xmlns:m="http://schemas.openxmlformats.org/officeDocument/2006/math">
                              <m:r>
                                <m:rPr>
                                  <m:sty m:val="p"/>
                                </m:rPr>
                                <a:rPr lang="en-US" sz="1600" kern="700">
                                  <a:effectLst/>
                                  <a:latin typeface="Cambria Math" panose="02040503050406030204" pitchFamily="18" charset="0"/>
                                </a:rPr>
                                <m:t>excited</m:t>
                              </m:r>
                              <m:r>
                                <a:rPr lang="en-US" sz="1600" kern="700">
                                  <a:effectLst/>
                                  <a:latin typeface="Cambria Math" panose="02040503050406030204" pitchFamily="18" charset="0"/>
                                </a:rPr>
                                <m:t>&gt;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ϵ</m:t>
                                  </m:r>
                                </m:e>
                                <m:sub>
                                  <m:r>
                                    <m:rPr>
                                      <m:sty m:val="p"/>
                                    </m:rPr>
                                    <a:rPr lang="en-US" sz="1600" kern="700">
                                      <a:effectLst/>
                                      <a:latin typeface="Cambria Math" panose="02040503050406030204" pitchFamily="18" charset="0"/>
                                    </a:rPr>
                                    <m:t>N</m:t>
                                  </m:r>
                                </m:sub>
                              </m:sSub>
                            </m:oMath>
                          </a14:m>
                          <a:r>
                            <a:rPr lang="en-US" sz="1600" kern="700">
                              <a:effectLst/>
                            </a:rPr>
                            <a:t> then</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830686049"/>
                      </a:ext>
                    </a:extLst>
                  </a:tr>
                  <a:tr h="237657">
                    <a:tc>
                      <a:txBody>
                        <a:bodyPr/>
                        <a:lstStyle/>
                        <a:p>
                          <a:pPr algn="just">
                            <a:spcAft>
                              <a:spcPts val="0"/>
                            </a:spcAft>
                          </a:pPr>
                          <a:r>
                            <a:rPr lang="en-US" sz="1600" kern="700" dirty="0">
                              <a:effectLst/>
                            </a:rPr>
                            <a:t>21:</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E</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𝐸</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m:t>
                              </m:r>
                              <m:r>
                                <a:rPr lang="en-US" sz="1600" kern="700">
                                  <a:effectLst/>
                                  <a:latin typeface="Cambria Math" panose="02040503050406030204" pitchFamily="18" charset="0"/>
                                </a:rPr>
                                <m:t>𝟐</m:t>
                              </m:r>
                              <m:r>
                                <a:rPr lang="en-US" sz="1600" kern="700">
                                  <a:effectLst/>
                                  <a:latin typeface="Cambria Math" panose="02040503050406030204" pitchFamily="18" charset="0"/>
                                </a:rPr>
                                <m:t>)</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081508333"/>
                      </a:ext>
                    </a:extLst>
                  </a:tr>
                  <a:tr h="237657">
                    <a:tc>
                      <a:txBody>
                        <a:bodyPr/>
                        <a:lstStyle/>
                        <a:p>
                          <a:pPr algn="just">
                            <a:spcAft>
                              <a:spcPts val="0"/>
                            </a:spcAft>
                          </a:pPr>
                          <a:r>
                            <a:rPr lang="en-US" sz="1600" kern="700" dirty="0">
                              <a:effectLst/>
                            </a:rPr>
                            <a:t>22:</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height, width </a:t>
                          </a:r>
                          <a14:m>
                            <m:oMath xmlns:m="http://schemas.openxmlformats.org/officeDocument/2006/math">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ROI</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Measurement</m:t>
                              </m:r>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E</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𝑆</m:t>
                                  </m:r>
                                </m:e>
                                <m:sub>
                                  <m:r>
                                    <a:rPr lang="en-US" sz="1600" kern="700">
                                      <a:effectLst/>
                                      <a:latin typeface="Cambria Math" panose="02040503050406030204" pitchFamily="18" charset="0"/>
                                    </a:rPr>
                                    <m:t>𝑟𝑜𝑤</m:t>
                                  </m:r>
                                </m:sub>
                              </m:sSub>
                              <m:r>
                                <a:rPr lang="en-US" sz="1600" kern="700">
                                  <a:effectLst/>
                                  <a:latin typeface="Cambria Math" panose="02040503050406030204" pitchFamily="18" charset="0"/>
                                </a:rPr>
                                <m:t>)</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63301336"/>
                      </a:ext>
                    </a:extLst>
                  </a:tr>
                  <a:tr h="237657">
                    <a:tc>
                      <a:txBody>
                        <a:bodyPr/>
                        <a:lstStyle/>
                        <a:p>
                          <a:pPr algn="just">
                            <a:spcAft>
                              <a:spcPts val="0"/>
                            </a:spcAft>
                          </a:pPr>
                          <a:r>
                            <a:rPr lang="en-US" sz="1600" kern="700" dirty="0">
                              <a:effectLst/>
                            </a:rPr>
                            <a:t>23:</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height, length </a:t>
                          </a:r>
                          <a14:m>
                            <m:oMath xmlns:m="http://schemas.openxmlformats.org/officeDocument/2006/math">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ROI</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Measurement</m:t>
                              </m:r>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E</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𝑆</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m:t>
                              </m:r>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90408849"/>
                      </a:ext>
                    </a:extLst>
                  </a:tr>
                  <a:tr h="237657">
                    <a:tc>
                      <a:txBody>
                        <a:bodyPr/>
                        <a:lstStyle/>
                        <a:p>
                          <a:pPr algn="just">
                            <a:spcAft>
                              <a:spcPts val="0"/>
                            </a:spcAft>
                          </a:pPr>
                          <a:r>
                            <a:rPr lang="en-US" sz="1600" kern="700" dirty="0">
                              <a:effectLst/>
                            </a:rPr>
                            <a:t>24:</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14:m>
                            <m:oMath xmlns:m="http://schemas.openxmlformats.org/officeDocument/2006/math">
                              <m:r>
                                <m:rPr>
                                  <m:sty m:val="p"/>
                                </m:rPr>
                                <a:rPr lang="en-US" sz="1600" kern="700">
                                  <a:effectLst/>
                                  <a:latin typeface="Cambria Math" panose="02040503050406030204" pitchFamily="18" charset="0"/>
                                </a:rPr>
                                <m:t>H</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height</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H</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W</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width</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W</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L</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length</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L</m:t>
                              </m:r>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356187217"/>
                      </a:ext>
                    </a:extLst>
                  </a:tr>
                  <a:tr h="237657">
                    <a:tc>
                      <a:txBody>
                        <a:bodyPr/>
                        <a:lstStyle/>
                        <a:p>
                          <a:pPr algn="just">
                            <a:spcAft>
                              <a:spcPts val="0"/>
                            </a:spcAft>
                          </a:pPr>
                          <a:r>
                            <a:rPr lang="en-US" sz="1600" kern="700">
                              <a:effectLst/>
                            </a:rPr>
                            <a:t>25: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else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3936718"/>
                      </a:ext>
                    </a:extLst>
                  </a:tr>
                  <a:tr h="237657">
                    <a:tc>
                      <a:txBody>
                        <a:bodyPr/>
                        <a:lstStyle/>
                        <a:p>
                          <a:pPr algn="just">
                            <a:spcAft>
                              <a:spcPts val="0"/>
                            </a:spcAft>
                          </a:pPr>
                          <a:r>
                            <a:rPr lang="en-US" sz="1600" kern="700">
                              <a:effectLst/>
                            </a:rPr>
                            <a:t>26: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r>
                            <a:rPr lang="en-US" sz="1600" kern="700" dirty="0" err="1">
                              <a:effectLst/>
                            </a:rPr>
                            <a:t>SaveOutput</a:t>
                          </a:r>
                          <a:r>
                            <a:rPr lang="en-US" sz="1600" kern="700" dirty="0">
                              <a:effectLst/>
                            </a:rPr>
                            <a:t> (H, W, L)</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13235809"/>
                      </a:ext>
                    </a:extLst>
                  </a:tr>
                  <a:tr h="237657">
                    <a:tc>
                      <a:txBody>
                        <a:bodyPr/>
                        <a:lstStyle/>
                        <a:p>
                          <a:pPr algn="just">
                            <a:spcAft>
                              <a:spcPts val="0"/>
                            </a:spcAft>
                          </a:pPr>
                          <a:r>
                            <a:rPr lang="en-US" sz="1600" kern="700">
                              <a:effectLst/>
                            </a:rPr>
                            <a:t>27: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14:m>
                            <m:oMath xmlns:m="http://schemas.openxmlformats.org/officeDocument/2006/math">
                              <m:r>
                                <m:rPr>
                                  <m:sty m:val="p"/>
                                </m:rPr>
                                <a:rPr lang="en-US" sz="1600" kern="700">
                                  <a:effectLst/>
                                  <a:latin typeface="Cambria Math" panose="02040503050406030204" pitchFamily="18" charset="0"/>
                                </a:rPr>
                                <m:t>state</m:t>
                              </m:r>
                              <m:r>
                                <a:rPr lang="en-US" sz="1600" kern="700">
                                  <a:effectLst/>
                                  <a:latin typeface="Cambria Math" panose="02040503050406030204" pitchFamily="18" charset="0"/>
                                </a:rPr>
                                <m:t>←1</m:t>
                              </m:r>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18329552"/>
                      </a:ext>
                    </a:extLst>
                  </a:tr>
                  <a:tr h="237657">
                    <a:tc>
                      <a:txBody>
                        <a:bodyPr/>
                        <a:lstStyle/>
                        <a:p>
                          <a:pPr algn="just">
                            <a:spcAft>
                              <a:spcPts val="0"/>
                            </a:spcAft>
                          </a:pPr>
                          <a:r>
                            <a:rPr lang="en-US" sz="1600" kern="700">
                              <a:effectLst/>
                            </a:rPr>
                            <a:t>28: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end if</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857523845"/>
                      </a:ext>
                    </a:extLst>
                  </a:tr>
                  <a:tr h="237657">
                    <a:tc>
                      <a:txBody>
                        <a:bodyPr/>
                        <a:lstStyle/>
                        <a:p>
                          <a:pPr algn="just">
                            <a:spcAft>
                              <a:spcPts val="0"/>
                            </a:spcAft>
                          </a:pPr>
                          <a:r>
                            <a:rPr lang="en-US" sz="1600" kern="700">
                              <a:effectLst/>
                            </a:rPr>
                            <a:t>29:</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end if</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890683693"/>
                      </a:ext>
                    </a:extLst>
                  </a:tr>
                  <a:tr h="237657">
                    <a:tc>
                      <a:txBody>
                        <a:bodyPr/>
                        <a:lstStyle/>
                        <a:p>
                          <a:pPr algn="just">
                            <a:spcAft>
                              <a:spcPts val="0"/>
                            </a:spcAft>
                          </a:pPr>
                          <a:r>
                            <a:rPr lang="en-US" sz="1600" kern="700">
                              <a:effectLst/>
                            </a:rPr>
                            <a:t>30:</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end while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247556654"/>
                      </a:ext>
                    </a:extLst>
                  </a:tr>
                  <a:tr h="237657">
                    <a:tc>
                      <a:txBody>
                        <a:bodyPr/>
                        <a:lstStyle/>
                        <a:p>
                          <a:pPr algn="just">
                            <a:spcAft>
                              <a:spcPts val="0"/>
                            </a:spcAft>
                          </a:pPr>
                          <a:r>
                            <a:rPr lang="en-US" sz="1600" kern="700">
                              <a:effectLst/>
                            </a:rPr>
                            <a:t>31: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end procedure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043927608"/>
                      </a:ext>
                    </a:extLst>
                  </a:tr>
                  <a:tr h="237657">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307148128"/>
                      </a:ext>
                    </a:extLst>
                  </a:tr>
                  <a:tr h="237657">
                    <a:tc>
                      <a:txBody>
                        <a:bodyPr/>
                        <a:lstStyle/>
                        <a:p>
                          <a:pPr algn="just">
                            <a:spcAft>
                              <a:spcPts val="0"/>
                            </a:spcAft>
                          </a:pPr>
                          <a:r>
                            <a:rPr lang="en-US" sz="1600" kern="700">
                              <a:effectLst/>
                            </a:rPr>
                            <a:t>32: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procedure Get-ROI(</a:t>
                          </a:r>
                          <a14:m>
                            <m:oMath xmlns:m="http://schemas.openxmlformats.org/officeDocument/2006/math">
                              <m:r>
                                <m:rPr>
                                  <m:sty m:val="p"/>
                                </m:rPr>
                                <a:rPr lang="en-US" sz="1600" kern="700">
                                  <a:effectLst/>
                                  <a:latin typeface="Cambria Math" panose="02040503050406030204" pitchFamily="18" charset="0"/>
                                </a:rPr>
                                <m:t>f</m:t>
                              </m:r>
                              <m:r>
                                <a:rPr lang="en-US" sz="1600" kern="700">
                                  <a:effectLst/>
                                  <a:latin typeface="Cambria Math" panose="02040503050406030204" pitchFamily="18" charset="0"/>
                                </a:rPr>
                                <m:t>, </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N</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N</m:t>
                                  </m:r>
                                </m:e>
                                <m:sub>
                                  <m:r>
                                    <m:rPr>
                                      <m:sty m:val="p"/>
                                    </m:rPr>
                                    <a:rPr lang="en-US" sz="1600" kern="700">
                                      <a:effectLst/>
                                      <a:latin typeface="Cambria Math" panose="02040503050406030204" pitchFamily="18" charset="0"/>
                                    </a:rPr>
                                    <m:t>col</m:t>
                                  </m:r>
                                </m:sub>
                              </m:sSub>
                              <m:r>
                                <a:rPr lang="en-US" sz="1600" kern="700">
                                  <a:effectLst/>
                                  <a:latin typeface="Cambria Math" panose="02040503050406030204" pitchFamily="18" charset="0"/>
                                </a:rPr>
                                <m:t>)</m:t>
                              </m:r>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725856608"/>
                      </a:ext>
                    </a:extLst>
                  </a:tr>
                  <a:tr h="237657">
                    <a:tc>
                      <a:txBody>
                        <a:bodyPr/>
                        <a:lstStyle/>
                        <a:p>
                          <a:pPr algn="just">
                            <a:spcAft>
                              <a:spcPts val="0"/>
                            </a:spcAft>
                          </a:pPr>
                          <a:r>
                            <a:rPr lang="en-US" sz="1600" kern="700">
                              <a:effectLst/>
                            </a:rPr>
                            <a:t>33: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ROI</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 </m:t>
                              </m:r>
                              <m:r>
                                <a:rPr lang="en-US" sz="1600" kern="700">
                                  <a:effectLst/>
                                  <a:latin typeface="Cambria Math" panose="02040503050406030204" pitchFamily="18" charset="0"/>
                                </a:rPr>
                                <m:t>𝑅𝑂</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𝐼</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m:t>
                              </m:r>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551460422"/>
                      </a:ext>
                    </a:extLst>
                  </a:tr>
                  <a:tr h="237657">
                    <a:tc>
                      <a:txBody>
                        <a:bodyPr/>
                        <a:lstStyle/>
                        <a:p>
                          <a:pPr algn="just">
                            <a:spcAft>
                              <a:spcPts val="0"/>
                            </a:spcAft>
                          </a:pPr>
                          <a:r>
                            <a:rPr lang="en-US" sz="1600" kern="700">
                              <a:effectLst/>
                            </a:rPr>
                            <a:t>34: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ROI</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p</m:t>
                              </m:r>
                              <m:d>
                                <m:dPr>
                                  <m:ctrlPr>
                                    <a:rPr lang="ko-KR" sz="1600" i="1" kern="700">
                                      <a:effectLst/>
                                      <a:latin typeface="Cambria Math" panose="02040503050406030204" pitchFamily="18" charset="0"/>
                                    </a:rPr>
                                  </m:ctrlPr>
                                </m:dPr>
                                <m:e>
                                  <m:r>
                                    <m:rPr>
                                      <m:sty m:val="p"/>
                                    </m:rPr>
                                    <a:rPr lang="en-US" sz="1600" kern="700">
                                      <a:effectLst/>
                                      <a:latin typeface="Cambria Math" panose="02040503050406030204" pitchFamily="18" charset="0"/>
                                    </a:rPr>
                                    <m:t>u</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v</m:t>
                                  </m:r>
                                </m:e>
                              </m:d>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v</m:t>
                              </m:r>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N</m:t>
                                  </m:r>
                                </m:e>
                                <m:sub>
                                  <m:r>
                                    <m:rPr>
                                      <m:sty m:val="p"/>
                                    </m:rPr>
                                    <a:rPr lang="en-US" sz="1600" kern="700">
                                      <a:effectLst/>
                                      <a:latin typeface="Cambria Math" panose="02040503050406030204" pitchFamily="18" charset="0"/>
                                    </a:rPr>
                                    <m:t>col</m:t>
                                  </m:r>
                                </m:sub>
                              </m:sSub>
                              <m:r>
                                <a:rPr lang="en-US" sz="1600" kern="700">
                                  <a:effectLst/>
                                  <a:latin typeface="Cambria Math" panose="02040503050406030204" pitchFamily="18" charset="0"/>
                                </a:rPr>
                                <m:t>/2, 0≤</m:t>
                              </m:r>
                              <m:r>
                                <m:rPr>
                                  <m:sty m:val="p"/>
                                </m:rPr>
                                <a:rPr lang="en-US" sz="1600" kern="700">
                                  <a:effectLst/>
                                  <a:latin typeface="Cambria Math" panose="02040503050406030204" pitchFamily="18" charset="0"/>
                                </a:rPr>
                                <m:t>u</m:t>
                              </m:r>
                              <m:r>
                                <a:rPr lang="en-US" sz="1600" kern="700">
                                  <a:effectLst/>
                                  <a:latin typeface="Cambria Math" panose="02040503050406030204" pitchFamily="18" charset="0"/>
                                </a:rPr>
                                <m:t>&lt;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N</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p</m:t>
                              </m:r>
                              <m:d>
                                <m:dPr>
                                  <m:ctrlPr>
                                    <a:rPr lang="ko-KR" sz="1600" i="1" kern="700">
                                      <a:effectLst/>
                                      <a:latin typeface="Cambria Math" panose="02040503050406030204" pitchFamily="18" charset="0"/>
                                    </a:rPr>
                                  </m:ctrlPr>
                                </m:dPr>
                                <m:e>
                                  <m:r>
                                    <m:rPr>
                                      <m:sty m:val="p"/>
                                    </m:rPr>
                                    <a:rPr lang="en-US" sz="1600" kern="700">
                                      <a:effectLst/>
                                      <a:latin typeface="Cambria Math" panose="02040503050406030204" pitchFamily="18" charset="0"/>
                                    </a:rPr>
                                    <m:t>u</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v</m:t>
                                  </m:r>
                                </m:e>
                              </m:d>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f</m:t>
                              </m:r>
                              <m:r>
                                <a:rPr lang="en-US" sz="1600" kern="700">
                                  <a:effectLst/>
                                  <a:latin typeface="Cambria Math" panose="02040503050406030204" pitchFamily="18" charset="0"/>
                                </a:rPr>
                                <m:t> }</m:t>
                              </m:r>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19558742"/>
                      </a:ext>
                    </a:extLst>
                  </a:tr>
                  <a:tr h="237657">
                    <a:tc>
                      <a:txBody>
                        <a:bodyPr/>
                        <a:lstStyle/>
                        <a:p>
                          <a:pPr algn="just">
                            <a:spcAft>
                              <a:spcPts val="0"/>
                            </a:spcAft>
                          </a:pPr>
                          <a:r>
                            <a:rPr lang="en-US" sz="1600" kern="700">
                              <a:effectLst/>
                            </a:rPr>
                            <a:t>35: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ROI</m:t>
                                  </m:r>
                                </m:e>
                                <m:sub>
                                  <m:r>
                                    <m:rPr>
                                      <m:sty m:val="p"/>
                                    </m:rPr>
                                    <a:rPr lang="en-US" sz="1600" kern="700">
                                      <a:effectLst/>
                                      <a:latin typeface="Cambria Math" panose="02040503050406030204" pitchFamily="18" charset="0"/>
                                    </a:rPr>
                                    <m:t>col</m:t>
                                  </m:r>
                                </m:sub>
                              </m:sSub>
                              <m:r>
                                <a:rPr lang="en-US" sz="1600" kern="700">
                                  <a:effectLst/>
                                  <a:latin typeface="Cambria Math" panose="02040503050406030204" pitchFamily="18" charset="0"/>
                                </a:rPr>
                                <m:t>←</m:t>
                              </m:r>
                              <m:d>
                                <m:dPr>
                                  <m:begChr m:val="{"/>
                                  <m:endChr m:val="|"/>
                                  <m:ctrlPr>
                                    <a:rPr lang="ko-KR" sz="1600" i="1" kern="700">
                                      <a:effectLst/>
                                      <a:latin typeface="Cambria Math" panose="02040503050406030204" pitchFamily="18" charset="0"/>
                                    </a:rPr>
                                  </m:ctrlPr>
                                </m:dPr>
                                <m:e>
                                  <m:r>
                                    <m:rPr>
                                      <m:sty m:val="p"/>
                                    </m:rPr>
                                    <a:rPr lang="en-US" sz="1600" kern="700">
                                      <a:effectLst/>
                                      <a:latin typeface="Cambria Math" panose="02040503050406030204" pitchFamily="18" charset="0"/>
                                    </a:rPr>
                                    <m:t>p</m:t>
                                  </m:r>
                                  <m:d>
                                    <m:dPr>
                                      <m:ctrlPr>
                                        <a:rPr lang="ko-KR" sz="1600" i="1" kern="700">
                                          <a:effectLst/>
                                          <a:latin typeface="Cambria Math" panose="02040503050406030204" pitchFamily="18" charset="0"/>
                                        </a:rPr>
                                      </m:ctrlPr>
                                    </m:dPr>
                                    <m:e>
                                      <m:r>
                                        <m:rPr>
                                          <m:sty m:val="p"/>
                                        </m:rPr>
                                        <a:rPr lang="en-US" sz="1600" kern="700">
                                          <a:effectLst/>
                                          <a:latin typeface="Cambria Math" panose="02040503050406030204" pitchFamily="18" charset="0"/>
                                        </a:rPr>
                                        <m:t>u</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v</m:t>
                                      </m:r>
                                    </m:e>
                                  </m:d>
                                </m:e>
                              </m:d>
                              <m:r>
                                <a:rPr lang="en-US" sz="1600" kern="700">
                                  <a:effectLst/>
                                  <a:latin typeface="Cambria Math" panose="02040503050406030204" pitchFamily="18" charset="0"/>
                                </a:rPr>
                                <m:t>0≤</m:t>
                              </m:r>
                              <m:r>
                                <m:rPr>
                                  <m:sty m:val="p"/>
                                </m:rPr>
                                <a:rPr lang="en-US" sz="1600" kern="700">
                                  <a:effectLst/>
                                  <a:latin typeface="Cambria Math" panose="02040503050406030204" pitchFamily="18" charset="0"/>
                                </a:rPr>
                                <m:t>v</m:t>
                              </m:r>
                              <m:r>
                                <a:rPr lang="en-US" sz="1600" kern="700">
                                  <a:effectLst/>
                                  <a:latin typeface="Cambria Math" panose="02040503050406030204" pitchFamily="18" charset="0"/>
                                </a:rPr>
                                <m:t>&lt;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N</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p</m:t>
                              </m:r>
                              <m:d>
                                <m:dPr>
                                  <m:ctrlPr>
                                    <a:rPr lang="ko-KR" sz="1600" i="1" kern="700">
                                      <a:effectLst/>
                                      <a:latin typeface="Cambria Math" panose="02040503050406030204" pitchFamily="18" charset="0"/>
                                    </a:rPr>
                                  </m:ctrlPr>
                                </m:dPr>
                                <m:e>
                                  <m:r>
                                    <m:rPr>
                                      <m:sty m:val="p"/>
                                    </m:rPr>
                                    <a:rPr lang="en-US" sz="1600" kern="700">
                                      <a:effectLst/>
                                      <a:latin typeface="Cambria Math" panose="02040503050406030204" pitchFamily="18" charset="0"/>
                                    </a:rPr>
                                    <m:t>u</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v</m:t>
                                  </m:r>
                                </m:e>
                              </m:d>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f</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v</m:t>
                              </m:r>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N</m:t>
                                  </m:r>
                                </m:e>
                                <m:sub>
                                  <m:r>
                                    <m:rPr>
                                      <m:sty m:val="p"/>
                                    </m:rPr>
                                    <a:rPr lang="en-US" sz="1600" kern="700">
                                      <a:effectLst/>
                                      <a:latin typeface="Cambria Math" panose="02040503050406030204" pitchFamily="18" charset="0"/>
                                    </a:rPr>
                                    <m:t>col</m:t>
                                  </m:r>
                                </m:sub>
                              </m:sSub>
                              <m:r>
                                <a:rPr lang="en-US" sz="1600" kern="700">
                                  <a:effectLst/>
                                  <a:latin typeface="Cambria Math" panose="02040503050406030204" pitchFamily="18" charset="0"/>
                                </a:rPr>
                                <m:t>/2}</m:t>
                              </m:r>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140981682"/>
                      </a:ext>
                    </a:extLst>
                  </a:tr>
                  <a:tr h="237657">
                    <a:tc>
                      <a:txBody>
                        <a:bodyPr/>
                        <a:lstStyle/>
                        <a:p>
                          <a:pPr algn="just">
                            <a:spcAft>
                              <a:spcPts val="0"/>
                            </a:spcAft>
                          </a:pPr>
                          <a:r>
                            <a:rPr lang="en-US" sz="1600" kern="700">
                              <a:effectLst/>
                            </a:rPr>
                            <a:t>36: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return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ROI</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 </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ROI</m:t>
                                  </m:r>
                                </m:e>
                                <m:sub>
                                  <m:r>
                                    <m:rPr>
                                      <m:sty m:val="p"/>
                                    </m:rPr>
                                    <a:rPr lang="en-US" sz="1600" kern="700">
                                      <a:effectLst/>
                                      <a:latin typeface="Cambria Math" panose="02040503050406030204" pitchFamily="18" charset="0"/>
                                    </a:rPr>
                                    <m:t>col</m:t>
                                  </m:r>
                                </m:sub>
                              </m:sSub>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620151737"/>
                      </a:ext>
                    </a:extLst>
                  </a:tr>
                  <a:tr h="237657">
                    <a:tc>
                      <a:txBody>
                        <a:bodyPr/>
                        <a:lstStyle/>
                        <a:p>
                          <a:pPr algn="just">
                            <a:spcAft>
                              <a:spcPts val="0"/>
                            </a:spcAft>
                          </a:pPr>
                          <a:r>
                            <a:rPr lang="en-US" sz="1600" kern="700">
                              <a:effectLst/>
                            </a:rPr>
                            <a:t>37: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end procedure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880000011"/>
                      </a:ext>
                    </a:extLst>
                  </a:tr>
                </a:tbl>
              </a:graphicData>
            </a:graphic>
          </p:graphicFrame>
        </mc:Choice>
        <mc:Fallback xmlns="">
          <p:graphicFrame>
            <p:nvGraphicFramePr>
              <p:cNvPr id="7" name="내용 개체 틀 6">
                <a:extLst>
                  <a:ext uri="{FF2B5EF4-FFF2-40B4-BE49-F238E27FC236}">
                    <a16:creationId xmlns:a16="http://schemas.microsoft.com/office/drawing/2014/main" id="{088D8498-DA44-4657-A69D-86272DB159D1}"/>
                  </a:ext>
                </a:extLst>
              </p:cNvPr>
              <p:cNvGraphicFramePr>
                <a:graphicFrameLocks noGrp="1"/>
              </p:cNvGraphicFramePr>
              <p:nvPr>
                <p:ph idx="1"/>
                <p:extLst>
                  <p:ext uri="{D42A27DB-BD31-4B8C-83A1-F6EECF244321}">
                    <p14:modId xmlns:p14="http://schemas.microsoft.com/office/powerpoint/2010/main" val="1340186863"/>
                  </p:ext>
                </p:extLst>
              </p:nvPr>
            </p:nvGraphicFramePr>
            <p:xfrm>
              <a:off x="11676684" y="4281204"/>
              <a:ext cx="5862473" cy="4876800"/>
            </p:xfrm>
            <a:graphic>
              <a:graphicData uri="http://schemas.openxmlformats.org/drawingml/2006/table">
                <a:tbl>
                  <a:tblPr firstRow="1" firstCol="1" bandRow="1">
                    <a:tableStyleId>{2D5ABB26-0587-4C30-8999-92F81FD0307C}</a:tableStyleId>
                  </a:tblPr>
                  <a:tblGrid>
                    <a:gridCol w="337800">
                      <a:extLst>
                        <a:ext uri="{9D8B030D-6E8A-4147-A177-3AD203B41FA5}">
                          <a16:colId xmlns:a16="http://schemas.microsoft.com/office/drawing/2014/main" val="45361878"/>
                        </a:ext>
                      </a:extLst>
                    </a:gridCol>
                    <a:gridCol w="5524673">
                      <a:extLst>
                        <a:ext uri="{9D8B030D-6E8A-4147-A177-3AD203B41FA5}">
                          <a16:colId xmlns:a16="http://schemas.microsoft.com/office/drawing/2014/main" val="580639502"/>
                        </a:ext>
                      </a:extLst>
                    </a:gridCol>
                  </a:tblGrid>
                  <a:tr h="243840">
                    <a:tc>
                      <a:txBody>
                        <a:bodyPr/>
                        <a:lstStyle/>
                        <a:p>
                          <a:pPr algn="just">
                            <a:spcAft>
                              <a:spcPts val="0"/>
                            </a:spcAft>
                          </a:pPr>
                          <a:r>
                            <a:rPr lang="en-US" sz="1600" kern="700" dirty="0">
                              <a:effectLst/>
                            </a:rPr>
                            <a:t>19:</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25000" b="-1952500"/>
                          </a:stretch>
                        </a:blipFill>
                      </a:tcPr>
                    </a:tc>
                    <a:extLst>
                      <a:ext uri="{0D108BD9-81ED-4DB2-BD59-A6C34878D82A}">
                        <a16:rowId xmlns:a16="http://schemas.microsoft.com/office/drawing/2014/main" val="3626041943"/>
                      </a:ext>
                    </a:extLst>
                  </a:tr>
                  <a:tr h="243840">
                    <a:tc>
                      <a:txBody>
                        <a:bodyPr/>
                        <a:lstStyle/>
                        <a:p>
                          <a:pPr algn="just">
                            <a:spcAft>
                              <a:spcPts val="0"/>
                            </a:spcAft>
                          </a:pPr>
                          <a:r>
                            <a:rPr lang="en-US" sz="1600" kern="700" dirty="0">
                              <a:effectLst/>
                            </a:rPr>
                            <a:t>20:</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125000" b="-1852500"/>
                          </a:stretch>
                        </a:blipFill>
                      </a:tcPr>
                    </a:tc>
                    <a:extLst>
                      <a:ext uri="{0D108BD9-81ED-4DB2-BD59-A6C34878D82A}">
                        <a16:rowId xmlns:a16="http://schemas.microsoft.com/office/drawing/2014/main" val="1830686049"/>
                      </a:ext>
                    </a:extLst>
                  </a:tr>
                  <a:tr h="243840">
                    <a:tc>
                      <a:txBody>
                        <a:bodyPr/>
                        <a:lstStyle/>
                        <a:p>
                          <a:pPr algn="just">
                            <a:spcAft>
                              <a:spcPts val="0"/>
                            </a:spcAft>
                          </a:pPr>
                          <a:r>
                            <a:rPr lang="en-US" sz="1600" kern="700" dirty="0">
                              <a:effectLst/>
                            </a:rPr>
                            <a:t>21:</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225000" b="-1752500"/>
                          </a:stretch>
                        </a:blipFill>
                      </a:tcPr>
                    </a:tc>
                    <a:extLst>
                      <a:ext uri="{0D108BD9-81ED-4DB2-BD59-A6C34878D82A}">
                        <a16:rowId xmlns:a16="http://schemas.microsoft.com/office/drawing/2014/main" val="4081508333"/>
                      </a:ext>
                    </a:extLst>
                  </a:tr>
                  <a:tr h="243840">
                    <a:tc>
                      <a:txBody>
                        <a:bodyPr/>
                        <a:lstStyle/>
                        <a:p>
                          <a:pPr algn="just">
                            <a:spcAft>
                              <a:spcPts val="0"/>
                            </a:spcAft>
                          </a:pPr>
                          <a:r>
                            <a:rPr lang="en-US" sz="1600" kern="700" dirty="0">
                              <a:effectLst/>
                            </a:rPr>
                            <a:t>22:</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325000" b="-1652500"/>
                          </a:stretch>
                        </a:blipFill>
                      </a:tcPr>
                    </a:tc>
                    <a:extLst>
                      <a:ext uri="{0D108BD9-81ED-4DB2-BD59-A6C34878D82A}">
                        <a16:rowId xmlns:a16="http://schemas.microsoft.com/office/drawing/2014/main" val="263301336"/>
                      </a:ext>
                    </a:extLst>
                  </a:tr>
                  <a:tr h="243840">
                    <a:tc>
                      <a:txBody>
                        <a:bodyPr/>
                        <a:lstStyle/>
                        <a:p>
                          <a:pPr algn="just">
                            <a:spcAft>
                              <a:spcPts val="0"/>
                            </a:spcAft>
                          </a:pPr>
                          <a:r>
                            <a:rPr lang="en-US" sz="1600" kern="700" dirty="0">
                              <a:effectLst/>
                            </a:rPr>
                            <a:t>23:</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425000" b="-1552500"/>
                          </a:stretch>
                        </a:blipFill>
                      </a:tcPr>
                    </a:tc>
                    <a:extLst>
                      <a:ext uri="{0D108BD9-81ED-4DB2-BD59-A6C34878D82A}">
                        <a16:rowId xmlns:a16="http://schemas.microsoft.com/office/drawing/2014/main" val="190408849"/>
                      </a:ext>
                    </a:extLst>
                  </a:tr>
                  <a:tr h="243840">
                    <a:tc>
                      <a:txBody>
                        <a:bodyPr/>
                        <a:lstStyle/>
                        <a:p>
                          <a:pPr algn="just">
                            <a:spcAft>
                              <a:spcPts val="0"/>
                            </a:spcAft>
                          </a:pPr>
                          <a:r>
                            <a:rPr lang="en-US" sz="1600" kern="700" dirty="0">
                              <a:effectLst/>
                            </a:rPr>
                            <a:t>24:</a:t>
                          </a:r>
                          <a:endParaRPr lang="ko-KR" sz="1700" kern="700" dirty="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525000" b="-1452500"/>
                          </a:stretch>
                        </a:blipFill>
                      </a:tcPr>
                    </a:tc>
                    <a:extLst>
                      <a:ext uri="{0D108BD9-81ED-4DB2-BD59-A6C34878D82A}">
                        <a16:rowId xmlns:a16="http://schemas.microsoft.com/office/drawing/2014/main" val="1356187217"/>
                      </a:ext>
                    </a:extLst>
                  </a:tr>
                  <a:tr h="243840">
                    <a:tc>
                      <a:txBody>
                        <a:bodyPr/>
                        <a:lstStyle/>
                        <a:p>
                          <a:pPr algn="just">
                            <a:spcAft>
                              <a:spcPts val="0"/>
                            </a:spcAft>
                          </a:pPr>
                          <a:r>
                            <a:rPr lang="en-US" sz="1600" kern="700">
                              <a:effectLst/>
                            </a:rPr>
                            <a:t>25: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else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3936718"/>
                      </a:ext>
                    </a:extLst>
                  </a:tr>
                  <a:tr h="243840">
                    <a:tc>
                      <a:txBody>
                        <a:bodyPr/>
                        <a:lstStyle/>
                        <a:p>
                          <a:pPr algn="just">
                            <a:spcAft>
                              <a:spcPts val="0"/>
                            </a:spcAft>
                          </a:pPr>
                          <a:r>
                            <a:rPr lang="en-US" sz="1600" kern="700">
                              <a:effectLst/>
                            </a:rPr>
                            <a:t>26: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r>
                            <a:rPr lang="en-US" sz="1600" kern="700" dirty="0" err="1">
                              <a:effectLst/>
                            </a:rPr>
                            <a:t>SaveOutput</a:t>
                          </a:r>
                          <a:r>
                            <a:rPr lang="en-US" sz="1600" kern="700" dirty="0">
                              <a:effectLst/>
                            </a:rPr>
                            <a:t> (H, W, L)</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13235809"/>
                      </a:ext>
                    </a:extLst>
                  </a:tr>
                  <a:tr h="243840">
                    <a:tc>
                      <a:txBody>
                        <a:bodyPr/>
                        <a:lstStyle/>
                        <a:p>
                          <a:pPr algn="just">
                            <a:spcAft>
                              <a:spcPts val="0"/>
                            </a:spcAft>
                          </a:pPr>
                          <a:r>
                            <a:rPr lang="en-US" sz="1600" kern="700">
                              <a:effectLst/>
                            </a:rPr>
                            <a:t>27: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825000" b="-1152500"/>
                          </a:stretch>
                        </a:blipFill>
                      </a:tcPr>
                    </a:tc>
                    <a:extLst>
                      <a:ext uri="{0D108BD9-81ED-4DB2-BD59-A6C34878D82A}">
                        <a16:rowId xmlns:a16="http://schemas.microsoft.com/office/drawing/2014/main" val="118329552"/>
                      </a:ext>
                    </a:extLst>
                  </a:tr>
                  <a:tr h="243840">
                    <a:tc>
                      <a:txBody>
                        <a:bodyPr/>
                        <a:lstStyle/>
                        <a:p>
                          <a:pPr algn="just">
                            <a:spcAft>
                              <a:spcPts val="0"/>
                            </a:spcAft>
                          </a:pPr>
                          <a:r>
                            <a:rPr lang="en-US" sz="1600" kern="700">
                              <a:effectLst/>
                            </a:rPr>
                            <a:t>28: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end if</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857523845"/>
                      </a:ext>
                    </a:extLst>
                  </a:tr>
                  <a:tr h="243840">
                    <a:tc>
                      <a:txBody>
                        <a:bodyPr/>
                        <a:lstStyle/>
                        <a:p>
                          <a:pPr algn="just">
                            <a:spcAft>
                              <a:spcPts val="0"/>
                            </a:spcAft>
                          </a:pPr>
                          <a:r>
                            <a:rPr lang="en-US" sz="1600" kern="700">
                              <a:effectLst/>
                            </a:rPr>
                            <a:t>29:</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end if</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890683693"/>
                      </a:ext>
                    </a:extLst>
                  </a:tr>
                  <a:tr h="243840">
                    <a:tc>
                      <a:txBody>
                        <a:bodyPr/>
                        <a:lstStyle/>
                        <a:p>
                          <a:pPr algn="just">
                            <a:spcAft>
                              <a:spcPts val="0"/>
                            </a:spcAft>
                          </a:pPr>
                          <a:r>
                            <a:rPr lang="en-US" sz="1600" kern="700">
                              <a:effectLst/>
                            </a:rPr>
                            <a:t>30:</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end while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247556654"/>
                      </a:ext>
                    </a:extLst>
                  </a:tr>
                  <a:tr h="243840">
                    <a:tc>
                      <a:txBody>
                        <a:bodyPr/>
                        <a:lstStyle/>
                        <a:p>
                          <a:pPr algn="just">
                            <a:spcAft>
                              <a:spcPts val="0"/>
                            </a:spcAft>
                          </a:pPr>
                          <a:r>
                            <a:rPr lang="en-US" sz="1600" kern="700">
                              <a:effectLst/>
                            </a:rPr>
                            <a:t>31: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end procedure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043927608"/>
                      </a:ext>
                    </a:extLst>
                  </a:tr>
                  <a:tr h="243840">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307148128"/>
                      </a:ext>
                    </a:extLst>
                  </a:tr>
                  <a:tr h="243840">
                    <a:tc>
                      <a:txBody>
                        <a:bodyPr/>
                        <a:lstStyle/>
                        <a:p>
                          <a:pPr algn="just">
                            <a:spcAft>
                              <a:spcPts val="0"/>
                            </a:spcAft>
                          </a:pPr>
                          <a:r>
                            <a:rPr lang="en-US" sz="1600" kern="700">
                              <a:effectLst/>
                            </a:rPr>
                            <a:t>32: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1427500" b="-550000"/>
                          </a:stretch>
                        </a:blipFill>
                      </a:tcPr>
                    </a:tc>
                    <a:extLst>
                      <a:ext uri="{0D108BD9-81ED-4DB2-BD59-A6C34878D82A}">
                        <a16:rowId xmlns:a16="http://schemas.microsoft.com/office/drawing/2014/main" val="725856608"/>
                      </a:ext>
                    </a:extLst>
                  </a:tr>
                  <a:tr h="243840">
                    <a:tc>
                      <a:txBody>
                        <a:bodyPr/>
                        <a:lstStyle/>
                        <a:p>
                          <a:pPr algn="just">
                            <a:spcAft>
                              <a:spcPts val="0"/>
                            </a:spcAft>
                          </a:pPr>
                          <a:r>
                            <a:rPr lang="en-US" sz="1600" kern="700">
                              <a:effectLst/>
                            </a:rPr>
                            <a:t>33: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1527500" b="-450000"/>
                          </a:stretch>
                        </a:blipFill>
                      </a:tcPr>
                    </a:tc>
                    <a:extLst>
                      <a:ext uri="{0D108BD9-81ED-4DB2-BD59-A6C34878D82A}">
                        <a16:rowId xmlns:a16="http://schemas.microsoft.com/office/drawing/2014/main" val="1551460422"/>
                      </a:ext>
                    </a:extLst>
                  </a:tr>
                  <a:tr h="243840">
                    <a:tc>
                      <a:txBody>
                        <a:bodyPr/>
                        <a:lstStyle/>
                        <a:p>
                          <a:pPr algn="just">
                            <a:spcAft>
                              <a:spcPts val="0"/>
                            </a:spcAft>
                          </a:pPr>
                          <a:r>
                            <a:rPr lang="en-US" sz="1600" kern="700">
                              <a:effectLst/>
                            </a:rPr>
                            <a:t>34: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1627500" b="-350000"/>
                          </a:stretch>
                        </a:blipFill>
                      </a:tcPr>
                    </a:tc>
                    <a:extLst>
                      <a:ext uri="{0D108BD9-81ED-4DB2-BD59-A6C34878D82A}">
                        <a16:rowId xmlns:a16="http://schemas.microsoft.com/office/drawing/2014/main" val="219558742"/>
                      </a:ext>
                    </a:extLst>
                  </a:tr>
                  <a:tr h="243840">
                    <a:tc>
                      <a:txBody>
                        <a:bodyPr/>
                        <a:lstStyle/>
                        <a:p>
                          <a:pPr algn="just">
                            <a:spcAft>
                              <a:spcPts val="0"/>
                            </a:spcAft>
                          </a:pPr>
                          <a:r>
                            <a:rPr lang="en-US" sz="1600" kern="700">
                              <a:effectLst/>
                            </a:rPr>
                            <a:t>35: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1727500" b="-250000"/>
                          </a:stretch>
                        </a:blipFill>
                      </a:tcPr>
                    </a:tc>
                    <a:extLst>
                      <a:ext uri="{0D108BD9-81ED-4DB2-BD59-A6C34878D82A}">
                        <a16:rowId xmlns:a16="http://schemas.microsoft.com/office/drawing/2014/main" val="1140981682"/>
                      </a:ext>
                    </a:extLst>
                  </a:tr>
                  <a:tr h="243840">
                    <a:tc>
                      <a:txBody>
                        <a:bodyPr/>
                        <a:lstStyle/>
                        <a:p>
                          <a:pPr algn="just">
                            <a:spcAft>
                              <a:spcPts val="0"/>
                            </a:spcAft>
                          </a:pPr>
                          <a:r>
                            <a:rPr lang="en-US" sz="1600" kern="700">
                              <a:effectLst/>
                            </a:rPr>
                            <a:t>36: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2"/>
                          <a:stretch>
                            <a:fillRect l="-6057" t="-1827500" b="-150000"/>
                          </a:stretch>
                        </a:blipFill>
                      </a:tcPr>
                    </a:tc>
                    <a:extLst>
                      <a:ext uri="{0D108BD9-81ED-4DB2-BD59-A6C34878D82A}">
                        <a16:rowId xmlns:a16="http://schemas.microsoft.com/office/drawing/2014/main" val="3620151737"/>
                      </a:ext>
                    </a:extLst>
                  </a:tr>
                  <a:tr h="243840">
                    <a:tc>
                      <a:txBody>
                        <a:bodyPr/>
                        <a:lstStyle/>
                        <a:p>
                          <a:pPr algn="just">
                            <a:spcAft>
                              <a:spcPts val="0"/>
                            </a:spcAft>
                          </a:pPr>
                          <a:r>
                            <a:rPr lang="en-US" sz="1600" kern="700">
                              <a:effectLst/>
                            </a:rPr>
                            <a:t>37: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end procedure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88000001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표 4">
                <a:extLst>
                  <a:ext uri="{FF2B5EF4-FFF2-40B4-BE49-F238E27FC236}">
                    <a16:creationId xmlns:a16="http://schemas.microsoft.com/office/drawing/2014/main" id="{5BC47DD4-6006-4287-8932-308A5F0B40AB}"/>
                  </a:ext>
                </a:extLst>
              </p:cNvPr>
              <p:cNvGraphicFramePr>
                <a:graphicFrameLocks noGrp="1"/>
              </p:cNvGraphicFramePr>
              <p:nvPr>
                <p:extLst>
                  <p:ext uri="{D42A27DB-BD31-4B8C-83A1-F6EECF244321}">
                    <p14:modId xmlns:p14="http://schemas.microsoft.com/office/powerpoint/2010/main" val="1569266947"/>
                  </p:ext>
                </p:extLst>
              </p:nvPr>
            </p:nvGraphicFramePr>
            <p:xfrm>
              <a:off x="8587803" y="2140144"/>
              <a:ext cx="5156300" cy="5120640"/>
            </p:xfrm>
            <a:graphic>
              <a:graphicData uri="http://schemas.openxmlformats.org/drawingml/2006/table">
                <a:tbl>
                  <a:tblPr firstRow="1" firstCol="1" bandRow="1">
                    <a:tableStyleId>{2D5ABB26-0587-4C30-8999-92F81FD0307C}</a:tableStyleId>
                  </a:tblPr>
                  <a:tblGrid>
                    <a:gridCol w="297110">
                      <a:extLst>
                        <a:ext uri="{9D8B030D-6E8A-4147-A177-3AD203B41FA5}">
                          <a16:colId xmlns:a16="http://schemas.microsoft.com/office/drawing/2014/main" val="2554940"/>
                        </a:ext>
                      </a:extLst>
                    </a:gridCol>
                    <a:gridCol w="4859190">
                      <a:extLst>
                        <a:ext uri="{9D8B030D-6E8A-4147-A177-3AD203B41FA5}">
                          <a16:colId xmlns:a16="http://schemas.microsoft.com/office/drawing/2014/main" val="24863452"/>
                        </a:ext>
                      </a:extLst>
                    </a:gridCol>
                  </a:tblGrid>
                  <a:tr h="237657">
                    <a:tc>
                      <a:txBody>
                        <a:bodyPr/>
                        <a:lstStyle/>
                        <a:p>
                          <a:pPr algn="just">
                            <a:spcAft>
                              <a:spcPts val="0"/>
                            </a:spcAft>
                          </a:pPr>
                          <a:r>
                            <a:rPr lang="en-US" sz="1600" kern="700">
                              <a:effectLst/>
                            </a:rPr>
                            <a:t>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procedure State-Control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N</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𝑁</m:t>
                                  </m:r>
                                </m:e>
                                <m:sub>
                                  <m:r>
                                    <a:rPr lang="en-US" sz="1600" kern="700">
                                      <a:effectLst/>
                                      <a:latin typeface="Cambria Math" panose="02040503050406030204" pitchFamily="18" charset="0"/>
                                    </a:rPr>
                                    <m:t>𝑐𝑜𝑙</m:t>
                                  </m:r>
                                </m:sub>
                              </m:sSub>
                            </m:oMath>
                          </a14:m>
                          <a:r>
                            <a:rPr lang="en-US" sz="1600" kern="700">
                              <a:effectLst/>
                            </a:rPr>
                            <a:t>)</a:t>
                          </a:r>
                          <a:endParaRPr lang="ko-KR" sz="1700" kern="700">
                            <a:effectLst/>
                            <a:latin typeface="Times New Roman" panose="02020603050405020304" pitchFamily="18" charset="0"/>
                            <a:ea typeface="MS Mincho" panose="02020609040205080304" pitchFamily="49" charset="-128"/>
                          </a:endParaRPr>
                        </a:p>
                      </a:txBody>
                      <a:tcPr marL="0" marR="0" marT="0" marB="0"/>
                    </a:tc>
                    <a:extLst>
                      <a:ext uri="{0D108BD9-81ED-4DB2-BD59-A6C34878D82A}">
                        <a16:rowId xmlns:a16="http://schemas.microsoft.com/office/drawing/2014/main" val="3373725714"/>
                      </a:ext>
                    </a:extLst>
                  </a:tr>
                  <a:tr h="237657">
                    <a:tc>
                      <a:txBody>
                        <a:bodyPr/>
                        <a:lstStyle/>
                        <a:p>
                          <a:pPr algn="just">
                            <a:spcAft>
                              <a:spcPts val="0"/>
                            </a:spcAft>
                          </a:pPr>
                          <a:r>
                            <a:rPr lang="en-US" sz="1600" kern="700">
                              <a:effectLst/>
                            </a:rPr>
                            <a:t>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S</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 </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S</m:t>
                                  </m:r>
                                </m:e>
                                <m:sub>
                                  <m:r>
                                    <m:rPr>
                                      <m:sty m:val="p"/>
                                    </m:rPr>
                                    <a:rPr lang="en-US" sz="1600" kern="700">
                                      <a:effectLst/>
                                      <a:latin typeface="Cambria Math" panose="02040503050406030204" pitchFamily="18" charset="0"/>
                                    </a:rPr>
                                    <m:t>col</m:t>
                                  </m:r>
                                </m:sub>
                              </m:sSub>
                              <m:r>
                                <a:rPr lang="en-US" sz="1600" kern="700">
                                  <a:effectLst/>
                                  <a:latin typeface="Cambria Math" panose="02040503050406030204" pitchFamily="18" charset="0"/>
                                </a:rPr>
                                <m:t>, </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𝐸</m:t>
                                  </m:r>
                                </m:e>
                                <m:sub>
                                  <m:r>
                                    <a:rPr lang="en-US" sz="1600" kern="700">
                                      <a:effectLst/>
                                      <a:latin typeface="Cambria Math" panose="02040503050406030204" pitchFamily="18" charset="0"/>
                                    </a:rPr>
                                    <m:t>𝑟𝑜𝑤</m:t>
                                  </m:r>
                                </m:sub>
                              </m:sSub>
                              <m:r>
                                <a:rPr lang="en-US" sz="1600" kern="700">
                                  <a:effectLst/>
                                  <a:latin typeface="Cambria Math" panose="02040503050406030204" pitchFamily="18" charset="0"/>
                                </a:rPr>
                                <m:t>, </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𝐸</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 </m:t>
                              </m:r>
                              <m:r>
                                <a:rPr lang="en-US" sz="1600" kern="700">
                                  <a:effectLst/>
                                  <a:latin typeface="Cambria Math" panose="02040503050406030204" pitchFamily="18" charset="0"/>
                                </a:rPr>
                                <m:t>𝐻</m:t>
                              </m:r>
                              <m:r>
                                <a:rPr lang="en-US" sz="1600" kern="700">
                                  <a:effectLst/>
                                  <a:latin typeface="Cambria Math" panose="02040503050406030204" pitchFamily="18" charset="0"/>
                                </a:rPr>
                                <m:t>, </m:t>
                              </m:r>
                              <m:r>
                                <a:rPr lang="en-US" sz="1600" kern="700">
                                  <a:effectLst/>
                                  <a:latin typeface="Cambria Math" panose="02040503050406030204" pitchFamily="18" charset="0"/>
                                </a:rPr>
                                <m:t>𝑊</m:t>
                              </m:r>
                              <m:r>
                                <a:rPr lang="en-US" sz="1600" kern="700">
                                  <a:effectLst/>
                                  <a:latin typeface="Cambria Math" panose="02040503050406030204" pitchFamily="18" charset="0"/>
                                </a:rPr>
                                <m:t>, </m:t>
                              </m:r>
                              <m:r>
                                <a:rPr lang="en-US" sz="1600" kern="700">
                                  <a:effectLst/>
                                  <a:latin typeface="Cambria Math" panose="02040503050406030204" pitchFamily="18" charset="0"/>
                                </a:rPr>
                                <m:t>𝐿</m:t>
                              </m:r>
                              <m:r>
                                <a:rPr lang="en-US" sz="1600" kern="700">
                                  <a:effectLst/>
                                  <a:latin typeface="Cambria Math" panose="02040503050406030204" pitchFamily="18" charset="0"/>
                                </a:rPr>
                                <m:t>, </m:t>
                              </m:r>
                              <m:r>
                                <a:rPr lang="en-US" sz="1600" kern="700">
                                  <a:effectLst/>
                                  <a:latin typeface="Cambria Math" panose="02040503050406030204" pitchFamily="18" charset="0"/>
                                </a:rPr>
                                <m:t>𝑅𝑂</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𝐼</m:t>
                                  </m:r>
                                </m:e>
                                <m:sub>
                                  <m:r>
                                    <a:rPr lang="en-US" sz="1600" kern="700">
                                      <a:effectLst/>
                                      <a:latin typeface="Cambria Math" panose="02040503050406030204" pitchFamily="18" charset="0"/>
                                    </a:rPr>
                                    <m:t>𝑟𝑜𝑤</m:t>
                                  </m:r>
                                </m:sub>
                              </m:sSub>
                              <m:r>
                                <a:rPr lang="en-US" sz="1600" kern="700">
                                  <a:effectLst/>
                                  <a:latin typeface="Cambria Math" panose="02040503050406030204" pitchFamily="18" charset="0"/>
                                </a:rPr>
                                <m:t>,</m:t>
                              </m:r>
                              <m:r>
                                <a:rPr lang="en-US" sz="1600" kern="700">
                                  <a:effectLst/>
                                  <a:latin typeface="Cambria Math" panose="02040503050406030204" pitchFamily="18" charset="0"/>
                                </a:rPr>
                                <m:t>𝑅𝑂</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𝐼</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484097105"/>
                      </a:ext>
                    </a:extLst>
                  </a:tr>
                  <a:tr h="237657">
                    <a:tc>
                      <a:txBody>
                        <a:bodyPr/>
                        <a:lstStyle/>
                        <a:p>
                          <a:pPr algn="just">
                            <a:spcAft>
                              <a:spcPts val="0"/>
                            </a:spcAft>
                          </a:pPr>
                          <a:r>
                            <a:rPr lang="en-US" sz="1600" kern="700">
                              <a:effectLst/>
                            </a:rPr>
                            <a:t>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14:m>
                            <m:oMath xmlns:m="http://schemas.openxmlformats.org/officeDocument/2006/math">
                              <m:r>
                                <m:rPr>
                                  <m:sty m:val="p"/>
                                </m:rPr>
                                <a:rPr lang="en-US" sz="1600" kern="700">
                                  <a:effectLst/>
                                  <a:latin typeface="Cambria Math" panose="02040503050406030204" pitchFamily="18" charset="0"/>
                                </a:rPr>
                                <m:t>state</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excited</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height</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width</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length</m:t>
                              </m:r>
                              <m:r>
                                <a:rPr lang="en-US" sz="1600" kern="700">
                                  <a:effectLst/>
                                  <a:latin typeface="Cambria Math" panose="02040503050406030204" pitchFamily="18" charset="0"/>
                                </a:rPr>
                                <m:t> ←∅</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746154820"/>
                      </a:ext>
                    </a:extLst>
                  </a:tr>
                  <a:tr h="237657">
                    <a:tc>
                      <a:txBody>
                        <a:bodyPr/>
                        <a:lstStyle/>
                        <a:p>
                          <a:pPr algn="just">
                            <a:spcAft>
                              <a:spcPts val="0"/>
                            </a:spcAft>
                          </a:pPr>
                          <a:r>
                            <a:rPr lang="en-US" sz="1600" kern="700">
                              <a:effectLst/>
                            </a:rPr>
                            <a:t>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ϵ</m:t>
                                  </m:r>
                                </m:e>
                                <m:sub>
                                  <m:r>
                                    <m:rPr>
                                      <m:sty m:val="p"/>
                                    </m:rPr>
                                    <a:rPr lang="en-US" sz="1600" kern="700">
                                      <a:effectLst/>
                                      <a:latin typeface="Cambria Math" panose="02040503050406030204" pitchFamily="18" charset="0"/>
                                    </a:rPr>
                                    <m:t>N</m:t>
                                  </m:r>
                                </m:sub>
                              </m:sSub>
                              <m:r>
                                <a:rPr lang="en-US" sz="1600" kern="700">
                                  <a:effectLst/>
                                  <a:latin typeface="Cambria Math" panose="02040503050406030204" pitchFamily="18" charset="0"/>
                                </a:rPr>
                                <m:t>←10,</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𝜖</m:t>
                                  </m:r>
                                </m:e>
                                <m:sub>
                                  <m:r>
                                    <a:rPr lang="en-US" sz="1600" kern="700">
                                      <a:effectLst/>
                                      <a:latin typeface="Cambria Math" panose="02040503050406030204" pitchFamily="18" charset="0"/>
                                    </a:rPr>
                                    <m:t>𝑑</m:t>
                                  </m:r>
                                </m:sub>
                              </m:sSub>
                              <m:r>
                                <a:rPr lang="en-US" sz="1600" kern="700">
                                  <a:effectLst/>
                                  <a:latin typeface="Cambria Math" panose="02040503050406030204" pitchFamily="18" charset="0"/>
                                </a:rPr>
                                <m:t>←0.05</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321304486"/>
                      </a:ext>
                    </a:extLst>
                  </a:tr>
                  <a:tr h="237657">
                    <a:tc>
                      <a:txBody>
                        <a:bodyPr/>
                        <a:lstStyle/>
                        <a:p>
                          <a:pPr algn="just">
                            <a:spcAft>
                              <a:spcPts val="0"/>
                            </a:spcAft>
                          </a:pPr>
                          <a:r>
                            <a:rPr lang="en-US" sz="1600" kern="700">
                              <a:effectLst/>
                            </a:rPr>
                            <a:t>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while true do</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117889665"/>
                      </a:ext>
                    </a:extLst>
                  </a:tr>
                  <a:tr h="237657">
                    <a:tc>
                      <a:txBody>
                        <a:bodyPr/>
                        <a:lstStyle/>
                        <a:p>
                          <a:pPr algn="just">
                            <a:spcAft>
                              <a:spcPts val="0"/>
                            </a:spcAft>
                          </a:pPr>
                          <a:r>
                            <a:rPr lang="en-US" sz="1600" kern="700">
                              <a:effectLst/>
                            </a:rPr>
                            <a:t>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14:m>
                            <m:oMath xmlns:m="http://schemas.openxmlformats.org/officeDocument/2006/math">
                              <m:r>
                                <m:rPr>
                                  <m:sty m:val="p"/>
                                </m:rPr>
                                <a:rPr lang="en-US" sz="1600" kern="700">
                                  <a:effectLst/>
                                  <a:latin typeface="Cambria Math" panose="02040503050406030204" pitchFamily="18" charset="0"/>
                                </a:rPr>
                                <m:t>f</m:t>
                              </m:r>
                              <m:r>
                                <a:rPr lang="en-US" sz="1600" kern="700">
                                  <a:effectLst/>
                                  <a:latin typeface="Cambria Math" panose="02040503050406030204" pitchFamily="18" charset="0"/>
                                </a:rPr>
                                <m:t> ←</m:t>
                              </m:r>
                              <m:r>
                                <a:rPr lang="en-US" sz="1600" kern="700">
                                  <a:effectLst/>
                                  <a:latin typeface="Cambria Math" panose="02040503050406030204" pitchFamily="18" charset="0"/>
                                </a:rPr>
                                <m:t>𝑔𝑒𝑡𝐷𝑒𝑝𝑡h𝐹𝑟𝑎𝑚𝑒</m:t>
                              </m:r>
                              <m:r>
                                <a:rPr lang="en-US" sz="1600" kern="700">
                                  <a:effectLst/>
                                  <a:latin typeface="Cambria Math" panose="02040503050406030204" pitchFamily="18" charset="0"/>
                                </a:rPr>
                                <m:t>()</m:t>
                              </m:r>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664702099"/>
                      </a:ext>
                    </a:extLst>
                  </a:tr>
                  <a:tr h="237657">
                    <a:tc>
                      <a:txBody>
                        <a:bodyPr/>
                        <a:lstStyle/>
                        <a:p>
                          <a:pPr algn="just">
                            <a:spcAft>
                              <a:spcPts val="0"/>
                            </a:spcAft>
                          </a:pPr>
                          <a:r>
                            <a:rPr lang="en-US" sz="1600" kern="700">
                              <a:effectLst/>
                            </a:rPr>
                            <a:t>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ROI</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r>
                                <a:rPr lang="en-US" sz="1600" kern="700">
                                  <a:effectLst/>
                                  <a:latin typeface="Cambria Math" panose="02040503050406030204" pitchFamily="18" charset="0"/>
                                </a:rPr>
                                <m:t>𝑅𝑂</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𝑊</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 ←</m:t>
                              </m:r>
                              <m:r>
                                <a:rPr lang="en-US" sz="1600" kern="700">
                                  <a:effectLst/>
                                  <a:latin typeface="Cambria Math" panose="02040503050406030204" pitchFamily="18" charset="0"/>
                                </a:rPr>
                                <m:t>𝐺𝑒𝑡</m:t>
                              </m:r>
                              <m:r>
                                <a:rPr lang="en-US" sz="1600" kern="700">
                                  <a:effectLst/>
                                  <a:latin typeface="Cambria Math" panose="02040503050406030204" pitchFamily="18" charset="0"/>
                                </a:rPr>
                                <m:t>−</m:t>
                              </m:r>
                              <m:r>
                                <a:rPr lang="en-US" sz="1600" kern="700">
                                  <a:effectLst/>
                                  <a:latin typeface="Cambria Math" panose="02040503050406030204" pitchFamily="18" charset="0"/>
                                </a:rPr>
                                <m:t>𝑅𝑂𝐼</m:t>
                              </m:r>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N</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𝑁</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m:t>
                              </m:r>
                            </m:oMath>
                          </a14:m>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466725280"/>
                      </a:ext>
                    </a:extLst>
                  </a:tr>
                  <a:tr h="237657">
                    <a:tc>
                      <a:txBody>
                        <a:bodyPr/>
                        <a:lstStyle/>
                        <a:p>
                          <a:pPr algn="just">
                            <a:spcAft>
                              <a:spcPts val="0"/>
                            </a:spcAft>
                          </a:pPr>
                          <a:r>
                            <a:rPr lang="en-US" sz="1600" kern="700">
                              <a:effectLst/>
                            </a:rPr>
                            <a:t>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14:m>
                            <m:oMath xmlns:m="http://schemas.openxmlformats.org/officeDocument/2006/math">
                              <m:r>
                                <m:rPr>
                                  <m:sty m:val="p"/>
                                </m:rPr>
                                <a:rPr lang="en-US" sz="1600" kern="700">
                                  <a:effectLst/>
                                  <a:latin typeface="Cambria Math" panose="02040503050406030204" pitchFamily="18" charset="0"/>
                                </a:rPr>
                                <m:t>excited</m:t>
                              </m:r>
                              <m:r>
                                <a:rPr lang="en-US" sz="1600" kern="700">
                                  <a:effectLst/>
                                  <a:latin typeface="Cambria Math" panose="02040503050406030204" pitchFamily="18" charset="0"/>
                                </a:rPr>
                                <m:t> ←</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𝑁</m:t>
                                  </m:r>
                                </m:e>
                                <m:sub>
                                  <m:r>
                                    <a:rPr lang="en-US" sz="1600" kern="700">
                                      <a:effectLst/>
                                      <a:latin typeface="Cambria Math" panose="02040503050406030204" pitchFamily="18" charset="0"/>
                                    </a:rPr>
                                    <m:t>𝑒𝑥𝑐𝑖𝑡𝑒𝑑</m:t>
                                  </m:r>
                                </m:sub>
                              </m:sSub>
                              <m:r>
                                <a:rPr lang="en-US" sz="1600" kern="700">
                                  <a:effectLst/>
                                  <a:latin typeface="Cambria Math" panose="02040503050406030204" pitchFamily="18" charset="0"/>
                                </a:rPr>
                                <m:t>(</m:t>
                              </m:r>
                              <m:r>
                                <a:rPr lang="en-US" sz="1600" kern="700">
                                  <a:effectLst/>
                                  <a:latin typeface="Cambria Math" panose="02040503050406030204" pitchFamily="18" charset="0"/>
                                </a:rPr>
                                <m:t>𝑅𝑂</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𝐼</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 (</m:t>
                              </m:r>
                              <m:r>
                                <a:rPr lang="en-US" sz="1600" kern="700">
                                  <a:effectLst/>
                                  <a:latin typeface="Cambria Math" panose="02040503050406030204" pitchFamily="18" charset="0"/>
                                </a:rPr>
                                <m:t>𝟏</m:t>
                              </m:r>
                              <m:r>
                                <a:rPr lang="en-US" sz="1600" kern="700">
                                  <a:effectLst/>
                                  <a:latin typeface="Cambria Math" panose="02040503050406030204" pitchFamily="18" charset="0"/>
                                </a:rPr>
                                <m:t>)</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81865057"/>
                      </a:ext>
                    </a:extLst>
                  </a:tr>
                  <a:tr h="237657">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55145554"/>
                      </a:ext>
                    </a:extLst>
                  </a:tr>
                  <a:tr h="237657">
                    <a:tc>
                      <a:txBody>
                        <a:bodyPr/>
                        <a:lstStyle/>
                        <a:p>
                          <a:pPr algn="just">
                            <a:spcAft>
                              <a:spcPts val="0"/>
                            </a:spcAft>
                          </a:pPr>
                          <a:r>
                            <a:rPr lang="en-US" sz="1600" kern="700">
                              <a:effectLst/>
                            </a:rPr>
                            <a:t>9:</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if state = 0 then</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584353565"/>
                      </a:ext>
                    </a:extLst>
                  </a:tr>
                  <a:tr h="237657">
                    <a:tc>
                      <a:txBody>
                        <a:bodyPr/>
                        <a:lstStyle/>
                        <a:p>
                          <a:pPr algn="just">
                            <a:spcAft>
                              <a:spcPts val="0"/>
                            </a:spcAft>
                          </a:pPr>
                          <a:r>
                            <a:rPr lang="en-US" sz="1600" kern="700">
                              <a:effectLst/>
                            </a:rPr>
                            <a:t>10:</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S</m:t>
                                  </m:r>
                                </m:e>
                                <m:sub>
                                  <m:r>
                                    <m:rPr>
                                      <m:sty m:val="p"/>
                                    </m:rPr>
                                    <a:rPr lang="en-US" sz="1600" kern="700">
                                      <a:effectLst/>
                                      <a:latin typeface="Cambria Math" panose="02040503050406030204" pitchFamily="18" charset="0"/>
                                    </a:rPr>
                                    <m:t>row</m:t>
                                  </m:r>
                                </m:sub>
                              </m:sSub>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𝑆</m:t>
                                  </m:r>
                                </m:e>
                                <m:sub>
                                  <m:r>
                                    <a:rPr lang="en-US" sz="1600" kern="700">
                                      <a:effectLst/>
                                      <a:latin typeface="Cambria Math" panose="02040503050406030204" pitchFamily="18" charset="0"/>
                                    </a:rPr>
                                    <m:t>𝑐𝑜𝑙</m:t>
                                  </m:r>
                                </m:sub>
                              </m:sSub>
                              <m:r>
                                <a:rPr lang="en-US" sz="1600" kern="700">
                                  <a:effectLst/>
                                  <a:latin typeface="Cambria Math" panose="02040503050406030204" pitchFamily="18" charset="0"/>
                                </a:rPr>
                                <m:t>←(</m:t>
                              </m:r>
                              <m:r>
                                <a:rPr lang="en-US" sz="1600" kern="700">
                                  <a:effectLst/>
                                  <a:latin typeface="Cambria Math" panose="02040503050406030204" pitchFamily="18" charset="0"/>
                                </a:rPr>
                                <m:t>𝟑</m:t>
                              </m:r>
                              <m:r>
                                <a:rPr lang="en-US" sz="1600" kern="700">
                                  <a:effectLst/>
                                  <a:latin typeface="Cambria Math" panose="02040503050406030204" pitchFamily="18" charset="0"/>
                                </a:rPr>
                                <m:t>)</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235475479"/>
                      </a:ext>
                    </a:extLst>
                  </a:tr>
                  <a:tr h="237657">
                    <a:tc>
                      <a:txBody>
                        <a:bodyPr/>
                        <a:lstStyle/>
                        <a:p>
                          <a:pPr algn="just">
                            <a:spcAft>
                              <a:spcPts val="0"/>
                            </a:spcAft>
                          </a:pPr>
                          <a:r>
                            <a:rPr lang="en-US" sz="1600" kern="700">
                              <a:effectLst/>
                            </a:rPr>
                            <a:t>11: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14:m>
                            <m:oMath xmlns:m="http://schemas.openxmlformats.org/officeDocument/2006/math">
                              <m:r>
                                <m:rPr>
                                  <m:sty m:val="p"/>
                                </m:rPr>
                                <a:rPr lang="en-US" sz="1600" kern="700">
                                  <a:effectLst/>
                                  <a:latin typeface="Cambria Math" panose="02040503050406030204" pitchFamily="18" charset="0"/>
                                </a:rPr>
                                <m:t>state</m:t>
                              </m:r>
                              <m:r>
                                <a:rPr lang="en-US" sz="1600" kern="700">
                                  <a:effectLst/>
                                  <a:latin typeface="Cambria Math" panose="02040503050406030204" pitchFamily="18" charset="0"/>
                                </a:rPr>
                                <m:t>←1</m:t>
                              </m:r>
                            </m:oMath>
                          </a14:m>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612208874"/>
                      </a:ext>
                    </a:extLst>
                  </a:tr>
                  <a:tr h="237657">
                    <a:tc>
                      <a:txBody>
                        <a:bodyPr/>
                        <a:lstStyle/>
                        <a:p>
                          <a:pPr algn="just">
                            <a:spcAft>
                              <a:spcPts val="0"/>
                            </a:spcAft>
                          </a:pPr>
                          <a:r>
                            <a:rPr lang="en-US" sz="1600" kern="700">
                              <a:effectLst/>
                            </a:rPr>
                            <a:t>12: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if</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61295045"/>
                      </a:ext>
                    </a:extLst>
                  </a:tr>
                  <a:tr h="237657">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391814632"/>
                      </a:ext>
                    </a:extLst>
                  </a:tr>
                  <a:tr h="237657">
                    <a:tc>
                      <a:txBody>
                        <a:bodyPr/>
                        <a:lstStyle/>
                        <a:p>
                          <a:pPr algn="just">
                            <a:spcAft>
                              <a:spcPts val="0"/>
                            </a:spcAft>
                          </a:pPr>
                          <a:r>
                            <a:rPr lang="en-US" sz="1600" kern="700">
                              <a:effectLst/>
                            </a:rPr>
                            <a:t>13: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if </a:t>
                          </a:r>
                          <a14:m>
                            <m:oMath xmlns:m="http://schemas.openxmlformats.org/officeDocument/2006/math">
                              <m:r>
                                <m:rPr>
                                  <m:sty m:val="p"/>
                                </m:rPr>
                                <a:rPr lang="en-US" sz="1600" kern="700">
                                  <a:effectLst/>
                                  <a:latin typeface="Cambria Math" panose="02040503050406030204" pitchFamily="18" charset="0"/>
                                </a:rPr>
                                <m:t>state</m:t>
                              </m:r>
                              <m:r>
                                <a:rPr lang="en-US" sz="1600" kern="700">
                                  <a:effectLst/>
                                  <a:latin typeface="Cambria Math" panose="02040503050406030204" pitchFamily="18" charset="0"/>
                                </a:rPr>
                                <m:t> = 1</m:t>
                              </m:r>
                            </m:oMath>
                          </a14:m>
                          <a:r>
                            <a:rPr lang="en-US" sz="1600" kern="700" dirty="0">
                              <a:effectLst/>
                            </a:rPr>
                            <a:t> then</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406555301"/>
                      </a:ext>
                    </a:extLst>
                  </a:tr>
                  <a:tr h="237657">
                    <a:tc>
                      <a:txBody>
                        <a:bodyPr/>
                        <a:lstStyle/>
                        <a:p>
                          <a:pPr algn="just">
                            <a:spcAft>
                              <a:spcPts val="0"/>
                            </a:spcAft>
                          </a:pPr>
                          <a:r>
                            <a:rPr lang="en-US" sz="1600" kern="700">
                              <a:effectLst/>
                            </a:rPr>
                            <a:t>14: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if </a:t>
                          </a:r>
                          <a14:m>
                            <m:oMath xmlns:m="http://schemas.openxmlformats.org/officeDocument/2006/math">
                              <m:r>
                                <m:rPr>
                                  <m:sty m:val="p"/>
                                </m:rPr>
                                <a:rPr lang="en-US" sz="1600" kern="700">
                                  <a:effectLst/>
                                  <a:latin typeface="Cambria Math" panose="02040503050406030204" pitchFamily="18" charset="0"/>
                                </a:rPr>
                                <m:t>excited</m:t>
                              </m:r>
                              <m:r>
                                <a:rPr lang="en-US" sz="1600" kern="700">
                                  <a:effectLst/>
                                  <a:latin typeface="Cambria Math" panose="02040503050406030204" pitchFamily="18" charset="0"/>
                                </a:rPr>
                                <m:t> &gt;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ϵ</m:t>
                                  </m:r>
                                </m:e>
                                <m:sub>
                                  <m:r>
                                    <m:rPr>
                                      <m:sty m:val="p"/>
                                    </m:rPr>
                                    <a:rPr lang="en-US" sz="1600" kern="700">
                                      <a:effectLst/>
                                      <a:latin typeface="Cambria Math" panose="02040503050406030204" pitchFamily="18" charset="0"/>
                                    </a:rPr>
                                    <m:t>N</m:t>
                                  </m:r>
                                </m:sub>
                              </m:sSub>
                            </m:oMath>
                          </a14:m>
                          <a:r>
                            <a:rPr lang="en-US" sz="1600" kern="700">
                              <a:effectLst/>
                            </a:rPr>
                            <a:t> then</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950349826"/>
                      </a:ext>
                    </a:extLst>
                  </a:tr>
                  <a:tr h="237657">
                    <a:tc>
                      <a:txBody>
                        <a:bodyPr/>
                        <a:lstStyle/>
                        <a:p>
                          <a:pPr algn="just">
                            <a:spcAft>
                              <a:spcPts val="0"/>
                            </a:spcAft>
                          </a:pPr>
                          <a:r>
                            <a:rPr lang="en-US" sz="1600" kern="700">
                              <a:effectLst/>
                            </a:rPr>
                            <a:t>15: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14:m>
                            <m:oMath xmlns:m="http://schemas.openxmlformats.org/officeDocument/2006/math">
                              <m:r>
                                <m:rPr>
                                  <m:sty m:val="p"/>
                                </m:rPr>
                                <a:rPr lang="en-US" sz="1600" kern="700">
                                  <a:effectLst/>
                                  <a:latin typeface="Cambria Math" panose="02040503050406030204" pitchFamily="18" charset="0"/>
                                </a:rPr>
                                <m:t>state</m:t>
                              </m:r>
                            </m:oMath>
                          </a14:m>
                          <a:r>
                            <a:rPr lang="en-US" sz="1600" kern="700">
                              <a:effectLst/>
                            </a:rPr>
                            <a:t> </a:t>
                          </a:r>
                          <a14:m>
                            <m:oMath xmlns:m="http://schemas.openxmlformats.org/officeDocument/2006/math">
                              <m:r>
                                <a:rPr lang="en-US" sz="1600" kern="700">
                                  <a:effectLst/>
                                  <a:latin typeface="Cambria Math" panose="02040503050406030204" pitchFamily="18" charset="0"/>
                                </a:rPr>
                                <m:t>←2</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195416517"/>
                      </a:ext>
                    </a:extLst>
                  </a:tr>
                  <a:tr h="237657">
                    <a:tc>
                      <a:txBody>
                        <a:bodyPr/>
                        <a:lstStyle/>
                        <a:p>
                          <a:pPr algn="just">
                            <a:spcAft>
                              <a:spcPts val="0"/>
                            </a:spcAft>
                          </a:pPr>
                          <a:r>
                            <a:rPr lang="en-US" sz="1600" kern="700">
                              <a:effectLst/>
                            </a:rPr>
                            <a:t>16: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457200" algn="just">
                            <a:spcAft>
                              <a:spcPts val="0"/>
                            </a:spcAft>
                          </a:pPr>
                          <a14:m>
                            <m:oMath xmlns:m="http://schemas.openxmlformats.org/officeDocument/2006/math">
                              <m:r>
                                <m:rPr>
                                  <m:sty m:val="p"/>
                                </m:rPr>
                                <a:rPr lang="en-US" sz="1600" kern="700">
                                  <a:effectLst/>
                                  <a:latin typeface="Cambria Math" panose="02040503050406030204" pitchFamily="18" charset="0"/>
                                </a:rPr>
                                <m:t>height</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width</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length</m:t>
                              </m:r>
                              <m:r>
                                <a:rPr lang="en-US" sz="1600" kern="700">
                                  <a:effectLst/>
                                  <a:latin typeface="Cambria Math" panose="02040503050406030204" pitchFamily="18" charset="0"/>
                                </a:rPr>
                                <m:t>←0</m:t>
                              </m:r>
                            </m:oMath>
                          </a14:m>
                          <a:r>
                            <a:rPr lang="en-US" sz="1600" kern="700" dirty="0">
                              <a:effectLst/>
                            </a:rPr>
                            <a:t> </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622645383"/>
                      </a:ext>
                    </a:extLst>
                  </a:tr>
                  <a:tr h="237657">
                    <a:tc>
                      <a:txBody>
                        <a:bodyPr/>
                        <a:lstStyle/>
                        <a:p>
                          <a:pPr algn="just">
                            <a:spcAft>
                              <a:spcPts val="0"/>
                            </a:spcAft>
                          </a:pPr>
                          <a:r>
                            <a:rPr lang="en-US" sz="1600" kern="700">
                              <a:effectLst/>
                            </a:rPr>
                            <a:t>17: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if</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289026842"/>
                      </a:ext>
                    </a:extLst>
                  </a:tr>
                  <a:tr h="237657">
                    <a:tc>
                      <a:txBody>
                        <a:bodyPr/>
                        <a:lstStyle/>
                        <a:p>
                          <a:pPr algn="just">
                            <a:spcAft>
                              <a:spcPts val="0"/>
                            </a:spcAft>
                          </a:pPr>
                          <a:r>
                            <a:rPr lang="en-US" sz="1600" kern="700">
                              <a:effectLst/>
                            </a:rPr>
                            <a:t>18: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if</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874173876"/>
                      </a:ext>
                    </a:extLst>
                  </a:tr>
                  <a:tr h="237657">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400050" algn="just">
                            <a:spcAft>
                              <a:spcPts val="0"/>
                            </a:spcAft>
                          </a:pPr>
                          <a:r>
                            <a:rPr lang="en-US" sz="1600" kern="700" dirty="0">
                              <a:effectLst/>
                            </a:rPr>
                            <a:t> </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808158875"/>
                      </a:ext>
                    </a:extLst>
                  </a:tr>
                </a:tbl>
              </a:graphicData>
            </a:graphic>
          </p:graphicFrame>
        </mc:Choice>
        <mc:Fallback xmlns="">
          <p:graphicFrame>
            <p:nvGraphicFramePr>
              <p:cNvPr id="5" name="표 4">
                <a:extLst>
                  <a:ext uri="{FF2B5EF4-FFF2-40B4-BE49-F238E27FC236}">
                    <a16:creationId xmlns:a16="http://schemas.microsoft.com/office/drawing/2014/main" id="{5BC47DD4-6006-4287-8932-308A5F0B40AB}"/>
                  </a:ext>
                </a:extLst>
              </p:cNvPr>
              <p:cNvGraphicFramePr>
                <a:graphicFrameLocks noGrp="1"/>
              </p:cNvGraphicFramePr>
              <p:nvPr>
                <p:extLst>
                  <p:ext uri="{D42A27DB-BD31-4B8C-83A1-F6EECF244321}">
                    <p14:modId xmlns:p14="http://schemas.microsoft.com/office/powerpoint/2010/main" val="1569266947"/>
                  </p:ext>
                </p:extLst>
              </p:nvPr>
            </p:nvGraphicFramePr>
            <p:xfrm>
              <a:off x="8587803" y="2140144"/>
              <a:ext cx="5156300" cy="5120640"/>
            </p:xfrm>
            <a:graphic>
              <a:graphicData uri="http://schemas.openxmlformats.org/drawingml/2006/table">
                <a:tbl>
                  <a:tblPr firstRow="1" firstCol="1" bandRow="1">
                    <a:tableStyleId>{2D5ABB26-0587-4C30-8999-92F81FD0307C}</a:tableStyleId>
                  </a:tblPr>
                  <a:tblGrid>
                    <a:gridCol w="297110">
                      <a:extLst>
                        <a:ext uri="{9D8B030D-6E8A-4147-A177-3AD203B41FA5}">
                          <a16:colId xmlns:a16="http://schemas.microsoft.com/office/drawing/2014/main" val="2554940"/>
                        </a:ext>
                      </a:extLst>
                    </a:gridCol>
                    <a:gridCol w="4859190">
                      <a:extLst>
                        <a:ext uri="{9D8B030D-6E8A-4147-A177-3AD203B41FA5}">
                          <a16:colId xmlns:a16="http://schemas.microsoft.com/office/drawing/2014/main" val="24863452"/>
                        </a:ext>
                      </a:extLst>
                    </a:gridCol>
                  </a:tblGrid>
                  <a:tr h="243840">
                    <a:tc>
                      <a:txBody>
                        <a:bodyPr/>
                        <a:lstStyle/>
                        <a:p>
                          <a:pPr algn="just">
                            <a:spcAft>
                              <a:spcPts val="0"/>
                            </a:spcAft>
                          </a:pPr>
                          <a:r>
                            <a:rPr lang="en-US" sz="1600" kern="700">
                              <a:effectLst/>
                            </a:rPr>
                            <a:t>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blipFill>
                          <a:blip r:embed="rId3"/>
                          <a:stretch>
                            <a:fillRect l="-6140" t="-25000" b="-2002500"/>
                          </a:stretch>
                        </a:blipFill>
                      </a:tcPr>
                    </a:tc>
                    <a:extLst>
                      <a:ext uri="{0D108BD9-81ED-4DB2-BD59-A6C34878D82A}">
                        <a16:rowId xmlns:a16="http://schemas.microsoft.com/office/drawing/2014/main" val="3373725714"/>
                      </a:ext>
                    </a:extLst>
                  </a:tr>
                  <a:tr h="243840">
                    <a:tc>
                      <a:txBody>
                        <a:bodyPr/>
                        <a:lstStyle/>
                        <a:p>
                          <a:pPr algn="just">
                            <a:spcAft>
                              <a:spcPts val="0"/>
                            </a:spcAft>
                          </a:pPr>
                          <a:r>
                            <a:rPr lang="en-US" sz="1600" kern="700">
                              <a:effectLst/>
                            </a:rPr>
                            <a:t>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125000" b="-1902500"/>
                          </a:stretch>
                        </a:blipFill>
                      </a:tcPr>
                    </a:tc>
                    <a:extLst>
                      <a:ext uri="{0D108BD9-81ED-4DB2-BD59-A6C34878D82A}">
                        <a16:rowId xmlns:a16="http://schemas.microsoft.com/office/drawing/2014/main" val="2484097105"/>
                      </a:ext>
                    </a:extLst>
                  </a:tr>
                  <a:tr h="243840">
                    <a:tc>
                      <a:txBody>
                        <a:bodyPr/>
                        <a:lstStyle/>
                        <a:p>
                          <a:pPr algn="just">
                            <a:spcAft>
                              <a:spcPts val="0"/>
                            </a:spcAft>
                          </a:pPr>
                          <a:r>
                            <a:rPr lang="en-US" sz="1600" kern="700">
                              <a:effectLst/>
                            </a:rPr>
                            <a:t>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225000" b="-1802500"/>
                          </a:stretch>
                        </a:blipFill>
                      </a:tcPr>
                    </a:tc>
                    <a:extLst>
                      <a:ext uri="{0D108BD9-81ED-4DB2-BD59-A6C34878D82A}">
                        <a16:rowId xmlns:a16="http://schemas.microsoft.com/office/drawing/2014/main" val="746154820"/>
                      </a:ext>
                    </a:extLst>
                  </a:tr>
                  <a:tr h="243840">
                    <a:tc>
                      <a:txBody>
                        <a:bodyPr/>
                        <a:lstStyle/>
                        <a:p>
                          <a:pPr algn="just">
                            <a:spcAft>
                              <a:spcPts val="0"/>
                            </a:spcAft>
                          </a:pPr>
                          <a:r>
                            <a:rPr lang="en-US" sz="1600" kern="700">
                              <a:effectLst/>
                            </a:rPr>
                            <a:t>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325000" b="-1702500"/>
                          </a:stretch>
                        </a:blipFill>
                      </a:tcPr>
                    </a:tc>
                    <a:extLst>
                      <a:ext uri="{0D108BD9-81ED-4DB2-BD59-A6C34878D82A}">
                        <a16:rowId xmlns:a16="http://schemas.microsoft.com/office/drawing/2014/main" val="2321304486"/>
                      </a:ext>
                    </a:extLst>
                  </a:tr>
                  <a:tr h="243840">
                    <a:tc>
                      <a:txBody>
                        <a:bodyPr/>
                        <a:lstStyle/>
                        <a:p>
                          <a:pPr algn="just">
                            <a:spcAft>
                              <a:spcPts val="0"/>
                            </a:spcAft>
                          </a:pPr>
                          <a:r>
                            <a:rPr lang="en-US" sz="1600" kern="700">
                              <a:effectLst/>
                            </a:rPr>
                            <a:t>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while true do</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117889665"/>
                      </a:ext>
                    </a:extLst>
                  </a:tr>
                  <a:tr h="243840">
                    <a:tc>
                      <a:txBody>
                        <a:bodyPr/>
                        <a:lstStyle/>
                        <a:p>
                          <a:pPr algn="just">
                            <a:spcAft>
                              <a:spcPts val="0"/>
                            </a:spcAft>
                          </a:pPr>
                          <a:r>
                            <a:rPr lang="en-US" sz="1600" kern="700">
                              <a:effectLst/>
                            </a:rPr>
                            <a:t>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525000" b="-1502500"/>
                          </a:stretch>
                        </a:blipFill>
                      </a:tcPr>
                    </a:tc>
                    <a:extLst>
                      <a:ext uri="{0D108BD9-81ED-4DB2-BD59-A6C34878D82A}">
                        <a16:rowId xmlns:a16="http://schemas.microsoft.com/office/drawing/2014/main" val="2664702099"/>
                      </a:ext>
                    </a:extLst>
                  </a:tr>
                  <a:tr h="243840">
                    <a:tc>
                      <a:txBody>
                        <a:bodyPr/>
                        <a:lstStyle/>
                        <a:p>
                          <a:pPr algn="just">
                            <a:spcAft>
                              <a:spcPts val="0"/>
                            </a:spcAft>
                          </a:pPr>
                          <a:r>
                            <a:rPr lang="en-US" sz="1600" kern="700">
                              <a:effectLst/>
                            </a:rPr>
                            <a:t>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625000" b="-1402500"/>
                          </a:stretch>
                        </a:blipFill>
                      </a:tcPr>
                    </a:tc>
                    <a:extLst>
                      <a:ext uri="{0D108BD9-81ED-4DB2-BD59-A6C34878D82A}">
                        <a16:rowId xmlns:a16="http://schemas.microsoft.com/office/drawing/2014/main" val="1466725280"/>
                      </a:ext>
                    </a:extLst>
                  </a:tr>
                  <a:tr h="243840">
                    <a:tc>
                      <a:txBody>
                        <a:bodyPr/>
                        <a:lstStyle/>
                        <a:p>
                          <a:pPr algn="just">
                            <a:spcAft>
                              <a:spcPts val="0"/>
                            </a:spcAft>
                          </a:pPr>
                          <a:r>
                            <a:rPr lang="en-US" sz="1600" kern="700">
                              <a:effectLst/>
                            </a:rPr>
                            <a:t>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725000" b="-1302500"/>
                          </a:stretch>
                        </a:blipFill>
                      </a:tcPr>
                    </a:tc>
                    <a:extLst>
                      <a:ext uri="{0D108BD9-81ED-4DB2-BD59-A6C34878D82A}">
                        <a16:rowId xmlns:a16="http://schemas.microsoft.com/office/drawing/2014/main" val="281865057"/>
                      </a:ext>
                    </a:extLst>
                  </a:tr>
                  <a:tr h="243840">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55145554"/>
                      </a:ext>
                    </a:extLst>
                  </a:tr>
                  <a:tr h="243840">
                    <a:tc>
                      <a:txBody>
                        <a:bodyPr/>
                        <a:lstStyle/>
                        <a:p>
                          <a:pPr algn="just">
                            <a:spcAft>
                              <a:spcPts val="0"/>
                            </a:spcAft>
                          </a:pPr>
                          <a:r>
                            <a:rPr lang="en-US" sz="1600" kern="700">
                              <a:effectLst/>
                            </a:rPr>
                            <a:t>9:</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if state = 0 then</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584353565"/>
                      </a:ext>
                    </a:extLst>
                  </a:tr>
                  <a:tr h="243840">
                    <a:tc>
                      <a:txBody>
                        <a:bodyPr/>
                        <a:lstStyle/>
                        <a:p>
                          <a:pPr algn="just">
                            <a:spcAft>
                              <a:spcPts val="0"/>
                            </a:spcAft>
                          </a:pPr>
                          <a:r>
                            <a:rPr lang="en-US" sz="1600" kern="700">
                              <a:effectLst/>
                            </a:rPr>
                            <a:t>10:</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1000000" b="-975610"/>
                          </a:stretch>
                        </a:blipFill>
                      </a:tcPr>
                    </a:tc>
                    <a:extLst>
                      <a:ext uri="{0D108BD9-81ED-4DB2-BD59-A6C34878D82A}">
                        <a16:rowId xmlns:a16="http://schemas.microsoft.com/office/drawing/2014/main" val="3235475479"/>
                      </a:ext>
                    </a:extLst>
                  </a:tr>
                  <a:tr h="243840">
                    <a:tc>
                      <a:txBody>
                        <a:bodyPr/>
                        <a:lstStyle/>
                        <a:p>
                          <a:pPr algn="just">
                            <a:spcAft>
                              <a:spcPts val="0"/>
                            </a:spcAft>
                          </a:pPr>
                          <a:r>
                            <a:rPr lang="en-US" sz="1600" kern="700">
                              <a:effectLst/>
                            </a:rPr>
                            <a:t>11: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1127500" b="-900000"/>
                          </a:stretch>
                        </a:blipFill>
                      </a:tcPr>
                    </a:tc>
                    <a:extLst>
                      <a:ext uri="{0D108BD9-81ED-4DB2-BD59-A6C34878D82A}">
                        <a16:rowId xmlns:a16="http://schemas.microsoft.com/office/drawing/2014/main" val="612208874"/>
                      </a:ext>
                    </a:extLst>
                  </a:tr>
                  <a:tr h="243840">
                    <a:tc>
                      <a:txBody>
                        <a:bodyPr/>
                        <a:lstStyle/>
                        <a:p>
                          <a:pPr algn="just">
                            <a:spcAft>
                              <a:spcPts val="0"/>
                            </a:spcAft>
                          </a:pPr>
                          <a:r>
                            <a:rPr lang="en-US" sz="1600" kern="700">
                              <a:effectLst/>
                            </a:rPr>
                            <a:t>12: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if</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61295045"/>
                      </a:ext>
                    </a:extLst>
                  </a:tr>
                  <a:tr h="243840">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391814632"/>
                      </a:ext>
                    </a:extLst>
                  </a:tr>
                  <a:tr h="243840">
                    <a:tc>
                      <a:txBody>
                        <a:bodyPr/>
                        <a:lstStyle/>
                        <a:p>
                          <a:pPr algn="just">
                            <a:spcAft>
                              <a:spcPts val="0"/>
                            </a:spcAft>
                          </a:pPr>
                          <a:r>
                            <a:rPr lang="en-US" sz="1600" kern="700">
                              <a:effectLst/>
                            </a:rPr>
                            <a:t>13: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1427500" b="-600000"/>
                          </a:stretch>
                        </a:blipFill>
                      </a:tcPr>
                    </a:tc>
                    <a:extLst>
                      <a:ext uri="{0D108BD9-81ED-4DB2-BD59-A6C34878D82A}">
                        <a16:rowId xmlns:a16="http://schemas.microsoft.com/office/drawing/2014/main" val="3406555301"/>
                      </a:ext>
                    </a:extLst>
                  </a:tr>
                  <a:tr h="243840">
                    <a:tc>
                      <a:txBody>
                        <a:bodyPr/>
                        <a:lstStyle/>
                        <a:p>
                          <a:pPr algn="just">
                            <a:spcAft>
                              <a:spcPts val="0"/>
                            </a:spcAft>
                          </a:pPr>
                          <a:r>
                            <a:rPr lang="en-US" sz="1600" kern="700">
                              <a:effectLst/>
                            </a:rPr>
                            <a:t>14: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1527500" b="-500000"/>
                          </a:stretch>
                        </a:blipFill>
                      </a:tcPr>
                    </a:tc>
                    <a:extLst>
                      <a:ext uri="{0D108BD9-81ED-4DB2-BD59-A6C34878D82A}">
                        <a16:rowId xmlns:a16="http://schemas.microsoft.com/office/drawing/2014/main" val="950349826"/>
                      </a:ext>
                    </a:extLst>
                  </a:tr>
                  <a:tr h="243840">
                    <a:tc>
                      <a:txBody>
                        <a:bodyPr/>
                        <a:lstStyle/>
                        <a:p>
                          <a:pPr algn="just">
                            <a:spcAft>
                              <a:spcPts val="0"/>
                            </a:spcAft>
                          </a:pPr>
                          <a:r>
                            <a:rPr lang="en-US" sz="1600" kern="700">
                              <a:effectLst/>
                            </a:rPr>
                            <a:t>15: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1627500" b="-400000"/>
                          </a:stretch>
                        </a:blipFill>
                      </a:tcPr>
                    </a:tc>
                    <a:extLst>
                      <a:ext uri="{0D108BD9-81ED-4DB2-BD59-A6C34878D82A}">
                        <a16:rowId xmlns:a16="http://schemas.microsoft.com/office/drawing/2014/main" val="1195416517"/>
                      </a:ext>
                    </a:extLst>
                  </a:tr>
                  <a:tr h="243840">
                    <a:tc>
                      <a:txBody>
                        <a:bodyPr/>
                        <a:lstStyle/>
                        <a:p>
                          <a:pPr algn="just">
                            <a:spcAft>
                              <a:spcPts val="0"/>
                            </a:spcAft>
                          </a:pPr>
                          <a:r>
                            <a:rPr lang="en-US" sz="1600" kern="700">
                              <a:effectLst/>
                            </a:rPr>
                            <a:t>16: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3"/>
                          <a:stretch>
                            <a:fillRect l="-6140" t="-1727500" b="-300000"/>
                          </a:stretch>
                        </a:blipFill>
                      </a:tcPr>
                    </a:tc>
                    <a:extLst>
                      <a:ext uri="{0D108BD9-81ED-4DB2-BD59-A6C34878D82A}">
                        <a16:rowId xmlns:a16="http://schemas.microsoft.com/office/drawing/2014/main" val="1622645383"/>
                      </a:ext>
                    </a:extLst>
                  </a:tr>
                  <a:tr h="243840">
                    <a:tc>
                      <a:txBody>
                        <a:bodyPr/>
                        <a:lstStyle/>
                        <a:p>
                          <a:pPr algn="just">
                            <a:spcAft>
                              <a:spcPts val="0"/>
                            </a:spcAft>
                          </a:pPr>
                          <a:r>
                            <a:rPr lang="en-US" sz="1600" kern="700">
                              <a:effectLst/>
                            </a:rPr>
                            <a:t>17: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if</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289026842"/>
                      </a:ext>
                    </a:extLst>
                  </a:tr>
                  <a:tr h="243840">
                    <a:tc>
                      <a:txBody>
                        <a:bodyPr/>
                        <a:lstStyle/>
                        <a:p>
                          <a:pPr algn="just">
                            <a:spcAft>
                              <a:spcPts val="0"/>
                            </a:spcAft>
                          </a:pPr>
                          <a:r>
                            <a:rPr lang="en-US" sz="1600" kern="700">
                              <a:effectLst/>
                            </a:rPr>
                            <a:t>18: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if</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874173876"/>
                      </a:ext>
                    </a:extLst>
                  </a:tr>
                  <a:tr h="243840">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400050" algn="just">
                            <a:spcAft>
                              <a:spcPts val="0"/>
                            </a:spcAft>
                          </a:pPr>
                          <a:r>
                            <a:rPr lang="en-US" sz="1600" kern="700" dirty="0">
                              <a:effectLst/>
                            </a:rPr>
                            <a:t> </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8081588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표 5">
                <a:extLst>
                  <a:ext uri="{FF2B5EF4-FFF2-40B4-BE49-F238E27FC236}">
                    <a16:creationId xmlns:a16="http://schemas.microsoft.com/office/drawing/2014/main" id="{FD88AC67-5118-4CFA-8BD1-F4A5A526E48A}"/>
                  </a:ext>
                </a:extLst>
              </p:cNvPr>
              <p:cNvGraphicFramePr>
                <a:graphicFrameLocks noGrp="1"/>
              </p:cNvGraphicFramePr>
              <p:nvPr>
                <p:extLst>
                  <p:ext uri="{D42A27DB-BD31-4B8C-83A1-F6EECF244321}">
                    <p14:modId xmlns:p14="http://schemas.microsoft.com/office/powerpoint/2010/main" val="1663929362"/>
                  </p:ext>
                </p:extLst>
              </p:nvPr>
            </p:nvGraphicFramePr>
            <p:xfrm>
              <a:off x="2012618" y="2147751"/>
              <a:ext cx="5607382" cy="6454925"/>
            </p:xfrm>
            <a:graphic>
              <a:graphicData uri="http://schemas.openxmlformats.org/drawingml/2006/table">
                <a:tbl>
                  <a:tblPr firstRow="1" firstCol="1" bandRow="1">
                    <a:tableStyleId>{2D5ABB26-0587-4C30-8999-92F81FD0307C}</a:tableStyleId>
                  </a:tblPr>
                  <a:tblGrid>
                    <a:gridCol w="323103">
                      <a:extLst>
                        <a:ext uri="{9D8B030D-6E8A-4147-A177-3AD203B41FA5}">
                          <a16:colId xmlns:a16="http://schemas.microsoft.com/office/drawing/2014/main" val="4280742646"/>
                        </a:ext>
                      </a:extLst>
                    </a:gridCol>
                    <a:gridCol w="5284279">
                      <a:extLst>
                        <a:ext uri="{9D8B030D-6E8A-4147-A177-3AD203B41FA5}">
                          <a16:colId xmlns:a16="http://schemas.microsoft.com/office/drawing/2014/main" val="3515427097"/>
                        </a:ext>
                      </a:extLst>
                    </a:gridCol>
                  </a:tblGrid>
                  <a:tr h="244788">
                    <a:tc>
                      <a:txBody>
                        <a:bodyPr/>
                        <a:lstStyle/>
                        <a:p>
                          <a:pPr algn="just">
                            <a:spcAft>
                              <a:spcPts val="0"/>
                            </a:spcAft>
                          </a:pPr>
                          <a:r>
                            <a:rPr lang="en-US" sz="1600" kern="700">
                              <a:effectLst/>
                            </a:rPr>
                            <a:t>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Procedure ROI-Measurement()</a:t>
                          </a:r>
                          <a:endParaRPr lang="ko-KR" sz="1700" kern="700" dirty="0">
                            <a:effectLst/>
                            <a:latin typeface="Times New Roman" panose="02020603050405020304" pitchFamily="18" charset="0"/>
                            <a:ea typeface="MS Mincho" panose="02020609040205080304" pitchFamily="49" charset="-128"/>
                          </a:endParaRPr>
                        </a:p>
                      </a:txBody>
                      <a:tcPr marL="0" marR="0" marT="0" marB="0"/>
                    </a:tc>
                    <a:extLst>
                      <a:ext uri="{0D108BD9-81ED-4DB2-BD59-A6C34878D82A}">
                        <a16:rowId xmlns:a16="http://schemas.microsoft.com/office/drawing/2014/main" val="3659737344"/>
                      </a:ext>
                    </a:extLst>
                  </a:tr>
                  <a:tr h="244788">
                    <a:tc>
                      <a:txBody>
                        <a:bodyPr/>
                        <a:lstStyle/>
                        <a:p>
                          <a:pPr algn="just">
                            <a:spcAft>
                              <a:spcPts val="0"/>
                            </a:spcAft>
                          </a:pPr>
                          <a:r>
                            <a:rPr lang="en-US" sz="1600" kern="700">
                              <a:effectLst/>
                            </a:rPr>
                            <a:t>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height </a:t>
                          </a:r>
                          <a14:m>
                            <m:oMath xmlns:m="http://schemas.openxmlformats.org/officeDocument/2006/math">
                              <m:r>
                                <a:rPr lang="en-US" sz="1600" kern="700">
                                  <a:effectLst/>
                                  <a:latin typeface="Cambria Math" panose="02040503050406030204" pitchFamily="18" charset="0"/>
                                </a:rPr>
                                <m:t>←0</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478344583"/>
                      </a:ext>
                    </a:extLst>
                  </a:tr>
                  <a:tr h="244788">
                    <a:tc>
                      <a:txBody>
                        <a:bodyPr/>
                        <a:lstStyle/>
                        <a:p>
                          <a:pPr algn="just">
                            <a:spcAft>
                              <a:spcPts val="0"/>
                            </a:spcAft>
                          </a:pPr>
                          <a:r>
                            <a:rPr lang="en-US" sz="1600" kern="700">
                              <a:effectLst/>
                            </a:rPr>
                            <a:t>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57150" algn="just">
                            <a:spcAft>
                              <a:spcPts val="0"/>
                            </a:spcAft>
                          </a:pPr>
                          <a:r>
                            <a:rPr lang="en-US" sz="1600" kern="700">
                              <a:effectLst/>
                            </a:rPr>
                            <a:t> width(length) </a:t>
                          </a:r>
                          <a14:m>
                            <m:oMath xmlns:m="http://schemas.openxmlformats.org/officeDocument/2006/math">
                              <m:r>
                                <a:rPr lang="en-US" sz="1600" kern="700">
                                  <a:effectLst/>
                                  <a:latin typeface="Cambria Math" panose="02040503050406030204" pitchFamily="18" charset="0"/>
                                </a:rPr>
                                <m:t>←0</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003573500"/>
                      </a:ext>
                    </a:extLst>
                  </a:tr>
                  <a:tr h="244788">
                    <a:tc>
                      <a:txBody>
                        <a:bodyPr/>
                        <a:lstStyle/>
                        <a:p>
                          <a:pPr algn="just">
                            <a:spcAft>
                              <a:spcPts val="0"/>
                            </a:spcAft>
                          </a:pPr>
                          <a:r>
                            <a:rPr lang="en-US" sz="1600" kern="700">
                              <a:effectLst/>
                            </a:rPr>
                            <a:t>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114300" algn="just">
                            <a:spcAft>
                              <a:spcPts val="0"/>
                            </a:spcAft>
                          </a:pPr>
                          <a:r>
                            <a:rPr lang="en-US" sz="1600" kern="700">
                              <a:effectLst/>
                            </a:rPr>
                            <a:t>D</a:t>
                          </a:r>
                          <a14:m>
                            <m:oMath xmlns:m="http://schemas.openxmlformats.org/officeDocument/2006/math">
                              <m:r>
                                <a:rPr lang="en-US" sz="1600" kern="700">
                                  <a:effectLst/>
                                  <a:latin typeface="Cambria Math" panose="02040503050406030204" pitchFamily="18" charset="0"/>
                                </a:rPr>
                                <m:t> ← ∅</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259337359"/>
                      </a:ext>
                    </a:extLst>
                  </a:tr>
                  <a:tr h="244788">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114300" algn="just">
                            <a:spcAft>
                              <a:spcPts val="0"/>
                            </a:spcAft>
                          </a:pPr>
                          <a:r>
                            <a:rPr lang="en-US" sz="1600" kern="700" dirty="0">
                              <a:effectLst/>
                            </a:rPr>
                            <a:t> </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24602193"/>
                      </a:ext>
                    </a:extLst>
                  </a:tr>
                  <a:tr h="244788">
                    <a:tc>
                      <a:txBody>
                        <a:bodyPr/>
                        <a:lstStyle/>
                        <a:p>
                          <a:pPr algn="just">
                            <a:spcAft>
                              <a:spcPts val="0"/>
                            </a:spcAft>
                          </a:pPr>
                          <a:r>
                            <a:rPr lang="en-US" sz="1600" kern="700">
                              <a:effectLst/>
                            </a:rPr>
                            <a:t>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114300" algn="just">
                            <a:spcAft>
                              <a:spcPts val="0"/>
                            </a:spcAft>
                          </a:pPr>
                          <a:r>
                            <a:rPr lang="en-US" sz="1600" kern="700" dirty="0">
                              <a:effectLst/>
                            </a:rPr>
                            <a:t>// height by averaging distances</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260975624"/>
                      </a:ext>
                    </a:extLst>
                  </a:tr>
                  <a:tr h="266742">
                    <a:tc>
                      <a:txBody>
                        <a:bodyPr/>
                        <a:lstStyle/>
                        <a:p>
                          <a:pPr algn="just">
                            <a:spcAft>
                              <a:spcPts val="0"/>
                            </a:spcAft>
                          </a:pPr>
                          <a:r>
                            <a:rPr lang="en-US" sz="1600" kern="700">
                              <a:effectLst/>
                            </a:rPr>
                            <a:t>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for all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p</m:t>
                                  </m:r>
                                </m:e>
                                <m:sub>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𝐸</m:t>
                                      </m:r>
                                    </m:e>
                                    <m:sub>
                                      <m:r>
                                        <a:rPr lang="en-US" sz="1600" kern="700">
                                          <a:effectLst/>
                                          <a:latin typeface="Cambria Math" panose="02040503050406030204" pitchFamily="18" charset="0"/>
                                        </a:rPr>
                                        <m:t>𝑡</m:t>
                                      </m:r>
                                    </m:sub>
                                  </m:sSub>
                                </m:sub>
                              </m:sSub>
                              <m:d>
                                <m:dPr>
                                  <m:ctrlPr>
                                    <a:rPr lang="ko-KR" sz="1600" i="1" kern="700">
                                      <a:effectLst/>
                                      <a:latin typeface="Cambria Math" panose="02040503050406030204" pitchFamily="18" charset="0"/>
                                    </a:rPr>
                                  </m:ctrlPr>
                                </m:dPr>
                                <m:e>
                                  <m:r>
                                    <a:rPr lang="en-US" sz="1600" kern="700">
                                      <a:effectLst/>
                                      <a:latin typeface="Cambria Math" panose="02040503050406030204" pitchFamily="18" charset="0"/>
                                    </a:rPr>
                                    <m:t>𝑢</m:t>
                                  </m:r>
                                  <m:r>
                                    <a:rPr lang="en-US" sz="1600" kern="700">
                                      <a:effectLst/>
                                      <a:latin typeface="Cambria Math" panose="02040503050406030204" pitchFamily="18" charset="0"/>
                                    </a:rPr>
                                    <m:t>,</m:t>
                                  </m:r>
                                  <m:r>
                                    <a:rPr lang="en-US" sz="1600" kern="700">
                                      <a:effectLst/>
                                      <a:latin typeface="Cambria Math" panose="02040503050406030204" pitchFamily="18" charset="0"/>
                                    </a:rPr>
                                    <m:t>𝑣</m:t>
                                  </m:r>
                                </m:e>
                              </m:d>
                              <m:r>
                                <a:rPr lang="en-US" sz="1600" kern="700">
                                  <a:effectLst/>
                                  <a:latin typeface="Cambria Math" panose="02040503050406030204" pitchFamily="18" charset="0"/>
                                </a:rPr>
                                <m:t>, </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p</m:t>
                                  </m:r>
                                </m:e>
                                <m:sub>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𝑆</m:t>
                                      </m:r>
                                    </m:e>
                                    <m:sub>
                                      <m:r>
                                        <a:rPr lang="en-US" sz="1600" kern="700">
                                          <a:effectLst/>
                                          <a:latin typeface="Cambria Math" panose="02040503050406030204" pitchFamily="18" charset="0"/>
                                        </a:rPr>
                                        <m:t>0</m:t>
                                      </m:r>
                                    </m:sub>
                                  </m:sSub>
                                </m:sub>
                              </m:sSub>
                              <m:d>
                                <m:dPr>
                                  <m:ctrlPr>
                                    <a:rPr lang="ko-KR" sz="1600" i="1" kern="700">
                                      <a:effectLst/>
                                      <a:latin typeface="Cambria Math" panose="02040503050406030204" pitchFamily="18" charset="0"/>
                                    </a:rPr>
                                  </m:ctrlPr>
                                </m:dPr>
                                <m:e>
                                  <m:r>
                                    <a:rPr lang="en-US" sz="1600" kern="700">
                                      <a:effectLst/>
                                      <a:latin typeface="Cambria Math" panose="02040503050406030204" pitchFamily="18" charset="0"/>
                                    </a:rPr>
                                    <m:t>𝑢</m:t>
                                  </m:r>
                                  <m:r>
                                    <a:rPr lang="en-US" sz="1600" kern="700">
                                      <a:effectLst/>
                                      <a:latin typeface="Cambria Math" panose="02040503050406030204" pitchFamily="18" charset="0"/>
                                    </a:rPr>
                                    <m:t>,</m:t>
                                  </m:r>
                                  <m:r>
                                    <a:rPr lang="en-US" sz="1600" kern="700">
                                      <a:effectLst/>
                                      <a:latin typeface="Cambria Math" panose="02040503050406030204" pitchFamily="18" charset="0"/>
                                    </a:rPr>
                                    <m:t>𝑣</m:t>
                                  </m:r>
                                </m:e>
                              </m:d>
                            </m:oMath>
                          </a14:m>
                          <a:r>
                            <a:rPr lang="en-US" sz="1600" kern="700">
                              <a:effectLst/>
                            </a:rPr>
                            <a:t> where </a:t>
                          </a:r>
                          <a14:m>
                            <m:oMath xmlns:m="http://schemas.openxmlformats.org/officeDocument/2006/math">
                              <m:r>
                                <m:rPr>
                                  <m:sty m:val="p"/>
                                </m:rPr>
                                <a:rPr lang="en-US" sz="1600" kern="700">
                                  <a:effectLst/>
                                  <a:latin typeface="Cambria Math" panose="02040503050406030204" pitchFamily="18" charset="0"/>
                                </a:rPr>
                                <m:t>p</m:t>
                              </m:r>
                              <m:d>
                                <m:dPr>
                                  <m:ctrlPr>
                                    <a:rPr lang="ko-KR" sz="1600" i="1" kern="700">
                                      <a:effectLst/>
                                      <a:latin typeface="Cambria Math" panose="02040503050406030204" pitchFamily="18" charset="0"/>
                                    </a:rPr>
                                  </m:ctrlPr>
                                </m:dPr>
                                <m:e>
                                  <m:r>
                                    <m:rPr>
                                      <m:sty m:val="p"/>
                                    </m:rPr>
                                    <a:rPr lang="en-US" sz="1600" kern="700">
                                      <a:effectLst/>
                                      <a:latin typeface="Cambria Math" panose="02040503050406030204" pitchFamily="18" charset="0"/>
                                    </a:rPr>
                                    <m:t>u</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v</m:t>
                                  </m:r>
                                </m:e>
                              </m:d>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E</m:t>
                                  </m:r>
                                </m:e>
                                <m:sub>
                                  <m:r>
                                    <m:rPr>
                                      <m:sty m:val="p"/>
                                    </m:rPr>
                                    <a:rPr lang="en-US" sz="1600" kern="700">
                                      <a:effectLst/>
                                      <a:latin typeface="Cambria Math" panose="02040503050406030204" pitchFamily="18" charset="0"/>
                                    </a:rPr>
                                    <m:t>t</m:t>
                                  </m:r>
                                </m:sub>
                              </m:sSub>
                            </m:oMath>
                          </a14:m>
                          <a:r>
                            <a:rPr lang="en-US" sz="1600" kern="700">
                              <a:effectLst/>
                            </a:rPr>
                            <a:t> do</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99573621"/>
                      </a:ext>
                    </a:extLst>
                  </a:tr>
                  <a:tr h="266742">
                    <a:tc>
                      <a:txBody>
                        <a:bodyPr/>
                        <a:lstStyle/>
                        <a:p>
                          <a:pPr algn="just">
                            <a:spcAft>
                              <a:spcPts val="0"/>
                            </a:spcAft>
                          </a:pPr>
                          <a:r>
                            <a:rPr lang="en-US" sz="1600" kern="700">
                              <a:effectLst/>
                            </a:rPr>
                            <a:t>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228600" algn="just">
                            <a:spcAft>
                              <a:spcPts val="0"/>
                            </a:spcAft>
                          </a:pPr>
                          <a14:m>
                            <m:oMath xmlns:m="http://schemas.openxmlformats.org/officeDocument/2006/math">
                              <m:r>
                                <m:rPr>
                                  <m:sty m:val="p"/>
                                </m:rPr>
                                <a:rPr lang="en-US" sz="1600" kern="700">
                                  <a:effectLst/>
                                  <a:latin typeface="Cambria Math" panose="02040503050406030204" pitchFamily="18" charset="0"/>
                                </a:rPr>
                                <m:t>D</m:t>
                              </m:r>
                              <m:r>
                                <a:rPr lang="en-US" sz="1600" kern="700">
                                  <a:effectLst/>
                                  <a:latin typeface="Cambria Math" panose="02040503050406030204" pitchFamily="18" charset="0"/>
                                </a:rPr>
                                <m:t>←</m:t>
                              </m:r>
                            </m:oMath>
                          </a14:m>
                          <a:r>
                            <a:rPr lang="en-US" sz="1600" kern="700">
                              <a:effectLst/>
                            </a:rPr>
                            <a:t> Distance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p</m:t>
                                  </m:r>
                                </m:e>
                                <m:sub>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E</m:t>
                                      </m:r>
                                    </m:e>
                                    <m:sub>
                                      <m:r>
                                        <m:rPr>
                                          <m:sty m:val="p"/>
                                        </m:rPr>
                                        <a:rPr lang="en-US" sz="1600" kern="700">
                                          <a:effectLst/>
                                          <a:latin typeface="Cambria Math" panose="02040503050406030204" pitchFamily="18" charset="0"/>
                                        </a:rPr>
                                        <m:t>t</m:t>
                                      </m:r>
                                    </m:sub>
                                  </m:sSub>
                                </m:sub>
                              </m:sSub>
                              <m:d>
                                <m:dPr>
                                  <m:ctrlPr>
                                    <a:rPr lang="ko-KR" sz="1600" i="1" kern="700">
                                      <a:effectLst/>
                                      <a:latin typeface="Cambria Math" panose="02040503050406030204" pitchFamily="18" charset="0"/>
                                    </a:rPr>
                                  </m:ctrlPr>
                                </m:dPr>
                                <m:e>
                                  <m:r>
                                    <a:rPr lang="en-US" sz="1600" kern="700">
                                      <a:effectLst/>
                                      <a:latin typeface="Cambria Math" panose="02040503050406030204" pitchFamily="18" charset="0"/>
                                    </a:rPr>
                                    <m:t>𝑢</m:t>
                                  </m:r>
                                  <m:r>
                                    <a:rPr lang="en-US" sz="1600" kern="700">
                                      <a:effectLst/>
                                      <a:latin typeface="Cambria Math" panose="02040503050406030204" pitchFamily="18" charset="0"/>
                                    </a:rPr>
                                    <m:t>,</m:t>
                                  </m:r>
                                  <m:r>
                                    <a:rPr lang="en-US" sz="1600" kern="700">
                                      <a:effectLst/>
                                      <a:latin typeface="Cambria Math" panose="02040503050406030204" pitchFamily="18" charset="0"/>
                                    </a:rPr>
                                    <m:t>𝑣</m:t>
                                  </m:r>
                                </m:e>
                              </m:d>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𝑝</m:t>
                                  </m:r>
                                </m:e>
                                <m:sub>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𝑆</m:t>
                                      </m:r>
                                    </m:e>
                                    <m:sub>
                                      <m:r>
                                        <a:rPr lang="en-US" sz="1600" kern="700">
                                          <a:effectLst/>
                                          <a:latin typeface="Cambria Math" panose="02040503050406030204" pitchFamily="18" charset="0"/>
                                        </a:rPr>
                                        <m:t>0</m:t>
                                      </m:r>
                                    </m:sub>
                                  </m:sSub>
                                </m:sub>
                              </m:sSub>
                              <m:r>
                                <a:rPr lang="en-US" sz="1600" kern="700">
                                  <a:effectLst/>
                                  <a:latin typeface="Cambria Math" panose="02040503050406030204" pitchFamily="18" charset="0"/>
                                </a:rPr>
                                <m:t>(</m:t>
                              </m:r>
                              <m:r>
                                <a:rPr lang="en-US" sz="1600" kern="700">
                                  <a:effectLst/>
                                  <a:latin typeface="Cambria Math" panose="02040503050406030204" pitchFamily="18" charset="0"/>
                                </a:rPr>
                                <m:t>𝑢</m:t>
                              </m:r>
                              <m:r>
                                <a:rPr lang="en-US" sz="1600" kern="700">
                                  <a:effectLst/>
                                  <a:latin typeface="Cambria Math" panose="02040503050406030204" pitchFamily="18" charset="0"/>
                                </a:rPr>
                                <m:t>,</m:t>
                              </m:r>
                              <m:r>
                                <a:rPr lang="en-US" sz="1600" kern="700">
                                  <a:effectLst/>
                                  <a:latin typeface="Cambria Math" panose="02040503050406030204" pitchFamily="18" charset="0"/>
                                </a:rPr>
                                <m:t>𝑣</m:t>
                              </m:r>
                              <m:r>
                                <a:rPr lang="en-US" sz="1600" kern="700">
                                  <a:effectLst/>
                                  <a:latin typeface="Cambria Math" panose="02040503050406030204" pitchFamily="18" charset="0"/>
                                </a:rPr>
                                <m:t>))∪</m:t>
                              </m:r>
                              <m:r>
                                <a:rPr lang="en-US" sz="1600" kern="700">
                                  <a:effectLst/>
                                  <a:latin typeface="Cambria Math" panose="02040503050406030204" pitchFamily="18" charset="0"/>
                                </a:rPr>
                                <m:t>𝐷</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88541551"/>
                      </a:ext>
                    </a:extLst>
                  </a:tr>
                  <a:tr h="244788">
                    <a:tc>
                      <a:txBody>
                        <a:bodyPr/>
                        <a:lstStyle/>
                        <a:p>
                          <a:pPr algn="just">
                            <a:spcAft>
                              <a:spcPts val="0"/>
                            </a:spcAft>
                          </a:pPr>
                          <a:r>
                            <a:rPr lang="en-US" sz="1600" kern="700">
                              <a:effectLst/>
                            </a:rPr>
                            <a:t>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for</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954885998"/>
                      </a:ext>
                    </a:extLst>
                  </a:tr>
                  <a:tr h="245469">
                    <a:tc>
                      <a:txBody>
                        <a:bodyPr/>
                        <a:lstStyle/>
                        <a:p>
                          <a:pPr algn="just">
                            <a:spcAft>
                              <a:spcPts val="0"/>
                            </a:spcAft>
                          </a:pPr>
                          <a:r>
                            <a:rPr lang="en-US" sz="1600" kern="700">
                              <a:effectLst/>
                            </a:rPr>
                            <a:t>9:</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height </a:t>
                          </a:r>
                          <a14:m>
                            <m:oMath xmlns:m="http://schemas.openxmlformats.org/officeDocument/2006/math">
                              <m:r>
                                <a:rPr lang="en-US" sz="1600" kern="700">
                                  <a:effectLst/>
                                  <a:latin typeface="Cambria Math" panose="02040503050406030204" pitchFamily="18" charset="0"/>
                                </a:rPr>
                                <m:t>←(</m:t>
                              </m:r>
                              <m:nary>
                                <m:naryPr>
                                  <m:chr m:val="∑"/>
                                  <m:limLoc m:val="subSup"/>
                                  <m:supHide m:val="on"/>
                                  <m:ctrlPr>
                                    <a:rPr lang="ko-KR" sz="1600" i="1" kern="700">
                                      <a:effectLst/>
                                      <a:latin typeface="Cambria Math" panose="02040503050406030204" pitchFamily="18" charset="0"/>
                                    </a:rPr>
                                  </m:ctrlPr>
                                </m:naryPr>
                                <m:sub>
                                  <m:r>
                                    <a:rPr lang="en-US" sz="1600" kern="700">
                                      <a:effectLst/>
                                      <a:latin typeface="Cambria Math" panose="02040503050406030204" pitchFamily="18" charset="0"/>
                                    </a:rPr>
                                    <m:t>𝑑</m:t>
                                  </m:r>
                                  <m:r>
                                    <a:rPr lang="en-US" sz="1600" kern="700">
                                      <a:effectLst/>
                                      <a:latin typeface="Cambria Math" panose="02040503050406030204" pitchFamily="18" charset="0"/>
                                    </a:rPr>
                                    <m:t>∈</m:t>
                                  </m:r>
                                  <m:r>
                                    <a:rPr lang="en-US" sz="1600" kern="700">
                                      <a:effectLst/>
                                      <a:latin typeface="Cambria Math" panose="02040503050406030204" pitchFamily="18" charset="0"/>
                                    </a:rPr>
                                    <m:t>𝐷</m:t>
                                  </m:r>
                                </m:sub>
                                <m:sup/>
                                <m:e>
                                  <m:r>
                                    <a:rPr lang="en-US" sz="1600" kern="700">
                                      <a:effectLst/>
                                      <a:latin typeface="Cambria Math" panose="02040503050406030204" pitchFamily="18" charset="0"/>
                                    </a:rPr>
                                    <m:t>𝑑</m:t>
                                  </m:r>
                                </m:e>
                              </m:nary>
                              <m:r>
                                <a:rPr lang="en-US" sz="1600" kern="700">
                                  <a:effectLst/>
                                  <a:latin typeface="Cambria Math" panose="02040503050406030204" pitchFamily="18" charset="0"/>
                                </a:rPr>
                                <m:t>) / |</m:t>
                              </m:r>
                              <m:r>
                                <a:rPr lang="en-US" sz="1600" kern="700">
                                  <a:effectLst/>
                                  <a:latin typeface="Cambria Math" panose="02040503050406030204" pitchFamily="18" charset="0"/>
                                </a:rPr>
                                <m:t>𝐷</m:t>
                              </m:r>
                              <m:r>
                                <a:rPr lang="en-US" sz="1600" kern="700">
                                  <a:effectLst/>
                                  <a:latin typeface="Cambria Math" panose="02040503050406030204" pitchFamily="18" charset="0"/>
                                </a:rPr>
                                <m:t>|</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4046044572"/>
                      </a:ext>
                    </a:extLst>
                  </a:tr>
                  <a:tr h="244788">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654651679"/>
                      </a:ext>
                    </a:extLst>
                  </a:tr>
                  <a:tr h="244788">
                    <a:tc>
                      <a:txBody>
                        <a:bodyPr/>
                        <a:lstStyle/>
                        <a:p>
                          <a:pPr algn="just">
                            <a:spcAft>
                              <a:spcPts val="0"/>
                            </a:spcAft>
                          </a:pPr>
                          <a:r>
                            <a:rPr lang="en-US" sz="1600" kern="700">
                              <a:effectLst/>
                            </a:rPr>
                            <a:t>10:</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 width(length) by finding maximum distance within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E</m:t>
                                  </m:r>
                                </m:e>
                                <m:sub>
                                  <m:r>
                                    <m:rPr>
                                      <m:sty m:val="p"/>
                                    </m:rPr>
                                    <a:rPr lang="en-US" sz="1600" kern="700">
                                      <a:effectLst/>
                                      <a:latin typeface="Cambria Math" panose="02040503050406030204" pitchFamily="18" charset="0"/>
                                    </a:rPr>
                                    <m:t>t</m:t>
                                  </m:r>
                                </m:sub>
                              </m:sSub>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844317245"/>
                      </a:ext>
                    </a:extLst>
                  </a:tr>
                  <a:tr h="244788">
                    <a:tc>
                      <a:txBody>
                        <a:bodyPr/>
                        <a:lstStyle/>
                        <a:p>
                          <a:pPr algn="just">
                            <a:spcAft>
                              <a:spcPts val="0"/>
                            </a:spcAft>
                          </a:pPr>
                          <a:r>
                            <a:rPr lang="en-US" sz="1600" kern="700">
                              <a:effectLst/>
                            </a:rPr>
                            <a:t>11: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E</m:t>
                                  </m:r>
                                </m:e>
                                <m:sub>
                                  <m:r>
                                    <m:rPr>
                                      <m:sty m:val="p"/>
                                    </m:rPr>
                                    <a:rPr lang="en-US" sz="1600" kern="700">
                                      <a:effectLst/>
                                      <a:latin typeface="Cambria Math" panose="02040503050406030204" pitchFamily="18" charset="0"/>
                                    </a:rPr>
                                    <m:t>r</m:t>
                                  </m:r>
                                </m:sub>
                              </m:sSub>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RANSAC</m:t>
                              </m:r>
                              <m:r>
                                <a:rPr lang="en-US" sz="1600" kern="700">
                                  <a:effectLst/>
                                  <a:latin typeface="Cambria Math" panose="02040503050406030204" pitchFamily="18" charset="0"/>
                                </a:rPr>
                                <m:t>−</m:t>
                              </m:r>
                              <m:r>
                                <m:rPr>
                                  <m:sty m:val="p"/>
                                </m:rPr>
                                <a:rPr lang="en-US" sz="1600" kern="700">
                                  <a:effectLst/>
                                  <a:latin typeface="Cambria Math" panose="02040503050406030204" pitchFamily="18" charset="0"/>
                                </a:rPr>
                                <m:t>LineFitting</m:t>
                              </m:r>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E</m:t>
                                  </m:r>
                                </m:e>
                                <m:sub>
                                  <m:r>
                                    <m:rPr>
                                      <m:sty m:val="p"/>
                                    </m:rPr>
                                    <a:rPr lang="en-US" sz="1600" kern="700">
                                      <a:effectLst/>
                                      <a:latin typeface="Cambria Math" panose="02040503050406030204" pitchFamily="18" charset="0"/>
                                    </a:rPr>
                                    <m:t>t</m:t>
                                  </m:r>
                                </m:sub>
                              </m:sSub>
                              <m:r>
                                <a:rPr lang="en-US" sz="1600" kern="700">
                                  <a:effectLst/>
                                  <a:latin typeface="Cambria Math" panose="02040503050406030204" pitchFamily="18" charset="0"/>
                                </a:rPr>
                                <m:t>)</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677246509"/>
                      </a:ext>
                    </a:extLst>
                  </a:tr>
                  <a:tr h="244788">
                    <a:tc>
                      <a:txBody>
                        <a:bodyPr/>
                        <a:lstStyle/>
                        <a:p>
                          <a:pPr algn="just">
                            <a:spcAft>
                              <a:spcPts val="0"/>
                            </a:spcAft>
                          </a:pPr>
                          <a:r>
                            <a:rPr lang="en-US" sz="1600" kern="700">
                              <a:effectLst/>
                            </a:rPr>
                            <a:t>12: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for all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p</m:t>
                                  </m:r>
                                </m:e>
                                <m:sub>
                                  <m:r>
                                    <m:rPr>
                                      <m:sty m:val="p"/>
                                    </m:rPr>
                                    <a:rPr lang="en-US" sz="1600" kern="700">
                                      <a:effectLst/>
                                      <a:latin typeface="Cambria Math" panose="02040503050406030204" pitchFamily="18" charset="0"/>
                                    </a:rPr>
                                    <m:t>i</m:t>
                                  </m:r>
                                </m:sub>
                              </m:sSub>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a:rPr lang="en-US" sz="1600" kern="700">
                                      <a:effectLst/>
                                      <a:latin typeface="Cambria Math" panose="02040503050406030204" pitchFamily="18" charset="0"/>
                                    </a:rPr>
                                    <m:t>𝐸</m:t>
                                  </m:r>
                                </m:e>
                                <m:sub>
                                  <m:r>
                                    <a:rPr lang="en-US" sz="1600" kern="700">
                                      <a:effectLst/>
                                      <a:latin typeface="Cambria Math" panose="02040503050406030204" pitchFamily="18" charset="0"/>
                                    </a:rPr>
                                    <m:t>𝑟</m:t>
                                  </m:r>
                                </m:sub>
                              </m:sSub>
                            </m:oMath>
                          </a14:m>
                          <a:r>
                            <a:rPr lang="en-US" sz="1600" kern="700">
                              <a:effectLst/>
                            </a:rPr>
                            <a:t> do</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800039853"/>
                      </a:ext>
                    </a:extLst>
                  </a:tr>
                  <a:tr h="267712">
                    <a:tc>
                      <a:txBody>
                        <a:bodyPr/>
                        <a:lstStyle/>
                        <a:p>
                          <a:pPr algn="just">
                            <a:spcAft>
                              <a:spcPts val="0"/>
                            </a:spcAft>
                          </a:pPr>
                          <a:r>
                            <a:rPr lang="en-US" sz="1600" kern="700">
                              <a:effectLst/>
                            </a:rPr>
                            <a:t>13: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for all </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p</m:t>
                                  </m:r>
                                </m:e>
                                <m:sub>
                                  <m:r>
                                    <m:rPr>
                                      <m:sty m:val="p"/>
                                    </m:rPr>
                                    <a:rPr lang="en-US" sz="1600" kern="700">
                                      <a:effectLst/>
                                      <a:latin typeface="Cambria Math" panose="02040503050406030204" pitchFamily="18" charset="0"/>
                                    </a:rPr>
                                    <m:t>j</m:t>
                                  </m:r>
                                </m:sub>
                              </m:sSub>
                              <m:r>
                                <a:rPr lang="en-US" sz="1600" kern="700">
                                  <a:effectLst/>
                                  <a:latin typeface="Cambria Math" panose="02040503050406030204" pitchFamily="18" charset="0"/>
                                </a:rPr>
                                <m:t>∈ </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E</m:t>
                                  </m:r>
                                </m:e>
                                <m:sub>
                                  <m:r>
                                    <m:rPr>
                                      <m:sty m:val="p"/>
                                    </m:rPr>
                                    <a:rPr lang="en-US" sz="1600" kern="700">
                                      <a:effectLst/>
                                      <a:latin typeface="Cambria Math" panose="02040503050406030204" pitchFamily="18" charset="0"/>
                                    </a:rPr>
                                    <m:t>r</m:t>
                                  </m:r>
                                </m:sub>
                              </m:sSub>
                            </m:oMath>
                          </a14:m>
                          <a:r>
                            <a:rPr lang="en-US" sz="1600" kern="700">
                              <a:effectLst/>
                            </a:rPr>
                            <a:t> do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245269180"/>
                      </a:ext>
                    </a:extLst>
                  </a:tr>
                  <a:tr h="267712">
                    <a:tc>
                      <a:txBody>
                        <a:bodyPr/>
                        <a:lstStyle/>
                        <a:p>
                          <a:pPr algn="just">
                            <a:spcAft>
                              <a:spcPts val="0"/>
                            </a:spcAft>
                          </a:pPr>
                          <a:r>
                            <a:rPr lang="en-US" sz="1600" kern="700">
                              <a:effectLst/>
                            </a:rPr>
                            <a:t>14: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      width(length) </a:t>
                          </a:r>
                          <a14:m>
                            <m:oMath xmlns:m="http://schemas.openxmlformats.org/officeDocument/2006/math">
                              <m:r>
                                <a:rPr lang="en-US" sz="1600" kern="700">
                                  <a:effectLst/>
                                  <a:latin typeface="Cambria Math" panose="02040503050406030204" pitchFamily="18" charset="0"/>
                                </a:rPr>
                                <m:t>←</m:t>
                              </m:r>
                            </m:oMath>
                          </a14:m>
                          <a:r>
                            <a:rPr lang="en-US" sz="1600" kern="700" dirty="0">
                              <a:effectLst/>
                            </a:rPr>
                            <a:t> Max(width(length), Distance(</a:t>
                          </a:r>
                          <a14:m>
                            <m:oMath xmlns:m="http://schemas.openxmlformats.org/officeDocument/2006/math">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p</m:t>
                                  </m:r>
                                </m:e>
                                <m:sub>
                                  <m:r>
                                    <m:rPr>
                                      <m:sty m:val="p"/>
                                    </m:rPr>
                                    <a:rPr lang="en-US" sz="1600" kern="700">
                                      <a:effectLst/>
                                      <a:latin typeface="Cambria Math" panose="02040503050406030204" pitchFamily="18" charset="0"/>
                                    </a:rPr>
                                    <m:t>i</m:t>
                                  </m:r>
                                </m:sub>
                              </m:sSub>
                              <m:r>
                                <a:rPr lang="en-US" sz="1600" kern="700">
                                  <a:effectLst/>
                                  <a:latin typeface="Cambria Math" panose="02040503050406030204" pitchFamily="18" charset="0"/>
                                </a:rPr>
                                <m:t>,</m:t>
                              </m:r>
                              <m:sSub>
                                <m:sSubPr>
                                  <m:ctrlPr>
                                    <a:rPr lang="ko-KR" sz="1600" i="1" kern="700">
                                      <a:effectLst/>
                                      <a:latin typeface="Cambria Math" panose="02040503050406030204" pitchFamily="18" charset="0"/>
                                    </a:rPr>
                                  </m:ctrlPr>
                                </m:sSubPr>
                                <m:e>
                                  <m:r>
                                    <m:rPr>
                                      <m:sty m:val="p"/>
                                    </m:rPr>
                                    <a:rPr lang="en-US" sz="1600" kern="700">
                                      <a:effectLst/>
                                      <a:latin typeface="Cambria Math" panose="02040503050406030204" pitchFamily="18" charset="0"/>
                                    </a:rPr>
                                    <m:t>p</m:t>
                                  </m:r>
                                </m:e>
                                <m:sub>
                                  <m:r>
                                    <m:rPr>
                                      <m:sty m:val="p"/>
                                    </m:rPr>
                                    <a:rPr lang="en-US" sz="1600" kern="700">
                                      <a:effectLst/>
                                      <a:latin typeface="Cambria Math" panose="02040503050406030204" pitchFamily="18" charset="0"/>
                                    </a:rPr>
                                    <m:t>j</m:t>
                                  </m:r>
                                </m:sub>
                              </m:sSub>
                            </m:oMath>
                          </a14:m>
                          <a:r>
                            <a:rPr lang="en-US" sz="1600" kern="700" dirty="0">
                              <a:effectLst/>
                            </a:rPr>
                            <a:t>))</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639478088"/>
                      </a:ext>
                    </a:extLst>
                  </a:tr>
                  <a:tr h="244788">
                    <a:tc>
                      <a:txBody>
                        <a:bodyPr/>
                        <a:lstStyle/>
                        <a:p>
                          <a:pPr algn="just">
                            <a:spcAft>
                              <a:spcPts val="0"/>
                            </a:spcAft>
                          </a:pPr>
                          <a:r>
                            <a:rPr lang="en-US" sz="1600" kern="700">
                              <a:effectLst/>
                            </a:rPr>
                            <a:t>15: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for</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547681603"/>
                      </a:ext>
                    </a:extLst>
                  </a:tr>
                  <a:tr h="244788">
                    <a:tc>
                      <a:txBody>
                        <a:bodyPr/>
                        <a:lstStyle/>
                        <a:p>
                          <a:pPr algn="just">
                            <a:spcAft>
                              <a:spcPts val="0"/>
                            </a:spcAft>
                          </a:pPr>
                          <a:r>
                            <a:rPr lang="en-US" sz="1600" kern="700">
                              <a:effectLst/>
                            </a:rPr>
                            <a:t>16: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for</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598043388"/>
                      </a:ext>
                    </a:extLst>
                  </a:tr>
                  <a:tr h="244788">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196297332"/>
                      </a:ext>
                    </a:extLst>
                  </a:tr>
                  <a:tr h="244788">
                    <a:tc>
                      <a:txBody>
                        <a:bodyPr/>
                        <a:lstStyle/>
                        <a:p>
                          <a:pPr algn="just">
                            <a:spcAft>
                              <a:spcPts val="0"/>
                            </a:spcAft>
                          </a:pPr>
                          <a:r>
                            <a:rPr lang="en-US" sz="1600" kern="700">
                              <a:effectLst/>
                            </a:rPr>
                            <a:t>17: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return width(length), height</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926185817"/>
                      </a:ext>
                    </a:extLst>
                  </a:tr>
                  <a:tr h="244788">
                    <a:tc>
                      <a:txBody>
                        <a:bodyPr/>
                        <a:lstStyle/>
                        <a:p>
                          <a:pPr algn="just">
                            <a:spcAft>
                              <a:spcPts val="0"/>
                            </a:spcAft>
                          </a:pPr>
                          <a:r>
                            <a:rPr lang="en-US" sz="1600" kern="700">
                              <a:effectLst/>
                            </a:rPr>
                            <a:t>18: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end procedure</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19258899"/>
                      </a:ext>
                    </a:extLst>
                  </a:tr>
                  <a:tr h="244788">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51483291"/>
                      </a:ext>
                    </a:extLst>
                  </a:tr>
                  <a:tr h="244788">
                    <a:tc>
                      <a:txBody>
                        <a:bodyPr/>
                        <a:lstStyle/>
                        <a:p>
                          <a:pPr algn="just">
                            <a:spcAft>
                              <a:spcPts val="0"/>
                            </a:spcAft>
                          </a:pPr>
                          <a:r>
                            <a:rPr lang="en-US" sz="1600" kern="700">
                              <a:effectLst/>
                            </a:rPr>
                            <a:t>19:</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Procedure Distance (</a:t>
                          </a:r>
                          <a14:m>
                            <m:oMath xmlns:m="http://schemas.openxmlformats.org/officeDocument/2006/math">
                              <m:r>
                                <m:rPr>
                                  <m:sty m:val="p"/>
                                </m:rPr>
                                <a:rPr lang="en-US" sz="1600" kern="700">
                                  <a:effectLst/>
                                  <a:latin typeface="Cambria Math" panose="02040503050406030204" pitchFamily="18" charset="0"/>
                                </a:rPr>
                                <m:t>p</m:t>
                              </m:r>
                              <m:r>
                                <a:rPr lang="en-US" sz="1600" kern="700">
                                  <a:effectLst/>
                                  <a:latin typeface="Cambria Math" panose="02040503050406030204" pitchFamily="18" charset="0"/>
                                </a:rPr>
                                <m:t>, </m:t>
                              </m:r>
                              <m:r>
                                <m:rPr>
                                  <m:sty m:val="p"/>
                                </m:rPr>
                                <a:rPr lang="en-US" sz="1600" kern="700">
                                  <a:effectLst/>
                                  <a:latin typeface="Cambria Math" panose="02040503050406030204" pitchFamily="18" charset="0"/>
                                </a:rPr>
                                <m:t>q</m:t>
                              </m:r>
                            </m:oMath>
                          </a14:m>
                          <a:r>
                            <a:rPr lang="en-US" sz="1600" kern="700">
                              <a:effectLst/>
                            </a:rPr>
                            <a:t>)</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607165241"/>
                      </a:ext>
                    </a:extLst>
                  </a:tr>
                  <a:tr h="244788">
                    <a:tc>
                      <a:txBody>
                        <a:bodyPr/>
                        <a:lstStyle/>
                        <a:p>
                          <a:pPr algn="just">
                            <a:spcAft>
                              <a:spcPts val="0"/>
                            </a:spcAft>
                          </a:pPr>
                          <a:r>
                            <a:rPr lang="en-US" sz="1600" kern="700">
                              <a:effectLst/>
                            </a:rPr>
                            <a:t>20:</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Convert 2-D points </a:t>
                          </a:r>
                          <a14:m>
                            <m:oMath xmlns:m="http://schemas.openxmlformats.org/officeDocument/2006/math">
                              <m:r>
                                <m:rPr>
                                  <m:sty m:val="p"/>
                                </m:rPr>
                                <a:rPr lang="en-US" sz="1600" kern="700">
                                  <a:effectLst/>
                                  <a:latin typeface="Cambria Math" panose="02040503050406030204" pitchFamily="18" charset="0"/>
                                </a:rPr>
                                <m:t>p</m:t>
                              </m:r>
                            </m:oMath>
                          </a14:m>
                          <a:r>
                            <a:rPr lang="en-US" sz="1600" kern="700">
                              <a:effectLst/>
                            </a:rPr>
                            <a:t> and </a:t>
                          </a:r>
                          <a14:m>
                            <m:oMath xmlns:m="http://schemas.openxmlformats.org/officeDocument/2006/math">
                              <m:r>
                                <m:rPr>
                                  <m:sty m:val="p"/>
                                </m:rPr>
                                <a:rPr lang="en-US" sz="1600" kern="700">
                                  <a:effectLst/>
                                  <a:latin typeface="Cambria Math" panose="02040503050406030204" pitchFamily="18" charset="0"/>
                                </a:rPr>
                                <m:t>q</m:t>
                              </m:r>
                            </m:oMath>
                          </a14:m>
                          <a:r>
                            <a:rPr lang="en-US" sz="1600" kern="700">
                              <a:effectLst/>
                            </a:rPr>
                            <a:t> into 3-D points </a:t>
                          </a:r>
                          <a14:m>
                            <m:oMath xmlns:m="http://schemas.openxmlformats.org/officeDocument/2006/math">
                              <m:r>
                                <m:rPr>
                                  <m:sty m:val="p"/>
                                </m:rPr>
                                <a:rPr lang="en-US" sz="1600" kern="700">
                                  <a:effectLst/>
                                  <a:latin typeface="Cambria Math" panose="02040503050406030204" pitchFamily="18" charset="0"/>
                                </a:rPr>
                                <m:t>p</m:t>
                              </m:r>
                              <m:r>
                                <a:rPr lang="en-US" sz="1600" kern="700">
                                  <a:effectLst/>
                                  <a:latin typeface="Cambria Math" panose="02040503050406030204" pitchFamily="18" charset="0"/>
                                </a:rPr>
                                <m:t>’</m:t>
                              </m:r>
                            </m:oMath>
                          </a14:m>
                          <a:r>
                            <a:rPr lang="en-US" sz="1600" kern="700">
                              <a:effectLst/>
                            </a:rPr>
                            <a:t> and </a:t>
                          </a:r>
                          <a14:m>
                            <m:oMath xmlns:m="http://schemas.openxmlformats.org/officeDocument/2006/math">
                              <m:r>
                                <m:rPr>
                                  <m:sty m:val="p"/>
                                </m:rPr>
                                <a:rPr lang="en-US" sz="1600" kern="700">
                                  <a:effectLst/>
                                  <a:latin typeface="Cambria Math" panose="02040503050406030204" pitchFamily="18" charset="0"/>
                                </a:rPr>
                                <m:t>q</m:t>
                              </m:r>
                              <m:r>
                                <a:rPr lang="en-US" sz="1600" kern="700">
                                  <a:effectLst/>
                                  <a:latin typeface="Cambria Math" panose="02040503050406030204" pitchFamily="18" charset="0"/>
                                </a:rPr>
                                <m:t>’</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997094194"/>
                      </a:ext>
                    </a:extLst>
                  </a:tr>
                  <a:tr h="244788">
                    <a:tc>
                      <a:txBody>
                        <a:bodyPr/>
                        <a:lstStyle/>
                        <a:p>
                          <a:pPr algn="just">
                            <a:spcAft>
                              <a:spcPts val="0"/>
                            </a:spcAft>
                          </a:pPr>
                          <a:r>
                            <a:rPr lang="en-US" sz="1600" kern="700">
                              <a:effectLst/>
                            </a:rPr>
                            <a:t>21: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return Euclidean distance between </a:t>
                          </a:r>
                          <a14:m>
                            <m:oMath xmlns:m="http://schemas.openxmlformats.org/officeDocument/2006/math">
                              <m:r>
                                <m:rPr>
                                  <m:sty m:val="p"/>
                                </m:rPr>
                                <a:rPr lang="en-US" sz="1600" kern="700">
                                  <a:effectLst/>
                                  <a:latin typeface="Cambria Math" panose="02040503050406030204" pitchFamily="18" charset="0"/>
                                </a:rPr>
                                <m:t>p</m:t>
                              </m:r>
                              <m:r>
                                <a:rPr lang="en-US" sz="1600" kern="700">
                                  <a:effectLst/>
                                  <a:latin typeface="Cambria Math" panose="02040503050406030204" pitchFamily="18" charset="0"/>
                                </a:rPr>
                                <m:t>’</m:t>
                              </m:r>
                            </m:oMath>
                          </a14:m>
                          <a:r>
                            <a:rPr lang="en-US" sz="1600" kern="700">
                              <a:effectLst/>
                            </a:rPr>
                            <a:t> and </a:t>
                          </a:r>
                          <a14:m>
                            <m:oMath xmlns:m="http://schemas.openxmlformats.org/officeDocument/2006/math">
                              <m:r>
                                <m:rPr>
                                  <m:sty m:val="p"/>
                                </m:rPr>
                                <a:rPr lang="en-US" sz="1600" kern="700">
                                  <a:effectLst/>
                                  <a:latin typeface="Cambria Math" panose="02040503050406030204" pitchFamily="18" charset="0"/>
                                </a:rPr>
                                <m:t>q</m:t>
                              </m:r>
                              <m:r>
                                <a:rPr lang="en-US" sz="1600" kern="700">
                                  <a:effectLst/>
                                  <a:latin typeface="Cambria Math" panose="02040503050406030204" pitchFamily="18" charset="0"/>
                                </a:rPr>
                                <m:t>’</m:t>
                              </m:r>
                            </m:oMath>
                          </a14:m>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507636193"/>
                      </a:ext>
                    </a:extLst>
                  </a:tr>
                  <a:tr h="244788">
                    <a:tc>
                      <a:txBody>
                        <a:bodyPr/>
                        <a:lstStyle/>
                        <a:p>
                          <a:pPr algn="just">
                            <a:spcAft>
                              <a:spcPts val="0"/>
                            </a:spcAft>
                          </a:pPr>
                          <a:r>
                            <a:rPr lang="en-US" sz="1600" kern="700">
                              <a:effectLst/>
                            </a:rPr>
                            <a:t>22: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end procedure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898160306"/>
                      </a:ext>
                    </a:extLst>
                  </a:tr>
                </a:tbl>
              </a:graphicData>
            </a:graphic>
          </p:graphicFrame>
        </mc:Choice>
        <mc:Fallback xmlns="">
          <p:graphicFrame>
            <p:nvGraphicFramePr>
              <p:cNvPr id="6" name="표 5">
                <a:extLst>
                  <a:ext uri="{FF2B5EF4-FFF2-40B4-BE49-F238E27FC236}">
                    <a16:creationId xmlns:a16="http://schemas.microsoft.com/office/drawing/2014/main" id="{FD88AC67-5118-4CFA-8BD1-F4A5A526E48A}"/>
                  </a:ext>
                </a:extLst>
              </p:cNvPr>
              <p:cNvGraphicFramePr>
                <a:graphicFrameLocks noGrp="1"/>
              </p:cNvGraphicFramePr>
              <p:nvPr>
                <p:extLst>
                  <p:ext uri="{D42A27DB-BD31-4B8C-83A1-F6EECF244321}">
                    <p14:modId xmlns:p14="http://schemas.microsoft.com/office/powerpoint/2010/main" val="1663929362"/>
                  </p:ext>
                </p:extLst>
              </p:nvPr>
            </p:nvGraphicFramePr>
            <p:xfrm>
              <a:off x="2012618" y="2147751"/>
              <a:ext cx="5607382" cy="6454925"/>
            </p:xfrm>
            <a:graphic>
              <a:graphicData uri="http://schemas.openxmlformats.org/drawingml/2006/table">
                <a:tbl>
                  <a:tblPr firstRow="1" firstCol="1" bandRow="1">
                    <a:tableStyleId>{2D5ABB26-0587-4C30-8999-92F81FD0307C}</a:tableStyleId>
                  </a:tblPr>
                  <a:tblGrid>
                    <a:gridCol w="323103">
                      <a:extLst>
                        <a:ext uri="{9D8B030D-6E8A-4147-A177-3AD203B41FA5}">
                          <a16:colId xmlns:a16="http://schemas.microsoft.com/office/drawing/2014/main" val="4280742646"/>
                        </a:ext>
                      </a:extLst>
                    </a:gridCol>
                    <a:gridCol w="5284279">
                      <a:extLst>
                        <a:ext uri="{9D8B030D-6E8A-4147-A177-3AD203B41FA5}">
                          <a16:colId xmlns:a16="http://schemas.microsoft.com/office/drawing/2014/main" val="3515427097"/>
                        </a:ext>
                      </a:extLst>
                    </a:gridCol>
                  </a:tblGrid>
                  <a:tr h="244788">
                    <a:tc>
                      <a:txBody>
                        <a:bodyPr/>
                        <a:lstStyle/>
                        <a:p>
                          <a:pPr algn="just">
                            <a:spcAft>
                              <a:spcPts val="0"/>
                            </a:spcAft>
                          </a:pPr>
                          <a:r>
                            <a:rPr lang="en-US" sz="1600" kern="700">
                              <a:effectLst/>
                            </a:rPr>
                            <a:t>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Procedure ROI-Measurement()</a:t>
                          </a:r>
                          <a:endParaRPr lang="ko-KR" sz="1700" kern="700" dirty="0">
                            <a:effectLst/>
                            <a:latin typeface="Times New Roman" panose="02020603050405020304" pitchFamily="18" charset="0"/>
                            <a:ea typeface="MS Mincho" panose="02020609040205080304" pitchFamily="49" charset="-128"/>
                          </a:endParaRPr>
                        </a:p>
                      </a:txBody>
                      <a:tcPr marL="0" marR="0" marT="0" marB="0"/>
                    </a:tc>
                    <a:extLst>
                      <a:ext uri="{0D108BD9-81ED-4DB2-BD59-A6C34878D82A}">
                        <a16:rowId xmlns:a16="http://schemas.microsoft.com/office/drawing/2014/main" val="3659737344"/>
                      </a:ext>
                    </a:extLst>
                  </a:tr>
                  <a:tr h="244788">
                    <a:tc>
                      <a:txBody>
                        <a:bodyPr/>
                        <a:lstStyle/>
                        <a:p>
                          <a:pPr algn="just">
                            <a:spcAft>
                              <a:spcPts val="0"/>
                            </a:spcAft>
                          </a:pPr>
                          <a:r>
                            <a:rPr lang="en-US" sz="1600" kern="700">
                              <a:effectLst/>
                            </a:rPr>
                            <a:t>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125000" b="-2500000"/>
                          </a:stretch>
                        </a:blipFill>
                      </a:tcPr>
                    </a:tc>
                    <a:extLst>
                      <a:ext uri="{0D108BD9-81ED-4DB2-BD59-A6C34878D82A}">
                        <a16:rowId xmlns:a16="http://schemas.microsoft.com/office/drawing/2014/main" val="3478344583"/>
                      </a:ext>
                    </a:extLst>
                  </a:tr>
                  <a:tr h="244788">
                    <a:tc>
                      <a:txBody>
                        <a:bodyPr/>
                        <a:lstStyle/>
                        <a:p>
                          <a:pPr algn="just">
                            <a:spcAft>
                              <a:spcPts val="0"/>
                            </a:spcAft>
                          </a:pPr>
                          <a:r>
                            <a:rPr lang="en-US" sz="1600" kern="700">
                              <a:effectLst/>
                            </a:rPr>
                            <a:t>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219512" b="-2339024"/>
                          </a:stretch>
                        </a:blipFill>
                      </a:tcPr>
                    </a:tc>
                    <a:extLst>
                      <a:ext uri="{0D108BD9-81ED-4DB2-BD59-A6C34878D82A}">
                        <a16:rowId xmlns:a16="http://schemas.microsoft.com/office/drawing/2014/main" val="3003573500"/>
                      </a:ext>
                    </a:extLst>
                  </a:tr>
                  <a:tr h="244788">
                    <a:tc>
                      <a:txBody>
                        <a:bodyPr/>
                        <a:lstStyle/>
                        <a:p>
                          <a:pPr algn="just">
                            <a:spcAft>
                              <a:spcPts val="0"/>
                            </a:spcAft>
                          </a:pPr>
                          <a:r>
                            <a:rPr lang="en-US" sz="1600" kern="700">
                              <a:effectLst/>
                            </a:rPr>
                            <a:t>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327500" b="-2297500"/>
                          </a:stretch>
                        </a:blipFill>
                      </a:tcPr>
                    </a:tc>
                    <a:extLst>
                      <a:ext uri="{0D108BD9-81ED-4DB2-BD59-A6C34878D82A}">
                        <a16:rowId xmlns:a16="http://schemas.microsoft.com/office/drawing/2014/main" val="4259337359"/>
                      </a:ext>
                    </a:extLst>
                  </a:tr>
                  <a:tr h="244788">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114300" algn="just">
                            <a:spcAft>
                              <a:spcPts val="0"/>
                            </a:spcAft>
                          </a:pPr>
                          <a:r>
                            <a:rPr lang="en-US" sz="1600" kern="700" dirty="0">
                              <a:effectLst/>
                            </a:rPr>
                            <a:t> </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224602193"/>
                      </a:ext>
                    </a:extLst>
                  </a:tr>
                  <a:tr h="244788">
                    <a:tc>
                      <a:txBody>
                        <a:bodyPr/>
                        <a:lstStyle/>
                        <a:p>
                          <a:pPr algn="just">
                            <a:spcAft>
                              <a:spcPts val="0"/>
                            </a:spcAft>
                          </a:pPr>
                          <a:r>
                            <a:rPr lang="en-US" sz="1600" kern="700">
                              <a:effectLst/>
                            </a:rPr>
                            <a:t>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indent="114300" algn="just">
                            <a:spcAft>
                              <a:spcPts val="0"/>
                            </a:spcAft>
                          </a:pPr>
                          <a:r>
                            <a:rPr lang="en-US" sz="1600" kern="700" dirty="0">
                              <a:effectLst/>
                            </a:rPr>
                            <a:t>// height by averaging distances</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260975624"/>
                      </a:ext>
                    </a:extLst>
                  </a:tr>
                  <a:tr h="266742">
                    <a:tc>
                      <a:txBody>
                        <a:bodyPr/>
                        <a:lstStyle/>
                        <a:p>
                          <a:pPr algn="just">
                            <a:spcAft>
                              <a:spcPts val="0"/>
                            </a:spcAft>
                          </a:pPr>
                          <a:r>
                            <a:rPr lang="en-US" sz="1600" kern="700">
                              <a:effectLst/>
                            </a:rPr>
                            <a:t>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570455" b="-1806818"/>
                          </a:stretch>
                        </a:blipFill>
                      </a:tcPr>
                    </a:tc>
                    <a:extLst>
                      <a:ext uri="{0D108BD9-81ED-4DB2-BD59-A6C34878D82A}">
                        <a16:rowId xmlns:a16="http://schemas.microsoft.com/office/drawing/2014/main" val="599573621"/>
                      </a:ext>
                    </a:extLst>
                  </a:tr>
                  <a:tr h="266742">
                    <a:tc>
                      <a:txBody>
                        <a:bodyPr/>
                        <a:lstStyle/>
                        <a:p>
                          <a:pPr algn="just">
                            <a:spcAft>
                              <a:spcPts val="0"/>
                            </a:spcAft>
                          </a:pPr>
                          <a:r>
                            <a:rPr lang="en-US" sz="1600" kern="700">
                              <a:effectLst/>
                            </a:rPr>
                            <a:t>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670455" b="-1706818"/>
                          </a:stretch>
                        </a:blipFill>
                      </a:tcPr>
                    </a:tc>
                    <a:extLst>
                      <a:ext uri="{0D108BD9-81ED-4DB2-BD59-A6C34878D82A}">
                        <a16:rowId xmlns:a16="http://schemas.microsoft.com/office/drawing/2014/main" val="388541551"/>
                      </a:ext>
                    </a:extLst>
                  </a:tr>
                  <a:tr h="244788">
                    <a:tc>
                      <a:txBody>
                        <a:bodyPr/>
                        <a:lstStyle/>
                        <a:p>
                          <a:pPr algn="just">
                            <a:spcAft>
                              <a:spcPts val="0"/>
                            </a:spcAft>
                          </a:pPr>
                          <a:r>
                            <a:rPr lang="en-US" sz="1600" kern="700">
                              <a:effectLst/>
                            </a:rPr>
                            <a:t>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for</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954885998"/>
                      </a:ext>
                    </a:extLst>
                  </a:tr>
                  <a:tr h="245469">
                    <a:tc>
                      <a:txBody>
                        <a:bodyPr/>
                        <a:lstStyle/>
                        <a:p>
                          <a:pPr algn="just">
                            <a:spcAft>
                              <a:spcPts val="0"/>
                            </a:spcAft>
                          </a:pPr>
                          <a:r>
                            <a:rPr lang="en-US" sz="1600" kern="700">
                              <a:effectLst/>
                            </a:rPr>
                            <a:t>9:</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947500" b="-1677500"/>
                          </a:stretch>
                        </a:blipFill>
                      </a:tcPr>
                    </a:tc>
                    <a:extLst>
                      <a:ext uri="{0D108BD9-81ED-4DB2-BD59-A6C34878D82A}">
                        <a16:rowId xmlns:a16="http://schemas.microsoft.com/office/drawing/2014/main" val="4046044572"/>
                      </a:ext>
                    </a:extLst>
                  </a:tr>
                  <a:tr h="244788">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654651679"/>
                      </a:ext>
                    </a:extLst>
                  </a:tr>
                  <a:tr h="244788">
                    <a:tc>
                      <a:txBody>
                        <a:bodyPr/>
                        <a:lstStyle/>
                        <a:p>
                          <a:pPr algn="just">
                            <a:spcAft>
                              <a:spcPts val="0"/>
                            </a:spcAft>
                          </a:pPr>
                          <a:r>
                            <a:rPr lang="en-US" sz="1600" kern="700">
                              <a:effectLst/>
                            </a:rPr>
                            <a:t>10:</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1150000" b="-1475000"/>
                          </a:stretch>
                        </a:blipFill>
                      </a:tcPr>
                    </a:tc>
                    <a:extLst>
                      <a:ext uri="{0D108BD9-81ED-4DB2-BD59-A6C34878D82A}">
                        <a16:rowId xmlns:a16="http://schemas.microsoft.com/office/drawing/2014/main" val="844317245"/>
                      </a:ext>
                    </a:extLst>
                  </a:tr>
                  <a:tr h="244788">
                    <a:tc>
                      <a:txBody>
                        <a:bodyPr/>
                        <a:lstStyle/>
                        <a:p>
                          <a:pPr algn="just">
                            <a:spcAft>
                              <a:spcPts val="0"/>
                            </a:spcAft>
                          </a:pPr>
                          <a:r>
                            <a:rPr lang="en-US" sz="1600" kern="700">
                              <a:effectLst/>
                            </a:rPr>
                            <a:t>11: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1250000" b="-1375000"/>
                          </a:stretch>
                        </a:blipFill>
                      </a:tcPr>
                    </a:tc>
                    <a:extLst>
                      <a:ext uri="{0D108BD9-81ED-4DB2-BD59-A6C34878D82A}">
                        <a16:rowId xmlns:a16="http://schemas.microsoft.com/office/drawing/2014/main" val="3677246509"/>
                      </a:ext>
                    </a:extLst>
                  </a:tr>
                  <a:tr h="244788">
                    <a:tc>
                      <a:txBody>
                        <a:bodyPr/>
                        <a:lstStyle/>
                        <a:p>
                          <a:pPr algn="just">
                            <a:spcAft>
                              <a:spcPts val="0"/>
                            </a:spcAft>
                          </a:pPr>
                          <a:r>
                            <a:rPr lang="en-US" sz="1600" kern="700">
                              <a:effectLst/>
                            </a:rPr>
                            <a:t>12: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1350000" b="-1275000"/>
                          </a:stretch>
                        </a:blipFill>
                      </a:tcPr>
                    </a:tc>
                    <a:extLst>
                      <a:ext uri="{0D108BD9-81ED-4DB2-BD59-A6C34878D82A}">
                        <a16:rowId xmlns:a16="http://schemas.microsoft.com/office/drawing/2014/main" val="3800039853"/>
                      </a:ext>
                    </a:extLst>
                  </a:tr>
                  <a:tr h="267712">
                    <a:tc>
                      <a:txBody>
                        <a:bodyPr/>
                        <a:lstStyle/>
                        <a:p>
                          <a:pPr algn="just">
                            <a:spcAft>
                              <a:spcPts val="0"/>
                            </a:spcAft>
                          </a:pPr>
                          <a:r>
                            <a:rPr lang="en-US" sz="1600" kern="700">
                              <a:effectLst/>
                            </a:rPr>
                            <a:t>13:</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1318182" b="-1059091"/>
                          </a:stretch>
                        </a:blipFill>
                      </a:tcPr>
                    </a:tc>
                    <a:extLst>
                      <a:ext uri="{0D108BD9-81ED-4DB2-BD59-A6C34878D82A}">
                        <a16:rowId xmlns:a16="http://schemas.microsoft.com/office/drawing/2014/main" val="3245269180"/>
                      </a:ext>
                    </a:extLst>
                  </a:tr>
                  <a:tr h="267712">
                    <a:tc>
                      <a:txBody>
                        <a:bodyPr/>
                        <a:lstStyle/>
                        <a:p>
                          <a:pPr algn="just">
                            <a:spcAft>
                              <a:spcPts val="0"/>
                            </a:spcAft>
                          </a:pPr>
                          <a:r>
                            <a:rPr lang="en-US" sz="1600" kern="700">
                              <a:effectLst/>
                            </a:rPr>
                            <a:t>14:</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1418182" b="-959091"/>
                          </a:stretch>
                        </a:blipFill>
                      </a:tcPr>
                    </a:tc>
                    <a:extLst>
                      <a:ext uri="{0D108BD9-81ED-4DB2-BD59-A6C34878D82A}">
                        <a16:rowId xmlns:a16="http://schemas.microsoft.com/office/drawing/2014/main" val="1639478088"/>
                      </a:ext>
                    </a:extLst>
                  </a:tr>
                  <a:tr h="244788">
                    <a:tc>
                      <a:txBody>
                        <a:bodyPr/>
                        <a:lstStyle/>
                        <a:p>
                          <a:pPr algn="just">
                            <a:spcAft>
                              <a:spcPts val="0"/>
                            </a:spcAft>
                          </a:pPr>
                          <a:r>
                            <a:rPr lang="en-US" sz="1600" kern="700">
                              <a:effectLst/>
                            </a:rPr>
                            <a:t>15:</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for</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547681603"/>
                      </a:ext>
                    </a:extLst>
                  </a:tr>
                  <a:tr h="244788">
                    <a:tc>
                      <a:txBody>
                        <a:bodyPr/>
                        <a:lstStyle/>
                        <a:p>
                          <a:pPr algn="just">
                            <a:spcAft>
                              <a:spcPts val="0"/>
                            </a:spcAft>
                          </a:pPr>
                          <a:r>
                            <a:rPr lang="en-US" sz="1600" kern="700">
                              <a:effectLst/>
                            </a:rPr>
                            <a:t>16:</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end for</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598043388"/>
                      </a:ext>
                    </a:extLst>
                  </a:tr>
                  <a:tr h="244788">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196297332"/>
                      </a:ext>
                    </a:extLst>
                  </a:tr>
                  <a:tr h="244788">
                    <a:tc>
                      <a:txBody>
                        <a:bodyPr/>
                        <a:lstStyle/>
                        <a:p>
                          <a:pPr algn="just">
                            <a:spcAft>
                              <a:spcPts val="0"/>
                            </a:spcAft>
                          </a:pPr>
                          <a:r>
                            <a:rPr lang="en-US" sz="1600" kern="700">
                              <a:effectLst/>
                            </a:rPr>
                            <a:t>17:</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return width(length), height</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926185817"/>
                      </a:ext>
                    </a:extLst>
                  </a:tr>
                  <a:tr h="244788">
                    <a:tc>
                      <a:txBody>
                        <a:bodyPr/>
                        <a:lstStyle/>
                        <a:p>
                          <a:pPr algn="just">
                            <a:spcAft>
                              <a:spcPts val="0"/>
                            </a:spcAft>
                          </a:pPr>
                          <a:r>
                            <a:rPr lang="en-US" sz="1600" kern="700">
                              <a:effectLst/>
                            </a:rPr>
                            <a:t>18:</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end procedure</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519258899"/>
                      </a:ext>
                    </a:extLst>
                  </a:tr>
                  <a:tr h="244788">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a:effectLst/>
                            </a:rPr>
                            <a:t> </a:t>
                          </a:r>
                          <a:endParaRPr lang="ko-KR" sz="1700" kern="70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151483291"/>
                      </a:ext>
                    </a:extLst>
                  </a:tr>
                  <a:tr h="244788">
                    <a:tc>
                      <a:txBody>
                        <a:bodyPr/>
                        <a:lstStyle/>
                        <a:p>
                          <a:pPr algn="just">
                            <a:spcAft>
                              <a:spcPts val="0"/>
                            </a:spcAft>
                          </a:pPr>
                          <a:r>
                            <a:rPr lang="en-US" sz="1600" kern="700">
                              <a:effectLst/>
                            </a:rPr>
                            <a:t>19:</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2272500" b="-352500"/>
                          </a:stretch>
                        </a:blipFill>
                      </a:tcPr>
                    </a:tc>
                    <a:extLst>
                      <a:ext uri="{0D108BD9-81ED-4DB2-BD59-A6C34878D82A}">
                        <a16:rowId xmlns:a16="http://schemas.microsoft.com/office/drawing/2014/main" val="2607165241"/>
                      </a:ext>
                    </a:extLst>
                  </a:tr>
                  <a:tr h="244788">
                    <a:tc>
                      <a:txBody>
                        <a:bodyPr/>
                        <a:lstStyle/>
                        <a:p>
                          <a:pPr algn="just">
                            <a:spcAft>
                              <a:spcPts val="0"/>
                            </a:spcAft>
                          </a:pPr>
                          <a:r>
                            <a:rPr lang="en-US" sz="1600" kern="700">
                              <a:effectLst/>
                            </a:rPr>
                            <a:t>20:</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2314634" b="-243902"/>
                          </a:stretch>
                        </a:blipFill>
                      </a:tcPr>
                    </a:tc>
                    <a:extLst>
                      <a:ext uri="{0D108BD9-81ED-4DB2-BD59-A6C34878D82A}">
                        <a16:rowId xmlns:a16="http://schemas.microsoft.com/office/drawing/2014/main" val="1997094194"/>
                      </a:ext>
                    </a:extLst>
                  </a:tr>
                  <a:tr h="244788">
                    <a:tc>
                      <a:txBody>
                        <a:bodyPr/>
                        <a:lstStyle/>
                        <a:p>
                          <a:pPr algn="just">
                            <a:spcAft>
                              <a:spcPts val="0"/>
                            </a:spcAft>
                          </a:pPr>
                          <a:r>
                            <a:rPr lang="en-US" sz="1600" kern="700">
                              <a:effectLst/>
                            </a:rPr>
                            <a:t>21:</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endParaRPr lang="ko-KR"/>
                        </a:p>
                      </a:txBody>
                      <a:tcPr marL="0" marR="0" marT="0" marB="0" anchor="ctr">
                        <a:blipFill>
                          <a:blip r:embed="rId4"/>
                          <a:stretch>
                            <a:fillRect l="-6113" t="-2475000" b="-150000"/>
                          </a:stretch>
                        </a:blipFill>
                      </a:tcPr>
                    </a:tc>
                    <a:extLst>
                      <a:ext uri="{0D108BD9-81ED-4DB2-BD59-A6C34878D82A}">
                        <a16:rowId xmlns:a16="http://schemas.microsoft.com/office/drawing/2014/main" val="3507636193"/>
                      </a:ext>
                    </a:extLst>
                  </a:tr>
                  <a:tr h="244788">
                    <a:tc>
                      <a:txBody>
                        <a:bodyPr/>
                        <a:lstStyle/>
                        <a:p>
                          <a:pPr algn="just">
                            <a:spcAft>
                              <a:spcPts val="0"/>
                            </a:spcAft>
                          </a:pPr>
                          <a:r>
                            <a:rPr lang="en-US" sz="1600" kern="700">
                              <a:effectLst/>
                            </a:rPr>
                            <a:t>22:</a:t>
                          </a:r>
                          <a:endParaRPr lang="ko-KR" sz="1700" kern="700">
                            <a:effectLst/>
                            <a:latin typeface="Times New Roman" panose="02020603050405020304" pitchFamily="18" charset="0"/>
                            <a:ea typeface="MS Mincho" panose="02020609040205080304" pitchFamily="49" charset="-128"/>
                          </a:endParaRPr>
                        </a:p>
                      </a:txBody>
                      <a:tcPr marL="0" marR="0" marT="0" marB="0"/>
                    </a:tc>
                    <a:tc>
                      <a:txBody>
                        <a:bodyPr/>
                        <a:lstStyle/>
                        <a:p>
                          <a:pPr algn="just">
                            <a:spcAft>
                              <a:spcPts val="0"/>
                            </a:spcAft>
                          </a:pPr>
                          <a:r>
                            <a:rPr lang="en-US" sz="1600" kern="700" dirty="0">
                              <a:effectLst/>
                            </a:rPr>
                            <a:t>end procedure</a:t>
                          </a:r>
                          <a:endParaRPr lang="ko-KR" sz="1700" kern="700" dirty="0">
                            <a:effectLst/>
                            <a:latin typeface="Times New Roman" panose="02020603050405020304" pitchFamily="18" charset="0"/>
                            <a:ea typeface="MS Mincho" panose="02020609040205080304" pitchFamily="49" charset="-128"/>
                          </a:endParaRPr>
                        </a:p>
                      </a:txBody>
                      <a:tcPr marL="0" marR="0" marT="0" marB="0" anchor="ctr"/>
                    </a:tc>
                    <a:extLst>
                      <a:ext uri="{0D108BD9-81ED-4DB2-BD59-A6C34878D82A}">
                        <a16:rowId xmlns:a16="http://schemas.microsoft.com/office/drawing/2014/main" val="3898160306"/>
                      </a:ext>
                    </a:extLst>
                  </a:tr>
                </a:tbl>
              </a:graphicData>
            </a:graphic>
          </p:graphicFrame>
        </mc:Fallback>
      </mc:AlternateContent>
      <p:sp>
        <p:nvSpPr>
          <p:cNvPr id="8" name="직사각형 7">
            <a:extLst>
              <a:ext uri="{FF2B5EF4-FFF2-40B4-BE49-F238E27FC236}">
                <a16:creationId xmlns:a16="http://schemas.microsoft.com/office/drawing/2014/main" id="{E79AF90B-E546-496E-B5DC-C6A7FB922A97}"/>
              </a:ext>
            </a:extLst>
          </p:cNvPr>
          <p:cNvSpPr/>
          <p:nvPr/>
        </p:nvSpPr>
        <p:spPr>
          <a:xfrm>
            <a:off x="2313091" y="1312124"/>
            <a:ext cx="5006435" cy="523220"/>
          </a:xfrm>
          <a:prstGeom prst="rect">
            <a:avLst/>
          </a:prstGeom>
        </p:spPr>
        <p:txBody>
          <a:bodyPr wrap="none">
            <a:spAutoFit/>
          </a:bodyPr>
          <a:lstStyle/>
          <a:p>
            <a:pPr algn="just">
              <a:spcAft>
                <a:spcPts val="0"/>
              </a:spcAft>
            </a:pPr>
            <a:r>
              <a:rPr lang="en-US" altLang="ko-KR" sz="2800" b="1" kern="700" dirty="0">
                <a:latin typeface="Times New Roman" panose="02020603050405020304" pitchFamily="18" charset="0"/>
                <a:ea typeface="MS Mincho" panose="02020609040205080304" pitchFamily="49" charset="-128"/>
              </a:rPr>
              <a:t>Algorithm 1 ROI-measurement</a:t>
            </a:r>
            <a:endParaRPr lang="ko-KR" altLang="ko-KR" sz="2800" b="1" kern="700" dirty="0">
              <a:effectLst/>
              <a:latin typeface="Times New Roman" panose="02020603050405020304" pitchFamily="18" charset="0"/>
              <a:ea typeface="MS Mincho" panose="02020609040205080304" pitchFamily="49" charset="-128"/>
            </a:endParaRPr>
          </a:p>
        </p:txBody>
      </p:sp>
      <p:sp>
        <p:nvSpPr>
          <p:cNvPr id="9" name="직사각형 8">
            <a:extLst>
              <a:ext uri="{FF2B5EF4-FFF2-40B4-BE49-F238E27FC236}">
                <a16:creationId xmlns:a16="http://schemas.microsoft.com/office/drawing/2014/main" id="{BD30AC58-8B45-41D1-AFBF-17B173A08270}"/>
              </a:ext>
            </a:extLst>
          </p:cNvPr>
          <p:cNvSpPr/>
          <p:nvPr/>
        </p:nvSpPr>
        <p:spPr>
          <a:xfrm>
            <a:off x="10019150" y="1312124"/>
            <a:ext cx="5872570" cy="523220"/>
          </a:xfrm>
          <a:prstGeom prst="rect">
            <a:avLst/>
          </a:prstGeom>
        </p:spPr>
        <p:txBody>
          <a:bodyPr wrap="none">
            <a:spAutoFit/>
          </a:bodyPr>
          <a:lstStyle/>
          <a:p>
            <a:pPr algn="just">
              <a:spcAft>
                <a:spcPts val="0"/>
              </a:spcAft>
            </a:pPr>
            <a:r>
              <a:rPr lang="en-US" altLang="ko-KR" sz="2800" b="1" kern="700" dirty="0">
                <a:latin typeface="Times New Roman" panose="02020603050405020304" pitchFamily="18" charset="0"/>
                <a:ea typeface="MS Mincho" panose="02020609040205080304" pitchFamily="49" charset="-128"/>
              </a:rPr>
              <a:t>Algorithm 2 State Transition Control</a:t>
            </a:r>
            <a:endParaRPr lang="ko-KR" altLang="ko-KR" sz="2800" b="1" kern="7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422052789"/>
      </p:ext>
    </p:extLst>
  </p:cSld>
  <p:clrMapOvr>
    <a:masterClrMapping/>
  </p:clrMapOvr>
</p:sld>
</file>

<file path=ppt/theme/theme1.xml><?xml version="1.0" encoding="utf-8"?>
<a:theme xmlns:a="http://schemas.openxmlformats.org/drawingml/2006/main" name="Office 테마">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on-UK-Corporate_1_0_13.potx" id="{430E42DB-563A-4CB2-9F1F-E1E7E4532F88}" vid="{57A42C98-49EE-4269-9E28-0CAEF8DF6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Powerpoint_UGent_GlobalCampus_EN</Template>
  <TotalTime>5424</TotalTime>
  <Words>2241</Words>
  <Application>Microsoft Office PowerPoint</Application>
  <PresentationFormat>사용자 지정</PresentationFormat>
  <Paragraphs>434</Paragraphs>
  <Slides>20</Slides>
  <Notes>11</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Arial</vt:lpstr>
      <vt:lpstr>Calibri</vt:lpstr>
      <vt:lpstr>Cambria Math</vt:lpstr>
      <vt:lpstr>Times New Roman</vt:lpstr>
      <vt:lpstr>Office 테마</vt:lpstr>
      <vt:lpstr>      Box-Scan: An efficient and effective algorithm for box dimension measurement in conveyor systems using a single RGB-D camera</vt:lpstr>
      <vt:lpstr>PowerPoint 프레젠테이션</vt:lpstr>
      <vt:lpstr>Introduction</vt:lpstr>
      <vt:lpstr>Model Cercumstances</vt:lpstr>
      <vt:lpstr>System flow diagram</vt:lpstr>
      <vt:lpstr>Rgb-D(Depth) sourcE</vt:lpstr>
      <vt:lpstr>Method(1/2)</vt:lpstr>
      <vt:lpstr>Method(2/2)</vt:lpstr>
      <vt:lpstr>Box-scan: Algorithm 1 &amp; 2</vt:lpstr>
      <vt:lpstr>State Transition Diagram</vt:lpstr>
      <vt:lpstr>Physical View</vt:lpstr>
      <vt:lpstr>Camera View</vt:lpstr>
      <vt:lpstr>Evaluation meatric and Method</vt:lpstr>
      <vt:lpstr>Performance(Width)</vt:lpstr>
      <vt:lpstr>Performance(Height)</vt:lpstr>
      <vt:lpstr>Performance(Length)</vt:lpstr>
      <vt:lpstr>Error per spped(Average)</vt:lpstr>
      <vt:lpstr>Error per spped(Maximum)</vt:lpstr>
      <vt:lpstr>Conclusion</vt:lpstr>
      <vt:lpstr>Ho-min Park Ph.D. student  Center for biotech data science | Internet technology and data science lab  E homin.park@ugent.be T +82 32 626 4326 M +82 10 4731 3162  www.ugent.be </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박호민</dc:creator>
  <cp:lastModifiedBy>호민 박</cp:lastModifiedBy>
  <cp:revision>266</cp:revision>
  <cp:lastPrinted>2018-12-14T04:34:45Z</cp:lastPrinted>
  <dcterms:created xsi:type="dcterms:W3CDTF">2018-01-31T05:35:50Z</dcterms:created>
  <dcterms:modified xsi:type="dcterms:W3CDTF">2019-03-24T22:55:32Z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2016-09-22T22:00:00Z</vt:filetime>
  </property>
  <property fmtid="{D5CDD505-2E9C-101B-9397-08002B2CF9AE}" pid="5" name="Build">
    <vt:i4>13</vt:i4>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5">
    <vt:lpwstr>set text box and shape defaults</vt:lpwstr>
  </property>
  <property fmtid="{D5CDD505-2E9C-101B-9397-08002B2CF9AE}" pid="11" name="Cmt 6">
    <vt:lpwstr>end slide text acc. to letter</vt:lpwstr>
  </property>
  <property fmtid="{D5CDD505-2E9C-101B-9397-08002B2CF9AE}" pid="12" name="Cmt 7">
    <vt:lpwstr>logo opening slide sharpened</vt:lpwstr>
  </property>
  <property fmtid="{D5CDD505-2E9C-101B-9397-08002B2CF9AE}" pid="13" name="Cmt 8-9">
    <vt:lpwstr>comments 19-9-2016</vt:lpwstr>
  </property>
  <property fmtid="{D5CDD505-2E9C-101B-9397-08002B2CF9AE}" pid="14" name="Cmt 10">
    <vt:lpwstr>social media data redesigned</vt:lpwstr>
  </property>
  <property fmtid="{D5CDD505-2E9C-101B-9397-08002B2CF9AE}" pid="15" name="Cmt 11">
    <vt:lpwstr>Title Slide renamed to TitleSlide</vt:lpwstr>
  </property>
  <property fmtid="{D5CDD505-2E9C-101B-9397-08002B2CF9AE}" pid="16" name="Cmt 12">
    <vt:lpwstr>Title and text size</vt:lpwstr>
  </property>
  <property fmtid="{D5CDD505-2E9C-101B-9397-08002B2CF9AE}" pid="17" name="Cmt 13">
    <vt:lpwstr>socmed pictos &gt; normal view</vt:lpwstr>
  </property>
</Properties>
</file>