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8" r:id="rId2"/>
  </p:sldIdLst>
  <p:sldSz cx="30279975" cy="42808525"/>
  <p:notesSz cx="6797675" cy="9926638"/>
  <p:defaultTextStyle>
    <a:defPPr>
      <a:defRPr lang="fr-FR"/>
    </a:defPPr>
    <a:lvl1pPr algn="l" rtl="0" fontAlgn="base">
      <a:spcBef>
        <a:spcPct val="0"/>
      </a:spcBef>
      <a:spcAft>
        <a:spcPct val="0"/>
      </a:spcAft>
      <a:defRPr sz="72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72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72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72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7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7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7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7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72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3483">
          <p15:clr>
            <a:srgbClr val="A4A3A4"/>
          </p15:clr>
        </p15:guide>
        <p15:guide id="2" pos="953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6FC"/>
    <a:srgbClr val="86BAFF"/>
    <a:srgbClr val="082B6D"/>
    <a:srgbClr val="C0C0C0"/>
    <a:srgbClr val="CCCC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7661" autoAdjust="0"/>
  </p:normalViewPr>
  <p:slideViewPr>
    <p:cSldViewPr>
      <p:cViewPr>
        <p:scale>
          <a:sx n="25" d="100"/>
          <a:sy n="25" d="100"/>
        </p:scale>
        <p:origin x="3018" y="-1596"/>
      </p:cViewPr>
      <p:guideLst>
        <p:guide orient="horz" pos="13483"/>
        <p:guide pos="9537"/>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F745897C-196B-2A4D-9E7F-83A75FEB69EE}" type="datetimeFigureOut">
              <a:rPr lang="fr-FR"/>
              <a:pPr>
                <a:defRPr/>
              </a:pPr>
              <a:t>07/05/2021</a:t>
            </a:fld>
            <a:endParaRPr lang="fr-FR"/>
          </a:p>
        </p:txBody>
      </p:sp>
      <p:sp>
        <p:nvSpPr>
          <p:cNvPr id="4" name="Espace réservé de l'image des diapositives 3"/>
          <p:cNvSpPr>
            <a:spLocks noGrp="1" noRot="1" noChangeAspect="1"/>
          </p:cNvSpPr>
          <p:nvPr>
            <p:ph type="sldImg" idx="2"/>
          </p:nvPr>
        </p:nvSpPr>
        <p:spPr>
          <a:xfrm>
            <a:off x="2082800" y="744538"/>
            <a:ext cx="263207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CA" noProof="0"/>
              <a:t>Cliquez pour modifier les styles du texte du masque</a:t>
            </a:r>
          </a:p>
          <a:p>
            <a:pPr lvl="1"/>
            <a:r>
              <a:rPr lang="fr-CA" noProof="0"/>
              <a:t>Deuxième niveau</a:t>
            </a:r>
          </a:p>
          <a:p>
            <a:pPr lvl="2"/>
            <a:r>
              <a:rPr lang="fr-CA" noProof="0"/>
              <a:t>Troisième niveau</a:t>
            </a:r>
          </a:p>
          <a:p>
            <a:pPr lvl="3"/>
            <a:r>
              <a:rPr lang="fr-CA" noProof="0"/>
              <a:t>Quatrième niveau</a:t>
            </a:r>
          </a:p>
          <a:p>
            <a:pPr lvl="4"/>
            <a:r>
              <a:rPr lang="fr-CA" noProof="0"/>
              <a:t>Cinquième niveau</a:t>
            </a:r>
            <a:endParaRPr lang="fr-FR" noProof="0"/>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8720090B-F518-8845-A992-06CDD657D76F}" type="slidenum">
              <a:rPr lang="fr-FR"/>
              <a:pPr>
                <a:defRPr/>
              </a:pPr>
              <a:t>‹nr.›</a:t>
            </a:fld>
            <a:endParaRPr lang="fr-FR"/>
          </a:p>
        </p:txBody>
      </p:sp>
    </p:spTree>
    <p:extLst>
      <p:ext uri="{BB962C8B-B14F-4D97-AF65-F5344CB8AC3E}">
        <p14:creationId xmlns:p14="http://schemas.microsoft.com/office/powerpoint/2010/main" val="164394753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0"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atin typeface="Calibri" charset="0"/>
              </a:rPr>
              <a:t>Images 300dpi</a:t>
            </a:r>
          </a:p>
          <a:p>
            <a:pPr eaLnBrk="1" hangingPunct="1">
              <a:spcBef>
                <a:spcPct val="0"/>
              </a:spcBef>
            </a:pPr>
            <a:r>
              <a:rPr lang="fr-FR">
                <a:latin typeface="Calibri" charset="0"/>
              </a:rPr>
              <a:t>Mettre en dicom</a:t>
            </a:r>
          </a:p>
          <a:p>
            <a:pPr eaLnBrk="1" hangingPunct="1">
              <a:spcBef>
                <a:spcPct val="0"/>
              </a:spcBef>
            </a:pPr>
            <a:r>
              <a:rPr lang="fr-FR">
                <a:latin typeface="Calibri" charset="0"/>
              </a:rPr>
              <a:t>Prendre avec mi dicom export</a:t>
            </a:r>
          </a:p>
          <a:p>
            <a:pPr eaLnBrk="1" hangingPunct="1">
              <a:spcBef>
                <a:spcPct val="0"/>
              </a:spcBef>
            </a:pPr>
            <a:r>
              <a:rPr lang="fr-FR">
                <a:latin typeface="Calibri" charset="0"/>
              </a:rPr>
              <a:t>Horos fichier exporter vers tiff</a:t>
            </a:r>
          </a:p>
          <a:p>
            <a:pPr eaLnBrk="1" hangingPunct="1">
              <a:spcBef>
                <a:spcPct val="0"/>
              </a:spcBef>
            </a:pPr>
            <a:r>
              <a:rPr lang="fr-FR">
                <a:latin typeface="Calibri" charset="0"/>
              </a:rPr>
              <a:t>Dupliquer</a:t>
            </a:r>
          </a:p>
          <a:p>
            <a:pPr eaLnBrk="1" hangingPunct="1">
              <a:spcBef>
                <a:spcPct val="0"/>
              </a:spcBef>
            </a:pPr>
            <a:r>
              <a:rPr lang="fr-FR">
                <a:latin typeface="Calibri" charset="0"/>
              </a:rPr>
              <a:t>Recadrer</a:t>
            </a:r>
          </a:p>
          <a:p>
            <a:pPr eaLnBrk="1" hangingPunct="1">
              <a:spcBef>
                <a:spcPct val="0"/>
              </a:spcBef>
            </a:pPr>
            <a:r>
              <a:rPr lang="fr-FR">
                <a:latin typeface="Calibri" charset="0"/>
              </a:rPr>
              <a:t>Choisir la taille</a:t>
            </a:r>
          </a:p>
          <a:p>
            <a:pPr eaLnBrk="1" hangingPunct="1">
              <a:spcBef>
                <a:spcPct val="0"/>
              </a:spcBef>
            </a:pPr>
            <a:r>
              <a:rPr lang="fr-FR">
                <a:latin typeface="Calibri" charset="0"/>
              </a:rPr>
              <a:t>Puis mettre dans 300 dpi</a:t>
            </a:r>
          </a:p>
          <a:p>
            <a:pPr eaLnBrk="1" hangingPunct="1">
              <a:spcBef>
                <a:spcPct val="0"/>
              </a:spcBef>
            </a:pPr>
            <a:endParaRPr lang="fr-FR">
              <a:latin typeface="Calibri" charset="0"/>
            </a:endParaRPr>
          </a:p>
          <a:p>
            <a:pPr eaLnBrk="1" hangingPunct="1">
              <a:spcBef>
                <a:spcPct val="0"/>
              </a:spcBef>
            </a:pPr>
            <a:endParaRPr lang="fr-FR">
              <a:latin typeface="Calibri" charset="0"/>
            </a:endParaRPr>
          </a:p>
        </p:txBody>
      </p:sp>
      <p:sp>
        <p:nvSpPr>
          <p:cNvPr id="17411"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18A1FAEE-BC1F-5640-AE56-E728A23EB46B}" type="slidenum">
              <a:rPr lang="fr-FR" sz="1200"/>
              <a:pPr eaLnBrk="1" hangingPunct="1"/>
              <a:t>1</a:t>
            </a:fld>
            <a:endParaRPr lang="fr-F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271713" y="13298488"/>
            <a:ext cx="25736550" cy="9175750"/>
          </a:xfrm>
        </p:spPr>
        <p:txBody>
          <a:bodyPr/>
          <a:lstStyle/>
          <a:p>
            <a:r>
              <a:rPr lang="fr-CA"/>
              <a:t>Cliquez et modifiez le titre</a:t>
            </a:r>
            <a:endParaRPr lang="fr-FR"/>
          </a:p>
        </p:txBody>
      </p:sp>
      <p:sp>
        <p:nvSpPr>
          <p:cNvPr id="3" name="Sous-titre 2"/>
          <p:cNvSpPr>
            <a:spLocks noGrp="1"/>
          </p:cNvSpPr>
          <p:nvPr>
            <p:ph type="subTitle" idx="1"/>
          </p:nvPr>
        </p:nvSpPr>
        <p:spPr>
          <a:xfrm>
            <a:off x="4541838" y="24258588"/>
            <a:ext cx="21196300" cy="109394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CA"/>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BC7E6E0-9339-4843-B4D3-39C2F44DCD0C}" type="slidenum">
              <a:rPr lang="fr-FR"/>
              <a:pPr>
                <a:defRPr/>
              </a:pPr>
              <a:t>‹nr.›</a:t>
            </a:fld>
            <a:endParaRPr lang="fr-FR"/>
          </a:p>
        </p:txBody>
      </p:sp>
    </p:spTree>
    <p:extLst>
      <p:ext uri="{BB962C8B-B14F-4D97-AF65-F5344CB8AC3E}">
        <p14:creationId xmlns:p14="http://schemas.microsoft.com/office/powerpoint/2010/main" val="458723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ADA69467-4A61-504E-BE36-F957E43BFD3D}" type="slidenum">
              <a:rPr lang="fr-FR"/>
              <a:pPr>
                <a:defRPr/>
              </a:pPr>
              <a:t>‹nr.›</a:t>
            </a:fld>
            <a:endParaRPr lang="fr-FR"/>
          </a:p>
        </p:txBody>
      </p:sp>
    </p:spTree>
    <p:extLst>
      <p:ext uri="{BB962C8B-B14F-4D97-AF65-F5344CB8AC3E}">
        <p14:creationId xmlns:p14="http://schemas.microsoft.com/office/powerpoint/2010/main" val="202429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21953538" y="1714500"/>
            <a:ext cx="6811962" cy="36525200"/>
          </a:xfrm>
        </p:spPr>
        <p:txBody>
          <a:bodyPr vert="eaVert"/>
          <a:lstStyle/>
          <a:p>
            <a:r>
              <a:rPr lang="fr-CA"/>
              <a:t>Cliquez et modifiez le titre</a:t>
            </a:r>
            <a:endParaRPr lang="fr-FR"/>
          </a:p>
        </p:txBody>
      </p:sp>
      <p:sp>
        <p:nvSpPr>
          <p:cNvPr id="3" name="Espace réservé du texte vertical 2"/>
          <p:cNvSpPr>
            <a:spLocks noGrp="1"/>
          </p:cNvSpPr>
          <p:nvPr>
            <p:ph type="body" orient="vert" idx="1"/>
          </p:nvPr>
        </p:nvSpPr>
        <p:spPr>
          <a:xfrm>
            <a:off x="1514475" y="1714500"/>
            <a:ext cx="20286663" cy="36525200"/>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3A744E3-DC87-0E49-9BA9-6AEC8A713969}" type="slidenum">
              <a:rPr lang="fr-FR"/>
              <a:pPr>
                <a:defRPr/>
              </a:pPr>
              <a:t>‹nr.›</a:t>
            </a:fld>
            <a:endParaRPr lang="fr-FR"/>
          </a:p>
        </p:txBody>
      </p:sp>
    </p:spTree>
    <p:extLst>
      <p:ext uri="{BB962C8B-B14F-4D97-AF65-F5344CB8AC3E}">
        <p14:creationId xmlns:p14="http://schemas.microsoft.com/office/powerpoint/2010/main" val="988248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contenu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E08491F-8755-3648-8737-8B709AC42B7C}" type="slidenum">
              <a:rPr lang="fr-FR"/>
              <a:pPr>
                <a:defRPr/>
              </a:pPr>
              <a:t>‹nr.›</a:t>
            </a:fld>
            <a:endParaRPr lang="fr-FR"/>
          </a:p>
        </p:txBody>
      </p:sp>
    </p:spTree>
    <p:extLst>
      <p:ext uri="{BB962C8B-B14F-4D97-AF65-F5344CB8AC3E}">
        <p14:creationId xmlns:p14="http://schemas.microsoft.com/office/powerpoint/2010/main" val="577791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2392363" y="27508200"/>
            <a:ext cx="25738137" cy="8502650"/>
          </a:xfrm>
        </p:spPr>
        <p:txBody>
          <a:bodyPr anchor="t"/>
          <a:lstStyle>
            <a:lvl1pPr algn="l">
              <a:defRPr sz="4000" b="1" cap="all"/>
            </a:lvl1pPr>
          </a:lstStyle>
          <a:p>
            <a:r>
              <a:rPr lang="fr-CA"/>
              <a:t>Cliquez et modifiez le titre</a:t>
            </a:r>
            <a:endParaRPr lang="fr-FR"/>
          </a:p>
        </p:txBody>
      </p:sp>
      <p:sp>
        <p:nvSpPr>
          <p:cNvPr id="3" name="Espace réservé du texte 2"/>
          <p:cNvSpPr>
            <a:spLocks noGrp="1"/>
          </p:cNvSpPr>
          <p:nvPr>
            <p:ph type="body" idx="1"/>
          </p:nvPr>
        </p:nvSpPr>
        <p:spPr>
          <a:xfrm>
            <a:off x="2392363" y="18143538"/>
            <a:ext cx="25738137" cy="936466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CA"/>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BD5F2DE-AF09-5E45-86EA-F01A4ED85ACF}" type="slidenum">
              <a:rPr lang="fr-FR"/>
              <a:pPr>
                <a:defRPr/>
              </a:pPr>
              <a:t>‹nr.›</a:t>
            </a:fld>
            <a:endParaRPr lang="fr-FR"/>
          </a:p>
        </p:txBody>
      </p:sp>
    </p:spTree>
    <p:extLst>
      <p:ext uri="{BB962C8B-B14F-4D97-AF65-F5344CB8AC3E}">
        <p14:creationId xmlns:p14="http://schemas.microsoft.com/office/powerpoint/2010/main" val="2704365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contenu 2"/>
          <p:cNvSpPr>
            <a:spLocks noGrp="1"/>
          </p:cNvSpPr>
          <p:nvPr>
            <p:ph sz="half" idx="1"/>
          </p:nvPr>
        </p:nvSpPr>
        <p:spPr>
          <a:xfrm>
            <a:off x="1514475" y="9988550"/>
            <a:ext cx="13549313" cy="28251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p:cNvSpPr>
            <a:spLocks noGrp="1"/>
          </p:cNvSpPr>
          <p:nvPr>
            <p:ph sz="half" idx="2"/>
          </p:nvPr>
        </p:nvSpPr>
        <p:spPr>
          <a:xfrm>
            <a:off x="15216188" y="9988550"/>
            <a:ext cx="13549312" cy="28251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8B361522-5B46-704E-8AA3-B77E62E431E7}" type="slidenum">
              <a:rPr lang="fr-FR"/>
              <a:pPr>
                <a:defRPr/>
              </a:pPr>
              <a:t>‹nr.›</a:t>
            </a:fld>
            <a:endParaRPr lang="fr-FR"/>
          </a:p>
        </p:txBody>
      </p:sp>
    </p:spTree>
    <p:extLst>
      <p:ext uri="{BB962C8B-B14F-4D97-AF65-F5344CB8AC3E}">
        <p14:creationId xmlns:p14="http://schemas.microsoft.com/office/powerpoint/2010/main" val="1667085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A"/>
              <a:t>Cliquez et modifiez le titre</a:t>
            </a:r>
            <a:endParaRPr lang="fr-FR"/>
          </a:p>
        </p:txBody>
      </p:sp>
      <p:sp>
        <p:nvSpPr>
          <p:cNvPr id="3" name="Espace réservé du texte 2"/>
          <p:cNvSpPr>
            <a:spLocks noGrp="1"/>
          </p:cNvSpPr>
          <p:nvPr>
            <p:ph type="body" idx="1"/>
          </p:nvPr>
        </p:nvSpPr>
        <p:spPr>
          <a:xfrm>
            <a:off x="1514475" y="9582150"/>
            <a:ext cx="13377863" cy="3994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p:cNvSpPr>
            <a:spLocks noGrp="1"/>
          </p:cNvSpPr>
          <p:nvPr>
            <p:ph sz="half" idx="2"/>
          </p:nvPr>
        </p:nvSpPr>
        <p:spPr>
          <a:xfrm>
            <a:off x="1514475" y="13576300"/>
            <a:ext cx="13377863" cy="24663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p:cNvSpPr>
            <a:spLocks noGrp="1"/>
          </p:cNvSpPr>
          <p:nvPr>
            <p:ph type="body" sz="quarter" idx="3"/>
          </p:nvPr>
        </p:nvSpPr>
        <p:spPr>
          <a:xfrm>
            <a:off x="15381288" y="9582150"/>
            <a:ext cx="13384212" cy="3994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p:cNvSpPr>
            <a:spLocks noGrp="1"/>
          </p:cNvSpPr>
          <p:nvPr>
            <p:ph sz="quarter" idx="4"/>
          </p:nvPr>
        </p:nvSpPr>
        <p:spPr>
          <a:xfrm>
            <a:off x="15381288" y="13576300"/>
            <a:ext cx="13384212" cy="24663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46309575-A1E7-3C45-911C-C229818A9849}" type="slidenum">
              <a:rPr lang="fr-FR"/>
              <a:pPr>
                <a:defRPr/>
              </a:pPr>
              <a:t>‹nr.›</a:t>
            </a:fld>
            <a:endParaRPr lang="fr-FR"/>
          </a:p>
        </p:txBody>
      </p:sp>
    </p:spTree>
    <p:extLst>
      <p:ext uri="{BB962C8B-B14F-4D97-AF65-F5344CB8AC3E}">
        <p14:creationId xmlns:p14="http://schemas.microsoft.com/office/powerpoint/2010/main" val="3171479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D040A988-EA6E-134C-990E-3162B857A955}" type="slidenum">
              <a:rPr lang="fr-FR"/>
              <a:pPr>
                <a:defRPr/>
              </a:pPr>
              <a:t>‹nr.›</a:t>
            </a:fld>
            <a:endParaRPr lang="fr-FR"/>
          </a:p>
        </p:txBody>
      </p:sp>
    </p:spTree>
    <p:extLst>
      <p:ext uri="{BB962C8B-B14F-4D97-AF65-F5344CB8AC3E}">
        <p14:creationId xmlns:p14="http://schemas.microsoft.com/office/powerpoint/2010/main" val="79258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DDFE5621-AC9E-2D42-8916-97E3D7BEED28}" type="slidenum">
              <a:rPr lang="fr-FR"/>
              <a:pPr>
                <a:defRPr/>
              </a:pPr>
              <a:t>‹nr.›</a:t>
            </a:fld>
            <a:endParaRPr lang="fr-FR"/>
          </a:p>
        </p:txBody>
      </p:sp>
    </p:spTree>
    <p:extLst>
      <p:ext uri="{BB962C8B-B14F-4D97-AF65-F5344CB8AC3E}">
        <p14:creationId xmlns:p14="http://schemas.microsoft.com/office/powerpoint/2010/main" val="1543380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514475" y="1704975"/>
            <a:ext cx="9961563" cy="7253288"/>
          </a:xfrm>
        </p:spPr>
        <p:txBody>
          <a:bodyPr anchor="b"/>
          <a:lstStyle>
            <a:lvl1pPr algn="l">
              <a:defRPr sz="2000" b="1"/>
            </a:lvl1pPr>
          </a:lstStyle>
          <a:p>
            <a:r>
              <a:rPr lang="fr-CA"/>
              <a:t>Cliquez et modifiez le titre</a:t>
            </a:r>
            <a:endParaRPr lang="fr-FR"/>
          </a:p>
        </p:txBody>
      </p:sp>
      <p:sp>
        <p:nvSpPr>
          <p:cNvPr id="3" name="Espace réservé du contenu 2"/>
          <p:cNvSpPr>
            <a:spLocks noGrp="1"/>
          </p:cNvSpPr>
          <p:nvPr>
            <p:ph idx="1"/>
          </p:nvPr>
        </p:nvSpPr>
        <p:spPr>
          <a:xfrm>
            <a:off x="11837988" y="1704975"/>
            <a:ext cx="16927512" cy="365347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p:cNvSpPr>
            <a:spLocks noGrp="1"/>
          </p:cNvSpPr>
          <p:nvPr>
            <p:ph type="body" sz="half" idx="2"/>
          </p:nvPr>
        </p:nvSpPr>
        <p:spPr>
          <a:xfrm>
            <a:off x="1514475" y="8958263"/>
            <a:ext cx="9961563" cy="292814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970E7D2-030D-EE41-A675-CDC0BD58C779}" type="slidenum">
              <a:rPr lang="fr-FR"/>
              <a:pPr>
                <a:defRPr/>
              </a:pPr>
              <a:t>‹nr.›</a:t>
            </a:fld>
            <a:endParaRPr lang="fr-FR"/>
          </a:p>
        </p:txBody>
      </p:sp>
    </p:spTree>
    <p:extLst>
      <p:ext uri="{BB962C8B-B14F-4D97-AF65-F5344CB8AC3E}">
        <p14:creationId xmlns:p14="http://schemas.microsoft.com/office/powerpoint/2010/main" val="240303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935663" y="29965650"/>
            <a:ext cx="18167350" cy="3538538"/>
          </a:xfrm>
        </p:spPr>
        <p:txBody>
          <a:bodyPr anchor="b"/>
          <a:lstStyle>
            <a:lvl1pPr algn="l">
              <a:defRPr sz="2000" b="1"/>
            </a:lvl1pPr>
          </a:lstStyle>
          <a:p>
            <a:r>
              <a:rPr lang="fr-CA"/>
              <a:t>Cliquez et modifiez le titre</a:t>
            </a:r>
            <a:endParaRPr lang="fr-FR"/>
          </a:p>
        </p:txBody>
      </p:sp>
      <p:sp>
        <p:nvSpPr>
          <p:cNvPr id="3" name="Espace réservé pour une image  2"/>
          <p:cNvSpPr>
            <a:spLocks noGrp="1"/>
          </p:cNvSpPr>
          <p:nvPr>
            <p:ph type="pic" idx="1"/>
          </p:nvPr>
        </p:nvSpPr>
        <p:spPr>
          <a:xfrm>
            <a:off x="5935663" y="3824288"/>
            <a:ext cx="18167350" cy="256857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5935663" y="33504188"/>
            <a:ext cx="18167350" cy="5022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F67E5673-7C43-8248-ACB4-BFBF0EA9949D}" type="slidenum">
              <a:rPr lang="fr-FR"/>
              <a:pPr>
                <a:defRPr/>
              </a:pPr>
              <a:t>‹nr.›</a:t>
            </a:fld>
            <a:endParaRPr lang="fr-FR"/>
          </a:p>
        </p:txBody>
      </p:sp>
    </p:spTree>
    <p:extLst>
      <p:ext uri="{BB962C8B-B14F-4D97-AF65-F5344CB8AC3E}">
        <p14:creationId xmlns:p14="http://schemas.microsoft.com/office/powerpoint/2010/main" val="220355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14475" y="1714500"/>
            <a:ext cx="27251025" cy="713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389759" tIns="194880" rIns="389759" bIns="194880" numCol="1" anchor="ctr"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1514475" y="9988550"/>
            <a:ext cx="27251025" cy="2825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389759" tIns="194880" rIns="389759" bIns="19488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1514475" y="38981063"/>
            <a:ext cx="7064375" cy="297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389759" tIns="194880" rIns="389759" bIns="194880" numCol="1" anchor="t" anchorCtr="0" compatLnSpc="1">
            <a:prstTxWarp prst="textNoShape">
              <a:avLst/>
            </a:prstTxWarp>
          </a:bodyPr>
          <a:lstStyle>
            <a:lvl1pPr defTabSz="3898900">
              <a:defRPr sz="6100">
                <a:cs typeface="+mn-cs"/>
              </a:defRPr>
            </a:lvl1pPr>
          </a:lstStyle>
          <a:p>
            <a:pPr>
              <a:defRPr/>
            </a:pPr>
            <a:endParaRPr lang="fr-FR"/>
          </a:p>
        </p:txBody>
      </p:sp>
      <p:sp>
        <p:nvSpPr>
          <p:cNvPr id="1029" name="Rectangle 5"/>
          <p:cNvSpPr>
            <a:spLocks noGrp="1" noChangeArrowheads="1"/>
          </p:cNvSpPr>
          <p:nvPr>
            <p:ph type="ftr" sz="quarter" idx="3"/>
          </p:nvPr>
        </p:nvSpPr>
        <p:spPr bwMode="auto">
          <a:xfrm>
            <a:off x="10345738" y="38981063"/>
            <a:ext cx="9588500" cy="297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389759" tIns="194880" rIns="389759" bIns="194880" numCol="1" anchor="t" anchorCtr="0" compatLnSpc="1">
            <a:prstTxWarp prst="textNoShape">
              <a:avLst/>
            </a:prstTxWarp>
          </a:bodyPr>
          <a:lstStyle>
            <a:lvl1pPr algn="ctr" defTabSz="3898900">
              <a:defRPr sz="6100">
                <a:cs typeface="+mn-cs"/>
              </a:defRPr>
            </a:lvl1pPr>
          </a:lstStyle>
          <a:p>
            <a:pPr>
              <a:defRPr/>
            </a:pPr>
            <a:endParaRPr lang="fr-FR"/>
          </a:p>
        </p:txBody>
      </p:sp>
      <p:sp>
        <p:nvSpPr>
          <p:cNvPr id="1030" name="Rectangle 6"/>
          <p:cNvSpPr>
            <a:spLocks noGrp="1" noChangeArrowheads="1"/>
          </p:cNvSpPr>
          <p:nvPr>
            <p:ph type="sldNum" sz="quarter" idx="4"/>
          </p:nvPr>
        </p:nvSpPr>
        <p:spPr bwMode="auto">
          <a:xfrm>
            <a:off x="21701125" y="38981063"/>
            <a:ext cx="7064375" cy="297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389759" tIns="194880" rIns="389759" bIns="194880" numCol="1" anchor="t" anchorCtr="0" compatLnSpc="1">
            <a:prstTxWarp prst="textNoShape">
              <a:avLst/>
            </a:prstTxWarp>
          </a:bodyPr>
          <a:lstStyle>
            <a:lvl1pPr algn="r" defTabSz="3898900">
              <a:defRPr sz="6100">
                <a:cs typeface="+mn-cs"/>
              </a:defRPr>
            </a:lvl1pPr>
          </a:lstStyle>
          <a:p>
            <a:pPr>
              <a:defRPr/>
            </a:pPr>
            <a:fld id="{CA3B3203-CE5A-F043-9A76-3EEBC8969062}" type="slidenum">
              <a:rPr lang="fr-FR"/>
              <a:pPr>
                <a:defRPr/>
              </a:pPr>
              <a:t>‹nr.›</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898900" rtl="0" eaLnBrk="0" fontAlgn="base" hangingPunct="0">
        <a:spcBef>
          <a:spcPct val="0"/>
        </a:spcBef>
        <a:spcAft>
          <a:spcPct val="0"/>
        </a:spcAft>
        <a:defRPr sz="18600">
          <a:solidFill>
            <a:schemeClr val="tx2"/>
          </a:solidFill>
          <a:latin typeface="+mj-lt"/>
          <a:ea typeface="+mj-ea"/>
          <a:cs typeface="ＭＳ Ｐゴシック" charset="0"/>
        </a:defRPr>
      </a:lvl1pPr>
      <a:lvl2pPr algn="ctr" defTabSz="3898900" rtl="0" eaLnBrk="0" fontAlgn="base" hangingPunct="0">
        <a:spcBef>
          <a:spcPct val="0"/>
        </a:spcBef>
        <a:spcAft>
          <a:spcPct val="0"/>
        </a:spcAft>
        <a:defRPr sz="18600">
          <a:solidFill>
            <a:schemeClr val="tx2"/>
          </a:solidFill>
          <a:latin typeface="Arial" charset="0"/>
          <a:ea typeface="ＭＳ Ｐゴシック" charset="0"/>
          <a:cs typeface="ＭＳ Ｐゴシック" charset="0"/>
        </a:defRPr>
      </a:lvl2pPr>
      <a:lvl3pPr algn="ctr" defTabSz="3898900" rtl="0" eaLnBrk="0" fontAlgn="base" hangingPunct="0">
        <a:spcBef>
          <a:spcPct val="0"/>
        </a:spcBef>
        <a:spcAft>
          <a:spcPct val="0"/>
        </a:spcAft>
        <a:defRPr sz="18600">
          <a:solidFill>
            <a:schemeClr val="tx2"/>
          </a:solidFill>
          <a:latin typeface="Arial" charset="0"/>
          <a:ea typeface="ＭＳ Ｐゴシック" charset="0"/>
          <a:cs typeface="ＭＳ Ｐゴシック" charset="0"/>
        </a:defRPr>
      </a:lvl3pPr>
      <a:lvl4pPr algn="ctr" defTabSz="3898900" rtl="0" eaLnBrk="0" fontAlgn="base" hangingPunct="0">
        <a:spcBef>
          <a:spcPct val="0"/>
        </a:spcBef>
        <a:spcAft>
          <a:spcPct val="0"/>
        </a:spcAft>
        <a:defRPr sz="18600">
          <a:solidFill>
            <a:schemeClr val="tx2"/>
          </a:solidFill>
          <a:latin typeface="Arial" charset="0"/>
          <a:ea typeface="ＭＳ Ｐゴシック" charset="0"/>
          <a:cs typeface="ＭＳ Ｐゴシック" charset="0"/>
        </a:defRPr>
      </a:lvl4pPr>
      <a:lvl5pPr algn="ctr" defTabSz="3898900" rtl="0" eaLnBrk="0" fontAlgn="base" hangingPunct="0">
        <a:spcBef>
          <a:spcPct val="0"/>
        </a:spcBef>
        <a:spcAft>
          <a:spcPct val="0"/>
        </a:spcAft>
        <a:defRPr sz="18600">
          <a:solidFill>
            <a:schemeClr val="tx2"/>
          </a:solidFill>
          <a:latin typeface="Arial" charset="0"/>
          <a:ea typeface="ＭＳ Ｐゴシック" charset="0"/>
          <a:cs typeface="ＭＳ Ｐゴシック" charset="0"/>
        </a:defRPr>
      </a:lvl5pPr>
      <a:lvl6pPr marL="457200" algn="ctr" defTabSz="3898900" rtl="0" fontAlgn="base">
        <a:spcBef>
          <a:spcPct val="0"/>
        </a:spcBef>
        <a:spcAft>
          <a:spcPct val="0"/>
        </a:spcAft>
        <a:defRPr sz="18600">
          <a:solidFill>
            <a:schemeClr val="tx2"/>
          </a:solidFill>
          <a:latin typeface="Arial" charset="0"/>
          <a:ea typeface="ＭＳ Ｐゴシック" charset="0"/>
        </a:defRPr>
      </a:lvl6pPr>
      <a:lvl7pPr marL="914400" algn="ctr" defTabSz="3898900" rtl="0" fontAlgn="base">
        <a:spcBef>
          <a:spcPct val="0"/>
        </a:spcBef>
        <a:spcAft>
          <a:spcPct val="0"/>
        </a:spcAft>
        <a:defRPr sz="18600">
          <a:solidFill>
            <a:schemeClr val="tx2"/>
          </a:solidFill>
          <a:latin typeface="Arial" charset="0"/>
          <a:ea typeface="ＭＳ Ｐゴシック" charset="0"/>
        </a:defRPr>
      </a:lvl7pPr>
      <a:lvl8pPr marL="1371600" algn="ctr" defTabSz="3898900" rtl="0" fontAlgn="base">
        <a:spcBef>
          <a:spcPct val="0"/>
        </a:spcBef>
        <a:spcAft>
          <a:spcPct val="0"/>
        </a:spcAft>
        <a:defRPr sz="18600">
          <a:solidFill>
            <a:schemeClr val="tx2"/>
          </a:solidFill>
          <a:latin typeface="Arial" charset="0"/>
          <a:ea typeface="ＭＳ Ｐゴシック" charset="0"/>
        </a:defRPr>
      </a:lvl8pPr>
      <a:lvl9pPr marL="1828800" algn="ctr" defTabSz="3898900" rtl="0" fontAlgn="base">
        <a:spcBef>
          <a:spcPct val="0"/>
        </a:spcBef>
        <a:spcAft>
          <a:spcPct val="0"/>
        </a:spcAft>
        <a:defRPr sz="18600">
          <a:solidFill>
            <a:schemeClr val="tx2"/>
          </a:solidFill>
          <a:latin typeface="Arial" charset="0"/>
          <a:ea typeface="ＭＳ Ｐゴシック" charset="0"/>
        </a:defRPr>
      </a:lvl9pPr>
    </p:titleStyle>
    <p:bodyStyle>
      <a:lvl1pPr marL="1462088" indent="-1462088" algn="l" defTabSz="3898900" rtl="0" eaLnBrk="0" fontAlgn="base" hangingPunct="0">
        <a:spcBef>
          <a:spcPct val="20000"/>
        </a:spcBef>
        <a:spcAft>
          <a:spcPct val="0"/>
        </a:spcAft>
        <a:buChar char="•"/>
        <a:defRPr sz="13700">
          <a:solidFill>
            <a:schemeClr val="tx1"/>
          </a:solidFill>
          <a:latin typeface="+mn-lt"/>
          <a:ea typeface="+mn-ea"/>
          <a:cs typeface="ＭＳ Ｐゴシック" charset="0"/>
        </a:defRPr>
      </a:lvl1pPr>
      <a:lvl2pPr marL="3168650" indent="-1220788" algn="l" defTabSz="3898900" rtl="0" eaLnBrk="0" fontAlgn="base" hangingPunct="0">
        <a:spcBef>
          <a:spcPct val="20000"/>
        </a:spcBef>
        <a:spcAft>
          <a:spcPct val="0"/>
        </a:spcAft>
        <a:buChar char="–"/>
        <a:defRPr sz="11800">
          <a:solidFill>
            <a:schemeClr val="tx1"/>
          </a:solidFill>
          <a:latin typeface="+mn-lt"/>
          <a:ea typeface="+mn-ea"/>
        </a:defRPr>
      </a:lvl2pPr>
      <a:lvl3pPr marL="4872038" indent="-973138" algn="l" defTabSz="3898900" rtl="0" eaLnBrk="0" fontAlgn="base" hangingPunct="0">
        <a:spcBef>
          <a:spcPct val="20000"/>
        </a:spcBef>
        <a:spcAft>
          <a:spcPct val="0"/>
        </a:spcAft>
        <a:buChar char="•"/>
        <a:defRPr sz="10300">
          <a:solidFill>
            <a:schemeClr val="tx1"/>
          </a:solidFill>
          <a:latin typeface="+mn-lt"/>
          <a:ea typeface="+mn-ea"/>
        </a:defRPr>
      </a:lvl3pPr>
      <a:lvl4pPr marL="6819900" indent="-973138" algn="l" defTabSz="3898900" rtl="0" eaLnBrk="0" fontAlgn="base" hangingPunct="0">
        <a:spcBef>
          <a:spcPct val="20000"/>
        </a:spcBef>
        <a:spcAft>
          <a:spcPct val="0"/>
        </a:spcAft>
        <a:buChar char="–"/>
        <a:defRPr sz="8400">
          <a:solidFill>
            <a:schemeClr val="tx1"/>
          </a:solidFill>
          <a:latin typeface="+mn-lt"/>
          <a:ea typeface="+mn-ea"/>
        </a:defRPr>
      </a:lvl4pPr>
      <a:lvl5pPr marL="8770938" indent="-976313" algn="l" defTabSz="3898900" rtl="0" eaLnBrk="0" fontAlgn="base" hangingPunct="0">
        <a:spcBef>
          <a:spcPct val="20000"/>
        </a:spcBef>
        <a:spcAft>
          <a:spcPct val="0"/>
        </a:spcAft>
        <a:buChar char="»"/>
        <a:defRPr sz="8400">
          <a:solidFill>
            <a:schemeClr val="tx1"/>
          </a:solidFill>
          <a:latin typeface="+mn-lt"/>
          <a:ea typeface="+mn-ea"/>
        </a:defRPr>
      </a:lvl5pPr>
      <a:lvl6pPr marL="9228138" indent="-976313" algn="l" defTabSz="3898900" rtl="0" fontAlgn="base">
        <a:spcBef>
          <a:spcPct val="20000"/>
        </a:spcBef>
        <a:spcAft>
          <a:spcPct val="0"/>
        </a:spcAft>
        <a:buChar char="»"/>
        <a:defRPr sz="8400">
          <a:solidFill>
            <a:schemeClr val="tx1"/>
          </a:solidFill>
          <a:latin typeface="+mn-lt"/>
          <a:ea typeface="+mn-ea"/>
        </a:defRPr>
      </a:lvl6pPr>
      <a:lvl7pPr marL="9685338" indent="-976313" algn="l" defTabSz="3898900" rtl="0" fontAlgn="base">
        <a:spcBef>
          <a:spcPct val="20000"/>
        </a:spcBef>
        <a:spcAft>
          <a:spcPct val="0"/>
        </a:spcAft>
        <a:buChar char="»"/>
        <a:defRPr sz="8400">
          <a:solidFill>
            <a:schemeClr val="tx1"/>
          </a:solidFill>
          <a:latin typeface="+mn-lt"/>
          <a:ea typeface="+mn-ea"/>
        </a:defRPr>
      </a:lvl7pPr>
      <a:lvl8pPr marL="10142538" indent="-976313" algn="l" defTabSz="3898900" rtl="0" fontAlgn="base">
        <a:spcBef>
          <a:spcPct val="20000"/>
        </a:spcBef>
        <a:spcAft>
          <a:spcPct val="0"/>
        </a:spcAft>
        <a:buChar char="»"/>
        <a:defRPr sz="8400">
          <a:solidFill>
            <a:schemeClr val="tx1"/>
          </a:solidFill>
          <a:latin typeface="+mn-lt"/>
          <a:ea typeface="+mn-ea"/>
        </a:defRPr>
      </a:lvl8pPr>
      <a:lvl9pPr marL="10599738" indent="-976313" algn="l" defTabSz="3898900" rtl="0" fontAlgn="base">
        <a:spcBef>
          <a:spcPct val="20000"/>
        </a:spcBef>
        <a:spcAft>
          <a:spcPct val="0"/>
        </a:spcAft>
        <a:buChar char="»"/>
        <a:defRPr sz="84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microsoft.com/office/2007/relationships/hdphoto" Target="../media/hdphoto2.wdp"/><Relationship Id="rId18" Type="http://schemas.openxmlformats.org/officeDocument/2006/relationships/image" Target="../media/image12.jp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9.png"/><Relationship Id="rId17" Type="http://schemas.microsoft.com/office/2007/relationships/hdphoto" Target="../media/hdphoto4.wdp"/><Relationship Id="rId2" Type="http://schemas.openxmlformats.org/officeDocument/2006/relationships/notesSlide" Target="../notesSlides/notesSlide1.xml"/><Relationship Id="rId16"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jpg"/><Relationship Id="rId15" Type="http://schemas.microsoft.com/office/2007/relationships/hdphoto" Target="../media/hdphoto3.wdp"/><Relationship Id="rId10" Type="http://schemas.openxmlformats.org/officeDocument/2006/relationships/image" Target="../media/image8.png"/><Relationship Id="rId19" Type="http://schemas.openxmlformats.org/officeDocument/2006/relationships/image" Target="../media/image13.jpg"/><Relationship Id="rId4" Type="http://schemas.openxmlformats.org/officeDocument/2006/relationships/image" Target="../media/image2.png"/><Relationship Id="rId9" Type="http://schemas.openxmlformats.org/officeDocument/2006/relationships/image" Target="../media/image7.jp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er 1"/>
          <p:cNvGrpSpPr/>
          <p:nvPr/>
        </p:nvGrpSpPr>
        <p:grpSpPr>
          <a:xfrm>
            <a:off x="1309891" y="954088"/>
            <a:ext cx="27614399" cy="39424369"/>
            <a:chOff x="1309891" y="954088"/>
            <a:chExt cx="27614399" cy="39424369"/>
          </a:xfrm>
        </p:grpSpPr>
        <p:sp>
          <p:nvSpPr>
            <p:cNvPr id="2058" name="Text Box 10"/>
            <p:cNvSpPr txBox="1">
              <a:spLocks noChangeArrowheads="1"/>
            </p:cNvSpPr>
            <p:nvPr/>
          </p:nvSpPr>
          <p:spPr bwMode="auto">
            <a:xfrm>
              <a:off x="1314451" y="954088"/>
              <a:ext cx="27579063" cy="2499785"/>
            </a:xfrm>
            <a:prstGeom prst="rect">
              <a:avLst/>
            </a:prstGeom>
            <a:solidFill>
              <a:srgbClr val="082B6D"/>
            </a:solidFill>
            <a:ln>
              <a:noFill/>
            </a:ln>
            <a:effectLst/>
          </p:spPr>
          <p:txBody>
            <a:bodyPr lIns="183763" tIns="91881" rIns="183763" bIns="91881">
              <a:noAutofit/>
            </a:bodyPr>
            <a:lstStyle>
              <a:lvl1pPr defTabSz="3898900">
                <a:defRPr>
                  <a:solidFill>
                    <a:schemeClr val="tx1"/>
                  </a:solidFill>
                  <a:latin typeface="Arial" charset="0"/>
                  <a:ea typeface="ＭＳ Ｐゴシック" charset="0"/>
                </a:defRPr>
              </a:lvl1pPr>
              <a:lvl2pPr marL="919163" defTabSz="3898900">
                <a:defRPr>
                  <a:solidFill>
                    <a:schemeClr val="tx1"/>
                  </a:solidFill>
                  <a:latin typeface="Arial" charset="0"/>
                  <a:ea typeface="ＭＳ Ｐゴシック" charset="0"/>
                </a:defRPr>
              </a:lvl2pPr>
              <a:lvl3pPr marL="1836738" defTabSz="3898900">
                <a:defRPr>
                  <a:solidFill>
                    <a:schemeClr val="tx1"/>
                  </a:solidFill>
                  <a:latin typeface="Arial" charset="0"/>
                  <a:ea typeface="ＭＳ Ｐゴシック" charset="0"/>
                </a:defRPr>
              </a:lvl3pPr>
              <a:lvl4pPr marL="2755900" defTabSz="3898900">
                <a:defRPr>
                  <a:solidFill>
                    <a:schemeClr val="tx1"/>
                  </a:solidFill>
                  <a:latin typeface="Arial" charset="0"/>
                  <a:ea typeface="ＭＳ Ｐゴシック" charset="0"/>
                </a:defRPr>
              </a:lvl4pPr>
              <a:lvl5pPr marL="3675063" defTabSz="3898900">
                <a:defRPr>
                  <a:solidFill>
                    <a:schemeClr val="tx1"/>
                  </a:solidFill>
                  <a:latin typeface="Arial" charset="0"/>
                  <a:ea typeface="ＭＳ Ｐゴシック" charset="0"/>
                </a:defRPr>
              </a:lvl5pPr>
              <a:lvl6pPr marL="4132263" defTabSz="3898900" fontAlgn="base">
                <a:spcBef>
                  <a:spcPct val="0"/>
                </a:spcBef>
                <a:spcAft>
                  <a:spcPct val="0"/>
                </a:spcAft>
                <a:defRPr>
                  <a:solidFill>
                    <a:schemeClr val="tx1"/>
                  </a:solidFill>
                  <a:latin typeface="Arial" charset="0"/>
                  <a:ea typeface="ＭＳ Ｐゴシック" charset="0"/>
                </a:defRPr>
              </a:lvl6pPr>
              <a:lvl7pPr marL="4589463" defTabSz="3898900" fontAlgn="base">
                <a:spcBef>
                  <a:spcPct val="0"/>
                </a:spcBef>
                <a:spcAft>
                  <a:spcPct val="0"/>
                </a:spcAft>
                <a:defRPr>
                  <a:solidFill>
                    <a:schemeClr val="tx1"/>
                  </a:solidFill>
                  <a:latin typeface="Arial" charset="0"/>
                  <a:ea typeface="ＭＳ Ｐゴシック" charset="0"/>
                </a:defRPr>
              </a:lvl7pPr>
              <a:lvl8pPr marL="5046663" defTabSz="3898900" fontAlgn="base">
                <a:spcBef>
                  <a:spcPct val="0"/>
                </a:spcBef>
                <a:spcAft>
                  <a:spcPct val="0"/>
                </a:spcAft>
                <a:defRPr>
                  <a:solidFill>
                    <a:schemeClr val="tx1"/>
                  </a:solidFill>
                  <a:latin typeface="Arial" charset="0"/>
                  <a:ea typeface="ＭＳ Ｐゴシック" charset="0"/>
                </a:defRPr>
              </a:lvl8pPr>
              <a:lvl9pPr marL="5503863" defTabSz="3898900" fontAlgn="base">
                <a:spcBef>
                  <a:spcPct val="0"/>
                </a:spcBef>
                <a:spcAft>
                  <a:spcPct val="0"/>
                </a:spcAft>
                <a:defRPr>
                  <a:solidFill>
                    <a:schemeClr val="tx1"/>
                  </a:solidFill>
                  <a:latin typeface="Arial" charset="0"/>
                  <a:ea typeface="ＭＳ Ｐゴシック" charset="0"/>
                </a:defRPr>
              </a:lvl9pPr>
            </a:lstStyle>
            <a:p>
              <a:pPr algn="ctr"/>
              <a:r>
                <a:rPr lang="en-US" sz="6600" b="1" dirty="0">
                  <a:solidFill>
                    <a:schemeClr val="bg1"/>
                  </a:solidFill>
                </a:rPr>
                <a:t>SEVERE MULTIPLE BILATERAL CONGENITAL OCULAR ABNORMALITIES CAUSING BLINDNESS IN A WARMBLOOD FOAL </a:t>
              </a:r>
              <a:endParaRPr lang="fr-BE" sz="6600" dirty="0">
                <a:solidFill>
                  <a:schemeClr val="bg1"/>
                </a:solidFill>
              </a:endParaRPr>
            </a:p>
          </p:txBody>
        </p:sp>
        <p:sp>
          <p:nvSpPr>
            <p:cNvPr id="2065" name="Text Box 17"/>
            <p:cNvSpPr txBox="1">
              <a:spLocks noChangeArrowheads="1"/>
            </p:cNvSpPr>
            <p:nvPr/>
          </p:nvSpPr>
          <p:spPr bwMode="auto">
            <a:xfrm>
              <a:off x="5306336" y="3847466"/>
              <a:ext cx="19586176"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83763" tIns="91881" rIns="183763" bIns="91881">
              <a:noAutofit/>
            </a:bodyPr>
            <a:lstStyle>
              <a:lvl1pPr defTabSz="3898900">
                <a:defRPr>
                  <a:solidFill>
                    <a:schemeClr val="tx1"/>
                  </a:solidFill>
                  <a:latin typeface="Arial" charset="0"/>
                  <a:ea typeface="ＭＳ Ｐゴシック" charset="0"/>
                </a:defRPr>
              </a:lvl1pPr>
              <a:lvl2pPr marL="919163" defTabSz="3898900">
                <a:defRPr>
                  <a:solidFill>
                    <a:schemeClr val="tx1"/>
                  </a:solidFill>
                  <a:latin typeface="Arial" charset="0"/>
                  <a:ea typeface="ＭＳ Ｐゴシック" charset="0"/>
                </a:defRPr>
              </a:lvl2pPr>
              <a:lvl3pPr marL="1836738" defTabSz="3898900">
                <a:defRPr>
                  <a:solidFill>
                    <a:schemeClr val="tx1"/>
                  </a:solidFill>
                  <a:latin typeface="Arial" charset="0"/>
                  <a:ea typeface="ＭＳ Ｐゴシック" charset="0"/>
                </a:defRPr>
              </a:lvl3pPr>
              <a:lvl4pPr marL="2755900" defTabSz="3898900">
                <a:defRPr>
                  <a:solidFill>
                    <a:schemeClr val="tx1"/>
                  </a:solidFill>
                  <a:latin typeface="Arial" charset="0"/>
                  <a:ea typeface="ＭＳ Ｐゴシック" charset="0"/>
                </a:defRPr>
              </a:lvl4pPr>
              <a:lvl5pPr marL="3675063" defTabSz="3898900">
                <a:defRPr>
                  <a:solidFill>
                    <a:schemeClr val="tx1"/>
                  </a:solidFill>
                  <a:latin typeface="Arial" charset="0"/>
                  <a:ea typeface="ＭＳ Ｐゴシック" charset="0"/>
                </a:defRPr>
              </a:lvl5pPr>
              <a:lvl6pPr marL="4132263" defTabSz="3898900" fontAlgn="base">
                <a:spcBef>
                  <a:spcPct val="0"/>
                </a:spcBef>
                <a:spcAft>
                  <a:spcPct val="0"/>
                </a:spcAft>
                <a:defRPr>
                  <a:solidFill>
                    <a:schemeClr val="tx1"/>
                  </a:solidFill>
                  <a:latin typeface="Arial" charset="0"/>
                  <a:ea typeface="ＭＳ Ｐゴシック" charset="0"/>
                </a:defRPr>
              </a:lvl6pPr>
              <a:lvl7pPr marL="4589463" defTabSz="3898900" fontAlgn="base">
                <a:spcBef>
                  <a:spcPct val="0"/>
                </a:spcBef>
                <a:spcAft>
                  <a:spcPct val="0"/>
                </a:spcAft>
                <a:defRPr>
                  <a:solidFill>
                    <a:schemeClr val="tx1"/>
                  </a:solidFill>
                  <a:latin typeface="Arial" charset="0"/>
                  <a:ea typeface="ＭＳ Ｐゴシック" charset="0"/>
                </a:defRPr>
              </a:lvl7pPr>
              <a:lvl8pPr marL="5046663" defTabSz="3898900" fontAlgn="base">
                <a:spcBef>
                  <a:spcPct val="0"/>
                </a:spcBef>
                <a:spcAft>
                  <a:spcPct val="0"/>
                </a:spcAft>
                <a:defRPr>
                  <a:solidFill>
                    <a:schemeClr val="tx1"/>
                  </a:solidFill>
                  <a:latin typeface="Arial" charset="0"/>
                  <a:ea typeface="ＭＳ Ｐゴシック" charset="0"/>
                </a:defRPr>
              </a:lvl8pPr>
              <a:lvl9pPr marL="5503863" defTabSz="3898900" fontAlgn="base">
                <a:spcBef>
                  <a:spcPct val="0"/>
                </a:spcBef>
                <a:spcAft>
                  <a:spcPct val="0"/>
                </a:spcAft>
                <a:defRPr>
                  <a:solidFill>
                    <a:schemeClr val="tx1"/>
                  </a:solidFill>
                  <a:latin typeface="Arial" charset="0"/>
                  <a:ea typeface="ＭＳ Ｐゴシック" charset="0"/>
                </a:defRPr>
              </a:lvl9pPr>
            </a:lstStyle>
            <a:p>
              <a:pPr algn="ctr"/>
              <a:r>
                <a:rPr lang="en-GB" sz="4800" u="sng" dirty="0"/>
                <a:t>E. Vercruysse</a:t>
              </a:r>
              <a:r>
                <a:rPr lang="en-GB" sz="4800" u="sng" baseline="30000" dirty="0"/>
                <a:t>1</a:t>
              </a:r>
              <a:r>
                <a:rPr lang="en-GB" sz="4800" dirty="0"/>
                <a:t>, C. Naranjo</a:t>
              </a:r>
              <a:r>
                <a:rPr lang="en-GB" sz="4800" baseline="30000" dirty="0"/>
                <a:t>2</a:t>
              </a:r>
              <a:r>
                <a:rPr lang="en-GB" sz="4800" dirty="0"/>
                <a:t>, F.Narinx</a:t>
              </a:r>
              <a:r>
                <a:rPr lang="en-GB" sz="4400" baseline="30000" dirty="0"/>
                <a:t>1</a:t>
              </a:r>
              <a:r>
                <a:rPr lang="en-GB" sz="4800" dirty="0"/>
                <a:t>, A. Sauvage</a:t>
              </a:r>
              <a:r>
                <a:rPr lang="en-GB" sz="4800" baseline="30000" dirty="0"/>
                <a:t>1</a:t>
              </a:r>
              <a:r>
                <a:rPr lang="en-GB" sz="4800" dirty="0"/>
                <a:t>, M. Vandersmissen</a:t>
              </a:r>
              <a:r>
                <a:rPr lang="en-GB" sz="4800" baseline="30000" dirty="0"/>
                <a:t>1</a:t>
              </a:r>
              <a:r>
                <a:rPr lang="en-GB" sz="4800" dirty="0"/>
                <a:t>, M. Grauwels</a:t>
              </a:r>
              <a:r>
                <a:rPr lang="en-GB" sz="4800" baseline="30000" dirty="0"/>
                <a:t>1</a:t>
              </a:r>
              <a:r>
                <a:rPr lang="en-GB" sz="4800" dirty="0"/>
                <a:t>, S. Monclin</a:t>
              </a:r>
              <a:r>
                <a:rPr lang="en-GB" sz="4800" baseline="30000" dirty="0"/>
                <a:t>1</a:t>
              </a:r>
            </a:p>
            <a:p>
              <a:pPr algn="ctr"/>
              <a:r>
                <a:rPr lang="en-GB" sz="3200" dirty="0"/>
                <a:t> </a:t>
              </a:r>
              <a:endParaRPr lang="fr-FR" sz="2400" dirty="0"/>
            </a:p>
            <a:p>
              <a:pPr algn="ctr"/>
              <a:r>
                <a:rPr lang="en-US" sz="2800" baseline="30000" dirty="0"/>
                <a:t>1</a:t>
              </a:r>
              <a:r>
                <a:rPr lang="en-US" sz="2800" dirty="0"/>
                <a:t> University of Liège, </a:t>
              </a:r>
              <a:r>
                <a:rPr lang="en-US" sz="2800" dirty="0" err="1"/>
                <a:t>Faculté</a:t>
              </a:r>
              <a:r>
                <a:rPr lang="en-US" sz="2800" dirty="0"/>
                <a:t> de Medicine </a:t>
              </a:r>
              <a:r>
                <a:rPr lang="en-US" sz="2800" dirty="0" err="1"/>
                <a:t>Vétérinaire</a:t>
              </a:r>
              <a:r>
                <a:rPr lang="en-US" sz="2800" dirty="0"/>
                <a:t>, Clinique </a:t>
              </a:r>
              <a:r>
                <a:rPr lang="en-US" sz="2800" dirty="0" err="1"/>
                <a:t>Vétérinaire</a:t>
              </a:r>
              <a:r>
                <a:rPr lang="en-US" sz="2800" dirty="0"/>
                <a:t> </a:t>
              </a:r>
              <a:r>
                <a:rPr lang="en-US" sz="2800" dirty="0" err="1"/>
                <a:t>Universitaire</a:t>
              </a:r>
              <a:r>
                <a:rPr lang="en-US" sz="2800" dirty="0"/>
                <a:t>, Liège, Belgium</a:t>
              </a:r>
            </a:p>
            <a:p>
              <a:pPr algn="ctr"/>
              <a:r>
                <a:rPr lang="en-US" sz="2800" baseline="30000" dirty="0"/>
                <a:t>2</a:t>
              </a:r>
              <a:r>
                <a:rPr lang="en-US" sz="2800" dirty="0"/>
                <a:t> IDEXX Laboratories, Veterinary Pathology, Barcelona, Spain</a:t>
              </a:r>
              <a:endParaRPr lang="fr-BE" sz="3600" dirty="0"/>
            </a:p>
          </p:txBody>
        </p:sp>
        <p:sp>
          <p:nvSpPr>
            <p:cNvPr id="14342" name="Text Box 19"/>
            <p:cNvSpPr txBox="1">
              <a:spLocks noChangeArrowheads="1"/>
            </p:cNvSpPr>
            <p:nvPr/>
          </p:nvSpPr>
          <p:spPr bwMode="auto">
            <a:xfrm>
              <a:off x="1309892" y="7794750"/>
              <a:ext cx="27579064" cy="2868816"/>
            </a:xfrm>
            <a:prstGeom prst="rect">
              <a:avLst/>
            </a:prstGeom>
            <a:solidFill>
              <a:srgbClr val="F2F6FC"/>
            </a:solidFill>
            <a:ln w="9525">
              <a:solidFill>
                <a:schemeClr val="accent1"/>
              </a:solidFill>
              <a:miter lim="800000"/>
              <a:headEnd/>
              <a:tailEnd/>
            </a:ln>
          </p:spPr>
          <p:txBody>
            <a:bodyPr lIns="360000" tIns="187200" rIns="360000" bIns="187200"/>
            <a:lstStyle>
              <a:lvl1pPr defTabSz="3898900" eaLnBrk="0" hangingPunct="0">
                <a:defRPr sz="7200">
                  <a:solidFill>
                    <a:schemeClr val="tx1"/>
                  </a:solidFill>
                  <a:latin typeface="Arial" charset="0"/>
                  <a:ea typeface="ＭＳ Ｐゴシック" charset="0"/>
                  <a:cs typeface="ＭＳ Ｐゴシック" charset="0"/>
                </a:defRPr>
              </a:lvl1pPr>
              <a:lvl2pPr marL="742950" indent="-285750" defTabSz="3898900" eaLnBrk="0" hangingPunct="0">
                <a:defRPr sz="7200">
                  <a:solidFill>
                    <a:schemeClr val="tx1"/>
                  </a:solidFill>
                  <a:latin typeface="Arial" charset="0"/>
                  <a:ea typeface="ＭＳ Ｐゴシック" charset="0"/>
                </a:defRPr>
              </a:lvl2pPr>
              <a:lvl3pPr marL="1143000" indent="-228600" defTabSz="3898900" eaLnBrk="0" hangingPunct="0">
                <a:defRPr sz="7200">
                  <a:solidFill>
                    <a:schemeClr val="tx1"/>
                  </a:solidFill>
                  <a:latin typeface="Arial" charset="0"/>
                  <a:ea typeface="ＭＳ Ｐゴシック" charset="0"/>
                </a:defRPr>
              </a:lvl3pPr>
              <a:lvl4pPr marL="1600200" indent="-228600" defTabSz="3898900" eaLnBrk="0" hangingPunct="0">
                <a:defRPr sz="7200">
                  <a:solidFill>
                    <a:schemeClr val="tx1"/>
                  </a:solidFill>
                  <a:latin typeface="Arial" charset="0"/>
                  <a:ea typeface="ＭＳ Ｐゴシック" charset="0"/>
                </a:defRPr>
              </a:lvl4pPr>
              <a:lvl5pPr marL="2057400" indent="-228600" defTabSz="3898900" eaLnBrk="0" hangingPunct="0">
                <a:defRPr sz="7200">
                  <a:solidFill>
                    <a:schemeClr val="tx1"/>
                  </a:solidFill>
                  <a:latin typeface="Arial" charset="0"/>
                  <a:ea typeface="ＭＳ Ｐゴシック" charset="0"/>
                </a:defRPr>
              </a:lvl5pPr>
              <a:lvl6pPr marL="2514600" indent="-228600" defTabSz="3898900" eaLnBrk="0" fontAlgn="base" hangingPunct="0">
                <a:spcBef>
                  <a:spcPct val="0"/>
                </a:spcBef>
                <a:spcAft>
                  <a:spcPct val="0"/>
                </a:spcAft>
                <a:defRPr sz="7200">
                  <a:solidFill>
                    <a:schemeClr val="tx1"/>
                  </a:solidFill>
                  <a:latin typeface="Arial" charset="0"/>
                  <a:ea typeface="ＭＳ Ｐゴシック" charset="0"/>
                </a:defRPr>
              </a:lvl6pPr>
              <a:lvl7pPr marL="2971800" indent="-228600" defTabSz="3898900" eaLnBrk="0" fontAlgn="base" hangingPunct="0">
                <a:spcBef>
                  <a:spcPct val="0"/>
                </a:spcBef>
                <a:spcAft>
                  <a:spcPct val="0"/>
                </a:spcAft>
                <a:defRPr sz="7200">
                  <a:solidFill>
                    <a:schemeClr val="tx1"/>
                  </a:solidFill>
                  <a:latin typeface="Arial" charset="0"/>
                  <a:ea typeface="ＭＳ Ｐゴシック" charset="0"/>
                </a:defRPr>
              </a:lvl7pPr>
              <a:lvl8pPr marL="3429000" indent="-228600" defTabSz="3898900" eaLnBrk="0" fontAlgn="base" hangingPunct="0">
                <a:spcBef>
                  <a:spcPct val="0"/>
                </a:spcBef>
                <a:spcAft>
                  <a:spcPct val="0"/>
                </a:spcAft>
                <a:defRPr sz="7200">
                  <a:solidFill>
                    <a:schemeClr val="tx1"/>
                  </a:solidFill>
                  <a:latin typeface="Arial" charset="0"/>
                  <a:ea typeface="ＭＳ Ｐゴシック" charset="0"/>
                </a:defRPr>
              </a:lvl8pPr>
              <a:lvl9pPr marL="3886200" indent="-228600" defTabSz="3898900" eaLnBrk="0" fontAlgn="base" hangingPunct="0">
                <a:spcBef>
                  <a:spcPct val="0"/>
                </a:spcBef>
                <a:spcAft>
                  <a:spcPct val="0"/>
                </a:spcAft>
                <a:defRPr sz="7200">
                  <a:solidFill>
                    <a:schemeClr val="tx1"/>
                  </a:solidFill>
                  <a:latin typeface="Arial" charset="0"/>
                  <a:ea typeface="ＭＳ Ｐゴシック" charset="0"/>
                </a:defRPr>
              </a:lvl9pPr>
            </a:lstStyle>
            <a:p>
              <a:pPr algn="just" eaLnBrk="1" hangingPunct="1">
                <a:defRPr/>
              </a:pPr>
              <a:r>
                <a:rPr lang="en-US" sz="3200" b="1" u="sng" dirty="0">
                  <a:latin typeface="Arial Narrow"/>
                  <a:cs typeface="Arial Narrow"/>
                </a:rPr>
                <a:t>Purpose: </a:t>
              </a:r>
              <a:r>
                <a:rPr lang="en-US" sz="3200" dirty="0">
                  <a:latin typeface="Arial Narrow"/>
                  <a:cs typeface="Arial Narrow"/>
                </a:rPr>
                <a:t>To describe a case of bilateral </a:t>
              </a:r>
              <a:r>
                <a:rPr lang="en-US" sz="3200" dirty="0" err="1">
                  <a:latin typeface="Arial Narrow"/>
                  <a:cs typeface="Arial Narrow"/>
                </a:rPr>
                <a:t>choristoma</a:t>
              </a:r>
              <a:r>
                <a:rPr lang="en-US" sz="3200" dirty="0">
                  <a:latin typeface="Arial Narrow"/>
                  <a:cs typeface="Arial Narrow"/>
                </a:rPr>
                <a:t>, anterior segment cleavage syndrome and severe anterior segment dysgenesis in a foal.  </a:t>
              </a:r>
            </a:p>
            <a:p>
              <a:pPr algn="just" eaLnBrk="1" hangingPunct="1">
                <a:defRPr/>
              </a:pPr>
              <a:endParaRPr lang="en-US" sz="3200" b="1" u="sng" dirty="0">
                <a:latin typeface="Arial Narrow"/>
                <a:cs typeface="Arial Narrow"/>
              </a:endParaRPr>
            </a:p>
            <a:p>
              <a:pPr algn="just" eaLnBrk="1" hangingPunct="1">
                <a:defRPr/>
              </a:pPr>
              <a:r>
                <a:rPr lang="en-US" sz="3200" b="1" u="sng" dirty="0">
                  <a:latin typeface="Arial Narrow"/>
                  <a:cs typeface="Arial Narrow"/>
                </a:rPr>
                <a:t>Methods: </a:t>
              </a:r>
              <a:r>
                <a:rPr lang="en-US" sz="3200" dirty="0">
                  <a:latin typeface="Arial Narrow"/>
                  <a:cs typeface="Arial Narrow"/>
                </a:rPr>
                <a:t>A 3-day-old foal was presented to the equine clinic of the University of Liège for investigation of bilateral ocular congenital abnormalities without any other clinical signs. It was the fifth foal of the mare and both gestation and foaling had been unremarkable. Ophthalmological examination, ocular ultrasound and, following euthanasia, histopathology of both globes were performed. </a:t>
              </a:r>
              <a:endParaRPr lang="fr-FR" sz="3200" dirty="0">
                <a:solidFill>
                  <a:srgbClr val="000000"/>
                </a:solidFill>
                <a:latin typeface="Arial Narrow"/>
                <a:cs typeface="Arial Narrow"/>
              </a:endParaRPr>
            </a:p>
          </p:txBody>
        </p:sp>
        <p:sp>
          <p:nvSpPr>
            <p:cNvPr id="3079" name="Text Box 23"/>
            <p:cNvSpPr txBox="1">
              <a:spLocks noChangeArrowheads="1"/>
            </p:cNvSpPr>
            <p:nvPr/>
          </p:nvSpPr>
          <p:spPr bwMode="auto">
            <a:xfrm>
              <a:off x="1309892" y="10874127"/>
              <a:ext cx="16743850" cy="9834658"/>
            </a:xfrm>
            <a:prstGeom prst="rect">
              <a:avLst/>
            </a:prstGeom>
            <a:solidFill>
              <a:srgbClr val="F2F6FC"/>
            </a:solidFill>
            <a:ln w="9525">
              <a:solidFill>
                <a:schemeClr val="accent1"/>
              </a:solidFill>
              <a:miter lim="800000"/>
              <a:headEnd/>
              <a:tailEnd/>
            </a:ln>
          </p:spPr>
          <p:txBody>
            <a:bodyPr lIns="360000" tIns="187200" rIns="360000" bIns="187200" numCol="1" spcCol="540000"/>
            <a:lstStyle>
              <a:lvl1pPr defTabSz="3898900" eaLnBrk="0" hangingPunct="0">
                <a:defRPr sz="7200">
                  <a:solidFill>
                    <a:schemeClr val="tx1"/>
                  </a:solidFill>
                  <a:latin typeface="Arial" charset="0"/>
                  <a:ea typeface="ＭＳ Ｐゴシック" charset="0"/>
                  <a:cs typeface="ＭＳ Ｐゴシック" charset="0"/>
                </a:defRPr>
              </a:lvl1pPr>
              <a:lvl2pPr marL="742950" indent="-285750" defTabSz="3898900" eaLnBrk="0" hangingPunct="0">
                <a:defRPr sz="7200">
                  <a:solidFill>
                    <a:schemeClr val="tx1"/>
                  </a:solidFill>
                  <a:latin typeface="Arial" charset="0"/>
                  <a:ea typeface="ＭＳ Ｐゴシック" charset="0"/>
                </a:defRPr>
              </a:lvl2pPr>
              <a:lvl3pPr marL="1143000" indent="-228600" defTabSz="3898900" eaLnBrk="0" hangingPunct="0">
                <a:defRPr sz="7200">
                  <a:solidFill>
                    <a:schemeClr val="tx1"/>
                  </a:solidFill>
                  <a:latin typeface="Arial" charset="0"/>
                  <a:ea typeface="ＭＳ Ｐゴシック" charset="0"/>
                </a:defRPr>
              </a:lvl3pPr>
              <a:lvl4pPr marL="1600200" indent="-228600" defTabSz="3898900" eaLnBrk="0" hangingPunct="0">
                <a:defRPr sz="7200">
                  <a:solidFill>
                    <a:schemeClr val="tx1"/>
                  </a:solidFill>
                  <a:latin typeface="Arial" charset="0"/>
                  <a:ea typeface="ＭＳ Ｐゴシック" charset="0"/>
                </a:defRPr>
              </a:lvl4pPr>
              <a:lvl5pPr marL="2057400" indent="-228600" defTabSz="3898900" eaLnBrk="0" hangingPunct="0">
                <a:defRPr sz="7200">
                  <a:solidFill>
                    <a:schemeClr val="tx1"/>
                  </a:solidFill>
                  <a:latin typeface="Arial" charset="0"/>
                  <a:ea typeface="ＭＳ Ｐゴシック" charset="0"/>
                </a:defRPr>
              </a:lvl5pPr>
              <a:lvl6pPr marL="2514600" indent="-228600" defTabSz="3898900" eaLnBrk="0" fontAlgn="base" hangingPunct="0">
                <a:spcBef>
                  <a:spcPct val="0"/>
                </a:spcBef>
                <a:spcAft>
                  <a:spcPct val="0"/>
                </a:spcAft>
                <a:defRPr sz="7200">
                  <a:solidFill>
                    <a:schemeClr val="tx1"/>
                  </a:solidFill>
                  <a:latin typeface="Arial" charset="0"/>
                  <a:ea typeface="ＭＳ Ｐゴシック" charset="0"/>
                </a:defRPr>
              </a:lvl6pPr>
              <a:lvl7pPr marL="2971800" indent="-228600" defTabSz="3898900" eaLnBrk="0" fontAlgn="base" hangingPunct="0">
                <a:spcBef>
                  <a:spcPct val="0"/>
                </a:spcBef>
                <a:spcAft>
                  <a:spcPct val="0"/>
                </a:spcAft>
                <a:defRPr sz="7200">
                  <a:solidFill>
                    <a:schemeClr val="tx1"/>
                  </a:solidFill>
                  <a:latin typeface="Arial" charset="0"/>
                  <a:ea typeface="ＭＳ Ｐゴシック" charset="0"/>
                </a:defRPr>
              </a:lvl7pPr>
              <a:lvl8pPr marL="3429000" indent="-228600" defTabSz="3898900" eaLnBrk="0" fontAlgn="base" hangingPunct="0">
                <a:spcBef>
                  <a:spcPct val="0"/>
                </a:spcBef>
                <a:spcAft>
                  <a:spcPct val="0"/>
                </a:spcAft>
                <a:defRPr sz="7200">
                  <a:solidFill>
                    <a:schemeClr val="tx1"/>
                  </a:solidFill>
                  <a:latin typeface="Arial" charset="0"/>
                  <a:ea typeface="ＭＳ Ｐゴシック" charset="0"/>
                </a:defRPr>
              </a:lvl8pPr>
              <a:lvl9pPr marL="3886200" indent="-228600" defTabSz="3898900" eaLnBrk="0" fontAlgn="base" hangingPunct="0">
                <a:spcBef>
                  <a:spcPct val="0"/>
                </a:spcBef>
                <a:spcAft>
                  <a:spcPct val="0"/>
                </a:spcAft>
                <a:defRPr sz="7200">
                  <a:solidFill>
                    <a:schemeClr val="tx1"/>
                  </a:solidFill>
                  <a:latin typeface="Arial" charset="0"/>
                  <a:ea typeface="ＭＳ Ｐゴシック" charset="0"/>
                </a:defRPr>
              </a:lvl9pPr>
            </a:lstStyle>
            <a:p>
              <a:pPr algn="just"/>
              <a:r>
                <a:rPr lang="en-US" sz="3200" b="1" u="sng" dirty="0">
                  <a:latin typeface="Arial Narrow"/>
                  <a:cs typeface="Arial Narrow"/>
                </a:rPr>
                <a:t>Results: </a:t>
              </a:r>
            </a:p>
            <a:p>
              <a:pPr algn="just"/>
              <a:r>
                <a:rPr lang="en-US" sz="3200" i="1" dirty="0">
                  <a:latin typeface="Arial Narrow"/>
                  <a:cs typeface="Arial Narrow"/>
                </a:rPr>
                <a:t>Ophthalmic examination </a:t>
              </a:r>
            </a:p>
            <a:p>
              <a:pPr algn="just"/>
              <a:r>
                <a:rPr lang="en-US" sz="3200" dirty="0">
                  <a:latin typeface="Arial Narrow"/>
                  <a:cs typeface="Arial Narrow"/>
                </a:rPr>
                <a:t>The right eye (OD) revealed a dermoid dividing the cornea vertically in two segments with a mass at the level of the dorsal bulbar conjunctiva. Evaluation of the intraocular structures was not possible due to its extent. </a:t>
              </a:r>
            </a:p>
            <a:p>
              <a:pPr algn="just"/>
              <a:r>
                <a:rPr lang="en-US" sz="3200" dirty="0">
                  <a:latin typeface="Arial Narrow"/>
                  <a:cs typeface="Arial Narrow"/>
                </a:rPr>
                <a:t>The left eye (OS) showed a smaller dermoid at the level of the dorsal limbus with two small pigmented masses at its dorsal rim. The anterior chamber was narrow and the iris was attached to the cornea in the nasal quadrant. The lens revealed a posterior cortical cataract and the fundus was not assessable (Fig.1). </a:t>
              </a:r>
            </a:p>
            <a:p>
              <a:pPr algn="just"/>
              <a:endParaRPr lang="en-US" sz="3200" dirty="0">
                <a:latin typeface="Arial Narrow"/>
                <a:cs typeface="Arial Narrow"/>
              </a:endParaRPr>
            </a:p>
            <a:p>
              <a:pPr algn="just"/>
              <a:r>
                <a:rPr lang="en-US" sz="3200" i="1" dirty="0">
                  <a:latin typeface="Arial Narrow"/>
                  <a:cs typeface="Arial Narrow"/>
                </a:rPr>
                <a:t>Ultrasound</a:t>
              </a:r>
            </a:p>
            <a:p>
              <a:pPr algn="just"/>
              <a:r>
                <a:rPr lang="en-US" sz="3200" dirty="0">
                  <a:latin typeface="Arial Narrow"/>
                  <a:cs typeface="Arial Narrow"/>
                </a:rPr>
                <a:t>Scleral ectasia was suspected in the dorsal region, more severe in OD than OS. In OD, the lens was abnormally small and displaced anteriorly (Fig.2). </a:t>
              </a:r>
            </a:p>
            <a:p>
              <a:pPr algn="just"/>
              <a:endParaRPr lang="en-US" sz="3200" dirty="0">
                <a:latin typeface="Arial Narrow"/>
                <a:cs typeface="Arial Narrow"/>
              </a:endParaRPr>
            </a:p>
            <a:p>
              <a:pPr algn="just"/>
              <a:r>
                <a:rPr lang="en-US" sz="3200" i="1" dirty="0">
                  <a:latin typeface="Arial Narrow"/>
                  <a:cs typeface="Arial Narrow"/>
                </a:rPr>
                <a:t>Histopathology</a:t>
              </a:r>
            </a:p>
            <a:p>
              <a:pPr algn="just"/>
              <a:r>
                <a:rPr lang="en-US" sz="3200" dirty="0">
                  <a:latin typeface="Arial Narrow"/>
                  <a:cs typeface="Arial Narrow"/>
                </a:rPr>
                <a:t>A </a:t>
              </a:r>
              <a:r>
                <a:rPr lang="en-US" sz="3200" dirty="0" err="1">
                  <a:latin typeface="Arial Narrow"/>
                  <a:cs typeface="Arial Narrow"/>
                </a:rPr>
                <a:t>choristoma</a:t>
              </a:r>
              <a:r>
                <a:rPr lang="en-US" sz="3200" dirty="0">
                  <a:latin typeface="Arial Narrow"/>
                  <a:cs typeface="Arial Narrow"/>
                </a:rPr>
                <a:t> in the peripheral cornea of both eyes was observed, showing elements typical of skin, skeletal muscle and cartilage (Fig.3). A severe anterior segment dysgenesis was detected (OD&gt;OS) in which the abnormal anterior uvea was adherent to the posterior surface of the cornea. Descemet's membrane was not identified (Fig.4). Remnants of lens with markedly wrinkled and redundant lens capsule were noted OD (Fig.5). The retina OD is detached without loss of its layers. </a:t>
              </a:r>
              <a:endParaRPr lang="en-GB" sz="3600" kern="1400" dirty="0">
                <a:latin typeface="Arial Narrow"/>
                <a:cs typeface="Arial Narrow"/>
              </a:endParaRPr>
            </a:p>
          </p:txBody>
        </p:sp>
        <p:sp>
          <p:nvSpPr>
            <p:cNvPr id="16392" name="Text Box 25"/>
            <p:cNvSpPr txBox="1">
              <a:spLocks noChangeArrowheads="1"/>
            </p:cNvSpPr>
            <p:nvPr/>
          </p:nvSpPr>
          <p:spPr bwMode="auto">
            <a:xfrm>
              <a:off x="1314450" y="39550278"/>
              <a:ext cx="27579064" cy="828179"/>
            </a:xfrm>
            <a:prstGeom prst="rect">
              <a:avLst/>
            </a:prstGeom>
            <a:solidFill>
              <a:srgbClr val="F2F6FC"/>
            </a:solidFill>
            <a:ln w="9525">
              <a:solidFill>
                <a:schemeClr val="accent1"/>
              </a:solidFill>
              <a:miter lim="800000"/>
              <a:headEnd/>
              <a:tailEnd/>
            </a:ln>
          </p:spPr>
          <p:txBody>
            <a:bodyPr lIns="183763" tIns="91881" rIns="183763" bIns="91881"/>
            <a:lstStyle>
              <a:lvl1pPr defTabSz="3898900" eaLnBrk="0" hangingPunct="0">
                <a:defRPr sz="7200">
                  <a:solidFill>
                    <a:schemeClr val="tx1"/>
                  </a:solidFill>
                  <a:latin typeface="Arial" charset="0"/>
                  <a:ea typeface="ＭＳ Ｐゴシック" charset="0"/>
                  <a:cs typeface="ＭＳ Ｐゴシック" charset="0"/>
                </a:defRPr>
              </a:lvl1pPr>
              <a:lvl2pPr marL="742950" indent="-285750" defTabSz="3898900" eaLnBrk="0" hangingPunct="0">
                <a:defRPr sz="7200">
                  <a:solidFill>
                    <a:schemeClr val="tx1"/>
                  </a:solidFill>
                  <a:latin typeface="Arial" charset="0"/>
                  <a:ea typeface="ＭＳ Ｐゴシック" charset="0"/>
                </a:defRPr>
              </a:lvl2pPr>
              <a:lvl3pPr marL="1143000" indent="-228600" defTabSz="3898900" eaLnBrk="0" hangingPunct="0">
                <a:defRPr sz="7200">
                  <a:solidFill>
                    <a:schemeClr val="tx1"/>
                  </a:solidFill>
                  <a:latin typeface="Arial" charset="0"/>
                  <a:ea typeface="ＭＳ Ｐゴシック" charset="0"/>
                </a:defRPr>
              </a:lvl3pPr>
              <a:lvl4pPr marL="1600200" indent="-228600" defTabSz="3898900" eaLnBrk="0" hangingPunct="0">
                <a:defRPr sz="7200">
                  <a:solidFill>
                    <a:schemeClr val="tx1"/>
                  </a:solidFill>
                  <a:latin typeface="Arial" charset="0"/>
                  <a:ea typeface="ＭＳ Ｐゴシック" charset="0"/>
                </a:defRPr>
              </a:lvl4pPr>
              <a:lvl5pPr marL="2057400" indent="-228600" defTabSz="3898900" eaLnBrk="0" hangingPunct="0">
                <a:defRPr sz="7200">
                  <a:solidFill>
                    <a:schemeClr val="tx1"/>
                  </a:solidFill>
                  <a:latin typeface="Arial" charset="0"/>
                  <a:ea typeface="ＭＳ Ｐゴシック" charset="0"/>
                </a:defRPr>
              </a:lvl5pPr>
              <a:lvl6pPr marL="2514600" indent="-228600" defTabSz="3898900" eaLnBrk="0" fontAlgn="base" hangingPunct="0">
                <a:spcBef>
                  <a:spcPct val="0"/>
                </a:spcBef>
                <a:spcAft>
                  <a:spcPct val="0"/>
                </a:spcAft>
                <a:defRPr sz="7200">
                  <a:solidFill>
                    <a:schemeClr val="tx1"/>
                  </a:solidFill>
                  <a:latin typeface="Arial" charset="0"/>
                  <a:ea typeface="ＭＳ Ｐゴシック" charset="0"/>
                </a:defRPr>
              </a:lvl6pPr>
              <a:lvl7pPr marL="2971800" indent="-228600" defTabSz="3898900" eaLnBrk="0" fontAlgn="base" hangingPunct="0">
                <a:spcBef>
                  <a:spcPct val="0"/>
                </a:spcBef>
                <a:spcAft>
                  <a:spcPct val="0"/>
                </a:spcAft>
                <a:defRPr sz="7200">
                  <a:solidFill>
                    <a:schemeClr val="tx1"/>
                  </a:solidFill>
                  <a:latin typeface="Arial" charset="0"/>
                  <a:ea typeface="ＭＳ Ｐゴシック" charset="0"/>
                </a:defRPr>
              </a:lvl7pPr>
              <a:lvl8pPr marL="3429000" indent="-228600" defTabSz="3898900" eaLnBrk="0" fontAlgn="base" hangingPunct="0">
                <a:spcBef>
                  <a:spcPct val="0"/>
                </a:spcBef>
                <a:spcAft>
                  <a:spcPct val="0"/>
                </a:spcAft>
                <a:defRPr sz="7200">
                  <a:solidFill>
                    <a:schemeClr val="tx1"/>
                  </a:solidFill>
                  <a:latin typeface="Arial" charset="0"/>
                  <a:ea typeface="ＭＳ Ｐゴシック" charset="0"/>
                </a:defRPr>
              </a:lvl8pPr>
              <a:lvl9pPr marL="3886200" indent="-228600" defTabSz="3898900" eaLnBrk="0" fontAlgn="base" hangingPunct="0">
                <a:spcBef>
                  <a:spcPct val="0"/>
                </a:spcBef>
                <a:spcAft>
                  <a:spcPct val="0"/>
                </a:spcAft>
                <a:defRPr sz="7200">
                  <a:solidFill>
                    <a:schemeClr val="tx1"/>
                  </a:solidFill>
                  <a:latin typeface="Arial" charset="0"/>
                  <a:ea typeface="ＭＳ Ｐゴシック" charset="0"/>
                </a:defRPr>
              </a:lvl9pPr>
            </a:lstStyle>
            <a:p>
              <a:pPr marL="101600" algn="just" eaLnBrk="1" hangingPunct="1">
                <a:lnSpc>
                  <a:spcPct val="120000"/>
                </a:lnSpc>
                <a:defRPr/>
              </a:pPr>
              <a:r>
                <a:rPr lang="en-US" sz="3200" b="1" u="sng" dirty="0">
                  <a:latin typeface="Arial Narrow"/>
                  <a:cs typeface="Arial Narrow"/>
                </a:rPr>
                <a:t>Conclusions: </a:t>
              </a:r>
              <a:r>
                <a:rPr lang="en-US" sz="3200" dirty="0">
                  <a:latin typeface="Arial Narrow"/>
                  <a:cs typeface="Arial Narrow"/>
                </a:rPr>
                <a:t>The authors document an unusual case of congenital bilateral blindness in a foal with severe anterior segment dysgenesis, </a:t>
              </a:r>
              <a:r>
                <a:rPr lang="en-US" sz="3200" dirty="0" err="1">
                  <a:latin typeface="Arial Narrow"/>
                  <a:cs typeface="Arial Narrow"/>
                </a:rPr>
                <a:t>choristoma</a:t>
              </a:r>
              <a:r>
                <a:rPr lang="en-US" sz="3200" dirty="0">
                  <a:latin typeface="Arial Narrow"/>
                  <a:cs typeface="Arial Narrow"/>
                </a:rPr>
                <a:t>  and focal anterior scleral ectasia. </a:t>
              </a:r>
              <a:endParaRPr lang="en-GB" sz="3200" dirty="0">
                <a:latin typeface="Arial Narrow"/>
                <a:cs typeface="Arial Narrow"/>
              </a:endParaRPr>
            </a:p>
          </p:txBody>
        </p:sp>
        <p:pic>
          <p:nvPicPr>
            <p:cNvPr id="17" name="Image 16" descr="uliege-logo-couleurs-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892" y="3649346"/>
              <a:ext cx="4273296" cy="2072640"/>
            </a:xfrm>
            <a:prstGeom prst="rect">
              <a:avLst/>
            </a:prstGeom>
          </p:spPr>
        </p:pic>
        <p:grpSp>
          <p:nvGrpSpPr>
            <p:cNvPr id="22" name="Grouper 21"/>
            <p:cNvGrpSpPr/>
            <p:nvPr/>
          </p:nvGrpSpPr>
          <p:grpSpPr>
            <a:xfrm>
              <a:off x="18334555" y="10887919"/>
              <a:ext cx="10589735" cy="9820865"/>
              <a:chOff x="18334555" y="10887919"/>
              <a:chExt cx="10589735" cy="9820865"/>
            </a:xfrm>
          </p:grpSpPr>
          <p:sp>
            <p:nvSpPr>
              <p:cNvPr id="12" name="Rectangle 11"/>
              <p:cNvSpPr/>
              <p:nvPr/>
            </p:nvSpPr>
            <p:spPr bwMode="auto">
              <a:xfrm>
                <a:off x="18334555" y="10887919"/>
                <a:ext cx="10589735" cy="9820865"/>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684588" rtl="0" eaLnBrk="1" fontAlgn="base" latinLnBrk="0" hangingPunct="1">
                  <a:lnSpc>
                    <a:spcPct val="100000"/>
                  </a:lnSpc>
                  <a:spcBef>
                    <a:spcPct val="0"/>
                  </a:spcBef>
                  <a:spcAft>
                    <a:spcPct val="0"/>
                  </a:spcAft>
                  <a:buClrTx/>
                  <a:buSzTx/>
                  <a:buFontTx/>
                  <a:buNone/>
                  <a:tabLst/>
                </a:pPr>
                <a:endParaRPr kumimoji="0" lang="fr-FR" sz="7200" b="0" i="0" u="none" strike="noStrike" cap="none" normalizeH="0" baseline="0">
                  <a:ln>
                    <a:noFill/>
                  </a:ln>
                  <a:solidFill>
                    <a:schemeClr val="tx1"/>
                  </a:solidFill>
                  <a:effectLst/>
                  <a:latin typeface="Arial" charset="0"/>
                  <a:ea typeface="ＭＳ Ｐゴシック" charset="0"/>
                </a:endParaRPr>
              </a:p>
            </p:txBody>
          </p:sp>
          <p:sp>
            <p:nvSpPr>
              <p:cNvPr id="6" name="ZoneTexte 5"/>
              <p:cNvSpPr txBox="1"/>
              <p:nvPr/>
            </p:nvSpPr>
            <p:spPr>
              <a:xfrm>
                <a:off x="18334555" y="19277590"/>
                <a:ext cx="10589732" cy="1077218"/>
              </a:xfrm>
              <a:prstGeom prst="rect">
                <a:avLst/>
              </a:prstGeom>
              <a:solidFill>
                <a:srgbClr val="F2F6FC"/>
              </a:solidFill>
              <a:ln>
                <a:solidFill>
                  <a:schemeClr val="accent1"/>
                </a:solidFill>
              </a:ln>
            </p:spPr>
            <p:txBody>
              <a:bodyPr wrap="square" rtlCol="0">
                <a:spAutoFit/>
              </a:bodyPr>
              <a:lstStyle/>
              <a:p>
                <a:pPr algn="ctr"/>
                <a:r>
                  <a:rPr lang="fr-FR" sz="3200" dirty="0">
                    <a:latin typeface="Arial Narrow"/>
                    <a:cs typeface="Arial Narrow"/>
                  </a:rPr>
                  <a:t>Fig. 1. </a:t>
                </a:r>
                <a:r>
                  <a:rPr lang="fr-FR" sz="3200" dirty="0" err="1">
                    <a:latin typeface="Arial Narrow"/>
                    <a:cs typeface="Arial Narrow"/>
                  </a:rPr>
                  <a:t>Dermoid</a:t>
                </a:r>
                <a:r>
                  <a:rPr lang="fr-FR" sz="3200" dirty="0">
                    <a:latin typeface="Arial Narrow"/>
                    <a:cs typeface="Arial Narrow"/>
                  </a:rPr>
                  <a:t> </a:t>
                </a:r>
                <a:r>
                  <a:rPr lang="fr-FR" sz="3200" dirty="0" err="1">
                    <a:latin typeface="Arial Narrow"/>
                    <a:cs typeface="Arial Narrow"/>
                  </a:rPr>
                  <a:t>with</a:t>
                </a:r>
                <a:r>
                  <a:rPr lang="fr-FR" sz="3200" dirty="0">
                    <a:latin typeface="Arial Narrow"/>
                    <a:cs typeface="Arial Narrow"/>
                  </a:rPr>
                  <a:t> </a:t>
                </a:r>
                <a:r>
                  <a:rPr lang="en-US" sz="3200" dirty="0">
                    <a:latin typeface="Arial Narrow"/>
                    <a:cs typeface="Arial Narrow"/>
                  </a:rPr>
                  <a:t>anterior segment dysgenesis OD and anterior segment cleavage syndrome OS </a:t>
                </a:r>
                <a:r>
                  <a:rPr lang="fr-FR" sz="3200" dirty="0">
                    <a:latin typeface="Arial Narrow"/>
                    <a:cs typeface="Arial Narrow"/>
                  </a:rPr>
                  <a:t> </a:t>
                </a:r>
              </a:p>
            </p:txBody>
          </p:sp>
        </p:grpSp>
        <p:grpSp>
          <p:nvGrpSpPr>
            <p:cNvPr id="30" name="Grouper 29"/>
            <p:cNvGrpSpPr/>
            <p:nvPr/>
          </p:nvGrpSpPr>
          <p:grpSpPr>
            <a:xfrm>
              <a:off x="1309891" y="20895867"/>
              <a:ext cx="15545599" cy="7250063"/>
              <a:chOff x="1309891" y="20895867"/>
              <a:chExt cx="15545599" cy="7250063"/>
            </a:xfrm>
          </p:grpSpPr>
          <p:sp>
            <p:nvSpPr>
              <p:cNvPr id="14" name="Rectangle 13"/>
              <p:cNvSpPr/>
              <p:nvPr/>
            </p:nvSpPr>
            <p:spPr bwMode="auto">
              <a:xfrm>
                <a:off x="1309892" y="20895867"/>
                <a:ext cx="11749871" cy="7250063"/>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684588" rtl="0" eaLnBrk="1" fontAlgn="base" latinLnBrk="0" hangingPunct="1">
                  <a:lnSpc>
                    <a:spcPct val="100000"/>
                  </a:lnSpc>
                  <a:spcBef>
                    <a:spcPct val="0"/>
                  </a:spcBef>
                  <a:spcAft>
                    <a:spcPct val="0"/>
                  </a:spcAft>
                  <a:buClrTx/>
                  <a:buSzTx/>
                  <a:buFontTx/>
                  <a:buNone/>
                  <a:tabLst/>
                </a:pPr>
                <a:endParaRPr kumimoji="0" lang="fr-FR" sz="7200" b="0" i="0" u="none" strike="noStrike" cap="none" normalizeH="0" baseline="0">
                  <a:ln>
                    <a:noFill/>
                  </a:ln>
                  <a:solidFill>
                    <a:schemeClr val="tx1"/>
                  </a:solidFill>
                  <a:effectLst/>
                  <a:latin typeface="Arial" charset="0"/>
                  <a:ea typeface="ＭＳ Ｐゴシック" charset="0"/>
                </a:endParaRPr>
              </a:p>
            </p:txBody>
          </p:sp>
          <p:grpSp>
            <p:nvGrpSpPr>
              <p:cNvPr id="29" name="Grouper 28"/>
              <p:cNvGrpSpPr/>
              <p:nvPr/>
            </p:nvGrpSpPr>
            <p:grpSpPr>
              <a:xfrm>
                <a:off x="1309891" y="25894887"/>
                <a:ext cx="15545599" cy="2062103"/>
                <a:chOff x="1309891" y="25894887"/>
                <a:chExt cx="15545599" cy="2062103"/>
              </a:xfrm>
            </p:grpSpPr>
            <p:sp>
              <p:nvSpPr>
                <p:cNvPr id="10" name="ZoneTexte 9"/>
                <p:cNvSpPr txBox="1"/>
                <p:nvPr/>
              </p:nvSpPr>
              <p:spPr>
                <a:xfrm>
                  <a:off x="1309891" y="25894887"/>
                  <a:ext cx="11749871" cy="2062103"/>
                </a:xfrm>
                <a:prstGeom prst="rect">
                  <a:avLst/>
                </a:prstGeom>
                <a:solidFill>
                  <a:srgbClr val="F2F6FC"/>
                </a:solidFill>
                <a:ln>
                  <a:solidFill>
                    <a:schemeClr val="accent1"/>
                  </a:solidFill>
                </a:ln>
              </p:spPr>
              <p:txBody>
                <a:bodyPr wrap="square" rtlCol="0">
                  <a:spAutoFit/>
                </a:bodyPr>
                <a:lstStyle/>
                <a:p>
                  <a:pPr algn="ctr"/>
                  <a:r>
                    <a:rPr lang="fr-FR" sz="3200" dirty="0">
                      <a:latin typeface="Arial Narrow"/>
                      <a:cs typeface="Arial Narrow"/>
                    </a:rPr>
                    <a:t>Fig. 2. </a:t>
                  </a:r>
                  <a:r>
                    <a:rPr lang="fr-FR" sz="3200" dirty="0" err="1">
                      <a:latin typeface="Arial Narrow"/>
                      <a:cs typeface="Arial Narrow"/>
                    </a:rPr>
                    <a:t>Ultrasonographic</a:t>
                  </a:r>
                  <a:r>
                    <a:rPr lang="fr-FR" sz="3200" dirty="0">
                      <a:latin typeface="Arial Narrow"/>
                      <a:cs typeface="Arial Narrow"/>
                    </a:rPr>
                    <a:t> images of </a:t>
                  </a:r>
                  <a:r>
                    <a:rPr lang="fr-FR" sz="3200" dirty="0" err="1">
                      <a:latin typeface="Arial Narrow"/>
                      <a:cs typeface="Arial Narrow"/>
                    </a:rPr>
                    <a:t>both</a:t>
                  </a:r>
                  <a:r>
                    <a:rPr lang="fr-FR" sz="3200" dirty="0">
                      <a:latin typeface="Arial Narrow"/>
                      <a:cs typeface="Arial Narrow"/>
                    </a:rPr>
                    <a:t> </a:t>
                  </a:r>
                  <a:r>
                    <a:rPr lang="fr-FR" sz="3200" dirty="0" err="1">
                      <a:latin typeface="Arial Narrow"/>
                      <a:cs typeface="Arial Narrow"/>
                    </a:rPr>
                    <a:t>eyes</a:t>
                  </a:r>
                  <a:r>
                    <a:rPr lang="fr-FR" sz="3200" dirty="0">
                      <a:latin typeface="Arial Narrow"/>
                      <a:cs typeface="Arial Narrow"/>
                    </a:rPr>
                    <a:t> </a:t>
                  </a:r>
                  <a:r>
                    <a:rPr lang="fr-FR" sz="3200" dirty="0" err="1">
                      <a:latin typeface="Arial Narrow"/>
                      <a:cs typeface="Arial Narrow"/>
                    </a:rPr>
                    <a:t>with</a:t>
                  </a:r>
                  <a:r>
                    <a:rPr lang="fr-FR" sz="3200" dirty="0">
                      <a:latin typeface="Arial Narrow"/>
                      <a:cs typeface="Arial Narrow"/>
                    </a:rPr>
                    <a:t> a </a:t>
                  </a:r>
                  <a:r>
                    <a:rPr lang="fr-FR" sz="3200" dirty="0" err="1">
                      <a:latin typeface="Arial Narrow"/>
                      <a:cs typeface="Arial Narrow"/>
                    </a:rPr>
                    <a:t>narrow</a:t>
                  </a:r>
                  <a:r>
                    <a:rPr lang="fr-FR" sz="3200" dirty="0">
                      <a:latin typeface="Arial Narrow"/>
                      <a:cs typeface="Arial Narrow"/>
                    </a:rPr>
                    <a:t> </a:t>
                  </a:r>
                  <a:r>
                    <a:rPr lang="fr-FR" sz="3200" dirty="0" err="1">
                      <a:latin typeface="Arial Narrow"/>
                      <a:cs typeface="Arial Narrow"/>
                    </a:rPr>
                    <a:t>anterior</a:t>
                  </a:r>
                  <a:r>
                    <a:rPr lang="fr-FR" sz="3200" dirty="0">
                      <a:latin typeface="Arial Narrow"/>
                      <a:cs typeface="Arial Narrow"/>
                    </a:rPr>
                    <a:t> </a:t>
                  </a:r>
                  <a:r>
                    <a:rPr lang="fr-FR" sz="3200" dirty="0" err="1">
                      <a:latin typeface="Arial Narrow"/>
                      <a:cs typeface="Arial Narrow"/>
                    </a:rPr>
                    <a:t>chamber</a:t>
                  </a:r>
                  <a:r>
                    <a:rPr lang="fr-FR" sz="3200" dirty="0">
                      <a:latin typeface="Arial Narrow"/>
                      <a:cs typeface="Arial Narrow"/>
                    </a:rPr>
                    <a:t>. The </a:t>
                  </a:r>
                  <a:r>
                    <a:rPr lang="fr-FR" sz="3200" dirty="0" err="1">
                      <a:latin typeface="Arial Narrow"/>
                      <a:cs typeface="Arial Narrow"/>
                    </a:rPr>
                    <a:t>lens</a:t>
                  </a:r>
                  <a:r>
                    <a:rPr lang="fr-FR" sz="3200" dirty="0">
                      <a:latin typeface="Arial Narrow"/>
                      <a:cs typeface="Arial Narrow"/>
                    </a:rPr>
                    <a:t> OD </a:t>
                  </a:r>
                  <a:r>
                    <a:rPr lang="fr-FR" sz="3200" dirty="0" err="1">
                      <a:latin typeface="Arial Narrow"/>
                      <a:cs typeface="Arial Narrow"/>
                    </a:rPr>
                    <a:t>is</a:t>
                  </a:r>
                  <a:r>
                    <a:rPr lang="fr-FR" sz="3200" dirty="0">
                      <a:latin typeface="Arial Narrow"/>
                      <a:cs typeface="Arial Narrow"/>
                    </a:rPr>
                    <a:t> </a:t>
                  </a:r>
                  <a:r>
                    <a:rPr lang="fr-FR" sz="3200" dirty="0" err="1">
                      <a:latin typeface="Arial Narrow"/>
                      <a:cs typeface="Arial Narrow"/>
                    </a:rPr>
                    <a:t>abnormal</a:t>
                  </a:r>
                  <a:r>
                    <a:rPr lang="fr-FR" sz="3200" dirty="0">
                      <a:latin typeface="Arial Narrow"/>
                      <a:cs typeface="Arial Narrow"/>
                    </a:rPr>
                    <a:t> in </a:t>
                  </a:r>
                  <a:r>
                    <a:rPr lang="fr-FR" sz="3200" dirty="0" err="1">
                      <a:latin typeface="Arial Narrow"/>
                      <a:cs typeface="Arial Narrow"/>
                    </a:rPr>
                    <a:t>shape</a:t>
                  </a:r>
                  <a:r>
                    <a:rPr lang="fr-FR" sz="3200" dirty="0">
                      <a:latin typeface="Arial Narrow"/>
                      <a:cs typeface="Arial Narrow"/>
                    </a:rPr>
                    <a:t> and size (*) </a:t>
                  </a:r>
                  <a:r>
                    <a:rPr lang="fr-FR" sz="3200" dirty="0" err="1">
                      <a:latin typeface="Arial Narrow"/>
                      <a:cs typeface="Arial Narrow"/>
                    </a:rPr>
                    <a:t>with</a:t>
                  </a:r>
                  <a:r>
                    <a:rPr lang="fr-FR" sz="3200" dirty="0">
                      <a:latin typeface="Arial Narrow"/>
                      <a:cs typeface="Arial Narrow"/>
                    </a:rPr>
                    <a:t> </a:t>
                  </a:r>
                  <a:r>
                    <a:rPr lang="fr-FR" sz="3200" dirty="0" err="1">
                      <a:latin typeface="Arial Narrow"/>
                      <a:cs typeface="Arial Narrow"/>
                    </a:rPr>
                    <a:t>disorganized</a:t>
                  </a:r>
                  <a:r>
                    <a:rPr lang="fr-FR" sz="3200" dirty="0">
                      <a:latin typeface="Arial Narrow"/>
                      <a:cs typeface="Arial Narrow"/>
                    </a:rPr>
                    <a:t> </a:t>
                  </a:r>
                  <a:r>
                    <a:rPr lang="fr-FR" sz="3200" dirty="0" err="1">
                      <a:latin typeface="Arial Narrow"/>
                      <a:cs typeface="Arial Narrow"/>
                    </a:rPr>
                    <a:t>vitreous</a:t>
                  </a:r>
                  <a:r>
                    <a:rPr lang="fr-FR" sz="3200" dirty="0">
                      <a:latin typeface="Arial Narrow"/>
                      <a:cs typeface="Arial Narrow"/>
                    </a:rPr>
                    <a:t>/</a:t>
                  </a:r>
                  <a:r>
                    <a:rPr lang="fr-FR" sz="3200" dirty="0" err="1">
                      <a:latin typeface="Arial Narrow"/>
                      <a:cs typeface="Arial Narrow"/>
                    </a:rPr>
                    <a:t>suspected</a:t>
                  </a:r>
                  <a:r>
                    <a:rPr lang="fr-FR" sz="3200" dirty="0">
                      <a:latin typeface="Arial Narrow"/>
                      <a:cs typeface="Arial Narrow"/>
                    </a:rPr>
                    <a:t> </a:t>
                  </a:r>
                  <a:r>
                    <a:rPr lang="fr-FR" sz="3200" dirty="0" err="1">
                      <a:latin typeface="Arial Narrow"/>
                      <a:cs typeface="Arial Narrow"/>
                    </a:rPr>
                    <a:t>retinal</a:t>
                  </a:r>
                  <a:r>
                    <a:rPr lang="fr-FR" sz="3200" dirty="0">
                      <a:latin typeface="Arial Narrow"/>
                      <a:cs typeface="Arial Narrow"/>
                    </a:rPr>
                    <a:t> </a:t>
                  </a:r>
                  <a:r>
                    <a:rPr lang="fr-FR" sz="3200" dirty="0" err="1">
                      <a:latin typeface="Arial Narrow"/>
                      <a:cs typeface="Arial Narrow"/>
                    </a:rPr>
                    <a:t>detachment</a:t>
                  </a:r>
                  <a:r>
                    <a:rPr lang="fr-FR" sz="3200" dirty="0">
                      <a:latin typeface="Arial Narrow"/>
                      <a:cs typeface="Arial Narrow"/>
                    </a:rPr>
                    <a:t>. The iris OS </a:t>
                  </a:r>
                  <a:r>
                    <a:rPr lang="fr-FR" sz="3200" dirty="0" err="1">
                      <a:latin typeface="Arial Narrow"/>
                      <a:cs typeface="Arial Narrow"/>
                    </a:rPr>
                    <a:t>is</a:t>
                  </a:r>
                  <a:r>
                    <a:rPr lang="fr-FR" sz="3200" dirty="0">
                      <a:latin typeface="Arial Narrow"/>
                      <a:cs typeface="Arial Narrow"/>
                    </a:rPr>
                    <a:t> </a:t>
                  </a:r>
                  <a:r>
                    <a:rPr lang="fr-FR" sz="3200" dirty="0" err="1">
                      <a:latin typeface="Arial Narrow"/>
                      <a:cs typeface="Arial Narrow"/>
                    </a:rPr>
                    <a:t>anteriorly</a:t>
                  </a:r>
                  <a:r>
                    <a:rPr lang="fr-FR" sz="3200" dirty="0">
                      <a:latin typeface="Arial Narrow"/>
                      <a:cs typeface="Arial Narrow"/>
                    </a:rPr>
                    <a:t> </a:t>
                  </a:r>
                  <a:r>
                    <a:rPr lang="fr-FR" sz="3200" dirty="0" err="1">
                      <a:latin typeface="Arial Narrow"/>
                      <a:cs typeface="Arial Narrow"/>
                    </a:rPr>
                    <a:t>attached</a:t>
                  </a:r>
                  <a:r>
                    <a:rPr lang="fr-FR" sz="3200" dirty="0">
                      <a:latin typeface="Arial Narrow"/>
                      <a:cs typeface="Arial Narrow"/>
                    </a:rPr>
                    <a:t> to the </a:t>
                  </a:r>
                  <a:r>
                    <a:rPr lang="fr-FR" sz="3200" dirty="0" err="1">
                      <a:latin typeface="Arial Narrow"/>
                      <a:cs typeface="Arial Narrow"/>
                    </a:rPr>
                    <a:t>cornea</a:t>
                  </a:r>
                  <a:r>
                    <a:rPr lang="fr-FR" sz="3200" dirty="0">
                      <a:latin typeface="Arial Narrow"/>
                      <a:cs typeface="Arial Narrow"/>
                    </a:rPr>
                    <a:t> in the nasal quadrant. N: nasal, T</a:t>
                  </a:r>
                  <a:r>
                    <a:rPr lang="fr-FR" sz="3200">
                      <a:latin typeface="Arial Narrow"/>
                      <a:cs typeface="Arial Narrow"/>
                    </a:rPr>
                    <a:t>: temporal.   </a:t>
                  </a:r>
                  <a:endParaRPr lang="fr-FR" sz="3200" dirty="0">
                    <a:latin typeface="Arial Narrow"/>
                    <a:cs typeface="Arial Narrow"/>
                  </a:endParaRPr>
                </a:p>
              </p:txBody>
            </p:sp>
            <p:sp>
              <p:nvSpPr>
                <p:cNvPr id="27" name="ZoneTexte 26"/>
                <p:cNvSpPr txBox="1"/>
                <p:nvPr/>
              </p:nvSpPr>
              <p:spPr>
                <a:xfrm>
                  <a:off x="16292115" y="26444822"/>
                  <a:ext cx="563375" cy="923330"/>
                </a:xfrm>
                <a:prstGeom prst="rect">
                  <a:avLst/>
                </a:prstGeom>
                <a:noFill/>
              </p:spPr>
              <p:txBody>
                <a:bodyPr wrap="none" rtlCol="0">
                  <a:spAutoFit/>
                </a:bodyPr>
                <a:lstStyle/>
                <a:p>
                  <a:r>
                    <a:rPr lang="fr-FR" sz="5400" dirty="0">
                      <a:solidFill>
                        <a:srgbClr val="FFFFFF"/>
                      </a:solidFill>
                      <a:latin typeface="Arial Narrow"/>
                      <a:cs typeface="Arial Narrow"/>
                    </a:rPr>
                    <a:t>B</a:t>
                  </a:r>
                </a:p>
              </p:txBody>
            </p:sp>
          </p:grpSp>
        </p:grpSp>
      </p:grpSp>
      <p:pic>
        <p:nvPicPr>
          <p:cNvPr id="4" name="Image 3"/>
          <p:cNvPicPr>
            <a:picLocks noChangeAspect="1"/>
          </p:cNvPicPr>
          <p:nvPr/>
        </p:nvPicPr>
        <p:blipFill>
          <a:blip r:embed="rId4"/>
          <a:stretch>
            <a:fillRect/>
          </a:stretch>
        </p:blipFill>
        <p:spPr>
          <a:xfrm>
            <a:off x="25323801" y="3763520"/>
            <a:ext cx="3565155" cy="2955727"/>
          </a:xfrm>
          <a:prstGeom prst="rect">
            <a:avLst/>
          </a:prstGeom>
        </p:spPr>
      </p:pic>
      <p:sp>
        <p:nvSpPr>
          <p:cNvPr id="35" name="Rectangle 34"/>
          <p:cNvSpPr/>
          <p:nvPr/>
        </p:nvSpPr>
        <p:spPr bwMode="auto">
          <a:xfrm>
            <a:off x="1309892" y="28367428"/>
            <a:ext cx="16309813" cy="8163988"/>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684588" rtl="0" eaLnBrk="1" fontAlgn="base" latinLnBrk="0" hangingPunct="1">
              <a:lnSpc>
                <a:spcPct val="100000"/>
              </a:lnSpc>
              <a:spcBef>
                <a:spcPct val="0"/>
              </a:spcBef>
              <a:spcAft>
                <a:spcPct val="0"/>
              </a:spcAft>
              <a:buClrTx/>
              <a:buSzTx/>
              <a:buFontTx/>
              <a:buNone/>
              <a:tabLst/>
            </a:pPr>
            <a:endParaRPr kumimoji="0" lang="fr-FR" sz="7200" b="0" i="0" u="none" strike="noStrike" cap="none" normalizeH="0" baseline="0">
              <a:ln>
                <a:noFill/>
              </a:ln>
              <a:solidFill>
                <a:schemeClr val="tx1"/>
              </a:solidFill>
              <a:effectLst/>
              <a:latin typeface="Arial" charset="0"/>
              <a:ea typeface="ＭＳ Ｐゴシック" charset="0"/>
            </a:endParaRPr>
          </a:p>
        </p:txBody>
      </p:sp>
      <p:sp>
        <p:nvSpPr>
          <p:cNvPr id="38" name="ZoneTexte 37"/>
          <p:cNvSpPr txBox="1"/>
          <p:nvPr/>
        </p:nvSpPr>
        <p:spPr>
          <a:xfrm>
            <a:off x="1308755" y="34247815"/>
            <a:ext cx="16309813" cy="2062103"/>
          </a:xfrm>
          <a:prstGeom prst="rect">
            <a:avLst/>
          </a:prstGeom>
          <a:solidFill>
            <a:srgbClr val="F2F6FC"/>
          </a:solidFill>
          <a:ln>
            <a:solidFill>
              <a:schemeClr val="accent1"/>
            </a:solidFill>
          </a:ln>
        </p:spPr>
        <p:txBody>
          <a:bodyPr wrap="square" rtlCol="0">
            <a:spAutoFit/>
          </a:bodyPr>
          <a:lstStyle/>
          <a:p>
            <a:pPr algn="ctr"/>
            <a:r>
              <a:rPr lang="fr-FR" sz="3200" dirty="0">
                <a:latin typeface="Arial Narrow"/>
                <a:cs typeface="Arial Narrow"/>
              </a:rPr>
              <a:t>Fig. 4. </a:t>
            </a:r>
            <a:r>
              <a:rPr lang="fr-BE" sz="3200" dirty="0">
                <a:latin typeface="Arial Narrow"/>
                <a:cs typeface="Arial Narrow"/>
              </a:rPr>
              <a:t>Adjacent to the </a:t>
            </a:r>
            <a:r>
              <a:rPr lang="fr-BE" sz="3200" dirty="0" err="1">
                <a:latin typeface="Arial Narrow"/>
                <a:cs typeface="Arial Narrow"/>
              </a:rPr>
              <a:t>choristoma</a:t>
            </a:r>
            <a:r>
              <a:rPr lang="fr-BE" sz="3200" dirty="0">
                <a:latin typeface="Arial Narrow"/>
                <a:cs typeface="Arial Narrow"/>
              </a:rPr>
              <a:t> (*) OD, the </a:t>
            </a:r>
            <a:r>
              <a:rPr lang="fr-BE" sz="3200" dirty="0" err="1">
                <a:latin typeface="Arial Narrow"/>
                <a:cs typeface="Arial Narrow"/>
              </a:rPr>
              <a:t>ciliary</a:t>
            </a:r>
            <a:r>
              <a:rPr lang="fr-BE" sz="3200" dirty="0">
                <a:latin typeface="Arial Narrow"/>
                <a:cs typeface="Arial Narrow"/>
              </a:rPr>
              <a:t> body (CB), </a:t>
            </a:r>
            <a:r>
              <a:rPr lang="fr-BE" sz="3200" dirty="0" err="1">
                <a:latin typeface="Arial Narrow"/>
                <a:cs typeface="Arial Narrow"/>
              </a:rPr>
              <a:t>is</a:t>
            </a:r>
            <a:r>
              <a:rPr lang="fr-BE" sz="3200" dirty="0">
                <a:latin typeface="Arial Narrow"/>
                <a:cs typeface="Arial Narrow"/>
              </a:rPr>
              <a:t> </a:t>
            </a:r>
            <a:r>
              <a:rPr lang="fr-BE" sz="3200" dirty="0" err="1">
                <a:latin typeface="Arial Narrow"/>
                <a:cs typeface="Arial Narrow"/>
              </a:rPr>
              <a:t>markedly</a:t>
            </a:r>
            <a:r>
              <a:rPr lang="fr-BE" sz="3200" dirty="0">
                <a:latin typeface="Arial Narrow"/>
                <a:cs typeface="Arial Narrow"/>
              </a:rPr>
              <a:t> </a:t>
            </a:r>
            <a:r>
              <a:rPr lang="fr-BE" sz="3200" dirty="0" err="1">
                <a:latin typeface="Arial Narrow"/>
                <a:cs typeface="Arial Narrow"/>
              </a:rPr>
              <a:t>disorganized</a:t>
            </a:r>
            <a:r>
              <a:rPr lang="fr-BE" sz="3200" dirty="0">
                <a:latin typeface="Arial Narrow"/>
                <a:cs typeface="Arial Narrow"/>
              </a:rPr>
              <a:t> forming </a:t>
            </a:r>
            <a:r>
              <a:rPr lang="fr-BE" sz="3200" dirty="0" err="1">
                <a:latin typeface="Arial Narrow"/>
                <a:cs typeface="Arial Narrow"/>
              </a:rPr>
              <a:t>small</a:t>
            </a:r>
            <a:r>
              <a:rPr lang="fr-BE" sz="3200" dirty="0">
                <a:latin typeface="Arial Narrow"/>
                <a:cs typeface="Arial Narrow"/>
              </a:rPr>
              <a:t> </a:t>
            </a:r>
            <a:r>
              <a:rPr lang="fr-BE" sz="3200" dirty="0" err="1">
                <a:latin typeface="Arial Narrow"/>
                <a:cs typeface="Arial Narrow"/>
              </a:rPr>
              <a:t>nests</a:t>
            </a:r>
            <a:r>
              <a:rPr lang="fr-BE" sz="3200" dirty="0">
                <a:latin typeface="Arial Narrow"/>
                <a:cs typeface="Arial Narrow"/>
              </a:rPr>
              <a:t>, </a:t>
            </a:r>
            <a:r>
              <a:rPr lang="fr-BE" sz="3200" dirty="0" err="1">
                <a:latin typeface="Arial Narrow"/>
                <a:cs typeface="Arial Narrow"/>
              </a:rPr>
              <a:t>cords</a:t>
            </a:r>
            <a:r>
              <a:rPr lang="fr-BE" sz="3200" dirty="0">
                <a:latin typeface="Arial Narrow"/>
                <a:cs typeface="Arial Narrow"/>
              </a:rPr>
              <a:t>, </a:t>
            </a:r>
            <a:r>
              <a:rPr lang="fr-BE" sz="3200" dirty="0" err="1">
                <a:latin typeface="Arial Narrow"/>
                <a:cs typeface="Arial Narrow"/>
              </a:rPr>
              <a:t>trabeculae</a:t>
            </a:r>
            <a:r>
              <a:rPr lang="fr-BE" sz="3200" dirty="0">
                <a:latin typeface="Arial Narrow"/>
                <a:cs typeface="Arial Narrow"/>
              </a:rPr>
              <a:t> and </a:t>
            </a:r>
            <a:r>
              <a:rPr lang="fr-BE" sz="3200" dirty="0" err="1">
                <a:latin typeface="Arial Narrow"/>
                <a:cs typeface="Arial Narrow"/>
              </a:rPr>
              <a:t>tubular</a:t>
            </a:r>
            <a:r>
              <a:rPr lang="fr-BE" sz="3200" dirty="0">
                <a:latin typeface="Arial Narrow"/>
                <a:cs typeface="Arial Narrow"/>
              </a:rPr>
              <a:t> structures.</a:t>
            </a:r>
            <a:r>
              <a:rPr lang="en-US" sz="3200" dirty="0">
                <a:latin typeface="Arial Narrow"/>
                <a:cs typeface="Arial Narrow"/>
              </a:rPr>
              <a:t> </a:t>
            </a:r>
            <a:r>
              <a:rPr lang="fr-BE" sz="3200" dirty="0">
                <a:latin typeface="Arial Narrow"/>
                <a:cs typeface="Arial Narrow"/>
              </a:rPr>
              <a:t>Adjacent to the </a:t>
            </a:r>
            <a:r>
              <a:rPr lang="fr-BE" sz="3200" dirty="0" err="1">
                <a:latin typeface="Arial Narrow"/>
                <a:cs typeface="Arial Narrow"/>
              </a:rPr>
              <a:t>choristoma</a:t>
            </a:r>
            <a:r>
              <a:rPr lang="fr-BE" sz="3200" dirty="0">
                <a:latin typeface="Arial Narrow"/>
                <a:cs typeface="Arial Narrow"/>
              </a:rPr>
              <a:t> OS, a </a:t>
            </a:r>
            <a:r>
              <a:rPr lang="fr-BE" sz="3200" dirty="0" err="1">
                <a:latin typeface="Arial Narrow"/>
                <a:cs typeface="Arial Narrow"/>
              </a:rPr>
              <a:t>scleral</a:t>
            </a:r>
            <a:r>
              <a:rPr lang="fr-BE" sz="3200" dirty="0">
                <a:latin typeface="Arial Narrow"/>
                <a:cs typeface="Arial Narrow"/>
              </a:rPr>
              <a:t> </a:t>
            </a:r>
            <a:r>
              <a:rPr lang="fr-BE" sz="3200" dirty="0" err="1">
                <a:latin typeface="Arial Narrow"/>
                <a:cs typeface="Arial Narrow"/>
              </a:rPr>
              <a:t>staphyloma</a:t>
            </a:r>
            <a:r>
              <a:rPr lang="fr-BE" sz="3200" dirty="0">
                <a:latin typeface="Arial Narrow"/>
                <a:cs typeface="Arial Narrow"/>
              </a:rPr>
              <a:t> (SS) </a:t>
            </a:r>
            <a:r>
              <a:rPr lang="fr-BE" sz="3200" dirty="0" err="1">
                <a:latin typeface="Arial Narrow"/>
                <a:cs typeface="Arial Narrow"/>
              </a:rPr>
              <a:t>is</a:t>
            </a:r>
            <a:r>
              <a:rPr lang="fr-BE" sz="3200" dirty="0">
                <a:latin typeface="Arial Narrow"/>
                <a:cs typeface="Arial Narrow"/>
              </a:rPr>
              <a:t> </a:t>
            </a:r>
            <a:r>
              <a:rPr lang="fr-BE" sz="3200" dirty="0" err="1">
                <a:latin typeface="Arial Narrow"/>
                <a:cs typeface="Arial Narrow"/>
              </a:rPr>
              <a:t>present</a:t>
            </a:r>
            <a:r>
              <a:rPr lang="fr-BE" sz="3200" dirty="0">
                <a:latin typeface="Arial Narrow"/>
                <a:cs typeface="Arial Narrow"/>
              </a:rPr>
              <a:t> </a:t>
            </a:r>
            <a:r>
              <a:rPr lang="fr-BE" sz="3200" dirty="0" err="1">
                <a:latin typeface="Arial Narrow"/>
                <a:cs typeface="Arial Narrow"/>
              </a:rPr>
              <a:t>with</a:t>
            </a:r>
            <a:r>
              <a:rPr lang="fr-BE" sz="3200" dirty="0">
                <a:latin typeface="Arial Narrow"/>
                <a:cs typeface="Arial Narrow"/>
              </a:rPr>
              <a:t> absence of </a:t>
            </a:r>
            <a:r>
              <a:rPr lang="fr-BE" sz="3200" dirty="0" err="1">
                <a:latin typeface="Arial Narrow"/>
                <a:cs typeface="Arial Narrow"/>
              </a:rPr>
              <a:t>Descemet’s</a:t>
            </a:r>
            <a:r>
              <a:rPr lang="fr-BE" sz="3200" dirty="0">
                <a:latin typeface="Arial Narrow"/>
                <a:cs typeface="Arial Narrow"/>
              </a:rPr>
              <a:t> membrane and </a:t>
            </a:r>
            <a:r>
              <a:rPr lang="en-US" sz="3200" dirty="0">
                <a:latin typeface="Arial Narrow"/>
                <a:cs typeface="Arial Narrow"/>
              </a:rPr>
              <a:t>and a thin layer of uveal tissue was directly plated against the back of the corneal stroma</a:t>
            </a:r>
            <a:r>
              <a:rPr lang="fr-BE" sz="3200" dirty="0">
                <a:latin typeface="Arial Narrow"/>
                <a:cs typeface="Arial Narrow"/>
              </a:rPr>
              <a:t>. AC: </a:t>
            </a:r>
            <a:r>
              <a:rPr lang="fr-BE" sz="3200" dirty="0" err="1">
                <a:latin typeface="Arial Narrow"/>
                <a:cs typeface="Arial Narrow"/>
              </a:rPr>
              <a:t>anterior</a:t>
            </a:r>
            <a:r>
              <a:rPr lang="fr-BE" sz="3200" dirty="0">
                <a:latin typeface="Arial Narrow"/>
                <a:cs typeface="Arial Narrow"/>
              </a:rPr>
              <a:t> </a:t>
            </a:r>
            <a:r>
              <a:rPr lang="fr-BE" sz="3200" dirty="0" err="1">
                <a:latin typeface="Arial Narrow"/>
                <a:cs typeface="Arial Narrow"/>
              </a:rPr>
              <a:t>chamber</a:t>
            </a:r>
            <a:r>
              <a:rPr lang="en-US" sz="3200" dirty="0">
                <a:latin typeface="Arial Narrow"/>
                <a:cs typeface="Arial Narrow"/>
              </a:rPr>
              <a:t> (H&amp;E coloration). </a:t>
            </a:r>
            <a:endParaRPr lang="fr-FR" sz="3200" dirty="0">
              <a:latin typeface="Arial Narrow"/>
              <a:cs typeface="Arial Narrow"/>
            </a:endParaRPr>
          </a:p>
        </p:txBody>
      </p:sp>
      <p:pic>
        <p:nvPicPr>
          <p:cNvPr id="32" name="Imag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7265" y="28620418"/>
            <a:ext cx="7600066" cy="5438798"/>
          </a:xfrm>
          <a:prstGeom prst="rect">
            <a:avLst/>
          </a:prstGeom>
        </p:spPr>
      </p:pic>
      <p:sp>
        <p:nvSpPr>
          <p:cNvPr id="45" name="ZoneTexte 44"/>
          <p:cNvSpPr txBox="1"/>
          <p:nvPr/>
        </p:nvSpPr>
        <p:spPr>
          <a:xfrm>
            <a:off x="17920043" y="34247814"/>
            <a:ext cx="11045789" cy="2062103"/>
          </a:xfrm>
          <a:prstGeom prst="rect">
            <a:avLst/>
          </a:prstGeom>
          <a:solidFill>
            <a:srgbClr val="F2F6FC"/>
          </a:solidFill>
          <a:ln>
            <a:solidFill>
              <a:schemeClr val="accent1"/>
            </a:solidFill>
          </a:ln>
        </p:spPr>
        <p:txBody>
          <a:bodyPr wrap="square" rtlCol="0">
            <a:spAutoFit/>
          </a:bodyPr>
          <a:lstStyle/>
          <a:p>
            <a:pPr algn="ctr"/>
            <a:r>
              <a:rPr lang="fr-FR" sz="3200" dirty="0">
                <a:latin typeface="Arial Narrow"/>
                <a:cs typeface="Arial Narrow"/>
              </a:rPr>
              <a:t>Fig. 5. </a:t>
            </a:r>
            <a:r>
              <a:rPr lang="en-US" sz="3200" dirty="0">
                <a:latin typeface="Arial Narrow"/>
                <a:cs typeface="Arial Narrow"/>
              </a:rPr>
              <a:t>Remnants of lens with markedly wrinkled and redundant lens-capsule like membranes and mineralized content (MC) </a:t>
            </a:r>
            <a:r>
              <a:rPr lang="fr-BE" sz="3200" dirty="0">
                <a:latin typeface="Arial Narrow"/>
                <a:cs typeface="Arial Narrow"/>
              </a:rPr>
              <a:t>in the connective tissue </a:t>
            </a:r>
            <a:r>
              <a:rPr lang="fr-BE" sz="3200" dirty="0" err="1">
                <a:latin typeface="Arial Narrow"/>
                <a:cs typeface="Arial Narrow"/>
              </a:rPr>
              <a:t>subtending</a:t>
            </a:r>
            <a:r>
              <a:rPr lang="fr-BE" sz="3200" dirty="0">
                <a:latin typeface="Arial Narrow"/>
                <a:cs typeface="Arial Narrow"/>
              </a:rPr>
              <a:t> the area of the </a:t>
            </a:r>
            <a:r>
              <a:rPr lang="fr-BE" sz="3200" dirty="0" err="1">
                <a:latin typeface="Arial Narrow"/>
                <a:cs typeface="Arial Narrow"/>
              </a:rPr>
              <a:t>choristoma</a:t>
            </a:r>
            <a:r>
              <a:rPr lang="fr-BE" sz="3200" dirty="0">
                <a:latin typeface="Arial Narrow"/>
                <a:cs typeface="Arial Narrow"/>
              </a:rPr>
              <a:t> OD. C: </a:t>
            </a:r>
            <a:r>
              <a:rPr lang="fr-BE" sz="3200" dirty="0" err="1">
                <a:latin typeface="Arial Narrow"/>
                <a:cs typeface="Arial Narrow"/>
              </a:rPr>
              <a:t>cornea</a:t>
            </a:r>
            <a:r>
              <a:rPr lang="fr-BE" sz="3200" dirty="0">
                <a:latin typeface="Arial Narrow"/>
                <a:cs typeface="Arial Narrow"/>
              </a:rPr>
              <a:t>, AC: </a:t>
            </a:r>
            <a:r>
              <a:rPr lang="fr-BE" sz="3200" dirty="0" err="1">
                <a:latin typeface="Arial Narrow"/>
                <a:cs typeface="Arial Narrow"/>
              </a:rPr>
              <a:t>anterior</a:t>
            </a:r>
            <a:r>
              <a:rPr lang="fr-BE" sz="3200" dirty="0">
                <a:latin typeface="Arial Narrow"/>
                <a:cs typeface="Arial Narrow"/>
              </a:rPr>
              <a:t> </a:t>
            </a:r>
            <a:r>
              <a:rPr lang="fr-BE" sz="3200" dirty="0" err="1">
                <a:latin typeface="Arial Narrow"/>
                <a:cs typeface="Arial Narrow"/>
              </a:rPr>
              <a:t>chamber</a:t>
            </a:r>
            <a:r>
              <a:rPr lang="fr-BE" sz="3200" dirty="0">
                <a:latin typeface="Arial Narrow"/>
                <a:cs typeface="Arial Narrow"/>
              </a:rPr>
              <a:t> </a:t>
            </a:r>
            <a:r>
              <a:rPr lang="en-US" sz="3200" dirty="0">
                <a:latin typeface="Arial Narrow"/>
                <a:cs typeface="Arial Narrow"/>
              </a:rPr>
              <a:t>(PAS coloration). </a:t>
            </a:r>
            <a:endParaRPr lang="fr-FR" sz="3200" dirty="0">
              <a:latin typeface="Arial Narrow"/>
              <a:cs typeface="Arial Narrow"/>
            </a:endParaRPr>
          </a:p>
        </p:txBody>
      </p:sp>
      <p:sp>
        <p:nvSpPr>
          <p:cNvPr id="48" name="ZoneTexte 47"/>
          <p:cNvSpPr txBox="1"/>
          <p:nvPr/>
        </p:nvSpPr>
        <p:spPr>
          <a:xfrm>
            <a:off x="13267777" y="26892785"/>
            <a:ext cx="15656510" cy="1077218"/>
          </a:xfrm>
          <a:prstGeom prst="rect">
            <a:avLst/>
          </a:prstGeom>
          <a:solidFill>
            <a:srgbClr val="F2F6FC"/>
          </a:solidFill>
          <a:ln>
            <a:solidFill>
              <a:schemeClr val="accent1"/>
            </a:solidFill>
          </a:ln>
        </p:spPr>
        <p:txBody>
          <a:bodyPr wrap="square" rtlCol="0">
            <a:spAutoFit/>
          </a:bodyPr>
          <a:lstStyle/>
          <a:p>
            <a:pPr algn="ctr"/>
            <a:r>
              <a:rPr lang="fr-FR" sz="3200" dirty="0">
                <a:latin typeface="Arial Narrow"/>
                <a:cs typeface="Arial Narrow"/>
              </a:rPr>
              <a:t>Fig. 3. </a:t>
            </a:r>
            <a:r>
              <a:rPr lang="fr-BE" sz="3200" dirty="0" err="1">
                <a:latin typeface="Arial Narrow"/>
                <a:cs typeface="Arial Narrow"/>
              </a:rPr>
              <a:t>Choristoma</a:t>
            </a:r>
            <a:r>
              <a:rPr lang="fr-BE" sz="3200" dirty="0">
                <a:latin typeface="Arial Narrow"/>
                <a:cs typeface="Arial Narrow"/>
              </a:rPr>
              <a:t> </a:t>
            </a:r>
            <a:r>
              <a:rPr lang="fr-BE" sz="3200" dirty="0" err="1">
                <a:latin typeface="Arial Narrow"/>
                <a:cs typeface="Arial Narrow"/>
              </a:rPr>
              <a:t>with</a:t>
            </a:r>
            <a:r>
              <a:rPr lang="fr-BE" sz="3200" dirty="0">
                <a:latin typeface="Arial Narrow"/>
                <a:cs typeface="Arial Narrow"/>
              </a:rPr>
              <a:t> </a:t>
            </a:r>
            <a:r>
              <a:rPr lang="fr-BE" sz="3200" dirty="0" err="1">
                <a:latin typeface="Arial Narrow"/>
                <a:cs typeface="Arial Narrow"/>
              </a:rPr>
              <a:t>stratified</a:t>
            </a:r>
            <a:r>
              <a:rPr lang="fr-BE" sz="3200" dirty="0">
                <a:latin typeface="Arial Narrow"/>
                <a:cs typeface="Arial Narrow"/>
              </a:rPr>
              <a:t> </a:t>
            </a:r>
            <a:r>
              <a:rPr lang="fr-BE" sz="3200" dirty="0" err="1">
                <a:latin typeface="Arial Narrow"/>
                <a:cs typeface="Arial Narrow"/>
              </a:rPr>
              <a:t>epithelium</a:t>
            </a:r>
            <a:r>
              <a:rPr lang="fr-BE" sz="3200" dirty="0">
                <a:latin typeface="Arial Narrow"/>
                <a:cs typeface="Arial Narrow"/>
              </a:rPr>
              <a:t>, </a:t>
            </a:r>
            <a:r>
              <a:rPr lang="fr-BE" sz="3200" dirty="0" err="1">
                <a:latin typeface="Arial Narrow"/>
                <a:cs typeface="Arial Narrow"/>
              </a:rPr>
              <a:t>fibrovascular</a:t>
            </a:r>
            <a:r>
              <a:rPr lang="fr-BE" sz="3200" dirty="0">
                <a:latin typeface="Arial Narrow"/>
                <a:cs typeface="Arial Narrow"/>
              </a:rPr>
              <a:t> stroma, adipocytes (A) and </a:t>
            </a:r>
            <a:r>
              <a:rPr lang="fr-BE" sz="3200" dirty="0" err="1">
                <a:latin typeface="Arial Narrow"/>
                <a:cs typeface="Arial Narrow"/>
              </a:rPr>
              <a:t>sebaceous</a:t>
            </a:r>
            <a:r>
              <a:rPr lang="fr-BE" sz="3200" dirty="0">
                <a:latin typeface="Arial Narrow"/>
                <a:cs typeface="Arial Narrow"/>
              </a:rPr>
              <a:t> glands (SG). There </a:t>
            </a:r>
            <a:r>
              <a:rPr lang="fr-BE" sz="3200" dirty="0" err="1">
                <a:latin typeface="Arial Narrow"/>
                <a:cs typeface="Arial Narrow"/>
              </a:rPr>
              <a:t>is</a:t>
            </a:r>
            <a:r>
              <a:rPr lang="fr-BE" sz="3200" dirty="0">
                <a:latin typeface="Arial Narrow"/>
                <a:cs typeface="Arial Narrow"/>
              </a:rPr>
              <a:t> </a:t>
            </a:r>
            <a:r>
              <a:rPr lang="fr-BE" sz="3200" dirty="0" err="1">
                <a:latin typeface="Arial Narrow"/>
                <a:cs typeface="Arial Narrow"/>
              </a:rPr>
              <a:t>presence</a:t>
            </a:r>
            <a:r>
              <a:rPr lang="fr-BE" sz="3200" dirty="0">
                <a:latin typeface="Arial Narrow"/>
                <a:cs typeface="Arial Narrow"/>
              </a:rPr>
              <a:t> of cartilage </a:t>
            </a:r>
            <a:r>
              <a:rPr lang="fr-BE" sz="3200" dirty="0" err="1">
                <a:latin typeface="Arial Narrow"/>
                <a:cs typeface="Arial Narrow"/>
              </a:rPr>
              <a:t>deposit</a:t>
            </a:r>
            <a:r>
              <a:rPr lang="fr-BE" sz="3200" dirty="0">
                <a:latin typeface="Arial Narrow"/>
                <a:cs typeface="Arial Narrow"/>
              </a:rPr>
              <a:t> (C) and </a:t>
            </a:r>
            <a:r>
              <a:rPr lang="fr-BE" sz="3200" dirty="0" err="1">
                <a:latin typeface="Arial Narrow"/>
                <a:cs typeface="Arial Narrow"/>
              </a:rPr>
              <a:t>skeletal</a:t>
            </a:r>
            <a:r>
              <a:rPr lang="fr-BE" sz="3200" dirty="0">
                <a:latin typeface="Arial Narrow"/>
                <a:cs typeface="Arial Narrow"/>
              </a:rPr>
              <a:t> muscle (SM) OD </a:t>
            </a:r>
            <a:r>
              <a:rPr lang="en-US" sz="3200" dirty="0">
                <a:latin typeface="Arial Narrow"/>
                <a:cs typeface="Arial Narrow"/>
              </a:rPr>
              <a:t>(H&amp;E coloration). </a:t>
            </a:r>
            <a:endParaRPr lang="fr-FR" sz="3200" dirty="0">
              <a:latin typeface="Arial Narrow"/>
              <a:cs typeface="Arial Narrow"/>
            </a:endParaRPr>
          </a:p>
        </p:txBody>
      </p:sp>
      <p:sp>
        <p:nvSpPr>
          <p:cNvPr id="37" name="Rectangle 36"/>
          <p:cNvSpPr/>
          <p:nvPr/>
        </p:nvSpPr>
        <p:spPr bwMode="auto">
          <a:xfrm>
            <a:off x="13267778" y="20895868"/>
            <a:ext cx="15656511" cy="7255823"/>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684588" rtl="0" eaLnBrk="1" fontAlgn="base" latinLnBrk="0" hangingPunct="1">
              <a:lnSpc>
                <a:spcPct val="100000"/>
              </a:lnSpc>
              <a:spcBef>
                <a:spcPct val="0"/>
              </a:spcBef>
              <a:spcAft>
                <a:spcPct val="0"/>
              </a:spcAft>
              <a:buClrTx/>
              <a:buSzTx/>
              <a:buFontTx/>
              <a:buNone/>
              <a:tabLst/>
            </a:pPr>
            <a:endParaRPr kumimoji="0" lang="fr-FR" sz="7200" b="0" i="0" u="none" strike="noStrike" cap="none" normalizeH="0" baseline="0">
              <a:ln>
                <a:noFill/>
              </a:ln>
              <a:solidFill>
                <a:schemeClr val="tx1"/>
              </a:solidFill>
              <a:effectLst/>
              <a:latin typeface="Arial" charset="0"/>
              <a:ea typeface="ＭＳ Ｐゴシック" charset="0"/>
            </a:endParaRPr>
          </a:p>
        </p:txBody>
      </p:sp>
      <p:sp>
        <p:nvSpPr>
          <p:cNvPr id="39" name="Rectangle 38"/>
          <p:cNvSpPr/>
          <p:nvPr/>
        </p:nvSpPr>
        <p:spPr bwMode="auto">
          <a:xfrm>
            <a:off x="17921180" y="28367428"/>
            <a:ext cx="11050040" cy="8163988"/>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684588" rtl="0" eaLnBrk="1" fontAlgn="base" latinLnBrk="0" hangingPunct="1">
              <a:lnSpc>
                <a:spcPct val="100000"/>
              </a:lnSpc>
              <a:spcBef>
                <a:spcPct val="0"/>
              </a:spcBef>
              <a:spcAft>
                <a:spcPct val="0"/>
              </a:spcAft>
              <a:buClrTx/>
              <a:buSzTx/>
              <a:buFontTx/>
              <a:buNone/>
              <a:tabLst/>
            </a:pPr>
            <a:endParaRPr kumimoji="0" lang="fr-FR" sz="7200" b="0" i="0" u="none" strike="noStrike" cap="none" normalizeH="0" baseline="0">
              <a:ln>
                <a:noFill/>
              </a:ln>
              <a:solidFill>
                <a:schemeClr val="tx1"/>
              </a:solidFill>
              <a:effectLst/>
              <a:latin typeface="Arial" charset="0"/>
              <a:ea typeface="ＭＳ Ｐゴシック" charset="0"/>
            </a:endParaRPr>
          </a:p>
        </p:txBody>
      </p:sp>
      <p:grpSp>
        <p:nvGrpSpPr>
          <p:cNvPr id="15" name="Groupe 14"/>
          <p:cNvGrpSpPr/>
          <p:nvPr/>
        </p:nvGrpSpPr>
        <p:grpSpPr>
          <a:xfrm>
            <a:off x="2034531" y="21129620"/>
            <a:ext cx="10321373" cy="4667130"/>
            <a:chOff x="1720874" y="24653682"/>
            <a:chExt cx="10321373" cy="4667130"/>
          </a:xfrm>
        </p:grpSpPr>
        <p:pic>
          <p:nvPicPr>
            <p:cNvPr id="8" name="Image 7"/>
            <p:cNvPicPr>
              <a:picLocks noChangeAspect="1"/>
            </p:cNvPicPr>
            <p:nvPr/>
          </p:nvPicPr>
          <p:blipFill>
            <a:blip r:embed="rId6"/>
            <a:stretch>
              <a:fillRect/>
            </a:stretch>
          </p:blipFill>
          <p:spPr>
            <a:xfrm>
              <a:off x="1720874" y="24653682"/>
              <a:ext cx="4728702" cy="4667130"/>
            </a:xfrm>
            <a:prstGeom prst="rect">
              <a:avLst/>
            </a:prstGeom>
          </p:spPr>
        </p:pic>
        <p:pic>
          <p:nvPicPr>
            <p:cNvPr id="9" name="Image 8"/>
            <p:cNvPicPr>
              <a:picLocks noChangeAspect="1"/>
            </p:cNvPicPr>
            <p:nvPr/>
          </p:nvPicPr>
          <p:blipFill>
            <a:blip r:embed="rId7"/>
            <a:stretch>
              <a:fillRect/>
            </a:stretch>
          </p:blipFill>
          <p:spPr>
            <a:xfrm>
              <a:off x="6968472" y="24659960"/>
              <a:ext cx="5073775" cy="4654574"/>
            </a:xfrm>
            <a:prstGeom prst="rect">
              <a:avLst/>
            </a:prstGeom>
          </p:spPr>
        </p:pic>
        <p:sp>
          <p:nvSpPr>
            <p:cNvPr id="40" name="ZoneTexte 39"/>
            <p:cNvSpPr txBox="1"/>
            <p:nvPr/>
          </p:nvSpPr>
          <p:spPr>
            <a:xfrm>
              <a:off x="1720874" y="28745376"/>
              <a:ext cx="2856501" cy="553998"/>
            </a:xfrm>
            <a:prstGeom prst="rect">
              <a:avLst/>
            </a:prstGeom>
            <a:noFill/>
          </p:spPr>
          <p:txBody>
            <a:bodyPr wrap="square" rtlCol="0">
              <a:spAutoFit/>
            </a:bodyPr>
            <a:lstStyle/>
            <a:p>
              <a:r>
                <a:rPr lang="fr-BE" sz="3000" b="1" dirty="0">
                  <a:solidFill>
                    <a:schemeClr val="bg1"/>
                  </a:solidFill>
                  <a:latin typeface="Arial Narrow" panose="020B0606020202030204" pitchFamily="34" charset="0"/>
                </a:rPr>
                <a:t>OD</a:t>
              </a:r>
            </a:p>
          </p:txBody>
        </p:sp>
        <p:sp>
          <p:nvSpPr>
            <p:cNvPr id="41" name="ZoneTexte 40"/>
            <p:cNvSpPr txBox="1"/>
            <p:nvPr/>
          </p:nvSpPr>
          <p:spPr>
            <a:xfrm>
              <a:off x="7003083" y="28760536"/>
              <a:ext cx="2856501" cy="553998"/>
            </a:xfrm>
            <a:prstGeom prst="rect">
              <a:avLst/>
            </a:prstGeom>
            <a:noFill/>
          </p:spPr>
          <p:txBody>
            <a:bodyPr wrap="square" rtlCol="0">
              <a:spAutoFit/>
            </a:bodyPr>
            <a:lstStyle/>
            <a:p>
              <a:r>
                <a:rPr lang="fr-BE" sz="3000" b="1" dirty="0">
                  <a:solidFill>
                    <a:schemeClr val="bg1"/>
                  </a:solidFill>
                  <a:latin typeface="Arial Narrow" panose="020B0606020202030204" pitchFamily="34" charset="0"/>
                </a:rPr>
                <a:t>OS</a:t>
              </a:r>
            </a:p>
          </p:txBody>
        </p:sp>
      </p:grpSp>
      <p:grpSp>
        <p:nvGrpSpPr>
          <p:cNvPr id="16" name="Groupe 15"/>
          <p:cNvGrpSpPr/>
          <p:nvPr/>
        </p:nvGrpSpPr>
        <p:grpSpPr>
          <a:xfrm>
            <a:off x="13483803" y="21317562"/>
            <a:ext cx="15265696" cy="5229534"/>
            <a:chOff x="13207056" y="24717937"/>
            <a:chExt cx="15265696" cy="5229534"/>
          </a:xfrm>
        </p:grpSpPr>
        <p:pic>
          <p:nvPicPr>
            <p:cNvPr id="24" name="Imag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07056" y="24717937"/>
              <a:ext cx="7254760" cy="5191688"/>
            </a:xfrm>
            <a:prstGeom prst="rect">
              <a:avLst/>
            </a:prstGeom>
          </p:spPr>
        </p:pic>
        <p:pic>
          <p:nvPicPr>
            <p:cNvPr id="33" name="Image 32"/>
            <p:cNvPicPr>
              <a:picLocks noChangeAspect="1"/>
            </p:cNvPicPr>
            <p:nvPr/>
          </p:nvPicPr>
          <p:blipFill rotWithShape="1">
            <a:blip r:embed="rId9">
              <a:extLst>
                <a:ext uri="{28A0092B-C50C-407E-A947-70E740481C1C}">
                  <a14:useLocalDpi xmlns:a14="http://schemas.microsoft.com/office/drawing/2010/main" val="0"/>
                </a:ext>
              </a:extLst>
            </a:blip>
            <a:srcRect t="9548"/>
            <a:stretch/>
          </p:blipFill>
          <p:spPr>
            <a:xfrm>
              <a:off x="20677841" y="24726734"/>
              <a:ext cx="7794911" cy="5220737"/>
            </a:xfrm>
            <a:prstGeom prst="rect">
              <a:avLst/>
            </a:prstGeom>
          </p:spPr>
        </p:pic>
        <p:sp>
          <p:nvSpPr>
            <p:cNvPr id="42" name="ZoneTexte 41"/>
            <p:cNvSpPr txBox="1"/>
            <p:nvPr/>
          </p:nvSpPr>
          <p:spPr>
            <a:xfrm>
              <a:off x="20712106" y="29336550"/>
              <a:ext cx="2856501" cy="553998"/>
            </a:xfrm>
            <a:prstGeom prst="rect">
              <a:avLst/>
            </a:prstGeom>
            <a:noFill/>
          </p:spPr>
          <p:txBody>
            <a:bodyPr wrap="square" rtlCol="0">
              <a:spAutoFit/>
            </a:bodyPr>
            <a:lstStyle/>
            <a:p>
              <a:r>
                <a:rPr lang="fr-BE" sz="3000" b="1" dirty="0">
                  <a:latin typeface="Arial Narrow" panose="020B0606020202030204" pitchFamily="34" charset="0"/>
                </a:rPr>
                <a:t>OS</a:t>
              </a:r>
            </a:p>
          </p:txBody>
        </p:sp>
        <p:sp>
          <p:nvSpPr>
            <p:cNvPr id="43" name="ZoneTexte 42"/>
            <p:cNvSpPr txBox="1"/>
            <p:nvPr/>
          </p:nvSpPr>
          <p:spPr>
            <a:xfrm>
              <a:off x="13207056" y="29345863"/>
              <a:ext cx="2856501" cy="553998"/>
            </a:xfrm>
            <a:prstGeom prst="rect">
              <a:avLst/>
            </a:prstGeom>
            <a:noFill/>
          </p:spPr>
          <p:txBody>
            <a:bodyPr wrap="square" rtlCol="0">
              <a:spAutoFit/>
            </a:bodyPr>
            <a:lstStyle/>
            <a:p>
              <a:r>
                <a:rPr lang="fr-BE" sz="3000" b="1" dirty="0">
                  <a:latin typeface="Arial Narrow" panose="020B0606020202030204" pitchFamily="34" charset="0"/>
                </a:rPr>
                <a:t>OD</a:t>
              </a:r>
            </a:p>
          </p:txBody>
        </p:sp>
      </p:grpSp>
      <p:grpSp>
        <p:nvGrpSpPr>
          <p:cNvPr id="3" name="Groupe 2"/>
          <p:cNvGrpSpPr/>
          <p:nvPr/>
        </p:nvGrpSpPr>
        <p:grpSpPr>
          <a:xfrm>
            <a:off x="18808813" y="11282084"/>
            <a:ext cx="9648854" cy="7773162"/>
            <a:chOff x="18841580" y="14085990"/>
            <a:chExt cx="9648854" cy="7773162"/>
          </a:xfrm>
        </p:grpSpPr>
        <p:pic>
          <p:nvPicPr>
            <p:cNvPr id="5" name="Image 4"/>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15724" t="1802" r="6973" b="7674"/>
            <a:stretch/>
          </p:blipFill>
          <p:spPr>
            <a:xfrm>
              <a:off x="18853099" y="14098355"/>
              <a:ext cx="4692149" cy="3649449"/>
            </a:xfrm>
            <a:prstGeom prst="rect">
              <a:avLst/>
            </a:prstGeom>
          </p:spPr>
        </p:pic>
        <p:pic>
          <p:nvPicPr>
            <p:cNvPr id="7" name="Image 6"/>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rcRect l="38799" t="27430" r="24054" b="29373"/>
            <a:stretch/>
          </p:blipFill>
          <p:spPr>
            <a:xfrm>
              <a:off x="18841580" y="17744115"/>
              <a:ext cx="4692149" cy="4092195"/>
            </a:xfrm>
            <a:prstGeom prst="rect">
              <a:avLst/>
            </a:prstGeom>
          </p:spPr>
        </p:pic>
        <p:pic>
          <p:nvPicPr>
            <p:cNvPr id="11" name="Image 10"/>
            <p:cNvPicPr>
              <a:picLocks noChangeAspect="1"/>
            </p:cNvPicPr>
            <p:nvPr/>
          </p:nvPicPr>
          <p:blipFill rotWithShape="1">
            <a:blip r:embed="rId14">
              <a:extLst>
                <a:ext uri="{BEBA8EAE-BF5A-486C-A8C5-ECC9F3942E4B}">
                  <a14:imgProps xmlns:a14="http://schemas.microsoft.com/office/drawing/2010/main">
                    <a14:imgLayer r:embed="rId15">
                      <a14:imgEffect>
                        <a14:brightnessContrast bright="40000" contrast="-20000"/>
                      </a14:imgEffect>
                    </a14:imgLayer>
                  </a14:imgProps>
                </a:ext>
                <a:ext uri="{28A0092B-C50C-407E-A947-70E740481C1C}">
                  <a14:useLocalDpi xmlns:a14="http://schemas.microsoft.com/office/drawing/2010/main" val="0"/>
                </a:ext>
              </a:extLst>
            </a:blip>
            <a:srcRect l="7428" t="1888" r="31021" b="24857"/>
            <a:stretch/>
          </p:blipFill>
          <p:spPr>
            <a:xfrm>
              <a:off x="23878121" y="14085990"/>
              <a:ext cx="4612313" cy="3645940"/>
            </a:xfrm>
            <a:prstGeom prst="rect">
              <a:avLst/>
            </a:prstGeom>
          </p:spPr>
        </p:pic>
        <p:pic>
          <p:nvPicPr>
            <p:cNvPr id="19" name="Image 18"/>
            <p:cNvPicPr>
              <a:picLocks noChangeAspect="1"/>
            </p:cNvPicPr>
            <p:nvPr/>
          </p:nvPicPr>
          <p:blipFill rotWithShape="1">
            <a:blip r:embed="rId16">
              <a:extLst>
                <a:ext uri="{BEBA8EAE-BF5A-486C-A8C5-ECC9F3942E4B}">
                  <a14:imgProps xmlns:a14="http://schemas.microsoft.com/office/drawing/2010/main">
                    <a14:imgLayer r:embed="rId17">
                      <a14:imgEffect>
                        <a14:brightnessContrast bright="40000"/>
                      </a14:imgEffect>
                    </a14:imgLayer>
                  </a14:imgProps>
                </a:ext>
                <a:ext uri="{28A0092B-C50C-407E-A947-70E740481C1C}">
                  <a14:useLocalDpi xmlns:a14="http://schemas.microsoft.com/office/drawing/2010/main" val="0"/>
                </a:ext>
              </a:extLst>
            </a:blip>
            <a:srcRect l="26691" t="39807" r="25430" b="28278"/>
            <a:stretch/>
          </p:blipFill>
          <p:spPr>
            <a:xfrm rot="10800000">
              <a:off x="23878122" y="17734868"/>
              <a:ext cx="4612312" cy="4099411"/>
            </a:xfrm>
            <a:prstGeom prst="rect">
              <a:avLst/>
            </a:prstGeom>
          </p:spPr>
        </p:pic>
        <p:sp>
          <p:nvSpPr>
            <p:cNvPr id="44" name="ZoneTexte 43"/>
            <p:cNvSpPr txBox="1"/>
            <p:nvPr/>
          </p:nvSpPr>
          <p:spPr>
            <a:xfrm>
              <a:off x="18874779" y="21305154"/>
              <a:ext cx="2856501" cy="553998"/>
            </a:xfrm>
            <a:prstGeom prst="rect">
              <a:avLst/>
            </a:prstGeom>
            <a:noFill/>
          </p:spPr>
          <p:txBody>
            <a:bodyPr wrap="square" rtlCol="0">
              <a:spAutoFit/>
            </a:bodyPr>
            <a:lstStyle/>
            <a:p>
              <a:r>
                <a:rPr lang="fr-BE" sz="3000" b="1" dirty="0">
                  <a:latin typeface="Arial Narrow" panose="020B0606020202030204" pitchFamily="34" charset="0"/>
                </a:rPr>
                <a:t>OD</a:t>
              </a:r>
            </a:p>
          </p:txBody>
        </p:sp>
        <p:sp>
          <p:nvSpPr>
            <p:cNvPr id="46" name="ZoneTexte 45"/>
            <p:cNvSpPr txBox="1"/>
            <p:nvPr/>
          </p:nvSpPr>
          <p:spPr>
            <a:xfrm>
              <a:off x="23866603" y="21277344"/>
              <a:ext cx="2856501" cy="553998"/>
            </a:xfrm>
            <a:prstGeom prst="rect">
              <a:avLst/>
            </a:prstGeom>
            <a:noFill/>
          </p:spPr>
          <p:txBody>
            <a:bodyPr wrap="square" rtlCol="0">
              <a:spAutoFit/>
            </a:bodyPr>
            <a:lstStyle/>
            <a:p>
              <a:r>
                <a:rPr lang="fr-BE" sz="3000" b="1" dirty="0">
                  <a:latin typeface="Arial Narrow" panose="020B0606020202030204" pitchFamily="34" charset="0"/>
                </a:rPr>
                <a:t>OS</a:t>
              </a:r>
            </a:p>
          </p:txBody>
        </p:sp>
      </p:grpSp>
      <p:grpSp>
        <p:nvGrpSpPr>
          <p:cNvPr id="18" name="Groupe 17"/>
          <p:cNvGrpSpPr/>
          <p:nvPr/>
        </p:nvGrpSpPr>
        <p:grpSpPr>
          <a:xfrm>
            <a:off x="1667386" y="28582306"/>
            <a:ext cx="15659698" cy="5495364"/>
            <a:chOff x="1651929" y="32284423"/>
            <a:chExt cx="15659698" cy="5495364"/>
          </a:xfrm>
        </p:grpSpPr>
        <p:pic>
          <p:nvPicPr>
            <p:cNvPr id="23" name="Imag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32516" y="32284423"/>
              <a:ext cx="7679111" cy="5495364"/>
            </a:xfrm>
            <a:prstGeom prst="rect">
              <a:avLst/>
            </a:prstGeom>
          </p:spPr>
        </p:pic>
        <p:pic>
          <p:nvPicPr>
            <p:cNvPr id="31" name="Image 3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51929" y="32284423"/>
              <a:ext cx="7679112" cy="5495364"/>
            </a:xfrm>
            <a:prstGeom prst="rect">
              <a:avLst/>
            </a:prstGeom>
          </p:spPr>
        </p:pic>
        <p:sp>
          <p:nvSpPr>
            <p:cNvPr id="47" name="ZoneTexte 46"/>
            <p:cNvSpPr txBox="1"/>
            <p:nvPr/>
          </p:nvSpPr>
          <p:spPr>
            <a:xfrm>
              <a:off x="1729693" y="37207334"/>
              <a:ext cx="2856501" cy="553998"/>
            </a:xfrm>
            <a:prstGeom prst="rect">
              <a:avLst/>
            </a:prstGeom>
            <a:noFill/>
          </p:spPr>
          <p:txBody>
            <a:bodyPr wrap="square" rtlCol="0">
              <a:spAutoFit/>
            </a:bodyPr>
            <a:lstStyle/>
            <a:p>
              <a:r>
                <a:rPr lang="fr-BE" sz="3000" b="1" dirty="0">
                  <a:latin typeface="Arial Narrow" panose="020B0606020202030204" pitchFamily="34" charset="0"/>
                </a:rPr>
                <a:t>OD</a:t>
              </a:r>
            </a:p>
          </p:txBody>
        </p:sp>
        <p:sp>
          <p:nvSpPr>
            <p:cNvPr id="49" name="ZoneTexte 48"/>
            <p:cNvSpPr txBox="1"/>
            <p:nvPr/>
          </p:nvSpPr>
          <p:spPr>
            <a:xfrm>
              <a:off x="9648548" y="37207334"/>
              <a:ext cx="2856501" cy="553998"/>
            </a:xfrm>
            <a:prstGeom prst="rect">
              <a:avLst/>
            </a:prstGeom>
            <a:noFill/>
          </p:spPr>
          <p:txBody>
            <a:bodyPr wrap="square" rtlCol="0">
              <a:spAutoFit/>
            </a:bodyPr>
            <a:lstStyle/>
            <a:p>
              <a:r>
                <a:rPr lang="fr-BE" sz="3000" b="1" dirty="0">
                  <a:latin typeface="Arial Narrow" panose="020B0606020202030204" pitchFamily="34" charset="0"/>
                </a:rPr>
                <a:t>OS</a:t>
              </a:r>
            </a:p>
          </p:txBody>
        </p:sp>
      </p:grpSp>
      <p:sp>
        <p:nvSpPr>
          <p:cNvPr id="50" name="ZoneTexte 9"/>
          <p:cNvSpPr txBox="1">
            <a:spLocks noChangeArrowheads="1"/>
          </p:cNvSpPr>
          <p:nvPr/>
        </p:nvSpPr>
        <p:spPr bwMode="auto">
          <a:xfrm>
            <a:off x="1309892" y="40630398"/>
            <a:ext cx="27579062" cy="1172983"/>
          </a:xfrm>
          <a:prstGeom prst="rect">
            <a:avLst/>
          </a:prstGeom>
          <a:solidFill>
            <a:srgbClr val="F2F6FC"/>
          </a:solidFill>
          <a:ln w="9525">
            <a:solidFill>
              <a:schemeClr val="accent1"/>
            </a:solidFill>
            <a:miter lim="800000"/>
            <a:headEnd/>
            <a:tailEnd/>
          </a:ln>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just" eaLnBrk="1" hangingPunct="1"/>
            <a:r>
              <a:rPr lang="fr-FR" sz="2200" dirty="0" err="1">
                <a:latin typeface="Arial Narrow"/>
                <a:cs typeface="Arial Narrow"/>
              </a:rPr>
              <a:t>References</a:t>
            </a:r>
            <a:r>
              <a:rPr lang="fr-FR" sz="2200" dirty="0">
                <a:latin typeface="Arial Narrow"/>
                <a:cs typeface="Arial Narrow"/>
              </a:rPr>
              <a:t>: </a:t>
            </a:r>
          </a:p>
          <a:p>
            <a:pPr algn="just" eaLnBrk="1" hangingPunct="1"/>
            <a:r>
              <a:rPr lang="fr-FR" sz="2200" dirty="0">
                <a:latin typeface="Arial Narrow"/>
                <a:cs typeface="Arial Narrow"/>
              </a:rPr>
              <a:t>1. Joyce JR, Martin JE, </a:t>
            </a:r>
            <a:r>
              <a:rPr lang="fr-FR" sz="2200" dirty="0" err="1">
                <a:latin typeface="Arial Narrow"/>
                <a:cs typeface="Arial Narrow"/>
              </a:rPr>
              <a:t>Storts</a:t>
            </a:r>
            <a:r>
              <a:rPr lang="fr-FR" sz="2200" dirty="0">
                <a:latin typeface="Arial Narrow"/>
                <a:cs typeface="Arial Narrow"/>
              </a:rPr>
              <a:t> RW, </a:t>
            </a:r>
            <a:r>
              <a:rPr lang="fr-FR" sz="2200" dirty="0" err="1">
                <a:latin typeface="Arial Narrow"/>
                <a:cs typeface="Arial Narrow"/>
              </a:rPr>
              <a:t>Skow</a:t>
            </a:r>
            <a:r>
              <a:rPr lang="fr-FR" sz="2200" dirty="0">
                <a:latin typeface="Arial Narrow"/>
                <a:cs typeface="Arial Narrow"/>
              </a:rPr>
              <a:t> L. 1990. </a:t>
            </a:r>
            <a:r>
              <a:rPr lang="fr-FR" sz="2200" dirty="0" err="1">
                <a:latin typeface="Arial Narrow"/>
                <a:cs typeface="Arial Narrow"/>
              </a:rPr>
              <a:t>Iridial</a:t>
            </a:r>
            <a:r>
              <a:rPr lang="fr-FR" sz="2200" dirty="0">
                <a:latin typeface="Arial Narrow"/>
                <a:cs typeface="Arial Narrow"/>
              </a:rPr>
              <a:t> </a:t>
            </a:r>
            <a:r>
              <a:rPr lang="fr-FR" sz="2200" dirty="0" err="1">
                <a:latin typeface="Arial Narrow"/>
                <a:cs typeface="Arial Narrow"/>
              </a:rPr>
              <a:t>hypoplasia</a:t>
            </a:r>
            <a:r>
              <a:rPr lang="fr-FR" sz="2200" dirty="0">
                <a:latin typeface="Arial Narrow"/>
                <a:cs typeface="Arial Narrow"/>
              </a:rPr>
              <a:t> (</a:t>
            </a:r>
            <a:r>
              <a:rPr lang="fr-FR" sz="2200" dirty="0" err="1">
                <a:latin typeface="Arial Narrow"/>
                <a:cs typeface="Arial Narrow"/>
              </a:rPr>
              <a:t>aniridia</a:t>
            </a:r>
            <a:r>
              <a:rPr lang="fr-FR" sz="2200" dirty="0">
                <a:latin typeface="Arial Narrow"/>
                <a:cs typeface="Arial Narrow"/>
              </a:rPr>
              <a:t>) </a:t>
            </a:r>
            <a:r>
              <a:rPr lang="fr-FR" sz="2200" dirty="0" err="1">
                <a:latin typeface="Arial Narrow"/>
                <a:cs typeface="Arial Narrow"/>
              </a:rPr>
              <a:t>accompanied</a:t>
            </a:r>
            <a:r>
              <a:rPr lang="fr-FR" sz="2200" dirty="0">
                <a:latin typeface="Arial Narrow"/>
                <a:cs typeface="Arial Narrow"/>
              </a:rPr>
              <a:t> by </a:t>
            </a:r>
            <a:r>
              <a:rPr lang="fr-FR" sz="2200" dirty="0" err="1">
                <a:latin typeface="Arial Narrow"/>
                <a:cs typeface="Arial Narrow"/>
              </a:rPr>
              <a:t>limbic</a:t>
            </a:r>
            <a:r>
              <a:rPr lang="fr-FR" sz="2200" dirty="0">
                <a:latin typeface="Arial Narrow"/>
                <a:cs typeface="Arial Narrow"/>
              </a:rPr>
              <a:t> </a:t>
            </a:r>
            <a:r>
              <a:rPr lang="fr-FR" sz="2200" dirty="0" err="1">
                <a:latin typeface="Arial Narrow"/>
                <a:cs typeface="Arial Narrow"/>
              </a:rPr>
              <a:t>dermoids</a:t>
            </a:r>
            <a:r>
              <a:rPr lang="fr-FR" sz="2200" dirty="0">
                <a:latin typeface="Arial Narrow"/>
                <a:cs typeface="Arial Narrow"/>
              </a:rPr>
              <a:t> and </a:t>
            </a:r>
            <a:r>
              <a:rPr lang="fr-FR" sz="2200" dirty="0" err="1">
                <a:latin typeface="Arial Narrow"/>
                <a:cs typeface="Arial Narrow"/>
              </a:rPr>
              <a:t>cataracts</a:t>
            </a:r>
            <a:r>
              <a:rPr lang="fr-FR" sz="2200" dirty="0">
                <a:latin typeface="Arial Narrow"/>
                <a:cs typeface="Arial Narrow"/>
              </a:rPr>
              <a:t> in a group of </a:t>
            </a:r>
            <a:r>
              <a:rPr lang="fr-FR" sz="2200" dirty="0" err="1">
                <a:latin typeface="Arial Narrow"/>
                <a:cs typeface="Arial Narrow"/>
              </a:rPr>
              <a:t>related</a:t>
            </a:r>
            <a:r>
              <a:rPr lang="fr-FR" sz="2200" dirty="0">
                <a:latin typeface="Arial Narrow"/>
                <a:cs typeface="Arial Narrow"/>
              </a:rPr>
              <a:t> </a:t>
            </a:r>
            <a:r>
              <a:rPr lang="fr-FR" sz="2200" dirty="0" err="1">
                <a:latin typeface="Arial Narrow"/>
                <a:cs typeface="Arial Narrow"/>
              </a:rPr>
              <a:t>quarterhorses</a:t>
            </a:r>
            <a:r>
              <a:rPr lang="fr-FR" sz="2200" dirty="0">
                <a:latin typeface="Arial Narrow"/>
                <a:cs typeface="Arial Narrow"/>
              </a:rPr>
              <a:t>. Equine </a:t>
            </a:r>
            <a:r>
              <a:rPr lang="fr-FR" sz="2200" dirty="0" err="1">
                <a:latin typeface="Arial Narrow"/>
                <a:cs typeface="Arial Narrow"/>
              </a:rPr>
              <a:t>Vet</a:t>
            </a:r>
            <a:r>
              <a:rPr lang="fr-FR" sz="2200" dirty="0">
                <a:latin typeface="Arial Narrow"/>
                <a:cs typeface="Arial Narrow"/>
              </a:rPr>
              <a:t> J Suppl. 10, 26-8. </a:t>
            </a:r>
          </a:p>
          <a:p>
            <a:pPr algn="just" eaLnBrk="1" hangingPunct="1"/>
            <a:r>
              <a:rPr lang="fr-FR" sz="2200" dirty="0">
                <a:latin typeface="Arial Narrow"/>
                <a:cs typeface="Arial Narrow"/>
              </a:rPr>
              <a:t>2. Baumgartner WA, </a:t>
            </a:r>
            <a:r>
              <a:rPr lang="fr-FR" sz="2200" dirty="0" err="1">
                <a:latin typeface="Arial Narrow"/>
                <a:cs typeface="Arial Narrow"/>
              </a:rPr>
              <a:t>Storey</a:t>
            </a:r>
            <a:r>
              <a:rPr lang="fr-FR" sz="2200" dirty="0">
                <a:latin typeface="Arial Narrow"/>
                <a:cs typeface="Arial Narrow"/>
              </a:rPr>
              <a:t> ES, </a:t>
            </a:r>
            <a:r>
              <a:rPr lang="fr-FR" sz="2200" dirty="0" err="1">
                <a:latin typeface="Arial Narrow"/>
                <a:cs typeface="Arial Narrow"/>
              </a:rPr>
              <a:t>Paulsen</a:t>
            </a:r>
            <a:r>
              <a:rPr lang="fr-FR" sz="2200" dirty="0">
                <a:latin typeface="Arial Narrow"/>
                <a:cs typeface="Arial Narrow"/>
              </a:rPr>
              <a:t> DB. 2009. </a:t>
            </a:r>
            <a:r>
              <a:rPr lang="fr-FR" sz="2200" dirty="0" err="1">
                <a:latin typeface="Arial Narrow"/>
                <a:cs typeface="Arial Narrow"/>
              </a:rPr>
              <a:t>Bilateral</a:t>
            </a:r>
            <a:r>
              <a:rPr lang="fr-FR" sz="2200" dirty="0">
                <a:latin typeface="Arial Narrow"/>
                <a:cs typeface="Arial Narrow"/>
              </a:rPr>
              <a:t> </a:t>
            </a:r>
            <a:r>
              <a:rPr lang="fr-FR" sz="2200" dirty="0" err="1">
                <a:latin typeface="Arial Narrow"/>
                <a:cs typeface="Arial Narrow"/>
              </a:rPr>
              <a:t>intraocular</a:t>
            </a:r>
            <a:r>
              <a:rPr lang="fr-FR" sz="2200" dirty="0">
                <a:latin typeface="Arial Narrow"/>
                <a:cs typeface="Arial Narrow"/>
              </a:rPr>
              <a:t> </a:t>
            </a:r>
            <a:r>
              <a:rPr lang="fr-FR" sz="2200" dirty="0" err="1">
                <a:latin typeface="Arial Narrow"/>
                <a:cs typeface="Arial Narrow"/>
              </a:rPr>
              <a:t>glandular</a:t>
            </a:r>
            <a:r>
              <a:rPr lang="fr-FR" sz="2200" dirty="0">
                <a:latin typeface="Arial Narrow"/>
                <a:cs typeface="Arial Narrow"/>
              </a:rPr>
              <a:t> </a:t>
            </a:r>
            <a:r>
              <a:rPr lang="fr-FR" sz="2200" dirty="0" err="1">
                <a:latin typeface="Arial Narrow"/>
                <a:cs typeface="Arial Narrow"/>
              </a:rPr>
              <a:t>choristomas</a:t>
            </a:r>
            <a:r>
              <a:rPr lang="fr-FR" sz="2200" dirty="0">
                <a:latin typeface="Arial Narrow"/>
                <a:cs typeface="Arial Narrow"/>
              </a:rPr>
              <a:t> in a </a:t>
            </a:r>
            <a:r>
              <a:rPr lang="fr-FR" sz="2200" dirty="0" err="1">
                <a:latin typeface="Arial Narrow"/>
                <a:cs typeface="Arial Narrow"/>
              </a:rPr>
              <a:t>Thoroughbred</a:t>
            </a:r>
            <a:r>
              <a:rPr lang="fr-FR" sz="2200" dirty="0">
                <a:latin typeface="Arial Narrow"/>
                <a:cs typeface="Arial Narrow"/>
              </a:rPr>
              <a:t> </a:t>
            </a:r>
            <a:r>
              <a:rPr lang="fr-FR" sz="2200" dirty="0" err="1">
                <a:latin typeface="Arial Narrow"/>
                <a:cs typeface="Arial Narrow"/>
              </a:rPr>
              <a:t>foal</a:t>
            </a:r>
            <a:r>
              <a:rPr lang="fr-FR" sz="2200" dirty="0">
                <a:latin typeface="Arial Narrow"/>
                <a:cs typeface="Arial Narrow"/>
              </a:rPr>
              <a:t>. </a:t>
            </a:r>
            <a:r>
              <a:rPr lang="fr-FR" sz="2200" dirty="0" err="1">
                <a:latin typeface="Arial Narrow"/>
                <a:cs typeface="Arial Narrow"/>
              </a:rPr>
              <a:t>Vet</a:t>
            </a:r>
            <a:r>
              <a:rPr lang="fr-FR" sz="2200" dirty="0">
                <a:latin typeface="Arial Narrow"/>
                <a:cs typeface="Arial Narrow"/>
              </a:rPr>
              <a:t> </a:t>
            </a:r>
            <a:r>
              <a:rPr lang="fr-FR" sz="2200" dirty="0" err="1">
                <a:latin typeface="Arial Narrow"/>
                <a:cs typeface="Arial Narrow"/>
              </a:rPr>
              <a:t>Ophthalmol</a:t>
            </a:r>
            <a:r>
              <a:rPr lang="fr-FR" sz="2200" dirty="0">
                <a:latin typeface="Arial Narrow"/>
                <a:cs typeface="Arial Narrow"/>
              </a:rPr>
              <a:t>. 12, 106-14. </a:t>
            </a:r>
          </a:p>
          <a:p>
            <a:pPr algn="just" eaLnBrk="1" hangingPunct="1"/>
            <a:endParaRPr lang="fr-FR" sz="2200" dirty="0">
              <a:latin typeface="Arial Narrow"/>
              <a:cs typeface="Arial Narrow"/>
            </a:endParaRPr>
          </a:p>
        </p:txBody>
      </p:sp>
      <p:sp>
        <p:nvSpPr>
          <p:cNvPr id="51" name="Text Box 25"/>
          <p:cNvSpPr txBox="1">
            <a:spLocks noChangeArrowheads="1"/>
          </p:cNvSpPr>
          <p:nvPr/>
        </p:nvSpPr>
        <p:spPr bwMode="auto">
          <a:xfrm>
            <a:off x="1309892" y="36741966"/>
            <a:ext cx="27579064" cy="2556690"/>
          </a:xfrm>
          <a:prstGeom prst="rect">
            <a:avLst/>
          </a:prstGeom>
          <a:solidFill>
            <a:srgbClr val="F2F6FC"/>
          </a:solidFill>
          <a:ln w="9525">
            <a:solidFill>
              <a:schemeClr val="accent1"/>
            </a:solidFill>
            <a:miter lim="800000"/>
            <a:headEnd/>
            <a:tailEnd/>
          </a:ln>
        </p:spPr>
        <p:txBody>
          <a:bodyPr lIns="183763" tIns="91881" rIns="183763" bIns="91881"/>
          <a:lstStyle>
            <a:lvl1pPr defTabSz="3898900" eaLnBrk="0" hangingPunct="0">
              <a:defRPr sz="7200">
                <a:solidFill>
                  <a:schemeClr val="tx1"/>
                </a:solidFill>
                <a:latin typeface="Arial" charset="0"/>
                <a:ea typeface="ＭＳ Ｐゴシック" charset="0"/>
                <a:cs typeface="ＭＳ Ｐゴシック" charset="0"/>
              </a:defRPr>
            </a:lvl1pPr>
            <a:lvl2pPr marL="742950" indent="-285750" defTabSz="3898900" eaLnBrk="0" hangingPunct="0">
              <a:defRPr sz="7200">
                <a:solidFill>
                  <a:schemeClr val="tx1"/>
                </a:solidFill>
                <a:latin typeface="Arial" charset="0"/>
                <a:ea typeface="ＭＳ Ｐゴシック" charset="0"/>
              </a:defRPr>
            </a:lvl2pPr>
            <a:lvl3pPr marL="1143000" indent="-228600" defTabSz="3898900" eaLnBrk="0" hangingPunct="0">
              <a:defRPr sz="7200">
                <a:solidFill>
                  <a:schemeClr val="tx1"/>
                </a:solidFill>
                <a:latin typeface="Arial" charset="0"/>
                <a:ea typeface="ＭＳ Ｐゴシック" charset="0"/>
              </a:defRPr>
            </a:lvl3pPr>
            <a:lvl4pPr marL="1600200" indent="-228600" defTabSz="3898900" eaLnBrk="0" hangingPunct="0">
              <a:defRPr sz="7200">
                <a:solidFill>
                  <a:schemeClr val="tx1"/>
                </a:solidFill>
                <a:latin typeface="Arial" charset="0"/>
                <a:ea typeface="ＭＳ Ｐゴシック" charset="0"/>
              </a:defRPr>
            </a:lvl4pPr>
            <a:lvl5pPr marL="2057400" indent="-228600" defTabSz="3898900" eaLnBrk="0" hangingPunct="0">
              <a:defRPr sz="7200">
                <a:solidFill>
                  <a:schemeClr val="tx1"/>
                </a:solidFill>
                <a:latin typeface="Arial" charset="0"/>
                <a:ea typeface="ＭＳ Ｐゴシック" charset="0"/>
              </a:defRPr>
            </a:lvl5pPr>
            <a:lvl6pPr marL="2514600" indent="-228600" defTabSz="3898900" eaLnBrk="0" fontAlgn="base" hangingPunct="0">
              <a:spcBef>
                <a:spcPct val="0"/>
              </a:spcBef>
              <a:spcAft>
                <a:spcPct val="0"/>
              </a:spcAft>
              <a:defRPr sz="7200">
                <a:solidFill>
                  <a:schemeClr val="tx1"/>
                </a:solidFill>
                <a:latin typeface="Arial" charset="0"/>
                <a:ea typeface="ＭＳ Ｐゴシック" charset="0"/>
              </a:defRPr>
            </a:lvl6pPr>
            <a:lvl7pPr marL="2971800" indent="-228600" defTabSz="3898900" eaLnBrk="0" fontAlgn="base" hangingPunct="0">
              <a:spcBef>
                <a:spcPct val="0"/>
              </a:spcBef>
              <a:spcAft>
                <a:spcPct val="0"/>
              </a:spcAft>
              <a:defRPr sz="7200">
                <a:solidFill>
                  <a:schemeClr val="tx1"/>
                </a:solidFill>
                <a:latin typeface="Arial" charset="0"/>
                <a:ea typeface="ＭＳ Ｐゴシック" charset="0"/>
              </a:defRPr>
            </a:lvl7pPr>
            <a:lvl8pPr marL="3429000" indent="-228600" defTabSz="3898900" eaLnBrk="0" fontAlgn="base" hangingPunct="0">
              <a:spcBef>
                <a:spcPct val="0"/>
              </a:spcBef>
              <a:spcAft>
                <a:spcPct val="0"/>
              </a:spcAft>
              <a:defRPr sz="7200">
                <a:solidFill>
                  <a:schemeClr val="tx1"/>
                </a:solidFill>
                <a:latin typeface="Arial" charset="0"/>
                <a:ea typeface="ＭＳ Ｐゴシック" charset="0"/>
              </a:defRPr>
            </a:lvl8pPr>
            <a:lvl9pPr marL="3886200" indent="-228600" defTabSz="3898900" eaLnBrk="0" fontAlgn="base" hangingPunct="0">
              <a:spcBef>
                <a:spcPct val="0"/>
              </a:spcBef>
              <a:spcAft>
                <a:spcPct val="0"/>
              </a:spcAft>
              <a:defRPr sz="7200">
                <a:solidFill>
                  <a:schemeClr val="tx1"/>
                </a:solidFill>
                <a:latin typeface="Arial" charset="0"/>
                <a:ea typeface="ＭＳ Ｐゴシック" charset="0"/>
              </a:defRPr>
            </a:lvl9pPr>
          </a:lstStyle>
          <a:p>
            <a:pPr marL="101600" algn="just" eaLnBrk="1" hangingPunct="1">
              <a:lnSpc>
                <a:spcPct val="120000"/>
              </a:lnSpc>
              <a:defRPr/>
            </a:pPr>
            <a:r>
              <a:rPr lang="en-US" sz="3200" b="1" u="sng" dirty="0">
                <a:latin typeface="Arial Narrow"/>
                <a:cs typeface="Arial Narrow"/>
              </a:rPr>
              <a:t>Discussion: </a:t>
            </a:r>
            <a:r>
              <a:rPr lang="en-US" sz="3200" dirty="0">
                <a:latin typeface="Arial Narrow"/>
                <a:cs typeface="Arial Narrow"/>
              </a:rPr>
              <a:t>Ocular </a:t>
            </a:r>
            <a:r>
              <a:rPr lang="en-US" sz="3200" dirty="0" err="1">
                <a:latin typeface="Arial Narrow"/>
                <a:cs typeface="Arial Narrow"/>
              </a:rPr>
              <a:t>choristomas</a:t>
            </a:r>
            <a:r>
              <a:rPr lang="en-US" sz="3200" dirty="0">
                <a:latin typeface="Arial Narrow"/>
                <a:cs typeface="Arial Narrow"/>
              </a:rPr>
              <a:t> in horses are rarely reported in literature. They have been described in a group of related Quarter horses in association with </a:t>
            </a:r>
            <a:r>
              <a:rPr lang="en-US" sz="3200" dirty="0" err="1">
                <a:latin typeface="Arial Narrow"/>
                <a:cs typeface="Arial Narrow"/>
              </a:rPr>
              <a:t>iridal</a:t>
            </a:r>
            <a:r>
              <a:rPr lang="en-US" sz="3200" dirty="0">
                <a:latin typeface="Arial Narrow"/>
                <a:cs typeface="Arial Narrow"/>
              </a:rPr>
              <a:t> hypoplasia (1) and cataracts and in a Thoroughbred foal with bilateral multiple ocular developmental defects (2). Similar to the latter, our foal suffered bilateral anterior segment abnormalities and </a:t>
            </a:r>
            <a:r>
              <a:rPr lang="en-US" sz="3200" dirty="0" err="1">
                <a:latin typeface="Arial Narrow"/>
                <a:cs typeface="Arial Narrow"/>
              </a:rPr>
              <a:t>choristomas</a:t>
            </a:r>
            <a:r>
              <a:rPr lang="en-US" sz="3200" dirty="0">
                <a:latin typeface="Arial Narrow"/>
                <a:cs typeface="Arial Narrow"/>
              </a:rPr>
              <a:t>. In contrast, our foal did not show any signs of retinal dysplasia or optic nerve hypoplasia. Moreover, scleral ectasia was present which has, to the authors’ knowledge, not yet been reported as a congenital abnormality in horses.</a:t>
            </a:r>
            <a:endParaRPr lang="en-GB" sz="3200" dirty="0">
              <a:latin typeface="Arial Narrow"/>
              <a:cs typeface="Arial Narrow"/>
            </a:endParaRPr>
          </a:p>
        </p:txBody>
      </p:sp>
      <p:sp>
        <p:nvSpPr>
          <p:cNvPr id="20" name="ZoneTexte 19"/>
          <p:cNvSpPr txBox="1"/>
          <p:nvPr/>
        </p:nvSpPr>
        <p:spPr>
          <a:xfrm>
            <a:off x="4050755" y="21548278"/>
            <a:ext cx="822901" cy="923330"/>
          </a:xfrm>
          <a:prstGeom prst="rect">
            <a:avLst/>
          </a:prstGeom>
          <a:noFill/>
        </p:spPr>
        <p:txBody>
          <a:bodyPr wrap="square" rtlCol="0">
            <a:spAutoFit/>
          </a:bodyPr>
          <a:lstStyle/>
          <a:p>
            <a:r>
              <a:rPr lang="fr-FR" sz="5400" dirty="0">
                <a:solidFill>
                  <a:schemeClr val="bg1"/>
                </a:solidFill>
                <a:latin typeface="Arial Narrow"/>
                <a:cs typeface="Arial Narrow"/>
              </a:rPr>
              <a:t>*</a:t>
            </a:r>
            <a:endParaRPr lang="fr-BE" sz="5400" dirty="0">
              <a:solidFill>
                <a:schemeClr val="bg1"/>
              </a:solidFill>
            </a:endParaRPr>
          </a:p>
        </p:txBody>
      </p:sp>
      <p:sp>
        <p:nvSpPr>
          <p:cNvPr id="52" name="ZoneTexte 51"/>
          <p:cNvSpPr txBox="1"/>
          <p:nvPr/>
        </p:nvSpPr>
        <p:spPr>
          <a:xfrm>
            <a:off x="18842012" y="14394927"/>
            <a:ext cx="2856501" cy="553998"/>
          </a:xfrm>
          <a:prstGeom prst="rect">
            <a:avLst/>
          </a:prstGeom>
          <a:noFill/>
        </p:spPr>
        <p:txBody>
          <a:bodyPr wrap="square" rtlCol="0">
            <a:spAutoFit/>
          </a:bodyPr>
          <a:lstStyle/>
          <a:p>
            <a:r>
              <a:rPr lang="fr-BE" sz="3000" b="1" dirty="0">
                <a:latin typeface="Arial Narrow" panose="020B0606020202030204" pitchFamily="34" charset="0"/>
              </a:rPr>
              <a:t>OD</a:t>
            </a:r>
          </a:p>
        </p:txBody>
      </p:sp>
      <p:sp>
        <p:nvSpPr>
          <p:cNvPr id="53" name="ZoneTexte 52"/>
          <p:cNvSpPr txBox="1"/>
          <p:nvPr/>
        </p:nvSpPr>
        <p:spPr>
          <a:xfrm>
            <a:off x="23937377" y="14394927"/>
            <a:ext cx="2856501" cy="553998"/>
          </a:xfrm>
          <a:prstGeom prst="rect">
            <a:avLst/>
          </a:prstGeom>
          <a:noFill/>
        </p:spPr>
        <p:txBody>
          <a:bodyPr wrap="square" rtlCol="0">
            <a:spAutoFit/>
          </a:bodyPr>
          <a:lstStyle/>
          <a:p>
            <a:r>
              <a:rPr lang="fr-BE" sz="3000" b="1" dirty="0">
                <a:latin typeface="Arial Narrow" panose="020B0606020202030204" pitchFamily="34" charset="0"/>
              </a:rPr>
              <a:t>OS</a:t>
            </a:r>
          </a:p>
        </p:txBody>
      </p:sp>
      <p:sp>
        <p:nvSpPr>
          <p:cNvPr id="54" name="ZoneTexte 40">
            <a:extLst>
              <a:ext uri="{FF2B5EF4-FFF2-40B4-BE49-F238E27FC236}">
                <a16:creationId xmlns:a16="http://schemas.microsoft.com/office/drawing/2014/main" id="{E0B6B986-7B64-4AD4-BC44-5923C3BC9FF1}"/>
              </a:ext>
            </a:extLst>
          </p:cNvPr>
          <p:cNvSpPr txBox="1"/>
          <p:nvPr/>
        </p:nvSpPr>
        <p:spPr>
          <a:xfrm>
            <a:off x="2099235" y="21154403"/>
            <a:ext cx="2856501" cy="553998"/>
          </a:xfrm>
          <a:prstGeom prst="rect">
            <a:avLst/>
          </a:prstGeom>
          <a:noFill/>
        </p:spPr>
        <p:txBody>
          <a:bodyPr wrap="square" rtlCol="0">
            <a:spAutoFit/>
          </a:bodyPr>
          <a:lstStyle/>
          <a:p>
            <a:r>
              <a:rPr lang="fr-BE" sz="3000" b="1" dirty="0">
                <a:solidFill>
                  <a:schemeClr val="bg1"/>
                </a:solidFill>
                <a:latin typeface="Arial Narrow" panose="020B0606020202030204" pitchFamily="34" charset="0"/>
              </a:rPr>
              <a:t>N</a:t>
            </a:r>
          </a:p>
        </p:txBody>
      </p:sp>
      <p:sp>
        <p:nvSpPr>
          <p:cNvPr id="55" name="ZoneTexte 40">
            <a:extLst>
              <a:ext uri="{FF2B5EF4-FFF2-40B4-BE49-F238E27FC236}">
                <a16:creationId xmlns:a16="http://schemas.microsoft.com/office/drawing/2014/main" id="{D8C622F2-41CD-41E3-83F1-DEAD10A21D4C}"/>
              </a:ext>
            </a:extLst>
          </p:cNvPr>
          <p:cNvSpPr txBox="1"/>
          <p:nvPr/>
        </p:nvSpPr>
        <p:spPr>
          <a:xfrm>
            <a:off x="6279771" y="21154403"/>
            <a:ext cx="2856501" cy="553998"/>
          </a:xfrm>
          <a:prstGeom prst="rect">
            <a:avLst/>
          </a:prstGeom>
          <a:noFill/>
        </p:spPr>
        <p:txBody>
          <a:bodyPr wrap="square" rtlCol="0">
            <a:spAutoFit/>
          </a:bodyPr>
          <a:lstStyle/>
          <a:p>
            <a:r>
              <a:rPr lang="fr-BE" sz="3000" b="1" dirty="0">
                <a:solidFill>
                  <a:schemeClr val="bg1"/>
                </a:solidFill>
                <a:latin typeface="Arial Narrow" panose="020B0606020202030204" pitchFamily="34" charset="0"/>
              </a:rPr>
              <a:t>T</a:t>
            </a:r>
          </a:p>
        </p:txBody>
      </p:sp>
      <p:sp>
        <p:nvSpPr>
          <p:cNvPr id="56" name="Tekstvak 55">
            <a:extLst>
              <a:ext uri="{FF2B5EF4-FFF2-40B4-BE49-F238E27FC236}">
                <a16:creationId xmlns:a16="http://schemas.microsoft.com/office/drawing/2014/main" id="{1722D554-B4FE-44C0-A097-5EAE1A11A09B}"/>
              </a:ext>
            </a:extLst>
          </p:cNvPr>
          <p:cNvSpPr txBox="1"/>
          <p:nvPr/>
        </p:nvSpPr>
        <p:spPr>
          <a:xfrm>
            <a:off x="11584760" y="42035982"/>
            <a:ext cx="6840760" cy="584775"/>
          </a:xfrm>
          <a:prstGeom prst="rect">
            <a:avLst/>
          </a:prstGeom>
          <a:noFill/>
        </p:spPr>
        <p:txBody>
          <a:bodyPr wrap="square" rtlCol="0">
            <a:spAutoFit/>
          </a:bodyPr>
          <a:lstStyle/>
          <a:p>
            <a:r>
              <a:rPr lang="en-US" sz="3200" dirty="0">
                <a:latin typeface="Arial Narrow" panose="020B0606020202030204" pitchFamily="34" charset="0"/>
              </a:rPr>
              <a:t>ECVO Online meeting 20th – 23rd May 2021</a:t>
            </a:r>
            <a:endParaRPr lang="nl-BE" sz="3200" dirty="0">
              <a:latin typeface="Arial Narrow" panose="020B0606020202030204" pitchFamily="34" charset="0"/>
            </a:endParaRPr>
          </a:p>
        </p:txBody>
      </p:sp>
      <p:sp>
        <p:nvSpPr>
          <p:cNvPr id="57" name="Tekstvak 56">
            <a:extLst>
              <a:ext uri="{FF2B5EF4-FFF2-40B4-BE49-F238E27FC236}">
                <a16:creationId xmlns:a16="http://schemas.microsoft.com/office/drawing/2014/main" id="{6DC5C3DB-2D38-49AE-B857-77BDA767E13B}"/>
              </a:ext>
            </a:extLst>
          </p:cNvPr>
          <p:cNvSpPr txBox="1"/>
          <p:nvPr/>
        </p:nvSpPr>
        <p:spPr>
          <a:xfrm>
            <a:off x="3764447" y="31164792"/>
            <a:ext cx="837204" cy="584775"/>
          </a:xfrm>
          <a:prstGeom prst="rect">
            <a:avLst/>
          </a:prstGeom>
          <a:noFill/>
        </p:spPr>
        <p:txBody>
          <a:bodyPr wrap="square" rtlCol="0">
            <a:spAutoFit/>
          </a:bodyPr>
          <a:lstStyle/>
          <a:p>
            <a:r>
              <a:rPr lang="en-US" sz="3200" dirty="0">
                <a:latin typeface="Arial Narrow" panose="020B0606020202030204" pitchFamily="34" charset="0"/>
              </a:rPr>
              <a:t>CB</a:t>
            </a:r>
            <a:endParaRPr lang="nl-BE" sz="3200" dirty="0">
              <a:latin typeface="Arial Narrow" panose="020B0606020202030204" pitchFamily="34" charset="0"/>
            </a:endParaRPr>
          </a:p>
        </p:txBody>
      </p:sp>
      <p:sp>
        <p:nvSpPr>
          <p:cNvPr id="58" name="Tekstvak 57">
            <a:extLst>
              <a:ext uri="{FF2B5EF4-FFF2-40B4-BE49-F238E27FC236}">
                <a16:creationId xmlns:a16="http://schemas.microsoft.com/office/drawing/2014/main" id="{C6F8703F-8ABE-4406-83EA-AAF5B840F2B7}"/>
              </a:ext>
            </a:extLst>
          </p:cNvPr>
          <p:cNvSpPr txBox="1"/>
          <p:nvPr/>
        </p:nvSpPr>
        <p:spPr>
          <a:xfrm>
            <a:off x="10747556" y="31457179"/>
            <a:ext cx="837204" cy="584775"/>
          </a:xfrm>
          <a:prstGeom prst="rect">
            <a:avLst/>
          </a:prstGeom>
          <a:noFill/>
        </p:spPr>
        <p:txBody>
          <a:bodyPr wrap="square" rtlCol="0">
            <a:spAutoFit/>
          </a:bodyPr>
          <a:lstStyle/>
          <a:p>
            <a:r>
              <a:rPr lang="en-US" sz="3200" dirty="0">
                <a:latin typeface="Arial Narrow" panose="020B0606020202030204" pitchFamily="34" charset="0"/>
              </a:rPr>
              <a:t>CB</a:t>
            </a:r>
            <a:endParaRPr lang="nl-BE" sz="3200" dirty="0">
              <a:latin typeface="Arial Narrow" panose="020B0606020202030204" pitchFamily="34" charset="0"/>
            </a:endParaRPr>
          </a:p>
        </p:txBody>
      </p:sp>
      <p:sp>
        <p:nvSpPr>
          <p:cNvPr id="59" name="Tekstvak 58">
            <a:extLst>
              <a:ext uri="{FF2B5EF4-FFF2-40B4-BE49-F238E27FC236}">
                <a16:creationId xmlns:a16="http://schemas.microsoft.com/office/drawing/2014/main" id="{CC72DF16-6D41-484E-B093-6C25784CCE1E}"/>
              </a:ext>
            </a:extLst>
          </p:cNvPr>
          <p:cNvSpPr txBox="1"/>
          <p:nvPr/>
        </p:nvSpPr>
        <p:spPr>
          <a:xfrm>
            <a:off x="6898138" y="33019417"/>
            <a:ext cx="837204" cy="584775"/>
          </a:xfrm>
          <a:prstGeom prst="rect">
            <a:avLst/>
          </a:prstGeom>
          <a:noFill/>
        </p:spPr>
        <p:txBody>
          <a:bodyPr wrap="square" rtlCol="0">
            <a:spAutoFit/>
          </a:bodyPr>
          <a:lstStyle/>
          <a:p>
            <a:r>
              <a:rPr lang="en-US" sz="3200" dirty="0">
                <a:latin typeface="Arial Narrow" panose="020B0606020202030204" pitchFamily="34" charset="0"/>
              </a:rPr>
              <a:t>AC</a:t>
            </a:r>
            <a:endParaRPr lang="nl-BE" sz="3200" dirty="0">
              <a:latin typeface="Arial Narrow" panose="020B0606020202030204" pitchFamily="34" charset="0"/>
            </a:endParaRPr>
          </a:p>
        </p:txBody>
      </p:sp>
      <p:sp>
        <p:nvSpPr>
          <p:cNvPr id="60" name="Tekstvak 59">
            <a:extLst>
              <a:ext uri="{FF2B5EF4-FFF2-40B4-BE49-F238E27FC236}">
                <a16:creationId xmlns:a16="http://schemas.microsoft.com/office/drawing/2014/main" id="{5A90225A-2867-498D-B5EB-603917AE11D5}"/>
              </a:ext>
            </a:extLst>
          </p:cNvPr>
          <p:cNvSpPr txBox="1"/>
          <p:nvPr/>
        </p:nvSpPr>
        <p:spPr>
          <a:xfrm>
            <a:off x="14001546" y="31749566"/>
            <a:ext cx="837204" cy="584775"/>
          </a:xfrm>
          <a:prstGeom prst="rect">
            <a:avLst/>
          </a:prstGeom>
          <a:noFill/>
        </p:spPr>
        <p:txBody>
          <a:bodyPr wrap="square" rtlCol="0">
            <a:spAutoFit/>
          </a:bodyPr>
          <a:lstStyle/>
          <a:p>
            <a:r>
              <a:rPr lang="en-US" sz="3200" dirty="0">
                <a:latin typeface="Arial Narrow" panose="020B0606020202030204" pitchFamily="34" charset="0"/>
              </a:rPr>
              <a:t>AC</a:t>
            </a:r>
            <a:endParaRPr lang="nl-BE" sz="3200" dirty="0">
              <a:latin typeface="Arial Narrow" panose="020B0606020202030204" pitchFamily="34" charset="0"/>
            </a:endParaRPr>
          </a:p>
        </p:txBody>
      </p:sp>
      <p:sp>
        <p:nvSpPr>
          <p:cNvPr id="61" name="Tekstvak 60">
            <a:extLst>
              <a:ext uri="{FF2B5EF4-FFF2-40B4-BE49-F238E27FC236}">
                <a16:creationId xmlns:a16="http://schemas.microsoft.com/office/drawing/2014/main" id="{3C18CBA4-F781-4966-985E-CF6CB7C26E9E}"/>
              </a:ext>
            </a:extLst>
          </p:cNvPr>
          <p:cNvSpPr txBox="1"/>
          <p:nvPr/>
        </p:nvSpPr>
        <p:spPr>
          <a:xfrm>
            <a:off x="12222559" y="29833718"/>
            <a:ext cx="837204" cy="584775"/>
          </a:xfrm>
          <a:prstGeom prst="rect">
            <a:avLst/>
          </a:prstGeom>
          <a:noFill/>
        </p:spPr>
        <p:txBody>
          <a:bodyPr wrap="square" rtlCol="0">
            <a:spAutoFit/>
          </a:bodyPr>
          <a:lstStyle/>
          <a:p>
            <a:r>
              <a:rPr lang="en-US" sz="3200" dirty="0">
                <a:latin typeface="Arial Narrow" panose="020B0606020202030204" pitchFamily="34" charset="0"/>
              </a:rPr>
              <a:t>SS</a:t>
            </a:r>
            <a:endParaRPr lang="nl-BE" sz="3200" dirty="0">
              <a:latin typeface="Arial Narrow" panose="020B0606020202030204" pitchFamily="34" charset="0"/>
            </a:endParaRPr>
          </a:p>
        </p:txBody>
      </p:sp>
      <p:sp>
        <p:nvSpPr>
          <p:cNvPr id="62" name="Tekstvak 61">
            <a:extLst>
              <a:ext uri="{FF2B5EF4-FFF2-40B4-BE49-F238E27FC236}">
                <a16:creationId xmlns:a16="http://schemas.microsoft.com/office/drawing/2014/main" id="{92034DC0-6B8B-4775-83A3-395FADF66AF4}"/>
              </a:ext>
            </a:extLst>
          </p:cNvPr>
          <p:cNvSpPr txBox="1"/>
          <p:nvPr/>
        </p:nvSpPr>
        <p:spPr>
          <a:xfrm>
            <a:off x="15873513" y="30937781"/>
            <a:ext cx="837204" cy="584775"/>
          </a:xfrm>
          <a:prstGeom prst="rect">
            <a:avLst/>
          </a:prstGeom>
          <a:noFill/>
        </p:spPr>
        <p:txBody>
          <a:bodyPr wrap="square" rtlCol="0">
            <a:spAutoFit/>
          </a:bodyPr>
          <a:lstStyle/>
          <a:p>
            <a:r>
              <a:rPr lang="en-US" sz="3200" dirty="0">
                <a:latin typeface="Arial Narrow" panose="020B0606020202030204" pitchFamily="34" charset="0"/>
              </a:rPr>
              <a:t>*</a:t>
            </a:r>
            <a:endParaRPr lang="nl-BE" sz="3200" dirty="0">
              <a:latin typeface="Arial Narrow" panose="020B0606020202030204" pitchFamily="34" charset="0"/>
            </a:endParaRPr>
          </a:p>
        </p:txBody>
      </p:sp>
      <p:sp>
        <p:nvSpPr>
          <p:cNvPr id="63" name="Tekstvak 62">
            <a:extLst>
              <a:ext uri="{FF2B5EF4-FFF2-40B4-BE49-F238E27FC236}">
                <a16:creationId xmlns:a16="http://schemas.microsoft.com/office/drawing/2014/main" id="{881712CD-F482-4FFE-B891-A66AAFED742B}"/>
              </a:ext>
            </a:extLst>
          </p:cNvPr>
          <p:cNvSpPr txBox="1"/>
          <p:nvPr/>
        </p:nvSpPr>
        <p:spPr>
          <a:xfrm>
            <a:off x="2546932" y="31945236"/>
            <a:ext cx="837204" cy="584775"/>
          </a:xfrm>
          <a:prstGeom prst="rect">
            <a:avLst/>
          </a:prstGeom>
          <a:noFill/>
        </p:spPr>
        <p:txBody>
          <a:bodyPr wrap="square" rtlCol="0">
            <a:spAutoFit/>
          </a:bodyPr>
          <a:lstStyle/>
          <a:p>
            <a:r>
              <a:rPr lang="en-US" sz="3200" dirty="0">
                <a:latin typeface="Arial Narrow" panose="020B0606020202030204" pitchFamily="34" charset="0"/>
              </a:rPr>
              <a:t>*</a:t>
            </a:r>
            <a:endParaRPr lang="nl-BE" sz="3200" dirty="0">
              <a:latin typeface="Arial Narrow" panose="020B0606020202030204" pitchFamily="34" charset="0"/>
            </a:endParaRPr>
          </a:p>
        </p:txBody>
      </p:sp>
      <p:sp>
        <p:nvSpPr>
          <p:cNvPr id="64" name="Tekstvak 63">
            <a:extLst>
              <a:ext uri="{FF2B5EF4-FFF2-40B4-BE49-F238E27FC236}">
                <a16:creationId xmlns:a16="http://schemas.microsoft.com/office/drawing/2014/main" id="{7AFD5668-497C-4420-B857-A29408425A7E}"/>
              </a:ext>
            </a:extLst>
          </p:cNvPr>
          <p:cNvSpPr txBox="1"/>
          <p:nvPr/>
        </p:nvSpPr>
        <p:spPr>
          <a:xfrm>
            <a:off x="15789426" y="23257067"/>
            <a:ext cx="837204" cy="584775"/>
          </a:xfrm>
          <a:prstGeom prst="rect">
            <a:avLst/>
          </a:prstGeom>
          <a:noFill/>
        </p:spPr>
        <p:txBody>
          <a:bodyPr wrap="square" rtlCol="0">
            <a:spAutoFit/>
          </a:bodyPr>
          <a:lstStyle/>
          <a:p>
            <a:r>
              <a:rPr lang="en-US" sz="3200" dirty="0">
                <a:latin typeface="Arial Narrow" panose="020B0606020202030204" pitchFamily="34" charset="0"/>
              </a:rPr>
              <a:t>C</a:t>
            </a:r>
            <a:endParaRPr lang="nl-BE" sz="3200" dirty="0">
              <a:latin typeface="Arial Narrow" panose="020B0606020202030204" pitchFamily="34" charset="0"/>
            </a:endParaRPr>
          </a:p>
        </p:txBody>
      </p:sp>
      <p:sp>
        <p:nvSpPr>
          <p:cNvPr id="65" name="Tekstvak 64">
            <a:extLst>
              <a:ext uri="{FF2B5EF4-FFF2-40B4-BE49-F238E27FC236}">
                <a16:creationId xmlns:a16="http://schemas.microsoft.com/office/drawing/2014/main" id="{7AE24AC8-00EB-444D-A6B5-CF068E34EB99}"/>
              </a:ext>
            </a:extLst>
          </p:cNvPr>
          <p:cNvSpPr txBox="1"/>
          <p:nvPr/>
        </p:nvSpPr>
        <p:spPr>
          <a:xfrm>
            <a:off x="14278525" y="22672292"/>
            <a:ext cx="837204" cy="584775"/>
          </a:xfrm>
          <a:prstGeom prst="rect">
            <a:avLst/>
          </a:prstGeom>
          <a:noFill/>
        </p:spPr>
        <p:txBody>
          <a:bodyPr wrap="square" rtlCol="0">
            <a:spAutoFit/>
          </a:bodyPr>
          <a:lstStyle/>
          <a:p>
            <a:r>
              <a:rPr lang="en-US" sz="3200" dirty="0">
                <a:latin typeface="Arial Narrow" panose="020B0606020202030204" pitchFamily="34" charset="0"/>
              </a:rPr>
              <a:t>SM</a:t>
            </a:r>
            <a:endParaRPr lang="nl-BE" sz="3200" dirty="0">
              <a:latin typeface="Arial Narrow" panose="020B0606020202030204" pitchFamily="34" charset="0"/>
            </a:endParaRPr>
          </a:p>
        </p:txBody>
      </p:sp>
      <p:sp>
        <p:nvSpPr>
          <p:cNvPr id="66" name="Tekstvak 65">
            <a:extLst>
              <a:ext uri="{FF2B5EF4-FFF2-40B4-BE49-F238E27FC236}">
                <a16:creationId xmlns:a16="http://schemas.microsoft.com/office/drawing/2014/main" id="{4462B598-2919-4E82-AC51-85E74EF5D1A5}"/>
              </a:ext>
            </a:extLst>
          </p:cNvPr>
          <p:cNvSpPr txBox="1"/>
          <p:nvPr/>
        </p:nvSpPr>
        <p:spPr>
          <a:xfrm>
            <a:off x="21618301" y="23904512"/>
            <a:ext cx="837204" cy="584775"/>
          </a:xfrm>
          <a:prstGeom prst="rect">
            <a:avLst/>
          </a:prstGeom>
          <a:noFill/>
        </p:spPr>
        <p:txBody>
          <a:bodyPr wrap="square" rtlCol="0">
            <a:spAutoFit/>
          </a:bodyPr>
          <a:lstStyle/>
          <a:p>
            <a:r>
              <a:rPr lang="en-US" sz="3200" dirty="0">
                <a:latin typeface="Arial Narrow" panose="020B0606020202030204" pitchFamily="34" charset="0"/>
              </a:rPr>
              <a:t>A</a:t>
            </a:r>
            <a:endParaRPr lang="nl-BE" sz="3200" dirty="0">
              <a:latin typeface="Arial Narrow" panose="020B0606020202030204" pitchFamily="34" charset="0"/>
            </a:endParaRPr>
          </a:p>
        </p:txBody>
      </p:sp>
      <p:sp>
        <p:nvSpPr>
          <p:cNvPr id="67" name="Tekstvak 66">
            <a:extLst>
              <a:ext uri="{FF2B5EF4-FFF2-40B4-BE49-F238E27FC236}">
                <a16:creationId xmlns:a16="http://schemas.microsoft.com/office/drawing/2014/main" id="{6E12157E-5342-4E04-9987-73C3447DDCAB}"/>
              </a:ext>
            </a:extLst>
          </p:cNvPr>
          <p:cNvSpPr txBox="1"/>
          <p:nvPr/>
        </p:nvSpPr>
        <p:spPr>
          <a:xfrm>
            <a:off x="25380016" y="23754280"/>
            <a:ext cx="837204" cy="584775"/>
          </a:xfrm>
          <a:prstGeom prst="rect">
            <a:avLst/>
          </a:prstGeom>
          <a:noFill/>
        </p:spPr>
        <p:txBody>
          <a:bodyPr wrap="square" rtlCol="0">
            <a:spAutoFit/>
          </a:bodyPr>
          <a:lstStyle/>
          <a:p>
            <a:r>
              <a:rPr lang="en-US" sz="3200" dirty="0">
                <a:latin typeface="Arial Narrow" panose="020B0606020202030204" pitchFamily="34" charset="0"/>
              </a:rPr>
              <a:t>SG</a:t>
            </a:r>
            <a:endParaRPr lang="nl-BE" sz="3200" dirty="0">
              <a:latin typeface="Arial Narrow" panose="020B0606020202030204" pitchFamily="34" charset="0"/>
            </a:endParaRPr>
          </a:p>
        </p:txBody>
      </p:sp>
      <p:sp>
        <p:nvSpPr>
          <p:cNvPr id="68" name="Tekstvak 67">
            <a:extLst>
              <a:ext uri="{FF2B5EF4-FFF2-40B4-BE49-F238E27FC236}">
                <a16:creationId xmlns:a16="http://schemas.microsoft.com/office/drawing/2014/main" id="{4F8ECADE-4E4C-4218-86BD-95CE794E0BA7}"/>
              </a:ext>
            </a:extLst>
          </p:cNvPr>
          <p:cNvSpPr txBox="1"/>
          <p:nvPr/>
        </p:nvSpPr>
        <p:spPr>
          <a:xfrm>
            <a:off x="25649118" y="31685576"/>
            <a:ext cx="837204" cy="584775"/>
          </a:xfrm>
          <a:prstGeom prst="rect">
            <a:avLst/>
          </a:prstGeom>
          <a:noFill/>
        </p:spPr>
        <p:txBody>
          <a:bodyPr wrap="square" rtlCol="0">
            <a:spAutoFit/>
          </a:bodyPr>
          <a:lstStyle/>
          <a:p>
            <a:r>
              <a:rPr lang="en-US" sz="3200" dirty="0">
                <a:latin typeface="Arial Narrow" panose="020B0606020202030204" pitchFamily="34" charset="0"/>
              </a:rPr>
              <a:t>MC</a:t>
            </a:r>
            <a:endParaRPr lang="nl-BE" sz="3200" dirty="0">
              <a:latin typeface="Arial Narrow" panose="020B0606020202030204" pitchFamily="34" charset="0"/>
            </a:endParaRPr>
          </a:p>
        </p:txBody>
      </p:sp>
      <p:sp>
        <p:nvSpPr>
          <p:cNvPr id="69" name="Tekstvak 68">
            <a:extLst>
              <a:ext uri="{FF2B5EF4-FFF2-40B4-BE49-F238E27FC236}">
                <a16:creationId xmlns:a16="http://schemas.microsoft.com/office/drawing/2014/main" id="{ADF4C680-60A2-427F-8EAB-1E33B2CCA8C1}"/>
              </a:ext>
            </a:extLst>
          </p:cNvPr>
          <p:cNvSpPr txBox="1"/>
          <p:nvPr/>
        </p:nvSpPr>
        <p:spPr>
          <a:xfrm>
            <a:off x="20954588" y="30294722"/>
            <a:ext cx="837204" cy="584775"/>
          </a:xfrm>
          <a:prstGeom prst="rect">
            <a:avLst/>
          </a:prstGeom>
          <a:noFill/>
        </p:spPr>
        <p:txBody>
          <a:bodyPr wrap="square" rtlCol="0">
            <a:spAutoFit/>
          </a:bodyPr>
          <a:lstStyle/>
          <a:p>
            <a:r>
              <a:rPr lang="en-US" sz="3200" dirty="0">
                <a:latin typeface="Arial Narrow" panose="020B0606020202030204" pitchFamily="34" charset="0"/>
              </a:rPr>
              <a:t>C</a:t>
            </a:r>
            <a:endParaRPr lang="nl-BE" sz="3200" dirty="0">
              <a:latin typeface="Arial Narrow" panose="020B0606020202030204" pitchFamily="34" charset="0"/>
            </a:endParaRPr>
          </a:p>
        </p:txBody>
      </p:sp>
      <p:sp>
        <p:nvSpPr>
          <p:cNvPr id="70" name="Tekstvak 69">
            <a:extLst>
              <a:ext uri="{FF2B5EF4-FFF2-40B4-BE49-F238E27FC236}">
                <a16:creationId xmlns:a16="http://schemas.microsoft.com/office/drawing/2014/main" id="{706FCFE9-2CFA-4FA8-AF1C-8085A9FA6B5B}"/>
              </a:ext>
            </a:extLst>
          </p:cNvPr>
          <p:cNvSpPr txBox="1"/>
          <p:nvPr/>
        </p:nvSpPr>
        <p:spPr>
          <a:xfrm>
            <a:off x="19779644" y="31339817"/>
            <a:ext cx="837204" cy="584775"/>
          </a:xfrm>
          <a:prstGeom prst="rect">
            <a:avLst/>
          </a:prstGeom>
          <a:noFill/>
        </p:spPr>
        <p:txBody>
          <a:bodyPr wrap="square" rtlCol="0">
            <a:spAutoFit/>
          </a:bodyPr>
          <a:lstStyle/>
          <a:p>
            <a:r>
              <a:rPr lang="en-US" sz="3200" dirty="0">
                <a:latin typeface="Arial Narrow" panose="020B0606020202030204" pitchFamily="34" charset="0"/>
              </a:rPr>
              <a:t>AC</a:t>
            </a:r>
            <a:endParaRPr lang="nl-BE" sz="3200" dirty="0">
              <a:latin typeface="Arial Narrow" panose="020B0606020202030204" pitchFamily="34" charset="0"/>
            </a:endParaRPr>
          </a:p>
        </p:txBody>
      </p:sp>
      <p:sp>
        <p:nvSpPr>
          <p:cNvPr id="71" name="ZoneTexte 40">
            <a:extLst>
              <a:ext uri="{FF2B5EF4-FFF2-40B4-BE49-F238E27FC236}">
                <a16:creationId xmlns:a16="http://schemas.microsoft.com/office/drawing/2014/main" id="{ABB27ED8-E258-4E4A-ADE4-92E0307F7B84}"/>
              </a:ext>
            </a:extLst>
          </p:cNvPr>
          <p:cNvSpPr txBox="1"/>
          <p:nvPr/>
        </p:nvSpPr>
        <p:spPr>
          <a:xfrm>
            <a:off x="7351206" y="21140833"/>
            <a:ext cx="2856501" cy="553998"/>
          </a:xfrm>
          <a:prstGeom prst="rect">
            <a:avLst/>
          </a:prstGeom>
          <a:noFill/>
        </p:spPr>
        <p:txBody>
          <a:bodyPr wrap="square" rtlCol="0">
            <a:spAutoFit/>
          </a:bodyPr>
          <a:lstStyle/>
          <a:p>
            <a:r>
              <a:rPr lang="fr-BE" sz="3000" b="1" dirty="0">
                <a:solidFill>
                  <a:schemeClr val="bg1"/>
                </a:solidFill>
                <a:latin typeface="Arial Narrow" panose="020B0606020202030204" pitchFamily="34" charset="0"/>
              </a:rPr>
              <a:t>N</a:t>
            </a:r>
          </a:p>
        </p:txBody>
      </p:sp>
      <p:sp>
        <p:nvSpPr>
          <p:cNvPr id="72" name="ZoneTexte 40">
            <a:extLst>
              <a:ext uri="{FF2B5EF4-FFF2-40B4-BE49-F238E27FC236}">
                <a16:creationId xmlns:a16="http://schemas.microsoft.com/office/drawing/2014/main" id="{7CFE74BE-DBE5-485F-A20C-1FBB79E178C9}"/>
              </a:ext>
            </a:extLst>
          </p:cNvPr>
          <p:cNvSpPr txBox="1"/>
          <p:nvPr/>
        </p:nvSpPr>
        <p:spPr>
          <a:xfrm>
            <a:off x="11839526" y="21123492"/>
            <a:ext cx="2856501" cy="553998"/>
          </a:xfrm>
          <a:prstGeom prst="rect">
            <a:avLst/>
          </a:prstGeom>
          <a:noFill/>
        </p:spPr>
        <p:txBody>
          <a:bodyPr wrap="square" rtlCol="0">
            <a:spAutoFit/>
          </a:bodyPr>
          <a:lstStyle/>
          <a:p>
            <a:r>
              <a:rPr lang="fr-BE" sz="3000" b="1" dirty="0">
                <a:solidFill>
                  <a:schemeClr val="bg1"/>
                </a:solidFill>
                <a:latin typeface="Arial Narrow" panose="020B0606020202030204" pitchFamily="34" charset="0"/>
              </a:rPr>
              <a:t>T</a:t>
            </a:r>
          </a:p>
        </p:txBody>
      </p:sp>
    </p:spTree>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684588" rtl="0" eaLnBrk="1" fontAlgn="base" latinLnBrk="0" hangingPunct="1">
          <a:lnSpc>
            <a:spcPct val="100000"/>
          </a:lnSpc>
          <a:spcBef>
            <a:spcPct val="0"/>
          </a:spcBef>
          <a:spcAft>
            <a:spcPct val="0"/>
          </a:spcAft>
          <a:buClrTx/>
          <a:buSzTx/>
          <a:buFontTx/>
          <a:buNone/>
          <a:tabLst/>
          <a:defRPr kumimoji="0" lang="fr-FR" sz="72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684588" rtl="0" eaLnBrk="1" fontAlgn="base" latinLnBrk="0" hangingPunct="1">
          <a:lnSpc>
            <a:spcPct val="100000"/>
          </a:lnSpc>
          <a:spcBef>
            <a:spcPct val="0"/>
          </a:spcBef>
          <a:spcAft>
            <a:spcPct val="0"/>
          </a:spcAft>
          <a:buClrTx/>
          <a:buSzTx/>
          <a:buFontTx/>
          <a:buNone/>
          <a:tabLst/>
          <a:defRPr kumimoji="0" lang="fr-FR" sz="72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12132</TotalTime>
  <Words>900</Words>
  <Application>Microsoft Office PowerPoint</Application>
  <PresentationFormat>Aangepast</PresentationFormat>
  <Paragraphs>68</Paragraphs>
  <Slides>1</Slides>
  <Notes>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vt:i4>
      </vt:variant>
    </vt:vector>
  </HeadingPairs>
  <TitlesOfParts>
    <vt:vector size="5" baseType="lpstr">
      <vt:lpstr>Arial</vt:lpstr>
      <vt:lpstr>Arial Narrow</vt:lpstr>
      <vt:lpstr>Calibri</vt:lpstr>
      <vt:lpstr>Modèle par défaut</vt:lpstr>
      <vt:lpstr>PowerPoint-presentatie</vt:lpstr>
    </vt:vector>
  </TitlesOfParts>
  <Company>President of the democratic world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NOUS</dc:creator>
  <cp:lastModifiedBy>Alexander Deforche</cp:lastModifiedBy>
  <cp:revision>212</cp:revision>
  <cp:lastPrinted>2021-04-14T15:03:41Z</cp:lastPrinted>
  <dcterms:created xsi:type="dcterms:W3CDTF">2002-06-10T15:35:10Z</dcterms:created>
  <dcterms:modified xsi:type="dcterms:W3CDTF">2021-05-07T17:03:28Z</dcterms:modified>
</cp:coreProperties>
</file>