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8" r:id="rId2"/>
  </p:sldIdLst>
  <p:sldSz cx="30279975" cy="42808525"/>
  <p:notesSz cx="6858000" cy="9144000"/>
  <p:defaultTextStyle>
    <a:defPPr>
      <a:defRPr lang="fr-FR"/>
    </a:defPPr>
    <a:lvl1pPr algn="l" rtl="0" fontAlgn="base">
      <a:spcBef>
        <a:spcPct val="0"/>
      </a:spcBef>
      <a:spcAft>
        <a:spcPct val="0"/>
      </a:spcAft>
      <a:defRPr sz="72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72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72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72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7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7200" kern="1200">
        <a:solidFill>
          <a:schemeClr val="tx1"/>
        </a:solidFill>
        <a:latin typeface="Arial" charset="0"/>
        <a:ea typeface="ＭＳ Ｐゴシック" charset="0"/>
        <a:cs typeface="ＭＳ Ｐゴシック" charset="0"/>
      </a:defRPr>
    </a:lvl6pPr>
    <a:lvl7pPr marL="2743200" algn="l" defTabSz="457200" rtl="0" eaLnBrk="1" latinLnBrk="0" hangingPunct="1">
      <a:defRPr sz="7200" kern="1200">
        <a:solidFill>
          <a:schemeClr val="tx1"/>
        </a:solidFill>
        <a:latin typeface="Arial" charset="0"/>
        <a:ea typeface="ＭＳ Ｐゴシック" charset="0"/>
        <a:cs typeface="ＭＳ Ｐゴシック" charset="0"/>
      </a:defRPr>
    </a:lvl7pPr>
    <a:lvl8pPr marL="3200400" algn="l" defTabSz="457200" rtl="0" eaLnBrk="1" latinLnBrk="0" hangingPunct="1">
      <a:defRPr sz="7200" kern="1200">
        <a:solidFill>
          <a:schemeClr val="tx1"/>
        </a:solidFill>
        <a:latin typeface="Arial" charset="0"/>
        <a:ea typeface="ＭＳ Ｐゴシック" charset="0"/>
        <a:cs typeface="ＭＳ Ｐゴシック" charset="0"/>
      </a:defRPr>
    </a:lvl8pPr>
    <a:lvl9pPr marL="3657600" algn="l" defTabSz="457200" rtl="0" eaLnBrk="1" latinLnBrk="0" hangingPunct="1">
      <a:defRPr sz="72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3483">
          <p15:clr>
            <a:srgbClr val="A4A3A4"/>
          </p15:clr>
        </p15:guide>
        <p15:guide id="2" pos="953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2F6FC"/>
    <a:srgbClr val="86BAFF"/>
    <a:srgbClr val="082B6D"/>
    <a:srgbClr val="C0C0C0"/>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7661" autoAdjust="0"/>
  </p:normalViewPr>
  <p:slideViewPr>
    <p:cSldViewPr>
      <p:cViewPr>
        <p:scale>
          <a:sx n="60" d="100"/>
          <a:sy n="60" d="100"/>
        </p:scale>
        <p:origin x="42" y="-7542"/>
      </p:cViewPr>
      <p:guideLst>
        <p:guide orient="horz" pos="13483"/>
        <p:guide pos="9537"/>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r-FR"/>
          </a:p>
        </p:txBody>
      </p:sp>
      <p:sp>
        <p:nvSpPr>
          <p:cNvPr id="3" name="Espace réservé de la date 2"/>
          <p:cNvSpPr>
            <a:spLocks noGrp="1"/>
          </p:cNvSpPr>
          <p:nvPr>
            <p:ph type="dt" idx="1"/>
          </p:nvPr>
        </p:nvSpPr>
        <p:spPr>
          <a:xfrm>
            <a:off x="3884615" y="0"/>
            <a:ext cx="2971800" cy="457200"/>
          </a:xfrm>
          <a:prstGeom prst="rect">
            <a:avLst/>
          </a:prstGeom>
        </p:spPr>
        <p:txBody>
          <a:bodyPr vert="horz" lIns="91440" tIns="45720" rIns="91440" bIns="45720" rtlCol="0"/>
          <a:lstStyle>
            <a:lvl1pPr algn="r">
              <a:defRPr sz="1200"/>
            </a:lvl1pPr>
          </a:lstStyle>
          <a:p>
            <a:pPr>
              <a:defRPr/>
            </a:pPr>
            <a:fld id="{F745897C-196B-2A4D-9E7F-83A75FEB69EE}" type="datetimeFigureOut">
              <a:rPr lang="fr-FR"/>
              <a:pPr>
                <a:defRPr/>
              </a:pPr>
              <a:t>07/05/2021</a:t>
            </a:fld>
            <a:endParaRPr lang="fr-FR"/>
          </a:p>
        </p:txBody>
      </p:sp>
      <p:sp>
        <p:nvSpPr>
          <p:cNvPr id="4" name="Espace réservé de l'image des diapositives 3"/>
          <p:cNvSpPr>
            <a:spLocks noGrp="1" noRot="1" noChangeAspect="1"/>
          </p:cNvSpPr>
          <p:nvPr>
            <p:ph type="sldImg" idx="2"/>
          </p:nvPr>
        </p:nvSpPr>
        <p:spPr>
          <a:xfrm>
            <a:off x="2216150" y="685800"/>
            <a:ext cx="24257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1" y="4343400"/>
            <a:ext cx="5486400" cy="4114800"/>
          </a:xfrm>
          <a:prstGeom prst="rect">
            <a:avLst/>
          </a:prstGeom>
        </p:spPr>
        <p:txBody>
          <a:bodyPr vert="horz" lIns="91440" tIns="45720" rIns="91440" bIns="45720" rtlCol="0"/>
          <a:lstStyle/>
          <a:p>
            <a:pPr lvl="0"/>
            <a:r>
              <a:rPr lang="fr-CA" noProof="0"/>
              <a:t>Cliquez pour modifier les styles du texte du masque</a:t>
            </a:r>
          </a:p>
          <a:p>
            <a:pPr lvl="1"/>
            <a:r>
              <a:rPr lang="fr-CA" noProof="0"/>
              <a:t>Deuxième niveau</a:t>
            </a:r>
          </a:p>
          <a:p>
            <a:pPr lvl="2"/>
            <a:r>
              <a:rPr lang="fr-CA" noProof="0"/>
              <a:t>Troisième niveau</a:t>
            </a:r>
          </a:p>
          <a:p>
            <a:pPr lvl="3"/>
            <a:r>
              <a:rPr lang="fr-CA" noProof="0"/>
              <a:t>Quatrième niveau</a:t>
            </a:r>
          </a:p>
          <a:p>
            <a:pPr lvl="4"/>
            <a:r>
              <a:rPr lang="fr-CA" noProof="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84615" y="8685213"/>
            <a:ext cx="2971800" cy="457200"/>
          </a:xfrm>
          <a:prstGeom prst="rect">
            <a:avLst/>
          </a:prstGeom>
        </p:spPr>
        <p:txBody>
          <a:bodyPr vert="horz" lIns="91440" tIns="45720" rIns="91440" bIns="45720" rtlCol="0" anchor="b"/>
          <a:lstStyle>
            <a:lvl1pPr algn="r">
              <a:defRPr sz="1200"/>
            </a:lvl1pPr>
          </a:lstStyle>
          <a:p>
            <a:pPr>
              <a:defRPr/>
            </a:pPr>
            <a:fld id="{8720090B-F518-8845-A992-06CDD657D76F}" type="slidenum">
              <a:rPr lang="fr-FR"/>
              <a:pPr>
                <a:defRPr/>
              </a:pPr>
              <a:t>‹nr.›</a:t>
            </a:fld>
            <a:endParaRPr lang="fr-FR"/>
          </a:p>
        </p:txBody>
      </p:sp>
    </p:spTree>
    <p:extLst>
      <p:ext uri="{BB962C8B-B14F-4D97-AF65-F5344CB8AC3E}">
        <p14:creationId xmlns:p14="http://schemas.microsoft.com/office/powerpoint/2010/main" val="16439475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Espace réservé de l'image des diapositives 1"/>
          <p:cNvSpPr>
            <a:spLocks noGrp="1" noRot="1" noChangeAspec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7410" name="Espace réservé des commentaires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FR">
                <a:latin typeface="Calibri" charset="0"/>
              </a:rPr>
              <a:t>Images 300dpi</a:t>
            </a:r>
          </a:p>
          <a:p>
            <a:pPr eaLnBrk="1" hangingPunct="1">
              <a:spcBef>
                <a:spcPct val="0"/>
              </a:spcBef>
            </a:pPr>
            <a:r>
              <a:rPr lang="fr-FR">
                <a:latin typeface="Calibri" charset="0"/>
              </a:rPr>
              <a:t>Mettre en dicom</a:t>
            </a:r>
          </a:p>
          <a:p>
            <a:pPr eaLnBrk="1" hangingPunct="1">
              <a:spcBef>
                <a:spcPct val="0"/>
              </a:spcBef>
            </a:pPr>
            <a:r>
              <a:rPr lang="fr-FR">
                <a:latin typeface="Calibri" charset="0"/>
              </a:rPr>
              <a:t>Prendre avec mi dicom export</a:t>
            </a:r>
          </a:p>
          <a:p>
            <a:pPr eaLnBrk="1" hangingPunct="1">
              <a:spcBef>
                <a:spcPct val="0"/>
              </a:spcBef>
            </a:pPr>
            <a:r>
              <a:rPr lang="fr-FR">
                <a:latin typeface="Calibri" charset="0"/>
              </a:rPr>
              <a:t>Horos fichier exporter vers tiff</a:t>
            </a:r>
          </a:p>
          <a:p>
            <a:pPr eaLnBrk="1" hangingPunct="1">
              <a:spcBef>
                <a:spcPct val="0"/>
              </a:spcBef>
            </a:pPr>
            <a:r>
              <a:rPr lang="fr-FR">
                <a:latin typeface="Calibri" charset="0"/>
              </a:rPr>
              <a:t>Dupliquer</a:t>
            </a:r>
          </a:p>
          <a:p>
            <a:pPr eaLnBrk="1" hangingPunct="1">
              <a:spcBef>
                <a:spcPct val="0"/>
              </a:spcBef>
            </a:pPr>
            <a:r>
              <a:rPr lang="fr-FR">
                <a:latin typeface="Calibri" charset="0"/>
              </a:rPr>
              <a:t>Recadrer</a:t>
            </a:r>
          </a:p>
          <a:p>
            <a:pPr eaLnBrk="1" hangingPunct="1">
              <a:spcBef>
                <a:spcPct val="0"/>
              </a:spcBef>
            </a:pPr>
            <a:r>
              <a:rPr lang="fr-FR">
                <a:latin typeface="Calibri" charset="0"/>
              </a:rPr>
              <a:t>Choisir la taille</a:t>
            </a:r>
          </a:p>
          <a:p>
            <a:pPr eaLnBrk="1" hangingPunct="1">
              <a:spcBef>
                <a:spcPct val="0"/>
              </a:spcBef>
            </a:pPr>
            <a:r>
              <a:rPr lang="fr-FR">
                <a:latin typeface="Calibri" charset="0"/>
              </a:rPr>
              <a:t>Puis mettre dans 300 dpi</a:t>
            </a:r>
          </a:p>
          <a:p>
            <a:pPr eaLnBrk="1" hangingPunct="1">
              <a:spcBef>
                <a:spcPct val="0"/>
              </a:spcBef>
            </a:pPr>
            <a:endParaRPr lang="fr-FR">
              <a:latin typeface="Calibri" charset="0"/>
            </a:endParaRPr>
          </a:p>
          <a:p>
            <a:pPr eaLnBrk="1" hangingPunct="1">
              <a:spcBef>
                <a:spcPct val="0"/>
              </a:spcBef>
            </a:pPr>
            <a:endParaRPr lang="fr-FR">
              <a:latin typeface="Calibri" charset="0"/>
            </a:endParaRPr>
          </a:p>
        </p:txBody>
      </p:sp>
      <p:sp>
        <p:nvSpPr>
          <p:cNvPr id="17411" name="Espace réservé du numéro de diapositive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eaLnBrk="1" hangingPunct="1"/>
            <a:fld id="{18A1FAEE-BC1F-5640-AE56-E728A23EB46B}" type="slidenum">
              <a:rPr lang="fr-FR" sz="1200"/>
              <a:pPr eaLnBrk="1" hangingPunct="1"/>
              <a:t>1</a:t>
            </a:fld>
            <a:endParaRPr lang="fr-FR"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2271713" y="13298488"/>
            <a:ext cx="25736550" cy="9175750"/>
          </a:xfrm>
        </p:spPr>
        <p:txBody>
          <a:bodyPr/>
          <a:lstStyle/>
          <a:p>
            <a:r>
              <a:rPr lang="fr-CA"/>
              <a:t>Cliquez et modifiez le titre</a:t>
            </a:r>
            <a:endParaRPr lang="fr-FR"/>
          </a:p>
        </p:txBody>
      </p:sp>
      <p:sp>
        <p:nvSpPr>
          <p:cNvPr id="3" name="Sous-titre 2"/>
          <p:cNvSpPr>
            <a:spLocks noGrp="1"/>
          </p:cNvSpPr>
          <p:nvPr>
            <p:ph type="subTitle" idx="1"/>
          </p:nvPr>
        </p:nvSpPr>
        <p:spPr>
          <a:xfrm>
            <a:off x="4541838" y="24258588"/>
            <a:ext cx="21196300" cy="10939462"/>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CA"/>
              <a:t>Cliquez pour modifier le style des sous-titres du masque</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5BC7E6E0-9339-4843-B4D3-39C2F44DCD0C}" type="slidenum">
              <a:rPr lang="fr-FR"/>
              <a:pPr>
                <a:defRPr/>
              </a:pPr>
              <a:t>‹nr.›</a:t>
            </a:fld>
            <a:endParaRPr lang="fr-FR"/>
          </a:p>
        </p:txBody>
      </p:sp>
    </p:spTree>
    <p:extLst>
      <p:ext uri="{BB962C8B-B14F-4D97-AF65-F5344CB8AC3E}">
        <p14:creationId xmlns:p14="http://schemas.microsoft.com/office/powerpoint/2010/main" val="458723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ADA69467-4A61-504E-BE36-F957E43BFD3D}" type="slidenum">
              <a:rPr lang="fr-FR"/>
              <a:pPr>
                <a:defRPr/>
              </a:pPr>
              <a:t>‹nr.›</a:t>
            </a:fld>
            <a:endParaRPr lang="fr-FR"/>
          </a:p>
        </p:txBody>
      </p:sp>
    </p:spTree>
    <p:extLst>
      <p:ext uri="{BB962C8B-B14F-4D97-AF65-F5344CB8AC3E}">
        <p14:creationId xmlns:p14="http://schemas.microsoft.com/office/powerpoint/2010/main" val="2024292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21953538" y="1714500"/>
            <a:ext cx="6811962" cy="36525200"/>
          </a:xfrm>
        </p:spPr>
        <p:txBody>
          <a:bodyPr vert="eaVert"/>
          <a:lstStyle/>
          <a:p>
            <a:r>
              <a:rPr lang="fr-CA"/>
              <a:t>Cliquez et modifiez le titre</a:t>
            </a:r>
            <a:endParaRPr lang="fr-FR"/>
          </a:p>
        </p:txBody>
      </p:sp>
      <p:sp>
        <p:nvSpPr>
          <p:cNvPr id="3" name="Espace réservé du texte vertical 2"/>
          <p:cNvSpPr>
            <a:spLocks noGrp="1"/>
          </p:cNvSpPr>
          <p:nvPr>
            <p:ph type="body" orient="vert" idx="1"/>
          </p:nvPr>
        </p:nvSpPr>
        <p:spPr>
          <a:xfrm>
            <a:off x="1514475" y="1714500"/>
            <a:ext cx="20286663" cy="36525200"/>
          </a:xfr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3A744E3-DC87-0E49-9BA9-6AEC8A713969}" type="slidenum">
              <a:rPr lang="fr-FR"/>
              <a:pPr>
                <a:defRPr/>
              </a:pPr>
              <a:t>‹nr.›</a:t>
            </a:fld>
            <a:endParaRPr lang="fr-FR"/>
          </a:p>
        </p:txBody>
      </p:sp>
    </p:spTree>
    <p:extLst>
      <p:ext uri="{BB962C8B-B14F-4D97-AF65-F5344CB8AC3E}">
        <p14:creationId xmlns:p14="http://schemas.microsoft.com/office/powerpoint/2010/main" val="988248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idx="1"/>
          </p:nvPr>
        </p:nvSpPr>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BE08491F-8755-3648-8737-8B709AC42B7C}" type="slidenum">
              <a:rPr lang="fr-FR"/>
              <a:pPr>
                <a:defRPr/>
              </a:pPr>
              <a:t>‹nr.›</a:t>
            </a:fld>
            <a:endParaRPr lang="fr-FR"/>
          </a:p>
        </p:txBody>
      </p:sp>
    </p:spTree>
    <p:extLst>
      <p:ext uri="{BB962C8B-B14F-4D97-AF65-F5344CB8AC3E}">
        <p14:creationId xmlns:p14="http://schemas.microsoft.com/office/powerpoint/2010/main" val="5777916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2392363" y="27508200"/>
            <a:ext cx="25738137" cy="8502650"/>
          </a:xfrm>
        </p:spPr>
        <p:txBody>
          <a:bodyPr anchor="t"/>
          <a:lstStyle>
            <a:lvl1pPr algn="l">
              <a:defRPr sz="4000" b="1" cap="all"/>
            </a:lvl1pPr>
          </a:lstStyle>
          <a:p>
            <a:r>
              <a:rPr lang="fr-CA"/>
              <a:t>Cliquez et modifiez le titre</a:t>
            </a:r>
            <a:endParaRPr lang="fr-FR"/>
          </a:p>
        </p:txBody>
      </p:sp>
      <p:sp>
        <p:nvSpPr>
          <p:cNvPr id="3" name="Espace réservé du texte 2"/>
          <p:cNvSpPr>
            <a:spLocks noGrp="1"/>
          </p:cNvSpPr>
          <p:nvPr>
            <p:ph type="body" idx="1"/>
          </p:nvPr>
        </p:nvSpPr>
        <p:spPr>
          <a:xfrm>
            <a:off x="2392363" y="18143538"/>
            <a:ext cx="25738137" cy="9364662"/>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CA"/>
              <a:t>Cliquez pour modifier les styles du texte du masque</a:t>
            </a:r>
          </a:p>
        </p:txBody>
      </p:sp>
      <p:sp>
        <p:nvSpPr>
          <p:cNvPr id="4" name="Rectangle 4"/>
          <p:cNvSpPr>
            <a:spLocks noGrp="1" noChangeArrowheads="1"/>
          </p:cNvSpPr>
          <p:nvPr>
            <p:ph type="dt" sz="half" idx="10"/>
          </p:nvPr>
        </p:nvSpPr>
        <p:spPr>
          <a:ln/>
        </p:spPr>
        <p:txBody>
          <a:bodyPr/>
          <a:lstStyle>
            <a:lvl1pPr>
              <a:defRPr/>
            </a:lvl1pPr>
          </a:lstStyle>
          <a:p>
            <a:pPr>
              <a:defRPr/>
            </a:pPr>
            <a:endParaRPr lang="fr-FR"/>
          </a:p>
        </p:txBody>
      </p:sp>
      <p:sp>
        <p:nvSpPr>
          <p:cNvPr id="5" name="Rectangle 5"/>
          <p:cNvSpPr>
            <a:spLocks noGrp="1" noChangeArrowheads="1"/>
          </p:cNvSpPr>
          <p:nvPr>
            <p:ph type="ftr" sz="quarter" idx="11"/>
          </p:nvPr>
        </p:nvSpPr>
        <p:spPr>
          <a:ln/>
        </p:spPr>
        <p:txBody>
          <a:bodyPr/>
          <a:lstStyle>
            <a:lvl1pPr>
              <a:defRPr/>
            </a:lvl1pPr>
          </a:lstStyle>
          <a:p>
            <a:pPr>
              <a:defRPr/>
            </a:pPr>
            <a:endParaRPr lang="fr-FR"/>
          </a:p>
        </p:txBody>
      </p:sp>
      <p:sp>
        <p:nvSpPr>
          <p:cNvPr id="6" name="Rectangle 6"/>
          <p:cNvSpPr>
            <a:spLocks noGrp="1" noChangeArrowheads="1"/>
          </p:cNvSpPr>
          <p:nvPr>
            <p:ph type="sldNum" sz="quarter" idx="12"/>
          </p:nvPr>
        </p:nvSpPr>
        <p:spPr>
          <a:ln/>
        </p:spPr>
        <p:txBody>
          <a:bodyPr/>
          <a:lstStyle>
            <a:lvl1pPr>
              <a:defRPr/>
            </a:lvl1pPr>
          </a:lstStyle>
          <a:p>
            <a:pPr>
              <a:defRPr/>
            </a:pPr>
            <a:fld id="{2BD5F2DE-AF09-5E45-86EA-F01A4ED85ACF}" type="slidenum">
              <a:rPr lang="fr-FR"/>
              <a:pPr>
                <a:defRPr/>
              </a:pPr>
              <a:t>‹nr.›</a:t>
            </a:fld>
            <a:endParaRPr lang="fr-FR"/>
          </a:p>
        </p:txBody>
      </p:sp>
    </p:spTree>
    <p:extLst>
      <p:ext uri="{BB962C8B-B14F-4D97-AF65-F5344CB8AC3E}">
        <p14:creationId xmlns:p14="http://schemas.microsoft.com/office/powerpoint/2010/main" val="2704365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Espace réservé du contenu 2"/>
          <p:cNvSpPr>
            <a:spLocks noGrp="1"/>
          </p:cNvSpPr>
          <p:nvPr>
            <p:ph sz="half" idx="1"/>
          </p:nvPr>
        </p:nvSpPr>
        <p:spPr>
          <a:xfrm>
            <a:off x="1514475" y="9988550"/>
            <a:ext cx="13549313"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p:cNvSpPr>
            <a:spLocks noGrp="1"/>
          </p:cNvSpPr>
          <p:nvPr>
            <p:ph sz="half" idx="2"/>
          </p:nvPr>
        </p:nvSpPr>
        <p:spPr>
          <a:xfrm>
            <a:off x="15216188" y="9988550"/>
            <a:ext cx="13549312" cy="28251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8B361522-5B46-704E-8AA3-B77E62E431E7}" type="slidenum">
              <a:rPr lang="fr-FR"/>
              <a:pPr>
                <a:defRPr/>
              </a:pPr>
              <a:t>‹nr.›</a:t>
            </a:fld>
            <a:endParaRPr lang="fr-FR"/>
          </a:p>
        </p:txBody>
      </p:sp>
    </p:spTree>
    <p:extLst>
      <p:ext uri="{BB962C8B-B14F-4D97-AF65-F5344CB8AC3E}">
        <p14:creationId xmlns:p14="http://schemas.microsoft.com/office/powerpoint/2010/main" val="1667085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CA"/>
              <a:t>Cliquez et modifiez le titre</a:t>
            </a:r>
            <a:endParaRPr lang="fr-FR"/>
          </a:p>
        </p:txBody>
      </p:sp>
      <p:sp>
        <p:nvSpPr>
          <p:cNvPr id="3" name="Espace réservé du texte 2"/>
          <p:cNvSpPr>
            <a:spLocks noGrp="1"/>
          </p:cNvSpPr>
          <p:nvPr>
            <p:ph type="body" idx="1"/>
          </p:nvPr>
        </p:nvSpPr>
        <p:spPr>
          <a:xfrm>
            <a:off x="1514475" y="9582150"/>
            <a:ext cx="13377863"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p:cNvSpPr>
            <a:spLocks noGrp="1"/>
          </p:cNvSpPr>
          <p:nvPr>
            <p:ph sz="half" idx="2"/>
          </p:nvPr>
        </p:nvSpPr>
        <p:spPr>
          <a:xfrm>
            <a:off x="1514475" y="13576300"/>
            <a:ext cx="13377863"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p:cNvSpPr>
            <a:spLocks noGrp="1"/>
          </p:cNvSpPr>
          <p:nvPr>
            <p:ph type="body" sz="quarter" idx="3"/>
          </p:nvPr>
        </p:nvSpPr>
        <p:spPr>
          <a:xfrm>
            <a:off x="15381288" y="9582150"/>
            <a:ext cx="13384212" cy="39941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p:cNvSpPr>
            <a:spLocks noGrp="1"/>
          </p:cNvSpPr>
          <p:nvPr>
            <p:ph sz="quarter" idx="4"/>
          </p:nvPr>
        </p:nvSpPr>
        <p:spPr>
          <a:xfrm>
            <a:off x="15381288" y="13576300"/>
            <a:ext cx="13384212" cy="24663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Rectangle 4"/>
          <p:cNvSpPr>
            <a:spLocks noGrp="1" noChangeArrowheads="1"/>
          </p:cNvSpPr>
          <p:nvPr>
            <p:ph type="dt" sz="half" idx="10"/>
          </p:nvPr>
        </p:nvSpPr>
        <p:spPr>
          <a:ln/>
        </p:spPr>
        <p:txBody>
          <a:bodyPr/>
          <a:lstStyle>
            <a:lvl1pPr>
              <a:defRPr/>
            </a:lvl1pPr>
          </a:lstStyle>
          <a:p>
            <a:pPr>
              <a:defRPr/>
            </a:pPr>
            <a:endParaRPr lang="fr-FR"/>
          </a:p>
        </p:txBody>
      </p:sp>
      <p:sp>
        <p:nvSpPr>
          <p:cNvPr id="8" name="Rectangle 5"/>
          <p:cNvSpPr>
            <a:spLocks noGrp="1" noChangeArrowheads="1"/>
          </p:cNvSpPr>
          <p:nvPr>
            <p:ph type="ftr" sz="quarter" idx="11"/>
          </p:nvPr>
        </p:nvSpPr>
        <p:spPr>
          <a:ln/>
        </p:spPr>
        <p:txBody>
          <a:bodyPr/>
          <a:lstStyle>
            <a:lvl1pPr>
              <a:defRPr/>
            </a:lvl1pPr>
          </a:lstStyle>
          <a:p>
            <a:pPr>
              <a:defRPr/>
            </a:pPr>
            <a:endParaRPr lang="fr-FR"/>
          </a:p>
        </p:txBody>
      </p:sp>
      <p:sp>
        <p:nvSpPr>
          <p:cNvPr id="9" name="Rectangle 6"/>
          <p:cNvSpPr>
            <a:spLocks noGrp="1" noChangeArrowheads="1"/>
          </p:cNvSpPr>
          <p:nvPr>
            <p:ph type="sldNum" sz="quarter" idx="12"/>
          </p:nvPr>
        </p:nvSpPr>
        <p:spPr>
          <a:ln/>
        </p:spPr>
        <p:txBody>
          <a:bodyPr/>
          <a:lstStyle>
            <a:lvl1pPr>
              <a:defRPr/>
            </a:lvl1pPr>
          </a:lstStyle>
          <a:p>
            <a:pPr>
              <a:defRPr/>
            </a:pPr>
            <a:fld id="{46309575-A1E7-3C45-911C-C229818A9849}" type="slidenum">
              <a:rPr lang="fr-FR"/>
              <a:pPr>
                <a:defRPr/>
              </a:pPr>
              <a:t>‹nr.›</a:t>
            </a:fld>
            <a:endParaRPr lang="fr-FR"/>
          </a:p>
        </p:txBody>
      </p:sp>
    </p:spTree>
    <p:extLst>
      <p:ext uri="{BB962C8B-B14F-4D97-AF65-F5344CB8AC3E}">
        <p14:creationId xmlns:p14="http://schemas.microsoft.com/office/powerpoint/2010/main" val="3171479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a:t>Cliquez et modifiez le titre</a:t>
            </a:r>
            <a:endParaRPr lang="fr-FR"/>
          </a:p>
        </p:txBody>
      </p:sp>
      <p:sp>
        <p:nvSpPr>
          <p:cNvPr id="3" name="Rectangle 4"/>
          <p:cNvSpPr>
            <a:spLocks noGrp="1" noChangeArrowheads="1"/>
          </p:cNvSpPr>
          <p:nvPr>
            <p:ph type="dt" sz="half" idx="10"/>
          </p:nvPr>
        </p:nvSpPr>
        <p:spPr>
          <a:ln/>
        </p:spPr>
        <p:txBody>
          <a:bodyPr/>
          <a:lstStyle>
            <a:lvl1pPr>
              <a:defRPr/>
            </a:lvl1pPr>
          </a:lstStyle>
          <a:p>
            <a:pPr>
              <a:defRPr/>
            </a:pPr>
            <a:endParaRPr lang="fr-FR"/>
          </a:p>
        </p:txBody>
      </p:sp>
      <p:sp>
        <p:nvSpPr>
          <p:cNvPr id="4" name="Rectangle 5"/>
          <p:cNvSpPr>
            <a:spLocks noGrp="1" noChangeArrowheads="1"/>
          </p:cNvSpPr>
          <p:nvPr>
            <p:ph type="ftr" sz="quarter" idx="11"/>
          </p:nvPr>
        </p:nvSpPr>
        <p:spPr>
          <a:ln/>
        </p:spPr>
        <p:txBody>
          <a:bodyPr/>
          <a:lstStyle>
            <a:lvl1pPr>
              <a:defRPr/>
            </a:lvl1pPr>
          </a:lstStyle>
          <a:p>
            <a:pPr>
              <a:defRPr/>
            </a:pPr>
            <a:endParaRPr lang="fr-FR"/>
          </a:p>
        </p:txBody>
      </p:sp>
      <p:sp>
        <p:nvSpPr>
          <p:cNvPr id="5" name="Rectangle 6"/>
          <p:cNvSpPr>
            <a:spLocks noGrp="1" noChangeArrowheads="1"/>
          </p:cNvSpPr>
          <p:nvPr>
            <p:ph type="sldNum" sz="quarter" idx="12"/>
          </p:nvPr>
        </p:nvSpPr>
        <p:spPr>
          <a:ln/>
        </p:spPr>
        <p:txBody>
          <a:bodyPr/>
          <a:lstStyle>
            <a:lvl1pPr>
              <a:defRPr/>
            </a:lvl1pPr>
          </a:lstStyle>
          <a:p>
            <a:pPr>
              <a:defRPr/>
            </a:pPr>
            <a:fld id="{D040A988-EA6E-134C-990E-3162B857A955}" type="slidenum">
              <a:rPr lang="fr-FR"/>
              <a:pPr>
                <a:defRPr/>
              </a:pPr>
              <a:t>‹nr.›</a:t>
            </a:fld>
            <a:endParaRPr lang="fr-FR"/>
          </a:p>
        </p:txBody>
      </p:sp>
    </p:spTree>
    <p:extLst>
      <p:ext uri="{BB962C8B-B14F-4D97-AF65-F5344CB8AC3E}">
        <p14:creationId xmlns:p14="http://schemas.microsoft.com/office/powerpoint/2010/main" val="792587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fr-FR"/>
          </a:p>
        </p:txBody>
      </p:sp>
      <p:sp>
        <p:nvSpPr>
          <p:cNvPr id="3" name="Rectangle 5"/>
          <p:cNvSpPr>
            <a:spLocks noGrp="1" noChangeArrowheads="1"/>
          </p:cNvSpPr>
          <p:nvPr>
            <p:ph type="ftr" sz="quarter" idx="11"/>
          </p:nvPr>
        </p:nvSpPr>
        <p:spPr>
          <a:ln/>
        </p:spPr>
        <p:txBody>
          <a:bodyPr/>
          <a:lstStyle>
            <a:lvl1pPr>
              <a:defRPr/>
            </a:lvl1pPr>
          </a:lstStyle>
          <a:p>
            <a:pPr>
              <a:defRPr/>
            </a:pPr>
            <a:endParaRPr lang="fr-FR"/>
          </a:p>
        </p:txBody>
      </p:sp>
      <p:sp>
        <p:nvSpPr>
          <p:cNvPr id="4" name="Rectangle 6"/>
          <p:cNvSpPr>
            <a:spLocks noGrp="1" noChangeArrowheads="1"/>
          </p:cNvSpPr>
          <p:nvPr>
            <p:ph type="sldNum" sz="quarter" idx="12"/>
          </p:nvPr>
        </p:nvSpPr>
        <p:spPr>
          <a:ln/>
        </p:spPr>
        <p:txBody>
          <a:bodyPr/>
          <a:lstStyle>
            <a:lvl1pPr>
              <a:defRPr/>
            </a:lvl1pPr>
          </a:lstStyle>
          <a:p>
            <a:pPr>
              <a:defRPr/>
            </a:pPr>
            <a:fld id="{DDFE5621-AC9E-2D42-8916-97E3D7BEED28}" type="slidenum">
              <a:rPr lang="fr-FR"/>
              <a:pPr>
                <a:defRPr/>
              </a:pPr>
              <a:t>‹nr.›</a:t>
            </a:fld>
            <a:endParaRPr lang="fr-FR"/>
          </a:p>
        </p:txBody>
      </p:sp>
    </p:spTree>
    <p:extLst>
      <p:ext uri="{BB962C8B-B14F-4D97-AF65-F5344CB8AC3E}">
        <p14:creationId xmlns:p14="http://schemas.microsoft.com/office/powerpoint/2010/main" val="15433803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514475" y="1704975"/>
            <a:ext cx="9961563" cy="7253288"/>
          </a:xfrm>
        </p:spPr>
        <p:txBody>
          <a:bodyPr anchor="b"/>
          <a:lstStyle>
            <a:lvl1pPr algn="l">
              <a:defRPr sz="2000" b="1"/>
            </a:lvl1pPr>
          </a:lstStyle>
          <a:p>
            <a:r>
              <a:rPr lang="fr-CA"/>
              <a:t>Cliquez et modifiez le titre</a:t>
            </a:r>
            <a:endParaRPr lang="fr-FR"/>
          </a:p>
        </p:txBody>
      </p:sp>
      <p:sp>
        <p:nvSpPr>
          <p:cNvPr id="3" name="Espace réservé du contenu 2"/>
          <p:cNvSpPr>
            <a:spLocks noGrp="1"/>
          </p:cNvSpPr>
          <p:nvPr>
            <p:ph idx="1"/>
          </p:nvPr>
        </p:nvSpPr>
        <p:spPr>
          <a:xfrm>
            <a:off x="11837988" y="1704975"/>
            <a:ext cx="16927512" cy="365347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p:cNvSpPr>
            <a:spLocks noGrp="1"/>
          </p:cNvSpPr>
          <p:nvPr>
            <p:ph type="body" sz="half" idx="2"/>
          </p:nvPr>
        </p:nvSpPr>
        <p:spPr>
          <a:xfrm>
            <a:off x="1514475" y="8958263"/>
            <a:ext cx="9961563" cy="292814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4970E7D2-030D-EE41-A675-CDC0BD58C779}" type="slidenum">
              <a:rPr lang="fr-FR"/>
              <a:pPr>
                <a:defRPr/>
              </a:pPr>
              <a:t>‹nr.›</a:t>
            </a:fld>
            <a:endParaRPr lang="fr-FR"/>
          </a:p>
        </p:txBody>
      </p:sp>
    </p:spTree>
    <p:extLst>
      <p:ext uri="{BB962C8B-B14F-4D97-AF65-F5344CB8AC3E}">
        <p14:creationId xmlns:p14="http://schemas.microsoft.com/office/powerpoint/2010/main" val="240303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935663" y="29965650"/>
            <a:ext cx="18167350" cy="3538538"/>
          </a:xfrm>
        </p:spPr>
        <p:txBody>
          <a:bodyPr anchor="b"/>
          <a:lstStyle>
            <a:lvl1pPr algn="l">
              <a:defRPr sz="2000" b="1"/>
            </a:lvl1pPr>
          </a:lstStyle>
          <a:p>
            <a:r>
              <a:rPr lang="fr-CA"/>
              <a:t>Cliquez et modifiez le titre</a:t>
            </a:r>
            <a:endParaRPr lang="fr-FR"/>
          </a:p>
        </p:txBody>
      </p:sp>
      <p:sp>
        <p:nvSpPr>
          <p:cNvPr id="3" name="Espace réservé pour une image  2"/>
          <p:cNvSpPr>
            <a:spLocks noGrp="1"/>
          </p:cNvSpPr>
          <p:nvPr>
            <p:ph type="pic" idx="1"/>
          </p:nvPr>
        </p:nvSpPr>
        <p:spPr>
          <a:xfrm>
            <a:off x="5935663" y="3824288"/>
            <a:ext cx="18167350" cy="256857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5935663" y="33504188"/>
            <a:ext cx="18167350" cy="50228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a:t>Cliquez pour modifier les styles du texte du masque</a:t>
            </a:r>
          </a:p>
        </p:txBody>
      </p:sp>
      <p:sp>
        <p:nvSpPr>
          <p:cNvPr id="5" name="Rectangle 4"/>
          <p:cNvSpPr>
            <a:spLocks noGrp="1" noChangeArrowheads="1"/>
          </p:cNvSpPr>
          <p:nvPr>
            <p:ph type="dt" sz="half" idx="10"/>
          </p:nvPr>
        </p:nvSpPr>
        <p:spPr>
          <a:ln/>
        </p:spPr>
        <p:txBody>
          <a:bodyPr/>
          <a:lstStyle>
            <a:lvl1pPr>
              <a:defRPr/>
            </a:lvl1pPr>
          </a:lstStyle>
          <a:p>
            <a:pPr>
              <a:defRPr/>
            </a:pPr>
            <a:endParaRPr lang="fr-FR"/>
          </a:p>
        </p:txBody>
      </p:sp>
      <p:sp>
        <p:nvSpPr>
          <p:cNvPr id="6" name="Rectangle 5"/>
          <p:cNvSpPr>
            <a:spLocks noGrp="1" noChangeArrowheads="1"/>
          </p:cNvSpPr>
          <p:nvPr>
            <p:ph type="ftr" sz="quarter" idx="11"/>
          </p:nvPr>
        </p:nvSpPr>
        <p:spPr>
          <a:ln/>
        </p:spPr>
        <p:txBody>
          <a:bodyPr/>
          <a:lstStyle>
            <a:lvl1pPr>
              <a:defRPr/>
            </a:lvl1pPr>
          </a:lstStyle>
          <a:p>
            <a:pPr>
              <a:defRPr/>
            </a:pPr>
            <a:endParaRPr lang="fr-FR"/>
          </a:p>
        </p:txBody>
      </p:sp>
      <p:sp>
        <p:nvSpPr>
          <p:cNvPr id="7" name="Rectangle 6"/>
          <p:cNvSpPr>
            <a:spLocks noGrp="1" noChangeArrowheads="1"/>
          </p:cNvSpPr>
          <p:nvPr>
            <p:ph type="sldNum" sz="quarter" idx="12"/>
          </p:nvPr>
        </p:nvSpPr>
        <p:spPr>
          <a:ln/>
        </p:spPr>
        <p:txBody>
          <a:bodyPr/>
          <a:lstStyle>
            <a:lvl1pPr>
              <a:defRPr/>
            </a:lvl1pPr>
          </a:lstStyle>
          <a:p>
            <a:pPr>
              <a:defRPr/>
            </a:pPr>
            <a:fld id="{F67E5673-7C43-8248-ACB4-BFBF0EA9949D}" type="slidenum">
              <a:rPr lang="fr-FR"/>
              <a:pPr>
                <a:defRPr/>
              </a:pPr>
              <a:t>‹nr.›</a:t>
            </a:fld>
            <a:endParaRPr lang="fr-FR"/>
          </a:p>
        </p:txBody>
      </p:sp>
    </p:spTree>
    <p:extLst>
      <p:ext uri="{BB962C8B-B14F-4D97-AF65-F5344CB8AC3E}">
        <p14:creationId xmlns:p14="http://schemas.microsoft.com/office/powerpoint/2010/main" val="2203558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14475" y="1714500"/>
            <a:ext cx="27251025" cy="71342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89759" tIns="194880" rIns="389759" bIns="194880" numCol="1" anchor="ctr" anchorCtr="0" compatLnSpc="1">
            <a:prstTxWarp prst="textNoShape">
              <a:avLst/>
            </a:prstTxWarp>
          </a:bodyPr>
          <a:lstStyle/>
          <a:p>
            <a:pPr lvl="0"/>
            <a:r>
              <a:rPr lang="fr-FR"/>
              <a:t>Cliquez pour modifier le style du titre</a:t>
            </a:r>
          </a:p>
        </p:txBody>
      </p:sp>
      <p:sp>
        <p:nvSpPr>
          <p:cNvPr id="1027" name="Rectangle 3"/>
          <p:cNvSpPr>
            <a:spLocks noGrp="1" noChangeArrowheads="1"/>
          </p:cNvSpPr>
          <p:nvPr>
            <p:ph type="body" idx="1"/>
          </p:nvPr>
        </p:nvSpPr>
        <p:spPr bwMode="auto">
          <a:xfrm>
            <a:off x="1514475" y="9988550"/>
            <a:ext cx="27251025" cy="28251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89759" tIns="194880" rIns="389759" bIns="19488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28" name="Rectangle 4"/>
          <p:cNvSpPr>
            <a:spLocks noGrp="1" noChangeArrowheads="1"/>
          </p:cNvSpPr>
          <p:nvPr>
            <p:ph type="dt" sz="half" idx="2"/>
          </p:nvPr>
        </p:nvSpPr>
        <p:spPr bwMode="auto">
          <a:xfrm>
            <a:off x="1514475" y="38981063"/>
            <a:ext cx="7064375" cy="297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89759" tIns="194880" rIns="389759" bIns="194880" numCol="1" anchor="t" anchorCtr="0" compatLnSpc="1">
            <a:prstTxWarp prst="textNoShape">
              <a:avLst/>
            </a:prstTxWarp>
          </a:bodyPr>
          <a:lstStyle>
            <a:lvl1pPr defTabSz="3898900">
              <a:defRPr sz="6100">
                <a:cs typeface="+mn-cs"/>
              </a:defRPr>
            </a:lvl1pPr>
          </a:lstStyle>
          <a:p>
            <a:pPr>
              <a:defRPr/>
            </a:pPr>
            <a:endParaRPr lang="fr-FR"/>
          </a:p>
        </p:txBody>
      </p:sp>
      <p:sp>
        <p:nvSpPr>
          <p:cNvPr id="1029" name="Rectangle 5"/>
          <p:cNvSpPr>
            <a:spLocks noGrp="1" noChangeArrowheads="1"/>
          </p:cNvSpPr>
          <p:nvPr>
            <p:ph type="ftr" sz="quarter" idx="3"/>
          </p:nvPr>
        </p:nvSpPr>
        <p:spPr bwMode="auto">
          <a:xfrm>
            <a:off x="10345738" y="38981063"/>
            <a:ext cx="9588500" cy="297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89759" tIns="194880" rIns="389759" bIns="194880" numCol="1" anchor="t" anchorCtr="0" compatLnSpc="1">
            <a:prstTxWarp prst="textNoShape">
              <a:avLst/>
            </a:prstTxWarp>
          </a:bodyPr>
          <a:lstStyle>
            <a:lvl1pPr algn="ctr" defTabSz="3898900">
              <a:defRPr sz="6100">
                <a:cs typeface="+mn-cs"/>
              </a:defRPr>
            </a:lvl1pPr>
          </a:lstStyle>
          <a:p>
            <a:pPr>
              <a:defRPr/>
            </a:pPr>
            <a:endParaRPr lang="fr-FR"/>
          </a:p>
        </p:txBody>
      </p:sp>
      <p:sp>
        <p:nvSpPr>
          <p:cNvPr id="1030" name="Rectangle 6"/>
          <p:cNvSpPr>
            <a:spLocks noGrp="1" noChangeArrowheads="1"/>
          </p:cNvSpPr>
          <p:nvPr>
            <p:ph type="sldNum" sz="quarter" idx="4"/>
          </p:nvPr>
        </p:nvSpPr>
        <p:spPr bwMode="auto">
          <a:xfrm>
            <a:off x="21701125" y="38981063"/>
            <a:ext cx="7064375" cy="29781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389759" tIns="194880" rIns="389759" bIns="194880" numCol="1" anchor="t" anchorCtr="0" compatLnSpc="1">
            <a:prstTxWarp prst="textNoShape">
              <a:avLst/>
            </a:prstTxWarp>
          </a:bodyPr>
          <a:lstStyle>
            <a:lvl1pPr algn="r" defTabSz="3898900">
              <a:defRPr sz="6100">
                <a:cs typeface="+mn-cs"/>
              </a:defRPr>
            </a:lvl1pPr>
          </a:lstStyle>
          <a:p>
            <a:pPr>
              <a:defRPr/>
            </a:pPr>
            <a:fld id="{CA3B3203-CE5A-F043-9A76-3EEBC8969062}" type="slidenum">
              <a:rPr lang="fr-FR"/>
              <a:pPr>
                <a:defRPr/>
              </a:pPr>
              <a:t>‹nr.›</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898900" rtl="0" eaLnBrk="0" fontAlgn="base" hangingPunct="0">
        <a:spcBef>
          <a:spcPct val="0"/>
        </a:spcBef>
        <a:spcAft>
          <a:spcPct val="0"/>
        </a:spcAft>
        <a:defRPr sz="18600">
          <a:solidFill>
            <a:schemeClr val="tx2"/>
          </a:solidFill>
          <a:latin typeface="+mj-lt"/>
          <a:ea typeface="+mj-ea"/>
          <a:cs typeface="ＭＳ Ｐゴシック" charset="0"/>
        </a:defRPr>
      </a:lvl1pPr>
      <a:lvl2pPr algn="ctr" defTabSz="3898900" rtl="0" eaLnBrk="0" fontAlgn="base" hangingPunct="0">
        <a:spcBef>
          <a:spcPct val="0"/>
        </a:spcBef>
        <a:spcAft>
          <a:spcPct val="0"/>
        </a:spcAft>
        <a:defRPr sz="18600">
          <a:solidFill>
            <a:schemeClr val="tx2"/>
          </a:solidFill>
          <a:latin typeface="Arial" charset="0"/>
          <a:ea typeface="ＭＳ Ｐゴシック" charset="0"/>
          <a:cs typeface="ＭＳ Ｐゴシック" charset="0"/>
        </a:defRPr>
      </a:lvl2pPr>
      <a:lvl3pPr algn="ctr" defTabSz="3898900" rtl="0" eaLnBrk="0" fontAlgn="base" hangingPunct="0">
        <a:spcBef>
          <a:spcPct val="0"/>
        </a:spcBef>
        <a:spcAft>
          <a:spcPct val="0"/>
        </a:spcAft>
        <a:defRPr sz="18600">
          <a:solidFill>
            <a:schemeClr val="tx2"/>
          </a:solidFill>
          <a:latin typeface="Arial" charset="0"/>
          <a:ea typeface="ＭＳ Ｐゴシック" charset="0"/>
          <a:cs typeface="ＭＳ Ｐゴシック" charset="0"/>
        </a:defRPr>
      </a:lvl3pPr>
      <a:lvl4pPr algn="ctr" defTabSz="3898900" rtl="0" eaLnBrk="0" fontAlgn="base" hangingPunct="0">
        <a:spcBef>
          <a:spcPct val="0"/>
        </a:spcBef>
        <a:spcAft>
          <a:spcPct val="0"/>
        </a:spcAft>
        <a:defRPr sz="18600">
          <a:solidFill>
            <a:schemeClr val="tx2"/>
          </a:solidFill>
          <a:latin typeface="Arial" charset="0"/>
          <a:ea typeface="ＭＳ Ｐゴシック" charset="0"/>
          <a:cs typeface="ＭＳ Ｐゴシック" charset="0"/>
        </a:defRPr>
      </a:lvl4pPr>
      <a:lvl5pPr algn="ctr" defTabSz="3898900" rtl="0" eaLnBrk="0" fontAlgn="base" hangingPunct="0">
        <a:spcBef>
          <a:spcPct val="0"/>
        </a:spcBef>
        <a:spcAft>
          <a:spcPct val="0"/>
        </a:spcAft>
        <a:defRPr sz="18600">
          <a:solidFill>
            <a:schemeClr val="tx2"/>
          </a:solidFill>
          <a:latin typeface="Arial" charset="0"/>
          <a:ea typeface="ＭＳ Ｐゴシック" charset="0"/>
          <a:cs typeface="ＭＳ Ｐゴシック" charset="0"/>
        </a:defRPr>
      </a:lvl5pPr>
      <a:lvl6pPr marL="457200" algn="ctr" defTabSz="3898900" rtl="0" fontAlgn="base">
        <a:spcBef>
          <a:spcPct val="0"/>
        </a:spcBef>
        <a:spcAft>
          <a:spcPct val="0"/>
        </a:spcAft>
        <a:defRPr sz="18600">
          <a:solidFill>
            <a:schemeClr val="tx2"/>
          </a:solidFill>
          <a:latin typeface="Arial" charset="0"/>
          <a:ea typeface="ＭＳ Ｐゴシック" charset="0"/>
        </a:defRPr>
      </a:lvl6pPr>
      <a:lvl7pPr marL="914400" algn="ctr" defTabSz="3898900" rtl="0" fontAlgn="base">
        <a:spcBef>
          <a:spcPct val="0"/>
        </a:spcBef>
        <a:spcAft>
          <a:spcPct val="0"/>
        </a:spcAft>
        <a:defRPr sz="18600">
          <a:solidFill>
            <a:schemeClr val="tx2"/>
          </a:solidFill>
          <a:latin typeface="Arial" charset="0"/>
          <a:ea typeface="ＭＳ Ｐゴシック" charset="0"/>
        </a:defRPr>
      </a:lvl7pPr>
      <a:lvl8pPr marL="1371600" algn="ctr" defTabSz="3898900" rtl="0" fontAlgn="base">
        <a:spcBef>
          <a:spcPct val="0"/>
        </a:spcBef>
        <a:spcAft>
          <a:spcPct val="0"/>
        </a:spcAft>
        <a:defRPr sz="18600">
          <a:solidFill>
            <a:schemeClr val="tx2"/>
          </a:solidFill>
          <a:latin typeface="Arial" charset="0"/>
          <a:ea typeface="ＭＳ Ｐゴシック" charset="0"/>
        </a:defRPr>
      </a:lvl8pPr>
      <a:lvl9pPr marL="1828800" algn="ctr" defTabSz="3898900" rtl="0" fontAlgn="base">
        <a:spcBef>
          <a:spcPct val="0"/>
        </a:spcBef>
        <a:spcAft>
          <a:spcPct val="0"/>
        </a:spcAft>
        <a:defRPr sz="18600">
          <a:solidFill>
            <a:schemeClr val="tx2"/>
          </a:solidFill>
          <a:latin typeface="Arial" charset="0"/>
          <a:ea typeface="ＭＳ Ｐゴシック" charset="0"/>
        </a:defRPr>
      </a:lvl9pPr>
    </p:titleStyle>
    <p:bodyStyle>
      <a:lvl1pPr marL="1462088" indent="-1462088" algn="l" defTabSz="3898900" rtl="0" eaLnBrk="0" fontAlgn="base" hangingPunct="0">
        <a:spcBef>
          <a:spcPct val="20000"/>
        </a:spcBef>
        <a:spcAft>
          <a:spcPct val="0"/>
        </a:spcAft>
        <a:buChar char="•"/>
        <a:defRPr sz="13700">
          <a:solidFill>
            <a:schemeClr val="tx1"/>
          </a:solidFill>
          <a:latin typeface="+mn-lt"/>
          <a:ea typeface="+mn-ea"/>
          <a:cs typeface="ＭＳ Ｐゴシック" charset="0"/>
        </a:defRPr>
      </a:lvl1pPr>
      <a:lvl2pPr marL="3168650" indent="-1220788" algn="l" defTabSz="3898900" rtl="0" eaLnBrk="0" fontAlgn="base" hangingPunct="0">
        <a:spcBef>
          <a:spcPct val="20000"/>
        </a:spcBef>
        <a:spcAft>
          <a:spcPct val="0"/>
        </a:spcAft>
        <a:buChar char="–"/>
        <a:defRPr sz="11800">
          <a:solidFill>
            <a:schemeClr val="tx1"/>
          </a:solidFill>
          <a:latin typeface="+mn-lt"/>
          <a:ea typeface="+mn-ea"/>
        </a:defRPr>
      </a:lvl2pPr>
      <a:lvl3pPr marL="4872038" indent="-973138" algn="l" defTabSz="3898900" rtl="0" eaLnBrk="0" fontAlgn="base" hangingPunct="0">
        <a:spcBef>
          <a:spcPct val="20000"/>
        </a:spcBef>
        <a:spcAft>
          <a:spcPct val="0"/>
        </a:spcAft>
        <a:buChar char="•"/>
        <a:defRPr sz="10300">
          <a:solidFill>
            <a:schemeClr val="tx1"/>
          </a:solidFill>
          <a:latin typeface="+mn-lt"/>
          <a:ea typeface="+mn-ea"/>
        </a:defRPr>
      </a:lvl3pPr>
      <a:lvl4pPr marL="6819900" indent="-973138" algn="l" defTabSz="3898900" rtl="0" eaLnBrk="0" fontAlgn="base" hangingPunct="0">
        <a:spcBef>
          <a:spcPct val="20000"/>
        </a:spcBef>
        <a:spcAft>
          <a:spcPct val="0"/>
        </a:spcAft>
        <a:buChar char="–"/>
        <a:defRPr sz="8400">
          <a:solidFill>
            <a:schemeClr val="tx1"/>
          </a:solidFill>
          <a:latin typeface="+mn-lt"/>
          <a:ea typeface="+mn-ea"/>
        </a:defRPr>
      </a:lvl4pPr>
      <a:lvl5pPr marL="8770938" indent="-976313" algn="l" defTabSz="3898900" rtl="0" eaLnBrk="0" fontAlgn="base" hangingPunct="0">
        <a:spcBef>
          <a:spcPct val="20000"/>
        </a:spcBef>
        <a:spcAft>
          <a:spcPct val="0"/>
        </a:spcAft>
        <a:buChar char="»"/>
        <a:defRPr sz="8400">
          <a:solidFill>
            <a:schemeClr val="tx1"/>
          </a:solidFill>
          <a:latin typeface="+mn-lt"/>
          <a:ea typeface="+mn-ea"/>
        </a:defRPr>
      </a:lvl5pPr>
      <a:lvl6pPr marL="9228138" indent="-976313" algn="l" defTabSz="3898900" rtl="0" fontAlgn="base">
        <a:spcBef>
          <a:spcPct val="20000"/>
        </a:spcBef>
        <a:spcAft>
          <a:spcPct val="0"/>
        </a:spcAft>
        <a:buChar char="»"/>
        <a:defRPr sz="8400">
          <a:solidFill>
            <a:schemeClr val="tx1"/>
          </a:solidFill>
          <a:latin typeface="+mn-lt"/>
          <a:ea typeface="+mn-ea"/>
        </a:defRPr>
      </a:lvl6pPr>
      <a:lvl7pPr marL="9685338" indent="-976313" algn="l" defTabSz="3898900" rtl="0" fontAlgn="base">
        <a:spcBef>
          <a:spcPct val="20000"/>
        </a:spcBef>
        <a:spcAft>
          <a:spcPct val="0"/>
        </a:spcAft>
        <a:buChar char="»"/>
        <a:defRPr sz="8400">
          <a:solidFill>
            <a:schemeClr val="tx1"/>
          </a:solidFill>
          <a:latin typeface="+mn-lt"/>
          <a:ea typeface="+mn-ea"/>
        </a:defRPr>
      </a:lvl7pPr>
      <a:lvl8pPr marL="10142538" indent="-976313" algn="l" defTabSz="3898900" rtl="0" fontAlgn="base">
        <a:spcBef>
          <a:spcPct val="20000"/>
        </a:spcBef>
        <a:spcAft>
          <a:spcPct val="0"/>
        </a:spcAft>
        <a:buChar char="»"/>
        <a:defRPr sz="8400">
          <a:solidFill>
            <a:schemeClr val="tx1"/>
          </a:solidFill>
          <a:latin typeface="+mn-lt"/>
          <a:ea typeface="+mn-ea"/>
        </a:defRPr>
      </a:lvl8pPr>
      <a:lvl9pPr marL="10599738" indent="-976313" algn="l" defTabSz="3898900" rtl="0" fontAlgn="base">
        <a:spcBef>
          <a:spcPct val="20000"/>
        </a:spcBef>
        <a:spcAft>
          <a:spcPct val="0"/>
        </a:spcAft>
        <a:buChar char="»"/>
        <a:defRPr sz="84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jp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jpg"/><Relationship Id="rId2" Type="http://schemas.openxmlformats.org/officeDocument/2006/relationships/notesSlide" Target="../notesSlides/notesSlide1.xml"/><Relationship Id="rId16" Type="http://schemas.openxmlformats.org/officeDocument/2006/relationships/image" Target="../media/image13.jp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8.jpg"/><Relationship Id="rId5" Type="http://schemas.openxmlformats.org/officeDocument/2006/relationships/image" Target="../media/image3.jpeg"/><Relationship Id="rId15" Type="http://schemas.openxmlformats.org/officeDocument/2006/relationships/image" Target="../media/image12.png"/><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13">
            <a:extLst>
              <a:ext uri="{FF2B5EF4-FFF2-40B4-BE49-F238E27FC236}">
                <a16:creationId xmlns:a16="http://schemas.microsoft.com/office/drawing/2014/main" id="{82C7A96B-5F6C-49DB-B696-5A490524D1C9}"/>
              </a:ext>
            </a:extLst>
          </p:cNvPr>
          <p:cNvSpPr/>
          <p:nvPr/>
        </p:nvSpPr>
        <p:spPr bwMode="auto">
          <a:xfrm>
            <a:off x="15450579" y="21306082"/>
            <a:ext cx="13440041" cy="5482047"/>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fr-FR" sz="7200" b="0" i="0" u="none" strike="noStrike" cap="none" normalizeH="0" baseline="0">
              <a:ln>
                <a:noFill/>
              </a:ln>
              <a:solidFill>
                <a:schemeClr val="tx1"/>
              </a:solidFill>
              <a:effectLst/>
              <a:latin typeface="Arial" charset="0"/>
              <a:ea typeface="ＭＳ Ｐゴシック" charset="0"/>
            </a:endParaRPr>
          </a:p>
        </p:txBody>
      </p:sp>
      <p:sp>
        <p:nvSpPr>
          <p:cNvPr id="130" name="Text Box 19">
            <a:extLst>
              <a:ext uri="{FF2B5EF4-FFF2-40B4-BE49-F238E27FC236}">
                <a16:creationId xmlns:a16="http://schemas.microsoft.com/office/drawing/2014/main" id="{D7E4F47A-4674-4891-BE08-84CCAB14767A}"/>
              </a:ext>
            </a:extLst>
          </p:cNvPr>
          <p:cNvSpPr txBox="1">
            <a:spLocks noChangeArrowheads="1"/>
          </p:cNvSpPr>
          <p:nvPr/>
        </p:nvSpPr>
        <p:spPr bwMode="auto">
          <a:xfrm>
            <a:off x="1313861" y="10243023"/>
            <a:ext cx="27576759" cy="23114568"/>
          </a:xfrm>
          <a:prstGeom prst="rect">
            <a:avLst/>
          </a:prstGeom>
          <a:solidFill>
            <a:srgbClr val="F2F6FC"/>
          </a:solidFill>
          <a:ln w="9525">
            <a:solidFill>
              <a:schemeClr val="accent1"/>
            </a:solidFill>
            <a:miter lim="800000"/>
            <a:headEnd/>
            <a:tailEnd/>
          </a:ln>
        </p:spPr>
        <p:txBody>
          <a:bodyPr lIns="360000" tIns="187200" rIns="360000" bIns="187200" numCol="2" spcCol="0"/>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algn="just"/>
            <a:r>
              <a:rPr lang="fr-BE" sz="3200" b="1" u="sng" dirty="0" err="1">
                <a:latin typeface="Arial Narrow"/>
                <a:cs typeface="Arial Narrow"/>
              </a:rPr>
              <a:t>Results</a:t>
            </a:r>
            <a:r>
              <a:rPr lang="fr-BE" sz="3200" b="1" u="sng" dirty="0">
                <a:latin typeface="Arial Narrow"/>
                <a:cs typeface="Arial Narrow"/>
              </a:rPr>
              <a:t>: </a:t>
            </a:r>
          </a:p>
          <a:p>
            <a:pPr algn="just"/>
            <a:r>
              <a:rPr lang="en-US" sz="3200" i="1" dirty="0">
                <a:latin typeface="Arial Narrow"/>
                <a:cs typeface="Arial Narrow"/>
              </a:rPr>
              <a:t>Ophthalmic examination </a:t>
            </a:r>
          </a:p>
          <a:p>
            <a:pPr algn="just"/>
            <a:r>
              <a:rPr lang="en-US" sz="3200" dirty="0">
                <a:latin typeface="Arial Narrow"/>
                <a:cs typeface="Arial Narrow"/>
              </a:rPr>
              <a:t>Both horses revealed an absent menace response and a complete retinal detachment (RD) in the left eye (OS) </a:t>
            </a:r>
            <a:r>
              <a:rPr lang="en-US" sz="3200" dirty="0">
                <a:latin typeface="Arial Narrow" panose="020B0606020202030204" pitchFamily="34" charset="0"/>
                <a:cs typeface="Arial Narrow"/>
              </a:rPr>
              <a:t>(Fig.1) </a:t>
            </a:r>
            <a:r>
              <a:rPr lang="en-US" sz="3200" dirty="0">
                <a:latin typeface="Arial Narrow"/>
                <a:cs typeface="Arial Narrow"/>
              </a:rPr>
              <a:t>and vitreous synaeresis in both eyes (OU). There were </a:t>
            </a:r>
            <a:r>
              <a:rPr lang="en-US" sz="3200" dirty="0">
                <a:latin typeface="Arial Narrow" panose="020B0606020202030204" pitchFamily="34" charset="0"/>
                <a:cs typeface="Arial Narrow"/>
              </a:rPr>
              <a:t>no ocular surface or anterior segment abnormalities seen before and after pupil dilatation in case 1. In case 2, an incipient posterior cortical cataract was present OS, and the equator of the lens was visible after pupil dilatation OU. </a:t>
            </a:r>
          </a:p>
          <a:p>
            <a:pPr algn="just"/>
            <a:endParaRPr lang="en-US" sz="3200" dirty="0">
              <a:latin typeface="Arial Narrow" panose="020B0606020202030204" pitchFamily="34" charset="0"/>
              <a:cs typeface="Arial Narrow"/>
            </a:endParaRPr>
          </a:p>
          <a:p>
            <a:pPr algn="just"/>
            <a:r>
              <a:rPr lang="en-US" sz="3200" i="1" dirty="0">
                <a:latin typeface="Arial Narrow" panose="020B0606020202030204" pitchFamily="34" charset="0"/>
              </a:rPr>
              <a:t>Electroretinography</a:t>
            </a:r>
          </a:p>
          <a:p>
            <a:pPr algn="just"/>
            <a:r>
              <a:rPr lang="en-US" sz="3200" dirty="0">
                <a:latin typeface="Arial Narrow" panose="020B0606020202030204" pitchFamily="34" charset="0"/>
              </a:rPr>
              <a:t>ERG results were comparable for both horses and were within normal limits for the right eyes (OD) compared to published ERG values (1). In both animals, OS had a flat ERG tracing with no recordable wave forms (Fig. 2). </a:t>
            </a:r>
          </a:p>
          <a:p>
            <a:pPr algn="just"/>
            <a:endParaRPr lang="en-US" sz="3200" i="1" dirty="0">
              <a:latin typeface="Arial Narrow" panose="020B0606020202030204" pitchFamily="34" charset="0"/>
            </a:endParaRPr>
          </a:p>
          <a:p>
            <a:pPr algn="just"/>
            <a:r>
              <a:rPr lang="en-US" sz="3200" i="1" dirty="0">
                <a:latin typeface="Arial Narrow" panose="020B0606020202030204" pitchFamily="34" charset="0"/>
              </a:rPr>
              <a:t>Ocular ultrasound </a:t>
            </a:r>
          </a:p>
          <a:p>
            <a:pPr algn="just"/>
            <a:r>
              <a:rPr lang="en-US" sz="3200" dirty="0">
                <a:latin typeface="Arial Narrow" panose="020B0606020202030204" pitchFamily="34" charset="0"/>
              </a:rPr>
              <a:t>Ultrasound confirmed the complete RD in both OS (Fig.3A) and revealed hyperechoic vitreous floaters compatible with vitreous degeneration in the 4 eyes.</a:t>
            </a:r>
          </a:p>
          <a:p>
            <a:pPr algn="just"/>
            <a:r>
              <a:rPr lang="en-US" sz="3200" dirty="0">
                <a:latin typeface="Arial Narrow" panose="020B0606020202030204" pitchFamily="34" charset="0"/>
              </a:rPr>
              <a:t> </a:t>
            </a:r>
          </a:p>
          <a:p>
            <a:pPr algn="just"/>
            <a:r>
              <a:rPr lang="en-US" sz="3200" i="1" dirty="0">
                <a:latin typeface="Arial Narrow" panose="020B0606020202030204" pitchFamily="34" charset="0"/>
              </a:rPr>
              <a:t>Magnetic resonance imaging</a:t>
            </a:r>
          </a:p>
          <a:p>
            <a:pPr algn="just"/>
            <a:r>
              <a:rPr lang="en-US" sz="3200" dirty="0">
                <a:latin typeface="Arial Narrow" panose="020B0606020202030204" pitchFamily="34" charset="0"/>
              </a:rPr>
              <a:t>Complete RD was evident in both OS, more conspicuously on T2W and FLAIR sequences (Fig.3B, 2C).</a:t>
            </a:r>
          </a:p>
          <a:p>
            <a:pPr algn="just"/>
            <a:endParaRPr lang="en-US" sz="3200" dirty="0">
              <a:latin typeface="Arial Narrow" panose="020B0606020202030204" pitchFamily="34" charset="0"/>
            </a:endParaRPr>
          </a:p>
          <a:p>
            <a:pPr algn="just"/>
            <a:r>
              <a:rPr lang="en-US" sz="3200" i="1" dirty="0">
                <a:latin typeface="Arial Narrow" panose="020B0606020202030204" pitchFamily="34" charset="0"/>
              </a:rPr>
              <a:t>Genetic testing</a:t>
            </a:r>
          </a:p>
          <a:p>
            <a:pPr algn="just"/>
            <a:r>
              <a:rPr lang="en-US" sz="3200" dirty="0">
                <a:latin typeface="Arial Narrow" panose="020B0606020202030204" pitchFamily="34" charset="0"/>
              </a:rPr>
              <a:t>The most affected horse tested negative for the mutation in the PMEL17 gene, which serves as a genetic marker for </a:t>
            </a:r>
            <a:r>
              <a:rPr lang="en-US" sz="3200" dirty="0">
                <a:latin typeface="Arial Narrow"/>
                <a:cs typeface="Arial Narrow"/>
              </a:rPr>
              <a:t>multiple congenital ocular anomalies (</a:t>
            </a:r>
            <a:r>
              <a:rPr lang="en-US" sz="3200" dirty="0">
                <a:latin typeface="Arial Narrow" panose="020B0606020202030204" pitchFamily="34" charset="0"/>
              </a:rPr>
              <a:t>MCOA). </a:t>
            </a:r>
          </a:p>
          <a:p>
            <a:pPr algn="just"/>
            <a:endParaRPr lang="en-US" sz="3200" dirty="0">
              <a:latin typeface="Arial Narrow" panose="020B0606020202030204" pitchFamily="34" charset="0"/>
            </a:endParaRPr>
          </a:p>
          <a:p>
            <a:pPr algn="just"/>
            <a:r>
              <a:rPr lang="en-US" sz="3200" i="1" dirty="0">
                <a:latin typeface="Arial Narrow" panose="020B0606020202030204" pitchFamily="34" charset="0"/>
              </a:rPr>
              <a:t>Histopathology </a:t>
            </a:r>
            <a:r>
              <a:rPr lang="en-US" sz="3200" dirty="0">
                <a:latin typeface="Arial Narrow" panose="020B0606020202030204" pitchFamily="34" charset="0"/>
              </a:rPr>
              <a:t> </a:t>
            </a:r>
          </a:p>
          <a:p>
            <a:pPr algn="just"/>
            <a:r>
              <a:rPr lang="en-US" sz="3200" dirty="0">
                <a:latin typeface="Arial Narrow" panose="020B0606020202030204" pitchFamily="34" charset="0"/>
              </a:rPr>
              <a:t>Histopathologic examination revealed changes, more obvious OS than OD in both horses, and more severe in case 2 compared to case 1. The most pronounced abnormality was the detached retina OS associated with retinal tear (Fig.4). The presence of a cataract OS was confirmed in case 2. No obvious features of congenital cataract such as a thickened or arborized capsule were noted. Therefor it was interpreted as an acquired cataract. Cartilaginous metaplasia of the central posterior sclera was noted in both left eyes. </a:t>
            </a: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i="1"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panose="020B0606020202030204" pitchFamily="34" charset="0"/>
            </a:endParaRPr>
          </a:p>
          <a:p>
            <a:pPr algn="just"/>
            <a:endParaRPr lang="en-US" sz="3200" dirty="0">
              <a:latin typeface="Arial Narrow"/>
              <a:cs typeface="Arial Narrow"/>
            </a:endParaRPr>
          </a:p>
        </p:txBody>
      </p:sp>
      <p:pic>
        <p:nvPicPr>
          <p:cNvPr id="4" name="Image 3"/>
          <p:cNvPicPr>
            <a:picLocks noChangeAspect="1"/>
          </p:cNvPicPr>
          <p:nvPr/>
        </p:nvPicPr>
        <p:blipFill>
          <a:blip r:embed="rId3"/>
          <a:stretch>
            <a:fillRect/>
          </a:stretch>
        </p:blipFill>
        <p:spPr>
          <a:xfrm>
            <a:off x="25246185" y="3597632"/>
            <a:ext cx="3644435" cy="3021455"/>
          </a:xfrm>
          <a:prstGeom prst="rect">
            <a:avLst/>
          </a:prstGeom>
        </p:spPr>
      </p:pic>
      <p:sp>
        <p:nvSpPr>
          <p:cNvPr id="56" name="ZoneTexte 55"/>
          <p:cNvSpPr txBox="1"/>
          <p:nvPr/>
        </p:nvSpPr>
        <p:spPr>
          <a:xfrm>
            <a:off x="24584795" y="14092887"/>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A</a:t>
            </a:r>
          </a:p>
        </p:txBody>
      </p:sp>
      <p:sp>
        <p:nvSpPr>
          <p:cNvPr id="51" name="ZoneTexte 9"/>
          <p:cNvSpPr txBox="1">
            <a:spLocks noChangeArrowheads="1"/>
          </p:cNvSpPr>
          <p:nvPr/>
        </p:nvSpPr>
        <p:spPr bwMode="auto">
          <a:xfrm>
            <a:off x="1313861" y="39406262"/>
            <a:ext cx="27579062" cy="2455207"/>
          </a:xfrm>
          <a:prstGeom prst="rect">
            <a:avLst/>
          </a:prstGeom>
          <a:solidFill>
            <a:srgbClr val="F2F6FC"/>
          </a:solidFill>
          <a:ln w="9525">
            <a:solidFill>
              <a:schemeClr val="accent1"/>
            </a:solidFill>
            <a:miter lim="800000"/>
            <a:headEnd/>
            <a:tailEnd/>
          </a:ln>
        </p:spPr>
        <p:txBody>
          <a:bodyPr/>
          <a:lstStyle>
            <a:lvl1pPr eaLnBrk="0" hangingPunct="0">
              <a:defRPr sz="7200">
                <a:solidFill>
                  <a:schemeClr val="tx1"/>
                </a:solidFill>
                <a:latin typeface="Arial" charset="0"/>
                <a:ea typeface="ＭＳ Ｐゴシック" charset="0"/>
                <a:cs typeface="ＭＳ Ｐゴシック" charset="0"/>
              </a:defRPr>
            </a:lvl1pPr>
            <a:lvl2pPr marL="742950" indent="-285750" eaLnBrk="0" hangingPunct="0">
              <a:defRPr sz="7200">
                <a:solidFill>
                  <a:schemeClr val="tx1"/>
                </a:solidFill>
                <a:latin typeface="Arial" charset="0"/>
                <a:ea typeface="ＭＳ Ｐゴシック" charset="0"/>
              </a:defRPr>
            </a:lvl2pPr>
            <a:lvl3pPr marL="1143000" indent="-228600" eaLnBrk="0" hangingPunct="0">
              <a:defRPr sz="7200">
                <a:solidFill>
                  <a:schemeClr val="tx1"/>
                </a:solidFill>
                <a:latin typeface="Arial" charset="0"/>
                <a:ea typeface="ＭＳ Ｐゴシック" charset="0"/>
              </a:defRPr>
            </a:lvl3pPr>
            <a:lvl4pPr marL="1600200" indent="-228600" eaLnBrk="0" hangingPunct="0">
              <a:defRPr sz="7200">
                <a:solidFill>
                  <a:schemeClr val="tx1"/>
                </a:solidFill>
                <a:latin typeface="Arial" charset="0"/>
                <a:ea typeface="ＭＳ Ｐゴシック" charset="0"/>
              </a:defRPr>
            </a:lvl4pPr>
            <a:lvl5pPr marL="2057400" indent="-228600" eaLnBrk="0" hangingPunct="0">
              <a:defRPr sz="7200">
                <a:solidFill>
                  <a:schemeClr val="tx1"/>
                </a:solidFill>
                <a:latin typeface="Arial" charset="0"/>
                <a:ea typeface="ＭＳ Ｐゴシック" charset="0"/>
              </a:defRPr>
            </a:lvl5pPr>
            <a:lvl6pPr marL="2514600" indent="-228600" eaLnBrk="0" fontAlgn="base" hangingPunct="0">
              <a:spcBef>
                <a:spcPct val="0"/>
              </a:spcBef>
              <a:spcAft>
                <a:spcPct val="0"/>
              </a:spcAft>
              <a:defRPr sz="7200">
                <a:solidFill>
                  <a:schemeClr val="tx1"/>
                </a:solidFill>
                <a:latin typeface="Arial" charset="0"/>
                <a:ea typeface="ＭＳ Ｐゴシック" charset="0"/>
              </a:defRPr>
            </a:lvl6pPr>
            <a:lvl7pPr marL="2971800" indent="-228600" eaLnBrk="0" fontAlgn="base" hangingPunct="0">
              <a:spcBef>
                <a:spcPct val="0"/>
              </a:spcBef>
              <a:spcAft>
                <a:spcPct val="0"/>
              </a:spcAft>
              <a:defRPr sz="7200">
                <a:solidFill>
                  <a:schemeClr val="tx1"/>
                </a:solidFill>
                <a:latin typeface="Arial" charset="0"/>
                <a:ea typeface="ＭＳ Ｐゴシック" charset="0"/>
              </a:defRPr>
            </a:lvl7pPr>
            <a:lvl8pPr marL="3429000" indent="-228600" eaLnBrk="0" fontAlgn="base" hangingPunct="0">
              <a:spcBef>
                <a:spcPct val="0"/>
              </a:spcBef>
              <a:spcAft>
                <a:spcPct val="0"/>
              </a:spcAft>
              <a:defRPr sz="7200">
                <a:solidFill>
                  <a:schemeClr val="tx1"/>
                </a:solidFill>
                <a:latin typeface="Arial" charset="0"/>
                <a:ea typeface="ＭＳ Ｐゴシック" charset="0"/>
              </a:defRPr>
            </a:lvl8pPr>
            <a:lvl9pPr marL="3886200" indent="-228600" eaLnBrk="0" fontAlgn="base" hangingPunct="0">
              <a:spcBef>
                <a:spcPct val="0"/>
              </a:spcBef>
              <a:spcAft>
                <a:spcPct val="0"/>
              </a:spcAft>
              <a:defRPr sz="7200">
                <a:solidFill>
                  <a:schemeClr val="tx1"/>
                </a:solidFill>
                <a:latin typeface="Arial" charset="0"/>
                <a:ea typeface="ＭＳ Ｐゴシック" charset="0"/>
              </a:defRPr>
            </a:lvl9pPr>
          </a:lstStyle>
          <a:p>
            <a:pPr algn="just" eaLnBrk="1" hangingPunct="1"/>
            <a:r>
              <a:rPr lang="fr-FR" sz="2200" dirty="0" err="1">
                <a:latin typeface="Arial Narrow"/>
                <a:cs typeface="Arial Narrow"/>
              </a:rPr>
              <a:t>References</a:t>
            </a:r>
            <a:r>
              <a:rPr lang="fr-FR" sz="2200" dirty="0">
                <a:latin typeface="Arial Narrow"/>
                <a:cs typeface="Arial Narrow"/>
              </a:rPr>
              <a:t>: </a:t>
            </a:r>
          </a:p>
          <a:p>
            <a:pPr marL="457200" indent="-457200" algn="just" eaLnBrk="1" hangingPunct="1">
              <a:buAutoNum type="arabicPeriod"/>
            </a:pPr>
            <a:r>
              <a:rPr lang="fr-FR" sz="2200" dirty="0">
                <a:latin typeface="Arial Narrow"/>
                <a:cs typeface="Arial Narrow"/>
              </a:rPr>
              <a:t>Ben-Shlomo G, Plummer C, Barrie K, Brooks D. 2012. </a:t>
            </a:r>
            <a:r>
              <a:rPr lang="fr-FR" sz="2200" dirty="0" err="1">
                <a:latin typeface="Arial Narrow"/>
                <a:cs typeface="Arial Narrow"/>
              </a:rPr>
              <a:t>Characterization</a:t>
            </a:r>
            <a:r>
              <a:rPr lang="fr-FR" sz="2200" dirty="0">
                <a:latin typeface="Arial Narrow"/>
                <a:cs typeface="Arial Narrow"/>
              </a:rPr>
              <a:t> of the normal </a:t>
            </a:r>
            <a:r>
              <a:rPr lang="fr-FR" sz="2200" dirty="0" err="1">
                <a:latin typeface="Arial Narrow"/>
                <a:cs typeface="Arial Narrow"/>
              </a:rPr>
              <a:t>dark</a:t>
            </a:r>
            <a:r>
              <a:rPr lang="fr-FR" sz="2200" dirty="0">
                <a:latin typeface="Arial Narrow"/>
                <a:cs typeface="Arial Narrow"/>
              </a:rPr>
              <a:t> adaptation </a:t>
            </a:r>
            <a:r>
              <a:rPr lang="fr-FR" sz="2200" dirty="0" err="1">
                <a:latin typeface="Arial Narrow"/>
                <a:cs typeface="Arial Narrow"/>
              </a:rPr>
              <a:t>curve</a:t>
            </a:r>
            <a:r>
              <a:rPr lang="fr-FR" sz="2200" dirty="0">
                <a:latin typeface="Arial Narrow"/>
                <a:cs typeface="Arial Narrow"/>
              </a:rPr>
              <a:t> of the horse. </a:t>
            </a:r>
            <a:r>
              <a:rPr lang="fr-FR" sz="2200" dirty="0" err="1">
                <a:latin typeface="Arial Narrow"/>
                <a:cs typeface="Arial Narrow"/>
              </a:rPr>
              <a:t>Vet</a:t>
            </a:r>
            <a:r>
              <a:rPr lang="fr-FR" sz="2200" dirty="0">
                <a:latin typeface="Arial Narrow"/>
                <a:cs typeface="Arial Narrow"/>
              </a:rPr>
              <a:t>. </a:t>
            </a:r>
            <a:r>
              <a:rPr lang="fr-FR" sz="2200" dirty="0" err="1">
                <a:latin typeface="Arial Narrow"/>
                <a:cs typeface="Arial Narrow"/>
              </a:rPr>
              <a:t>Ophthalmol</a:t>
            </a:r>
            <a:r>
              <a:rPr lang="fr-FR" sz="2200" dirty="0">
                <a:latin typeface="Arial Narrow"/>
                <a:cs typeface="Arial Narrow"/>
              </a:rPr>
              <a:t>. 15, 42–45. </a:t>
            </a:r>
          </a:p>
          <a:p>
            <a:pPr marL="457200" indent="-457200" algn="just" eaLnBrk="1" hangingPunct="1">
              <a:buAutoNum type="arabicPeriod"/>
            </a:pPr>
            <a:r>
              <a:rPr lang="fr-FR" sz="2200" dirty="0">
                <a:latin typeface="Arial Narrow"/>
                <a:cs typeface="Arial Narrow"/>
              </a:rPr>
              <a:t>Andersson LS, </a:t>
            </a:r>
            <a:r>
              <a:rPr lang="fr-FR" sz="2200" dirty="0" err="1">
                <a:latin typeface="Arial Narrow"/>
                <a:cs typeface="Arial Narrow"/>
              </a:rPr>
              <a:t>Axelsson</a:t>
            </a:r>
            <a:r>
              <a:rPr lang="fr-FR" sz="2200" dirty="0">
                <a:latin typeface="Arial Narrow"/>
                <a:cs typeface="Arial Narrow"/>
              </a:rPr>
              <a:t> J, </a:t>
            </a:r>
            <a:r>
              <a:rPr lang="fr-FR" sz="2200" dirty="0" err="1">
                <a:latin typeface="Arial Narrow"/>
                <a:cs typeface="Arial Narrow"/>
              </a:rPr>
              <a:t>Dubielzig</a:t>
            </a:r>
            <a:r>
              <a:rPr lang="fr-FR" sz="2200" dirty="0">
                <a:latin typeface="Arial Narrow"/>
                <a:cs typeface="Arial Narrow"/>
              </a:rPr>
              <a:t> RR, </a:t>
            </a:r>
            <a:r>
              <a:rPr lang="fr-FR" sz="2200" dirty="0" err="1">
                <a:latin typeface="Arial Narrow"/>
                <a:cs typeface="Arial Narrow"/>
              </a:rPr>
              <a:t>Lindgren</a:t>
            </a:r>
            <a:r>
              <a:rPr lang="fr-FR" sz="2200" dirty="0">
                <a:latin typeface="Arial Narrow"/>
                <a:cs typeface="Arial Narrow"/>
              </a:rPr>
              <a:t> G, </a:t>
            </a:r>
            <a:r>
              <a:rPr lang="fr-FR" sz="2200" dirty="0" err="1">
                <a:latin typeface="Arial Narrow"/>
                <a:cs typeface="Arial Narrow"/>
              </a:rPr>
              <a:t>Ekesten</a:t>
            </a:r>
            <a:r>
              <a:rPr lang="fr-FR" sz="2200" dirty="0">
                <a:latin typeface="Arial Narrow"/>
                <a:cs typeface="Arial Narrow"/>
              </a:rPr>
              <a:t> B. 2011. Multiple </a:t>
            </a:r>
            <a:r>
              <a:rPr lang="fr-FR" sz="2200" dirty="0" err="1">
                <a:latin typeface="Arial Narrow"/>
                <a:cs typeface="Arial Narrow"/>
              </a:rPr>
              <a:t>congenital</a:t>
            </a:r>
            <a:r>
              <a:rPr lang="fr-FR" sz="2200" dirty="0">
                <a:latin typeface="Arial Narrow"/>
                <a:cs typeface="Arial Narrow"/>
              </a:rPr>
              <a:t> </a:t>
            </a:r>
            <a:r>
              <a:rPr lang="fr-FR" sz="2200" dirty="0" err="1">
                <a:latin typeface="Arial Narrow"/>
                <a:cs typeface="Arial Narrow"/>
              </a:rPr>
              <a:t>ocular</a:t>
            </a:r>
            <a:r>
              <a:rPr lang="fr-FR" sz="2200" dirty="0">
                <a:latin typeface="Arial Narrow"/>
                <a:cs typeface="Arial Narrow"/>
              </a:rPr>
              <a:t> anomalies in </a:t>
            </a:r>
            <a:r>
              <a:rPr lang="fr-FR" sz="2200" dirty="0" err="1">
                <a:latin typeface="Arial Narrow"/>
                <a:cs typeface="Arial Narrow"/>
              </a:rPr>
              <a:t>Iceland</a:t>
            </a:r>
            <a:r>
              <a:rPr lang="fr-FR" sz="2200" dirty="0">
                <a:latin typeface="Arial Narrow"/>
                <a:cs typeface="Arial Narrow"/>
              </a:rPr>
              <a:t> </a:t>
            </a:r>
            <a:r>
              <a:rPr lang="fr-FR" sz="2200" dirty="0" err="1">
                <a:latin typeface="Arial Narrow"/>
                <a:cs typeface="Arial Narrow"/>
              </a:rPr>
              <a:t>horses</a:t>
            </a:r>
            <a:r>
              <a:rPr lang="fr-FR" sz="2200" dirty="0">
                <a:latin typeface="Arial Narrow"/>
                <a:cs typeface="Arial Narrow"/>
              </a:rPr>
              <a:t>. BMC </a:t>
            </a:r>
            <a:r>
              <a:rPr lang="fr-FR" sz="2200" dirty="0" err="1">
                <a:latin typeface="Arial Narrow"/>
                <a:cs typeface="Arial Narrow"/>
              </a:rPr>
              <a:t>Vet</a:t>
            </a:r>
            <a:r>
              <a:rPr lang="fr-FR" sz="2200" dirty="0">
                <a:latin typeface="Arial Narrow"/>
                <a:cs typeface="Arial Narrow"/>
              </a:rPr>
              <a:t>. </a:t>
            </a:r>
            <a:r>
              <a:rPr lang="fr-FR" sz="2200" dirty="0" err="1">
                <a:latin typeface="Arial Narrow"/>
                <a:cs typeface="Arial Narrow"/>
              </a:rPr>
              <a:t>Res</a:t>
            </a:r>
            <a:r>
              <a:rPr lang="fr-FR" sz="2200" dirty="0">
                <a:latin typeface="Arial Narrow"/>
                <a:cs typeface="Arial Narrow"/>
              </a:rPr>
              <a:t>. 7, 21. </a:t>
            </a:r>
          </a:p>
          <a:p>
            <a:pPr marL="457200" indent="-457200" algn="just" eaLnBrk="1" hangingPunct="1">
              <a:buAutoNum type="arabicPeriod"/>
            </a:pPr>
            <a:r>
              <a:rPr lang="fr-FR" sz="2200" dirty="0">
                <a:latin typeface="Arial Narrow"/>
                <a:cs typeface="Arial Narrow"/>
              </a:rPr>
              <a:t>Matz-</a:t>
            </a:r>
            <a:r>
              <a:rPr lang="fr-FR" sz="2200" dirty="0" err="1">
                <a:latin typeface="Arial Narrow"/>
                <a:cs typeface="Arial Narrow"/>
              </a:rPr>
              <a:t>Rensing</a:t>
            </a:r>
            <a:r>
              <a:rPr lang="fr-FR" sz="2200" dirty="0">
                <a:latin typeface="Arial Narrow"/>
                <a:cs typeface="Arial Narrow"/>
              </a:rPr>
              <a:t> K. 1996. </a:t>
            </a:r>
            <a:r>
              <a:rPr lang="fr-FR" sz="2200" dirty="0" err="1">
                <a:latin typeface="Arial Narrow"/>
                <a:cs typeface="Arial Narrow"/>
              </a:rPr>
              <a:t>Retinal</a:t>
            </a:r>
            <a:r>
              <a:rPr lang="fr-FR" sz="2200" dirty="0">
                <a:latin typeface="Arial Narrow"/>
                <a:cs typeface="Arial Narrow"/>
              </a:rPr>
              <a:t> </a:t>
            </a:r>
            <a:r>
              <a:rPr lang="fr-FR" sz="2200" dirty="0" err="1">
                <a:latin typeface="Arial Narrow"/>
                <a:cs typeface="Arial Narrow"/>
              </a:rPr>
              <a:t>detachment</a:t>
            </a:r>
            <a:r>
              <a:rPr lang="fr-FR" sz="2200" dirty="0">
                <a:latin typeface="Arial Narrow"/>
                <a:cs typeface="Arial Narrow"/>
              </a:rPr>
              <a:t> in </a:t>
            </a:r>
            <a:r>
              <a:rPr lang="fr-FR" sz="2200" dirty="0" err="1">
                <a:latin typeface="Arial Narrow"/>
                <a:cs typeface="Arial Narrow"/>
              </a:rPr>
              <a:t>horses</a:t>
            </a:r>
            <a:r>
              <a:rPr lang="fr-FR" sz="2200" dirty="0">
                <a:latin typeface="Arial Narrow"/>
                <a:cs typeface="Arial Narrow"/>
              </a:rPr>
              <a:t>. Equine. </a:t>
            </a:r>
            <a:r>
              <a:rPr lang="fr-FR" sz="2200" dirty="0" err="1">
                <a:latin typeface="Arial Narrow"/>
                <a:cs typeface="Arial Narrow"/>
              </a:rPr>
              <a:t>Vet</a:t>
            </a:r>
            <a:r>
              <a:rPr lang="fr-FR" sz="2200" dirty="0">
                <a:latin typeface="Arial Narrow"/>
                <a:cs typeface="Arial Narrow"/>
              </a:rPr>
              <a:t>. J. 28, 111–116. </a:t>
            </a:r>
            <a:r>
              <a:rPr lang="fr-FR" sz="2200" dirty="0" err="1">
                <a:latin typeface="Arial Narrow"/>
                <a:cs typeface="Arial Narrow"/>
              </a:rPr>
              <a:t>Strobel</a:t>
            </a:r>
            <a:r>
              <a:rPr lang="fr-FR" sz="2200" dirty="0">
                <a:latin typeface="Arial Narrow"/>
                <a:cs typeface="Arial Narrow"/>
              </a:rPr>
              <a:t> BW, </a:t>
            </a:r>
            <a:r>
              <a:rPr lang="fr-FR" sz="2200" dirty="0" err="1">
                <a:latin typeface="Arial Narrow"/>
                <a:cs typeface="Arial Narrow"/>
              </a:rPr>
              <a:t>Wilkie</a:t>
            </a:r>
            <a:r>
              <a:rPr lang="fr-FR" sz="2200" dirty="0">
                <a:latin typeface="Arial Narrow"/>
                <a:cs typeface="Arial Narrow"/>
              </a:rPr>
              <a:t> DA, </a:t>
            </a:r>
            <a:r>
              <a:rPr lang="fr-FR" sz="2200" dirty="0" err="1">
                <a:latin typeface="Arial Narrow"/>
                <a:cs typeface="Arial Narrow"/>
              </a:rPr>
              <a:t>Gilger</a:t>
            </a:r>
            <a:r>
              <a:rPr lang="fr-FR" sz="2200" dirty="0">
                <a:latin typeface="Arial Narrow"/>
                <a:cs typeface="Arial Narrow"/>
              </a:rPr>
              <a:t> BC. 2007. </a:t>
            </a:r>
            <a:r>
              <a:rPr lang="fr-FR" sz="2200" dirty="0" err="1">
                <a:latin typeface="Arial Narrow"/>
                <a:cs typeface="Arial Narrow"/>
              </a:rPr>
              <a:t>Retinal</a:t>
            </a:r>
            <a:r>
              <a:rPr lang="fr-FR" sz="2200" dirty="0">
                <a:latin typeface="Arial Narrow"/>
                <a:cs typeface="Arial Narrow"/>
              </a:rPr>
              <a:t> </a:t>
            </a:r>
            <a:r>
              <a:rPr lang="fr-FR" sz="2200" dirty="0" err="1">
                <a:latin typeface="Arial Narrow"/>
                <a:cs typeface="Arial Narrow"/>
              </a:rPr>
              <a:t>detachment</a:t>
            </a:r>
            <a:r>
              <a:rPr lang="fr-FR" sz="2200" dirty="0">
                <a:latin typeface="Arial Narrow"/>
                <a:cs typeface="Arial Narrow"/>
              </a:rPr>
              <a:t> in </a:t>
            </a:r>
            <a:r>
              <a:rPr lang="fr-FR" sz="2200" dirty="0" err="1">
                <a:latin typeface="Arial Narrow"/>
                <a:cs typeface="Arial Narrow"/>
              </a:rPr>
              <a:t>horses</a:t>
            </a:r>
            <a:r>
              <a:rPr lang="fr-FR" sz="2200" dirty="0">
                <a:latin typeface="Arial Narrow"/>
                <a:cs typeface="Arial Narrow"/>
              </a:rPr>
              <a:t>: 40 cases (1998–2005). </a:t>
            </a:r>
            <a:r>
              <a:rPr lang="fr-FR" sz="2200" dirty="0" err="1">
                <a:latin typeface="Arial Narrow"/>
                <a:cs typeface="Arial Narrow"/>
              </a:rPr>
              <a:t>Vet</a:t>
            </a:r>
            <a:r>
              <a:rPr lang="fr-FR" sz="2200" dirty="0">
                <a:latin typeface="Arial Narrow"/>
                <a:cs typeface="Arial Narrow"/>
              </a:rPr>
              <a:t>. </a:t>
            </a:r>
            <a:r>
              <a:rPr lang="fr-FR" sz="2200" dirty="0" err="1">
                <a:latin typeface="Arial Narrow"/>
                <a:cs typeface="Arial Narrow"/>
              </a:rPr>
              <a:t>Ophthalmol</a:t>
            </a:r>
            <a:r>
              <a:rPr lang="fr-FR" sz="2200" dirty="0">
                <a:latin typeface="Arial Narrow"/>
                <a:cs typeface="Arial Narrow"/>
              </a:rPr>
              <a:t>. 10, 380–385. </a:t>
            </a:r>
          </a:p>
          <a:p>
            <a:pPr marL="457200" indent="-457200" algn="just" eaLnBrk="1" hangingPunct="1">
              <a:buAutoNum type="arabicPeriod"/>
            </a:pPr>
            <a:r>
              <a:rPr lang="fr-FR" sz="2200" dirty="0">
                <a:latin typeface="Arial Narrow"/>
                <a:cs typeface="Arial Narrow"/>
              </a:rPr>
              <a:t>Edwards AO. 2008. </a:t>
            </a:r>
            <a:r>
              <a:rPr lang="fr-FR" sz="2200" dirty="0" err="1">
                <a:latin typeface="Arial Narrow"/>
                <a:cs typeface="Arial Narrow"/>
              </a:rPr>
              <a:t>Clinical</a:t>
            </a:r>
            <a:r>
              <a:rPr lang="fr-FR" sz="2200" dirty="0">
                <a:latin typeface="Arial Narrow"/>
                <a:cs typeface="Arial Narrow"/>
              </a:rPr>
              <a:t> </a:t>
            </a:r>
            <a:r>
              <a:rPr lang="fr-FR" sz="2200" dirty="0" err="1">
                <a:latin typeface="Arial Narrow"/>
                <a:cs typeface="Arial Narrow"/>
              </a:rPr>
              <a:t>features</a:t>
            </a:r>
            <a:r>
              <a:rPr lang="fr-FR" sz="2200" dirty="0">
                <a:latin typeface="Arial Narrow"/>
                <a:cs typeface="Arial Narrow"/>
              </a:rPr>
              <a:t> of the </a:t>
            </a:r>
            <a:r>
              <a:rPr lang="fr-FR" sz="2200" dirty="0" err="1">
                <a:latin typeface="Arial Narrow"/>
                <a:cs typeface="Arial Narrow"/>
              </a:rPr>
              <a:t>congenital</a:t>
            </a:r>
            <a:r>
              <a:rPr lang="fr-FR" sz="2200" dirty="0">
                <a:latin typeface="Arial Narrow"/>
                <a:cs typeface="Arial Narrow"/>
              </a:rPr>
              <a:t> </a:t>
            </a:r>
            <a:r>
              <a:rPr lang="fr-FR" sz="2200" dirty="0" err="1">
                <a:latin typeface="Arial Narrow"/>
                <a:cs typeface="Arial Narrow"/>
              </a:rPr>
              <a:t>vitreoretinopathies</a:t>
            </a:r>
            <a:r>
              <a:rPr lang="fr-FR" sz="2200" dirty="0">
                <a:latin typeface="Arial Narrow"/>
                <a:cs typeface="Arial Narrow"/>
              </a:rPr>
              <a:t>. Eye. 22, 1233-1242. </a:t>
            </a:r>
          </a:p>
          <a:p>
            <a:pPr marL="457200" indent="-457200" algn="just" eaLnBrk="1" hangingPunct="1">
              <a:buAutoNum type="arabicPeriod"/>
            </a:pPr>
            <a:r>
              <a:rPr lang="fr-FR" sz="2200" dirty="0" err="1">
                <a:latin typeface="Arial Narrow"/>
                <a:cs typeface="Arial Narrow"/>
              </a:rPr>
              <a:t>Boeve</a:t>
            </a:r>
            <a:r>
              <a:rPr lang="fr-FR" sz="2200" dirty="0">
                <a:latin typeface="Arial Narrow"/>
                <a:cs typeface="Arial Narrow"/>
              </a:rPr>
              <a:t> MH, Stades FC. 2013. </a:t>
            </a:r>
            <a:r>
              <a:rPr lang="fr-FR" sz="2200" dirty="0" err="1">
                <a:latin typeface="Arial Narrow"/>
                <a:cs typeface="Arial Narrow"/>
              </a:rPr>
              <a:t>Diseases</a:t>
            </a:r>
            <a:r>
              <a:rPr lang="fr-FR" sz="2200" dirty="0">
                <a:latin typeface="Arial Narrow"/>
                <a:cs typeface="Arial Narrow"/>
              </a:rPr>
              <a:t> and </a:t>
            </a:r>
            <a:r>
              <a:rPr lang="fr-FR" sz="2200" dirty="0" err="1">
                <a:latin typeface="Arial Narrow"/>
                <a:cs typeface="Arial Narrow"/>
              </a:rPr>
              <a:t>surgery</a:t>
            </a:r>
            <a:r>
              <a:rPr lang="fr-FR" sz="2200" dirty="0">
                <a:latin typeface="Arial Narrow"/>
                <a:cs typeface="Arial Narrow"/>
              </a:rPr>
              <a:t> of the canine </a:t>
            </a:r>
            <a:r>
              <a:rPr lang="fr-FR" sz="2200" dirty="0" err="1">
                <a:latin typeface="Arial Narrow"/>
                <a:cs typeface="Arial Narrow"/>
              </a:rPr>
              <a:t>vitreous</a:t>
            </a:r>
            <a:r>
              <a:rPr lang="fr-FR" sz="2200" dirty="0">
                <a:latin typeface="Arial Narrow"/>
                <a:cs typeface="Arial Narrow"/>
              </a:rPr>
              <a:t>. In </a:t>
            </a:r>
            <a:r>
              <a:rPr lang="fr-FR" sz="2200" dirty="0" err="1">
                <a:latin typeface="Arial Narrow"/>
                <a:cs typeface="Arial Narrow"/>
              </a:rPr>
              <a:t>Veterinary</a:t>
            </a:r>
            <a:r>
              <a:rPr lang="fr-FR" sz="2200" dirty="0">
                <a:latin typeface="Arial Narrow"/>
                <a:cs typeface="Arial Narrow"/>
              </a:rPr>
              <a:t> </a:t>
            </a:r>
            <a:r>
              <a:rPr lang="fr-FR" sz="2200" dirty="0" err="1">
                <a:latin typeface="Arial Narrow"/>
                <a:cs typeface="Arial Narrow"/>
              </a:rPr>
              <a:t>Ophthalmology</a:t>
            </a:r>
            <a:r>
              <a:rPr lang="fr-FR" sz="2200" dirty="0">
                <a:latin typeface="Arial Narrow"/>
                <a:cs typeface="Arial Narrow"/>
              </a:rPr>
              <a:t>, 5th </a:t>
            </a:r>
            <a:r>
              <a:rPr lang="fr-FR" sz="2200" dirty="0" err="1">
                <a:latin typeface="Arial Narrow"/>
                <a:cs typeface="Arial Narrow"/>
              </a:rPr>
              <a:t>Eds</a:t>
            </a:r>
            <a:r>
              <a:rPr lang="fr-FR" sz="2200" dirty="0">
                <a:latin typeface="Arial Narrow"/>
                <a:cs typeface="Arial Narrow"/>
              </a:rPr>
              <a:t>., Ames, Iowa, </a:t>
            </a:r>
            <a:r>
              <a:rPr lang="fr-FR" sz="2200" dirty="0" err="1">
                <a:latin typeface="Arial Narrow"/>
                <a:cs typeface="Arial Narrow"/>
              </a:rPr>
              <a:t>Gelatt</a:t>
            </a:r>
            <a:r>
              <a:rPr lang="fr-FR" sz="2200" dirty="0">
                <a:latin typeface="Arial Narrow"/>
                <a:cs typeface="Arial Narrow"/>
              </a:rPr>
              <a:t>, K.N., </a:t>
            </a:r>
            <a:r>
              <a:rPr lang="fr-FR" sz="2200" dirty="0" err="1">
                <a:latin typeface="Arial Narrow"/>
                <a:cs typeface="Arial Narrow"/>
              </a:rPr>
              <a:t>Gilger</a:t>
            </a:r>
            <a:r>
              <a:rPr lang="fr-FR" sz="2200" dirty="0">
                <a:latin typeface="Arial Narrow"/>
                <a:cs typeface="Arial Narrow"/>
              </a:rPr>
              <a:t>, B.C., </a:t>
            </a:r>
            <a:r>
              <a:rPr lang="fr-FR" sz="2200" dirty="0" err="1">
                <a:latin typeface="Arial Narrow"/>
                <a:cs typeface="Arial Narrow"/>
              </a:rPr>
              <a:t>Kern</a:t>
            </a:r>
            <a:r>
              <a:rPr lang="fr-FR" sz="2200" dirty="0">
                <a:latin typeface="Arial Narrow"/>
                <a:cs typeface="Arial Narrow"/>
              </a:rPr>
              <a:t>, T.J., MI: </a:t>
            </a:r>
            <a:r>
              <a:rPr lang="fr-FR" sz="2200" dirty="0" err="1">
                <a:latin typeface="Arial Narrow"/>
                <a:cs typeface="Arial Narrow"/>
              </a:rPr>
              <a:t>Wiley</a:t>
            </a:r>
            <a:r>
              <a:rPr lang="fr-FR" sz="2200" dirty="0">
                <a:latin typeface="Arial Narrow"/>
                <a:cs typeface="Arial Narrow"/>
              </a:rPr>
              <a:t> </a:t>
            </a:r>
            <a:r>
              <a:rPr lang="fr-FR" sz="2200" dirty="0" err="1">
                <a:latin typeface="Arial Narrow"/>
                <a:cs typeface="Arial Narrow"/>
              </a:rPr>
              <a:t>Blackwell</a:t>
            </a:r>
            <a:r>
              <a:rPr lang="fr-FR" sz="2200" dirty="0">
                <a:latin typeface="Arial Narrow"/>
                <a:cs typeface="Arial Narrow"/>
              </a:rPr>
              <a:t>, pp: 1287-1302. </a:t>
            </a:r>
          </a:p>
          <a:p>
            <a:pPr marL="457200" indent="-457200" algn="just" eaLnBrk="1" hangingPunct="1">
              <a:buAutoNum type="arabicPeriod"/>
            </a:pPr>
            <a:r>
              <a:rPr lang="fr-FR" sz="2200" dirty="0" err="1">
                <a:latin typeface="Arial Narrow"/>
                <a:cs typeface="Arial Narrow"/>
              </a:rPr>
              <a:t>Papaioannou</a:t>
            </a:r>
            <a:r>
              <a:rPr lang="fr-FR" sz="2200" dirty="0">
                <a:latin typeface="Arial Narrow"/>
                <a:cs typeface="Arial Narrow"/>
              </a:rPr>
              <a:t> NG, </a:t>
            </a:r>
            <a:r>
              <a:rPr lang="fr-FR" sz="2200" dirty="0" err="1">
                <a:latin typeface="Arial Narrow"/>
                <a:cs typeface="Arial Narrow"/>
              </a:rPr>
              <a:t>Dubielzig</a:t>
            </a:r>
            <a:r>
              <a:rPr lang="fr-FR" sz="2200" dirty="0">
                <a:latin typeface="Arial Narrow"/>
                <a:cs typeface="Arial Narrow"/>
              </a:rPr>
              <a:t> RR. 2013. </a:t>
            </a:r>
            <a:r>
              <a:rPr lang="fr-FR" sz="2200" dirty="0" err="1">
                <a:latin typeface="Arial Narrow"/>
                <a:cs typeface="Arial Narrow"/>
              </a:rPr>
              <a:t>Histopathological</a:t>
            </a:r>
            <a:r>
              <a:rPr lang="fr-FR" sz="2200" dirty="0">
                <a:latin typeface="Arial Narrow"/>
                <a:cs typeface="Arial Narrow"/>
              </a:rPr>
              <a:t> and </a:t>
            </a:r>
            <a:r>
              <a:rPr lang="fr-FR" sz="2200" dirty="0" err="1">
                <a:latin typeface="Arial Narrow"/>
                <a:cs typeface="Arial Narrow"/>
              </a:rPr>
              <a:t>immunohistochemical</a:t>
            </a:r>
            <a:r>
              <a:rPr lang="fr-FR" sz="2200" dirty="0">
                <a:latin typeface="Arial Narrow"/>
                <a:cs typeface="Arial Narrow"/>
              </a:rPr>
              <a:t> </a:t>
            </a:r>
            <a:r>
              <a:rPr lang="fr-FR" sz="2200" dirty="0" err="1">
                <a:latin typeface="Arial Narrow"/>
                <a:cs typeface="Arial Narrow"/>
              </a:rPr>
              <a:t>features</a:t>
            </a:r>
            <a:r>
              <a:rPr lang="fr-FR" sz="2200" dirty="0">
                <a:latin typeface="Arial Narrow"/>
                <a:cs typeface="Arial Narrow"/>
              </a:rPr>
              <a:t> of </a:t>
            </a:r>
            <a:r>
              <a:rPr lang="fr-FR" sz="2200" dirty="0" err="1">
                <a:latin typeface="Arial Narrow"/>
                <a:cs typeface="Arial Narrow"/>
              </a:rPr>
              <a:t>vitreoretinopathy</a:t>
            </a:r>
            <a:r>
              <a:rPr lang="fr-FR" sz="2200" dirty="0">
                <a:latin typeface="Arial Narrow"/>
                <a:cs typeface="Arial Narrow"/>
              </a:rPr>
              <a:t> in </a:t>
            </a:r>
            <a:r>
              <a:rPr lang="fr-FR" sz="2200" dirty="0" err="1">
                <a:latin typeface="Arial Narrow"/>
                <a:cs typeface="Arial Narrow"/>
              </a:rPr>
              <a:t>Shih</a:t>
            </a:r>
            <a:r>
              <a:rPr lang="fr-FR" sz="2200" dirty="0">
                <a:latin typeface="Arial Narrow"/>
                <a:cs typeface="Arial Narrow"/>
              </a:rPr>
              <a:t> </a:t>
            </a:r>
            <a:r>
              <a:rPr lang="fr-FR" sz="2200" dirty="0" err="1">
                <a:latin typeface="Arial Narrow"/>
                <a:cs typeface="Arial Narrow"/>
              </a:rPr>
              <a:t>Tzu</a:t>
            </a:r>
            <a:r>
              <a:rPr lang="fr-FR" sz="2200" dirty="0">
                <a:latin typeface="Arial Narrow"/>
                <a:cs typeface="Arial Narrow"/>
              </a:rPr>
              <a:t> </a:t>
            </a:r>
            <a:r>
              <a:rPr lang="fr-FR" sz="2200" dirty="0" err="1">
                <a:latin typeface="Arial Narrow"/>
                <a:cs typeface="Arial Narrow"/>
              </a:rPr>
              <a:t>Dogs</a:t>
            </a:r>
            <a:r>
              <a:rPr lang="fr-FR" sz="2200" dirty="0">
                <a:latin typeface="Arial Narrow"/>
                <a:cs typeface="Arial Narrow"/>
              </a:rPr>
              <a:t>. J. </a:t>
            </a:r>
            <a:r>
              <a:rPr lang="fr-FR" sz="2200" dirty="0" err="1">
                <a:latin typeface="Arial Narrow"/>
                <a:cs typeface="Arial Narrow"/>
              </a:rPr>
              <a:t>Comp</a:t>
            </a:r>
            <a:r>
              <a:rPr lang="fr-FR" sz="2200" dirty="0">
                <a:latin typeface="Arial Narrow"/>
                <a:cs typeface="Arial Narrow"/>
              </a:rPr>
              <a:t>. Path. 148, 230-235. </a:t>
            </a:r>
          </a:p>
          <a:p>
            <a:pPr algn="just" eaLnBrk="1" hangingPunct="1"/>
            <a:r>
              <a:rPr lang="fr-FR" sz="2200" dirty="0">
                <a:latin typeface="Arial Narrow"/>
                <a:cs typeface="Arial Narrow"/>
              </a:rPr>
              <a:t> </a:t>
            </a:r>
          </a:p>
          <a:p>
            <a:pPr algn="just" eaLnBrk="1" hangingPunct="1"/>
            <a:endParaRPr lang="fr-FR" sz="2200" dirty="0">
              <a:latin typeface="Arial Narrow"/>
              <a:cs typeface="Arial Narrow"/>
            </a:endParaRPr>
          </a:p>
          <a:p>
            <a:pPr algn="just" eaLnBrk="1" hangingPunct="1"/>
            <a:endParaRPr lang="fr-FR" sz="2200" dirty="0">
              <a:latin typeface="Arial Narrow"/>
              <a:cs typeface="Arial Narrow"/>
            </a:endParaRPr>
          </a:p>
        </p:txBody>
      </p:sp>
      <p:sp>
        <p:nvSpPr>
          <p:cNvPr id="124" name="Text Box 19">
            <a:extLst>
              <a:ext uri="{FF2B5EF4-FFF2-40B4-BE49-F238E27FC236}">
                <a16:creationId xmlns:a16="http://schemas.microsoft.com/office/drawing/2014/main" id="{0CFA554F-EC91-4A3D-B4EE-3E4F0487CFB4}"/>
              </a:ext>
            </a:extLst>
          </p:cNvPr>
          <p:cNvSpPr txBox="1">
            <a:spLocks noChangeArrowheads="1"/>
          </p:cNvSpPr>
          <p:nvPr/>
        </p:nvSpPr>
        <p:spPr bwMode="auto">
          <a:xfrm>
            <a:off x="1303176" y="7218686"/>
            <a:ext cx="27576171" cy="2913809"/>
          </a:xfrm>
          <a:prstGeom prst="rect">
            <a:avLst/>
          </a:prstGeom>
          <a:solidFill>
            <a:srgbClr val="F2F6FC"/>
          </a:solidFill>
          <a:ln w="9525">
            <a:solidFill>
              <a:schemeClr val="accent1"/>
            </a:solidFill>
            <a:miter lim="800000"/>
            <a:headEnd/>
            <a:tailEnd/>
          </a:ln>
        </p:spPr>
        <p:txBody>
          <a:bodyPr lIns="360000" tIns="187200" rIns="360000" bIns="187200" numCol="1"/>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algn="just"/>
            <a:r>
              <a:rPr lang="fr-BE" sz="3200" b="1" u="sng" dirty="0" err="1">
                <a:latin typeface="Arial Narrow"/>
                <a:cs typeface="Arial Narrow"/>
              </a:rPr>
              <a:t>Purpose</a:t>
            </a:r>
            <a:r>
              <a:rPr lang="fr-BE" sz="3200" b="1" u="sng" dirty="0">
                <a:latin typeface="Arial Narrow"/>
                <a:cs typeface="Arial Narrow"/>
              </a:rPr>
              <a:t>: </a:t>
            </a:r>
            <a:r>
              <a:rPr lang="en-US" sz="3200" dirty="0">
                <a:latin typeface="Arial Narrow" panose="020B0606020202030204" pitchFamily="34" charset="0"/>
              </a:rPr>
              <a:t>to describe the clinical, diagnostic imaging and histopathological findings of two visually impaired closely related horses and to identify a possible cause.</a:t>
            </a:r>
          </a:p>
          <a:p>
            <a:pPr algn="just"/>
            <a:endParaRPr lang="en-US" sz="3200" dirty="0">
              <a:latin typeface="Arial Narrow" panose="020B0606020202030204" pitchFamily="34" charset="0"/>
            </a:endParaRPr>
          </a:p>
          <a:p>
            <a:pPr algn="just"/>
            <a:r>
              <a:rPr lang="fr-BE" sz="3200" b="1" u="sng" dirty="0">
                <a:latin typeface="Arial Narrow"/>
                <a:cs typeface="Arial Narrow"/>
              </a:rPr>
              <a:t>Methods:</a:t>
            </a:r>
            <a:r>
              <a:rPr lang="fr-BE" sz="3200" b="1" u="sng" dirty="0">
                <a:latin typeface="Arial Narrow" panose="020B0606020202030204" pitchFamily="34" charset="0"/>
                <a:cs typeface="Arial Narrow"/>
              </a:rPr>
              <a:t> </a:t>
            </a:r>
            <a:r>
              <a:rPr lang="en-US" sz="3200" dirty="0">
                <a:latin typeface="Arial Narrow"/>
                <a:cs typeface="Arial Narrow"/>
              </a:rPr>
              <a:t>Two young Warmblood horses, with a common dam and sire, were presented to our ophthalmology department for investigation of impaired vision. Information collected included physical and ophthalmic examination findings, results of electroretinogram, ocular ultrasound, magnetic resonance imaging, genetic testing for multiple congenital ocular anomalies (MCOA) and histopathology.</a:t>
            </a:r>
          </a:p>
          <a:p>
            <a:pPr algn="just"/>
            <a:endParaRPr lang="en-US" sz="3200" dirty="0">
              <a:latin typeface="Arial Narrow"/>
              <a:cs typeface="Arial Narrow"/>
            </a:endParaRPr>
          </a:p>
          <a:p>
            <a:pPr algn="just"/>
            <a:endParaRPr lang="en-US" sz="3200" dirty="0">
              <a:latin typeface="Arial Narrow"/>
              <a:cs typeface="Arial Narrow"/>
            </a:endParaRPr>
          </a:p>
        </p:txBody>
      </p:sp>
      <p:grpSp>
        <p:nvGrpSpPr>
          <p:cNvPr id="8" name="Groupe 7"/>
          <p:cNvGrpSpPr/>
          <p:nvPr/>
        </p:nvGrpSpPr>
        <p:grpSpPr>
          <a:xfrm>
            <a:off x="15644042" y="10406479"/>
            <a:ext cx="13002001" cy="10205695"/>
            <a:chOff x="15644042" y="10833929"/>
            <a:chExt cx="13002001" cy="10205695"/>
          </a:xfrm>
        </p:grpSpPr>
        <p:sp>
          <p:nvSpPr>
            <p:cNvPr id="179" name="Rectangle 13">
              <a:extLst>
                <a:ext uri="{FF2B5EF4-FFF2-40B4-BE49-F238E27FC236}">
                  <a16:creationId xmlns:a16="http://schemas.microsoft.com/office/drawing/2014/main" id="{82C7A96B-5F6C-49DB-B696-5A490524D1C9}"/>
                </a:ext>
              </a:extLst>
            </p:cNvPr>
            <p:cNvSpPr/>
            <p:nvPr/>
          </p:nvSpPr>
          <p:spPr bwMode="auto">
            <a:xfrm>
              <a:off x="15644042" y="10833929"/>
              <a:ext cx="13002001" cy="10205695"/>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fr-FR" sz="7200" b="0" i="0" u="none" strike="noStrike" cap="none" normalizeH="0" baseline="0">
                <a:ln>
                  <a:noFill/>
                </a:ln>
                <a:solidFill>
                  <a:schemeClr val="tx1"/>
                </a:solidFill>
                <a:effectLst/>
                <a:latin typeface="Arial" charset="0"/>
                <a:ea typeface="ＭＳ Ｐゴシック" charset="0"/>
              </a:endParaRPr>
            </a:p>
          </p:txBody>
        </p:sp>
        <p:grpSp>
          <p:nvGrpSpPr>
            <p:cNvPr id="5" name="Groupe 4"/>
            <p:cNvGrpSpPr/>
            <p:nvPr/>
          </p:nvGrpSpPr>
          <p:grpSpPr>
            <a:xfrm>
              <a:off x="17732275" y="11061920"/>
              <a:ext cx="10082039" cy="8069856"/>
              <a:chOff x="19064764" y="13026214"/>
              <a:chExt cx="10082039" cy="8069856"/>
            </a:xfrm>
          </p:grpSpPr>
          <p:pic>
            <p:nvPicPr>
              <p:cNvPr id="69" name="Picture 3" descr="Fig 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67580" y="13026214"/>
                <a:ext cx="4235164" cy="392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ZoneTexte 72"/>
              <p:cNvSpPr txBox="1"/>
              <p:nvPr/>
            </p:nvSpPr>
            <p:spPr>
              <a:xfrm>
                <a:off x="21540966" y="13049156"/>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Case 1 OD</a:t>
                </a:r>
              </a:p>
            </p:txBody>
          </p:sp>
          <p:sp>
            <p:nvSpPr>
              <p:cNvPr id="81" name="ZoneTexte 80"/>
              <p:cNvSpPr txBox="1"/>
              <p:nvPr/>
            </p:nvSpPr>
            <p:spPr>
              <a:xfrm>
                <a:off x="19067580" y="16455598"/>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A</a:t>
                </a:r>
              </a:p>
            </p:txBody>
          </p:sp>
          <p:pic>
            <p:nvPicPr>
              <p:cNvPr id="70" name="Picture 2" descr="Fig 1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862881" y="13049156"/>
                <a:ext cx="4112695" cy="391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ZoneTexte 73"/>
              <p:cNvSpPr txBox="1"/>
              <p:nvPr/>
            </p:nvSpPr>
            <p:spPr>
              <a:xfrm>
                <a:off x="26263441" y="13083425"/>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Case 1 OS</a:t>
                </a:r>
              </a:p>
            </p:txBody>
          </p:sp>
          <p:cxnSp>
            <p:nvCxnSpPr>
              <p:cNvPr id="77" name="Connecteur droit avec flèche 76"/>
              <p:cNvCxnSpPr/>
              <p:nvPr/>
            </p:nvCxnSpPr>
            <p:spPr bwMode="auto">
              <a:xfrm flipH="1">
                <a:off x="24975771" y="13844534"/>
                <a:ext cx="432000" cy="419760"/>
              </a:xfrm>
              <a:prstGeom prst="straightConnector1">
                <a:avLst/>
              </a:prstGeom>
              <a:solidFill>
                <a:schemeClr val="accent1"/>
              </a:solidFill>
              <a:ln w="825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78" name="Connecteur droit avec flèche 77"/>
              <p:cNvCxnSpPr/>
              <p:nvPr/>
            </p:nvCxnSpPr>
            <p:spPr bwMode="auto">
              <a:xfrm flipH="1">
                <a:off x="26415931" y="15883458"/>
                <a:ext cx="432000" cy="419760"/>
              </a:xfrm>
              <a:prstGeom prst="straightConnector1">
                <a:avLst/>
              </a:prstGeom>
              <a:solidFill>
                <a:schemeClr val="accent1"/>
              </a:solidFill>
              <a:ln w="825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2" name="ZoneTexte 81"/>
              <p:cNvSpPr txBox="1"/>
              <p:nvPr/>
            </p:nvSpPr>
            <p:spPr>
              <a:xfrm>
                <a:off x="23962034" y="16470801"/>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B</a:t>
                </a:r>
              </a:p>
            </p:txBody>
          </p:sp>
          <p:pic>
            <p:nvPicPr>
              <p:cNvPr id="71" name="Picture 7" descr="Fig 1D"/>
              <p:cNvPicPr>
                <a:picLocks noChangeAspect="1" noChangeArrowheads="1"/>
              </p:cNvPicPr>
              <p:nvPr/>
            </p:nvPicPr>
            <p:blipFill rotWithShape="1">
              <a:blip r:embed="rId6">
                <a:extLst>
                  <a:ext uri="{28A0092B-C50C-407E-A947-70E740481C1C}">
                    <a14:useLocalDpi xmlns:a14="http://schemas.microsoft.com/office/drawing/2010/main" val="0"/>
                  </a:ext>
                </a:extLst>
              </a:blip>
              <a:srcRect b="1717"/>
              <a:stretch/>
            </p:blipFill>
            <p:spPr bwMode="auto">
              <a:xfrm>
                <a:off x="19064764" y="17148895"/>
                <a:ext cx="4235163" cy="3935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 name="ZoneTexte 74"/>
              <p:cNvSpPr txBox="1"/>
              <p:nvPr/>
            </p:nvSpPr>
            <p:spPr>
              <a:xfrm>
                <a:off x="21545655" y="17145251"/>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Case 2 OD</a:t>
                </a:r>
              </a:p>
            </p:txBody>
          </p:sp>
          <p:sp>
            <p:nvSpPr>
              <p:cNvPr id="83" name="ZoneTexte 82"/>
              <p:cNvSpPr txBox="1"/>
              <p:nvPr/>
            </p:nvSpPr>
            <p:spPr>
              <a:xfrm>
                <a:off x="19119689" y="20529627"/>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t>
                </a:r>
              </a:p>
            </p:txBody>
          </p:sp>
          <p:pic>
            <p:nvPicPr>
              <p:cNvPr id="72" name="Picture 5" descr="Fig 1C"/>
              <p:cNvPicPr>
                <a:picLocks noChangeAspect="1" noChangeArrowheads="1"/>
              </p:cNvPicPr>
              <p:nvPr/>
            </p:nvPicPr>
            <p:blipFill rotWithShape="1">
              <a:blip r:embed="rId7">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l="3699" t="1" r="4224" b="2721"/>
              <a:stretch/>
            </p:blipFill>
            <p:spPr bwMode="auto">
              <a:xfrm>
                <a:off x="23863587" y="17131941"/>
                <a:ext cx="4112695" cy="396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ZoneTexte 75"/>
              <p:cNvSpPr txBox="1"/>
              <p:nvPr/>
            </p:nvSpPr>
            <p:spPr>
              <a:xfrm>
                <a:off x="26240328" y="17138209"/>
                <a:ext cx="2906475" cy="556967"/>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Case 2 OS</a:t>
                </a:r>
              </a:p>
            </p:txBody>
          </p:sp>
          <p:cxnSp>
            <p:nvCxnSpPr>
              <p:cNvPr id="79" name="Connecteur droit avec flèche 78"/>
              <p:cNvCxnSpPr/>
              <p:nvPr/>
            </p:nvCxnSpPr>
            <p:spPr bwMode="auto">
              <a:xfrm>
                <a:off x="26465184" y="18448239"/>
                <a:ext cx="439558" cy="422233"/>
              </a:xfrm>
              <a:prstGeom prst="straightConnector1">
                <a:avLst/>
              </a:prstGeom>
              <a:solidFill>
                <a:schemeClr val="accent1"/>
              </a:solidFill>
              <a:ln w="825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80" name="Connecteur droit avec flèche 79"/>
              <p:cNvCxnSpPr/>
              <p:nvPr/>
            </p:nvCxnSpPr>
            <p:spPr bwMode="auto">
              <a:xfrm>
                <a:off x="24357499" y="19429503"/>
                <a:ext cx="439558" cy="422233"/>
              </a:xfrm>
              <a:prstGeom prst="straightConnector1">
                <a:avLst/>
              </a:prstGeom>
              <a:solidFill>
                <a:schemeClr val="accent1"/>
              </a:solidFill>
              <a:ln w="82550"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84" name="ZoneTexte 83"/>
              <p:cNvSpPr txBox="1"/>
              <p:nvPr/>
            </p:nvSpPr>
            <p:spPr>
              <a:xfrm>
                <a:off x="24014314" y="20525087"/>
                <a:ext cx="2906475" cy="556967"/>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D</a:t>
                </a:r>
              </a:p>
            </p:txBody>
          </p:sp>
        </p:grpSp>
        <p:sp>
          <p:nvSpPr>
            <p:cNvPr id="134" name="Text Box 19">
              <a:extLst>
                <a:ext uri="{FF2B5EF4-FFF2-40B4-BE49-F238E27FC236}">
                  <a16:creationId xmlns:a16="http://schemas.microsoft.com/office/drawing/2014/main" id="{B2DE6E4C-FB0F-4D4A-8117-93FA915C9578}"/>
                </a:ext>
              </a:extLst>
            </p:cNvPr>
            <p:cNvSpPr txBox="1">
              <a:spLocks noChangeArrowheads="1"/>
            </p:cNvSpPr>
            <p:nvPr/>
          </p:nvSpPr>
          <p:spPr bwMode="auto">
            <a:xfrm>
              <a:off x="15644042" y="19311432"/>
              <a:ext cx="13002001" cy="1423822"/>
            </a:xfrm>
            <a:prstGeom prst="rect">
              <a:avLst/>
            </a:prstGeom>
            <a:solidFill>
              <a:srgbClr val="F2F6FC"/>
            </a:solidFill>
            <a:ln w="9525">
              <a:solidFill>
                <a:schemeClr val="accent1"/>
              </a:solidFill>
              <a:miter lim="800000"/>
              <a:headEnd/>
              <a:tailEnd/>
            </a:ln>
          </p:spPr>
          <p:txBody>
            <a:bodyPr lIns="360000" tIns="187200" rIns="360000" bIns="187200" numCol="1"/>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algn="ctr"/>
              <a:r>
                <a:rPr lang="fr-FR" sz="3200" dirty="0">
                  <a:latin typeface="Arial Narrow"/>
                  <a:cs typeface="Arial Narrow"/>
                </a:rPr>
                <a:t>Fig. 1. </a:t>
              </a:r>
              <a:r>
                <a:rPr lang="en-US" sz="3200" dirty="0">
                  <a:latin typeface="Arial Narrow"/>
                  <a:cs typeface="Arial Narrow"/>
                </a:rPr>
                <a:t>Fundus photographs of normal (A,C) and detached retina with partial tearing of the dorsal retina (       ) with </a:t>
              </a:r>
              <a:r>
                <a:rPr lang="en-US" sz="3200" dirty="0">
                  <a:latin typeface="Arial Narrow" panose="020B0606020202030204" pitchFamily="34" charset="0"/>
                  <a:cs typeface="Arial Narrow"/>
                </a:rPr>
                <a:t>a scrolled and wrinkled appearance </a:t>
              </a:r>
              <a:r>
                <a:rPr lang="en-US" sz="3200" dirty="0">
                  <a:latin typeface="Arial Narrow"/>
                  <a:cs typeface="Arial Narrow"/>
                </a:rPr>
                <a:t>(B,D)</a:t>
              </a:r>
              <a:r>
                <a:rPr lang="en-US" sz="3200" dirty="0">
                  <a:latin typeface="Arial Narrow" panose="020B0606020202030204" pitchFamily="34" charset="0"/>
                  <a:cs typeface="Arial Narrow"/>
                </a:rPr>
                <a:t>.</a:t>
              </a:r>
              <a:endParaRPr lang="en-US" sz="3200" dirty="0">
                <a:latin typeface="Arial Narrow"/>
                <a:cs typeface="Arial Narrow"/>
              </a:endParaRPr>
            </a:p>
            <a:p>
              <a:pPr algn="just"/>
              <a:endParaRPr lang="en-US" sz="3200" dirty="0">
                <a:latin typeface="Arial Narrow"/>
                <a:cs typeface="Arial Narrow"/>
              </a:endParaRPr>
            </a:p>
          </p:txBody>
        </p:sp>
      </p:grpSp>
      <p:cxnSp>
        <p:nvCxnSpPr>
          <p:cNvPr id="50" name="Connecteur droit avec flèche 49"/>
          <p:cNvCxnSpPr>
            <a:cxnSpLocks/>
          </p:cNvCxnSpPr>
          <p:nvPr/>
        </p:nvCxnSpPr>
        <p:spPr bwMode="auto">
          <a:xfrm>
            <a:off x="19820507" y="19820086"/>
            <a:ext cx="504056" cy="0"/>
          </a:xfrm>
          <a:prstGeom prst="straightConnector1">
            <a:avLst/>
          </a:prstGeom>
          <a:solidFill>
            <a:schemeClr val="accent1"/>
          </a:solidFill>
          <a:ln w="60325" cap="flat" cmpd="sng" algn="ctr">
            <a:solidFill>
              <a:schemeClr val="tx1"/>
            </a:solidFill>
            <a:prstDash val="solid"/>
            <a:round/>
            <a:headEnd type="none" w="med" len="med"/>
            <a:tailEnd type="triangle"/>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85" name="Rectangle 13">
            <a:extLst>
              <a:ext uri="{FF2B5EF4-FFF2-40B4-BE49-F238E27FC236}">
                <a16:creationId xmlns:a16="http://schemas.microsoft.com/office/drawing/2014/main" id="{4B329F5C-55FD-4FF1-AC40-6201276322AF}"/>
              </a:ext>
            </a:extLst>
          </p:cNvPr>
          <p:cNvSpPr/>
          <p:nvPr/>
        </p:nvSpPr>
        <p:spPr bwMode="auto">
          <a:xfrm>
            <a:off x="15644043" y="26372814"/>
            <a:ext cx="13002000" cy="6696745"/>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fr-FR" sz="7200" b="0" i="0" u="none" strike="noStrike" cap="none" normalizeH="0" baseline="0">
              <a:ln>
                <a:noFill/>
              </a:ln>
              <a:solidFill>
                <a:schemeClr val="tx1"/>
              </a:solidFill>
              <a:effectLst/>
              <a:latin typeface="Arial" charset="0"/>
              <a:ea typeface="ＭＳ Ｐゴシック" charset="0"/>
            </a:endParaRPr>
          </a:p>
        </p:txBody>
      </p:sp>
      <p:pic>
        <p:nvPicPr>
          <p:cNvPr id="150" name="Image 15">
            <a:extLst>
              <a:ext uri="{FF2B5EF4-FFF2-40B4-BE49-F238E27FC236}">
                <a16:creationId xmlns:a16="http://schemas.microsoft.com/office/drawing/2014/main" id="{CA11FF34-DB74-45EB-B991-0BCC12F75DB1}"/>
              </a:ext>
            </a:extLst>
          </p:cNvPr>
          <p:cNvPicPr/>
          <p:nvPr/>
        </p:nvPicPr>
        <p:blipFill>
          <a:blip r:embed="rId9" cstate="print">
            <a:extLst>
              <a:ext uri="{28A0092B-C50C-407E-A947-70E740481C1C}">
                <a14:useLocalDpi xmlns:a14="http://schemas.microsoft.com/office/drawing/2010/main" val="0"/>
              </a:ext>
            </a:extLst>
          </a:blip>
          <a:stretch>
            <a:fillRect/>
          </a:stretch>
        </p:blipFill>
        <p:spPr>
          <a:xfrm>
            <a:off x="20200824" y="26717219"/>
            <a:ext cx="3841577" cy="3769505"/>
          </a:xfrm>
          <a:prstGeom prst="rect">
            <a:avLst/>
          </a:prstGeom>
        </p:spPr>
      </p:pic>
      <p:pic>
        <p:nvPicPr>
          <p:cNvPr id="180" name="Image 39">
            <a:extLst>
              <a:ext uri="{FF2B5EF4-FFF2-40B4-BE49-F238E27FC236}">
                <a16:creationId xmlns:a16="http://schemas.microsoft.com/office/drawing/2014/main" id="{27CEB6B5-78D1-44DC-B897-AFBEF6930610}"/>
              </a:ext>
            </a:extLst>
          </p:cNvPr>
          <p:cNvPicPr>
            <a:picLocks noChangeAspect="1"/>
          </p:cNvPicPr>
          <p:nvPr/>
        </p:nvPicPr>
        <p:blipFill rotWithShape="1">
          <a:blip r:embed="rId10">
            <a:extLst>
              <a:ext uri="{28A0092B-C50C-407E-A947-70E740481C1C}">
                <a14:useLocalDpi xmlns:a14="http://schemas.microsoft.com/office/drawing/2010/main" val="0"/>
              </a:ext>
            </a:extLst>
          </a:blip>
          <a:srcRect b="144"/>
          <a:stretch/>
        </p:blipFill>
        <p:spPr>
          <a:xfrm>
            <a:off x="15960303" y="26696801"/>
            <a:ext cx="4076228" cy="3789421"/>
          </a:xfrm>
          <a:prstGeom prst="rect">
            <a:avLst/>
          </a:prstGeom>
        </p:spPr>
      </p:pic>
      <p:sp>
        <p:nvSpPr>
          <p:cNvPr id="182" name="ZoneTexte 55">
            <a:extLst>
              <a:ext uri="{FF2B5EF4-FFF2-40B4-BE49-F238E27FC236}">
                <a16:creationId xmlns:a16="http://schemas.microsoft.com/office/drawing/2014/main" id="{446C085C-24D8-45B5-929C-F5143B2EEC00}"/>
              </a:ext>
            </a:extLst>
          </p:cNvPr>
          <p:cNvSpPr txBox="1"/>
          <p:nvPr/>
        </p:nvSpPr>
        <p:spPr>
          <a:xfrm>
            <a:off x="16027902" y="30004481"/>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A</a:t>
            </a:r>
          </a:p>
        </p:txBody>
      </p:sp>
      <p:sp>
        <p:nvSpPr>
          <p:cNvPr id="186" name="ZoneTexte 43">
            <a:extLst>
              <a:ext uri="{FF2B5EF4-FFF2-40B4-BE49-F238E27FC236}">
                <a16:creationId xmlns:a16="http://schemas.microsoft.com/office/drawing/2014/main" id="{9B2B45CB-5CCB-4C4D-B3DE-08340DB75F12}"/>
              </a:ext>
            </a:extLst>
          </p:cNvPr>
          <p:cNvSpPr txBox="1"/>
          <p:nvPr/>
        </p:nvSpPr>
        <p:spPr>
          <a:xfrm>
            <a:off x="15644042" y="30771757"/>
            <a:ext cx="13002001" cy="2062103"/>
          </a:xfrm>
          <a:prstGeom prst="rect">
            <a:avLst/>
          </a:prstGeom>
          <a:solidFill>
            <a:srgbClr val="F2F6FC"/>
          </a:solidFill>
          <a:ln>
            <a:solidFill>
              <a:schemeClr val="accent1"/>
            </a:solidFill>
          </a:ln>
        </p:spPr>
        <p:txBody>
          <a:bodyPr wrap="square" rtlCol="0">
            <a:spAutoFit/>
          </a:bodyPr>
          <a:lstStyle/>
          <a:p>
            <a:pPr algn="ctr"/>
            <a:r>
              <a:rPr lang="fr-FR" sz="3200" dirty="0">
                <a:latin typeface="Arial Narrow"/>
                <a:cs typeface="Arial Narrow"/>
              </a:rPr>
              <a:t>Fig. 3. (A) </a:t>
            </a:r>
            <a:r>
              <a:rPr lang="fr-FR" sz="3200" dirty="0" err="1">
                <a:latin typeface="Arial Narrow"/>
                <a:cs typeface="Arial Narrow"/>
              </a:rPr>
              <a:t>Transpalpebral</a:t>
            </a:r>
            <a:r>
              <a:rPr lang="fr-FR" sz="3200" dirty="0">
                <a:latin typeface="Arial Narrow"/>
                <a:cs typeface="Arial Narrow"/>
              </a:rPr>
              <a:t> </a:t>
            </a:r>
            <a:r>
              <a:rPr lang="en-US" sz="3200" dirty="0">
                <a:latin typeface="Arial Narrow"/>
                <a:cs typeface="Arial Narrow"/>
              </a:rPr>
              <a:t>ultrasound of OS longitudinal axis of case 1. A “seagull sign” is visible in the vitreous. (B) T2W oblique plane image of case 1 OS highlighting the hypointense RD (    ). (C) FLAIR frontal plane MRI image of case 1 OS showing the hyperintense RD within the vitreous body (    ). </a:t>
            </a:r>
            <a:r>
              <a:rPr lang="fr-FR" sz="3200" dirty="0">
                <a:latin typeface="Arial Narrow"/>
                <a:cs typeface="Arial Narrow"/>
              </a:rPr>
              <a:t> </a:t>
            </a:r>
          </a:p>
        </p:txBody>
      </p:sp>
      <p:sp>
        <p:nvSpPr>
          <p:cNvPr id="207" name="Text Box 25">
            <a:extLst>
              <a:ext uri="{FF2B5EF4-FFF2-40B4-BE49-F238E27FC236}">
                <a16:creationId xmlns:a16="http://schemas.microsoft.com/office/drawing/2014/main" id="{71285795-8FEA-4DD0-8AEA-3394BF033725}"/>
              </a:ext>
            </a:extLst>
          </p:cNvPr>
          <p:cNvSpPr txBox="1">
            <a:spLocks noChangeArrowheads="1"/>
          </p:cNvSpPr>
          <p:nvPr/>
        </p:nvSpPr>
        <p:spPr bwMode="auto">
          <a:xfrm>
            <a:off x="1303176" y="33573614"/>
            <a:ext cx="27587444" cy="4193710"/>
          </a:xfrm>
          <a:prstGeom prst="rect">
            <a:avLst/>
          </a:prstGeom>
          <a:solidFill>
            <a:srgbClr val="F2F6FC"/>
          </a:solidFill>
          <a:ln w="9525">
            <a:solidFill>
              <a:schemeClr val="accent1"/>
            </a:solidFill>
            <a:miter lim="800000"/>
            <a:headEnd/>
            <a:tailEnd/>
          </a:ln>
        </p:spPr>
        <p:txBody>
          <a:bodyPr lIns="183763" tIns="91881" rIns="183763" bIns="91881" numCol="1" spcCol="108000"/>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marL="216000" algn="just" eaLnBrk="1" hangingPunct="1">
              <a:lnSpc>
                <a:spcPct val="120000"/>
              </a:lnSpc>
              <a:defRPr/>
            </a:pPr>
            <a:r>
              <a:rPr lang="en-GB" sz="3200" b="1" u="sng" dirty="0">
                <a:latin typeface="Arial Narrow"/>
                <a:cs typeface="Arial Narrow"/>
              </a:rPr>
              <a:t>Discussion: </a:t>
            </a:r>
            <a:r>
              <a:rPr lang="en-GB" sz="3200" dirty="0">
                <a:latin typeface="Arial Narrow"/>
                <a:cs typeface="Arial Narrow"/>
              </a:rPr>
              <a:t>In horses, </a:t>
            </a:r>
            <a:r>
              <a:rPr lang="en-US" sz="3200" dirty="0">
                <a:latin typeface="Arial Narrow"/>
                <a:cs typeface="Arial Narrow"/>
              </a:rPr>
              <a:t>congenital RD is mostly associated with MCOA (2) and </a:t>
            </a:r>
            <a:r>
              <a:rPr lang="en-GB" sz="3200" dirty="0">
                <a:latin typeface="Arial Narrow"/>
                <a:cs typeface="Arial Narrow"/>
              </a:rPr>
              <a:t>a</a:t>
            </a:r>
            <a:r>
              <a:rPr lang="en-US" sz="3200" dirty="0" err="1">
                <a:latin typeface="Arial Narrow"/>
                <a:cs typeface="Arial Narrow"/>
              </a:rPr>
              <a:t>cquired</a:t>
            </a:r>
            <a:r>
              <a:rPr lang="en-US" sz="3200" dirty="0">
                <a:latin typeface="Arial Narrow"/>
                <a:cs typeface="Arial Narrow"/>
              </a:rPr>
              <a:t> RD is most frequently associated with ERU and blunt trauma (3). Both MCOA, ERU and trauma were excluded in our horses. </a:t>
            </a:r>
          </a:p>
          <a:p>
            <a:pPr marL="216000" algn="just" eaLnBrk="1" hangingPunct="1">
              <a:lnSpc>
                <a:spcPct val="120000"/>
              </a:lnSpc>
              <a:defRPr/>
            </a:pPr>
            <a:r>
              <a:rPr lang="en-US" sz="3200" dirty="0">
                <a:latin typeface="Arial Narrow"/>
                <a:cs typeface="Arial Narrow"/>
              </a:rPr>
              <a:t>In humans, different types of inherited congenital abnormalities of the vitreous and retina (vitreoretinopathy) are described. They are all characterized by the presence of severe degeneration or maldevelopment of the vitreous, early onset progressive cataract, and an increased predisposition to RD (4). Certain canine breeds (e.g. Brussels Griffon, Chihuahua, Chinese Crested, </a:t>
            </a:r>
            <a:r>
              <a:rPr lang="en-US" sz="3200" dirty="0" err="1">
                <a:latin typeface="Arial Narrow"/>
                <a:cs typeface="Arial Narrow"/>
              </a:rPr>
              <a:t>Havanese</a:t>
            </a:r>
            <a:r>
              <a:rPr lang="en-US" sz="3200" dirty="0">
                <a:latin typeface="Arial Narrow"/>
                <a:cs typeface="Arial Narrow"/>
              </a:rPr>
              <a:t>, Italian Greyhound, Shih Tzu, Whippet) are predisposed to RD due to a primary breakdown of the vitreous hydrogel (5,6). </a:t>
            </a:r>
          </a:p>
          <a:p>
            <a:pPr marL="216000" algn="just" eaLnBrk="1" hangingPunct="1">
              <a:lnSpc>
                <a:spcPct val="120000"/>
              </a:lnSpc>
              <a:defRPr/>
            </a:pPr>
            <a:r>
              <a:rPr lang="en-GB" sz="3200" dirty="0">
                <a:latin typeface="Arial Narrow"/>
                <a:cs typeface="Arial Narrow"/>
              </a:rPr>
              <a:t>Histopathological examination in our horses revealed changes</a:t>
            </a:r>
            <a:r>
              <a:rPr lang="en-US" sz="3200" dirty="0">
                <a:latin typeface="Arial Narrow"/>
                <a:cs typeface="Arial Narrow"/>
              </a:rPr>
              <a:t> consistent with retinal dysplasia with extensive areas of malformation or lack of development of the retinal layers. The vitreous synaeresis found on ophthalmic examination in relationship with a retinal dysplasia believed to have facilitated the retinal detachment and tear. </a:t>
            </a:r>
          </a:p>
        </p:txBody>
      </p:sp>
      <p:sp>
        <p:nvSpPr>
          <p:cNvPr id="224" name="Text Box 25">
            <a:extLst>
              <a:ext uri="{FF2B5EF4-FFF2-40B4-BE49-F238E27FC236}">
                <a16:creationId xmlns:a16="http://schemas.microsoft.com/office/drawing/2014/main" id="{4E0B220A-8522-410F-862B-9A2240E12F31}"/>
              </a:ext>
            </a:extLst>
          </p:cNvPr>
          <p:cNvSpPr txBox="1">
            <a:spLocks noChangeArrowheads="1"/>
          </p:cNvSpPr>
          <p:nvPr/>
        </p:nvSpPr>
        <p:spPr bwMode="auto">
          <a:xfrm>
            <a:off x="1303176" y="37966102"/>
            <a:ext cx="27587444" cy="1265647"/>
          </a:xfrm>
          <a:prstGeom prst="rect">
            <a:avLst/>
          </a:prstGeom>
          <a:solidFill>
            <a:srgbClr val="F2F6FC"/>
          </a:solidFill>
          <a:ln w="9525">
            <a:solidFill>
              <a:schemeClr val="accent1"/>
            </a:solidFill>
            <a:miter lim="800000"/>
            <a:headEnd/>
            <a:tailEnd/>
          </a:ln>
        </p:spPr>
        <p:txBody>
          <a:bodyPr lIns="183763" tIns="91881" rIns="183763" bIns="91881" numCol="1" spcCol="108000"/>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marL="216000" algn="just" eaLnBrk="1" hangingPunct="1">
              <a:lnSpc>
                <a:spcPct val="120000"/>
              </a:lnSpc>
              <a:defRPr/>
            </a:pPr>
            <a:r>
              <a:rPr lang="en-GB" sz="3200" b="1" u="sng" dirty="0">
                <a:latin typeface="Arial Narrow"/>
                <a:cs typeface="Arial Narrow"/>
              </a:rPr>
              <a:t>Conclusion: </a:t>
            </a:r>
            <a:r>
              <a:rPr lang="en-US" sz="3200" dirty="0">
                <a:latin typeface="Arial Narrow"/>
                <a:cs typeface="Arial Narrow"/>
              </a:rPr>
              <a:t>In these two horses, retinal detachment has likely been caused by the congenital posterior segment abnormalities of the vitreous and the retina. A vitreoretinopathy is highly suspected and is possibly hereditary in these closely related siblings. </a:t>
            </a:r>
            <a:endParaRPr lang="en-GB" sz="3200" b="1" u="sng" dirty="0">
              <a:latin typeface="Arial Narrow"/>
              <a:cs typeface="Arial Narrow"/>
            </a:endParaRPr>
          </a:p>
        </p:txBody>
      </p:sp>
      <p:grpSp>
        <p:nvGrpSpPr>
          <p:cNvPr id="9" name="Groupe 8"/>
          <p:cNvGrpSpPr/>
          <p:nvPr/>
        </p:nvGrpSpPr>
        <p:grpSpPr>
          <a:xfrm>
            <a:off x="1224263" y="954088"/>
            <a:ext cx="27669251" cy="32115471"/>
            <a:chOff x="1224263" y="954088"/>
            <a:chExt cx="27669251" cy="32115471"/>
          </a:xfrm>
        </p:grpSpPr>
        <p:sp>
          <p:nvSpPr>
            <p:cNvPr id="187" name="Rectangle 13">
              <a:extLst>
                <a:ext uri="{FF2B5EF4-FFF2-40B4-BE49-F238E27FC236}">
                  <a16:creationId xmlns:a16="http://schemas.microsoft.com/office/drawing/2014/main" id="{19EADC7D-90C8-463C-9EAA-D0625669E005}"/>
                </a:ext>
              </a:extLst>
            </p:cNvPr>
            <p:cNvSpPr/>
            <p:nvPr/>
          </p:nvSpPr>
          <p:spPr bwMode="auto">
            <a:xfrm>
              <a:off x="1591727" y="26444823"/>
              <a:ext cx="13757291" cy="6624736"/>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fr-FR" sz="7200" b="0" i="0" u="none" strike="noStrike" cap="none" normalizeH="0" baseline="0">
                <a:ln>
                  <a:noFill/>
                </a:ln>
                <a:solidFill>
                  <a:schemeClr val="tx1"/>
                </a:solidFill>
                <a:effectLst/>
                <a:latin typeface="Arial" charset="0"/>
                <a:ea typeface="ＭＳ Ｐゴシック" charset="0"/>
              </a:endParaRPr>
            </a:p>
          </p:txBody>
        </p:sp>
        <p:sp>
          <p:nvSpPr>
            <p:cNvPr id="2058" name="Text Box 10"/>
            <p:cNvSpPr txBox="1">
              <a:spLocks noChangeArrowheads="1"/>
            </p:cNvSpPr>
            <p:nvPr/>
          </p:nvSpPr>
          <p:spPr bwMode="auto">
            <a:xfrm>
              <a:off x="1314451" y="954088"/>
              <a:ext cx="27579063" cy="2393155"/>
            </a:xfrm>
            <a:prstGeom prst="rect">
              <a:avLst/>
            </a:prstGeom>
            <a:solidFill>
              <a:srgbClr val="082B6D"/>
            </a:solidFill>
            <a:ln>
              <a:noFill/>
            </a:ln>
            <a:effectLst/>
          </p:spPr>
          <p:txBody>
            <a:bodyPr lIns="183763" tIns="91881" rIns="183763" bIns="91881">
              <a:noAutofit/>
            </a:bodyPr>
            <a:lstStyle>
              <a:lvl1pPr defTabSz="3898900">
                <a:defRPr>
                  <a:solidFill>
                    <a:schemeClr val="tx1"/>
                  </a:solidFill>
                  <a:latin typeface="Arial" charset="0"/>
                  <a:ea typeface="ＭＳ Ｐゴシック" charset="0"/>
                </a:defRPr>
              </a:lvl1pPr>
              <a:lvl2pPr marL="919163" defTabSz="3898900">
                <a:defRPr>
                  <a:solidFill>
                    <a:schemeClr val="tx1"/>
                  </a:solidFill>
                  <a:latin typeface="Arial" charset="0"/>
                  <a:ea typeface="ＭＳ Ｐゴシック" charset="0"/>
                </a:defRPr>
              </a:lvl2pPr>
              <a:lvl3pPr marL="1836738" defTabSz="3898900">
                <a:defRPr>
                  <a:solidFill>
                    <a:schemeClr val="tx1"/>
                  </a:solidFill>
                  <a:latin typeface="Arial" charset="0"/>
                  <a:ea typeface="ＭＳ Ｐゴシック" charset="0"/>
                </a:defRPr>
              </a:lvl3pPr>
              <a:lvl4pPr marL="2755900" defTabSz="3898900">
                <a:defRPr>
                  <a:solidFill>
                    <a:schemeClr val="tx1"/>
                  </a:solidFill>
                  <a:latin typeface="Arial" charset="0"/>
                  <a:ea typeface="ＭＳ Ｐゴシック" charset="0"/>
                </a:defRPr>
              </a:lvl4pPr>
              <a:lvl5pPr marL="3675063" defTabSz="3898900">
                <a:defRPr>
                  <a:solidFill>
                    <a:schemeClr val="tx1"/>
                  </a:solidFill>
                  <a:latin typeface="Arial" charset="0"/>
                  <a:ea typeface="ＭＳ Ｐゴシック" charset="0"/>
                </a:defRPr>
              </a:lvl5pPr>
              <a:lvl6pPr marL="4132263" defTabSz="3898900" fontAlgn="base">
                <a:spcBef>
                  <a:spcPct val="0"/>
                </a:spcBef>
                <a:spcAft>
                  <a:spcPct val="0"/>
                </a:spcAft>
                <a:defRPr>
                  <a:solidFill>
                    <a:schemeClr val="tx1"/>
                  </a:solidFill>
                  <a:latin typeface="Arial" charset="0"/>
                  <a:ea typeface="ＭＳ Ｐゴシック" charset="0"/>
                </a:defRPr>
              </a:lvl6pPr>
              <a:lvl7pPr marL="4589463" defTabSz="3898900" fontAlgn="base">
                <a:spcBef>
                  <a:spcPct val="0"/>
                </a:spcBef>
                <a:spcAft>
                  <a:spcPct val="0"/>
                </a:spcAft>
                <a:defRPr>
                  <a:solidFill>
                    <a:schemeClr val="tx1"/>
                  </a:solidFill>
                  <a:latin typeface="Arial" charset="0"/>
                  <a:ea typeface="ＭＳ Ｐゴシック" charset="0"/>
                </a:defRPr>
              </a:lvl7pPr>
              <a:lvl8pPr marL="5046663" defTabSz="3898900" fontAlgn="base">
                <a:spcBef>
                  <a:spcPct val="0"/>
                </a:spcBef>
                <a:spcAft>
                  <a:spcPct val="0"/>
                </a:spcAft>
                <a:defRPr>
                  <a:solidFill>
                    <a:schemeClr val="tx1"/>
                  </a:solidFill>
                  <a:latin typeface="Arial" charset="0"/>
                  <a:ea typeface="ＭＳ Ｐゴシック" charset="0"/>
                </a:defRPr>
              </a:lvl8pPr>
              <a:lvl9pPr marL="5503863" defTabSz="3898900" fontAlgn="base">
                <a:spcBef>
                  <a:spcPct val="0"/>
                </a:spcBef>
                <a:spcAft>
                  <a:spcPct val="0"/>
                </a:spcAft>
                <a:defRPr>
                  <a:solidFill>
                    <a:schemeClr val="tx1"/>
                  </a:solidFill>
                  <a:latin typeface="Arial" charset="0"/>
                  <a:ea typeface="ＭＳ Ｐゴシック" charset="0"/>
                </a:defRPr>
              </a:lvl9pPr>
            </a:lstStyle>
            <a:p>
              <a:pPr algn="ctr"/>
              <a:r>
                <a:rPr lang="en-US" sz="6600" b="1" dirty="0">
                  <a:solidFill>
                    <a:schemeClr val="bg1"/>
                  </a:solidFill>
                </a:rPr>
                <a:t>RETINAL DETACHMENT SECONDARY TO VITREORETINOPATHY IN TWO CLOSELY RELATED WARMBLOOD HORSES </a:t>
              </a:r>
              <a:endParaRPr lang="fr-BE" sz="6600" dirty="0">
                <a:solidFill>
                  <a:schemeClr val="bg1"/>
                </a:solidFill>
              </a:endParaRPr>
            </a:p>
          </p:txBody>
        </p:sp>
        <p:sp>
          <p:nvSpPr>
            <p:cNvPr id="2065" name="Text Box 17"/>
            <p:cNvSpPr txBox="1">
              <a:spLocks noChangeArrowheads="1"/>
            </p:cNvSpPr>
            <p:nvPr/>
          </p:nvSpPr>
          <p:spPr bwMode="auto">
            <a:xfrm>
              <a:off x="5599983" y="3653428"/>
              <a:ext cx="19586176" cy="1676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lIns="183763" tIns="91881" rIns="183763" bIns="91881">
              <a:noAutofit/>
            </a:bodyPr>
            <a:lstStyle>
              <a:lvl1pPr defTabSz="3898900">
                <a:defRPr>
                  <a:solidFill>
                    <a:schemeClr val="tx1"/>
                  </a:solidFill>
                  <a:latin typeface="Arial" charset="0"/>
                  <a:ea typeface="ＭＳ Ｐゴシック" charset="0"/>
                </a:defRPr>
              </a:lvl1pPr>
              <a:lvl2pPr marL="919163" defTabSz="3898900">
                <a:defRPr>
                  <a:solidFill>
                    <a:schemeClr val="tx1"/>
                  </a:solidFill>
                  <a:latin typeface="Arial" charset="0"/>
                  <a:ea typeface="ＭＳ Ｐゴシック" charset="0"/>
                </a:defRPr>
              </a:lvl2pPr>
              <a:lvl3pPr marL="1836738" defTabSz="3898900">
                <a:defRPr>
                  <a:solidFill>
                    <a:schemeClr val="tx1"/>
                  </a:solidFill>
                  <a:latin typeface="Arial" charset="0"/>
                  <a:ea typeface="ＭＳ Ｐゴシック" charset="0"/>
                </a:defRPr>
              </a:lvl3pPr>
              <a:lvl4pPr marL="2755900" defTabSz="3898900">
                <a:defRPr>
                  <a:solidFill>
                    <a:schemeClr val="tx1"/>
                  </a:solidFill>
                  <a:latin typeface="Arial" charset="0"/>
                  <a:ea typeface="ＭＳ Ｐゴシック" charset="0"/>
                </a:defRPr>
              </a:lvl4pPr>
              <a:lvl5pPr marL="3675063" defTabSz="3898900">
                <a:defRPr>
                  <a:solidFill>
                    <a:schemeClr val="tx1"/>
                  </a:solidFill>
                  <a:latin typeface="Arial" charset="0"/>
                  <a:ea typeface="ＭＳ Ｐゴシック" charset="0"/>
                </a:defRPr>
              </a:lvl5pPr>
              <a:lvl6pPr marL="4132263" defTabSz="3898900" fontAlgn="base">
                <a:spcBef>
                  <a:spcPct val="0"/>
                </a:spcBef>
                <a:spcAft>
                  <a:spcPct val="0"/>
                </a:spcAft>
                <a:defRPr>
                  <a:solidFill>
                    <a:schemeClr val="tx1"/>
                  </a:solidFill>
                  <a:latin typeface="Arial" charset="0"/>
                  <a:ea typeface="ＭＳ Ｐゴシック" charset="0"/>
                </a:defRPr>
              </a:lvl6pPr>
              <a:lvl7pPr marL="4589463" defTabSz="3898900" fontAlgn="base">
                <a:spcBef>
                  <a:spcPct val="0"/>
                </a:spcBef>
                <a:spcAft>
                  <a:spcPct val="0"/>
                </a:spcAft>
                <a:defRPr>
                  <a:solidFill>
                    <a:schemeClr val="tx1"/>
                  </a:solidFill>
                  <a:latin typeface="Arial" charset="0"/>
                  <a:ea typeface="ＭＳ Ｐゴシック" charset="0"/>
                </a:defRPr>
              </a:lvl7pPr>
              <a:lvl8pPr marL="5046663" defTabSz="3898900" fontAlgn="base">
                <a:spcBef>
                  <a:spcPct val="0"/>
                </a:spcBef>
                <a:spcAft>
                  <a:spcPct val="0"/>
                </a:spcAft>
                <a:defRPr>
                  <a:solidFill>
                    <a:schemeClr val="tx1"/>
                  </a:solidFill>
                  <a:latin typeface="Arial" charset="0"/>
                  <a:ea typeface="ＭＳ Ｐゴシック" charset="0"/>
                </a:defRPr>
              </a:lvl8pPr>
              <a:lvl9pPr marL="5503863" defTabSz="3898900" fontAlgn="base">
                <a:spcBef>
                  <a:spcPct val="0"/>
                </a:spcBef>
                <a:spcAft>
                  <a:spcPct val="0"/>
                </a:spcAft>
                <a:defRPr>
                  <a:solidFill>
                    <a:schemeClr val="tx1"/>
                  </a:solidFill>
                  <a:latin typeface="Arial" charset="0"/>
                  <a:ea typeface="ＭＳ Ｐゴシック" charset="0"/>
                </a:defRPr>
              </a:lvl9pPr>
            </a:lstStyle>
            <a:p>
              <a:pPr algn="ctr"/>
              <a:r>
                <a:rPr lang="en-GB" sz="4800" u="sng" dirty="0"/>
                <a:t>E. Vercruysse</a:t>
              </a:r>
              <a:r>
                <a:rPr lang="en-GB" sz="4800" u="sng" baseline="30000" dirty="0"/>
                <a:t>1</a:t>
              </a:r>
              <a:r>
                <a:rPr lang="en-GB" sz="4800" dirty="0"/>
                <a:t>, C. Naranjo</a:t>
              </a:r>
              <a:r>
                <a:rPr lang="en-GB" sz="4800" baseline="30000" dirty="0"/>
                <a:t>2</a:t>
              </a:r>
              <a:r>
                <a:rPr lang="en-GB" sz="4800" dirty="0"/>
                <a:t>, F.Narinx</a:t>
              </a:r>
              <a:r>
                <a:rPr lang="en-GB" sz="4400" baseline="30000" dirty="0"/>
                <a:t>1</a:t>
              </a:r>
              <a:r>
                <a:rPr lang="en-GB" sz="4800" dirty="0"/>
                <a:t>, A. Sauvage</a:t>
              </a:r>
              <a:r>
                <a:rPr lang="en-GB" sz="4800" baseline="30000" dirty="0"/>
                <a:t>1</a:t>
              </a:r>
              <a:r>
                <a:rPr lang="en-GB" sz="4800" dirty="0"/>
                <a:t>, M. </a:t>
              </a:r>
              <a:r>
                <a:rPr lang="en-GB" sz="4800"/>
                <a:t>Vandersmissen</a:t>
              </a:r>
              <a:r>
                <a:rPr lang="en-GB" sz="4800" baseline="30000" dirty="0"/>
                <a:t>1</a:t>
              </a:r>
              <a:r>
                <a:rPr lang="en-GB" sz="4800"/>
                <a:t>, </a:t>
              </a:r>
              <a:r>
                <a:rPr lang="en-GB" sz="4800" dirty="0"/>
                <a:t>M. Grauwels</a:t>
              </a:r>
              <a:r>
                <a:rPr lang="en-GB" sz="4800" baseline="30000" dirty="0"/>
                <a:t>1</a:t>
              </a:r>
              <a:r>
                <a:rPr lang="en-GB" sz="4800" dirty="0"/>
                <a:t>, S. Monclin</a:t>
              </a:r>
              <a:r>
                <a:rPr lang="en-GB" sz="4800" baseline="30000" dirty="0"/>
                <a:t>1</a:t>
              </a:r>
              <a:endParaRPr lang="fr-FR" sz="4800" dirty="0"/>
            </a:p>
            <a:p>
              <a:pPr algn="ctr"/>
              <a:endParaRPr lang="fr-FR" sz="2800" dirty="0"/>
            </a:p>
            <a:p>
              <a:pPr algn="ctr"/>
              <a:r>
                <a:rPr lang="en-US" sz="2800" baseline="30000" dirty="0"/>
                <a:t>1</a:t>
              </a:r>
              <a:r>
                <a:rPr lang="en-US" sz="2800" dirty="0"/>
                <a:t> University of Liège, </a:t>
              </a:r>
              <a:r>
                <a:rPr lang="en-US" sz="2800" dirty="0" err="1"/>
                <a:t>Faculté</a:t>
              </a:r>
              <a:r>
                <a:rPr lang="en-US" sz="2800" dirty="0"/>
                <a:t> de Medicine </a:t>
              </a:r>
              <a:r>
                <a:rPr lang="en-US" sz="2800" dirty="0" err="1"/>
                <a:t>Vétérinaire</a:t>
              </a:r>
              <a:r>
                <a:rPr lang="en-US" sz="2800" dirty="0"/>
                <a:t>, Clinique </a:t>
              </a:r>
              <a:r>
                <a:rPr lang="en-US" sz="2800" dirty="0" err="1"/>
                <a:t>Vétérinaire</a:t>
              </a:r>
              <a:r>
                <a:rPr lang="en-US" sz="2800" dirty="0"/>
                <a:t> </a:t>
              </a:r>
              <a:r>
                <a:rPr lang="en-US" sz="2800" dirty="0" err="1"/>
                <a:t>Universitaire</a:t>
              </a:r>
              <a:r>
                <a:rPr lang="en-US" sz="2800" dirty="0"/>
                <a:t>, Liège, Belgium</a:t>
              </a:r>
            </a:p>
            <a:p>
              <a:pPr algn="ctr"/>
              <a:r>
                <a:rPr lang="en-US" sz="2800" baseline="30000" dirty="0"/>
                <a:t>2</a:t>
              </a:r>
              <a:r>
                <a:rPr lang="en-US" sz="2800" dirty="0"/>
                <a:t> IDEXX Laboratories, Veterinary Pathology, Barcelona, Spain</a:t>
              </a:r>
              <a:endParaRPr lang="fr-BE" sz="3600" dirty="0"/>
            </a:p>
          </p:txBody>
        </p:sp>
        <p:pic>
          <p:nvPicPr>
            <p:cNvPr id="17" name="Image 16" descr="uliege-logo-couleurs-300.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24263" y="3539133"/>
              <a:ext cx="4273296" cy="2072640"/>
            </a:xfrm>
            <a:prstGeom prst="rect">
              <a:avLst/>
            </a:prstGeom>
          </p:spPr>
        </p:pic>
        <p:sp>
          <p:nvSpPr>
            <p:cNvPr id="10" name="ZoneTexte 9"/>
            <p:cNvSpPr txBox="1"/>
            <p:nvPr/>
          </p:nvSpPr>
          <p:spPr>
            <a:xfrm>
              <a:off x="1591727" y="30745912"/>
              <a:ext cx="13757291" cy="2062103"/>
            </a:xfrm>
            <a:prstGeom prst="rect">
              <a:avLst/>
            </a:prstGeom>
            <a:solidFill>
              <a:srgbClr val="F2F6FC"/>
            </a:solidFill>
            <a:ln>
              <a:solidFill>
                <a:schemeClr val="accent1"/>
              </a:solidFill>
            </a:ln>
          </p:spPr>
          <p:txBody>
            <a:bodyPr wrap="square" rtlCol="0">
              <a:spAutoFit/>
            </a:bodyPr>
            <a:lstStyle/>
            <a:p>
              <a:pPr algn="ctr"/>
              <a:r>
                <a:rPr lang="fr-FR" sz="3200" dirty="0">
                  <a:latin typeface="Arial Narrow"/>
                  <a:cs typeface="Arial Narrow"/>
                </a:rPr>
                <a:t>Fig. 4. </a:t>
              </a:r>
              <a:r>
                <a:rPr lang="en-US" sz="3200" dirty="0">
                  <a:latin typeface="Arial Narrow"/>
                  <a:cs typeface="Arial Narrow"/>
                </a:rPr>
                <a:t>Detached retina OS case 1. </a:t>
              </a:r>
              <a:r>
                <a:rPr lang="fr-FR" sz="3200" dirty="0">
                  <a:latin typeface="Arial Narrow"/>
                  <a:cs typeface="Arial Narrow"/>
                </a:rPr>
                <a:t>(A) </a:t>
              </a:r>
              <a:r>
                <a:rPr lang="en-US" sz="3200" dirty="0">
                  <a:latin typeface="Arial Narrow"/>
                  <a:cs typeface="Arial Narrow"/>
                </a:rPr>
                <a:t>central area of the retina mainly composed of glial tissue and marked loss of all its layers. (B) Peripheral retina displays all its layers but there is marked disorganization, with some rosettes formed by the outer nuclear layer extending into the inner nuclear layer consistent with retina dysplasia (H&amp;E coloration). </a:t>
              </a:r>
            </a:p>
          </p:txBody>
        </p:sp>
        <p:grpSp>
          <p:nvGrpSpPr>
            <p:cNvPr id="6" name="Groupe 5"/>
            <p:cNvGrpSpPr/>
            <p:nvPr/>
          </p:nvGrpSpPr>
          <p:grpSpPr>
            <a:xfrm>
              <a:off x="1940096" y="26684846"/>
              <a:ext cx="13065044" cy="3704825"/>
              <a:chOff x="1753934" y="27069913"/>
              <a:chExt cx="13065044" cy="3704825"/>
            </a:xfrm>
          </p:grpSpPr>
          <p:pic>
            <p:nvPicPr>
              <p:cNvPr id="62" name="Image 61"/>
              <p:cNvPicPr>
                <a:picLocks noChangeAspect="1"/>
              </p:cNvPicPr>
              <p:nvPr/>
            </p:nvPicPr>
            <p:blipFill rotWithShape="1">
              <a:blip r:embed="rId12">
                <a:extLst>
                  <a:ext uri="{28A0092B-C50C-407E-A947-70E740481C1C}">
                    <a14:useLocalDpi xmlns:a14="http://schemas.microsoft.com/office/drawing/2010/main" val="0"/>
                  </a:ext>
                </a:extLst>
              </a:blip>
              <a:srcRect l="3026" t="29510"/>
              <a:stretch/>
            </p:blipFill>
            <p:spPr>
              <a:xfrm>
                <a:off x="1753934" y="27069993"/>
                <a:ext cx="7119439" cy="3700753"/>
              </a:xfrm>
              <a:prstGeom prst="rect">
                <a:avLst/>
              </a:prstGeom>
            </p:spPr>
          </p:pic>
          <p:pic>
            <p:nvPicPr>
              <p:cNvPr id="63" name="Image 62"/>
              <p:cNvPicPr>
                <a:picLocks noChangeAspect="1"/>
              </p:cNvPicPr>
              <p:nvPr/>
            </p:nvPicPr>
            <p:blipFill rotWithShape="1">
              <a:blip r:embed="rId13">
                <a:extLst>
                  <a:ext uri="{28A0092B-C50C-407E-A947-70E740481C1C}">
                    <a14:useLocalDpi xmlns:a14="http://schemas.microsoft.com/office/drawing/2010/main" val="0"/>
                  </a:ext>
                </a:extLst>
              </a:blip>
              <a:srcRect l="19243" t="26857"/>
              <a:stretch/>
            </p:blipFill>
            <p:spPr>
              <a:xfrm>
                <a:off x="9140896" y="27069913"/>
                <a:ext cx="5678082" cy="3681622"/>
              </a:xfrm>
              <a:prstGeom prst="rect">
                <a:avLst/>
              </a:prstGeom>
            </p:spPr>
          </p:pic>
          <p:sp>
            <p:nvSpPr>
              <p:cNvPr id="58" name="ZoneTexte 57"/>
              <p:cNvSpPr txBox="1"/>
              <p:nvPr/>
            </p:nvSpPr>
            <p:spPr>
              <a:xfrm>
                <a:off x="1796080" y="30216748"/>
                <a:ext cx="2856501" cy="553998"/>
              </a:xfrm>
              <a:prstGeom prst="rect">
                <a:avLst/>
              </a:prstGeom>
              <a:noFill/>
            </p:spPr>
            <p:txBody>
              <a:bodyPr wrap="square" rtlCol="0">
                <a:spAutoFit/>
              </a:bodyPr>
              <a:lstStyle/>
              <a:p>
                <a:r>
                  <a:rPr lang="fr-BE" sz="3000" b="1" dirty="0">
                    <a:solidFill>
                      <a:schemeClr val="tx1">
                        <a:lumMod val="95000"/>
                        <a:lumOff val="5000"/>
                      </a:schemeClr>
                    </a:solidFill>
                    <a:latin typeface="Arial Narrow" panose="020B0606020202030204" pitchFamily="34" charset="0"/>
                  </a:rPr>
                  <a:t>A</a:t>
                </a:r>
              </a:p>
            </p:txBody>
          </p:sp>
          <p:sp>
            <p:nvSpPr>
              <p:cNvPr id="59" name="ZoneTexte 58"/>
              <p:cNvSpPr txBox="1"/>
              <p:nvPr/>
            </p:nvSpPr>
            <p:spPr>
              <a:xfrm>
                <a:off x="9140896" y="30220740"/>
                <a:ext cx="2856501" cy="553998"/>
              </a:xfrm>
              <a:prstGeom prst="rect">
                <a:avLst/>
              </a:prstGeom>
              <a:noFill/>
            </p:spPr>
            <p:txBody>
              <a:bodyPr wrap="square" rtlCol="0">
                <a:spAutoFit/>
              </a:bodyPr>
              <a:lstStyle/>
              <a:p>
                <a:r>
                  <a:rPr lang="fr-BE" sz="3000" b="1" dirty="0">
                    <a:solidFill>
                      <a:schemeClr val="tx1">
                        <a:lumMod val="95000"/>
                        <a:lumOff val="5000"/>
                      </a:schemeClr>
                    </a:solidFill>
                    <a:latin typeface="Arial Narrow" panose="020B0606020202030204" pitchFamily="34" charset="0"/>
                  </a:rPr>
                  <a:t>B</a:t>
                </a:r>
              </a:p>
            </p:txBody>
          </p:sp>
        </p:grpSp>
      </p:grpSp>
      <p:sp>
        <p:nvSpPr>
          <p:cNvPr id="55" name="Rectangle 13">
            <a:extLst>
              <a:ext uri="{FF2B5EF4-FFF2-40B4-BE49-F238E27FC236}">
                <a16:creationId xmlns:a16="http://schemas.microsoft.com/office/drawing/2014/main" id="{4B329F5C-55FD-4FF1-AC40-6201276322AF}"/>
              </a:ext>
            </a:extLst>
          </p:cNvPr>
          <p:cNvSpPr/>
          <p:nvPr/>
        </p:nvSpPr>
        <p:spPr bwMode="auto">
          <a:xfrm>
            <a:off x="15644042" y="20823577"/>
            <a:ext cx="12978569" cy="5405221"/>
          </a:xfrm>
          <a:prstGeom prst="rect">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fr-FR" sz="7200" b="0" i="0" u="none" strike="noStrike" cap="none" normalizeH="0" baseline="0">
              <a:ln>
                <a:noFill/>
              </a:ln>
              <a:solidFill>
                <a:schemeClr val="tx1"/>
              </a:solidFill>
              <a:effectLst/>
              <a:latin typeface="Arial" charset="0"/>
              <a:ea typeface="ＭＳ Ｐゴシック" charset="0"/>
            </a:endParaRPr>
          </a:p>
        </p:txBody>
      </p:sp>
      <p:grpSp>
        <p:nvGrpSpPr>
          <p:cNvPr id="7" name="Groupe 6"/>
          <p:cNvGrpSpPr/>
          <p:nvPr/>
        </p:nvGrpSpPr>
        <p:grpSpPr>
          <a:xfrm>
            <a:off x="15644042" y="21040603"/>
            <a:ext cx="13867769" cy="4900163"/>
            <a:chOff x="15644042" y="21507920"/>
            <a:chExt cx="13867769" cy="4900163"/>
          </a:xfrm>
        </p:grpSpPr>
        <p:pic>
          <p:nvPicPr>
            <p:cNvPr id="61" name="Image 60"/>
            <p:cNvPicPr/>
            <p:nvPr/>
          </p:nvPicPr>
          <p:blipFill rotWithShape="1">
            <a:blip r:embed="rId14"/>
            <a:srcRect l="551" t="3085" r="58805" b="44712"/>
            <a:stretch/>
          </p:blipFill>
          <p:spPr bwMode="auto">
            <a:xfrm>
              <a:off x="23060867" y="21507920"/>
              <a:ext cx="4248472" cy="3608273"/>
            </a:xfrm>
            <a:prstGeom prst="rect">
              <a:avLst/>
            </a:prstGeom>
            <a:ln>
              <a:noFill/>
            </a:ln>
            <a:extLst>
              <a:ext uri="{53640926-AAD7-44D8-BBD7-CCE9431645EC}">
                <a14:shadowObscured xmlns:a14="http://schemas.microsoft.com/office/drawing/2010/main"/>
              </a:ext>
            </a:extLst>
          </p:spPr>
        </p:pic>
        <p:pic>
          <p:nvPicPr>
            <p:cNvPr id="60" name="Image 59"/>
            <p:cNvPicPr/>
            <p:nvPr/>
          </p:nvPicPr>
          <p:blipFill rotWithShape="1">
            <a:blip r:embed="rId15"/>
            <a:srcRect l="691" t="3560" r="67264" b="44473"/>
            <a:stretch/>
          </p:blipFill>
          <p:spPr bwMode="auto">
            <a:xfrm>
              <a:off x="17156211" y="21510203"/>
              <a:ext cx="4248472" cy="3608273"/>
            </a:xfrm>
            <a:prstGeom prst="rect">
              <a:avLst/>
            </a:prstGeom>
            <a:ln>
              <a:noFill/>
            </a:ln>
            <a:extLst>
              <a:ext uri="{53640926-AAD7-44D8-BBD7-CCE9431645EC}">
                <a14:shadowObscured xmlns:a14="http://schemas.microsoft.com/office/drawing/2010/main"/>
              </a:ext>
            </a:extLst>
          </p:spPr>
        </p:pic>
        <p:sp>
          <p:nvSpPr>
            <p:cNvPr id="66" name="ZoneTexte 65"/>
            <p:cNvSpPr txBox="1"/>
            <p:nvPr/>
          </p:nvSpPr>
          <p:spPr>
            <a:xfrm>
              <a:off x="20756611" y="21513076"/>
              <a:ext cx="2856501" cy="553998"/>
            </a:xfrm>
            <a:prstGeom prst="rect">
              <a:avLst/>
            </a:prstGeom>
            <a:noFill/>
          </p:spPr>
          <p:txBody>
            <a:bodyPr wrap="square" rtlCol="0">
              <a:spAutoFit/>
            </a:bodyPr>
            <a:lstStyle/>
            <a:p>
              <a:r>
                <a:rPr lang="fr-BE" sz="3000" b="1" dirty="0">
                  <a:solidFill>
                    <a:schemeClr val="tx1">
                      <a:lumMod val="95000"/>
                      <a:lumOff val="5000"/>
                    </a:schemeClr>
                  </a:solidFill>
                  <a:latin typeface="Arial Narrow" panose="020B0606020202030204" pitchFamily="34" charset="0"/>
                </a:rPr>
                <a:t>OD</a:t>
              </a:r>
            </a:p>
          </p:txBody>
        </p:sp>
        <p:sp>
          <p:nvSpPr>
            <p:cNvPr id="67" name="ZoneTexte 66"/>
            <p:cNvSpPr txBox="1"/>
            <p:nvPr/>
          </p:nvSpPr>
          <p:spPr>
            <a:xfrm>
              <a:off x="26655310" y="21533605"/>
              <a:ext cx="2856501" cy="553998"/>
            </a:xfrm>
            <a:prstGeom prst="rect">
              <a:avLst/>
            </a:prstGeom>
            <a:noFill/>
          </p:spPr>
          <p:txBody>
            <a:bodyPr wrap="square" rtlCol="0">
              <a:spAutoFit/>
            </a:bodyPr>
            <a:lstStyle/>
            <a:p>
              <a:r>
                <a:rPr lang="fr-BE" sz="3000" b="1" dirty="0">
                  <a:solidFill>
                    <a:schemeClr val="tx1">
                      <a:lumMod val="95000"/>
                      <a:lumOff val="5000"/>
                    </a:schemeClr>
                  </a:solidFill>
                  <a:latin typeface="Arial Narrow" panose="020B0606020202030204" pitchFamily="34" charset="0"/>
                </a:rPr>
                <a:t>OS</a:t>
              </a:r>
            </a:p>
          </p:txBody>
        </p:sp>
        <p:sp>
          <p:nvSpPr>
            <p:cNvPr id="65" name="Text Box 19">
              <a:extLst>
                <a:ext uri="{FF2B5EF4-FFF2-40B4-BE49-F238E27FC236}">
                  <a16:creationId xmlns:a16="http://schemas.microsoft.com/office/drawing/2014/main" id="{B2DE6E4C-FB0F-4D4A-8117-93FA915C9578}"/>
                </a:ext>
              </a:extLst>
            </p:cNvPr>
            <p:cNvSpPr txBox="1">
              <a:spLocks noChangeArrowheads="1"/>
            </p:cNvSpPr>
            <p:nvPr/>
          </p:nvSpPr>
          <p:spPr bwMode="auto">
            <a:xfrm>
              <a:off x="15644042" y="25530467"/>
              <a:ext cx="12978569" cy="877616"/>
            </a:xfrm>
            <a:prstGeom prst="rect">
              <a:avLst/>
            </a:prstGeom>
            <a:solidFill>
              <a:srgbClr val="F2F6FC"/>
            </a:solidFill>
            <a:ln w="9525">
              <a:solidFill>
                <a:schemeClr val="accent1"/>
              </a:solidFill>
              <a:miter lim="800000"/>
              <a:headEnd/>
              <a:tailEnd/>
            </a:ln>
          </p:spPr>
          <p:txBody>
            <a:bodyPr lIns="360000" tIns="187200" rIns="360000" bIns="187200" numCol="1"/>
            <a:lstStyle>
              <a:lvl1pPr defTabSz="3898900" eaLnBrk="0" hangingPunct="0">
                <a:defRPr sz="7200">
                  <a:solidFill>
                    <a:schemeClr val="tx1"/>
                  </a:solidFill>
                  <a:latin typeface="Arial" charset="0"/>
                  <a:ea typeface="ＭＳ Ｐゴシック" charset="0"/>
                  <a:cs typeface="ＭＳ Ｐゴシック" charset="0"/>
                </a:defRPr>
              </a:lvl1pPr>
              <a:lvl2pPr marL="742950" indent="-285750" defTabSz="3898900" eaLnBrk="0" hangingPunct="0">
                <a:defRPr sz="7200">
                  <a:solidFill>
                    <a:schemeClr val="tx1"/>
                  </a:solidFill>
                  <a:latin typeface="Arial" charset="0"/>
                  <a:ea typeface="ＭＳ Ｐゴシック" charset="0"/>
                </a:defRPr>
              </a:lvl2pPr>
              <a:lvl3pPr marL="1143000" indent="-228600" defTabSz="3898900" eaLnBrk="0" hangingPunct="0">
                <a:defRPr sz="7200">
                  <a:solidFill>
                    <a:schemeClr val="tx1"/>
                  </a:solidFill>
                  <a:latin typeface="Arial" charset="0"/>
                  <a:ea typeface="ＭＳ Ｐゴシック" charset="0"/>
                </a:defRPr>
              </a:lvl3pPr>
              <a:lvl4pPr marL="1600200" indent="-228600" defTabSz="3898900" eaLnBrk="0" hangingPunct="0">
                <a:defRPr sz="7200">
                  <a:solidFill>
                    <a:schemeClr val="tx1"/>
                  </a:solidFill>
                  <a:latin typeface="Arial" charset="0"/>
                  <a:ea typeface="ＭＳ Ｐゴシック" charset="0"/>
                </a:defRPr>
              </a:lvl4pPr>
              <a:lvl5pPr marL="2057400" indent="-228600" defTabSz="3898900" eaLnBrk="0" hangingPunct="0">
                <a:defRPr sz="7200">
                  <a:solidFill>
                    <a:schemeClr val="tx1"/>
                  </a:solidFill>
                  <a:latin typeface="Arial" charset="0"/>
                  <a:ea typeface="ＭＳ Ｐゴシック" charset="0"/>
                </a:defRPr>
              </a:lvl5pPr>
              <a:lvl6pPr marL="2514600" indent="-228600" defTabSz="3898900" eaLnBrk="0" fontAlgn="base" hangingPunct="0">
                <a:spcBef>
                  <a:spcPct val="0"/>
                </a:spcBef>
                <a:spcAft>
                  <a:spcPct val="0"/>
                </a:spcAft>
                <a:defRPr sz="7200">
                  <a:solidFill>
                    <a:schemeClr val="tx1"/>
                  </a:solidFill>
                  <a:latin typeface="Arial" charset="0"/>
                  <a:ea typeface="ＭＳ Ｐゴシック" charset="0"/>
                </a:defRPr>
              </a:lvl6pPr>
              <a:lvl7pPr marL="2971800" indent="-228600" defTabSz="3898900" eaLnBrk="0" fontAlgn="base" hangingPunct="0">
                <a:spcBef>
                  <a:spcPct val="0"/>
                </a:spcBef>
                <a:spcAft>
                  <a:spcPct val="0"/>
                </a:spcAft>
                <a:defRPr sz="7200">
                  <a:solidFill>
                    <a:schemeClr val="tx1"/>
                  </a:solidFill>
                  <a:latin typeface="Arial" charset="0"/>
                  <a:ea typeface="ＭＳ Ｐゴシック" charset="0"/>
                </a:defRPr>
              </a:lvl7pPr>
              <a:lvl8pPr marL="3429000" indent="-228600" defTabSz="3898900" eaLnBrk="0" fontAlgn="base" hangingPunct="0">
                <a:spcBef>
                  <a:spcPct val="0"/>
                </a:spcBef>
                <a:spcAft>
                  <a:spcPct val="0"/>
                </a:spcAft>
                <a:defRPr sz="7200">
                  <a:solidFill>
                    <a:schemeClr val="tx1"/>
                  </a:solidFill>
                  <a:latin typeface="Arial" charset="0"/>
                  <a:ea typeface="ＭＳ Ｐゴシック" charset="0"/>
                </a:defRPr>
              </a:lvl8pPr>
              <a:lvl9pPr marL="3886200" indent="-228600" defTabSz="3898900" eaLnBrk="0" fontAlgn="base" hangingPunct="0">
                <a:spcBef>
                  <a:spcPct val="0"/>
                </a:spcBef>
                <a:spcAft>
                  <a:spcPct val="0"/>
                </a:spcAft>
                <a:defRPr sz="7200">
                  <a:solidFill>
                    <a:schemeClr val="tx1"/>
                  </a:solidFill>
                  <a:latin typeface="Arial" charset="0"/>
                  <a:ea typeface="ＭＳ Ｐゴシック" charset="0"/>
                </a:defRPr>
              </a:lvl9pPr>
            </a:lstStyle>
            <a:p>
              <a:pPr algn="ctr"/>
              <a:r>
                <a:rPr lang="fr-FR" sz="3200" dirty="0">
                  <a:latin typeface="Arial Narrow"/>
                  <a:cs typeface="Arial Narrow"/>
                </a:rPr>
                <a:t>Fig. 2. </a:t>
              </a:r>
              <a:r>
                <a:rPr lang="en-US" sz="3200" dirty="0">
                  <a:latin typeface="Arial Narrow" panose="020B0606020202030204" pitchFamily="34" charset="0"/>
                </a:rPr>
                <a:t>Electroretinography results of a normal OD and a flat tracing OS of case 1.</a:t>
              </a:r>
            </a:p>
            <a:p>
              <a:pPr algn="ctr"/>
              <a:r>
                <a:rPr lang="fr-FR" sz="3200" dirty="0">
                  <a:latin typeface="Arial Narrow"/>
                  <a:cs typeface="Arial Narrow"/>
                </a:rPr>
                <a:t> </a:t>
              </a:r>
              <a:endParaRPr lang="en-US" sz="3200" dirty="0">
                <a:latin typeface="Arial Narrow"/>
                <a:cs typeface="Arial Narrow"/>
              </a:endParaRPr>
            </a:p>
          </p:txBody>
        </p:sp>
      </p:grpSp>
      <p:grpSp>
        <p:nvGrpSpPr>
          <p:cNvPr id="11" name="Groep 10">
            <a:extLst>
              <a:ext uri="{FF2B5EF4-FFF2-40B4-BE49-F238E27FC236}">
                <a16:creationId xmlns:a16="http://schemas.microsoft.com/office/drawing/2014/main" id="{DC698E65-BADD-4393-9C94-A66BA36D1E18}"/>
              </a:ext>
            </a:extLst>
          </p:cNvPr>
          <p:cNvGrpSpPr/>
          <p:nvPr/>
        </p:nvGrpSpPr>
        <p:grpSpPr>
          <a:xfrm>
            <a:off x="20193831" y="27943272"/>
            <a:ext cx="2856501" cy="2644195"/>
            <a:chOff x="20193831" y="27943272"/>
            <a:chExt cx="2856501" cy="2644195"/>
          </a:xfrm>
        </p:grpSpPr>
        <p:sp>
          <p:nvSpPr>
            <p:cNvPr id="184" name="ZoneTexte 56">
              <a:extLst>
                <a:ext uri="{FF2B5EF4-FFF2-40B4-BE49-F238E27FC236}">
                  <a16:creationId xmlns:a16="http://schemas.microsoft.com/office/drawing/2014/main" id="{0FA84B39-A2F1-4D9A-AFE1-E790CD28DA48}"/>
                </a:ext>
              </a:extLst>
            </p:cNvPr>
            <p:cNvSpPr txBox="1"/>
            <p:nvPr/>
          </p:nvSpPr>
          <p:spPr>
            <a:xfrm>
              <a:off x="20193831" y="30033469"/>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B</a:t>
              </a:r>
            </a:p>
          </p:txBody>
        </p:sp>
        <p:sp>
          <p:nvSpPr>
            <p:cNvPr id="3" name="Half kader 2">
              <a:extLst>
                <a:ext uri="{FF2B5EF4-FFF2-40B4-BE49-F238E27FC236}">
                  <a16:creationId xmlns:a16="http://schemas.microsoft.com/office/drawing/2014/main" id="{C722B3A0-FB38-4813-862D-1AD2F734E273}"/>
                </a:ext>
              </a:extLst>
            </p:cNvPr>
            <p:cNvSpPr/>
            <p:nvPr/>
          </p:nvSpPr>
          <p:spPr bwMode="auto">
            <a:xfrm rot="3740356">
              <a:off x="22046849" y="28464387"/>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sp>
          <p:nvSpPr>
            <p:cNvPr id="85" name="Half kader 84">
              <a:extLst>
                <a:ext uri="{FF2B5EF4-FFF2-40B4-BE49-F238E27FC236}">
                  <a16:creationId xmlns:a16="http://schemas.microsoft.com/office/drawing/2014/main" id="{0E1C2FC0-1523-4655-84EF-A82B71DC749B}"/>
                </a:ext>
              </a:extLst>
            </p:cNvPr>
            <p:cNvSpPr/>
            <p:nvPr/>
          </p:nvSpPr>
          <p:spPr bwMode="auto">
            <a:xfrm rot="621181">
              <a:off x="22384861" y="27943272"/>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grpSp>
      <p:grpSp>
        <p:nvGrpSpPr>
          <p:cNvPr id="12" name="Groep 11">
            <a:extLst>
              <a:ext uri="{FF2B5EF4-FFF2-40B4-BE49-F238E27FC236}">
                <a16:creationId xmlns:a16="http://schemas.microsoft.com/office/drawing/2014/main" id="{9A4BFACE-75D0-469D-8C71-0F0A5091B14C}"/>
              </a:ext>
            </a:extLst>
          </p:cNvPr>
          <p:cNvGrpSpPr/>
          <p:nvPr/>
        </p:nvGrpSpPr>
        <p:grpSpPr>
          <a:xfrm>
            <a:off x="24170627" y="26684846"/>
            <a:ext cx="4162227" cy="3841258"/>
            <a:chOff x="24170627" y="26684846"/>
            <a:chExt cx="4162227" cy="3841258"/>
          </a:xfrm>
        </p:grpSpPr>
        <p:pic>
          <p:nvPicPr>
            <p:cNvPr id="181" name="Image 41">
              <a:extLst>
                <a:ext uri="{FF2B5EF4-FFF2-40B4-BE49-F238E27FC236}">
                  <a16:creationId xmlns:a16="http://schemas.microsoft.com/office/drawing/2014/main" id="{A79DA6F5-500F-4CCE-9252-A2762D58DCC6}"/>
                </a:ext>
              </a:extLst>
            </p:cNvPr>
            <p:cNvPicPr>
              <a:picLocks noChangeAspect="1"/>
            </p:cNvPicPr>
            <p:nvPr/>
          </p:nvPicPr>
          <p:blipFill rotWithShape="1">
            <a:blip r:embed="rId16">
              <a:extLst>
                <a:ext uri="{28A0092B-C50C-407E-A947-70E740481C1C}">
                  <a14:useLocalDpi xmlns:a14="http://schemas.microsoft.com/office/drawing/2010/main" val="0"/>
                </a:ext>
              </a:extLst>
            </a:blip>
            <a:srcRect t="9579" b="1268"/>
            <a:stretch/>
          </p:blipFill>
          <p:spPr>
            <a:xfrm>
              <a:off x="24170627" y="26684846"/>
              <a:ext cx="4162227" cy="3769504"/>
            </a:xfrm>
            <a:prstGeom prst="rect">
              <a:avLst/>
            </a:prstGeom>
          </p:spPr>
        </p:pic>
        <p:sp>
          <p:nvSpPr>
            <p:cNvPr id="183" name="ZoneTexte 56">
              <a:extLst>
                <a:ext uri="{FF2B5EF4-FFF2-40B4-BE49-F238E27FC236}">
                  <a16:creationId xmlns:a16="http://schemas.microsoft.com/office/drawing/2014/main" id="{DA152C3F-C771-4509-8B95-2AABD9DE9FCB}"/>
                </a:ext>
              </a:extLst>
            </p:cNvPr>
            <p:cNvSpPr txBox="1"/>
            <p:nvPr/>
          </p:nvSpPr>
          <p:spPr>
            <a:xfrm>
              <a:off x="24170627" y="29972106"/>
              <a:ext cx="2856501"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C</a:t>
              </a:r>
            </a:p>
          </p:txBody>
        </p:sp>
        <p:sp>
          <p:nvSpPr>
            <p:cNvPr id="68" name="Half kader 67">
              <a:extLst>
                <a:ext uri="{FF2B5EF4-FFF2-40B4-BE49-F238E27FC236}">
                  <a16:creationId xmlns:a16="http://schemas.microsoft.com/office/drawing/2014/main" id="{7005E730-E90F-490D-B09C-7DEB9E869AB0}"/>
                </a:ext>
              </a:extLst>
            </p:cNvPr>
            <p:cNvSpPr/>
            <p:nvPr/>
          </p:nvSpPr>
          <p:spPr bwMode="auto">
            <a:xfrm rot="3740356">
              <a:off x="26714903" y="28449849"/>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sp>
          <p:nvSpPr>
            <p:cNvPr id="86" name="Half kader 85">
              <a:extLst>
                <a:ext uri="{FF2B5EF4-FFF2-40B4-BE49-F238E27FC236}">
                  <a16:creationId xmlns:a16="http://schemas.microsoft.com/office/drawing/2014/main" id="{69DC6860-8836-4044-AA76-DF0745798CE8}"/>
                </a:ext>
              </a:extLst>
            </p:cNvPr>
            <p:cNvSpPr/>
            <p:nvPr/>
          </p:nvSpPr>
          <p:spPr bwMode="auto">
            <a:xfrm rot="621181">
              <a:off x="27043402" y="28027686"/>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grpSp>
      <p:sp>
        <p:nvSpPr>
          <p:cNvPr id="87" name="Half kader 86">
            <a:extLst>
              <a:ext uri="{FF2B5EF4-FFF2-40B4-BE49-F238E27FC236}">
                <a16:creationId xmlns:a16="http://schemas.microsoft.com/office/drawing/2014/main" id="{2CE349F9-F3DF-4D99-B14B-6488863FA947}"/>
              </a:ext>
            </a:extLst>
          </p:cNvPr>
          <p:cNvSpPr/>
          <p:nvPr/>
        </p:nvSpPr>
        <p:spPr bwMode="auto">
          <a:xfrm rot="2928753">
            <a:off x="18666939" y="32026778"/>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sp>
        <p:nvSpPr>
          <p:cNvPr id="88" name="Half kader 87">
            <a:extLst>
              <a:ext uri="{FF2B5EF4-FFF2-40B4-BE49-F238E27FC236}">
                <a16:creationId xmlns:a16="http://schemas.microsoft.com/office/drawing/2014/main" id="{5185EFED-1369-4C65-850A-6263B489D1E3}"/>
              </a:ext>
            </a:extLst>
          </p:cNvPr>
          <p:cNvSpPr/>
          <p:nvPr/>
        </p:nvSpPr>
        <p:spPr bwMode="auto">
          <a:xfrm rot="2928753">
            <a:off x="25081978" y="32496132"/>
            <a:ext cx="172955" cy="196765"/>
          </a:xfrm>
          <a:prstGeom prst="halfFrame">
            <a:avLst/>
          </a:prstGeom>
          <a:solidFill>
            <a:srgbClr val="FF3300"/>
          </a:solidFill>
          <a:ln w="9525" cap="flat" cmpd="sng" algn="ctr">
            <a:solidFill>
              <a:srgbClr val="FF3300"/>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684588" rtl="0" eaLnBrk="1" fontAlgn="base" latinLnBrk="0" hangingPunct="1">
              <a:lnSpc>
                <a:spcPct val="100000"/>
              </a:lnSpc>
              <a:spcBef>
                <a:spcPct val="0"/>
              </a:spcBef>
              <a:spcAft>
                <a:spcPct val="0"/>
              </a:spcAft>
              <a:buClrTx/>
              <a:buSzTx/>
              <a:buFontTx/>
              <a:buNone/>
              <a:tabLst/>
            </a:pPr>
            <a:endParaRPr kumimoji="0" lang="nl-BE" sz="7200" b="0" i="0" u="none" strike="noStrike" cap="none" normalizeH="0" baseline="0">
              <a:ln>
                <a:noFill/>
              </a:ln>
              <a:solidFill>
                <a:schemeClr val="tx1"/>
              </a:solidFill>
              <a:effectLst/>
              <a:latin typeface="Arial" charset="0"/>
              <a:ea typeface="ＭＳ Ｐゴシック" charset="0"/>
            </a:endParaRPr>
          </a:p>
        </p:txBody>
      </p:sp>
      <p:sp>
        <p:nvSpPr>
          <p:cNvPr id="96" name="ZoneTexte 74">
            <a:extLst>
              <a:ext uri="{FF2B5EF4-FFF2-40B4-BE49-F238E27FC236}">
                <a16:creationId xmlns:a16="http://schemas.microsoft.com/office/drawing/2014/main" id="{C2F532FD-9874-4924-858B-974044E2C493}"/>
              </a:ext>
            </a:extLst>
          </p:cNvPr>
          <p:cNvSpPr txBox="1"/>
          <p:nvPr/>
        </p:nvSpPr>
        <p:spPr>
          <a:xfrm>
            <a:off x="22053042" y="26961034"/>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V</a:t>
            </a:r>
          </a:p>
        </p:txBody>
      </p:sp>
      <p:sp>
        <p:nvSpPr>
          <p:cNvPr id="97" name="ZoneTexte 74">
            <a:extLst>
              <a:ext uri="{FF2B5EF4-FFF2-40B4-BE49-F238E27FC236}">
                <a16:creationId xmlns:a16="http://schemas.microsoft.com/office/drawing/2014/main" id="{BAFED0BC-7CBE-4C2F-B126-4DB5CEAE566A}"/>
              </a:ext>
            </a:extLst>
          </p:cNvPr>
          <p:cNvSpPr txBox="1"/>
          <p:nvPr/>
        </p:nvSpPr>
        <p:spPr>
          <a:xfrm>
            <a:off x="26576162" y="26918858"/>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V</a:t>
            </a:r>
          </a:p>
        </p:txBody>
      </p:sp>
      <p:sp>
        <p:nvSpPr>
          <p:cNvPr id="98" name="ZoneTexte 74">
            <a:extLst>
              <a:ext uri="{FF2B5EF4-FFF2-40B4-BE49-F238E27FC236}">
                <a16:creationId xmlns:a16="http://schemas.microsoft.com/office/drawing/2014/main" id="{C52AE4B4-9F70-434B-9805-80C7A4C52EA0}"/>
              </a:ext>
            </a:extLst>
          </p:cNvPr>
          <p:cNvSpPr txBox="1"/>
          <p:nvPr/>
        </p:nvSpPr>
        <p:spPr>
          <a:xfrm>
            <a:off x="23405892" y="29425474"/>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D</a:t>
            </a:r>
          </a:p>
        </p:txBody>
      </p:sp>
      <p:sp>
        <p:nvSpPr>
          <p:cNvPr id="99" name="ZoneTexte 74">
            <a:extLst>
              <a:ext uri="{FF2B5EF4-FFF2-40B4-BE49-F238E27FC236}">
                <a16:creationId xmlns:a16="http://schemas.microsoft.com/office/drawing/2014/main" id="{3FE0D983-D337-4A75-A552-5793F39829D1}"/>
              </a:ext>
            </a:extLst>
          </p:cNvPr>
          <p:cNvSpPr txBox="1"/>
          <p:nvPr/>
        </p:nvSpPr>
        <p:spPr>
          <a:xfrm>
            <a:off x="27697641" y="29404159"/>
            <a:ext cx="2921004" cy="552376"/>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D</a:t>
            </a:r>
          </a:p>
        </p:txBody>
      </p:sp>
      <p:sp>
        <p:nvSpPr>
          <p:cNvPr id="100" name="ZoneTexte 74">
            <a:extLst>
              <a:ext uri="{FF2B5EF4-FFF2-40B4-BE49-F238E27FC236}">
                <a16:creationId xmlns:a16="http://schemas.microsoft.com/office/drawing/2014/main" id="{6D12404D-665E-47E0-9AB0-278D516E4204}"/>
              </a:ext>
            </a:extLst>
          </p:cNvPr>
          <p:cNvSpPr txBox="1"/>
          <p:nvPr/>
        </p:nvSpPr>
        <p:spPr>
          <a:xfrm>
            <a:off x="16027901" y="27399298"/>
            <a:ext cx="3928345" cy="553998"/>
          </a:xfrm>
          <a:prstGeom prst="rect">
            <a:avLst/>
          </a:prstGeom>
          <a:noFill/>
        </p:spPr>
        <p:txBody>
          <a:bodyPr wrap="square" rtlCol="0">
            <a:spAutoFit/>
          </a:bodyPr>
          <a:lstStyle/>
          <a:p>
            <a:r>
              <a:rPr lang="fr-BE" sz="3000" b="1" dirty="0">
                <a:solidFill>
                  <a:schemeClr val="bg1"/>
                </a:solidFill>
                <a:latin typeface="Arial Narrow" panose="020B0606020202030204" pitchFamily="34" charset="0"/>
              </a:rPr>
              <a:t>  D                                V</a:t>
            </a:r>
          </a:p>
        </p:txBody>
      </p:sp>
      <p:sp>
        <p:nvSpPr>
          <p:cNvPr id="13" name="Tekstvak 12">
            <a:extLst>
              <a:ext uri="{FF2B5EF4-FFF2-40B4-BE49-F238E27FC236}">
                <a16:creationId xmlns:a16="http://schemas.microsoft.com/office/drawing/2014/main" id="{A648C83D-826D-4A21-854B-3E4432813E5F}"/>
              </a:ext>
            </a:extLst>
          </p:cNvPr>
          <p:cNvSpPr txBox="1"/>
          <p:nvPr/>
        </p:nvSpPr>
        <p:spPr>
          <a:xfrm>
            <a:off x="11584760" y="42035982"/>
            <a:ext cx="6840760" cy="584775"/>
          </a:xfrm>
          <a:prstGeom prst="rect">
            <a:avLst/>
          </a:prstGeom>
          <a:noFill/>
        </p:spPr>
        <p:txBody>
          <a:bodyPr wrap="square" rtlCol="0">
            <a:spAutoFit/>
          </a:bodyPr>
          <a:lstStyle/>
          <a:p>
            <a:r>
              <a:rPr lang="en-US" sz="3200" dirty="0">
                <a:latin typeface="Arial Narrow" panose="020B0606020202030204" pitchFamily="34" charset="0"/>
              </a:rPr>
              <a:t>ECVO Online meeting 20th – 23rd May 2021</a:t>
            </a:r>
            <a:endParaRPr lang="nl-BE" sz="3200" dirty="0">
              <a:latin typeface="Arial Narrow" panose="020B0606020202030204" pitchFamily="34" charset="0"/>
            </a:endParaRPr>
          </a:p>
        </p:txBody>
      </p:sp>
      <p:sp>
        <p:nvSpPr>
          <p:cNvPr id="89" name="ZoneTexte 65">
            <a:extLst>
              <a:ext uri="{FF2B5EF4-FFF2-40B4-BE49-F238E27FC236}">
                <a16:creationId xmlns:a16="http://schemas.microsoft.com/office/drawing/2014/main" id="{A97B034D-727B-4596-8C08-7A4BD4B4DF02}"/>
              </a:ext>
            </a:extLst>
          </p:cNvPr>
          <p:cNvSpPr txBox="1"/>
          <p:nvPr/>
        </p:nvSpPr>
        <p:spPr>
          <a:xfrm>
            <a:off x="19052238" y="24570127"/>
            <a:ext cx="2856501" cy="553998"/>
          </a:xfrm>
          <a:prstGeom prst="rect">
            <a:avLst/>
          </a:prstGeom>
          <a:noFill/>
        </p:spPr>
        <p:txBody>
          <a:bodyPr wrap="square" rtlCol="0">
            <a:spAutoFit/>
          </a:bodyPr>
          <a:lstStyle/>
          <a:p>
            <a:r>
              <a:rPr lang="fr-BE" sz="3000" dirty="0" err="1">
                <a:solidFill>
                  <a:schemeClr val="tx1">
                    <a:lumMod val="95000"/>
                    <a:lumOff val="5000"/>
                  </a:schemeClr>
                </a:solidFill>
                <a:latin typeface="Arial Narrow" panose="020B0606020202030204" pitchFamily="34" charset="0"/>
              </a:rPr>
              <a:t>mS</a:t>
            </a:r>
            <a:endParaRPr lang="fr-BE" sz="3000" dirty="0">
              <a:solidFill>
                <a:schemeClr val="tx1">
                  <a:lumMod val="95000"/>
                  <a:lumOff val="5000"/>
                </a:schemeClr>
              </a:solidFill>
              <a:latin typeface="Arial Narrow" panose="020B0606020202030204" pitchFamily="34" charset="0"/>
            </a:endParaRPr>
          </a:p>
        </p:txBody>
      </p:sp>
      <p:sp>
        <p:nvSpPr>
          <p:cNvPr id="90" name="ZoneTexte 65">
            <a:extLst>
              <a:ext uri="{FF2B5EF4-FFF2-40B4-BE49-F238E27FC236}">
                <a16:creationId xmlns:a16="http://schemas.microsoft.com/office/drawing/2014/main" id="{0F790F3D-85BA-4B9E-9903-EF0313540188}"/>
              </a:ext>
            </a:extLst>
          </p:cNvPr>
          <p:cNvSpPr txBox="1"/>
          <p:nvPr/>
        </p:nvSpPr>
        <p:spPr>
          <a:xfrm>
            <a:off x="24930952" y="24561393"/>
            <a:ext cx="2856501" cy="553998"/>
          </a:xfrm>
          <a:prstGeom prst="rect">
            <a:avLst/>
          </a:prstGeom>
          <a:noFill/>
        </p:spPr>
        <p:txBody>
          <a:bodyPr wrap="square" rtlCol="0">
            <a:spAutoFit/>
          </a:bodyPr>
          <a:lstStyle/>
          <a:p>
            <a:r>
              <a:rPr lang="fr-BE" sz="3000" dirty="0" err="1">
                <a:solidFill>
                  <a:schemeClr val="tx1">
                    <a:lumMod val="95000"/>
                    <a:lumOff val="5000"/>
                  </a:schemeClr>
                </a:solidFill>
                <a:latin typeface="Arial Narrow" panose="020B0606020202030204" pitchFamily="34" charset="0"/>
              </a:rPr>
              <a:t>mS</a:t>
            </a:r>
            <a:endParaRPr lang="fr-BE" sz="3000" dirty="0">
              <a:solidFill>
                <a:schemeClr val="tx1">
                  <a:lumMod val="95000"/>
                  <a:lumOff val="5000"/>
                </a:schemeClr>
              </a:solidFill>
              <a:latin typeface="Arial Narrow" panose="020B0606020202030204" pitchFamily="34" charset="0"/>
            </a:endParaRPr>
          </a:p>
        </p:txBody>
      </p:sp>
      <p:sp>
        <p:nvSpPr>
          <p:cNvPr id="91" name="ZoneTexte 65">
            <a:extLst>
              <a:ext uri="{FF2B5EF4-FFF2-40B4-BE49-F238E27FC236}">
                <a16:creationId xmlns:a16="http://schemas.microsoft.com/office/drawing/2014/main" id="{6DD4BF69-602A-44B8-A7EC-0A43A29F2A7C}"/>
              </a:ext>
            </a:extLst>
          </p:cNvPr>
          <p:cNvSpPr txBox="1"/>
          <p:nvPr/>
        </p:nvSpPr>
        <p:spPr>
          <a:xfrm>
            <a:off x="16508139" y="22476582"/>
            <a:ext cx="2856501" cy="553998"/>
          </a:xfrm>
          <a:prstGeom prst="rect">
            <a:avLst/>
          </a:prstGeom>
          <a:noFill/>
        </p:spPr>
        <p:txBody>
          <a:bodyPr wrap="square" rtlCol="0">
            <a:spAutoFit/>
          </a:bodyPr>
          <a:lstStyle/>
          <a:p>
            <a:r>
              <a:rPr lang="fr-BE" sz="3000" dirty="0">
                <a:solidFill>
                  <a:schemeClr val="tx1">
                    <a:lumMod val="95000"/>
                    <a:lumOff val="5000"/>
                  </a:schemeClr>
                </a:solidFill>
                <a:latin typeface="Arial Narrow" panose="020B0606020202030204" pitchFamily="34" charset="0"/>
              </a:rPr>
              <a:t>µV</a:t>
            </a:r>
          </a:p>
        </p:txBody>
      </p:sp>
      <p:sp>
        <p:nvSpPr>
          <p:cNvPr id="92" name="ZoneTexte 65">
            <a:extLst>
              <a:ext uri="{FF2B5EF4-FFF2-40B4-BE49-F238E27FC236}">
                <a16:creationId xmlns:a16="http://schemas.microsoft.com/office/drawing/2014/main" id="{C7DA20DE-1185-45BA-9E8B-889A93DA9F59}"/>
              </a:ext>
            </a:extLst>
          </p:cNvPr>
          <p:cNvSpPr txBox="1"/>
          <p:nvPr/>
        </p:nvSpPr>
        <p:spPr>
          <a:xfrm>
            <a:off x="22389684" y="22416806"/>
            <a:ext cx="2856501" cy="553998"/>
          </a:xfrm>
          <a:prstGeom prst="rect">
            <a:avLst/>
          </a:prstGeom>
          <a:noFill/>
        </p:spPr>
        <p:txBody>
          <a:bodyPr wrap="square" rtlCol="0">
            <a:spAutoFit/>
          </a:bodyPr>
          <a:lstStyle/>
          <a:p>
            <a:r>
              <a:rPr lang="fr-BE" sz="3000" dirty="0">
                <a:solidFill>
                  <a:schemeClr val="tx1">
                    <a:lumMod val="95000"/>
                    <a:lumOff val="5000"/>
                  </a:schemeClr>
                </a:solidFill>
                <a:latin typeface="Arial Narrow" panose="020B0606020202030204" pitchFamily="34" charset="0"/>
              </a:rPr>
              <a:t>µV</a:t>
            </a: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ＭＳ Ｐゴシック"/>
        <a:cs typeface=""/>
      </a:majorFont>
      <a:minorFont>
        <a:latin typeface="Arial"/>
        <a:ea typeface="ＭＳ Ｐゴシック"/>
        <a:cs typeface=""/>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684588" rtl="0" eaLnBrk="1" fontAlgn="base" latinLnBrk="0" hangingPunct="1">
          <a:lnSpc>
            <a:spcPct val="100000"/>
          </a:lnSpc>
          <a:spcBef>
            <a:spcPct val="0"/>
          </a:spcBef>
          <a:spcAft>
            <a:spcPct val="0"/>
          </a:spcAft>
          <a:buClrTx/>
          <a:buSzTx/>
          <a:buFontTx/>
          <a:buNone/>
          <a:tabLst/>
          <a:defRPr kumimoji="0" lang="fr-FR" sz="72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3684588" rtl="0" eaLnBrk="1" fontAlgn="base" latinLnBrk="0" hangingPunct="1">
          <a:lnSpc>
            <a:spcPct val="100000"/>
          </a:lnSpc>
          <a:spcBef>
            <a:spcPct val="0"/>
          </a:spcBef>
          <a:spcAft>
            <a:spcPct val="0"/>
          </a:spcAft>
          <a:buClrTx/>
          <a:buSzTx/>
          <a:buFontTx/>
          <a:buNone/>
          <a:tabLst/>
          <a:defRPr kumimoji="0" lang="fr-FR" sz="72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9527</TotalTime>
  <Words>1170</Words>
  <Application>Microsoft Office PowerPoint</Application>
  <PresentationFormat>Aangepast</PresentationFormat>
  <Paragraphs>101</Paragraphs>
  <Slides>1</Slides>
  <Notes>1</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vt:i4>
      </vt:variant>
    </vt:vector>
  </HeadingPairs>
  <TitlesOfParts>
    <vt:vector size="5" baseType="lpstr">
      <vt:lpstr>Arial</vt:lpstr>
      <vt:lpstr>Arial Narrow</vt:lpstr>
      <vt:lpstr>Calibri</vt:lpstr>
      <vt:lpstr>Modèle par défaut</vt:lpstr>
      <vt:lpstr>PowerPoint-presentatie</vt:lpstr>
    </vt:vector>
  </TitlesOfParts>
  <Company>President of the democratic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NOUS</dc:creator>
  <cp:lastModifiedBy>Alexander Deforche</cp:lastModifiedBy>
  <cp:revision>219</cp:revision>
  <cp:lastPrinted>2021-04-28T14:31:57Z</cp:lastPrinted>
  <dcterms:created xsi:type="dcterms:W3CDTF">2002-06-10T15:35:10Z</dcterms:created>
  <dcterms:modified xsi:type="dcterms:W3CDTF">2021-05-07T17:20:12Z</dcterms:modified>
</cp:coreProperties>
</file>